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301" r:id="rId39"/>
    <p:sldId id="302" r:id="rId40"/>
    <p:sldId id="303" r:id="rId41"/>
    <p:sldId id="304" r:id="rId42"/>
    <p:sldId id="305" r:id="rId43"/>
    <p:sldId id="306" r:id="rId44"/>
    <p:sldId id="297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creo.jp/labo/silhouette.sw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psychiatrie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Jana </a:t>
            </a:r>
            <a:r>
              <a:rPr lang="cs-CZ" dirty="0" err="1" smtClean="0"/>
              <a:t>Blagová</a:t>
            </a:r>
            <a:r>
              <a:rPr lang="cs-CZ" dirty="0" smtClean="0"/>
              <a:t>, PN Opava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6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Kvalitativní </a:t>
            </a:r>
            <a:r>
              <a:rPr lang="cs-CZ" dirty="0" smtClean="0"/>
              <a:t>– zachovaná vigilita s alterovanými psych. funkcemi:</a:t>
            </a:r>
          </a:p>
          <a:p>
            <a:r>
              <a:rPr lang="cs-CZ" u="sng" dirty="0" smtClean="0"/>
              <a:t>Delirium (obluzenost) </a:t>
            </a:r>
            <a:r>
              <a:rPr lang="cs-CZ" dirty="0" smtClean="0"/>
              <a:t>– narušení obsahu vědomí, náhlý vznik, bouřlivý průběh, neklid, halucinace, sugestibilita (infekce, intoxikace – DT)</a:t>
            </a:r>
          </a:p>
          <a:p>
            <a:r>
              <a:rPr lang="cs-CZ" u="sng" dirty="0" smtClean="0"/>
              <a:t>Amence (zmatenost) </a:t>
            </a:r>
            <a:r>
              <a:rPr lang="cs-CZ" dirty="0" smtClean="0"/>
              <a:t>– neorientuje se v situaci nerozpozná realitu, pozvolná</a:t>
            </a:r>
          </a:p>
          <a:p>
            <a:r>
              <a:rPr lang="cs-CZ" u="sng" dirty="0" smtClean="0"/>
              <a:t>Obnubilace (mrákotný stav) </a:t>
            </a:r>
            <a:r>
              <a:rPr lang="cs-CZ" dirty="0" smtClean="0"/>
              <a:t>– náhlý vznik i odeznění, hlubší porucha (epilepsie, intoxikace – patologická opilost, patologický afekt – psychogenní </a:t>
            </a:r>
            <a:r>
              <a:rPr lang="cs-CZ" dirty="0" err="1" smtClean="0"/>
              <a:t>etio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Mdloba (kolaps) </a:t>
            </a:r>
            <a:r>
              <a:rPr lang="cs-CZ" dirty="0" smtClean="0"/>
              <a:t>– náhlá krátkodobá porucha vědomí z </a:t>
            </a:r>
            <a:r>
              <a:rPr lang="cs-CZ" dirty="0" err="1" smtClean="0"/>
              <a:t>nedokrvenosti</a:t>
            </a:r>
            <a:r>
              <a:rPr lang="cs-CZ" dirty="0" smtClean="0"/>
              <a:t> mozku (únava, vyčerpání, </a:t>
            </a:r>
            <a:r>
              <a:rPr lang="cs-CZ" dirty="0" err="1" smtClean="0"/>
              <a:t>kardio</a:t>
            </a:r>
            <a:r>
              <a:rPr lang="cs-CZ" dirty="0" smtClean="0"/>
              <a:t> příčiny)</a:t>
            </a:r>
          </a:p>
          <a:p>
            <a:endParaRPr lang="cs-CZ" dirty="0"/>
          </a:p>
          <a:p>
            <a:r>
              <a:rPr lang="cs-CZ" b="1" dirty="0" smtClean="0"/>
              <a:t>Pozornost</a:t>
            </a:r>
            <a:r>
              <a:rPr lang="cs-CZ" dirty="0" smtClean="0"/>
              <a:t> – aktivní zaměření vědomí </a:t>
            </a:r>
          </a:p>
          <a:p>
            <a:r>
              <a:rPr lang="cs-CZ" dirty="0" smtClean="0"/>
              <a:t>Poruchy – roztržitost, rozptýlená pozornost (při vyčerpanosti), porucha soustředivosti pozornosti (</a:t>
            </a:r>
            <a:r>
              <a:rPr lang="cs-CZ" dirty="0" err="1" smtClean="0"/>
              <a:t>aprosexie</a:t>
            </a:r>
            <a:r>
              <a:rPr lang="cs-CZ" dirty="0" smtClean="0"/>
              <a:t> u závažných </a:t>
            </a:r>
            <a:r>
              <a:rPr lang="cs-CZ" dirty="0" err="1" smtClean="0"/>
              <a:t>duš</a:t>
            </a:r>
            <a:r>
              <a:rPr lang="cs-CZ" dirty="0" smtClean="0"/>
              <a:t>. poruch)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5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= vrozené a stálé reakce na podněty z vnějšího či vnitřního prostředí jedince</a:t>
            </a:r>
          </a:p>
          <a:p>
            <a:r>
              <a:rPr lang="cs-CZ" u="sng" dirty="0" smtClean="0"/>
              <a:t>Dělení dle I. P. Pavlova:</a:t>
            </a:r>
          </a:p>
          <a:p>
            <a:r>
              <a:rPr lang="cs-CZ" dirty="0" smtClean="0"/>
              <a:t>Pud výživy</a:t>
            </a:r>
          </a:p>
          <a:p>
            <a:r>
              <a:rPr lang="cs-CZ" dirty="0" smtClean="0"/>
              <a:t>Pud sebezáchovy</a:t>
            </a:r>
          </a:p>
          <a:p>
            <a:r>
              <a:rPr lang="cs-CZ" dirty="0" smtClean="0"/>
              <a:t>Pud pohlavní</a:t>
            </a:r>
          </a:p>
          <a:p>
            <a:r>
              <a:rPr lang="cs-CZ" dirty="0" smtClean="0"/>
              <a:t>Pud rodičovský</a:t>
            </a:r>
          </a:p>
          <a:p>
            <a:r>
              <a:rPr lang="cs-CZ" dirty="0" smtClean="0"/>
              <a:t>Pud sociální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pudu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Bulimie</a:t>
            </a:r>
            <a:r>
              <a:rPr lang="cs-CZ" dirty="0" smtClean="0"/>
              <a:t> – nadměrné přejídání až žravost (vlčí hlad) – musí jíst, aniž chce</a:t>
            </a:r>
          </a:p>
          <a:p>
            <a:r>
              <a:rPr lang="cs-CZ" b="1" dirty="0" smtClean="0"/>
              <a:t>Anorexie</a:t>
            </a:r>
            <a:r>
              <a:rPr lang="cs-CZ" dirty="0" smtClean="0"/>
              <a:t> – chorobné nechutenství, odmítání stravy z různých příčin</a:t>
            </a:r>
          </a:p>
          <a:p>
            <a:r>
              <a:rPr lang="cs-CZ" b="1" dirty="0" smtClean="0"/>
              <a:t>Mentální anorexie </a:t>
            </a:r>
            <a:r>
              <a:rPr lang="cs-CZ" dirty="0" smtClean="0"/>
              <a:t>– psychosomatické onemocnění s extrémním zhubnutím</a:t>
            </a:r>
          </a:p>
          <a:p>
            <a:endParaRPr lang="cs-CZ" dirty="0"/>
          </a:p>
          <a:p>
            <a:r>
              <a:rPr lang="cs-CZ" dirty="0" smtClean="0"/>
              <a:t>- sekundární příznak </a:t>
            </a:r>
            <a:r>
              <a:rPr lang="cs-CZ" dirty="0" err="1" smtClean="0"/>
              <a:t>somat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oruch (</a:t>
            </a:r>
            <a:r>
              <a:rPr lang="cs-CZ" dirty="0" err="1" smtClean="0"/>
              <a:t>hypoorexie</a:t>
            </a:r>
            <a:r>
              <a:rPr lang="cs-CZ" dirty="0" smtClean="0"/>
              <a:t> u horečky, </a:t>
            </a:r>
            <a:r>
              <a:rPr lang="cs-CZ" dirty="0" err="1" smtClean="0"/>
              <a:t>hyperorexie</a:t>
            </a:r>
            <a:r>
              <a:rPr lang="cs-CZ" dirty="0" smtClean="0"/>
              <a:t> u </a:t>
            </a:r>
            <a:r>
              <a:rPr lang="cs-CZ" dirty="0" err="1" smtClean="0"/>
              <a:t>hyperthyreozy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4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pudu sebezáchovy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Autoagrese</a:t>
            </a:r>
            <a:r>
              <a:rPr lang="cs-CZ" dirty="0" smtClean="0"/>
              <a:t> – proti sobě samému</a:t>
            </a:r>
          </a:p>
          <a:p>
            <a:r>
              <a:rPr lang="cs-CZ" b="1" dirty="0" err="1" smtClean="0"/>
              <a:t>Heteroagrese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– lehká – slovní </a:t>
            </a:r>
            <a:r>
              <a:rPr lang="cs-CZ" dirty="0" err="1" smtClean="0"/>
              <a:t>agtresivita</a:t>
            </a:r>
            <a:r>
              <a:rPr lang="cs-CZ" dirty="0"/>
              <a:t> </a:t>
            </a:r>
            <a:r>
              <a:rPr lang="cs-CZ" dirty="0" smtClean="0"/>
              <a:t>– nadávky, psaní </a:t>
            </a:r>
            <a:r>
              <a:rPr lang="cs-CZ" dirty="0" err="1" smtClean="0"/>
              <a:t>kverulací</a:t>
            </a:r>
            <a:r>
              <a:rPr lang="cs-CZ" dirty="0" smtClean="0"/>
              <a:t>,   výhrůžky</a:t>
            </a:r>
          </a:p>
          <a:p>
            <a:r>
              <a:rPr lang="cs-CZ" dirty="0" smtClean="0"/>
              <a:t>- střední – agrese proti věcem – ničení, házení, rozbíjení</a:t>
            </a:r>
          </a:p>
          <a:p>
            <a:r>
              <a:rPr lang="cs-CZ" dirty="0" smtClean="0"/>
              <a:t>- těžká – proti lidem a zvířatům – ublížení až vražda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3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Sebevražda (</a:t>
            </a:r>
            <a:r>
              <a:rPr lang="cs-CZ" b="1" dirty="0" err="1" smtClean="0"/>
              <a:t>suicidium</a:t>
            </a:r>
            <a:r>
              <a:rPr lang="cs-CZ" b="1" dirty="0" smtClean="0"/>
              <a:t>) </a:t>
            </a:r>
            <a:r>
              <a:rPr lang="cs-CZ" dirty="0" smtClean="0"/>
              <a:t>– vědomé a úmyslné ukončení života (</a:t>
            </a:r>
            <a:r>
              <a:rPr lang="cs-CZ" dirty="0" err="1" smtClean="0"/>
              <a:t>duš</a:t>
            </a:r>
            <a:r>
              <a:rPr lang="cs-CZ" dirty="0" smtClean="0"/>
              <a:t>. Onemocnění – deprese, SCH, </a:t>
            </a:r>
            <a:r>
              <a:rPr lang="cs-CZ" dirty="0" err="1" smtClean="0"/>
              <a:t>somat</a:t>
            </a:r>
            <a:r>
              <a:rPr lang="cs-CZ" dirty="0" smtClean="0"/>
              <a:t>. </a:t>
            </a:r>
            <a:r>
              <a:rPr lang="cs-CZ" dirty="0" err="1"/>
              <a:t>o</a:t>
            </a:r>
            <a:r>
              <a:rPr lang="cs-CZ" dirty="0" err="1" smtClean="0"/>
              <a:t>nem</a:t>
            </a:r>
            <a:r>
              <a:rPr lang="cs-CZ" dirty="0" smtClean="0"/>
              <a:t>., konflikty v rodině, </a:t>
            </a:r>
            <a:r>
              <a:rPr lang="cs-CZ" dirty="0" err="1" smtClean="0"/>
              <a:t>sit</a:t>
            </a:r>
            <a:r>
              <a:rPr lang="cs-CZ" dirty="0" smtClean="0"/>
              <a:t>. Zátěže – problémy v zaměstnání, dluhy)</a:t>
            </a:r>
          </a:p>
          <a:p>
            <a:r>
              <a:rPr lang="cs-CZ" b="1" dirty="0" err="1" smtClean="0"/>
              <a:t>Sebezabití</a:t>
            </a:r>
            <a:r>
              <a:rPr lang="cs-CZ" b="1" dirty="0" smtClean="0"/>
              <a:t> </a:t>
            </a:r>
            <a:r>
              <a:rPr lang="cs-CZ" dirty="0" smtClean="0"/>
              <a:t>– nebyl úmysl zemřít – při poruchách vědomí či vnímání (halucinace s následným skokem z okna), sebeobětování – není touha </a:t>
            </a:r>
            <a:r>
              <a:rPr lang="cs-CZ" dirty="0" err="1" smtClean="0"/>
              <a:t>pos</a:t>
            </a:r>
            <a:r>
              <a:rPr lang="cs-CZ" dirty="0" smtClean="0"/>
              <a:t> mrti, ale je touha svou smrtí někomu prospět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Sebepoškozování (automutilace) </a:t>
            </a:r>
            <a:r>
              <a:rPr lang="cs-CZ" dirty="0" smtClean="0"/>
              <a:t>– různé motivace </a:t>
            </a:r>
          </a:p>
          <a:p>
            <a:r>
              <a:rPr lang="cs-CZ" dirty="0" smtClean="0"/>
              <a:t>- u těžkých duševních poruch – pod vlivem bludů či halucinací</a:t>
            </a:r>
          </a:p>
          <a:p>
            <a:r>
              <a:rPr lang="cs-CZ" dirty="0" smtClean="0"/>
              <a:t>- u jedinců s cílem mít prospěch – vyhnout se boji, práci, protestní hladovky</a:t>
            </a:r>
          </a:p>
          <a:p>
            <a:r>
              <a:rPr lang="cs-CZ" b="1" dirty="0" smtClean="0"/>
              <a:t>Rezignace</a:t>
            </a:r>
            <a:r>
              <a:rPr lang="cs-CZ" dirty="0" smtClean="0"/>
              <a:t> – opak agrese – jedinec ustoupí od sledovaného 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4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pohlavního pudu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Kvantitativní:</a:t>
            </a:r>
          </a:p>
          <a:p>
            <a:r>
              <a:rPr lang="cs-CZ" u="sng" dirty="0" smtClean="0"/>
              <a:t>Snížení (potlačení) </a:t>
            </a:r>
            <a:r>
              <a:rPr lang="cs-CZ" dirty="0" smtClean="0"/>
              <a:t>pohlavního pudu – impotence, frigidita</a:t>
            </a:r>
          </a:p>
          <a:p>
            <a:r>
              <a:rPr lang="cs-CZ" u="sng" dirty="0" smtClean="0"/>
              <a:t>Zvýšení (vystupňování) </a:t>
            </a:r>
            <a:r>
              <a:rPr lang="cs-CZ" dirty="0" smtClean="0"/>
              <a:t>sexuální aktivity – </a:t>
            </a:r>
            <a:r>
              <a:rPr lang="cs-CZ" dirty="0" err="1" smtClean="0"/>
              <a:t>hypersexualita</a:t>
            </a:r>
            <a:endParaRPr lang="cs-CZ" dirty="0" smtClean="0"/>
          </a:p>
          <a:p>
            <a:r>
              <a:rPr lang="cs-CZ" b="1" dirty="0" smtClean="0"/>
              <a:t>Kvalitativní:</a:t>
            </a:r>
          </a:p>
          <a:p>
            <a:r>
              <a:rPr lang="cs-CZ" u="sng" dirty="0" smtClean="0"/>
              <a:t>Sex. úchylky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8923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Komponenty sexuality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Pohlavní identita </a:t>
            </a:r>
            <a:r>
              <a:rPr lang="cs-CZ" dirty="0" smtClean="0"/>
              <a:t>– faktory chromozomální výbavy XX, XY, </a:t>
            </a:r>
            <a:r>
              <a:rPr lang="cs-CZ" dirty="0" err="1" smtClean="0"/>
              <a:t>gonadální</a:t>
            </a:r>
            <a:r>
              <a:rPr lang="cs-CZ" dirty="0" smtClean="0"/>
              <a:t>, genitální, hormonální, výchovné</a:t>
            </a:r>
          </a:p>
          <a:p>
            <a:r>
              <a:rPr lang="cs-CZ" b="1" dirty="0" smtClean="0"/>
              <a:t>Pohlavní role </a:t>
            </a:r>
            <a:r>
              <a:rPr lang="cs-CZ" dirty="0" smtClean="0"/>
              <a:t>– sociální faktory, sporty, typ oblečení, reklamy, trendy</a:t>
            </a:r>
          </a:p>
          <a:p>
            <a:r>
              <a:rPr lang="cs-CZ" b="1" dirty="0" smtClean="0"/>
              <a:t>Sex. orientace </a:t>
            </a:r>
            <a:r>
              <a:rPr lang="cs-CZ" dirty="0" smtClean="0"/>
              <a:t>– </a:t>
            </a:r>
            <a:r>
              <a:rPr lang="cs-CZ" dirty="0" err="1" smtClean="0"/>
              <a:t>spec</a:t>
            </a:r>
            <a:r>
              <a:rPr lang="cs-CZ" dirty="0" smtClean="0"/>
              <a:t>. erotická preference sex. </a:t>
            </a:r>
            <a:r>
              <a:rPr lang="cs-CZ" dirty="0"/>
              <a:t>o</a:t>
            </a:r>
            <a:r>
              <a:rPr lang="cs-CZ" dirty="0" smtClean="0"/>
              <a:t>bjektů – muži, ženy, děti, jiné</a:t>
            </a:r>
          </a:p>
          <a:p>
            <a:r>
              <a:rPr lang="cs-CZ" b="1" dirty="0" smtClean="0"/>
              <a:t>Sex. reaktivita </a:t>
            </a:r>
            <a:r>
              <a:rPr lang="cs-CZ" dirty="0" smtClean="0"/>
              <a:t>– potřeba, četnost – kapacita od raného dětství, plný rozvoj v pubertě, u dívek později, naopak proces stárnutí se projevuje dříve u mužů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Sex. </a:t>
            </a:r>
            <a:r>
              <a:rPr lang="cs-CZ" dirty="0"/>
              <a:t>d</a:t>
            </a:r>
            <a:r>
              <a:rPr lang="cs-CZ" dirty="0" smtClean="0"/>
              <a:t>ysfunkce kvantitativní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Impotence </a:t>
            </a:r>
            <a:r>
              <a:rPr lang="cs-CZ" dirty="0" smtClean="0"/>
              <a:t>– snížení pohlavního pudu u mužů, tj. snížení erekce a ejakulace i snížení citového prožívání</a:t>
            </a:r>
          </a:p>
          <a:p>
            <a:r>
              <a:rPr lang="cs-CZ" dirty="0" err="1" smtClean="0"/>
              <a:t>Etio</a:t>
            </a:r>
            <a:r>
              <a:rPr lang="cs-CZ" dirty="0" smtClean="0"/>
              <a:t> – </a:t>
            </a:r>
            <a:r>
              <a:rPr lang="cs-CZ" dirty="0" err="1" smtClean="0"/>
              <a:t>somat</a:t>
            </a:r>
            <a:r>
              <a:rPr lang="cs-CZ" dirty="0" smtClean="0"/>
              <a:t>. nemoci, vyčerpání, únava, nejčastěji však psychogenní (schopnost erekce chybí jen při pokusu o </a:t>
            </a:r>
            <a:r>
              <a:rPr lang="cs-CZ" dirty="0" err="1" smtClean="0"/>
              <a:t>pohl</a:t>
            </a:r>
            <a:r>
              <a:rPr lang="cs-CZ" dirty="0" smtClean="0"/>
              <a:t>. styk, jinak je přítomna)</a:t>
            </a:r>
          </a:p>
          <a:p>
            <a:r>
              <a:rPr lang="cs-CZ" b="1" dirty="0" smtClean="0"/>
              <a:t>Frigidita</a:t>
            </a:r>
            <a:r>
              <a:rPr lang="cs-CZ" dirty="0" smtClean="0"/>
              <a:t> – snížení pohlavního pudu u žen, postiženo vyvrcholení a ukončení sex. </a:t>
            </a:r>
            <a:r>
              <a:rPr lang="cs-CZ" dirty="0"/>
              <a:t>z</a:t>
            </a:r>
            <a:r>
              <a:rPr lang="cs-CZ" dirty="0" smtClean="0"/>
              <a:t>ážitku (orgasmus), při výrazné poruše žena aktivně odmítá muže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6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Symptomy duševních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Symptom = příznak = projev nemoci</a:t>
            </a:r>
          </a:p>
          <a:p>
            <a:endParaRPr lang="cs-CZ" dirty="0"/>
          </a:p>
          <a:p>
            <a:r>
              <a:rPr lang="cs-CZ" b="1" dirty="0" smtClean="0"/>
              <a:t>Symptomy specifické </a:t>
            </a:r>
            <a:r>
              <a:rPr lang="cs-CZ" dirty="0" smtClean="0"/>
              <a:t>– příznak významný, pro danou chorobu určující (poruchy spánku u hypersomnie a narkolepsie)</a:t>
            </a:r>
          </a:p>
          <a:p>
            <a:r>
              <a:rPr lang="cs-CZ" b="1" dirty="0" smtClean="0"/>
              <a:t>Symptomy nespecifické </a:t>
            </a:r>
            <a:r>
              <a:rPr lang="cs-CZ" dirty="0" smtClean="0"/>
              <a:t>– podružný příznak, přímo neurčující konkrétní nemoc (poruchy spánku při většině duševních poruch)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2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Hypersexualita</a:t>
            </a:r>
            <a:r>
              <a:rPr lang="cs-CZ" dirty="0" smtClean="0"/>
              <a:t> – zvýšená sex. aktivita, obtížně odlišitelná příp. patologie - </a:t>
            </a:r>
            <a:r>
              <a:rPr lang="cs-CZ" dirty="0"/>
              <a:t>b</a:t>
            </a:r>
            <a:r>
              <a:rPr lang="cs-CZ" dirty="0" smtClean="0"/>
              <a:t>ěhem života sex. aktivita kolísá, je individuální (</a:t>
            </a:r>
            <a:r>
              <a:rPr lang="cs-CZ" dirty="0" err="1" smtClean="0"/>
              <a:t>sateriasis</a:t>
            </a:r>
            <a:r>
              <a:rPr lang="cs-CZ" dirty="0" smtClean="0"/>
              <a:t> u mužů, nymfomanie u žen)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Sex. úchylky – kvalitativní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perverze, deviace – narušen způsob ukájení sex. pudu (sadismus, masochismus) nebo narušeno zaměření sex. pudu v vztahu k objektu (pedofilie, exhibicionismus)</a:t>
            </a:r>
          </a:p>
          <a:p>
            <a:r>
              <a:rPr lang="cs-CZ" b="1" dirty="0" smtClean="0"/>
              <a:t>Sadismus</a:t>
            </a:r>
            <a:r>
              <a:rPr lang="cs-CZ" dirty="0" smtClean="0"/>
              <a:t> – působeni bolesti partnerovi za účelem dosažení vlastního </a:t>
            </a:r>
            <a:r>
              <a:rPr lang="cs-CZ" dirty="0" err="1" smtClean="0"/>
              <a:t>pohl</a:t>
            </a:r>
            <a:r>
              <a:rPr lang="cs-CZ" dirty="0" smtClean="0"/>
              <a:t>. uspokojení</a:t>
            </a:r>
          </a:p>
          <a:p>
            <a:r>
              <a:rPr lang="cs-CZ" b="1" dirty="0" smtClean="0"/>
              <a:t>Masochismus</a:t>
            </a:r>
            <a:r>
              <a:rPr lang="cs-CZ" dirty="0" smtClean="0"/>
              <a:t> – působení bolesti samotnému jedinci k dosažení jeho </a:t>
            </a:r>
            <a:r>
              <a:rPr lang="cs-CZ" dirty="0" err="1" smtClean="0"/>
              <a:t>pohl</a:t>
            </a:r>
            <a:r>
              <a:rPr lang="cs-CZ" dirty="0" smtClean="0"/>
              <a:t>. uspokojení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6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Sadomasochismus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Homosexualita, lesbismus </a:t>
            </a:r>
            <a:r>
              <a:rPr lang="cs-CZ" dirty="0" smtClean="0"/>
              <a:t>– styk s osobou stejného pohlaví za účelem uspokojení</a:t>
            </a:r>
          </a:p>
          <a:p>
            <a:r>
              <a:rPr lang="cs-CZ" b="1" dirty="0" smtClean="0"/>
              <a:t>Pedofilie</a:t>
            </a:r>
            <a:r>
              <a:rPr lang="cs-CZ" dirty="0" smtClean="0"/>
              <a:t> – styk s dětmi za účelem uspokojení – heterosexuální či homosexuální (často u starších mužů), důsledkem může být </a:t>
            </a:r>
            <a:r>
              <a:rPr lang="cs-CZ" dirty="0" err="1" smtClean="0"/>
              <a:t>psychotrauma</a:t>
            </a:r>
            <a:r>
              <a:rPr lang="cs-CZ" dirty="0" smtClean="0"/>
              <a:t> tímto jednáním postižených dětí</a:t>
            </a:r>
          </a:p>
          <a:p>
            <a:r>
              <a:rPr lang="cs-CZ" b="1" dirty="0" smtClean="0"/>
              <a:t>Exhibicionismus</a:t>
            </a:r>
            <a:r>
              <a:rPr lang="cs-CZ" dirty="0" smtClean="0"/>
              <a:t> – ukazování mužského obnaženého genitálu před ženami a dětmi (jen u mužů, často neurotických)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5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Fetišismus</a:t>
            </a:r>
            <a:r>
              <a:rPr lang="cs-CZ" dirty="0" smtClean="0"/>
              <a:t> – používání cizích předmětů k dosažení vlastního uspokojení či dráždění (spodní prádlo, boty)</a:t>
            </a:r>
          </a:p>
          <a:p>
            <a:r>
              <a:rPr lang="cs-CZ" b="1" dirty="0" smtClean="0"/>
              <a:t>Voyeurismus</a:t>
            </a:r>
            <a:r>
              <a:rPr lang="cs-CZ" dirty="0" smtClean="0"/>
              <a:t> – přihlížení sex. styku jiných </a:t>
            </a:r>
          </a:p>
          <a:p>
            <a:r>
              <a:rPr lang="cs-CZ" b="1" dirty="0" smtClean="0"/>
              <a:t>Sodomie</a:t>
            </a:r>
            <a:r>
              <a:rPr lang="cs-CZ" dirty="0" smtClean="0"/>
              <a:t> – </a:t>
            </a:r>
            <a:r>
              <a:rPr lang="cs-CZ" dirty="0" err="1" smtClean="0"/>
              <a:t>pohl</a:t>
            </a:r>
            <a:r>
              <a:rPr lang="cs-CZ" dirty="0" smtClean="0"/>
              <a:t>. styk se zvířaty</a:t>
            </a:r>
          </a:p>
          <a:p>
            <a:r>
              <a:rPr lang="cs-CZ" b="1" dirty="0" smtClean="0"/>
              <a:t>Nekrofilie</a:t>
            </a:r>
            <a:r>
              <a:rPr lang="cs-CZ" dirty="0" smtClean="0"/>
              <a:t> – </a:t>
            </a:r>
            <a:r>
              <a:rPr lang="cs-CZ" dirty="0" err="1" smtClean="0"/>
              <a:t>pohl</a:t>
            </a:r>
            <a:r>
              <a:rPr lang="cs-CZ" dirty="0" smtClean="0"/>
              <a:t>. styk s mrtvolami</a:t>
            </a:r>
          </a:p>
          <a:p>
            <a:r>
              <a:rPr lang="cs-CZ" b="1" dirty="0" smtClean="0"/>
              <a:t>Incest</a:t>
            </a:r>
            <a:r>
              <a:rPr lang="cs-CZ" dirty="0" smtClean="0"/>
              <a:t> – </a:t>
            </a:r>
            <a:r>
              <a:rPr lang="cs-CZ" dirty="0" err="1" smtClean="0"/>
              <a:t>pohl</a:t>
            </a:r>
            <a:r>
              <a:rPr lang="cs-CZ" dirty="0" smtClean="0"/>
              <a:t>. styk mezi příbuznými (mezi sourozenci nebo rodiči a dětmi)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rodičovského pudu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nutno odlišit od plánovaného rodičovství (použití antikoncepce či interrupce)!</a:t>
            </a:r>
          </a:p>
          <a:p>
            <a:r>
              <a:rPr lang="cs-CZ" dirty="0" smtClean="0"/>
              <a:t>= nedostatečná péče o dítě (krkavčí matky), týrání dítěte, vražda novorozence či většího dítěte či naopak vystupňovaná starost o dítě „opičí láska“, lpění na dětech, znemožnění jejich osamostatnění, nekritické hodnocení možností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sociálních pudů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Člověk je tvor společenský, tudíž jakákoliv odchylka - jako </a:t>
            </a:r>
            <a:r>
              <a:rPr lang="cs-CZ" b="1" dirty="0" smtClean="0"/>
              <a:t>izolace od společnosti = samotářství</a:t>
            </a:r>
            <a:r>
              <a:rPr lang="cs-CZ" dirty="0" smtClean="0"/>
              <a:t> či naopak </a:t>
            </a:r>
            <a:r>
              <a:rPr lang="cs-CZ" b="1" dirty="0" smtClean="0"/>
              <a:t>familiárnost = navazování společenských kontaktů bez dostatečného hodnocení situace </a:t>
            </a:r>
            <a:r>
              <a:rPr lang="cs-CZ" dirty="0" smtClean="0"/>
              <a:t>- </a:t>
            </a:r>
            <a:r>
              <a:rPr lang="cs-CZ" smtClean="0"/>
              <a:t>je hodnocena </a:t>
            </a:r>
            <a:r>
              <a:rPr lang="cs-CZ" dirty="0" smtClean="0"/>
              <a:t>jako porucha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0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nejsložitější psychická funkce, umožňuje zprostředkované poznání skutečnosti, nejvyšší formou poznávací činnosti, jde o specificky lidskou funkci (nikoliv u zvířat), může se rozvinout jen ve společnosti, vzniká kolektivní zkušenost (tradice, umění, věda).</a:t>
            </a:r>
          </a:p>
          <a:p>
            <a:r>
              <a:rPr lang="cs-CZ" dirty="0" smtClean="0"/>
              <a:t>Vlastnosti správného myšlení – kritičnost, pohotovost, rychlost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14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Kvantitativní (formální):</a:t>
            </a:r>
          </a:p>
          <a:p>
            <a:r>
              <a:rPr lang="cs-CZ" dirty="0" smtClean="0"/>
              <a:t>- útlum, </a:t>
            </a:r>
            <a:r>
              <a:rPr lang="cs-CZ" dirty="0" err="1" smtClean="0"/>
              <a:t>bradypsychismus</a:t>
            </a:r>
            <a:r>
              <a:rPr lang="cs-CZ" dirty="0" smtClean="0"/>
              <a:t>, mutismus, zrychlené </a:t>
            </a:r>
            <a:r>
              <a:rPr lang="cs-CZ" dirty="0" smtClean="0"/>
              <a:t>myšlení, tempo, zárazy</a:t>
            </a:r>
            <a:endParaRPr lang="cs-CZ" dirty="0" smtClean="0"/>
          </a:p>
          <a:p>
            <a:r>
              <a:rPr lang="cs-CZ" dirty="0" smtClean="0"/>
              <a:t>- ulpívavé (perseverace), nevýpravné, </a:t>
            </a:r>
            <a:r>
              <a:rPr lang="cs-CZ" dirty="0" err="1" smtClean="0"/>
              <a:t>zabíhavé</a:t>
            </a:r>
            <a:r>
              <a:rPr lang="cs-CZ" dirty="0" smtClean="0"/>
              <a:t>, symbolické, obsedantní, autistické, inkoherentní</a:t>
            </a:r>
          </a:p>
          <a:p>
            <a:r>
              <a:rPr lang="cs-CZ" b="1" dirty="0" smtClean="0"/>
              <a:t>Kvalitativní (obsahové):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910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Blud</a:t>
            </a:r>
            <a:r>
              <a:rPr lang="cs-CZ" dirty="0" smtClean="0"/>
              <a:t> – porucha myšlení – chorobně mylný závěr myšlení</a:t>
            </a:r>
          </a:p>
          <a:p>
            <a:r>
              <a:rPr lang="cs-CZ" dirty="0" smtClean="0"/>
              <a:t>Megalomanický:</a:t>
            </a:r>
          </a:p>
          <a:p>
            <a:r>
              <a:rPr lang="cs-CZ" dirty="0"/>
              <a:t>E</a:t>
            </a:r>
            <a:r>
              <a:rPr lang="cs-CZ" dirty="0" smtClean="0"/>
              <a:t>xpanzivní – přeceňován význam vlastní osoby (</a:t>
            </a:r>
            <a:r>
              <a:rPr lang="cs-CZ" dirty="0" err="1" smtClean="0"/>
              <a:t>extrapotenční</a:t>
            </a:r>
            <a:r>
              <a:rPr lang="cs-CZ" dirty="0" smtClean="0"/>
              <a:t>, originární, </a:t>
            </a:r>
            <a:r>
              <a:rPr lang="cs-CZ" dirty="0" err="1" smtClean="0"/>
              <a:t>inventorní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Paranoidní – vztahovačnost</a:t>
            </a:r>
          </a:p>
          <a:p>
            <a:r>
              <a:rPr lang="cs-CZ" dirty="0" smtClean="0"/>
              <a:t>Persekuční – sledovanost</a:t>
            </a:r>
          </a:p>
          <a:p>
            <a:r>
              <a:rPr lang="cs-CZ" dirty="0" err="1" smtClean="0"/>
              <a:t>Kverulační</a:t>
            </a:r>
            <a:r>
              <a:rPr lang="cs-CZ" dirty="0" smtClean="0"/>
              <a:t> - stížnosti</a:t>
            </a:r>
          </a:p>
        </p:txBody>
      </p:sp>
    </p:spTree>
    <p:extLst>
      <p:ext uri="{BB962C8B-B14F-4D97-AF65-F5344CB8AC3E}">
        <p14:creationId xmlns:p14="http://schemas.microsoft.com/office/powerpoint/2010/main" val="1830601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Emulační – žárlivost</a:t>
            </a:r>
          </a:p>
          <a:p>
            <a:r>
              <a:rPr lang="cs-CZ" dirty="0" err="1" smtClean="0"/>
              <a:t>Mikromanický</a:t>
            </a:r>
            <a:r>
              <a:rPr lang="cs-CZ" dirty="0" smtClean="0"/>
              <a:t>: (podceňování vlastní osoby)</a:t>
            </a:r>
          </a:p>
          <a:p>
            <a:r>
              <a:rPr lang="cs-CZ" dirty="0" smtClean="0"/>
              <a:t>Depresivní – spojeno s depresivním laděním</a:t>
            </a:r>
          </a:p>
          <a:p>
            <a:r>
              <a:rPr lang="cs-CZ" dirty="0" err="1" smtClean="0"/>
              <a:t>Autoakuzační</a:t>
            </a:r>
            <a:r>
              <a:rPr lang="cs-CZ" dirty="0" smtClean="0"/>
              <a:t> – sebeobviňování za neštěstí</a:t>
            </a:r>
          </a:p>
          <a:p>
            <a:r>
              <a:rPr lang="cs-CZ" dirty="0" smtClean="0"/>
              <a:t>Insuficientní – vlastní neschopnost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3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Příznak subjektivní </a:t>
            </a:r>
            <a:r>
              <a:rPr lang="cs-CZ" dirty="0" smtClean="0"/>
              <a:t>– známka nemoci, o které nás informuje sám pacient a která souvisí s jeho subjektivním prožíváním (zjištění rozhovorem, může být zkresleno horší verbalizací, disimulací, bagatelizací pacientem))</a:t>
            </a:r>
          </a:p>
          <a:p>
            <a:r>
              <a:rPr lang="cs-CZ" b="1" dirty="0" smtClean="0"/>
              <a:t>Příznak objektivní </a:t>
            </a:r>
            <a:r>
              <a:rPr lang="cs-CZ" dirty="0" smtClean="0"/>
              <a:t>– zjistitelný objektivně pozorováním pacienta, </a:t>
            </a:r>
            <a:r>
              <a:rPr lang="cs-CZ" dirty="0" err="1" smtClean="0"/>
              <a:t>spec</a:t>
            </a:r>
            <a:r>
              <a:rPr lang="cs-CZ" dirty="0" smtClean="0"/>
              <a:t>. vyšetřením či laboratorním vyšetřením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5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základní psychická funkce umožňující bezprostřední poznání vnějšího světa i změn ve vlastním těle pomocí smyslových orgánů</a:t>
            </a:r>
          </a:p>
          <a:p>
            <a:r>
              <a:rPr lang="cs-CZ" b="1" dirty="0" smtClean="0"/>
              <a:t>Vjem</a:t>
            </a:r>
            <a:r>
              <a:rPr lang="cs-CZ" dirty="0" smtClean="0"/>
              <a:t> – </a:t>
            </a:r>
            <a:r>
              <a:rPr lang="cs-CZ" dirty="0" err="1" smtClean="0"/>
              <a:t>subj</a:t>
            </a:r>
            <a:r>
              <a:rPr lang="cs-CZ" dirty="0" smtClean="0"/>
              <a:t>. odraz vnějšího světa v našem vědomí </a:t>
            </a:r>
          </a:p>
          <a:p>
            <a:r>
              <a:rPr lang="cs-CZ" b="1" dirty="0" smtClean="0"/>
              <a:t>Představa</a:t>
            </a:r>
            <a:r>
              <a:rPr lang="cs-CZ" dirty="0" smtClean="0"/>
              <a:t> – obraz předmětu, který zrovna nevnímáme, vytváříme si ho na základě předchozího vjemu</a:t>
            </a:r>
          </a:p>
          <a:p>
            <a:r>
              <a:rPr lang="cs-CZ" b="1" dirty="0" smtClean="0"/>
              <a:t>Produktivní obraznost (fantazie) </a:t>
            </a:r>
            <a:r>
              <a:rPr lang="cs-CZ" dirty="0" smtClean="0"/>
              <a:t>– tvorba nových obrazů myšlenkovým přetvářením skutečnosti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46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Kvantitativní</a:t>
            </a:r>
            <a:r>
              <a:rPr lang="cs-CZ" dirty="0" smtClean="0"/>
              <a:t> – snížená či zvýšená vnímavost (bezvýznamné u </a:t>
            </a:r>
            <a:r>
              <a:rPr lang="cs-CZ" dirty="0" err="1" smtClean="0"/>
              <a:t>duš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oruch)</a:t>
            </a:r>
          </a:p>
          <a:p>
            <a:r>
              <a:rPr lang="cs-CZ" b="1" dirty="0" smtClean="0"/>
              <a:t>Kvalitativní </a:t>
            </a:r>
            <a:r>
              <a:rPr lang="cs-CZ" dirty="0" smtClean="0"/>
              <a:t>– specifické pro duševní poruchy</a:t>
            </a:r>
          </a:p>
          <a:p>
            <a:r>
              <a:rPr lang="cs-CZ" b="1" dirty="0" smtClean="0"/>
              <a:t>Iluze</a:t>
            </a:r>
            <a:r>
              <a:rPr lang="cs-CZ" dirty="0" smtClean="0"/>
              <a:t> – vjemy, kdy objektivní skutečnost není správně vnímána (koleje zužující se v dálce – fyziologické (paobraz, synestezie, </a:t>
            </a:r>
            <a:r>
              <a:rPr lang="cs-CZ" dirty="0" err="1" smtClean="0"/>
              <a:t>pareidolie</a:t>
            </a:r>
            <a:r>
              <a:rPr lang="cs-CZ" dirty="0" smtClean="0"/>
              <a:t>, fantom údu)</a:t>
            </a:r>
          </a:p>
          <a:p>
            <a:r>
              <a:rPr lang="cs-CZ" b="1" dirty="0" smtClean="0"/>
              <a:t>Pravé iluze </a:t>
            </a:r>
            <a:r>
              <a:rPr lang="cs-CZ" dirty="0" smtClean="0"/>
              <a:t>– patologické – vidina ducha či čerta ve </a:t>
            </a:r>
            <a:r>
              <a:rPr lang="cs-CZ" dirty="0" smtClean="0"/>
              <a:t>skvrně </a:t>
            </a:r>
            <a:r>
              <a:rPr lang="cs-CZ" dirty="0" smtClean="0"/>
              <a:t>na zdi (toxické a infekční poruchy)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97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52" y="1094704"/>
            <a:ext cx="7742348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6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1314450"/>
            <a:ext cx="663262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5" y="1545465"/>
            <a:ext cx="6233375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6" y="982132"/>
            <a:ext cx="5769734" cy="47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8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83" y="1545465"/>
            <a:ext cx="6323527" cy="35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5" y="982132"/>
            <a:ext cx="5306096" cy="44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43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4" y="1493948"/>
            <a:ext cx="5344732" cy="3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6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982133"/>
            <a:ext cx="7353836" cy="44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Stav, kdy probíhají normálně všechny psychické funkce jedince, který si je uvědomuje a je schopen je vztahovat ke svému já.</a:t>
            </a:r>
          </a:p>
          <a:p>
            <a:r>
              <a:rPr lang="cs-CZ" b="1" dirty="0" smtClean="0"/>
              <a:t>Vědomí</a:t>
            </a:r>
            <a:r>
              <a:rPr lang="cs-CZ" dirty="0" smtClean="0"/>
              <a:t> je určeno </a:t>
            </a:r>
            <a:r>
              <a:rPr lang="cs-CZ" b="1" dirty="0" smtClean="0"/>
              <a:t>luciditou (jasností)</a:t>
            </a:r>
            <a:r>
              <a:rPr lang="cs-CZ" dirty="0" smtClean="0"/>
              <a:t>, představa kruhu – centrum vědomí = nejjasnější bod v kruhu = pozornost</a:t>
            </a:r>
          </a:p>
          <a:p>
            <a:r>
              <a:rPr lang="cs-CZ" dirty="0" smtClean="0"/>
              <a:t>Kapacita = rozsah vědomí je míra, jakou jsme schopni vnímat sebe a okolí.</a:t>
            </a:r>
          </a:p>
          <a:p>
            <a:r>
              <a:rPr lang="cs-CZ" dirty="0" smtClean="0"/>
              <a:t>Objektivizace – schopnost uvědomovat si, zda jde o vlastní proces či událost mimo jedince.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3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7" y="1803042"/>
            <a:ext cx="5164428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47" y="1081826"/>
            <a:ext cx="4726547" cy="44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3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4" y="982133"/>
            <a:ext cx="4430332" cy="43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9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1223493"/>
            <a:ext cx="7340958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17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www.procreo.jp/labo/silhouette.swf</a:t>
            </a:r>
            <a:endParaRPr lang="cs-CZ" dirty="0" smtClean="0"/>
          </a:p>
          <a:p>
            <a:r>
              <a:rPr lang="cs-CZ" dirty="0"/>
              <a:t>http://i.imgur.com/I72qO.gif</a:t>
            </a:r>
          </a:p>
        </p:txBody>
      </p:sp>
    </p:spTree>
    <p:extLst>
      <p:ext uri="{BB962C8B-B14F-4D97-AF65-F5344CB8AC3E}">
        <p14:creationId xmlns:p14="http://schemas.microsoft.com/office/powerpoint/2010/main" val="1560641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Halucinace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vjem vznikající bez vnějšího podnětu, přitom mají charakter skutečnosti, nemocný je o něm přesvědčen</a:t>
            </a:r>
          </a:p>
          <a:p>
            <a:r>
              <a:rPr lang="cs-CZ" b="1" dirty="0" smtClean="0"/>
              <a:t>Sluchové</a:t>
            </a:r>
            <a:r>
              <a:rPr lang="cs-CZ" dirty="0" smtClean="0"/>
              <a:t> – </a:t>
            </a:r>
            <a:r>
              <a:rPr lang="cs-CZ" u="sng" dirty="0" err="1" smtClean="0"/>
              <a:t>akoazmata</a:t>
            </a:r>
            <a:r>
              <a:rPr lang="cs-CZ" dirty="0" smtClean="0"/>
              <a:t> (zvuky, pištění, tóny, střílení), </a:t>
            </a:r>
            <a:r>
              <a:rPr lang="cs-CZ" u="sng" dirty="0" smtClean="0"/>
              <a:t>komplexní</a:t>
            </a:r>
            <a:r>
              <a:rPr lang="cs-CZ" dirty="0" smtClean="0"/>
              <a:t> (slova, věty, rozhovory) – imperativní, komentující, antagonistické</a:t>
            </a:r>
          </a:p>
          <a:p>
            <a:r>
              <a:rPr lang="cs-CZ" b="1" dirty="0" smtClean="0"/>
              <a:t>Chuťové </a:t>
            </a:r>
            <a:r>
              <a:rPr lang="cs-CZ" dirty="0" smtClean="0"/>
              <a:t>– pocit hořkého, otráveného (intoxikace, SCH)</a:t>
            </a:r>
          </a:p>
          <a:p>
            <a:r>
              <a:rPr lang="cs-CZ" b="1" dirty="0" smtClean="0"/>
              <a:t>Čichové</a:t>
            </a:r>
            <a:r>
              <a:rPr lang="cs-CZ" dirty="0" smtClean="0"/>
              <a:t> – vůně, pachy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076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Zrakové </a:t>
            </a:r>
            <a:r>
              <a:rPr lang="cs-CZ" dirty="0" smtClean="0"/>
              <a:t>– mikropsie, makropsie, </a:t>
            </a:r>
            <a:r>
              <a:rPr lang="cs-CZ" dirty="0" err="1" smtClean="0"/>
              <a:t>mikrozoopsie</a:t>
            </a:r>
            <a:r>
              <a:rPr lang="cs-CZ" dirty="0" smtClean="0"/>
              <a:t>, </a:t>
            </a:r>
            <a:r>
              <a:rPr lang="cs-CZ" dirty="0" err="1" smtClean="0"/>
              <a:t>zoopsie</a:t>
            </a:r>
            <a:endParaRPr lang="cs-CZ" dirty="0" smtClean="0"/>
          </a:p>
          <a:p>
            <a:r>
              <a:rPr lang="cs-CZ" b="1" dirty="0" smtClean="0"/>
              <a:t>Tělové</a:t>
            </a:r>
            <a:r>
              <a:rPr lang="cs-CZ" dirty="0" smtClean="0"/>
              <a:t> – taktilní (dotyky, elektrizace, svědění, sex. obtěžování), </a:t>
            </a:r>
            <a:r>
              <a:rPr lang="cs-CZ" dirty="0" err="1" smtClean="0"/>
              <a:t>cenestetické</a:t>
            </a:r>
            <a:r>
              <a:rPr lang="cs-CZ" dirty="0" smtClean="0"/>
              <a:t> (</a:t>
            </a:r>
            <a:r>
              <a:rPr lang="cs-CZ" dirty="0" err="1" smtClean="0"/>
              <a:t>útrobové</a:t>
            </a:r>
            <a:r>
              <a:rPr lang="cs-CZ" dirty="0"/>
              <a:t> </a:t>
            </a:r>
            <a:r>
              <a:rPr lang="cs-CZ" dirty="0" smtClean="0"/>
              <a:t>– pocit chybění či zdvojení či vady orgánu), </a:t>
            </a:r>
            <a:r>
              <a:rPr lang="cs-CZ" b="1" dirty="0" smtClean="0"/>
              <a:t>pohybové</a:t>
            </a:r>
            <a:r>
              <a:rPr lang="cs-CZ" dirty="0" smtClean="0"/>
              <a:t>, halucinace </a:t>
            </a:r>
            <a:r>
              <a:rPr lang="cs-CZ" b="1" dirty="0" smtClean="0"/>
              <a:t>posedlosti</a:t>
            </a:r>
            <a:r>
              <a:rPr lang="cs-CZ" dirty="0" smtClean="0"/>
              <a:t> (sídlení druhé osoby či nadpřirozené bytosti s pocitem ovládání)</a:t>
            </a:r>
          </a:p>
          <a:p>
            <a:r>
              <a:rPr lang="cs-CZ" b="1" dirty="0" smtClean="0"/>
              <a:t>Intrapsychické</a:t>
            </a:r>
            <a:r>
              <a:rPr lang="cs-CZ" dirty="0" smtClean="0"/>
              <a:t> – uvnitř hlavy – ozvučené myšlenky – pocity vkládání či odebírání, telepatie</a:t>
            </a:r>
          </a:p>
          <a:p>
            <a:r>
              <a:rPr lang="cs-CZ" b="1" dirty="0" err="1" smtClean="0"/>
              <a:t>Pseudohalucinace</a:t>
            </a:r>
            <a:r>
              <a:rPr lang="cs-CZ" b="1" dirty="0" smtClean="0"/>
              <a:t> </a:t>
            </a:r>
            <a:r>
              <a:rPr lang="cs-CZ" dirty="0" smtClean="0"/>
              <a:t>– nepravé halucinace – uvnitř hlavy (u poruch osobnosti)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9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Fyziologické – spánek a hypnóza</a:t>
            </a:r>
          </a:p>
          <a:p>
            <a:r>
              <a:rPr lang="cs-CZ" dirty="0" smtClean="0"/>
              <a:t>Patologické – poruchy vědomí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5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Změna vědomí ve smyslu zúžení, nejde o úplné přerušení psychické činnosti, některé oblasti jsou v útlumu, jiné v činnosti</a:t>
            </a:r>
          </a:p>
          <a:p>
            <a:r>
              <a:rPr lang="cs-CZ" b="1" dirty="0" smtClean="0"/>
              <a:t>REM fáze</a:t>
            </a:r>
            <a:r>
              <a:rPr lang="cs-CZ" dirty="0" smtClean="0"/>
              <a:t> (rapid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) – 4-5 REM fází během spánku, výskyt snů</a:t>
            </a:r>
          </a:p>
          <a:p>
            <a:r>
              <a:rPr lang="cs-CZ" b="1" dirty="0" err="1"/>
              <a:t>n</a:t>
            </a:r>
            <a:r>
              <a:rPr lang="cs-CZ" b="1" dirty="0" err="1" smtClean="0"/>
              <a:t>onREM</a:t>
            </a:r>
            <a:r>
              <a:rPr lang="cs-CZ" b="1" dirty="0" smtClean="0"/>
              <a:t> fáze </a:t>
            </a:r>
          </a:p>
          <a:p>
            <a:r>
              <a:rPr lang="cs-CZ" b="1" dirty="0" smtClean="0"/>
              <a:t>Poruchy spánku – </a:t>
            </a:r>
            <a:r>
              <a:rPr lang="cs-CZ" dirty="0" smtClean="0"/>
              <a:t>inverzní spánek, hypersomnie, narkolepsie, </a:t>
            </a:r>
            <a:r>
              <a:rPr lang="cs-CZ" dirty="0" err="1" smtClean="0"/>
              <a:t>hyposomnie</a:t>
            </a:r>
            <a:r>
              <a:rPr lang="cs-CZ" dirty="0" smtClean="0"/>
              <a:t>, dyssomnie, insomnie, somnambulismus, </a:t>
            </a:r>
            <a:r>
              <a:rPr lang="cs-CZ" dirty="0" err="1" smtClean="0"/>
              <a:t>somnilogie</a:t>
            </a:r>
            <a:r>
              <a:rPr lang="cs-CZ" dirty="0" smtClean="0"/>
              <a:t>, noční děsy (</a:t>
            </a:r>
            <a:r>
              <a:rPr lang="cs-CZ" dirty="0" err="1" smtClean="0"/>
              <a:t>pavor</a:t>
            </a:r>
            <a:r>
              <a:rPr lang="cs-CZ" dirty="0" smtClean="0"/>
              <a:t> </a:t>
            </a:r>
            <a:r>
              <a:rPr lang="cs-CZ" dirty="0" err="1" smtClean="0"/>
              <a:t>nocturnus</a:t>
            </a:r>
            <a:r>
              <a:rPr lang="cs-CZ" dirty="0" smtClean="0"/>
              <a:t>) u dětí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208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uměle navozený stav zúženého vědomí, záleží na stupni sugestibility</a:t>
            </a:r>
          </a:p>
          <a:p>
            <a:r>
              <a:rPr lang="cs-CZ" b="1" dirty="0" smtClean="0"/>
              <a:t>Spánková</a:t>
            </a:r>
            <a:r>
              <a:rPr lang="cs-CZ" dirty="0" smtClean="0"/>
              <a:t> - </a:t>
            </a:r>
            <a:r>
              <a:rPr lang="cs-CZ" dirty="0"/>
              <a:t>stav podobný spánku</a:t>
            </a:r>
            <a:endParaRPr lang="cs-CZ" dirty="0" smtClean="0"/>
          </a:p>
          <a:p>
            <a:r>
              <a:rPr lang="cs-CZ" b="1" dirty="0" smtClean="0"/>
              <a:t>Bdělá</a:t>
            </a:r>
            <a:r>
              <a:rPr lang="cs-CZ" dirty="0" smtClean="0"/>
              <a:t> – vykonávání rozkazů od hypnotizéra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Autopsychická</a:t>
            </a:r>
            <a:r>
              <a:rPr lang="cs-CZ" dirty="0" smtClean="0"/>
              <a:t> – o vlastním duševním životě</a:t>
            </a:r>
          </a:p>
          <a:p>
            <a:r>
              <a:rPr lang="cs-CZ" dirty="0" err="1" smtClean="0"/>
              <a:t>Somatopsychická</a:t>
            </a:r>
            <a:r>
              <a:rPr lang="cs-CZ" dirty="0" smtClean="0"/>
              <a:t> – o vlastním těle</a:t>
            </a:r>
          </a:p>
          <a:p>
            <a:r>
              <a:rPr lang="cs-CZ" dirty="0" err="1" smtClean="0"/>
              <a:t>Alopsychická</a:t>
            </a:r>
            <a:r>
              <a:rPr lang="cs-CZ" dirty="0" smtClean="0"/>
              <a:t> – o okolním dění a zevním světě</a:t>
            </a:r>
          </a:p>
          <a:p>
            <a:endParaRPr lang="cs-CZ" dirty="0"/>
          </a:p>
          <a:p>
            <a:r>
              <a:rPr lang="cs-CZ" dirty="0" smtClean="0"/>
              <a:t>Hodnocené kvality orientace – osobou, místem, časem a situací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- patologické změny vědomí – po úrazech, krvácení do mozku, intoxikace</a:t>
            </a:r>
          </a:p>
          <a:p>
            <a:r>
              <a:rPr lang="cs-CZ" b="1" dirty="0" smtClean="0"/>
              <a:t>Kvantitativní </a:t>
            </a:r>
            <a:r>
              <a:rPr lang="cs-CZ" dirty="0" smtClean="0"/>
              <a:t>- porucha vigility:</a:t>
            </a:r>
          </a:p>
          <a:p>
            <a:r>
              <a:rPr lang="cs-CZ" u="sng" dirty="0" smtClean="0"/>
              <a:t>somnolence</a:t>
            </a:r>
            <a:r>
              <a:rPr lang="cs-CZ" dirty="0" smtClean="0"/>
              <a:t> - ospalost, zpomalenost, odpovědi po latenci</a:t>
            </a:r>
          </a:p>
          <a:p>
            <a:r>
              <a:rPr lang="cs-CZ" u="sng" dirty="0" err="1"/>
              <a:t>s</a:t>
            </a:r>
            <a:r>
              <a:rPr lang="cs-CZ" u="sng" dirty="0" err="1" smtClean="0"/>
              <a:t>opor</a:t>
            </a:r>
            <a:r>
              <a:rPr lang="cs-CZ" dirty="0" smtClean="0"/>
              <a:t> – imponuje jako spící, odpovědi či změna polohy na bolestivý podnět, zpomalenost, ztlumení dechu a pulsu</a:t>
            </a:r>
          </a:p>
          <a:p>
            <a:r>
              <a:rPr lang="cs-CZ" u="sng" dirty="0" err="1"/>
              <a:t>k</a:t>
            </a:r>
            <a:r>
              <a:rPr lang="cs-CZ" u="sng" dirty="0" err="1" smtClean="0"/>
              <a:t>oma</a:t>
            </a:r>
            <a:r>
              <a:rPr lang="cs-CZ" u="sng" dirty="0" smtClean="0"/>
              <a:t> (bezvědomí) </a:t>
            </a:r>
            <a:r>
              <a:rPr lang="cs-CZ" dirty="0" smtClean="0"/>
              <a:t>– nereagující, kolísavý průběh, </a:t>
            </a:r>
            <a:r>
              <a:rPr lang="cs-CZ" dirty="0" err="1" smtClean="0"/>
              <a:t>neurol</a:t>
            </a:r>
            <a:r>
              <a:rPr lang="cs-CZ" dirty="0" smtClean="0"/>
              <a:t>. příznaky (</a:t>
            </a:r>
            <a:r>
              <a:rPr lang="cs-CZ" dirty="0" err="1" smtClean="0"/>
              <a:t>pozit</a:t>
            </a:r>
            <a:r>
              <a:rPr lang="cs-CZ" dirty="0" smtClean="0"/>
              <a:t>. Babinského reflex), mělčí – mydriáza za zornic reagující na osvit, hlubší – </a:t>
            </a:r>
            <a:r>
              <a:rPr lang="cs-CZ" dirty="0" err="1" smtClean="0"/>
              <a:t>mioza</a:t>
            </a:r>
            <a:r>
              <a:rPr lang="cs-CZ" dirty="0" smtClean="0"/>
              <a:t> nereagující na osvit</a:t>
            </a:r>
          </a:p>
        </p:txBody>
      </p:sp>
    </p:spTree>
    <p:extLst>
      <p:ext uri="{BB962C8B-B14F-4D97-AF65-F5344CB8AC3E}">
        <p14:creationId xmlns:p14="http://schemas.microsoft.com/office/powerpoint/2010/main" val="37309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1649</Words>
  <Application>Microsoft Office PowerPoint</Application>
  <PresentationFormat>Vlastní</PresentationFormat>
  <Paragraphs>146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Organický</vt:lpstr>
      <vt:lpstr>Obecná psychiatrie</vt:lpstr>
      <vt:lpstr>Symptomy duševních poruch</vt:lpstr>
      <vt:lpstr>Prezentace aplikace PowerPoint</vt:lpstr>
      <vt:lpstr>Vědomí</vt:lpstr>
      <vt:lpstr>Změny vědomí</vt:lpstr>
      <vt:lpstr>Spánek</vt:lpstr>
      <vt:lpstr>Hypnóza</vt:lpstr>
      <vt:lpstr>Orientace</vt:lpstr>
      <vt:lpstr>Poruchy vědomí</vt:lpstr>
      <vt:lpstr>Prezentace aplikace PowerPoint</vt:lpstr>
      <vt:lpstr>Prezentace aplikace PowerPoint</vt:lpstr>
      <vt:lpstr>Pudy</vt:lpstr>
      <vt:lpstr>Poruchy pudu výživy</vt:lpstr>
      <vt:lpstr>Poruchy pudu sebezáchovy</vt:lpstr>
      <vt:lpstr>Prezentace aplikace PowerPoint</vt:lpstr>
      <vt:lpstr>Prezentace aplikace PowerPoint</vt:lpstr>
      <vt:lpstr>Poruchy pohlavního pudu</vt:lpstr>
      <vt:lpstr>Komponenty sexuality</vt:lpstr>
      <vt:lpstr>Sex. dysfunkce kvantitativní</vt:lpstr>
      <vt:lpstr>Prezentace aplikace PowerPoint</vt:lpstr>
      <vt:lpstr>Sex. úchylky – kvalitativní poruchy</vt:lpstr>
      <vt:lpstr>Prezentace aplikace PowerPoint</vt:lpstr>
      <vt:lpstr>Prezentace aplikace PowerPoint</vt:lpstr>
      <vt:lpstr>Poruchy rodičovského pudu</vt:lpstr>
      <vt:lpstr>Poruchy sociálních pudů</vt:lpstr>
      <vt:lpstr>Myšlení</vt:lpstr>
      <vt:lpstr>Poruchy myšlení</vt:lpstr>
      <vt:lpstr>Prezentace aplikace PowerPoint</vt:lpstr>
      <vt:lpstr>Prezentace aplikace PowerPoint</vt:lpstr>
      <vt:lpstr>Vnímání</vt:lpstr>
      <vt:lpstr>Poruchy vnímání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Halucinace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psychiatrie</dc:title>
  <dc:creator>Tomas Blaga</dc:creator>
  <cp:lastModifiedBy>Tomas Blaga</cp:lastModifiedBy>
  <cp:revision>27</cp:revision>
  <dcterms:created xsi:type="dcterms:W3CDTF">2015-03-11T21:50:46Z</dcterms:created>
  <dcterms:modified xsi:type="dcterms:W3CDTF">2022-02-24T22:05:04Z</dcterms:modified>
</cp:coreProperties>
</file>