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17" r:id="rId5"/>
    <p:sldId id="320" r:id="rId6"/>
    <p:sldId id="319" r:id="rId7"/>
    <p:sldId id="321" r:id="rId8"/>
    <p:sldId id="322" r:id="rId9"/>
    <p:sldId id="323" r:id="rId10"/>
    <p:sldId id="324" r:id="rId11"/>
    <p:sldId id="325" r:id="rId12"/>
    <p:sldId id="326" r:id="rId13"/>
    <p:sldId id="256" r:id="rId14"/>
    <p:sldId id="289" r:id="rId15"/>
    <p:sldId id="257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2" r:id="rId29"/>
    <p:sldId id="313" r:id="rId30"/>
    <p:sldId id="333" r:id="rId31"/>
    <p:sldId id="334" r:id="rId32"/>
    <p:sldId id="335" r:id="rId33"/>
    <p:sldId id="336" r:id="rId34"/>
    <p:sldId id="338" r:id="rId35"/>
    <p:sldId id="337" r:id="rId36"/>
    <p:sldId id="314" r:id="rId37"/>
    <p:sldId id="315" r:id="rId38"/>
    <p:sldId id="327" r:id="rId39"/>
    <p:sldId id="328" r:id="rId40"/>
    <p:sldId id="329" r:id="rId41"/>
    <p:sldId id="330" r:id="rId42"/>
    <p:sldId id="331" r:id="rId43"/>
    <p:sldId id="33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E0F11-9BAC-0107-3449-83465B48B74F}" v="235" dt="2024-09-30T08:05:30.333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5646" autoAdjust="0"/>
  </p:normalViewPr>
  <p:slideViewPr>
    <p:cSldViewPr snapToGrid="0">
      <p:cViewPr varScale="1">
        <p:scale>
          <a:sx n="157" d="100"/>
          <a:sy n="157" d="100"/>
        </p:scale>
        <p:origin x="696" y="92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2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9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3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2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7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71600"/>
            <a:ext cx="5486400" cy="4114800"/>
          </a:xfrm>
        </p:spPr>
        <p:txBody>
          <a:bodyPr anchor="ctr" anchorCtr="0"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124234B-E1C4-2616-9993-A23142AA6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457200"/>
            <a:ext cx="5120640" cy="3200400"/>
          </a:xfrm>
        </p:spPr>
        <p:txBody>
          <a:bodyPr anchor="b" anchorCtr="0"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3DBBF-E63D-81E5-E7CE-32F6F2C2F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3598" y="3657600"/>
            <a:ext cx="5120640" cy="182880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4033732-ADA1-C540-7276-3FF5CDEF2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1" r:id="rId5"/>
    <p:sldLayoutId id="2147483659" r:id="rId6"/>
    <p:sldLayoutId id="2147483668" r:id="rId7"/>
    <p:sldLayoutId id="2147483669" r:id="rId8"/>
    <p:sldLayoutId id="2147483661" r:id="rId9"/>
    <p:sldLayoutId id="2147483666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632857"/>
            <a:ext cx="7096933" cy="2430186"/>
          </a:xfrm>
        </p:spPr>
        <p:txBody>
          <a:bodyPr anchor="ctr"/>
          <a:lstStyle/>
          <a:p>
            <a:r>
              <a:rPr lang="en" dirty="0"/>
              <a:t>Definice </a:t>
            </a:r>
            <a:r>
              <a:rPr lang="cs-CZ" dirty="0"/>
              <a:t>a charakteristika </a:t>
            </a:r>
            <a:br>
              <a:rPr lang="cs-CZ" dirty="0"/>
            </a:br>
            <a:r>
              <a:rPr lang="cs-CZ" dirty="0"/>
              <a:t>LMP a PAS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0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632857"/>
            <a:ext cx="7096933" cy="2430186"/>
          </a:xfrm>
        </p:spPr>
        <p:txBody>
          <a:bodyPr anchor="ctr"/>
          <a:lstStyle/>
          <a:p>
            <a:r>
              <a:rPr lang="en" dirty="0" err="1"/>
              <a:t>Definice</a:t>
            </a:r>
            <a:r>
              <a:rPr lang="en" dirty="0"/>
              <a:t> </a:t>
            </a:r>
            <a:r>
              <a:rPr lang="en" dirty="0" err="1"/>
              <a:t>mentální</a:t>
            </a:r>
            <a:r>
              <a:rPr lang="en" dirty="0"/>
              <a:t> </a:t>
            </a:r>
            <a:r>
              <a:rPr lang="en" dirty="0" err="1"/>
              <a:t>retardace</a:t>
            </a:r>
            <a:r>
              <a:rPr lang="en" dirty="0"/>
              <a:t> </a:t>
            </a:r>
            <a:br>
              <a:rPr lang="en-US" dirty="0"/>
            </a:br>
            <a:r>
              <a:rPr lang="en" sz="4000" dirty="0"/>
              <a:t>(</a:t>
            </a:r>
            <a:r>
              <a:rPr lang="en" sz="4000" dirty="0" err="1"/>
              <a:t>podle</a:t>
            </a:r>
            <a:r>
              <a:rPr lang="en" sz="4000" dirty="0"/>
              <a:t> </a:t>
            </a:r>
            <a:r>
              <a:rPr lang="en" sz="4000" dirty="0" err="1"/>
              <a:t>různých</a:t>
            </a:r>
            <a:r>
              <a:rPr lang="en" sz="4000" dirty="0"/>
              <a:t> </a:t>
            </a:r>
            <a:r>
              <a:rPr lang="en" sz="4000" dirty="0" err="1"/>
              <a:t>hledisek</a:t>
            </a:r>
            <a:r>
              <a:rPr lang="en" sz="4000" dirty="0"/>
              <a:t>)</a:t>
            </a:r>
            <a:endParaRPr lang="cs-CZ" sz="4000" dirty="0" err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/>
              <a:t>Krok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743C-9A64-6DD7-26EC-7870E2484D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83210"/>
            <a:r>
              <a:rPr lang="en-US" sz="3200" dirty="0">
                <a:ea typeface="+mn-lt"/>
                <a:cs typeface="+mn-lt"/>
              </a:rPr>
              <a:t>Zde je </a:t>
            </a:r>
            <a:r>
              <a:rPr lang="en-US" sz="3200" dirty="0" err="1">
                <a:ea typeface="+mn-lt"/>
                <a:cs typeface="+mn-lt"/>
              </a:rPr>
              <a:t>přehled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různých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definic</a:t>
            </a:r>
            <a:r>
              <a:rPr lang="en-US" sz="3200" dirty="0">
                <a:ea typeface="+mn-lt"/>
                <a:cs typeface="+mn-lt"/>
              </a:rPr>
              <a:t> a </a:t>
            </a:r>
            <a:r>
              <a:rPr lang="en-US" sz="3200" dirty="0" err="1">
                <a:ea typeface="+mn-lt"/>
                <a:cs typeface="+mn-lt"/>
              </a:rPr>
              <a:t>klasifikací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mentální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retardace</a:t>
            </a:r>
            <a:r>
              <a:rPr lang="en-US" sz="3200" dirty="0">
                <a:ea typeface="+mn-lt"/>
                <a:cs typeface="+mn-lt"/>
              </a:rPr>
              <a:t>, od </a:t>
            </a:r>
            <a:r>
              <a:rPr lang="en-US" sz="3200" dirty="0" err="1">
                <a:ea typeface="+mn-lt"/>
                <a:cs typeface="+mn-lt"/>
              </a:rPr>
              <a:t>starších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systémů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které</a:t>
            </a:r>
            <a:r>
              <a:rPr lang="en-US" sz="3200" dirty="0">
                <a:ea typeface="+mn-lt"/>
                <a:cs typeface="+mn-lt"/>
              </a:rPr>
              <a:t> se </a:t>
            </a:r>
            <a:r>
              <a:rPr lang="en-US" sz="3200" dirty="0" err="1">
                <a:ea typeface="+mn-lt"/>
                <a:cs typeface="+mn-lt"/>
              </a:rPr>
              <a:t>zaměřovaly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především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IQ, </a:t>
            </a:r>
            <a:r>
              <a:rPr lang="en-US" sz="3200" dirty="0" err="1">
                <a:ea typeface="+mn-lt"/>
                <a:cs typeface="+mn-lt"/>
              </a:rPr>
              <a:t>až</a:t>
            </a:r>
            <a:r>
              <a:rPr lang="en-US" sz="3200" dirty="0">
                <a:ea typeface="+mn-lt"/>
                <a:cs typeface="+mn-lt"/>
              </a:rPr>
              <a:t> po </a:t>
            </a:r>
            <a:r>
              <a:rPr lang="en-US" sz="3200" dirty="0" err="1">
                <a:ea typeface="+mn-lt"/>
                <a:cs typeface="+mn-lt"/>
              </a:rPr>
              <a:t>modernější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přístupy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které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zdůrazňují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funkční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adaptaci</a:t>
            </a:r>
            <a:r>
              <a:rPr lang="en-US" sz="3200" dirty="0">
                <a:ea typeface="+mn-lt"/>
                <a:cs typeface="+mn-lt"/>
              </a:rPr>
              <a:t> a </a:t>
            </a:r>
            <a:r>
              <a:rPr lang="en-US" sz="3200" dirty="0" err="1">
                <a:ea typeface="+mn-lt"/>
                <a:cs typeface="+mn-lt"/>
              </a:rPr>
              <a:t>potřebu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podpory</a:t>
            </a:r>
            <a:r>
              <a:rPr lang="en-US" sz="3200" dirty="0">
                <a:ea typeface="+mn-lt"/>
                <a:cs typeface="+mn-lt"/>
              </a:rPr>
              <a:t>.</a:t>
            </a:r>
          </a:p>
          <a:p>
            <a:pPr indent="-283210"/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933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06" y="671108"/>
            <a:ext cx="10087841" cy="1175328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cs-CZ" dirty="0"/>
              <a:t>a)</a:t>
            </a:r>
            <a:r>
              <a:rPr lang="en-US" sz="3600" dirty="0" err="1"/>
              <a:t>Mentální</a:t>
            </a:r>
            <a:r>
              <a:rPr lang="en-US" sz="3600" dirty="0"/>
              <a:t> </a:t>
            </a:r>
            <a:r>
              <a:rPr lang="en-US" sz="3600" dirty="0" err="1"/>
              <a:t>retardace</a:t>
            </a:r>
            <a:r>
              <a:rPr lang="en-US" sz="3600" dirty="0"/>
              <a:t> </a:t>
            </a:r>
            <a:r>
              <a:rPr lang="en-US" sz="3600" dirty="0" err="1"/>
              <a:t>podle</a:t>
            </a:r>
            <a:r>
              <a:rPr lang="en-US" sz="3600" dirty="0"/>
              <a:t> MKN – 10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dirty="0" err="1"/>
              <a:t>Mezinárodní</a:t>
            </a:r>
            <a:r>
              <a:rPr lang="en-US" sz="3600" dirty="0"/>
              <a:t> </a:t>
            </a:r>
            <a:r>
              <a:rPr lang="en-US" sz="3600" dirty="0" err="1"/>
              <a:t>klasifikace</a:t>
            </a:r>
            <a:r>
              <a:rPr lang="en-US" sz="3600" dirty="0"/>
              <a:t> </a:t>
            </a:r>
            <a:r>
              <a:rPr lang="en-US" sz="3600" dirty="0" err="1"/>
              <a:t>nemocí</a:t>
            </a:r>
            <a:r>
              <a:rPr lang="en-US" sz="3600" dirty="0"/>
              <a:t> - 10.revize)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>
                <a:latin typeface="Arial"/>
                <a:cs typeface="Arial"/>
              </a:rPr>
              <a:t>Kód</a:t>
            </a:r>
            <a:r>
              <a:rPr lang="en-US" b="1" dirty="0">
                <a:latin typeface="Arial"/>
                <a:cs typeface="Arial"/>
              </a:rPr>
              <a:t> F7: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Mentální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retardace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zahrnuje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různé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stupně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snížení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intelektových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schopností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které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hodnotí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pomocí</a:t>
            </a:r>
            <a:r>
              <a:rPr lang="en-US" dirty="0">
                <a:ea typeface="+mn-lt"/>
                <a:cs typeface="+mn-lt"/>
              </a:rPr>
              <a:t> IQ </a:t>
            </a:r>
            <a:r>
              <a:rPr lang="en-US" dirty="0" err="1">
                <a:ea typeface="+mn-lt"/>
                <a:cs typeface="+mn-lt"/>
              </a:rPr>
              <a:t>skóre</a:t>
            </a:r>
            <a:r>
              <a:rPr lang="en-US" dirty="0">
                <a:ea typeface="+mn-lt"/>
                <a:cs typeface="+mn-lt"/>
              </a:rPr>
              <a:t>:</a:t>
            </a:r>
            <a:endParaRPr lang="cs-CZ" dirty="0"/>
          </a:p>
          <a:p>
            <a:pPr marL="742950" lvl="1" indent="-285750">
              <a:buFont typeface="Arial"/>
              <a:buChar char="•"/>
            </a:pPr>
            <a:r>
              <a:rPr lang="en" b="1" dirty="0" err="1">
                <a:latin typeface="Arial"/>
                <a:cs typeface="Arial"/>
              </a:rPr>
              <a:t>Lehká</a:t>
            </a:r>
            <a:r>
              <a:rPr lang="en" b="1" dirty="0">
                <a:latin typeface="Arial"/>
                <a:cs typeface="Arial"/>
              </a:rPr>
              <a:t> </a:t>
            </a:r>
            <a:r>
              <a:rPr lang="en" b="1" dirty="0" err="1">
                <a:latin typeface="Arial"/>
                <a:cs typeface="Arial"/>
              </a:rPr>
              <a:t>mentální</a:t>
            </a:r>
            <a:r>
              <a:rPr lang="en" b="1" dirty="0">
                <a:latin typeface="Arial"/>
                <a:cs typeface="Arial"/>
              </a:rPr>
              <a:t> </a:t>
            </a:r>
            <a:r>
              <a:rPr lang="en" b="1" dirty="0" err="1">
                <a:latin typeface="Arial"/>
                <a:cs typeface="Arial"/>
              </a:rPr>
              <a:t>retardace</a:t>
            </a:r>
            <a:r>
              <a:rPr lang="en" b="1" dirty="0">
                <a:latin typeface="Arial"/>
                <a:cs typeface="Arial"/>
              </a:rPr>
              <a:t> (F70):</a:t>
            </a:r>
            <a:r>
              <a:rPr lang="en" dirty="0">
                <a:ea typeface="+mn-lt"/>
                <a:cs typeface="+mn-lt"/>
              </a:rPr>
              <a:t> IQ 50–69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" b="1" dirty="0" err="1">
                <a:latin typeface="Arial"/>
                <a:cs typeface="Arial"/>
              </a:rPr>
              <a:t>Středně</a:t>
            </a:r>
            <a:r>
              <a:rPr lang="en" b="1" dirty="0">
                <a:latin typeface="Arial"/>
                <a:cs typeface="Arial"/>
              </a:rPr>
              <a:t> </a:t>
            </a:r>
            <a:r>
              <a:rPr lang="en" b="1" dirty="0" err="1">
                <a:latin typeface="Arial"/>
                <a:cs typeface="Arial"/>
              </a:rPr>
              <a:t>těžká</a:t>
            </a:r>
            <a:r>
              <a:rPr lang="en" b="1" dirty="0">
                <a:latin typeface="Arial"/>
                <a:cs typeface="Arial"/>
              </a:rPr>
              <a:t> </a:t>
            </a:r>
            <a:r>
              <a:rPr lang="en" b="1" dirty="0" err="1">
                <a:latin typeface="Arial"/>
                <a:cs typeface="Arial"/>
              </a:rPr>
              <a:t>mentální</a:t>
            </a:r>
            <a:r>
              <a:rPr lang="en" b="1" dirty="0">
                <a:latin typeface="Arial"/>
                <a:cs typeface="Arial"/>
              </a:rPr>
              <a:t> </a:t>
            </a:r>
            <a:r>
              <a:rPr lang="en" b="1" dirty="0" err="1">
                <a:latin typeface="Arial"/>
                <a:cs typeface="Arial"/>
              </a:rPr>
              <a:t>retardace</a:t>
            </a:r>
            <a:r>
              <a:rPr lang="en" b="1" dirty="0">
                <a:latin typeface="Arial"/>
                <a:cs typeface="Arial"/>
              </a:rPr>
              <a:t> (F71):</a:t>
            </a:r>
            <a:r>
              <a:rPr lang="en" dirty="0">
                <a:ea typeface="+mn-lt"/>
                <a:cs typeface="+mn-lt"/>
              </a:rPr>
              <a:t> IQ 35–49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" b="1" dirty="0" err="1">
                <a:latin typeface="Arial"/>
                <a:cs typeface="Arial"/>
              </a:rPr>
              <a:t>Těžká</a:t>
            </a:r>
            <a:r>
              <a:rPr lang="en" b="1" dirty="0">
                <a:latin typeface="Arial"/>
                <a:cs typeface="Arial"/>
              </a:rPr>
              <a:t> </a:t>
            </a:r>
            <a:r>
              <a:rPr lang="en" b="1" dirty="0" err="1">
                <a:latin typeface="Arial"/>
                <a:cs typeface="Arial"/>
              </a:rPr>
              <a:t>mentální</a:t>
            </a:r>
            <a:r>
              <a:rPr lang="en" b="1" dirty="0">
                <a:latin typeface="Arial"/>
                <a:cs typeface="Arial"/>
              </a:rPr>
              <a:t> </a:t>
            </a:r>
            <a:r>
              <a:rPr lang="en" b="1" dirty="0" err="1">
                <a:latin typeface="Arial"/>
                <a:cs typeface="Arial"/>
              </a:rPr>
              <a:t>retardace</a:t>
            </a:r>
            <a:r>
              <a:rPr lang="en" b="1" dirty="0">
                <a:latin typeface="Arial"/>
                <a:cs typeface="Arial"/>
              </a:rPr>
              <a:t> (F72):</a:t>
            </a:r>
            <a:r>
              <a:rPr lang="en" dirty="0">
                <a:ea typeface="+mn-lt"/>
                <a:cs typeface="+mn-lt"/>
              </a:rPr>
              <a:t> IQ 20–34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" b="1" dirty="0" err="1">
                <a:latin typeface="Arial"/>
                <a:cs typeface="Arial"/>
              </a:rPr>
              <a:t>Hluboká</a:t>
            </a:r>
            <a:r>
              <a:rPr lang="en" b="1" dirty="0">
                <a:latin typeface="Arial"/>
                <a:cs typeface="Arial"/>
              </a:rPr>
              <a:t> </a:t>
            </a:r>
            <a:r>
              <a:rPr lang="en" b="1" dirty="0" err="1">
                <a:latin typeface="Arial"/>
                <a:cs typeface="Arial"/>
              </a:rPr>
              <a:t>mentální</a:t>
            </a:r>
            <a:r>
              <a:rPr lang="en" b="1" dirty="0">
                <a:latin typeface="Arial"/>
                <a:cs typeface="Arial"/>
              </a:rPr>
              <a:t> </a:t>
            </a:r>
            <a:r>
              <a:rPr lang="en" b="1" dirty="0" err="1">
                <a:latin typeface="Arial"/>
                <a:cs typeface="Arial"/>
              </a:rPr>
              <a:t>retardace</a:t>
            </a:r>
            <a:r>
              <a:rPr lang="en" b="1" dirty="0">
                <a:latin typeface="Arial"/>
                <a:cs typeface="Arial"/>
              </a:rPr>
              <a:t> (F73):</a:t>
            </a:r>
            <a:r>
              <a:rPr lang="en" dirty="0">
                <a:ea typeface="+mn-lt"/>
                <a:cs typeface="+mn-lt"/>
              </a:rPr>
              <a:t> IQ pod 20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" b="1" dirty="0" err="1">
                <a:latin typeface="Arial"/>
                <a:cs typeface="Arial"/>
              </a:rPr>
              <a:t>Diagnostika</a:t>
            </a:r>
            <a:r>
              <a:rPr lang="en" b="1" dirty="0">
                <a:latin typeface="Arial"/>
                <a:cs typeface="Arial"/>
              </a:rPr>
              <a:t>: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Zaměřuje</a:t>
            </a:r>
            <a:r>
              <a:rPr lang="en" dirty="0">
                <a:ea typeface="+mn-lt"/>
                <a:cs typeface="+mn-lt"/>
              </a:rPr>
              <a:t> se </a:t>
            </a:r>
            <a:r>
              <a:rPr lang="en" dirty="0" err="1">
                <a:ea typeface="+mn-lt"/>
                <a:cs typeface="+mn-lt"/>
              </a:rPr>
              <a:t>na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celkové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snížení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kognitivních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schopností</a:t>
            </a:r>
            <a:r>
              <a:rPr lang="en" dirty="0">
                <a:ea typeface="+mn-lt"/>
                <a:cs typeface="+mn-lt"/>
              </a:rPr>
              <a:t> a </a:t>
            </a:r>
            <a:r>
              <a:rPr lang="en" dirty="0" err="1">
                <a:ea typeface="+mn-lt"/>
                <a:cs typeface="+mn-lt"/>
              </a:rPr>
              <a:t>adaptivního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chování</a:t>
            </a:r>
            <a:r>
              <a:rPr lang="en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545717"/>
            <a:ext cx="9779183" cy="1300719"/>
          </a:xfrm>
        </p:spPr>
        <p:txBody>
          <a:bodyPr/>
          <a:lstStyle/>
          <a:p>
            <a:br>
              <a:rPr lang="en" dirty="0"/>
            </a:br>
            <a:r>
              <a:rPr lang="en-US" dirty="0">
                <a:ea typeface="Calibri Light"/>
                <a:cs typeface="Calibri Light"/>
              </a:rPr>
              <a:t>b) Nová </a:t>
            </a:r>
            <a:r>
              <a:rPr lang="en-US" dirty="0" err="1">
                <a:ea typeface="Calibri Light"/>
                <a:cs typeface="Calibri Light"/>
              </a:rPr>
              <a:t>klasifikace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dle</a:t>
            </a:r>
            <a:r>
              <a:rPr lang="en-US" dirty="0">
                <a:ea typeface="Calibri Light"/>
                <a:cs typeface="Calibri Light"/>
              </a:rPr>
              <a:t> MKN – 11 (ICD – 11)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36758"/>
            <a:ext cx="9779182" cy="37912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V nové revizi 11 byl termín „mentální retardace“ nahrazen termínem „porucha intelektového vývoje“.</a:t>
            </a:r>
            <a:endParaRPr lang="cs-CZ" dirty="0"/>
          </a:p>
          <a:p>
            <a:pPr lvl="1">
              <a:buFont typeface="Arial"/>
              <a:buChar char="•"/>
            </a:pPr>
            <a:r>
              <a:rPr lang="cs-CZ" b="1" dirty="0">
                <a:latin typeface="Arial"/>
                <a:cs typeface="Arial"/>
              </a:rPr>
              <a:t>Lehká porucha intelektového vývoje (6A00.0):</a:t>
            </a:r>
            <a:r>
              <a:rPr lang="cs-CZ" dirty="0">
                <a:ea typeface="+mn-lt"/>
                <a:cs typeface="+mn-lt"/>
              </a:rPr>
              <a:t> Drobné omezení ve zvládání složitějších úkolů.</a:t>
            </a:r>
            <a:endParaRPr lang="cs-CZ" dirty="0"/>
          </a:p>
          <a:p>
            <a:pPr lvl="1">
              <a:buFont typeface="Arial"/>
              <a:buChar char="•"/>
            </a:pPr>
            <a:r>
              <a:rPr lang="cs-CZ" b="1" dirty="0">
                <a:latin typeface="Arial"/>
                <a:cs typeface="Arial"/>
              </a:rPr>
              <a:t>Středně těžká porucha (6A00.1):</a:t>
            </a:r>
            <a:r>
              <a:rPr lang="cs-CZ" dirty="0">
                <a:ea typeface="+mn-lt"/>
                <a:cs typeface="+mn-lt"/>
              </a:rPr>
              <a:t> Výraznější omezení intelektových a adaptivních funkcí.</a:t>
            </a:r>
            <a:endParaRPr lang="cs-CZ" dirty="0"/>
          </a:p>
          <a:p>
            <a:pPr lvl="1">
              <a:buFont typeface="Arial"/>
              <a:buChar char="•"/>
            </a:pPr>
            <a:r>
              <a:rPr lang="cs-CZ" b="1" dirty="0">
                <a:latin typeface="Arial"/>
                <a:cs typeface="Arial"/>
              </a:rPr>
              <a:t>Těžká porucha (6A00.2):</a:t>
            </a:r>
            <a:r>
              <a:rPr lang="cs-CZ" dirty="0">
                <a:ea typeface="+mn-lt"/>
                <a:cs typeface="+mn-lt"/>
              </a:rPr>
              <a:t> Významné omezení s potřebou stálé pomoci.</a:t>
            </a:r>
            <a:endParaRPr lang="cs-CZ" dirty="0"/>
          </a:p>
          <a:p>
            <a:pPr lvl="1">
              <a:buFont typeface="Arial"/>
              <a:buChar char="•"/>
            </a:pPr>
            <a:r>
              <a:rPr lang="cs-CZ" b="1" dirty="0">
                <a:latin typeface="Arial"/>
                <a:cs typeface="Arial"/>
              </a:rPr>
              <a:t>Hluboká porucha (6A00.3):</a:t>
            </a:r>
            <a:r>
              <a:rPr lang="cs-CZ" dirty="0">
                <a:ea typeface="+mn-lt"/>
                <a:cs typeface="+mn-lt"/>
              </a:rPr>
              <a:t> Velmi závažné postižení, vyžadující nepřetržitý dohled.</a:t>
            </a:r>
            <a:endParaRPr lang="cs-CZ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468552"/>
            <a:ext cx="9779183" cy="1377884"/>
          </a:xfrm>
        </p:spPr>
        <p:txBody>
          <a:bodyPr/>
          <a:lstStyle/>
          <a:p>
            <a:br>
              <a:rPr lang="en" dirty="0"/>
            </a:br>
            <a:br>
              <a:rPr lang="en" dirty="0"/>
            </a:br>
            <a:r>
              <a:rPr lang="en" sz="3600" dirty="0"/>
              <a:t>c) Definice podle DSM – V </a:t>
            </a:r>
            <a:br>
              <a:rPr lang="en" sz="3600" dirty="0"/>
            </a:br>
            <a:r>
              <a:rPr lang="en" sz="2800" dirty="0"/>
              <a:t>(Diagnostický a statistický manuál duševních poruch)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3366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dirty="0" err="1">
                <a:ea typeface="+mn-lt"/>
                <a:cs typeface="+mn-lt"/>
              </a:rPr>
              <a:t>Zaměřuje</a:t>
            </a:r>
            <a:r>
              <a:rPr lang="en" dirty="0">
                <a:ea typeface="+mn-lt"/>
                <a:cs typeface="+mn-lt"/>
              </a:rPr>
              <a:t> se </a:t>
            </a:r>
            <a:r>
              <a:rPr lang="en" dirty="0" err="1">
                <a:ea typeface="+mn-lt"/>
                <a:cs typeface="+mn-lt"/>
              </a:rPr>
              <a:t>nejen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na</a:t>
            </a:r>
            <a:r>
              <a:rPr lang="en" dirty="0">
                <a:ea typeface="+mn-lt"/>
                <a:cs typeface="+mn-lt"/>
              </a:rPr>
              <a:t> IQ, ale </a:t>
            </a:r>
            <a:r>
              <a:rPr lang="en" dirty="0" err="1">
                <a:ea typeface="+mn-lt"/>
                <a:cs typeface="+mn-lt"/>
              </a:rPr>
              <a:t>také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na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b="1" dirty="0" err="1">
                <a:latin typeface="Arial"/>
                <a:cs typeface="Arial"/>
              </a:rPr>
              <a:t>funkční</a:t>
            </a:r>
            <a:r>
              <a:rPr lang="en" b="1" dirty="0">
                <a:latin typeface="Arial"/>
                <a:cs typeface="Arial"/>
              </a:rPr>
              <a:t> </a:t>
            </a:r>
            <a:r>
              <a:rPr lang="en" b="1" dirty="0" err="1">
                <a:latin typeface="Arial"/>
                <a:cs typeface="Arial"/>
              </a:rPr>
              <a:t>schopnosti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jedince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ve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třech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hlavních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oblastech</a:t>
            </a:r>
            <a:r>
              <a:rPr lang="en" dirty="0">
                <a:ea typeface="+mn-lt"/>
                <a:cs typeface="+mn-lt"/>
              </a:rPr>
              <a:t>:</a:t>
            </a:r>
            <a:endParaRPr lang="cs-CZ" dirty="0"/>
          </a:p>
          <a:p>
            <a:pPr marL="742950" lvl="1" indent="-285750">
              <a:buFont typeface="Arial"/>
              <a:buChar char="•"/>
            </a:pPr>
            <a:r>
              <a:rPr lang="en" b="1" dirty="0" err="1">
                <a:latin typeface="Arial"/>
                <a:cs typeface="Arial"/>
              </a:rPr>
              <a:t>Konceptuální</a:t>
            </a:r>
            <a:r>
              <a:rPr lang="en" b="1" dirty="0">
                <a:latin typeface="Arial"/>
                <a:cs typeface="Arial"/>
              </a:rPr>
              <a:t> oblast: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Např</a:t>
            </a:r>
            <a:r>
              <a:rPr lang="en" dirty="0">
                <a:ea typeface="+mn-lt"/>
                <a:cs typeface="+mn-lt"/>
              </a:rPr>
              <a:t>. </a:t>
            </a:r>
            <a:r>
              <a:rPr lang="en" dirty="0" err="1">
                <a:ea typeface="+mn-lt"/>
                <a:cs typeface="+mn-lt"/>
              </a:rPr>
              <a:t>jazykové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schopnosti</a:t>
            </a:r>
            <a:r>
              <a:rPr lang="en" dirty="0">
                <a:ea typeface="+mn-lt"/>
                <a:cs typeface="+mn-lt"/>
              </a:rPr>
              <a:t>, </a:t>
            </a:r>
            <a:r>
              <a:rPr lang="en" dirty="0" err="1">
                <a:ea typeface="+mn-lt"/>
                <a:cs typeface="+mn-lt"/>
              </a:rPr>
              <a:t>čtení</a:t>
            </a:r>
            <a:r>
              <a:rPr lang="en" dirty="0">
                <a:ea typeface="+mn-lt"/>
                <a:cs typeface="+mn-lt"/>
              </a:rPr>
              <a:t>, </a:t>
            </a:r>
            <a:r>
              <a:rPr lang="en" dirty="0" err="1">
                <a:ea typeface="+mn-lt"/>
                <a:cs typeface="+mn-lt"/>
              </a:rPr>
              <a:t>psaní</a:t>
            </a:r>
            <a:r>
              <a:rPr lang="en" dirty="0">
                <a:ea typeface="+mn-lt"/>
                <a:cs typeface="+mn-lt"/>
              </a:rPr>
              <a:t>, </a:t>
            </a:r>
            <a:r>
              <a:rPr lang="en" dirty="0" err="1">
                <a:ea typeface="+mn-lt"/>
                <a:cs typeface="+mn-lt"/>
              </a:rPr>
              <a:t>matematika</a:t>
            </a:r>
            <a:r>
              <a:rPr lang="en" dirty="0">
                <a:ea typeface="+mn-lt"/>
                <a:cs typeface="+mn-lt"/>
              </a:rPr>
              <a:t>.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" b="1" dirty="0" err="1">
                <a:latin typeface="Arial"/>
                <a:cs typeface="Arial"/>
              </a:rPr>
              <a:t>Sociální</a:t>
            </a:r>
            <a:r>
              <a:rPr lang="en" b="1" dirty="0">
                <a:latin typeface="Arial"/>
                <a:cs typeface="Arial"/>
              </a:rPr>
              <a:t> oblast: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Schopnost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komunikace</a:t>
            </a:r>
            <a:r>
              <a:rPr lang="en" dirty="0">
                <a:ea typeface="+mn-lt"/>
                <a:cs typeface="+mn-lt"/>
              </a:rPr>
              <a:t>, </a:t>
            </a:r>
            <a:r>
              <a:rPr lang="en" dirty="0" err="1">
                <a:ea typeface="+mn-lt"/>
                <a:cs typeface="+mn-lt"/>
              </a:rPr>
              <a:t>empatie</a:t>
            </a:r>
            <a:r>
              <a:rPr lang="en" dirty="0">
                <a:ea typeface="+mn-lt"/>
                <a:cs typeface="+mn-lt"/>
              </a:rPr>
              <a:t>, </a:t>
            </a:r>
            <a:r>
              <a:rPr lang="en" dirty="0" err="1">
                <a:ea typeface="+mn-lt"/>
                <a:cs typeface="+mn-lt"/>
              </a:rPr>
              <a:t>interpersonální</a:t>
            </a:r>
            <a:r>
              <a:rPr lang="en" dirty="0">
                <a:ea typeface="+mn-lt"/>
                <a:cs typeface="+mn-lt"/>
              </a:rPr>
              <a:t> </a:t>
            </a:r>
            <a:r>
              <a:rPr lang="en" dirty="0" err="1">
                <a:ea typeface="+mn-lt"/>
                <a:cs typeface="+mn-lt"/>
              </a:rPr>
              <a:t>vztahy</a:t>
            </a:r>
            <a:r>
              <a:rPr lang="en" dirty="0">
                <a:ea typeface="+mn-lt"/>
                <a:cs typeface="+mn-lt"/>
              </a:rPr>
              <a:t>.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pl" b="1" dirty="0" err="1">
                <a:latin typeface="Arial"/>
                <a:cs typeface="Arial"/>
              </a:rPr>
              <a:t>Praktická</a:t>
            </a:r>
            <a:r>
              <a:rPr lang="pl" b="1" dirty="0">
                <a:latin typeface="Arial"/>
                <a:cs typeface="Arial"/>
              </a:rPr>
              <a:t> </a:t>
            </a:r>
            <a:r>
              <a:rPr lang="pl" b="1" dirty="0" err="1">
                <a:latin typeface="Arial"/>
                <a:cs typeface="Arial"/>
              </a:rPr>
              <a:t>oblast</a:t>
            </a:r>
            <a:r>
              <a:rPr lang="pl" b="1" dirty="0">
                <a:latin typeface="Arial"/>
                <a:cs typeface="Arial"/>
              </a:rPr>
              <a:t>: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Schopnosti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každodenní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péče</a:t>
            </a:r>
            <a:r>
              <a:rPr lang="pl" dirty="0">
                <a:ea typeface="+mn-lt"/>
                <a:cs typeface="+mn-lt"/>
              </a:rPr>
              <a:t> o </a:t>
            </a:r>
            <a:r>
              <a:rPr lang="pl" dirty="0" err="1">
                <a:ea typeface="+mn-lt"/>
                <a:cs typeface="+mn-lt"/>
              </a:rPr>
              <a:t>sebe</a:t>
            </a:r>
            <a:r>
              <a:rPr lang="pl" dirty="0">
                <a:ea typeface="+mn-lt"/>
                <a:cs typeface="+mn-lt"/>
              </a:rPr>
              <a:t> sama, </a:t>
            </a:r>
            <a:r>
              <a:rPr lang="pl" dirty="0" err="1">
                <a:ea typeface="+mn-lt"/>
                <a:cs typeface="+mn-lt"/>
              </a:rPr>
              <a:t>samostatnost</a:t>
            </a:r>
            <a:r>
              <a:rPr lang="pl" dirty="0">
                <a:ea typeface="+mn-lt"/>
                <a:cs typeface="+mn-lt"/>
              </a:rPr>
              <a:t> a </a:t>
            </a:r>
            <a:r>
              <a:rPr lang="pl" dirty="0" err="1">
                <a:ea typeface="+mn-lt"/>
                <a:cs typeface="+mn-lt"/>
              </a:rPr>
              <a:t>odpovědnost</a:t>
            </a:r>
            <a:r>
              <a:rPr lang="pl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92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8A42F-1E34-6D3E-B5F7-552C0B89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466531"/>
            <a:ext cx="9779183" cy="1379905"/>
          </a:xfrm>
        </p:spPr>
        <p:txBody>
          <a:bodyPr/>
          <a:lstStyle/>
          <a:p>
            <a:r>
              <a:rPr lang="en" sz="3600" dirty="0"/>
              <a:t>d) </a:t>
            </a:r>
            <a:r>
              <a:rPr lang="en" sz="3600" dirty="0">
                <a:ea typeface="Calibri Light"/>
                <a:cs typeface="Calibri Light"/>
              </a:rPr>
              <a:t>Klasifikace dle AAIDD </a:t>
            </a:r>
            <a:br>
              <a:rPr lang="cs-CZ" sz="3600" dirty="0">
                <a:ea typeface="Calibri Light"/>
                <a:cs typeface="Calibri Light"/>
              </a:rPr>
            </a:br>
            <a:r>
              <a:rPr lang="en" sz="2800" dirty="0">
                <a:ea typeface="Calibri Light"/>
                <a:cs typeface="Calibri Light"/>
              </a:rPr>
              <a:t>(Americká asociace pro intelektové a vývojové poruchy)</a:t>
            </a:r>
            <a:endParaRPr lang="cs-CZ" sz="2800" dirty="0"/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82D5C-8965-CBE5-605C-240287524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" dirty="0" err="1">
                <a:ea typeface="+mn-lt"/>
                <a:cs typeface="+mn-lt"/>
              </a:rPr>
              <a:t>Tento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přístup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se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zaměřuje</a:t>
            </a:r>
            <a:r>
              <a:rPr lang="pl" dirty="0">
                <a:ea typeface="+mn-lt"/>
                <a:cs typeface="+mn-lt"/>
              </a:rPr>
              <a:t> na </a:t>
            </a:r>
            <a:r>
              <a:rPr lang="pl" dirty="0" err="1">
                <a:ea typeface="+mn-lt"/>
                <a:cs typeface="+mn-lt"/>
              </a:rPr>
              <a:t>míru</a:t>
            </a:r>
            <a:r>
              <a:rPr lang="pl" dirty="0">
                <a:ea typeface="+mn-lt"/>
                <a:cs typeface="+mn-lt"/>
              </a:rPr>
              <a:t> podpory, </a:t>
            </a:r>
            <a:r>
              <a:rPr lang="pl" dirty="0" err="1">
                <a:ea typeface="+mn-lt"/>
                <a:cs typeface="+mn-lt"/>
              </a:rPr>
              <a:t>kterou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jedinec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vyžaduje</a:t>
            </a:r>
            <a:r>
              <a:rPr lang="pl" dirty="0">
                <a:ea typeface="+mn-lt"/>
                <a:cs typeface="+mn-lt"/>
              </a:rPr>
              <a:t>:</a:t>
            </a:r>
            <a:endParaRPr lang="cs-CZ" dirty="0"/>
          </a:p>
          <a:p>
            <a:pPr marL="742950" lvl="1" indent="-285750">
              <a:buFont typeface="Arial"/>
              <a:buChar char="•"/>
            </a:pPr>
            <a:r>
              <a:rPr lang="pl" b="1" dirty="0" err="1">
                <a:latin typeface="Arial"/>
                <a:cs typeface="Arial"/>
              </a:rPr>
              <a:t>Občasná</a:t>
            </a:r>
            <a:r>
              <a:rPr lang="pl" b="1" dirty="0">
                <a:latin typeface="Arial"/>
                <a:cs typeface="Arial"/>
              </a:rPr>
              <a:t> podpora:</a:t>
            </a:r>
            <a:r>
              <a:rPr lang="pl" dirty="0">
                <a:ea typeface="+mn-lt"/>
                <a:cs typeface="+mn-lt"/>
              </a:rPr>
              <a:t> Pomoc je </a:t>
            </a:r>
            <a:r>
              <a:rPr lang="pl" dirty="0" err="1">
                <a:ea typeface="+mn-lt"/>
                <a:cs typeface="+mn-lt"/>
              </a:rPr>
              <a:t>potřebná</a:t>
            </a:r>
            <a:r>
              <a:rPr lang="pl" dirty="0">
                <a:ea typeface="+mn-lt"/>
                <a:cs typeface="+mn-lt"/>
              </a:rPr>
              <a:t> jen </a:t>
            </a:r>
            <a:r>
              <a:rPr lang="pl" dirty="0" err="1">
                <a:ea typeface="+mn-lt"/>
                <a:cs typeface="+mn-lt"/>
              </a:rPr>
              <a:t>občas</a:t>
            </a:r>
            <a:r>
              <a:rPr lang="pl" dirty="0">
                <a:ea typeface="+mn-lt"/>
                <a:cs typeface="+mn-lt"/>
              </a:rPr>
              <a:t>.</a:t>
            </a:r>
            <a:endParaRPr lang="cs-CZ" dirty="0"/>
          </a:p>
          <a:p>
            <a:pPr marL="742950" lvl="1" indent="-285750">
              <a:buFont typeface="Arial"/>
              <a:buChar char="•"/>
            </a:pPr>
            <a:r>
              <a:rPr lang="pl" b="1" dirty="0" err="1">
                <a:latin typeface="Arial"/>
                <a:cs typeface="Arial"/>
              </a:rPr>
              <a:t>Omezená</a:t>
            </a:r>
            <a:r>
              <a:rPr lang="pl" b="1" dirty="0">
                <a:latin typeface="Arial"/>
                <a:cs typeface="Arial"/>
              </a:rPr>
              <a:t> podpora: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Pravidelná</a:t>
            </a:r>
            <a:r>
              <a:rPr lang="pl" dirty="0">
                <a:ea typeface="+mn-lt"/>
                <a:cs typeface="+mn-lt"/>
              </a:rPr>
              <a:t>, ale </a:t>
            </a:r>
            <a:r>
              <a:rPr lang="pl" dirty="0" err="1">
                <a:ea typeface="+mn-lt"/>
                <a:cs typeface="+mn-lt"/>
              </a:rPr>
              <a:t>časově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omezená</a:t>
            </a:r>
            <a:r>
              <a:rPr lang="pl" dirty="0">
                <a:ea typeface="+mn-lt"/>
                <a:cs typeface="+mn-lt"/>
              </a:rPr>
              <a:t> pomoc.</a:t>
            </a:r>
            <a:endParaRPr lang="cs-CZ" dirty="0"/>
          </a:p>
          <a:p>
            <a:pPr marL="742950" lvl="1" indent="-285750">
              <a:buFont typeface="Arial"/>
              <a:buChar char="•"/>
            </a:pPr>
            <a:r>
              <a:rPr lang="pl" b="1" dirty="0" err="1">
                <a:latin typeface="Arial"/>
                <a:cs typeface="Arial"/>
              </a:rPr>
              <a:t>Rozsáhlá</a:t>
            </a:r>
            <a:r>
              <a:rPr lang="pl" b="1" dirty="0">
                <a:latin typeface="Arial"/>
                <a:cs typeface="Arial"/>
              </a:rPr>
              <a:t> podpora: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Dlouhodobá</a:t>
            </a:r>
            <a:r>
              <a:rPr lang="pl" dirty="0">
                <a:ea typeface="+mn-lt"/>
                <a:cs typeface="+mn-lt"/>
              </a:rPr>
              <a:t> pomoc, </a:t>
            </a:r>
            <a:r>
              <a:rPr lang="pl" dirty="0" err="1">
                <a:ea typeface="+mn-lt"/>
                <a:cs typeface="+mn-lt"/>
              </a:rPr>
              <a:t>např</a:t>
            </a:r>
            <a:r>
              <a:rPr lang="pl" dirty="0">
                <a:ea typeface="+mn-lt"/>
                <a:cs typeface="+mn-lt"/>
              </a:rPr>
              <a:t>. </a:t>
            </a:r>
            <a:r>
              <a:rPr lang="pl" dirty="0" err="1">
                <a:ea typeface="+mn-lt"/>
                <a:cs typeface="+mn-lt"/>
              </a:rPr>
              <a:t>při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práci</a:t>
            </a:r>
            <a:r>
              <a:rPr lang="pl" dirty="0">
                <a:ea typeface="+mn-lt"/>
                <a:cs typeface="+mn-lt"/>
              </a:rPr>
              <a:t>.</a:t>
            </a:r>
            <a:endParaRPr lang="cs-CZ" dirty="0"/>
          </a:p>
          <a:p>
            <a:pPr marL="742950" lvl="1" indent="-285750">
              <a:buFont typeface="Arial"/>
              <a:buChar char="•"/>
            </a:pPr>
            <a:r>
              <a:rPr lang="pl" b="1" dirty="0" err="1">
                <a:latin typeface="Arial"/>
                <a:cs typeface="Arial"/>
              </a:rPr>
              <a:t>Pervazivní</a:t>
            </a:r>
            <a:r>
              <a:rPr lang="pl" b="1" dirty="0">
                <a:latin typeface="Arial"/>
                <a:cs typeface="Arial"/>
              </a:rPr>
              <a:t> podpora: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Stálá</a:t>
            </a:r>
            <a:r>
              <a:rPr lang="pl" dirty="0">
                <a:ea typeface="+mn-lt"/>
                <a:cs typeface="+mn-lt"/>
              </a:rPr>
              <a:t> a </a:t>
            </a:r>
            <a:r>
              <a:rPr lang="pl" dirty="0" err="1">
                <a:ea typeface="+mn-lt"/>
                <a:cs typeface="+mn-lt"/>
              </a:rPr>
              <a:t>intenzivní</a:t>
            </a:r>
            <a:r>
              <a:rPr lang="pl" dirty="0">
                <a:ea typeface="+mn-lt"/>
                <a:cs typeface="+mn-lt"/>
              </a:rPr>
              <a:t> pomoc </a:t>
            </a:r>
            <a:r>
              <a:rPr lang="pl" dirty="0" err="1">
                <a:ea typeface="+mn-lt"/>
                <a:cs typeface="+mn-lt"/>
              </a:rPr>
              <a:t>ve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všech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aspektech</a:t>
            </a:r>
            <a:r>
              <a:rPr lang="pl" dirty="0">
                <a:ea typeface="+mn-lt"/>
                <a:cs typeface="+mn-lt"/>
              </a:rPr>
              <a:t> </a:t>
            </a:r>
            <a:r>
              <a:rPr lang="pl" dirty="0" err="1">
                <a:ea typeface="+mn-lt"/>
                <a:cs typeface="+mn-lt"/>
              </a:rPr>
              <a:t>života</a:t>
            </a:r>
            <a:r>
              <a:rPr lang="pl" dirty="0">
                <a:ea typeface="+mn-lt"/>
                <a:cs typeface="+mn-lt"/>
              </a:rPr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4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F5EE67-DE83-C00F-F31C-58A2B46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085"/>
            <a:ext cx="9779183" cy="1600835"/>
          </a:xfrm>
        </p:spPr>
        <p:txBody>
          <a:bodyPr/>
          <a:lstStyle/>
          <a:p>
            <a:r>
              <a:rPr lang="en-US" dirty="0" err="1"/>
              <a:t>Krok</a:t>
            </a:r>
            <a:r>
              <a:rPr lang="en-US" dirty="0"/>
              <a:t> </a:t>
            </a:r>
            <a:r>
              <a:rPr lang="cs-CZ" dirty="0"/>
              <a:t>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743C-9A64-6DD7-26EC-7870E2484D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66813" y="2652713"/>
            <a:ext cx="9780587" cy="3436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83210"/>
            <a:r>
              <a:rPr lang="cs-CZ" sz="2400" dirty="0"/>
              <a:t>Pro diagnostiku mentální retardace (poruchy intelektového vývoje) je důležité uplatnit multidisciplinární přístup, který zahrnuje nejen vyšetření intelektových schopností, ale také posouzení adaptivního chování a psychosociálních faktorů. </a:t>
            </a:r>
          </a:p>
          <a:p>
            <a:pPr indent="-283210"/>
            <a:r>
              <a:rPr lang="cs-CZ" sz="2400" dirty="0"/>
              <a:t>Diagnostický proces se liší podle používané klasifikace (MKN-10, MKN-11, DSM-V, AAIDD), ale obecně zahrnuje následující kroky:</a:t>
            </a:r>
          </a:p>
          <a:p>
            <a:pPr indent="-283210"/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8969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FB534-19E1-44D0-9B05-5D18D626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testování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A2F1E9-3C3D-49D9-9E3B-EB1F06908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IQ testy:</a:t>
            </a:r>
            <a:r>
              <a:rPr lang="cs-CZ" dirty="0"/>
              <a:t> Tradiční diagnostika mentální retardace začíná měřením IQ. Mezi nejpoužívanější testy patří </a:t>
            </a:r>
            <a:r>
              <a:rPr lang="cs-CZ" dirty="0" err="1"/>
              <a:t>Wechslerovy</a:t>
            </a:r>
            <a:r>
              <a:rPr lang="cs-CZ" dirty="0"/>
              <a:t> škály inteligence (WISC pro děti, WAIS pro dospělé) a </a:t>
            </a:r>
            <a:r>
              <a:rPr lang="cs-CZ" dirty="0" err="1"/>
              <a:t>Stanford-Binetův</a:t>
            </a:r>
            <a:r>
              <a:rPr lang="cs-CZ" dirty="0"/>
              <a:t> test inteligence.</a:t>
            </a:r>
          </a:p>
          <a:p>
            <a:pPr lvl="1"/>
            <a:r>
              <a:rPr lang="pl-PL" b="1" dirty="0"/>
              <a:t>Hraniční hodnoty:</a:t>
            </a:r>
            <a:r>
              <a:rPr lang="pl-PL" dirty="0"/>
              <a:t> Jedinec s IQ pod 70 je obvykle považován za osobu s mentálním postižením (podle MKN-10). </a:t>
            </a:r>
            <a:r>
              <a:rPr lang="cs-CZ" dirty="0"/>
              <a:t>IQ skóre určuje stupeň mentální retardace:</a:t>
            </a:r>
          </a:p>
          <a:p>
            <a:pPr lvl="2"/>
            <a:r>
              <a:rPr lang="cs-CZ" dirty="0"/>
              <a:t>Lehká (IQ 50–69)</a:t>
            </a:r>
          </a:p>
          <a:p>
            <a:pPr lvl="2"/>
            <a:r>
              <a:rPr lang="cs-CZ" dirty="0"/>
              <a:t>Střední (IQ 35–49)</a:t>
            </a:r>
          </a:p>
          <a:p>
            <a:pPr lvl="2"/>
            <a:r>
              <a:rPr lang="cs-CZ" dirty="0"/>
              <a:t>Těžká (IQ 20–34)</a:t>
            </a:r>
          </a:p>
          <a:p>
            <a:pPr lvl="2"/>
            <a:r>
              <a:rPr lang="cs-CZ" dirty="0"/>
              <a:t>Hluboká (IQ pod 20)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27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32774-742B-464A-A9DC-64087753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adaptivního chování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878FBF-C9FF-4716-85CE-F14B185CD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V zahraničí: </a:t>
            </a:r>
            <a:r>
              <a:rPr lang="cs-CZ" b="1" dirty="0" err="1"/>
              <a:t>Vineland</a:t>
            </a:r>
            <a:r>
              <a:rPr lang="cs-CZ" b="1" dirty="0"/>
              <a:t> </a:t>
            </a:r>
            <a:r>
              <a:rPr lang="cs-CZ" b="1" dirty="0" err="1"/>
              <a:t>Adaptive</a:t>
            </a:r>
            <a:r>
              <a:rPr lang="cs-CZ" b="1" dirty="0"/>
              <a:t> Behavior </a:t>
            </a:r>
            <a:r>
              <a:rPr lang="cs-CZ" b="1" dirty="0" err="1"/>
              <a:t>Scales</a:t>
            </a:r>
            <a:r>
              <a:rPr lang="cs-CZ" b="1" dirty="0"/>
              <a:t> (VABS):</a:t>
            </a:r>
            <a:r>
              <a:rPr lang="cs-CZ" dirty="0"/>
              <a:t> Tento test hodnotí schopnost jedince zvládat běžné denní aktivity, jako je sebeobsluha, sociální dovednosti a praktické dovednosti. Adaptivní chování je klíčové pro posouzení, jak jedinec funguje v reálném životě.</a:t>
            </a:r>
          </a:p>
          <a:p>
            <a:pPr lvl="0"/>
            <a:r>
              <a:rPr lang="cs-CZ" b="1" dirty="0"/>
              <a:t>Tři oblasti posuzování podle DSM-V:</a:t>
            </a:r>
            <a:endParaRPr lang="cs-CZ" dirty="0"/>
          </a:p>
          <a:p>
            <a:pPr lvl="1"/>
            <a:r>
              <a:rPr lang="cs-CZ" b="1" dirty="0"/>
              <a:t>Konceptuální:</a:t>
            </a:r>
            <a:r>
              <a:rPr lang="cs-CZ" dirty="0"/>
              <a:t> Dovednosti v oblasti jazyka, čtení, psaní, paměti a řešení problémů.</a:t>
            </a:r>
          </a:p>
          <a:p>
            <a:pPr lvl="1"/>
            <a:r>
              <a:rPr lang="pl-PL" b="1" dirty="0"/>
              <a:t>Sociální:</a:t>
            </a:r>
            <a:r>
              <a:rPr lang="pl-PL" dirty="0"/>
              <a:t> Schopnost interakce, komunikace, empatie, porozumění společenským normám.</a:t>
            </a:r>
            <a:endParaRPr lang="cs-CZ" dirty="0"/>
          </a:p>
          <a:p>
            <a:pPr lvl="1"/>
            <a:r>
              <a:rPr lang="pl-PL" b="1" dirty="0"/>
              <a:t>Praktická:</a:t>
            </a:r>
            <a:r>
              <a:rPr lang="pl-PL" dirty="0"/>
              <a:t> Schopnost zvládat každodenní úkoly, jako je hygiena, péče o domácnost a finanční záležitosti.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00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67372-C1B9-47C7-BF3A-B48BAA43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byste adaptivní chování posuzovali vy? </a:t>
            </a:r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CC97110B-25F0-430C-BC33-C1D7ACD396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315" r="12315"/>
          <a:stretch>
            <a:fillRect/>
          </a:stretch>
        </p:blipFill>
        <p:spPr>
          <a:xfrm rot="5400000">
            <a:off x="7173913" y="1179513"/>
            <a:ext cx="4521200" cy="4498975"/>
          </a:xfrm>
        </p:spPr>
      </p:pic>
    </p:spTree>
    <p:extLst>
      <p:ext uri="{BB962C8B-B14F-4D97-AF65-F5344CB8AC3E}">
        <p14:creationId xmlns:p14="http://schemas.microsoft.com/office/powerpoint/2010/main" val="8930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9C59B-8D8C-4983-A73A-6D3BC8C1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205273"/>
            <a:ext cx="9779183" cy="1440647"/>
          </a:xfrm>
        </p:spPr>
        <p:txBody>
          <a:bodyPr/>
          <a:lstStyle/>
          <a:p>
            <a:r>
              <a:rPr lang="cs-CZ" dirty="0"/>
              <a:t>Lehké mentální postižení </a:t>
            </a:r>
            <a:br>
              <a:rPr lang="cs-CZ" dirty="0"/>
            </a:br>
            <a:r>
              <a:rPr lang="cs-CZ" dirty="0"/>
              <a:t>VERSUS </a:t>
            </a:r>
            <a:br>
              <a:rPr lang="cs-CZ" dirty="0"/>
            </a:br>
            <a:r>
              <a:rPr lang="cs-CZ" dirty="0"/>
              <a:t>Poruchy autistického spektra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025D5B-A9D8-46BB-8210-193A926B912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dirty="0"/>
              <a:t>Lehké mentální postižení (označované také jako lehká mentální retardace) se vyznačuje mírným snížením intelektových schopností a je obvykle definováno pomocí hodnot IQ v rozmezí 50 až 69. 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Poruchy autistického spektra (PAS) jsou skupinou </a:t>
            </a:r>
            <a:r>
              <a:rPr lang="cs-CZ" dirty="0" err="1"/>
              <a:t>neurovývojových</a:t>
            </a:r>
            <a:r>
              <a:rPr lang="cs-CZ" dirty="0"/>
              <a:t> poruch charakterizovaných specifickými obtížemi v oblasti komunikace, sociální interakce a vzorců chování.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463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A2683-DB34-4912-B6B6-3AECA23A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Lékařská a neurologická vyšetření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A7F4FE-0AB1-4080-852E-85A8AEEB1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Neuropsychologické vyšetření:</a:t>
            </a:r>
            <a:r>
              <a:rPr lang="cs-CZ" dirty="0"/>
              <a:t> Zkoumá se fungování mozku a neurologické abnormality, které mohou být příčinou intelektových obtíží.</a:t>
            </a:r>
          </a:p>
          <a:p>
            <a:pPr lvl="0"/>
            <a:r>
              <a:rPr lang="cs-CZ" b="1" dirty="0"/>
              <a:t>Anamnéza:</a:t>
            </a:r>
            <a:r>
              <a:rPr lang="cs-CZ" dirty="0"/>
              <a:t> Zahrnuje genetické testy a zhodnocení rodinné anamnézy, prenatální vývoje a další relevantní biologické faktory.</a:t>
            </a:r>
          </a:p>
          <a:p>
            <a:pPr lvl="1"/>
            <a:r>
              <a:rPr lang="cs-CZ" b="1" dirty="0"/>
              <a:t>Prenatální a perinatální faktory:</a:t>
            </a:r>
            <a:r>
              <a:rPr lang="cs-CZ" dirty="0"/>
              <a:t> Např. poškození mozku před nebo po narození (např. infekce, hypoxie) může vést k mentálnímu postižení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87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9E44A-FFCE-40D3-9A53-69B0ADCC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Psychosociální a behaviorální analýza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E24DAF-0BFC-495F-9544-3C0D3637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Sociální anamnéza:</a:t>
            </a:r>
            <a:r>
              <a:rPr lang="cs-CZ" dirty="0"/>
              <a:t> Sleduje se vliv prostředí, výchovy a deprivace, které mohou ovlivnit intelektový vývoj. Např. děti, které vyrůstaly v prostředí chudém na podněty, mohou vykazovat symptomy podobné mentálnímu postižení (</a:t>
            </a:r>
            <a:r>
              <a:rPr lang="cs-CZ" dirty="0" err="1"/>
              <a:t>pseudo</a:t>
            </a:r>
            <a:r>
              <a:rPr lang="cs-CZ" dirty="0"/>
              <a:t>…sociální deprivace)</a:t>
            </a:r>
          </a:p>
          <a:p>
            <a:pPr lvl="0"/>
            <a:r>
              <a:rPr lang="cs-CZ" b="1" dirty="0"/>
              <a:t>Behaviorální hodnocení:</a:t>
            </a:r>
            <a:r>
              <a:rPr lang="cs-CZ" dirty="0"/>
              <a:t> Zjišťují se poruchy chování, které mohou ovlivňovat diagnózu, např. agresivní chování nebo </a:t>
            </a:r>
            <a:r>
              <a:rPr lang="cs-CZ" dirty="0" err="1"/>
              <a:t>autoagrese</a:t>
            </a:r>
            <a:r>
              <a:rPr lang="cs-CZ" dirty="0"/>
              <a:t> ad.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193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8A871-54E8-4C5B-B434-AB0A7058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Interdisciplinární přístup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BD37B2-0391-45EC-A546-8DB0A0CB6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Tým odborníků:</a:t>
            </a:r>
            <a:r>
              <a:rPr lang="cs-CZ" dirty="0"/>
              <a:t> </a:t>
            </a:r>
          </a:p>
          <a:p>
            <a:r>
              <a:rPr lang="cs-CZ" dirty="0"/>
              <a:t>Diagnostický proces zahrnuje spolupráci psychologů, speciálních pedagogů, lékařů a dalších odborníků. Tento tým provádí komplexní hodnocení, které zohledňuje všechny aspekty jedincova života.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276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65B9A-2AF7-4DA0-978C-D30DB9C5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a kde se shromažďují diagnostická data a informace?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471CBBF-694F-42C1-BF95-F780259782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91378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73646-8B30-42EE-9DF1-0E9AB47E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Diferenciální diagnostika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4F7243-8F9E-4490-A3F9-C367A3F95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Rozlišení mentálního postižení od jiných poruch:</a:t>
            </a:r>
            <a:r>
              <a:rPr lang="cs-CZ" dirty="0"/>
              <a:t> Je důležité odlišit mentální retardaci od jiných poruch, jako je autismus, poruchy učení nebo deprese, které mohou vykazovat podobné symptomy.</a:t>
            </a:r>
          </a:p>
          <a:p>
            <a:pPr lvl="0"/>
            <a:r>
              <a:rPr lang="cs-CZ" b="1" dirty="0"/>
              <a:t>Komorbidita:</a:t>
            </a:r>
            <a:r>
              <a:rPr lang="cs-CZ" dirty="0"/>
              <a:t> Mnoho jedinců s mentálním postižením trpí také duševními poruchami, jako je úzkost nebo depresivní poruchy, což ztěžuje zajištění správné diagnózy.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242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C4A34-6FDC-460F-9E47-CEE95EC1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Londitudiální</a:t>
            </a:r>
            <a:r>
              <a:rPr lang="cs-CZ" dirty="0"/>
              <a:t> diagnostika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89EA42-81F0-4F2C-A1BB-819435EE8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Longitudinální sledování:</a:t>
            </a:r>
            <a:r>
              <a:rPr lang="cs-CZ" dirty="0"/>
              <a:t> </a:t>
            </a:r>
          </a:p>
          <a:p>
            <a:r>
              <a:rPr lang="cs-CZ" dirty="0"/>
              <a:t>Diagnostika není jednorázový proces. Stav jedince se v průběhu času mění a diagnostika by měla být pravidelně opakována, aby bylo možné sledovat pokroky a přizpůsobit vzdělávací či terapeutické intervence.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382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6185C-59FD-4B0C-AD2E-8803C9B3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2FF546-16DD-40FA-8B2B-726C0F494C9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cs-CZ" dirty="0"/>
              <a:t>Diagnostika v oblasti mentálního postižení má ve speciálním vzdělávání zásadní roli, neboť její výsledky slouží jako základ pro vytváření individuálních vzdělávacích plánů (IVP) a zajišťují efektivní podporu žáků s mentálním postižením. </a:t>
            </a:r>
          </a:p>
          <a:p>
            <a:r>
              <a:rPr lang="cs-CZ" dirty="0"/>
              <a:t>Zde jsou klíčové body zaměřené na diagnostiku z pohledu speciální pedagogiky: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223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8E4D9D-A58C-448A-B554-8619D5795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íle vzdělávání žáků s lehkým mentálním postižením">
            <a:extLst>
              <a:ext uri="{FF2B5EF4-FFF2-40B4-BE49-F238E27FC236}">
                <a16:creationId xmlns:a16="http://schemas.microsoft.com/office/drawing/2014/main" id="{491291B1-89EA-4F28-BF71-92A7E93B53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27" y="408648"/>
            <a:ext cx="9354392" cy="5753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071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rincipy vzdělávání žáků s lehkým mentálním postižením">
            <a:extLst>
              <a:ext uri="{FF2B5EF4-FFF2-40B4-BE49-F238E27FC236}">
                <a16:creationId xmlns:a16="http://schemas.microsoft.com/office/drawing/2014/main" id="{2C90FFAE-52D4-40F0-8A0E-5900CEE1D0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99" y="396511"/>
            <a:ext cx="9411036" cy="5680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070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íle vzdělávání žáků s poruchou autistického spektra">
            <a:extLst>
              <a:ext uri="{FF2B5EF4-FFF2-40B4-BE49-F238E27FC236}">
                <a16:creationId xmlns:a16="http://schemas.microsoft.com/office/drawing/2014/main" id="{A33E2C7F-6E7D-404D-A84B-DA0E9468F9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15" y="392464"/>
            <a:ext cx="9479820" cy="5664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45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ADEA4F-29AE-4CE4-A569-E1E4F9A3C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b="1" dirty="0"/>
              <a:t>Intelektové Schopnosti</a:t>
            </a:r>
            <a:r>
              <a:rPr lang="cs-CZ" dirty="0"/>
              <a:t>:</a:t>
            </a:r>
            <a:endParaRPr lang="cs-CZ" sz="2400" dirty="0"/>
          </a:p>
          <a:p>
            <a:pPr lvl="1"/>
            <a:r>
              <a:rPr lang="cs-CZ" dirty="0"/>
              <a:t>Osoby s lehkým mentálním postižením mají pomalejší rozvoj kognitivních dovedností. Potřebují více času na pochopení a naučení se nových informací a schopností.</a:t>
            </a:r>
            <a:endParaRPr lang="cs-CZ" sz="2000" dirty="0"/>
          </a:p>
          <a:p>
            <a:pPr lvl="1"/>
            <a:r>
              <a:rPr lang="cs-CZ" dirty="0"/>
              <a:t>Obvykle vykazují mírně nižší schopnost abstraktního myšlení, plánování a řešení problémů.</a:t>
            </a:r>
          </a:p>
          <a:p>
            <a:endParaRPr lang="cs-CZ" dirty="0"/>
          </a:p>
          <a:p>
            <a:pPr lvl="1"/>
            <a:r>
              <a:rPr lang="cs-CZ" dirty="0"/>
              <a:t>U osob s PAS se mohou intelektové schopnosti velmi lišit – mohou mít běžnou, sníženou nebo i nadprůměrnou inteligenci.</a:t>
            </a:r>
            <a:endParaRPr lang="cs-CZ" sz="2000" dirty="0"/>
          </a:p>
          <a:p>
            <a:pPr lvl="1"/>
            <a:r>
              <a:rPr lang="cs-CZ" dirty="0"/>
              <a:t>Specifickým rysem bývá nerovnoměrné rozložení schopností. Mnoho jedinců s PAS může vykazovat vynikající paměť v určitých oblastech (např. data, čísla), ale mohou mít obtíže v jiných oblastech, zejména v abstraktním myšlení.</a:t>
            </a:r>
            <a:endParaRPr lang="cs-CZ" sz="2000" dirty="0"/>
          </a:p>
          <a:p>
            <a:pPr lvl="1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719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rincipy vzdělávání žáků s PAS">
            <a:extLst>
              <a:ext uri="{FF2B5EF4-FFF2-40B4-BE49-F238E27FC236}">
                <a16:creationId xmlns:a16="http://schemas.microsoft.com/office/drawing/2014/main" id="{18730166-7331-4BCF-AF7B-7CD3D3FEED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9" y="530028"/>
            <a:ext cx="10131229" cy="560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770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opojení s Rámcovým vzdělávacím programem">
            <a:extLst>
              <a:ext uri="{FF2B5EF4-FFF2-40B4-BE49-F238E27FC236}">
                <a16:creationId xmlns:a16="http://schemas.microsoft.com/office/drawing/2014/main" id="{CC736467-D394-4738-9DBC-1B8F703745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28" y="578581"/>
            <a:ext cx="9135908" cy="5648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769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opojení s Rámcovým vzdělávacím programem">
            <a:extLst>
              <a:ext uri="{FF2B5EF4-FFF2-40B4-BE49-F238E27FC236}">
                <a16:creationId xmlns:a16="http://schemas.microsoft.com/office/drawing/2014/main" id="{FA900E8B-2482-4A28-B745-1EA42526B2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74" y="671639"/>
            <a:ext cx="9435314" cy="5474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640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97B8D-A3C2-412F-B9C0-4F64C09B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vzdělávací plán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B7CBCB-655B-4AA7-ABF5-B5F37E431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/>
              <a:t>Cíl:</a:t>
            </a:r>
            <a:r>
              <a:rPr lang="cs-CZ" dirty="0"/>
              <a:t> Diagnostika poskytuje informace, které jsou nezbytné pro vytvoření IVP, tedy individuálního plánu, který je přizpůsoben potřebám žáka s mentálním postižením. Tento plán obsahuje specifické cíle, metody výuky a podpůrná opatření, která umožňují optimální vzdělávací rozvoj dítěte/žáka.</a:t>
            </a:r>
          </a:p>
          <a:p>
            <a:pPr lvl="0"/>
            <a:r>
              <a:rPr lang="cs-CZ" b="1" dirty="0"/>
              <a:t>Diagnostický podklad:</a:t>
            </a:r>
            <a:r>
              <a:rPr lang="cs-CZ" dirty="0"/>
              <a:t> Informace z kognitivního testování, posouzení adaptivního chování a anamnézy jsou využity k přizpůsobení edukačního procesu tak, aby respektoval individuální možnosti a potřeby žáka.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398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60EB7-B3E4-4E62-9D03-52755837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Speciálněpedagogické metody a přístupy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06284E-9149-44D6-ABC4-57807ADA8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Komplexní přístup: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Diagnostika zahrnuje nejen hodnocení intelektuálních schopností, ale také motorických, komunikačních a sociálních dovedností, což je nezbytné pro volbu vhodných vzdělávacích metod.</a:t>
            </a:r>
          </a:p>
          <a:p>
            <a:pPr lvl="1"/>
            <a:r>
              <a:rPr lang="cs-CZ" dirty="0"/>
              <a:t>Například žák s těžkým mentálním postižením může potřebovat asistenta pedagoga, specializované pomůcky (např. vizuální komunikátory) nebo využití alternativních metod komunikace.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105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CBC5E-AF20-40F8-82F9-A5E6A7DB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026983"/>
          </a:xfrm>
        </p:spPr>
        <p:txBody>
          <a:bodyPr/>
          <a:lstStyle/>
          <a:p>
            <a:r>
              <a:rPr lang="cs-CZ" dirty="0"/>
              <a:t>Podpora žáka s LMP v inkluzivní škole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FD667F-B890-4AD2-9C78-0E1A46D3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1567543"/>
            <a:ext cx="9779182" cy="470262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Žákům s LMP musíme častěji poskytovat </a:t>
            </a:r>
            <a:r>
              <a:rPr lang="cs-CZ" b="1" dirty="0"/>
              <a:t>příklady </a:t>
            </a:r>
            <a:r>
              <a:rPr lang="cs-CZ" dirty="0"/>
              <a:t>obecných </a:t>
            </a:r>
            <a:r>
              <a:rPr lang="cs-CZ" b="1" dirty="0"/>
              <a:t>učebních postupů</a:t>
            </a:r>
            <a:r>
              <a:rPr lang="cs-CZ" dirty="0"/>
              <a:t> a </a:t>
            </a:r>
            <a:r>
              <a:rPr lang="cs-CZ" b="1" dirty="0"/>
              <a:t>dovedností!</a:t>
            </a:r>
          </a:p>
          <a:p>
            <a:r>
              <a:rPr lang="cs-CZ" dirty="0"/>
              <a:t> Jde např. 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návody k opakování učiva pro jeho zapamatování </a:t>
            </a:r>
            <a:r>
              <a:rPr lang="cs-CZ" dirty="0"/>
              <a:t>(využít sluchovou paměť při hlasitém přeříkávání látky ve dvojici či ve skupině v zájmu jejího vštípení),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návody k </a:t>
            </a:r>
            <a:r>
              <a:rPr lang="cs-CZ" b="1" dirty="0" err="1"/>
              <a:t>elaboraci</a:t>
            </a:r>
            <a:r>
              <a:rPr lang="cs-CZ" b="1" dirty="0"/>
              <a:t> </a:t>
            </a:r>
            <a:r>
              <a:rPr lang="cs-CZ" dirty="0"/>
              <a:t>(neboli </a:t>
            </a:r>
            <a:r>
              <a:rPr lang="cs-CZ" b="1" dirty="0"/>
              <a:t>přeformulování)</a:t>
            </a:r>
            <a:r>
              <a:rPr lang="cs-CZ" dirty="0"/>
              <a:t> učební látky „do vlastních slov“,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návody k přeorganizování </a:t>
            </a:r>
            <a:r>
              <a:rPr lang="cs-CZ" dirty="0"/>
              <a:t>např. formou vytváření pomocné osnovy, názorného grafického přehledu, myšlenkové mapy, která vystihuje strukturu učební látky,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strategie ke kontrole pochopení,</a:t>
            </a:r>
            <a:r>
              <a:rPr lang="cs-CZ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strategie ke sledování a podpoře vlastního soustředění a výkonu </a:t>
            </a:r>
            <a:r>
              <a:rPr lang="cs-CZ" dirty="0"/>
              <a:t>žáka s mentálním postižením, ad.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359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CEFC4-FA77-4CF2-9313-9213B622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549497"/>
          </a:xfrm>
        </p:spPr>
        <p:txBody>
          <a:bodyPr/>
          <a:lstStyle/>
          <a:p>
            <a:r>
              <a:rPr lang="cs-CZ" dirty="0"/>
              <a:t>Příklady podpory efektivní práce ve třídě: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C7CFDE-38B5-4679-B6EB-9A1A4C53E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1352939"/>
            <a:ext cx="9779182" cy="4982547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Rituály</a:t>
            </a:r>
            <a:r>
              <a:rPr lang="cs-CZ" dirty="0"/>
              <a:t> - potenciál podpory pospolitosti. Spojují jednotlivé žáky s jejich rozdílnými potřebami a schopnostmi v celek, budují vzájemnou důvěru, aby tak mohl vzniknout pocit "my". Právě desorientovaní žáci s LMP zažívají v rituálech pro sebe tak důležitou kontinuitu, orientaci a klid.</a:t>
            </a:r>
            <a:br>
              <a:rPr lang="cs-CZ" dirty="0"/>
            </a:br>
            <a:r>
              <a:rPr lang="cs-CZ" i="1" dirty="0"/>
              <a:t>Př.: společné práce na projektech, školní den je určen rituály: pozdravíme se podáním ruky a podíváme se při tom na sebe, čekáme na sebe u jídla a přejeme si dobrou chuť.</a:t>
            </a:r>
            <a:endParaRPr lang="cs-CZ" dirty="0"/>
          </a:p>
          <a:p>
            <a:r>
              <a:rPr lang="cs-CZ" b="1" dirty="0"/>
              <a:t>Otevřené vyučování</a:t>
            </a:r>
            <a:r>
              <a:rPr lang="cs-CZ" dirty="0"/>
              <a:t> - je organizační forma vyučování, která umožňuje žákovi volně si vybrat, kde (prostor) a kdy (časově) a v jaké sociální formě bude individuálně pracovat na úkolu, který si sám vybere. </a:t>
            </a:r>
            <a:br>
              <a:rPr lang="cs-CZ" dirty="0"/>
            </a:br>
            <a:r>
              <a:rPr lang="cs-CZ" i="1" dirty="0"/>
              <a:t>Př.: rozeznáváme různé stupně otevření – dílny, projektové vyučování, plán práce, volná činnost.</a:t>
            </a:r>
            <a:endParaRPr lang="cs-CZ" dirty="0"/>
          </a:p>
          <a:p>
            <a:r>
              <a:rPr lang="cs-CZ" b="1" dirty="0"/>
              <a:t>Učit se od sebe navzájem (vrstevnické učení)</a:t>
            </a:r>
            <a:r>
              <a:rPr lang="cs-CZ" dirty="0"/>
              <a:t> - žáci se učí jeden od druhého. Tyto zdroje jsou vědomě využívány a jsou k tomu iniciovány odpovídající výukové podmínky. Pro žáka je první pedagogickou instancí jiný žák. </a:t>
            </a:r>
            <a:br>
              <a:rPr lang="cs-CZ" dirty="0"/>
            </a:br>
            <a:r>
              <a:rPr lang="cs-CZ" i="1" dirty="0"/>
              <a:t>Př.: formy: přirozené učení, kooperativní učení.</a:t>
            </a:r>
            <a:endParaRPr lang="cs-CZ" dirty="0"/>
          </a:p>
          <a:p>
            <a:r>
              <a:rPr lang="cs-CZ" b="1" dirty="0"/>
              <a:t>Kooperativní učení</a:t>
            </a:r>
            <a:r>
              <a:rPr lang="cs-CZ" dirty="0"/>
              <a:t> - podporuje aktivní účast na učebním procesu. Rozvíjí kognitivní kompetence, kompetence sociální, komunikativní, učí pracovat v týmu a řešit konflikty. Aktivní spoluúčast na učebním procesu působí především pozitivně na trvalost a na nárůst v učení. </a:t>
            </a:r>
          </a:p>
          <a:p>
            <a:r>
              <a:rPr lang="cs-CZ" b="1" dirty="0"/>
              <a:t>Společné učební situace</a:t>
            </a:r>
            <a:r>
              <a:rPr lang="cs-CZ" dirty="0"/>
              <a:t> - učební předmět je nabízen na různé úrovni, může se konat ve společně podporovaných formách vyučování či individualizované učení (</a:t>
            </a:r>
            <a:r>
              <a:rPr lang="cs-CZ" dirty="0" err="1"/>
              <a:t>Eckhart</a:t>
            </a:r>
            <a:r>
              <a:rPr lang="cs-CZ" dirty="0"/>
              <a:t>, M. 2005).</a:t>
            </a:r>
          </a:p>
          <a:p>
            <a:r>
              <a:rPr lang="cs-CZ" b="1" dirty="0"/>
              <a:t>Diferenciace a individualizace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504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01604-A27C-4243-AC32-87243BFE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092297"/>
          </a:xfrm>
        </p:spPr>
        <p:txBody>
          <a:bodyPr/>
          <a:lstStyle/>
          <a:p>
            <a:r>
              <a:rPr lang="cs-CZ" dirty="0"/>
              <a:t>Formy diferenciace pro žáky s LMP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86DB91-C985-45F8-B070-1B42FE211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1502229"/>
            <a:ext cx="9779182" cy="473062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diferenciace v podpoře učení,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 úrovni požadavků, v počtu úkolů,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 dimenzování času za použití ICT,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diferencování ve flexibilních skupinách,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diferencování podle zájmů, aby se pozitivně ovlivnila školní motivace žáka.</a:t>
            </a:r>
          </a:p>
          <a:p>
            <a:r>
              <a:rPr lang="cs-CZ" dirty="0"/>
              <a:t>Nezanedbatelný v procesu diferenciace je tvořivý přístup učitele. K dosažení optimálních výsledků může napomoci: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typ úkolu (množství, obsah úkolu), různé zdroje k učení (různorodé texty, PC učební programy aj.),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času určený ke splnění úkolu,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způsob vedení výuky (propojení se stylem učení žáka – např. vizuálním, auditivním, kinestetickým, využití kooperativních strategií),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personální organizace (týmová výuka učitelů, pomoc asistentů),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různorodá zpětná vazba pro žáky.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337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0EE7B-2DCF-44DC-80B8-842A1DEDB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diferencované vyučování: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5A2C32-288A-4CD3-BF2A-51FB94AE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2017467"/>
            <a:ext cx="9779182" cy="4243374"/>
          </a:xfrm>
        </p:spPr>
        <p:txBody>
          <a:bodyPr>
            <a:normAutofit fontScale="92500"/>
          </a:bodyPr>
          <a:lstStyle/>
          <a:p>
            <a:r>
              <a:rPr lang="cs-CZ" dirty="0"/>
              <a:t>…vyučování, při kterém přizpůsobujeme obsah, metody, formy vzdělávání a řízení výchovně-vzdělávacího procesu skupinám žáků anebo jednotlivcovi tak, aby byl vyučovací proces co nejefektivnější. </a:t>
            </a:r>
          </a:p>
          <a:p>
            <a:r>
              <a:rPr lang="cs-CZ" dirty="0"/>
              <a:t>Smyslem diferenciace je řídit vyučovací proces tak, aby odpovídal každému žákovi. Schopní a nadaní žáci při takovémto vyučování plně využívají svoje schopnosti. Průměrným a žákům s LMP umožňuje zvládnutí učiva. Správně uplatňovaná diferenciace podporuje aktivitu žáka s LMP ve vyučovacím procesu a přispívá k jeho efektivnosti. </a:t>
            </a:r>
          </a:p>
          <a:p>
            <a:r>
              <a:rPr lang="cs-CZ" b="1" dirty="0"/>
              <a:t>Diferenciace vnitřní</a:t>
            </a:r>
            <a:r>
              <a:rPr lang="cs-CZ" dirty="0"/>
              <a:t> znamená, že v rámci vyučovací hodiny se obsah učiva, metody a formy práce učitele přizpůsobují rozdílné úrovni žáků.</a:t>
            </a:r>
          </a:p>
        </p:txBody>
      </p:sp>
    </p:spTree>
    <p:extLst>
      <p:ext uri="{BB962C8B-B14F-4D97-AF65-F5344CB8AC3E}">
        <p14:creationId xmlns:p14="http://schemas.microsoft.com/office/powerpoint/2010/main" val="2989938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78586-7661-4FDE-BF87-66901770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Vyučovací strategie při diferencovaném vzdělávání žáků s LMP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B4DB6C-4EE4-451F-A541-F2C72B931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https://digifolio.rvp.cz/view/view.php?id=10800</a:t>
            </a:r>
          </a:p>
        </p:txBody>
      </p:sp>
    </p:spTree>
    <p:extLst>
      <p:ext uri="{BB962C8B-B14F-4D97-AF65-F5344CB8AC3E}">
        <p14:creationId xmlns:p14="http://schemas.microsoft.com/office/powerpoint/2010/main" val="50403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ADEA4F-29AE-4CE4-A569-E1E4F9A3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1119673"/>
            <a:ext cx="9779182" cy="4264609"/>
          </a:xfrm>
        </p:spPr>
        <p:txBody>
          <a:bodyPr>
            <a:normAutofit fontScale="92500"/>
          </a:bodyPr>
          <a:lstStyle/>
          <a:p>
            <a:pPr lvl="0"/>
            <a:r>
              <a:rPr lang="cs-CZ" b="1" dirty="0"/>
              <a:t>Vzdělávání a Učení</a:t>
            </a:r>
            <a:r>
              <a:rPr lang="cs-CZ" dirty="0"/>
              <a:t>:</a:t>
            </a:r>
            <a:endParaRPr lang="cs-CZ" sz="2400" dirty="0"/>
          </a:p>
          <a:p>
            <a:pPr lvl="1"/>
            <a:r>
              <a:rPr lang="cs-CZ" dirty="0"/>
              <a:t>Děti s lehkým mentálním postižením se mohou zapojit do běžného vzdělávání, ale potřebují individuální podporu, přizpůsobené metody výuky a častou zpětnou vazbu. Absolvují běžnou základní školu.</a:t>
            </a:r>
            <a:endParaRPr lang="cs-CZ" sz="2000" dirty="0"/>
          </a:p>
          <a:p>
            <a:pPr lvl="1"/>
            <a:r>
              <a:rPr lang="cs-CZ" dirty="0"/>
              <a:t>Může být obtížné osvojit si složitější koncepty, jako je matematika nebo gramatika, ale při správné podpoře mohou zvládat základní vzdělávací cíle.</a:t>
            </a:r>
          </a:p>
          <a:p>
            <a:endParaRPr lang="cs-CZ" dirty="0"/>
          </a:p>
          <a:p>
            <a:pPr lvl="1"/>
            <a:r>
              <a:rPr lang="cs-CZ" dirty="0"/>
              <a:t>Učení může být pro osoby s PAS náročné kvůli problémům s porozuměním složitým společenským situacím nebo konceptům. Často preferují vizuální pomůcky a konkrétní učení před abstraktními koncepty.</a:t>
            </a:r>
            <a:endParaRPr lang="cs-CZ" sz="2000" dirty="0"/>
          </a:p>
          <a:p>
            <a:pPr lvl="1"/>
            <a:r>
              <a:rPr lang="cs-CZ" dirty="0"/>
              <a:t>Speciální pedagogické přístupy a strukturované výukové metody, jako je například metoda TEACCH, mohou výrazně pomoci ve vzdělávání těchto jedinců.</a:t>
            </a:r>
            <a:endParaRPr lang="cs-CZ" sz="2000" dirty="0"/>
          </a:p>
          <a:p>
            <a:pPr lvl="1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823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3C47B-6E58-476A-B06E-DEA7AFAD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102021"/>
            <a:ext cx="9779183" cy="1213595"/>
          </a:xfrm>
        </p:spPr>
        <p:txBody>
          <a:bodyPr/>
          <a:lstStyle/>
          <a:p>
            <a:r>
              <a:rPr lang="cs-CZ" dirty="0"/>
              <a:t>Hodnocení a sebehodnocení žáků s LMP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00D85C-03DD-40A3-AFD0-2D912434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4" y="1530220"/>
            <a:ext cx="9779182" cy="488924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 </a:t>
            </a:r>
            <a:r>
              <a:rPr lang="cs-CZ" b="1" dirty="0"/>
              <a:t>Sebehodnocení </a:t>
            </a:r>
            <a:r>
              <a:rPr lang="cs-CZ" dirty="0"/>
              <a:t>pomáhá žákům s LMP najít cestu, jak se zlepšovat, tedy najít cestu mezi dosavadními dovednostmi a učebními cíli, rozvíjí u nich zodpovědnost za jejich vlastní učení. Několik studií uvádí, že toto meta-kognitivní uvažování (přemýšlení o přemýšlení a seberegulace vlastního učení) má velice pozitivní dopad na učení.</a:t>
            </a:r>
          </a:p>
          <a:p>
            <a:br>
              <a:rPr lang="cs-CZ" dirty="0"/>
            </a:br>
            <a:r>
              <a:rPr lang="cs-CZ" dirty="0"/>
              <a:t>Od </a:t>
            </a:r>
            <a:r>
              <a:rPr lang="cs-CZ" dirty="0" err="1"/>
              <a:t>sumativního</a:t>
            </a:r>
            <a:r>
              <a:rPr lang="cs-CZ" dirty="0"/>
              <a:t> hodnocení k hodnocení formativnímu: </a:t>
            </a:r>
            <a:r>
              <a:rPr lang="cs-CZ" b="1" dirty="0"/>
              <a:t>Formativní hodnocení</a:t>
            </a:r>
            <a:r>
              <a:rPr lang="cs-CZ" dirty="0"/>
              <a:t> poskytuje okamžitou zpětnou vazbu a je zaměřené na </a:t>
            </a:r>
            <a:r>
              <a:rPr lang="cs-CZ" b="1" dirty="0"/>
              <a:t>průběžné interaktivní hodnocení vzdělávacích pokroků </a:t>
            </a:r>
            <a:r>
              <a:rPr lang="cs-CZ" dirty="0"/>
              <a:t>žáka a s ním vyhodnocování jeho potřeb ve vztahu k dosažení stanovených cílů (Felcmanová et al., 2015). </a:t>
            </a:r>
          </a:p>
          <a:p>
            <a:r>
              <a:rPr lang="cs-CZ" dirty="0"/>
              <a:t>Formativní hodnocení podporuje rozvoj kompetence k učení. Je založeno na </a:t>
            </a:r>
            <a:r>
              <a:rPr lang="cs-CZ" b="1" dirty="0"/>
              <a:t>poskytování zpětné vazby </a:t>
            </a:r>
            <a:r>
              <a:rPr lang="cs-CZ" dirty="0"/>
              <a:t>a využívání informace z hodnocení pro zlepšení výkonu žáka.</a:t>
            </a:r>
          </a:p>
        </p:txBody>
      </p:sp>
    </p:spTree>
    <p:extLst>
      <p:ext uri="{BB962C8B-B14F-4D97-AF65-F5344CB8AC3E}">
        <p14:creationId xmlns:p14="http://schemas.microsoft.com/office/powerpoint/2010/main" val="147879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ADEA4F-29AE-4CE4-A569-E1E4F9A3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1483567"/>
            <a:ext cx="9779182" cy="390071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Adaptivní Funkce</a:t>
            </a:r>
            <a:r>
              <a:rPr lang="cs-CZ" dirty="0"/>
              <a:t>:</a:t>
            </a:r>
            <a:endParaRPr lang="cs-CZ" sz="2400" dirty="0"/>
          </a:p>
          <a:p>
            <a:pPr lvl="1"/>
            <a:r>
              <a:rPr lang="cs-CZ" dirty="0"/>
              <a:t>Schopnost zvládat běžné denní aktivity je většinou omezená jen mírně. Osoby s lehkým postižením jsou schopné péče o sebe sama (hygiena, oblékání, strava) s menším nebo žádným dohledem.</a:t>
            </a:r>
            <a:endParaRPr lang="cs-CZ" sz="2000" dirty="0"/>
          </a:p>
          <a:p>
            <a:pPr lvl="1"/>
            <a:r>
              <a:rPr lang="cs-CZ" dirty="0"/>
              <a:t>Často zvládají jednoduché pracovní úkoly a mohou být částečně samostatné v zaměstnání, které nevyžaduje složitější intelektuální dovednosti.</a:t>
            </a:r>
          </a:p>
          <a:p>
            <a:endParaRPr lang="cs-CZ" dirty="0"/>
          </a:p>
          <a:p>
            <a:pPr lvl="1"/>
            <a:r>
              <a:rPr lang="cs-CZ" dirty="0"/>
              <a:t>Adaptivní schopnosti se mohou u osob s PAS lišit v závislosti na závažnosti poruchy. Někteří lidé s PAS zvládají běžné denní činnosti velmi dobře, zatímco jiní potřebují intenzivní podporu.</a:t>
            </a:r>
            <a:endParaRPr lang="cs-CZ" sz="2000" dirty="0"/>
          </a:p>
          <a:p>
            <a:pPr lvl="1"/>
            <a:r>
              <a:rPr lang="cs-CZ" dirty="0"/>
              <a:t>Mohou mít potíže s organizací každodenních činností, změnou rutiny nebo s pochopením nepsaných společenských pravidel, což může vést k pocitům úzkosti a ke stresu.</a:t>
            </a:r>
            <a:endParaRPr lang="cs-CZ" sz="2000" dirty="0"/>
          </a:p>
          <a:p>
            <a:pPr lvl="1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54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ADEA4F-29AE-4CE4-A569-E1E4F9A3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1362269"/>
            <a:ext cx="9779182" cy="45999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Sociální Interakce</a:t>
            </a:r>
            <a:r>
              <a:rPr lang="cs-CZ" dirty="0"/>
              <a:t>:</a:t>
            </a:r>
            <a:endParaRPr lang="cs-CZ" sz="2400" dirty="0"/>
          </a:p>
          <a:p>
            <a:pPr lvl="1"/>
            <a:r>
              <a:rPr lang="cs-CZ" dirty="0"/>
              <a:t>Jedinci s LMP mohou vytvářet a udržovat sociální vztahy, rozumí základním společenským pravidlům a normám.</a:t>
            </a:r>
            <a:endParaRPr lang="cs-CZ" sz="2000" dirty="0"/>
          </a:p>
          <a:p>
            <a:pPr lvl="1"/>
            <a:r>
              <a:rPr lang="cs-CZ" dirty="0"/>
              <a:t>Někdy mohou mít problém s komplexnějšími sociálními situacemi, jako je porozumění sarkasmu, metaforám nebo složitějšímu humoru, ale obecně dokáží navazovat a udržovat přátelské vztahy.</a:t>
            </a:r>
            <a:endParaRPr lang="cs-CZ" sz="2000" dirty="0"/>
          </a:p>
          <a:p>
            <a:endParaRPr lang="cs-CZ" dirty="0"/>
          </a:p>
          <a:p>
            <a:pPr lvl="1"/>
            <a:r>
              <a:rPr lang="cs-CZ" dirty="0"/>
              <a:t>Sociální interakce je jednou z klíčových oblastí obtíží u PAS. </a:t>
            </a:r>
          </a:p>
          <a:p>
            <a:pPr lvl="1"/>
            <a:r>
              <a:rPr lang="cs-CZ" dirty="0"/>
              <a:t>Osoby s PAS mají často problémy s porozuměním neverbální komunikaci, jako jsou mimika, gestikulace nebo tón hlasu.</a:t>
            </a:r>
            <a:endParaRPr lang="cs-CZ" sz="2000" dirty="0"/>
          </a:p>
          <a:p>
            <a:pPr lvl="1"/>
            <a:r>
              <a:rPr lang="cs-CZ" dirty="0"/>
              <a:t>Může se objevit omezená schopnost empatie, což znamená, že obtížněji chápou pocity druhých lidí. Některé děti a dospělí s PAS se mohou jevit jako "odtažití" nebo "</a:t>
            </a:r>
            <a:r>
              <a:rPr lang="cs-CZ" dirty="0" err="1"/>
              <a:t>nezájemci</a:t>
            </a:r>
            <a:r>
              <a:rPr lang="cs-CZ" dirty="0"/>
              <a:t>" o sociální kontakt.</a:t>
            </a:r>
            <a:endParaRPr lang="cs-CZ" sz="2000" dirty="0"/>
          </a:p>
          <a:p>
            <a:pPr lvl="1"/>
            <a:r>
              <a:rPr lang="cs-CZ" dirty="0"/>
              <a:t>Zároveň mohou mít problémy se zahajováním a udržováním konverzace, a to jak z důvodu omezeného zájmu o společenské interakce, tak i kvůli obtížím s rozpoznáváním sociálních signálů.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02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ADEA4F-29AE-4CE4-A569-E1E4F9A3C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Praktické Dovednosti</a:t>
            </a:r>
            <a:r>
              <a:rPr lang="cs-CZ" dirty="0"/>
              <a:t>:</a:t>
            </a:r>
            <a:endParaRPr lang="cs-CZ" sz="2400" dirty="0"/>
          </a:p>
          <a:p>
            <a:pPr lvl="1"/>
            <a:r>
              <a:rPr lang="cs-CZ" dirty="0"/>
              <a:t>Jedinci s LMP mívají dostatečné praktické dovednosti pro běžný život. Při správném vedení mohou být schopni vykonávat domácí práce, spravovat finance v omezené míře a cestovat samostatně po známé trase.</a:t>
            </a:r>
          </a:p>
          <a:p>
            <a:endParaRPr lang="cs-CZ" dirty="0"/>
          </a:p>
          <a:p>
            <a:pPr lvl="1"/>
            <a:r>
              <a:rPr lang="cs-CZ" dirty="0"/>
              <a:t>Praktické dovednosti jedinců s PAS závisí na individuálním profilu jedince. Někteří lidé s PAS jsou velmi samostatní a zvládají běžné činnosti (vaření, péče o domácnost), zatímco jiní potřebují více strukturované prostředí a podporu.</a:t>
            </a:r>
            <a:endParaRPr lang="cs-CZ" sz="2000" dirty="0"/>
          </a:p>
          <a:p>
            <a:pPr lvl="1"/>
            <a:r>
              <a:rPr lang="cs-CZ" dirty="0"/>
              <a:t>Rutina je pro osoby s PAS velmi důležitá. Nečekané změny mohou vyvolat stres a někdy i problémové a náročné chování. Proto jim často vyhovuje přesně naplánovaný denní režim.</a:t>
            </a:r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71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ADEA4F-29AE-4CE4-A569-E1E4F9A3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1427585"/>
            <a:ext cx="9779182" cy="476794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Chování a Zájmy</a:t>
            </a:r>
            <a:r>
              <a:rPr lang="cs-CZ" dirty="0"/>
              <a:t>:</a:t>
            </a:r>
          </a:p>
          <a:p>
            <a:pPr lvl="1"/>
            <a:r>
              <a:rPr lang="cs-CZ" sz="2000" dirty="0"/>
              <a:t>Jedinci s LMP mají zájem o sociální interakce a chtějí být součástí kolektivu, ale mohou mít potíže s porozuměním složitějším situacím a se správným vyjadřováním. </a:t>
            </a:r>
          </a:p>
          <a:p>
            <a:pPr lvl="1"/>
            <a:r>
              <a:rPr lang="cs-CZ" sz="2000" dirty="0"/>
              <a:t>Často vykazují sníženou sebedůvěru a mohou být snadno ovlivnitelní okolím. Potřebují častou pozitivní zpětnou vazbu, která podporuje jejich motivaci. Jejich chování bývá většinou přátelské, ale mohou se vyskytnout problémy s impulzivitou nebo porozuměním pravidlům, zejména v nových či stresových situacích. Zájmy jedinců jsou podobné jako u běžné populace, často preferují aktivity, které jsou jednoduché, strukturované a poskytují okamžitou pozitivní odezvu – například sport, hudbu, kreslení nebo praktické činnosti.</a:t>
            </a:r>
          </a:p>
          <a:p>
            <a:pPr lvl="1"/>
            <a:endParaRPr lang="cs-CZ" sz="2000" dirty="0"/>
          </a:p>
          <a:p>
            <a:pPr lvl="1"/>
            <a:r>
              <a:rPr lang="cs-CZ" dirty="0"/>
              <a:t>Osoby s PAS často vykazují opakující se a stereotypní chování, jako jsou pohybové stereotypie (např. mávání rukama), uspořádávání předmětů do určitých vzorů nebo potřeba opakovat určité činnosti.</a:t>
            </a:r>
            <a:endParaRPr lang="cs-CZ" sz="2000" dirty="0"/>
          </a:p>
          <a:p>
            <a:pPr lvl="1"/>
            <a:r>
              <a:rPr lang="cs-CZ" dirty="0"/>
              <a:t>Mají omezené a intenzivní zájmy. Například mohou mít velkou zálibu ve specifických tématech (např. dopravní prostředky, historie), o kterých mohou mluvit opakovaně a do detailů.</a:t>
            </a:r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19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ADEA4F-29AE-4CE4-A569-E1E4F9A3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5" y="1427585"/>
            <a:ext cx="9779182" cy="4767942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pPr lvl="0"/>
            <a:r>
              <a:rPr lang="cs-CZ" b="1" dirty="0"/>
              <a:t>Podpora</a:t>
            </a:r>
            <a:r>
              <a:rPr lang="cs-CZ" dirty="0"/>
              <a:t>:</a:t>
            </a:r>
            <a:endParaRPr lang="cs-CZ" sz="2400" dirty="0"/>
          </a:p>
          <a:p>
            <a:pPr lvl="1"/>
            <a:r>
              <a:rPr lang="cs-CZ" dirty="0"/>
              <a:t>Osoby s LMP obvykle potřebují občasnou podporu. Tato podpora může být zaměřena na specifické vzdělávací potřeby, pomoc při pracovním uplatnění nebo při rozhodování ve složitějších situacích.</a:t>
            </a:r>
          </a:p>
          <a:p>
            <a:pPr lvl="1"/>
            <a:endParaRPr lang="cs-CZ" sz="2000" dirty="0"/>
          </a:p>
          <a:p>
            <a:pPr lvl="1"/>
            <a:r>
              <a:rPr lang="cs-CZ" dirty="0"/>
              <a:t>Potřeba podpory u osob s PAS se liší podle závažnosti poruchy. Někteří jedinci potřebují jen minimální podporu, zejména v oblasti sociálního učení, zatímco jiní vyžadují intenzivní podporu ve všech aspektech svého života.</a:t>
            </a:r>
            <a:endParaRPr lang="cs-CZ" sz="2000" dirty="0"/>
          </a:p>
          <a:p>
            <a:pPr lvl="1"/>
            <a:r>
              <a:rPr lang="cs-CZ" dirty="0"/>
              <a:t>Podpora může zahrnovat asistenty, speciální vzdělávací programy, sociální trénink a terapie, jako je behaviorální terapie (ABA), která se zaměřuje na rozvoj chování a dovedností potřebných pro samostatný život.</a:t>
            </a:r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5410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A7188B1-CB43-4216-A332-EE7733BC2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1D3D4E-040D-4F59-9215-B1F04B81B9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E52C7A-8834-4F18-859F-7167A187E138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230e9df3-be65-4c73-a93b-d1236ebd677e"/>
    <ds:schemaRef ds:uri="16c05727-aa75-4e4a-9b5f-8a80a1165891"/>
    <ds:schemaRef ds:uri="http://schemas.microsoft.com/sharepoint/v3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2782</Words>
  <Application>Microsoft Office PowerPoint</Application>
  <PresentationFormat>Širokoúhlá obrazovka</PresentationFormat>
  <Paragraphs>166</Paragraphs>
  <Slides>40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Tenorite</vt:lpstr>
      <vt:lpstr>Custom</vt:lpstr>
      <vt:lpstr>Definice a charakteristika  LMP a PAS </vt:lpstr>
      <vt:lpstr>Lehké mentální postižení  VERSUS  Poruchy autistického spektra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Definice mentální retardace  (podle různých hledisek) </vt:lpstr>
      <vt:lpstr>Krok 1</vt:lpstr>
      <vt:lpstr>  a)Mentální retardace podle MKN – 10 (Mezinárodní klasifikace nemocí - 10.revize)</vt:lpstr>
      <vt:lpstr> b) Nová klasifikace dle MKN – 11 (ICD – 11) </vt:lpstr>
      <vt:lpstr>  c) Definice podle DSM – V  (Diagnostický a statistický manuál duševních poruch)</vt:lpstr>
      <vt:lpstr>d) Klasifikace dle AAIDD  (Americká asociace pro intelektové a vývojové poruchy) </vt:lpstr>
      <vt:lpstr>Krok 2</vt:lpstr>
      <vt:lpstr>Kognitivní testování</vt:lpstr>
      <vt:lpstr>Posouzení adaptivního chování</vt:lpstr>
      <vt:lpstr>Jak byste adaptivní chování posuzovali vy? </vt:lpstr>
      <vt:lpstr>Lékařská a neurologická vyšetření</vt:lpstr>
      <vt:lpstr>Psychosociální a behaviorální analýza</vt:lpstr>
      <vt:lpstr>Interdisciplinární přístup</vt:lpstr>
      <vt:lpstr>Kdo a kde se shromažďují diagnostická data a informace?</vt:lpstr>
      <vt:lpstr>Diferenciální diagnostika</vt:lpstr>
      <vt:lpstr>Londitudiální diagnostika</vt:lpstr>
      <vt:lpstr>Krok 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Individuální vzdělávací plán</vt:lpstr>
      <vt:lpstr>Speciálněpedagogické metody a přístupy</vt:lpstr>
      <vt:lpstr>Podpora žáka s LMP v inkluzivní škole</vt:lpstr>
      <vt:lpstr>Příklady podpory efektivní práce ve třídě: </vt:lpstr>
      <vt:lpstr>Formy diferenciace pro žáky s LMP</vt:lpstr>
      <vt:lpstr>Co je to diferencované vyučování:</vt:lpstr>
      <vt:lpstr>Vyučovací strategie při diferencovaném vzdělávání žáků s LMP</vt:lpstr>
      <vt:lpstr>Hodnocení a sebehodnocení žáků s LMP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Definice mentální retardace  (podle různých hledisek)</dc:title>
  <dc:creator>jan0293</dc:creator>
  <cp:lastModifiedBy>Kateřina Janků</cp:lastModifiedBy>
  <cp:revision>90</cp:revision>
  <dcterms:created xsi:type="dcterms:W3CDTF">2024-09-30T07:51:29Z</dcterms:created>
  <dcterms:modified xsi:type="dcterms:W3CDTF">2024-11-14T08:28:29Z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