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sldIdLst>
    <p:sldId id="382" r:id="rId3"/>
    <p:sldId id="413" r:id="rId4"/>
    <p:sldId id="331" r:id="rId5"/>
    <p:sldId id="341" r:id="rId6"/>
    <p:sldId id="332" r:id="rId7"/>
    <p:sldId id="328" r:id="rId8"/>
    <p:sldId id="342" r:id="rId9"/>
    <p:sldId id="329" r:id="rId10"/>
    <p:sldId id="412" r:id="rId11"/>
    <p:sldId id="343" r:id="rId12"/>
    <p:sldId id="333" r:id="rId13"/>
    <p:sldId id="336" r:id="rId14"/>
    <p:sldId id="344" r:id="rId15"/>
    <p:sldId id="345" r:id="rId16"/>
    <p:sldId id="346" r:id="rId17"/>
    <p:sldId id="307" r:id="rId18"/>
    <p:sldId id="260" r:id="rId19"/>
    <p:sldId id="261" r:id="rId20"/>
    <p:sldId id="392" r:id="rId21"/>
    <p:sldId id="393" r:id="rId22"/>
    <p:sldId id="394" r:id="rId23"/>
    <p:sldId id="385" r:id="rId24"/>
    <p:sldId id="263" r:id="rId25"/>
    <p:sldId id="262" r:id="rId26"/>
    <p:sldId id="264" r:id="rId27"/>
    <p:sldId id="266" r:id="rId28"/>
    <p:sldId id="267" r:id="rId29"/>
    <p:sldId id="340" r:id="rId30"/>
    <p:sldId id="396" r:id="rId31"/>
    <p:sldId id="268" r:id="rId32"/>
    <p:sldId id="395" r:id="rId33"/>
    <p:sldId id="397" r:id="rId34"/>
    <p:sldId id="398" r:id="rId35"/>
    <p:sldId id="399" r:id="rId36"/>
    <p:sldId id="402" r:id="rId37"/>
    <p:sldId id="404" r:id="rId38"/>
    <p:sldId id="403" r:id="rId39"/>
    <p:sldId id="401" r:id="rId40"/>
    <p:sldId id="405" r:id="rId41"/>
    <p:sldId id="400" r:id="rId42"/>
    <p:sldId id="410" r:id="rId43"/>
    <p:sldId id="408" r:id="rId44"/>
    <p:sldId id="406" r:id="rId45"/>
    <p:sldId id="409" r:id="rId46"/>
    <p:sldId id="407" r:id="rId47"/>
    <p:sldId id="387" r:id="rId48"/>
    <p:sldId id="378" r:id="rId49"/>
    <p:sldId id="379" r:id="rId50"/>
    <p:sldId id="380" r:id="rId51"/>
    <p:sldId id="381" r:id="rId52"/>
    <p:sldId id="269" r:id="rId53"/>
    <p:sldId id="314" r:id="rId54"/>
    <p:sldId id="388" r:id="rId55"/>
    <p:sldId id="389" r:id="rId56"/>
    <p:sldId id="386" r:id="rId57"/>
    <p:sldId id="339"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86" d="100"/>
          <a:sy n="86" d="100"/>
        </p:scale>
        <p:origin x="562" y="72"/>
      </p:cViewPr>
      <p:guideLst/>
    </p:cSldViewPr>
  </p:slideViewPr>
  <p:outlineViewPr>
    <p:cViewPr>
      <p:scale>
        <a:sx n="33" d="100"/>
        <a:sy n="33" d="100"/>
      </p:scale>
      <p:origin x="0" y="-433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10/21/2023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cs-CZ"/>
              <a:t>Klepnutím lze upravit styl předlohy nadpisů.</a:t>
            </a:r>
            <a:endParaRPr kumimoji="0" lang="en-US"/>
          </a:p>
        </p:txBody>
      </p:sp>
      <p:sp>
        <p:nvSpPr>
          <p:cNvPr id="9" name="Podnadpis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a:xfrm>
            <a:off x="8534400" y="6355080"/>
            <a:ext cx="3048000" cy="365760"/>
          </a:xfrm>
        </p:spPr>
        <p:txBody>
          <a:bodyPr/>
          <a:lstStyle>
            <a:lvl1pPr>
              <a:defRPr sz="1400"/>
            </a:lvl1pPr>
          </a:lstStyle>
          <a:p>
            <a:fld id="{CFE25FFF-9F18-4CAF-A325-434DEEE3E1D0}" type="datetimeFigureOut">
              <a:rPr lang="cs-CZ" smtClean="0">
                <a:solidFill>
                  <a:srgbClr val="464653"/>
                </a:solidFill>
              </a:rPr>
              <a:pPr/>
              <a:t>21.10.2023</a:t>
            </a:fld>
            <a:endParaRPr lang="cs-CZ">
              <a:solidFill>
                <a:srgbClr val="464653"/>
              </a:solidFill>
            </a:endParaRPr>
          </a:p>
        </p:txBody>
      </p:sp>
      <p:sp>
        <p:nvSpPr>
          <p:cNvPr id="17" name="Zástupný symbol pro zápatí 16"/>
          <p:cNvSpPr>
            <a:spLocks noGrp="1"/>
          </p:cNvSpPr>
          <p:nvPr>
            <p:ph type="ftr" sz="quarter" idx="11"/>
          </p:nvPr>
        </p:nvSpPr>
        <p:spPr>
          <a:xfrm>
            <a:off x="3864864" y="6355080"/>
            <a:ext cx="4632960" cy="365760"/>
          </a:xfrm>
        </p:spPr>
        <p:txBody>
          <a:bodyPr/>
          <a:lstStyle/>
          <a:p>
            <a:endParaRPr lang="cs-CZ">
              <a:solidFill>
                <a:srgbClr val="464653"/>
              </a:solidFill>
            </a:endParaRPr>
          </a:p>
        </p:txBody>
      </p:sp>
      <p:sp>
        <p:nvSpPr>
          <p:cNvPr id="29" name="Zástupný symbol pro číslo snímku 28"/>
          <p:cNvSpPr>
            <a:spLocks noGrp="1"/>
          </p:cNvSpPr>
          <p:nvPr>
            <p:ph type="sldNum" sz="quarter" idx="12"/>
          </p:nvPr>
        </p:nvSpPr>
        <p:spPr>
          <a:xfrm>
            <a:off x="1621536" y="6355080"/>
            <a:ext cx="1625600" cy="365760"/>
          </a:xfrm>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21" name="Obdélník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33" name="Obdélník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22" name="Obdélník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32" name="Obdélník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26466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4" name="Zástupný symbol pro datum 3"/>
          <p:cNvSpPr>
            <a:spLocks noGrp="1"/>
          </p:cNvSpPr>
          <p:nvPr>
            <p:ph type="dt" sz="half" idx="10"/>
          </p:nvPr>
        </p:nvSpPr>
        <p:spPr/>
        <p:txBody>
          <a:bodyPr/>
          <a:lstStyle/>
          <a:p>
            <a:fld id="{CFE25FFF-9F18-4CAF-A325-434DEEE3E1D0}" type="datetimeFigureOut">
              <a:rPr lang="cs-CZ" smtClean="0">
                <a:solidFill>
                  <a:srgbClr val="464653"/>
                </a:solidFill>
              </a:rPr>
              <a:pPr/>
              <a:t>21.10.2023</a:t>
            </a:fld>
            <a:endParaRPr lang="cs-CZ">
              <a:solidFill>
                <a:srgbClr val="464653"/>
              </a:solidFill>
            </a:endParaRPr>
          </a:p>
        </p:txBody>
      </p:sp>
      <p:sp>
        <p:nvSpPr>
          <p:cNvPr id="5" name="Zástupný symbol pro zápatí 4"/>
          <p:cNvSpPr>
            <a:spLocks noGrp="1"/>
          </p:cNvSpPr>
          <p:nvPr>
            <p:ph type="ftr" sz="quarter" idx="11"/>
          </p:nvPr>
        </p:nvSpPr>
        <p:spPr/>
        <p:txBody>
          <a:bodyPr/>
          <a:lstStyle/>
          <a:p>
            <a:endParaRPr lang="cs-CZ">
              <a:solidFill>
                <a:srgbClr val="464653"/>
              </a:solidFill>
            </a:endParaRPr>
          </a:p>
        </p:txBody>
      </p:sp>
      <p:sp>
        <p:nvSpPr>
          <p:cNvPr id="6" name="Zástupný symbol pro číslo snímku 5"/>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8" name="Zástupný symbol pro obsah 7"/>
          <p:cNvSpPr>
            <a:spLocks noGrp="1"/>
          </p:cNvSpPr>
          <p:nvPr>
            <p:ph sz="quarter" idx="1"/>
          </p:nvPr>
        </p:nvSpPr>
        <p:spPr>
          <a:xfrm>
            <a:off x="609600" y="1219200"/>
            <a:ext cx="10972800" cy="493776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extLst>
      <p:ext uri="{BB962C8B-B14F-4D97-AF65-F5344CB8AC3E}">
        <p14:creationId xmlns:p14="http://schemas.microsoft.com/office/powerpoint/2010/main" val="2647812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a:xfrm>
            <a:off x="8534400" y="6355080"/>
            <a:ext cx="3048000" cy="365760"/>
          </a:xfrm>
        </p:spPr>
        <p:txBody>
          <a:bodyPr/>
          <a:lstStyle/>
          <a:p>
            <a:fld id="{CFE25FFF-9F18-4CAF-A325-434DEEE3E1D0}" type="datetimeFigureOut">
              <a:rPr lang="cs-CZ" smtClean="0">
                <a:solidFill>
                  <a:srgbClr val="DDE9EC"/>
                </a:solidFill>
              </a:rPr>
              <a:pPr/>
              <a:t>21.10.2023</a:t>
            </a:fld>
            <a:endParaRPr lang="cs-CZ">
              <a:solidFill>
                <a:srgbClr val="DDE9EC"/>
              </a:solidFill>
            </a:endParaRPr>
          </a:p>
        </p:txBody>
      </p:sp>
      <p:sp>
        <p:nvSpPr>
          <p:cNvPr id="5" name="Zástupný symbol pro zápatí 4"/>
          <p:cNvSpPr>
            <a:spLocks noGrp="1"/>
          </p:cNvSpPr>
          <p:nvPr>
            <p:ph type="ftr" sz="quarter" idx="11"/>
          </p:nvPr>
        </p:nvSpPr>
        <p:spPr>
          <a:xfrm>
            <a:off x="3864864" y="6355080"/>
            <a:ext cx="4632960" cy="365760"/>
          </a:xfrm>
        </p:spPr>
        <p:txBody>
          <a:bodyPr/>
          <a:lstStyle/>
          <a:p>
            <a:endParaRPr lang="cs-CZ">
              <a:solidFill>
                <a:srgbClr val="DDE9EC"/>
              </a:solidFill>
            </a:endParaRPr>
          </a:p>
        </p:txBody>
      </p:sp>
      <p:sp>
        <p:nvSpPr>
          <p:cNvPr id="6" name="Zástupný symbol pro číslo snímku 5"/>
          <p:cNvSpPr>
            <a:spLocks noGrp="1"/>
          </p:cNvSpPr>
          <p:nvPr>
            <p:ph type="sldNum" sz="quarter" idx="12"/>
          </p:nvPr>
        </p:nvSpPr>
        <p:spPr>
          <a:xfrm>
            <a:off x="1426464" y="6355080"/>
            <a:ext cx="2027936" cy="365760"/>
          </a:xfrm>
        </p:spPr>
        <p:txBody>
          <a:bodyPr/>
          <a:lstStyle/>
          <a:p>
            <a:fld id="{F5499E23-4CF0-4014-BCE2-0FEEB74A9FA6}" type="slidenum">
              <a:rPr lang="cs-CZ" smtClean="0">
                <a:solidFill>
                  <a:srgbClr val="DDE9EC"/>
                </a:solidFill>
              </a:rPr>
              <a:pPr/>
              <a:t>‹#›</a:t>
            </a:fld>
            <a:endParaRPr lang="cs-CZ">
              <a:solidFill>
                <a:srgbClr val="DDE9EC"/>
              </a:solidFill>
            </a:endParaRPr>
          </a:p>
        </p:txBody>
      </p:sp>
      <p:sp>
        <p:nvSpPr>
          <p:cNvPr id="7" name="Obdélník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8" name="Obdélník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41549805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28600"/>
            <a:ext cx="10972800" cy="914400"/>
          </a:xfrm>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p:txBody>
          <a:bodyPr/>
          <a:lstStyle/>
          <a:p>
            <a:fld id="{CFE25FFF-9F18-4CAF-A325-434DEEE3E1D0}" type="datetimeFigureOut">
              <a:rPr lang="cs-CZ" smtClean="0">
                <a:solidFill>
                  <a:srgbClr val="464653"/>
                </a:solidFill>
              </a:rPr>
              <a:pPr/>
              <a:t>21.10.2023</a:t>
            </a:fld>
            <a:endParaRPr lang="cs-CZ">
              <a:solidFill>
                <a:srgbClr val="464653"/>
              </a:solidFill>
            </a:endParaRPr>
          </a:p>
        </p:txBody>
      </p:sp>
      <p:sp>
        <p:nvSpPr>
          <p:cNvPr id="6" name="Zástupný symbol pro zápatí 5"/>
          <p:cNvSpPr>
            <a:spLocks noGrp="1"/>
          </p:cNvSpPr>
          <p:nvPr>
            <p:ph type="ftr" sz="quarter" idx="11"/>
          </p:nvPr>
        </p:nvSpPr>
        <p:spPr/>
        <p:txBody>
          <a:bodyPr/>
          <a:lstStyle/>
          <a:p>
            <a:endParaRPr lang="cs-CZ">
              <a:solidFill>
                <a:srgbClr val="464653"/>
              </a:solidFill>
            </a:endParaRPr>
          </a:p>
        </p:txBody>
      </p:sp>
      <p:sp>
        <p:nvSpPr>
          <p:cNvPr id="7" name="Zástupný symbol pro číslo snímku 6"/>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9" name="Zástupný symbol pro obsah 8"/>
          <p:cNvSpPr>
            <a:spLocks noGrp="1"/>
          </p:cNvSpPr>
          <p:nvPr>
            <p:ph sz="quarter" idx="1"/>
          </p:nvPr>
        </p:nvSpPr>
        <p:spPr>
          <a:xfrm>
            <a:off x="609600" y="1219200"/>
            <a:ext cx="5388864" cy="493776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6176264" y="1216152"/>
            <a:ext cx="5388864" cy="493776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extLst>
      <p:ext uri="{BB962C8B-B14F-4D97-AF65-F5344CB8AC3E}">
        <p14:creationId xmlns:p14="http://schemas.microsoft.com/office/powerpoint/2010/main" val="197722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28600"/>
            <a:ext cx="10972800" cy="914400"/>
          </a:xfrm>
        </p:spPr>
        <p:txBody>
          <a:bodyPr anchor="ctr"/>
          <a:lstStyle>
            <a:lvl1pPr>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7" name="Zástupný symbol pro datum 6"/>
          <p:cNvSpPr>
            <a:spLocks noGrp="1"/>
          </p:cNvSpPr>
          <p:nvPr>
            <p:ph type="dt" sz="half" idx="10"/>
          </p:nvPr>
        </p:nvSpPr>
        <p:spPr/>
        <p:txBody>
          <a:bodyPr/>
          <a:lstStyle/>
          <a:p>
            <a:fld id="{CFE25FFF-9F18-4CAF-A325-434DEEE3E1D0}" type="datetimeFigureOut">
              <a:rPr lang="cs-CZ" smtClean="0">
                <a:solidFill>
                  <a:srgbClr val="464653"/>
                </a:solidFill>
              </a:rPr>
              <a:pPr/>
              <a:t>21.10.2023</a:t>
            </a:fld>
            <a:endParaRPr lang="cs-CZ">
              <a:solidFill>
                <a:srgbClr val="464653"/>
              </a:solidFill>
            </a:endParaRPr>
          </a:p>
        </p:txBody>
      </p:sp>
      <p:sp>
        <p:nvSpPr>
          <p:cNvPr id="8" name="Zástupný symbol pro zápatí 7"/>
          <p:cNvSpPr>
            <a:spLocks noGrp="1"/>
          </p:cNvSpPr>
          <p:nvPr>
            <p:ph type="ftr" sz="quarter" idx="11"/>
          </p:nvPr>
        </p:nvSpPr>
        <p:spPr/>
        <p:txBody>
          <a:bodyPr/>
          <a:lstStyle/>
          <a:p>
            <a:endParaRPr lang="cs-CZ">
              <a:solidFill>
                <a:srgbClr val="464653"/>
              </a:solidFill>
            </a:endParaRPr>
          </a:p>
        </p:txBody>
      </p:sp>
      <p:sp>
        <p:nvSpPr>
          <p:cNvPr id="9" name="Zástupný symbol pro číslo snímku 8"/>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11" name="Zástupný symbol pro obsah 10"/>
          <p:cNvSpPr>
            <a:spLocks noGrp="1"/>
          </p:cNvSpPr>
          <p:nvPr>
            <p:ph sz="quarter" idx="2"/>
          </p:nvPr>
        </p:nvSpPr>
        <p:spPr>
          <a:xfrm>
            <a:off x="609600" y="2133600"/>
            <a:ext cx="5384800" cy="40386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6197600" y="2133600"/>
            <a:ext cx="5384800" cy="40386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extLst>
      <p:ext uri="{BB962C8B-B14F-4D97-AF65-F5344CB8AC3E}">
        <p14:creationId xmlns:p14="http://schemas.microsoft.com/office/powerpoint/2010/main" val="1348877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228600"/>
            <a:ext cx="10972800" cy="914400"/>
          </a:xfrm>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CFE25FFF-9F18-4CAF-A325-434DEEE3E1D0}" type="datetimeFigureOut">
              <a:rPr lang="cs-CZ" smtClean="0">
                <a:solidFill>
                  <a:srgbClr val="464653"/>
                </a:solidFill>
              </a:rPr>
              <a:pPr/>
              <a:t>21.10.2023</a:t>
            </a:fld>
            <a:endParaRPr lang="cs-CZ">
              <a:solidFill>
                <a:srgbClr val="464653"/>
              </a:solidFill>
            </a:endParaRPr>
          </a:p>
        </p:txBody>
      </p:sp>
      <p:sp>
        <p:nvSpPr>
          <p:cNvPr id="4" name="Zástupný symbol pro zápatí 3"/>
          <p:cNvSpPr>
            <a:spLocks noGrp="1"/>
          </p:cNvSpPr>
          <p:nvPr>
            <p:ph type="ftr" sz="quarter" idx="11"/>
          </p:nvPr>
        </p:nvSpPr>
        <p:spPr/>
        <p:txBody>
          <a:bodyPr/>
          <a:lstStyle/>
          <a:p>
            <a:endParaRPr lang="cs-CZ">
              <a:solidFill>
                <a:srgbClr val="464653"/>
              </a:solidFill>
            </a:endParaRPr>
          </a:p>
        </p:txBody>
      </p:sp>
      <p:sp>
        <p:nvSpPr>
          <p:cNvPr id="5" name="Zástupný symbol pro číslo snímku 4"/>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6" name="Rovnoramenný trojúhelník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113212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FE25FFF-9F18-4CAF-A325-434DEEE3E1D0}" type="datetimeFigureOut">
              <a:rPr lang="cs-CZ" smtClean="0">
                <a:solidFill>
                  <a:srgbClr val="464653"/>
                </a:solidFill>
              </a:rPr>
              <a:pPr/>
              <a:t>21.10.2023</a:t>
            </a:fld>
            <a:endParaRPr lang="cs-CZ">
              <a:solidFill>
                <a:srgbClr val="464653"/>
              </a:solidFill>
            </a:endParaRPr>
          </a:p>
        </p:txBody>
      </p:sp>
      <p:sp>
        <p:nvSpPr>
          <p:cNvPr id="3" name="Zástupný symbol pro zápatí 2"/>
          <p:cNvSpPr>
            <a:spLocks noGrp="1"/>
          </p:cNvSpPr>
          <p:nvPr>
            <p:ph type="ftr" sz="quarter" idx="11"/>
          </p:nvPr>
        </p:nvSpPr>
        <p:spPr/>
        <p:txBody>
          <a:bodyPr/>
          <a:lstStyle/>
          <a:p>
            <a:endParaRPr lang="cs-CZ">
              <a:solidFill>
                <a:srgbClr val="464653"/>
              </a:solidFill>
            </a:endParaRPr>
          </a:p>
        </p:txBody>
      </p:sp>
      <p:sp>
        <p:nvSpPr>
          <p:cNvPr id="4" name="Zástupný symbol pro číslo snímku 3"/>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5" name="Přímá spojovací čára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Gill Sans MT"/>
            </a:endParaRPr>
          </a:p>
        </p:txBody>
      </p:sp>
      <p:sp>
        <p:nvSpPr>
          <p:cNvPr id="6" name="Rovnoramenný trojúhelník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247542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5" name="Zástupný symbol pro datum 4"/>
          <p:cNvSpPr>
            <a:spLocks noGrp="1"/>
          </p:cNvSpPr>
          <p:nvPr>
            <p:ph type="dt" sz="half" idx="10"/>
          </p:nvPr>
        </p:nvSpPr>
        <p:spPr/>
        <p:txBody>
          <a:bodyPr/>
          <a:lstStyle/>
          <a:p>
            <a:fld id="{CFE25FFF-9F18-4CAF-A325-434DEEE3E1D0}" type="datetimeFigureOut">
              <a:rPr lang="cs-CZ" smtClean="0">
                <a:solidFill>
                  <a:srgbClr val="464653"/>
                </a:solidFill>
              </a:rPr>
              <a:pPr/>
              <a:t>21.10.2023</a:t>
            </a:fld>
            <a:endParaRPr lang="cs-CZ">
              <a:solidFill>
                <a:srgbClr val="464653"/>
              </a:solidFill>
            </a:endParaRPr>
          </a:p>
        </p:txBody>
      </p:sp>
      <p:sp>
        <p:nvSpPr>
          <p:cNvPr id="6" name="Zástupný symbol pro zápatí 5"/>
          <p:cNvSpPr>
            <a:spLocks noGrp="1"/>
          </p:cNvSpPr>
          <p:nvPr>
            <p:ph type="ftr" sz="quarter" idx="11"/>
          </p:nvPr>
        </p:nvSpPr>
        <p:spPr/>
        <p:txBody>
          <a:bodyPr/>
          <a:lstStyle/>
          <a:p>
            <a:endParaRPr lang="cs-CZ">
              <a:solidFill>
                <a:srgbClr val="464653"/>
              </a:solidFill>
            </a:endParaRPr>
          </a:p>
        </p:txBody>
      </p:sp>
      <p:sp>
        <p:nvSpPr>
          <p:cNvPr id="7" name="Zástupný symbol pro číslo snímku 6"/>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8" name="Přímá spojovací čára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Gill Sans MT"/>
            </a:endParaRPr>
          </a:p>
        </p:txBody>
      </p:sp>
      <p:sp>
        <p:nvSpPr>
          <p:cNvPr id="10" name="Přímá spojovací čára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Gill Sans MT"/>
            </a:endParaRPr>
          </a:p>
        </p:txBody>
      </p:sp>
      <p:sp>
        <p:nvSpPr>
          <p:cNvPr id="9" name="Rovnoramenný trojúhelník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2" name="Zástupný symbol pro obsah 11"/>
          <p:cNvSpPr>
            <a:spLocks noGrp="1"/>
          </p:cNvSpPr>
          <p:nvPr>
            <p:ph sz="quarter" idx="1"/>
          </p:nvPr>
        </p:nvSpPr>
        <p:spPr>
          <a:xfrm>
            <a:off x="406400" y="304800"/>
            <a:ext cx="7620000" cy="5715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extLst>
      <p:ext uri="{BB962C8B-B14F-4D97-AF65-F5344CB8AC3E}">
        <p14:creationId xmlns:p14="http://schemas.microsoft.com/office/powerpoint/2010/main" val="50262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5" name="Zástupný symbol pro datum 4"/>
          <p:cNvSpPr>
            <a:spLocks noGrp="1"/>
          </p:cNvSpPr>
          <p:nvPr>
            <p:ph type="dt" sz="half" idx="10"/>
          </p:nvPr>
        </p:nvSpPr>
        <p:spPr/>
        <p:txBody>
          <a:bodyPr/>
          <a:lstStyle/>
          <a:p>
            <a:fld id="{CFE25FFF-9F18-4CAF-A325-434DEEE3E1D0}" type="datetimeFigureOut">
              <a:rPr lang="cs-CZ" smtClean="0">
                <a:solidFill>
                  <a:srgbClr val="DDE9EC"/>
                </a:solidFill>
              </a:rPr>
              <a:pPr/>
              <a:t>21.10.2023</a:t>
            </a:fld>
            <a:endParaRPr lang="cs-CZ">
              <a:solidFill>
                <a:srgbClr val="DDE9EC"/>
              </a:solidFill>
            </a:endParaRPr>
          </a:p>
        </p:txBody>
      </p:sp>
      <p:sp>
        <p:nvSpPr>
          <p:cNvPr id="6" name="Zástupný symbol pro zápatí 5"/>
          <p:cNvSpPr>
            <a:spLocks noGrp="1"/>
          </p:cNvSpPr>
          <p:nvPr>
            <p:ph type="ftr" sz="quarter" idx="11"/>
          </p:nvPr>
        </p:nvSpPr>
        <p:spPr/>
        <p:txBody>
          <a:bodyPr/>
          <a:lstStyle/>
          <a:p>
            <a:endParaRPr lang="cs-CZ">
              <a:solidFill>
                <a:srgbClr val="DDE9EC"/>
              </a:solidFill>
            </a:endParaRPr>
          </a:p>
        </p:txBody>
      </p:sp>
      <p:sp>
        <p:nvSpPr>
          <p:cNvPr id="7" name="Zástupný symbol pro číslo snímku 6"/>
          <p:cNvSpPr>
            <a:spLocks noGrp="1"/>
          </p:cNvSpPr>
          <p:nvPr>
            <p:ph type="sldNum" sz="quarter" idx="12"/>
          </p:nvPr>
        </p:nvSpPr>
        <p:spPr/>
        <p:txBody>
          <a:bodyPr/>
          <a:lstStyle/>
          <a:p>
            <a:fld id="{F5499E23-4CF0-4014-BCE2-0FEEB74A9FA6}" type="slidenum">
              <a:rPr lang="cs-CZ" smtClean="0">
                <a:solidFill>
                  <a:srgbClr val="DDE9EC"/>
                </a:solidFill>
              </a:rPr>
              <a:pPr/>
              <a:t>‹#›</a:t>
            </a:fld>
            <a:endParaRPr lang="cs-CZ">
              <a:solidFill>
                <a:srgbClr val="DDE9EC"/>
              </a:solidFill>
            </a:endParaRPr>
          </a:p>
        </p:txBody>
      </p:sp>
      <p:sp>
        <p:nvSpPr>
          <p:cNvPr id="8" name="Přímá spojovací čára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white"/>
              </a:solidFill>
              <a:latin typeface="Gill Sans MT"/>
            </a:endParaRPr>
          </a:p>
        </p:txBody>
      </p:sp>
      <p:sp>
        <p:nvSpPr>
          <p:cNvPr id="9" name="Rovnoramenný trojúhelník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0" name="Obdélník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36771403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CFE25FFF-9F18-4CAF-A325-434DEEE3E1D0}" type="datetimeFigureOut">
              <a:rPr lang="cs-CZ" smtClean="0">
                <a:solidFill>
                  <a:srgbClr val="464653"/>
                </a:solidFill>
              </a:rPr>
              <a:pPr/>
              <a:t>21.10.2023</a:t>
            </a:fld>
            <a:endParaRPr lang="cs-CZ">
              <a:solidFill>
                <a:srgbClr val="464653"/>
              </a:solidFill>
            </a:endParaRPr>
          </a:p>
        </p:txBody>
      </p:sp>
      <p:sp>
        <p:nvSpPr>
          <p:cNvPr id="5" name="Zástupný symbol pro zápatí 4"/>
          <p:cNvSpPr>
            <a:spLocks noGrp="1"/>
          </p:cNvSpPr>
          <p:nvPr>
            <p:ph type="ftr" sz="quarter" idx="11"/>
          </p:nvPr>
        </p:nvSpPr>
        <p:spPr/>
        <p:txBody>
          <a:bodyPr/>
          <a:lstStyle/>
          <a:p>
            <a:endParaRPr lang="cs-CZ">
              <a:solidFill>
                <a:srgbClr val="464653"/>
              </a:solidFill>
            </a:endParaRPr>
          </a:p>
        </p:txBody>
      </p:sp>
      <p:sp>
        <p:nvSpPr>
          <p:cNvPr id="6" name="Zástupný symbol pro číslo snímku 5"/>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Tree>
    <p:extLst>
      <p:ext uri="{BB962C8B-B14F-4D97-AF65-F5344CB8AC3E}">
        <p14:creationId xmlns:p14="http://schemas.microsoft.com/office/powerpoint/2010/main" val="142760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CFE25FFF-9F18-4CAF-A325-434DEEE3E1D0}" type="datetimeFigureOut">
              <a:rPr lang="cs-CZ" smtClean="0">
                <a:solidFill>
                  <a:srgbClr val="464653"/>
                </a:solidFill>
              </a:rPr>
              <a:pPr/>
              <a:t>21.10.2023</a:t>
            </a:fld>
            <a:endParaRPr lang="cs-CZ">
              <a:solidFill>
                <a:srgbClr val="464653"/>
              </a:solidFill>
            </a:endParaRPr>
          </a:p>
        </p:txBody>
      </p:sp>
      <p:sp>
        <p:nvSpPr>
          <p:cNvPr id="5" name="Zástupný symbol pro zápatí 4"/>
          <p:cNvSpPr>
            <a:spLocks noGrp="1"/>
          </p:cNvSpPr>
          <p:nvPr>
            <p:ph type="ftr" sz="quarter" idx="11"/>
          </p:nvPr>
        </p:nvSpPr>
        <p:spPr/>
        <p:txBody>
          <a:bodyPr/>
          <a:lstStyle/>
          <a:p>
            <a:endParaRPr lang="cs-CZ">
              <a:solidFill>
                <a:srgbClr val="464653"/>
              </a:solidFill>
            </a:endParaRPr>
          </a:p>
        </p:txBody>
      </p:sp>
      <p:sp>
        <p:nvSpPr>
          <p:cNvPr id="6" name="Zástupný symbol pro číslo snímku 5"/>
          <p:cNvSpPr>
            <a:spLocks noGrp="1"/>
          </p:cNvSpPr>
          <p:nvPr>
            <p:ph type="sldNum" sz="quarter" idx="12"/>
          </p:nvPr>
        </p:nvSpPr>
        <p:spPr/>
        <p:txBody>
          <a:bodyPr/>
          <a:lstStyle/>
          <a:p>
            <a:fld id="{F5499E23-4CF0-4014-BCE2-0FEEB74A9FA6}" type="slidenum">
              <a:rPr lang="cs-CZ" smtClean="0">
                <a:solidFill>
                  <a:srgbClr val="464653"/>
                </a:solidFill>
              </a:rPr>
              <a:pPr/>
              <a:t>‹#›</a:t>
            </a:fld>
            <a:endParaRPr lang="cs-CZ">
              <a:solidFill>
                <a:srgbClr val="464653"/>
              </a:solidFill>
            </a:endParaRPr>
          </a:p>
        </p:txBody>
      </p:sp>
      <p:sp>
        <p:nvSpPr>
          <p:cNvPr id="7" name="Přímá spojovací čára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Gill Sans MT"/>
            </a:endParaRPr>
          </a:p>
        </p:txBody>
      </p:sp>
      <p:sp>
        <p:nvSpPr>
          <p:cNvPr id="8" name="Rovnoramenný trojúhelník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9" name="Přímá spojovací čára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Gill Sans MT"/>
            </a:endParaRPr>
          </a:p>
        </p:txBody>
      </p:sp>
    </p:spTree>
    <p:extLst>
      <p:ext uri="{BB962C8B-B14F-4D97-AF65-F5344CB8AC3E}">
        <p14:creationId xmlns:p14="http://schemas.microsoft.com/office/powerpoint/2010/main" val="133241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10/21/2023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10/21/2023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10/21/2023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10/21/2023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609600" y="152400"/>
            <a:ext cx="10972800" cy="990600"/>
          </a:xfrm>
          <a:prstGeom prst="rect">
            <a:avLst/>
          </a:prstGeom>
        </p:spPr>
        <p:txBody>
          <a:bodyPr vert="horz" anchor="b" anchorCtr="0">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CFE25FFF-9F18-4CAF-A325-434DEEE3E1D0}" type="datetimeFigureOut">
              <a:rPr lang="cs-CZ" smtClean="0">
                <a:solidFill>
                  <a:srgbClr val="464653"/>
                </a:solidFill>
              </a:rPr>
              <a:pPr/>
              <a:t>21.10.2023</a:t>
            </a:fld>
            <a:endParaRPr lang="cs-CZ">
              <a:solidFill>
                <a:srgbClr val="464653"/>
              </a:solidFill>
            </a:endParaRPr>
          </a:p>
        </p:txBody>
      </p:sp>
      <p:sp>
        <p:nvSpPr>
          <p:cNvPr id="3" name="Zástupný symbol pro zápatí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cs-CZ">
              <a:solidFill>
                <a:srgbClr val="464653"/>
              </a:solidFill>
            </a:endParaRPr>
          </a:p>
        </p:txBody>
      </p:sp>
      <p:sp>
        <p:nvSpPr>
          <p:cNvPr id="23" name="Zástupný symbol pro číslo snímku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F5499E23-4CF0-4014-BCE2-0FEEB74A9FA6}" type="slidenum">
              <a:rPr lang="cs-CZ" smtClean="0">
                <a:solidFill>
                  <a:srgbClr val="464653"/>
                </a:solidFill>
              </a:rPr>
              <a:pPr/>
              <a:t>‹#›</a:t>
            </a:fld>
            <a:endParaRPr lang="cs-CZ">
              <a:solidFill>
                <a:srgbClr val="464653"/>
              </a:solidFill>
            </a:endParaRPr>
          </a:p>
        </p:txBody>
      </p:sp>
      <p:sp>
        <p:nvSpPr>
          <p:cNvPr id="28" name="Přímá spojovací čára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Gill Sans MT"/>
            </a:endParaRPr>
          </a:p>
        </p:txBody>
      </p:sp>
      <p:sp>
        <p:nvSpPr>
          <p:cNvPr id="29" name="Přímá spojovací čára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Gill Sans MT"/>
            </a:endParaRPr>
          </a:p>
        </p:txBody>
      </p:sp>
      <p:sp>
        <p:nvSpPr>
          <p:cNvPr id="10" name="Rovnoramenný trojúhelník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864546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media" Target="../media/media2.m4a"/><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audio" Target="../media/media2.m4a"/></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t24.ceskatelevize.cz/domaci/1557909-prehledne-cesta-uprchliku-ceskym-azylovym-systeme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hyperlink" Target="https://www.mvcr.cz/docDetail.aspx?docid=22111977&amp;docType=ART&amp;chnum=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bezvrasek.migrace.com/cs/clanky/00090/po-25-letech-vzpominame-na-valecne-oblehani-bosenskeho-sarajeva" TargetMode="External"/><Relationship Id="rId2" Type="http://schemas.openxmlformats.org/officeDocument/2006/relationships/hyperlink" Target="https://www.migrace.com/cs/delame/projekty" TargetMode="External"/><Relationship Id="rId1" Type="http://schemas.openxmlformats.org/officeDocument/2006/relationships/slideLayout" Target="../slideLayouts/slideLayout2.xml"/><Relationship Id="rId4" Type="http://schemas.openxmlformats.org/officeDocument/2006/relationships/hyperlink" Target="https://www.youtube.com/watch?v=QBAO3xwFii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5AEMbj9KaEI" TargetMode="External"/><Relationship Id="rId2" Type="http://schemas.openxmlformats.org/officeDocument/2006/relationships/hyperlink" Target="http://www.suz.cz/" TargetMode="External"/><Relationship Id="rId1" Type="http://schemas.openxmlformats.org/officeDocument/2006/relationships/slideLayout" Target="../slideLayouts/slideLayout2.xml"/><Relationship Id="rId4" Type="http://schemas.openxmlformats.org/officeDocument/2006/relationships/hyperlink" Target="https://www.youtube.com/watch?v=K4r99d1CdZ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opensocietyfoundations.org/voices/why-europe-must-embrace-its-refugees/cs" TargetMode="External"/><Relationship Id="rId2" Type="http://schemas.openxmlformats.org/officeDocument/2006/relationships/hyperlink" Target="https://socialnipolitika.eu/2017/12/cr-pul-milionu-cizincu-azylanti-tvori-mene-nez-procento/#:~:text=V%20%C4%8Cesku%20leg%C3%A1ln%C4%9B%20%C5%BEije%20necel%C3%BD%20p%C5%AFl%20milionu%20cizinc%C5%AF,%25%29%20v%20%C4%8CR%20jsou%20z%20jin%C3%A9%20zem%C4%9B%20EU."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vlada.cz/cz/pracovni-a-poradni-organy-vlady/rnm/mensiny/narodnostni-mensiny-15935/"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zeny.cz/vztahy-a-rodina/o-cem-se-mlci-jak-se-zije-v-cesku-kdyz-mate-nalepku-uprchlik-8397.html" TargetMode="External"/><Relationship Id="rId2" Type="http://schemas.openxmlformats.org/officeDocument/2006/relationships/hyperlink" Target="https://www.youtube.com/watch?v=oyzEvaanbXU"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www.consilium.europa.eu/cs/policies/eu-response-ukraine-invasion/eu-solidarity-ukrain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oyzEvaanbXU" TargetMode="External"/><Relationship Id="rId2" Type="http://schemas.openxmlformats.org/officeDocument/2006/relationships/hyperlink" Target="https://www.youtube.com/watch?v=Eilds5treCo" TargetMode="External"/><Relationship Id="rId1" Type="http://schemas.openxmlformats.org/officeDocument/2006/relationships/slideLayout" Target="../slideLayouts/slideLayout2.xml"/><Relationship Id="rId4" Type="http://schemas.openxmlformats.org/officeDocument/2006/relationships/hyperlink" Target="https://www.zeny.cz/vztahy-a-rodina/o-cem-se-mlci-jak-se-zije-v-cesku-kdyz-mate-nalepku-uprchlik-8397.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opensocietyfoundations.org/voices/why-europe-must-embrace-its-refugees/c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results?search_query=Sami+jsme+byli+uprchl%C3%ADci" TargetMode="External"/><Relationship Id="rId2" Type="http://schemas.openxmlformats.org/officeDocument/2006/relationships/hyperlink" Target="https://www.unhcr.org/cz/12613-op-ed-vysokeho-komisare-70-vyroci-umluvy-o-uprchlicich-z-roku-1951.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vcr.cz/clanek/ctvrtletni-zprava-o-migraci-za-ii-ctvrtleti-2023.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vlada.cz/cz/ppov/rnm/mensiny/romska-narodnostni-mensina-16149/" TargetMode="External"/><Relationship Id="rId13" Type="http://schemas.openxmlformats.org/officeDocument/2006/relationships/hyperlink" Target="http://www.vlada.cz/cz/ppov/rnm/mensiny/srbska-narodnostni-mensina-16158/" TargetMode="External"/><Relationship Id="rId3" Type="http://schemas.openxmlformats.org/officeDocument/2006/relationships/hyperlink" Target="http://www.vlada.cz/cz/ppov/rnm/mensiny/bulharska-narodnostni-mensina-16103/" TargetMode="External"/><Relationship Id="rId7" Type="http://schemas.openxmlformats.org/officeDocument/2006/relationships/hyperlink" Target="http://www.vlada.cz/cz/ppov/rnm/mensiny/polska-narodnostni-mensina-16124/" TargetMode="External"/><Relationship Id="rId12" Type="http://schemas.openxmlformats.org/officeDocument/2006/relationships/hyperlink" Target="http://www.vlada.cz/cz/ppov/rnm/mensiny/slovenska-narodnostni-mensina-16157/" TargetMode="External"/><Relationship Id="rId2" Type="http://schemas.openxmlformats.org/officeDocument/2006/relationships/hyperlink" Target="http://www.vlada.cz/cz/ppov/rnm/mensiny/beloruska-mensina-108869/" TargetMode="External"/><Relationship Id="rId1" Type="http://schemas.openxmlformats.org/officeDocument/2006/relationships/slideLayout" Target="../slideLayouts/slideLayout4.xml"/><Relationship Id="rId6" Type="http://schemas.openxmlformats.org/officeDocument/2006/relationships/hyperlink" Target="http://www.vlada.cz/cz/ppov/rnm/mensiny/nemecka-narodnostni-mensina-16122/" TargetMode="External"/><Relationship Id="rId11" Type="http://schemas.openxmlformats.org/officeDocument/2006/relationships/hyperlink" Target="http://www.vlada.cz/cz/ppov/rnm/mensiny/recka-narodnostni-mensina-16156/" TargetMode="External"/><Relationship Id="rId5" Type="http://schemas.openxmlformats.org/officeDocument/2006/relationships/hyperlink" Target="http://www.vlada.cz/cz/ppov/rnm/mensiny/madarska-narodnostni-mensina-16115/" TargetMode="External"/><Relationship Id="rId15" Type="http://schemas.openxmlformats.org/officeDocument/2006/relationships/hyperlink" Target="http://www.vlada.cz/cz/ppov/rnm/mensiny/vietnamska-mensina-108870/" TargetMode="External"/><Relationship Id="rId10" Type="http://schemas.openxmlformats.org/officeDocument/2006/relationships/hyperlink" Target="http://www.vlada.cz/cz/ppov/rnm/mensiny/ruska-narodnostni-mensina-16155/" TargetMode="External"/><Relationship Id="rId4" Type="http://schemas.openxmlformats.org/officeDocument/2006/relationships/hyperlink" Target="http://www.vlada.cz/cz/ppov/rnm/mensiny/chorvatska-narodnostni-mensina-16110/" TargetMode="External"/><Relationship Id="rId9" Type="http://schemas.openxmlformats.org/officeDocument/2006/relationships/hyperlink" Target="http://www.vlada.cz/cz/ppov/rnm/mensiny/rusinska-narodnostni-mensina-16151/" TargetMode="External"/><Relationship Id="rId14" Type="http://schemas.openxmlformats.org/officeDocument/2006/relationships/hyperlink" Target="http://www.vlada.cz/cz/ppov/rnm/mensiny/ukrajinska-narodnostni-mensina-16159/"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740F92-6F1F-4CE4-89D4-5C8C8EB61B37}"/>
              </a:ext>
            </a:extLst>
          </p:cNvPr>
          <p:cNvSpPr>
            <a:spLocks noGrp="1"/>
          </p:cNvSpPr>
          <p:nvPr>
            <p:ph type="title"/>
          </p:nvPr>
        </p:nvSpPr>
        <p:spPr>
          <a:xfrm>
            <a:off x="1857374" y="2895600"/>
            <a:ext cx="8912225" cy="1143000"/>
          </a:xfrm>
        </p:spPr>
        <p:txBody>
          <a:bodyPr>
            <a:normAutofit/>
          </a:bodyPr>
          <a:lstStyle/>
          <a:p>
            <a:r>
              <a:rPr lang="cs-CZ" sz="3600" b="1" dirty="0"/>
              <a:t>Rozvoj multikulturních kompetencí</a:t>
            </a:r>
          </a:p>
        </p:txBody>
      </p:sp>
      <p:sp>
        <p:nvSpPr>
          <p:cNvPr id="3" name="Zástupný symbol pro text 2">
            <a:extLst>
              <a:ext uri="{FF2B5EF4-FFF2-40B4-BE49-F238E27FC236}">
                <a16:creationId xmlns:a16="http://schemas.microsoft.com/office/drawing/2014/main" id="{FBAFADE2-C7B1-471C-B6A2-A6C10B75E522}"/>
              </a:ext>
            </a:extLst>
          </p:cNvPr>
          <p:cNvSpPr>
            <a:spLocks noGrp="1"/>
          </p:cNvSpPr>
          <p:nvPr>
            <p:ph type="body" idx="1"/>
          </p:nvPr>
        </p:nvSpPr>
        <p:spPr/>
        <p:txBody>
          <a:bodyPr/>
          <a:lstStyle/>
          <a:p>
            <a:r>
              <a:rPr lang="cs-CZ" dirty="0"/>
              <a:t>29. 9. 2023</a:t>
            </a:r>
          </a:p>
        </p:txBody>
      </p:sp>
    </p:spTree>
    <p:extLst>
      <p:ext uri="{BB962C8B-B14F-4D97-AF65-F5344CB8AC3E}">
        <p14:creationId xmlns:p14="http://schemas.microsoft.com/office/powerpoint/2010/main" val="100550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59E816-0D3A-4997-9506-0B7188BBD186}"/>
              </a:ext>
            </a:extLst>
          </p:cNvPr>
          <p:cNvSpPr>
            <a:spLocks noGrp="1"/>
          </p:cNvSpPr>
          <p:nvPr>
            <p:ph type="title"/>
          </p:nvPr>
        </p:nvSpPr>
        <p:spPr/>
        <p:txBody>
          <a:bodyPr/>
          <a:lstStyle/>
          <a:p>
            <a:r>
              <a:rPr lang="cs-CZ" dirty="0"/>
              <a:t>Otázky a úkoly:</a:t>
            </a:r>
          </a:p>
        </p:txBody>
      </p:sp>
      <p:sp>
        <p:nvSpPr>
          <p:cNvPr id="3" name="Zástupný obsah 2">
            <a:extLst>
              <a:ext uri="{FF2B5EF4-FFF2-40B4-BE49-F238E27FC236}">
                <a16:creationId xmlns:a16="http://schemas.microsoft.com/office/drawing/2014/main" id="{9D5BC88C-4BDD-4BA4-B536-592026DABD30}"/>
              </a:ext>
            </a:extLst>
          </p:cNvPr>
          <p:cNvSpPr>
            <a:spLocks noGrp="1"/>
          </p:cNvSpPr>
          <p:nvPr>
            <p:ph idx="1"/>
          </p:nvPr>
        </p:nvSpPr>
        <p:spPr>
          <a:xfrm>
            <a:off x="6256020" y="685800"/>
            <a:ext cx="5212080" cy="6172199"/>
          </a:xfrm>
        </p:spPr>
        <p:txBody>
          <a:bodyPr>
            <a:normAutofit/>
          </a:bodyPr>
          <a:lstStyle/>
          <a:p>
            <a:pPr lvl="0"/>
            <a:r>
              <a:rPr lang="cs-CZ" i="1" dirty="0"/>
              <a:t>Jmenujte další národnostní menšiny, které můžeme v České republice potkávat. Setkali jste se s příslušníky těchto menšin? </a:t>
            </a:r>
            <a:endParaRPr lang="cs-CZ" dirty="0"/>
          </a:p>
          <a:p>
            <a:pPr lvl="0"/>
            <a:r>
              <a:rPr lang="cs-CZ" i="1" dirty="0"/>
              <a:t>Je podle vás v ČR národnostní menšina, která nemá zastoupení v Radě vlády pro národnostní menšiny a přitom je významně početně zastoupená mezi našimi spoluobčany? </a:t>
            </a:r>
            <a:endParaRPr lang="cs-CZ" dirty="0"/>
          </a:p>
          <a:p>
            <a:r>
              <a:rPr lang="cs-CZ" i="1" dirty="0"/>
              <a:t>Dohledejte si aktuální informace k národnostním menšinám v ČR a jejich spolkovému životu v roce 2022. Můžete vyjít z výše citované Zprávy o situaci národnostních menšin v České republice za rok 2021 (Vláda ČR, 2021).</a:t>
            </a:r>
            <a:endParaRPr lang="cs-CZ" dirty="0"/>
          </a:p>
          <a:p>
            <a:endParaRPr lang="cs-CZ" dirty="0"/>
          </a:p>
          <a:p>
            <a:endParaRPr lang="cs-CZ" dirty="0"/>
          </a:p>
          <a:p>
            <a:endParaRPr lang="cs-CZ" dirty="0"/>
          </a:p>
          <a:p>
            <a:r>
              <a:rPr lang="cs-CZ" dirty="0">
                <a:solidFill>
                  <a:srgbClr val="FF0000"/>
                </a:solidFill>
              </a:rPr>
              <a:t>Odučeno denní studenti 4. 10. </a:t>
            </a:r>
          </a:p>
        </p:txBody>
      </p:sp>
    </p:spTree>
    <p:extLst>
      <p:ext uri="{BB962C8B-B14F-4D97-AF65-F5344CB8AC3E}">
        <p14:creationId xmlns:p14="http://schemas.microsoft.com/office/powerpoint/2010/main" val="261909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3343544" y="247650"/>
            <a:ext cx="7705164" cy="1485900"/>
          </a:xfrm>
        </p:spPr>
        <p:txBody>
          <a:bodyPr>
            <a:normAutofit/>
          </a:bodyPr>
          <a:lstStyle/>
          <a:p>
            <a:r>
              <a:rPr lang="cs-CZ" dirty="0"/>
              <a:t>Marginalizace a sociální vyloučení… </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3" name="Zástupný symbol pro obsah 2"/>
          <p:cNvSpPr>
            <a:spLocks noGrp="1"/>
          </p:cNvSpPr>
          <p:nvPr>
            <p:ph idx="1"/>
          </p:nvPr>
        </p:nvSpPr>
        <p:spPr>
          <a:xfrm>
            <a:off x="3044411" y="1514475"/>
            <a:ext cx="9147588" cy="5343525"/>
          </a:xfrm>
        </p:spPr>
        <p:txBody>
          <a:bodyPr>
            <a:noAutofit/>
          </a:bodyPr>
          <a:lstStyle/>
          <a:p>
            <a:r>
              <a:rPr lang="cs-CZ" sz="1800" dirty="0"/>
              <a:t>V České republice je pojetí národnostní menšiny vyjádřeno v tzv. menšinovém zákoně (zákon č. 273/2001 Sb., o právech příslušníků národnostních menšin a o změně některých zákonů). </a:t>
            </a:r>
          </a:p>
          <a:p>
            <a:r>
              <a:rPr lang="cs-CZ" sz="1800" dirty="0"/>
              <a:t>Základní práva příslušníků národnostních menšin plynou z Ústavy České republiky, Listiny základních práv a svobod, mezinárodních smluv o lidských právech a základních svobodách, jimiž je Česká republika vázána a zákona č. 273/2001 Sb., o právech příslušníků národnostních menšin a o změně některých souvisejících zákonů, ve znění pozdějších předpisů a některých dalších zákonů. Důležitý právní nástroj k ochraně národnostních menšin představuje také zákon č. 198/2009 Sb., o rovném zacházení a právních prostředcích ochrany před diskriminací a o změně některých zákonů (antidiskriminační zákon). </a:t>
            </a:r>
          </a:p>
          <a:p>
            <a:r>
              <a:rPr lang="cs-CZ" sz="1800" dirty="0"/>
              <a:t>S menšinou a jejím nejčastěji neprivilegovaným postavením ve společnosti souvisí pojem marginalizace či sociální vyloučení (exkluze). </a:t>
            </a:r>
          </a:p>
          <a:p>
            <a:r>
              <a:rPr lang="cs-CZ" sz="1800" dirty="0"/>
              <a:t>Jedním z největších rizik a důsledků vyloučení je odcizení hodnotám majoritní společnosti a v krajním případě i </a:t>
            </a:r>
            <a:r>
              <a:rPr lang="cs-CZ" sz="1800" dirty="0" err="1"/>
              <a:t>ghettoizace</a:t>
            </a:r>
            <a:r>
              <a:rPr lang="cs-CZ" sz="1800" dirty="0"/>
              <a:t>. Dle expertních odhadů z roku 2006 existovalo v České republice na 300 sociálně vyloučených lokalit s více než 80 tisíci obyvateli, přičemž tento jev má narůstající tendence. (Dnes se předpokládá o 1/3 více.)</a:t>
            </a:r>
          </a:p>
          <a:p>
            <a:r>
              <a:rPr lang="cs-CZ" sz="1800" dirty="0">
                <a:solidFill>
                  <a:srgbClr val="FF0000"/>
                </a:solidFill>
              </a:rPr>
              <a:t>Komentováno 4. 10. </a:t>
            </a:r>
          </a:p>
        </p:txBody>
      </p:sp>
    </p:spTree>
    <p:extLst>
      <p:ext uri="{BB962C8B-B14F-4D97-AF65-F5344CB8AC3E}">
        <p14:creationId xmlns:p14="http://schemas.microsoft.com/office/powerpoint/2010/main" val="215152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7F9BFC-66F8-4FC2-A090-3A35CEF30A08}"/>
              </a:ext>
            </a:extLst>
          </p:cNvPr>
          <p:cNvSpPr>
            <a:spLocks noGrp="1"/>
          </p:cNvSpPr>
          <p:nvPr>
            <p:ph type="title"/>
          </p:nvPr>
        </p:nvSpPr>
        <p:spPr/>
        <p:txBody>
          <a:bodyPr/>
          <a:lstStyle/>
          <a:p>
            <a:r>
              <a:rPr lang="cs-CZ" b="1" dirty="0"/>
              <a:t>Migrace</a:t>
            </a:r>
            <a:endParaRPr lang="cs-CZ" dirty="0"/>
          </a:p>
        </p:txBody>
      </p:sp>
      <p:sp>
        <p:nvSpPr>
          <p:cNvPr id="3" name="Zástupný obsah 2">
            <a:extLst>
              <a:ext uri="{FF2B5EF4-FFF2-40B4-BE49-F238E27FC236}">
                <a16:creationId xmlns:a16="http://schemas.microsoft.com/office/drawing/2014/main" id="{4DAD6D5A-2076-4B86-8D3B-662560F4E72D}"/>
              </a:ext>
            </a:extLst>
          </p:cNvPr>
          <p:cNvSpPr>
            <a:spLocks noGrp="1"/>
          </p:cNvSpPr>
          <p:nvPr>
            <p:ph sz="half" idx="1"/>
          </p:nvPr>
        </p:nvSpPr>
        <p:spPr>
          <a:xfrm>
            <a:off x="1371599" y="2285999"/>
            <a:ext cx="5153803" cy="4419601"/>
          </a:xfrm>
        </p:spPr>
        <p:txBody>
          <a:bodyPr>
            <a:normAutofit fontScale="70000" lnSpcReduction="20000"/>
          </a:bodyPr>
          <a:lstStyle/>
          <a:p>
            <a:r>
              <a:rPr lang="cs-CZ" dirty="0"/>
              <a:t>Pod pojmem migrace rozumíme přesun člověka z jednoho místa (prostoru) do druhého místa pro život. S migrací je spojena změna bydlení, obživy (či zaměstnání), sociálních vztahů, ale také nabývání nových hodnot pro jedince i skupiny, které nemusí být vždy ziskové, ale také ztrátové, přesto se jedná o proces lidem, respektive lidstvu přirozený.</a:t>
            </a:r>
          </a:p>
          <a:p>
            <a:r>
              <a:rPr lang="cs-CZ" dirty="0"/>
              <a:t>Migrace je proces, který ovlivňuje skrze své příčiny a následky nejen životy účastníků přesídlení, ale také sociální prostředí původního i nového prostoru. „Migrace se výrazně podílejí na proměnách způsobu života nejen v jeho praktických formách, ale také v myšlení lidí.“ (Brouček, 2018, s. 3)</a:t>
            </a:r>
          </a:p>
          <a:p>
            <a:r>
              <a:rPr lang="cs-CZ" dirty="0"/>
              <a:t>Migrací se zabývá řada sociálních věd, především etnologie, antropologie, sociologie, sociální geografie, demografie, historie, politologie.</a:t>
            </a:r>
          </a:p>
          <a:p>
            <a:endParaRPr lang="cs-CZ" dirty="0"/>
          </a:p>
        </p:txBody>
      </p:sp>
      <p:sp>
        <p:nvSpPr>
          <p:cNvPr id="4" name="Zástupný obsah 3">
            <a:extLst>
              <a:ext uri="{FF2B5EF4-FFF2-40B4-BE49-F238E27FC236}">
                <a16:creationId xmlns:a16="http://schemas.microsoft.com/office/drawing/2014/main" id="{F0D8B3D0-1991-4C6A-878E-3863BFB72531}"/>
              </a:ext>
            </a:extLst>
          </p:cNvPr>
          <p:cNvSpPr>
            <a:spLocks noGrp="1"/>
          </p:cNvSpPr>
          <p:nvPr>
            <p:ph sz="half" idx="2"/>
          </p:nvPr>
        </p:nvSpPr>
        <p:spPr/>
        <p:txBody>
          <a:bodyPr>
            <a:normAutofit fontScale="70000" lnSpcReduction="20000"/>
          </a:bodyPr>
          <a:lstStyle/>
          <a:p>
            <a:r>
              <a:rPr lang="cs-CZ" b="1" u="sng" dirty="0"/>
              <a:t>Slovníková definice (rozšiřující učivo):</a:t>
            </a:r>
            <a:endParaRPr lang="cs-CZ" dirty="0"/>
          </a:p>
          <a:p>
            <a:r>
              <a:rPr lang="cs-CZ" b="1" i="1" dirty="0"/>
              <a:t>Migrace </a:t>
            </a:r>
            <a:r>
              <a:rPr lang="cs-CZ" i="1" dirty="0"/>
              <a:t>(z latiny: </a:t>
            </a:r>
            <a:r>
              <a:rPr lang="cs-CZ" i="1" dirty="0" err="1"/>
              <a:t>migrātiō</a:t>
            </a:r>
            <a:r>
              <a:rPr lang="cs-CZ" i="1" dirty="0"/>
              <a:t> – stěhování)</a:t>
            </a:r>
            <a:endParaRPr lang="cs-CZ" dirty="0"/>
          </a:p>
          <a:p>
            <a:r>
              <a:rPr lang="cs-CZ" i="1" dirty="0"/>
              <a:t>přesun jednotlivců i skupin v prostoru, který je spolu s porodností a *úmrtností klíčovým prvkem v procesu populačního vývoje a výrazně ovlivňuje společenské a *kulturní změny obyvatel na všech úrovních. Podstatné jsou otázky, zda migrace byla vědomá a záměrná, zda nové teritorium bylo již osídleno jinou populací, do jaké míry probíhala migrace násilně aj. Z evolučního hlediska jde o jednorázovou událost; je to vlastně přemístění se populace nebo její části z jedné lokality na jinou, přičemž lokality se nemusí lišit ve smyslu definice ekologické niky. Migrace může mít dlouhotrvající účinek, ale nemusí být spojena s následnou *kolonizací. Příčiny migrací mohou být různé, pozitivní i negativní. S ekonomickým rozvojem se intenzita migrace neustále zvyšuje (Malina, 2009).  </a:t>
            </a:r>
            <a:endParaRPr lang="cs-CZ" dirty="0"/>
          </a:p>
          <a:p>
            <a:r>
              <a:rPr lang="cs-CZ" dirty="0"/>
              <a:t> </a:t>
            </a:r>
          </a:p>
          <a:p>
            <a:endParaRPr lang="cs-CZ" dirty="0"/>
          </a:p>
        </p:txBody>
      </p:sp>
      <p:pic>
        <p:nvPicPr>
          <p:cNvPr id="5" name="Migrace Nahraný zvuk">
            <a:hlinkClick r:id="" action="ppaction://media"/>
            <a:extLst>
              <a:ext uri="{FF2B5EF4-FFF2-40B4-BE49-F238E27FC236}">
                <a16:creationId xmlns:a16="http://schemas.microsoft.com/office/drawing/2014/main" id="{1C1F2882-15DF-4A15-AC63-6157BA0ACE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61840" y="685800"/>
            <a:ext cx="406400" cy="406400"/>
          </a:xfrm>
          <a:prstGeom prst="rect">
            <a:avLst/>
          </a:prstGeom>
        </p:spPr>
      </p:pic>
      <p:pic>
        <p:nvPicPr>
          <p:cNvPr id="6" name="Migrace 2 Nahraný zvuk">
            <a:hlinkClick r:id="" action="ppaction://media"/>
            <a:extLst>
              <a:ext uri="{FF2B5EF4-FFF2-40B4-BE49-F238E27FC236}">
                <a16:creationId xmlns:a16="http://schemas.microsoft.com/office/drawing/2014/main" id="{C209CE56-8AA0-4769-A6A8-9AEFD024A789}"/>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745300" y="5673725"/>
            <a:ext cx="406400" cy="406400"/>
          </a:xfrm>
          <a:prstGeom prst="rect">
            <a:avLst/>
          </a:prstGeom>
        </p:spPr>
      </p:pic>
    </p:spTree>
    <p:extLst>
      <p:ext uri="{BB962C8B-B14F-4D97-AF65-F5344CB8AC3E}">
        <p14:creationId xmlns:p14="http://schemas.microsoft.com/office/powerpoint/2010/main" val="382786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21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08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Menšinové obyvatelstvo</a:t>
            </a:r>
          </a:p>
        </p:txBody>
      </p:sp>
      <p:sp>
        <p:nvSpPr>
          <p:cNvPr id="3" name="Zástupný symbol pro obsah 2"/>
          <p:cNvSpPr>
            <a:spLocks noGrp="1"/>
          </p:cNvSpPr>
          <p:nvPr>
            <p:ph idx="1"/>
          </p:nvPr>
        </p:nvSpPr>
        <p:spPr/>
        <p:txBody>
          <a:bodyPr/>
          <a:lstStyle/>
          <a:p>
            <a:r>
              <a:rPr lang="cs-CZ" dirty="0"/>
              <a:t>Podle Listiny základních práv a svobod ČR: Příslušnost ke kterékoli národnostní nebo etnické menšině nesmí být nikomu na újmu.</a:t>
            </a:r>
          </a:p>
          <a:p>
            <a:r>
              <a:rPr lang="cs-CZ" dirty="0"/>
              <a:t>Menšiny můžeme členit na: </a:t>
            </a:r>
          </a:p>
          <a:p>
            <a:pPr lvl="1"/>
            <a:r>
              <a:rPr lang="cs-CZ" dirty="0"/>
              <a:t>ETNICKÉ – jsou obvykle vymezeny jazykem a kulturou;</a:t>
            </a:r>
          </a:p>
          <a:p>
            <a:pPr lvl="1"/>
            <a:r>
              <a:rPr lang="cs-CZ" dirty="0"/>
              <a:t>NÁRODNOSTNÍ – jsou to úředně uznané etnické menšiny, většinou spojeny s národním státem té které menšinové komunity, státem za hranicemi země v níž menšina žije; </a:t>
            </a:r>
          </a:p>
          <a:p>
            <a:pPr lvl="1"/>
            <a:r>
              <a:rPr lang="cs-CZ" dirty="0"/>
              <a:t>JAZYKOVÉ – pokud nejsou zároveň i menšinami etnickými, např. německy hovořící obyvatelé Švýcarska aj. </a:t>
            </a:r>
          </a:p>
          <a:p>
            <a:pPr lvl="1"/>
            <a:endParaRPr lang="cs-CZ" dirty="0"/>
          </a:p>
        </p:txBody>
      </p:sp>
    </p:spTree>
    <p:extLst>
      <p:ext uri="{BB962C8B-B14F-4D97-AF65-F5344CB8AC3E}">
        <p14:creationId xmlns:p14="http://schemas.microsoft.com/office/powerpoint/2010/main" val="312389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Etnikum</a:t>
            </a:r>
          </a:p>
        </p:txBody>
      </p:sp>
      <p:sp>
        <p:nvSpPr>
          <p:cNvPr id="3" name="Zástupný symbol pro obsah 2"/>
          <p:cNvSpPr>
            <a:spLocks noGrp="1"/>
          </p:cNvSpPr>
          <p:nvPr>
            <p:ph idx="1"/>
          </p:nvPr>
        </p:nvSpPr>
        <p:spPr>
          <a:xfrm>
            <a:off x="1451579" y="2015732"/>
            <a:ext cx="9603275" cy="3927868"/>
          </a:xfrm>
        </p:spPr>
        <p:txBody>
          <a:bodyPr>
            <a:normAutofit fontScale="92500" lnSpcReduction="10000"/>
          </a:bodyPr>
          <a:lstStyle/>
          <a:p>
            <a:r>
              <a:rPr lang="cs-CZ" dirty="0"/>
              <a:t>Nejvýznamnější etnikum v ČR jsou Romové, podle odhadů 160-180 tisíc. Romové v minulosti žili po staletí na okraji nebo vedle většinové populace. První zmínky o Romech pochází již ze 14. století. </a:t>
            </a:r>
          </a:p>
          <a:p>
            <a:pPr marL="274320" indent="-274320" fontAlgn="auto">
              <a:spcAft>
                <a:spcPts val="0"/>
              </a:spcAft>
              <a:buFont typeface="Wingdings 2"/>
              <a:buChar char=""/>
              <a:defRPr/>
            </a:pPr>
            <a:r>
              <a:rPr lang="cs-CZ" dirty="0"/>
              <a:t> </a:t>
            </a:r>
            <a:r>
              <a:rPr lang="cs-CZ" b="1" dirty="0">
                <a:latin typeface="Arial" panose="020B0604020202020204" pitchFamily="34" charset="0"/>
                <a:cs typeface="Arial" panose="020B0604020202020204" pitchFamily="34" charset="0"/>
              </a:rPr>
              <a:t>Etnická menšina je </a:t>
            </a:r>
            <a:r>
              <a:rPr lang="cs-CZ" dirty="0">
                <a:latin typeface="Arial" panose="020B0604020202020204" pitchFamily="34" charset="0"/>
                <a:cs typeface="Arial" panose="020B0604020202020204" pitchFamily="34" charset="0"/>
              </a:rPr>
              <a:t>skupina obyvatel státu, která se svými tradicemi, kulturními zvyklostmi, jazykem, případně i tělesnými znaky svých příslušníků liší od většinové společnosti tohoto státu.</a:t>
            </a:r>
          </a:p>
          <a:p>
            <a:pPr marL="274320" indent="-274320" fontAlgn="auto">
              <a:spcAft>
                <a:spcPts val="0"/>
              </a:spcAft>
              <a:buFont typeface="Wingdings 2"/>
              <a:buChar char=""/>
              <a:defRPr/>
            </a:pPr>
            <a:r>
              <a:rPr lang="cs-CZ" dirty="0">
                <a:latin typeface="Arial" panose="020B0604020202020204" pitchFamily="34" charset="0"/>
                <a:cs typeface="Arial" panose="020B0604020202020204" pitchFamily="34" charset="0"/>
              </a:rPr>
              <a:t>Má obvykle menší reprezentaci ve významných společenských pozicích a nižší společenské postavení.</a:t>
            </a:r>
          </a:p>
          <a:p>
            <a:pPr marL="274320" indent="-274320" fontAlgn="auto">
              <a:spcAft>
                <a:spcPts val="0"/>
              </a:spcAft>
              <a:buFont typeface="Wingdings 2"/>
              <a:buChar char=""/>
              <a:defRPr/>
            </a:pPr>
            <a:r>
              <a:rPr lang="cs-CZ" dirty="0">
                <a:latin typeface="Arial" panose="020B0604020202020204" pitchFamily="34" charset="0"/>
                <a:cs typeface="Arial" panose="020B0604020202020204" pitchFamily="34" charset="0"/>
              </a:rPr>
              <a:t>Příslušníci menšin se ve vyspělých společnostech snadněji než příslušníci většiny dostávají na okraj společnosti – mají horší přístup ke vzdělání, na trh práce, častěji propadají návyku na alkohol….</a:t>
            </a:r>
          </a:p>
          <a:p>
            <a:pPr marL="274320" indent="-274320" fontAlgn="auto">
              <a:spcAft>
                <a:spcPts val="0"/>
              </a:spcAft>
              <a:buFont typeface="Wingdings 2"/>
              <a:buChar char=""/>
              <a:defRPr/>
            </a:pPr>
            <a:r>
              <a:rPr lang="cs-CZ" dirty="0">
                <a:latin typeface="Arial" panose="020B0604020202020204" pitchFamily="34" charset="0"/>
                <a:cs typeface="Arial" panose="020B0604020202020204" pitchFamily="34" charset="0"/>
              </a:rPr>
              <a:t>Práce s etnickou menšinou vyžaduje senzitivitu k jejich zvyklostem a kultuře, neboť více než jiné druhy sociální práce zvyšuje riziko direktivního přístupu.</a:t>
            </a:r>
          </a:p>
          <a:p>
            <a:endParaRPr lang="cs-CZ" dirty="0"/>
          </a:p>
        </p:txBody>
      </p:sp>
    </p:spTree>
    <p:extLst>
      <p:ext uri="{BB962C8B-B14F-4D97-AF65-F5344CB8AC3E}">
        <p14:creationId xmlns:p14="http://schemas.microsoft.com/office/powerpoint/2010/main" val="305250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Majorita</a:t>
            </a:r>
          </a:p>
        </p:txBody>
      </p:sp>
      <p:sp>
        <p:nvSpPr>
          <p:cNvPr id="3" name="Zástupný symbol pro obsah 2"/>
          <p:cNvSpPr>
            <a:spLocks noGrp="1"/>
          </p:cNvSpPr>
          <p:nvPr>
            <p:ph idx="1"/>
          </p:nvPr>
        </p:nvSpPr>
        <p:spPr>
          <a:xfrm>
            <a:off x="1451579" y="2015732"/>
            <a:ext cx="9603275" cy="4063335"/>
          </a:xfrm>
        </p:spPr>
        <p:txBody>
          <a:bodyPr>
            <a:normAutofit lnSpcReduction="10000"/>
          </a:bodyPr>
          <a:lstStyle/>
          <a:p>
            <a:pPr marL="274320" indent="-274320" fontAlgn="auto">
              <a:spcAft>
                <a:spcPts val="0"/>
              </a:spcAft>
              <a:buFont typeface="Wingdings 2"/>
              <a:buChar char=""/>
              <a:defRPr/>
            </a:pPr>
            <a:r>
              <a:rPr lang="cs-CZ" dirty="0">
                <a:latin typeface="Arial" panose="020B0604020202020204" pitchFamily="34" charset="0"/>
                <a:cs typeface="Arial" panose="020B0604020202020204" pitchFamily="34" charset="0"/>
              </a:rPr>
              <a:t>Skupina, která má dominantní postavení ve společnosti</a:t>
            </a:r>
          </a:p>
          <a:p>
            <a:pPr marL="274320" indent="-274320" fontAlgn="auto">
              <a:spcAft>
                <a:spcPts val="0"/>
              </a:spcAft>
              <a:buFont typeface="Wingdings 2"/>
              <a:buChar char=""/>
              <a:defRPr/>
            </a:pPr>
            <a:r>
              <a:rPr lang="cs-CZ" dirty="0">
                <a:latin typeface="Arial" panose="020B0604020202020204" pitchFamily="34" charset="0"/>
                <a:cs typeface="Arial" panose="020B0604020202020204" pitchFamily="34" charset="0"/>
              </a:rPr>
              <a:t>Má moc kontrolovat veřejný život</a:t>
            </a:r>
          </a:p>
          <a:p>
            <a:pPr marL="274320" indent="-274320" fontAlgn="auto">
              <a:spcAft>
                <a:spcPts val="0"/>
              </a:spcAft>
              <a:buFont typeface="Wingdings 2"/>
              <a:buChar char=""/>
              <a:defRPr/>
            </a:pPr>
            <a:r>
              <a:rPr lang="cs-CZ" dirty="0">
                <a:latin typeface="Arial" panose="020B0604020202020204" pitchFamily="34" charset="0"/>
                <a:cs typeface="Arial" panose="020B0604020202020204" pitchFamily="34" charset="0"/>
              </a:rPr>
              <a:t>Má moc definovat standardy krásy a ošklivosti</a:t>
            </a:r>
          </a:p>
          <a:p>
            <a:pPr marL="274320" indent="-274320">
              <a:buFont typeface="Wingdings 2"/>
              <a:buChar char=""/>
              <a:defRPr/>
            </a:pPr>
            <a:r>
              <a:rPr lang="cs-CZ" dirty="0">
                <a:latin typeface="Arial" panose="020B0604020202020204" pitchFamily="34" charset="0"/>
                <a:cs typeface="Arial" panose="020B0604020202020204" pitchFamily="34" charset="0"/>
              </a:rPr>
              <a:t>Mimo státem uznané menšiny </a:t>
            </a:r>
            <a:r>
              <a:rPr lang="cs-CZ" dirty="0"/>
              <a:t>na našem území žije již více než milión příslušníků slovanských, asijských a severoafrických národů s právem pobytu - cizinců. </a:t>
            </a:r>
          </a:p>
          <a:p>
            <a:r>
              <a:rPr lang="cs-CZ" altLang="cs-CZ" dirty="0"/>
              <a:t>Uspořádání vztahů mezi majoritou a minoritou uprostřed státu může mít různou podobu:</a:t>
            </a:r>
          </a:p>
          <a:p>
            <a:pPr lvl="1"/>
            <a:r>
              <a:rPr lang="cs-CZ" altLang="cs-CZ" dirty="0"/>
              <a:t>GENOCIDA</a:t>
            </a:r>
          </a:p>
          <a:p>
            <a:pPr lvl="1"/>
            <a:r>
              <a:rPr lang="cs-CZ" altLang="cs-CZ" dirty="0"/>
              <a:t>SEGREGACE</a:t>
            </a:r>
          </a:p>
          <a:p>
            <a:pPr lvl="1"/>
            <a:r>
              <a:rPr lang="cs-CZ" altLang="cs-CZ" dirty="0"/>
              <a:t>ASIMILACE</a:t>
            </a:r>
          </a:p>
          <a:p>
            <a:pPr lvl="1"/>
            <a:r>
              <a:rPr lang="cs-CZ" altLang="cs-CZ" dirty="0"/>
              <a:t>INTEGRACE</a:t>
            </a:r>
          </a:p>
          <a:p>
            <a:pPr marL="274320" indent="-274320" fontAlgn="auto">
              <a:spcAft>
                <a:spcPts val="0"/>
              </a:spcAft>
              <a:buFont typeface="Wingdings 2"/>
              <a:buChar char=""/>
              <a:defRPr/>
            </a:pPr>
            <a:endParaRPr lang="cs-CZ" dirty="0">
              <a:latin typeface="Arial" panose="020B0604020202020204" pitchFamily="34" charset="0"/>
              <a:cs typeface="Arial" panose="020B0604020202020204" pitchFamily="34" charset="0"/>
            </a:endParaRPr>
          </a:p>
          <a:p>
            <a:pPr lvl="1"/>
            <a:endParaRPr lang="cs-CZ" dirty="0"/>
          </a:p>
        </p:txBody>
      </p:sp>
    </p:spTree>
    <p:extLst>
      <p:ext uri="{BB962C8B-B14F-4D97-AF65-F5344CB8AC3E}">
        <p14:creationId xmlns:p14="http://schemas.microsoft.com/office/powerpoint/2010/main" val="345177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Globální civilizace</a:t>
            </a:r>
          </a:p>
        </p:txBody>
      </p:sp>
      <p:sp>
        <p:nvSpPr>
          <p:cNvPr id="3" name="Zástupný symbol pro obsah 2"/>
          <p:cNvSpPr>
            <a:spLocks noGrp="1"/>
          </p:cNvSpPr>
          <p:nvPr>
            <p:ph sz="quarter" idx="1"/>
          </p:nvPr>
        </p:nvSpPr>
        <p:spPr/>
        <p:txBody>
          <a:bodyPr/>
          <a:lstStyle/>
          <a:p>
            <a:r>
              <a:rPr lang="cs-CZ" dirty="0"/>
              <a:t>V rámci globalizace ve společnosti dochází k řadě proměn, které jsou způsobeny řadou procesů podporujících změnu kultury, proměnu národů, států a jejich obyvatel, které činí stále více na sobě vzájemně závislými a propojenými (</a:t>
            </a:r>
            <a:r>
              <a:rPr lang="cs-CZ" dirty="0" err="1"/>
              <a:t>Kottak</a:t>
            </a:r>
            <a:r>
              <a:rPr lang="cs-CZ" dirty="0"/>
              <a:t>, C. </a:t>
            </a:r>
            <a:r>
              <a:rPr lang="cs-CZ" dirty="0" err="1"/>
              <a:t>Ph</a:t>
            </a:r>
            <a:r>
              <a:rPr lang="cs-CZ" dirty="0"/>
              <a:t>. 2011, s. 42-43). Tak v procesu globalizace dochází stále více k nárůstu vzájemných vazeb a závislostí mezi státy, národy i lidmi. </a:t>
            </a:r>
            <a:r>
              <a:rPr lang="cs-CZ" b="1" dirty="0"/>
              <a:t>Kulturní difúze, migrace a kolonialismus vnesly do různých oblastí světa totožné kulturní znaky, symboly a ideje.</a:t>
            </a:r>
            <a:endParaRPr lang="cs-CZ" dirty="0"/>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70EE02-5596-4AB4-A105-B3EB02D99870}"/>
              </a:ext>
            </a:extLst>
          </p:cNvPr>
          <p:cNvSpPr>
            <a:spLocks noGrp="1"/>
          </p:cNvSpPr>
          <p:nvPr>
            <p:ph type="title"/>
          </p:nvPr>
        </p:nvSpPr>
        <p:spPr/>
        <p:txBody>
          <a:bodyPr>
            <a:normAutofit fontScale="90000"/>
          </a:bodyPr>
          <a:lstStyle/>
          <a:p>
            <a:r>
              <a:rPr lang="cs-CZ" dirty="0"/>
              <a:t>SOCIÁLNÍ PRÁCE S MIGRANTY, UPRCHLÍKY, S ŽADATELI O MEZINÁRODNÍ OCHRANU</a:t>
            </a:r>
            <a:br>
              <a:rPr lang="cs-CZ" dirty="0"/>
            </a:br>
            <a:endParaRPr lang="cs-CZ" dirty="0"/>
          </a:p>
        </p:txBody>
      </p:sp>
      <p:sp>
        <p:nvSpPr>
          <p:cNvPr id="3" name="Zástupný obsah 2">
            <a:extLst>
              <a:ext uri="{FF2B5EF4-FFF2-40B4-BE49-F238E27FC236}">
                <a16:creationId xmlns:a16="http://schemas.microsoft.com/office/drawing/2014/main" id="{EF437A5B-23CB-4560-8107-179E36AC82C5}"/>
              </a:ext>
            </a:extLst>
          </p:cNvPr>
          <p:cNvSpPr>
            <a:spLocks noGrp="1"/>
          </p:cNvSpPr>
          <p:nvPr>
            <p:ph idx="1"/>
          </p:nvPr>
        </p:nvSpPr>
        <p:spPr>
          <a:xfrm>
            <a:off x="1371600" y="2286000"/>
            <a:ext cx="9601200" cy="4394200"/>
          </a:xfrm>
        </p:spPr>
        <p:txBody>
          <a:bodyPr/>
          <a:lstStyle/>
          <a:p>
            <a:r>
              <a:rPr lang="cs-CZ" dirty="0"/>
              <a:t>Sociální práci s žadateli o mezinárodní ochranu můžeme definovat jako široký souhrn cílených aktivit, zaměřený na hledání řešení situace jednotlivců, rodin, či komunity. </a:t>
            </a:r>
          </a:p>
          <a:p>
            <a:r>
              <a:rPr lang="cs-CZ" dirty="0"/>
              <a:t>Jedná se převážně o jejich adaptaci, úspěšnou integraci do české společnosti.</a:t>
            </a:r>
          </a:p>
          <a:p>
            <a:r>
              <a:rPr lang="cs-CZ" dirty="0"/>
              <a:t>Sociální pracovník pomáhá žadateli řešit problémy v oblastech ubytování, zaměstnání, zdravotní péče, sociálního zabezpečení, vzdělání a výchovy. </a:t>
            </a:r>
          </a:p>
          <a:p>
            <a:r>
              <a:rPr lang="cs-CZ" dirty="0"/>
              <a:t>Předmětem pozornosti sociální práce je celková situace člověka, kterého se snaží přispět k tomu, aby zvládnul širší škálu bariér. </a:t>
            </a:r>
          </a:p>
          <a:p>
            <a:r>
              <a:rPr lang="cs-CZ" dirty="0"/>
              <a:t>Žadatelé přichází do České republiky z odlišného sociálního a kulturního prostředí. Migrace je situace velmi stresová, která přináší dlouhodobou zátěž jedinci v souvislosti se složitým procesem přizpůsobování. Mnoho žadatelů trpí vědomým, či podvědomým strachem. </a:t>
            </a:r>
          </a:p>
        </p:txBody>
      </p:sp>
    </p:spTree>
    <p:extLst>
      <p:ext uri="{BB962C8B-B14F-4D97-AF65-F5344CB8AC3E}">
        <p14:creationId xmlns:p14="http://schemas.microsoft.com/office/powerpoint/2010/main" val="818834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29589F-CD53-4C6D-8609-71F5F3F8BF16}"/>
              </a:ext>
            </a:extLst>
          </p:cNvPr>
          <p:cNvSpPr>
            <a:spLocks noGrp="1"/>
          </p:cNvSpPr>
          <p:nvPr>
            <p:ph type="title"/>
          </p:nvPr>
        </p:nvSpPr>
        <p:spPr/>
        <p:txBody>
          <a:bodyPr>
            <a:normAutofit fontScale="90000"/>
          </a:bodyPr>
          <a:lstStyle/>
          <a:p>
            <a:r>
              <a:rPr lang="cs-CZ" dirty="0"/>
              <a:t>SOCIÁLNÍ PRÁCE S MIGRANTY, S ŽADATELI O MEZINÁRODNÍ OCHRANU, AZYL</a:t>
            </a:r>
          </a:p>
        </p:txBody>
      </p:sp>
      <p:sp>
        <p:nvSpPr>
          <p:cNvPr id="3" name="Zástupný obsah 2">
            <a:extLst>
              <a:ext uri="{FF2B5EF4-FFF2-40B4-BE49-F238E27FC236}">
                <a16:creationId xmlns:a16="http://schemas.microsoft.com/office/drawing/2014/main" id="{FDB202AF-6ABA-4D3A-8684-98A1D9D71353}"/>
              </a:ext>
            </a:extLst>
          </p:cNvPr>
          <p:cNvSpPr>
            <a:spLocks noGrp="1"/>
          </p:cNvSpPr>
          <p:nvPr>
            <p:ph idx="1"/>
          </p:nvPr>
        </p:nvSpPr>
        <p:spPr>
          <a:xfrm>
            <a:off x="1371600" y="1905000"/>
            <a:ext cx="9601200" cy="4953000"/>
          </a:xfrm>
        </p:spPr>
        <p:txBody>
          <a:bodyPr>
            <a:normAutofit fontScale="92500" lnSpcReduction="10000"/>
          </a:bodyPr>
          <a:lstStyle/>
          <a:p>
            <a:r>
              <a:rPr lang="cs-CZ" dirty="0"/>
              <a:t>Opuštění vlasti znamená zvýšenou zátěž i pro děti žadatelů, proces identifikace u nich bývá složitější a jejich citlivost na sociální situace je zvýšená. Některé děti mohou mít pocity méněcennosti, mají silnou potřebu být přijaty sociální skupinou a objevuje se u nich přecitlivělost vůči diskriminaci.</a:t>
            </a:r>
          </a:p>
          <a:p>
            <a:r>
              <a:rPr lang="cs-CZ" dirty="0"/>
              <a:t>Nejčastější bariérou, na kterou při práci s žadateli o mezinárodní ochranu narazíme, je jazyková bariéra. Další významnou bariéru tvoří specifika sociokulturní (ta souvisí se specifiky psychologickými a sociálně psychologickými).</a:t>
            </a:r>
          </a:p>
          <a:p>
            <a:r>
              <a:rPr lang="cs-CZ" dirty="0"/>
              <a:t>Žadatelé se mohou setkat s negativním přijetím české společnosti, protože mají odlišné hodnoty, normy, kulturu, tradice a zvyky. Tento konflikt může u žadatele vyústit až do kulturního šoku.</a:t>
            </a:r>
          </a:p>
          <a:p>
            <a:r>
              <a:rPr lang="cs-CZ" dirty="0"/>
              <a:t>Často se hovoří o stresu až traumatu žadatelů, protože někteří z nich prošli mučením, nebo jiným nelidským zacházením ve své bývalé zemi. Velmi často se žadatelé mohou potýkat s posttraumatickou stresovou poruchou jako reakcí na závažný stres spojený s traumatickou událostí v jejich životě.</a:t>
            </a:r>
          </a:p>
          <a:p>
            <a:r>
              <a:rPr lang="cs-CZ" dirty="0"/>
              <a:t>Dalším jevem, který provází migraci, je změna sociálního statusu a rolí. Najednou se z nich stávají lidé nejnižšího společenského statusu. </a:t>
            </a:r>
          </a:p>
          <a:p>
            <a:endParaRPr lang="cs-CZ" dirty="0"/>
          </a:p>
        </p:txBody>
      </p:sp>
    </p:spTree>
    <p:extLst>
      <p:ext uri="{BB962C8B-B14F-4D97-AF65-F5344CB8AC3E}">
        <p14:creationId xmlns:p14="http://schemas.microsoft.com/office/powerpoint/2010/main" val="7764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2A400-ED5F-4D62-BE94-0CFBEEFBD9A8}"/>
              </a:ext>
            </a:extLst>
          </p:cNvPr>
          <p:cNvSpPr>
            <a:spLocks noGrp="1"/>
          </p:cNvSpPr>
          <p:nvPr>
            <p:ph type="title"/>
          </p:nvPr>
        </p:nvSpPr>
        <p:spPr/>
        <p:txBody>
          <a:bodyPr>
            <a:normAutofit/>
          </a:bodyPr>
          <a:lstStyle/>
          <a:p>
            <a:r>
              <a:rPr lang="cs-CZ" dirty="0"/>
              <a:t>Cesta uprchlíků českým azylovým systémem</a:t>
            </a:r>
          </a:p>
        </p:txBody>
      </p:sp>
      <p:sp>
        <p:nvSpPr>
          <p:cNvPr id="3" name="Zástupný symbol pro obsah 2">
            <a:extLst>
              <a:ext uri="{FF2B5EF4-FFF2-40B4-BE49-F238E27FC236}">
                <a16:creationId xmlns:a16="http://schemas.microsoft.com/office/drawing/2014/main" id="{F2F84072-850D-42C5-A5D6-CEF4B3C2D539}"/>
              </a:ext>
            </a:extLst>
          </p:cNvPr>
          <p:cNvSpPr>
            <a:spLocks noGrp="1"/>
          </p:cNvSpPr>
          <p:nvPr>
            <p:ph idx="1"/>
          </p:nvPr>
        </p:nvSpPr>
        <p:spPr/>
        <p:txBody>
          <a:bodyPr/>
          <a:lstStyle/>
          <a:p>
            <a:r>
              <a:rPr lang="cs-CZ" dirty="0"/>
              <a:t>Problematiku migrační politiky v České republice má na starosti Ministerstvo vnitra. V rámci Ministerstva vnitra za tuto oblast zodpovídá odbor azylové a migrační politiky (OAMP).  </a:t>
            </a:r>
          </a:p>
          <a:p>
            <a:endParaRPr lang="cs-CZ" dirty="0"/>
          </a:p>
          <a:p>
            <a:r>
              <a:rPr lang="cs-CZ" dirty="0">
                <a:hlinkClick r:id="rId2"/>
              </a:rPr>
              <a:t>https://ct24.ceskatelevize.cz/domaci/1557909-prehledne-cesta-uprchliku-ceskym-azylovym-systemem</a:t>
            </a:r>
            <a:r>
              <a:rPr lang="cs-CZ" dirty="0"/>
              <a:t> </a:t>
            </a:r>
          </a:p>
          <a:p>
            <a:endParaRPr lang="cs-CZ" dirty="0"/>
          </a:p>
          <a:p>
            <a:r>
              <a:rPr lang="cs-CZ" dirty="0"/>
              <a:t>Prosím přečtěte si článek, cca 10 min. Následně si jej převyprávíme.</a:t>
            </a:r>
          </a:p>
        </p:txBody>
      </p:sp>
    </p:spTree>
    <p:extLst>
      <p:ext uri="{BB962C8B-B14F-4D97-AF65-F5344CB8AC3E}">
        <p14:creationId xmlns:p14="http://schemas.microsoft.com/office/powerpoint/2010/main" val="356159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EE3B564-B26B-7B73-90CD-F87395355083}"/>
              </a:ext>
            </a:extLst>
          </p:cNvPr>
          <p:cNvSpPr>
            <a:spLocks noGrp="1"/>
          </p:cNvSpPr>
          <p:nvPr>
            <p:ph type="title"/>
          </p:nvPr>
        </p:nvSpPr>
        <p:spPr>
          <a:xfrm>
            <a:off x="609600" y="228600"/>
            <a:ext cx="10972800" cy="472440"/>
          </a:xfrm>
        </p:spPr>
        <p:txBody>
          <a:bodyPr>
            <a:normAutofit fontScale="90000"/>
          </a:bodyPr>
          <a:lstStyle/>
          <a:p>
            <a:r>
              <a:rPr lang="cs-CZ" dirty="0"/>
              <a:t>Jak uspět v tomto předmětu? </a:t>
            </a:r>
          </a:p>
        </p:txBody>
      </p:sp>
      <p:sp>
        <p:nvSpPr>
          <p:cNvPr id="5" name="Zástupný obsah 4">
            <a:extLst>
              <a:ext uri="{FF2B5EF4-FFF2-40B4-BE49-F238E27FC236}">
                <a16:creationId xmlns:a16="http://schemas.microsoft.com/office/drawing/2014/main" id="{09FF0563-F559-1A2B-9D4D-494DB5FB63F7}"/>
              </a:ext>
            </a:extLst>
          </p:cNvPr>
          <p:cNvSpPr>
            <a:spLocks noGrp="1"/>
          </p:cNvSpPr>
          <p:nvPr>
            <p:ph sz="quarter" idx="1"/>
          </p:nvPr>
        </p:nvSpPr>
        <p:spPr/>
        <p:txBody>
          <a:bodyPr>
            <a:normAutofit fontScale="62500" lnSpcReduction="20000"/>
          </a:bodyPr>
          <a:lstStyle/>
          <a:p>
            <a:r>
              <a:rPr lang="cs-CZ" sz="4500" dirty="0"/>
              <a:t>Ukončení: Předmět je ukončen kombinovanou formou, tj.: 1) zpracováním kritické diskurzivní analýzy na předem zadané téma z oblasti multikulturní teorie v rozsahu 5 - 10 NS a její prezentace, ve které student prokáže požadovanou oborově věcnou orientaci a 2) písemným ověřením znalostí formou závěrečného testu. </a:t>
            </a:r>
          </a:p>
          <a:p>
            <a:r>
              <a:rPr lang="cs-CZ" sz="4500" dirty="0"/>
              <a:t>Zkouška – formou písemného testu ověřující znalosti.</a:t>
            </a:r>
          </a:p>
          <a:p>
            <a:endParaRPr lang="cs-CZ" dirty="0"/>
          </a:p>
        </p:txBody>
      </p:sp>
      <p:sp>
        <p:nvSpPr>
          <p:cNvPr id="6" name="Zástupný obsah 5">
            <a:extLst>
              <a:ext uri="{FF2B5EF4-FFF2-40B4-BE49-F238E27FC236}">
                <a16:creationId xmlns:a16="http://schemas.microsoft.com/office/drawing/2014/main" id="{566B40EA-2270-B421-54E6-67B16951EBE9}"/>
              </a:ext>
            </a:extLst>
          </p:cNvPr>
          <p:cNvSpPr>
            <a:spLocks noGrp="1"/>
          </p:cNvSpPr>
          <p:nvPr>
            <p:ph sz="quarter" idx="2"/>
          </p:nvPr>
        </p:nvSpPr>
        <p:spPr/>
        <p:txBody>
          <a:bodyPr>
            <a:normAutofit fontScale="62500" lnSpcReduction="20000"/>
          </a:bodyPr>
          <a:lstStyle/>
          <a:p>
            <a:pPr marL="0" indent="0">
              <a:buNone/>
            </a:pPr>
            <a:r>
              <a:rPr lang="cs-CZ" sz="4500" b="1" dirty="0"/>
              <a:t>Literatura</a:t>
            </a:r>
          </a:p>
          <a:p>
            <a:r>
              <a:rPr lang="cs-CZ" dirty="0"/>
              <a:t>PREISSOVÁ KREJČÍ, A. Za hranice multikulturalismu. Olomouc: Univerzita Palackého, 2016.</a:t>
            </a:r>
          </a:p>
          <a:p>
            <a:r>
              <a:rPr lang="cs-CZ" dirty="0"/>
              <a:t>PREISSOVÁ KREJČÍ, A. Multikulturalismus – ztracené paradigma? Olomouc: Univerzita Palackého, 2014.</a:t>
            </a:r>
          </a:p>
          <a:p>
            <a:r>
              <a:rPr lang="cs-CZ" dirty="0"/>
              <a:t>PREISSOVÁ KREJČÍ, A. – CICHÁ, M. – GULOVÁ, L. Jinakost, předsudky, multikulturalismus. Olomouc: Univerzita Palackého, 2012.</a:t>
            </a:r>
          </a:p>
          <a:p>
            <a:r>
              <a:rPr lang="cs-CZ" dirty="0"/>
              <a:t>HIRT, T. Svět podle multikulturalismu. In HIRT, T. – JAKOUBEK, M. a kol. Soudobé spory o multikulturalismus a politiku identit. Plzeň: Aleš Čeněk, 2005.</a:t>
            </a:r>
          </a:p>
          <a:p>
            <a:r>
              <a:rPr lang="cs-CZ" dirty="0"/>
              <a:t>MOREE, D. Základy interkulturního soužití. Praha: Portál, 2015.</a:t>
            </a:r>
          </a:p>
          <a:p>
            <a:pPr marL="0" indent="0">
              <a:buNone/>
            </a:pPr>
            <a:r>
              <a:rPr lang="cs-CZ" dirty="0"/>
              <a:t>Dostupnost</a:t>
            </a:r>
          </a:p>
          <a:p>
            <a:r>
              <a:rPr lang="cs-CZ" dirty="0"/>
              <a:t>https://www.vydavatelstviupol.cz/cz/results,1-20?keyword=Preissov%C3%A1+&amp;limitstart=0&amp;option=com_virtuemart&amp;view=category&amp;virtuemart_category_id=0 </a:t>
            </a:r>
          </a:p>
          <a:p>
            <a:pPr marL="0" indent="0">
              <a:buNone/>
            </a:pPr>
            <a:r>
              <a:rPr lang="cs-CZ" dirty="0"/>
              <a:t>Dále: Otevřené časopisy (open </a:t>
            </a:r>
            <a:r>
              <a:rPr lang="cs-CZ" dirty="0" err="1"/>
              <a:t>access</a:t>
            </a:r>
            <a:r>
              <a:rPr lang="cs-CZ" dirty="0"/>
              <a:t> časopisy), což jsou vědecké a odborné časopisy volně dostupné na základě tzv. “otevřeného přístupu” (Open Access):</a:t>
            </a:r>
          </a:p>
          <a:p>
            <a:endParaRPr lang="cs-CZ" dirty="0"/>
          </a:p>
        </p:txBody>
      </p:sp>
    </p:spTree>
    <p:extLst>
      <p:ext uri="{BB962C8B-B14F-4D97-AF65-F5344CB8AC3E}">
        <p14:creationId xmlns:p14="http://schemas.microsoft.com/office/powerpoint/2010/main" val="4178521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AD4A2A-EE7E-4BD1-BA7A-750552534926}"/>
              </a:ext>
            </a:extLst>
          </p:cNvPr>
          <p:cNvSpPr>
            <a:spLocks noGrp="1"/>
          </p:cNvSpPr>
          <p:nvPr>
            <p:ph type="title"/>
          </p:nvPr>
        </p:nvSpPr>
        <p:spPr/>
        <p:txBody>
          <a:bodyPr/>
          <a:lstStyle/>
          <a:p>
            <a:r>
              <a:rPr lang="cs-CZ" dirty="0"/>
              <a:t>Mezinárodní ochrana</a:t>
            </a:r>
          </a:p>
        </p:txBody>
      </p:sp>
      <p:sp>
        <p:nvSpPr>
          <p:cNvPr id="3" name="Zástupný symbol pro obsah 2">
            <a:extLst>
              <a:ext uri="{FF2B5EF4-FFF2-40B4-BE49-F238E27FC236}">
                <a16:creationId xmlns:a16="http://schemas.microsoft.com/office/drawing/2014/main" id="{407A88B8-7137-4EA1-95A2-040A6493F1D7}"/>
              </a:ext>
            </a:extLst>
          </p:cNvPr>
          <p:cNvSpPr>
            <a:spLocks noGrp="1"/>
          </p:cNvSpPr>
          <p:nvPr>
            <p:ph idx="1"/>
          </p:nvPr>
        </p:nvSpPr>
        <p:spPr/>
        <p:txBody>
          <a:bodyPr/>
          <a:lstStyle/>
          <a:p>
            <a:r>
              <a:rPr lang="cs-CZ" dirty="0"/>
              <a:t>V roce 2021 (k 30. červnu) podalo žádost o mezinárodní ochranu v České republice celkem 577 osob, což je ve srovnání se stejným obdobím roku 2020 o 33 % více. </a:t>
            </a:r>
          </a:p>
          <a:p>
            <a:endParaRPr lang="cs-CZ" dirty="0"/>
          </a:p>
          <a:p>
            <a:r>
              <a:rPr lang="cs-CZ" dirty="0"/>
              <a:t>Správa zařízení MV: </a:t>
            </a:r>
            <a:r>
              <a:rPr lang="cs-CZ" dirty="0">
                <a:hlinkClick r:id="rId2"/>
              </a:rPr>
              <a:t>https://www.mvcr.cz/docDetail.aspx?docid=22111977&amp;docType=ART&amp;chnum=4</a:t>
            </a:r>
            <a:endParaRPr lang="cs-CZ" dirty="0"/>
          </a:p>
          <a:p>
            <a:endParaRPr lang="cs-CZ" dirty="0"/>
          </a:p>
          <a:p>
            <a:r>
              <a:rPr lang="cs-CZ" dirty="0"/>
              <a:t>Zopakujeme si dílčí cestu uprchlíku a žadatelů o azyl naším integračním systémem.</a:t>
            </a:r>
          </a:p>
          <a:p>
            <a:endParaRPr lang="cs-CZ" dirty="0"/>
          </a:p>
        </p:txBody>
      </p:sp>
    </p:spTree>
    <p:extLst>
      <p:ext uri="{BB962C8B-B14F-4D97-AF65-F5344CB8AC3E}">
        <p14:creationId xmlns:p14="http://schemas.microsoft.com/office/powerpoint/2010/main" val="3119972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0D40B-5240-4856-A701-B2448FE78DD7}"/>
              </a:ext>
            </a:extLst>
          </p:cNvPr>
          <p:cNvSpPr>
            <a:spLocks noGrp="1"/>
          </p:cNvSpPr>
          <p:nvPr>
            <p:ph type="title"/>
          </p:nvPr>
        </p:nvSpPr>
        <p:spPr/>
        <p:txBody>
          <a:bodyPr/>
          <a:lstStyle/>
          <a:p>
            <a:r>
              <a:rPr lang="pt-BR" dirty="0"/>
              <a:t>Vládní a nevládní organizace v</a:t>
            </a:r>
            <a:r>
              <a:rPr lang="cs-CZ" dirty="0"/>
              <a:t> </a:t>
            </a:r>
            <a:r>
              <a:rPr lang="pt-BR" dirty="0"/>
              <a:t>České republice</a:t>
            </a:r>
            <a:r>
              <a:rPr lang="cs-CZ" dirty="0"/>
              <a:t>: </a:t>
            </a:r>
          </a:p>
        </p:txBody>
      </p:sp>
      <p:sp>
        <p:nvSpPr>
          <p:cNvPr id="3" name="Zástupný obsah 2">
            <a:extLst>
              <a:ext uri="{FF2B5EF4-FFF2-40B4-BE49-F238E27FC236}">
                <a16:creationId xmlns:a16="http://schemas.microsoft.com/office/drawing/2014/main" id="{3F8D228E-778D-4928-849E-11EB88939D44}"/>
              </a:ext>
            </a:extLst>
          </p:cNvPr>
          <p:cNvSpPr>
            <a:spLocks noGrp="1"/>
          </p:cNvSpPr>
          <p:nvPr>
            <p:ph idx="1"/>
          </p:nvPr>
        </p:nvSpPr>
        <p:spPr>
          <a:xfrm>
            <a:off x="1371600" y="2286000"/>
            <a:ext cx="9601200" cy="4457700"/>
          </a:xfrm>
        </p:spPr>
        <p:txBody>
          <a:bodyPr>
            <a:normAutofit fontScale="85000" lnSpcReduction="10000"/>
          </a:bodyPr>
          <a:lstStyle/>
          <a:p>
            <a:r>
              <a:rPr lang="cs-CZ" dirty="0"/>
              <a:t>Otázky azylu a migrace jsou plně v kompetenci tří složek Ministerstva vnitra. </a:t>
            </a:r>
          </a:p>
          <a:p>
            <a:r>
              <a:rPr lang="cs-CZ" dirty="0"/>
              <a:t>Mezi tyto složky řadíme: •</a:t>
            </a:r>
          </a:p>
          <a:p>
            <a:pPr lvl="1"/>
            <a:r>
              <a:rPr lang="cs-CZ" b="1" dirty="0"/>
              <a:t>Správu uprchlických zařízení (SUZ), </a:t>
            </a:r>
          </a:p>
          <a:p>
            <a:pPr lvl="1"/>
            <a:r>
              <a:rPr lang="cs-CZ" b="1" dirty="0"/>
              <a:t>Odbor azylové a migrační politiky (OAMP) </a:t>
            </a:r>
          </a:p>
          <a:p>
            <a:pPr lvl="1"/>
            <a:r>
              <a:rPr lang="cs-CZ" b="1" dirty="0"/>
              <a:t>Policii České republiky (PČR). </a:t>
            </a:r>
          </a:p>
          <a:p>
            <a:r>
              <a:rPr lang="cs-CZ" dirty="0"/>
              <a:t>Do azylové procedury vstupují i nevládní organizace, které se snaží většinou bezplatně pomoci žadatelům o azyl a zlepšit jejich podmínky v průběhu čekání na rozhodnutí o udělení azylu.</a:t>
            </a:r>
          </a:p>
          <a:p>
            <a:r>
              <a:rPr lang="cs-CZ" dirty="0"/>
              <a:t>Jedná se např. o Konsorcium nevládních organizací pracujících s uprchlíky, Organizaci pro pomoc uprchlíkům (OPU), Poradnu pro integraci, Sdružení občanů zabývajících se emigranty (SOZE), Sdružení pro integraci a migraci (SIMI).</a:t>
            </a:r>
          </a:p>
          <a:p>
            <a:r>
              <a:rPr lang="cs-CZ" dirty="0">
                <a:hlinkClick r:id="rId2"/>
              </a:rPr>
              <a:t>https://www.migrace.com/cs/delame/projekty</a:t>
            </a:r>
            <a:r>
              <a:rPr lang="cs-CZ" dirty="0"/>
              <a:t> </a:t>
            </a:r>
          </a:p>
          <a:p>
            <a:r>
              <a:rPr lang="cs-CZ" dirty="0">
                <a:hlinkClick r:id="rId3"/>
              </a:rPr>
              <a:t>https://bezvrasek.migrace.com/cs/clanky/00090/po-25-letech-vzpominame-na-valecne-oblehani-bosenskeho-sarajeva</a:t>
            </a:r>
            <a:r>
              <a:rPr lang="cs-CZ" dirty="0"/>
              <a:t> </a:t>
            </a:r>
          </a:p>
          <a:p>
            <a:r>
              <a:rPr lang="cs-CZ" dirty="0"/>
              <a:t>Ženy od vedle - </a:t>
            </a:r>
            <a:r>
              <a:rPr lang="cs-CZ" dirty="0">
                <a:hlinkClick r:id="rId4"/>
              </a:rPr>
              <a:t>Ženy od vedle – </a:t>
            </a:r>
            <a:r>
              <a:rPr lang="cs-CZ" dirty="0" err="1">
                <a:hlinkClick r:id="rId4"/>
              </a:rPr>
              <a:t>YouTube</a:t>
            </a:r>
            <a:r>
              <a:rPr lang="cs-CZ" dirty="0"/>
              <a:t> </a:t>
            </a:r>
          </a:p>
          <a:p>
            <a:endParaRPr lang="cs-CZ" dirty="0"/>
          </a:p>
          <a:p>
            <a:endParaRPr lang="cs-CZ" dirty="0"/>
          </a:p>
        </p:txBody>
      </p:sp>
    </p:spTree>
    <p:extLst>
      <p:ext uri="{BB962C8B-B14F-4D97-AF65-F5344CB8AC3E}">
        <p14:creationId xmlns:p14="http://schemas.microsoft.com/office/powerpoint/2010/main" val="668369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A5C887-2B80-4FDD-94FF-D737BF63ED3D}"/>
              </a:ext>
            </a:extLst>
          </p:cNvPr>
          <p:cNvSpPr>
            <a:spLocks noGrp="1"/>
          </p:cNvSpPr>
          <p:nvPr>
            <p:ph type="title"/>
          </p:nvPr>
        </p:nvSpPr>
        <p:spPr/>
        <p:txBody>
          <a:bodyPr/>
          <a:lstStyle/>
          <a:p>
            <a:r>
              <a:rPr lang="cs-CZ" dirty="0"/>
              <a:t>Správa uprchlických zařízení ministerstva vnitra</a:t>
            </a:r>
          </a:p>
        </p:txBody>
      </p:sp>
      <p:sp>
        <p:nvSpPr>
          <p:cNvPr id="3" name="Zástupný symbol pro obsah 2">
            <a:extLst>
              <a:ext uri="{FF2B5EF4-FFF2-40B4-BE49-F238E27FC236}">
                <a16:creationId xmlns:a16="http://schemas.microsoft.com/office/drawing/2014/main" id="{3B0785EA-85A8-4E31-B863-5D1C962C862A}"/>
              </a:ext>
            </a:extLst>
          </p:cNvPr>
          <p:cNvSpPr>
            <a:spLocks noGrp="1"/>
          </p:cNvSpPr>
          <p:nvPr>
            <p:ph idx="1"/>
          </p:nvPr>
        </p:nvSpPr>
        <p:spPr>
          <a:xfrm>
            <a:off x="1371600" y="2286000"/>
            <a:ext cx="9601200" cy="4419600"/>
          </a:xfrm>
        </p:spPr>
        <p:txBody>
          <a:bodyPr/>
          <a:lstStyle/>
          <a:p>
            <a:pPr marL="0" indent="0">
              <a:buNone/>
            </a:pPr>
            <a:r>
              <a:rPr lang="cs-CZ" b="1" dirty="0"/>
              <a:t>„Staráme se. To je náš úkol.“</a:t>
            </a:r>
          </a:p>
          <a:p>
            <a:r>
              <a:rPr lang="cs-CZ" dirty="0">
                <a:hlinkClick r:id="rId2"/>
              </a:rPr>
              <a:t>http://www.suz.cz/</a:t>
            </a:r>
            <a:endParaRPr lang="cs-CZ" dirty="0"/>
          </a:p>
          <a:p>
            <a:endParaRPr lang="cs-CZ" dirty="0"/>
          </a:p>
          <a:p>
            <a:r>
              <a:rPr lang="cs-CZ" dirty="0"/>
              <a:t>Kdo je to migrant?</a:t>
            </a:r>
          </a:p>
          <a:p>
            <a:r>
              <a:rPr lang="cs-CZ" dirty="0">
                <a:hlinkClick r:id="rId3"/>
              </a:rPr>
              <a:t>https://www.youtube.com/watch?v=5AEMbj9KaEI</a:t>
            </a:r>
            <a:r>
              <a:rPr lang="cs-CZ" dirty="0"/>
              <a:t> </a:t>
            </a:r>
          </a:p>
          <a:p>
            <a:r>
              <a:rPr lang="cs-CZ" dirty="0"/>
              <a:t>Kdo je to uprchlík?</a:t>
            </a:r>
          </a:p>
          <a:p>
            <a:r>
              <a:rPr lang="pl-PL" dirty="0">
                <a:hlinkClick r:id="rId4"/>
              </a:rPr>
              <a:t>Kdo je to uprchlík? – YouTube</a:t>
            </a:r>
            <a:r>
              <a:rPr lang="pl-PL" dirty="0"/>
              <a:t> </a:t>
            </a:r>
          </a:p>
          <a:p>
            <a:endParaRPr lang="cs-CZ" dirty="0"/>
          </a:p>
          <a:p>
            <a:endParaRPr lang="cs-CZ" dirty="0"/>
          </a:p>
        </p:txBody>
      </p:sp>
    </p:spTree>
    <p:extLst>
      <p:ext uri="{BB962C8B-B14F-4D97-AF65-F5344CB8AC3E}">
        <p14:creationId xmlns:p14="http://schemas.microsoft.com/office/powerpoint/2010/main" val="4132532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EBE045-0143-43B0-94B1-C719108A180B}"/>
              </a:ext>
            </a:extLst>
          </p:cNvPr>
          <p:cNvSpPr>
            <a:spLocks noGrp="1"/>
          </p:cNvSpPr>
          <p:nvPr>
            <p:ph type="title"/>
          </p:nvPr>
        </p:nvSpPr>
        <p:spPr/>
        <p:txBody>
          <a:bodyPr/>
          <a:lstStyle/>
          <a:p>
            <a:r>
              <a:rPr lang="cs-CZ" dirty="0"/>
              <a:t>Sociální práce a sociální služby v prostředí azylových zařízení </a:t>
            </a:r>
          </a:p>
        </p:txBody>
      </p:sp>
      <p:sp>
        <p:nvSpPr>
          <p:cNvPr id="3" name="Zástupný obsah 2">
            <a:extLst>
              <a:ext uri="{FF2B5EF4-FFF2-40B4-BE49-F238E27FC236}">
                <a16:creationId xmlns:a16="http://schemas.microsoft.com/office/drawing/2014/main" id="{BDAE0563-61D2-4468-93AA-34A2404A74AB}"/>
              </a:ext>
            </a:extLst>
          </p:cNvPr>
          <p:cNvSpPr>
            <a:spLocks noGrp="1"/>
          </p:cNvSpPr>
          <p:nvPr>
            <p:ph idx="1"/>
          </p:nvPr>
        </p:nvSpPr>
        <p:spPr>
          <a:xfrm>
            <a:off x="1371600" y="2286000"/>
            <a:ext cx="10644188" cy="4368800"/>
          </a:xfrm>
        </p:spPr>
        <p:txBody>
          <a:bodyPr>
            <a:normAutofit/>
          </a:bodyPr>
          <a:lstStyle/>
          <a:p>
            <a:pPr marL="0" indent="0">
              <a:buNone/>
            </a:pPr>
            <a:r>
              <a:rPr lang="cs-CZ" dirty="0"/>
              <a:t>Správy uprchlických zařízení MV </a:t>
            </a:r>
          </a:p>
          <a:p>
            <a:r>
              <a:rPr lang="cs-CZ" dirty="0"/>
              <a:t>Česká republika je povinna na základě Ženevské konvence a ostatních mezinárodních smluv zajistit základní životní potřeby, důstojnou existenci a zabezpečit těmto osobám sociální služby od zahájení řízení o mezinárodní ochranu až po jeho ukončení.</a:t>
            </a:r>
          </a:p>
          <a:p>
            <a:r>
              <a:rPr lang="cs-CZ" dirty="0"/>
              <a:t>Tyto sociální služby poskytuje v pobytových, přijímacích a integračních střediscích, odborně vzdělaným personálem. Podílí se na nich různé pomáhající profese (psycholog, pečovatel, lékař aj).</a:t>
            </a:r>
          </a:p>
          <a:p>
            <a:r>
              <a:rPr lang="cs-CZ" dirty="0"/>
              <a:t>Žadatelé o mezinárodní ochranu stráví velmi dlouhou dobu v pobytových střediscích, protože vyřízení žádosti o mezinárodní ochranu je zdlouhavý proces. Kromě poskytnutí ubytování, stravy a hygienických prostředků se jedná o zajištění zdravotní péče, předškolní výchovy, poskytnutí sociálního nebo psychologického poradenství a nabídku volnočasových aktivit.</a:t>
            </a:r>
          </a:p>
          <a:p>
            <a:endParaRPr lang="cs-CZ" dirty="0"/>
          </a:p>
        </p:txBody>
      </p:sp>
    </p:spTree>
    <p:extLst>
      <p:ext uri="{BB962C8B-B14F-4D97-AF65-F5344CB8AC3E}">
        <p14:creationId xmlns:p14="http://schemas.microsoft.com/office/powerpoint/2010/main" val="640495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FBD64-1060-4E33-B38E-43A5842B6B4C}"/>
              </a:ext>
            </a:extLst>
          </p:cNvPr>
          <p:cNvSpPr>
            <a:spLocks noGrp="1"/>
          </p:cNvSpPr>
          <p:nvPr>
            <p:ph type="title"/>
          </p:nvPr>
        </p:nvSpPr>
        <p:spPr/>
        <p:txBody>
          <a:bodyPr>
            <a:normAutofit fontScale="90000"/>
          </a:bodyPr>
          <a:lstStyle/>
          <a:p>
            <a:r>
              <a:rPr lang="cs-CZ" dirty="0"/>
              <a:t>SOCIÁLNÍ PRÁCE S MIGRANTY, S ŽADATELI O MEZINÁRODNÍ OCHRANU, AZYL </a:t>
            </a:r>
          </a:p>
        </p:txBody>
      </p:sp>
      <p:sp>
        <p:nvSpPr>
          <p:cNvPr id="3" name="Zástupný obsah 2">
            <a:extLst>
              <a:ext uri="{FF2B5EF4-FFF2-40B4-BE49-F238E27FC236}">
                <a16:creationId xmlns:a16="http://schemas.microsoft.com/office/drawing/2014/main" id="{42804E14-B0AE-426E-BA53-BC0F4CEF489A}"/>
              </a:ext>
            </a:extLst>
          </p:cNvPr>
          <p:cNvSpPr>
            <a:spLocks noGrp="1"/>
          </p:cNvSpPr>
          <p:nvPr>
            <p:ph idx="1"/>
          </p:nvPr>
        </p:nvSpPr>
        <p:spPr>
          <a:xfrm>
            <a:off x="1371600" y="2286000"/>
            <a:ext cx="9601200" cy="4394200"/>
          </a:xfrm>
        </p:spPr>
        <p:txBody>
          <a:bodyPr/>
          <a:lstStyle/>
          <a:p>
            <a:r>
              <a:rPr lang="cs-CZ" dirty="0"/>
              <a:t>Pokud žadatel tráví v azylovém středisku dlouhou dobu, může se u něj vyskytnout tzv. táborový syndrom. Tento syndrom se vyznačuje pasivitou, apatií až depresí, v ojedinělých případech až agresivitou. Toto jednání je důsledkem toho, že dospělý člověk nemůže plnit svou obvyklou roli.</a:t>
            </a:r>
          </a:p>
          <a:p>
            <a:r>
              <a:rPr lang="cs-CZ" dirty="0"/>
              <a:t>Při práci s žadateli o mezinárodní ochranu je důležitá sociální opora, kterou mohou žadatele nalézt ve své rodině. Samozřejmě by ji měl poskytovat i sociální pracovník, který zajistí základní podmínky jejich existence. Také je důležitá psychoterapeutická pomoc, která jim pomůže, aby své problémy zvládli.</a:t>
            </a:r>
          </a:p>
          <a:p>
            <a:endParaRPr lang="cs-CZ" dirty="0"/>
          </a:p>
        </p:txBody>
      </p:sp>
    </p:spTree>
    <p:extLst>
      <p:ext uri="{BB962C8B-B14F-4D97-AF65-F5344CB8AC3E}">
        <p14:creationId xmlns:p14="http://schemas.microsoft.com/office/powerpoint/2010/main" val="56055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4EB1C-AEAE-4A4A-BCEE-2A217E7B17DF}"/>
              </a:ext>
            </a:extLst>
          </p:cNvPr>
          <p:cNvSpPr>
            <a:spLocks noGrp="1"/>
          </p:cNvSpPr>
          <p:nvPr>
            <p:ph type="title"/>
          </p:nvPr>
        </p:nvSpPr>
        <p:spPr/>
        <p:txBody>
          <a:bodyPr/>
          <a:lstStyle/>
          <a:p>
            <a:r>
              <a:rPr lang="cs-CZ" dirty="0"/>
              <a:t>Sociální práce a sociální služby v prostředí azylových zařízení </a:t>
            </a:r>
          </a:p>
        </p:txBody>
      </p:sp>
      <p:sp>
        <p:nvSpPr>
          <p:cNvPr id="3" name="Zástupný obsah 2">
            <a:extLst>
              <a:ext uri="{FF2B5EF4-FFF2-40B4-BE49-F238E27FC236}">
                <a16:creationId xmlns:a16="http://schemas.microsoft.com/office/drawing/2014/main" id="{002C848C-B549-49EF-8C64-2CCE7A0B600C}"/>
              </a:ext>
            </a:extLst>
          </p:cNvPr>
          <p:cNvSpPr>
            <a:spLocks noGrp="1"/>
          </p:cNvSpPr>
          <p:nvPr>
            <p:ph idx="1"/>
          </p:nvPr>
        </p:nvSpPr>
        <p:spPr>
          <a:xfrm>
            <a:off x="1371600" y="2286000"/>
            <a:ext cx="9601200" cy="4572000"/>
          </a:xfrm>
        </p:spPr>
        <p:txBody>
          <a:bodyPr>
            <a:normAutofit fontScale="92500" lnSpcReduction="10000"/>
          </a:bodyPr>
          <a:lstStyle/>
          <a:p>
            <a:r>
              <a:rPr lang="cs-CZ" dirty="0"/>
              <a:t>Sociální pracovníci pomáhají klientům v procesu adaptace na nové životní podmínky a jejich činnost směřuje k průběžnému informování klientů, s cílem umožnit jim základní orientaci v prostorách střediska. základní orientaci v prostorách střediska.</a:t>
            </a:r>
          </a:p>
          <a:p>
            <a:r>
              <a:rPr lang="cs-CZ" dirty="0"/>
              <a:t>Ohroženým skupinám žadatelů o udělení mezinárodní ochrany, jako jsou například matky s dětmi, samostatné ženy, nezletilí bez doprovodu zákonného zástupce a fyzicky či psychicky handicapovaní jedinci, je poskytnut specifický přístup.</a:t>
            </a:r>
          </a:p>
          <a:p>
            <a:r>
              <a:rPr lang="cs-CZ" dirty="0"/>
              <a:t>V případě potřeby je klientům zprostředkováváno psychologické poradenství. Dále sociální pracovníci těchto středisek dohlížejí na povinnou docházku dětí do základní školy. V rámci státního integračního programu jsou žadatelům nabízeny kurzy českého jazyka a blok socio- kulturních dovedností, který by žadatelům měl pomoci se lépe integrovat do společnosti.</a:t>
            </a:r>
          </a:p>
          <a:p>
            <a:r>
              <a:rPr lang="cs-CZ" dirty="0"/>
              <a:t>Významnou úlohu v procesu adaptace hraje vyplnění volného času. O smysluplné využití volna klientů se starají zaměstnanci střediska a nevládní organizace, jejichž zaměstnanci s žadateli například navštěvují kulturní akce v okolí středisek a připravují výlety, letní tábory, karnevaly pro děti apod. </a:t>
            </a:r>
          </a:p>
          <a:p>
            <a:endParaRPr lang="cs-CZ" dirty="0"/>
          </a:p>
        </p:txBody>
      </p:sp>
    </p:spTree>
    <p:extLst>
      <p:ext uri="{BB962C8B-B14F-4D97-AF65-F5344CB8AC3E}">
        <p14:creationId xmlns:p14="http://schemas.microsoft.com/office/powerpoint/2010/main" val="450839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2E6090-16AC-48C8-BF40-7AA366BA7330}"/>
              </a:ext>
            </a:extLst>
          </p:cNvPr>
          <p:cNvSpPr>
            <a:spLocks noGrp="1"/>
          </p:cNvSpPr>
          <p:nvPr>
            <p:ph type="title"/>
          </p:nvPr>
        </p:nvSpPr>
        <p:spPr>
          <a:xfrm>
            <a:off x="1371600" y="685800"/>
            <a:ext cx="9601200" cy="901700"/>
          </a:xfrm>
        </p:spPr>
        <p:txBody>
          <a:bodyPr/>
          <a:lstStyle/>
          <a:p>
            <a:r>
              <a:rPr lang="cs-CZ" dirty="0"/>
              <a:t>ŽADATELÉ O MEZINÁRODNÍ OCHRANU</a:t>
            </a:r>
          </a:p>
        </p:txBody>
      </p:sp>
      <p:sp>
        <p:nvSpPr>
          <p:cNvPr id="3" name="Zástupný obsah 2">
            <a:extLst>
              <a:ext uri="{FF2B5EF4-FFF2-40B4-BE49-F238E27FC236}">
                <a16:creationId xmlns:a16="http://schemas.microsoft.com/office/drawing/2014/main" id="{DD6F11C4-0ADE-4885-B3BE-637C2329ED4D}"/>
              </a:ext>
            </a:extLst>
          </p:cNvPr>
          <p:cNvSpPr>
            <a:spLocks noGrp="1"/>
          </p:cNvSpPr>
          <p:nvPr>
            <p:ph idx="1"/>
          </p:nvPr>
        </p:nvSpPr>
        <p:spPr>
          <a:xfrm>
            <a:off x="1371600" y="1587500"/>
            <a:ext cx="9601200" cy="4279900"/>
          </a:xfrm>
        </p:spPr>
        <p:txBody>
          <a:bodyPr/>
          <a:lstStyle/>
          <a:p>
            <a:pPr marL="0" indent="0">
              <a:buNone/>
            </a:pPr>
            <a:r>
              <a:rPr lang="cs-CZ" b="1" dirty="0"/>
              <a:t>Mezinárodní ochrana </a:t>
            </a:r>
          </a:p>
          <a:p>
            <a:r>
              <a:rPr lang="cs-CZ" dirty="0"/>
              <a:t>Každý, kdo je v zemi původu pronásledován, může po příchodu do České republiky požádat o mezinárodní ochranu, která je udělena buď formou azylu, nebo doplňkové ochrany. Během řízení o udělení mezinárodní ochrany ministerstvo vnitra zkoumá, zda byl žadatel v zemi původu pronásledován z důvodu:</a:t>
            </a:r>
          </a:p>
          <a:p>
            <a:pPr lvl="1"/>
            <a:r>
              <a:rPr lang="cs-CZ" dirty="0"/>
              <a:t>uplatňování politických práv a svobod • rasy • pohlaví • náboženství • národností • příslušnosti k určité sociální skupině • pro zastávání určitých politických názorů ve státě, jehož občanství má, nebo, v případě, že je osobou bez státního občanství, ve státě jeho posledního trvalého bydliště</a:t>
            </a:r>
          </a:p>
          <a:p>
            <a:pPr lvl="1"/>
            <a:endParaRPr lang="cs-CZ" dirty="0"/>
          </a:p>
          <a:p>
            <a:pPr marL="530352" lvl="1" indent="0">
              <a:buNone/>
            </a:pPr>
            <a:endParaRPr lang="cs-CZ" dirty="0"/>
          </a:p>
        </p:txBody>
      </p:sp>
    </p:spTree>
    <p:extLst>
      <p:ext uri="{BB962C8B-B14F-4D97-AF65-F5344CB8AC3E}">
        <p14:creationId xmlns:p14="http://schemas.microsoft.com/office/powerpoint/2010/main" val="2117380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86262E-1051-482D-AD48-4D299841C767}"/>
              </a:ext>
            </a:extLst>
          </p:cNvPr>
          <p:cNvSpPr>
            <a:spLocks noGrp="1"/>
          </p:cNvSpPr>
          <p:nvPr>
            <p:ph type="title"/>
          </p:nvPr>
        </p:nvSpPr>
        <p:spPr/>
        <p:txBody>
          <a:bodyPr/>
          <a:lstStyle/>
          <a:p>
            <a:r>
              <a:rPr lang="cs-CZ" dirty="0"/>
              <a:t>AZYL</a:t>
            </a:r>
          </a:p>
        </p:txBody>
      </p:sp>
      <p:sp>
        <p:nvSpPr>
          <p:cNvPr id="3" name="Zástupný obsah 2">
            <a:extLst>
              <a:ext uri="{FF2B5EF4-FFF2-40B4-BE49-F238E27FC236}">
                <a16:creationId xmlns:a16="http://schemas.microsoft.com/office/drawing/2014/main" id="{4EA366DD-CC4F-4809-974D-0A78EBA50333}"/>
              </a:ext>
            </a:extLst>
          </p:cNvPr>
          <p:cNvSpPr>
            <a:spLocks noGrp="1"/>
          </p:cNvSpPr>
          <p:nvPr>
            <p:ph idx="1"/>
          </p:nvPr>
        </p:nvSpPr>
        <p:spPr>
          <a:xfrm>
            <a:off x="1371600" y="1384300"/>
            <a:ext cx="9601200" cy="5473700"/>
          </a:xfrm>
        </p:spPr>
        <p:txBody>
          <a:bodyPr>
            <a:normAutofit/>
          </a:bodyPr>
          <a:lstStyle/>
          <a:p>
            <a:r>
              <a:rPr lang="cs-CZ" dirty="0"/>
              <a:t>Tomu, kdo prokáže, že byl ve své zemi pronásledován z níže uvedených důvodů, bude v České republice udělen azyl.</a:t>
            </a:r>
          </a:p>
          <a:p>
            <a:r>
              <a:rPr lang="cs-CZ" dirty="0"/>
              <a:t>Důvody k udělení azylu jsou: </a:t>
            </a:r>
          </a:p>
          <a:p>
            <a:pPr lvl="1"/>
            <a:r>
              <a:rPr lang="cs-CZ" b="1" i="0" dirty="0"/>
              <a:t>pronásledování za </a:t>
            </a:r>
            <a:r>
              <a:rPr lang="cs-CZ" dirty="0"/>
              <a:t>uplatňování politických práv a svobod z důvodu rasy, pohlaví, náboženství, národnosti, příslušnosti k určité sociální skupině</a:t>
            </a:r>
          </a:p>
          <a:p>
            <a:pPr lvl="1"/>
            <a:r>
              <a:rPr lang="cs-CZ" dirty="0"/>
              <a:t>zastávání určitých politických názorů ve státě, jehož občanství má, nebo, v případě, že je osobou bez státního občanství, ve státě jeho posledního trvalého bydliště.</a:t>
            </a:r>
          </a:p>
          <a:p>
            <a:r>
              <a:rPr lang="cs-CZ" dirty="0"/>
              <a:t>Dalším důvodem udělení mezinárodní ochrany je </a:t>
            </a:r>
            <a:r>
              <a:rPr lang="cs-CZ" b="1" dirty="0"/>
              <a:t>sloučení s rodinným příslušníkem </a:t>
            </a:r>
            <a:r>
              <a:rPr lang="cs-CZ" dirty="0"/>
              <a:t>(manželem, nezletilým dítětem nebo v případě nezletilého dítěte s rodičem), kterému již byl azyl udělen.</a:t>
            </a:r>
          </a:p>
          <a:p>
            <a:r>
              <a:rPr lang="cs-CZ" dirty="0"/>
              <a:t>Posledním důvodem k udělení azylu jsou takzvané </a:t>
            </a:r>
            <a:r>
              <a:rPr lang="cs-CZ" b="1" dirty="0"/>
              <a:t>humanitární důvody</a:t>
            </a:r>
            <a:r>
              <a:rPr lang="cs-CZ" dirty="0"/>
              <a:t>. Na humanitární azyl není právní nárok a je čistě na uvážení ministerstva vnitra, komu jej udělí a z jakých důvodů</a:t>
            </a:r>
          </a:p>
          <a:p>
            <a:endParaRPr lang="cs-CZ" dirty="0"/>
          </a:p>
        </p:txBody>
      </p:sp>
    </p:spTree>
    <p:extLst>
      <p:ext uri="{BB962C8B-B14F-4D97-AF65-F5344CB8AC3E}">
        <p14:creationId xmlns:p14="http://schemas.microsoft.com/office/powerpoint/2010/main" val="1120562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7E3A5-F5E1-4BDD-B27B-1B6A48404A7B}"/>
              </a:ext>
            </a:extLst>
          </p:cNvPr>
          <p:cNvSpPr>
            <a:spLocks noGrp="1"/>
          </p:cNvSpPr>
          <p:nvPr>
            <p:ph type="title"/>
          </p:nvPr>
        </p:nvSpPr>
        <p:spPr>
          <a:xfrm>
            <a:off x="723900" y="685799"/>
            <a:ext cx="3855720" cy="5781675"/>
          </a:xfrm>
        </p:spPr>
        <p:txBody>
          <a:bodyPr/>
          <a:lstStyle/>
          <a:p>
            <a:r>
              <a:rPr lang="cs-CZ" dirty="0"/>
              <a:t>Azyl nelze udělit, je-li důvodné podezření, že cizinec, který podal žádost o udělení azylu: </a:t>
            </a:r>
          </a:p>
        </p:txBody>
      </p:sp>
      <p:sp>
        <p:nvSpPr>
          <p:cNvPr id="3" name="Zástupný obsah 2">
            <a:extLst>
              <a:ext uri="{FF2B5EF4-FFF2-40B4-BE49-F238E27FC236}">
                <a16:creationId xmlns:a16="http://schemas.microsoft.com/office/drawing/2014/main" id="{22226A5B-1E60-452E-A443-B9198982E1E3}"/>
              </a:ext>
            </a:extLst>
          </p:cNvPr>
          <p:cNvSpPr>
            <a:spLocks noGrp="1"/>
          </p:cNvSpPr>
          <p:nvPr>
            <p:ph idx="1"/>
          </p:nvPr>
        </p:nvSpPr>
        <p:spPr/>
        <p:txBody>
          <a:bodyPr/>
          <a:lstStyle/>
          <a:p>
            <a:r>
              <a:rPr lang="cs-CZ" sz="2800" dirty="0"/>
              <a:t>se dopustil trestného činu proti míru, válečného trestného činu nebo trestného činu proti lidskosti;</a:t>
            </a:r>
          </a:p>
          <a:p>
            <a:r>
              <a:rPr lang="cs-CZ" sz="2800" dirty="0"/>
              <a:t>se dopustil vážného kriminálního trestného činu;</a:t>
            </a:r>
          </a:p>
          <a:p>
            <a:r>
              <a:rPr lang="cs-CZ" sz="2800" dirty="0"/>
              <a:t>je vinen činy, které jsou v rozporu se zásadami a cíli OSN.  </a:t>
            </a:r>
          </a:p>
          <a:p>
            <a:endParaRPr lang="cs-CZ" dirty="0"/>
          </a:p>
          <a:p>
            <a:endParaRPr lang="cs-CZ" dirty="0"/>
          </a:p>
          <a:p>
            <a:endParaRPr lang="cs-CZ" dirty="0"/>
          </a:p>
        </p:txBody>
      </p:sp>
    </p:spTree>
    <p:extLst>
      <p:ext uri="{BB962C8B-B14F-4D97-AF65-F5344CB8AC3E}">
        <p14:creationId xmlns:p14="http://schemas.microsoft.com/office/powerpoint/2010/main" val="2542965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7DD2F7-02DE-41F4-A194-BB97322A928A}"/>
              </a:ext>
            </a:extLst>
          </p:cNvPr>
          <p:cNvSpPr>
            <a:spLocks noGrp="1"/>
          </p:cNvSpPr>
          <p:nvPr>
            <p:ph type="title"/>
          </p:nvPr>
        </p:nvSpPr>
        <p:spPr/>
        <p:txBody>
          <a:bodyPr/>
          <a:lstStyle/>
          <a:p>
            <a:r>
              <a:rPr lang="cs-CZ" dirty="0"/>
              <a:t>Kolik je v ČR azylantů? </a:t>
            </a:r>
          </a:p>
        </p:txBody>
      </p:sp>
      <p:sp>
        <p:nvSpPr>
          <p:cNvPr id="3" name="Zástupný symbol pro obsah 2">
            <a:extLst>
              <a:ext uri="{FF2B5EF4-FFF2-40B4-BE49-F238E27FC236}">
                <a16:creationId xmlns:a16="http://schemas.microsoft.com/office/drawing/2014/main" id="{797D1BE0-69E6-4F24-9040-4EAACAEF6A76}"/>
              </a:ext>
            </a:extLst>
          </p:cNvPr>
          <p:cNvSpPr>
            <a:spLocks noGrp="1"/>
          </p:cNvSpPr>
          <p:nvPr>
            <p:ph idx="1"/>
          </p:nvPr>
        </p:nvSpPr>
        <p:spPr>
          <a:xfrm>
            <a:off x="6256020" y="685800"/>
            <a:ext cx="5212080" cy="6025717"/>
          </a:xfrm>
        </p:spPr>
        <p:txBody>
          <a:bodyPr/>
          <a:lstStyle/>
          <a:p>
            <a:r>
              <a:rPr lang="cs-CZ" sz="3600" dirty="0">
                <a:hlinkClick r:id="rId2"/>
              </a:rPr>
              <a:t>V ČR je milión cizinců. Azylanti tvoří méně než jedno procento z nich - Revue pro sociální politiku a výzkum </a:t>
            </a:r>
            <a:r>
              <a:rPr lang="ka-GE" sz="3600" dirty="0">
                <a:hlinkClick r:id="rId2"/>
              </a:rPr>
              <a:t>ღ (</a:t>
            </a:r>
            <a:r>
              <a:rPr lang="cs-CZ" sz="3600" dirty="0">
                <a:hlinkClick r:id="rId2"/>
              </a:rPr>
              <a:t>socialnipolitika.eu)</a:t>
            </a:r>
            <a:endParaRPr lang="cs-CZ" sz="3600" dirty="0"/>
          </a:p>
          <a:p>
            <a:endParaRPr lang="cs-CZ" dirty="0"/>
          </a:p>
          <a:p>
            <a:r>
              <a:rPr lang="cs-CZ" dirty="0"/>
              <a:t>Necelé tři tisíce (2 972 osob) tvoří cizinci, kterým byl udělen azyl (0,6 % všech cizinců). (2016) </a:t>
            </a:r>
          </a:p>
          <a:p>
            <a:endParaRPr lang="cs-CZ" dirty="0"/>
          </a:p>
          <a:p>
            <a:endParaRPr lang="cs-CZ" dirty="0"/>
          </a:p>
          <a:p>
            <a:r>
              <a:rPr lang="cs-CZ" dirty="0">
                <a:solidFill>
                  <a:srgbClr val="FF0000"/>
                </a:solidFill>
              </a:rPr>
              <a:t>Komentováno 4. 10. </a:t>
            </a:r>
          </a:p>
        </p:txBody>
      </p:sp>
      <p:sp>
        <p:nvSpPr>
          <p:cNvPr id="4" name="Zástupný symbol pro text 3">
            <a:extLst>
              <a:ext uri="{FF2B5EF4-FFF2-40B4-BE49-F238E27FC236}">
                <a16:creationId xmlns:a16="http://schemas.microsoft.com/office/drawing/2014/main" id="{46465555-0EA5-4F65-903D-1EEFA98625CB}"/>
              </a:ext>
            </a:extLst>
          </p:cNvPr>
          <p:cNvSpPr>
            <a:spLocks noGrp="1"/>
          </p:cNvSpPr>
          <p:nvPr>
            <p:ph type="body" sz="half" idx="2"/>
          </p:nvPr>
        </p:nvSpPr>
        <p:spPr/>
        <p:txBody>
          <a:bodyPr/>
          <a:lstStyle/>
          <a:p>
            <a:r>
              <a:rPr lang="cs-CZ" dirty="0">
                <a:hlinkClick r:id="rId3"/>
              </a:rPr>
              <a:t>https://www.opensocietyfoundations.org/voices/why-europe-must-embrace-its-refugees/cs</a:t>
            </a:r>
            <a:r>
              <a:rPr lang="cs-CZ" dirty="0"/>
              <a:t>  (6) </a:t>
            </a:r>
          </a:p>
        </p:txBody>
      </p:sp>
    </p:spTree>
    <p:extLst>
      <p:ext uri="{BB962C8B-B14F-4D97-AF65-F5344CB8AC3E}">
        <p14:creationId xmlns:p14="http://schemas.microsoft.com/office/powerpoint/2010/main" val="250099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Menšiny - jednotlivé etnické a národnostní menšiny v ČR</a:t>
            </a:r>
            <a:br>
              <a:rPr lang="cs-CZ" b="1" dirty="0"/>
            </a:br>
            <a:endParaRPr lang="cs-CZ" dirty="0"/>
          </a:p>
        </p:txBody>
      </p:sp>
      <p:sp>
        <p:nvSpPr>
          <p:cNvPr id="3" name="Zástupný symbol pro obsah 2"/>
          <p:cNvSpPr>
            <a:spLocks noGrp="1"/>
          </p:cNvSpPr>
          <p:nvPr>
            <p:ph sz="half" idx="1"/>
          </p:nvPr>
        </p:nvSpPr>
        <p:spPr/>
        <p:txBody>
          <a:bodyPr>
            <a:normAutofit lnSpcReduction="10000"/>
          </a:bodyPr>
          <a:lstStyle/>
          <a:p>
            <a:r>
              <a:rPr lang="cs-CZ" dirty="0">
                <a:hlinkClick r:id="rId2"/>
              </a:rPr>
              <a:t>https://www.vlada.cz/cz/pracovni-a-poradni-organy-vlady/rnm/mensiny/narodnostni-mensiny-15935/</a:t>
            </a:r>
            <a:r>
              <a:rPr lang="cs-CZ" dirty="0"/>
              <a:t> </a:t>
            </a:r>
          </a:p>
          <a:p>
            <a:r>
              <a:rPr lang="cs-CZ" sz="2400" dirty="0"/>
              <a:t>Menšiny a </a:t>
            </a:r>
            <a:r>
              <a:rPr lang="cs-CZ" sz="2400" dirty="0" err="1"/>
              <a:t>marginalizované</a:t>
            </a:r>
            <a:r>
              <a:rPr lang="cs-CZ" sz="2400" dirty="0"/>
              <a:t> skupiny </a:t>
            </a:r>
          </a:p>
          <a:p>
            <a:r>
              <a:rPr lang="cs-CZ" sz="2400" dirty="0"/>
              <a:t>Klíčová slova: menšina, etnická menšina, národnostní menšina, sociální exkluze, marginalizace </a:t>
            </a:r>
            <a:endParaRPr lang="cs-CZ" altLang="cs-CZ" sz="2400" b="1" dirty="0">
              <a:solidFill>
                <a:srgbClr val="981E3A"/>
              </a:solidFill>
              <a:latin typeface="Arial" panose="020B0604020202020204" pitchFamily="34" charset="0"/>
              <a:ea typeface="Times New Roman" panose="02020603050405020304" pitchFamily="18" charset="0"/>
            </a:endParaRPr>
          </a:p>
          <a:p>
            <a:endParaRPr lang="cs-CZ" sz="2400" dirty="0"/>
          </a:p>
        </p:txBody>
      </p:sp>
      <p:sp>
        <p:nvSpPr>
          <p:cNvPr id="6" name="Zástupný obsah 5">
            <a:extLst>
              <a:ext uri="{FF2B5EF4-FFF2-40B4-BE49-F238E27FC236}">
                <a16:creationId xmlns:a16="http://schemas.microsoft.com/office/drawing/2014/main" id="{8A83E695-5186-B36F-DEC8-FEDBA4285EF9}"/>
              </a:ext>
            </a:extLst>
          </p:cNvPr>
          <p:cNvSpPr>
            <a:spLocks noGrp="1"/>
          </p:cNvSpPr>
          <p:nvPr>
            <p:ph sz="half" idx="2"/>
          </p:nvPr>
        </p:nvSpPr>
        <p:spPr>
          <a:xfrm>
            <a:off x="6525403" y="3629025"/>
            <a:ext cx="4447786" cy="2238375"/>
          </a:xfrm>
        </p:spPr>
        <p:txBody>
          <a:bodyPr>
            <a:normAutofit lnSpcReduction="10000"/>
          </a:bodyPr>
          <a:lstStyle/>
          <a:p>
            <a:pPr marL="0" lvl="0" indent="180975" algn="ctr" eaLnBrk="0" fontAlgn="base" hangingPunct="0">
              <a:lnSpc>
                <a:spcPct val="100000"/>
              </a:lnSpc>
              <a:spcBef>
                <a:spcPct val="0"/>
              </a:spcBef>
              <a:spcAft>
                <a:spcPct val="0"/>
              </a:spcAft>
              <a:buNone/>
            </a:pPr>
            <a:r>
              <a:rPr lang="cs-CZ" altLang="cs-CZ" sz="2000" b="1" dirty="0">
                <a:solidFill>
                  <a:srgbClr val="981E3A"/>
                </a:solidFill>
                <a:latin typeface="Arial" panose="020B0604020202020204" pitchFamily="34" charset="0"/>
                <a:ea typeface="Times New Roman" panose="02020603050405020304" pitchFamily="18" charset="0"/>
              </a:rPr>
              <a:t>Rozvoj multikulturních  </a:t>
            </a:r>
            <a:endParaRPr lang="cs-CZ" altLang="cs-CZ" sz="1050" dirty="0">
              <a:solidFill>
                <a:schemeClr val="tx1"/>
              </a:solidFill>
              <a:latin typeface="Arial" panose="020B0604020202020204" pitchFamily="34" charset="0"/>
              <a:ea typeface="Times New Roman" panose="02020603050405020304" pitchFamily="18" charset="0"/>
            </a:endParaRPr>
          </a:p>
          <a:p>
            <a:pPr marL="0" lvl="0" indent="180975" algn="ctr" eaLnBrk="0" fontAlgn="base" hangingPunct="0">
              <a:lnSpc>
                <a:spcPct val="100000"/>
              </a:lnSpc>
              <a:spcBef>
                <a:spcPct val="0"/>
              </a:spcBef>
              <a:spcAft>
                <a:spcPct val="0"/>
              </a:spcAft>
              <a:buNone/>
            </a:pPr>
            <a:r>
              <a:rPr lang="cs-CZ" altLang="cs-CZ" sz="2000" b="1" dirty="0">
                <a:solidFill>
                  <a:srgbClr val="981E3A"/>
                </a:solidFill>
                <a:latin typeface="Arial" panose="020B0604020202020204" pitchFamily="34" charset="0"/>
                <a:ea typeface="Times New Roman" panose="02020603050405020304" pitchFamily="18" charset="0"/>
                <a:cs typeface="Times New Roman" panose="02020603050405020304" pitchFamily="18" charset="0"/>
              </a:rPr>
              <a:t>kompetencí</a:t>
            </a:r>
            <a:endParaRPr lang="cs-CZ" altLang="cs-CZ" sz="1050" dirty="0">
              <a:solidFill>
                <a:schemeClr val="tx1"/>
              </a:solidFill>
              <a:latin typeface="Arial" panose="020B0604020202020204" pitchFamily="34" charset="0"/>
              <a:ea typeface="Times New Roman" panose="02020603050405020304" pitchFamily="18" charset="0"/>
            </a:endParaRPr>
          </a:p>
          <a:p>
            <a:endParaRPr lang="cs-CZ" dirty="0"/>
          </a:p>
        </p:txBody>
      </p:sp>
      <p:sp>
        <p:nvSpPr>
          <p:cNvPr id="4" name="Rectangle 1">
            <a:extLst>
              <a:ext uri="{FF2B5EF4-FFF2-40B4-BE49-F238E27FC236}">
                <a16:creationId xmlns:a16="http://schemas.microsoft.com/office/drawing/2014/main" id="{5E003FE5-83CE-5445-CBB8-3AAFCC6D8AA7}"/>
              </a:ext>
            </a:extLst>
          </p:cNvPr>
          <p:cNvSpPr>
            <a:spLocks noChangeArrowheads="1"/>
          </p:cNvSpPr>
          <p:nvPr/>
        </p:nvSpPr>
        <p:spPr bwMode="auto">
          <a:xfrm>
            <a:off x="5543550" y="4686301"/>
            <a:ext cx="654411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Distanční studijní text</a:t>
            </a:r>
            <a:endParaRPr kumimoji="0" lang="cs-CZ" altLang="cs-CZ"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Andrea Preissová Krejčí </a:t>
            </a:r>
            <a:endParaRPr kumimoji="0" lang="cs-CZ" altLang="cs-CZ" sz="1200" b="0" i="0" u="none" strike="noStrike" cap="none" normalizeH="0" baseline="0" dirty="0">
              <a:ln>
                <a:noFill/>
              </a:ln>
              <a:solidFill>
                <a:schemeClr val="tx1"/>
              </a:solidFill>
              <a:effectLst/>
              <a:ea typeface="Times New Roman" panose="02020603050405020304"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Druhé doplněné vydání</a:t>
            </a:r>
            <a:endParaRPr kumimoji="0" lang="cs-CZ" altLang="cs-CZ" sz="1200" b="0" i="0" u="none" strike="noStrike" cap="none" normalizeH="0" baseline="0" dirty="0">
              <a:ln>
                <a:noFill/>
              </a:ln>
              <a:solidFill>
                <a:schemeClr val="tx1"/>
              </a:solidFill>
              <a:effectLst/>
              <a:ea typeface="Times New Roman" panose="02020603050405020304"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3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Opava 20 23</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2870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4421A3-37AA-4DCC-ABB2-5AF90B430904}"/>
              </a:ext>
            </a:extLst>
          </p:cNvPr>
          <p:cNvSpPr>
            <a:spLocks noGrp="1"/>
          </p:cNvSpPr>
          <p:nvPr>
            <p:ph type="title"/>
          </p:nvPr>
        </p:nvSpPr>
        <p:spPr>
          <a:xfrm>
            <a:off x="1371600" y="685800"/>
            <a:ext cx="9601200" cy="698500"/>
          </a:xfrm>
        </p:spPr>
        <p:txBody>
          <a:bodyPr/>
          <a:lstStyle/>
          <a:p>
            <a:r>
              <a:rPr lang="cs-CZ" dirty="0"/>
              <a:t>Doplňková ochrana </a:t>
            </a:r>
          </a:p>
        </p:txBody>
      </p:sp>
      <p:sp>
        <p:nvSpPr>
          <p:cNvPr id="3" name="Zástupný obsah 2">
            <a:extLst>
              <a:ext uri="{FF2B5EF4-FFF2-40B4-BE49-F238E27FC236}">
                <a16:creationId xmlns:a16="http://schemas.microsoft.com/office/drawing/2014/main" id="{FFAC86F1-1D3E-4119-91A2-7990191269A2}"/>
              </a:ext>
            </a:extLst>
          </p:cNvPr>
          <p:cNvSpPr>
            <a:spLocks noGrp="1"/>
          </p:cNvSpPr>
          <p:nvPr>
            <p:ph idx="1"/>
          </p:nvPr>
        </p:nvSpPr>
        <p:spPr>
          <a:xfrm>
            <a:off x="1371600" y="1498600"/>
            <a:ext cx="9601200" cy="5359400"/>
          </a:xfrm>
        </p:spPr>
        <p:txBody>
          <a:bodyPr>
            <a:normAutofit/>
          </a:bodyPr>
          <a:lstStyle/>
          <a:p>
            <a:r>
              <a:rPr lang="cs-CZ" dirty="0"/>
              <a:t>U koho ministerstvo nezjistí v dostatečné míře azylové důvody, ale žadatel prokáže, že by mu v případě návratu do vlasti hrozilo nebezpečí uložení nebo vykonání trestu smrti, mučení nebo nelidské či ponižující zacházení nebo trestání, dále, kdyby se návratem do vlasti ocitl ve vážném ohrožení života nebo lidské důstojnosti v situacích mezinárodního nebo vnitřního ozbrojeného konfliktu, nebo pokud by vycestování cizince bylo v rozporu s mezinárodními závazky České republiky, může mu být udělena doplňková ochrana.</a:t>
            </a:r>
          </a:p>
          <a:p>
            <a:r>
              <a:rPr lang="cs-CZ" dirty="0"/>
              <a:t>Ta může být rovněž udělena z důvodu sloučení s rodinným příslušníkem (manželem, nezletilým dítětem nebo v případě nezletilého dítěte s rodičem), kterému již byla doplňková ochrana udělena.</a:t>
            </a:r>
          </a:p>
          <a:p>
            <a:r>
              <a:rPr lang="cs-CZ" dirty="0"/>
              <a:t>Doplňková ochrana je na rozdíl od azylu udělována na dobu určitou a po této době je přezkoumáváno, zda trvají důvody, pro které byla udělena. V případě, že důvody trvají, je její platnost prodloužena.</a:t>
            </a:r>
          </a:p>
          <a:p>
            <a:r>
              <a:rPr lang="cs-CZ" dirty="0"/>
              <a:t>O její prodloužení je třeba požádat nejpozději 30 dnů před uplynutím doby, na niž je doplňková ochrana udělena.</a:t>
            </a:r>
          </a:p>
          <a:p>
            <a:endParaRPr lang="cs-CZ" dirty="0"/>
          </a:p>
        </p:txBody>
      </p:sp>
    </p:spTree>
    <p:extLst>
      <p:ext uri="{BB962C8B-B14F-4D97-AF65-F5344CB8AC3E}">
        <p14:creationId xmlns:p14="http://schemas.microsoft.com/office/powerpoint/2010/main" val="4032382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9BA42-D9B4-4941-A0BB-556BFD6C75F2}"/>
              </a:ext>
            </a:extLst>
          </p:cNvPr>
          <p:cNvSpPr>
            <a:spLocks noGrp="1"/>
          </p:cNvSpPr>
          <p:nvPr>
            <p:ph type="title"/>
          </p:nvPr>
        </p:nvSpPr>
        <p:spPr/>
        <p:txBody>
          <a:bodyPr/>
          <a:lstStyle/>
          <a:p>
            <a:r>
              <a:rPr lang="cs-CZ" dirty="0"/>
              <a:t>Kolik je v ČR azylantů? </a:t>
            </a:r>
          </a:p>
        </p:txBody>
      </p:sp>
      <p:sp>
        <p:nvSpPr>
          <p:cNvPr id="3" name="Zástupný symbol pro obsah 2">
            <a:extLst>
              <a:ext uri="{FF2B5EF4-FFF2-40B4-BE49-F238E27FC236}">
                <a16:creationId xmlns:a16="http://schemas.microsoft.com/office/drawing/2014/main" id="{202272F9-2433-4945-AFD6-317B545D7B3D}"/>
              </a:ext>
            </a:extLst>
          </p:cNvPr>
          <p:cNvSpPr>
            <a:spLocks noGrp="1"/>
          </p:cNvSpPr>
          <p:nvPr>
            <p:ph idx="1"/>
          </p:nvPr>
        </p:nvSpPr>
        <p:spPr/>
        <p:txBody>
          <a:bodyPr>
            <a:normAutofit lnSpcReduction="10000"/>
          </a:bodyPr>
          <a:lstStyle/>
          <a:p>
            <a:r>
              <a:rPr lang="cs-CZ" dirty="0">
                <a:hlinkClick r:id="rId2"/>
              </a:rPr>
              <a:t>https://www.youtube.com/watch?v=oyzEvaanbXU</a:t>
            </a:r>
            <a:endParaRPr lang="cs-CZ" dirty="0"/>
          </a:p>
          <a:p>
            <a:endParaRPr lang="cs-CZ" dirty="0"/>
          </a:p>
          <a:p>
            <a:endParaRPr lang="cs-CZ" dirty="0"/>
          </a:p>
          <a:p>
            <a:r>
              <a:rPr lang="cs-CZ" dirty="0"/>
              <a:t>Co všechno musí překonat uprchlíci na cestě do bezpečné země a jak by měla vypadat jejich správná integrace? O šancích i těžkostech uprchlíků si se svými hosty povídá Adéla </a:t>
            </a:r>
            <a:r>
              <a:rPr lang="cs-CZ" dirty="0" err="1"/>
              <a:t>Elbel</a:t>
            </a:r>
            <a:r>
              <a:rPr lang="cs-CZ" dirty="0"/>
              <a:t>. Tentokrát přijaly pozvání Lucie Kellnerová z Konsorcia nevládních organizací pracujících s migranty a </a:t>
            </a:r>
            <a:r>
              <a:rPr lang="cs-CZ" dirty="0" err="1"/>
              <a:t>Sagar</a:t>
            </a:r>
            <a:r>
              <a:rPr lang="cs-CZ" dirty="0"/>
              <a:t> </a:t>
            </a:r>
            <a:r>
              <a:rPr lang="cs-CZ" dirty="0" err="1"/>
              <a:t>Rakin</a:t>
            </a:r>
            <a:r>
              <a:rPr lang="cs-CZ" dirty="0"/>
              <a:t>, jejíž rodina před lety uprchla z Afghánistánu před válkou. </a:t>
            </a:r>
          </a:p>
          <a:p>
            <a:r>
              <a:rPr lang="cs-CZ" dirty="0">
                <a:hlinkClick r:id="rId3"/>
              </a:rPr>
              <a:t>https://www.zeny.cz/vztahy-a-rodina/o-cem-se-mlci-jak-se-zije-v-cesku-kdyz-mate-nalepku-uprchlik-8397.html</a:t>
            </a:r>
            <a:r>
              <a:rPr lang="cs-CZ" dirty="0"/>
              <a:t> </a:t>
            </a:r>
          </a:p>
        </p:txBody>
      </p:sp>
      <p:sp>
        <p:nvSpPr>
          <p:cNvPr id="4" name="Zástupný symbol pro text 3">
            <a:extLst>
              <a:ext uri="{FF2B5EF4-FFF2-40B4-BE49-F238E27FC236}">
                <a16:creationId xmlns:a16="http://schemas.microsoft.com/office/drawing/2014/main" id="{D1B90FDD-2638-45C1-BAE5-0ED8E39B6728}"/>
              </a:ext>
            </a:extLst>
          </p:cNvPr>
          <p:cNvSpPr>
            <a:spLocks noGrp="1"/>
          </p:cNvSpPr>
          <p:nvPr>
            <p:ph type="body" sz="half" idx="2"/>
          </p:nvPr>
        </p:nvSpPr>
        <p:spPr/>
        <p:txBody>
          <a:bodyPr/>
          <a:lstStyle/>
          <a:p>
            <a:r>
              <a:rPr lang="cs-CZ" b="1" dirty="0"/>
              <a:t>O čem se mlčí: Jak se žije v Česku, když máte nálepku uprchlík? (5) </a:t>
            </a:r>
          </a:p>
          <a:p>
            <a:endParaRPr lang="cs-CZ" b="1" dirty="0"/>
          </a:p>
          <a:p>
            <a:endParaRPr lang="cs-CZ" b="1" dirty="0"/>
          </a:p>
          <a:p>
            <a:r>
              <a:rPr lang="cs-CZ" dirty="0"/>
              <a:t> </a:t>
            </a:r>
          </a:p>
        </p:txBody>
      </p:sp>
    </p:spTree>
    <p:extLst>
      <p:ext uri="{BB962C8B-B14F-4D97-AF65-F5344CB8AC3E}">
        <p14:creationId xmlns:p14="http://schemas.microsoft.com/office/powerpoint/2010/main" val="3035508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cs-CZ"/>
            </a:p>
          </p:txBody>
        </p:sp>
        <p:sp>
          <p:nvSpPr>
            <p:cNvPr id="14"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cs-CZ"/>
            </a:p>
          </p:txBody>
        </p:sp>
      </p:grpSp>
      <p:sp useBgFill="1">
        <p:nvSpPr>
          <p:cNvPr id="16" name="Rectangle 15">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9"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txBody>
            <a:bodyPr/>
            <a:lstStyle/>
            <a:p>
              <a:endParaRPr lang="cs-CZ"/>
            </a:p>
          </p:txBody>
        </p:sp>
        <p:sp>
          <p:nvSpPr>
            <p:cNvPr id="20"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txBody>
            <a:bodyPr/>
            <a:lstStyle/>
            <a:p>
              <a:endParaRPr lang="cs-CZ"/>
            </a:p>
          </p:txBody>
        </p:sp>
      </p:grpSp>
      <p:sp>
        <p:nvSpPr>
          <p:cNvPr id="6" name="Nadpis 5">
            <a:extLst>
              <a:ext uri="{FF2B5EF4-FFF2-40B4-BE49-F238E27FC236}">
                <a16:creationId xmlns:a16="http://schemas.microsoft.com/office/drawing/2014/main" id="{E1EE5211-6274-0B22-D4F2-76225B925CC9}"/>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dirty="0" err="1"/>
              <a:t>Aktuální</a:t>
            </a:r>
            <a:r>
              <a:rPr lang="en-US" sz="7200" cap="all" dirty="0"/>
              <a:t> </a:t>
            </a:r>
            <a:r>
              <a:rPr lang="en-US" sz="7200" cap="all" dirty="0" err="1"/>
              <a:t>zprávy</a:t>
            </a:r>
            <a:r>
              <a:rPr lang="en-US" sz="7200" cap="all" dirty="0"/>
              <a:t> o </a:t>
            </a:r>
            <a:r>
              <a:rPr lang="en-US" sz="7200" cap="all" dirty="0" err="1"/>
              <a:t>migraci</a:t>
            </a:r>
            <a:r>
              <a:rPr lang="en-US" sz="7200" cap="all" dirty="0"/>
              <a:t> v </a:t>
            </a:r>
            <a:r>
              <a:rPr lang="en-US" sz="7200" cap="all" dirty="0" err="1"/>
              <a:t>rámci</a:t>
            </a:r>
            <a:r>
              <a:rPr lang="en-US" sz="7200" cap="all" dirty="0"/>
              <a:t> ČR </a:t>
            </a:r>
          </a:p>
        </p:txBody>
      </p:sp>
    </p:spTree>
    <p:extLst>
      <p:ext uri="{BB962C8B-B14F-4D97-AF65-F5344CB8AC3E}">
        <p14:creationId xmlns:p14="http://schemas.microsoft.com/office/powerpoint/2010/main" val="103333885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66B077-6567-8146-1747-6F7E0F60907A}"/>
              </a:ext>
            </a:extLst>
          </p:cNvPr>
          <p:cNvSpPr>
            <a:spLocks noGrp="1"/>
          </p:cNvSpPr>
          <p:nvPr>
            <p:ph type="title"/>
          </p:nvPr>
        </p:nvSpPr>
        <p:spPr>
          <a:xfrm>
            <a:off x="1371600" y="685800"/>
            <a:ext cx="9601200" cy="1000125"/>
          </a:xfrm>
        </p:spPr>
        <p:txBody>
          <a:bodyPr/>
          <a:lstStyle/>
          <a:p>
            <a:r>
              <a:rPr lang="cs-CZ" dirty="0"/>
              <a:t>Legální migrace</a:t>
            </a:r>
          </a:p>
        </p:txBody>
      </p:sp>
      <p:sp>
        <p:nvSpPr>
          <p:cNvPr id="3" name="Zástupný obsah 2">
            <a:extLst>
              <a:ext uri="{FF2B5EF4-FFF2-40B4-BE49-F238E27FC236}">
                <a16:creationId xmlns:a16="http://schemas.microsoft.com/office/drawing/2014/main" id="{4FCD4988-8A16-D88D-0FEB-D68717CB4713}"/>
              </a:ext>
            </a:extLst>
          </p:cNvPr>
          <p:cNvSpPr>
            <a:spLocks noGrp="1"/>
          </p:cNvSpPr>
          <p:nvPr>
            <p:ph idx="1"/>
          </p:nvPr>
        </p:nvSpPr>
        <p:spPr>
          <a:xfrm>
            <a:off x="1371599" y="1400175"/>
            <a:ext cx="10615613" cy="5243513"/>
          </a:xfrm>
        </p:spPr>
        <p:txBody>
          <a:bodyPr>
            <a:normAutofit fontScale="92500" lnSpcReduction="10000"/>
          </a:bodyPr>
          <a:lstStyle/>
          <a:p>
            <a:r>
              <a:rPr lang="cs-CZ" dirty="0"/>
              <a:t>K 30. červnu 2023 bylo na území ČR registrováno celkem 1 036 798 osob cizí státní příslušnosti, z  toho 344 398 na základě oprávnění k  přechodnému pobytu a  342 186 na základě oprávnění k trvalému pobytu a 350 214 na základě registrace dočasné ochrany. Za výrazným nárůstem počtu cizinců na území ČR stojí zejména </a:t>
            </a:r>
            <a:r>
              <a:rPr lang="cs-CZ" b="1" dirty="0"/>
              <a:t>vydávání dočasné ochrany </a:t>
            </a:r>
            <a:r>
              <a:rPr lang="cs-CZ" dirty="0"/>
              <a:t>státním příslušníkům Ukrajiny, kteří prchají před válkou ve své zemi. Mezi cizinci pobývajícími legálně na území ČR převažují občané třetích zemí (808 474 osob, tj. 78  %) nad občany členských států EU, EHP a Švýcarska (228 324 osob, tj. 22 %).  </a:t>
            </a:r>
          </a:p>
          <a:p>
            <a:pPr marL="0" indent="0">
              <a:buNone/>
            </a:pPr>
            <a:r>
              <a:rPr lang="cs-CZ" dirty="0"/>
              <a:t>MEZINÁRODNÍ OCHRANA</a:t>
            </a:r>
          </a:p>
          <a:p>
            <a:r>
              <a:rPr lang="cs-CZ" dirty="0"/>
              <a:t> V období od 1. ledna do 30. června 2023 bylo v  České republice evidováno celkem 708 žádostí o mezinárodní ochranu. Nejvíce žádostí o mezinárodní ochranu v  tomto období podali státní příslušníci Turecka, a  to  konkrétně 78 žádostí. Dalšími v pořadí byli žadatelé z následujících států: Uzbekistánu  (74), Vietnamu (74) a Ukrajiny (73).</a:t>
            </a:r>
          </a:p>
          <a:p>
            <a:pPr marL="0" indent="0">
              <a:buNone/>
            </a:pPr>
            <a:r>
              <a:rPr lang="cs-CZ" dirty="0"/>
              <a:t>DOČASNÁ OCHRANA </a:t>
            </a:r>
          </a:p>
          <a:p>
            <a:r>
              <a:rPr lang="cs-CZ" dirty="0"/>
              <a:t>Za výrazným nárůstem počtu cizinců na území ČR stojí zejména vydávání dočasné ochrany těm, kteří prchají z důvodu ruské vojenské agrese na Ukrajině. K 30. 6. 2023 bylo v České republice evidováno celkem 349 140 aktivních registrací dočasných ochran. Celkově vydaných dočasných ochran bylo za období od začátku konfliktu (24. 2. 2022) do 2. 7. 2023 celkem 537 350. </a:t>
            </a:r>
          </a:p>
          <a:p>
            <a:endParaRPr lang="cs-CZ" dirty="0"/>
          </a:p>
          <a:p>
            <a:endParaRPr lang="cs-CZ" dirty="0"/>
          </a:p>
        </p:txBody>
      </p:sp>
    </p:spTree>
    <p:extLst>
      <p:ext uri="{BB962C8B-B14F-4D97-AF65-F5344CB8AC3E}">
        <p14:creationId xmlns:p14="http://schemas.microsoft.com/office/powerpoint/2010/main" val="2890571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45B1239-84FF-465E-69F5-0A054BB72B02}"/>
              </a:ext>
            </a:extLst>
          </p:cNvPr>
          <p:cNvSpPr>
            <a:spLocks noGrp="1"/>
          </p:cNvSpPr>
          <p:nvPr>
            <p:ph type="title"/>
          </p:nvPr>
        </p:nvSpPr>
        <p:spPr>
          <a:xfrm>
            <a:off x="8471424" y="1110882"/>
            <a:ext cx="3053039" cy="1060817"/>
          </a:xfrm>
        </p:spPr>
        <p:txBody>
          <a:bodyPr vert="horz" lIns="91440" tIns="45720" rIns="91440" bIns="45720" rtlCol="0" anchor="b">
            <a:normAutofit/>
          </a:bodyPr>
          <a:lstStyle/>
          <a:p>
            <a:r>
              <a:rPr lang="en-US" sz="2800"/>
              <a:t>Podle státní příslušnosti</a:t>
            </a:r>
          </a:p>
        </p:txBody>
      </p:sp>
      <p:sp>
        <p:nvSpPr>
          <p:cNvPr id="11" name="Rectangle 3">
            <a:extLst>
              <a:ext uri="{FF2B5EF4-FFF2-40B4-BE49-F238E27FC236}">
                <a16:creationId xmlns:a16="http://schemas.microsoft.com/office/drawing/2014/main" id="{3ACBE472-7EFE-B6C3-04D1-6120B236A764}"/>
              </a:ext>
            </a:extLst>
          </p:cNvPr>
          <p:cNvSpPr>
            <a:spLocks noChangeArrowheads="1"/>
          </p:cNvSpPr>
          <p:nvPr/>
        </p:nvSpPr>
        <p:spPr bwMode="auto">
          <a:xfrm>
            <a:off x="8471423" y="2286000"/>
            <a:ext cx="3053039" cy="3931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84048" marR="0" lvl="0" indent="-384048" defTabSz="914400" eaLnBrk="1" fontAlgn="base" hangingPunct="1">
              <a:lnSpc>
                <a:spcPct val="94000"/>
              </a:lnSpc>
              <a:spcBef>
                <a:spcPct val="0"/>
              </a:spcBef>
              <a:spcAft>
                <a:spcPts val="200"/>
              </a:spcAft>
              <a:buClrTx/>
              <a:buSzTx/>
              <a:buFont typeface="Franklin Gothic Book" panose="020B0503020102020204" pitchFamily="34" charset="0"/>
              <a:buNone/>
              <a:tabLst/>
            </a:pPr>
            <a:r>
              <a:rPr kumimoji="0" lang="en-US" altLang="cs-CZ" sz="1600" b="0" i="0" u="none" strike="noStrike" cap="none" normalizeH="0">
                <a:ln>
                  <a:noFill/>
                </a:ln>
                <a:solidFill>
                  <a:schemeClr val="tx2"/>
                </a:solidFill>
                <a:effectLst/>
                <a:latin typeface="+mn-lt"/>
              </a:rPr>
              <a:t>zdroj: OAMP, MV </a:t>
            </a:r>
          </a:p>
        </p:txBody>
      </p:sp>
      <p:sp>
        <p:nvSpPr>
          <p:cNvPr id="18"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cs-CZ"/>
          </a:p>
        </p:txBody>
      </p:sp>
      <p:graphicFrame>
        <p:nvGraphicFramePr>
          <p:cNvPr id="9" name="Zástupný obsah 8">
            <a:extLst>
              <a:ext uri="{FF2B5EF4-FFF2-40B4-BE49-F238E27FC236}">
                <a16:creationId xmlns:a16="http://schemas.microsoft.com/office/drawing/2014/main" id="{0A0F48FC-AF21-753F-D3F8-765C8E382861}"/>
              </a:ext>
            </a:extLst>
          </p:cNvPr>
          <p:cNvGraphicFramePr>
            <a:graphicFrameLocks noGrp="1"/>
          </p:cNvGraphicFramePr>
          <p:nvPr>
            <p:ph idx="1"/>
            <p:extLst>
              <p:ext uri="{D42A27DB-BD31-4B8C-83A1-F6EECF244321}">
                <p14:modId xmlns:p14="http://schemas.microsoft.com/office/powerpoint/2010/main" val="790276690"/>
              </p:ext>
            </p:extLst>
          </p:nvPr>
        </p:nvGraphicFramePr>
        <p:xfrm>
          <a:off x="634275" y="826069"/>
          <a:ext cx="6900381" cy="5205871"/>
        </p:xfrm>
        <a:graphic>
          <a:graphicData uri="http://schemas.openxmlformats.org/drawingml/2006/table">
            <a:tbl>
              <a:tblPr firstRow="1" firstCol="1" bandRow="1">
                <a:tableStyleId>{3B4B98B0-60AC-42C2-AFA5-B58CD77FA1E5}</a:tableStyleId>
              </a:tblPr>
              <a:tblGrid>
                <a:gridCol w="3281985">
                  <a:extLst>
                    <a:ext uri="{9D8B030D-6E8A-4147-A177-3AD203B41FA5}">
                      <a16:colId xmlns:a16="http://schemas.microsoft.com/office/drawing/2014/main" val="517952849"/>
                    </a:ext>
                  </a:extLst>
                </a:gridCol>
                <a:gridCol w="2016583">
                  <a:extLst>
                    <a:ext uri="{9D8B030D-6E8A-4147-A177-3AD203B41FA5}">
                      <a16:colId xmlns:a16="http://schemas.microsoft.com/office/drawing/2014/main" val="2769987016"/>
                    </a:ext>
                  </a:extLst>
                </a:gridCol>
                <a:gridCol w="1601813">
                  <a:extLst>
                    <a:ext uri="{9D8B030D-6E8A-4147-A177-3AD203B41FA5}">
                      <a16:colId xmlns:a16="http://schemas.microsoft.com/office/drawing/2014/main" val="2261419842"/>
                    </a:ext>
                  </a:extLst>
                </a:gridCol>
              </a:tblGrid>
              <a:tr h="473261">
                <a:tc>
                  <a:txBody>
                    <a:bodyPr/>
                    <a:lstStyle/>
                    <a:p>
                      <a:pPr indent="180340" algn="just">
                        <a:lnSpc>
                          <a:spcPct val="115000"/>
                        </a:lnSpc>
                        <a:spcBef>
                          <a:spcPts val="1200"/>
                        </a:spcBef>
                        <a:spcAft>
                          <a:spcPts val="1200"/>
                        </a:spcAft>
                      </a:pPr>
                      <a:r>
                        <a:rPr lang="cs-CZ" sz="2400">
                          <a:effectLst/>
                        </a:rPr>
                        <a:t>Státní příslušnost</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Počet</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tj.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975873327"/>
                  </a:ext>
                </a:extLst>
              </a:tr>
              <a:tr h="473261">
                <a:tc>
                  <a:txBody>
                    <a:bodyPr/>
                    <a:lstStyle/>
                    <a:p>
                      <a:pPr indent="180340" algn="just">
                        <a:lnSpc>
                          <a:spcPct val="115000"/>
                        </a:lnSpc>
                        <a:spcBef>
                          <a:spcPts val="1200"/>
                        </a:spcBef>
                        <a:spcAft>
                          <a:spcPts val="1200"/>
                        </a:spcAft>
                      </a:pPr>
                      <a:r>
                        <a:rPr lang="cs-CZ" sz="2400">
                          <a:effectLst/>
                        </a:rPr>
                        <a:t>Ukrajina</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551 113</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53 %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43861695"/>
                  </a:ext>
                </a:extLst>
              </a:tr>
              <a:tr h="473261">
                <a:tc>
                  <a:txBody>
                    <a:bodyPr/>
                    <a:lstStyle/>
                    <a:p>
                      <a:pPr indent="180340" algn="just">
                        <a:lnSpc>
                          <a:spcPct val="115000"/>
                        </a:lnSpc>
                        <a:spcBef>
                          <a:spcPts val="1200"/>
                        </a:spcBef>
                        <a:spcAft>
                          <a:spcPts val="1200"/>
                        </a:spcAft>
                      </a:pPr>
                      <a:r>
                        <a:rPr lang="cs-CZ" sz="2400">
                          <a:effectLst/>
                        </a:rPr>
                        <a:t>Slovensko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118 130</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11 %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3290625628"/>
                  </a:ext>
                </a:extLst>
              </a:tr>
              <a:tr h="473261">
                <a:tc>
                  <a:txBody>
                    <a:bodyPr/>
                    <a:lstStyle/>
                    <a:p>
                      <a:pPr indent="180340" algn="just">
                        <a:lnSpc>
                          <a:spcPct val="115000"/>
                        </a:lnSpc>
                        <a:spcBef>
                          <a:spcPts val="1200"/>
                        </a:spcBef>
                        <a:spcAft>
                          <a:spcPts val="1200"/>
                        </a:spcAft>
                      </a:pPr>
                      <a:r>
                        <a:rPr lang="cs-CZ" sz="2400">
                          <a:effectLst/>
                        </a:rPr>
                        <a:t>Vietnam</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67 047</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6 %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1871370788"/>
                  </a:ext>
                </a:extLst>
              </a:tr>
              <a:tr h="473261">
                <a:tc>
                  <a:txBody>
                    <a:bodyPr/>
                    <a:lstStyle/>
                    <a:p>
                      <a:pPr indent="180340" algn="just">
                        <a:lnSpc>
                          <a:spcPct val="115000"/>
                        </a:lnSpc>
                        <a:spcBef>
                          <a:spcPts val="1200"/>
                        </a:spcBef>
                        <a:spcAft>
                          <a:spcPts val="1200"/>
                        </a:spcAft>
                      </a:pPr>
                      <a:r>
                        <a:rPr lang="cs-CZ" sz="2400">
                          <a:effectLst/>
                        </a:rPr>
                        <a:t>Rusko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42 505</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4 %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1992667794"/>
                  </a:ext>
                </a:extLst>
              </a:tr>
              <a:tr h="473261">
                <a:tc>
                  <a:txBody>
                    <a:bodyPr/>
                    <a:lstStyle/>
                    <a:p>
                      <a:pPr indent="180340" algn="just">
                        <a:lnSpc>
                          <a:spcPct val="115000"/>
                        </a:lnSpc>
                        <a:spcBef>
                          <a:spcPts val="1200"/>
                        </a:spcBef>
                        <a:spcAft>
                          <a:spcPts val="1200"/>
                        </a:spcAft>
                      </a:pPr>
                      <a:r>
                        <a:rPr lang="cs-CZ" sz="2400">
                          <a:effectLst/>
                        </a:rPr>
                        <a:t>Rumunsko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20 203</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2 %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2692067836"/>
                  </a:ext>
                </a:extLst>
              </a:tr>
              <a:tr h="473261">
                <a:tc>
                  <a:txBody>
                    <a:bodyPr/>
                    <a:lstStyle/>
                    <a:p>
                      <a:pPr indent="180340" algn="just">
                        <a:lnSpc>
                          <a:spcPct val="115000"/>
                        </a:lnSpc>
                        <a:spcBef>
                          <a:spcPts val="1200"/>
                        </a:spcBef>
                        <a:spcAft>
                          <a:spcPts val="1200"/>
                        </a:spcAft>
                      </a:pPr>
                      <a:r>
                        <a:rPr lang="cs-CZ" sz="2400">
                          <a:effectLst/>
                        </a:rPr>
                        <a:t>Polsko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17 802</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2 %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2896728576"/>
                  </a:ext>
                </a:extLst>
              </a:tr>
              <a:tr h="473261">
                <a:tc>
                  <a:txBody>
                    <a:bodyPr/>
                    <a:lstStyle/>
                    <a:p>
                      <a:pPr indent="180340" algn="just">
                        <a:lnSpc>
                          <a:spcPct val="115000"/>
                        </a:lnSpc>
                        <a:spcBef>
                          <a:spcPts val="1200"/>
                        </a:spcBef>
                        <a:spcAft>
                          <a:spcPts val="1200"/>
                        </a:spcAft>
                      </a:pPr>
                      <a:r>
                        <a:rPr lang="cs-CZ" sz="2400">
                          <a:effectLst/>
                        </a:rPr>
                        <a:t>Bulharsko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17 769</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2 %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3619454632"/>
                  </a:ext>
                </a:extLst>
              </a:tr>
              <a:tr h="473261">
                <a:tc>
                  <a:txBody>
                    <a:bodyPr/>
                    <a:lstStyle/>
                    <a:p>
                      <a:pPr indent="180340" algn="just">
                        <a:lnSpc>
                          <a:spcPct val="115000"/>
                        </a:lnSpc>
                        <a:spcBef>
                          <a:spcPts val="1200"/>
                        </a:spcBef>
                        <a:spcAft>
                          <a:spcPts val="1200"/>
                        </a:spcAft>
                      </a:pPr>
                      <a:r>
                        <a:rPr lang="cs-CZ" sz="2400">
                          <a:effectLst/>
                        </a:rPr>
                        <a:t>Německo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13 183</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4195007812"/>
                  </a:ext>
                </a:extLst>
              </a:tr>
              <a:tr h="473261">
                <a:tc>
                  <a:txBody>
                    <a:bodyPr/>
                    <a:lstStyle/>
                    <a:p>
                      <a:pPr indent="180340" algn="just">
                        <a:lnSpc>
                          <a:spcPct val="115000"/>
                        </a:lnSpc>
                        <a:spcBef>
                          <a:spcPts val="1200"/>
                        </a:spcBef>
                        <a:spcAft>
                          <a:spcPts val="1200"/>
                        </a:spcAft>
                      </a:pPr>
                      <a:r>
                        <a:rPr lang="cs-CZ" sz="2400">
                          <a:effectLst/>
                        </a:rPr>
                        <a:t>Mongolsko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12 395</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666826892"/>
                  </a:ext>
                </a:extLst>
              </a:tr>
              <a:tr h="473261">
                <a:tc>
                  <a:txBody>
                    <a:bodyPr/>
                    <a:lstStyle/>
                    <a:p>
                      <a:pPr indent="180340" algn="just">
                        <a:lnSpc>
                          <a:spcPct val="115000"/>
                        </a:lnSpc>
                        <a:spcBef>
                          <a:spcPts val="1200"/>
                        </a:spcBef>
                        <a:spcAft>
                          <a:spcPts val="1200"/>
                        </a:spcAft>
                      </a:pPr>
                      <a:r>
                        <a:rPr lang="cs-CZ" sz="2400">
                          <a:effectLst/>
                        </a:rPr>
                        <a:t>Maďarsko</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10 880</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tc>
                  <a:txBody>
                    <a:bodyPr/>
                    <a:lstStyle/>
                    <a:p>
                      <a:pPr indent="180340" algn="just">
                        <a:lnSpc>
                          <a:spcPct val="115000"/>
                        </a:lnSpc>
                        <a:spcBef>
                          <a:spcPts val="1200"/>
                        </a:spcBef>
                        <a:spcAft>
                          <a:spcPts val="1200"/>
                        </a:spcAft>
                      </a:pPr>
                      <a:r>
                        <a:rPr lang="cs-CZ" sz="2400">
                          <a:effectLst/>
                        </a:rPr>
                        <a:t>1 %</a:t>
                      </a:r>
                      <a:endParaRPr lang="cs-CZ"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35164" marR="135164" marT="0" marB="0"/>
                </a:tc>
                <a:extLst>
                  <a:ext uri="{0D108BD9-81ED-4DB2-BD59-A6C34878D82A}">
                    <a16:rowId xmlns:a16="http://schemas.microsoft.com/office/drawing/2014/main" val="3948433849"/>
                  </a:ext>
                </a:extLst>
              </a:tr>
            </a:tbl>
          </a:graphicData>
        </a:graphic>
      </p:graphicFrame>
    </p:spTree>
    <p:extLst>
      <p:ext uri="{BB962C8B-B14F-4D97-AF65-F5344CB8AC3E}">
        <p14:creationId xmlns:p14="http://schemas.microsoft.com/office/powerpoint/2010/main" val="4038306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cs-CZ"/>
            </a:p>
          </p:txBody>
        </p:sp>
        <p:sp>
          <p:nvSpPr>
            <p:cNvPr id="12"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cs-CZ"/>
            </a:p>
          </p:txBody>
        </p:sp>
      </p:grpSp>
      <p:sp useBgFill="1">
        <p:nvSpPr>
          <p:cNvPr id="14" name="Rectangle 13">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7"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cs-CZ"/>
            </a:p>
          </p:txBody>
        </p:sp>
        <p:sp>
          <p:nvSpPr>
            <p:cNvPr id="18"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cs-CZ"/>
            </a:p>
          </p:txBody>
        </p:sp>
      </p:grpSp>
      <p:sp>
        <p:nvSpPr>
          <p:cNvPr id="4" name="Nadpis 3">
            <a:extLst>
              <a:ext uri="{FF2B5EF4-FFF2-40B4-BE49-F238E27FC236}">
                <a16:creationId xmlns:a16="http://schemas.microsoft.com/office/drawing/2014/main" id="{B8F400B8-5384-8AC2-7CD8-6F6E93D2D2ED}"/>
              </a:ext>
            </a:extLst>
          </p:cNvPr>
          <p:cNvSpPr>
            <a:spLocks noGrp="1"/>
          </p:cNvSpPr>
          <p:nvPr>
            <p:ph type="title"/>
          </p:nvPr>
        </p:nvSpPr>
        <p:spPr>
          <a:xfrm>
            <a:off x="1214441" y="2057400"/>
            <a:ext cx="6286498" cy="3272051"/>
          </a:xfrm>
        </p:spPr>
        <p:txBody>
          <a:bodyPr vert="horz" lIns="91440" tIns="45720" rIns="91440" bIns="45720" rtlCol="0" anchor="ctr">
            <a:normAutofit fontScale="90000"/>
          </a:bodyPr>
          <a:lstStyle/>
          <a:p>
            <a:pPr algn="r"/>
            <a:r>
              <a:rPr lang="en-US" sz="6600" cap="all" dirty="0" err="1"/>
              <a:t>problém</a:t>
            </a:r>
            <a:r>
              <a:rPr lang="en-US" sz="6600" cap="all" dirty="0"/>
              <a:t> </a:t>
            </a:r>
            <a:r>
              <a:rPr lang="en-US" sz="6600" cap="all" dirty="0" err="1"/>
              <a:t>migrační</a:t>
            </a:r>
            <a:r>
              <a:rPr lang="en-US" sz="6600" cap="all" dirty="0"/>
              <a:t> </a:t>
            </a:r>
            <a:r>
              <a:rPr lang="en-US" sz="6600" cap="all" dirty="0" err="1"/>
              <a:t>krize</a:t>
            </a:r>
            <a:r>
              <a:rPr lang="en-US" sz="6600" cap="all" dirty="0"/>
              <a:t> </a:t>
            </a:r>
            <a:r>
              <a:rPr lang="en-US" sz="6600" cap="all" dirty="0" err="1"/>
              <a:t>ve</a:t>
            </a:r>
            <a:r>
              <a:rPr lang="en-US" sz="6600" cap="all" dirty="0"/>
              <a:t> </a:t>
            </a:r>
            <a:r>
              <a:rPr lang="en-US" sz="6600" cap="all" dirty="0" err="1"/>
              <a:t>vztahu</a:t>
            </a:r>
            <a:r>
              <a:rPr lang="en-US" sz="6600" cap="all" dirty="0"/>
              <a:t> k </a:t>
            </a:r>
            <a:r>
              <a:rPr lang="en-US" sz="6600" cap="all" dirty="0" err="1"/>
              <a:t>přílivu</a:t>
            </a:r>
            <a:r>
              <a:rPr lang="en-US" sz="6600" cap="all" dirty="0"/>
              <a:t> </a:t>
            </a:r>
            <a:r>
              <a:rPr lang="en-US" sz="6600" cap="all" dirty="0" err="1"/>
              <a:t>uprchlíků</a:t>
            </a:r>
            <a:r>
              <a:rPr lang="en-US" sz="6600" cap="all" dirty="0"/>
              <a:t> z </a:t>
            </a:r>
            <a:r>
              <a:rPr lang="en-US" sz="6600" cap="all" dirty="0" err="1"/>
              <a:t>Ukrajiny</a:t>
            </a:r>
            <a:r>
              <a:rPr lang="en-US" sz="6600" cap="all" dirty="0"/>
              <a:t> do </a:t>
            </a:r>
            <a:r>
              <a:rPr lang="en-US" sz="6600" cap="all" dirty="0" err="1"/>
              <a:t>krajin</a:t>
            </a:r>
            <a:r>
              <a:rPr lang="en-US" sz="6600" cap="all" dirty="0"/>
              <a:t> EU 2022-2023 </a:t>
            </a:r>
          </a:p>
        </p:txBody>
      </p:sp>
      <p:cxnSp>
        <p:nvCxnSpPr>
          <p:cNvPr id="20" name="Straight Connector 19">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662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8179EB-0635-10EE-4829-809746C57487}"/>
              </a:ext>
            </a:extLst>
          </p:cNvPr>
          <p:cNvSpPr>
            <a:spLocks noGrp="1"/>
          </p:cNvSpPr>
          <p:nvPr>
            <p:ph type="title"/>
          </p:nvPr>
        </p:nvSpPr>
        <p:spPr/>
        <p:txBody>
          <a:bodyPr/>
          <a:lstStyle/>
          <a:p>
            <a:r>
              <a:rPr lang="cs-CZ" dirty="0"/>
              <a:t>Migrační krize </a:t>
            </a:r>
          </a:p>
        </p:txBody>
      </p:sp>
      <p:sp>
        <p:nvSpPr>
          <p:cNvPr id="4" name="Zástupný obsah 3">
            <a:extLst>
              <a:ext uri="{FF2B5EF4-FFF2-40B4-BE49-F238E27FC236}">
                <a16:creationId xmlns:a16="http://schemas.microsoft.com/office/drawing/2014/main" id="{95DB9B70-D2D6-D4F2-753A-AA84B9F25D0B}"/>
              </a:ext>
            </a:extLst>
          </p:cNvPr>
          <p:cNvSpPr>
            <a:spLocks noGrp="1"/>
          </p:cNvSpPr>
          <p:nvPr>
            <p:ph sz="half" idx="1"/>
          </p:nvPr>
        </p:nvSpPr>
        <p:spPr>
          <a:xfrm>
            <a:off x="1218811" y="1428751"/>
            <a:ext cx="4877189" cy="5129212"/>
          </a:xfrm>
        </p:spPr>
        <p:txBody>
          <a:bodyPr>
            <a:normAutofit fontScale="92500"/>
          </a:bodyPr>
          <a:lstStyle/>
          <a:p>
            <a:pPr indent="180340" algn="just">
              <a:lnSpc>
                <a:spcPct val="115000"/>
              </a:lnSpc>
              <a:spcBef>
                <a:spcPts val="1200"/>
              </a:spcBef>
              <a:spcAft>
                <a:spcPts val="12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Dne 24. února 2022 zahájilo Rusko vojenskou agresi vůči Ukrajině. Od té doby uprchly před válkou miliony lidí, kteří hledají útočiště v zemích EU a v Moldavské republice.</a:t>
            </a:r>
          </a:p>
          <a:p>
            <a:pPr indent="180340" algn="just">
              <a:lnSpc>
                <a:spcPct val="115000"/>
              </a:lnSpc>
              <a:spcBef>
                <a:spcPts val="1200"/>
              </a:spcBef>
              <a:spcAft>
                <a:spcPts val="12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4,8 milionu uprchlíků z Ukrajiny se v EU zaregistrovalo k dočasné ochraně nebo v podobném režimu (zdroj: UNHCR, 6. prosince 2022) </a:t>
            </a:r>
          </a:p>
          <a:p>
            <a:pPr indent="180340" algn="just">
              <a:lnSpc>
                <a:spcPct val="115000"/>
              </a:lnSpc>
              <a:spcBef>
                <a:spcPts val="1200"/>
              </a:spcBef>
              <a:spcAft>
                <a:spcPts val="1200"/>
              </a:spcAft>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EU vyjadřuje plnou solidaritu Ukrajině i jejím obyvatelům. V reakci na agresi Ruska prokázala EU jednotu a sílu a poskytla Ukrajině koordinovanou humanitární, politickou, finanční a materiální podporu.</a:t>
            </a:r>
          </a:p>
          <a:p>
            <a:endParaRPr lang="cs-CZ" dirty="0"/>
          </a:p>
        </p:txBody>
      </p:sp>
      <p:sp>
        <p:nvSpPr>
          <p:cNvPr id="5" name="Zástupný obsah 4">
            <a:extLst>
              <a:ext uri="{FF2B5EF4-FFF2-40B4-BE49-F238E27FC236}">
                <a16:creationId xmlns:a16="http://schemas.microsoft.com/office/drawing/2014/main" id="{1E11247C-C13B-43A1-7B5B-0DE304B397F3}"/>
              </a:ext>
            </a:extLst>
          </p:cNvPr>
          <p:cNvSpPr>
            <a:spLocks noGrp="1"/>
          </p:cNvSpPr>
          <p:nvPr>
            <p:ph sz="half" idx="2"/>
          </p:nvPr>
        </p:nvSpPr>
        <p:spPr>
          <a:xfrm>
            <a:off x="6572249" y="1428751"/>
            <a:ext cx="5372101" cy="5129212"/>
          </a:xfrm>
        </p:spPr>
        <p:txBody>
          <a:bodyPr>
            <a:normAutofit fontScale="92500"/>
          </a:bodyPr>
          <a:lstStyle/>
          <a:p>
            <a:pPr indent="0" algn="just">
              <a:lnSpc>
                <a:spcPct val="115000"/>
              </a:lnSpc>
              <a:spcBef>
                <a:spcPts val="1200"/>
              </a:spcBef>
              <a:spcAft>
                <a:spcPts val="1200"/>
              </a:spcAft>
              <a:buNone/>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EU přijala na pomoc uprchlíkům konkrétní opatření, mezi něž patří:</a:t>
            </a:r>
          </a:p>
          <a:p>
            <a:pPr marL="342900" lvl="0" indent="-342900" algn="just">
              <a:lnSpc>
                <a:spcPct val="115000"/>
              </a:lnSpc>
              <a:spcBef>
                <a:spcPts val="1200"/>
              </a:spcBef>
              <a:spcAft>
                <a:spcPts val="12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mechanismus dočasné ochrany osob prchajících před válkou,</a:t>
            </a:r>
          </a:p>
          <a:p>
            <a:pPr marL="342900" lvl="0" indent="-342900" algn="just">
              <a:lnSpc>
                <a:spcPct val="115000"/>
              </a:lnSpc>
              <a:spcBef>
                <a:spcPts val="1200"/>
              </a:spcBef>
              <a:spcAft>
                <a:spcPts val="12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uvolnění částky 523 milionů eur na humanitární pomoc,</a:t>
            </a:r>
          </a:p>
          <a:p>
            <a:pPr marL="342900" lvl="0" indent="-342900" algn="just">
              <a:lnSpc>
                <a:spcPct val="115000"/>
              </a:lnSpc>
              <a:spcBef>
                <a:spcPts val="1200"/>
              </a:spcBef>
              <a:spcAft>
                <a:spcPts val="12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poskytnutí podpory v oblasti civilní ochrany pro Ukrajinu, Česko, Moldavsko, Polsko, Slovensko a Úřad OSN pro uprchlíky (UNHCR),</a:t>
            </a:r>
          </a:p>
          <a:p>
            <a:pPr marL="342900" lvl="0" indent="-342900" algn="just">
              <a:lnSpc>
                <a:spcPct val="115000"/>
              </a:lnSpc>
              <a:spcBef>
                <a:spcPts val="1200"/>
              </a:spcBef>
              <a:spcAft>
                <a:spcPts val="12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finanční a technická podpora pro členské státy poskytující útočiště uprchlíkům,</a:t>
            </a:r>
          </a:p>
          <a:p>
            <a:pPr marL="342900" lvl="0" indent="-342900" algn="just">
              <a:lnSpc>
                <a:spcPct val="115000"/>
              </a:lnSpc>
              <a:spcBef>
                <a:spcPts val="1200"/>
              </a:spcBef>
              <a:spcAft>
                <a:spcPts val="12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podpora správy hranic pro země EU a Moldavsko.</a:t>
            </a:r>
          </a:p>
          <a:p>
            <a:endParaRPr lang="cs-CZ" dirty="0"/>
          </a:p>
        </p:txBody>
      </p:sp>
    </p:spTree>
    <p:extLst>
      <p:ext uri="{BB962C8B-B14F-4D97-AF65-F5344CB8AC3E}">
        <p14:creationId xmlns:p14="http://schemas.microsoft.com/office/powerpoint/2010/main" val="2938982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8179EB-0635-10EE-4829-809746C57487}"/>
              </a:ext>
            </a:extLst>
          </p:cNvPr>
          <p:cNvSpPr>
            <a:spLocks noGrp="1"/>
          </p:cNvSpPr>
          <p:nvPr>
            <p:ph type="title"/>
          </p:nvPr>
        </p:nvSpPr>
        <p:spPr>
          <a:xfrm>
            <a:off x="1371600" y="157163"/>
            <a:ext cx="9601200" cy="2014537"/>
          </a:xfrm>
        </p:spPr>
        <p:txBody>
          <a:bodyPr>
            <a:normAutofit fontScale="90000"/>
          </a:bodyPr>
          <a:lstStyle/>
          <a:p>
            <a:r>
              <a:rPr lang="cs-CZ" dirty="0"/>
              <a:t>Od začátku válečné agrese Ruska poskytly EU a její členské státy Ukrajině a jejímu lidu podporu ve výši přesahující 77 miliard eur:</a:t>
            </a:r>
          </a:p>
        </p:txBody>
      </p:sp>
      <p:sp>
        <p:nvSpPr>
          <p:cNvPr id="3" name="Zástupný obsah 2">
            <a:extLst>
              <a:ext uri="{FF2B5EF4-FFF2-40B4-BE49-F238E27FC236}">
                <a16:creationId xmlns:a16="http://schemas.microsoft.com/office/drawing/2014/main" id="{648756B5-F776-0BAC-D38D-9970A64A5AA1}"/>
              </a:ext>
            </a:extLst>
          </p:cNvPr>
          <p:cNvSpPr>
            <a:spLocks noGrp="1"/>
          </p:cNvSpPr>
          <p:nvPr>
            <p:ph idx="1"/>
          </p:nvPr>
        </p:nvSpPr>
        <p:spPr>
          <a:xfrm>
            <a:off x="1371600" y="2285999"/>
            <a:ext cx="9601200" cy="4414837"/>
          </a:xfrm>
        </p:spPr>
        <p:txBody>
          <a:bodyPr>
            <a:normAutofit/>
          </a:bodyPr>
          <a:lstStyle/>
          <a:p>
            <a:pPr marL="342900" lvl="0" indent="-342900" algn="just">
              <a:lnSpc>
                <a:spcPct val="115000"/>
              </a:lnSpc>
              <a:spcBef>
                <a:spcPts val="1200"/>
              </a:spcBef>
              <a:spcAft>
                <a:spcPts val="1200"/>
              </a:spcAft>
              <a:buFont typeface="Symbol" panose="05050102010706020507" pitchFamily="18" charset="2"/>
              <a:buChar char=""/>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38,3 miliardy eur na hospodářskou pomoc,</a:t>
            </a:r>
          </a:p>
          <a:p>
            <a:pPr marL="342900" lvl="0" indent="-342900" algn="just">
              <a:lnSpc>
                <a:spcPct val="115000"/>
              </a:lnSpc>
              <a:spcBef>
                <a:spcPts val="1200"/>
              </a:spcBef>
              <a:spcAft>
                <a:spcPts val="1200"/>
              </a:spcAft>
              <a:buFont typeface="Symbol" panose="05050102010706020507" pitchFamily="18" charset="2"/>
              <a:buChar char=""/>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17 miliard eur na podporu uprchlíků v EU,</a:t>
            </a:r>
          </a:p>
          <a:p>
            <a:pPr marL="342900" lvl="0" indent="-342900" algn="just">
              <a:lnSpc>
                <a:spcPct val="115000"/>
              </a:lnSpc>
              <a:spcBef>
                <a:spcPts val="1200"/>
              </a:spcBef>
              <a:spcAft>
                <a:spcPts val="1200"/>
              </a:spcAft>
              <a:buFont typeface="Symbol" panose="05050102010706020507" pitchFamily="18" charset="2"/>
              <a:buChar char=""/>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21,16 miliardy eur na vojenskou podporu,</a:t>
            </a:r>
          </a:p>
          <a:p>
            <a:pPr marL="342900" lvl="0" indent="-342900" algn="just">
              <a:lnSpc>
                <a:spcPct val="115000"/>
              </a:lnSpc>
              <a:spcBef>
                <a:spcPts val="1200"/>
              </a:spcBef>
              <a:spcAft>
                <a:spcPts val="1200"/>
              </a:spcAft>
              <a:buFont typeface="Symbol" panose="05050102010706020507" pitchFamily="18" charset="2"/>
              <a:buChar char=""/>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670 milionů eur v rámci mechanismu civilní ochrany EU.</a:t>
            </a:r>
          </a:p>
          <a:p>
            <a:pPr indent="180340" algn="just">
              <a:lnSpc>
                <a:spcPct val="115000"/>
              </a:lnSpc>
              <a:spcBef>
                <a:spcPts val="1200"/>
              </a:spcBef>
              <a:spcAft>
                <a:spcPts val="1200"/>
              </a:spcAft>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Tedy </a:t>
            </a:r>
            <a:r>
              <a:rPr lang="cs-CZ" sz="2400" b="1" dirty="0">
                <a:effectLst/>
                <a:latin typeface="Times New Roman" panose="02020603050405020304" pitchFamily="18" charset="0"/>
                <a:ea typeface="Calibri" panose="020F0502020204030204" pitchFamily="34" charset="0"/>
                <a:cs typeface="Times New Roman" panose="02020603050405020304" pitchFamily="18" charset="0"/>
              </a:rPr>
              <a:t>více než 77 miliard eur, to je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celková výše pomoci EU a členských států Ukrajině (</a:t>
            </a:r>
            <a:r>
              <a:rPr lang="cs-CZ" sz="2400" u="sng"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Reakce EU na invazi Ruska na Ukrajinu - </a:t>
            </a:r>
            <a:r>
              <a:rPr lang="cs-CZ" sz="2400" u="sng" dirty="0" err="1">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Consilium</a:t>
            </a:r>
            <a:r>
              <a:rPr lang="cs-CZ" sz="2400" u="sng"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(europa.eu)</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cit. 30.8.2023).</a:t>
            </a:r>
          </a:p>
          <a:p>
            <a:endParaRPr lang="cs-CZ" dirty="0"/>
          </a:p>
        </p:txBody>
      </p:sp>
    </p:spTree>
    <p:extLst>
      <p:ext uri="{BB962C8B-B14F-4D97-AF65-F5344CB8AC3E}">
        <p14:creationId xmlns:p14="http://schemas.microsoft.com/office/powerpoint/2010/main" val="3238066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8179EB-0635-10EE-4829-809746C57487}"/>
              </a:ext>
            </a:extLst>
          </p:cNvPr>
          <p:cNvSpPr>
            <a:spLocks noGrp="1"/>
          </p:cNvSpPr>
          <p:nvPr>
            <p:ph type="title"/>
          </p:nvPr>
        </p:nvSpPr>
        <p:spPr/>
        <p:txBody>
          <a:bodyPr/>
          <a:lstStyle/>
          <a:p>
            <a:r>
              <a:rPr lang="cs-CZ" dirty="0"/>
              <a:t>Přijímání uprchlíků – Mechanismus dočasné ochrany</a:t>
            </a:r>
          </a:p>
        </p:txBody>
      </p:sp>
      <p:sp>
        <p:nvSpPr>
          <p:cNvPr id="3" name="Zástupný obsah 2">
            <a:extLst>
              <a:ext uri="{FF2B5EF4-FFF2-40B4-BE49-F238E27FC236}">
                <a16:creationId xmlns:a16="http://schemas.microsoft.com/office/drawing/2014/main" id="{648756B5-F776-0BAC-D38D-9970A64A5AA1}"/>
              </a:ext>
            </a:extLst>
          </p:cNvPr>
          <p:cNvSpPr>
            <a:spLocks noGrp="1"/>
          </p:cNvSpPr>
          <p:nvPr>
            <p:ph idx="1"/>
          </p:nvPr>
        </p:nvSpPr>
        <p:spPr>
          <a:xfrm>
            <a:off x="1371600" y="1943101"/>
            <a:ext cx="10820400" cy="4914900"/>
          </a:xfrm>
        </p:spPr>
        <p:txBody>
          <a:bodyPr>
            <a:normAutofit/>
          </a:bodyPr>
          <a:lstStyle/>
          <a:p>
            <a:r>
              <a:rPr lang="cs-CZ" dirty="0"/>
              <a:t>EU dne 4. března 2022 aktivovala směrnici o dočasné ochraně. Cílem je zmírnit tlak na vnitrostátní azylové systémy a umožnit vysídleným osobám požívat harmonizovaných práv v celé EU. Tato práva se týkají:</a:t>
            </a:r>
          </a:p>
          <a:p>
            <a:pPr marL="0" indent="0">
              <a:buNone/>
            </a:pPr>
            <a:r>
              <a:rPr lang="cs-CZ" dirty="0"/>
              <a:t>•	pobytu,</a:t>
            </a:r>
          </a:p>
          <a:p>
            <a:pPr marL="0" indent="0">
              <a:buNone/>
            </a:pPr>
            <a:r>
              <a:rPr lang="cs-CZ" dirty="0"/>
              <a:t>•	přístupu na trh práce a bydlení,</a:t>
            </a:r>
          </a:p>
          <a:p>
            <a:pPr marL="0" indent="0">
              <a:buNone/>
            </a:pPr>
            <a:r>
              <a:rPr lang="cs-CZ" dirty="0"/>
              <a:t>•	lékařské pomoci,</a:t>
            </a:r>
          </a:p>
          <a:p>
            <a:pPr marL="0" indent="0">
              <a:buNone/>
            </a:pPr>
            <a:r>
              <a:rPr lang="cs-CZ" dirty="0"/>
              <a:t>•	sociální pomoci,</a:t>
            </a:r>
          </a:p>
          <a:p>
            <a:pPr marL="0" indent="0">
              <a:buNone/>
            </a:pPr>
            <a:r>
              <a:rPr lang="cs-CZ" dirty="0"/>
              <a:t>•	přístupu dětí ke vzdělávání.</a:t>
            </a:r>
          </a:p>
          <a:p>
            <a:endParaRPr lang="cs-CZ" dirty="0"/>
          </a:p>
          <a:p>
            <a:r>
              <a:rPr lang="cs-CZ" dirty="0"/>
              <a:t>Dočasná ochrana je krizový mechanismus, který lze aktivovat v případě hromadného přílivu vysídlených osob a který má poskytnout okamžitou kolektivní ochranu vysídleným osobám, jež se nemohou vrátit do své země původu.</a:t>
            </a:r>
          </a:p>
          <a:p>
            <a:endParaRPr lang="cs-CZ" dirty="0"/>
          </a:p>
        </p:txBody>
      </p:sp>
    </p:spTree>
    <p:extLst>
      <p:ext uri="{BB962C8B-B14F-4D97-AF65-F5344CB8AC3E}">
        <p14:creationId xmlns:p14="http://schemas.microsoft.com/office/powerpoint/2010/main" val="3371425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EF9384-28C7-F8E0-F6FE-41E25CBD0B84}"/>
              </a:ext>
            </a:extLst>
          </p:cNvPr>
          <p:cNvSpPr>
            <a:spLocks noGrp="1"/>
          </p:cNvSpPr>
          <p:nvPr>
            <p:ph type="title"/>
          </p:nvPr>
        </p:nvSpPr>
        <p:spPr/>
        <p:txBody>
          <a:bodyPr/>
          <a:lstStyle/>
          <a:p>
            <a:r>
              <a:rPr lang="cs-CZ" dirty="0"/>
              <a:t>Přijímání uprchlíků – Mechanismus dočasné ochrany</a:t>
            </a:r>
          </a:p>
        </p:txBody>
      </p:sp>
      <p:sp>
        <p:nvSpPr>
          <p:cNvPr id="3" name="Zástupný obsah 2">
            <a:extLst>
              <a:ext uri="{FF2B5EF4-FFF2-40B4-BE49-F238E27FC236}">
                <a16:creationId xmlns:a16="http://schemas.microsoft.com/office/drawing/2014/main" id="{F4856DAA-512C-6367-D89B-EDD2B80C7E20}"/>
              </a:ext>
            </a:extLst>
          </p:cNvPr>
          <p:cNvSpPr>
            <a:spLocks noGrp="1"/>
          </p:cNvSpPr>
          <p:nvPr>
            <p:ph idx="1"/>
          </p:nvPr>
        </p:nvSpPr>
        <p:spPr/>
        <p:txBody>
          <a:bodyPr/>
          <a:lstStyle/>
          <a:p>
            <a:r>
              <a:rPr lang="cs-CZ" dirty="0"/>
              <a:t>Mechanismus dočasné ochrany byl původně zaveden na jeden rok, ale byl již prodloužen do 4. března 2024. V závislosti na vývoji situace na Ukrajině může být prodloužen o další rok, tedy do března 2025. (Viz: Reakce EU na invazi Ruska na Ukrajinu - </a:t>
            </a:r>
            <a:r>
              <a:rPr lang="cs-CZ" dirty="0" err="1"/>
              <a:t>Consilium</a:t>
            </a:r>
            <a:r>
              <a:rPr lang="cs-CZ" dirty="0"/>
              <a:t> (europa.eu), cit. 30.8. 2023) </a:t>
            </a:r>
          </a:p>
          <a:p>
            <a:r>
              <a:rPr lang="cs-CZ" dirty="0"/>
              <a:t>Do škol v 26 členských státech EU a zemích přidružených k </a:t>
            </a:r>
            <a:r>
              <a:rPr lang="cs-CZ" dirty="0" err="1"/>
              <a:t>Schengenu</a:t>
            </a:r>
            <a:r>
              <a:rPr lang="cs-CZ" dirty="0"/>
              <a:t> se zapsalo téměř 775 000 žáků. </a:t>
            </a:r>
          </a:p>
        </p:txBody>
      </p:sp>
      <p:pic>
        <p:nvPicPr>
          <p:cNvPr id="4" name="Obrázek 3">
            <a:extLst>
              <a:ext uri="{FF2B5EF4-FFF2-40B4-BE49-F238E27FC236}">
                <a16:creationId xmlns:a16="http://schemas.microsoft.com/office/drawing/2014/main" id="{D75CA7FA-50AB-14BC-6B4D-6021D5A783B0}"/>
              </a:ext>
            </a:extLst>
          </p:cNvPr>
          <p:cNvPicPr>
            <a:picLocks noChangeAspect="1"/>
          </p:cNvPicPr>
          <p:nvPr/>
        </p:nvPicPr>
        <p:blipFill>
          <a:blip r:embed="rId2"/>
          <a:stretch>
            <a:fillRect/>
          </a:stretch>
        </p:blipFill>
        <p:spPr>
          <a:xfrm>
            <a:off x="3217794" y="4391025"/>
            <a:ext cx="6591300" cy="2466975"/>
          </a:xfrm>
          <a:prstGeom prst="rect">
            <a:avLst/>
          </a:prstGeom>
        </p:spPr>
      </p:pic>
    </p:spTree>
    <p:extLst>
      <p:ext uri="{BB962C8B-B14F-4D97-AF65-F5344CB8AC3E}">
        <p14:creationId xmlns:p14="http://schemas.microsoft.com/office/powerpoint/2010/main" val="254304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DB9114-91C6-45ED-99B3-B8D45A331CF2}"/>
              </a:ext>
            </a:extLst>
          </p:cNvPr>
          <p:cNvSpPr>
            <a:spLocks noGrp="1"/>
          </p:cNvSpPr>
          <p:nvPr>
            <p:ph type="title"/>
          </p:nvPr>
        </p:nvSpPr>
        <p:spPr>
          <a:xfrm>
            <a:off x="1371600" y="152400"/>
            <a:ext cx="9601200" cy="1539240"/>
          </a:xfrm>
        </p:spPr>
        <p:txBody>
          <a:bodyPr>
            <a:normAutofit/>
          </a:bodyPr>
          <a:lstStyle/>
          <a:p>
            <a:r>
              <a:rPr lang="cs-CZ" b="1" dirty="0"/>
              <a:t>V současnosti jsou uznanými národnostními menšinami v ČR tyto: </a:t>
            </a:r>
            <a:endParaRPr lang="cs-CZ" dirty="0"/>
          </a:p>
        </p:txBody>
      </p:sp>
      <p:sp>
        <p:nvSpPr>
          <p:cNvPr id="3" name="Zástupný obsah 2">
            <a:extLst>
              <a:ext uri="{FF2B5EF4-FFF2-40B4-BE49-F238E27FC236}">
                <a16:creationId xmlns:a16="http://schemas.microsoft.com/office/drawing/2014/main" id="{35232258-7106-4A59-9C56-47D2174716F4}"/>
              </a:ext>
            </a:extLst>
          </p:cNvPr>
          <p:cNvSpPr>
            <a:spLocks noGrp="1"/>
          </p:cNvSpPr>
          <p:nvPr>
            <p:ph idx="1"/>
          </p:nvPr>
        </p:nvSpPr>
        <p:spPr>
          <a:xfrm>
            <a:off x="1371600" y="1844040"/>
            <a:ext cx="9966960" cy="4861560"/>
          </a:xfrm>
        </p:spPr>
        <p:txBody>
          <a:bodyPr>
            <a:normAutofit lnSpcReduction="10000"/>
          </a:bodyPr>
          <a:lstStyle/>
          <a:p>
            <a:r>
              <a:rPr lang="cs-CZ" b="1" dirty="0"/>
              <a:t>Bulhaři, Chorvati, Maďaři, Němci, Poláci, Slováci, Srbové, Romové, Rusíni, Rusové, Řekové, Ukrajinci, Vietnamci, Bělorusové.</a:t>
            </a:r>
          </a:p>
          <a:p>
            <a:r>
              <a:rPr lang="cs-CZ" dirty="0"/>
              <a:t>Status národnostní menšiny komunitám umožňuje více rozvíjet jejich kulturu, tradice a především jazyk. Menšiny musí splňovat dvě základní podmínky: jejich komunity musí v českých zemích historicky působit (přesná doba není stanovená), a mít dostatečný počet příslušníků s českým občanstvím (rovněž není upřesněn). Zařazení národnostní menšiny mezi uznané navrhuje Rada vlády pro národnostní menšiny a schvaluje vláda ČR (Jiřička, Žilková, 2013).</a:t>
            </a:r>
          </a:p>
          <a:p>
            <a:pPr marL="0" indent="0">
              <a:buNone/>
            </a:pPr>
            <a:r>
              <a:rPr lang="cs-CZ" dirty="0"/>
              <a:t> </a:t>
            </a:r>
          </a:p>
          <a:p>
            <a:r>
              <a:rPr lang="cs-CZ" b="1" dirty="0"/>
              <a:t>Rada vlády pro národnostní menšiny </a:t>
            </a:r>
            <a:r>
              <a:rPr lang="cs-CZ" dirty="0"/>
              <a:t>(dále jen „Rada“) je stálým poradním a iniciativním orgánem vlády České republiky pro otázky týkající se národnostních menšin a jejich příslušníků (Vláda ČR, 2009–2020a).</a:t>
            </a:r>
          </a:p>
          <a:p>
            <a:r>
              <a:rPr lang="cs-CZ" dirty="0"/>
              <a:t>Mimo tuto Radu se menšinovou problematikou zaobírá </a:t>
            </a:r>
            <a:r>
              <a:rPr lang="cs-CZ" b="1" dirty="0"/>
              <a:t>také Rada vlády pro záležitosti romské menšiny,</a:t>
            </a:r>
            <a:r>
              <a:rPr lang="cs-CZ" dirty="0"/>
              <a:t> tato je také stálým poradním a iniciačním orgánem vlády v oblasti romské integrace (Vláda ČR, 2009–2020b).</a:t>
            </a:r>
          </a:p>
        </p:txBody>
      </p:sp>
    </p:spTree>
    <p:extLst>
      <p:ext uri="{BB962C8B-B14F-4D97-AF65-F5344CB8AC3E}">
        <p14:creationId xmlns:p14="http://schemas.microsoft.com/office/powerpoint/2010/main" val="2885793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AC36C0A-333B-E098-4F7B-5DC7B51C1292}"/>
              </a:ext>
            </a:extLst>
          </p:cNvPr>
          <p:cNvPicPr>
            <a:picLocks noChangeAspect="1"/>
          </p:cNvPicPr>
          <p:nvPr/>
        </p:nvPicPr>
        <p:blipFill>
          <a:blip r:embed="rId2"/>
          <a:stretch>
            <a:fillRect/>
          </a:stretch>
        </p:blipFill>
        <p:spPr>
          <a:xfrm>
            <a:off x="7159660" y="0"/>
            <a:ext cx="4860890" cy="6858000"/>
          </a:xfrm>
          <a:prstGeom prst="rect">
            <a:avLst/>
          </a:prstGeom>
        </p:spPr>
      </p:pic>
      <p:pic>
        <p:nvPicPr>
          <p:cNvPr id="10" name="Obrázek 9">
            <a:extLst>
              <a:ext uri="{FF2B5EF4-FFF2-40B4-BE49-F238E27FC236}">
                <a16:creationId xmlns:a16="http://schemas.microsoft.com/office/drawing/2014/main" id="{26DB0F5E-E59C-6F45-24AC-CC133C8A4C80}"/>
              </a:ext>
            </a:extLst>
          </p:cNvPr>
          <p:cNvPicPr>
            <a:picLocks noChangeAspect="1"/>
          </p:cNvPicPr>
          <p:nvPr/>
        </p:nvPicPr>
        <p:blipFill>
          <a:blip r:embed="rId3"/>
          <a:stretch>
            <a:fillRect/>
          </a:stretch>
        </p:blipFill>
        <p:spPr>
          <a:xfrm>
            <a:off x="773499" y="0"/>
            <a:ext cx="4860890" cy="6858000"/>
          </a:xfrm>
          <a:prstGeom prst="rect">
            <a:avLst/>
          </a:prstGeom>
        </p:spPr>
      </p:pic>
    </p:spTree>
    <p:extLst>
      <p:ext uri="{BB962C8B-B14F-4D97-AF65-F5344CB8AC3E}">
        <p14:creationId xmlns:p14="http://schemas.microsoft.com/office/powerpoint/2010/main" val="1307056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descr="Obsah obrázku text, mapa, atlas, Písmo&#10;&#10;Popis byl vytvořen automaticky">
            <a:extLst>
              <a:ext uri="{FF2B5EF4-FFF2-40B4-BE49-F238E27FC236}">
                <a16:creationId xmlns:a16="http://schemas.microsoft.com/office/drawing/2014/main" id="{7C499D43-6EA8-0CA9-8C0C-0EF438B59E3A}"/>
              </a:ext>
            </a:extLst>
          </p:cNvPr>
          <p:cNvPicPr>
            <a:picLocks noChangeAspect="1"/>
          </p:cNvPicPr>
          <p:nvPr/>
        </p:nvPicPr>
        <p:blipFill>
          <a:blip r:embed="rId2"/>
          <a:stretch>
            <a:fillRect/>
          </a:stretch>
        </p:blipFill>
        <p:spPr>
          <a:xfrm>
            <a:off x="2428875" y="85166"/>
            <a:ext cx="7272337" cy="6745092"/>
          </a:xfrm>
          <a:prstGeom prst="rect">
            <a:avLst/>
          </a:prstGeom>
        </p:spPr>
      </p:pic>
    </p:spTree>
    <p:extLst>
      <p:ext uri="{BB962C8B-B14F-4D97-AF65-F5344CB8AC3E}">
        <p14:creationId xmlns:p14="http://schemas.microsoft.com/office/powerpoint/2010/main" val="1409692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24" name="Rectangle 23">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144A1E9-72B3-B5C9-B5A9-34C13DAAC19C}"/>
              </a:ext>
            </a:extLst>
          </p:cNvPr>
          <p:cNvSpPr>
            <a:spLocks noGrp="1"/>
          </p:cNvSpPr>
          <p:nvPr>
            <p:ph type="title"/>
          </p:nvPr>
        </p:nvSpPr>
        <p:spPr>
          <a:xfrm>
            <a:off x="8471424" y="1110882"/>
            <a:ext cx="3053039" cy="1060817"/>
          </a:xfrm>
        </p:spPr>
        <p:txBody>
          <a:bodyPr vert="horz" lIns="91440" tIns="45720" rIns="91440" bIns="45720" rtlCol="0" anchor="b">
            <a:normAutofit/>
          </a:bodyPr>
          <a:lstStyle/>
          <a:p>
            <a:r>
              <a:rPr lang="en-US" sz="2800"/>
              <a:t>Ukrajinské děti na českých školách</a:t>
            </a:r>
          </a:p>
        </p:txBody>
      </p:sp>
      <p:pic>
        <p:nvPicPr>
          <p:cNvPr id="12" name="Zástupný obsah 11" descr="Obsah obrázku text, snímek obrazovky, číslo, Písmo&#10;&#10;Popis byl vytvořen automaticky">
            <a:extLst>
              <a:ext uri="{FF2B5EF4-FFF2-40B4-BE49-F238E27FC236}">
                <a16:creationId xmlns:a16="http://schemas.microsoft.com/office/drawing/2014/main" id="{42D7FE17-B88D-7D29-B932-EA8D2DFF2F30}"/>
              </a:ext>
            </a:extLst>
          </p:cNvPr>
          <p:cNvPicPr>
            <a:picLocks noGrp="1" noChangeAspect="1"/>
          </p:cNvPicPr>
          <p:nvPr>
            <p:ph sz="half" idx="2"/>
          </p:nvPr>
        </p:nvPicPr>
        <p:blipFill>
          <a:blip r:embed="rId2"/>
          <a:stretch>
            <a:fillRect/>
          </a:stretch>
        </p:blipFill>
        <p:spPr>
          <a:xfrm>
            <a:off x="181536" y="2014421"/>
            <a:ext cx="7983405" cy="3273195"/>
          </a:xfrm>
          <a:prstGeom prst="rect">
            <a:avLst/>
          </a:prstGeom>
        </p:spPr>
      </p:pic>
      <p:sp>
        <p:nvSpPr>
          <p:cNvPr id="3" name="Zástupný obsah 2">
            <a:extLst>
              <a:ext uri="{FF2B5EF4-FFF2-40B4-BE49-F238E27FC236}">
                <a16:creationId xmlns:a16="http://schemas.microsoft.com/office/drawing/2014/main" id="{9B0194CA-389A-1E81-2DDB-1E2FE020E889}"/>
              </a:ext>
            </a:extLst>
          </p:cNvPr>
          <p:cNvSpPr>
            <a:spLocks noGrp="1"/>
          </p:cNvSpPr>
          <p:nvPr>
            <p:ph sz="half" idx="1"/>
          </p:nvPr>
        </p:nvSpPr>
        <p:spPr>
          <a:xfrm>
            <a:off x="7983434" y="2285999"/>
            <a:ext cx="4027029" cy="4375957"/>
          </a:xfrm>
        </p:spPr>
        <p:txBody>
          <a:bodyPr vert="horz" lIns="91440" tIns="45720" rIns="91440" bIns="45720" rtlCol="0">
            <a:normAutofit fontScale="92500" lnSpcReduction="10000"/>
          </a:bodyPr>
          <a:lstStyle/>
          <a:p>
            <a:r>
              <a:rPr lang="en-US" sz="2400" b="1" dirty="0" err="1">
                <a:effectLst/>
              </a:rPr>
              <a:t>Školy</a:t>
            </a:r>
            <a:r>
              <a:rPr lang="en-US" sz="2400" b="1" dirty="0">
                <a:effectLst/>
              </a:rPr>
              <a:t> </a:t>
            </a:r>
            <a:r>
              <a:rPr lang="en-US" sz="2400" b="1" dirty="0" err="1">
                <a:effectLst/>
              </a:rPr>
              <a:t>podle</a:t>
            </a:r>
            <a:r>
              <a:rPr lang="en-US" sz="2400" b="1" dirty="0">
                <a:effectLst/>
              </a:rPr>
              <a:t> </a:t>
            </a:r>
            <a:r>
              <a:rPr lang="en-US" sz="2400" b="1" dirty="0" err="1">
                <a:effectLst/>
              </a:rPr>
              <a:t>nových</a:t>
            </a:r>
            <a:r>
              <a:rPr lang="en-US" sz="2400" b="1" dirty="0">
                <a:effectLst/>
              </a:rPr>
              <a:t> </a:t>
            </a:r>
            <a:r>
              <a:rPr lang="en-US" sz="2400" b="1" dirty="0" err="1">
                <a:effectLst/>
              </a:rPr>
              <a:t>informací</a:t>
            </a:r>
            <a:r>
              <a:rPr lang="en-US" sz="2400" b="1" dirty="0">
                <a:effectLst/>
              </a:rPr>
              <a:t> </a:t>
            </a:r>
            <a:r>
              <a:rPr lang="en-US" sz="2400" b="1" dirty="0" err="1">
                <a:effectLst/>
              </a:rPr>
              <a:t>vykázaly</a:t>
            </a:r>
            <a:r>
              <a:rPr lang="en-US" sz="2400" b="1" dirty="0">
                <a:effectLst/>
              </a:rPr>
              <a:t> k 31. </a:t>
            </a:r>
            <a:r>
              <a:rPr lang="en-US" sz="2400" b="1" dirty="0" err="1">
                <a:effectLst/>
              </a:rPr>
              <a:t>březnu</a:t>
            </a:r>
            <a:r>
              <a:rPr lang="en-US" sz="2400" b="1" dirty="0">
                <a:effectLst/>
              </a:rPr>
              <a:t> 2023 </a:t>
            </a:r>
            <a:r>
              <a:rPr lang="en-US" sz="2400" b="1" dirty="0" err="1">
                <a:effectLst/>
              </a:rPr>
              <a:t>celkem</a:t>
            </a:r>
            <a:r>
              <a:rPr lang="en-US" sz="2400" b="1" dirty="0">
                <a:effectLst/>
              </a:rPr>
              <a:t> 51 281 </a:t>
            </a:r>
            <a:r>
              <a:rPr lang="en-US" sz="2400" b="1" dirty="0" err="1">
                <a:effectLst/>
              </a:rPr>
              <a:t>dětí</a:t>
            </a:r>
            <a:r>
              <a:rPr lang="en-US" sz="2400" b="1" dirty="0">
                <a:effectLst/>
              </a:rPr>
              <a:t> a </a:t>
            </a:r>
            <a:r>
              <a:rPr lang="en-US" sz="2400" b="1" dirty="0" err="1">
                <a:effectLst/>
              </a:rPr>
              <a:t>žáků</a:t>
            </a:r>
            <a:r>
              <a:rPr lang="en-US" sz="2400" b="1" dirty="0">
                <a:effectLst/>
              </a:rPr>
              <a:t> - </a:t>
            </a:r>
            <a:r>
              <a:rPr lang="en-US" sz="2400" b="1" dirty="0" err="1">
                <a:effectLst/>
              </a:rPr>
              <a:t>uprchlíků</a:t>
            </a:r>
            <a:r>
              <a:rPr lang="en-US" sz="2400" b="1" dirty="0">
                <a:effectLst/>
              </a:rPr>
              <a:t> z </a:t>
            </a:r>
            <a:r>
              <a:rPr lang="en-US" sz="2400" b="1" dirty="0" err="1">
                <a:effectLst/>
              </a:rPr>
              <a:t>Ukrajiny</a:t>
            </a:r>
            <a:r>
              <a:rPr lang="en-US" sz="2400" b="1" dirty="0">
                <a:effectLst/>
              </a:rPr>
              <a:t>.</a:t>
            </a:r>
            <a:r>
              <a:rPr lang="en-US" sz="2400" dirty="0">
                <a:effectLst/>
              </a:rPr>
              <a:t> </a:t>
            </a:r>
            <a:r>
              <a:rPr lang="en-US" sz="2400" dirty="0" err="1">
                <a:effectLst/>
              </a:rPr>
              <a:t>Při</a:t>
            </a:r>
            <a:r>
              <a:rPr lang="en-US" sz="2400" dirty="0">
                <a:effectLst/>
              </a:rPr>
              <a:t> </a:t>
            </a:r>
            <a:r>
              <a:rPr lang="en-US" sz="2400" dirty="0" err="1">
                <a:effectLst/>
              </a:rPr>
              <a:t>srovnání</a:t>
            </a:r>
            <a:r>
              <a:rPr lang="en-US" sz="2400" dirty="0">
                <a:effectLst/>
              </a:rPr>
              <a:t> s </a:t>
            </a:r>
            <a:r>
              <a:rPr lang="en-US" sz="2400" dirty="0" err="1">
                <a:effectLst/>
              </a:rPr>
              <a:t>jejich</a:t>
            </a:r>
            <a:r>
              <a:rPr lang="en-US" sz="2400" dirty="0">
                <a:effectLst/>
              </a:rPr>
              <a:t> </a:t>
            </a:r>
            <a:r>
              <a:rPr lang="en-US" sz="2400" dirty="0" err="1">
                <a:effectLst/>
              </a:rPr>
              <a:t>počty</a:t>
            </a:r>
            <a:r>
              <a:rPr lang="en-US" sz="2400" dirty="0">
                <a:effectLst/>
              </a:rPr>
              <a:t> k 30. </a:t>
            </a:r>
            <a:r>
              <a:rPr lang="en-US" sz="2400" dirty="0" err="1">
                <a:effectLst/>
              </a:rPr>
              <a:t>září</a:t>
            </a:r>
            <a:r>
              <a:rPr lang="en-US" sz="2400" dirty="0">
                <a:effectLst/>
              </a:rPr>
              <a:t> 2022 </a:t>
            </a:r>
            <a:r>
              <a:rPr lang="en-US" sz="2400" dirty="0" err="1">
                <a:effectLst/>
              </a:rPr>
              <a:t>tedy</a:t>
            </a:r>
            <a:r>
              <a:rPr lang="en-US" sz="2400" dirty="0">
                <a:effectLst/>
              </a:rPr>
              <a:t> </a:t>
            </a:r>
            <a:r>
              <a:rPr lang="en-US" sz="2400" dirty="0" err="1">
                <a:effectLst/>
              </a:rPr>
              <a:t>došlo</a:t>
            </a:r>
            <a:r>
              <a:rPr lang="en-US" sz="2400" dirty="0">
                <a:effectLst/>
              </a:rPr>
              <a:t> k </a:t>
            </a:r>
            <a:r>
              <a:rPr lang="en-US" sz="2400" dirty="0" err="1">
                <a:effectLst/>
              </a:rPr>
              <a:t>nárůstu</a:t>
            </a:r>
            <a:r>
              <a:rPr lang="en-US" sz="2400" dirty="0">
                <a:effectLst/>
              </a:rPr>
              <a:t> o 996 </a:t>
            </a:r>
            <a:r>
              <a:rPr lang="en-US" sz="2400" dirty="0" err="1">
                <a:effectLst/>
              </a:rPr>
              <a:t>dětí</a:t>
            </a:r>
            <a:r>
              <a:rPr lang="en-US" sz="2400" dirty="0">
                <a:effectLst/>
              </a:rPr>
              <a:t> a </a:t>
            </a:r>
            <a:r>
              <a:rPr lang="en-US" sz="2400" dirty="0" err="1">
                <a:effectLst/>
              </a:rPr>
              <a:t>žáků</a:t>
            </a:r>
            <a:r>
              <a:rPr lang="en-US" sz="2400" dirty="0">
                <a:effectLst/>
              </a:rPr>
              <a:t> z </a:t>
            </a:r>
            <a:r>
              <a:rPr lang="en-US" sz="2400" dirty="0" err="1">
                <a:effectLst/>
              </a:rPr>
              <a:t>Ukrajiny</a:t>
            </a:r>
            <a:r>
              <a:rPr lang="en-US" sz="2400" dirty="0">
                <a:effectLst/>
              </a:rPr>
              <a:t>. </a:t>
            </a:r>
            <a:r>
              <a:rPr lang="en-US" sz="2400" dirty="0" err="1">
                <a:effectLst/>
              </a:rPr>
              <a:t>Zaměstnanců</a:t>
            </a:r>
            <a:r>
              <a:rPr lang="en-US" sz="2400" dirty="0">
                <a:effectLst/>
              </a:rPr>
              <a:t> z </a:t>
            </a:r>
            <a:r>
              <a:rPr lang="en-US" sz="2400" dirty="0" err="1">
                <a:effectLst/>
              </a:rPr>
              <a:t>řad</a:t>
            </a:r>
            <a:r>
              <a:rPr lang="en-US" sz="2400" dirty="0">
                <a:effectLst/>
              </a:rPr>
              <a:t> </a:t>
            </a:r>
            <a:r>
              <a:rPr lang="en-US" sz="2400" dirty="0" err="1">
                <a:effectLst/>
              </a:rPr>
              <a:t>Ukrajinců</a:t>
            </a:r>
            <a:r>
              <a:rPr lang="en-US" sz="2400" dirty="0">
                <a:effectLst/>
              </a:rPr>
              <a:t> s </a:t>
            </a:r>
            <a:r>
              <a:rPr lang="en-US" sz="2400" dirty="0" err="1">
                <a:effectLst/>
              </a:rPr>
              <a:t>vízem</a:t>
            </a:r>
            <a:r>
              <a:rPr lang="en-US" sz="2400" dirty="0">
                <a:effectLst/>
              </a:rPr>
              <a:t> </a:t>
            </a:r>
            <a:r>
              <a:rPr lang="en-US" sz="2400" dirty="0" err="1">
                <a:effectLst/>
              </a:rPr>
              <a:t>dočasné</a:t>
            </a:r>
            <a:r>
              <a:rPr lang="en-US" sz="2400" dirty="0">
                <a:effectLst/>
              </a:rPr>
              <a:t> </a:t>
            </a:r>
            <a:r>
              <a:rPr lang="en-US" sz="2400" dirty="0" err="1">
                <a:effectLst/>
              </a:rPr>
              <a:t>ochrany</a:t>
            </a:r>
            <a:r>
              <a:rPr lang="en-US" sz="2400" dirty="0">
                <a:effectLst/>
              </a:rPr>
              <a:t> je </a:t>
            </a:r>
            <a:r>
              <a:rPr lang="en-US" sz="2400" dirty="0" err="1">
                <a:effectLst/>
              </a:rPr>
              <a:t>ve</a:t>
            </a:r>
            <a:r>
              <a:rPr lang="en-US" sz="2400" dirty="0">
                <a:effectLst/>
              </a:rPr>
              <a:t> </a:t>
            </a:r>
            <a:r>
              <a:rPr lang="en-US" sz="2400" dirty="0" err="1">
                <a:effectLst/>
              </a:rPr>
              <a:t>školách</a:t>
            </a:r>
            <a:r>
              <a:rPr lang="en-US" sz="2400" dirty="0">
                <a:effectLst/>
              </a:rPr>
              <a:t> </a:t>
            </a:r>
            <a:r>
              <a:rPr lang="en-US" sz="2400" dirty="0" err="1">
                <a:effectLst/>
              </a:rPr>
              <a:t>aktuálně</a:t>
            </a:r>
            <a:r>
              <a:rPr lang="en-US" sz="2400" dirty="0">
                <a:effectLst/>
              </a:rPr>
              <a:t> 2090, z toho </a:t>
            </a:r>
            <a:r>
              <a:rPr lang="en-US" sz="2400" dirty="0" err="1">
                <a:effectLst/>
              </a:rPr>
              <a:t>zhruba</a:t>
            </a:r>
            <a:r>
              <a:rPr lang="en-US" sz="2400" dirty="0">
                <a:effectLst/>
              </a:rPr>
              <a:t> </a:t>
            </a:r>
            <a:r>
              <a:rPr lang="en-US" sz="2400" dirty="0" err="1">
                <a:effectLst/>
              </a:rPr>
              <a:t>polovina</a:t>
            </a:r>
            <a:r>
              <a:rPr lang="en-US" sz="2400" dirty="0">
                <a:effectLst/>
              </a:rPr>
              <a:t> </a:t>
            </a:r>
            <a:r>
              <a:rPr lang="en-US" sz="2400" dirty="0" err="1">
                <a:effectLst/>
              </a:rPr>
              <a:t>vykonává</a:t>
            </a:r>
            <a:r>
              <a:rPr lang="en-US" sz="2400" dirty="0">
                <a:effectLst/>
              </a:rPr>
              <a:t> </a:t>
            </a:r>
            <a:r>
              <a:rPr lang="en-US" sz="2400" dirty="0" err="1">
                <a:effectLst/>
              </a:rPr>
              <a:t>práci</a:t>
            </a:r>
            <a:r>
              <a:rPr lang="en-US" sz="2400" dirty="0">
                <a:effectLst/>
              </a:rPr>
              <a:t> </a:t>
            </a:r>
            <a:r>
              <a:rPr lang="en-US" sz="2400" dirty="0" err="1">
                <a:effectLst/>
              </a:rPr>
              <a:t>učitelek</a:t>
            </a:r>
            <a:r>
              <a:rPr lang="en-US" sz="2400" dirty="0">
                <a:effectLst/>
              </a:rPr>
              <a:t> a </a:t>
            </a:r>
            <a:r>
              <a:rPr lang="en-US" sz="2400" dirty="0" err="1">
                <a:effectLst/>
              </a:rPr>
              <a:t>učitelů</a:t>
            </a:r>
            <a:r>
              <a:rPr lang="en-US" sz="2400" dirty="0">
                <a:effectLst/>
              </a:rPr>
              <a:t> </a:t>
            </a:r>
            <a:r>
              <a:rPr lang="en-US" sz="2400" dirty="0" err="1">
                <a:effectLst/>
              </a:rPr>
              <a:t>či</a:t>
            </a:r>
            <a:r>
              <a:rPr lang="en-US" sz="2400" dirty="0">
                <a:effectLst/>
              </a:rPr>
              <a:t> </a:t>
            </a:r>
            <a:r>
              <a:rPr lang="en-US" sz="2400" dirty="0" err="1">
                <a:effectLst/>
              </a:rPr>
              <a:t>ostatních</a:t>
            </a:r>
            <a:r>
              <a:rPr lang="en-US" sz="2400" dirty="0">
                <a:effectLst/>
              </a:rPr>
              <a:t> </a:t>
            </a:r>
            <a:r>
              <a:rPr lang="en-US" sz="2400" dirty="0" err="1">
                <a:effectLst/>
              </a:rPr>
              <a:t>pedagogických</a:t>
            </a:r>
            <a:r>
              <a:rPr lang="en-US" sz="2400" dirty="0">
                <a:effectLst/>
              </a:rPr>
              <a:t> </a:t>
            </a:r>
            <a:r>
              <a:rPr lang="en-US" sz="2400" dirty="0" err="1">
                <a:effectLst/>
              </a:rPr>
              <a:t>pracovníků</a:t>
            </a:r>
            <a:r>
              <a:rPr lang="en-US" sz="2400" dirty="0">
                <a:effectLst/>
              </a:rPr>
              <a:t>.   </a:t>
            </a:r>
          </a:p>
          <a:p>
            <a:endParaRPr lang="en-US" sz="1600" dirty="0"/>
          </a:p>
        </p:txBody>
      </p:sp>
      <p:sp>
        <p:nvSpPr>
          <p:cNvPr id="26"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cs-CZ"/>
          </a:p>
        </p:txBody>
      </p:sp>
    </p:spTree>
    <p:extLst>
      <p:ext uri="{BB962C8B-B14F-4D97-AF65-F5344CB8AC3E}">
        <p14:creationId xmlns:p14="http://schemas.microsoft.com/office/powerpoint/2010/main" val="676544345"/>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2BB115-B563-8CBE-7BB7-E64B7C990668}"/>
              </a:ext>
            </a:extLst>
          </p:cNvPr>
          <p:cNvSpPr>
            <a:spLocks noGrp="1"/>
          </p:cNvSpPr>
          <p:nvPr>
            <p:ph type="title"/>
          </p:nvPr>
        </p:nvSpPr>
        <p:spPr/>
        <p:txBody>
          <a:bodyPr/>
          <a:lstStyle/>
          <a:p>
            <a:r>
              <a:rPr lang="cs-CZ" dirty="0"/>
              <a:t>Počet v Česku pracujících cizinců </a:t>
            </a:r>
          </a:p>
        </p:txBody>
      </p:sp>
      <p:sp>
        <p:nvSpPr>
          <p:cNvPr id="3" name="Zástupný obsah 2">
            <a:extLst>
              <a:ext uri="{FF2B5EF4-FFF2-40B4-BE49-F238E27FC236}">
                <a16:creationId xmlns:a16="http://schemas.microsoft.com/office/drawing/2014/main" id="{84BB435A-51C6-E2E7-25F8-E9E24191968F}"/>
              </a:ext>
            </a:extLst>
          </p:cNvPr>
          <p:cNvSpPr>
            <a:spLocks noGrp="1"/>
          </p:cNvSpPr>
          <p:nvPr>
            <p:ph idx="1"/>
          </p:nvPr>
        </p:nvSpPr>
        <p:spPr>
          <a:xfrm>
            <a:off x="942975" y="2171700"/>
            <a:ext cx="10601325" cy="4286250"/>
          </a:xfrm>
        </p:spPr>
        <p:txBody>
          <a:bodyPr/>
          <a:lstStyle/>
          <a:p>
            <a:r>
              <a:rPr lang="cs-CZ" dirty="0"/>
              <a:t>Ke konci roku 2022 dosáhl počet cizinců zaměstnaných v České republice hodnoty 903 983 osob. </a:t>
            </a:r>
            <a:r>
              <a:rPr lang="cs-CZ" b="1" dirty="0"/>
              <a:t>Cizinci se tak na celkové zaměstnanosti v národním hospodářství podíleli více než 17%. </a:t>
            </a:r>
            <a:r>
              <a:rPr lang="cs-CZ" dirty="0"/>
              <a:t>Nejvíce jich působilo ve zpracovatelském průmyslu.  </a:t>
            </a:r>
          </a:p>
          <a:p>
            <a:r>
              <a:rPr lang="cs-CZ" dirty="0"/>
              <a:t>Podle ČSÚ ke konci roku 2022 lehce převažovali co do počtu zaměstnaných cizinců ti z třetích zemí nad občany z EU, a sice z tzv. ostatních zemí bylo celkem zaměstnáno 461 335 cizinců a ze zemí EU bylo zaměstnáno 443 648 cizinců. Nejvíce cizinců bylo zaměstnáno z Ukrajiny a sice 300889, následovali je Slováci v počtu 236430, pak Poláci 52072, Rumuni 49269, Bulhaři 39438, Vietnamci 38029 a Maďaři 25438 a Rusové 24923; ostatní cizinci pak byli s odstupem řádu. </a:t>
            </a:r>
          </a:p>
          <a:p>
            <a:endParaRPr lang="cs-CZ" dirty="0"/>
          </a:p>
          <a:p>
            <a:endParaRPr lang="cs-CZ" dirty="0"/>
          </a:p>
          <a:p>
            <a:r>
              <a:rPr lang="cs-CZ" dirty="0"/>
              <a:t>21. 10. </a:t>
            </a:r>
            <a:r>
              <a:rPr lang="cs-CZ"/>
              <a:t>2023 Tábor </a:t>
            </a:r>
          </a:p>
          <a:p>
            <a:endParaRPr lang="cs-CZ" dirty="0"/>
          </a:p>
          <a:p>
            <a:endParaRPr lang="cs-CZ" dirty="0"/>
          </a:p>
        </p:txBody>
      </p:sp>
    </p:spTree>
    <p:extLst>
      <p:ext uri="{BB962C8B-B14F-4D97-AF65-F5344CB8AC3E}">
        <p14:creationId xmlns:p14="http://schemas.microsoft.com/office/powerpoint/2010/main" val="159926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7C324B-2AFA-8206-E549-D85AA663D4AA}"/>
              </a:ext>
            </a:extLst>
          </p:cNvPr>
          <p:cNvSpPr>
            <a:spLocks noGrp="1"/>
          </p:cNvSpPr>
          <p:nvPr>
            <p:ph type="title"/>
          </p:nvPr>
        </p:nvSpPr>
        <p:spPr/>
        <p:txBody>
          <a:bodyPr/>
          <a:lstStyle/>
          <a:p>
            <a:r>
              <a:rPr lang="cs-CZ" dirty="0"/>
              <a:t>Dočasná ochrana - shrnutí</a:t>
            </a:r>
          </a:p>
        </p:txBody>
      </p:sp>
      <p:sp>
        <p:nvSpPr>
          <p:cNvPr id="3" name="Zástupný obsah 2">
            <a:extLst>
              <a:ext uri="{FF2B5EF4-FFF2-40B4-BE49-F238E27FC236}">
                <a16:creationId xmlns:a16="http://schemas.microsoft.com/office/drawing/2014/main" id="{A850361D-9D27-A597-7AC5-58FC1781209B}"/>
              </a:ext>
            </a:extLst>
          </p:cNvPr>
          <p:cNvSpPr>
            <a:spLocks noGrp="1"/>
          </p:cNvSpPr>
          <p:nvPr>
            <p:ph idx="1"/>
          </p:nvPr>
        </p:nvSpPr>
        <p:spPr>
          <a:xfrm>
            <a:off x="1371600" y="2285999"/>
            <a:ext cx="9601200" cy="4200525"/>
          </a:xfrm>
        </p:spPr>
        <p:txBody>
          <a:bodyPr>
            <a:normAutofit fontScale="92500" lnSpcReduction="10000"/>
          </a:bodyPr>
          <a:lstStyle/>
          <a:p>
            <a:r>
              <a:rPr lang="cs-CZ" dirty="0"/>
              <a:t>Dočasnou ochranu nyní dokládá takzvaný vízový štítek v dokladech uprchlíků s dobou platnosti do 31. března 2024. Česká republika udělila dočasnou ochranu zhruba půl milionu uprchlíků z Ukrajiny, zhruba třetina se jich vrátila zpět. K letošnímu 18. červnu dostalo vízum k ochraně 344.800 lidí z Ukrajiny, většinou ženy a děti. Podle dřívějších informací tvoří zhruba třetinu uprchlíků děti a mladí do 18 let, z dospělých jsou více než dvě třetiny ženy. Přesný počet ukrajinských běženců pobývajících aktuálně v ČR není známý. Česká republika přijala ze všech zemí střední a východní Evropy v přepočtu na obyvatele nejvíce uprchlíků z válkou zasažené Ukrajiny. V absolutních číslech je ČR třetí za Polskem a Německem. </a:t>
            </a:r>
          </a:p>
          <a:p>
            <a:r>
              <a:rPr lang="cs-CZ" dirty="0"/>
              <a:t>V současnosti je v Česku zaměstnáno 903 983 cizinců, tvoří tak více než 17% našich pracujících obyvatel. Z tohoto počtu je zaměstnáno z Ukrajiny 300889 osob, jedná se o oficiální statistické údaje z ČSÚ k závěru roku 2022. Ministerstvo školství, mládeže a tělovýchovy uskutečňuje pravidelné šetření o počtu žáků – uprchlíků z Ukrajiny, aktuálně k 31. březnu 2023 je evidováno na školách všech typů celkem 51 281 dětí a žáků - uprchlíků z Ukrajiny. </a:t>
            </a:r>
          </a:p>
        </p:txBody>
      </p:sp>
    </p:spTree>
    <p:extLst>
      <p:ext uri="{BB962C8B-B14F-4D97-AF65-F5344CB8AC3E}">
        <p14:creationId xmlns:p14="http://schemas.microsoft.com/office/powerpoint/2010/main" val="3205215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6966C9-3945-61A2-1BBB-131CEC23F671}"/>
              </a:ext>
            </a:extLst>
          </p:cNvPr>
          <p:cNvSpPr>
            <a:spLocks noGrp="1"/>
          </p:cNvSpPr>
          <p:nvPr>
            <p:ph type="title"/>
          </p:nvPr>
        </p:nvSpPr>
        <p:spPr/>
        <p:txBody>
          <a:bodyPr/>
          <a:lstStyle/>
          <a:p>
            <a:r>
              <a:rPr lang="cs-CZ" dirty="0"/>
              <a:t>OTÁZKY A ODPOVĚDI </a:t>
            </a:r>
          </a:p>
        </p:txBody>
      </p:sp>
      <p:sp>
        <p:nvSpPr>
          <p:cNvPr id="3" name="Zástupný obsah 2">
            <a:extLst>
              <a:ext uri="{FF2B5EF4-FFF2-40B4-BE49-F238E27FC236}">
                <a16:creationId xmlns:a16="http://schemas.microsoft.com/office/drawing/2014/main" id="{0AF347DC-5918-CC79-6258-EA3044D9E7FA}"/>
              </a:ext>
            </a:extLst>
          </p:cNvPr>
          <p:cNvSpPr>
            <a:spLocks noGrp="1"/>
          </p:cNvSpPr>
          <p:nvPr>
            <p:ph idx="1"/>
          </p:nvPr>
        </p:nvSpPr>
        <p:spPr/>
        <p:txBody>
          <a:bodyPr/>
          <a:lstStyle/>
          <a:p>
            <a:r>
              <a:rPr lang="cs-CZ" dirty="0"/>
              <a:t>Co je dočasná ochrana?</a:t>
            </a:r>
          </a:p>
          <a:p>
            <a:r>
              <a:rPr lang="cs-CZ" dirty="0"/>
              <a:t>Kdo může dočasné ochrany požívat?</a:t>
            </a:r>
          </a:p>
          <a:p>
            <a:r>
              <a:rPr lang="cs-CZ" dirty="0"/>
              <a:t>Jaký postup se uplatní v případě osob, které do těchto kategorií nespadají?</a:t>
            </a:r>
          </a:p>
          <a:p>
            <a:r>
              <a:rPr lang="cs-CZ" dirty="0"/>
              <a:t>Jaká práva mají osoby požívající dočasné ochrany? </a:t>
            </a:r>
          </a:p>
          <a:p>
            <a:r>
              <a:rPr lang="cs-CZ" dirty="0"/>
              <a:t>Jak dlouho lze dočasné ochrany požívat? </a:t>
            </a:r>
          </a:p>
          <a:p>
            <a:r>
              <a:rPr lang="cs-CZ" dirty="0"/>
              <a:t>Uděluje se dočasná ochrana automaticky? </a:t>
            </a:r>
          </a:p>
          <a:p>
            <a:r>
              <a:rPr lang="cs-CZ" dirty="0"/>
              <a:t>Lze dočasné ochrany požívat jen v jedné zemi EU? </a:t>
            </a:r>
          </a:p>
          <a:p>
            <a:r>
              <a:rPr lang="cs-CZ" dirty="0"/>
              <a:t>Mohou osoby požívající ochrany požádat o status uprchlíka? </a:t>
            </a:r>
          </a:p>
        </p:txBody>
      </p:sp>
    </p:spTree>
    <p:extLst>
      <p:ext uri="{BB962C8B-B14F-4D97-AF65-F5344CB8AC3E}">
        <p14:creationId xmlns:p14="http://schemas.microsoft.com/office/powerpoint/2010/main" val="4087370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956C91-A9E8-4F09-BC8E-328C377AAD75}"/>
              </a:ext>
            </a:extLst>
          </p:cNvPr>
          <p:cNvSpPr>
            <a:spLocks noGrp="1"/>
          </p:cNvSpPr>
          <p:nvPr>
            <p:ph type="title"/>
          </p:nvPr>
        </p:nvSpPr>
        <p:spPr/>
        <p:txBody>
          <a:bodyPr/>
          <a:lstStyle/>
          <a:p>
            <a:r>
              <a:rPr lang="cs-CZ" dirty="0"/>
              <a:t>Kam uprchlíci směřují? </a:t>
            </a:r>
          </a:p>
        </p:txBody>
      </p:sp>
      <p:sp>
        <p:nvSpPr>
          <p:cNvPr id="3" name="Zástupný symbol pro obsah 2">
            <a:extLst>
              <a:ext uri="{FF2B5EF4-FFF2-40B4-BE49-F238E27FC236}">
                <a16:creationId xmlns:a16="http://schemas.microsoft.com/office/drawing/2014/main" id="{ABA49170-C62A-43C4-9A90-6574A2D98FC2}"/>
              </a:ext>
            </a:extLst>
          </p:cNvPr>
          <p:cNvSpPr>
            <a:spLocks noGrp="1"/>
          </p:cNvSpPr>
          <p:nvPr>
            <p:ph idx="1"/>
          </p:nvPr>
        </p:nvSpPr>
        <p:spPr/>
        <p:txBody>
          <a:bodyPr/>
          <a:lstStyle/>
          <a:p>
            <a:r>
              <a:rPr lang="cs-CZ" dirty="0">
                <a:hlinkClick r:id="rId2"/>
              </a:rPr>
              <a:t>https://www.youtube.com/watch?v=Eilds5treCo</a:t>
            </a:r>
            <a:r>
              <a:rPr lang="cs-CZ" dirty="0"/>
              <a:t> </a:t>
            </a:r>
          </a:p>
          <a:p>
            <a:endParaRPr lang="cs-CZ" dirty="0"/>
          </a:p>
          <a:p>
            <a:r>
              <a:rPr lang="cs-CZ" dirty="0"/>
              <a:t>Jeden příběh za všechny: </a:t>
            </a:r>
            <a:r>
              <a:rPr lang="cs-CZ" dirty="0">
                <a:hlinkClick r:id="rId3"/>
              </a:rPr>
              <a:t>https://www.youtube.com/watch?v=oyzEvaanbXU</a:t>
            </a:r>
            <a:r>
              <a:rPr lang="cs-CZ" dirty="0"/>
              <a:t> </a:t>
            </a:r>
          </a:p>
          <a:p>
            <a:endParaRPr lang="cs-CZ" dirty="0"/>
          </a:p>
          <a:p>
            <a:r>
              <a:rPr lang="cs-CZ" b="1" dirty="0"/>
              <a:t>Jak se žije v Česku, když máte nálepku uprchlík?</a:t>
            </a:r>
          </a:p>
          <a:p>
            <a:r>
              <a:rPr lang="cs-CZ" dirty="0">
                <a:hlinkClick r:id="rId4"/>
              </a:rPr>
              <a:t>https://www.zeny.cz/vztahy-a-rodina/o-cem-se-mlci-jak-se-zije-v-cesku-kdyz-mate-nalepku-uprchlik-8397.html</a:t>
            </a:r>
            <a:r>
              <a:rPr lang="cs-CZ" dirty="0"/>
              <a:t> </a:t>
            </a:r>
          </a:p>
          <a:p>
            <a:endParaRPr lang="cs-CZ" dirty="0"/>
          </a:p>
        </p:txBody>
      </p:sp>
    </p:spTree>
    <p:extLst>
      <p:ext uri="{BB962C8B-B14F-4D97-AF65-F5344CB8AC3E}">
        <p14:creationId xmlns:p14="http://schemas.microsoft.com/office/powerpoint/2010/main" val="2199347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9FDA8A-7801-404A-99D3-D81683C87D6C}"/>
              </a:ext>
            </a:extLst>
          </p:cNvPr>
          <p:cNvSpPr>
            <a:spLocks noGrp="1"/>
          </p:cNvSpPr>
          <p:nvPr>
            <p:ph type="title"/>
          </p:nvPr>
        </p:nvSpPr>
        <p:spPr>
          <a:xfrm>
            <a:off x="1499937" y="172453"/>
            <a:ext cx="9601200" cy="597568"/>
          </a:xfrm>
        </p:spPr>
        <p:txBody>
          <a:bodyPr>
            <a:normAutofit fontScale="90000"/>
          </a:bodyPr>
          <a:lstStyle/>
          <a:p>
            <a:r>
              <a:rPr lang="cs-CZ" dirty="0"/>
              <a:t>SLOVNÍK POJMŮ</a:t>
            </a:r>
          </a:p>
        </p:txBody>
      </p:sp>
      <p:sp>
        <p:nvSpPr>
          <p:cNvPr id="3" name="Zástupný symbol pro obsah 2">
            <a:extLst>
              <a:ext uri="{FF2B5EF4-FFF2-40B4-BE49-F238E27FC236}">
                <a16:creationId xmlns:a16="http://schemas.microsoft.com/office/drawing/2014/main" id="{78940855-DBAB-4690-9550-65AACCCE3C92}"/>
              </a:ext>
            </a:extLst>
          </p:cNvPr>
          <p:cNvSpPr>
            <a:spLocks noGrp="1"/>
          </p:cNvSpPr>
          <p:nvPr>
            <p:ph idx="1"/>
          </p:nvPr>
        </p:nvSpPr>
        <p:spPr>
          <a:xfrm>
            <a:off x="1371600" y="1283368"/>
            <a:ext cx="9601200" cy="5402179"/>
          </a:xfrm>
        </p:spPr>
        <p:txBody>
          <a:bodyPr>
            <a:normAutofit/>
          </a:bodyPr>
          <a:lstStyle/>
          <a:p>
            <a:r>
              <a:rPr lang="cs-CZ" dirty="0"/>
              <a:t>Azyl – ochranný status, který stát poskytuje státnímu příslušníku třetí země nebo osobě bez státní příslušnosti v souvislosti s rizikem jejího pronásledování z důvodů přesně vyjmenovaných v mezinárodních i národních právních nástrojích (v ČR jsou důvody udělení azylu specifikovány v zákoně o azylu) </a:t>
            </a:r>
          </a:p>
          <a:p>
            <a:r>
              <a:rPr lang="cs-CZ" dirty="0"/>
              <a:t>Azylová zařízení – zařízení zřizovaná Ministerstvem vnitra, která slouží k ubytování žadatelů o udělení mezinárodní ochrany či držitelů mezinárodní ochrany; podle účelu se rozlišují tři druhy: přijímací středisko, pobytové středisko a integrační azylové středisko </a:t>
            </a:r>
          </a:p>
          <a:p>
            <a:r>
              <a:rPr lang="cs-CZ" dirty="0"/>
              <a:t>Azylant – cizinec, kterému byl udělen azyl, a to po dobu platnosti rozhodnutí o udělení azylu </a:t>
            </a:r>
          </a:p>
          <a:p>
            <a:r>
              <a:rPr lang="cs-CZ" dirty="0"/>
              <a:t>Cizinec – osoba, která není státním občanem České republiky </a:t>
            </a:r>
          </a:p>
          <a:p>
            <a:r>
              <a:rPr lang="cs-CZ" dirty="0"/>
              <a:t>Dlouhodobé vízum – vízum opravňující k pobytu nad 90 dnů, uděluje se obvykle s maximální platností 1 roku </a:t>
            </a:r>
          </a:p>
          <a:p>
            <a:r>
              <a:rPr lang="cs-CZ" dirty="0"/>
              <a:t>Dlouhodobý pobyt – druh dočasného povolení k pobytu, uděluje se cizinci, který hodlá na území pobývat po dobu delší než 1 rok </a:t>
            </a:r>
          </a:p>
        </p:txBody>
      </p:sp>
    </p:spTree>
    <p:extLst>
      <p:ext uri="{BB962C8B-B14F-4D97-AF65-F5344CB8AC3E}">
        <p14:creationId xmlns:p14="http://schemas.microsoft.com/office/powerpoint/2010/main" val="3895221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22289C9-50D5-45B0-8E85-A01716CCE7FC}"/>
              </a:ext>
            </a:extLst>
          </p:cNvPr>
          <p:cNvSpPr>
            <a:spLocks noGrp="1"/>
          </p:cNvSpPr>
          <p:nvPr>
            <p:ph idx="1"/>
          </p:nvPr>
        </p:nvSpPr>
        <p:spPr>
          <a:xfrm>
            <a:off x="1371600" y="368968"/>
            <a:ext cx="9601200" cy="6657474"/>
          </a:xfrm>
        </p:spPr>
        <p:txBody>
          <a:bodyPr>
            <a:normAutofit fontScale="85000" lnSpcReduction="20000"/>
          </a:bodyPr>
          <a:lstStyle/>
          <a:p>
            <a:r>
              <a:rPr lang="cs-CZ" dirty="0"/>
              <a:t>Dobrovolný návrat – dobrovolné vycestování cizince z území České republiky do země původu nebo jiného státu ochotného cizince přijmout; při dobrovolných návratech z ČR asistuje Ministerstvo vnitra, Správa uprchlických zařízení a Mezinárodní organizace pro migraci (IOM) </a:t>
            </a:r>
          </a:p>
          <a:p>
            <a:r>
              <a:rPr lang="cs-CZ" dirty="0"/>
              <a:t>Dočasná ochrana – je nástroj Evropské unie a je upraven směrnicí Rady o dočasné ochraně 2001/55/ES. Jedná se o krizový mechanismus EU, který se aktivuje za výjimečných okolností v případě hromadného přílivu osob s cílem poskytnout jim kolektivní ochranu a zmírnit tlak na vnitrostátní azylové systémy zemí EU. Rada EU jej aktivovala zatím pouze jednou, a to právě v důsledku ruské invaze na Ukrajinu 24. února 2022, kdy došlo k velké migrační vlně osob prchající před válkou. </a:t>
            </a:r>
          </a:p>
          <a:p>
            <a:r>
              <a:rPr lang="cs-CZ" dirty="0"/>
              <a:t>Doplňková ochrana – vedle azylu další forma mezinárodní ochrany, která se uděluje cizincům, kteří nesplňují důvody pro udělení azylu, bude-li v řízení o udělení mezinárodní ochrany zjištěno, že v jejich případě jsou důvodné obavy, že pokud by byli tito cizinci vráceni do státu, jehož jsou státními občany (v případě osob bez státního občanství do státu jejich posledního trvalého bydliště), by jim hrozilo skutečné nebezpečí vážné újmy </a:t>
            </a:r>
          </a:p>
          <a:p>
            <a:r>
              <a:rPr lang="cs-CZ" dirty="0"/>
              <a:t>Držitel mezinárodní ochrany – osoba, které byl udělen azyl či doplňková ochrana </a:t>
            </a:r>
          </a:p>
          <a:p>
            <a:r>
              <a:rPr lang="cs-CZ" dirty="0"/>
              <a:t>Integrace – proces postupného začleňování imigrantů do struktur a vazeb společnosti domácího obyvatelstva. Jedná se o komplexní, obousměrný jev, který je přirozeným důsledkem migrace a který má své politické, právní, ekonomické, sociální, kulturní, psychologické a náboženské aspekty. </a:t>
            </a:r>
          </a:p>
          <a:p>
            <a:r>
              <a:rPr lang="cs-CZ" dirty="0"/>
              <a:t>Krátkodobé (schengenské) vízum – opravňuje cizince k pobytu na území států schengenského prostoru po dobu v něm vyznačenou, nejdéle 90 dnů (ve 180 dnech, viz krátkodobý pobyt); uděluje se pro jeden vstup (jednorázové), pro dva vstupy nebo pro více vstupů (</a:t>
            </a:r>
            <a:r>
              <a:rPr lang="cs-CZ" dirty="0" err="1"/>
              <a:t>multiple</a:t>
            </a:r>
            <a:r>
              <a:rPr lang="cs-CZ" dirty="0"/>
              <a:t>) či jako letištní průjezdní </a:t>
            </a:r>
          </a:p>
          <a:p>
            <a:r>
              <a:rPr lang="cs-CZ" dirty="0"/>
              <a:t>Krátkodobý pobyt – pobyt v maximální délce 90 dní v jakémkoli 180denním období, kterým se rozumí období 180 dnů bezprostředně předcházející každému dni pobytu (pozn. délka pobytu je určována podle vstupních a výstupních razítek vyznačených na hraničním přechodu do příslušného cestovního dokladu). </a:t>
            </a:r>
          </a:p>
          <a:p>
            <a:endParaRPr lang="cs-CZ" dirty="0"/>
          </a:p>
        </p:txBody>
      </p:sp>
    </p:spTree>
    <p:extLst>
      <p:ext uri="{BB962C8B-B14F-4D97-AF65-F5344CB8AC3E}">
        <p14:creationId xmlns:p14="http://schemas.microsoft.com/office/powerpoint/2010/main" val="144389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7F2E3632-E566-46E6-8042-4004E04FB2BD}"/>
              </a:ext>
            </a:extLst>
          </p:cNvPr>
          <p:cNvSpPr>
            <a:spLocks noGrp="1"/>
          </p:cNvSpPr>
          <p:nvPr>
            <p:ph idx="1"/>
          </p:nvPr>
        </p:nvSpPr>
        <p:spPr>
          <a:xfrm>
            <a:off x="1371600" y="224589"/>
            <a:ext cx="9601200" cy="6497053"/>
          </a:xfrm>
        </p:spPr>
        <p:txBody>
          <a:bodyPr/>
          <a:lstStyle/>
          <a:p>
            <a:r>
              <a:rPr lang="cs-CZ" dirty="0"/>
              <a:t>Evropská legislativa pak pro účely těchto krátkodobých pobytů rozlišuje třetí země na ty, jejichž občané pro vstup a krátkodobý pobytu na území států uplatňujících společnou vízovou politiku musejí disponovat vízem a na ty, kteří jsou od tohoto požadavku osvobozeni. </a:t>
            </a:r>
          </a:p>
          <a:p>
            <a:r>
              <a:rPr lang="cs-CZ" dirty="0"/>
              <a:t>Legální migrace – proces řízeného, státem kontrolovaného přistěhovalectví; ČR může imigraci regulovat prostřednictvím vízové praxe (udělení víza) a prostřednictvím pobytových oprávnění (vydáním povolení k pobytu). </a:t>
            </a:r>
          </a:p>
          <a:p>
            <a:r>
              <a:rPr lang="cs-CZ" dirty="0"/>
              <a:t>Mezinárodní ochrana – ochrana poskytnutá v České republice cizinci formou azylu nebo doplňkové ochrany </a:t>
            </a:r>
          </a:p>
          <a:p>
            <a:r>
              <a:rPr lang="cs-CZ" dirty="0"/>
              <a:t>Migrace – přesun jednotlivců i skupin v prostoru; může být krátkodobá, dlouhodobá, trvalá i opakovaná (cirkulární) </a:t>
            </a:r>
          </a:p>
          <a:p>
            <a:r>
              <a:rPr lang="cs-CZ" dirty="0"/>
              <a:t>Migrant – v obecném smyslu slova je to osoba, která se nachází mimo teritorium státu, jehož je občanem či státním příslušníkem, a která pobývá v cizí zemí více než jeden rok, bez ohledu na důvody, dobrovolně či nedobrovolně, legálně či ilegálně</a:t>
            </a:r>
          </a:p>
          <a:p>
            <a:r>
              <a:rPr lang="cs-CZ" dirty="0"/>
              <a:t>Nelegální migrace – migrace, která probíhá bez kontroly a řízení ze strany cílových zemí. Cizinci vstupují do cílových zemí, či v nich pobývají, bez řádného oprávnění (vízum, pobytové oprávnění) </a:t>
            </a:r>
          </a:p>
          <a:p>
            <a:r>
              <a:rPr lang="cs-CZ" dirty="0"/>
              <a:t>Nucený návrat – nucené vycestování cizince z území České republiky do země původu; nucené návraty provádí Policie ČR</a:t>
            </a:r>
          </a:p>
          <a:p>
            <a:endParaRPr lang="cs-CZ" dirty="0"/>
          </a:p>
        </p:txBody>
      </p:sp>
    </p:spTree>
    <p:extLst>
      <p:ext uri="{BB962C8B-B14F-4D97-AF65-F5344CB8AC3E}">
        <p14:creationId xmlns:p14="http://schemas.microsoft.com/office/powerpoint/2010/main" val="307468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238125"/>
            <a:ext cx="9601200" cy="1933575"/>
          </a:xfrm>
        </p:spPr>
        <p:txBody>
          <a:bodyPr/>
          <a:lstStyle/>
          <a:p>
            <a:r>
              <a:rPr lang="pl-PL" dirty="0"/>
              <a:t>„Co si představujete pod pojmem menšina?“</a:t>
            </a:r>
            <a:endParaRPr lang="cs-CZ" dirty="0"/>
          </a:p>
        </p:txBody>
      </p:sp>
      <p:sp>
        <p:nvSpPr>
          <p:cNvPr id="3" name="Zástupný symbol pro obsah 2"/>
          <p:cNvSpPr>
            <a:spLocks noGrp="1"/>
          </p:cNvSpPr>
          <p:nvPr>
            <p:ph idx="1"/>
          </p:nvPr>
        </p:nvSpPr>
        <p:spPr>
          <a:xfrm>
            <a:off x="1451579" y="2015732"/>
            <a:ext cx="9603275" cy="3894001"/>
          </a:xfrm>
        </p:spPr>
        <p:txBody>
          <a:bodyPr>
            <a:normAutofit lnSpcReduction="10000"/>
          </a:bodyPr>
          <a:lstStyle/>
          <a:p>
            <a:r>
              <a:rPr lang="cs-CZ" sz="2400" dirty="0"/>
              <a:t>Pod pojmem menšina si můžeme představit nejenom komunity Vietnamců, Romů, Řeků, Slováků, ale také osoby handicapové, sociálně slabé, seniory, drogově závislé, bezdomovce, náboženské skupiny a mnohé další.  </a:t>
            </a:r>
          </a:p>
          <a:p>
            <a:r>
              <a:rPr lang="cs-CZ" sz="2400" dirty="0"/>
              <a:t>Etnické menšiny jsou obecně složeny z jednotlivců spojených dohromady různými vazbami – původem, národností, kulturou, náboženstvím ad. </a:t>
            </a:r>
          </a:p>
          <a:p>
            <a:r>
              <a:rPr lang="cs-CZ" sz="2400" dirty="0"/>
              <a:t>Národnostní menšinou označuje takové menšiny, jejichž příslušníci se začnou považovat za součást národa, který žije za hranicí státu, v němž tvoří menšinu. Jejich jazyk byl kodifikován na půdě onoho „mateřského národa“, jehož kulturu přijímají a sdílejí… </a:t>
            </a:r>
          </a:p>
        </p:txBody>
      </p:sp>
    </p:spTree>
    <p:extLst>
      <p:ext uri="{BB962C8B-B14F-4D97-AF65-F5344CB8AC3E}">
        <p14:creationId xmlns:p14="http://schemas.microsoft.com/office/powerpoint/2010/main" val="1825044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7265DC8-4285-498E-BF52-81AB702C176F}"/>
              </a:ext>
            </a:extLst>
          </p:cNvPr>
          <p:cNvSpPr>
            <a:spLocks noGrp="1"/>
          </p:cNvSpPr>
          <p:nvPr>
            <p:ph idx="1"/>
          </p:nvPr>
        </p:nvSpPr>
        <p:spPr>
          <a:xfrm>
            <a:off x="1371600" y="561474"/>
            <a:ext cx="9601200" cy="5305926"/>
          </a:xfrm>
        </p:spPr>
        <p:txBody>
          <a:bodyPr/>
          <a:lstStyle/>
          <a:p>
            <a:r>
              <a:rPr lang="cs-CZ" dirty="0"/>
              <a:t>Občan třetí země – občan státu, který není členem Evropské unie a není zároveň občanem Islandu, Lichtenštejnska, Norska či Švýcarska (EU+) </a:t>
            </a:r>
          </a:p>
          <a:p>
            <a:r>
              <a:rPr lang="cs-CZ" dirty="0"/>
              <a:t>Přechodný pobyt – v obecné rovině jakýkoli povolený pobyt cizince na území ČR, který není pobytem trvalým; jedná se rovněž o typ pobytu, který je určen pro cizince, kteří jsou občany některého ze států EU nebo pro státní příslušníky třetích zemí, kteří jsou rodinnými příslušníky občanů EU, a plánují pobývat na území ČR přechodně déle než 3 měsíce </a:t>
            </a:r>
          </a:p>
          <a:p>
            <a:r>
              <a:rPr lang="cs-CZ" dirty="0"/>
              <a:t>Trvalý pobyt – jeden z druhů povolení k pobytu pro cizince na území ČR; nejčastěji je udělován po splnění podmínky nepřetržitého pobytu na území ČR, dále může být udělen bez podmínky předchozího nepřetržitého pobytu na území ČR či po řízení o mezinárodní ochraně</a:t>
            </a:r>
          </a:p>
        </p:txBody>
      </p:sp>
    </p:spTree>
    <p:extLst>
      <p:ext uri="{BB962C8B-B14F-4D97-AF65-F5344CB8AC3E}">
        <p14:creationId xmlns:p14="http://schemas.microsoft.com/office/powerpoint/2010/main" val="167809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230C64-66BD-43F7-A72A-5199BAD78F49}"/>
              </a:ext>
            </a:extLst>
          </p:cNvPr>
          <p:cNvSpPr>
            <a:spLocks noGrp="1"/>
          </p:cNvSpPr>
          <p:nvPr>
            <p:ph type="title"/>
          </p:nvPr>
        </p:nvSpPr>
        <p:spPr>
          <a:xfrm>
            <a:off x="1371600" y="304800"/>
            <a:ext cx="9601200" cy="1155700"/>
          </a:xfrm>
        </p:spPr>
        <p:txBody>
          <a:bodyPr/>
          <a:lstStyle/>
          <a:p>
            <a:r>
              <a:rPr lang="cs-CZ" dirty="0"/>
              <a:t>Shrnutí</a:t>
            </a:r>
          </a:p>
        </p:txBody>
      </p:sp>
      <p:sp>
        <p:nvSpPr>
          <p:cNvPr id="3" name="Zástupný obsah 2">
            <a:extLst>
              <a:ext uri="{FF2B5EF4-FFF2-40B4-BE49-F238E27FC236}">
                <a16:creationId xmlns:a16="http://schemas.microsoft.com/office/drawing/2014/main" id="{79570692-D037-491C-98AB-EEFDC5E6FC57}"/>
              </a:ext>
            </a:extLst>
          </p:cNvPr>
          <p:cNvSpPr>
            <a:spLocks noGrp="1"/>
          </p:cNvSpPr>
          <p:nvPr>
            <p:ph idx="1"/>
          </p:nvPr>
        </p:nvSpPr>
        <p:spPr>
          <a:xfrm>
            <a:off x="1371600" y="1604211"/>
            <a:ext cx="9601200" cy="5253789"/>
          </a:xfrm>
        </p:spPr>
        <p:txBody>
          <a:bodyPr>
            <a:normAutofit/>
          </a:bodyPr>
          <a:lstStyle/>
          <a:p>
            <a:r>
              <a:rPr lang="cs-CZ" sz="2800" dirty="0"/>
              <a:t>Sociální práci s migranty můžeme definovat jako široký souhrn cílených aktivit, zaměřený na hledání řešení situace jednotlivců, rodin, či komunity. Jedná se převážně o jejich adaptaci, úspěšnou integraci do české společnosti, nebo přípravu na případnou repatriaci. Sociální pracovník pomáhá žadateli řešit problémy v oblastech ubytování, zaměstnání, zdravotní péče, sociálního zabezpečení, vzdělání a výchovy.</a:t>
            </a:r>
          </a:p>
          <a:p>
            <a:endParaRPr lang="cs-CZ" sz="2800" dirty="0"/>
          </a:p>
          <a:p>
            <a:endParaRPr lang="cs-CZ" dirty="0"/>
          </a:p>
          <a:p>
            <a:endParaRPr lang="cs-CZ" dirty="0"/>
          </a:p>
        </p:txBody>
      </p:sp>
    </p:spTree>
    <p:extLst>
      <p:ext uri="{BB962C8B-B14F-4D97-AF65-F5344CB8AC3E}">
        <p14:creationId xmlns:p14="http://schemas.microsoft.com/office/powerpoint/2010/main" val="85702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Rasa a dějiny</a:t>
            </a:r>
          </a:p>
        </p:txBody>
      </p:sp>
      <p:sp>
        <p:nvSpPr>
          <p:cNvPr id="3" name="Zástupný symbol pro obsah 2"/>
          <p:cNvSpPr>
            <a:spLocks noGrp="1"/>
          </p:cNvSpPr>
          <p:nvPr>
            <p:ph sz="quarter" idx="1"/>
          </p:nvPr>
        </p:nvSpPr>
        <p:spPr/>
        <p:txBody>
          <a:bodyPr/>
          <a:lstStyle/>
          <a:p>
            <a:r>
              <a:rPr lang="cs-CZ" b="1" dirty="0"/>
              <a:t>Rasismus je pak nutno brát v potaz jakožto sociální konstrukt. </a:t>
            </a:r>
          </a:p>
          <a:p>
            <a:r>
              <a:rPr lang="cs-CZ" dirty="0"/>
              <a:t>Posuneme-li lidskou různorodost do středu našeho zájmu, pak můžeme nastolit takové společenské klima, v němž budou tolerováni ti, kteří se v naší společnosti liší od většiny, můžeme přispět k odstranění různých forem diskriminace a tím přispějeme k rozvoji společnosti do té míry, že již navždy přestane záležet na tom, jakého jsme původu, postavení, barvy pleti, zda-li jsme Chorvat nebo Srb, uděláme pro budoucnost našich dětí víc než dosud. </a:t>
            </a:r>
          </a:p>
          <a:p>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3C1C0F-AA61-42F1-992A-4C545334D86D}"/>
              </a:ext>
            </a:extLst>
          </p:cNvPr>
          <p:cNvSpPr>
            <a:spLocks noGrp="1"/>
          </p:cNvSpPr>
          <p:nvPr>
            <p:ph type="title"/>
          </p:nvPr>
        </p:nvSpPr>
        <p:spPr>
          <a:xfrm>
            <a:off x="1371600" y="320040"/>
            <a:ext cx="9601200" cy="1851660"/>
          </a:xfrm>
        </p:spPr>
        <p:txBody>
          <a:bodyPr>
            <a:normAutofit fontScale="90000"/>
          </a:bodyPr>
          <a:lstStyle/>
          <a:p>
            <a:r>
              <a:rPr lang="cs-CZ" dirty="0"/>
              <a:t>Shrnutí od </a:t>
            </a:r>
            <a:r>
              <a:rPr lang="cs-CZ" b="1" dirty="0"/>
              <a:t>George </a:t>
            </a:r>
            <a:r>
              <a:rPr lang="cs-CZ" b="1" dirty="0" err="1"/>
              <a:t>Sorose</a:t>
            </a:r>
            <a:r>
              <a:rPr lang="cs-CZ" b="1" dirty="0"/>
              <a:t>, </a:t>
            </a:r>
            <a:br>
              <a:rPr lang="cs-CZ" dirty="0"/>
            </a:br>
            <a:r>
              <a:rPr lang="en-US" dirty="0" err="1"/>
              <a:t>zakladatele</a:t>
            </a:r>
            <a:r>
              <a:rPr lang="en-US" dirty="0"/>
              <a:t> a </a:t>
            </a:r>
            <a:r>
              <a:rPr lang="en-US" dirty="0" err="1"/>
              <a:t>předsed</a:t>
            </a:r>
            <a:r>
              <a:rPr lang="cs-CZ" dirty="0"/>
              <a:t>y</a:t>
            </a:r>
            <a:r>
              <a:rPr lang="en-US" dirty="0"/>
              <a:t> </a:t>
            </a:r>
            <a:r>
              <a:rPr lang="en-US" dirty="0" err="1"/>
              <a:t>nadace</a:t>
            </a:r>
            <a:r>
              <a:rPr lang="en-US" dirty="0"/>
              <a:t> Open Society Foundations.</a:t>
            </a:r>
            <a:endParaRPr lang="cs-CZ" dirty="0"/>
          </a:p>
        </p:txBody>
      </p:sp>
      <p:sp>
        <p:nvSpPr>
          <p:cNvPr id="3" name="Zástupný symbol pro obsah 2">
            <a:extLst>
              <a:ext uri="{FF2B5EF4-FFF2-40B4-BE49-F238E27FC236}">
                <a16:creationId xmlns:a16="http://schemas.microsoft.com/office/drawing/2014/main" id="{C7108EF3-3FD6-4295-A7AD-994DB79B858F}"/>
              </a:ext>
            </a:extLst>
          </p:cNvPr>
          <p:cNvSpPr>
            <a:spLocks noGrp="1"/>
          </p:cNvSpPr>
          <p:nvPr>
            <p:ph idx="1"/>
          </p:nvPr>
        </p:nvSpPr>
        <p:spPr>
          <a:xfrm>
            <a:off x="1371600" y="2286000"/>
            <a:ext cx="10561320" cy="4572000"/>
          </a:xfrm>
        </p:spPr>
        <p:txBody>
          <a:bodyPr>
            <a:normAutofit/>
          </a:bodyPr>
          <a:lstStyle/>
          <a:p>
            <a:pPr fontAlgn="base"/>
            <a:r>
              <a:rPr lang="cs-CZ" dirty="0"/>
              <a:t>Vidíme markantní rozdíl mezi evropským odkazem poskytování ochrany obětem konfliktů v minulosti a zacházením s žadateli o azyl, kteří přijíždějí ke břehům Evropy dnes.</a:t>
            </a:r>
          </a:p>
          <a:p>
            <a:pPr fontAlgn="base"/>
            <a:r>
              <a:rPr lang="cs-CZ" dirty="0"/>
              <a:t>Můj vlastní příběh je příběhem o přežití nacistické okupace a útěku z komunistického Maďarska v roce 1947, kdy jsem byl přijat v Anglii. Dostal jsem příležitost začít nový život. Všichni se mnou zacházeli s respektem a vlídností, za což jsem vděčný.</a:t>
            </a:r>
          </a:p>
          <a:p>
            <a:pPr fontAlgn="base"/>
            <a:r>
              <a:rPr lang="cs-CZ" dirty="0"/>
              <a:t>Byl jsem jeden z milionů lidí v Evropě, kteří po druhé světové válce opustili svůj domov. V důsledku tehdejší humanitární krize Evropa přijala Úmluvu o právním postavení uprchlíků v roce 1951. Tato koncepce se na desetiletí stala morální a funkční základnou, a byla otestována brzy po přijetí, když po sovětské invazi v roce 1956 z Maďarska uprchlo více než 200 000 lidí. To samé se stalo o dvanáct let později, když sovětské jednotky napadly Československo v roce 1968. Během občanské války v Jugoslávii v 90. letech minulého století přišly o svůj domov téměř čtyři miliony lidí. V každém z těchto případů přišly na pomoc evropské státy.</a:t>
            </a:r>
          </a:p>
          <a:p>
            <a:endParaRPr lang="cs-CZ" dirty="0"/>
          </a:p>
        </p:txBody>
      </p:sp>
    </p:spTree>
    <p:extLst>
      <p:ext uri="{BB962C8B-B14F-4D97-AF65-F5344CB8AC3E}">
        <p14:creationId xmlns:p14="http://schemas.microsoft.com/office/powerpoint/2010/main" val="1979352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69174C-7E72-4B2B-B453-B2FE16990F72}"/>
              </a:ext>
            </a:extLst>
          </p:cNvPr>
          <p:cNvSpPr>
            <a:spLocks noGrp="1"/>
          </p:cNvSpPr>
          <p:nvPr>
            <p:ph type="title"/>
          </p:nvPr>
        </p:nvSpPr>
        <p:spPr>
          <a:xfrm>
            <a:off x="1661160" y="4754880"/>
            <a:ext cx="9601200" cy="1524000"/>
          </a:xfrm>
        </p:spPr>
        <p:txBody>
          <a:bodyPr>
            <a:normAutofit fontScale="90000"/>
          </a:bodyPr>
          <a:lstStyle/>
          <a:p>
            <a:r>
              <a:rPr lang="cs-CZ" dirty="0"/>
              <a:t>Místo závěru… </a:t>
            </a:r>
            <a:br>
              <a:rPr lang="cs-CZ" dirty="0"/>
            </a:br>
            <a:r>
              <a:rPr lang="cs-CZ" dirty="0">
                <a:hlinkClick r:id="rId2"/>
              </a:rPr>
              <a:t>https://www.opensocietyfoundations.org/voices/why-europe-must-embrace-its-refugees/cs</a:t>
            </a:r>
            <a:r>
              <a:rPr lang="cs-CZ" dirty="0"/>
              <a:t> </a:t>
            </a:r>
          </a:p>
        </p:txBody>
      </p:sp>
      <p:sp>
        <p:nvSpPr>
          <p:cNvPr id="3" name="Zástupný symbol pro obsah 2">
            <a:extLst>
              <a:ext uri="{FF2B5EF4-FFF2-40B4-BE49-F238E27FC236}">
                <a16:creationId xmlns:a16="http://schemas.microsoft.com/office/drawing/2014/main" id="{DE783BC3-B51A-445A-9AAF-73BD6C16D852}"/>
              </a:ext>
            </a:extLst>
          </p:cNvPr>
          <p:cNvSpPr>
            <a:spLocks noGrp="1"/>
          </p:cNvSpPr>
          <p:nvPr>
            <p:ph idx="1"/>
          </p:nvPr>
        </p:nvSpPr>
        <p:spPr>
          <a:xfrm>
            <a:off x="1219200" y="182880"/>
            <a:ext cx="10271760" cy="4572000"/>
          </a:xfrm>
        </p:spPr>
        <p:txBody>
          <a:bodyPr>
            <a:normAutofit fontScale="85000" lnSpcReduction="20000"/>
          </a:bodyPr>
          <a:lstStyle/>
          <a:p>
            <a:pPr fontAlgn="base"/>
            <a:r>
              <a:rPr lang="cs-CZ" dirty="0"/>
              <a:t>Dnes se obětem prchajícím před občanskou válkou v Sýrii a brutálním státním útlakem v zemích jako Eritrea nedostává stejných ohledů.</a:t>
            </a:r>
          </a:p>
          <a:p>
            <a:pPr fontAlgn="base"/>
            <a:r>
              <a:rPr lang="cs-CZ" dirty="0"/>
              <a:t>Evropská unie byla vytvořena jako nástroj solidarity a spolupráce. Situace dnešních azylantů ukazuje, jak tyto hodnoty erodují. Neposkytnutím pomoci uprchlíkům tato politická unie, která pro mě vždy byla ztělesněním otevřené společnosti, selhává přímo před našima očima.</a:t>
            </a:r>
          </a:p>
          <a:p>
            <a:pPr fontAlgn="base"/>
            <a:r>
              <a:rPr lang="cs-CZ" dirty="0"/>
              <a:t>Chybějící společná evropská koncepce azylové a migrační politiky umožnila členským státům, aby se chovaly sobecky a nezodpovědně. Země v první linii, např. Řecko a Itálie, neposkytují odpovídající přijetí a vyřizování žádostí o azyl a jiné země, jako například Maďarsko, uzavírají své hranice a zabraňují vstupu potřebným.</a:t>
            </a:r>
          </a:p>
          <a:p>
            <a:pPr fontAlgn="base"/>
            <a:r>
              <a:rPr lang="cs-CZ" dirty="0"/>
              <a:t>Kvůli chaosu způsobenému nedostatkem koordinace vypadá příliv uprchlíků jako nezvladatelný problém. Ten vyvolal paniku a nasměroval veřejné mínění proti uprchlíkům - a to až do té míry, že skoro zapomínáme, že uprchlíci jsou v tomto konfliktu oběťmi. EU musí přijmout odpovědnost za politickou krizi způsobenou neexistencí společné strategie a vize.</a:t>
            </a:r>
          </a:p>
          <a:p>
            <a:pPr fontAlgn="base"/>
            <a:r>
              <a:rPr lang="cs-CZ" dirty="0"/>
              <a:t>Současná mozaika 28 samostatných azylových systémů nefunguje - vytváří nesourodé výsledky při určování, kdo splňuje podmínky pro azyl a kdo ne. Aby mohla Evropa na tuto krizi reagovat, potřebuje nestranný a komplexní plán. Je načase, aby EU znovu zaktivizovala svého šlechetného a kolektivního ducha, na jehož základě byla založena - a který odráží evropské hodnoty vyhlášené před více než půlstoletím. </a:t>
            </a:r>
          </a:p>
          <a:p>
            <a:endParaRPr lang="cs-CZ" dirty="0"/>
          </a:p>
        </p:txBody>
      </p:sp>
    </p:spTree>
    <p:extLst>
      <p:ext uri="{BB962C8B-B14F-4D97-AF65-F5344CB8AC3E}">
        <p14:creationId xmlns:p14="http://schemas.microsoft.com/office/powerpoint/2010/main" val="1435248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027A8A-620B-4CF1-96A4-F82984161C1F}"/>
              </a:ext>
            </a:extLst>
          </p:cNvPr>
          <p:cNvSpPr>
            <a:spLocks noGrp="1"/>
          </p:cNvSpPr>
          <p:nvPr>
            <p:ph type="title"/>
          </p:nvPr>
        </p:nvSpPr>
        <p:spPr/>
        <p:txBody>
          <a:bodyPr/>
          <a:lstStyle/>
          <a:p>
            <a:r>
              <a:rPr lang="cs-CZ" b="1" dirty="0"/>
              <a:t>UNHCR</a:t>
            </a:r>
            <a:r>
              <a:rPr lang="cs-CZ" dirty="0"/>
              <a:t>, Úřad vysokého komisaře OSN pro uprchlíky </a:t>
            </a:r>
          </a:p>
        </p:txBody>
      </p:sp>
      <p:sp>
        <p:nvSpPr>
          <p:cNvPr id="3" name="Zástupný symbol pro obsah 2">
            <a:extLst>
              <a:ext uri="{FF2B5EF4-FFF2-40B4-BE49-F238E27FC236}">
                <a16:creationId xmlns:a16="http://schemas.microsoft.com/office/drawing/2014/main" id="{AEE187AC-83CA-4B40-ADAA-512BCE6F552A}"/>
              </a:ext>
            </a:extLst>
          </p:cNvPr>
          <p:cNvSpPr>
            <a:spLocks noGrp="1"/>
          </p:cNvSpPr>
          <p:nvPr>
            <p:ph idx="1"/>
          </p:nvPr>
        </p:nvSpPr>
        <p:spPr>
          <a:xfrm>
            <a:off x="1371600" y="1950720"/>
            <a:ext cx="10363200" cy="4907280"/>
          </a:xfrm>
        </p:spPr>
        <p:txBody>
          <a:bodyPr>
            <a:normAutofit/>
          </a:bodyPr>
          <a:lstStyle/>
          <a:p>
            <a:endParaRPr lang="cs-CZ" dirty="0"/>
          </a:p>
          <a:p>
            <a:r>
              <a:rPr lang="cs-CZ" dirty="0">
                <a:hlinkClick r:id="rId2"/>
              </a:rPr>
              <a:t>https://www.unhcr.org/cz/12613-op-ed-vysokeho-komisare-70-vyroci-umluvy-o-uprchlicich-z-roku-1951.html</a:t>
            </a:r>
            <a:r>
              <a:rPr lang="cs-CZ" dirty="0"/>
              <a:t> </a:t>
            </a:r>
          </a:p>
          <a:p>
            <a:r>
              <a:rPr lang="cs-CZ" dirty="0"/>
              <a:t>Přečtěte si prosím článek. (cca 5 min.)  </a:t>
            </a:r>
          </a:p>
          <a:p>
            <a:r>
              <a:rPr lang="cs-CZ" dirty="0"/>
              <a:t>Shrneme si: </a:t>
            </a:r>
          </a:p>
          <a:p>
            <a:r>
              <a:rPr lang="cs-CZ" dirty="0"/>
              <a:t>Kdo je autorem článku? Proč byl článek napsán? O jakém výročí pojednává? </a:t>
            </a:r>
          </a:p>
          <a:p>
            <a:endParaRPr lang="cs-CZ" dirty="0"/>
          </a:p>
          <a:p>
            <a:r>
              <a:rPr lang="cs-CZ" b="1" dirty="0"/>
              <a:t>Úřad vysokého komisaře OSN pro uprchlíky (UNHCR) spustil kampaň s názvem "Sami jsme byli uprchlíci", uvedl to na svých českých internetových stránkách. V debatě okolo migrační krize chce skrze příběhy lidí utíkajících z Československa v období komunismu upozornit na skutečnost, že jakmile jsou lidé nuceni opustit domovy, aby zachránili své životy a své blízké, nemají na vybranou. </a:t>
            </a:r>
          </a:p>
          <a:p>
            <a:r>
              <a:rPr lang="cs-CZ" u="sng" dirty="0">
                <a:hlinkClick r:id="rId3"/>
              </a:rPr>
              <a:t>https://www.youtube.com/results?search_query=Sami+jsme+byli+uprchl%C3%ADci</a:t>
            </a:r>
            <a:r>
              <a:rPr lang="cs-CZ" u="sng" dirty="0"/>
              <a:t> </a:t>
            </a:r>
            <a:endParaRPr lang="cs-CZ" dirty="0"/>
          </a:p>
        </p:txBody>
      </p:sp>
    </p:spTree>
    <p:extLst>
      <p:ext uri="{BB962C8B-B14F-4D97-AF65-F5344CB8AC3E}">
        <p14:creationId xmlns:p14="http://schemas.microsoft.com/office/powerpoint/2010/main" val="4217359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C989C-4F40-46E9-8DBC-03DE523069FE}"/>
              </a:ext>
            </a:extLst>
          </p:cNvPr>
          <p:cNvSpPr>
            <a:spLocks noGrp="1"/>
          </p:cNvSpPr>
          <p:nvPr>
            <p:ph type="title"/>
          </p:nvPr>
        </p:nvSpPr>
        <p:spPr/>
        <p:txBody>
          <a:bodyPr/>
          <a:lstStyle/>
          <a:p>
            <a:r>
              <a:rPr lang="cs-CZ" dirty="0"/>
              <a:t>Děkuji vám za pozornost</a:t>
            </a:r>
          </a:p>
        </p:txBody>
      </p:sp>
    </p:spTree>
    <p:extLst>
      <p:ext uri="{BB962C8B-B14F-4D97-AF65-F5344CB8AC3E}">
        <p14:creationId xmlns:p14="http://schemas.microsoft.com/office/powerpoint/2010/main" val="178755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E852D8-38B8-43E7-AD39-AF53F0079274}"/>
              </a:ext>
            </a:extLst>
          </p:cNvPr>
          <p:cNvSpPr>
            <a:spLocks noGrp="1"/>
          </p:cNvSpPr>
          <p:nvPr>
            <p:ph type="title"/>
          </p:nvPr>
        </p:nvSpPr>
        <p:spPr/>
        <p:txBody>
          <a:bodyPr/>
          <a:lstStyle/>
          <a:p>
            <a:r>
              <a:rPr lang="cs-CZ" b="1" dirty="0"/>
              <a:t>Národnostní menšiny</a:t>
            </a:r>
            <a:br>
              <a:rPr lang="cs-CZ" b="1" dirty="0"/>
            </a:br>
            <a:endParaRPr lang="cs-CZ" dirty="0"/>
          </a:p>
        </p:txBody>
      </p:sp>
      <p:sp>
        <p:nvSpPr>
          <p:cNvPr id="3" name="Zástupný obsah 2">
            <a:extLst>
              <a:ext uri="{FF2B5EF4-FFF2-40B4-BE49-F238E27FC236}">
                <a16:creationId xmlns:a16="http://schemas.microsoft.com/office/drawing/2014/main" id="{E767A976-343B-418E-996F-164AF92BE874}"/>
              </a:ext>
            </a:extLst>
          </p:cNvPr>
          <p:cNvSpPr>
            <a:spLocks noGrp="1"/>
          </p:cNvSpPr>
          <p:nvPr>
            <p:ph idx="1"/>
          </p:nvPr>
        </p:nvSpPr>
        <p:spPr>
          <a:xfrm>
            <a:off x="1371600" y="2286000"/>
            <a:ext cx="9601200" cy="4133850"/>
          </a:xfrm>
        </p:spPr>
        <p:txBody>
          <a:bodyPr>
            <a:normAutofit lnSpcReduction="10000"/>
          </a:bodyPr>
          <a:lstStyle/>
          <a:p>
            <a:r>
              <a:rPr lang="cs-CZ" dirty="0"/>
              <a:t>Vymezení pojmu národnostní menšina a příslušník národnostní menšiny stanoví zákon 273/2001 Sb., o právech příslušníků národnostních menšin a o změně některých zákonů, ve znění pozdějších předpisů. Konkrétně § 2 zní:</a:t>
            </a:r>
          </a:p>
          <a:p>
            <a:r>
              <a:rPr lang="cs-CZ" i="1" dirty="0"/>
              <a:t>Národnostní menšina je společenství občanů České republiky žijících na území současné České republiky, kteří se odlišují od ostatních občanů zpravidla společným etnickým původem, jazykem, kulturou a tradicemi, tvoří početní menšinu obyvatelstva a zároveň projevují vůli být považováni za národnostní menšinu za účelem společného úsilí o zachování a rozvoj vlastní svébytnosti, jazyka a kultury a zároveň za účelem vyjádření a ochrany zájmů jejich společenství, které se historicky utvořilo.</a:t>
            </a:r>
          </a:p>
          <a:p>
            <a:r>
              <a:rPr lang="cs-CZ" dirty="0"/>
              <a:t>Příslušníkem národnostní menšiny je občan České republiky, který se hlásí k jiné než české národnosti a projevuje přání být považován za příslušníka národnostní menšiny spolu s dalšími, kteří se hlásí ke stejné národnosti.</a:t>
            </a:r>
          </a:p>
          <a:p>
            <a:endParaRPr lang="cs-CZ" dirty="0"/>
          </a:p>
        </p:txBody>
      </p:sp>
    </p:spTree>
    <p:extLst>
      <p:ext uri="{BB962C8B-B14F-4D97-AF65-F5344CB8AC3E}">
        <p14:creationId xmlns:p14="http://schemas.microsoft.com/office/powerpoint/2010/main" val="132628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AB8836-177D-4861-B764-62A60B406651}"/>
              </a:ext>
            </a:extLst>
          </p:cNvPr>
          <p:cNvSpPr>
            <a:spLocks noGrp="1"/>
          </p:cNvSpPr>
          <p:nvPr>
            <p:ph type="title"/>
          </p:nvPr>
        </p:nvSpPr>
        <p:spPr>
          <a:xfrm>
            <a:off x="1371600" y="807720"/>
            <a:ext cx="9601200" cy="746760"/>
          </a:xfrm>
        </p:spPr>
        <p:txBody>
          <a:bodyPr/>
          <a:lstStyle/>
          <a:p>
            <a:r>
              <a:rPr lang="cs-CZ" b="1" dirty="0"/>
              <a:t>Cizinci </a:t>
            </a:r>
          </a:p>
        </p:txBody>
      </p:sp>
      <p:sp>
        <p:nvSpPr>
          <p:cNvPr id="3" name="Zástupný obsah 2">
            <a:extLst>
              <a:ext uri="{FF2B5EF4-FFF2-40B4-BE49-F238E27FC236}">
                <a16:creationId xmlns:a16="http://schemas.microsoft.com/office/drawing/2014/main" id="{1EF8FCF0-714E-49F4-A8DC-5F6B5804C050}"/>
              </a:ext>
            </a:extLst>
          </p:cNvPr>
          <p:cNvSpPr>
            <a:spLocks noGrp="1"/>
          </p:cNvSpPr>
          <p:nvPr>
            <p:ph idx="1"/>
          </p:nvPr>
        </p:nvSpPr>
        <p:spPr>
          <a:xfrm>
            <a:off x="1371600" y="1554480"/>
            <a:ext cx="10378440" cy="5303520"/>
          </a:xfrm>
        </p:spPr>
        <p:txBody>
          <a:bodyPr>
            <a:normAutofit lnSpcReduction="10000"/>
          </a:bodyPr>
          <a:lstStyle/>
          <a:p>
            <a:r>
              <a:rPr lang="cs-CZ" dirty="0"/>
              <a:t>Jinou skupinou (také termínově vymezenou) jsou </a:t>
            </a:r>
            <a:r>
              <a:rPr lang="cs-CZ" b="1" dirty="0"/>
              <a:t>cizí státní příslušníci, tj. cizinci.</a:t>
            </a:r>
          </a:p>
          <a:p>
            <a:pPr marL="0" indent="0">
              <a:buNone/>
            </a:pPr>
            <a:r>
              <a:rPr lang="cs-CZ" dirty="0"/>
              <a:t>K 30. červnu </a:t>
            </a:r>
            <a:r>
              <a:rPr lang="cs-CZ" b="1" dirty="0"/>
              <a:t>2023 </a:t>
            </a:r>
            <a:r>
              <a:rPr lang="cs-CZ" dirty="0"/>
              <a:t>bylo na území ČR registrováno celkem </a:t>
            </a:r>
            <a:r>
              <a:rPr lang="cs-CZ" b="1" dirty="0"/>
              <a:t>1 036 798 osob cizí státní příslušnosti</a:t>
            </a:r>
            <a:r>
              <a:rPr lang="cs-CZ" dirty="0"/>
              <a:t>, z toho </a:t>
            </a:r>
            <a:r>
              <a:rPr lang="cs-CZ" b="1" dirty="0"/>
              <a:t>344 398 na základě oprávnění k přechodnému pobytu, 342 186 na základě oprávnění k trvalému pobytu a 350 214 na základě (aktivní) registrace dočasné ochrany. </a:t>
            </a:r>
            <a:r>
              <a:rPr lang="cs-CZ" dirty="0"/>
              <a:t>V tomto počtu mírně převažují ti, kteří v ČR mají trvalý pobyt, nad těmi, kteří zde žijí přechodně. </a:t>
            </a:r>
          </a:p>
          <a:p>
            <a:pPr marL="0" indent="0">
              <a:buNone/>
            </a:pPr>
            <a:endParaRPr lang="cs-CZ" dirty="0"/>
          </a:p>
          <a:p>
            <a:pPr marL="0" indent="0">
              <a:buNone/>
            </a:pPr>
            <a:r>
              <a:rPr lang="cs-CZ" dirty="0"/>
              <a:t>Nejvíce cizinců žije v Praze a to zhruba 206 tisíc, na druhém místě je pak okres Brno-město s téměř 32 tisíci cizinci, třetí místo zaujímá Plzeň-město s 18 tisíci cizinci. Podle aktuálních údajů Ministerstva vnitra je u nás nejvíce Ukrajinců (téměř 135 tisíc), Slováků (117 tisíc), Vietnamců (61 tisíc), Rusů (38 tisíc). Následují Poláci a Němci, kterých u nás žije shodně po 21 tisících (srov. Český statistický úřad, 2020).</a:t>
            </a:r>
          </a:p>
          <a:p>
            <a:r>
              <a:rPr lang="cs-CZ" b="1" dirty="0"/>
              <a:t>Pozor, nezaměňujme tedy příslušníky národnostních menšin a cizí státní příslušníky, byť se mohou hlásit ke stejné národnosti. </a:t>
            </a:r>
            <a:endParaRPr lang="cs-CZ" dirty="0"/>
          </a:p>
          <a:p>
            <a:r>
              <a:rPr lang="cs-CZ" b="1" dirty="0"/>
              <a:t>Čtvrtletní zpráva o migraci za II. čtvrtletí 2023: </a:t>
            </a:r>
            <a:r>
              <a:rPr lang="cs-CZ" b="1" dirty="0">
                <a:hlinkClick r:id="rId2">
                  <a:extLst>
                    <a:ext uri="{A12FA001-AC4F-418D-AE19-62706E023703}">
                      <ahyp:hlinkClr xmlns:ahyp="http://schemas.microsoft.com/office/drawing/2018/hyperlinkcolor" val="tx"/>
                    </a:ext>
                  </a:extLst>
                </a:hlinkClick>
              </a:rPr>
              <a:t>Čtvrtletní zpráva o migraci za II. čtvrtletí 2023 - Ministerstvo vnitra České republiky (mvcr.cz)</a:t>
            </a:r>
            <a:r>
              <a:rPr lang="cs-CZ" b="1" dirty="0"/>
              <a:t>, cit. 30. 8. 2023).  </a:t>
            </a:r>
          </a:p>
          <a:p>
            <a:endParaRPr lang="cs-CZ" dirty="0"/>
          </a:p>
        </p:txBody>
      </p:sp>
    </p:spTree>
    <p:extLst>
      <p:ext uri="{BB962C8B-B14F-4D97-AF65-F5344CB8AC3E}">
        <p14:creationId xmlns:p14="http://schemas.microsoft.com/office/powerpoint/2010/main" val="107940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10" name="Rectangle 9">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842996-FCC5-4FAA-A438-FE2BE751753C}"/>
              </a:ext>
            </a:extLst>
          </p:cNvPr>
          <p:cNvSpPr>
            <a:spLocks noGrp="1"/>
          </p:cNvSpPr>
          <p:nvPr>
            <p:ph type="title"/>
          </p:nvPr>
        </p:nvSpPr>
        <p:spPr>
          <a:xfrm>
            <a:off x="1105469" y="5423537"/>
            <a:ext cx="9867331" cy="868081"/>
          </a:xfrm>
        </p:spPr>
        <p:txBody>
          <a:bodyPr vert="horz" lIns="91440" tIns="45720" rIns="91440" bIns="45720" rtlCol="0" anchor="ctr">
            <a:normAutofit/>
          </a:bodyPr>
          <a:lstStyle/>
          <a:p>
            <a:r>
              <a:rPr lang="en-US" sz="2400" b="1"/>
              <a:t>Národnostní menšiny zastoupené v Radě vlády pro národnostní menšiny</a:t>
            </a:r>
            <a:br>
              <a:rPr lang="en-US" sz="2400" b="1"/>
            </a:br>
            <a:endParaRPr lang="en-US" sz="2400"/>
          </a:p>
        </p:txBody>
      </p:sp>
      <p:sp>
        <p:nvSpPr>
          <p:cNvPr id="12" name="Freeform: Shape 11">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txBody>
          <a:bodyPr/>
          <a:lstStyle/>
          <a:p>
            <a:endParaRPr lang="cs-CZ"/>
          </a:p>
        </p:txBody>
      </p:sp>
      <p:sp>
        <p:nvSpPr>
          <p:cNvPr id="3" name="Zástupný obsah 2">
            <a:extLst>
              <a:ext uri="{FF2B5EF4-FFF2-40B4-BE49-F238E27FC236}">
                <a16:creationId xmlns:a16="http://schemas.microsoft.com/office/drawing/2014/main" id="{4D3C13A3-EAAB-47A8-9F93-F4D188DE3C06}"/>
              </a:ext>
            </a:extLst>
          </p:cNvPr>
          <p:cNvSpPr>
            <a:spLocks noGrp="1"/>
          </p:cNvSpPr>
          <p:nvPr>
            <p:ph sz="half" idx="1"/>
          </p:nvPr>
        </p:nvSpPr>
        <p:spPr>
          <a:xfrm>
            <a:off x="1219201" y="1123486"/>
            <a:ext cx="9639868" cy="3516753"/>
          </a:xfrm>
        </p:spPr>
        <p:txBody>
          <a:bodyPr vert="horz" lIns="91440" tIns="45720" rIns="91440" bIns="45720" rtlCol="0" anchor="ctr">
            <a:normAutofit/>
          </a:bodyPr>
          <a:lstStyle/>
          <a:p>
            <a:r>
              <a:rPr lang="en-US" sz="1700" u="sng">
                <a:hlinkClick r:id="rId2"/>
              </a:rPr>
              <a:t>Běloruská menšina</a:t>
            </a:r>
            <a:br>
              <a:rPr lang="en-US" sz="1700"/>
            </a:br>
            <a:r>
              <a:rPr lang="en-US" sz="1700" u="sng">
                <a:hlinkClick r:id="rId3"/>
              </a:rPr>
              <a:t>Bulharská menšina</a:t>
            </a:r>
            <a:br>
              <a:rPr lang="en-US" sz="1700"/>
            </a:br>
            <a:r>
              <a:rPr lang="en-US" sz="1700" u="sng">
                <a:hlinkClick r:id="rId4"/>
              </a:rPr>
              <a:t>Chorvatská menšina</a:t>
            </a:r>
            <a:br>
              <a:rPr lang="en-US" sz="1700"/>
            </a:br>
            <a:r>
              <a:rPr lang="en-US" sz="1700" u="sng">
                <a:hlinkClick r:id="rId5"/>
              </a:rPr>
              <a:t>Maďarská menšina</a:t>
            </a:r>
            <a:br>
              <a:rPr lang="en-US" sz="1700"/>
            </a:br>
            <a:r>
              <a:rPr lang="en-US" sz="1700" u="sng">
                <a:hlinkClick r:id="rId6"/>
              </a:rPr>
              <a:t>Německá menšina</a:t>
            </a:r>
            <a:br>
              <a:rPr lang="en-US" sz="1700"/>
            </a:br>
            <a:r>
              <a:rPr lang="en-US" sz="1700" u="sng">
                <a:hlinkClick r:id="rId7"/>
              </a:rPr>
              <a:t>Polská menšina</a:t>
            </a:r>
            <a:br>
              <a:rPr lang="en-US" sz="1700"/>
            </a:br>
            <a:r>
              <a:rPr lang="en-US" sz="1700" u="sng">
                <a:hlinkClick r:id="rId8"/>
              </a:rPr>
              <a:t>Romská menšina</a:t>
            </a:r>
            <a:br>
              <a:rPr lang="en-US" sz="1700"/>
            </a:br>
            <a:r>
              <a:rPr lang="en-US" sz="1700" u="sng">
                <a:hlinkClick r:id="rId9"/>
              </a:rPr>
              <a:t>Rusínská menšina</a:t>
            </a:r>
            <a:br>
              <a:rPr lang="en-US" sz="1700"/>
            </a:br>
            <a:r>
              <a:rPr lang="en-US" sz="1700" u="sng">
                <a:hlinkClick r:id="rId10"/>
              </a:rPr>
              <a:t>Ruská menšina</a:t>
            </a:r>
            <a:br>
              <a:rPr lang="en-US" sz="1700"/>
            </a:br>
            <a:r>
              <a:rPr lang="en-US" sz="1700" u="sng">
                <a:hlinkClick r:id="rId11"/>
              </a:rPr>
              <a:t>Řecká menšina</a:t>
            </a:r>
            <a:br>
              <a:rPr lang="en-US" sz="1700"/>
            </a:br>
            <a:r>
              <a:rPr lang="en-US" sz="1700" u="sng">
                <a:hlinkClick r:id="rId12"/>
              </a:rPr>
              <a:t>Slovenská menšina</a:t>
            </a:r>
            <a:br>
              <a:rPr lang="en-US" sz="1700"/>
            </a:br>
            <a:r>
              <a:rPr lang="en-US" sz="1700" u="sng">
                <a:hlinkClick r:id="rId13"/>
              </a:rPr>
              <a:t>Srbská menšina</a:t>
            </a:r>
            <a:br>
              <a:rPr lang="en-US" sz="1700"/>
            </a:br>
            <a:r>
              <a:rPr lang="en-US" sz="1700" u="sng">
                <a:hlinkClick r:id="rId14"/>
              </a:rPr>
              <a:t>Ukrajinská menšina</a:t>
            </a:r>
            <a:br>
              <a:rPr lang="en-US" sz="1700"/>
            </a:br>
            <a:r>
              <a:rPr lang="en-US" sz="1700" u="sng">
                <a:hlinkClick r:id="rId15"/>
              </a:rPr>
              <a:t>Vietnamská menšina</a:t>
            </a:r>
            <a:r>
              <a:rPr lang="en-US" sz="1700" u="sng"/>
              <a:t> </a:t>
            </a:r>
            <a:endParaRPr lang="en-US" sz="1700"/>
          </a:p>
        </p:txBody>
      </p:sp>
      <p:sp>
        <p:nvSpPr>
          <p:cNvPr id="16" name="Rectangle 15">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68381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8240C3-AA7A-4675-B08A-687C8BF5D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8FE5FF-6839-4B2B-BA4F-78C87E8ED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7E82A2-6E5A-4DC5-921D-8ABC19E53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4A2FD372-2702-B10A-0D47-F48AB607579A}"/>
              </a:ext>
            </a:extLst>
          </p:cNvPr>
          <p:cNvPicPr>
            <a:picLocks noChangeAspect="1"/>
          </p:cNvPicPr>
          <p:nvPr/>
        </p:nvPicPr>
        <p:blipFill>
          <a:blip r:embed="rId2"/>
          <a:stretch>
            <a:fillRect/>
          </a:stretch>
        </p:blipFill>
        <p:spPr>
          <a:xfrm>
            <a:off x="1120477" y="1149627"/>
            <a:ext cx="9951041" cy="4552600"/>
          </a:xfrm>
          <a:prstGeom prst="rect">
            <a:avLst/>
          </a:prstGeom>
        </p:spPr>
      </p:pic>
    </p:spTree>
    <p:extLst>
      <p:ext uri="{BB962C8B-B14F-4D97-AF65-F5344CB8AC3E}">
        <p14:creationId xmlns:p14="http://schemas.microsoft.com/office/powerpoint/2010/main" val="413251055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říznutí">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28165</TotalTime>
  <Words>6782</Words>
  <Application>Microsoft Office PowerPoint</Application>
  <PresentationFormat>Širokoúhlá obrazovka</PresentationFormat>
  <Paragraphs>336</Paragraphs>
  <Slides>56</Slides>
  <Notes>0</Notes>
  <HiddenSlides>0</HiddenSlides>
  <MMClips>2</MMClips>
  <ScaleCrop>false</ScaleCrop>
  <HeadingPairs>
    <vt:vector size="6" baseType="variant">
      <vt:variant>
        <vt:lpstr>Použitá písma</vt:lpstr>
      </vt:variant>
      <vt:variant>
        <vt:i4>11</vt:i4>
      </vt:variant>
      <vt:variant>
        <vt:lpstr>Motiv</vt:lpstr>
      </vt:variant>
      <vt:variant>
        <vt:i4>2</vt:i4>
      </vt:variant>
      <vt:variant>
        <vt:lpstr>Nadpisy snímků</vt:lpstr>
      </vt:variant>
      <vt:variant>
        <vt:i4>56</vt:i4>
      </vt:variant>
    </vt:vector>
  </HeadingPairs>
  <TitlesOfParts>
    <vt:vector size="69" baseType="lpstr">
      <vt:lpstr>Arial</vt:lpstr>
      <vt:lpstr>Bookman Old Style</vt:lpstr>
      <vt:lpstr>Calibri</vt:lpstr>
      <vt:lpstr>Franklin Gothic Book</vt:lpstr>
      <vt:lpstr>Gill Sans MT</vt:lpstr>
      <vt:lpstr>Sylfaen</vt:lpstr>
      <vt:lpstr>Symbol</vt:lpstr>
      <vt:lpstr>Times New Roman</vt:lpstr>
      <vt:lpstr>Wingdings</vt:lpstr>
      <vt:lpstr>Wingdings 2</vt:lpstr>
      <vt:lpstr>Wingdings 3</vt:lpstr>
      <vt:lpstr>Oříznutí</vt:lpstr>
      <vt:lpstr>1_Původ</vt:lpstr>
      <vt:lpstr>Rozvoj multikulturních kompetencí</vt:lpstr>
      <vt:lpstr>Jak uspět v tomto předmětu? </vt:lpstr>
      <vt:lpstr>Menšiny - jednotlivé etnické a národnostní menšiny v ČR </vt:lpstr>
      <vt:lpstr>V současnosti jsou uznanými národnostními menšinami v ČR tyto: </vt:lpstr>
      <vt:lpstr>„Co si představujete pod pojmem menšina?“</vt:lpstr>
      <vt:lpstr>Národnostní menšiny </vt:lpstr>
      <vt:lpstr>Cizinci </vt:lpstr>
      <vt:lpstr>Národnostní menšiny zastoupené v Radě vlády pro národnostní menšiny </vt:lpstr>
      <vt:lpstr>Prezentace aplikace PowerPoint</vt:lpstr>
      <vt:lpstr>Otázky a úkoly:</vt:lpstr>
      <vt:lpstr>Marginalizace a sociální vyloučení… </vt:lpstr>
      <vt:lpstr>Migrace</vt:lpstr>
      <vt:lpstr>Menšinové obyvatelstvo</vt:lpstr>
      <vt:lpstr>Etnikum</vt:lpstr>
      <vt:lpstr>Majorita</vt:lpstr>
      <vt:lpstr>Globální civilizace</vt:lpstr>
      <vt:lpstr>SOCIÁLNÍ PRÁCE S MIGRANTY, UPRCHLÍKY, S ŽADATELI O MEZINÁRODNÍ OCHRANU </vt:lpstr>
      <vt:lpstr>SOCIÁLNÍ PRÁCE S MIGRANTY, S ŽADATELI O MEZINÁRODNÍ OCHRANU, AZYL</vt:lpstr>
      <vt:lpstr>Cesta uprchlíků českým azylovým systémem</vt:lpstr>
      <vt:lpstr>Mezinárodní ochrana</vt:lpstr>
      <vt:lpstr>Vládní a nevládní organizace v České republice: </vt:lpstr>
      <vt:lpstr>Správa uprchlických zařízení ministerstva vnitra</vt:lpstr>
      <vt:lpstr>Sociální práce a sociální služby v prostředí azylových zařízení </vt:lpstr>
      <vt:lpstr>SOCIÁLNÍ PRÁCE S MIGRANTY, S ŽADATELI O MEZINÁRODNÍ OCHRANU, AZYL </vt:lpstr>
      <vt:lpstr>Sociální práce a sociální služby v prostředí azylových zařízení </vt:lpstr>
      <vt:lpstr>ŽADATELÉ O MEZINÁRODNÍ OCHRANU</vt:lpstr>
      <vt:lpstr>AZYL</vt:lpstr>
      <vt:lpstr>Azyl nelze udělit, je-li důvodné podezření, že cizinec, který podal žádost o udělení azylu: </vt:lpstr>
      <vt:lpstr>Kolik je v ČR azylantů? </vt:lpstr>
      <vt:lpstr>Doplňková ochrana </vt:lpstr>
      <vt:lpstr>Kolik je v ČR azylantů? </vt:lpstr>
      <vt:lpstr>Aktuální zprávy o migraci v rámci ČR </vt:lpstr>
      <vt:lpstr>Legální migrace</vt:lpstr>
      <vt:lpstr>Podle státní příslušnosti</vt:lpstr>
      <vt:lpstr>problém migrační krize ve vztahu k přílivu uprchlíků z Ukrajiny do krajin EU 2022-2023 </vt:lpstr>
      <vt:lpstr>Migrační krize </vt:lpstr>
      <vt:lpstr>Od začátku válečné agrese Ruska poskytly EU a její členské státy Ukrajině a jejímu lidu podporu ve výši přesahující 77 miliard eur:</vt:lpstr>
      <vt:lpstr>Přijímání uprchlíků – Mechanismus dočasné ochrany</vt:lpstr>
      <vt:lpstr>Přijímání uprchlíků – Mechanismus dočasné ochrany</vt:lpstr>
      <vt:lpstr>Prezentace aplikace PowerPoint</vt:lpstr>
      <vt:lpstr>Prezentace aplikace PowerPoint</vt:lpstr>
      <vt:lpstr>Ukrajinské děti na českých školách</vt:lpstr>
      <vt:lpstr>Počet v Česku pracujících cizinců </vt:lpstr>
      <vt:lpstr>Dočasná ochrana - shrnutí</vt:lpstr>
      <vt:lpstr>OTÁZKY A ODPOVĚDI </vt:lpstr>
      <vt:lpstr>Kam uprchlíci směřují? </vt:lpstr>
      <vt:lpstr>SLOVNÍK POJMŮ</vt:lpstr>
      <vt:lpstr>Prezentace aplikace PowerPoint</vt:lpstr>
      <vt:lpstr>Prezentace aplikace PowerPoint</vt:lpstr>
      <vt:lpstr>Prezentace aplikace PowerPoint</vt:lpstr>
      <vt:lpstr>Shrnutí</vt:lpstr>
      <vt:lpstr>Rasa a dějiny</vt:lpstr>
      <vt:lpstr>Shrnutí od George Sorose,  zakladatele a předsedy nadace Open Society Foundations.</vt:lpstr>
      <vt:lpstr>Místo závěru…  https://www.opensocietyfoundations.org/voices/why-europe-must-embrace-its-refugees/cs </vt:lpstr>
      <vt:lpstr>UNHCR, Úřad vysokého komisaře OSN pro uprchlíky </vt:lpstr>
      <vt:lpstr>Děkuji vám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práce s menšinami a migranty</dc:title>
  <dc:creator>Preissova Krejci Andrea</dc:creator>
  <cp:lastModifiedBy>Andrea Preissová Krejčí</cp:lastModifiedBy>
  <cp:revision>53</cp:revision>
  <dcterms:created xsi:type="dcterms:W3CDTF">2020-10-07T06:24:43Z</dcterms:created>
  <dcterms:modified xsi:type="dcterms:W3CDTF">2023-10-23T11:27:38Z</dcterms:modified>
</cp:coreProperties>
</file>