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6" r:id="rId8"/>
    <p:sldId id="268" r:id="rId9"/>
    <p:sldId id="273" r:id="rId10"/>
    <p:sldId id="267" r:id="rId11"/>
    <p:sldId id="269" r:id="rId12"/>
    <p:sldId id="274" r:id="rId13"/>
    <p:sldId id="275" r:id="rId14"/>
    <p:sldId id="276" r:id="rId15"/>
    <p:sldId id="260" r:id="rId16"/>
    <p:sldId id="277" r:id="rId17"/>
    <p:sldId id="278" r:id="rId18"/>
    <p:sldId id="279" r:id="rId19"/>
    <p:sldId id="280" r:id="rId20"/>
    <p:sldId id="261" r:id="rId21"/>
    <p:sldId id="262" r:id="rId22"/>
    <p:sldId id="281" r:id="rId23"/>
    <p:sldId id="282" r:id="rId24"/>
    <p:sldId id="290" r:id="rId25"/>
    <p:sldId id="293" r:id="rId26"/>
    <p:sldId id="294" r:id="rId27"/>
    <p:sldId id="295" r:id="rId28"/>
    <p:sldId id="296" r:id="rId29"/>
    <p:sldId id="297" r:id="rId30"/>
    <p:sldId id="301" r:id="rId31"/>
    <p:sldId id="300"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3" r:id="rId54"/>
    <p:sldId id="324" r:id="rId55"/>
    <p:sldId id="283" r:id="rId56"/>
    <p:sldId id="284" r:id="rId57"/>
    <p:sldId id="285" r:id="rId58"/>
    <p:sldId id="286" r:id="rId59"/>
    <p:sldId id="287" r:id="rId60"/>
    <p:sldId id="288" r:id="rId61"/>
    <p:sldId id="289" r:id="rId62"/>
    <p:sldId id="325" r:id="rId63"/>
    <p:sldId id="291" r:id="rId64"/>
    <p:sldId id="292"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33EC9-1B2F-441C-981E-763974789A0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5A09FCC-0427-4D79-8D18-94BAD8C7C7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1AFA551-3D2E-4F00-8F5D-6C1C01653B21}"/>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5" name="Zástupný symbol pro zápatí 4">
            <a:extLst>
              <a:ext uri="{FF2B5EF4-FFF2-40B4-BE49-F238E27FC236}">
                <a16:creationId xmlns:a16="http://schemas.microsoft.com/office/drawing/2014/main" id="{EDD1974A-C1A9-464B-A412-F7204B7296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CC3B5B8-7688-481E-86E2-BF1ADB1CFB38}"/>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2428640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ABAC7-028C-4FDA-9098-9F18AEE8111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167046C-3CA0-4CB2-B876-A9B6996440B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96A9DC-C6E6-4A10-BD59-23BB2BA492A7}"/>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5" name="Zástupný symbol pro zápatí 4">
            <a:extLst>
              <a:ext uri="{FF2B5EF4-FFF2-40B4-BE49-F238E27FC236}">
                <a16:creationId xmlns:a16="http://schemas.microsoft.com/office/drawing/2014/main" id="{934C7C5B-12C6-4484-8428-6BF3132ACB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6B778EA-E7D7-4C2F-9C53-5CB73FABE836}"/>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177576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1BC2B77-2077-47FD-9CA2-0DD628A893C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BC58BC1-112B-4648-B46E-7CF820556DD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9933346-50F1-4096-8AA4-86C2C9D20313}"/>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5" name="Zástupný symbol pro zápatí 4">
            <a:extLst>
              <a:ext uri="{FF2B5EF4-FFF2-40B4-BE49-F238E27FC236}">
                <a16:creationId xmlns:a16="http://schemas.microsoft.com/office/drawing/2014/main" id="{EC28424B-3093-4ED0-A056-DE82A315BB7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B75F7C-0271-4229-9C61-437DC1877910}"/>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66552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CD5E3A-288C-4A13-BF36-20F3BF4967BA}"/>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D34A00F-CD75-4D81-80C2-F14EE2B28B1B}"/>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AF017C2-BFCD-40FB-9580-FE0122FAA87E}"/>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5" name="Zástupný symbol pro zápatí 4">
            <a:extLst>
              <a:ext uri="{FF2B5EF4-FFF2-40B4-BE49-F238E27FC236}">
                <a16:creationId xmlns:a16="http://schemas.microsoft.com/office/drawing/2014/main" id="{2D454661-2E95-4D48-B6C5-1A8CCB5395A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0B5ABB1-670D-41FA-B3F6-82D3B4D6C902}"/>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3265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19B767-30EF-47FE-A7AF-E32192222A4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882FCF2-2225-49AA-83CA-DFAA889CEF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FBE9BC7A-1E5C-44EF-BE99-9FB635487B30}"/>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5" name="Zástupný symbol pro zápatí 4">
            <a:extLst>
              <a:ext uri="{FF2B5EF4-FFF2-40B4-BE49-F238E27FC236}">
                <a16:creationId xmlns:a16="http://schemas.microsoft.com/office/drawing/2014/main" id="{352FCA31-A7F4-47AB-9585-D6A27CBB3A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C64D08-1601-4233-9CFA-880F77D65E52}"/>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265069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6DA27-87F7-4957-849A-15FB60F84C1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041C98A-369E-4E01-BF7A-464CD5682778}"/>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87927298-B033-454D-9CC7-22DDA90B116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D8E3C28-D697-4F5A-9E48-4813B22ABB3D}"/>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6" name="Zástupný symbol pro zápatí 5">
            <a:extLst>
              <a:ext uri="{FF2B5EF4-FFF2-40B4-BE49-F238E27FC236}">
                <a16:creationId xmlns:a16="http://schemas.microsoft.com/office/drawing/2014/main" id="{30700E9C-DF67-4278-9AF5-2A17F64CC6D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993AA0B-F07B-4AF0-93B3-3742328A7D4B}"/>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44942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32713-9E20-4560-83E0-4B02A0B0BFA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7329F9D3-DEE3-4105-80AB-DA8FF47205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A5A6342-610B-4970-8E77-97F1574972F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FCC2D354-4C86-4B6E-B0FF-B9B83849A7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B3D25442-2803-41D3-834D-D0C5CCE2356D}"/>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35F240D-EFE8-4677-B90A-AE2ACB818C17}"/>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8" name="Zástupný symbol pro zápatí 7">
            <a:extLst>
              <a:ext uri="{FF2B5EF4-FFF2-40B4-BE49-F238E27FC236}">
                <a16:creationId xmlns:a16="http://schemas.microsoft.com/office/drawing/2014/main" id="{478B73D1-04E4-4EEC-89A9-418EEC61C4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5711935-96D3-4FB4-9A82-0343082DF4C0}"/>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114684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29265-8417-4011-BC08-6804255B8E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26EB185-9B90-41A3-8F51-D047B5B62D24}"/>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4" name="Zástupný symbol pro zápatí 3">
            <a:extLst>
              <a:ext uri="{FF2B5EF4-FFF2-40B4-BE49-F238E27FC236}">
                <a16:creationId xmlns:a16="http://schemas.microsoft.com/office/drawing/2014/main" id="{41D31D07-0826-4FA9-A1DA-47190A2911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45F2F45-BAAB-41EB-BAC2-A96155ABDA4A}"/>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5655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D3ADC87-3A05-43CF-A645-6F906D943FE8}"/>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3" name="Zástupný symbol pro zápatí 2">
            <a:extLst>
              <a:ext uri="{FF2B5EF4-FFF2-40B4-BE49-F238E27FC236}">
                <a16:creationId xmlns:a16="http://schemas.microsoft.com/office/drawing/2014/main" id="{CC2F3DC4-FD80-4E98-85CB-171AE61B581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0CDCB68-7FD9-4E04-AC9B-86DF2D3C5144}"/>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1920470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AFBBD2-41B6-422F-97E9-E72A7D25044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EA29C5C-53C6-4509-8349-C37616A541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8FCC05E-B53E-49CF-B51F-6634AABC5C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8595364-460A-4B78-A59D-ED569D15E64F}"/>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6" name="Zástupný symbol pro zápatí 5">
            <a:extLst>
              <a:ext uri="{FF2B5EF4-FFF2-40B4-BE49-F238E27FC236}">
                <a16:creationId xmlns:a16="http://schemas.microsoft.com/office/drawing/2014/main" id="{30BE6CE9-63AD-45A6-A762-25448F3F380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F30DBC-57B0-4FED-87FD-4BB96C23EE5B}"/>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79162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650357-EED2-4376-B60B-37EF759CC7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26811BC-36C6-4321-98B8-9D78617FE3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3DE01A0E-58D2-4B46-8646-C11FA4FD6F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BBE10C3-E062-4547-9A22-BC7AAB4ED5F4}"/>
              </a:ext>
            </a:extLst>
          </p:cNvPr>
          <p:cNvSpPr>
            <a:spLocks noGrp="1"/>
          </p:cNvSpPr>
          <p:nvPr>
            <p:ph type="dt" sz="half" idx="10"/>
          </p:nvPr>
        </p:nvSpPr>
        <p:spPr/>
        <p:txBody>
          <a:bodyPr/>
          <a:lstStyle/>
          <a:p>
            <a:fld id="{AC08BF5C-78C5-4DAA-9FAB-C5DFC61B3303}" type="datetimeFigureOut">
              <a:rPr lang="cs-CZ" smtClean="0"/>
              <a:t>03.10.2024</a:t>
            </a:fld>
            <a:endParaRPr lang="cs-CZ"/>
          </a:p>
        </p:txBody>
      </p:sp>
      <p:sp>
        <p:nvSpPr>
          <p:cNvPr id="6" name="Zástupný symbol pro zápatí 5">
            <a:extLst>
              <a:ext uri="{FF2B5EF4-FFF2-40B4-BE49-F238E27FC236}">
                <a16:creationId xmlns:a16="http://schemas.microsoft.com/office/drawing/2014/main" id="{0EFFD777-57FB-4708-A052-88BDE2AF40F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53B7356-8251-41AF-8CEF-FA25B06A6FF9}"/>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941595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1A542D3-7B30-4088-9EFE-02ACD4FC8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449396F-E595-47FD-A23B-8885BAABAD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526EEC-3E3C-4091-83BA-0ADBA2ABA1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08BF5C-78C5-4DAA-9FAB-C5DFC61B3303}" type="datetimeFigureOut">
              <a:rPr lang="cs-CZ" smtClean="0"/>
              <a:t>03.10.2024</a:t>
            </a:fld>
            <a:endParaRPr lang="cs-CZ"/>
          </a:p>
        </p:txBody>
      </p:sp>
      <p:sp>
        <p:nvSpPr>
          <p:cNvPr id="5" name="Zástupný symbol pro zápatí 4">
            <a:extLst>
              <a:ext uri="{FF2B5EF4-FFF2-40B4-BE49-F238E27FC236}">
                <a16:creationId xmlns:a16="http://schemas.microsoft.com/office/drawing/2014/main" id="{33D907B0-A680-4789-A42B-B7CD47329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BD68989-EBAC-4351-B5BE-F31E0A5306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49CAF-F165-44BD-BF93-A747C7C8B2BD}" type="slidenum">
              <a:rPr lang="cs-CZ" smtClean="0"/>
              <a:t>‹#›</a:t>
            </a:fld>
            <a:endParaRPr lang="cs-CZ"/>
          </a:p>
        </p:txBody>
      </p:sp>
    </p:spTree>
    <p:extLst>
      <p:ext uri="{BB962C8B-B14F-4D97-AF65-F5344CB8AC3E}">
        <p14:creationId xmlns:p14="http://schemas.microsoft.com/office/powerpoint/2010/main" val="2841783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39DBCA-CB97-41F0-BFED-29554A97F6BF}"/>
              </a:ext>
            </a:extLst>
          </p:cNvPr>
          <p:cNvSpPr>
            <a:spLocks noGrp="1"/>
          </p:cNvSpPr>
          <p:nvPr>
            <p:ph type="ctrTitle"/>
          </p:nvPr>
        </p:nvSpPr>
        <p:spPr/>
        <p:txBody>
          <a:bodyPr/>
          <a:lstStyle/>
          <a:p>
            <a:r>
              <a:rPr lang="cs-CZ" b="1" dirty="0"/>
              <a:t>Základy soukromého práva</a:t>
            </a:r>
          </a:p>
        </p:txBody>
      </p:sp>
      <p:sp>
        <p:nvSpPr>
          <p:cNvPr id="3" name="Podnadpis 2">
            <a:extLst>
              <a:ext uri="{FF2B5EF4-FFF2-40B4-BE49-F238E27FC236}">
                <a16:creationId xmlns:a16="http://schemas.microsoft.com/office/drawing/2014/main" id="{1390645A-E186-4154-B6C7-7D2FF1719E6F}"/>
              </a:ext>
            </a:extLst>
          </p:cNvPr>
          <p:cNvSpPr>
            <a:spLocks noGrp="1"/>
          </p:cNvSpPr>
          <p:nvPr>
            <p:ph type="subTitle" idx="1"/>
          </p:nvPr>
        </p:nvSpPr>
        <p:spPr/>
        <p:txBody>
          <a:bodyPr/>
          <a:lstStyle/>
          <a:p>
            <a:r>
              <a:rPr lang="cs-CZ" dirty="0"/>
              <a:t>Ondřej Pavelek</a:t>
            </a:r>
          </a:p>
        </p:txBody>
      </p:sp>
    </p:spTree>
    <p:extLst>
      <p:ext uri="{BB962C8B-B14F-4D97-AF65-F5344CB8AC3E}">
        <p14:creationId xmlns:p14="http://schemas.microsoft.com/office/powerpoint/2010/main" val="2655653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934C2-C0D9-42C0-A6E9-F55D765D0248}"/>
              </a:ext>
            </a:extLst>
          </p:cNvPr>
          <p:cNvSpPr>
            <a:spLocks noGrp="1"/>
          </p:cNvSpPr>
          <p:nvPr>
            <p:ph type="title"/>
          </p:nvPr>
        </p:nvSpPr>
        <p:spPr/>
        <p:txBody>
          <a:bodyPr/>
          <a:lstStyle/>
          <a:p>
            <a:pPr algn="ctr"/>
            <a:r>
              <a:rPr lang="cs-CZ" b="1" dirty="0"/>
              <a:t>Zastoupení </a:t>
            </a:r>
          </a:p>
        </p:txBody>
      </p:sp>
      <p:sp>
        <p:nvSpPr>
          <p:cNvPr id="3" name="Zástupný symbol pro obsah 2">
            <a:extLst>
              <a:ext uri="{FF2B5EF4-FFF2-40B4-BE49-F238E27FC236}">
                <a16:creationId xmlns:a16="http://schemas.microsoft.com/office/drawing/2014/main" id="{1E906ECA-2811-46FE-B55C-2283EFD01633}"/>
              </a:ext>
            </a:extLst>
          </p:cNvPr>
          <p:cNvSpPr>
            <a:spLocks noGrp="1"/>
          </p:cNvSpPr>
          <p:nvPr>
            <p:ph idx="1"/>
          </p:nvPr>
        </p:nvSpPr>
        <p:spPr/>
        <p:txBody>
          <a:bodyPr/>
          <a:lstStyle/>
          <a:p>
            <a:r>
              <a:rPr lang="cs-CZ" dirty="0"/>
              <a:t>Smluvní zastoupení</a:t>
            </a:r>
          </a:p>
          <a:p>
            <a:pPr lvl="1"/>
            <a:r>
              <a:rPr lang="cs-CZ" dirty="0"/>
              <a:t>Plná moc</a:t>
            </a:r>
          </a:p>
          <a:p>
            <a:pPr lvl="1"/>
            <a:r>
              <a:rPr lang="cs-CZ" dirty="0"/>
              <a:t>Prokura </a:t>
            </a:r>
          </a:p>
          <a:p>
            <a:endParaRPr lang="cs-CZ" dirty="0"/>
          </a:p>
          <a:p>
            <a:r>
              <a:rPr lang="cs-CZ" dirty="0"/>
              <a:t>Zákonné zastoupení</a:t>
            </a:r>
          </a:p>
          <a:p>
            <a:endParaRPr lang="cs-CZ" dirty="0"/>
          </a:p>
          <a:p>
            <a:r>
              <a:rPr lang="cs-CZ" dirty="0"/>
              <a:t>Opatrovnictví </a:t>
            </a:r>
          </a:p>
        </p:txBody>
      </p:sp>
    </p:spTree>
    <p:extLst>
      <p:ext uri="{BB962C8B-B14F-4D97-AF65-F5344CB8AC3E}">
        <p14:creationId xmlns:p14="http://schemas.microsoft.com/office/powerpoint/2010/main" val="268044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306C25-8D3D-43B6-9BE9-77AF4799C2DD}"/>
              </a:ext>
            </a:extLst>
          </p:cNvPr>
          <p:cNvSpPr>
            <a:spLocks noGrp="1"/>
          </p:cNvSpPr>
          <p:nvPr>
            <p:ph type="title"/>
          </p:nvPr>
        </p:nvSpPr>
        <p:spPr/>
        <p:txBody>
          <a:bodyPr/>
          <a:lstStyle/>
          <a:p>
            <a:pPr algn="ctr"/>
            <a:r>
              <a:rPr lang="cs-CZ" b="1" dirty="0"/>
              <a:t>Právní skutečnosti</a:t>
            </a:r>
          </a:p>
        </p:txBody>
      </p:sp>
      <p:sp>
        <p:nvSpPr>
          <p:cNvPr id="3" name="Zástupný symbol pro obsah 2">
            <a:extLst>
              <a:ext uri="{FF2B5EF4-FFF2-40B4-BE49-F238E27FC236}">
                <a16:creationId xmlns:a16="http://schemas.microsoft.com/office/drawing/2014/main" id="{51328B11-D4D6-42A8-8907-18213DCF8ED9}"/>
              </a:ext>
            </a:extLst>
          </p:cNvPr>
          <p:cNvSpPr>
            <a:spLocks noGrp="1"/>
          </p:cNvSpPr>
          <p:nvPr>
            <p:ph idx="1"/>
          </p:nvPr>
        </p:nvSpPr>
        <p:spPr/>
        <p:txBody>
          <a:bodyPr>
            <a:normAutofit lnSpcReduction="10000"/>
          </a:bodyPr>
          <a:lstStyle/>
          <a:p>
            <a:r>
              <a:rPr lang="cs-CZ" dirty="0"/>
              <a:t>Skutečnost vs. právní skutečnost </a:t>
            </a:r>
          </a:p>
          <a:p>
            <a:r>
              <a:rPr lang="cs-CZ" dirty="0"/>
              <a:t>Právní jednání, nicotné právní jednání, protiprávní jednání, právní událost</a:t>
            </a:r>
          </a:p>
          <a:p>
            <a:r>
              <a:rPr lang="cs-CZ" dirty="0"/>
              <a:t>Podmínka </a:t>
            </a:r>
          </a:p>
          <a:p>
            <a:r>
              <a:rPr lang="cs-CZ" dirty="0"/>
              <a:t>Výklad právních jednání </a:t>
            </a:r>
          </a:p>
          <a:p>
            <a:r>
              <a:rPr lang="cs-CZ" dirty="0"/>
              <a:t>Forma právních jednání</a:t>
            </a:r>
          </a:p>
          <a:p>
            <a:r>
              <a:rPr lang="cs-CZ" dirty="0"/>
              <a:t>Soukromá vs. veřejná listina </a:t>
            </a:r>
          </a:p>
          <a:p>
            <a:r>
              <a:rPr lang="cs-CZ" dirty="0"/>
              <a:t>Právní jednání vůči nepřítomné osobě</a:t>
            </a:r>
          </a:p>
          <a:p>
            <a:r>
              <a:rPr lang="cs-CZ" dirty="0"/>
              <a:t>Domněnka doby dojití</a:t>
            </a:r>
          </a:p>
          <a:p>
            <a:endParaRPr lang="cs-CZ" dirty="0"/>
          </a:p>
          <a:p>
            <a:pPr marL="0" indent="0">
              <a:buNone/>
            </a:pPr>
            <a:endParaRPr lang="cs-CZ" dirty="0"/>
          </a:p>
        </p:txBody>
      </p:sp>
    </p:spTree>
    <p:extLst>
      <p:ext uri="{BB962C8B-B14F-4D97-AF65-F5344CB8AC3E}">
        <p14:creationId xmlns:p14="http://schemas.microsoft.com/office/powerpoint/2010/main" val="818612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CB1040-5312-4284-93A6-D62C38CC7FF1}"/>
              </a:ext>
            </a:extLst>
          </p:cNvPr>
          <p:cNvSpPr>
            <a:spLocks noGrp="1"/>
          </p:cNvSpPr>
          <p:nvPr>
            <p:ph type="title"/>
          </p:nvPr>
        </p:nvSpPr>
        <p:spPr/>
        <p:txBody>
          <a:bodyPr/>
          <a:lstStyle/>
          <a:p>
            <a:pPr algn="ctr"/>
            <a:r>
              <a:rPr lang="cs-CZ" b="1" dirty="0"/>
              <a:t>Co jsou závazky? </a:t>
            </a:r>
          </a:p>
        </p:txBody>
      </p:sp>
      <p:sp>
        <p:nvSpPr>
          <p:cNvPr id="3" name="Zástupný symbol pro obsah 2">
            <a:extLst>
              <a:ext uri="{FF2B5EF4-FFF2-40B4-BE49-F238E27FC236}">
                <a16:creationId xmlns:a16="http://schemas.microsoft.com/office/drawing/2014/main" id="{ECA385EE-4064-40A7-A162-B93062D7CCFA}"/>
              </a:ext>
            </a:extLst>
          </p:cNvPr>
          <p:cNvSpPr>
            <a:spLocks noGrp="1"/>
          </p:cNvSpPr>
          <p:nvPr>
            <p:ph idx="1"/>
          </p:nvPr>
        </p:nvSpPr>
        <p:spPr/>
        <p:txBody>
          <a:bodyPr/>
          <a:lstStyle/>
          <a:p>
            <a:r>
              <a:rPr lang="cs-CZ" dirty="0"/>
              <a:t>Pohledávka vs. dluh </a:t>
            </a:r>
          </a:p>
          <a:p>
            <a:endParaRPr lang="cs-CZ" dirty="0"/>
          </a:p>
          <a:p>
            <a:r>
              <a:rPr lang="cs-CZ" dirty="0"/>
              <a:t>Závazek vzniká </a:t>
            </a:r>
          </a:p>
          <a:p>
            <a:pPr lvl="1"/>
            <a:r>
              <a:rPr lang="cs-CZ" dirty="0"/>
              <a:t>ze smlouvy, </a:t>
            </a:r>
          </a:p>
          <a:p>
            <a:pPr lvl="1"/>
            <a:r>
              <a:rPr lang="cs-CZ" dirty="0"/>
              <a:t>z protiprávního činu, </a:t>
            </a:r>
          </a:p>
          <a:p>
            <a:pPr lvl="1"/>
            <a:r>
              <a:rPr lang="cs-CZ" dirty="0"/>
              <a:t>nebo z jiné právní skutečnosti, která je k tomu podle právního řádu způsobilá</a:t>
            </a:r>
          </a:p>
        </p:txBody>
      </p:sp>
    </p:spTree>
    <p:extLst>
      <p:ext uri="{BB962C8B-B14F-4D97-AF65-F5344CB8AC3E}">
        <p14:creationId xmlns:p14="http://schemas.microsoft.com/office/powerpoint/2010/main" val="3553514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FAB8D-16B7-4762-B058-A2DD44BEE318}"/>
              </a:ext>
            </a:extLst>
          </p:cNvPr>
          <p:cNvSpPr>
            <a:spLocks noGrp="1"/>
          </p:cNvSpPr>
          <p:nvPr>
            <p:ph type="title"/>
          </p:nvPr>
        </p:nvSpPr>
        <p:spPr/>
        <p:txBody>
          <a:bodyPr/>
          <a:lstStyle/>
          <a:p>
            <a:pPr algn="ctr"/>
            <a:r>
              <a:rPr lang="cs-CZ" b="1" dirty="0"/>
              <a:t>Smlouva</a:t>
            </a:r>
          </a:p>
        </p:txBody>
      </p:sp>
      <p:sp>
        <p:nvSpPr>
          <p:cNvPr id="3" name="Zástupný symbol pro obsah 2">
            <a:extLst>
              <a:ext uri="{FF2B5EF4-FFF2-40B4-BE49-F238E27FC236}">
                <a16:creationId xmlns:a16="http://schemas.microsoft.com/office/drawing/2014/main" id="{8D34AD3B-841F-40BE-B1D6-76A19DAE5886}"/>
              </a:ext>
            </a:extLst>
          </p:cNvPr>
          <p:cNvSpPr>
            <a:spLocks noGrp="1"/>
          </p:cNvSpPr>
          <p:nvPr>
            <p:ph idx="1"/>
          </p:nvPr>
        </p:nvSpPr>
        <p:spPr/>
        <p:txBody>
          <a:bodyPr>
            <a:normAutofit fontScale="92500" lnSpcReduction="10000"/>
          </a:bodyPr>
          <a:lstStyle/>
          <a:p>
            <a:r>
              <a:rPr lang="cs-CZ" dirty="0"/>
              <a:t>Smlouvou projevují strany vůli zřídit mezi sebou závazek a řídit se obsahem smlouvy.</a:t>
            </a:r>
          </a:p>
          <a:p>
            <a:endParaRPr lang="cs-CZ" dirty="0"/>
          </a:p>
          <a:p>
            <a:r>
              <a:rPr lang="cs-CZ" dirty="0"/>
              <a:t>Uzavření smlouvy</a:t>
            </a:r>
          </a:p>
          <a:p>
            <a:pPr lvl="1"/>
            <a:r>
              <a:rPr lang="cs-CZ" dirty="0"/>
              <a:t>Návrh na uzavření smlouvy</a:t>
            </a:r>
          </a:p>
          <a:p>
            <a:pPr lvl="1"/>
            <a:r>
              <a:rPr lang="cs-CZ" dirty="0"/>
              <a:t>Přijetí nabídky </a:t>
            </a:r>
          </a:p>
          <a:p>
            <a:pPr lvl="1"/>
            <a:r>
              <a:rPr lang="cs-CZ" dirty="0"/>
              <a:t>Culpa in </a:t>
            </a:r>
            <a:r>
              <a:rPr lang="cs-CZ" dirty="0" err="1"/>
              <a:t>contrahendo</a:t>
            </a:r>
            <a:r>
              <a:rPr lang="cs-CZ" dirty="0"/>
              <a:t> </a:t>
            </a:r>
          </a:p>
          <a:p>
            <a:pPr marL="457200" lvl="1" indent="0">
              <a:buNone/>
            </a:pPr>
            <a:endParaRPr lang="cs-CZ" dirty="0"/>
          </a:p>
          <a:p>
            <a:r>
              <a:rPr lang="cs-CZ" dirty="0"/>
              <a:t>Obsah smlouvy</a:t>
            </a:r>
          </a:p>
          <a:p>
            <a:endParaRPr lang="cs-CZ" dirty="0"/>
          </a:p>
          <a:p>
            <a:r>
              <a:rPr lang="cs-CZ" dirty="0"/>
              <a:t>Forma smlouvy – lze uzavřít smlouvu emailem?</a:t>
            </a:r>
          </a:p>
        </p:txBody>
      </p:sp>
    </p:spTree>
    <p:extLst>
      <p:ext uri="{BB962C8B-B14F-4D97-AF65-F5344CB8AC3E}">
        <p14:creationId xmlns:p14="http://schemas.microsoft.com/office/powerpoint/2010/main" val="103010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B7695-28D3-4EE8-96A2-B0F5638E3E91}"/>
              </a:ext>
            </a:extLst>
          </p:cNvPr>
          <p:cNvSpPr>
            <a:spLocks noGrp="1"/>
          </p:cNvSpPr>
          <p:nvPr>
            <p:ph type="title"/>
          </p:nvPr>
        </p:nvSpPr>
        <p:spPr/>
        <p:txBody>
          <a:bodyPr/>
          <a:lstStyle/>
          <a:p>
            <a:pPr algn="ctr"/>
            <a:r>
              <a:rPr lang="cs-CZ" b="1" dirty="0"/>
              <a:t>Smlouva</a:t>
            </a:r>
          </a:p>
        </p:txBody>
      </p:sp>
      <p:sp>
        <p:nvSpPr>
          <p:cNvPr id="3" name="Zástupný symbol pro obsah 2">
            <a:extLst>
              <a:ext uri="{FF2B5EF4-FFF2-40B4-BE49-F238E27FC236}">
                <a16:creationId xmlns:a16="http://schemas.microsoft.com/office/drawing/2014/main" id="{DA27FE3C-0B01-4E09-AA52-A847D782A33E}"/>
              </a:ext>
            </a:extLst>
          </p:cNvPr>
          <p:cNvSpPr>
            <a:spLocks noGrp="1"/>
          </p:cNvSpPr>
          <p:nvPr>
            <p:ph idx="1"/>
          </p:nvPr>
        </p:nvSpPr>
        <p:spPr/>
        <p:txBody>
          <a:bodyPr/>
          <a:lstStyle/>
          <a:p>
            <a:r>
              <a:rPr lang="cs-CZ" dirty="0"/>
              <a:t>Účinky smlouvy</a:t>
            </a:r>
          </a:p>
          <a:p>
            <a:endParaRPr lang="cs-CZ" dirty="0"/>
          </a:p>
          <a:p>
            <a:r>
              <a:rPr lang="cs-CZ" dirty="0"/>
              <a:t>Změna okolností – podstatná změna okolností </a:t>
            </a:r>
          </a:p>
          <a:p>
            <a:endParaRPr lang="cs-CZ" dirty="0"/>
          </a:p>
          <a:p>
            <a:r>
              <a:rPr lang="cs-CZ" dirty="0"/>
              <a:t>Smlouva o smlouvě budoucí </a:t>
            </a:r>
          </a:p>
        </p:txBody>
      </p:sp>
    </p:spTree>
    <p:extLst>
      <p:ext uri="{BB962C8B-B14F-4D97-AF65-F5344CB8AC3E}">
        <p14:creationId xmlns:p14="http://schemas.microsoft.com/office/powerpoint/2010/main" val="1587019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9423E8-2B6A-4374-B0B7-578873988AB3}"/>
              </a:ext>
            </a:extLst>
          </p:cNvPr>
          <p:cNvSpPr>
            <a:spLocks noGrp="1"/>
          </p:cNvSpPr>
          <p:nvPr>
            <p:ph type="title"/>
          </p:nvPr>
        </p:nvSpPr>
        <p:spPr/>
        <p:txBody>
          <a:bodyPr/>
          <a:lstStyle/>
          <a:p>
            <a:pPr algn="ctr"/>
            <a:r>
              <a:rPr lang="cs-CZ" b="1" dirty="0"/>
              <a:t>Obsah závazků</a:t>
            </a:r>
          </a:p>
        </p:txBody>
      </p:sp>
      <p:sp>
        <p:nvSpPr>
          <p:cNvPr id="3" name="Zástupný symbol pro obsah 2">
            <a:extLst>
              <a:ext uri="{FF2B5EF4-FFF2-40B4-BE49-F238E27FC236}">
                <a16:creationId xmlns:a16="http://schemas.microsoft.com/office/drawing/2014/main" id="{08967C4C-0A32-4CE1-B923-3E55760BC020}"/>
              </a:ext>
            </a:extLst>
          </p:cNvPr>
          <p:cNvSpPr>
            <a:spLocks noGrp="1"/>
          </p:cNvSpPr>
          <p:nvPr>
            <p:ph idx="1"/>
          </p:nvPr>
        </p:nvSpPr>
        <p:spPr/>
        <p:txBody>
          <a:bodyPr/>
          <a:lstStyle/>
          <a:p>
            <a:r>
              <a:rPr lang="cs-CZ" dirty="0"/>
              <a:t>Ze závazku je dlužník povinen něco dát, něco konat, něčeho se zdržet nebo něco strpět a věřitel je oprávněn to od něho požadovat.</a:t>
            </a:r>
          </a:p>
          <a:p>
            <a:endParaRPr lang="cs-CZ" dirty="0"/>
          </a:p>
          <a:p>
            <a:r>
              <a:rPr lang="cs-CZ" dirty="0"/>
              <a:t>Neúměrné krácení vs. lichva </a:t>
            </a:r>
          </a:p>
          <a:p>
            <a:endParaRPr lang="cs-CZ" dirty="0"/>
          </a:p>
          <a:p>
            <a:r>
              <a:rPr lang="cs-CZ" dirty="0"/>
              <a:t>Smlouvy uzavírané adhezním způsobem </a:t>
            </a:r>
          </a:p>
          <a:p>
            <a:endParaRPr lang="cs-CZ" dirty="0"/>
          </a:p>
          <a:p>
            <a:r>
              <a:rPr lang="cs-CZ" dirty="0"/>
              <a:t>Úroky </a:t>
            </a:r>
          </a:p>
        </p:txBody>
      </p:sp>
    </p:spTree>
    <p:extLst>
      <p:ext uri="{BB962C8B-B14F-4D97-AF65-F5344CB8AC3E}">
        <p14:creationId xmlns:p14="http://schemas.microsoft.com/office/powerpoint/2010/main" val="2330622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33F96B-C600-4DCF-BFFC-201D729A6147}"/>
              </a:ext>
            </a:extLst>
          </p:cNvPr>
          <p:cNvSpPr>
            <a:spLocks noGrp="1"/>
          </p:cNvSpPr>
          <p:nvPr>
            <p:ph type="ctrTitle"/>
          </p:nvPr>
        </p:nvSpPr>
        <p:spPr/>
        <p:txBody>
          <a:bodyPr/>
          <a:lstStyle/>
          <a:p>
            <a:r>
              <a:rPr lang="cs-CZ" b="1" dirty="0"/>
              <a:t>Změna, zánik, zajištění a utvrzení závazků</a:t>
            </a:r>
          </a:p>
        </p:txBody>
      </p:sp>
      <p:sp>
        <p:nvSpPr>
          <p:cNvPr id="3" name="Podnadpis 2">
            <a:extLst>
              <a:ext uri="{FF2B5EF4-FFF2-40B4-BE49-F238E27FC236}">
                <a16:creationId xmlns:a16="http://schemas.microsoft.com/office/drawing/2014/main" id="{EF6EF084-45CB-4F81-B5D4-58B3E37A6B86}"/>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455807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5E3D4C-E4DA-4320-9AF3-D47A280501E8}"/>
              </a:ext>
            </a:extLst>
          </p:cNvPr>
          <p:cNvSpPr>
            <a:spLocks noGrp="1"/>
          </p:cNvSpPr>
          <p:nvPr>
            <p:ph type="title"/>
          </p:nvPr>
        </p:nvSpPr>
        <p:spPr/>
        <p:txBody>
          <a:bodyPr/>
          <a:lstStyle/>
          <a:p>
            <a:pPr algn="ctr"/>
            <a:r>
              <a:rPr lang="cs-CZ" b="1" dirty="0"/>
              <a:t>Změny v osobě věřitele a dlužníka </a:t>
            </a:r>
          </a:p>
        </p:txBody>
      </p:sp>
      <p:sp>
        <p:nvSpPr>
          <p:cNvPr id="3" name="Zástupný symbol pro obsah 2">
            <a:extLst>
              <a:ext uri="{FF2B5EF4-FFF2-40B4-BE49-F238E27FC236}">
                <a16:creationId xmlns:a16="http://schemas.microsoft.com/office/drawing/2014/main" id="{7FADB9FA-0C25-40B7-BD89-3695752E45EC}"/>
              </a:ext>
            </a:extLst>
          </p:cNvPr>
          <p:cNvSpPr>
            <a:spLocks noGrp="1"/>
          </p:cNvSpPr>
          <p:nvPr>
            <p:ph idx="1"/>
          </p:nvPr>
        </p:nvSpPr>
        <p:spPr/>
        <p:txBody>
          <a:bodyPr/>
          <a:lstStyle/>
          <a:p>
            <a:r>
              <a:rPr lang="cs-CZ" dirty="0"/>
              <a:t>Změny v osobě věřitele </a:t>
            </a:r>
          </a:p>
          <a:p>
            <a:pPr lvl="1"/>
            <a:r>
              <a:rPr lang="cs-CZ" dirty="0"/>
              <a:t>Postoupení pohledávky - </a:t>
            </a:r>
            <a:r>
              <a:rPr lang="cs-CZ" i="1" dirty="0"/>
              <a:t>Věřitel může celou pohledávku nebo její část postoupit smlouvou jako postupitel i bez souhlasu dlužníka jiné osobě (postupníkovi).</a:t>
            </a:r>
          </a:p>
          <a:p>
            <a:pPr lvl="1"/>
            <a:r>
              <a:rPr lang="cs-CZ" dirty="0"/>
              <a:t>Postoupení souboru pohledávek </a:t>
            </a:r>
          </a:p>
          <a:p>
            <a:r>
              <a:rPr lang="cs-CZ" dirty="0"/>
              <a:t>Změny v osobě dlužníka</a:t>
            </a:r>
          </a:p>
          <a:p>
            <a:pPr lvl="1"/>
            <a:r>
              <a:rPr lang="cs-CZ" dirty="0"/>
              <a:t>Převzetí dluhu </a:t>
            </a:r>
          </a:p>
          <a:p>
            <a:pPr lvl="1"/>
            <a:r>
              <a:rPr lang="cs-CZ" dirty="0"/>
              <a:t>Přistoupení k dluhu </a:t>
            </a:r>
          </a:p>
          <a:p>
            <a:endParaRPr lang="cs-CZ" dirty="0"/>
          </a:p>
        </p:txBody>
      </p:sp>
    </p:spTree>
    <p:extLst>
      <p:ext uri="{BB962C8B-B14F-4D97-AF65-F5344CB8AC3E}">
        <p14:creationId xmlns:p14="http://schemas.microsoft.com/office/powerpoint/2010/main" val="4082105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72B256-4850-4A69-9B6E-7E8B3E38AA4D}"/>
              </a:ext>
            </a:extLst>
          </p:cNvPr>
          <p:cNvSpPr>
            <a:spLocks noGrp="1"/>
          </p:cNvSpPr>
          <p:nvPr>
            <p:ph type="title"/>
          </p:nvPr>
        </p:nvSpPr>
        <p:spPr/>
        <p:txBody>
          <a:bodyPr/>
          <a:lstStyle/>
          <a:p>
            <a:pPr algn="ctr"/>
            <a:r>
              <a:rPr lang="cs-CZ" b="1" dirty="0"/>
              <a:t>Změny v obsahu závazků</a:t>
            </a:r>
          </a:p>
        </p:txBody>
      </p:sp>
      <p:sp>
        <p:nvSpPr>
          <p:cNvPr id="3" name="Zástupný symbol pro obsah 2">
            <a:extLst>
              <a:ext uri="{FF2B5EF4-FFF2-40B4-BE49-F238E27FC236}">
                <a16:creationId xmlns:a16="http://schemas.microsoft.com/office/drawing/2014/main" id="{4DC1B9C5-7628-4057-83BA-F7AF0FC82779}"/>
              </a:ext>
            </a:extLst>
          </p:cNvPr>
          <p:cNvSpPr>
            <a:spLocks noGrp="1"/>
          </p:cNvSpPr>
          <p:nvPr>
            <p:ph idx="1"/>
          </p:nvPr>
        </p:nvSpPr>
        <p:spPr/>
        <p:txBody>
          <a:bodyPr/>
          <a:lstStyle/>
          <a:p>
            <a:r>
              <a:rPr lang="cs-CZ" dirty="0"/>
              <a:t>Novace</a:t>
            </a:r>
          </a:p>
          <a:p>
            <a:endParaRPr lang="cs-CZ" dirty="0"/>
          </a:p>
          <a:p>
            <a:r>
              <a:rPr lang="cs-CZ" dirty="0"/>
              <a:t>Narovnání</a:t>
            </a:r>
          </a:p>
        </p:txBody>
      </p:sp>
    </p:spTree>
    <p:extLst>
      <p:ext uri="{BB962C8B-B14F-4D97-AF65-F5344CB8AC3E}">
        <p14:creationId xmlns:p14="http://schemas.microsoft.com/office/powerpoint/2010/main" val="3769090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72C07B-D0E5-43B5-BA92-918867694FA5}"/>
              </a:ext>
            </a:extLst>
          </p:cNvPr>
          <p:cNvSpPr>
            <a:spLocks noGrp="1"/>
          </p:cNvSpPr>
          <p:nvPr>
            <p:ph type="title"/>
          </p:nvPr>
        </p:nvSpPr>
        <p:spPr/>
        <p:txBody>
          <a:bodyPr/>
          <a:lstStyle/>
          <a:p>
            <a:pPr algn="ctr"/>
            <a:r>
              <a:rPr lang="cs-CZ" b="1" dirty="0"/>
              <a:t>Zánik závazků </a:t>
            </a:r>
          </a:p>
        </p:txBody>
      </p:sp>
      <p:sp>
        <p:nvSpPr>
          <p:cNvPr id="3" name="Zástupný symbol pro obsah 2">
            <a:extLst>
              <a:ext uri="{FF2B5EF4-FFF2-40B4-BE49-F238E27FC236}">
                <a16:creationId xmlns:a16="http://schemas.microsoft.com/office/drawing/2014/main" id="{DF52CDB4-EB44-45D2-8E3C-C2C0EB4BCA32}"/>
              </a:ext>
            </a:extLst>
          </p:cNvPr>
          <p:cNvSpPr>
            <a:spLocks noGrp="1"/>
          </p:cNvSpPr>
          <p:nvPr>
            <p:ph idx="1"/>
          </p:nvPr>
        </p:nvSpPr>
        <p:spPr/>
        <p:txBody>
          <a:bodyPr>
            <a:normAutofit fontScale="85000" lnSpcReduction="20000"/>
          </a:bodyPr>
          <a:lstStyle/>
          <a:p>
            <a:r>
              <a:rPr lang="cs-CZ" dirty="0"/>
              <a:t>Splnění </a:t>
            </a:r>
          </a:p>
          <a:p>
            <a:pPr lvl="1"/>
            <a:r>
              <a:rPr lang="cs-CZ" dirty="0"/>
              <a:t>Řádné splnění </a:t>
            </a:r>
          </a:p>
          <a:p>
            <a:pPr lvl="1"/>
            <a:r>
              <a:rPr lang="cs-CZ" dirty="0"/>
              <a:t>Prodlení dlužníka </a:t>
            </a:r>
          </a:p>
          <a:p>
            <a:pPr lvl="1"/>
            <a:r>
              <a:rPr lang="cs-CZ" dirty="0"/>
              <a:t>Prodlení věřitele</a:t>
            </a:r>
          </a:p>
          <a:p>
            <a:r>
              <a:rPr lang="cs-CZ" dirty="0"/>
              <a:t>Dohoda</a:t>
            </a:r>
          </a:p>
          <a:p>
            <a:r>
              <a:rPr lang="cs-CZ" dirty="0"/>
              <a:t>Započtení</a:t>
            </a:r>
          </a:p>
          <a:p>
            <a:r>
              <a:rPr lang="cs-CZ" dirty="0"/>
              <a:t>Splynutí</a:t>
            </a:r>
          </a:p>
          <a:p>
            <a:r>
              <a:rPr lang="cs-CZ" dirty="0"/>
              <a:t>Prominutí dluhu</a:t>
            </a:r>
          </a:p>
          <a:p>
            <a:r>
              <a:rPr lang="cs-CZ" dirty="0"/>
              <a:t>Výpověď</a:t>
            </a:r>
          </a:p>
          <a:p>
            <a:r>
              <a:rPr lang="cs-CZ" dirty="0"/>
              <a:t>Odstoupení od smlouvy</a:t>
            </a:r>
          </a:p>
          <a:p>
            <a:r>
              <a:rPr lang="cs-CZ" dirty="0"/>
              <a:t>Následná nemožnost plnění</a:t>
            </a:r>
          </a:p>
          <a:p>
            <a:r>
              <a:rPr lang="cs-CZ" dirty="0"/>
              <a:t>Smrt dlužníka nebo věřitele </a:t>
            </a:r>
          </a:p>
          <a:p>
            <a:endParaRPr lang="cs-CZ" dirty="0"/>
          </a:p>
        </p:txBody>
      </p:sp>
    </p:spTree>
    <p:extLst>
      <p:ext uri="{BB962C8B-B14F-4D97-AF65-F5344CB8AC3E}">
        <p14:creationId xmlns:p14="http://schemas.microsoft.com/office/powerpoint/2010/main" val="3340950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5C7C33-9F7C-4AC8-9343-8070B364136F}"/>
              </a:ext>
            </a:extLst>
          </p:cNvPr>
          <p:cNvSpPr>
            <a:spLocks noGrp="1"/>
          </p:cNvSpPr>
          <p:nvPr>
            <p:ph type="title"/>
          </p:nvPr>
        </p:nvSpPr>
        <p:spPr/>
        <p:txBody>
          <a:bodyPr/>
          <a:lstStyle/>
          <a:p>
            <a:pPr algn="ctr"/>
            <a:r>
              <a:rPr lang="cs-CZ" b="1" dirty="0"/>
              <a:t>Právo obecně – základní charakteristika </a:t>
            </a:r>
          </a:p>
        </p:txBody>
      </p:sp>
      <p:sp>
        <p:nvSpPr>
          <p:cNvPr id="3" name="Zástupný symbol pro obsah 2">
            <a:extLst>
              <a:ext uri="{FF2B5EF4-FFF2-40B4-BE49-F238E27FC236}">
                <a16:creationId xmlns:a16="http://schemas.microsoft.com/office/drawing/2014/main" id="{72F3F52A-83FA-4DD8-9295-0970E733A9D4}"/>
              </a:ext>
            </a:extLst>
          </p:cNvPr>
          <p:cNvSpPr>
            <a:spLocks noGrp="1"/>
          </p:cNvSpPr>
          <p:nvPr>
            <p:ph idx="1"/>
          </p:nvPr>
        </p:nvSpPr>
        <p:spPr/>
        <p:txBody>
          <a:bodyPr/>
          <a:lstStyle/>
          <a:p>
            <a:r>
              <a:rPr lang="cs-CZ" dirty="0"/>
              <a:t>Prameny práva</a:t>
            </a:r>
          </a:p>
          <a:p>
            <a:r>
              <a:rPr lang="cs-CZ" dirty="0"/>
              <a:t>Systém práva</a:t>
            </a:r>
          </a:p>
          <a:p>
            <a:r>
              <a:rPr lang="cs-CZ" dirty="0"/>
              <a:t>Soukromé a veřejné právo </a:t>
            </a:r>
          </a:p>
        </p:txBody>
      </p:sp>
    </p:spTree>
    <p:extLst>
      <p:ext uri="{BB962C8B-B14F-4D97-AF65-F5344CB8AC3E}">
        <p14:creationId xmlns:p14="http://schemas.microsoft.com/office/powerpoint/2010/main" val="2068048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DBA510-9956-44B8-82B2-DFF4FBD6D6AA}"/>
              </a:ext>
            </a:extLst>
          </p:cNvPr>
          <p:cNvSpPr>
            <a:spLocks noGrp="1"/>
          </p:cNvSpPr>
          <p:nvPr>
            <p:ph type="title"/>
          </p:nvPr>
        </p:nvSpPr>
        <p:spPr/>
        <p:txBody>
          <a:bodyPr/>
          <a:lstStyle/>
          <a:p>
            <a:pPr algn="ctr"/>
            <a:r>
              <a:rPr lang="cs-CZ" b="1" dirty="0"/>
              <a:t>Zajištění dluhů </a:t>
            </a:r>
          </a:p>
        </p:txBody>
      </p:sp>
      <p:sp>
        <p:nvSpPr>
          <p:cNvPr id="3" name="Zástupný symbol pro obsah 2">
            <a:extLst>
              <a:ext uri="{FF2B5EF4-FFF2-40B4-BE49-F238E27FC236}">
                <a16:creationId xmlns:a16="http://schemas.microsoft.com/office/drawing/2014/main" id="{CC415F42-7B57-49F7-83DC-EFE828F4CC40}"/>
              </a:ext>
            </a:extLst>
          </p:cNvPr>
          <p:cNvSpPr>
            <a:spLocks noGrp="1"/>
          </p:cNvSpPr>
          <p:nvPr>
            <p:ph idx="1"/>
          </p:nvPr>
        </p:nvSpPr>
        <p:spPr/>
        <p:txBody>
          <a:bodyPr/>
          <a:lstStyle/>
          <a:p>
            <a:r>
              <a:rPr lang="cs-CZ" dirty="0"/>
              <a:t>Jistota</a:t>
            </a:r>
          </a:p>
          <a:p>
            <a:r>
              <a:rPr lang="cs-CZ" dirty="0"/>
              <a:t>Zástavní právo</a:t>
            </a:r>
          </a:p>
          <a:p>
            <a:r>
              <a:rPr lang="cs-CZ" dirty="0"/>
              <a:t>Ručení </a:t>
            </a:r>
          </a:p>
          <a:p>
            <a:r>
              <a:rPr lang="cs-CZ" dirty="0"/>
              <a:t>Finanční záruka</a:t>
            </a:r>
          </a:p>
          <a:p>
            <a:r>
              <a:rPr lang="cs-CZ" dirty="0"/>
              <a:t>Zajišťovací převod práva</a:t>
            </a:r>
          </a:p>
          <a:p>
            <a:r>
              <a:rPr lang="cs-CZ" dirty="0"/>
              <a:t>Dohoda o srážkách ze mzdy nebo jiných příjmů </a:t>
            </a:r>
          </a:p>
        </p:txBody>
      </p:sp>
    </p:spTree>
    <p:extLst>
      <p:ext uri="{BB962C8B-B14F-4D97-AF65-F5344CB8AC3E}">
        <p14:creationId xmlns:p14="http://schemas.microsoft.com/office/powerpoint/2010/main" val="1975816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E057E-44BF-4429-BDD4-9143D82CDAF7}"/>
              </a:ext>
            </a:extLst>
          </p:cNvPr>
          <p:cNvSpPr>
            <a:spLocks noGrp="1"/>
          </p:cNvSpPr>
          <p:nvPr>
            <p:ph type="title"/>
          </p:nvPr>
        </p:nvSpPr>
        <p:spPr/>
        <p:txBody>
          <a:bodyPr/>
          <a:lstStyle/>
          <a:p>
            <a:pPr algn="ctr"/>
            <a:r>
              <a:rPr lang="cs-CZ" b="1" dirty="0"/>
              <a:t>Utvrzení dluhu </a:t>
            </a:r>
          </a:p>
        </p:txBody>
      </p:sp>
      <p:sp>
        <p:nvSpPr>
          <p:cNvPr id="3" name="Zástupný symbol pro obsah 2">
            <a:extLst>
              <a:ext uri="{FF2B5EF4-FFF2-40B4-BE49-F238E27FC236}">
                <a16:creationId xmlns:a16="http://schemas.microsoft.com/office/drawing/2014/main" id="{3B380890-620F-4D64-97E7-C1AF9F7D239D}"/>
              </a:ext>
            </a:extLst>
          </p:cNvPr>
          <p:cNvSpPr>
            <a:spLocks noGrp="1"/>
          </p:cNvSpPr>
          <p:nvPr>
            <p:ph idx="1"/>
          </p:nvPr>
        </p:nvSpPr>
        <p:spPr/>
        <p:txBody>
          <a:bodyPr>
            <a:normAutofit lnSpcReduction="10000"/>
          </a:bodyPr>
          <a:lstStyle/>
          <a:p>
            <a:r>
              <a:rPr lang="cs-CZ" dirty="0"/>
              <a:t>Smluvní pokuta</a:t>
            </a:r>
          </a:p>
          <a:p>
            <a:pPr lvl="1"/>
            <a:r>
              <a:rPr lang="cs-CZ" dirty="0"/>
              <a:t>Ujednají-li strany pro případ porušení smluvené povinnosti smluvní pokutu v určité výši nebo způsob, jak se výše smluvní pokuty určí, může věřitel požadovat smluvní pokutu bez zřetele k tomu, zda mu porušením utvrzené povinnosti vznikla škoda. Smluvní pokuta může být ujednána i v jiném plnění než peněžitém.</a:t>
            </a:r>
          </a:p>
          <a:p>
            <a:pPr lvl="1"/>
            <a:r>
              <a:rPr lang="cs-CZ" dirty="0"/>
              <a:t>Nepřiměřeně vysokou smluvní pokutu může soud na návrh dlužníka snížit s přihlédnutím k hodnotě a významu zajišťované povinnosti až do výše škody vzniklé do doby rozhodnutí porušením té povinnosti, na kterou se vztahuje smluvní pokuta. K náhradě škody, vznikne-li na ni později právo, je poškozený oprávněn do výše smluvní pokuty.</a:t>
            </a:r>
          </a:p>
          <a:p>
            <a:pPr lvl="1"/>
            <a:r>
              <a:rPr lang="cs-CZ" dirty="0">
                <a:solidFill>
                  <a:srgbClr val="FF0000"/>
                </a:solidFill>
              </a:rPr>
              <a:t>Pozor – smluvní pokuta a odstoupení od smlouvy vs. úroky z prodlení</a:t>
            </a:r>
          </a:p>
          <a:p>
            <a:r>
              <a:rPr lang="cs-CZ" dirty="0"/>
              <a:t>Uznání dluhu</a:t>
            </a:r>
          </a:p>
          <a:p>
            <a:endParaRPr lang="cs-CZ" dirty="0"/>
          </a:p>
          <a:p>
            <a:endParaRPr lang="cs-CZ" dirty="0"/>
          </a:p>
        </p:txBody>
      </p:sp>
    </p:spTree>
    <p:extLst>
      <p:ext uri="{BB962C8B-B14F-4D97-AF65-F5344CB8AC3E}">
        <p14:creationId xmlns:p14="http://schemas.microsoft.com/office/powerpoint/2010/main" val="3809247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DB9EB-1905-4D77-8EDD-3AAD7BD2F3B1}"/>
              </a:ext>
            </a:extLst>
          </p:cNvPr>
          <p:cNvSpPr>
            <a:spLocks noGrp="1"/>
          </p:cNvSpPr>
          <p:nvPr>
            <p:ph type="ctrTitle"/>
          </p:nvPr>
        </p:nvSpPr>
        <p:spPr/>
        <p:txBody>
          <a:bodyPr/>
          <a:lstStyle/>
          <a:p>
            <a:r>
              <a:rPr lang="cs-CZ" b="1" dirty="0"/>
              <a:t>Smluvní typy</a:t>
            </a:r>
          </a:p>
        </p:txBody>
      </p:sp>
      <p:sp>
        <p:nvSpPr>
          <p:cNvPr id="3" name="Podnadpis 2">
            <a:extLst>
              <a:ext uri="{FF2B5EF4-FFF2-40B4-BE49-F238E27FC236}">
                <a16:creationId xmlns:a16="http://schemas.microsoft.com/office/drawing/2014/main" id="{6D843B54-4E99-4841-AA61-E88146ED019A}"/>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826456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39059-0A91-47FF-B054-3F42A3EA4240}"/>
              </a:ext>
            </a:extLst>
          </p:cNvPr>
          <p:cNvSpPr>
            <a:spLocks noGrp="1"/>
          </p:cNvSpPr>
          <p:nvPr>
            <p:ph type="title"/>
          </p:nvPr>
        </p:nvSpPr>
        <p:spPr/>
        <p:txBody>
          <a:bodyPr/>
          <a:lstStyle/>
          <a:p>
            <a:pPr algn="ctr"/>
            <a:r>
              <a:rPr lang="cs-CZ" b="1" dirty="0"/>
              <a:t>Kupní smlouva</a:t>
            </a:r>
          </a:p>
        </p:txBody>
      </p:sp>
      <p:sp>
        <p:nvSpPr>
          <p:cNvPr id="3" name="Zástupný symbol pro obsah 2">
            <a:extLst>
              <a:ext uri="{FF2B5EF4-FFF2-40B4-BE49-F238E27FC236}">
                <a16:creationId xmlns:a16="http://schemas.microsoft.com/office/drawing/2014/main" id="{48846550-F31B-442A-9017-3CE6794124FD}"/>
              </a:ext>
            </a:extLst>
          </p:cNvPr>
          <p:cNvSpPr>
            <a:spLocks noGrp="1"/>
          </p:cNvSpPr>
          <p:nvPr>
            <p:ph idx="1"/>
          </p:nvPr>
        </p:nvSpPr>
        <p:spPr/>
        <p:txBody>
          <a:bodyPr/>
          <a:lstStyle/>
          <a:p>
            <a:r>
              <a:rPr lang="cs-CZ" dirty="0"/>
              <a:t>Kupní smlouvou se prodávající zavazuje, že kupujícímu odevzdá věc, která je předmětem koupě, a umožní mu nabýt vlastnické právo k ní, a kupující se zavazuje, že věc převezme a zaplatí prodávajícímu kupní cenu.</a:t>
            </a:r>
          </a:p>
          <a:p>
            <a:r>
              <a:rPr lang="cs-CZ" dirty="0"/>
              <a:t>Předmět koupě: koupě movité a nemovité věci </a:t>
            </a:r>
          </a:p>
          <a:p>
            <a:r>
              <a:rPr lang="cs-CZ" dirty="0"/>
              <a:t>Práva a povinnosti prodávajícího a kupujícího </a:t>
            </a:r>
          </a:p>
          <a:p>
            <a:r>
              <a:rPr lang="cs-CZ" dirty="0">
                <a:solidFill>
                  <a:srgbClr val="FF0000"/>
                </a:solidFill>
              </a:rPr>
              <a:t>Práva z vadného plnění </a:t>
            </a:r>
          </a:p>
          <a:p>
            <a:r>
              <a:rPr lang="cs-CZ" dirty="0"/>
              <a:t>Záruka za jakost</a:t>
            </a:r>
          </a:p>
        </p:txBody>
      </p:sp>
    </p:spTree>
    <p:extLst>
      <p:ext uri="{BB962C8B-B14F-4D97-AF65-F5344CB8AC3E}">
        <p14:creationId xmlns:p14="http://schemas.microsoft.com/office/powerpoint/2010/main" val="806725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9ED06D-639F-4B31-B2C6-D56015C824F4}"/>
              </a:ext>
            </a:extLst>
          </p:cNvPr>
          <p:cNvSpPr>
            <a:spLocks noGrp="1"/>
          </p:cNvSpPr>
          <p:nvPr>
            <p:ph type="title"/>
          </p:nvPr>
        </p:nvSpPr>
        <p:spPr/>
        <p:txBody>
          <a:bodyPr/>
          <a:lstStyle/>
          <a:p>
            <a:pPr algn="ctr"/>
            <a:r>
              <a:rPr lang="cs-CZ" b="1" dirty="0"/>
              <a:t>Zvláštní ustanovení o koupi závodu</a:t>
            </a:r>
            <a:br>
              <a:rPr lang="cs-CZ" dirty="0"/>
            </a:br>
            <a:endParaRPr lang="cs-CZ" dirty="0"/>
          </a:p>
        </p:txBody>
      </p:sp>
      <p:sp>
        <p:nvSpPr>
          <p:cNvPr id="3" name="Zástupný symbol pro obsah 2">
            <a:extLst>
              <a:ext uri="{FF2B5EF4-FFF2-40B4-BE49-F238E27FC236}">
                <a16:creationId xmlns:a16="http://schemas.microsoft.com/office/drawing/2014/main" id="{B63656D1-E267-4448-A887-E954E8320B19}"/>
              </a:ext>
            </a:extLst>
          </p:cNvPr>
          <p:cNvSpPr>
            <a:spLocks noGrp="1"/>
          </p:cNvSpPr>
          <p:nvPr>
            <p:ph idx="1"/>
          </p:nvPr>
        </p:nvSpPr>
        <p:spPr/>
        <p:txBody>
          <a:bodyPr>
            <a:normAutofit/>
          </a:bodyPr>
          <a:lstStyle/>
          <a:p>
            <a:r>
              <a:rPr lang="cs-CZ" dirty="0"/>
              <a:t>Koupí závodu nabývá kupující vše, co k závodu jako celku náleží. O koupi závodu se jedná i v případě, že strany z koupě jednotlivou položku vyloučí, aniž tím celek ztratí vlastnost závodu.</a:t>
            </a:r>
          </a:p>
          <a:p>
            <a:endParaRPr lang="cs-CZ" dirty="0"/>
          </a:p>
          <a:p>
            <a:pPr algn="just"/>
            <a:r>
              <a:rPr lang="cs-CZ" b="1" dirty="0"/>
              <a:t>§ 502 OZ: </a:t>
            </a:r>
            <a:r>
              <a:rPr lang="cs-CZ" i="1" dirty="0"/>
              <a:t>Obchodní závod (dále jen „závod“) je organizovaný soubor jmění, který podnikatel vytvořil a který z jeho vůle slouží k provozování jeho činnosti. Má se za to, že závod tvoří vše, co zpravidla slouží k jeho provozu</a:t>
            </a:r>
            <a:r>
              <a:rPr lang="cs-CZ" dirty="0"/>
              <a:t>.</a:t>
            </a:r>
          </a:p>
          <a:p>
            <a:endParaRPr lang="cs-CZ" dirty="0"/>
          </a:p>
        </p:txBody>
      </p:sp>
    </p:spTree>
    <p:extLst>
      <p:ext uri="{BB962C8B-B14F-4D97-AF65-F5344CB8AC3E}">
        <p14:creationId xmlns:p14="http://schemas.microsoft.com/office/powerpoint/2010/main" val="2511000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D273F8-16B5-445C-A862-41B8084885C2}"/>
              </a:ext>
            </a:extLst>
          </p:cNvPr>
          <p:cNvSpPr>
            <a:spLocks noGrp="1"/>
          </p:cNvSpPr>
          <p:nvPr>
            <p:ph type="title"/>
          </p:nvPr>
        </p:nvSpPr>
        <p:spPr/>
        <p:txBody>
          <a:bodyPr/>
          <a:lstStyle/>
          <a:p>
            <a:pPr algn="ctr"/>
            <a:r>
              <a:rPr lang="cs-CZ" b="1" dirty="0"/>
              <a:t>Nájem</a:t>
            </a:r>
          </a:p>
        </p:txBody>
      </p:sp>
      <p:sp>
        <p:nvSpPr>
          <p:cNvPr id="3" name="Zástupný symbol pro obsah 2">
            <a:extLst>
              <a:ext uri="{FF2B5EF4-FFF2-40B4-BE49-F238E27FC236}">
                <a16:creationId xmlns:a16="http://schemas.microsoft.com/office/drawing/2014/main" id="{6630C07A-5793-4B7E-8AEA-39CD07BC7D9D}"/>
              </a:ext>
            </a:extLst>
          </p:cNvPr>
          <p:cNvSpPr>
            <a:spLocks noGrp="1"/>
          </p:cNvSpPr>
          <p:nvPr>
            <p:ph idx="1"/>
          </p:nvPr>
        </p:nvSpPr>
        <p:spPr/>
        <p:txBody>
          <a:bodyPr/>
          <a:lstStyle/>
          <a:p>
            <a:r>
              <a:rPr lang="cs-CZ" dirty="0"/>
              <a:t>Nájemní smlouvou se pronajímatel zavazuje přenechat nájemci věc k dočasnému užívání a nájemce se zavazuje platit za to pronajímateli nájemné.</a:t>
            </a:r>
          </a:p>
          <a:p>
            <a:r>
              <a:rPr lang="cs-CZ" dirty="0"/>
              <a:t>Předmět nájmu</a:t>
            </a:r>
          </a:p>
          <a:p>
            <a:r>
              <a:rPr lang="cs-CZ" dirty="0"/>
              <a:t>Práva a povinnosti pronajímatele a nájemce </a:t>
            </a:r>
          </a:p>
          <a:p>
            <a:r>
              <a:rPr lang="cs-CZ" dirty="0"/>
              <a:t>Nájem prostoru sloužícího k podnikání </a:t>
            </a:r>
          </a:p>
          <a:p>
            <a:endParaRPr lang="cs-CZ" dirty="0"/>
          </a:p>
        </p:txBody>
      </p:sp>
    </p:spTree>
    <p:extLst>
      <p:ext uri="{BB962C8B-B14F-4D97-AF65-F5344CB8AC3E}">
        <p14:creationId xmlns:p14="http://schemas.microsoft.com/office/powerpoint/2010/main" val="2600356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5F773-AB14-4941-9392-0B42555A6529}"/>
              </a:ext>
            </a:extLst>
          </p:cNvPr>
          <p:cNvSpPr>
            <a:spLocks noGrp="1"/>
          </p:cNvSpPr>
          <p:nvPr>
            <p:ph type="title"/>
          </p:nvPr>
        </p:nvSpPr>
        <p:spPr/>
        <p:txBody>
          <a:bodyPr/>
          <a:lstStyle/>
          <a:p>
            <a:pPr algn="ctr"/>
            <a:r>
              <a:rPr lang="cs-CZ" b="1" dirty="0"/>
              <a:t>Ubytování</a:t>
            </a:r>
          </a:p>
        </p:txBody>
      </p:sp>
      <p:sp>
        <p:nvSpPr>
          <p:cNvPr id="3" name="Zástupný symbol pro obsah 2">
            <a:extLst>
              <a:ext uri="{FF2B5EF4-FFF2-40B4-BE49-F238E27FC236}">
                <a16:creationId xmlns:a16="http://schemas.microsoft.com/office/drawing/2014/main" id="{45AD65A5-4DC6-4A32-9A5B-CC0BAF4AF4D3}"/>
              </a:ext>
            </a:extLst>
          </p:cNvPr>
          <p:cNvSpPr>
            <a:spLocks noGrp="1"/>
          </p:cNvSpPr>
          <p:nvPr>
            <p:ph idx="1"/>
          </p:nvPr>
        </p:nvSpPr>
        <p:spPr/>
        <p:txBody>
          <a:bodyPr/>
          <a:lstStyle/>
          <a:p>
            <a:r>
              <a:rPr lang="cs-CZ" dirty="0"/>
              <a:t>Smlouvou o ubytování (o přechodném nájmu) se ubytovatel zavazuje poskytnout ubytovanému přechodně ubytování na ujednanou dobu nebo na dobu vyplývající z účelu ubytování v zařízení k tomu určeném a objednatel se zavazuje zaplatit ubytovateli za ubytování a za služby spojené s ubytováním ve lhůtě stanovené ubytovacím řádem, popřípadě ve lhůtě obvyklé.</a:t>
            </a:r>
          </a:p>
          <a:p>
            <a:endParaRPr lang="cs-CZ" dirty="0"/>
          </a:p>
        </p:txBody>
      </p:sp>
    </p:spTree>
    <p:extLst>
      <p:ext uri="{BB962C8B-B14F-4D97-AF65-F5344CB8AC3E}">
        <p14:creationId xmlns:p14="http://schemas.microsoft.com/office/powerpoint/2010/main" val="3672689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F95BEF-035F-439B-8894-2494CBDAEB53}"/>
              </a:ext>
            </a:extLst>
          </p:cNvPr>
          <p:cNvSpPr>
            <a:spLocks noGrp="1"/>
          </p:cNvSpPr>
          <p:nvPr>
            <p:ph type="title"/>
          </p:nvPr>
        </p:nvSpPr>
        <p:spPr/>
        <p:txBody>
          <a:bodyPr/>
          <a:lstStyle/>
          <a:p>
            <a:pPr algn="ctr"/>
            <a:r>
              <a:rPr lang="cs-CZ" b="1" dirty="0"/>
              <a:t>Pacht</a:t>
            </a:r>
          </a:p>
        </p:txBody>
      </p:sp>
      <p:sp>
        <p:nvSpPr>
          <p:cNvPr id="3" name="Zástupný symbol pro obsah 2">
            <a:extLst>
              <a:ext uri="{FF2B5EF4-FFF2-40B4-BE49-F238E27FC236}">
                <a16:creationId xmlns:a16="http://schemas.microsoft.com/office/drawing/2014/main" id="{3FBC8A44-94D5-47FE-B993-0844A23A6FA0}"/>
              </a:ext>
            </a:extLst>
          </p:cNvPr>
          <p:cNvSpPr>
            <a:spLocks noGrp="1"/>
          </p:cNvSpPr>
          <p:nvPr>
            <p:ph idx="1"/>
          </p:nvPr>
        </p:nvSpPr>
        <p:spPr/>
        <p:txBody>
          <a:bodyPr>
            <a:normAutofit lnSpcReduction="10000"/>
          </a:bodyPr>
          <a:lstStyle/>
          <a:p>
            <a:r>
              <a:rPr lang="cs-CZ" dirty="0" err="1"/>
              <a:t>Pachtovní</a:t>
            </a:r>
            <a:r>
              <a:rPr lang="cs-CZ" dirty="0"/>
              <a:t> smlouvou se </a:t>
            </a:r>
            <a:r>
              <a:rPr lang="cs-CZ" dirty="0">
                <a:solidFill>
                  <a:srgbClr val="FF0000"/>
                </a:solidFill>
              </a:rPr>
              <a:t>propachtovatel </a:t>
            </a:r>
            <a:r>
              <a:rPr lang="cs-CZ" dirty="0"/>
              <a:t>zavazuje přenechat pachtýři věc k dočasnému </a:t>
            </a:r>
            <a:r>
              <a:rPr lang="cs-CZ" u="sng" dirty="0">
                <a:solidFill>
                  <a:srgbClr val="FF0000"/>
                </a:solidFill>
              </a:rPr>
              <a:t>užívání a požívání </a:t>
            </a:r>
            <a:r>
              <a:rPr lang="cs-CZ" dirty="0"/>
              <a:t>a </a:t>
            </a:r>
            <a:r>
              <a:rPr lang="cs-CZ" dirty="0">
                <a:solidFill>
                  <a:srgbClr val="FF0000"/>
                </a:solidFill>
              </a:rPr>
              <a:t>pachtýř </a:t>
            </a:r>
            <a:r>
              <a:rPr lang="cs-CZ" dirty="0"/>
              <a:t>se zavazuje platit za to propachtovateli </a:t>
            </a:r>
            <a:r>
              <a:rPr lang="cs-CZ" dirty="0" err="1">
                <a:solidFill>
                  <a:srgbClr val="FF0000"/>
                </a:solidFill>
              </a:rPr>
              <a:t>pachtovné</a:t>
            </a:r>
            <a:r>
              <a:rPr lang="cs-CZ" dirty="0"/>
              <a:t> nebo poskytnout poměrnou část výnosu z věci.</a:t>
            </a:r>
          </a:p>
          <a:p>
            <a:r>
              <a:rPr lang="cs-CZ" b="1" dirty="0"/>
              <a:t>Zemědělský pacht </a:t>
            </a:r>
          </a:p>
          <a:p>
            <a:pPr lvl="1"/>
            <a:r>
              <a:rPr lang="cs-CZ" dirty="0"/>
              <a:t>Je-li propachtován zemědělský nebo lesní pozemek, je ujednán zemědělský pacht.</a:t>
            </a:r>
          </a:p>
          <a:p>
            <a:r>
              <a:rPr lang="cs-CZ" b="1" dirty="0"/>
              <a:t>Pacht závodu</a:t>
            </a:r>
          </a:p>
          <a:p>
            <a:pPr lvl="1"/>
            <a:r>
              <a:rPr lang="cs-CZ" dirty="0"/>
              <a:t>Je-li propachtován závod, pachtýř jej užívá i požívá způsobem a v rozsahu, v jakém je toho třeba k řádnému provozování závodu. Předmět činnosti provozované v závodu může pachtýř změnit, jen bylo-li to výslovně ujednáno.</a:t>
            </a:r>
          </a:p>
          <a:p>
            <a:endParaRPr lang="cs-CZ" dirty="0"/>
          </a:p>
          <a:p>
            <a:endParaRPr lang="cs-CZ" dirty="0"/>
          </a:p>
        </p:txBody>
      </p:sp>
    </p:spTree>
    <p:extLst>
      <p:ext uri="{BB962C8B-B14F-4D97-AF65-F5344CB8AC3E}">
        <p14:creationId xmlns:p14="http://schemas.microsoft.com/office/powerpoint/2010/main" val="2686110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ADB44F-2F6C-44AB-BB73-9FAB5D527E47}"/>
              </a:ext>
            </a:extLst>
          </p:cNvPr>
          <p:cNvSpPr>
            <a:spLocks noGrp="1"/>
          </p:cNvSpPr>
          <p:nvPr>
            <p:ph type="title"/>
          </p:nvPr>
        </p:nvSpPr>
        <p:spPr/>
        <p:txBody>
          <a:bodyPr/>
          <a:lstStyle/>
          <a:p>
            <a:pPr algn="ctr"/>
            <a:r>
              <a:rPr lang="cs-CZ" b="1" dirty="0"/>
              <a:t>Smlouva o dílo</a:t>
            </a:r>
          </a:p>
        </p:txBody>
      </p:sp>
      <p:sp>
        <p:nvSpPr>
          <p:cNvPr id="3" name="Zástupný symbol pro obsah 2">
            <a:extLst>
              <a:ext uri="{FF2B5EF4-FFF2-40B4-BE49-F238E27FC236}">
                <a16:creationId xmlns:a16="http://schemas.microsoft.com/office/drawing/2014/main" id="{F998FB9A-D5E1-4B7E-806F-2E82746369D5}"/>
              </a:ext>
            </a:extLst>
          </p:cNvPr>
          <p:cNvSpPr>
            <a:spLocks noGrp="1"/>
          </p:cNvSpPr>
          <p:nvPr>
            <p:ph idx="1"/>
          </p:nvPr>
        </p:nvSpPr>
        <p:spPr/>
        <p:txBody>
          <a:bodyPr/>
          <a:lstStyle/>
          <a:p>
            <a:r>
              <a:rPr lang="cs-CZ" i="1" dirty="0"/>
              <a:t>Smlouvou o dílo se zhotovitel zavazuje provést na svůj náklad a nebezpečí pro objednatele dílo a objednatel se zavazuje dílo převzít a zaplatit cenu.</a:t>
            </a:r>
          </a:p>
          <a:p>
            <a:r>
              <a:rPr lang="cs-CZ" i="1" dirty="0"/>
              <a:t>Dílem se rozumí </a:t>
            </a:r>
            <a:r>
              <a:rPr lang="cs-CZ" i="1" dirty="0">
                <a:solidFill>
                  <a:srgbClr val="FF0000"/>
                </a:solidFill>
              </a:rPr>
              <a:t>zhotovení určité věci</a:t>
            </a:r>
            <a:r>
              <a:rPr lang="cs-CZ" i="1" dirty="0"/>
              <a:t>, nespadá-li pod kupní smlouvu, a dále údržba, oprava nebo úprava věci, nebo činnost s jiným výsledkem. Dílem se rozumí vždy </a:t>
            </a:r>
            <a:r>
              <a:rPr lang="cs-CZ" i="1" dirty="0">
                <a:solidFill>
                  <a:srgbClr val="FF0000"/>
                </a:solidFill>
              </a:rPr>
              <a:t>zhotovení, údržba, oprava nebo úprava stavby nebo její části</a:t>
            </a:r>
            <a:r>
              <a:rPr lang="cs-CZ" i="1" dirty="0"/>
              <a:t>.</a:t>
            </a:r>
          </a:p>
          <a:p>
            <a:r>
              <a:rPr lang="cs-CZ" dirty="0"/>
              <a:t>Způsob provádění díla</a:t>
            </a:r>
          </a:p>
          <a:p>
            <a:endParaRPr lang="cs-CZ" dirty="0"/>
          </a:p>
        </p:txBody>
      </p:sp>
    </p:spTree>
    <p:extLst>
      <p:ext uri="{BB962C8B-B14F-4D97-AF65-F5344CB8AC3E}">
        <p14:creationId xmlns:p14="http://schemas.microsoft.com/office/powerpoint/2010/main" val="3891612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739E2FF-B096-415E-8909-7B681C04D078}"/>
              </a:ext>
            </a:extLst>
          </p:cNvPr>
          <p:cNvSpPr>
            <a:spLocks noGrp="1"/>
          </p:cNvSpPr>
          <p:nvPr>
            <p:ph idx="1"/>
          </p:nvPr>
        </p:nvSpPr>
        <p:spPr>
          <a:xfrm>
            <a:off x="838200" y="868680"/>
            <a:ext cx="10515600" cy="5308283"/>
          </a:xfrm>
        </p:spPr>
        <p:txBody>
          <a:bodyPr>
            <a:normAutofit fontScale="92500" lnSpcReduction="10000"/>
          </a:bodyPr>
          <a:lstStyle/>
          <a:p>
            <a:r>
              <a:rPr lang="cs-CZ" dirty="0"/>
              <a:t>Dílo je provedeno, je-li dokončeno a předáno.</a:t>
            </a:r>
          </a:p>
          <a:p>
            <a:endParaRPr lang="cs-CZ" dirty="0"/>
          </a:p>
          <a:p>
            <a:r>
              <a:rPr lang="cs-CZ" dirty="0"/>
              <a:t>Dílo je dokončeno, je-li předvedena jeho způsobilost sloužit svému účelu. Objednatel převezme dokončené dílo s výhradami, nebo bez výhrad.</a:t>
            </a:r>
          </a:p>
          <a:p>
            <a:endParaRPr lang="cs-CZ" dirty="0"/>
          </a:p>
          <a:p>
            <a:r>
              <a:rPr lang="cs-CZ" dirty="0"/>
              <a:t>Právo na zaplacení ceny díla vzniká provedením díla.</a:t>
            </a:r>
          </a:p>
          <a:p>
            <a:endParaRPr lang="cs-CZ" dirty="0"/>
          </a:p>
          <a:p>
            <a:r>
              <a:rPr lang="cs-CZ" dirty="0"/>
              <a:t>Vady díla</a:t>
            </a:r>
          </a:p>
          <a:p>
            <a:endParaRPr lang="cs-CZ" dirty="0"/>
          </a:p>
          <a:p>
            <a:r>
              <a:rPr lang="cs-CZ" dirty="0"/>
              <a:t>Určení ceny podle rozpočtu </a:t>
            </a:r>
          </a:p>
          <a:p>
            <a:endParaRPr lang="cs-CZ" dirty="0"/>
          </a:p>
          <a:p>
            <a:r>
              <a:rPr lang="cs-CZ" dirty="0"/>
              <a:t>Stavba jako předmět smlouvy o dílo</a:t>
            </a:r>
          </a:p>
          <a:p>
            <a:endParaRPr lang="cs-CZ" dirty="0"/>
          </a:p>
          <a:p>
            <a:endParaRPr lang="cs-CZ" dirty="0"/>
          </a:p>
          <a:p>
            <a:endParaRPr lang="cs-CZ" dirty="0"/>
          </a:p>
        </p:txBody>
      </p:sp>
    </p:spTree>
    <p:extLst>
      <p:ext uri="{BB962C8B-B14F-4D97-AF65-F5344CB8AC3E}">
        <p14:creationId xmlns:p14="http://schemas.microsoft.com/office/powerpoint/2010/main" val="2456132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E7A7C3-F3A8-4AFD-8CC3-4666D7F8FB9D}"/>
              </a:ext>
            </a:extLst>
          </p:cNvPr>
          <p:cNvSpPr>
            <a:spLocks noGrp="1"/>
          </p:cNvSpPr>
          <p:nvPr>
            <p:ph type="title"/>
          </p:nvPr>
        </p:nvSpPr>
        <p:spPr/>
        <p:txBody>
          <a:bodyPr/>
          <a:lstStyle/>
          <a:p>
            <a:pPr algn="ctr"/>
            <a:r>
              <a:rPr lang="cs-CZ" b="1" dirty="0"/>
              <a:t>Občanské právo</a:t>
            </a:r>
          </a:p>
        </p:txBody>
      </p:sp>
      <p:sp>
        <p:nvSpPr>
          <p:cNvPr id="3" name="Zástupný symbol pro obsah 2">
            <a:extLst>
              <a:ext uri="{FF2B5EF4-FFF2-40B4-BE49-F238E27FC236}">
                <a16:creationId xmlns:a16="http://schemas.microsoft.com/office/drawing/2014/main" id="{884B4195-A983-4B5C-85F9-519F00CA0F4D}"/>
              </a:ext>
            </a:extLst>
          </p:cNvPr>
          <p:cNvSpPr>
            <a:spLocks noGrp="1"/>
          </p:cNvSpPr>
          <p:nvPr>
            <p:ph idx="1"/>
          </p:nvPr>
        </p:nvSpPr>
        <p:spPr/>
        <p:txBody>
          <a:bodyPr/>
          <a:lstStyle/>
          <a:p>
            <a:r>
              <a:rPr lang="cs-CZ" dirty="0"/>
              <a:t>Zákon 89/2012 Sb., občanský zákoník </a:t>
            </a:r>
          </a:p>
          <a:p>
            <a:r>
              <a:rPr lang="cs-CZ" dirty="0"/>
              <a:t>Historické kořeny soukromého práva – Římské právo </a:t>
            </a:r>
            <a:r>
              <a:rPr lang="cs-CZ" dirty="0">
                <a:sym typeface="Wingdings" panose="05000000000000000000" pitchFamily="2" charset="2"/>
              </a:rPr>
              <a:t> ABGB, BGB</a:t>
            </a:r>
            <a:endParaRPr lang="cs-CZ" dirty="0"/>
          </a:p>
          <a:p>
            <a:r>
              <a:rPr lang="cs-CZ" dirty="0"/>
              <a:t>Zásady soukromého práva </a:t>
            </a:r>
          </a:p>
          <a:p>
            <a:r>
              <a:rPr lang="cs-CZ" dirty="0"/>
              <a:t>Význam občanského zákoníku pro právní řád </a:t>
            </a:r>
          </a:p>
        </p:txBody>
      </p:sp>
    </p:spTree>
    <p:extLst>
      <p:ext uri="{BB962C8B-B14F-4D97-AF65-F5344CB8AC3E}">
        <p14:creationId xmlns:p14="http://schemas.microsoft.com/office/powerpoint/2010/main" val="1011321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C55EC4-5D26-4DC1-BF07-71790305A42F}"/>
              </a:ext>
            </a:extLst>
          </p:cNvPr>
          <p:cNvSpPr>
            <a:spLocks noGrp="1"/>
          </p:cNvSpPr>
          <p:nvPr>
            <p:ph type="ctrTitle"/>
          </p:nvPr>
        </p:nvSpPr>
        <p:spPr/>
        <p:txBody>
          <a:bodyPr/>
          <a:lstStyle/>
          <a:p>
            <a:r>
              <a:rPr lang="cs-CZ" b="1" dirty="0"/>
              <a:t>Závazky z deliktů</a:t>
            </a:r>
          </a:p>
        </p:txBody>
      </p:sp>
      <p:sp>
        <p:nvSpPr>
          <p:cNvPr id="3" name="Podnadpis 2">
            <a:extLst>
              <a:ext uri="{FF2B5EF4-FFF2-40B4-BE49-F238E27FC236}">
                <a16:creationId xmlns:a16="http://schemas.microsoft.com/office/drawing/2014/main" id="{4F646D30-5746-424C-BD22-982F33D5D886}"/>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82227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majetkové a nemajetkové újmy</a:t>
            </a:r>
          </a:p>
        </p:txBody>
      </p:sp>
      <p:sp>
        <p:nvSpPr>
          <p:cNvPr id="3" name="Zástupný symbol pro obsah 2"/>
          <p:cNvSpPr>
            <a:spLocks noGrp="1"/>
          </p:cNvSpPr>
          <p:nvPr>
            <p:ph idx="1"/>
          </p:nvPr>
        </p:nvSpPr>
        <p:spPr/>
        <p:txBody>
          <a:bodyPr>
            <a:normAutofit/>
          </a:bodyPr>
          <a:lstStyle/>
          <a:p>
            <a:pPr lvl="1" algn="just"/>
            <a:r>
              <a:rPr lang="cs-CZ" sz="3200" dirty="0"/>
              <a:t>Protiprávnost </a:t>
            </a:r>
          </a:p>
          <a:p>
            <a:pPr lvl="1" algn="just"/>
            <a:r>
              <a:rPr lang="cs-CZ" sz="3200" dirty="0"/>
              <a:t>Újma – majetková a nemajetková </a:t>
            </a:r>
          </a:p>
          <a:p>
            <a:pPr lvl="1" algn="just"/>
            <a:r>
              <a:rPr lang="cs-CZ" sz="3200" dirty="0"/>
              <a:t>Příčinná souvislost</a:t>
            </a:r>
          </a:p>
          <a:p>
            <a:pPr lvl="1" algn="just"/>
            <a:r>
              <a:rPr lang="cs-CZ" sz="3200" dirty="0"/>
              <a:t>Zavinění – formy zavinění </a:t>
            </a:r>
          </a:p>
        </p:txBody>
      </p:sp>
    </p:spTree>
    <p:extLst>
      <p:ext uri="{BB962C8B-B14F-4D97-AF65-F5344CB8AC3E}">
        <p14:creationId xmlns:p14="http://schemas.microsoft.com/office/powerpoint/2010/main" val="1428144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Protiprávnost</a:t>
            </a:r>
          </a:p>
        </p:txBody>
      </p:sp>
      <p:sp>
        <p:nvSpPr>
          <p:cNvPr id="3" name="Zástupný symbol pro obsah 2"/>
          <p:cNvSpPr>
            <a:spLocks noGrp="1"/>
          </p:cNvSpPr>
          <p:nvPr>
            <p:ph idx="1"/>
          </p:nvPr>
        </p:nvSpPr>
        <p:spPr/>
        <p:txBody>
          <a:bodyPr>
            <a:normAutofit fontScale="92500" lnSpcReduction="20000"/>
          </a:bodyPr>
          <a:lstStyle/>
          <a:p>
            <a:r>
              <a:rPr lang="cs-CZ" dirty="0"/>
              <a:t>Postup lege </a:t>
            </a:r>
            <a:r>
              <a:rPr lang="cs-CZ" dirty="0" err="1"/>
              <a:t>artis</a:t>
            </a:r>
            <a:r>
              <a:rPr lang="cs-CZ" dirty="0"/>
              <a:t> </a:t>
            </a:r>
          </a:p>
          <a:p>
            <a:pPr lvl="1"/>
            <a:r>
              <a:rPr lang="cs-CZ" dirty="0"/>
              <a:t>Jakýkoliv zákrok v oblasti péče o zdraví, včetně vědeckého výzkumu, je nutno provádět v souladu s příslušnými profesními povinnostmi a standardy (čl. 4 Úmluva o biomedicíně)</a:t>
            </a:r>
          </a:p>
          <a:p>
            <a:r>
              <a:rPr lang="cs-CZ" dirty="0"/>
              <a:t>Informovaný souhlas </a:t>
            </a:r>
          </a:p>
          <a:p>
            <a:pPr lvl="1" algn="just"/>
            <a:r>
              <a:rPr lang="cs-CZ" i="1" dirty="0"/>
              <a:t>Odpovědnost poskytovatele zdravotní péče za škodu na zdraví (podle § 420 a 421a </a:t>
            </a:r>
            <a:r>
              <a:rPr lang="cs-CZ" i="1" dirty="0" err="1"/>
              <a:t>obč</a:t>
            </a:r>
            <a:r>
              <a:rPr lang="cs-CZ" i="1" dirty="0"/>
              <a:t>. zák.) </a:t>
            </a:r>
            <a:r>
              <a:rPr lang="cs-CZ" i="1" dirty="0">
                <a:solidFill>
                  <a:srgbClr val="FF0000"/>
                </a:solidFill>
              </a:rPr>
              <a:t>v případě nedostatečného poučení o možných rizicích a alternativách zákroku</a:t>
            </a:r>
            <a:r>
              <a:rPr lang="cs-CZ" i="1" dirty="0"/>
              <a:t>, ač jinak byla zdravotnická služba poskytnuta lege </a:t>
            </a:r>
            <a:r>
              <a:rPr lang="cs-CZ" i="1" dirty="0" err="1"/>
              <a:t>artis</a:t>
            </a:r>
            <a:r>
              <a:rPr lang="cs-CZ" i="1" dirty="0"/>
              <a:t>, nastává jen tehdy, prokáže-li pacient, že při znalosti rozhodných skutečností (o nichž měl být poučen) bylo reálně pravděpodobné, že by se rozhodl jinak, tj. že zákrok nepodstoupí. Při úvaze, o čem poučit, je nutno vycházet z kombinace pravděpodobnosti rizika určitého možného nepříznivého vývoje či nepříznivých následků zákroku a závažnosti takových následků pro celkový zdravotní stav pacienta. Čím závažnější budou nepříznivé následky v případě naplnění rizika, tím menší pravděpodobnost bude stačit ke vzniku povinnosti o nich pacienta poučit (25 </a:t>
            </a:r>
            <a:r>
              <a:rPr lang="cs-CZ" i="1" dirty="0" err="1"/>
              <a:t>Cdo</a:t>
            </a:r>
            <a:r>
              <a:rPr lang="cs-CZ" i="1" dirty="0"/>
              <a:t> 1381/2013)</a:t>
            </a:r>
          </a:p>
          <a:p>
            <a:endParaRPr lang="cs-CZ" dirty="0"/>
          </a:p>
          <a:p>
            <a:pPr marL="0" indent="0">
              <a:buNone/>
            </a:pPr>
            <a:endParaRPr lang="cs-CZ" dirty="0"/>
          </a:p>
        </p:txBody>
      </p:sp>
    </p:spTree>
    <p:extLst>
      <p:ext uri="{BB962C8B-B14F-4D97-AF65-F5344CB8AC3E}">
        <p14:creationId xmlns:p14="http://schemas.microsoft.com/office/powerpoint/2010/main" val="4075305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Újma</a:t>
            </a:r>
          </a:p>
        </p:txBody>
      </p:sp>
      <p:sp>
        <p:nvSpPr>
          <p:cNvPr id="3" name="Zástupný symbol pro obsah 2"/>
          <p:cNvSpPr>
            <a:spLocks noGrp="1"/>
          </p:cNvSpPr>
          <p:nvPr>
            <p:ph idx="1"/>
          </p:nvPr>
        </p:nvSpPr>
        <p:spPr/>
        <p:txBody>
          <a:bodyPr/>
          <a:lstStyle/>
          <a:p>
            <a:pPr algn="just"/>
            <a:r>
              <a:rPr lang="cs-CZ" dirty="0"/>
              <a:t>Majetková újma</a:t>
            </a:r>
          </a:p>
          <a:p>
            <a:pPr lvl="1" algn="just"/>
            <a:r>
              <a:rPr lang="cs-CZ" i="1" dirty="0"/>
              <a:t>újma, která nastala v </a:t>
            </a:r>
            <a:r>
              <a:rPr lang="cs-CZ" i="1" dirty="0">
                <a:solidFill>
                  <a:srgbClr val="FF0000"/>
                </a:solidFill>
              </a:rPr>
              <a:t>majetkové sféře poškozeného </a:t>
            </a:r>
            <a:r>
              <a:rPr lang="cs-CZ" i="1" dirty="0"/>
              <a:t>a je </a:t>
            </a:r>
            <a:r>
              <a:rPr lang="cs-CZ" i="1" dirty="0">
                <a:solidFill>
                  <a:srgbClr val="FF0000"/>
                </a:solidFill>
              </a:rPr>
              <a:t>objektivně vyjádřitelná všeobecným ekvivalentem, tj. penězi</a:t>
            </a:r>
            <a:r>
              <a:rPr lang="cs-CZ" i="1" dirty="0"/>
              <a:t>; skutečnou škodou je pak újma spočívající v tom, že dosavadní majetkový stav poškozeného se vlivem škodné události zmenšil</a:t>
            </a:r>
            <a:r>
              <a:rPr lang="cs-CZ" dirty="0"/>
              <a:t> (např. stanovisko Nejvyššího soudu ČSSR </a:t>
            </a:r>
            <a:r>
              <a:rPr lang="cs-CZ" dirty="0" err="1"/>
              <a:t>Cpj</a:t>
            </a:r>
            <a:r>
              <a:rPr lang="cs-CZ" dirty="0"/>
              <a:t> 87/70, publikované pod č. 55/1971 Sbírky soudních rozhodnutí a stanovisek)</a:t>
            </a:r>
          </a:p>
          <a:p>
            <a:pPr marL="457200" lvl="1" indent="0" algn="just">
              <a:buNone/>
            </a:pPr>
            <a:endParaRPr lang="cs-CZ" dirty="0"/>
          </a:p>
          <a:p>
            <a:pPr lvl="1" algn="just"/>
            <a:r>
              <a:rPr lang="cs-CZ" dirty="0"/>
              <a:t>Povinnost k náhradě újmy na jmění (§ 2894 </a:t>
            </a:r>
            <a:r>
              <a:rPr lang="cs-CZ" dirty="0" err="1"/>
              <a:t>o.z</a:t>
            </a:r>
            <a:r>
              <a:rPr lang="cs-CZ" dirty="0"/>
              <a:t>.)</a:t>
            </a:r>
          </a:p>
        </p:txBody>
      </p:sp>
    </p:spTree>
    <p:extLst>
      <p:ext uri="{BB962C8B-B14F-4D97-AF65-F5344CB8AC3E}">
        <p14:creationId xmlns:p14="http://schemas.microsoft.com/office/powerpoint/2010/main" val="2147762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Nemajetková újma</a:t>
            </a:r>
          </a:p>
        </p:txBody>
      </p:sp>
      <p:sp>
        <p:nvSpPr>
          <p:cNvPr id="3" name="Zástupný symbol pro obsah 2"/>
          <p:cNvSpPr>
            <a:spLocks noGrp="1"/>
          </p:cNvSpPr>
          <p:nvPr>
            <p:ph idx="1"/>
          </p:nvPr>
        </p:nvSpPr>
        <p:spPr/>
        <p:txBody>
          <a:bodyPr/>
          <a:lstStyle/>
          <a:p>
            <a:pPr algn="just"/>
            <a:r>
              <a:rPr lang="cs-CZ" i="1" dirty="0"/>
              <a:t>újma, která vznikne narušením integrity člověka, tj. projeví se v osobnostní sféře člověka </a:t>
            </a:r>
            <a:r>
              <a:rPr lang="cs-CZ" dirty="0"/>
              <a:t>(rozsudek Nejvyššího soudu ze dne 26. 1. 2011, </a:t>
            </a:r>
            <a:r>
              <a:rPr lang="cs-CZ" dirty="0" err="1"/>
              <a:t>sp</a:t>
            </a:r>
            <a:r>
              <a:rPr lang="cs-CZ" dirty="0"/>
              <a:t>. zn. 25 </a:t>
            </a:r>
            <a:r>
              <a:rPr lang="cs-CZ" dirty="0" err="1"/>
              <a:t>Cdo</a:t>
            </a:r>
            <a:r>
              <a:rPr lang="cs-CZ" dirty="0"/>
              <a:t> 5162/2008)</a:t>
            </a:r>
          </a:p>
          <a:p>
            <a:pPr marL="0" indent="0" algn="just">
              <a:buNone/>
            </a:pPr>
            <a:endParaRPr lang="cs-CZ" dirty="0"/>
          </a:p>
          <a:p>
            <a:pPr algn="just"/>
            <a:r>
              <a:rPr lang="cs-CZ" dirty="0"/>
              <a:t>Zásah do integrity člověka, která se projevuje v jeho nepohodlí či stresu.</a:t>
            </a:r>
          </a:p>
          <a:p>
            <a:pPr algn="just"/>
            <a:endParaRPr lang="cs-CZ" dirty="0"/>
          </a:p>
          <a:p>
            <a:pPr algn="just"/>
            <a:r>
              <a:rPr lang="cs-CZ" dirty="0"/>
              <a:t>Např. bolestné</a:t>
            </a:r>
          </a:p>
        </p:txBody>
      </p:sp>
    </p:spTree>
    <p:extLst>
      <p:ext uri="{BB962C8B-B14F-4D97-AF65-F5344CB8AC3E}">
        <p14:creationId xmlns:p14="http://schemas.microsoft.com/office/powerpoint/2010/main" val="3853226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Případy náhrady nemajetkové újma dle zákona</a:t>
            </a:r>
          </a:p>
        </p:txBody>
      </p:sp>
      <p:sp>
        <p:nvSpPr>
          <p:cNvPr id="3" name="Zástupný symbol pro obsah 2"/>
          <p:cNvSpPr>
            <a:spLocks noGrp="1"/>
          </p:cNvSpPr>
          <p:nvPr>
            <p:ph idx="1"/>
          </p:nvPr>
        </p:nvSpPr>
        <p:spPr/>
        <p:txBody>
          <a:bodyPr/>
          <a:lstStyle/>
          <a:p>
            <a:pPr marL="228600" lvl="2">
              <a:spcBef>
                <a:spcPts val="1000"/>
              </a:spcBef>
            </a:pPr>
            <a:r>
              <a:rPr lang="cs-CZ" b="1" dirty="0"/>
              <a:t>Ztráta radosti z dovolené </a:t>
            </a:r>
          </a:p>
          <a:p>
            <a:pPr marL="228600" lvl="2">
              <a:spcBef>
                <a:spcPts val="1000"/>
              </a:spcBef>
            </a:pPr>
            <a:r>
              <a:rPr lang="cs-CZ" b="1" dirty="0"/>
              <a:t>Náhrada nemajetkové újmy dle zákona č. 82/1998 Sb., o odpovědnosti za škodu způsobenou při výkonu veřejné moci rozhodnutím nebo nesprávným úředním postupem</a:t>
            </a:r>
          </a:p>
          <a:p>
            <a:pPr marL="228600" lvl="2">
              <a:spcBef>
                <a:spcPts val="1000"/>
              </a:spcBef>
            </a:pPr>
            <a:r>
              <a:rPr lang="cs-CZ" b="1" dirty="0"/>
              <a:t>Zákon o právu autorském </a:t>
            </a:r>
          </a:p>
          <a:p>
            <a:pPr marL="228600" lvl="2">
              <a:spcBef>
                <a:spcPts val="1000"/>
              </a:spcBef>
            </a:pPr>
            <a:r>
              <a:rPr lang="cs-CZ" b="1" dirty="0"/>
              <a:t>Ochrana proti nekalé soutěži </a:t>
            </a:r>
          </a:p>
          <a:p>
            <a:endParaRPr lang="cs-CZ" dirty="0"/>
          </a:p>
        </p:txBody>
      </p:sp>
    </p:spTree>
    <p:extLst>
      <p:ext uri="{BB962C8B-B14F-4D97-AF65-F5344CB8AC3E}">
        <p14:creationId xmlns:p14="http://schemas.microsoft.com/office/powerpoint/2010/main" val="4200169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Příčinná souvislost </a:t>
            </a:r>
          </a:p>
        </p:txBody>
      </p:sp>
      <p:sp>
        <p:nvSpPr>
          <p:cNvPr id="3" name="Zástupný symbol pro obsah 2"/>
          <p:cNvSpPr>
            <a:spLocks noGrp="1"/>
          </p:cNvSpPr>
          <p:nvPr>
            <p:ph idx="1"/>
          </p:nvPr>
        </p:nvSpPr>
        <p:spPr>
          <a:xfrm>
            <a:off x="1021080" y="1770761"/>
            <a:ext cx="10515600" cy="4351338"/>
          </a:xfrm>
        </p:spPr>
        <p:txBody>
          <a:bodyPr/>
          <a:lstStyle/>
          <a:p>
            <a:r>
              <a:rPr lang="cs-CZ" dirty="0"/>
              <a:t>Tzv. kauzální nexus</a:t>
            </a:r>
          </a:p>
        </p:txBody>
      </p:sp>
      <p:sp>
        <p:nvSpPr>
          <p:cNvPr id="4" name="Obdélník 3"/>
          <p:cNvSpPr/>
          <p:nvPr/>
        </p:nvSpPr>
        <p:spPr>
          <a:xfrm>
            <a:off x="402336" y="3026664"/>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Klient A udeřil klienta B</a:t>
            </a:r>
          </a:p>
        </p:txBody>
      </p:sp>
      <p:sp>
        <p:nvSpPr>
          <p:cNvPr id="5" name="Obdélník 4"/>
          <p:cNvSpPr/>
          <p:nvPr/>
        </p:nvSpPr>
        <p:spPr>
          <a:xfrm>
            <a:off x="4338828" y="3026664"/>
            <a:ext cx="3127248" cy="125272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cs-CZ" sz="2400" dirty="0"/>
              <a:t>Klient B má zlomenou ruku</a:t>
            </a:r>
          </a:p>
        </p:txBody>
      </p:sp>
      <p:sp>
        <p:nvSpPr>
          <p:cNvPr id="7" name="Obdélník 6"/>
          <p:cNvSpPr/>
          <p:nvPr/>
        </p:nvSpPr>
        <p:spPr>
          <a:xfrm>
            <a:off x="8275320" y="3026664"/>
            <a:ext cx="3261360"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Je dána příčinná souvislost mezi jednáním klienta A újmou klienta B?</a:t>
            </a:r>
          </a:p>
        </p:txBody>
      </p:sp>
      <p:sp>
        <p:nvSpPr>
          <p:cNvPr id="8" name="Šipka doprava 7"/>
          <p:cNvSpPr/>
          <p:nvPr/>
        </p:nvSpPr>
        <p:spPr>
          <a:xfrm>
            <a:off x="3639312" y="3511296"/>
            <a:ext cx="493776" cy="338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p:cNvSpPr/>
          <p:nvPr/>
        </p:nvSpPr>
        <p:spPr>
          <a:xfrm>
            <a:off x="7591044" y="3511296"/>
            <a:ext cx="493776" cy="338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402336" y="4869371"/>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Protiprávnost</a:t>
            </a:r>
          </a:p>
        </p:txBody>
      </p:sp>
      <p:sp>
        <p:nvSpPr>
          <p:cNvPr id="11" name="Obdélník 10"/>
          <p:cNvSpPr/>
          <p:nvPr/>
        </p:nvSpPr>
        <p:spPr>
          <a:xfrm>
            <a:off x="4338828" y="4869371"/>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Újma</a:t>
            </a:r>
          </a:p>
        </p:txBody>
      </p:sp>
      <p:sp>
        <p:nvSpPr>
          <p:cNvPr id="12" name="Obdélník 11"/>
          <p:cNvSpPr/>
          <p:nvPr/>
        </p:nvSpPr>
        <p:spPr>
          <a:xfrm>
            <a:off x="8275320" y="4869371"/>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Příčinná souvislost</a:t>
            </a:r>
          </a:p>
        </p:txBody>
      </p:sp>
    </p:spTree>
    <p:extLst>
      <p:ext uri="{BB962C8B-B14F-4D97-AF65-F5344CB8AC3E}">
        <p14:creationId xmlns:p14="http://schemas.microsoft.com/office/powerpoint/2010/main" val="613004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04088"/>
            <a:ext cx="10515600" cy="5472875"/>
          </a:xfrm>
        </p:spPr>
        <p:txBody>
          <a:bodyPr/>
          <a:lstStyle/>
          <a:p>
            <a:pPr algn="just"/>
            <a:r>
              <a:rPr lang="cs-CZ" i="1" dirty="0"/>
              <a:t> O vztah příčinné souvislosti se jedná, vznikla-li škoda následkem protiprávního úkonu škůdce, tedy je-li jeho jednání a škoda ve </a:t>
            </a:r>
            <a:r>
              <a:rPr lang="cs-CZ" i="1" dirty="0">
                <a:solidFill>
                  <a:srgbClr val="FF0000"/>
                </a:solidFill>
              </a:rPr>
              <a:t>vzájemném poměru příčiny a následku, tudíž je-li doloženo, že nebýt protiprávního úkonu, ke škodě by nedošlo </a:t>
            </a:r>
            <a:r>
              <a:rPr lang="cs-CZ" i="1" dirty="0"/>
              <a:t>(</a:t>
            </a:r>
            <a:r>
              <a:rPr lang="cs-CZ" i="1" dirty="0" err="1"/>
              <a:t>conditio</a:t>
            </a:r>
            <a:r>
              <a:rPr lang="cs-CZ" i="1" dirty="0"/>
              <a:t> sine </a:t>
            </a:r>
            <a:r>
              <a:rPr lang="cs-CZ" i="1" dirty="0" err="1"/>
              <a:t>qua</a:t>
            </a:r>
            <a:r>
              <a:rPr lang="cs-CZ" i="1" dirty="0"/>
              <a:t> non) (25 </a:t>
            </a:r>
            <a:r>
              <a:rPr lang="cs-CZ" i="1" dirty="0" err="1"/>
              <a:t>Cdo</a:t>
            </a:r>
            <a:r>
              <a:rPr lang="cs-CZ" i="1" dirty="0"/>
              <a:t> 3285/2015)</a:t>
            </a:r>
          </a:p>
        </p:txBody>
      </p:sp>
    </p:spTree>
    <p:extLst>
      <p:ext uri="{BB962C8B-B14F-4D97-AF65-F5344CB8AC3E}">
        <p14:creationId xmlns:p14="http://schemas.microsoft.com/office/powerpoint/2010/main" val="1669118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448056"/>
            <a:ext cx="10515600" cy="5728907"/>
          </a:xfrm>
        </p:spPr>
        <p:txBody>
          <a:bodyPr>
            <a:normAutofit fontScale="85000" lnSpcReduction="20000"/>
          </a:bodyPr>
          <a:lstStyle/>
          <a:p>
            <a:pPr algn="just"/>
            <a:r>
              <a:rPr lang="cs-CZ" i="1" dirty="0"/>
              <a:t>Je-li příčin, které z časového hlediska působí následně (jde o </a:t>
            </a:r>
            <a:r>
              <a:rPr lang="cs-CZ" i="1" dirty="0">
                <a:solidFill>
                  <a:srgbClr val="FF0000"/>
                </a:solidFill>
              </a:rPr>
              <a:t>tzv. řetězec postupně nastupujících příčin a následků</a:t>
            </a:r>
            <a:r>
              <a:rPr lang="cs-CZ" i="1" dirty="0"/>
              <a:t>), více, musí být jejich vztah ke vzniku škody natolik propojen, že již z působení prvotní příčiny lze důvodně dovozovat věcnou souvislost se vznikem škodlivého následku (srov. rozsudek Nejvyššího soudu ze dne 26. 5. 2010, </a:t>
            </a:r>
            <a:r>
              <a:rPr lang="cs-CZ" i="1" dirty="0" err="1"/>
              <a:t>sp</a:t>
            </a:r>
            <a:r>
              <a:rPr lang="cs-CZ" i="1" dirty="0"/>
              <a:t>. zn. 25 </a:t>
            </a:r>
            <a:r>
              <a:rPr lang="cs-CZ" i="1" dirty="0" err="1"/>
              <a:t>Cdo</a:t>
            </a:r>
            <a:r>
              <a:rPr lang="cs-CZ" i="1" dirty="0"/>
              <a:t> 3585/2007, Soubor C 8673). Právně relevantními příčinami tedy nemohou být kterékoli faktické příčiny, sebevíce vzdálené od </a:t>
            </a:r>
            <a:r>
              <a:rPr lang="cs-CZ" i="1" dirty="0" err="1"/>
              <a:t>škodního</a:t>
            </a:r>
            <a:r>
              <a:rPr lang="cs-CZ" i="1" dirty="0"/>
              <a:t> následku, nýbrž je třeba vyčlenit (izolovat) jen ty příčiny, s nimiž právo spojuje vznik odpovědnosti (tzv. umělá izolace jevů), které jsou pro způsobení následku významné (tzv. gradace příčinné souvislosti) a které podle obvyklého chodu věcí i podle obecné zkušenosti mají zpravidla (typicky) za následek způsobení určité škody (tzv. adekvátní příčinná souvislost). Příčinná souvislost jako jeden z nezbytných předpokladů odpovědnosti za škodu je tedy dána tehdy, je-li škoda podle obvyklého (přirozeného) chodu věcí i obecné zkušenosti, respektive poznatků adekvátním následkem protiprávního úkonu či škodní události. Základním kritériem, ze kterého vychází teorie adekvátnosti, je objektivní předvídatelnost </a:t>
            </a:r>
            <a:r>
              <a:rPr lang="cs-CZ" i="1" dirty="0" err="1"/>
              <a:t>škodního</a:t>
            </a:r>
            <a:r>
              <a:rPr lang="cs-CZ" i="1" dirty="0"/>
              <a:t> následku (srov. nález Ústavního soudu ze dne 1. 11. 2007, </a:t>
            </a:r>
            <a:r>
              <a:rPr lang="cs-CZ" i="1" dirty="0" err="1"/>
              <a:t>sp</a:t>
            </a:r>
            <a:r>
              <a:rPr lang="cs-CZ" i="1" dirty="0"/>
              <a:t>. zn. I. ÚS 312/05, uveřejněný pod č. 177/2007 Sbírky nálezů a usnesení Ústavního soudu, nebo v literatuře Knappová, M., Švestka, J. a kol.: Občanské právo hmotné, svazek II, 3. vydání, Praha, ASPI, 2002, s. 459, a rozsudek Nejvyššího soudu ze dne 3. 2. 2015, </a:t>
            </a:r>
            <a:r>
              <a:rPr lang="cs-CZ" i="1" dirty="0" err="1"/>
              <a:t>sp</a:t>
            </a:r>
            <a:r>
              <a:rPr lang="cs-CZ" i="1" dirty="0"/>
              <a:t>. zn. 25 </a:t>
            </a:r>
            <a:r>
              <a:rPr lang="cs-CZ" i="1" dirty="0" err="1"/>
              <a:t>Cdo</a:t>
            </a:r>
            <a:r>
              <a:rPr lang="cs-CZ" i="1" dirty="0"/>
              <a:t> 1222/2012).</a:t>
            </a:r>
          </a:p>
        </p:txBody>
      </p:sp>
    </p:spTree>
    <p:extLst>
      <p:ext uri="{BB962C8B-B14F-4D97-AF65-F5344CB8AC3E}">
        <p14:creationId xmlns:p14="http://schemas.microsoft.com/office/powerpoint/2010/main" val="3757706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Rozdíl mezi škodou a nemajetkovou újmou</a:t>
            </a:r>
          </a:p>
        </p:txBody>
      </p:sp>
      <p:sp>
        <p:nvSpPr>
          <p:cNvPr id="3" name="Zástupný symbol pro obsah 2"/>
          <p:cNvSpPr>
            <a:spLocks noGrp="1"/>
          </p:cNvSpPr>
          <p:nvPr>
            <p:ph idx="1"/>
          </p:nvPr>
        </p:nvSpPr>
        <p:spPr/>
        <p:txBody>
          <a:bodyPr/>
          <a:lstStyle/>
          <a:p>
            <a:r>
              <a:rPr lang="cs-CZ" dirty="0"/>
              <a:t>Možnost objektivizace </a:t>
            </a:r>
          </a:p>
          <a:p>
            <a:endParaRPr lang="cs-CZ" dirty="0"/>
          </a:p>
          <a:p>
            <a:r>
              <a:rPr lang="cs-CZ" dirty="0"/>
              <a:t>Má být vůbec nemajetková újma nahrazována? </a:t>
            </a:r>
          </a:p>
          <a:p>
            <a:pPr lvl="1"/>
            <a:r>
              <a:rPr lang="cs-CZ" dirty="0"/>
              <a:t>x sovětská právní věda ji odmítala </a:t>
            </a:r>
          </a:p>
          <a:p>
            <a:endParaRPr lang="cs-CZ" dirty="0"/>
          </a:p>
          <a:p>
            <a:endParaRPr lang="cs-CZ" dirty="0"/>
          </a:p>
        </p:txBody>
      </p:sp>
    </p:spTree>
    <p:extLst>
      <p:ext uri="{BB962C8B-B14F-4D97-AF65-F5344CB8AC3E}">
        <p14:creationId xmlns:p14="http://schemas.microsoft.com/office/powerpoint/2010/main" val="2754526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50212C-813E-426E-88A7-2A285396DC38}"/>
              </a:ext>
            </a:extLst>
          </p:cNvPr>
          <p:cNvSpPr>
            <a:spLocks noGrp="1"/>
          </p:cNvSpPr>
          <p:nvPr>
            <p:ph type="title"/>
          </p:nvPr>
        </p:nvSpPr>
        <p:spPr/>
        <p:txBody>
          <a:bodyPr/>
          <a:lstStyle/>
          <a:p>
            <a:pPr algn="ctr"/>
            <a:r>
              <a:rPr lang="cs-CZ" b="1" dirty="0"/>
              <a:t>Osoby</a:t>
            </a:r>
          </a:p>
        </p:txBody>
      </p:sp>
      <p:sp>
        <p:nvSpPr>
          <p:cNvPr id="3" name="Zástupný symbol pro obsah 2">
            <a:extLst>
              <a:ext uri="{FF2B5EF4-FFF2-40B4-BE49-F238E27FC236}">
                <a16:creationId xmlns:a16="http://schemas.microsoft.com/office/drawing/2014/main" id="{3006A9CF-B95C-4EE4-9BAC-4F2449CDF880}"/>
              </a:ext>
            </a:extLst>
          </p:cNvPr>
          <p:cNvSpPr>
            <a:spLocks noGrp="1"/>
          </p:cNvSpPr>
          <p:nvPr>
            <p:ph idx="1"/>
          </p:nvPr>
        </p:nvSpPr>
        <p:spPr/>
        <p:txBody>
          <a:bodyPr/>
          <a:lstStyle/>
          <a:p>
            <a:r>
              <a:rPr lang="cs-CZ" dirty="0"/>
              <a:t>Právní osobnost a svéprávnost </a:t>
            </a:r>
          </a:p>
          <a:p>
            <a:endParaRPr lang="cs-CZ" dirty="0"/>
          </a:p>
          <a:p>
            <a:r>
              <a:rPr lang="cs-CZ" dirty="0"/>
              <a:t>Fyzické osoby</a:t>
            </a:r>
          </a:p>
          <a:p>
            <a:pPr lvl="1"/>
            <a:r>
              <a:rPr lang="cs-CZ" dirty="0"/>
              <a:t>Ochrana osobnosti člověka</a:t>
            </a:r>
          </a:p>
          <a:p>
            <a:pPr lvl="1"/>
            <a:r>
              <a:rPr lang="cs-CZ" dirty="0"/>
              <a:t>Podoba a soukromí, informovaný souhlas – přesah k sociálním službám </a:t>
            </a:r>
          </a:p>
          <a:p>
            <a:r>
              <a:rPr lang="cs-CZ" dirty="0"/>
              <a:t>Právnické osoby</a:t>
            </a:r>
          </a:p>
        </p:txBody>
      </p:sp>
    </p:spTree>
    <p:extLst>
      <p:ext uri="{BB962C8B-B14F-4D97-AF65-F5344CB8AC3E}">
        <p14:creationId xmlns:p14="http://schemas.microsoft.com/office/powerpoint/2010/main" val="467398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Prevenční povinnost</a:t>
            </a:r>
          </a:p>
        </p:txBody>
      </p:sp>
      <p:sp>
        <p:nvSpPr>
          <p:cNvPr id="3" name="Zástupný symbol pro obsah 2"/>
          <p:cNvSpPr>
            <a:spLocks noGrp="1"/>
          </p:cNvSpPr>
          <p:nvPr>
            <p:ph idx="1"/>
          </p:nvPr>
        </p:nvSpPr>
        <p:spPr/>
        <p:txBody>
          <a:bodyPr>
            <a:normAutofit lnSpcReduction="10000"/>
          </a:bodyPr>
          <a:lstStyle/>
          <a:p>
            <a:pPr algn="just"/>
            <a:r>
              <a:rPr lang="cs-CZ" i="1" dirty="0"/>
              <a:t>Vyžadují-li to </a:t>
            </a:r>
            <a:r>
              <a:rPr lang="cs-CZ" i="1" dirty="0">
                <a:solidFill>
                  <a:srgbClr val="FF0000"/>
                </a:solidFill>
              </a:rPr>
              <a:t>okolnosti případu </a:t>
            </a:r>
            <a:r>
              <a:rPr lang="cs-CZ" i="1" dirty="0"/>
              <a:t>nebo zvyklosti soukromého života, je každý povinen počínat si při svém konání tak, aby </a:t>
            </a:r>
            <a:r>
              <a:rPr lang="cs-CZ" i="1" dirty="0">
                <a:solidFill>
                  <a:srgbClr val="FF0000"/>
                </a:solidFill>
              </a:rPr>
              <a:t>nedošlo k nedůvodné újmě</a:t>
            </a:r>
            <a:r>
              <a:rPr lang="cs-CZ" i="1" dirty="0"/>
              <a:t> na svobodě, životě, zdraví nebo na vlastnictví jiného (§ 2900 </a:t>
            </a:r>
            <a:r>
              <a:rPr lang="cs-CZ" i="1" dirty="0" err="1"/>
              <a:t>o.z</a:t>
            </a:r>
            <a:r>
              <a:rPr lang="cs-CZ" i="1" dirty="0"/>
              <a:t>.).</a:t>
            </a:r>
          </a:p>
          <a:p>
            <a:pPr algn="just"/>
            <a:r>
              <a:rPr lang="cs-CZ" i="1" dirty="0"/>
              <a:t>Vyžadují-li to okolnosti případu nebo zvyklosti soukromého života, má povinnost zakročit na ochranu jiného každý, kdo vytvořil nebezpečnou situaci nebo kdo nad ní má kontrolu, anebo odůvodňuje-li to povaha poměru mezi osobami. Stejnou povinnost má ten, kdo může podle svých možností a schopností snadno odvrátit újmu, o níž ví nebo musí vědět, že hrozící závažností zjevně převyšuje, co je třeba k zákroku vynaložit (§ 2901 </a:t>
            </a:r>
            <a:r>
              <a:rPr lang="cs-CZ" i="1" dirty="0" err="1"/>
              <a:t>o.z</a:t>
            </a:r>
            <a:r>
              <a:rPr lang="cs-CZ" i="1" dirty="0"/>
              <a:t>.)</a:t>
            </a:r>
          </a:p>
        </p:txBody>
      </p:sp>
    </p:spTree>
    <p:extLst>
      <p:ext uri="{BB962C8B-B14F-4D97-AF65-F5344CB8AC3E}">
        <p14:creationId xmlns:p14="http://schemas.microsoft.com/office/powerpoint/2010/main" val="39803431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Aplikační praxe prevenční povinnosti</a:t>
            </a:r>
          </a:p>
        </p:txBody>
      </p:sp>
      <p:sp>
        <p:nvSpPr>
          <p:cNvPr id="3" name="Zástupný symbol pro obsah 2"/>
          <p:cNvSpPr>
            <a:spLocks noGrp="1"/>
          </p:cNvSpPr>
          <p:nvPr>
            <p:ph idx="1"/>
          </p:nvPr>
        </p:nvSpPr>
        <p:spPr/>
        <p:txBody>
          <a:bodyPr>
            <a:normAutofit lnSpcReduction="10000"/>
          </a:bodyPr>
          <a:lstStyle/>
          <a:p>
            <a:pPr algn="just"/>
            <a:r>
              <a:rPr lang="cs-CZ" b="1" i="1" dirty="0"/>
              <a:t>Závěr, že poskytovatel zdravotní péče ve vztahu k pacientovi porušil generální prevenční povinnost (§ 2900 o. z.) či </a:t>
            </a:r>
            <a:r>
              <a:rPr lang="cs-CZ" b="1" i="1" dirty="0" err="1"/>
              <a:t>zakročovací</a:t>
            </a:r>
            <a:r>
              <a:rPr lang="cs-CZ" b="1" i="1" dirty="0"/>
              <a:t> povinnost (§ 2901 o. z.), se může týkat jen vedlejších či podpůrných činností, které nemají charakter individuálních léčebných postupů, u nichž je náležitá péče popsána odbornou literaturou či profesními standardy (25 </a:t>
            </a:r>
            <a:r>
              <a:rPr lang="cs-CZ" b="1" i="1" dirty="0" err="1"/>
              <a:t>Cdo</a:t>
            </a:r>
            <a:r>
              <a:rPr lang="cs-CZ" b="1" i="1" dirty="0"/>
              <a:t> 4536/2018).</a:t>
            </a:r>
          </a:p>
          <a:p>
            <a:pPr algn="just"/>
            <a:r>
              <a:rPr lang="cs-CZ" b="1" i="1" dirty="0">
                <a:solidFill>
                  <a:srgbClr val="FF0000"/>
                </a:solidFill>
              </a:rPr>
              <a:t>Ponechání pacienta postiženého dezorientací</a:t>
            </a:r>
            <a:r>
              <a:rPr lang="cs-CZ" b="1" i="1" dirty="0"/>
              <a:t>, poruchami vnímání a ztrátou identity (Alzheimerova choroba ve třetím stupni) bez dozoru v místnosti s okny nezajištěnými proti plnému otevření představuje </a:t>
            </a:r>
            <a:r>
              <a:rPr lang="cs-CZ" b="1" i="1" dirty="0">
                <a:solidFill>
                  <a:srgbClr val="FF0000"/>
                </a:solidFill>
              </a:rPr>
              <a:t>porušení prevenční povinnosti provozovatele domova se zvláštním režimem</a:t>
            </a:r>
            <a:r>
              <a:rPr lang="cs-CZ" b="1" i="1" dirty="0"/>
              <a:t> podle zákona č. 108/2006 Sb., o sociálních službách (25 </a:t>
            </a:r>
            <a:r>
              <a:rPr lang="cs-CZ" b="1" i="1" dirty="0" err="1"/>
              <a:t>Cdo</a:t>
            </a:r>
            <a:r>
              <a:rPr lang="cs-CZ" b="1" i="1" dirty="0"/>
              <a:t> 552/2014)</a:t>
            </a:r>
            <a:endParaRPr lang="cs-CZ" i="1" dirty="0"/>
          </a:p>
        </p:txBody>
      </p:sp>
    </p:spTree>
    <p:extLst>
      <p:ext uri="{BB962C8B-B14F-4D97-AF65-F5344CB8AC3E}">
        <p14:creationId xmlns:p14="http://schemas.microsoft.com/office/powerpoint/2010/main" val="1463796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Oznamovací povinnost</a:t>
            </a:r>
          </a:p>
        </p:txBody>
      </p:sp>
      <p:sp>
        <p:nvSpPr>
          <p:cNvPr id="3" name="Zástupný symbol pro obsah 2"/>
          <p:cNvSpPr>
            <a:spLocks noGrp="1"/>
          </p:cNvSpPr>
          <p:nvPr>
            <p:ph idx="1"/>
          </p:nvPr>
        </p:nvSpPr>
        <p:spPr/>
        <p:txBody>
          <a:bodyPr/>
          <a:lstStyle/>
          <a:p>
            <a:pPr algn="just"/>
            <a:r>
              <a:rPr lang="cs-CZ" dirty="0"/>
              <a:t>Kdo porušil právní povinnost, nebo kdo může a má vědět, že ji poruší, oznámí to bez zbytečného odkladu osobě, které z toho může újma vzniknout, a upozorní ji na možné následky. Splní-li oznamovací povinnost, nemá poškozený právo na náhradu té újmy, které mohl po oznámení zabránit.</a:t>
            </a:r>
          </a:p>
        </p:txBody>
      </p:sp>
    </p:spTree>
    <p:extLst>
      <p:ext uri="{BB962C8B-B14F-4D97-AF65-F5344CB8AC3E}">
        <p14:creationId xmlns:p14="http://schemas.microsoft.com/office/powerpoint/2010/main" val="23472693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Okolnosti vylučující protiprávnost</a:t>
            </a:r>
          </a:p>
        </p:txBody>
      </p:sp>
      <p:sp>
        <p:nvSpPr>
          <p:cNvPr id="3" name="Zástupný symbol pro obsah 2"/>
          <p:cNvSpPr>
            <a:spLocks noGrp="1"/>
          </p:cNvSpPr>
          <p:nvPr>
            <p:ph idx="1"/>
          </p:nvPr>
        </p:nvSpPr>
        <p:spPr/>
        <p:txBody>
          <a:bodyPr/>
          <a:lstStyle/>
          <a:p>
            <a:r>
              <a:rPr lang="cs-CZ" dirty="0"/>
              <a:t>Nutná obrana </a:t>
            </a:r>
          </a:p>
          <a:p>
            <a:pPr lvl="1"/>
            <a:r>
              <a:rPr lang="cs-CZ" dirty="0"/>
              <a:t>Příklad</a:t>
            </a:r>
          </a:p>
          <a:p>
            <a:pPr marL="457200" lvl="1" indent="0">
              <a:buNone/>
            </a:pPr>
            <a:endParaRPr lang="cs-CZ" dirty="0"/>
          </a:p>
          <a:p>
            <a:r>
              <a:rPr lang="cs-CZ" dirty="0"/>
              <a:t>Krajní nouze </a:t>
            </a:r>
          </a:p>
          <a:p>
            <a:pPr lvl="1"/>
            <a:r>
              <a:rPr lang="cs-CZ" dirty="0"/>
              <a:t>Příklad </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15155185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Funkce náhrady újmy</a:t>
            </a:r>
          </a:p>
        </p:txBody>
      </p:sp>
      <p:sp>
        <p:nvSpPr>
          <p:cNvPr id="3" name="Zástupný symbol pro obsah 2"/>
          <p:cNvSpPr>
            <a:spLocks noGrp="1"/>
          </p:cNvSpPr>
          <p:nvPr>
            <p:ph idx="1"/>
          </p:nvPr>
        </p:nvSpPr>
        <p:spPr/>
        <p:txBody>
          <a:bodyPr/>
          <a:lstStyle/>
          <a:p>
            <a:r>
              <a:rPr lang="cs-CZ" dirty="0"/>
              <a:t>Kompenzace – dominance v české prostředí </a:t>
            </a:r>
          </a:p>
          <a:p>
            <a:endParaRPr lang="cs-CZ" dirty="0"/>
          </a:p>
          <a:p>
            <a:r>
              <a:rPr lang="cs-CZ" dirty="0"/>
              <a:t>Sankce </a:t>
            </a:r>
            <a:r>
              <a:rPr lang="cs-CZ" dirty="0">
                <a:sym typeface="Wingdings" panose="05000000000000000000" pitchFamily="2" charset="2"/>
              </a:rPr>
              <a:t> tzv. </a:t>
            </a:r>
            <a:r>
              <a:rPr lang="cs-CZ" dirty="0" err="1">
                <a:sym typeface="Wingdings" panose="05000000000000000000" pitchFamily="2" charset="2"/>
              </a:rPr>
              <a:t>punitive</a:t>
            </a:r>
            <a:r>
              <a:rPr lang="cs-CZ" dirty="0">
                <a:sym typeface="Wingdings" panose="05000000000000000000" pitchFamily="2" charset="2"/>
              </a:rPr>
              <a:t> </a:t>
            </a:r>
            <a:r>
              <a:rPr lang="cs-CZ" dirty="0" err="1">
                <a:sym typeface="Wingdings" panose="05000000000000000000" pitchFamily="2" charset="2"/>
              </a:rPr>
              <a:t>damages</a:t>
            </a:r>
            <a:endParaRPr lang="cs-CZ" dirty="0">
              <a:sym typeface="Wingdings" panose="05000000000000000000" pitchFamily="2" charset="2"/>
            </a:endParaRPr>
          </a:p>
          <a:p>
            <a:pPr lvl="1"/>
            <a:r>
              <a:rPr lang="cs-CZ" dirty="0">
                <a:sym typeface="Wingdings" panose="05000000000000000000" pitchFamily="2" charset="2"/>
              </a:rPr>
              <a:t>Likvidační důsledky pro škůdce</a:t>
            </a:r>
            <a:endParaRPr lang="cs-CZ" dirty="0"/>
          </a:p>
          <a:p>
            <a:endParaRPr lang="cs-CZ" dirty="0"/>
          </a:p>
          <a:p>
            <a:r>
              <a:rPr lang="cs-CZ" dirty="0"/>
              <a:t>Prevence </a:t>
            </a:r>
          </a:p>
          <a:p>
            <a:endParaRPr lang="cs-CZ" dirty="0"/>
          </a:p>
          <a:p>
            <a:r>
              <a:rPr lang="cs-CZ" dirty="0">
                <a:sym typeface="Wingdings" panose="05000000000000000000" pitchFamily="2" charset="2"/>
              </a:rPr>
              <a:t> význam pro poskytovatele zdravotních a sociálních služeb</a:t>
            </a:r>
            <a:endParaRPr lang="cs-CZ" dirty="0"/>
          </a:p>
        </p:txBody>
      </p:sp>
    </p:spTree>
    <p:extLst>
      <p:ext uri="{BB962C8B-B14F-4D97-AF65-F5344CB8AC3E}">
        <p14:creationId xmlns:p14="http://schemas.microsoft.com/office/powerpoint/2010/main" val="11103600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i="1" dirty="0"/>
              <a:t>…funkce náhrady škody se podávají z účelů ochrany jednotlivých právních norem (ochrany hodné právní statky), jejichž porušení vyvolává odpovědnost za škodu. Tak se přesouvají kritéria náhrady z vyrovnání k funkci zadostiučinění pro poškozeného, které lze nahlížet jako plnění se sankční funkcí ve vztahu ke škůdci, plnící zároveň i preventivní funkci v zájmu zabránění dalším škodám. </a:t>
            </a:r>
            <a:r>
              <a:rPr lang="cs-CZ" dirty="0"/>
              <a:t>(odlišné stanovisko Wagnerové k nálezu </a:t>
            </a:r>
            <a:r>
              <a:rPr lang="cs-CZ" dirty="0" err="1"/>
              <a:t>Pl</a:t>
            </a:r>
            <a:r>
              <a:rPr lang="cs-CZ" dirty="0"/>
              <a:t>. ÚS 16/04 ze dne 4. 5. 2005)</a:t>
            </a:r>
          </a:p>
        </p:txBody>
      </p:sp>
    </p:spTree>
    <p:extLst>
      <p:ext uri="{BB962C8B-B14F-4D97-AF65-F5344CB8AC3E}">
        <p14:creationId xmlns:p14="http://schemas.microsoft.com/office/powerpoint/2010/main" val="2957310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Povinnost nahradit škodu </a:t>
            </a:r>
          </a:p>
        </p:txBody>
      </p:sp>
      <p:sp>
        <p:nvSpPr>
          <p:cNvPr id="3" name="Zástupný symbol pro obsah 2"/>
          <p:cNvSpPr>
            <a:spLocks noGrp="1"/>
          </p:cNvSpPr>
          <p:nvPr>
            <p:ph idx="1"/>
          </p:nvPr>
        </p:nvSpPr>
        <p:spPr/>
        <p:txBody>
          <a:bodyPr/>
          <a:lstStyle/>
          <a:p>
            <a:r>
              <a:rPr lang="cs-CZ" dirty="0"/>
              <a:t>Porušení dobrých mravů </a:t>
            </a:r>
          </a:p>
          <a:p>
            <a:endParaRPr lang="cs-CZ" dirty="0"/>
          </a:p>
          <a:p>
            <a:r>
              <a:rPr lang="cs-CZ" dirty="0"/>
              <a:t>Porušení zákona</a:t>
            </a:r>
          </a:p>
          <a:p>
            <a:endParaRPr lang="cs-CZ" dirty="0"/>
          </a:p>
          <a:p>
            <a:r>
              <a:rPr lang="cs-CZ" dirty="0"/>
              <a:t>Porušení smluvní povinnosti </a:t>
            </a:r>
          </a:p>
        </p:txBody>
      </p:sp>
    </p:spTree>
    <p:extLst>
      <p:ext uri="{BB962C8B-B14F-4D97-AF65-F5344CB8AC3E}">
        <p14:creationId xmlns:p14="http://schemas.microsoft.com/office/powerpoint/2010/main" val="39915893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Porušení dobrých mravů </a:t>
            </a:r>
          </a:p>
        </p:txBody>
      </p:sp>
      <p:sp>
        <p:nvSpPr>
          <p:cNvPr id="3" name="Zástupný symbol pro obsah 2"/>
          <p:cNvSpPr>
            <a:spLocks noGrp="1"/>
          </p:cNvSpPr>
          <p:nvPr>
            <p:ph idx="1"/>
          </p:nvPr>
        </p:nvSpPr>
        <p:spPr/>
        <p:txBody>
          <a:bodyPr/>
          <a:lstStyle/>
          <a:p>
            <a:pPr algn="just"/>
            <a:r>
              <a:rPr lang="cs-CZ" dirty="0"/>
              <a:t>Škůdce, který poškozenému způsobí škodu </a:t>
            </a:r>
            <a:r>
              <a:rPr lang="cs-CZ" dirty="0">
                <a:solidFill>
                  <a:srgbClr val="FF0000"/>
                </a:solidFill>
              </a:rPr>
              <a:t>úmyslným</a:t>
            </a:r>
            <a:r>
              <a:rPr lang="cs-CZ" dirty="0"/>
              <a:t> porušením dobrých mravů, je povinen ji nahradit; vykonával-li však své právo, je škůdce povinen škodu nahradit, jen sledoval-li jako hlavní účel poškození jiného.</a:t>
            </a:r>
          </a:p>
        </p:txBody>
      </p:sp>
    </p:spTree>
    <p:extLst>
      <p:ext uri="{BB962C8B-B14F-4D97-AF65-F5344CB8AC3E}">
        <p14:creationId xmlns:p14="http://schemas.microsoft.com/office/powerpoint/2010/main" val="23520594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Porušení zákona</a:t>
            </a:r>
          </a:p>
        </p:txBody>
      </p:sp>
      <p:sp>
        <p:nvSpPr>
          <p:cNvPr id="3" name="Zástupný symbol pro obsah 2"/>
          <p:cNvSpPr>
            <a:spLocks noGrp="1"/>
          </p:cNvSpPr>
          <p:nvPr>
            <p:ph idx="1"/>
          </p:nvPr>
        </p:nvSpPr>
        <p:spPr/>
        <p:txBody>
          <a:bodyPr/>
          <a:lstStyle/>
          <a:p>
            <a:pPr algn="just"/>
            <a:r>
              <a:rPr lang="cs-CZ" dirty="0"/>
              <a:t>Škůdce, který vlastním zaviněním poruší povinnost stanovenou zákonem a zasáhne tak do absolutního práva poškozeného, nahradí poškozenému, co tím způsobil. Povinnost k náhradě vznikne i škůdci, který zasáhne do jiného práva poškozeného zaviněným porušením zákonné povinnosti stanovené na ochranu takového práva.</a:t>
            </a:r>
          </a:p>
        </p:txBody>
      </p:sp>
    </p:spTree>
    <p:extLst>
      <p:ext uri="{BB962C8B-B14F-4D97-AF65-F5344CB8AC3E}">
        <p14:creationId xmlns:p14="http://schemas.microsoft.com/office/powerpoint/2010/main" val="1741729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Porušení smluvní povinnosti</a:t>
            </a:r>
          </a:p>
        </p:txBody>
      </p:sp>
      <p:sp>
        <p:nvSpPr>
          <p:cNvPr id="3" name="Zástupný symbol pro obsah 2"/>
          <p:cNvSpPr>
            <a:spLocks noGrp="1"/>
          </p:cNvSpPr>
          <p:nvPr>
            <p:ph idx="1"/>
          </p:nvPr>
        </p:nvSpPr>
        <p:spPr/>
        <p:txBody>
          <a:bodyPr/>
          <a:lstStyle/>
          <a:p>
            <a:r>
              <a:rPr lang="cs-CZ" dirty="0"/>
              <a:t>Poruší-li strana povinnost ze smlouvy, nahradí škodu z toho vzniklou druhé straně nebo i osobě, jejímuž zájmu mělo splnění ujednané povinnosti zjevně sloužit.</a:t>
            </a:r>
          </a:p>
          <a:p>
            <a:endParaRPr lang="cs-CZ" dirty="0"/>
          </a:p>
          <a:p>
            <a:r>
              <a:rPr lang="cs-CZ" dirty="0"/>
              <a:t>Smlouva o péči o zdraví </a:t>
            </a:r>
          </a:p>
        </p:txBody>
      </p:sp>
    </p:spTree>
    <p:extLst>
      <p:ext uri="{BB962C8B-B14F-4D97-AF65-F5344CB8AC3E}">
        <p14:creationId xmlns:p14="http://schemas.microsoft.com/office/powerpoint/2010/main" val="3068120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855FCB-A9AE-4D6B-93B0-19E770CD0BB3}"/>
              </a:ext>
            </a:extLst>
          </p:cNvPr>
          <p:cNvSpPr>
            <a:spLocks noGrp="1"/>
          </p:cNvSpPr>
          <p:nvPr>
            <p:ph type="title"/>
          </p:nvPr>
        </p:nvSpPr>
        <p:spPr/>
        <p:txBody>
          <a:bodyPr/>
          <a:lstStyle/>
          <a:p>
            <a:pPr algn="ctr"/>
            <a:r>
              <a:rPr lang="cs-CZ" b="1" dirty="0"/>
              <a:t>Právnické osoby</a:t>
            </a:r>
          </a:p>
        </p:txBody>
      </p:sp>
      <p:sp>
        <p:nvSpPr>
          <p:cNvPr id="3" name="Zástupný symbol pro obsah 2">
            <a:extLst>
              <a:ext uri="{FF2B5EF4-FFF2-40B4-BE49-F238E27FC236}">
                <a16:creationId xmlns:a16="http://schemas.microsoft.com/office/drawing/2014/main" id="{DCC19CCF-9671-4942-A88D-118FEE225CBB}"/>
              </a:ext>
            </a:extLst>
          </p:cNvPr>
          <p:cNvSpPr>
            <a:spLocks noGrp="1"/>
          </p:cNvSpPr>
          <p:nvPr>
            <p:ph idx="1"/>
          </p:nvPr>
        </p:nvSpPr>
        <p:spPr/>
        <p:txBody>
          <a:bodyPr>
            <a:normAutofit lnSpcReduction="10000"/>
          </a:bodyPr>
          <a:lstStyle/>
          <a:p>
            <a:r>
              <a:rPr lang="cs-CZ" dirty="0"/>
              <a:t>Co je právnická osoba?</a:t>
            </a:r>
          </a:p>
          <a:p>
            <a:r>
              <a:rPr lang="cs-CZ" dirty="0"/>
              <a:t>Typy právnických osob </a:t>
            </a:r>
          </a:p>
          <a:p>
            <a:r>
              <a:rPr lang="cs-CZ" dirty="0"/>
              <a:t>Veřejné rejstříky – formální a materiální publicita </a:t>
            </a:r>
          </a:p>
          <a:p>
            <a:r>
              <a:rPr lang="cs-CZ" dirty="0"/>
              <a:t>Ustanovení a vznik </a:t>
            </a:r>
          </a:p>
          <a:p>
            <a:r>
              <a:rPr lang="cs-CZ" dirty="0"/>
              <a:t>Název  </a:t>
            </a:r>
          </a:p>
          <a:p>
            <a:r>
              <a:rPr lang="cs-CZ" dirty="0"/>
              <a:t>Sídlo</a:t>
            </a:r>
          </a:p>
          <a:p>
            <a:r>
              <a:rPr lang="cs-CZ" dirty="0"/>
              <a:t>Účel </a:t>
            </a:r>
          </a:p>
          <a:p>
            <a:r>
              <a:rPr lang="cs-CZ" dirty="0"/>
              <a:t>Jednání ultra </a:t>
            </a:r>
            <a:r>
              <a:rPr lang="cs-CZ" dirty="0" err="1"/>
              <a:t>vires</a:t>
            </a:r>
            <a:r>
              <a:rPr lang="cs-CZ" dirty="0"/>
              <a:t> </a:t>
            </a:r>
          </a:p>
          <a:p>
            <a:r>
              <a:rPr lang="cs-CZ" dirty="0"/>
              <a:t>Zrušení a zánik</a:t>
            </a:r>
          </a:p>
          <a:p>
            <a:endParaRPr lang="cs-CZ" dirty="0"/>
          </a:p>
        </p:txBody>
      </p:sp>
    </p:spTree>
    <p:extLst>
      <p:ext uri="{BB962C8B-B14F-4D97-AF65-F5344CB8AC3E}">
        <p14:creationId xmlns:p14="http://schemas.microsoft.com/office/powerpoint/2010/main" val="4427427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způsobená několika osobami</a:t>
            </a:r>
            <a:br>
              <a:rPr lang="cs-CZ" b="1" dirty="0"/>
            </a:br>
            <a:endParaRPr lang="cs-CZ" dirty="0"/>
          </a:p>
        </p:txBody>
      </p:sp>
      <p:sp>
        <p:nvSpPr>
          <p:cNvPr id="3" name="Zástupný symbol pro obsah 2"/>
          <p:cNvSpPr>
            <a:spLocks noGrp="1"/>
          </p:cNvSpPr>
          <p:nvPr>
            <p:ph idx="1"/>
          </p:nvPr>
        </p:nvSpPr>
        <p:spPr/>
        <p:txBody>
          <a:bodyPr/>
          <a:lstStyle/>
          <a:p>
            <a:pPr algn="just"/>
            <a:r>
              <a:rPr lang="cs-CZ" dirty="0">
                <a:effectLst/>
              </a:rPr>
              <a:t>Je-li k náhradě zavázáno několik škůdců, nahradí škodu společně a nerozdílně; je-li některý ze škůdců povinen podle jiného zákona k náhradě jen do určité výše, je zavázán s ostatními škůdci společně a nerozdílně v tomto rozsahu. To platí i v případě, že se více osob dopustí samostatných protiprávních činů, z nichž mohl každý způsobit škodlivý následek s pravděpodobností blížící se jistotě, a nelze-li určit, která osoba škodu způsobila.</a:t>
            </a:r>
          </a:p>
          <a:p>
            <a:pPr marL="0" indent="0">
              <a:buNone/>
            </a:pPr>
            <a:br>
              <a:rPr lang="cs-CZ" b="1" dirty="0"/>
            </a:br>
            <a:endParaRPr lang="cs-CZ" dirty="0"/>
          </a:p>
        </p:txBody>
      </p:sp>
    </p:spTree>
    <p:extLst>
      <p:ext uri="{BB962C8B-B14F-4D97-AF65-F5344CB8AC3E}">
        <p14:creationId xmlns:p14="http://schemas.microsoft.com/office/powerpoint/2010/main" val="228706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Regresní nárok</a:t>
            </a:r>
          </a:p>
        </p:txBody>
      </p:sp>
      <p:sp>
        <p:nvSpPr>
          <p:cNvPr id="3" name="Zástupný symbol pro obsah 2"/>
          <p:cNvSpPr>
            <a:spLocks noGrp="1"/>
          </p:cNvSpPr>
          <p:nvPr>
            <p:ph idx="1"/>
          </p:nvPr>
        </p:nvSpPr>
        <p:spPr/>
        <p:txBody>
          <a:bodyPr>
            <a:normAutofit fontScale="92500" lnSpcReduction="10000"/>
          </a:bodyPr>
          <a:lstStyle/>
          <a:p>
            <a:r>
              <a:rPr lang="cs-CZ" dirty="0"/>
              <a:t>Kdo je povinen k náhradě škody způsobené jinou osobou, má proti ní postih.</a:t>
            </a:r>
          </a:p>
          <a:p>
            <a:endParaRPr lang="cs-CZ" dirty="0"/>
          </a:p>
          <a:p>
            <a:pPr algn="just"/>
            <a:r>
              <a:rPr lang="cs-CZ" i="1" dirty="0"/>
              <a:t>Jestliže zdravotnickému zařízení nebyly uhrazeny náklady vynaložené na léčení pacienta, kterému jiný odpovídá za škodu způsobenou na zdraví, pak v rozsahu, v jakém je dána odpovědnost škůdce, má zdravotnické zařízení právo přímo proti škůdci na náhradu nákladů spojených s léčením (25 </a:t>
            </a:r>
            <a:r>
              <a:rPr lang="cs-CZ" i="1" dirty="0" err="1"/>
              <a:t>Cdo</a:t>
            </a:r>
            <a:r>
              <a:rPr lang="cs-CZ" i="1" dirty="0"/>
              <a:t> 357/2004)</a:t>
            </a:r>
          </a:p>
          <a:p>
            <a:pPr algn="just"/>
            <a:r>
              <a:rPr lang="cs-CZ" i="1" dirty="0"/>
              <a:t>Zdravotní pojišťovna má proti pojistiteli odpovědnosti za škodu způsobenou provozem motorových vozidel přímý nárok na náhradu nákladů vynaložených na léčení svého pojištěnce zraněného zaviněným protiprávním jednáním při dopravní nehodě (25 </a:t>
            </a:r>
            <a:r>
              <a:rPr lang="cs-CZ" i="1" dirty="0" err="1"/>
              <a:t>Cdo</a:t>
            </a:r>
            <a:r>
              <a:rPr lang="cs-CZ" i="1" dirty="0"/>
              <a:t> 1896/2016)</a:t>
            </a:r>
          </a:p>
        </p:txBody>
      </p:sp>
    </p:spTree>
    <p:extLst>
      <p:ext uri="{BB962C8B-B14F-4D97-AF65-F5344CB8AC3E}">
        <p14:creationId xmlns:p14="http://schemas.microsoft.com/office/powerpoint/2010/main" val="218118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Regresní nárok</a:t>
            </a:r>
          </a:p>
        </p:txBody>
      </p:sp>
      <p:sp>
        <p:nvSpPr>
          <p:cNvPr id="3" name="Zástupný symbol pro obsah 2"/>
          <p:cNvSpPr>
            <a:spLocks noGrp="1"/>
          </p:cNvSpPr>
          <p:nvPr>
            <p:ph idx="1"/>
          </p:nvPr>
        </p:nvSpPr>
        <p:spPr/>
        <p:txBody>
          <a:bodyPr>
            <a:normAutofit fontScale="92500" lnSpcReduction="10000"/>
          </a:bodyPr>
          <a:lstStyle/>
          <a:p>
            <a:pPr algn="just"/>
            <a:r>
              <a:rPr lang="cs-CZ" i="1" dirty="0"/>
              <a:t>Rodič dítěte poškozeného na zdraví je osobou povinnou nahradit zdravotní pojišťovně náklady vynaložené v rámci systému veřejného zdravotního pojištění na léčení dítěte, jestliže újmu na jeho zdraví zavinil porušením povinnosti náležitého dohledu nad dítětem. Zdravotní pojišťovně nárok nenáleží v rozsahu, v němž se na újmě na zdraví podílelo počínání samotného dítěte (bez ohledu na to, zda zaviněné, či nikoliv). Možné dopady uložení povinnosti k náhradě těchto nákladů rodiči do rodinného rozpočtu tuto povinnost rodiče nevylučují, mohou však být zvažovány z hlediska případného přiměřeného snížení výše náhrady soudem, a to zejména s přihlédnutím k okolnostem případu, k osobním a majetkovým poměrům povinné osoby i k poměrům zdravotní pojišťovny (analogické použití tzv. moderačního práva soudu podle § 450 </a:t>
            </a:r>
            <a:r>
              <a:rPr lang="cs-CZ" i="1" dirty="0" err="1"/>
              <a:t>obč</a:t>
            </a:r>
            <a:r>
              <a:rPr lang="cs-CZ" i="1" dirty="0"/>
              <a:t>. zák.). (25 </a:t>
            </a:r>
            <a:r>
              <a:rPr lang="cs-CZ" i="1" dirty="0" err="1"/>
              <a:t>Cdo</a:t>
            </a:r>
            <a:r>
              <a:rPr lang="cs-CZ" i="1" dirty="0"/>
              <a:t> 3552/2014)</a:t>
            </a:r>
          </a:p>
        </p:txBody>
      </p:sp>
    </p:spTree>
    <p:extLst>
      <p:ext uri="{BB962C8B-B14F-4D97-AF65-F5344CB8AC3E}">
        <p14:creationId xmlns:p14="http://schemas.microsoft.com/office/powerpoint/2010/main" val="1892868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Zvláštní skutkové podstaty</a:t>
            </a:r>
          </a:p>
        </p:txBody>
      </p:sp>
      <p:sp>
        <p:nvSpPr>
          <p:cNvPr id="3" name="Zástupný symbol pro obsah 2"/>
          <p:cNvSpPr>
            <a:spLocks noGrp="1"/>
          </p:cNvSpPr>
          <p:nvPr>
            <p:ph idx="1"/>
          </p:nvPr>
        </p:nvSpPr>
        <p:spPr/>
        <p:txBody>
          <a:bodyPr/>
          <a:lstStyle/>
          <a:p>
            <a:r>
              <a:rPr lang="cs-CZ" dirty="0"/>
              <a:t>Jaký je vztah obecné a zvláštní části? </a:t>
            </a:r>
          </a:p>
        </p:txBody>
      </p:sp>
    </p:spTree>
    <p:extLst>
      <p:ext uri="{BB962C8B-B14F-4D97-AF65-F5344CB8AC3E}">
        <p14:creationId xmlns:p14="http://schemas.microsoft.com/office/powerpoint/2010/main" val="1509624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Škoda způsobená tím, kdo nemůže posoudit následky svého jednání</a:t>
            </a:r>
            <a:br>
              <a:rPr lang="cs-CZ" b="1" dirty="0"/>
            </a:br>
            <a:endParaRPr lang="cs-CZ" dirty="0"/>
          </a:p>
        </p:txBody>
      </p:sp>
      <p:sp>
        <p:nvSpPr>
          <p:cNvPr id="3" name="Zástupný symbol pro obsah 2"/>
          <p:cNvSpPr>
            <a:spLocks noGrp="1"/>
          </p:cNvSpPr>
          <p:nvPr>
            <p:ph idx="1"/>
          </p:nvPr>
        </p:nvSpPr>
        <p:spPr/>
        <p:txBody>
          <a:bodyPr/>
          <a:lstStyle/>
          <a:p>
            <a:pPr algn="just"/>
            <a:r>
              <a:rPr lang="cs-CZ" dirty="0"/>
              <a:t>Nezletilý, který nenabyl plné svéprávnosti, nebo ten, kdo je stižen duševní poruchou, nahradí způsobenou škodu, pokud byl způsobilý ovládnout své jednání a posoudit jeho následky; poškozenému náleží náhrada škody i tehdy, nebránil-li se škůdci ze šetrnosti k němu.</a:t>
            </a:r>
          </a:p>
          <a:p>
            <a:pPr algn="just"/>
            <a:endParaRPr lang="cs-CZ" dirty="0"/>
          </a:p>
          <a:p>
            <a:pPr algn="just"/>
            <a:r>
              <a:rPr lang="cs-CZ" dirty="0"/>
              <a:t>Společně a nerozdílně se škůdcem nahradí škodu i ten, kdo nad ním </a:t>
            </a:r>
            <a:r>
              <a:rPr lang="cs-CZ" dirty="0">
                <a:solidFill>
                  <a:srgbClr val="FF0000"/>
                </a:solidFill>
              </a:rPr>
              <a:t>zanedbal náležitý dohled</a:t>
            </a:r>
            <a:r>
              <a:rPr lang="cs-CZ" dirty="0"/>
              <a:t>. Není-li škůdce povinen k náhradě, nahradí poškozenému škodu ten, kdo nad škůdcem zanedbal dohled.</a:t>
            </a:r>
          </a:p>
        </p:txBody>
      </p:sp>
    </p:spTree>
    <p:extLst>
      <p:ext uri="{BB962C8B-B14F-4D97-AF65-F5344CB8AC3E}">
        <p14:creationId xmlns:p14="http://schemas.microsoft.com/office/powerpoint/2010/main" val="13761107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Škoda způsobená osobou s nebezpečnými vlastnostmi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se vědomě ujme osoby nebezpečných vlastností tak, že jí bez její nutné potřeby poskytne útulek nebo jí svěří určitou činnost, ať již v domácnosti, provozovně či na jiném podobném místě, nahradí společně a nerozdílně s ní škodu způsobenou v takovém místě nebo při této činnosti někomu jinému nebezpečnou povahou takové osoby.</a:t>
            </a:r>
          </a:p>
        </p:txBody>
      </p:sp>
    </p:spTree>
    <p:extLst>
      <p:ext uri="{BB962C8B-B14F-4D97-AF65-F5344CB8AC3E}">
        <p14:creationId xmlns:p14="http://schemas.microsoft.com/office/powerpoint/2010/main" val="23714321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 provozní činnosti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provozuje závod nebo jiné zařízení sloužící k výdělečné činnosti, nahradí škodu vzniklou z provozu, ať již byla způsobena vlastní provozní činností, věcí při ní použitou nebo vlivem činnosti na okolí. Povinnosti se zprostí, prokáže-li, že vynaložil veškerou péči, kterou lze rozumně požadovat, aby ke škodě nedošlo.</a:t>
            </a:r>
          </a:p>
        </p:txBody>
      </p:sp>
    </p:spTree>
    <p:extLst>
      <p:ext uri="{BB962C8B-B14F-4D97-AF65-F5344CB8AC3E}">
        <p14:creationId xmlns:p14="http://schemas.microsoft.com/office/powerpoint/2010/main" val="8790483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Škoda způsobená provozem zvlášť nebezpečným</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provozuje závod nebo jiné zařízení zvláště nebezpečné, nahradí škodu způsobenou zdrojem zvýšeného nebezpečí; provoz je zvlášť nebezpečný, nelze-li předem rozumně vyloučit možnost vzniku závažné škody ani při vynaložení řádné péče. Jinak se povinnosti zprostí, prokáže-li, že škodu způsobila zvnějšku vyšší moc nebo že ji způsobilo vlastní jednání poškozeného nebo neodvratitelné jednání třetí osoby; ujednají-li se další důvody zproštění, nepřihlíží se k tomu.</a:t>
            </a:r>
          </a:p>
        </p:txBody>
      </p:sp>
    </p:spTree>
    <p:extLst>
      <p:ext uri="{BB962C8B-B14F-4D97-AF65-F5344CB8AC3E}">
        <p14:creationId xmlns:p14="http://schemas.microsoft.com/office/powerpoint/2010/main" val="20206185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nemovité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byť oprávněně provádí nebo zajišťuje práce, jimiž se jinému působí škoda na nemovité věci, nebo jimiž se držba nemovité věci znemožní nebo podstatně ztíží, nahradí škodu z toho vzniklou.</a:t>
            </a:r>
          </a:p>
        </p:txBody>
      </p:sp>
    </p:spTree>
    <p:extLst>
      <p:ext uri="{BB962C8B-B14F-4D97-AF65-F5344CB8AC3E}">
        <p14:creationId xmlns:p14="http://schemas.microsoft.com/office/powerpoint/2010/main" val="26627595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b="1" dirty="0"/>
              <a:t>Škoda z provozu dopravních prostředků</a:t>
            </a:r>
            <a:br>
              <a:rPr lang="pl-PL" b="1" dirty="0"/>
            </a:br>
            <a:endParaRPr lang="cs-CZ" dirty="0"/>
          </a:p>
        </p:txBody>
      </p:sp>
      <p:sp>
        <p:nvSpPr>
          <p:cNvPr id="3" name="Zástupný symbol pro obsah 2"/>
          <p:cNvSpPr>
            <a:spLocks noGrp="1"/>
          </p:cNvSpPr>
          <p:nvPr>
            <p:ph idx="1"/>
          </p:nvPr>
        </p:nvSpPr>
        <p:spPr/>
        <p:txBody>
          <a:bodyPr/>
          <a:lstStyle/>
          <a:p>
            <a:pPr algn="just"/>
            <a:r>
              <a:rPr lang="cs-CZ" dirty="0"/>
              <a:t>Kdo provozuje dopravu, nahradí škodu vyvolanou zvláštní povahou tohoto provozu. Stejnou povinnost má i jiný provozovatel vozidla, plavidla nebo letadla, ledaže je takový dopravní prostředek poháněn lidskou silou.</a:t>
            </a:r>
          </a:p>
        </p:txBody>
      </p:sp>
    </p:spTree>
    <p:extLst>
      <p:ext uri="{BB962C8B-B14F-4D97-AF65-F5344CB8AC3E}">
        <p14:creationId xmlns:p14="http://schemas.microsoft.com/office/powerpoint/2010/main" val="3730352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2165F1-1A76-4271-9449-A2105A726B31}"/>
              </a:ext>
            </a:extLst>
          </p:cNvPr>
          <p:cNvSpPr>
            <a:spLocks noGrp="1"/>
          </p:cNvSpPr>
          <p:nvPr>
            <p:ph type="title"/>
          </p:nvPr>
        </p:nvSpPr>
        <p:spPr/>
        <p:txBody>
          <a:bodyPr/>
          <a:lstStyle/>
          <a:p>
            <a:pPr algn="ctr"/>
            <a:r>
              <a:rPr lang="cs-CZ" b="1" dirty="0"/>
              <a:t>Spotřebitel a podnikatel</a:t>
            </a:r>
          </a:p>
        </p:txBody>
      </p:sp>
      <p:sp>
        <p:nvSpPr>
          <p:cNvPr id="3" name="Zástupný symbol pro obsah 2">
            <a:extLst>
              <a:ext uri="{FF2B5EF4-FFF2-40B4-BE49-F238E27FC236}">
                <a16:creationId xmlns:a16="http://schemas.microsoft.com/office/drawing/2014/main" id="{E7A5C87E-41BC-4710-9457-E771C43A8961}"/>
              </a:ext>
            </a:extLst>
          </p:cNvPr>
          <p:cNvSpPr>
            <a:spLocks noGrp="1"/>
          </p:cNvSpPr>
          <p:nvPr>
            <p:ph idx="1"/>
          </p:nvPr>
        </p:nvSpPr>
        <p:spPr/>
        <p:txBody>
          <a:bodyPr/>
          <a:lstStyle/>
          <a:p>
            <a:pPr algn="just"/>
            <a:r>
              <a:rPr lang="cs-CZ" i="1" dirty="0"/>
              <a:t>Spotřebitelem je každý člověk, který mimo rámec své podnikatelské činnosti nebo mimo rámec samostatného výkonu svého povolání uzavírá smlouvu s podnikatelem nebo s ním jinak jedná.</a:t>
            </a:r>
          </a:p>
          <a:p>
            <a:pPr algn="just"/>
            <a:endParaRPr lang="cs-CZ" i="1" dirty="0"/>
          </a:p>
          <a:p>
            <a:pPr algn="just"/>
            <a:r>
              <a:rPr lang="cs-CZ" i="1" dirty="0"/>
              <a:t>Kdo samostatně vykonává na vlastní účet a odpovědnost výdělečnou činnost živnostenským nebo obdobným způsobem se záměrem činit tak soustavně za účelem dosažení zisku, je považován se zřetelem k této činnosti za podnikatele.</a:t>
            </a:r>
          </a:p>
        </p:txBody>
      </p:sp>
    </p:spTree>
    <p:extLst>
      <p:ext uri="{BB962C8B-B14F-4D97-AF65-F5344CB8AC3E}">
        <p14:creationId xmlns:p14="http://schemas.microsoft.com/office/powerpoint/2010/main" val="34160534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způsobená věcí</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je povinen někomu něco plnit a použije při tom vadnou věc, nahradí škodu způsobenou vadou věci. To platí i v případě poskytnutí zdravotnických, sociálních, veterinárních a jiných biologických služeb.</a:t>
            </a:r>
          </a:p>
        </p:txBody>
      </p:sp>
    </p:spTree>
    <p:extLst>
      <p:ext uri="{BB962C8B-B14F-4D97-AF65-F5344CB8AC3E}">
        <p14:creationId xmlns:p14="http://schemas.microsoft.com/office/powerpoint/2010/main" val="42083354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způsobená vadou výrobku</a:t>
            </a:r>
            <a:br>
              <a:rPr lang="cs-CZ" b="1" dirty="0"/>
            </a:br>
            <a:endParaRPr lang="cs-CZ" dirty="0"/>
          </a:p>
        </p:txBody>
      </p:sp>
      <p:sp>
        <p:nvSpPr>
          <p:cNvPr id="3" name="Zástupný symbol pro obsah 2"/>
          <p:cNvSpPr>
            <a:spLocks noGrp="1"/>
          </p:cNvSpPr>
          <p:nvPr>
            <p:ph idx="1"/>
          </p:nvPr>
        </p:nvSpPr>
        <p:spPr/>
        <p:txBody>
          <a:bodyPr/>
          <a:lstStyle/>
          <a:p>
            <a:r>
              <a:rPr lang="cs-CZ" dirty="0"/>
              <a:t>Škodu způsobenou vadou movité věci určené k uvedení na trh jako výrobek za účelem prodeje, nájmu nebo jiného použití nahradí ten, kdo výrobek nebo jeho součást vyrobil, vytěžil, vypěstoval nebo jinak získal, a společně a nerozdílně s ním i ten, kdo výrobek nebo jeho část označil svým jménem, ochrannou známkou nebo jiným způsobem.</a:t>
            </a:r>
          </a:p>
        </p:txBody>
      </p:sp>
    </p:spTree>
    <p:extLst>
      <p:ext uri="{BB962C8B-B14F-4D97-AF65-F5344CB8AC3E}">
        <p14:creationId xmlns:p14="http://schemas.microsoft.com/office/powerpoint/2010/main" val="8996245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převzaté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Každý, kdo od jiného převzal věc, která má být předmětem jeho závazku, nahradí její poškození, ztrátu nebo zničení, neprokáže-li, že by ke škodě došlo i jinak.</a:t>
            </a:r>
          </a:p>
        </p:txBody>
      </p:sp>
    </p:spTree>
    <p:extLst>
      <p:ext uri="{BB962C8B-B14F-4D97-AF65-F5344CB8AC3E}">
        <p14:creationId xmlns:p14="http://schemas.microsoft.com/office/powerpoint/2010/main" val="16423927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odložené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Je-li s provozováním nějaké činnosti zpravidla spojeno odkládání věcí a byla-li věc odložena na místě k tomu určeném nebo na místě, kam se takové věci obvykle ukládají,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p>
        </p:txBody>
      </p:sp>
    </p:spTree>
    <p:extLst>
      <p:ext uri="{BB962C8B-B14F-4D97-AF65-F5344CB8AC3E}">
        <p14:creationId xmlns:p14="http://schemas.microsoft.com/office/powerpoint/2010/main" val="34425090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vnesené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provozuje pravidelně ubytovací služby, nahradí škodu na věci, kterou ubytovaný vnesl do prostor vyhrazených k ubytování nebo k uložení věcí, popřípadě na věci, která tam byla pro ubytovaného vnesena. To platí i tehdy, byla-li věc za tím účelem ubytovatelem převzata.</a:t>
            </a:r>
          </a:p>
        </p:txBody>
      </p:sp>
    </p:spTree>
    <p:extLst>
      <p:ext uri="{BB962C8B-B14F-4D97-AF65-F5344CB8AC3E}">
        <p14:creationId xmlns:p14="http://schemas.microsoft.com/office/powerpoint/2010/main" val="32018002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t-BR" b="1" dirty="0"/>
              <a:t>Škoda způsobená informací nebo radou</a:t>
            </a:r>
            <a:br>
              <a:rPr lang="pt-BR" b="1" dirty="0"/>
            </a:b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7801052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Způsob a rozsah náhrady</a:t>
            </a: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t>Škoda x nemajetková újma</a:t>
            </a:r>
          </a:p>
          <a:p>
            <a:pPr algn="just"/>
            <a:endParaRPr lang="cs-CZ" dirty="0"/>
          </a:p>
          <a:p>
            <a:pPr algn="just"/>
            <a:r>
              <a:rPr lang="cs-CZ" dirty="0"/>
              <a:t>Ušlý zisk x skutečná újma </a:t>
            </a:r>
          </a:p>
          <a:p>
            <a:pPr algn="just"/>
            <a:endParaRPr lang="cs-CZ" dirty="0"/>
          </a:p>
          <a:p>
            <a:pPr algn="just"/>
            <a:r>
              <a:rPr lang="cs-CZ" dirty="0"/>
              <a:t>Škoda</a:t>
            </a:r>
          </a:p>
          <a:p>
            <a:pPr lvl="1" algn="just"/>
            <a:r>
              <a:rPr lang="cs-CZ" dirty="0"/>
              <a:t>Uvedením do předešlého stavu </a:t>
            </a:r>
          </a:p>
          <a:p>
            <a:pPr lvl="1" algn="just"/>
            <a:r>
              <a:rPr lang="cs-CZ" dirty="0"/>
              <a:t>Není-li to dobře možné, anebo žádá-li to poškozený, hradí se škoda v penězích.</a:t>
            </a:r>
          </a:p>
          <a:p>
            <a:pPr algn="just"/>
            <a:r>
              <a:rPr lang="cs-CZ" dirty="0"/>
              <a:t>Nemajetková újma</a:t>
            </a:r>
          </a:p>
          <a:p>
            <a:pPr lvl="1" algn="just"/>
            <a:r>
              <a:rPr lang="cs-CZ" dirty="0"/>
              <a:t>Nemajetková újma se odčiní přiměřeným zadostiučiněním. Zadostiučinění musí být poskytnuto v penězích, nezajistí-li jeho jiný způsob skutečné a dostatečně účinné odčinění způsobené újmy.</a:t>
            </a:r>
          </a:p>
        </p:txBody>
      </p:sp>
    </p:spTree>
    <p:extLst>
      <p:ext uri="{BB962C8B-B14F-4D97-AF65-F5344CB8AC3E}">
        <p14:creationId xmlns:p14="http://schemas.microsoft.com/office/powerpoint/2010/main" val="13446181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Snížení náhrady</a:t>
            </a:r>
          </a:p>
        </p:txBody>
      </p:sp>
      <p:sp>
        <p:nvSpPr>
          <p:cNvPr id="3" name="Zástupný symbol pro obsah 2"/>
          <p:cNvSpPr>
            <a:spLocks noGrp="1"/>
          </p:cNvSpPr>
          <p:nvPr>
            <p:ph idx="1"/>
          </p:nvPr>
        </p:nvSpPr>
        <p:spPr/>
        <p:txBody>
          <a:bodyPr/>
          <a:lstStyle/>
          <a:p>
            <a:pPr algn="just"/>
            <a:r>
              <a:rPr lang="cs-CZ" dirty="0"/>
              <a:t>Z důvodů zvláštního zřetele hodných soud náhradu škody </a:t>
            </a:r>
            <a:r>
              <a:rPr lang="cs-CZ" dirty="0">
                <a:solidFill>
                  <a:srgbClr val="FF0000"/>
                </a:solidFill>
              </a:rPr>
              <a:t>přiměřeně sníží. </a:t>
            </a:r>
            <a:r>
              <a:rPr lang="cs-CZ" dirty="0"/>
              <a:t>Vezme přitom zřetel zejména na to, jak ke škodě došlo, k osobním a majetkovým poměrům člověka, který škodu způsobil a odpovídá za ni, jakož i k poměrům poškozeného. </a:t>
            </a:r>
          </a:p>
          <a:p>
            <a:pPr marL="0" indent="0" algn="just">
              <a:buNone/>
            </a:pPr>
            <a:endParaRPr lang="cs-CZ" dirty="0"/>
          </a:p>
          <a:p>
            <a:pPr algn="just"/>
            <a:r>
              <a:rPr lang="cs-CZ" dirty="0"/>
              <a:t>x Náhradu nelze snížit, byla-li škoda způsobena </a:t>
            </a:r>
            <a:r>
              <a:rPr lang="cs-CZ" dirty="0">
                <a:solidFill>
                  <a:srgbClr val="FF0000"/>
                </a:solidFill>
              </a:rPr>
              <a:t>úmyslně</a:t>
            </a:r>
            <a:r>
              <a:rPr lang="cs-CZ" dirty="0"/>
              <a:t>.</a:t>
            </a:r>
          </a:p>
          <a:p>
            <a:pPr algn="just"/>
            <a:r>
              <a:rPr lang="cs-CZ" dirty="0"/>
              <a:t>x Způsobil-li škodu ten, kdo se hlásil k </a:t>
            </a:r>
            <a:r>
              <a:rPr lang="cs-CZ" dirty="0">
                <a:solidFill>
                  <a:srgbClr val="FF0000"/>
                </a:solidFill>
              </a:rPr>
              <a:t>odbornému výkonu </a:t>
            </a:r>
            <a:r>
              <a:rPr lang="cs-CZ" dirty="0"/>
              <a:t>jako příslušník určitého stavu nebo povolání, porušením odborné péče.</a:t>
            </a:r>
          </a:p>
        </p:txBody>
      </p:sp>
    </p:spTree>
    <p:extLst>
      <p:ext uri="{BB962C8B-B14F-4D97-AF65-F5344CB8AC3E}">
        <p14:creationId xmlns:p14="http://schemas.microsoft.com/office/powerpoint/2010/main" val="9875934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Nemožnost určení výše náhrady</a:t>
            </a:r>
          </a:p>
        </p:txBody>
      </p:sp>
      <p:sp>
        <p:nvSpPr>
          <p:cNvPr id="3" name="Zástupný symbol pro obsah 2"/>
          <p:cNvSpPr>
            <a:spLocks noGrp="1"/>
          </p:cNvSpPr>
          <p:nvPr>
            <p:ph idx="1"/>
          </p:nvPr>
        </p:nvSpPr>
        <p:spPr/>
        <p:txBody>
          <a:bodyPr/>
          <a:lstStyle/>
          <a:p>
            <a:r>
              <a:rPr lang="cs-CZ" dirty="0"/>
              <a:t>Nelze-li výši náhrady škody přesně určit, určí ji podle spravedlivého uvážení jednotlivých okolností případu soud.</a:t>
            </a:r>
          </a:p>
        </p:txBody>
      </p:sp>
    </p:spTree>
    <p:extLst>
      <p:ext uri="{BB962C8B-B14F-4D97-AF65-F5344CB8AC3E}">
        <p14:creationId xmlns:p14="http://schemas.microsoft.com/office/powerpoint/2010/main" val="9801177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Náhrada při újmě na přirozených právech člověka</a:t>
            </a:r>
            <a:br>
              <a:rPr lang="cs-CZ" b="1" dirty="0"/>
            </a:br>
            <a:endParaRPr lang="cs-CZ" dirty="0"/>
          </a:p>
        </p:txBody>
      </p:sp>
      <p:sp>
        <p:nvSpPr>
          <p:cNvPr id="3" name="Zástupný symbol pro obsah 2"/>
          <p:cNvSpPr>
            <a:spLocks noGrp="1"/>
          </p:cNvSpPr>
          <p:nvPr>
            <p:ph idx="1"/>
          </p:nvPr>
        </p:nvSpPr>
        <p:spPr/>
        <p:txBody>
          <a:bodyPr>
            <a:normAutofit lnSpcReduction="10000"/>
          </a:bodyPr>
          <a:lstStyle/>
          <a:p>
            <a:r>
              <a:rPr lang="cs-CZ" dirty="0"/>
              <a:t>Co je přirozená práva člověka? </a:t>
            </a:r>
          </a:p>
          <a:p>
            <a:endParaRPr lang="cs-CZ" dirty="0"/>
          </a:p>
          <a:p>
            <a:pPr algn="just"/>
            <a:r>
              <a:rPr lang="cs-CZ" dirty="0"/>
              <a:t>Způsob a výše přiměřeného zadostiučinění musí být určeny tak, aby byly odčiněny i </a:t>
            </a:r>
            <a:r>
              <a:rPr lang="cs-CZ" dirty="0">
                <a:solidFill>
                  <a:srgbClr val="FF0000"/>
                </a:solidFill>
              </a:rPr>
              <a:t>okolnosti zvláštního zřetele hodné</a:t>
            </a:r>
            <a:r>
              <a:rPr lang="cs-CZ" dirty="0"/>
              <a:t>. Jimi jsou úmyslné způsobení újmy, zvláště pak způsobení újmy s </a:t>
            </a:r>
            <a:r>
              <a:rPr lang="cs-CZ" dirty="0">
                <a:solidFill>
                  <a:srgbClr val="FF0000"/>
                </a:solidFill>
              </a:rPr>
              <a:t>použitím lsti, pohrůžky, zneužitím závislosti poškozeného na škůdci, násobením účinků zásahu jeho uváděním ve veřejnou známost, nebo v důsledku diskriminace poškozeného</a:t>
            </a:r>
            <a:r>
              <a:rPr lang="cs-CZ" dirty="0"/>
              <a:t> se zřetelem na jeho pohlaví, zdravotní stav, etnický původ, víru nebo i jiné obdobně závažné důvody. Vezme se rovněž v úvahu obava poškozeného ze ztráty života nebo vážného poškození zdraví, pokud takovou obavu hrozba nebo jiná příčina vyvolala.</a:t>
            </a:r>
          </a:p>
        </p:txBody>
      </p:sp>
    </p:spTree>
    <p:extLst>
      <p:ext uri="{BB962C8B-B14F-4D97-AF65-F5344CB8AC3E}">
        <p14:creationId xmlns:p14="http://schemas.microsoft.com/office/powerpoint/2010/main" val="2378827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08E908-EB32-4102-BD89-5140D2EC76A4}"/>
              </a:ext>
            </a:extLst>
          </p:cNvPr>
          <p:cNvSpPr>
            <a:spLocks noGrp="1"/>
          </p:cNvSpPr>
          <p:nvPr>
            <p:ph type="title"/>
          </p:nvPr>
        </p:nvSpPr>
        <p:spPr/>
        <p:txBody>
          <a:bodyPr/>
          <a:lstStyle/>
          <a:p>
            <a:pPr algn="ctr"/>
            <a:r>
              <a:rPr lang="cs-CZ" b="1" dirty="0"/>
              <a:t>Podnikatel</a:t>
            </a:r>
          </a:p>
        </p:txBody>
      </p:sp>
      <p:sp>
        <p:nvSpPr>
          <p:cNvPr id="3" name="Zástupný symbol pro obsah 2">
            <a:extLst>
              <a:ext uri="{FF2B5EF4-FFF2-40B4-BE49-F238E27FC236}">
                <a16:creationId xmlns:a16="http://schemas.microsoft.com/office/drawing/2014/main" id="{DF7BE6DD-AC39-42FA-83A1-8B94C461DBE8}"/>
              </a:ext>
            </a:extLst>
          </p:cNvPr>
          <p:cNvSpPr>
            <a:spLocks noGrp="1"/>
          </p:cNvSpPr>
          <p:nvPr>
            <p:ph idx="1"/>
          </p:nvPr>
        </p:nvSpPr>
        <p:spPr/>
        <p:txBody>
          <a:bodyPr/>
          <a:lstStyle/>
          <a:p>
            <a:r>
              <a:rPr lang="cs-CZ" dirty="0"/>
              <a:t>Obchodní firma</a:t>
            </a:r>
          </a:p>
          <a:p>
            <a:r>
              <a:rPr lang="cs-CZ" dirty="0"/>
              <a:t>Sídlo podnikatele</a:t>
            </a:r>
          </a:p>
          <a:p>
            <a:r>
              <a:rPr lang="cs-CZ" dirty="0"/>
              <a:t>Zastoupení podnikatele</a:t>
            </a:r>
          </a:p>
          <a:p>
            <a:r>
              <a:rPr lang="cs-CZ" dirty="0"/>
              <a:t>Zákaz konkurence</a:t>
            </a:r>
          </a:p>
        </p:txBody>
      </p:sp>
    </p:spTree>
    <p:extLst>
      <p:ext uri="{BB962C8B-B14F-4D97-AF65-F5344CB8AC3E}">
        <p14:creationId xmlns:p14="http://schemas.microsoft.com/office/powerpoint/2010/main" val="27798110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60890"/>
            <a:ext cx="8229600" cy="247286"/>
          </a:xfrm>
        </p:spPr>
        <p:txBody>
          <a:bodyPr>
            <a:normAutofit fontScale="90000"/>
          </a:bodyPr>
          <a:lstStyle/>
          <a:p>
            <a:pPr algn="ctr"/>
            <a:r>
              <a:rPr lang="cs-CZ" b="1" dirty="0"/>
              <a:t>Různorodá praxe soudů nižších stupňů u NÚ</a:t>
            </a:r>
            <a:br>
              <a:rPr lang="cs-CZ" dirty="0"/>
            </a:br>
            <a:endParaRPr lang="cs-CZ" dirty="0"/>
          </a:p>
        </p:txBody>
      </p:sp>
      <p:sp>
        <p:nvSpPr>
          <p:cNvPr id="3" name="Content Placeholder 2"/>
          <p:cNvSpPr>
            <a:spLocks noGrp="1"/>
          </p:cNvSpPr>
          <p:nvPr>
            <p:ph idx="1"/>
          </p:nvPr>
        </p:nvSpPr>
        <p:spPr/>
        <p:txBody>
          <a:bodyPr/>
          <a:lstStyle/>
          <a:p>
            <a:r>
              <a:rPr lang="cs-CZ" dirty="0"/>
              <a:t>OS Semily sp. zn. 2 T 92/2015: 20.000 Kč za vloupání do bytu </a:t>
            </a:r>
          </a:p>
          <a:p>
            <a:endParaRPr lang="cs-CZ" dirty="0"/>
          </a:p>
          <a:p>
            <a:r>
              <a:rPr lang="cs-CZ" dirty="0"/>
              <a:t>X </a:t>
            </a:r>
          </a:p>
          <a:p>
            <a:endParaRPr lang="cs-CZ" dirty="0"/>
          </a:p>
          <a:p>
            <a:r>
              <a:rPr lang="cs-CZ" dirty="0"/>
              <a:t>OS Mělník, sp. zn. 3 T 3/2015: 5.000 Kč vyhrožování zabitím, střílení u hlavy, polití benzínem</a:t>
            </a:r>
          </a:p>
          <a:p>
            <a:endParaRPr lang="cs-CZ" dirty="0"/>
          </a:p>
        </p:txBody>
      </p:sp>
    </p:spTree>
    <p:extLst>
      <p:ext uri="{BB962C8B-B14F-4D97-AF65-F5344CB8AC3E}">
        <p14:creationId xmlns:p14="http://schemas.microsoft.com/office/powerpoint/2010/main" val="36865154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Zásady rozhodování o nemajetkové újmě</a:t>
            </a:r>
          </a:p>
        </p:txBody>
      </p:sp>
      <p:sp>
        <p:nvSpPr>
          <p:cNvPr id="3" name="Zástupný symbol pro obsah 2"/>
          <p:cNvSpPr>
            <a:spLocks noGrp="1"/>
          </p:cNvSpPr>
          <p:nvPr>
            <p:ph idx="1"/>
          </p:nvPr>
        </p:nvSpPr>
        <p:spPr/>
        <p:txBody>
          <a:bodyPr/>
          <a:lstStyle/>
          <a:p>
            <a:r>
              <a:rPr lang="cs-CZ" dirty="0"/>
              <a:t>Definice nemajetkové újmy</a:t>
            </a:r>
          </a:p>
          <a:p>
            <a:pPr marL="0" indent="0">
              <a:buNone/>
            </a:pPr>
            <a:endParaRPr lang="cs-CZ" dirty="0"/>
          </a:p>
          <a:p>
            <a:r>
              <a:rPr lang="cs-CZ" dirty="0"/>
              <a:t>§ 13 o. z. legitimní očekáván</a:t>
            </a:r>
          </a:p>
          <a:p>
            <a:endParaRPr lang="cs-CZ" dirty="0"/>
          </a:p>
          <a:p>
            <a:r>
              <a:rPr lang="cs-CZ" dirty="0"/>
              <a:t>Volné soudcovské uvážení</a:t>
            </a:r>
          </a:p>
          <a:p>
            <a:endParaRPr lang="cs-CZ" dirty="0"/>
          </a:p>
          <a:p>
            <a:r>
              <a:rPr lang="cs-CZ" dirty="0"/>
              <a:t>Nemožnost exaktního vymezení</a:t>
            </a:r>
          </a:p>
        </p:txBody>
      </p:sp>
    </p:spTree>
    <p:extLst>
      <p:ext uri="{BB962C8B-B14F-4D97-AF65-F5344CB8AC3E}">
        <p14:creationId xmlns:p14="http://schemas.microsoft.com/office/powerpoint/2010/main" val="7847164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nemajetkové újmy na zdraví </a:t>
            </a:r>
          </a:p>
        </p:txBody>
      </p:sp>
      <p:sp>
        <p:nvSpPr>
          <p:cNvPr id="3" name="Zástupný symbol pro obsah 2"/>
          <p:cNvSpPr>
            <a:spLocks noGrp="1"/>
          </p:cNvSpPr>
          <p:nvPr>
            <p:ph idx="1"/>
          </p:nvPr>
        </p:nvSpPr>
        <p:spPr/>
        <p:txBody>
          <a:bodyPr/>
          <a:lstStyle/>
          <a:p>
            <a:r>
              <a:rPr lang="cs-CZ" dirty="0"/>
              <a:t>Pojem zdraví </a:t>
            </a:r>
          </a:p>
          <a:p>
            <a:endParaRPr lang="cs-CZ" dirty="0"/>
          </a:p>
          <a:p>
            <a:r>
              <a:rPr lang="cs-CZ" dirty="0"/>
              <a:t>Prameny právní ochrany zdraví </a:t>
            </a:r>
          </a:p>
          <a:p>
            <a:endParaRPr lang="cs-CZ" dirty="0"/>
          </a:p>
          <a:p>
            <a:r>
              <a:rPr lang="cs-CZ" dirty="0"/>
              <a:t>Rozsah náhrady nemajetkové újmy na zdraví</a:t>
            </a:r>
          </a:p>
          <a:p>
            <a:pPr lvl="1"/>
            <a:r>
              <a:rPr lang="cs-CZ" dirty="0"/>
              <a:t>Bolestné </a:t>
            </a:r>
          </a:p>
          <a:p>
            <a:pPr lvl="1"/>
            <a:r>
              <a:rPr lang="cs-CZ" dirty="0"/>
              <a:t>Náhrada za ztížené společenského uplatnění </a:t>
            </a:r>
          </a:p>
          <a:p>
            <a:pPr lvl="1"/>
            <a:r>
              <a:rPr lang="cs-CZ" dirty="0"/>
              <a:t>Další nemajetkové újmy</a:t>
            </a:r>
          </a:p>
          <a:p>
            <a:pPr lvl="1"/>
            <a:r>
              <a:rPr lang="cs-CZ" dirty="0">
                <a:solidFill>
                  <a:srgbClr val="FF0000"/>
                </a:solidFill>
              </a:rPr>
              <a:t>x náklady léčení</a:t>
            </a:r>
          </a:p>
          <a:p>
            <a:pPr marL="457200" lvl="1" indent="0">
              <a:buNone/>
            </a:pPr>
            <a:endParaRPr lang="cs-CZ" dirty="0"/>
          </a:p>
          <a:p>
            <a:endParaRPr lang="cs-CZ" dirty="0"/>
          </a:p>
        </p:txBody>
      </p:sp>
    </p:spTree>
    <p:extLst>
      <p:ext uri="{BB962C8B-B14F-4D97-AF65-F5344CB8AC3E}">
        <p14:creationId xmlns:p14="http://schemas.microsoft.com/office/powerpoint/2010/main" val="38880310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Způsob určení náhrady nemajetkové újmy a zdraví</a:t>
            </a:r>
          </a:p>
        </p:txBody>
      </p:sp>
      <p:sp>
        <p:nvSpPr>
          <p:cNvPr id="3" name="Zástupný symbol pro obsah 2"/>
          <p:cNvSpPr>
            <a:spLocks noGrp="1"/>
          </p:cNvSpPr>
          <p:nvPr>
            <p:ph idx="1"/>
          </p:nvPr>
        </p:nvSpPr>
        <p:spPr/>
        <p:txBody>
          <a:bodyPr/>
          <a:lstStyle/>
          <a:p>
            <a:r>
              <a:rPr lang="cs-CZ" dirty="0"/>
              <a:t>Paušální částky stanovené předpisem </a:t>
            </a:r>
          </a:p>
          <a:p>
            <a:r>
              <a:rPr lang="cs-CZ" dirty="0"/>
              <a:t>Volné soudcovské uvážení</a:t>
            </a:r>
          </a:p>
          <a:p>
            <a:r>
              <a:rPr lang="cs-CZ" dirty="0"/>
              <a:t>Klasifikace bolestí </a:t>
            </a:r>
          </a:p>
          <a:p>
            <a:r>
              <a:rPr lang="cs-CZ" dirty="0"/>
              <a:t>Tzv. </a:t>
            </a:r>
            <a:r>
              <a:rPr lang="cs-CZ" dirty="0" err="1"/>
              <a:t>Schmerzengeldtabelle</a:t>
            </a:r>
            <a:r>
              <a:rPr lang="cs-CZ" dirty="0"/>
              <a:t> (Německo)</a:t>
            </a:r>
          </a:p>
          <a:p>
            <a:endParaRPr lang="cs-CZ" dirty="0"/>
          </a:p>
          <a:p>
            <a:r>
              <a:rPr lang="cs-CZ" dirty="0"/>
              <a:t>Role znalců při určení výše náhrady</a:t>
            </a:r>
          </a:p>
        </p:txBody>
      </p:sp>
    </p:spTree>
    <p:extLst>
      <p:ext uri="{BB962C8B-B14F-4D97-AF65-F5344CB8AC3E}">
        <p14:creationId xmlns:p14="http://schemas.microsoft.com/office/powerpoint/2010/main" val="42225932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Metodika k náhradě nemajetkové újmy na zdraví</a:t>
            </a:r>
          </a:p>
        </p:txBody>
      </p:sp>
      <p:sp>
        <p:nvSpPr>
          <p:cNvPr id="3" name="Zástupný symbol pro obsah 2"/>
          <p:cNvSpPr>
            <a:spLocks noGrp="1"/>
          </p:cNvSpPr>
          <p:nvPr>
            <p:ph idx="1"/>
          </p:nvPr>
        </p:nvSpPr>
        <p:spPr/>
        <p:txBody>
          <a:bodyPr/>
          <a:lstStyle/>
          <a:p>
            <a:r>
              <a:rPr lang="cs-CZ" dirty="0"/>
              <a:t>Cesta k Metodice</a:t>
            </a:r>
          </a:p>
          <a:p>
            <a:r>
              <a:rPr lang="cs-CZ" dirty="0"/>
              <a:t>Povaha a funkce</a:t>
            </a:r>
          </a:p>
          <a:p>
            <a:r>
              <a:rPr lang="cs-CZ" dirty="0"/>
              <a:t>Rozsah </a:t>
            </a:r>
          </a:p>
          <a:p>
            <a:pPr lvl="1"/>
            <a:r>
              <a:rPr lang="cs-CZ" dirty="0"/>
              <a:t>Bolestné </a:t>
            </a:r>
          </a:p>
          <a:p>
            <a:pPr lvl="1"/>
            <a:r>
              <a:rPr lang="cs-CZ" dirty="0"/>
              <a:t>Ztížení společenského uplatnění </a:t>
            </a:r>
          </a:p>
          <a:p>
            <a:pPr lvl="2"/>
            <a:r>
              <a:rPr lang="cs-CZ" dirty="0"/>
              <a:t>Mezinárodní klasifikace funkčních schopností, disability a zdraví </a:t>
            </a:r>
          </a:p>
        </p:txBody>
      </p:sp>
    </p:spTree>
    <p:extLst>
      <p:ext uri="{BB962C8B-B14F-4D97-AF65-F5344CB8AC3E}">
        <p14:creationId xmlns:p14="http://schemas.microsoft.com/office/powerpoint/2010/main" val="38761532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Odškodňování pracovních úrazů a nemocí z povolání</a:t>
            </a:r>
          </a:p>
        </p:txBody>
      </p:sp>
      <p:sp>
        <p:nvSpPr>
          <p:cNvPr id="3" name="Zástupný symbol pro obsah 2"/>
          <p:cNvSpPr>
            <a:spLocks noGrp="1"/>
          </p:cNvSpPr>
          <p:nvPr>
            <p:ph idx="1"/>
          </p:nvPr>
        </p:nvSpPr>
        <p:spPr/>
        <p:txBody>
          <a:bodyPr/>
          <a:lstStyle/>
          <a:p>
            <a:pPr algn="just"/>
            <a:r>
              <a:rPr lang="cs-CZ" dirty="0"/>
              <a:t>Nařízení vlády č. 276/2015 Sb. o odškodňování bolesti a ztížení společenského uplatnění způsobené pracovním úrazem nebo nemocí z povolání</a:t>
            </a:r>
          </a:p>
          <a:p>
            <a:pPr algn="just"/>
            <a:endParaRPr lang="cs-CZ" dirty="0"/>
          </a:p>
          <a:p>
            <a:pPr algn="just"/>
            <a:r>
              <a:rPr lang="cs-CZ" dirty="0"/>
              <a:t>Rozdíly mezi Metodikou a nařízením </a:t>
            </a:r>
            <a:r>
              <a:rPr lang="cs-CZ" dirty="0">
                <a:sym typeface="Wingdings" panose="05000000000000000000" pitchFamily="2" charset="2"/>
              </a:rPr>
              <a:t> zásada jednoty právního řádu (Ústavní soud)</a:t>
            </a:r>
            <a:r>
              <a:rPr lang="cs-CZ" dirty="0"/>
              <a:t> </a:t>
            </a:r>
          </a:p>
          <a:p>
            <a:pPr lvl="1" algn="just"/>
            <a:endParaRPr lang="cs-CZ" dirty="0"/>
          </a:p>
        </p:txBody>
      </p:sp>
    </p:spTree>
    <p:extLst>
      <p:ext uri="{BB962C8B-B14F-4D97-AF65-F5344CB8AC3E}">
        <p14:creationId xmlns:p14="http://schemas.microsoft.com/office/powerpoint/2010/main" val="23326858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Rozhodná kritéria pro určení výše náhrady </a:t>
            </a:r>
          </a:p>
        </p:txBody>
      </p:sp>
      <p:sp>
        <p:nvSpPr>
          <p:cNvPr id="3" name="Zástupný symbol pro obsah 2"/>
          <p:cNvSpPr>
            <a:spLocks noGrp="1"/>
          </p:cNvSpPr>
          <p:nvPr>
            <p:ph idx="1"/>
          </p:nvPr>
        </p:nvSpPr>
        <p:spPr/>
        <p:txBody>
          <a:bodyPr>
            <a:normAutofit fontScale="92500" lnSpcReduction="10000"/>
          </a:bodyPr>
          <a:lstStyle/>
          <a:p>
            <a:r>
              <a:rPr lang="cs-CZ" dirty="0"/>
              <a:t>Kritéria na straně poškozeného </a:t>
            </a:r>
          </a:p>
          <a:p>
            <a:pPr lvl="1"/>
            <a:r>
              <a:rPr lang="cs-CZ" dirty="0"/>
              <a:t>Věk</a:t>
            </a:r>
          </a:p>
          <a:p>
            <a:pPr lvl="1"/>
            <a:r>
              <a:rPr lang="cs-CZ" dirty="0"/>
              <a:t>Dosavadní život </a:t>
            </a:r>
          </a:p>
          <a:p>
            <a:pPr lvl="1"/>
            <a:r>
              <a:rPr lang="cs-CZ" dirty="0"/>
              <a:t>Rodina a partnerské vztahy</a:t>
            </a:r>
          </a:p>
          <a:p>
            <a:pPr lvl="1"/>
            <a:r>
              <a:rPr lang="cs-CZ" dirty="0"/>
              <a:t>Studium, profese a zaměstnání </a:t>
            </a:r>
          </a:p>
          <a:p>
            <a:pPr lvl="1"/>
            <a:r>
              <a:rPr lang="cs-CZ" dirty="0"/>
              <a:t>Záliby a volný čas</a:t>
            </a:r>
          </a:p>
          <a:p>
            <a:pPr lvl="1"/>
            <a:r>
              <a:rPr lang="cs-CZ" dirty="0"/>
              <a:t>Majetkové poměry</a:t>
            </a:r>
          </a:p>
          <a:p>
            <a:pPr lvl="1"/>
            <a:r>
              <a:rPr lang="cs-CZ" dirty="0"/>
              <a:t>Spoluodpovědnost </a:t>
            </a:r>
          </a:p>
          <a:p>
            <a:pPr lvl="1"/>
            <a:r>
              <a:rPr lang="cs-CZ" dirty="0"/>
              <a:t>Pohlaví, diskriminace a šikana</a:t>
            </a:r>
          </a:p>
          <a:p>
            <a:r>
              <a:rPr lang="cs-CZ" dirty="0"/>
              <a:t>Kritéria na stran škůdce </a:t>
            </a:r>
          </a:p>
          <a:p>
            <a:pPr lvl="1"/>
            <a:r>
              <a:rPr lang="cs-CZ" dirty="0"/>
              <a:t>Míra zavinění</a:t>
            </a:r>
          </a:p>
          <a:p>
            <a:pPr lvl="1"/>
            <a:r>
              <a:rPr lang="cs-CZ" dirty="0"/>
              <a:t>Majetkové poměry</a:t>
            </a:r>
          </a:p>
          <a:p>
            <a:endParaRPr lang="cs-CZ" dirty="0"/>
          </a:p>
          <a:p>
            <a:endParaRPr lang="cs-CZ" dirty="0"/>
          </a:p>
        </p:txBody>
      </p:sp>
    </p:spTree>
    <p:extLst>
      <p:ext uri="{BB962C8B-B14F-4D97-AF65-F5344CB8AC3E}">
        <p14:creationId xmlns:p14="http://schemas.microsoft.com/office/powerpoint/2010/main" val="68258596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Výše náhrady nemajetkové újmy na zdraví</a:t>
            </a:r>
          </a:p>
        </p:txBody>
      </p:sp>
      <p:sp>
        <p:nvSpPr>
          <p:cNvPr id="3" name="Zástupný symbol pro obsah 2"/>
          <p:cNvSpPr>
            <a:spLocks noGrp="1"/>
          </p:cNvSpPr>
          <p:nvPr>
            <p:ph idx="1"/>
          </p:nvPr>
        </p:nvSpPr>
        <p:spPr/>
        <p:txBody>
          <a:bodyPr/>
          <a:lstStyle/>
          <a:p>
            <a:r>
              <a:rPr lang="cs-CZ" dirty="0"/>
              <a:t>Různé pohledy</a:t>
            </a:r>
          </a:p>
          <a:p>
            <a:endParaRPr lang="cs-CZ" dirty="0"/>
          </a:p>
          <a:p>
            <a:pPr lvl="1"/>
            <a:r>
              <a:rPr lang="cs-CZ" dirty="0"/>
              <a:t>Metodika – a cca 21 000 000 Kč</a:t>
            </a:r>
          </a:p>
          <a:p>
            <a:pPr lvl="1"/>
            <a:endParaRPr lang="cs-CZ" dirty="0"/>
          </a:p>
          <a:p>
            <a:pPr lvl="1"/>
            <a:r>
              <a:rPr lang="cs-CZ" dirty="0"/>
              <a:t>Srovnání se zahraničím </a:t>
            </a:r>
          </a:p>
        </p:txBody>
      </p:sp>
    </p:spTree>
    <p:extLst>
      <p:ext uri="{BB962C8B-B14F-4D97-AF65-F5344CB8AC3E}">
        <p14:creationId xmlns:p14="http://schemas.microsoft.com/office/powerpoint/2010/main" val="234917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nemajetkové újmy při usmrcení a zvlášť závažném ublížení na zdraví </a:t>
            </a:r>
          </a:p>
        </p:txBody>
      </p:sp>
      <p:sp>
        <p:nvSpPr>
          <p:cNvPr id="3" name="Zástupný symbol pro obsah 2"/>
          <p:cNvSpPr>
            <a:spLocks noGrp="1"/>
          </p:cNvSpPr>
          <p:nvPr>
            <p:ph idx="1"/>
          </p:nvPr>
        </p:nvSpPr>
        <p:spPr/>
        <p:txBody>
          <a:bodyPr/>
          <a:lstStyle/>
          <a:p>
            <a:r>
              <a:rPr lang="cs-CZ" dirty="0"/>
              <a:t>Základní východiska </a:t>
            </a:r>
          </a:p>
          <a:p>
            <a:r>
              <a:rPr lang="cs-CZ" dirty="0"/>
              <a:t>Zvlášť závažné ublížení na zdraví </a:t>
            </a:r>
          </a:p>
          <a:p>
            <a:r>
              <a:rPr lang="cs-CZ" dirty="0"/>
              <a:t>Okruh oprávněných </a:t>
            </a:r>
          </a:p>
          <a:p>
            <a:r>
              <a:rPr lang="cs-CZ" dirty="0"/>
              <a:t>Kritéria pro určení výše náhrady</a:t>
            </a:r>
          </a:p>
          <a:p>
            <a:r>
              <a:rPr lang="cs-CZ" dirty="0"/>
              <a:t>Odlišná pracovněprávní úprava</a:t>
            </a:r>
          </a:p>
        </p:txBody>
      </p:sp>
    </p:spTree>
    <p:extLst>
      <p:ext uri="{BB962C8B-B14F-4D97-AF65-F5344CB8AC3E}">
        <p14:creationId xmlns:p14="http://schemas.microsoft.com/office/powerpoint/2010/main" val="27844705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majetkové újmy na zdraví </a:t>
            </a:r>
          </a:p>
        </p:txBody>
      </p:sp>
      <p:sp>
        <p:nvSpPr>
          <p:cNvPr id="3" name="Zástupný symbol pro obsah 2"/>
          <p:cNvSpPr>
            <a:spLocks noGrp="1"/>
          </p:cNvSpPr>
          <p:nvPr>
            <p:ph idx="1"/>
          </p:nvPr>
        </p:nvSpPr>
        <p:spPr/>
        <p:txBody>
          <a:bodyPr/>
          <a:lstStyle/>
          <a:p>
            <a:r>
              <a:rPr lang="cs-CZ" dirty="0"/>
              <a:t>Pozor na rozdíl mezi újmou majetkovou a nemajetkovou </a:t>
            </a:r>
          </a:p>
          <a:p>
            <a:endParaRPr lang="cs-CZ" dirty="0"/>
          </a:p>
          <a:p>
            <a:r>
              <a:rPr lang="cs-CZ" dirty="0"/>
              <a:t>Náklady spojené s péčí o zdraví </a:t>
            </a:r>
          </a:p>
          <a:p>
            <a:endParaRPr lang="cs-CZ" dirty="0"/>
          </a:p>
          <a:p>
            <a:r>
              <a:rPr lang="cs-CZ" dirty="0"/>
              <a:t>Náklady pohřbu</a:t>
            </a:r>
          </a:p>
          <a:p>
            <a:endParaRPr lang="cs-CZ" dirty="0"/>
          </a:p>
          <a:p>
            <a:r>
              <a:rPr lang="cs-CZ" dirty="0"/>
              <a:t>Peněžité dávky </a:t>
            </a:r>
          </a:p>
          <a:p>
            <a:endParaRPr lang="cs-CZ" dirty="0"/>
          </a:p>
          <a:p>
            <a:endParaRPr lang="cs-CZ" dirty="0"/>
          </a:p>
        </p:txBody>
      </p:sp>
    </p:spTree>
    <p:extLst>
      <p:ext uri="{BB962C8B-B14F-4D97-AF65-F5344CB8AC3E}">
        <p14:creationId xmlns:p14="http://schemas.microsoft.com/office/powerpoint/2010/main" val="857352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5A7D3-3EEE-4FC3-AC39-4366BA35DB10}"/>
              </a:ext>
            </a:extLst>
          </p:cNvPr>
          <p:cNvSpPr>
            <a:spLocks noGrp="1"/>
          </p:cNvSpPr>
          <p:nvPr>
            <p:ph type="title"/>
          </p:nvPr>
        </p:nvSpPr>
        <p:spPr/>
        <p:txBody>
          <a:bodyPr/>
          <a:lstStyle/>
          <a:p>
            <a:pPr algn="ctr"/>
            <a:r>
              <a:rPr lang="cs-CZ" b="1" dirty="0"/>
              <a:t>Rodinný závod</a:t>
            </a:r>
          </a:p>
        </p:txBody>
      </p:sp>
      <p:sp>
        <p:nvSpPr>
          <p:cNvPr id="3" name="Zástupný symbol pro obsah 2">
            <a:extLst>
              <a:ext uri="{FF2B5EF4-FFF2-40B4-BE49-F238E27FC236}">
                <a16:creationId xmlns:a16="http://schemas.microsoft.com/office/drawing/2014/main" id="{29C970EE-8BB2-403C-B1F9-EA4A340D4B8F}"/>
              </a:ext>
            </a:extLst>
          </p:cNvPr>
          <p:cNvSpPr>
            <a:spLocks noGrp="1"/>
          </p:cNvSpPr>
          <p:nvPr>
            <p:ph idx="1"/>
          </p:nvPr>
        </p:nvSpPr>
        <p:spPr/>
        <p:txBody>
          <a:bodyPr/>
          <a:lstStyle/>
          <a:p>
            <a:r>
              <a:rPr lang="cs-CZ" dirty="0"/>
              <a:t>závod, ve kterém společně pracují manželé nebo alespoň s jedním z manželů i jejich příbuzní až do třetího stupně nebo osoby s manžely </a:t>
            </a:r>
            <a:r>
              <a:rPr lang="cs-CZ" dirty="0" err="1"/>
              <a:t>sešvagřené</a:t>
            </a:r>
            <a:r>
              <a:rPr lang="cs-CZ" dirty="0"/>
              <a:t> až do druhého stupně a který je ve vlastnictví některé z těchto osob</a:t>
            </a:r>
          </a:p>
        </p:txBody>
      </p:sp>
    </p:spTree>
    <p:extLst>
      <p:ext uri="{BB962C8B-B14F-4D97-AF65-F5344CB8AC3E}">
        <p14:creationId xmlns:p14="http://schemas.microsoft.com/office/powerpoint/2010/main" val="893323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B78E5E-4209-49F6-A3B1-B470B073DC51}"/>
              </a:ext>
            </a:extLst>
          </p:cNvPr>
          <p:cNvSpPr>
            <a:spLocks noGrp="1"/>
          </p:cNvSpPr>
          <p:nvPr>
            <p:ph type="title"/>
          </p:nvPr>
        </p:nvSpPr>
        <p:spPr/>
        <p:txBody>
          <a:bodyPr/>
          <a:lstStyle/>
          <a:p>
            <a:pPr algn="ctr"/>
            <a:r>
              <a:rPr lang="cs-CZ" b="1" dirty="0"/>
              <a:t>Pracovně právní odpovědnost</a:t>
            </a:r>
          </a:p>
        </p:txBody>
      </p:sp>
      <p:sp>
        <p:nvSpPr>
          <p:cNvPr id="3" name="Zástupný symbol pro obsah 2">
            <a:extLst>
              <a:ext uri="{FF2B5EF4-FFF2-40B4-BE49-F238E27FC236}">
                <a16:creationId xmlns:a16="http://schemas.microsoft.com/office/drawing/2014/main" id="{367C4127-CB8D-42ED-9D7E-129D28C7933D}"/>
              </a:ext>
            </a:extLst>
          </p:cNvPr>
          <p:cNvSpPr>
            <a:spLocks noGrp="1"/>
          </p:cNvSpPr>
          <p:nvPr>
            <p:ph idx="1"/>
          </p:nvPr>
        </p:nvSpPr>
        <p:spPr/>
        <p:txBody>
          <a:bodyPr/>
          <a:lstStyle/>
          <a:p>
            <a:r>
              <a:rPr lang="cs-CZ" dirty="0"/>
              <a:t>Zákon č. 262/2006 Sb., zákoník práce </a:t>
            </a:r>
          </a:p>
          <a:p>
            <a:r>
              <a:rPr lang="cs-CZ" dirty="0"/>
              <a:t>Prevenční povinnost – vizte výše </a:t>
            </a:r>
          </a:p>
          <a:p>
            <a:r>
              <a:rPr lang="cs-CZ" dirty="0"/>
              <a:t>Schodek na svěřených hodnotách, které je zaměstnanec povinen vyúčtovat, a ztráta svěřených věcí</a:t>
            </a:r>
          </a:p>
          <a:p>
            <a:r>
              <a:rPr lang="cs-CZ" dirty="0"/>
              <a:t>Rozsah a způsob náhrady škody</a:t>
            </a:r>
          </a:p>
          <a:p>
            <a:r>
              <a:rPr lang="cs-CZ" dirty="0"/>
              <a:t>Pracovní úrazy a nemoci z povolání </a:t>
            </a:r>
          </a:p>
          <a:p>
            <a:endParaRPr lang="cs-CZ" dirty="0"/>
          </a:p>
          <a:p>
            <a:endParaRPr lang="cs-CZ" dirty="0"/>
          </a:p>
        </p:txBody>
      </p:sp>
    </p:spTree>
    <p:extLst>
      <p:ext uri="{BB962C8B-B14F-4D97-AF65-F5344CB8AC3E}">
        <p14:creationId xmlns:p14="http://schemas.microsoft.com/office/powerpoint/2010/main" val="12875890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Děkuji za pozornost </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22903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BE4E72-E114-416C-B951-41BBFE7F90E5}"/>
              </a:ext>
            </a:extLst>
          </p:cNvPr>
          <p:cNvSpPr>
            <a:spLocks noGrp="1"/>
          </p:cNvSpPr>
          <p:nvPr>
            <p:ph type="title"/>
          </p:nvPr>
        </p:nvSpPr>
        <p:spPr/>
        <p:txBody>
          <a:bodyPr/>
          <a:lstStyle/>
          <a:p>
            <a:pPr algn="ctr"/>
            <a:r>
              <a:rPr lang="cs-CZ" b="1" dirty="0"/>
              <a:t>Podnikání a souhlas druhého manžela</a:t>
            </a:r>
          </a:p>
        </p:txBody>
      </p:sp>
      <p:sp>
        <p:nvSpPr>
          <p:cNvPr id="3" name="Zástupný symbol pro obsah 2">
            <a:extLst>
              <a:ext uri="{FF2B5EF4-FFF2-40B4-BE49-F238E27FC236}">
                <a16:creationId xmlns:a16="http://schemas.microsoft.com/office/drawing/2014/main" id="{723C61B9-5059-4648-A6D2-9C49DD760F2E}"/>
              </a:ext>
            </a:extLst>
          </p:cNvPr>
          <p:cNvSpPr>
            <a:spLocks noGrp="1"/>
          </p:cNvSpPr>
          <p:nvPr>
            <p:ph idx="1"/>
          </p:nvPr>
        </p:nvSpPr>
        <p:spPr/>
        <p:txBody>
          <a:bodyPr>
            <a:normAutofit lnSpcReduction="10000"/>
          </a:bodyPr>
          <a:lstStyle/>
          <a:p>
            <a:pPr algn="just"/>
            <a:r>
              <a:rPr lang="cs-CZ" b="1" dirty="0"/>
              <a:t>§ 715</a:t>
            </a:r>
            <a:endParaRPr lang="cs-CZ" dirty="0"/>
          </a:p>
          <a:p>
            <a:pPr algn="just"/>
            <a:r>
              <a:rPr lang="cs-CZ" b="1" dirty="0"/>
              <a:t>(1)</a:t>
            </a:r>
            <a:r>
              <a:rPr lang="cs-CZ" dirty="0"/>
              <a:t> Má-li být součást společného jmění použita k podnikání jednoho z manželů a přesahuje-li majetková hodnota toho, co má být použito, míru přiměřenou majetkovým poměrům manželů, vyžaduje se při prvním takovém použití souhlas druhého manžela. Byl-li druhý manžel opomenut, může se dovolat neplatnosti takového jednání.</a:t>
            </a:r>
          </a:p>
          <a:p>
            <a:pPr algn="just"/>
            <a:r>
              <a:rPr lang="cs-CZ" b="1" dirty="0"/>
              <a:t>(2)</a:t>
            </a:r>
            <a:r>
              <a:rPr lang="cs-CZ" dirty="0"/>
              <a:t> Má-li být součást společného jmění použita k nabytí podílu v obchodní společnosti nebo družstvu, nebo je-li důsledkem nabytí podílu ručení za dluhy společnosti nebo družstva v rozsahu přesahujícím míru přiměřenou majetkovým poměrům manželů, platí odstavec 1 obdobně.</a:t>
            </a:r>
          </a:p>
          <a:p>
            <a:endParaRPr lang="cs-CZ" dirty="0"/>
          </a:p>
        </p:txBody>
      </p:sp>
    </p:spTree>
    <p:extLst>
      <p:ext uri="{BB962C8B-B14F-4D97-AF65-F5344CB8AC3E}">
        <p14:creationId xmlns:p14="http://schemas.microsoft.com/office/powerpoint/2010/main" val="3190443117"/>
      </p:ext>
    </p:extLst>
  </p:cSld>
  <p:clrMapOvr>
    <a:masterClrMapping/>
  </p:clrMapOvr>
</p:sld>
</file>

<file path=ppt/theme/theme1.xml><?xml version="1.0" encoding="utf-8"?>
<a:theme xmlns:a="http://schemas.openxmlformats.org/drawingml/2006/main" name="Motiv Office">
  <a:themeElements>
    <a:clrScheme name="Vlastní 1">
      <a:dk1>
        <a:srgbClr val="498DF1"/>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4087</Words>
  <Application>Microsoft Office PowerPoint</Application>
  <PresentationFormat>Širokoúhlá obrazovka</PresentationFormat>
  <Paragraphs>391</Paragraphs>
  <Slides>81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81</vt:i4>
      </vt:variant>
    </vt:vector>
  </HeadingPairs>
  <TitlesOfParts>
    <vt:vector size="86" baseType="lpstr">
      <vt:lpstr>Arial</vt:lpstr>
      <vt:lpstr>Calibri</vt:lpstr>
      <vt:lpstr>Calibri Light</vt:lpstr>
      <vt:lpstr>Wingdings</vt:lpstr>
      <vt:lpstr>Motiv Office</vt:lpstr>
      <vt:lpstr>Základy soukromého práva</vt:lpstr>
      <vt:lpstr>Právo obecně – základní charakteristika </vt:lpstr>
      <vt:lpstr>Občanské právo</vt:lpstr>
      <vt:lpstr>Osoby</vt:lpstr>
      <vt:lpstr>Právnické osoby</vt:lpstr>
      <vt:lpstr>Spotřebitel a podnikatel</vt:lpstr>
      <vt:lpstr>Podnikatel</vt:lpstr>
      <vt:lpstr>Rodinný závod</vt:lpstr>
      <vt:lpstr>Podnikání a souhlas druhého manžela</vt:lpstr>
      <vt:lpstr>Zastoupení </vt:lpstr>
      <vt:lpstr>Právní skutečnosti</vt:lpstr>
      <vt:lpstr>Co jsou závazky? </vt:lpstr>
      <vt:lpstr>Smlouva</vt:lpstr>
      <vt:lpstr>Smlouva</vt:lpstr>
      <vt:lpstr>Obsah závazků</vt:lpstr>
      <vt:lpstr>Změna, zánik, zajištění a utvrzení závazků</vt:lpstr>
      <vt:lpstr>Změny v osobě věřitele a dlužníka </vt:lpstr>
      <vt:lpstr>Změny v obsahu závazků</vt:lpstr>
      <vt:lpstr>Zánik závazků </vt:lpstr>
      <vt:lpstr>Zajištění dluhů </vt:lpstr>
      <vt:lpstr>Utvrzení dluhu </vt:lpstr>
      <vt:lpstr>Smluvní typy</vt:lpstr>
      <vt:lpstr>Kupní smlouva</vt:lpstr>
      <vt:lpstr>Zvláštní ustanovení o koupi závodu </vt:lpstr>
      <vt:lpstr>Nájem</vt:lpstr>
      <vt:lpstr>Ubytování</vt:lpstr>
      <vt:lpstr>Pacht</vt:lpstr>
      <vt:lpstr>Smlouva o dílo</vt:lpstr>
      <vt:lpstr>Prezentace aplikace PowerPoint</vt:lpstr>
      <vt:lpstr>Závazky z deliktů</vt:lpstr>
      <vt:lpstr>Náhrada majetkové a nemajetkové újmy</vt:lpstr>
      <vt:lpstr>Protiprávnost</vt:lpstr>
      <vt:lpstr>Újma</vt:lpstr>
      <vt:lpstr>Nemajetková újma</vt:lpstr>
      <vt:lpstr>Případy náhrady nemajetkové újma dle zákona</vt:lpstr>
      <vt:lpstr>Příčinná souvislost </vt:lpstr>
      <vt:lpstr>Prezentace aplikace PowerPoint</vt:lpstr>
      <vt:lpstr>Prezentace aplikace PowerPoint</vt:lpstr>
      <vt:lpstr>Rozdíl mezi škodou a nemajetkovou újmou</vt:lpstr>
      <vt:lpstr>Prevenční povinnost</vt:lpstr>
      <vt:lpstr>Aplikační praxe prevenční povinnosti</vt:lpstr>
      <vt:lpstr>Oznamovací povinnost</vt:lpstr>
      <vt:lpstr>Okolnosti vylučující protiprávnost</vt:lpstr>
      <vt:lpstr>Funkce náhrady újmy</vt:lpstr>
      <vt:lpstr>Prezentace aplikace PowerPoint</vt:lpstr>
      <vt:lpstr>Povinnost nahradit škodu </vt:lpstr>
      <vt:lpstr>Porušení dobrých mravů </vt:lpstr>
      <vt:lpstr>Porušení zákona</vt:lpstr>
      <vt:lpstr>Porušení smluvní povinnosti</vt:lpstr>
      <vt:lpstr>Škoda způsobená několika osobami </vt:lpstr>
      <vt:lpstr>Regresní nárok</vt:lpstr>
      <vt:lpstr>Regresní nárok</vt:lpstr>
      <vt:lpstr>Zvláštní skutkové podstaty</vt:lpstr>
      <vt:lpstr>Škoda způsobená tím, kdo nemůže posoudit následky svého jednání </vt:lpstr>
      <vt:lpstr>Škoda způsobená osobou s nebezpečnými vlastnostmi </vt:lpstr>
      <vt:lpstr>Škoda z provozní činnosti </vt:lpstr>
      <vt:lpstr>Škoda způsobená provozem zvlášť nebezpečným </vt:lpstr>
      <vt:lpstr>Škoda na nemovité věci </vt:lpstr>
      <vt:lpstr>Škoda z provozu dopravních prostředků </vt:lpstr>
      <vt:lpstr>Škoda způsobená věcí </vt:lpstr>
      <vt:lpstr>Škoda způsobená vadou výrobku </vt:lpstr>
      <vt:lpstr>Škoda na převzaté věci </vt:lpstr>
      <vt:lpstr>Škoda na odložené věci </vt:lpstr>
      <vt:lpstr>Škoda na vnesené věci </vt:lpstr>
      <vt:lpstr>Škoda způsobená informací nebo radou </vt:lpstr>
      <vt:lpstr>Způsob a rozsah náhrady </vt:lpstr>
      <vt:lpstr>Snížení náhrady</vt:lpstr>
      <vt:lpstr>Nemožnost určení výše náhrady</vt:lpstr>
      <vt:lpstr>Náhrada při újmě na přirozených právech člověka </vt:lpstr>
      <vt:lpstr>Různorodá praxe soudů nižších stupňů u NÚ </vt:lpstr>
      <vt:lpstr>Zásady rozhodování o nemajetkové újmě</vt:lpstr>
      <vt:lpstr>Náhrada nemajetkové újmy na zdraví </vt:lpstr>
      <vt:lpstr>Způsob určení náhrady nemajetkové újmy a zdraví</vt:lpstr>
      <vt:lpstr>Metodika k náhradě nemajetkové újmy na zdraví</vt:lpstr>
      <vt:lpstr>Odškodňování pracovních úrazů a nemocí z povolání</vt:lpstr>
      <vt:lpstr>Rozhodná kritéria pro určení výše náhrady </vt:lpstr>
      <vt:lpstr>Výše náhrady nemajetkové újmy na zdraví</vt:lpstr>
      <vt:lpstr>Náhrada nemajetkové újmy při usmrcení a zvlášť závažném ublížení na zdraví </vt:lpstr>
      <vt:lpstr>Náhrada majetkové újmy na zdraví </vt:lpstr>
      <vt:lpstr>Pracovně právní odpovědnost</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soukromého práva</dc:title>
  <dc:creator>Ondřej Pavelek</dc:creator>
  <cp:lastModifiedBy>Ondřej Pavelek</cp:lastModifiedBy>
  <cp:revision>3</cp:revision>
  <dcterms:created xsi:type="dcterms:W3CDTF">2023-10-19T05:17:57Z</dcterms:created>
  <dcterms:modified xsi:type="dcterms:W3CDTF">2024-10-03T12:33:26Z</dcterms:modified>
</cp:coreProperties>
</file>