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7" r:id="rId2"/>
    <p:sldMasterId id="2147483679" r:id="rId3"/>
  </p:sldMasterIdLst>
  <p:notesMasterIdLst>
    <p:notesMasterId r:id="rId28"/>
  </p:notesMasterIdLst>
  <p:sldIdLst>
    <p:sldId id="280" r:id="rId4"/>
    <p:sldId id="276" r:id="rId5"/>
    <p:sldId id="277" r:id="rId6"/>
    <p:sldId id="278" r:id="rId7"/>
    <p:sldId id="279" r:id="rId8"/>
    <p:sldId id="256" r:id="rId9"/>
    <p:sldId id="257" r:id="rId10"/>
    <p:sldId id="258" r:id="rId11"/>
    <p:sldId id="259" r:id="rId12"/>
    <p:sldId id="269" r:id="rId13"/>
    <p:sldId id="260" r:id="rId14"/>
    <p:sldId id="261" r:id="rId15"/>
    <p:sldId id="263" r:id="rId16"/>
    <p:sldId id="264" r:id="rId17"/>
    <p:sldId id="262" r:id="rId18"/>
    <p:sldId id="265" r:id="rId19"/>
    <p:sldId id="266" r:id="rId20"/>
    <p:sldId id="267" r:id="rId21"/>
    <p:sldId id="268" r:id="rId22"/>
    <p:sldId id="270" r:id="rId23"/>
    <p:sldId id="272" r:id="rId24"/>
    <p:sldId id="273" r:id="rId25"/>
    <p:sldId id="274" r:id="rId26"/>
    <p:sldId id="27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65" d="100"/>
          <a:sy n="65" d="100"/>
        </p:scale>
        <p:origin x="60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9D5B5B-74C1-4BCB-8CEE-278ACDD8BE4E}" type="datetimeFigureOut">
              <a:rPr lang="cs-CZ" smtClean="0"/>
              <a:t>13.11.2024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20FEB-E3E4-42F2-95CC-911338656510}" type="slidenum">
              <a:rPr lang="cs-CZ" smtClean="0"/>
              <a:t>‹#›</a:t>
            </a:fld>
            <a:endParaRPr lang="cs-CZ"/>
          </a:p>
        </p:txBody>
      </p:sp>
    </p:spTree>
    <p:extLst>
      <p:ext uri="{BB962C8B-B14F-4D97-AF65-F5344CB8AC3E}">
        <p14:creationId xmlns:p14="http://schemas.microsoft.com/office/powerpoint/2010/main" val="1347989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C11FD073-514B-BB1C-FF32-484FCE0B4E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8352AA5-6653-48D4-A70F-AA474DCA52AE}" type="slidenum">
              <a:rPr lang="en-US" altLang="cs-CZ"/>
              <a:pPr>
                <a:spcBef>
                  <a:spcPct val="0"/>
                </a:spcBef>
              </a:pPr>
              <a:t>5</a:t>
            </a:fld>
            <a:endParaRPr lang="en-US" altLang="cs-CZ"/>
          </a:p>
        </p:txBody>
      </p:sp>
      <p:sp>
        <p:nvSpPr>
          <p:cNvPr id="37891" name="Rectangle 2">
            <a:extLst>
              <a:ext uri="{FF2B5EF4-FFF2-40B4-BE49-F238E27FC236}">
                <a16:creationId xmlns:a16="http://schemas.microsoft.com/office/drawing/2014/main" id="{ACF0A7BF-4DD1-FA4D-D1E5-304A8D9A5DF7}"/>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8AFCDB68-18FB-ACCA-E81C-D99E5FAE7A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cs-CZ"/>
              <a:t>Kliknutím lze upravit styl.</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cs-CZ"/>
              <a:t>Kliknutím lze upravit styl.</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cs-CZ"/>
              <a:t>Kliknutím na ikonu přidáte obrázek.</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18C79C5D-2A6F-F04D-97DA-BEF2467B64E4}" type="datetimeFigureOut">
              <a:rPr lang="en-US" dirty="0"/>
              <a:pPr/>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cs-CZ"/>
              <a:t>Kliknutím lze upravit styl.</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cs-CZ"/>
              <a:t>Upravte styly předlohy textu.</a:t>
            </a:r>
          </a:p>
        </p:txBody>
      </p:sp>
      <p:sp>
        <p:nvSpPr>
          <p:cNvPr id="4" name="Date Placeholder 3"/>
          <p:cNvSpPr>
            <a:spLocks noGrp="1"/>
          </p:cNvSpPr>
          <p:nvPr>
            <p:ph type="dt" sz="half" idx="10"/>
          </p:nvPr>
        </p:nvSpPr>
        <p:spPr/>
        <p:txBody>
          <a:bodyPr/>
          <a:lstStyle/>
          <a:p>
            <a:fld id="{8DFA1846-DA80-1C48-A609-854EA85C59AD}" type="datetimeFigureOut">
              <a:rPr lang="en-US" dirty="0"/>
              <a:pPr/>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cs-CZ"/>
              <a:t>Kliknutím lze upravit styl.</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cs-CZ"/>
              <a:t>Upravte styly předlohy textu.</a:t>
            </a:r>
          </a:p>
        </p:txBody>
      </p:sp>
      <p:sp>
        <p:nvSpPr>
          <p:cNvPr id="2" name="Date Placeholder 1"/>
          <p:cNvSpPr>
            <a:spLocks noGrp="1"/>
          </p:cNvSpPr>
          <p:nvPr>
            <p:ph type="dt" sz="half" idx="10"/>
          </p:nvPr>
        </p:nvSpPr>
        <p:spPr/>
        <p:txBody>
          <a:bodyPr/>
          <a:lstStyle/>
          <a:p>
            <a:fld id="{FBF54567-0DE4-3F47-BF90-CB84690072F9}" type="datetimeFigureOut">
              <a:rPr lang="en-US" dirty="0"/>
              <a:pPr/>
              <a:t>11/13/2024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p:spPr>
        <p:txBody>
          <a:bodyPr/>
          <a:lstStyle/>
          <a:p>
            <a:r>
              <a:rPr lang="cs-CZ"/>
              <a:t>Klepnutím lze upravit styl předlohy nadpisů.</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F20CA123-E0C5-4F90-BEB4-4D30C3A02720}" type="datetimeFigureOut">
              <a:rPr lang="cs-CZ" smtClean="0"/>
              <a:t>13.11.2024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8C1CEFD-292E-4F23-8033-E0388EF4C8D4}" type="slidenum">
              <a:rPr lang="cs-CZ" smtClean="0"/>
              <a:t>‹#›</a:t>
            </a:fld>
            <a:endParaRPr lang="cs-CZ"/>
          </a:p>
        </p:txBody>
      </p:sp>
    </p:spTree>
    <p:extLst>
      <p:ext uri="{BB962C8B-B14F-4D97-AF65-F5344CB8AC3E}">
        <p14:creationId xmlns:p14="http://schemas.microsoft.com/office/powerpoint/2010/main" val="3729498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F20CA123-E0C5-4F90-BEB4-4D30C3A02720}" type="datetimeFigureOut">
              <a:rPr lang="cs-CZ" smtClean="0"/>
              <a:t>13.11.2024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8C1CEFD-292E-4F23-8033-E0388EF4C8D4}" type="slidenum">
              <a:rPr lang="cs-CZ" smtClean="0"/>
              <a:t>‹#›</a:t>
            </a:fld>
            <a:endParaRPr lang="cs-CZ"/>
          </a:p>
        </p:txBody>
      </p:sp>
    </p:spTree>
    <p:extLst>
      <p:ext uri="{BB962C8B-B14F-4D97-AF65-F5344CB8AC3E}">
        <p14:creationId xmlns:p14="http://schemas.microsoft.com/office/powerpoint/2010/main" val="298567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F20CA123-E0C5-4F90-BEB4-4D30C3A02720}" type="datetimeFigureOut">
              <a:rPr lang="cs-CZ" smtClean="0"/>
              <a:t>13.11.2024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8C1CEFD-292E-4F23-8033-E0388EF4C8D4}" type="slidenum">
              <a:rPr lang="cs-CZ" smtClean="0"/>
              <a:t>‹#›</a:t>
            </a:fld>
            <a:endParaRPr lang="cs-CZ"/>
          </a:p>
        </p:txBody>
      </p:sp>
    </p:spTree>
    <p:extLst>
      <p:ext uri="{BB962C8B-B14F-4D97-AF65-F5344CB8AC3E}">
        <p14:creationId xmlns:p14="http://schemas.microsoft.com/office/powerpoint/2010/main" val="123070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F20CA123-E0C5-4F90-BEB4-4D30C3A02720}" type="datetimeFigureOut">
              <a:rPr lang="cs-CZ" smtClean="0"/>
              <a:t>13.11.2024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8C1CEFD-292E-4F23-8033-E0388EF4C8D4}" type="slidenum">
              <a:rPr lang="cs-CZ" smtClean="0"/>
              <a:t>‹#›</a:t>
            </a:fld>
            <a:endParaRPr lang="cs-CZ"/>
          </a:p>
        </p:txBody>
      </p:sp>
    </p:spTree>
    <p:extLst>
      <p:ext uri="{BB962C8B-B14F-4D97-AF65-F5344CB8AC3E}">
        <p14:creationId xmlns:p14="http://schemas.microsoft.com/office/powerpoint/2010/main" val="3992976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F20CA123-E0C5-4F90-BEB4-4D30C3A02720}" type="datetimeFigureOut">
              <a:rPr lang="cs-CZ" smtClean="0"/>
              <a:t>13.11.2024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68C1CEFD-292E-4F23-8033-E0388EF4C8D4}" type="slidenum">
              <a:rPr lang="cs-CZ" smtClean="0"/>
              <a:t>‹#›</a:t>
            </a:fld>
            <a:endParaRPr lang="cs-CZ"/>
          </a:p>
        </p:txBody>
      </p:sp>
    </p:spTree>
    <p:extLst>
      <p:ext uri="{BB962C8B-B14F-4D97-AF65-F5344CB8AC3E}">
        <p14:creationId xmlns:p14="http://schemas.microsoft.com/office/powerpoint/2010/main" val="3490264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cs-CZ"/>
              <a:t>Kliknutím lze upravit styl.</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F20CA123-E0C5-4F90-BEB4-4D30C3A02720}" type="datetimeFigureOut">
              <a:rPr lang="cs-CZ" smtClean="0"/>
              <a:t>13.11.2024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68C1CEFD-292E-4F23-8033-E0388EF4C8D4}" type="slidenum">
              <a:rPr lang="cs-CZ" smtClean="0"/>
              <a:t>‹#›</a:t>
            </a:fld>
            <a:endParaRPr lang="cs-CZ"/>
          </a:p>
        </p:txBody>
      </p:sp>
    </p:spTree>
    <p:extLst>
      <p:ext uri="{BB962C8B-B14F-4D97-AF65-F5344CB8AC3E}">
        <p14:creationId xmlns:p14="http://schemas.microsoft.com/office/powerpoint/2010/main" val="3637098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F20CA123-E0C5-4F90-BEB4-4D30C3A02720}" type="datetimeFigureOut">
              <a:rPr lang="cs-CZ" smtClean="0"/>
              <a:t>13.11.2024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68C1CEFD-292E-4F23-8033-E0388EF4C8D4}" type="slidenum">
              <a:rPr lang="cs-CZ" smtClean="0"/>
              <a:t>‹#›</a:t>
            </a:fld>
            <a:endParaRPr lang="cs-CZ"/>
          </a:p>
        </p:txBody>
      </p:sp>
    </p:spTree>
    <p:extLst>
      <p:ext uri="{BB962C8B-B14F-4D97-AF65-F5344CB8AC3E}">
        <p14:creationId xmlns:p14="http://schemas.microsoft.com/office/powerpoint/2010/main" val="1068794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F20CA123-E0C5-4F90-BEB4-4D30C3A02720}" type="datetimeFigureOut">
              <a:rPr lang="cs-CZ" smtClean="0"/>
              <a:t>13.11.2024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8C1CEFD-292E-4F23-8033-E0388EF4C8D4}" type="slidenum">
              <a:rPr lang="cs-CZ" smtClean="0"/>
              <a:t>‹#›</a:t>
            </a:fld>
            <a:endParaRPr lang="cs-CZ"/>
          </a:p>
        </p:txBody>
      </p:sp>
    </p:spTree>
    <p:extLst>
      <p:ext uri="{BB962C8B-B14F-4D97-AF65-F5344CB8AC3E}">
        <p14:creationId xmlns:p14="http://schemas.microsoft.com/office/powerpoint/2010/main" val="29391563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F20CA123-E0C5-4F90-BEB4-4D30C3A02720}" type="datetimeFigureOut">
              <a:rPr lang="cs-CZ" smtClean="0"/>
              <a:t>13.11.2024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8C1CEFD-292E-4F23-8033-E0388EF4C8D4}" type="slidenum">
              <a:rPr lang="cs-CZ" smtClean="0"/>
              <a:t>‹#›</a:t>
            </a:fld>
            <a:endParaRPr lang="cs-CZ"/>
          </a:p>
        </p:txBody>
      </p:sp>
    </p:spTree>
    <p:extLst>
      <p:ext uri="{BB962C8B-B14F-4D97-AF65-F5344CB8AC3E}">
        <p14:creationId xmlns:p14="http://schemas.microsoft.com/office/powerpoint/2010/main" val="5576504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F20CA123-E0C5-4F90-BEB4-4D30C3A02720}" type="datetimeFigureOut">
              <a:rPr lang="cs-CZ" smtClean="0"/>
              <a:t>13.11.2024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8C1CEFD-292E-4F23-8033-E0388EF4C8D4}" type="slidenum">
              <a:rPr lang="cs-CZ" smtClean="0"/>
              <a:t>‹#›</a:t>
            </a:fld>
            <a:endParaRPr lang="cs-CZ"/>
          </a:p>
        </p:txBody>
      </p:sp>
    </p:spTree>
    <p:extLst>
      <p:ext uri="{BB962C8B-B14F-4D97-AF65-F5344CB8AC3E}">
        <p14:creationId xmlns:p14="http://schemas.microsoft.com/office/powerpoint/2010/main" val="10829067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200" y="274639"/>
            <a:ext cx="27432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609600" y="274639"/>
            <a:ext cx="80264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F20CA123-E0C5-4F90-BEB4-4D30C3A02720}" type="datetimeFigureOut">
              <a:rPr lang="cs-CZ" smtClean="0"/>
              <a:t>13.11.2024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8C1CEFD-292E-4F23-8033-E0388EF4C8D4}" type="slidenum">
              <a:rPr lang="cs-CZ" smtClean="0"/>
              <a:t>‹#›</a:t>
            </a:fld>
            <a:endParaRPr lang="cs-CZ"/>
          </a:p>
        </p:txBody>
      </p:sp>
    </p:spTree>
    <p:extLst>
      <p:ext uri="{BB962C8B-B14F-4D97-AF65-F5344CB8AC3E}">
        <p14:creationId xmlns:p14="http://schemas.microsoft.com/office/powerpoint/2010/main" val="36208427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p:spPr>
        <p:txBody>
          <a:bodyPr/>
          <a:lstStyle/>
          <a:p>
            <a:r>
              <a:rPr lang="cs-CZ"/>
              <a:t>Klepnutím lze upravit styl předlohy nadpisů.</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ED301812-7EA6-4E27-A68D-3A82FD63D8B7}" type="slidenum">
              <a:rPr lang="cs-CZ"/>
              <a:pPr/>
              <a:t>‹#›</a:t>
            </a:fld>
            <a:endParaRPr lang="cs-CZ"/>
          </a:p>
        </p:txBody>
      </p:sp>
    </p:spTree>
    <p:extLst>
      <p:ext uri="{BB962C8B-B14F-4D97-AF65-F5344CB8AC3E}">
        <p14:creationId xmlns:p14="http://schemas.microsoft.com/office/powerpoint/2010/main" val="30978333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58EA3558-91C8-4A99-B799-DDEFB319B283}" type="slidenum">
              <a:rPr lang="cs-CZ"/>
              <a:pPr/>
              <a:t>‹#›</a:t>
            </a:fld>
            <a:endParaRPr lang="cs-CZ"/>
          </a:p>
        </p:txBody>
      </p:sp>
    </p:spTree>
    <p:extLst>
      <p:ext uri="{BB962C8B-B14F-4D97-AF65-F5344CB8AC3E}">
        <p14:creationId xmlns:p14="http://schemas.microsoft.com/office/powerpoint/2010/main" val="17201362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D539C2E2-ABED-4694-9999-113F4DA08F1D}" type="slidenum">
              <a:rPr lang="cs-CZ"/>
              <a:pPr/>
              <a:t>‹#›</a:t>
            </a:fld>
            <a:endParaRPr lang="cs-CZ"/>
          </a:p>
        </p:txBody>
      </p:sp>
    </p:spTree>
    <p:extLst>
      <p:ext uri="{BB962C8B-B14F-4D97-AF65-F5344CB8AC3E}">
        <p14:creationId xmlns:p14="http://schemas.microsoft.com/office/powerpoint/2010/main" val="29507990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8A55FAEF-A7C6-4628-83EF-BEE8FB69C645}" type="slidenum">
              <a:rPr lang="cs-CZ"/>
              <a:pPr/>
              <a:t>‹#›</a:t>
            </a:fld>
            <a:endParaRPr lang="cs-CZ"/>
          </a:p>
        </p:txBody>
      </p:sp>
    </p:spTree>
    <p:extLst>
      <p:ext uri="{BB962C8B-B14F-4D97-AF65-F5344CB8AC3E}">
        <p14:creationId xmlns:p14="http://schemas.microsoft.com/office/powerpoint/2010/main" val="2786172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cs-CZ"/>
              <a:t>Kliknutím lze upravit styl.</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8DFA1846-DA80-1C48-A609-854EA85C59AD}" type="datetimeFigureOut">
              <a:rPr lang="en-US" dirty="0"/>
              <a:pPr/>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lvl1pPr>
              <a:defRPr/>
            </a:lvl1pPr>
          </a:lstStyle>
          <a:p>
            <a:endParaRPr lang="cs-CZ"/>
          </a:p>
        </p:txBody>
      </p:sp>
      <p:sp>
        <p:nvSpPr>
          <p:cNvPr id="8" name="Zástupný symbol pro zápatí 7"/>
          <p:cNvSpPr>
            <a:spLocks noGrp="1"/>
          </p:cNvSpPr>
          <p:nvPr>
            <p:ph type="ftr" sz="quarter" idx="11"/>
          </p:nvPr>
        </p:nvSpPr>
        <p:spPr/>
        <p:txBody>
          <a:bodyPr/>
          <a:lstStyle>
            <a:lvl1pPr>
              <a:defRPr/>
            </a:lvl1pPr>
          </a:lstStyle>
          <a:p>
            <a:endParaRPr lang="cs-CZ"/>
          </a:p>
        </p:txBody>
      </p:sp>
      <p:sp>
        <p:nvSpPr>
          <p:cNvPr id="9" name="Zástupný symbol pro číslo snímku 8"/>
          <p:cNvSpPr>
            <a:spLocks noGrp="1"/>
          </p:cNvSpPr>
          <p:nvPr>
            <p:ph type="sldNum" sz="quarter" idx="12"/>
          </p:nvPr>
        </p:nvSpPr>
        <p:spPr/>
        <p:txBody>
          <a:bodyPr/>
          <a:lstStyle>
            <a:lvl1pPr>
              <a:defRPr/>
            </a:lvl1pPr>
          </a:lstStyle>
          <a:p>
            <a:fld id="{64F422AF-8454-42F9-AFA7-50F080E43197}" type="slidenum">
              <a:rPr lang="cs-CZ"/>
              <a:pPr/>
              <a:t>‹#›</a:t>
            </a:fld>
            <a:endParaRPr lang="cs-CZ"/>
          </a:p>
        </p:txBody>
      </p:sp>
    </p:spTree>
    <p:extLst>
      <p:ext uri="{BB962C8B-B14F-4D97-AF65-F5344CB8AC3E}">
        <p14:creationId xmlns:p14="http://schemas.microsoft.com/office/powerpoint/2010/main" val="19927359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lvl1pPr>
              <a:defRPr/>
            </a:lvl1pPr>
          </a:lstStyle>
          <a:p>
            <a:endParaRPr lang="cs-CZ"/>
          </a:p>
        </p:txBody>
      </p:sp>
      <p:sp>
        <p:nvSpPr>
          <p:cNvPr id="4" name="Zástupný symbol pro zápatí 3"/>
          <p:cNvSpPr>
            <a:spLocks noGrp="1"/>
          </p:cNvSpPr>
          <p:nvPr>
            <p:ph type="ftr" sz="quarter" idx="11"/>
          </p:nvPr>
        </p:nvSpPr>
        <p:spPr/>
        <p:txBody>
          <a:bodyPr/>
          <a:lstStyle>
            <a:lvl1pPr>
              <a:defRPr/>
            </a:lvl1pPr>
          </a:lstStyle>
          <a:p>
            <a:endParaRPr lang="cs-CZ"/>
          </a:p>
        </p:txBody>
      </p:sp>
      <p:sp>
        <p:nvSpPr>
          <p:cNvPr id="5" name="Zástupný symbol pro číslo snímku 4"/>
          <p:cNvSpPr>
            <a:spLocks noGrp="1"/>
          </p:cNvSpPr>
          <p:nvPr>
            <p:ph type="sldNum" sz="quarter" idx="12"/>
          </p:nvPr>
        </p:nvSpPr>
        <p:spPr/>
        <p:txBody>
          <a:bodyPr/>
          <a:lstStyle>
            <a:lvl1pPr>
              <a:defRPr/>
            </a:lvl1pPr>
          </a:lstStyle>
          <a:p>
            <a:fld id="{50676063-137D-4B80-BF79-EA6F6180C00A}" type="slidenum">
              <a:rPr lang="cs-CZ"/>
              <a:pPr/>
              <a:t>‹#›</a:t>
            </a:fld>
            <a:endParaRPr lang="cs-CZ"/>
          </a:p>
        </p:txBody>
      </p:sp>
    </p:spTree>
    <p:extLst>
      <p:ext uri="{BB962C8B-B14F-4D97-AF65-F5344CB8AC3E}">
        <p14:creationId xmlns:p14="http://schemas.microsoft.com/office/powerpoint/2010/main" val="40252198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lvl1pPr>
          </a:lstStyle>
          <a:p>
            <a:endParaRPr lang="cs-CZ"/>
          </a:p>
        </p:txBody>
      </p:sp>
      <p:sp>
        <p:nvSpPr>
          <p:cNvPr id="3" name="Zástupný symbol pro zápatí 2"/>
          <p:cNvSpPr>
            <a:spLocks noGrp="1"/>
          </p:cNvSpPr>
          <p:nvPr>
            <p:ph type="ftr" sz="quarter" idx="11"/>
          </p:nvPr>
        </p:nvSpPr>
        <p:spPr/>
        <p:txBody>
          <a:bodyPr/>
          <a:lstStyle>
            <a:lvl1pPr>
              <a:defRPr/>
            </a:lvl1pPr>
          </a:lstStyle>
          <a:p>
            <a:endParaRPr lang="cs-CZ"/>
          </a:p>
        </p:txBody>
      </p:sp>
      <p:sp>
        <p:nvSpPr>
          <p:cNvPr id="4" name="Zástupný symbol pro číslo snímku 3"/>
          <p:cNvSpPr>
            <a:spLocks noGrp="1"/>
          </p:cNvSpPr>
          <p:nvPr>
            <p:ph type="sldNum" sz="quarter" idx="12"/>
          </p:nvPr>
        </p:nvSpPr>
        <p:spPr/>
        <p:txBody>
          <a:bodyPr/>
          <a:lstStyle>
            <a:lvl1pPr>
              <a:defRPr/>
            </a:lvl1pPr>
          </a:lstStyle>
          <a:p>
            <a:fld id="{5D996B32-9454-4F9C-850E-A59BD7A6D847}" type="slidenum">
              <a:rPr lang="cs-CZ"/>
              <a:pPr/>
              <a:t>‹#›</a:t>
            </a:fld>
            <a:endParaRPr lang="cs-CZ"/>
          </a:p>
        </p:txBody>
      </p:sp>
    </p:spTree>
    <p:extLst>
      <p:ext uri="{BB962C8B-B14F-4D97-AF65-F5344CB8AC3E}">
        <p14:creationId xmlns:p14="http://schemas.microsoft.com/office/powerpoint/2010/main" val="24204526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2F37F105-CCE9-4F36-A9CF-85271A7B6B4C}" type="slidenum">
              <a:rPr lang="cs-CZ"/>
              <a:pPr/>
              <a:t>‹#›</a:t>
            </a:fld>
            <a:endParaRPr lang="cs-CZ"/>
          </a:p>
        </p:txBody>
      </p:sp>
    </p:spTree>
    <p:extLst>
      <p:ext uri="{BB962C8B-B14F-4D97-AF65-F5344CB8AC3E}">
        <p14:creationId xmlns:p14="http://schemas.microsoft.com/office/powerpoint/2010/main" val="33768877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AC663A62-AE4A-4B31-B24E-38CFAF9BEB88}" type="slidenum">
              <a:rPr lang="cs-CZ"/>
              <a:pPr/>
              <a:t>‹#›</a:t>
            </a:fld>
            <a:endParaRPr lang="cs-CZ"/>
          </a:p>
        </p:txBody>
      </p:sp>
    </p:spTree>
    <p:extLst>
      <p:ext uri="{BB962C8B-B14F-4D97-AF65-F5344CB8AC3E}">
        <p14:creationId xmlns:p14="http://schemas.microsoft.com/office/powerpoint/2010/main" val="26542056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0E834B23-1DE0-46D4-B3A0-7A6E90D0FD93}" type="slidenum">
              <a:rPr lang="cs-CZ"/>
              <a:pPr/>
              <a:t>‹#›</a:t>
            </a:fld>
            <a:endParaRPr lang="cs-CZ"/>
          </a:p>
        </p:txBody>
      </p:sp>
    </p:spTree>
    <p:extLst>
      <p:ext uri="{BB962C8B-B14F-4D97-AF65-F5344CB8AC3E}">
        <p14:creationId xmlns:p14="http://schemas.microsoft.com/office/powerpoint/2010/main" val="14522430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200" y="274639"/>
            <a:ext cx="27432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609600" y="274639"/>
            <a:ext cx="80264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5410083B-17D8-4ED9-A822-203286E21D87}" type="slidenum">
              <a:rPr lang="cs-CZ"/>
              <a:pPr/>
              <a:t>‹#›</a:t>
            </a:fld>
            <a:endParaRPr lang="cs-CZ"/>
          </a:p>
        </p:txBody>
      </p:sp>
    </p:spTree>
    <p:extLst>
      <p:ext uri="{BB962C8B-B14F-4D97-AF65-F5344CB8AC3E}">
        <p14:creationId xmlns:p14="http://schemas.microsoft.com/office/powerpoint/2010/main" val="3656448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11/13/2024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11/13/2024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11/13/2024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cs-CZ"/>
              <a:t>Kliknutím lze upravit styl.</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D0DF5E60-9974-AC48-9591-99C2BB44B7CF}" type="datetimeFigureOut">
              <a:rPr lang="en-US" dirty="0"/>
              <a:pPr/>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cs-CZ"/>
              <a:t>Kliknutím lze upravit styl.</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cs-CZ"/>
              <a:t>Kliknutím na ikonu přidáte obrázek.</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11/13/2024</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2.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cs-CZ"/>
              <a:t>Kliknutím lze upravit styl.</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11/13/2024</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0CA123-E0C5-4F90-BEB4-4D30C3A02720}" type="datetimeFigureOut">
              <a:rPr lang="cs-CZ" smtClean="0"/>
              <a:t>13.11.2024</a:t>
            </a:fld>
            <a:endParaRPr lang="cs-CZ"/>
          </a:p>
        </p:txBody>
      </p:sp>
      <p:sp>
        <p:nvSpPr>
          <p:cNvPr id="5" name="Zástupný symbol pro zápatí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1CEFD-292E-4F23-8033-E0388EF4C8D4}" type="slidenum">
              <a:rPr lang="cs-CZ" smtClean="0"/>
              <a:t>‹#›</a:t>
            </a:fld>
            <a:endParaRPr lang="cs-CZ"/>
          </a:p>
        </p:txBody>
      </p:sp>
    </p:spTree>
    <p:extLst>
      <p:ext uri="{BB962C8B-B14F-4D97-AF65-F5344CB8AC3E}">
        <p14:creationId xmlns:p14="http://schemas.microsoft.com/office/powerpoint/2010/main" val="175446113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cs-CZ"/>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cs-CZ"/>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79A9158-1535-4C3E-84CB-0D34B67273AE}" type="slidenum">
              <a:rPr lang="cs-CZ"/>
              <a:pPr/>
              <a:t>‹#›</a:t>
            </a:fld>
            <a:endParaRPr lang="cs-CZ"/>
          </a:p>
        </p:txBody>
      </p:sp>
    </p:spTree>
    <p:extLst>
      <p:ext uri="{BB962C8B-B14F-4D97-AF65-F5344CB8AC3E}">
        <p14:creationId xmlns:p14="http://schemas.microsoft.com/office/powerpoint/2010/main" val="422813966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esT_n_AEmv8" TargetMode="External"/><Relationship Id="rId2" Type="http://schemas.openxmlformats.org/officeDocument/2006/relationships/hyperlink" Target="https://www.youtube.com/watch?v=0vvK_EMHlA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hyperlink" Target="https://www.prahain.cz/zivot-ve-meste/antonin-dolak-skoncil-na-psychiatrii-vi-toho-strasne-moc-rekla-nam-profesorka-hogenova-8880.html" TargetMode="External"/><Relationship Id="rId2" Type="http://schemas.openxmlformats.org/officeDocument/2006/relationships/hyperlink" Target="https://www.youtube.com/watch?v=bCXGlneTAUA&amp;t=95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0.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https://edu.ceskatelevize.cz/video/7873-jan-patocka-a-charta-77?vsrc=predmet&amp;vsrcid=filosofie%7Estredni-skola&amp;backlink=vuh7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youtube.com/watch?v=1bwSsOknZQ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LZUE6pf0xy4" TargetMode="External"/><Relationship Id="rId2" Type="http://schemas.openxmlformats.org/officeDocument/2006/relationships/hyperlink" Target="https://www.youtube.com/watch?v=UEbLfkucNG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EDF62C-8A7F-38F1-E630-455245B57661}"/>
              </a:ext>
            </a:extLst>
          </p:cNvPr>
          <p:cNvSpPr>
            <a:spLocks noGrp="1"/>
          </p:cNvSpPr>
          <p:nvPr>
            <p:ph type="ctrTitle"/>
          </p:nvPr>
        </p:nvSpPr>
        <p:spPr/>
        <p:txBody>
          <a:bodyPr/>
          <a:lstStyle/>
          <a:p>
            <a:r>
              <a:rPr lang="cs-CZ" dirty="0"/>
              <a:t>Opakování</a:t>
            </a:r>
          </a:p>
        </p:txBody>
      </p:sp>
    </p:spTree>
    <p:extLst>
      <p:ext uri="{BB962C8B-B14F-4D97-AF65-F5344CB8AC3E}">
        <p14:creationId xmlns:p14="http://schemas.microsoft.com/office/powerpoint/2010/main" val="3538785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0E944A32-2569-4BD2-BCB9-B09CC1C5D6E9}"/>
              </a:ext>
            </a:extLst>
          </p:cNvPr>
          <p:cNvSpPr>
            <a:spLocks noGrp="1"/>
          </p:cNvSpPr>
          <p:nvPr>
            <p:ph type="title"/>
          </p:nvPr>
        </p:nvSpPr>
        <p:spPr/>
        <p:txBody>
          <a:bodyPr/>
          <a:lstStyle/>
          <a:p>
            <a:r>
              <a:rPr lang="cs-CZ" dirty="0"/>
              <a:t>Filozofická antropologie</a:t>
            </a:r>
          </a:p>
        </p:txBody>
      </p:sp>
      <p:sp>
        <p:nvSpPr>
          <p:cNvPr id="5" name="Zástupný symbol pro obsah 4">
            <a:extLst>
              <a:ext uri="{FF2B5EF4-FFF2-40B4-BE49-F238E27FC236}">
                <a16:creationId xmlns:a16="http://schemas.microsoft.com/office/drawing/2014/main" id="{636FE3D0-2500-4D22-A356-FB4E4C6C577F}"/>
              </a:ext>
            </a:extLst>
          </p:cNvPr>
          <p:cNvSpPr>
            <a:spLocks noGrp="1"/>
          </p:cNvSpPr>
          <p:nvPr>
            <p:ph idx="1"/>
          </p:nvPr>
        </p:nvSpPr>
        <p:spPr>
          <a:xfrm>
            <a:off x="818712" y="2222287"/>
            <a:ext cx="10554574" cy="4635713"/>
          </a:xfrm>
        </p:spPr>
        <p:txBody>
          <a:bodyPr/>
          <a:lstStyle/>
          <a:p>
            <a:pPr>
              <a:spcBef>
                <a:spcPct val="50000"/>
              </a:spcBef>
            </a:pPr>
            <a:r>
              <a:rPr lang="cs-CZ" dirty="0"/>
              <a:t>Antropologie pojímaná jako filosofická disciplína má za předmět svého zájmu člověka jakožto celek, člověka v celosti jeho bytí.</a:t>
            </a:r>
          </a:p>
          <a:p>
            <a:pPr>
              <a:spcBef>
                <a:spcPct val="50000"/>
              </a:spcBef>
            </a:pPr>
            <a:r>
              <a:rPr lang="cs-CZ" dirty="0"/>
              <a:t>Za náplň této filosofické disciplíny buď můžeme považovat „pouze“ práce </a:t>
            </a:r>
            <a:r>
              <a:rPr lang="cs-CZ" b="1" dirty="0"/>
              <a:t>M. </a:t>
            </a:r>
            <a:r>
              <a:rPr lang="cs-CZ" b="1" dirty="0" err="1"/>
              <a:t>Schelera</a:t>
            </a:r>
            <a:r>
              <a:rPr lang="cs-CZ" b="1" dirty="0"/>
              <a:t>, H. </a:t>
            </a:r>
            <a:r>
              <a:rPr lang="cs-CZ" b="1" dirty="0" err="1"/>
              <a:t>Plessnera</a:t>
            </a:r>
            <a:r>
              <a:rPr lang="cs-CZ" b="1" dirty="0"/>
              <a:t> </a:t>
            </a:r>
            <a:r>
              <a:rPr lang="cs-CZ" dirty="0"/>
              <a:t>a</a:t>
            </a:r>
            <a:r>
              <a:rPr lang="cs-CZ" b="1" dirty="0"/>
              <a:t> </a:t>
            </a:r>
            <a:r>
              <a:rPr lang="cs-CZ" b="1" dirty="0" err="1"/>
              <a:t>A</a:t>
            </a:r>
            <a:r>
              <a:rPr lang="cs-CZ" b="1" dirty="0"/>
              <a:t>. </a:t>
            </a:r>
            <a:r>
              <a:rPr lang="cs-CZ" b="1" dirty="0" err="1"/>
              <a:t>Gehlena</a:t>
            </a:r>
            <a:r>
              <a:rPr lang="cs-CZ" dirty="0"/>
              <a:t>, nebo každé filosofické vymezení člověka v průběhu celé historie myšlení.</a:t>
            </a:r>
          </a:p>
          <a:p>
            <a:pPr>
              <a:spcBef>
                <a:spcPct val="50000"/>
              </a:spcBef>
            </a:pPr>
            <a:r>
              <a:rPr lang="cs-CZ" dirty="0"/>
              <a:t>Základní otázku filosofické antropologie: </a:t>
            </a:r>
            <a:r>
              <a:rPr lang="cs-CZ" dirty="0">
                <a:solidFill>
                  <a:srgbClr val="FF0000"/>
                </a:solidFill>
              </a:rPr>
              <a:t>„</a:t>
            </a:r>
            <a:r>
              <a:rPr lang="cs-CZ" i="1" dirty="0">
                <a:solidFill>
                  <a:srgbClr val="FF0000"/>
                </a:solidFill>
              </a:rPr>
              <a:t>Co je člověk?“ </a:t>
            </a:r>
            <a:r>
              <a:rPr lang="cs-CZ" dirty="0">
                <a:solidFill>
                  <a:srgbClr val="FF0000"/>
                </a:solidFill>
              </a:rPr>
              <a:t>nastolil </a:t>
            </a:r>
            <a:r>
              <a:rPr lang="cs-CZ" b="1" dirty="0">
                <a:solidFill>
                  <a:srgbClr val="FF0000"/>
                </a:solidFill>
              </a:rPr>
              <a:t>I. Kant</a:t>
            </a:r>
            <a:r>
              <a:rPr lang="cs-CZ" dirty="0">
                <a:solidFill>
                  <a:srgbClr val="FF0000"/>
                </a:solidFill>
              </a:rPr>
              <a:t> </a:t>
            </a:r>
            <a:r>
              <a:rPr lang="cs-CZ" dirty="0"/>
              <a:t>v jednom ze svých posledních spisů – </a:t>
            </a:r>
            <a:r>
              <a:rPr lang="cs-CZ" i="1" dirty="0"/>
              <a:t>Logice</a:t>
            </a:r>
            <a:r>
              <a:rPr lang="cs-CZ" dirty="0"/>
              <a:t>. Chápal ji, jako zaštiťující otázku třech předchozích – </a:t>
            </a:r>
            <a:r>
              <a:rPr lang="cs-CZ" i="1" dirty="0"/>
              <a:t>Co můžeme vědět?</a:t>
            </a:r>
            <a:r>
              <a:rPr lang="cs-CZ" dirty="0"/>
              <a:t> </a:t>
            </a:r>
            <a:r>
              <a:rPr lang="cs-CZ" i="1" dirty="0"/>
              <a:t>Co máme dělat?</a:t>
            </a:r>
            <a:r>
              <a:rPr lang="cs-CZ" dirty="0"/>
              <a:t> </a:t>
            </a:r>
            <a:r>
              <a:rPr lang="cs-CZ" i="1" dirty="0"/>
              <a:t>V co smíme věřit?</a:t>
            </a:r>
            <a:r>
              <a:rPr lang="cs-CZ" dirty="0"/>
              <a:t> – a tím pádem i celé filosofie.</a:t>
            </a:r>
          </a:p>
          <a:p>
            <a:endParaRPr lang="cs-CZ" dirty="0"/>
          </a:p>
        </p:txBody>
      </p:sp>
    </p:spTree>
    <p:extLst>
      <p:ext uri="{BB962C8B-B14F-4D97-AF65-F5344CB8AC3E}">
        <p14:creationId xmlns:p14="http://schemas.microsoft.com/office/powerpoint/2010/main" val="3389734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DA5586-213B-46C9-A552-E947EBC81D34}"/>
              </a:ext>
            </a:extLst>
          </p:cNvPr>
          <p:cNvSpPr>
            <a:spLocks noGrp="1"/>
          </p:cNvSpPr>
          <p:nvPr>
            <p:ph type="title"/>
          </p:nvPr>
        </p:nvSpPr>
        <p:spPr/>
        <p:txBody>
          <a:bodyPr/>
          <a:lstStyle/>
          <a:p>
            <a:r>
              <a:rPr lang="cs-CZ" dirty="0"/>
              <a:t>Strukturalismus a </a:t>
            </a:r>
            <a:r>
              <a:rPr lang="cs-CZ" dirty="0" err="1"/>
              <a:t>poststrukturalismus</a:t>
            </a:r>
            <a:endParaRPr lang="cs-CZ" dirty="0"/>
          </a:p>
        </p:txBody>
      </p:sp>
      <p:sp>
        <p:nvSpPr>
          <p:cNvPr id="3" name="Zástupný symbol pro obsah 2">
            <a:extLst>
              <a:ext uri="{FF2B5EF4-FFF2-40B4-BE49-F238E27FC236}">
                <a16:creationId xmlns:a16="http://schemas.microsoft.com/office/drawing/2014/main" id="{1073928B-80A8-4D5D-A88C-C3812E437D25}"/>
              </a:ext>
            </a:extLst>
          </p:cNvPr>
          <p:cNvSpPr>
            <a:spLocks noGrp="1"/>
          </p:cNvSpPr>
          <p:nvPr>
            <p:ph idx="1"/>
          </p:nvPr>
        </p:nvSpPr>
        <p:spPr/>
        <p:txBody>
          <a:bodyPr/>
          <a:lstStyle/>
          <a:p>
            <a:r>
              <a:rPr lang="cs-CZ" dirty="0"/>
              <a:t>Ferdinand de </a:t>
            </a:r>
            <a:r>
              <a:rPr lang="cs-CZ" dirty="0" err="1"/>
              <a:t>Saussure</a:t>
            </a:r>
            <a:r>
              <a:rPr lang="cs-CZ" dirty="0"/>
              <a:t> a strukturální lingvistika</a:t>
            </a:r>
          </a:p>
          <a:p>
            <a:r>
              <a:rPr lang="cs-CZ" dirty="0"/>
              <a:t>Claude </a:t>
            </a:r>
            <a:r>
              <a:rPr lang="cs-CZ" dirty="0" err="1"/>
              <a:t>Lévi-Strauss</a:t>
            </a:r>
            <a:r>
              <a:rPr lang="cs-CZ" dirty="0"/>
              <a:t> a antropologie</a:t>
            </a:r>
          </a:p>
          <a:p>
            <a:r>
              <a:rPr lang="cs-CZ" dirty="0"/>
              <a:t>Jacques </a:t>
            </a:r>
            <a:r>
              <a:rPr lang="cs-CZ" dirty="0" err="1"/>
              <a:t>Derrida</a:t>
            </a:r>
            <a:r>
              <a:rPr lang="cs-CZ" dirty="0"/>
              <a:t> a dekonstrukce</a:t>
            </a:r>
          </a:p>
          <a:p>
            <a:r>
              <a:rPr lang="cs-CZ" dirty="0"/>
              <a:t>Michel </a:t>
            </a:r>
            <a:r>
              <a:rPr lang="cs-CZ" dirty="0" err="1"/>
              <a:t>Foucault</a:t>
            </a:r>
            <a:r>
              <a:rPr lang="cs-CZ" dirty="0"/>
              <a:t> a diskurz, vědění a moc – „konec člověka“</a:t>
            </a:r>
          </a:p>
          <a:p>
            <a:endParaRPr lang="cs-CZ" dirty="0"/>
          </a:p>
          <a:p>
            <a:endParaRPr lang="cs-CZ" dirty="0"/>
          </a:p>
        </p:txBody>
      </p:sp>
    </p:spTree>
    <p:extLst>
      <p:ext uri="{BB962C8B-B14F-4D97-AF65-F5344CB8AC3E}">
        <p14:creationId xmlns:p14="http://schemas.microsoft.com/office/powerpoint/2010/main" val="2292391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38666F-E976-43C8-A9C3-59F07E0CB308}"/>
              </a:ext>
            </a:extLst>
          </p:cNvPr>
          <p:cNvSpPr>
            <a:spLocks noGrp="1"/>
          </p:cNvSpPr>
          <p:nvPr>
            <p:ph type="title"/>
          </p:nvPr>
        </p:nvSpPr>
        <p:spPr/>
        <p:txBody>
          <a:bodyPr/>
          <a:lstStyle/>
          <a:p>
            <a:r>
              <a:rPr lang="cs-CZ" dirty="0"/>
              <a:t>CLAUDE LÉVI-STRAUSS 1908 – 2009 </a:t>
            </a:r>
          </a:p>
        </p:txBody>
      </p:sp>
      <p:pic>
        <p:nvPicPr>
          <p:cNvPr id="4" name="Zástupný symbol pro obsah 3" descr="levi-strauss.jpg">
            <a:extLst>
              <a:ext uri="{FF2B5EF4-FFF2-40B4-BE49-F238E27FC236}">
                <a16:creationId xmlns:a16="http://schemas.microsoft.com/office/drawing/2014/main" id="{84B31132-34AA-46E3-B0E1-1419F0AAC24E}"/>
              </a:ext>
            </a:extLst>
          </p:cNvPr>
          <p:cNvPicPr>
            <a:picLocks noGrp="1" noChangeAspect="1"/>
          </p:cNvPicPr>
          <p:nvPr>
            <p:ph idx="1"/>
          </p:nvPr>
        </p:nvPicPr>
        <p:blipFill>
          <a:blip r:embed="rId2" cstate="print"/>
          <a:stretch>
            <a:fillRect/>
          </a:stretch>
        </p:blipFill>
        <p:spPr>
          <a:xfrm>
            <a:off x="3127051" y="2222500"/>
            <a:ext cx="5937898" cy="3636963"/>
          </a:xfrm>
        </p:spPr>
      </p:pic>
    </p:spTree>
    <p:extLst>
      <p:ext uri="{BB962C8B-B14F-4D97-AF65-F5344CB8AC3E}">
        <p14:creationId xmlns:p14="http://schemas.microsoft.com/office/powerpoint/2010/main" val="2297717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81200" y="274638"/>
            <a:ext cx="8229600" cy="2146250"/>
          </a:xfrm>
        </p:spPr>
        <p:style>
          <a:lnRef idx="2">
            <a:schemeClr val="accent2"/>
          </a:lnRef>
          <a:fillRef idx="1">
            <a:schemeClr val="lt1"/>
          </a:fillRef>
          <a:effectRef idx="0">
            <a:schemeClr val="accent2"/>
          </a:effectRef>
          <a:fontRef idx="minor">
            <a:schemeClr val="dk1"/>
          </a:fontRef>
        </p:style>
        <p:txBody>
          <a:bodyPr>
            <a:normAutofit/>
          </a:bodyPr>
          <a:lstStyle/>
          <a:p>
            <a:r>
              <a:rPr lang="cs-CZ" b="1" dirty="0" err="1"/>
              <a:t>Claude</a:t>
            </a:r>
            <a:r>
              <a:rPr lang="cs-CZ" b="1" dirty="0"/>
              <a:t> </a:t>
            </a:r>
            <a:r>
              <a:rPr lang="cs-CZ" b="1" dirty="0" err="1"/>
              <a:t>Lévi</a:t>
            </a:r>
            <a:r>
              <a:rPr lang="cs-CZ" b="1" dirty="0"/>
              <a:t>-</a:t>
            </a:r>
            <a:r>
              <a:rPr lang="cs-CZ" b="1" dirty="0" err="1"/>
              <a:t>Strauss</a:t>
            </a:r>
            <a:r>
              <a:rPr lang="cs-CZ" b="1" dirty="0"/>
              <a:t> </a:t>
            </a:r>
            <a:r>
              <a:rPr lang="cs-CZ" b="1" i="1" dirty="0"/>
              <a:t>Antropologie a problémy moderního světa</a:t>
            </a:r>
            <a:r>
              <a:rPr lang="cs-CZ" b="1" dirty="0"/>
              <a:t>. Praha 2012.</a:t>
            </a:r>
            <a:endParaRPr lang="cs-CZ" dirty="0"/>
          </a:p>
        </p:txBody>
      </p:sp>
      <p:sp>
        <p:nvSpPr>
          <p:cNvPr id="3" name="Zástupný symbol pro obsah 2"/>
          <p:cNvSpPr>
            <a:spLocks noGrp="1"/>
          </p:cNvSpPr>
          <p:nvPr>
            <p:ph idx="1"/>
          </p:nvPr>
        </p:nvSpPr>
        <p:spPr>
          <a:xfrm>
            <a:off x="1991544" y="2564905"/>
            <a:ext cx="8219256" cy="3561259"/>
          </a:xfrm>
        </p:spPr>
        <p:style>
          <a:lnRef idx="2">
            <a:schemeClr val="accent3"/>
          </a:lnRef>
          <a:fillRef idx="1">
            <a:schemeClr val="lt1"/>
          </a:fillRef>
          <a:effectRef idx="0">
            <a:schemeClr val="accent3"/>
          </a:effectRef>
          <a:fontRef idx="minor">
            <a:schemeClr val="dk1"/>
          </a:fontRef>
        </p:style>
        <p:txBody>
          <a:bodyPr>
            <a:normAutofit fontScale="85000" lnSpcReduction="20000"/>
          </a:bodyPr>
          <a:lstStyle/>
          <a:p>
            <a:r>
              <a:rPr lang="cs-CZ" dirty="0"/>
              <a:t>přínos antropologie k základním problémům, „s nimiž se v současnosti lidstvo setkává“ (s. 11) je neoddiskutovatelný. </a:t>
            </a:r>
          </a:p>
          <a:p>
            <a:r>
              <a:rPr lang="cs-CZ" dirty="0"/>
              <a:t>je třeba chápat antropologii jako disciplínu, která se věnuje studiu „lidského fenoménu“. </a:t>
            </a:r>
          </a:p>
          <a:p>
            <a:r>
              <a:rPr lang="cs-CZ" dirty="0"/>
              <a:t>„Tento fenomén bezpochyby tvoří součást souhrnu fenoménů přírodních. Ve vztahu k jiným formám života nicméně vykazuje konstantní a specifické rysy, které opravňují k jeho nezávislému studiu.“ (s. 14)</a:t>
            </a:r>
          </a:p>
          <a:p>
            <a:endParaRPr 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981200" y="188640"/>
            <a:ext cx="8229600" cy="6408712"/>
          </a:xfrm>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r>
              <a:rPr lang="cs-CZ" dirty="0"/>
              <a:t>angažovat antropologii do služeb lidstva.</a:t>
            </a:r>
          </a:p>
          <a:p>
            <a:r>
              <a:rPr lang="cs-CZ" dirty="0"/>
              <a:t>je opět třeba připomenout pilíře vědního oboru, který má nést naději, že ač máme v rukou prostředky hromadného ničení, které, ač dosud nevyužity, „svou pouhou přítomností ohrožují přežití našeho druhu“ (s. 12), třebaže méně bezprostředně, ale stejně reálně „je toto přežití rovněž ohrožováno úbytkem či znečištěním těch nejzákladnějších statků: prostoru, vzduchu, vody, bohatství a různorodosti přírodních zdrojů“ (tamtéž.), že se přece jen „západní společnost“ může naučit o člověku obecně i sobě samé zvláště cosi významného, a to u těch „skromných a dlouho opovrhovaných společností“, které donedávna unikaly jejímu vlivu …</a:t>
            </a:r>
          </a:p>
          <a:p>
            <a:r>
              <a:rPr lang="cs-CZ" dirty="0"/>
              <a:t>Společnosti, které označují antropologové za </a:t>
            </a:r>
            <a:r>
              <a:rPr lang="cs-CZ" dirty="0" err="1"/>
              <a:t>preliterární</a:t>
            </a:r>
            <a:r>
              <a:rPr lang="cs-CZ" dirty="0"/>
              <a:t>, přírodní či primitivní dokázaly nastolit mezi člověkem a přírodním prostředím rovnováhu, kterou naše západní civilizace dávno ztratila. </a:t>
            </a:r>
          </a:p>
          <a:p>
            <a:endParaRPr 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81200" y="274638"/>
            <a:ext cx="8363272" cy="1858218"/>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cs-CZ" dirty="0"/>
              <a:t>„Abychom poznali a pochopili vlastní kulturu, je třeba naučit se pohlížet na ni z hlediska jiné kultury.“(s. 27) </a:t>
            </a:r>
          </a:p>
        </p:txBody>
      </p:sp>
      <p:pic>
        <p:nvPicPr>
          <p:cNvPr id="4" name="Zástupný symbol pro obsah 3" descr="levi.jpg"/>
          <p:cNvPicPr>
            <a:picLocks noGrp="1" noChangeAspect="1"/>
          </p:cNvPicPr>
          <p:nvPr>
            <p:ph idx="1"/>
          </p:nvPr>
        </p:nvPicPr>
        <p:blipFill>
          <a:blip r:embed="rId2" cstate="print"/>
          <a:stretch>
            <a:fillRect/>
          </a:stretch>
        </p:blipFill>
        <p:spPr>
          <a:xfrm>
            <a:off x="2999656" y="2431648"/>
            <a:ext cx="6336704" cy="3548555"/>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cs-CZ" dirty="0" err="1"/>
              <a:t>Lévi</a:t>
            </a:r>
            <a:r>
              <a:rPr lang="cs-CZ" dirty="0"/>
              <a:t>-</a:t>
            </a:r>
            <a:r>
              <a:rPr lang="cs-CZ" dirty="0" err="1"/>
              <a:t>Strauss</a:t>
            </a:r>
            <a:r>
              <a:rPr lang="cs-CZ" dirty="0"/>
              <a:t> </a:t>
            </a:r>
            <a:r>
              <a:rPr lang="cs-CZ" i="1" dirty="0"/>
              <a:t>Rasa a dějiny</a:t>
            </a:r>
            <a:r>
              <a:rPr lang="cs-CZ" dirty="0"/>
              <a:t>. Praha 1999.</a:t>
            </a:r>
          </a:p>
        </p:txBody>
      </p:sp>
      <p:sp>
        <p:nvSpPr>
          <p:cNvPr id="3" name="Zástupný symbol pro obsah 2"/>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a:bodyPr>
          <a:lstStyle/>
          <a:p>
            <a:r>
              <a:rPr lang="cs-CZ" dirty="0"/>
              <a:t>Před více než půl stoletím na žádost organizace UNESCO, jak autor nikdy neopomene připomenou, </a:t>
            </a:r>
            <a:r>
              <a:rPr lang="cs-CZ" dirty="0" err="1"/>
              <a:t>Claude</a:t>
            </a:r>
            <a:r>
              <a:rPr lang="cs-CZ" dirty="0"/>
              <a:t> </a:t>
            </a:r>
            <a:r>
              <a:rPr lang="cs-CZ" dirty="0" err="1"/>
              <a:t>Lévi</a:t>
            </a:r>
            <a:r>
              <a:rPr lang="cs-CZ" dirty="0"/>
              <a:t>-</a:t>
            </a:r>
            <a:r>
              <a:rPr lang="cs-CZ" dirty="0" err="1"/>
              <a:t>Strauss</a:t>
            </a:r>
            <a:r>
              <a:rPr lang="cs-CZ" dirty="0"/>
              <a:t>, vytvořil krátkou esej, která se v otázkách rasy a rasismu stala pro antropologii naprosto klíčovou. V této eseji popisuje již roku 1952, že prvotním hříchem antropologie je to, že zaměňuje čistě biologický pojem rasy za sociologické a psychologické výtvory lidských kultur. Pokud ovšem vůbec i na biologickém základě jde o tomto termínu objektivně hovořit.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lstStyle/>
          <a:p>
            <a:r>
              <a:rPr lang="cs-CZ" dirty="0"/>
              <a:t>O tři desetiletí později: </a:t>
            </a:r>
          </a:p>
        </p:txBody>
      </p:sp>
      <p:sp>
        <p:nvSpPr>
          <p:cNvPr id="3" name="Zástupný symbol pro obsah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r>
              <a:rPr lang="cs-CZ" dirty="0"/>
              <a:t>„Proti myšlence, že rasa a kultura jsou spojeny, antropologie již odedávna stavěla dva argumenty. Zaprvé počet kultur, které na zemském povrchu existují a především které na něm ještě před dvěma či třemi staletími existovaly, nesrovnatelně přesahuje počet ras, které se poštěstilo rozlišit i těm nejpečlivějším </a:t>
            </a:r>
            <a:r>
              <a:rPr lang="cs-CZ" dirty="0" err="1"/>
              <a:t>snaživcům</a:t>
            </a:r>
            <a:r>
              <a:rPr lang="cs-CZ" dirty="0"/>
              <a:t>: několik tisíc proti jednomu či dvěma tuctům. … A zadruhé různá kulturní dědictví se vyvíjejí mnohem rychleji než dědictví genetická.“ </a:t>
            </a:r>
          </a:p>
          <a:p>
            <a:pPr>
              <a:buNone/>
            </a:pPr>
            <a:r>
              <a:rPr lang="cs-CZ" dirty="0"/>
              <a:t>	(</a:t>
            </a:r>
            <a:r>
              <a:rPr lang="cs-CZ" dirty="0" err="1"/>
              <a:t>Lévi</a:t>
            </a:r>
            <a:r>
              <a:rPr lang="cs-CZ" dirty="0"/>
              <a:t>-</a:t>
            </a:r>
            <a:r>
              <a:rPr lang="cs-CZ" dirty="0" err="1"/>
              <a:t>Strauss</a:t>
            </a:r>
            <a:r>
              <a:rPr lang="cs-CZ" dirty="0"/>
              <a:t>: Antropologie a problémy moderního světa. Praha 2012. s. 60)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81200" y="274638"/>
            <a:ext cx="8435280" cy="1786210"/>
          </a:xfrm>
        </p:spPr>
        <p:style>
          <a:lnRef idx="2">
            <a:schemeClr val="accent4"/>
          </a:lnRef>
          <a:fillRef idx="1">
            <a:schemeClr val="lt1"/>
          </a:fillRef>
          <a:effectRef idx="0">
            <a:schemeClr val="accent4"/>
          </a:effectRef>
          <a:fontRef idx="minor">
            <a:schemeClr val="dk1"/>
          </a:fontRef>
        </p:style>
        <p:txBody>
          <a:bodyPr>
            <a:normAutofit fontScale="90000"/>
          </a:bodyPr>
          <a:lstStyle/>
          <a:p>
            <a:r>
              <a:rPr lang="cs-CZ" dirty="0" err="1"/>
              <a:t>Lévi</a:t>
            </a:r>
            <a:r>
              <a:rPr lang="cs-CZ" dirty="0"/>
              <a:t>-</a:t>
            </a:r>
            <a:r>
              <a:rPr lang="cs-CZ" dirty="0" err="1"/>
              <a:t>Strauss</a:t>
            </a:r>
            <a:r>
              <a:rPr lang="cs-CZ" dirty="0"/>
              <a:t> se vzdává pojmu rasy a přiklání se k jeho nahrazením např. tzv. „genetickým potenciálem“. </a:t>
            </a:r>
          </a:p>
        </p:txBody>
      </p:sp>
      <p:sp>
        <p:nvSpPr>
          <p:cNvPr id="3" name="Zástupný symbol pro obsah 2"/>
          <p:cNvSpPr>
            <a:spLocks noGrp="1"/>
          </p:cNvSpPr>
          <p:nvPr>
            <p:ph idx="1"/>
          </p:nvPr>
        </p:nvSpPr>
        <p:spPr>
          <a:xfrm>
            <a:off x="1524000" y="2132856"/>
            <a:ext cx="9144000" cy="4725144"/>
          </a:xfrm>
        </p:spPr>
        <p:style>
          <a:lnRef idx="2">
            <a:schemeClr val="accent2"/>
          </a:lnRef>
          <a:fillRef idx="1">
            <a:schemeClr val="lt1"/>
          </a:fillRef>
          <a:effectRef idx="0">
            <a:schemeClr val="accent2"/>
          </a:effectRef>
          <a:fontRef idx="minor">
            <a:schemeClr val="dk1"/>
          </a:fontRef>
        </p:style>
        <p:txBody>
          <a:bodyPr>
            <a:normAutofit fontScale="92500"/>
          </a:bodyPr>
          <a:lstStyle/>
          <a:p>
            <a:r>
              <a:rPr lang="cs-CZ" dirty="0"/>
              <a:t>Tradiční pojem rasy spočíval ve vnějších a viditelných lidských vlastnostech, ovšem moderní genetika a lidská biologie ukazují, že uvnitř tzv. „ras“ dobře existují prokazatelně významné rozdíly: krevní skupiny, proteiny v krevním séru, imunitní faktory, apod. Tyto tak dělí lidstvo do „neviditelných ras“, které existují buď uvnitř tradičně pojímaných ras nebo (a to častěji) napříč hranic, které byly tradičním rasám připisovány. (Tamtéž s. 61). „Dokonce ani jeden izolovaný kmen v důsledku toho netvoří biologickou jednotu.“ (Tamtéž s. 62)</a:t>
            </a:r>
          </a:p>
          <a:p>
            <a:endParaRPr lang="cs-CZ"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981200" y="404664"/>
            <a:ext cx="8229600" cy="6048672"/>
          </a:xfrm>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r>
              <a:rPr lang="cs-CZ" dirty="0" err="1"/>
              <a:t>Lévi</a:t>
            </a:r>
            <a:r>
              <a:rPr lang="cs-CZ" dirty="0"/>
              <a:t>-</a:t>
            </a:r>
            <a:r>
              <a:rPr lang="cs-CZ" dirty="0" err="1"/>
              <a:t>Strauss</a:t>
            </a:r>
            <a:r>
              <a:rPr lang="cs-CZ" dirty="0"/>
              <a:t> dokonce rasový problém obrací. Tvrdí, že „rasa – nebo to, co tímto nevhodným termínem obecně rozumíme – je jednou funkcí kultury mezi jinými.“ Je to právě kulturní forma, kterou si lidé přisvojují a která ve velké míře může ovlivnit jejich biologickou evoluci. Je to právě kultura, která určuje, které rysy lidské existence budou upevněny a šířeny. Kultura tedy není od lidské evoluce zcela odloučena, ale díky její </a:t>
            </a:r>
            <a:r>
              <a:rPr lang="cs-CZ" dirty="0" err="1"/>
              <a:t>diverzitě</a:t>
            </a:r>
            <a:r>
              <a:rPr lang="cs-CZ" dirty="0"/>
              <a:t> dochází také k </a:t>
            </a:r>
            <a:r>
              <a:rPr lang="cs-CZ" dirty="0" err="1"/>
              <a:t>diverzitě</a:t>
            </a:r>
            <a:r>
              <a:rPr lang="cs-CZ" dirty="0"/>
              <a:t> uvnitř lidstva, </a:t>
            </a:r>
            <a:r>
              <a:rPr lang="cs-CZ" dirty="0" err="1"/>
              <a:t>diverzitě</a:t>
            </a:r>
            <a:r>
              <a:rPr lang="cs-CZ" dirty="0"/>
              <a:t>, která zpětně ovlivňuje a posiluje danou kulturu (např. přizpůsobení klimatickým extrémům, odolnost vůči sníženému obsahu kyslíku, apod.). </a:t>
            </a:r>
          </a:p>
          <a:p>
            <a:r>
              <a:rPr lang="cs-CZ" dirty="0"/>
              <a:t>„Antropologové a biologové tedy v současnosti shodně uznávají, že život obecně a lidský život zvláště se nemůže vyvíjet jednotným způsobem. Vždy a všude předpokládá a vyvolává </a:t>
            </a:r>
            <a:r>
              <a:rPr lang="cs-CZ" dirty="0" err="1"/>
              <a:t>diverzitu</a:t>
            </a:r>
            <a:r>
              <a:rPr lang="cs-CZ" dirty="0"/>
              <a:t>.“ (tamtéž s. 66)</a:t>
            </a:r>
          </a:p>
          <a:p>
            <a:endParaRPr lang="cs-CZ"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8CBF55-9D52-967B-9C0F-03B10B442FCB}"/>
              </a:ext>
            </a:extLst>
          </p:cNvPr>
          <p:cNvSpPr>
            <a:spLocks noGrp="1"/>
          </p:cNvSpPr>
          <p:nvPr>
            <p:ph type="title"/>
          </p:nvPr>
        </p:nvSpPr>
        <p:spPr/>
        <p:txBody>
          <a:bodyPr/>
          <a:lstStyle/>
          <a:p>
            <a:r>
              <a:rPr lang="cs-CZ" dirty="0"/>
              <a:t>OPAKOVÁNÍ </a:t>
            </a:r>
          </a:p>
        </p:txBody>
      </p:sp>
      <p:sp>
        <p:nvSpPr>
          <p:cNvPr id="3" name="Zástupný symbol obrázku 2">
            <a:extLst>
              <a:ext uri="{FF2B5EF4-FFF2-40B4-BE49-F238E27FC236}">
                <a16:creationId xmlns:a16="http://schemas.microsoft.com/office/drawing/2014/main" id="{AE594D48-EAC9-33E3-36E6-ADC74473BDD7}"/>
              </a:ext>
            </a:extLst>
          </p:cNvPr>
          <p:cNvSpPr>
            <a:spLocks noGrp="1"/>
          </p:cNvSpPr>
          <p:nvPr>
            <p:ph type="pic" sz="quarter" idx="13"/>
          </p:nvPr>
        </p:nvSpPr>
        <p:spPr/>
      </p:sp>
      <p:graphicFrame>
        <p:nvGraphicFramePr>
          <p:cNvPr id="5" name="Objekt 4">
            <a:extLst>
              <a:ext uri="{FF2B5EF4-FFF2-40B4-BE49-F238E27FC236}">
                <a16:creationId xmlns:a16="http://schemas.microsoft.com/office/drawing/2014/main" id="{DCDB3495-7904-09AB-9CAF-C7C8C0E3F81C}"/>
              </a:ext>
            </a:extLst>
          </p:cNvPr>
          <p:cNvGraphicFramePr>
            <a:graphicFrameLocks noChangeAspect="1"/>
          </p:cNvGraphicFramePr>
          <p:nvPr>
            <p:extLst>
              <p:ext uri="{D42A27DB-BD31-4B8C-83A1-F6EECF244321}">
                <p14:modId xmlns:p14="http://schemas.microsoft.com/office/powerpoint/2010/main" val="474670605"/>
              </p:ext>
            </p:extLst>
          </p:nvPr>
        </p:nvGraphicFramePr>
        <p:xfrm>
          <a:off x="2863638" y="335560"/>
          <a:ext cx="8020050" cy="5667375"/>
        </p:xfrm>
        <a:graphic>
          <a:graphicData uri="http://schemas.openxmlformats.org/presentationml/2006/ole">
            <mc:AlternateContent xmlns:mc="http://schemas.openxmlformats.org/markup-compatibility/2006">
              <mc:Choice xmlns:v="urn:schemas-microsoft-com:vml" Requires="v">
                <p:oleObj spid="_x0000_s1027" name="Acrobat Document" r:id="rId3" imgW="8019999" imgH="5667233" progId="Acrobat.Document.DC">
                  <p:embed/>
                </p:oleObj>
              </mc:Choice>
              <mc:Fallback>
                <p:oleObj name="Acrobat Document" r:id="rId3" imgW="8019999" imgH="5667233" progId="Acrobat.Document.DC">
                  <p:embed/>
                  <p:pic>
                    <p:nvPicPr>
                      <p:cNvPr id="0" name=""/>
                      <p:cNvPicPr/>
                      <p:nvPr/>
                    </p:nvPicPr>
                    <p:blipFill>
                      <a:blip r:embed="rId4"/>
                      <a:stretch>
                        <a:fillRect/>
                      </a:stretch>
                    </p:blipFill>
                    <p:spPr>
                      <a:xfrm>
                        <a:off x="2863638" y="335560"/>
                        <a:ext cx="8020050" cy="5667375"/>
                      </a:xfrm>
                      <a:prstGeom prst="rect">
                        <a:avLst/>
                      </a:prstGeom>
                    </p:spPr>
                  </p:pic>
                </p:oleObj>
              </mc:Fallback>
            </mc:AlternateContent>
          </a:graphicData>
        </a:graphic>
      </p:graphicFrame>
    </p:spTree>
    <p:extLst>
      <p:ext uri="{BB962C8B-B14F-4D97-AF65-F5344CB8AC3E}">
        <p14:creationId xmlns:p14="http://schemas.microsoft.com/office/powerpoint/2010/main" val="464814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7C6501-4C91-4F94-880A-C95C0C8CEE29}"/>
              </a:ext>
            </a:extLst>
          </p:cNvPr>
          <p:cNvSpPr>
            <a:spLocks noGrp="1"/>
          </p:cNvSpPr>
          <p:nvPr>
            <p:ph type="title"/>
          </p:nvPr>
        </p:nvSpPr>
        <p:spPr/>
        <p:txBody>
          <a:bodyPr/>
          <a:lstStyle/>
          <a:p>
            <a:r>
              <a:rPr lang="cs-CZ" dirty="0"/>
              <a:t>Jsme ještě lidé?  </a:t>
            </a:r>
          </a:p>
        </p:txBody>
      </p:sp>
      <p:sp>
        <p:nvSpPr>
          <p:cNvPr id="3" name="Zástupný symbol pro obsah 2">
            <a:extLst>
              <a:ext uri="{FF2B5EF4-FFF2-40B4-BE49-F238E27FC236}">
                <a16:creationId xmlns:a16="http://schemas.microsoft.com/office/drawing/2014/main" id="{663278A3-8350-4617-9A7D-CF0DEFB14DD7}"/>
              </a:ext>
            </a:extLst>
          </p:cNvPr>
          <p:cNvSpPr>
            <a:spLocks noGrp="1"/>
          </p:cNvSpPr>
          <p:nvPr>
            <p:ph idx="1"/>
          </p:nvPr>
        </p:nvSpPr>
        <p:spPr>
          <a:xfrm>
            <a:off x="0" y="2432304"/>
            <a:ext cx="12192000" cy="4425696"/>
          </a:xfrm>
        </p:spPr>
        <p:txBody>
          <a:bodyPr>
            <a:normAutofit fontScale="85000" lnSpcReduction="10000"/>
          </a:bodyPr>
          <a:lstStyle/>
          <a:p>
            <a:r>
              <a:rPr lang="cs-CZ" dirty="0"/>
              <a:t>Nová diverzita lidstva na příkladu technologických zásahů do lidského organismu.</a:t>
            </a:r>
          </a:p>
          <a:p>
            <a:pPr lvl="2"/>
            <a:r>
              <a:rPr lang="cs-CZ" sz="2200" dirty="0">
                <a:solidFill>
                  <a:srgbClr val="FF0000"/>
                </a:solidFill>
              </a:rPr>
              <a:t>Srovnání: </a:t>
            </a:r>
            <a:r>
              <a:rPr lang="cs-CZ" sz="2200" dirty="0">
                <a:solidFill>
                  <a:srgbClr val="FF0000"/>
                </a:solidFill>
                <a:hlinkClick r:id="rId2">
                  <a:extLst>
                    <a:ext uri="{A12FA001-AC4F-418D-AE19-62706E023703}">
                      <ahyp:hlinkClr xmlns:ahyp="http://schemas.microsoft.com/office/drawing/2018/hyperlinkcolor" val="tx"/>
                    </a:ext>
                  </a:extLst>
                </a:hlinkClick>
              </a:rPr>
              <a:t>Kdo je člověk? | Filozofie – YouTube</a:t>
            </a:r>
            <a:r>
              <a:rPr lang="cs-CZ" sz="2200" dirty="0">
                <a:solidFill>
                  <a:srgbClr val="FF0000"/>
                </a:solidFill>
              </a:rPr>
              <a:t>  a následně: </a:t>
            </a:r>
            <a:r>
              <a:rPr lang="fr-FR" sz="2200" dirty="0">
                <a:solidFill>
                  <a:srgbClr val="FF0000"/>
                </a:solidFill>
                <a:hlinkClick r:id="rId3">
                  <a:extLst>
                    <a:ext uri="{A12FA001-AC4F-418D-AE19-62706E023703}">
                      <ahyp:hlinkClr xmlns:ahyp="http://schemas.microsoft.com/office/drawing/2018/hyperlinkcolor" val="tx"/>
                    </a:ext>
                  </a:extLst>
                </a:hlinkClick>
              </a:rPr>
              <a:t>A15: Kyberantropologie - Martin Soukup – YouTube</a:t>
            </a:r>
            <a:r>
              <a:rPr lang="cs-CZ" sz="2200" dirty="0">
                <a:solidFill>
                  <a:srgbClr val="FF0000"/>
                </a:solidFill>
              </a:rPr>
              <a:t> </a:t>
            </a:r>
          </a:p>
          <a:p>
            <a:pPr lvl="2"/>
            <a:r>
              <a:rPr lang="cs-CZ" dirty="0"/>
              <a:t>prof. Josef Krob a doc. Martin Soukup (až od 1 min.) </a:t>
            </a:r>
          </a:p>
          <a:p>
            <a:endParaRPr lang="cs-CZ" dirty="0"/>
          </a:p>
          <a:p>
            <a:r>
              <a:rPr lang="cs-CZ" dirty="0"/>
              <a:t>Kde toto myšlení začalo? - </a:t>
            </a:r>
            <a:r>
              <a:rPr lang="cs-CZ" dirty="0" err="1"/>
              <a:t>Gehlen</a:t>
            </a:r>
            <a:r>
              <a:rPr lang="cs-CZ" dirty="0"/>
              <a:t> tvrdí, že člověk je biologicky vybaven/nevybaven zvláštním způsobem, který mu umožňuje přežití. Proti evoluční teorii vývoje živých organismů staví tezi, že člověk je jedinečným projektem přírody, je dle něj „totálním projektem přírody“. </a:t>
            </a:r>
          </a:p>
          <a:p>
            <a:pPr>
              <a:spcBef>
                <a:spcPct val="40000"/>
              </a:spcBef>
            </a:pPr>
            <a:r>
              <a:rPr lang="cs-CZ" dirty="0"/>
              <a:t>Člověk je biologicky uzpůsoben tak, že je pro něj prostá existence v přírodě nemyslitelná. </a:t>
            </a:r>
            <a:r>
              <a:rPr lang="cs-CZ" b="1" dirty="0"/>
              <a:t>Chybí mu</a:t>
            </a:r>
            <a:r>
              <a:rPr lang="cs-CZ" dirty="0"/>
              <a:t> to, co od přirozenosti udržuje při životě ostatní živočišné druhy. </a:t>
            </a:r>
          </a:p>
          <a:p>
            <a:pPr>
              <a:spcBef>
                <a:spcPct val="60000"/>
              </a:spcBef>
            </a:pPr>
            <a:r>
              <a:rPr lang="cs-CZ" b="1" dirty="0"/>
              <a:t>Těmito nedostatky se člověk liší od zvířat, proto je podle </a:t>
            </a:r>
            <a:r>
              <a:rPr lang="cs-CZ" b="1" dirty="0" err="1"/>
              <a:t>Gehlena</a:t>
            </a:r>
            <a:r>
              <a:rPr lang="cs-CZ" b="1" dirty="0"/>
              <a:t> </a:t>
            </a:r>
            <a:r>
              <a:rPr lang="cs-CZ" b="1" i="1" dirty="0"/>
              <a:t>bytostí nedostatku</a:t>
            </a:r>
            <a:r>
              <a:rPr lang="cs-CZ" b="1" dirty="0"/>
              <a:t>.</a:t>
            </a:r>
            <a:r>
              <a:rPr lang="cs-CZ" dirty="0"/>
              <a:t> </a:t>
            </a:r>
          </a:p>
          <a:p>
            <a:pPr>
              <a:spcBef>
                <a:spcPct val="60000"/>
              </a:spcBef>
            </a:pPr>
            <a:r>
              <a:rPr lang="cs-CZ" dirty="0"/>
              <a:t>Člověk si svou neurčenost a nedostatečnost vynahrazuje pomocí různých vynálezů, které mu nahrazují nespecializované orgány.</a:t>
            </a:r>
          </a:p>
          <a:p>
            <a:pPr>
              <a:spcBef>
                <a:spcPct val="60000"/>
              </a:spcBef>
            </a:pPr>
            <a:r>
              <a:rPr lang="cs-CZ" dirty="0"/>
              <a:t>Pomocí techniky se činnost člověka nahrazuje čím dále více. </a:t>
            </a:r>
          </a:p>
          <a:p>
            <a:endParaRPr lang="cs-CZ" dirty="0"/>
          </a:p>
          <a:p>
            <a:endParaRPr lang="cs-CZ" dirty="0"/>
          </a:p>
        </p:txBody>
      </p:sp>
    </p:spTree>
    <p:extLst>
      <p:ext uri="{BB962C8B-B14F-4D97-AF65-F5344CB8AC3E}">
        <p14:creationId xmlns:p14="http://schemas.microsoft.com/office/powerpoint/2010/main" val="3749227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658368" y="549275"/>
            <a:ext cx="10881360" cy="4832092"/>
          </a:xfrm>
          <a:prstGeom prst="rect">
            <a:avLst/>
          </a:prstGeom>
          <a:noFill/>
          <a:ln w="9525">
            <a:noFill/>
            <a:miter lim="800000"/>
            <a:headEnd/>
            <a:tailEnd/>
          </a:ln>
          <a:effectLst/>
        </p:spPr>
        <p:txBody>
          <a:bodyPr wrap="square">
            <a:spAutoFit/>
          </a:bodyPr>
          <a:lstStyle/>
          <a:p>
            <a:pPr defTabSz="914400" fontAlgn="base">
              <a:spcBef>
                <a:spcPct val="50000"/>
              </a:spcBef>
              <a:spcAft>
                <a:spcPct val="0"/>
              </a:spcAft>
            </a:pPr>
            <a:r>
              <a:rPr lang="cs-CZ" sz="2200" dirty="0">
                <a:solidFill>
                  <a:srgbClr val="000000"/>
                </a:solidFill>
                <a:latin typeface="Arial" charset="0"/>
              </a:rPr>
              <a:t>Člověk je pro život biologicky nepřizpůsoben, nespecializován. </a:t>
            </a:r>
            <a:r>
              <a:rPr lang="cs-CZ" sz="2200" b="1" dirty="0">
                <a:solidFill>
                  <a:srgbClr val="000000"/>
                </a:solidFill>
                <a:latin typeface="Arial" charset="0"/>
              </a:rPr>
              <a:t>Jako živočich je primitivní, nerozvinutý.</a:t>
            </a:r>
            <a:r>
              <a:rPr lang="cs-CZ" sz="2200" dirty="0">
                <a:solidFill>
                  <a:srgbClr val="000000"/>
                </a:solidFill>
                <a:latin typeface="Arial" charset="0"/>
              </a:rPr>
              <a:t> Jeho zvláštní postavení ve světě není odvozováno na základě paradigmatu kvalitativního vývoje od primátů, ani na základě adaptace na prostředí. </a:t>
            </a:r>
          </a:p>
          <a:p>
            <a:pPr defTabSz="914400" fontAlgn="base">
              <a:spcBef>
                <a:spcPct val="50000"/>
              </a:spcBef>
              <a:spcAft>
                <a:spcPct val="0"/>
              </a:spcAft>
            </a:pPr>
            <a:r>
              <a:rPr lang="cs-CZ" sz="2200" dirty="0" err="1">
                <a:solidFill>
                  <a:srgbClr val="000000"/>
                </a:solidFill>
                <a:latin typeface="Arial" charset="0"/>
              </a:rPr>
              <a:t>Gehlen</a:t>
            </a:r>
            <a:r>
              <a:rPr lang="cs-CZ" sz="2200" dirty="0">
                <a:solidFill>
                  <a:srgbClr val="000000"/>
                </a:solidFill>
                <a:latin typeface="Arial" charset="0"/>
              </a:rPr>
              <a:t> odmítá stupňovité či stadiální schéma uspořádání organického života, neboť podle něj tyto evoluční teorie nejsou dostatečně radikálním vysvětlením zvláštního postavení člověka ve světě. Odmítané vývojové teorie nahrazuje ve svém konceptu novým prvkem organizace života. </a:t>
            </a:r>
            <a:r>
              <a:rPr lang="cs-CZ" sz="2200" b="1" dirty="0">
                <a:solidFill>
                  <a:srgbClr val="000000"/>
                </a:solidFill>
                <a:latin typeface="Arial" charset="0"/>
              </a:rPr>
              <a:t>Tímto principem je nedostatek či nedostatečnost.</a:t>
            </a:r>
          </a:p>
          <a:p>
            <a:pPr defTabSz="914400" fontAlgn="base">
              <a:spcBef>
                <a:spcPct val="50000"/>
              </a:spcBef>
              <a:spcAft>
                <a:spcPct val="0"/>
              </a:spcAft>
            </a:pPr>
            <a:r>
              <a:rPr lang="cs-CZ" sz="2200" dirty="0">
                <a:solidFill>
                  <a:srgbClr val="000000"/>
                </a:solidFill>
                <a:latin typeface="Arial" charset="0"/>
              </a:rPr>
              <a:t>Základní otázkou filosofické antropologie je pro </a:t>
            </a:r>
            <a:r>
              <a:rPr lang="cs-CZ" sz="2200" dirty="0" err="1">
                <a:solidFill>
                  <a:srgbClr val="000000"/>
                </a:solidFill>
                <a:latin typeface="Arial" charset="0"/>
              </a:rPr>
              <a:t>Gehlena</a:t>
            </a:r>
            <a:r>
              <a:rPr lang="cs-CZ" sz="2200" dirty="0">
                <a:solidFill>
                  <a:srgbClr val="000000"/>
                </a:solidFill>
                <a:latin typeface="Arial" charset="0"/>
              </a:rPr>
              <a:t> to, jak se </a:t>
            </a:r>
            <a:r>
              <a:rPr lang="cs-CZ" sz="2200" i="1" dirty="0">
                <a:solidFill>
                  <a:srgbClr val="000000"/>
                </a:solidFill>
                <a:latin typeface="Arial" charset="0"/>
              </a:rPr>
              <a:t>nedostatková bytost</a:t>
            </a:r>
            <a:r>
              <a:rPr lang="cs-CZ" sz="2200" dirty="0">
                <a:solidFill>
                  <a:srgbClr val="000000"/>
                </a:solidFill>
                <a:latin typeface="Arial" charset="0"/>
              </a:rPr>
              <a:t> může vůbec udržet naživu. Vysvětlení nachází v biologické jedinečnosti, která sice dělá člověka bytostí plnou nedostatků, zároveň však umožňuje, aby byla bytostí jednající. </a:t>
            </a:r>
            <a:r>
              <a:rPr lang="cs-CZ" sz="2200" b="1" dirty="0">
                <a:solidFill>
                  <a:srgbClr val="000000"/>
                </a:solidFill>
                <a:latin typeface="Arial" charset="0"/>
              </a:rPr>
              <a:t>Člověk podle </a:t>
            </a:r>
            <a:r>
              <a:rPr lang="cs-CZ" sz="2200" b="1" dirty="0" err="1">
                <a:solidFill>
                  <a:srgbClr val="000000"/>
                </a:solidFill>
                <a:latin typeface="Arial" charset="0"/>
              </a:rPr>
              <a:t>Gehlena</a:t>
            </a:r>
            <a:r>
              <a:rPr lang="cs-CZ" sz="2200" b="1" dirty="0">
                <a:solidFill>
                  <a:srgbClr val="000000"/>
                </a:solidFill>
                <a:latin typeface="Arial" charset="0"/>
              </a:rPr>
              <a:t> nežije, ale vede život.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841248" y="549276"/>
            <a:ext cx="10844784" cy="5509200"/>
          </a:xfrm>
          <a:prstGeom prst="rect">
            <a:avLst/>
          </a:prstGeom>
          <a:noFill/>
          <a:ln w="9525">
            <a:noFill/>
            <a:miter lim="800000"/>
            <a:headEnd/>
            <a:tailEnd/>
          </a:ln>
          <a:effectLst/>
        </p:spPr>
        <p:txBody>
          <a:bodyPr wrap="square">
            <a:spAutoFit/>
          </a:bodyPr>
          <a:lstStyle/>
          <a:p>
            <a:pPr>
              <a:spcBef>
                <a:spcPct val="50000"/>
              </a:spcBef>
            </a:pPr>
            <a:r>
              <a:rPr lang="cs-CZ" sz="2200" dirty="0"/>
              <a:t>Díky svému ohroženému postavení v přírodě žije člověk ve stálé </a:t>
            </a:r>
            <a:r>
              <a:rPr lang="cs-CZ" sz="2200" i="1" dirty="0"/>
              <a:t>nejistotě</a:t>
            </a:r>
            <a:r>
              <a:rPr lang="cs-CZ" sz="2200" dirty="0"/>
              <a:t>, a proto se musí naučit předvídavosti. Musí předem chápat, uvědomovat si a rozvrhovat si možnosti vlastního bytí. </a:t>
            </a:r>
          </a:p>
          <a:p>
            <a:pPr>
              <a:spcBef>
                <a:spcPct val="50000"/>
              </a:spcBef>
            </a:pPr>
            <a:r>
              <a:rPr lang="cs-CZ" sz="2200" b="1" dirty="0"/>
              <a:t>V lidské předvídavosti nám pomáhá konstantní přebytek potřeb. Přebytek potřeb orientuje jednání člověka podle budoucí situace, nikoli podle aktuálního stavu.</a:t>
            </a:r>
            <a:r>
              <a:rPr lang="cs-CZ" sz="2200" dirty="0"/>
              <a:t> </a:t>
            </a:r>
          </a:p>
          <a:p>
            <a:pPr>
              <a:spcBef>
                <a:spcPct val="50000"/>
              </a:spcBef>
            </a:pPr>
            <a:r>
              <a:rPr lang="cs-CZ" sz="2200" dirty="0"/>
              <a:t>Podmínkou existence člověka je přetváření živé přírody, tzn. vznik umělé přírody, kultury. </a:t>
            </a:r>
            <a:r>
              <a:rPr lang="cs-CZ" sz="2200" b="1" dirty="0"/>
              <a:t>Přírodní člověk je pro </a:t>
            </a:r>
            <a:r>
              <a:rPr lang="cs-CZ" sz="2200" b="1" dirty="0" err="1"/>
              <a:t>Gehlena</a:t>
            </a:r>
            <a:r>
              <a:rPr lang="cs-CZ" sz="2200" b="1" dirty="0"/>
              <a:t> mýtus, člověk je od přírody kulturní bytostí.</a:t>
            </a:r>
            <a:endParaRPr lang="cs-CZ" sz="2200" dirty="0"/>
          </a:p>
          <a:p>
            <a:pPr>
              <a:spcBef>
                <a:spcPct val="50000"/>
              </a:spcBef>
            </a:pPr>
            <a:r>
              <a:rPr lang="cs-CZ" sz="2200" dirty="0"/>
              <a:t>Vytváření kultury s sebou nepřináší jen pozitiva. Postupem času je člověk přehlcen různými kulturními artefakty, informacemi. Přestává být schopen vytvářet si řád a orientovat se ve světě. Není schopen reflektovat vše a musí si začít vybírat.</a:t>
            </a:r>
          </a:p>
          <a:p>
            <a:pPr>
              <a:spcBef>
                <a:spcPct val="50000"/>
              </a:spcBef>
            </a:pPr>
            <a:r>
              <a:rPr lang="cs-CZ" sz="2200" dirty="0"/>
              <a:t>Pomocí </a:t>
            </a:r>
            <a:r>
              <a:rPr lang="cs-CZ" sz="2200" b="1" dirty="0"/>
              <a:t>fenoménu odlehčení</a:t>
            </a:r>
            <a:r>
              <a:rPr lang="cs-CZ" sz="2200" dirty="0"/>
              <a:t> </a:t>
            </a:r>
            <a:r>
              <a:rPr lang="cs-CZ" sz="2200" dirty="0" err="1"/>
              <a:t>Gehlen</a:t>
            </a:r>
            <a:r>
              <a:rPr lang="cs-CZ" sz="2200" dirty="0"/>
              <a:t> vysvětluje nejen rozvoj psychických funkcí, jazyka, institucí, tradice, ale celého světa symbolů vůbec.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731520" y="1125538"/>
            <a:ext cx="11009375" cy="3172142"/>
          </a:xfrm>
        </p:spPr>
        <p:txBody>
          <a:bodyPr/>
          <a:lstStyle/>
          <a:p>
            <a:pPr eaLnBrk="1" hangingPunct="1">
              <a:lnSpc>
                <a:spcPct val="90000"/>
              </a:lnSpc>
            </a:pPr>
            <a:r>
              <a:rPr lang="cs-CZ" sz="2800" dirty="0"/>
              <a:t>Člověk je ve svém sebepřekonávání nedokončenou, věčně nehotovou bytostí, je vždy jednou nohou nakročen k novému, budoucímu Já. </a:t>
            </a:r>
          </a:p>
          <a:p>
            <a:pPr eaLnBrk="1" hangingPunct="1">
              <a:lnSpc>
                <a:spcPct val="90000"/>
              </a:lnSpc>
              <a:buFontTx/>
              <a:buNone/>
            </a:pPr>
            <a:endParaRPr lang="cs-CZ" sz="2800" dirty="0"/>
          </a:p>
          <a:p>
            <a:pPr eaLnBrk="1" hangingPunct="1">
              <a:lnSpc>
                <a:spcPct val="90000"/>
              </a:lnSpc>
            </a:pPr>
            <a:r>
              <a:rPr lang="cs-CZ" sz="2800" dirty="0" err="1"/>
              <a:t>Předrozumění</a:t>
            </a:r>
            <a:r>
              <a:rPr lang="cs-CZ" sz="2800" dirty="0"/>
              <a:t> tvoří celkový horizont, na jehož pozadí rozumíme sami sobě a realizujeme sami sebe. </a:t>
            </a:r>
          </a:p>
          <a:p>
            <a:pPr eaLnBrk="1" hangingPunct="1">
              <a:lnSpc>
                <a:spcPct val="90000"/>
              </a:lnSpc>
              <a:buFontTx/>
              <a:buNone/>
            </a:pPr>
            <a:endParaRPr lang="cs-CZ"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85208B-7A98-4883-AF5D-2CDF711A6497}"/>
              </a:ext>
            </a:extLst>
          </p:cNvPr>
          <p:cNvSpPr>
            <a:spLocks noGrp="1"/>
          </p:cNvSpPr>
          <p:nvPr>
            <p:ph type="title"/>
          </p:nvPr>
        </p:nvSpPr>
        <p:spPr/>
        <p:txBody>
          <a:bodyPr/>
          <a:lstStyle/>
          <a:p>
            <a:r>
              <a:rPr lang="cs-CZ" dirty="0" err="1"/>
              <a:t>Derrida</a:t>
            </a:r>
            <a:r>
              <a:rPr lang="cs-CZ" dirty="0"/>
              <a:t> a </a:t>
            </a:r>
            <a:r>
              <a:rPr lang="cs-CZ" dirty="0" err="1"/>
              <a:t>Foucault</a:t>
            </a:r>
            <a:endParaRPr lang="cs-CZ" dirty="0"/>
          </a:p>
        </p:txBody>
      </p:sp>
      <p:sp>
        <p:nvSpPr>
          <p:cNvPr id="3" name="Zástupný symbol pro obsah 2">
            <a:extLst>
              <a:ext uri="{FF2B5EF4-FFF2-40B4-BE49-F238E27FC236}">
                <a16:creationId xmlns:a16="http://schemas.microsoft.com/office/drawing/2014/main" id="{F8B82008-F9CF-4E69-8653-0E9AA6894980}"/>
              </a:ext>
            </a:extLst>
          </p:cNvPr>
          <p:cNvSpPr>
            <a:spLocks noGrp="1"/>
          </p:cNvSpPr>
          <p:nvPr>
            <p:ph idx="1"/>
          </p:nvPr>
        </p:nvSpPr>
        <p:spPr>
          <a:xfrm>
            <a:off x="818712" y="2222287"/>
            <a:ext cx="10794168" cy="4324817"/>
          </a:xfrm>
        </p:spPr>
        <p:txBody>
          <a:bodyPr>
            <a:normAutofit/>
          </a:bodyPr>
          <a:lstStyle/>
          <a:p>
            <a:r>
              <a:rPr lang="cs-CZ" dirty="0"/>
              <a:t>Hájili přesvědčení, že význam (slov) je vytvářen soustavou formálních rozdílů mezi znaky. </a:t>
            </a:r>
            <a:r>
              <a:rPr lang="cs-CZ" sz="2000" dirty="0">
                <a:solidFill>
                  <a:srgbClr val="FF0000"/>
                </a:solidFill>
              </a:rPr>
              <a:t>Všichni strukturalisté přináší nový pohled na lidský subjekt a ve svých úvahách nepředpokládají existenci lidské podstaty ani prapůvodní vnější reality zvané „příroda“. Subjekt je považován za produkt diferenčních funkcí jazyka v podmínkách jednoznačných diskurzivních způsobů vytváření. Tento způsob myšlení měl nesmírný vliv na soudobou sociologii a </a:t>
            </a:r>
            <a:r>
              <a:rPr lang="cs-CZ" sz="2000" dirty="0" err="1">
                <a:solidFill>
                  <a:srgbClr val="FF0000"/>
                </a:solidFill>
              </a:rPr>
              <a:t>kulturální</a:t>
            </a:r>
            <a:r>
              <a:rPr lang="cs-CZ" sz="2000" dirty="0">
                <a:solidFill>
                  <a:srgbClr val="FF0000"/>
                </a:solidFill>
              </a:rPr>
              <a:t> studia. Ovlivnil diskusi o kulturních identitách, genderu nebo sexualitě. Ale také o spotřebě a masových médiích, o etnické příslušnosti, nacionalismu a rase. </a:t>
            </a:r>
          </a:p>
          <a:p>
            <a:r>
              <a:rPr lang="cs-CZ" dirty="0"/>
              <a:t>Srovnejte si myšlenky vyslechnutím přednášky: </a:t>
            </a:r>
            <a:r>
              <a:rPr lang="cs-CZ" dirty="0">
                <a:hlinkClick r:id="rId2"/>
              </a:rPr>
              <a:t>Antonín Dolák: Michel </a:t>
            </a:r>
            <a:r>
              <a:rPr lang="cs-CZ" dirty="0" err="1">
                <a:hlinkClick r:id="rId2"/>
              </a:rPr>
              <a:t>Foucault</a:t>
            </a:r>
            <a:r>
              <a:rPr lang="cs-CZ" dirty="0">
                <a:hlinkClick r:id="rId2"/>
              </a:rPr>
              <a:t>, Jürgen </a:t>
            </a:r>
            <a:r>
              <a:rPr lang="cs-CZ" dirty="0" err="1">
                <a:hlinkClick r:id="rId2"/>
              </a:rPr>
              <a:t>Habermas</a:t>
            </a:r>
            <a:r>
              <a:rPr lang="cs-CZ" dirty="0">
                <a:hlinkClick r:id="rId2"/>
              </a:rPr>
              <a:t>, zejména Richard </a:t>
            </a:r>
            <a:r>
              <a:rPr lang="cs-CZ" dirty="0" err="1">
                <a:hlinkClick r:id="rId2"/>
              </a:rPr>
              <a:t>Rorty</a:t>
            </a:r>
            <a:r>
              <a:rPr lang="cs-CZ" dirty="0">
                <a:hlinkClick r:id="rId2"/>
              </a:rPr>
              <a:t> – YouTube</a:t>
            </a:r>
            <a:r>
              <a:rPr lang="cs-CZ" dirty="0"/>
              <a:t> </a:t>
            </a:r>
          </a:p>
          <a:p>
            <a:pPr lvl="1"/>
            <a:r>
              <a:rPr lang="cs-CZ" dirty="0"/>
              <a:t>Od 5 min po 18 min.</a:t>
            </a:r>
          </a:p>
          <a:p>
            <a:pPr marL="457200" lvl="1" indent="0">
              <a:buNone/>
            </a:pPr>
            <a:r>
              <a:rPr lang="cs-CZ" dirty="0"/>
              <a:t>Pozor! Mohli byste od autora vyposlechnout různé přednášky: </a:t>
            </a:r>
            <a:r>
              <a:rPr lang="cs-CZ" dirty="0">
                <a:hlinkClick r:id="rId3"/>
              </a:rPr>
              <a:t>Antonín Dolák skončil na psychiatrii. „Ví toho strašně moc,“ řekla nám profesorka </a:t>
            </a:r>
            <a:r>
              <a:rPr lang="cs-CZ" dirty="0" err="1">
                <a:hlinkClick r:id="rId3"/>
              </a:rPr>
              <a:t>Hogenová</a:t>
            </a:r>
            <a:r>
              <a:rPr lang="cs-CZ" dirty="0">
                <a:hlinkClick r:id="rId3"/>
              </a:rPr>
              <a:t> | </a:t>
            </a:r>
            <a:r>
              <a:rPr lang="cs-CZ" dirty="0" err="1">
                <a:hlinkClick r:id="rId3"/>
              </a:rPr>
              <a:t>PrahaIN</a:t>
            </a:r>
            <a:r>
              <a:rPr lang="cs-CZ" dirty="0"/>
              <a:t> </a:t>
            </a:r>
          </a:p>
          <a:p>
            <a:endParaRPr lang="cs-CZ" dirty="0"/>
          </a:p>
        </p:txBody>
      </p:sp>
    </p:spTree>
    <p:extLst>
      <p:ext uri="{BB962C8B-B14F-4D97-AF65-F5344CB8AC3E}">
        <p14:creationId xmlns:p14="http://schemas.microsoft.com/office/powerpoint/2010/main" val="2562433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66EB49-2D83-38A5-1A68-5CCCE53F9CBA}"/>
              </a:ext>
            </a:extLst>
          </p:cNvPr>
          <p:cNvSpPr>
            <a:spLocks noGrp="1"/>
          </p:cNvSpPr>
          <p:nvPr>
            <p:ph type="title"/>
          </p:nvPr>
        </p:nvSpPr>
        <p:spPr/>
        <p:txBody>
          <a:bodyPr/>
          <a:lstStyle/>
          <a:p>
            <a:r>
              <a:rPr lang="cs-CZ" dirty="0"/>
              <a:t>ŘEŠENÍ	</a:t>
            </a:r>
          </a:p>
        </p:txBody>
      </p:sp>
      <p:sp>
        <p:nvSpPr>
          <p:cNvPr id="3" name="Zástupný symbol obrázku 2">
            <a:extLst>
              <a:ext uri="{FF2B5EF4-FFF2-40B4-BE49-F238E27FC236}">
                <a16:creationId xmlns:a16="http://schemas.microsoft.com/office/drawing/2014/main" id="{5D8DFD16-75B8-F99D-526C-83DA90604945}"/>
              </a:ext>
            </a:extLst>
          </p:cNvPr>
          <p:cNvSpPr>
            <a:spLocks noGrp="1"/>
          </p:cNvSpPr>
          <p:nvPr>
            <p:ph type="pic" sz="quarter" idx="13"/>
          </p:nvPr>
        </p:nvSpPr>
        <p:spPr/>
      </p:sp>
      <p:graphicFrame>
        <p:nvGraphicFramePr>
          <p:cNvPr id="5" name="Objekt 4">
            <a:extLst>
              <a:ext uri="{FF2B5EF4-FFF2-40B4-BE49-F238E27FC236}">
                <a16:creationId xmlns:a16="http://schemas.microsoft.com/office/drawing/2014/main" id="{68BD905E-37DC-926C-4C81-49F2430E4196}"/>
              </a:ext>
            </a:extLst>
          </p:cNvPr>
          <p:cNvGraphicFramePr>
            <a:graphicFrameLocks noChangeAspect="1"/>
          </p:cNvGraphicFramePr>
          <p:nvPr>
            <p:extLst>
              <p:ext uri="{D42A27DB-BD31-4B8C-83A1-F6EECF244321}">
                <p14:modId xmlns:p14="http://schemas.microsoft.com/office/powerpoint/2010/main" val="4275897834"/>
              </p:ext>
            </p:extLst>
          </p:nvPr>
        </p:nvGraphicFramePr>
        <p:xfrm>
          <a:off x="3351368" y="193675"/>
          <a:ext cx="8020050" cy="5667375"/>
        </p:xfrm>
        <a:graphic>
          <a:graphicData uri="http://schemas.openxmlformats.org/presentationml/2006/ole">
            <mc:AlternateContent xmlns:mc="http://schemas.openxmlformats.org/markup-compatibility/2006">
              <mc:Choice xmlns:v="urn:schemas-microsoft-com:vml" Requires="v">
                <p:oleObj spid="_x0000_s2051" name="Acrobat Document" r:id="rId3" imgW="8019999" imgH="5667233" progId="Acrobat.Document.DC">
                  <p:embed/>
                </p:oleObj>
              </mc:Choice>
              <mc:Fallback>
                <p:oleObj name="Acrobat Document" r:id="rId3" imgW="8019999" imgH="5667233" progId="Acrobat.Document.DC">
                  <p:embed/>
                  <p:pic>
                    <p:nvPicPr>
                      <p:cNvPr id="0" name=""/>
                      <p:cNvPicPr/>
                      <p:nvPr/>
                    </p:nvPicPr>
                    <p:blipFill>
                      <a:blip r:embed="rId4"/>
                      <a:stretch>
                        <a:fillRect/>
                      </a:stretch>
                    </p:blipFill>
                    <p:spPr>
                      <a:xfrm>
                        <a:off x="3351368" y="193675"/>
                        <a:ext cx="8020050" cy="5667375"/>
                      </a:xfrm>
                      <a:prstGeom prst="rect">
                        <a:avLst/>
                      </a:prstGeom>
                    </p:spPr>
                  </p:pic>
                </p:oleObj>
              </mc:Fallback>
            </mc:AlternateContent>
          </a:graphicData>
        </a:graphic>
      </p:graphicFrame>
    </p:spTree>
    <p:extLst>
      <p:ext uri="{BB962C8B-B14F-4D97-AF65-F5344CB8AC3E}">
        <p14:creationId xmlns:p14="http://schemas.microsoft.com/office/powerpoint/2010/main" val="500065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B5391F-CEC2-F636-6C48-31730F211452}"/>
              </a:ext>
            </a:extLst>
          </p:cNvPr>
          <p:cNvSpPr>
            <a:spLocks noGrp="1"/>
          </p:cNvSpPr>
          <p:nvPr>
            <p:ph type="title"/>
          </p:nvPr>
        </p:nvSpPr>
        <p:spPr/>
        <p:txBody>
          <a:bodyPr/>
          <a:lstStyle/>
          <a:p>
            <a:r>
              <a:rPr lang="cs-CZ" dirty="0"/>
              <a:t>FENOMENOLOGIE </a:t>
            </a:r>
          </a:p>
        </p:txBody>
      </p:sp>
      <p:sp>
        <p:nvSpPr>
          <p:cNvPr id="3" name="Zástupný symbol obrázku 2">
            <a:extLst>
              <a:ext uri="{FF2B5EF4-FFF2-40B4-BE49-F238E27FC236}">
                <a16:creationId xmlns:a16="http://schemas.microsoft.com/office/drawing/2014/main" id="{B32D6BA5-202F-D80E-D770-9422235D89CB}"/>
              </a:ext>
            </a:extLst>
          </p:cNvPr>
          <p:cNvSpPr>
            <a:spLocks noGrp="1"/>
          </p:cNvSpPr>
          <p:nvPr>
            <p:ph type="pic" sz="quarter" idx="13"/>
          </p:nvPr>
        </p:nvSpPr>
        <p:spPr/>
      </p:sp>
      <p:pic>
        <p:nvPicPr>
          <p:cNvPr id="5" name="Obrázek 4">
            <a:extLst>
              <a:ext uri="{FF2B5EF4-FFF2-40B4-BE49-F238E27FC236}">
                <a16:creationId xmlns:a16="http://schemas.microsoft.com/office/drawing/2014/main" id="{5E7C4B3F-5F77-0835-D4FC-FFAA9275290D}"/>
              </a:ext>
            </a:extLst>
          </p:cNvPr>
          <p:cNvPicPr>
            <a:picLocks noChangeAspect="1"/>
          </p:cNvPicPr>
          <p:nvPr/>
        </p:nvPicPr>
        <p:blipFill>
          <a:blip r:embed="rId2"/>
          <a:stretch>
            <a:fillRect/>
          </a:stretch>
        </p:blipFill>
        <p:spPr>
          <a:xfrm>
            <a:off x="3966976" y="498475"/>
            <a:ext cx="7814733" cy="5861050"/>
          </a:xfrm>
          <a:prstGeom prst="rect">
            <a:avLst/>
          </a:prstGeom>
        </p:spPr>
      </p:pic>
    </p:spTree>
    <p:extLst>
      <p:ext uri="{BB962C8B-B14F-4D97-AF65-F5344CB8AC3E}">
        <p14:creationId xmlns:p14="http://schemas.microsoft.com/office/powerpoint/2010/main" val="504780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AutoShape 2">
            <a:extLst>
              <a:ext uri="{FF2B5EF4-FFF2-40B4-BE49-F238E27FC236}">
                <a16:creationId xmlns:a16="http://schemas.microsoft.com/office/drawing/2014/main" id="{CE80E33D-2B71-EE30-A2B3-B4DD320CE240}"/>
              </a:ext>
            </a:extLst>
          </p:cNvPr>
          <p:cNvSpPr>
            <a:spLocks noGrp="1" noChangeArrowheads="1"/>
          </p:cNvSpPr>
          <p:nvPr>
            <p:ph type="title"/>
          </p:nvPr>
        </p:nvSpPr>
        <p:spPr/>
        <p:txBody>
          <a:bodyPr/>
          <a:lstStyle/>
          <a:p>
            <a:pPr eaLnBrk="1" hangingPunct="1"/>
            <a:r>
              <a:rPr lang="cs-CZ" altLang="cs-CZ" sz="3200" dirty="0"/>
              <a:t>Z fenomenologie a Martina </a:t>
            </a:r>
            <a:r>
              <a:rPr lang="cs-CZ" altLang="cs-CZ" sz="3200" dirty="0" err="1"/>
              <a:t>Heideggera</a:t>
            </a:r>
            <a:r>
              <a:rPr lang="cs-CZ" altLang="cs-CZ" sz="3200" dirty="0"/>
              <a:t> čerpali: </a:t>
            </a:r>
            <a:br>
              <a:rPr lang="ro-RO" altLang="cs-CZ" sz="3200" dirty="0"/>
            </a:br>
            <a:endParaRPr lang="cs-CZ" altLang="cs-CZ" sz="3200" dirty="0"/>
          </a:p>
        </p:txBody>
      </p:sp>
      <p:sp>
        <p:nvSpPr>
          <p:cNvPr id="36867" name="Rectangle 3">
            <a:extLst>
              <a:ext uri="{FF2B5EF4-FFF2-40B4-BE49-F238E27FC236}">
                <a16:creationId xmlns:a16="http://schemas.microsoft.com/office/drawing/2014/main" id="{A6D9F00B-CAC6-879A-2948-243FDABAD0C5}"/>
              </a:ext>
            </a:extLst>
          </p:cNvPr>
          <p:cNvSpPr>
            <a:spLocks noGrp="1" noChangeArrowheads="1"/>
          </p:cNvSpPr>
          <p:nvPr>
            <p:ph type="body" idx="1"/>
          </p:nvPr>
        </p:nvSpPr>
        <p:spPr>
          <a:xfrm>
            <a:off x="548640" y="2420939"/>
            <a:ext cx="10833358" cy="3989873"/>
          </a:xfrm>
        </p:spPr>
        <p:txBody>
          <a:bodyPr>
            <a:normAutofit fontScale="77500" lnSpcReduction="20000"/>
          </a:bodyPr>
          <a:lstStyle/>
          <a:p>
            <a:pPr eaLnBrk="1" hangingPunct="1">
              <a:buFont typeface="Wingdings" panose="05000000000000000000" pitchFamily="2" charset="2"/>
              <a:buNone/>
            </a:pPr>
            <a:r>
              <a:rPr lang="ro-RO" altLang="cs-CZ" sz="3200" b="1" dirty="0"/>
              <a:t>Hannah Arendtová (jeho žákyně)</a:t>
            </a:r>
          </a:p>
          <a:p>
            <a:pPr eaLnBrk="1" hangingPunct="1">
              <a:buFont typeface="Wingdings" panose="05000000000000000000" pitchFamily="2" charset="2"/>
              <a:buNone/>
            </a:pPr>
            <a:r>
              <a:rPr lang="cs-CZ" altLang="cs-CZ" sz="3200" b="1" dirty="0"/>
              <a:t>Jan Patočka – připomenutí: </a:t>
            </a:r>
            <a:r>
              <a:rPr lang="cs-CZ" sz="3200" dirty="0">
                <a:hlinkClick r:id="rId3"/>
              </a:rPr>
              <a:t>Jan Patočka a Charta 77 - ČT </a:t>
            </a:r>
            <a:r>
              <a:rPr lang="cs-CZ" sz="3200" dirty="0" err="1">
                <a:hlinkClick r:id="rId3"/>
              </a:rPr>
              <a:t>edu</a:t>
            </a:r>
            <a:r>
              <a:rPr lang="cs-CZ" sz="3200" dirty="0">
                <a:hlinkClick r:id="rId3"/>
              </a:rPr>
              <a:t> - Česká televize (ceskatelevize.cz)</a:t>
            </a:r>
            <a:r>
              <a:rPr lang="cs-CZ" sz="3200" dirty="0"/>
              <a:t> </a:t>
            </a:r>
            <a:endParaRPr lang="cs-CZ" altLang="cs-CZ" sz="3200" b="1" dirty="0"/>
          </a:p>
          <a:p>
            <a:pPr eaLnBrk="1" hangingPunct="1">
              <a:buFont typeface="Wingdings" panose="05000000000000000000" pitchFamily="2" charset="2"/>
              <a:buNone/>
            </a:pPr>
            <a:r>
              <a:rPr lang="cs-CZ" altLang="cs-CZ" sz="3200" b="1" dirty="0"/>
              <a:t>J.-P. Sartre a existencialismus</a:t>
            </a:r>
            <a:endParaRPr lang="ro-RO" altLang="cs-CZ" sz="3200" b="1" dirty="0"/>
          </a:p>
          <a:p>
            <a:pPr eaLnBrk="1" hangingPunct="1">
              <a:buFont typeface="Wingdings" panose="05000000000000000000" pitchFamily="2" charset="2"/>
              <a:buNone/>
            </a:pPr>
            <a:r>
              <a:rPr lang="ro-RO" altLang="cs-CZ" sz="3200" b="1" dirty="0"/>
              <a:t>Michel Foucault a postmoderna</a:t>
            </a:r>
          </a:p>
          <a:p>
            <a:pPr eaLnBrk="1" hangingPunct="1">
              <a:buFont typeface="Wingdings" panose="05000000000000000000" pitchFamily="2" charset="2"/>
              <a:buNone/>
            </a:pPr>
            <a:endParaRPr lang="ro-RO" altLang="cs-CZ" sz="3200" b="1" dirty="0"/>
          </a:p>
          <a:p>
            <a:pPr eaLnBrk="1" hangingPunct="1">
              <a:buFont typeface="Wingdings" panose="05000000000000000000" pitchFamily="2" charset="2"/>
              <a:buNone/>
            </a:pPr>
            <a:r>
              <a:rPr lang="cs-CZ" altLang="cs-CZ" sz="3200" b="1" dirty="0"/>
              <a:t>Anna </a:t>
            </a:r>
            <a:r>
              <a:rPr lang="cs-CZ" altLang="cs-CZ" sz="3200" b="1" dirty="0" err="1"/>
              <a:t>Hogenová</a:t>
            </a:r>
            <a:r>
              <a:rPr lang="cs-CZ" altLang="cs-CZ" sz="3200" b="1" dirty="0"/>
              <a:t>, opakování zde: </a:t>
            </a:r>
            <a:r>
              <a:rPr lang="cs-CZ" sz="3200" dirty="0">
                <a:hlinkClick r:id="rId4"/>
              </a:rPr>
              <a:t>VIZE ČESKA Přednáška č. 14 - Anna </a:t>
            </a:r>
            <a:r>
              <a:rPr lang="cs-CZ" sz="3200" dirty="0" err="1">
                <a:hlinkClick r:id="rId4"/>
              </a:rPr>
              <a:t>Hogenová</a:t>
            </a:r>
            <a:r>
              <a:rPr lang="cs-CZ" sz="3200" dirty="0">
                <a:hlinkClick r:id="rId4"/>
              </a:rPr>
              <a:t> (filozofka) – YouTube</a:t>
            </a:r>
            <a:r>
              <a:rPr lang="cs-CZ" sz="3200" dirty="0"/>
              <a:t> </a:t>
            </a:r>
          </a:p>
          <a:p>
            <a:pPr eaLnBrk="1" hangingPunct="1">
              <a:buFont typeface="Wingdings" panose="05000000000000000000" pitchFamily="2" charset="2"/>
              <a:buNone/>
            </a:pPr>
            <a:r>
              <a:rPr lang="cs-CZ" altLang="cs-CZ" sz="3200" b="1" dirty="0"/>
              <a:t>(</a:t>
            </a:r>
            <a:r>
              <a:rPr lang="cs-CZ" altLang="cs-CZ" sz="3200" b="1" dirty="0">
                <a:solidFill>
                  <a:srgbClr val="FF0000"/>
                </a:solidFill>
              </a:rPr>
              <a:t>Prvních 11 nebo 25 minut. – Za úkol poslechnout</a:t>
            </a:r>
            <a:r>
              <a:rPr lang="cs-CZ" altLang="cs-CZ" sz="3200" b="1" dirty="0"/>
              <a:t>. )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8CDA99-9903-4CE5-A2B3-C4CB84C91EA0}"/>
              </a:ext>
            </a:extLst>
          </p:cNvPr>
          <p:cNvSpPr>
            <a:spLocks noGrp="1"/>
          </p:cNvSpPr>
          <p:nvPr>
            <p:ph type="ctrTitle"/>
          </p:nvPr>
        </p:nvSpPr>
        <p:spPr/>
        <p:txBody>
          <a:bodyPr/>
          <a:lstStyle/>
          <a:p>
            <a:r>
              <a:rPr lang="cs-CZ" dirty="0"/>
              <a:t>Západní marxismus</a:t>
            </a:r>
          </a:p>
        </p:txBody>
      </p:sp>
      <p:sp>
        <p:nvSpPr>
          <p:cNvPr id="3" name="Podnadpis 2">
            <a:extLst>
              <a:ext uri="{FF2B5EF4-FFF2-40B4-BE49-F238E27FC236}">
                <a16:creationId xmlns:a16="http://schemas.microsoft.com/office/drawing/2014/main" id="{F96BD183-EFE2-4BE4-8367-FD780C160375}"/>
              </a:ext>
            </a:extLst>
          </p:cNvPr>
          <p:cNvSpPr>
            <a:spLocks noGrp="1"/>
          </p:cNvSpPr>
          <p:nvPr>
            <p:ph type="subTitle" idx="1"/>
          </p:nvPr>
        </p:nvSpPr>
        <p:spPr/>
        <p:txBody>
          <a:bodyPr/>
          <a:lstStyle/>
          <a:p>
            <a:r>
              <a:rPr lang="cs-CZ" dirty="0"/>
              <a:t>Kritika moderní společnosti</a:t>
            </a:r>
          </a:p>
        </p:txBody>
      </p:sp>
    </p:spTree>
    <p:extLst>
      <p:ext uri="{BB962C8B-B14F-4D97-AF65-F5344CB8AC3E}">
        <p14:creationId xmlns:p14="http://schemas.microsoft.com/office/powerpoint/2010/main" val="1966236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E3AE38-50F4-4E91-A7E7-9C7FB16FE4FF}"/>
              </a:ext>
            </a:extLst>
          </p:cNvPr>
          <p:cNvSpPr>
            <a:spLocks noGrp="1"/>
          </p:cNvSpPr>
          <p:nvPr>
            <p:ph type="title"/>
          </p:nvPr>
        </p:nvSpPr>
        <p:spPr>
          <a:xfrm>
            <a:off x="810000" y="447188"/>
            <a:ext cx="10571998" cy="1267312"/>
          </a:xfrm>
        </p:spPr>
        <p:txBody>
          <a:bodyPr/>
          <a:lstStyle/>
          <a:p>
            <a:r>
              <a:rPr lang="cs-CZ" dirty="0"/>
              <a:t>Kritická teorie společnosti: frankfurtská škola a západní marxismus </a:t>
            </a:r>
          </a:p>
        </p:txBody>
      </p:sp>
      <p:sp>
        <p:nvSpPr>
          <p:cNvPr id="3" name="Zástupný symbol pro obsah 2">
            <a:extLst>
              <a:ext uri="{FF2B5EF4-FFF2-40B4-BE49-F238E27FC236}">
                <a16:creationId xmlns:a16="http://schemas.microsoft.com/office/drawing/2014/main" id="{6D2989B4-02D5-4860-B60D-D6FAFDCF3C82}"/>
              </a:ext>
            </a:extLst>
          </p:cNvPr>
          <p:cNvSpPr>
            <a:spLocks noGrp="1"/>
          </p:cNvSpPr>
          <p:nvPr>
            <p:ph idx="1"/>
          </p:nvPr>
        </p:nvSpPr>
        <p:spPr>
          <a:xfrm>
            <a:off x="818712" y="2222287"/>
            <a:ext cx="10554574" cy="4488756"/>
          </a:xfrm>
        </p:spPr>
        <p:txBody>
          <a:bodyPr/>
          <a:lstStyle/>
          <a:p>
            <a:r>
              <a:rPr lang="cs-CZ" dirty="0"/>
              <a:t>Theodor </a:t>
            </a:r>
            <a:r>
              <a:rPr lang="cs-CZ" dirty="0" err="1"/>
              <a:t>Adorno</a:t>
            </a:r>
            <a:r>
              <a:rPr lang="cs-CZ" dirty="0"/>
              <a:t> a Max </a:t>
            </a:r>
            <a:r>
              <a:rPr lang="cs-CZ" dirty="0" err="1"/>
              <a:t>Horkheimer</a:t>
            </a:r>
            <a:endParaRPr lang="cs-CZ" dirty="0"/>
          </a:p>
          <a:p>
            <a:r>
              <a:rPr lang="cs-CZ" dirty="0" err="1"/>
              <a:t>Jürgen</a:t>
            </a:r>
            <a:r>
              <a:rPr lang="cs-CZ" dirty="0"/>
              <a:t> </a:t>
            </a:r>
            <a:r>
              <a:rPr lang="cs-CZ" dirty="0" err="1"/>
              <a:t>Habermas</a:t>
            </a:r>
            <a:endParaRPr lang="cs-CZ" dirty="0"/>
          </a:p>
          <a:p>
            <a:r>
              <a:rPr lang="cs-CZ" dirty="0"/>
              <a:t>Erich </a:t>
            </a:r>
            <a:r>
              <a:rPr lang="cs-CZ" dirty="0" err="1"/>
              <a:t>Fromm</a:t>
            </a:r>
            <a:r>
              <a:rPr lang="cs-CZ" dirty="0"/>
              <a:t> – Český rozhlas: </a:t>
            </a:r>
            <a:r>
              <a:rPr lang="cs-CZ" dirty="0" err="1">
                <a:solidFill>
                  <a:srgbClr val="FF0000"/>
                </a:solidFill>
              </a:rPr>
              <a:t>Fromm</a:t>
            </a:r>
            <a:r>
              <a:rPr lang="cs-CZ" dirty="0">
                <a:solidFill>
                  <a:srgbClr val="FF0000"/>
                </a:solidFill>
              </a:rPr>
              <a:t> od 8:30 – za úkol poslechnout celé</a:t>
            </a:r>
            <a:r>
              <a:rPr lang="cs-CZ" dirty="0"/>
              <a:t>. Zde: </a:t>
            </a:r>
            <a:r>
              <a:rPr lang="cs-CZ" dirty="0">
                <a:hlinkClick r:id="rId2"/>
              </a:rPr>
              <a:t>Erich </a:t>
            </a:r>
            <a:r>
              <a:rPr lang="cs-CZ" dirty="0" err="1">
                <a:hlinkClick r:id="rId2"/>
              </a:rPr>
              <a:t>Fromm</a:t>
            </a:r>
            <a:r>
              <a:rPr lang="cs-CZ" dirty="0">
                <a:hlinkClick r:id="rId2"/>
              </a:rPr>
              <a:t>: Láska jako odpověď – YouTube</a:t>
            </a:r>
            <a:r>
              <a:rPr lang="cs-CZ" dirty="0"/>
              <a:t> (V Tobě miluji všechny lidi.)  - </a:t>
            </a:r>
            <a:r>
              <a:rPr lang="cs-CZ" dirty="0">
                <a:solidFill>
                  <a:srgbClr val="FF0000"/>
                </a:solidFill>
              </a:rPr>
              <a:t>úkol pro denní studium poslech na 27.11. </a:t>
            </a:r>
          </a:p>
          <a:p>
            <a:endParaRPr lang="cs-CZ" dirty="0"/>
          </a:p>
          <a:p>
            <a:r>
              <a:rPr lang="cs-CZ" dirty="0"/>
              <a:t>Herbert Marcuse – Jednorozměrný člověk </a:t>
            </a:r>
          </a:p>
          <a:p>
            <a:endParaRPr lang="cs-CZ" dirty="0"/>
          </a:p>
          <a:p>
            <a:r>
              <a:rPr lang="cs-CZ" dirty="0"/>
              <a:t>Doplň si své znalosti: </a:t>
            </a:r>
            <a:r>
              <a:rPr lang="cs-CZ" dirty="0">
                <a:hlinkClick r:id="rId3"/>
              </a:rPr>
              <a:t>PODTRŽENO Michaelem Hauserem: Frankfurtská škola – </a:t>
            </a:r>
            <a:r>
              <a:rPr lang="cs-CZ" dirty="0" err="1">
                <a:hlinkClick r:id="rId3"/>
              </a:rPr>
              <a:t>YouTube</a:t>
            </a:r>
            <a:r>
              <a:rPr lang="cs-CZ" dirty="0"/>
              <a:t> (Jednorozměrný člověk do 8:30 min.)</a:t>
            </a:r>
          </a:p>
          <a:p>
            <a:endParaRPr lang="cs-CZ" dirty="0"/>
          </a:p>
          <a:p>
            <a:endParaRPr lang="cs-CZ" dirty="0"/>
          </a:p>
        </p:txBody>
      </p:sp>
    </p:spTree>
    <p:extLst>
      <p:ext uri="{BB962C8B-B14F-4D97-AF65-F5344CB8AC3E}">
        <p14:creationId xmlns:p14="http://schemas.microsoft.com/office/powerpoint/2010/main" val="3799185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32A430-3106-4057-BC0C-DF998F485A1A}"/>
              </a:ext>
            </a:extLst>
          </p:cNvPr>
          <p:cNvSpPr>
            <a:spLocks noGrp="1"/>
          </p:cNvSpPr>
          <p:nvPr>
            <p:ph type="title"/>
          </p:nvPr>
        </p:nvSpPr>
        <p:spPr/>
        <p:txBody>
          <a:bodyPr/>
          <a:lstStyle/>
          <a:p>
            <a:r>
              <a:rPr lang="cs-CZ" dirty="0"/>
              <a:t>Kritická teorie společnosti</a:t>
            </a:r>
          </a:p>
        </p:txBody>
      </p:sp>
      <p:sp>
        <p:nvSpPr>
          <p:cNvPr id="3" name="Zástupný symbol pro obsah 2">
            <a:extLst>
              <a:ext uri="{FF2B5EF4-FFF2-40B4-BE49-F238E27FC236}">
                <a16:creationId xmlns:a16="http://schemas.microsoft.com/office/drawing/2014/main" id="{662D9776-7B55-4F85-A00B-B5DA88CC1B70}"/>
              </a:ext>
            </a:extLst>
          </p:cNvPr>
          <p:cNvSpPr>
            <a:spLocks noGrp="1"/>
          </p:cNvSpPr>
          <p:nvPr>
            <p:ph idx="1"/>
          </p:nvPr>
        </p:nvSpPr>
        <p:spPr>
          <a:xfrm>
            <a:off x="818712" y="3222594"/>
            <a:ext cx="10554574" cy="3888420"/>
          </a:xfrm>
        </p:spPr>
        <p:txBody>
          <a:bodyPr>
            <a:normAutofit fontScale="85000" lnSpcReduction="10000"/>
          </a:bodyPr>
          <a:lstStyle/>
          <a:p>
            <a:r>
              <a:rPr lang="cs-CZ" dirty="0"/>
              <a:t>Ústav pro sociální výzkum – Frankfurt 1923 – orientace na problémy hnutí evropské pracující třídy. </a:t>
            </a:r>
          </a:p>
          <a:p>
            <a:r>
              <a:rPr lang="cs-CZ" dirty="0"/>
              <a:t>Ve třicátých letech se ředitelem stal M. </a:t>
            </a:r>
            <a:r>
              <a:rPr lang="cs-CZ" dirty="0" err="1"/>
              <a:t>Horkheimer</a:t>
            </a:r>
            <a:r>
              <a:rPr lang="cs-CZ" dirty="0"/>
              <a:t> a usiloval o rozvíjení interdisciplinární sociální teorie sloužící jako nástroj společenské transformace. Spojovali filozofii, sociální teorii, psychologii, kulturní analýzu a politickou ekonomii. </a:t>
            </a:r>
          </a:p>
          <a:p>
            <a:endParaRPr lang="cs-CZ" dirty="0"/>
          </a:p>
          <a:p>
            <a:r>
              <a:rPr lang="cs-CZ" dirty="0"/>
              <a:t>Vědečtí pracovníci ústavu byli po nástupu nacistů k moci nuceni opustit Německo. Někteří se vrátili po roce 1949. </a:t>
            </a:r>
          </a:p>
          <a:p>
            <a:r>
              <a:rPr lang="cs-CZ" dirty="0"/>
              <a:t>Kritická teorie byla považována za odnož marxismu, lišila se ale svou interdisciplinaritou, ale navazovala na </a:t>
            </a:r>
            <a:r>
              <a:rPr lang="cs-CZ" dirty="0" err="1"/>
              <a:t>heglovsko</a:t>
            </a:r>
            <a:r>
              <a:rPr lang="cs-CZ" dirty="0"/>
              <a:t>-marxistickou dialektiku. Avšak jde o filozofii sociální praxe zapojené do zápasu o budoucnost. Myslí na budoucnost jako na společenství svobodných lidských bytostí, nakolik je taková společnost možná s ohledem na současné technické prostředky. </a:t>
            </a:r>
          </a:p>
          <a:p>
            <a:r>
              <a:rPr lang="cs-CZ" dirty="0"/>
              <a:t>Rozvíjí popis monopolního kapitalismu a nového industriálního státu. Soustředí se na úlohu technologií, velkých korporací a masmédií při úpadku demokracie a narušení morální odpovědnosti jedinců.</a:t>
            </a:r>
          </a:p>
          <a:p>
            <a:endParaRPr lang="cs-CZ" dirty="0"/>
          </a:p>
          <a:p>
            <a:endParaRPr lang="cs-CZ" dirty="0"/>
          </a:p>
          <a:p>
            <a:endParaRPr lang="cs-CZ" dirty="0"/>
          </a:p>
        </p:txBody>
      </p:sp>
    </p:spTree>
    <p:extLst>
      <p:ext uri="{BB962C8B-B14F-4D97-AF65-F5344CB8AC3E}">
        <p14:creationId xmlns:p14="http://schemas.microsoft.com/office/powerpoint/2010/main" val="1960846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F57CBE-D60F-4A24-91CA-A8221B3B568B}"/>
              </a:ext>
            </a:extLst>
          </p:cNvPr>
          <p:cNvSpPr>
            <a:spLocks noGrp="1"/>
          </p:cNvSpPr>
          <p:nvPr>
            <p:ph type="title"/>
          </p:nvPr>
        </p:nvSpPr>
        <p:spPr/>
        <p:txBody>
          <a:bodyPr/>
          <a:lstStyle/>
          <a:p>
            <a:r>
              <a:rPr lang="cs-CZ" dirty="0"/>
              <a:t>Herbert Marcus: Jednorozměrný člověk</a:t>
            </a:r>
          </a:p>
        </p:txBody>
      </p:sp>
      <p:sp>
        <p:nvSpPr>
          <p:cNvPr id="3" name="Zástupný symbol pro obsah 2">
            <a:extLst>
              <a:ext uri="{FF2B5EF4-FFF2-40B4-BE49-F238E27FC236}">
                <a16:creationId xmlns:a16="http://schemas.microsoft.com/office/drawing/2014/main" id="{1DF51C3E-A259-49BE-BDB8-1FBA78A57CE7}"/>
              </a:ext>
            </a:extLst>
          </p:cNvPr>
          <p:cNvSpPr>
            <a:spLocks noGrp="1"/>
          </p:cNvSpPr>
          <p:nvPr>
            <p:ph idx="1"/>
          </p:nvPr>
        </p:nvSpPr>
        <p:spPr>
          <a:xfrm>
            <a:off x="818712" y="2222287"/>
            <a:ext cx="10554574" cy="4480354"/>
          </a:xfrm>
        </p:spPr>
        <p:txBody>
          <a:bodyPr>
            <a:normAutofit/>
          </a:bodyPr>
          <a:lstStyle/>
          <a:p>
            <a:r>
              <a:rPr lang="cs-CZ" dirty="0"/>
              <a:t>Kombinoval marxismus s Freudovými psychoanalytickými myšlenkami.</a:t>
            </a:r>
          </a:p>
          <a:p>
            <a:r>
              <a:rPr lang="cs-CZ" dirty="0"/>
              <a:t>V knize Jednorozměrný člověk (1964) rozvíjel teorii o úpadku revolučního potenciálu v kapitalistické společnosti a o vývoji nových forem sociální kontroly. Tvrdil, že „rozvinutá industriální společnost“ vytváří falešné potřeby, které  vážou jedince k současnému systému výroby a spotřeby. Podle této argumentace kultura masových médií, reklama, průmyslový management a liberální diskurz reprodukují stávající systém a pokoušejí se potlačit kritiku a opozici. Výsledkem je „jednorozměrný svět myšlení a chování“, z něhož se začíná vytrácet schopnost kritického myšlení. </a:t>
            </a:r>
          </a:p>
          <a:p>
            <a:r>
              <a:rPr lang="cs-CZ" dirty="0"/>
              <a:t>Nespatřoval revoluční sílu v dělnické třídě. Za zdroj revolučního myšlení a chování považoval spíše nejednotné síly menšin, radikální inteligence a lidí stojících na okraji vyznačující se tím, co nazýval „velké odmítnutí“. Jeho kritický marxismus se pojil s myšlenkami zastupitelské demokracie a s otevřeností vůči různým pluralitám, přijal sociální hnutí za rovnoprávnost rasy, pohlaví, sexuality, za mír a životního prostředí. Kritizoval kolonialismus a politiku vměšování.</a:t>
            </a:r>
          </a:p>
        </p:txBody>
      </p:sp>
    </p:spTree>
    <p:extLst>
      <p:ext uri="{BB962C8B-B14F-4D97-AF65-F5344CB8AC3E}">
        <p14:creationId xmlns:p14="http://schemas.microsoft.com/office/powerpoint/2010/main" val="9266500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áty">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207</TotalTime>
  <Words>2000</Words>
  <Application>Microsoft Office PowerPoint</Application>
  <PresentationFormat>Širokoúhlá obrazovka</PresentationFormat>
  <Paragraphs>88</Paragraphs>
  <Slides>24</Slides>
  <Notes>1</Notes>
  <HiddenSlides>0</HiddenSlides>
  <MMClips>0</MMClips>
  <ScaleCrop>false</ScaleCrop>
  <HeadingPairs>
    <vt:vector size="8" baseType="variant">
      <vt:variant>
        <vt:lpstr>Použitá písma</vt:lpstr>
      </vt:variant>
      <vt:variant>
        <vt:i4>5</vt:i4>
      </vt:variant>
      <vt:variant>
        <vt:lpstr>Motiv</vt:lpstr>
      </vt:variant>
      <vt:variant>
        <vt:i4>3</vt:i4>
      </vt:variant>
      <vt:variant>
        <vt:lpstr>Vložené servery OLE</vt:lpstr>
      </vt:variant>
      <vt:variant>
        <vt:i4>1</vt:i4>
      </vt:variant>
      <vt:variant>
        <vt:lpstr>Nadpisy snímků</vt:lpstr>
      </vt:variant>
      <vt:variant>
        <vt:i4>24</vt:i4>
      </vt:variant>
    </vt:vector>
  </HeadingPairs>
  <TitlesOfParts>
    <vt:vector size="33" baseType="lpstr">
      <vt:lpstr>Arial</vt:lpstr>
      <vt:lpstr>Calibri</vt:lpstr>
      <vt:lpstr>Century Gothic</vt:lpstr>
      <vt:lpstr>Wingdings</vt:lpstr>
      <vt:lpstr>Wingdings 2</vt:lpstr>
      <vt:lpstr>Citáty</vt:lpstr>
      <vt:lpstr>Motiv sady Office</vt:lpstr>
      <vt:lpstr>Výchozí návrh</vt:lpstr>
      <vt:lpstr>Acrobat Document</vt:lpstr>
      <vt:lpstr>Opakování</vt:lpstr>
      <vt:lpstr>OPAKOVÁNÍ </vt:lpstr>
      <vt:lpstr>ŘEŠENÍ </vt:lpstr>
      <vt:lpstr>FENOMENOLOGIE </vt:lpstr>
      <vt:lpstr>Z fenomenologie a Martina Heideggera čerpali:  </vt:lpstr>
      <vt:lpstr>Západní marxismus</vt:lpstr>
      <vt:lpstr>Kritická teorie společnosti: frankfurtská škola a západní marxismus </vt:lpstr>
      <vt:lpstr>Kritická teorie společnosti</vt:lpstr>
      <vt:lpstr>Herbert Marcus: Jednorozměrný člověk</vt:lpstr>
      <vt:lpstr>Filozofická antropologie</vt:lpstr>
      <vt:lpstr>Strukturalismus a poststrukturalismus</vt:lpstr>
      <vt:lpstr>CLAUDE LÉVI-STRAUSS 1908 – 2009 </vt:lpstr>
      <vt:lpstr>Claude Lévi-Strauss Antropologie a problémy moderního světa. Praha 2012.</vt:lpstr>
      <vt:lpstr>Prezentace aplikace PowerPoint</vt:lpstr>
      <vt:lpstr>„Abychom poznali a pochopili vlastní kulturu, je třeba naučit se pohlížet na ni z hlediska jiné kultury.“(s. 27) </vt:lpstr>
      <vt:lpstr>Lévi-Strauss Rasa a dějiny. Praha 1999.</vt:lpstr>
      <vt:lpstr>O tři desetiletí později: </vt:lpstr>
      <vt:lpstr>Lévi-Strauss se vzdává pojmu rasy a přiklání se k jeho nahrazením např. tzv. „genetickým potenciálem“. </vt:lpstr>
      <vt:lpstr>Prezentace aplikace PowerPoint</vt:lpstr>
      <vt:lpstr>Jsme ještě lidé?  </vt:lpstr>
      <vt:lpstr>Prezentace aplikace PowerPoint</vt:lpstr>
      <vt:lpstr>Prezentace aplikace PowerPoint</vt:lpstr>
      <vt:lpstr>Prezentace aplikace PowerPoint</vt:lpstr>
      <vt:lpstr>Derrida a Foucault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Západní marxismus</dc:title>
  <dc:creator>pre0039</dc:creator>
  <cp:lastModifiedBy>ucitel</cp:lastModifiedBy>
  <cp:revision>11</cp:revision>
  <dcterms:created xsi:type="dcterms:W3CDTF">2022-12-06T16:56:33Z</dcterms:created>
  <dcterms:modified xsi:type="dcterms:W3CDTF">2024-11-13T11:13:12Z</dcterms:modified>
</cp:coreProperties>
</file>