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Lst>
  <p:notesMasterIdLst>
    <p:notesMasterId r:id="rId79"/>
  </p:notesMasterIdLst>
  <p:sldIdLst>
    <p:sldId id="256" r:id="rId3"/>
    <p:sldId id="257" r:id="rId4"/>
    <p:sldId id="258" r:id="rId5"/>
    <p:sldId id="259" r:id="rId6"/>
    <p:sldId id="260" r:id="rId7"/>
    <p:sldId id="327" r:id="rId8"/>
    <p:sldId id="344" r:id="rId9"/>
    <p:sldId id="345" r:id="rId10"/>
    <p:sldId id="346" r:id="rId11"/>
    <p:sldId id="347" r:id="rId12"/>
    <p:sldId id="348" r:id="rId13"/>
    <p:sldId id="349" r:id="rId14"/>
    <p:sldId id="350" r:id="rId15"/>
    <p:sldId id="266" r:id="rId16"/>
    <p:sldId id="267" r:id="rId17"/>
    <p:sldId id="268" r:id="rId18"/>
    <p:sldId id="269" r:id="rId19"/>
    <p:sldId id="351" r:id="rId20"/>
    <p:sldId id="333" r:id="rId21"/>
    <p:sldId id="335" r:id="rId22"/>
    <p:sldId id="336" r:id="rId23"/>
    <p:sldId id="353" r:id="rId24"/>
    <p:sldId id="352" r:id="rId25"/>
    <p:sldId id="274" r:id="rId26"/>
    <p:sldId id="313" r:id="rId27"/>
    <p:sldId id="293" r:id="rId28"/>
    <p:sldId id="294" r:id="rId29"/>
    <p:sldId id="295" r:id="rId30"/>
    <p:sldId id="296" r:id="rId31"/>
    <p:sldId id="297" r:id="rId32"/>
    <p:sldId id="298" r:id="rId33"/>
    <p:sldId id="354" r:id="rId34"/>
    <p:sldId id="355" r:id="rId35"/>
    <p:sldId id="356" r:id="rId36"/>
    <p:sldId id="339" r:id="rId37"/>
    <p:sldId id="301" r:id="rId38"/>
    <p:sldId id="302" r:id="rId39"/>
    <p:sldId id="357" r:id="rId40"/>
    <p:sldId id="304" r:id="rId41"/>
    <p:sldId id="358" r:id="rId42"/>
    <p:sldId id="305" r:id="rId43"/>
    <p:sldId id="359" r:id="rId44"/>
    <p:sldId id="277" r:id="rId45"/>
    <p:sldId id="314" r:id="rId46"/>
    <p:sldId id="315" r:id="rId47"/>
    <p:sldId id="341" r:id="rId48"/>
    <p:sldId id="360" r:id="rId49"/>
    <p:sldId id="361" r:id="rId50"/>
    <p:sldId id="278" r:id="rId51"/>
    <p:sldId id="279" r:id="rId52"/>
    <p:sldId id="287" r:id="rId53"/>
    <p:sldId id="288" r:id="rId54"/>
    <p:sldId id="362" r:id="rId55"/>
    <p:sldId id="363" r:id="rId56"/>
    <p:sldId id="325" r:id="rId57"/>
    <p:sldId id="280" r:id="rId58"/>
    <p:sldId id="289" r:id="rId59"/>
    <p:sldId id="364" r:id="rId60"/>
    <p:sldId id="286" r:id="rId61"/>
    <p:sldId id="366" r:id="rId62"/>
    <p:sldId id="365" r:id="rId63"/>
    <p:sldId id="281" r:id="rId64"/>
    <p:sldId id="291" r:id="rId65"/>
    <p:sldId id="292" r:id="rId66"/>
    <p:sldId id="282" r:id="rId67"/>
    <p:sldId id="368" r:id="rId68"/>
    <p:sldId id="369" r:id="rId69"/>
    <p:sldId id="370" r:id="rId70"/>
    <p:sldId id="283" r:id="rId71"/>
    <p:sldId id="322" r:id="rId72"/>
    <p:sldId id="284" r:id="rId73"/>
    <p:sldId id="285" r:id="rId74"/>
    <p:sldId id="328" r:id="rId75"/>
    <p:sldId id="329" r:id="rId76"/>
    <p:sldId id="330" r:id="rId77"/>
    <p:sldId id="331" r:id="rId7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55" autoAdjust="0"/>
    <p:restoredTop sz="95284" autoAdjust="0"/>
  </p:normalViewPr>
  <p:slideViewPr>
    <p:cSldViewPr snapToGrid="0">
      <p:cViewPr varScale="1">
        <p:scale>
          <a:sx n="79" d="100"/>
          <a:sy n="79" d="100"/>
        </p:scale>
        <p:origin x="79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91A2A-B804-4688-87AE-05E71546A2D9}" type="datetimeFigureOut">
              <a:rPr lang="cs-CZ" smtClean="0"/>
              <a:t>11.10.2024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6D1F97-CFDA-41F4-A625-632F356F21F8}" type="slidenum">
              <a:rPr lang="cs-CZ" smtClean="0"/>
              <a:t>‹#›</a:t>
            </a:fld>
            <a:endParaRPr lang="cs-CZ"/>
          </a:p>
        </p:txBody>
      </p:sp>
    </p:spTree>
    <p:extLst>
      <p:ext uri="{BB962C8B-B14F-4D97-AF65-F5344CB8AC3E}">
        <p14:creationId xmlns:p14="http://schemas.microsoft.com/office/powerpoint/2010/main" val="4043956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9C57AC21-A1BE-4712-A463-825FA529C96F}" type="datetimeFigureOut">
              <a:rPr lang="cs-CZ" smtClean="0"/>
              <a:t>11.10.2024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3CD3828-6BEF-4C2E-BDA9-8B34F63ECC04}" type="slidenum">
              <a:rPr lang="cs-CZ" smtClean="0"/>
              <a:t>‹#›</a:t>
            </a:fld>
            <a:endParaRPr lang="cs-CZ"/>
          </a:p>
        </p:txBody>
      </p:sp>
    </p:spTree>
    <p:extLst>
      <p:ext uri="{BB962C8B-B14F-4D97-AF65-F5344CB8AC3E}">
        <p14:creationId xmlns:p14="http://schemas.microsoft.com/office/powerpoint/2010/main" val="148161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C57AC21-A1BE-4712-A463-825FA529C96F}" type="datetimeFigureOut">
              <a:rPr lang="cs-CZ" smtClean="0"/>
              <a:t>11.10.2024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3CD3828-6BEF-4C2E-BDA9-8B34F63ECC04}" type="slidenum">
              <a:rPr lang="cs-CZ" smtClean="0"/>
              <a:t>‹#›</a:t>
            </a:fld>
            <a:endParaRPr lang="cs-CZ"/>
          </a:p>
        </p:txBody>
      </p:sp>
    </p:spTree>
    <p:extLst>
      <p:ext uri="{BB962C8B-B14F-4D97-AF65-F5344CB8AC3E}">
        <p14:creationId xmlns:p14="http://schemas.microsoft.com/office/powerpoint/2010/main" val="1274128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C57AC21-A1BE-4712-A463-825FA529C96F}" type="datetimeFigureOut">
              <a:rPr lang="cs-CZ" smtClean="0"/>
              <a:t>11.10.2024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3CD3828-6BEF-4C2E-BDA9-8B34F63ECC04}" type="slidenum">
              <a:rPr lang="cs-CZ" smtClean="0"/>
              <a:t>‹#›</a:t>
            </a:fld>
            <a:endParaRPr lang="cs-CZ"/>
          </a:p>
        </p:txBody>
      </p:sp>
    </p:spTree>
    <p:extLst>
      <p:ext uri="{BB962C8B-B14F-4D97-AF65-F5344CB8AC3E}">
        <p14:creationId xmlns:p14="http://schemas.microsoft.com/office/powerpoint/2010/main" val="1394612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0AD17092-4654-49C8-AD27-92D17A5E29A5}" type="datetimeFigureOut">
              <a:rPr lang="cs-CZ" smtClean="0">
                <a:solidFill>
                  <a:prstClr val="black">
                    <a:tint val="75000"/>
                  </a:prstClr>
                </a:solidFill>
              </a:rPr>
              <a:pPr/>
              <a:t>11.10.2024</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C986E81F-0FF0-4CBA-8B63-23A9A62A0C6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4236409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AD17092-4654-49C8-AD27-92D17A5E29A5}" type="datetimeFigureOut">
              <a:rPr lang="cs-CZ" smtClean="0">
                <a:solidFill>
                  <a:prstClr val="black">
                    <a:tint val="75000"/>
                  </a:prstClr>
                </a:solidFill>
              </a:rPr>
              <a:pPr/>
              <a:t>11.10.2024</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C986E81F-0FF0-4CBA-8B63-23A9A62A0C6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135453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0AD17092-4654-49C8-AD27-92D17A5E29A5}" type="datetimeFigureOut">
              <a:rPr lang="cs-CZ" smtClean="0">
                <a:solidFill>
                  <a:prstClr val="black">
                    <a:tint val="75000"/>
                  </a:prstClr>
                </a:solidFill>
              </a:rPr>
              <a:pPr/>
              <a:t>11.10.2024</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C986E81F-0FF0-4CBA-8B63-23A9A62A0C6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957811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0AD17092-4654-49C8-AD27-92D17A5E29A5}" type="datetimeFigureOut">
              <a:rPr lang="cs-CZ" smtClean="0">
                <a:solidFill>
                  <a:prstClr val="black">
                    <a:tint val="75000"/>
                  </a:prstClr>
                </a:solidFill>
              </a:rPr>
              <a:pPr/>
              <a:t>11.10.2024</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C986E81F-0FF0-4CBA-8B63-23A9A62A0C6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531965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0AD17092-4654-49C8-AD27-92D17A5E29A5}" type="datetimeFigureOut">
              <a:rPr lang="cs-CZ" smtClean="0">
                <a:solidFill>
                  <a:prstClr val="black">
                    <a:tint val="75000"/>
                  </a:prstClr>
                </a:solidFill>
              </a:rPr>
              <a:pPr/>
              <a:t>11.10.2024</a:t>
            </a:fld>
            <a:endParaRPr lang="cs-CZ">
              <a:solidFill>
                <a:prstClr val="black">
                  <a:tint val="75000"/>
                </a:prstClr>
              </a:solidFill>
            </a:endParaRPr>
          </a:p>
        </p:txBody>
      </p:sp>
      <p:sp>
        <p:nvSpPr>
          <p:cNvPr id="8" name="Zástupný symbol pro zápatí 7"/>
          <p:cNvSpPr>
            <a:spLocks noGrp="1"/>
          </p:cNvSpPr>
          <p:nvPr>
            <p:ph type="ftr" sz="quarter" idx="11"/>
          </p:nvPr>
        </p:nvSpPr>
        <p:spPr/>
        <p:txBody>
          <a:bodyPr/>
          <a:lstStyle/>
          <a:p>
            <a:endParaRPr lang="cs-CZ">
              <a:solidFill>
                <a:prstClr val="black">
                  <a:tint val="75000"/>
                </a:prstClr>
              </a:solidFill>
            </a:endParaRPr>
          </a:p>
        </p:txBody>
      </p:sp>
      <p:sp>
        <p:nvSpPr>
          <p:cNvPr id="9" name="Zástupný symbol pro číslo snímku 8"/>
          <p:cNvSpPr>
            <a:spLocks noGrp="1"/>
          </p:cNvSpPr>
          <p:nvPr>
            <p:ph type="sldNum" sz="quarter" idx="12"/>
          </p:nvPr>
        </p:nvSpPr>
        <p:spPr/>
        <p:txBody>
          <a:bodyPr/>
          <a:lstStyle/>
          <a:p>
            <a:fld id="{C986E81F-0FF0-4CBA-8B63-23A9A62A0C6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41002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0AD17092-4654-49C8-AD27-92D17A5E29A5}" type="datetimeFigureOut">
              <a:rPr lang="cs-CZ" smtClean="0">
                <a:solidFill>
                  <a:prstClr val="black">
                    <a:tint val="75000"/>
                  </a:prstClr>
                </a:solidFill>
              </a:rPr>
              <a:pPr/>
              <a:t>11.10.2024</a:t>
            </a:fld>
            <a:endParaRPr lang="cs-CZ">
              <a:solidFill>
                <a:prstClr val="black">
                  <a:tint val="75000"/>
                </a:prstClr>
              </a:solidFill>
            </a:endParaRPr>
          </a:p>
        </p:txBody>
      </p:sp>
      <p:sp>
        <p:nvSpPr>
          <p:cNvPr id="4" name="Zástupný symbol pro zápatí 3"/>
          <p:cNvSpPr>
            <a:spLocks noGrp="1"/>
          </p:cNvSpPr>
          <p:nvPr>
            <p:ph type="ftr" sz="quarter" idx="11"/>
          </p:nvPr>
        </p:nvSpPr>
        <p:spPr/>
        <p:txBody>
          <a:bodyPr/>
          <a:lstStyle/>
          <a:p>
            <a:endParaRPr lang="cs-CZ">
              <a:solidFill>
                <a:prstClr val="black">
                  <a:tint val="75000"/>
                </a:prstClr>
              </a:solidFill>
            </a:endParaRPr>
          </a:p>
        </p:txBody>
      </p:sp>
      <p:sp>
        <p:nvSpPr>
          <p:cNvPr id="5" name="Zástupný symbol pro číslo snímku 4"/>
          <p:cNvSpPr>
            <a:spLocks noGrp="1"/>
          </p:cNvSpPr>
          <p:nvPr>
            <p:ph type="sldNum" sz="quarter" idx="12"/>
          </p:nvPr>
        </p:nvSpPr>
        <p:spPr/>
        <p:txBody>
          <a:bodyPr/>
          <a:lstStyle/>
          <a:p>
            <a:fld id="{C986E81F-0FF0-4CBA-8B63-23A9A62A0C6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386032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AD17092-4654-49C8-AD27-92D17A5E29A5}" type="datetimeFigureOut">
              <a:rPr lang="cs-CZ" smtClean="0">
                <a:solidFill>
                  <a:prstClr val="black">
                    <a:tint val="75000"/>
                  </a:prstClr>
                </a:solidFill>
              </a:rPr>
              <a:pPr/>
              <a:t>11.10.2024</a:t>
            </a:fld>
            <a:endParaRPr lang="cs-CZ">
              <a:solidFill>
                <a:prstClr val="black">
                  <a:tint val="75000"/>
                </a:prstClr>
              </a:solidFill>
            </a:endParaRPr>
          </a:p>
        </p:txBody>
      </p:sp>
      <p:sp>
        <p:nvSpPr>
          <p:cNvPr id="3" name="Zástupný symbol pro zápatí 2"/>
          <p:cNvSpPr>
            <a:spLocks noGrp="1"/>
          </p:cNvSpPr>
          <p:nvPr>
            <p:ph type="ftr" sz="quarter" idx="11"/>
          </p:nvPr>
        </p:nvSpPr>
        <p:spPr/>
        <p:txBody>
          <a:bodyPr/>
          <a:lstStyle/>
          <a:p>
            <a:endParaRPr lang="cs-CZ">
              <a:solidFill>
                <a:prstClr val="black">
                  <a:tint val="75000"/>
                </a:prstClr>
              </a:solidFill>
            </a:endParaRPr>
          </a:p>
        </p:txBody>
      </p:sp>
      <p:sp>
        <p:nvSpPr>
          <p:cNvPr id="4" name="Zástupný symbol pro číslo snímku 3"/>
          <p:cNvSpPr>
            <a:spLocks noGrp="1"/>
          </p:cNvSpPr>
          <p:nvPr>
            <p:ph type="sldNum" sz="quarter" idx="12"/>
          </p:nvPr>
        </p:nvSpPr>
        <p:spPr/>
        <p:txBody>
          <a:bodyPr/>
          <a:lstStyle/>
          <a:p>
            <a:fld id="{C986E81F-0FF0-4CBA-8B63-23A9A62A0C6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9528843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0AD17092-4654-49C8-AD27-92D17A5E29A5}" type="datetimeFigureOut">
              <a:rPr lang="cs-CZ" smtClean="0">
                <a:solidFill>
                  <a:prstClr val="black">
                    <a:tint val="75000"/>
                  </a:prstClr>
                </a:solidFill>
              </a:rPr>
              <a:pPr/>
              <a:t>11.10.2024</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C986E81F-0FF0-4CBA-8B63-23A9A62A0C6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537446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C57AC21-A1BE-4712-A463-825FA529C96F}" type="datetimeFigureOut">
              <a:rPr lang="cs-CZ" smtClean="0"/>
              <a:t>11.10.2024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3CD3828-6BEF-4C2E-BDA9-8B34F63ECC04}" type="slidenum">
              <a:rPr lang="cs-CZ" smtClean="0"/>
              <a:t>‹#›</a:t>
            </a:fld>
            <a:endParaRPr lang="cs-CZ"/>
          </a:p>
        </p:txBody>
      </p:sp>
    </p:spTree>
    <p:extLst>
      <p:ext uri="{BB962C8B-B14F-4D97-AF65-F5344CB8AC3E}">
        <p14:creationId xmlns:p14="http://schemas.microsoft.com/office/powerpoint/2010/main" val="34265708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0AD17092-4654-49C8-AD27-92D17A5E29A5}" type="datetimeFigureOut">
              <a:rPr lang="cs-CZ" smtClean="0">
                <a:solidFill>
                  <a:prstClr val="black">
                    <a:tint val="75000"/>
                  </a:prstClr>
                </a:solidFill>
              </a:rPr>
              <a:pPr/>
              <a:t>11.10.2024</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C986E81F-0FF0-4CBA-8B63-23A9A62A0C6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643277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AD17092-4654-49C8-AD27-92D17A5E29A5}" type="datetimeFigureOut">
              <a:rPr lang="cs-CZ" smtClean="0">
                <a:solidFill>
                  <a:prstClr val="black">
                    <a:tint val="75000"/>
                  </a:prstClr>
                </a:solidFill>
              </a:rPr>
              <a:pPr/>
              <a:t>11.10.2024</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C986E81F-0FF0-4CBA-8B63-23A9A62A0C6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197792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AD17092-4654-49C8-AD27-92D17A5E29A5}" type="datetimeFigureOut">
              <a:rPr lang="cs-CZ" smtClean="0">
                <a:solidFill>
                  <a:prstClr val="black">
                    <a:tint val="75000"/>
                  </a:prstClr>
                </a:solidFill>
              </a:rPr>
              <a:pPr/>
              <a:t>11.10.2024</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C986E81F-0FF0-4CBA-8B63-23A9A62A0C6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66521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9C57AC21-A1BE-4712-A463-825FA529C96F}" type="datetimeFigureOut">
              <a:rPr lang="cs-CZ" smtClean="0"/>
              <a:t>11.10.2024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3CD3828-6BEF-4C2E-BDA9-8B34F63ECC04}" type="slidenum">
              <a:rPr lang="cs-CZ" smtClean="0"/>
              <a:t>‹#›</a:t>
            </a:fld>
            <a:endParaRPr lang="cs-CZ"/>
          </a:p>
        </p:txBody>
      </p:sp>
    </p:spTree>
    <p:extLst>
      <p:ext uri="{BB962C8B-B14F-4D97-AF65-F5344CB8AC3E}">
        <p14:creationId xmlns:p14="http://schemas.microsoft.com/office/powerpoint/2010/main" val="2742057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9C57AC21-A1BE-4712-A463-825FA529C96F}" type="datetimeFigureOut">
              <a:rPr lang="cs-CZ" smtClean="0"/>
              <a:t>11.10.2024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3CD3828-6BEF-4C2E-BDA9-8B34F63ECC04}" type="slidenum">
              <a:rPr lang="cs-CZ" smtClean="0"/>
              <a:t>‹#›</a:t>
            </a:fld>
            <a:endParaRPr lang="cs-CZ"/>
          </a:p>
        </p:txBody>
      </p:sp>
    </p:spTree>
    <p:extLst>
      <p:ext uri="{BB962C8B-B14F-4D97-AF65-F5344CB8AC3E}">
        <p14:creationId xmlns:p14="http://schemas.microsoft.com/office/powerpoint/2010/main" val="2810005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9C57AC21-A1BE-4712-A463-825FA529C96F}" type="datetimeFigureOut">
              <a:rPr lang="cs-CZ" smtClean="0"/>
              <a:t>11.10.2024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3CD3828-6BEF-4C2E-BDA9-8B34F63ECC04}" type="slidenum">
              <a:rPr lang="cs-CZ" smtClean="0"/>
              <a:t>‹#›</a:t>
            </a:fld>
            <a:endParaRPr lang="cs-CZ"/>
          </a:p>
        </p:txBody>
      </p:sp>
    </p:spTree>
    <p:extLst>
      <p:ext uri="{BB962C8B-B14F-4D97-AF65-F5344CB8AC3E}">
        <p14:creationId xmlns:p14="http://schemas.microsoft.com/office/powerpoint/2010/main" val="2510592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9C57AC21-A1BE-4712-A463-825FA529C96F}" type="datetimeFigureOut">
              <a:rPr lang="cs-CZ" smtClean="0"/>
              <a:t>11.10.2024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3CD3828-6BEF-4C2E-BDA9-8B34F63ECC04}" type="slidenum">
              <a:rPr lang="cs-CZ" smtClean="0"/>
              <a:t>‹#›</a:t>
            </a:fld>
            <a:endParaRPr lang="cs-CZ"/>
          </a:p>
        </p:txBody>
      </p:sp>
    </p:spTree>
    <p:extLst>
      <p:ext uri="{BB962C8B-B14F-4D97-AF65-F5344CB8AC3E}">
        <p14:creationId xmlns:p14="http://schemas.microsoft.com/office/powerpoint/2010/main" val="537242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C57AC21-A1BE-4712-A463-825FA529C96F}" type="datetimeFigureOut">
              <a:rPr lang="cs-CZ" smtClean="0"/>
              <a:t>11.10.2024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3CD3828-6BEF-4C2E-BDA9-8B34F63ECC04}" type="slidenum">
              <a:rPr lang="cs-CZ" smtClean="0"/>
              <a:t>‹#›</a:t>
            </a:fld>
            <a:endParaRPr lang="cs-CZ"/>
          </a:p>
        </p:txBody>
      </p:sp>
    </p:spTree>
    <p:extLst>
      <p:ext uri="{BB962C8B-B14F-4D97-AF65-F5344CB8AC3E}">
        <p14:creationId xmlns:p14="http://schemas.microsoft.com/office/powerpoint/2010/main" val="1246176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9C57AC21-A1BE-4712-A463-825FA529C96F}" type="datetimeFigureOut">
              <a:rPr lang="cs-CZ" smtClean="0"/>
              <a:t>11.10.2024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3CD3828-6BEF-4C2E-BDA9-8B34F63ECC04}" type="slidenum">
              <a:rPr lang="cs-CZ" smtClean="0"/>
              <a:t>‹#›</a:t>
            </a:fld>
            <a:endParaRPr lang="cs-CZ"/>
          </a:p>
        </p:txBody>
      </p:sp>
    </p:spTree>
    <p:extLst>
      <p:ext uri="{BB962C8B-B14F-4D97-AF65-F5344CB8AC3E}">
        <p14:creationId xmlns:p14="http://schemas.microsoft.com/office/powerpoint/2010/main" val="1028643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9C57AC21-A1BE-4712-A463-825FA529C96F}" type="datetimeFigureOut">
              <a:rPr lang="cs-CZ" smtClean="0"/>
              <a:t>11.10.2024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3CD3828-6BEF-4C2E-BDA9-8B34F63ECC04}" type="slidenum">
              <a:rPr lang="cs-CZ" smtClean="0"/>
              <a:t>‹#›</a:t>
            </a:fld>
            <a:endParaRPr lang="cs-CZ"/>
          </a:p>
        </p:txBody>
      </p:sp>
    </p:spTree>
    <p:extLst>
      <p:ext uri="{BB962C8B-B14F-4D97-AF65-F5344CB8AC3E}">
        <p14:creationId xmlns:p14="http://schemas.microsoft.com/office/powerpoint/2010/main" val="4232826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57AC21-A1BE-4712-A463-825FA529C96F}" type="datetimeFigureOut">
              <a:rPr lang="cs-CZ" smtClean="0"/>
              <a:t>11.10.2024</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CD3828-6BEF-4C2E-BDA9-8B34F63ECC04}" type="slidenum">
              <a:rPr lang="cs-CZ" smtClean="0"/>
              <a:t>‹#›</a:t>
            </a:fld>
            <a:endParaRPr lang="cs-CZ"/>
          </a:p>
        </p:txBody>
      </p:sp>
    </p:spTree>
    <p:extLst>
      <p:ext uri="{BB962C8B-B14F-4D97-AF65-F5344CB8AC3E}">
        <p14:creationId xmlns:p14="http://schemas.microsoft.com/office/powerpoint/2010/main" val="3147798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17092-4654-49C8-AD27-92D17A5E29A5}" type="datetimeFigureOut">
              <a:rPr lang="cs-CZ" smtClean="0">
                <a:solidFill>
                  <a:prstClr val="black">
                    <a:tint val="75000"/>
                  </a:prstClr>
                </a:solidFill>
              </a:rPr>
              <a:pPr/>
              <a:t>11.10.2024</a:t>
            </a:fld>
            <a:endParaRPr lang="cs-CZ">
              <a:solidFill>
                <a:prstClr val="black">
                  <a:tint val="75000"/>
                </a:prstClr>
              </a:solidFill>
            </a:endParaRPr>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solidFill>
                <a:prstClr val="black">
                  <a:tint val="75000"/>
                </a:prstClr>
              </a:solidFill>
            </a:endParaRPr>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6E81F-0FF0-4CBA-8B63-23A9A62A0C6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7123153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hyperlink" Target="https://ec.europa.eu/eurostat/web/income-and-living-conditions/visualisations" TargetMode="Externa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hyperlink" Target="https://cs.wikipedia.org/wiki/Osobnost" TargetMode="Externa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www.uradprace.cz/web/cz/davky-pestounske-pece-a-zaopatrovaci-prispevky1#P%C5%99%C3%ADsp%C4%9Bvek%20p%C5%99i%20p%C4%9Bstounsk%C3%A9%20p%C3%A9%C4%8Di"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solidFill>
                  <a:prstClr val="black"/>
                </a:solidFill>
              </a:rPr>
              <a:t>Sociální politika II.</a:t>
            </a:r>
            <a:endParaRPr lang="cs-CZ" dirty="0"/>
          </a:p>
        </p:txBody>
      </p:sp>
      <p:sp>
        <p:nvSpPr>
          <p:cNvPr id="3" name="Podnadpis 2"/>
          <p:cNvSpPr>
            <a:spLocks noGrp="1"/>
          </p:cNvSpPr>
          <p:nvPr>
            <p:ph type="subTitle" idx="1"/>
          </p:nvPr>
        </p:nvSpPr>
        <p:spPr/>
        <p:txBody>
          <a:bodyPr/>
          <a:lstStyle/>
          <a:p>
            <a:endParaRPr lang="cs-CZ" dirty="0"/>
          </a:p>
          <a:p>
            <a:pPr lvl="0"/>
            <a:r>
              <a:rPr lang="cs-CZ" dirty="0" err="1">
                <a:solidFill>
                  <a:prstClr val="black"/>
                </a:solidFill>
              </a:rPr>
              <a:t>FVP</a:t>
            </a:r>
            <a:r>
              <a:rPr lang="cs-CZ" dirty="0">
                <a:solidFill>
                  <a:prstClr val="black"/>
                </a:solidFill>
              </a:rPr>
              <a:t> </a:t>
            </a:r>
            <a:r>
              <a:rPr lang="cs-CZ" dirty="0" err="1">
                <a:solidFill>
                  <a:prstClr val="black"/>
                </a:solidFill>
              </a:rPr>
              <a:t>SU</a:t>
            </a:r>
            <a:r>
              <a:rPr lang="cs-CZ" dirty="0">
                <a:solidFill>
                  <a:prstClr val="black"/>
                </a:solidFill>
              </a:rPr>
              <a:t> Opava</a:t>
            </a:r>
          </a:p>
          <a:p>
            <a:pPr lvl="0"/>
            <a:r>
              <a:rPr lang="cs-CZ" dirty="0">
                <a:solidFill>
                  <a:prstClr val="black"/>
                </a:solidFill>
              </a:rPr>
              <a:t>letní </a:t>
            </a:r>
            <a:r>
              <a:rPr lang="cs-CZ">
                <a:solidFill>
                  <a:prstClr val="black"/>
                </a:solidFill>
              </a:rPr>
              <a:t>semestr 2024/2025</a:t>
            </a:r>
            <a:endParaRPr lang="cs-CZ" dirty="0">
              <a:solidFill>
                <a:prstClr val="black"/>
              </a:solidFill>
            </a:endParaRPr>
          </a:p>
          <a:p>
            <a:endParaRPr lang="cs-CZ" dirty="0"/>
          </a:p>
        </p:txBody>
      </p:sp>
    </p:spTree>
    <p:extLst>
      <p:ext uri="{BB962C8B-B14F-4D97-AF65-F5344CB8AC3E}">
        <p14:creationId xmlns:p14="http://schemas.microsoft.com/office/powerpoint/2010/main" val="2941146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02AC53-B9FF-484D-81CA-BCEAD548CCBE}"/>
              </a:ext>
            </a:extLst>
          </p:cNvPr>
          <p:cNvSpPr>
            <a:spLocks noGrp="1"/>
          </p:cNvSpPr>
          <p:nvPr>
            <p:ph type="title"/>
          </p:nvPr>
        </p:nvSpPr>
        <p:spPr/>
        <p:txBody>
          <a:bodyPr/>
          <a:lstStyle/>
          <a:p>
            <a:endParaRPr lang="cs-CZ" dirty="0"/>
          </a:p>
        </p:txBody>
      </p:sp>
      <p:graphicFrame>
        <p:nvGraphicFramePr>
          <p:cNvPr id="4" name="Zástupný symbol pro obsah 3">
            <a:extLst>
              <a:ext uri="{FF2B5EF4-FFF2-40B4-BE49-F238E27FC236}">
                <a16:creationId xmlns:a16="http://schemas.microsoft.com/office/drawing/2014/main" id="{38DE604B-4B60-494D-AC13-B15B8FD54C83}"/>
              </a:ext>
            </a:extLst>
          </p:cNvPr>
          <p:cNvGraphicFramePr>
            <a:graphicFrameLocks noGrp="1"/>
          </p:cNvGraphicFramePr>
          <p:nvPr>
            <p:ph idx="1"/>
          </p:nvPr>
        </p:nvGraphicFramePr>
        <p:xfrm>
          <a:off x="1682496" y="1947672"/>
          <a:ext cx="9034271" cy="3291840"/>
        </p:xfrm>
        <a:graphic>
          <a:graphicData uri="http://schemas.openxmlformats.org/drawingml/2006/table">
            <a:tbl>
              <a:tblPr firstRow="1" bandRow="1"/>
              <a:tblGrid>
                <a:gridCol w="4445821">
                  <a:extLst>
                    <a:ext uri="{9D8B030D-6E8A-4147-A177-3AD203B41FA5}">
                      <a16:colId xmlns:a16="http://schemas.microsoft.com/office/drawing/2014/main" val="2908241237"/>
                    </a:ext>
                  </a:extLst>
                </a:gridCol>
                <a:gridCol w="2006941">
                  <a:extLst>
                    <a:ext uri="{9D8B030D-6E8A-4147-A177-3AD203B41FA5}">
                      <a16:colId xmlns:a16="http://schemas.microsoft.com/office/drawing/2014/main" val="779057713"/>
                    </a:ext>
                  </a:extLst>
                </a:gridCol>
                <a:gridCol w="2581509">
                  <a:extLst>
                    <a:ext uri="{9D8B030D-6E8A-4147-A177-3AD203B41FA5}">
                      <a16:colId xmlns:a16="http://schemas.microsoft.com/office/drawing/2014/main" val="3852010828"/>
                    </a:ext>
                  </a:extLst>
                </a:gridCol>
              </a:tblGrid>
              <a:tr h="1234440">
                <a:tc>
                  <a:txBody>
                    <a:bodyPr/>
                    <a:lstStyle/>
                    <a:p>
                      <a:pPr indent="127000" algn="l">
                        <a:lnSpc>
                          <a:spcPct val="150000"/>
                        </a:lnSpc>
                        <a:spcAft>
                          <a:spcPts val="0"/>
                        </a:spcAft>
                      </a:pPr>
                      <a:r>
                        <a:rPr lang="cs-CZ"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pilíř</a:t>
                      </a:r>
                      <a:endParaRPr lang="cs-CZ"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sociální dávka</a:t>
                      </a:r>
                      <a:endParaRPr lang="cs-CZ"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administrace</a:t>
                      </a:r>
                      <a:endParaRPr lang="cs-CZ"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82359420"/>
                  </a:ext>
                </a:extLst>
              </a:tr>
              <a:tr h="2057400">
                <a:tc>
                  <a:txBody>
                    <a:bodyPr/>
                    <a:lstStyle/>
                    <a:p>
                      <a:pPr algn="l">
                        <a:lnSpc>
                          <a:spcPct val="150000"/>
                        </a:lnSpc>
                        <a:spcAft>
                          <a:spcPts val="0"/>
                        </a:spcAft>
                      </a:pPr>
                      <a:r>
                        <a:rPr lang="cs-CZ"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doplňkové důchodové spoření (penzijní připojištění se státním příspěvkem)</a:t>
                      </a:r>
                      <a:endParaRPr lang="cs-CZ"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penze</a:t>
                      </a:r>
                      <a:endParaRPr lang="cs-CZ"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penzijní společnosti (penzijní fondy)</a:t>
                      </a:r>
                      <a:endParaRPr lang="cs-CZ"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76159954"/>
                  </a:ext>
                </a:extLst>
              </a:tr>
            </a:tbl>
          </a:graphicData>
        </a:graphic>
      </p:graphicFrame>
      <p:sp>
        <p:nvSpPr>
          <p:cNvPr id="5" name="Rectangle 1">
            <a:extLst>
              <a:ext uri="{FF2B5EF4-FFF2-40B4-BE49-F238E27FC236}">
                <a16:creationId xmlns:a16="http://schemas.microsoft.com/office/drawing/2014/main" id="{55FF551A-F468-406D-9117-C0A4D641D408}"/>
              </a:ext>
            </a:extLst>
          </p:cNvPr>
          <p:cNvSpPr>
            <a:spLocks noChangeArrowheads="1"/>
          </p:cNvSpPr>
          <p:nvPr/>
        </p:nvSpPr>
        <p:spPr bwMode="auto">
          <a:xfrm>
            <a:off x="-3392217" y="-858613"/>
            <a:ext cx="19422013" cy="1742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3100640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C4024D-59F2-495E-B8B7-B3FA29A86C69}"/>
              </a:ext>
            </a:extLst>
          </p:cNvPr>
          <p:cNvSpPr>
            <a:spLocks noGrp="1"/>
          </p:cNvSpPr>
          <p:nvPr>
            <p:ph type="title"/>
          </p:nvPr>
        </p:nvSpPr>
        <p:spPr/>
        <p:txBody>
          <a:bodyPr/>
          <a:lstStyle/>
          <a:p>
            <a:endParaRPr lang="cs-CZ"/>
          </a:p>
        </p:txBody>
      </p:sp>
      <p:graphicFrame>
        <p:nvGraphicFramePr>
          <p:cNvPr id="4" name="Zástupný symbol pro obsah 3">
            <a:extLst>
              <a:ext uri="{FF2B5EF4-FFF2-40B4-BE49-F238E27FC236}">
                <a16:creationId xmlns:a16="http://schemas.microsoft.com/office/drawing/2014/main" id="{F6FD9773-1637-4563-AB61-3AAB1B3557BA}"/>
              </a:ext>
            </a:extLst>
          </p:cNvPr>
          <p:cNvGraphicFramePr>
            <a:graphicFrameLocks noGrp="1"/>
          </p:cNvGraphicFramePr>
          <p:nvPr>
            <p:ph idx="1"/>
            <p:extLst>
              <p:ext uri="{D42A27DB-BD31-4B8C-83A1-F6EECF244321}">
                <p14:modId xmlns:p14="http://schemas.microsoft.com/office/powerpoint/2010/main" val="1597592759"/>
              </p:ext>
            </p:extLst>
          </p:nvPr>
        </p:nvGraphicFramePr>
        <p:xfrm>
          <a:off x="838200" y="485192"/>
          <a:ext cx="9761373" cy="6007680"/>
        </p:xfrm>
        <a:graphic>
          <a:graphicData uri="http://schemas.openxmlformats.org/drawingml/2006/table">
            <a:tbl>
              <a:tblPr firstRow="1" firstCol="1" bandRow="1"/>
              <a:tblGrid>
                <a:gridCol w="810984">
                  <a:extLst>
                    <a:ext uri="{9D8B030D-6E8A-4147-A177-3AD203B41FA5}">
                      <a16:colId xmlns:a16="http://schemas.microsoft.com/office/drawing/2014/main" val="2830959561"/>
                    </a:ext>
                  </a:extLst>
                </a:gridCol>
                <a:gridCol w="810984">
                  <a:extLst>
                    <a:ext uri="{9D8B030D-6E8A-4147-A177-3AD203B41FA5}">
                      <a16:colId xmlns:a16="http://schemas.microsoft.com/office/drawing/2014/main" val="1865626982"/>
                    </a:ext>
                  </a:extLst>
                </a:gridCol>
                <a:gridCol w="810984">
                  <a:extLst>
                    <a:ext uri="{9D8B030D-6E8A-4147-A177-3AD203B41FA5}">
                      <a16:colId xmlns:a16="http://schemas.microsoft.com/office/drawing/2014/main" val="4106192051"/>
                    </a:ext>
                  </a:extLst>
                </a:gridCol>
                <a:gridCol w="1019643">
                  <a:extLst>
                    <a:ext uri="{9D8B030D-6E8A-4147-A177-3AD203B41FA5}">
                      <a16:colId xmlns:a16="http://schemas.microsoft.com/office/drawing/2014/main" val="50990171"/>
                    </a:ext>
                  </a:extLst>
                </a:gridCol>
                <a:gridCol w="1131153">
                  <a:extLst>
                    <a:ext uri="{9D8B030D-6E8A-4147-A177-3AD203B41FA5}">
                      <a16:colId xmlns:a16="http://schemas.microsoft.com/office/drawing/2014/main" val="139829239"/>
                    </a:ext>
                  </a:extLst>
                </a:gridCol>
                <a:gridCol w="1099897">
                  <a:extLst>
                    <a:ext uri="{9D8B030D-6E8A-4147-A177-3AD203B41FA5}">
                      <a16:colId xmlns:a16="http://schemas.microsoft.com/office/drawing/2014/main" val="128297882"/>
                    </a:ext>
                  </a:extLst>
                </a:gridCol>
                <a:gridCol w="810984">
                  <a:extLst>
                    <a:ext uri="{9D8B030D-6E8A-4147-A177-3AD203B41FA5}">
                      <a16:colId xmlns:a16="http://schemas.microsoft.com/office/drawing/2014/main" val="3239733077"/>
                    </a:ext>
                  </a:extLst>
                </a:gridCol>
                <a:gridCol w="810984">
                  <a:extLst>
                    <a:ext uri="{9D8B030D-6E8A-4147-A177-3AD203B41FA5}">
                      <a16:colId xmlns:a16="http://schemas.microsoft.com/office/drawing/2014/main" val="3825964445"/>
                    </a:ext>
                  </a:extLst>
                </a:gridCol>
                <a:gridCol w="816897">
                  <a:extLst>
                    <a:ext uri="{9D8B030D-6E8A-4147-A177-3AD203B41FA5}">
                      <a16:colId xmlns:a16="http://schemas.microsoft.com/office/drawing/2014/main" val="1653160833"/>
                    </a:ext>
                  </a:extLst>
                </a:gridCol>
                <a:gridCol w="827879">
                  <a:extLst>
                    <a:ext uri="{9D8B030D-6E8A-4147-A177-3AD203B41FA5}">
                      <a16:colId xmlns:a16="http://schemas.microsoft.com/office/drawing/2014/main" val="1835724890"/>
                    </a:ext>
                  </a:extLst>
                </a:gridCol>
                <a:gridCol w="810984">
                  <a:extLst>
                    <a:ext uri="{9D8B030D-6E8A-4147-A177-3AD203B41FA5}">
                      <a16:colId xmlns:a16="http://schemas.microsoft.com/office/drawing/2014/main" val="155459695"/>
                    </a:ext>
                  </a:extLst>
                </a:gridCol>
              </a:tblGrid>
              <a:tr h="330772">
                <a:tc>
                  <a:txBody>
                    <a:bodyPr/>
                    <a:lstStyle/>
                    <a:p>
                      <a:pPr algn="l">
                        <a:spcBef>
                          <a:spcPts val="600"/>
                        </a:spcBef>
                        <a:spcAft>
                          <a:spcPts val="0"/>
                        </a:spcAft>
                      </a:pPr>
                      <a:r>
                        <a:rPr lang="cs-CZ" sz="8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sociální příjmy celkem </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podíl sociálních příjmů na HDP</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příjmy ze systému </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261852034"/>
                  </a:ext>
                </a:extLst>
              </a:tr>
              <a:tr h="1376872">
                <a:tc>
                  <a:txBody>
                    <a:bodyPr/>
                    <a:lstStyle/>
                    <a:p>
                      <a:pPr algn="l">
                        <a:spcBef>
                          <a:spcPts val="600"/>
                        </a:spcBef>
                        <a:spcAft>
                          <a:spcPts val="0"/>
                        </a:spcAft>
                      </a:pPr>
                      <a:r>
                        <a:rPr lang="cs-CZ" sz="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cs-CZ"/>
                    </a:p>
                  </a:txBody>
                  <a:tcPr/>
                </a:tc>
                <a:tc vMerge="1">
                  <a:txBody>
                    <a:bodyPr/>
                    <a:lstStyle/>
                    <a:p>
                      <a:endParaRPr lang="cs-CZ"/>
                    </a:p>
                  </a:txBody>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důchod. pojištění</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nemoc. pojištění </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politiky zaměstnanosti</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státní sociální podpory</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sociálně právní ochrany dětí</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pomoci v hmotné nouzi </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dávek pro zdravotně postižené </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sociálních služeb </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9053836"/>
                  </a:ext>
                </a:extLst>
              </a:tr>
              <a:tr h="330772">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2010</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442 389</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11,08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340 162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22 789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13 355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39 786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1 005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3 882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1811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19 599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825202343"/>
                  </a:ext>
                </a:extLst>
              </a:tr>
              <a:tr h="330772">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452 067</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11,13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359 234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21 506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10 349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34 941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1 073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4 982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1898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18 084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909225684"/>
                  </a:ext>
                </a:extLst>
              </a:tr>
              <a:tr h="330772">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459 152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11,23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367 864</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19 377</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8 760</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34 220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1 236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7 751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1 553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18 391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553316423"/>
                  </a:ext>
                </a:extLst>
              </a:tr>
              <a:tr h="330772">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471 399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11,38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372 335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20 143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9 675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35 230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2 052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10 510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1 909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19 545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499607227"/>
                  </a:ext>
                </a:extLst>
              </a:tr>
              <a:tr h="330772">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479 506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11,03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376 406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22 706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9 280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35 117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2 383</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11 295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1 917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20 402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686147024"/>
                  </a:ext>
                </a:extLst>
              </a:tr>
              <a:tr h="330772">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490 178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10,60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386 520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24 110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8 303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34 966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2 665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10 518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1 929</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21 167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108086519"/>
                  </a:ext>
                </a:extLst>
              </a:tr>
              <a:tr h="330772">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497 543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10,37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390 904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26 284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8 255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34 973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2 832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9 255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1 994</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23 046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537211488"/>
                  </a:ext>
                </a:extLst>
              </a:tr>
              <a:tr h="330772">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512 336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10,02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404 460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28 316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7 854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34 316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2 950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7 364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1 956</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25 120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877443543"/>
                  </a:ext>
                </a:extLst>
              </a:tr>
              <a:tr h="330772">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538 343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9,95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423 677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33 974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7 543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35 356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3 802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5 353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2 625</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26 013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609182277"/>
                  </a:ext>
                </a:extLst>
              </a:tr>
              <a:tr h="330772">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581 070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10,03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459 308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38 887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8 144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33 976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3 924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4 409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2 654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29 768</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598044027"/>
                  </a:ext>
                </a:extLst>
              </a:tr>
              <a:tr h="330772">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2020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650 942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11,40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492 939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55 206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10 567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47 739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3 981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4 788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2 628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33 094</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341027019"/>
                  </a:ext>
                </a:extLst>
              </a:tr>
              <a:tr h="330772">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2021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670 212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10,97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519 353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51 472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10 006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44 732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4 129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5 233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2 561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32 726</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110994813"/>
                  </a:ext>
                </a:extLst>
              </a:tr>
              <a:tr h="330772">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2022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744 138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11,90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574 893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47 631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9 857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52 289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4 399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16 025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2 668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36 376</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32493657"/>
                  </a:ext>
                </a:extLst>
              </a:tr>
            </a:tbl>
          </a:graphicData>
        </a:graphic>
      </p:graphicFrame>
    </p:spTree>
    <p:extLst>
      <p:ext uri="{BB962C8B-B14F-4D97-AF65-F5344CB8AC3E}">
        <p14:creationId xmlns:p14="http://schemas.microsoft.com/office/powerpoint/2010/main" val="2429059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635A29-8388-47E1-A25D-8BF2DF8EA359}"/>
              </a:ext>
            </a:extLst>
          </p:cNvPr>
          <p:cNvSpPr>
            <a:spLocks noGrp="1"/>
          </p:cNvSpPr>
          <p:nvPr>
            <p:ph type="title"/>
          </p:nvPr>
        </p:nvSpPr>
        <p:spPr/>
        <p:txBody>
          <a:bodyPr>
            <a:normAutofit/>
          </a:bodyPr>
          <a:lstStyle/>
          <a:p>
            <a:r>
              <a:rPr lang="cs-CZ" sz="3200" b="1" dirty="0"/>
              <a:t>Vývoj podílu sociálních příjmů na HDP v letech 2010 – 2022</a:t>
            </a:r>
          </a:p>
        </p:txBody>
      </p:sp>
      <p:pic>
        <p:nvPicPr>
          <p:cNvPr id="4" name="Zástupný symbol pro obsah 3">
            <a:extLst>
              <a:ext uri="{FF2B5EF4-FFF2-40B4-BE49-F238E27FC236}">
                <a16:creationId xmlns:a16="http://schemas.microsoft.com/office/drawing/2014/main" id="{37BEE829-5F7A-420B-83B7-BF98CE3B700A}"/>
              </a:ext>
            </a:extLst>
          </p:cNvPr>
          <p:cNvPicPr>
            <a:picLocks noGrp="1" noChangeAspect="1"/>
          </p:cNvPicPr>
          <p:nvPr>
            <p:ph idx="1"/>
          </p:nvPr>
        </p:nvPicPr>
        <p:blipFill>
          <a:blip r:embed="rId2"/>
          <a:stretch>
            <a:fillRect/>
          </a:stretch>
        </p:blipFill>
        <p:spPr>
          <a:xfrm>
            <a:off x="2029585" y="1363375"/>
            <a:ext cx="8140782" cy="5270690"/>
          </a:xfrm>
          <a:prstGeom prst="rect">
            <a:avLst/>
          </a:prstGeom>
        </p:spPr>
      </p:pic>
    </p:spTree>
    <p:extLst>
      <p:ext uri="{BB962C8B-B14F-4D97-AF65-F5344CB8AC3E}">
        <p14:creationId xmlns:p14="http://schemas.microsoft.com/office/powerpoint/2010/main" val="420581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919524-EB21-4A24-8226-A1A70AC190C9}"/>
              </a:ext>
            </a:extLst>
          </p:cNvPr>
          <p:cNvSpPr>
            <a:spLocks noGrp="1"/>
          </p:cNvSpPr>
          <p:nvPr>
            <p:ph type="title"/>
          </p:nvPr>
        </p:nvSpPr>
        <p:spPr/>
        <p:txBody>
          <a:bodyPr>
            <a:normAutofit/>
          </a:bodyPr>
          <a:lstStyle/>
          <a:p>
            <a:r>
              <a:rPr lang="cs-CZ" sz="2800" b="1" dirty="0">
                <a:latin typeface="Verdana" panose="020B0604030504040204" pitchFamily="34" charset="0"/>
                <a:ea typeface="Calibri" panose="020F0502020204030204" pitchFamily="34" charset="0"/>
                <a:cs typeface="Arial" panose="020B0604020202020204" pitchFamily="34" charset="0"/>
              </a:rPr>
              <a:t>Struktura sociálních příjmů obyvatelstva v r. 2022 </a:t>
            </a:r>
            <a:endParaRPr lang="cs-CZ" sz="2800" dirty="0"/>
          </a:p>
        </p:txBody>
      </p:sp>
      <p:pic>
        <p:nvPicPr>
          <p:cNvPr id="4" name="Zástupný symbol pro obsah 3">
            <a:extLst>
              <a:ext uri="{FF2B5EF4-FFF2-40B4-BE49-F238E27FC236}">
                <a16:creationId xmlns:a16="http://schemas.microsoft.com/office/drawing/2014/main" id="{E422C192-5C6D-466C-944C-9152D733DB67}"/>
              </a:ext>
            </a:extLst>
          </p:cNvPr>
          <p:cNvPicPr>
            <a:picLocks noGrp="1" noChangeAspect="1"/>
          </p:cNvPicPr>
          <p:nvPr>
            <p:ph idx="1"/>
          </p:nvPr>
        </p:nvPicPr>
        <p:blipFill>
          <a:blip r:embed="rId2"/>
          <a:stretch>
            <a:fillRect/>
          </a:stretch>
        </p:blipFill>
        <p:spPr>
          <a:xfrm>
            <a:off x="1984316" y="1399592"/>
            <a:ext cx="8132098" cy="5262465"/>
          </a:xfrm>
          <a:prstGeom prst="rect">
            <a:avLst/>
          </a:prstGeom>
        </p:spPr>
      </p:pic>
    </p:spTree>
    <p:extLst>
      <p:ext uri="{BB962C8B-B14F-4D97-AF65-F5344CB8AC3E}">
        <p14:creationId xmlns:p14="http://schemas.microsoft.com/office/powerpoint/2010/main" val="2648523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stáří jako sociální událost</a:t>
            </a:r>
          </a:p>
        </p:txBody>
      </p:sp>
      <p:sp>
        <p:nvSpPr>
          <p:cNvPr id="3" name="Zástupný symbol pro obsah 2"/>
          <p:cNvSpPr>
            <a:spLocks noGrp="1"/>
          </p:cNvSpPr>
          <p:nvPr>
            <p:ph idx="1"/>
          </p:nvPr>
        </p:nvSpPr>
        <p:spPr/>
        <p:txBody>
          <a:bodyPr>
            <a:normAutofit lnSpcReduction="10000"/>
          </a:bodyPr>
          <a:lstStyle/>
          <a:p>
            <a:r>
              <a:rPr lang="cs-CZ" dirty="0"/>
              <a:t>stáří je přirozeným obdobím lidského života, v němž se pozvolna omezují funkce organismu</a:t>
            </a:r>
          </a:p>
          <a:p>
            <a:r>
              <a:rPr lang="cs-CZ" dirty="0"/>
              <a:t>stárnutí je proces značně individuální, který je podmíněn společenskými (vlastnické vztahy, stupeň urbanizace, úroveň léčebné péče) a individuálními faktory (genetika)</a:t>
            </a:r>
          </a:p>
          <a:p>
            <a:r>
              <a:rPr lang="cs-CZ" dirty="0"/>
              <a:t>stáří není nemoc ani invalidita – onemocnění předcházející stáří urychlují jeho průběh, s vyšším věkem se prodlužuje </a:t>
            </a:r>
            <a:r>
              <a:rPr lang="cs-CZ" dirty="0" err="1"/>
              <a:t>prům</a:t>
            </a:r>
            <a:r>
              <a:rPr lang="cs-CZ" dirty="0"/>
              <a:t>. doba trvání </a:t>
            </a:r>
            <a:r>
              <a:rPr lang="cs-CZ" dirty="0" err="1"/>
              <a:t>PN</a:t>
            </a:r>
            <a:r>
              <a:rPr lang="cs-CZ" dirty="0"/>
              <a:t>, podstatné zhoršení zdrav. stavu rychle vede k úplné </a:t>
            </a:r>
            <a:r>
              <a:rPr lang="cs-CZ" dirty="0" err="1"/>
              <a:t>PN</a:t>
            </a:r>
            <a:endParaRPr lang="cs-CZ" dirty="0"/>
          </a:p>
          <a:p>
            <a:r>
              <a:rPr lang="cs-CZ" dirty="0"/>
              <a:t>měnící se potřeby lidí – změna vnitřní skladby, volný čas</a:t>
            </a:r>
          </a:p>
          <a:p>
            <a:r>
              <a:rPr lang="cs-CZ" dirty="0"/>
              <a:t>prodlužování lidského věku</a:t>
            </a:r>
          </a:p>
        </p:txBody>
      </p:sp>
    </p:spTree>
    <p:extLst>
      <p:ext uri="{BB962C8B-B14F-4D97-AF65-F5344CB8AC3E}">
        <p14:creationId xmlns:p14="http://schemas.microsoft.com/office/powerpoint/2010/main" val="1750070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pPr marL="0" indent="0">
              <a:buNone/>
            </a:pPr>
            <a:r>
              <a:rPr lang="cs-CZ" dirty="0"/>
              <a:t>koncepce po stanovení důchodového věku</a:t>
            </a:r>
          </a:p>
          <a:p>
            <a:r>
              <a:rPr lang="cs-CZ" dirty="0"/>
              <a:t>presumpce zásluhy – založena na pomyslné ekvivalenci mezi celoživotní prací člověka a jeho nárokem na starobní důchod</a:t>
            </a:r>
          </a:p>
          <a:p>
            <a:r>
              <a:rPr lang="cs-CZ" dirty="0"/>
              <a:t>fikce invalidity – projevuje se tím, že starobní důchod se poskytuje ve věku, kdy lze z obecné zkušenosti dovodit, že změny zdravotního stavu dosáhly takového stupně, že přivodily invaliditu. </a:t>
            </a:r>
          </a:p>
          <a:p>
            <a:endParaRPr lang="cs-CZ" dirty="0"/>
          </a:p>
          <a:p>
            <a:r>
              <a:rPr lang="cs-CZ" dirty="0"/>
              <a:t>stárnutí populace</a:t>
            </a:r>
          </a:p>
        </p:txBody>
      </p:sp>
    </p:spTree>
    <p:extLst>
      <p:ext uri="{BB962C8B-B14F-4D97-AF65-F5344CB8AC3E}">
        <p14:creationId xmlns:p14="http://schemas.microsoft.com/office/powerpoint/2010/main" val="3787121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stretch>
            <a:fillRect/>
          </a:stretch>
        </p:blipFill>
        <p:spPr>
          <a:xfrm>
            <a:off x="168676" y="151772"/>
            <a:ext cx="10298097" cy="6658718"/>
          </a:xfrm>
          <a:prstGeom prst="rect">
            <a:avLst/>
          </a:prstGeom>
        </p:spPr>
      </p:pic>
    </p:spTree>
    <p:extLst>
      <p:ext uri="{BB962C8B-B14F-4D97-AF65-F5344CB8AC3E}">
        <p14:creationId xmlns:p14="http://schemas.microsoft.com/office/powerpoint/2010/main" val="3209922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400" b="1" dirty="0">
                <a:latin typeface="Verdana" panose="020B0604030504040204" pitchFamily="34" charset="0"/>
                <a:ea typeface="Times New Roman" panose="02020603050405020304" pitchFamily="18" charset="0"/>
                <a:cs typeface="Arial" panose="020B0604020202020204" pitchFamily="34" charset="0"/>
              </a:rPr>
              <a:t>Vývoj příjmů ze systému důchodového pojištění (mil. Kč) </a:t>
            </a:r>
            <a:endParaRPr lang="cs-CZ" sz="2400" dirty="0"/>
          </a:p>
        </p:txBody>
      </p:sp>
      <p:graphicFrame>
        <p:nvGraphicFramePr>
          <p:cNvPr id="4" name="Zástupný symbol pro obsah 3">
            <a:extLst>
              <a:ext uri="{FF2B5EF4-FFF2-40B4-BE49-F238E27FC236}">
                <a16:creationId xmlns:a16="http://schemas.microsoft.com/office/drawing/2014/main" id="{4850B66E-B176-4F2D-B3EE-E44EF93FA86D}"/>
              </a:ext>
            </a:extLst>
          </p:cNvPr>
          <p:cNvGraphicFramePr>
            <a:graphicFrameLocks noGrp="1"/>
          </p:cNvGraphicFramePr>
          <p:nvPr>
            <p:ph idx="1"/>
            <p:extLst>
              <p:ext uri="{D42A27DB-BD31-4B8C-83A1-F6EECF244321}">
                <p14:modId xmlns:p14="http://schemas.microsoft.com/office/powerpoint/2010/main" val="713277574"/>
              </p:ext>
            </p:extLst>
          </p:nvPr>
        </p:nvGraphicFramePr>
        <p:xfrm>
          <a:off x="1968759" y="1383763"/>
          <a:ext cx="8098972" cy="5167929"/>
        </p:xfrm>
        <a:graphic>
          <a:graphicData uri="http://schemas.openxmlformats.org/drawingml/2006/table">
            <a:tbl>
              <a:tblPr firstRow="1" firstCol="1" bandRow="1"/>
              <a:tblGrid>
                <a:gridCol w="1349367">
                  <a:extLst>
                    <a:ext uri="{9D8B030D-6E8A-4147-A177-3AD203B41FA5}">
                      <a16:colId xmlns:a16="http://schemas.microsoft.com/office/drawing/2014/main" val="2243700592"/>
                    </a:ext>
                  </a:extLst>
                </a:gridCol>
                <a:gridCol w="1348447">
                  <a:extLst>
                    <a:ext uri="{9D8B030D-6E8A-4147-A177-3AD203B41FA5}">
                      <a16:colId xmlns:a16="http://schemas.microsoft.com/office/drawing/2014/main" val="1252952600"/>
                    </a:ext>
                  </a:extLst>
                </a:gridCol>
                <a:gridCol w="1349367">
                  <a:extLst>
                    <a:ext uri="{9D8B030D-6E8A-4147-A177-3AD203B41FA5}">
                      <a16:colId xmlns:a16="http://schemas.microsoft.com/office/drawing/2014/main" val="2043006533"/>
                    </a:ext>
                  </a:extLst>
                </a:gridCol>
                <a:gridCol w="1350289">
                  <a:extLst>
                    <a:ext uri="{9D8B030D-6E8A-4147-A177-3AD203B41FA5}">
                      <a16:colId xmlns:a16="http://schemas.microsoft.com/office/drawing/2014/main" val="1676414404"/>
                    </a:ext>
                  </a:extLst>
                </a:gridCol>
                <a:gridCol w="1350289">
                  <a:extLst>
                    <a:ext uri="{9D8B030D-6E8A-4147-A177-3AD203B41FA5}">
                      <a16:colId xmlns:a16="http://schemas.microsoft.com/office/drawing/2014/main" val="4007589046"/>
                    </a:ext>
                  </a:extLst>
                </a:gridCol>
                <a:gridCol w="1351213">
                  <a:extLst>
                    <a:ext uri="{9D8B030D-6E8A-4147-A177-3AD203B41FA5}">
                      <a16:colId xmlns:a16="http://schemas.microsoft.com/office/drawing/2014/main" val="1030491443"/>
                    </a:ext>
                  </a:extLst>
                </a:gridCol>
              </a:tblGrid>
              <a:tr h="214882">
                <a:tc rowSpan="2">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příjmy z důchodového pojištění </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podíl příjmů z důchodového pojištění na HDP </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z toho:</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167436817"/>
                  </a:ext>
                </a:extLst>
              </a:tr>
              <a:tr h="1373913">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starobní důchody </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invalidní důchody </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pozůstalostní důchody </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4409440"/>
                  </a:ext>
                </a:extLst>
              </a:tr>
              <a:tr h="275318">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340 162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00" b="1">
                          <a:effectLst/>
                          <a:latin typeface="Verdana" panose="020B0604030504040204" pitchFamily="34" charset="0"/>
                          <a:ea typeface="Times New Roman" panose="02020603050405020304" pitchFamily="18" charset="0"/>
                          <a:cs typeface="Times New Roman" panose="02020603050405020304" pitchFamily="18" charset="0"/>
                        </a:rPr>
                        <a:t>8,5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265 985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00" b="1" dirty="0">
                          <a:effectLst/>
                          <a:latin typeface="Verdana" panose="020B0604030504040204" pitchFamily="34" charset="0"/>
                          <a:ea typeface="Times New Roman" panose="02020603050405020304" pitchFamily="18" charset="0"/>
                          <a:cs typeface="Times New Roman" panose="02020603050405020304" pitchFamily="18" charset="0"/>
                        </a:rPr>
                        <a:t>47 682</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00" b="1" dirty="0">
                          <a:effectLst/>
                          <a:latin typeface="Verdana" panose="020B0604030504040204" pitchFamily="34" charset="0"/>
                          <a:ea typeface="Times New Roman" panose="02020603050405020304" pitchFamily="18" charset="0"/>
                          <a:cs typeface="Times New Roman" panose="02020603050405020304" pitchFamily="18" charset="0"/>
                        </a:rPr>
                        <a:t>26 495</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07308211"/>
                  </a:ext>
                </a:extLst>
              </a:tr>
              <a:tr h="275318">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359 234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effectLst/>
                          <a:latin typeface="Verdana" panose="020B0604030504040204" pitchFamily="34" charset="0"/>
                          <a:ea typeface="Times New Roman" panose="02020603050405020304" pitchFamily="18" charset="0"/>
                          <a:cs typeface="Times New Roman" panose="02020603050405020304" pitchFamily="18" charset="0"/>
                        </a:rPr>
                        <a:t>8,8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284 614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effectLst/>
                          <a:latin typeface="Verdana" panose="020B0604030504040204" pitchFamily="34" charset="0"/>
                          <a:ea typeface="Times New Roman" panose="02020603050405020304" pitchFamily="18" charset="0"/>
                          <a:cs typeface="Times New Roman" panose="02020603050405020304" pitchFamily="18" charset="0"/>
                        </a:rPr>
                        <a:t>47 451</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effectLst/>
                          <a:latin typeface="Verdana" panose="020B0604030504040204" pitchFamily="34" charset="0"/>
                          <a:ea typeface="Times New Roman" panose="02020603050405020304" pitchFamily="18" charset="0"/>
                          <a:cs typeface="Times New Roman" panose="02020603050405020304" pitchFamily="18" charset="0"/>
                        </a:rPr>
                        <a:t>27 169</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06716126"/>
                  </a:ext>
                </a:extLst>
              </a:tr>
              <a:tr h="275318">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367 864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effectLst/>
                          <a:latin typeface="Verdana" panose="020B0604030504040204" pitchFamily="34" charset="0"/>
                          <a:ea typeface="Times New Roman" panose="02020603050405020304" pitchFamily="18" charset="0"/>
                          <a:cs typeface="Times New Roman" panose="02020603050405020304" pitchFamily="18" charset="0"/>
                        </a:rPr>
                        <a:t>9,0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295 140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effectLst/>
                          <a:latin typeface="Verdana" panose="020B0604030504040204" pitchFamily="34" charset="0"/>
                          <a:ea typeface="Times New Roman" panose="02020603050405020304" pitchFamily="18" charset="0"/>
                          <a:cs typeface="Times New Roman" panose="02020603050405020304" pitchFamily="18" charset="0"/>
                        </a:rPr>
                        <a:t>45 476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effectLst/>
                          <a:latin typeface="Verdana" panose="020B0604030504040204" pitchFamily="34" charset="0"/>
                          <a:ea typeface="Times New Roman" panose="02020603050405020304" pitchFamily="18" charset="0"/>
                          <a:cs typeface="Times New Roman" panose="02020603050405020304" pitchFamily="18" charset="0"/>
                        </a:rPr>
                        <a:t>27 247</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99207500"/>
                  </a:ext>
                </a:extLst>
              </a:tr>
              <a:tr h="275318">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372 335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effectLst/>
                          <a:latin typeface="Verdana" panose="020B0604030504040204" pitchFamily="34" charset="0"/>
                          <a:ea typeface="Times New Roman" panose="02020603050405020304" pitchFamily="18" charset="0"/>
                          <a:cs typeface="Times New Roman" panose="02020603050405020304" pitchFamily="18" charset="0"/>
                        </a:rPr>
                        <a:t>9,0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300 574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effectLst/>
                          <a:latin typeface="Verdana" panose="020B0604030504040204" pitchFamily="34" charset="0"/>
                          <a:ea typeface="Times New Roman" panose="02020603050405020304" pitchFamily="18" charset="0"/>
                          <a:cs typeface="Times New Roman" panose="02020603050405020304" pitchFamily="18" charset="0"/>
                        </a:rPr>
                        <a:t>44 142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effectLst/>
                          <a:latin typeface="Verdana" panose="020B0604030504040204" pitchFamily="34" charset="0"/>
                          <a:ea typeface="Times New Roman" panose="02020603050405020304" pitchFamily="18" charset="0"/>
                          <a:cs typeface="Times New Roman" panose="02020603050405020304" pitchFamily="18" charset="0"/>
                        </a:rPr>
                        <a:t>27 620</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75297853"/>
                  </a:ext>
                </a:extLst>
              </a:tr>
              <a:tr h="275318">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effectLst/>
                          <a:latin typeface="Verdana" panose="020B0604030504040204" pitchFamily="34" charset="0"/>
                          <a:ea typeface="Times New Roman" panose="02020603050405020304" pitchFamily="18" charset="0"/>
                          <a:cs typeface="Times New Roman" panose="02020603050405020304" pitchFamily="18" charset="0"/>
                        </a:rPr>
                        <a:t>376 406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effectLst/>
                          <a:latin typeface="Verdana" panose="020B0604030504040204" pitchFamily="34" charset="0"/>
                          <a:ea typeface="Times New Roman" panose="02020603050405020304" pitchFamily="18" charset="0"/>
                          <a:cs typeface="Times New Roman" panose="02020603050405020304" pitchFamily="18" charset="0"/>
                        </a:rPr>
                        <a:t>8,7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305 668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effectLst/>
                          <a:latin typeface="Verdana" panose="020B0604030504040204" pitchFamily="34" charset="0"/>
                          <a:ea typeface="Times New Roman" panose="02020603050405020304" pitchFamily="18" charset="0"/>
                          <a:cs typeface="Times New Roman" panose="02020603050405020304" pitchFamily="18" charset="0"/>
                        </a:rPr>
                        <a:t>43 353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effectLst/>
                          <a:latin typeface="Verdana" panose="020B0604030504040204" pitchFamily="34" charset="0"/>
                          <a:ea typeface="Times New Roman" panose="02020603050405020304" pitchFamily="18" charset="0"/>
                          <a:cs typeface="Times New Roman" panose="02020603050405020304" pitchFamily="18" charset="0"/>
                        </a:rPr>
                        <a:t>27 385</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36805143"/>
                  </a:ext>
                </a:extLst>
              </a:tr>
              <a:tr h="275318">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386 520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effectLst/>
                          <a:latin typeface="Verdana" panose="020B0604030504040204" pitchFamily="34" charset="0"/>
                          <a:ea typeface="Times New Roman" panose="02020603050405020304" pitchFamily="18" charset="0"/>
                          <a:cs typeface="Times New Roman" panose="02020603050405020304" pitchFamily="18" charset="0"/>
                        </a:rPr>
                        <a:t>8,4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314 872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effectLst/>
                          <a:latin typeface="Verdana" panose="020B0604030504040204" pitchFamily="34" charset="0"/>
                          <a:ea typeface="Times New Roman" panose="02020603050405020304" pitchFamily="18" charset="0"/>
                          <a:cs typeface="Times New Roman" panose="02020603050405020304" pitchFamily="18" charset="0"/>
                        </a:rPr>
                        <a:t>44 013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effectLst/>
                          <a:latin typeface="Verdana" panose="020B0604030504040204" pitchFamily="34" charset="0"/>
                          <a:ea typeface="Times New Roman" panose="02020603050405020304" pitchFamily="18" charset="0"/>
                          <a:cs typeface="Times New Roman" panose="02020603050405020304" pitchFamily="18" charset="0"/>
                        </a:rPr>
                        <a:t>27 634</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1566852"/>
                  </a:ext>
                </a:extLst>
              </a:tr>
              <a:tr h="275318">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390 904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effectLst/>
                          <a:latin typeface="Verdana" panose="020B0604030504040204" pitchFamily="34" charset="0"/>
                          <a:ea typeface="Times New Roman" panose="02020603050405020304" pitchFamily="18" charset="0"/>
                          <a:cs typeface="Times New Roman" panose="02020603050405020304" pitchFamily="18" charset="0"/>
                        </a:rPr>
                        <a:t>8,1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321 033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effectLst/>
                          <a:latin typeface="Verdana" panose="020B0604030504040204" pitchFamily="34" charset="0"/>
                          <a:ea typeface="Times New Roman" panose="02020603050405020304" pitchFamily="18" charset="0"/>
                          <a:cs typeface="Times New Roman" panose="02020603050405020304" pitchFamily="18" charset="0"/>
                        </a:rPr>
                        <a:t>42 968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effectLst/>
                          <a:latin typeface="Verdana" panose="020B0604030504040204" pitchFamily="34" charset="0"/>
                          <a:ea typeface="Times New Roman" panose="02020603050405020304" pitchFamily="18" charset="0"/>
                          <a:cs typeface="Times New Roman" panose="02020603050405020304" pitchFamily="18" charset="0"/>
                        </a:rPr>
                        <a:t>26 904</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96490911"/>
                  </a:ext>
                </a:extLst>
              </a:tr>
              <a:tr h="275318">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404 460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effectLst/>
                          <a:latin typeface="Verdana" panose="020B0604030504040204" pitchFamily="34" charset="0"/>
                          <a:ea typeface="Times New Roman" panose="02020603050405020304" pitchFamily="18" charset="0"/>
                          <a:cs typeface="Times New Roman" panose="02020603050405020304" pitchFamily="18" charset="0"/>
                        </a:rPr>
                        <a:t>7,9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333 848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effectLst/>
                          <a:latin typeface="Verdana" panose="020B0604030504040204" pitchFamily="34" charset="0"/>
                          <a:ea typeface="Times New Roman" panose="02020603050405020304" pitchFamily="18" charset="0"/>
                          <a:cs typeface="Times New Roman" panose="02020603050405020304" pitchFamily="18" charset="0"/>
                        </a:rPr>
                        <a:t>43 533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effectLst/>
                          <a:latin typeface="Verdana" panose="020B0604030504040204" pitchFamily="34" charset="0"/>
                          <a:ea typeface="Times New Roman" panose="02020603050405020304" pitchFamily="18" charset="0"/>
                          <a:cs typeface="Times New Roman" panose="02020603050405020304" pitchFamily="18" charset="0"/>
                        </a:rPr>
                        <a:t>27 080</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51957222"/>
                  </a:ext>
                </a:extLst>
              </a:tr>
              <a:tr h="275318">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423 677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effectLst/>
                          <a:latin typeface="Verdana" panose="020B0604030504040204" pitchFamily="34" charset="0"/>
                          <a:ea typeface="Times New Roman" panose="02020603050405020304" pitchFamily="18" charset="0"/>
                          <a:cs typeface="Times New Roman" panose="02020603050405020304" pitchFamily="18" charset="0"/>
                        </a:rPr>
                        <a:t>7,8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351 235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effectLst/>
                          <a:latin typeface="Verdana" panose="020B0604030504040204" pitchFamily="34" charset="0"/>
                          <a:ea typeface="Times New Roman" panose="02020603050405020304" pitchFamily="18" charset="0"/>
                          <a:cs typeface="Times New Roman" panose="02020603050405020304" pitchFamily="18" charset="0"/>
                        </a:rPr>
                        <a:t>44 803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effectLst/>
                          <a:latin typeface="Verdana" panose="020B0604030504040204" pitchFamily="34" charset="0"/>
                          <a:ea typeface="Times New Roman" panose="02020603050405020304" pitchFamily="18" charset="0"/>
                          <a:cs typeface="Times New Roman" panose="02020603050405020304" pitchFamily="18" charset="0"/>
                        </a:rPr>
                        <a:t>27 639</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33773941"/>
                  </a:ext>
                </a:extLst>
              </a:tr>
              <a:tr h="275318">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459 308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effectLst/>
                          <a:latin typeface="Verdana" panose="020B0604030504040204" pitchFamily="34" charset="0"/>
                          <a:ea typeface="Times New Roman" panose="02020603050405020304" pitchFamily="18" charset="0"/>
                          <a:cs typeface="Times New Roman" panose="02020603050405020304" pitchFamily="18" charset="0"/>
                        </a:rPr>
                        <a:t>7,9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382 223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effectLst/>
                          <a:latin typeface="Verdana" panose="020B0604030504040204" pitchFamily="34" charset="0"/>
                          <a:ea typeface="Times New Roman" panose="02020603050405020304" pitchFamily="18" charset="0"/>
                          <a:cs typeface="Times New Roman" panose="02020603050405020304" pitchFamily="18" charset="0"/>
                        </a:rPr>
                        <a:t>48 042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effectLst/>
                          <a:latin typeface="Verdana" panose="020B0604030504040204" pitchFamily="34" charset="0"/>
                          <a:ea typeface="Times New Roman" panose="02020603050405020304" pitchFamily="18" charset="0"/>
                          <a:cs typeface="Times New Roman" panose="02020603050405020304" pitchFamily="18" charset="0"/>
                        </a:rPr>
                        <a:t>29 044</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44736293"/>
                  </a:ext>
                </a:extLst>
              </a:tr>
              <a:tr h="275318">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2020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492 939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effectLst/>
                          <a:latin typeface="Verdana" panose="020B0604030504040204" pitchFamily="34" charset="0"/>
                          <a:ea typeface="Times New Roman" panose="02020603050405020304" pitchFamily="18" charset="0"/>
                          <a:cs typeface="Times New Roman" panose="02020603050405020304" pitchFamily="18" charset="0"/>
                        </a:rPr>
                        <a:t>8,6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411 285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effectLst/>
                          <a:latin typeface="Verdana" panose="020B0604030504040204" pitchFamily="34" charset="0"/>
                          <a:ea typeface="Times New Roman" panose="02020603050405020304" pitchFamily="18" charset="0"/>
                          <a:cs typeface="Times New Roman" panose="02020603050405020304" pitchFamily="18" charset="0"/>
                        </a:rPr>
                        <a:t>51 041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effectLst/>
                          <a:latin typeface="Verdana" panose="020B0604030504040204" pitchFamily="34" charset="0"/>
                          <a:ea typeface="Times New Roman" panose="02020603050405020304" pitchFamily="18" charset="0"/>
                          <a:cs typeface="Times New Roman" panose="02020603050405020304" pitchFamily="18" charset="0"/>
                        </a:rPr>
                        <a:t>30 614</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60349512"/>
                  </a:ext>
                </a:extLst>
              </a:tr>
              <a:tr h="275318">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2021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519 353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effectLst/>
                          <a:latin typeface="Verdana" panose="020B0604030504040204" pitchFamily="34" charset="0"/>
                          <a:ea typeface="Times New Roman" panose="02020603050405020304" pitchFamily="18" charset="0"/>
                          <a:cs typeface="Times New Roman" panose="02020603050405020304" pitchFamily="18" charset="0"/>
                        </a:rPr>
                        <a:t>8,5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433 705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effectLst/>
                          <a:latin typeface="Verdana" panose="020B0604030504040204" pitchFamily="34" charset="0"/>
                          <a:ea typeface="Times New Roman" panose="02020603050405020304" pitchFamily="18" charset="0"/>
                          <a:cs typeface="Times New Roman" panose="02020603050405020304" pitchFamily="18" charset="0"/>
                        </a:rPr>
                        <a:t>52 785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effectLst/>
                          <a:latin typeface="Verdana" panose="020B0604030504040204" pitchFamily="34" charset="0"/>
                          <a:ea typeface="Times New Roman" panose="02020603050405020304" pitchFamily="18" charset="0"/>
                          <a:cs typeface="Times New Roman" panose="02020603050405020304" pitchFamily="18" charset="0"/>
                        </a:rPr>
                        <a:t>32 863</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03427107"/>
                  </a:ext>
                </a:extLst>
              </a:tr>
              <a:tr h="275318">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2022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574 893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a:effectLst/>
                          <a:latin typeface="Verdana" panose="020B0604030504040204" pitchFamily="34" charset="0"/>
                          <a:ea typeface="Times New Roman" panose="02020603050405020304" pitchFamily="18" charset="0"/>
                          <a:cs typeface="Times New Roman" panose="02020603050405020304" pitchFamily="18" charset="0"/>
                        </a:rPr>
                        <a:t>9,2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480 091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58 746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36 056</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8221807"/>
                  </a:ext>
                </a:extLst>
              </a:tr>
            </a:tbl>
          </a:graphicData>
        </a:graphic>
      </p:graphicFrame>
    </p:spTree>
    <p:extLst>
      <p:ext uri="{BB962C8B-B14F-4D97-AF65-F5344CB8AC3E}">
        <p14:creationId xmlns:p14="http://schemas.microsoft.com/office/powerpoint/2010/main" val="745289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C5051D-4A7E-44DD-9B17-271245973790}"/>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33511FD7-D898-44DF-A58D-62BEE837FD83}"/>
              </a:ext>
            </a:extLst>
          </p:cNvPr>
          <p:cNvPicPr>
            <a:picLocks noGrp="1" noChangeAspect="1"/>
          </p:cNvPicPr>
          <p:nvPr>
            <p:ph idx="1"/>
          </p:nvPr>
        </p:nvPicPr>
        <p:blipFill>
          <a:blip r:embed="rId2"/>
          <a:stretch>
            <a:fillRect/>
          </a:stretch>
        </p:blipFill>
        <p:spPr>
          <a:xfrm>
            <a:off x="838200" y="365125"/>
            <a:ext cx="9695099" cy="6251207"/>
          </a:xfrm>
          <a:prstGeom prst="rect">
            <a:avLst/>
          </a:prstGeom>
        </p:spPr>
      </p:pic>
    </p:spTree>
    <p:extLst>
      <p:ext uri="{BB962C8B-B14F-4D97-AF65-F5344CB8AC3E}">
        <p14:creationId xmlns:p14="http://schemas.microsoft.com/office/powerpoint/2010/main" val="1248636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stretch>
            <a:fillRect/>
          </a:stretch>
        </p:blipFill>
        <p:spPr>
          <a:xfrm>
            <a:off x="1278225" y="442762"/>
            <a:ext cx="9635550" cy="6235383"/>
          </a:xfrm>
          <a:prstGeom prst="rect">
            <a:avLst/>
          </a:prstGeom>
        </p:spPr>
      </p:pic>
    </p:spTree>
    <p:extLst>
      <p:ext uri="{BB962C8B-B14F-4D97-AF65-F5344CB8AC3E}">
        <p14:creationId xmlns:p14="http://schemas.microsoft.com/office/powerpoint/2010/main" val="1371362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osnova kurzu</a:t>
            </a:r>
          </a:p>
        </p:txBody>
      </p:sp>
      <p:sp>
        <p:nvSpPr>
          <p:cNvPr id="3" name="Zástupný symbol pro obsah 2"/>
          <p:cNvSpPr>
            <a:spLocks noGrp="1"/>
          </p:cNvSpPr>
          <p:nvPr>
            <p:ph idx="1"/>
          </p:nvPr>
        </p:nvSpPr>
        <p:spPr>
          <a:xfrm>
            <a:off x="838200" y="1825624"/>
            <a:ext cx="10515600" cy="4850383"/>
          </a:xfrm>
        </p:spPr>
        <p:txBody>
          <a:bodyPr>
            <a:normAutofit fontScale="70000" lnSpcReduction="20000"/>
          </a:bodyPr>
          <a:lstStyle/>
          <a:p>
            <a:pPr marL="514350" indent="-514350">
              <a:lnSpc>
                <a:spcPct val="110000"/>
              </a:lnSpc>
              <a:buFont typeface="+mj-lt"/>
              <a:buAutoNum type="arabicPeriod"/>
            </a:pPr>
            <a:r>
              <a:rPr lang="cs-CZ" sz="4600" b="0" i="0" dirty="0">
                <a:solidFill>
                  <a:srgbClr val="000000"/>
                </a:solidFill>
                <a:effectLst/>
                <a:latin typeface="Tahoma" panose="020B0604030504040204" pitchFamily="34" charset="0"/>
              </a:rPr>
              <a:t>Stáří jako sociální událost.</a:t>
            </a:r>
          </a:p>
          <a:p>
            <a:pPr marL="514350" indent="-514350">
              <a:lnSpc>
                <a:spcPct val="110000"/>
              </a:lnSpc>
              <a:buFont typeface="+mj-lt"/>
              <a:buAutoNum type="arabicPeriod"/>
            </a:pPr>
            <a:r>
              <a:rPr lang="cs-CZ" sz="4600" b="0" i="0" dirty="0">
                <a:solidFill>
                  <a:srgbClr val="000000"/>
                </a:solidFill>
                <a:effectLst/>
                <a:latin typeface="Tahoma" panose="020B0604030504040204" pitchFamily="34" charset="0"/>
              </a:rPr>
              <a:t>Systém důchodového zabezpečení.</a:t>
            </a:r>
          </a:p>
          <a:p>
            <a:pPr marL="514350" indent="-514350">
              <a:lnSpc>
                <a:spcPct val="110000"/>
              </a:lnSpc>
              <a:buFont typeface="+mj-lt"/>
              <a:buAutoNum type="arabicPeriod"/>
            </a:pPr>
            <a:r>
              <a:rPr lang="cs-CZ" sz="4600" b="0" i="0" dirty="0">
                <a:solidFill>
                  <a:srgbClr val="000000"/>
                </a:solidFill>
                <a:effectLst/>
                <a:latin typeface="Tahoma" panose="020B0604030504040204" pitchFamily="34" charset="0"/>
              </a:rPr>
              <a:t>Chudoba jako sociální událost.</a:t>
            </a:r>
          </a:p>
          <a:p>
            <a:pPr marL="514350" indent="-514350">
              <a:lnSpc>
                <a:spcPct val="110000"/>
              </a:lnSpc>
              <a:buFont typeface="+mj-lt"/>
              <a:buAutoNum type="arabicPeriod"/>
            </a:pPr>
            <a:r>
              <a:rPr lang="cs-CZ" sz="4600" b="0" i="0" dirty="0">
                <a:solidFill>
                  <a:srgbClr val="000000"/>
                </a:solidFill>
                <a:effectLst/>
                <a:latin typeface="Tahoma" panose="020B0604030504040204" pitchFamily="34" charset="0"/>
              </a:rPr>
              <a:t>Sociální vyloučení a sociální začlenění jako sociální událost.</a:t>
            </a:r>
          </a:p>
          <a:p>
            <a:pPr marL="514350" indent="-514350">
              <a:lnSpc>
                <a:spcPct val="110000"/>
              </a:lnSpc>
              <a:buFont typeface="+mj-lt"/>
              <a:buAutoNum type="arabicPeriod"/>
            </a:pPr>
            <a:r>
              <a:rPr lang="cs-CZ" sz="4600" dirty="0">
                <a:solidFill>
                  <a:srgbClr val="000000"/>
                </a:solidFill>
                <a:latin typeface="Tahoma" panose="020B0604030504040204" pitchFamily="34" charset="0"/>
              </a:rPr>
              <a:t>Systém sociálních služeb.</a:t>
            </a:r>
          </a:p>
          <a:p>
            <a:pPr marL="514350" indent="-514350">
              <a:lnSpc>
                <a:spcPct val="110000"/>
              </a:lnSpc>
              <a:buFont typeface="+mj-lt"/>
              <a:buAutoNum type="arabicPeriod"/>
            </a:pPr>
            <a:r>
              <a:rPr lang="cs-CZ" sz="4600" b="0" i="0" dirty="0">
                <a:solidFill>
                  <a:srgbClr val="000000"/>
                </a:solidFill>
                <a:effectLst/>
                <a:latin typeface="Tahoma" panose="020B0604030504040204" pitchFamily="34" charset="0"/>
              </a:rPr>
              <a:t>Systém pomoci v hmotné nouzi.</a:t>
            </a:r>
          </a:p>
          <a:p>
            <a:pPr marL="0" indent="0">
              <a:buNone/>
            </a:pPr>
            <a:br>
              <a:rPr lang="cs-CZ" sz="3200" dirty="0"/>
            </a:br>
            <a:endParaRPr lang="cs-CZ" sz="3200" dirty="0"/>
          </a:p>
        </p:txBody>
      </p:sp>
    </p:spTree>
    <p:extLst>
      <p:ext uri="{BB962C8B-B14F-4D97-AF65-F5344CB8AC3E}">
        <p14:creationId xmlns:p14="http://schemas.microsoft.com/office/powerpoint/2010/main" val="2694512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stretch>
            <a:fillRect/>
          </a:stretch>
        </p:blipFill>
        <p:spPr>
          <a:xfrm>
            <a:off x="1405305" y="567891"/>
            <a:ext cx="9567495" cy="6202306"/>
          </a:xfrm>
          <a:prstGeom prst="rect">
            <a:avLst/>
          </a:prstGeom>
        </p:spPr>
      </p:pic>
    </p:spTree>
    <p:extLst>
      <p:ext uri="{BB962C8B-B14F-4D97-AF65-F5344CB8AC3E}">
        <p14:creationId xmlns:p14="http://schemas.microsoft.com/office/powerpoint/2010/main" val="3804704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4" name="Zástupný symbol pro obsah 3"/>
          <p:cNvPicPr>
            <a:picLocks noGrp="1" noChangeAspect="1"/>
          </p:cNvPicPr>
          <p:nvPr>
            <p:ph idx="1"/>
          </p:nvPr>
        </p:nvPicPr>
        <p:blipFill>
          <a:blip r:embed="rId2"/>
          <a:stretch>
            <a:fillRect/>
          </a:stretch>
        </p:blipFill>
        <p:spPr>
          <a:xfrm>
            <a:off x="826253" y="365125"/>
            <a:ext cx="10028493" cy="6492875"/>
          </a:xfrm>
          <a:prstGeom prst="rect">
            <a:avLst/>
          </a:prstGeom>
        </p:spPr>
      </p:pic>
    </p:spTree>
    <p:extLst>
      <p:ext uri="{BB962C8B-B14F-4D97-AF65-F5344CB8AC3E}">
        <p14:creationId xmlns:p14="http://schemas.microsoft.com/office/powerpoint/2010/main" val="2156934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6A147D-0EF4-4CB6-94D0-EC07CA96BA18}"/>
              </a:ext>
            </a:extLst>
          </p:cNvPr>
          <p:cNvSpPr>
            <a:spLocks noGrp="1"/>
          </p:cNvSpPr>
          <p:nvPr>
            <p:ph type="title"/>
          </p:nvPr>
        </p:nvSpPr>
        <p:spPr/>
        <p:txBody>
          <a:bodyPr>
            <a:normAutofit/>
          </a:bodyPr>
          <a:lstStyle/>
          <a:p>
            <a:r>
              <a:rPr lang="cs-CZ" sz="2800" b="1" dirty="0"/>
              <a:t>Vývoj počtu vyplácených důchodů v letech 2010 – 2022 </a:t>
            </a:r>
          </a:p>
        </p:txBody>
      </p:sp>
      <p:graphicFrame>
        <p:nvGraphicFramePr>
          <p:cNvPr id="4" name="Zástupný symbol pro obsah 3">
            <a:extLst>
              <a:ext uri="{FF2B5EF4-FFF2-40B4-BE49-F238E27FC236}">
                <a16:creationId xmlns:a16="http://schemas.microsoft.com/office/drawing/2014/main" id="{CE0C7536-E1E2-4D7B-A45B-7F1B065617CE}"/>
              </a:ext>
            </a:extLst>
          </p:cNvPr>
          <p:cNvGraphicFramePr>
            <a:graphicFrameLocks noGrp="1"/>
          </p:cNvGraphicFramePr>
          <p:nvPr>
            <p:ph idx="1"/>
            <p:extLst>
              <p:ext uri="{D42A27DB-BD31-4B8C-83A1-F6EECF244321}">
                <p14:modId xmlns:p14="http://schemas.microsoft.com/office/powerpoint/2010/main" val="3637300221"/>
              </p:ext>
            </p:extLst>
          </p:nvPr>
        </p:nvGraphicFramePr>
        <p:xfrm>
          <a:off x="1091682" y="1446245"/>
          <a:ext cx="8229602" cy="4917229"/>
        </p:xfrm>
        <a:graphic>
          <a:graphicData uri="http://schemas.openxmlformats.org/drawingml/2006/table">
            <a:tbl>
              <a:tblPr firstRow="1" firstCol="1" bandRow="1"/>
              <a:tblGrid>
                <a:gridCol w="1028763">
                  <a:extLst>
                    <a:ext uri="{9D8B030D-6E8A-4147-A177-3AD203B41FA5}">
                      <a16:colId xmlns:a16="http://schemas.microsoft.com/office/drawing/2014/main" val="1557133134"/>
                    </a:ext>
                  </a:extLst>
                </a:gridCol>
                <a:gridCol w="899528">
                  <a:extLst>
                    <a:ext uri="{9D8B030D-6E8A-4147-A177-3AD203B41FA5}">
                      <a16:colId xmlns:a16="http://schemas.microsoft.com/office/drawing/2014/main" val="2368494845"/>
                    </a:ext>
                  </a:extLst>
                </a:gridCol>
                <a:gridCol w="900451">
                  <a:extLst>
                    <a:ext uri="{9D8B030D-6E8A-4147-A177-3AD203B41FA5}">
                      <a16:colId xmlns:a16="http://schemas.microsoft.com/office/drawing/2014/main" val="2224857889"/>
                    </a:ext>
                  </a:extLst>
                </a:gridCol>
                <a:gridCol w="900451">
                  <a:extLst>
                    <a:ext uri="{9D8B030D-6E8A-4147-A177-3AD203B41FA5}">
                      <a16:colId xmlns:a16="http://schemas.microsoft.com/office/drawing/2014/main" val="3284462814"/>
                    </a:ext>
                  </a:extLst>
                </a:gridCol>
                <a:gridCol w="900451">
                  <a:extLst>
                    <a:ext uri="{9D8B030D-6E8A-4147-A177-3AD203B41FA5}">
                      <a16:colId xmlns:a16="http://schemas.microsoft.com/office/drawing/2014/main" val="2972079522"/>
                    </a:ext>
                  </a:extLst>
                </a:gridCol>
                <a:gridCol w="899528">
                  <a:extLst>
                    <a:ext uri="{9D8B030D-6E8A-4147-A177-3AD203B41FA5}">
                      <a16:colId xmlns:a16="http://schemas.microsoft.com/office/drawing/2014/main" val="152987656"/>
                    </a:ext>
                  </a:extLst>
                </a:gridCol>
                <a:gridCol w="900451">
                  <a:extLst>
                    <a:ext uri="{9D8B030D-6E8A-4147-A177-3AD203B41FA5}">
                      <a16:colId xmlns:a16="http://schemas.microsoft.com/office/drawing/2014/main" val="1490525878"/>
                    </a:ext>
                  </a:extLst>
                </a:gridCol>
                <a:gridCol w="899528">
                  <a:extLst>
                    <a:ext uri="{9D8B030D-6E8A-4147-A177-3AD203B41FA5}">
                      <a16:colId xmlns:a16="http://schemas.microsoft.com/office/drawing/2014/main" val="73033868"/>
                    </a:ext>
                  </a:extLst>
                </a:gridCol>
                <a:gridCol w="900451">
                  <a:extLst>
                    <a:ext uri="{9D8B030D-6E8A-4147-A177-3AD203B41FA5}">
                      <a16:colId xmlns:a16="http://schemas.microsoft.com/office/drawing/2014/main" val="2581791509"/>
                    </a:ext>
                  </a:extLst>
                </a:gridCol>
              </a:tblGrid>
              <a:tr h="306548">
                <a:tc>
                  <a:txBody>
                    <a:bodyPr/>
                    <a:lstStyle/>
                    <a:p>
                      <a:pPr algn="just"/>
                      <a:endParaRPr lang="cs-CZ" sz="1400" b="1" dirty="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8">
                  <a:txBody>
                    <a:bodyPr/>
                    <a:lstStyle/>
                    <a:p>
                      <a:pPr algn="ct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druh důchod </a:t>
                      </a:r>
                      <a:endParaRPr lang="cs-CZ" sz="2400" b="1" dirty="0"/>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22651604"/>
                  </a:ext>
                </a:extLst>
              </a:tr>
              <a:tr h="319009">
                <a:tc rowSpan="2">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rok</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2">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starobní </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invalidní pro invaliditu stupně</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rowSpan="2">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vdovský</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vdovecký </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sirotčí </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celkem  </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9907018"/>
                  </a:ext>
                </a:extLst>
              </a:tr>
              <a:tr h="306548">
                <a:tc vMerge="1">
                  <a:txBody>
                    <a:bodyPr/>
                    <a:lstStyle/>
                    <a:p>
                      <a:endParaRPr lang="cs-CZ"/>
                    </a:p>
                  </a:txBody>
                  <a:tcPr/>
                </a:tc>
                <a:tc vMerge="1">
                  <a:txBody>
                    <a:bodyPr/>
                    <a:lstStyle/>
                    <a:p>
                      <a:endParaRPr lang="cs-CZ"/>
                    </a:p>
                  </a:txBody>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III.</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II.</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I.</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cs-CZ"/>
                    </a:p>
                  </a:txBody>
                  <a:tcPr/>
                </a:tc>
                <a:tc vMerge="1">
                  <a:txBody>
                    <a:bodyPr/>
                    <a:lstStyle/>
                    <a:p>
                      <a:endParaRPr lang="cs-CZ"/>
                    </a:p>
                  </a:txBody>
                  <a:tcP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1668148952"/>
                  </a:ext>
                </a:extLst>
              </a:tr>
              <a:tr h="306548">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2 306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248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170</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587</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96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3 512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18468882"/>
                  </a:ext>
                </a:extLst>
              </a:tr>
              <a:tr h="306548">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2 391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232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61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162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583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97</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3 573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61839462"/>
                  </a:ext>
                </a:extLst>
              </a:tr>
              <a:tr h="306548">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2 398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221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65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164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580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98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3 574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40886234"/>
                  </a:ext>
                </a:extLst>
              </a:tr>
              <a:tr h="306548">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2 402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212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68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165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575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99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47</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3 568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25999305"/>
                  </a:ext>
                </a:extLst>
              </a:tr>
              <a:tr h="306548">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2 420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70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166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570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99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3 577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80324934"/>
                  </a:ext>
                </a:extLst>
              </a:tr>
              <a:tr h="306548">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2 445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199</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71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165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564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99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3 587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59517653"/>
                  </a:ext>
                </a:extLst>
              </a:tr>
              <a:tr h="306548">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2 465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194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74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168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560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100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42</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3 603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85169489"/>
                  </a:ext>
                </a:extLst>
              </a:tr>
              <a:tr h="306548">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2 476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189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76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170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554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100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40</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3 605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28550799"/>
                  </a:ext>
                </a:extLst>
              </a:tr>
              <a:tr h="306548">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2 485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183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77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173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549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100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3 607</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78808709"/>
                  </a:ext>
                </a:extLst>
              </a:tr>
              <a:tr h="306548">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2 491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177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78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175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544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100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3 604</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00375843"/>
                  </a:ext>
                </a:extLst>
              </a:tr>
              <a:tr h="306548">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2020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2 479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171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79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177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536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99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3 581</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23758087"/>
                  </a:ext>
                </a:extLst>
              </a:tr>
              <a:tr h="306548">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2021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2 457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166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80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179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535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99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3 557</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90813668"/>
                  </a:ext>
                </a:extLst>
              </a:tr>
              <a:tr h="306548">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2022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2 449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162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80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181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529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99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3 541</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1272639"/>
                  </a:ext>
                </a:extLst>
              </a:tr>
            </a:tbl>
          </a:graphicData>
        </a:graphic>
      </p:graphicFrame>
    </p:spTree>
    <p:extLst>
      <p:ext uri="{BB962C8B-B14F-4D97-AF65-F5344CB8AC3E}">
        <p14:creationId xmlns:p14="http://schemas.microsoft.com/office/powerpoint/2010/main" val="324606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98219E-153B-4E8F-A52F-DE421738531D}"/>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F8EF86C4-7F2D-4681-9027-2251D480DA1B}"/>
              </a:ext>
            </a:extLst>
          </p:cNvPr>
          <p:cNvPicPr>
            <a:picLocks noGrp="1" noChangeAspect="1"/>
          </p:cNvPicPr>
          <p:nvPr>
            <p:ph idx="1"/>
          </p:nvPr>
        </p:nvPicPr>
        <p:blipFill>
          <a:blip r:embed="rId2"/>
          <a:stretch>
            <a:fillRect/>
          </a:stretch>
        </p:blipFill>
        <p:spPr>
          <a:xfrm>
            <a:off x="838201" y="611168"/>
            <a:ext cx="9210868" cy="5938985"/>
          </a:xfrm>
          <a:prstGeom prst="rect">
            <a:avLst/>
          </a:prstGeom>
        </p:spPr>
      </p:pic>
    </p:spTree>
    <p:extLst>
      <p:ext uri="{BB962C8B-B14F-4D97-AF65-F5344CB8AC3E}">
        <p14:creationId xmlns:p14="http://schemas.microsoft.com/office/powerpoint/2010/main" val="1011330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4000" b="1" dirty="0"/>
              <a:t>Chudoba, sociální vyloučení a sociální začlenění  jako sociální událost</a:t>
            </a:r>
          </a:p>
        </p:txBody>
      </p:sp>
      <p:sp>
        <p:nvSpPr>
          <p:cNvPr id="3" name="Zástupný symbol pro obsah 2"/>
          <p:cNvSpPr>
            <a:spLocks noGrp="1"/>
          </p:cNvSpPr>
          <p:nvPr>
            <p:ph idx="1"/>
          </p:nvPr>
        </p:nvSpPr>
        <p:spPr>
          <a:xfrm>
            <a:off x="838200" y="1800520"/>
            <a:ext cx="10515600" cy="5057480"/>
          </a:xfrm>
        </p:spPr>
        <p:txBody>
          <a:bodyPr>
            <a:normAutofit fontScale="77500" lnSpcReduction="20000"/>
          </a:bodyPr>
          <a:lstStyle/>
          <a:p>
            <a:pPr marL="0" indent="0">
              <a:lnSpc>
                <a:spcPct val="120000"/>
              </a:lnSpc>
              <a:buNone/>
            </a:pPr>
            <a:r>
              <a:rPr lang="cs-CZ" dirty="0"/>
              <a:t>v minulosti:	</a:t>
            </a:r>
          </a:p>
          <a:p>
            <a:pPr>
              <a:lnSpc>
                <a:spcPct val="120000"/>
              </a:lnSpc>
            </a:pPr>
            <a:r>
              <a:rPr lang="cs-CZ" dirty="0"/>
              <a:t>chudoba byla vždy vnímána jako nedostatek něčeho důležitého pro život → jak uspokojit nedostatky (individuální nebo organizovaná filantropie, později pomoc) nikoli jak odstranit příčiny chudoby → sociální past</a:t>
            </a:r>
          </a:p>
          <a:p>
            <a:pPr>
              <a:lnSpc>
                <a:spcPct val="120000"/>
              </a:lnSpc>
            </a:pPr>
            <a:endParaRPr lang="cs-CZ" sz="1600" dirty="0"/>
          </a:p>
          <a:p>
            <a:pPr marL="0" indent="0">
              <a:lnSpc>
                <a:spcPct val="120000"/>
              </a:lnSpc>
              <a:buNone/>
            </a:pPr>
            <a:r>
              <a:rPr lang="cs-CZ" dirty="0"/>
              <a:t>v současnosti:</a:t>
            </a:r>
          </a:p>
          <a:p>
            <a:pPr>
              <a:lnSpc>
                <a:spcPct val="120000"/>
              </a:lnSpc>
            </a:pPr>
            <a:r>
              <a:rPr lang="cs-CZ" dirty="0"/>
              <a:t>chudoba = nemajetnost, nedostatečný příjem (chybí zaměstnání), nedostatečné zdraví (chybí zdravotní péče) a vzdělání (nedostatečná kvalifikace), nelidské podmínky práce a života (chybí přiměřené bydlení) </a:t>
            </a:r>
          </a:p>
          <a:p>
            <a:pPr>
              <a:lnSpc>
                <a:spcPct val="120000"/>
              </a:lnSpc>
            </a:pPr>
            <a:r>
              <a:rPr lang="cs-CZ" dirty="0"/>
              <a:t>chudým jsou zdroje a služby, nutné pro přiměřeně důstojný život v dané společnosti, nedostupné → efektivní řešení problému → zpřístupnit pracovní trh, poskytnout zdravotní péči a vzdělání, zpřístupnit bydlení a účast na společenském životě </a:t>
            </a:r>
          </a:p>
          <a:p>
            <a:endParaRPr lang="cs-CZ" dirty="0"/>
          </a:p>
          <a:p>
            <a:endParaRPr lang="cs-CZ" dirty="0"/>
          </a:p>
        </p:txBody>
      </p:sp>
    </p:spTree>
    <p:extLst>
      <p:ext uri="{BB962C8B-B14F-4D97-AF65-F5344CB8AC3E}">
        <p14:creationId xmlns:p14="http://schemas.microsoft.com/office/powerpoint/2010/main" val="3486355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838200" y="1244338"/>
            <a:ext cx="10515600" cy="4932625"/>
          </a:xfrm>
        </p:spPr>
        <p:txBody>
          <a:bodyPr/>
          <a:lstStyle/>
          <a:p>
            <a:r>
              <a:rPr lang="cs-CZ" dirty="0"/>
              <a:t>chudoba není bída – bída je nejdrastičtější formou chudoby, je jedním z možných důsledků chudoby</a:t>
            </a:r>
          </a:p>
          <a:p>
            <a:endParaRPr lang="cs-CZ" dirty="0"/>
          </a:p>
          <a:p>
            <a:r>
              <a:rPr lang="cs-CZ" dirty="0"/>
              <a:t>chudoba absolutní – je vyvolána nedostatky, které jsou způsobeny nedostupností/omezenou dostupností výdělečné činnosti, zdravotní péče, vzdělání, bydlení a důstojného životního prostředí, = problém zaostalých zemí zejména v Africe</a:t>
            </a:r>
          </a:p>
          <a:p>
            <a:r>
              <a:rPr lang="cs-CZ" dirty="0"/>
              <a:t>chudoba relativní = produkt společenské nerovnosti omezující spotřebu obyvatelstva na nejnižším příjmovém stupni společenské struktury</a:t>
            </a:r>
          </a:p>
        </p:txBody>
      </p:sp>
    </p:spTree>
    <p:extLst>
      <p:ext uri="{BB962C8B-B14F-4D97-AF65-F5344CB8AC3E}">
        <p14:creationId xmlns:p14="http://schemas.microsoft.com/office/powerpoint/2010/main" val="10485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Strategie EU 2020</a:t>
            </a:r>
          </a:p>
        </p:txBody>
      </p:sp>
      <p:sp>
        <p:nvSpPr>
          <p:cNvPr id="3" name="Zástupný symbol pro obsah 2"/>
          <p:cNvSpPr>
            <a:spLocks noGrp="1"/>
          </p:cNvSpPr>
          <p:nvPr>
            <p:ph idx="1"/>
          </p:nvPr>
        </p:nvSpPr>
        <p:spPr/>
        <p:txBody>
          <a:bodyPr>
            <a:normAutofit fontScale="92500" lnSpcReduction="10000"/>
          </a:bodyPr>
          <a:lstStyle/>
          <a:p>
            <a:pPr marL="0" indent="0">
              <a:buNone/>
            </a:pPr>
            <a:r>
              <a:rPr lang="cs-CZ" dirty="0"/>
              <a:t>březen 2010</a:t>
            </a:r>
          </a:p>
          <a:p>
            <a:r>
              <a:rPr lang="cs-CZ" dirty="0"/>
              <a:t>Sdělení </a:t>
            </a:r>
            <a:r>
              <a:rPr lang="cs-CZ" dirty="0" err="1"/>
              <a:t>EK</a:t>
            </a:r>
            <a:r>
              <a:rPr lang="cs-CZ" dirty="0"/>
              <a:t>: snížit počet osob ohrožených chudobou do r. 2020 o 25 % (o 20 mil. osob)</a:t>
            </a:r>
          </a:p>
          <a:p>
            <a:r>
              <a:rPr lang="cs-CZ" dirty="0"/>
              <a:t>zásadní výhrady velké skupiny zemí (vč. ČR) – indikátor relativní chudoby postihuje pouze příjmovou chudobu, koncept sociálního začleňování je širší </a:t>
            </a:r>
          </a:p>
          <a:p>
            <a:endParaRPr lang="cs-CZ" dirty="0"/>
          </a:p>
          <a:p>
            <a:pPr marL="0" indent="0">
              <a:buNone/>
            </a:pPr>
            <a:r>
              <a:rPr lang="cs-CZ" dirty="0"/>
              <a:t>červen 2010</a:t>
            </a:r>
          </a:p>
          <a:p>
            <a:r>
              <a:rPr lang="cs-CZ" dirty="0" err="1"/>
              <a:t>EK</a:t>
            </a:r>
            <a:r>
              <a:rPr lang="cs-CZ" dirty="0"/>
              <a:t>: cíl snížení chudoby bude stanoven s využitím kombinace tří ukazatelů (míra ohrožení chudobou, míra materiální deprivace, podíl osob žijících v domácnostech bez zaměstnané osoby) členské státy si mohou stanovit vnitrostátní cíle</a:t>
            </a:r>
          </a:p>
          <a:p>
            <a:endParaRPr lang="cs-CZ" dirty="0"/>
          </a:p>
        </p:txBody>
      </p:sp>
    </p:spTree>
    <p:extLst>
      <p:ext uri="{BB962C8B-B14F-4D97-AF65-F5344CB8AC3E}">
        <p14:creationId xmlns:p14="http://schemas.microsoft.com/office/powerpoint/2010/main" val="1817685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838200" y="1119116"/>
            <a:ext cx="10515600" cy="5390866"/>
          </a:xfrm>
        </p:spPr>
        <p:txBody>
          <a:bodyPr/>
          <a:lstStyle/>
          <a:p>
            <a:pPr marL="0" indent="0">
              <a:buNone/>
            </a:pPr>
            <a:r>
              <a:rPr lang="cs-CZ" dirty="0"/>
              <a:t>míra ohrožení chudobou = podíl osob s čistým příjmem menším než 60 % národního příjmového mediánu po sociálních transferech na spotřební jednotku </a:t>
            </a:r>
          </a:p>
          <a:p>
            <a:pPr marL="0" indent="0">
              <a:buNone/>
            </a:pPr>
            <a:r>
              <a:rPr lang="cs-CZ" dirty="0"/>
              <a:t>	</a:t>
            </a:r>
          </a:p>
          <a:p>
            <a:pPr marL="0" indent="0">
              <a:buNone/>
            </a:pPr>
            <a:r>
              <a:rPr lang="cs-CZ" dirty="0"/>
              <a:t>	EU-SILC (2008): ČR – 9 %  (EU 27 – 17 %)</a:t>
            </a:r>
          </a:p>
          <a:p>
            <a:endParaRPr lang="cs-CZ" dirty="0"/>
          </a:p>
          <a:p>
            <a:pPr marL="0" indent="0">
              <a:buNone/>
            </a:pPr>
            <a:r>
              <a:rPr lang="cs-CZ" dirty="0"/>
              <a:t>nízká míra diferenciace příjmu, vysoká efektivita sociálních transferů → omezený prostor pro další snižování → cíl: udržet stav na úrovni r. 2008                        a zabránit odchylkám od této úrovně</a:t>
            </a:r>
          </a:p>
          <a:p>
            <a:endParaRPr lang="cs-CZ" dirty="0"/>
          </a:p>
        </p:txBody>
      </p:sp>
    </p:spTree>
    <p:extLst>
      <p:ext uri="{BB962C8B-B14F-4D97-AF65-F5344CB8AC3E}">
        <p14:creationId xmlns:p14="http://schemas.microsoft.com/office/powerpoint/2010/main" val="1196576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838200" y="1269242"/>
            <a:ext cx="10515600" cy="5268036"/>
          </a:xfrm>
        </p:spPr>
        <p:txBody>
          <a:bodyPr>
            <a:normAutofit fontScale="77500" lnSpcReduction="20000"/>
          </a:bodyPr>
          <a:lstStyle/>
          <a:p>
            <a:pPr marL="0" indent="0">
              <a:buNone/>
            </a:pPr>
            <a:r>
              <a:rPr lang="cs-CZ" sz="3300" dirty="0"/>
              <a:t>materiální deprivace</a:t>
            </a:r>
          </a:p>
          <a:p>
            <a:r>
              <a:rPr lang="cs-CZ" sz="3300" dirty="0"/>
              <a:t>vztahuje se k části populace, která postrádá nejméně 4 položky z 9 (nemohou si dovolit (1) uhradit nečekaný výdaj, (2) jeden týden dovolené mimo domov v roce, (3) jídlo s masem každý druhý den, (4) adekvátně vytápět dům či byt, (5) pračku, (6) barevnou televizi, (7) telefon, (8) auto, (9) mají nedoplatky)</a:t>
            </a:r>
          </a:p>
          <a:p>
            <a:endParaRPr lang="cs-CZ" sz="3300" dirty="0"/>
          </a:p>
          <a:p>
            <a:pPr marL="0" indent="0">
              <a:buNone/>
            </a:pPr>
            <a:r>
              <a:rPr lang="cs-CZ" sz="3300" dirty="0"/>
              <a:t>příčina:</a:t>
            </a:r>
          </a:p>
          <a:p>
            <a:r>
              <a:rPr lang="cs-CZ" sz="3300" dirty="0"/>
              <a:t>nedostatečná hladina příjmu,</a:t>
            </a:r>
          </a:p>
          <a:p>
            <a:r>
              <a:rPr lang="cs-CZ" sz="3300" dirty="0"/>
              <a:t>sekundární chudoba (výdaje za zbytné věci, nevhodná struktura výdajů</a:t>
            </a:r>
          </a:p>
          <a:p>
            <a:endParaRPr lang="cs-CZ" sz="3300" dirty="0"/>
          </a:p>
          <a:p>
            <a:pPr marL="0" indent="0">
              <a:buNone/>
            </a:pPr>
            <a:r>
              <a:rPr lang="cs-CZ" sz="3300" dirty="0"/>
              <a:t>EU-SILC: ČR – 6,8 % (EU 27 – 8,2 %)</a:t>
            </a:r>
          </a:p>
          <a:p>
            <a:endParaRPr lang="cs-CZ" sz="3300" dirty="0"/>
          </a:p>
          <a:p>
            <a:pPr marL="0" indent="0">
              <a:buNone/>
            </a:pPr>
            <a:r>
              <a:rPr lang="cs-CZ" sz="3300" dirty="0"/>
              <a:t>cíl: očekává se příznivý vývoj</a:t>
            </a:r>
          </a:p>
          <a:p>
            <a:endParaRPr lang="cs-CZ" dirty="0"/>
          </a:p>
        </p:txBody>
      </p:sp>
    </p:spTree>
    <p:extLst>
      <p:ext uri="{BB962C8B-B14F-4D97-AF65-F5344CB8AC3E}">
        <p14:creationId xmlns:p14="http://schemas.microsoft.com/office/powerpoint/2010/main" val="1460567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838200" y="1201003"/>
            <a:ext cx="10515600" cy="5459104"/>
          </a:xfrm>
        </p:spPr>
        <p:txBody>
          <a:bodyPr>
            <a:normAutofit fontScale="92500" lnSpcReduction="20000"/>
          </a:bodyPr>
          <a:lstStyle/>
          <a:p>
            <a:pPr marL="0" indent="0">
              <a:buNone/>
            </a:pPr>
            <a:r>
              <a:rPr lang="cs-CZ" dirty="0"/>
              <a:t>podíl osob žijících v domácnostech bez zaměstnané osoby</a:t>
            </a:r>
          </a:p>
          <a:p>
            <a:pPr marL="0" indent="0">
              <a:buNone/>
            </a:pPr>
            <a:r>
              <a:rPr lang="cs-CZ" dirty="0"/>
              <a:t>EU-SILC(2008)</a:t>
            </a:r>
          </a:p>
          <a:p>
            <a:pPr marL="0" indent="0">
              <a:buNone/>
            </a:pPr>
            <a:r>
              <a:rPr lang="cs-CZ" dirty="0"/>
              <a:t>ČR: 	6 % populace ve věku 18 – 59 let</a:t>
            </a:r>
          </a:p>
          <a:p>
            <a:pPr marL="0" indent="0">
              <a:buNone/>
            </a:pPr>
            <a:r>
              <a:rPr lang="cs-CZ" dirty="0"/>
              <a:t>		7,4 % dětí ve věku 0 – 17 let</a:t>
            </a:r>
          </a:p>
          <a:p>
            <a:pPr marL="0" indent="0">
              <a:buNone/>
            </a:pPr>
            <a:r>
              <a:rPr lang="cs-CZ" dirty="0"/>
              <a:t>EU27:	9,2 % populace ve 18 – 59 let</a:t>
            </a:r>
          </a:p>
          <a:p>
            <a:pPr marL="0" indent="0">
              <a:buNone/>
            </a:pPr>
            <a:r>
              <a:rPr lang="cs-CZ" dirty="0"/>
              <a:t>		9,2 % dětí ve věku 0 – 17 let</a:t>
            </a:r>
          </a:p>
          <a:p>
            <a:endParaRPr lang="cs-CZ" dirty="0"/>
          </a:p>
          <a:p>
            <a:r>
              <a:rPr lang="cs-CZ" dirty="0"/>
              <a:t>dlouhodobá nezaměstnanost nepříznivě ovlivňuje chudobu dětí – mezigenerační přenos chudoby (obtížný přístup a uplatnění na trhu práce)</a:t>
            </a:r>
          </a:p>
          <a:p>
            <a:r>
              <a:rPr lang="cs-CZ" dirty="0"/>
              <a:t>domácnosti se závislými dětmi ohroženy chudobou více než domácnosti bez dětí</a:t>
            </a:r>
          </a:p>
          <a:p>
            <a:endParaRPr lang="cs-CZ" dirty="0"/>
          </a:p>
          <a:p>
            <a:r>
              <a:rPr lang="cs-CZ" dirty="0"/>
              <a:t>cíl: 	snížit počet osob žijících v domácnostech bez zaměstnané osoby</a:t>
            </a:r>
          </a:p>
          <a:p>
            <a:endParaRPr lang="cs-CZ" dirty="0"/>
          </a:p>
        </p:txBody>
      </p:sp>
    </p:spTree>
    <p:extLst>
      <p:ext uri="{BB962C8B-B14F-4D97-AF65-F5344CB8AC3E}">
        <p14:creationId xmlns:p14="http://schemas.microsoft.com/office/powerpoint/2010/main" val="3297130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solidFill>
                  <a:prstClr val="black"/>
                </a:solidFill>
              </a:rPr>
              <a:t>osnova kurzu</a:t>
            </a:r>
            <a:endParaRPr lang="cs-CZ" b="1" dirty="0"/>
          </a:p>
        </p:txBody>
      </p:sp>
      <p:sp>
        <p:nvSpPr>
          <p:cNvPr id="3" name="Zástupný symbol pro obsah 2"/>
          <p:cNvSpPr>
            <a:spLocks noGrp="1"/>
          </p:cNvSpPr>
          <p:nvPr>
            <p:ph idx="1"/>
          </p:nvPr>
        </p:nvSpPr>
        <p:spPr>
          <a:xfrm>
            <a:off x="758301" y="1500326"/>
            <a:ext cx="10515600" cy="5184559"/>
          </a:xfrm>
        </p:spPr>
        <p:txBody>
          <a:bodyPr>
            <a:normAutofit/>
          </a:bodyPr>
          <a:lstStyle/>
          <a:p>
            <a:pPr marL="808038" lvl="0" indent="-808038">
              <a:lnSpc>
                <a:spcPct val="100000"/>
              </a:lnSpc>
              <a:buFont typeface="+mj-lt"/>
              <a:buAutoNum type="arabicPeriod" startAt="7"/>
            </a:pPr>
            <a:r>
              <a:rPr lang="cs-CZ" sz="3600" dirty="0">
                <a:solidFill>
                  <a:srgbClr val="000000"/>
                </a:solidFill>
                <a:latin typeface="Tahoma" panose="020B0604030504040204" pitchFamily="34" charset="0"/>
              </a:rPr>
              <a:t>Mateřství jako sociální událost.</a:t>
            </a:r>
          </a:p>
          <a:p>
            <a:pPr marL="808038" lvl="0" indent="-808038">
              <a:lnSpc>
                <a:spcPct val="100000"/>
              </a:lnSpc>
              <a:buFont typeface="+mj-lt"/>
              <a:buAutoNum type="arabicPeriod" startAt="7"/>
            </a:pPr>
            <a:r>
              <a:rPr lang="cs-CZ" sz="3600" dirty="0">
                <a:solidFill>
                  <a:srgbClr val="000000"/>
                </a:solidFill>
                <a:latin typeface="Tahoma" panose="020B0604030504040204" pitchFamily="34" charset="0"/>
              </a:rPr>
              <a:t>Rodinná politika. </a:t>
            </a:r>
          </a:p>
          <a:p>
            <a:pPr marL="808038" lvl="0" indent="-808038">
              <a:lnSpc>
                <a:spcPct val="100000"/>
              </a:lnSpc>
              <a:buFont typeface="+mj-lt"/>
              <a:buAutoNum type="arabicPeriod" startAt="7"/>
            </a:pPr>
            <a:r>
              <a:rPr lang="cs-CZ" sz="3600" dirty="0">
                <a:solidFill>
                  <a:srgbClr val="000000"/>
                </a:solidFill>
                <a:latin typeface="Tahoma" panose="020B0604030504040204" pitchFamily="34" charset="0"/>
              </a:rPr>
              <a:t>Nezaměstnanost jako sociální událost.</a:t>
            </a:r>
          </a:p>
          <a:p>
            <a:pPr marL="808038" lvl="0" indent="-808038">
              <a:lnSpc>
                <a:spcPct val="100000"/>
              </a:lnSpc>
              <a:buFont typeface="+mj-lt"/>
              <a:buAutoNum type="arabicPeriod" startAt="7"/>
            </a:pPr>
            <a:r>
              <a:rPr lang="cs-CZ" sz="3600" dirty="0">
                <a:solidFill>
                  <a:srgbClr val="000000"/>
                </a:solidFill>
                <a:latin typeface="Tahoma" panose="020B0604030504040204" pitchFamily="34" charset="0"/>
              </a:rPr>
              <a:t>Politika zaměstnanosti.</a:t>
            </a:r>
          </a:p>
          <a:p>
            <a:pPr marL="808038" lvl="0" indent="-808038">
              <a:lnSpc>
                <a:spcPct val="100000"/>
              </a:lnSpc>
              <a:buFont typeface="+mj-lt"/>
              <a:buAutoNum type="arabicPeriod" startAt="7"/>
            </a:pPr>
            <a:r>
              <a:rPr lang="cs-CZ" sz="3600" dirty="0">
                <a:solidFill>
                  <a:srgbClr val="000000"/>
                </a:solidFill>
                <a:latin typeface="Tahoma" panose="020B0604030504040204" pitchFamily="34" charset="0"/>
              </a:rPr>
              <a:t>Zdraví a nemoc jako sociální událost.</a:t>
            </a:r>
          </a:p>
          <a:p>
            <a:pPr marL="808038" lvl="0" indent="-808038">
              <a:lnSpc>
                <a:spcPct val="100000"/>
              </a:lnSpc>
              <a:buFont typeface="+mj-lt"/>
              <a:buAutoNum type="arabicPeriod" startAt="7"/>
            </a:pPr>
            <a:r>
              <a:rPr lang="cs-CZ" sz="3600" dirty="0">
                <a:solidFill>
                  <a:srgbClr val="000000"/>
                </a:solidFill>
                <a:latin typeface="Tahoma" panose="020B0604030504040204" pitchFamily="34" charset="0"/>
              </a:rPr>
              <a:t>Nemocenské a zdravotní pojištění</a:t>
            </a:r>
          </a:p>
          <a:p>
            <a:pPr marL="808038" lvl="0" indent="-808038">
              <a:lnSpc>
                <a:spcPct val="100000"/>
              </a:lnSpc>
              <a:buFont typeface="+mj-lt"/>
              <a:buAutoNum type="arabicPeriod" startAt="7"/>
            </a:pPr>
            <a:r>
              <a:rPr lang="cs-CZ" sz="3600" dirty="0">
                <a:solidFill>
                  <a:srgbClr val="000000"/>
                </a:solidFill>
                <a:latin typeface="Tahoma" panose="020B0604030504040204" pitchFamily="34" charset="0"/>
              </a:rPr>
              <a:t>Bytová politika. Vzdělávací politika. </a:t>
            </a:r>
            <a:endParaRPr lang="cs-CZ" sz="3600" dirty="0"/>
          </a:p>
        </p:txBody>
      </p:sp>
    </p:spTree>
    <p:extLst>
      <p:ext uri="{BB962C8B-B14F-4D97-AF65-F5344CB8AC3E}">
        <p14:creationId xmlns:p14="http://schemas.microsoft.com/office/powerpoint/2010/main" val="1449612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ctr"/>
            <a:r>
              <a:rPr lang="cs-CZ" sz="3200" b="1" dirty="0"/>
              <a:t>Podíl osob ohrožených chudobou nebo sociálním vyloučením v zemích EU na celkové populaci (EU </a:t>
            </a:r>
            <a:r>
              <a:rPr lang="cs-CZ" sz="3200" b="1" dirty="0" err="1"/>
              <a:t>SILC</a:t>
            </a:r>
            <a:r>
              <a:rPr lang="cs-CZ" sz="3200" b="1" dirty="0"/>
              <a:t>) </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3039748334"/>
              </p:ext>
            </p:extLst>
          </p:nvPr>
        </p:nvGraphicFramePr>
        <p:xfrm>
          <a:off x="838200" y="1583705"/>
          <a:ext cx="10515600" cy="503391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gridCol w="2628900">
                  <a:extLst>
                    <a:ext uri="{9D8B030D-6E8A-4147-A177-3AD203B41FA5}">
                      <a16:colId xmlns:a16="http://schemas.microsoft.com/office/drawing/2014/main" val="20003"/>
                    </a:ext>
                  </a:extLst>
                </a:gridCol>
              </a:tblGrid>
              <a:tr h="359565">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l"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Rumunsko</a:t>
                      </a:r>
                      <a:endParaRPr kumimoji="0" lang="cs-CZ" altLang="cs-CZ" sz="1600" b="1" i="0" u="none" strike="noStrike" cap="none" normalizeH="0" baseline="0" dirty="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ctr"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44,2</a:t>
                      </a:r>
                      <a:endParaRPr kumimoji="0" lang="cs-CZ" altLang="cs-CZ" sz="1600" b="1" i="0" u="none" strike="noStrike" cap="none" normalizeH="0" baseline="0" dirty="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l"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Estonsko</a:t>
                      </a:r>
                      <a:endParaRPr kumimoji="0" lang="cs-CZ" altLang="cs-CZ" sz="1600" b="1" i="0" u="none" strike="noStrike" cap="none" normalizeH="0" baseline="0" dirty="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ctr"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22,1</a:t>
                      </a:r>
                      <a:endParaRPr kumimoji="0" lang="cs-CZ" altLang="cs-CZ" sz="1600" b="1" i="0" u="none" strike="noStrike" cap="none" normalizeH="0" baseline="0" dirty="0">
                        <a:ln>
                          <a:noFill/>
                        </a:ln>
                        <a:solidFill>
                          <a:schemeClr val="tx1"/>
                        </a:solidFill>
                        <a:effectLst/>
                        <a:latin typeface="Arial" panose="020B0604020202020204" pitchFamily="34" charset="0"/>
                      </a:endParaRPr>
                    </a:p>
                  </a:txBody>
                  <a:tcPr marL="96012" marR="96012" marT="48002" marB="48002" anchor="b" horzOverflow="overflow"/>
                </a:tc>
                <a:extLst>
                  <a:ext uri="{0D108BD9-81ED-4DB2-BD59-A6C34878D82A}">
                    <a16:rowId xmlns:a16="http://schemas.microsoft.com/office/drawing/2014/main" val="10000"/>
                  </a:ext>
                </a:extLst>
              </a:tr>
              <a:tr h="359565">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l"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Bulharsko</a:t>
                      </a:r>
                      <a:endParaRPr kumimoji="0" lang="cs-CZ" altLang="cs-CZ" sz="1600" b="1" i="0" u="none" strike="noStrike" cap="none" normalizeH="0" baseline="0" dirty="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ctr"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38,1</a:t>
                      </a:r>
                      <a:endParaRPr kumimoji="0" lang="cs-CZ" altLang="cs-CZ" sz="1600" b="1" i="0" u="none" strike="noStrike" cap="none" normalizeH="0" baseline="0" dirty="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l"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Belgie</a:t>
                      </a:r>
                      <a:endParaRPr kumimoji="0" lang="cs-CZ" altLang="cs-CZ" sz="1600" b="1" i="0" u="none" strike="noStrike" cap="none" normalizeH="0" baseline="0" dirty="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ctr"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20,8</a:t>
                      </a:r>
                      <a:endParaRPr kumimoji="0" lang="cs-CZ" altLang="cs-CZ" sz="1600" b="1" i="0" u="none" strike="noStrike" cap="none" normalizeH="0" baseline="0" dirty="0">
                        <a:ln>
                          <a:noFill/>
                        </a:ln>
                        <a:solidFill>
                          <a:schemeClr val="tx1"/>
                        </a:solidFill>
                        <a:effectLst/>
                        <a:latin typeface="Arial" panose="020B0604020202020204" pitchFamily="34" charset="0"/>
                      </a:endParaRPr>
                    </a:p>
                  </a:txBody>
                  <a:tcPr marL="96012" marR="96012" marT="48002" marB="48002" anchor="b" horzOverflow="overflow"/>
                </a:tc>
                <a:extLst>
                  <a:ext uri="{0D108BD9-81ED-4DB2-BD59-A6C34878D82A}">
                    <a16:rowId xmlns:a16="http://schemas.microsoft.com/office/drawing/2014/main" val="10001"/>
                  </a:ext>
                </a:extLst>
              </a:tr>
              <a:tr h="359565">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l"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Lotyšsko</a:t>
                      </a:r>
                      <a:endParaRPr kumimoji="0" lang="cs-CZ" altLang="cs-CZ" sz="1600" b="1" i="0" u="none" strike="noStrike" cap="none" normalizeH="0" baseline="0" dirty="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ctr"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tx1"/>
                          </a:solidFill>
                          <a:effectLst/>
                          <a:latin typeface="Arial" panose="020B0604020202020204" pitchFamily="34" charset="0"/>
                          <a:cs typeface="Arial" panose="020B0604020202020204" pitchFamily="34" charset="0"/>
                        </a:rPr>
                        <a:t>33,9</a:t>
                      </a:r>
                      <a:endParaRPr kumimoji="0" lang="cs-CZ" altLang="cs-CZ" sz="1600" b="1" i="0" u="none" strike="noStrike" cap="none" normalizeH="0" baseline="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l"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Slovensko</a:t>
                      </a:r>
                      <a:endParaRPr kumimoji="0" lang="cs-CZ" altLang="cs-CZ" sz="1600" b="1" i="0" u="none" strike="noStrike" cap="none" normalizeH="0" baseline="0" dirty="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ctr"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20,6</a:t>
                      </a:r>
                      <a:endParaRPr kumimoji="0" lang="cs-CZ" altLang="cs-CZ" sz="1600" b="1" i="0" u="none" strike="noStrike" cap="none" normalizeH="0" baseline="0" dirty="0">
                        <a:ln>
                          <a:noFill/>
                        </a:ln>
                        <a:solidFill>
                          <a:schemeClr val="tx1"/>
                        </a:solidFill>
                        <a:effectLst/>
                        <a:latin typeface="Arial" panose="020B0604020202020204" pitchFamily="34" charset="0"/>
                      </a:endParaRPr>
                    </a:p>
                  </a:txBody>
                  <a:tcPr marL="96012" marR="96012" marT="48002" marB="48002" anchor="b" horzOverflow="overflow"/>
                </a:tc>
                <a:extLst>
                  <a:ext uri="{0D108BD9-81ED-4DB2-BD59-A6C34878D82A}">
                    <a16:rowId xmlns:a16="http://schemas.microsoft.com/office/drawing/2014/main" val="10002"/>
                  </a:ext>
                </a:extLst>
              </a:tr>
              <a:tr h="359565">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l"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tx1"/>
                          </a:solidFill>
                          <a:effectLst/>
                          <a:latin typeface="Arial" panose="020B0604020202020204" pitchFamily="34" charset="0"/>
                          <a:cs typeface="Arial" panose="020B0604020202020204" pitchFamily="34" charset="0"/>
                        </a:rPr>
                        <a:t>Polsko</a:t>
                      </a:r>
                      <a:endParaRPr kumimoji="0" lang="cs-CZ" altLang="cs-CZ" sz="1600" b="1" i="0" u="none" strike="noStrike" cap="none" normalizeH="0" baseline="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ctr"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tx1"/>
                          </a:solidFill>
                          <a:effectLst/>
                          <a:latin typeface="Arial" panose="020B0604020202020204" pitchFamily="34" charset="0"/>
                          <a:cs typeface="Arial" panose="020B0604020202020204" pitchFamily="34" charset="0"/>
                        </a:rPr>
                        <a:t>33,4</a:t>
                      </a:r>
                      <a:endParaRPr kumimoji="0" lang="cs-CZ" altLang="cs-CZ" sz="1600" b="1" i="0" u="none" strike="noStrike" cap="none" normalizeH="0" baseline="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l"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Německo</a:t>
                      </a:r>
                      <a:endParaRPr kumimoji="0" lang="cs-CZ" altLang="cs-CZ" sz="1600" b="1" i="0" u="none" strike="noStrike" cap="none" normalizeH="0" baseline="0" dirty="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ctr"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20,4</a:t>
                      </a:r>
                      <a:endParaRPr kumimoji="0" lang="cs-CZ" altLang="cs-CZ" sz="1600" b="1" i="0" u="none" strike="noStrike" cap="none" normalizeH="0" baseline="0" dirty="0">
                        <a:ln>
                          <a:noFill/>
                        </a:ln>
                        <a:solidFill>
                          <a:schemeClr val="tx1"/>
                        </a:solidFill>
                        <a:effectLst/>
                        <a:latin typeface="Arial" panose="020B0604020202020204" pitchFamily="34" charset="0"/>
                      </a:endParaRPr>
                    </a:p>
                  </a:txBody>
                  <a:tcPr marL="96012" marR="96012" marT="48002" marB="48002" anchor="b" horzOverflow="overflow"/>
                </a:tc>
                <a:extLst>
                  <a:ext uri="{0D108BD9-81ED-4DB2-BD59-A6C34878D82A}">
                    <a16:rowId xmlns:a16="http://schemas.microsoft.com/office/drawing/2014/main" val="10003"/>
                  </a:ext>
                </a:extLst>
              </a:tr>
              <a:tr h="359565">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l"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tx1"/>
                          </a:solidFill>
                          <a:effectLst/>
                          <a:latin typeface="Arial" panose="020B0604020202020204" pitchFamily="34" charset="0"/>
                          <a:cs typeface="Arial" panose="020B0604020202020204" pitchFamily="34" charset="0"/>
                        </a:rPr>
                        <a:t>Maďarsko</a:t>
                      </a:r>
                      <a:endParaRPr kumimoji="0" lang="cs-CZ" altLang="cs-CZ" sz="1600" b="1" i="0" u="none" strike="noStrike" cap="none" normalizeH="0" baseline="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ctr"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tx1"/>
                          </a:solidFill>
                          <a:effectLst/>
                          <a:latin typeface="Arial" panose="020B0604020202020204" pitchFamily="34" charset="0"/>
                          <a:cs typeface="Arial" panose="020B0604020202020204" pitchFamily="34" charset="0"/>
                        </a:rPr>
                        <a:t>29,7</a:t>
                      </a:r>
                      <a:endParaRPr kumimoji="0" lang="cs-CZ" altLang="cs-CZ" sz="1600" b="1" i="0" u="none" strike="noStrike" cap="none" normalizeH="0" baseline="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l"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Malta</a:t>
                      </a:r>
                      <a:endParaRPr kumimoji="0" lang="cs-CZ" altLang="cs-CZ" sz="1600" b="1" i="0" u="none" strike="noStrike" cap="none" normalizeH="0" baseline="0" dirty="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ctr"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19,5</a:t>
                      </a:r>
                      <a:endParaRPr kumimoji="0" lang="cs-CZ" altLang="cs-CZ" sz="1600" b="1" i="0" u="none" strike="noStrike" cap="none" normalizeH="0" baseline="0" dirty="0">
                        <a:ln>
                          <a:noFill/>
                        </a:ln>
                        <a:solidFill>
                          <a:schemeClr val="tx1"/>
                        </a:solidFill>
                        <a:effectLst/>
                        <a:latin typeface="Arial" panose="020B0604020202020204" pitchFamily="34" charset="0"/>
                      </a:endParaRPr>
                    </a:p>
                  </a:txBody>
                  <a:tcPr marL="96012" marR="96012" marT="48002" marB="48002" anchor="b" horzOverflow="overflow"/>
                </a:tc>
                <a:extLst>
                  <a:ext uri="{0D108BD9-81ED-4DB2-BD59-A6C34878D82A}">
                    <a16:rowId xmlns:a16="http://schemas.microsoft.com/office/drawing/2014/main" val="10004"/>
                  </a:ext>
                </a:extLst>
              </a:tr>
              <a:tr h="359565">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l"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tx1"/>
                          </a:solidFill>
                          <a:effectLst/>
                          <a:latin typeface="Arial" panose="020B0604020202020204" pitchFamily="34" charset="0"/>
                          <a:cs typeface="Arial" panose="020B0604020202020204" pitchFamily="34" charset="0"/>
                        </a:rPr>
                        <a:t>Litva</a:t>
                      </a:r>
                      <a:endParaRPr kumimoji="0" lang="cs-CZ" altLang="cs-CZ" sz="1600" b="1" i="0" u="none" strike="noStrike" cap="none" normalizeH="0" baseline="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ctr"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tx1"/>
                          </a:solidFill>
                          <a:effectLst/>
                          <a:latin typeface="Arial" panose="020B0604020202020204" pitchFamily="34" charset="0"/>
                          <a:cs typeface="Arial" panose="020B0604020202020204" pitchFamily="34" charset="0"/>
                        </a:rPr>
                        <a:t>29,7</a:t>
                      </a:r>
                      <a:endParaRPr kumimoji="0" lang="cs-CZ" altLang="cs-CZ" sz="1600" b="1" i="0" u="none" strike="noStrike" cap="none" normalizeH="0" baseline="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l"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Francie</a:t>
                      </a:r>
                      <a:endParaRPr kumimoji="0" lang="cs-CZ" altLang="cs-CZ" sz="1600" b="1" i="0" u="none" strike="noStrike" cap="none" normalizeH="0" baseline="0" dirty="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ctr"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19,1</a:t>
                      </a:r>
                      <a:endParaRPr kumimoji="0" lang="cs-CZ" altLang="cs-CZ" sz="1600" b="1" i="0" u="none" strike="noStrike" cap="none" normalizeH="0" baseline="0" dirty="0">
                        <a:ln>
                          <a:noFill/>
                        </a:ln>
                        <a:solidFill>
                          <a:schemeClr val="tx1"/>
                        </a:solidFill>
                        <a:effectLst/>
                        <a:latin typeface="Arial" panose="020B0604020202020204" pitchFamily="34" charset="0"/>
                      </a:endParaRPr>
                    </a:p>
                  </a:txBody>
                  <a:tcPr marL="96012" marR="96012" marT="48002" marB="48002" anchor="b" horzOverflow="overflow"/>
                </a:tc>
                <a:extLst>
                  <a:ext uri="{0D108BD9-81ED-4DB2-BD59-A6C34878D82A}">
                    <a16:rowId xmlns:a16="http://schemas.microsoft.com/office/drawing/2014/main" val="10005"/>
                  </a:ext>
                </a:extLst>
              </a:tr>
              <a:tr h="359565">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l"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tx1"/>
                          </a:solidFill>
                          <a:effectLst/>
                          <a:latin typeface="Arial" panose="020B0604020202020204" pitchFamily="34" charset="0"/>
                          <a:cs typeface="Arial" panose="020B0604020202020204" pitchFamily="34" charset="0"/>
                        </a:rPr>
                        <a:t>Velká Británie</a:t>
                      </a:r>
                      <a:endParaRPr kumimoji="0" lang="cs-CZ" altLang="cs-CZ" sz="1600" b="1" i="0" u="none" strike="noStrike" cap="none" normalizeH="0" baseline="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ctr"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tx1"/>
                          </a:solidFill>
                          <a:effectLst/>
                          <a:latin typeface="Arial" panose="020B0604020202020204" pitchFamily="34" charset="0"/>
                          <a:cs typeface="Arial" panose="020B0604020202020204" pitchFamily="34" charset="0"/>
                        </a:rPr>
                        <a:t>28,3</a:t>
                      </a:r>
                      <a:endParaRPr kumimoji="0" lang="cs-CZ" altLang="cs-CZ" sz="1600" b="1" i="0" u="none" strike="noStrike" cap="none" normalizeH="0" baseline="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l"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tx1"/>
                          </a:solidFill>
                          <a:effectLst/>
                          <a:latin typeface="Arial" panose="020B0604020202020204" pitchFamily="34" charset="0"/>
                          <a:cs typeface="Arial" panose="020B0604020202020204" pitchFamily="34" charset="0"/>
                        </a:rPr>
                        <a:t>Rakousko</a:t>
                      </a:r>
                      <a:endParaRPr kumimoji="0" lang="cs-CZ" altLang="cs-CZ" sz="1600" b="1" i="0" u="none" strike="noStrike" cap="none" normalizeH="0" baseline="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ctr"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18,6</a:t>
                      </a:r>
                      <a:endParaRPr kumimoji="0" lang="cs-CZ" altLang="cs-CZ" sz="1600" b="1" i="0" u="none" strike="noStrike" cap="none" normalizeH="0" baseline="0" dirty="0">
                        <a:ln>
                          <a:noFill/>
                        </a:ln>
                        <a:solidFill>
                          <a:schemeClr val="tx1"/>
                        </a:solidFill>
                        <a:effectLst/>
                        <a:latin typeface="Arial" panose="020B0604020202020204" pitchFamily="34" charset="0"/>
                      </a:endParaRPr>
                    </a:p>
                  </a:txBody>
                  <a:tcPr marL="96012" marR="96012" marT="48002" marB="48002" anchor="b" horzOverflow="overflow"/>
                </a:tc>
                <a:extLst>
                  <a:ext uri="{0D108BD9-81ED-4DB2-BD59-A6C34878D82A}">
                    <a16:rowId xmlns:a16="http://schemas.microsoft.com/office/drawing/2014/main" val="10006"/>
                  </a:ext>
                </a:extLst>
              </a:tr>
              <a:tr h="359565">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l"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tx1"/>
                          </a:solidFill>
                          <a:effectLst/>
                          <a:latin typeface="Arial" panose="020B0604020202020204" pitchFamily="34" charset="0"/>
                          <a:cs typeface="Arial" panose="020B0604020202020204" pitchFamily="34" charset="0"/>
                        </a:rPr>
                        <a:t>Řecko</a:t>
                      </a:r>
                      <a:endParaRPr kumimoji="0" lang="cs-CZ" altLang="cs-CZ" sz="1600" b="1" i="0" u="none" strike="noStrike" cap="none" normalizeH="0" baseline="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ctr"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tx1"/>
                          </a:solidFill>
                          <a:effectLst/>
                          <a:latin typeface="Arial" panose="020B0604020202020204" pitchFamily="34" charset="0"/>
                          <a:cs typeface="Arial" panose="020B0604020202020204" pitchFamily="34" charset="0"/>
                        </a:rPr>
                        <a:t>28,2</a:t>
                      </a:r>
                      <a:endParaRPr kumimoji="0" lang="cs-CZ" altLang="cs-CZ" sz="1600" b="1" i="0" u="none" strike="noStrike" cap="none" normalizeH="0" baseline="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l"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tx1"/>
                          </a:solidFill>
                          <a:effectLst/>
                          <a:latin typeface="Arial" panose="020B0604020202020204" pitchFamily="34" charset="0"/>
                          <a:cs typeface="Arial" panose="020B0604020202020204" pitchFamily="34" charset="0"/>
                        </a:rPr>
                        <a:t>Slovinsko</a:t>
                      </a:r>
                      <a:endParaRPr kumimoji="0" lang="cs-CZ" altLang="cs-CZ" sz="1600" b="1" i="0" u="none" strike="noStrike" cap="none" normalizeH="0" baseline="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ctr"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18,5</a:t>
                      </a:r>
                      <a:endParaRPr kumimoji="0" lang="cs-CZ" altLang="cs-CZ" sz="1600" b="1" i="0" u="none" strike="noStrike" cap="none" normalizeH="0" baseline="0" dirty="0">
                        <a:ln>
                          <a:noFill/>
                        </a:ln>
                        <a:solidFill>
                          <a:schemeClr val="tx1"/>
                        </a:solidFill>
                        <a:effectLst/>
                        <a:latin typeface="Arial" panose="020B0604020202020204" pitchFamily="34" charset="0"/>
                      </a:endParaRPr>
                    </a:p>
                  </a:txBody>
                  <a:tcPr marL="96012" marR="96012" marT="48002" marB="48002" anchor="b" horzOverflow="overflow"/>
                </a:tc>
                <a:extLst>
                  <a:ext uri="{0D108BD9-81ED-4DB2-BD59-A6C34878D82A}">
                    <a16:rowId xmlns:a16="http://schemas.microsoft.com/office/drawing/2014/main" val="10007"/>
                  </a:ext>
                </a:extLst>
              </a:tr>
              <a:tr h="359565">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l"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tx1"/>
                          </a:solidFill>
                          <a:effectLst/>
                          <a:latin typeface="Arial" panose="020B0604020202020204" pitchFamily="34" charset="0"/>
                          <a:cs typeface="Arial" panose="020B0604020202020204" pitchFamily="34" charset="0"/>
                        </a:rPr>
                        <a:t>Portugalsko</a:t>
                      </a:r>
                      <a:endParaRPr kumimoji="0" lang="cs-CZ" altLang="cs-CZ" sz="1600" b="1" i="0" u="none" strike="noStrike" cap="none" normalizeH="0" baseline="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ctr"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tx1"/>
                          </a:solidFill>
                          <a:effectLst/>
                          <a:latin typeface="Arial" panose="020B0604020202020204" pitchFamily="34" charset="0"/>
                          <a:cs typeface="Arial" panose="020B0604020202020204" pitchFamily="34" charset="0"/>
                        </a:rPr>
                        <a:t>26,0</a:t>
                      </a:r>
                      <a:endParaRPr kumimoji="0" lang="cs-CZ" altLang="cs-CZ" sz="1600" b="1" i="0" u="none" strike="noStrike" cap="none" normalizeH="0" baseline="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l"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tx1"/>
                          </a:solidFill>
                          <a:effectLst/>
                          <a:latin typeface="Arial" panose="020B0604020202020204" pitchFamily="34" charset="0"/>
                          <a:cs typeface="Arial" panose="020B0604020202020204" pitchFamily="34" charset="0"/>
                        </a:rPr>
                        <a:t>Finsko</a:t>
                      </a:r>
                      <a:endParaRPr kumimoji="0" lang="cs-CZ" altLang="cs-CZ" sz="1600" b="1" i="0" u="none" strike="noStrike" cap="none" normalizeH="0" baseline="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ctr"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17,4</a:t>
                      </a:r>
                      <a:endParaRPr kumimoji="0" lang="cs-CZ" altLang="cs-CZ" sz="1600" b="1" i="0" u="none" strike="noStrike" cap="none" normalizeH="0" baseline="0" dirty="0">
                        <a:ln>
                          <a:noFill/>
                        </a:ln>
                        <a:solidFill>
                          <a:schemeClr val="tx1"/>
                        </a:solidFill>
                        <a:effectLst/>
                        <a:latin typeface="Arial" panose="020B0604020202020204" pitchFamily="34" charset="0"/>
                      </a:endParaRPr>
                    </a:p>
                  </a:txBody>
                  <a:tcPr marL="96012" marR="96012" marT="48002" marB="48002" anchor="b" horzOverflow="overflow"/>
                </a:tc>
                <a:extLst>
                  <a:ext uri="{0D108BD9-81ED-4DB2-BD59-A6C34878D82A}">
                    <a16:rowId xmlns:a16="http://schemas.microsoft.com/office/drawing/2014/main" val="10008"/>
                  </a:ext>
                </a:extLst>
              </a:tr>
              <a:tr h="359565">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l"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tx1"/>
                          </a:solidFill>
                          <a:effectLst/>
                          <a:latin typeface="Arial" panose="020B0604020202020204" pitchFamily="34" charset="0"/>
                          <a:cs typeface="Arial" panose="020B0604020202020204" pitchFamily="34" charset="0"/>
                        </a:rPr>
                        <a:t>Itálie</a:t>
                      </a:r>
                      <a:endParaRPr kumimoji="0" lang="cs-CZ" altLang="cs-CZ" sz="1600" b="1" i="0" u="none" strike="noStrike" cap="none" normalizeH="0" baseline="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ctr"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tx1"/>
                          </a:solidFill>
                          <a:effectLst/>
                          <a:latin typeface="Arial" panose="020B0604020202020204" pitchFamily="34" charset="0"/>
                          <a:cs typeface="Arial" panose="020B0604020202020204" pitchFamily="34" charset="0"/>
                        </a:rPr>
                        <a:t>25,3</a:t>
                      </a:r>
                      <a:endParaRPr kumimoji="0" lang="cs-CZ" altLang="cs-CZ" sz="1600" b="1" i="0" u="none" strike="noStrike" cap="none" normalizeH="0" baseline="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l"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tx1"/>
                          </a:solidFill>
                          <a:effectLst/>
                          <a:latin typeface="Arial" panose="020B0604020202020204" pitchFamily="34" charset="0"/>
                          <a:cs typeface="Arial" panose="020B0604020202020204" pitchFamily="34" charset="0"/>
                        </a:rPr>
                        <a:t>Dánsko</a:t>
                      </a:r>
                      <a:endParaRPr kumimoji="0" lang="cs-CZ" altLang="cs-CZ" sz="1600" b="1" i="0" u="none" strike="noStrike" cap="none" normalizeH="0" baseline="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ctr"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16,5</a:t>
                      </a:r>
                      <a:endParaRPr kumimoji="0" lang="cs-CZ" altLang="cs-CZ" sz="1600" b="1" i="0" u="none" strike="noStrike" cap="none" normalizeH="0" baseline="0" dirty="0">
                        <a:ln>
                          <a:noFill/>
                        </a:ln>
                        <a:solidFill>
                          <a:schemeClr val="tx1"/>
                        </a:solidFill>
                        <a:effectLst/>
                        <a:latin typeface="Arial" panose="020B0604020202020204" pitchFamily="34" charset="0"/>
                      </a:endParaRPr>
                    </a:p>
                  </a:txBody>
                  <a:tcPr marL="96012" marR="96012" marT="48002" marB="48002" anchor="b" horzOverflow="overflow"/>
                </a:tc>
                <a:extLst>
                  <a:ext uri="{0D108BD9-81ED-4DB2-BD59-A6C34878D82A}">
                    <a16:rowId xmlns:a16="http://schemas.microsoft.com/office/drawing/2014/main" val="10009"/>
                  </a:ext>
                </a:extLst>
              </a:tr>
              <a:tr h="359565">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l"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accent2"/>
                          </a:solidFill>
                          <a:effectLst/>
                          <a:latin typeface="Arial" panose="020B0604020202020204" pitchFamily="34" charset="0"/>
                          <a:cs typeface="Arial" panose="020B0604020202020204" pitchFamily="34" charset="0"/>
                        </a:rPr>
                        <a:t>EU-27</a:t>
                      </a:r>
                      <a:endParaRPr kumimoji="0" lang="cs-CZ" altLang="cs-CZ" sz="1600" b="1" i="0" u="none" strike="noStrike" cap="none" normalizeH="0" baseline="0">
                        <a:ln>
                          <a:noFill/>
                        </a:ln>
                        <a:solidFill>
                          <a:schemeClr val="accent2"/>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ctr"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accent2"/>
                          </a:solidFill>
                          <a:effectLst/>
                          <a:latin typeface="Arial" panose="020B0604020202020204" pitchFamily="34" charset="0"/>
                          <a:cs typeface="Arial" panose="020B0604020202020204" pitchFamily="34" charset="0"/>
                        </a:rPr>
                        <a:t>24,5</a:t>
                      </a:r>
                      <a:endParaRPr kumimoji="0" lang="cs-CZ" altLang="cs-CZ" sz="1600" b="1" i="0" u="none" strike="noStrike" cap="none" normalizeH="0" baseline="0">
                        <a:ln>
                          <a:noFill/>
                        </a:ln>
                        <a:solidFill>
                          <a:schemeClr val="accent2"/>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l"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tx1"/>
                          </a:solidFill>
                          <a:effectLst/>
                          <a:latin typeface="Arial" panose="020B0604020202020204" pitchFamily="34" charset="0"/>
                          <a:cs typeface="Arial" panose="020B0604020202020204" pitchFamily="34" charset="0"/>
                        </a:rPr>
                        <a:t>Lucembursko</a:t>
                      </a:r>
                      <a:endParaRPr kumimoji="0" lang="cs-CZ" altLang="cs-CZ" sz="1600" b="1" i="0" u="none" strike="noStrike" cap="none" normalizeH="0" baseline="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ctr"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15,5</a:t>
                      </a:r>
                      <a:endParaRPr kumimoji="0" lang="cs-CZ" altLang="cs-CZ" sz="1600" b="1" i="0" u="none" strike="noStrike" cap="none" normalizeH="0" baseline="0" dirty="0">
                        <a:ln>
                          <a:noFill/>
                        </a:ln>
                        <a:solidFill>
                          <a:schemeClr val="tx1"/>
                        </a:solidFill>
                        <a:effectLst/>
                        <a:latin typeface="Arial" panose="020B0604020202020204" pitchFamily="34" charset="0"/>
                      </a:endParaRPr>
                    </a:p>
                  </a:txBody>
                  <a:tcPr marL="96012" marR="96012" marT="48002" marB="48002" anchor="b" horzOverflow="overflow"/>
                </a:tc>
                <a:extLst>
                  <a:ext uri="{0D108BD9-81ED-4DB2-BD59-A6C34878D82A}">
                    <a16:rowId xmlns:a16="http://schemas.microsoft.com/office/drawing/2014/main" val="10010"/>
                  </a:ext>
                </a:extLst>
              </a:tr>
              <a:tr h="359565">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l"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tx1"/>
                          </a:solidFill>
                          <a:effectLst/>
                          <a:latin typeface="Arial" panose="020B0604020202020204" pitchFamily="34" charset="0"/>
                          <a:cs typeface="Arial" panose="020B0604020202020204" pitchFamily="34" charset="0"/>
                        </a:rPr>
                        <a:t>Irsko</a:t>
                      </a:r>
                      <a:endParaRPr kumimoji="0" lang="cs-CZ" altLang="cs-CZ" sz="1600" b="1" i="0" u="none" strike="noStrike" cap="none" normalizeH="0" baseline="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ctr"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tx1"/>
                          </a:solidFill>
                          <a:effectLst/>
                          <a:latin typeface="Arial" panose="020B0604020202020204" pitchFamily="34" charset="0"/>
                          <a:cs typeface="Arial" panose="020B0604020202020204" pitchFamily="34" charset="0"/>
                        </a:rPr>
                        <a:t>23,7</a:t>
                      </a:r>
                      <a:endParaRPr kumimoji="0" lang="cs-CZ" altLang="cs-CZ" sz="1600" b="1" i="0" u="none" strike="noStrike" cap="none" normalizeH="0" baseline="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l"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tx1"/>
                          </a:solidFill>
                          <a:effectLst/>
                          <a:latin typeface="Arial" panose="020B0604020202020204" pitchFamily="34" charset="0"/>
                          <a:cs typeface="Arial" panose="020B0604020202020204" pitchFamily="34" charset="0"/>
                        </a:rPr>
                        <a:t>Švédsko</a:t>
                      </a:r>
                      <a:endParaRPr kumimoji="0" lang="cs-CZ" altLang="cs-CZ" sz="1600" b="1" i="0" u="none" strike="noStrike" cap="none" normalizeH="0" baseline="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ctr"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15,5</a:t>
                      </a:r>
                      <a:endParaRPr kumimoji="0" lang="cs-CZ" altLang="cs-CZ" sz="1600" b="1" i="0" u="none" strike="noStrike" cap="none" normalizeH="0" baseline="0" dirty="0">
                        <a:ln>
                          <a:noFill/>
                        </a:ln>
                        <a:solidFill>
                          <a:schemeClr val="tx1"/>
                        </a:solidFill>
                        <a:effectLst/>
                        <a:latin typeface="Arial" panose="020B0604020202020204" pitchFamily="34" charset="0"/>
                      </a:endParaRPr>
                    </a:p>
                  </a:txBody>
                  <a:tcPr marL="96012" marR="96012" marT="48002" marB="48002" anchor="b" horzOverflow="overflow"/>
                </a:tc>
                <a:extLst>
                  <a:ext uri="{0D108BD9-81ED-4DB2-BD59-A6C34878D82A}">
                    <a16:rowId xmlns:a16="http://schemas.microsoft.com/office/drawing/2014/main" val="10011"/>
                  </a:ext>
                </a:extLst>
              </a:tr>
              <a:tr h="359565">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l"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tx1"/>
                          </a:solidFill>
                          <a:effectLst/>
                          <a:latin typeface="Arial" panose="020B0604020202020204" pitchFamily="34" charset="0"/>
                          <a:cs typeface="Arial" panose="020B0604020202020204" pitchFamily="34" charset="0"/>
                        </a:rPr>
                        <a:t>Španělsko</a:t>
                      </a:r>
                      <a:endParaRPr kumimoji="0" lang="cs-CZ" altLang="cs-CZ" sz="1600" b="1" i="0" u="none" strike="noStrike" cap="none" normalizeH="0" baseline="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ctr"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tx1"/>
                          </a:solidFill>
                          <a:effectLst/>
                          <a:latin typeface="Arial" panose="020B0604020202020204" pitchFamily="34" charset="0"/>
                          <a:cs typeface="Arial" panose="020B0604020202020204" pitchFamily="34" charset="0"/>
                        </a:rPr>
                        <a:t>23,2</a:t>
                      </a:r>
                      <a:endParaRPr kumimoji="0" lang="cs-CZ" altLang="cs-CZ" sz="1600" b="1" i="0" u="none" strike="noStrike" cap="none" normalizeH="0" baseline="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l"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accent2"/>
                          </a:solidFill>
                          <a:effectLst/>
                          <a:latin typeface="Arial" panose="020B0604020202020204" pitchFamily="34" charset="0"/>
                          <a:cs typeface="Arial" panose="020B0604020202020204" pitchFamily="34" charset="0"/>
                        </a:rPr>
                        <a:t>Česká republika</a:t>
                      </a:r>
                      <a:endParaRPr kumimoji="0" lang="cs-CZ" altLang="cs-CZ" sz="1600" b="1" i="0" u="none" strike="noStrike" cap="none" normalizeH="0" baseline="0">
                        <a:ln>
                          <a:noFill/>
                        </a:ln>
                        <a:solidFill>
                          <a:schemeClr val="accent2"/>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ctr"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dirty="0">
                          <a:ln>
                            <a:noFill/>
                          </a:ln>
                          <a:solidFill>
                            <a:schemeClr val="accent2"/>
                          </a:solidFill>
                          <a:effectLst/>
                          <a:latin typeface="Arial" panose="020B0604020202020204" pitchFamily="34" charset="0"/>
                          <a:cs typeface="Arial" panose="020B0604020202020204" pitchFamily="34" charset="0"/>
                        </a:rPr>
                        <a:t>15,3</a:t>
                      </a:r>
                      <a:endParaRPr kumimoji="0" lang="cs-CZ" altLang="cs-CZ" sz="1600" b="1" i="0" u="none" strike="noStrike" cap="none" normalizeH="0" baseline="0" dirty="0">
                        <a:ln>
                          <a:noFill/>
                        </a:ln>
                        <a:solidFill>
                          <a:schemeClr val="accent2"/>
                        </a:solidFill>
                        <a:effectLst/>
                        <a:latin typeface="Arial" panose="020B0604020202020204" pitchFamily="34" charset="0"/>
                      </a:endParaRPr>
                    </a:p>
                  </a:txBody>
                  <a:tcPr marL="96012" marR="96012" marT="48002" marB="48002" anchor="b" horzOverflow="overflow"/>
                </a:tc>
                <a:extLst>
                  <a:ext uri="{0D108BD9-81ED-4DB2-BD59-A6C34878D82A}">
                    <a16:rowId xmlns:a16="http://schemas.microsoft.com/office/drawing/2014/main" val="10012"/>
                  </a:ext>
                </a:extLst>
              </a:tr>
              <a:tr h="359565">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l"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tx1"/>
                          </a:solidFill>
                          <a:effectLst/>
                          <a:latin typeface="Arial" panose="020B0604020202020204" pitchFamily="34" charset="0"/>
                          <a:cs typeface="Arial" panose="020B0604020202020204" pitchFamily="34" charset="0"/>
                        </a:rPr>
                        <a:t>Kypr</a:t>
                      </a:r>
                      <a:endParaRPr kumimoji="0" lang="cs-CZ" altLang="cs-CZ" sz="1600" b="1" i="0" u="none" strike="noStrike" cap="none" normalizeH="0" baseline="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ctr"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tx1"/>
                          </a:solidFill>
                          <a:effectLst/>
                          <a:latin typeface="Arial" panose="020B0604020202020204" pitchFamily="34" charset="0"/>
                          <a:cs typeface="Arial" panose="020B0604020202020204" pitchFamily="34" charset="0"/>
                        </a:rPr>
                        <a:t>22,4</a:t>
                      </a:r>
                      <a:endParaRPr kumimoji="0" lang="cs-CZ" altLang="cs-CZ" sz="1600" b="1" i="0" u="none" strike="noStrike" cap="none" normalizeH="0" baseline="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l"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tx1"/>
                          </a:solidFill>
                          <a:effectLst/>
                          <a:latin typeface="Arial" panose="020B0604020202020204" pitchFamily="34" charset="0"/>
                          <a:cs typeface="Arial" panose="020B0604020202020204" pitchFamily="34" charset="0"/>
                        </a:rPr>
                        <a:t>Nizozemí</a:t>
                      </a:r>
                      <a:endParaRPr kumimoji="0" lang="cs-CZ" altLang="cs-CZ" sz="1600" b="1" i="0" u="none" strike="noStrike" cap="none" normalizeH="0" baseline="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ctr"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15,0</a:t>
                      </a:r>
                      <a:endParaRPr kumimoji="0" lang="cs-CZ" altLang="cs-CZ" sz="1600" b="1" i="0" u="none" strike="noStrike" cap="none" normalizeH="0" baseline="0" dirty="0">
                        <a:ln>
                          <a:noFill/>
                        </a:ln>
                        <a:solidFill>
                          <a:schemeClr val="tx1"/>
                        </a:solidFill>
                        <a:effectLst/>
                        <a:latin typeface="Arial" panose="020B0604020202020204" pitchFamily="34" charset="0"/>
                      </a:endParaRPr>
                    </a:p>
                  </a:txBody>
                  <a:tcPr marL="96012" marR="96012" marT="48002" marB="48002" anchor="b" horzOverflow="overflow"/>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772683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marL="0" lvl="0" indent="0" defTabSz="877888" fontAlgn="base">
              <a:lnSpc>
                <a:spcPct val="100000"/>
              </a:lnSpc>
              <a:spcBef>
                <a:spcPct val="20000"/>
              </a:spcBef>
              <a:spcAft>
                <a:spcPct val="0"/>
              </a:spcAft>
              <a:buNone/>
            </a:pPr>
            <a:r>
              <a:rPr lang="cs-CZ" altLang="cs-CZ" sz="2100" b="1" dirty="0">
                <a:solidFill>
                  <a:srgbClr val="004870"/>
                </a:solidFill>
                <a:latin typeface="Arial"/>
              </a:rPr>
              <a:t>aktuální data</a:t>
            </a:r>
          </a:p>
          <a:p>
            <a:pPr marL="0" indent="0">
              <a:buNone/>
            </a:pPr>
            <a:endParaRPr lang="cs-CZ" dirty="0"/>
          </a:p>
          <a:p>
            <a:pPr marL="0" indent="0">
              <a:buNone/>
            </a:pPr>
            <a:endParaRPr lang="cs-CZ" dirty="0">
              <a:hlinkClick r:id="rId2"/>
            </a:endParaRPr>
          </a:p>
          <a:p>
            <a:pPr marL="0" indent="0">
              <a:buNone/>
            </a:pPr>
            <a:r>
              <a:rPr lang="cs-CZ" dirty="0">
                <a:hlinkClick r:id="rId2"/>
              </a:rPr>
              <a:t>https://ec.europa.eu/eurostat/web/income-and-living-conditions/visualisations</a:t>
            </a:r>
            <a:endParaRPr lang="cs-CZ" dirty="0"/>
          </a:p>
          <a:p>
            <a:pPr marL="0" indent="0">
              <a:buNone/>
            </a:pPr>
            <a:endParaRPr lang="cs-CZ" dirty="0"/>
          </a:p>
          <a:p>
            <a:pPr marL="0" indent="0">
              <a:buNone/>
            </a:pPr>
            <a:endParaRPr lang="cs-CZ" dirty="0"/>
          </a:p>
        </p:txBody>
      </p:sp>
    </p:spTree>
    <p:extLst>
      <p:ext uri="{BB962C8B-B14F-4D97-AF65-F5344CB8AC3E}">
        <p14:creationId xmlns:p14="http://schemas.microsoft.com/office/powerpoint/2010/main" val="9756543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EE5688-D0CB-4ADF-8A36-266FD75EC4D1}"/>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BA7C55ED-F763-4B2E-B6A7-7D659AA76691}"/>
              </a:ext>
            </a:extLst>
          </p:cNvPr>
          <p:cNvPicPr>
            <a:picLocks noGrp="1" noChangeAspect="1"/>
          </p:cNvPicPr>
          <p:nvPr>
            <p:ph idx="1"/>
          </p:nvPr>
        </p:nvPicPr>
        <p:blipFill>
          <a:blip r:embed="rId2"/>
          <a:stretch>
            <a:fillRect/>
          </a:stretch>
        </p:blipFill>
        <p:spPr>
          <a:xfrm>
            <a:off x="1250302" y="388004"/>
            <a:ext cx="8985379" cy="5788959"/>
          </a:xfrm>
          <a:prstGeom prst="rect">
            <a:avLst/>
          </a:prstGeom>
        </p:spPr>
      </p:pic>
    </p:spTree>
    <p:extLst>
      <p:ext uri="{BB962C8B-B14F-4D97-AF65-F5344CB8AC3E}">
        <p14:creationId xmlns:p14="http://schemas.microsoft.com/office/powerpoint/2010/main" val="118313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1411D8-D4D8-4900-8B6D-77E012E5D06B}"/>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113D2E50-CAA1-4954-986D-A2944954E54F}"/>
              </a:ext>
            </a:extLst>
          </p:cNvPr>
          <p:cNvPicPr>
            <a:picLocks noGrp="1" noChangeAspect="1"/>
          </p:cNvPicPr>
          <p:nvPr>
            <p:ph idx="1"/>
          </p:nvPr>
        </p:nvPicPr>
        <p:blipFill>
          <a:blip r:embed="rId2"/>
          <a:stretch>
            <a:fillRect/>
          </a:stretch>
        </p:blipFill>
        <p:spPr>
          <a:xfrm>
            <a:off x="787529" y="365126"/>
            <a:ext cx="9013675" cy="5811838"/>
          </a:xfrm>
          <a:prstGeom prst="rect">
            <a:avLst/>
          </a:prstGeom>
        </p:spPr>
      </p:pic>
    </p:spTree>
    <p:extLst>
      <p:ext uri="{BB962C8B-B14F-4D97-AF65-F5344CB8AC3E}">
        <p14:creationId xmlns:p14="http://schemas.microsoft.com/office/powerpoint/2010/main" val="13012093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73080803-1735-4C49-9B7E-2501C7132582}"/>
              </a:ext>
            </a:extLst>
          </p:cNvPr>
          <p:cNvPicPr>
            <a:picLocks noChangeAspect="1"/>
          </p:cNvPicPr>
          <p:nvPr/>
        </p:nvPicPr>
        <p:blipFill>
          <a:blip r:embed="rId2"/>
          <a:stretch>
            <a:fillRect/>
          </a:stretch>
        </p:blipFill>
        <p:spPr>
          <a:xfrm>
            <a:off x="445788" y="2286055"/>
            <a:ext cx="5750757" cy="3704197"/>
          </a:xfrm>
          <a:prstGeom prst="rect">
            <a:avLst/>
          </a:prstGeom>
        </p:spPr>
      </p:pic>
      <p:sp>
        <p:nvSpPr>
          <p:cNvPr id="2" name="Nadpis 1">
            <a:extLst>
              <a:ext uri="{FF2B5EF4-FFF2-40B4-BE49-F238E27FC236}">
                <a16:creationId xmlns:a16="http://schemas.microsoft.com/office/drawing/2014/main" id="{1EA9D57C-68FC-41B3-9C83-1DAEAFC1B1C3}"/>
              </a:ext>
            </a:extLst>
          </p:cNvPr>
          <p:cNvSpPr>
            <a:spLocks noGrp="1"/>
          </p:cNvSpPr>
          <p:nvPr>
            <p:ph type="title"/>
          </p:nvPr>
        </p:nvSpPr>
        <p:spPr/>
        <p:txBody>
          <a:bodyPr/>
          <a:lstStyle/>
          <a:p>
            <a:endParaRPr lang="cs-CZ" dirty="0"/>
          </a:p>
        </p:txBody>
      </p:sp>
      <p:pic>
        <p:nvPicPr>
          <p:cNvPr id="4" name="Zástupný symbol pro obsah 3">
            <a:extLst>
              <a:ext uri="{FF2B5EF4-FFF2-40B4-BE49-F238E27FC236}">
                <a16:creationId xmlns:a16="http://schemas.microsoft.com/office/drawing/2014/main" id="{BC67CA18-A2ED-4A93-9B83-24ECF27402C9}"/>
              </a:ext>
            </a:extLst>
          </p:cNvPr>
          <p:cNvPicPr>
            <a:picLocks noGrp="1" noChangeAspect="1"/>
          </p:cNvPicPr>
          <p:nvPr>
            <p:ph idx="1"/>
          </p:nvPr>
        </p:nvPicPr>
        <p:blipFill>
          <a:blip r:embed="rId3"/>
          <a:stretch>
            <a:fillRect/>
          </a:stretch>
        </p:blipFill>
        <p:spPr>
          <a:xfrm>
            <a:off x="6182059" y="2286057"/>
            <a:ext cx="5826146" cy="3756583"/>
          </a:xfrm>
          <a:prstGeom prst="rect">
            <a:avLst/>
          </a:prstGeom>
        </p:spPr>
      </p:pic>
    </p:spTree>
    <p:extLst>
      <p:ext uri="{BB962C8B-B14F-4D97-AF65-F5344CB8AC3E}">
        <p14:creationId xmlns:p14="http://schemas.microsoft.com/office/powerpoint/2010/main" val="37031478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2552935250"/>
              </p:ext>
            </p:extLst>
          </p:nvPr>
        </p:nvGraphicFramePr>
        <p:xfrm>
          <a:off x="838201" y="1117599"/>
          <a:ext cx="10515598" cy="5016499"/>
        </p:xfrm>
        <a:graphic>
          <a:graphicData uri="http://schemas.openxmlformats.org/drawingml/2006/table">
            <a:tbl>
              <a:tblPr firstRow="1" firstCol="1" bandRow="1">
                <a:tableStyleId>{5C22544A-7EE6-4342-B048-85BDC9FD1C3A}</a:tableStyleId>
              </a:tblPr>
              <a:tblGrid>
                <a:gridCol w="2311042">
                  <a:extLst>
                    <a:ext uri="{9D8B030D-6E8A-4147-A177-3AD203B41FA5}">
                      <a16:colId xmlns:a16="http://schemas.microsoft.com/office/drawing/2014/main" val="20000"/>
                    </a:ext>
                  </a:extLst>
                </a:gridCol>
                <a:gridCol w="2734852">
                  <a:extLst>
                    <a:ext uri="{9D8B030D-6E8A-4147-A177-3AD203B41FA5}">
                      <a16:colId xmlns:a16="http://schemas.microsoft.com/office/drawing/2014/main" val="20001"/>
                    </a:ext>
                  </a:extLst>
                </a:gridCol>
                <a:gridCol w="2734852">
                  <a:extLst>
                    <a:ext uri="{9D8B030D-6E8A-4147-A177-3AD203B41FA5}">
                      <a16:colId xmlns:a16="http://schemas.microsoft.com/office/drawing/2014/main" val="20002"/>
                    </a:ext>
                  </a:extLst>
                </a:gridCol>
                <a:gridCol w="2734852">
                  <a:extLst>
                    <a:ext uri="{9D8B030D-6E8A-4147-A177-3AD203B41FA5}">
                      <a16:colId xmlns:a16="http://schemas.microsoft.com/office/drawing/2014/main" val="20003"/>
                    </a:ext>
                  </a:extLst>
                </a:gridCol>
              </a:tblGrid>
              <a:tr h="2260957">
                <a:tc>
                  <a:txBody>
                    <a:bodyPr/>
                    <a:lstStyle/>
                    <a:p>
                      <a:pPr algn="just"/>
                      <a:endParaRPr lang="cs-CZ" sz="2800" b="1"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1270" algn="ctr">
                        <a:spcAft>
                          <a:spcPts val="0"/>
                        </a:spcAft>
                      </a:pPr>
                      <a:r>
                        <a:rPr lang="cs-CZ" sz="1600" b="1" dirty="0">
                          <a:effectLst/>
                          <a:latin typeface="Verdana" panose="020B0604030504040204" pitchFamily="34" charset="0"/>
                          <a:ea typeface="Verdana" panose="020B0604030504040204" pitchFamily="34" charset="0"/>
                        </a:rPr>
                        <a:t>objem příspěvku na péči, který byl využit pro financování sociálních služeb (v mil. Kč)</a:t>
                      </a:r>
                      <a:endParaRPr lang="cs-CZ" sz="2800" b="1"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457200" algn="ctr">
                        <a:spcAft>
                          <a:spcPts val="0"/>
                        </a:spcAft>
                      </a:pPr>
                      <a:r>
                        <a:rPr lang="cs-CZ" sz="1600" b="1" dirty="0">
                          <a:effectLst/>
                          <a:latin typeface="Verdana" panose="020B0604030504040204" pitchFamily="34" charset="0"/>
                          <a:ea typeface="Verdana" panose="020B0604030504040204" pitchFamily="34" charset="0"/>
                        </a:rPr>
                        <a:t>výdaje na příspěvek na péči celkem (v mil. Kč)</a:t>
                      </a:r>
                      <a:endParaRPr lang="cs-CZ" sz="2800" b="1"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9525" algn="ctr">
                        <a:spcAft>
                          <a:spcPts val="0"/>
                        </a:spcAft>
                      </a:pPr>
                      <a:r>
                        <a:rPr lang="cs-CZ" sz="1600" b="1">
                          <a:effectLst/>
                          <a:latin typeface="Verdana" panose="020B0604030504040204" pitchFamily="34" charset="0"/>
                          <a:ea typeface="Verdana" panose="020B0604030504040204" pitchFamily="34" charset="0"/>
                        </a:rPr>
                        <a:t>podíl výdajů na příspěvek na péči, který by využit pro financování sociálních služeb zabezpečovaných registrovanými poskytovateli (v %)</a:t>
                      </a:r>
                      <a:endParaRPr lang="cs-CZ" sz="2800" b="1">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459257">
                <a:tc>
                  <a:txBody>
                    <a:bodyPr/>
                    <a:lstStyle/>
                    <a:p>
                      <a:pPr marL="18415" algn="ctr">
                        <a:spcBef>
                          <a:spcPts val="600"/>
                        </a:spcBef>
                        <a:spcAft>
                          <a:spcPts val="0"/>
                        </a:spcAft>
                      </a:pPr>
                      <a:r>
                        <a:rPr lang="cs-CZ" sz="1600" b="1">
                          <a:effectLst/>
                          <a:latin typeface="Verdana" panose="020B0604030504040204" pitchFamily="34" charset="0"/>
                          <a:ea typeface="Verdana" panose="020B0604030504040204" pitchFamily="34" charset="0"/>
                        </a:rPr>
                        <a:t>2013</a:t>
                      </a:r>
                      <a:endParaRPr lang="cs-CZ" sz="2800" b="1">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1270" algn="ctr">
                        <a:spcAft>
                          <a:spcPts val="0"/>
                        </a:spcAft>
                      </a:pPr>
                      <a:r>
                        <a:rPr lang="cs-CZ" sz="1600" b="1">
                          <a:effectLst/>
                          <a:latin typeface="Verdana" panose="020B0604030504040204" pitchFamily="34" charset="0"/>
                          <a:ea typeface="Verdana" panose="020B0604030504040204" pitchFamily="34" charset="0"/>
                        </a:rPr>
                        <a:t>5 774</a:t>
                      </a:r>
                      <a:endParaRPr lang="cs-CZ" sz="2800" b="1">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457200" algn="ctr">
                        <a:spcAft>
                          <a:spcPts val="0"/>
                        </a:spcAft>
                      </a:pPr>
                      <a:r>
                        <a:rPr lang="cs-CZ" sz="1600" b="1" dirty="0">
                          <a:effectLst/>
                          <a:latin typeface="Verdana" panose="020B0604030504040204" pitchFamily="34" charset="0"/>
                          <a:ea typeface="Verdana" panose="020B0604030504040204" pitchFamily="34" charset="0"/>
                        </a:rPr>
                        <a:t>19 545</a:t>
                      </a:r>
                      <a:endParaRPr lang="cs-CZ" sz="2800" b="1"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9525" algn="ctr">
                        <a:spcAft>
                          <a:spcPts val="0"/>
                        </a:spcAft>
                      </a:pPr>
                      <a:r>
                        <a:rPr lang="cs-CZ" sz="1600" b="1" dirty="0">
                          <a:effectLst/>
                          <a:latin typeface="Verdana" panose="020B0604030504040204" pitchFamily="34" charset="0"/>
                          <a:ea typeface="Verdana" panose="020B0604030504040204" pitchFamily="34" charset="0"/>
                        </a:rPr>
                        <a:t>29,54</a:t>
                      </a:r>
                      <a:endParaRPr lang="cs-CZ" sz="2800" b="1"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59257">
                <a:tc>
                  <a:txBody>
                    <a:bodyPr/>
                    <a:lstStyle/>
                    <a:p>
                      <a:pPr marL="18415" algn="ctr">
                        <a:spcBef>
                          <a:spcPts val="600"/>
                        </a:spcBef>
                        <a:spcAft>
                          <a:spcPts val="0"/>
                        </a:spcAft>
                      </a:pPr>
                      <a:r>
                        <a:rPr lang="cs-CZ" sz="1600" b="1">
                          <a:effectLst/>
                          <a:latin typeface="Verdana" panose="020B0604030504040204" pitchFamily="34" charset="0"/>
                          <a:ea typeface="Verdana" panose="020B0604030504040204" pitchFamily="34" charset="0"/>
                        </a:rPr>
                        <a:t>2014</a:t>
                      </a:r>
                      <a:endParaRPr lang="cs-CZ" sz="2800" b="1">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1270" algn="ctr">
                        <a:spcAft>
                          <a:spcPts val="0"/>
                        </a:spcAft>
                      </a:pPr>
                      <a:r>
                        <a:rPr lang="cs-CZ" sz="1600" b="1">
                          <a:effectLst/>
                          <a:latin typeface="Verdana" panose="020B0604030504040204" pitchFamily="34" charset="0"/>
                          <a:ea typeface="Verdana" panose="020B0604030504040204" pitchFamily="34" charset="0"/>
                        </a:rPr>
                        <a:t>5 808</a:t>
                      </a:r>
                      <a:endParaRPr lang="cs-CZ" sz="2800" b="1">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457200" algn="ctr">
                        <a:spcAft>
                          <a:spcPts val="0"/>
                        </a:spcAft>
                      </a:pPr>
                      <a:r>
                        <a:rPr lang="cs-CZ" sz="1600" b="1" dirty="0">
                          <a:effectLst/>
                          <a:latin typeface="Verdana" panose="020B0604030504040204" pitchFamily="34" charset="0"/>
                          <a:ea typeface="Verdana" panose="020B0604030504040204" pitchFamily="34" charset="0"/>
                        </a:rPr>
                        <a:t>20 402</a:t>
                      </a:r>
                      <a:endParaRPr lang="cs-CZ" sz="2800" b="1"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9525" algn="ctr">
                        <a:spcAft>
                          <a:spcPts val="0"/>
                        </a:spcAft>
                      </a:pPr>
                      <a:r>
                        <a:rPr lang="cs-CZ" sz="1600" b="1" dirty="0">
                          <a:effectLst/>
                          <a:latin typeface="Verdana" panose="020B0604030504040204" pitchFamily="34" charset="0"/>
                          <a:ea typeface="Verdana" panose="020B0604030504040204" pitchFamily="34" charset="0"/>
                        </a:rPr>
                        <a:t>28,47</a:t>
                      </a:r>
                      <a:endParaRPr lang="cs-CZ" sz="2800" b="1"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59257">
                <a:tc>
                  <a:txBody>
                    <a:bodyPr/>
                    <a:lstStyle/>
                    <a:p>
                      <a:pPr marL="18415" algn="ctr">
                        <a:spcBef>
                          <a:spcPts val="600"/>
                        </a:spcBef>
                        <a:spcAft>
                          <a:spcPts val="0"/>
                        </a:spcAft>
                      </a:pPr>
                      <a:r>
                        <a:rPr lang="cs-CZ" sz="1600" b="1">
                          <a:effectLst/>
                          <a:latin typeface="Verdana" panose="020B0604030504040204" pitchFamily="34" charset="0"/>
                          <a:ea typeface="Verdana" panose="020B0604030504040204" pitchFamily="34" charset="0"/>
                        </a:rPr>
                        <a:t>2015</a:t>
                      </a:r>
                      <a:endParaRPr lang="cs-CZ" sz="2800" b="1">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1270" algn="ctr">
                        <a:spcAft>
                          <a:spcPts val="0"/>
                        </a:spcAft>
                      </a:pPr>
                      <a:r>
                        <a:rPr lang="cs-CZ" sz="1600" b="1">
                          <a:effectLst/>
                          <a:latin typeface="Verdana" panose="020B0604030504040204" pitchFamily="34" charset="0"/>
                          <a:ea typeface="Verdana" panose="020B0604030504040204" pitchFamily="34" charset="0"/>
                        </a:rPr>
                        <a:t>5 984</a:t>
                      </a:r>
                      <a:endParaRPr lang="cs-CZ" sz="2800" b="1">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457200" algn="ctr">
                        <a:spcAft>
                          <a:spcPts val="0"/>
                        </a:spcAft>
                      </a:pPr>
                      <a:r>
                        <a:rPr lang="cs-CZ" sz="1600" b="1" dirty="0">
                          <a:effectLst/>
                          <a:latin typeface="Verdana" panose="020B0604030504040204" pitchFamily="34" charset="0"/>
                          <a:ea typeface="Verdana" panose="020B0604030504040204" pitchFamily="34" charset="0"/>
                        </a:rPr>
                        <a:t>21 167</a:t>
                      </a:r>
                      <a:endParaRPr lang="cs-CZ" sz="2800" b="1"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9525" algn="ctr">
                        <a:spcAft>
                          <a:spcPts val="0"/>
                        </a:spcAft>
                      </a:pPr>
                      <a:r>
                        <a:rPr lang="cs-CZ" sz="1600" b="1" dirty="0">
                          <a:effectLst/>
                          <a:latin typeface="Verdana" panose="020B0604030504040204" pitchFamily="34" charset="0"/>
                          <a:ea typeface="Verdana" panose="020B0604030504040204" pitchFamily="34" charset="0"/>
                        </a:rPr>
                        <a:t>28,27</a:t>
                      </a:r>
                      <a:endParaRPr lang="cs-CZ" sz="2800" b="1"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459257">
                <a:tc>
                  <a:txBody>
                    <a:bodyPr/>
                    <a:lstStyle/>
                    <a:p>
                      <a:pPr marL="18415" algn="ctr">
                        <a:spcBef>
                          <a:spcPts val="600"/>
                        </a:spcBef>
                        <a:spcAft>
                          <a:spcPts val="0"/>
                        </a:spcAft>
                      </a:pPr>
                      <a:r>
                        <a:rPr lang="cs-CZ" sz="1600" b="1">
                          <a:effectLst/>
                          <a:latin typeface="Verdana" panose="020B0604030504040204" pitchFamily="34" charset="0"/>
                          <a:ea typeface="Verdana" panose="020B0604030504040204" pitchFamily="34" charset="0"/>
                        </a:rPr>
                        <a:t>2016</a:t>
                      </a:r>
                      <a:endParaRPr lang="cs-CZ" sz="2800" b="1">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1270" algn="ctr">
                        <a:spcAft>
                          <a:spcPts val="0"/>
                        </a:spcAft>
                      </a:pPr>
                      <a:r>
                        <a:rPr lang="cs-CZ" sz="1600" b="1">
                          <a:effectLst/>
                          <a:latin typeface="Verdana" panose="020B0604030504040204" pitchFamily="34" charset="0"/>
                          <a:ea typeface="Verdana" panose="020B0604030504040204" pitchFamily="34" charset="0"/>
                        </a:rPr>
                        <a:t>6 445</a:t>
                      </a:r>
                      <a:endParaRPr lang="cs-CZ" sz="2800" b="1">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457200" algn="ctr">
                        <a:spcAft>
                          <a:spcPts val="0"/>
                        </a:spcAft>
                      </a:pPr>
                      <a:r>
                        <a:rPr lang="cs-CZ" sz="1600" b="1" dirty="0">
                          <a:effectLst/>
                          <a:latin typeface="Verdana" panose="020B0604030504040204" pitchFamily="34" charset="0"/>
                          <a:ea typeface="Verdana" panose="020B0604030504040204" pitchFamily="34" charset="0"/>
                        </a:rPr>
                        <a:t>23 046</a:t>
                      </a:r>
                      <a:endParaRPr lang="cs-CZ" sz="2800" b="1"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9525" algn="ctr">
                        <a:spcAft>
                          <a:spcPts val="0"/>
                        </a:spcAft>
                      </a:pPr>
                      <a:r>
                        <a:rPr lang="cs-CZ" sz="1600" b="1" dirty="0">
                          <a:effectLst/>
                          <a:latin typeface="Verdana" panose="020B0604030504040204" pitchFamily="34" charset="0"/>
                          <a:ea typeface="Verdana" panose="020B0604030504040204" pitchFamily="34" charset="0"/>
                        </a:rPr>
                        <a:t>27,97</a:t>
                      </a:r>
                      <a:endParaRPr lang="cs-CZ" sz="2800" b="1"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459257">
                <a:tc>
                  <a:txBody>
                    <a:bodyPr/>
                    <a:lstStyle/>
                    <a:p>
                      <a:pPr marL="18415" algn="ctr">
                        <a:spcBef>
                          <a:spcPts val="600"/>
                        </a:spcBef>
                        <a:spcAft>
                          <a:spcPts val="0"/>
                        </a:spcAft>
                      </a:pPr>
                      <a:r>
                        <a:rPr lang="cs-CZ" sz="1600" b="1">
                          <a:effectLst/>
                          <a:latin typeface="Verdana" panose="020B0604030504040204" pitchFamily="34" charset="0"/>
                          <a:ea typeface="Verdana" panose="020B0604030504040204" pitchFamily="34" charset="0"/>
                        </a:rPr>
                        <a:t>2017</a:t>
                      </a:r>
                      <a:endParaRPr lang="cs-CZ" sz="2800" b="1">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1270" algn="ctr">
                        <a:spcAft>
                          <a:spcPts val="0"/>
                        </a:spcAft>
                      </a:pPr>
                      <a:r>
                        <a:rPr lang="cs-CZ" sz="1600" b="1">
                          <a:effectLst/>
                          <a:latin typeface="Verdana" panose="020B0604030504040204" pitchFamily="34" charset="0"/>
                          <a:ea typeface="Verdana" panose="020B0604030504040204" pitchFamily="34" charset="0"/>
                        </a:rPr>
                        <a:t>6 969</a:t>
                      </a:r>
                      <a:endParaRPr lang="cs-CZ" sz="2800" b="1">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457200" algn="ctr">
                        <a:spcAft>
                          <a:spcPts val="0"/>
                        </a:spcAft>
                      </a:pPr>
                      <a:r>
                        <a:rPr lang="cs-CZ" sz="1600" b="1">
                          <a:effectLst/>
                          <a:latin typeface="Verdana" panose="020B0604030504040204" pitchFamily="34" charset="0"/>
                          <a:ea typeface="Verdana" panose="020B0604030504040204" pitchFamily="34" charset="0"/>
                        </a:rPr>
                        <a:t>25 120</a:t>
                      </a:r>
                      <a:endParaRPr lang="cs-CZ" sz="2800" b="1">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9525" algn="ctr">
                        <a:spcAft>
                          <a:spcPts val="0"/>
                        </a:spcAft>
                      </a:pPr>
                      <a:r>
                        <a:rPr lang="cs-CZ" sz="1600" b="1" dirty="0">
                          <a:effectLst/>
                          <a:latin typeface="Verdana" panose="020B0604030504040204" pitchFamily="34" charset="0"/>
                          <a:ea typeface="Verdana" panose="020B0604030504040204" pitchFamily="34" charset="0"/>
                        </a:rPr>
                        <a:t>27,74</a:t>
                      </a:r>
                      <a:endParaRPr lang="cs-CZ" sz="2800" b="1"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459257">
                <a:tc>
                  <a:txBody>
                    <a:bodyPr/>
                    <a:lstStyle/>
                    <a:p>
                      <a:pPr marL="18415" algn="ctr">
                        <a:spcBef>
                          <a:spcPts val="600"/>
                        </a:spcBef>
                        <a:spcAft>
                          <a:spcPts val="0"/>
                        </a:spcAft>
                      </a:pPr>
                      <a:r>
                        <a:rPr lang="cs-CZ" sz="1600" b="1">
                          <a:effectLst/>
                          <a:latin typeface="Verdana" panose="020B0604030504040204" pitchFamily="34" charset="0"/>
                          <a:ea typeface="Verdana" panose="020B0604030504040204" pitchFamily="34" charset="0"/>
                        </a:rPr>
                        <a:t>2018</a:t>
                      </a:r>
                      <a:endParaRPr lang="cs-CZ" sz="2800" b="1">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1270" algn="ctr">
                        <a:spcAft>
                          <a:spcPts val="0"/>
                        </a:spcAft>
                      </a:pPr>
                      <a:r>
                        <a:rPr lang="cs-CZ" sz="1600" b="1">
                          <a:effectLst/>
                          <a:latin typeface="Verdana" panose="020B0604030504040204" pitchFamily="34" charset="0"/>
                          <a:ea typeface="Verdana" panose="020B0604030504040204" pitchFamily="34" charset="0"/>
                        </a:rPr>
                        <a:t>7 182</a:t>
                      </a:r>
                      <a:endParaRPr lang="cs-CZ" sz="2800" b="1">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457200" algn="ctr">
                        <a:spcAft>
                          <a:spcPts val="0"/>
                        </a:spcAft>
                      </a:pPr>
                      <a:r>
                        <a:rPr lang="cs-CZ" sz="1600" b="1">
                          <a:effectLst/>
                          <a:latin typeface="Verdana" panose="020B0604030504040204" pitchFamily="34" charset="0"/>
                          <a:ea typeface="Verdana" panose="020B0604030504040204" pitchFamily="34" charset="0"/>
                        </a:rPr>
                        <a:t>26 013</a:t>
                      </a:r>
                      <a:endParaRPr lang="cs-CZ" sz="2800" b="1">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9525" algn="ctr">
                        <a:spcAft>
                          <a:spcPts val="0"/>
                        </a:spcAft>
                      </a:pPr>
                      <a:r>
                        <a:rPr lang="cs-CZ" sz="1600" b="1" dirty="0">
                          <a:effectLst/>
                          <a:latin typeface="Verdana" panose="020B0604030504040204" pitchFamily="34" charset="0"/>
                          <a:ea typeface="Verdana" panose="020B0604030504040204" pitchFamily="34" charset="0"/>
                        </a:rPr>
                        <a:t>27,61</a:t>
                      </a:r>
                      <a:endParaRPr lang="cs-CZ" sz="2800" b="1"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183359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973481"/>
          </a:xfrm>
        </p:spPr>
        <p:txBody>
          <a:bodyPr/>
          <a:lstStyle/>
          <a:p>
            <a:pPr algn="ctr"/>
            <a:r>
              <a:rPr lang="cs-CZ" dirty="0"/>
              <a:t>co ovlivňuje výdaje na sociální služby?</a:t>
            </a:r>
          </a:p>
        </p:txBody>
      </p:sp>
      <p:sp>
        <p:nvSpPr>
          <p:cNvPr id="3" name="Zástupný symbol pro obsah 2"/>
          <p:cNvSpPr>
            <a:spLocks noGrp="1"/>
          </p:cNvSpPr>
          <p:nvPr>
            <p:ph idx="1"/>
          </p:nvPr>
        </p:nvSpPr>
        <p:spPr>
          <a:xfrm>
            <a:off x="838200" y="1404594"/>
            <a:ext cx="10515600" cy="4772369"/>
          </a:xfrm>
        </p:spPr>
        <p:txBody>
          <a:bodyPr>
            <a:normAutofit lnSpcReduction="10000"/>
          </a:bodyPr>
          <a:lstStyle/>
          <a:p>
            <a:pPr marL="442913" indent="-442913">
              <a:buFont typeface="Wingdings" panose="05000000000000000000" pitchFamily="2" charset="2"/>
              <a:buChar char="§"/>
            </a:pPr>
            <a:r>
              <a:rPr lang="cs-CZ" dirty="0"/>
              <a:t>kritéria pro stanovení míry závislosti,</a:t>
            </a:r>
          </a:p>
          <a:p>
            <a:pPr marL="442913" indent="-442913">
              <a:buFont typeface="Wingdings" panose="05000000000000000000" pitchFamily="2" charset="2"/>
              <a:buChar char="§"/>
            </a:pPr>
            <a:r>
              <a:rPr lang="cs-CZ" dirty="0"/>
              <a:t>struktura uživatelů jednotlivých typů sociálních služeb                          z hlediska míry jejich závislosti,</a:t>
            </a:r>
          </a:p>
          <a:p>
            <a:pPr marL="442913" indent="-442913">
              <a:buFont typeface="Wingdings" panose="05000000000000000000" pitchFamily="2" charset="2"/>
              <a:buChar char="§"/>
            </a:pPr>
            <a:r>
              <a:rPr lang="cs-CZ" dirty="0"/>
              <a:t>kritéria pro přiznávání dotací ze strany státu a zřizovatele, </a:t>
            </a:r>
          </a:p>
          <a:p>
            <a:pPr marL="442913" indent="-442913">
              <a:buFont typeface="Wingdings" panose="05000000000000000000" pitchFamily="2" charset="2"/>
              <a:buChar char="§"/>
            </a:pPr>
            <a:r>
              <a:rPr lang="cs-CZ" dirty="0"/>
              <a:t>přístup zdravotních pojišťoven k financování poskytované ošetřovatelské a rehabilitační zdravotní péče v pobytových zařízeních,</a:t>
            </a:r>
          </a:p>
          <a:p>
            <a:pPr marL="442913" indent="-442913">
              <a:buFont typeface="Wingdings" panose="05000000000000000000" pitchFamily="2" charset="2"/>
              <a:buChar char="§"/>
            </a:pPr>
            <a:r>
              <a:rPr lang="cs-CZ" dirty="0"/>
              <a:t>kritéria pro stanovení výše úhrad uživatele služby za pobyt                 a stravu v pobytových zařízeních sociálních služeb, za jednotlivé úkony ambulantních a terénních služeb a za poskytování sociálních služeb v lůžkových zdravotnických zařízeních </a:t>
            </a:r>
          </a:p>
          <a:p>
            <a:pPr marL="0" indent="0">
              <a:buNone/>
            </a:pPr>
            <a:endParaRPr lang="cs-CZ" dirty="0"/>
          </a:p>
        </p:txBody>
      </p:sp>
    </p:spTree>
    <p:extLst>
      <p:ext uri="{BB962C8B-B14F-4D97-AF65-F5344CB8AC3E}">
        <p14:creationId xmlns:p14="http://schemas.microsoft.com/office/powerpoint/2010/main" val="32059892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marL="442913" indent="-442913"/>
            <a:r>
              <a:rPr lang="cs-CZ" dirty="0"/>
              <a:t>rozdílná úrovně vybavenosti jednotlivých regionů sociálními službami (determinuje možnosti optimálního uspokojení potřeb klienta v závislosti na jeho celkové sociální situaci),</a:t>
            </a:r>
          </a:p>
          <a:p>
            <a:pPr marL="442913" indent="-442913"/>
            <a:r>
              <a:rPr lang="cs-CZ" dirty="0"/>
              <a:t>stáří jednotlivých budov,</a:t>
            </a:r>
          </a:p>
          <a:p>
            <a:pPr marL="442913" indent="-442913"/>
            <a:r>
              <a:rPr lang="cs-CZ" dirty="0"/>
              <a:t>personální vybavení jednotlivých zařízení, </a:t>
            </a:r>
          </a:p>
          <a:p>
            <a:pPr marL="442913" indent="-442913"/>
            <a:r>
              <a:rPr lang="cs-CZ" dirty="0"/>
              <a:t>demografický vývoj, velikost jednotlivých sídel a sídelní struktura,</a:t>
            </a:r>
          </a:p>
          <a:p>
            <a:pPr marL="442913" indent="-442913"/>
            <a:r>
              <a:rPr lang="cs-CZ" dirty="0"/>
              <a:t>hlavní vývojové trendy v evropských zemích </a:t>
            </a:r>
          </a:p>
          <a:p>
            <a:endParaRPr lang="cs-CZ" dirty="0"/>
          </a:p>
        </p:txBody>
      </p:sp>
    </p:spTree>
    <p:extLst>
      <p:ext uri="{BB962C8B-B14F-4D97-AF65-F5344CB8AC3E}">
        <p14:creationId xmlns:p14="http://schemas.microsoft.com/office/powerpoint/2010/main" val="18727977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9DE302-72FF-4BDC-AA9E-6E2240BADFD4}"/>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36D3C579-BD81-45C8-9FB9-6FB1E7CE93C6}"/>
              </a:ext>
            </a:extLst>
          </p:cNvPr>
          <p:cNvPicPr>
            <a:picLocks noGrp="1" noChangeAspect="1"/>
          </p:cNvPicPr>
          <p:nvPr>
            <p:ph idx="1"/>
          </p:nvPr>
        </p:nvPicPr>
        <p:blipFill>
          <a:blip r:embed="rId2"/>
          <a:stretch>
            <a:fillRect/>
          </a:stretch>
        </p:blipFill>
        <p:spPr>
          <a:xfrm>
            <a:off x="838200" y="360500"/>
            <a:ext cx="9014927" cy="5816464"/>
          </a:xfrm>
          <a:prstGeom prst="rect">
            <a:avLst/>
          </a:prstGeom>
        </p:spPr>
      </p:pic>
    </p:spTree>
    <p:extLst>
      <p:ext uri="{BB962C8B-B14F-4D97-AF65-F5344CB8AC3E}">
        <p14:creationId xmlns:p14="http://schemas.microsoft.com/office/powerpoint/2010/main" val="40407488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stretch>
            <a:fillRect/>
          </a:stretch>
        </p:blipFill>
        <p:spPr>
          <a:xfrm>
            <a:off x="1909367" y="471340"/>
            <a:ext cx="9557526" cy="6186164"/>
          </a:xfrm>
          <a:prstGeom prst="rect">
            <a:avLst/>
          </a:prstGeom>
        </p:spPr>
      </p:pic>
    </p:spTree>
    <p:extLst>
      <p:ext uri="{BB962C8B-B14F-4D97-AF65-F5344CB8AC3E}">
        <p14:creationId xmlns:p14="http://schemas.microsoft.com/office/powerpoint/2010/main" val="344625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solidFill>
                  <a:prstClr val="black"/>
                </a:solidFill>
              </a:rPr>
              <a:t>cíl kursu</a:t>
            </a:r>
            <a:endParaRPr lang="cs-CZ" b="1" dirty="0"/>
          </a:p>
        </p:txBody>
      </p:sp>
      <p:sp>
        <p:nvSpPr>
          <p:cNvPr id="3" name="Zástupný symbol pro obsah 2"/>
          <p:cNvSpPr>
            <a:spLocks noGrp="1"/>
          </p:cNvSpPr>
          <p:nvPr>
            <p:ph idx="1"/>
          </p:nvPr>
        </p:nvSpPr>
        <p:spPr>
          <a:xfrm>
            <a:off x="692458" y="1491449"/>
            <a:ext cx="10928412" cy="5033638"/>
          </a:xfrm>
        </p:spPr>
        <p:txBody>
          <a:bodyPr>
            <a:normAutofit fontScale="70000" lnSpcReduction="20000"/>
          </a:bodyPr>
          <a:lstStyle/>
          <a:p>
            <a:pPr marL="355600" indent="-355600">
              <a:lnSpc>
                <a:spcPct val="120000"/>
              </a:lnSpc>
              <a:buSzPct val="70000"/>
              <a:buFont typeface="Wingdings" panose="05000000000000000000" pitchFamily="2" charset="2"/>
              <a:buChar char="q"/>
            </a:pPr>
            <a:endParaRPr lang="cs-CZ" b="0" i="0" dirty="0">
              <a:solidFill>
                <a:srgbClr val="000000"/>
              </a:solidFill>
              <a:effectLst/>
              <a:latin typeface="Tahoma" panose="020B0604030504040204" pitchFamily="34" charset="0"/>
            </a:endParaRPr>
          </a:p>
          <a:p>
            <a:pPr marL="355600" indent="-355600">
              <a:lnSpc>
                <a:spcPct val="120000"/>
              </a:lnSpc>
              <a:buSzPct val="70000"/>
              <a:buFont typeface="Wingdings" panose="05000000000000000000" pitchFamily="2" charset="2"/>
              <a:buChar char="q"/>
            </a:pPr>
            <a:r>
              <a:rPr lang="cs-CZ" b="0" i="0" dirty="0">
                <a:solidFill>
                  <a:srgbClr val="000000"/>
                </a:solidFill>
                <a:effectLst/>
                <a:latin typeface="Tahoma" panose="020B0604030504040204" pitchFamily="34" charset="0"/>
              </a:rPr>
              <a:t>objasnění teorie sociální politiky v jejich aspektech, koncepce výuky vychází z deskripce charakteristik dílčích oblastí sociálně politických opatření společnosti v kontextu vývoje ČR </a:t>
            </a:r>
          </a:p>
          <a:p>
            <a:pPr marL="355600" indent="-355600">
              <a:lnSpc>
                <a:spcPct val="120000"/>
              </a:lnSpc>
              <a:buSzPct val="70000"/>
              <a:buFont typeface="Wingdings" panose="05000000000000000000" pitchFamily="2" charset="2"/>
              <a:buChar char="q"/>
            </a:pPr>
            <a:r>
              <a:rPr lang="cs-CZ" dirty="0">
                <a:solidFill>
                  <a:srgbClr val="000000"/>
                </a:solidFill>
                <a:latin typeface="Tahoma" panose="020B0604030504040204" pitchFamily="34" charset="0"/>
              </a:rPr>
              <a:t>s</a:t>
            </a:r>
            <a:r>
              <a:rPr lang="cs-CZ" b="0" i="0" dirty="0">
                <a:solidFill>
                  <a:srgbClr val="000000"/>
                </a:solidFill>
                <a:effectLst/>
                <a:latin typeface="Tahoma" panose="020B0604030504040204" pitchFamily="34" charset="0"/>
              </a:rPr>
              <a:t>tudent rozvíjí základní znalosti teorie sociální politiky, zejména procesů sociálních událostí – stáří, zdraví, nemoci, bydlení, chudoby, získá znalosti o fungování jednotlivých oblastí sociální politiky a jejich provázanosti s jinými sférami veřejné politiky a správy</a:t>
            </a:r>
          </a:p>
          <a:p>
            <a:pPr marL="355600" indent="-355600">
              <a:lnSpc>
                <a:spcPct val="120000"/>
              </a:lnSpc>
              <a:buSzPct val="70000"/>
              <a:buFont typeface="Wingdings" panose="05000000000000000000" pitchFamily="2" charset="2"/>
              <a:buChar char="q"/>
            </a:pPr>
            <a:r>
              <a:rPr lang="cs-CZ" dirty="0">
                <a:solidFill>
                  <a:srgbClr val="000000"/>
                </a:solidFill>
                <a:latin typeface="Tahoma" panose="020B0604030504040204" pitchFamily="34" charset="0"/>
              </a:rPr>
              <a:t>z</a:t>
            </a:r>
            <a:r>
              <a:rPr lang="cs-CZ" b="0" i="0" dirty="0">
                <a:solidFill>
                  <a:srgbClr val="000000"/>
                </a:solidFill>
                <a:effectLst/>
                <a:latin typeface="Tahoma" panose="020B0604030504040204" pitchFamily="34" charset="0"/>
              </a:rPr>
              <a:t>vládnutí témat představuje minimální penzum znalostí a dovedností, které umožňuje profesionálně řešit dilemata a situace, které vyplývají z účasti sociálního pracovníka a jeho klientů v systému sociální politiky</a:t>
            </a:r>
          </a:p>
          <a:p>
            <a:pPr marL="355600" indent="-355600">
              <a:lnSpc>
                <a:spcPct val="120000"/>
              </a:lnSpc>
              <a:buSzPct val="70000"/>
              <a:buFont typeface="Wingdings" panose="05000000000000000000" pitchFamily="2" charset="2"/>
              <a:buChar char="q"/>
            </a:pPr>
            <a:r>
              <a:rPr lang="cs-CZ" dirty="0">
                <a:solidFill>
                  <a:srgbClr val="000000"/>
                </a:solidFill>
                <a:latin typeface="Tahoma" panose="020B0604030504040204" pitchFamily="34" charset="0"/>
              </a:rPr>
              <a:t>ab</a:t>
            </a:r>
            <a:r>
              <a:rPr lang="cs-CZ" b="0" i="0" dirty="0">
                <a:solidFill>
                  <a:srgbClr val="000000"/>
                </a:solidFill>
                <a:effectLst/>
                <a:latin typeface="Tahoma" panose="020B0604030504040204" pitchFamily="34" charset="0"/>
              </a:rPr>
              <a:t>solvováním předmětu by měl student získat ucelený názor na stav a vývoj teorie sociální politiky</a:t>
            </a:r>
          </a:p>
          <a:p>
            <a:pPr marL="355600" indent="-355600">
              <a:lnSpc>
                <a:spcPct val="120000"/>
              </a:lnSpc>
              <a:buSzPct val="70000"/>
              <a:buFont typeface="Wingdings" panose="05000000000000000000" pitchFamily="2" charset="2"/>
              <a:buChar char="q"/>
            </a:pPr>
            <a:r>
              <a:rPr lang="cs-CZ" b="0" i="0" dirty="0">
                <a:solidFill>
                  <a:srgbClr val="000000"/>
                </a:solidFill>
                <a:effectLst/>
                <a:latin typeface="Tahoma" panose="020B0604030504040204" pitchFamily="34" charset="0"/>
              </a:rPr>
              <a:t>cílem je vytvořit teoretický a praktický základ pro další studium aplikovaných disciplín studovaného oboru</a:t>
            </a:r>
            <a:endParaRPr lang="cs-CZ" dirty="0"/>
          </a:p>
        </p:txBody>
      </p:sp>
    </p:spTree>
    <p:extLst>
      <p:ext uri="{BB962C8B-B14F-4D97-AF65-F5344CB8AC3E}">
        <p14:creationId xmlns:p14="http://schemas.microsoft.com/office/powerpoint/2010/main" val="15952079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C74EFF-B858-469A-96D6-E72F1DA68E09}"/>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446BE0F8-6B78-47E9-B4F4-84CD420E9B4F}"/>
              </a:ext>
            </a:extLst>
          </p:cNvPr>
          <p:cNvPicPr>
            <a:picLocks noGrp="1" noChangeAspect="1"/>
          </p:cNvPicPr>
          <p:nvPr>
            <p:ph idx="1"/>
          </p:nvPr>
        </p:nvPicPr>
        <p:blipFill>
          <a:blip r:embed="rId2"/>
          <a:stretch>
            <a:fillRect/>
          </a:stretch>
        </p:blipFill>
        <p:spPr>
          <a:xfrm>
            <a:off x="834400" y="365126"/>
            <a:ext cx="9007756" cy="5811838"/>
          </a:xfrm>
          <a:prstGeom prst="rect">
            <a:avLst/>
          </a:prstGeom>
        </p:spPr>
      </p:pic>
    </p:spTree>
    <p:extLst>
      <p:ext uri="{BB962C8B-B14F-4D97-AF65-F5344CB8AC3E}">
        <p14:creationId xmlns:p14="http://schemas.microsoft.com/office/powerpoint/2010/main" val="28203335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stretch>
            <a:fillRect/>
          </a:stretch>
        </p:blipFill>
        <p:spPr>
          <a:xfrm>
            <a:off x="1729430" y="365125"/>
            <a:ext cx="9971042" cy="6209392"/>
          </a:xfrm>
          <a:prstGeom prst="rect">
            <a:avLst/>
          </a:prstGeom>
        </p:spPr>
      </p:pic>
    </p:spTree>
    <p:extLst>
      <p:ext uri="{BB962C8B-B14F-4D97-AF65-F5344CB8AC3E}">
        <p14:creationId xmlns:p14="http://schemas.microsoft.com/office/powerpoint/2010/main" val="17632261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5F5920-0663-489E-A814-9FE5D6C1638A}"/>
              </a:ext>
            </a:extLst>
          </p:cNvPr>
          <p:cNvSpPr>
            <a:spLocks noGrp="1"/>
          </p:cNvSpPr>
          <p:nvPr>
            <p:ph type="title"/>
          </p:nvPr>
        </p:nvSpPr>
        <p:spPr/>
        <p:txBody>
          <a:bodyPr/>
          <a:lstStyle/>
          <a:p>
            <a:endParaRPr lang="cs-CZ" dirty="0"/>
          </a:p>
        </p:txBody>
      </p:sp>
      <p:pic>
        <p:nvPicPr>
          <p:cNvPr id="4" name="Zástupný symbol pro obsah 3">
            <a:extLst>
              <a:ext uri="{FF2B5EF4-FFF2-40B4-BE49-F238E27FC236}">
                <a16:creationId xmlns:a16="http://schemas.microsoft.com/office/drawing/2014/main" id="{39D22337-E072-4756-A0EC-1FAC55E16619}"/>
              </a:ext>
            </a:extLst>
          </p:cNvPr>
          <p:cNvPicPr>
            <a:picLocks noGrp="1" noChangeAspect="1"/>
          </p:cNvPicPr>
          <p:nvPr>
            <p:ph idx="1"/>
          </p:nvPr>
        </p:nvPicPr>
        <p:blipFill>
          <a:blip r:embed="rId2"/>
          <a:stretch>
            <a:fillRect/>
          </a:stretch>
        </p:blipFill>
        <p:spPr>
          <a:xfrm>
            <a:off x="838199" y="335584"/>
            <a:ext cx="9145555" cy="5897265"/>
          </a:xfrm>
          <a:prstGeom prst="rect">
            <a:avLst/>
          </a:prstGeom>
        </p:spPr>
      </p:pic>
    </p:spTree>
    <p:extLst>
      <p:ext uri="{BB962C8B-B14F-4D97-AF65-F5344CB8AC3E}">
        <p14:creationId xmlns:p14="http://schemas.microsoft.com/office/powerpoint/2010/main" val="29558347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Systém pomoci v hmotné nouzi</a:t>
            </a:r>
          </a:p>
        </p:txBody>
      </p:sp>
      <p:sp>
        <p:nvSpPr>
          <p:cNvPr id="3" name="Zástupný symbol pro obsah 2"/>
          <p:cNvSpPr>
            <a:spLocks noGrp="1"/>
          </p:cNvSpPr>
          <p:nvPr>
            <p:ph idx="1"/>
          </p:nvPr>
        </p:nvSpPr>
        <p:spPr/>
        <p:txBody>
          <a:bodyPr/>
          <a:lstStyle/>
          <a:p>
            <a:pPr marL="442913" indent="-442913">
              <a:buSzPct val="70000"/>
              <a:buFont typeface="Wingdings" panose="05000000000000000000" pitchFamily="2" charset="2"/>
              <a:buChar char="q"/>
            </a:pPr>
            <a:r>
              <a:rPr lang="cs-CZ" dirty="0"/>
              <a:t>základní prvek = definování životního minima (zákon č. 463/1991 Sb., o životním minimu) a navazující zákon č. 482/1991 Sb., o sociální potřebnosti </a:t>
            </a:r>
          </a:p>
          <a:p>
            <a:pPr marL="442913" indent="-442913">
              <a:buSzPct val="70000"/>
              <a:buFont typeface="Wingdings" panose="05000000000000000000" pitchFamily="2" charset="2"/>
              <a:buChar char="q"/>
            </a:pPr>
            <a:r>
              <a:rPr lang="cs-CZ" dirty="0"/>
              <a:t>největší nedostatek – vytvářel sociální past, že garantoval za poměrně snadno splnitelných podmínek trvalý příjem na úrovni, kterou zejména osoby s více dětmi a nízkou kvalifikací nemohly reálně dosáhnout příjmy z výdělečné činnosti, což vedlo k nezájmu o přijetí hůře placené práce + po řadu let v 90. let byla úroveň minimální mzdy nižší, než životní minimum jednotlivce (!!!!!).</a:t>
            </a:r>
          </a:p>
        </p:txBody>
      </p:sp>
    </p:spTree>
    <p:extLst>
      <p:ext uri="{BB962C8B-B14F-4D97-AF65-F5344CB8AC3E}">
        <p14:creationId xmlns:p14="http://schemas.microsoft.com/office/powerpoint/2010/main" val="17438813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lnSpcReduction="10000"/>
          </a:bodyPr>
          <a:lstStyle/>
          <a:p>
            <a:pPr marL="442913" indent="-442913">
              <a:buSzPct val="70000"/>
              <a:buFont typeface="Wingdings" panose="05000000000000000000" pitchFamily="2" charset="2"/>
              <a:buChar char="q"/>
            </a:pPr>
            <a:r>
              <a:rPr lang="cs-CZ" dirty="0"/>
              <a:t>r. 2006 - změna konstrukce životního minima (zákon č. 110/2006 Sb., o životním a existenčním minimu)</a:t>
            </a:r>
          </a:p>
          <a:p>
            <a:pPr marL="442913" indent="-442913">
              <a:buSzPct val="70000"/>
              <a:buFont typeface="Wingdings" panose="05000000000000000000" pitchFamily="2" charset="2"/>
              <a:buChar char="q"/>
            </a:pPr>
            <a:r>
              <a:rPr lang="cs-CZ" dirty="0"/>
              <a:t>životní minimum = minimální hranice peněžních příjmů osob k zajištění výživy a ostatních základních osobních potřeb</a:t>
            </a:r>
          </a:p>
          <a:p>
            <a:pPr marL="442913" indent="-442913">
              <a:buSzPct val="70000"/>
              <a:buFont typeface="Wingdings" panose="05000000000000000000" pitchFamily="2" charset="2"/>
              <a:buChar char="q"/>
            </a:pPr>
            <a:r>
              <a:rPr lang="cs-CZ" dirty="0"/>
              <a:t>existenční minimum = minimální hranici příjmů osob, která se považuje za nezbytnou k zajištění výživy a ostatních základních osobních potřeb na úrovni umožňující přežití</a:t>
            </a:r>
          </a:p>
          <a:p>
            <a:pPr marL="442913" indent="-442913">
              <a:buSzPct val="70000"/>
              <a:buFont typeface="Wingdings" panose="05000000000000000000" pitchFamily="2" charset="2"/>
              <a:buChar char="q"/>
            </a:pPr>
            <a:r>
              <a:rPr lang="cs-CZ" dirty="0"/>
              <a:t>nově částky životního ani existenčního minima nezahrnují nezbytné náklady na bydlení – ochrana v oblasti bydlení je řešena v rámci systému státní sociální podpory poskytováním příspěvku na bydlení a v systému pomoci v hmotné nouzi doplatkem na bydlení</a:t>
            </a:r>
          </a:p>
          <a:p>
            <a:endParaRPr lang="cs-CZ" dirty="0"/>
          </a:p>
        </p:txBody>
      </p:sp>
    </p:spTree>
    <p:extLst>
      <p:ext uri="{BB962C8B-B14F-4D97-AF65-F5344CB8AC3E}">
        <p14:creationId xmlns:p14="http://schemas.microsoft.com/office/powerpoint/2010/main" val="16770655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838200" y="697583"/>
            <a:ext cx="10515600" cy="5646655"/>
          </a:xfrm>
        </p:spPr>
        <p:txBody>
          <a:bodyPr>
            <a:normAutofit fontScale="92500" lnSpcReduction="10000"/>
          </a:bodyPr>
          <a:lstStyle/>
          <a:p>
            <a:pPr marL="442913" indent="-442913">
              <a:buSzPct val="70000"/>
              <a:buFont typeface="Wingdings" panose="05000000000000000000" pitchFamily="2" charset="2"/>
              <a:buChar char="q"/>
            </a:pPr>
            <a:r>
              <a:rPr lang="cs-CZ" dirty="0" err="1"/>
              <a:t>ŽM</a:t>
            </a:r>
            <a:r>
              <a:rPr lang="cs-CZ" dirty="0"/>
              <a:t> jednotlivce = 4 860 Kč měsíčně</a:t>
            </a:r>
          </a:p>
          <a:p>
            <a:pPr marL="442913" indent="-442913">
              <a:buSzPct val="70000"/>
              <a:buFont typeface="Wingdings" panose="05000000000000000000" pitchFamily="2" charset="2"/>
              <a:buChar char="q"/>
            </a:pPr>
            <a:endParaRPr lang="cs-CZ" dirty="0"/>
          </a:p>
          <a:p>
            <a:pPr marL="442913" indent="-442913">
              <a:buSzPct val="70000"/>
              <a:buFont typeface="Wingdings" panose="05000000000000000000" pitchFamily="2" charset="2"/>
              <a:buChar char="q"/>
            </a:pPr>
            <a:r>
              <a:rPr lang="cs-CZ" dirty="0"/>
              <a:t>pokud je osoba posuzována společně s jinými osobami, jsou částky životního minima odstupňovány podle pořadí osob, </a:t>
            </a:r>
          </a:p>
          <a:p>
            <a:pPr marL="442913" indent="-442913">
              <a:buSzPct val="70000"/>
              <a:buFont typeface="Wingdings" panose="05000000000000000000" pitchFamily="2" charset="2"/>
              <a:buChar char="q"/>
            </a:pPr>
            <a:endParaRPr lang="cs-CZ" dirty="0"/>
          </a:p>
          <a:p>
            <a:pPr marL="900113" lvl="1" indent="-442913">
              <a:buSzPct val="70000"/>
              <a:buFont typeface="Wingdings" panose="05000000000000000000" pitchFamily="2" charset="2"/>
              <a:buChar char="q"/>
            </a:pPr>
            <a:r>
              <a:rPr lang="cs-CZ" dirty="0"/>
              <a:t>ŽM osoby první v pořadí = 4 470 Kč měsíčně</a:t>
            </a:r>
          </a:p>
          <a:p>
            <a:pPr marL="900113" lvl="1" indent="-442913">
              <a:buSzPct val="70000"/>
              <a:buFont typeface="Wingdings" panose="05000000000000000000" pitchFamily="2" charset="2"/>
              <a:buChar char="q"/>
            </a:pPr>
            <a:r>
              <a:rPr lang="cs-CZ" dirty="0" err="1"/>
              <a:t>ŽM</a:t>
            </a:r>
            <a:r>
              <a:rPr lang="cs-CZ" dirty="0"/>
              <a:t> osoby, která je posuzována jako druhá nebo další v pořadí, je diferencována podle věku osoby</a:t>
            </a:r>
          </a:p>
          <a:p>
            <a:pPr marL="900113" lvl="1" indent="-442913">
              <a:buSzPct val="70000"/>
              <a:buFont typeface="Wingdings" panose="05000000000000000000" pitchFamily="2" charset="2"/>
              <a:buChar char="q"/>
            </a:pPr>
            <a:endParaRPr lang="cs-CZ" dirty="0"/>
          </a:p>
          <a:p>
            <a:pPr marL="1814513" lvl="3" indent="-442913">
              <a:buSzPct val="70000"/>
              <a:buFont typeface="Wingdings" panose="05000000000000000000" pitchFamily="2" charset="2"/>
              <a:buChar char="q"/>
            </a:pPr>
            <a:r>
              <a:rPr lang="cs-CZ" dirty="0"/>
              <a:t>4 040 Kč měsíčně u osoby od 15 let věku, která není nezaopatřeným dítětem, </a:t>
            </a:r>
          </a:p>
          <a:p>
            <a:pPr marL="1814513" lvl="3" indent="-442913">
              <a:buSzPct val="70000"/>
              <a:buFont typeface="Wingdings" panose="05000000000000000000" pitchFamily="2" charset="2"/>
              <a:buChar char="q"/>
            </a:pPr>
            <a:r>
              <a:rPr lang="cs-CZ" dirty="0"/>
              <a:t>	3 490 Kč měsíčně u nezaopatřeného dítěte od 15 do 26 let věku, </a:t>
            </a:r>
          </a:p>
          <a:p>
            <a:pPr marL="1814513" lvl="3" indent="-442913">
              <a:buSzPct val="70000"/>
              <a:buFont typeface="Wingdings" panose="05000000000000000000" pitchFamily="2" charset="2"/>
              <a:buChar char="q"/>
            </a:pPr>
            <a:r>
              <a:rPr lang="cs-CZ" dirty="0"/>
              <a:t>	3 050 Kč měsíčně u nezaopatřeného dítěte od 6 do 15 let věku, </a:t>
            </a:r>
          </a:p>
          <a:p>
            <a:pPr marL="1814513" lvl="3" indent="-442913">
              <a:buSzPct val="70000"/>
              <a:buFont typeface="Wingdings" panose="05000000000000000000" pitchFamily="2" charset="2"/>
              <a:buChar char="q"/>
            </a:pPr>
            <a:r>
              <a:rPr lang="cs-CZ" dirty="0"/>
              <a:t>	2 480 Kč měsíčně u nezaopatřeného dítěte do 6 let věku</a:t>
            </a:r>
          </a:p>
          <a:p>
            <a:pPr marL="442913" indent="-442913">
              <a:buSzPct val="70000"/>
              <a:buFont typeface="Wingdings" panose="05000000000000000000" pitchFamily="2" charset="2"/>
              <a:buChar char="q"/>
            </a:pPr>
            <a:endParaRPr lang="cs-CZ" dirty="0"/>
          </a:p>
          <a:p>
            <a:pPr marL="442913" indent="-442913">
              <a:buSzPct val="70000"/>
              <a:buFont typeface="Wingdings" panose="05000000000000000000" pitchFamily="2" charset="2"/>
              <a:buChar char="q"/>
            </a:pPr>
            <a:r>
              <a:rPr lang="cs-CZ" dirty="0"/>
              <a:t>EM = 3 130 Kč měsíčně. </a:t>
            </a:r>
          </a:p>
          <a:p>
            <a:endParaRPr lang="cs-CZ" dirty="0"/>
          </a:p>
        </p:txBody>
      </p:sp>
    </p:spTree>
    <p:extLst>
      <p:ext uri="{BB962C8B-B14F-4D97-AF65-F5344CB8AC3E}">
        <p14:creationId xmlns:p14="http://schemas.microsoft.com/office/powerpoint/2010/main" val="39354172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6" name="Zástupný symbol pro obsah 5">
            <a:extLst>
              <a:ext uri="{FF2B5EF4-FFF2-40B4-BE49-F238E27FC236}">
                <a16:creationId xmlns:a16="http://schemas.microsoft.com/office/drawing/2014/main" id="{329762CF-07F4-4269-91CA-88A8F0B2B6A3}"/>
              </a:ext>
            </a:extLst>
          </p:cNvPr>
          <p:cNvPicPr>
            <a:picLocks noGrp="1" noChangeAspect="1"/>
          </p:cNvPicPr>
          <p:nvPr>
            <p:ph idx="1"/>
          </p:nvPr>
        </p:nvPicPr>
        <p:blipFill>
          <a:blip r:embed="rId2"/>
          <a:stretch>
            <a:fillRect/>
          </a:stretch>
        </p:blipFill>
        <p:spPr>
          <a:xfrm>
            <a:off x="859884" y="535335"/>
            <a:ext cx="9123871" cy="5882890"/>
          </a:xfrm>
          <a:prstGeom prst="rect">
            <a:avLst/>
          </a:prstGeom>
        </p:spPr>
      </p:pic>
    </p:spTree>
    <p:extLst>
      <p:ext uri="{BB962C8B-B14F-4D97-AF65-F5344CB8AC3E}">
        <p14:creationId xmlns:p14="http://schemas.microsoft.com/office/powerpoint/2010/main" val="18122584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8780B4-3010-4CAE-B7D6-E90880CC219D}"/>
              </a:ext>
            </a:extLst>
          </p:cNvPr>
          <p:cNvSpPr>
            <a:spLocks noGrp="1"/>
          </p:cNvSpPr>
          <p:nvPr>
            <p:ph type="title"/>
          </p:nvPr>
        </p:nvSpPr>
        <p:spPr/>
        <p:txBody>
          <a:bodyPr>
            <a:normAutofit/>
          </a:bodyPr>
          <a:lstStyle/>
          <a:p>
            <a:r>
              <a:rPr lang="cs-CZ" sz="2800" b="1" dirty="0"/>
              <a:t>Porovnání platných a revidovaných částek životního minima v r. 2021 </a:t>
            </a:r>
          </a:p>
        </p:txBody>
      </p:sp>
      <p:graphicFrame>
        <p:nvGraphicFramePr>
          <p:cNvPr id="4" name="Zástupný symbol pro obsah 3">
            <a:extLst>
              <a:ext uri="{FF2B5EF4-FFF2-40B4-BE49-F238E27FC236}">
                <a16:creationId xmlns:a16="http://schemas.microsoft.com/office/drawing/2014/main" id="{5770918E-25D1-40BC-A0E9-BCA847596777}"/>
              </a:ext>
            </a:extLst>
          </p:cNvPr>
          <p:cNvGraphicFramePr>
            <a:graphicFrameLocks noGrp="1"/>
          </p:cNvGraphicFramePr>
          <p:nvPr>
            <p:ph idx="1"/>
            <p:extLst>
              <p:ext uri="{D42A27DB-BD31-4B8C-83A1-F6EECF244321}">
                <p14:modId xmlns:p14="http://schemas.microsoft.com/office/powerpoint/2010/main" val="4062747385"/>
              </p:ext>
            </p:extLst>
          </p:nvPr>
        </p:nvGraphicFramePr>
        <p:xfrm>
          <a:off x="2052736" y="1502229"/>
          <a:ext cx="7912359" cy="4674633"/>
        </p:xfrm>
        <a:graphic>
          <a:graphicData uri="http://schemas.openxmlformats.org/drawingml/2006/table">
            <a:tbl>
              <a:tblPr firstRow="1" firstCol="1" bandRow="1"/>
              <a:tblGrid>
                <a:gridCol w="2365803">
                  <a:extLst>
                    <a:ext uri="{9D8B030D-6E8A-4147-A177-3AD203B41FA5}">
                      <a16:colId xmlns:a16="http://schemas.microsoft.com/office/drawing/2014/main" val="356098417"/>
                    </a:ext>
                  </a:extLst>
                </a:gridCol>
                <a:gridCol w="1386639">
                  <a:extLst>
                    <a:ext uri="{9D8B030D-6E8A-4147-A177-3AD203B41FA5}">
                      <a16:colId xmlns:a16="http://schemas.microsoft.com/office/drawing/2014/main" val="2020211924"/>
                    </a:ext>
                  </a:extLst>
                </a:gridCol>
                <a:gridCol w="1386639">
                  <a:extLst>
                    <a:ext uri="{9D8B030D-6E8A-4147-A177-3AD203B41FA5}">
                      <a16:colId xmlns:a16="http://schemas.microsoft.com/office/drawing/2014/main" val="2526867886"/>
                    </a:ext>
                  </a:extLst>
                </a:gridCol>
                <a:gridCol w="1386639">
                  <a:extLst>
                    <a:ext uri="{9D8B030D-6E8A-4147-A177-3AD203B41FA5}">
                      <a16:colId xmlns:a16="http://schemas.microsoft.com/office/drawing/2014/main" val="554181834"/>
                    </a:ext>
                  </a:extLst>
                </a:gridCol>
                <a:gridCol w="1386639">
                  <a:extLst>
                    <a:ext uri="{9D8B030D-6E8A-4147-A177-3AD203B41FA5}">
                      <a16:colId xmlns:a16="http://schemas.microsoft.com/office/drawing/2014/main" val="2134949238"/>
                    </a:ext>
                  </a:extLst>
                </a:gridCol>
              </a:tblGrid>
              <a:tr h="848728">
                <a:tc>
                  <a:txBody>
                    <a:bodyPr/>
                    <a:lstStyle/>
                    <a:p>
                      <a:pPr algn="l">
                        <a:spcBef>
                          <a:spcPts val="600"/>
                        </a:spcBef>
                        <a:spcAft>
                          <a:spcPts val="0"/>
                        </a:spcAft>
                      </a:pPr>
                      <a:r>
                        <a:rPr lang="cs-CZ" sz="1050" b="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 </a:t>
                      </a:r>
                      <a:endParaRPr lang="cs-CZ" sz="1600" b="1"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platné částky životního minima v r. 2021</a:t>
                      </a:r>
                      <a:endParaRPr lang="cs-CZ" sz="1600" b="1"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revidované částky </a:t>
                      </a:r>
                      <a:endParaRPr lang="cs-CZ" sz="1600" b="1"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rozdíl částek</a:t>
                      </a:r>
                      <a:endParaRPr lang="cs-CZ" sz="1600" b="1"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u="sng"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revidovaná částka </a:t>
                      </a:r>
                      <a:r>
                        <a:rPr lang="cs-CZ" sz="1000" b="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platná částka</a:t>
                      </a:r>
                      <a:endParaRPr lang="cs-CZ" sz="1600" b="1"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6223499"/>
                  </a:ext>
                </a:extLst>
              </a:tr>
              <a:tr h="407787">
                <a:tc>
                  <a:txBody>
                    <a:bodyPr/>
                    <a:lstStyle/>
                    <a:p>
                      <a:pPr algn="l">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jednotlivec</a:t>
                      </a:r>
                      <a:endParaRPr lang="cs-CZ" sz="1600" b="1">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3 860</a:t>
                      </a:r>
                      <a:endParaRPr lang="cs-CZ" sz="1600" b="1">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5355</a:t>
                      </a:r>
                      <a:endParaRPr lang="cs-CZ" sz="1600" b="1">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1 495</a:t>
                      </a:r>
                      <a:endParaRPr lang="cs-CZ" sz="1600" b="1"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138,73</a:t>
                      </a:r>
                      <a:endParaRPr lang="cs-CZ" sz="1600" b="1"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1561621"/>
                  </a:ext>
                </a:extLst>
              </a:tr>
              <a:tr h="563609">
                <a:tc gridSpan="5">
                  <a:txBody>
                    <a:bodyPr/>
                    <a:lstStyle/>
                    <a:p>
                      <a:pPr algn="l">
                        <a:spcBef>
                          <a:spcPts val="600"/>
                        </a:spcBef>
                        <a:spcAft>
                          <a:spcPts val="0"/>
                        </a:spcAft>
                      </a:pPr>
                      <a:r>
                        <a:rPr lang="cs-CZ" sz="1050" b="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společně posuzované osoby, které nejsou nezaopatřené děti</a:t>
                      </a:r>
                      <a:endParaRPr lang="cs-CZ" sz="1600" b="1"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154790879"/>
                  </a:ext>
                </a:extLst>
              </a:tr>
              <a:tr h="407787">
                <a:tc>
                  <a:txBody>
                    <a:bodyPr/>
                    <a:lstStyle/>
                    <a:p>
                      <a:pPr algn="l">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první osoba </a:t>
                      </a:r>
                      <a:endParaRPr lang="cs-CZ" sz="1600" b="1">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3 550</a:t>
                      </a:r>
                      <a:endParaRPr lang="cs-CZ" sz="1600" b="1">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5128</a:t>
                      </a:r>
                      <a:endParaRPr lang="cs-CZ" sz="1600" b="1">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1 578</a:t>
                      </a:r>
                      <a:endParaRPr lang="cs-CZ" sz="1600" b="1">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50" b="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144,45</a:t>
                      </a:r>
                      <a:endParaRPr lang="cs-CZ" sz="1600" b="1"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05978921"/>
                  </a:ext>
                </a:extLst>
              </a:tr>
              <a:tr h="407787">
                <a:tc>
                  <a:txBody>
                    <a:bodyPr/>
                    <a:lstStyle/>
                    <a:p>
                      <a:pPr algn="l">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druhá a další osoba </a:t>
                      </a:r>
                      <a:endParaRPr lang="cs-CZ" sz="1600" b="1">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3 200</a:t>
                      </a:r>
                      <a:endParaRPr lang="cs-CZ" sz="1600" b="1">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4370</a:t>
                      </a:r>
                      <a:endParaRPr lang="cs-CZ" sz="1600" b="1">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1 170</a:t>
                      </a:r>
                      <a:endParaRPr lang="cs-CZ" sz="1600" b="1">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136,56</a:t>
                      </a:r>
                      <a:endParaRPr lang="cs-CZ" sz="1600" b="1"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2941186"/>
                  </a:ext>
                </a:extLst>
              </a:tr>
              <a:tr h="407787">
                <a:tc gridSpan="5">
                  <a:txBody>
                    <a:bodyPr/>
                    <a:lstStyle/>
                    <a:p>
                      <a:pPr algn="l">
                        <a:spcBef>
                          <a:spcPts val="600"/>
                        </a:spcBef>
                        <a:spcAft>
                          <a:spcPts val="0"/>
                        </a:spcAft>
                      </a:pPr>
                      <a:r>
                        <a:rPr lang="cs-CZ" sz="1050" b="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nezaopatřené děti ve věku </a:t>
                      </a:r>
                      <a:endParaRPr lang="cs-CZ" sz="1600" b="1"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363068744"/>
                  </a:ext>
                </a:extLst>
              </a:tr>
              <a:tr h="407787">
                <a:tc>
                  <a:txBody>
                    <a:bodyPr/>
                    <a:lstStyle/>
                    <a:p>
                      <a:pPr algn="l">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15 – 26 let</a:t>
                      </a:r>
                      <a:endParaRPr lang="cs-CZ" sz="1600" b="1">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2 770</a:t>
                      </a:r>
                      <a:endParaRPr lang="cs-CZ" sz="1600" b="1">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4272</a:t>
                      </a:r>
                      <a:endParaRPr lang="cs-CZ" sz="1600" b="1">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1 502</a:t>
                      </a:r>
                      <a:endParaRPr lang="cs-CZ" sz="1600" b="1">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50" b="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154,22</a:t>
                      </a:r>
                      <a:endParaRPr lang="cs-CZ" sz="1600" b="1"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43082834"/>
                  </a:ext>
                </a:extLst>
              </a:tr>
              <a:tr h="407787">
                <a:tc>
                  <a:txBody>
                    <a:bodyPr/>
                    <a:lstStyle/>
                    <a:p>
                      <a:pPr algn="l">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6 – 15 let</a:t>
                      </a:r>
                      <a:endParaRPr lang="cs-CZ" sz="1600" b="1">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2 420</a:t>
                      </a:r>
                      <a:endParaRPr lang="cs-CZ" sz="1600" b="1">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3685</a:t>
                      </a:r>
                      <a:endParaRPr lang="cs-CZ" sz="1600" b="1">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1 265</a:t>
                      </a:r>
                      <a:endParaRPr lang="cs-CZ" sz="1600" b="1">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152,27</a:t>
                      </a:r>
                      <a:endParaRPr lang="cs-CZ" sz="1600" b="1"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20476334"/>
                  </a:ext>
                </a:extLst>
              </a:tr>
              <a:tr h="407787">
                <a:tc>
                  <a:txBody>
                    <a:bodyPr/>
                    <a:lstStyle/>
                    <a:p>
                      <a:pPr algn="l">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do 6 let</a:t>
                      </a:r>
                      <a:endParaRPr lang="cs-CZ" sz="1600" b="1">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1 970</a:t>
                      </a:r>
                      <a:endParaRPr lang="cs-CZ" sz="1600" b="1"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2779</a:t>
                      </a:r>
                      <a:endParaRPr lang="cs-CZ" sz="1600" b="1"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809</a:t>
                      </a:r>
                      <a:endParaRPr lang="cs-CZ" sz="1600" b="1">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141,07</a:t>
                      </a:r>
                      <a:endParaRPr lang="cs-CZ" sz="1600" b="1"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9062565"/>
                  </a:ext>
                </a:extLst>
              </a:tr>
              <a:tr h="407787">
                <a:tc>
                  <a:txBody>
                    <a:bodyPr/>
                    <a:lstStyle/>
                    <a:p>
                      <a:pPr algn="l">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existenční minimum</a:t>
                      </a:r>
                      <a:endParaRPr lang="cs-CZ" sz="1600" b="1">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2 490</a:t>
                      </a:r>
                      <a:endParaRPr lang="cs-CZ" sz="1600" b="1">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3681</a:t>
                      </a:r>
                      <a:endParaRPr lang="cs-CZ" sz="1600" b="1">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1 191</a:t>
                      </a:r>
                      <a:endParaRPr lang="cs-CZ" sz="1600" b="1">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147,83</a:t>
                      </a:r>
                      <a:endParaRPr lang="cs-CZ" sz="1600" b="1"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6472653"/>
                  </a:ext>
                </a:extLst>
              </a:tr>
            </a:tbl>
          </a:graphicData>
        </a:graphic>
      </p:graphicFrame>
    </p:spTree>
    <p:extLst>
      <p:ext uri="{BB962C8B-B14F-4D97-AF65-F5344CB8AC3E}">
        <p14:creationId xmlns:p14="http://schemas.microsoft.com/office/powerpoint/2010/main" val="29129369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ED4545-CF51-43FE-9ED2-24E26A44E369}"/>
              </a:ext>
            </a:extLst>
          </p:cNvPr>
          <p:cNvSpPr>
            <a:spLocks noGrp="1"/>
          </p:cNvSpPr>
          <p:nvPr>
            <p:ph type="title"/>
          </p:nvPr>
        </p:nvSpPr>
        <p:spPr/>
        <p:txBody>
          <a:bodyPr/>
          <a:lstStyle/>
          <a:p>
            <a:r>
              <a:rPr lang="cs-CZ" dirty="0"/>
              <a:t>Výdaje na dávky pomoci v hmotné nouzi</a:t>
            </a:r>
          </a:p>
        </p:txBody>
      </p:sp>
      <p:graphicFrame>
        <p:nvGraphicFramePr>
          <p:cNvPr id="4" name="Zástupný symbol pro obsah 3">
            <a:extLst>
              <a:ext uri="{FF2B5EF4-FFF2-40B4-BE49-F238E27FC236}">
                <a16:creationId xmlns:a16="http://schemas.microsoft.com/office/drawing/2014/main" id="{850A8E9A-88DE-48B5-853B-C5BB097A3483}"/>
              </a:ext>
            </a:extLst>
          </p:cNvPr>
          <p:cNvGraphicFramePr>
            <a:graphicFrameLocks noGrp="1"/>
          </p:cNvGraphicFramePr>
          <p:nvPr>
            <p:ph idx="1"/>
            <p:extLst>
              <p:ext uri="{D42A27DB-BD31-4B8C-83A1-F6EECF244321}">
                <p14:modId xmlns:p14="http://schemas.microsoft.com/office/powerpoint/2010/main" val="4139270931"/>
              </p:ext>
            </p:extLst>
          </p:nvPr>
        </p:nvGraphicFramePr>
        <p:xfrm>
          <a:off x="838200" y="1822775"/>
          <a:ext cx="10414517" cy="4463719"/>
        </p:xfrm>
        <a:graphic>
          <a:graphicData uri="http://schemas.openxmlformats.org/drawingml/2006/table">
            <a:tbl>
              <a:tblPr firstRow="1" firstCol="1" bandRow="1"/>
              <a:tblGrid>
                <a:gridCol w="1174092">
                  <a:extLst>
                    <a:ext uri="{9D8B030D-6E8A-4147-A177-3AD203B41FA5}">
                      <a16:colId xmlns:a16="http://schemas.microsoft.com/office/drawing/2014/main" val="805369326"/>
                    </a:ext>
                  </a:extLst>
                </a:gridCol>
                <a:gridCol w="1258249">
                  <a:extLst>
                    <a:ext uri="{9D8B030D-6E8A-4147-A177-3AD203B41FA5}">
                      <a16:colId xmlns:a16="http://schemas.microsoft.com/office/drawing/2014/main" val="2361306163"/>
                    </a:ext>
                  </a:extLst>
                </a:gridCol>
                <a:gridCol w="1077524">
                  <a:extLst>
                    <a:ext uri="{9D8B030D-6E8A-4147-A177-3AD203B41FA5}">
                      <a16:colId xmlns:a16="http://schemas.microsoft.com/office/drawing/2014/main" val="1533244655"/>
                    </a:ext>
                  </a:extLst>
                </a:gridCol>
                <a:gridCol w="621949">
                  <a:extLst>
                    <a:ext uri="{9D8B030D-6E8A-4147-A177-3AD203B41FA5}">
                      <a16:colId xmlns:a16="http://schemas.microsoft.com/office/drawing/2014/main" val="1209345191"/>
                    </a:ext>
                  </a:extLst>
                </a:gridCol>
                <a:gridCol w="248071">
                  <a:extLst>
                    <a:ext uri="{9D8B030D-6E8A-4147-A177-3AD203B41FA5}">
                      <a16:colId xmlns:a16="http://schemas.microsoft.com/office/drawing/2014/main" val="4240717550"/>
                    </a:ext>
                  </a:extLst>
                </a:gridCol>
                <a:gridCol w="1507969">
                  <a:extLst>
                    <a:ext uri="{9D8B030D-6E8A-4147-A177-3AD203B41FA5}">
                      <a16:colId xmlns:a16="http://schemas.microsoft.com/office/drawing/2014/main" val="1324359601"/>
                    </a:ext>
                  </a:extLst>
                </a:gridCol>
                <a:gridCol w="1509347">
                  <a:extLst>
                    <a:ext uri="{9D8B030D-6E8A-4147-A177-3AD203B41FA5}">
                      <a16:colId xmlns:a16="http://schemas.microsoft.com/office/drawing/2014/main" val="1404426397"/>
                    </a:ext>
                  </a:extLst>
                </a:gridCol>
                <a:gridCol w="1507969">
                  <a:extLst>
                    <a:ext uri="{9D8B030D-6E8A-4147-A177-3AD203B41FA5}">
                      <a16:colId xmlns:a16="http://schemas.microsoft.com/office/drawing/2014/main" val="2026735371"/>
                    </a:ext>
                  </a:extLst>
                </a:gridCol>
                <a:gridCol w="1509347">
                  <a:extLst>
                    <a:ext uri="{9D8B030D-6E8A-4147-A177-3AD203B41FA5}">
                      <a16:colId xmlns:a16="http://schemas.microsoft.com/office/drawing/2014/main" val="3992711150"/>
                    </a:ext>
                  </a:extLst>
                </a:gridCol>
              </a:tblGrid>
              <a:tr h="70493">
                <a:tc>
                  <a:txBody>
                    <a:bodyPr/>
                    <a:lstStyle/>
                    <a:p>
                      <a:pPr algn="ctr">
                        <a:spcBef>
                          <a:spcPts val="600"/>
                        </a:spcBef>
                        <a:spcAft>
                          <a:spcPts val="0"/>
                        </a:spcAft>
                      </a:pPr>
                      <a:r>
                        <a:rPr lang="cs-CZ" sz="1050">
                          <a:solidFill>
                            <a:srgbClr val="000000"/>
                          </a:solidFill>
                          <a:effectLst/>
                          <a:latin typeface="Verdana" panose="020B0604030504040204" pitchFamily="34" charset="0"/>
                          <a:ea typeface="Verdana" panose="020B0604030504040204" pitchFamily="34" charset="0"/>
                          <a:cs typeface="Calibri" panose="020F0502020204030204" pitchFamily="34" charset="0"/>
                        </a:rPr>
                        <a:t> </a:t>
                      </a:r>
                      <a:endParaRPr lang="cs-CZ" sz="1200">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3">
                  <a:txBody>
                    <a:bodyPr/>
                    <a:lstStyle/>
                    <a:p>
                      <a:pPr algn="ctr">
                        <a:spcBef>
                          <a:spcPts val="600"/>
                        </a:spcBef>
                        <a:spcAft>
                          <a:spcPts val="0"/>
                        </a:spcAft>
                      </a:pPr>
                      <a:r>
                        <a:rPr lang="cs-CZ" sz="1050" b="1" dirty="0">
                          <a:effectLst/>
                          <a:latin typeface="Verdana" panose="020B0604030504040204" pitchFamily="34" charset="0"/>
                          <a:ea typeface="Verdana" panose="020B0604030504040204" pitchFamily="34" charset="0"/>
                          <a:cs typeface="Calibri" panose="020F0502020204030204" pitchFamily="34" charset="0"/>
                        </a:rPr>
                        <a:t>příjmy z dávek pomoci v hmotné nouzi</a:t>
                      </a:r>
                      <a:endParaRPr lang="cs-CZ"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endParaRPr lang="cs-CZ" sz="1200">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gridSpan="5">
                  <a:txBody>
                    <a:bodyPr/>
                    <a:lstStyle/>
                    <a:p>
                      <a:pPr algn="ctr">
                        <a:spcBef>
                          <a:spcPts val="600"/>
                        </a:spcBef>
                        <a:spcAft>
                          <a:spcPts val="0"/>
                        </a:spcAft>
                      </a:pPr>
                      <a:r>
                        <a:rPr lang="cs-CZ" sz="1050">
                          <a:solidFill>
                            <a:srgbClr val="000000"/>
                          </a:solidFill>
                          <a:effectLst/>
                          <a:latin typeface="Verdana" panose="020B0604030504040204" pitchFamily="34" charset="0"/>
                          <a:ea typeface="Verdana" panose="020B0604030504040204" pitchFamily="34" charset="0"/>
                          <a:cs typeface="Calibri" panose="020F0502020204030204" pitchFamily="34" charset="0"/>
                        </a:rPr>
                        <a:t> z toho: / of which: </a:t>
                      </a:r>
                      <a:endParaRPr lang="cs-CZ" sz="1200">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937803174"/>
                  </a:ext>
                </a:extLst>
              </a:tr>
              <a:tr h="163415">
                <a:tc>
                  <a:txBody>
                    <a:bodyPr/>
                    <a:lstStyle/>
                    <a:p>
                      <a:pPr algn="ctr">
                        <a:spcBef>
                          <a:spcPts val="600"/>
                        </a:spcBef>
                        <a:spcAft>
                          <a:spcPts val="0"/>
                        </a:spcAft>
                      </a:pPr>
                      <a:r>
                        <a:rPr lang="cs-CZ" sz="1050" b="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 </a:t>
                      </a:r>
                      <a:endParaRPr lang="cs-CZ"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cs-CZ"/>
                    </a:p>
                  </a:txBody>
                  <a:tcPr/>
                </a:tc>
                <a:tc rowSpan="2">
                  <a:txBody>
                    <a:bodyPr/>
                    <a:lstStyle/>
                    <a:p>
                      <a:pPr algn="ctr">
                        <a:spcBef>
                          <a:spcPts val="600"/>
                        </a:spcBef>
                        <a:spcAft>
                          <a:spcPts val="0"/>
                        </a:spcAft>
                      </a:pPr>
                      <a:r>
                        <a:rPr lang="cs-CZ" sz="1050" b="1" dirty="0">
                          <a:effectLst/>
                          <a:latin typeface="Verdana" panose="020B0604030504040204" pitchFamily="34" charset="0"/>
                          <a:ea typeface="Verdana" panose="020B0604030504040204" pitchFamily="34" charset="0"/>
                          <a:cs typeface="Calibri" panose="020F0502020204030204" pitchFamily="34" charset="0"/>
                        </a:rPr>
                        <a:t>podíl příjmů z dávek pomoci v hmotné nouzi na HDP (v %) </a:t>
                      </a:r>
                      <a:endParaRPr lang="cs-CZ"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algn="ctr">
                        <a:spcBef>
                          <a:spcPts val="600"/>
                        </a:spcBef>
                        <a:spcAft>
                          <a:spcPts val="0"/>
                        </a:spcAft>
                      </a:pPr>
                      <a:r>
                        <a:rPr lang="cs-CZ" sz="1050" b="1" dirty="0">
                          <a:effectLst/>
                          <a:latin typeface="Verdana" panose="020B0604030504040204" pitchFamily="34" charset="0"/>
                          <a:ea typeface="Verdana" panose="020B0604030504040204" pitchFamily="34" charset="0"/>
                          <a:cs typeface="Calibri" panose="020F0502020204030204" pitchFamily="34" charset="0"/>
                        </a:rPr>
                        <a:t>příspěvek na živobytí </a:t>
                      </a:r>
                      <a:endParaRPr lang="cs-CZ"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cs-CZ"/>
                    </a:p>
                  </a:txBody>
                  <a:tcPr/>
                </a:tc>
                <a:tc rowSpan="2">
                  <a:txBody>
                    <a:bodyPr/>
                    <a:lstStyle/>
                    <a:p>
                      <a:pPr algn="ctr">
                        <a:spcBef>
                          <a:spcPts val="600"/>
                        </a:spcBef>
                        <a:spcAft>
                          <a:spcPts val="0"/>
                        </a:spcAft>
                      </a:pPr>
                      <a:r>
                        <a:rPr lang="cs-CZ" sz="1050" b="1" dirty="0">
                          <a:effectLst/>
                          <a:latin typeface="Verdana" panose="020B0604030504040204" pitchFamily="34" charset="0"/>
                          <a:ea typeface="Verdana" panose="020B0604030504040204" pitchFamily="34" charset="0"/>
                          <a:cs typeface="Calibri" panose="020F0502020204030204" pitchFamily="34" charset="0"/>
                        </a:rPr>
                        <a:t>doplatek na bydlení</a:t>
                      </a:r>
                      <a:endParaRPr lang="cs-CZ"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Bef>
                          <a:spcPts val="600"/>
                        </a:spcBef>
                        <a:spcAft>
                          <a:spcPts val="0"/>
                        </a:spcAft>
                      </a:pPr>
                      <a:r>
                        <a:rPr lang="cs-CZ" sz="1050" b="1" dirty="0">
                          <a:effectLst/>
                          <a:latin typeface="Verdana" panose="020B0604030504040204" pitchFamily="34" charset="0"/>
                          <a:ea typeface="Verdana" panose="020B0604030504040204" pitchFamily="34" charset="0"/>
                          <a:cs typeface="Calibri" panose="020F0502020204030204" pitchFamily="34" charset="0"/>
                        </a:rPr>
                        <a:t>mimořádná okamžitá pomoc </a:t>
                      </a:r>
                      <a:endParaRPr lang="cs-CZ"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Bef>
                          <a:spcPts val="600"/>
                        </a:spcBef>
                        <a:spcAft>
                          <a:spcPts val="0"/>
                        </a:spcAft>
                      </a:pPr>
                      <a:r>
                        <a:rPr lang="cs-CZ" sz="1050" b="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ostatní sociální dávky</a:t>
                      </a:r>
                      <a:endParaRPr lang="cs-CZ"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extLst>
                  <a:ext uri="{0D108BD9-81ED-4DB2-BD59-A6C34878D82A}">
                    <a16:rowId xmlns:a16="http://schemas.microsoft.com/office/drawing/2014/main" val="3767553476"/>
                  </a:ext>
                </a:extLst>
              </a:tr>
              <a:tr h="1451514">
                <a:tc>
                  <a:txBody>
                    <a:bodyPr/>
                    <a:lstStyle/>
                    <a:p>
                      <a:pPr algn="ctr">
                        <a:spcBef>
                          <a:spcPts val="600"/>
                        </a:spcBef>
                        <a:spcAft>
                          <a:spcPts val="0"/>
                        </a:spcAft>
                      </a:pPr>
                      <a:r>
                        <a:rPr lang="cs-CZ" sz="1050" b="1" dirty="0">
                          <a:effectLst/>
                          <a:latin typeface="Verdana" panose="020B0604030504040204" pitchFamily="34" charset="0"/>
                          <a:ea typeface="Verdana" panose="020B0604030504040204" pitchFamily="34" charset="0"/>
                          <a:cs typeface="Calibri" panose="020F0502020204030204" pitchFamily="34" charset="0"/>
                        </a:rPr>
                        <a:t> </a:t>
                      </a:r>
                      <a:endParaRPr lang="cs-CZ"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cs-CZ"/>
                    </a:p>
                  </a:txBody>
                  <a:tcPr/>
                </a:tc>
                <a:tc vMerge="1">
                  <a:txBody>
                    <a:bodyPr/>
                    <a:lstStyle/>
                    <a:p>
                      <a:endParaRPr lang="cs-CZ"/>
                    </a:p>
                  </a:txBody>
                  <a:tcPr/>
                </a:tc>
                <a:tc gridSpan="2" vMerge="1">
                  <a:txBody>
                    <a:bodyPr/>
                    <a:lstStyle/>
                    <a:p>
                      <a:endParaRPr lang="cs-CZ"/>
                    </a:p>
                  </a:txBody>
                  <a:tcPr/>
                </a:tc>
                <a:tc hMerge="1"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algn="ctr">
                        <a:spcBef>
                          <a:spcPts val="600"/>
                        </a:spcBef>
                        <a:spcAft>
                          <a:spcPts val="0"/>
                        </a:spcAft>
                      </a:pPr>
                      <a:r>
                        <a:rPr lang="cs-CZ" sz="1050" b="1" dirty="0">
                          <a:effectLst/>
                          <a:latin typeface="Verdana" panose="020B0604030504040204" pitchFamily="34" charset="0"/>
                          <a:ea typeface="Verdana" panose="020B0604030504040204" pitchFamily="34" charset="0"/>
                          <a:cs typeface="Calibri" panose="020F0502020204030204" pitchFamily="34" charset="0"/>
                        </a:rPr>
                        <a:t>humanitární dávka </a:t>
                      </a:r>
                      <a:endParaRPr lang="cs-CZ"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dirty="0">
                          <a:effectLst/>
                          <a:latin typeface="Verdana" panose="020B0604030504040204" pitchFamily="34" charset="0"/>
                          <a:ea typeface="Verdana" panose="020B0604030504040204" pitchFamily="34" charset="0"/>
                          <a:cs typeface="Calibri" panose="020F0502020204030204" pitchFamily="34" charset="0"/>
                        </a:rPr>
                        <a:t>příspěvek pro solidární domácnost</a:t>
                      </a:r>
                      <a:endParaRPr lang="cs-CZ"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4612595"/>
                  </a:ext>
                </a:extLst>
              </a:tr>
              <a:tr h="205070">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2010</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3 883</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0,10</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2 863</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cs-CZ"/>
                    </a:p>
                  </a:txBody>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686</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334</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50" b="1" dirty="0">
                          <a:effectLst/>
                          <a:latin typeface="Verdana" panose="020B0604030504040204" pitchFamily="34" charset="0"/>
                          <a:ea typeface="Verdana" panose="020B0604030504040204" pitchFamily="34" charset="0"/>
                          <a:cs typeface="Calibri" panose="020F0502020204030204" pitchFamily="34" charset="0"/>
                        </a:rPr>
                        <a:t>.</a:t>
                      </a:r>
                      <a:endParaRPr lang="cs-CZ"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50" b="1" dirty="0">
                          <a:effectLst/>
                          <a:latin typeface="Verdana" panose="020B0604030504040204" pitchFamily="34" charset="0"/>
                          <a:ea typeface="Verdana" panose="020B0604030504040204" pitchFamily="34" charset="0"/>
                          <a:cs typeface="Calibri" panose="020F0502020204030204" pitchFamily="34" charset="0"/>
                        </a:rPr>
                        <a:t>.</a:t>
                      </a:r>
                      <a:endParaRPr lang="cs-CZ"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67964410"/>
                  </a:ext>
                </a:extLst>
              </a:tr>
              <a:tr h="205070">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2011</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4 982</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0,12</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3 820</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cs-CZ"/>
                    </a:p>
                  </a:txBody>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850</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312</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effectLst/>
                          <a:latin typeface="Verdana" panose="020B0604030504040204" pitchFamily="34" charset="0"/>
                          <a:ea typeface="Verdana" panose="020B0604030504040204" pitchFamily="34" charset="0"/>
                          <a:cs typeface="Calibri" panose="020F0502020204030204" pitchFamily="34" charset="0"/>
                        </a:rPr>
                        <a:t>.</a:t>
                      </a:r>
                      <a:endParaRPr lang="cs-CZ"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24443990"/>
                  </a:ext>
                </a:extLst>
              </a:tr>
              <a:tr h="205070">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2012</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7 751</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0,19</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5 910</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cs-CZ"/>
                    </a:p>
                  </a:txBody>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1 673</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168</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effectLst/>
                          <a:latin typeface="Verdana" panose="020B0604030504040204" pitchFamily="34" charset="0"/>
                          <a:ea typeface="Verdana" panose="020B0604030504040204" pitchFamily="34" charset="0"/>
                          <a:cs typeface="Calibri" panose="020F0502020204030204" pitchFamily="34" charset="0"/>
                        </a:rPr>
                        <a:t>.</a:t>
                      </a:r>
                      <a:endParaRPr lang="cs-CZ"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08431182"/>
                  </a:ext>
                </a:extLst>
              </a:tr>
              <a:tr h="205070">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2013</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10 510</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0,25</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7 464</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cs-CZ"/>
                    </a:p>
                  </a:txBody>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2 814</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232</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effectLst/>
                          <a:latin typeface="Verdana" panose="020B0604030504040204" pitchFamily="34" charset="0"/>
                          <a:ea typeface="Verdana" panose="020B0604030504040204" pitchFamily="34" charset="0"/>
                          <a:cs typeface="Calibri" panose="020F0502020204030204" pitchFamily="34" charset="0"/>
                        </a:rPr>
                        <a:t>.</a:t>
                      </a:r>
                      <a:endParaRPr lang="cs-CZ"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51474931"/>
                  </a:ext>
                </a:extLst>
              </a:tr>
              <a:tr h="205070">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2014</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11 295</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0,26</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7 900</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cs-CZ"/>
                    </a:p>
                  </a:txBody>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3 249</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146</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effectLst/>
                          <a:latin typeface="Verdana" panose="020B0604030504040204" pitchFamily="34" charset="0"/>
                          <a:ea typeface="Verdana" panose="020B0604030504040204" pitchFamily="34" charset="0"/>
                          <a:cs typeface="Calibri" panose="020F0502020204030204" pitchFamily="34" charset="0"/>
                        </a:rPr>
                        <a:t>.</a:t>
                      </a:r>
                      <a:endParaRPr lang="cs-CZ"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47118937"/>
                  </a:ext>
                </a:extLst>
              </a:tr>
              <a:tr h="205070">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2015</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10 518</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0,23</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7 240</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cs-CZ"/>
                    </a:p>
                  </a:txBody>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3 136</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142</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a:t>
                      </a:r>
                      <a:endParaRPr lang="cs-CZ"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56920757"/>
                  </a:ext>
                </a:extLst>
              </a:tr>
              <a:tr h="205070">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2016</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9 255</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0,19</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6 221</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cs-CZ"/>
                    </a:p>
                  </a:txBody>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2 917</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117</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a:t>
                      </a:r>
                      <a:endParaRPr lang="cs-CZ"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01382505"/>
                  </a:ext>
                </a:extLst>
              </a:tr>
              <a:tr h="205070">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2017</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7 364</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0,14</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4 850</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cs-CZ"/>
                    </a:p>
                  </a:txBody>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2 423</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91</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a:t>
                      </a:r>
                      <a:endParaRPr lang="cs-CZ"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38269182"/>
                  </a:ext>
                </a:extLst>
              </a:tr>
              <a:tr h="205070">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2018</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5 353</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0,10</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3 395</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cs-CZ"/>
                    </a:p>
                  </a:txBody>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1 894</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64</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a:t>
                      </a:r>
                      <a:endParaRPr lang="cs-CZ"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60043965"/>
                  </a:ext>
                </a:extLst>
              </a:tr>
              <a:tr h="205070">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2019</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4 410</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0,08</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2 751</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cs-CZ"/>
                    </a:p>
                  </a:txBody>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1 606</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53</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a:t>
                      </a:r>
                      <a:endParaRPr lang="cs-CZ"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57636451"/>
                  </a:ext>
                </a:extLst>
              </a:tr>
              <a:tr h="205070">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2020</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4 788</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0,08</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3 071</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cs-CZ"/>
                    </a:p>
                  </a:txBody>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1 628</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89</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a:t>
                      </a:r>
                      <a:endParaRPr lang="cs-CZ"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18465356"/>
                  </a:ext>
                </a:extLst>
              </a:tr>
              <a:tr h="205070">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2021</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5 233</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0,09</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3 285</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cs-CZ"/>
                    </a:p>
                  </a:txBody>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1 765</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183</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a:t>
                      </a:r>
                      <a:endParaRPr lang="cs-CZ"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53283885"/>
                  </a:ext>
                </a:extLst>
              </a:tr>
              <a:tr h="205070">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2022</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16 025</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0,26</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3 475</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cs-CZ"/>
                    </a:p>
                  </a:txBody>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1 839</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370</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8 696</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1 645</a:t>
                      </a:r>
                      <a:endParaRPr lang="cs-CZ"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4071015"/>
                  </a:ext>
                </a:extLst>
              </a:tr>
            </a:tbl>
          </a:graphicData>
        </a:graphic>
      </p:graphicFrame>
    </p:spTree>
    <p:extLst>
      <p:ext uri="{BB962C8B-B14F-4D97-AF65-F5344CB8AC3E}">
        <p14:creationId xmlns:p14="http://schemas.microsoft.com/office/powerpoint/2010/main" val="42027229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dirty="0"/>
              <a:t>Mateřství jako sociální událost</a:t>
            </a:r>
          </a:p>
        </p:txBody>
      </p:sp>
      <p:sp>
        <p:nvSpPr>
          <p:cNvPr id="3" name="Zástupný symbol pro obsah 2"/>
          <p:cNvSpPr>
            <a:spLocks noGrp="1"/>
          </p:cNvSpPr>
          <p:nvPr>
            <p:ph idx="1"/>
          </p:nvPr>
        </p:nvSpPr>
        <p:spPr/>
        <p:txBody>
          <a:bodyPr/>
          <a:lstStyle/>
          <a:p>
            <a:r>
              <a:rPr lang="cs-CZ" dirty="0"/>
              <a:t>těhotenství, porod, šestinedělí = přirozené procesy v životě ženy</a:t>
            </a:r>
          </a:p>
          <a:p>
            <a:r>
              <a:rPr lang="cs-CZ" dirty="0"/>
              <a:t>sociálními událostmi jsou zdravotní, pracovní a sociální komplikace spojené s těmito procesy, které vyvolávají náklady a potřeby zdravotních  a sociálních služeb </a:t>
            </a:r>
          </a:p>
          <a:p>
            <a:r>
              <a:rPr lang="cs-CZ" dirty="0"/>
              <a:t>ekonomické a sociální následky mateřství začaly být vnímány jako samostatná sociální událost teprve ve 20. stol. (1910 – Itálie, 1923 – Španělsko)</a:t>
            </a:r>
          </a:p>
          <a:p>
            <a:r>
              <a:rPr lang="cs-CZ" dirty="0"/>
              <a:t>dávky v mateřství jsou cíleny na zdravotní a sociální potřeby ženy, nikoli dítěte</a:t>
            </a:r>
          </a:p>
          <a:p>
            <a:endParaRPr lang="cs-CZ" dirty="0"/>
          </a:p>
        </p:txBody>
      </p:sp>
    </p:spTree>
    <p:extLst>
      <p:ext uri="{BB962C8B-B14F-4D97-AF65-F5344CB8AC3E}">
        <p14:creationId xmlns:p14="http://schemas.microsoft.com/office/powerpoint/2010/main" val="2808652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solidFill>
                  <a:prstClr val="black"/>
                </a:solidFill>
              </a:rPr>
              <a:t>základní literatura</a:t>
            </a:r>
            <a:endParaRPr lang="cs-CZ" b="1" dirty="0"/>
          </a:p>
        </p:txBody>
      </p:sp>
      <p:sp>
        <p:nvSpPr>
          <p:cNvPr id="3" name="Zástupný symbol pro obsah 2"/>
          <p:cNvSpPr>
            <a:spLocks noGrp="1"/>
          </p:cNvSpPr>
          <p:nvPr>
            <p:ph idx="1"/>
          </p:nvPr>
        </p:nvSpPr>
        <p:spPr/>
        <p:txBody>
          <a:bodyPr>
            <a:normAutofit/>
          </a:bodyPr>
          <a:lstStyle/>
          <a:p>
            <a:pPr marL="0" lvl="0" indent="0">
              <a:buNone/>
            </a:pPr>
            <a:endParaRPr lang="cs-CZ" dirty="0">
              <a:solidFill>
                <a:srgbClr val="000000"/>
              </a:solidFill>
              <a:latin typeface="Tahoma" panose="020B0604030504040204" pitchFamily="34" charset="0"/>
            </a:endParaRPr>
          </a:p>
          <a:p>
            <a:pPr marL="0" lvl="0" indent="0">
              <a:buNone/>
            </a:pPr>
            <a:r>
              <a:rPr lang="cs-CZ" dirty="0">
                <a:latin typeface="Verdana" panose="020B0604030504040204" pitchFamily="34" charset="0"/>
                <a:ea typeface="Calibri" panose="020F0502020204030204" pitchFamily="34" charset="0"/>
                <a:cs typeface="Times New Roman" panose="02020603050405020304" pitchFamily="18" charset="0"/>
              </a:rPr>
              <a:t>MERTL, J. a kol. </a:t>
            </a:r>
            <a:r>
              <a:rPr lang="cs-CZ" i="1" dirty="0">
                <a:latin typeface="Verdana" panose="020B0604030504040204" pitchFamily="34" charset="0"/>
                <a:ea typeface="Calibri" panose="020F0502020204030204" pitchFamily="34" charset="0"/>
                <a:cs typeface="Times New Roman" panose="02020603050405020304" pitchFamily="18" charset="0"/>
              </a:rPr>
              <a:t>Sociální politika. </a:t>
            </a:r>
            <a:r>
              <a:rPr lang="cs-CZ" dirty="0">
                <a:latin typeface="Verdana" panose="020B0604030504040204" pitchFamily="34" charset="0"/>
                <a:ea typeface="Calibri" panose="020F0502020204030204" pitchFamily="34" charset="0"/>
                <a:cs typeface="Times New Roman" panose="02020603050405020304" pitchFamily="18" charset="0"/>
              </a:rPr>
              <a:t>Praha: </a:t>
            </a:r>
            <a:r>
              <a:rPr lang="cs-CZ" dirty="0" err="1">
                <a:latin typeface="Verdana" panose="020B0604030504040204" pitchFamily="34" charset="0"/>
                <a:ea typeface="Calibri" panose="020F0502020204030204" pitchFamily="34" charset="0"/>
                <a:cs typeface="Times New Roman" panose="02020603050405020304" pitchFamily="18" charset="0"/>
              </a:rPr>
              <a:t>Wolters</a:t>
            </a:r>
            <a:r>
              <a:rPr lang="cs-CZ" dirty="0">
                <a:latin typeface="Verdana" panose="020B0604030504040204" pitchFamily="34" charset="0"/>
                <a:ea typeface="Calibri" panose="020F0502020204030204" pitchFamily="34" charset="0"/>
                <a:cs typeface="Times New Roman" panose="02020603050405020304" pitchFamily="18" charset="0"/>
              </a:rPr>
              <a:t> </a:t>
            </a:r>
            <a:r>
              <a:rPr lang="cs-CZ" dirty="0" err="1">
                <a:latin typeface="Verdana" panose="020B0604030504040204" pitchFamily="34" charset="0"/>
                <a:ea typeface="Calibri" panose="020F0502020204030204" pitchFamily="34" charset="0"/>
                <a:cs typeface="Times New Roman" panose="02020603050405020304" pitchFamily="18" charset="0"/>
              </a:rPr>
              <a:t>Kluwer</a:t>
            </a:r>
            <a:r>
              <a:rPr lang="cs-CZ" dirty="0">
                <a:latin typeface="Verdana" panose="020B0604030504040204" pitchFamily="34" charset="0"/>
                <a:ea typeface="Calibri" panose="020F0502020204030204" pitchFamily="34" charset="0"/>
                <a:cs typeface="Times New Roman" panose="02020603050405020304" pitchFamily="18" charset="0"/>
              </a:rPr>
              <a:t>, 2023. ISBN 978-80-7676-675-4</a:t>
            </a:r>
            <a:endParaRPr lang="cs-CZ" dirty="0">
              <a:solidFill>
                <a:srgbClr val="000000"/>
              </a:solidFill>
              <a:latin typeface="Tahoma" panose="020B0604030504040204" pitchFamily="34" charset="0"/>
            </a:endParaRPr>
          </a:p>
          <a:p>
            <a:pPr marL="0" lvl="0" indent="0">
              <a:buNone/>
            </a:pPr>
            <a:endParaRPr lang="cs-CZ" dirty="0">
              <a:solidFill>
                <a:srgbClr val="000000"/>
              </a:solidFill>
              <a:latin typeface="Tahoma" panose="020B0604030504040204" pitchFamily="34" charset="0"/>
            </a:endParaRPr>
          </a:p>
          <a:p>
            <a:pPr marL="0" lvl="0" indent="0">
              <a:buNone/>
            </a:pPr>
            <a:r>
              <a:rPr lang="cs-CZ" dirty="0">
                <a:solidFill>
                  <a:prstClr val="black"/>
                </a:solidFill>
                <a:latin typeface="Tahoma" panose="020B0604030504040204" pitchFamily="34" charset="0"/>
                <a:ea typeface="Tahoma" panose="020B0604030504040204" pitchFamily="34" charset="0"/>
                <a:cs typeface="Tahoma" panose="020B0604030504040204" pitchFamily="34" charset="0"/>
              </a:rPr>
              <a:t>Tomeš, I. </a:t>
            </a:r>
            <a:r>
              <a:rPr lang="cs-CZ" i="1" dirty="0">
                <a:solidFill>
                  <a:prstClr val="black"/>
                </a:solidFill>
                <a:latin typeface="Tahoma" panose="020B0604030504040204" pitchFamily="34" charset="0"/>
                <a:ea typeface="Tahoma" panose="020B0604030504040204" pitchFamily="34" charset="0"/>
                <a:cs typeface="Tahoma" panose="020B0604030504040204" pitchFamily="34" charset="0"/>
              </a:rPr>
              <a:t>Úvod do teorie a metodologie sociální politiky.</a:t>
            </a:r>
            <a:r>
              <a:rPr lang="cs-CZ" dirty="0">
                <a:solidFill>
                  <a:prstClr val="black"/>
                </a:solidFill>
                <a:latin typeface="Tahoma" panose="020B0604030504040204" pitchFamily="34" charset="0"/>
                <a:ea typeface="Tahoma" panose="020B0604030504040204" pitchFamily="34" charset="0"/>
                <a:cs typeface="Tahoma" panose="020B0604030504040204" pitchFamily="34" charset="0"/>
              </a:rPr>
              <a:t> Praha: Portál, 2010. ISBN 978-80-7367-680-3</a:t>
            </a:r>
          </a:p>
          <a:p>
            <a:pPr marL="0" lvl="0" indent="0">
              <a:buNone/>
            </a:pPr>
            <a:endParaRPr lang="cs-CZ"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a:buNone/>
            </a:pPr>
            <a:r>
              <a:rPr lang="cs-CZ" dirty="0">
                <a:solidFill>
                  <a:prstClr val="black"/>
                </a:solidFill>
                <a:latin typeface="Tahoma" panose="020B0604030504040204" pitchFamily="34" charset="0"/>
                <a:ea typeface="Tahoma" panose="020B0604030504040204" pitchFamily="34" charset="0"/>
                <a:cs typeface="Tahoma" panose="020B0604030504040204" pitchFamily="34" charset="0"/>
              </a:rPr>
              <a:t>Průša, L. </a:t>
            </a:r>
            <a:r>
              <a:rPr lang="cs-CZ" i="1" dirty="0">
                <a:solidFill>
                  <a:prstClr val="black"/>
                </a:solidFill>
                <a:latin typeface="Tahoma" panose="020B0604030504040204" pitchFamily="34" charset="0"/>
                <a:ea typeface="Tahoma" panose="020B0604030504040204" pitchFamily="34" charset="0"/>
                <a:cs typeface="Tahoma" panose="020B0604030504040204" pitchFamily="34" charset="0"/>
              </a:rPr>
              <a:t>Vývoj sociálních příjmů obyvatelstva v letech 2010 – 2022. </a:t>
            </a:r>
            <a:r>
              <a:rPr lang="cs-CZ" dirty="0">
                <a:solidFill>
                  <a:prstClr val="black"/>
                </a:solidFill>
                <a:latin typeface="Tahoma" panose="020B0604030504040204" pitchFamily="34" charset="0"/>
                <a:ea typeface="Tahoma" panose="020B0604030504040204" pitchFamily="34" charset="0"/>
                <a:cs typeface="Tahoma" panose="020B0604030504040204" pitchFamily="34" charset="0"/>
              </a:rPr>
              <a:t>Demografie č. 1/2024. ISSN 0011-8265</a:t>
            </a:r>
          </a:p>
          <a:p>
            <a:pPr marL="0" lvl="0" indent="0">
              <a:buNone/>
            </a:pPr>
            <a:endParaRPr lang="cs-CZ" dirty="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cs-CZ" dirty="0"/>
          </a:p>
        </p:txBody>
      </p:sp>
    </p:spTree>
    <p:extLst>
      <p:ext uri="{BB962C8B-B14F-4D97-AF65-F5344CB8AC3E}">
        <p14:creationId xmlns:p14="http://schemas.microsoft.com/office/powerpoint/2010/main" val="16700575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dirty="0"/>
              <a:t>Rodinná politika</a:t>
            </a:r>
          </a:p>
        </p:txBody>
      </p:sp>
      <p:sp>
        <p:nvSpPr>
          <p:cNvPr id="3" name="Zástupný symbol pro obsah 2"/>
          <p:cNvSpPr>
            <a:spLocks noGrp="1"/>
          </p:cNvSpPr>
          <p:nvPr>
            <p:ph idx="1"/>
          </p:nvPr>
        </p:nvSpPr>
        <p:spPr>
          <a:xfrm>
            <a:off x="838200" y="1825624"/>
            <a:ext cx="10515600" cy="4791991"/>
          </a:xfrm>
        </p:spPr>
        <p:txBody>
          <a:bodyPr>
            <a:normAutofit fontScale="77500" lnSpcReduction="20000"/>
          </a:bodyPr>
          <a:lstStyle/>
          <a:p>
            <a:pPr>
              <a:lnSpc>
                <a:spcPct val="120000"/>
              </a:lnSpc>
            </a:pPr>
            <a:r>
              <a:rPr lang="cs-CZ" dirty="0"/>
              <a:t>hlavní cíl = podporovat vznik a zachování funkčních rodin, kvalitu rodinného života a vhodných podmínek pro rodiny, umožnit jejich členům svobodně realizovat vlastní životní strategie v naplňování jak rodičovských, tak i profesních plánů, dále pak výchovou k partnerství, manželství a rodičovství utvářet u mladé generace vědomí hodnoty rodiny a vlastní odpovědnosti za její stabilitu a funkčnost</a:t>
            </a:r>
          </a:p>
          <a:p>
            <a:pPr marL="0" indent="0">
              <a:lnSpc>
                <a:spcPct val="120000"/>
              </a:lnSpc>
              <a:buNone/>
            </a:pPr>
            <a:r>
              <a:rPr lang="cs-CZ" dirty="0"/>
              <a:t>dále:</a:t>
            </a:r>
          </a:p>
          <a:p>
            <a:pPr>
              <a:lnSpc>
                <a:spcPct val="120000"/>
              </a:lnSpc>
            </a:pPr>
            <a:r>
              <a:rPr lang="cs-CZ" dirty="0"/>
              <a:t>podpora autonomní rodiny, založené na stabilních, celoživotních vztazích</a:t>
            </a:r>
          </a:p>
          <a:p>
            <a:pPr>
              <a:lnSpc>
                <a:spcPct val="120000"/>
              </a:lnSpc>
            </a:pPr>
            <a:r>
              <a:rPr lang="cs-CZ" dirty="0"/>
              <a:t>podpora svobodné volby rodiny týkající se její velikosti, míry profesního zapojení rodičů, způsobu péče o děti a další závislé členy rodiny</a:t>
            </a:r>
          </a:p>
          <a:p>
            <a:pPr>
              <a:lnSpc>
                <a:spcPct val="120000"/>
              </a:lnSpc>
            </a:pPr>
            <a:r>
              <a:rPr lang="cs-CZ" dirty="0"/>
              <a:t>předcházení krizovým situacím v životě fungující rodiny</a:t>
            </a:r>
          </a:p>
          <a:p>
            <a:pPr>
              <a:lnSpc>
                <a:spcPct val="120000"/>
              </a:lnSpc>
            </a:pPr>
            <a:r>
              <a:rPr lang="cs-CZ" dirty="0"/>
              <a:t>tvorba pro-rodinného klimatu cestou spolupráce široké sítě společenských subjektů</a:t>
            </a:r>
          </a:p>
          <a:p>
            <a:endParaRPr lang="cs-CZ" dirty="0"/>
          </a:p>
        </p:txBody>
      </p:sp>
    </p:spTree>
    <p:extLst>
      <p:ext uri="{BB962C8B-B14F-4D97-AF65-F5344CB8AC3E}">
        <p14:creationId xmlns:p14="http://schemas.microsoft.com/office/powerpoint/2010/main" val="36347275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838200" y="365124"/>
            <a:ext cx="10515600" cy="6364149"/>
          </a:xfrm>
        </p:spPr>
        <p:txBody>
          <a:bodyPr>
            <a:normAutofit lnSpcReduction="10000"/>
          </a:bodyPr>
          <a:lstStyle/>
          <a:p>
            <a:pPr marL="0" indent="0">
              <a:buNone/>
            </a:pPr>
            <a:r>
              <a:rPr lang="cs-CZ" dirty="0"/>
              <a:t>Výchozí teze rodinné politiky</a:t>
            </a:r>
          </a:p>
          <a:p>
            <a:r>
              <a:rPr lang="cs-CZ" dirty="0"/>
              <a:t>rodina není soukromou záležitostí jednotlivců, ale zdrojem prosperity společnosti</a:t>
            </a:r>
          </a:p>
          <a:p>
            <a:r>
              <a:rPr lang="cs-CZ" dirty="0"/>
              <a:t>rodina není pouhým prostředím pro pěstování volnočasových aktivit nebo citového zázemí nutného pro reprodukci vlastních sil, ale místem společensky žádoucích výkonů, srovnatelných s výkony produktivní sféry</a:t>
            </a:r>
          </a:p>
          <a:p>
            <a:r>
              <a:rPr lang="cs-CZ" dirty="0"/>
              <a:t>rodinná politika není politikou sociální, která se zabývá způsoby prevence zmírňování existujících nežádoucích jevů, ale politikou průřezovou, která se zabývá způsoby podpory rodiny v interakci života společnosti a podpory samostatného rozhodování jednotlivých rodin</a:t>
            </a:r>
          </a:p>
          <a:p>
            <a:r>
              <a:rPr lang="cs-CZ" dirty="0"/>
              <a:t>nedostatečná podpora rodiny ve výše uvedeném smyslu se rozhodující měrou podílí na demografickém propadu, který narušuje mezigenerační solidaritu, prohlubuje proces stárnutí obyvatelstva</a:t>
            </a:r>
          </a:p>
          <a:p>
            <a:r>
              <a:rPr lang="cs-CZ" dirty="0"/>
              <a:t>k nejdůležitějším aktérům rodinné politiky patří orgány veřejné správy na ústřední, regionální a místní úrovni</a:t>
            </a:r>
          </a:p>
          <a:p>
            <a:endParaRPr lang="cs-CZ" dirty="0"/>
          </a:p>
        </p:txBody>
      </p:sp>
    </p:spTree>
    <p:extLst>
      <p:ext uri="{BB962C8B-B14F-4D97-AF65-F5344CB8AC3E}">
        <p14:creationId xmlns:p14="http://schemas.microsoft.com/office/powerpoint/2010/main" val="33971425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Rodinná politika</a:t>
            </a:r>
          </a:p>
        </p:txBody>
      </p:sp>
      <p:sp>
        <p:nvSpPr>
          <p:cNvPr id="3" name="Zástupný symbol pro obsah 2"/>
          <p:cNvSpPr>
            <a:spLocks noGrp="1"/>
          </p:cNvSpPr>
          <p:nvPr>
            <p:ph idx="1"/>
          </p:nvPr>
        </p:nvSpPr>
        <p:spPr/>
        <p:txBody>
          <a:bodyPr/>
          <a:lstStyle/>
          <a:p>
            <a:pPr marL="0" indent="0" algn="ctr">
              <a:buNone/>
            </a:pPr>
            <a:endParaRPr lang="cs-CZ" dirty="0"/>
          </a:p>
          <a:p>
            <a:pPr marL="0" indent="0" algn="ctr">
              <a:buNone/>
            </a:pPr>
            <a:endParaRPr lang="cs-CZ" dirty="0"/>
          </a:p>
          <a:p>
            <a:pPr marL="0" indent="0" algn="ctr">
              <a:buNone/>
            </a:pPr>
            <a:r>
              <a:rPr lang="cs-CZ" dirty="0"/>
              <a:t>= státní sociální podpora  </a:t>
            </a:r>
          </a:p>
          <a:p>
            <a:pPr marL="0" indent="0" algn="ctr">
              <a:buNone/>
            </a:pPr>
            <a:r>
              <a:rPr lang="cs-CZ" dirty="0"/>
              <a:t>+ </a:t>
            </a:r>
          </a:p>
          <a:p>
            <a:pPr marL="0" indent="0" algn="ctr">
              <a:buNone/>
            </a:pPr>
            <a:r>
              <a:rPr lang="cs-CZ" dirty="0"/>
              <a:t>daňová politika</a:t>
            </a:r>
          </a:p>
          <a:p>
            <a:pPr marL="0" indent="0" algn="ctr">
              <a:buNone/>
            </a:pPr>
            <a:r>
              <a:rPr lang="cs-CZ" dirty="0"/>
              <a:t> +</a:t>
            </a:r>
          </a:p>
          <a:p>
            <a:pPr marL="0" indent="0" algn="ctr">
              <a:buNone/>
            </a:pPr>
            <a:r>
              <a:rPr lang="cs-CZ" dirty="0"/>
              <a:t> </a:t>
            </a:r>
            <a:r>
              <a:rPr lang="cs-CZ" b="1" dirty="0"/>
              <a:t>veřejné služby (služby pro rodiny s dětmi!)</a:t>
            </a:r>
          </a:p>
        </p:txBody>
      </p:sp>
    </p:spTree>
    <p:extLst>
      <p:ext uri="{BB962C8B-B14F-4D97-AF65-F5344CB8AC3E}">
        <p14:creationId xmlns:p14="http://schemas.microsoft.com/office/powerpoint/2010/main" val="37673466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837866-3C80-480C-A917-06D9CFBBCF9C}"/>
              </a:ext>
            </a:extLst>
          </p:cNvPr>
          <p:cNvSpPr>
            <a:spLocks noGrp="1"/>
          </p:cNvSpPr>
          <p:nvPr>
            <p:ph type="title"/>
          </p:nvPr>
        </p:nvSpPr>
        <p:spPr/>
        <p:txBody>
          <a:bodyPr>
            <a:normAutofit/>
          </a:bodyPr>
          <a:lstStyle/>
          <a:p>
            <a:r>
              <a:rPr lang="cs-CZ" sz="3200" b="1" dirty="0"/>
              <a:t>Vývoj příjmů ze systému státní sociální podpory (mil. Kč)</a:t>
            </a:r>
          </a:p>
        </p:txBody>
      </p:sp>
      <p:graphicFrame>
        <p:nvGraphicFramePr>
          <p:cNvPr id="4" name="Zástupný symbol pro obsah 3">
            <a:extLst>
              <a:ext uri="{FF2B5EF4-FFF2-40B4-BE49-F238E27FC236}">
                <a16:creationId xmlns:a16="http://schemas.microsoft.com/office/drawing/2014/main" id="{2A9CE999-932F-4D44-8FE8-E51C7D5DA553}"/>
              </a:ext>
            </a:extLst>
          </p:cNvPr>
          <p:cNvGraphicFramePr>
            <a:graphicFrameLocks noGrp="1"/>
          </p:cNvGraphicFramePr>
          <p:nvPr>
            <p:ph idx="1"/>
            <p:extLst>
              <p:ext uri="{D42A27DB-BD31-4B8C-83A1-F6EECF244321}">
                <p14:modId xmlns:p14="http://schemas.microsoft.com/office/powerpoint/2010/main" val="1713761955"/>
              </p:ext>
            </p:extLst>
          </p:nvPr>
        </p:nvGraphicFramePr>
        <p:xfrm>
          <a:off x="838199" y="1825625"/>
          <a:ext cx="9752046" cy="4351339"/>
        </p:xfrm>
        <a:graphic>
          <a:graphicData uri="http://schemas.openxmlformats.org/drawingml/2006/table">
            <a:tbl>
              <a:tblPr firstRow="1" firstCol="1" bandRow="1"/>
              <a:tblGrid>
                <a:gridCol w="705460">
                  <a:extLst>
                    <a:ext uri="{9D8B030D-6E8A-4147-A177-3AD203B41FA5}">
                      <a16:colId xmlns:a16="http://schemas.microsoft.com/office/drawing/2014/main" val="1249185269"/>
                    </a:ext>
                  </a:extLst>
                </a:gridCol>
                <a:gridCol w="1204950">
                  <a:extLst>
                    <a:ext uri="{9D8B030D-6E8A-4147-A177-3AD203B41FA5}">
                      <a16:colId xmlns:a16="http://schemas.microsoft.com/office/drawing/2014/main" val="380205649"/>
                    </a:ext>
                  </a:extLst>
                </a:gridCol>
                <a:gridCol w="955204">
                  <a:extLst>
                    <a:ext uri="{9D8B030D-6E8A-4147-A177-3AD203B41FA5}">
                      <a16:colId xmlns:a16="http://schemas.microsoft.com/office/drawing/2014/main" val="3520384253"/>
                    </a:ext>
                  </a:extLst>
                </a:gridCol>
                <a:gridCol w="983066">
                  <a:extLst>
                    <a:ext uri="{9D8B030D-6E8A-4147-A177-3AD203B41FA5}">
                      <a16:colId xmlns:a16="http://schemas.microsoft.com/office/drawing/2014/main" val="1288351899"/>
                    </a:ext>
                  </a:extLst>
                </a:gridCol>
                <a:gridCol w="984060">
                  <a:extLst>
                    <a:ext uri="{9D8B030D-6E8A-4147-A177-3AD203B41FA5}">
                      <a16:colId xmlns:a16="http://schemas.microsoft.com/office/drawing/2014/main" val="1943242324"/>
                    </a:ext>
                  </a:extLst>
                </a:gridCol>
                <a:gridCol w="984060">
                  <a:extLst>
                    <a:ext uri="{9D8B030D-6E8A-4147-A177-3AD203B41FA5}">
                      <a16:colId xmlns:a16="http://schemas.microsoft.com/office/drawing/2014/main" val="1487484201"/>
                    </a:ext>
                  </a:extLst>
                </a:gridCol>
                <a:gridCol w="983066">
                  <a:extLst>
                    <a:ext uri="{9D8B030D-6E8A-4147-A177-3AD203B41FA5}">
                      <a16:colId xmlns:a16="http://schemas.microsoft.com/office/drawing/2014/main" val="1381091321"/>
                    </a:ext>
                  </a:extLst>
                </a:gridCol>
                <a:gridCol w="984060">
                  <a:extLst>
                    <a:ext uri="{9D8B030D-6E8A-4147-A177-3AD203B41FA5}">
                      <a16:colId xmlns:a16="http://schemas.microsoft.com/office/drawing/2014/main" val="3032696105"/>
                    </a:ext>
                  </a:extLst>
                </a:gridCol>
                <a:gridCol w="984060">
                  <a:extLst>
                    <a:ext uri="{9D8B030D-6E8A-4147-A177-3AD203B41FA5}">
                      <a16:colId xmlns:a16="http://schemas.microsoft.com/office/drawing/2014/main" val="3762256748"/>
                    </a:ext>
                  </a:extLst>
                </a:gridCol>
                <a:gridCol w="984060">
                  <a:extLst>
                    <a:ext uri="{9D8B030D-6E8A-4147-A177-3AD203B41FA5}">
                      <a16:colId xmlns:a16="http://schemas.microsoft.com/office/drawing/2014/main" val="3733404210"/>
                    </a:ext>
                  </a:extLst>
                </a:gridCol>
              </a:tblGrid>
              <a:tr h="167426">
                <a:tc>
                  <a:txBody>
                    <a:bodyPr/>
                    <a:lstStyle/>
                    <a:p>
                      <a:pPr algn="l">
                        <a:spcBef>
                          <a:spcPts val="600"/>
                        </a:spcBef>
                        <a:spcAft>
                          <a:spcPts val="0"/>
                        </a:spcAft>
                      </a:pPr>
                      <a:r>
                        <a:rPr lang="cs-CZ" sz="1050" b="1"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 </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příjmy ze systému dávek státní sociální podpory  </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podíl příjmů ze systému státní sociální podpory na  HDP </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z toho:</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 </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 </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 </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 </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 </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 </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9320906"/>
                  </a:ext>
                </a:extLst>
              </a:tr>
              <a:tr h="1395218">
                <a:tc>
                  <a:txBody>
                    <a:bodyPr/>
                    <a:lstStyle/>
                    <a:p>
                      <a:pPr algn="l">
                        <a:spcBef>
                          <a:spcPts val="600"/>
                        </a:spcBef>
                        <a:spcAft>
                          <a:spcPts val="0"/>
                        </a:spcAft>
                      </a:pPr>
                      <a:r>
                        <a:rPr lang="cs-CZ" sz="1050" b="1"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 </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cs-CZ"/>
                    </a:p>
                  </a:txBody>
                  <a:tcPr/>
                </a:tc>
                <a:tc vMerge="1">
                  <a:txBody>
                    <a:bodyPr/>
                    <a:lstStyle/>
                    <a:p>
                      <a:endParaRPr lang="cs-CZ"/>
                    </a:p>
                  </a:txBody>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přídavek na dítě </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sociální příplatek </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příspěvek na bydlení</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rodičovský příspěvek </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porodné</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pohřebné </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jednorázový příspěvek na dítě </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1963339"/>
                  </a:ext>
                </a:extLst>
              </a:tr>
              <a:tr h="214515">
                <a:tc>
                  <a:txBody>
                    <a:bodyPr/>
                    <a:lstStyle/>
                    <a:p>
                      <a:pPr algn="ctr">
                        <a:spcBef>
                          <a:spcPts val="600"/>
                        </a:spcBef>
                        <a:spcAft>
                          <a:spcPts val="0"/>
                        </a:spcAft>
                      </a:pPr>
                      <a:r>
                        <a:rPr lang="cs-CZ" sz="1050" b="1">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2010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39 786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1,00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3 862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3 100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3 521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27 722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1 565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16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50" b="1" dirty="0">
                          <a:effectLst/>
                          <a:latin typeface="Verdana" panose="020B0604030504040204" pitchFamily="34" charset="0"/>
                          <a:ea typeface="Times New Roman" panose="02020603050405020304" pitchFamily="18" charset="0"/>
                          <a:cs typeface="Calibri" panose="020F0502020204030204" pitchFamily="34" charset="0"/>
                        </a:rPr>
                        <a:t>.</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47354350"/>
                  </a:ext>
                </a:extLst>
              </a:tr>
              <a:tr h="214515">
                <a:tc>
                  <a:txBody>
                    <a:bodyPr/>
                    <a:lstStyle/>
                    <a:p>
                      <a:pPr algn="ctr">
                        <a:spcBef>
                          <a:spcPts val="600"/>
                        </a:spcBef>
                        <a:spcAft>
                          <a:spcPts val="0"/>
                        </a:spcAft>
                      </a:pPr>
                      <a:r>
                        <a:rPr lang="cs-CZ" sz="1050" b="1">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2011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34 941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0,86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3 498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786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4 641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25 709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292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15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effectLst/>
                          <a:latin typeface="Verdana" panose="020B0604030504040204" pitchFamily="34" charset="0"/>
                          <a:ea typeface="Times New Roman" panose="02020603050405020304" pitchFamily="18" charset="0"/>
                          <a:cs typeface="Calibri" panose="020F0502020204030204" pitchFamily="34" charset="0"/>
                        </a:rPr>
                        <a:t>.</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09598869"/>
                  </a:ext>
                </a:extLst>
              </a:tr>
              <a:tr h="214515">
                <a:tc>
                  <a:txBody>
                    <a:bodyPr/>
                    <a:lstStyle/>
                    <a:p>
                      <a:pPr algn="ctr">
                        <a:spcBef>
                          <a:spcPts val="600"/>
                        </a:spcBef>
                        <a:spcAft>
                          <a:spcPts val="0"/>
                        </a:spcAft>
                      </a:pPr>
                      <a:r>
                        <a:rPr lang="cs-CZ" sz="1050" b="1">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2012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34 220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0,84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3 332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48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5 732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24 950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144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15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effectLst/>
                          <a:latin typeface="Verdana" panose="020B0604030504040204" pitchFamily="34" charset="0"/>
                          <a:ea typeface="Times New Roman" panose="02020603050405020304" pitchFamily="18" charset="0"/>
                          <a:cs typeface="Calibri" panose="020F0502020204030204" pitchFamily="34" charset="0"/>
                        </a:rPr>
                        <a:t>.</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71966455"/>
                  </a:ext>
                </a:extLst>
              </a:tr>
              <a:tr h="214515">
                <a:tc>
                  <a:txBody>
                    <a:bodyPr/>
                    <a:lstStyle/>
                    <a:p>
                      <a:pPr algn="ctr">
                        <a:spcBef>
                          <a:spcPts val="600"/>
                        </a:spcBef>
                        <a:spcAft>
                          <a:spcPts val="0"/>
                        </a:spcAft>
                      </a:pPr>
                      <a:r>
                        <a:rPr lang="cs-CZ" sz="1050" b="1">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2013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35 230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0,85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3 329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7 404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24 338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148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14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effectLst/>
                          <a:latin typeface="Verdana" panose="020B0604030504040204" pitchFamily="34" charset="0"/>
                          <a:ea typeface="Times New Roman" panose="02020603050405020304" pitchFamily="18" charset="0"/>
                          <a:cs typeface="Calibri" panose="020F0502020204030204" pitchFamily="34" charset="0"/>
                        </a:rPr>
                        <a:t>.</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5325392"/>
                  </a:ext>
                </a:extLst>
              </a:tr>
              <a:tr h="214515">
                <a:tc>
                  <a:txBody>
                    <a:bodyPr/>
                    <a:lstStyle/>
                    <a:p>
                      <a:pPr algn="ctr">
                        <a:spcBef>
                          <a:spcPts val="600"/>
                        </a:spcBef>
                        <a:spcAft>
                          <a:spcPts val="0"/>
                        </a:spcAft>
                      </a:pPr>
                      <a:r>
                        <a:rPr lang="cs-CZ" sz="1050" b="1">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2014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35 117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0,81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3 206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8 843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22 913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143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13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effectLst/>
                          <a:latin typeface="Verdana" panose="020B0604030504040204" pitchFamily="34" charset="0"/>
                          <a:ea typeface="Times New Roman" panose="02020603050405020304" pitchFamily="18" charset="0"/>
                          <a:cs typeface="Calibri" panose="020F0502020204030204" pitchFamily="34" charset="0"/>
                        </a:rPr>
                        <a:t>.</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36825635"/>
                  </a:ext>
                </a:extLst>
              </a:tr>
              <a:tr h="214515">
                <a:tc>
                  <a:txBody>
                    <a:bodyPr/>
                    <a:lstStyle/>
                    <a:p>
                      <a:pPr algn="ctr">
                        <a:spcBef>
                          <a:spcPts val="600"/>
                        </a:spcBef>
                        <a:spcAft>
                          <a:spcPts val="0"/>
                        </a:spcAft>
                      </a:pPr>
                      <a:r>
                        <a:rPr lang="cs-CZ" sz="1050" b="1">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2015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effectLst/>
                          <a:latin typeface="Verdana" panose="020B0604030504040204" pitchFamily="34" charset="0"/>
                          <a:ea typeface="Times New Roman" panose="02020603050405020304" pitchFamily="18" charset="0"/>
                          <a:cs typeface="Calibri" panose="020F0502020204030204" pitchFamily="34" charset="0"/>
                        </a:rPr>
                        <a:t>34 966</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0,76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3 057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9 161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22 480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256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14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effectLst/>
                          <a:latin typeface="Verdana" panose="020B0604030504040204" pitchFamily="34" charset="0"/>
                          <a:ea typeface="Times New Roman" panose="02020603050405020304" pitchFamily="18" charset="0"/>
                          <a:cs typeface="Calibri" panose="020F0502020204030204" pitchFamily="34" charset="0"/>
                        </a:rPr>
                        <a:t>.</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94926357"/>
                  </a:ext>
                </a:extLst>
              </a:tr>
              <a:tr h="214515">
                <a:tc>
                  <a:txBody>
                    <a:bodyPr/>
                    <a:lstStyle/>
                    <a:p>
                      <a:pPr algn="ctr">
                        <a:spcBef>
                          <a:spcPts val="600"/>
                        </a:spcBef>
                        <a:spcAft>
                          <a:spcPts val="0"/>
                        </a:spcAft>
                      </a:pPr>
                      <a:r>
                        <a:rPr lang="cs-CZ" sz="1050" b="1">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2016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effectLst/>
                          <a:latin typeface="Verdana" panose="020B0604030504040204" pitchFamily="34" charset="0"/>
                          <a:ea typeface="Times New Roman" panose="02020603050405020304" pitchFamily="18" charset="0"/>
                          <a:cs typeface="Calibri" panose="020F0502020204030204" pitchFamily="34" charset="0"/>
                        </a:rPr>
                        <a:t>34 973</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0,73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2 817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9 261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22 625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256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13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36250140"/>
                  </a:ext>
                </a:extLst>
              </a:tr>
              <a:tr h="214515">
                <a:tc>
                  <a:txBody>
                    <a:bodyPr/>
                    <a:lstStyle/>
                    <a:p>
                      <a:pPr algn="ctr">
                        <a:spcBef>
                          <a:spcPts val="600"/>
                        </a:spcBef>
                        <a:spcAft>
                          <a:spcPts val="0"/>
                        </a:spcAft>
                      </a:pPr>
                      <a:r>
                        <a:rPr lang="cs-CZ" sz="1050" b="1">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2017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effectLst/>
                          <a:latin typeface="Verdana" panose="020B0604030504040204" pitchFamily="34" charset="0"/>
                          <a:ea typeface="Times New Roman" panose="02020603050405020304" pitchFamily="18" charset="0"/>
                          <a:cs typeface="Calibri" panose="020F0502020204030204" pitchFamily="34" charset="0"/>
                        </a:rPr>
                        <a:t>34 316</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0,67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2 479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8 622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22 984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218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13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effectLst/>
                          <a:latin typeface="Verdana" panose="020B0604030504040204" pitchFamily="34" charset="0"/>
                          <a:ea typeface="Times New Roman" panose="02020603050405020304" pitchFamily="18" charset="0"/>
                          <a:cs typeface="Calibri" panose="020F0502020204030204" pitchFamily="34" charset="0"/>
                        </a:rPr>
                        <a:t>.</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3757630"/>
                  </a:ext>
                </a:extLst>
              </a:tr>
              <a:tr h="214515">
                <a:tc>
                  <a:txBody>
                    <a:bodyPr/>
                    <a:lstStyle/>
                    <a:p>
                      <a:pPr algn="ctr">
                        <a:spcBef>
                          <a:spcPts val="600"/>
                        </a:spcBef>
                        <a:spcAft>
                          <a:spcPts val="0"/>
                        </a:spcAft>
                      </a:pPr>
                      <a:r>
                        <a:rPr lang="cs-CZ" sz="1050" b="1">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2018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effectLst/>
                          <a:latin typeface="Verdana" panose="020B0604030504040204" pitchFamily="34" charset="0"/>
                          <a:ea typeface="Times New Roman" panose="02020603050405020304" pitchFamily="18" charset="0"/>
                          <a:cs typeface="Calibri" panose="020F0502020204030204" pitchFamily="34" charset="0"/>
                        </a:rPr>
                        <a:t>35 356</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0,65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2 520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7 689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24 959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175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13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effectLst/>
                          <a:latin typeface="Verdana" panose="020B0604030504040204" pitchFamily="34" charset="0"/>
                          <a:ea typeface="Times New Roman" panose="02020603050405020304" pitchFamily="18" charset="0"/>
                          <a:cs typeface="Calibri" panose="020F0502020204030204" pitchFamily="34" charset="0"/>
                        </a:rPr>
                        <a:t>.</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48295953"/>
                  </a:ext>
                </a:extLst>
              </a:tr>
              <a:tr h="214515">
                <a:tc>
                  <a:txBody>
                    <a:bodyPr/>
                    <a:lstStyle/>
                    <a:p>
                      <a:pPr algn="ctr">
                        <a:spcBef>
                          <a:spcPts val="600"/>
                        </a:spcBef>
                        <a:spcAft>
                          <a:spcPts val="0"/>
                        </a:spcAft>
                      </a:pPr>
                      <a:r>
                        <a:rPr lang="cs-CZ" sz="1050" b="1">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2019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effectLst/>
                          <a:latin typeface="Verdana" panose="020B0604030504040204" pitchFamily="34" charset="0"/>
                          <a:ea typeface="Times New Roman" panose="02020603050405020304" pitchFamily="18" charset="0"/>
                          <a:cs typeface="Calibri" panose="020F0502020204030204" pitchFamily="34" charset="0"/>
                        </a:rPr>
                        <a:t>33 976</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0,59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2 279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7 082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24 470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133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12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effectLst/>
                          <a:latin typeface="Verdana" panose="020B0604030504040204" pitchFamily="34" charset="0"/>
                          <a:ea typeface="Times New Roman" panose="02020603050405020304" pitchFamily="18" charset="0"/>
                          <a:cs typeface="Calibri" panose="020F0502020204030204" pitchFamily="34" charset="0"/>
                        </a:rPr>
                        <a:t>.</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83097005"/>
                  </a:ext>
                </a:extLst>
              </a:tr>
              <a:tr h="214515">
                <a:tc>
                  <a:txBody>
                    <a:bodyPr/>
                    <a:lstStyle/>
                    <a:p>
                      <a:pPr algn="ctr">
                        <a:spcBef>
                          <a:spcPts val="600"/>
                        </a:spcBef>
                        <a:spcAft>
                          <a:spcPts val="0"/>
                        </a:spcAft>
                      </a:pPr>
                      <a:r>
                        <a:rPr lang="cs-CZ" sz="1050" b="1">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2020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effectLst/>
                          <a:latin typeface="Verdana" panose="020B0604030504040204" pitchFamily="34" charset="0"/>
                          <a:ea typeface="Times New Roman" panose="02020603050405020304" pitchFamily="18" charset="0"/>
                          <a:cs typeface="Calibri" panose="020F0502020204030204" pitchFamily="34" charset="0"/>
                        </a:rPr>
                        <a:t>47 739</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0,84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2 138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6 952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38 531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105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12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effectLst/>
                          <a:latin typeface="Verdana" panose="020B0604030504040204" pitchFamily="34" charset="0"/>
                          <a:ea typeface="Times New Roman" panose="02020603050405020304" pitchFamily="18" charset="0"/>
                          <a:cs typeface="Calibri" panose="020F0502020204030204" pitchFamily="34" charset="0"/>
                        </a:rPr>
                        <a:t>.</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65877072"/>
                  </a:ext>
                </a:extLst>
              </a:tr>
              <a:tr h="214515">
                <a:tc>
                  <a:txBody>
                    <a:bodyPr/>
                    <a:lstStyle/>
                    <a:p>
                      <a:pPr algn="ctr">
                        <a:spcBef>
                          <a:spcPts val="600"/>
                        </a:spcBef>
                        <a:spcAft>
                          <a:spcPts val="0"/>
                        </a:spcAft>
                      </a:pPr>
                      <a:r>
                        <a:rPr lang="cs-CZ" sz="1050" b="1">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2021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effectLst/>
                          <a:latin typeface="Verdana" panose="020B0604030504040204" pitchFamily="34" charset="0"/>
                          <a:ea typeface="Times New Roman" panose="02020603050405020304" pitchFamily="18" charset="0"/>
                          <a:cs typeface="Calibri" panose="020F0502020204030204" pitchFamily="34" charset="0"/>
                        </a:rPr>
                        <a:t>44 732</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0,73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2 565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6 617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35 440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97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13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effectLst/>
                          <a:latin typeface="Verdana" panose="020B0604030504040204" pitchFamily="34" charset="0"/>
                          <a:ea typeface="Times New Roman" panose="02020603050405020304" pitchFamily="18" charset="0"/>
                          <a:cs typeface="Calibri" panose="020F0502020204030204" pitchFamily="34" charset="0"/>
                        </a:rPr>
                        <a:t>.</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57681587"/>
                  </a:ext>
                </a:extLst>
              </a:tr>
              <a:tr h="214515">
                <a:tc>
                  <a:txBody>
                    <a:bodyPr/>
                    <a:lstStyle/>
                    <a:p>
                      <a:pPr algn="ctr">
                        <a:spcBef>
                          <a:spcPts val="600"/>
                        </a:spcBef>
                        <a:spcAft>
                          <a:spcPts val="0"/>
                        </a:spcAft>
                      </a:pPr>
                      <a:r>
                        <a:rPr lang="cs-CZ" sz="1050" b="1">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2022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dirty="0">
                          <a:effectLst/>
                          <a:latin typeface="Verdana" panose="020B0604030504040204" pitchFamily="34" charset="0"/>
                          <a:ea typeface="Times New Roman" panose="02020603050405020304" pitchFamily="18" charset="0"/>
                          <a:cs typeface="Calibri" panose="020F0502020204030204" pitchFamily="34" charset="0"/>
                        </a:rPr>
                        <a:t>52 289</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0,84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3 871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8 516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33 054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88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13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dirty="0">
                          <a:effectLst/>
                          <a:latin typeface="Verdana" panose="020B0604030504040204" pitchFamily="34" charset="0"/>
                          <a:ea typeface="Times New Roman" panose="02020603050405020304" pitchFamily="18" charset="0"/>
                          <a:cs typeface="Calibri" panose="020F0502020204030204" pitchFamily="34" charset="0"/>
                        </a:rPr>
                        <a:t>6 749</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6198095"/>
                  </a:ext>
                </a:extLst>
              </a:tr>
            </a:tbl>
          </a:graphicData>
        </a:graphic>
      </p:graphicFrame>
    </p:spTree>
    <p:extLst>
      <p:ext uri="{BB962C8B-B14F-4D97-AF65-F5344CB8AC3E}">
        <p14:creationId xmlns:p14="http://schemas.microsoft.com/office/powerpoint/2010/main" val="27691742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D19E49-47FF-4F72-8368-D10F1B3486C7}"/>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7D752AC5-EA1B-40F4-AACA-5E58A5E40617}"/>
              </a:ext>
            </a:extLst>
          </p:cNvPr>
          <p:cNvPicPr>
            <a:picLocks noGrp="1" noChangeAspect="1"/>
          </p:cNvPicPr>
          <p:nvPr>
            <p:ph idx="1"/>
          </p:nvPr>
        </p:nvPicPr>
        <p:blipFill>
          <a:blip r:embed="rId2"/>
          <a:stretch>
            <a:fillRect/>
          </a:stretch>
        </p:blipFill>
        <p:spPr>
          <a:xfrm>
            <a:off x="838200" y="611169"/>
            <a:ext cx="9378819" cy="6047276"/>
          </a:xfrm>
          <a:prstGeom prst="rect">
            <a:avLst/>
          </a:prstGeom>
        </p:spPr>
      </p:pic>
    </p:spTree>
    <p:extLst>
      <p:ext uri="{BB962C8B-B14F-4D97-AF65-F5344CB8AC3E}">
        <p14:creationId xmlns:p14="http://schemas.microsoft.com/office/powerpoint/2010/main" val="18517684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4000" b="1" dirty="0"/>
              <a:t>základní principy dávek státní sociální podpory</a:t>
            </a:r>
          </a:p>
        </p:txBody>
      </p:sp>
      <p:sp>
        <p:nvSpPr>
          <p:cNvPr id="3" name="Zástupný symbol pro obsah 2"/>
          <p:cNvSpPr>
            <a:spLocks noGrp="1"/>
          </p:cNvSpPr>
          <p:nvPr>
            <p:ph idx="1"/>
          </p:nvPr>
        </p:nvSpPr>
        <p:spPr>
          <a:xfrm>
            <a:off x="838200" y="1366886"/>
            <a:ext cx="10515600" cy="5269583"/>
          </a:xfrm>
        </p:spPr>
        <p:txBody>
          <a:bodyPr>
            <a:normAutofit fontScale="62500" lnSpcReduction="20000"/>
          </a:bodyPr>
          <a:lstStyle/>
          <a:p>
            <a:pPr marL="342900" lvl="0" indent="-342900" algn="just">
              <a:lnSpc>
                <a:spcPct val="120000"/>
              </a:lnSpc>
              <a:spcBef>
                <a:spcPts val="600"/>
              </a:spcBef>
              <a:spcAft>
                <a:spcPts val="0"/>
              </a:spcAft>
              <a:buFont typeface="Verdana" panose="020B0604030504040204" pitchFamily="34" charset="0"/>
              <a:buChar char="-"/>
              <a:tabLst>
                <a:tab pos="228600" algn="l"/>
              </a:tabLst>
            </a:pPr>
            <a:r>
              <a:rPr lang="cs-CZ" dirty="0">
                <a:solidFill>
                  <a:srgbClr val="000000"/>
                </a:solidFill>
                <a:latin typeface="Verdana" panose="020B0604030504040204" pitchFamily="34" charset="0"/>
                <a:ea typeface="Times New Roman" panose="02020603050405020304" pitchFamily="18" charset="0"/>
                <a:cs typeface="Arial" panose="020B0604020202020204" pitchFamily="34" charset="0"/>
              </a:rPr>
              <a:t>nárok na dávky má pouze občan a s ním společně posuzovaní členové domácnosti, kteří mají trvalý pobyt na území ČR,</a:t>
            </a:r>
            <a:endParaRPr lang="cs-CZ" sz="3600" dirty="0">
              <a:latin typeface="Calibri" panose="020F0502020204030204" pitchFamily="34" charset="0"/>
              <a:ea typeface="MS Outlook" panose="05010100010000000000" pitchFamily="2" charset="2"/>
              <a:cs typeface="MS Outlook" panose="05010100010000000000" pitchFamily="2" charset="2"/>
            </a:endParaRPr>
          </a:p>
          <a:p>
            <a:pPr marL="342900" lvl="0" indent="-342900" algn="just">
              <a:lnSpc>
                <a:spcPct val="120000"/>
              </a:lnSpc>
              <a:spcBef>
                <a:spcPts val="600"/>
              </a:spcBef>
              <a:spcAft>
                <a:spcPts val="0"/>
              </a:spcAft>
              <a:buFont typeface="Verdana" panose="020B0604030504040204" pitchFamily="34" charset="0"/>
              <a:buChar char="-"/>
              <a:tabLst>
                <a:tab pos="228600" algn="l"/>
              </a:tabLst>
            </a:pPr>
            <a:r>
              <a:rPr lang="cs-CZ" dirty="0">
                <a:solidFill>
                  <a:srgbClr val="000000"/>
                </a:solidFill>
                <a:latin typeface="Verdana" panose="020B0604030504040204" pitchFamily="34" charset="0"/>
                <a:ea typeface="Times New Roman" panose="02020603050405020304" pitchFamily="18" charset="0"/>
                <a:cs typeface="Arial" panose="020B0604020202020204" pitchFamily="34" charset="0"/>
              </a:rPr>
              <a:t>při posuzování nároků na jednotlivé dávky státní sociální podpory se </a:t>
            </a:r>
            <a:r>
              <a:rPr lang="cs-CZ" u="sng" dirty="0">
                <a:solidFill>
                  <a:srgbClr val="000000"/>
                </a:solidFill>
                <a:latin typeface="Verdana" panose="020B0604030504040204" pitchFamily="34" charset="0"/>
                <a:ea typeface="Times New Roman" panose="02020603050405020304" pitchFamily="18" charset="0"/>
                <a:cs typeface="Arial" panose="020B0604020202020204" pitchFamily="34" charset="0"/>
              </a:rPr>
              <a:t>netestuje majetek rodiny, </a:t>
            </a:r>
            <a:endParaRPr lang="cs-CZ" sz="3600" u="sng" dirty="0">
              <a:latin typeface="Calibri" panose="020F0502020204030204" pitchFamily="34" charset="0"/>
              <a:ea typeface="MS Outlook" panose="05010100010000000000" pitchFamily="2" charset="2"/>
              <a:cs typeface="MS Outlook" panose="05010100010000000000" pitchFamily="2" charset="2"/>
            </a:endParaRPr>
          </a:p>
          <a:p>
            <a:pPr marL="342900" lvl="0" indent="-342900" algn="just">
              <a:lnSpc>
                <a:spcPct val="120000"/>
              </a:lnSpc>
              <a:spcBef>
                <a:spcPts val="600"/>
              </a:spcBef>
              <a:spcAft>
                <a:spcPts val="0"/>
              </a:spcAft>
              <a:buFont typeface="Verdana" panose="020B0604030504040204" pitchFamily="34" charset="0"/>
              <a:buChar char="-"/>
              <a:tabLst>
                <a:tab pos="228600" algn="l"/>
              </a:tabLst>
            </a:pPr>
            <a:r>
              <a:rPr lang="cs-CZ" dirty="0">
                <a:latin typeface="Verdana" panose="020B0604030504040204" pitchFamily="34" charset="0"/>
                <a:ea typeface="Times New Roman" panose="02020603050405020304" pitchFamily="18" charset="0"/>
                <a:cs typeface="Arial" panose="020B0604020202020204" pitchFamily="34" charset="0"/>
              </a:rPr>
              <a:t>systém </a:t>
            </a:r>
            <a:r>
              <a:rPr lang="cs-CZ" dirty="0" err="1">
                <a:latin typeface="Verdana" panose="020B0604030504040204" pitchFamily="34" charset="0"/>
                <a:ea typeface="Times New Roman" panose="02020603050405020304" pitchFamily="18" charset="0"/>
                <a:cs typeface="Arial" panose="020B0604020202020204" pitchFamily="34" charset="0"/>
              </a:rPr>
              <a:t>SSP</a:t>
            </a:r>
            <a:r>
              <a:rPr lang="cs-CZ" dirty="0">
                <a:latin typeface="Verdana" panose="020B0604030504040204" pitchFamily="34" charset="0"/>
                <a:ea typeface="Times New Roman" panose="02020603050405020304" pitchFamily="18" charset="0"/>
                <a:cs typeface="Arial" panose="020B0604020202020204" pitchFamily="34" charset="0"/>
              </a:rPr>
              <a:t> chápe rodinu jako soužití rodičů a nezaopatřených dětí ve společné domácnosti, </a:t>
            </a:r>
            <a:endParaRPr lang="cs-CZ" sz="3600" dirty="0">
              <a:latin typeface="Calibri" panose="020F0502020204030204" pitchFamily="34" charset="0"/>
              <a:ea typeface="MS Outlook" panose="05010100010000000000" pitchFamily="2" charset="2"/>
              <a:cs typeface="MS Outlook" panose="05010100010000000000" pitchFamily="2" charset="2"/>
            </a:endParaRPr>
          </a:p>
          <a:p>
            <a:pPr marL="342900" lvl="0" indent="-342900" algn="just">
              <a:lnSpc>
                <a:spcPct val="120000"/>
              </a:lnSpc>
              <a:spcBef>
                <a:spcPts val="600"/>
              </a:spcBef>
              <a:spcAft>
                <a:spcPts val="0"/>
              </a:spcAft>
              <a:buFont typeface="Verdana" panose="020B0604030504040204" pitchFamily="34" charset="0"/>
              <a:buChar char="-"/>
              <a:tabLst>
                <a:tab pos="228600" algn="l"/>
              </a:tabLst>
            </a:pPr>
            <a:r>
              <a:rPr lang="cs-CZ" dirty="0">
                <a:solidFill>
                  <a:srgbClr val="000000"/>
                </a:solidFill>
                <a:latin typeface="Verdana" panose="020B0604030504040204" pitchFamily="34" charset="0"/>
                <a:ea typeface="Times New Roman" panose="02020603050405020304" pitchFamily="18" charset="0"/>
                <a:cs typeface="Arial" panose="020B0604020202020204" pitchFamily="34" charset="0"/>
              </a:rPr>
              <a:t>základem pro stanovení nároku na některé dávky státní sociální podpory je životní minimum.</a:t>
            </a:r>
            <a:r>
              <a:rPr lang="cs-CZ" dirty="0">
                <a:latin typeface="Verdana" panose="020B0604030504040204" pitchFamily="34" charset="0"/>
                <a:ea typeface="Times New Roman" panose="02020603050405020304" pitchFamily="18" charset="0"/>
                <a:cs typeface="Arial" panose="020B0604020202020204" pitchFamily="34" charset="0"/>
              </a:rPr>
              <a:t> </a:t>
            </a:r>
            <a:endParaRPr lang="cs-CZ" sz="3600" dirty="0">
              <a:latin typeface="Calibri" panose="020F0502020204030204" pitchFamily="34" charset="0"/>
              <a:ea typeface="MS Outlook" panose="05010100010000000000" pitchFamily="2" charset="2"/>
              <a:cs typeface="MS Outlook" panose="05010100010000000000" pitchFamily="2" charset="2"/>
            </a:endParaRPr>
          </a:p>
          <a:p>
            <a:pPr marL="342900" lvl="0" indent="-342900" algn="just">
              <a:lnSpc>
                <a:spcPct val="120000"/>
              </a:lnSpc>
              <a:spcBef>
                <a:spcPts val="600"/>
              </a:spcBef>
              <a:spcAft>
                <a:spcPts val="0"/>
              </a:spcAft>
              <a:buFont typeface="Verdana" panose="020B0604030504040204" pitchFamily="34" charset="0"/>
              <a:buChar char="-"/>
              <a:tabLst>
                <a:tab pos="228600" algn="l"/>
              </a:tabLst>
            </a:pPr>
            <a:r>
              <a:rPr lang="cs-CZ" dirty="0">
                <a:solidFill>
                  <a:srgbClr val="000000"/>
                </a:solidFill>
                <a:latin typeface="Verdana" panose="020B0604030504040204" pitchFamily="34" charset="0"/>
                <a:ea typeface="Times New Roman" panose="02020603050405020304" pitchFamily="18" charset="0"/>
                <a:cs typeface="Arial" panose="020B0604020202020204" pitchFamily="34" charset="0"/>
              </a:rPr>
              <a:t>mezi příjmy, které jsou rozhodující pro přiznání nároku na dávky </a:t>
            </a:r>
            <a:r>
              <a:rPr lang="cs-CZ" dirty="0" err="1">
                <a:solidFill>
                  <a:srgbClr val="000000"/>
                </a:solidFill>
                <a:latin typeface="Verdana" panose="020B0604030504040204" pitchFamily="34" charset="0"/>
                <a:ea typeface="Times New Roman" panose="02020603050405020304" pitchFamily="18" charset="0"/>
                <a:cs typeface="Arial" panose="020B0604020202020204" pitchFamily="34" charset="0"/>
              </a:rPr>
              <a:t>SSP</a:t>
            </a:r>
            <a:r>
              <a:rPr lang="cs-CZ" dirty="0">
                <a:solidFill>
                  <a:srgbClr val="000000"/>
                </a:solidFill>
                <a:latin typeface="Verdana" panose="020B0604030504040204" pitchFamily="34" charset="0"/>
                <a:ea typeface="Times New Roman" panose="02020603050405020304" pitchFamily="18" charset="0"/>
                <a:cs typeface="Arial" panose="020B0604020202020204" pitchFamily="34" charset="0"/>
              </a:rPr>
              <a:t>, patří především příjmy ze závislé činnosti, příjmy z podnikání nebo jiné samostatné výdělečné činnosti, dávky nemocenského a důchodového zabezpečení a hmotné zabezpečení uchazečů o zaměstnání, </a:t>
            </a:r>
          </a:p>
          <a:p>
            <a:pPr marL="342900" lvl="0" indent="-342900" algn="just">
              <a:lnSpc>
                <a:spcPct val="120000"/>
              </a:lnSpc>
              <a:spcBef>
                <a:spcPts val="600"/>
              </a:spcBef>
              <a:spcAft>
                <a:spcPts val="0"/>
              </a:spcAft>
              <a:buFont typeface="Verdana" panose="020B0604030504040204" pitchFamily="34" charset="0"/>
              <a:buChar char="-"/>
              <a:tabLst>
                <a:tab pos="228600" algn="l"/>
              </a:tabLst>
            </a:pPr>
            <a:r>
              <a:rPr lang="cs-CZ" dirty="0">
                <a:solidFill>
                  <a:srgbClr val="000000"/>
                </a:solidFill>
                <a:latin typeface="Verdana" panose="020B0604030504040204" pitchFamily="34" charset="0"/>
                <a:ea typeface="Times New Roman" panose="02020603050405020304" pitchFamily="18" charset="0"/>
                <a:cs typeface="Arial" panose="020B0604020202020204" pitchFamily="34" charset="0"/>
              </a:rPr>
              <a:t>do rozhodného příjmu se započítávají tzv. "čisté" příjmy, </a:t>
            </a:r>
            <a:endParaRPr lang="cs-CZ" sz="3600" dirty="0">
              <a:latin typeface="Calibri" panose="020F0502020204030204" pitchFamily="34" charset="0"/>
              <a:ea typeface="MS Outlook" panose="05010100010000000000" pitchFamily="2" charset="2"/>
              <a:cs typeface="MS Outlook" panose="05010100010000000000" pitchFamily="2" charset="2"/>
            </a:endParaRPr>
          </a:p>
          <a:p>
            <a:pPr marL="342900" lvl="0" indent="-342900" algn="just">
              <a:lnSpc>
                <a:spcPct val="120000"/>
              </a:lnSpc>
              <a:spcBef>
                <a:spcPts val="600"/>
              </a:spcBef>
              <a:spcAft>
                <a:spcPts val="0"/>
              </a:spcAft>
              <a:buFont typeface="Verdana" panose="020B0604030504040204" pitchFamily="34" charset="0"/>
              <a:buChar char="-"/>
              <a:tabLst>
                <a:tab pos="228600" algn="l"/>
              </a:tabLst>
            </a:pPr>
            <a:r>
              <a:rPr lang="cs-CZ" dirty="0">
                <a:solidFill>
                  <a:srgbClr val="000000"/>
                </a:solidFill>
                <a:latin typeface="Verdana" panose="020B0604030504040204" pitchFamily="34" charset="0"/>
                <a:ea typeface="Times New Roman" panose="02020603050405020304" pitchFamily="18" charset="0"/>
                <a:cs typeface="Arial" panose="020B0604020202020204" pitchFamily="34" charset="0"/>
              </a:rPr>
              <a:t>žádosti o přiznání dávek státní sociální podpory vyřizují od 1. dubna 2004 Úřady práce.</a:t>
            </a:r>
            <a:endParaRPr lang="cs-CZ" sz="3600" dirty="0">
              <a:latin typeface="Calibri" panose="020F0502020204030204" pitchFamily="34" charset="0"/>
              <a:ea typeface="MS Outlook" panose="05010100010000000000" pitchFamily="2" charset="2"/>
              <a:cs typeface="MS Outlook" panose="05010100010000000000" pitchFamily="2" charset="2"/>
            </a:endParaRPr>
          </a:p>
          <a:p>
            <a:pPr marL="342900" lvl="0" indent="-342900" algn="just">
              <a:lnSpc>
                <a:spcPct val="120000"/>
              </a:lnSpc>
              <a:spcBef>
                <a:spcPts val="600"/>
              </a:spcBef>
              <a:spcAft>
                <a:spcPts val="0"/>
              </a:spcAft>
              <a:buFont typeface="Verdana" panose="020B0604030504040204" pitchFamily="34" charset="0"/>
              <a:buChar char="-"/>
              <a:tabLst>
                <a:tab pos="228600" algn="l"/>
              </a:tabLst>
            </a:pPr>
            <a:r>
              <a:rPr lang="cs-CZ" dirty="0">
                <a:solidFill>
                  <a:srgbClr val="000000"/>
                </a:solidFill>
                <a:latin typeface="Verdana" panose="020B0604030504040204" pitchFamily="34" charset="0"/>
                <a:ea typeface="Times New Roman" panose="02020603050405020304" pitchFamily="18" charset="0"/>
                <a:cs typeface="Arial" panose="020B0604020202020204" pitchFamily="34" charset="0"/>
              </a:rPr>
              <a:t>žádosti o jednotlivé dávky je nutno podávat pouze na tiskopisech předepsaných MPSV</a:t>
            </a:r>
            <a:endParaRPr lang="cs-CZ" dirty="0"/>
          </a:p>
        </p:txBody>
      </p:sp>
    </p:spTree>
    <p:extLst>
      <p:ext uri="{BB962C8B-B14F-4D97-AF65-F5344CB8AC3E}">
        <p14:creationId xmlns:p14="http://schemas.microsoft.com/office/powerpoint/2010/main" val="17642396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dirty="0"/>
              <a:t>Nezaměstnanost jako sociální událost</a:t>
            </a:r>
          </a:p>
        </p:txBody>
      </p:sp>
      <p:sp>
        <p:nvSpPr>
          <p:cNvPr id="3" name="Zástupný symbol pro obsah 2"/>
          <p:cNvSpPr>
            <a:spLocks noGrp="1"/>
          </p:cNvSpPr>
          <p:nvPr>
            <p:ph idx="1"/>
          </p:nvPr>
        </p:nvSpPr>
        <p:spPr/>
        <p:txBody>
          <a:bodyPr>
            <a:normAutofit lnSpcReduction="10000"/>
          </a:bodyPr>
          <a:lstStyle/>
          <a:p>
            <a:r>
              <a:rPr lang="cs-CZ" dirty="0"/>
              <a:t>nezaměstnanost není jakákoli absence pracovního poměru</a:t>
            </a:r>
          </a:p>
          <a:p>
            <a:r>
              <a:rPr lang="cs-CZ" dirty="0"/>
              <a:t>nezaměstnaný = ten, kdo chce být zaměstnán, je zaměstnatelný a přihlásí se o práci na ÚP</a:t>
            </a:r>
          </a:p>
          <a:p>
            <a:endParaRPr lang="cs-CZ" dirty="0"/>
          </a:p>
          <a:p>
            <a:pPr marL="0" indent="0">
              <a:buNone/>
            </a:pPr>
            <a:r>
              <a:rPr lang="cs-CZ" dirty="0"/>
              <a:t>nezaměstnanost je definována </a:t>
            </a:r>
          </a:p>
          <a:p>
            <a:r>
              <a:rPr lang="cs-CZ" dirty="0"/>
              <a:t>nedobrovolným charakterem – nemožnost získat zaměstnání</a:t>
            </a:r>
          </a:p>
          <a:p>
            <a:r>
              <a:rPr lang="cs-CZ" dirty="0"/>
              <a:t>pracovní schopností – způsobilost být zaměstnán</a:t>
            </a:r>
          </a:p>
          <a:p>
            <a:r>
              <a:rPr lang="cs-CZ" dirty="0"/>
              <a:t>připraveností pro výkon zaměstnání</a:t>
            </a:r>
          </a:p>
          <a:p>
            <a:r>
              <a:rPr lang="cs-CZ" dirty="0"/>
              <a:t>aktivním hledáním zaměstnání</a:t>
            </a:r>
          </a:p>
        </p:txBody>
      </p:sp>
    </p:spTree>
    <p:extLst>
      <p:ext uri="{BB962C8B-B14F-4D97-AF65-F5344CB8AC3E}">
        <p14:creationId xmlns:p14="http://schemas.microsoft.com/office/powerpoint/2010/main" val="6718113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Státní politika zaměstnanosti</a:t>
            </a:r>
          </a:p>
        </p:txBody>
      </p:sp>
      <p:sp>
        <p:nvSpPr>
          <p:cNvPr id="3" name="Zástupný symbol pro obsah 2"/>
          <p:cNvSpPr>
            <a:spLocks noGrp="1"/>
          </p:cNvSpPr>
          <p:nvPr>
            <p:ph idx="1"/>
          </p:nvPr>
        </p:nvSpPr>
        <p:spPr>
          <a:xfrm>
            <a:off x="838200" y="1518082"/>
            <a:ext cx="10515600" cy="5220069"/>
          </a:xfrm>
        </p:spPr>
        <p:txBody>
          <a:bodyPr>
            <a:normAutofit fontScale="85000" lnSpcReduction="10000"/>
          </a:bodyPr>
          <a:lstStyle/>
          <a:p>
            <a:pPr marL="0" indent="0">
              <a:buNone/>
            </a:pPr>
            <a:r>
              <a:rPr lang="cs-CZ" b="1" dirty="0"/>
              <a:t>typy nezaměstnanosti</a:t>
            </a:r>
          </a:p>
          <a:p>
            <a:r>
              <a:rPr lang="cs-CZ" b="1" dirty="0"/>
              <a:t>dobrovolná </a:t>
            </a:r>
            <a:r>
              <a:rPr lang="cs-CZ" dirty="0"/>
              <a:t>– osoba setrvává dobrovolně nezaměstnaná, není ochotna přijmout práci za nabízených podmínek </a:t>
            </a:r>
          </a:p>
          <a:p>
            <a:r>
              <a:rPr lang="cs-CZ" b="1" dirty="0"/>
              <a:t>frikční (dočasná) </a:t>
            </a:r>
            <a:r>
              <a:rPr lang="cs-CZ" dirty="0"/>
              <a:t>– jedná se o krátkodobou nezaměstnanost spojenou zpravidla s obdobím mezi ukončením zaměstnání a nalezením nového zaměstnání; jedná se o nejčastější typ nezaměstnanosti, pro ekonomiku neznamená závažnější problém</a:t>
            </a:r>
          </a:p>
          <a:p>
            <a:r>
              <a:rPr lang="cs-CZ" b="1" dirty="0"/>
              <a:t>systémová (strukturální) </a:t>
            </a:r>
            <a:r>
              <a:rPr lang="cs-CZ" dirty="0"/>
              <a:t>– nezaměstnanost způsobená změnou struktury ekonomiky; nezaměstnaný nemůže sehnat práci ve svém oboru, souvisí s nesouladem nabídky práce a poptávky po práci (např. nadbytek horníků po uzavření dolů v regionu). Řešením může být rekvalifikace.</a:t>
            </a:r>
          </a:p>
          <a:p>
            <a:r>
              <a:rPr lang="cs-CZ" b="1" dirty="0"/>
              <a:t>cyklická</a:t>
            </a:r>
            <a:r>
              <a:rPr lang="cs-CZ" dirty="0"/>
              <a:t> – souvisí s průběhem hospodářského cyklu - v době, kdy se ekonomika nachází v recesi, je zaměstnáno méně lidí než v době konjunktury.</a:t>
            </a:r>
          </a:p>
          <a:p>
            <a:r>
              <a:rPr lang="cs-CZ" b="1" dirty="0"/>
              <a:t>sezónní</a:t>
            </a:r>
            <a:r>
              <a:rPr lang="cs-CZ" dirty="0"/>
              <a:t> – souvisí např. s ročním obdobím – třeba v zimě je na horách zaměstnáno více správců lyžařských vleků než v létě, v zimě je více nezaměstnaných stavařů. Někdy se považuje za část frikční nebo strukturální nezaměstnanosti.</a:t>
            </a:r>
          </a:p>
          <a:p>
            <a:endParaRPr lang="cs-CZ" dirty="0"/>
          </a:p>
        </p:txBody>
      </p:sp>
    </p:spTree>
    <p:extLst>
      <p:ext uri="{BB962C8B-B14F-4D97-AF65-F5344CB8AC3E}">
        <p14:creationId xmlns:p14="http://schemas.microsoft.com/office/powerpoint/2010/main" val="35411648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18FE16-59FF-4D30-A4D8-098D9D06D8F2}"/>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168BC638-61B1-4118-A1A7-88CE7AF5AC4E}"/>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E2930AB1-E29A-4098-8E29-00CB113CFC9A}"/>
              </a:ext>
            </a:extLst>
          </p:cNvPr>
          <p:cNvPicPr>
            <a:picLocks noChangeAspect="1"/>
          </p:cNvPicPr>
          <p:nvPr/>
        </p:nvPicPr>
        <p:blipFill>
          <a:blip r:embed="rId2"/>
          <a:stretch>
            <a:fillRect/>
          </a:stretch>
        </p:blipFill>
        <p:spPr>
          <a:xfrm>
            <a:off x="914400" y="238188"/>
            <a:ext cx="10021077" cy="6170945"/>
          </a:xfrm>
          <a:prstGeom prst="rect">
            <a:avLst/>
          </a:prstGeom>
        </p:spPr>
      </p:pic>
    </p:spTree>
    <p:extLst>
      <p:ext uri="{BB962C8B-B14F-4D97-AF65-F5344CB8AC3E}">
        <p14:creationId xmlns:p14="http://schemas.microsoft.com/office/powerpoint/2010/main" val="29121557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Politika zaměstnanosti</a:t>
            </a:r>
          </a:p>
        </p:txBody>
      </p:sp>
      <p:sp>
        <p:nvSpPr>
          <p:cNvPr id="3" name="Zástupný symbol pro obsah 2"/>
          <p:cNvSpPr>
            <a:spLocks noGrp="1"/>
          </p:cNvSpPr>
          <p:nvPr>
            <p:ph idx="1"/>
          </p:nvPr>
        </p:nvSpPr>
        <p:spPr>
          <a:xfrm>
            <a:off x="838200" y="1825624"/>
            <a:ext cx="10515600" cy="4672829"/>
          </a:xfrm>
        </p:spPr>
        <p:txBody>
          <a:bodyPr>
            <a:normAutofit/>
          </a:bodyPr>
          <a:lstStyle/>
          <a:p>
            <a:r>
              <a:rPr lang="cs-CZ" dirty="0"/>
              <a:t>zahrnuje činnosti státu, které mají za cíl optimalizovat fungování trhu práce pomocí nástrojů, které ovlivňují nabídku a poptávku práce</a:t>
            </a:r>
          </a:p>
          <a:p>
            <a:r>
              <a:rPr lang="cs-CZ" dirty="0"/>
              <a:t>aktivní politika zaměstnanosti – snaží se zvyšovat zaměstnanost (rekvalifikace, investiční pobídky, veřejně prospěšné práce, společensky účelná pracovní místa, překlenovací příspěvek, příspěvek na zapracování, příspěvek při přechodu na nový podnikatelský program, poradenství, podpora zaměstnávání osob se zdravotním postižením, cílené programy k řešení zaměstnanosti)</a:t>
            </a:r>
          </a:p>
          <a:p>
            <a:r>
              <a:rPr lang="cs-CZ" dirty="0"/>
              <a:t>pasivní politiku zaměstnanosti – tlumí dopady nezaměstnanosti</a:t>
            </a:r>
          </a:p>
          <a:p>
            <a:endParaRPr lang="cs-CZ" dirty="0"/>
          </a:p>
        </p:txBody>
      </p:sp>
    </p:spTree>
    <p:extLst>
      <p:ext uri="{BB962C8B-B14F-4D97-AF65-F5344CB8AC3E}">
        <p14:creationId xmlns:p14="http://schemas.microsoft.com/office/powerpoint/2010/main" val="4153150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AADBED-35DD-4239-8ADA-6D2A1F0AE059}"/>
              </a:ext>
            </a:extLst>
          </p:cNvPr>
          <p:cNvSpPr>
            <a:spLocks noGrp="1"/>
          </p:cNvSpPr>
          <p:nvPr>
            <p:ph type="title"/>
          </p:nvPr>
        </p:nvSpPr>
        <p:spPr/>
        <p:txBody>
          <a:bodyPr/>
          <a:lstStyle/>
          <a:p>
            <a:endParaRPr lang="cs-CZ" dirty="0"/>
          </a:p>
        </p:txBody>
      </p:sp>
      <p:graphicFrame>
        <p:nvGraphicFramePr>
          <p:cNvPr id="5" name="Zástupný symbol pro obsah 4">
            <a:extLst>
              <a:ext uri="{FF2B5EF4-FFF2-40B4-BE49-F238E27FC236}">
                <a16:creationId xmlns:a16="http://schemas.microsoft.com/office/drawing/2014/main" id="{03CEDB72-3BBF-416B-B512-CD40C0DD00E9}"/>
              </a:ext>
            </a:extLst>
          </p:cNvPr>
          <p:cNvGraphicFramePr>
            <a:graphicFrameLocks noGrp="1"/>
          </p:cNvGraphicFramePr>
          <p:nvPr>
            <p:ph idx="1"/>
          </p:nvPr>
        </p:nvGraphicFramePr>
        <p:xfrm>
          <a:off x="838200" y="1143000"/>
          <a:ext cx="10515599" cy="5349876"/>
        </p:xfrm>
        <a:graphic>
          <a:graphicData uri="http://schemas.openxmlformats.org/drawingml/2006/table">
            <a:tbl>
              <a:tblPr firstRow="1" firstCol="1" bandRow="1"/>
              <a:tblGrid>
                <a:gridCol w="2190014">
                  <a:extLst>
                    <a:ext uri="{9D8B030D-6E8A-4147-A177-3AD203B41FA5}">
                      <a16:colId xmlns:a16="http://schemas.microsoft.com/office/drawing/2014/main" val="1382724973"/>
                    </a:ext>
                  </a:extLst>
                </a:gridCol>
                <a:gridCol w="2775195">
                  <a:extLst>
                    <a:ext uri="{9D8B030D-6E8A-4147-A177-3AD203B41FA5}">
                      <a16:colId xmlns:a16="http://schemas.microsoft.com/office/drawing/2014/main" val="1826391922"/>
                    </a:ext>
                  </a:extLst>
                </a:gridCol>
                <a:gridCol w="2775195">
                  <a:extLst>
                    <a:ext uri="{9D8B030D-6E8A-4147-A177-3AD203B41FA5}">
                      <a16:colId xmlns:a16="http://schemas.microsoft.com/office/drawing/2014/main" val="1124676207"/>
                    </a:ext>
                  </a:extLst>
                </a:gridCol>
                <a:gridCol w="2775195">
                  <a:extLst>
                    <a:ext uri="{9D8B030D-6E8A-4147-A177-3AD203B41FA5}">
                      <a16:colId xmlns:a16="http://schemas.microsoft.com/office/drawing/2014/main" val="727457818"/>
                    </a:ext>
                  </a:extLst>
                </a:gridCol>
              </a:tblGrid>
              <a:tr h="1050959">
                <a:tc>
                  <a:txBody>
                    <a:bodyPr/>
                    <a:lstStyle/>
                    <a:p>
                      <a:pPr indent="139700" algn="l">
                        <a:lnSpc>
                          <a:spcPct val="150000"/>
                        </a:lnSpc>
                        <a:spcAft>
                          <a:spcPts val="0"/>
                        </a:spcAft>
                      </a:pPr>
                      <a:r>
                        <a:rPr lang="cs-CZ"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sociální pojištění</a:t>
                      </a:r>
                      <a:endParaRPr lang="cs-CZ"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státní sociální podpora (vč. dávek pěstounské péče)</a:t>
                      </a:r>
                      <a:endParaRPr lang="cs-CZ"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sociální pomoc</a:t>
                      </a:r>
                      <a:endParaRPr lang="cs-CZ"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63502981"/>
                  </a:ext>
                </a:extLst>
              </a:tr>
              <a:tr h="2617383">
                <a:tc>
                  <a:txBody>
                    <a:bodyPr/>
                    <a:lstStyle/>
                    <a:p>
                      <a:pPr algn="l">
                        <a:lnSpc>
                          <a:spcPct val="150000"/>
                        </a:lnSpc>
                        <a:spcAft>
                          <a:spcPts val="0"/>
                        </a:spcAft>
                      </a:pPr>
                      <a:r>
                        <a:rPr lang="cs-CZ"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typ řešené sociální situace</a:t>
                      </a:r>
                      <a:endParaRPr lang="cs-CZ"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situace, na které se lze dopředu připravit odložením své kupní síly</a:t>
                      </a:r>
                      <a:endParaRPr lang="cs-CZ"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situace, které jsou na základě určitého společenského konsensu uznány za zřetele hodné, kdy je účelné rodinu podpořit</a:t>
                      </a:r>
                      <a:endParaRPr lang="cs-CZ"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situace, které občan není schopen řešit sám nebo s pomocí vlastní rodiny – hmotná nouze, sociální nouze, sociálně právní ochrana</a:t>
                      </a:r>
                      <a:endParaRPr lang="cs-CZ"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67801176"/>
                  </a:ext>
                </a:extLst>
              </a:tr>
              <a:tr h="630575">
                <a:tc>
                  <a:txBody>
                    <a:bodyPr/>
                    <a:lstStyle/>
                    <a:p>
                      <a:pPr algn="l">
                        <a:lnSpc>
                          <a:spcPct val="150000"/>
                        </a:lnSpc>
                        <a:spcAft>
                          <a:spcPts val="0"/>
                        </a:spcAft>
                      </a:pPr>
                      <a:r>
                        <a:rPr lang="cs-CZ"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způsob financování</a:t>
                      </a:r>
                      <a:endParaRPr lang="cs-CZ"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sociální pojištění</a:t>
                      </a:r>
                      <a:endParaRPr lang="cs-CZ"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daně</a:t>
                      </a:r>
                      <a:endParaRPr lang="cs-CZ"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8890" algn="l">
                        <a:lnSpc>
                          <a:spcPct val="150000"/>
                        </a:lnSpc>
                        <a:spcAft>
                          <a:spcPts val="0"/>
                        </a:spcAft>
                      </a:pPr>
                      <a:r>
                        <a:rPr lang="cs-CZ"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daně</a:t>
                      </a:r>
                      <a:endParaRPr lang="cs-CZ"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91220665"/>
                  </a:ext>
                </a:extLst>
              </a:tr>
              <a:tr h="1050959">
                <a:tc>
                  <a:txBody>
                    <a:bodyPr/>
                    <a:lstStyle/>
                    <a:p>
                      <a:pPr algn="l">
                        <a:lnSpc>
                          <a:spcPct val="150000"/>
                        </a:lnSpc>
                        <a:spcAft>
                          <a:spcPts val="0"/>
                        </a:spcAft>
                      </a:pPr>
                      <a:r>
                        <a:rPr lang="cs-CZ"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administrace (</a:t>
                      </a:r>
                      <a:r>
                        <a:rPr lang="cs-CZ"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org</a:t>
                      </a:r>
                      <a:r>
                        <a:rPr lang="cs-CZ"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zabezpečení)</a:t>
                      </a:r>
                      <a:endParaRPr lang="cs-CZ"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ČSSZ, ÚP ČR, zdravotní pojišťovny</a:t>
                      </a:r>
                      <a:endParaRPr lang="cs-CZ"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ÚP ČR</a:t>
                      </a:r>
                      <a:endParaRPr lang="cs-CZ"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ÚP ČR, samospráva, </a:t>
                      </a:r>
                      <a:r>
                        <a:rPr lang="cs-CZ"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ORP</a:t>
                      </a:r>
                      <a:r>
                        <a:rPr lang="cs-CZ"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NNO, ...</a:t>
                      </a:r>
                      <a:endParaRPr lang="cs-CZ"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15850846"/>
                  </a:ext>
                </a:extLst>
              </a:tr>
            </a:tbl>
          </a:graphicData>
        </a:graphic>
      </p:graphicFrame>
      <p:sp>
        <p:nvSpPr>
          <p:cNvPr id="6" name="Rectangle 1">
            <a:extLst>
              <a:ext uri="{FF2B5EF4-FFF2-40B4-BE49-F238E27FC236}">
                <a16:creationId xmlns:a16="http://schemas.microsoft.com/office/drawing/2014/main" id="{4D99DCBF-4E95-483D-89E6-4ADC352F9164}"/>
              </a:ext>
            </a:extLst>
          </p:cNvPr>
          <p:cNvSpPr>
            <a:spLocks noChangeArrowheads="1"/>
          </p:cNvSpPr>
          <p:nvPr/>
        </p:nvSpPr>
        <p:spPr bwMode="auto">
          <a:xfrm>
            <a:off x="-5207298" y="-247023"/>
            <a:ext cx="22606596" cy="890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36025027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C56454-5163-43DB-8D79-FAF98F8EA5F6}"/>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B1BA6CCD-3CF6-49A0-B4D9-4BF1EBEA2562}"/>
              </a:ext>
            </a:extLst>
          </p:cNvPr>
          <p:cNvPicPr>
            <a:picLocks noGrp="1" noChangeAspect="1"/>
          </p:cNvPicPr>
          <p:nvPr>
            <p:ph idx="1"/>
          </p:nvPr>
        </p:nvPicPr>
        <p:blipFill>
          <a:blip r:embed="rId2"/>
          <a:stretch>
            <a:fillRect/>
          </a:stretch>
        </p:blipFill>
        <p:spPr>
          <a:xfrm>
            <a:off x="791014" y="578498"/>
            <a:ext cx="9332699" cy="6021492"/>
          </a:xfrm>
          <a:prstGeom prst="rect">
            <a:avLst/>
          </a:prstGeom>
        </p:spPr>
      </p:pic>
    </p:spTree>
    <p:extLst>
      <p:ext uri="{BB962C8B-B14F-4D97-AF65-F5344CB8AC3E}">
        <p14:creationId xmlns:p14="http://schemas.microsoft.com/office/powerpoint/2010/main" val="24706352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138F27-FDA2-471F-8C99-D5E9723C4B42}"/>
              </a:ext>
            </a:extLst>
          </p:cNvPr>
          <p:cNvSpPr>
            <a:spLocks noGrp="1"/>
          </p:cNvSpPr>
          <p:nvPr>
            <p:ph type="title"/>
          </p:nvPr>
        </p:nvSpPr>
        <p:spPr/>
        <p:txBody>
          <a:bodyPr/>
          <a:lstStyle/>
          <a:p>
            <a:endParaRPr lang="cs-CZ"/>
          </a:p>
        </p:txBody>
      </p:sp>
      <p:graphicFrame>
        <p:nvGraphicFramePr>
          <p:cNvPr id="4" name="Zástupný symbol pro obsah 3">
            <a:extLst>
              <a:ext uri="{FF2B5EF4-FFF2-40B4-BE49-F238E27FC236}">
                <a16:creationId xmlns:a16="http://schemas.microsoft.com/office/drawing/2014/main" id="{43EB7464-E4E0-43B8-A699-5A00D48C11DE}"/>
              </a:ext>
            </a:extLst>
          </p:cNvPr>
          <p:cNvGraphicFramePr>
            <a:graphicFrameLocks noGrp="1"/>
          </p:cNvGraphicFramePr>
          <p:nvPr>
            <p:ph idx="1"/>
            <p:extLst>
              <p:ext uri="{D42A27DB-BD31-4B8C-83A1-F6EECF244321}">
                <p14:modId xmlns:p14="http://schemas.microsoft.com/office/powerpoint/2010/main" val="463081959"/>
              </p:ext>
            </p:extLst>
          </p:nvPr>
        </p:nvGraphicFramePr>
        <p:xfrm>
          <a:off x="438540" y="699796"/>
          <a:ext cx="10515603" cy="5589030"/>
        </p:xfrm>
        <a:graphic>
          <a:graphicData uri="http://schemas.openxmlformats.org/drawingml/2006/table">
            <a:tbl>
              <a:tblPr/>
              <a:tblGrid>
                <a:gridCol w="2251451">
                  <a:extLst>
                    <a:ext uri="{9D8B030D-6E8A-4147-A177-3AD203B41FA5}">
                      <a16:colId xmlns:a16="http://schemas.microsoft.com/office/drawing/2014/main" val="3930424962"/>
                    </a:ext>
                  </a:extLst>
                </a:gridCol>
                <a:gridCol w="635704">
                  <a:extLst>
                    <a:ext uri="{9D8B030D-6E8A-4147-A177-3AD203B41FA5}">
                      <a16:colId xmlns:a16="http://schemas.microsoft.com/office/drawing/2014/main" val="3763342964"/>
                    </a:ext>
                  </a:extLst>
                </a:gridCol>
                <a:gridCol w="635704">
                  <a:extLst>
                    <a:ext uri="{9D8B030D-6E8A-4147-A177-3AD203B41FA5}">
                      <a16:colId xmlns:a16="http://schemas.microsoft.com/office/drawing/2014/main" val="3074630218"/>
                    </a:ext>
                  </a:extLst>
                </a:gridCol>
                <a:gridCol w="635704">
                  <a:extLst>
                    <a:ext uri="{9D8B030D-6E8A-4147-A177-3AD203B41FA5}">
                      <a16:colId xmlns:a16="http://schemas.microsoft.com/office/drawing/2014/main" val="2227869766"/>
                    </a:ext>
                  </a:extLst>
                </a:gridCol>
                <a:gridCol w="635704">
                  <a:extLst>
                    <a:ext uri="{9D8B030D-6E8A-4147-A177-3AD203B41FA5}">
                      <a16:colId xmlns:a16="http://schemas.microsoft.com/office/drawing/2014/main" val="4151889648"/>
                    </a:ext>
                  </a:extLst>
                </a:gridCol>
                <a:gridCol w="635704">
                  <a:extLst>
                    <a:ext uri="{9D8B030D-6E8A-4147-A177-3AD203B41FA5}">
                      <a16:colId xmlns:a16="http://schemas.microsoft.com/office/drawing/2014/main" val="1790128979"/>
                    </a:ext>
                  </a:extLst>
                </a:gridCol>
                <a:gridCol w="635704">
                  <a:extLst>
                    <a:ext uri="{9D8B030D-6E8A-4147-A177-3AD203B41FA5}">
                      <a16:colId xmlns:a16="http://schemas.microsoft.com/office/drawing/2014/main" val="3632364907"/>
                    </a:ext>
                  </a:extLst>
                </a:gridCol>
                <a:gridCol w="635704">
                  <a:extLst>
                    <a:ext uri="{9D8B030D-6E8A-4147-A177-3AD203B41FA5}">
                      <a16:colId xmlns:a16="http://schemas.microsoft.com/office/drawing/2014/main" val="3607895393"/>
                    </a:ext>
                  </a:extLst>
                </a:gridCol>
                <a:gridCol w="635704">
                  <a:extLst>
                    <a:ext uri="{9D8B030D-6E8A-4147-A177-3AD203B41FA5}">
                      <a16:colId xmlns:a16="http://schemas.microsoft.com/office/drawing/2014/main" val="1458836870"/>
                    </a:ext>
                  </a:extLst>
                </a:gridCol>
                <a:gridCol w="635704">
                  <a:extLst>
                    <a:ext uri="{9D8B030D-6E8A-4147-A177-3AD203B41FA5}">
                      <a16:colId xmlns:a16="http://schemas.microsoft.com/office/drawing/2014/main" val="3985800948"/>
                    </a:ext>
                  </a:extLst>
                </a:gridCol>
                <a:gridCol w="635704">
                  <a:extLst>
                    <a:ext uri="{9D8B030D-6E8A-4147-A177-3AD203B41FA5}">
                      <a16:colId xmlns:a16="http://schemas.microsoft.com/office/drawing/2014/main" val="1998271127"/>
                    </a:ext>
                  </a:extLst>
                </a:gridCol>
                <a:gridCol w="635704">
                  <a:extLst>
                    <a:ext uri="{9D8B030D-6E8A-4147-A177-3AD203B41FA5}">
                      <a16:colId xmlns:a16="http://schemas.microsoft.com/office/drawing/2014/main" val="3971794997"/>
                    </a:ext>
                  </a:extLst>
                </a:gridCol>
                <a:gridCol w="635704">
                  <a:extLst>
                    <a:ext uri="{9D8B030D-6E8A-4147-A177-3AD203B41FA5}">
                      <a16:colId xmlns:a16="http://schemas.microsoft.com/office/drawing/2014/main" val="901871642"/>
                    </a:ext>
                  </a:extLst>
                </a:gridCol>
                <a:gridCol w="635704">
                  <a:extLst>
                    <a:ext uri="{9D8B030D-6E8A-4147-A177-3AD203B41FA5}">
                      <a16:colId xmlns:a16="http://schemas.microsoft.com/office/drawing/2014/main" val="144267452"/>
                    </a:ext>
                  </a:extLst>
                </a:gridCol>
              </a:tblGrid>
              <a:tr h="441718">
                <a:tc rowSpan="2">
                  <a:txBody>
                    <a:bodyPr/>
                    <a:lstStyle/>
                    <a:p>
                      <a:pPr algn="l" fontAlgn="ctr"/>
                      <a:r>
                        <a:rPr lang="cs-CZ" sz="11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Ukazatel</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3">
                  <a:txBody>
                    <a:bodyPr/>
                    <a:lstStyle/>
                    <a:p>
                      <a:pPr algn="ctr" fontAlgn="ctr"/>
                      <a:r>
                        <a:rPr lang="cs-CZ" sz="800" b="1" i="0" u="none" strike="noStrike">
                          <a:effectLst/>
                          <a:latin typeface="Times New Roman" panose="02020603050405020304" pitchFamily="18" charset="0"/>
                          <a:ea typeface="Verdana" panose="020B0604030504040204" pitchFamily="34" charset="0"/>
                          <a:cs typeface="Times New Roman" panose="02020603050405020304" pitchFamily="18" charset="0"/>
                        </a:rPr>
                        <a:t>Rok</a:t>
                      </a:r>
                      <a:br>
                        <a:rPr lang="cs-CZ" sz="800" b="1" i="0" u="none" strike="noStrike">
                          <a:effectLst/>
                          <a:latin typeface="Times New Roman" panose="02020603050405020304" pitchFamily="18" charset="0"/>
                          <a:ea typeface="Verdana" panose="020B0604030504040204" pitchFamily="34" charset="0"/>
                          <a:cs typeface="Times New Roman" panose="02020603050405020304" pitchFamily="18" charset="0"/>
                        </a:rPr>
                      </a:br>
                      <a:r>
                        <a:rPr lang="cs-CZ" sz="800" b="1" i="1" u="none" strike="noStrike">
                          <a:effectLst/>
                          <a:latin typeface="Times New Roman" panose="02020603050405020304" pitchFamily="18" charset="0"/>
                          <a:ea typeface="Verdana" panose="020B0604030504040204" pitchFamily="34" charset="0"/>
                          <a:cs typeface="Times New Roman" panose="02020603050405020304" pitchFamily="18" charset="0"/>
                        </a:rPr>
                        <a:t>Year</a:t>
                      </a:r>
                      <a:endParaRPr lang="cs-CZ" sz="800" b="1" i="0" u="none" strike="noStrike">
                        <a:effectLst/>
                        <a:latin typeface="Times New Roman" panose="02020603050405020304" pitchFamily="18" charset="0"/>
                        <a:ea typeface="Verdana" panose="020B0604030504040204" pitchFamily="34" charset="0"/>
                        <a:cs typeface="Times New Roman" panose="02020603050405020304" pitchFamily="18" charset="0"/>
                      </a:endParaRP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246278996"/>
                  </a:ext>
                </a:extLst>
              </a:tr>
              <a:tr h="245399">
                <a:tc vMerge="1">
                  <a:txBody>
                    <a:bodyPr/>
                    <a:lstStyle/>
                    <a:p>
                      <a:endParaRPr lang="cs-CZ"/>
                    </a:p>
                  </a:txBody>
                  <a:tcPr/>
                </a:tc>
                <a:tc>
                  <a:txBody>
                    <a:bodyPr/>
                    <a:lstStyle/>
                    <a:p>
                      <a:pPr algn="ctr" fontAlgn="ctr"/>
                      <a:r>
                        <a:rPr lang="cs-CZ" sz="10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2010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0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2011</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0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2012</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2013</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2014</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2015</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2016</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2017</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2018</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2019</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2020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2021</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2022</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2374429"/>
                  </a:ext>
                </a:extLst>
              </a:tr>
              <a:tr h="269938">
                <a:tc>
                  <a:txBody>
                    <a:bodyPr/>
                    <a:lstStyle/>
                    <a:p>
                      <a:pPr algn="l" fontAlgn="ctr"/>
                      <a:r>
                        <a:rPr lang="cs-CZ" sz="11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Aktivní politika zaměstnanosti:</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cs-CZ" sz="1000" b="1" i="1" u="none" strike="noStrike">
                          <a:effectLst/>
                          <a:latin typeface="Times New Roman" panose="02020603050405020304" pitchFamily="18" charset="0"/>
                          <a:ea typeface="Verdana" panose="020B0604030504040204" pitchFamily="34" charset="0"/>
                          <a:cs typeface="Times New Roman" panose="02020603050405020304" pitchFamily="18" charset="0"/>
                        </a:rPr>
                        <a:t>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cs-CZ" sz="1000" b="1" i="1" u="none" strike="noStrike">
                          <a:effectLst/>
                          <a:latin typeface="Times New Roman" panose="02020603050405020304" pitchFamily="18" charset="0"/>
                          <a:ea typeface="Verdana" panose="020B0604030504040204" pitchFamily="34" charset="0"/>
                          <a:cs typeface="Times New Roman" panose="02020603050405020304" pitchFamily="18" charset="0"/>
                        </a:rPr>
                        <a:t>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cs-CZ" sz="1000" b="1" i="1" u="none" strike="noStrike">
                          <a:effectLst/>
                          <a:latin typeface="Times New Roman" panose="02020603050405020304" pitchFamily="18" charset="0"/>
                          <a:ea typeface="Verdana" panose="020B0604030504040204" pitchFamily="34" charset="0"/>
                          <a:cs typeface="Times New Roman" panose="02020603050405020304" pitchFamily="18" charset="0"/>
                        </a:rPr>
                        <a:t>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cs-CZ" sz="1000" b="1" i="1" u="none" strike="noStrike" dirty="0">
                          <a:effectLst/>
                          <a:latin typeface="Times New Roman" panose="02020603050405020304" pitchFamily="18" charset="0"/>
                          <a:ea typeface="Verdana" panose="020B0604030504040204" pitchFamily="34" charset="0"/>
                          <a:cs typeface="Times New Roman" panose="02020603050405020304" pitchFamily="18" charset="0"/>
                        </a:rPr>
                        <a:t>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cs-CZ" sz="1000" b="1" i="1" u="none" strike="noStrike" dirty="0">
                          <a:effectLst/>
                          <a:latin typeface="Times New Roman" panose="02020603050405020304" pitchFamily="18" charset="0"/>
                          <a:ea typeface="Verdana" panose="020B0604030504040204" pitchFamily="34" charset="0"/>
                          <a:cs typeface="Times New Roman" panose="02020603050405020304" pitchFamily="18" charset="0"/>
                        </a:rPr>
                        <a:t>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cs-CZ" sz="1000" b="1" i="1" u="none" strike="noStrike">
                          <a:effectLst/>
                          <a:latin typeface="Times New Roman" panose="02020603050405020304" pitchFamily="18" charset="0"/>
                          <a:ea typeface="Verdana" panose="020B0604030504040204" pitchFamily="34" charset="0"/>
                          <a:cs typeface="Times New Roman" panose="02020603050405020304" pitchFamily="18" charset="0"/>
                        </a:rPr>
                        <a:t>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cs-CZ" sz="1000" b="1" i="1" u="none" strike="noStrike">
                          <a:effectLst/>
                          <a:latin typeface="Times New Roman" panose="02020603050405020304" pitchFamily="18" charset="0"/>
                          <a:ea typeface="Verdana" panose="020B0604030504040204" pitchFamily="34" charset="0"/>
                          <a:cs typeface="Times New Roman" panose="02020603050405020304" pitchFamily="18" charset="0"/>
                        </a:rPr>
                        <a:t>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cs-CZ" sz="1000" b="1" i="1" u="none" strike="noStrike">
                          <a:effectLst/>
                          <a:latin typeface="Times New Roman" panose="02020603050405020304" pitchFamily="18" charset="0"/>
                          <a:ea typeface="Verdana" panose="020B0604030504040204" pitchFamily="34" charset="0"/>
                          <a:cs typeface="Times New Roman" panose="02020603050405020304" pitchFamily="18" charset="0"/>
                        </a:rPr>
                        <a:t>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cs-CZ" sz="1000" b="1" i="1" u="none" strike="noStrike">
                          <a:effectLst/>
                          <a:latin typeface="Times New Roman" panose="02020603050405020304" pitchFamily="18" charset="0"/>
                          <a:ea typeface="Verdana" panose="020B0604030504040204" pitchFamily="34" charset="0"/>
                          <a:cs typeface="Times New Roman" panose="02020603050405020304" pitchFamily="18" charset="0"/>
                        </a:rPr>
                        <a:t>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cs-CZ" sz="1000" b="1" i="1" u="none" strike="noStrike">
                          <a:effectLst/>
                          <a:latin typeface="Times New Roman" panose="02020603050405020304" pitchFamily="18" charset="0"/>
                          <a:ea typeface="Verdana" panose="020B0604030504040204" pitchFamily="34" charset="0"/>
                          <a:cs typeface="Times New Roman" panose="02020603050405020304" pitchFamily="18" charset="0"/>
                        </a:rPr>
                        <a:t>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cs-CZ" sz="1000" b="1" i="1" u="none" strike="noStrike">
                          <a:effectLst/>
                          <a:latin typeface="Times New Roman" panose="02020603050405020304" pitchFamily="18" charset="0"/>
                          <a:ea typeface="Verdana" panose="020B0604030504040204" pitchFamily="34" charset="0"/>
                          <a:cs typeface="Times New Roman" panose="02020603050405020304" pitchFamily="18" charset="0"/>
                        </a:rPr>
                        <a:t>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cs-CZ" sz="1000" b="1" i="1" u="none" strike="noStrike">
                          <a:effectLst/>
                          <a:latin typeface="Times New Roman" panose="02020603050405020304" pitchFamily="18" charset="0"/>
                          <a:ea typeface="Verdana" panose="020B0604030504040204" pitchFamily="34" charset="0"/>
                          <a:cs typeface="Times New Roman" panose="02020603050405020304" pitchFamily="18" charset="0"/>
                        </a:rPr>
                        <a:t>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cs-CZ" sz="1000" b="1" i="1" u="none" strike="noStrike">
                          <a:effectLst/>
                          <a:latin typeface="Times New Roman" panose="02020603050405020304" pitchFamily="18" charset="0"/>
                          <a:ea typeface="Verdana" panose="020B0604030504040204" pitchFamily="34" charset="0"/>
                          <a:cs typeface="Times New Roman" panose="02020603050405020304" pitchFamily="18" charset="0"/>
                        </a:rPr>
                        <a:t>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44661119"/>
                  </a:ext>
                </a:extLst>
              </a:tr>
              <a:tr h="269938">
                <a:tc>
                  <a:txBody>
                    <a:bodyPr/>
                    <a:lstStyle/>
                    <a:p>
                      <a:pPr algn="l" fontAlgn="ctr"/>
                      <a:r>
                        <a:rPr lang="cs-CZ" sz="11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   - </a:t>
                      </a:r>
                      <a:r>
                        <a:rPr lang="cs-CZ" sz="1100" b="1" i="0" u="none" strike="noStrike" dirty="0" err="1">
                          <a:effectLst/>
                          <a:latin typeface="Times New Roman" panose="02020603050405020304" pitchFamily="18" charset="0"/>
                          <a:ea typeface="Verdana" panose="020B0604030504040204" pitchFamily="34" charset="0"/>
                          <a:cs typeface="Times New Roman" panose="02020603050405020304" pitchFamily="18" charset="0"/>
                        </a:rPr>
                        <a:t>SÚPM</a:t>
                      </a:r>
                      <a:endParaRPr lang="cs-CZ" sz="1100" b="1" i="0" u="none" strike="noStrike" dirty="0">
                        <a:effectLst/>
                        <a:latin typeface="Times New Roman" panose="02020603050405020304" pitchFamily="18" charset="0"/>
                        <a:ea typeface="Verdana" panose="020B0604030504040204" pitchFamily="34" charset="0"/>
                        <a:cs typeface="Times New Roman" panose="02020603050405020304" pitchFamily="18" charset="0"/>
                      </a:endParaRP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622 235</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511 807</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309 019</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408 375</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320 933</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365 518</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384 605</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403 276</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226 943</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111 845</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19 419</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79 257</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58 242</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197802691"/>
                  </a:ext>
                </a:extLst>
              </a:tr>
              <a:tr h="269938">
                <a:tc>
                  <a:txBody>
                    <a:bodyPr/>
                    <a:lstStyle/>
                    <a:p>
                      <a:pPr algn="l" fontAlgn="ctr"/>
                      <a:r>
                        <a:rPr lang="cs-CZ" sz="11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   - </a:t>
                      </a:r>
                      <a:r>
                        <a:rPr lang="cs-CZ" sz="1100" b="1" i="0" u="none" strike="noStrike" dirty="0" err="1">
                          <a:effectLst/>
                          <a:latin typeface="Times New Roman" panose="02020603050405020304" pitchFamily="18" charset="0"/>
                          <a:ea typeface="Verdana" panose="020B0604030504040204" pitchFamily="34" charset="0"/>
                          <a:cs typeface="Times New Roman" panose="02020603050405020304" pitchFamily="18" charset="0"/>
                        </a:rPr>
                        <a:t>VPP</a:t>
                      </a:r>
                      <a:endParaRPr lang="cs-CZ" sz="1100" b="1" i="0" u="none" strike="noStrike" dirty="0">
                        <a:effectLst/>
                        <a:latin typeface="Times New Roman" panose="02020603050405020304" pitchFamily="18" charset="0"/>
                        <a:ea typeface="Verdana" panose="020B0604030504040204" pitchFamily="34" charset="0"/>
                        <a:cs typeface="Times New Roman" panose="02020603050405020304" pitchFamily="18" charset="0"/>
                      </a:endParaRP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401 697</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550 265</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273 001</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379 226</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166 827</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187 263</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389 029</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1 244 001</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837 847</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1 079 778</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509 025</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639 640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491 632</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29237000"/>
                  </a:ext>
                </a:extLst>
              </a:tr>
              <a:tr h="269938">
                <a:tc>
                  <a:txBody>
                    <a:bodyPr/>
                    <a:lstStyle/>
                    <a:p>
                      <a:pPr algn="l" fontAlgn="ctr"/>
                      <a:r>
                        <a:rPr lang="cs-CZ" sz="11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   - rekvalifikace</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96 676</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85 421</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101 923</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166 300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62 414</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69 230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117 227</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21 183</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9 268</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1 374</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727</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1 100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26 417</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02896047"/>
                  </a:ext>
                </a:extLst>
              </a:tr>
              <a:tr h="269938">
                <a:tc>
                  <a:txBody>
                    <a:bodyPr/>
                    <a:lstStyle/>
                    <a:p>
                      <a:pPr algn="l" fontAlgn="ctr"/>
                      <a:r>
                        <a:rPr lang="cs-CZ" sz="11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   - zaměstnávání </a:t>
                      </a:r>
                      <a:r>
                        <a:rPr lang="cs-CZ" sz="1100" b="1" i="0" u="none" strike="noStrike" dirty="0" err="1">
                          <a:effectLst/>
                          <a:latin typeface="Times New Roman" panose="02020603050405020304" pitchFamily="18" charset="0"/>
                          <a:ea typeface="Verdana" panose="020B0604030504040204" pitchFamily="34" charset="0"/>
                          <a:cs typeface="Times New Roman" panose="02020603050405020304" pitchFamily="18" charset="0"/>
                        </a:rPr>
                        <a:t>OZP</a:t>
                      </a:r>
                      <a:endParaRPr lang="cs-CZ" sz="1100" b="1" i="0" u="none" strike="noStrike" dirty="0">
                        <a:effectLst/>
                        <a:latin typeface="Times New Roman" panose="02020603050405020304" pitchFamily="18" charset="0"/>
                        <a:ea typeface="Verdana" panose="020B0604030504040204" pitchFamily="34" charset="0"/>
                        <a:cs typeface="Times New Roman" panose="02020603050405020304" pitchFamily="18" charset="0"/>
                      </a:endParaRP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323 661</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255 783</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121 143</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52 854</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88 866</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60 462</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57 994</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44 946</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19 960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29 659</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18 449</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22 115</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13 137</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66044602"/>
                  </a:ext>
                </a:extLst>
              </a:tr>
              <a:tr h="269938">
                <a:tc>
                  <a:txBody>
                    <a:bodyPr/>
                    <a:lstStyle/>
                    <a:p>
                      <a:pPr algn="l" fontAlgn="ctr"/>
                      <a:r>
                        <a:rPr lang="cs-CZ" sz="11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        v tom:</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ctr"/>
                      <a:r>
                        <a:rPr lang="cs-CZ" sz="1000" b="1" i="1" u="none" strike="noStrike">
                          <a:effectLst/>
                          <a:latin typeface="Times New Roman" panose="02020603050405020304" pitchFamily="18" charset="0"/>
                          <a:ea typeface="Verdana" panose="020B0604030504040204" pitchFamily="34" charset="0"/>
                          <a:cs typeface="Times New Roman" panose="02020603050405020304" pitchFamily="18" charset="0"/>
                        </a:rPr>
                        <a:t>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1" u="none" strike="noStrike">
                          <a:effectLst/>
                          <a:latin typeface="Times New Roman" panose="02020603050405020304" pitchFamily="18" charset="0"/>
                          <a:ea typeface="Verdana" panose="020B0604030504040204" pitchFamily="34" charset="0"/>
                          <a:cs typeface="Times New Roman" panose="02020603050405020304" pitchFamily="18" charset="0"/>
                        </a:rPr>
                        <a:t>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1" u="none" strike="noStrike">
                          <a:effectLst/>
                          <a:latin typeface="Times New Roman" panose="02020603050405020304" pitchFamily="18" charset="0"/>
                          <a:ea typeface="Verdana" panose="020B0604030504040204" pitchFamily="34" charset="0"/>
                          <a:cs typeface="Times New Roman" panose="02020603050405020304" pitchFamily="18" charset="0"/>
                        </a:rPr>
                        <a:t>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1" u="none" strike="noStrike">
                          <a:effectLst/>
                          <a:latin typeface="Times New Roman" panose="02020603050405020304" pitchFamily="18" charset="0"/>
                          <a:ea typeface="Verdana" panose="020B0604030504040204" pitchFamily="34" charset="0"/>
                          <a:cs typeface="Times New Roman" panose="02020603050405020304" pitchFamily="18" charset="0"/>
                        </a:rPr>
                        <a:t>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1" u="none" strike="noStrike">
                          <a:effectLst/>
                          <a:latin typeface="Times New Roman" panose="02020603050405020304" pitchFamily="18" charset="0"/>
                          <a:ea typeface="Verdana" panose="020B0604030504040204" pitchFamily="34" charset="0"/>
                          <a:cs typeface="Times New Roman" panose="02020603050405020304" pitchFamily="18" charset="0"/>
                        </a:rPr>
                        <a:t>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1" u="none" strike="noStrike">
                          <a:effectLst/>
                          <a:latin typeface="Times New Roman" panose="02020603050405020304" pitchFamily="18" charset="0"/>
                          <a:ea typeface="Verdana" panose="020B0604030504040204" pitchFamily="34" charset="0"/>
                          <a:cs typeface="Times New Roman" panose="02020603050405020304" pitchFamily="18" charset="0"/>
                        </a:rPr>
                        <a:t>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1" u="none" strike="noStrike">
                          <a:effectLst/>
                          <a:latin typeface="Times New Roman" panose="02020603050405020304" pitchFamily="18" charset="0"/>
                          <a:ea typeface="Verdana" panose="020B0604030504040204" pitchFamily="34" charset="0"/>
                          <a:cs typeface="Times New Roman" panose="02020603050405020304" pitchFamily="18" charset="0"/>
                        </a:rPr>
                        <a:t>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1" u="none" strike="noStrike">
                          <a:effectLst/>
                          <a:latin typeface="Times New Roman" panose="02020603050405020304" pitchFamily="18" charset="0"/>
                          <a:ea typeface="Verdana" panose="020B0604030504040204" pitchFamily="34" charset="0"/>
                          <a:cs typeface="Times New Roman" panose="02020603050405020304" pitchFamily="18" charset="0"/>
                        </a:rPr>
                        <a:t>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1" u="none" strike="noStrike">
                          <a:effectLst/>
                          <a:latin typeface="Times New Roman" panose="02020603050405020304" pitchFamily="18" charset="0"/>
                          <a:ea typeface="Verdana" panose="020B0604030504040204" pitchFamily="34" charset="0"/>
                          <a:cs typeface="Times New Roman" panose="02020603050405020304" pitchFamily="18" charset="0"/>
                        </a:rPr>
                        <a:t>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1000" b="1" i="1" u="none" strike="noStrike">
                          <a:effectLst/>
                          <a:latin typeface="Times New Roman" panose="02020603050405020304" pitchFamily="18" charset="0"/>
                          <a:ea typeface="Verdana" panose="020B0604030504040204" pitchFamily="34" charset="0"/>
                          <a:cs typeface="Times New Roman" panose="02020603050405020304" pitchFamily="18" charset="0"/>
                        </a:rPr>
                        <a:t>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1000" b="1" i="1" u="none" strike="noStrike">
                          <a:effectLst/>
                          <a:latin typeface="Times New Roman" panose="02020603050405020304" pitchFamily="18" charset="0"/>
                          <a:ea typeface="Verdana" panose="020B0604030504040204" pitchFamily="34" charset="0"/>
                          <a:cs typeface="Times New Roman" panose="02020603050405020304" pitchFamily="18" charset="0"/>
                        </a:rPr>
                        <a:t>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1000" b="1" i="1" u="none" strike="noStrike">
                          <a:effectLst/>
                          <a:latin typeface="Times New Roman" panose="02020603050405020304" pitchFamily="18" charset="0"/>
                          <a:ea typeface="Verdana" panose="020B0604030504040204" pitchFamily="34" charset="0"/>
                          <a:cs typeface="Times New Roman" panose="02020603050405020304" pitchFamily="18" charset="0"/>
                        </a:rPr>
                        <a:t>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1000" b="1" i="1" u="none" strike="noStrike" dirty="0">
                          <a:effectLst/>
                          <a:latin typeface="Times New Roman" panose="02020603050405020304" pitchFamily="18" charset="0"/>
                          <a:ea typeface="Verdana" panose="020B0604030504040204" pitchFamily="34" charset="0"/>
                          <a:cs typeface="Times New Roman" panose="02020603050405020304" pitchFamily="18" charset="0"/>
                        </a:rPr>
                        <a:t>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34154477"/>
                  </a:ext>
                </a:extLst>
              </a:tr>
              <a:tr h="269938">
                <a:tc>
                  <a:txBody>
                    <a:bodyPr/>
                    <a:lstStyle/>
                    <a:p>
                      <a:pPr algn="l" fontAlgn="ctr"/>
                      <a:r>
                        <a:rPr lang="cs-CZ" sz="11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        - zřízení chráněných </a:t>
                      </a:r>
                      <a:r>
                        <a:rPr lang="cs-CZ" sz="1100" b="1" i="0" u="none" strike="noStrike" dirty="0" err="1">
                          <a:effectLst/>
                          <a:latin typeface="Times New Roman" panose="02020603050405020304" pitchFamily="18" charset="0"/>
                          <a:ea typeface="Verdana" panose="020B0604030504040204" pitchFamily="34" charset="0"/>
                          <a:cs typeface="Times New Roman" panose="02020603050405020304" pitchFamily="18" charset="0"/>
                        </a:rPr>
                        <a:t>prac.míst</a:t>
                      </a:r>
                      <a:endParaRPr lang="cs-CZ" sz="1100" b="1" i="0" u="none" strike="noStrike" dirty="0">
                        <a:effectLst/>
                        <a:latin typeface="Times New Roman" panose="02020603050405020304" pitchFamily="18" charset="0"/>
                        <a:ea typeface="Verdana" panose="020B0604030504040204" pitchFamily="34" charset="0"/>
                        <a:cs typeface="Times New Roman" panose="02020603050405020304" pitchFamily="18" charset="0"/>
                      </a:endParaRP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80 967</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41 518</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36 718</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44 513</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80 006</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51 354</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46 704</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33 858</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7 196</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19 472</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11 032</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14 937</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10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6 930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02679453"/>
                  </a:ext>
                </a:extLst>
              </a:tr>
              <a:tr h="269938">
                <a:tc>
                  <a:txBody>
                    <a:bodyPr/>
                    <a:lstStyle/>
                    <a:p>
                      <a:pPr algn="l" fontAlgn="ctr"/>
                      <a:r>
                        <a:rPr lang="cs-CZ" sz="11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        - provoz chráněných </a:t>
                      </a:r>
                      <a:r>
                        <a:rPr lang="cs-CZ" sz="1100" b="1" i="0" u="none" strike="noStrike" dirty="0" err="1">
                          <a:effectLst/>
                          <a:latin typeface="Times New Roman" panose="02020603050405020304" pitchFamily="18" charset="0"/>
                          <a:ea typeface="Verdana" panose="020B0604030504040204" pitchFamily="34" charset="0"/>
                          <a:cs typeface="Times New Roman" panose="02020603050405020304" pitchFamily="18" charset="0"/>
                        </a:rPr>
                        <a:t>prac</a:t>
                      </a:r>
                      <a:r>
                        <a:rPr lang="cs-CZ" sz="11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 míst</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234 637</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207 988</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80 072</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3 254</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3 049</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2 588</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2 885</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2 982</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3 869</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2 648</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2 657</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2 616</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10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1 719</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12250900"/>
                  </a:ext>
                </a:extLst>
              </a:tr>
              <a:tr h="269938">
                <a:tc>
                  <a:txBody>
                    <a:bodyPr/>
                    <a:lstStyle/>
                    <a:p>
                      <a:pPr algn="l" fontAlgn="ctr"/>
                      <a:r>
                        <a:rPr lang="cs-CZ" sz="11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        - příspěvek OSVČ</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4 463</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3 161</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2 066</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2 374</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2 515</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2 333</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2 078</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1 777</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2 085</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1 850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2 090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1 964</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10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1 895</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33568871"/>
                  </a:ext>
                </a:extLst>
              </a:tr>
              <a:tr h="269938">
                <a:tc>
                  <a:txBody>
                    <a:bodyPr/>
                    <a:lstStyle/>
                    <a:p>
                      <a:pPr algn="l" fontAlgn="ctr"/>
                      <a:r>
                        <a:rPr lang="cs-CZ" sz="11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        - pracovní rehabilitace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3 594</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3 116</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2 286</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2 713</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3 296</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4 186</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6 326</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6 317</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6 810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5 688</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2 669</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2 598</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10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2 594</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16016339"/>
                  </a:ext>
                </a:extLst>
              </a:tr>
              <a:tr h="269938">
                <a:tc>
                  <a:txBody>
                    <a:bodyPr/>
                    <a:lstStyle/>
                    <a:p>
                      <a:pPr algn="l" fontAlgn="ctr"/>
                      <a:r>
                        <a:rPr lang="cs-CZ" sz="11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 - cílené programy</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dirty="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19 686 008</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dirty="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23 319 572</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10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1 440 574</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42626902"/>
                  </a:ext>
                </a:extLst>
              </a:tr>
              <a:tr h="269938">
                <a:tc>
                  <a:txBody>
                    <a:bodyPr/>
                    <a:lstStyle/>
                    <a:p>
                      <a:pPr algn="l" fontAlgn="ctr"/>
                      <a:r>
                        <a:rPr lang="cs-CZ" sz="11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 - programy ESF</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4 175 475</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2 156 359</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1 502 859</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3 232 952</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5 755 199</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9 022 131</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5 860 679</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2 948 024</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3 124 025</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1 075 315</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5 376 271</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3 900 093</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10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1 419 423</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32174435"/>
                  </a:ext>
                </a:extLst>
              </a:tr>
              <a:tr h="269938">
                <a:tc>
                  <a:txBody>
                    <a:bodyPr/>
                    <a:lstStyle/>
                    <a:p>
                      <a:pPr algn="l" fontAlgn="ctr"/>
                      <a:r>
                        <a:rPr lang="cs-CZ" sz="11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 - investiční pobídky</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509 092</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226 899</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267 891</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30 765</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7 950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11 825</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42 300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59 500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134 611</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28 000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219 494</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324 067</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10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33 000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75401682"/>
                  </a:ext>
                </a:extLst>
              </a:tr>
              <a:tr h="269938">
                <a:tc>
                  <a:txBody>
                    <a:bodyPr/>
                    <a:lstStyle/>
                    <a:p>
                      <a:pPr algn="l" fontAlgn="ctr"/>
                      <a:r>
                        <a:rPr lang="cs-CZ" sz="11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 - ostatní</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42 657</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29 351</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19 213</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15 242</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24 761</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16 397</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14 971</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39 712</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45 569</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20 995</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8 760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13 320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15 065</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7409952"/>
                  </a:ext>
                </a:extLst>
              </a:tr>
              <a:tr h="466258">
                <a:tc>
                  <a:txBody>
                    <a:bodyPr/>
                    <a:lstStyle/>
                    <a:p>
                      <a:pPr algn="l" fontAlgn="ctr"/>
                      <a:r>
                        <a:rPr lang="cs-CZ" sz="11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Příspěvek zaměstnavatelům zaměstnávající více než 50 % </a:t>
                      </a:r>
                      <a:r>
                        <a:rPr lang="cs-CZ" sz="1100" b="1" i="0" u="none" strike="noStrike" dirty="0" err="1">
                          <a:effectLst/>
                          <a:latin typeface="Times New Roman" panose="02020603050405020304" pitchFamily="18" charset="0"/>
                          <a:ea typeface="Verdana" panose="020B0604030504040204" pitchFamily="34" charset="0"/>
                          <a:cs typeface="Times New Roman" panose="02020603050405020304" pitchFamily="18" charset="0"/>
                        </a:rPr>
                        <a:t>OZP</a:t>
                      </a:r>
                      <a:r>
                        <a:rPr lang="cs-CZ" sz="11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2 712 304</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3 282 404</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3 468 251</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3 670 239</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4 018 724</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4 320 059</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4 952 515</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5 675 572</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6 754 655</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7 404 749</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8 406 393</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9 154 299</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dirty="0">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10 011 453</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10730724"/>
                  </a:ext>
                </a:extLst>
              </a:tr>
              <a:tr h="269938">
                <a:tc>
                  <a:txBody>
                    <a:bodyPr/>
                    <a:lstStyle/>
                    <a:p>
                      <a:pPr algn="l" fontAlgn="ctr"/>
                      <a:r>
                        <a:rPr lang="cs-CZ" sz="11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Insolvence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497 837</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389 142</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451 799</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333 208</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391 856</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229 500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250 339</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167 343</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257 154</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277 672</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273 895</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155 614</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dirty="0">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178 546</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47747006"/>
                  </a:ext>
                </a:extLst>
              </a:tr>
              <a:tr h="386585">
                <a:tc>
                  <a:txBody>
                    <a:bodyPr/>
                    <a:lstStyle/>
                    <a:p>
                      <a:pPr algn="l" fontAlgn="ctr"/>
                      <a:r>
                        <a:rPr lang="cs-CZ" sz="11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Služby zaměstnanosti a administrativa</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4 249 245</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3 717 353*</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4 468 000**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4 748 500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5 271 666</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5 641 823</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5 432 066</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5 779 194</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6 321 666</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6 707 927</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7 067 700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7 030 314</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7 732 835</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5450845"/>
                  </a:ext>
                </a:extLst>
              </a:tr>
            </a:tbl>
          </a:graphicData>
        </a:graphic>
      </p:graphicFrame>
    </p:spTree>
    <p:extLst>
      <p:ext uri="{BB962C8B-B14F-4D97-AF65-F5344CB8AC3E}">
        <p14:creationId xmlns:p14="http://schemas.microsoft.com/office/powerpoint/2010/main" val="26542785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dirty="0"/>
              <a:t>Zdraví a nemoc jako sociální událost</a:t>
            </a:r>
          </a:p>
        </p:txBody>
      </p:sp>
      <p:sp>
        <p:nvSpPr>
          <p:cNvPr id="3" name="Zástupný symbol pro obsah 2"/>
          <p:cNvSpPr>
            <a:spLocks noGrp="1"/>
          </p:cNvSpPr>
          <p:nvPr>
            <p:ph idx="1"/>
          </p:nvPr>
        </p:nvSpPr>
        <p:spPr/>
        <p:txBody>
          <a:bodyPr/>
          <a:lstStyle/>
          <a:p>
            <a:r>
              <a:rPr lang="cs-CZ" dirty="0"/>
              <a:t>historicky nejstarší události, o které společnost projevuje zájem = sociální a ekonomické důsledky nemoci, úrazů a invalidity</a:t>
            </a:r>
          </a:p>
          <a:p>
            <a:r>
              <a:rPr lang="cs-CZ" dirty="0"/>
              <a:t>zdraví = biologický stav člověka, = rovnováha v organismu v biologicky přijatelných podmínkách a prostředí, = stav dokonalé, tělesné, duševní a sociální rovnováhy</a:t>
            </a:r>
          </a:p>
          <a:p>
            <a:r>
              <a:rPr lang="cs-CZ" dirty="0"/>
              <a:t>životní a pracovní prostředí → zdravotní rizika = infekční onemocnění, nedostatek pitné vody, nedostatek hygieny, strava kontaminovaná bakteriemi</a:t>
            </a:r>
          </a:p>
          <a:p>
            <a:r>
              <a:rPr lang="cs-CZ" dirty="0"/>
              <a:t>péče o zdraví – prevence, terapie, rehabilitace, reintegrace</a:t>
            </a:r>
          </a:p>
        </p:txBody>
      </p:sp>
    </p:spTree>
    <p:extLst>
      <p:ext uri="{BB962C8B-B14F-4D97-AF65-F5344CB8AC3E}">
        <p14:creationId xmlns:p14="http://schemas.microsoft.com/office/powerpoint/2010/main" val="19060651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838200" y="585926"/>
            <a:ext cx="10515600" cy="5591037"/>
          </a:xfrm>
        </p:spPr>
        <p:txBody>
          <a:bodyPr>
            <a:normAutofit/>
          </a:bodyPr>
          <a:lstStyle/>
          <a:p>
            <a:r>
              <a:rPr lang="cs-CZ" dirty="0"/>
              <a:t>dostupnost  zdravotní péče – geografická, prostorová, časová, institucionální, ekonomická</a:t>
            </a:r>
          </a:p>
          <a:p>
            <a:endParaRPr lang="cs-CZ" dirty="0"/>
          </a:p>
          <a:p>
            <a:pPr marL="0" indent="0">
              <a:buNone/>
            </a:pPr>
            <a:r>
              <a:rPr lang="cs-CZ" dirty="0"/>
              <a:t>základní problémy:</a:t>
            </a:r>
          </a:p>
          <a:p>
            <a:r>
              <a:rPr lang="cs-CZ" dirty="0"/>
              <a:t>rozsah státem garantované péče a její náklady</a:t>
            </a:r>
          </a:p>
          <a:p>
            <a:r>
              <a:rPr lang="cs-CZ" dirty="0"/>
              <a:t>dostupnost zdravotní péče a její náklady</a:t>
            </a:r>
          </a:p>
          <a:p>
            <a:r>
              <a:rPr lang="cs-CZ" dirty="0"/>
              <a:t>svobodná volba lékaře a náklady na její zabezpečení</a:t>
            </a:r>
          </a:p>
          <a:p>
            <a:r>
              <a:rPr lang="cs-CZ" dirty="0"/>
              <a:t>univerzalita osobního rozsahu</a:t>
            </a:r>
          </a:p>
          <a:p>
            <a:r>
              <a:rPr lang="cs-CZ" dirty="0"/>
              <a:t>kvalita zdravotní péče</a:t>
            </a:r>
          </a:p>
          <a:p>
            <a:r>
              <a:rPr lang="cs-CZ" dirty="0"/>
              <a:t>privatizace</a:t>
            </a:r>
          </a:p>
        </p:txBody>
      </p:sp>
    </p:spTree>
    <p:extLst>
      <p:ext uri="{BB962C8B-B14F-4D97-AF65-F5344CB8AC3E}">
        <p14:creationId xmlns:p14="http://schemas.microsoft.com/office/powerpoint/2010/main" val="16459450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a:t>nemoc = narušení stavu dokonalé, tělesné, duševní a sociální rovnováhy, = souhrn reakcí organismu na poruchy rovnováhy</a:t>
            </a:r>
          </a:p>
          <a:p>
            <a:r>
              <a:rPr lang="cs-CZ" dirty="0"/>
              <a:t>úraz = zvláštní případ nemoci, = porucha zdraví vyvolaná fyzikálním, chemický nebo sociálním působením</a:t>
            </a:r>
          </a:p>
          <a:p>
            <a:r>
              <a:rPr lang="cs-CZ" dirty="0"/>
              <a:t>nemoc a úraz se stávají soc. událostí v okamžiku, kdy člověk nemůže zabránit poruše svého zdraví nebo nemá dostatek vlastních sil a zdrojů, aby tuto poruchu odstranil, léčil a rehabilitoval se, potřebuje pomoc jiné </a:t>
            </a:r>
            <a:r>
              <a:rPr lang="cs-CZ" dirty="0" err="1"/>
              <a:t>osobynebo</a:t>
            </a:r>
            <a:r>
              <a:rPr lang="cs-CZ" dirty="0"/>
              <a:t> ekonomickou či institucionální pomoc</a:t>
            </a:r>
          </a:p>
        </p:txBody>
      </p:sp>
    </p:spTree>
    <p:extLst>
      <p:ext uri="{BB962C8B-B14F-4D97-AF65-F5344CB8AC3E}">
        <p14:creationId xmlns:p14="http://schemas.microsoft.com/office/powerpoint/2010/main" val="22439116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dirty="0"/>
              <a:t>Nemocenské a zdravotní pojištění</a:t>
            </a:r>
          </a:p>
        </p:txBody>
      </p:sp>
      <p:sp>
        <p:nvSpPr>
          <p:cNvPr id="3" name="Zástupný symbol pro obsah 2"/>
          <p:cNvSpPr>
            <a:spLocks noGrp="1"/>
          </p:cNvSpPr>
          <p:nvPr>
            <p:ph idx="1"/>
          </p:nvPr>
        </p:nvSpPr>
        <p:spPr>
          <a:xfrm>
            <a:off x="838200" y="1825624"/>
            <a:ext cx="10515600" cy="4641163"/>
          </a:xfrm>
        </p:spPr>
        <p:txBody>
          <a:bodyPr>
            <a:normAutofit fontScale="92500" lnSpcReduction="10000"/>
          </a:bodyPr>
          <a:lstStyle/>
          <a:p>
            <a:r>
              <a:rPr lang="cs-CZ" dirty="0"/>
              <a:t>Systém nemocenského pojištění je určen pro výdělečně činné osoby, které při ztrátě příjmu v případech tzv. krátkodobých sociálních událostí (dočasné pracovní neschopnosti z důvodu nemoci nebo úrazu či karantény, ošetřování člena rodiny, těhotenství a mateřství, péče o dítě) zabezpečuje peněžitými dávkami nemocenského pojištění</a:t>
            </a:r>
          </a:p>
          <a:p>
            <a:endParaRPr lang="cs-CZ" dirty="0"/>
          </a:p>
          <a:p>
            <a:r>
              <a:rPr lang="cs-CZ" dirty="0"/>
              <a:t>Nemocenské pojištění upraveno zákonem č. 187/2006 Sb., o nemocenském pojištění, ve znění pozdějších předpisů.</a:t>
            </a:r>
          </a:p>
          <a:p>
            <a:pPr marL="0" indent="0">
              <a:buNone/>
            </a:pPr>
            <a:endParaRPr lang="cs-CZ" dirty="0"/>
          </a:p>
          <a:p>
            <a:r>
              <a:rPr lang="cs-CZ" dirty="0"/>
              <a:t>Pojistné na nemocenské pojištění je upraveno zákonem č. 589/1992 Sb., o pojistném na sociální zabezpečení a příspěvku na státní politiku zaměstnanosti, ve znění pozdějších předpisů.</a:t>
            </a:r>
          </a:p>
          <a:p>
            <a:endParaRPr lang="cs-CZ" dirty="0"/>
          </a:p>
        </p:txBody>
      </p:sp>
    </p:spTree>
    <p:extLst>
      <p:ext uri="{BB962C8B-B14F-4D97-AF65-F5344CB8AC3E}">
        <p14:creationId xmlns:p14="http://schemas.microsoft.com/office/powerpoint/2010/main" val="15048308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D46B19-FCCA-4010-B903-A0E8B5B692EE}"/>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4D917C45-0323-4845-9DC1-17DA206810DF}"/>
              </a:ext>
            </a:extLst>
          </p:cNvPr>
          <p:cNvPicPr>
            <a:picLocks noGrp="1" noChangeAspect="1"/>
          </p:cNvPicPr>
          <p:nvPr>
            <p:ph idx="1"/>
          </p:nvPr>
        </p:nvPicPr>
        <p:blipFill>
          <a:blip r:embed="rId2"/>
          <a:stretch>
            <a:fillRect/>
          </a:stretch>
        </p:blipFill>
        <p:spPr>
          <a:xfrm>
            <a:off x="838200" y="611169"/>
            <a:ext cx="9341497" cy="6023212"/>
          </a:xfrm>
          <a:prstGeom prst="rect">
            <a:avLst/>
          </a:prstGeom>
        </p:spPr>
      </p:pic>
    </p:spTree>
    <p:extLst>
      <p:ext uri="{BB962C8B-B14F-4D97-AF65-F5344CB8AC3E}">
        <p14:creationId xmlns:p14="http://schemas.microsoft.com/office/powerpoint/2010/main" val="6249366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279196-54FD-4D5B-A8BC-CA4EA6BE9651}"/>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6AD65C14-FD9D-47B4-AC8C-8365C4A3B771}"/>
              </a:ext>
            </a:extLst>
          </p:cNvPr>
          <p:cNvPicPr>
            <a:picLocks noGrp="1" noChangeAspect="1"/>
          </p:cNvPicPr>
          <p:nvPr>
            <p:ph idx="1"/>
          </p:nvPr>
        </p:nvPicPr>
        <p:blipFill>
          <a:blip r:embed="rId2"/>
          <a:stretch>
            <a:fillRect/>
          </a:stretch>
        </p:blipFill>
        <p:spPr>
          <a:xfrm>
            <a:off x="819938" y="597159"/>
            <a:ext cx="9219801" cy="5948650"/>
          </a:xfrm>
          <a:prstGeom prst="rect">
            <a:avLst/>
          </a:prstGeom>
        </p:spPr>
      </p:pic>
    </p:spTree>
    <p:extLst>
      <p:ext uri="{BB962C8B-B14F-4D97-AF65-F5344CB8AC3E}">
        <p14:creationId xmlns:p14="http://schemas.microsoft.com/office/powerpoint/2010/main" val="26920387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F20239-39ED-4F7B-BF12-B0C667CF528C}"/>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3F3119D7-6362-4184-8BCE-16201F510654}"/>
              </a:ext>
            </a:extLst>
          </p:cNvPr>
          <p:cNvPicPr>
            <a:picLocks noGrp="1" noChangeAspect="1"/>
          </p:cNvPicPr>
          <p:nvPr>
            <p:ph idx="1"/>
          </p:nvPr>
        </p:nvPicPr>
        <p:blipFill>
          <a:blip r:embed="rId2"/>
          <a:stretch>
            <a:fillRect/>
          </a:stretch>
        </p:blipFill>
        <p:spPr>
          <a:xfrm>
            <a:off x="838200" y="611169"/>
            <a:ext cx="9304175" cy="5999148"/>
          </a:xfrm>
          <a:prstGeom prst="rect">
            <a:avLst/>
          </a:prstGeom>
        </p:spPr>
      </p:pic>
    </p:spTree>
    <p:extLst>
      <p:ext uri="{BB962C8B-B14F-4D97-AF65-F5344CB8AC3E}">
        <p14:creationId xmlns:p14="http://schemas.microsoft.com/office/powerpoint/2010/main" val="30661469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Bytová politika</a:t>
            </a:r>
          </a:p>
        </p:txBody>
      </p:sp>
      <p:sp>
        <p:nvSpPr>
          <p:cNvPr id="3" name="Zástupný symbol pro obsah 2"/>
          <p:cNvSpPr>
            <a:spLocks noGrp="1"/>
          </p:cNvSpPr>
          <p:nvPr>
            <p:ph idx="1"/>
          </p:nvPr>
        </p:nvSpPr>
        <p:spPr/>
        <p:txBody>
          <a:bodyPr>
            <a:normAutofit lnSpcReduction="10000"/>
          </a:bodyPr>
          <a:lstStyle/>
          <a:p>
            <a:pPr marL="0" indent="0">
              <a:buNone/>
            </a:pPr>
            <a:r>
              <a:rPr lang="cs-CZ" dirty="0"/>
              <a:t>Cíle bytové politiky:</a:t>
            </a:r>
          </a:p>
          <a:p>
            <a:r>
              <a:rPr lang="cs-CZ" dirty="0"/>
              <a:t>zajistit fungování trhu s byty a odstranit cenové a právní nesrovnalosti v segmentu nájemního bydlení </a:t>
            </a:r>
          </a:p>
          <a:p>
            <a:r>
              <a:rPr lang="cs-CZ" dirty="0"/>
              <a:t>zvýšit finanční dostupnost bydlení pro domácnosti </a:t>
            </a:r>
          </a:p>
          <a:p>
            <a:r>
              <a:rPr lang="cs-CZ" dirty="0"/>
              <a:t>nabídnout sociální podporu na bydlení domácnostem s nižšími příjmy </a:t>
            </a:r>
          </a:p>
          <a:p>
            <a:r>
              <a:rPr lang="cs-CZ" dirty="0"/>
              <a:t>podpořit novou výstavbu bytů se sociálním významem </a:t>
            </a:r>
          </a:p>
          <a:p>
            <a:r>
              <a:rPr lang="cs-CZ" dirty="0"/>
              <a:t>zvýšit kvalitu bydlení </a:t>
            </a:r>
          </a:p>
          <a:p>
            <a:r>
              <a:rPr lang="cs-CZ" dirty="0"/>
              <a:t>průběžně monitorovat trh s byty </a:t>
            </a:r>
          </a:p>
          <a:p>
            <a:r>
              <a:rPr lang="cs-CZ" dirty="0"/>
              <a:t>aplikovat nediskriminační pravidla společného trhu EU </a:t>
            </a:r>
          </a:p>
          <a:p>
            <a:endParaRPr lang="cs-CZ" dirty="0"/>
          </a:p>
        </p:txBody>
      </p:sp>
    </p:spTree>
    <p:extLst>
      <p:ext uri="{BB962C8B-B14F-4D97-AF65-F5344CB8AC3E}">
        <p14:creationId xmlns:p14="http://schemas.microsoft.com/office/powerpoint/2010/main" val="2066129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94A6F8-FF19-4B65-AF3D-03466C59E3C1}"/>
              </a:ext>
            </a:extLst>
          </p:cNvPr>
          <p:cNvSpPr>
            <a:spLocks noGrp="1"/>
          </p:cNvSpPr>
          <p:nvPr>
            <p:ph type="title"/>
          </p:nvPr>
        </p:nvSpPr>
        <p:spPr/>
        <p:txBody>
          <a:bodyPr/>
          <a:lstStyle/>
          <a:p>
            <a:endParaRPr lang="cs-CZ"/>
          </a:p>
        </p:txBody>
      </p:sp>
      <p:graphicFrame>
        <p:nvGraphicFramePr>
          <p:cNvPr id="4" name="Zástupný symbol pro obsah 3">
            <a:extLst>
              <a:ext uri="{FF2B5EF4-FFF2-40B4-BE49-F238E27FC236}">
                <a16:creationId xmlns:a16="http://schemas.microsoft.com/office/drawing/2014/main" id="{3235AA2C-3CEB-4BD7-870E-6CB1A7698472}"/>
              </a:ext>
            </a:extLst>
          </p:cNvPr>
          <p:cNvGraphicFramePr>
            <a:graphicFrameLocks noGrp="1"/>
          </p:cNvGraphicFramePr>
          <p:nvPr>
            <p:ph idx="1"/>
          </p:nvPr>
        </p:nvGraphicFramePr>
        <p:xfrm>
          <a:off x="2084832" y="182692"/>
          <a:ext cx="6793991" cy="6665232"/>
        </p:xfrm>
        <a:graphic>
          <a:graphicData uri="http://schemas.openxmlformats.org/drawingml/2006/table">
            <a:tbl>
              <a:tblPr firstRow="1" bandRow="1"/>
              <a:tblGrid>
                <a:gridCol w="1841681">
                  <a:extLst>
                    <a:ext uri="{9D8B030D-6E8A-4147-A177-3AD203B41FA5}">
                      <a16:colId xmlns:a16="http://schemas.microsoft.com/office/drawing/2014/main" val="1725918602"/>
                    </a:ext>
                  </a:extLst>
                </a:gridCol>
                <a:gridCol w="1728760">
                  <a:extLst>
                    <a:ext uri="{9D8B030D-6E8A-4147-A177-3AD203B41FA5}">
                      <a16:colId xmlns:a16="http://schemas.microsoft.com/office/drawing/2014/main" val="2959597751"/>
                    </a:ext>
                  </a:extLst>
                </a:gridCol>
                <a:gridCol w="1842492">
                  <a:extLst>
                    <a:ext uri="{9D8B030D-6E8A-4147-A177-3AD203B41FA5}">
                      <a16:colId xmlns:a16="http://schemas.microsoft.com/office/drawing/2014/main" val="2007525100"/>
                    </a:ext>
                  </a:extLst>
                </a:gridCol>
                <a:gridCol w="1381058">
                  <a:extLst>
                    <a:ext uri="{9D8B030D-6E8A-4147-A177-3AD203B41FA5}">
                      <a16:colId xmlns:a16="http://schemas.microsoft.com/office/drawing/2014/main" val="4034492533"/>
                    </a:ext>
                  </a:extLst>
                </a:gridCol>
              </a:tblGrid>
              <a:tr h="435086">
                <a:tc>
                  <a:txBody>
                    <a:bodyPr/>
                    <a:lstStyle/>
                    <a:p>
                      <a:pPr algn="ctr">
                        <a:lnSpc>
                          <a:spcPct val="150000"/>
                        </a:lnSpc>
                        <a:spcAft>
                          <a:spcPts val="0"/>
                        </a:spcAft>
                      </a:pPr>
                      <a:r>
                        <a:rPr lang="cs-CZ"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situace – sociální pojištění</a:t>
                      </a:r>
                      <a:endParaRPr lang="cs-CZ"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cs-CZ"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subsystém sociálního pojištění</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3180" algn="ctr">
                        <a:lnSpc>
                          <a:spcPct val="150000"/>
                        </a:lnSpc>
                        <a:spcAft>
                          <a:spcPts val="0"/>
                        </a:spcAft>
                      </a:pPr>
                      <a:r>
                        <a:rPr lang="cs-CZ"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sociální dávka</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cs-CZ"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administrace</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56363518"/>
                  </a:ext>
                </a:extLst>
              </a:tr>
              <a:tr h="344516">
                <a:tc>
                  <a:txBody>
                    <a:bodyPr/>
                    <a:lstStyle/>
                    <a:p>
                      <a:pPr algn="l">
                        <a:lnSpc>
                          <a:spcPct val="150000"/>
                        </a:lnSpc>
                        <a:spcAft>
                          <a:spcPts val="0"/>
                        </a:spcAft>
                      </a:pPr>
                      <a:r>
                        <a:rPr lang="cs-CZ"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stáří</a:t>
                      </a:r>
                      <a:endParaRPr lang="cs-CZ"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algn="ctr">
                        <a:lnSpc>
                          <a:spcPct val="150000"/>
                        </a:lnSpc>
                        <a:spcAft>
                          <a:spcPts val="0"/>
                        </a:spcAft>
                      </a:pPr>
                      <a:r>
                        <a:rPr lang="cs-CZ"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důchodové pojištění</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p>
                      <a:pPr indent="127000" algn="ctr">
                        <a:lnSpc>
                          <a:spcPct val="150000"/>
                        </a:lnSpc>
                        <a:spcAft>
                          <a:spcPts val="0"/>
                        </a:spcAft>
                      </a:pPr>
                      <a:r>
                        <a:rPr lang="cs-CZ"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3180" algn="l">
                        <a:lnSpc>
                          <a:spcPct val="150000"/>
                        </a:lnSpc>
                        <a:spcAft>
                          <a:spcPts val="0"/>
                        </a:spcAft>
                      </a:pPr>
                      <a:r>
                        <a:rPr lang="cs-CZ"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starobní důchod</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l">
                        <a:lnSpc>
                          <a:spcPct val="150000"/>
                        </a:lnSpc>
                        <a:spcAft>
                          <a:spcPts val="0"/>
                        </a:spcAft>
                      </a:pPr>
                      <a:r>
                        <a:rPr lang="cs-CZ"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ČSSZ</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09451375"/>
                  </a:ext>
                </a:extLst>
              </a:tr>
              <a:tr h="344516">
                <a:tc>
                  <a:txBody>
                    <a:bodyPr/>
                    <a:lstStyle/>
                    <a:p>
                      <a:pPr algn="l">
                        <a:lnSpc>
                          <a:spcPct val="150000"/>
                        </a:lnSpc>
                        <a:spcAft>
                          <a:spcPts val="0"/>
                        </a:spcAft>
                      </a:pPr>
                      <a:r>
                        <a:rPr lang="cs-CZ"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invalidita</a:t>
                      </a:r>
                      <a:endParaRPr lang="cs-CZ"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cs-CZ"/>
                    </a:p>
                  </a:txBody>
                  <a:tcPr/>
                </a:tc>
                <a:tc>
                  <a:txBody>
                    <a:bodyPr/>
                    <a:lstStyle/>
                    <a:p>
                      <a:pPr marL="43180" algn="l">
                        <a:lnSpc>
                          <a:spcPct val="150000"/>
                        </a:lnSpc>
                        <a:spcAft>
                          <a:spcPts val="0"/>
                        </a:spcAft>
                      </a:pPr>
                      <a:r>
                        <a:rPr lang="cs-CZ"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invalidní důchod</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cs-CZ"/>
                    </a:p>
                  </a:txBody>
                  <a:tcPr/>
                </a:tc>
                <a:extLst>
                  <a:ext uri="{0D108BD9-81ED-4DB2-BD59-A6C34878D82A}">
                    <a16:rowId xmlns:a16="http://schemas.microsoft.com/office/drawing/2014/main" val="3858481646"/>
                  </a:ext>
                </a:extLst>
              </a:tr>
              <a:tr h="574195">
                <a:tc>
                  <a:txBody>
                    <a:bodyPr/>
                    <a:lstStyle/>
                    <a:p>
                      <a:pPr algn="l">
                        <a:lnSpc>
                          <a:spcPct val="150000"/>
                        </a:lnSpc>
                        <a:spcAft>
                          <a:spcPts val="0"/>
                        </a:spcAft>
                      </a:pPr>
                      <a:r>
                        <a:rPr lang="cs-CZ"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ztráta partnera</a:t>
                      </a:r>
                      <a:endParaRPr lang="cs-CZ"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cs-CZ"/>
                    </a:p>
                  </a:txBody>
                  <a:tcPr/>
                </a:tc>
                <a:tc>
                  <a:txBody>
                    <a:bodyPr/>
                    <a:lstStyle/>
                    <a:p>
                      <a:pPr marL="43180" algn="l">
                        <a:lnSpc>
                          <a:spcPct val="150000"/>
                        </a:lnSpc>
                        <a:spcAft>
                          <a:spcPts val="0"/>
                        </a:spcAft>
                      </a:pPr>
                      <a:r>
                        <a:rPr lang="cs-CZ"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vdovský, vdovecký, sirotčí důchod</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ČSSZ</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4031187"/>
                  </a:ext>
                </a:extLst>
              </a:tr>
              <a:tr h="344516">
                <a:tc>
                  <a:txBody>
                    <a:bodyPr/>
                    <a:lstStyle/>
                    <a:p>
                      <a:pPr algn="l">
                        <a:lnSpc>
                          <a:spcPct val="150000"/>
                        </a:lnSpc>
                        <a:spcAft>
                          <a:spcPts val="0"/>
                        </a:spcAft>
                      </a:pPr>
                      <a:r>
                        <a:rPr lang="cs-CZ"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nemoc</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algn="ctr">
                        <a:lnSpc>
                          <a:spcPct val="150000"/>
                        </a:lnSpc>
                        <a:spcAft>
                          <a:spcPts val="0"/>
                        </a:spcAft>
                      </a:pPr>
                      <a:r>
                        <a:rPr lang="cs-CZ"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nemocenské pojištění</a:t>
                      </a:r>
                      <a:endParaRPr lang="cs-CZ"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3180" algn="l">
                        <a:lnSpc>
                          <a:spcPct val="150000"/>
                        </a:lnSpc>
                        <a:spcAft>
                          <a:spcPts val="0"/>
                        </a:spcAft>
                      </a:pPr>
                      <a:r>
                        <a:rPr lang="cs-CZ"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nemocenská,</a:t>
                      </a:r>
                      <a:endParaRPr lang="cs-CZ"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algn="l">
                        <a:lnSpc>
                          <a:spcPct val="150000"/>
                        </a:lnSpc>
                        <a:spcAft>
                          <a:spcPts val="0"/>
                        </a:spcAft>
                      </a:pPr>
                      <a:r>
                        <a:rPr lang="cs-CZ"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ČSSZ</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6801348"/>
                  </a:ext>
                </a:extLst>
              </a:tr>
              <a:tr h="574195">
                <a:tc>
                  <a:txBody>
                    <a:bodyPr/>
                    <a:lstStyle/>
                    <a:p>
                      <a:pPr algn="l">
                        <a:lnSpc>
                          <a:spcPct val="150000"/>
                        </a:lnSpc>
                        <a:spcAft>
                          <a:spcPts val="0"/>
                        </a:spcAft>
                      </a:pPr>
                      <a:r>
                        <a:rPr lang="cs-CZ"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(dlouhodobé) ošetřování, mateřství, </a:t>
                      </a:r>
                      <a:endParaRPr lang="cs-CZ"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cs-CZ"/>
                    </a:p>
                  </a:txBody>
                  <a:tcPr/>
                </a:tc>
                <a:tc>
                  <a:txBody>
                    <a:bodyPr/>
                    <a:lstStyle/>
                    <a:p>
                      <a:pPr marL="43180" algn="l">
                        <a:lnSpc>
                          <a:spcPct val="150000"/>
                        </a:lnSpc>
                        <a:spcAft>
                          <a:spcPts val="0"/>
                        </a:spcAft>
                      </a:pPr>
                      <a:r>
                        <a:rPr lang="cs-CZ"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(dlouhodobé) ošetřovné,</a:t>
                      </a:r>
                      <a:endParaRPr lang="cs-CZ"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cs-CZ"/>
                    </a:p>
                  </a:txBody>
                  <a:tcPr/>
                </a:tc>
                <a:extLst>
                  <a:ext uri="{0D108BD9-81ED-4DB2-BD59-A6C34878D82A}">
                    <a16:rowId xmlns:a16="http://schemas.microsoft.com/office/drawing/2014/main" val="3978592222"/>
                  </a:ext>
                </a:extLst>
              </a:tr>
              <a:tr h="943638">
                <a:tc>
                  <a:txBody>
                    <a:bodyPr/>
                    <a:lstStyle/>
                    <a:p>
                      <a:pPr algn="l">
                        <a:lnSpc>
                          <a:spcPct val="150000"/>
                        </a:lnSpc>
                        <a:spcAft>
                          <a:spcPts val="0"/>
                        </a:spcAft>
                      </a:pPr>
                      <a:r>
                        <a:rPr lang="cs-CZ"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těhotenství</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cs-CZ"/>
                    </a:p>
                  </a:txBody>
                  <a:tcPr/>
                </a:tc>
                <a:tc>
                  <a:txBody>
                    <a:bodyPr/>
                    <a:lstStyle/>
                    <a:p>
                      <a:pPr marL="43180" algn="l">
                        <a:lnSpc>
                          <a:spcPct val="150000"/>
                        </a:lnSpc>
                        <a:spcAft>
                          <a:spcPts val="0"/>
                        </a:spcAft>
                      </a:pPr>
                      <a:r>
                        <a:rPr lang="cs-CZ"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peněžitá pomoc v mateřství, vyrovnávací příspěvek v těhotenství a v mateřství,</a:t>
                      </a:r>
                      <a:endParaRPr lang="cs-CZ"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cs-CZ"/>
                    </a:p>
                  </a:txBody>
                  <a:tcPr/>
                </a:tc>
                <a:extLst>
                  <a:ext uri="{0D108BD9-81ED-4DB2-BD59-A6C34878D82A}">
                    <a16:rowId xmlns:a16="http://schemas.microsoft.com/office/drawing/2014/main" val="640106232"/>
                  </a:ext>
                </a:extLst>
              </a:tr>
              <a:tr h="344516">
                <a:tc>
                  <a:txBody>
                    <a:bodyPr/>
                    <a:lstStyle/>
                    <a:p>
                      <a:pPr algn="l">
                        <a:lnSpc>
                          <a:spcPct val="150000"/>
                        </a:lnSpc>
                        <a:spcAft>
                          <a:spcPts val="0"/>
                        </a:spcAft>
                      </a:pPr>
                      <a:r>
                        <a:rPr lang="cs-CZ"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otcovská poporodní péče</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cs-CZ"/>
                    </a:p>
                  </a:txBody>
                  <a:tcPr/>
                </a:tc>
                <a:tc>
                  <a:txBody>
                    <a:bodyPr/>
                    <a:lstStyle/>
                    <a:p>
                      <a:pPr marL="43180" algn="l">
                        <a:lnSpc>
                          <a:spcPct val="150000"/>
                        </a:lnSpc>
                        <a:spcAft>
                          <a:spcPts val="0"/>
                        </a:spcAft>
                      </a:pPr>
                      <a:r>
                        <a:rPr lang="cs-CZ"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otcovská poporodní péče</a:t>
                      </a:r>
                      <a:endParaRPr lang="cs-CZ"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cs-CZ"/>
                    </a:p>
                  </a:txBody>
                  <a:tcPr/>
                </a:tc>
                <a:extLst>
                  <a:ext uri="{0D108BD9-81ED-4DB2-BD59-A6C34878D82A}">
                    <a16:rowId xmlns:a16="http://schemas.microsoft.com/office/drawing/2014/main" val="1670578396"/>
                  </a:ext>
                </a:extLst>
              </a:tr>
              <a:tr h="574195">
                <a:tc>
                  <a:txBody>
                    <a:bodyPr/>
                    <a:lstStyle/>
                    <a:p>
                      <a:pPr algn="l">
                        <a:lnSpc>
                          <a:spcPct val="150000"/>
                        </a:lnSpc>
                        <a:spcAft>
                          <a:spcPts val="0"/>
                        </a:spcAft>
                      </a:pPr>
                      <a:r>
                        <a:rPr lang="cs-CZ"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nemoc, těhotenství, mateřství, porod</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cs-CZ"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zdravotní pojištění</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3180" algn="l">
                        <a:lnSpc>
                          <a:spcPct val="150000"/>
                        </a:lnSpc>
                        <a:spcAft>
                          <a:spcPts val="0"/>
                        </a:spcAft>
                      </a:pPr>
                      <a:r>
                        <a:rPr lang="cs-CZ"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zdravotní péče (věcná dávka)</a:t>
                      </a:r>
                      <a:endParaRPr lang="cs-CZ"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zdravotní pojišťovny</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19396289"/>
                  </a:ext>
                </a:extLst>
              </a:tr>
              <a:tr h="943638">
                <a:tc>
                  <a:txBody>
                    <a:bodyPr/>
                    <a:lstStyle/>
                    <a:p>
                      <a:pPr algn="l">
                        <a:lnSpc>
                          <a:spcPct val="150000"/>
                        </a:lnSpc>
                        <a:spcAft>
                          <a:spcPts val="0"/>
                        </a:spcAft>
                      </a:pPr>
                      <a:r>
                        <a:rPr lang="cs-CZ"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ztráta zaměstnání</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cs-CZ"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státní politika zaměstnanosti</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cs-CZ"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(pojištění v nezaměstnanosti)</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3180" algn="l">
                        <a:lnSpc>
                          <a:spcPct val="150000"/>
                        </a:lnSpc>
                        <a:spcAft>
                          <a:spcPts val="0"/>
                        </a:spcAft>
                      </a:pPr>
                      <a:r>
                        <a:rPr lang="cs-CZ"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podpora v nezaměstnanosti rekvalifikace (věcná dávka)</a:t>
                      </a:r>
                      <a:endParaRPr lang="cs-CZ"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ÚP ČR</a:t>
                      </a:r>
                      <a:endParaRPr lang="cs-CZ"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03293529"/>
                  </a:ext>
                </a:extLst>
              </a:tr>
              <a:tr h="575546">
                <a:tc>
                  <a:txBody>
                    <a:bodyPr/>
                    <a:lstStyle/>
                    <a:p>
                      <a:pPr algn="l">
                        <a:lnSpc>
                          <a:spcPct val="150000"/>
                        </a:lnSpc>
                        <a:spcAft>
                          <a:spcPts val="0"/>
                        </a:spcAft>
                      </a:pPr>
                      <a:r>
                        <a:rPr lang="cs-CZ"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pracovní úraz</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50000"/>
                        </a:lnSpc>
                        <a:spcAft>
                          <a:spcPts val="0"/>
                        </a:spcAft>
                      </a:pPr>
                      <a:r>
                        <a:rPr lang="cs-CZ"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bezpečnost a ochrana zdraví při práci</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p>
                      <a:pPr indent="127000" algn="ctr">
                        <a:lnSpc>
                          <a:spcPct val="150000"/>
                        </a:lnSpc>
                        <a:spcAft>
                          <a:spcPts val="0"/>
                        </a:spcAft>
                      </a:pPr>
                      <a:r>
                        <a:rPr lang="cs-CZ"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(úrazové pojištění)</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43180" algn="l">
                        <a:lnSpc>
                          <a:spcPct val="150000"/>
                        </a:lnSpc>
                        <a:spcAft>
                          <a:spcPts val="0"/>
                        </a:spcAft>
                      </a:pPr>
                      <a:r>
                        <a:rPr lang="cs-CZ"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renta</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Generali</a:t>
                      </a:r>
                      <a:r>
                        <a:rPr lang="cs-CZ"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Česká pojišťovna, a.s.</a:t>
                      </a:r>
                      <a:endParaRPr lang="cs-CZ"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73107849"/>
                  </a:ext>
                </a:extLst>
              </a:tr>
              <a:tr h="344516">
                <a:tc>
                  <a:txBody>
                    <a:bodyPr/>
                    <a:lstStyle/>
                    <a:p>
                      <a:pPr algn="l">
                        <a:lnSpc>
                          <a:spcPct val="150000"/>
                        </a:lnSpc>
                        <a:spcAft>
                          <a:spcPts val="0"/>
                        </a:spcAft>
                      </a:pPr>
                      <a:r>
                        <a:rPr lang="cs-CZ"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nemoc z povolání</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cs-CZ"/>
                    </a:p>
                  </a:txBody>
                  <a:tcPr/>
                </a:tc>
                <a:tc vMerge="1">
                  <a:txBody>
                    <a:bodyPr/>
                    <a:lstStyle/>
                    <a:p>
                      <a:endParaRPr lang="cs-CZ"/>
                    </a:p>
                  </a:txBody>
                  <a:tcPr/>
                </a:tc>
                <a:tc>
                  <a:txBody>
                    <a:bodyPr/>
                    <a:lstStyle/>
                    <a:p>
                      <a:pPr algn="l">
                        <a:lnSpc>
                          <a:spcPct val="150000"/>
                        </a:lnSpc>
                        <a:spcAft>
                          <a:spcPts val="0"/>
                        </a:spcAft>
                      </a:pPr>
                      <a:r>
                        <a:rPr lang="cs-CZ"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Kooperativa, a.s.</a:t>
                      </a:r>
                      <a:endParaRPr lang="cs-CZ"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46451723"/>
                  </a:ext>
                </a:extLst>
              </a:tr>
            </a:tbl>
          </a:graphicData>
        </a:graphic>
      </p:graphicFrame>
      <p:sp>
        <p:nvSpPr>
          <p:cNvPr id="5" name="Rectangle 1">
            <a:extLst>
              <a:ext uri="{FF2B5EF4-FFF2-40B4-BE49-F238E27FC236}">
                <a16:creationId xmlns:a16="http://schemas.microsoft.com/office/drawing/2014/main" id="{DD13DD17-A6E2-4807-8774-A0A2E0C135BF}"/>
              </a:ext>
            </a:extLst>
          </p:cNvPr>
          <p:cNvSpPr>
            <a:spLocks noChangeArrowheads="1"/>
          </p:cNvSpPr>
          <p:nvPr/>
        </p:nvSpPr>
        <p:spPr bwMode="auto">
          <a:xfrm>
            <a:off x="-5929099" y="-153456"/>
            <a:ext cx="20229391" cy="673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3373182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838200" y="659876"/>
            <a:ext cx="10515600" cy="5517087"/>
          </a:xfrm>
        </p:spPr>
        <p:txBody>
          <a:bodyPr>
            <a:normAutofit fontScale="92500"/>
          </a:bodyPr>
          <a:lstStyle/>
          <a:p>
            <a:r>
              <a:rPr lang="cs-CZ" dirty="0" err="1"/>
              <a:t>MMR</a:t>
            </a:r>
            <a:r>
              <a:rPr lang="cs-CZ" dirty="0"/>
              <a:t> vytváří vhodné prostředí pro aktivity všech subjektů na trhu s byty</a:t>
            </a:r>
          </a:p>
          <a:p>
            <a:r>
              <a:rPr lang="cs-CZ" dirty="0"/>
              <a:t>stát by neměl zasahovat do ekonomického fungování trhu s byty, avšak jeho povinností je učinit podpůrné kroky zaměřené na domácnosti, které se nemohou o své bydlení samy postarat</a:t>
            </a:r>
          </a:p>
          <a:p>
            <a:endParaRPr lang="cs-CZ" dirty="0"/>
          </a:p>
          <a:p>
            <a:pPr marL="0" indent="0">
              <a:buNone/>
            </a:pPr>
            <a:r>
              <a:rPr lang="cs-CZ" dirty="0"/>
              <a:t>Státní programy podpory bydlení</a:t>
            </a:r>
          </a:p>
          <a:p>
            <a:r>
              <a:rPr lang="cs-CZ" dirty="0"/>
              <a:t>Podpora stavebního spoření </a:t>
            </a:r>
          </a:p>
          <a:p>
            <a:r>
              <a:rPr lang="cs-CZ" dirty="0"/>
              <a:t>Podpora hypotečních úvěrů </a:t>
            </a:r>
          </a:p>
          <a:p>
            <a:r>
              <a:rPr lang="cs-CZ" dirty="0"/>
              <a:t>Podpora výstavby nájemních bytů a technické infrastruktury, </a:t>
            </a:r>
          </a:p>
          <a:p>
            <a:r>
              <a:rPr lang="cs-CZ" dirty="0"/>
              <a:t>Program výstavby podporovaných bytů, </a:t>
            </a:r>
          </a:p>
          <a:p>
            <a:r>
              <a:rPr lang="cs-CZ" dirty="0"/>
              <a:t>Program poskytování finanční podpory na opravy vad panelové výstavby, </a:t>
            </a:r>
          </a:p>
          <a:p>
            <a:r>
              <a:rPr lang="cs-CZ" dirty="0"/>
              <a:t>Program regenerace panelových sídlišť.</a:t>
            </a:r>
          </a:p>
        </p:txBody>
      </p:sp>
    </p:spTree>
    <p:extLst>
      <p:ext uri="{BB962C8B-B14F-4D97-AF65-F5344CB8AC3E}">
        <p14:creationId xmlns:p14="http://schemas.microsoft.com/office/powerpoint/2010/main" val="2369573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Vzdělávací politika </a:t>
            </a:r>
          </a:p>
        </p:txBody>
      </p:sp>
      <p:sp>
        <p:nvSpPr>
          <p:cNvPr id="3" name="Zástupný symbol pro obsah 2"/>
          <p:cNvSpPr>
            <a:spLocks noGrp="1"/>
          </p:cNvSpPr>
          <p:nvPr>
            <p:ph idx="1"/>
          </p:nvPr>
        </p:nvSpPr>
        <p:spPr/>
        <p:txBody>
          <a:bodyPr/>
          <a:lstStyle/>
          <a:p>
            <a:r>
              <a:rPr lang="cs-CZ" dirty="0"/>
              <a:t>= jednou z částí veřejné politiky </a:t>
            </a:r>
          </a:p>
          <a:p>
            <a:r>
              <a:rPr lang="cs-CZ" dirty="0"/>
              <a:t>= výsledkem dvou vzájemně souvisejících procesů  - výchovy a vzdělávání → výsledkem = vzdělání</a:t>
            </a:r>
          </a:p>
          <a:p>
            <a:r>
              <a:rPr lang="cs-CZ" dirty="0"/>
              <a:t>z ekonomického hlediska = typický příklad netržního zboží, které je zdrojem inovací a změn v kvalitě PS, má také zásadní význam pro rozvoj lidské osobnosti a kvality života v dané společnosti</a:t>
            </a:r>
          </a:p>
        </p:txBody>
      </p:sp>
    </p:spTree>
    <p:extLst>
      <p:ext uri="{BB962C8B-B14F-4D97-AF65-F5344CB8AC3E}">
        <p14:creationId xmlns:p14="http://schemas.microsoft.com/office/powerpoint/2010/main" val="24925153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funkce vzdělávací politiky</a:t>
            </a:r>
          </a:p>
        </p:txBody>
      </p:sp>
      <p:sp>
        <p:nvSpPr>
          <p:cNvPr id="3" name="Zástupný symbol pro obsah 2"/>
          <p:cNvSpPr>
            <a:spLocks noGrp="1"/>
          </p:cNvSpPr>
          <p:nvPr>
            <p:ph idx="1"/>
          </p:nvPr>
        </p:nvSpPr>
        <p:spPr>
          <a:xfrm>
            <a:off x="838200" y="1423447"/>
            <a:ext cx="10515600" cy="5222450"/>
          </a:xfrm>
        </p:spPr>
        <p:txBody>
          <a:bodyPr>
            <a:normAutofit fontScale="77500" lnSpcReduction="20000"/>
          </a:bodyPr>
          <a:lstStyle/>
          <a:p>
            <a:r>
              <a:rPr lang="cs-CZ" dirty="0"/>
              <a:t>výchovná – formování osobn</a:t>
            </a:r>
            <a:r>
              <a:rPr lang="cs-CZ" dirty="0">
                <a:hlinkClick r:id="rId2" tooltip="Osobnost"/>
              </a:rPr>
              <a:t>o</a:t>
            </a:r>
            <a:r>
              <a:rPr lang="cs-CZ" dirty="0"/>
              <a:t>stních a charakterových vlastností člověka</a:t>
            </a:r>
          </a:p>
          <a:p>
            <a:r>
              <a:rPr lang="cs-CZ" dirty="0"/>
              <a:t>vzdělávací – získání a osvojení soustavy poznatků a dovedností</a:t>
            </a:r>
          </a:p>
          <a:p>
            <a:r>
              <a:rPr lang="cs-CZ" dirty="0"/>
              <a:t>socializační – začleňování žáků do společnosti a jejich rozvíjení jako společenských bytostí</a:t>
            </a:r>
          </a:p>
          <a:p>
            <a:r>
              <a:rPr lang="cs-CZ" dirty="0"/>
              <a:t>kvalifikační – získání odborných znalostí nezbytných k dosažení způsobilosti k výkonu určitého povolání</a:t>
            </a:r>
          </a:p>
          <a:p>
            <a:r>
              <a:rPr lang="cs-CZ" dirty="0"/>
              <a:t>integrační – vytváření postojů a dovedností umožňujících sociální interakce</a:t>
            </a:r>
          </a:p>
          <a:p>
            <a:r>
              <a:rPr lang="cs-CZ" dirty="0"/>
              <a:t>selektivní – oceňuje schopnosti jednotlivců, umožňuje studovat určitou školu a vykonávat určitou profesi</a:t>
            </a:r>
          </a:p>
          <a:p>
            <a:r>
              <a:rPr lang="cs-CZ" dirty="0"/>
              <a:t>ochranná a kontrolní – kontrola a dozor nezletilých</a:t>
            </a:r>
          </a:p>
          <a:p>
            <a:r>
              <a:rPr lang="cs-CZ" dirty="0"/>
              <a:t>inovativní – tvorba nových poznatků</a:t>
            </a:r>
          </a:p>
          <a:p>
            <a:r>
              <a:rPr lang="cs-CZ" dirty="0"/>
              <a:t>kulturní – poznání kulturních tradic </a:t>
            </a:r>
          </a:p>
          <a:p>
            <a:r>
              <a:rPr lang="cs-CZ" dirty="0"/>
              <a:t>tělovýchovná a zdravotní – zajištění fyzického rozvoje, podpora zdravotní aktivity</a:t>
            </a:r>
          </a:p>
          <a:p>
            <a:r>
              <a:rPr lang="cs-CZ" dirty="0"/>
              <a:t>poradenská – poskytování informací (např. o dalším studiu)</a:t>
            </a:r>
          </a:p>
          <a:p>
            <a:r>
              <a:rPr lang="cs-CZ" dirty="0"/>
              <a:t>zabezpečovací – zahrnuje ekonomické, organizační a administrativní činnosti</a:t>
            </a:r>
            <a:endParaRPr lang="cs-CZ" dirty="0">
              <a:effectLst/>
            </a:endParaRPr>
          </a:p>
        </p:txBody>
      </p:sp>
    </p:spTree>
    <p:extLst>
      <p:ext uri="{BB962C8B-B14F-4D97-AF65-F5344CB8AC3E}">
        <p14:creationId xmlns:p14="http://schemas.microsoft.com/office/powerpoint/2010/main" val="12248761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principy vzdělávací politiky</a:t>
            </a:r>
          </a:p>
        </p:txBody>
      </p:sp>
      <p:sp>
        <p:nvSpPr>
          <p:cNvPr id="3" name="Zástupný symbol pro obsah 2"/>
          <p:cNvSpPr>
            <a:spLocks noGrp="1"/>
          </p:cNvSpPr>
          <p:nvPr>
            <p:ph idx="1"/>
          </p:nvPr>
        </p:nvSpPr>
        <p:spPr>
          <a:xfrm>
            <a:off x="838200" y="1451728"/>
            <a:ext cx="10515600" cy="5033913"/>
          </a:xfrm>
        </p:spPr>
        <p:txBody>
          <a:bodyPr>
            <a:normAutofit lnSpcReduction="10000"/>
          </a:bodyPr>
          <a:lstStyle/>
          <a:p>
            <a:r>
              <a:rPr lang="cs-CZ" b="1" dirty="0"/>
              <a:t>princip celoživotního vzdělávání</a:t>
            </a:r>
            <a:r>
              <a:rPr lang="cs-CZ" dirty="0"/>
              <a:t> </a:t>
            </a:r>
          </a:p>
          <a:p>
            <a:pPr lvl="1"/>
            <a:r>
              <a:rPr lang="cs-CZ" dirty="0"/>
              <a:t>roste poptávka po vzdělání, rychlý vývoj věd, vědomosti rychle zastarávají, jsou nahrazovány novějšími, ze vzdělávání se stává celoživotní proces</a:t>
            </a:r>
          </a:p>
          <a:p>
            <a:r>
              <a:rPr lang="cs-CZ" b="1" dirty="0"/>
              <a:t>princip rovných šancí v přístupu ke vzdělání</a:t>
            </a:r>
            <a:r>
              <a:rPr lang="cs-CZ" dirty="0"/>
              <a:t> </a:t>
            </a:r>
          </a:p>
          <a:p>
            <a:pPr lvl="1"/>
            <a:r>
              <a:rPr lang="cs-CZ" dirty="0"/>
              <a:t>právo na vzdělání a rovné šance v přístupu ke vzdělání jsou ukotveny v Listině základních práv a svobod, každý má mít stejnou šanci na vzdělání, je na jedinci, jak ji využije</a:t>
            </a:r>
          </a:p>
          <a:p>
            <a:r>
              <a:rPr lang="cs-CZ" b="1" dirty="0"/>
              <a:t>princip individualizace a diferenciace ve vzdělání</a:t>
            </a:r>
            <a:r>
              <a:rPr lang="cs-CZ" dirty="0"/>
              <a:t> </a:t>
            </a:r>
          </a:p>
          <a:p>
            <a:pPr lvl="1"/>
            <a:r>
              <a:rPr lang="cs-CZ" dirty="0"/>
              <a:t>každý člověk je jiný, má jiné schopnosti, předpoklady, inteligenční potenciál, stejná forma vzdělávání nemůže být účinná pro všechny</a:t>
            </a:r>
          </a:p>
          <a:p>
            <a:r>
              <a:rPr lang="cs-CZ" b="1" dirty="0"/>
              <a:t>princip internacionalizace ve vzdělání</a:t>
            </a:r>
            <a:r>
              <a:rPr lang="cs-CZ" dirty="0"/>
              <a:t> </a:t>
            </a:r>
          </a:p>
          <a:p>
            <a:pPr lvl="1"/>
            <a:r>
              <a:rPr lang="cs-CZ" dirty="0"/>
              <a:t>vzdělání = nadnárodní záležitost – pomáhá soužití lidí různých národností, ras, náboženství apod. </a:t>
            </a:r>
          </a:p>
          <a:p>
            <a:endParaRPr lang="cs-CZ" dirty="0"/>
          </a:p>
        </p:txBody>
      </p:sp>
    </p:spTree>
    <p:extLst>
      <p:ext uri="{BB962C8B-B14F-4D97-AF65-F5344CB8AC3E}">
        <p14:creationId xmlns:p14="http://schemas.microsoft.com/office/powerpoint/2010/main" val="35427437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typy vzdělávání</a:t>
            </a:r>
          </a:p>
        </p:txBody>
      </p:sp>
      <p:sp>
        <p:nvSpPr>
          <p:cNvPr id="3" name="Zástupný symbol pro obsah 2"/>
          <p:cNvSpPr>
            <a:spLocks noGrp="1"/>
          </p:cNvSpPr>
          <p:nvPr>
            <p:ph idx="1"/>
          </p:nvPr>
        </p:nvSpPr>
        <p:spPr/>
        <p:txBody>
          <a:bodyPr>
            <a:normAutofit fontScale="92500" lnSpcReduction="20000"/>
          </a:bodyPr>
          <a:lstStyle/>
          <a:p>
            <a:r>
              <a:rPr lang="cs-CZ" sz="2600" b="1" dirty="0"/>
              <a:t>formální  - </a:t>
            </a:r>
            <a:r>
              <a:rPr lang="cs-CZ" sz="2600" dirty="0"/>
              <a:t>je realizováno ve vzdělávacích institucích (školách), jeho funkce, cíle, obsahy, organizační formy a způsoby hodnocení jsou definovány a vymezeny právními předpisy, zahrnuje získávání na sebe navazujících stupňů vzdělání, jejichž absolvování je potvrzováno příslušným osvědčením (vysvědčením, diplomem apod.) </a:t>
            </a:r>
          </a:p>
          <a:p>
            <a:r>
              <a:rPr lang="cs-CZ" sz="2600" b="1" dirty="0">
                <a:solidFill>
                  <a:prstClr val="black"/>
                </a:solidFill>
              </a:rPr>
              <a:t>neformální –</a:t>
            </a:r>
            <a:r>
              <a:rPr lang="cs-CZ" sz="2600" dirty="0">
                <a:solidFill>
                  <a:prstClr val="black"/>
                </a:solidFill>
              </a:rPr>
              <a:t> je zaměřeno na získání vědomostí, dovedností a kompetencí, které mohou respondentovi zlepšit jeho společenské i pracovní uplatnění, je poskytováno v zařízeních zaměstnavatelů, soukromých vzdělávacích institucích, NNO, ve školských zařízeních a dalších organizacích (organizované volnočasové aktivity, kurzy cizích jazyků, rekvalifikační kurzy), nutnou podmínkou = účast odborného lektora, učitele či proškoleného vedoucího</a:t>
            </a:r>
            <a:endParaRPr lang="cs-CZ" sz="2600" dirty="0"/>
          </a:p>
          <a:p>
            <a:r>
              <a:rPr lang="cs-CZ" sz="2600" b="1" dirty="0"/>
              <a:t>informální učení – </a:t>
            </a:r>
            <a:r>
              <a:rPr lang="cs-CZ" sz="2600" dirty="0"/>
              <a:t>proces získávání vědomostí, osvojování si dovedností a kompetencí z každodenních zkušeností a činností v práci, v rodině, ve volném čase, z </a:t>
            </a:r>
            <a:r>
              <a:rPr lang="cs-CZ" sz="2600" dirty="0" err="1"/>
              <a:t>ahrnuje</a:t>
            </a:r>
            <a:r>
              <a:rPr lang="cs-CZ" sz="2600" dirty="0"/>
              <a:t> také sebevzdělávání, kdy učící se nemá možnost ověřit si nabyté znalosti (např. televizní jazykové kurzy)</a:t>
            </a:r>
          </a:p>
          <a:p>
            <a:endParaRPr lang="cs-CZ" dirty="0">
              <a:effectLst/>
            </a:endParaRPr>
          </a:p>
        </p:txBody>
      </p:sp>
    </p:spTree>
    <p:extLst>
      <p:ext uri="{BB962C8B-B14F-4D97-AF65-F5344CB8AC3E}">
        <p14:creationId xmlns:p14="http://schemas.microsoft.com/office/powerpoint/2010/main" val="36516380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druhy škol</a:t>
            </a:r>
          </a:p>
        </p:txBody>
      </p:sp>
      <p:sp>
        <p:nvSpPr>
          <p:cNvPr id="3" name="Zástupný symbol pro obsah 2"/>
          <p:cNvSpPr>
            <a:spLocks noGrp="1"/>
          </p:cNvSpPr>
          <p:nvPr>
            <p:ph idx="1"/>
          </p:nvPr>
        </p:nvSpPr>
        <p:spPr/>
        <p:txBody>
          <a:bodyPr/>
          <a:lstStyle/>
          <a:p>
            <a:r>
              <a:rPr lang="cs-CZ" dirty="0"/>
              <a:t>mateřská škola,</a:t>
            </a:r>
          </a:p>
          <a:p>
            <a:r>
              <a:rPr lang="cs-CZ" dirty="0"/>
              <a:t>základní škola,</a:t>
            </a:r>
          </a:p>
          <a:p>
            <a:r>
              <a:rPr lang="cs-CZ" dirty="0"/>
              <a:t>střední škola (gymnázium, střední odborná škola a střední odborné učiliště),</a:t>
            </a:r>
          </a:p>
          <a:p>
            <a:r>
              <a:rPr lang="cs-CZ" dirty="0"/>
              <a:t>konzervatoř,</a:t>
            </a:r>
          </a:p>
          <a:p>
            <a:r>
              <a:rPr lang="cs-CZ" dirty="0"/>
              <a:t>vyšší odborná škola,</a:t>
            </a:r>
          </a:p>
          <a:p>
            <a:r>
              <a:rPr lang="cs-CZ" dirty="0"/>
              <a:t>základní umělecká škola</a:t>
            </a:r>
          </a:p>
          <a:p>
            <a:r>
              <a:rPr lang="cs-CZ" dirty="0"/>
              <a:t>jazyková škola s právem státní jazykové zkoušky.</a:t>
            </a:r>
          </a:p>
          <a:p>
            <a:endParaRPr lang="cs-CZ" dirty="0"/>
          </a:p>
        </p:txBody>
      </p:sp>
    </p:spTree>
    <p:extLst>
      <p:ext uri="{BB962C8B-B14F-4D97-AF65-F5344CB8AC3E}">
        <p14:creationId xmlns:p14="http://schemas.microsoft.com/office/powerpoint/2010/main" val="18435695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dirty="0"/>
              <a:t>nástroje vzdělávací politiky</a:t>
            </a:r>
          </a:p>
        </p:txBody>
      </p:sp>
      <p:sp>
        <p:nvSpPr>
          <p:cNvPr id="3" name="Zástupný symbol pro obsah 2"/>
          <p:cNvSpPr>
            <a:spLocks noGrp="1"/>
          </p:cNvSpPr>
          <p:nvPr>
            <p:ph idx="1"/>
          </p:nvPr>
        </p:nvSpPr>
        <p:spPr/>
        <p:txBody>
          <a:bodyPr>
            <a:normAutofit/>
          </a:bodyPr>
          <a:lstStyle/>
          <a:p>
            <a:r>
              <a:rPr lang="cs-CZ" dirty="0"/>
              <a:t>plánování, strategické řízení a vzdělávací cíle – obecná představa → obecné cíle → konkrétní cíle</a:t>
            </a:r>
          </a:p>
          <a:p>
            <a:r>
              <a:rPr lang="cs-CZ" dirty="0"/>
              <a:t>legislativa </a:t>
            </a:r>
          </a:p>
          <a:p>
            <a:r>
              <a:rPr lang="cs-CZ" dirty="0"/>
              <a:t>financování</a:t>
            </a:r>
          </a:p>
          <a:p>
            <a:r>
              <a:rPr lang="cs-CZ" dirty="0"/>
              <a:t>evaluace - komplex metodologických přístupů, metod a technik, zaměřených na zjišťování a hodnocení různých jevů a procesů, jejich účinnosti, efektivity a dosahovaných výsledků,</a:t>
            </a:r>
          </a:p>
          <a:p>
            <a:r>
              <a:rPr lang="cs-CZ" dirty="0"/>
              <a:t>institucionální uspořádání – délka povinné školní docházky, strukturace vzdělávacího systému </a:t>
            </a:r>
          </a:p>
          <a:p>
            <a:endParaRPr lang="cs-CZ" dirty="0"/>
          </a:p>
        </p:txBody>
      </p:sp>
    </p:spTree>
    <p:extLst>
      <p:ext uri="{BB962C8B-B14F-4D97-AF65-F5344CB8AC3E}">
        <p14:creationId xmlns:p14="http://schemas.microsoft.com/office/powerpoint/2010/main" val="3986941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F71960-2FAA-4099-9271-13E2AE96D4DF}"/>
              </a:ext>
            </a:extLst>
          </p:cNvPr>
          <p:cNvSpPr>
            <a:spLocks noGrp="1"/>
          </p:cNvSpPr>
          <p:nvPr>
            <p:ph type="title"/>
          </p:nvPr>
        </p:nvSpPr>
        <p:spPr/>
        <p:txBody>
          <a:bodyPr/>
          <a:lstStyle/>
          <a:p>
            <a:endParaRPr lang="cs-CZ"/>
          </a:p>
        </p:txBody>
      </p:sp>
      <p:graphicFrame>
        <p:nvGraphicFramePr>
          <p:cNvPr id="4" name="Zástupný symbol pro obsah 3">
            <a:extLst>
              <a:ext uri="{FF2B5EF4-FFF2-40B4-BE49-F238E27FC236}">
                <a16:creationId xmlns:a16="http://schemas.microsoft.com/office/drawing/2014/main" id="{9E994A9A-56BF-4AB9-AB70-0AF5EBB82630}"/>
              </a:ext>
            </a:extLst>
          </p:cNvPr>
          <p:cNvGraphicFramePr>
            <a:graphicFrameLocks noGrp="1"/>
          </p:cNvGraphicFramePr>
          <p:nvPr>
            <p:ph idx="1"/>
          </p:nvPr>
        </p:nvGraphicFramePr>
        <p:xfrm>
          <a:off x="1984248" y="365125"/>
          <a:ext cx="6454902" cy="6363523"/>
        </p:xfrm>
        <a:graphic>
          <a:graphicData uri="http://schemas.openxmlformats.org/drawingml/2006/table">
            <a:tbl>
              <a:tblPr firstRow="1" bandRow="1"/>
              <a:tblGrid>
                <a:gridCol w="2495740">
                  <a:extLst>
                    <a:ext uri="{9D8B030D-6E8A-4147-A177-3AD203B41FA5}">
                      <a16:colId xmlns:a16="http://schemas.microsoft.com/office/drawing/2014/main" val="3057119972"/>
                    </a:ext>
                  </a:extLst>
                </a:gridCol>
                <a:gridCol w="2504714">
                  <a:extLst>
                    <a:ext uri="{9D8B030D-6E8A-4147-A177-3AD203B41FA5}">
                      <a16:colId xmlns:a16="http://schemas.microsoft.com/office/drawing/2014/main" val="4260113735"/>
                    </a:ext>
                  </a:extLst>
                </a:gridCol>
                <a:gridCol w="1454448">
                  <a:extLst>
                    <a:ext uri="{9D8B030D-6E8A-4147-A177-3AD203B41FA5}">
                      <a16:colId xmlns:a16="http://schemas.microsoft.com/office/drawing/2014/main" val="1648981725"/>
                    </a:ext>
                  </a:extLst>
                </a:gridCol>
              </a:tblGrid>
              <a:tr h="612411">
                <a:tc>
                  <a:txBody>
                    <a:bodyPr/>
                    <a:lstStyle/>
                    <a:p>
                      <a:pPr algn="l">
                        <a:lnSpc>
                          <a:spcPct val="150000"/>
                        </a:lnSpc>
                        <a:spcAft>
                          <a:spcPts val="0"/>
                        </a:spcAft>
                      </a:pPr>
                      <a:r>
                        <a:rPr lang="cs-CZ" sz="1200" b="1"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situace – státní sociální podpora</a:t>
                      </a:r>
                      <a:endParaRPr lang="cs-CZ" sz="1800" b="1"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cs-CZ" sz="12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sociální dávka</a:t>
                      </a:r>
                      <a:endParaRPr lang="cs-CZ" sz="18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administrace</a:t>
                      </a:r>
                      <a:endParaRPr lang="cs-CZ"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73463040"/>
                  </a:ext>
                </a:extLst>
              </a:tr>
              <a:tr h="291760">
                <a:tc>
                  <a:txBody>
                    <a:bodyPr/>
                    <a:lstStyle/>
                    <a:p>
                      <a:pPr algn="just">
                        <a:lnSpc>
                          <a:spcPct val="150000"/>
                        </a:lnSpc>
                        <a:spcAft>
                          <a:spcPts val="0"/>
                        </a:spcAft>
                      </a:pPr>
                      <a:r>
                        <a:rPr lang="cs-CZ" sz="12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narození dítěte</a:t>
                      </a:r>
                      <a:endParaRPr lang="cs-CZ" sz="18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cs-CZ" sz="12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porodné</a:t>
                      </a:r>
                      <a:endParaRPr lang="cs-CZ" sz="18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12">
                  <a:txBody>
                    <a:bodyPr/>
                    <a:lstStyle/>
                    <a:p>
                      <a:pPr algn="l">
                        <a:lnSpc>
                          <a:spcPct val="150000"/>
                        </a:lnSpc>
                        <a:spcAft>
                          <a:spcPts val="0"/>
                        </a:spcAft>
                      </a:pP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Úřad práce ČR</a:t>
                      </a:r>
                      <a:endParaRPr lang="cs-CZ"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37438473"/>
                  </a:ext>
                </a:extLst>
              </a:tr>
              <a:tr h="291760">
                <a:tc>
                  <a:txBody>
                    <a:bodyPr/>
                    <a:lstStyle/>
                    <a:p>
                      <a:pPr algn="just">
                        <a:lnSpc>
                          <a:spcPct val="150000"/>
                        </a:lnSpc>
                        <a:spcAft>
                          <a:spcPts val="0"/>
                        </a:spcAft>
                      </a:pPr>
                      <a:r>
                        <a:rPr lang="cs-CZ" sz="12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péče o dítě do 4 let věku</a:t>
                      </a:r>
                      <a:endParaRPr lang="cs-CZ" sz="18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cs-CZ" sz="12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rodičovský příspěvek</a:t>
                      </a:r>
                      <a:endParaRPr lang="cs-CZ" sz="18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cs-CZ"/>
                    </a:p>
                  </a:txBody>
                  <a:tcPr/>
                </a:tc>
                <a:extLst>
                  <a:ext uri="{0D108BD9-81ED-4DB2-BD59-A6C34878D82A}">
                    <a16:rowId xmlns:a16="http://schemas.microsoft.com/office/drawing/2014/main" val="2297534994"/>
                  </a:ext>
                </a:extLst>
              </a:tr>
              <a:tr h="537289">
                <a:tc>
                  <a:txBody>
                    <a:bodyPr/>
                    <a:lstStyle/>
                    <a:p>
                      <a:pPr algn="l">
                        <a:lnSpc>
                          <a:spcPct val="150000"/>
                        </a:lnSpc>
                        <a:spcAft>
                          <a:spcPts val="0"/>
                        </a:spcAft>
                      </a:pPr>
                      <a:r>
                        <a:rPr lang="cs-CZ" sz="12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výchova a příprava dítěte na povolání</a:t>
                      </a:r>
                      <a:endParaRPr lang="cs-CZ" sz="18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cs-CZ" sz="12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přídavek na dítě</a:t>
                      </a:r>
                      <a:endParaRPr lang="cs-CZ" sz="18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cs-CZ"/>
                    </a:p>
                  </a:txBody>
                  <a:tcPr/>
                </a:tc>
                <a:extLst>
                  <a:ext uri="{0D108BD9-81ED-4DB2-BD59-A6C34878D82A}">
                    <a16:rowId xmlns:a16="http://schemas.microsoft.com/office/drawing/2014/main" val="1742347383"/>
                  </a:ext>
                </a:extLst>
              </a:tr>
              <a:tr h="537289">
                <a:tc>
                  <a:txBody>
                    <a:bodyPr/>
                    <a:lstStyle/>
                    <a:p>
                      <a:pPr algn="l">
                        <a:lnSpc>
                          <a:spcPct val="150000"/>
                        </a:lnSpc>
                        <a:spcAft>
                          <a:spcPts val="0"/>
                        </a:spcAft>
                      </a:pPr>
                      <a:r>
                        <a:rPr lang="cs-CZ" sz="12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vysoké náklady související s bydlením</a:t>
                      </a:r>
                      <a:endParaRPr lang="cs-CZ" sz="18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cs-CZ" sz="12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příspěvek na bydlení</a:t>
                      </a:r>
                      <a:endParaRPr lang="cs-CZ" sz="18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cs-CZ"/>
                    </a:p>
                  </a:txBody>
                  <a:tcPr/>
                </a:tc>
                <a:extLst>
                  <a:ext uri="{0D108BD9-81ED-4DB2-BD59-A6C34878D82A}">
                    <a16:rowId xmlns:a16="http://schemas.microsoft.com/office/drawing/2014/main" val="4265538335"/>
                  </a:ext>
                </a:extLst>
              </a:tr>
              <a:tr h="291760">
                <a:tc>
                  <a:txBody>
                    <a:bodyPr/>
                    <a:lstStyle/>
                    <a:p>
                      <a:pPr algn="just">
                        <a:lnSpc>
                          <a:spcPct val="150000"/>
                        </a:lnSpc>
                        <a:spcAft>
                          <a:spcPts val="0"/>
                        </a:spcAft>
                      </a:pPr>
                      <a:r>
                        <a:rPr lang="cs-CZ" sz="12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úmrtí</a:t>
                      </a:r>
                      <a:endParaRPr lang="cs-CZ" sz="18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cs-CZ" sz="1200" b="1"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pohřebné</a:t>
                      </a:r>
                      <a:endParaRPr lang="cs-CZ" sz="1800" b="1"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cs-CZ"/>
                    </a:p>
                  </a:txBody>
                  <a:tcPr/>
                </a:tc>
                <a:extLst>
                  <a:ext uri="{0D108BD9-81ED-4DB2-BD59-A6C34878D82A}">
                    <a16:rowId xmlns:a16="http://schemas.microsoft.com/office/drawing/2014/main" val="134727195"/>
                  </a:ext>
                </a:extLst>
              </a:tr>
              <a:tr h="537289">
                <a:tc rowSpan="5">
                  <a:txBody>
                    <a:bodyPr/>
                    <a:lstStyle/>
                    <a:p>
                      <a:pPr algn="l">
                        <a:lnSpc>
                          <a:spcPct val="150000"/>
                        </a:lnSpc>
                        <a:spcAft>
                          <a:spcPts val="0"/>
                        </a:spcAft>
                      </a:pPr>
                      <a:r>
                        <a:rPr lang="cs-CZ" sz="1200" b="1" u="none">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pěstounská péče</a:t>
                      </a:r>
                      <a:endParaRPr lang="cs-CZ" sz="18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50000"/>
                        </a:lnSpc>
                        <a:spcAft>
                          <a:spcPts val="0"/>
                        </a:spcAft>
                      </a:pPr>
                      <a:r>
                        <a:rPr lang="cs-CZ" sz="1200" b="1" u="none">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cs-CZ" sz="18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200" b="1" u="none" strike="noStrik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příspěvek na úhradu potřeb dítěte</a:t>
                      </a:r>
                      <a:endParaRPr lang="cs-CZ" sz="1800" b="1"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cs-CZ"/>
                    </a:p>
                  </a:txBody>
                  <a:tcPr/>
                </a:tc>
                <a:extLst>
                  <a:ext uri="{0D108BD9-81ED-4DB2-BD59-A6C34878D82A}">
                    <a16:rowId xmlns:a16="http://schemas.microsoft.com/office/drawing/2014/main" val="1206279889"/>
                  </a:ext>
                </a:extLst>
              </a:tr>
              <a:tr h="291760">
                <a:tc vMerge="1">
                  <a:txBody>
                    <a:bodyPr/>
                    <a:lstStyle/>
                    <a:p>
                      <a:endParaRPr lang="cs-CZ"/>
                    </a:p>
                  </a:txBody>
                  <a:tcPr/>
                </a:tc>
                <a:tc>
                  <a:txBody>
                    <a:bodyPr/>
                    <a:lstStyle/>
                    <a:p>
                      <a:pPr algn="l">
                        <a:lnSpc>
                          <a:spcPct val="150000"/>
                        </a:lnSpc>
                        <a:spcAft>
                          <a:spcPts val="0"/>
                        </a:spcAft>
                      </a:pPr>
                      <a:r>
                        <a:rPr lang="cs-CZ" sz="1200" b="1" u="none" strike="noStrik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odměna pěstouna</a:t>
                      </a:r>
                      <a:endParaRPr lang="cs-CZ" sz="1800" b="1"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cs-CZ"/>
                    </a:p>
                  </a:txBody>
                  <a:tcPr/>
                </a:tc>
                <a:extLst>
                  <a:ext uri="{0D108BD9-81ED-4DB2-BD59-A6C34878D82A}">
                    <a16:rowId xmlns:a16="http://schemas.microsoft.com/office/drawing/2014/main" val="1833980572"/>
                  </a:ext>
                </a:extLst>
              </a:tr>
              <a:tr h="537289">
                <a:tc vMerge="1">
                  <a:txBody>
                    <a:bodyPr/>
                    <a:lstStyle/>
                    <a:p>
                      <a:endParaRPr lang="cs-CZ"/>
                    </a:p>
                  </a:txBody>
                  <a:tcPr/>
                </a:tc>
                <a:tc>
                  <a:txBody>
                    <a:bodyPr/>
                    <a:lstStyle/>
                    <a:p>
                      <a:pPr algn="l">
                        <a:lnSpc>
                          <a:spcPct val="150000"/>
                        </a:lnSpc>
                        <a:spcAft>
                          <a:spcPts val="0"/>
                        </a:spcAft>
                      </a:pPr>
                      <a:r>
                        <a:rPr lang="cs-CZ" sz="1200" b="1" u="none" strike="noStrik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příspěvek při převzetí dítěte,</a:t>
                      </a:r>
                      <a:endParaRPr lang="cs-CZ" sz="1800" b="1"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cs-CZ"/>
                    </a:p>
                  </a:txBody>
                  <a:tcPr/>
                </a:tc>
                <a:extLst>
                  <a:ext uri="{0D108BD9-81ED-4DB2-BD59-A6C34878D82A}">
                    <a16:rowId xmlns:a16="http://schemas.microsoft.com/office/drawing/2014/main" val="3855288966"/>
                  </a:ext>
                </a:extLst>
              </a:tr>
              <a:tr h="823049">
                <a:tc vMerge="1">
                  <a:txBody>
                    <a:bodyPr/>
                    <a:lstStyle/>
                    <a:p>
                      <a:endParaRPr lang="cs-CZ"/>
                    </a:p>
                  </a:txBody>
                  <a:tcPr/>
                </a:tc>
                <a:tc>
                  <a:txBody>
                    <a:bodyPr/>
                    <a:lstStyle/>
                    <a:p>
                      <a:pPr algn="l">
                        <a:lnSpc>
                          <a:spcPct val="150000"/>
                        </a:lnSpc>
                        <a:spcAft>
                          <a:spcPts val="0"/>
                        </a:spcAft>
                      </a:pPr>
                      <a:r>
                        <a:rPr lang="cs-CZ" sz="1200" b="1" u="none" strike="noStrik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příspěvek na zakoupení osobního motorového vozidla</a:t>
                      </a:r>
                      <a:endParaRPr lang="cs-CZ" sz="1800" b="1"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cs-CZ"/>
                    </a:p>
                  </a:txBody>
                  <a:tcPr/>
                </a:tc>
                <a:extLst>
                  <a:ext uri="{0D108BD9-81ED-4DB2-BD59-A6C34878D82A}">
                    <a16:rowId xmlns:a16="http://schemas.microsoft.com/office/drawing/2014/main" val="517406355"/>
                  </a:ext>
                </a:extLst>
              </a:tr>
              <a:tr h="537289">
                <a:tc vMerge="1">
                  <a:txBody>
                    <a:bodyPr/>
                    <a:lstStyle/>
                    <a:p>
                      <a:endParaRPr lang="cs-CZ"/>
                    </a:p>
                  </a:txBody>
                  <a:tcPr/>
                </a:tc>
                <a:tc>
                  <a:txBody>
                    <a:bodyPr/>
                    <a:lstStyle/>
                    <a:p>
                      <a:pPr algn="l">
                        <a:lnSpc>
                          <a:spcPct val="150000"/>
                        </a:lnSpc>
                        <a:spcAft>
                          <a:spcPts val="0"/>
                        </a:spcAft>
                      </a:pPr>
                      <a:r>
                        <a:rPr lang="cs-CZ" sz="1200" b="1" u="none" strike="noStrik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příspěvek při pěstounské péči </a:t>
                      </a:r>
                      <a:endParaRPr lang="cs-CZ" sz="1800" b="1"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cs-CZ"/>
                    </a:p>
                  </a:txBody>
                  <a:tcPr/>
                </a:tc>
                <a:extLst>
                  <a:ext uri="{0D108BD9-81ED-4DB2-BD59-A6C34878D82A}">
                    <a16:rowId xmlns:a16="http://schemas.microsoft.com/office/drawing/2014/main" val="3524567456"/>
                  </a:ext>
                </a:extLst>
              </a:tr>
              <a:tr h="537289">
                <a:tc rowSpan="2">
                  <a:txBody>
                    <a:bodyPr/>
                    <a:lstStyle/>
                    <a:p>
                      <a:pPr algn="l">
                        <a:lnSpc>
                          <a:spcPct val="150000"/>
                        </a:lnSpc>
                        <a:spcAft>
                          <a:spcPts val="0"/>
                        </a:spcAft>
                      </a:pPr>
                      <a:r>
                        <a:rPr lang="cs-CZ" sz="1200" b="1" u="none">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odchod z náhradní rodinné péče nebo ústavní výchovy </a:t>
                      </a:r>
                      <a:endParaRPr lang="cs-CZ" sz="18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cs-CZ" sz="1200" b="1"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zaopatřovací příspěvek jednorázový</a:t>
                      </a:r>
                      <a:endParaRPr lang="cs-CZ" sz="1800" b="1"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cs-CZ"/>
                    </a:p>
                  </a:txBody>
                  <a:tcPr/>
                </a:tc>
                <a:extLst>
                  <a:ext uri="{0D108BD9-81ED-4DB2-BD59-A6C34878D82A}">
                    <a16:rowId xmlns:a16="http://schemas.microsoft.com/office/drawing/2014/main" val="1950629502"/>
                  </a:ext>
                </a:extLst>
              </a:tr>
              <a:tr h="537289">
                <a:tc vMerge="1">
                  <a:txBody>
                    <a:bodyPr/>
                    <a:lstStyle/>
                    <a:p>
                      <a:endParaRPr lang="cs-CZ"/>
                    </a:p>
                  </a:txBody>
                  <a:tcPr/>
                </a:tc>
                <a:tc>
                  <a:txBody>
                    <a:bodyPr/>
                    <a:lstStyle/>
                    <a:p>
                      <a:pPr algn="l">
                        <a:lnSpc>
                          <a:spcPct val="150000"/>
                        </a:lnSpc>
                        <a:spcAft>
                          <a:spcPts val="0"/>
                        </a:spcAft>
                      </a:pPr>
                      <a:r>
                        <a:rPr lang="cs-CZ" sz="1200" b="1"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zaopatřovací příspěvek opakující se</a:t>
                      </a:r>
                      <a:endParaRPr lang="cs-CZ" sz="1800" b="1"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cs-CZ"/>
                    </a:p>
                  </a:txBody>
                  <a:tcPr/>
                </a:tc>
                <a:extLst>
                  <a:ext uri="{0D108BD9-81ED-4DB2-BD59-A6C34878D82A}">
                    <a16:rowId xmlns:a16="http://schemas.microsoft.com/office/drawing/2014/main" val="2722792513"/>
                  </a:ext>
                </a:extLst>
              </a:tr>
            </a:tbl>
          </a:graphicData>
        </a:graphic>
      </p:graphicFrame>
      <p:sp>
        <p:nvSpPr>
          <p:cNvPr id="5" name="Rectangle 1">
            <a:hlinkClick r:id="rId2"/>
            <a:extLst>
              <a:ext uri="{FF2B5EF4-FFF2-40B4-BE49-F238E27FC236}">
                <a16:creationId xmlns:a16="http://schemas.microsoft.com/office/drawing/2014/main" id="{BAFDFFD5-2FE2-4B75-99C4-5519539C7C15}"/>
              </a:ext>
            </a:extLst>
          </p:cNvPr>
          <p:cNvSpPr>
            <a:spLocks noChangeArrowheads="1"/>
          </p:cNvSpPr>
          <p:nvPr/>
        </p:nvSpPr>
        <p:spPr bwMode="auto">
          <a:xfrm>
            <a:off x="-2716110" y="-141860"/>
            <a:ext cx="16197752" cy="641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1225584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F0393B-6673-4797-9148-717B90E074B7}"/>
              </a:ext>
            </a:extLst>
          </p:cNvPr>
          <p:cNvSpPr>
            <a:spLocks noGrp="1"/>
          </p:cNvSpPr>
          <p:nvPr>
            <p:ph type="title"/>
          </p:nvPr>
        </p:nvSpPr>
        <p:spPr/>
        <p:txBody>
          <a:bodyPr/>
          <a:lstStyle/>
          <a:p>
            <a:endParaRPr lang="cs-CZ"/>
          </a:p>
        </p:txBody>
      </p:sp>
      <p:graphicFrame>
        <p:nvGraphicFramePr>
          <p:cNvPr id="4" name="Zástupný symbol pro obsah 3">
            <a:extLst>
              <a:ext uri="{FF2B5EF4-FFF2-40B4-BE49-F238E27FC236}">
                <a16:creationId xmlns:a16="http://schemas.microsoft.com/office/drawing/2014/main" id="{3155133F-B1C6-4864-99A4-7D4E94373B72}"/>
              </a:ext>
            </a:extLst>
          </p:cNvPr>
          <p:cNvGraphicFramePr>
            <a:graphicFrameLocks noGrp="1"/>
          </p:cNvGraphicFramePr>
          <p:nvPr>
            <p:ph idx="1"/>
          </p:nvPr>
        </p:nvGraphicFramePr>
        <p:xfrm>
          <a:off x="2624328" y="365124"/>
          <a:ext cx="6190488" cy="6293247"/>
        </p:xfrm>
        <a:graphic>
          <a:graphicData uri="http://schemas.openxmlformats.org/drawingml/2006/table">
            <a:tbl>
              <a:tblPr firstRow="1" bandRow="1"/>
              <a:tblGrid>
                <a:gridCol w="2456092">
                  <a:extLst>
                    <a:ext uri="{9D8B030D-6E8A-4147-A177-3AD203B41FA5}">
                      <a16:colId xmlns:a16="http://schemas.microsoft.com/office/drawing/2014/main" val="662839764"/>
                    </a:ext>
                  </a:extLst>
                </a:gridCol>
                <a:gridCol w="2260603">
                  <a:extLst>
                    <a:ext uri="{9D8B030D-6E8A-4147-A177-3AD203B41FA5}">
                      <a16:colId xmlns:a16="http://schemas.microsoft.com/office/drawing/2014/main" val="1976635365"/>
                    </a:ext>
                  </a:extLst>
                </a:gridCol>
                <a:gridCol w="1473793">
                  <a:extLst>
                    <a:ext uri="{9D8B030D-6E8A-4147-A177-3AD203B41FA5}">
                      <a16:colId xmlns:a16="http://schemas.microsoft.com/office/drawing/2014/main" val="3863965349"/>
                    </a:ext>
                  </a:extLst>
                </a:gridCol>
              </a:tblGrid>
              <a:tr h="337761">
                <a:tc>
                  <a:txBody>
                    <a:bodyPr/>
                    <a:lstStyle/>
                    <a:p>
                      <a:pPr algn="l">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situace – sociální pomoc</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sociální dávka</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administrace</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60582492"/>
                  </a:ext>
                </a:extLst>
              </a:tr>
              <a:tr h="337761">
                <a:tc gridSpan="3">
                  <a:txBody>
                    <a:bodyPr/>
                    <a:lstStyle/>
                    <a:p>
                      <a:pPr indent="127000" algn="ctr">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HMOTNÁ NOUZE</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572533980"/>
                  </a:ext>
                </a:extLst>
              </a:tr>
              <a:tr h="448297">
                <a:tc>
                  <a:txBody>
                    <a:bodyPr/>
                    <a:lstStyle/>
                    <a:p>
                      <a:pPr algn="l">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nízký příjem</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příspěvek na živobytí, doplatek na bydlení, mimořádná okamžitá pomoc</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Úřad práce ČR</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0100767"/>
                  </a:ext>
                </a:extLst>
              </a:tr>
              <a:tr h="337761">
                <a:tc gridSpan="3">
                  <a:txBody>
                    <a:bodyPr/>
                    <a:lstStyle/>
                    <a:p>
                      <a:pPr indent="127000" algn="ctr">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SOCIÁLNÍ NOUZE</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95136618"/>
                  </a:ext>
                </a:extLst>
              </a:tr>
              <a:tr h="925134">
                <a:tc>
                  <a:txBody>
                    <a:bodyPr/>
                    <a:lstStyle/>
                    <a:p>
                      <a:pPr algn="l">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neschopnost zajistit si základní životní potřeby z důvodu věku, nepříznivého zdravotního stavu, ...</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dávky pro osoby se zdravotním postižením (příspěvek na pořízení motorovného vozidla, příspěvek na mobilitu, příspěvek na úpravu bytu)</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Úřad práce ČR</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87316310"/>
                  </a:ext>
                </a:extLst>
              </a:tr>
              <a:tr h="925134">
                <a:tc rowSpan="7">
                  <a:txBody>
                    <a:bodyPr/>
                    <a:lstStyle/>
                    <a:p>
                      <a:pPr indent="127000" algn="l">
                        <a:lnSpc>
                          <a:spcPct val="150000"/>
                        </a:lnSpc>
                        <a:spcAft>
                          <a:spcPts val="0"/>
                        </a:spcAft>
                      </a:pPr>
                      <a:r>
                        <a:rPr lang="cs-CZ"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7">
                  <a:txBody>
                    <a:bodyPr/>
                    <a:lstStyle/>
                    <a:p>
                      <a:pPr algn="l">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sociální služby (věcná  dávka)</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příspěvek na péči (ÚP ČR), dotace poskytovatelům soc. služeb (MPSV)</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57253623"/>
                  </a:ext>
                </a:extLst>
              </a:tr>
              <a:tr h="465581">
                <a:tc vMerge="1">
                  <a:txBody>
                    <a:bodyPr/>
                    <a:lstStyle/>
                    <a:p>
                      <a:endParaRPr lang="cs-CZ"/>
                    </a:p>
                  </a:txBody>
                  <a:tcPr/>
                </a:tc>
                <a:tc vMerge="1">
                  <a:txBody>
                    <a:bodyPr/>
                    <a:lstStyle/>
                    <a:p>
                      <a:endParaRPr lang="cs-CZ"/>
                    </a:p>
                  </a:txBody>
                  <a:tcPr/>
                </a:tc>
                <a:tc>
                  <a:txBody>
                    <a:bodyPr/>
                    <a:lstStyle/>
                    <a:p>
                      <a:pPr algn="l">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samospráva – příspěvky poskytovatelům </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13077894"/>
                  </a:ext>
                </a:extLst>
              </a:tr>
              <a:tr h="464256">
                <a:tc vMerge="1">
                  <a:txBody>
                    <a:bodyPr/>
                    <a:lstStyle/>
                    <a:p>
                      <a:endParaRPr lang="cs-CZ"/>
                    </a:p>
                  </a:txBody>
                  <a:tcPr/>
                </a:tc>
                <a:tc vMerge="1">
                  <a:txBody>
                    <a:bodyPr/>
                    <a:lstStyle/>
                    <a:p>
                      <a:endParaRPr lang="cs-CZ"/>
                    </a:p>
                  </a:txBody>
                  <a:tcPr/>
                </a:tc>
                <a:tc>
                  <a:txBody>
                    <a:bodyPr/>
                    <a:lstStyle/>
                    <a:p>
                      <a:pPr algn="l">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klient – pobyt, strava, peč. služba</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50827552"/>
                  </a:ext>
                </a:extLst>
              </a:tr>
              <a:tr h="448297">
                <a:tc vMerge="1">
                  <a:txBody>
                    <a:bodyPr/>
                    <a:lstStyle/>
                    <a:p>
                      <a:endParaRPr lang="cs-CZ"/>
                    </a:p>
                  </a:txBody>
                  <a:tcPr/>
                </a:tc>
                <a:tc vMerge="1">
                  <a:txBody>
                    <a:bodyPr/>
                    <a:lstStyle/>
                    <a:p>
                      <a:endParaRPr lang="cs-CZ"/>
                    </a:p>
                  </a:txBody>
                  <a:tcPr/>
                </a:tc>
                <a:tc>
                  <a:txBody>
                    <a:bodyPr/>
                    <a:lstStyle/>
                    <a:p>
                      <a:pPr algn="l">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zdr. pojišťovny – ošetř. péče</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66555656"/>
                  </a:ext>
                </a:extLst>
              </a:tr>
              <a:tr h="270209">
                <a:tc vMerge="1">
                  <a:txBody>
                    <a:bodyPr/>
                    <a:lstStyle/>
                    <a:p>
                      <a:endParaRPr lang="cs-CZ"/>
                    </a:p>
                  </a:txBody>
                  <a:tcPr/>
                </a:tc>
                <a:tc vMerge="1">
                  <a:txBody>
                    <a:bodyPr/>
                    <a:lstStyle/>
                    <a:p>
                      <a:endParaRPr lang="cs-CZ"/>
                    </a:p>
                  </a:txBody>
                  <a:tcPr/>
                </a:tc>
                <a:tc>
                  <a:txBody>
                    <a:bodyPr/>
                    <a:lstStyle/>
                    <a:p>
                      <a:pPr algn="l">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NNO, obch. spol., FO</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05462067"/>
                  </a:ext>
                </a:extLst>
              </a:tr>
              <a:tr h="209876">
                <a:tc vMerge="1">
                  <a:txBody>
                    <a:bodyPr/>
                    <a:lstStyle/>
                    <a:p>
                      <a:endParaRPr lang="cs-CZ"/>
                    </a:p>
                  </a:txBody>
                  <a:tcPr/>
                </a:tc>
                <a:tc vMerge="1">
                  <a:txBody>
                    <a:bodyPr/>
                    <a:lstStyle/>
                    <a:p>
                      <a:endParaRPr lang="cs-CZ"/>
                    </a:p>
                  </a:txBody>
                  <a:tcPr/>
                </a:tc>
                <a:tc>
                  <a:txBody>
                    <a:bodyPr/>
                    <a:lstStyle/>
                    <a:p>
                      <a:pPr algn="l">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ESF</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40342669"/>
                  </a:ext>
                </a:extLst>
              </a:tr>
              <a:tr h="277494">
                <a:tc vMerge="1">
                  <a:txBody>
                    <a:bodyPr/>
                    <a:lstStyle/>
                    <a:p>
                      <a:endParaRPr lang="cs-CZ"/>
                    </a:p>
                  </a:txBody>
                  <a:tcPr/>
                </a:tc>
                <a:tc vMerge="1">
                  <a:txBody>
                    <a:bodyPr/>
                    <a:lstStyle/>
                    <a:p>
                      <a:endParaRPr lang="cs-CZ"/>
                    </a:p>
                  </a:txBody>
                  <a:tcPr/>
                </a:tc>
                <a:tc>
                  <a:txBody>
                    <a:bodyPr/>
                    <a:lstStyle/>
                    <a:p>
                      <a:pPr algn="l">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sponzorské dary</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09419322"/>
                  </a:ext>
                </a:extLst>
              </a:tr>
              <a:tr h="337761">
                <a:tc gridSpan="3">
                  <a:txBody>
                    <a:bodyPr/>
                    <a:lstStyle/>
                    <a:p>
                      <a:pPr indent="127000" algn="ctr">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SOCIÁLNĚ-PRÁVNÍ OCHRANA</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4006572920"/>
                  </a:ext>
                </a:extLst>
              </a:tr>
              <a:tr h="488098">
                <a:tc>
                  <a:txBody>
                    <a:bodyPr/>
                    <a:lstStyle/>
                    <a:p>
                      <a:pPr algn="l">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neschopnost zajistit si vymahatelnost práv v sociální oblasti</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sociální služby</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05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obce s rozšířenou působností</a:t>
                      </a:r>
                      <a:endParaRPr lang="cs-CZ"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32886151"/>
                  </a:ext>
                </a:extLst>
              </a:tr>
            </a:tbl>
          </a:graphicData>
        </a:graphic>
      </p:graphicFrame>
      <p:sp>
        <p:nvSpPr>
          <p:cNvPr id="5" name="Rectangle 1">
            <a:extLst>
              <a:ext uri="{FF2B5EF4-FFF2-40B4-BE49-F238E27FC236}">
                <a16:creationId xmlns:a16="http://schemas.microsoft.com/office/drawing/2014/main" id="{B759364C-F041-4239-88AD-4B49D16CA901}"/>
              </a:ext>
            </a:extLst>
          </p:cNvPr>
          <p:cNvSpPr>
            <a:spLocks noChangeArrowheads="1"/>
          </p:cNvSpPr>
          <p:nvPr/>
        </p:nvSpPr>
        <p:spPr bwMode="auto">
          <a:xfrm>
            <a:off x="-4222203" y="-153457"/>
            <a:ext cx="18398835" cy="659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438169547"/>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23942</TotalTime>
  <Words>5586</Words>
  <Application>Microsoft Office PowerPoint</Application>
  <PresentationFormat>Širokoúhlá obrazovka</PresentationFormat>
  <Paragraphs>1395</Paragraphs>
  <Slides>76</Slides>
  <Notes>0</Notes>
  <HiddenSlides>0</HiddenSlides>
  <MMClips>0</MMClips>
  <ScaleCrop>false</ScaleCrop>
  <HeadingPairs>
    <vt:vector size="6" baseType="variant">
      <vt:variant>
        <vt:lpstr>Použitá písma</vt:lpstr>
      </vt:variant>
      <vt:variant>
        <vt:i4>7</vt:i4>
      </vt:variant>
      <vt:variant>
        <vt:lpstr>Motiv</vt:lpstr>
      </vt:variant>
      <vt:variant>
        <vt:i4>2</vt:i4>
      </vt:variant>
      <vt:variant>
        <vt:lpstr>Nadpisy snímků</vt:lpstr>
      </vt:variant>
      <vt:variant>
        <vt:i4>76</vt:i4>
      </vt:variant>
    </vt:vector>
  </HeadingPairs>
  <TitlesOfParts>
    <vt:vector size="85" baseType="lpstr">
      <vt:lpstr>Arial</vt:lpstr>
      <vt:lpstr>Calibri</vt:lpstr>
      <vt:lpstr>Calibri Light</vt:lpstr>
      <vt:lpstr>Tahoma</vt:lpstr>
      <vt:lpstr>Times New Roman</vt:lpstr>
      <vt:lpstr>Verdana</vt:lpstr>
      <vt:lpstr>Wingdings</vt:lpstr>
      <vt:lpstr>Motiv Office</vt:lpstr>
      <vt:lpstr>5_Motiv Office</vt:lpstr>
      <vt:lpstr>Sociální politika II.</vt:lpstr>
      <vt:lpstr>osnova kurzu</vt:lpstr>
      <vt:lpstr>osnova kurzu</vt:lpstr>
      <vt:lpstr>cíl kursu</vt:lpstr>
      <vt:lpstr>základní literatura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Vývoj podílu sociálních příjmů na HDP v letech 2010 – 2022</vt:lpstr>
      <vt:lpstr>Struktura sociálních příjmů obyvatelstva v r. 2022 </vt:lpstr>
      <vt:lpstr>stáří jako sociální událost</vt:lpstr>
      <vt:lpstr>Prezentace aplikace PowerPoint</vt:lpstr>
      <vt:lpstr>Prezentace aplikace PowerPoint</vt:lpstr>
      <vt:lpstr>Vývoj příjmů ze systému důchodového pojištění (mil. Kč) </vt:lpstr>
      <vt:lpstr>Prezentace aplikace PowerPoint</vt:lpstr>
      <vt:lpstr>Prezentace aplikace PowerPoint</vt:lpstr>
      <vt:lpstr>Prezentace aplikace PowerPoint</vt:lpstr>
      <vt:lpstr>Prezentace aplikace PowerPoint</vt:lpstr>
      <vt:lpstr>Vývoj počtu vyplácených důchodů v letech 2010 – 2022 </vt:lpstr>
      <vt:lpstr>Prezentace aplikace PowerPoint</vt:lpstr>
      <vt:lpstr>Chudoba, sociální vyloučení a sociální začlenění  jako sociální událost</vt:lpstr>
      <vt:lpstr>Prezentace aplikace PowerPoint</vt:lpstr>
      <vt:lpstr>Strategie EU 2020</vt:lpstr>
      <vt:lpstr>Prezentace aplikace PowerPoint</vt:lpstr>
      <vt:lpstr>Prezentace aplikace PowerPoint</vt:lpstr>
      <vt:lpstr>Prezentace aplikace PowerPoint</vt:lpstr>
      <vt:lpstr>Podíl osob ohrožených chudobou nebo sociálním vyloučením v zemích EU na celkové populaci (EU SILC) </vt:lpstr>
      <vt:lpstr>Prezentace aplikace PowerPoint</vt:lpstr>
      <vt:lpstr>Prezentace aplikace PowerPoint</vt:lpstr>
      <vt:lpstr>Prezentace aplikace PowerPoint</vt:lpstr>
      <vt:lpstr>Prezentace aplikace PowerPoint</vt:lpstr>
      <vt:lpstr>Prezentace aplikace PowerPoint</vt:lpstr>
      <vt:lpstr>co ovlivňuje výdaje na sociální služby?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Systém pomoci v hmotné nouzi</vt:lpstr>
      <vt:lpstr>Prezentace aplikace PowerPoint</vt:lpstr>
      <vt:lpstr>Prezentace aplikace PowerPoint</vt:lpstr>
      <vt:lpstr>Prezentace aplikace PowerPoint</vt:lpstr>
      <vt:lpstr>Porovnání platných a revidovaných částek životního minima v r. 2021 </vt:lpstr>
      <vt:lpstr>Výdaje na dávky pomoci v hmotné nouzi</vt:lpstr>
      <vt:lpstr>Mateřství jako sociální událost</vt:lpstr>
      <vt:lpstr>Rodinná politika</vt:lpstr>
      <vt:lpstr>Prezentace aplikace PowerPoint</vt:lpstr>
      <vt:lpstr>Rodinná politika</vt:lpstr>
      <vt:lpstr>Vývoj příjmů ze systému státní sociální podpory (mil. Kč)</vt:lpstr>
      <vt:lpstr>Prezentace aplikace PowerPoint</vt:lpstr>
      <vt:lpstr>základní principy dávek státní sociální podpory</vt:lpstr>
      <vt:lpstr>Nezaměstnanost jako sociální událost</vt:lpstr>
      <vt:lpstr>Státní politika zaměstnanosti</vt:lpstr>
      <vt:lpstr>Prezentace aplikace PowerPoint</vt:lpstr>
      <vt:lpstr>Politika zaměstnanosti</vt:lpstr>
      <vt:lpstr>Prezentace aplikace PowerPoint</vt:lpstr>
      <vt:lpstr>Prezentace aplikace PowerPoint</vt:lpstr>
      <vt:lpstr>Zdraví a nemoc jako sociální událost</vt:lpstr>
      <vt:lpstr>Prezentace aplikace PowerPoint</vt:lpstr>
      <vt:lpstr>Prezentace aplikace PowerPoint</vt:lpstr>
      <vt:lpstr>Nemocenské a zdravotní pojištění</vt:lpstr>
      <vt:lpstr>Prezentace aplikace PowerPoint</vt:lpstr>
      <vt:lpstr>Prezentace aplikace PowerPoint</vt:lpstr>
      <vt:lpstr>Prezentace aplikace PowerPoint</vt:lpstr>
      <vt:lpstr>Bytová politika</vt:lpstr>
      <vt:lpstr>Prezentace aplikace PowerPoint</vt:lpstr>
      <vt:lpstr>Vzdělávací politika </vt:lpstr>
      <vt:lpstr>funkce vzdělávací politiky</vt:lpstr>
      <vt:lpstr>principy vzdělávací politiky</vt:lpstr>
      <vt:lpstr>typy vzdělávání</vt:lpstr>
      <vt:lpstr>druhy škol</vt:lpstr>
      <vt:lpstr>nástroje vzdělávací politiky</vt:lpstr>
    </vt:vector>
  </TitlesOfParts>
  <Company>VÚPSV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Sociální politika II.</dc:title>
  <dc:creator>Průša Ladislav</dc:creator>
  <cp:lastModifiedBy>Lada Průša</cp:lastModifiedBy>
  <cp:revision>114</cp:revision>
  <dcterms:created xsi:type="dcterms:W3CDTF">2019-01-24T16:57:01Z</dcterms:created>
  <dcterms:modified xsi:type="dcterms:W3CDTF">2024-10-11T19:53:16Z</dcterms:modified>
</cp:coreProperties>
</file>