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4"/>
  </p:notesMasterIdLst>
  <p:sldIdLst>
    <p:sldId id="256" r:id="rId2"/>
    <p:sldId id="257" r:id="rId3"/>
    <p:sldId id="258" r:id="rId4"/>
    <p:sldId id="471" r:id="rId5"/>
    <p:sldId id="472" r:id="rId6"/>
    <p:sldId id="473" r:id="rId7"/>
    <p:sldId id="259" r:id="rId8"/>
    <p:sldId id="474" r:id="rId9"/>
    <p:sldId id="475" r:id="rId10"/>
    <p:sldId id="476" r:id="rId11"/>
    <p:sldId id="468" r:id="rId12"/>
    <p:sldId id="261" r:id="rId13"/>
    <p:sldId id="262" r:id="rId14"/>
    <p:sldId id="263" r:id="rId15"/>
    <p:sldId id="264" r:id="rId16"/>
    <p:sldId id="469" r:id="rId17"/>
    <p:sldId id="477" r:id="rId18"/>
    <p:sldId id="265" r:id="rId19"/>
    <p:sldId id="267" r:id="rId20"/>
    <p:sldId id="268" r:id="rId21"/>
    <p:sldId id="470" r:id="rId22"/>
    <p:sldId id="269" r:id="rId23"/>
    <p:sldId id="270" r:id="rId24"/>
    <p:sldId id="271" r:id="rId25"/>
    <p:sldId id="272" r:id="rId26"/>
    <p:sldId id="273" r:id="rId27"/>
    <p:sldId id="274" r:id="rId28"/>
    <p:sldId id="275" r:id="rId29"/>
    <p:sldId id="276" r:id="rId30"/>
    <p:sldId id="279" r:id="rId31"/>
    <p:sldId id="280" r:id="rId32"/>
    <p:sldId id="278" r:id="rId33"/>
    <p:sldId id="277" r:id="rId34"/>
    <p:sldId id="478" r:id="rId35"/>
    <p:sldId id="479" r:id="rId36"/>
    <p:sldId id="480" r:id="rId37"/>
    <p:sldId id="486" r:id="rId38"/>
    <p:sldId id="281" r:id="rId39"/>
    <p:sldId id="485" r:id="rId40"/>
    <p:sldId id="484" r:id="rId41"/>
    <p:sldId id="282" r:id="rId42"/>
    <p:sldId id="283" r:id="rId43"/>
    <p:sldId id="481" r:id="rId44"/>
    <p:sldId id="482" r:id="rId45"/>
    <p:sldId id="4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17" r:id="rId80"/>
    <p:sldId id="318" r:id="rId81"/>
    <p:sldId id="319" r:id="rId82"/>
    <p:sldId id="320" r:id="rId83"/>
    <p:sldId id="321" r:id="rId84"/>
    <p:sldId id="322" r:id="rId85"/>
    <p:sldId id="487" r:id="rId86"/>
    <p:sldId id="488" r:id="rId87"/>
    <p:sldId id="489" r:id="rId88"/>
    <p:sldId id="490" r:id="rId89"/>
    <p:sldId id="323" r:id="rId90"/>
    <p:sldId id="324" r:id="rId91"/>
    <p:sldId id="325" r:id="rId92"/>
    <p:sldId id="326" r:id="rId93"/>
    <p:sldId id="327" r:id="rId94"/>
    <p:sldId id="328" r:id="rId95"/>
    <p:sldId id="329" r:id="rId96"/>
    <p:sldId id="330" r:id="rId97"/>
    <p:sldId id="331" r:id="rId98"/>
    <p:sldId id="332" r:id="rId99"/>
    <p:sldId id="333" r:id="rId100"/>
    <p:sldId id="334" r:id="rId101"/>
    <p:sldId id="335" r:id="rId102"/>
    <p:sldId id="336" r:id="rId103"/>
    <p:sldId id="337" r:id="rId104"/>
    <p:sldId id="491" r:id="rId105"/>
    <p:sldId id="492" r:id="rId106"/>
    <p:sldId id="493" r:id="rId107"/>
    <p:sldId id="494" r:id="rId108"/>
    <p:sldId id="495" r:id="rId109"/>
    <p:sldId id="496" r:id="rId110"/>
    <p:sldId id="497" r:id="rId111"/>
    <p:sldId id="498" r:id="rId112"/>
    <p:sldId id="499" r:id="rId113"/>
    <p:sldId id="338" r:id="rId114"/>
    <p:sldId id="339" r:id="rId115"/>
    <p:sldId id="340" r:id="rId116"/>
    <p:sldId id="341" r:id="rId117"/>
    <p:sldId id="342" r:id="rId118"/>
    <p:sldId id="343" r:id="rId119"/>
    <p:sldId id="344" r:id="rId120"/>
    <p:sldId id="345" r:id="rId121"/>
    <p:sldId id="346" r:id="rId122"/>
    <p:sldId id="347" r:id="rId123"/>
    <p:sldId id="348" r:id="rId124"/>
    <p:sldId id="349" r:id="rId125"/>
    <p:sldId id="350" r:id="rId126"/>
    <p:sldId id="351" r:id="rId127"/>
    <p:sldId id="352" r:id="rId128"/>
    <p:sldId id="353" r:id="rId129"/>
    <p:sldId id="354" r:id="rId130"/>
    <p:sldId id="355" r:id="rId131"/>
    <p:sldId id="356" r:id="rId132"/>
    <p:sldId id="357" r:id="rId133"/>
    <p:sldId id="358" r:id="rId134"/>
    <p:sldId id="359" r:id="rId135"/>
    <p:sldId id="360" r:id="rId136"/>
    <p:sldId id="361" r:id="rId137"/>
    <p:sldId id="362" r:id="rId138"/>
    <p:sldId id="363" r:id="rId139"/>
    <p:sldId id="364" r:id="rId140"/>
    <p:sldId id="365" r:id="rId141"/>
    <p:sldId id="366" r:id="rId142"/>
    <p:sldId id="367" r:id="rId143"/>
    <p:sldId id="368" r:id="rId144"/>
    <p:sldId id="369" r:id="rId145"/>
    <p:sldId id="370" r:id="rId146"/>
    <p:sldId id="371" r:id="rId147"/>
    <p:sldId id="372" r:id="rId148"/>
    <p:sldId id="373" r:id="rId149"/>
    <p:sldId id="374" r:id="rId150"/>
    <p:sldId id="375" r:id="rId151"/>
    <p:sldId id="376" r:id="rId152"/>
    <p:sldId id="377" r:id="rId153"/>
    <p:sldId id="378" r:id="rId154"/>
    <p:sldId id="379" r:id="rId155"/>
    <p:sldId id="380" r:id="rId156"/>
    <p:sldId id="381" r:id="rId157"/>
    <p:sldId id="382" r:id="rId158"/>
    <p:sldId id="383" r:id="rId159"/>
    <p:sldId id="384" r:id="rId160"/>
    <p:sldId id="385" r:id="rId161"/>
    <p:sldId id="386" r:id="rId162"/>
    <p:sldId id="387" r:id="rId163"/>
    <p:sldId id="388" r:id="rId164"/>
    <p:sldId id="389" r:id="rId165"/>
    <p:sldId id="390" r:id="rId166"/>
    <p:sldId id="391" r:id="rId167"/>
    <p:sldId id="392" r:id="rId168"/>
    <p:sldId id="393" r:id="rId169"/>
    <p:sldId id="394" r:id="rId170"/>
    <p:sldId id="395" r:id="rId171"/>
    <p:sldId id="396" r:id="rId172"/>
    <p:sldId id="397" r:id="rId173"/>
    <p:sldId id="398" r:id="rId174"/>
    <p:sldId id="399" r:id="rId175"/>
    <p:sldId id="400" r:id="rId176"/>
    <p:sldId id="401" r:id="rId177"/>
    <p:sldId id="402" r:id="rId178"/>
    <p:sldId id="403" r:id="rId179"/>
    <p:sldId id="404" r:id="rId180"/>
    <p:sldId id="405" r:id="rId181"/>
    <p:sldId id="406" r:id="rId182"/>
    <p:sldId id="407" r:id="rId183"/>
    <p:sldId id="408" r:id="rId184"/>
    <p:sldId id="409" r:id="rId185"/>
    <p:sldId id="410" r:id="rId186"/>
    <p:sldId id="411" r:id="rId187"/>
    <p:sldId id="412" r:id="rId188"/>
    <p:sldId id="413" r:id="rId189"/>
    <p:sldId id="414" r:id="rId190"/>
    <p:sldId id="415" r:id="rId191"/>
    <p:sldId id="416" r:id="rId192"/>
    <p:sldId id="417" r:id="rId193"/>
    <p:sldId id="418" r:id="rId194"/>
    <p:sldId id="419" r:id="rId195"/>
    <p:sldId id="420" r:id="rId196"/>
    <p:sldId id="421" r:id="rId197"/>
    <p:sldId id="422" r:id="rId198"/>
    <p:sldId id="423" r:id="rId199"/>
    <p:sldId id="424" r:id="rId200"/>
    <p:sldId id="425" r:id="rId201"/>
    <p:sldId id="426" r:id="rId202"/>
    <p:sldId id="427" r:id="rId203"/>
    <p:sldId id="428" r:id="rId204"/>
    <p:sldId id="429" r:id="rId205"/>
    <p:sldId id="430" r:id="rId206"/>
    <p:sldId id="431" r:id="rId207"/>
    <p:sldId id="432" r:id="rId208"/>
    <p:sldId id="433" r:id="rId209"/>
    <p:sldId id="434" r:id="rId210"/>
    <p:sldId id="435" r:id="rId211"/>
    <p:sldId id="436" r:id="rId212"/>
    <p:sldId id="437" r:id="rId213"/>
    <p:sldId id="438" r:id="rId214"/>
    <p:sldId id="439" r:id="rId215"/>
    <p:sldId id="440" r:id="rId216"/>
    <p:sldId id="441" r:id="rId217"/>
    <p:sldId id="442" r:id="rId218"/>
    <p:sldId id="443" r:id="rId219"/>
    <p:sldId id="444" r:id="rId220"/>
    <p:sldId id="445" r:id="rId221"/>
    <p:sldId id="446" r:id="rId222"/>
    <p:sldId id="447" r:id="rId223"/>
    <p:sldId id="448" r:id="rId224"/>
    <p:sldId id="449" r:id="rId225"/>
    <p:sldId id="450" r:id="rId226"/>
    <p:sldId id="451" r:id="rId227"/>
    <p:sldId id="452" r:id="rId228"/>
    <p:sldId id="453" r:id="rId229"/>
    <p:sldId id="454" r:id="rId230"/>
    <p:sldId id="455" r:id="rId231"/>
    <p:sldId id="456" r:id="rId232"/>
    <p:sldId id="457" r:id="rId233"/>
    <p:sldId id="458" r:id="rId234"/>
    <p:sldId id="459" r:id="rId235"/>
    <p:sldId id="460" r:id="rId236"/>
    <p:sldId id="461" r:id="rId237"/>
    <p:sldId id="462" r:id="rId238"/>
    <p:sldId id="463" r:id="rId239"/>
    <p:sldId id="464" r:id="rId240"/>
    <p:sldId id="465" r:id="rId241"/>
    <p:sldId id="466" r:id="rId242"/>
    <p:sldId id="467" r:id="rId24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09" autoAdjust="0"/>
    <p:restoredTop sz="94660"/>
  </p:normalViewPr>
  <p:slideViewPr>
    <p:cSldViewPr snapToGrid="0">
      <p:cViewPr>
        <p:scale>
          <a:sx n="130" d="100"/>
          <a:sy n="130" d="100"/>
        </p:scale>
        <p:origin x="142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viewProps" Target="viewProps.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00600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641186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11" name="Text názvu"/>
          <p:cNvSpPr txBox="1">
            <a:spLocks noGrp="1"/>
          </p:cNvSpPr>
          <p:nvPr>
            <p:ph type="title"/>
          </p:nvPr>
        </p:nvSpPr>
        <p:spPr>
          <a:xfrm>
            <a:off x="685800" y="2130425"/>
            <a:ext cx="7772400" cy="1470025"/>
          </a:xfrm>
          <a:prstGeom prst="rect">
            <a:avLst/>
          </a:prstGeom>
        </p:spPr>
        <p:txBody>
          <a:bodyPr/>
          <a:lstStyle/>
          <a:p>
            <a:r>
              <a:t>Text názvu</a:t>
            </a:r>
          </a:p>
        </p:txBody>
      </p:sp>
      <p:sp>
        <p:nvSpPr>
          <p:cNvPr id="12" name="Text úrovně 1…"/>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Text úrovně 1</a:t>
            </a:r>
          </a:p>
          <a:p>
            <a:pPr lvl="1"/>
            <a:r>
              <a:t>Text úrovně 2</a:t>
            </a:r>
          </a:p>
          <a:p>
            <a:pPr lvl="2"/>
            <a:r>
              <a:t>Text úrovně 3</a:t>
            </a:r>
          </a:p>
          <a:p>
            <a:pPr lvl="3"/>
            <a:r>
              <a:t>Text úrovně 4</a:t>
            </a:r>
          </a:p>
          <a:p>
            <a:pPr lvl="4"/>
            <a:r>
              <a:t>Text úrovně 5</a:t>
            </a:r>
          </a:p>
        </p:txBody>
      </p:sp>
      <p:sp>
        <p:nvSpPr>
          <p:cNvPr id="13"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Nadpis a obsah">
    <p:spTree>
      <p:nvGrpSpPr>
        <p:cNvPr id="1" name=""/>
        <p:cNvGrpSpPr/>
        <p:nvPr/>
      </p:nvGrpSpPr>
      <p:grpSpPr>
        <a:xfrm>
          <a:off x="0" y="0"/>
          <a:ext cx="0" cy="0"/>
          <a:chOff x="0" y="0"/>
          <a:chExt cx="0" cy="0"/>
        </a:xfrm>
      </p:grpSpPr>
      <p:sp>
        <p:nvSpPr>
          <p:cNvPr id="20" name="Text názvu"/>
          <p:cNvSpPr txBox="1">
            <a:spLocks noGrp="1"/>
          </p:cNvSpPr>
          <p:nvPr>
            <p:ph type="title"/>
          </p:nvPr>
        </p:nvSpPr>
        <p:spPr>
          <a:prstGeom prst="rect">
            <a:avLst/>
          </a:prstGeom>
        </p:spPr>
        <p:txBody>
          <a:bodyPr/>
          <a:lstStyle/>
          <a:p>
            <a:r>
              <a:t>Text názvu</a:t>
            </a:r>
          </a:p>
        </p:txBody>
      </p:sp>
      <p:sp>
        <p:nvSpPr>
          <p:cNvPr id="21"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2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Záhlaví části">
    <p:spTree>
      <p:nvGrpSpPr>
        <p:cNvPr id="1" name=""/>
        <p:cNvGrpSpPr/>
        <p:nvPr/>
      </p:nvGrpSpPr>
      <p:grpSpPr>
        <a:xfrm>
          <a:off x="0" y="0"/>
          <a:ext cx="0" cy="0"/>
          <a:chOff x="0" y="0"/>
          <a:chExt cx="0" cy="0"/>
        </a:xfrm>
      </p:grpSpPr>
      <p:sp>
        <p:nvSpPr>
          <p:cNvPr id="29" name="Text názvu"/>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Text názvu</a:t>
            </a:r>
          </a:p>
        </p:txBody>
      </p:sp>
      <p:sp>
        <p:nvSpPr>
          <p:cNvPr id="30" name="Text úrovně 1…"/>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Text úrovně 1</a:t>
            </a:r>
          </a:p>
          <a:p>
            <a:pPr lvl="1"/>
            <a:r>
              <a:t>Text úrovně 2</a:t>
            </a:r>
          </a:p>
          <a:p>
            <a:pPr lvl="2"/>
            <a:r>
              <a:t>Text úrovně 3</a:t>
            </a:r>
          </a:p>
          <a:p>
            <a:pPr lvl="3"/>
            <a:r>
              <a:t>Text úrovně 4</a:t>
            </a:r>
          </a:p>
          <a:p>
            <a:pPr lvl="4"/>
            <a:r>
              <a:t>Text úrovně 5</a:t>
            </a:r>
          </a:p>
        </p:txBody>
      </p:sp>
      <p:sp>
        <p:nvSpPr>
          <p:cNvPr id="3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va obsahy">
    <p:spTree>
      <p:nvGrpSpPr>
        <p:cNvPr id="1" name=""/>
        <p:cNvGrpSpPr/>
        <p:nvPr/>
      </p:nvGrpSpPr>
      <p:grpSpPr>
        <a:xfrm>
          <a:off x="0" y="0"/>
          <a:ext cx="0" cy="0"/>
          <a:chOff x="0" y="0"/>
          <a:chExt cx="0" cy="0"/>
        </a:xfrm>
      </p:grpSpPr>
      <p:sp>
        <p:nvSpPr>
          <p:cNvPr id="38" name="Text názvu"/>
          <p:cNvSpPr txBox="1">
            <a:spLocks noGrp="1"/>
          </p:cNvSpPr>
          <p:nvPr>
            <p:ph type="title"/>
          </p:nvPr>
        </p:nvSpPr>
        <p:spPr>
          <a:prstGeom prst="rect">
            <a:avLst/>
          </a:prstGeom>
        </p:spPr>
        <p:txBody>
          <a:bodyPr/>
          <a:lstStyle/>
          <a:p>
            <a:r>
              <a:t>Text názvu</a:t>
            </a:r>
          </a:p>
        </p:txBody>
      </p:sp>
      <p:sp>
        <p:nvSpPr>
          <p:cNvPr id="39" name="Text úrovně 1…"/>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Text úrovně 1</a:t>
            </a:r>
          </a:p>
          <a:p>
            <a:pPr lvl="1"/>
            <a:r>
              <a:t>Text úrovně 2</a:t>
            </a:r>
          </a:p>
          <a:p>
            <a:pPr lvl="2"/>
            <a:r>
              <a:t>Text úrovně 3</a:t>
            </a:r>
          </a:p>
          <a:p>
            <a:pPr lvl="3"/>
            <a:r>
              <a:t>Text úrovně 4</a:t>
            </a:r>
          </a:p>
          <a:p>
            <a:pPr lvl="4"/>
            <a:r>
              <a:t>Text úrovně 5</a:t>
            </a:r>
          </a:p>
        </p:txBody>
      </p:sp>
      <p:sp>
        <p:nvSpPr>
          <p:cNvPr id="40"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orovnání">
    <p:spTree>
      <p:nvGrpSpPr>
        <p:cNvPr id="1" name=""/>
        <p:cNvGrpSpPr/>
        <p:nvPr/>
      </p:nvGrpSpPr>
      <p:grpSpPr>
        <a:xfrm>
          <a:off x="0" y="0"/>
          <a:ext cx="0" cy="0"/>
          <a:chOff x="0" y="0"/>
          <a:chExt cx="0" cy="0"/>
        </a:xfrm>
      </p:grpSpPr>
      <p:sp>
        <p:nvSpPr>
          <p:cNvPr id="47" name="Text názvu"/>
          <p:cNvSpPr txBox="1">
            <a:spLocks noGrp="1"/>
          </p:cNvSpPr>
          <p:nvPr>
            <p:ph type="title"/>
          </p:nvPr>
        </p:nvSpPr>
        <p:spPr>
          <a:prstGeom prst="rect">
            <a:avLst/>
          </a:prstGeom>
        </p:spPr>
        <p:txBody>
          <a:bodyPr/>
          <a:lstStyle/>
          <a:p>
            <a:r>
              <a:t>Text názvu</a:t>
            </a:r>
          </a:p>
        </p:txBody>
      </p:sp>
      <p:sp>
        <p:nvSpPr>
          <p:cNvPr id="48" name="Text úrovně 1…"/>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Text úrovně 1</a:t>
            </a:r>
          </a:p>
          <a:p>
            <a:pPr lvl="1"/>
            <a:r>
              <a:t>Text úrovně 2</a:t>
            </a:r>
          </a:p>
          <a:p>
            <a:pPr lvl="2"/>
            <a:r>
              <a:t>Text úrovně 3</a:t>
            </a:r>
          </a:p>
          <a:p>
            <a:pPr lvl="3"/>
            <a:r>
              <a:t>Text úrovně 4</a:t>
            </a:r>
          </a:p>
          <a:p>
            <a:pPr lvl="4"/>
            <a:r>
              <a:t>Text úrovně 5</a:t>
            </a:r>
          </a:p>
        </p:txBody>
      </p:sp>
      <p:sp>
        <p:nvSpPr>
          <p:cNvPr id="49" name="Zástupný symbol pro text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ouze nadpis">
    <p:spTree>
      <p:nvGrpSpPr>
        <p:cNvPr id="1" name=""/>
        <p:cNvGrpSpPr/>
        <p:nvPr/>
      </p:nvGrpSpPr>
      <p:grpSpPr>
        <a:xfrm>
          <a:off x="0" y="0"/>
          <a:ext cx="0" cy="0"/>
          <a:chOff x="0" y="0"/>
          <a:chExt cx="0" cy="0"/>
        </a:xfrm>
      </p:grpSpPr>
      <p:sp>
        <p:nvSpPr>
          <p:cNvPr id="57" name="Text názvu"/>
          <p:cNvSpPr txBox="1">
            <a:spLocks noGrp="1"/>
          </p:cNvSpPr>
          <p:nvPr>
            <p:ph type="title"/>
          </p:nvPr>
        </p:nvSpPr>
        <p:spPr>
          <a:prstGeom prst="rect">
            <a:avLst/>
          </a:prstGeom>
        </p:spPr>
        <p:txBody>
          <a:bodyPr/>
          <a:lstStyle/>
          <a:p>
            <a:r>
              <a:t>Text názvu</a:t>
            </a:r>
          </a:p>
        </p:txBody>
      </p:sp>
      <p:sp>
        <p:nvSpPr>
          <p:cNvPr id="58"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6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sah s titulkem">
    <p:spTree>
      <p:nvGrpSpPr>
        <p:cNvPr id="1" name=""/>
        <p:cNvGrpSpPr/>
        <p:nvPr/>
      </p:nvGrpSpPr>
      <p:grpSpPr>
        <a:xfrm>
          <a:off x="0" y="0"/>
          <a:ext cx="0" cy="0"/>
          <a:chOff x="0" y="0"/>
          <a:chExt cx="0" cy="0"/>
        </a:xfrm>
      </p:grpSpPr>
      <p:sp>
        <p:nvSpPr>
          <p:cNvPr id="72" name="Text názvu"/>
          <p:cNvSpPr txBox="1">
            <a:spLocks noGrp="1"/>
          </p:cNvSpPr>
          <p:nvPr>
            <p:ph type="title"/>
          </p:nvPr>
        </p:nvSpPr>
        <p:spPr>
          <a:xfrm>
            <a:off x="457200" y="273050"/>
            <a:ext cx="3008314" cy="1162050"/>
          </a:xfrm>
          <a:prstGeom prst="rect">
            <a:avLst/>
          </a:prstGeom>
        </p:spPr>
        <p:txBody>
          <a:bodyPr anchor="b"/>
          <a:lstStyle>
            <a:lvl1pPr algn="l">
              <a:defRPr sz="2000" b="1"/>
            </a:lvl1pPr>
          </a:lstStyle>
          <a:p>
            <a:r>
              <a:t>Text názvu</a:t>
            </a:r>
          </a:p>
        </p:txBody>
      </p:sp>
      <p:sp>
        <p:nvSpPr>
          <p:cNvPr id="73" name="Text úrovně 1…"/>
          <p:cNvSpPr txBox="1">
            <a:spLocks noGrp="1"/>
          </p:cNvSpPr>
          <p:nvPr>
            <p:ph type="body" idx="1"/>
          </p:nvPr>
        </p:nvSpPr>
        <p:spPr>
          <a:xfrm>
            <a:off x="3575050" y="273050"/>
            <a:ext cx="5111750" cy="5853113"/>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74" name="Zástupný symbol pro text 3"/>
          <p:cNvSpPr>
            <a:spLocks noGrp="1"/>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brázek s titulkem">
    <p:spTree>
      <p:nvGrpSpPr>
        <p:cNvPr id="1" name=""/>
        <p:cNvGrpSpPr/>
        <p:nvPr/>
      </p:nvGrpSpPr>
      <p:grpSpPr>
        <a:xfrm>
          <a:off x="0" y="0"/>
          <a:ext cx="0" cy="0"/>
          <a:chOff x="0" y="0"/>
          <a:chExt cx="0" cy="0"/>
        </a:xfrm>
      </p:grpSpPr>
      <p:sp>
        <p:nvSpPr>
          <p:cNvPr id="82" name="Text názvu"/>
          <p:cNvSpPr txBox="1">
            <a:spLocks noGrp="1"/>
          </p:cNvSpPr>
          <p:nvPr>
            <p:ph type="title"/>
          </p:nvPr>
        </p:nvSpPr>
        <p:spPr>
          <a:xfrm>
            <a:off x="1792288" y="4800600"/>
            <a:ext cx="5486401" cy="566738"/>
          </a:xfrm>
          <a:prstGeom prst="rect">
            <a:avLst/>
          </a:prstGeom>
        </p:spPr>
        <p:txBody>
          <a:bodyPr anchor="b"/>
          <a:lstStyle>
            <a:lvl1pPr algn="l">
              <a:defRPr sz="2000" b="1"/>
            </a:lvl1pPr>
          </a:lstStyle>
          <a:p>
            <a:r>
              <a:t>Text názvu</a:t>
            </a:r>
          </a:p>
        </p:txBody>
      </p:sp>
      <p:sp>
        <p:nvSpPr>
          <p:cNvPr id="83" name="Zástupný symbol pro obrázek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Text úrovně 1…"/>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Text úrovně 1</a:t>
            </a:r>
          </a:p>
          <a:p>
            <a:pPr lvl="1"/>
            <a:r>
              <a:t>Text úrovně 2</a:t>
            </a:r>
          </a:p>
          <a:p>
            <a:pPr lvl="2"/>
            <a:r>
              <a:t>Text úrovně 3</a:t>
            </a:r>
          </a:p>
          <a:p>
            <a:pPr lvl="3"/>
            <a:r>
              <a:t>Text úrovně 4</a:t>
            </a:r>
          </a:p>
          <a:p>
            <a:pPr lvl="4"/>
            <a:r>
              <a:t>Text úrovně 5</a:t>
            </a:r>
          </a:p>
        </p:txBody>
      </p:sp>
      <p:sp>
        <p:nvSpPr>
          <p:cNvPr id="8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názvu"/>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 názvu</a:t>
            </a:r>
          </a:p>
        </p:txBody>
      </p:sp>
      <p:sp>
        <p:nvSpPr>
          <p:cNvPr id="3" name="Text úrovně 1…"/>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 úrovně 1</a:t>
            </a:r>
          </a:p>
          <a:p>
            <a:pPr lvl="1"/>
            <a:r>
              <a:t>Text úrovně 2</a:t>
            </a:r>
          </a:p>
          <a:p>
            <a:pPr lvl="2"/>
            <a:r>
              <a:t>Text úrovně 3</a:t>
            </a:r>
          </a:p>
          <a:p>
            <a:pPr lvl="3"/>
            <a:r>
              <a:t>Text úrovně 4</a:t>
            </a:r>
          </a:p>
          <a:p>
            <a:pPr lvl="4"/>
            <a:r>
              <a:t>Text úrovně 5</a:t>
            </a:r>
          </a:p>
        </p:txBody>
      </p:sp>
      <p:sp>
        <p:nvSpPr>
          <p:cNvPr id="4" name="01"/>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slide" Target="slide232.xml"/><Relationship Id="rId2" Type="http://schemas.openxmlformats.org/officeDocument/2006/relationships/slide" Target="slide2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slide" Target="slide24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225.xml"/><Relationship Id="rId2" Type="http://schemas.openxmlformats.org/officeDocument/2006/relationships/slide" Target="slide2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slide" Target="slide237.xml"/><Relationship Id="rId2" Type="http://schemas.openxmlformats.org/officeDocument/2006/relationships/slide" Target="slide23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2" Type="http://schemas.openxmlformats.org/officeDocument/2006/relationships/slide" Target="slide199.xml"/><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slide" Target="slide199.xml"/><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slide" Target="slide232.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slide" Target="slide22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24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cs.abcdef.wiki/wiki/Nestor's_Cup_(Pithekoussai)"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hyperlink" Target="https://www.theatlantic.com/science/archive/2017/12/trofim-lysenko-soviet-union-russia/548786/" TargetMode="Externa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en.wikipedia.org/wiki/Lost_literary_work"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94" name="Nadpis 1"/>
          <p:cNvSpPr txBox="1">
            <a:spLocks noGrp="1"/>
          </p:cNvSpPr>
          <p:nvPr>
            <p:ph type="ctrTitle"/>
          </p:nvPr>
        </p:nvSpPr>
        <p:spPr>
          <a:prstGeom prst="rect">
            <a:avLst/>
          </a:prstGeom>
        </p:spPr>
        <p:txBody>
          <a:bodyPr/>
          <a:lstStyle/>
          <a:p>
            <a:r>
              <a:t>Filosofie</a:t>
            </a:r>
          </a:p>
        </p:txBody>
      </p:sp>
      <p:sp>
        <p:nvSpPr>
          <p:cNvPr id="95" name="Podnadpis 2"/>
          <p:cNvSpPr txBox="1">
            <a:spLocks noGrp="1"/>
          </p:cNvSpPr>
          <p:nvPr>
            <p:ph type="subTitle" sz="quarter" idx="1"/>
          </p:nvPr>
        </p:nvSpPr>
        <p:spPr>
          <a:prstGeom prst="rect">
            <a:avLst/>
          </a:prstGeom>
        </p:spPr>
        <p:txBody>
          <a:bodyPr/>
          <a:lstStyle/>
          <a:p>
            <a:r>
              <a:t>Mgr. Petr Slováček, Ph.D.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F3FD929-2A01-4F9C-B6CA-72185CFF6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174" y="689769"/>
            <a:ext cx="3581401" cy="5515358"/>
          </a:xfrm>
          <a:prstGeom prst="rect">
            <a:avLst/>
          </a:prstGeom>
        </p:spPr>
      </p:pic>
    </p:spTree>
    <p:extLst>
      <p:ext uri="{BB962C8B-B14F-4D97-AF65-F5344CB8AC3E}">
        <p14:creationId xmlns:p14="http://schemas.microsoft.com/office/powerpoint/2010/main" val="3133686654"/>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Nadpis 1"/>
          <p:cNvSpPr txBox="1">
            <a:spLocks noGrp="1"/>
          </p:cNvSpPr>
          <p:nvPr>
            <p:ph type="title"/>
          </p:nvPr>
        </p:nvSpPr>
        <p:spPr>
          <a:prstGeom prst="rect">
            <a:avLst/>
          </a:prstGeom>
        </p:spPr>
        <p:txBody>
          <a:bodyPr/>
          <a:lstStyle>
            <a:lvl1pPr>
              <a:defRPr sz="1800">
                <a:latin typeface="Times New Roman"/>
                <a:ea typeface="Times New Roman"/>
                <a:cs typeface="Times New Roman"/>
                <a:sym typeface="Times New Roman"/>
              </a:defRPr>
            </a:lvl1pPr>
          </a:lstStyle>
          <a:p>
            <a:r>
              <a:t>Hérakleitos z Efesu – teorie poznání I </a:t>
            </a:r>
          </a:p>
        </p:txBody>
      </p:sp>
      <p:sp>
        <p:nvSpPr>
          <p:cNvPr id="303" name="Zástupný symbol pro obsah 2"/>
          <p:cNvSpPr txBox="1">
            <a:spLocks noGrp="1"/>
          </p:cNvSpPr>
          <p:nvPr>
            <p:ph type="body" idx="1"/>
          </p:nvPr>
        </p:nvSpPr>
        <p:spPr>
          <a:xfrm>
            <a:off x="457200" y="1358107"/>
            <a:ext cx="8229600" cy="4768056"/>
          </a:xfrm>
          <a:prstGeom prst="rect">
            <a:avLst/>
          </a:prstGeom>
        </p:spPr>
        <p:txBody>
          <a:bodyPr>
            <a:normAutofit lnSpcReduction="10000"/>
          </a:bodyPr>
          <a:lstStyle/>
          <a:p>
            <a:pPr marL="403250" indent="-403250" defTabSz="896111">
              <a:spcBef>
                <a:spcPts val="200"/>
              </a:spcBef>
              <a:defRPr sz="1176">
                <a:latin typeface="Times New Roman"/>
                <a:ea typeface="Times New Roman"/>
                <a:cs typeface="Times New Roman"/>
                <a:sym typeface="Times New Roman"/>
              </a:defRPr>
            </a:pPr>
            <a:r>
              <a:rPr dirty="0" err="1"/>
              <a:t>Jak</a:t>
            </a:r>
            <a:r>
              <a:rPr dirty="0"/>
              <a:t> </a:t>
            </a:r>
            <a:r>
              <a:rPr dirty="0" err="1"/>
              <a:t>jsme</a:t>
            </a:r>
            <a:r>
              <a:rPr dirty="0"/>
              <a:t> </a:t>
            </a:r>
            <a:r>
              <a:rPr dirty="0" err="1"/>
              <a:t>si</a:t>
            </a:r>
            <a:r>
              <a:rPr dirty="0"/>
              <a:t> </a:t>
            </a:r>
            <a:r>
              <a:rPr dirty="0" err="1"/>
              <a:t>uvedli</a:t>
            </a:r>
            <a:r>
              <a:rPr dirty="0"/>
              <a:t> </a:t>
            </a:r>
            <a:r>
              <a:rPr dirty="0" err="1"/>
              <a:t>výše</a:t>
            </a:r>
            <a:r>
              <a:rPr dirty="0"/>
              <a:t>, </a:t>
            </a:r>
            <a:r>
              <a:rPr dirty="0" err="1"/>
              <a:t>Bělohradský</a:t>
            </a:r>
            <a:r>
              <a:rPr dirty="0"/>
              <a:t> </a:t>
            </a:r>
            <a:r>
              <a:rPr dirty="0" err="1"/>
              <a:t>hovoří</a:t>
            </a:r>
            <a:r>
              <a:rPr dirty="0"/>
              <a:t> o </a:t>
            </a:r>
            <a:r>
              <a:rPr dirty="0" err="1"/>
              <a:t>Hérakleitovi</a:t>
            </a:r>
            <a:r>
              <a:rPr dirty="0"/>
              <a:t> </a:t>
            </a:r>
            <a:r>
              <a:rPr dirty="0" err="1"/>
              <a:t>jako</a:t>
            </a:r>
            <a:r>
              <a:rPr dirty="0"/>
              <a:t> o „</a:t>
            </a:r>
            <a:r>
              <a:rPr dirty="0" err="1"/>
              <a:t>prvním</a:t>
            </a:r>
            <a:r>
              <a:rPr dirty="0"/>
              <a:t> </a:t>
            </a:r>
            <a:r>
              <a:rPr dirty="0" err="1"/>
              <a:t>mistrovi</a:t>
            </a:r>
            <a:r>
              <a:rPr dirty="0"/>
              <a:t> </a:t>
            </a:r>
            <a:r>
              <a:rPr dirty="0" err="1"/>
              <a:t>Evropské</a:t>
            </a:r>
            <a:r>
              <a:rPr dirty="0"/>
              <a:t> </a:t>
            </a:r>
            <a:r>
              <a:rPr dirty="0" err="1"/>
              <a:t>filosofie</a:t>
            </a:r>
            <a:r>
              <a:rPr dirty="0"/>
              <a:t>“. </a:t>
            </a:r>
            <a:r>
              <a:rPr dirty="0" err="1"/>
              <a:t>Víme</a:t>
            </a:r>
            <a:r>
              <a:rPr dirty="0"/>
              <a:t>, </a:t>
            </a:r>
            <a:r>
              <a:rPr dirty="0" err="1"/>
              <a:t>že</a:t>
            </a:r>
            <a:r>
              <a:rPr dirty="0"/>
              <a:t> </a:t>
            </a:r>
            <a:r>
              <a:rPr dirty="0" err="1"/>
              <a:t>tradice</a:t>
            </a:r>
            <a:r>
              <a:rPr dirty="0"/>
              <a:t> </a:t>
            </a:r>
            <a:r>
              <a:rPr dirty="0" err="1"/>
              <a:t>na</a:t>
            </a:r>
            <a:r>
              <a:rPr dirty="0"/>
              <a:t> </a:t>
            </a:r>
            <a:r>
              <a:rPr dirty="0" err="1"/>
              <a:t>počátek</a:t>
            </a:r>
            <a:r>
              <a:rPr dirty="0"/>
              <a:t> </a:t>
            </a:r>
            <a:r>
              <a:rPr dirty="0" err="1"/>
              <a:t>západní</a:t>
            </a:r>
            <a:r>
              <a:rPr dirty="0"/>
              <a:t> </a:t>
            </a:r>
            <a:r>
              <a:rPr dirty="0" err="1"/>
              <a:t>filosofické</a:t>
            </a:r>
            <a:r>
              <a:rPr dirty="0"/>
              <a:t> </a:t>
            </a:r>
            <a:r>
              <a:rPr dirty="0" err="1"/>
              <a:t>tradice</a:t>
            </a:r>
            <a:r>
              <a:rPr dirty="0"/>
              <a:t> ale </a:t>
            </a:r>
            <a:r>
              <a:rPr dirty="0" err="1"/>
              <a:t>klade</a:t>
            </a:r>
            <a:r>
              <a:rPr dirty="0"/>
              <a:t> </a:t>
            </a:r>
            <a:r>
              <a:rPr dirty="0" err="1"/>
              <a:t>trochu</a:t>
            </a:r>
            <a:r>
              <a:rPr dirty="0"/>
              <a:t> </a:t>
            </a:r>
            <a:r>
              <a:rPr dirty="0" err="1"/>
              <a:t>jiné</a:t>
            </a:r>
            <a:r>
              <a:rPr dirty="0"/>
              <a:t> </a:t>
            </a:r>
            <a:r>
              <a:rPr dirty="0" err="1"/>
              <a:t>filosofy</a:t>
            </a:r>
            <a:r>
              <a:rPr dirty="0"/>
              <a:t>. Co </a:t>
            </a:r>
            <a:r>
              <a:rPr dirty="0" err="1"/>
              <a:t>tedy</a:t>
            </a:r>
            <a:r>
              <a:rPr dirty="0"/>
              <a:t> </a:t>
            </a:r>
            <a:r>
              <a:rPr dirty="0" err="1"/>
              <a:t>Bělohradského</a:t>
            </a:r>
            <a:r>
              <a:rPr dirty="0"/>
              <a:t> </a:t>
            </a:r>
            <a:r>
              <a:rPr dirty="0" err="1"/>
              <a:t>mohlo</a:t>
            </a:r>
            <a:r>
              <a:rPr dirty="0"/>
              <a:t> </a:t>
            </a:r>
            <a:r>
              <a:rPr dirty="0" err="1"/>
              <a:t>motivovat</a:t>
            </a:r>
            <a:r>
              <a:rPr dirty="0"/>
              <a:t> k </a:t>
            </a:r>
            <a:r>
              <a:rPr dirty="0" err="1"/>
              <a:t>tomu</a:t>
            </a:r>
            <a:r>
              <a:rPr dirty="0"/>
              <a:t>, aby </a:t>
            </a:r>
            <a:r>
              <a:rPr dirty="0" err="1"/>
              <a:t>Hérakleitovi</a:t>
            </a:r>
            <a:r>
              <a:rPr dirty="0"/>
              <a:t> </a:t>
            </a:r>
            <a:r>
              <a:rPr dirty="0" err="1"/>
              <a:t>přiřkl</a:t>
            </a:r>
            <a:r>
              <a:rPr dirty="0"/>
              <a:t> </a:t>
            </a:r>
            <a:r>
              <a:rPr dirty="0" err="1"/>
              <a:t>tak</a:t>
            </a:r>
            <a:r>
              <a:rPr dirty="0"/>
              <a:t> </a:t>
            </a:r>
            <a:r>
              <a:rPr dirty="0" err="1"/>
              <a:t>významné</a:t>
            </a:r>
            <a:r>
              <a:rPr dirty="0"/>
              <a:t> </a:t>
            </a:r>
            <a:r>
              <a:rPr dirty="0" err="1"/>
              <a:t>místo</a:t>
            </a:r>
            <a:r>
              <a:rPr dirty="0"/>
              <a:t>? </a:t>
            </a:r>
            <a:r>
              <a:rPr dirty="0" err="1"/>
              <a:t>Napoví</a:t>
            </a:r>
            <a:r>
              <a:rPr dirty="0"/>
              <a:t> </a:t>
            </a:r>
            <a:r>
              <a:rPr dirty="0" err="1"/>
              <a:t>nám</a:t>
            </a:r>
            <a:r>
              <a:rPr dirty="0"/>
              <a:t> </a:t>
            </a:r>
            <a:r>
              <a:rPr dirty="0" err="1"/>
              <a:t>snad</a:t>
            </a:r>
            <a:r>
              <a:rPr dirty="0"/>
              <a:t> </a:t>
            </a:r>
            <a:r>
              <a:rPr dirty="0" err="1"/>
              <a:t>další</a:t>
            </a:r>
            <a:r>
              <a:rPr dirty="0"/>
              <a:t> </a:t>
            </a:r>
            <a:r>
              <a:rPr dirty="0" err="1"/>
              <a:t>Bělohradského</a:t>
            </a:r>
            <a:r>
              <a:rPr dirty="0"/>
              <a:t> </a:t>
            </a:r>
            <a:r>
              <a:rPr dirty="0" err="1"/>
              <a:t>slova</a:t>
            </a:r>
            <a:r>
              <a:rPr dirty="0"/>
              <a:t>:</a:t>
            </a:r>
          </a:p>
          <a:p>
            <a:pPr marL="336042" indent="-336042" defTabSz="896111">
              <a:defRPr sz="1176">
                <a:latin typeface="Times New Roman"/>
                <a:ea typeface="Times New Roman"/>
                <a:cs typeface="Times New Roman"/>
                <a:sym typeface="Times New Roman"/>
              </a:defRPr>
            </a:pPr>
            <a:endParaRPr dirty="0"/>
          </a:p>
          <a:p>
            <a:pPr marL="0" indent="0" defTabSz="896111">
              <a:spcBef>
                <a:spcPts val="200"/>
              </a:spcBef>
              <a:buSzTx/>
              <a:buNone/>
              <a:defRPr sz="1176">
                <a:latin typeface="Times New Roman"/>
                <a:ea typeface="Times New Roman"/>
                <a:cs typeface="Times New Roman"/>
                <a:sym typeface="Times New Roman"/>
              </a:defRPr>
            </a:pPr>
            <a:r>
              <a:rPr dirty="0"/>
              <a:t>„Z </a:t>
            </a:r>
            <a:r>
              <a:rPr dirty="0" err="1"/>
              <a:t>díla</a:t>
            </a:r>
            <a:r>
              <a:rPr dirty="0"/>
              <a:t> </a:t>
            </a:r>
            <a:r>
              <a:rPr dirty="0" err="1"/>
              <a:t>Hérakleitova</a:t>
            </a:r>
            <a:r>
              <a:rPr dirty="0"/>
              <a:t> </a:t>
            </a:r>
            <a:r>
              <a:rPr dirty="0" err="1"/>
              <a:t>známe</a:t>
            </a:r>
            <a:r>
              <a:rPr dirty="0"/>
              <a:t> </a:t>
            </a:r>
            <a:r>
              <a:rPr dirty="0" err="1"/>
              <a:t>jen</a:t>
            </a:r>
            <a:r>
              <a:rPr dirty="0"/>
              <a:t> </a:t>
            </a:r>
            <a:r>
              <a:rPr dirty="0" err="1"/>
              <a:t>zlomky</a:t>
            </a:r>
            <a:r>
              <a:rPr dirty="0"/>
              <a:t>, </a:t>
            </a:r>
            <a:r>
              <a:rPr dirty="0" err="1"/>
              <a:t>nejznámější</a:t>
            </a:r>
            <a:r>
              <a:rPr dirty="0"/>
              <a:t> z </a:t>
            </a:r>
            <a:r>
              <a:rPr dirty="0" err="1"/>
              <a:t>nich</a:t>
            </a:r>
            <a:r>
              <a:rPr dirty="0"/>
              <a:t> </a:t>
            </a:r>
            <a:r>
              <a:rPr dirty="0" err="1"/>
              <a:t>praví</a:t>
            </a:r>
            <a:r>
              <a:rPr dirty="0"/>
              <a:t>: „</a:t>
            </a:r>
            <a:r>
              <a:rPr i="1" dirty="0" err="1"/>
              <a:t>Přes</a:t>
            </a:r>
            <a:r>
              <a:rPr i="1" dirty="0"/>
              <a:t> </a:t>
            </a:r>
            <a:r>
              <a:rPr b="1" i="1" dirty="0" err="1"/>
              <a:t>společný</a:t>
            </a:r>
            <a:r>
              <a:rPr b="1" i="1" dirty="0"/>
              <a:t> </a:t>
            </a:r>
            <a:r>
              <a:rPr b="1" i="1" dirty="0" err="1"/>
              <a:t>jsoucí</a:t>
            </a:r>
            <a:r>
              <a:rPr b="1" i="1" dirty="0"/>
              <a:t> logos</a:t>
            </a:r>
            <a:r>
              <a:rPr i="1" dirty="0"/>
              <a:t> (</a:t>
            </a:r>
            <a:r>
              <a:rPr i="1" dirty="0" err="1"/>
              <a:t>řeč</a:t>
            </a:r>
            <a:r>
              <a:rPr i="1" dirty="0"/>
              <a:t>, </a:t>
            </a:r>
            <a:r>
              <a:rPr i="1" dirty="0" err="1"/>
              <a:t>rozum</a:t>
            </a:r>
            <a:r>
              <a:rPr i="1" dirty="0"/>
              <a:t>, </a:t>
            </a:r>
            <a:r>
              <a:rPr i="1" dirty="0" err="1"/>
              <a:t>vědomí</a:t>
            </a:r>
            <a:r>
              <a:rPr i="1" dirty="0"/>
              <a:t>) </a:t>
            </a:r>
            <a:r>
              <a:rPr i="1" dirty="0" err="1"/>
              <a:t>mnozí</a:t>
            </a:r>
            <a:r>
              <a:rPr i="1" dirty="0"/>
              <a:t> </a:t>
            </a:r>
            <a:r>
              <a:rPr i="1" dirty="0" err="1"/>
              <a:t>žijí</a:t>
            </a:r>
            <a:r>
              <a:rPr i="1" dirty="0"/>
              <a:t>, </a:t>
            </a:r>
            <a:r>
              <a:rPr i="1" dirty="0" err="1"/>
              <a:t>jako</a:t>
            </a:r>
            <a:r>
              <a:rPr i="1" dirty="0"/>
              <a:t> </a:t>
            </a:r>
            <a:r>
              <a:rPr i="1" dirty="0" err="1"/>
              <a:t>když</a:t>
            </a:r>
            <a:r>
              <a:rPr i="1" dirty="0"/>
              <a:t> </a:t>
            </a:r>
            <a:r>
              <a:rPr i="1" dirty="0" err="1"/>
              <a:t>mají</a:t>
            </a:r>
            <a:r>
              <a:rPr i="1" dirty="0"/>
              <a:t> </a:t>
            </a:r>
            <a:r>
              <a:rPr i="1" dirty="0" err="1"/>
              <a:t>své</a:t>
            </a:r>
            <a:r>
              <a:rPr i="1" dirty="0"/>
              <a:t> </a:t>
            </a:r>
            <a:r>
              <a:rPr b="1" i="1" dirty="0" err="1"/>
              <a:t>vlastní</a:t>
            </a:r>
            <a:r>
              <a:rPr b="1" i="1" dirty="0"/>
              <a:t> </a:t>
            </a:r>
            <a:r>
              <a:rPr b="1" i="1" dirty="0" err="1"/>
              <a:t>vědomí</a:t>
            </a:r>
            <a:r>
              <a:rPr i="1" dirty="0"/>
              <a:t> (</a:t>
            </a:r>
            <a:r>
              <a:rPr i="1" dirty="0" err="1"/>
              <a:t>řeč</a:t>
            </a:r>
            <a:r>
              <a:rPr i="1" dirty="0"/>
              <a:t>, </a:t>
            </a:r>
            <a:r>
              <a:rPr i="1" dirty="0" err="1"/>
              <a:t>rozum</a:t>
            </a:r>
            <a:r>
              <a:rPr i="1" dirty="0"/>
              <a:t>).“ </a:t>
            </a:r>
            <a:r>
              <a:rPr dirty="0" err="1"/>
              <a:t>Vlastní</a:t>
            </a:r>
            <a:r>
              <a:rPr dirty="0"/>
              <a:t> </a:t>
            </a:r>
            <a:r>
              <a:rPr dirty="0" err="1"/>
              <a:t>vědomí</a:t>
            </a:r>
            <a:r>
              <a:rPr dirty="0"/>
              <a:t> je ale </a:t>
            </a:r>
            <a:r>
              <a:rPr dirty="0" err="1"/>
              <a:t>vždy</a:t>
            </a:r>
            <a:r>
              <a:rPr dirty="0"/>
              <a:t> </a:t>
            </a:r>
            <a:r>
              <a:rPr dirty="0" err="1"/>
              <a:t>jen</a:t>
            </a:r>
            <a:r>
              <a:rPr dirty="0"/>
              <a:t> </a:t>
            </a:r>
            <a:r>
              <a:rPr dirty="0" err="1"/>
              <a:t>souborem</a:t>
            </a:r>
            <a:r>
              <a:rPr dirty="0"/>
              <a:t> </a:t>
            </a:r>
            <a:r>
              <a:rPr dirty="0" err="1"/>
              <a:t>klamů</a:t>
            </a:r>
            <a:r>
              <a:rPr dirty="0"/>
              <a:t>. Co </a:t>
            </a:r>
            <a:r>
              <a:rPr dirty="0" err="1"/>
              <a:t>považujeme</a:t>
            </a:r>
            <a:r>
              <a:rPr dirty="0"/>
              <a:t> </a:t>
            </a:r>
            <a:r>
              <a:rPr dirty="0" err="1"/>
              <a:t>za</a:t>
            </a:r>
            <a:r>
              <a:rPr dirty="0"/>
              <a:t> </a:t>
            </a:r>
            <a:r>
              <a:rPr i="1" dirty="0" err="1"/>
              <a:t>vlastní</a:t>
            </a:r>
            <a:r>
              <a:rPr i="1" dirty="0"/>
              <a:t>, </a:t>
            </a:r>
            <a:r>
              <a:rPr dirty="0" err="1"/>
              <a:t>nás</a:t>
            </a:r>
            <a:r>
              <a:rPr dirty="0"/>
              <a:t> </a:t>
            </a:r>
            <a:r>
              <a:rPr dirty="0" err="1"/>
              <a:t>odvrací</a:t>
            </a:r>
            <a:r>
              <a:rPr dirty="0"/>
              <a:t> od </a:t>
            </a:r>
            <a:r>
              <a:rPr dirty="0" err="1"/>
              <a:t>jednoho</a:t>
            </a:r>
            <a:r>
              <a:rPr dirty="0"/>
              <a:t> </a:t>
            </a:r>
            <a:r>
              <a:rPr b="1" i="1" dirty="0" err="1"/>
              <a:t>společného</a:t>
            </a:r>
            <a:r>
              <a:rPr b="1" i="1" dirty="0"/>
              <a:t> </a:t>
            </a:r>
            <a:r>
              <a:rPr b="1" i="1" dirty="0" err="1"/>
              <a:t>světa</a:t>
            </a:r>
            <a:r>
              <a:rPr i="1" dirty="0"/>
              <a:t>, </a:t>
            </a:r>
            <a:r>
              <a:rPr dirty="0" err="1"/>
              <a:t>společného</a:t>
            </a:r>
            <a:r>
              <a:rPr dirty="0"/>
              <a:t> </a:t>
            </a:r>
            <a:r>
              <a:rPr dirty="0" err="1"/>
              <a:t>pobývání</a:t>
            </a:r>
            <a:r>
              <a:rPr dirty="0"/>
              <a:t> </a:t>
            </a:r>
            <a:r>
              <a:rPr dirty="0" err="1"/>
              <a:t>na</a:t>
            </a:r>
            <a:r>
              <a:rPr dirty="0"/>
              <a:t> </a:t>
            </a:r>
            <a:r>
              <a:rPr dirty="0" err="1"/>
              <a:t>Zemi</a:t>
            </a:r>
            <a:r>
              <a:rPr dirty="0"/>
              <a:t>. „</a:t>
            </a:r>
            <a:r>
              <a:rPr i="1" dirty="0" err="1"/>
              <a:t>Společný</a:t>
            </a:r>
            <a:r>
              <a:rPr i="1" dirty="0"/>
              <a:t> logos, </a:t>
            </a:r>
            <a:r>
              <a:rPr i="1" dirty="0" err="1"/>
              <a:t>společná</a:t>
            </a:r>
            <a:r>
              <a:rPr i="1" dirty="0"/>
              <a:t> </a:t>
            </a:r>
            <a:r>
              <a:rPr i="1" dirty="0" err="1"/>
              <a:t>řeč</a:t>
            </a:r>
            <a:r>
              <a:rPr i="1" dirty="0"/>
              <a:t> je </a:t>
            </a:r>
            <a:r>
              <a:rPr i="1" dirty="0" err="1"/>
              <a:t>výrazem</a:t>
            </a:r>
            <a:r>
              <a:rPr i="1" dirty="0"/>
              <a:t> pro </a:t>
            </a:r>
            <a:r>
              <a:rPr i="1" dirty="0" err="1"/>
              <a:t>vztah</a:t>
            </a:r>
            <a:r>
              <a:rPr i="1" dirty="0"/>
              <a:t> k </a:t>
            </a:r>
            <a:r>
              <a:rPr i="1" dirty="0" err="1"/>
              <a:t>celku</a:t>
            </a:r>
            <a:r>
              <a:rPr i="1" dirty="0"/>
              <a:t>“, </a:t>
            </a:r>
            <a:r>
              <a:rPr dirty="0" err="1"/>
              <a:t>kdo</a:t>
            </a:r>
            <a:r>
              <a:rPr dirty="0"/>
              <a:t> </a:t>
            </a:r>
            <a:r>
              <a:rPr dirty="0" err="1"/>
              <a:t>má</a:t>
            </a:r>
            <a:r>
              <a:rPr dirty="0"/>
              <a:t> </a:t>
            </a:r>
            <a:r>
              <a:rPr dirty="0" err="1"/>
              <a:t>rozum</a:t>
            </a:r>
            <a:r>
              <a:rPr dirty="0"/>
              <a:t> je „</a:t>
            </a:r>
            <a:r>
              <a:rPr dirty="0" err="1"/>
              <a:t>přítomen</a:t>
            </a:r>
            <a:r>
              <a:rPr dirty="0"/>
              <a:t> v </a:t>
            </a:r>
            <a:r>
              <a:rPr dirty="0" err="1"/>
              <a:t>celku</a:t>
            </a:r>
            <a:r>
              <a:rPr dirty="0"/>
              <a:t> </a:t>
            </a:r>
            <a:r>
              <a:rPr dirty="0" err="1"/>
              <a:t>žijících</a:t>
            </a:r>
            <a:r>
              <a:rPr dirty="0"/>
              <a:t>“, </a:t>
            </a:r>
            <a:r>
              <a:rPr dirty="0" err="1"/>
              <a:t>komentuje</a:t>
            </a:r>
            <a:r>
              <a:rPr dirty="0"/>
              <a:t> ten </a:t>
            </a:r>
            <a:r>
              <a:rPr dirty="0" err="1"/>
              <a:t>prastarý</a:t>
            </a:r>
            <a:r>
              <a:rPr dirty="0"/>
              <a:t> text </a:t>
            </a:r>
            <a:r>
              <a:rPr dirty="0" err="1"/>
              <a:t>jeho</a:t>
            </a:r>
            <a:r>
              <a:rPr dirty="0"/>
              <a:t> </a:t>
            </a:r>
            <a:r>
              <a:rPr dirty="0" err="1"/>
              <a:t>překladatel</a:t>
            </a:r>
            <a:r>
              <a:rPr dirty="0"/>
              <a:t> a </a:t>
            </a:r>
            <a:r>
              <a:rPr dirty="0" err="1"/>
              <a:t>vykladač</a:t>
            </a:r>
            <a:r>
              <a:rPr dirty="0"/>
              <a:t> </a:t>
            </a:r>
            <a:r>
              <a:rPr dirty="0" err="1"/>
              <a:t>Zdeněk</a:t>
            </a:r>
            <a:r>
              <a:rPr dirty="0"/>
              <a:t> </a:t>
            </a:r>
            <a:r>
              <a:rPr dirty="0" err="1"/>
              <a:t>Kratochvíl</a:t>
            </a:r>
            <a:r>
              <a:rPr dirty="0"/>
              <a:t>. </a:t>
            </a:r>
            <a:r>
              <a:rPr dirty="0" err="1"/>
              <a:t>Kdo</a:t>
            </a:r>
            <a:r>
              <a:rPr dirty="0"/>
              <a:t> je </a:t>
            </a:r>
            <a:r>
              <a:rPr dirty="0" err="1"/>
              <a:t>nerozumný</a:t>
            </a:r>
            <a:r>
              <a:rPr dirty="0"/>
              <a:t>, </a:t>
            </a:r>
            <a:r>
              <a:rPr dirty="0" err="1"/>
              <a:t>neumí</a:t>
            </a:r>
            <a:r>
              <a:rPr dirty="0"/>
              <a:t> </a:t>
            </a:r>
            <a:r>
              <a:rPr dirty="0" err="1"/>
              <a:t>pobývat</a:t>
            </a:r>
            <a:r>
              <a:rPr dirty="0"/>
              <a:t> </a:t>
            </a:r>
            <a:r>
              <a:rPr dirty="0" err="1"/>
              <a:t>na</a:t>
            </a:r>
            <a:r>
              <a:rPr dirty="0"/>
              <a:t> </a:t>
            </a:r>
            <a:r>
              <a:rPr dirty="0" err="1"/>
              <a:t>světě</a:t>
            </a:r>
            <a:r>
              <a:rPr dirty="0"/>
              <a:t> s </a:t>
            </a:r>
            <a:r>
              <a:rPr dirty="0" err="1"/>
              <a:t>ostatními</a:t>
            </a:r>
            <a:r>
              <a:rPr dirty="0"/>
              <a:t>, </a:t>
            </a:r>
            <a:r>
              <a:rPr dirty="0" err="1"/>
              <a:t>prospí</a:t>
            </a:r>
            <a:r>
              <a:rPr dirty="0"/>
              <a:t> </a:t>
            </a:r>
            <a:r>
              <a:rPr dirty="0" err="1"/>
              <a:t>život</a:t>
            </a:r>
            <a:r>
              <a:rPr dirty="0"/>
              <a:t> </a:t>
            </a:r>
            <a:r>
              <a:rPr dirty="0" err="1"/>
              <a:t>ve</a:t>
            </a:r>
            <a:r>
              <a:rPr dirty="0"/>
              <a:t> </a:t>
            </a:r>
            <a:r>
              <a:rPr dirty="0" err="1"/>
              <a:t>svém</a:t>
            </a:r>
            <a:r>
              <a:rPr dirty="0"/>
              <a:t> </a:t>
            </a:r>
            <a:r>
              <a:rPr dirty="0" err="1"/>
              <a:t>vlastním</a:t>
            </a:r>
            <a:r>
              <a:rPr dirty="0"/>
              <a:t> </a:t>
            </a:r>
            <a:r>
              <a:rPr dirty="0" err="1"/>
              <a:t>světě</a:t>
            </a:r>
            <a:r>
              <a:rPr dirty="0"/>
              <a:t>, proto </a:t>
            </a:r>
            <a:r>
              <a:rPr dirty="0" err="1"/>
              <a:t>jiný</a:t>
            </a:r>
            <a:r>
              <a:rPr dirty="0"/>
              <a:t> </a:t>
            </a:r>
            <a:r>
              <a:rPr dirty="0" err="1"/>
              <a:t>zlomek</a:t>
            </a:r>
            <a:r>
              <a:rPr dirty="0"/>
              <a:t> </a:t>
            </a:r>
            <a:r>
              <a:rPr dirty="0" err="1"/>
              <a:t>praví</a:t>
            </a:r>
            <a:r>
              <a:rPr dirty="0"/>
              <a:t>: </a:t>
            </a:r>
            <a:r>
              <a:rPr i="1" dirty="0"/>
              <a:t>pro </a:t>
            </a:r>
            <a:r>
              <a:rPr i="1" dirty="0" err="1"/>
              <a:t>bdící</a:t>
            </a:r>
            <a:r>
              <a:rPr i="1" dirty="0"/>
              <a:t> </a:t>
            </a:r>
            <a:r>
              <a:rPr b="1" i="1" dirty="0"/>
              <a:t>je </a:t>
            </a:r>
            <a:r>
              <a:rPr b="1" i="1" dirty="0" err="1"/>
              <a:t>svět</a:t>
            </a:r>
            <a:r>
              <a:rPr b="1" i="1" dirty="0"/>
              <a:t> </a:t>
            </a:r>
            <a:r>
              <a:rPr b="1" i="1" dirty="0" err="1"/>
              <a:t>jeden</a:t>
            </a:r>
            <a:r>
              <a:rPr b="1" i="1" dirty="0"/>
              <a:t> a </a:t>
            </a:r>
            <a:r>
              <a:rPr b="1" i="1" dirty="0" err="1"/>
              <a:t>společný</a:t>
            </a:r>
            <a:r>
              <a:rPr b="1" i="1" dirty="0"/>
              <a:t>, ale </a:t>
            </a:r>
            <a:r>
              <a:rPr b="1" i="1" dirty="0" err="1"/>
              <a:t>každý</a:t>
            </a:r>
            <a:r>
              <a:rPr b="1" i="1" dirty="0"/>
              <a:t> </a:t>
            </a:r>
            <a:r>
              <a:rPr b="1" i="1" dirty="0" err="1"/>
              <a:t>ze</a:t>
            </a:r>
            <a:r>
              <a:rPr b="1" i="1" dirty="0"/>
              <a:t> </a:t>
            </a:r>
            <a:r>
              <a:rPr b="1" i="1" dirty="0" err="1"/>
              <a:t>spících</a:t>
            </a:r>
            <a:r>
              <a:rPr b="1" i="1" dirty="0"/>
              <a:t> se </a:t>
            </a:r>
            <a:r>
              <a:rPr b="1" i="1" dirty="0" err="1"/>
              <a:t>obrací</a:t>
            </a:r>
            <a:r>
              <a:rPr b="1" i="1" dirty="0"/>
              <a:t> k </a:t>
            </a:r>
            <a:r>
              <a:rPr b="1" i="1" dirty="0" err="1"/>
              <a:t>vlastnímu</a:t>
            </a:r>
            <a:r>
              <a:rPr i="1" dirty="0"/>
              <a:t>.“ </a:t>
            </a:r>
            <a:r>
              <a:rPr dirty="0"/>
              <a:t>(</a:t>
            </a:r>
            <a:r>
              <a:rPr dirty="0" err="1"/>
              <a:t>Bělohradský</a:t>
            </a:r>
            <a:r>
              <a:rPr dirty="0"/>
              <a:t>, </a:t>
            </a:r>
            <a:r>
              <a:rPr dirty="0" err="1"/>
              <a:t>tamt</a:t>
            </a:r>
            <a:r>
              <a:rPr dirty="0"/>
              <a:t>.)</a:t>
            </a:r>
          </a:p>
          <a:p>
            <a:pPr marL="0" indent="0" defTabSz="896111">
              <a:buSzTx/>
              <a:buNone/>
              <a:defRPr sz="1176">
                <a:latin typeface="Times New Roman"/>
                <a:ea typeface="Times New Roman"/>
                <a:cs typeface="Times New Roman"/>
                <a:sym typeface="Times New Roman"/>
              </a:defRPr>
            </a:pPr>
            <a:endParaRPr dirty="0"/>
          </a:p>
          <a:p>
            <a:pPr marL="0" indent="0" defTabSz="896111">
              <a:spcBef>
                <a:spcPts val="200"/>
              </a:spcBef>
              <a:buSzTx/>
              <a:buNone/>
              <a:defRPr sz="1176">
                <a:latin typeface="Times New Roman"/>
                <a:ea typeface="Times New Roman"/>
                <a:cs typeface="Times New Roman"/>
                <a:sym typeface="Times New Roman"/>
              </a:defRPr>
            </a:pPr>
            <a:r>
              <a:rPr dirty="0" err="1"/>
              <a:t>Bělohradský</a:t>
            </a:r>
            <a:r>
              <a:rPr dirty="0"/>
              <a:t> </a:t>
            </a:r>
            <a:r>
              <a:rPr dirty="0" err="1"/>
              <a:t>dále</a:t>
            </a:r>
            <a:r>
              <a:rPr dirty="0"/>
              <a:t> v </a:t>
            </a:r>
            <a:r>
              <a:rPr dirty="0" err="1"/>
              <a:t>tomtéž</a:t>
            </a:r>
            <a:r>
              <a:rPr dirty="0"/>
              <a:t> </a:t>
            </a:r>
            <a:r>
              <a:rPr dirty="0" err="1"/>
              <a:t>textu</a:t>
            </a:r>
            <a:r>
              <a:rPr dirty="0"/>
              <a:t> </a:t>
            </a:r>
            <a:r>
              <a:rPr dirty="0" err="1"/>
              <a:t>dodává</a:t>
            </a:r>
            <a:r>
              <a:rPr dirty="0"/>
              <a:t>: „</a:t>
            </a:r>
            <a:r>
              <a:rPr dirty="0" err="1"/>
              <a:t>Ještě</a:t>
            </a:r>
            <a:r>
              <a:rPr dirty="0"/>
              <a:t> </a:t>
            </a:r>
            <a:r>
              <a:rPr dirty="0" err="1"/>
              <a:t>nikdy</a:t>
            </a:r>
            <a:r>
              <a:rPr dirty="0"/>
              <a:t> </a:t>
            </a:r>
            <a:r>
              <a:rPr dirty="0" err="1"/>
              <a:t>nebyly</a:t>
            </a:r>
            <a:r>
              <a:rPr dirty="0"/>
              <a:t> </a:t>
            </a:r>
            <a:r>
              <a:rPr dirty="0" err="1"/>
              <a:t>síly</a:t>
            </a:r>
            <a:r>
              <a:rPr dirty="0"/>
              <a:t>, </a:t>
            </a:r>
            <a:r>
              <a:rPr dirty="0" err="1"/>
              <a:t>které</a:t>
            </a:r>
            <a:r>
              <a:rPr dirty="0"/>
              <a:t> </a:t>
            </a:r>
            <a:r>
              <a:rPr dirty="0" err="1"/>
              <a:t>nás</a:t>
            </a:r>
            <a:r>
              <a:rPr dirty="0"/>
              <a:t> </a:t>
            </a:r>
            <a:r>
              <a:rPr dirty="0" err="1"/>
              <a:t>odvracejí</a:t>
            </a:r>
            <a:r>
              <a:rPr dirty="0"/>
              <a:t> od </a:t>
            </a:r>
            <a:r>
              <a:rPr dirty="0" err="1"/>
              <a:t>společného</a:t>
            </a:r>
            <a:r>
              <a:rPr dirty="0"/>
              <a:t> </a:t>
            </a:r>
            <a:r>
              <a:rPr dirty="0" err="1"/>
              <a:t>světa</a:t>
            </a:r>
            <a:r>
              <a:rPr dirty="0"/>
              <a:t>, </a:t>
            </a:r>
            <a:r>
              <a:rPr dirty="0" err="1"/>
              <a:t>tak</a:t>
            </a:r>
            <a:r>
              <a:rPr dirty="0"/>
              <a:t> </a:t>
            </a:r>
            <a:r>
              <a:rPr dirty="0" err="1"/>
              <a:t>mocné</a:t>
            </a:r>
            <a:r>
              <a:rPr dirty="0"/>
              <a:t>. </a:t>
            </a:r>
            <a:r>
              <a:rPr dirty="0" err="1"/>
              <a:t>Žijeme</a:t>
            </a:r>
            <a:r>
              <a:rPr dirty="0"/>
              <a:t> </a:t>
            </a:r>
            <a:r>
              <a:rPr dirty="0" err="1"/>
              <a:t>ve</a:t>
            </a:r>
            <a:r>
              <a:rPr dirty="0"/>
              <a:t> </a:t>
            </a:r>
            <a:r>
              <a:rPr dirty="0" err="1"/>
              <a:t>věku</a:t>
            </a:r>
            <a:r>
              <a:rPr dirty="0"/>
              <a:t> </a:t>
            </a:r>
            <a:r>
              <a:rPr dirty="0" err="1"/>
              <a:t>akční</a:t>
            </a:r>
            <a:r>
              <a:rPr dirty="0"/>
              <a:t> </a:t>
            </a:r>
            <a:r>
              <a:rPr dirty="0" err="1"/>
              <a:t>nabídky</a:t>
            </a:r>
            <a:r>
              <a:rPr dirty="0"/>
              <a:t> </a:t>
            </a:r>
            <a:r>
              <a:rPr dirty="0" err="1"/>
              <a:t>vlastních</a:t>
            </a:r>
            <a:r>
              <a:rPr dirty="0"/>
              <a:t> </a:t>
            </a:r>
            <a:r>
              <a:rPr dirty="0" err="1"/>
              <a:t>světů</a:t>
            </a:r>
            <a:r>
              <a:rPr dirty="0"/>
              <a:t>. </a:t>
            </a:r>
            <a:r>
              <a:rPr dirty="0" err="1"/>
              <a:t>Mnoho</a:t>
            </a:r>
            <a:r>
              <a:rPr dirty="0"/>
              <a:t> </a:t>
            </a:r>
            <a:r>
              <a:rPr dirty="0" err="1"/>
              <a:t>převozníků</a:t>
            </a:r>
            <a:r>
              <a:rPr dirty="0"/>
              <a:t> </a:t>
            </a:r>
            <a:r>
              <a:rPr dirty="0" err="1"/>
              <a:t>nás</a:t>
            </a:r>
            <a:r>
              <a:rPr dirty="0"/>
              <a:t> </a:t>
            </a:r>
            <a:r>
              <a:rPr dirty="0" err="1"/>
              <a:t>dnes</a:t>
            </a:r>
            <a:r>
              <a:rPr dirty="0"/>
              <a:t> </a:t>
            </a:r>
            <a:r>
              <a:rPr dirty="0" err="1"/>
              <a:t>umí</a:t>
            </a:r>
            <a:r>
              <a:rPr dirty="0"/>
              <a:t> </a:t>
            </a:r>
            <a:r>
              <a:rPr dirty="0" err="1"/>
              <a:t>rychle</a:t>
            </a:r>
            <a:r>
              <a:rPr dirty="0"/>
              <a:t> a </a:t>
            </a:r>
            <a:r>
              <a:rPr dirty="0" err="1"/>
              <a:t>snadno</a:t>
            </a:r>
            <a:r>
              <a:rPr dirty="0"/>
              <a:t> </a:t>
            </a:r>
            <a:r>
              <a:rPr dirty="0" err="1"/>
              <a:t>přepravit</a:t>
            </a:r>
            <a:r>
              <a:rPr dirty="0"/>
              <a:t> </a:t>
            </a:r>
            <a:r>
              <a:rPr dirty="0" err="1"/>
              <a:t>ze</a:t>
            </a:r>
            <a:r>
              <a:rPr dirty="0"/>
              <a:t> </a:t>
            </a:r>
            <a:r>
              <a:rPr dirty="0" err="1"/>
              <a:t>špinavého</a:t>
            </a:r>
            <a:r>
              <a:rPr dirty="0"/>
              <a:t> a </a:t>
            </a:r>
            <a:r>
              <a:rPr dirty="0" err="1"/>
              <a:t>neposlušného</a:t>
            </a:r>
            <a:r>
              <a:rPr dirty="0"/>
              <a:t> </a:t>
            </a:r>
            <a:r>
              <a:rPr dirty="0" err="1"/>
              <a:t>světa</a:t>
            </a:r>
            <a:r>
              <a:rPr dirty="0"/>
              <a:t> </a:t>
            </a:r>
            <a:r>
              <a:rPr dirty="0" err="1"/>
              <a:t>společného</a:t>
            </a:r>
            <a:r>
              <a:rPr dirty="0"/>
              <a:t> do </a:t>
            </a:r>
            <a:r>
              <a:rPr dirty="0" err="1"/>
              <a:t>čistého</a:t>
            </a:r>
            <a:r>
              <a:rPr dirty="0"/>
              <a:t> a </a:t>
            </a:r>
            <a:r>
              <a:rPr dirty="0" err="1"/>
              <a:t>poslušného</a:t>
            </a:r>
            <a:r>
              <a:rPr dirty="0"/>
              <a:t> </a:t>
            </a:r>
            <a:r>
              <a:rPr dirty="0" err="1"/>
              <a:t>světa</a:t>
            </a:r>
            <a:r>
              <a:rPr dirty="0"/>
              <a:t> </a:t>
            </a:r>
            <a:r>
              <a:rPr dirty="0" err="1"/>
              <a:t>vlastního</a:t>
            </a:r>
            <a:r>
              <a:rPr dirty="0"/>
              <a:t>.“ (</a:t>
            </a:r>
            <a:r>
              <a:rPr dirty="0" err="1"/>
              <a:t>Bělohradský</a:t>
            </a:r>
            <a:r>
              <a:rPr dirty="0"/>
              <a:t>, </a:t>
            </a:r>
            <a:r>
              <a:rPr dirty="0" err="1"/>
              <a:t>tamt</a:t>
            </a:r>
            <a:r>
              <a:rPr dirty="0"/>
              <a:t>.) </a:t>
            </a:r>
          </a:p>
          <a:p>
            <a:pPr marL="0" indent="0" defTabSz="896111">
              <a:buSzTx/>
              <a:buNone/>
              <a:defRPr sz="1176">
                <a:latin typeface="Times New Roman"/>
                <a:ea typeface="Times New Roman"/>
                <a:cs typeface="Times New Roman"/>
                <a:sym typeface="Times New Roman"/>
              </a:defRPr>
            </a:pPr>
            <a:endParaRPr dirty="0"/>
          </a:p>
          <a:p>
            <a:pPr marL="0" indent="0" defTabSz="896111">
              <a:spcBef>
                <a:spcPts val="200"/>
              </a:spcBef>
              <a:buSzTx/>
              <a:buNone/>
              <a:defRPr sz="1176">
                <a:latin typeface="Times New Roman"/>
                <a:ea typeface="Times New Roman"/>
                <a:cs typeface="Times New Roman"/>
                <a:sym typeface="Times New Roman"/>
              </a:defRPr>
            </a:pPr>
            <a:r>
              <a:rPr dirty="0"/>
              <a:t>Z </a:t>
            </a:r>
            <a:r>
              <a:rPr dirty="0" err="1"/>
              <a:t>uvedených</a:t>
            </a:r>
            <a:r>
              <a:rPr dirty="0"/>
              <a:t> </a:t>
            </a:r>
            <a:r>
              <a:rPr dirty="0" err="1"/>
              <a:t>textů</a:t>
            </a:r>
            <a:r>
              <a:rPr dirty="0"/>
              <a:t> je </a:t>
            </a:r>
            <a:r>
              <a:rPr dirty="0" err="1"/>
              <a:t>patrné</a:t>
            </a:r>
            <a:r>
              <a:rPr dirty="0"/>
              <a:t>, </a:t>
            </a:r>
            <a:r>
              <a:rPr dirty="0" err="1"/>
              <a:t>že</a:t>
            </a:r>
            <a:r>
              <a:rPr dirty="0"/>
              <a:t> </a:t>
            </a:r>
            <a:r>
              <a:rPr dirty="0" err="1"/>
              <a:t>první</a:t>
            </a:r>
            <a:r>
              <a:rPr dirty="0"/>
              <a:t> </a:t>
            </a:r>
            <a:r>
              <a:rPr dirty="0" err="1"/>
              <a:t>důvod</a:t>
            </a:r>
            <a:r>
              <a:rPr dirty="0"/>
              <a:t> </a:t>
            </a:r>
            <a:r>
              <a:rPr dirty="0" err="1"/>
              <a:t>označení</a:t>
            </a:r>
            <a:r>
              <a:rPr dirty="0"/>
              <a:t> </a:t>
            </a:r>
            <a:r>
              <a:rPr dirty="0" err="1"/>
              <a:t>Hérakleita</a:t>
            </a:r>
            <a:r>
              <a:rPr dirty="0"/>
              <a:t> </a:t>
            </a:r>
            <a:r>
              <a:rPr dirty="0" err="1"/>
              <a:t>za</a:t>
            </a:r>
            <a:r>
              <a:rPr dirty="0"/>
              <a:t> „</a:t>
            </a:r>
            <a:r>
              <a:rPr dirty="0" err="1"/>
              <a:t>prvního</a:t>
            </a:r>
            <a:r>
              <a:rPr dirty="0"/>
              <a:t> </a:t>
            </a:r>
            <a:r>
              <a:rPr dirty="0" err="1"/>
              <a:t>mistra</a:t>
            </a:r>
            <a:r>
              <a:rPr dirty="0"/>
              <a:t> </a:t>
            </a:r>
            <a:r>
              <a:rPr dirty="0" err="1"/>
              <a:t>Evropské</a:t>
            </a:r>
            <a:r>
              <a:rPr dirty="0"/>
              <a:t> </a:t>
            </a:r>
            <a:r>
              <a:rPr dirty="0" err="1"/>
              <a:t>filosofie</a:t>
            </a:r>
            <a:r>
              <a:rPr dirty="0"/>
              <a:t>“ </a:t>
            </a:r>
            <a:r>
              <a:rPr dirty="0" err="1"/>
              <a:t>tkví</a:t>
            </a:r>
            <a:r>
              <a:rPr dirty="0"/>
              <a:t> v </a:t>
            </a:r>
            <a:r>
              <a:rPr dirty="0" err="1"/>
              <a:t>jeho</a:t>
            </a:r>
            <a:r>
              <a:rPr dirty="0"/>
              <a:t> </a:t>
            </a:r>
            <a:r>
              <a:rPr dirty="0" err="1"/>
              <a:t>teorii</a:t>
            </a:r>
            <a:r>
              <a:rPr dirty="0"/>
              <a:t> </a:t>
            </a:r>
            <a:r>
              <a:rPr dirty="0" err="1"/>
              <a:t>poznání</a:t>
            </a:r>
            <a:r>
              <a:rPr dirty="0"/>
              <a:t>, </a:t>
            </a:r>
            <a:r>
              <a:rPr dirty="0" err="1"/>
              <a:t>jež</a:t>
            </a:r>
            <a:r>
              <a:rPr dirty="0"/>
              <a:t> je </a:t>
            </a:r>
            <a:r>
              <a:rPr dirty="0" err="1"/>
              <a:t>výše</a:t>
            </a:r>
            <a:r>
              <a:rPr dirty="0"/>
              <a:t> </a:t>
            </a:r>
            <a:r>
              <a:rPr dirty="0" err="1"/>
              <a:t>signalizována</a:t>
            </a:r>
            <a:r>
              <a:rPr dirty="0"/>
              <a:t> </a:t>
            </a:r>
            <a:r>
              <a:rPr dirty="0" err="1"/>
              <a:t>vztahem</a:t>
            </a:r>
            <a:r>
              <a:rPr dirty="0"/>
              <a:t> </a:t>
            </a:r>
            <a:r>
              <a:rPr i="1" dirty="0" err="1"/>
              <a:t>světa</a:t>
            </a:r>
            <a:r>
              <a:rPr i="1" dirty="0"/>
              <a:t>, </a:t>
            </a:r>
            <a:r>
              <a:rPr i="1" dirty="0" err="1"/>
              <a:t>logu</a:t>
            </a:r>
            <a:r>
              <a:rPr i="1" dirty="0"/>
              <a:t> a </a:t>
            </a:r>
            <a:r>
              <a:rPr i="1" dirty="0" err="1"/>
              <a:t>vědomí</a:t>
            </a:r>
            <a:r>
              <a:rPr i="1" dirty="0"/>
              <a:t> </a:t>
            </a:r>
            <a:r>
              <a:rPr dirty="0"/>
              <a:t>a </a:t>
            </a:r>
            <a:r>
              <a:rPr dirty="0" err="1"/>
              <a:t>druhý</a:t>
            </a:r>
            <a:r>
              <a:rPr dirty="0"/>
              <a:t> </a:t>
            </a:r>
            <a:r>
              <a:rPr dirty="0" err="1"/>
              <a:t>důvod</a:t>
            </a:r>
            <a:r>
              <a:rPr dirty="0"/>
              <a:t> v tom, </a:t>
            </a:r>
            <a:r>
              <a:rPr dirty="0" err="1"/>
              <a:t>že</a:t>
            </a:r>
            <a:r>
              <a:rPr dirty="0"/>
              <a:t> </a:t>
            </a:r>
            <a:r>
              <a:rPr dirty="0" err="1"/>
              <a:t>byl</a:t>
            </a:r>
            <a:r>
              <a:rPr dirty="0"/>
              <a:t> </a:t>
            </a:r>
            <a:r>
              <a:rPr dirty="0" err="1"/>
              <a:t>právě</a:t>
            </a:r>
            <a:r>
              <a:rPr dirty="0"/>
              <a:t> </a:t>
            </a:r>
            <a:r>
              <a:rPr dirty="0" err="1"/>
              <a:t>prvním</a:t>
            </a:r>
            <a:r>
              <a:rPr dirty="0"/>
              <a:t> </a:t>
            </a:r>
            <a:r>
              <a:rPr dirty="0" err="1"/>
              <a:t>filosofem</a:t>
            </a:r>
            <a:r>
              <a:rPr dirty="0"/>
              <a:t>, </a:t>
            </a:r>
            <a:r>
              <a:rPr dirty="0" err="1"/>
              <a:t>který</a:t>
            </a:r>
            <a:r>
              <a:rPr dirty="0"/>
              <a:t> </a:t>
            </a:r>
            <a:r>
              <a:rPr b="1" dirty="0" err="1"/>
              <a:t>teorii</a:t>
            </a:r>
            <a:r>
              <a:rPr b="1" dirty="0"/>
              <a:t> </a:t>
            </a:r>
            <a:r>
              <a:rPr b="1" dirty="0" err="1"/>
              <a:t>poznání</a:t>
            </a:r>
            <a:r>
              <a:rPr b="1" dirty="0"/>
              <a:t> </a:t>
            </a:r>
            <a:r>
              <a:rPr b="1" dirty="0" err="1"/>
              <a:t>sice</a:t>
            </a:r>
            <a:r>
              <a:rPr b="1" dirty="0"/>
              <a:t> „</a:t>
            </a:r>
            <a:r>
              <a:rPr b="1" dirty="0" err="1"/>
              <a:t>hádankovitě</a:t>
            </a:r>
            <a:r>
              <a:rPr b="1" dirty="0"/>
              <a:t>“ </a:t>
            </a:r>
            <a:r>
              <a:rPr b="1" dirty="0" err="1"/>
              <a:t>nicméně</a:t>
            </a:r>
            <a:r>
              <a:rPr b="1" dirty="0"/>
              <a:t> </a:t>
            </a:r>
            <a:r>
              <a:rPr b="1" dirty="0" err="1"/>
              <a:t>nepřehlédnutelně</a:t>
            </a:r>
            <a:r>
              <a:rPr dirty="0"/>
              <a:t> </a:t>
            </a:r>
            <a:r>
              <a:rPr dirty="0" err="1"/>
              <a:t>otevřel</a:t>
            </a:r>
            <a:r>
              <a:rPr dirty="0"/>
              <a:t>. </a:t>
            </a:r>
            <a:r>
              <a:rPr dirty="0" err="1"/>
              <a:t>Úvahy</a:t>
            </a:r>
            <a:r>
              <a:rPr dirty="0"/>
              <a:t> </a:t>
            </a:r>
            <a:r>
              <a:rPr dirty="0" err="1"/>
              <a:t>nad</a:t>
            </a:r>
            <a:r>
              <a:rPr dirty="0"/>
              <a:t> </a:t>
            </a:r>
            <a:r>
              <a:rPr dirty="0" err="1"/>
              <a:t>Bělohradského</a:t>
            </a:r>
            <a:r>
              <a:rPr dirty="0"/>
              <a:t> </a:t>
            </a:r>
            <a:r>
              <a:rPr dirty="0" err="1"/>
              <a:t>textem</a:t>
            </a:r>
            <a:r>
              <a:rPr dirty="0"/>
              <a:t> </a:t>
            </a:r>
            <a:r>
              <a:rPr dirty="0" err="1"/>
              <a:t>nám</a:t>
            </a:r>
            <a:r>
              <a:rPr dirty="0"/>
              <a:t> ale </a:t>
            </a:r>
            <a:r>
              <a:rPr dirty="0" err="1"/>
              <a:t>naznačují</a:t>
            </a:r>
            <a:r>
              <a:rPr dirty="0"/>
              <a:t>, </a:t>
            </a:r>
            <a:r>
              <a:rPr dirty="0" err="1"/>
              <a:t>že</a:t>
            </a:r>
            <a:r>
              <a:rPr dirty="0"/>
              <a:t> </a:t>
            </a:r>
            <a:r>
              <a:rPr dirty="0" err="1"/>
              <a:t>zabývat</a:t>
            </a:r>
            <a:r>
              <a:rPr dirty="0"/>
              <a:t> se </a:t>
            </a:r>
            <a:r>
              <a:rPr dirty="0" err="1"/>
              <a:t>dokonce</a:t>
            </a:r>
            <a:r>
              <a:rPr dirty="0"/>
              <a:t> </a:t>
            </a:r>
            <a:r>
              <a:rPr dirty="0" err="1"/>
              <a:t>i</a:t>
            </a:r>
            <a:r>
              <a:rPr dirty="0"/>
              <a:t> </a:t>
            </a:r>
            <a:r>
              <a:rPr dirty="0" err="1"/>
              <a:t>takto</a:t>
            </a:r>
            <a:r>
              <a:rPr dirty="0"/>
              <a:t> </a:t>
            </a:r>
            <a:r>
              <a:rPr dirty="0" err="1"/>
              <a:t>hlubokými</a:t>
            </a:r>
            <a:r>
              <a:rPr dirty="0"/>
              <a:t> </a:t>
            </a:r>
            <a:r>
              <a:rPr dirty="0" err="1"/>
              <a:t>dějinami</a:t>
            </a:r>
            <a:r>
              <a:rPr dirty="0"/>
              <a:t> </a:t>
            </a:r>
            <a:r>
              <a:rPr dirty="0" err="1"/>
              <a:t>filosofie</a:t>
            </a:r>
            <a:r>
              <a:rPr dirty="0"/>
              <a:t> </a:t>
            </a:r>
            <a:r>
              <a:rPr dirty="0" err="1"/>
              <a:t>může</a:t>
            </a:r>
            <a:r>
              <a:rPr dirty="0"/>
              <a:t> </a:t>
            </a:r>
            <a:r>
              <a:rPr dirty="0" err="1"/>
              <a:t>být</a:t>
            </a:r>
            <a:r>
              <a:rPr dirty="0"/>
              <a:t> </a:t>
            </a:r>
            <a:r>
              <a:rPr dirty="0" err="1"/>
              <a:t>velmi</a:t>
            </a:r>
            <a:r>
              <a:rPr dirty="0"/>
              <a:t> </a:t>
            </a:r>
            <a:r>
              <a:rPr dirty="0" err="1"/>
              <a:t>aktuální</a:t>
            </a:r>
            <a:r>
              <a:rPr dirty="0"/>
              <a:t>. </a:t>
            </a:r>
            <a:r>
              <a:rPr dirty="0" err="1"/>
              <a:t>Připomeňme</a:t>
            </a:r>
            <a:r>
              <a:rPr dirty="0"/>
              <a:t> </a:t>
            </a:r>
            <a:r>
              <a:rPr dirty="0" err="1"/>
              <a:t>zde</a:t>
            </a:r>
            <a:r>
              <a:rPr dirty="0"/>
              <a:t> </a:t>
            </a:r>
            <a:r>
              <a:rPr dirty="0" err="1"/>
              <a:t>jen</a:t>
            </a:r>
            <a:r>
              <a:rPr dirty="0"/>
              <a:t> </a:t>
            </a:r>
            <a:r>
              <a:rPr dirty="0" err="1"/>
              <a:t>předběžně</a:t>
            </a:r>
            <a:r>
              <a:rPr dirty="0"/>
              <a:t>, </a:t>
            </a:r>
            <a:r>
              <a:rPr dirty="0" err="1"/>
              <a:t>že</a:t>
            </a:r>
            <a:r>
              <a:rPr dirty="0"/>
              <a:t> </a:t>
            </a:r>
            <a:r>
              <a:rPr dirty="0" err="1"/>
              <a:t>značná</a:t>
            </a:r>
            <a:r>
              <a:rPr dirty="0"/>
              <a:t> </a:t>
            </a:r>
            <a:r>
              <a:rPr dirty="0" err="1"/>
              <a:t>část</a:t>
            </a:r>
            <a:r>
              <a:rPr dirty="0"/>
              <a:t> </a:t>
            </a:r>
            <a:r>
              <a:rPr dirty="0" err="1"/>
              <a:t>tzv</a:t>
            </a:r>
            <a:r>
              <a:rPr dirty="0"/>
              <a:t>. </a:t>
            </a:r>
            <a:r>
              <a:rPr dirty="0" err="1"/>
              <a:t>postmoderní</a:t>
            </a:r>
            <a:r>
              <a:rPr dirty="0"/>
              <a:t> </a:t>
            </a:r>
            <a:r>
              <a:rPr dirty="0" err="1"/>
              <a:t>filosofie</a:t>
            </a:r>
            <a:r>
              <a:rPr dirty="0"/>
              <a:t>, </a:t>
            </a:r>
            <a:r>
              <a:rPr dirty="0" err="1"/>
              <a:t>jež</a:t>
            </a:r>
            <a:r>
              <a:rPr dirty="0"/>
              <a:t> </a:t>
            </a:r>
            <a:r>
              <a:rPr dirty="0" err="1"/>
              <a:t>vedle</a:t>
            </a:r>
            <a:r>
              <a:rPr dirty="0"/>
              <a:t> </a:t>
            </a:r>
            <a:r>
              <a:rPr dirty="0" err="1"/>
              <a:t>Marxe</a:t>
            </a:r>
            <a:r>
              <a:rPr dirty="0"/>
              <a:t> a </a:t>
            </a:r>
            <a:r>
              <a:rPr dirty="0" err="1"/>
              <a:t>kritické</a:t>
            </a:r>
            <a:r>
              <a:rPr dirty="0"/>
              <a:t> </a:t>
            </a:r>
            <a:r>
              <a:rPr dirty="0" err="1"/>
              <a:t>teorie</a:t>
            </a:r>
            <a:r>
              <a:rPr dirty="0"/>
              <a:t> </a:t>
            </a:r>
            <a:r>
              <a:rPr dirty="0" err="1"/>
              <a:t>jedním</a:t>
            </a:r>
            <a:r>
              <a:rPr dirty="0"/>
              <a:t> z </a:t>
            </a:r>
            <a:r>
              <a:rPr dirty="0" err="1"/>
              <a:t>pilířů</a:t>
            </a:r>
            <a:r>
              <a:rPr dirty="0"/>
              <a:t> </a:t>
            </a:r>
            <a:r>
              <a:rPr dirty="0" err="1"/>
              <a:t>západního</a:t>
            </a:r>
            <a:r>
              <a:rPr dirty="0"/>
              <a:t> </a:t>
            </a:r>
            <a:r>
              <a:rPr dirty="0" err="1"/>
              <a:t>progresivismu</a:t>
            </a:r>
            <a:r>
              <a:rPr dirty="0"/>
              <a:t>, </a:t>
            </a:r>
            <a:r>
              <a:rPr dirty="0" err="1"/>
              <a:t>právě</a:t>
            </a:r>
            <a:r>
              <a:rPr dirty="0"/>
              <a:t> </a:t>
            </a:r>
            <a:r>
              <a:rPr dirty="0" err="1"/>
              <a:t>Hérakleitovým</a:t>
            </a:r>
            <a:r>
              <a:rPr dirty="0"/>
              <a:t> </a:t>
            </a:r>
            <a:r>
              <a:rPr dirty="0" err="1"/>
              <a:t>stanoviskům</a:t>
            </a:r>
            <a:r>
              <a:rPr dirty="0"/>
              <a:t> </a:t>
            </a:r>
            <a:r>
              <a:rPr dirty="0" err="1"/>
              <a:t>odporuje</a:t>
            </a:r>
            <a:r>
              <a:rPr dirty="0"/>
              <a:t>. </a:t>
            </a:r>
            <a:r>
              <a:rPr dirty="0" err="1"/>
              <a:t>Dle</a:t>
            </a:r>
            <a:r>
              <a:rPr dirty="0"/>
              <a:t> E. </a:t>
            </a:r>
            <a:r>
              <a:rPr dirty="0" err="1"/>
              <a:t>Husseyho</a:t>
            </a:r>
            <a:r>
              <a:rPr dirty="0"/>
              <a:t> </a:t>
            </a:r>
            <a:r>
              <a:rPr dirty="0" err="1"/>
              <a:t>pak</a:t>
            </a:r>
            <a:r>
              <a:rPr dirty="0"/>
              <a:t> </a:t>
            </a:r>
            <a:r>
              <a:rPr dirty="0" err="1"/>
              <a:t>také</a:t>
            </a:r>
            <a:r>
              <a:rPr dirty="0"/>
              <a:t> </a:t>
            </a:r>
            <a:r>
              <a:rPr dirty="0" err="1"/>
              <a:t>platí</a:t>
            </a:r>
            <a:r>
              <a:rPr dirty="0"/>
              <a:t>, </a:t>
            </a:r>
            <a:r>
              <a:rPr dirty="0" err="1"/>
              <a:t>že</a:t>
            </a:r>
            <a:r>
              <a:rPr dirty="0"/>
              <a:t> </a:t>
            </a:r>
            <a:r>
              <a:rPr dirty="0" err="1"/>
              <a:t>chceme</a:t>
            </a:r>
            <a:r>
              <a:rPr dirty="0"/>
              <a:t>-li </a:t>
            </a:r>
            <a:r>
              <a:rPr dirty="0" err="1"/>
              <a:t>porozumět</a:t>
            </a:r>
            <a:r>
              <a:rPr dirty="0"/>
              <a:t> </a:t>
            </a:r>
            <a:r>
              <a:rPr dirty="0" err="1"/>
              <a:t>Hérakleitovi</a:t>
            </a:r>
            <a:r>
              <a:rPr dirty="0"/>
              <a:t> </a:t>
            </a:r>
            <a:r>
              <a:rPr dirty="0" err="1"/>
              <a:t>vůbec</a:t>
            </a:r>
            <a:r>
              <a:rPr dirty="0"/>
              <a:t>, </a:t>
            </a:r>
            <a:r>
              <a:rPr dirty="0" err="1"/>
              <a:t>musíme</a:t>
            </a:r>
            <a:r>
              <a:rPr dirty="0"/>
              <a:t> </a:t>
            </a:r>
            <a:r>
              <a:rPr dirty="0" err="1"/>
              <a:t>začít</a:t>
            </a:r>
            <a:r>
              <a:rPr dirty="0"/>
              <a:t> </a:t>
            </a:r>
            <a:r>
              <a:rPr dirty="0" err="1"/>
              <a:t>jeho</a:t>
            </a:r>
            <a:r>
              <a:rPr dirty="0"/>
              <a:t> </a:t>
            </a:r>
            <a:r>
              <a:rPr dirty="0" err="1"/>
              <a:t>specifickou</a:t>
            </a:r>
            <a:r>
              <a:rPr dirty="0"/>
              <a:t> „</a:t>
            </a:r>
            <a:r>
              <a:rPr dirty="0" err="1"/>
              <a:t>teorií</a:t>
            </a:r>
            <a:r>
              <a:rPr dirty="0"/>
              <a:t> </a:t>
            </a:r>
            <a:r>
              <a:rPr dirty="0" err="1"/>
              <a:t>poznání</a:t>
            </a:r>
            <a:r>
              <a:rPr dirty="0"/>
              <a:t>“. Z </a:t>
            </a:r>
            <a:r>
              <a:rPr dirty="0" err="1"/>
              <a:t>těchto</a:t>
            </a:r>
            <a:r>
              <a:rPr dirty="0"/>
              <a:t> </a:t>
            </a:r>
            <a:r>
              <a:rPr dirty="0" err="1"/>
              <a:t>důvodů</a:t>
            </a:r>
            <a:r>
              <a:rPr dirty="0"/>
              <a:t> </a:t>
            </a:r>
            <a:r>
              <a:rPr dirty="0" err="1"/>
              <a:t>věnujme</a:t>
            </a:r>
            <a:r>
              <a:rPr dirty="0"/>
              <a:t> </a:t>
            </a:r>
            <a:r>
              <a:rPr dirty="0" err="1"/>
              <a:t>pozornost</a:t>
            </a:r>
            <a:r>
              <a:rPr dirty="0"/>
              <a:t> </a:t>
            </a:r>
            <a:r>
              <a:rPr dirty="0" err="1"/>
              <a:t>právě</a:t>
            </a:r>
            <a:r>
              <a:rPr dirty="0"/>
              <a:t> </a:t>
            </a:r>
            <a:r>
              <a:rPr dirty="0" err="1"/>
              <a:t>tomuto</a:t>
            </a:r>
            <a:r>
              <a:rPr dirty="0"/>
              <a:t> </a:t>
            </a:r>
            <a:r>
              <a:rPr dirty="0" err="1"/>
              <a:t>tématu</a:t>
            </a:r>
            <a:r>
              <a:rPr dirty="0"/>
              <a:t>.</a:t>
            </a:r>
            <a:r>
              <a:rPr i="1" dirty="0"/>
              <a:t> </a:t>
            </a:r>
          </a:p>
          <a:p>
            <a:pPr marL="0" indent="0" defTabSz="896111">
              <a:buSzTx/>
              <a:buNone/>
              <a:defRPr sz="1176">
                <a:latin typeface="Times New Roman"/>
                <a:ea typeface="Times New Roman"/>
                <a:cs typeface="Times New Roman"/>
                <a:sym typeface="Times New Roman"/>
              </a:defRPr>
            </a:pPr>
            <a:endParaRPr i="1" dirty="0"/>
          </a:p>
          <a:p>
            <a:pPr marL="0" indent="0" defTabSz="896111">
              <a:spcBef>
                <a:spcPts val="200"/>
              </a:spcBef>
              <a:buSzTx/>
              <a:buNone/>
              <a:defRPr sz="1176">
                <a:latin typeface="Times New Roman"/>
                <a:ea typeface="Times New Roman"/>
                <a:cs typeface="Times New Roman"/>
                <a:sym typeface="Times New Roman"/>
              </a:defRPr>
            </a:pPr>
            <a:r>
              <a:rPr dirty="0"/>
              <a:t> </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Nadpis 1"/>
          <p:cNvSpPr txBox="1">
            <a:spLocks noGrp="1"/>
          </p:cNvSpPr>
          <p:nvPr>
            <p:ph type="title"/>
          </p:nvPr>
        </p:nvSpPr>
        <p:spPr>
          <a:prstGeom prst="rect">
            <a:avLst/>
          </a:prstGeom>
        </p:spPr>
        <p:txBody>
          <a:bodyPr/>
          <a:lstStyle>
            <a:lvl1pPr>
              <a:defRPr sz="1600"/>
            </a:lvl1pPr>
          </a:lstStyle>
          <a:p>
            <a:r>
              <a:t>Hérakleitos z Efesu – teorie poznání II </a:t>
            </a:r>
          </a:p>
        </p:txBody>
      </p:sp>
      <p:sp>
        <p:nvSpPr>
          <p:cNvPr id="306" name="Zástupný symbol pro obsah 2"/>
          <p:cNvSpPr txBox="1">
            <a:spLocks noGrp="1"/>
          </p:cNvSpPr>
          <p:nvPr>
            <p:ph type="body" idx="1"/>
          </p:nvPr>
        </p:nvSpPr>
        <p:spPr>
          <a:xfrm>
            <a:off x="457200" y="1124743"/>
            <a:ext cx="8229600" cy="5001421"/>
          </a:xfrm>
          <a:prstGeom prst="rect">
            <a:avLst/>
          </a:prstGeom>
        </p:spPr>
        <p:txBody>
          <a:bodyPr/>
          <a:lstStyle/>
          <a:p>
            <a:pPr marL="0" indent="0" defTabSz="905255">
              <a:lnSpc>
                <a:spcPct val="90000"/>
              </a:lnSpc>
              <a:spcBef>
                <a:spcPts val="200"/>
              </a:spcBef>
              <a:buSzTx/>
              <a:buNone/>
              <a:defRPr sz="989"/>
            </a:pPr>
            <a:r>
              <a:rPr dirty="0" err="1"/>
              <a:t>Hérakleitos</a:t>
            </a:r>
            <a:r>
              <a:rPr dirty="0"/>
              <a:t> je </a:t>
            </a:r>
            <a:r>
              <a:rPr dirty="0" err="1"/>
              <a:t>stran</a:t>
            </a:r>
            <a:r>
              <a:rPr dirty="0"/>
              <a:t> </a:t>
            </a:r>
            <a:r>
              <a:rPr dirty="0" err="1"/>
              <a:t>poznání</a:t>
            </a:r>
            <a:r>
              <a:rPr dirty="0"/>
              <a:t> </a:t>
            </a:r>
            <a:r>
              <a:rPr dirty="0" err="1"/>
              <a:t>velmi</a:t>
            </a:r>
            <a:r>
              <a:rPr dirty="0"/>
              <a:t> </a:t>
            </a:r>
            <a:r>
              <a:rPr dirty="0" err="1"/>
              <a:t>náročný</a:t>
            </a:r>
            <a:r>
              <a:rPr dirty="0"/>
              <a:t>. </a:t>
            </a:r>
            <a:r>
              <a:rPr dirty="0" err="1"/>
              <a:t>Kritériem</a:t>
            </a:r>
            <a:r>
              <a:rPr dirty="0"/>
              <a:t> „</a:t>
            </a:r>
            <a:r>
              <a:rPr dirty="0" err="1"/>
              <a:t>pravdivosti</a:t>
            </a:r>
            <a:r>
              <a:rPr dirty="0"/>
              <a:t>“ </a:t>
            </a:r>
            <a:r>
              <a:rPr dirty="0" err="1"/>
              <a:t>nemůže</a:t>
            </a:r>
            <a:r>
              <a:rPr dirty="0"/>
              <a:t> </a:t>
            </a:r>
            <a:r>
              <a:rPr dirty="0" err="1"/>
              <a:t>být</a:t>
            </a:r>
            <a:r>
              <a:rPr dirty="0"/>
              <a:t>: a) </a:t>
            </a:r>
            <a:r>
              <a:rPr dirty="0" err="1"/>
              <a:t>běžný</a:t>
            </a:r>
            <a:r>
              <a:rPr dirty="0"/>
              <a:t> „</a:t>
            </a:r>
            <a:r>
              <a:rPr dirty="0" err="1"/>
              <a:t>zdravý</a:t>
            </a:r>
            <a:r>
              <a:rPr dirty="0"/>
              <a:t> </a:t>
            </a:r>
            <a:r>
              <a:rPr dirty="0" err="1"/>
              <a:t>rozum</a:t>
            </a:r>
            <a:r>
              <a:rPr dirty="0"/>
              <a:t>“; b) </a:t>
            </a:r>
            <a:r>
              <a:rPr dirty="0" err="1"/>
              <a:t>lidová</a:t>
            </a:r>
            <a:r>
              <a:rPr dirty="0"/>
              <a:t> a </a:t>
            </a:r>
            <a:r>
              <a:rPr dirty="0" err="1"/>
              <a:t>tradiční</a:t>
            </a:r>
            <a:r>
              <a:rPr dirty="0"/>
              <a:t> </a:t>
            </a:r>
            <a:r>
              <a:rPr dirty="0" err="1"/>
              <a:t>moudrost</a:t>
            </a:r>
            <a:r>
              <a:rPr dirty="0"/>
              <a:t>; c) </a:t>
            </a:r>
            <a:r>
              <a:rPr dirty="0" err="1"/>
              <a:t>značná</a:t>
            </a:r>
            <a:r>
              <a:rPr dirty="0"/>
              <a:t> </a:t>
            </a:r>
            <a:r>
              <a:rPr dirty="0" err="1"/>
              <a:t>část</a:t>
            </a:r>
            <a:r>
              <a:rPr dirty="0"/>
              <a:t> </a:t>
            </a:r>
            <a:r>
              <a:rPr dirty="0" err="1"/>
              <a:t>tradičního</a:t>
            </a:r>
            <a:r>
              <a:rPr dirty="0"/>
              <a:t> </a:t>
            </a:r>
            <a:r>
              <a:rPr dirty="0" err="1"/>
              <a:t>řeckého</a:t>
            </a:r>
            <a:r>
              <a:rPr dirty="0"/>
              <a:t> </a:t>
            </a:r>
            <a:r>
              <a:rPr dirty="0" err="1"/>
              <a:t>náboženství</a:t>
            </a:r>
            <a:r>
              <a:rPr dirty="0"/>
              <a:t>; d) </a:t>
            </a:r>
            <a:r>
              <a:rPr dirty="0" err="1"/>
              <a:t>starší</a:t>
            </a:r>
            <a:r>
              <a:rPr dirty="0"/>
              <a:t> </a:t>
            </a:r>
            <a:r>
              <a:rPr dirty="0" err="1"/>
              <a:t>široce</a:t>
            </a:r>
            <a:r>
              <a:rPr dirty="0"/>
              <a:t> </a:t>
            </a:r>
            <a:r>
              <a:rPr dirty="0" err="1"/>
              <a:t>přijímané</a:t>
            </a:r>
            <a:r>
              <a:rPr dirty="0"/>
              <a:t> </a:t>
            </a:r>
            <a:r>
              <a:rPr dirty="0" err="1"/>
              <a:t>autority</a:t>
            </a:r>
            <a:r>
              <a:rPr dirty="0"/>
              <a:t> </a:t>
            </a:r>
            <a:r>
              <a:rPr dirty="0" err="1"/>
              <a:t>jako</a:t>
            </a:r>
            <a:r>
              <a:rPr dirty="0"/>
              <a:t> </a:t>
            </a:r>
            <a:r>
              <a:rPr dirty="0" err="1"/>
              <a:t>Homér</a:t>
            </a:r>
            <a:r>
              <a:rPr dirty="0"/>
              <a:t> a </a:t>
            </a:r>
            <a:r>
              <a:rPr dirty="0" err="1"/>
              <a:t>Hésiodos</a:t>
            </a:r>
            <a:r>
              <a:rPr dirty="0"/>
              <a:t>; e) </a:t>
            </a:r>
            <a:r>
              <a:rPr dirty="0" err="1"/>
              <a:t>rozmanití</a:t>
            </a:r>
            <a:r>
              <a:rPr dirty="0"/>
              <a:t> </a:t>
            </a:r>
            <a:r>
              <a:rPr dirty="0" err="1"/>
              <a:t>soudobí</a:t>
            </a:r>
            <a:r>
              <a:rPr dirty="0"/>
              <a:t> </a:t>
            </a:r>
            <a:r>
              <a:rPr dirty="0" err="1"/>
              <a:t>myslitelé</a:t>
            </a:r>
            <a:r>
              <a:rPr dirty="0"/>
              <a:t> a </a:t>
            </a:r>
            <a:r>
              <a:rPr dirty="0" err="1"/>
              <a:t>autority</a:t>
            </a:r>
            <a:r>
              <a:rPr dirty="0"/>
              <a:t> </a:t>
            </a:r>
            <a:r>
              <a:rPr dirty="0" err="1"/>
              <a:t>jako</a:t>
            </a:r>
            <a:r>
              <a:rPr dirty="0"/>
              <a:t> </a:t>
            </a:r>
            <a:r>
              <a:rPr dirty="0" err="1"/>
              <a:t>např</a:t>
            </a:r>
            <a:r>
              <a:rPr dirty="0"/>
              <a:t>. Pythagoras, </a:t>
            </a:r>
            <a:r>
              <a:rPr dirty="0" err="1"/>
              <a:t>Xenofanés</a:t>
            </a:r>
            <a:r>
              <a:rPr dirty="0"/>
              <a:t>, </a:t>
            </a:r>
            <a:r>
              <a:rPr dirty="0" err="1"/>
              <a:t>Archilochos</a:t>
            </a:r>
            <a:r>
              <a:rPr dirty="0"/>
              <a:t> (B 40). </a:t>
            </a:r>
          </a:p>
          <a:p>
            <a:pPr marL="0" indent="0" defTabSz="905255">
              <a:lnSpc>
                <a:spcPct val="90000"/>
              </a:lnSpc>
              <a:buSzTx/>
              <a:buNone/>
              <a:defRPr sz="989"/>
            </a:pPr>
            <a:endParaRPr dirty="0"/>
          </a:p>
          <a:p>
            <a:pPr marL="0" indent="0" defTabSz="905255">
              <a:lnSpc>
                <a:spcPct val="90000"/>
              </a:lnSpc>
              <a:spcBef>
                <a:spcPts val="200"/>
              </a:spcBef>
              <a:buSzTx/>
              <a:buNone/>
              <a:defRPr sz="989"/>
            </a:pPr>
            <a:r>
              <a:rPr dirty="0"/>
              <a:t>V </a:t>
            </a:r>
            <a:r>
              <a:rPr dirty="0" err="1"/>
              <a:t>tomto</a:t>
            </a:r>
            <a:r>
              <a:rPr dirty="0"/>
              <a:t> </a:t>
            </a:r>
            <a:r>
              <a:rPr dirty="0" err="1"/>
              <a:t>odmítnutí</a:t>
            </a:r>
            <a:r>
              <a:rPr dirty="0"/>
              <a:t> se </a:t>
            </a:r>
            <a:r>
              <a:rPr dirty="0" err="1"/>
              <a:t>Hérakleitos</a:t>
            </a:r>
            <a:r>
              <a:rPr dirty="0"/>
              <a:t> </a:t>
            </a:r>
            <a:r>
              <a:rPr dirty="0" err="1"/>
              <a:t>obrací</a:t>
            </a:r>
            <a:r>
              <a:rPr dirty="0"/>
              <a:t> </a:t>
            </a:r>
            <a:r>
              <a:rPr dirty="0" err="1"/>
              <a:t>především</a:t>
            </a:r>
            <a:r>
              <a:rPr dirty="0"/>
              <a:t> </a:t>
            </a:r>
            <a:r>
              <a:rPr dirty="0" err="1"/>
              <a:t>ke</a:t>
            </a:r>
            <a:r>
              <a:rPr dirty="0"/>
              <a:t> </a:t>
            </a:r>
            <a:r>
              <a:rPr dirty="0" err="1"/>
              <a:t>smyslům</a:t>
            </a:r>
            <a:r>
              <a:rPr dirty="0"/>
              <a:t>: </a:t>
            </a:r>
            <a:r>
              <a:rPr b="1" dirty="0"/>
              <a:t>„</a:t>
            </a:r>
            <a:r>
              <a:rPr b="1" dirty="0" err="1"/>
              <a:t>Vše</a:t>
            </a:r>
            <a:r>
              <a:rPr b="1" dirty="0"/>
              <a:t>, co se </a:t>
            </a:r>
            <a:r>
              <a:rPr b="1" dirty="0" err="1"/>
              <a:t>učí</a:t>
            </a:r>
            <a:r>
              <a:rPr b="1" dirty="0"/>
              <a:t> </a:t>
            </a:r>
            <a:r>
              <a:rPr b="1" dirty="0" err="1"/>
              <a:t>viděním</a:t>
            </a:r>
            <a:r>
              <a:rPr b="1" dirty="0"/>
              <a:t> a </a:t>
            </a:r>
            <a:r>
              <a:rPr b="1" dirty="0" err="1"/>
              <a:t>slyšením</a:t>
            </a:r>
            <a:r>
              <a:rPr b="1" dirty="0"/>
              <a:t> – to </a:t>
            </a:r>
            <a:r>
              <a:rPr b="1" dirty="0" err="1"/>
              <a:t>mám</a:t>
            </a:r>
            <a:r>
              <a:rPr b="1" dirty="0"/>
              <a:t> </a:t>
            </a:r>
            <a:r>
              <a:rPr b="1" dirty="0" err="1"/>
              <a:t>raději</a:t>
            </a:r>
            <a:r>
              <a:rPr b="1" dirty="0"/>
              <a:t>.</a:t>
            </a:r>
            <a:r>
              <a:rPr dirty="0"/>
              <a:t>“ (B 55) </a:t>
            </a:r>
            <a:r>
              <a:rPr dirty="0" err="1"/>
              <a:t>Nicméně</a:t>
            </a:r>
            <a:r>
              <a:rPr dirty="0"/>
              <a:t> </a:t>
            </a:r>
            <a:r>
              <a:rPr dirty="0" err="1"/>
              <a:t>smysly</a:t>
            </a:r>
            <a:r>
              <a:rPr dirty="0"/>
              <a:t> </a:t>
            </a:r>
            <a:r>
              <a:rPr dirty="0" err="1"/>
              <a:t>samotné</a:t>
            </a:r>
            <a:r>
              <a:rPr dirty="0"/>
              <a:t> </a:t>
            </a:r>
            <a:r>
              <a:rPr dirty="0" err="1"/>
              <a:t>samozřejmě</a:t>
            </a:r>
            <a:r>
              <a:rPr dirty="0"/>
              <a:t> </a:t>
            </a:r>
            <a:r>
              <a:rPr dirty="0" err="1"/>
              <a:t>nestačí</a:t>
            </a:r>
            <a:r>
              <a:rPr dirty="0"/>
              <a:t>. </a:t>
            </a:r>
            <a:r>
              <a:rPr dirty="0" err="1"/>
              <a:t>Smyslovou</a:t>
            </a:r>
            <a:r>
              <a:rPr dirty="0"/>
              <a:t> </a:t>
            </a:r>
            <a:r>
              <a:rPr dirty="0" err="1"/>
              <a:t>zkušenost</a:t>
            </a:r>
            <a:r>
              <a:rPr dirty="0"/>
              <a:t> je </a:t>
            </a:r>
            <a:r>
              <a:rPr dirty="0" err="1"/>
              <a:t>třeba</a:t>
            </a:r>
            <a:r>
              <a:rPr dirty="0"/>
              <a:t> „</a:t>
            </a:r>
            <a:r>
              <a:rPr dirty="0" err="1"/>
              <a:t>přetlumočit</a:t>
            </a:r>
            <a:r>
              <a:rPr dirty="0"/>
              <a:t>“: </a:t>
            </a:r>
            <a:r>
              <a:rPr b="1" dirty="0"/>
              <a:t>„</a:t>
            </a:r>
            <a:r>
              <a:rPr b="1" dirty="0" err="1"/>
              <a:t>Špatnými</a:t>
            </a:r>
            <a:r>
              <a:rPr b="1" dirty="0"/>
              <a:t> </a:t>
            </a:r>
            <a:r>
              <a:rPr b="1" dirty="0" err="1"/>
              <a:t>svědky</a:t>
            </a:r>
            <a:r>
              <a:rPr b="1" dirty="0"/>
              <a:t> </a:t>
            </a:r>
            <a:r>
              <a:rPr b="1" dirty="0" err="1"/>
              <a:t>jsou</a:t>
            </a:r>
            <a:r>
              <a:rPr b="1" dirty="0"/>
              <a:t> </a:t>
            </a:r>
            <a:r>
              <a:rPr b="1" dirty="0" err="1"/>
              <a:t>lidem</a:t>
            </a:r>
            <a:r>
              <a:rPr b="1" dirty="0"/>
              <a:t> </a:t>
            </a:r>
            <a:r>
              <a:rPr b="1" dirty="0" err="1"/>
              <a:t>oči</a:t>
            </a:r>
            <a:r>
              <a:rPr b="1" dirty="0"/>
              <a:t> a </a:t>
            </a:r>
            <a:r>
              <a:rPr b="1" dirty="0" err="1"/>
              <a:t>uši</a:t>
            </a:r>
            <a:r>
              <a:rPr b="1" dirty="0"/>
              <a:t>, </a:t>
            </a:r>
            <a:r>
              <a:rPr b="1" dirty="0" err="1"/>
              <a:t>pokud</a:t>
            </a:r>
            <a:r>
              <a:rPr b="1" dirty="0"/>
              <a:t> </a:t>
            </a:r>
            <a:r>
              <a:rPr b="1" dirty="0" err="1"/>
              <a:t>ti</a:t>
            </a:r>
            <a:r>
              <a:rPr b="1" dirty="0"/>
              <a:t> </a:t>
            </a:r>
            <a:r>
              <a:rPr b="1" dirty="0" err="1"/>
              <a:t>lidé</a:t>
            </a:r>
            <a:r>
              <a:rPr b="1" dirty="0"/>
              <a:t> </a:t>
            </a:r>
            <a:r>
              <a:rPr b="1" dirty="0" err="1"/>
              <a:t>mají</a:t>
            </a:r>
            <a:r>
              <a:rPr b="1" dirty="0"/>
              <a:t> </a:t>
            </a:r>
            <a:r>
              <a:rPr b="1" dirty="0" err="1"/>
              <a:t>cizí</a:t>
            </a:r>
            <a:r>
              <a:rPr b="1" dirty="0"/>
              <a:t> </a:t>
            </a:r>
            <a:r>
              <a:rPr b="1" dirty="0" err="1"/>
              <a:t>duše</a:t>
            </a:r>
            <a:r>
              <a:rPr b="1" dirty="0"/>
              <a:t>.“</a:t>
            </a:r>
            <a:r>
              <a:rPr dirty="0"/>
              <a:t> (B 107) </a:t>
            </a:r>
            <a:r>
              <a:rPr dirty="0" err="1"/>
              <a:t>Skutečnost</a:t>
            </a:r>
            <a:r>
              <a:rPr dirty="0"/>
              <a:t>, </a:t>
            </a:r>
            <a:r>
              <a:rPr dirty="0" err="1"/>
              <a:t>jež</a:t>
            </a:r>
            <a:r>
              <a:rPr dirty="0"/>
              <a:t> je </a:t>
            </a:r>
            <a:r>
              <a:rPr dirty="0" err="1"/>
              <a:t>dostupná</a:t>
            </a:r>
            <a:r>
              <a:rPr dirty="0"/>
              <a:t> </a:t>
            </a:r>
            <a:r>
              <a:rPr dirty="0" err="1"/>
              <a:t>skrze</a:t>
            </a:r>
            <a:r>
              <a:rPr dirty="0"/>
              <a:t> </a:t>
            </a:r>
            <a:r>
              <a:rPr dirty="0" err="1"/>
              <a:t>smysly</a:t>
            </a:r>
            <a:r>
              <a:rPr dirty="0"/>
              <a:t>, </a:t>
            </a:r>
            <a:r>
              <a:rPr dirty="0" err="1"/>
              <a:t>vyžaduje</a:t>
            </a:r>
            <a:r>
              <a:rPr dirty="0"/>
              <a:t> </a:t>
            </a:r>
            <a:r>
              <a:rPr dirty="0" err="1"/>
              <a:t>na</a:t>
            </a:r>
            <a:r>
              <a:rPr dirty="0"/>
              <a:t> </a:t>
            </a:r>
            <a:r>
              <a:rPr dirty="0" err="1"/>
              <a:t>straně</a:t>
            </a:r>
            <a:r>
              <a:rPr dirty="0"/>
              <a:t> </a:t>
            </a:r>
            <a:r>
              <a:rPr dirty="0" err="1"/>
              <a:t>poznávajícího</a:t>
            </a:r>
            <a:r>
              <a:rPr dirty="0"/>
              <a:t> </a:t>
            </a:r>
            <a:r>
              <a:rPr dirty="0" err="1"/>
              <a:t>jistou</a:t>
            </a:r>
            <a:r>
              <a:rPr dirty="0"/>
              <a:t> </a:t>
            </a:r>
            <a:r>
              <a:rPr dirty="0" err="1"/>
              <a:t>kompetenci</a:t>
            </a:r>
            <a:r>
              <a:rPr dirty="0"/>
              <a:t>: </a:t>
            </a:r>
            <a:r>
              <a:rPr b="1" dirty="0"/>
              <a:t>„</a:t>
            </a:r>
            <a:r>
              <a:rPr b="1" dirty="0" err="1"/>
              <a:t>povaha</a:t>
            </a:r>
            <a:r>
              <a:rPr b="1" dirty="0"/>
              <a:t> </a:t>
            </a:r>
            <a:r>
              <a:rPr b="1" dirty="0" err="1"/>
              <a:t>věcí</a:t>
            </a:r>
            <a:r>
              <a:rPr b="1" dirty="0"/>
              <a:t> se </a:t>
            </a:r>
            <a:r>
              <a:rPr b="1" dirty="0" err="1"/>
              <a:t>ráda</a:t>
            </a:r>
            <a:r>
              <a:rPr b="1" dirty="0"/>
              <a:t> </a:t>
            </a:r>
            <a:r>
              <a:rPr b="1" dirty="0" err="1"/>
              <a:t>ukrývá</a:t>
            </a:r>
            <a:r>
              <a:rPr b="1" dirty="0"/>
              <a:t>“</a:t>
            </a:r>
            <a:r>
              <a:rPr dirty="0"/>
              <a:t> (B123), „</a:t>
            </a:r>
            <a:r>
              <a:rPr dirty="0" err="1"/>
              <a:t>skryté</a:t>
            </a:r>
            <a:r>
              <a:rPr dirty="0"/>
              <a:t> </a:t>
            </a:r>
            <a:r>
              <a:rPr dirty="0" err="1"/>
              <a:t>uspořádání</a:t>
            </a:r>
            <a:r>
              <a:rPr dirty="0"/>
              <a:t> je </a:t>
            </a:r>
            <a:r>
              <a:rPr dirty="0" err="1"/>
              <a:t>pánem</a:t>
            </a:r>
            <a:r>
              <a:rPr dirty="0"/>
              <a:t> </a:t>
            </a:r>
            <a:r>
              <a:rPr dirty="0" err="1"/>
              <a:t>nad</a:t>
            </a:r>
            <a:r>
              <a:rPr dirty="0"/>
              <a:t> </a:t>
            </a:r>
            <a:r>
              <a:rPr dirty="0" err="1"/>
              <a:t>uspořádáním</a:t>
            </a:r>
            <a:r>
              <a:rPr dirty="0"/>
              <a:t> </a:t>
            </a:r>
            <a:r>
              <a:rPr dirty="0" err="1"/>
              <a:t>zjevným</a:t>
            </a:r>
            <a:r>
              <a:rPr dirty="0"/>
              <a:t>“ (B 54). </a:t>
            </a:r>
            <a:r>
              <a:rPr dirty="0" err="1"/>
              <a:t>Lidé</a:t>
            </a:r>
            <a:r>
              <a:rPr dirty="0"/>
              <a:t> </a:t>
            </a:r>
            <a:r>
              <a:rPr dirty="0" err="1"/>
              <a:t>pak</a:t>
            </a:r>
            <a:r>
              <a:rPr dirty="0"/>
              <a:t> </a:t>
            </a:r>
            <a:r>
              <a:rPr dirty="0" err="1"/>
              <a:t>mnohdy</a:t>
            </a:r>
            <a:r>
              <a:rPr dirty="0"/>
              <a:t> </a:t>
            </a:r>
            <a:r>
              <a:rPr dirty="0" err="1"/>
              <a:t>selhávají</a:t>
            </a:r>
            <a:r>
              <a:rPr dirty="0"/>
              <a:t> v tom, </a:t>
            </a:r>
            <a:r>
              <a:rPr dirty="0" err="1"/>
              <a:t>že</a:t>
            </a:r>
            <a:r>
              <a:rPr dirty="0"/>
              <a:t> </a:t>
            </a:r>
            <a:r>
              <a:rPr dirty="0" err="1"/>
              <a:t>tuto</a:t>
            </a:r>
            <a:r>
              <a:rPr dirty="0"/>
              <a:t> </a:t>
            </a:r>
            <a:r>
              <a:rPr dirty="0" err="1"/>
              <a:t>kompetenci</a:t>
            </a:r>
            <a:r>
              <a:rPr dirty="0"/>
              <a:t> </a:t>
            </a:r>
            <a:r>
              <a:rPr dirty="0" err="1"/>
              <a:t>nemají</a:t>
            </a:r>
            <a:r>
              <a:rPr dirty="0"/>
              <a:t>. E. Hussey </a:t>
            </a:r>
            <a:r>
              <a:rPr dirty="0" err="1"/>
              <a:t>si</a:t>
            </a:r>
            <a:r>
              <a:rPr dirty="0"/>
              <a:t> v </a:t>
            </a:r>
            <a:r>
              <a:rPr dirty="0" err="1"/>
              <a:t>tomto</a:t>
            </a:r>
            <a:r>
              <a:rPr dirty="0"/>
              <a:t> </a:t>
            </a:r>
            <a:r>
              <a:rPr dirty="0" err="1"/>
              <a:t>kontextu</a:t>
            </a:r>
            <a:r>
              <a:rPr dirty="0"/>
              <a:t> </a:t>
            </a:r>
            <a:r>
              <a:rPr dirty="0" err="1"/>
              <a:t>všímá</a:t>
            </a:r>
            <a:r>
              <a:rPr dirty="0"/>
              <a:t>, </a:t>
            </a:r>
            <a:r>
              <a:rPr dirty="0" err="1"/>
              <a:t>že</a:t>
            </a:r>
            <a:r>
              <a:rPr dirty="0"/>
              <a:t> </a:t>
            </a:r>
            <a:r>
              <a:rPr dirty="0" err="1"/>
              <a:t>Hérakleitos</a:t>
            </a:r>
            <a:r>
              <a:rPr dirty="0"/>
              <a:t> v </a:t>
            </a:r>
            <a:r>
              <a:rPr dirty="0" err="1"/>
              <a:t>této</a:t>
            </a:r>
            <a:r>
              <a:rPr dirty="0"/>
              <a:t> </a:t>
            </a:r>
            <a:r>
              <a:rPr dirty="0" err="1"/>
              <a:t>své</a:t>
            </a:r>
            <a:r>
              <a:rPr dirty="0"/>
              <a:t> </a:t>
            </a:r>
            <a:r>
              <a:rPr dirty="0" err="1"/>
              <a:t>přísnosti</a:t>
            </a:r>
            <a:r>
              <a:rPr dirty="0"/>
              <a:t> </a:t>
            </a:r>
            <a:r>
              <a:rPr dirty="0" err="1"/>
              <a:t>navazuje</a:t>
            </a:r>
            <a:r>
              <a:rPr dirty="0"/>
              <a:t> </a:t>
            </a:r>
            <a:r>
              <a:rPr dirty="0" err="1"/>
              <a:t>na</a:t>
            </a:r>
            <a:r>
              <a:rPr dirty="0"/>
              <a:t> </a:t>
            </a:r>
            <a:r>
              <a:rPr dirty="0" err="1"/>
              <a:t>Miléťany</a:t>
            </a:r>
            <a:r>
              <a:rPr dirty="0"/>
              <a:t>, </a:t>
            </a:r>
            <a:r>
              <a:rPr dirty="0" err="1"/>
              <a:t>což</a:t>
            </a:r>
            <a:r>
              <a:rPr dirty="0"/>
              <a:t> se </a:t>
            </a:r>
            <a:r>
              <a:rPr dirty="0" err="1"/>
              <a:t>ukazuje</a:t>
            </a:r>
            <a:r>
              <a:rPr dirty="0"/>
              <a:t> </a:t>
            </a:r>
            <a:r>
              <a:rPr dirty="0" err="1"/>
              <a:t>i</a:t>
            </a:r>
            <a:r>
              <a:rPr dirty="0"/>
              <a:t> </a:t>
            </a:r>
            <a:r>
              <a:rPr dirty="0" err="1"/>
              <a:t>na</a:t>
            </a:r>
            <a:r>
              <a:rPr dirty="0"/>
              <a:t> tom, </a:t>
            </a:r>
            <a:r>
              <a:rPr dirty="0" err="1"/>
              <a:t>že</a:t>
            </a:r>
            <a:r>
              <a:rPr dirty="0"/>
              <a:t> je </a:t>
            </a:r>
            <a:r>
              <a:rPr dirty="0" err="1"/>
              <a:t>nikde</a:t>
            </a:r>
            <a:r>
              <a:rPr dirty="0"/>
              <a:t> </a:t>
            </a:r>
            <a:r>
              <a:rPr dirty="0" err="1"/>
              <a:t>výslovně</a:t>
            </a:r>
            <a:r>
              <a:rPr dirty="0"/>
              <a:t> </a:t>
            </a:r>
            <a:r>
              <a:rPr dirty="0" err="1"/>
              <a:t>nenapadá</a:t>
            </a:r>
            <a:r>
              <a:rPr dirty="0"/>
              <a:t>. S </a:t>
            </a:r>
            <a:r>
              <a:rPr dirty="0" err="1"/>
              <a:t>ohledem</a:t>
            </a:r>
            <a:r>
              <a:rPr dirty="0"/>
              <a:t> </a:t>
            </a:r>
            <a:r>
              <a:rPr dirty="0" err="1"/>
              <a:t>na</a:t>
            </a:r>
            <a:r>
              <a:rPr dirty="0"/>
              <a:t> to, co </a:t>
            </a:r>
            <a:r>
              <a:rPr dirty="0" err="1"/>
              <a:t>i</a:t>
            </a:r>
            <a:r>
              <a:rPr dirty="0"/>
              <a:t> </a:t>
            </a:r>
            <a:r>
              <a:rPr dirty="0" err="1"/>
              <a:t>Miléťanech</a:t>
            </a:r>
            <a:r>
              <a:rPr dirty="0"/>
              <a:t> </a:t>
            </a:r>
            <a:r>
              <a:rPr dirty="0" err="1"/>
              <a:t>víme</a:t>
            </a:r>
            <a:r>
              <a:rPr dirty="0"/>
              <a:t>, to </a:t>
            </a:r>
            <a:r>
              <a:rPr dirty="0" err="1"/>
              <a:t>není</a:t>
            </a:r>
            <a:r>
              <a:rPr dirty="0"/>
              <a:t> </a:t>
            </a:r>
            <a:r>
              <a:rPr dirty="0" err="1"/>
              <a:t>příliš</a:t>
            </a:r>
            <a:r>
              <a:rPr dirty="0"/>
              <a:t> </a:t>
            </a:r>
            <a:r>
              <a:rPr dirty="0" err="1"/>
              <a:t>překvapivé</a:t>
            </a:r>
            <a:r>
              <a:rPr dirty="0"/>
              <a:t>.  </a:t>
            </a:r>
          </a:p>
          <a:p>
            <a:pPr marL="0" indent="0" defTabSz="905255">
              <a:lnSpc>
                <a:spcPct val="90000"/>
              </a:lnSpc>
              <a:buSzTx/>
              <a:buNone/>
              <a:defRPr sz="989"/>
            </a:pPr>
            <a:endParaRPr dirty="0"/>
          </a:p>
          <a:p>
            <a:pPr marL="0" indent="0" defTabSz="905255">
              <a:lnSpc>
                <a:spcPct val="90000"/>
              </a:lnSpc>
              <a:spcBef>
                <a:spcPts val="200"/>
              </a:spcBef>
              <a:buSzTx/>
              <a:buNone/>
              <a:defRPr sz="989"/>
            </a:pPr>
            <a:r>
              <a:rPr dirty="0"/>
              <a:t>Je-li </a:t>
            </a:r>
            <a:r>
              <a:rPr dirty="0" err="1"/>
              <a:t>tedy</a:t>
            </a:r>
            <a:r>
              <a:rPr dirty="0"/>
              <a:t> </a:t>
            </a:r>
            <a:r>
              <a:rPr dirty="0" err="1"/>
              <a:t>mostem</a:t>
            </a:r>
            <a:r>
              <a:rPr dirty="0"/>
              <a:t> </a:t>
            </a:r>
            <a:r>
              <a:rPr dirty="0" err="1"/>
              <a:t>mezi</a:t>
            </a:r>
            <a:r>
              <a:rPr dirty="0"/>
              <a:t> </a:t>
            </a:r>
            <a:r>
              <a:rPr dirty="0" err="1"/>
              <a:t>smysly</a:t>
            </a:r>
            <a:r>
              <a:rPr dirty="0"/>
              <a:t> a </a:t>
            </a:r>
            <a:r>
              <a:rPr dirty="0" err="1"/>
              <a:t>vědomím</a:t>
            </a:r>
            <a:r>
              <a:rPr dirty="0"/>
              <a:t> </a:t>
            </a:r>
            <a:r>
              <a:rPr dirty="0" err="1"/>
              <a:t>na</a:t>
            </a:r>
            <a:r>
              <a:rPr dirty="0"/>
              <a:t> </a:t>
            </a:r>
            <a:r>
              <a:rPr dirty="0" err="1"/>
              <a:t>jedné</a:t>
            </a:r>
            <a:r>
              <a:rPr dirty="0"/>
              <a:t> </a:t>
            </a:r>
            <a:r>
              <a:rPr dirty="0" err="1"/>
              <a:t>straně</a:t>
            </a:r>
            <a:r>
              <a:rPr dirty="0"/>
              <a:t> a </a:t>
            </a:r>
            <a:r>
              <a:rPr dirty="0" err="1"/>
              <a:t>poznáním</a:t>
            </a:r>
            <a:r>
              <a:rPr dirty="0"/>
              <a:t> </a:t>
            </a:r>
            <a:r>
              <a:rPr dirty="0" err="1"/>
              <a:t>na</a:t>
            </a:r>
            <a:r>
              <a:rPr dirty="0"/>
              <a:t> </a:t>
            </a:r>
            <a:r>
              <a:rPr dirty="0" err="1"/>
              <a:t>straně</a:t>
            </a:r>
            <a:r>
              <a:rPr dirty="0"/>
              <a:t> </a:t>
            </a:r>
            <a:r>
              <a:rPr dirty="0" err="1"/>
              <a:t>druhé</a:t>
            </a:r>
            <a:r>
              <a:rPr dirty="0"/>
              <a:t> </a:t>
            </a:r>
            <a:r>
              <a:rPr b="1" dirty="0" err="1"/>
              <a:t>tlumočení</a:t>
            </a:r>
            <a:r>
              <a:rPr dirty="0"/>
              <a:t> </a:t>
            </a:r>
            <a:r>
              <a:rPr dirty="0" err="1"/>
              <a:t>smyslové</a:t>
            </a:r>
            <a:r>
              <a:rPr dirty="0"/>
              <a:t> </a:t>
            </a:r>
            <a:r>
              <a:rPr dirty="0" err="1"/>
              <a:t>zkušenosti</a:t>
            </a:r>
            <a:r>
              <a:rPr dirty="0"/>
              <a:t>, je </a:t>
            </a:r>
            <a:r>
              <a:rPr dirty="0" err="1"/>
              <a:t>třeba</a:t>
            </a:r>
            <a:r>
              <a:rPr dirty="0"/>
              <a:t> </a:t>
            </a:r>
            <a:r>
              <a:rPr dirty="0" err="1"/>
              <a:t>hledat</a:t>
            </a:r>
            <a:r>
              <a:rPr dirty="0"/>
              <a:t> </a:t>
            </a:r>
            <a:r>
              <a:rPr dirty="0" err="1"/>
              <a:t>její</a:t>
            </a:r>
            <a:r>
              <a:rPr dirty="0"/>
              <a:t> </a:t>
            </a:r>
            <a:r>
              <a:rPr dirty="0" err="1"/>
              <a:t>bližší</a:t>
            </a:r>
            <a:r>
              <a:rPr dirty="0"/>
              <a:t> </a:t>
            </a:r>
            <a:r>
              <a:rPr dirty="0" err="1"/>
              <a:t>charakterizaci</a:t>
            </a:r>
            <a:r>
              <a:rPr dirty="0"/>
              <a:t>. </a:t>
            </a:r>
            <a:r>
              <a:rPr dirty="0" err="1"/>
              <a:t>Pokud</a:t>
            </a:r>
            <a:r>
              <a:rPr dirty="0"/>
              <a:t> </a:t>
            </a:r>
            <a:r>
              <a:rPr dirty="0" err="1"/>
              <a:t>ji</a:t>
            </a:r>
            <a:r>
              <a:rPr dirty="0"/>
              <a:t> u </a:t>
            </a:r>
            <a:r>
              <a:rPr dirty="0" err="1"/>
              <a:t>Hérakleita</a:t>
            </a:r>
            <a:r>
              <a:rPr dirty="0"/>
              <a:t> </a:t>
            </a:r>
            <a:r>
              <a:rPr dirty="0" err="1"/>
              <a:t>nelze</a:t>
            </a:r>
            <a:r>
              <a:rPr dirty="0"/>
              <a:t> </a:t>
            </a:r>
            <a:r>
              <a:rPr dirty="0" err="1"/>
              <a:t>najít</a:t>
            </a:r>
            <a:r>
              <a:rPr dirty="0"/>
              <a:t>, </a:t>
            </a:r>
            <a:r>
              <a:rPr dirty="0" err="1"/>
              <a:t>jedná</a:t>
            </a:r>
            <a:r>
              <a:rPr dirty="0"/>
              <a:t> se o </a:t>
            </a:r>
            <a:r>
              <a:rPr dirty="0" err="1"/>
              <a:t>pouhý</a:t>
            </a:r>
            <a:r>
              <a:rPr dirty="0"/>
              <a:t> </a:t>
            </a:r>
            <a:r>
              <a:rPr dirty="0" err="1"/>
              <a:t>výkřik</a:t>
            </a:r>
            <a:r>
              <a:rPr dirty="0"/>
              <a:t> do </a:t>
            </a:r>
            <a:r>
              <a:rPr dirty="0" err="1"/>
              <a:t>tmy</a:t>
            </a:r>
            <a:r>
              <a:rPr dirty="0"/>
              <a:t>. </a:t>
            </a:r>
            <a:r>
              <a:rPr dirty="0" err="1"/>
              <a:t>Dle</a:t>
            </a:r>
            <a:r>
              <a:rPr dirty="0"/>
              <a:t> E. </a:t>
            </a:r>
            <a:r>
              <a:rPr dirty="0" err="1"/>
              <a:t>Husseye</a:t>
            </a:r>
            <a:r>
              <a:rPr dirty="0"/>
              <a:t>, </a:t>
            </a:r>
            <a:r>
              <a:rPr dirty="0" err="1"/>
              <a:t>předního</a:t>
            </a:r>
            <a:r>
              <a:rPr dirty="0"/>
              <a:t> </a:t>
            </a:r>
            <a:r>
              <a:rPr dirty="0" err="1"/>
              <a:t>znalce</a:t>
            </a:r>
            <a:r>
              <a:rPr dirty="0"/>
              <a:t> </a:t>
            </a:r>
            <a:r>
              <a:rPr dirty="0" err="1"/>
              <a:t>presokratiků</a:t>
            </a:r>
            <a:r>
              <a:rPr dirty="0"/>
              <a:t>, se </a:t>
            </a:r>
            <a:r>
              <a:rPr dirty="0" err="1"/>
              <a:t>zcela</a:t>
            </a:r>
            <a:r>
              <a:rPr dirty="0"/>
              <a:t> </a:t>
            </a:r>
            <a:r>
              <a:rPr dirty="0" err="1"/>
              <a:t>jistě</a:t>
            </a:r>
            <a:r>
              <a:rPr dirty="0"/>
              <a:t> o </a:t>
            </a:r>
            <a:r>
              <a:rPr dirty="0" err="1"/>
              <a:t>pouhý</a:t>
            </a:r>
            <a:r>
              <a:rPr dirty="0"/>
              <a:t> </a:t>
            </a:r>
            <a:r>
              <a:rPr dirty="0" err="1"/>
              <a:t>výkřik</a:t>
            </a:r>
            <a:r>
              <a:rPr dirty="0"/>
              <a:t> do </a:t>
            </a:r>
            <a:r>
              <a:rPr dirty="0" err="1"/>
              <a:t>tmy</a:t>
            </a:r>
            <a:r>
              <a:rPr dirty="0"/>
              <a:t> </a:t>
            </a:r>
            <a:r>
              <a:rPr dirty="0" err="1"/>
              <a:t>nejedná</a:t>
            </a:r>
            <a:r>
              <a:rPr dirty="0"/>
              <a:t> a </a:t>
            </a:r>
            <a:r>
              <a:rPr dirty="0" err="1"/>
              <a:t>Hérakleitos</a:t>
            </a:r>
            <a:r>
              <a:rPr dirty="0"/>
              <a:t> </a:t>
            </a:r>
            <a:r>
              <a:rPr b="1" dirty="0" err="1"/>
              <a:t>disponuje</a:t>
            </a:r>
            <a:r>
              <a:rPr b="1" dirty="0"/>
              <a:t> </a:t>
            </a:r>
            <a:r>
              <a:rPr b="1" dirty="0" err="1"/>
              <a:t>promyšlenou</a:t>
            </a:r>
            <a:r>
              <a:rPr b="1" dirty="0"/>
              <a:t> </a:t>
            </a:r>
            <a:r>
              <a:rPr b="1" dirty="0" err="1"/>
              <a:t>teorií</a:t>
            </a:r>
            <a:r>
              <a:rPr b="1" dirty="0"/>
              <a:t> </a:t>
            </a:r>
            <a:r>
              <a:rPr b="1" dirty="0" err="1"/>
              <a:t>poznání</a:t>
            </a:r>
            <a:r>
              <a:rPr dirty="0"/>
              <a:t>, </a:t>
            </a:r>
            <a:r>
              <a:rPr dirty="0" err="1"/>
              <a:t>která</a:t>
            </a:r>
            <a:r>
              <a:rPr dirty="0"/>
              <a:t> </a:t>
            </a:r>
            <a:r>
              <a:rPr dirty="0" err="1"/>
              <a:t>má</a:t>
            </a:r>
            <a:r>
              <a:rPr dirty="0"/>
              <a:t> </a:t>
            </a:r>
            <a:r>
              <a:rPr dirty="0" err="1"/>
              <a:t>tuto</a:t>
            </a:r>
            <a:r>
              <a:rPr dirty="0"/>
              <a:t> </a:t>
            </a:r>
            <a:r>
              <a:rPr dirty="0" err="1"/>
              <a:t>podobu</a:t>
            </a:r>
            <a:r>
              <a:rPr dirty="0"/>
              <a:t>:</a:t>
            </a:r>
          </a:p>
          <a:p>
            <a:pPr marL="226313" indent="-226313" defTabSz="905255">
              <a:lnSpc>
                <a:spcPct val="90000"/>
              </a:lnSpc>
              <a:spcBef>
                <a:spcPts val="200"/>
              </a:spcBef>
              <a:buFontTx/>
              <a:buAutoNum type="arabicParenR"/>
              <a:defRPr sz="989"/>
            </a:pPr>
            <a:r>
              <a:rPr dirty="0" err="1"/>
              <a:t>Hérakleitos</a:t>
            </a:r>
            <a:r>
              <a:rPr dirty="0"/>
              <a:t> se </a:t>
            </a:r>
            <a:r>
              <a:rPr dirty="0" err="1"/>
              <a:t>při</a:t>
            </a:r>
            <a:r>
              <a:rPr dirty="0"/>
              <a:t> </a:t>
            </a:r>
            <a:r>
              <a:rPr dirty="0" err="1"/>
              <a:t>výkladu</a:t>
            </a:r>
            <a:r>
              <a:rPr dirty="0"/>
              <a:t> </a:t>
            </a:r>
            <a:r>
              <a:rPr dirty="0" err="1"/>
              <a:t>smyslové</a:t>
            </a:r>
            <a:r>
              <a:rPr dirty="0"/>
              <a:t> </a:t>
            </a:r>
            <a:r>
              <a:rPr dirty="0" err="1"/>
              <a:t>zkušenosti</a:t>
            </a:r>
            <a:r>
              <a:rPr dirty="0"/>
              <a:t> </a:t>
            </a:r>
            <a:r>
              <a:rPr dirty="0" err="1"/>
              <a:t>přidržuje</a:t>
            </a:r>
            <a:r>
              <a:rPr dirty="0"/>
              <a:t> </a:t>
            </a:r>
            <a:r>
              <a:rPr dirty="0" err="1"/>
              <a:t>určitelných</a:t>
            </a:r>
            <a:r>
              <a:rPr dirty="0"/>
              <a:t> </a:t>
            </a:r>
            <a:r>
              <a:rPr dirty="0" err="1"/>
              <a:t>pravidel</a:t>
            </a:r>
            <a:r>
              <a:rPr dirty="0"/>
              <a:t>:</a:t>
            </a:r>
          </a:p>
          <a:p>
            <a:pPr marL="0" indent="0" defTabSz="905255">
              <a:lnSpc>
                <a:spcPct val="90000"/>
              </a:lnSpc>
              <a:spcBef>
                <a:spcPts val="200"/>
              </a:spcBef>
              <a:buSzTx/>
              <a:buNone/>
              <a:defRPr sz="989"/>
            </a:pPr>
            <a:r>
              <a:rPr dirty="0"/>
              <a:t>	a) </a:t>
            </a:r>
            <a:r>
              <a:rPr b="1" dirty="0" err="1"/>
              <a:t>Zákaz</a:t>
            </a:r>
            <a:r>
              <a:rPr b="1" dirty="0"/>
              <a:t> </a:t>
            </a:r>
            <a:r>
              <a:rPr b="1" dirty="0" err="1"/>
              <a:t>vyškrtávání</a:t>
            </a:r>
            <a:r>
              <a:rPr dirty="0"/>
              <a:t> – </a:t>
            </a:r>
            <a:r>
              <a:rPr dirty="0" err="1"/>
              <a:t>nic</a:t>
            </a:r>
            <a:r>
              <a:rPr dirty="0"/>
              <a:t> z </a:t>
            </a:r>
            <a:r>
              <a:rPr dirty="0" err="1"/>
              <a:t>toho</a:t>
            </a:r>
            <a:r>
              <a:rPr dirty="0"/>
              <a:t>, co je </a:t>
            </a:r>
            <a:r>
              <a:rPr dirty="0" err="1"/>
              <a:t>dáno</a:t>
            </a:r>
            <a:r>
              <a:rPr dirty="0"/>
              <a:t> </a:t>
            </a:r>
            <a:r>
              <a:rPr dirty="0" err="1"/>
              <a:t>smyslovou</a:t>
            </a:r>
            <a:r>
              <a:rPr dirty="0"/>
              <a:t> </a:t>
            </a:r>
            <a:r>
              <a:rPr dirty="0" err="1"/>
              <a:t>zkušenosti</a:t>
            </a:r>
            <a:r>
              <a:rPr dirty="0"/>
              <a:t>, </a:t>
            </a:r>
            <a:r>
              <a:rPr dirty="0" err="1"/>
              <a:t>nelze</a:t>
            </a:r>
            <a:r>
              <a:rPr dirty="0"/>
              <a:t> </a:t>
            </a:r>
            <a:r>
              <a:rPr dirty="0" err="1"/>
              <a:t>odmítnout</a:t>
            </a:r>
            <a:r>
              <a:rPr dirty="0"/>
              <a:t> – </a:t>
            </a:r>
            <a:r>
              <a:rPr dirty="0" err="1"/>
              <a:t>smysl</a:t>
            </a:r>
            <a:r>
              <a:rPr dirty="0"/>
              <a:t> </a:t>
            </a:r>
            <a:r>
              <a:rPr dirty="0" err="1"/>
              <a:t>věty</a:t>
            </a:r>
            <a:r>
              <a:rPr dirty="0"/>
              <a:t> </a:t>
            </a:r>
            <a:r>
              <a:rPr dirty="0" err="1"/>
              <a:t>rovněž</a:t>
            </a:r>
            <a:r>
              <a:rPr dirty="0"/>
              <a:t> </a:t>
            </a:r>
            <a:r>
              <a:rPr dirty="0" err="1"/>
              <a:t>není</a:t>
            </a:r>
            <a:r>
              <a:rPr dirty="0"/>
              <a:t> </a:t>
            </a:r>
            <a:r>
              <a:rPr dirty="0" err="1"/>
              <a:t>ničen</a:t>
            </a:r>
            <a:r>
              <a:rPr dirty="0"/>
              <a:t> </a:t>
            </a:r>
            <a:r>
              <a:rPr dirty="0" err="1"/>
              <a:t>slovy</a:t>
            </a:r>
            <a:r>
              <a:rPr dirty="0"/>
              <a:t>, </a:t>
            </a:r>
            <a:r>
              <a:rPr dirty="0" err="1"/>
              <a:t>jež</a:t>
            </a:r>
            <a:r>
              <a:rPr dirty="0"/>
              <a:t> </a:t>
            </a:r>
            <a:r>
              <a:rPr dirty="0" err="1"/>
              <a:t>ji</a:t>
            </a:r>
            <a:r>
              <a:rPr dirty="0"/>
              <a:t> </a:t>
            </a:r>
            <a:r>
              <a:rPr dirty="0" err="1"/>
              <a:t>tvoří</a:t>
            </a:r>
            <a:r>
              <a:rPr dirty="0"/>
              <a:t>; </a:t>
            </a:r>
            <a:r>
              <a:rPr dirty="0" err="1"/>
              <a:t>výklad</a:t>
            </a:r>
            <a:r>
              <a:rPr dirty="0"/>
              <a:t> 	(</a:t>
            </a:r>
            <a:r>
              <a:rPr dirty="0" err="1"/>
              <a:t>tlumočení</a:t>
            </a:r>
            <a:r>
              <a:rPr dirty="0"/>
              <a:t>) </a:t>
            </a:r>
            <a:r>
              <a:rPr dirty="0" err="1"/>
              <a:t>přidává</a:t>
            </a:r>
            <a:r>
              <a:rPr dirty="0"/>
              <a:t> k </a:t>
            </a:r>
            <a:r>
              <a:rPr dirty="0" err="1"/>
              <a:t>tomu</a:t>
            </a:r>
            <a:r>
              <a:rPr dirty="0"/>
              <a:t>, co je </a:t>
            </a:r>
            <a:r>
              <a:rPr dirty="0" err="1"/>
              <a:t>dáno</a:t>
            </a:r>
            <a:r>
              <a:rPr dirty="0"/>
              <a:t> (</a:t>
            </a:r>
            <a:r>
              <a:rPr dirty="0" err="1"/>
              <a:t>smyslová</a:t>
            </a:r>
            <a:r>
              <a:rPr dirty="0"/>
              <a:t> </a:t>
            </a:r>
            <a:r>
              <a:rPr dirty="0" err="1"/>
              <a:t>zkušenost</a:t>
            </a:r>
            <a:r>
              <a:rPr dirty="0"/>
              <a:t>, </a:t>
            </a:r>
            <a:r>
              <a:rPr dirty="0" err="1"/>
              <a:t>věta</a:t>
            </a:r>
            <a:r>
              <a:rPr dirty="0"/>
              <a:t>), ale </a:t>
            </a:r>
            <a:r>
              <a:rPr dirty="0" err="1"/>
              <a:t>nemůže</a:t>
            </a:r>
            <a:r>
              <a:rPr dirty="0"/>
              <a:t> </a:t>
            </a:r>
            <a:r>
              <a:rPr dirty="0" err="1"/>
              <a:t>nic</a:t>
            </a:r>
            <a:r>
              <a:rPr dirty="0"/>
              <a:t> </a:t>
            </a:r>
            <a:r>
              <a:rPr dirty="0" err="1"/>
              <a:t>odejmout</a:t>
            </a:r>
            <a:r>
              <a:rPr dirty="0"/>
              <a:t> </a:t>
            </a:r>
            <a:r>
              <a:rPr dirty="0" err="1"/>
              <a:t>nebo</a:t>
            </a:r>
            <a:r>
              <a:rPr dirty="0"/>
              <a:t> </a:t>
            </a:r>
            <a:r>
              <a:rPr dirty="0" err="1"/>
              <a:t>změnit</a:t>
            </a:r>
            <a:r>
              <a:rPr dirty="0"/>
              <a:t>. </a:t>
            </a:r>
            <a:r>
              <a:rPr dirty="0" err="1"/>
              <a:t>Zároveň</a:t>
            </a:r>
            <a:r>
              <a:rPr dirty="0"/>
              <a:t> se k </a:t>
            </a:r>
            <a:r>
              <a:rPr dirty="0" err="1"/>
              <a:t>tomu</a:t>
            </a:r>
            <a:r>
              <a:rPr dirty="0"/>
              <a:t> ale </a:t>
            </a:r>
            <a:r>
              <a:rPr dirty="0" err="1"/>
              <a:t>připojuje</a:t>
            </a:r>
            <a:r>
              <a:rPr dirty="0"/>
              <a:t> 	</a:t>
            </a:r>
            <a:r>
              <a:rPr dirty="0" err="1"/>
              <a:t>otázka</a:t>
            </a:r>
            <a:r>
              <a:rPr dirty="0"/>
              <a:t>, do </a:t>
            </a:r>
            <a:r>
              <a:rPr dirty="0" err="1"/>
              <a:t>jaké</a:t>
            </a:r>
            <a:r>
              <a:rPr dirty="0"/>
              <a:t> </a:t>
            </a:r>
            <a:r>
              <a:rPr dirty="0" err="1"/>
              <a:t>míry</a:t>
            </a:r>
            <a:r>
              <a:rPr dirty="0"/>
              <a:t> je </a:t>
            </a:r>
            <a:r>
              <a:rPr dirty="0" err="1"/>
              <a:t>vše</a:t>
            </a:r>
            <a:r>
              <a:rPr dirty="0"/>
              <a:t> to, co </a:t>
            </a:r>
            <a:r>
              <a:rPr dirty="0" err="1"/>
              <a:t>obvykle</a:t>
            </a:r>
            <a:r>
              <a:rPr dirty="0"/>
              <a:t> </a:t>
            </a:r>
            <a:r>
              <a:rPr dirty="0" err="1"/>
              <a:t>považujeme</a:t>
            </a:r>
            <a:r>
              <a:rPr dirty="0"/>
              <a:t> </a:t>
            </a:r>
            <a:r>
              <a:rPr dirty="0" err="1"/>
              <a:t>za</a:t>
            </a:r>
            <a:r>
              <a:rPr dirty="0"/>
              <a:t> </a:t>
            </a:r>
            <a:r>
              <a:rPr dirty="0" err="1"/>
              <a:t>dané</a:t>
            </a:r>
            <a:r>
              <a:rPr dirty="0"/>
              <a:t>, </a:t>
            </a:r>
            <a:r>
              <a:rPr dirty="0" err="1"/>
              <a:t>skutečně</a:t>
            </a:r>
            <a:r>
              <a:rPr dirty="0"/>
              <a:t> </a:t>
            </a:r>
            <a:r>
              <a:rPr dirty="0" err="1"/>
              <a:t>dáno</a:t>
            </a:r>
            <a:r>
              <a:rPr dirty="0"/>
              <a:t> v </a:t>
            </a:r>
            <a:r>
              <a:rPr dirty="0" err="1"/>
              <a:t>běžné</a:t>
            </a:r>
            <a:r>
              <a:rPr dirty="0"/>
              <a:t> </a:t>
            </a:r>
            <a:r>
              <a:rPr dirty="0" err="1"/>
              <a:t>smyslové</a:t>
            </a:r>
            <a:r>
              <a:rPr dirty="0"/>
              <a:t> </a:t>
            </a:r>
            <a:r>
              <a:rPr dirty="0" err="1"/>
              <a:t>zkušenosti</a:t>
            </a:r>
            <a:r>
              <a:rPr dirty="0"/>
              <a:t>. </a:t>
            </a:r>
            <a:r>
              <a:rPr dirty="0" err="1"/>
              <a:t>Hérakleitos</a:t>
            </a:r>
            <a:r>
              <a:rPr dirty="0"/>
              <a:t> </a:t>
            </a:r>
            <a:r>
              <a:rPr dirty="0" err="1"/>
              <a:t>tedy</a:t>
            </a:r>
            <a:r>
              <a:rPr dirty="0"/>
              <a:t> </a:t>
            </a:r>
            <a:r>
              <a:rPr dirty="0" err="1"/>
              <a:t>rozlišuje</a:t>
            </a:r>
            <a:r>
              <a:rPr dirty="0"/>
              <a:t> data 	a </a:t>
            </a:r>
            <a:r>
              <a:rPr dirty="0" err="1"/>
              <a:t>výklad</a:t>
            </a:r>
            <a:r>
              <a:rPr dirty="0"/>
              <a:t>.</a:t>
            </a:r>
          </a:p>
          <a:p>
            <a:pPr marL="0" indent="0" defTabSz="905255">
              <a:lnSpc>
                <a:spcPct val="90000"/>
              </a:lnSpc>
              <a:spcBef>
                <a:spcPts val="200"/>
              </a:spcBef>
              <a:buSzTx/>
              <a:buNone/>
              <a:defRPr sz="989"/>
            </a:pPr>
            <a:r>
              <a:rPr dirty="0"/>
              <a:t>	b) </a:t>
            </a:r>
            <a:r>
              <a:rPr b="1" dirty="0" err="1"/>
              <a:t>zákaz</a:t>
            </a:r>
            <a:r>
              <a:rPr b="1" dirty="0"/>
              <a:t> </a:t>
            </a:r>
            <a:r>
              <a:rPr b="1" dirty="0" err="1"/>
              <a:t>přidávání</a:t>
            </a:r>
            <a:r>
              <a:rPr b="1" dirty="0"/>
              <a:t> </a:t>
            </a:r>
            <a:r>
              <a:rPr b="1" dirty="0" err="1"/>
              <a:t>vnímatelných</a:t>
            </a:r>
            <a:r>
              <a:rPr b="1" dirty="0"/>
              <a:t> </a:t>
            </a:r>
            <a:r>
              <a:rPr b="1" dirty="0" err="1"/>
              <a:t>věcí</a:t>
            </a:r>
            <a:r>
              <a:rPr dirty="0"/>
              <a:t>: k </a:t>
            </a:r>
            <a:r>
              <a:rPr dirty="0" err="1"/>
              <a:t>tomu</a:t>
            </a:r>
            <a:r>
              <a:rPr dirty="0"/>
              <a:t>, co je </a:t>
            </a:r>
            <a:r>
              <a:rPr dirty="0" err="1"/>
              <a:t>dáno</a:t>
            </a:r>
            <a:r>
              <a:rPr dirty="0"/>
              <a:t> </a:t>
            </a:r>
            <a:r>
              <a:rPr dirty="0" err="1"/>
              <a:t>nelze</a:t>
            </a:r>
            <a:r>
              <a:rPr dirty="0"/>
              <a:t> (</a:t>
            </a:r>
            <a:r>
              <a:rPr dirty="0" err="1"/>
              <a:t>při</a:t>
            </a:r>
            <a:r>
              <a:rPr dirty="0"/>
              <a:t> </a:t>
            </a:r>
            <a:r>
              <a:rPr dirty="0" err="1"/>
              <a:t>tlumočení</a:t>
            </a:r>
            <a:r>
              <a:rPr dirty="0"/>
              <a:t>) </a:t>
            </a:r>
            <a:r>
              <a:rPr dirty="0" err="1"/>
              <a:t>přidat</a:t>
            </a:r>
            <a:r>
              <a:rPr dirty="0"/>
              <a:t> </a:t>
            </a:r>
            <a:r>
              <a:rPr dirty="0" err="1"/>
              <a:t>nic</a:t>
            </a:r>
            <a:r>
              <a:rPr dirty="0"/>
              <a:t>, co by se z </a:t>
            </a:r>
            <a:r>
              <a:rPr dirty="0" err="1"/>
              <a:t>povahy</a:t>
            </a:r>
            <a:r>
              <a:rPr dirty="0"/>
              <a:t> </a:t>
            </a:r>
            <a:r>
              <a:rPr dirty="0" err="1"/>
              <a:t>věcí</a:t>
            </a:r>
            <a:r>
              <a:rPr dirty="0"/>
              <a:t> </a:t>
            </a:r>
            <a:r>
              <a:rPr dirty="0" err="1"/>
              <a:t>mohlo</a:t>
            </a:r>
            <a:r>
              <a:rPr dirty="0"/>
              <a:t> </a:t>
            </a:r>
            <a:r>
              <a:rPr dirty="0" err="1"/>
              <a:t>stát</a:t>
            </a:r>
            <a:r>
              <a:rPr dirty="0"/>
              <a:t> </a:t>
            </a:r>
            <a:r>
              <a:rPr dirty="0" err="1"/>
              <a:t>předmětem</a:t>
            </a:r>
            <a:r>
              <a:rPr dirty="0"/>
              <a:t> 	</a:t>
            </a:r>
            <a:r>
              <a:rPr dirty="0" err="1"/>
              <a:t>smyslové</a:t>
            </a:r>
            <a:r>
              <a:rPr dirty="0"/>
              <a:t> </a:t>
            </a:r>
            <a:r>
              <a:rPr dirty="0" err="1"/>
              <a:t>zkušenosti</a:t>
            </a:r>
            <a:r>
              <a:rPr dirty="0"/>
              <a:t> – </a:t>
            </a:r>
            <a:r>
              <a:rPr dirty="0" err="1"/>
              <a:t>ani</a:t>
            </a:r>
            <a:r>
              <a:rPr dirty="0"/>
              <a:t> </a:t>
            </a:r>
            <a:r>
              <a:rPr dirty="0" err="1"/>
              <a:t>smysl</a:t>
            </a:r>
            <a:r>
              <a:rPr dirty="0"/>
              <a:t> </a:t>
            </a:r>
            <a:r>
              <a:rPr dirty="0" err="1"/>
              <a:t>věty</a:t>
            </a:r>
            <a:r>
              <a:rPr dirty="0"/>
              <a:t> </a:t>
            </a:r>
            <a:r>
              <a:rPr dirty="0" err="1"/>
              <a:t>nespočívá</a:t>
            </a:r>
            <a:r>
              <a:rPr dirty="0"/>
              <a:t> v </a:t>
            </a:r>
            <a:r>
              <a:rPr dirty="0" err="1"/>
              <a:t>doplňování</a:t>
            </a:r>
            <a:r>
              <a:rPr dirty="0"/>
              <a:t> </a:t>
            </a:r>
            <a:r>
              <a:rPr dirty="0" err="1"/>
              <a:t>slov</a:t>
            </a:r>
            <a:r>
              <a:rPr dirty="0"/>
              <a:t> a </a:t>
            </a:r>
            <a:r>
              <a:rPr dirty="0" err="1"/>
              <a:t>chápání</a:t>
            </a:r>
            <a:r>
              <a:rPr dirty="0"/>
              <a:t> </a:t>
            </a:r>
            <a:r>
              <a:rPr dirty="0" err="1"/>
              <a:t>věty</a:t>
            </a:r>
            <a:r>
              <a:rPr dirty="0"/>
              <a:t> </a:t>
            </a:r>
            <a:r>
              <a:rPr dirty="0" err="1"/>
              <a:t>nespočívá</a:t>
            </a:r>
            <a:r>
              <a:rPr dirty="0"/>
              <a:t> v </a:t>
            </a:r>
            <a:r>
              <a:rPr dirty="0" err="1"/>
              <a:t>zařazení</a:t>
            </a:r>
            <a:r>
              <a:rPr dirty="0"/>
              <a:t> </a:t>
            </a:r>
            <a:r>
              <a:rPr dirty="0" err="1"/>
              <a:t>slov</a:t>
            </a:r>
            <a:r>
              <a:rPr dirty="0"/>
              <a:t>; </a:t>
            </a:r>
            <a:r>
              <a:rPr dirty="0" err="1"/>
              <a:t>základní</a:t>
            </a:r>
            <a:r>
              <a:rPr dirty="0"/>
              <a:t> </a:t>
            </a:r>
            <a:r>
              <a:rPr dirty="0" err="1"/>
              <a:t>náplň</a:t>
            </a:r>
            <a:r>
              <a:rPr dirty="0"/>
              <a:t> </a:t>
            </a:r>
            <a:r>
              <a:rPr dirty="0" err="1"/>
              <a:t>Hérakleitova</a:t>
            </a:r>
            <a:r>
              <a:rPr dirty="0"/>
              <a:t> 	</a:t>
            </a:r>
            <a:r>
              <a:rPr dirty="0" err="1"/>
              <a:t>světa</a:t>
            </a:r>
            <a:r>
              <a:rPr dirty="0"/>
              <a:t> </a:t>
            </a:r>
            <a:r>
              <a:rPr dirty="0" err="1"/>
              <a:t>nepřekračuje</a:t>
            </a:r>
            <a:r>
              <a:rPr dirty="0"/>
              <a:t> oblast </a:t>
            </a:r>
            <a:r>
              <a:rPr dirty="0" err="1"/>
              <a:t>pozorovatelného</a:t>
            </a:r>
            <a:r>
              <a:rPr dirty="0"/>
              <a:t>.</a:t>
            </a:r>
          </a:p>
          <a:p>
            <a:pPr marL="0" indent="0" defTabSz="905255">
              <a:lnSpc>
                <a:spcPct val="90000"/>
              </a:lnSpc>
              <a:spcBef>
                <a:spcPts val="200"/>
              </a:spcBef>
              <a:buSzTx/>
              <a:buNone/>
              <a:defRPr sz="989"/>
            </a:pPr>
            <a:r>
              <a:rPr dirty="0"/>
              <a:t>	c) </a:t>
            </a:r>
            <a:r>
              <a:rPr dirty="0" err="1"/>
              <a:t>zásada</a:t>
            </a:r>
            <a:r>
              <a:rPr dirty="0"/>
              <a:t> </a:t>
            </a:r>
            <a:r>
              <a:rPr dirty="0" err="1"/>
              <a:t>celistvosti</a:t>
            </a:r>
            <a:r>
              <a:rPr dirty="0"/>
              <a:t> – </a:t>
            </a:r>
            <a:r>
              <a:rPr dirty="0" err="1"/>
              <a:t>smyslovou</a:t>
            </a:r>
            <a:r>
              <a:rPr dirty="0"/>
              <a:t> </a:t>
            </a:r>
            <a:r>
              <a:rPr dirty="0" err="1"/>
              <a:t>zkušenost</a:t>
            </a:r>
            <a:r>
              <a:rPr dirty="0"/>
              <a:t> </a:t>
            </a:r>
            <a:r>
              <a:rPr dirty="0" err="1"/>
              <a:t>nutno</a:t>
            </a:r>
            <a:r>
              <a:rPr dirty="0"/>
              <a:t> </a:t>
            </a:r>
            <a:r>
              <a:rPr dirty="0" err="1"/>
              <a:t>při</a:t>
            </a:r>
            <a:r>
              <a:rPr dirty="0"/>
              <a:t> </a:t>
            </a:r>
            <a:r>
              <a:rPr dirty="0" err="1"/>
              <a:t>tlumočení</a:t>
            </a:r>
            <a:r>
              <a:rPr dirty="0"/>
              <a:t> </a:t>
            </a:r>
            <a:r>
              <a:rPr dirty="0" err="1"/>
              <a:t>uchopovat</a:t>
            </a:r>
            <a:r>
              <a:rPr dirty="0"/>
              <a:t> </a:t>
            </a:r>
            <a:r>
              <a:rPr dirty="0" err="1"/>
              <a:t>jako</a:t>
            </a:r>
            <a:r>
              <a:rPr dirty="0"/>
              <a:t> </a:t>
            </a:r>
            <a:r>
              <a:rPr dirty="0" err="1"/>
              <a:t>celek</a:t>
            </a:r>
            <a:r>
              <a:rPr dirty="0"/>
              <a:t> </a:t>
            </a:r>
            <a:r>
              <a:rPr dirty="0" err="1"/>
              <a:t>případně</a:t>
            </a:r>
            <a:r>
              <a:rPr dirty="0"/>
              <a:t> </a:t>
            </a:r>
            <a:r>
              <a:rPr dirty="0" err="1"/>
              <a:t>ve</a:t>
            </a:r>
            <a:r>
              <a:rPr dirty="0"/>
              <a:t> </a:t>
            </a:r>
            <a:r>
              <a:rPr dirty="0" err="1"/>
              <a:t>větších</a:t>
            </a:r>
            <a:r>
              <a:rPr dirty="0"/>
              <a:t> </a:t>
            </a:r>
            <a:r>
              <a:rPr dirty="0" err="1"/>
              <a:t>přirozených</a:t>
            </a:r>
            <a:r>
              <a:rPr dirty="0"/>
              <a:t> </a:t>
            </a:r>
            <a:r>
              <a:rPr dirty="0" err="1"/>
              <a:t>celcích</a:t>
            </a:r>
            <a:r>
              <a:rPr dirty="0"/>
              <a:t> – </a:t>
            </a:r>
            <a:r>
              <a:rPr dirty="0" err="1"/>
              <a:t>stejně</a:t>
            </a:r>
            <a:r>
              <a:rPr dirty="0"/>
              <a:t> </a:t>
            </a:r>
            <a:r>
              <a:rPr dirty="0" err="1"/>
              <a:t>tak</a:t>
            </a:r>
            <a:r>
              <a:rPr dirty="0"/>
              <a:t> 	</a:t>
            </a:r>
            <a:r>
              <a:rPr dirty="0" err="1"/>
              <a:t>lze</a:t>
            </a:r>
            <a:r>
              <a:rPr dirty="0"/>
              <a:t> </a:t>
            </a:r>
            <a:r>
              <a:rPr dirty="0" err="1"/>
              <a:t>tlumočit</a:t>
            </a:r>
            <a:r>
              <a:rPr dirty="0"/>
              <a:t> (</a:t>
            </a:r>
            <a:r>
              <a:rPr dirty="0" err="1"/>
              <a:t>získat</a:t>
            </a:r>
            <a:r>
              <a:rPr dirty="0"/>
              <a:t> </a:t>
            </a:r>
            <a:r>
              <a:rPr dirty="0" err="1"/>
              <a:t>smysl</a:t>
            </a:r>
            <a:r>
              <a:rPr dirty="0"/>
              <a:t>, </a:t>
            </a:r>
            <a:r>
              <a:rPr dirty="0" err="1"/>
              <a:t>myšlenku</a:t>
            </a:r>
            <a:r>
              <a:rPr dirty="0"/>
              <a:t>) z </a:t>
            </a:r>
            <a:r>
              <a:rPr dirty="0" err="1"/>
              <a:t>celých</a:t>
            </a:r>
            <a:r>
              <a:rPr dirty="0"/>
              <a:t> </a:t>
            </a:r>
            <a:r>
              <a:rPr dirty="0" err="1"/>
              <a:t>vět</a:t>
            </a:r>
            <a:r>
              <a:rPr dirty="0"/>
              <a:t>; </a:t>
            </a:r>
            <a:r>
              <a:rPr dirty="0" err="1"/>
              <a:t>Hérakleitos</a:t>
            </a:r>
            <a:r>
              <a:rPr dirty="0"/>
              <a:t> </a:t>
            </a:r>
            <a:r>
              <a:rPr dirty="0" err="1"/>
              <a:t>chápe</a:t>
            </a:r>
            <a:r>
              <a:rPr dirty="0"/>
              <a:t> </a:t>
            </a:r>
            <a:r>
              <a:rPr dirty="0" err="1"/>
              <a:t>svět</a:t>
            </a:r>
            <a:r>
              <a:rPr dirty="0"/>
              <a:t> </a:t>
            </a:r>
            <a:r>
              <a:rPr dirty="0" err="1"/>
              <a:t>jako</a:t>
            </a:r>
            <a:r>
              <a:rPr dirty="0"/>
              <a:t> </a:t>
            </a:r>
            <a:r>
              <a:rPr dirty="0" err="1"/>
              <a:t>systém</a:t>
            </a:r>
            <a:r>
              <a:rPr dirty="0"/>
              <a:t>: „</a:t>
            </a:r>
            <a:r>
              <a:rPr dirty="0" err="1"/>
              <a:t>Postupně</a:t>
            </a:r>
            <a:r>
              <a:rPr dirty="0"/>
              <a:t> </a:t>
            </a:r>
            <a:r>
              <a:rPr dirty="0" err="1"/>
              <a:t>vymezuji</a:t>
            </a:r>
            <a:r>
              <a:rPr dirty="0"/>
              <a:t> </a:t>
            </a:r>
            <a:r>
              <a:rPr dirty="0" err="1"/>
              <a:t>každou</a:t>
            </a:r>
            <a:r>
              <a:rPr dirty="0"/>
              <a:t> </a:t>
            </a:r>
            <a:r>
              <a:rPr dirty="0" err="1"/>
              <a:t>věc</a:t>
            </a:r>
            <a:r>
              <a:rPr dirty="0"/>
              <a:t> </a:t>
            </a:r>
            <a:r>
              <a:rPr dirty="0" err="1"/>
              <a:t>podle</a:t>
            </a:r>
            <a:r>
              <a:rPr dirty="0"/>
              <a:t> </a:t>
            </a:r>
            <a:r>
              <a:rPr dirty="0" err="1"/>
              <a:t>její</a:t>
            </a:r>
            <a:r>
              <a:rPr dirty="0"/>
              <a:t> 	</a:t>
            </a:r>
            <a:r>
              <a:rPr dirty="0" err="1"/>
              <a:t>přirozenosti</a:t>
            </a:r>
            <a:r>
              <a:rPr dirty="0"/>
              <a:t> a </a:t>
            </a:r>
            <a:r>
              <a:rPr dirty="0" err="1"/>
              <a:t>ukazuji</a:t>
            </a:r>
            <a:r>
              <a:rPr dirty="0"/>
              <a:t>, </a:t>
            </a:r>
            <a:r>
              <a:rPr dirty="0" err="1"/>
              <a:t>jak</a:t>
            </a:r>
            <a:r>
              <a:rPr dirty="0"/>
              <a:t> jest.“ (B1)</a:t>
            </a:r>
          </a:p>
          <a:p>
            <a:pPr marL="0" indent="0" defTabSz="905255">
              <a:lnSpc>
                <a:spcPct val="90000"/>
              </a:lnSpc>
              <a:spcBef>
                <a:spcPts val="200"/>
              </a:spcBef>
              <a:buSzTx/>
              <a:buNone/>
              <a:defRPr sz="989"/>
            </a:pPr>
            <a:r>
              <a:rPr dirty="0"/>
              <a:t>	d) </a:t>
            </a:r>
            <a:r>
              <a:rPr dirty="0" err="1"/>
              <a:t>zásada</a:t>
            </a:r>
            <a:r>
              <a:rPr dirty="0"/>
              <a:t> </a:t>
            </a:r>
            <a:r>
              <a:rPr dirty="0" err="1"/>
              <a:t>vnitřního</a:t>
            </a:r>
            <a:r>
              <a:rPr dirty="0"/>
              <a:t> </a:t>
            </a:r>
            <a:r>
              <a:rPr dirty="0" err="1"/>
              <a:t>smyslu</a:t>
            </a:r>
            <a:r>
              <a:rPr dirty="0"/>
              <a:t> – </a:t>
            </a:r>
            <a:r>
              <a:rPr dirty="0" err="1"/>
              <a:t>jakmile</a:t>
            </a:r>
            <a:r>
              <a:rPr dirty="0"/>
              <a:t> je </a:t>
            </a:r>
            <a:r>
              <a:rPr dirty="0" err="1"/>
              <a:t>tlumočení</a:t>
            </a:r>
            <a:r>
              <a:rPr dirty="0"/>
              <a:t> (</a:t>
            </a:r>
            <a:r>
              <a:rPr dirty="0" err="1"/>
              <a:t>výklad</a:t>
            </a:r>
            <a:r>
              <a:rPr dirty="0"/>
              <a:t>) </a:t>
            </a:r>
            <a:r>
              <a:rPr dirty="0" err="1"/>
              <a:t>nalezeno</a:t>
            </a:r>
            <a:r>
              <a:rPr dirty="0"/>
              <a:t>, je </a:t>
            </a:r>
            <a:r>
              <a:rPr dirty="0" err="1"/>
              <a:t>třeba</a:t>
            </a:r>
            <a:r>
              <a:rPr dirty="0"/>
              <a:t> </a:t>
            </a:r>
            <a:r>
              <a:rPr dirty="0" err="1"/>
              <a:t>jej</a:t>
            </a:r>
            <a:r>
              <a:rPr dirty="0"/>
              <a:t> </a:t>
            </a:r>
            <a:r>
              <a:rPr dirty="0" err="1"/>
              <a:t>chápat</a:t>
            </a:r>
            <a:r>
              <a:rPr dirty="0"/>
              <a:t> </a:t>
            </a:r>
            <a:r>
              <a:rPr dirty="0" err="1"/>
              <a:t>jako</a:t>
            </a:r>
            <a:r>
              <a:rPr dirty="0"/>
              <a:t> </a:t>
            </a:r>
            <a:r>
              <a:rPr dirty="0" err="1"/>
              <a:t>dané</a:t>
            </a:r>
            <a:r>
              <a:rPr dirty="0"/>
              <a:t> </a:t>
            </a:r>
            <a:r>
              <a:rPr dirty="0" err="1"/>
              <a:t>ve</a:t>
            </a:r>
            <a:r>
              <a:rPr dirty="0"/>
              <a:t> </a:t>
            </a:r>
            <a:r>
              <a:rPr dirty="0" err="1"/>
              <a:t>smyslu</a:t>
            </a:r>
            <a:r>
              <a:rPr dirty="0"/>
              <a:t> </a:t>
            </a:r>
            <a:r>
              <a:rPr dirty="0" err="1"/>
              <a:t>zkušenosti</a:t>
            </a:r>
            <a:r>
              <a:rPr dirty="0"/>
              <a:t>, </a:t>
            </a:r>
            <a:r>
              <a:rPr dirty="0" err="1"/>
              <a:t>nikoliv</a:t>
            </a:r>
            <a:r>
              <a:rPr dirty="0"/>
              <a:t> </a:t>
            </a:r>
            <a:r>
              <a:rPr dirty="0" err="1"/>
              <a:t>jako</a:t>
            </a:r>
            <a:r>
              <a:rPr dirty="0"/>
              <a:t> </a:t>
            </a:r>
            <a:r>
              <a:rPr dirty="0" err="1"/>
              <a:t>něco</a:t>
            </a:r>
            <a:r>
              <a:rPr dirty="0"/>
              <a:t>, 	co je </a:t>
            </a:r>
            <a:r>
              <a:rPr dirty="0" err="1"/>
              <a:t>uvaleno</a:t>
            </a:r>
            <a:r>
              <a:rPr dirty="0"/>
              <a:t> </a:t>
            </a:r>
            <a:r>
              <a:rPr dirty="0" err="1"/>
              <a:t>zvenčí</a:t>
            </a:r>
            <a:r>
              <a:rPr dirty="0"/>
              <a:t>. (Hussey, 2008, s. 13) </a:t>
            </a:r>
            <a:r>
              <a:rPr dirty="0" err="1"/>
              <a:t>Přetlumočení</a:t>
            </a:r>
            <a:r>
              <a:rPr dirty="0"/>
              <a:t> </a:t>
            </a:r>
            <a:r>
              <a:rPr dirty="0" err="1"/>
              <a:t>smyslové</a:t>
            </a:r>
            <a:r>
              <a:rPr dirty="0"/>
              <a:t> </a:t>
            </a:r>
            <a:r>
              <a:rPr dirty="0" err="1"/>
              <a:t>zkušenosti</a:t>
            </a:r>
            <a:r>
              <a:rPr dirty="0"/>
              <a:t> </a:t>
            </a:r>
            <a:r>
              <a:rPr dirty="0" err="1"/>
              <a:t>nemůže</a:t>
            </a:r>
            <a:r>
              <a:rPr dirty="0"/>
              <a:t> </a:t>
            </a:r>
            <a:r>
              <a:rPr dirty="0" err="1"/>
              <a:t>být</a:t>
            </a:r>
            <a:r>
              <a:rPr dirty="0"/>
              <a:t> </a:t>
            </a:r>
            <a:r>
              <a:rPr dirty="0" err="1"/>
              <a:t>libovolné</a:t>
            </a:r>
            <a:r>
              <a:rPr dirty="0"/>
              <a:t>: je </a:t>
            </a:r>
            <a:r>
              <a:rPr dirty="0" err="1"/>
              <a:t>vyloučeno</a:t>
            </a:r>
            <a:r>
              <a:rPr dirty="0"/>
              <a:t>, </a:t>
            </a:r>
            <a:r>
              <a:rPr dirty="0" err="1"/>
              <a:t>že</a:t>
            </a:r>
            <a:r>
              <a:rPr dirty="0"/>
              <a:t> by </a:t>
            </a:r>
            <a:r>
              <a:rPr dirty="0" err="1"/>
              <a:t>jakékoliv</a:t>
            </a:r>
            <a:r>
              <a:rPr dirty="0"/>
              <a:t> </a:t>
            </a:r>
            <a:r>
              <a:rPr dirty="0" err="1"/>
              <a:t>svévolné</a:t>
            </a:r>
            <a:r>
              <a:rPr dirty="0"/>
              <a:t> 	</a:t>
            </a:r>
            <a:r>
              <a:rPr dirty="0" err="1"/>
              <a:t>přetlumočení</a:t>
            </a:r>
            <a:r>
              <a:rPr dirty="0"/>
              <a:t> </a:t>
            </a:r>
            <a:r>
              <a:rPr dirty="0" err="1"/>
              <a:t>mohlo</a:t>
            </a:r>
            <a:r>
              <a:rPr dirty="0"/>
              <a:t> </a:t>
            </a:r>
            <a:r>
              <a:rPr dirty="0" err="1"/>
              <a:t>být</a:t>
            </a:r>
            <a:r>
              <a:rPr dirty="0"/>
              <a:t> </a:t>
            </a:r>
            <a:r>
              <a:rPr dirty="0" err="1"/>
              <a:t>správné</a:t>
            </a:r>
            <a:r>
              <a:rPr dirty="0"/>
              <a:t>. </a:t>
            </a:r>
            <a:r>
              <a:rPr dirty="0" err="1"/>
              <a:t>Tlumočení</a:t>
            </a:r>
            <a:r>
              <a:rPr dirty="0"/>
              <a:t> je </a:t>
            </a:r>
            <a:r>
              <a:rPr dirty="0" err="1"/>
              <a:t>ve</a:t>
            </a:r>
            <a:r>
              <a:rPr dirty="0"/>
              <a:t> </a:t>
            </a:r>
            <a:r>
              <a:rPr dirty="0" err="1"/>
              <a:t>zkušenosti</a:t>
            </a:r>
            <a:r>
              <a:rPr dirty="0"/>
              <a:t> </a:t>
            </a:r>
            <a:r>
              <a:rPr dirty="0" err="1"/>
              <a:t>nějakým</a:t>
            </a:r>
            <a:r>
              <a:rPr dirty="0"/>
              <a:t> </a:t>
            </a:r>
            <a:r>
              <a:rPr dirty="0" err="1"/>
              <a:t>přirozeným</a:t>
            </a:r>
            <a:r>
              <a:rPr dirty="0"/>
              <a:t> </a:t>
            </a:r>
            <a:r>
              <a:rPr dirty="0" err="1"/>
              <a:t>způsobem</a:t>
            </a:r>
            <a:r>
              <a:rPr dirty="0"/>
              <a:t> </a:t>
            </a:r>
            <a:r>
              <a:rPr dirty="0" err="1"/>
              <a:t>dáno</a:t>
            </a:r>
            <a:r>
              <a:rPr dirty="0"/>
              <a:t>, </a:t>
            </a:r>
            <a:r>
              <a:rPr dirty="0" err="1"/>
              <a:t>lidský</a:t>
            </a:r>
            <a:r>
              <a:rPr dirty="0"/>
              <a:t> </a:t>
            </a:r>
            <a:r>
              <a:rPr dirty="0" err="1"/>
              <a:t>rozum</a:t>
            </a:r>
            <a:r>
              <a:rPr dirty="0"/>
              <a:t> ho </a:t>
            </a:r>
            <a:r>
              <a:rPr dirty="0" err="1"/>
              <a:t>může</a:t>
            </a:r>
            <a:r>
              <a:rPr dirty="0"/>
              <a:t> </a:t>
            </a:r>
            <a:r>
              <a:rPr dirty="0" err="1"/>
              <a:t>odhalit</a:t>
            </a:r>
            <a:r>
              <a:rPr dirty="0"/>
              <a:t>. E. 	Hussey k </a:t>
            </a:r>
            <a:r>
              <a:rPr dirty="0" err="1"/>
              <a:t>tomu</a:t>
            </a:r>
            <a:r>
              <a:rPr dirty="0"/>
              <a:t> </a:t>
            </a:r>
            <a:r>
              <a:rPr dirty="0" err="1"/>
              <a:t>dodává</a:t>
            </a:r>
            <a:r>
              <a:rPr dirty="0"/>
              <a:t>: „</a:t>
            </a:r>
            <a:r>
              <a:rPr dirty="0" err="1"/>
              <a:t>Moderní</a:t>
            </a:r>
            <a:r>
              <a:rPr dirty="0"/>
              <a:t> </a:t>
            </a:r>
            <a:r>
              <a:rPr dirty="0" err="1"/>
              <a:t>vědec</a:t>
            </a:r>
            <a:r>
              <a:rPr dirty="0"/>
              <a:t> by </a:t>
            </a:r>
            <a:r>
              <a:rPr dirty="0" err="1"/>
              <a:t>také</a:t>
            </a:r>
            <a:r>
              <a:rPr dirty="0"/>
              <a:t> </a:t>
            </a:r>
            <a:r>
              <a:rPr dirty="0" err="1"/>
              <a:t>souhlasil</a:t>
            </a:r>
            <a:r>
              <a:rPr dirty="0"/>
              <a:t>, </a:t>
            </a:r>
            <a:r>
              <a:rPr dirty="0" err="1"/>
              <a:t>že</a:t>
            </a:r>
            <a:r>
              <a:rPr dirty="0"/>
              <a:t> </a:t>
            </a:r>
            <a:r>
              <a:rPr dirty="0" err="1"/>
              <a:t>proces</a:t>
            </a:r>
            <a:r>
              <a:rPr dirty="0"/>
              <a:t> </a:t>
            </a:r>
            <a:r>
              <a:rPr dirty="0" err="1"/>
              <a:t>nacházení</a:t>
            </a:r>
            <a:r>
              <a:rPr dirty="0"/>
              <a:t> </a:t>
            </a:r>
            <a:r>
              <a:rPr dirty="0" err="1"/>
              <a:t>smyslu</a:t>
            </a:r>
            <a:r>
              <a:rPr dirty="0"/>
              <a:t> </a:t>
            </a:r>
            <a:r>
              <a:rPr dirty="0" err="1"/>
              <a:t>zkušenosti</a:t>
            </a:r>
            <a:r>
              <a:rPr dirty="0"/>
              <a:t> </a:t>
            </a:r>
            <a:r>
              <a:rPr dirty="0" err="1"/>
              <a:t>dané</a:t>
            </a:r>
            <a:r>
              <a:rPr dirty="0"/>
              <a:t> v </a:t>
            </a:r>
            <a:r>
              <a:rPr dirty="0" err="1"/>
              <a:t>vjemech</a:t>
            </a:r>
            <a:r>
              <a:rPr dirty="0"/>
              <a:t> </a:t>
            </a:r>
            <a:r>
              <a:rPr dirty="0" err="1"/>
              <a:t>celkem</a:t>
            </a:r>
            <a:r>
              <a:rPr dirty="0"/>
              <a:t> </a:t>
            </a:r>
            <a:r>
              <a:rPr dirty="0" err="1"/>
              <a:t>přesně</a:t>
            </a:r>
            <a:r>
              <a:rPr dirty="0"/>
              <a:t> 	</a:t>
            </a:r>
            <a:r>
              <a:rPr dirty="0" err="1"/>
              <a:t>připomíná</a:t>
            </a:r>
            <a:r>
              <a:rPr dirty="0"/>
              <a:t> </a:t>
            </a:r>
            <a:r>
              <a:rPr dirty="0" err="1"/>
              <a:t>proces</a:t>
            </a:r>
            <a:r>
              <a:rPr dirty="0"/>
              <a:t> </a:t>
            </a:r>
            <a:r>
              <a:rPr dirty="0" err="1"/>
              <a:t>osvojování</a:t>
            </a:r>
            <a:r>
              <a:rPr dirty="0"/>
              <a:t> </a:t>
            </a:r>
            <a:r>
              <a:rPr dirty="0" err="1"/>
              <a:t>si</a:t>
            </a:r>
            <a:r>
              <a:rPr dirty="0"/>
              <a:t> </a:t>
            </a:r>
            <a:r>
              <a:rPr dirty="0" err="1"/>
              <a:t>cizího</a:t>
            </a:r>
            <a:r>
              <a:rPr dirty="0"/>
              <a:t> </a:t>
            </a:r>
            <a:r>
              <a:rPr dirty="0" err="1"/>
              <a:t>jazyka</a:t>
            </a:r>
            <a:r>
              <a:rPr dirty="0"/>
              <a:t>.“ (Hussey, </a:t>
            </a:r>
            <a:r>
              <a:rPr dirty="0" err="1"/>
              <a:t>tamt</a:t>
            </a:r>
            <a:r>
              <a:rPr dirty="0"/>
              <a:t>. s. 17)   </a:t>
            </a:r>
          </a:p>
          <a:p>
            <a:pPr marL="0" indent="0" defTabSz="905255">
              <a:lnSpc>
                <a:spcPct val="90000"/>
              </a:lnSpc>
              <a:spcBef>
                <a:spcPts val="200"/>
              </a:spcBef>
              <a:buSzTx/>
              <a:buNone/>
              <a:defRPr sz="989"/>
            </a:pPr>
            <a:r>
              <a:rPr dirty="0"/>
              <a:t>	 </a:t>
            </a:r>
          </a:p>
          <a:p>
            <a:pPr marL="0" indent="0" defTabSz="905255">
              <a:lnSpc>
                <a:spcPct val="90000"/>
              </a:lnSpc>
              <a:spcBef>
                <a:spcPts val="200"/>
              </a:spcBef>
              <a:buSzTx/>
              <a:buNone/>
              <a:defRPr sz="989"/>
            </a:pPr>
            <a:r>
              <a:rPr dirty="0"/>
              <a:t> </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Nadpis 1"/>
          <p:cNvSpPr txBox="1">
            <a:spLocks noGrp="1"/>
          </p:cNvSpPr>
          <p:nvPr>
            <p:ph type="title"/>
          </p:nvPr>
        </p:nvSpPr>
        <p:spPr>
          <a:prstGeom prst="rect">
            <a:avLst/>
          </a:prstGeom>
        </p:spPr>
        <p:txBody>
          <a:bodyPr/>
          <a:lstStyle/>
          <a:p>
            <a:r>
              <a:t>Zákaz vyškrtávání a I. Newton </a:t>
            </a:r>
            <a:r>
              <a:rPr sz="1400"/>
              <a:t>(Wilczek, F., A Beautiful Question. Penguin 2016, s. 80)</a:t>
            </a:r>
          </a:p>
        </p:txBody>
      </p:sp>
      <p:sp>
        <p:nvSpPr>
          <p:cNvPr id="309" name="Zástupný symbol pro obsah 2"/>
          <p:cNvSpPr txBox="1">
            <a:spLocks noGrp="1"/>
          </p:cNvSpPr>
          <p:nvPr>
            <p:ph type="body" idx="1"/>
          </p:nvPr>
        </p:nvSpPr>
        <p:spPr>
          <a:xfrm>
            <a:off x="457200" y="1600200"/>
            <a:ext cx="8229600" cy="4525963"/>
          </a:xfrm>
          <a:prstGeom prst="rect">
            <a:avLst/>
          </a:prstGeom>
        </p:spPr>
        <p:txBody>
          <a:bodyPr/>
          <a:lstStyle/>
          <a:p>
            <a:r>
              <a:t>„Whatever is not deduced from the phenomena must be called a Hypothesis; and Hypothesis, whether metaphysical or physical, or based on occult qualities, or mechanical, have no place in experimental philosophy.“</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Nadpis 1"/>
          <p:cNvSpPr txBox="1">
            <a:spLocks noGrp="1"/>
          </p:cNvSpPr>
          <p:nvPr>
            <p:ph type="title"/>
          </p:nvPr>
        </p:nvSpPr>
        <p:spPr>
          <a:prstGeom prst="rect">
            <a:avLst/>
          </a:prstGeom>
        </p:spPr>
        <p:txBody>
          <a:bodyPr/>
          <a:lstStyle>
            <a:lvl1pPr>
              <a:defRPr sz="1600"/>
            </a:lvl1pPr>
          </a:lstStyle>
          <a:p>
            <a:r>
              <a:t>Hérakleitos z Efesu – teorie poznání III (aplikace)</a:t>
            </a:r>
          </a:p>
        </p:txBody>
      </p:sp>
      <p:sp>
        <p:nvSpPr>
          <p:cNvPr id="312" name="Zástupný symbol pro obsah 2"/>
          <p:cNvSpPr txBox="1">
            <a:spLocks noGrp="1"/>
          </p:cNvSpPr>
          <p:nvPr>
            <p:ph type="body" idx="1"/>
          </p:nvPr>
        </p:nvSpPr>
        <p:spPr>
          <a:xfrm>
            <a:off x="457200" y="1124743"/>
            <a:ext cx="8229600" cy="5001421"/>
          </a:xfrm>
          <a:prstGeom prst="rect">
            <a:avLst/>
          </a:prstGeom>
        </p:spPr>
        <p:txBody>
          <a:bodyPr/>
          <a:lstStyle/>
          <a:p>
            <a:pPr marL="226313" indent="-226313" defTabSz="905255">
              <a:lnSpc>
                <a:spcPct val="90000"/>
              </a:lnSpc>
              <a:spcBef>
                <a:spcPts val="200"/>
              </a:spcBef>
              <a:buFontTx/>
              <a:buAutoNum type="arabicParenR"/>
              <a:defRPr sz="989" b="1"/>
            </a:pPr>
            <a:r>
              <a:t>Koncepce vesmíru</a:t>
            </a:r>
            <a:r>
              <a:rPr b="0"/>
              <a:t> obsahuje pouze to, co vnímatelné (pochází z přímého pozorování): je prostorově omezen , H. se nevyjadřuje k tomu, co je za touto mezí vnímatelnosti; neříká, proč nepadá;  je široký a dlouhý, nikoliv hluboký; je vyplněn tím, co pozorujeme (plochá země, moře, vzduch, země, měsíc atd.); </a:t>
            </a:r>
            <a:r>
              <a:t>vesmír je dynamický</a:t>
            </a:r>
            <a:r>
              <a:rPr b="0"/>
              <a:t> a mnohé z toho, co pozorujeme prochází proměnami, které mohou byt pravidelné (hvězdy) i nepravidelné. Však také všichni H. známe: „Na ty, kdo vstupují do týchž řek, se valí stále jiné a jiné vody … Rozptylují se a … spojují se … shromažďují se a odtékají.“ (B 91)</a:t>
            </a:r>
          </a:p>
          <a:p>
            <a:pPr marL="226313" indent="-226313" defTabSz="905255">
              <a:lnSpc>
                <a:spcPct val="90000"/>
              </a:lnSpc>
              <a:spcBef>
                <a:spcPts val="200"/>
              </a:spcBef>
              <a:buFontTx/>
              <a:buAutoNum type="arabicParenR"/>
              <a:defRPr sz="989"/>
            </a:pPr>
            <a:r>
              <a:t>Významnou součásti H. filosofie byla nauka o </a:t>
            </a:r>
            <a:r>
              <a:rPr b="1"/>
              <a:t>jednotě protikladů</a:t>
            </a:r>
            <a:r>
              <a:t>: ta se cele opírá o příklady převzaté ze zkušenosti:</a:t>
            </a:r>
          </a:p>
          <a:p>
            <a:pPr marL="0" indent="0" defTabSz="905255">
              <a:lnSpc>
                <a:spcPct val="90000"/>
              </a:lnSpc>
              <a:spcBef>
                <a:spcPts val="200"/>
              </a:spcBef>
              <a:buSzTx/>
              <a:buNone/>
              <a:defRPr sz="989"/>
            </a:pPr>
            <a:r>
              <a:t>	„Moře: voda nejčistší a nejvíce znečištěná, pro ryby pitná a životodárná, pro lidi nepitná a smrtící.“ (B 61)</a:t>
            </a:r>
          </a:p>
          <a:p>
            <a:pPr marL="0" indent="0" defTabSz="905255">
              <a:lnSpc>
                <a:spcPct val="90000"/>
              </a:lnSpc>
              <a:spcBef>
                <a:spcPts val="200"/>
              </a:spcBef>
              <a:buSzTx/>
              <a:buNone/>
              <a:defRPr sz="989"/>
            </a:pPr>
            <a:r>
              <a:t>	Cílem je poukázat na </a:t>
            </a:r>
            <a:r>
              <a:rPr b="1"/>
              <a:t>skutečnou strukturu mořské vody</a:t>
            </a:r>
            <a:r>
              <a:t>. Zkušenost člověka i zkušenost ryb říká něco podstatného (něco tlumočí) o 	mořské vodě a toto něco nemůžeme na základě zákazu vyškrtávání vyloučit. </a:t>
            </a:r>
            <a:r>
              <a:rPr b="1"/>
              <a:t>Oběma zkušenostem odpovídá něco v charakteru mořské	vody.</a:t>
            </a:r>
          </a:p>
          <a:p>
            <a:pPr marL="0" indent="0" defTabSz="905255">
              <a:lnSpc>
                <a:spcPct val="90000"/>
              </a:lnSpc>
              <a:spcBef>
                <a:spcPts val="200"/>
              </a:spcBef>
              <a:buSzTx/>
              <a:buNone/>
              <a:defRPr sz="989"/>
            </a:pPr>
            <a:r>
              <a:t>	„Chladné se zahřívá, horké se ochlazuje, vlhké se vysušuje, seschlé se zvlhčuje.“ (B 126) Vesmír jako celek tak vykazuje tyto z	základní 	protikladné vlastnosti.    </a:t>
            </a:r>
          </a:p>
          <a:p>
            <a:pPr marL="0" indent="0" defTabSz="905255">
              <a:lnSpc>
                <a:spcPct val="90000"/>
              </a:lnSpc>
              <a:spcBef>
                <a:spcPts val="200"/>
              </a:spcBef>
              <a:buSzTx/>
              <a:buNone/>
              <a:defRPr sz="989"/>
            </a:pPr>
            <a:r>
              <a:t>	„Svět, stejný pro všechny, neutvořil žádný z bohů ani z lidí - ale byl vždy a je a bude - vždyživý oheň, vzněcující se s ohledem na 	‹svoje› míry a pohasínající s ohledem na ‹svoje› míry.“ (B 30)</a:t>
            </a:r>
          </a:p>
          <a:p>
            <a:pPr marL="0" indent="0" defTabSz="905255">
              <a:lnSpc>
                <a:spcPct val="90000"/>
              </a:lnSpc>
              <a:spcBef>
                <a:spcPts val="200"/>
              </a:spcBef>
              <a:buSzTx/>
              <a:buNone/>
              <a:defRPr sz="989"/>
            </a:pPr>
            <a:r>
              <a:t>	Vesmír je jednotou protikladů v tom, že jeho vlastnosti či mohutnosti, jejichž katalog bychom mohli na základě dochovaných 	zlomků uvést, oscilují, oscilují mezi póly.</a:t>
            </a:r>
          </a:p>
          <a:p>
            <a:pPr marL="0" indent="0" defTabSz="905255">
              <a:lnSpc>
                <a:spcPct val="90000"/>
              </a:lnSpc>
              <a:spcBef>
                <a:spcPts val="200"/>
              </a:spcBef>
              <a:buSzTx/>
              <a:buNone/>
              <a:defRPr sz="989"/>
            </a:pPr>
            <a:r>
              <a:t>3) Smysl vesmíru a duše (</a:t>
            </a:r>
            <a:r>
              <a:rPr i="1"/>
              <a:t>psyché</a:t>
            </a:r>
            <a:r>
              <a:t>) – význam (tlumočení) smyslové zkušenosti i věty jazyka nemá smysl (tedy nemá smysl o něm uvažovat, pokud nemáme 	čtenáře. Významnou komponentou H. filosofie je tedy nauka o duši či lidském já.</a:t>
            </a:r>
          </a:p>
          <a:p>
            <a:pPr marL="0" indent="0" defTabSz="905255">
              <a:lnSpc>
                <a:spcPct val="90000"/>
              </a:lnSpc>
              <a:spcBef>
                <a:spcPts val="200"/>
              </a:spcBef>
              <a:buSzTx/>
              <a:buNone/>
              <a:defRPr sz="989"/>
            </a:pPr>
            <a:r>
              <a:t>	a) termínem </a:t>
            </a:r>
            <a:r>
              <a:rPr i="1"/>
              <a:t>psyché</a:t>
            </a:r>
            <a:r>
              <a:t> se u Homéra a raně řeckých autorů míní </a:t>
            </a:r>
            <a:r>
              <a:rPr b="1"/>
              <a:t>lidské já</a:t>
            </a:r>
            <a:r>
              <a:t>, </a:t>
            </a:r>
            <a:r>
              <a:rPr b="1"/>
              <a:t>nositel osobní identity</a:t>
            </a:r>
            <a:r>
              <a:t>;</a:t>
            </a:r>
          </a:p>
          <a:p>
            <a:pPr marL="0" indent="0" defTabSz="905255">
              <a:lnSpc>
                <a:spcPct val="90000"/>
              </a:lnSpc>
              <a:spcBef>
                <a:spcPts val="200"/>
              </a:spcBef>
              <a:buSzTx/>
              <a:buNone/>
              <a:defRPr sz="989"/>
            </a:pPr>
            <a:r>
              <a:t>	b) H. je přesnější v tom smyslu, že pro něj je </a:t>
            </a:r>
            <a:r>
              <a:rPr i="1"/>
              <a:t>psyché</a:t>
            </a:r>
            <a:r>
              <a:t> </a:t>
            </a:r>
            <a:r>
              <a:rPr b="1"/>
              <a:t>sídlo rozumu a racionálního jednání</a:t>
            </a:r>
            <a:r>
              <a:t>. </a:t>
            </a:r>
          </a:p>
          <a:p>
            <a:pPr marL="0" indent="0" defTabSz="905255">
              <a:lnSpc>
                <a:spcPct val="90000"/>
              </a:lnSpc>
              <a:spcBef>
                <a:spcPts val="200"/>
              </a:spcBef>
              <a:buSzTx/>
              <a:buNone/>
              <a:defRPr sz="989"/>
            </a:pPr>
            <a:r>
              <a:t>	c) H. psyché může charakterizovat několik atributů: a) „</a:t>
            </a:r>
            <a:r>
              <a:rPr b="1"/>
              <a:t>Suchým</a:t>
            </a:r>
            <a:r>
              <a:t> paprskem světla je duše vpravdě </a:t>
            </a:r>
            <a:r>
              <a:rPr b="1"/>
              <a:t>moudrá</a:t>
            </a:r>
            <a:r>
              <a:t> a </a:t>
            </a:r>
            <a:r>
              <a:rPr b="1"/>
              <a:t>dobrá</a:t>
            </a:r>
            <a:r>
              <a:t>.“ (B 118) „Kdykoliv se 	člověk opije, vede ho malé dítě, on klopýtá a netuší, kam jde, duši </a:t>
            </a:r>
            <a:r>
              <a:rPr b="1"/>
              <a:t>zvlhlou</a:t>
            </a:r>
            <a:r>
              <a:t>.“ (B 117) B) intimní známost vs. neznámost: „Hranice duše 	nenalezneš putováním, byť bys prošel všechny cesty – tak hluboký je její výklad.“ (B 45)  „Ti, kdo hledají zlato, vykopou mnoho zeminy a 	naleznou jen málo.“</a:t>
            </a:r>
          </a:p>
          <a:p>
            <a:pPr marL="0" indent="0" defTabSz="905255">
              <a:lnSpc>
                <a:spcPct val="90000"/>
              </a:lnSpc>
              <a:spcBef>
                <a:spcPts val="200"/>
              </a:spcBef>
              <a:buSzTx/>
              <a:buNone/>
              <a:defRPr sz="989"/>
            </a:pPr>
            <a:r>
              <a:t>	d) smysl vesmíru je dán pouze skrze poznání smyslu duše – tímto smyslem je „válka (polemos).“ Co to znamená: smyslem je nacházet se v 	co nejlepším stavu po co nejdelší čas, tedy být rozumný (mít suchou duši a být vrcholně připraven k rozumnému myšlení a jednání). Mluví-	li o válce, má na mysli </a:t>
            </a:r>
            <a:r>
              <a:rPr b="1"/>
              <a:t>zápas sama se sebou, s okolnostmi (i lidmi) i protivníkem</a:t>
            </a:r>
            <a:r>
              <a:t>: </a:t>
            </a:r>
          </a:p>
          <a:p>
            <a:pPr marL="0" indent="0" defTabSz="905255">
              <a:lnSpc>
                <a:spcPct val="90000"/>
              </a:lnSpc>
              <a:spcBef>
                <a:spcPts val="200"/>
              </a:spcBef>
              <a:buSzTx/>
              <a:buNone/>
              <a:defRPr sz="989"/>
            </a:pPr>
            <a:r>
              <a:t>	„</a:t>
            </a:r>
            <a:r>
              <a:rPr b="1"/>
              <a:t>Nejlepší</a:t>
            </a:r>
            <a:r>
              <a:t> si namísto všeho ostatního </a:t>
            </a:r>
            <a:r>
              <a:rPr b="1"/>
              <a:t>zvolí</a:t>
            </a:r>
            <a:r>
              <a:t> jedno: slávu vždyplynoucí mezi smrtelníky – vždyť mnozí jsou přesycení jako zvířata.“ (B 29)</a:t>
            </a:r>
          </a:p>
          <a:p>
            <a:pPr marL="0" indent="0" defTabSz="905255">
              <a:lnSpc>
                <a:spcPct val="90000"/>
              </a:lnSpc>
              <a:spcBef>
                <a:spcPts val="200"/>
              </a:spcBef>
              <a:buSzTx/>
              <a:buNone/>
              <a:defRPr sz="989"/>
            </a:pPr>
            <a:r>
              <a:t>	I vesmír je tak analogicky bitevním polem: „</a:t>
            </a:r>
            <a:r>
              <a:rPr b="1"/>
              <a:t>Válka je otcem a králem všeho</a:t>
            </a:r>
            <a:r>
              <a:t>: jedny vyzvedne co bohy, jiné co lidi, jedny učiní otroky, jiné 	svobodnými.“ (B 53) „Je však třeba vědět, že válka je všeobecná a že spravedlnost je boj a že vše vzniká podle střetu a nutnosti.“ (B 80)</a:t>
            </a:r>
          </a:p>
          <a:p>
            <a:pPr marL="0" indent="0" defTabSz="905255">
              <a:lnSpc>
                <a:spcPct val="90000"/>
              </a:lnSpc>
              <a:spcBef>
                <a:spcPts val="200"/>
              </a:spcBef>
              <a:buSzTx/>
              <a:buNone/>
              <a:defRPr sz="989"/>
            </a:pPr>
            <a:r>
              <a:t>4) Kosmickým aktérem (substrátem oscilací mohutností) je oheň: „Tento kosmos nestvořil žádný bůh ani člověk, nýbrž vždy byl a je a bude: stále živý oheň, 	dle míry zažíhaný a dle míry zhašený.“ (B 30) Tento oheň H. identifikuje s komickým rozumem (</a:t>
            </a:r>
            <a:r>
              <a:rPr i="1"/>
              <a:t>logos</a:t>
            </a:r>
            <a:r>
              <a:t>) a je o něm oprávněn hovořit na 	základě analogie s člověkem.</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27FF38-ADF4-473B-AB53-1496D17C44B1}"/>
              </a:ext>
            </a:extLst>
          </p:cNvPr>
          <p:cNvSpPr>
            <a:spLocks noGrp="1"/>
          </p:cNvSpPr>
          <p:nvPr>
            <p:ph type="title"/>
          </p:nvPr>
        </p:nvSpPr>
        <p:spPr/>
        <p:txBody>
          <a:bodyPr/>
          <a:lstStyle/>
          <a:p>
            <a:r>
              <a:rPr lang="cs-CZ" dirty="0" err="1"/>
              <a:t>Periergeia</a:t>
            </a:r>
            <a:r>
              <a:rPr lang="cs-CZ" dirty="0"/>
              <a:t> - zvědavost</a:t>
            </a:r>
          </a:p>
        </p:txBody>
      </p:sp>
      <p:sp>
        <p:nvSpPr>
          <p:cNvPr id="3" name="Zástupný text 2">
            <a:extLst>
              <a:ext uri="{FF2B5EF4-FFF2-40B4-BE49-F238E27FC236}">
                <a16:creationId xmlns:a16="http://schemas.microsoft.com/office/drawing/2014/main" id="{949E9073-FD38-4BC6-B290-B7FFC5A082A2}"/>
              </a:ext>
            </a:extLst>
          </p:cNvPr>
          <p:cNvSpPr>
            <a:spLocks noGrp="1"/>
          </p:cNvSpPr>
          <p:nvPr>
            <p:ph type="body" idx="1"/>
          </p:nvPr>
        </p:nvSpPr>
        <p:spPr/>
        <p:txBody>
          <a:bodyPr>
            <a:normAutofit/>
          </a:bodyPr>
          <a:lstStyle/>
          <a:p>
            <a:r>
              <a:rPr lang="cs-CZ" sz="1800" dirty="0">
                <a:latin typeface="Times New Roman" panose="02020603050405020304" pitchFamily="18" charset="0"/>
                <a:cs typeface="Times New Roman" panose="02020603050405020304" pitchFamily="18" charset="0"/>
              </a:rPr>
              <a:t>Termín </a:t>
            </a:r>
            <a:r>
              <a:rPr lang="cs-CZ" sz="1800" b="1" dirty="0" err="1">
                <a:latin typeface="Times New Roman" panose="02020603050405020304" pitchFamily="18" charset="0"/>
                <a:cs typeface="Times New Roman" panose="02020603050405020304" pitchFamily="18" charset="0"/>
              </a:rPr>
              <a:t>periergeia</a:t>
            </a:r>
            <a:r>
              <a:rPr lang="cs-CZ" sz="1800" dirty="0">
                <a:latin typeface="Times New Roman" panose="02020603050405020304" pitchFamily="18" charset="0"/>
                <a:cs typeface="Times New Roman" panose="02020603050405020304" pitchFamily="18" charset="0"/>
              </a:rPr>
              <a:t> lze definovat jako zvědavost nebo zvídavost, která vyjadřuje přirozenou touhu po poznání a objevování. Tato forma zvědavosti se projevuje aktivním zájmem o svět kolem nás, otázkami a snahou porozumět různým aspektům reality.</a:t>
            </a:r>
          </a:p>
          <a:p>
            <a:r>
              <a:rPr lang="cs-CZ" sz="1800" dirty="0" err="1">
                <a:latin typeface="Times New Roman" panose="02020603050405020304" pitchFamily="18" charset="0"/>
                <a:cs typeface="Times New Roman" panose="02020603050405020304" pitchFamily="18" charset="0"/>
              </a:rPr>
              <a:t>Periergeia</a:t>
            </a:r>
            <a:r>
              <a:rPr lang="cs-CZ" sz="1800" dirty="0">
                <a:latin typeface="Times New Roman" panose="02020603050405020304" pitchFamily="18" charset="0"/>
                <a:cs typeface="Times New Roman" panose="02020603050405020304" pitchFamily="18" charset="0"/>
              </a:rPr>
              <a:t> zahrnuje:</a:t>
            </a:r>
          </a:p>
          <a:p>
            <a:pPr>
              <a:buFont typeface="Arial" panose="020B0604020202020204" pitchFamily="34" charset="0"/>
              <a:buChar char="•"/>
            </a:pPr>
            <a:r>
              <a:rPr lang="cs-CZ" sz="1800" b="1" dirty="0">
                <a:latin typeface="Times New Roman" panose="02020603050405020304" pitchFamily="18" charset="0"/>
                <a:cs typeface="Times New Roman" panose="02020603050405020304" pitchFamily="18" charset="0"/>
              </a:rPr>
              <a:t>Zkoumání a objevování</a:t>
            </a:r>
            <a:r>
              <a:rPr lang="cs-CZ" sz="1800" dirty="0">
                <a:latin typeface="Times New Roman" panose="02020603050405020304" pitchFamily="18" charset="0"/>
                <a:cs typeface="Times New Roman" panose="02020603050405020304" pitchFamily="18" charset="0"/>
              </a:rPr>
              <a:t>: Usilování o poznání nových informací a porozumění složitosti jevů.</a:t>
            </a:r>
          </a:p>
          <a:p>
            <a:pPr>
              <a:buFont typeface="Arial" panose="020B0604020202020204" pitchFamily="34" charset="0"/>
              <a:buChar char="•"/>
            </a:pPr>
            <a:r>
              <a:rPr lang="cs-CZ" sz="1800" b="1" dirty="0">
                <a:latin typeface="Times New Roman" panose="02020603050405020304" pitchFamily="18" charset="0"/>
                <a:cs typeface="Times New Roman" panose="02020603050405020304" pitchFamily="18" charset="0"/>
              </a:rPr>
              <a:t>Tázání</a:t>
            </a:r>
            <a:r>
              <a:rPr lang="cs-CZ" sz="1800" dirty="0">
                <a:latin typeface="Times New Roman" panose="02020603050405020304" pitchFamily="18" charset="0"/>
                <a:cs typeface="Times New Roman" panose="02020603050405020304" pitchFamily="18" charset="0"/>
              </a:rPr>
              <a:t>: Kladení otázek, které vedou k hlubšímu porozumění a analýze.</a:t>
            </a:r>
          </a:p>
          <a:p>
            <a:pPr>
              <a:buFont typeface="Arial" panose="020B0604020202020204" pitchFamily="34" charset="0"/>
              <a:buChar char="•"/>
            </a:pPr>
            <a:r>
              <a:rPr lang="cs-CZ" sz="1800" b="1" dirty="0">
                <a:latin typeface="Times New Roman" panose="02020603050405020304" pitchFamily="18" charset="0"/>
                <a:cs typeface="Times New Roman" panose="02020603050405020304" pitchFamily="18" charset="0"/>
              </a:rPr>
              <a:t>Experimentování</a:t>
            </a:r>
            <a:r>
              <a:rPr lang="cs-CZ" sz="1800" dirty="0">
                <a:latin typeface="Times New Roman" panose="02020603050405020304" pitchFamily="18" charset="0"/>
                <a:cs typeface="Times New Roman" panose="02020603050405020304" pitchFamily="18" charset="0"/>
              </a:rPr>
              <a:t>: Aktivní přístup k učení prostřednictvím zkušeností a pokusů.</a:t>
            </a:r>
          </a:p>
          <a:p>
            <a:pPr>
              <a:buFont typeface="Arial" panose="020B0604020202020204" pitchFamily="34" charset="0"/>
              <a:buChar char="•"/>
            </a:pPr>
            <a:r>
              <a:rPr lang="cs-CZ" sz="1800" dirty="0" err="1">
                <a:latin typeface="Times New Roman" panose="02020603050405020304" pitchFamily="18" charset="0"/>
                <a:cs typeface="Times New Roman" panose="02020603050405020304" pitchFamily="18" charset="0"/>
              </a:rPr>
              <a:t>Periergeia</a:t>
            </a:r>
            <a:r>
              <a:rPr lang="cs-CZ" sz="1800" dirty="0">
                <a:latin typeface="Times New Roman" panose="02020603050405020304" pitchFamily="18" charset="0"/>
                <a:cs typeface="Times New Roman" panose="02020603050405020304" pitchFamily="18" charset="0"/>
              </a:rPr>
              <a:t> to měla v dějinách myšlení těžké, často je spojena s negativními konotacemi. Nicméně to má své důvody. </a:t>
            </a:r>
          </a:p>
          <a:p>
            <a:pPr marL="0" indent="0">
              <a:buNone/>
            </a:pPr>
            <a:endParaRPr lang="cs-CZ" dirty="0"/>
          </a:p>
        </p:txBody>
      </p:sp>
    </p:spTree>
    <p:extLst>
      <p:ext uri="{BB962C8B-B14F-4D97-AF65-F5344CB8AC3E}">
        <p14:creationId xmlns:p14="http://schemas.microsoft.com/office/powerpoint/2010/main" val="172774454"/>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3A36A9-002B-4554-9406-DA9877AD1C57}"/>
              </a:ext>
            </a:extLst>
          </p:cNvPr>
          <p:cNvSpPr>
            <a:spLocks noGrp="1"/>
          </p:cNvSpPr>
          <p:nvPr>
            <p:ph type="title"/>
          </p:nvPr>
        </p:nvSpPr>
        <p:spPr/>
        <p:txBody>
          <a:bodyPr>
            <a:normAutofit fontScale="90000"/>
          </a:bodyPr>
          <a:lstStyle/>
          <a:p>
            <a:r>
              <a:rPr lang="cs-CZ" dirty="0" err="1"/>
              <a:t>Anaximandrova</a:t>
            </a:r>
            <a:r>
              <a:rPr lang="cs-CZ" dirty="0"/>
              <a:t> mapa jako výraz zvědavosti</a:t>
            </a:r>
          </a:p>
        </p:txBody>
      </p:sp>
      <p:sp>
        <p:nvSpPr>
          <p:cNvPr id="3" name="Zástupný text 2">
            <a:extLst>
              <a:ext uri="{FF2B5EF4-FFF2-40B4-BE49-F238E27FC236}">
                <a16:creationId xmlns:a16="http://schemas.microsoft.com/office/drawing/2014/main" id="{D18969EC-D799-4AA2-B5A5-D19F604AEB8E}"/>
              </a:ext>
            </a:extLst>
          </p:cNvPr>
          <p:cNvSpPr>
            <a:spLocks noGrp="1"/>
          </p:cNvSpPr>
          <p:nvPr>
            <p:ph type="body" idx="1"/>
          </p:nvPr>
        </p:nvSpPr>
        <p:spPr/>
        <p:txBody>
          <a:bodyPr>
            <a:normAutofit fontScale="55000" lnSpcReduction="20000"/>
          </a:bodyPr>
          <a:lstStyle/>
          <a:p>
            <a:pPr marL="0" indent="0">
              <a:buNone/>
            </a:pPr>
            <a:r>
              <a:rPr lang="cs-CZ" dirty="0"/>
              <a:t>Tvorba mapy může mít úzkou souvislost s </a:t>
            </a:r>
            <a:r>
              <a:rPr lang="cs-CZ" b="1" dirty="0" err="1"/>
              <a:t>periergeia</a:t>
            </a:r>
            <a:r>
              <a:rPr lang="cs-CZ" dirty="0"/>
              <a:t> (zvědavostí) na několika úrovních:</a:t>
            </a:r>
          </a:p>
          <a:p>
            <a:pPr>
              <a:buFont typeface="+mj-lt"/>
              <a:buAutoNum type="arabicPeriod"/>
            </a:pPr>
            <a:r>
              <a:rPr lang="cs-CZ" b="1" dirty="0">
                <a:latin typeface="Times New Roman" panose="02020603050405020304" pitchFamily="18" charset="0"/>
                <a:cs typeface="Times New Roman" panose="02020603050405020304" pitchFamily="18" charset="0"/>
              </a:rPr>
              <a:t>Zkoumání a objevování</a:t>
            </a:r>
            <a:r>
              <a:rPr lang="cs-CZ" dirty="0">
                <a:latin typeface="Times New Roman" panose="02020603050405020304" pitchFamily="18" charset="0"/>
                <a:cs typeface="Times New Roman" panose="02020603050405020304" pitchFamily="18" charset="0"/>
              </a:rPr>
              <a:t>: Proces mapování často začíná zvídavostí a touhou prozkoumat neznámé území. Tvorba mapy zahrnuje detailní zkoumání terénu, krajiny a různých geografických prvků, což odráží přirozenou zvědavost.</a:t>
            </a:r>
          </a:p>
          <a:p>
            <a:pPr>
              <a:buFont typeface="+mj-lt"/>
              <a:buAutoNum type="arabicPeriod"/>
            </a:pPr>
            <a:r>
              <a:rPr lang="cs-CZ" b="1" dirty="0">
                <a:latin typeface="Times New Roman" panose="02020603050405020304" pitchFamily="18" charset="0"/>
                <a:cs typeface="Times New Roman" panose="02020603050405020304" pitchFamily="18" charset="0"/>
              </a:rPr>
              <a:t>Organizace a analýza informací</a:t>
            </a:r>
            <a:r>
              <a:rPr lang="cs-CZ" dirty="0">
                <a:latin typeface="Times New Roman" panose="02020603050405020304" pitchFamily="18" charset="0"/>
                <a:cs typeface="Times New Roman" panose="02020603050405020304" pitchFamily="18" charset="0"/>
              </a:rPr>
              <a:t>: Mapa je způsob, jak uspořádat a prezentovat získané informace. Tato organizace vyžaduje hluboké porozumění prostoru a vztahům mezi objekty, což může být výsledkem aktivního dotazování a zkoumání.</a:t>
            </a:r>
          </a:p>
          <a:p>
            <a:pPr>
              <a:buFont typeface="+mj-lt"/>
              <a:buAutoNum type="arabicPeriod"/>
            </a:pPr>
            <a:r>
              <a:rPr lang="cs-CZ" b="1" dirty="0">
                <a:latin typeface="Times New Roman" panose="02020603050405020304" pitchFamily="18" charset="0"/>
                <a:cs typeface="Times New Roman" panose="02020603050405020304" pitchFamily="18" charset="0"/>
              </a:rPr>
              <a:t>Vizualizace a porozumění</a:t>
            </a:r>
            <a:r>
              <a:rPr lang="cs-CZ" dirty="0">
                <a:latin typeface="Times New Roman" panose="02020603050405020304" pitchFamily="18" charset="0"/>
                <a:cs typeface="Times New Roman" panose="02020603050405020304" pitchFamily="18" charset="0"/>
              </a:rPr>
              <a:t>: Mapa umožňuje lidem lépe pochopit komplexní informace o určité oblasti. Tento proces vizualizace může být výstupem zvědavosti, která motivuje jedince k hledání nových perspektiv a pohledů na svět.</a:t>
            </a:r>
          </a:p>
          <a:p>
            <a:pPr>
              <a:buFont typeface="+mj-lt"/>
              <a:buAutoNum type="arabicPeriod"/>
            </a:pPr>
            <a:r>
              <a:rPr lang="cs-CZ" b="1" dirty="0">
                <a:latin typeface="Times New Roman" panose="02020603050405020304" pitchFamily="18" charset="0"/>
                <a:cs typeface="Times New Roman" panose="02020603050405020304" pitchFamily="18" charset="0"/>
              </a:rPr>
              <a:t>Interdisciplinární spojení</a:t>
            </a:r>
            <a:r>
              <a:rPr lang="cs-CZ" dirty="0">
                <a:latin typeface="Times New Roman" panose="02020603050405020304" pitchFamily="18" charset="0"/>
                <a:cs typeface="Times New Roman" panose="02020603050405020304" pitchFamily="18" charset="0"/>
              </a:rPr>
              <a:t>: Tvorba mapy zahrnuje různé oblasti znalostí, jako jsou geografie, historie, kultura a technika. Zvědavost vede k propojování těchto disciplín a k získávání komplexního pohledu na mapovanou oblast.</a:t>
            </a:r>
          </a:p>
          <a:p>
            <a:pPr marL="0" indent="0">
              <a:buNone/>
            </a:pPr>
            <a:endParaRPr lang="cs-CZ" dirty="0"/>
          </a:p>
        </p:txBody>
      </p:sp>
    </p:spTree>
    <p:extLst>
      <p:ext uri="{BB962C8B-B14F-4D97-AF65-F5344CB8AC3E}">
        <p14:creationId xmlns:p14="http://schemas.microsoft.com/office/powerpoint/2010/main" val="190654895"/>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6F6893-589C-4948-BE4D-EB8B87F54922}"/>
              </a:ext>
            </a:extLst>
          </p:cNvPr>
          <p:cNvSpPr>
            <a:spLocks noGrp="1"/>
          </p:cNvSpPr>
          <p:nvPr>
            <p:ph type="title"/>
          </p:nvPr>
        </p:nvSpPr>
        <p:spPr/>
        <p:txBody>
          <a:bodyPr>
            <a:normAutofit fontScale="90000"/>
          </a:bodyPr>
          <a:lstStyle/>
          <a:p>
            <a:r>
              <a:rPr lang="cs-CZ" dirty="0"/>
              <a:t>Přírodní filosofové a filosofové dnes?</a:t>
            </a:r>
          </a:p>
        </p:txBody>
      </p:sp>
    </p:spTree>
    <p:extLst>
      <p:ext uri="{BB962C8B-B14F-4D97-AF65-F5344CB8AC3E}">
        <p14:creationId xmlns:p14="http://schemas.microsoft.com/office/powerpoint/2010/main" val="3872734218"/>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937BB8-274B-403F-848A-48F5EE92DE15}"/>
              </a:ext>
            </a:extLst>
          </p:cNvPr>
          <p:cNvSpPr>
            <a:spLocks noGrp="1"/>
          </p:cNvSpPr>
          <p:nvPr>
            <p:ph type="title"/>
          </p:nvPr>
        </p:nvSpPr>
        <p:spPr/>
        <p:txBody>
          <a:bodyPr/>
          <a:lstStyle/>
          <a:p>
            <a:endParaRPr lang="cs-CZ"/>
          </a:p>
        </p:txBody>
      </p:sp>
      <p:sp>
        <p:nvSpPr>
          <p:cNvPr id="4" name="Zástupný text 3">
            <a:extLst>
              <a:ext uri="{FF2B5EF4-FFF2-40B4-BE49-F238E27FC236}">
                <a16:creationId xmlns:a16="http://schemas.microsoft.com/office/drawing/2014/main" id="{5C025A73-3A32-433B-876E-522C91CD8302}"/>
              </a:ext>
            </a:extLst>
          </p:cNvPr>
          <p:cNvSpPr>
            <a:spLocks noGrp="1"/>
          </p:cNvSpPr>
          <p:nvPr>
            <p:ph type="body" sz="quarter" idx="21"/>
          </p:nvPr>
        </p:nvSpPr>
        <p:spPr>
          <a:xfrm>
            <a:off x="3371851" y="1535112"/>
            <a:ext cx="5314950" cy="4608513"/>
          </a:xfrm>
        </p:spPr>
        <p:txBody>
          <a:bodyPr>
            <a:normAutofit/>
          </a:bodyPr>
          <a:lstStyle/>
          <a:p>
            <a:pPr marL="0" indent="0">
              <a:buNone/>
            </a:pPr>
            <a:r>
              <a:rPr lang="cs-CZ" sz="1800" dirty="0">
                <a:latin typeface="Times New Roman" panose="02020603050405020304" pitchFamily="18" charset="0"/>
                <a:cs typeface="Times New Roman" panose="02020603050405020304" pitchFamily="18" charset="0"/>
              </a:rPr>
              <a:t>Pro neurovědce je klíčové mít přehled o tom, jak se chopit velkých otázek a jaký celkový rámec zvolit pro praktický výzkum. Klíčové proto, aby se neurovědci neztratili a neupadli s potěšením do příjemných, ale nesmírných podrobností, nebo aby se s odhodláním neploužili slepou uličkou. Pro filozofy je zase pochopení pokroku v neurovědě zásadní, aby mohli podpořit a zároveň omezit své teorie ohledně takových témat, jako je vztah reprezentací ke světu, zda jsou reprezentace povahy propoziční, jak se organismy učí, zda jsou mentální stavy emergentní vůči stavům mozkovým, zda jsou vědomé stavy jednotným typem stavů, a podobně. </a:t>
            </a:r>
            <a:r>
              <a:rPr lang="cs-CZ" sz="1800" b="1" dirty="0">
                <a:latin typeface="Times New Roman" panose="02020603050405020304" pitchFamily="18" charset="0"/>
                <a:cs typeface="Times New Roman" panose="02020603050405020304" pitchFamily="18" charset="0"/>
              </a:rPr>
              <a:t>Klíčové proto, aby filozofové nezůstali uvězněni v úzkých kaňonech běžného chápání světa, nebo aby se spokojili s hrdinným natřásáním polštářů zašlé doktríny.</a:t>
            </a:r>
          </a:p>
        </p:txBody>
      </p:sp>
      <p:pic>
        <p:nvPicPr>
          <p:cNvPr id="6" name="Obrázek 5">
            <a:extLst>
              <a:ext uri="{FF2B5EF4-FFF2-40B4-BE49-F238E27FC236}">
                <a16:creationId xmlns:a16="http://schemas.microsoft.com/office/drawing/2014/main" id="{93B933BE-DEE6-491D-8A10-F6A4B9CBD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94" y="1535112"/>
            <a:ext cx="2668975" cy="4075113"/>
          </a:xfrm>
          <a:prstGeom prst="rect">
            <a:avLst/>
          </a:prstGeom>
        </p:spPr>
      </p:pic>
    </p:spTree>
    <p:extLst>
      <p:ext uri="{BB962C8B-B14F-4D97-AF65-F5344CB8AC3E}">
        <p14:creationId xmlns:p14="http://schemas.microsoft.com/office/powerpoint/2010/main" val="3521882684"/>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FBDC83-3A57-459A-9FA7-CF29591C07E0}"/>
              </a:ext>
            </a:extLst>
          </p:cNvPr>
          <p:cNvSpPr>
            <a:spLocks noGrp="1"/>
          </p:cNvSpPr>
          <p:nvPr>
            <p:ph type="title"/>
          </p:nvPr>
        </p:nvSpPr>
        <p:spPr/>
        <p:txBody>
          <a:bodyPr>
            <a:normAutofit fontScale="90000"/>
          </a:bodyPr>
          <a:lstStyle/>
          <a:p>
            <a:r>
              <a:rPr lang="cs-CZ" dirty="0"/>
              <a:t>Patricia </a:t>
            </a:r>
            <a:r>
              <a:rPr lang="cs-CZ" dirty="0" err="1"/>
              <a:t>Churchland</a:t>
            </a:r>
            <a:r>
              <a:rPr lang="cs-CZ" dirty="0"/>
              <a:t> – </a:t>
            </a:r>
            <a:r>
              <a:rPr lang="cs-CZ" i="1" dirty="0" err="1"/>
              <a:t>Neurophilosophy</a:t>
            </a:r>
            <a:r>
              <a:rPr lang="cs-CZ" i="1" dirty="0"/>
              <a:t>, </a:t>
            </a:r>
            <a:r>
              <a:rPr lang="cs-CZ" dirty="0"/>
              <a:t>1986, s. 3-4.</a:t>
            </a:r>
          </a:p>
        </p:txBody>
      </p:sp>
      <p:sp>
        <p:nvSpPr>
          <p:cNvPr id="3" name="Zástupný text 2">
            <a:extLst>
              <a:ext uri="{FF2B5EF4-FFF2-40B4-BE49-F238E27FC236}">
                <a16:creationId xmlns:a16="http://schemas.microsoft.com/office/drawing/2014/main" id="{268E7D00-8383-4564-893B-95BD8CEDDD1A}"/>
              </a:ext>
            </a:extLst>
          </p:cNvPr>
          <p:cNvSpPr>
            <a:spLocks noGrp="1"/>
          </p:cNvSpPr>
          <p:nvPr>
            <p:ph type="body" idx="1"/>
          </p:nvPr>
        </p:nvSpPr>
        <p:spPr/>
        <p:txBody>
          <a:bodyPr>
            <a:normAutofit fontScale="70000" lnSpcReduction="20000"/>
          </a:bodyPr>
          <a:lstStyle/>
          <a:p>
            <a:r>
              <a:rPr lang="cs-CZ" dirty="0"/>
              <a:t>„</a:t>
            </a:r>
            <a:r>
              <a:rPr lang="en-US" dirty="0"/>
              <a:t>For neuroscientists, a sense of how to get a grip of the big questions of the appropriate overarching framework with which to pursue hands-on research is essential – essential, that is, if neuroscientists are not to lose themselves, sinking blissfully into the sweet, teeming minutiae, or inching with manful dedication down a dead-end warren. For philosophers, an understanding of what progress has been made in neuroscience is essential to sustain and constrain theories about such things as how representations relate to the world, whether representations are propositional in nature, how organisms learn, whether mental states are emergent with respect to brain states, whether conscious states are a single type of state, and so on. I it essential, that is, philosophers are not to remain boxed within the narrow canyons of the commonsense conception of the world or to content themselves with heroically plumping up the pillows of decrepit dogma.</a:t>
            </a:r>
            <a:r>
              <a:rPr lang="cs-CZ" dirty="0"/>
              <a:t>“</a:t>
            </a:r>
          </a:p>
        </p:txBody>
      </p:sp>
    </p:spTree>
    <p:extLst>
      <p:ext uri="{BB962C8B-B14F-4D97-AF65-F5344CB8AC3E}">
        <p14:creationId xmlns:p14="http://schemas.microsoft.com/office/powerpoint/2010/main" val="1876749221"/>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5C26B2-77FE-42A3-9A74-E05747215EB9}"/>
              </a:ext>
            </a:extLst>
          </p:cNvPr>
          <p:cNvSpPr>
            <a:spLocks noGrp="1"/>
          </p:cNvSpPr>
          <p:nvPr>
            <p:ph type="title"/>
          </p:nvPr>
        </p:nvSpPr>
        <p:spPr/>
        <p:txBody>
          <a:bodyPr/>
          <a:lstStyle/>
          <a:p>
            <a:r>
              <a:rPr lang="cs-CZ" dirty="0"/>
              <a:t>Daniel C. </a:t>
            </a:r>
            <a:r>
              <a:rPr lang="cs-CZ" dirty="0" err="1"/>
              <a:t>Dennet</a:t>
            </a:r>
            <a:endParaRPr lang="cs-CZ" dirty="0"/>
          </a:p>
        </p:txBody>
      </p:sp>
      <p:pic>
        <p:nvPicPr>
          <p:cNvPr id="6" name="Obrázek 5">
            <a:extLst>
              <a:ext uri="{FF2B5EF4-FFF2-40B4-BE49-F238E27FC236}">
                <a16:creationId xmlns:a16="http://schemas.microsoft.com/office/drawing/2014/main" id="{71F26A94-BE44-4486-A2DE-C320E461A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56" y="1417639"/>
            <a:ext cx="3172619" cy="4806518"/>
          </a:xfrm>
          <a:prstGeom prst="rect">
            <a:avLst/>
          </a:prstGeom>
        </p:spPr>
      </p:pic>
    </p:spTree>
    <p:extLst>
      <p:ext uri="{BB962C8B-B14F-4D97-AF65-F5344CB8AC3E}">
        <p14:creationId xmlns:p14="http://schemas.microsoft.com/office/powerpoint/2010/main" val="326787352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61998E-CB03-4D8D-B7C5-E1A61FD64E3C}"/>
              </a:ext>
            </a:extLst>
          </p:cNvPr>
          <p:cNvSpPr>
            <a:spLocks noGrp="1"/>
          </p:cNvSpPr>
          <p:nvPr>
            <p:ph type="title"/>
          </p:nvPr>
        </p:nvSpPr>
        <p:spPr>
          <a:xfrm>
            <a:off x="457200" y="274638"/>
            <a:ext cx="8229600" cy="5211762"/>
          </a:xfrm>
        </p:spPr>
        <p:txBody>
          <a:bodyPr>
            <a:normAutofit/>
          </a:bodyPr>
          <a:lstStyle/>
          <a:p>
            <a:r>
              <a:rPr lang="cs-CZ" sz="2000" dirty="0" err="1">
                <a:latin typeface="Times New Roman" panose="02020603050405020304" pitchFamily="18" charset="0"/>
                <a:cs typeface="Times New Roman" panose="02020603050405020304" pitchFamily="18" charset="0"/>
              </a:rPr>
              <a:t>Modern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universities</a:t>
            </a:r>
            <a:r>
              <a:rPr lang="cs-CZ" sz="2000" dirty="0">
                <a:latin typeface="Times New Roman" panose="02020603050405020304" pitchFamily="18" charset="0"/>
                <a:cs typeface="Times New Roman" panose="02020603050405020304" pitchFamily="18" charset="0"/>
              </a:rPr>
              <a:t> - </a:t>
            </a:r>
            <a:r>
              <a:rPr lang="cs-CZ" sz="2000" dirty="0" err="1">
                <a:latin typeface="Times New Roman" panose="02020603050405020304" pitchFamily="18" charset="0"/>
                <a:cs typeface="Times New Roman" panose="02020603050405020304" pitchFamily="18" charset="0"/>
              </a:rPr>
              <a:t>odly</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enough</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given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that</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their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mission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is</a:t>
            </a:r>
            <a:r>
              <a:rPr lang="cs-CZ" sz="2000" dirty="0">
                <a:latin typeface="Times New Roman" panose="02020603050405020304" pitchFamily="18" charset="0"/>
                <a:cs typeface="Times New Roman" panose="02020603050405020304" pitchFamily="18" charset="0"/>
              </a:rPr>
              <a:t> to </a:t>
            </a:r>
            <a:r>
              <a:rPr lang="cs-CZ" sz="2000" dirty="0" err="1">
                <a:latin typeface="Times New Roman" panose="02020603050405020304" pitchFamily="18" charset="0"/>
                <a:cs typeface="Times New Roman" panose="02020603050405020304" pitchFamily="18" charset="0"/>
              </a:rPr>
              <a:t>evaluate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ideas</a:t>
            </a:r>
            <a:r>
              <a:rPr lang="cs-CZ" sz="2000" dirty="0">
                <a:latin typeface="Times New Roman" panose="02020603050405020304" pitchFamily="18" charset="0"/>
                <a:cs typeface="Times New Roman" panose="02020603050405020304" pitchFamily="18" charset="0"/>
              </a:rPr>
              <a:t> - </a:t>
            </a:r>
            <a:r>
              <a:rPr lang="cs-CZ" sz="2000" dirty="0" err="1">
                <a:latin typeface="Times New Roman" panose="02020603050405020304" pitchFamily="18" charset="0"/>
                <a:cs typeface="Times New Roman" panose="02020603050405020304" pitchFamily="18" charset="0"/>
              </a:rPr>
              <a:t>have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been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at</a:t>
            </a:r>
            <a:r>
              <a:rPr lang="cs-CZ" sz="2000" dirty="0">
                <a:latin typeface="Times New Roman" panose="02020603050405020304" pitchFamily="18" charset="0"/>
                <a:cs typeface="Times New Roman" panose="02020603050405020304" pitchFamily="18" charset="0"/>
              </a:rPr>
              <a:t> the </a:t>
            </a:r>
            <a:r>
              <a:rPr lang="cs-CZ" sz="2000" dirty="0" err="1">
                <a:latin typeface="Times New Roman" panose="02020603050405020304" pitchFamily="18" charset="0"/>
                <a:cs typeface="Times New Roman" panose="02020603050405020304" pitchFamily="18" charset="0"/>
              </a:rPr>
              <a:t>forefront</a:t>
            </a:r>
            <a:r>
              <a:rPr lang="cs-CZ" sz="2000" dirty="0">
                <a:latin typeface="Times New Roman" panose="02020603050405020304" pitchFamily="18" charset="0"/>
                <a:cs typeface="Times New Roman" panose="02020603050405020304" pitchFamily="18" charset="0"/>
              </a:rPr>
              <a:t> of </a:t>
            </a:r>
            <a:r>
              <a:rPr lang="cs-CZ" sz="2000" dirty="0" err="1">
                <a:latin typeface="Times New Roman" panose="02020603050405020304" pitchFamily="18" charset="0"/>
                <a:cs typeface="Times New Roman" panose="02020603050405020304" pitchFamily="18" charset="0"/>
              </a:rPr>
              <a:t>finding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ways</a:t>
            </a:r>
            <a:r>
              <a:rPr lang="cs-CZ" sz="2000" dirty="0">
                <a:latin typeface="Times New Roman" panose="02020603050405020304" pitchFamily="18" charset="0"/>
                <a:cs typeface="Times New Roman" panose="02020603050405020304" pitchFamily="18" charset="0"/>
              </a:rPr>
              <a:t> to </a:t>
            </a:r>
            <a:r>
              <a:rPr lang="cs-CZ" sz="2000" dirty="0" err="1">
                <a:latin typeface="Times New Roman" panose="02020603050405020304" pitchFamily="18" charset="0"/>
                <a:cs typeface="Times New Roman" panose="02020603050405020304" pitchFamily="18" charset="0"/>
              </a:rPr>
              <a:t>suppres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opinions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includin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disinviting</a:t>
            </a:r>
            <a:r>
              <a:rPr lang="cs-CZ" sz="2000" dirty="0">
                <a:latin typeface="Times New Roman" panose="02020603050405020304" pitchFamily="18" charset="0"/>
                <a:cs typeface="Times New Roman" panose="02020603050405020304" pitchFamily="18" charset="0"/>
              </a:rPr>
              <a:t> and </a:t>
            </a:r>
            <a:r>
              <a:rPr lang="cs-CZ" sz="2000" dirty="0" err="1">
                <a:latin typeface="Times New Roman" panose="02020603050405020304" pitchFamily="18" charset="0"/>
                <a:cs typeface="Times New Roman" panose="02020603050405020304" pitchFamily="18" charset="0"/>
              </a:rPr>
              <a:t>drowning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out</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speakers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removing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controversial</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teachers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from</a:t>
            </a:r>
            <a:r>
              <a:rPr lang="cs-CZ" sz="2000" dirty="0">
                <a:latin typeface="Times New Roman" panose="02020603050405020304" pitchFamily="18" charset="0"/>
                <a:cs typeface="Times New Roman" panose="02020603050405020304" pitchFamily="18" charset="0"/>
              </a:rPr>
              <a:t> the </a:t>
            </a:r>
            <a:r>
              <a:rPr lang="cs-CZ" sz="2000" dirty="0" err="1">
                <a:latin typeface="Times New Roman" panose="02020603050405020304" pitchFamily="18" charset="0"/>
                <a:cs typeface="Times New Roman" panose="02020603050405020304" pitchFamily="18" charset="0"/>
              </a:rPr>
              <a:t>clasroom</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revoking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offers</a:t>
            </a:r>
            <a:r>
              <a:rPr lang="cs-CZ" sz="2000" dirty="0">
                <a:latin typeface="Times New Roman" panose="02020603050405020304" pitchFamily="18" charset="0"/>
                <a:cs typeface="Times New Roman" panose="02020603050405020304" pitchFamily="18" charset="0"/>
              </a:rPr>
              <a:t> of </a:t>
            </a:r>
            <a:r>
              <a:rPr lang="cs-CZ" sz="2000" dirty="0" err="1">
                <a:latin typeface="Times New Roman" panose="02020603050405020304" pitchFamily="18" charset="0"/>
                <a:cs typeface="Times New Roman" panose="02020603050405020304" pitchFamily="18" charset="0"/>
              </a:rPr>
              <a:t>job</a:t>
            </a:r>
            <a:r>
              <a:rPr lang="cs-CZ" sz="2000" dirty="0">
                <a:latin typeface="Times New Roman" panose="02020603050405020304" pitchFamily="18" charset="0"/>
                <a:cs typeface="Times New Roman" panose="02020603050405020304" pitchFamily="18" charset="0"/>
              </a:rPr>
              <a:t> and support, </a:t>
            </a:r>
            <a:r>
              <a:rPr lang="cs-CZ" sz="2000" dirty="0" err="1">
                <a:latin typeface="Times New Roman" panose="02020603050405020304" pitchFamily="18" charset="0"/>
                <a:cs typeface="Times New Roman" panose="02020603050405020304" pitchFamily="18" charset="0"/>
              </a:rPr>
              <a:t>expunging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contentious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erticles</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from</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archives</a:t>
            </a:r>
            <a:r>
              <a:rPr lang="cs-CZ" sz="2000" dirty="0">
                <a:latin typeface="Times New Roman" panose="02020603050405020304" pitchFamily="18" charset="0"/>
                <a:cs typeface="Times New Roman" panose="02020603050405020304" pitchFamily="18" charset="0"/>
              </a:rPr>
              <a:t>, and </a:t>
            </a:r>
            <a:r>
              <a:rPr lang="cs-CZ" sz="2000" dirty="0" err="1">
                <a:latin typeface="Times New Roman" panose="02020603050405020304" pitchFamily="18" charset="0"/>
                <a:cs typeface="Times New Roman" panose="02020603050405020304" pitchFamily="18" charset="0"/>
              </a:rPr>
              <a:t>classifying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differences</a:t>
            </a:r>
            <a:r>
              <a:rPr lang="cs-CZ" sz="2000" dirty="0">
                <a:latin typeface="Times New Roman" panose="02020603050405020304" pitchFamily="18" charset="0"/>
                <a:cs typeface="Times New Roman" panose="02020603050405020304" pitchFamily="18" charset="0"/>
              </a:rPr>
              <a:t> of </a:t>
            </a:r>
            <a:r>
              <a:rPr lang="cs-CZ" sz="2000" dirty="0" err="1">
                <a:latin typeface="Times New Roman" panose="02020603050405020304" pitchFamily="18" charset="0"/>
                <a:cs typeface="Times New Roman" panose="02020603050405020304" pitchFamily="18" charset="0"/>
              </a:rPr>
              <a:t>opinion</a:t>
            </a:r>
            <a:r>
              <a:rPr lang="cs-CZ" sz="2000" dirty="0">
                <a:latin typeface="Times New Roman" panose="02020603050405020304" pitchFamily="18" charset="0"/>
                <a:cs typeface="Times New Roman" panose="02020603050405020304" pitchFamily="18" charset="0"/>
              </a:rPr>
              <a:t> as </a:t>
            </a:r>
            <a:r>
              <a:rPr lang="cs-CZ" sz="2000" dirty="0" err="1">
                <a:latin typeface="Times New Roman" panose="02020603050405020304" pitchFamily="18" charset="0"/>
                <a:cs typeface="Times New Roman" panose="02020603050405020304" pitchFamily="18" charset="0"/>
              </a:rPr>
              <a:t>punishable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harassment</a:t>
            </a:r>
            <a:r>
              <a:rPr lang="cs-CZ" sz="2000" dirty="0">
                <a:latin typeface="Times New Roman" panose="02020603050405020304" pitchFamily="18" charset="0"/>
                <a:cs typeface="Times New Roman" panose="02020603050405020304" pitchFamily="18" charset="0"/>
              </a:rPr>
              <a:t> and </a:t>
            </a:r>
            <a:r>
              <a:rPr lang="cs-CZ" sz="2000" dirty="0" err="1">
                <a:latin typeface="Times New Roman" panose="02020603050405020304" pitchFamily="18" charset="0"/>
                <a:cs typeface="Times New Roman" panose="02020603050405020304" pitchFamily="18" charset="0"/>
              </a:rPr>
              <a:t>discrimination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They</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respond</a:t>
            </a:r>
            <a:r>
              <a:rPr lang="cs-CZ" sz="2000" dirty="0">
                <a:latin typeface="Times New Roman" panose="02020603050405020304" pitchFamily="18" charset="0"/>
                <a:cs typeface="Times New Roman" panose="02020603050405020304" pitchFamily="18" charset="0"/>
              </a:rPr>
              <a:t> as </a:t>
            </a:r>
            <a:r>
              <a:rPr lang="cs-CZ" sz="2000" dirty="0" err="1">
                <a:latin typeface="Times New Roman" panose="02020603050405020304" pitchFamily="18" charset="0"/>
                <a:cs typeface="Times New Roman" panose="02020603050405020304" pitchFamily="18" charset="0"/>
              </a:rPr>
              <a:t>RIng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Lardner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recalled</a:t>
            </a:r>
            <a:r>
              <a:rPr lang="cs-CZ" sz="2000" dirty="0">
                <a:latin typeface="Times New Roman" panose="02020603050405020304" pitchFamily="18" charset="0"/>
                <a:cs typeface="Times New Roman" panose="02020603050405020304" pitchFamily="18" charset="0"/>
              </a:rPr>
              <a:t> his </a:t>
            </a:r>
            <a:r>
              <a:rPr lang="cs-CZ" sz="2000" dirty="0" err="1">
                <a:latin typeface="Times New Roman" panose="02020603050405020304" pitchFamily="18" charset="0"/>
                <a:cs typeface="Times New Roman" panose="02020603050405020304" pitchFamily="18" charset="0"/>
              </a:rPr>
              <a:t>father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doing</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when</a:t>
            </a:r>
            <a:r>
              <a:rPr lang="cs-CZ" sz="2000" dirty="0">
                <a:latin typeface="Times New Roman" panose="02020603050405020304" pitchFamily="18" charset="0"/>
                <a:cs typeface="Times New Roman" panose="02020603050405020304" pitchFamily="18" charset="0"/>
              </a:rPr>
              <a:t> the </a:t>
            </a:r>
            <a:r>
              <a:rPr lang="cs-CZ" sz="2000" dirty="0" err="1">
                <a:latin typeface="Times New Roman" panose="02020603050405020304" pitchFamily="18" charset="0"/>
                <a:cs typeface="Times New Roman" panose="02020603050405020304" pitchFamily="18" charset="0"/>
              </a:rPr>
              <a:t>writter</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was</a:t>
            </a:r>
            <a:r>
              <a:rPr lang="cs-CZ" sz="2000" dirty="0">
                <a:latin typeface="Times New Roman" panose="02020603050405020304" pitchFamily="18" charset="0"/>
                <a:cs typeface="Times New Roman" panose="02020603050405020304" pitchFamily="18" charset="0"/>
              </a:rPr>
              <a:t> a boy: "</a:t>
            </a:r>
            <a:r>
              <a:rPr lang="cs-CZ" sz="2000" dirty="0" err="1">
                <a:latin typeface="Times New Roman" panose="02020603050405020304" pitchFamily="18" charset="0"/>
                <a:cs typeface="Times New Roman" panose="02020603050405020304" pitchFamily="18" charset="0"/>
              </a:rPr>
              <a:t>Shut</a:t>
            </a:r>
            <a:r>
              <a:rPr lang="cs-CZ" sz="2000" dirty="0">
                <a:latin typeface="Times New Roman" panose="02020603050405020304" pitchFamily="18" charset="0"/>
                <a:cs typeface="Times New Roman" panose="02020603050405020304" pitchFamily="18" charset="0"/>
              </a:rPr>
              <a:t> up," he </a:t>
            </a:r>
            <a:r>
              <a:rPr lang="cs-CZ" sz="2000" dirty="0" err="1">
                <a:latin typeface="Times New Roman" panose="02020603050405020304" pitchFamily="18" charset="0"/>
                <a:cs typeface="Times New Roman" panose="02020603050405020304" pitchFamily="18" charset="0"/>
              </a:rPr>
              <a:t>explained</a:t>
            </a:r>
            <a:r>
              <a:rPr lang="cs-CZ" sz="2000" dirty="0">
                <a:latin typeface="Times New Roman" panose="02020603050405020304" pitchFamily="18" charset="0"/>
                <a:cs typeface="Times New Roman" panose="02020603050405020304" pitchFamily="18" charset="0"/>
              </a:rPr>
              <a:t>. </a:t>
            </a:r>
            <a:br>
              <a:rPr lang="cs-CZ" sz="2000" dirty="0">
                <a:latin typeface="Times New Roman" panose="02020603050405020304" pitchFamily="18" charset="0"/>
                <a:cs typeface="Times New Roman" panose="02020603050405020304" pitchFamily="18" charset="0"/>
              </a:rPr>
            </a:br>
            <a:r>
              <a:rPr lang="cs-CZ" sz="2000" dirty="0">
                <a:latin typeface="Times New Roman" panose="02020603050405020304" pitchFamily="18" charset="0"/>
                <a:cs typeface="Times New Roman" panose="02020603050405020304" pitchFamily="18" charset="0"/>
              </a:rPr>
              <a:t/>
            </a:r>
            <a:br>
              <a:rPr lang="cs-CZ" sz="2000" dirty="0">
                <a:latin typeface="Times New Roman" panose="02020603050405020304" pitchFamily="18" charset="0"/>
                <a:cs typeface="Times New Roman" panose="02020603050405020304" pitchFamily="18" charset="0"/>
              </a:rPr>
            </a:br>
            <a:r>
              <a:rPr lang="cs-CZ" sz="2000" dirty="0">
                <a:latin typeface="Times New Roman" panose="02020603050405020304" pitchFamily="18" charset="0"/>
                <a:cs typeface="Times New Roman" panose="02020603050405020304" pitchFamily="18" charset="0"/>
              </a:rPr>
              <a:t>"Moderní univerzity - což je divné, vzhledem k tomu, že jejich posláním je hodnotit názory - </a:t>
            </a:r>
            <a:r>
              <a:rPr lang="cs-CZ" sz="2000" b="1" dirty="0">
                <a:latin typeface="Times New Roman" panose="02020603050405020304" pitchFamily="18" charset="0"/>
                <a:cs typeface="Times New Roman" panose="02020603050405020304" pitchFamily="18" charset="0"/>
              </a:rPr>
              <a:t>stály v čele vymýšlení způsobů potlačování názorů, </a:t>
            </a:r>
            <a:r>
              <a:rPr lang="cs-CZ" sz="2000" dirty="0">
                <a:latin typeface="Times New Roman" panose="02020603050405020304" pitchFamily="18" charset="0"/>
                <a:cs typeface="Times New Roman" panose="02020603050405020304" pitchFamily="18" charset="0"/>
              </a:rPr>
              <a:t>včetně vyrušování a umlčování řečníků, odstraňování kontroverzních učitelů z učeben, rušení nabídek pracovních míst a podpory, mazání sporných článků z archivů a klasifikování rozdílnosti názorů jako trestuhodného obtěžování a diskriminace." S. Pinker, </a:t>
            </a:r>
            <a:r>
              <a:rPr lang="cs-CZ" sz="2000" i="1" dirty="0" err="1">
                <a:latin typeface="Times New Roman" panose="02020603050405020304" pitchFamily="18" charset="0"/>
                <a:cs typeface="Times New Roman" panose="02020603050405020304" pitchFamily="18" charset="0"/>
              </a:rPr>
              <a:t>Rationality</a:t>
            </a:r>
            <a:r>
              <a:rPr lang="cs-CZ" sz="2000" dirty="0">
                <a:latin typeface="Times New Roman" panose="02020603050405020304" pitchFamily="18" charset="0"/>
                <a:cs typeface="Times New Roman" panose="02020603050405020304" pitchFamily="18" charset="0"/>
              </a:rPr>
              <a:t>, s. 43.</a:t>
            </a:r>
          </a:p>
        </p:txBody>
      </p:sp>
    </p:spTree>
    <p:extLst>
      <p:ext uri="{BB962C8B-B14F-4D97-AF65-F5344CB8AC3E}">
        <p14:creationId xmlns:p14="http://schemas.microsoft.com/office/powerpoint/2010/main" val="3848917972"/>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248E28-3DA0-4508-9447-8094D1F3967E}"/>
              </a:ext>
            </a:extLst>
          </p:cNvPr>
          <p:cNvSpPr>
            <a:spLocks noGrp="1"/>
          </p:cNvSpPr>
          <p:nvPr>
            <p:ph type="title"/>
          </p:nvPr>
        </p:nvSpPr>
        <p:spPr/>
        <p:txBody>
          <a:bodyPr/>
          <a:lstStyle/>
          <a:p>
            <a:r>
              <a:rPr lang="cs-CZ" dirty="0"/>
              <a:t>Simona </a:t>
            </a:r>
            <a:r>
              <a:rPr lang="cs-CZ" dirty="0" err="1"/>
              <a:t>Ginsburg</a:t>
            </a:r>
            <a:r>
              <a:rPr lang="cs-CZ" dirty="0"/>
              <a:t> a Eva </a:t>
            </a:r>
            <a:r>
              <a:rPr lang="cs-CZ" dirty="0" err="1"/>
              <a:t>Jablonka</a:t>
            </a:r>
            <a:endParaRPr lang="cs-CZ" dirty="0"/>
          </a:p>
        </p:txBody>
      </p:sp>
      <p:sp>
        <p:nvSpPr>
          <p:cNvPr id="4" name="Zástupný text 3">
            <a:extLst>
              <a:ext uri="{FF2B5EF4-FFF2-40B4-BE49-F238E27FC236}">
                <a16:creationId xmlns:a16="http://schemas.microsoft.com/office/drawing/2014/main" id="{EE204829-5DD4-4BF5-9FB0-8BA2C51A4AAD}"/>
              </a:ext>
            </a:extLst>
          </p:cNvPr>
          <p:cNvSpPr>
            <a:spLocks noGrp="1"/>
          </p:cNvSpPr>
          <p:nvPr>
            <p:ph type="body" sz="quarter" idx="21"/>
          </p:nvPr>
        </p:nvSpPr>
        <p:spPr>
          <a:xfrm>
            <a:off x="4645025" y="1535113"/>
            <a:ext cx="4041775" cy="1989138"/>
          </a:xfrm>
        </p:spPr>
        <p:txBody>
          <a:bodyPr>
            <a:normAutofit fontScale="70000" lnSpcReduction="20000"/>
          </a:bodyPr>
          <a:lstStyle/>
          <a:p>
            <a:pPr marL="0" indent="0">
              <a:buNone/>
            </a:pPr>
            <a:r>
              <a:rPr lang="cs-CZ" dirty="0"/>
              <a:t>„</a:t>
            </a:r>
            <a:r>
              <a:rPr lang="cs-CZ" dirty="0" err="1"/>
              <a:t>We</a:t>
            </a:r>
            <a:r>
              <a:rPr lang="cs-CZ" dirty="0"/>
              <a:t> call </a:t>
            </a:r>
            <a:r>
              <a:rPr lang="cs-CZ" dirty="0" err="1"/>
              <a:t>philosophers</a:t>
            </a:r>
            <a:r>
              <a:rPr lang="cs-CZ" dirty="0"/>
              <a:t> </a:t>
            </a:r>
            <a:r>
              <a:rPr lang="cs-CZ" dirty="0" err="1"/>
              <a:t>who</a:t>
            </a:r>
            <a:r>
              <a:rPr lang="cs-CZ" dirty="0"/>
              <a:t> use </a:t>
            </a:r>
            <a:r>
              <a:rPr lang="cs-CZ" dirty="0" err="1"/>
              <a:t>scientific</a:t>
            </a:r>
            <a:r>
              <a:rPr lang="cs-CZ" dirty="0"/>
              <a:t> </a:t>
            </a:r>
            <a:r>
              <a:rPr lang="cs-CZ" dirty="0" err="1"/>
              <a:t>discoveries</a:t>
            </a:r>
            <a:r>
              <a:rPr lang="cs-CZ" dirty="0"/>
              <a:t> </a:t>
            </a:r>
            <a:r>
              <a:rPr lang="cs-CZ" dirty="0" err="1"/>
              <a:t>about</a:t>
            </a:r>
            <a:r>
              <a:rPr lang="cs-CZ" dirty="0"/>
              <a:t> neurobiology to </a:t>
            </a:r>
            <a:r>
              <a:rPr lang="cs-CZ" b="1" dirty="0" err="1"/>
              <a:t>sustain</a:t>
            </a:r>
            <a:r>
              <a:rPr lang="cs-CZ" b="1" dirty="0"/>
              <a:t> and </a:t>
            </a:r>
            <a:r>
              <a:rPr lang="cs-CZ" b="1" dirty="0" err="1"/>
              <a:t>constrain</a:t>
            </a:r>
            <a:r>
              <a:rPr lang="cs-CZ" dirty="0"/>
              <a:t> </a:t>
            </a:r>
            <a:r>
              <a:rPr lang="cs-CZ" dirty="0" err="1"/>
              <a:t>their</a:t>
            </a:r>
            <a:r>
              <a:rPr lang="cs-CZ" dirty="0"/>
              <a:t> </a:t>
            </a:r>
            <a:r>
              <a:rPr lang="cs-CZ" dirty="0" err="1"/>
              <a:t>philosophical</a:t>
            </a:r>
            <a:r>
              <a:rPr lang="cs-CZ" dirty="0"/>
              <a:t> framework „</a:t>
            </a:r>
            <a:r>
              <a:rPr lang="cs-CZ" b="1" dirty="0"/>
              <a:t>natural </a:t>
            </a:r>
            <a:r>
              <a:rPr lang="cs-CZ" b="1" dirty="0" err="1"/>
              <a:t>philosophers</a:t>
            </a:r>
            <a:r>
              <a:rPr lang="cs-CZ" b="1" dirty="0"/>
              <a:t> </a:t>
            </a:r>
            <a:r>
              <a:rPr lang="cs-CZ" b="1" dirty="0" err="1"/>
              <a:t>of</a:t>
            </a:r>
            <a:r>
              <a:rPr lang="cs-CZ" b="1" dirty="0"/>
              <a:t> mind</a:t>
            </a:r>
            <a:r>
              <a:rPr lang="cs-CZ" dirty="0"/>
              <a:t>“. S. 151.</a:t>
            </a:r>
          </a:p>
        </p:txBody>
      </p:sp>
      <p:pic>
        <p:nvPicPr>
          <p:cNvPr id="6" name="Obrázek 5">
            <a:extLst>
              <a:ext uri="{FF2B5EF4-FFF2-40B4-BE49-F238E27FC236}">
                <a16:creationId xmlns:a16="http://schemas.microsoft.com/office/drawing/2014/main" id="{AE891A33-8239-4FD7-85AE-3AFFB2808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35" y="1314450"/>
            <a:ext cx="3436860" cy="5114925"/>
          </a:xfrm>
          <a:prstGeom prst="rect">
            <a:avLst/>
          </a:prstGeom>
        </p:spPr>
      </p:pic>
    </p:spTree>
    <p:extLst>
      <p:ext uri="{BB962C8B-B14F-4D97-AF65-F5344CB8AC3E}">
        <p14:creationId xmlns:p14="http://schemas.microsoft.com/office/powerpoint/2010/main" val="2657706846"/>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166BEE-D1B3-4E05-A066-A7D67B934820}"/>
              </a:ext>
            </a:extLst>
          </p:cNvPr>
          <p:cNvSpPr>
            <a:spLocks noGrp="1"/>
          </p:cNvSpPr>
          <p:nvPr>
            <p:ph type="title"/>
          </p:nvPr>
        </p:nvSpPr>
        <p:spPr/>
        <p:txBody>
          <a:bodyPr/>
          <a:lstStyle/>
          <a:p>
            <a:r>
              <a:rPr lang="cs-CZ" dirty="0"/>
              <a:t>Proti přírodním filosofům</a:t>
            </a:r>
          </a:p>
        </p:txBody>
      </p:sp>
      <p:sp>
        <p:nvSpPr>
          <p:cNvPr id="3" name="Zástupný text 2">
            <a:extLst>
              <a:ext uri="{FF2B5EF4-FFF2-40B4-BE49-F238E27FC236}">
                <a16:creationId xmlns:a16="http://schemas.microsoft.com/office/drawing/2014/main" id="{15EE3760-6302-460E-B85B-088BF16232F1}"/>
              </a:ext>
            </a:extLst>
          </p:cNvPr>
          <p:cNvSpPr>
            <a:spLocks noGrp="1"/>
          </p:cNvSpPr>
          <p:nvPr>
            <p:ph type="body" sz="quarter" idx="1"/>
          </p:nvPr>
        </p:nvSpPr>
        <p:spPr>
          <a:xfrm>
            <a:off x="457200" y="1535112"/>
            <a:ext cx="4040188" cy="4751388"/>
          </a:xfrm>
        </p:spPr>
        <p:txBody>
          <a:bodyPr>
            <a:normAutofit/>
          </a:bodyPr>
          <a:lstStyle/>
          <a:p>
            <a:r>
              <a:rPr lang="cs-CZ" b="0" dirty="0">
                <a:latin typeface="Times New Roman" panose="02020603050405020304" pitchFamily="18" charset="0"/>
                <a:cs typeface="Times New Roman" panose="02020603050405020304" pitchFamily="18" charset="0"/>
              </a:rPr>
              <a:t>Nová </a:t>
            </a:r>
            <a:r>
              <a:rPr lang="cs-CZ" b="0" dirty="0" err="1">
                <a:latin typeface="Times New Roman" panose="02020603050405020304" pitchFamily="18" charset="0"/>
                <a:cs typeface="Times New Roman" panose="02020603050405020304" pitchFamily="18" charset="0"/>
              </a:rPr>
              <a:t>neurovědecká</a:t>
            </a:r>
            <a:r>
              <a:rPr lang="cs-CZ" b="0" dirty="0">
                <a:latin typeface="Times New Roman" panose="02020603050405020304" pitchFamily="18" charset="0"/>
                <a:cs typeface="Times New Roman" panose="02020603050405020304" pitchFamily="18" charset="0"/>
              </a:rPr>
              <a:t> teorie čehokoli nemůže filozofii poskytnout nový impulz nebo obrat, ale pouze novou řadu konceptuálních hádanek k vyřešení a uzlů k rozmotání. </a:t>
            </a:r>
            <a:r>
              <a:rPr lang="cs-CZ" b="0" dirty="0" err="1">
                <a:latin typeface="Times New Roman" panose="02020603050405020304" pitchFamily="18" charset="0"/>
                <a:cs typeface="Times New Roman" panose="02020603050405020304" pitchFamily="18" charset="0"/>
              </a:rPr>
              <a:t>Neurovědecké</a:t>
            </a:r>
            <a:r>
              <a:rPr lang="cs-CZ" b="0" dirty="0">
                <a:latin typeface="Times New Roman" panose="02020603050405020304" pitchFamily="18" charset="0"/>
                <a:cs typeface="Times New Roman" panose="02020603050405020304" pitchFamily="18" charset="0"/>
              </a:rPr>
              <a:t> objevy mohou představovat nové konceptuální problémy – mohou poskytnout materiál pro filozofické úvahy, ale ne řešení filozofických problémů.</a:t>
            </a:r>
          </a:p>
        </p:txBody>
      </p:sp>
      <p:sp>
        <p:nvSpPr>
          <p:cNvPr id="4" name="Zástupný text 3">
            <a:extLst>
              <a:ext uri="{FF2B5EF4-FFF2-40B4-BE49-F238E27FC236}">
                <a16:creationId xmlns:a16="http://schemas.microsoft.com/office/drawing/2014/main" id="{41683A5D-21F4-4BE5-AE0C-C271AA5AABFD}"/>
              </a:ext>
            </a:extLst>
          </p:cNvPr>
          <p:cNvSpPr>
            <a:spLocks noGrp="1"/>
          </p:cNvSpPr>
          <p:nvPr>
            <p:ph type="body" sz="quarter" idx="21"/>
          </p:nvPr>
        </p:nvSpPr>
        <p:spPr>
          <a:xfrm>
            <a:off x="4645025" y="1535112"/>
            <a:ext cx="4041775" cy="4656138"/>
          </a:xfrm>
        </p:spPr>
        <p:txBody>
          <a:bodyPr>
            <a:normAutofit fontScale="77500" lnSpcReduction="20000"/>
          </a:bodyPr>
          <a:lstStyle/>
          <a:p>
            <a:r>
              <a:rPr lang="cs-CZ" dirty="0">
                <a:latin typeface="Times New Roman" panose="02020603050405020304" pitchFamily="18" charset="0"/>
                <a:cs typeface="Times New Roman" panose="02020603050405020304" pitchFamily="18" charset="0"/>
              </a:rPr>
              <a:t>„A </a:t>
            </a:r>
            <a:r>
              <a:rPr lang="cs-CZ" dirty="0" err="1">
                <a:latin typeface="Times New Roman" panose="02020603050405020304" pitchFamily="18" charset="0"/>
                <a:cs typeface="Times New Roman" panose="02020603050405020304" pitchFamily="18" charset="0"/>
              </a:rPr>
              <a:t>new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neuroscientific</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theory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anything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cannot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give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philosophy</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new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lease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turn</a:t>
            </a:r>
            <a:r>
              <a:rPr lang="cs-CZ" dirty="0">
                <a:latin typeface="Times New Roman" panose="02020603050405020304" pitchFamily="18" charset="0"/>
                <a:cs typeface="Times New Roman" panose="02020603050405020304" pitchFamily="18" charset="0"/>
              </a:rPr>
              <a:t>, but </a:t>
            </a:r>
            <a:r>
              <a:rPr lang="cs-CZ" dirty="0" err="1">
                <a:latin typeface="Times New Roman" panose="02020603050405020304" pitchFamily="18" charset="0"/>
                <a:cs typeface="Times New Roman" panose="02020603050405020304" pitchFamily="18" charset="0"/>
              </a:rPr>
              <a:t>only</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new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array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conceptual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puzzles</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resolve</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knots</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dientangle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Neuroscientific</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discoveries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pose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conceptual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problems</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provide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grist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philosophical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mills</a:t>
            </a:r>
            <a:r>
              <a:rPr lang="cs-CZ" dirty="0">
                <a:latin typeface="Times New Roman" panose="02020603050405020304" pitchFamily="18" charset="0"/>
                <a:cs typeface="Times New Roman" panose="02020603050405020304" pitchFamily="18" charset="0"/>
              </a:rPr>
              <a:t>, but not </a:t>
            </a:r>
            <a:r>
              <a:rPr lang="cs-CZ" dirty="0" err="1">
                <a:latin typeface="Times New Roman" panose="02020603050405020304" pitchFamily="18" charset="0"/>
                <a:cs typeface="Times New Roman" panose="02020603050405020304" pitchFamily="18" charset="0"/>
              </a:rPr>
              <a:t>solutions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philosophical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problems</a:t>
            </a:r>
            <a:r>
              <a:rPr lang="cs-CZ"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03777424"/>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49189F-C8B2-4CB0-B930-788B763D9830}"/>
              </a:ext>
            </a:extLst>
          </p:cNvPr>
          <p:cNvSpPr>
            <a:spLocks noGrp="1"/>
          </p:cNvSpPr>
          <p:nvPr>
            <p:ph type="title"/>
          </p:nvPr>
        </p:nvSpPr>
        <p:spPr/>
        <p:txBody>
          <a:bodyPr/>
          <a:lstStyle/>
          <a:p>
            <a:endParaRPr lang="cs-CZ"/>
          </a:p>
        </p:txBody>
      </p:sp>
      <p:pic>
        <p:nvPicPr>
          <p:cNvPr id="4" name="Obrázek 3">
            <a:extLst>
              <a:ext uri="{FF2B5EF4-FFF2-40B4-BE49-F238E27FC236}">
                <a16:creationId xmlns:a16="http://schemas.microsoft.com/office/drawing/2014/main" id="{06C318BB-27A8-4569-AE36-F7F5549E9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74" y="1685924"/>
            <a:ext cx="3248025" cy="4714875"/>
          </a:xfrm>
          <a:prstGeom prst="rect">
            <a:avLst/>
          </a:prstGeom>
        </p:spPr>
      </p:pic>
    </p:spTree>
    <p:extLst>
      <p:ext uri="{BB962C8B-B14F-4D97-AF65-F5344CB8AC3E}">
        <p14:creationId xmlns:p14="http://schemas.microsoft.com/office/powerpoint/2010/main" val="2351382410"/>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Nadpis 1"/>
          <p:cNvSpPr txBox="1">
            <a:spLocks noGrp="1"/>
          </p:cNvSpPr>
          <p:nvPr>
            <p:ph type="title"/>
          </p:nvPr>
        </p:nvSpPr>
        <p:spPr>
          <a:prstGeom prst="rect">
            <a:avLst/>
          </a:prstGeom>
        </p:spPr>
        <p:txBody>
          <a:bodyPr/>
          <a:lstStyle>
            <a:lvl1pPr>
              <a:defRPr sz="1600"/>
            </a:lvl1pPr>
          </a:lstStyle>
          <a:p>
            <a:r>
              <a:rPr dirty="0" err="1">
                <a:latin typeface="Times New Roman" panose="02020603050405020304" pitchFamily="18" charset="0"/>
                <a:cs typeface="Times New Roman" panose="02020603050405020304" pitchFamily="18" charset="0"/>
              </a:rPr>
              <a:t>Filosofie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na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Západě</a:t>
            </a:r>
            <a:r>
              <a:rPr dirty="0">
                <a:latin typeface="Times New Roman" panose="02020603050405020304" pitchFamily="18" charset="0"/>
                <a:cs typeface="Times New Roman" panose="02020603050405020304" pitchFamily="18" charset="0"/>
              </a:rPr>
              <a:t> </a:t>
            </a:r>
          </a:p>
        </p:txBody>
      </p:sp>
      <p:sp>
        <p:nvSpPr>
          <p:cNvPr id="315"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200"/>
            </a:pPr>
            <a:r>
              <a:rPr dirty="0"/>
              <a:t>Z </a:t>
            </a:r>
            <a:r>
              <a:rPr dirty="0" err="1"/>
              <a:t>Iónie</a:t>
            </a:r>
            <a:r>
              <a:rPr dirty="0"/>
              <a:t> se </a:t>
            </a:r>
            <a:r>
              <a:rPr dirty="0" err="1"/>
              <a:t>přesouváme</a:t>
            </a:r>
            <a:r>
              <a:rPr dirty="0"/>
              <a:t> </a:t>
            </a:r>
            <a:r>
              <a:rPr dirty="0" err="1"/>
              <a:t>více</a:t>
            </a:r>
            <a:r>
              <a:rPr dirty="0"/>
              <a:t> </a:t>
            </a:r>
            <a:r>
              <a:rPr dirty="0" err="1"/>
              <a:t>na</a:t>
            </a:r>
            <a:r>
              <a:rPr dirty="0"/>
              <a:t> </a:t>
            </a:r>
            <a:r>
              <a:rPr dirty="0" err="1"/>
              <a:t>západ</a:t>
            </a:r>
            <a:r>
              <a:rPr dirty="0"/>
              <a:t>, </a:t>
            </a:r>
            <a:r>
              <a:rPr dirty="0" err="1"/>
              <a:t>konkrétně</a:t>
            </a:r>
            <a:r>
              <a:rPr dirty="0"/>
              <a:t> do </a:t>
            </a:r>
            <a:r>
              <a:rPr dirty="0" err="1"/>
              <a:t>řeckých</a:t>
            </a:r>
            <a:r>
              <a:rPr dirty="0"/>
              <a:t> </a:t>
            </a:r>
            <a:r>
              <a:rPr dirty="0" err="1"/>
              <a:t>obcí</a:t>
            </a:r>
            <a:r>
              <a:rPr dirty="0"/>
              <a:t> </a:t>
            </a:r>
            <a:r>
              <a:rPr dirty="0" err="1"/>
              <a:t>na</a:t>
            </a:r>
            <a:r>
              <a:rPr dirty="0"/>
              <a:t> </a:t>
            </a:r>
            <a:r>
              <a:rPr dirty="0" err="1"/>
              <a:t>jihu</a:t>
            </a:r>
            <a:r>
              <a:rPr dirty="0"/>
              <a:t> </a:t>
            </a:r>
            <a:r>
              <a:rPr dirty="0" err="1"/>
              <a:t>Itálie</a:t>
            </a:r>
            <a:r>
              <a:rPr dirty="0"/>
              <a:t>. </a:t>
            </a:r>
          </a:p>
          <a:p>
            <a:pPr>
              <a:spcBef>
                <a:spcPts val="200"/>
              </a:spcBef>
              <a:defRPr sz="1200"/>
            </a:pPr>
            <a:r>
              <a:rPr dirty="0" err="1"/>
              <a:t>Prvními</a:t>
            </a:r>
            <a:r>
              <a:rPr dirty="0"/>
              <a:t> </a:t>
            </a:r>
            <a:r>
              <a:rPr dirty="0" err="1"/>
              <a:t>filosofy</a:t>
            </a:r>
            <a:r>
              <a:rPr dirty="0"/>
              <a:t> </a:t>
            </a:r>
            <a:r>
              <a:rPr dirty="0" err="1"/>
              <a:t>byli</a:t>
            </a:r>
            <a:r>
              <a:rPr dirty="0"/>
              <a:t> </a:t>
            </a:r>
            <a:r>
              <a:rPr dirty="0" err="1"/>
              <a:t>dle</a:t>
            </a:r>
            <a:r>
              <a:rPr dirty="0"/>
              <a:t> </a:t>
            </a:r>
            <a:r>
              <a:rPr dirty="0" err="1"/>
              <a:t>tradice</a:t>
            </a:r>
            <a:r>
              <a:rPr dirty="0"/>
              <a:t> </a:t>
            </a:r>
            <a:r>
              <a:rPr dirty="0" err="1"/>
              <a:t>Pythagoars</a:t>
            </a:r>
            <a:r>
              <a:rPr dirty="0"/>
              <a:t> a </a:t>
            </a:r>
            <a:r>
              <a:rPr dirty="0" err="1"/>
              <a:t>Xenofanés</a:t>
            </a:r>
            <a:r>
              <a:rPr dirty="0"/>
              <a:t>, </a:t>
            </a:r>
            <a:r>
              <a:rPr dirty="0" err="1"/>
              <a:t>kteří</a:t>
            </a:r>
            <a:r>
              <a:rPr dirty="0"/>
              <a:t> z </a:t>
            </a:r>
            <a:r>
              <a:rPr dirty="0" err="1"/>
              <a:t>Iónie</a:t>
            </a:r>
            <a:r>
              <a:rPr dirty="0"/>
              <a:t> </a:t>
            </a:r>
            <a:r>
              <a:rPr dirty="0" err="1"/>
              <a:t>nicméně</a:t>
            </a:r>
            <a:r>
              <a:rPr dirty="0"/>
              <a:t> </a:t>
            </a:r>
            <a:r>
              <a:rPr dirty="0" err="1"/>
              <a:t>pocházejí</a:t>
            </a:r>
            <a:r>
              <a:rPr dirty="0"/>
              <a:t>.</a:t>
            </a:r>
          </a:p>
          <a:p>
            <a:pPr>
              <a:spcBef>
                <a:spcPts val="200"/>
              </a:spcBef>
              <a:defRPr sz="1200"/>
            </a:pPr>
            <a:r>
              <a:rPr dirty="0"/>
              <a:t>Tato </a:t>
            </a:r>
            <a:r>
              <a:rPr dirty="0" err="1"/>
              <a:t>filosofie</a:t>
            </a:r>
            <a:r>
              <a:rPr dirty="0"/>
              <a:t> se </a:t>
            </a:r>
            <a:r>
              <a:rPr dirty="0" err="1"/>
              <a:t>dále</a:t>
            </a:r>
            <a:r>
              <a:rPr dirty="0"/>
              <a:t> od </a:t>
            </a:r>
            <a:r>
              <a:rPr dirty="0" err="1"/>
              <a:t>té</a:t>
            </a:r>
            <a:r>
              <a:rPr dirty="0"/>
              <a:t> </a:t>
            </a:r>
            <a:r>
              <a:rPr dirty="0" err="1"/>
              <a:t>iónské</a:t>
            </a:r>
            <a:r>
              <a:rPr dirty="0"/>
              <a:t> </a:t>
            </a:r>
            <a:r>
              <a:rPr dirty="0" err="1"/>
              <a:t>odlišuje</a:t>
            </a:r>
            <a:r>
              <a:rPr dirty="0"/>
              <a:t>: </a:t>
            </a:r>
          </a:p>
          <a:p>
            <a:pPr>
              <a:defRPr sz="1200"/>
            </a:pPr>
            <a:endParaRPr dirty="0"/>
          </a:p>
          <a:p>
            <a:pPr marL="0" indent="0">
              <a:spcBef>
                <a:spcPts val="200"/>
              </a:spcBef>
              <a:buSzTx/>
              <a:buNone/>
              <a:defRPr sz="1200" b="1"/>
            </a:pPr>
            <a:r>
              <a:rPr dirty="0" err="1"/>
              <a:t>svou</a:t>
            </a:r>
            <a:r>
              <a:rPr dirty="0"/>
              <a:t> </a:t>
            </a:r>
            <a:r>
              <a:rPr dirty="0" err="1"/>
              <a:t>motivací</a:t>
            </a:r>
            <a:r>
              <a:rPr dirty="0"/>
              <a:t> </a:t>
            </a:r>
            <a:r>
              <a:rPr dirty="0" err="1"/>
              <a:t>i</a:t>
            </a:r>
            <a:r>
              <a:rPr dirty="0"/>
              <a:t> </a:t>
            </a:r>
            <a:r>
              <a:rPr dirty="0" err="1"/>
              <a:t>povahou</a:t>
            </a:r>
            <a:r>
              <a:rPr b="0" dirty="0"/>
              <a:t>: </a:t>
            </a:r>
            <a:r>
              <a:rPr b="0" dirty="0" err="1"/>
              <a:t>Miléťané</a:t>
            </a:r>
            <a:r>
              <a:rPr b="0" dirty="0"/>
              <a:t>, </a:t>
            </a:r>
            <a:r>
              <a:rPr b="0" dirty="0" err="1"/>
              <a:t>jak</a:t>
            </a:r>
            <a:r>
              <a:rPr b="0" dirty="0"/>
              <a:t> </a:t>
            </a:r>
            <a:r>
              <a:rPr b="0" dirty="0" err="1"/>
              <a:t>víme</a:t>
            </a:r>
            <a:r>
              <a:rPr b="0" dirty="0"/>
              <a:t>, </a:t>
            </a:r>
            <a:r>
              <a:rPr b="0" dirty="0" err="1"/>
              <a:t>odvrhli</a:t>
            </a:r>
            <a:r>
              <a:rPr b="0" dirty="0"/>
              <a:t> </a:t>
            </a:r>
            <a:r>
              <a:rPr b="0" dirty="0" err="1"/>
              <a:t>mytický</a:t>
            </a:r>
            <a:r>
              <a:rPr b="0" dirty="0"/>
              <a:t> </a:t>
            </a:r>
            <a:r>
              <a:rPr b="0" dirty="0" err="1"/>
              <a:t>výklad</a:t>
            </a:r>
            <a:r>
              <a:rPr b="0" dirty="0"/>
              <a:t> </a:t>
            </a:r>
            <a:r>
              <a:rPr b="0" dirty="0" err="1"/>
              <a:t>kosmu</a:t>
            </a:r>
            <a:r>
              <a:rPr b="0" dirty="0"/>
              <a:t> a </a:t>
            </a:r>
            <a:r>
              <a:rPr b="0" dirty="0" err="1"/>
              <a:t>nahradili</a:t>
            </a:r>
            <a:r>
              <a:rPr b="0" dirty="0"/>
              <a:t> </a:t>
            </a:r>
            <a:r>
              <a:rPr b="0" dirty="0" err="1"/>
              <a:t>jej</a:t>
            </a:r>
            <a:r>
              <a:rPr b="0" dirty="0"/>
              <a:t> </a:t>
            </a:r>
            <a:r>
              <a:rPr b="0" dirty="0" err="1"/>
              <a:t>pokusy</a:t>
            </a:r>
            <a:r>
              <a:rPr b="0" dirty="0"/>
              <a:t> o </a:t>
            </a:r>
            <a:r>
              <a:rPr b="0" dirty="0" err="1"/>
              <a:t>systematický</a:t>
            </a:r>
            <a:r>
              <a:rPr b="0" dirty="0"/>
              <a:t> </a:t>
            </a:r>
            <a:r>
              <a:rPr b="0" dirty="0" err="1"/>
              <a:t>fyzikální</a:t>
            </a:r>
            <a:r>
              <a:rPr b="0" dirty="0"/>
              <a:t> </a:t>
            </a:r>
            <a:r>
              <a:rPr b="0" dirty="0" err="1"/>
              <a:t>výklad</a:t>
            </a:r>
            <a:r>
              <a:rPr b="0" dirty="0"/>
              <a:t> </a:t>
            </a:r>
            <a:r>
              <a:rPr b="0" dirty="0" err="1"/>
              <a:t>přírodních</a:t>
            </a:r>
            <a:r>
              <a:rPr b="0" dirty="0"/>
              <a:t> </a:t>
            </a:r>
            <a:r>
              <a:rPr b="0" dirty="0" err="1"/>
              <a:t>fenoménů</a:t>
            </a:r>
            <a:r>
              <a:rPr b="0" dirty="0"/>
              <a:t>. </a:t>
            </a:r>
            <a:r>
              <a:rPr b="0" dirty="0" err="1"/>
              <a:t>Oproti</a:t>
            </a:r>
            <a:r>
              <a:rPr b="0" dirty="0"/>
              <a:t> </a:t>
            </a:r>
            <a:r>
              <a:rPr b="0" dirty="0" err="1"/>
              <a:t>tomu</a:t>
            </a:r>
            <a:r>
              <a:rPr b="0" dirty="0"/>
              <a:t> </a:t>
            </a:r>
            <a:r>
              <a:rPr b="0" dirty="0" err="1"/>
              <a:t>Pythagorova</a:t>
            </a:r>
            <a:r>
              <a:rPr b="0" dirty="0"/>
              <a:t> </a:t>
            </a:r>
            <a:r>
              <a:rPr b="0" dirty="0" err="1"/>
              <a:t>motivace</a:t>
            </a:r>
            <a:r>
              <a:rPr b="0" dirty="0"/>
              <a:t> </a:t>
            </a:r>
            <a:r>
              <a:rPr dirty="0" err="1"/>
              <a:t>byla</a:t>
            </a:r>
            <a:r>
              <a:rPr dirty="0"/>
              <a:t> </a:t>
            </a:r>
            <a:r>
              <a:rPr dirty="0" err="1"/>
              <a:t>náboženská</a:t>
            </a:r>
            <a:r>
              <a:rPr dirty="0"/>
              <a:t> </a:t>
            </a:r>
            <a:r>
              <a:rPr b="0" dirty="0"/>
              <a:t>a </a:t>
            </a:r>
            <a:r>
              <a:rPr b="0" dirty="0" err="1"/>
              <a:t>eleaté</a:t>
            </a:r>
            <a:r>
              <a:rPr b="0" dirty="0"/>
              <a:t> (</a:t>
            </a:r>
            <a:r>
              <a:rPr b="0" dirty="0" err="1"/>
              <a:t>Parmenidés</a:t>
            </a:r>
            <a:r>
              <a:rPr b="0" dirty="0"/>
              <a:t> a </a:t>
            </a:r>
            <a:r>
              <a:rPr b="0" dirty="0" err="1"/>
              <a:t>Zénón</a:t>
            </a:r>
            <a:r>
              <a:rPr b="0" dirty="0"/>
              <a:t>) </a:t>
            </a:r>
            <a:r>
              <a:rPr b="0" dirty="0" err="1"/>
              <a:t>pracovali</a:t>
            </a:r>
            <a:r>
              <a:rPr b="0" dirty="0"/>
              <a:t> s </a:t>
            </a:r>
            <a:r>
              <a:rPr b="0" dirty="0" err="1"/>
              <a:t>paradoxy</a:t>
            </a:r>
            <a:r>
              <a:rPr b="0" dirty="0"/>
              <a:t>, </a:t>
            </a:r>
            <a:r>
              <a:rPr b="0" dirty="0" err="1"/>
              <a:t>jež</a:t>
            </a:r>
            <a:r>
              <a:rPr b="0" dirty="0"/>
              <a:t> </a:t>
            </a:r>
            <a:r>
              <a:rPr b="0" dirty="0" err="1"/>
              <a:t>měly</a:t>
            </a:r>
            <a:r>
              <a:rPr b="0" dirty="0"/>
              <a:t> </a:t>
            </a:r>
            <a:r>
              <a:rPr b="0" dirty="0" err="1"/>
              <a:t>za</a:t>
            </a:r>
            <a:r>
              <a:rPr b="0" dirty="0"/>
              <a:t> </a:t>
            </a:r>
            <a:r>
              <a:rPr b="0" dirty="0" err="1"/>
              <a:t>cíl</a:t>
            </a:r>
            <a:r>
              <a:rPr b="0" dirty="0"/>
              <a:t> </a:t>
            </a:r>
            <a:r>
              <a:rPr dirty="0" err="1"/>
              <a:t>problematizovat</a:t>
            </a:r>
            <a:r>
              <a:rPr dirty="0"/>
              <a:t> </a:t>
            </a:r>
            <a:r>
              <a:rPr dirty="0" err="1"/>
              <a:t>víru</a:t>
            </a:r>
            <a:r>
              <a:rPr dirty="0"/>
              <a:t> v </a:t>
            </a:r>
            <a:r>
              <a:rPr dirty="0" err="1"/>
              <a:t>samu</a:t>
            </a:r>
            <a:r>
              <a:rPr dirty="0"/>
              <a:t> </a:t>
            </a:r>
            <a:r>
              <a:rPr dirty="0" err="1"/>
              <a:t>existenci</a:t>
            </a:r>
            <a:r>
              <a:rPr dirty="0"/>
              <a:t> </a:t>
            </a:r>
            <a:r>
              <a:rPr dirty="0" err="1"/>
              <a:t>přírodního</a:t>
            </a:r>
            <a:r>
              <a:rPr dirty="0"/>
              <a:t> </a:t>
            </a:r>
            <a:r>
              <a:rPr dirty="0" err="1"/>
              <a:t>světa</a:t>
            </a:r>
            <a:r>
              <a:rPr b="0" dirty="0"/>
              <a:t>.  </a:t>
            </a:r>
            <a:r>
              <a:rPr b="0" dirty="0" err="1"/>
              <a:t>Výjimkou</a:t>
            </a:r>
            <a:r>
              <a:rPr b="0" dirty="0"/>
              <a:t> v </a:t>
            </a:r>
            <a:r>
              <a:rPr b="0" dirty="0" err="1"/>
              <a:t>rámci</a:t>
            </a:r>
            <a:r>
              <a:rPr b="0" dirty="0"/>
              <a:t> </a:t>
            </a:r>
            <a:r>
              <a:rPr b="0" dirty="0" err="1"/>
              <a:t>západní</a:t>
            </a:r>
            <a:r>
              <a:rPr b="0" dirty="0"/>
              <a:t> </a:t>
            </a:r>
            <a:r>
              <a:rPr b="0" dirty="0" err="1"/>
              <a:t>filosofie</a:t>
            </a:r>
            <a:r>
              <a:rPr b="0" dirty="0"/>
              <a:t> </a:t>
            </a:r>
            <a:r>
              <a:rPr b="0" dirty="0" err="1"/>
              <a:t>představuje</a:t>
            </a:r>
            <a:r>
              <a:rPr b="0" dirty="0"/>
              <a:t> </a:t>
            </a:r>
            <a:r>
              <a:rPr b="0" dirty="0" err="1"/>
              <a:t>Empedoklés</a:t>
            </a:r>
            <a:r>
              <a:rPr b="0" dirty="0"/>
              <a:t>, </a:t>
            </a:r>
            <a:r>
              <a:rPr b="0" dirty="0" err="1"/>
              <a:t>nicméně</a:t>
            </a:r>
            <a:r>
              <a:rPr b="0" dirty="0"/>
              <a:t> </a:t>
            </a:r>
            <a:r>
              <a:rPr b="0" dirty="0" err="1"/>
              <a:t>ani</a:t>
            </a:r>
            <a:r>
              <a:rPr b="0" dirty="0"/>
              <a:t> mu </a:t>
            </a:r>
            <a:r>
              <a:rPr b="0" dirty="0" err="1"/>
              <a:t>nebyly</a:t>
            </a:r>
            <a:r>
              <a:rPr b="0" dirty="0"/>
              <a:t> </a:t>
            </a:r>
            <a:r>
              <a:rPr b="0" dirty="0" err="1"/>
              <a:t>motivy</a:t>
            </a:r>
            <a:r>
              <a:rPr b="0" dirty="0"/>
              <a:t> </a:t>
            </a:r>
            <a:r>
              <a:rPr b="0" dirty="0" err="1"/>
              <a:t>blízké</a:t>
            </a:r>
            <a:r>
              <a:rPr b="0" dirty="0"/>
              <a:t> </a:t>
            </a:r>
            <a:r>
              <a:rPr b="0" dirty="0" err="1"/>
              <a:t>pythagorejcům</a:t>
            </a:r>
            <a:r>
              <a:rPr b="0" dirty="0"/>
              <a:t> </a:t>
            </a:r>
            <a:r>
              <a:rPr b="0" dirty="0" err="1"/>
              <a:t>cizí</a:t>
            </a:r>
            <a:r>
              <a:rPr b="0" dirty="0"/>
              <a:t>.</a:t>
            </a:r>
          </a:p>
          <a:p>
            <a:pPr>
              <a:spcBef>
                <a:spcPts val="200"/>
              </a:spcBef>
              <a:defRPr sz="1200"/>
            </a:pPr>
            <a:r>
              <a:rPr dirty="0" err="1"/>
              <a:t>Kontext</a:t>
            </a:r>
            <a:r>
              <a:rPr dirty="0"/>
              <a:t> </a:t>
            </a:r>
            <a:r>
              <a:rPr dirty="0" err="1"/>
              <a:t>západního</a:t>
            </a:r>
            <a:r>
              <a:rPr dirty="0"/>
              <a:t> </a:t>
            </a:r>
            <a:r>
              <a:rPr dirty="0" err="1"/>
              <a:t>okraje</a:t>
            </a:r>
            <a:r>
              <a:rPr dirty="0"/>
              <a:t> </a:t>
            </a:r>
            <a:r>
              <a:rPr dirty="0" err="1"/>
              <a:t>řeckého</a:t>
            </a:r>
            <a:r>
              <a:rPr dirty="0"/>
              <a:t> </a:t>
            </a:r>
            <a:r>
              <a:rPr dirty="0" err="1"/>
              <a:t>světa</a:t>
            </a:r>
            <a:r>
              <a:rPr dirty="0"/>
              <a:t> </a:t>
            </a:r>
            <a:r>
              <a:rPr dirty="0" err="1"/>
              <a:t>či</a:t>
            </a:r>
            <a:r>
              <a:rPr dirty="0"/>
              <a:t> </a:t>
            </a:r>
            <a:r>
              <a:rPr dirty="0" err="1"/>
              <a:t>jih</a:t>
            </a:r>
            <a:r>
              <a:rPr dirty="0"/>
              <a:t> </a:t>
            </a:r>
            <a:r>
              <a:rPr dirty="0" err="1"/>
              <a:t>Itálie</a:t>
            </a:r>
            <a:r>
              <a:rPr dirty="0"/>
              <a:t> se </a:t>
            </a:r>
            <a:r>
              <a:rPr dirty="0" err="1"/>
              <a:t>také</a:t>
            </a:r>
            <a:r>
              <a:rPr dirty="0"/>
              <a:t> </a:t>
            </a:r>
            <a:r>
              <a:rPr dirty="0" err="1"/>
              <a:t>velmi</a:t>
            </a:r>
            <a:r>
              <a:rPr dirty="0"/>
              <a:t> </a:t>
            </a:r>
            <a:r>
              <a:rPr dirty="0" err="1"/>
              <a:t>lišil</a:t>
            </a:r>
            <a:r>
              <a:rPr dirty="0"/>
              <a:t> od </a:t>
            </a:r>
            <a:r>
              <a:rPr dirty="0" err="1"/>
              <a:t>kontextu</a:t>
            </a:r>
            <a:r>
              <a:rPr dirty="0"/>
              <a:t> </a:t>
            </a:r>
            <a:r>
              <a:rPr dirty="0" err="1"/>
              <a:t>Malé</a:t>
            </a:r>
            <a:r>
              <a:rPr dirty="0"/>
              <a:t> </a:t>
            </a:r>
            <a:r>
              <a:rPr dirty="0" err="1"/>
              <a:t>Asie</a:t>
            </a:r>
            <a:r>
              <a:rPr dirty="0"/>
              <a:t>: a) v </a:t>
            </a:r>
            <a:r>
              <a:rPr dirty="0" err="1"/>
              <a:t>jižní</a:t>
            </a:r>
            <a:r>
              <a:rPr dirty="0"/>
              <a:t> </a:t>
            </a:r>
            <a:r>
              <a:rPr dirty="0" err="1"/>
              <a:t>Itálii</a:t>
            </a:r>
            <a:r>
              <a:rPr dirty="0"/>
              <a:t> </a:t>
            </a:r>
            <a:r>
              <a:rPr dirty="0" err="1"/>
              <a:t>byly</a:t>
            </a:r>
            <a:r>
              <a:rPr dirty="0"/>
              <a:t> </a:t>
            </a:r>
            <a:r>
              <a:rPr dirty="0" err="1"/>
              <a:t>rozšířeny</a:t>
            </a:r>
            <a:r>
              <a:rPr dirty="0"/>
              <a:t> </a:t>
            </a:r>
            <a:r>
              <a:rPr dirty="0" err="1"/>
              <a:t>mysterijní</a:t>
            </a:r>
            <a:r>
              <a:rPr dirty="0"/>
              <a:t> </a:t>
            </a:r>
            <a:r>
              <a:rPr dirty="0" err="1"/>
              <a:t>kulty</a:t>
            </a:r>
            <a:r>
              <a:rPr dirty="0"/>
              <a:t> </a:t>
            </a:r>
            <a:r>
              <a:rPr dirty="0" err="1"/>
              <a:t>vyznávající</a:t>
            </a:r>
            <a:r>
              <a:rPr dirty="0"/>
              <a:t> </a:t>
            </a:r>
            <a:r>
              <a:rPr dirty="0" err="1"/>
              <a:t>podsvětní</a:t>
            </a:r>
            <a:r>
              <a:rPr dirty="0"/>
              <a:t> </a:t>
            </a:r>
            <a:r>
              <a:rPr dirty="0" err="1"/>
              <a:t>božstva</a:t>
            </a:r>
            <a:r>
              <a:rPr dirty="0"/>
              <a:t>, v </a:t>
            </a:r>
            <a:r>
              <a:rPr dirty="0" err="1"/>
              <a:t>Iónii</a:t>
            </a:r>
            <a:r>
              <a:rPr dirty="0"/>
              <a:t> o </a:t>
            </a:r>
            <a:r>
              <a:rPr dirty="0" err="1"/>
              <a:t>těchto</a:t>
            </a:r>
            <a:r>
              <a:rPr dirty="0"/>
              <a:t> </a:t>
            </a:r>
            <a:r>
              <a:rPr dirty="0" err="1"/>
              <a:t>kultech</a:t>
            </a:r>
            <a:r>
              <a:rPr dirty="0"/>
              <a:t> </a:t>
            </a:r>
            <a:r>
              <a:rPr dirty="0" err="1"/>
              <a:t>příliš</a:t>
            </a:r>
            <a:r>
              <a:rPr dirty="0"/>
              <a:t> </a:t>
            </a:r>
            <a:r>
              <a:rPr dirty="0" err="1"/>
              <a:t>neslyšíme</a:t>
            </a:r>
            <a:r>
              <a:rPr dirty="0"/>
              <a:t>; z </a:t>
            </a:r>
            <a:r>
              <a:rPr dirty="0" err="1"/>
              <a:t>politického</a:t>
            </a:r>
            <a:r>
              <a:rPr dirty="0"/>
              <a:t> </a:t>
            </a:r>
            <a:r>
              <a:rPr dirty="0" err="1"/>
              <a:t>hlediska</a:t>
            </a:r>
            <a:r>
              <a:rPr dirty="0"/>
              <a:t> </a:t>
            </a:r>
            <a:r>
              <a:rPr dirty="0" err="1"/>
              <a:t>lze</a:t>
            </a:r>
            <a:r>
              <a:rPr dirty="0"/>
              <a:t> </a:t>
            </a:r>
            <a:r>
              <a:rPr dirty="0" err="1"/>
              <a:t>říci</a:t>
            </a:r>
            <a:r>
              <a:rPr dirty="0"/>
              <a:t>, </a:t>
            </a:r>
            <a:r>
              <a:rPr dirty="0" err="1"/>
              <a:t>že</a:t>
            </a:r>
            <a:r>
              <a:rPr dirty="0"/>
              <a:t> </a:t>
            </a:r>
            <a:r>
              <a:rPr i="1" dirty="0" err="1"/>
              <a:t>hodnoty</a:t>
            </a:r>
            <a:r>
              <a:rPr i="1" dirty="0"/>
              <a:t> </a:t>
            </a:r>
            <a:r>
              <a:rPr dirty="0"/>
              <a:t>polis (</a:t>
            </a:r>
            <a:r>
              <a:rPr dirty="0" err="1"/>
              <a:t>občanství</a:t>
            </a:r>
            <a:r>
              <a:rPr dirty="0"/>
              <a:t>, </a:t>
            </a:r>
            <a:r>
              <a:rPr dirty="0" err="1"/>
              <a:t>iniciativy</a:t>
            </a:r>
            <a:r>
              <a:rPr dirty="0"/>
              <a:t>, </a:t>
            </a:r>
            <a:r>
              <a:rPr dirty="0" err="1"/>
              <a:t>nezávislosti</a:t>
            </a:r>
            <a:r>
              <a:rPr dirty="0"/>
              <a:t>, </a:t>
            </a:r>
            <a:r>
              <a:rPr dirty="0" err="1"/>
              <a:t>zodpovědnosti</a:t>
            </a:r>
            <a:r>
              <a:rPr dirty="0"/>
              <a:t>, </a:t>
            </a:r>
            <a:r>
              <a:rPr dirty="0" err="1"/>
              <a:t>podnikavosti</a:t>
            </a:r>
            <a:r>
              <a:rPr dirty="0"/>
              <a:t>) </a:t>
            </a:r>
            <a:r>
              <a:rPr dirty="0" err="1"/>
              <a:t>nebyly</a:t>
            </a:r>
            <a:r>
              <a:rPr dirty="0"/>
              <a:t> </a:t>
            </a:r>
            <a:r>
              <a:rPr dirty="0" err="1"/>
              <a:t>na</a:t>
            </a:r>
            <a:r>
              <a:rPr dirty="0"/>
              <a:t> </a:t>
            </a:r>
            <a:r>
              <a:rPr dirty="0" err="1"/>
              <a:t>západě</a:t>
            </a:r>
            <a:r>
              <a:rPr dirty="0"/>
              <a:t> </a:t>
            </a:r>
            <a:r>
              <a:rPr dirty="0" err="1"/>
              <a:t>příliš</a:t>
            </a:r>
            <a:r>
              <a:rPr dirty="0"/>
              <a:t> </a:t>
            </a:r>
            <a:r>
              <a:rPr dirty="0" err="1"/>
              <a:t>akcentovány</a:t>
            </a:r>
            <a:r>
              <a:rPr dirty="0"/>
              <a:t> – </a:t>
            </a:r>
            <a:r>
              <a:rPr dirty="0" err="1"/>
              <a:t>západořecké</a:t>
            </a:r>
            <a:r>
              <a:rPr dirty="0"/>
              <a:t> </a:t>
            </a:r>
            <a:r>
              <a:rPr dirty="0" err="1"/>
              <a:t>obce</a:t>
            </a:r>
            <a:r>
              <a:rPr dirty="0"/>
              <a:t> </a:t>
            </a:r>
            <a:r>
              <a:rPr dirty="0" err="1"/>
              <a:t>byly</a:t>
            </a:r>
            <a:r>
              <a:rPr dirty="0"/>
              <a:t>  </a:t>
            </a:r>
            <a:r>
              <a:rPr dirty="0" err="1"/>
              <a:t>chronicky</a:t>
            </a:r>
            <a:r>
              <a:rPr dirty="0"/>
              <a:t> </a:t>
            </a:r>
            <a:r>
              <a:rPr dirty="0" err="1"/>
              <a:t>nestabilní</a:t>
            </a:r>
            <a:r>
              <a:rPr dirty="0"/>
              <a:t> (</a:t>
            </a:r>
            <a:r>
              <a:rPr dirty="0" err="1"/>
              <a:t>časté</a:t>
            </a:r>
            <a:r>
              <a:rPr dirty="0"/>
              <a:t> </a:t>
            </a:r>
            <a:r>
              <a:rPr dirty="0" err="1"/>
              <a:t>války</a:t>
            </a:r>
            <a:r>
              <a:rPr dirty="0"/>
              <a:t> </a:t>
            </a:r>
            <a:r>
              <a:rPr dirty="0" err="1"/>
              <a:t>mezi</a:t>
            </a:r>
            <a:r>
              <a:rPr dirty="0"/>
              <a:t> </a:t>
            </a:r>
            <a:r>
              <a:rPr dirty="0" err="1"/>
              <a:t>italskými</a:t>
            </a:r>
            <a:r>
              <a:rPr dirty="0"/>
              <a:t> </a:t>
            </a:r>
            <a:r>
              <a:rPr dirty="0" err="1"/>
              <a:t>státy</a:t>
            </a:r>
            <a:r>
              <a:rPr dirty="0"/>
              <a:t> </a:t>
            </a:r>
            <a:r>
              <a:rPr dirty="0" err="1"/>
              <a:t>byly</a:t>
            </a:r>
            <a:r>
              <a:rPr dirty="0"/>
              <a:t> </a:t>
            </a:r>
            <a:r>
              <a:rPr dirty="0" err="1"/>
              <a:t>poměrně</a:t>
            </a:r>
            <a:r>
              <a:rPr dirty="0"/>
              <a:t> </a:t>
            </a:r>
            <a:r>
              <a:rPr dirty="0" err="1"/>
              <a:t>časté</a:t>
            </a:r>
            <a:r>
              <a:rPr dirty="0"/>
              <a:t> a </a:t>
            </a:r>
            <a:r>
              <a:rPr dirty="0" err="1"/>
              <a:t>kruté</a:t>
            </a:r>
            <a:r>
              <a:rPr dirty="0"/>
              <a:t>; </a:t>
            </a:r>
            <a:r>
              <a:rPr dirty="0" err="1"/>
              <a:t>např</a:t>
            </a:r>
            <a:r>
              <a:rPr dirty="0"/>
              <a:t>. </a:t>
            </a:r>
            <a:r>
              <a:rPr dirty="0" err="1"/>
              <a:t>zničení</a:t>
            </a:r>
            <a:r>
              <a:rPr dirty="0"/>
              <a:t> </a:t>
            </a:r>
            <a:r>
              <a:rPr dirty="0" err="1"/>
              <a:t>Sybaridy</a:t>
            </a:r>
            <a:r>
              <a:rPr dirty="0"/>
              <a:t> 510 </a:t>
            </a:r>
            <a:r>
              <a:rPr dirty="0" err="1"/>
              <a:t>př</a:t>
            </a:r>
            <a:r>
              <a:rPr dirty="0"/>
              <a:t> n. l.). </a:t>
            </a:r>
          </a:p>
          <a:p>
            <a:pPr>
              <a:spcBef>
                <a:spcPts val="200"/>
              </a:spcBef>
              <a:defRPr sz="1200"/>
            </a:pPr>
            <a:r>
              <a:rPr dirty="0" err="1"/>
              <a:t>Význam</a:t>
            </a:r>
            <a:r>
              <a:rPr dirty="0"/>
              <a:t> </a:t>
            </a:r>
            <a:r>
              <a:rPr dirty="0" err="1"/>
              <a:t>západořecké</a:t>
            </a:r>
            <a:r>
              <a:rPr dirty="0"/>
              <a:t> </a:t>
            </a:r>
            <a:r>
              <a:rPr dirty="0" err="1"/>
              <a:t>filosofie</a:t>
            </a:r>
            <a:r>
              <a:rPr dirty="0"/>
              <a:t> je </a:t>
            </a:r>
            <a:r>
              <a:rPr dirty="0" err="1"/>
              <a:t>nicméně</a:t>
            </a:r>
            <a:r>
              <a:rPr dirty="0"/>
              <a:t> </a:t>
            </a:r>
            <a:r>
              <a:rPr dirty="0" err="1"/>
              <a:t>obrovský</a:t>
            </a:r>
            <a:r>
              <a:rPr dirty="0"/>
              <a:t>: a) Pythagoras </a:t>
            </a:r>
            <a:r>
              <a:rPr dirty="0" err="1"/>
              <a:t>učí</a:t>
            </a:r>
            <a:r>
              <a:rPr dirty="0"/>
              <a:t> </a:t>
            </a:r>
            <a:r>
              <a:rPr dirty="0" err="1"/>
              <a:t>lidi</a:t>
            </a:r>
            <a:r>
              <a:rPr dirty="0"/>
              <a:t> </a:t>
            </a:r>
            <a:r>
              <a:rPr dirty="0" err="1"/>
              <a:t>rozumět</a:t>
            </a:r>
            <a:r>
              <a:rPr dirty="0"/>
              <a:t> </a:t>
            </a:r>
            <a:r>
              <a:rPr dirty="0" err="1"/>
              <a:t>smyslu</a:t>
            </a:r>
            <a:r>
              <a:rPr dirty="0"/>
              <a:t> </a:t>
            </a:r>
            <a:r>
              <a:rPr dirty="0" err="1"/>
              <a:t>života</a:t>
            </a:r>
            <a:r>
              <a:rPr dirty="0"/>
              <a:t> a </a:t>
            </a:r>
            <a:r>
              <a:rPr dirty="0" err="1"/>
              <a:t>smrti</a:t>
            </a:r>
            <a:r>
              <a:rPr dirty="0"/>
              <a:t>; </a:t>
            </a:r>
            <a:r>
              <a:rPr dirty="0" err="1"/>
              <a:t>Parmenidés</a:t>
            </a:r>
            <a:r>
              <a:rPr dirty="0"/>
              <a:t> </a:t>
            </a:r>
            <a:r>
              <a:rPr dirty="0" err="1"/>
              <a:t>zakládá</a:t>
            </a:r>
            <a:r>
              <a:rPr dirty="0"/>
              <a:t> </a:t>
            </a:r>
            <a:r>
              <a:rPr b="1" dirty="0"/>
              <a:t>„</a:t>
            </a:r>
            <a:r>
              <a:rPr b="1" dirty="0" err="1"/>
              <a:t>metafyziku</a:t>
            </a:r>
            <a:r>
              <a:rPr b="1" dirty="0"/>
              <a:t>“, </a:t>
            </a:r>
            <a:r>
              <a:rPr b="1" dirty="0" err="1"/>
              <a:t>zkoumání</a:t>
            </a:r>
            <a:r>
              <a:rPr b="1" dirty="0"/>
              <a:t> </a:t>
            </a:r>
            <a:r>
              <a:rPr b="1" dirty="0" err="1"/>
              <a:t>toho</a:t>
            </a:r>
            <a:r>
              <a:rPr b="1" dirty="0"/>
              <a:t>, co jest.</a:t>
            </a:r>
          </a:p>
          <a:p>
            <a:pPr marL="0" indent="0">
              <a:spcBef>
                <a:spcPts val="200"/>
              </a:spcBef>
              <a:buSzTx/>
              <a:buNone/>
              <a:defRPr sz="1200"/>
            </a:pPr>
            <a:r>
              <a:rPr dirty="0"/>
              <a:t> </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Nadpis 1"/>
          <p:cNvSpPr txBox="1">
            <a:spLocks noGrp="1"/>
          </p:cNvSpPr>
          <p:nvPr>
            <p:ph type="title"/>
          </p:nvPr>
        </p:nvSpPr>
        <p:spPr>
          <a:prstGeom prst="rect">
            <a:avLst/>
          </a:prstGeom>
        </p:spPr>
        <p:txBody>
          <a:bodyPr/>
          <a:lstStyle/>
          <a:p>
            <a:pPr>
              <a:defRPr sz="2400"/>
            </a:pPr>
            <a:r>
              <a:t>Robin Dunbar o náboženství</a:t>
            </a:r>
            <a:br/>
            <a:r>
              <a:t>(Dunbar, R., </a:t>
            </a:r>
            <a:r>
              <a:rPr i="1"/>
              <a:t>How Religion Evolved. </a:t>
            </a:r>
            <a:r>
              <a:t>Pelican 2022.)</a:t>
            </a:r>
          </a:p>
        </p:txBody>
      </p:sp>
      <p:sp>
        <p:nvSpPr>
          <p:cNvPr id="31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600"/>
              </a:spcBef>
              <a:buSzTx/>
              <a:buNone/>
              <a:defRPr sz="2900"/>
            </a:pPr>
            <a:r>
              <a:t>„… a minimal  definition of religion might </a:t>
            </a:r>
            <a:r>
              <a:rPr b="1"/>
              <a:t>be belief in some kind of transcendental world</a:t>
            </a:r>
            <a:r>
              <a:t> (that </a:t>
            </a:r>
            <a:r>
              <a:rPr b="1"/>
              <a:t>may or may not</a:t>
            </a:r>
            <a:r>
              <a:t> take interest in and influence the physical world in which we live).“ (s. xvii)</a:t>
            </a:r>
          </a:p>
          <a:p>
            <a:pPr marL="0" indent="0">
              <a:spcBef>
                <a:spcPts val="600"/>
              </a:spcBef>
              <a:buSzTx/>
              <a:buNone/>
              <a:defRPr sz="2900"/>
            </a:pPr>
            <a:r>
              <a:t>„Many of these ideas centre around the belief that spirits, and </a:t>
            </a:r>
            <a:r>
              <a:rPr b="1"/>
              <a:t>those who have acces</a:t>
            </a:r>
            <a:r>
              <a:t> to the spirit world </a:t>
            </a:r>
            <a:r>
              <a:rPr b="1"/>
              <a:t>or have esoteric knowledge</a:t>
            </a:r>
            <a:r>
              <a:t> of such acces (withches, sorcerers, shamans), are able to influence our world for both good and evil.“</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Zástupný symbol pro obsah 5" descr="Zástupný symbol pro obsah 5"/>
          <p:cNvPicPr>
            <a:picLocks noChangeAspect="1"/>
          </p:cNvPicPr>
          <p:nvPr/>
        </p:nvPicPr>
        <p:blipFill>
          <a:blip r:embed="rId2"/>
          <a:stretch>
            <a:fillRect/>
          </a:stretch>
        </p:blipFill>
        <p:spPr>
          <a:xfrm>
            <a:off x="558045" y="1166018"/>
            <a:ext cx="3859825" cy="4525964"/>
          </a:xfrm>
          <a:prstGeom prst="rect">
            <a:avLst/>
          </a:prstGeom>
          <a:ln w="12700">
            <a:miter lim="400000"/>
          </a:ln>
        </p:spPr>
      </p:pic>
      <p:sp>
        <p:nvSpPr>
          <p:cNvPr id="321" name="Zástupný symbol pro obsah 3"/>
          <p:cNvSpPr txBox="1">
            <a:spLocks noGrp="1"/>
          </p:cNvSpPr>
          <p:nvPr>
            <p:ph type="body" sz="quarter" idx="1"/>
          </p:nvPr>
        </p:nvSpPr>
        <p:spPr>
          <a:xfrm>
            <a:off x="4590910" y="1176259"/>
            <a:ext cx="4038601" cy="1884927"/>
          </a:xfrm>
          <a:prstGeom prst="rect">
            <a:avLst/>
          </a:prstGeom>
        </p:spPr>
        <p:txBody>
          <a:bodyPr/>
          <a:lstStyle/>
          <a:p>
            <a:pPr marL="0" indent="0" algn="ctr">
              <a:buSzTx/>
              <a:buNone/>
              <a:defRPr>
                <a:latin typeface="Times New Roman"/>
                <a:ea typeface="Times New Roman"/>
                <a:cs typeface="Times New Roman"/>
                <a:sym typeface="Times New Roman"/>
              </a:defRPr>
            </a:pPr>
            <a:endParaRPr/>
          </a:p>
          <a:p>
            <a:pPr marL="0" indent="0" algn="ctr">
              <a:buSzTx/>
              <a:buNone/>
              <a:defRPr>
                <a:latin typeface="Times New Roman"/>
                <a:ea typeface="Times New Roman"/>
                <a:cs typeface="Times New Roman"/>
                <a:sym typeface="Times New Roman"/>
              </a:defRPr>
            </a:pPr>
            <a:r>
              <a:t>Pythagoras ze Samu (asi 570-500)</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Nadpis 1"/>
          <p:cNvSpPr txBox="1">
            <a:spLocks noGrp="1"/>
          </p:cNvSpPr>
          <p:nvPr>
            <p:ph type="title"/>
          </p:nvPr>
        </p:nvSpPr>
        <p:spPr>
          <a:prstGeom prst="rect">
            <a:avLst/>
          </a:prstGeom>
        </p:spPr>
        <p:txBody>
          <a:bodyPr/>
          <a:lstStyle/>
          <a:p>
            <a:r>
              <a:t>Pythagoru všichni známe</a:t>
            </a:r>
          </a:p>
        </p:txBody>
      </p:sp>
      <p:pic>
        <p:nvPicPr>
          <p:cNvPr id="324" name="Zástupný symbol pro obsah 5" descr="Zástupný symbol pro obsah 5"/>
          <p:cNvPicPr>
            <a:picLocks noChangeAspect="1"/>
          </p:cNvPicPr>
          <p:nvPr/>
        </p:nvPicPr>
        <p:blipFill>
          <a:blip r:embed="rId2"/>
          <a:stretch>
            <a:fillRect/>
          </a:stretch>
        </p:blipFill>
        <p:spPr>
          <a:xfrm>
            <a:off x="762120" y="1600200"/>
            <a:ext cx="3428759" cy="4525963"/>
          </a:xfrm>
          <a:prstGeom prst="rect">
            <a:avLst/>
          </a:prstGeom>
          <a:ln w="12700">
            <a:miter lim="400000"/>
          </a:ln>
        </p:spPr>
      </p:pic>
      <p:sp>
        <p:nvSpPr>
          <p:cNvPr id="325" name="Zástupný symbol pro obsah 3"/>
          <p:cNvSpPr txBox="1">
            <a:spLocks noGrp="1"/>
          </p:cNvSpPr>
          <p:nvPr>
            <p:ph type="body" sz="half" idx="1"/>
          </p:nvPr>
        </p:nvSpPr>
        <p:spPr>
          <a:xfrm>
            <a:off x="4427983" y="1600200"/>
            <a:ext cx="4258817" cy="4525963"/>
          </a:xfrm>
          <a:prstGeom prst="rect">
            <a:avLst/>
          </a:prstGeom>
        </p:spPr>
        <p:txBody>
          <a:bodyPr/>
          <a:lstStyle/>
          <a:p>
            <a:pPr marL="0" indent="0">
              <a:lnSpc>
                <a:spcPct val="80000"/>
              </a:lnSpc>
              <a:spcBef>
                <a:spcPts val="400"/>
              </a:spcBef>
              <a:buSzTx/>
              <a:buNone/>
              <a:defRPr sz="1900">
                <a:latin typeface="Times New Roman"/>
                <a:ea typeface="Times New Roman"/>
                <a:cs typeface="Times New Roman"/>
                <a:sym typeface="Times New Roman"/>
              </a:defRPr>
            </a:pPr>
            <a:r>
              <a:t>„By now Pythagora´s theorem is familiar to most of us, if ony as a dim memory from school geometry. But if you listen to its message afresh, with Pythagora´s ears, so to speak, yeou realize that it is saying something quite startling. It is telling you that the geometry of objects embodies hidden numerical relationships. It says, in other words, that Number describes, if not yet everything, at least something very important about physical reality, namely the sizes and shapes of the objects that inhabit it.“</a:t>
            </a:r>
          </a:p>
          <a:p>
            <a:pPr marL="0" indent="0">
              <a:lnSpc>
                <a:spcPct val="80000"/>
              </a:lnSpc>
              <a:spcBef>
                <a:spcPts val="400"/>
              </a:spcBef>
              <a:buSzTx/>
              <a:buNone/>
              <a:defRPr sz="1900">
                <a:latin typeface="Times New Roman"/>
                <a:ea typeface="Times New Roman"/>
                <a:cs typeface="Times New Roman"/>
                <a:sym typeface="Times New Roman"/>
              </a:defRPr>
            </a:pPr>
            <a:endParaRPr/>
          </a:p>
          <a:p>
            <a:pPr marL="0" indent="0">
              <a:lnSpc>
                <a:spcPct val="80000"/>
              </a:lnSpc>
              <a:spcBef>
                <a:spcPts val="400"/>
              </a:spcBef>
              <a:buSzTx/>
              <a:buNone/>
              <a:defRPr sz="1900">
                <a:latin typeface="Times New Roman"/>
                <a:ea typeface="Times New Roman"/>
                <a:cs typeface="Times New Roman"/>
                <a:sym typeface="Times New Roman"/>
              </a:defRPr>
            </a:pPr>
            <a:r>
              <a:t>Wilczek, F., </a:t>
            </a:r>
            <a:r>
              <a:rPr i="1"/>
              <a:t>A Beautiful Question</a:t>
            </a:r>
            <a:r>
              <a:t>, s. 21.</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Nadpis 1"/>
          <p:cNvSpPr txBox="1">
            <a:spLocks noGrp="1"/>
          </p:cNvSpPr>
          <p:nvPr>
            <p:ph type="title"/>
          </p:nvPr>
        </p:nvSpPr>
        <p:spPr>
          <a:prstGeom prst="rect">
            <a:avLst/>
          </a:prstGeom>
        </p:spPr>
        <p:txBody>
          <a:bodyPr/>
          <a:lstStyle>
            <a:lvl1pPr>
              <a:defRPr sz="1600"/>
            </a:lvl1pPr>
          </a:lstStyle>
          <a:p>
            <a:r>
              <a:t>Pythagoras ze Samu (asi 570 – 500) - pythagoreismus</a:t>
            </a:r>
          </a:p>
        </p:txBody>
      </p:sp>
      <p:sp>
        <p:nvSpPr>
          <p:cNvPr id="328" name="Zástupný symbol pro obsah 2"/>
          <p:cNvSpPr txBox="1">
            <a:spLocks noGrp="1"/>
          </p:cNvSpPr>
          <p:nvPr>
            <p:ph type="body" idx="1"/>
          </p:nvPr>
        </p:nvSpPr>
        <p:spPr>
          <a:xfrm>
            <a:off x="457200" y="1124743"/>
            <a:ext cx="8229600" cy="5001421"/>
          </a:xfrm>
          <a:prstGeom prst="rect">
            <a:avLst/>
          </a:prstGeom>
        </p:spPr>
        <p:txBody>
          <a:bodyPr/>
          <a:lstStyle/>
          <a:p>
            <a:pPr marL="0" indent="0" defTabSz="905255">
              <a:lnSpc>
                <a:spcPct val="90000"/>
              </a:lnSpc>
              <a:spcBef>
                <a:spcPts val="200"/>
              </a:spcBef>
              <a:buSzTx/>
              <a:buNone/>
              <a:defRPr sz="989" b="1"/>
            </a:pPr>
            <a:r>
              <a:rPr dirty="0" err="1"/>
              <a:t>Život</a:t>
            </a:r>
            <a:r>
              <a:rPr dirty="0"/>
              <a:t>: </a:t>
            </a:r>
            <a:r>
              <a:rPr dirty="0" err="1"/>
              <a:t>O</a:t>
            </a:r>
            <a:r>
              <a:rPr b="0" dirty="0" err="1"/>
              <a:t>pět</a:t>
            </a:r>
            <a:r>
              <a:rPr b="0" dirty="0"/>
              <a:t> </a:t>
            </a:r>
            <a:r>
              <a:rPr b="0" dirty="0" err="1"/>
              <a:t>toho</a:t>
            </a:r>
            <a:r>
              <a:rPr b="0" dirty="0"/>
              <a:t> </a:t>
            </a:r>
            <a:r>
              <a:rPr b="0" dirty="0" err="1"/>
              <a:t>víme</a:t>
            </a:r>
            <a:r>
              <a:rPr b="0" dirty="0"/>
              <a:t> </a:t>
            </a:r>
            <a:r>
              <a:rPr b="0" dirty="0" err="1"/>
              <a:t>jen</a:t>
            </a:r>
            <a:r>
              <a:rPr b="0" dirty="0"/>
              <a:t> </a:t>
            </a:r>
            <a:r>
              <a:rPr b="0" dirty="0" err="1"/>
              <a:t>velmi</a:t>
            </a:r>
            <a:r>
              <a:rPr b="0" dirty="0"/>
              <a:t> </a:t>
            </a:r>
            <a:r>
              <a:rPr b="0" dirty="0" err="1"/>
              <a:t>málo</a:t>
            </a:r>
            <a:r>
              <a:rPr b="0" dirty="0"/>
              <a:t>, </a:t>
            </a:r>
            <a:r>
              <a:rPr b="0" dirty="0" err="1"/>
              <a:t>pochází</a:t>
            </a:r>
            <a:r>
              <a:rPr b="0" dirty="0"/>
              <a:t> z </a:t>
            </a:r>
            <a:r>
              <a:rPr b="0" dirty="0" err="1"/>
              <a:t>ostrova</a:t>
            </a:r>
            <a:r>
              <a:rPr b="0" dirty="0"/>
              <a:t> </a:t>
            </a:r>
            <a:r>
              <a:rPr b="0" dirty="0" err="1"/>
              <a:t>Samu</a:t>
            </a:r>
            <a:r>
              <a:rPr b="0" dirty="0"/>
              <a:t> </a:t>
            </a:r>
            <a:r>
              <a:rPr b="0" dirty="0" err="1"/>
              <a:t>nebo</a:t>
            </a:r>
            <a:r>
              <a:rPr b="0" dirty="0"/>
              <a:t> (</a:t>
            </a:r>
            <a:r>
              <a:rPr b="0" dirty="0" err="1"/>
              <a:t>spíše</a:t>
            </a:r>
            <a:r>
              <a:rPr b="0" dirty="0"/>
              <a:t>) </a:t>
            </a:r>
            <a:r>
              <a:rPr b="0" dirty="0" err="1"/>
              <a:t>Lemu</a:t>
            </a:r>
            <a:r>
              <a:rPr b="0" dirty="0"/>
              <a:t>, </a:t>
            </a:r>
            <a:r>
              <a:rPr b="0" dirty="0" err="1"/>
              <a:t>emigroval</a:t>
            </a:r>
            <a:r>
              <a:rPr b="0" dirty="0"/>
              <a:t> do </a:t>
            </a:r>
            <a:r>
              <a:rPr b="0" dirty="0" err="1"/>
              <a:t>Krotónu</a:t>
            </a:r>
            <a:r>
              <a:rPr b="0" dirty="0"/>
              <a:t> (</a:t>
            </a:r>
            <a:r>
              <a:rPr b="0" dirty="0" err="1"/>
              <a:t>jižní</a:t>
            </a:r>
            <a:r>
              <a:rPr b="0" dirty="0"/>
              <a:t> </a:t>
            </a:r>
            <a:r>
              <a:rPr b="0" dirty="0" err="1"/>
              <a:t>Itálie</a:t>
            </a:r>
            <a:r>
              <a:rPr b="0" dirty="0"/>
              <a:t>), </a:t>
            </a:r>
            <a:r>
              <a:rPr b="0" dirty="0" err="1"/>
              <a:t>kde</a:t>
            </a:r>
            <a:r>
              <a:rPr b="0" dirty="0"/>
              <a:t> </a:t>
            </a:r>
            <a:r>
              <a:rPr b="0" dirty="0" err="1"/>
              <a:t>založil</a:t>
            </a:r>
            <a:r>
              <a:rPr b="0" dirty="0"/>
              <a:t> </a:t>
            </a:r>
            <a:r>
              <a:rPr b="0" dirty="0" err="1"/>
              <a:t>školu</a:t>
            </a:r>
            <a:r>
              <a:rPr b="0" dirty="0"/>
              <a:t> (</a:t>
            </a:r>
            <a:r>
              <a:rPr b="0" dirty="0" err="1"/>
              <a:t>náb</a:t>
            </a:r>
            <a:r>
              <a:rPr b="0" dirty="0"/>
              <a:t>. </a:t>
            </a:r>
            <a:r>
              <a:rPr b="0" dirty="0" err="1"/>
              <a:t>sektu</a:t>
            </a:r>
            <a:r>
              <a:rPr b="0" dirty="0"/>
              <a:t>), </a:t>
            </a:r>
            <a:r>
              <a:rPr b="0" dirty="0" err="1"/>
              <a:t>poté</a:t>
            </a:r>
            <a:r>
              <a:rPr b="0" dirty="0"/>
              <a:t> </a:t>
            </a:r>
            <a:r>
              <a:rPr b="0" dirty="0" err="1"/>
              <a:t>utíká</a:t>
            </a:r>
            <a:r>
              <a:rPr b="0" dirty="0"/>
              <a:t> do </a:t>
            </a:r>
            <a:r>
              <a:rPr b="0" dirty="0" err="1"/>
              <a:t>Metapontu</a:t>
            </a:r>
            <a:r>
              <a:rPr b="0" dirty="0"/>
              <a:t> (</a:t>
            </a:r>
            <a:r>
              <a:rPr b="0" dirty="0" err="1"/>
              <a:t>Coplestone</a:t>
            </a:r>
            <a:r>
              <a:rPr b="0" dirty="0"/>
              <a:t> 2014, s. 49)</a:t>
            </a:r>
          </a:p>
          <a:p>
            <a:pPr marL="0" indent="0" defTabSz="905255">
              <a:lnSpc>
                <a:spcPct val="90000"/>
              </a:lnSpc>
              <a:spcBef>
                <a:spcPts val="200"/>
              </a:spcBef>
              <a:buSzTx/>
              <a:buNone/>
              <a:defRPr sz="989" b="1"/>
            </a:pPr>
            <a:r>
              <a:rPr dirty="0" err="1"/>
              <a:t>Prameny</a:t>
            </a:r>
            <a:r>
              <a:rPr b="0" dirty="0"/>
              <a:t>: a) Pythagoras </a:t>
            </a:r>
            <a:r>
              <a:rPr b="0" dirty="0" err="1"/>
              <a:t>sám</a:t>
            </a:r>
            <a:r>
              <a:rPr b="0" dirty="0"/>
              <a:t> </a:t>
            </a:r>
            <a:r>
              <a:rPr b="0" dirty="0" err="1"/>
              <a:t>nic</a:t>
            </a:r>
            <a:r>
              <a:rPr b="0" dirty="0"/>
              <a:t> </a:t>
            </a:r>
            <a:r>
              <a:rPr b="0" dirty="0" err="1"/>
              <a:t>nenapsal</a:t>
            </a:r>
            <a:r>
              <a:rPr b="0" dirty="0"/>
              <a:t>. </a:t>
            </a:r>
            <a:r>
              <a:rPr b="0" dirty="0" err="1"/>
              <a:t>Vše</a:t>
            </a:r>
            <a:r>
              <a:rPr b="0" dirty="0"/>
              <a:t>, co </a:t>
            </a:r>
            <a:r>
              <a:rPr b="0" dirty="0" err="1"/>
              <a:t>víme</a:t>
            </a:r>
            <a:r>
              <a:rPr b="0" dirty="0"/>
              <a:t>, </a:t>
            </a:r>
            <a:r>
              <a:rPr b="0" dirty="0" err="1"/>
              <a:t>víme</a:t>
            </a:r>
            <a:r>
              <a:rPr b="0" dirty="0"/>
              <a:t> </a:t>
            </a:r>
            <a:r>
              <a:rPr b="0" dirty="0" err="1"/>
              <a:t>zprostředkovaně</a:t>
            </a:r>
            <a:r>
              <a:rPr b="0" dirty="0"/>
              <a:t>; b) </a:t>
            </a:r>
            <a:r>
              <a:rPr b="0" dirty="0" err="1"/>
              <a:t>nicméně</a:t>
            </a:r>
            <a:r>
              <a:rPr b="0" dirty="0"/>
              <a:t> </a:t>
            </a:r>
            <a:r>
              <a:rPr b="0" dirty="0" err="1"/>
              <a:t>Pythagorovo</a:t>
            </a:r>
            <a:r>
              <a:rPr b="0" dirty="0"/>
              <a:t> </a:t>
            </a:r>
            <a:r>
              <a:rPr b="0" dirty="0" err="1"/>
              <a:t>jméno</a:t>
            </a:r>
            <a:r>
              <a:rPr b="0" dirty="0"/>
              <a:t> </a:t>
            </a:r>
            <a:r>
              <a:rPr dirty="0" err="1"/>
              <a:t>rezonuje</a:t>
            </a:r>
            <a:r>
              <a:rPr b="0" dirty="0"/>
              <a:t> </a:t>
            </a:r>
            <a:r>
              <a:rPr b="0" dirty="0" err="1"/>
              <a:t>ve</a:t>
            </a:r>
            <a:r>
              <a:rPr b="0" dirty="0"/>
              <a:t> </a:t>
            </a:r>
            <a:r>
              <a:rPr b="0" dirty="0" err="1"/>
              <a:t>velkém</a:t>
            </a:r>
            <a:r>
              <a:rPr b="0" dirty="0"/>
              <a:t> </a:t>
            </a:r>
            <a:r>
              <a:rPr b="0" dirty="0" err="1"/>
              <a:t>množství</a:t>
            </a:r>
            <a:r>
              <a:rPr b="0" dirty="0"/>
              <a:t> </a:t>
            </a:r>
            <a:r>
              <a:rPr b="0" dirty="0" err="1"/>
              <a:t>zpráv</a:t>
            </a:r>
            <a:r>
              <a:rPr b="0" dirty="0"/>
              <a:t> a </a:t>
            </a:r>
            <a:r>
              <a:rPr b="0" dirty="0" err="1"/>
              <a:t>textů</a:t>
            </a:r>
            <a:r>
              <a:rPr b="0" dirty="0"/>
              <a:t>. </a:t>
            </a:r>
            <a:r>
              <a:rPr b="0" dirty="0" err="1"/>
              <a:t>Hérakleitos</a:t>
            </a:r>
            <a:r>
              <a:rPr b="0" dirty="0"/>
              <a:t> </a:t>
            </a:r>
            <a:r>
              <a:rPr b="0" dirty="0" err="1"/>
              <a:t>jej</a:t>
            </a:r>
            <a:r>
              <a:rPr b="0" dirty="0"/>
              <a:t> </a:t>
            </a:r>
            <a:r>
              <a:rPr b="0" dirty="0" err="1"/>
              <a:t>kritizuje</a:t>
            </a:r>
            <a:r>
              <a:rPr b="0" dirty="0"/>
              <a:t>, </a:t>
            </a:r>
            <a:r>
              <a:rPr b="0" dirty="0" err="1"/>
              <a:t>Hérodotos</a:t>
            </a:r>
            <a:r>
              <a:rPr b="0" dirty="0"/>
              <a:t> </a:t>
            </a:r>
            <a:r>
              <a:rPr b="0" dirty="0" err="1"/>
              <a:t>zmiňuje</a:t>
            </a:r>
            <a:r>
              <a:rPr b="0" dirty="0"/>
              <a:t>, </a:t>
            </a:r>
            <a:r>
              <a:rPr b="0" dirty="0" err="1"/>
              <a:t>Platón</a:t>
            </a:r>
            <a:r>
              <a:rPr b="0" dirty="0"/>
              <a:t> </a:t>
            </a:r>
            <a:r>
              <a:rPr b="0" dirty="0" err="1"/>
              <a:t>hojně</a:t>
            </a:r>
            <a:r>
              <a:rPr b="0" dirty="0"/>
              <a:t> </a:t>
            </a:r>
            <a:r>
              <a:rPr b="0" dirty="0" err="1"/>
              <a:t>využívá</a:t>
            </a:r>
            <a:r>
              <a:rPr b="0" dirty="0"/>
              <a:t> a je </a:t>
            </a:r>
            <a:r>
              <a:rPr b="0" dirty="0" err="1"/>
              <a:t>jim</a:t>
            </a:r>
            <a:r>
              <a:rPr b="0" dirty="0"/>
              <a:t> </a:t>
            </a:r>
            <a:r>
              <a:rPr b="0" dirty="0" err="1"/>
              <a:t>nepochybně</a:t>
            </a:r>
            <a:r>
              <a:rPr b="0" dirty="0"/>
              <a:t> </a:t>
            </a:r>
            <a:r>
              <a:rPr b="0" dirty="0" err="1"/>
              <a:t>silně</a:t>
            </a:r>
            <a:r>
              <a:rPr b="0" dirty="0"/>
              <a:t> </a:t>
            </a:r>
            <a:r>
              <a:rPr b="0" dirty="0" err="1"/>
              <a:t>ovlivněn</a:t>
            </a:r>
            <a:r>
              <a:rPr b="0" dirty="0"/>
              <a:t> (Kirk, Raven, </a:t>
            </a:r>
            <a:r>
              <a:rPr b="0" dirty="0" err="1"/>
              <a:t>Schoefield</a:t>
            </a:r>
            <a:r>
              <a:rPr b="0" dirty="0"/>
              <a:t>, 2004, s. 280), Aristoteles </a:t>
            </a:r>
            <a:r>
              <a:rPr b="0" dirty="0" err="1"/>
              <a:t>si</a:t>
            </a:r>
            <a:r>
              <a:rPr b="0" dirty="0"/>
              <a:t> </a:t>
            </a:r>
            <a:r>
              <a:rPr b="0" dirty="0" err="1"/>
              <a:t>zachovává</a:t>
            </a:r>
            <a:r>
              <a:rPr b="0" dirty="0"/>
              <a:t> </a:t>
            </a:r>
            <a:r>
              <a:rPr b="0" dirty="0" err="1"/>
              <a:t>odolnost</a:t>
            </a:r>
            <a:r>
              <a:rPr b="0" dirty="0"/>
              <a:t>. Z </a:t>
            </a:r>
            <a:r>
              <a:rPr b="0" dirty="0" err="1"/>
              <a:t>pozdějších</a:t>
            </a:r>
            <a:r>
              <a:rPr b="0" dirty="0"/>
              <a:t> </a:t>
            </a:r>
            <a:r>
              <a:rPr b="0" dirty="0" err="1"/>
              <a:t>doxografů</a:t>
            </a:r>
            <a:r>
              <a:rPr b="0" dirty="0"/>
              <a:t> a </a:t>
            </a:r>
            <a:r>
              <a:rPr b="0" dirty="0" err="1"/>
              <a:t>filosofů</a:t>
            </a:r>
            <a:r>
              <a:rPr b="0" dirty="0"/>
              <a:t> </a:t>
            </a:r>
            <a:r>
              <a:rPr b="0" dirty="0" err="1"/>
              <a:t>pak</a:t>
            </a:r>
            <a:r>
              <a:rPr b="0" dirty="0"/>
              <a:t> </a:t>
            </a:r>
            <a:r>
              <a:rPr b="0" dirty="0" err="1"/>
              <a:t>stojí</a:t>
            </a:r>
            <a:r>
              <a:rPr b="0" dirty="0"/>
              <a:t> </a:t>
            </a:r>
            <a:r>
              <a:rPr b="0" dirty="0" err="1"/>
              <a:t>za</a:t>
            </a:r>
            <a:r>
              <a:rPr b="0" dirty="0"/>
              <a:t> </a:t>
            </a:r>
            <a:r>
              <a:rPr b="0" dirty="0" err="1"/>
              <a:t>zmínku</a:t>
            </a:r>
            <a:r>
              <a:rPr b="0" dirty="0"/>
              <a:t> </a:t>
            </a:r>
            <a:r>
              <a:rPr b="0" dirty="0" err="1"/>
              <a:t>především</a:t>
            </a:r>
            <a:r>
              <a:rPr b="0" dirty="0"/>
              <a:t> </a:t>
            </a:r>
            <a:r>
              <a:rPr b="0" dirty="0" err="1"/>
              <a:t>slavný</a:t>
            </a:r>
            <a:r>
              <a:rPr b="0" dirty="0"/>
              <a:t> </a:t>
            </a:r>
            <a:r>
              <a:rPr b="0" dirty="0" err="1"/>
              <a:t>Diogenés</a:t>
            </a:r>
            <a:r>
              <a:rPr b="0" dirty="0"/>
              <a:t> </a:t>
            </a:r>
            <a:r>
              <a:rPr b="0" dirty="0" err="1"/>
              <a:t>Leartios</a:t>
            </a:r>
            <a:r>
              <a:rPr b="0" dirty="0"/>
              <a:t>, </a:t>
            </a:r>
            <a:r>
              <a:rPr b="0" dirty="0" err="1"/>
              <a:t>Porfyrios</a:t>
            </a:r>
            <a:r>
              <a:rPr b="0" dirty="0"/>
              <a:t> a </a:t>
            </a:r>
            <a:r>
              <a:rPr b="0" dirty="0" err="1"/>
              <a:t>Iamblichos</a:t>
            </a:r>
            <a:r>
              <a:rPr b="0" dirty="0"/>
              <a:t>.</a:t>
            </a:r>
          </a:p>
          <a:p>
            <a:pPr marL="0" indent="0" defTabSz="905255">
              <a:lnSpc>
                <a:spcPct val="90000"/>
              </a:lnSpc>
              <a:spcBef>
                <a:spcPts val="200"/>
              </a:spcBef>
              <a:buSzTx/>
              <a:buNone/>
              <a:defRPr sz="989" b="1"/>
            </a:pPr>
            <a:r>
              <a:rPr dirty="0" err="1"/>
              <a:t>Pythagorův</a:t>
            </a:r>
            <a:r>
              <a:rPr dirty="0"/>
              <a:t> </a:t>
            </a:r>
            <a:r>
              <a:rPr dirty="0" err="1"/>
              <a:t>obraz</a:t>
            </a:r>
            <a:r>
              <a:rPr b="0" dirty="0"/>
              <a:t>: ten je </a:t>
            </a:r>
            <a:r>
              <a:rPr b="0" dirty="0" err="1"/>
              <a:t>na</a:t>
            </a:r>
            <a:r>
              <a:rPr b="0" dirty="0"/>
              <a:t> </a:t>
            </a:r>
            <a:r>
              <a:rPr b="0" dirty="0" err="1"/>
              <a:t>základě</a:t>
            </a:r>
            <a:r>
              <a:rPr b="0" dirty="0"/>
              <a:t> </a:t>
            </a:r>
            <a:r>
              <a:rPr b="0" dirty="0" err="1"/>
              <a:t>pramenů</a:t>
            </a:r>
            <a:r>
              <a:rPr b="0" dirty="0"/>
              <a:t> </a:t>
            </a:r>
            <a:r>
              <a:rPr dirty="0" err="1"/>
              <a:t>ambivalentní</a:t>
            </a:r>
            <a:r>
              <a:rPr b="0" dirty="0"/>
              <a:t>. </a:t>
            </a:r>
            <a:r>
              <a:rPr b="0" dirty="0" err="1"/>
              <a:t>Hérakleitos</a:t>
            </a:r>
            <a:r>
              <a:rPr b="0" dirty="0"/>
              <a:t> </a:t>
            </a:r>
            <a:r>
              <a:rPr b="0" dirty="0" err="1"/>
              <a:t>explicitně</a:t>
            </a:r>
            <a:r>
              <a:rPr b="0" dirty="0"/>
              <a:t> (DK 22 B 40, 22 B 129) a </a:t>
            </a:r>
            <a:r>
              <a:rPr b="0" dirty="0" err="1"/>
              <a:t>Hérodotos</a:t>
            </a:r>
            <a:r>
              <a:rPr b="0" dirty="0"/>
              <a:t> (DK 14, 2) </a:t>
            </a:r>
            <a:r>
              <a:rPr b="0" dirty="0" err="1"/>
              <a:t>implicitně</a:t>
            </a:r>
            <a:r>
              <a:rPr b="0" dirty="0"/>
              <a:t> </a:t>
            </a:r>
            <a:r>
              <a:rPr b="0" dirty="0" err="1"/>
              <a:t>naznačují</a:t>
            </a:r>
            <a:r>
              <a:rPr b="0" dirty="0"/>
              <a:t>, </a:t>
            </a:r>
            <a:r>
              <a:rPr b="0" dirty="0" err="1"/>
              <a:t>že</a:t>
            </a:r>
            <a:r>
              <a:rPr b="0" dirty="0"/>
              <a:t> se </a:t>
            </a:r>
            <a:r>
              <a:rPr b="0" dirty="0" err="1"/>
              <a:t>jednalo</a:t>
            </a:r>
            <a:r>
              <a:rPr b="0" dirty="0"/>
              <a:t> o </a:t>
            </a:r>
            <a:r>
              <a:rPr dirty="0" err="1"/>
              <a:t>šarlatána</a:t>
            </a:r>
            <a:r>
              <a:rPr b="0" dirty="0"/>
              <a:t>. </a:t>
            </a:r>
            <a:r>
              <a:rPr b="0" dirty="0" err="1"/>
              <a:t>Empedokles</a:t>
            </a:r>
            <a:r>
              <a:rPr b="0" dirty="0"/>
              <a:t> (DK 31 B 129) </a:t>
            </a:r>
            <a:r>
              <a:rPr b="0" dirty="0" err="1"/>
              <a:t>si</a:t>
            </a:r>
            <a:r>
              <a:rPr b="0" dirty="0"/>
              <a:t> </a:t>
            </a:r>
            <a:r>
              <a:rPr b="0" dirty="0" err="1"/>
              <a:t>však</a:t>
            </a:r>
            <a:r>
              <a:rPr b="0" dirty="0"/>
              <a:t> </a:t>
            </a:r>
            <a:r>
              <a:rPr b="0" dirty="0" err="1"/>
              <a:t>Pythagory</a:t>
            </a:r>
            <a:r>
              <a:rPr b="0" dirty="0"/>
              <a:t> </a:t>
            </a:r>
            <a:r>
              <a:rPr b="0" dirty="0" err="1"/>
              <a:t>nepochybně</a:t>
            </a:r>
            <a:r>
              <a:rPr b="0" dirty="0"/>
              <a:t> </a:t>
            </a:r>
            <a:r>
              <a:rPr b="0" dirty="0" err="1"/>
              <a:t>velmi</a:t>
            </a:r>
            <a:r>
              <a:rPr b="0" dirty="0"/>
              <a:t> </a:t>
            </a:r>
            <a:r>
              <a:rPr b="0" dirty="0" err="1"/>
              <a:t>váží</a:t>
            </a:r>
            <a:r>
              <a:rPr b="0" dirty="0"/>
              <a:t>:</a:t>
            </a:r>
          </a:p>
          <a:p>
            <a:pPr marL="0" indent="0" defTabSz="905255">
              <a:lnSpc>
                <a:spcPct val="90000"/>
              </a:lnSpc>
              <a:spcBef>
                <a:spcPts val="200"/>
              </a:spcBef>
              <a:buSzTx/>
              <a:buNone/>
              <a:defRPr sz="989"/>
            </a:pPr>
            <a:r>
              <a:rPr dirty="0"/>
              <a:t>	„</a:t>
            </a:r>
            <a:r>
              <a:rPr dirty="0" err="1"/>
              <a:t>Teké</a:t>
            </a:r>
            <a:r>
              <a:rPr dirty="0"/>
              <a:t> </a:t>
            </a:r>
            <a:r>
              <a:rPr dirty="0" err="1"/>
              <a:t>Empedoklés</a:t>
            </a:r>
            <a:r>
              <a:rPr dirty="0"/>
              <a:t> o tom </a:t>
            </a:r>
            <a:r>
              <a:rPr dirty="0" err="1"/>
              <a:t>vydává</a:t>
            </a:r>
            <a:r>
              <a:rPr dirty="0"/>
              <a:t> </a:t>
            </a:r>
            <a:r>
              <a:rPr dirty="0" err="1"/>
              <a:t>svědectví</a:t>
            </a:r>
            <a:r>
              <a:rPr dirty="0"/>
              <a:t>, </a:t>
            </a:r>
            <a:r>
              <a:rPr dirty="0" err="1"/>
              <a:t>když</a:t>
            </a:r>
            <a:r>
              <a:rPr dirty="0"/>
              <a:t> o </a:t>
            </a:r>
            <a:r>
              <a:rPr dirty="0" err="1"/>
              <a:t>něm</a:t>
            </a:r>
            <a:r>
              <a:rPr dirty="0"/>
              <a:t> </a:t>
            </a:r>
            <a:r>
              <a:rPr dirty="0" err="1"/>
              <a:t>říká</a:t>
            </a:r>
            <a:r>
              <a:rPr dirty="0"/>
              <a:t>: „</a:t>
            </a:r>
            <a:r>
              <a:rPr dirty="0" err="1"/>
              <a:t>Byl</a:t>
            </a:r>
            <a:r>
              <a:rPr dirty="0"/>
              <a:t> </a:t>
            </a:r>
            <a:r>
              <a:rPr dirty="0" err="1"/>
              <a:t>mezi</a:t>
            </a:r>
            <a:r>
              <a:rPr dirty="0"/>
              <a:t> </a:t>
            </a:r>
            <a:r>
              <a:rPr dirty="0" err="1"/>
              <a:t>nimi</a:t>
            </a:r>
            <a:r>
              <a:rPr dirty="0"/>
              <a:t> </a:t>
            </a:r>
            <a:r>
              <a:rPr dirty="0" err="1"/>
              <a:t>muž</a:t>
            </a:r>
            <a:r>
              <a:rPr dirty="0"/>
              <a:t> </a:t>
            </a:r>
            <a:r>
              <a:rPr dirty="0" err="1"/>
              <a:t>vynikajících</a:t>
            </a:r>
            <a:r>
              <a:rPr dirty="0"/>
              <a:t> </a:t>
            </a:r>
            <a:r>
              <a:rPr dirty="0" err="1"/>
              <a:t>znalostí</a:t>
            </a:r>
            <a:r>
              <a:rPr dirty="0"/>
              <a:t>, </a:t>
            </a:r>
            <a:r>
              <a:rPr dirty="0" err="1"/>
              <a:t>mistr</a:t>
            </a:r>
            <a:r>
              <a:rPr dirty="0"/>
              <a:t> </a:t>
            </a:r>
            <a:r>
              <a:rPr dirty="0" err="1"/>
              <a:t>všech</a:t>
            </a:r>
            <a:r>
              <a:rPr dirty="0"/>
              <a:t> </a:t>
            </a:r>
            <a:r>
              <a:rPr dirty="0" err="1"/>
              <a:t>druhů</a:t>
            </a:r>
            <a:r>
              <a:rPr dirty="0"/>
              <a:t> </a:t>
            </a:r>
            <a:r>
              <a:rPr dirty="0" err="1"/>
              <a:t>moudrých</a:t>
            </a:r>
            <a:r>
              <a:rPr dirty="0"/>
              <a:t> </a:t>
            </a:r>
            <a:r>
              <a:rPr dirty="0" err="1"/>
              <a:t>děl</a:t>
            </a:r>
            <a:r>
              <a:rPr dirty="0"/>
              <a:t>, 	</a:t>
            </a:r>
            <a:r>
              <a:rPr dirty="0" err="1"/>
              <a:t>který</a:t>
            </a:r>
            <a:r>
              <a:rPr dirty="0"/>
              <a:t> </a:t>
            </a:r>
            <a:r>
              <a:rPr dirty="0" err="1"/>
              <a:t>získal</a:t>
            </a:r>
            <a:r>
              <a:rPr dirty="0"/>
              <a:t> </a:t>
            </a:r>
            <a:r>
              <a:rPr dirty="0" err="1"/>
              <a:t>největší</a:t>
            </a:r>
            <a:r>
              <a:rPr dirty="0"/>
              <a:t> </a:t>
            </a:r>
            <a:r>
              <a:rPr dirty="0" err="1"/>
              <a:t>bohatství</a:t>
            </a:r>
            <a:r>
              <a:rPr dirty="0"/>
              <a:t> v </a:t>
            </a:r>
            <a:r>
              <a:rPr dirty="0" err="1"/>
              <a:t>síle</a:t>
            </a:r>
            <a:r>
              <a:rPr dirty="0"/>
              <a:t> </a:t>
            </a:r>
            <a:r>
              <a:rPr dirty="0" err="1"/>
              <a:t>mysli</a:t>
            </a:r>
            <a:r>
              <a:rPr dirty="0"/>
              <a:t>: </a:t>
            </a:r>
            <a:r>
              <a:rPr dirty="0" err="1"/>
              <a:t>kdykoliv</a:t>
            </a:r>
            <a:r>
              <a:rPr dirty="0"/>
              <a:t> se </a:t>
            </a:r>
            <a:r>
              <a:rPr dirty="0" err="1"/>
              <a:t>totiž</a:t>
            </a:r>
            <a:r>
              <a:rPr dirty="0"/>
              <a:t> </a:t>
            </a:r>
            <a:r>
              <a:rPr dirty="0" err="1"/>
              <a:t>rozpřáhl</a:t>
            </a:r>
            <a:r>
              <a:rPr dirty="0"/>
              <a:t> </a:t>
            </a:r>
            <a:r>
              <a:rPr dirty="0" err="1"/>
              <a:t>veškerou</a:t>
            </a:r>
            <a:r>
              <a:rPr dirty="0"/>
              <a:t> </a:t>
            </a:r>
            <a:r>
              <a:rPr dirty="0" err="1"/>
              <a:t>silou</a:t>
            </a:r>
            <a:r>
              <a:rPr dirty="0"/>
              <a:t> </a:t>
            </a:r>
            <a:r>
              <a:rPr dirty="0" err="1"/>
              <a:t>své</a:t>
            </a:r>
            <a:r>
              <a:rPr dirty="0"/>
              <a:t> </a:t>
            </a:r>
            <a:r>
              <a:rPr dirty="0" err="1"/>
              <a:t>mysli</a:t>
            </a:r>
            <a:r>
              <a:rPr dirty="0"/>
              <a:t>, </a:t>
            </a:r>
            <a:r>
              <a:rPr dirty="0" err="1"/>
              <a:t>snadno</a:t>
            </a:r>
            <a:r>
              <a:rPr dirty="0"/>
              <a:t> </a:t>
            </a:r>
            <a:r>
              <a:rPr dirty="0" err="1"/>
              <a:t>viděl</a:t>
            </a:r>
            <a:r>
              <a:rPr dirty="0"/>
              <a:t> </a:t>
            </a:r>
            <a:r>
              <a:rPr dirty="0" err="1"/>
              <a:t>každou</a:t>
            </a:r>
            <a:r>
              <a:rPr dirty="0"/>
              <a:t> </a:t>
            </a:r>
            <a:r>
              <a:rPr dirty="0" err="1"/>
              <a:t>ze</a:t>
            </a:r>
            <a:r>
              <a:rPr dirty="0"/>
              <a:t> </a:t>
            </a:r>
            <a:r>
              <a:rPr dirty="0" err="1"/>
              <a:t>všech</a:t>
            </a:r>
            <a:r>
              <a:rPr dirty="0"/>
              <a:t> </a:t>
            </a:r>
            <a:r>
              <a:rPr dirty="0" err="1"/>
              <a:t>existujících</a:t>
            </a:r>
            <a:r>
              <a:rPr dirty="0"/>
              <a:t> </a:t>
            </a:r>
            <a:r>
              <a:rPr dirty="0" err="1"/>
              <a:t>věcí</a:t>
            </a:r>
            <a:r>
              <a:rPr dirty="0"/>
              <a:t> 	v </a:t>
            </a:r>
            <a:r>
              <a:rPr dirty="0" err="1"/>
              <a:t>deseti</a:t>
            </a:r>
            <a:r>
              <a:rPr dirty="0"/>
              <a:t>, </a:t>
            </a:r>
            <a:r>
              <a:rPr dirty="0" err="1"/>
              <a:t>nebo</a:t>
            </a:r>
            <a:r>
              <a:rPr dirty="0"/>
              <a:t> </a:t>
            </a:r>
            <a:r>
              <a:rPr dirty="0" err="1"/>
              <a:t>dokonce</a:t>
            </a:r>
            <a:r>
              <a:rPr dirty="0"/>
              <a:t> </a:t>
            </a:r>
            <a:r>
              <a:rPr dirty="0" err="1"/>
              <a:t>dvaceti</a:t>
            </a:r>
            <a:r>
              <a:rPr dirty="0"/>
              <a:t> </a:t>
            </a:r>
            <a:r>
              <a:rPr dirty="0" err="1"/>
              <a:t>lidských</a:t>
            </a:r>
            <a:r>
              <a:rPr dirty="0"/>
              <a:t> </a:t>
            </a:r>
            <a:r>
              <a:rPr dirty="0" err="1"/>
              <a:t>generacích</a:t>
            </a:r>
            <a:r>
              <a:rPr dirty="0"/>
              <a:t>.“ (DK 31 B 129)</a:t>
            </a:r>
          </a:p>
          <a:p>
            <a:pPr marL="0" indent="0" defTabSz="905255">
              <a:lnSpc>
                <a:spcPct val="90000"/>
              </a:lnSpc>
              <a:spcBef>
                <a:spcPts val="200"/>
              </a:spcBef>
              <a:buSzTx/>
              <a:buNone/>
              <a:defRPr sz="989"/>
            </a:pPr>
            <a:r>
              <a:rPr dirty="0" err="1"/>
              <a:t>Samozřejmě</a:t>
            </a:r>
            <a:r>
              <a:rPr dirty="0"/>
              <a:t> </a:t>
            </a:r>
            <a:r>
              <a:rPr dirty="0" err="1"/>
              <a:t>nesmíme</a:t>
            </a:r>
            <a:r>
              <a:rPr dirty="0"/>
              <a:t> </a:t>
            </a:r>
            <a:r>
              <a:rPr dirty="0" err="1"/>
              <a:t>zapomenout</a:t>
            </a:r>
            <a:r>
              <a:rPr dirty="0"/>
              <a:t> </a:t>
            </a:r>
            <a:r>
              <a:rPr dirty="0" err="1"/>
              <a:t>na</a:t>
            </a:r>
            <a:r>
              <a:rPr dirty="0"/>
              <a:t> </a:t>
            </a:r>
            <a:r>
              <a:rPr dirty="0" err="1"/>
              <a:t>Platóna</a:t>
            </a:r>
            <a:r>
              <a:rPr dirty="0"/>
              <a:t>, </a:t>
            </a:r>
            <a:r>
              <a:rPr dirty="0" err="1"/>
              <a:t>který</a:t>
            </a:r>
            <a:r>
              <a:rPr dirty="0"/>
              <a:t> </a:t>
            </a:r>
            <a:r>
              <a:rPr dirty="0" err="1"/>
              <a:t>patří</a:t>
            </a:r>
            <a:r>
              <a:rPr dirty="0"/>
              <a:t> do </a:t>
            </a:r>
            <a:r>
              <a:rPr dirty="0" err="1"/>
              <a:t>druhé</a:t>
            </a:r>
            <a:r>
              <a:rPr dirty="0"/>
              <a:t> </a:t>
            </a:r>
            <a:r>
              <a:rPr dirty="0" err="1"/>
              <a:t>kategorie</a:t>
            </a:r>
            <a:r>
              <a:rPr dirty="0"/>
              <a:t> (</a:t>
            </a:r>
            <a:r>
              <a:rPr dirty="0" err="1"/>
              <a:t>Ústava</a:t>
            </a:r>
            <a:r>
              <a:rPr dirty="0"/>
              <a:t> 600a-b; 530d)</a:t>
            </a:r>
          </a:p>
          <a:p>
            <a:pPr marL="0" indent="0" defTabSz="905255">
              <a:lnSpc>
                <a:spcPct val="90000"/>
              </a:lnSpc>
              <a:spcBef>
                <a:spcPts val="200"/>
              </a:spcBef>
              <a:buSzTx/>
              <a:buNone/>
              <a:defRPr sz="989" b="1">
                <a:solidFill>
                  <a:srgbClr val="FF0000"/>
                </a:solidFill>
              </a:defRPr>
            </a:pPr>
            <a:r>
              <a:rPr dirty="0" err="1"/>
              <a:t>Nauka</a:t>
            </a:r>
            <a:r>
              <a:rPr dirty="0"/>
              <a:t> (</a:t>
            </a:r>
            <a:r>
              <a:rPr dirty="0" err="1"/>
              <a:t>obecně</a:t>
            </a:r>
            <a:r>
              <a:rPr dirty="0"/>
              <a:t>)</a:t>
            </a:r>
            <a:r>
              <a:rPr b="0" dirty="0"/>
              <a:t>: </a:t>
            </a:r>
            <a:r>
              <a:rPr b="0" dirty="0" err="1"/>
              <a:t>pythagoreismus</a:t>
            </a:r>
            <a:r>
              <a:rPr b="0" dirty="0"/>
              <a:t> </a:t>
            </a:r>
            <a:r>
              <a:rPr b="0" dirty="0" err="1"/>
              <a:t>má</a:t>
            </a:r>
            <a:r>
              <a:rPr b="0" dirty="0"/>
              <a:t> </a:t>
            </a:r>
            <a:r>
              <a:rPr b="0" dirty="0" err="1"/>
              <a:t>dva</a:t>
            </a:r>
            <a:r>
              <a:rPr b="0" dirty="0"/>
              <a:t> </a:t>
            </a:r>
            <a:r>
              <a:rPr b="0" dirty="0" err="1"/>
              <a:t>aspekty</a:t>
            </a:r>
            <a:r>
              <a:rPr b="0" dirty="0"/>
              <a:t>: </a:t>
            </a:r>
            <a:r>
              <a:rPr dirty="0"/>
              <a:t>a) </a:t>
            </a:r>
            <a:r>
              <a:rPr dirty="0" err="1"/>
              <a:t>etický</a:t>
            </a:r>
            <a:r>
              <a:rPr dirty="0"/>
              <a:t> a </a:t>
            </a:r>
            <a:r>
              <a:rPr dirty="0" err="1"/>
              <a:t>náboženský</a:t>
            </a:r>
            <a:r>
              <a:rPr b="0" dirty="0"/>
              <a:t>; b) </a:t>
            </a:r>
            <a:r>
              <a:rPr b="0" dirty="0" err="1"/>
              <a:t>filosofický</a:t>
            </a:r>
            <a:r>
              <a:rPr b="0" dirty="0"/>
              <a:t> a </a:t>
            </a:r>
            <a:r>
              <a:rPr b="0" dirty="0" err="1"/>
              <a:t>vědecký</a:t>
            </a:r>
            <a:r>
              <a:rPr b="0" dirty="0"/>
              <a:t>.</a:t>
            </a:r>
            <a:r>
              <a:rPr b="0" dirty="0">
                <a:solidFill>
                  <a:srgbClr val="000000"/>
                </a:solidFill>
              </a:rPr>
              <a:t> V </a:t>
            </a:r>
            <a:r>
              <a:rPr b="0" dirty="0" err="1">
                <a:solidFill>
                  <a:srgbClr val="000000"/>
                </a:solidFill>
              </a:rPr>
              <a:t>pythagorejské</a:t>
            </a:r>
            <a:r>
              <a:rPr b="0" dirty="0">
                <a:solidFill>
                  <a:srgbClr val="000000"/>
                </a:solidFill>
              </a:rPr>
              <a:t> </a:t>
            </a:r>
            <a:r>
              <a:rPr b="0" dirty="0" err="1">
                <a:solidFill>
                  <a:srgbClr val="000000"/>
                </a:solidFill>
              </a:rPr>
              <a:t>tradici</a:t>
            </a:r>
            <a:r>
              <a:rPr b="0" dirty="0">
                <a:solidFill>
                  <a:srgbClr val="000000"/>
                </a:solidFill>
              </a:rPr>
              <a:t> se </a:t>
            </a:r>
            <a:r>
              <a:rPr b="0" dirty="0" err="1">
                <a:solidFill>
                  <a:srgbClr val="000000"/>
                </a:solidFill>
              </a:rPr>
              <a:t>mísí</a:t>
            </a:r>
            <a:r>
              <a:rPr b="0" dirty="0">
                <a:solidFill>
                  <a:srgbClr val="000000"/>
                </a:solidFill>
              </a:rPr>
              <a:t> </a:t>
            </a:r>
            <a:r>
              <a:rPr b="0" dirty="0" err="1">
                <a:solidFill>
                  <a:srgbClr val="000000"/>
                </a:solidFill>
              </a:rPr>
              <a:t>přísné</a:t>
            </a:r>
            <a:r>
              <a:rPr b="0" dirty="0">
                <a:solidFill>
                  <a:srgbClr val="000000"/>
                </a:solidFill>
              </a:rPr>
              <a:t> </a:t>
            </a:r>
            <a:r>
              <a:rPr b="0" dirty="0" err="1">
                <a:solidFill>
                  <a:srgbClr val="000000"/>
                </a:solidFill>
              </a:rPr>
              <a:t>vědecké</a:t>
            </a:r>
            <a:r>
              <a:rPr b="0" dirty="0">
                <a:solidFill>
                  <a:srgbClr val="000000"/>
                </a:solidFill>
              </a:rPr>
              <a:t> </a:t>
            </a:r>
            <a:r>
              <a:rPr b="0" dirty="0" err="1">
                <a:solidFill>
                  <a:srgbClr val="000000"/>
                </a:solidFill>
              </a:rPr>
              <a:t>nároky</a:t>
            </a:r>
            <a:r>
              <a:rPr b="0" dirty="0">
                <a:solidFill>
                  <a:srgbClr val="000000"/>
                </a:solidFill>
              </a:rPr>
              <a:t> s </a:t>
            </a:r>
            <a:r>
              <a:rPr b="0" dirty="0" err="1">
                <a:solidFill>
                  <a:srgbClr val="000000"/>
                </a:solidFill>
              </a:rPr>
              <a:t>náboženskými</a:t>
            </a:r>
            <a:r>
              <a:rPr b="0" dirty="0">
                <a:solidFill>
                  <a:srgbClr val="000000"/>
                </a:solidFill>
              </a:rPr>
              <a:t> </a:t>
            </a:r>
            <a:r>
              <a:rPr b="0" dirty="0" err="1">
                <a:solidFill>
                  <a:srgbClr val="000000"/>
                </a:solidFill>
              </a:rPr>
              <a:t>představami</a:t>
            </a:r>
            <a:r>
              <a:rPr b="0" dirty="0">
                <a:solidFill>
                  <a:srgbClr val="000000"/>
                </a:solidFill>
              </a:rPr>
              <a:t>.</a:t>
            </a:r>
          </a:p>
          <a:p>
            <a:pPr marL="0" indent="0" defTabSz="905255">
              <a:lnSpc>
                <a:spcPct val="90000"/>
              </a:lnSpc>
              <a:spcBef>
                <a:spcPts val="200"/>
              </a:spcBef>
              <a:buSzTx/>
              <a:buNone/>
              <a:defRPr sz="989" b="1"/>
            </a:pPr>
            <a:r>
              <a:rPr dirty="0" err="1"/>
              <a:t>Etický</a:t>
            </a:r>
            <a:r>
              <a:rPr dirty="0"/>
              <a:t> a </a:t>
            </a:r>
            <a:r>
              <a:rPr dirty="0" err="1"/>
              <a:t>náboženský</a:t>
            </a:r>
            <a:r>
              <a:rPr dirty="0"/>
              <a:t> </a:t>
            </a:r>
            <a:r>
              <a:rPr dirty="0" err="1"/>
              <a:t>aspekt</a:t>
            </a:r>
            <a:r>
              <a:rPr dirty="0"/>
              <a:t>: a)</a:t>
            </a:r>
            <a:r>
              <a:rPr b="0" dirty="0"/>
              <a:t> Pythagoras je </a:t>
            </a:r>
            <a:r>
              <a:rPr b="0" dirty="0" err="1"/>
              <a:t>pravděpodobně</a:t>
            </a:r>
            <a:r>
              <a:rPr b="0" dirty="0"/>
              <a:t> </a:t>
            </a:r>
            <a:r>
              <a:rPr b="0" dirty="0" err="1"/>
              <a:t>autorem</a:t>
            </a:r>
            <a:r>
              <a:rPr b="0" dirty="0"/>
              <a:t> </a:t>
            </a:r>
            <a:r>
              <a:rPr dirty="0" err="1"/>
              <a:t>učení</a:t>
            </a:r>
            <a:r>
              <a:rPr dirty="0"/>
              <a:t> o </a:t>
            </a:r>
            <a:r>
              <a:rPr dirty="0" err="1"/>
              <a:t>reinkarnaci</a:t>
            </a:r>
            <a:r>
              <a:rPr b="0" dirty="0"/>
              <a:t>, </a:t>
            </a:r>
            <a:r>
              <a:rPr b="0" dirty="0" err="1"/>
              <a:t>tedy</a:t>
            </a:r>
            <a:r>
              <a:rPr b="0" dirty="0"/>
              <a:t> </a:t>
            </a:r>
            <a:r>
              <a:rPr b="0" dirty="0" err="1"/>
              <a:t>nauky</a:t>
            </a:r>
            <a:r>
              <a:rPr b="0" dirty="0"/>
              <a:t> o </a:t>
            </a:r>
            <a:r>
              <a:rPr b="0" dirty="0" err="1"/>
              <a:t>stěhování</a:t>
            </a:r>
            <a:r>
              <a:rPr b="0" dirty="0"/>
              <a:t> </a:t>
            </a:r>
            <a:r>
              <a:rPr b="0" dirty="0" err="1"/>
              <a:t>duší</a:t>
            </a:r>
            <a:r>
              <a:rPr b="0" dirty="0"/>
              <a:t> (</a:t>
            </a:r>
            <a:r>
              <a:rPr b="0" i="1" dirty="0" err="1"/>
              <a:t>metempsychóza</a:t>
            </a:r>
            <a:r>
              <a:rPr b="0" dirty="0"/>
              <a:t>, </a:t>
            </a:r>
            <a:r>
              <a:rPr b="0" i="1" dirty="0" err="1"/>
              <a:t>psyché</a:t>
            </a:r>
            <a:r>
              <a:rPr b="0" dirty="0"/>
              <a:t>): „O tom, </a:t>
            </a:r>
            <a:r>
              <a:rPr b="0" dirty="0" err="1"/>
              <a:t>že</a:t>
            </a:r>
            <a:r>
              <a:rPr b="0" dirty="0"/>
              <a:t> se </a:t>
            </a:r>
            <a:r>
              <a:rPr b="0" dirty="0" err="1"/>
              <a:t>člověk</a:t>
            </a:r>
            <a:r>
              <a:rPr b="0" dirty="0"/>
              <a:t> </a:t>
            </a:r>
            <a:r>
              <a:rPr b="0" dirty="0" err="1"/>
              <a:t>rodí</a:t>
            </a:r>
            <a:r>
              <a:rPr b="0" dirty="0"/>
              <a:t> </a:t>
            </a:r>
            <a:r>
              <a:rPr b="0" dirty="0" err="1"/>
              <a:t>časem</a:t>
            </a:r>
            <a:r>
              <a:rPr b="0" dirty="0"/>
              <a:t> </a:t>
            </a:r>
            <a:r>
              <a:rPr b="0" dirty="0" err="1"/>
              <a:t>jako</a:t>
            </a:r>
            <a:r>
              <a:rPr b="0" dirty="0"/>
              <a:t> </a:t>
            </a:r>
            <a:r>
              <a:rPr b="0" dirty="0" err="1"/>
              <a:t>někdo</a:t>
            </a:r>
            <a:r>
              <a:rPr b="0" dirty="0"/>
              <a:t> </a:t>
            </a:r>
            <a:r>
              <a:rPr b="0" dirty="0" err="1"/>
              <a:t>jiný</a:t>
            </a:r>
            <a:r>
              <a:rPr b="0" dirty="0"/>
              <a:t>, </a:t>
            </a:r>
            <a:r>
              <a:rPr b="0" dirty="0" err="1"/>
              <a:t>vydává</a:t>
            </a:r>
            <a:r>
              <a:rPr b="0" dirty="0"/>
              <a:t> </a:t>
            </a:r>
            <a:r>
              <a:rPr b="0" dirty="0" err="1"/>
              <a:t>svědectví</a:t>
            </a:r>
            <a:r>
              <a:rPr b="0" dirty="0"/>
              <a:t> </a:t>
            </a:r>
            <a:r>
              <a:rPr b="0" dirty="0" err="1"/>
              <a:t>Xenofanés</a:t>
            </a:r>
            <a:r>
              <a:rPr b="0" dirty="0"/>
              <a:t> </a:t>
            </a:r>
            <a:r>
              <a:rPr b="0" dirty="0" err="1"/>
              <a:t>ve</a:t>
            </a:r>
            <a:r>
              <a:rPr b="0" dirty="0"/>
              <a:t> </a:t>
            </a:r>
            <a:r>
              <a:rPr b="0" dirty="0" err="1"/>
              <a:t>své</a:t>
            </a:r>
            <a:r>
              <a:rPr b="0" dirty="0"/>
              <a:t> </a:t>
            </a:r>
            <a:r>
              <a:rPr b="0" dirty="0" err="1"/>
              <a:t>elegii</a:t>
            </a:r>
            <a:r>
              <a:rPr b="0" dirty="0"/>
              <a:t>, </a:t>
            </a:r>
            <a:r>
              <a:rPr b="0" dirty="0" err="1"/>
              <a:t>která</a:t>
            </a:r>
            <a:r>
              <a:rPr b="0" dirty="0"/>
              <a:t> </a:t>
            </a:r>
            <a:r>
              <a:rPr b="0" dirty="0" err="1"/>
              <a:t>začíná</a:t>
            </a:r>
            <a:r>
              <a:rPr b="0" dirty="0"/>
              <a:t> </a:t>
            </a:r>
            <a:r>
              <a:rPr b="0" dirty="0" err="1"/>
              <a:t>takto</a:t>
            </a:r>
            <a:r>
              <a:rPr b="0" dirty="0"/>
              <a:t>: „K </a:t>
            </a:r>
            <a:r>
              <a:rPr b="0" dirty="0" err="1"/>
              <a:t>jinému</a:t>
            </a:r>
            <a:r>
              <a:rPr b="0" dirty="0"/>
              <a:t> </a:t>
            </a:r>
            <a:r>
              <a:rPr b="0" dirty="0" err="1"/>
              <a:t>výkladu</a:t>
            </a:r>
            <a:r>
              <a:rPr b="0" dirty="0"/>
              <a:t> </a:t>
            </a:r>
            <a:r>
              <a:rPr b="0" dirty="0" err="1"/>
              <a:t>nyní</a:t>
            </a:r>
            <a:r>
              <a:rPr b="0" dirty="0"/>
              <a:t> </a:t>
            </a:r>
            <a:r>
              <a:rPr b="0" dirty="0" err="1"/>
              <a:t>zas</a:t>
            </a:r>
            <a:r>
              <a:rPr b="0" dirty="0"/>
              <a:t> </a:t>
            </a:r>
            <a:r>
              <a:rPr b="0" dirty="0" err="1"/>
              <a:t>přejdu</a:t>
            </a:r>
            <a:r>
              <a:rPr b="0" dirty="0"/>
              <a:t> a </a:t>
            </a:r>
            <a:r>
              <a:rPr b="0" dirty="0" err="1"/>
              <a:t>ukážu</a:t>
            </a:r>
            <a:r>
              <a:rPr b="0" dirty="0"/>
              <a:t> </a:t>
            </a:r>
            <a:r>
              <a:rPr b="0" dirty="0" err="1"/>
              <a:t>cestu</a:t>
            </a:r>
            <a:r>
              <a:rPr b="0" dirty="0"/>
              <a:t>.“ A to, co o </a:t>
            </a:r>
            <a:r>
              <a:rPr b="0" dirty="0" err="1"/>
              <a:t>Pythagorovi</a:t>
            </a:r>
            <a:r>
              <a:rPr b="0" dirty="0"/>
              <a:t> </a:t>
            </a:r>
            <a:r>
              <a:rPr b="0" dirty="0" err="1"/>
              <a:t>říká</a:t>
            </a:r>
            <a:r>
              <a:rPr b="0" dirty="0"/>
              <a:t>, </a:t>
            </a:r>
            <a:r>
              <a:rPr b="0" dirty="0" err="1"/>
              <a:t>vypadá</a:t>
            </a:r>
            <a:r>
              <a:rPr b="0" dirty="0"/>
              <a:t> </a:t>
            </a:r>
            <a:r>
              <a:rPr b="0" dirty="0" err="1"/>
              <a:t>takto</a:t>
            </a:r>
            <a:r>
              <a:rPr b="0" dirty="0"/>
              <a:t>: „</a:t>
            </a:r>
            <a:r>
              <a:rPr b="0" dirty="0" err="1"/>
              <a:t>Říkají</a:t>
            </a:r>
            <a:r>
              <a:rPr b="0" dirty="0"/>
              <a:t>, </a:t>
            </a:r>
            <a:r>
              <a:rPr b="0" dirty="0" err="1"/>
              <a:t>že</a:t>
            </a:r>
            <a:r>
              <a:rPr b="0" dirty="0"/>
              <a:t> </a:t>
            </a:r>
            <a:r>
              <a:rPr b="0" dirty="0" err="1"/>
              <a:t>když</a:t>
            </a:r>
            <a:r>
              <a:rPr b="0" dirty="0"/>
              <a:t> </a:t>
            </a:r>
            <a:r>
              <a:rPr b="0" dirty="0" err="1"/>
              <a:t>kdysi</a:t>
            </a:r>
            <a:r>
              <a:rPr b="0" dirty="0"/>
              <a:t> </a:t>
            </a:r>
            <a:r>
              <a:rPr b="0" dirty="0" err="1"/>
              <a:t>míjel</a:t>
            </a:r>
            <a:r>
              <a:rPr b="0" dirty="0"/>
              <a:t> </a:t>
            </a:r>
            <a:r>
              <a:rPr b="0" dirty="0" err="1"/>
              <a:t>člověka</a:t>
            </a:r>
            <a:r>
              <a:rPr b="0" dirty="0"/>
              <a:t>, </a:t>
            </a:r>
            <a:r>
              <a:rPr b="0" dirty="0" err="1"/>
              <a:t>který</a:t>
            </a:r>
            <a:r>
              <a:rPr b="0" dirty="0"/>
              <a:t> </a:t>
            </a:r>
            <a:r>
              <a:rPr b="0" dirty="0" err="1"/>
              <a:t>bil</a:t>
            </a:r>
            <a:r>
              <a:rPr b="0" dirty="0"/>
              <a:t> </a:t>
            </a:r>
            <a:r>
              <a:rPr b="0" dirty="0" err="1"/>
              <a:t>štěně</a:t>
            </a:r>
            <a:r>
              <a:rPr b="0" dirty="0"/>
              <a:t>, </a:t>
            </a:r>
            <a:r>
              <a:rPr b="0" dirty="0" err="1"/>
              <a:t>pocítil</a:t>
            </a:r>
            <a:r>
              <a:rPr b="0" dirty="0"/>
              <a:t> </a:t>
            </a:r>
            <a:r>
              <a:rPr b="0" dirty="0" err="1"/>
              <a:t>lítost</a:t>
            </a:r>
            <a:r>
              <a:rPr b="0" dirty="0"/>
              <a:t> a </a:t>
            </a:r>
            <a:r>
              <a:rPr b="0" dirty="0" err="1"/>
              <a:t>pravil</a:t>
            </a:r>
            <a:r>
              <a:rPr b="0" dirty="0"/>
              <a:t>: </a:t>
            </a:r>
            <a:r>
              <a:rPr b="0" dirty="0" err="1"/>
              <a:t>Zastav</a:t>
            </a:r>
            <a:r>
              <a:rPr b="0" dirty="0"/>
              <a:t> a </a:t>
            </a:r>
            <a:r>
              <a:rPr b="0" dirty="0" err="1"/>
              <a:t>nebij</a:t>
            </a:r>
            <a:r>
              <a:rPr b="0" dirty="0"/>
              <a:t> ho, </a:t>
            </a:r>
            <a:r>
              <a:rPr b="0" dirty="0" err="1"/>
              <a:t>protože</a:t>
            </a:r>
            <a:r>
              <a:rPr b="0" dirty="0"/>
              <a:t> je to </a:t>
            </a:r>
            <a:r>
              <a:rPr b="0" dirty="0" err="1"/>
              <a:t>duše</a:t>
            </a:r>
            <a:r>
              <a:rPr b="0" dirty="0"/>
              <a:t> </a:t>
            </a:r>
            <a:r>
              <a:rPr b="0" dirty="0" err="1"/>
              <a:t>přítele</a:t>
            </a:r>
            <a:r>
              <a:rPr b="0" dirty="0"/>
              <a:t>, </a:t>
            </a:r>
            <a:r>
              <a:rPr b="0" dirty="0" err="1"/>
              <a:t>kterou</a:t>
            </a:r>
            <a:r>
              <a:rPr b="0" dirty="0"/>
              <a:t> </a:t>
            </a:r>
            <a:r>
              <a:rPr b="0" dirty="0" err="1"/>
              <a:t>jsem</a:t>
            </a:r>
            <a:r>
              <a:rPr b="0" dirty="0"/>
              <a:t> </a:t>
            </a:r>
            <a:r>
              <a:rPr b="0" dirty="0" err="1"/>
              <a:t>rozpoznal</a:t>
            </a:r>
            <a:r>
              <a:rPr b="0" dirty="0"/>
              <a:t>, </a:t>
            </a:r>
            <a:r>
              <a:rPr b="0" dirty="0" err="1"/>
              <a:t>když</a:t>
            </a:r>
            <a:r>
              <a:rPr b="0" dirty="0"/>
              <a:t> </a:t>
            </a:r>
            <a:r>
              <a:rPr b="0" dirty="0" err="1"/>
              <a:t>jsem</a:t>
            </a:r>
            <a:r>
              <a:rPr b="0" dirty="0"/>
              <a:t> </a:t>
            </a:r>
            <a:r>
              <a:rPr b="0" dirty="0" err="1"/>
              <a:t>zaslechl</a:t>
            </a:r>
            <a:r>
              <a:rPr b="0" dirty="0"/>
              <a:t> </a:t>
            </a:r>
            <a:r>
              <a:rPr b="0" dirty="0" err="1"/>
              <a:t>její</a:t>
            </a:r>
            <a:r>
              <a:rPr b="0" dirty="0"/>
              <a:t> </a:t>
            </a:r>
            <a:r>
              <a:rPr b="0" dirty="0" err="1"/>
              <a:t>hlas</a:t>
            </a:r>
            <a:r>
              <a:rPr b="0" dirty="0"/>
              <a:t>.““ </a:t>
            </a:r>
            <a:r>
              <a:rPr dirty="0" err="1"/>
              <a:t>Termín</a:t>
            </a:r>
            <a:r>
              <a:rPr dirty="0"/>
              <a:t> </a:t>
            </a:r>
            <a:r>
              <a:rPr i="1" dirty="0" err="1"/>
              <a:t>psyché</a:t>
            </a:r>
            <a:r>
              <a:rPr i="1" dirty="0"/>
              <a:t> </a:t>
            </a:r>
            <a:r>
              <a:rPr dirty="0" err="1"/>
              <a:t>někdy</a:t>
            </a:r>
            <a:r>
              <a:rPr dirty="0"/>
              <a:t> </a:t>
            </a:r>
            <a:r>
              <a:rPr dirty="0" err="1"/>
              <a:t>znamená</a:t>
            </a:r>
            <a:r>
              <a:rPr dirty="0"/>
              <a:t>: „</a:t>
            </a:r>
            <a:r>
              <a:rPr dirty="0" err="1"/>
              <a:t>princip</a:t>
            </a:r>
            <a:r>
              <a:rPr dirty="0"/>
              <a:t> </a:t>
            </a:r>
            <a:r>
              <a:rPr dirty="0" err="1"/>
              <a:t>života</a:t>
            </a:r>
            <a:r>
              <a:rPr dirty="0"/>
              <a:t>“, „</a:t>
            </a:r>
            <a:r>
              <a:rPr dirty="0" err="1"/>
              <a:t>mysl</a:t>
            </a:r>
            <a:r>
              <a:rPr dirty="0"/>
              <a:t>“, „</a:t>
            </a:r>
            <a:r>
              <a:rPr dirty="0" err="1"/>
              <a:t>osobnost</a:t>
            </a:r>
            <a:r>
              <a:rPr dirty="0"/>
              <a:t>“.</a:t>
            </a:r>
            <a:r>
              <a:rPr b="0" dirty="0"/>
              <a:t> </a:t>
            </a:r>
          </a:p>
          <a:p>
            <a:pPr marL="0" indent="0" defTabSz="905255">
              <a:lnSpc>
                <a:spcPct val="90000"/>
              </a:lnSpc>
              <a:spcBef>
                <a:spcPts val="200"/>
              </a:spcBef>
              <a:buSzTx/>
              <a:buNone/>
              <a:defRPr sz="989"/>
            </a:pPr>
            <a:r>
              <a:rPr dirty="0"/>
              <a:t>B) </a:t>
            </a:r>
            <a:r>
              <a:rPr dirty="0" err="1"/>
              <a:t>pythagorejci</a:t>
            </a:r>
            <a:r>
              <a:rPr dirty="0"/>
              <a:t> </a:t>
            </a:r>
            <a:r>
              <a:rPr dirty="0" err="1"/>
              <a:t>určitě</a:t>
            </a:r>
            <a:r>
              <a:rPr dirty="0"/>
              <a:t> </a:t>
            </a:r>
            <a:r>
              <a:rPr dirty="0" err="1"/>
              <a:t>vytvořili</a:t>
            </a:r>
            <a:r>
              <a:rPr dirty="0"/>
              <a:t> </a:t>
            </a:r>
            <a:r>
              <a:rPr dirty="0" err="1"/>
              <a:t>nějakou</a:t>
            </a:r>
            <a:r>
              <a:rPr dirty="0"/>
              <a:t> </a:t>
            </a:r>
            <a:r>
              <a:rPr dirty="0" err="1"/>
              <a:t>sektu</a:t>
            </a:r>
            <a:r>
              <a:rPr dirty="0"/>
              <a:t>: </a:t>
            </a:r>
            <a:r>
              <a:rPr dirty="0" err="1"/>
              <a:t>nepsané</a:t>
            </a:r>
            <a:r>
              <a:rPr dirty="0"/>
              <a:t> </a:t>
            </a:r>
            <a:r>
              <a:rPr dirty="0" err="1"/>
              <a:t>nauky</a:t>
            </a:r>
            <a:r>
              <a:rPr dirty="0"/>
              <a:t> (</a:t>
            </a:r>
            <a:r>
              <a:rPr dirty="0" err="1"/>
              <a:t>pythagorejci</a:t>
            </a:r>
            <a:r>
              <a:rPr dirty="0"/>
              <a:t> se </a:t>
            </a:r>
            <a:r>
              <a:rPr dirty="0" err="1"/>
              <a:t>psaní</a:t>
            </a:r>
            <a:r>
              <a:rPr dirty="0"/>
              <a:t> </a:t>
            </a:r>
            <a:r>
              <a:rPr dirty="0" err="1"/>
              <a:t>vyhýbali</a:t>
            </a:r>
            <a:r>
              <a:rPr dirty="0"/>
              <a:t>) </a:t>
            </a:r>
            <a:r>
              <a:rPr dirty="0" err="1"/>
              <a:t>pravděpodobně</a:t>
            </a:r>
            <a:r>
              <a:rPr dirty="0"/>
              <a:t> </a:t>
            </a:r>
            <a:r>
              <a:rPr dirty="0" err="1"/>
              <a:t>obsahovaly</a:t>
            </a:r>
            <a:r>
              <a:rPr dirty="0"/>
              <a:t>: </a:t>
            </a:r>
            <a:r>
              <a:rPr dirty="0" err="1"/>
              <a:t>tělo</a:t>
            </a:r>
            <a:r>
              <a:rPr dirty="0"/>
              <a:t> je </a:t>
            </a:r>
            <a:r>
              <a:rPr dirty="0" err="1"/>
              <a:t>určitým</a:t>
            </a:r>
            <a:r>
              <a:rPr dirty="0"/>
              <a:t> </a:t>
            </a:r>
            <a:r>
              <a:rPr dirty="0" err="1"/>
              <a:t>druhem</a:t>
            </a:r>
            <a:r>
              <a:rPr dirty="0"/>
              <a:t> </a:t>
            </a:r>
            <a:r>
              <a:rPr dirty="0" err="1"/>
              <a:t>vězení</a:t>
            </a:r>
            <a:r>
              <a:rPr dirty="0"/>
              <a:t> </a:t>
            </a:r>
            <a:r>
              <a:rPr dirty="0" err="1"/>
              <a:t>duše</a:t>
            </a:r>
            <a:r>
              <a:rPr dirty="0"/>
              <a:t>, ta je v </a:t>
            </a:r>
            <a:r>
              <a:rPr dirty="0" err="1"/>
              <a:t>něm</a:t>
            </a:r>
            <a:r>
              <a:rPr dirty="0"/>
              <a:t> </a:t>
            </a:r>
            <a:r>
              <a:rPr dirty="0" err="1"/>
              <a:t>uvězněna</a:t>
            </a:r>
            <a:r>
              <a:rPr dirty="0"/>
              <a:t> </a:t>
            </a:r>
            <a:r>
              <a:rPr dirty="0" err="1"/>
              <a:t>dokud</a:t>
            </a:r>
            <a:r>
              <a:rPr dirty="0"/>
              <a:t> </a:t>
            </a:r>
            <a:r>
              <a:rPr dirty="0" err="1"/>
              <a:t>nezaplatí</a:t>
            </a:r>
            <a:r>
              <a:rPr dirty="0"/>
              <a:t> </a:t>
            </a:r>
            <a:r>
              <a:rPr dirty="0" err="1"/>
              <a:t>pokutu</a:t>
            </a:r>
            <a:r>
              <a:rPr dirty="0"/>
              <a:t> </a:t>
            </a:r>
            <a:r>
              <a:rPr dirty="0" err="1"/>
              <a:t>za</a:t>
            </a:r>
            <a:r>
              <a:rPr dirty="0"/>
              <a:t> </a:t>
            </a:r>
            <a:r>
              <a:rPr dirty="0" err="1"/>
              <a:t>své</a:t>
            </a:r>
            <a:r>
              <a:rPr dirty="0"/>
              <a:t> </a:t>
            </a:r>
            <a:r>
              <a:rPr dirty="0" err="1"/>
              <a:t>hříchy</a:t>
            </a:r>
            <a:r>
              <a:rPr dirty="0"/>
              <a:t>; </a:t>
            </a:r>
            <a:r>
              <a:rPr dirty="0" err="1"/>
              <a:t>prostřednictvím</a:t>
            </a:r>
            <a:r>
              <a:rPr dirty="0"/>
              <a:t> </a:t>
            </a:r>
            <a:r>
              <a:rPr dirty="0" err="1"/>
              <a:t>rituálů</a:t>
            </a:r>
            <a:r>
              <a:rPr dirty="0"/>
              <a:t> </a:t>
            </a:r>
            <a:r>
              <a:rPr dirty="0" err="1"/>
              <a:t>lze</a:t>
            </a:r>
            <a:r>
              <a:rPr dirty="0"/>
              <a:t> </a:t>
            </a:r>
            <a:r>
              <a:rPr dirty="0" err="1"/>
              <a:t>očistit</a:t>
            </a:r>
            <a:r>
              <a:rPr dirty="0"/>
              <a:t> </a:t>
            </a:r>
            <a:r>
              <a:rPr dirty="0" err="1"/>
              <a:t>jedince</a:t>
            </a:r>
            <a:r>
              <a:rPr dirty="0"/>
              <a:t> </a:t>
            </a:r>
            <a:r>
              <a:rPr dirty="0" err="1"/>
              <a:t>i</a:t>
            </a:r>
            <a:r>
              <a:rPr dirty="0"/>
              <a:t> </a:t>
            </a:r>
            <a:r>
              <a:rPr dirty="0" err="1"/>
              <a:t>města</a:t>
            </a:r>
            <a:r>
              <a:rPr dirty="0"/>
              <a:t> od </a:t>
            </a:r>
            <a:r>
              <a:rPr dirty="0" err="1"/>
              <a:t>vykonaných</a:t>
            </a:r>
            <a:r>
              <a:rPr dirty="0"/>
              <a:t> </a:t>
            </a:r>
            <a:r>
              <a:rPr dirty="0" err="1"/>
              <a:t>zlých</a:t>
            </a:r>
            <a:r>
              <a:rPr dirty="0"/>
              <a:t> </a:t>
            </a:r>
            <a:r>
              <a:rPr dirty="0" err="1"/>
              <a:t>činů</a:t>
            </a:r>
            <a:r>
              <a:rPr dirty="0"/>
              <a:t> (</a:t>
            </a:r>
            <a:r>
              <a:rPr dirty="0" err="1"/>
              <a:t>Copl</a:t>
            </a:r>
            <a:r>
              <a:rPr dirty="0"/>
              <a:t>., s. 51); </a:t>
            </a:r>
            <a:r>
              <a:rPr dirty="0" err="1"/>
              <a:t>nejedli</a:t>
            </a:r>
            <a:r>
              <a:rPr dirty="0"/>
              <a:t> </a:t>
            </a:r>
            <a:r>
              <a:rPr dirty="0" err="1"/>
              <a:t>obětovaná</a:t>
            </a:r>
            <a:r>
              <a:rPr dirty="0"/>
              <a:t> </a:t>
            </a:r>
            <a:r>
              <a:rPr dirty="0" err="1"/>
              <a:t>zvířata</a:t>
            </a:r>
            <a:r>
              <a:rPr dirty="0"/>
              <a:t>, </a:t>
            </a:r>
            <a:r>
              <a:rPr dirty="0" err="1"/>
              <a:t>vyhýbali</a:t>
            </a:r>
            <a:r>
              <a:rPr dirty="0"/>
              <a:t> se </a:t>
            </a:r>
            <a:r>
              <a:rPr dirty="0" err="1"/>
              <a:t>prolévání</a:t>
            </a:r>
            <a:r>
              <a:rPr dirty="0"/>
              <a:t> </a:t>
            </a:r>
            <a:r>
              <a:rPr dirty="0" err="1"/>
              <a:t>krve</a:t>
            </a:r>
            <a:r>
              <a:rPr dirty="0"/>
              <a:t>. </a:t>
            </a:r>
          </a:p>
          <a:p>
            <a:pPr marL="0" indent="0" defTabSz="905255">
              <a:lnSpc>
                <a:spcPct val="90000"/>
              </a:lnSpc>
              <a:spcBef>
                <a:spcPts val="200"/>
              </a:spcBef>
              <a:buSzTx/>
              <a:buNone/>
              <a:defRPr sz="989"/>
            </a:pPr>
            <a:r>
              <a:rPr dirty="0"/>
              <a:t>C) </a:t>
            </a:r>
            <a:r>
              <a:rPr dirty="0" err="1"/>
              <a:t>Akúsmata</a:t>
            </a:r>
            <a:r>
              <a:rPr dirty="0"/>
              <a:t> („</a:t>
            </a:r>
            <a:r>
              <a:rPr dirty="0" err="1"/>
              <a:t>slyšené</a:t>
            </a:r>
            <a:r>
              <a:rPr dirty="0"/>
              <a:t> </a:t>
            </a:r>
            <a:r>
              <a:rPr dirty="0" err="1"/>
              <a:t>věci</a:t>
            </a:r>
            <a:r>
              <a:rPr dirty="0"/>
              <a:t>“): </a:t>
            </a:r>
            <a:r>
              <a:rPr dirty="0" err="1"/>
              <a:t>sbírka</a:t>
            </a:r>
            <a:r>
              <a:rPr dirty="0"/>
              <a:t> maxim, </a:t>
            </a:r>
            <a:r>
              <a:rPr dirty="0" err="1"/>
              <a:t>jež</a:t>
            </a:r>
            <a:r>
              <a:rPr dirty="0"/>
              <a:t> </a:t>
            </a:r>
            <a:r>
              <a:rPr dirty="0" err="1"/>
              <a:t>vyjadřují</a:t>
            </a:r>
            <a:r>
              <a:rPr dirty="0"/>
              <a:t> </a:t>
            </a:r>
            <a:r>
              <a:rPr dirty="0" err="1"/>
              <a:t>pythagorejské</a:t>
            </a:r>
            <a:r>
              <a:rPr dirty="0"/>
              <a:t> </a:t>
            </a:r>
            <a:r>
              <a:rPr dirty="0" err="1"/>
              <a:t>učení</a:t>
            </a:r>
            <a:r>
              <a:rPr dirty="0"/>
              <a:t>: „…Pythagoras </a:t>
            </a:r>
            <a:r>
              <a:rPr dirty="0" err="1"/>
              <a:t>vybízel</a:t>
            </a:r>
            <a:r>
              <a:rPr dirty="0"/>
              <a:t>, aby se </a:t>
            </a:r>
            <a:r>
              <a:rPr dirty="0" err="1"/>
              <a:t>lidé</a:t>
            </a:r>
            <a:r>
              <a:rPr dirty="0"/>
              <a:t> </a:t>
            </a:r>
            <a:r>
              <a:rPr dirty="0" err="1"/>
              <a:t>vyhýbali</a:t>
            </a:r>
            <a:r>
              <a:rPr dirty="0"/>
              <a:t> </a:t>
            </a:r>
            <a:r>
              <a:rPr dirty="0" err="1"/>
              <a:t>bobům</a:t>
            </a:r>
            <a:r>
              <a:rPr dirty="0"/>
              <a:t>, … </a:t>
            </a:r>
            <a:r>
              <a:rPr dirty="0" err="1"/>
              <a:t>Pythagorejcům</a:t>
            </a:r>
            <a:r>
              <a:rPr dirty="0"/>
              <a:t> </a:t>
            </a:r>
            <a:r>
              <a:rPr dirty="0" err="1"/>
              <a:t>také</a:t>
            </a:r>
            <a:r>
              <a:rPr dirty="0"/>
              <a:t> </a:t>
            </a:r>
            <a:r>
              <a:rPr dirty="0" err="1"/>
              <a:t>nebylo</a:t>
            </a:r>
            <a:r>
              <a:rPr dirty="0"/>
              <a:t> </a:t>
            </a:r>
            <a:r>
              <a:rPr dirty="0" err="1"/>
              <a:t>dovoleno</a:t>
            </a:r>
            <a:r>
              <a:rPr dirty="0"/>
              <a:t> </a:t>
            </a:r>
            <a:r>
              <a:rPr dirty="0" err="1"/>
              <a:t>sebrat</a:t>
            </a:r>
            <a:r>
              <a:rPr dirty="0"/>
              <a:t> to, co </a:t>
            </a:r>
            <a:r>
              <a:rPr dirty="0" err="1"/>
              <a:t>spadlo</a:t>
            </a:r>
            <a:r>
              <a:rPr dirty="0"/>
              <a:t> </a:t>
            </a:r>
            <a:r>
              <a:rPr dirty="0" err="1"/>
              <a:t>ze</a:t>
            </a:r>
            <a:r>
              <a:rPr dirty="0"/>
              <a:t> </a:t>
            </a:r>
            <a:r>
              <a:rPr dirty="0" err="1"/>
              <a:t>stolu</a:t>
            </a:r>
            <a:r>
              <a:rPr dirty="0"/>
              <a:t>, … </a:t>
            </a:r>
            <a:r>
              <a:rPr dirty="0" err="1"/>
              <a:t>Nebylo</a:t>
            </a:r>
            <a:r>
              <a:rPr dirty="0"/>
              <a:t> </a:t>
            </a:r>
            <a:r>
              <a:rPr dirty="0" err="1"/>
              <a:t>jim</a:t>
            </a:r>
            <a:r>
              <a:rPr dirty="0"/>
              <a:t> </a:t>
            </a:r>
            <a:r>
              <a:rPr dirty="0" err="1"/>
              <a:t>rovněž</a:t>
            </a:r>
            <a:r>
              <a:rPr dirty="0"/>
              <a:t> </a:t>
            </a:r>
            <a:r>
              <a:rPr dirty="0" err="1"/>
              <a:t>dovoleno</a:t>
            </a:r>
            <a:r>
              <a:rPr dirty="0"/>
              <a:t> </a:t>
            </a:r>
            <a:r>
              <a:rPr dirty="0" err="1"/>
              <a:t>dotýkat</a:t>
            </a:r>
            <a:r>
              <a:rPr dirty="0"/>
              <a:t> se </a:t>
            </a:r>
            <a:r>
              <a:rPr dirty="0" err="1"/>
              <a:t>ryb</a:t>
            </a:r>
            <a:r>
              <a:rPr dirty="0"/>
              <a:t>, </a:t>
            </a:r>
            <a:r>
              <a:rPr dirty="0" err="1"/>
              <a:t>které</a:t>
            </a:r>
            <a:r>
              <a:rPr dirty="0"/>
              <a:t> </a:t>
            </a:r>
            <a:r>
              <a:rPr dirty="0" err="1"/>
              <a:t>byly</a:t>
            </a:r>
            <a:r>
              <a:rPr dirty="0"/>
              <a:t> </a:t>
            </a:r>
            <a:r>
              <a:rPr dirty="0" err="1"/>
              <a:t>pokládány</a:t>
            </a:r>
            <a:r>
              <a:rPr dirty="0"/>
              <a:t> </a:t>
            </a:r>
            <a:r>
              <a:rPr dirty="0" err="1"/>
              <a:t>za</a:t>
            </a:r>
            <a:r>
              <a:rPr dirty="0"/>
              <a:t> </a:t>
            </a:r>
            <a:r>
              <a:rPr dirty="0" err="1"/>
              <a:t>posvátné</a:t>
            </a:r>
            <a:r>
              <a:rPr dirty="0"/>
              <a:t>, … </a:t>
            </a:r>
            <a:r>
              <a:rPr dirty="0" err="1"/>
              <a:t>Nesměli</a:t>
            </a:r>
            <a:r>
              <a:rPr dirty="0"/>
              <a:t> </a:t>
            </a:r>
            <a:r>
              <a:rPr dirty="0" err="1"/>
              <a:t>lámat</a:t>
            </a:r>
            <a:r>
              <a:rPr dirty="0"/>
              <a:t> </a:t>
            </a:r>
            <a:r>
              <a:rPr dirty="0" err="1"/>
              <a:t>chléb</a:t>
            </a:r>
            <a:r>
              <a:rPr dirty="0"/>
              <a:t>, …“ (DK 58 C 3) „</a:t>
            </a:r>
            <a:r>
              <a:rPr dirty="0" err="1"/>
              <a:t>Existoval</a:t>
            </a:r>
            <a:r>
              <a:rPr dirty="0"/>
              <a:t> </a:t>
            </a:r>
            <a:r>
              <a:rPr dirty="0" err="1"/>
              <a:t>však</a:t>
            </a:r>
            <a:r>
              <a:rPr dirty="0"/>
              <a:t> </a:t>
            </a:r>
            <a:r>
              <a:rPr dirty="0" err="1"/>
              <a:t>i</a:t>
            </a:r>
            <a:r>
              <a:rPr dirty="0"/>
              <a:t> </a:t>
            </a:r>
            <a:r>
              <a:rPr dirty="0" err="1"/>
              <a:t>jiný</a:t>
            </a:r>
            <a:r>
              <a:rPr dirty="0"/>
              <a:t> </a:t>
            </a:r>
            <a:r>
              <a:rPr dirty="0" err="1"/>
              <a:t>druh</a:t>
            </a:r>
            <a:r>
              <a:rPr dirty="0"/>
              <a:t> symbol („</a:t>
            </a:r>
            <a:r>
              <a:rPr dirty="0" err="1"/>
              <a:t>klíčová</a:t>
            </a:r>
            <a:r>
              <a:rPr dirty="0"/>
              <a:t> </a:t>
            </a:r>
            <a:r>
              <a:rPr dirty="0" err="1"/>
              <a:t>slova</a:t>
            </a:r>
            <a:r>
              <a:rPr dirty="0"/>
              <a:t>“, „</a:t>
            </a:r>
            <a:r>
              <a:rPr dirty="0" err="1"/>
              <a:t>znamení</a:t>
            </a:r>
            <a:r>
              <a:rPr dirty="0"/>
              <a:t>“), </a:t>
            </a:r>
            <a:r>
              <a:rPr dirty="0" err="1"/>
              <a:t>která</a:t>
            </a:r>
            <a:r>
              <a:rPr dirty="0"/>
              <a:t> </a:t>
            </a:r>
            <a:r>
              <a:rPr dirty="0" err="1"/>
              <a:t>vypadala</a:t>
            </a:r>
            <a:r>
              <a:rPr dirty="0"/>
              <a:t> </a:t>
            </a:r>
            <a:r>
              <a:rPr dirty="0" err="1"/>
              <a:t>takto</a:t>
            </a:r>
            <a:r>
              <a:rPr dirty="0"/>
              <a:t>: „</a:t>
            </a:r>
            <a:r>
              <a:rPr dirty="0" err="1"/>
              <a:t>nepřekračuj</a:t>
            </a:r>
            <a:r>
              <a:rPr dirty="0"/>
              <a:t> </a:t>
            </a:r>
            <a:r>
              <a:rPr dirty="0" err="1"/>
              <a:t>váhu</a:t>
            </a:r>
            <a:r>
              <a:rPr dirty="0"/>
              <a:t>“, to </a:t>
            </a:r>
            <a:r>
              <a:rPr dirty="0" err="1"/>
              <a:t>znamená</a:t>
            </a:r>
            <a:r>
              <a:rPr dirty="0"/>
              <a:t> „</a:t>
            </a:r>
            <a:r>
              <a:rPr dirty="0" err="1"/>
              <a:t>nebuď</a:t>
            </a:r>
            <a:r>
              <a:rPr dirty="0"/>
              <a:t> </a:t>
            </a:r>
            <a:r>
              <a:rPr dirty="0" err="1"/>
              <a:t>ziskuchtivý</a:t>
            </a:r>
            <a:r>
              <a:rPr dirty="0"/>
              <a:t>“; „</a:t>
            </a:r>
            <a:r>
              <a:rPr dirty="0" err="1"/>
              <a:t>nerozhrabávej</a:t>
            </a:r>
            <a:r>
              <a:rPr dirty="0"/>
              <a:t> </a:t>
            </a:r>
            <a:r>
              <a:rPr dirty="0" err="1"/>
              <a:t>oheň</a:t>
            </a:r>
            <a:r>
              <a:rPr dirty="0"/>
              <a:t> </a:t>
            </a:r>
            <a:r>
              <a:rPr dirty="0" err="1"/>
              <a:t>mečem</a:t>
            </a:r>
            <a:r>
              <a:rPr dirty="0"/>
              <a:t>“, to </a:t>
            </a:r>
            <a:r>
              <a:rPr dirty="0" err="1"/>
              <a:t>znamená</a:t>
            </a:r>
            <a:r>
              <a:rPr dirty="0"/>
              <a:t> „</a:t>
            </a:r>
            <a:r>
              <a:rPr dirty="0" err="1"/>
              <a:t>nerozněcuj</a:t>
            </a:r>
            <a:r>
              <a:rPr dirty="0"/>
              <a:t> </a:t>
            </a:r>
            <a:r>
              <a:rPr dirty="0" err="1"/>
              <a:t>ostrými</a:t>
            </a:r>
            <a:r>
              <a:rPr dirty="0"/>
              <a:t> </a:t>
            </a:r>
            <a:r>
              <a:rPr dirty="0" err="1"/>
              <a:t>slovy</a:t>
            </a:r>
            <a:r>
              <a:rPr dirty="0"/>
              <a:t> </a:t>
            </a:r>
            <a:r>
              <a:rPr dirty="0" err="1"/>
              <a:t>člověka</a:t>
            </a:r>
            <a:r>
              <a:rPr dirty="0"/>
              <a:t> </a:t>
            </a:r>
            <a:r>
              <a:rPr dirty="0" err="1"/>
              <a:t>kypícího</a:t>
            </a:r>
            <a:r>
              <a:rPr dirty="0"/>
              <a:t> </a:t>
            </a:r>
            <a:r>
              <a:rPr dirty="0" err="1"/>
              <a:t>hněvem</a:t>
            </a:r>
            <a:r>
              <a:rPr dirty="0"/>
              <a:t>“; „</a:t>
            </a:r>
            <a:r>
              <a:rPr dirty="0" err="1"/>
              <a:t>neotrhávej</a:t>
            </a:r>
            <a:r>
              <a:rPr dirty="0"/>
              <a:t> </a:t>
            </a:r>
            <a:r>
              <a:rPr dirty="0" err="1"/>
              <a:t>věnec</a:t>
            </a:r>
            <a:r>
              <a:rPr dirty="0"/>
              <a:t>“, to </a:t>
            </a:r>
            <a:r>
              <a:rPr dirty="0" err="1"/>
              <a:t>znamená</a:t>
            </a:r>
            <a:r>
              <a:rPr dirty="0"/>
              <a:t> „</a:t>
            </a:r>
            <a:r>
              <a:rPr dirty="0" err="1"/>
              <a:t>nenič</a:t>
            </a:r>
            <a:r>
              <a:rPr dirty="0"/>
              <a:t> </a:t>
            </a:r>
            <a:r>
              <a:rPr dirty="0" err="1"/>
              <a:t>zákony</a:t>
            </a:r>
            <a:r>
              <a:rPr dirty="0"/>
              <a:t>, </a:t>
            </a:r>
            <a:r>
              <a:rPr dirty="0" err="1"/>
              <a:t>které</a:t>
            </a:r>
            <a:r>
              <a:rPr dirty="0"/>
              <a:t> </a:t>
            </a:r>
            <a:r>
              <a:rPr dirty="0" err="1"/>
              <a:t>jsou</a:t>
            </a:r>
            <a:r>
              <a:rPr dirty="0"/>
              <a:t> </a:t>
            </a:r>
            <a:r>
              <a:rPr dirty="0" err="1"/>
              <a:t>ozdobami</a:t>
            </a:r>
            <a:r>
              <a:rPr dirty="0"/>
              <a:t> </a:t>
            </a:r>
            <a:r>
              <a:rPr dirty="0" err="1"/>
              <a:t>měst</a:t>
            </a:r>
            <a:r>
              <a:rPr dirty="0"/>
              <a:t>“. </a:t>
            </a:r>
            <a:r>
              <a:rPr dirty="0" err="1"/>
              <a:t>Neboť</a:t>
            </a:r>
            <a:r>
              <a:rPr dirty="0"/>
              <a:t> </a:t>
            </a:r>
            <a:r>
              <a:rPr dirty="0" err="1"/>
              <a:t>opět</a:t>
            </a:r>
            <a:r>
              <a:rPr dirty="0"/>
              <a:t>: „</a:t>
            </a:r>
            <a:r>
              <a:rPr dirty="0" err="1"/>
              <a:t>nejez</a:t>
            </a:r>
            <a:r>
              <a:rPr dirty="0"/>
              <a:t> </a:t>
            </a:r>
            <a:r>
              <a:rPr dirty="0" err="1"/>
              <a:t>srdce</a:t>
            </a:r>
            <a:r>
              <a:rPr dirty="0"/>
              <a:t>“, to </a:t>
            </a:r>
            <a:r>
              <a:rPr dirty="0" err="1"/>
              <a:t>znamená</a:t>
            </a:r>
            <a:r>
              <a:rPr dirty="0"/>
              <a:t> „</a:t>
            </a:r>
            <a:r>
              <a:rPr dirty="0" err="1"/>
              <a:t>nežij</a:t>
            </a:r>
            <a:r>
              <a:rPr dirty="0"/>
              <a:t> v </a:t>
            </a:r>
            <a:r>
              <a:rPr dirty="0" err="1"/>
              <a:t>lenosti</a:t>
            </a:r>
            <a:r>
              <a:rPr dirty="0"/>
              <a:t>“; „</a:t>
            </a:r>
            <a:r>
              <a:rPr dirty="0" err="1"/>
              <a:t>když</a:t>
            </a:r>
            <a:r>
              <a:rPr dirty="0"/>
              <a:t> </a:t>
            </a:r>
            <a:r>
              <a:rPr dirty="0" err="1"/>
              <a:t>jsi</a:t>
            </a:r>
            <a:r>
              <a:rPr dirty="0"/>
              <a:t> </a:t>
            </a:r>
            <a:r>
              <a:rPr dirty="0" err="1"/>
              <a:t>na</a:t>
            </a:r>
            <a:r>
              <a:rPr dirty="0"/>
              <a:t> </a:t>
            </a:r>
            <a:r>
              <a:rPr dirty="0" err="1"/>
              <a:t>cestě</a:t>
            </a:r>
            <a:r>
              <a:rPr dirty="0"/>
              <a:t>, </a:t>
            </a:r>
            <a:r>
              <a:rPr dirty="0" err="1"/>
              <a:t>neobracej</a:t>
            </a:r>
            <a:r>
              <a:rPr dirty="0"/>
              <a:t> se“, to </a:t>
            </a:r>
            <a:r>
              <a:rPr dirty="0" err="1"/>
              <a:t>znamená</a:t>
            </a:r>
            <a:r>
              <a:rPr dirty="0"/>
              <a:t> „</a:t>
            </a:r>
            <a:r>
              <a:rPr dirty="0" err="1"/>
              <a:t>když</a:t>
            </a:r>
            <a:r>
              <a:rPr dirty="0"/>
              <a:t> </a:t>
            </a:r>
            <a:r>
              <a:rPr dirty="0" err="1"/>
              <a:t>umíráš</a:t>
            </a:r>
            <a:r>
              <a:rPr dirty="0"/>
              <a:t>, </a:t>
            </a:r>
            <a:r>
              <a:rPr dirty="0" err="1"/>
              <a:t>neulpívej</a:t>
            </a:r>
            <a:r>
              <a:rPr dirty="0"/>
              <a:t> </a:t>
            </a:r>
            <a:r>
              <a:rPr dirty="0" err="1"/>
              <a:t>na</a:t>
            </a:r>
            <a:r>
              <a:rPr dirty="0"/>
              <a:t> </a:t>
            </a:r>
            <a:r>
              <a:rPr dirty="0" err="1"/>
              <a:t>životě</a:t>
            </a:r>
            <a:r>
              <a:rPr dirty="0"/>
              <a:t>“. (DK 58 C 6)</a:t>
            </a:r>
          </a:p>
          <a:p>
            <a:pPr marL="0" indent="0" defTabSz="905255">
              <a:lnSpc>
                <a:spcPct val="90000"/>
              </a:lnSpc>
              <a:spcBef>
                <a:spcPts val="200"/>
              </a:spcBef>
              <a:buSzTx/>
              <a:buNone/>
              <a:defRPr sz="989" b="1"/>
            </a:pPr>
            <a:r>
              <a:rPr dirty="0" err="1"/>
              <a:t>Filosofický</a:t>
            </a:r>
            <a:r>
              <a:rPr dirty="0"/>
              <a:t> a </a:t>
            </a:r>
            <a:r>
              <a:rPr dirty="0" err="1"/>
              <a:t>vědecký</a:t>
            </a:r>
            <a:r>
              <a:rPr dirty="0"/>
              <a:t> </a:t>
            </a:r>
            <a:r>
              <a:rPr dirty="0" err="1"/>
              <a:t>aspekt</a:t>
            </a:r>
            <a:r>
              <a:rPr b="0" dirty="0"/>
              <a:t>: a) </a:t>
            </a:r>
            <a:r>
              <a:rPr b="0" dirty="0" err="1"/>
              <a:t>Pythagorova</a:t>
            </a:r>
            <a:r>
              <a:rPr b="0" dirty="0"/>
              <a:t> </a:t>
            </a:r>
            <a:r>
              <a:rPr b="0" dirty="0" err="1"/>
              <a:t>škola</a:t>
            </a:r>
            <a:r>
              <a:rPr b="0" dirty="0"/>
              <a:t> </a:t>
            </a:r>
            <a:r>
              <a:rPr b="0" dirty="0" err="1"/>
              <a:t>měla</a:t>
            </a:r>
            <a:r>
              <a:rPr b="0" dirty="0"/>
              <a:t> </a:t>
            </a:r>
            <a:r>
              <a:rPr b="0" dirty="0" err="1"/>
              <a:t>dva</a:t>
            </a:r>
            <a:r>
              <a:rPr b="0" dirty="0"/>
              <a:t> </a:t>
            </a:r>
            <a:r>
              <a:rPr b="0" dirty="0" err="1"/>
              <a:t>okruhy</a:t>
            </a:r>
            <a:r>
              <a:rPr b="0" dirty="0"/>
              <a:t> – </a:t>
            </a:r>
            <a:r>
              <a:rPr b="0" dirty="0" err="1"/>
              <a:t>vnější</a:t>
            </a:r>
            <a:r>
              <a:rPr b="0" dirty="0"/>
              <a:t> (</a:t>
            </a:r>
            <a:r>
              <a:rPr b="0" dirty="0" err="1"/>
              <a:t>exoterní</a:t>
            </a:r>
            <a:r>
              <a:rPr b="0" dirty="0"/>
              <a:t>) a </a:t>
            </a:r>
            <a:r>
              <a:rPr b="0" dirty="0" err="1"/>
              <a:t>vnitřní</a:t>
            </a:r>
            <a:r>
              <a:rPr b="0" dirty="0"/>
              <a:t> (</a:t>
            </a:r>
            <a:r>
              <a:rPr b="0" dirty="0" err="1"/>
              <a:t>esoterní</a:t>
            </a:r>
            <a:r>
              <a:rPr b="0" dirty="0"/>
              <a:t>). </a:t>
            </a:r>
            <a:r>
              <a:rPr b="0" dirty="0" err="1"/>
              <a:t>Ve</a:t>
            </a:r>
            <a:r>
              <a:rPr b="0" dirty="0"/>
              <a:t> </a:t>
            </a:r>
            <a:r>
              <a:rPr b="0" dirty="0" err="1"/>
              <a:t>vnějším</a:t>
            </a:r>
            <a:r>
              <a:rPr b="0" dirty="0"/>
              <a:t> </a:t>
            </a:r>
            <a:r>
              <a:rPr b="0" dirty="0" err="1"/>
              <a:t>byli</a:t>
            </a:r>
            <a:r>
              <a:rPr b="0" dirty="0"/>
              <a:t> </a:t>
            </a:r>
            <a:r>
              <a:rPr b="0" dirty="0" err="1"/>
              <a:t>pouze</a:t>
            </a:r>
            <a:r>
              <a:rPr b="0" dirty="0"/>
              <a:t> </a:t>
            </a:r>
            <a:r>
              <a:rPr b="0" dirty="0" err="1"/>
              <a:t>posluchači</a:t>
            </a:r>
            <a:r>
              <a:rPr b="0" dirty="0"/>
              <a:t>, </a:t>
            </a:r>
            <a:r>
              <a:rPr b="0" dirty="0" err="1"/>
              <a:t>ve</a:t>
            </a:r>
            <a:r>
              <a:rPr b="0" dirty="0"/>
              <a:t> </a:t>
            </a:r>
            <a:r>
              <a:rPr b="0" dirty="0" err="1"/>
              <a:t>vnitřním</a:t>
            </a:r>
            <a:r>
              <a:rPr b="0" dirty="0"/>
              <a:t> </a:t>
            </a:r>
            <a:r>
              <a:rPr b="0" dirty="0" err="1"/>
              <a:t>skuteční</a:t>
            </a:r>
            <a:r>
              <a:rPr b="0" dirty="0"/>
              <a:t> </a:t>
            </a:r>
            <a:r>
              <a:rPr b="0" dirty="0" err="1"/>
              <a:t>učedníci</a:t>
            </a:r>
            <a:r>
              <a:rPr b="0" dirty="0"/>
              <a:t> (</a:t>
            </a:r>
            <a:r>
              <a:rPr b="0" dirty="0" err="1"/>
              <a:t>matematici</a:t>
            </a:r>
            <a:r>
              <a:rPr b="0" dirty="0"/>
              <a:t>, </a:t>
            </a:r>
            <a:r>
              <a:rPr b="0" dirty="0" err="1"/>
              <a:t>význam</a:t>
            </a:r>
            <a:r>
              <a:rPr b="0" dirty="0"/>
              <a:t> </a:t>
            </a:r>
            <a:r>
              <a:rPr b="0" dirty="0" err="1"/>
              <a:t>slova</a:t>
            </a:r>
            <a:r>
              <a:rPr b="0" dirty="0"/>
              <a:t> </a:t>
            </a:r>
            <a:r>
              <a:rPr b="0" dirty="0" err="1"/>
              <a:t>matematika</a:t>
            </a:r>
            <a:r>
              <a:rPr b="0" dirty="0"/>
              <a:t> </a:t>
            </a:r>
            <a:r>
              <a:rPr b="0" dirty="0" err="1"/>
              <a:t>pochází</a:t>
            </a:r>
            <a:r>
              <a:rPr b="0" dirty="0"/>
              <a:t> od </a:t>
            </a:r>
            <a:r>
              <a:rPr b="0" dirty="0" err="1"/>
              <a:t>učednictví</a:t>
            </a:r>
            <a:r>
              <a:rPr b="0" dirty="0"/>
              <a:t>, </a:t>
            </a:r>
            <a:r>
              <a:rPr b="0" dirty="0" err="1"/>
              <a:t>Kratochvíl</a:t>
            </a:r>
            <a:r>
              <a:rPr b="0" dirty="0"/>
              <a:t>, 2019); </a:t>
            </a:r>
            <a:r>
              <a:rPr b="0" dirty="0" err="1"/>
              <a:t>mezi</a:t>
            </a:r>
            <a:r>
              <a:rPr b="0" dirty="0"/>
              <a:t> </a:t>
            </a:r>
            <a:r>
              <a:rPr b="0" dirty="0" err="1"/>
              <a:t>esoteriky</a:t>
            </a:r>
            <a:r>
              <a:rPr b="0" dirty="0"/>
              <a:t> se </a:t>
            </a:r>
            <a:r>
              <a:rPr b="0" dirty="0" err="1"/>
              <a:t>pak</a:t>
            </a:r>
            <a:r>
              <a:rPr b="0" dirty="0"/>
              <a:t> </a:t>
            </a:r>
            <a:r>
              <a:rPr b="0" dirty="0" err="1"/>
              <a:t>pěstovala</a:t>
            </a:r>
            <a:r>
              <a:rPr b="0" dirty="0"/>
              <a:t> </a:t>
            </a:r>
            <a:r>
              <a:rPr b="0" dirty="0" err="1"/>
              <a:t>matematika</a:t>
            </a:r>
            <a:r>
              <a:rPr b="0" dirty="0"/>
              <a:t>. </a:t>
            </a:r>
            <a:r>
              <a:rPr b="0" dirty="0" err="1"/>
              <a:t>Nicméně</a:t>
            </a:r>
            <a:r>
              <a:rPr b="0" dirty="0"/>
              <a:t> </a:t>
            </a:r>
            <a:r>
              <a:rPr b="0" dirty="0" err="1"/>
              <a:t>její</a:t>
            </a:r>
            <a:r>
              <a:rPr b="0" dirty="0"/>
              <a:t> </a:t>
            </a:r>
            <a:r>
              <a:rPr b="0" dirty="0" err="1"/>
              <a:t>podobu</a:t>
            </a:r>
            <a:r>
              <a:rPr b="0" dirty="0"/>
              <a:t> </a:t>
            </a:r>
            <a:r>
              <a:rPr b="0" dirty="0" err="1"/>
              <a:t>neznáme</a:t>
            </a:r>
            <a:r>
              <a:rPr b="0" dirty="0"/>
              <a:t>. To, co </a:t>
            </a:r>
            <a:r>
              <a:rPr b="0" dirty="0" err="1"/>
              <a:t>známe</a:t>
            </a:r>
            <a:r>
              <a:rPr b="0" dirty="0"/>
              <a:t>, se </a:t>
            </a:r>
            <a:r>
              <a:rPr b="0" dirty="0" err="1"/>
              <a:t>týká</a:t>
            </a:r>
            <a:r>
              <a:rPr b="0" dirty="0"/>
              <a:t> </a:t>
            </a:r>
            <a:r>
              <a:rPr b="0" dirty="0" err="1"/>
              <a:t>až</a:t>
            </a:r>
            <a:r>
              <a:rPr b="0" dirty="0"/>
              <a:t> </a:t>
            </a:r>
            <a:r>
              <a:rPr b="0" dirty="0" err="1"/>
              <a:t>pozdějších</a:t>
            </a:r>
            <a:r>
              <a:rPr b="0" dirty="0"/>
              <a:t> </a:t>
            </a:r>
            <a:r>
              <a:rPr b="0" dirty="0" err="1"/>
              <a:t>pythagorejců</a:t>
            </a:r>
            <a:r>
              <a:rPr b="0" dirty="0"/>
              <a:t>, </a:t>
            </a:r>
            <a:r>
              <a:rPr b="0" dirty="0" err="1"/>
              <a:t>zvláště</a:t>
            </a:r>
            <a:r>
              <a:rPr b="0" dirty="0"/>
              <a:t> </a:t>
            </a:r>
            <a:r>
              <a:rPr b="0" dirty="0" err="1"/>
              <a:t>Filoláa</a:t>
            </a:r>
            <a:r>
              <a:rPr b="0" dirty="0"/>
              <a:t> (470-400). Z. </a:t>
            </a:r>
            <a:r>
              <a:rPr b="0" dirty="0" err="1"/>
              <a:t>Kratochvíl</a:t>
            </a:r>
            <a:r>
              <a:rPr b="0" dirty="0"/>
              <a:t> (2019) </a:t>
            </a:r>
            <a:r>
              <a:rPr b="0" dirty="0" err="1"/>
              <a:t>základ</a:t>
            </a:r>
            <a:r>
              <a:rPr b="0" dirty="0"/>
              <a:t> </a:t>
            </a:r>
            <a:r>
              <a:rPr b="0" dirty="0" err="1"/>
              <a:t>pythagoreismu</a:t>
            </a:r>
            <a:r>
              <a:rPr b="0" dirty="0"/>
              <a:t> </a:t>
            </a:r>
            <a:r>
              <a:rPr b="0" dirty="0" err="1"/>
              <a:t>popisuje</a:t>
            </a:r>
            <a:r>
              <a:rPr b="0" dirty="0"/>
              <a:t> </a:t>
            </a:r>
            <a:r>
              <a:rPr b="0" dirty="0" err="1"/>
              <a:t>těmito</a:t>
            </a:r>
            <a:r>
              <a:rPr b="0" dirty="0"/>
              <a:t> </a:t>
            </a:r>
            <a:r>
              <a:rPr b="0" dirty="0" err="1"/>
              <a:t>slovy</a:t>
            </a:r>
            <a:r>
              <a:rPr b="0" dirty="0"/>
              <a:t>: </a:t>
            </a:r>
            <a:r>
              <a:rPr b="0" dirty="0">
                <a:solidFill>
                  <a:srgbClr val="FF0000"/>
                </a:solidFill>
              </a:rPr>
              <a:t>„</a:t>
            </a:r>
            <a:r>
              <a:rPr b="0" dirty="0" err="1">
                <a:solidFill>
                  <a:srgbClr val="FF0000"/>
                </a:solidFill>
              </a:rPr>
              <a:t>Smyslově</a:t>
            </a:r>
            <a:r>
              <a:rPr b="0" dirty="0">
                <a:solidFill>
                  <a:srgbClr val="FF0000"/>
                </a:solidFill>
              </a:rPr>
              <a:t> </a:t>
            </a:r>
            <a:r>
              <a:rPr b="0" dirty="0" err="1">
                <a:solidFill>
                  <a:srgbClr val="FF0000"/>
                </a:solidFill>
              </a:rPr>
              <a:t>vnímatelné</a:t>
            </a:r>
            <a:r>
              <a:rPr b="0" dirty="0">
                <a:solidFill>
                  <a:srgbClr val="FF0000"/>
                </a:solidFill>
              </a:rPr>
              <a:t> </a:t>
            </a:r>
            <a:r>
              <a:rPr b="0" dirty="0" err="1">
                <a:solidFill>
                  <a:srgbClr val="FF0000"/>
                </a:solidFill>
              </a:rPr>
              <a:t>jevy</a:t>
            </a:r>
            <a:r>
              <a:rPr b="0" dirty="0">
                <a:solidFill>
                  <a:srgbClr val="FF0000"/>
                </a:solidFill>
              </a:rPr>
              <a:t> </a:t>
            </a:r>
            <a:r>
              <a:rPr b="0" dirty="0" err="1">
                <a:solidFill>
                  <a:srgbClr val="FF0000"/>
                </a:solidFill>
              </a:rPr>
              <a:t>považoval</a:t>
            </a:r>
            <a:r>
              <a:rPr b="0" dirty="0">
                <a:solidFill>
                  <a:srgbClr val="FF0000"/>
                </a:solidFill>
              </a:rPr>
              <a:t> </a:t>
            </a:r>
            <a:r>
              <a:rPr b="0" dirty="0" err="1">
                <a:solidFill>
                  <a:srgbClr val="FF0000"/>
                </a:solidFill>
              </a:rPr>
              <a:t>za</a:t>
            </a:r>
            <a:r>
              <a:rPr b="0" dirty="0">
                <a:solidFill>
                  <a:srgbClr val="FF0000"/>
                </a:solidFill>
              </a:rPr>
              <a:t> </a:t>
            </a:r>
            <a:r>
              <a:rPr b="0" dirty="0" err="1">
                <a:solidFill>
                  <a:srgbClr val="FF0000"/>
                </a:solidFill>
              </a:rPr>
              <a:t>pouhý</a:t>
            </a:r>
            <a:r>
              <a:rPr b="0" dirty="0">
                <a:solidFill>
                  <a:srgbClr val="FF0000"/>
                </a:solidFill>
              </a:rPr>
              <a:t> </a:t>
            </a:r>
            <a:r>
              <a:rPr b="0" dirty="0" err="1">
                <a:solidFill>
                  <a:srgbClr val="FF0000"/>
                </a:solidFill>
              </a:rPr>
              <a:t>dodatečný</a:t>
            </a:r>
            <a:r>
              <a:rPr b="0" dirty="0">
                <a:solidFill>
                  <a:srgbClr val="FF0000"/>
                </a:solidFill>
              </a:rPr>
              <a:t> </a:t>
            </a:r>
            <a:r>
              <a:rPr b="0" dirty="0" err="1">
                <a:solidFill>
                  <a:srgbClr val="FF0000"/>
                </a:solidFill>
              </a:rPr>
              <a:t>projev</a:t>
            </a:r>
            <a:r>
              <a:rPr b="0" dirty="0">
                <a:solidFill>
                  <a:srgbClr val="FF0000"/>
                </a:solidFill>
              </a:rPr>
              <a:t> </a:t>
            </a:r>
            <a:r>
              <a:rPr b="0" dirty="0" err="1">
                <a:solidFill>
                  <a:srgbClr val="FF0000"/>
                </a:solidFill>
              </a:rPr>
              <a:t>čistě</a:t>
            </a:r>
            <a:r>
              <a:rPr b="0" dirty="0">
                <a:solidFill>
                  <a:srgbClr val="FF0000"/>
                </a:solidFill>
              </a:rPr>
              <a:t> </a:t>
            </a:r>
            <a:r>
              <a:rPr b="0" dirty="0" err="1">
                <a:solidFill>
                  <a:srgbClr val="FF0000"/>
                </a:solidFill>
              </a:rPr>
              <a:t>matematických</a:t>
            </a:r>
            <a:r>
              <a:rPr b="0" dirty="0">
                <a:solidFill>
                  <a:srgbClr val="FF0000"/>
                </a:solidFill>
              </a:rPr>
              <a:t> </a:t>
            </a:r>
            <a:r>
              <a:rPr b="0" dirty="0" err="1">
                <a:solidFill>
                  <a:srgbClr val="FF0000"/>
                </a:solidFill>
              </a:rPr>
              <a:t>poměrů</a:t>
            </a:r>
            <a:r>
              <a:rPr b="0" dirty="0">
                <a:solidFill>
                  <a:srgbClr val="FF0000"/>
                </a:solidFill>
              </a:rPr>
              <a:t>, </a:t>
            </a:r>
            <a:r>
              <a:rPr b="0" dirty="0" err="1">
                <a:solidFill>
                  <a:srgbClr val="FF0000"/>
                </a:solidFill>
              </a:rPr>
              <a:t>uchopitelných</a:t>
            </a:r>
            <a:r>
              <a:rPr b="0" dirty="0">
                <a:solidFill>
                  <a:srgbClr val="FF0000"/>
                </a:solidFill>
              </a:rPr>
              <a:t> </a:t>
            </a:r>
            <a:r>
              <a:rPr b="0" dirty="0" err="1">
                <a:solidFill>
                  <a:srgbClr val="FF0000"/>
                </a:solidFill>
              </a:rPr>
              <a:t>přísnou</a:t>
            </a:r>
            <a:r>
              <a:rPr b="0" dirty="0">
                <a:solidFill>
                  <a:srgbClr val="FF0000"/>
                </a:solidFill>
              </a:rPr>
              <a:t> </a:t>
            </a:r>
            <a:r>
              <a:rPr b="0" dirty="0" err="1">
                <a:solidFill>
                  <a:srgbClr val="FF0000"/>
                </a:solidFill>
              </a:rPr>
              <a:t>myšlenkou</a:t>
            </a:r>
            <a:r>
              <a:rPr b="0" dirty="0">
                <a:solidFill>
                  <a:srgbClr val="FF0000"/>
                </a:solidFill>
              </a:rPr>
              <a:t>. </a:t>
            </a:r>
            <a:r>
              <a:rPr dirty="0" err="1">
                <a:solidFill>
                  <a:srgbClr val="FF0000"/>
                </a:solidFill>
              </a:rPr>
              <a:t>Celý</a:t>
            </a:r>
            <a:r>
              <a:rPr dirty="0">
                <a:solidFill>
                  <a:srgbClr val="FF0000"/>
                </a:solidFill>
              </a:rPr>
              <a:t> </a:t>
            </a:r>
            <a:r>
              <a:rPr dirty="0" err="1">
                <a:solidFill>
                  <a:srgbClr val="FF0000"/>
                </a:solidFill>
              </a:rPr>
              <a:t>empirický</a:t>
            </a:r>
            <a:r>
              <a:rPr dirty="0">
                <a:solidFill>
                  <a:srgbClr val="FF0000"/>
                </a:solidFill>
              </a:rPr>
              <a:t> </a:t>
            </a:r>
            <a:r>
              <a:rPr dirty="0" err="1">
                <a:solidFill>
                  <a:srgbClr val="FF0000"/>
                </a:solidFill>
              </a:rPr>
              <a:t>svět</a:t>
            </a:r>
            <a:r>
              <a:rPr dirty="0">
                <a:solidFill>
                  <a:srgbClr val="FF0000"/>
                </a:solidFill>
              </a:rPr>
              <a:t> </a:t>
            </a:r>
            <a:r>
              <a:rPr dirty="0" err="1">
                <a:solidFill>
                  <a:srgbClr val="FF0000"/>
                </a:solidFill>
              </a:rPr>
              <a:t>považoval</a:t>
            </a:r>
            <a:r>
              <a:rPr dirty="0">
                <a:solidFill>
                  <a:srgbClr val="FF0000"/>
                </a:solidFill>
              </a:rPr>
              <a:t> </a:t>
            </a:r>
            <a:r>
              <a:rPr dirty="0" err="1">
                <a:solidFill>
                  <a:srgbClr val="FF0000"/>
                </a:solidFill>
              </a:rPr>
              <a:t>za</a:t>
            </a:r>
            <a:r>
              <a:rPr dirty="0">
                <a:solidFill>
                  <a:srgbClr val="FF0000"/>
                </a:solidFill>
              </a:rPr>
              <a:t> </a:t>
            </a:r>
            <a:r>
              <a:rPr dirty="0" err="1">
                <a:solidFill>
                  <a:srgbClr val="FF0000"/>
                </a:solidFill>
              </a:rPr>
              <a:t>vedlejší</a:t>
            </a:r>
            <a:r>
              <a:rPr dirty="0">
                <a:solidFill>
                  <a:srgbClr val="FF0000"/>
                </a:solidFill>
              </a:rPr>
              <a:t> </a:t>
            </a:r>
            <a:r>
              <a:rPr dirty="0" err="1">
                <a:solidFill>
                  <a:srgbClr val="FF0000"/>
                </a:solidFill>
              </a:rPr>
              <a:t>manifestaci</a:t>
            </a:r>
            <a:r>
              <a:rPr dirty="0">
                <a:solidFill>
                  <a:srgbClr val="FF0000"/>
                </a:solidFill>
              </a:rPr>
              <a:t> </a:t>
            </a:r>
            <a:r>
              <a:rPr dirty="0" err="1">
                <a:solidFill>
                  <a:srgbClr val="FF0000"/>
                </a:solidFill>
              </a:rPr>
              <a:t>čisté</a:t>
            </a:r>
            <a:r>
              <a:rPr dirty="0">
                <a:solidFill>
                  <a:srgbClr val="FF0000"/>
                </a:solidFill>
              </a:rPr>
              <a:t> </a:t>
            </a:r>
            <a:r>
              <a:rPr dirty="0" err="1">
                <a:solidFill>
                  <a:srgbClr val="FF0000"/>
                </a:solidFill>
              </a:rPr>
              <a:t>matematické</a:t>
            </a:r>
            <a:r>
              <a:rPr dirty="0">
                <a:solidFill>
                  <a:srgbClr val="FF0000"/>
                </a:solidFill>
              </a:rPr>
              <a:t> </a:t>
            </a:r>
            <a:r>
              <a:rPr dirty="0" err="1">
                <a:solidFill>
                  <a:srgbClr val="FF0000"/>
                </a:solidFill>
              </a:rPr>
              <a:t>harmonie</a:t>
            </a:r>
            <a:r>
              <a:rPr dirty="0">
                <a:solidFill>
                  <a:srgbClr val="FF0000"/>
                </a:solidFill>
              </a:rPr>
              <a:t>.</a:t>
            </a:r>
            <a:r>
              <a:rPr b="0" dirty="0">
                <a:solidFill>
                  <a:srgbClr val="FF0000"/>
                </a:solidFill>
              </a:rPr>
              <a:t> Ta je </a:t>
            </a:r>
            <a:r>
              <a:rPr b="0" dirty="0" err="1">
                <a:solidFill>
                  <a:srgbClr val="FF0000"/>
                </a:solidFill>
              </a:rPr>
              <a:t>ve</a:t>
            </a:r>
            <a:r>
              <a:rPr b="0" dirty="0">
                <a:solidFill>
                  <a:srgbClr val="FF0000"/>
                </a:solidFill>
              </a:rPr>
              <a:t> </a:t>
            </a:r>
            <a:r>
              <a:rPr b="0" dirty="0" err="1">
                <a:solidFill>
                  <a:srgbClr val="FF0000"/>
                </a:solidFill>
              </a:rPr>
              <a:t>své</a:t>
            </a:r>
            <a:r>
              <a:rPr b="0" dirty="0">
                <a:solidFill>
                  <a:srgbClr val="FF0000"/>
                </a:solidFill>
              </a:rPr>
              <a:t> </a:t>
            </a:r>
            <a:r>
              <a:rPr b="0" dirty="0" err="1">
                <a:solidFill>
                  <a:srgbClr val="FF0000"/>
                </a:solidFill>
              </a:rPr>
              <a:t>plnosti</a:t>
            </a:r>
            <a:r>
              <a:rPr b="0" dirty="0">
                <a:solidFill>
                  <a:srgbClr val="FF0000"/>
                </a:solidFill>
              </a:rPr>
              <a:t> </a:t>
            </a:r>
            <a:r>
              <a:rPr b="0" dirty="0" err="1">
                <a:solidFill>
                  <a:srgbClr val="FF0000"/>
                </a:solidFill>
              </a:rPr>
              <a:t>přístupná</a:t>
            </a:r>
            <a:r>
              <a:rPr b="0" dirty="0">
                <a:solidFill>
                  <a:srgbClr val="FF0000"/>
                </a:solidFill>
              </a:rPr>
              <a:t> </a:t>
            </a:r>
            <a:r>
              <a:rPr b="0" dirty="0" err="1">
                <a:solidFill>
                  <a:srgbClr val="FF0000"/>
                </a:solidFill>
              </a:rPr>
              <a:t>pouze</a:t>
            </a:r>
            <a:r>
              <a:rPr b="0" dirty="0">
                <a:solidFill>
                  <a:srgbClr val="FF0000"/>
                </a:solidFill>
              </a:rPr>
              <a:t> </a:t>
            </a:r>
            <a:r>
              <a:rPr b="0" dirty="0" err="1">
                <a:solidFill>
                  <a:srgbClr val="FF0000"/>
                </a:solidFill>
              </a:rPr>
              <a:t>bohům</a:t>
            </a:r>
            <a:r>
              <a:rPr b="0" dirty="0">
                <a:solidFill>
                  <a:srgbClr val="FF0000"/>
                </a:solidFill>
              </a:rPr>
              <a:t> (to se </a:t>
            </a:r>
            <a:r>
              <a:rPr b="0" dirty="0" err="1">
                <a:solidFill>
                  <a:srgbClr val="FF0000"/>
                </a:solidFill>
              </a:rPr>
              <a:t>museli</a:t>
            </a:r>
            <a:r>
              <a:rPr b="0" dirty="0">
                <a:solidFill>
                  <a:srgbClr val="FF0000"/>
                </a:solidFill>
              </a:rPr>
              <a:t> </a:t>
            </a:r>
            <a:r>
              <a:rPr b="0" dirty="0" err="1">
                <a:solidFill>
                  <a:srgbClr val="FF0000"/>
                </a:solidFill>
              </a:rPr>
              <a:t>Řekové</a:t>
            </a:r>
            <a:r>
              <a:rPr b="0" dirty="0">
                <a:solidFill>
                  <a:srgbClr val="FF0000"/>
                </a:solidFill>
              </a:rPr>
              <a:t> dost </a:t>
            </a:r>
            <a:r>
              <a:rPr b="0" dirty="0" err="1">
                <a:solidFill>
                  <a:srgbClr val="FF0000"/>
                </a:solidFill>
              </a:rPr>
              <a:t>divit</a:t>
            </a:r>
            <a:r>
              <a:rPr b="0" dirty="0">
                <a:solidFill>
                  <a:srgbClr val="FF0000"/>
                </a:solidFill>
              </a:rPr>
              <a:t>, </a:t>
            </a:r>
            <a:r>
              <a:rPr b="0" dirty="0" err="1">
                <a:solidFill>
                  <a:srgbClr val="FF0000"/>
                </a:solidFill>
              </a:rPr>
              <a:t>že</a:t>
            </a:r>
            <a:r>
              <a:rPr b="0" dirty="0">
                <a:solidFill>
                  <a:srgbClr val="FF0000"/>
                </a:solidFill>
              </a:rPr>
              <a:t> by se </a:t>
            </a:r>
            <a:r>
              <a:rPr b="0" dirty="0" err="1">
                <a:solidFill>
                  <a:srgbClr val="FF0000"/>
                </a:solidFill>
              </a:rPr>
              <a:t>bohové</a:t>
            </a:r>
            <a:r>
              <a:rPr b="0" dirty="0">
                <a:solidFill>
                  <a:srgbClr val="FF0000"/>
                </a:solidFill>
              </a:rPr>
              <a:t> </a:t>
            </a:r>
            <a:r>
              <a:rPr b="0" dirty="0" err="1">
                <a:solidFill>
                  <a:srgbClr val="FF0000"/>
                </a:solidFill>
              </a:rPr>
              <a:t>zabývali</a:t>
            </a:r>
            <a:r>
              <a:rPr b="0" dirty="0">
                <a:solidFill>
                  <a:srgbClr val="FF0000"/>
                </a:solidFill>
              </a:rPr>
              <a:t> </a:t>
            </a:r>
            <a:r>
              <a:rPr b="0" dirty="0" err="1">
                <a:solidFill>
                  <a:srgbClr val="FF0000"/>
                </a:solidFill>
              </a:rPr>
              <a:t>matematikou</a:t>
            </a:r>
            <a:r>
              <a:rPr b="0" dirty="0">
                <a:solidFill>
                  <a:srgbClr val="FF0000"/>
                </a:solidFill>
              </a:rPr>
              <a:t>, ale </a:t>
            </a:r>
            <a:r>
              <a:rPr b="0" dirty="0" err="1">
                <a:solidFill>
                  <a:srgbClr val="FF0000"/>
                </a:solidFill>
              </a:rPr>
              <a:t>kdo</a:t>
            </a:r>
            <a:r>
              <a:rPr b="0" dirty="0">
                <a:solidFill>
                  <a:srgbClr val="FF0000"/>
                </a:solidFill>
              </a:rPr>
              <a:t> </a:t>
            </a:r>
            <a:r>
              <a:rPr b="0" dirty="0" err="1">
                <a:solidFill>
                  <a:srgbClr val="FF0000"/>
                </a:solidFill>
              </a:rPr>
              <a:t>ví</a:t>
            </a:r>
            <a:r>
              <a:rPr b="0" dirty="0">
                <a:solidFill>
                  <a:srgbClr val="FF0000"/>
                </a:solidFill>
              </a:rPr>
              <a:t>, co to </a:t>
            </a:r>
            <a:r>
              <a:rPr b="0" dirty="0" err="1">
                <a:solidFill>
                  <a:srgbClr val="FF0000"/>
                </a:solidFill>
              </a:rPr>
              <a:t>bylo</a:t>
            </a:r>
            <a:r>
              <a:rPr b="0" dirty="0">
                <a:solidFill>
                  <a:srgbClr val="FF0000"/>
                </a:solidFill>
              </a:rPr>
              <a:t> </a:t>
            </a:r>
            <a:r>
              <a:rPr b="0" dirty="0" err="1">
                <a:solidFill>
                  <a:srgbClr val="FF0000"/>
                </a:solidFill>
              </a:rPr>
              <a:t>za</a:t>
            </a:r>
            <a:r>
              <a:rPr b="0" dirty="0">
                <a:solidFill>
                  <a:srgbClr val="FF0000"/>
                </a:solidFill>
              </a:rPr>
              <a:t> </a:t>
            </a:r>
            <a:r>
              <a:rPr b="0" dirty="0" err="1">
                <a:solidFill>
                  <a:srgbClr val="FF0000"/>
                </a:solidFill>
              </a:rPr>
              <a:t>bohy</a:t>
            </a:r>
            <a:r>
              <a:rPr b="0" dirty="0">
                <a:solidFill>
                  <a:srgbClr val="FF0000"/>
                </a:solidFill>
              </a:rPr>
              <a:t>). My </a:t>
            </a:r>
            <a:r>
              <a:rPr b="0" dirty="0" err="1">
                <a:solidFill>
                  <a:srgbClr val="FF0000"/>
                </a:solidFill>
              </a:rPr>
              <a:t>lidé</a:t>
            </a:r>
            <a:r>
              <a:rPr b="0" dirty="0">
                <a:solidFill>
                  <a:srgbClr val="FF0000"/>
                </a:solidFill>
              </a:rPr>
              <a:t> </a:t>
            </a:r>
            <a:r>
              <a:rPr b="0" dirty="0" err="1">
                <a:solidFill>
                  <a:srgbClr val="FF0000"/>
                </a:solidFill>
              </a:rPr>
              <a:t>však</a:t>
            </a:r>
            <a:r>
              <a:rPr b="0" dirty="0">
                <a:solidFill>
                  <a:srgbClr val="FF0000"/>
                </a:solidFill>
              </a:rPr>
              <a:t> </a:t>
            </a:r>
            <a:r>
              <a:rPr b="0" dirty="0" err="1">
                <a:solidFill>
                  <a:srgbClr val="FF0000"/>
                </a:solidFill>
              </a:rPr>
              <a:t>můžeme</a:t>
            </a:r>
            <a:r>
              <a:rPr b="0" dirty="0">
                <a:solidFill>
                  <a:srgbClr val="FF0000"/>
                </a:solidFill>
              </a:rPr>
              <a:t> </a:t>
            </a:r>
            <a:r>
              <a:rPr b="0" dirty="0" err="1">
                <a:solidFill>
                  <a:srgbClr val="FF0000"/>
                </a:solidFill>
              </a:rPr>
              <a:t>prostřednictvím</a:t>
            </a:r>
            <a:r>
              <a:rPr b="0" dirty="0">
                <a:solidFill>
                  <a:srgbClr val="FF0000"/>
                </a:solidFill>
              </a:rPr>
              <a:t> </a:t>
            </a:r>
            <a:r>
              <a:rPr b="0" dirty="0" err="1">
                <a:solidFill>
                  <a:srgbClr val="FF0000"/>
                </a:solidFill>
              </a:rPr>
              <a:t>hledání</a:t>
            </a:r>
            <a:r>
              <a:rPr b="0" dirty="0">
                <a:solidFill>
                  <a:srgbClr val="FF0000"/>
                </a:solidFill>
              </a:rPr>
              <a:t> </a:t>
            </a:r>
            <a:r>
              <a:rPr b="0" dirty="0" err="1">
                <a:solidFill>
                  <a:srgbClr val="FF0000"/>
                </a:solidFill>
              </a:rPr>
              <a:t>matematických</a:t>
            </a:r>
            <a:r>
              <a:rPr b="0" dirty="0">
                <a:solidFill>
                  <a:srgbClr val="FF0000"/>
                </a:solidFill>
              </a:rPr>
              <a:t> </a:t>
            </a:r>
            <a:r>
              <a:rPr b="0" dirty="0" err="1">
                <a:solidFill>
                  <a:srgbClr val="FF0000"/>
                </a:solidFill>
              </a:rPr>
              <a:t>vztahů</a:t>
            </a:r>
            <a:r>
              <a:rPr b="0" dirty="0">
                <a:solidFill>
                  <a:srgbClr val="FF0000"/>
                </a:solidFill>
              </a:rPr>
              <a:t> </a:t>
            </a:r>
            <a:r>
              <a:rPr b="0" dirty="0" err="1">
                <a:solidFill>
                  <a:srgbClr val="FF0000"/>
                </a:solidFill>
              </a:rPr>
              <a:t>chápat</a:t>
            </a:r>
            <a:r>
              <a:rPr b="0" dirty="0">
                <a:solidFill>
                  <a:srgbClr val="FF0000"/>
                </a:solidFill>
              </a:rPr>
              <a:t> </a:t>
            </a:r>
            <a:r>
              <a:rPr b="0" dirty="0" err="1">
                <a:solidFill>
                  <a:srgbClr val="FF0000"/>
                </a:solidFill>
              </a:rPr>
              <a:t>povahu</a:t>
            </a:r>
            <a:r>
              <a:rPr b="0" dirty="0">
                <a:solidFill>
                  <a:srgbClr val="FF0000"/>
                </a:solidFill>
              </a:rPr>
              <a:t> </a:t>
            </a:r>
            <a:r>
              <a:rPr b="0" dirty="0" err="1">
                <a:solidFill>
                  <a:srgbClr val="FF0000"/>
                </a:solidFill>
              </a:rPr>
              <a:t>jevů</a:t>
            </a:r>
            <a:r>
              <a:rPr b="0" dirty="0">
                <a:solidFill>
                  <a:srgbClr val="FF0000"/>
                </a:solidFill>
              </a:rPr>
              <a:t> </a:t>
            </a:r>
            <a:r>
              <a:rPr b="0" dirty="0" err="1">
                <a:solidFill>
                  <a:srgbClr val="FF0000"/>
                </a:solidFill>
              </a:rPr>
              <a:t>část</a:t>
            </a:r>
            <a:r>
              <a:rPr b="0" dirty="0">
                <a:solidFill>
                  <a:srgbClr val="FF0000"/>
                </a:solidFill>
              </a:rPr>
              <a:t> </a:t>
            </a:r>
            <a:r>
              <a:rPr b="0" dirty="0" err="1">
                <a:solidFill>
                  <a:srgbClr val="FF0000"/>
                </a:solidFill>
              </a:rPr>
              <a:t>po</a:t>
            </a:r>
            <a:r>
              <a:rPr b="0" dirty="0">
                <a:solidFill>
                  <a:srgbClr val="FF0000"/>
                </a:solidFill>
              </a:rPr>
              <a:t> </a:t>
            </a:r>
            <a:r>
              <a:rPr b="0" dirty="0" err="1">
                <a:solidFill>
                  <a:srgbClr val="FF0000"/>
                </a:solidFill>
              </a:rPr>
              <a:t>části</a:t>
            </a:r>
            <a:r>
              <a:rPr b="0" dirty="0">
                <a:solidFill>
                  <a:srgbClr val="FF0000"/>
                </a:solidFill>
              </a:rPr>
              <a:t>. </a:t>
            </a:r>
            <a:r>
              <a:rPr u="sng" dirty="0">
                <a:solidFill>
                  <a:srgbClr val="FF0000"/>
                </a:solidFill>
              </a:rPr>
              <a:t>To je program </a:t>
            </a:r>
            <a:r>
              <a:rPr u="sng" dirty="0" err="1">
                <a:solidFill>
                  <a:srgbClr val="FF0000"/>
                </a:solidFill>
              </a:rPr>
              <a:t>velice</a:t>
            </a:r>
            <a:r>
              <a:rPr u="sng" dirty="0">
                <a:solidFill>
                  <a:srgbClr val="FF0000"/>
                </a:solidFill>
              </a:rPr>
              <a:t> </a:t>
            </a:r>
            <a:r>
              <a:rPr u="sng" dirty="0" err="1">
                <a:solidFill>
                  <a:srgbClr val="FF0000"/>
                </a:solidFill>
              </a:rPr>
              <a:t>optimistické</a:t>
            </a:r>
            <a:r>
              <a:rPr u="sng" dirty="0">
                <a:solidFill>
                  <a:srgbClr val="FF0000"/>
                </a:solidFill>
              </a:rPr>
              <a:t> </a:t>
            </a:r>
            <a:r>
              <a:rPr u="sng" dirty="0" err="1">
                <a:solidFill>
                  <a:srgbClr val="FF0000"/>
                </a:solidFill>
              </a:rPr>
              <a:t>matematizace</a:t>
            </a:r>
            <a:r>
              <a:rPr u="sng" dirty="0">
                <a:solidFill>
                  <a:srgbClr val="FF0000"/>
                </a:solidFill>
              </a:rPr>
              <a:t> </a:t>
            </a:r>
            <a:r>
              <a:rPr u="sng" dirty="0" err="1">
                <a:solidFill>
                  <a:srgbClr val="FF0000"/>
                </a:solidFill>
              </a:rPr>
              <a:t>vědy</a:t>
            </a:r>
            <a:r>
              <a:rPr b="0" u="sng" dirty="0">
                <a:solidFill>
                  <a:srgbClr val="FF0000"/>
                </a:solidFill>
              </a:rPr>
              <a:t>.</a:t>
            </a:r>
            <a:r>
              <a:rPr b="0" dirty="0">
                <a:solidFill>
                  <a:srgbClr val="FF0000"/>
                </a:solidFill>
              </a:rPr>
              <a:t>“</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Nadpis 1"/>
          <p:cNvSpPr txBox="1">
            <a:spLocks noGrp="1"/>
          </p:cNvSpPr>
          <p:nvPr>
            <p:ph type="title"/>
          </p:nvPr>
        </p:nvSpPr>
        <p:spPr>
          <a:prstGeom prst="rect">
            <a:avLst/>
          </a:prstGeom>
        </p:spPr>
        <p:txBody>
          <a:bodyPr/>
          <a:lstStyle>
            <a:lvl1pPr>
              <a:defRPr sz="1600"/>
            </a:lvl1pPr>
          </a:lstStyle>
          <a:p>
            <a:r>
              <a:rPr dirty="0" err="1"/>
              <a:t>Parmenidés</a:t>
            </a:r>
            <a:r>
              <a:rPr dirty="0"/>
              <a:t> z </a:t>
            </a:r>
            <a:r>
              <a:rPr dirty="0" err="1"/>
              <a:t>Eleje</a:t>
            </a:r>
            <a:r>
              <a:rPr dirty="0"/>
              <a:t> (</a:t>
            </a:r>
            <a:r>
              <a:rPr dirty="0" err="1"/>
              <a:t>cca</a:t>
            </a:r>
            <a:r>
              <a:rPr dirty="0"/>
              <a:t> 515-450)</a:t>
            </a:r>
          </a:p>
        </p:txBody>
      </p:sp>
      <p:sp>
        <p:nvSpPr>
          <p:cNvPr id="331" name="Zástupný symbol pro obsah 2"/>
          <p:cNvSpPr txBox="1">
            <a:spLocks noGrp="1"/>
          </p:cNvSpPr>
          <p:nvPr>
            <p:ph type="body" idx="1"/>
          </p:nvPr>
        </p:nvSpPr>
        <p:spPr>
          <a:xfrm>
            <a:off x="457200" y="1268759"/>
            <a:ext cx="8229600" cy="4857404"/>
          </a:xfrm>
          <a:prstGeom prst="rect">
            <a:avLst/>
          </a:prstGeom>
        </p:spPr>
        <p:txBody>
          <a:bodyPr/>
          <a:lstStyle/>
          <a:p>
            <a:pPr marL="0" indent="0">
              <a:spcBef>
                <a:spcPts val="200"/>
              </a:spcBef>
              <a:buSzTx/>
              <a:buNone/>
              <a:defRPr sz="1000" b="1"/>
            </a:pPr>
            <a:r>
              <a:rPr dirty="0" err="1"/>
              <a:t>Život</a:t>
            </a:r>
            <a:r>
              <a:rPr b="0" dirty="0"/>
              <a:t>: </a:t>
            </a:r>
            <a:r>
              <a:rPr b="0" dirty="0" err="1"/>
              <a:t>pravděpodobně</a:t>
            </a:r>
            <a:r>
              <a:rPr b="0" dirty="0"/>
              <a:t> se </a:t>
            </a:r>
            <a:r>
              <a:rPr b="0" dirty="0" err="1"/>
              <a:t>narodil</a:t>
            </a:r>
            <a:r>
              <a:rPr b="0" dirty="0"/>
              <a:t> </a:t>
            </a:r>
            <a:r>
              <a:rPr b="0" dirty="0" err="1"/>
              <a:t>kolem</a:t>
            </a:r>
            <a:r>
              <a:rPr b="0" dirty="0"/>
              <a:t> </a:t>
            </a:r>
            <a:r>
              <a:rPr b="0" dirty="0" err="1"/>
              <a:t>roku</a:t>
            </a:r>
            <a:r>
              <a:rPr b="0" dirty="0"/>
              <a:t> 515 a </a:t>
            </a:r>
            <a:r>
              <a:rPr b="0" dirty="0" err="1"/>
              <a:t>zemřel</a:t>
            </a:r>
            <a:r>
              <a:rPr b="0" dirty="0"/>
              <a:t> </a:t>
            </a:r>
            <a:r>
              <a:rPr b="0" dirty="0" err="1"/>
              <a:t>někdy</a:t>
            </a:r>
            <a:r>
              <a:rPr b="0" dirty="0"/>
              <a:t> v </a:t>
            </a:r>
            <a:r>
              <a:rPr b="0" dirty="0" err="1"/>
              <a:t>polovině</a:t>
            </a:r>
            <a:r>
              <a:rPr b="0" dirty="0"/>
              <a:t> 5. </a:t>
            </a:r>
            <a:r>
              <a:rPr b="0" dirty="0" err="1"/>
              <a:t>stol</a:t>
            </a:r>
            <a:r>
              <a:rPr b="0" dirty="0"/>
              <a:t>. , </a:t>
            </a:r>
            <a:r>
              <a:rPr b="0" dirty="0" err="1"/>
              <a:t>kdy</a:t>
            </a:r>
            <a:r>
              <a:rPr b="0" dirty="0"/>
              <a:t> se </a:t>
            </a:r>
            <a:r>
              <a:rPr b="0" dirty="0" err="1"/>
              <a:t>měl</a:t>
            </a:r>
            <a:r>
              <a:rPr b="0" dirty="0"/>
              <a:t> </a:t>
            </a:r>
            <a:r>
              <a:rPr b="0" dirty="0" err="1"/>
              <a:t>podle</a:t>
            </a:r>
            <a:r>
              <a:rPr b="0" dirty="0"/>
              <a:t> </a:t>
            </a:r>
            <a:r>
              <a:rPr b="0" dirty="0" err="1"/>
              <a:t>Platónova</a:t>
            </a:r>
            <a:r>
              <a:rPr b="0" dirty="0"/>
              <a:t> </a:t>
            </a:r>
            <a:r>
              <a:rPr b="0" dirty="0" err="1"/>
              <a:t>svědectví</a:t>
            </a:r>
            <a:r>
              <a:rPr b="0" dirty="0"/>
              <a:t>, </a:t>
            </a:r>
            <a:r>
              <a:rPr b="0" dirty="0" err="1"/>
              <a:t>které</a:t>
            </a:r>
            <a:r>
              <a:rPr b="0" dirty="0"/>
              <a:t> </a:t>
            </a:r>
            <a:r>
              <a:rPr b="0" dirty="0" err="1"/>
              <a:t>můžeme</a:t>
            </a:r>
            <a:r>
              <a:rPr b="0" dirty="0"/>
              <a:t> </a:t>
            </a:r>
            <a:r>
              <a:rPr b="0" dirty="0" err="1"/>
              <a:t>najít</a:t>
            </a:r>
            <a:r>
              <a:rPr b="0" dirty="0"/>
              <a:t> v </a:t>
            </a:r>
            <a:r>
              <a:rPr b="0" dirty="0" err="1"/>
              <a:t>Platónově</a:t>
            </a:r>
            <a:r>
              <a:rPr b="0" dirty="0"/>
              <a:t> </a:t>
            </a:r>
            <a:r>
              <a:rPr b="0" dirty="0" err="1"/>
              <a:t>dialogu</a:t>
            </a:r>
            <a:r>
              <a:rPr b="0" dirty="0"/>
              <a:t> </a:t>
            </a:r>
            <a:r>
              <a:rPr b="0" i="1" dirty="0" err="1"/>
              <a:t>Parmenidés</a:t>
            </a:r>
            <a:r>
              <a:rPr b="0" i="1" dirty="0"/>
              <a:t>, </a:t>
            </a:r>
            <a:r>
              <a:rPr b="0" dirty="0" err="1"/>
              <a:t>setkat</a:t>
            </a:r>
            <a:r>
              <a:rPr b="0" dirty="0"/>
              <a:t> v </a:t>
            </a:r>
            <a:r>
              <a:rPr b="0" dirty="0" err="1"/>
              <a:t>Athénách</a:t>
            </a:r>
            <a:r>
              <a:rPr b="0" dirty="0"/>
              <a:t> s „</a:t>
            </a:r>
            <a:r>
              <a:rPr b="0" dirty="0" err="1"/>
              <a:t>velmi</a:t>
            </a:r>
            <a:r>
              <a:rPr b="0" dirty="0"/>
              <a:t> </a:t>
            </a:r>
            <a:r>
              <a:rPr b="0" dirty="0" err="1"/>
              <a:t>mladým</a:t>
            </a:r>
            <a:r>
              <a:rPr b="0" dirty="0"/>
              <a:t>“ </a:t>
            </a:r>
            <a:r>
              <a:rPr b="0" dirty="0" err="1"/>
              <a:t>Sókratem</a:t>
            </a:r>
            <a:r>
              <a:rPr b="0" dirty="0"/>
              <a:t>. Je </a:t>
            </a:r>
            <a:r>
              <a:rPr b="0" dirty="0" err="1"/>
              <a:t>možné</a:t>
            </a:r>
            <a:r>
              <a:rPr b="0" dirty="0"/>
              <a:t>, </a:t>
            </a:r>
            <a:r>
              <a:rPr b="0" dirty="0" err="1"/>
              <a:t>že</a:t>
            </a:r>
            <a:r>
              <a:rPr b="0" dirty="0"/>
              <a:t> </a:t>
            </a:r>
            <a:r>
              <a:rPr b="0" dirty="0" err="1"/>
              <a:t>začínal</a:t>
            </a:r>
            <a:r>
              <a:rPr b="0" dirty="0"/>
              <a:t> </a:t>
            </a:r>
            <a:r>
              <a:rPr b="0" dirty="0" err="1"/>
              <a:t>jako</a:t>
            </a:r>
            <a:r>
              <a:rPr b="0" dirty="0"/>
              <a:t> </a:t>
            </a:r>
            <a:r>
              <a:rPr b="0" dirty="0" err="1"/>
              <a:t>pythagorejec</a:t>
            </a:r>
            <a:r>
              <a:rPr b="0" dirty="0"/>
              <a:t>. </a:t>
            </a:r>
            <a:r>
              <a:rPr b="0" dirty="0" err="1"/>
              <a:t>Pravděpodobně</a:t>
            </a:r>
            <a:r>
              <a:rPr b="0" dirty="0"/>
              <a:t> </a:t>
            </a:r>
            <a:r>
              <a:rPr b="0" dirty="0" err="1"/>
              <a:t>pocházel</a:t>
            </a:r>
            <a:r>
              <a:rPr b="0" dirty="0"/>
              <a:t> </a:t>
            </a:r>
            <a:r>
              <a:rPr b="0" dirty="0" err="1"/>
              <a:t>ze</a:t>
            </a:r>
            <a:r>
              <a:rPr b="0" dirty="0"/>
              <a:t> </a:t>
            </a:r>
            <a:r>
              <a:rPr b="0" dirty="0" err="1"/>
              <a:t>vznešené</a:t>
            </a:r>
            <a:r>
              <a:rPr b="0" dirty="0"/>
              <a:t> </a:t>
            </a:r>
            <a:r>
              <a:rPr b="0" dirty="0" err="1"/>
              <a:t>aristokratické</a:t>
            </a:r>
            <a:r>
              <a:rPr b="0" dirty="0"/>
              <a:t> </a:t>
            </a:r>
            <a:r>
              <a:rPr b="0" dirty="0" err="1"/>
              <a:t>rodiny</a:t>
            </a:r>
            <a:r>
              <a:rPr b="0" dirty="0"/>
              <a:t> (</a:t>
            </a:r>
            <a:r>
              <a:rPr b="0" dirty="0" err="1"/>
              <a:t>Kratochvíl</a:t>
            </a:r>
            <a:r>
              <a:rPr b="0" dirty="0"/>
              <a:t>, Z.)</a:t>
            </a:r>
          </a:p>
          <a:p>
            <a:pPr marL="0" indent="0">
              <a:spcBef>
                <a:spcPts val="200"/>
              </a:spcBef>
              <a:buSzTx/>
              <a:buNone/>
              <a:defRPr sz="1000" b="1"/>
            </a:pPr>
            <a:r>
              <a:rPr dirty="0" err="1"/>
              <a:t>Význam</a:t>
            </a:r>
            <a:r>
              <a:rPr dirty="0"/>
              <a:t>: </a:t>
            </a:r>
            <a:r>
              <a:rPr b="0" dirty="0" err="1"/>
              <a:t>přesouvá</a:t>
            </a:r>
            <a:r>
              <a:rPr b="0" dirty="0"/>
              <a:t> </a:t>
            </a:r>
            <a:r>
              <a:rPr b="0" dirty="0" err="1"/>
              <a:t>filosofii</a:t>
            </a:r>
            <a:r>
              <a:rPr b="0" dirty="0"/>
              <a:t> </a:t>
            </a:r>
            <a:r>
              <a:rPr b="0" dirty="0" err="1"/>
              <a:t>na</a:t>
            </a:r>
            <a:r>
              <a:rPr b="0" dirty="0"/>
              <a:t> </a:t>
            </a:r>
            <a:r>
              <a:rPr b="0" dirty="0" err="1"/>
              <a:t>novou</a:t>
            </a:r>
            <a:r>
              <a:rPr b="0" dirty="0"/>
              <a:t> </a:t>
            </a:r>
            <a:r>
              <a:rPr b="0" dirty="0" err="1"/>
              <a:t>úroveň</a:t>
            </a:r>
            <a:r>
              <a:rPr b="0" dirty="0"/>
              <a:t> </a:t>
            </a:r>
            <a:r>
              <a:rPr b="0" dirty="0" err="1"/>
              <a:t>abstrakce</a:t>
            </a:r>
            <a:r>
              <a:rPr b="0" dirty="0"/>
              <a:t>, a to </a:t>
            </a:r>
            <a:r>
              <a:rPr b="0" dirty="0" err="1"/>
              <a:t>tím</a:t>
            </a:r>
            <a:r>
              <a:rPr b="0" dirty="0"/>
              <a:t>, </a:t>
            </a:r>
            <a:r>
              <a:rPr b="0" dirty="0" err="1"/>
              <a:t>že</a:t>
            </a:r>
            <a:r>
              <a:rPr b="0" dirty="0"/>
              <a:t> </a:t>
            </a:r>
            <a:r>
              <a:rPr b="0" dirty="0" err="1"/>
              <a:t>předmětem</a:t>
            </a:r>
            <a:r>
              <a:rPr b="0" dirty="0"/>
              <a:t> </a:t>
            </a:r>
            <a:r>
              <a:rPr b="0" dirty="0" err="1"/>
              <a:t>jeho</a:t>
            </a:r>
            <a:r>
              <a:rPr b="0" dirty="0"/>
              <a:t> </a:t>
            </a:r>
            <a:r>
              <a:rPr b="0" dirty="0" err="1"/>
              <a:t>úvah</a:t>
            </a:r>
            <a:r>
              <a:rPr b="0" dirty="0"/>
              <a:t> </a:t>
            </a:r>
            <a:r>
              <a:rPr b="0" dirty="0" err="1"/>
              <a:t>přestávají</a:t>
            </a:r>
            <a:r>
              <a:rPr b="0" dirty="0"/>
              <a:t> </a:t>
            </a:r>
            <a:r>
              <a:rPr b="0" dirty="0" err="1"/>
              <a:t>být</a:t>
            </a:r>
            <a:r>
              <a:rPr b="0" dirty="0"/>
              <a:t> </a:t>
            </a:r>
            <a:r>
              <a:rPr b="0" dirty="0" err="1"/>
              <a:t>jednotlivé</a:t>
            </a:r>
            <a:r>
              <a:rPr b="0" dirty="0"/>
              <a:t> </a:t>
            </a:r>
            <a:r>
              <a:rPr b="0" dirty="0" err="1"/>
              <a:t>věci</a:t>
            </a:r>
            <a:r>
              <a:rPr b="0" dirty="0"/>
              <a:t> </a:t>
            </a:r>
            <a:r>
              <a:rPr b="0" dirty="0" err="1"/>
              <a:t>či</a:t>
            </a:r>
            <a:r>
              <a:rPr b="0" dirty="0"/>
              <a:t> </a:t>
            </a:r>
            <a:r>
              <a:rPr b="0" dirty="0" err="1"/>
              <a:t>jejich</a:t>
            </a:r>
            <a:r>
              <a:rPr b="0" dirty="0"/>
              <a:t> </a:t>
            </a:r>
            <a:r>
              <a:rPr b="0" dirty="0" err="1"/>
              <a:t>soubory</a:t>
            </a:r>
            <a:r>
              <a:rPr b="0" dirty="0"/>
              <a:t>, </a:t>
            </a:r>
            <a:r>
              <a:rPr dirty="0"/>
              <a:t>ale </a:t>
            </a:r>
            <a:r>
              <a:rPr dirty="0" err="1"/>
              <a:t>celek</a:t>
            </a:r>
            <a:r>
              <a:rPr dirty="0"/>
              <a:t> </a:t>
            </a:r>
            <a:r>
              <a:rPr dirty="0" err="1"/>
              <a:t>jsoucího</a:t>
            </a:r>
            <a:r>
              <a:rPr b="0" dirty="0"/>
              <a:t>, </a:t>
            </a:r>
            <a:r>
              <a:rPr b="0" dirty="0" err="1"/>
              <a:t>explicitně</a:t>
            </a:r>
            <a:r>
              <a:rPr b="0" dirty="0"/>
              <a:t> to, co jest. </a:t>
            </a:r>
            <a:r>
              <a:rPr dirty="0" err="1"/>
              <a:t>Rodí</a:t>
            </a:r>
            <a:r>
              <a:rPr dirty="0"/>
              <a:t> se </a:t>
            </a:r>
            <a:r>
              <a:rPr dirty="0" err="1"/>
              <a:t>zde</a:t>
            </a:r>
            <a:r>
              <a:rPr dirty="0"/>
              <a:t> </a:t>
            </a:r>
            <a:r>
              <a:rPr dirty="0" err="1"/>
              <a:t>tedy</a:t>
            </a:r>
            <a:r>
              <a:rPr dirty="0"/>
              <a:t> </a:t>
            </a:r>
            <a:r>
              <a:rPr dirty="0" err="1"/>
              <a:t>ontologie</a:t>
            </a:r>
            <a:r>
              <a:rPr dirty="0"/>
              <a:t> (</a:t>
            </a:r>
            <a:r>
              <a:rPr dirty="0" err="1"/>
              <a:t>teorie</a:t>
            </a:r>
            <a:r>
              <a:rPr dirty="0"/>
              <a:t> </a:t>
            </a:r>
            <a:r>
              <a:rPr dirty="0" err="1"/>
              <a:t>jsoucna</a:t>
            </a:r>
            <a:r>
              <a:rPr dirty="0"/>
              <a:t> </a:t>
            </a:r>
            <a:r>
              <a:rPr dirty="0" err="1"/>
              <a:t>či</a:t>
            </a:r>
            <a:r>
              <a:rPr dirty="0"/>
              <a:t> </a:t>
            </a:r>
            <a:r>
              <a:rPr dirty="0" err="1"/>
              <a:t>nauka</a:t>
            </a:r>
            <a:r>
              <a:rPr dirty="0"/>
              <a:t> o </a:t>
            </a:r>
            <a:r>
              <a:rPr dirty="0" err="1"/>
              <a:t>jsoucnu</a:t>
            </a:r>
            <a:r>
              <a:rPr dirty="0"/>
              <a:t>) </a:t>
            </a:r>
            <a:r>
              <a:rPr dirty="0" err="1"/>
              <a:t>či</a:t>
            </a:r>
            <a:r>
              <a:rPr dirty="0"/>
              <a:t> </a:t>
            </a:r>
            <a:r>
              <a:rPr dirty="0" err="1"/>
              <a:t>metafyzika</a:t>
            </a:r>
            <a:r>
              <a:rPr b="0" dirty="0"/>
              <a:t> (</a:t>
            </a:r>
            <a:r>
              <a:rPr b="0" dirty="0" err="1"/>
              <a:t>např</a:t>
            </a:r>
            <a:r>
              <a:rPr b="0" dirty="0"/>
              <a:t>. </a:t>
            </a:r>
            <a:r>
              <a:rPr b="0" dirty="0" err="1"/>
              <a:t>Fränkel</a:t>
            </a:r>
            <a:r>
              <a:rPr b="0" dirty="0"/>
              <a:t>, 1973, s. 350; </a:t>
            </a:r>
            <a:r>
              <a:rPr b="0" dirty="0" err="1"/>
              <a:t>Reale</a:t>
            </a:r>
            <a:r>
              <a:rPr b="0" dirty="0"/>
              <a:t>, </a:t>
            </a:r>
            <a:r>
              <a:rPr b="0" i="1" dirty="0"/>
              <a:t>c. d., </a:t>
            </a:r>
            <a:r>
              <a:rPr b="0" dirty="0"/>
              <a:t>s. 139, </a:t>
            </a:r>
            <a:r>
              <a:rPr b="0" dirty="0" err="1"/>
              <a:t>Kratochvíl</a:t>
            </a:r>
            <a:r>
              <a:rPr b="0" dirty="0"/>
              <a:t>, </a:t>
            </a:r>
            <a:r>
              <a:rPr b="0" i="1" dirty="0" err="1"/>
              <a:t>Fysis</a:t>
            </a:r>
            <a:r>
              <a:rPr b="0" dirty="0"/>
              <a:t>: „</a:t>
            </a:r>
            <a:r>
              <a:rPr b="0" dirty="0" err="1"/>
              <a:t>předchůdce</a:t>
            </a:r>
            <a:r>
              <a:rPr b="0" dirty="0"/>
              <a:t> </a:t>
            </a:r>
            <a:r>
              <a:rPr b="0" dirty="0" err="1"/>
              <a:t>metafyzické</a:t>
            </a:r>
            <a:r>
              <a:rPr b="0" dirty="0"/>
              <a:t> </a:t>
            </a:r>
            <a:r>
              <a:rPr b="0" dirty="0" err="1"/>
              <a:t>filosofie</a:t>
            </a:r>
            <a:r>
              <a:rPr b="0" dirty="0"/>
              <a:t>“; „</a:t>
            </a:r>
            <a:r>
              <a:rPr b="0" dirty="0" err="1"/>
              <a:t>jeho</a:t>
            </a:r>
            <a:r>
              <a:rPr b="0" dirty="0"/>
              <a:t> </a:t>
            </a:r>
            <a:r>
              <a:rPr b="0" dirty="0" err="1"/>
              <a:t>argumentace</a:t>
            </a:r>
            <a:r>
              <a:rPr b="0" dirty="0"/>
              <a:t> </a:t>
            </a:r>
            <a:r>
              <a:rPr b="0" dirty="0" err="1"/>
              <a:t>znamená</a:t>
            </a:r>
            <a:r>
              <a:rPr b="0" dirty="0"/>
              <a:t> v </a:t>
            </a:r>
            <a:r>
              <a:rPr b="0" dirty="0" err="1"/>
              <a:t>předsokratovském</a:t>
            </a:r>
            <a:r>
              <a:rPr b="0" dirty="0"/>
              <a:t> </a:t>
            </a:r>
            <a:r>
              <a:rPr b="0" dirty="0" err="1"/>
              <a:t>myšlení</a:t>
            </a:r>
            <a:r>
              <a:rPr b="0" dirty="0"/>
              <a:t> </a:t>
            </a:r>
            <a:r>
              <a:rPr b="0" dirty="0" err="1"/>
              <a:t>předěl</a:t>
            </a:r>
            <a:r>
              <a:rPr b="0" dirty="0"/>
              <a:t>“ Muller, R. A., s. 15) Tato </a:t>
            </a:r>
            <a:r>
              <a:rPr b="0" dirty="0" err="1"/>
              <a:t>proměna</a:t>
            </a:r>
            <a:r>
              <a:rPr b="0" dirty="0"/>
              <a:t> se </a:t>
            </a:r>
            <a:r>
              <a:rPr b="0" dirty="0" err="1"/>
              <a:t>pojí</a:t>
            </a:r>
            <a:r>
              <a:rPr b="0" dirty="0"/>
              <a:t> </a:t>
            </a:r>
            <a:r>
              <a:rPr b="0" dirty="0" err="1"/>
              <a:t>i</a:t>
            </a:r>
            <a:r>
              <a:rPr b="0" dirty="0"/>
              <a:t> s </a:t>
            </a:r>
            <a:r>
              <a:rPr b="0" dirty="0" err="1"/>
              <a:t>negativním</a:t>
            </a:r>
            <a:r>
              <a:rPr b="0" dirty="0"/>
              <a:t> </a:t>
            </a:r>
            <a:r>
              <a:rPr b="0" dirty="0" err="1"/>
              <a:t>hodnocením</a:t>
            </a:r>
            <a:r>
              <a:rPr b="0" dirty="0"/>
              <a:t>: </a:t>
            </a:r>
            <a:r>
              <a:rPr dirty="0"/>
              <a:t>„</a:t>
            </a:r>
            <a:r>
              <a:rPr dirty="0" err="1"/>
              <a:t>Parmenidova</a:t>
            </a:r>
            <a:r>
              <a:rPr dirty="0"/>
              <a:t> </a:t>
            </a:r>
            <a:r>
              <a:rPr dirty="0" err="1"/>
              <a:t>filosofie</a:t>
            </a:r>
            <a:r>
              <a:rPr dirty="0"/>
              <a:t> </a:t>
            </a:r>
            <a:r>
              <a:rPr dirty="0" err="1"/>
              <a:t>jsoucího</a:t>
            </a:r>
            <a:r>
              <a:rPr dirty="0"/>
              <a:t> </a:t>
            </a:r>
            <a:r>
              <a:rPr dirty="0" err="1"/>
              <a:t>stála</a:t>
            </a:r>
            <a:r>
              <a:rPr dirty="0"/>
              <a:t> v </a:t>
            </a:r>
            <a:r>
              <a:rPr dirty="0" err="1"/>
              <a:t>cestě</a:t>
            </a:r>
            <a:r>
              <a:rPr dirty="0"/>
              <a:t> </a:t>
            </a:r>
            <a:r>
              <a:rPr dirty="0" err="1"/>
              <a:t>rozvoji</a:t>
            </a:r>
            <a:r>
              <a:rPr dirty="0"/>
              <a:t> </a:t>
            </a:r>
            <a:r>
              <a:rPr dirty="0" err="1"/>
              <a:t>empirické</a:t>
            </a:r>
            <a:r>
              <a:rPr dirty="0"/>
              <a:t> </a:t>
            </a:r>
            <a:r>
              <a:rPr dirty="0" err="1"/>
              <a:t>vědy</a:t>
            </a:r>
            <a:r>
              <a:rPr dirty="0"/>
              <a:t>“</a:t>
            </a:r>
            <a:r>
              <a:rPr b="0" dirty="0"/>
              <a:t> Muller, R., s. 17).</a:t>
            </a:r>
          </a:p>
          <a:p>
            <a:pPr marL="0" indent="0">
              <a:spcBef>
                <a:spcPts val="200"/>
              </a:spcBef>
              <a:buSzTx/>
              <a:buNone/>
              <a:defRPr sz="1000" b="1"/>
            </a:pPr>
            <a:r>
              <a:rPr dirty="0" err="1"/>
              <a:t>Prameny</a:t>
            </a:r>
            <a:r>
              <a:rPr b="0" dirty="0"/>
              <a:t>: </a:t>
            </a:r>
            <a:r>
              <a:rPr b="0" dirty="0" err="1"/>
              <a:t>Parmenidés</a:t>
            </a:r>
            <a:r>
              <a:rPr b="0" dirty="0"/>
              <a:t> </a:t>
            </a:r>
            <a:r>
              <a:rPr b="0" dirty="0" err="1"/>
              <a:t>pravděpodobně</a:t>
            </a:r>
            <a:r>
              <a:rPr b="0" dirty="0"/>
              <a:t> </a:t>
            </a:r>
            <a:r>
              <a:rPr b="0" dirty="0" err="1"/>
              <a:t>napsal</a:t>
            </a:r>
            <a:r>
              <a:rPr b="0" dirty="0"/>
              <a:t> </a:t>
            </a:r>
            <a:r>
              <a:rPr b="0" dirty="0" err="1"/>
              <a:t>jediné</a:t>
            </a:r>
            <a:r>
              <a:rPr b="0" dirty="0"/>
              <a:t> </a:t>
            </a:r>
            <a:r>
              <a:rPr b="0" dirty="0" err="1"/>
              <a:t>dílo</a:t>
            </a:r>
            <a:r>
              <a:rPr b="0" dirty="0"/>
              <a:t>, </a:t>
            </a:r>
            <a:r>
              <a:rPr b="0" i="1" dirty="0" err="1"/>
              <a:t>filosofickou</a:t>
            </a:r>
            <a:r>
              <a:rPr b="0" i="1" dirty="0"/>
              <a:t> </a:t>
            </a:r>
            <a:r>
              <a:rPr b="0" i="1" dirty="0" err="1"/>
              <a:t>báseň</a:t>
            </a:r>
            <a:r>
              <a:rPr b="0" dirty="0"/>
              <a:t>, </a:t>
            </a:r>
            <a:r>
              <a:rPr b="0" dirty="0" err="1"/>
              <a:t>jejíž</a:t>
            </a:r>
            <a:r>
              <a:rPr b="0" dirty="0"/>
              <a:t> </a:t>
            </a:r>
            <a:r>
              <a:rPr b="0" dirty="0" err="1"/>
              <a:t>zlomky</a:t>
            </a:r>
            <a:r>
              <a:rPr b="0" dirty="0"/>
              <a:t> se </a:t>
            </a:r>
            <a:r>
              <a:rPr b="0" dirty="0" err="1"/>
              <a:t>dochovaly</a:t>
            </a:r>
            <a:r>
              <a:rPr b="0" dirty="0"/>
              <a:t> </a:t>
            </a:r>
            <a:r>
              <a:rPr b="0" dirty="0" err="1"/>
              <a:t>dík</a:t>
            </a:r>
            <a:r>
              <a:rPr b="0" dirty="0"/>
              <a:t> </a:t>
            </a:r>
            <a:r>
              <a:rPr b="0" dirty="0" err="1"/>
              <a:t>Sextu</a:t>
            </a:r>
            <a:r>
              <a:rPr b="0" dirty="0"/>
              <a:t> </a:t>
            </a:r>
            <a:r>
              <a:rPr b="0" dirty="0" err="1"/>
              <a:t>Empeirikovi</a:t>
            </a:r>
            <a:r>
              <a:rPr b="0" dirty="0"/>
              <a:t> a </a:t>
            </a:r>
            <a:r>
              <a:rPr b="0" dirty="0" err="1"/>
              <a:t>Simplikiovi</a:t>
            </a:r>
            <a:r>
              <a:rPr b="0" dirty="0"/>
              <a:t>.</a:t>
            </a:r>
          </a:p>
          <a:p>
            <a:pPr marL="0" indent="0">
              <a:buSzTx/>
              <a:buNone/>
              <a:defRPr sz="1000" b="1"/>
            </a:pPr>
            <a:endParaRPr b="0" dirty="0"/>
          </a:p>
          <a:p>
            <a:pPr marL="0" indent="0">
              <a:spcBef>
                <a:spcPts val="200"/>
              </a:spcBef>
              <a:buSzTx/>
              <a:buNone/>
              <a:defRPr sz="1000" b="1"/>
            </a:pPr>
            <a:r>
              <a:rPr dirty="0" err="1"/>
              <a:t>Filosofická</a:t>
            </a:r>
            <a:r>
              <a:rPr dirty="0"/>
              <a:t> </a:t>
            </a:r>
            <a:r>
              <a:rPr dirty="0" err="1"/>
              <a:t>báseň</a:t>
            </a:r>
            <a:r>
              <a:rPr dirty="0"/>
              <a:t>: </a:t>
            </a:r>
            <a:r>
              <a:rPr b="0" dirty="0" err="1"/>
              <a:t>Parmenidés</a:t>
            </a:r>
            <a:r>
              <a:rPr b="0" dirty="0"/>
              <a:t> se </a:t>
            </a:r>
            <a:r>
              <a:rPr b="0" dirty="0" err="1"/>
              <a:t>pokusil</a:t>
            </a:r>
            <a:r>
              <a:rPr b="0" dirty="0"/>
              <a:t> </a:t>
            </a:r>
            <a:r>
              <a:rPr b="0" dirty="0" err="1"/>
              <a:t>své</a:t>
            </a:r>
            <a:r>
              <a:rPr b="0" dirty="0"/>
              <a:t> </a:t>
            </a:r>
            <a:r>
              <a:rPr b="0" dirty="0" err="1"/>
              <a:t>myšlenky</a:t>
            </a:r>
            <a:r>
              <a:rPr b="0" dirty="0"/>
              <a:t> </a:t>
            </a:r>
            <a:r>
              <a:rPr b="0" dirty="0" err="1"/>
              <a:t>vyložit</a:t>
            </a:r>
            <a:r>
              <a:rPr b="0" dirty="0"/>
              <a:t> </a:t>
            </a:r>
            <a:r>
              <a:rPr dirty="0" err="1"/>
              <a:t>básnickými</a:t>
            </a:r>
            <a:r>
              <a:rPr dirty="0"/>
              <a:t> </a:t>
            </a:r>
            <a:r>
              <a:rPr dirty="0" err="1"/>
              <a:t>prostředky</a:t>
            </a:r>
            <a:r>
              <a:rPr b="0" dirty="0"/>
              <a:t>; </a:t>
            </a:r>
            <a:r>
              <a:rPr b="0" dirty="0" err="1"/>
              <a:t>nicméně</a:t>
            </a:r>
            <a:r>
              <a:rPr b="0" dirty="0"/>
              <a:t>, </a:t>
            </a:r>
            <a:r>
              <a:rPr b="0" dirty="0" err="1"/>
              <a:t>protože</a:t>
            </a:r>
            <a:r>
              <a:rPr b="0" dirty="0"/>
              <a:t> </a:t>
            </a:r>
            <a:r>
              <a:rPr b="0" dirty="0" err="1"/>
              <a:t>nemá</a:t>
            </a:r>
            <a:r>
              <a:rPr b="0" dirty="0"/>
              <a:t> </a:t>
            </a:r>
            <a:r>
              <a:rPr b="0" dirty="0" err="1"/>
              <a:t>příliš</a:t>
            </a:r>
            <a:r>
              <a:rPr b="0" dirty="0"/>
              <a:t> </a:t>
            </a:r>
            <a:r>
              <a:rPr b="0" dirty="0" err="1"/>
              <a:t>spisovatelské</a:t>
            </a:r>
            <a:r>
              <a:rPr b="0" dirty="0"/>
              <a:t> </a:t>
            </a:r>
            <a:r>
              <a:rPr b="0" dirty="0" err="1"/>
              <a:t>nadání</a:t>
            </a:r>
            <a:r>
              <a:rPr b="0" dirty="0"/>
              <a:t>, je </a:t>
            </a:r>
            <a:r>
              <a:rPr b="0" dirty="0" err="1"/>
              <a:t>výsledek</a:t>
            </a:r>
            <a:r>
              <a:rPr b="0" dirty="0"/>
              <a:t> </a:t>
            </a:r>
            <a:r>
              <a:rPr b="0" dirty="0" err="1"/>
              <a:t>poměrně</a:t>
            </a:r>
            <a:r>
              <a:rPr b="0" dirty="0"/>
              <a:t> </a:t>
            </a:r>
            <a:r>
              <a:rPr b="0" dirty="0" err="1"/>
              <a:t>temný</a:t>
            </a:r>
            <a:r>
              <a:rPr b="0" dirty="0"/>
              <a:t> a </a:t>
            </a:r>
            <a:r>
              <a:rPr b="0" dirty="0" err="1"/>
              <a:t>velmi</a:t>
            </a:r>
            <a:r>
              <a:rPr b="0" dirty="0"/>
              <a:t> </a:t>
            </a:r>
            <a:r>
              <a:rPr b="0" dirty="0" err="1"/>
              <a:t>obtížně</a:t>
            </a:r>
            <a:r>
              <a:rPr b="0" dirty="0"/>
              <a:t> </a:t>
            </a:r>
            <a:r>
              <a:rPr b="0" dirty="0" err="1"/>
              <a:t>interpretovatelný</a:t>
            </a:r>
            <a:r>
              <a:rPr b="0" dirty="0"/>
              <a:t>. </a:t>
            </a:r>
            <a:r>
              <a:rPr b="0" dirty="0" err="1"/>
              <a:t>Dosahuje</a:t>
            </a:r>
            <a:r>
              <a:rPr b="0" dirty="0"/>
              <a:t> </a:t>
            </a:r>
            <a:r>
              <a:rPr b="0" dirty="0" err="1"/>
              <a:t>však</a:t>
            </a:r>
            <a:r>
              <a:rPr b="0" dirty="0"/>
              <a:t> </a:t>
            </a:r>
            <a:r>
              <a:rPr b="0" dirty="0" err="1"/>
              <a:t>také</a:t>
            </a:r>
            <a:r>
              <a:rPr b="0" dirty="0"/>
              <a:t> „</a:t>
            </a:r>
            <a:r>
              <a:rPr b="0" dirty="0" err="1"/>
              <a:t>jisté</a:t>
            </a:r>
            <a:r>
              <a:rPr b="0" dirty="0"/>
              <a:t> </a:t>
            </a:r>
            <a:r>
              <a:rPr b="0" dirty="0" err="1"/>
              <a:t>neobratné</a:t>
            </a:r>
            <a:r>
              <a:rPr b="0" dirty="0"/>
              <a:t> </a:t>
            </a:r>
            <a:r>
              <a:rPr b="0" dirty="0" err="1"/>
              <a:t>velikosti</a:t>
            </a:r>
            <a:r>
              <a:rPr b="0" dirty="0"/>
              <a:t>“ (Kirk, Raven, </a:t>
            </a:r>
            <a:r>
              <a:rPr b="0" dirty="0" err="1"/>
              <a:t>Schoefield</a:t>
            </a:r>
            <a:r>
              <a:rPr b="0" dirty="0"/>
              <a:t>, </a:t>
            </a:r>
            <a:r>
              <a:rPr b="0" i="1" dirty="0"/>
              <a:t>c. d., </a:t>
            </a:r>
            <a:r>
              <a:rPr b="0" dirty="0"/>
              <a:t>s. 314) Z. </a:t>
            </a:r>
            <a:r>
              <a:rPr b="0" dirty="0" err="1"/>
              <a:t>Kratochvíl</a:t>
            </a:r>
            <a:r>
              <a:rPr b="0" dirty="0"/>
              <a:t> </a:t>
            </a:r>
            <a:r>
              <a:rPr b="0" dirty="0" err="1"/>
              <a:t>píše</a:t>
            </a:r>
            <a:r>
              <a:rPr b="0" dirty="0"/>
              <a:t>: „</a:t>
            </a:r>
            <a:r>
              <a:rPr b="0" dirty="0" err="1"/>
              <a:t>Báseň</a:t>
            </a:r>
            <a:r>
              <a:rPr b="0" dirty="0"/>
              <a:t> </a:t>
            </a:r>
            <a:r>
              <a:rPr b="0" dirty="0" err="1"/>
              <a:t>září</a:t>
            </a:r>
            <a:r>
              <a:rPr b="0" dirty="0"/>
              <a:t> </a:t>
            </a:r>
            <a:r>
              <a:rPr b="0" dirty="0" err="1"/>
              <a:t>filosofickou</a:t>
            </a:r>
            <a:r>
              <a:rPr b="0" dirty="0"/>
              <a:t> </a:t>
            </a:r>
            <a:r>
              <a:rPr b="0" dirty="0" err="1"/>
              <a:t>myšlenkou</a:t>
            </a:r>
            <a:r>
              <a:rPr b="0" dirty="0"/>
              <a:t>, ale </a:t>
            </a:r>
            <a:r>
              <a:rPr b="0" dirty="0" err="1"/>
              <a:t>současně</a:t>
            </a:r>
            <a:r>
              <a:rPr b="0" dirty="0"/>
              <a:t> je to </a:t>
            </a:r>
            <a:r>
              <a:rPr b="0" dirty="0" err="1"/>
              <a:t>snad</a:t>
            </a:r>
            <a:r>
              <a:rPr b="0" dirty="0"/>
              <a:t> </a:t>
            </a:r>
            <a:r>
              <a:rPr b="0" dirty="0" err="1"/>
              <a:t>nejméně</a:t>
            </a:r>
            <a:r>
              <a:rPr b="0" dirty="0"/>
              <a:t> </a:t>
            </a:r>
            <a:r>
              <a:rPr b="0" dirty="0" err="1"/>
              <a:t>poetický</a:t>
            </a:r>
            <a:r>
              <a:rPr b="0" dirty="0"/>
              <a:t> </a:t>
            </a:r>
            <a:r>
              <a:rPr b="0" dirty="0" err="1"/>
              <a:t>spis</a:t>
            </a:r>
            <a:r>
              <a:rPr b="0" dirty="0"/>
              <a:t>, </a:t>
            </a:r>
            <a:r>
              <a:rPr b="0" dirty="0" err="1"/>
              <a:t>jaký</a:t>
            </a:r>
            <a:r>
              <a:rPr b="0" dirty="0"/>
              <a:t> </a:t>
            </a:r>
            <a:r>
              <a:rPr b="0" dirty="0" err="1"/>
              <a:t>byl</a:t>
            </a:r>
            <a:r>
              <a:rPr b="0" dirty="0"/>
              <a:t> do </a:t>
            </a:r>
            <a:r>
              <a:rPr b="0" dirty="0" err="1"/>
              <a:t>své</a:t>
            </a:r>
            <a:r>
              <a:rPr b="0" dirty="0"/>
              <a:t> </a:t>
            </a:r>
            <a:r>
              <a:rPr b="0" dirty="0" err="1"/>
              <a:t>doby</a:t>
            </a:r>
            <a:r>
              <a:rPr b="0" dirty="0"/>
              <a:t> </a:t>
            </a:r>
            <a:r>
              <a:rPr b="0" dirty="0" err="1"/>
              <a:t>napsán</a:t>
            </a:r>
            <a:r>
              <a:rPr b="0" dirty="0"/>
              <a:t>.“  </a:t>
            </a:r>
          </a:p>
          <a:p>
            <a:pPr marL="0" indent="0">
              <a:spcBef>
                <a:spcPts val="200"/>
              </a:spcBef>
              <a:buSzTx/>
              <a:buNone/>
              <a:defRPr sz="1000"/>
            </a:pPr>
            <a:r>
              <a:rPr dirty="0" err="1"/>
              <a:t>Filosofická</a:t>
            </a:r>
            <a:r>
              <a:rPr dirty="0"/>
              <a:t> </a:t>
            </a:r>
            <a:r>
              <a:rPr dirty="0" err="1"/>
              <a:t>báseň</a:t>
            </a:r>
            <a:r>
              <a:rPr dirty="0"/>
              <a:t> </a:t>
            </a:r>
            <a:r>
              <a:rPr dirty="0" err="1"/>
              <a:t>má</a:t>
            </a:r>
            <a:r>
              <a:rPr dirty="0"/>
              <a:t> </a:t>
            </a:r>
            <a:r>
              <a:rPr dirty="0" err="1"/>
              <a:t>dvě</a:t>
            </a:r>
            <a:r>
              <a:rPr dirty="0"/>
              <a:t> </a:t>
            </a:r>
            <a:r>
              <a:rPr dirty="0" err="1"/>
              <a:t>části</a:t>
            </a:r>
            <a:r>
              <a:rPr dirty="0"/>
              <a:t> (16 </a:t>
            </a:r>
            <a:r>
              <a:rPr dirty="0" err="1"/>
              <a:t>zlomků</a:t>
            </a:r>
            <a:r>
              <a:rPr dirty="0"/>
              <a:t>, </a:t>
            </a:r>
            <a:r>
              <a:rPr dirty="0" err="1"/>
              <a:t>dochováno</a:t>
            </a:r>
            <a:r>
              <a:rPr dirty="0"/>
              <a:t> u </a:t>
            </a:r>
            <a:r>
              <a:rPr dirty="0" err="1"/>
              <a:t>Aristotela</a:t>
            </a:r>
            <a:r>
              <a:rPr dirty="0"/>
              <a:t> </a:t>
            </a:r>
            <a:r>
              <a:rPr dirty="0" err="1"/>
              <a:t>ve</a:t>
            </a:r>
            <a:r>
              <a:rPr dirty="0"/>
              <a:t> </a:t>
            </a:r>
            <a:r>
              <a:rPr i="1" dirty="0" err="1"/>
              <a:t>Fyz</a:t>
            </a:r>
            <a:r>
              <a:rPr i="1" dirty="0"/>
              <a:t>., </a:t>
            </a:r>
            <a:r>
              <a:rPr dirty="0" err="1"/>
              <a:t>Simpl</a:t>
            </a:r>
            <a:r>
              <a:rPr dirty="0"/>
              <a:t>., 16 </a:t>
            </a:r>
            <a:r>
              <a:rPr dirty="0" err="1"/>
              <a:t>zl</a:t>
            </a:r>
            <a:r>
              <a:rPr dirty="0"/>
              <a:t>.), </a:t>
            </a:r>
            <a:r>
              <a:rPr dirty="0" err="1"/>
              <a:t>které</a:t>
            </a:r>
            <a:r>
              <a:rPr dirty="0"/>
              <a:t> </a:t>
            </a:r>
            <a:r>
              <a:rPr dirty="0" err="1"/>
              <a:t>si</a:t>
            </a:r>
            <a:r>
              <a:rPr dirty="0"/>
              <a:t> </a:t>
            </a:r>
            <a:r>
              <a:rPr dirty="0" err="1"/>
              <a:t>postupně</a:t>
            </a:r>
            <a:r>
              <a:rPr dirty="0"/>
              <a:t> </a:t>
            </a:r>
            <a:r>
              <a:rPr dirty="0" err="1"/>
              <a:t>projdeme</a:t>
            </a:r>
            <a:r>
              <a:rPr dirty="0"/>
              <a:t>, </a:t>
            </a:r>
            <a:r>
              <a:rPr dirty="0" err="1"/>
              <a:t>abychom</a:t>
            </a:r>
            <a:r>
              <a:rPr dirty="0"/>
              <a:t> </a:t>
            </a:r>
            <a:r>
              <a:rPr dirty="0" err="1"/>
              <a:t>tento</a:t>
            </a:r>
            <a:r>
              <a:rPr dirty="0"/>
              <a:t> </a:t>
            </a:r>
            <a:r>
              <a:rPr dirty="0" err="1"/>
              <a:t>slavný</a:t>
            </a:r>
            <a:r>
              <a:rPr dirty="0"/>
              <a:t> text </a:t>
            </a:r>
            <a:r>
              <a:rPr dirty="0" err="1"/>
              <a:t>západní</a:t>
            </a:r>
            <a:r>
              <a:rPr dirty="0"/>
              <a:t> </a:t>
            </a:r>
            <a:r>
              <a:rPr dirty="0" err="1"/>
              <a:t>filosofické</a:t>
            </a:r>
            <a:r>
              <a:rPr dirty="0"/>
              <a:t> </a:t>
            </a:r>
            <a:r>
              <a:rPr dirty="0" err="1"/>
              <a:t>tradice</a:t>
            </a:r>
            <a:r>
              <a:rPr dirty="0"/>
              <a:t> </a:t>
            </a:r>
            <a:r>
              <a:rPr dirty="0" err="1"/>
              <a:t>zakusili</a:t>
            </a:r>
            <a:r>
              <a:rPr dirty="0"/>
              <a:t> </a:t>
            </a:r>
            <a:r>
              <a:rPr dirty="0" err="1"/>
              <a:t>na</a:t>
            </a:r>
            <a:r>
              <a:rPr dirty="0"/>
              <a:t> </a:t>
            </a:r>
            <a:r>
              <a:rPr dirty="0" err="1"/>
              <a:t>vlastní</a:t>
            </a:r>
            <a:r>
              <a:rPr dirty="0"/>
              <a:t> </a:t>
            </a:r>
            <a:r>
              <a:rPr dirty="0" err="1"/>
              <a:t>kůži</a:t>
            </a:r>
            <a:r>
              <a:rPr dirty="0"/>
              <a:t>:</a:t>
            </a:r>
          </a:p>
          <a:p>
            <a:pPr marL="0" indent="0">
              <a:buSzTx/>
              <a:buNone/>
              <a:defRPr sz="1000"/>
            </a:pPr>
            <a:endParaRPr dirty="0"/>
          </a:p>
          <a:p>
            <a:pPr marL="0" indent="0">
              <a:buSzTx/>
              <a:buNone/>
              <a:defRPr sz="1000"/>
            </a:pPr>
            <a:endParaRPr dirty="0"/>
          </a:p>
          <a:p>
            <a:pPr marL="0" indent="0">
              <a:spcBef>
                <a:spcPts val="200"/>
              </a:spcBef>
              <a:buSzTx/>
              <a:buNone/>
              <a:defRPr sz="1200"/>
            </a:pPr>
            <a:r>
              <a:rPr dirty="0"/>
              <a:t>  </a:t>
            </a:r>
          </a:p>
          <a:p>
            <a:pPr marL="0" indent="0">
              <a:spcBef>
                <a:spcPts val="200"/>
              </a:spcBef>
              <a:buSzTx/>
              <a:buNone/>
              <a:defRPr sz="1200"/>
            </a:pPr>
            <a:r>
              <a:rPr dirty="0"/>
              <a:t> </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Nadpis 1"/>
          <p:cNvSpPr txBox="1">
            <a:spLocks noGrp="1"/>
          </p:cNvSpPr>
          <p:nvPr>
            <p:ph type="title"/>
          </p:nvPr>
        </p:nvSpPr>
        <p:spPr>
          <a:prstGeom prst="rect">
            <a:avLst/>
          </a:prstGeom>
        </p:spPr>
        <p:txBody>
          <a:bodyPr/>
          <a:lstStyle/>
          <a:p>
            <a:pPr>
              <a:defRPr sz="1600"/>
            </a:pPr>
            <a:r>
              <a:rPr dirty="0" err="1">
                <a:solidFill>
                  <a:schemeClr val="tx1">
                    <a:lumMod val="95000"/>
                    <a:lumOff val="5000"/>
                  </a:schemeClr>
                </a:solidFill>
              </a:rPr>
              <a:t>Parmenidés</a:t>
            </a:r>
            <a:r>
              <a:rPr dirty="0">
                <a:solidFill>
                  <a:schemeClr val="tx1">
                    <a:lumMod val="95000"/>
                    <a:lumOff val="5000"/>
                  </a:schemeClr>
                </a:solidFill>
              </a:rPr>
              <a:t> z </a:t>
            </a:r>
            <a:r>
              <a:rPr dirty="0" err="1">
                <a:solidFill>
                  <a:schemeClr val="tx1">
                    <a:lumMod val="95000"/>
                    <a:lumOff val="5000"/>
                  </a:schemeClr>
                </a:solidFill>
              </a:rPr>
              <a:t>Eleje</a:t>
            </a:r>
            <a:r>
              <a:rPr dirty="0">
                <a:solidFill>
                  <a:schemeClr val="tx1">
                    <a:lumMod val="95000"/>
                    <a:lumOff val="5000"/>
                  </a:schemeClr>
                </a:solidFill>
              </a:rPr>
              <a:t> </a:t>
            </a:r>
            <a:r>
              <a:rPr dirty="0"/>
              <a:t>– </a:t>
            </a:r>
            <a:r>
              <a:rPr dirty="0" err="1"/>
              <a:t>Filosofická</a:t>
            </a:r>
            <a:r>
              <a:rPr dirty="0"/>
              <a:t> </a:t>
            </a:r>
            <a:r>
              <a:rPr dirty="0" err="1"/>
              <a:t>báseň</a:t>
            </a:r>
            <a:r>
              <a:rPr dirty="0"/>
              <a:t> I – </a:t>
            </a:r>
            <a:r>
              <a:rPr dirty="0">
                <a:solidFill>
                  <a:srgbClr val="FF0000"/>
                </a:solidFill>
              </a:rPr>
              <a:t>„</a:t>
            </a:r>
            <a:r>
              <a:rPr i="1" dirty="0" err="1">
                <a:solidFill>
                  <a:srgbClr val="FF0000"/>
                </a:solidFill>
              </a:rPr>
              <a:t>Cesta</a:t>
            </a:r>
            <a:r>
              <a:rPr i="1" dirty="0">
                <a:solidFill>
                  <a:srgbClr val="FF0000"/>
                </a:solidFill>
              </a:rPr>
              <a:t> </a:t>
            </a:r>
            <a:r>
              <a:rPr i="1" dirty="0" err="1">
                <a:solidFill>
                  <a:srgbClr val="FF0000"/>
                </a:solidFill>
              </a:rPr>
              <a:t>pravdy</a:t>
            </a:r>
            <a:r>
              <a:rPr i="1" dirty="0">
                <a:solidFill>
                  <a:srgbClr val="FF0000"/>
                </a:solidFill>
              </a:rPr>
              <a:t>“</a:t>
            </a:r>
          </a:p>
        </p:txBody>
      </p:sp>
      <p:sp>
        <p:nvSpPr>
          <p:cNvPr id="334"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lnSpc>
                <a:spcPts val="900"/>
              </a:lnSpc>
              <a:spcBef>
                <a:spcPts val="200"/>
              </a:spcBef>
              <a:buSzTx/>
              <a:buNone/>
              <a:defRPr sz="1000"/>
            </a:pPr>
            <a:r>
              <a:rPr dirty="0"/>
              <a:t>„</a:t>
            </a:r>
            <a:r>
              <a:rPr dirty="0" err="1"/>
              <a:t>Klisny</a:t>
            </a:r>
            <a:r>
              <a:rPr dirty="0"/>
              <a:t>, </a:t>
            </a:r>
            <a:r>
              <a:rPr dirty="0" err="1"/>
              <a:t>které</a:t>
            </a:r>
            <a:r>
              <a:rPr dirty="0"/>
              <a:t> </a:t>
            </a:r>
            <a:r>
              <a:rPr dirty="0" err="1"/>
              <a:t>mne</a:t>
            </a:r>
            <a:r>
              <a:rPr dirty="0"/>
              <a:t> </a:t>
            </a:r>
            <a:r>
              <a:rPr dirty="0" err="1"/>
              <a:t>nosí</a:t>
            </a:r>
            <a:r>
              <a:rPr dirty="0"/>
              <a:t> </a:t>
            </a:r>
            <a:r>
              <a:rPr dirty="0" err="1"/>
              <a:t>až</a:t>
            </a:r>
            <a:r>
              <a:rPr dirty="0"/>
              <a:t> tam, </a:t>
            </a:r>
            <a:r>
              <a:rPr dirty="0" err="1"/>
              <a:t>kam</a:t>
            </a:r>
            <a:r>
              <a:rPr dirty="0"/>
              <a:t> </a:t>
            </a:r>
            <a:r>
              <a:rPr dirty="0" err="1"/>
              <a:t>dosahuje</a:t>
            </a:r>
            <a:r>
              <a:rPr dirty="0"/>
              <a:t> </a:t>
            </a:r>
            <a:r>
              <a:rPr dirty="0" err="1"/>
              <a:t>impulz</a:t>
            </a:r>
            <a:r>
              <a:rPr dirty="0"/>
              <a:t> </a:t>
            </a:r>
            <a:r>
              <a:rPr dirty="0" err="1"/>
              <a:t>mého</a:t>
            </a:r>
            <a:r>
              <a:rPr dirty="0"/>
              <a:t> </a:t>
            </a:r>
            <a:r>
              <a:rPr dirty="0" err="1"/>
              <a:t>srdce</a:t>
            </a:r>
            <a:r>
              <a:rPr dirty="0"/>
              <a:t>, </a:t>
            </a:r>
          </a:p>
          <a:p>
            <a:pPr marL="0" indent="0" algn="ctr">
              <a:lnSpc>
                <a:spcPts val="900"/>
              </a:lnSpc>
              <a:spcBef>
                <a:spcPts val="200"/>
              </a:spcBef>
              <a:buSzTx/>
              <a:buNone/>
              <a:defRPr sz="1000"/>
            </a:pPr>
            <a:r>
              <a:rPr dirty="0" err="1"/>
              <a:t>byly</a:t>
            </a:r>
            <a:r>
              <a:rPr dirty="0"/>
              <a:t> </a:t>
            </a:r>
            <a:r>
              <a:rPr dirty="0" err="1"/>
              <a:t>mým</a:t>
            </a:r>
            <a:r>
              <a:rPr dirty="0"/>
              <a:t> </a:t>
            </a:r>
            <a:r>
              <a:rPr dirty="0" err="1"/>
              <a:t>průvodcem</a:t>
            </a:r>
            <a:r>
              <a:rPr dirty="0"/>
              <a:t>, </a:t>
            </a:r>
            <a:r>
              <a:rPr dirty="0" err="1"/>
              <a:t>když</a:t>
            </a:r>
            <a:r>
              <a:rPr dirty="0"/>
              <a:t> se </a:t>
            </a:r>
            <a:r>
              <a:rPr dirty="0" err="1"/>
              <a:t>mnou</a:t>
            </a:r>
            <a:r>
              <a:rPr dirty="0"/>
              <a:t> </a:t>
            </a:r>
            <a:r>
              <a:rPr dirty="0" err="1"/>
              <a:t>vstoupily</a:t>
            </a:r>
            <a:r>
              <a:rPr dirty="0"/>
              <a:t> </a:t>
            </a:r>
            <a:r>
              <a:rPr dirty="0" err="1"/>
              <a:t>na</a:t>
            </a:r>
            <a:r>
              <a:rPr dirty="0"/>
              <a:t> </a:t>
            </a:r>
            <a:r>
              <a:rPr dirty="0" err="1"/>
              <a:t>proslavenou</a:t>
            </a:r>
            <a:endParaRPr dirty="0"/>
          </a:p>
          <a:p>
            <a:pPr marL="0" indent="0" algn="ctr">
              <a:lnSpc>
                <a:spcPts val="900"/>
              </a:lnSpc>
              <a:spcBef>
                <a:spcPts val="200"/>
              </a:spcBef>
              <a:buSzTx/>
              <a:buNone/>
              <a:defRPr sz="1000" b="1"/>
            </a:pPr>
            <a:r>
              <a:rPr dirty="0"/>
              <a:t>(2) </a:t>
            </a:r>
            <a:r>
              <a:rPr dirty="0" err="1"/>
              <a:t>cestu</a:t>
            </a:r>
            <a:r>
              <a:rPr dirty="0"/>
              <a:t> </a:t>
            </a:r>
            <a:r>
              <a:rPr dirty="0" err="1"/>
              <a:t>bohyně</a:t>
            </a:r>
            <a:r>
              <a:rPr b="0" dirty="0"/>
              <a:t>, </a:t>
            </a:r>
            <a:r>
              <a:rPr b="0" dirty="0" err="1"/>
              <a:t>která</a:t>
            </a:r>
            <a:r>
              <a:rPr b="0" dirty="0"/>
              <a:t> </a:t>
            </a:r>
            <a:r>
              <a:rPr b="0" dirty="0" err="1"/>
              <a:t>vede</a:t>
            </a:r>
            <a:r>
              <a:rPr b="0" dirty="0"/>
              <a:t> </a:t>
            </a:r>
            <a:r>
              <a:rPr b="0" dirty="0" err="1"/>
              <a:t>vědoucího</a:t>
            </a:r>
            <a:r>
              <a:rPr b="0" dirty="0"/>
              <a:t> </a:t>
            </a:r>
            <a:r>
              <a:rPr b="0" dirty="0" err="1"/>
              <a:t>muže</a:t>
            </a:r>
            <a:r>
              <a:rPr b="0" dirty="0"/>
              <a:t> </a:t>
            </a:r>
            <a:r>
              <a:rPr b="0" dirty="0" err="1"/>
              <a:t>po</a:t>
            </a:r>
            <a:r>
              <a:rPr b="0" dirty="0"/>
              <a:t> </a:t>
            </a:r>
            <a:r>
              <a:rPr b="0" dirty="0" err="1"/>
              <a:t>všech</a:t>
            </a:r>
            <a:r>
              <a:rPr b="0" dirty="0"/>
              <a:t> </a:t>
            </a:r>
            <a:r>
              <a:rPr b="0" dirty="0" err="1"/>
              <a:t>městech</a:t>
            </a:r>
            <a:r>
              <a:rPr b="0" dirty="0"/>
              <a:t>.</a:t>
            </a:r>
          </a:p>
          <a:p>
            <a:pPr marL="0" indent="0" algn="ctr">
              <a:lnSpc>
                <a:spcPts val="900"/>
              </a:lnSpc>
              <a:spcBef>
                <a:spcPts val="200"/>
              </a:spcBef>
              <a:buSzTx/>
              <a:buNone/>
              <a:defRPr sz="1000"/>
            </a:pPr>
            <a:r>
              <a:rPr dirty="0"/>
              <a:t>Po </a:t>
            </a:r>
            <a:r>
              <a:rPr dirty="0" err="1"/>
              <a:t>ní</a:t>
            </a:r>
            <a:r>
              <a:rPr dirty="0"/>
              <a:t> </a:t>
            </a:r>
            <a:r>
              <a:rPr dirty="0" err="1"/>
              <a:t>jsem</a:t>
            </a:r>
            <a:r>
              <a:rPr dirty="0"/>
              <a:t> se </a:t>
            </a:r>
            <a:r>
              <a:rPr dirty="0" err="1"/>
              <a:t>ubíral</a:t>
            </a:r>
            <a:r>
              <a:rPr dirty="0"/>
              <a:t>, </a:t>
            </a:r>
            <a:r>
              <a:rPr dirty="0" err="1"/>
              <a:t>neboť</a:t>
            </a:r>
            <a:r>
              <a:rPr dirty="0"/>
              <a:t> </a:t>
            </a:r>
            <a:r>
              <a:rPr dirty="0" err="1"/>
              <a:t>po</a:t>
            </a:r>
            <a:r>
              <a:rPr dirty="0"/>
              <a:t> </a:t>
            </a:r>
            <a:r>
              <a:rPr dirty="0" err="1"/>
              <a:t>ní</a:t>
            </a:r>
            <a:r>
              <a:rPr dirty="0"/>
              <a:t> </a:t>
            </a:r>
            <a:r>
              <a:rPr dirty="0" err="1"/>
              <a:t>mne</a:t>
            </a:r>
            <a:r>
              <a:rPr dirty="0"/>
              <a:t> </a:t>
            </a:r>
            <a:r>
              <a:rPr dirty="0" err="1"/>
              <a:t>vezly</a:t>
            </a:r>
            <a:r>
              <a:rPr dirty="0"/>
              <a:t> </a:t>
            </a:r>
            <a:r>
              <a:rPr dirty="0" err="1"/>
              <a:t>přemoudré</a:t>
            </a:r>
            <a:r>
              <a:rPr dirty="0"/>
              <a:t> </a:t>
            </a:r>
            <a:r>
              <a:rPr dirty="0" err="1"/>
              <a:t>klisny</a:t>
            </a:r>
            <a:r>
              <a:rPr dirty="0"/>
              <a:t>,</a:t>
            </a:r>
          </a:p>
          <a:p>
            <a:pPr marL="0" indent="0" algn="ctr">
              <a:lnSpc>
                <a:spcPts val="900"/>
              </a:lnSpc>
              <a:spcBef>
                <a:spcPts val="200"/>
              </a:spcBef>
              <a:buSzTx/>
              <a:buNone/>
              <a:defRPr sz="1000"/>
            </a:pPr>
            <a:r>
              <a:rPr dirty="0" err="1"/>
              <a:t>Jež</a:t>
            </a:r>
            <a:r>
              <a:rPr dirty="0"/>
              <a:t> </a:t>
            </a:r>
            <a:r>
              <a:rPr dirty="0" err="1"/>
              <a:t>táhly</a:t>
            </a:r>
            <a:r>
              <a:rPr dirty="0"/>
              <a:t> </a:t>
            </a:r>
            <a:r>
              <a:rPr dirty="0" err="1"/>
              <a:t>vůz</a:t>
            </a:r>
            <a:r>
              <a:rPr dirty="0"/>
              <a:t>, </a:t>
            </a:r>
            <a:r>
              <a:rPr dirty="0" err="1"/>
              <a:t>zatímco</a:t>
            </a:r>
            <a:r>
              <a:rPr dirty="0"/>
              <a:t> </a:t>
            </a:r>
            <a:r>
              <a:rPr dirty="0" err="1"/>
              <a:t>dívky</a:t>
            </a:r>
            <a:r>
              <a:rPr dirty="0"/>
              <a:t> </a:t>
            </a:r>
            <a:r>
              <a:rPr dirty="0" err="1"/>
              <a:t>ukazovaly</a:t>
            </a:r>
            <a:r>
              <a:rPr dirty="0"/>
              <a:t> </a:t>
            </a:r>
            <a:r>
              <a:rPr dirty="0" err="1"/>
              <a:t>cestu</a:t>
            </a:r>
            <a:r>
              <a:rPr dirty="0"/>
              <a:t>. </a:t>
            </a:r>
            <a:r>
              <a:rPr dirty="0" err="1"/>
              <a:t>Rozpálená</a:t>
            </a:r>
            <a:r>
              <a:rPr dirty="0"/>
              <a:t> </a:t>
            </a:r>
          </a:p>
          <a:p>
            <a:pPr marL="0" indent="0" algn="ctr">
              <a:lnSpc>
                <a:spcPts val="900"/>
              </a:lnSpc>
              <a:spcBef>
                <a:spcPts val="200"/>
              </a:spcBef>
              <a:buSzTx/>
              <a:buNone/>
              <a:defRPr sz="1000"/>
            </a:pPr>
            <a:r>
              <a:rPr dirty="0" err="1"/>
              <a:t>náprava</a:t>
            </a:r>
            <a:r>
              <a:rPr dirty="0"/>
              <a:t> v </a:t>
            </a:r>
            <a:r>
              <a:rPr dirty="0" err="1"/>
              <a:t>pístech</a:t>
            </a:r>
            <a:r>
              <a:rPr dirty="0"/>
              <a:t> </a:t>
            </a:r>
            <a:r>
              <a:rPr dirty="0" err="1"/>
              <a:t>zvučela</a:t>
            </a:r>
            <a:r>
              <a:rPr dirty="0"/>
              <a:t> </a:t>
            </a:r>
            <a:r>
              <a:rPr dirty="0" err="1"/>
              <a:t>jako</a:t>
            </a:r>
            <a:r>
              <a:rPr dirty="0"/>
              <a:t> </a:t>
            </a:r>
            <a:r>
              <a:rPr dirty="0" err="1"/>
              <a:t>píšťala</a:t>
            </a:r>
            <a:r>
              <a:rPr dirty="0"/>
              <a:t>, </a:t>
            </a:r>
            <a:r>
              <a:rPr dirty="0" err="1"/>
              <a:t>neboť</a:t>
            </a:r>
            <a:r>
              <a:rPr dirty="0"/>
              <a:t> </a:t>
            </a:r>
            <a:r>
              <a:rPr dirty="0" err="1"/>
              <a:t>ji</a:t>
            </a:r>
            <a:r>
              <a:rPr dirty="0"/>
              <a:t>  z </a:t>
            </a:r>
            <a:r>
              <a:rPr dirty="0" err="1"/>
              <a:t>obou</a:t>
            </a:r>
            <a:r>
              <a:rPr dirty="0"/>
              <a:t> </a:t>
            </a:r>
            <a:r>
              <a:rPr dirty="0" err="1"/>
              <a:t>stran</a:t>
            </a:r>
            <a:r>
              <a:rPr dirty="0"/>
              <a:t> </a:t>
            </a:r>
            <a:r>
              <a:rPr dirty="0" err="1"/>
              <a:t>svírala</a:t>
            </a:r>
            <a:endParaRPr dirty="0"/>
          </a:p>
          <a:p>
            <a:pPr marL="0" indent="0" algn="ctr">
              <a:lnSpc>
                <a:spcPts val="900"/>
              </a:lnSpc>
              <a:spcBef>
                <a:spcPts val="200"/>
              </a:spcBef>
              <a:buSzTx/>
              <a:buNone/>
              <a:defRPr sz="1000"/>
            </a:pPr>
            <a:r>
              <a:rPr dirty="0" err="1"/>
              <a:t>dvě</a:t>
            </a:r>
            <a:r>
              <a:rPr dirty="0"/>
              <a:t> </a:t>
            </a:r>
            <a:r>
              <a:rPr dirty="0" err="1"/>
              <a:t>dobře</a:t>
            </a:r>
            <a:r>
              <a:rPr dirty="0"/>
              <a:t> </a:t>
            </a:r>
            <a:r>
              <a:rPr dirty="0" err="1"/>
              <a:t>zaoblená</a:t>
            </a:r>
            <a:r>
              <a:rPr dirty="0"/>
              <a:t> kola, </a:t>
            </a:r>
            <a:r>
              <a:rPr dirty="0" err="1"/>
              <a:t>když</a:t>
            </a:r>
            <a:r>
              <a:rPr dirty="0"/>
              <a:t> </a:t>
            </a:r>
            <a:r>
              <a:rPr dirty="0" err="1"/>
              <a:t>mě</a:t>
            </a:r>
            <a:r>
              <a:rPr dirty="0"/>
              <a:t> </a:t>
            </a:r>
            <a:r>
              <a:rPr dirty="0" err="1"/>
              <a:t>přispěchaly</a:t>
            </a:r>
            <a:r>
              <a:rPr dirty="0"/>
              <a:t> </a:t>
            </a:r>
            <a:r>
              <a:rPr dirty="0" err="1"/>
              <a:t>provázet</a:t>
            </a:r>
            <a:endParaRPr dirty="0"/>
          </a:p>
          <a:p>
            <a:pPr marL="0" indent="0" algn="ctr">
              <a:lnSpc>
                <a:spcPts val="900"/>
              </a:lnSpc>
              <a:spcBef>
                <a:spcPts val="200"/>
              </a:spcBef>
              <a:buSzTx/>
              <a:buNone/>
              <a:defRPr sz="1000"/>
            </a:pPr>
            <a:r>
              <a:rPr dirty="0" err="1"/>
              <a:t>dcery</a:t>
            </a:r>
            <a:r>
              <a:rPr dirty="0"/>
              <a:t> </a:t>
            </a:r>
            <a:r>
              <a:rPr dirty="0" err="1"/>
              <a:t>slunce</a:t>
            </a:r>
            <a:r>
              <a:rPr dirty="0"/>
              <a:t>, </a:t>
            </a:r>
            <a:r>
              <a:rPr dirty="0" err="1"/>
              <a:t>jež</a:t>
            </a:r>
            <a:r>
              <a:rPr dirty="0"/>
              <a:t> </a:t>
            </a:r>
            <a:r>
              <a:rPr dirty="0" err="1"/>
              <a:t>vyšly</a:t>
            </a:r>
            <a:r>
              <a:rPr dirty="0"/>
              <a:t> z </a:t>
            </a:r>
            <a:r>
              <a:rPr dirty="0" err="1"/>
              <a:t>příbytku</a:t>
            </a:r>
            <a:r>
              <a:rPr dirty="0"/>
              <a:t> </a:t>
            </a:r>
            <a:r>
              <a:rPr dirty="0" err="1"/>
              <a:t>Noci</a:t>
            </a:r>
            <a:r>
              <a:rPr dirty="0"/>
              <a:t> </a:t>
            </a:r>
            <a:r>
              <a:rPr dirty="0" err="1"/>
              <a:t>na</a:t>
            </a:r>
            <a:r>
              <a:rPr dirty="0"/>
              <a:t> </a:t>
            </a:r>
            <a:r>
              <a:rPr dirty="0" err="1"/>
              <a:t>světlo</a:t>
            </a:r>
            <a:r>
              <a:rPr dirty="0"/>
              <a:t> a </a:t>
            </a:r>
            <a:r>
              <a:rPr dirty="0" err="1"/>
              <a:t>svýma</a:t>
            </a:r>
            <a:r>
              <a:rPr dirty="0"/>
              <a:t> </a:t>
            </a:r>
            <a:r>
              <a:rPr dirty="0" err="1"/>
              <a:t>rukama</a:t>
            </a:r>
            <a:endParaRPr dirty="0"/>
          </a:p>
          <a:p>
            <a:pPr marL="0" indent="0" algn="ctr">
              <a:lnSpc>
                <a:spcPts val="900"/>
              </a:lnSpc>
              <a:spcBef>
                <a:spcPts val="200"/>
              </a:spcBef>
              <a:buSzTx/>
              <a:buNone/>
              <a:defRPr sz="1000"/>
            </a:pPr>
            <a:r>
              <a:rPr dirty="0" err="1"/>
              <a:t>sňaly</a:t>
            </a:r>
            <a:r>
              <a:rPr dirty="0"/>
              <a:t> </a:t>
            </a:r>
            <a:r>
              <a:rPr dirty="0" err="1"/>
              <a:t>závoje</a:t>
            </a:r>
            <a:r>
              <a:rPr dirty="0"/>
              <a:t> </a:t>
            </a:r>
            <a:r>
              <a:rPr dirty="0" err="1"/>
              <a:t>svých</a:t>
            </a:r>
            <a:r>
              <a:rPr dirty="0"/>
              <a:t> </a:t>
            </a:r>
            <a:r>
              <a:rPr dirty="0" err="1"/>
              <a:t>hlav</a:t>
            </a:r>
            <a:r>
              <a:rPr dirty="0"/>
              <a:t>.</a:t>
            </a:r>
          </a:p>
          <a:p>
            <a:pPr marL="0" indent="0" algn="ctr">
              <a:lnSpc>
                <a:spcPts val="900"/>
              </a:lnSpc>
              <a:spcBef>
                <a:spcPts val="200"/>
              </a:spcBef>
              <a:buSzTx/>
              <a:buNone/>
              <a:defRPr sz="1000"/>
            </a:pPr>
            <a:r>
              <a:rPr dirty="0"/>
              <a:t>Tam </a:t>
            </a:r>
            <a:r>
              <a:rPr dirty="0" err="1"/>
              <a:t>jsou</a:t>
            </a:r>
            <a:r>
              <a:rPr dirty="0"/>
              <a:t> </a:t>
            </a:r>
            <a:r>
              <a:rPr b="1" dirty="0"/>
              <a:t>(6)</a:t>
            </a:r>
            <a:r>
              <a:rPr dirty="0"/>
              <a:t> </a:t>
            </a:r>
            <a:r>
              <a:rPr b="1" dirty="0" err="1"/>
              <a:t>brány</a:t>
            </a:r>
            <a:r>
              <a:rPr b="1" dirty="0"/>
              <a:t> </a:t>
            </a:r>
            <a:r>
              <a:rPr b="1" dirty="0" err="1"/>
              <a:t>cest</a:t>
            </a:r>
            <a:r>
              <a:rPr b="1" dirty="0"/>
              <a:t> </a:t>
            </a:r>
            <a:r>
              <a:rPr b="1" dirty="0" err="1"/>
              <a:t>Noci</a:t>
            </a:r>
            <a:r>
              <a:rPr b="1" dirty="0"/>
              <a:t> a </a:t>
            </a:r>
            <a:r>
              <a:rPr b="1" dirty="0" err="1"/>
              <a:t>Dne</a:t>
            </a:r>
            <a:r>
              <a:rPr dirty="0"/>
              <a:t>, </a:t>
            </a:r>
            <a:r>
              <a:rPr dirty="0" err="1"/>
              <a:t>jež</a:t>
            </a:r>
            <a:r>
              <a:rPr dirty="0"/>
              <a:t> </a:t>
            </a:r>
            <a:r>
              <a:rPr dirty="0" err="1"/>
              <a:t>objímá</a:t>
            </a:r>
            <a:r>
              <a:rPr dirty="0"/>
              <a:t> </a:t>
            </a:r>
            <a:r>
              <a:rPr dirty="0" err="1"/>
              <a:t>překlad</a:t>
            </a:r>
            <a:r>
              <a:rPr dirty="0"/>
              <a:t> a </a:t>
            </a:r>
            <a:r>
              <a:rPr dirty="0" err="1"/>
              <a:t>kamenný</a:t>
            </a:r>
            <a:endParaRPr dirty="0"/>
          </a:p>
          <a:p>
            <a:pPr marL="0" indent="0" algn="ctr">
              <a:lnSpc>
                <a:spcPts val="900"/>
              </a:lnSpc>
              <a:spcBef>
                <a:spcPts val="200"/>
              </a:spcBef>
              <a:buSzTx/>
              <a:buNone/>
              <a:defRPr sz="1000"/>
            </a:pPr>
            <a:r>
              <a:rPr dirty="0" err="1"/>
              <a:t>Práh</a:t>
            </a:r>
            <a:r>
              <a:rPr dirty="0"/>
              <a:t>. </a:t>
            </a:r>
            <a:r>
              <a:rPr dirty="0" err="1"/>
              <a:t>Brány</a:t>
            </a:r>
            <a:r>
              <a:rPr dirty="0"/>
              <a:t>, </a:t>
            </a:r>
            <a:r>
              <a:rPr dirty="0" err="1"/>
              <a:t>jež</a:t>
            </a:r>
            <a:r>
              <a:rPr dirty="0"/>
              <a:t> </a:t>
            </a:r>
            <a:r>
              <a:rPr dirty="0" err="1"/>
              <a:t>sahají</a:t>
            </a:r>
            <a:r>
              <a:rPr dirty="0"/>
              <a:t> </a:t>
            </a:r>
            <a:r>
              <a:rPr dirty="0" err="1"/>
              <a:t>vysoko</a:t>
            </a:r>
            <a:r>
              <a:rPr dirty="0"/>
              <a:t> do </a:t>
            </a:r>
            <a:r>
              <a:rPr dirty="0" err="1"/>
              <a:t>vzduchu</a:t>
            </a:r>
            <a:r>
              <a:rPr dirty="0"/>
              <a:t>, </a:t>
            </a:r>
            <a:r>
              <a:rPr dirty="0" err="1"/>
              <a:t>jsou</a:t>
            </a:r>
            <a:r>
              <a:rPr dirty="0"/>
              <a:t> </a:t>
            </a:r>
            <a:r>
              <a:rPr dirty="0" err="1"/>
              <a:t>uzavřeny</a:t>
            </a:r>
            <a:r>
              <a:rPr dirty="0"/>
              <a:t> </a:t>
            </a:r>
            <a:r>
              <a:rPr dirty="0" err="1"/>
              <a:t>velikými</a:t>
            </a:r>
            <a:r>
              <a:rPr dirty="0"/>
              <a:t> </a:t>
            </a:r>
          </a:p>
          <a:p>
            <a:pPr marL="0" indent="0" algn="ctr">
              <a:lnSpc>
                <a:spcPts val="900"/>
              </a:lnSpc>
              <a:spcBef>
                <a:spcPts val="200"/>
              </a:spcBef>
              <a:buSzTx/>
              <a:buNone/>
              <a:defRPr sz="1000"/>
            </a:pPr>
            <a:r>
              <a:rPr dirty="0" err="1"/>
              <a:t>dveřmi</a:t>
            </a:r>
            <a:r>
              <a:rPr dirty="0"/>
              <a:t>, od </a:t>
            </a:r>
            <a:r>
              <a:rPr dirty="0" err="1"/>
              <a:t>nichž</a:t>
            </a:r>
            <a:r>
              <a:rPr dirty="0"/>
              <a:t> </a:t>
            </a:r>
            <a:r>
              <a:rPr dirty="0" err="1"/>
              <a:t>má</a:t>
            </a:r>
            <a:r>
              <a:rPr dirty="0"/>
              <a:t> </a:t>
            </a:r>
            <a:r>
              <a:rPr dirty="0" err="1"/>
              <a:t>střídavé</a:t>
            </a:r>
            <a:r>
              <a:rPr dirty="0"/>
              <a:t> </a:t>
            </a:r>
            <a:r>
              <a:rPr dirty="0" err="1"/>
              <a:t>klíče</a:t>
            </a:r>
            <a:r>
              <a:rPr dirty="0"/>
              <a:t> </a:t>
            </a:r>
            <a:r>
              <a:rPr dirty="0" err="1"/>
              <a:t>trestající</a:t>
            </a:r>
            <a:r>
              <a:rPr dirty="0"/>
              <a:t> </a:t>
            </a:r>
            <a:r>
              <a:rPr dirty="0" err="1"/>
              <a:t>Spravedlnost</a:t>
            </a:r>
            <a:r>
              <a:rPr dirty="0"/>
              <a:t>.</a:t>
            </a:r>
          </a:p>
          <a:p>
            <a:pPr marL="0" indent="0" algn="ctr">
              <a:lnSpc>
                <a:spcPts val="900"/>
              </a:lnSpc>
              <a:spcBef>
                <a:spcPts val="200"/>
              </a:spcBef>
              <a:buSzTx/>
              <a:buNone/>
              <a:defRPr sz="1000"/>
            </a:pPr>
            <a:r>
              <a:rPr dirty="0" err="1"/>
              <a:t>Tu</a:t>
            </a:r>
            <a:r>
              <a:rPr dirty="0"/>
              <a:t> </a:t>
            </a:r>
            <a:r>
              <a:rPr dirty="0" err="1"/>
              <a:t>dívky</a:t>
            </a:r>
            <a:r>
              <a:rPr dirty="0"/>
              <a:t> </a:t>
            </a:r>
            <a:r>
              <a:rPr dirty="0" err="1"/>
              <a:t>přemluvily</a:t>
            </a:r>
            <a:r>
              <a:rPr dirty="0"/>
              <a:t> </a:t>
            </a:r>
            <a:r>
              <a:rPr dirty="0" err="1"/>
              <a:t>laskavými</a:t>
            </a:r>
            <a:r>
              <a:rPr dirty="0"/>
              <a:t> </a:t>
            </a:r>
            <a:r>
              <a:rPr dirty="0" err="1"/>
              <a:t>slovy</a:t>
            </a:r>
            <a:r>
              <a:rPr dirty="0"/>
              <a:t> a </a:t>
            </a:r>
            <a:r>
              <a:rPr dirty="0" err="1"/>
              <a:t>opatrně</a:t>
            </a:r>
            <a:r>
              <a:rPr dirty="0"/>
              <a:t> </a:t>
            </a:r>
            <a:r>
              <a:rPr dirty="0" err="1"/>
              <a:t>ji</a:t>
            </a:r>
            <a:endParaRPr dirty="0"/>
          </a:p>
          <a:p>
            <a:pPr marL="0" indent="0" algn="ctr">
              <a:lnSpc>
                <a:spcPts val="900"/>
              </a:lnSpc>
              <a:spcBef>
                <a:spcPts val="200"/>
              </a:spcBef>
              <a:buSzTx/>
              <a:buNone/>
              <a:defRPr sz="1000"/>
            </a:pPr>
            <a:r>
              <a:rPr dirty="0" err="1"/>
              <a:t>přesvědčily</a:t>
            </a:r>
            <a:r>
              <a:rPr dirty="0"/>
              <a:t>, aby </a:t>
            </a:r>
            <a:r>
              <a:rPr dirty="0" err="1"/>
              <a:t>odstranila</a:t>
            </a:r>
            <a:r>
              <a:rPr dirty="0"/>
              <a:t> </a:t>
            </a:r>
            <a:r>
              <a:rPr dirty="0" err="1"/>
              <a:t>ze</a:t>
            </a:r>
            <a:r>
              <a:rPr dirty="0"/>
              <a:t> </a:t>
            </a:r>
            <a:r>
              <a:rPr dirty="0" err="1"/>
              <a:t>dveří</a:t>
            </a:r>
            <a:r>
              <a:rPr dirty="0"/>
              <a:t> </a:t>
            </a:r>
            <a:r>
              <a:rPr dirty="0" err="1"/>
              <a:t>závoru</a:t>
            </a:r>
            <a:r>
              <a:rPr dirty="0"/>
              <a:t> se </a:t>
            </a:r>
            <a:r>
              <a:rPr dirty="0" err="1"/>
              <a:t>zástrčkou</a:t>
            </a:r>
            <a:r>
              <a:rPr dirty="0"/>
              <a:t>. </a:t>
            </a:r>
            <a:r>
              <a:rPr dirty="0" err="1"/>
              <a:t>Křídla</a:t>
            </a:r>
            <a:endParaRPr dirty="0"/>
          </a:p>
          <a:p>
            <a:pPr marL="0" indent="0" algn="ctr">
              <a:lnSpc>
                <a:spcPts val="900"/>
              </a:lnSpc>
              <a:spcBef>
                <a:spcPts val="200"/>
              </a:spcBef>
              <a:buSzTx/>
              <a:buNone/>
              <a:defRPr sz="1000"/>
            </a:pPr>
            <a:r>
              <a:rPr dirty="0" err="1"/>
              <a:t>dveří</a:t>
            </a:r>
            <a:r>
              <a:rPr dirty="0"/>
              <a:t>, </a:t>
            </a:r>
            <a:r>
              <a:rPr dirty="0" err="1"/>
              <a:t>která</a:t>
            </a:r>
            <a:r>
              <a:rPr dirty="0"/>
              <a:t> se </a:t>
            </a:r>
            <a:r>
              <a:rPr dirty="0" err="1"/>
              <a:t>otevřela</a:t>
            </a:r>
            <a:r>
              <a:rPr dirty="0"/>
              <a:t>, </a:t>
            </a:r>
            <a:r>
              <a:rPr dirty="0" err="1"/>
              <a:t>vytvořila</a:t>
            </a:r>
            <a:r>
              <a:rPr dirty="0"/>
              <a:t> </a:t>
            </a:r>
            <a:r>
              <a:rPr dirty="0" err="1"/>
              <a:t>zející</a:t>
            </a:r>
            <a:r>
              <a:rPr dirty="0"/>
              <a:t> </a:t>
            </a:r>
            <a:r>
              <a:rPr dirty="0" err="1"/>
              <a:t>propast</a:t>
            </a:r>
            <a:r>
              <a:rPr dirty="0"/>
              <a:t>, </a:t>
            </a:r>
            <a:r>
              <a:rPr dirty="0" err="1"/>
              <a:t>otáčejíce</a:t>
            </a:r>
            <a:r>
              <a:rPr dirty="0"/>
              <a:t> </a:t>
            </a:r>
            <a:r>
              <a:rPr dirty="0" err="1"/>
              <a:t>střídavě</a:t>
            </a:r>
            <a:endParaRPr dirty="0"/>
          </a:p>
          <a:p>
            <a:pPr marL="0" indent="0" algn="ctr">
              <a:lnSpc>
                <a:spcPts val="900"/>
              </a:lnSpc>
              <a:spcBef>
                <a:spcPts val="200"/>
              </a:spcBef>
              <a:buSzTx/>
              <a:buNone/>
              <a:defRPr sz="1000"/>
            </a:pPr>
            <a:r>
              <a:rPr dirty="0"/>
              <a:t>v </a:t>
            </a:r>
            <a:r>
              <a:rPr dirty="0" err="1"/>
              <a:t>ložisku</a:t>
            </a:r>
            <a:r>
              <a:rPr dirty="0"/>
              <a:t> </a:t>
            </a:r>
            <a:r>
              <a:rPr dirty="0" err="1"/>
              <a:t>bronzovými</a:t>
            </a:r>
            <a:r>
              <a:rPr dirty="0"/>
              <a:t> </a:t>
            </a:r>
            <a:r>
              <a:rPr dirty="0" err="1"/>
              <a:t>čepy</a:t>
            </a:r>
            <a:r>
              <a:rPr dirty="0"/>
              <a:t>, </a:t>
            </a:r>
            <a:r>
              <a:rPr dirty="0" err="1"/>
              <a:t>jež</a:t>
            </a:r>
            <a:r>
              <a:rPr dirty="0"/>
              <a:t> </a:t>
            </a:r>
            <a:r>
              <a:rPr dirty="0" err="1"/>
              <a:t>byly</a:t>
            </a:r>
            <a:r>
              <a:rPr dirty="0"/>
              <a:t> </a:t>
            </a:r>
            <a:r>
              <a:rPr dirty="0" err="1"/>
              <a:t>připevněny</a:t>
            </a:r>
            <a:r>
              <a:rPr dirty="0"/>
              <a:t> </a:t>
            </a:r>
            <a:r>
              <a:rPr dirty="0" err="1"/>
              <a:t>nýty</a:t>
            </a:r>
            <a:r>
              <a:rPr dirty="0"/>
              <a:t> a </a:t>
            </a:r>
            <a:r>
              <a:rPr dirty="0" err="1"/>
              <a:t>hřeby</a:t>
            </a:r>
            <a:r>
              <a:rPr dirty="0"/>
              <a:t>,</a:t>
            </a:r>
          </a:p>
          <a:p>
            <a:pPr marL="0" indent="0" algn="ctr">
              <a:lnSpc>
                <a:spcPts val="900"/>
              </a:lnSpc>
              <a:spcBef>
                <a:spcPts val="200"/>
              </a:spcBef>
              <a:buSzTx/>
              <a:buNone/>
              <a:defRPr sz="1000"/>
            </a:pPr>
            <a:r>
              <a:rPr dirty="0" err="1"/>
              <a:t>Tudy</a:t>
            </a:r>
            <a:r>
              <a:rPr dirty="0"/>
              <a:t> </a:t>
            </a:r>
            <a:r>
              <a:rPr dirty="0" err="1"/>
              <a:t>přímo</a:t>
            </a:r>
            <a:r>
              <a:rPr dirty="0"/>
              <a:t> </a:t>
            </a:r>
            <a:r>
              <a:rPr dirty="0" err="1"/>
              <a:t>mezi</a:t>
            </a:r>
            <a:r>
              <a:rPr dirty="0"/>
              <a:t> </a:t>
            </a:r>
            <a:r>
              <a:rPr dirty="0" err="1"/>
              <a:t>nimi</a:t>
            </a:r>
            <a:r>
              <a:rPr dirty="0"/>
              <a:t> </a:t>
            </a:r>
            <a:r>
              <a:rPr dirty="0" err="1"/>
              <a:t>po</a:t>
            </a:r>
            <a:r>
              <a:rPr dirty="0"/>
              <a:t> </a:t>
            </a:r>
            <a:r>
              <a:rPr dirty="0" err="1"/>
              <a:t>vozové</a:t>
            </a:r>
            <a:r>
              <a:rPr dirty="0"/>
              <a:t> </a:t>
            </a:r>
            <a:r>
              <a:rPr dirty="0" err="1"/>
              <a:t>cestě</a:t>
            </a:r>
            <a:r>
              <a:rPr dirty="0"/>
              <a:t>, </a:t>
            </a:r>
            <a:r>
              <a:rPr dirty="0" err="1"/>
              <a:t>vedly</a:t>
            </a:r>
            <a:r>
              <a:rPr dirty="0"/>
              <a:t> </a:t>
            </a:r>
            <a:r>
              <a:rPr dirty="0" err="1"/>
              <a:t>dívky</a:t>
            </a:r>
            <a:r>
              <a:rPr dirty="0"/>
              <a:t> </a:t>
            </a:r>
            <a:r>
              <a:rPr dirty="0" err="1"/>
              <a:t>koně</a:t>
            </a:r>
            <a:endParaRPr dirty="0"/>
          </a:p>
          <a:p>
            <a:pPr marL="0" indent="0" algn="ctr">
              <a:lnSpc>
                <a:spcPts val="900"/>
              </a:lnSpc>
              <a:spcBef>
                <a:spcPts val="200"/>
              </a:spcBef>
              <a:buSzTx/>
              <a:buNone/>
              <a:defRPr sz="1000"/>
            </a:pPr>
            <a:r>
              <a:rPr dirty="0"/>
              <a:t>a </a:t>
            </a:r>
            <a:r>
              <a:rPr dirty="0" err="1"/>
              <a:t>vůz</a:t>
            </a:r>
            <a:r>
              <a:rPr dirty="0"/>
              <a:t>.“</a:t>
            </a:r>
          </a:p>
          <a:p>
            <a:pPr marL="0" indent="0" algn="ctr">
              <a:lnSpc>
                <a:spcPts val="900"/>
              </a:lnSpc>
              <a:spcBef>
                <a:spcPts val="200"/>
              </a:spcBef>
              <a:buSzTx/>
              <a:buNone/>
              <a:defRPr sz="1000"/>
            </a:pPr>
            <a:r>
              <a:rPr dirty="0"/>
              <a:t>A </a:t>
            </a:r>
            <a:r>
              <a:rPr dirty="0" err="1"/>
              <a:t>bohyně</a:t>
            </a:r>
            <a:r>
              <a:rPr dirty="0"/>
              <a:t> </a:t>
            </a:r>
            <a:r>
              <a:rPr dirty="0" err="1"/>
              <a:t>mně</a:t>
            </a:r>
            <a:r>
              <a:rPr dirty="0"/>
              <a:t> </a:t>
            </a:r>
            <a:r>
              <a:rPr dirty="0" err="1"/>
              <a:t>vlídně</a:t>
            </a:r>
            <a:r>
              <a:rPr dirty="0"/>
              <a:t> </a:t>
            </a:r>
            <a:r>
              <a:rPr dirty="0" err="1"/>
              <a:t>uvítala</a:t>
            </a:r>
            <a:r>
              <a:rPr dirty="0"/>
              <a:t>, </a:t>
            </a:r>
            <a:r>
              <a:rPr dirty="0" err="1"/>
              <a:t>uchopila</a:t>
            </a:r>
            <a:r>
              <a:rPr dirty="0"/>
              <a:t> </a:t>
            </a:r>
            <a:r>
              <a:rPr dirty="0" err="1"/>
              <a:t>mne</a:t>
            </a:r>
            <a:r>
              <a:rPr dirty="0"/>
              <a:t> </a:t>
            </a:r>
            <a:r>
              <a:rPr dirty="0" err="1"/>
              <a:t>pravou</a:t>
            </a:r>
            <a:r>
              <a:rPr dirty="0"/>
              <a:t> </a:t>
            </a:r>
            <a:r>
              <a:rPr dirty="0" err="1"/>
              <a:t>rukou</a:t>
            </a:r>
            <a:r>
              <a:rPr dirty="0"/>
              <a:t> </a:t>
            </a:r>
            <a:r>
              <a:rPr dirty="0" err="1"/>
              <a:t>za</a:t>
            </a:r>
            <a:endParaRPr dirty="0"/>
          </a:p>
          <a:p>
            <a:pPr marL="0" indent="0" algn="ctr">
              <a:lnSpc>
                <a:spcPts val="900"/>
              </a:lnSpc>
              <a:spcBef>
                <a:spcPts val="200"/>
              </a:spcBef>
              <a:buSzTx/>
              <a:buNone/>
              <a:defRPr sz="1000"/>
            </a:pPr>
            <a:r>
              <a:rPr dirty="0" err="1"/>
              <a:t>pravou</a:t>
            </a:r>
            <a:r>
              <a:rPr dirty="0"/>
              <a:t> </a:t>
            </a:r>
            <a:r>
              <a:rPr dirty="0" err="1"/>
              <a:t>ruku</a:t>
            </a:r>
            <a:r>
              <a:rPr dirty="0"/>
              <a:t> a </a:t>
            </a:r>
            <a:r>
              <a:rPr dirty="0" err="1"/>
              <a:t>oslovila</a:t>
            </a:r>
            <a:r>
              <a:rPr dirty="0"/>
              <a:t> </a:t>
            </a:r>
            <a:r>
              <a:rPr dirty="0" err="1"/>
              <a:t>mne</a:t>
            </a:r>
            <a:r>
              <a:rPr dirty="0"/>
              <a:t> </a:t>
            </a:r>
            <a:r>
              <a:rPr dirty="0" err="1"/>
              <a:t>touto</a:t>
            </a:r>
            <a:r>
              <a:rPr dirty="0"/>
              <a:t> </a:t>
            </a:r>
            <a:r>
              <a:rPr dirty="0" err="1"/>
              <a:t>řečí</a:t>
            </a:r>
            <a:r>
              <a:rPr dirty="0"/>
              <a:t>: „</a:t>
            </a:r>
            <a:r>
              <a:rPr dirty="0" err="1"/>
              <a:t>Mládenče</a:t>
            </a:r>
            <a:r>
              <a:rPr dirty="0"/>
              <a:t>, </a:t>
            </a:r>
            <a:r>
              <a:rPr dirty="0" err="1"/>
              <a:t>jenž</a:t>
            </a:r>
            <a:r>
              <a:rPr dirty="0"/>
              <a:t> </a:t>
            </a:r>
            <a:r>
              <a:rPr dirty="0" err="1"/>
              <a:t>přicházíš</a:t>
            </a:r>
            <a:endParaRPr dirty="0"/>
          </a:p>
          <a:p>
            <a:pPr marL="0" indent="0" algn="ctr">
              <a:lnSpc>
                <a:spcPts val="900"/>
              </a:lnSpc>
              <a:spcBef>
                <a:spcPts val="200"/>
              </a:spcBef>
              <a:buSzTx/>
              <a:buNone/>
              <a:defRPr sz="1000"/>
            </a:pPr>
            <a:r>
              <a:rPr dirty="0"/>
              <a:t>do </a:t>
            </a:r>
            <a:r>
              <a:rPr dirty="0" err="1"/>
              <a:t>mého</a:t>
            </a:r>
            <a:r>
              <a:rPr dirty="0"/>
              <a:t> </a:t>
            </a:r>
            <a:r>
              <a:rPr dirty="0" err="1"/>
              <a:t>domu</a:t>
            </a:r>
            <a:r>
              <a:rPr dirty="0"/>
              <a:t> </a:t>
            </a:r>
            <a:r>
              <a:rPr dirty="0" err="1"/>
              <a:t>po</a:t>
            </a:r>
            <a:r>
              <a:rPr dirty="0"/>
              <a:t> </a:t>
            </a:r>
            <a:r>
              <a:rPr dirty="0" err="1"/>
              <a:t>boku</a:t>
            </a:r>
            <a:r>
              <a:rPr dirty="0"/>
              <a:t> </a:t>
            </a:r>
            <a:r>
              <a:rPr dirty="0" err="1"/>
              <a:t>nesmrtelných</a:t>
            </a:r>
            <a:r>
              <a:rPr dirty="0"/>
              <a:t> </a:t>
            </a:r>
            <a:r>
              <a:rPr dirty="0" err="1"/>
              <a:t>vozatajek</a:t>
            </a:r>
            <a:r>
              <a:rPr dirty="0"/>
              <a:t> a </a:t>
            </a:r>
            <a:r>
              <a:rPr dirty="0" err="1"/>
              <a:t>klisen</a:t>
            </a:r>
            <a:r>
              <a:rPr dirty="0"/>
              <a:t>,</a:t>
            </a:r>
          </a:p>
          <a:p>
            <a:pPr marL="0" indent="0" algn="ctr">
              <a:lnSpc>
                <a:spcPts val="900"/>
              </a:lnSpc>
              <a:spcBef>
                <a:spcPts val="200"/>
              </a:spcBef>
              <a:buSzTx/>
              <a:buNone/>
              <a:defRPr sz="1000"/>
            </a:pPr>
            <a:r>
              <a:rPr dirty="0" err="1"/>
              <a:t>které</a:t>
            </a:r>
            <a:r>
              <a:rPr dirty="0"/>
              <a:t> </a:t>
            </a:r>
            <a:r>
              <a:rPr dirty="0" err="1"/>
              <a:t>tě</a:t>
            </a:r>
            <a:r>
              <a:rPr dirty="0"/>
              <a:t> </a:t>
            </a:r>
            <a:r>
              <a:rPr dirty="0" err="1"/>
              <a:t>vezou</a:t>
            </a:r>
            <a:r>
              <a:rPr dirty="0"/>
              <a:t>, </a:t>
            </a:r>
            <a:r>
              <a:rPr dirty="0" err="1"/>
              <a:t>buď</a:t>
            </a:r>
            <a:r>
              <a:rPr dirty="0"/>
              <a:t> </a:t>
            </a:r>
            <a:r>
              <a:rPr dirty="0" err="1"/>
              <a:t>zdráv</a:t>
            </a:r>
            <a:r>
              <a:rPr dirty="0"/>
              <a:t>! </a:t>
            </a:r>
            <a:r>
              <a:rPr dirty="0" err="1"/>
              <a:t>Neboť</a:t>
            </a:r>
            <a:r>
              <a:rPr dirty="0"/>
              <a:t> to </a:t>
            </a:r>
            <a:r>
              <a:rPr dirty="0" err="1"/>
              <a:t>nebyl</a:t>
            </a:r>
            <a:r>
              <a:rPr dirty="0"/>
              <a:t> </a:t>
            </a:r>
            <a:r>
              <a:rPr dirty="0" err="1"/>
              <a:t>zlý</a:t>
            </a:r>
            <a:r>
              <a:rPr dirty="0"/>
              <a:t> </a:t>
            </a:r>
            <a:r>
              <a:rPr dirty="0" err="1"/>
              <a:t>osud</a:t>
            </a:r>
            <a:r>
              <a:rPr dirty="0"/>
              <a:t>, co </a:t>
            </a:r>
            <a:r>
              <a:rPr dirty="0" err="1"/>
              <a:t>tě</a:t>
            </a:r>
            <a:r>
              <a:rPr dirty="0"/>
              <a:t> </a:t>
            </a:r>
            <a:r>
              <a:rPr dirty="0" err="1"/>
              <a:t>vyslalo</a:t>
            </a:r>
            <a:endParaRPr dirty="0"/>
          </a:p>
          <a:p>
            <a:pPr marL="0" indent="0" algn="ctr">
              <a:lnSpc>
                <a:spcPts val="900"/>
              </a:lnSpc>
              <a:spcBef>
                <a:spcPts val="200"/>
              </a:spcBef>
              <a:buSzTx/>
              <a:buNone/>
              <a:defRPr sz="1000"/>
            </a:pPr>
            <a:r>
              <a:rPr dirty="0" err="1"/>
              <a:t>na</a:t>
            </a:r>
            <a:r>
              <a:rPr dirty="0"/>
              <a:t> </a:t>
            </a:r>
            <a:r>
              <a:rPr dirty="0" err="1"/>
              <a:t>tuto</a:t>
            </a:r>
            <a:r>
              <a:rPr dirty="0"/>
              <a:t> </a:t>
            </a:r>
            <a:r>
              <a:rPr dirty="0" err="1"/>
              <a:t>cestu</a:t>
            </a:r>
            <a:r>
              <a:rPr dirty="0"/>
              <a:t> – </a:t>
            </a:r>
            <a:r>
              <a:rPr b="1" dirty="0"/>
              <a:t>(3)</a:t>
            </a:r>
            <a:r>
              <a:rPr dirty="0"/>
              <a:t> </a:t>
            </a:r>
            <a:r>
              <a:rPr b="1" dirty="0" err="1"/>
              <a:t>vždyť</a:t>
            </a:r>
            <a:r>
              <a:rPr b="1" dirty="0"/>
              <a:t> </a:t>
            </a:r>
            <a:r>
              <a:rPr b="1" dirty="0" err="1"/>
              <a:t>vede</a:t>
            </a:r>
            <a:r>
              <a:rPr b="1" dirty="0"/>
              <a:t> </a:t>
            </a:r>
            <a:r>
              <a:rPr b="1" dirty="0" err="1"/>
              <a:t>mimo</a:t>
            </a:r>
            <a:r>
              <a:rPr b="1" dirty="0"/>
              <a:t> </a:t>
            </a:r>
            <a:r>
              <a:rPr b="1" dirty="0" err="1"/>
              <a:t>stezky</a:t>
            </a:r>
            <a:r>
              <a:rPr b="1" dirty="0"/>
              <a:t> </a:t>
            </a:r>
            <a:r>
              <a:rPr b="1" dirty="0" err="1"/>
              <a:t>lidí</a:t>
            </a:r>
            <a:r>
              <a:rPr dirty="0"/>
              <a:t> -, </a:t>
            </a:r>
            <a:r>
              <a:rPr dirty="0" err="1"/>
              <a:t>nýbrž</a:t>
            </a:r>
            <a:r>
              <a:rPr dirty="0"/>
              <a:t> </a:t>
            </a:r>
            <a:r>
              <a:rPr dirty="0" err="1"/>
              <a:t>právo</a:t>
            </a:r>
            <a:r>
              <a:rPr dirty="0"/>
              <a:t> a </a:t>
            </a:r>
          </a:p>
          <a:p>
            <a:pPr marL="0" indent="0" algn="ctr">
              <a:lnSpc>
                <a:spcPts val="900"/>
              </a:lnSpc>
              <a:spcBef>
                <a:spcPts val="200"/>
              </a:spcBef>
              <a:buSzTx/>
              <a:buNone/>
              <a:defRPr sz="1000"/>
            </a:pPr>
            <a:r>
              <a:rPr dirty="0" err="1"/>
              <a:t>Spravedlnost</a:t>
            </a:r>
            <a:r>
              <a:rPr dirty="0"/>
              <a:t>. Je </a:t>
            </a:r>
            <a:r>
              <a:rPr dirty="0" err="1"/>
              <a:t>třeba</a:t>
            </a:r>
            <a:r>
              <a:rPr dirty="0"/>
              <a:t>, aby </a:t>
            </a:r>
            <a:r>
              <a:rPr dirty="0" err="1"/>
              <a:t>ses</a:t>
            </a:r>
            <a:r>
              <a:rPr dirty="0"/>
              <a:t> </a:t>
            </a:r>
            <a:r>
              <a:rPr dirty="0" err="1"/>
              <a:t>dozvěděl</a:t>
            </a:r>
            <a:r>
              <a:rPr dirty="0"/>
              <a:t> </a:t>
            </a:r>
            <a:r>
              <a:rPr dirty="0" err="1"/>
              <a:t>vše</a:t>
            </a:r>
            <a:r>
              <a:rPr dirty="0"/>
              <a:t>: </a:t>
            </a:r>
            <a:r>
              <a:rPr dirty="0" err="1"/>
              <a:t>jak</a:t>
            </a:r>
            <a:r>
              <a:rPr b="1" dirty="0"/>
              <a:t> (1) </a:t>
            </a:r>
            <a:r>
              <a:rPr b="1" dirty="0" err="1"/>
              <a:t>neochvějné</a:t>
            </a:r>
            <a:endParaRPr b="1" dirty="0"/>
          </a:p>
          <a:p>
            <a:pPr marL="0" indent="0" algn="ctr">
              <a:lnSpc>
                <a:spcPts val="900"/>
              </a:lnSpc>
              <a:spcBef>
                <a:spcPts val="200"/>
              </a:spcBef>
              <a:buSzTx/>
              <a:buNone/>
              <a:defRPr sz="1000" b="1"/>
            </a:pPr>
            <a:r>
              <a:rPr dirty="0" err="1"/>
              <a:t>srdce</a:t>
            </a:r>
            <a:r>
              <a:rPr dirty="0"/>
              <a:t> </a:t>
            </a:r>
            <a:r>
              <a:rPr dirty="0" err="1"/>
              <a:t>pěkně</a:t>
            </a:r>
            <a:r>
              <a:rPr dirty="0"/>
              <a:t> </a:t>
            </a:r>
            <a:r>
              <a:rPr dirty="0" err="1"/>
              <a:t>zakulacené</a:t>
            </a:r>
            <a:r>
              <a:rPr dirty="0"/>
              <a:t> </a:t>
            </a:r>
            <a:r>
              <a:rPr dirty="0" err="1"/>
              <a:t>pravdy</a:t>
            </a:r>
            <a:r>
              <a:rPr b="0" dirty="0"/>
              <a:t>, </a:t>
            </a:r>
            <a:r>
              <a:rPr b="0" dirty="0" err="1"/>
              <a:t>tak</a:t>
            </a:r>
            <a:r>
              <a:rPr b="0" dirty="0"/>
              <a:t> </a:t>
            </a:r>
            <a:r>
              <a:rPr dirty="0" err="1"/>
              <a:t>mínění</a:t>
            </a:r>
            <a:r>
              <a:rPr dirty="0"/>
              <a:t> </a:t>
            </a:r>
            <a:r>
              <a:rPr dirty="0" err="1"/>
              <a:t>smrtelníků</a:t>
            </a:r>
            <a:r>
              <a:rPr dirty="0"/>
              <a:t>, v </a:t>
            </a:r>
            <a:r>
              <a:rPr dirty="0" err="1"/>
              <a:t>nichž</a:t>
            </a:r>
            <a:endParaRPr dirty="0"/>
          </a:p>
          <a:p>
            <a:pPr marL="0" indent="0" algn="ctr">
              <a:lnSpc>
                <a:spcPts val="900"/>
              </a:lnSpc>
              <a:spcBef>
                <a:spcPts val="200"/>
              </a:spcBef>
              <a:buSzTx/>
              <a:buNone/>
              <a:defRPr sz="1000" b="1"/>
            </a:pPr>
            <a:r>
              <a:rPr dirty="0" err="1"/>
              <a:t>není</a:t>
            </a:r>
            <a:r>
              <a:rPr dirty="0"/>
              <a:t> </a:t>
            </a:r>
            <a:r>
              <a:rPr dirty="0" err="1"/>
              <a:t>pravé</a:t>
            </a:r>
            <a:r>
              <a:rPr dirty="0"/>
              <a:t> </a:t>
            </a:r>
            <a:r>
              <a:rPr dirty="0" err="1"/>
              <a:t>spolehlivosti</a:t>
            </a:r>
            <a:r>
              <a:rPr b="0" dirty="0"/>
              <a:t>. </a:t>
            </a:r>
            <a:r>
              <a:rPr b="0" dirty="0" err="1"/>
              <a:t>Přesto</a:t>
            </a:r>
            <a:r>
              <a:rPr b="0" dirty="0"/>
              <a:t> </a:t>
            </a:r>
            <a:r>
              <a:rPr b="0" dirty="0" err="1"/>
              <a:t>máš</a:t>
            </a:r>
            <a:r>
              <a:rPr b="0" dirty="0"/>
              <a:t> </a:t>
            </a:r>
            <a:r>
              <a:rPr b="0" dirty="0" err="1"/>
              <a:t>zvědět</a:t>
            </a:r>
            <a:r>
              <a:rPr b="0" dirty="0"/>
              <a:t> </a:t>
            </a:r>
            <a:r>
              <a:rPr b="0" dirty="0" err="1"/>
              <a:t>i</a:t>
            </a:r>
            <a:r>
              <a:rPr b="0" dirty="0"/>
              <a:t> </a:t>
            </a:r>
            <a:r>
              <a:rPr b="0" dirty="0" err="1"/>
              <a:t>toto</a:t>
            </a:r>
            <a:r>
              <a:rPr b="0" dirty="0"/>
              <a:t>: </a:t>
            </a:r>
            <a:r>
              <a:rPr dirty="0"/>
              <a:t>(5)</a:t>
            </a:r>
            <a:r>
              <a:rPr b="0" dirty="0"/>
              <a:t> </a:t>
            </a:r>
            <a:r>
              <a:rPr dirty="0" err="1"/>
              <a:t>jak</a:t>
            </a:r>
            <a:r>
              <a:rPr dirty="0"/>
              <a:t> by to, co</a:t>
            </a:r>
          </a:p>
          <a:p>
            <a:pPr marL="0" indent="0" algn="ctr">
              <a:lnSpc>
                <a:spcPts val="900"/>
              </a:lnSpc>
              <a:spcBef>
                <a:spcPts val="200"/>
              </a:spcBef>
              <a:buSzTx/>
              <a:buNone/>
              <a:defRPr sz="1000" b="1"/>
            </a:pPr>
            <a:r>
              <a:rPr dirty="0"/>
              <a:t>je </a:t>
            </a:r>
            <a:r>
              <a:rPr dirty="0" err="1"/>
              <a:t>míněno</a:t>
            </a:r>
            <a:r>
              <a:rPr dirty="0"/>
              <a:t>, </a:t>
            </a:r>
            <a:r>
              <a:rPr u="sng" dirty="0" err="1"/>
              <a:t>mohlo</a:t>
            </a:r>
            <a:r>
              <a:rPr u="sng" dirty="0"/>
              <a:t> </a:t>
            </a:r>
            <a:r>
              <a:rPr u="sng" dirty="0" err="1"/>
              <a:t>být</a:t>
            </a:r>
            <a:r>
              <a:rPr u="sng" dirty="0"/>
              <a:t> </a:t>
            </a:r>
            <a:r>
              <a:rPr u="sng" dirty="0" err="1"/>
              <a:t>pokládáno</a:t>
            </a:r>
            <a:r>
              <a:rPr u="sng" dirty="0"/>
              <a:t> </a:t>
            </a:r>
            <a:r>
              <a:rPr u="sng" dirty="0" err="1"/>
              <a:t>za</a:t>
            </a:r>
            <a:r>
              <a:rPr u="sng" dirty="0"/>
              <a:t> </a:t>
            </a:r>
            <a:r>
              <a:rPr u="sng" dirty="0" err="1"/>
              <a:t>jisté</a:t>
            </a:r>
            <a:r>
              <a:rPr b="0" u="sng" dirty="0"/>
              <a:t>, </a:t>
            </a:r>
            <a:r>
              <a:rPr b="0" dirty="0" err="1"/>
              <a:t>pronikajíc</a:t>
            </a:r>
            <a:r>
              <a:rPr b="0" dirty="0"/>
              <a:t> </a:t>
            </a:r>
            <a:r>
              <a:rPr b="0" dirty="0" err="1"/>
              <a:t>veskrze</a:t>
            </a:r>
            <a:endParaRPr b="0" dirty="0"/>
          </a:p>
          <a:p>
            <a:pPr marL="0" indent="0" algn="ctr">
              <a:lnSpc>
                <a:spcPts val="900"/>
              </a:lnSpc>
              <a:spcBef>
                <a:spcPts val="200"/>
              </a:spcBef>
              <a:buSzTx/>
              <a:buNone/>
              <a:defRPr sz="1000"/>
            </a:pPr>
            <a:r>
              <a:rPr dirty="0" err="1"/>
              <a:t>všemi</a:t>
            </a:r>
            <a:r>
              <a:rPr dirty="0"/>
              <a:t> </a:t>
            </a:r>
            <a:r>
              <a:rPr dirty="0" err="1"/>
              <a:t>věcmi</a:t>
            </a:r>
            <a:r>
              <a:rPr dirty="0"/>
              <a:t>.“ (DK 28 B1)   </a:t>
            </a:r>
          </a:p>
        </p:txBody>
      </p:sp>
      <p:sp>
        <p:nvSpPr>
          <p:cNvPr id="335" name="Zástupný symbol pro obsah 3"/>
          <p:cNvSpPr txBox="1"/>
          <p:nvPr/>
        </p:nvSpPr>
        <p:spPr>
          <a:xfrm>
            <a:off x="4693920" y="1600200"/>
            <a:ext cx="4080832" cy="4781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6313" indent="-226313" defTabSz="905255">
              <a:lnSpc>
                <a:spcPct val="90000"/>
              </a:lnSpc>
              <a:spcBef>
                <a:spcPts val="200"/>
              </a:spcBef>
              <a:buSzPct val="100000"/>
              <a:buAutoNum type="arabicPeriod"/>
              <a:defRPr sz="989"/>
            </a:pPr>
            <a:r>
              <a:rPr dirty="0" err="1"/>
              <a:t>Ač</a:t>
            </a:r>
            <a:r>
              <a:rPr dirty="0"/>
              <a:t> je to </a:t>
            </a:r>
            <a:r>
              <a:rPr dirty="0" err="1"/>
              <a:t>vyjádřeno</a:t>
            </a:r>
            <a:r>
              <a:rPr dirty="0"/>
              <a:t> </a:t>
            </a:r>
            <a:r>
              <a:rPr dirty="0" err="1"/>
              <a:t>básnickými</a:t>
            </a:r>
            <a:r>
              <a:rPr dirty="0"/>
              <a:t> </a:t>
            </a:r>
            <a:r>
              <a:rPr dirty="0" err="1"/>
              <a:t>slovy</a:t>
            </a:r>
            <a:r>
              <a:rPr dirty="0"/>
              <a:t>, </a:t>
            </a:r>
            <a:r>
              <a:rPr dirty="0" err="1"/>
              <a:t>máme</a:t>
            </a:r>
            <a:r>
              <a:rPr dirty="0"/>
              <a:t> </a:t>
            </a:r>
            <a:r>
              <a:rPr dirty="0" err="1"/>
              <a:t>před</a:t>
            </a:r>
            <a:r>
              <a:rPr dirty="0"/>
              <a:t> </a:t>
            </a:r>
            <a:r>
              <a:rPr dirty="0" err="1"/>
              <a:t>sebou</a:t>
            </a:r>
            <a:r>
              <a:rPr dirty="0"/>
              <a:t> </a:t>
            </a:r>
            <a:r>
              <a:rPr b="1" dirty="0" err="1"/>
              <a:t>filosofický</a:t>
            </a:r>
            <a:r>
              <a:rPr b="1" dirty="0"/>
              <a:t> program</a:t>
            </a:r>
            <a:r>
              <a:rPr dirty="0"/>
              <a:t>, </a:t>
            </a:r>
            <a:r>
              <a:rPr dirty="0" err="1"/>
              <a:t>který</a:t>
            </a:r>
            <a:r>
              <a:rPr dirty="0"/>
              <a:t> je v </a:t>
            </a:r>
            <a:r>
              <a:rPr dirty="0" err="1"/>
              <a:t>uvedeném</a:t>
            </a:r>
            <a:r>
              <a:rPr dirty="0"/>
              <a:t> </a:t>
            </a:r>
            <a:r>
              <a:rPr dirty="0" err="1"/>
              <a:t>zlomku</a:t>
            </a:r>
            <a:r>
              <a:rPr dirty="0"/>
              <a:t> </a:t>
            </a:r>
            <a:r>
              <a:rPr dirty="0" err="1"/>
              <a:t>prozatím</a:t>
            </a:r>
            <a:r>
              <a:rPr dirty="0"/>
              <a:t> </a:t>
            </a:r>
            <a:r>
              <a:rPr b="1" dirty="0"/>
              <a:t>(1) </a:t>
            </a:r>
            <a:r>
              <a:rPr dirty="0" err="1"/>
              <a:t>noetický</a:t>
            </a:r>
            <a:r>
              <a:rPr dirty="0"/>
              <a:t> (</a:t>
            </a:r>
            <a:r>
              <a:rPr dirty="0" err="1"/>
              <a:t>tedy</a:t>
            </a:r>
            <a:r>
              <a:rPr dirty="0"/>
              <a:t> je </a:t>
            </a:r>
            <a:r>
              <a:rPr dirty="0" err="1"/>
              <a:t>zaměřen</a:t>
            </a:r>
            <a:r>
              <a:rPr dirty="0"/>
              <a:t> </a:t>
            </a:r>
            <a:r>
              <a:rPr dirty="0" err="1"/>
              <a:t>na</a:t>
            </a:r>
            <a:r>
              <a:rPr dirty="0"/>
              <a:t> </a:t>
            </a:r>
            <a:r>
              <a:rPr dirty="0" err="1"/>
              <a:t>teorii</a:t>
            </a:r>
            <a:r>
              <a:rPr dirty="0"/>
              <a:t> </a:t>
            </a:r>
            <a:r>
              <a:rPr dirty="0" err="1"/>
              <a:t>poznání</a:t>
            </a:r>
            <a:r>
              <a:rPr dirty="0"/>
              <a:t>).</a:t>
            </a:r>
            <a:endParaRPr sz="2772" dirty="0"/>
          </a:p>
          <a:p>
            <a:pPr marL="226313" indent="-226313" defTabSz="905255">
              <a:lnSpc>
                <a:spcPct val="90000"/>
              </a:lnSpc>
              <a:spcBef>
                <a:spcPts val="200"/>
              </a:spcBef>
              <a:buSzPct val="100000"/>
              <a:buAutoNum type="arabicPeriod"/>
              <a:defRPr sz="989"/>
            </a:pPr>
            <a:r>
              <a:rPr dirty="0" err="1"/>
              <a:t>Máme</a:t>
            </a:r>
            <a:r>
              <a:rPr dirty="0"/>
              <a:t> </a:t>
            </a:r>
            <a:r>
              <a:rPr dirty="0" err="1"/>
              <a:t>dvě</a:t>
            </a:r>
            <a:r>
              <a:rPr dirty="0"/>
              <a:t> </a:t>
            </a:r>
            <a:r>
              <a:rPr dirty="0" err="1"/>
              <a:t>cesty</a:t>
            </a:r>
            <a:r>
              <a:rPr dirty="0"/>
              <a:t>: a) </a:t>
            </a:r>
            <a:r>
              <a:rPr dirty="0" err="1"/>
              <a:t>cestu</a:t>
            </a:r>
            <a:r>
              <a:rPr dirty="0"/>
              <a:t> </a:t>
            </a:r>
            <a:r>
              <a:rPr dirty="0" err="1"/>
              <a:t>bohyně</a:t>
            </a:r>
            <a:r>
              <a:rPr dirty="0"/>
              <a:t>, </a:t>
            </a:r>
            <a:r>
              <a:rPr dirty="0" err="1"/>
              <a:t>cesta</a:t>
            </a:r>
            <a:r>
              <a:rPr dirty="0"/>
              <a:t> </a:t>
            </a:r>
            <a:r>
              <a:rPr dirty="0" err="1"/>
              <a:t>pravdy</a:t>
            </a:r>
            <a:r>
              <a:rPr dirty="0"/>
              <a:t> (</a:t>
            </a:r>
            <a:r>
              <a:rPr i="1" dirty="0" err="1"/>
              <a:t>díke</a:t>
            </a:r>
            <a:r>
              <a:rPr dirty="0"/>
              <a:t>; 1, 2); b) </a:t>
            </a:r>
            <a:r>
              <a:rPr dirty="0" err="1"/>
              <a:t>cesta</a:t>
            </a:r>
            <a:r>
              <a:rPr dirty="0"/>
              <a:t> </a:t>
            </a:r>
            <a:r>
              <a:rPr dirty="0" err="1"/>
              <a:t>lidí</a:t>
            </a:r>
            <a:r>
              <a:rPr dirty="0"/>
              <a:t> (3) </a:t>
            </a:r>
            <a:r>
              <a:rPr dirty="0" err="1"/>
              <a:t>či</a:t>
            </a:r>
            <a:r>
              <a:rPr dirty="0"/>
              <a:t> </a:t>
            </a:r>
            <a:r>
              <a:rPr dirty="0" err="1"/>
              <a:t>cesta</a:t>
            </a:r>
            <a:r>
              <a:rPr dirty="0"/>
              <a:t> </a:t>
            </a:r>
            <a:r>
              <a:rPr dirty="0" err="1"/>
              <a:t>mínění</a:t>
            </a:r>
            <a:r>
              <a:rPr dirty="0"/>
              <a:t> (</a:t>
            </a:r>
            <a:r>
              <a:rPr i="1" dirty="0" err="1"/>
              <a:t>dóxa</a:t>
            </a:r>
            <a:r>
              <a:rPr dirty="0"/>
              <a:t>) </a:t>
            </a:r>
            <a:r>
              <a:rPr dirty="0" err="1"/>
              <a:t>smrtelníků</a:t>
            </a:r>
            <a:r>
              <a:rPr dirty="0"/>
              <a:t> (4). </a:t>
            </a:r>
            <a:r>
              <a:rPr dirty="0" err="1"/>
              <a:t>Nejvýznačnější</a:t>
            </a:r>
            <a:r>
              <a:rPr dirty="0"/>
              <a:t> </a:t>
            </a:r>
            <a:r>
              <a:rPr dirty="0" err="1"/>
              <a:t>dichotomie</a:t>
            </a:r>
            <a:r>
              <a:rPr dirty="0"/>
              <a:t>.</a:t>
            </a:r>
            <a:endParaRPr sz="2772" dirty="0"/>
          </a:p>
          <a:p>
            <a:pPr marL="226313" indent="-226313" defTabSz="905255">
              <a:lnSpc>
                <a:spcPct val="90000"/>
              </a:lnSpc>
              <a:spcBef>
                <a:spcPts val="200"/>
              </a:spcBef>
              <a:buSzPct val="100000"/>
              <a:buAutoNum type="arabicPeriod"/>
              <a:defRPr sz="989"/>
            </a:pPr>
            <a:r>
              <a:rPr dirty="0" err="1"/>
              <a:t>Nicméně</a:t>
            </a:r>
            <a:r>
              <a:rPr dirty="0"/>
              <a:t> </a:t>
            </a:r>
            <a:r>
              <a:rPr dirty="0" err="1"/>
              <a:t>i</a:t>
            </a:r>
            <a:r>
              <a:rPr dirty="0"/>
              <a:t> </a:t>
            </a:r>
            <a:r>
              <a:rPr dirty="0" err="1"/>
              <a:t>lidské</a:t>
            </a:r>
            <a:r>
              <a:rPr dirty="0"/>
              <a:t> </a:t>
            </a:r>
            <a:r>
              <a:rPr dirty="0" err="1"/>
              <a:t>poznání</a:t>
            </a:r>
            <a:r>
              <a:rPr dirty="0"/>
              <a:t> </a:t>
            </a:r>
            <a:r>
              <a:rPr dirty="0" err="1"/>
              <a:t>může</a:t>
            </a:r>
            <a:r>
              <a:rPr dirty="0"/>
              <a:t> </a:t>
            </a:r>
            <a:r>
              <a:rPr dirty="0" err="1"/>
              <a:t>být</a:t>
            </a:r>
            <a:r>
              <a:rPr dirty="0"/>
              <a:t> </a:t>
            </a:r>
            <a:r>
              <a:rPr b="1" dirty="0" err="1"/>
              <a:t>poznáním</a:t>
            </a:r>
            <a:r>
              <a:rPr b="1" dirty="0"/>
              <a:t> </a:t>
            </a:r>
            <a:r>
              <a:rPr b="1" dirty="0" err="1"/>
              <a:t>jistým</a:t>
            </a:r>
            <a:r>
              <a:rPr b="1" dirty="0"/>
              <a:t> </a:t>
            </a:r>
            <a:r>
              <a:rPr dirty="0"/>
              <a:t>(5).</a:t>
            </a:r>
            <a:endParaRPr sz="2772" dirty="0"/>
          </a:p>
          <a:p>
            <a:pPr marL="226313" indent="-226313" defTabSz="905255">
              <a:lnSpc>
                <a:spcPct val="90000"/>
              </a:lnSpc>
              <a:spcBef>
                <a:spcPts val="200"/>
              </a:spcBef>
              <a:buSzPct val="100000"/>
              <a:buAutoNum type="arabicPeriod"/>
              <a:defRPr sz="989"/>
            </a:pPr>
            <a:r>
              <a:rPr dirty="0" err="1"/>
              <a:t>Motiv</a:t>
            </a:r>
            <a:r>
              <a:rPr dirty="0"/>
              <a:t> </a:t>
            </a:r>
            <a:r>
              <a:rPr dirty="0" err="1"/>
              <a:t>cesty</a:t>
            </a:r>
            <a:r>
              <a:rPr dirty="0"/>
              <a:t> je </a:t>
            </a:r>
            <a:r>
              <a:rPr dirty="0" err="1"/>
              <a:t>rozpracován</a:t>
            </a:r>
            <a:r>
              <a:rPr dirty="0"/>
              <a:t> </a:t>
            </a:r>
            <a:r>
              <a:rPr dirty="0" err="1"/>
              <a:t>takto</a:t>
            </a:r>
            <a:r>
              <a:rPr dirty="0"/>
              <a:t>: </a:t>
            </a:r>
            <a:r>
              <a:rPr dirty="0" err="1"/>
              <a:t>Parmenidés</a:t>
            </a:r>
            <a:r>
              <a:rPr dirty="0"/>
              <a:t> se </a:t>
            </a:r>
            <a:r>
              <a:rPr dirty="0" err="1"/>
              <a:t>snaží</a:t>
            </a:r>
            <a:r>
              <a:rPr dirty="0"/>
              <a:t> </a:t>
            </a:r>
            <a:r>
              <a:rPr dirty="0" err="1"/>
              <a:t>opustit</a:t>
            </a:r>
            <a:r>
              <a:rPr dirty="0"/>
              <a:t> </a:t>
            </a:r>
            <a:r>
              <a:rPr dirty="0" err="1"/>
              <a:t>důvěrně</a:t>
            </a:r>
            <a:r>
              <a:rPr dirty="0"/>
              <a:t> </a:t>
            </a:r>
            <a:r>
              <a:rPr dirty="0" err="1"/>
              <a:t>známý</a:t>
            </a:r>
            <a:r>
              <a:rPr dirty="0"/>
              <a:t> </a:t>
            </a:r>
            <a:r>
              <a:rPr dirty="0" err="1"/>
              <a:t>svět</a:t>
            </a:r>
            <a:r>
              <a:rPr dirty="0"/>
              <a:t> </a:t>
            </a:r>
            <a:r>
              <a:rPr b="1" dirty="0" err="1"/>
              <a:t>běžné</a:t>
            </a:r>
            <a:r>
              <a:rPr b="1" dirty="0"/>
              <a:t> </a:t>
            </a:r>
            <a:r>
              <a:rPr b="1" dirty="0" err="1"/>
              <a:t>zkušenosti</a:t>
            </a:r>
            <a:r>
              <a:rPr b="1" dirty="0"/>
              <a:t>. </a:t>
            </a:r>
            <a:r>
              <a:rPr dirty="0" err="1"/>
              <a:t>Místo</a:t>
            </a:r>
            <a:r>
              <a:rPr dirty="0"/>
              <a:t> </a:t>
            </a:r>
            <a:r>
              <a:rPr dirty="0" err="1"/>
              <a:t>toho</a:t>
            </a:r>
            <a:r>
              <a:rPr dirty="0"/>
              <a:t> se </a:t>
            </a:r>
            <a:r>
              <a:rPr dirty="0" err="1"/>
              <a:t>vydává</a:t>
            </a:r>
            <a:r>
              <a:rPr dirty="0"/>
              <a:t> </a:t>
            </a:r>
            <a:r>
              <a:rPr dirty="0" err="1"/>
              <a:t>na</a:t>
            </a:r>
            <a:r>
              <a:rPr dirty="0"/>
              <a:t> </a:t>
            </a:r>
            <a:r>
              <a:rPr b="1" dirty="0" err="1"/>
              <a:t>cestu</a:t>
            </a:r>
            <a:r>
              <a:rPr b="1" dirty="0"/>
              <a:t> </a:t>
            </a:r>
            <a:r>
              <a:rPr b="1" dirty="0" err="1"/>
              <a:t>myšlení</a:t>
            </a:r>
            <a:r>
              <a:rPr b="1" dirty="0"/>
              <a:t>, </a:t>
            </a:r>
            <a:r>
              <a:rPr b="1" dirty="0" err="1"/>
              <a:t>která</a:t>
            </a:r>
            <a:r>
              <a:rPr b="1" dirty="0"/>
              <a:t> </a:t>
            </a:r>
            <a:r>
              <a:rPr b="1" dirty="0" err="1"/>
              <a:t>vede</a:t>
            </a:r>
            <a:r>
              <a:rPr b="1" dirty="0"/>
              <a:t> k </a:t>
            </a:r>
            <a:r>
              <a:rPr b="1" dirty="0" err="1"/>
              <a:t>neměnné</a:t>
            </a:r>
            <a:r>
              <a:rPr b="1" dirty="0"/>
              <a:t> </a:t>
            </a:r>
            <a:r>
              <a:rPr b="1" dirty="0" err="1"/>
              <a:t>pravdě</a:t>
            </a:r>
            <a:r>
              <a:rPr b="1" dirty="0"/>
              <a:t>. </a:t>
            </a:r>
            <a:r>
              <a:rPr dirty="0" err="1"/>
              <a:t>Cesta</a:t>
            </a:r>
            <a:r>
              <a:rPr dirty="0"/>
              <a:t> to ale </a:t>
            </a:r>
            <a:r>
              <a:rPr dirty="0" err="1"/>
              <a:t>není</a:t>
            </a:r>
            <a:r>
              <a:rPr dirty="0"/>
              <a:t> </a:t>
            </a:r>
            <a:r>
              <a:rPr dirty="0" err="1"/>
              <a:t>jednoduchá</a:t>
            </a:r>
            <a:r>
              <a:rPr dirty="0"/>
              <a:t> (6).</a:t>
            </a:r>
            <a:endParaRPr sz="2772" dirty="0"/>
          </a:p>
          <a:p>
            <a:pPr marL="226313" indent="-226313" defTabSz="905255">
              <a:lnSpc>
                <a:spcPct val="90000"/>
              </a:lnSpc>
              <a:spcBef>
                <a:spcPts val="200"/>
              </a:spcBef>
              <a:buSzPct val="100000"/>
              <a:buAutoNum type="arabicPeriod"/>
              <a:defRPr sz="989"/>
            </a:pPr>
            <a:r>
              <a:rPr dirty="0" err="1"/>
              <a:t>Parmenidés</a:t>
            </a:r>
            <a:r>
              <a:rPr dirty="0"/>
              <a:t> </a:t>
            </a:r>
            <a:r>
              <a:rPr dirty="0" err="1"/>
              <a:t>odkazuje</a:t>
            </a:r>
            <a:r>
              <a:rPr dirty="0"/>
              <a:t> k </a:t>
            </a:r>
            <a:r>
              <a:rPr dirty="0" err="1"/>
              <a:t>Hesiodově</a:t>
            </a:r>
            <a:r>
              <a:rPr dirty="0"/>
              <a:t> </a:t>
            </a:r>
            <a:r>
              <a:rPr dirty="0" err="1"/>
              <a:t>Theogonii</a:t>
            </a:r>
            <a:r>
              <a:rPr dirty="0"/>
              <a:t>, </a:t>
            </a:r>
            <a:r>
              <a:rPr dirty="0" err="1"/>
              <a:t>která</a:t>
            </a:r>
            <a:r>
              <a:rPr dirty="0"/>
              <a:t> </a:t>
            </a:r>
            <a:r>
              <a:rPr dirty="0" err="1"/>
              <a:t>také</a:t>
            </a:r>
            <a:r>
              <a:rPr dirty="0"/>
              <a:t> </a:t>
            </a:r>
            <a:r>
              <a:rPr dirty="0" err="1"/>
              <a:t>začíná</a:t>
            </a:r>
            <a:r>
              <a:rPr dirty="0"/>
              <a:t> </a:t>
            </a:r>
            <a:r>
              <a:rPr dirty="0" err="1"/>
              <a:t>darem</a:t>
            </a:r>
            <a:r>
              <a:rPr dirty="0"/>
              <a:t> </a:t>
            </a:r>
            <a:r>
              <a:rPr dirty="0" err="1"/>
              <a:t>božstva</a:t>
            </a:r>
            <a:r>
              <a:rPr dirty="0"/>
              <a:t>. Ono „</a:t>
            </a:r>
            <a:r>
              <a:rPr dirty="0" err="1"/>
              <a:t>pravé</a:t>
            </a:r>
            <a:r>
              <a:rPr dirty="0"/>
              <a:t> </a:t>
            </a:r>
            <a:r>
              <a:rPr dirty="0" err="1"/>
              <a:t>poznání</a:t>
            </a:r>
            <a:r>
              <a:rPr dirty="0"/>
              <a:t>“ </a:t>
            </a:r>
            <a:r>
              <a:rPr dirty="0" err="1"/>
              <a:t>tak</a:t>
            </a:r>
            <a:r>
              <a:rPr dirty="0"/>
              <a:t> </a:t>
            </a:r>
            <a:r>
              <a:rPr dirty="0" err="1"/>
              <a:t>není</a:t>
            </a:r>
            <a:r>
              <a:rPr dirty="0"/>
              <a:t> </a:t>
            </a:r>
            <a:r>
              <a:rPr dirty="0" err="1"/>
              <a:t>výsledkem</a:t>
            </a:r>
            <a:r>
              <a:rPr dirty="0"/>
              <a:t> </a:t>
            </a:r>
            <a:r>
              <a:rPr dirty="0" err="1"/>
              <a:t>pozorování</a:t>
            </a:r>
            <a:r>
              <a:rPr dirty="0"/>
              <a:t>, ale </a:t>
            </a:r>
            <a:r>
              <a:rPr dirty="0" err="1"/>
              <a:t>jakéhosi</a:t>
            </a:r>
            <a:r>
              <a:rPr dirty="0"/>
              <a:t> </a:t>
            </a:r>
            <a:r>
              <a:rPr dirty="0" err="1"/>
              <a:t>hlubšího</a:t>
            </a:r>
            <a:r>
              <a:rPr dirty="0"/>
              <a:t> </a:t>
            </a:r>
            <a:r>
              <a:rPr dirty="0" err="1"/>
              <a:t>vhledu</a:t>
            </a:r>
            <a:r>
              <a:rPr dirty="0"/>
              <a:t>, </a:t>
            </a:r>
            <a:r>
              <a:rPr dirty="0" err="1"/>
              <a:t>téměř</a:t>
            </a:r>
            <a:r>
              <a:rPr dirty="0"/>
              <a:t> </a:t>
            </a:r>
            <a:r>
              <a:rPr dirty="0" err="1"/>
              <a:t>náboženského</a:t>
            </a:r>
            <a:r>
              <a:rPr dirty="0"/>
              <a:t> </a:t>
            </a:r>
            <a:r>
              <a:rPr dirty="0" err="1"/>
              <a:t>vhledu</a:t>
            </a:r>
            <a:r>
              <a:rPr dirty="0"/>
              <a:t>, </a:t>
            </a:r>
            <a:r>
              <a:rPr dirty="0" err="1"/>
              <a:t>čemuž</a:t>
            </a:r>
            <a:r>
              <a:rPr dirty="0"/>
              <a:t> </a:t>
            </a:r>
            <a:r>
              <a:rPr dirty="0" err="1"/>
              <a:t>odpovídá</a:t>
            </a:r>
            <a:r>
              <a:rPr dirty="0"/>
              <a:t> </a:t>
            </a:r>
            <a:r>
              <a:rPr dirty="0" err="1"/>
              <a:t>i</a:t>
            </a:r>
            <a:r>
              <a:rPr dirty="0"/>
              <a:t> forma „</a:t>
            </a:r>
            <a:r>
              <a:rPr dirty="0" err="1"/>
              <a:t>mýtického</a:t>
            </a:r>
            <a:r>
              <a:rPr dirty="0"/>
              <a:t>“ </a:t>
            </a:r>
            <a:r>
              <a:rPr dirty="0" err="1"/>
              <a:t>sdělení</a:t>
            </a:r>
            <a:r>
              <a:rPr dirty="0"/>
              <a:t>. </a:t>
            </a:r>
            <a:r>
              <a:rPr dirty="0" err="1"/>
              <a:t>Obdobně</a:t>
            </a:r>
            <a:r>
              <a:rPr dirty="0"/>
              <a:t> se </a:t>
            </a:r>
            <a:r>
              <a:rPr dirty="0" err="1"/>
              <a:t>bude</a:t>
            </a:r>
            <a:r>
              <a:rPr dirty="0"/>
              <a:t> </a:t>
            </a:r>
            <a:r>
              <a:rPr dirty="0" err="1"/>
              <a:t>občas</a:t>
            </a:r>
            <a:r>
              <a:rPr dirty="0"/>
              <a:t> </a:t>
            </a:r>
            <a:r>
              <a:rPr dirty="0" err="1"/>
              <a:t>vyjadřovat</a:t>
            </a:r>
            <a:r>
              <a:rPr dirty="0"/>
              <a:t> </a:t>
            </a:r>
            <a:r>
              <a:rPr dirty="0" err="1"/>
              <a:t>i</a:t>
            </a:r>
            <a:r>
              <a:rPr dirty="0"/>
              <a:t> </a:t>
            </a:r>
            <a:r>
              <a:rPr dirty="0" err="1"/>
              <a:t>Platón</a:t>
            </a:r>
            <a:r>
              <a:rPr dirty="0"/>
              <a:t>. </a:t>
            </a:r>
            <a:endParaRPr sz="2772" dirty="0"/>
          </a:p>
          <a:p>
            <a:pPr marL="226313" indent="-226313" defTabSz="905255">
              <a:lnSpc>
                <a:spcPct val="90000"/>
              </a:lnSpc>
              <a:spcBef>
                <a:spcPts val="600"/>
              </a:spcBef>
              <a:buSzPct val="100000"/>
              <a:buAutoNum type="arabicPeriod"/>
              <a:defRPr sz="989"/>
            </a:pPr>
            <a:endParaRPr sz="2772" dirty="0"/>
          </a:p>
          <a:p>
            <a:pPr algn="ctr" defTabSz="905255">
              <a:lnSpc>
                <a:spcPct val="90000"/>
              </a:lnSpc>
              <a:spcBef>
                <a:spcPts val="200"/>
              </a:spcBef>
              <a:defRPr sz="989" b="1"/>
            </a:pPr>
            <a:r>
              <a:rPr dirty="0" err="1"/>
              <a:t>Jaká</a:t>
            </a:r>
            <a:r>
              <a:rPr dirty="0"/>
              <a:t> </a:t>
            </a:r>
            <a:r>
              <a:rPr dirty="0" err="1"/>
              <a:t>bohyně</a:t>
            </a:r>
            <a:r>
              <a:rPr dirty="0"/>
              <a:t>?</a:t>
            </a:r>
            <a:endParaRPr sz="2772" dirty="0"/>
          </a:p>
          <a:p>
            <a:pPr defTabSz="905255">
              <a:lnSpc>
                <a:spcPct val="90000"/>
              </a:lnSpc>
              <a:spcBef>
                <a:spcPts val="200"/>
              </a:spcBef>
              <a:defRPr sz="989"/>
            </a:pPr>
            <a:r>
              <a:rPr dirty="0"/>
              <a:t>„Parmenides´s journey is the reverse, from light to darkness. He is not departing the cave but entering it – entering the underworld, Hades, which for the Greek was located where Parmenides, as Hesiod before him, describes: just past the gates of Night and Day, … </a:t>
            </a:r>
            <a:r>
              <a:rPr b="1" dirty="0"/>
              <a:t>That is why the </a:t>
            </a:r>
            <a:r>
              <a:rPr b="1" dirty="0" err="1"/>
              <a:t>godess</a:t>
            </a:r>
            <a:r>
              <a:rPr b="1" dirty="0"/>
              <a:t> who greats him is not the </a:t>
            </a:r>
            <a:r>
              <a:rPr b="1" dirty="0" err="1"/>
              <a:t>godess</a:t>
            </a:r>
            <a:r>
              <a:rPr b="1" dirty="0"/>
              <a:t> of truth, as is often asserted (Heidegger), but most likely the </a:t>
            </a:r>
            <a:r>
              <a:rPr b="1" dirty="0" err="1"/>
              <a:t>the</a:t>
            </a:r>
            <a:r>
              <a:rPr b="1" dirty="0"/>
              <a:t> </a:t>
            </a:r>
            <a:r>
              <a:rPr b="1" dirty="0" err="1"/>
              <a:t>godess</a:t>
            </a:r>
            <a:r>
              <a:rPr b="1" dirty="0"/>
              <a:t> the underworld, Persephone</a:t>
            </a:r>
            <a:r>
              <a:rPr dirty="0"/>
              <a:t>. … it was common to refer to Persephone via epithets such as „the </a:t>
            </a:r>
            <a:r>
              <a:rPr dirty="0" err="1"/>
              <a:t>godess</a:t>
            </a:r>
            <a:r>
              <a:rPr dirty="0"/>
              <a:t>“ or „the maiden“. … This is perhaps unsurprising; like He Who Shall Not Be Named substituting for </a:t>
            </a:r>
            <a:r>
              <a:rPr b="1" dirty="0"/>
              <a:t>Lord </a:t>
            </a:r>
            <a:r>
              <a:rPr b="1" dirty="0" err="1"/>
              <a:t>Voldermort</a:t>
            </a:r>
            <a:r>
              <a:rPr b="1" dirty="0"/>
              <a:t> </a:t>
            </a:r>
            <a:r>
              <a:rPr dirty="0"/>
              <a:t>in the Harry Potter Series, Persephone is best evoked euphemistically. (…)  Parmenides is going where people die. … The truth he learns is not only given as </a:t>
            </a:r>
            <a:r>
              <a:rPr dirty="0" err="1"/>
              <a:t>relevation</a:t>
            </a:r>
            <a:r>
              <a:rPr dirty="0"/>
              <a:t> but delivered as an incantatory, riddling text. The proem tells us what follows are not Parmenides´s but the </a:t>
            </a:r>
            <a:r>
              <a:rPr dirty="0" err="1"/>
              <a:t>godess´s</a:t>
            </a:r>
            <a:r>
              <a:rPr dirty="0"/>
              <a:t> words.“ </a:t>
            </a:r>
            <a:endParaRPr sz="2772" dirty="0"/>
          </a:p>
          <a:p>
            <a:pPr defTabSz="905255">
              <a:lnSpc>
                <a:spcPct val="90000"/>
              </a:lnSpc>
              <a:spcBef>
                <a:spcPts val="200"/>
              </a:spcBef>
              <a:defRPr sz="989"/>
            </a:pPr>
            <a:r>
              <a:rPr dirty="0"/>
              <a:t>(</a:t>
            </a:r>
            <a:r>
              <a:rPr dirty="0" err="1"/>
              <a:t>Rickert</a:t>
            </a:r>
            <a:r>
              <a:rPr dirty="0"/>
              <a:t>, Thomas, Ontological </a:t>
            </a:r>
            <a:r>
              <a:rPr dirty="0" err="1"/>
              <a:t>Enaction</a:t>
            </a:r>
            <a:r>
              <a:rPr dirty="0"/>
              <a:t>, and the Prehistory of Rhetoric. </a:t>
            </a:r>
            <a:r>
              <a:rPr i="1" dirty="0"/>
              <a:t>Philosophy and Rhetoric </a:t>
            </a:r>
            <a:r>
              <a:rPr dirty="0"/>
              <a:t>47, 2014, 4, 481)</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Kontext vzniku filosofie"/>
          <p:cNvSpPr txBox="1">
            <a:spLocks noGrp="1"/>
          </p:cNvSpPr>
          <p:nvPr>
            <p:ph type="title"/>
          </p:nvPr>
        </p:nvSpPr>
        <p:spPr>
          <a:xfrm>
            <a:off x="457200" y="274638"/>
            <a:ext cx="8229600" cy="5770273"/>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800">
                <a:solidFill>
                  <a:srgbClr val="FFFFFF"/>
                </a:solidFill>
                <a:latin typeface="Times New Roman"/>
                <a:ea typeface="Times New Roman"/>
                <a:cs typeface="Times New Roman"/>
                <a:sym typeface="Times New Roman"/>
              </a:defRPr>
            </a:lvl1pPr>
          </a:lstStyle>
          <a:p>
            <a:r>
              <a:t>Kontext vzniku filosofie</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Persephone.png" descr="Persephone.png"/>
          <p:cNvPicPr>
            <a:picLocks noChangeAspect="1"/>
          </p:cNvPicPr>
          <p:nvPr/>
        </p:nvPicPr>
        <p:blipFill>
          <a:blip r:embed="rId2"/>
          <a:stretch>
            <a:fillRect/>
          </a:stretch>
        </p:blipFill>
        <p:spPr>
          <a:xfrm>
            <a:off x="213037" y="1724590"/>
            <a:ext cx="8858640" cy="3586111"/>
          </a:xfrm>
          <a:prstGeom prst="rect">
            <a:avLst/>
          </a:prstGeom>
          <a:ln w="12700">
            <a:miter lim="400000"/>
          </a:ln>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Nadpis 1"/>
          <p:cNvSpPr txBox="1">
            <a:spLocks noGrp="1"/>
          </p:cNvSpPr>
          <p:nvPr>
            <p:ph type="title"/>
          </p:nvPr>
        </p:nvSpPr>
        <p:spPr>
          <a:prstGeom prst="rect">
            <a:avLst/>
          </a:prstGeom>
        </p:spPr>
        <p:txBody>
          <a:bodyPr/>
          <a:lstStyle>
            <a:lvl1pPr>
              <a:defRPr sz="1600"/>
            </a:lvl1pPr>
          </a:lstStyle>
          <a:p>
            <a:r>
              <a:t>Parmenidés z Eleje – Filosofická báseň II - pravda </a:t>
            </a:r>
          </a:p>
        </p:txBody>
      </p:sp>
      <p:sp>
        <p:nvSpPr>
          <p:cNvPr id="340"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000"/>
            </a:pPr>
            <a:r>
              <a:rPr dirty="0"/>
              <a:t>„</a:t>
            </a:r>
            <a:r>
              <a:rPr dirty="0" err="1"/>
              <a:t>Nuže</a:t>
            </a:r>
            <a:r>
              <a:rPr dirty="0"/>
              <a:t> </a:t>
            </a:r>
            <a:r>
              <a:rPr dirty="0" err="1"/>
              <a:t>tedy</a:t>
            </a:r>
            <a:r>
              <a:rPr dirty="0"/>
              <a:t>, </a:t>
            </a:r>
            <a:r>
              <a:rPr dirty="0" err="1"/>
              <a:t>já</a:t>
            </a:r>
            <a:r>
              <a:rPr dirty="0"/>
              <a:t> </a:t>
            </a:r>
            <a:r>
              <a:rPr dirty="0" err="1"/>
              <a:t>ti</a:t>
            </a:r>
            <a:r>
              <a:rPr dirty="0"/>
              <a:t> </a:t>
            </a:r>
            <a:r>
              <a:rPr dirty="0" err="1"/>
              <a:t>řeknu</a:t>
            </a:r>
            <a:r>
              <a:rPr dirty="0"/>
              <a:t> (a ty </a:t>
            </a:r>
            <a:r>
              <a:rPr dirty="0" err="1"/>
              <a:t>si</a:t>
            </a:r>
            <a:r>
              <a:rPr dirty="0"/>
              <a:t> s </a:t>
            </a:r>
            <a:r>
              <a:rPr dirty="0" err="1"/>
              <a:t>sebou</a:t>
            </a:r>
            <a:r>
              <a:rPr dirty="0"/>
              <a:t> </a:t>
            </a:r>
            <a:r>
              <a:rPr dirty="0" err="1"/>
              <a:t>odnes</a:t>
            </a:r>
            <a:r>
              <a:rPr dirty="0"/>
              <a:t> </a:t>
            </a:r>
            <a:r>
              <a:rPr dirty="0" err="1"/>
              <a:t>výklad</a:t>
            </a:r>
            <a:r>
              <a:rPr dirty="0"/>
              <a:t>, </a:t>
            </a:r>
            <a:r>
              <a:rPr dirty="0" err="1"/>
              <a:t>který</a:t>
            </a:r>
            <a:r>
              <a:rPr dirty="0"/>
              <a:t> </a:t>
            </a:r>
            <a:r>
              <a:rPr dirty="0" err="1"/>
              <a:t>uslyšíš</a:t>
            </a:r>
            <a:r>
              <a:rPr dirty="0"/>
              <a:t>), </a:t>
            </a:r>
            <a:r>
              <a:rPr dirty="0" err="1"/>
              <a:t>jaké</a:t>
            </a:r>
            <a:r>
              <a:rPr dirty="0"/>
              <a:t> </a:t>
            </a:r>
            <a:r>
              <a:rPr dirty="0" err="1"/>
              <a:t>jediné</a:t>
            </a:r>
            <a:r>
              <a:rPr dirty="0"/>
              <a:t> </a:t>
            </a:r>
            <a:r>
              <a:rPr dirty="0" err="1"/>
              <a:t>cesty</a:t>
            </a:r>
            <a:r>
              <a:rPr dirty="0"/>
              <a:t> </a:t>
            </a:r>
            <a:r>
              <a:rPr dirty="0" err="1"/>
              <a:t>zkoumání</a:t>
            </a:r>
            <a:r>
              <a:rPr dirty="0"/>
              <a:t> </a:t>
            </a:r>
            <a:r>
              <a:rPr dirty="0" err="1"/>
              <a:t>lze</a:t>
            </a:r>
            <a:r>
              <a:rPr dirty="0"/>
              <a:t> </a:t>
            </a:r>
            <a:r>
              <a:rPr dirty="0" err="1"/>
              <a:t>vymyslet</a:t>
            </a:r>
            <a:r>
              <a:rPr dirty="0"/>
              <a:t>. </a:t>
            </a:r>
            <a:r>
              <a:rPr dirty="0" err="1"/>
              <a:t>Jedna</a:t>
            </a:r>
            <a:r>
              <a:rPr dirty="0"/>
              <a:t>, </a:t>
            </a:r>
            <a:r>
              <a:rPr dirty="0" err="1"/>
              <a:t>že</a:t>
            </a:r>
            <a:r>
              <a:rPr dirty="0"/>
              <a:t> (to) jest (</a:t>
            </a:r>
            <a:r>
              <a:rPr i="1" dirty="0" err="1"/>
              <a:t>estin</a:t>
            </a:r>
            <a:r>
              <a:rPr dirty="0"/>
              <a:t>) a </a:t>
            </a:r>
            <a:r>
              <a:rPr dirty="0" err="1"/>
              <a:t>že</a:t>
            </a:r>
            <a:r>
              <a:rPr dirty="0"/>
              <a:t> je </a:t>
            </a:r>
            <a:r>
              <a:rPr dirty="0" err="1"/>
              <a:t>nemožné</a:t>
            </a:r>
            <a:r>
              <a:rPr dirty="0"/>
              <a:t>, aby (to) </a:t>
            </a:r>
            <a:r>
              <a:rPr dirty="0" err="1"/>
              <a:t>nebylo</a:t>
            </a:r>
            <a:r>
              <a:rPr dirty="0"/>
              <a:t>; to je </a:t>
            </a:r>
            <a:r>
              <a:rPr dirty="0" err="1"/>
              <a:t>cesta</a:t>
            </a:r>
            <a:r>
              <a:rPr dirty="0"/>
              <a:t> </a:t>
            </a:r>
            <a:r>
              <a:rPr dirty="0" err="1"/>
              <a:t>Přesvědčivosti</a:t>
            </a:r>
            <a:r>
              <a:rPr dirty="0"/>
              <a:t> (</a:t>
            </a:r>
            <a:r>
              <a:rPr dirty="0" err="1"/>
              <a:t>neboť</a:t>
            </a:r>
            <a:endParaRPr dirty="0"/>
          </a:p>
          <a:p>
            <a:pPr marL="0" indent="0" algn="ctr">
              <a:spcBef>
                <a:spcPts val="200"/>
              </a:spcBef>
              <a:buSzTx/>
              <a:buNone/>
              <a:defRPr sz="1000"/>
            </a:pPr>
            <a:r>
              <a:rPr dirty="0" err="1"/>
              <a:t>Přesvědčivost</a:t>
            </a:r>
            <a:r>
              <a:rPr dirty="0"/>
              <a:t> </a:t>
            </a:r>
            <a:r>
              <a:rPr dirty="0" err="1"/>
              <a:t>následuje</a:t>
            </a:r>
            <a:r>
              <a:rPr dirty="0"/>
              <a:t> </a:t>
            </a:r>
            <a:r>
              <a:rPr dirty="0" err="1"/>
              <a:t>Pravdu</a:t>
            </a:r>
            <a:r>
              <a:rPr dirty="0"/>
              <a:t>). </a:t>
            </a:r>
            <a:r>
              <a:rPr dirty="0" err="1"/>
              <a:t>Druhá</a:t>
            </a:r>
            <a:r>
              <a:rPr dirty="0"/>
              <a:t>, </a:t>
            </a:r>
            <a:r>
              <a:rPr dirty="0" err="1"/>
              <a:t>že</a:t>
            </a:r>
            <a:r>
              <a:rPr dirty="0"/>
              <a:t> (to) </a:t>
            </a:r>
            <a:r>
              <a:rPr dirty="0" err="1"/>
              <a:t>není</a:t>
            </a:r>
            <a:r>
              <a:rPr dirty="0"/>
              <a:t> a </a:t>
            </a:r>
            <a:r>
              <a:rPr dirty="0" err="1"/>
              <a:t>že</a:t>
            </a:r>
            <a:r>
              <a:rPr dirty="0"/>
              <a:t> je</a:t>
            </a:r>
          </a:p>
          <a:p>
            <a:pPr marL="0" indent="0" algn="ctr">
              <a:spcBef>
                <a:spcPts val="200"/>
              </a:spcBef>
              <a:buSzTx/>
              <a:buNone/>
              <a:defRPr sz="1000"/>
            </a:pPr>
            <a:r>
              <a:rPr dirty="0" err="1"/>
              <a:t>třeba</a:t>
            </a:r>
            <a:r>
              <a:rPr dirty="0"/>
              <a:t>, aby (to) </a:t>
            </a:r>
            <a:r>
              <a:rPr dirty="0" err="1"/>
              <a:t>nebylo</a:t>
            </a:r>
            <a:r>
              <a:rPr dirty="0"/>
              <a:t>; o </a:t>
            </a:r>
            <a:r>
              <a:rPr dirty="0" err="1"/>
              <a:t>té</a:t>
            </a:r>
            <a:r>
              <a:rPr dirty="0"/>
              <a:t> </a:t>
            </a:r>
            <a:r>
              <a:rPr dirty="0" err="1"/>
              <a:t>prohlašuji</a:t>
            </a:r>
            <a:r>
              <a:rPr dirty="0"/>
              <a:t>, </a:t>
            </a:r>
            <a:r>
              <a:rPr dirty="0" err="1"/>
              <a:t>že</a:t>
            </a:r>
            <a:r>
              <a:rPr dirty="0"/>
              <a:t> je to </a:t>
            </a:r>
            <a:r>
              <a:rPr dirty="0" err="1"/>
              <a:t>naprosto</a:t>
            </a:r>
            <a:endParaRPr dirty="0"/>
          </a:p>
          <a:p>
            <a:pPr marL="0" indent="0" algn="ctr">
              <a:spcBef>
                <a:spcPts val="200"/>
              </a:spcBef>
              <a:buSzTx/>
              <a:buNone/>
              <a:defRPr sz="1000"/>
            </a:pPr>
            <a:r>
              <a:rPr dirty="0" err="1"/>
              <a:t>nezbadatelná</a:t>
            </a:r>
            <a:r>
              <a:rPr dirty="0"/>
              <a:t> </a:t>
            </a:r>
            <a:r>
              <a:rPr dirty="0" err="1"/>
              <a:t>stezka</a:t>
            </a:r>
            <a:r>
              <a:rPr dirty="0"/>
              <a:t>: </a:t>
            </a:r>
            <a:r>
              <a:rPr dirty="0" err="1"/>
              <a:t>neboť</a:t>
            </a:r>
            <a:r>
              <a:rPr dirty="0"/>
              <a:t> </a:t>
            </a:r>
            <a:r>
              <a:rPr dirty="0" err="1"/>
              <a:t>nemůžeš</a:t>
            </a:r>
            <a:r>
              <a:rPr dirty="0"/>
              <a:t> </a:t>
            </a:r>
            <a:r>
              <a:rPr dirty="0" err="1"/>
              <a:t>poznat</a:t>
            </a:r>
            <a:r>
              <a:rPr dirty="0"/>
              <a:t> to, co </a:t>
            </a:r>
            <a:r>
              <a:rPr dirty="0" err="1"/>
              <a:t>není</a:t>
            </a:r>
            <a:r>
              <a:rPr dirty="0"/>
              <a:t> – </a:t>
            </a:r>
            <a:r>
              <a:rPr dirty="0" err="1"/>
              <a:t>vždyť</a:t>
            </a:r>
            <a:r>
              <a:rPr dirty="0"/>
              <a:t> se to</a:t>
            </a:r>
          </a:p>
          <a:p>
            <a:pPr marL="0" indent="0" algn="ctr">
              <a:spcBef>
                <a:spcPts val="200"/>
              </a:spcBef>
              <a:buSzTx/>
              <a:buNone/>
              <a:defRPr sz="1000"/>
            </a:pPr>
            <a:r>
              <a:rPr dirty="0" err="1"/>
              <a:t>nedá</a:t>
            </a:r>
            <a:r>
              <a:rPr dirty="0"/>
              <a:t> </a:t>
            </a:r>
            <a:r>
              <a:rPr dirty="0" err="1"/>
              <a:t>provést</a:t>
            </a:r>
            <a:r>
              <a:rPr dirty="0"/>
              <a:t> -, </a:t>
            </a:r>
            <a:r>
              <a:rPr dirty="0" err="1"/>
              <a:t>ani</a:t>
            </a:r>
            <a:r>
              <a:rPr dirty="0"/>
              <a:t> to </a:t>
            </a:r>
            <a:r>
              <a:rPr dirty="0" err="1"/>
              <a:t>nemůžeš</a:t>
            </a:r>
            <a:r>
              <a:rPr dirty="0"/>
              <a:t> </a:t>
            </a:r>
            <a:r>
              <a:rPr dirty="0" err="1"/>
              <a:t>vyjádřit</a:t>
            </a:r>
            <a:r>
              <a:rPr dirty="0"/>
              <a:t>.“ (</a:t>
            </a:r>
            <a:r>
              <a:rPr dirty="0" err="1"/>
              <a:t>Dk</a:t>
            </a:r>
            <a:r>
              <a:rPr dirty="0"/>
              <a:t> 28 B 2)</a:t>
            </a:r>
          </a:p>
          <a:p>
            <a:pPr marL="0" indent="0" algn="ctr">
              <a:buSzTx/>
              <a:buNone/>
              <a:defRPr sz="1000"/>
            </a:pPr>
            <a:endParaRPr dirty="0"/>
          </a:p>
          <a:p>
            <a:pPr marL="0" indent="0" algn="ctr">
              <a:spcBef>
                <a:spcPts val="200"/>
              </a:spcBef>
              <a:buSzTx/>
              <a:buNone/>
              <a:defRPr sz="1000"/>
            </a:pPr>
            <a:r>
              <a:rPr dirty="0"/>
              <a:t>-------------</a:t>
            </a:r>
          </a:p>
          <a:p>
            <a:pPr marL="0" indent="0" algn="ctr">
              <a:buSzTx/>
              <a:buNone/>
              <a:defRPr sz="1000"/>
            </a:pPr>
            <a:endParaRPr dirty="0"/>
          </a:p>
          <a:p>
            <a:pPr marL="0" indent="0" algn="ctr">
              <a:spcBef>
                <a:spcPts val="200"/>
              </a:spcBef>
              <a:buSzTx/>
              <a:buNone/>
              <a:defRPr sz="1000"/>
            </a:pPr>
            <a:r>
              <a:rPr dirty="0"/>
              <a:t>„</a:t>
            </a:r>
            <a:r>
              <a:rPr b="1" dirty="0"/>
              <a:t>Co se </a:t>
            </a:r>
            <a:r>
              <a:rPr b="1" dirty="0" err="1"/>
              <a:t>má</a:t>
            </a:r>
            <a:r>
              <a:rPr b="1" dirty="0"/>
              <a:t> </a:t>
            </a:r>
            <a:r>
              <a:rPr b="1" dirty="0" err="1"/>
              <a:t>vypovídat</a:t>
            </a:r>
            <a:r>
              <a:rPr b="1" dirty="0"/>
              <a:t> a </a:t>
            </a:r>
            <a:r>
              <a:rPr b="1" dirty="0" err="1"/>
              <a:t>myslet</a:t>
            </a:r>
            <a:r>
              <a:rPr b="1" dirty="0"/>
              <a:t>, </a:t>
            </a:r>
            <a:r>
              <a:rPr b="1" dirty="0" err="1"/>
              <a:t>musí</a:t>
            </a:r>
            <a:r>
              <a:rPr b="1" dirty="0"/>
              <a:t> </a:t>
            </a:r>
            <a:r>
              <a:rPr b="1" dirty="0" err="1"/>
              <a:t>být</a:t>
            </a:r>
            <a:r>
              <a:rPr b="1" dirty="0"/>
              <a:t> </a:t>
            </a:r>
            <a:r>
              <a:rPr b="1" dirty="0" err="1"/>
              <a:t>jsoucí</a:t>
            </a:r>
            <a:r>
              <a:rPr dirty="0"/>
              <a:t>; </a:t>
            </a:r>
            <a:r>
              <a:rPr dirty="0" err="1"/>
              <a:t>jsoucí</a:t>
            </a:r>
            <a:r>
              <a:rPr dirty="0"/>
              <a:t> </a:t>
            </a:r>
            <a:r>
              <a:rPr dirty="0" err="1"/>
              <a:t>totiž</a:t>
            </a:r>
            <a:r>
              <a:rPr dirty="0"/>
              <a:t> je,</a:t>
            </a:r>
          </a:p>
          <a:p>
            <a:pPr marL="0" indent="0" algn="ctr">
              <a:spcBef>
                <a:spcPts val="200"/>
              </a:spcBef>
              <a:buSzTx/>
              <a:buNone/>
              <a:defRPr sz="1000"/>
            </a:pPr>
            <a:r>
              <a:rPr dirty="0" err="1"/>
              <a:t>kdežto</a:t>
            </a:r>
            <a:r>
              <a:rPr dirty="0"/>
              <a:t> </a:t>
            </a:r>
            <a:r>
              <a:rPr dirty="0" err="1"/>
              <a:t>nic</a:t>
            </a:r>
            <a:r>
              <a:rPr dirty="0"/>
              <a:t> </a:t>
            </a:r>
            <a:r>
              <a:rPr dirty="0" err="1"/>
              <a:t>není</a:t>
            </a:r>
            <a:r>
              <a:rPr dirty="0"/>
              <a:t>. To </a:t>
            </a:r>
            <a:r>
              <a:rPr dirty="0" err="1"/>
              <a:t>ti</a:t>
            </a:r>
            <a:r>
              <a:rPr dirty="0"/>
              <a:t> </a:t>
            </a:r>
            <a:r>
              <a:rPr dirty="0" err="1"/>
              <a:t>kážu</a:t>
            </a:r>
            <a:r>
              <a:rPr dirty="0"/>
              <a:t> </a:t>
            </a:r>
            <a:r>
              <a:rPr dirty="0" err="1"/>
              <a:t>uvážit</a:t>
            </a:r>
            <a:r>
              <a:rPr dirty="0"/>
              <a:t>, </a:t>
            </a:r>
            <a:r>
              <a:rPr dirty="0" err="1"/>
              <a:t>neboť</a:t>
            </a:r>
            <a:r>
              <a:rPr dirty="0"/>
              <a:t> to je </a:t>
            </a:r>
            <a:r>
              <a:rPr dirty="0" err="1"/>
              <a:t>první</a:t>
            </a:r>
            <a:r>
              <a:rPr dirty="0"/>
              <a:t> </a:t>
            </a:r>
            <a:r>
              <a:rPr dirty="0" err="1"/>
              <a:t>cesta</a:t>
            </a:r>
            <a:r>
              <a:rPr dirty="0"/>
              <a:t> </a:t>
            </a:r>
            <a:r>
              <a:rPr dirty="0" err="1"/>
              <a:t>zkoumání</a:t>
            </a:r>
            <a:r>
              <a:rPr dirty="0"/>
              <a:t>,</a:t>
            </a:r>
          </a:p>
          <a:p>
            <a:pPr marL="0" indent="0" algn="ctr">
              <a:spcBef>
                <a:spcPts val="200"/>
              </a:spcBef>
              <a:buSzTx/>
              <a:buNone/>
              <a:defRPr sz="1000"/>
            </a:pPr>
            <a:r>
              <a:rPr dirty="0"/>
              <a:t>Od </a:t>
            </a:r>
            <a:r>
              <a:rPr dirty="0" err="1"/>
              <a:t>které</a:t>
            </a:r>
            <a:r>
              <a:rPr dirty="0"/>
              <a:t> </a:t>
            </a:r>
            <a:r>
              <a:rPr dirty="0" err="1"/>
              <a:t>tě</a:t>
            </a:r>
            <a:r>
              <a:rPr dirty="0"/>
              <a:t> </a:t>
            </a:r>
            <a:r>
              <a:rPr dirty="0" err="1"/>
              <a:t>odvracím</a:t>
            </a:r>
            <a:r>
              <a:rPr dirty="0"/>
              <a:t>; </a:t>
            </a:r>
            <a:r>
              <a:rPr dirty="0" err="1"/>
              <a:t>pak</a:t>
            </a:r>
            <a:r>
              <a:rPr dirty="0"/>
              <a:t> </a:t>
            </a:r>
            <a:r>
              <a:rPr dirty="0" err="1"/>
              <a:t>také</a:t>
            </a:r>
            <a:r>
              <a:rPr dirty="0"/>
              <a:t> od </a:t>
            </a:r>
            <a:r>
              <a:rPr dirty="0" err="1"/>
              <a:t>té</a:t>
            </a:r>
            <a:r>
              <a:rPr dirty="0"/>
              <a:t>, </a:t>
            </a:r>
            <a:r>
              <a:rPr dirty="0" err="1"/>
              <a:t>po</a:t>
            </a:r>
            <a:r>
              <a:rPr dirty="0"/>
              <a:t> </a:t>
            </a:r>
            <a:r>
              <a:rPr dirty="0" err="1"/>
              <a:t>níž</a:t>
            </a:r>
            <a:r>
              <a:rPr dirty="0"/>
              <a:t> </a:t>
            </a:r>
            <a:r>
              <a:rPr dirty="0" err="1"/>
              <a:t>bloudí</a:t>
            </a:r>
            <a:r>
              <a:rPr dirty="0"/>
              <a:t> </a:t>
            </a:r>
            <a:r>
              <a:rPr dirty="0" err="1"/>
              <a:t>smrtelníci</a:t>
            </a:r>
            <a:r>
              <a:rPr dirty="0"/>
              <a:t>,</a:t>
            </a:r>
          </a:p>
          <a:p>
            <a:pPr marL="0" indent="0" algn="ctr">
              <a:spcBef>
                <a:spcPts val="200"/>
              </a:spcBef>
              <a:buSzTx/>
              <a:buNone/>
              <a:defRPr sz="1000" b="1"/>
            </a:pPr>
            <a:r>
              <a:rPr dirty="0" err="1"/>
              <a:t>kteří</a:t>
            </a:r>
            <a:r>
              <a:rPr dirty="0"/>
              <a:t> </a:t>
            </a:r>
            <a:r>
              <a:rPr dirty="0" err="1"/>
              <a:t>nevědí</a:t>
            </a:r>
            <a:r>
              <a:rPr dirty="0"/>
              <a:t> </a:t>
            </a:r>
            <a:r>
              <a:rPr dirty="0" err="1"/>
              <a:t>nic</a:t>
            </a:r>
            <a:r>
              <a:rPr dirty="0"/>
              <a:t>, </a:t>
            </a:r>
            <a:r>
              <a:rPr dirty="0" err="1"/>
              <a:t>dvojhlavci</a:t>
            </a:r>
            <a:r>
              <a:rPr b="0" dirty="0"/>
              <a:t>. </a:t>
            </a:r>
            <a:r>
              <a:rPr b="0" dirty="0" err="1"/>
              <a:t>Bezradnost</a:t>
            </a:r>
            <a:r>
              <a:rPr b="0" dirty="0"/>
              <a:t> </a:t>
            </a:r>
            <a:r>
              <a:rPr b="0" dirty="0" err="1"/>
              <a:t>totiž</a:t>
            </a:r>
            <a:r>
              <a:rPr b="0" dirty="0"/>
              <a:t> </a:t>
            </a:r>
            <a:r>
              <a:rPr b="0" dirty="0" err="1"/>
              <a:t>řídí</a:t>
            </a:r>
            <a:r>
              <a:rPr b="0" dirty="0"/>
              <a:t> </a:t>
            </a:r>
            <a:r>
              <a:rPr b="0" dirty="0" err="1"/>
              <a:t>bludnou</a:t>
            </a:r>
            <a:endParaRPr b="0" dirty="0"/>
          </a:p>
          <a:p>
            <a:pPr marL="0" indent="0" algn="ctr">
              <a:spcBef>
                <a:spcPts val="200"/>
              </a:spcBef>
              <a:buSzTx/>
              <a:buNone/>
              <a:defRPr sz="1000"/>
            </a:pPr>
            <a:r>
              <a:rPr dirty="0" err="1"/>
              <a:t>mysl</a:t>
            </a:r>
            <a:r>
              <a:rPr dirty="0"/>
              <a:t> v </a:t>
            </a:r>
            <a:r>
              <a:rPr dirty="0" err="1"/>
              <a:t>jejich</a:t>
            </a:r>
            <a:r>
              <a:rPr dirty="0"/>
              <a:t> </a:t>
            </a:r>
            <a:r>
              <a:rPr dirty="0" err="1"/>
              <a:t>prsou</a:t>
            </a:r>
            <a:r>
              <a:rPr dirty="0"/>
              <a:t> a </a:t>
            </a:r>
            <a:r>
              <a:rPr dirty="0" err="1"/>
              <a:t>oni</a:t>
            </a:r>
            <a:r>
              <a:rPr dirty="0"/>
              <a:t> </a:t>
            </a:r>
            <a:r>
              <a:rPr dirty="0" err="1"/>
              <a:t>jsou</a:t>
            </a:r>
            <a:r>
              <a:rPr dirty="0"/>
              <a:t> </a:t>
            </a:r>
            <a:r>
              <a:rPr dirty="0" err="1"/>
              <a:t>unášeni</a:t>
            </a:r>
            <a:r>
              <a:rPr dirty="0"/>
              <a:t> </a:t>
            </a:r>
            <a:r>
              <a:rPr dirty="0" err="1"/>
              <a:t>jako</a:t>
            </a:r>
            <a:r>
              <a:rPr dirty="0"/>
              <a:t> </a:t>
            </a:r>
            <a:r>
              <a:rPr dirty="0" err="1"/>
              <a:t>hluší</a:t>
            </a:r>
            <a:r>
              <a:rPr dirty="0"/>
              <a:t> a </a:t>
            </a:r>
            <a:r>
              <a:rPr dirty="0" err="1"/>
              <a:t>slepí</a:t>
            </a:r>
            <a:r>
              <a:rPr dirty="0"/>
              <a:t>, </a:t>
            </a:r>
            <a:r>
              <a:rPr dirty="0" err="1"/>
              <a:t>užaslí</a:t>
            </a:r>
            <a:r>
              <a:rPr dirty="0"/>
              <a:t>,</a:t>
            </a:r>
          </a:p>
          <a:p>
            <a:pPr marL="0" indent="0" algn="ctr">
              <a:spcBef>
                <a:spcPts val="200"/>
              </a:spcBef>
              <a:buSzTx/>
              <a:buNone/>
              <a:defRPr sz="1000"/>
            </a:pPr>
            <a:r>
              <a:rPr dirty="0" err="1"/>
              <a:t>nesoudné</a:t>
            </a:r>
            <a:r>
              <a:rPr dirty="0"/>
              <a:t> </a:t>
            </a:r>
            <a:r>
              <a:rPr dirty="0" err="1"/>
              <a:t>davy</a:t>
            </a:r>
            <a:r>
              <a:rPr dirty="0"/>
              <a:t>, </a:t>
            </a:r>
            <a:r>
              <a:rPr dirty="0" err="1"/>
              <a:t>majíce</a:t>
            </a:r>
            <a:r>
              <a:rPr dirty="0"/>
              <a:t> </a:t>
            </a:r>
            <a:r>
              <a:rPr dirty="0" err="1"/>
              <a:t>za</a:t>
            </a:r>
            <a:r>
              <a:rPr dirty="0"/>
              <a:t> to, </a:t>
            </a:r>
            <a:r>
              <a:rPr dirty="0" err="1"/>
              <a:t>že</a:t>
            </a:r>
            <a:r>
              <a:rPr dirty="0"/>
              <a:t> </a:t>
            </a:r>
            <a:r>
              <a:rPr dirty="0" err="1"/>
              <a:t>být</a:t>
            </a:r>
            <a:r>
              <a:rPr dirty="0"/>
              <a:t> a </a:t>
            </a:r>
            <a:r>
              <a:rPr dirty="0" err="1"/>
              <a:t>nebýt</a:t>
            </a:r>
            <a:r>
              <a:rPr dirty="0"/>
              <a:t> je </a:t>
            </a:r>
            <a:r>
              <a:rPr dirty="0" err="1"/>
              <a:t>totéž</a:t>
            </a:r>
            <a:r>
              <a:rPr dirty="0"/>
              <a:t> a </a:t>
            </a:r>
            <a:r>
              <a:rPr dirty="0" err="1"/>
              <a:t>není</a:t>
            </a:r>
            <a:r>
              <a:rPr dirty="0"/>
              <a:t> </a:t>
            </a:r>
            <a:r>
              <a:rPr dirty="0" err="1"/>
              <a:t>totéž</a:t>
            </a:r>
            <a:r>
              <a:rPr dirty="0"/>
              <a:t>,</a:t>
            </a:r>
          </a:p>
          <a:p>
            <a:pPr marL="0" indent="0" algn="ctr">
              <a:spcBef>
                <a:spcPts val="200"/>
              </a:spcBef>
              <a:buSzTx/>
              <a:buNone/>
              <a:defRPr sz="1000"/>
            </a:pPr>
            <a:r>
              <a:rPr dirty="0"/>
              <a:t>a </a:t>
            </a:r>
            <a:r>
              <a:rPr dirty="0" err="1"/>
              <a:t>ve</a:t>
            </a:r>
            <a:r>
              <a:rPr dirty="0"/>
              <a:t> </a:t>
            </a:r>
            <a:r>
              <a:rPr dirty="0" err="1"/>
              <a:t>všem</a:t>
            </a:r>
            <a:r>
              <a:rPr dirty="0"/>
              <a:t> je pro </a:t>
            </a:r>
            <a:r>
              <a:rPr dirty="0" err="1"/>
              <a:t>ně</a:t>
            </a:r>
            <a:r>
              <a:rPr dirty="0"/>
              <a:t> </a:t>
            </a:r>
            <a:r>
              <a:rPr dirty="0" err="1"/>
              <a:t>cesta</a:t>
            </a:r>
            <a:r>
              <a:rPr dirty="0"/>
              <a:t>, </a:t>
            </a:r>
            <a:r>
              <a:rPr dirty="0" err="1"/>
              <a:t>která</a:t>
            </a:r>
            <a:r>
              <a:rPr dirty="0"/>
              <a:t> se </a:t>
            </a:r>
            <a:r>
              <a:rPr dirty="0" err="1"/>
              <a:t>obrací</a:t>
            </a:r>
            <a:r>
              <a:rPr dirty="0"/>
              <a:t> do </a:t>
            </a:r>
            <a:r>
              <a:rPr dirty="0" err="1"/>
              <a:t>protisměru</a:t>
            </a:r>
            <a:r>
              <a:rPr dirty="0"/>
              <a:t>.“ (DK 28 B 6) </a:t>
            </a:r>
          </a:p>
        </p:txBody>
      </p:sp>
      <p:sp>
        <p:nvSpPr>
          <p:cNvPr id="341"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spcBef>
                <a:spcPts val="200"/>
              </a:spcBef>
              <a:buSzPct val="100000"/>
              <a:buAutoNum type="arabicParenR"/>
              <a:defRPr sz="1000"/>
            </a:pPr>
            <a:r>
              <a:t>Při každém zkoumání existují dvě vzájemně vylučující se možnosti: a) předmět zkoumání je; b) předmět zkoumání není. Druhá možnost je nesrozumitelná.</a:t>
            </a:r>
            <a:endParaRPr sz="2800"/>
          </a:p>
          <a:p>
            <a:pPr marL="228600" indent="-228600">
              <a:spcBef>
                <a:spcPts val="200"/>
              </a:spcBef>
              <a:buSzPct val="100000"/>
              <a:buAutoNum type="arabicParenR"/>
              <a:defRPr sz="1000"/>
            </a:pPr>
            <a:r>
              <a:t>Negativní existenciální výpověď nevyjadřuje žádnou myšlenku.</a:t>
            </a:r>
            <a:endParaRPr sz="2800"/>
          </a:p>
          <a:p>
            <a:pPr marL="228600" indent="-228600">
              <a:spcBef>
                <a:spcPts val="200"/>
              </a:spcBef>
              <a:buSzPct val="100000"/>
              <a:buAutoNum type="arabicParenR"/>
              <a:defRPr sz="1000"/>
            </a:pPr>
            <a:r>
              <a:t>To můžeme ukázat na příkladu, který uvádí Kirk, Raven a Schoefield: „Věta „Pan Pickwick neexistuje.“ pak nevyjadřuje vůbec žádnou skutečnou myšlenku. Neboť kdyby to byla skutečná myšlenka, muselo by být možné seznámit se s jejím předmětem, panem Pickwickem. Ale tuto možnost nemáme, leda za předpokladu, že pan Pickwick existuje – což je přesně to, co naše věta popírá.“</a:t>
            </a:r>
            <a:endParaRPr sz="2800"/>
          </a:p>
          <a:p>
            <a:pPr marL="228600" indent="-228600">
              <a:spcBef>
                <a:spcPts val="200"/>
              </a:spcBef>
              <a:buSzPct val="100000"/>
              <a:buAutoNum type="arabicParenR"/>
              <a:defRPr sz="1000" b="1"/>
            </a:pPr>
            <a:r>
              <a:t>Závěr úvahy je paradoxní, nicméně vedl v dějinách filosofie od Platóna po B. Russela k promýšlení vztahu mezi jazykem, významem a předmětem.</a:t>
            </a:r>
            <a:endParaRPr sz="2800"/>
          </a:p>
          <a:p>
            <a:pPr marL="228600" indent="-228600">
              <a:spcBef>
                <a:spcPts val="600"/>
              </a:spcBef>
              <a:buSzPct val="100000"/>
              <a:buAutoNum type="arabicParenR"/>
              <a:defRPr sz="1000"/>
            </a:pPr>
            <a:endParaRPr sz="2800"/>
          </a:p>
          <a:p>
            <a:pPr algn="ctr">
              <a:spcBef>
                <a:spcPts val="200"/>
              </a:spcBef>
              <a:defRPr sz="1000"/>
            </a:pPr>
            <a:r>
              <a:t>----------------</a:t>
            </a:r>
            <a:endParaRPr sz="2800"/>
          </a:p>
          <a:p>
            <a:pPr marL="228600" indent="-228600">
              <a:spcBef>
                <a:spcPts val="200"/>
              </a:spcBef>
              <a:buSzPct val="100000"/>
              <a:buAutoNum type="arabicParenR"/>
              <a:defRPr sz="1000"/>
            </a:pPr>
            <a:r>
              <a:t>Parmenidés nejprve shrnuje námitky proti negativní cestě – </a:t>
            </a:r>
            <a:r>
              <a:rPr b="1"/>
              <a:t>každý předmět myšlení musí být skutečným předmětem</a:t>
            </a:r>
            <a:r>
              <a:t>. Odmítnutí cesty „není“ je motivováno opět noeticky – tedy otázkou po obsahu myšlení?</a:t>
            </a:r>
            <a:endParaRPr sz="2800"/>
          </a:p>
          <a:p>
            <a:pPr marL="228600" indent="-228600">
              <a:spcBef>
                <a:spcPts val="200"/>
              </a:spcBef>
              <a:buSzPct val="100000"/>
              <a:buAutoNum type="arabicParenR"/>
              <a:defRPr sz="1000"/>
            </a:pPr>
            <a:r>
              <a:t>V další části bohyně varuje před třetí cestou, na které se ocitneme, pokud se nerozhodneme, pokud se nerozhodneme pro kritické myšlení. Člověk se tak může ocitnout v situaci, kdy zároveň tvrdí, že něco jest a zároveň není. To známe všichni, když říkáme, že si někdo protiřečí. </a:t>
            </a: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Nadpis 1"/>
          <p:cNvSpPr txBox="1">
            <a:spLocks noGrp="1"/>
          </p:cNvSpPr>
          <p:nvPr>
            <p:ph type="title"/>
          </p:nvPr>
        </p:nvSpPr>
        <p:spPr>
          <a:prstGeom prst="rect">
            <a:avLst/>
          </a:prstGeom>
        </p:spPr>
        <p:txBody>
          <a:bodyPr/>
          <a:lstStyle>
            <a:lvl1pPr>
              <a:defRPr sz="1600"/>
            </a:lvl1pPr>
          </a:lstStyle>
          <a:p>
            <a:r>
              <a:t>Parmenidés z Eleje – Filosofická báseň III - „jest“ a co k tomu patří</a:t>
            </a:r>
          </a:p>
        </p:txBody>
      </p:sp>
      <p:sp>
        <p:nvSpPr>
          <p:cNvPr id="344"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000"/>
            </a:pPr>
            <a:r>
              <a:rPr dirty="0"/>
              <a:t>„</a:t>
            </a:r>
            <a:r>
              <a:rPr dirty="0" err="1"/>
              <a:t>Zbývá</a:t>
            </a:r>
            <a:r>
              <a:rPr dirty="0"/>
              <a:t> </a:t>
            </a:r>
            <a:r>
              <a:rPr dirty="0" err="1"/>
              <a:t>ještě</a:t>
            </a:r>
            <a:r>
              <a:rPr dirty="0"/>
              <a:t> </a:t>
            </a:r>
            <a:r>
              <a:rPr dirty="0" err="1"/>
              <a:t>jediný</a:t>
            </a:r>
            <a:r>
              <a:rPr dirty="0"/>
              <a:t> </a:t>
            </a:r>
            <a:r>
              <a:rPr dirty="0" err="1"/>
              <a:t>výklad</a:t>
            </a:r>
            <a:r>
              <a:rPr dirty="0"/>
              <a:t> o </a:t>
            </a:r>
            <a:r>
              <a:rPr dirty="0" err="1"/>
              <a:t>cestě</a:t>
            </a:r>
            <a:r>
              <a:rPr dirty="0"/>
              <a:t>, </a:t>
            </a:r>
            <a:r>
              <a:rPr dirty="0" err="1"/>
              <a:t>že</a:t>
            </a:r>
            <a:r>
              <a:rPr dirty="0"/>
              <a:t> (to) jest. Na </a:t>
            </a:r>
            <a:r>
              <a:rPr dirty="0" err="1"/>
              <a:t>této</a:t>
            </a:r>
            <a:r>
              <a:rPr dirty="0"/>
              <a:t> </a:t>
            </a:r>
            <a:r>
              <a:rPr dirty="0" err="1"/>
              <a:t>cestě</a:t>
            </a:r>
            <a:r>
              <a:rPr dirty="0"/>
              <a:t> je</a:t>
            </a:r>
          </a:p>
          <a:p>
            <a:pPr marL="0" indent="0" algn="ctr">
              <a:spcBef>
                <a:spcPts val="200"/>
              </a:spcBef>
              <a:buSzTx/>
              <a:buNone/>
              <a:defRPr sz="1000"/>
            </a:pPr>
            <a:r>
              <a:rPr dirty="0" err="1"/>
              <a:t>velké</a:t>
            </a:r>
            <a:r>
              <a:rPr dirty="0"/>
              <a:t> </a:t>
            </a:r>
            <a:r>
              <a:rPr dirty="0" err="1"/>
              <a:t>množství</a:t>
            </a:r>
            <a:r>
              <a:rPr dirty="0"/>
              <a:t> </a:t>
            </a:r>
            <a:r>
              <a:rPr dirty="0" err="1"/>
              <a:t>znamení</a:t>
            </a:r>
            <a:r>
              <a:rPr dirty="0"/>
              <a:t>, </a:t>
            </a:r>
            <a:r>
              <a:rPr dirty="0" err="1"/>
              <a:t>že</a:t>
            </a:r>
            <a:r>
              <a:rPr dirty="0"/>
              <a:t> </a:t>
            </a:r>
            <a:r>
              <a:rPr dirty="0" err="1"/>
              <a:t>jsoucno</a:t>
            </a:r>
            <a:r>
              <a:rPr dirty="0"/>
              <a:t> je </a:t>
            </a:r>
            <a:r>
              <a:rPr b="1" dirty="0"/>
              <a:t>(1)</a:t>
            </a:r>
            <a:r>
              <a:rPr dirty="0"/>
              <a:t> </a:t>
            </a:r>
            <a:r>
              <a:rPr b="1" dirty="0" err="1"/>
              <a:t>nezrozené</a:t>
            </a:r>
            <a:r>
              <a:rPr b="1" dirty="0"/>
              <a:t> a </a:t>
            </a:r>
            <a:r>
              <a:rPr b="1" dirty="0" err="1"/>
              <a:t>nehynoucí</a:t>
            </a:r>
            <a:r>
              <a:rPr b="1" dirty="0"/>
              <a:t>, </a:t>
            </a:r>
          </a:p>
          <a:p>
            <a:pPr marL="0" indent="0" algn="ctr">
              <a:spcBef>
                <a:spcPts val="200"/>
              </a:spcBef>
              <a:buSzTx/>
              <a:buNone/>
              <a:defRPr sz="1000" b="1"/>
            </a:pPr>
            <a:r>
              <a:rPr dirty="0" err="1"/>
              <a:t>celé</a:t>
            </a:r>
            <a:r>
              <a:rPr dirty="0"/>
              <a:t>, </a:t>
            </a:r>
            <a:r>
              <a:rPr dirty="0" err="1"/>
              <a:t>jednorodé</a:t>
            </a:r>
            <a:r>
              <a:rPr dirty="0"/>
              <a:t>, </a:t>
            </a:r>
            <a:r>
              <a:rPr dirty="0" err="1"/>
              <a:t>neochvějné</a:t>
            </a:r>
            <a:r>
              <a:rPr dirty="0"/>
              <a:t> a </a:t>
            </a:r>
            <a:r>
              <a:rPr dirty="0" err="1"/>
              <a:t>dokonalé</a:t>
            </a:r>
            <a:r>
              <a:rPr b="0" dirty="0"/>
              <a:t>.</a:t>
            </a:r>
          </a:p>
          <a:p>
            <a:pPr marL="0" indent="0" algn="ctr">
              <a:spcBef>
                <a:spcPts val="200"/>
              </a:spcBef>
              <a:buSzTx/>
              <a:buNone/>
              <a:defRPr sz="1000"/>
            </a:pPr>
            <a:r>
              <a:rPr dirty="0" err="1"/>
              <a:t>Nikdy</a:t>
            </a:r>
            <a:r>
              <a:rPr dirty="0"/>
              <a:t> </a:t>
            </a:r>
            <a:r>
              <a:rPr dirty="0" err="1"/>
              <a:t>nebylo</a:t>
            </a:r>
            <a:r>
              <a:rPr dirty="0"/>
              <a:t> </a:t>
            </a:r>
            <a:r>
              <a:rPr dirty="0" err="1"/>
              <a:t>ani</a:t>
            </a:r>
            <a:r>
              <a:rPr dirty="0"/>
              <a:t> </a:t>
            </a:r>
            <a:r>
              <a:rPr dirty="0" err="1"/>
              <a:t>nebude</a:t>
            </a:r>
            <a:r>
              <a:rPr dirty="0"/>
              <a:t>, </a:t>
            </a:r>
            <a:r>
              <a:rPr dirty="0" err="1"/>
              <a:t>protože</a:t>
            </a:r>
            <a:r>
              <a:rPr dirty="0"/>
              <a:t> jest </a:t>
            </a:r>
            <a:r>
              <a:rPr dirty="0" err="1"/>
              <a:t>nyní</a:t>
            </a:r>
            <a:r>
              <a:rPr dirty="0"/>
              <a:t> </a:t>
            </a:r>
            <a:r>
              <a:rPr dirty="0" err="1"/>
              <a:t>zároveň</a:t>
            </a:r>
            <a:r>
              <a:rPr dirty="0"/>
              <a:t> </a:t>
            </a:r>
            <a:r>
              <a:rPr dirty="0" err="1"/>
              <a:t>celé</a:t>
            </a:r>
            <a:r>
              <a:rPr dirty="0"/>
              <a:t>, </a:t>
            </a:r>
            <a:r>
              <a:rPr dirty="0" err="1"/>
              <a:t>jedno</a:t>
            </a:r>
            <a:r>
              <a:rPr dirty="0"/>
              <a:t>,</a:t>
            </a:r>
          </a:p>
          <a:p>
            <a:pPr marL="0" indent="0" algn="ctr">
              <a:spcBef>
                <a:spcPts val="200"/>
              </a:spcBef>
              <a:buSzTx/>
              <a:buNone/>
              <a:defRPr sz="1000"/>
            </a:pPr>
            <a:r>
              <a:rPr dirty="0" err="1"/>
              <a:t>Souvislé</a:t>
            </a:r>
            <a:r>
              <a:rPr dirty="0"/>
              <a:t>. </a:t>
            </a:r>
            <a:r>
              <a:rPr dirty="0" err="1"/>
              <a:t>Neboť</a:t>
            </a:r>
            <a:r>
              <a:rPr dirty="0"/>
              <a:t> </a:t>
            </a:r>
            <a:r>
              <a:rPr dirty="0" err="1"/>
              <a:t>jaké</a:t>
            </a:r>
            <a:r>
              <a:rPr dirty="0"/>
              <a:t> </a:t>
            </a:r>
            <a:r>
              <a:rPr dirty="0" err="1"/>
              <a:t>zrození</a:t>
            </a:r>
            <a:r>
              <a:rPr dirty="0"/>
              <a:t> pro </a:t>
            </a:r>
            <a:r>
              <a:rPr dirty="0" err="1"/>
              <a:t>ně</a:t>
            </a:r>
            <a:r>
              <a:rPr dirty="0"/>
              <a:t> </a:t>
            </a:r>
            <a:r>
              <a:rPr dirty="0" err="1"/>
              <a:t>budeš</a:t>
            </a:r>
            <a:r>
              <a:rPr dirty="0"/>
              <a:t> </a:t>
            </a:r>
            <a:r>
              <a:rPr dirty="0" err="1"/>
              <a:t>hledat</a:t>
            </a:r>
            <a:r>
              <a:rPr dirty="0"/>
              <a:t>? </a:t>
            </a:r>
            <a:r>
              <a:rPr b="1" dirty="0"/>
              <a:t>(2)</a:t>
            </a:r>
            <a:r>
              <a:rPr dirty="0"/>
              <a:t> </a:t>
            </a:r>
            <a:r>
              <a:rPr b="1" dirty="0" err="1"/>
              <a:t>Jakým</a:t>
            </a:r>
            <a:r>
              <a:rPr b="1" dirty="0"/>
              <a:t> </a:t>
            </a:r>
            <a:r>
              <a:rPr b="1" dirty="0" err="1"/>
              <a:t>způsobem</a:t>
            </a:r>
            <a:endParaRPr b="1" dirty="0"/>
          </a:p>
          <a:p>
            <a:pPr marL="0" indent="0" algn="ctr">
              <a:spcBef>
                <a:spcPts val="200"/>
              </a:spcBef>
              <a:buSzTx/>
              <a:buNone/>
              <a:defRPr sz="1000" b="1"/>
            </a:pPr>
            <a:r>
              <a:rPr dirty="0"/>
              <a:t>a </a:t>
            </a:r>
            <a:r>
              <a:rPr dirty="0" err="1"/>
              <a:t>odkud</a:t>
            </a:r>
            <a:r>
              <a:rPr dirty="0"/>
              <a:t> </a:t>
            </a:r>
            <a:r>
              <a:rPr dirty="0" err="1"/>
              <a:t>vyrostlo</a:t>
            </a:r>
            <a:r>
              <a:rPr dirty="0"/>
              <a:t>?</a:t>
            </a:r>
            <a:r>
              <a:rPr b="0" dirty="0"/>
              <a:t> </a:t>
            </a:r>
            <a:r>
              <a:rPr b="0" dirty="0" err="1"/>
              <a:t>Nedovolím</a:t>
            </a:r>
            <a:r>
              <a:rPr b="0" dirty="0"/>
              <a:t> </a:t>
            </a:r>
            <a:r>
              <a:rPr b="0" dirty="0" err="1"/>
              <a:t>ti</a:t>
            </a:r>
            <a:r>
              <a:rPr b="0" dirty="0"/>
              <a:t>, abys </a:t>
            </a:r>
            <a:r>
              <a:rPr b="0" dirty="0" err="1"/>
              <a:t>řekl</a:t>
            </a:r>
            <a:r>
              <a:rPr b="0" dirty="0"/>
              <a:t> </a:t>
            </a:r>
            <a:r>
              <a:rPr b="0" dirty="0" err="1"/>
              <a:t>nebo</a:t>
            </a:r>
            <a:r>
              <a:rPr b="0" dirty="0"/>
              <a:t> </a:t>
            </a:r>
            <a:r>
              <a:rPr b="0" dirty="0" err="1"/>
              <a:t>myslel</a:t>
            </a:r>
            <a:r>
              <a:rPr b="0" dirty="0"/>
              <a:t>, </a:t>
            </a:r>
            <a:r>
              <a:rPr b="0" dirty="0" err="1"/>
              <a:t>že</a:t>
            </a:r>
            <a:r>
              <a:rPr b="0" dirty="0"/>
              <a:t> z </a:t>
            </a:r>
            <a:r>
              <a:rPr b="0" dirty="0" err="1"/>
              <a:t>nejsoucího</a:t>
            </a:r>
            <a:r>
              <a:rPr b="0" dirty="0"/>
              <a:t>: </a:t>
            </a:r>
            <a:r>
              <a:rPr b="0" dirty="0" err="1"/>
              <a:t>neboť</a:t>
            </a:r>
            <a:r>
              <a:rPr b="0" dirty="0"/>
              <a:t> </a:t>
            </a:r>
            <a:r>
              <a:rPr b="0" dirty="0" err="1"/>
              <a:t>není</a:t>
            </a:r>
            <a:r>
              <a:rPr b="0" dirty="0"/>
              <a:t> </a:t>
            </a:r>
            <a:r>
              <a:rPr b="0" dirty="0" err="1"/>
              <a:t>dovoleno</a:t>
            </a:r>
            <a:r>
              <a:rPr b="0" dirty="0"/>
              <a:t> </a:t>
            </a:r>
            <a:r>
              <a:rPr b="0" dirty="0" err="1"/>
              <a:t>říkat</a:t>
            </a:r>
            <a:r>
              <a:rPr b="0" dirty="0"/>
              <a:t> </a:t>
            </a:r>
            <a:r>
              <a:rPr b="0" dirty="0" err="1"/>
              <a:t>nebo</a:t>
            </a:r>
            <a:r>
              <a:rPr b="0" dirty="0"/>
              <a:t> </a:t>
            </a:r>
            <a:r>
              <a:rPr b="0" dirty="0" err="1"/>
              <a:t>myslet</a:t>
            </a:r>
            <a:r>
              <a:rPr b="0" dirty="0"/>
              <a:t>, </a:t>
            </a:r>
            <a:r>
              <a:rPr b="0" dirty="0" err="1"/>
              <a:t>že</a:t>
            </a:r>
            <a:r>
              <a:rPr b="0" dirty="0"/>
              <a:t> (to) </a:t>
            </a:r>
            <a:r>
              <a:rPr b="0" dirty="0" err="1"/>
              <a:t>není</a:t>
            </a:r>
            <a:r>
              <a:rPr b="0" dirty="0"/>
              <a:t>; a </a:t>
            </a:r>
            <a:r>
              <a:rPr dirty="0"/>
              <a:t>(3)</a:t>
            </a:r>
            <a:r>
              <a:rPr b="0" dirty="0"/>
              <a:t> </a:t>
            </a:r>
            <a:r>
              <a:rPr dirty="0" err="1"/>
              <a:t>jaká</a:t>
            </a:r>
            <a:r>
              <a:rPr dirty="0"/>
              <a:t> </a:t>
            </a:r>
            <a:r>
              <a:rPr dirty="0" err="1"/>
              <a:t>potřeba</a:t>
            </a:r>
            <a:r>
              <a:rPr dirty="0"/>
              <a:t> by je </a:t>
            </a:r>
            <a:r>
              <a:rPr dirty="0" err="1"/>
              <a:t>mohla</a:t>
            </a:r>
            <a:r>
              <a:rPr dirty="0"/>
              <a:t> </a:t>
            </a:r>
            <a:r>
              <a:rPr dirty="0" err="1"/>
              <a:t>nutit</a:t>
            </a:r>
            <a:r>
              <a:rPr dirty="0"/>
              <a:t>, aby </a:t>
            </a:r>
            <a:r>
              <a:rPr dirty="0" err="1"/>
              <a:t>vyrostlo</a:t>
            </a:r>
            <a:r>
              <a:rPr dirty="0"/>
              <a:t> </a:t>
            </a:r>
            <a:r>
              <a:rPr dirty="0" err="1"/>
              <a:t>spíše</a:t>
            </a:r>
            <a:r>
              <a:rPr dirty="0"/>
              <a:t> </a:t>
            </a:r>
            <a:r>
              <a:rPr dirty="0" err="1"/>
              <a:t>později</a:t>
            </a:r>
            <a:endParaRPr dirty="0"/>
          </a:p>
          <a:p>
            <a:pPr marL="0" indent="0" algn="ctr">
              <a:spcBef>
                <a:spcPts val="200"/>
              </a:spcBef>
              <a:buSzTx/>
              <a:buNone/>
              <a:defRPr sz="1000" b="1"/>
            </a:pPr>
            <a:r>
              <a:rPr dirty="0" err="1"/>
              <a:t>než</a:t>
            </a:r>
            <a:r>
              <a:rPr dirty="0"/>
              <a:t> </a:t>
            </a:r>
            <a:r>
              <a:rPr dirty="0" err="1"/>
              <a:t>dříve</a:t>
            </a:r>
            <a:r>
              <a:rPr dirty="0"/>
              <a:t>, </a:t>
            </a:r>
            <a:r>
              <a:rPr dirty="0" err="1"/>
              <a:t>pokud</a:t>
            </a:r>
            <a:r>
              <a:rPr dirty="0"/>
              <a:t> </a:t>
            </a:r>
            <a:r>
              <a:rPr dirty="0" err="1"/>
              <a:t>začíná</a:t>
            </a:r>
            <a:r>
              <a:rPr dirty="0"/>
              <a:t> z </a:t>
            </a:r>
            <a:r>
              <a:rPr dirty="0" err="1"/>
              <a:t>ničeho</a:t>
            </a:r>
            <a:r>
              <a:rPr dirty="0"/>
              <a:t>?</a:t>
            </a:r>
            <a:r>
              <a:rPr b="0" dirty="0"/>
              <a:t> </a:t>
            </a:r>
            <a:r>
              <a:rPr b="0" dirty="0" err="1"/>
              <a:t>Musí</a:t>
            </a:r>
            <a:r>
              <a:rPr b="0" dirty="0"/>
              <a:t> </a:t>
            </a:r>
            <a:r>
              <a:rPr b="0" dirty="0" err="1"/>
              <a:t>tedy</a:t>
            </a:r>
            <a:r>
              <a:rPr b="0" dirty="0"/>
              <a:t> </a:t>
            </a:r>
            <a:r>
              <a:rPr b="0" dirty="0" err="1"/>
              <a:t>být</a:t>
            </a:r>
            <a:r>
              <a:rPr b="0" dirty="0"/>
              <a:t> </a:t>
            </a:r>
            <a:r>
              <a:rPr b="0" dirty="0" err="1"/>
              <a:t>buďto</a:t>
            </a:r>
            <a:endParaRPr b="0" dirty="0"/>
          </a:p>
          <a:p>
            <a:pPr marL="0" indent="0" algn="ctr">
              <a:spcBef>
                <a:spcPts val="200"/>
              </a:spcBef>
              <a:buSzTx/>
              <a:buNone/>
              <a:defRPr sz="1000"/>
            </a:pPr>
            <a:r>
              <a:rPr dirty="0" err="1"/>
              <a:t>úplně</a:t>
            </a:r>
            <a:r>
              <a:rPr dirty="0"/>
              <a:t>, </a:t>
            </a:r>
            <a:r>
              <a:rPr dirty="0" err="1"/>
              <a:t>nebo</a:t>
            </a:r>
            <a:r>
              <a:rPr dirty="0"/>
              <a:t> </a:t>
            </a:r>
            <a:r>
              <a:rPr dirty="0" err="1"/>
              <a:t>vůbec</a:t>
            </a:r>
            <a:r>
              <a:rPr dirty="0"/>
              <a:t> ne. </a:t>
            </a:r>
            <a:r>
              <a:rPr dirty="0" err="1"/>
              <a:t>Síla</a:t>
            </a:r>
            <a:r>
              <a:rPr dirty="0"/>
              <a:t> </a:t>
            </a:r>
            <a:r>
              <a:rPr dirty="0" err="1"/>
              <a:t>přesvědčení</a:t>
            </a:r>
            <a:r>
              <a:rPr dirty="0"/>
              <a:t> </a:t>
            </a:r>
            <a:r>
              <a:rPr dirty="0" err="1"/>
              <a:t>rovněž</a:t>
            </a:r>
            <a:r>
              <a:rPr dirty="0"/>
              <a:t> </a:t>
            </a:r>
            <a:r>
              <a:rPr dirty="0" err="1"/>
              <a:t>nepřipustí</a:t>
            </a:r>
            <a:r>
              <a:rPr dirty="0"/>
              <a:t>, aby z </a:t>
            </a:r>
          </a:p>
          <a:p>
            <a:pPr marL="0" indent="0" algn="ctr">
              <a:spcBef>
                <a:spcPts val="200"/>
              </a:spcBef>
              <a:buSzTx/>
              <a:buNone/>
              <a:defRPr sz="1000"/>
            </a:pPr>
            <a:r>
              <a:rPr dirty="0" err="1"/>
              <a:t>nejsoucího</a:t>
            </a:r>
            <a:r>
              <a:rPr dirty="0"/>
              <a:t> </a:t>
            </a:r>
            <a:r>
              <a:rPr dirty="0" err="1"/>
              <a:t>někdy</a:t>
            </a:r>
            <a:r>
              <a:rPr dirty="0"/>
              <a:t> </a:t>
            </a:r>
            <a:r>
              <a:rPr dirty="0" err="1"/>
              <a:t>vzniklo</a:t>
            </a:r>
            <a:r>
              <a:rPr dirty="0"/>
              <a:t> </a:t>
            </a:r>
            <a:r>
              <a:rPr dirty="0" err="1"/>
              <a:t>něco</a:t>
            </a:r>
            <a:r>
              <a:rPr dirty="0"/>
              <a:t> </a:t>
            </a:r>
            <a:r>
              <a:rPr dirty="0" err="1"/>
              <a:t>vedle</a:t>
            </a:r>
            <a:r>
              <a:rPr dirty="0"/>
              <a:t> </a:t>
            </a:r>
            <a:r>
              <a:rPr dirty="0" err="1"/>
              <a:t>něho</a:t>
            </a:r>
            <a:r>
              <a:rPr dirty="0"/>
              <a:t>. Proto </a:t>
            </a:r>
            <a:r>
              <a:rPr dirty="0" err="1"/>
              <a:t>Spravedlnost</a:t>
            </a:r>
            <a:endParaRPr dirty="0"/>
          </a:p>
          <a:p>
            <a:pPr marL="0" indent="0" algn="ctr">
              <a:spcBef>
                <a:spcPts val="200"/>
              </a:spcBef>
              <a:buSzTx/>
              <a:buNone/>
              <a:defRPr sz="1000"/>
            </a:pPr>
            <a:r>
              <a:rPr dirty="0" err="1"/>
              <a:t>neuvolnila</a:t>
            </a:r>
            <a:r>
              <a:rPr dirty="0"/>
              <a:t> </a:t>
            </a:r>
            <a:r>
              <a:rPr dirty="0" err="1"/>
              <a:t>pouta</a:t>
            </a:r>
            <a:r>
              <a:rPr dirty="0"/>
              <a:t>, aby mu </a:t>
            </a:r>
            <a:r>
              <a:rPr dirty="0" err="1"/>
              <a:t>dovolila</a:t>
            </a:r>
            <a:r>
              <a:rPr dirty="0"/>
              <a:t> </a:t>
            </a:r>
            <a:r>
              <a:rPr dirty="0" err="1"/>
              <a:t>vzniknout</a:t>
            </a:r>
            <a:r>
              <a:rPr dirty="0"/>
              <a:t> </a:t>
            </a:r>
            <a:r>
              <a:rPr dirty="0" err="1"/>
              <a:t>nebo</a:t>
            </a:r>
            <a:r>
              <a:rPr dirty="0"/>
              <a:t> </a:t>
            </a:r>
            <a:r>
              <a:rPr dirty="0" err="1"/>
              <a:t>zahynout</a:t>
            </a:r>
            <a:r>
              <a:rPr dirty="0"/>
              <a:t>, </a:t>
            </a:r>
          </a:p>
          <a:p>
            <a:pPr marL="0" indent="0" algn="ctr">
              <a:spcBef>
                <a:spcPts val="200"/>
              </a:spcBef>
              <a:buSzTx/>
              <a:buNone/>
              <a:defRPr sz="1000"/>
            </a:pPr>
            <a:r>
              <a:rPr dirty="0" err="1"/>
              <a:t>nýbrž</a:t>
            </a:r>
            <a:r>
              <a:rPr dirty="0"/>
              <a:t> </a:t>
            </a:r>
            <a:r>
              <a:rPr dirty="0" err="1"/>
              <a:t>pevně</a:t>
            </a:r>
            <a:r>
              <a:rPr dirty="0"/>
              <a:t> je </a:t>
            </a:r>
            <a:r>
              <a:rPr dirty="0" err="1"/>
              <a:t>drží</a:t>
            </a:r>
            <a:r>
              <a:rPr dirty="0"/>
              <a:t>. </a:t>
            </a:r>
            <a:r>
              <a:rPr dirty="0" err="1"/>
              <a:t>Rozsudek</a:t>
            </a:r>
            <a:r>
              <a:rPr dirty="0"/>
              <a:t> </a:t>
            </a:r>
            <a:r>
              <a:rPr dirty="0" err="1"/>
              <a:t>nad</a:t>
            </a:r>
            <a:r>
              <a:rPr dirty="0"/>
              <a:t> </a:t>
            </a:r>
            <a:r>
              <a:rPr dirty="0" err="1"/>
              <a:t>tím</a:t>
            </a:r>
            <a:r>
              <a:rPr dirty="0"/>
              <a:t> </a:t>
            </a:r>
            <a:r>
              <a:rPr dirty="0" err="1"/>
              <a:t>spočívá</a:t>
            </a:r>
            <a:r>
              <a:rPr dirty="0"/>
              <a:t> v </a:t>
            </a:r>
            <a:r>
              <a:rPr dirty="0" err="1"/>
              <a:t>tomto</a:t>
            </a:r>
            <a:r>
              <a:rPr dirty="0"/>
              <a:t>:</a:t>
            </a:r>
          </a:p>
          <a:p>
            <a:pPr marL="0" indent="0" algn="ctr">
              <a:spcBef>
                <a:spcPts val="200"/>
              </a:spcBef>
              <a:buSzTx/>
              <a:buNone/>
              <a:defRPr sz="1000"/>
            </a:pPr>
            <a:r>
              <a:rPr dirty="0"/>
              <a:t>jest, </a:t>
            </a:r>
            <a:r>
              <a:rPr dirty="0" err="1"/>
              <a:t>nebo</a:t>
            </a:r>
            <a:r>
              <a:rPr dirty="0"/>
              <a:t> </a:t>
            </a:r>
            <a:r>
              <a:rPr dirty="0" err="1"/>
              <a:t>není</a:t>
            </a:r>
            <a:r>
              <a:rPr dirty="0"/>
              <a:t>. Je </a:t>
            </a:r>
            <a:r>
              <a:rPr dirty="0" err="1"/>
              <a:t>tedy</a:t>
            </a:r>
            <a:r>
              <a:rPr dirty="0"/>
              <a:t> </a:t>
            </a:r>
            <a:r>
              <a:rPr dirty="0" err="1"/>
              <a:t>rozhodnuto</a:t>
            </a:r>
            <a:r>
              <a:rPr dirty="0"/>
              <a:t>, a to s </a:t>
            </a:r>
            <a:r>
              <a:rPr dirty="0" err="1"/>
              <a:t>nutností</a:t>
            </a:r>
            <a:r>
              <a:rPr dirty="0"/>
              <a:t>, </a:t>
            </a:r>
            <a:r>
              <a:rPr dirty="0" err="1"/>
              <a:t>že</a:t>
            </a:r>
            <a:r>
              <a:rPr dirty="0"/>
              <a:t> </a:t>
            </a:r>
            <a:r>
              <a:rPr dirty="0" err="1"/>
              <a:t>jedna</a:t>
            </a:r>
            <a:r>
              <a:rPr dirty="0"/>
              <a:t> </a:t>
            </a:r>
            <a:r>
              <a:rPr dirty="0" err="1"/>
              <a:t>cesta</a:t>
            </a:r>
            <a:r>
              <a:rPr dirty="0"/>
              <a:t> </a:t>
            </a:r>
          </a:p>
          <a:p>
            <a:pPr marL="0" indent="0" algn="ctr">
              <a:spcBef>
                <a:spcPts val="200"/>
              </a:spcBef>
              <a:buSzTx/>
              <a:buNone/>
              <a:defRPr sz="1000"/>
            </a:pPr>
            <a:r>
              <a:rPr dirty="0" err="1"/>
              <a:t>zůstane</a:t>
            </a:r>
            <a:r>
              <a:rPr dirty="0"/>
              <a:t> </a:t>
            </a:r>
            <a:r>
              <a:rPr dirty="0" err="1"/>
              <a:t>nemyslitelná</a:t>
            </a:r>
            <a:r>
              <a:rPr dirty="0"/>
              <a:t> a </a:t>
            </a:r>
            <a:r>
              <a:rPr dirty="0" err="1"/>
              <a:t>bezejmenná</a:t>
            </a:r>
            <a:r>
              <a:rPr dirty="0"/>
              <a:t> (</a:t>
            </a:r>
            <a:r>
              <a:rPr dirty="0" err="1"/>
              <a:t>neboť</a:t>
            </a:r>
            <a:r>
              <a:rPr dirty="0"/>
              <a:t> to </a:t>
            </a:r>
            <a:r>
              <a:rPr dirty="0" err="1"/>
              <a:t>není</a:t>
            </a:r>
            <a:r>
              <a:rPr dirty="0"/>
              <a:t> </a:t>
            </a:r>
            <a:r>
              <a:rPr dirty="0" err="1"/>
              <a:t>pravdivá</a:t>
            </a:r>
            <a:endParaRPr dirty="0"/>
          </a:p>
          <a:p>
            <a:pPr marL="0" indent="0" algn="ctr">
              <a:spcBef>
                <a:spcPts val="200"/>
              </a:spcBef>
              <a:buSzTx/>
              <a:buNone/>
              <a:defRPr sz="1000"/>
            </a:pPr>
            <a:r>
              <a:rPr dirty="0" err="1"/>
              <a:t>cesta</a:t>
            </a:r>
            <a:r>
              <a:rPr dirty="0"/>
              <a:t>), </a:t>
            </a:r>
            <a:r>
              <a:rPr dirty="0" err="1"/>
              <a:t>zatímco</a:t>
            </a:r>
            <a:r>
              <a:rPr dirty="0"/>
              <a:t> </a:t>
            </a:r>
            <a:r>
              <a:rPr dirty="0" err="1"/>
              <a:t>druhá</a:t>
            </a:r>
            <a:r>
              <a:rPr dirty="0"/>
              <a:t> </a:t>
            </a:r>
            <a:r>
              <a:rPr dirty="0" err="1"/>
              <a:t>cesta</a:t>
            </a:r>
            <a:r>
              <a:rPr dirty="0"/>
              <a:t> jest a je </a:t>
            </a:r>
            <a:r>
              <a:rPr dirty="0" err="1"/>
              <a:t>pravdivá</a:t>
            </a:r>
            <a:r>
              <a:rPr dirty="0"/>
              <a:t>. </a:t>
            </a:r>
            <a:r>
              <a:rPr dirty="0" err="1"/>
              <a:t>Jak</a:t>
            </a:r>
            <a:r>
              <a:rPr dirty="0"/>
              <a:t> by </a:t>
            </a:r>
            <a:r>
              <a:rPr dirty="0" err="1"/>
              <a:t>mohlo</a:t>
            </a:r>
            <a:r>
              <a:rPr dirty="0"/>
              <a:t> </a:t>
            </a:r>
            <a:r>
              <a:rPr dirty="0" err="1"/>
              <a:t>jsoucí</a:t>
            </a:r>
            <a:endParaRPr dirty="0"/>
          </a:p>
          <a:p>
            <a:pPr marL="0" indent="0" algn="ctr">
              <a:spcBef>
                <a:spcPts val="200"/>
              </a:spcBef>
              <a:buSzTx/>
              <a:buNone/>
              <a:defRPr sz="1000"/>
            </a:pPr>
            <a:r>
              <a:rPr dirty="0" err="1"/>
              <a:t>být</a:t>
            </a:r>
            <a:r>
              <a:rPr dirty="0"/>
              <a:t> </a:t>
            </a:r>
            <a:r>
              <a:rPr dirty="0" err="1"/>
              <a:t>potom</a:t>
            </a:r>
            <a:r>
              <a:rPr dirty="0"/>
              <a:t>? A </a:t>
            </a:r>
            <a:r>
              <a:rPr dirty="0" err="1"/>
              <a:t>jak</a:t>
            </a:r>
            <a:r>
              <a:rPr dirty="0"/>
              <a:t> by </a:t>
            </a:r>
            <a:r>
              <a:rPr dirty="0" err="1"/>
              <a:t>mohlo</a:t>
            </a:r>
            <a:r>
              <a:rPr dirty="0"/>
              <a:t> </a:t>
            </a:r>
            <a:r>
              <a:rPr dirty="0" err="1"/>
              <a:t>vzniknout</a:t>
            </a:r>
            <a:r>
              <a:rPr dirty="0"/>
              <a:t>? </a:t>
            </a:r>
            <a:r>
              <a:rPr dirty="0" err="1"/>
              <a:t>Neboť</a:t>
            </a:r>
            <a:r>
              <a:rPr dirty="0"/>
              <a:t> </a:t>
            </a:r>
            <a:r>
              <a:rPr dirty="0" err="1"/>
              <a:t>kdyby</a:t>
            </a:r>
            <a:r>
              <a:rPr dirty="0"/>
              <a:t> </a:t>
            </a:r>
            <a:r>
              <a:rPr dirty="0" err="1"/>
              <a:t>vzniklo</a:t>
            </a:r>
            <a:r>
              <a:rPr dirty="0"/>
              <a:t>, </a:t>
            </a:r>
          </a:p>
          <a:p>
            <a:pPr marL="0" indent="0" algn="ctr">
              <a:spcBef>
                <a:spcPts val="200"/>
              </a:spcBef>
              <a:buSzTx/>
              <a:buNone/>
              <a:defRPr sz="1000"/>
            </a:pPr>
            <a:r>
              <a:rPr dirty="0" err="1"/>
              <a:t>není</a:t>
            </a:r>
            <a:r>
              <a:rPr dirty="0"/>
              <a:t>, a </a:t>
            </a:r>
            <a:r>
              <a:rPr dirty="0" err="1"/>
              <a:t>kdyby</a:t>
            </a:r>
            <a:r>
              <a:rPr dirty="0"/>
              <a:t> </a:t>
            </a:r>
            <a:r>
              <a:rPr dirty="0" err="1"/>
              <a:t>mělo</a:t>
            </a:r>
            <a:r>
              <a:rPr dirty="0"/>
              <a:t> </a:t>
            </a:r>
            <a:r>
              <a:rPr dirty="0" err="1"/>
              <a:t>být</a:t>
            </a:r>
            <a:r>
              <a:rPr dirty="0"/>
              <a:t> v </a:t>
            </a:r>
            <a:r>
              <a:rPr dirty="0" err="1"/>
              <a:t>budoucnu</a:t>
            </a:r>
            <a:r>
              <a:rPr dirty="0"/>
              <a:t>, </a:t>
            </a:r>
            <a:r>
              <a:rPr dirty="0" err="1"/>
              <a:t>také</a:t>
            </a:r>
            <a:r>
              <a:rPr dirty="0"/>
              <a:t> </a:t>
            </a:r>
            <a:r>
              <a:rPr dirty="0" err="1"/>
              <a:t>není</a:t>
            </a:r>
            <a:r>
              <a:rPr dirty="0"/>
              <a:t>. </a:t>
            </a:r>
            <a:r>
              <a:rPr dirty="0" err="1"/>
              <a:t>Takto</a:t>
            </a:r>
            <a:r>
              <a:rPr dirty="0"/>
              <a:t> </a:t>
            </a:r>
            <a:r>
              <a:rPr dirty="0" err="1"/>
              <a:t>vyhaslo</a:t>
            </a:r>
            <a:endParaRPr dirty="0"/>
          </a:p>
          <a:p>
            <a:pPr marL="0" indent="0" algn="ctr">
              <a:spcBef>
                <a:spcPts val="200"/>
              </a:spcBef>
              <a:buSzTx/>
              <a:buNone/>
              <a:defRPr sz="1000"/>
            </a:pPr>
            <a:r>
              <a:rPr dirty="0" err="1"/>
              <a:t>vznikání</a:t>
            </a:r>
            <a:r>
              <a:rPr dirty="0"/>
              <a:t> a </a:t>
            </a:r>
            <a:r>
              <a:rPr dirty="0" err="1"/>
              <a:t>po</a:t>
            </a:r>
            <a:r>
              <a:rPr dirty="0"/>
              <a:t> </a:t>
            </a:r>
            <a:r>
              <a:rPr dirty="0" err="1"/>
              <a:t>zániku</a:t>
            </a:r>
            <a:r>
              <a:rPr dirty="0"/>
              <a:t> </a:t>
            </a:r>
            <a:r>
              <a:rPr dirty="0" err="1"/>
              <a:t>není</a:t>
            </a:r>
            <a:r>
              <a:rPr dirty="0"/>
              <a:t> </a:t>
            </a:r>
            <a:r>
              <a:rPr dirty="0" err="1"/>
              <a:t>ani</a:t>
            </a:r>
            <a:r>
              <a:rPr dirty="0"/>
              <a:t> </a:t>
            </a:r>
            <a:r>
              <a:rPr dirty="0" err="1"/>
              <a:t>slechu</a:t>
            </a:r>
            <a:r>
              <a:rPr dirty="0"/>
              <a:t>.“ (DK 28 B)     </a:t>
            </a:r>
          </a:p>
        </p:txBody>
      </p:sp>
      <p:sp>
        <p:nvSpPr>
          <p:cNvPr id="345"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spcBef>
                <a:spcPts val="200"/>
              </a:spcBef>
              <a:buSzPct val="100000"/>
              <a:buAutoNum type="arabicPeriod"/>
              <a:defRPr sz="1000"/>
            </a:pPr>
            <a:r>
              <a:t>Co lze myslet, to musí existovat. Takový jsme si odnesli závěr z předchozích textů. Zdá se tedy, že meze existujícího (jest) jsou bezbřehé. Nicméně v tomto textu velmi omezuje. </a:t>
            </a:r>
            <a:r>
              <a:rPr b="1"/>
              <a:t>Parmenidés drasticky omezuje to, </a:t>
            </a:r>
            <a:r>
              <a:rPr b="1" u="sng"/>
              <a:t>co lze myslet i to co jest</a:t>
            </a:r>
            <a:r>
              <a:rPr b="1"/>
              <a:t>.</a:t>
            </a:r>
            <a:r>
              <a:t> Výsledkem je určitá forma monismu. </a:t>
            </a:r>
            <a:r>
              <a:rPr b="1"/>
              <a:t>Jedno je nehybné</a:t>
            </a:r>
            <a:r>
              <a:t>: opak Hérakleitova učení (opozici těchto dvou nacházíme až u Platóna a Aristotela; pravděpodobně se neznali; Prier, 2011, s. 104) </a:t>
            </a:r>
            <a:endParaRPr sz="2800"/>
          </a:p>
          <a:p>
            <a:pPr marL="228600" indent="-228600">
              <a:spcBef>
                <a:spcPts val="200"/>
              </a:spcBef>
              <a:buSzPct val="100000"/>
              <a:buAutoNum type="arabicPeriod"/>
              <a:defRPr sz="1000"/>
            </a:pPr>
            <a:r>
              <a:t>Řecké filosofické myšlení věnovalo velkou část svého úsilí pokusům o vyložení změny a pohybu. Parmenidova báseň je jedním z paradigmatických textů. Jeho sdělením je, že to, co je, nemůže ani vzniknout, ani zaniknout. Máme tu dva argumenty uvozené otázkami (2, 3)</a:t>
            </a: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Nadpis 1"/>
          <p:cNvSpPr txBox="1">
            <a:spLocks noGrp="1"/>
          </p:cNvSpPr>
          <p:nvPr>
            <p:ph type="title"/>
          </p:nvPr>
        </p:nvSpPr>
        <p:spPr>
          <a:prstGeom prst="rect">
            <a:avLst/>
          </a:prstGeom>
        </p:spPr>
        <p:txBody>
          <a:bodyPr/>
          <a:lstStyle>
            <a:lvl1pPr>
              <a:defRPr sz="1600"/>
            </a:lvl1pPr>
          </a:lstStyle>
          <a:p>
            <a:r>
              <a:t>Parmenidés z Eleje – dodatečné poznámky</a:t>
            </a:r>
          </a:p>
        </p:txBody>
      </p:sp>
      <p:sp>
        <p:nvSpPr>
          <p:cNvPr id="348"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200"/>
            </a:pPr>
            <a:r>
              <a:rPr dirty="0" err="1"/>
              <a:t>Viděli</a:t>
            </a:r>
            <a:r>
              <a:rPr dirty="0"/>
              <a:t> </a:t>
            </a:r>
            <a:r>
              <a:rPr dirty="0" err="1"/>
              <a:t>jsme</a:t>
            </a:r>
            <a:r>
              <a:rPr dirty="0"/>
              <a:t>, </a:t>
            </a:r>
            <a:r>
              <a:rPr dirty="0" err="1"/>
              <a:t>že</a:t>
            </a:r>
            <a:r>
              <a:rPr dirty="0"/>
              <a:t> </a:t>
            </a:r>
            <a:r>
              <a:rPr dirty="0" err="1"/>
              <a:t>Parmenidés</a:t>
            </a:r>
            <a:r>
              <a:rPr dirty="0"/>
              <a:t> </a:t>
            </a:r>
            <a:r>
              <a:rPr b="1" dirty="0" err="1"/>
              <a:t>odmítá</a:t>
            </a:r>
            <a:r>
              <a:rPr b="1" dirty="0"/>
              <a:t> </a:t>
            </a:r>
            <a:r>
              <a:rPr b="1" dirty="0" err="1"/>
              <a:t>pohyb</a:t>
            </a:r>
            <a:r>
              <a:rPr b="1" dirty="0"/>
              <a:t> (</a:t>
            </a:r>
            <a:r>
              <a:rPr b="1" dirty="0" err="1"/>
              <a:t>změnu</a:t>
            </a:r>
            <a:r>
              <a:rPr b="1" dirty="0"/>
              <a:t>)</a:t>
            </a:r>
            <a:r>
              <a:rPr dirty="0"/>
              <a:t>. </a:t>
            </a:r>
            <a:r>
              <a:rPr dirty="0" err="1"/>
              <a:t>Nicméně</a:t>
            </a:r>
            <a:r>
              <a:rPr dirty="0"/>
              <a:t> </a:t>
            </a:r>
            <a:r>
              <a:rPr dirty="0" err="1"/>
              <a:t>pohyb</a:t>
            </a:r>
            <a:r>
              <a:rPr dirty="0"/>
              <a:t> a </a:t>
            </a:r>
            <a:r>
              <a:rPr dirty="0" err="1"/>
              <a:t>změna</a:t>
            </a:r>
            <a:r>
              <a:rPr dirty="0"/>
              <a:t> je v </a:t>
            </a:r>
            <a:r>
              <a:rPr dirty="0" err="1"/>
              <a:t>naší</a:t>
            </a:r>
            <a:r>
              <a:rPr dirty="0"/>
              <a:t> </a:t>
            </a:r>
            <a:r>
              <a:rPr dirty="0" err="1"/>
              <a:t>zkušenosti</a:t>
            </a:r>
            <a:r>
              <a:rPr dirty="0"/>
              <a:t>. </a:t>
            </a:r>
            <a:r>
              <a:rPr dirty="0" err="1"/>
              <a:t>Můžeme</a:t>
            </a:r>
            <a:r>
              <a:rPr dirty="0"/>
              <a:t> </a:t>
            </a:r>
            <a:r>
              <a:rPr dirty="0" err="1"/>
              <a:t>tedy</a:t>
            </a:r>
            <a:r>
              <a:rPr dirty="0"/>
              <a:t> </a:t>
            </a:r>
            <a:r>
              <a:rPr dirty="0" err="1"/>
              <a:t>tvrdit</a:t>
            </a:r>
            <a:r>
              <a:rPr dirty="0"/>
              <a:t>, </a:t>
            </a:r>
            <a:r>
              <a:rPr dirty="0" err="1"/>
              <a:t>že</a:t>
            </a:r>
            <a:r>
              <a:rPr dirty="0"/>
              <a:t> </a:t>
            </a:r>
            <a:r>
              <a:rPr dirty="0" err="1"/>
              <a:t>Parmenidés</a:t>
            </a:r>
            <a:r>
              <a:rPr dirty="0"/>
              <a:t> </a:t>
            </a:r>
            <a:r>
              <a:rPr dirty="0" err="1"/>
              <a:t>přinejmenším</a:t>
            </a:r>
            <a:r>
              <a:rPr dirty="0"/>
              <a:t> </a:t>
            </a:r>
            <a:r>
              <a:rPr dirty="0" err="1"/>
              <a:t>problematizuje</a:t>
            </a:r>
            <a:r>
              <a:rPr dirty="0"/>
              <a:t> </a:t>
            </a:r>
            <a:r>
              <a:rPr dirty="0" err="1"/>
              <a:t>smyslové</a:t>
            </a:r>
            <a:r>
              <a:rPr dirty="0"/>
              <a:t> </a:t>
            </a:r>
            <a:r>
              <a:rPr dirty="0" err="1"/>
              <a:t>vnímání</a:t>
            </a:r>
            <a:r>
              <a:rPr dirty="0"/>
              <a:t>. (</a:t>
            </a:r>
            <a:r>
              <a:rPr dirty="0" err="1"/>
              <a:t>Coplestone</a:t>
            </a:r>
            <a:r>
              <a:rPr dirty="0"/>
              <a:t>, </a:t>
            </a:r>
            <a:r>
              <a:rPr i="1" dirty="0"/>
              <a:t>c. d., </a:t>
            </a:r>
            <a:r>
              <a:rPr dirty="0"/>
              <a:t>s. 74) </a:t>
            </a:r>
            <a:r>
              <a:rPr dirty="0" err="1"/>
              <a:t>Aristotelés</a:t>
            </a:r>
            <a:r>
              <a:rPr dirty="0"/>
              <a:t> </a:t>
            </a:r>
            <a:r>
              <a:rPr dirty="0" err="1"/>
              <a:t>ve</a:t>
            </a:r>
            <a:r>
              <a:rPr dirty="0"/>
              <a:t> </a:t>
            </a:r>
            <a:r>
              <a:rPr i="1" dirty="0" err="1"/>
              <a:t>Fyzice</a:t>
            </a:r>
            <a:r>
              <a:rPr i="1" dirty="0"/>
              <a:t> </a:t>
            </a:r>
            <a:r>
              <a:rPr dirty="0"/>
              <a:t> (191a 27-34)</a:t>
            </a:r>
            <a:r>
              <a:rPr i="1" dirty="0"/>
              <a:t> </a:t>
            </a:r>
            <a:r>
              <a:rPr dirty="0"/>
              <a:t>to </a:t>
            </a:r>
            <a:r>
              <a:rPr dirty="0" err="1"/>
              <a:t>shrnuje</a:t>
            </a:r>
            <a:r>
              <a:rPr dirty="0"/>
              <a:t> </a:t>
            </a:r>
            <a:r>
              <a:rPr dirty="0" err="1"/>
              <a:t>takto</a:t>
            </a:r>
            <a:r>
              <a:rPr dirty="0"/>
              <a:t>: </a:t>
            </a:r>
          </a:p>
          <a:p>
            <a:pPr marL="0" indent="0">
              <a:buSzTx/>
              <a:buNone/>
              <a:defRPr sz="1200"/>
            </a:pPr>
            <a:endParaRPr dirty="0"/>
          </a:p>
          <a:p>
            <a:pPr marL="0" indent="0">
              <a:spcBef>
                <a:spcPts val="200"/>
              </a:spcBef>
              <a:buSzTx/>
              <a:buNone/>
              <a:defRPr sz="1200"/>
            </a:pPr>
            <a:r>
              <a:rPr dirty="0"/>
              <a:t>„</a:t>
            </a:r>
            <a:r>
              <a:rPr dirty="0" err="1"/>
              <a:t>Neboť</a:t>
            </a:r>
            <a:r>
              <a:rPr dirty="0"/>
              <a:t> </a:t>
            </a:r>
            <a:r>
              <a:rPr dirty="0" err="1"/>
              <a:t>první</a:t>
            </a:r>
            <a:r>
              <a:rPr dirty="0"/>
              <a:t> </a:t>
            </a:r>
            <a:r>
              <a:rPr dirty="0" err="1"/>
              <a:t>filosofové</a:t>
            </a:r>
            <a:r>
              <a:rPr dirty="0"/>
              <a:t>, </a:t>
            </a:r>
            <a:r>
              <a:rPr dirty="0" err="1"/>
              <a:t>hledajíce</a:t>
            </a:r>
            <a:r>
              <a:rPr dirty="0"/>
              <a:t> </a:t>
            </a:r>
            <a:r>
              <a:rPr dirty="0" err="1"/>
              <a:t>pravdu</a:t>
            </a:r>
            <a:r>
              <a:rPr dirty="0"/>
              <a:t> a </a:t>
            </a:r>
            <a:r>
              <a:rPr dirty="0" err="1"/>
              <a:t>přirozenou</a:t>
            </a:r>
            <a:r>
              <a:rPr dirty="0"/>
              <a:t> </a:t>
            </a:r>
            <a:r>
              <a:rPr dirty="0" err="1"/>
              <a:t>povahu</a:t>
            </a:r>
            <a:r>
              <a:rPr dirty="0"/>
              <a:t> </a:t>
            </a:r>
            <a:r>
              <a:rPr dirty="0" err="1"/>
              <a:t>věcí</a:t>
            </a:r>
            <a:r>
              <a:rPr dirty="0"/>
              <a:t>, </a:t>
            </a:r>
            <a:r>
              <a:rPr dirty="0" err="1"/>
              <a:t>odchýlili</a:t>
            </a:r>
            <a:r>
              <a:rPr dirty="0"/>
              <a:t> se od </a:t>
            </a:r>
            <a:r>
              <a:rPr dirty="0" err="1"/>
              <a:t>ní</a:t>
            </a:r>
            <a:r>
              <a:rPr dirty="0"/>
              <a:t> a </a:t>
            </a:r>
            <a:r>
              <a:rPr dirty="0" err="1"/>
              <a:t>octli</a:t>
            </a:r>
            <a:r>
              <a:rPr dirty="0"/>
              <a:t> se </a:t>
            </a:r>
            <a:r>
              <a:rPr dirty="0" err="1"/>
              <a:t>jakoby</a:t>
            </a:r>
            <a:r>
              <a:rPr dirty="0"/>
              <a:t> </a:t>
            </a:r>
            <a:r>
              <a:rPr dirty="0" err="1"/>
              <a:t>na</a:t>
            </a:r>
            <a:r>
              <a:rPr dirty="0"/>
              <a:t> </a:t>
            </a:r>
            <a:r>
              <a:rPr dirty="0" err="1"/>
              <a:t>scestí</a:t>
            </a:r>
            <a:r>
              <a:rPr dirty="0"/>
              <a:t> pro </a:t>
            </a:r>
            <a:r>
              <a:rPr dirty="0" err="1"/>
              <a:t>nedostatek</a:t>
            </a:r>
            <a:r>
              <a:rPr dirty="0"/>
              <a:t> </a:t>
            </a:r>
            <a:r>
              <a:rPr dirty="0" err="1"/>
              <a:t>zkušenosti</a:t>
            </a:r>
            <a:r>
              <a:rPr dirty="0"/>
              <a:t>; </a:t>
            </a:r>
            <a:r>
              <a:rPr dirty="0" err="1"/>
              <a:t>tvrdí</a:t>
            </a:r>
            <a:r>
              <a:rPr dirty="0"/>
              <a:t>, </a:t>
            </a:r>
            <a:r>
              <a:rPr dirty="0" err="1"/>
              <a:t>že</a:t>
            </a:r>
            <a:r>
              <a:rPr dirty="0"/>
              <a:t> </a:t>
            </a:r>
            <a:r>
              <a:rPr dirty="0" err="1"/>
              <a:t>žádná</a:t>
            </a:r>
            <a:r>
              <a:rPr dirty="0"/>
              <a:t> </a:t>
            </a:r>
            <a:r>
              <a:rPr dirty="0" err="1"/>
              <a:t>věc</a:t>
            </a:r>
            <a:r>
              <a:rPr dirty="0"/>
              <a:t> </a:t>
            </a:r>
            <a:r>
              <a:rPr dirty="0" err="1"/>
              <a:t>ani</a:t>
            </a:r>
            <a:r>
              <a:rPr dirty="0"/>
              <a:t> </a:t>
            </a:r>
            <a:r>
              <a:rPr dirty="0" err="1"/>
              <a:t>nevzniká</a:t>
            </a:r>
            <a:r>
              <a:rPr dirty="0"/>
              <a:t>, </a:t>
            </a:r>
            <a:r>
              <a:rPr dirty="0" err="1"/>
              <a:t>ani</a:t>
            </a:r>
            <a:r>
              <a:rPr dirty="0"/>
              <a:t> </a:t>
            </a:r>
            <a:r>
              <a:rPr dirty="0" err="1"/>
              <a:t>nezaniká</a:t>
            </a:r>
            <a:r>
              <a:rPr dirty="0"/>
              <a:t>, </a:t>
            </a:r>
            <a:r>
              <a:rPr dirty="0" err="1"/>
              <a:t>poněvadž</a:t>
            </a:r>
            <a:r>
              <a:rPr dirty="0"/>
              <a:t> to, co </a:t>
            </a:r>
            <a:r>
              <a:rPr dirty="0" err="1"/>
              <a:t>vzniká</a:t>
            </a:r>
            <a:r>
              <a:rPr dirty="0"/>
              <a:t>, </a:t>
            </a:r>
            <a:r>
              <a:rPr dirty="0" err="1"/>
              <a:t>musí</a:t>
            </a:r>
            <a:r>
              <a:rPr dirty="0"/>
              <a:t> </a:t>
            </a:r>
            <a:r>
              <a:rPr dirty="0" err="1"/>
              <a:t>nutně</a:t>
            </a:r>
            <a:r>
              <a:rPr dirty="0"/>
              <a:t> </a:t>
            </a:r>
            <a:r>
              <a:rPr dirty="0" err="1"/>
              <a:t>vznikat</a:t>
            </a:r>
            <a:r>
              <a:rPr dirty="0"/>
              <a:t> z </a:t>
            </a:r>
            <a:r>
              <a:rPr dirty="0" err="1"/>
              <a:t>toho</a:t>
            </a:r>
            <a:r>
              <a:rPr dirty="0"/>
              <a:t>, co jest, </a:t>
            </a:r>
            <a:r>
              <a:rPr dirty="0" err="1"/>
              <a:t>nebo</a:t>
            </a:r>
            <a:r>
              <a:rPr dirty="0"/>
              <a:t> z </a:t>
            </a:r>
            <a:r>
              <a:rPr dirty="0" err="1"/>
              <a:t>toho</a:t>
            </a:r>
            <a:r>
              <a:rPr dirty="0"/>
              <a:t>, co </a:t>
            </a:r>
            <a:r>
              <a:rPr dirty="0" err="1"/>
              <a:t>není</a:t>
            </a:r>
            <a:r>
              <a:rPr dirty="0"/>
              <a:t>, </a:t>
            </a:r>
            <a:r>
              <a:rPr dirty="0" err="1"/>
              <a:t>že</a:t>
            </a:r>
            <a:r>
              <a:rPr dirty="0"/>
              <a:t> </a:t>
            </a:r>
            <a:r>
              <a:rPr dirty="0" err="1"/>
              <a:t>však</a:t>
            </a:r>
            <a:r>
              <a:rPr dirty="0"/>
              <a:t> </a:t>
            </a:r>
            <a:r>
              <a:rPr dirty="0" err="1"/>
              <a:t>ani</a:t>
            </a:r>
            <a:r>
              <a:rPr dirty="0"/>
              <a:t> </a:t>
            </a:r>
            <a:r>
              <a:rPr dirty="0" err="1"/>
              <a:t>jedno</a:t>
            </a:r>
            <a:r>
              <a:rPr dirty="0"/>
              <a:t> </a:t>
            </a:r>
            <a:r>
              <a:rPr dirty="0" err="1"/>
              <a:t>není</a:t>
            </a:r>
            <a:r>
              <a:rPr dirty="0"/>
              <a:t> </a:t>
            </a:r>
            <a:r>
              <a:rPr dirty="0" err="1"/>
              <a:t>možné</a:t>
            </a:r>
            <a:r>
              <a:rPr dirty="0"/>
              <a:t>. </a:t>
            </a:r>
            <a:r>
              <a:rPr dirty="0" err="1"/>
              <a:t>Vždyť</a:t>
            </a:r>
            <a:r>
              <a:rPr dirty="0"/>
              <a:t> </a:t>
            </a:r>
            <a:r>
              <a:rPr dirty="0" err="1"/>
              <a:t>prý</a:t>
            </a:r>
            <a:r>
              <a:rPr dirty="0"/>
              <a:t> </a:t>
            </a:r>
            <a:r>
              <a:rPr dirty="0" err="1"/>
              <a:t>nevzniká</a:t>
            </a:r>
            <a:r>
              <a:rPr dirty="0"/>
              <a:t> to, co jest – </a:t>
            </a:r>
            <a:r>
              <a:rPr dirty="0" err="1"/>
              <a:t>již</a:t>
            </a:r>
            <a:r>
              <a:rPr dirty="0"/>
              <a:t> </a:t>
            </a:r>
            <a:r>
              <a:rPr dirty="0" err="1"/>
              <a:t>totiž</a:t>
            </a:r>
            <a:r>
              <a:rPr dirty="0"/>
              <a:t> jest -, a </a:t>
            </a:r>
            <a:r>
              <a:rPr dirty="0" err="1"/>
              <a:t>nic</a:t>
            </a:r>
            <a:r>
              <a:rPr dirty="0"/>
              <a:t> </a:t>
            </a:r>
            <a:r>
              <a:rPr dirty="0" err="1"/>
              <a:t>nevznikne</a:t>
            </a:r>
            <a:r>
              <a:rPr dirty="0"/>
              <a:t> z </a:t>
            </a:r>
            <a:r>
              <a:rPr dirty="0" err="1"/>
              <a:t>nejsoucího</a:t>
            </a:r>
            <a:r>
              <a:rPr dirty="0"/>
              <a:t> – </a:t>
            </a:r>
            <a:r>
              <a:rPr dirty="0" err="1"/>
              <a:t>neboť</a:t>
            </a:r>
            <a:r>
              <a:rPr dirty="0"/>
              <a:t> </a:t>
            </a:r>
            <a:r>
              <a:rPr dirty="0" err="1"/>
              <a:t>něco</a:t>
            </a:r>
            <a:r>
              <a:rPr dirty="0"/>
              <a:t> </a:t>
            </a:r>
            <a:r>
              <a:rPr dirty="0" err="1"/>
              <a:t>musí</a:t>
            </a:r>
            <a:r>
              <a:rPr dirty="0"/>
              <a:t> </a:t>
            </a:r>
            <a:r>
              <a:rPr dirty="0" err="1"/>
              <a:t>být</a:t>
            </a:r>
            <a:r>
              <a:rPr dirty="0"/>
              <a:t> </a:t>
            </a:r>
            <a:r>
              <a:rPr dirty="0" err="1"/>
              <a:t>základem</a:t>
            </a:r>
            <a:r>
              <a:rPr dirty="0"/>
              <a:t>. A </a:t>
            </a:r>
            <a:r>
              <a:rPr dirty="0" err="1"/>
              <a:t>tak</a:t>
            </a:r>
            <a:r>
              <a:rPr dirty="0"/>
              <a:t> </a:t>
            </a:r>
            <a:r>
              <a:rPr dirty="0" err="1"/>
              <a:t>docházejíce</a:t>
            </a:r>
            <a:r>
              <a:rPr dirty="0"/>
              <a:t> </a:t>
            </a:r>
            <a:r>
              <a:rPr dirty="0" err="1"/>
              <a:t>ke</a:t>
            </a:r>
            <a:r>
              <a:rPr dirty="0"/>
              <a:t> </a:t>
            </a:r>
            <a:r>
              <a:rPr dirty="0" err="1"/>
              <a:t>stále</a:t>
            </a:r>
            <a:r>
              <a:rPr dirty="0"/>
              <a:t> </a:t>
            </a:r>
            <a:r>
              <a:rPr b="1" dirty="0" err="1"/>
              <a:t>ohromnějším</a:t>
            </a:r>
            <a:r>
              <a:rPr b="1" dirty="0"/>
              <a:t> </a:t>
            </a:r>
            <a:r>
              <a:rPr b="1" dirty="0" err="1"/>
              <a:t>závěrům</a:t>
            </a:r>
            <a:r>
              <a:rPr b="1" dirty="0"/>
              <a:t> </a:t>
            </a:r>
            <a:r>
              <a:rPr dirty="0" err="1"/>
              <a:t>tvrdí</a:t>
            </a:r>
            <a:r>
              <a:rPr dirty="0"/>
              <a:t>, </a:t>
            </a:r>
            <a:r>
              <a:rPr dirty="0" err="1"/>
              <a:t>že</a:t>
            </a:r>
            <a:r>
              <a:rPr dirty="0"/>
              <a:t> </a:t>
            </a:r>
            <a:r>
              <a:rPr dirty="0" err="1"/>
              <a:t>vůbec</a:t>
            </a:r>
            <a:r>
              <a:rPr dirty="0"/>
              <a:t> </a:t>
            </a:r>
            <a:r>
              <a:rPr dirty="0" err="1"/>
              <a:t>není</a:t>
            </a:r>
            <a:r>
              <a:rPr dirty="0"/>
              <a:t> </a:t>
            </a:r>
            <a:r>
              <a:rPr dirty="0" err="1"/>
              <a:t>mnoho</a:t>
            </a:r>
            <a:r>
              <a:rPr dirty="0"/>
              <a:t> </a:t>
            </a:r>
            <a:r>
              <a:rPr dirty="0" err="1"/>
              <a:t>věcí</a:t>
            </a:r>
            <a:r>
              <a:rPr dirty="0"/>
              <a:t>, </a:t>
            </a:r>
            <a:r>
              <a:rPr dirty="0" err="1"/>
              <a:t>nýbrž</a:t>
            </a:r>
            <a:r>
              <a:rPr dirty="0"/>
              <a:t> </a:t>
            </a:r>
            <a:r>
              <a:rPr dirty="0" err="1"/>
              <a:t>jenom</a:t>
            </a:r>
            <a:r>
              <a:rPr dirty="0"/>
              <a:t> </a:t>
            </a:r>
            <a:r>
              <a:rPr dirty="0" err="1"/>
              <a:t>jsoucno</a:t>
            </a:r>
            <a:r>
              <a:rPr dirty="0"/>
              <a:t> </a:t>
            </a:r>
            <a:r>
              <a:rPr dirty="0" err="1"/>
              <a:t>samo</a:t>
            </a:r>
            <a:r>
              <a:rPr dirty="0"/>
              <a:t>.“</a:t>
            </a:r>
          </a:p>
          <a:p>
            <a:pPr marL="0" indent="0">
              <a:buSzTx/>
              <a:buNone/>
              <a:defRPr sz="1200"/>
            </a:pPr>
            <a:endParaRPr dirty="0"/>
          </a:p>
          <a:p>
            <a:pPr marL="228600" indent="-228600">
              <a:spcBef>
                <a:spcPts val="200"/>
              </a:spcBef>
              <a:buFontTx/>
              <a:buAutoNum type="arabicParenR"/>
              <a:defRPr sz="1200"/>
            </a:pPr>
            <a:r>
              <a:rPr dirty="0" err="1"/>
              <a:t>Zavádí</a:t>
            </a:r>
            <a:r>
              <a:rPr dirty="0"/>
              <a:t> </a:t>
            </a:r>
            <a:r>
              <a:rPr dirty="0" err="1"/>
              <a:t>tím</a:t>
            </a:r>
            <a:r>
              <a:rPr dirty="0"/>
              <a:t> </a:t>
            </a:r>
            <a:r>
              <a:rPr dirty="0" err="1"/>
              <a:t>velmi</a:t>
            </a:r>
            <a:r>
              <a:rPr dirty="0"/>
              <a:t> </a:t>
            </a:r>
            <a:r>
              <a:rPr dirty="0" err="1"/>
              <a:t>významná</a:t>
            </a:r>
            <a:r>
              <a:rPr dirty="0"/>
              <a:t> </a:t>
            </a:r>
            <a:r>
              <a:rPr dirty="0" err="1"/>
              <a:t>rozlišení</a:t>
            </a:r>
            <a:r>
              <a:rPr dirty="0"/>
              <a:t>, a to </a:t>
            </a:r>
            <a:r>
              <a:rPr dirty="0" err="1"/>
              <a:t>rozlišení</a:t>
            </a:r>
            <a:r>
              <a:rPr dirty="0"/>
              <a:t> </a:t>
            </a:r>
            <a:r>
              <a:rPr dirty="0" err="1"/>
              <a:t>dvou</a:t>
            </a:r>
            <a:r>
              <a:rPr dirty="0"/>
              <a:t> </a:t>
            </a:r>
            <a:r>
              <a:rPr dirty="0" err="1"/>
              <a:t>typů</a:t>
            </a:r>
            <a:r>
              <a:rPr dirty="0"/>
              <a:t> </a:t>
            </a:r>
            <a:r>
              <a:rPr dirty="0" err="1"/>
              <a:t>poznání</a:t>
            </a:r>
            <a:r>
              <a:rPr dirty="0"/>
              <a:t>: </a:t>
            </a:r>
            <a:r>
              <a:rPr dirty="0" err="1"/>
              <a:t>smyslového</a:t>
            </a:r>
            <a:r>
              <a:rPr dirty="0"/>
              <a:t> a </a:t>
            </a:r>
            <a:r>
              <a:rPr dirty="0" err="1"/>
              <a:t>rozumového</a:t>
            </a:r>
            <a:r>
              <a:rPr dirty="0"/>
              <a:t>, a </a:t>
            </a:r>
            <a:r>
              <a:rPr dirty="0" err="1"/>
              <a:t>rozlišení</a:t>
            </a:r>
            <a:r>
              <a:rPr dirty="0"/>
              <a:t>: </a:t>
            </a:r>
            <a:r>
              <a:rPr dirty="0" err="1"/>
              <a:t>poznání</a:t>
            </a:r>
            <a:r>
              <a:rPr dirty="0"/>
              <a:t> a </a:t>
            </a:r>
            <a:r>
              <a:rPr dirty="0" err="1"/>
              <a:t>mínění</a:t>
            </a:r>
            <a:r>
              <a:rPr dirty="0"/>
              <a:t> (</a:t>
            </a:r>
            <a:r>
              <a:rPr i="1" dirty="0" err="1"/>
              <a:t>dóxa</a:t>
            </a:r>
            <a:r>
              <a:rPr dirty="0"/>
              <a:t>). (U </a:t>
            </a:r>
            <a:r>
              <a:rPr dirty="0" err="1"/>
              <a:t>Thaleta</a:t>
            </a:r>
            <a:r>
              <a:rPr dirty="0"/>
              <a:t> </a:t>
            </a:r>
            <a:r>
              <a:rPr dirty="0" err="1"/>
              <a:t>i</a:t>
            </a:r>
            <a:r>
              <a:rPr dirty="0"/>
              <a:t> </a:t>
            </a:r>
            <a:r>
              <a:rPr dirty="0" err="1"/>
              <a:t>Hérakleita</a:t>
            </a:r>
            <a:r>
              <a:rPr dirty="0"/>
              <a:t> </a:t>
            </a:r>
            <a:r>
              <a:rPr dirty="0" err="1"/>
              <a:t>můžeme</a:t>
            </a:r>
            <a:r>
              <a:rPr dirty="0"/>
              <a:t> </a:t>
            </a:r>
            <a:r>
              <a:rPr dirty="0" err="1"/>
              <a:t>nalézt</a:t>
            </a:r>
            <a:r>
              <a:rPr dirty="0"/>
              <a:t> </a:t>
            </a:r>
            <a:r>
              <a:rPr dirty="0" err="1"/>
              <a:t>stopy</a:t>
            </a:r>
            <a:r>
              <a:rPr dirty="0"/>
              <a:t> </a:t>
            </a:r>
            <a:r>
              <a:rPr dirty="0" err="1"/>
              <a:t>téhož</a:t>
            </a:r>
            <a:r>
              <a:rPr dirty="0"/>
              <a:t>.)</a:t>
            </a:r>
          </a:p>
          <a:p>
            <a:pPr marL="228600" indent="-228600">
              <a:spcBef>
                <a:spcPts val="200"/>
              </a:spcBef>
              <a:buFontTx/>
              <a:buAutoNum type="arabicParenR"/>
              <a:defRPr sz="1200"/>
            </a:pPr>
            <a:r>
              <a:rPr dirty="0"/>
              <a:t>Na </a:t>
            </a:r>
            <a:r>
              <a:rPr dirty="0" err="1"/>
              <a:t>tato</a:t>
            </a:r>
            <a:r>
              <a:rPr dirty="0"/>
              <a:t> </a:t>
            </a:r>
            <a:r>
              <a:rPr dirty="0" err="1"/>
              <a:t>rozlišení</a:t>
            </a:r>
            <a:r>
              <a:rPr dirty="0"/>
              <a:t> </a:t>
            </a:r>
            <a:r>
              <a:rPr dirty="0" err="1"/>
              <a:t>bude</a:t>
            </a:r>
            <a:r>
              <a:rPr dirty="0"/>
              <a:t> </a:t>
            </a:r>
            <a:r>
              <a:rPr dirty="0" err="1"/>
              <a:t>navazovat</a:t>
            </a:r>
            <a:r>
              <a:rPr dirty="0"/>
              <a:t> </a:t>
            </a:r>
            <a:r>
              <a:rPr dirty="0" err="1"/>
              <a:t>Platón</a:t>
            </a:r>
            <a:r>
              <a:rPr dirty="0"/>
              <a:t>, </a:t>
            </a:r>
            <a:r>
              <a:rPr dirty="0" err="1"/>
              <a:t>stanou</a:t>
            </a:r>
            <a:r>
              <a:rPr dirty="0"/>
              <a:t> se </a:t>
            </a:r>
            <a:r>
              <a:rPr dirty="0" err="1"/>
              <a:t>významnou</a:t>
            </a:r>
            <a:r>
              <a:rPr dirty="0"/>
              <a:t> </a:t>
            </a:r>
            <a:r>
              <a:rPr dirty="0" err="1"/>
              <a:t>součástí</a:t>
            </a:r>
            <a:r>
              <a:rPr dirty="0"/>
              <a:t> </a:t>
            </a:r>
            <a:r>
              <a:rPr dirty="0" err="1"/>
              <a:t>jeho</a:t>
            </a:r>
            <a:r>
              <a:rPr dirty="0"/>
              <a:t> fil. </a:t>
            </a:r>
            <a:r>
              <a:rPr dirty="0" err="1"/>
              <a:t>systému</a:t>
            </a:r>
            <a:r>
              <a:rPr dirty="0"/>
              <a:t>.</a:t>
            </a:r>
          </a:p>
          <a:p>
            <a:pPr marL="228600" indent="-228600">
              <a:spcBef>
                <a:spcPts val="200"/>
              </a:spcBef>
              <a:buFontTx/>
              <a:buAutoNum type="arabicParenR"/>
              <a:defRPr sz="1200"/>
            </a:pPr>
            <a:r>
              <a:rPr dirty="0" err="1"/>
              <a:t>Poznání</a:t>
            </a:r>
            <a:r>
              <a:rPr dirty="0"/>
              <a:t> </a:t>
            </a:r>
            <a:r>
              <a:rPr dirty="0" err="1"/>
              <a:t>přírody</a:t>
            </a:r>
            <a:r>
              <a:rPr dirty="0"/>
              <a:t> (</a:t>
            </a:r>
            <a:r>
              <a:rPr i="1" dirty="0" err="1"/>
              <a:t>fysis</a:t>
            </a:r>
            <a:r>
              <a:rPr dirty="0"/>
              <a:t>) </a:t>
            </a:r>
            <a:r>
              <a:rPr dirty="0" err="1"/>
              <a:t>může</a:t>
            </a:r>
            <a:r>
              <a:rPr dirty="0"/>
              <a:t> </a:t>
            </a:r>
            <a:r>
              <a:rPr dirty="0" err="1"/>
              <a:t>mít</a:t>
            </a:r>
            <a:r>
              <a:rPr dirty="0"/>
              <a:t> </a:t>
            </a:r>
            <a:r>
              <a:rPr dirty="0" err="1"/>
              <a:t>tedy</a:t>
            </a:r>
            <a:r>
              <a:rPr dirty="0"/>
              <a:t> </a:t>
            </a:r>
            <a:r>
              <a:rPr dirty="0" err="1"/>
              <a:t>také</a:t>
            </a:r>
            <a:r>
              <a:rPr dirty="0"/>
              <a:t> </a:t>
            </a:r>
            <a:r>
              <a:rPr dirty="0" err="1"/>
              <a:t>jen</a:t>
            </a:r>
            <a:r>
              <a:rPr dirty="0"/>
              <a:t> </a:t>
            </a:r>
            <a:r>
              <a:rPr dirty="0" err="1"/>
              <a:t>podobu</a:t>
            </a:r>
            <a:r>
              <a:rPr dirty="0"/>
              <a:t> </a:t>
            </a:r>
            <a:r>
              <a:rPr dirty="0" err="1"/>
              <a:t>mínění</a:t>
            </a:r>
            <a:r>
              <a:rPr dirty="0"/>
              <a:t>. Z. </a:t>
            </a:r>
            <a:r>
              <a:rPr dirty="0" err="1"/>
              <a:t>Kratochvíl</a:t>
            </a:r>
            <a:r>
              <a:rPr dirty="0"/>
              <a:t>: </a:t>
            </a:r>
            <a:r>
              <a:rPr b="1" dirty="0"/>
              <a:t>„… </a:t>
            </a:r>
            <a:r>
              <a:rPr b="1" dirty="0" err="1"/>
              <a:t>Parmenidés</a:t>
            </a:r>
            <a:r>
              <a:rPr b="1" dirty="0"/>
              <a:t> </a:t>
            </a:r>
            <a:r>
              <a:rPr b="1" dirty="0" err="1"/>
              <a:t>upírá</a:t>
            </a:r>
            <a:r>
              <a:rPr b="1" dirty="0"/>
              <a:t> </a:t>
            </a:r>
            <a:r>
              <a:rPr b="1" dirty="0" err="1"/>
              <a:t>skutečné</a:t>
            </a:r>
            <a:r>
              <a:rPr b="1" dirty="0"/>
              <a:t> </a:t>
            </a:r>
            <a:r>
              <a:rPr b="1" dirty="0" err="1"/>
              <a:t>bytí</a:t>
            </a:r>
            <a:r>
              <a:rPr b="1" dirty="0"/>
              <a:t> </a:t>
            </a:r>
            <a:r>
              <a:rPr b="1" dirty="0" err="1"/>
              <a:t>všemu</a:t>
            </a:r>
            <a:r>
              <a:rPr b="1" dirty="0"/>
              <a:t> </a:t>
            </a:r>
            <a:r>
              <a:rPr b="1" dirty="0" err="1"/>
              <a:t>přirozenému</a:t>
            </a:r>
            <a:r>
              <a:rPr b="1" dirty="0"/>
              <a:t> a </a:t>
            </a:r>
            <a:r>
              <a:rPr b="1" dirty="0" err="1"/>
              <a:t>nepovažuje</a:t>
            </a:r>
            <a:r>
              <a:rPr b="1" dirty="0"/>
              <a:t> </a:t>
            </a:r>
            <a:r>
              <a:rPr b="1" i="1" dirty="0" err="1"/>
              <a:t>fysis</a:t>
            </a:r>
            <a:r>
              <a:rPr b="1" i="1" dirty="0"/>
              <a:t> </a:t>
            </a:r>
            <a:r>
              <a:rPr b="1" dirty="0" err="1"/>
              <a:t>za</a:t>
            </a:r>
            <a:r>
              <a:rPr b="1" dirty="0"/>
              <a:t> </a:t>
            </a:r>
            <a:r>
              <a:rPr b="1" dirty="0" err="1"/>
              <a:t>plně</a:t>
            </a:r>
            <a:r>
              <a:rPr b="1" dirty="0"/>
              <a:t> </a:t>
            </a:r>
            <a:r>
              <a:rPr b="1" dirty="0" err="1"/>
              <a:t>skutečnou</a:t>
            </a:r>
            <a:r>
              <a:rPr b="1" dirty="0"/>
              <a:t>.“</a:t>
            </a:r>
          </a:p>
          <a:p>
            <a:pPr marL="228600" indent="-228600">
              <a:spcBef>
                <a:spcPts val="200"/>
              </a:spcBef>
              <a:buFontTx/>
              <a:buAutoNum type="arabicParenR"/>
              <a:defRPr sz="1200" b="1"/>
            </a:pPr>
            <a:r>
              <a:rPr dirty="0"/>
              <a:t>U </a:t>
            </a:r>
            <a:r>
              <a:rPr dirty="0" err="1"/>
              <a:t>Parmenida</a:t>
            </a:r>
            <a:r>
              <a:rPr dirty="0"/>
              <a:t> </a:t>
            </a:r>
            <a:r>
              <a:rPr dirty="0" err="1"/>
              <a:t>jsou</a:t>
            </a:r>
            <a:r>
              <a:rPr dirty="0"/>
              <a:t> </a:t>
            </a:r>
            <a:r>
              <a:rPr dirty="0" err="1"/>
              <a:t>poprvé</a:t>
            </a:r>
            <a:r>
              <a:rPr dirty="0"/>
              <a:t> </a:t>
            </a:r>
            <a:r>
              <a:rPr dirty="0" err="1"/>
              <a:t>využity</a:t>
            </a:r>
            <a:r>
              <a:rPr dirty="0"/>
              <a:t> </a:t>
            </a:r>
            <a:r>
              <a:rPr dirty="0" err="1"/>
              <a:t>základní</a:t>
            </a:r>
            <a:r>
              <a:rPr dirty="0"/>
              <a:t> </a:t>
            </a:r>
            <a:r>
              <a:rPr dirty="0" err="1"/>
              <a:t>logické</a:t>
            </a:r>
            <a:r>
              <a:rPr dirty="0"/>
              <a:t> </a:t>
            </a:r>
            <a:r>
              <a:rPr dirty="0" err="1"/>
              <a:t>principy</a:t>
            </a:r>
            <a:r>
              <a:rPr dirty="0"/>
              <a:t> (</a:t>
            </a:r>
            <a:r>
              <a:rPr dirty="0" err="1"/>
              <a:t>princip</a:t>
            </a:r>
            <a:r>
              <a:rPr dirty="0"/>
              <a:t> </a:t>
            </a:r>
            <a:r>
              <a:rPr dirty="0" err="1"/>
              <a:t>sporu</a:t>
            </a:r>
            <a:r>
              <a:rPr dirty="0"/>
              <a:t>, </a:t>
            </a:r>
            <a:r>
              <a:rPr dirty="0" err="1"/>
              <a:t>vyloučeného</a:t>
            </a:r>
            <a:r>
              <a:rPr dirty="0"/>
              <a:t> </a:t>
            </a:r>
            <a:r>
              <a:rPr dirty="0" err="1"/>
              <a:t>třetího</a:t>
            </a:r>
            <a:r>
              <a:rPr dirty="0"/>
              <a:t>).</a:t>
            </a:r>
          </a:p>
          <a:p>
            <a:pPr marL="228600" indent="-228600">
              <a:spcBef>
                <a:spcPts val="200"/>
              </a:spcBef>
              <a:buFontTx/>
              <a:buAutoNum type="arabicParenR"/>
              <a:defRPr sz="1200"/>
            </a:pPr>
            <a:r>
              <a:rPr dirty="0" err="1"/>
              <a:t>Nejslavnějším</a:t>
            </a:r>
            <a:r>
              <a:rPr dirty="0"/>
              <a:t> </a:t>
            </a:r>
            <a:r>
              <a:rPr dirty="0" err="1"/>
              <a:t>žákem</a:t>
            </a:r>
            <a:r>
              <a:rPr dirty="0"/>
              <a:t> </a:t>
            </a:r>
            <a:r>
              <a:rPr dirty="0" err="1"/>
              <a:t>Parmenida</a:t>
            </a:r>
            <a:r>
              <a:rPr dirty="0"/>
              <a:t> a </a:t>
            </a:r>
            <a:r>
              <a:rPr dirty="0" err="1"/>
              <a:t>snad</a:t>
            </a:r>
            <a:r>
              <a:rPr dirty="0"/>
              <a:t> </a:t>
            </a:r>
            <a:r>
              <a:rPr dirty="0" err="1"/>
              <a:t>i</a:t>
            </a:r>
            <a:r>
              <a:rPr dirty="0"/>
              <a:t> </a:t>
            </a:r>
            <a:r>
              <a:rPr dirty="0" err="1"/>
              <a:t>jeho</a:t>
            </a:r>
            <a:r>
              <a:rPr dirty="0"/>
              <a:t> </a:t>
            </a:r>
            <a:r>
              <a:rPr dirty="0" err="1"/>
              <a:t>miláčkem</a:t>
            </a:r>
            <a:r>
              <a:rPr dirty="0"/>
              <a:t> </a:t>
            </a:r>
            <a:r>
              <a:rPr dirty="0" err="1"/>
              <a:t>byl</a:t>
            </a:r>
            <a:r>
              <a:rPr dirty="0"/>
              <a:t> </a:t>
            </a:r>
            <a:r>
              <a:rPr dirty="0" err="1"/>
              <a:t>Zénón</a:t>
            </a:r>
            <a:r>
              <a:rPr dirty="0"/>
              <a:t>.</a:t>
            </a:r>
          </a:p>
          <a:p>
            <a:pPr marL="228600" indent="-228600">
              <a:spcBef>
                <a:spcPts val="200"/>
              </a:spcBef>
              <a:buFontTx/>
              <a:buAutoNum type="arabicParenR"/>
              <a:defRPr sz="1200"/>
            </a:pPr>
            <a:r>
              <a:rPr dirty="0" err="1"/>
              <a:t>Mohli</a:t>
            </a:r>
            <a:r>
              <a:rPr dirty="0"/>
              <a:t> </a:t>
            </a:r>
            <a:r>
              <a:rPr dirty="0" err="1"/>
              <a:t>jsme</a:t>
            </a:r>
            <a:r>
              <a:rPr dirty="0"/>
              <a:t> </a:t>
            </a:r>
            <a:r>
              <a:rPr dirty="0" err="1"/>
              <a:t>si</a:t>
            </a:r>
            <a:r>
              <a:rPr dirty="0"/>
              <a:t> </a:t>
            </a:r>
            <a:r>
              <a:rPr dirty="0" err="1"/>
              <a:t>všimnout</a:t>
            </a:r>
            <a:r>
              <a:rPr dirty="0"/>
              <a:t>, </a:t>
            </a:r>
            <a:r>
              <a:rPr dirty="0" err="1"/>
              <a:t>že</a:t>
            </a:r>
            <a:r>
              <a:rPr dirty="0"/>
              <a:t> u </a:t>
            </a:r>
            <a:r>
              <a:rPr dirty="0" err="1"/>
              <a:t>Parmenida</a:t>
            </a:r>
            <a:r>
              <a:rPr dirty="0"/>
              <a:t> </a:t>
            </a:r>
            <a:r>
              <a:rPr dirty="0" err="1"/>
              <a:t>byl</a:t>
            </a:r>
            <a:r>
              <a:rPr dirty="0"/>
              <a:t> </a:t>
            </a:r>
            <a:r>
              <a:rPr dirty="0" err="1"/>
              <a:t>významný</a:t>
            </a:r>
            <a:r>
              <a:rPr dirty="0"/>
              <a:t> </a:t>
            </a:r>
            <a:r>
              <a:rPr dirty="0" err="1"/>
              <a:t>motiv</a:t>
            </a:r>
            <a:r>
              <a:rPr dirty="0"/>
              <a:t> </a:t>
            </a:r>
            <a:r>
              <a:rPr dirty="0" err="1"/>
              <a:t>cesty</a:t>
            </a:r>
            <a:r>
              <a:rPr dirty="0"/>
              <a:t>. </a:t>
            </a:r>
            <a:r>
              <a:rPr dirty="0" err="1"/>
              <a:t>Podle</a:t>
            </a:r>
            <a:r>
              <a:rPr dirty="0"/>
              <a:t> </a:t>
            </a:r>
            <a:r>
              <a:rPr dirty="0" err="1"/>
              <a:t>Fränkela</a:t>
            </a:r>
            <a:r>
              <a:rPr dirty="0"/>
              <a:t> </a:t>
            </a:r>
            <a:r>
              <a:rPr dirty="0" err="1"/>
              <a:t>tím</a:t>
            </a:r>
            <a:r>
              <a:rPr dirty="0"/>
              <a:t> </a:t>
            </a:r>
            <a:r>
              <a:rPr dirty="0" err="1"/>
              <a:t>vzniká</a:t>
            </a:r>
            <a:r>
              <a:rPr dirty="0"/>
              <a:t> </a:t>
            </a:r>
            <a:r>
              <a:rPr dirty="0" err="1"/>
              <a:t>nový</a:t>
            </a:r>
            <a:r>
              <a:rPr dirty="0"/>
              <a:t> </a:t>
            </a:r>
            <a:r>
              <a:rPr dirty="0" err="1"/>
              <a:t>pojem</a:t>
            </a:r>
            <a:r>
              <a:rPr dirty="0"/>
              <a:t> </a:t>
            </a:r>
            <a:r>
              <a:rPr dirty="0" err="1"/>
              <a:t>podstaty</a:t>
            </a:r>
            <a:r>
              <a:rPr dirty="0"/>
              <a:t> </a:t>
            </a:r>
            <a:r>
              <a:rPr dirty="0" err="1"/>
              <a:t>myšlení</a:t>
            </a:r>
            <a:r>
              <a:rPr dirty="0"/>
              <a:t> a </a:t>
            </a:r>
            <a:r>
              <a:rPr dirty="0" err="1"/>
              <a:t>poznání</a:t>
            </a:r>
            <a:r>
              <a:rPr dirty="0"/>
              <a:t>. </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Nadpis 1"/>
          <p:cNvSpPr txBox="1">
            <a:spLocks noGrp="1"/>
          </p:cNvSpPr>
          <p:nvPr>
            <p:ph type="title"/>
          </p:nvPr>
        </p:nvSpPr>
        <p:spPr>
          <a:prstGeom prst="rect">
            <a:avLst/>
          </a:prstGeom>
        </p:spPr>
        <p:txBody>
          <a:bodyPr/>
          <a:lstStyle>
            <a:lvl1pPr>
              <a:defRPr sz="1600"/>
            </a:lvl1pPr>
          </a:lstStyle>
          <a:p>
            <a:r>
              <a:t>Zénón z Eleje (cca 490-430)</a:t>
            </a:r>
          </a:p>
        </p:txBody>
      </p:sp>
      <p:sp>
        <p:nvSpPr>
          <p:cNvPr id="351"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b="1"/>
            </a:pPr>
            <a:r>
              <a:t>Život</a:t>
            </a:r>
            <a:r>
              <a:rPr b="0"/>
              <a:t>: byl Parmenidovým přítelem, žákem a snad i „miláčkem“, zcela jistě byl jeho urputným obhájcem.</a:t>
            </a:r>
          </a:p>
          <a:p>
            <a:pPr marL="0" indent="0">
              <a:spcBef>
                <a:spcPts val="200"/>
              </a:spcBef>
              <a:buSzTx/>
              <a:buNone/>
              <a:defRPr sz="1200" b="1"/>
            </a:pPr>
            <a:r>
              <a:t>Nauka</a:t>
            </a:r>
            <a:r>
              <a:rPr b="0"/>
              <a:t>: Víme, že Parmenidés měl problém s pohybem a změnou. Bytí je jedno, trvalé a neproměnné. Zénón se rozhodl pomocí různých aporií tuto Parmenidovu intuici (jednoty, neexistence pohybu) zdůvodnit pomocí sporu: tzv. z existence mnohosti či pohybu vyvozoval sporné důsledky, proto jej Aristotelés považoval zakladatele dialektiky (z řeč. </a:t>
            </a:r>
            <a:r>
              <a:rPr b="0" i="1"/>
              <a:t>dialegein, </a:t>
            </a:r>
            <a:r>
              <a:rPr b="0"/>
              <a:t>vést rozhovor, diskutovat; fil. metoda vyjasňování pojmů, mínění a stanovisek). (Coplestone, </a:t>
            </a:r>
            <a:r>
              <a:rPr b="0" i="1"/>
              <a:t>c. d., </a:t>
            </a:r>
            <a:r>
              <a:rPr b="0"/>
              <a:t>.s. 80)</a:t>
            </a:r>
          </a:p>
          <a:p>
            <a:pPr marL="0" indent="0">
              <a:buSzTx/>
              <a:buNone/>
              <a:defRPr sz="1200"/>
            </a:pPr>
            <a:endParaRPr b="0"/>
          </a:p>
          <a:p>
            <a:pPr marL="0" indent="0">
              <a:spcBef>
                <a:spcPts val="200"/>
              </a:spcBef>
              <a:buSzTx/>
              <a:buNone/>
              <a:defRPr sz="1200"/>
            </a:pPr>
            <a:r>
              <a:t>V tomto ohledu se Platón nemýlil, když v </a:t>
            </a:r>
            <a:r>
              <a:rPr i="1"/>
              <a:t>Parmenidovi </a:t>
            </a:r>
            <a:r>
              <a:t>prohlásil: „Pravda je, že tyto spisy byly zamýšleny jako obrana Parmenidových argumentů proti těm, kteří na ně útočili a předváděli mnoho směšných a rozporuplných výsledků, k nimž došli, když zkoumali Parmenidova tvrzení. Můj spis je odpovědí mnoha fanatikům a reaguje na jejich útok se zájmem a s cílem předvést, že hypotézy o mnohém, pokud jsou probrány dostatečně podrobně, vedou k ještě směšnějším výsledkům, nežli hypotéza o jednom.“ (Plat., Parm. 128b)</a:t>
            </a:r>
          </a:p>
          <a:p>
            <a:pPr marL="0" indent="0">
              <a:buSzTx/>
              <a:buNone/>
              <a:defRPr sz="1200"/>
            </a:pPr>
            <a:endParaRPr/>
          </a:p>
          <a:p>
            <a:pPr marL="0" indent="0">
              <a:buSzTx/>
              <a:buNone/>
              <a:defRPr sz="1200"/>
            </a:pPr>
            <a:endParaRPr/>
          </a:p>
          <a:p>
            <a:pPr marL="0" indent="0">
              <a:spcBef>
                <a:spcPts val="200"/>
              </a:spcBef>
              <a:buSzTx/>
              <a:buNone/>
              <a:defRPr sz="1200"/>
            </a:pPr>
            <a:r>
              <a:t> </a:t>
            </a:r>
            <a:r>
              <a:rPr i="1"/>
              <a:t> </a:t>
            </a:r>
            <a:r>
              <a:t> Zénónovy aporie se staly velmi známými. Touto snahou Zénón prohloubil propast mezi zkušeností a poznáním. V následujícím se na některé pojďme podívat.</a:t>
            </a: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Nadpis 1"/>
          <p:cNvSpPr txBox="1">
            <a:spLocks noGrp="1"/>
          </p:cNvSpPr>
          <p:nvPr>
            <p:ph type="title"/>
          </p:nvPr>
        </p:nvSpPr>
        <p:spPr>
          <a:prstGeom prst="rect">
            <a:avLst/>
          </a:prstGeom>
        </p:spPr>
        <p:txBody>
          <a:bodyPr/>
          <a:lstStyle>
            <a:lvl1pPr>
              <a:defRPr sz="1600"/>
            </a:lvl1pPr>
          </a:lstStyle>
          <a:p>
            <a:r>
              <a:t>Zénón z Eleje – aporie I</a:t>
            </a:r>
          </a:p>
        </p:txBody>
      </p:sp>
      <p:sp>
        <p:nvSpPr>
          <p:cNvPr id="35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„Když totiž opět dokazuje, že jsou-li věci mnohé, byly by zároveň omezené i neomezené, píše Zénón doslova toto:</a:t>
            </a:r>
          </a:p>
          <a:p>
            <a:pPr marL="0" indent="0">
              <a:spcBef>
                <a:spcPts val="200"/>
              </a:spcBef>
              <a:buSzTx/>
              <a:buNone/>
              <a:defRPr sz="1200"/>
            </a:pPr>
            <a:r>
              <a:t>„Jestliže jsou věci mnohé, je nutné, aby jich bylo právě tolik, kolik jich je, tj. ani více, ani méně. Avšak kdyby jich bylo tak mnoho, kolik jich je, byly by omezené.</a:t>
            </a:r>
          </a:p>
          <a:p>
            <a:pPr marL="0" indent="0">
              <a:spcBef>
                <a:spcPts val="200"/>
              </a:spcBef>
              <a:buSzTx/>
              <a:buNone/>
              <a:defRPr sz="1200"/>
            </a:pPr>
            <a:r>
              <a:t>Jestliže jsou věci mnohé, jsou neomezené, poněvadž vždy jsou mezi nimi nějaké další a mezi nimi opět další. A tak jsou věci neomezené.“ (DK B 3; Simplikios, </a:t>
            </a:r>
            <a:r>
              <a:rPr i="1"/>
              <a:t>In Arist. Phys., </a:t>
            </a:r>
            <a:r>
              <a:t>140, 28)</a:t>
            </a:r>
          </a:p>
        </p:txBody>
      </p:sp>
      <p:sp>
        <p:nvSpPr>
          <p:cNvPr id="355"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Pravděpodobně se jedná o autentický fragment.</a:t>
            </a:r>
            <a:endParaRPr sz="2800"/>
          </a:p>
          <a:p>
            <a:pPr>
              <a:spcBef>
                <a:spcPts val="200"/>
              </a:spcBef>
              <a:defRPr sz="1200"/>
            </a:pPr>
            <a:r>
              <a:t>Při čtení a porozumění argumentu nám pomůže, pokud budeme o „věcech“ uvažovat jako o bodech. </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Nadpis 1"/>
          <p:cNvSpPr txBox="1">
            <a:spLocks noGrp="1"/>
          </p:cNvSpPr>
          <p:nvPr>
            <p:ph type="title"/>
          </p:nvPr>
        </p:nvSpPr>
        <p:spPr>
          <a:prstGeom prst="rect">
            <a:avLst/>
          </a:prstGeom>
        </p:spPr>
        <p:txBody>
          <a:bodyPr/>
          <a:lstStyle>
            <a:lvl1pPr>
              <a:defRPr sz="1600"/>
            </a:lvl1pPr>
          </a:lstStyle>
          <a:p>
            <a:r>
              <a:t>Zénón z Eleje – paradoxy pohybu</a:t>
            </a:r>
          </a:p>
        </p:txBody>
      </p:sp>
      <p:sp>
        <p:nvSpPr>
          <p:cNvPr id="358"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„První paradox tvrdí, že </a:t>
            </a:r>
            <a:r>
              <a:rPr b="1"/>
              <a:t>pohyb neexistuje</a:t>
            </a:r>
            <a:r>
              <a:t>, poněvadž to, co se pohybuje, musí nejprve dojít do poloviny své dráhy, než dojde k cíli …“ (DK 29 A 25; Arist., </a:t>
            </a:r>
            <a:r>
              <a:rPr i="1"/>
              <a:t>Phys. </a:t>
            </a:r>
            <a:r>
              <a:t>VI, 9, 239b11)</a:t>
            </a:r>
          </a:p>
          <a:p>
            <a:pPr marL="0" indent="0">
              <a:buSzTx/>
              <a:buNone/>
              <a:defRPr sz="1200"/>
            </a:pPr>
            <a:endParaRPr/>
          </a:p>
          <a:p>
            <a:pPr marL="0" indent="0">
              <a:spcBef>
                <a:spcPts val="200"/>
              </a:spcBef>
              <a:buSzTx/>
              <a:buNone/>
              <a:defRPr sz="1200"/>
            </a:pPr>
            <a:r>
              <a:t>„Máme totiž mnoho argumentů protiřečících obecnému mínění, například argument Zénónův, že pohyb je nemožný a že nelze přejí stadion.“ (DK 29 A 25; Arist. </a:t>
            </a:r>
            <a:r>
              <a:rPr i="1"/>
              <a:t>Top., </a:t>
            </a:r>
            <a:r>
              <a:t>VIII 8,160b7)</a:t>
            </a:r>
          </a:p>
          <a:p>
            <a:pPr marL="0" indent="0">
              <a:buSzTx/>
              <a:buNone/>
              <a:defRPr sz="1200"/>
            </a:pPr>
            <a:endParaRPr/>
          </a:p>
          <a:p>
            <a:pPr marL="0" indent="0">
              <a:spcBef>
                <a:spcPts val="200"/>
              </a:spcBef>
              <a:buSzTx/>
              <a:buNone/>
              <a:defRPr sz="1200"/>
            </a:pPr>
            <a:r>
              <a:t>„Proto také Zénónův argument obsahuje chybný předpoklad, že je </a:t>
            </a:r>
            <a:r>
              <a:rPr b="1"/>
              <a:t>nemožné</a:t>
            </a:r>
            <a:r>
              <a:t> projít </a:t>
            </a:r>
            <a:r>
              <a:rPr b="1"/>
              <a:t>nekonečnými</a:t>
            </a:r>
            <a:r>
              <a:t> věcmi nebo přijít do kontaktu s každou jejich částí </a:t>
            </a:r>
            <a:r>
              <a:rPr b="1"/>
              <a:t>v konečném čase</a:t>
            </a:r>
            <a:r>
              <a:t>. Jsou totiž dva významy, v nichž se o délce, času a obecně o čemkoliv </a:t>
            </a:r>
            <a:r>
              <a:rPr b="1"/>
              <a:t>kontinuálním</a:t>
            </a:r>
            <a:r>
              <a:t> říká, že jsou „nekonečné“: buď jsou tak zvány s ohledem na </a:t>
            </a:r>
            <a:r>
              <a:rPr b="1"/>
              <a:t>dělitelnost</a:t>
            </a:r>
            <a:r>
              <a:t>, anebo s ohledem na své </a:t>
            </a:r>
            <a:r>
              <a:rPr b="1"/>
              <a:t>hranice</a:t>
            </a:r>
            <a:r>
              <a:t>. Není sice možné v konečném čase přijít do kontaktu s věcmi </a:t>
            </a:r>
            <a:r>
              <a:rPr b="1"/>
              <a:t>kvantitativně nekonečnými</a:t>
            </a:r>
            <a:r>
              <a:t>, ale je možné přijít do kontaktu s věcmi nekonečnými s ohledem </a:t>
            </a:r>
            <a:r>
              <a:rPr b="1"/>
              <a:t>na dělitelnost</a:t>
            </a:r>
            <a:r>
              <a:t>, protože v tomto smyslu je </a:t>
            </a:r>
            <a:r>
              <a:rPr b="1"/>
              <a:t>sám čas rovněž nekonečný</a:t>
            </a:r>
            <a:r>
              <a:t>. A tak shledáváme, že čas strávený přechodem přes jedno nekonečno není konečný, nýbrž nekonečný, a ke kontaktu s nekonečny dochází v časech konečných, nýbrž co do počtu nekonečných.“ (DK  29 A 25, Arist. </a:t>
            </a:r>
            <a:r>
              <a:rPr i="1"/>
              <a:t>Phys.</a:t>
            </a:r>
            <a:r>
              <a:t> VI, 2., 23a21)</a:t>
            </a:r>
          </a:p>
        </p:txBody>
      </p:sp>
      <p:sp>
        <p:nvSpPr>
          <p:cNvPr id="359"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Jakou strukturu této argumentaci dává Aristotelés:</a:t>
            </a:r>
            <a:endParaRPr sz="2800"/>
          </a:p>
          <a:p>
            <a:pPr>
              <a:spcBef>
                <a:spcPts val="600"/>
              </a:spcBef>
              <a:defRPr sz="1200"/>
            </a:pPr>
            <a:endParaRPr sz="2800"/>
          </a:p>
          <a:p>
            <a:pPr marL="228600" indent="-228600">
              <a:spcBef>
                <a:spcPts val="200"/>
              </a:spcBef>
              <a:buSzPct val="100000"/>
              <a:buAutoNum type="arabicPeriod"/>
              <a:defRPr sz="1200"/>
            </a:pPr>
            <a:r>
              <a:t>Aby běžec dosáhl svého cíle, musí se dotknout nekonečného počtu bodů, které jsou seřazeny v sekvenci ½, 1/4, 1/8, 1/16 …</a:t>
            </a:r>
            <a:endParaRPr sz="2800"/>
          </a:p>
          <a:p>
            <a:pPr marL="228600" indent="-228600">
              <a:spcBef>
                <a:spcPts val="200"/>
              </a:spcBef>
              <a:buSzPct val="100000"/>
              <a:buAutoNum type="arabicPeriod"/>
              <a:defRPr sz="1200"/>
            </a:pPr>
            <a:r>
              <a:t>Není možné dotknout se nekonečného množství bodů v konečném čase.</a:t>
            </a:r>
            <a:endParaRPr sz="2800"/>
          </a:p>
          <a:p>
            <a:pPr>
              <a:spcBef>
                <a:spcPts val="200"/>
              </a:spcBef>
              <a:defRPr sz="1200"/>
            </a:pPr>
            <a:r>
              <a:t>Proto</a:t>
            </a:r>
            <a:endParaRPr sz="2800"/>
          </a:p>
          <a:p>
            <a:pPr>
              <a:spcBef>
                <a:spcPts val="600"/>
              </a:spcBef>
              <a:defRPr sz="1200"/>
            </a:pPr>
            <a:endParaRPr sz="2800"/>
          </a:p>
          <a:p>
            <a:pPr>
              <a:spcBef>
                <a:spcPts val="200"/>
              </a:spcBef>
              <a:defRPr sz="1200"/>
            </a:pPr>
            <a:r>
              <a:t>3. Běžec nemůže svého cíle dosáhnout. </a:t>
            </a:r>
            <a:endParaRPr sz="2800"/>
          </a:p>
          <a:p>
            <a:pPr>
              <a:spcBef>
                <a:spcPts val="600"/>
              </a:spcBef>
              <a:defRPr sz="1200"/>
            </a:pPr>
            <a:endParaRPr sz="2800"/>
          </a:p>
          <a:p>
            <a:pPr>
              <a:spcBef>
                <a:spcPts val="200"/>
              </a:spcBef>
              <a:defRPr sz="1200"/>
            </a:pPr>
            <a:r>
              <a:t>Aristotelés se domnívá, že závěr můžeme odmítnou, pokud odmítneme druhou premisu: konečný čas je nekonečně dělitelný a nekonečně dělitelný čas běžci postačuje, aby překonal nekonečně dělitelnou vzdálenost a dotknul se bodů které vyznačují její rozdělení.  </a:t>
            </a: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Nadpis 1"/>
          <p:cNvSpPr txBox="1">
            <a:spLocks noGrp="1"/>
          </p:cNvSpPr>
          <p:nvPr>
            <p:ph type="title"/>
          </p:nvPr>
        </p:nvSpPr>
        <p:spPr>
          <a:prstGeom prst="rect">
            <a:avLst/>
          </a:prstGeom>
        </p:spPr>
        <p:txBody>
          <a:bodyPr/>
          <a:lstStyle/>
          <a:p>
            <a:pPr>
              <a:defRPr sz="1200"/>
            </a:pPr>
            <a:r>
              <a:t>Nick Lane, </a:t>
            </a:r>
            <a:r>
              <a:rPr i="1"/>
              <a:t>Oxigen. </a:t>
            </a:r>
            <a:r>
              <a:t>Oxford 2003, s. 86.</a:t>
            </a:r>
          </a:p>
        </p:txBody>
      </p:sp>
      <p:sp>
        <p:nvSpPr>
          <p:cNvPr id="362" name="Zástupný symbol pro obsah 2"/>
          <p:cNvSpPr txBox="1">
            <a:spLocks noGrp="1"/>
          </p:cNvSpPr>
          <p:nvPr>
            <p:ph type="body" sz="half" idx="1"/>
          </p:nvPr>
        </p:nvSpPr>
        <p:spPr>
          <a:xfrm>
            <a:off x="457200" y="1600200"/>
            <a:ext cx="4038600" cy="4525963"/>
          </a:xfrm>
          <a:prstGeom prst="rect">
            <a:avLst/>
          </a:prstGeom>
        </p:spPr>
        <p:txBody>
          <a:bodyPr/>
          <a:lstStyle>
            <a:lvl1pPr marL="0" indent="0">
              <a:spcBef>
                <a:spcPts val="300"/>
              </a:spcBef>
              <a:buSzTx/>
              <a:buNone/>
              <a:defRPr sz="1400">
                <a:latin typeface="Times New Roman"/>
                <a:ea typeface="Times New Roman"/>
                <a:cs typeface="Times New Roman"/>
                <a:sym typeface="Times New Roman"/>
              </a:defRPr>
            </a:lvl1pPr>
          </a:lstStyle>
          <a:p>
            <a:r>
              <a:t>„Most scientists are distrustful of mathematical or philosophical reasoning usupported by empirical observation – memorably dismissed as „fact-free science“ by the guru of evolutionary biologistst, John Maynard Smith. A  famous example of fatuous logic is the conundrum posed by an ancient Greek, Zeno of Elea, which troubled logicians for centuries but can rarely have cost a scientitst a night´s sleep: movemet is impossible, said Zeno, because to complete a single steo one must first complete half step, than half of the remainder, and so on in exponential fashion. Just as a exponential curve does not touch the baseline until infinity, so the infinite number of half steps precludes the possibility of ever taking a whole step.“</a:t>
            </a:r>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Nadpis 1"/>
          <p:cNvSpPr txBox="1">
            <a:spLocks noGrp="1"/>
          </p:cNvSpPr>
          <p:nvPr>
            <p:ph type="title"/>
          </p:nvPr>
        </p:nvSpPr>
        <p:spPr>
          <a:prstGeom prst="rect">
            <a:avLst/>
          </a:prstGeom>
        </p:spPr>
        <p:txBody>
          <a:bodyPr/>
          <a:lstStyle>
            <a:lvl1pPr>
              <a:defRPr sz="1600"/>
            </a:lvl1pPr>
          </a:lstStyle>
          <a:p>
            <a:r>
              <a:rPr dirty="0" err="1">
                <a:solidFill>
                  <a:srgbClr val="FF0000"/>
                </a:solidFill>
              </a:rPr>
              <a:t>Sofisté</a:t>
            </a:r>
            <a:r>
              <a:rPr dirty="0"/>
              <a:t> I – „… so little known but so important …“</a:t>
            </a:r>
          </a:p>
        </p:txBody>
      </p:sp>
      <p:sp>
        <p:nvSpPr>
          <p:cNvPr id="365" name="Zástupný symbol pro obsah 2"/>
          <p:cNvSpPr txBox="1">
            <a:spLocks noGrp="1"/>
          </p:cNvSpPr>
          <p:nvPr>
            <p:ph type="body" idx="1"/>
          </p:nvPr>
        </p:nvSpPr>
        <p:spPr>
          <a:xfrm>
            <a:off x="457200" y="1065475"/>
            <a:ext cx="8229600" cy="5414837"/>
          </a:xfrm>
          <a:prstGeom prst="rect">
            <a:avLst/>
          </a:prstGeom>
        </p:spPr>
        <p:txBody>
          <a:bodyPr>
            <a:normAutofit/>
          </a:bodyPr>
          <a:lstStyle/>
          <a:p>
            <a:pPr marL="0" indent="0" defTabSz="685800">
              <a:spcBef>
                <a:spcPts val="100"/>
              </a:spcBef>
              <a:buSzTx/>
              <a:buNone/>
              <a:defRPr sz="750">
                <a:latin typeface="Times New Roman"/>
                <a:ea typeface="Times New Roman"/>
                <a:cs typeface="Times New Roman"/>
                <a:sym typeface="Times New Roman"/>
              </a:defRPr>
            </a:pPr>
            <a:r>
              <a:rPr sz="1050" dirty="0" err="1"/>
              <a:t>Úvodní</a:t>
            </a:r>
            <a:r>
              <a:rPr sz="1050" dirty="0"/>
              <a:t> </a:t>
            </a:r>
            <a:r>
              <a:rPr sz="1050" dirty="0" err="1"/>
              <a:t>poznámka</a:t>
            </a:r>
            <a:r>
              <a:rPr sz="1050" dirty="0"/>
              <a:t>: </a:t>
            </a:r>
            <a:r>
              <a:rPr sz="1050" dirty="0" err="1"/>
              <a:t>postavení</a:t>
            </a:r>
            <a:r>
              <a:rPr sz="1050" dirty="0"/>
              <a:t> </a:t>
            </a:r>
            <a:r>
              <a:rPr sz="1050" dirty="0" err="1"/>
              <a:t>sofistů</a:t>
            </a:r>
            <a:r>
              <a:rPr sz="1050" dirty="0"/>
              <a:t> v </a:t>
            </a:r>
            <a:r>
              <a:rPr sz="1050" dirty="0" err="1"/>
              <a:t>dějinách</a:t>
            </a:r>
            <a:r>
              <a:rPr sz="1050" dirty="0"/>
              <a:t> </a:t>
            </a:r>
            <a:r>
              <a:rPr sz="1050" dirty="0" err="1"/>
              <a:t>i</a:t>
            </a:r>
            <a:r>
              <a:rPr sz="1050" dirty="0"/>
              <a:t> </a:t>
            </a:r>
            <a:r>
              <a:rPr sz="1050" dirty="0" err="1"/>
              <a:t>dějinách</a:t>
            </a:r>
            <a:r>
              <a:rPr sz="1050" dirty="0"/>
              <a:t> </a:t>
            </a:r>
            <a:r>
              <a:rPr sz="1050" dirty="0" err="1"/>
              <a:t>filosofie</a:t>
            </a:r>
            <a:r>
              <a:rPr sz="1050" dirty="0"/>
              <a:t> je </a:t>
            </a:r>
            <a:r>
              <a:rPr sz="1050" dirty="0" err="1"/>
              <a:t>velmi</a:t>
            </a:r>
            <a:r>
              <a:rPr sz="1050" dirty="0"/>
              <a:t> </a:t>
            </a:r>
            <a:r>
              <a:rPr sz="1050" b="1" dirty="0" err="1"/>
              <a:t>nejednoznačné</a:t>
            </a:r>
            <a:r>
              <a:rPr sz="1050" dirty="0"/>
              <a:t>. V </a:t>
            </a:r>
            <a:r>
              <a:rPr sz="1050" dirty="0" err="1"/>
              <a:t>prvním</a:t>
            </a:r>
            <a:r>
              <a:rPr sz="1050" dirty="0"/>
              <a:t> </a:t>
            </a:r>
            <a:r>
              <a:rPr sz="1050" dirty="0" err="1"/>
              <a:t>případě</a:t>
            </a:r>
            <a:r>
              <a:rPr sz="1050" dirty="0"/>
              <a:t>, </a:t>
            </a:r>
            <a:r>
              <a:rPr sz="1050" dirty="0" err="1"/>
              <a:t>jak</a:t>
            </a:r>
            <a:r>
              <a:rPr sz="1050" dirty="0"/>
              <a:t> </a:t>
            </a:r>
            <a:r>
              <a:rPr sz="1050" dirty="0" err="1"/>
              <a:t>ještě</a:t>
            </a:r>
            <a:r>
              <a:rPr sz="1050" dirty="0"/>
              <a:t> </a:t>
            </a:r>
            <a:r>
              <a:rPr sz="1050" dirty="0" err="1"/>
              <a:t>uvidíme</a:t>
            </a:r>
            <a:r>
              <a:rPr sz="1050" dirty="0"/>
              <a:t>, </a:t>
            </a:r>
            <a:r>
              <a:rPr sz="1050" dirty="0" err="1"/>
              <a:t>byli</a:t>
            </a:r>
            <a:r>
              <a:rPr sz="1050" dirty="0"/>
              <a:t> </a:t>
            </a:r>
            <a:r>
              <a:rPr sz="1050" dirty="0" err="1">
                <a:solidFill>
                  <a:srgbClr val="FF0000"/>
                </a:solidFill>
              </a:rPr>
              <a:t>společností</a:t>
            </a:r>
            <a:r>
              <a:rPr sz="1050" dirty="0">
                <a:solidFill>
                  <a:srgbClr val="FF0000"/>
                </a:solidFill>
              </a:rPr>
              <a:t> v </a:t>
            </a:r>
            <a:r>
              <a:rPr sz="1050" dirty="0" err="1">
                <a:solidFill>
                  <a:srgbClr val="FF0000"/>
                </a:solidFill>
              </a:rPr>
              <a:t>Athénách</a:t>
            </a:r>
            <a:r>
              <a:rPr sz="1050" dirty="0"/>
              <a:t> </a:t>
            </a:r>
            <a:r>
              <a:rPr sz="1050" dirty="0" err="1"/>
              <a:t>nejen</a:t>
            </a:r>
            <a:r>
              <a:rPr sz="1050" dirty="0"/>
              <a:t> </a:t>
            </a:r>
            <a:r>
              <a:rPr sz="1050" dirty="0" err="1"/>
              <a:t>vítání</a:t>
            </a:r>
            <a:r>
              <a:rPr sz="1050" dirty="0"/>
              <a:t> (</a:t>
            </a:r>
            <a:r>
              <a:rPr sz="1050" dirty="0" err="1"/>
              <a:t>Plútarchos</a:t>
            </a:r>
            <a:r>
              <a:rPr sz="1050" dirty="0"/>
              <a:t> </a:t>
            </a:r>
            <a:r>
              <a:rPr sz="1050" dirty="0" err="1"/>
              <a:t>nás</a:t>
            </a:r>
            <a:r>
              <a:rPr sz="1050" dirty="0"/>
              <a:t> </a:t>
            </a:r>
            <a:r>
              <a:rPr sz="1050" dirty="0" err="1"/>
              <a:t>zpravuje</a:t>
            </a:r>
            <a:r>
              <a:rPr sz="1050" dirty="0"/>
              <a:t> o </a:t>
            </a:r>
            <a:r>
              <a:rPr sz="1050" dirty="0" err="1"/>
              <a:t>přátelství</a:t>
            </a:r>
            <a:r>
              <a:rPr sz="1050" dirty="0"/>
              <a:t> </a:t>
            </a:r>
            <a:r>
              <a:rPr sz="1050" dirty="0" err="1"/>
              <a:t>Perikla</a:t>
            </a:r>
            <a:r>
              <a:rPr sz="1050" dirty="0"/>
              <a:t> a </a:t>
            </a:r>
            <a:r>
              <a:rPr sz="1050" dirty="0" err="1"/>
              <a:t>Prótagory</a:t>
            </a:r>
            <a:r>
              <a:rPr sz="1050" dirty="0"/>
              <a:t>), ale </a:t>
            </a:r>
            <a:r>
              <a:rPr sz="1050" dirty="0" err="1"/>
              <a:t>i</a:t>
            </a:r>
            <a:r>
              <a:rPr sz="1050" dirty="0"/>
              <a:t> „</a:t>
            </a:r>
            <a:r>
              <a:rPr sz="1050" dirty="0" err="1"/>
              <a:t>odmítáni</a:t>
            </a:r>
            <a:r>
              <a:rPr sz="1050" dirty="0"/>
              <a:t>“ (</a:t>
            </a:r>
            <a:r>
              <a:rPr sz="1050" dirty="0" err="1"/>
              <a:t>srov</a:t>
            </a:r>
            <a:r>
              <a:rPr sz="1050" dirty="0"/>
              <a:t>. </a:t>
            </a:r>
            <a:r>
              <a:rPr sz="1050" i="1" dirty="0" err="1"/>
              <a:t>Prót</a:t>
            </a:r>
            <a:r>
              <a:rPr sz="1050" i="1" dirty="0"/>
              <a:t>. </a:t>
            </a:r>
            <a:r>
              <a:rPr sz="1050" dirty="0"/>
              <a:t>316c-d; </a:t>
            </a:r>
            <a:r>
              <a:rPr sz="1050" dirty="0" err="1"/>
              <a:t>tj</a:t>
            </a:r>
            <a:r>
              <a:rPr sz="1050" dirty="0"/>
              <a:t>. </a:t>
            </a:r>
            <a:r>
              <a:rPr sz="1050" dirty="0" err="1"/>
              <a:t>vysmíváni</a:t>
            </a:r>
            <a:r>
              <a:rPr sz="1050" dirty="0"/>
              <a:t> v </a:t>
            </a:r>
            <a:r>
              <a:rPr sz="1050" dirty="0" err="1"/>
              <a:t>komediích</a:t>
            </a:r>
            <a:r>
              <a:rPr sz="1050" dirty="0"/>
              <a:t> </a:t>
            </a:r>
            <a:r>
              <a:rPr sz="1050" dirty="0" err="1"/>
              <a:t>či</a:t>
            </a:r>
            <a:r>
              <a:rPr sz="1050" dirty="0"/>
              <a:t> </a:t>
            </a:r>
            <a:r>
              <a:rPr sz="1050" dirty="0" err="1"/>
              <a:t>popotahování</a:t>
            </a:r>
            <a:r>
              <a:rPr sz="1050" dirty="0"/>
              <a:t> </a:t>
            </a:r>
            <a:r>
              <a:rPr sz="1050" dirty="0" err="1"/>
              <a:t>po</a:t>
            </a:r>
            <a:r>
              <a:rPr sz="1050" dirty="0"/>
              <a:t> </a:t>
            </a:r>
            <a:r>
              <a:rPr sz="1050" dirty="0" err="1"/>
              <a:t>soudech</a:t>
            </a:r>
            <a:r>
              <a:rPr sz="1050" dirty="0"/>
              <a:t>, </a:t>
            </a:r>
            <a:r>
              <a:rPr sz="1050" dirty="0" err="1"/>
              <a:t>případně</a:t>
            </a:r>
            <a:r>
              <a:rPr sz="1050" dirty="0"/>
              <a:t> </a:t>
            </a:r>
            <a:r>
              <a:rPr sz="1050" dirty="0" err="1"/>
              <a:t>vyháněni</a:t>
            </a:r>
            <a:r>
              <a:rPr sz="1050" dirty="0"/>
              <a:t>). V </a:t>
            </a:r>
            <a:r>
              <a:rPr sz="1050" dirty="0" err="1"/>
              <a:t>případě</a:t>
            </a:r>
            <a:r>
              <a:rPr sz="1050" dirty="0"/>
              <a:t> </a:t>
            </a:r>
            <a:r>
              <a:rPr sz="1050" dirty="0" err="1"/>
              <a:t>druhém</a:t>
            </a:r>
            <a:r>
              <a:rPr sz="1050" dirty="0"/>
              <a:t> je </a:t>
            </a:r>
            <a:r>
              <a:rPr sz="1050" dirty="0" err="1"/>
              <a:t>pak</a:t>
            </a:r>
            <a:r>
              <a:rPr sz="1050" dirty="0"/>
              <a:t> </a:t>
            </a:r>
            <a:r>
              <a:rPr sz="1050" dirty="0" err="1"/>
              <a:t>pozice</a:t>
            </a:r>
            <a:r>
              <a:rPr sz="1050" dirty="0"/>
              <a:t> </a:t>
            </a:r>
            <a:r>
              <a:rPr sz="1050" dirty="0" err="1"/>
              <a:t>sofistů</a:t>
            </a:r>
            <a:r>
              <a:rPr sz="1050" dirty="0"/>
              <a:t> </a:t>
            </a:r>
            <a:r>
              <a:rPr sz="1050" dirty="0" err="1"/>
              <a:t>ještě</a:t>
            </a:r>
            <a:r>
              <a:rPr sz="1050" dirty="0"/>
              <a:t> </a:t>
            </a:r>
            <a:r>
              <a:rPr sz="1050" dirty="0" err="1"/>
              <a:t>prekérnější</a:t>
            </a:r>
            <a:r>
              <a:rPr sz="1050" dirty="0"/>
              <a:t>. </a:t>
            </a:r>
            <a:r>
              <a:rPr sz="1050" dirty="0" err="1"/>
              <a:t>Nejenže</a:t>
            </a:r>
            <a:r>
              <a:rPr sz="1050" dirty="0"/>
              <a:t> </a:t>
            </a:r>
            <a:r>
              <a:rPr sz="1050" dirty="0" err="1"/>
              <a:t>totiž</a:t>
            </a:r>
            <a:r>
              <a:rPr sz="1050" dirty="0"/>
              <a:t> </a:t>
            </a:r>
            <a:r>
              <a:rPr sz="1050" dirty="0" err="1"/>
              <a:t>máme</a:t>
            </a:r>
            <a:r>
              <a:rPr sz="1050" dirty="0"/>
              <a:t> </a:t>
            </a:r>
            <a:r>
              <a:rPr sz="1050" dirty="0" err="1"/>
              <a:t>málo</a:t>
            </a:r>
            <a:r>
              <a:rPr sz="1050" dirty="0"/>
              <a:t> </a:t>
            </a:r>
            <a:r>
              <a:rPr sz="1050" dirty="0" err="1"/>
              <a:t>pramenů</a:t>
            </a:r>
            <a:r>
              <a:rPr sz="1050" dirty="0"/>
              <a:t>, ale </a:t>
            </a:r>
            <a:r>
              <a:rPr sz="1050" dirty="0" err="1"/>
              <a:t>zdá</a:t>
            </a:r>
            <a:r>
              <a:rPr sz="1050" dirty="0"/>
              <a:t> se, </a:t>
            </a:r>
            <a:r>
              <a:rPr sz="1050" dirty="0" err="1"/>
              <a:t>že</a:t>
            </a:r>
            <a:r>
              <a:rPr sz="1050" dirty="0"/>
              <a:t> </a:t>
            </a:r>
            <a:r>
              <a:rPr sz="1050" dirty="0" err="1"/>
              <a:t>obraz</a:t>
            </a:r>
            <a:r>
              <a:rPr sz="1050" dirty="0"/>
              <a:t> </a:t>
            </a:r>
            <a:r>
              <a:rPr sz="1050" dirty="0" err="1"/>
              <a:t>jejich</a:t>
            </a:r>
            <a:r>
              <a:rPr sz="1050" dirty="0"/>
              <a:t> </a:t>
            </a:r>
            <a:r>
              <a:rPr sz="1050" dirty="0" err="1"/>
              <a:t>působení</a:t>
            </a:r>
            <a:r>
              <a:rPr sz="1050" dirty="0"/>
              <a:t> je </a:t>
            </a:r>
            <a:r>
              <a:rPr sz="1050" dirty="0" err="1"/>
              <a:t>přinejmenším</a:t>
            </a:r>
            <a:r>
              <a:rPr sz="1050" dirty="0"/>
              <a:t> od </a:t>
            </a:r>
            <a:r>
              <a:rPr sz="1050" b="1" dirty="0" err="1"/>
              <a:t>Platóna</a:t>
            </a:r>
            <a:r>
              <a:rPr sz="1050" dirty="0"/>
              <a:t>, </a:t>
            </a:r>
            <a:r>
              <a:rPr sz="1050" dirty="0" err="1"/>
              <a:t>který</a:t>
            </a:r>
            <a:r>
              <a:rPr sz="1050" dirty="0"/>
              <a:t> </a:t>
            </a:r>
            <a:r>
              <a:rPr sz="1050" dirty="0" err="1"/>
              <a:t>nám</a:t>
            </a:r>
            <a:r>
              <a:rPr sz="1050" dirty="0"/>
              <a:t> o </a:t>
            </a:r>
            <a:r>
              <a:rPr sz="1050" dirty="0" err="1"/>
              <a:t>nich</a:t>
            </a:r>
            <a:r>
              <a:rPr sz="1050" dirty="0"/>
              <a:t> </a:t>
            </a:r>
            <a:r>
              <a:rPr sz="1050" dirty="0" err="1"/>
              <a:t>ponechal</a:t>
            </a:r>
            <a:r>
              <a:rPr sz="1050" dirty="0"/>
              <a:t> </a:t>
            </a:r>
            <a:r>
              <a:rPr sz="1050" dirty="0" err="1"/>
              <a:t>nejvíce</a:t>
            </a:r>
            <a:r>
              <a:rPr sz="1050" dirty="0"/>
              <a:t> </a:t>
            </a:r>
            <a:r>
              <a:rPr sz="1050" dirty="0" err="1"/>
              <a:t>informací</a:t>
            </a:r>
            <a:r>
              <a:rPr sz="1050" dirty="0"/>
              <a:t>, </a:t>
            </a:r>
            <a:r>
              <a:rPr sz="1050" dirty="0" err="1"/>
              <a:t>poměrně</a:t>
            </a:r>
            <a:r>
              <a:rPr sz="1050" dirty="0"/>
              <a:t> </a:t>
            </a:r>
            <a:r>
              <a:rPr sz="1050" dirty="0" err="1"/>
              <a:t>silně</a:t>
            </a:r>
            <a:r>
              <a:rPr sz="1050" dirty="0"/>
              <a:t> </a:t>
            </a:r>
            <a:r>
              <a:rPr sz="1050" dirty="0" err="1"/>
              <a:t>zkreslen</a:t>
            </a:r>
            <a:r>
              <a:rPr sz="1050" dirty="0"/>
              <a:t>. </a:t>
            </a:r>
            <a:r>
              <a:rPr sz="1050" dirty="0" err="1"/>
              <a:t>Jak</a:t>
            </a:r>
            <a:r>
              <a:rPr sz="1050" dirty="0"/>
              <a:t> </a:t>
            </a:r>
            <a:r>
              <a:rPr sz="1050" dirty="0" err="1"/>
              <a:t>tedy</a:t>
            </a:r>
            <a:r>
              <a:rPr sz="1050" dirty="0"/>
              <a:t> </a:t>
            </a:r>
            <a:r>
              <a:rPr sz="1050" dirty="0" err="1"/>
              <a:t>dějiny</a:t>
            </a:r>
            <a:r>
              <a:rPr sz="1050" dirty="0"/>
              <a:t> </a:t>
            </a:r>
            <a:r>
              <a:rPr sz="1050" dirty="0" err="1"/>
              <a:t>filosofie</a:t>
            </a:r>
            <a:r>
              <a:rPr sz="1050" dirty="0"/>
              <a:t> </a:t>
            </a:r>
            <a:r>
              <a:rPr sz="1050" dirty="0" err="1"/>
              <a:t>pohlížely</a:t>
            </a:r>
            <a:r>
              <a:rPr sz="1050" dirty="0"/>
              <a:t> </a:t>
            </a:r>
            <a:r>
              <a:rPr sz="1050" dirty="0" err="1"/>
              <a:t>na</a:t>
            </a:r>
            <a:r>
              <a:rPr sz="1050" dirty="0"/>
              <a:t> </a:t>
            </a:r>
            <a:r>
              <a:rPr sz="1050" dirty="0" err="1"/>
              <a:t>sofisty</a:t>
            </a:r>
            <a:r>
              <a:rPr sz="1050" dirty="0"/>
              <a:t> (</a:t>
            </a:r>
            <a:r>
              <a:rPr sz="1050" dirty="0" err="1"/>
              <a:t>Notomi</a:t>
            </a:r>
            <a:r>
              <a:rPr sz="1050" dirty="0"/>
              <a:t>, 2013, s. 12, </a:t>
            </a:r>
            <a:r>
              <a:rPr sz="1050" dirty="0" err="1"/>
              <a:t>Kernferd</a:t>
            </a:r>
            <a:r>
              <a:rPr sz="1050" dirty="0"/>
              <a:t>, 1981):</a:t>
            </a:r>
          </a:p>
          <a:p>
            <a:pPr marL="0" indent="0" defTabSz="685800">
              <a:spcBef>
                <a:spcPts val="500"/>
              </a:spcBef>
              <a:buSzTx/>
              <a:buNone/>
              <a:defRPr sz="750">
                <a:latin typeface="Times New Roman"/>
                <a:ea typeface="Times New Roman"/>
                <a:cs typeface="Times New Roman"/>
                <a:sym typeface="Times New Roman"/>
              </a:defRPr>
            </a:pPr>
            <a:endParaRPr sz="1050" dirty="0"/>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err="1"/>
              <a:t>Nejvíce</a:t>
            </a:r>
            <a:r>
              <a:rPr sz="1050" dirty="0"/>
              <a:t> </a:t>
            </a:r>
            <a:r>
              <a:rPr sz="1050" dirty="0" err="1"/>
              <a:t>informací</a:t>
            </a:r>
            <a:r>
              <a:rPr sz="1050" dirty="0"/>
              <a:t> o </a:t>
            </a:r>
            <a:r>
              <a:rPr sz="1050" dirty="0" err="1"/>
              <a:t>sofistech</a:t>
            </a:r>
            <a:r>
              <a:rPr sz="1050" dirty="0"/>
              <a:t> </a:t>
            </a:r>
            <a:r>
              <a:rPr sz="1050" dirty="0" err="1"/>
              <a:t>máme</a:t>
            </a:r>
            <a:r>
              <a:rPr sz="1050" dirty="0"/>
              <a:t> od </a:t>
            </a:r>
            <a:r>
              <a:rPr sz="1050" dirty="0" err="1"/>
              <a:t>Platóna</a:t>
            </a:r>
            <a:r>
              <a:rPr sz="1050" dirty="0"/>
              <a:t>, ten je </a:t>
            </a:r>
            <a:r>
              <a:rPr sz="1050" dirty="0" err="1"/>
              <a:t>dokonce</a:t>
            </a:r>
            <a:r>
              <a:rPr sz="1050" dirty="0"/>
              <a:t> </a:t>
            </a:r>
            <a:r>
              <a:rPr sz="1050" dirty="0" err="1"/>
              <a:t>autorem</a:t>
            </a:r>
            <a:r>
              <a:rPr sz="1050" dirty="0"/>
              <a:t> </a:t>
            </a:r>
            <a:r>
              <a:rPr sz="1050" dirty="0" err="1"/>
              <a:t>takových</a:t>
            </a:r>
            <a:r>
              <a:rPr sz="1050" dirty="0"/>
              <a:t> </a:t>
            </a:r>
            <a:r>
              <a:rPr sz="1050" dirty="0" err="1"/>
              <a:t>dialogů</a:t>
            </a:r>
            <a:r>
              <a:rPr sz="1050" dirty="0"/>
              <a:t> </a:t>
            </a:r>
            <a:r>
              <a:rPr sz="1050" dirty="0" err="1"/>
              <a:t>jako</a:t>
            </a:r>
            <a:r>
              <a:rPr sz="1050" dirty="0"/>
              <a:t> </a:t>
            </a:r>
            <a:r>
              <a:rPr sz="1050" i="1" dirty="0" err="1"/>
              <a:t>Prótagoras</a:t>
            </a:r>
            <a:r>
              <a:rPr sz="1050" dirty="0"/>
              <a:t>, </a:t>
            </a:r>
            <a:r>
              <a:rPr sz="1050" i="1" dirty="0"/>
              <a:t>Gorgias </a:t>
            </a:r>
            <a:r>
              <a:rPr sz="1050" dirty="0" err="1"/>
              <a:t>či</a:t>
            </a:r>
            <a:r>
              <a:rPr sz="1050" dirty="0"/>
              <a:t> </a:t>
            </a:r>
            <a:r>
              <a:rPr sz="1050" i="1" dirty="0"/>
              <a:t>Hippias</a:t>
            </a:r>
            <a:r>
              <a:rPr sz="1050" dirty="0"/>
              <a:t>, </a:t>
            </a:r>
            <a:r>
              <a:rPr sz="1050" dirty="0" err="1"/>
              <a:t>vše</a:t>
            </a:r>
            <a:r>
              <a:rPr sz="1050" dirty="0"/>
              <a:t> </a:t>
            </a:r>
            <a:r>
              <a:rPr sz="1050" dirty="0" err="1"/>
              <a:t>jména</a:t>
            </a:r>
            <a:r>
              <a:rPr sz="1050" dirty="0"/>
              <a:t> </a:t>
            </a:r>
            <a:r>
              <a:rPr sz="1050" dirty="0" err="1"/>
              <a:t>slavných</a:t>
            </a:r>
            <a:r>
              <a:rPr sz="1050" dirty="0"/>
              <a:t> </a:t>
            </a:r>
            <a:r>
              <a:rPr sz="1050" dirty="0" err="1"/>
              <a:t>sofistů</a:t>
            </a:r>
            <a:r>
              <a:rPr sz="1050" dirty="0"/>
              <a:t>; </a:t>
            </a:r>
            <a:r>
              <a:rPr sz="1050" dirty="0" err="1"/>
              <a:t>opominout</a:t>
            </a:r>
            <a:r>
              <a:rPr sz="1050" dirty="0"/>
              <a:t> </a:t>
            </a:r>
            <a:r>
              <a:rPr sz="1050" dirty="0" err="1"/>
              <a:t>bychom</a:t>
            </a:r>
            <a:r>
              <a:rPr sz="1050" dirty="0"/>
              <a:t> </a:t>
            </a:r>
            <a:r>
              <a:rPr sz="1050" dirty="0" err="1"/>
              <a:t>neměli</a:t>
            </a:r>
            <a:r>
              <a:rPr sz="1050" dirty="0"/>
              <a:t> </a:t>
            </a:r>
            <a:r>
              <a:rPr sz="1050" dirty="0" err="1"/>
              <a:t>ani</a:t>
            </a:r>
            <a:r>
              <a:rPr sz="1050" dirty="0"/>
              <a:t> dialog </a:t>
            </a:r>
            <a:r>
              <a:rPr sz="1050" i="1" dirty="0" err="1"/>
              <a:t>Sofistés</a:t>
            </a:r>
            <a:r>
              <a:rPr sz="1050" dirty="0"/>
              <a:t>: „</a:t>
            </a:r>
            <a:r>
              <a:rPr sz="1050" dirty="0" err="1"/>
              <a:t>Sofista</a:t>
            </a:r>
            <a:r>
              <a:rPr sz="1050" dirty="0"/>
              <a:t> </a:t>
            </a:r>
            <a:r>
              <a:rPr sz="1050" dirty="0" err="1"/>
              <a:t>tedy</a:t>
            </a:r>
            <a:r>
              <a:rPr sz="1050" dirty="0"/>
              <a:t> </a:t>
            </a:r>
            <a:r>
              <a:rPr sz="1050" dirty="0" err="1"/>
              <a:t>má</a:t>
            </a:r>
            <a:r>
              <a:rPr sz="1050" dirty="0"/>
              <a:t>, </a:t>
            </a:r>
            <a:r>
              <a:rPr sz="1050" dirty="0" err="1"/>
              <a:t>jak</a:t>
            </a:r>
            <a:r>
              <a:rPr sz="1050" dirty="0"/>
              <a:t> se </a:t>
            </a:r>
            <a:r>
              <a:rPr sz="1050" dirty="0" err="1"/>
              <a:t>nám</a:t>
            </a:r>
            <a:r>
              <a:rPr sz="1050" dirty="0"/>
              <a:t> </a:t>
            </a:r>
            <a:r>
              <a:rPr sz="1050" dirty="0" err="1"/>
              <a:t>objevilo</a:t>
            </a:r>
            <a:r>
              <a:rPr sz="1050" dirty="0"/>
              <a:t>, </a:t>
            </a:r>
            <a:r>
              <a:rPr sz="1050" dirty="0" err="1"/>
              <a:t>ve</a:t>
            </a:r>
            <a:r>
              <a:rPr sz="1050" dirty="0"/>
              <a:t> </a:t>
            </a:r>
            <a:r>
              <a:rPr sz="1050" dirty="0" err="1"/>
              <a:t>svém</a:t>
            </a:r>
            <a:r>
              <a:rPr sz="1050" dirty="0"/>
              <a:t> </a:t>
            </a:r>
            <a:r>
              <a:rPr sz="1050" dirty="0" err="1"/>
              <a:t>majetku</a:t>
            </a:r>
            <a:r>
              <a:rPr sz="1050" dirty="0"/>
              <a:t> </a:t>
            </a:r>
            <a:r>
              <a:rPr sz="1050" dirty="0" err="1"/>
              <a:t>jakési</a:t>
            </a:r>
            <a:r>
              <a:rPr sz="1050" dirty="0"/>
              <a:t> </a:t>
            </a:r>
            <a:r>
              <a:rPr sz="1050" b="1" dirty="0" err="1"/>
              <a:t>zdánlivé</a:t>
            </a:r>
            <a:r>
              <a:rPr sz="1050" b="1" dirty="0"/>
              <a:t> </a:t>
            </a:r>
            <a:r>
              <a:rPr sz="1050" b="1" dirty="0" err="1"/>
              <a:t>vědění</a:t>
            </a:r>
            <a:r>
              <a:rPr sz="1050" dirty="0"/>
              <a:t> </a:t>
            </a:r>
            <a:r>
              <a:rPr sz="1050" b="1" dirty="0"/>
              <a:t>o </a:t>
            </a:r>
            <a:r>
              <a:rPr sz="1050" b="1" dirty="0" err="1"/>
              <a:t>všech</a:t>
            </a:r>
            <a:r>
              <a:rPr sz="1050" b="1" dirty="0"/>
              <a:t> </a:t>
            </a:r>
            <a:r>
              <a:rPr sz="1050" b="1" dirty="0" err="1"/>
              <a:t>věcech</a:t>
            </a:r>
            <a:r>
              <a:rPr sz="1050" b="1" dirty="0"/>
              <a:t>, ale ne </a:t>
            </a:r>
            <a:r>
              <a:rPr sz="1050" b="1" dirty="0" err="1"/>
              <a:t>pravdu</a:t>
            </a:r>
            <a:r>
              <a:rPr sz="1050" b="1" dirty="0"/>
              <a:t>.</a:t>
            </a:r>
            <a:r>
              <a:rPr sz="1050" dirty="0"/>
              <a:t>“ (233d) Na tom se </a:t>
            </a:r>
            <a:r>
              <a:rPr sz="1050" dirty="0" err="1"/>
              <a:t>ukazuje</a:t>
            </a:r>
            <a:r>
              <a:rPr sz="1050" dirty="0"/>
              <a:t>, </a:t>
            </a:r>
            <a:r>
              <a:rPr sz="1050" dirty="0" err="1"/>
              <a:t>jak</a:t>
            </a:r>
            <a:r>
              <a:rPr sz="1050" dirty="0"/>
              <a:t> </a:t>
            </a:r>
            <a:r>
              <a:rPr sz="1050" dirty="0" err="1"/>
              <a:t>velký</a:t>
            </a:r>
            <a:r>
              <a:rPr sz="1050" dirty="0"/>
              <a:t> </a:t>
            </a:r>
            <a:r>
              <a:rPr sz="1050" dirty="0" err="1"/>
              <a:t>význam</a:t>
            </a:r>
            <a:r>
              <a:rPr sz="1050" dirty="0"/>
              <a:t> </a:t>
            </a:r>
            <a:r>
              <a:rPr sz="1050" dirty="0" err="1"/>
              <a:t>jim</a:t>
            </a:r>
            <a:r>
              <a:rPr sz="1050" dirty="0"/>
              <a:t> </a:t>
            </a:r>
            <a:r>
              <a:rPr sz="1050" dirty="0" err="1"/>
              <a:t>Platón</a:t>
            </a:r>
            <a:r>
              <a:rPr sz="1050" dirty="0"/>
              <a:t> </a:t>
            </a:r>
            <a:r>
              <a:rPr sz="1050" dirty="0" err="1"/>
              <a:t>připisoval</a:t>
            </a:r>
            <a:r>
              <a:rPr sz="1050" dirty="0"/>
              <a:t>. </a:t>
            </a:r>
            <a:r>
              <a:rPr sz="1050" dirty="0" err="1"/>
              <a:t>Nicméně</a:t>
            </a:r>
            <a:r>
              <a:rPr sz="1050" dirty="0"/>
              <a:t> </a:t>
            </a:r>
            <a:r>
              <a:rPr sz="1050" dirty="0" err="1"/>
              <a:t>nenechme</a:t>
            </a:r>
            <a:r>
              <a:rPr sz="1050" dirty="0"/>
              <a:t> se </a:t>
            </a:r>
            <a:r>
              <a:rPr sz="1050" dirty="0" err="1"/>
              <a:t>tím</a:t>
            </a:r>
            <a:r>
              <a:rPr sz="1050" dirty="0"/>
              <a:t> </a:t>
            </a:r>
            <a:r>
              <a:rPr sz="1050" dirty="0" err="1"/>
              <a:t>zmýlit</a:t>
            </a:r>
            <a:r>
              <a:rPr sz="1050" dirty="0"/>
              <a:t>, </a:t>
            </a:r>
            <a:r>
              <a:rPr sz="1050" dirty="0" err="1"/>
              <a:t>Platón</a:t>
            </a:r>
            <a:r>
              <a:rPr sz="1050" dirty="0"/>
              <a:t> </a:t>
            </a:r>
            <a:r>
              <a:rPr sz="1050" dirty="0" err="1"/>
              <a:t>byl</a:t>
            </a:r>
            <a:r>
              <a:rPr sz="1050" dirty="0"/>
              <a:t> </a:t>
            </a:r>
            <a:r>
              <a:rPr sz="1050" dirty="0" err="1"/>
              <a:t>jejich</a:t>
            </a:r>
            <a:r>
              <a:rPr sz="1050" dirty="0"/>
              <a:t> </a:t>
            </a:r>
            <a:r>
              <a:rPr sz="1050" dirty="0" err="1"/>
              <a:t>nepřítelem</a:t>
            </a:r>
            <a:r>
              <a:rPr sz="1050" dirty="0"/>
              <a:t>  (</a:t>
            </a:r>
            <a:r>
              <a:rPr sz="1050" dirty="0" err="1"/>
              <a:t>Kernferd</a:t>
            </a:r>
            <a:r>
              <a:rPr sz="1050" dirty="0"/>
              <a:t>, 1981, s. 1: „profoundly hostile treatment of them“) a </a:t>
            </a:r>
            <a:r>
              <a:rPr sz="1050" dirty="0" err="1"/>
              <a:t>jeho</a:t>
            </a:r>
            <a:r>
              <a:rPr sz="1050" dirty="0"/>
              <a:t> </a:t>
            </a:r>
            <a:r>
              <a:rPr sz="1050" dirty="0" err="1"/>
              <a:t>negativní</a:t>
            </a:r>
            <a:r>
              <a:rPr sz="1050" dirty="0"/>
              <a:t> </a:t>
            </a:r>
            <a:r>
              <a:rPr sz="1050" dirty="0" err="1"/>
              <a:t>postoj</a:t>
            </a:r>
            <a:r>
              <a:rPr sz="1050" dirty="0"/>
              <a:t> – </a:t>
            </a:r>
            <a:r>
              <a:rPr sz="1050" dirty="0" err="1"/>
              <a:t>význam</a:t>
            </a:r>
            <a:r>
              <a:rPr sz="1050" dirty="0"/>
              <a:t> </a:t>
            </a:r>
            <a:r>
              <a:rPr sz="1050" dirty="0" err="1"/>
              <a:t>sofistů</a:t>
            </a:r>
            <a:r>
              <a:rPr sz="1050" dirty="0"/>
              <a:t> je </a:t>
            </a:r>
            <a:r>
              <a:rPr sz="1050" dirty="0" err="1"/>
              <a:t>mizivý</a:t>
            </a:r>
            <a:r>
              <a:rPr sz="1050" dirty="0"/>
              <a:t> -  k </a:t>
            </a:r>
            <a:r>
              <a:rPr sz="1050" dirty="0" err="1"/>
              <a:t>nim</a:t>
            </a:r>
            <a:r>
              <a:rPr sz="1050" dirty="0"/>
              <a:t> </a:t>
            </a:r>
            <a:r>
              <a:rPr sz="1050" dirty="0" err="1"/>
              <a:t>proniká</a:t>
            </a:r>
            <a:r>
              <a:rPr sz="1050" dirty="0"/>
              <a:t> </a:t>
            </a:r>
            <a:r>
              <a:rPr sz="1050" dirty="0" err="1"/>
              <a:t>dalšími</a:t>
            </a:r>
            <a:r>
              <a:rPr sz="1050" dirty="0"/>
              <a:t> </a:t>
            </a:r>
            <a:r>
              <a:rPr sz="1050" dirty="0" err="1"/>
              <a:t>dějinami</a:t>
            </a:r>
            <a:r>
              <a:rPr sz="1050" dirty="0"/>
              <a:t> </a:t>
            </a:r>
            <a:r>
              <a:rPr sz="1050" dirty="0" err="1"/>
              <a:t>filosofie</a:t>
            </a:r>
            <a:r>
              <a:rPr sz="1050" dirty="0"/>
              <a:t>. </a:t>
            </a:r>
            <a:r>
              <a:rPr sz="1050" dirty="0" err="1"/>
              <a:t>Příklady</a:t>
            </a:r>
            <a:r>
              <a:rPr sz="1050" dirty="0"/>
              <a:t> </a:t>
            </a:r>
            <a:r>
              <a:rPr sz="1050" dirty="0" err="1"/>
              <a:t>Platónových</a:t>
            </a:r>
            <a:r>
              <a:rPr sz="1050" dirty="0"/>
              <a:t> </a:t>
            </a:r>
            <a:r>
              <a:rPr sz="1050" dirty="0" err="1"/>
              <a:t>textů</a:t>
            </a:r>
            <a:r>
              <a:rPr sz="1050" dirty="0"/>
              <a:t> </a:t>
            </a:r>
            <a:r>
              <a:rPr sz="1050" u="sng" dirty="0" err="1">
                <a:solidFill>
                  <a:srgbClr val="0000FF"/>
                </a:solidFill>
                <a:uFill>
                  <a:solidFill>
                    <a:srgbClr val="0000FF"/>
                  </a:solidFill>
                </a:uFill>
                <a:hlinkClick r:id="rId2" action="ppaction://hlinksldjump"/>
              </a:rPr>
              <a:t>zde</a:t>
            </a:r>
            <a:r>
              <a:rPr sz="1050" dirty="0"/>
              <a:t>. </a:t>
            </a:r>
          </a:p>
          <a:p>
            <a:pPr marL="0" indent="0" defTabSz="685800">
              <a:spcBef>
                <a:spcPts val="100"/>
              </a:spcBef>
              <a:buSzTx/>
              <a:buNone/>
              <a:defRPr sz="750">
                <a:latin typeface="Times New Roman"/>
                <a:ea typeface="Times New Roman"/>
                <a:cs typeface="Times New Roman"/>
                <a:sym typeface="Times New Roman"/>
              </a:defRPr>
            </a:pPr>
            <a:r>
              <a:rPr sz="1050" dirty="0"/>
              <a:t>	</a:t>
            </a:r>
            <a:r>
              <a:rPr sz="1050" dirty="0" err="1"/>
              <a:t>Příkladem</a:t>
            </a:r>
            <a:r>
              <a:rPr sz="1050" dirty="0"/>
              <a:t> z </a:t>
            </a:r>
            <a:r>
              <a:rPr sz="1050" dirty="0" err="1"/>
              <a:t>naší</a:t>
            </a:r>
            <a:r>
              <a:rPr sz="1050" dirty="0"/>
              <a:t> </a:t>
            </a:r>
            <a:r>
              <a:rPr sz="1050" dirty="0" err="1"/>
              <a:t>české</a:t>
            </a:r>
            <a:r>
              <a:rPr sz="1050" dirty="0"/>
              <a:t> </a:t>
            </a:r>
            <a:r>
              <a:rPr sz="1050" dirty="0" err="1"/>
              <a:t>tvorby</a:t>
            </a:r>
            <a:r>
              <a:rPr sz="1050" dirty="0"/>
              <a:t> </a:t>
            </a:r>
            <a:r>
              <a:rPr sz="1050" dirty="0" err="1"/>
              <a:t>může</a:t>
            </a:r>
            <a:r>
              <a:rPr sz="1050" dirty="0"/>
              <a:t> </a:t>
            </a:r>
            <a:r>
              <a:rPr sz="1050" dirty="0" err="1"/>
              <a:t>být</a:t>
            </a:r>
            <a:r>
              <a:rPr sz="1050" dirty="0"/>
              <a:t> </a:t>
            </a:r>
            <a:r>
              <a:rPr sz="1050" dirty="0" err="1"/>
              <a:t>hodnocení</a:t>
            </a:r>
            <a:r>
              <a:rPr sz="1050" dirty="0"/>
              <a:t> E. </a:t>
            </a:r>
            <a:r>
              <a:rPr sz="1050" dirty="0" err="1"/>
              <a:t>Rádla</a:t>
            </a:r>
            <a:r>
              <a:rPr sz="1050" dirty="0"/>
              <a:t>, </a:t>
            </a:r>
            <a:r>
              <a:rPr sz="1050" dirty="0" err="1"/>
              <a:t>které</a:t>
            </a:r>
            <a:r>
              <a:rPr sz="1050" dirty="0"/>
              <a:t> </a:t>
            </a:r>
            <a:r>
              <a:rPr sz="1050" dirty="0" err="1"/>
              <a:t>můžeme</a:t>
            </a:r>
            <a:r>
              <a:rPr sz="1050" dirty="0"/>
              <a:t> </a:t>
            </a:r>
            <a:r>
              <a:rPr sz="1050" dirty="0" err="1"/>
              <a:t>najít</a:t>
            </a:r>
            <a:r>
              <a:rPr sz="1050" dirty="0"/>
              <a:t> v </a:t>
            </a:r>
            <a:r>
              <a:rPr sz="1050" dirty="0" err="1"/>
              <a:t>jeho</a:t>
            </a:r>
            <a:r>
              <a:rPr sz="1050" dirty="0"/>
              <a:t> </a:t>
            </a:r>
            <a:r>
              <a:rPr sz="1050" i="1" dirty="0" err="1"/>
              <a:t>Dějinách</a:t>
            </a:r>
            <a:r>
              <a:rPr sz="1050" i="1" dirty="0"/>
              <a:t> </a:t>
            </a:r>
            <a:r>
              <a:rPr sz="1050" i="1" dirty="0" err="1"/>
              <a:t>filosofie</a:t>
            </a:r>
            <a:r>
              <a:rPr sz="1050" i="1" dirty="0"/>
              <a:t> </a:t>
            </a:r>
            <a:r>
              <a:rPr sz="1050" dirty="0"/>
              <a:t>(I., s. 125): „</a:t>
            </a:r>
            <a:r>
              <a:rPr sz="1050" dirty="0" err="1"/>
              <a:t>Nebyli</a:t>
            </a:r>
            <a:r>
              <a:rPr sz="1050" dirty="0"/>
              <a:t> </a:t>
            </a:r>
            <a:r>
              <a:rPr sz="1050" dirty="0" err="1"/>
              <a:t>ani</a:t>
            </a:r>
            <a:r>
              <a:rPr sz="1050" dirty="0"/>
              <a:t> </a:t>
            </a:r>
            <a:r>
              <a:rPr sz="1050" dirty="0" err="1"/>
              <a:t>vůdci</a:t>
            </a:r>
            <a:r>
              <a:rPr sz="1050" dirty="0"/>
              <a:t> 	</a:t>
            </a:r>
            <a:r>
              <a:rPr sz="1050" dirty="0" err="1"/>
              <a:t>lidu</a:t>
            </a:r>
            <a:r>
              <a:rPr sz="1050" dirty="0"/>
              <a:t> </a:t>
            </a:r>
            <a:r>
              <a:rPr sz="1050" dirty="0" err="1"/>
              <a:t>ani</a:t>
            </a:r>
            <a:r>
              <a:rPr sz="1050" dirty="0"/>
              <a:t> </a:t>
            </a:r>
            <a:r>
              <a:rPr sz="1050" dirty="0" err="1"/>
              <a:t>básníky</a:t>
            </a:r>
            <a:r>
              <a:rPr sz="1050" dirty="0"/>
              <a:t>, </a:t>
            </a:r>
            <a:r>
              <a:rPr sz="1050" dirty="0" err="1"/>
              <a:t>ani</a:t>
            </a:r>
            <a:r>
              <a:rPr sz="1050" dirty="0"/>
              <a:t> </a:t>
            </a:r>
            <a:r>
              <a:rPr sz="1050" dirty="0" err="1"/>
              <a:t>cestovateli</a:t>
            </a:r>
            <a:r>
              <a:rPr sz="1050" dirty="0"/>
              <a:t>, </a:t>
            </a:r>
            <a:r>
              <a:rPr sz="1050" dirty="0" err="1"/>
              <a:t>ani</a:t>
            </a:r>
            <a:r>
              <a:rPr sz="1050" dirty="0"/>
              <a:t> </a:t>
            </a:r>
            <a:r>
              <a:rPr sz="1050" dirty="0" err="1"/>
              <a:t>lékaři</a:t>
            </a:r>
            <a:r>
              <a:rPr sz="1050" dirty="0"/>
              <a:t>; </a:t>
            </a:r>
            <a:r>
              <a:rPr sz="1050" dirty="0" err="1"/>
              <a:t>byli</a:t>
            </a:r>
            <a:r>
              <a:rPr sz="1050" dirty="0"/>
              <a:t> to </a:t>
            </a:r>
            <a:r>
              <a:rPr sz="1050" dirty="0" err="1"/>
              <a:t>lidé</a:t>
            </a:r>
            <a:r>
              <a:rPr sz="1050" dirty="0"/>
              <a:t> </a:t>
            </a:r>
            <a:r>
              <a:rPr sz="1050" dirty="0" err="1"/>
              <a:t>studení</a:t>
            </a:r>
            <a:r>
              <a:rPr sz="1050" dirty="0"/>
              <a:t>, bez </a:t>
            </a:r>
            <a:r>
              <a:rPr sz="1050" dirty="0" err="1"/>
              <a:t>pevného</a:t>
            </a:r>
            <a:r>
              <a:rPr sz="1050" dirty="0"/>
              <a:t> </a:t>
            </a:r>
            <a:r>
              <a:rPr sz="1050" dirty="0" err="1"/>
              <a:t>cíle</a:t>
            </a:r>
            <a:r>
              <a:rPr sz="1050" dirty="0"/>
              <a:t> </a:t>
            </a:r>
            <a:r>
              <a:rPr sz="1050" dirty="0" err="1"/>
              <a:t>života</a:t>
            </a:r>
            <a:r>
              <a:rPr sz="1050" dirty="0"/>
              <a:t>, </a:t>
            </a:r>
            <a:r>
              <a:rPr sz="1050" dirty="0" err="1"/>
              <a:t>někdy</a:t>
            </a:r>
            <a:r>
              <a:rPr sz="1050" dirty="0"/>
              <a:t> </a:t>
            </a:r>
            <a:r>
              <a:rPr sz="1050" dirty="0" err="1"/>
              <a:t>i</a:t>
            </a:r>
            <a:r>
              <a:rPr sz="1050" dirty="0"/>
              <a:t> bez </a:t>
            </a:r>
            <a:r>
              <a:rPr sz="1050" dirty="0" err="1"/>
              <a:t>vlasti</a:t>
            </a:r>
            <a:r>
              <a:rPr sz="1050" dirty="0"/>
              <a:t>, bez </a:t>
            </a:r>
            <a:r>
              <a:rPr sz="1050" dirty="0" err="1"/>
              <a:t>solidní</a:t>
            </a:r>
            <a:r>
              <a:rPr sz="1050" dirty="0"/>
              <a:t> </a:t>
            </a:r>
            <a:r>
              <a:rPr sz="1050" dirty="0" err="1"/>
              <a:t>víry</a:t>
            </a:r>
            <a:r>
              <a:rPr sz="1050" dirty="0"/>
              <a:t>, </a:t>
            </a:r>
            <a:r>
              <a:rPr sz="1050" b="1" dirty="0"/>
              <a:t>bez </a:t>
            </a:r>
            <a:r>
              <a:rPr sz="1050" b="1" dirty="0" err="1"/>
              <a:t>pevných</a:t>
            </a:r>
            <a:r>
              <a:rPr sz="1050" b="1" dirty="0"/>
              <a:t> 	</a:t>
            </a:r>
            <a:r>
              <a:rPr sz="1050" b="1" dirty="0" err="1"/>
              <a:t>zásad</a:t>
            </a:r>
            <a:r>
              <a:rPr sz="1050" b="1" dirty="0"/>
              <a:t> </a:t>
            </a:r>
            <a:r>
              <a:rPr sz="1050" b="1" dirty="0" err="1"/>
              <a:t>mravních</a:t>
            </a:r>
            <a:r>
              <a:rPr sz="1050" dirty="0"/>
              <a:t>, </a:t>
            </a:r>
            <a:r>
              <a:rPr sz="1050" dirty="0" err="1"/>
              <a:t>příliš</a:t>
            </a:r>
            <a:r>
              <a:rPr sz="1050" dirty="0"/>
              <a:t> </a:t>
            </a:r>
            <a:r>
              <a:rPr sz="1050" dirty="0" err="1"/>
              <a:t>moderní</a:t>
            </a:r>
            <a:r>
              <a:rPr sz="1050" dirty="0"/>
              <a:t>, </a:t>
            </a:r>
            <a:r>
              <a:rPr sz="1050" dirty="0" err="1"/>
              <a:t>příliš</a:t>
            </a:r>
            <a:r>
              <a:rPr sz="1050" dirty="0"/>
              <a:t> </a:t>
            </a:r>
            <a:r>
              <a:rPr sz="1050" dirty="0" err="1"/>
              <a:t>skeptičtí</a:t>
            </a:r>
            <a:r>
              <a:rPr sz="1050" dirty="0"/>
              <a:t>, </a:t>
            </a:r>
            <a:r>
              <a:rPr sz="1050" dirty="0" err="1"/>
              <a:t>příliš</a:t>
            </a:r>
            <a:r>
              <a:rPr sz="1050" dirty="0"/>
              <a:t> </a:t>
            </a:r>
            <a:r>
              <a:rPr sz="1050" dirty="0" err="1"/>
              <a:t>kosmopolitičtí</a:t>
            </a:r>
            <a:r>
              <a:rPr sz="1050" dirty="0"/>
              <a:t>; polo </a:t>
            </a:r>
            <a:r>
              <a:rPr sz="1050" dirty="0" err="1"/>
              <a:t>advokáti</a:t>
            </a:r>
            <a:r>
              <a:rPr sz="1050" dirty="0"/>
              <a:t>, polo </a:t>
            </a:r>
            <a:r>
              <a:rPr sz="1050" dirty="0" err="1"/>
              <a:t>profesoři</a:t>
            </a:r>
            <a:r>
              <a:rPr sz="1050" dirty="0"/>
              <a:t>, polo </a:t>
            </a:r>
            <a:r>
              <a:rPr sz="1050" dirty="0" err="1"/>
              <a:t>žurnalisté</a:t>
            </a:r>
            <a:r>
              <a:rPr sz="1050" dirty="0"/>
              <a:t>, polo </a:t>
            </a:r>
            <a:r>
              <a:rPr sz="1050" dirty="0" err="1"/>
              <a:t>filosofičtí</a:t>
            </a:r>
            <a:r>
              <a:rPr sz="1050" dirty="0"/>
              <a:t> </a:t>
            </a:r>
            <a:r>
              <a:rPr sz="1050" dirty="0" err="1"/>
              <a:t>herci</a:t>
            </a:r>
            <a:r>
              <a:rPr sz="1050" dirty="0"/>
              <a:t>; 	</a:t>
            </a:r>
            <a:r>
              <a:rPr sz="1050" dirty="0" err="1"/>
              <a:t>profesionálové</a:t>
            </a:r>
            <a:r>
              <a:rPr sz="1050" dirty="0"/>
              <a:t> </a:t>
            </a:r>
            <a:r>
              <a:rPr sz="1050" dirty="0" err="1"/>
              <a:t>dialektiky</a:t>
            </a:r>
            <a:r>
              <a:rPr sz="1050" dirty="0"/>
              <a:t>.“ </a:t>
            </a:r>
            <a:r>
              <a:rPr sz="1050" dirty="0" err="1"/>
              <a:t>Abychom</a:t>
            </a:r>
            <a:r>
              <a:rPr sz="1050" dirty="0"/>
              <a:t> v tom ale </a:t>
            </a:r>
            <a:r>
              <a:rPr sz="1050" dirty="0" err="1"/>
              <a:t>Platóna</a:t>
            </a:r>
            <a:r>
              <a:rPr sz="1050" dirty="0"/>
              <a:t> </a:t>
            </a:r>
            <a:r>
              <a:rPr sz="1050" dirty="0" err="1"/>
              <a:t>nenechali</a:t>
            </a:r>
            <a:r>
              <a:rPr sz="1050" dirty="0"/>
              <a:t> </a:t>
            </a:r>
            <a:r>
              <a:rPr sz="1050" dirty="0" err="1"/>
              <a:t>samotného</a:t>
            </a:r>
            <a:r>
              <a:rPr sz="1050" dirty="0"/>
              <a:t>, </a:t>
            </a:r>
            <a:r>
              <a:rPr sz="1050" dirty="0" err="1"/>
              <a:t>Aristotelés</a:t>
            </a:r>
            <a:r>
              <a:rPr sz="1050" dirty="0"/>
              <a:t> </a:t>
            </a:r>
            <a:r>
              <a:rPr sz="1050" dirty="0" err="1"/>
              <a:t>označení</a:t>
            </a:r>
            <a:r>
              <a:rPr sz="1050" dirty="0"/>
              <a:t> </a:t>
            </a:r>
            <a:r>
              <a:rPr sz="1050" i="1" dirty="0" err="1"/>
              <a:t>sofisté</a:t>
            </a:r>
            <a:r>
              <a:rPr sz="1050" i="1" dirty="0"/>
              <a:t> </a:t>
            </a:r>
            <a:r>
              <a:rPr sz="1050" dirty="0" err="1"/>
              <a:t>užívá</a:t>
            </a:r>
            <a:r>
              <a:rPr sz="1050" dirty="0"/>
              <a:t> </a:t>
            </a:r>
            <a:r>
              <a:rPr sz="1050" dirty="0" err="1"/>
              <a:t>rovněž</a:t>
            </a:r>
            <a:r>
              <a:rPr sz="1050" dirty="0"/>
              <a:t> </a:t>
            </a:r>
            <a:r>
              <a:rPr sz="1050" dirty="0" err="1"/>
              <a:t>především</a:t>
            </a:r>
            <a:r>
              <a:rPr sz="1050" dirty="0"/>
              <a:t> 	</a:t>
            </a:r>
            <a:r>
              <a:rPr sz="1050" dirty="0" err="1"/>
              <a:t>pejorativně</a:t>
            </a:r>
            <a:r>
              <a:rPr sz="1050" dirty="0"/>
              <a:t>. (</a:t>
            </a:r>
            <a:r>
              <a:rPr sz="1050" dirty="0" err="1"/>
              <a:t>Např</a:t>
            </a:r>
            <a:r>
              <a:rPr sz="1050" dirty="0"/>
              <a:t>. </a:t>
            </a:r>
            <a:r>
              <a:rPr sz="1050" dirty="0" err="1"/>
              <a:t>Arist</a:t>
            </a:r>
            <a:r>
              <a:rPr sz="1050" dirty="0"/>
              <a:t>., </a:t>
            </a:r>
            <a:r>
              <a:rPr sz="1050" i="1" dirty="0" err="1"/>
              <a:t>Rétorika</a:t>
            </a:r>
            <a:r>
              <a:rPr sz="1050" i="1" dirty="0"/>
              <a:t>, </a:t>
            </a:r>
            <a:r>
              <a:rPr sz="1050" dirty="0"/>
              <a:t>III, 2)</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a:t>Hegel v </a:t>
            </a:r>
            <a:r>
              <a:rPr sz="1050" dirty="0" err="1"/>
              <a:t>tomto</a:t>
            </a:r>
            <a:r>
              <a:rPr sz="1050" dirty="0"/>
              <a:t> </a:t>
            </a:r>
            <a:r>
              <a:rPr sz="1050" dirty="0" err="1"/>
              <a:t>kontextu</a:t>
            </a:r>
            <a:r>
              <a:rPr sz="1050" dirty="0"/>
              <a:t> </a:t>
            </a:r>
            <a:r>
              <a:rPr sz="1050" dirty="0" err="1"/>
              <a:t>chápe</a:t>
            </a:r>
            <a:r>
              <a:rPr sz="1050" dirty="0"/>
              <a:t> </a:t>
            </a:r>
            <a:r>
              <a:rPr sz="1050" dirty="0" err="1"/>
              <a:t>sofisty</a:t>
            </a:r>
            <a:r>
              <a:rPr sz="1050" dirty="0"/>
              <a:t> </a:t>
            </a:r>
            <a:r>
              <a:rPr sz="1050" dirty="0" err="1"/>
              <a:t>vyloženě</a:t>
            </a:r>
            <a:r>
              <a:rPr sz="1050" dirty="0"/>
              <a:t> </a:t>
            </a:r>
            <a:r>
              <a:rPr sz="1050" dirty="0" err="1"/>
              <a:t>negativně</a:t>
            </a:r>
            <a:r>
              <a:rPr sz="1050" dirty="0"/>
              <a:t>: </a:t>
            </a:r>
            <a:r>
              <a:rPr sz="1050" dirty="0" err="1"/>
              <a:t>připravili</a:t>
            </a:r>
            <a:r>
              <a:rPr sz="1050" dirty="0"/>
              <a:t> </a:t>
            </a:r>
            <a:r>
              <a:rPr sz="1050" dirty="0" err="1"/>
              <a:t>podmínky</a:t>
            </a:r>
            <a:r>
              <a:rPr sz="1050" dirty="0"/>
              <a:t> pro </a:t>
            </a:r>
            <a:r>
              <a:rPr sz="1050" dirty="0" err="1"/>
              <a:t>vystoupení</a:t>
            </a:r>
            <a:r>
              <a:rPr sz="1050" dirty="0"/>
              <a:t> </a:t>
            </a:r>
            <a:r>
              <a:rPr sz="1050" dirty="0" err="1"/>
              <a:t>Sókrata</a:t>
            </a:r>
            <a:r>
              <a:rPr sz="1050" dirty="0"/>
              <a:t> a </a:t>
            </a:r>
            <a:r>
              <a:rPr sz="1050" dirty="0" err="1"/>
              <a:t>potažmo</a:t>
            </a:r>
            <a:r>
              <a:rPr sz="1050" dirty="0"/>
              <a:t> </a:t>
            </a:r>
            <a:r>
              <a:rPr sz="1050" dirty="0" err="1"/>
              <a:t>Platóna</a:t>
            </a:r>
            <a:r>
              <a:rPr sz="1050" dirty="0"/>
              <a:t>. </a:t>
            </a:r>
            <a:r>
              <a:rPr sz="1050" dirty="0" err="1"/>
              <a:t>Jinými</a:t>
            </a:r>
            <a:r>
              <a:rPr sz="1050" dirty="0"/>
              <a:t> </a:t>
            </a:r>
            <a:r>
              <a:rPr sz="1050" dirty="0" err="1"/>
              <a:t>slovy</a:t>
            </a:r>
            <a:r>
              <a:rPr sz="1050" dirty="0"/>
              <a:t> </a:t>
            </a:r>
            <a:r>
              <a:rPr sz="1050" dirty="0" err="1"/>
              <a:t>řečeno</a:t>
            </a:r>
            <a:r>
              <a:rPr sz="1050" dirty="0"/>
              <a:t>, </a:t>
            </a:r>
            <a:r>
              <a:rPr sz="1050" dirty="0" err="1"/>
              <a:t>jakožto</a:t>
            </a:r>
            <a:r>
              <a:rPr sz="1050" dirty="0"/>
              <a:t> </a:t>
            </a:r>
            <a:r>
              <a:rPr sz="1050" b="1" dirty="0" err="1"/>
              <a:t>subjektivisté</a:t>
            </a:r>
            <a:r>
              <a:rPr sz="1050" dirty="0"/>
              <a:t> </a:t>
            </a:r>
            <a:r>
              <a:rPr sz="1050" dirty="0" err="1"/>
              <a:t>sloužili</a:t>
            </a:r>
            <a:r>
              <a:rPr sz="1050" dirty="0"/>
              <a:t> </a:t>
            </a:r>
            <a:r>
              <a:rPr sz="1050" dirty="0" err="1"/>
              <a:t>jako</a:t>
            </a:r>
            <a:r>
              <a:rPr sz="1050" dirty="0"/>
              <a:t> to, co je </a:t>
            </a:r>
            <a:r>
              <a:rPr sz="1050" dirty="0" err="1"/>
              <a:t>musel</a:t>
            </a:r>
            <a:r>
              <a:rPr sz="1050" dirty="0"/>
              <a:t> </a:t>
            </a:r>
            <a:r>
              <a:rPr sz="1050" dirty="0" err="1"/>
              <a:t>Sókrates</a:t>
            </a:r>
            <a:r>
              <a:rPr sz="1050" dirty="0"/>
              <a:t> </a:t>
            </a:r>
            <a:r>
              <a:rPr sz="1050" dirty="0" err="1"/>
              <a:t>překonat</a:t>
            </a:r>
            <a:r>
              <a:rPr sz="1050" dirty="0"/>
              <a:t>. </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err="1"/>
              <a:t>Nicméně</a:t>
            </a:r>
            <a:r>
              <a:rPr sz="1050" dirty="0"/>
              <a:t> </a:t>
            </a:r>
            <a:r>
              <a:rPr sz="1050" dirty="0" err="1"/>
              <a:t>Fridrich</a:t>
            </a:r>
            <a:r>
              <a:rPr sz="1050" dirty="0"/>
              <a:t> Nietzsche </a:t>
            </a:r>
            <a:r>
              <a:rPr sz="1050" dirty="0" err="1"/>
              <a:t>sofisty</a:t>
            </a:r>
            <a:r>
              <a:rPr sz="1050" dirty="0"/>
              <a:t> </a:t>
            </a:r>
            <a:r>
              <a:rPr sz="1050" dirty="0" err="1"/>
              <a:t>oslavoval</a:t>
            </a:r>
            <a:r>
              <a:rPr sz="1050" dirty="0"/>
              <a:t> </a:t>
            </a:r>
            <a:r>
              <a:rPr sz="1050" dirty="0" err="1"/>
              <a:t>jakožto</a:t>
            </a:r>
            <a:r>
              <a:rPr sz="1050" dirty="0"/>
              <a:t> </a:t>
            </a:r>
            <a:r>
              <a:rPr sz="1050" b="1" dirty="0"/>
              <a:t>anti-</a:t>
            </a:r>
            <a:r>
              <a:rPr sz="1050" b="1" dirty="0" err="1"/>
              <a:t>filosofické</a:t>
            </a:r>
            <a:r>
              <a:rPr sz="1050" b="1" dirty="0"/>
              <a:t> </a:t>
            </a:r>
            <a:r>
              <a:rPr sz="1050" b="1" dirty="0" err="1"/>
              <a:t>hrdiny</a:t>
            </a:r>
            <a:r>
              <a:rPr sz="1050" dirty="0"/>
              <a:t>, a to v </a:t>
            </a:r>
            <a:r>
              <a:rPr sz="1050" dirty="0" err="1"/>
              <a:t>kontrastu</a:t>
            </a:r>
            <a:r>
              <a:rPr sz="1050" dirty="0"/>
              <a:t> k </a:t>
            </a:r>
            <a:r>
              <a:rPr sz="1050" b="1" dirty="0" err="1"/>
              <a:t>protidemokratickému</a:t>
            </a:r>
            <a:r>
              <a:rPr sz="1050" b="1" dirty="0"/>
              <a:t> </a:t>
            </a:r>
            <a:r>
              <a:rPr sz="1050" b="1" dirty="0" err="1"/>
              <a:t>Platónovi</a:t>
            </a:r>
            <a:r>
              <a:rPr sz="1050" dirty="0"/>
              <a:t> s „</a:t>
            </a:r>
            <a:r>
              <a:rPr sz="1050" dirty="0" err="1"/>
              <a:t>totalitárními</a:t>
            </a:r>
            <a:r>
              <a:rPr sz="1050" dirty="0"/>
              <a:t> </a:t>
            </a:r>
            <a:r>
              <a:rPr sz="1050" dirty="0" err="1"/>
              <a:t>choutkami</a:t>
            </a:r>
            <a:r>
              <a:rPr sz="1050" dirty="0"/>
              <a:t>“.</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a:t>V </a:t>
            </a:r>
            <a:r>
              <a:rPr sz="1050" dirty="0" err="1"/>
              <a:t>posledních</a:t>
            </a:r>
            <a:r>
              <a:rPr sz="1050" dirty="0"/>
              <a:t> </a:t>
            </a:r>
            <a:r>
              <a:rPr sz="1050" dirty="0" err="1"/>
              <a:t>několika</a:t>
            </a:r>
            <a:r>
              <a:rPr sz="1050" dirty="0"/>
              <a:t> </a:t>
            </a:r>
            <a:r>
              <a:rPr sz="1050" dirty="0" err="1"/>
              <a:t>málo</a:t>
            </a:r>
            <a:r>
              <a:rPr sz="1050" dirty="0"/>
              <a:t> </a:t>
            </a:r>
            <a:r>
              <a:rPr sz="1050" dirty="0" err="1"/>
              <a:t>desetiletích</a:t>
            </a:r>
            <a:r>
              <a:rPr sz="1050" dirty="0"/>
              <a:t> se </a:t>
            </a:r>
            <a:r>
              <a:rPr sz="1050" dirty="0" err="1"/>
              <a:t>setkáváme</a:t>
            </a:r>
            <a:r>
              <a:rPr sz="1050" dirty="0"/>
              <a:t> s </a:t>
            </a:r>
            <a:r>
              <a:rPr sz="1050" dirty="0" err="1"/>
              <a:t>poměrně</a:t>
            </a:r>
            <a:r>
              <a:rPr sz="1050" dirty="0"/>
              <a:t> </a:t>
            </a:r>
            <a:r>
              <a:rPr sz="1050" dirty="0" err="1"/>
              <a:t>úspěšnou</a:t>
            </a:r>
            <a:r>
              <a:rPr sz="1050" dirty="0"/>
              <a:t> </a:t>
            </a:r>
            <a:r>
              <a:rPr sz="1050" dirty="0" err="1"/>
              <a:t>snahou</a:t>
            </a:r>
            <a:r>
              <a:rPr sz="1050" dirty="0"/>
              <a:t> </a:t>
            </a:r>
            <a:r>
              <a:rPr sz="1050" dirty="0" err="1"/>
              <a:t>pohlédnout</a:t>
            </a:r>
            <a:r>
              <a:rPr sz="1050" dirty="0"/>
              <a:t> </a:t>
            </a:r>
            <a:r>
              <a:rPr sz="1050" dirty="0" err="1"/>
              <a:t>na</a:t>
            </a:r>
            <a:r>
              <a:rPr sz="1050" dirty="0"/>
              <a:t> </a:t>
            </a:r>
            <a:r>
              <a:rPr sz="1050" dirty="0" err="1"/>
              <a:t>sofisty</a:t>
            </a:r>
            <a:r>
              <a:rPr sz="1050" dirty="0"/>
              <a:t> </a:t>
            </a:r>
            <a:r>
              <a:rPr sz="1050" dirty="0" err="1"/>
              <a:t>neutrálně</a:t>
            </a:r>
            <a:r>
              <a:rPr sz="1050" dirty="0"/>
              <a:t> a </a:t>
            </a:r>
            <a:r>
              <a:rPr sz="1050" b="1" dirty="0" err="1"/>
              <a:t>ocenit</a:t>
            </a:r>
            <a:r>
              <a:rPr sz="1050" dirty="0"/>
              <a:t> </a:t>
            </a:r>
            <a:r>
              <a:rPr sz="1050" dirty="0" err="1"/>
              <a:t>jejich</a:t>
            </a:r>
            <a:r>
              <a:rPr sz="1050" dirty="0"/>
              <a:t> </a:t>
            </a:r>
            <a:r>
              <a:rPr sz="1050" dirty="0" err="1"/>
              <a:t>vliv</a:t>
            </a:r>
            <a:r>
              <a:rPr sz="1050" dirty="0"/>
              <a:t>. </a:t>
            </a:r>
            <a:r>
              <a:rPr sz="1050" dirty="0" err="1"/>
              <a:t>Ukazuje</a:t>
            </a:r>
            <a:r>
              <a:rPr sz="1050" dirty="0"/>
              <a:t> se, </a:t>
            </a:r>
            <a:r>
              <a:rPr sz="1050" dirty="0" err="1"/>
              <a:t>že</a:t>
            </a:r>
            <a:r>
              <a:rPr sz="1050" dirty="0"/>
              <a:t> se (v </a:t>
            </a:r>
            <a:r>
              <a:rPr sz="1050" dirty="0" err="1"/>
              <a:t>některých</a:t>
            </a:r>
            <a:r>
              <a:rPr sz="1050" dirty="0"/>
              <a:t> </a:t>
            </a:r>
            <a:r>
              <a:rPr sz="1050" dirty="0" err="1"/>
              <a:t>případech</a:t>
            </a:r>
            <a:r>
              <a:rPr sz="1050" dirty="0"/>
              <a:t>) </a:t>
            </a:r>
            <a:r>
              <a:rPr sz="1050" dirty="0" err="1"/>
              <a:t>jednalo</a:t>
            </a:r>
            <a:r>
              <a:rPr sz="1050" dirty="0"/>
              <a:t> o </a:t>
            </a:r>
            <a:r>
              <a:rPr sz="1050" dirty="0" err="1"/>
              <a:t>skutečně</a:t>
            </a:r>
            <a:r>
              <a:rPr sz="1050" dirty="0"/>
              <a:t> </a:t>
            </a:r>
            <a:r>
              <a:rPr sz="1050" dirty="0" err="1"/>
              <a:t>významné</a:t>
            </a:r>
            <a:r>
              <a:rPr sz="1050" dirty="0"/>
              <a:t> </a:t>
            </a:r>
            <a:r>
              <a:rPr sz="1050" dirty="0" err="1"/>
              <a:t>postavy</a:t>
            </a:r>
            <a:r>
              <a:rPr sz="1050" dirty="0"/>
              <a:t> </a:t>
            </a:r>
            <a:r>
              <a:rPr sz="1050" dirty="0" err="1"/>
              <a:t>dějin</a:t>
            </a:r>
            <a:r>
              <a:rPr sz="1050" dirty="0"/>
              <a:t> </a:t>
            </a:r>
            <a:r>
              <a:rPr sz="1050" dirty="0" err="1"/>
              <a:t>antické</a:t>
            </a:r>
            <a:r>
              <a:rPr sz="1050" dirty="0"/>
              <a:t> </a:t>
            </a:r>
            <a:r>
              <a:rPr sz="1050" dirty="0" err="1"/>
              <a:t>filosofie</a:t>
            </a:r>
            <a:r>
              <a:rPr sz="1050" dirty="0"/>
              <a:t>, o </a:t>
            </a:r>
            <a:r>
              <a:rPr sz="1050" dirty="0" err="1"/>
              <a:t>skutečné</a:t>
            </a:r>
            <a:r>
              <a:rPr sz="1050" dirty="0"/>
              <a:t> </a:t>
            </a:r>
            <a:r>
              <a:rPr sz="1050" dirty="0" err="1"/>
              <a:t>filosofy</a:t>
            </a:r>
            <a:r>
              <a:rPr sz="1050" dirty="0"/>
              <a:t> </a:t>
            </a:r>
            <a:r>
              <a:rPr sz="1050" dirty="0" err="1"/>
              <a:t>nikoliv</a:t>
            </a:r>
            <a:r>
              <a:rPr sz="1050" dirty="0"/>
              <a:t> </a:t>
            </a:r>
            <a:r>
              <a:rPr sz="1050" dirty="0" err="1"/>
              <a:t>pouhé</a:t>
            </a:r>
            <a:r>
              <a:rPr sz="1050" dirty="0"/>
              <a:t> </a:t>
            </a:r>
            <a:r>
              <a:rPr sz="1050" dirty="0" err="1"/>
              <a:t>řemeslníky</a:t>
            </a:r>
            <a:r>
              <a:rPr sz="1050" dirty="0"/>
              <a:t>, </a:t>
            </a:r>
            <a:r>
              <a:rPr sz="1050" dirty="0" err="1"/>
              <a:t>kteří</a:t>
            </a:r>
            <a:r>
              <a:rPr sz="1050" dirty="0"/>
              <a:t> se </a:t>
            </a:r>
            <a:r>
              <a:rPr sz="1050" dirty="0" err="1"/>
              <a:t>zabývali</a:t>
            </a:r>
            <a:r>
              <a:rPr sz="1050" dirty="0"/>
              <a:t> </a:t>
            </a:r>
            <a:r>
              <a:rPr sz="1050" dirty="0" err="1"/>
              <a:t>otázkami</a:t>
            </a:r>
            <a:r>
              <a:rPr sz="1050" dirty="0"/>
              <a:t> a </a:t>
            </a:r>
            <a:r>
              <a:rPr sz="1050" dirty="0" err="1"/>
              <a:t>problémy</a:t>
            </a:r>
            <a:r>
              <a:rPr sz="1050" dirty="0"/>
              <a:t>, </a:t>
            </a:r>
            <a:r>
              <a:rPr sz="1050" dirty="0" err="1"/>
              <a:t>které</a:t>
            </a:r>
            <a:r>
              <a:rPr sz="1050" dirty="0"/>
              <a:t> </a:t>
            </a:r>
            <a:r>
              <a:rPr sz="1050" dirty="0" err="1"/>
              <a:t>bychom</a:t>
            </a:r>
            <a:r>
              <a:rPr sz="1050" dirty="0"/>
              <a:t> </a:t>
            </a:r>
            <a:r>
              <a:rPr sz="1050" dirty="0" err="1"/>
              <a:t>dnes</a:t>
            </a:r>
            <a:r>
              <a:rPr sz="1050" dirty="0"/>
              <a:t> </a:t>
            </a:r>
            <a:r>
              <a:rPr sz="1050" dirty="0" err="1"/>
              <a:t>zařadili</a:t>
            </a:r>
            <a:r>
              <a:rPr sz="1050" dirty="0"/>
              <a:t> do </a:t>
            </a:r>
            <a:r>
              <a:rPr sz="1050" dirty="0" err="1"/>
              <a:t>logiky</a:t>
            </a:r>
            <a:r>
              <a:rPr sz="1050" dirty="0"/>
              <a:t>, </a:t>
            </a:r>
            <a:r>
              <a:rPr sz="1050" dirty="0" err="1"/>
              <a:t>lingvistiky</a:t>
            </a:r>
            <a:r>
              <a:rPr sz="1050" dirty="0"/>
              <a:t>, </a:t>
            </a:r>
            <a:r>
              <a:rPr sz="1050" dirty="0" err="1"/>
              <a:t>sociologie</a:t>
            </a:r>
            <a:r>
              <a:rPr sz="1050" dirty="0"/>
              <a:t>, </a:t>
            </a:r>
            <a:r>
              <a:rPr sz="1050" dirty="0" err="1"/>
              <a:t>politologie</a:t>
            </a:r>
            <a:r>
              <a:rPr sz="1050" dirty="0"/>
              <a:t>, </a:t>
            </a:r>
            <a:r>
              <a:rPr sz="1050" dirty="0" err="1"/>
              <a:t>epistemologie</a:t>
            </a:r>
            <a:r>
              <a:rPr sz="1050" dirty="0"/>
              <a:t>. </a:t>
            </a:r>
            <a:r>
              <a:rPr sz="1050" dirty="0" err="1"/>
              <a:t>Viz</a:t>
            </a:r>
            <a:r>
              <a:rPr sz="1050" dirty="0"/>
              <a:t> </a:t>
            </a:r>
            <a:r>
              <a:rPr sz="1050" u="sng" dirty="0">
                <a:solidFill>
                  <a:srgbClr val="0000FF"/>
                </a:solidFill>
                <a:uFill>
                  <a:solidFill>
                    <a:srgbClr val="0000FF"/>
                  </a:solidFill>
                </a:uFill>
                <a:hlinkClick r:id="rId3" action="ppaction://hlinksldjump"/>
              </a:rPr>
              <a:t>Guthrie (1971)</a:t>
            </a:r>
            <a:r>
              <a:rPr sz="1050" dirty="0"/>
              <a:t>.</a:t>
            </a:r>
          </a:p>
          <a:p>
            <a:pPr marL="171450" indent="-171450" defTabSz="685800">
              <a:spcBef>
                <a:spcPts val="100"/>
              </a:spcBef>
              <a:buFontTx/>
              <a:buAutoNum type="arabicPeriod"/>
              <a:defRPr sz="750">
                <a:latin typeface="Times New Roman"/>
                <a:ea typeface="Times New Roman"/>
                <a:cs typeface="Times New Roman"/>
                <a:sym typeface="Times New Roman"/>
              </a:defRPr>
            </a:pPr>
            <a:r>
              <a:rPr sz="1050" dirty="0" err="1"/>
              <a:t>Přinejmenším</a:t>
            </a:r>
            <a:r>
              <a:rPr sz="1050" dirty="0"/>
              <a:t> od </a:t>
            </a:r>
            <a:r>
              <a:rPr sz="1050" dirty="0" err="1"/>
              <a:t>zmíněného</a:t>
            </a:r>
            <a:r>
              <a:rPr sz="1050" dirty="0"/>
              <a:t> </a:t>
            </a:r>
            <a:r>
              <a:rPr sz="1050" dirty="0" err="1"/>
              <a:t>Nietzscheho</a:t>
            </a:r>
            <a:r>
              <a:rPr sz="1050" dirty="0"/>
              <a:t>, </a:t>
            </a:r>
            <a:r>
              <a:rPr sz="1050" dirty="0" err="1"/>
              <a:t>přes</a:t>
            </a:r>
            <a:r>
              <a:rPr sz="1050" dirty="0"/>
              <a:t> K. R. </a:t>
            </a:r>
            <a:r>
              <a:rPr sz="1050" dirty="0" err="1"/>
              <a:t>Poppera</a:t>
            </a:r>
            <a:r>
              <a:rPr sz="1050" dirty="0"/>
              <a:t>, I. </a:t>
            </a:r>
            <a:r>
              <a:rPr sz="1050" dirty="0" err="1"/>
              <a:t>Berlina</a:t>
            </a:r>
            <a:r>
              <a:rPr sz="1050" dirty="0"/>
              <a:t> k L. </a:t>
            </a:r>
            <a:r>
              <a:rPr sz="1050" dirty="0" err="1"/>
              <a:t>Apfelovi</a:t>
            </a:r>
            <a:r>
              <a:rPr sz="1050" dirty="0"/>
              <a:t> a </a:t>
            </a:r>
            <a:r>
              <a:rPr sz="1050" b="1" dirty="0"/>
              <a:t>M. </a:t>
            </a:r>
            <a:r>
              <a:rPr sz="1050" b="1" dirty="0" err="1"/>
              <a:t>Nussbaumové</a:t>
            </a:r>
            <a:r>
              <a:rPr sz="1050" b="1" dirty="0"/>
              <a:t> </a:t>
            </a:r>
            <a:r>
              <a:rPr sz="1050" dirty="0"/>
              <a:t>je </a:t>
            </a:r>
            <a:r>
              <a:rPr sz="1050" dirty="0" err="1"/>
              <a:t>sofistům</a:t>
            </a:r>
            <a:r>
              <a:rPr sz="1050" dirty="0"/>
              <a:t>, </a:t>
            </a:r>
            <a:r>
              <a:rPr sz="1050" dirty="0" err="1"/>
              <a:t>některým</a:t>
            </a:r>
            <a:r>
              <a:rPr sz="1050" dirty="0"/>
              <a:t> </a:t>
            </a:r>
            <a:r>
              <a:rPr sz="1050" dirty="0" err="1"/>
              <a:t>tedy</a:t>
            </a:r>
            <a:r>
              <a:rPr sz="1050" dirty="0"/>
              <a:t>, </a:t>
            </a:r>
            <a:r>
              <a:rPr sz="1050" dirty="0" err="1"/>
              <a:t>přikládán</a:t>
            </a:r>
            <a:r>
              <a:rPr sz="1050" dirty="0"/>
              <a:t> </a:t>
            </a:r>
            <a:r>
              <a:rPr sz="1050" dirty="0" err="1"/>
              <a:t>značný</a:t>
            </a:r>
            <a:r>
              <a:rPr sz="1050" dirty="0"/>
              <a:t> </a:t>
            </a:r>
            <a:r>
              <a:rPr sz="1050" dirty="0" err="1"/>
              <a:t>politicko-filosofický</a:t>
            </a:r>
            <a:r>
              <a:rPr sz="1050" dirty="0"/>
              <a:t> a </a:t>
            </a:r>
            <a:r>
              <a:rPr sz="1050" dirty="0" err="1"/>
              <a:t>eticko-filosofický</a:t>
            </a:r>
            <a:r>
              <a:rPr sz="1050" dirty="0"/>
              <a:t> </a:t>
            </a:r>
            <a:r>
              <a:rPr sz="1050" dirty="0" err="1"/>
              <a:t>význam</a:t>
            </a:r>
            <a:r>
              <a:rPr sz="1050" dirty="0"/>
              <a:t>.  Janette </a:t>
            </a:r>
            <a:r>
              <a:rPr sz="1050" dirty="0" err="1"/>
              <a:t>Colemann</a:t>
            </a:r>
            <a:r>
              <a:rPr sz="1050" dirty="0"/>
              <a:t> </a:t>
            </a:r>
            <a:r>
              <a:rPr sz="1050" dirty="0" err="1"/>
              <a:t>ve</a:t>
            </a:r>
            <a:r>
              <a:rPr sz="1050" dirty="0"/>
              <a:t> </a:t>
            </a:r>
            <a:r>
              <a:rPr sz="1050" dirty="0" err="1"/>
              <a:t>svých</a:t>
            </a:r>
            <a:r>
              <a:rPr sz="1050" dirty="0"/>
              <a:t> </a:t>
            </a:r>
            <a:r>
              <a:rPr sz="1050" i="1" dirty="0" err="1"/>
              <a:t>Dějinách</a:t>
            </a:r>
            <a:r>
              <a:rPr sz="1050" i="1" dirty="0"/>
              <a:t> </a:t>
            </a:r>
            <a:r>
              <a:rPr sz="1050" i="1" dirty="0" err="1"/>
              <a:t>politického</a:t>
            </a:r>
            <a:r>
              <a:rPr sz="1050" i="1" dirty="0"/>
              <a:t> </a:t>
            </a:r>
            <a:r>
              <a:rPr sz="1050" i="1" dirty="0" err="1"/>
              <a:t>myšlení</a:t>
            </a:r>
            <a:r>
              <a:rPr sz="1050" i="1" dirty="0"/>
              <a:t> </a:t>
            </a:r>
            <a:r>
              <a:rPr sz="1050" dirty="0"/>
              <a:t>(s. 45) </a:t>
            </a:r>
            <a:r>
              <a:rPr sz="1050" dirty="0" err="1"/>
              <a:t>píše</a:t>
            </a:r>
            <a:r>
              <a:rPr sz="1050" dirty="0"/>
              <a:t>: „The sophist were </a:t>
            </a:r>
            <a:r>
              <a:rPr sz="1050" b="1" dirty="0"/>
              <a:t>not merely precursors to the classical political theory</a:t>
            </a:r>
            <a:r>
              <a:rPr sz="1050" dirty="0"/>
              <a:t> to be developer by Plato and Aristotle. They were, instead, culmination of long tradition of political theorizing which has advanced to provide, not least, the </a:t>
            </a:r>
            <a:r>
              <a:rPr sz="1050" b="1" dirty="0"/>
              <a:t>foundation of development of democracies and an understanding of procedural justice in communities</a:t>
            </a:r>
            <a:r>
              <a:rPr sz="1050" dirty="0"/>
              <a:t>.“ </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Nadpis 1"/>
          <p:cNvSpPr txBox="1">
            <a:spLocks noGrp="1"/>
          </p:cNvSpPr>
          <p:nvPr>
            <p:ph type="title"/>
          </p:nvPr>
        </p:nvSpPr>
        <p:spPr>
          <a:prstGeom prst="rect">
            <a:avLst/>
          </a:prstGeom>
        </p:spPr>
        <p:txBody>
          <a:bodyPr/>
          <a:lstStyle>
            <a:lvl1pPr>
              <a:defRPr sz="1600"/>
            </a:lvl1pPr>
          </a:lstStyle>
          <a:p>
            <a:r>
              <a:t>Sofisté II - kontext</a:t>
            </a:r>
          </a:p>
        </p:txBody>
      </p:sp>
      <p:sp>
        <p:nvSpPr>
          <p:cNvPr id="36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a:latin typeface="Times New Roman"/>
                <a:ea typeface="Times New Roman"/>
                <a:cs typeface="Times New Roman"/>
                <a:sym typeface="Times New Roman"/>
              </a:defRPr>
            </a:pPr>
            <a:r>
              <a:rPr dirty="0" err="1"/>
              <a:t>Kontext</a:t>
            </a:r>
            <a:r>
              <a:rPr dirty="0"/>
              <a:t> a </a:t>
            </a:r>
            <a:r>
              <a:rPr dirty="0" err="1"/>
              <a:t>charakteristika</a:t>
            </a:r>
            <a:r>
              <a:rPr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pokud</a:t>
            </a:r>
            <a:r>
              <a:rPr dirty="0"/>
              <a:t> </a:t>
            </a:r>
            <a:r>
              <a:rPr dirty="0" err="1"/>
              <a:t>hovoříme</a:t>
            </a:r>
            <a:r>
              <a:rPr dirty="0"/>
              <a:t> o </a:t>
            </a:r>
            <a:r>
              <a:rPr dirty="0" err="1"/>
              <a:t>sofistech</a:t>
            </a:r>
            <a:r>
              <a:rPr dirty="0"/>
              <a:t>, </a:t>
            </a:r>
            <a:r>
              <a:rPr dirty="0" err="1"/>
              <a:t>nehovoříme</a:t>
            </a:r>
            <a:r>
              <a:rPr dirty="0"/>
              <a:t> o </a:t>
            </a:r>
            <a:r>
              <a:rPr dirty="0" err="1"/>
              <a:t>nějaké</a:t>
            </a:r>
            <a:r>
              <a:rPr dirty="0"/>
              <a:t> </a:t>
            </a:r>
            <a:r>
              <a:rPr dirty="0" err="1"/>
              <a:t>škole</a:t>
            </a:r>
            <a:r>
              <a:rPr dirty="0"/>
              <a:t>, </a:t>
            </a:r>
            <a:r>
              <a:rPr dirty="0" err="1"/>
              <a:t>spíše</a:t>
            </a:r>
            <a:r>
              <a:rPr dirty="0"/>
              <a:t> o </a:t>
            </a:r>
            <a:r>
              <a:rPr b="1" dirty="0" err="1"/>
              <a:t>hnutí</a:t>
            </a:r>
            <a:r>
              <a:rPr dirty="0"/>
              <a:t> </a:t>
            </a:r>
            <a:r>
              <a:rPr dirty="0" err="1"/>
              <a:t>či</a:t>
            </a:r>
            <a:r>
              <a:rPr dirty="0"/>
              <a:t> o </a:t>
            </a:r>
            <a:r>
              <a:rPr dirty="0" err="1"/>
              <a:t>mnoha</a:t>
            </a:r>
            <a:r>
              <a:rPr dirty="0"/>
              <a:t> </a:t>
            </a:r>
            <a:r>
              <a:rPr dirty="0" err="1"/>
              <a:t>jedincích</a:t>
            </a:r>
            <a:r>
              <a:rPr dirty="0"/>
              <a:t>, </a:t>
            </a:r>
            <a:r>
              <a:rPr dirty="0" err="1"/>
              <a:t>které</a:t>
            </a:r>
            <a:r>
              <a:rPr dirty="0"/>
              <a:t> </a:t>
            </a:r>
            <a:r>
              <a:rPr dirty="0" err="1"/>
              <a:t>spojuje</a:t>
            </a:r>
            <a:r>
              <a:rPr dirty="0"/>
              <a:t> </a:t>
            </a:r>
            <a:r>
              <a:rPr dirty="0" err="1"/>
              <a:t>spíše</a:t>
            </a:r>
            <a:r>
              <a:rPr dirty="0"/>
              <a:t> </a:t>
            </a:r>
            <a:r>
              <a:rPr dirty="0" err="1"/>
              <a:t>celá</a:t>
            </a:r>
            <a:r>
              <a:rPr dirty="0"/>
              <a:t> </a:t>
            </a:r>
            <a:r>
              <a:rPr dirty="0" err="1"/>
              <a:t>řada</a:t>
            </a:r>
            <a:r>
              <a:rPr dirty="0"/>
              <a:t> </a:t>
            </a:r>
            <a:r>
              <a:rPr dirty="0" err="1"/>
              <a:t>vnějších</a:t>
            </a:r>
            <a:r>
              <a:rPr dirty="0"/>
              <a:t> </a:t>
            </a:r>
            <a:r>
              <a:rPr dirty="0" err="1"/>
              <a:t>okolností</a:t>
            </a:r>
            <a:r>
              <a:rPr dirty="0"/>
              <a:t>, </a:t>
            </a:r>
            <a:r>
              <a:rPr dirty="0" err="1"/>
              <a:t>nežli</a:t>
            </a:r>
            <a:r>
              <a:rPr dirty="0"/>
              <a:t> </a:t>
            </a:r>
            <a:r>
              <a:rPr b="1" dirty="0" err="1"/>
              <a:t>doktrinální</a:t>
            </a:r>
            <a:r>
              <a:rPr b="1" dirty="0"/>
              <a:t> </a:t>
            </a:r>
            <a:r>
              <a:rPr b="1" dirty="0" err="1"/>
              <a:t>shoda</a:t>
            </a:r>
            <a:r>
              <a:rPr dirty="0"/>
              <a:t>, </a:t>
            </a:r>
            <a:r>
              <a:rPr dirty="0" err="1"/>
              <a:t>pokud</a:t>
            </a:r>
            <a:r>
              <a:rPr dirty="0"/>
              <a:t> </a:t>
            </a:r>
            <a:r>
              <a:rPr dirty="0" err="1"/>
              <a:t>jí</a:t>
            </a:r>
            <a:r>
              <a:rPr dirty="0"/>
              <a:t> </a:t>
            </a:r>
            <a:r>
              <a:rPr dirty="0" err="1"/>
              <a:t>nemyslíme</a:t>
            </a:r>
            <a:r>
              <a:rPr dirty="0"/>
              <a:t> </a:t>
            </a:r>
            <a:r>
              <a:rPr dirty="0" err="1"/>
              <a:t>tzv</a:t>
            </a:r>
            <a:r>
              <a:rPr dirty="0"/>
              <a:t>. „</a:t>
            </a:r>
            <a:r>
              <a:rPr dirty="0" err="1"/>
              <a:t>obrat</a:t>
            </a:r>
            <a:r>
              <a:rPr dirty="0"/>
              <a:t> k </a:t>
            </a:r>
            <a:r>
              <a:rPr dirty="0" err="1"/>
              <a:t>člověku</a:t>
            </a:r>
            <a:r>
              <a:rPr dirty="0"/>
              <a:t>“ („</a:t>
            </a:r>
            <a:r>
              <a:rPr i="1" dirty="0"/>
              <a:t>from cosmos to </a:t>
            </a:r>
            <a:r>
              <a:rPr i="1" dirty="0" err="1"/>
              <a:t>anthrópos</a:t>
            </a:r>
            <a:r>
              <a:rPr i="1" dirty="0"/>
              <a:t>“</a:t>
            </a:r>
            <a:r>
              <a:rPr dirty="0"/>
              <a:t>)  </a:t>
            </a:r>
            <a:r>
              <a:rPr dirty="0" err="1"/>
              <a:t>či</a:t>
            </a:r>
            <a:r>
              <a:rPr dirty="0"/>
              <a:t> </a:t>
            </a:r>
            <a:r>
              <a:rPr dirty="0" err="1"/>
              <a:t>zájem</a:t>
            </a:r>
            <a:r>
              <a:rPr dirty="0"/>
              <a:t> o </a:t>
            </a:r>
            <a:r>
              <a:rPr dirty="0" err="1"/>
              <a:t>tzv</a:t>
            </a:r>
            <a:r>
              <a:rPr dirty="0"/>
              <a:t>. „</a:t>
            </a:r>
            <a:r>
              <a:rPr dirty="0" err="1"/>
              <a:t>věci</a:t>
            </a:r>
            <a:r>
              <a:rPr dirty="0"/>
              <a:t> </a:t>
            </a:r>
            <a:r>
              <a:rPr dirty="0" err="1"/>
              <a:t>lidské</a:t>
            </a:r>
            <a:r>
              <a:rPr dirty="0"/>
              <a:t>“: </a:t>
            </a:r>
            <a:r>
              <a:rPr dirty="0" err="1"/>
              <a:t>znamená</a:t>
            </a:r>
            <a:r>
              <a:rPr dirty="0"/>
              <a:t> to, </a:t>
            </a:r>
            <a:r>
              <a:rPr dirty="0" err="1"/>
              <a:t>že</a:t>
            </a:r>
            <a:r>
              <a:rPr dirty="0"/>
              <a:t> se </a:t>
            </a:r>
            <a:r>
              <a:rPr dirty="0" err="1"/>
              <a:t>stále</a:t>
            </a:r>
            <a:r>
              <a:rPr dirty="0"/>
              <a:t> </a:t>
            </a:r>
            <a:r>
              <a:rPr dirty="0" err="1"/>
              <a:t>větší</a:t>
            </a:r>
            <a:r>
              <a:rPr dirty="0"/>
              <a:t> </a:t>
            </a:r>
            <a:r>
              <a:rPr dirty="0" err="1"/>
              <a:t>pozornost</a:t>
            </a:r>
            <a:r>
              <a:rPr dirty="0"/>
              <a:t> </a:t>
            </a:r>
            <a:r>
              <a:rPr dirty="0" err="1"/>
              <a:t>věnuje</a:t>
            </a:r>
            <a:r>
              <a:rPr dirty="0"/>
              <a:t> </a:t>
            </a:r>
            <a:r>
              <a:rPr dirty="0" err="1"/>
              <a:t>etice</a:t>
            </a:r>
            <a:r>
              <a:rPr dirty="0"/>
              <a:t>, </a:t>
            </a:r>
            <a:r>
              <a:rPr dirty="0" err="1"/>
              <a:t>politice</a:t>
            </a:r>
            <a:r>
              <a:rPr dirty="0"/>
              <a:t>, </a:t>
            </a:r>
            <a:r>
              <a:rPr dirty="0" err="1"/>
              <a:t>právu</a:t>
            </a:r>
            <a:r>
              <a:rPr dirty="0"/>
              <a:t> </a:t>
            </a:r>
            <a:r>
              <a:rPr dirty="0" err="1"/>
              <a:t>či</a:t>
            </a:r>
            <a:r>
              <a:rPr dirty="0"/>
              <a:t> </a:t>
            </a:r>
            <a:r>
              <a:rPr dirty="0" err="1"/>
              <a:t>kultuře</a:t>
            </a:r>
            <a:r>
              <a:rPr dirty="0"/>
              <a:t>, </a:t>
            </a:r>
            <a:r>
              <a:rPr b="1" dirty="0" err="1"/>
              <a:t>dovednostem</a:t>
            </a:r>
            <a:r>
              <a:rPr b="1" dirty="0"/>
              <a:t> </a:t>
            </a:r>
            <a:r>
              <a:rPr b="1" dirty="0" err="1"/>
              <a:t>argumentace</a:t>
            </a:r>
            <a:r>
              <a:rPr dirty="0"/>
              <a:t>,</a:t>
            </a:r>
            <a:r>
              <a:rPr b="1" dirty="0"/>
              <a:t> </a:t>
            </a:r>
            <a:r>
              <a:rPr b="1" dirty="0" err="1"/>
              <a:t>rétorice</a:t>
            </a:r>
            <a:r>
              <a:rPr dirty="0"/>
              <a:t>, </a:t>
            </a:r>
            <a:r>
              <a:rPr dirty="0" err="1"/>
              <a:t>jazyku</a:t>
            </a:r>
            <a:r>
              <a:rPr dirty="0"/>
              <a:t>, </a:t>
            </a:r>
            <a:r>
              <a:rPr dirty="0" err="1"/>
              <a:t>ačkoliv</a:t>
            </a:r>
            <a:r>
              <a:rPr dirty="0"/>
              <a:t> </a:t>
            </a:r>
            <a:r>
              <a:rPr dirty="0" err="1"/>
              <a:t>otázky</a:t>
            </a:r>
            <a:r>
              <a:rPr dirty="0"/>
              <a:t> </a:t>
            </a:r>
            <a:r>
              <a:rPr dirty="0" err="1"/>
              <a:t>astronomické</a:t>
            </a:r>
            <a:r>
              <a:rPr dirty="0"/>
              <a:t> </a:t>
            </a:r>
            <a:r>
              <a:rPr dirty="0" err="1"/>
              <a:t>či</a:t>
            </a:r>
            <a:r>
              <a:rPr dirty="0"/>
              <a:t> </a:t>
            </a:r>
            <a:r>
              <a:rPr dirty="0" err="1"/>
              <a:t>matematické</a:t>
            </a:r>
            <a:r>
              <a:rPr dirty="0"/>
              <a:t> </a:t>
            </a:r>
            <a:r>
              <a:rPr dirty="0" err="1"/>
              <a:t>také</a:t>
            </a:r>
            <a:r>
              <a:rPr dirty="0"/>
              <a:t> </a:t>
            </a:r>
            <a:r>
              <a:rPr dirty="0" err="1"/>
              <a:t>neponechávali</a:t>
            </a:r>
            <a:r>
              <a:rPr dirty="0"/>
              <a:t> </a:t>
            </a:r>
            <a:r>
              <a:rPr dirty="0" err="1"/>
              <a:t>stranou</a:t>
            </a:r>
            <a:r>
              <a:rPr dirty="0"/>
              <a:t> </a:t>
            </a:r>
            <a:r>
              <a:rPr dirty="0" err="1"/>
              <a:t>svého</a:t>
            </a:r>
            <a:r>
              <a:rPr dirty="0"/>
              <a:t> </a:t>
            </a:r>
            <a:r>
              <a:rPr dirty="0" err="1"/>
              <a:t>zájmu</a:t>
            </a:r>
            <a:r>
              <a:rPr dirty="0"/>
              <a:t>. </a:t>
            </a:r>
            <a:r>
              <a:rPr dirty="0" err="1"/>
              <a:t>Sofistika</a:t>
            </a:r>
            <a:r>
              <a:rPr dirty="0"/>
              <a:t> je </a:t>
            </a:r>
            <a:r>
              <a:rPr dirty="0" err="1"/>
              <a:t>tedy</a:t>
            </a:r>
            <a:r>
              <a:rPr dirty="0"/>
              <a:t> </a:t>
            </a:r>
            <a:r>
              <a:rPr dirty="0" err="1"/>
              <a:t>spjatá</a:t>
            </a:r>
            <a:r>
              <a:rPr dirty="0"/>
              <a:t> s </a:t>
            </a:r>
            <a:r>
              <a:rPr b="1" dirty="0" err="1"/>
              <a:t>proměnou</a:t>
            </a:r>
            <a:r>
              <a:rPr b="1" dirty="0"/>
              <a:t> </a:t>
            </a:r>
            <a:r>
              <a:rPr b="1" dirty="0" err="1"/>
              <a:t>paradigmatu</a:t>
            </a:r>
            <a:r>
              <a:rPr b="1" dirty="0"/>
              <a:t>, </a:t>
            </a:r>
            <a:r>
              <a:rPr b="1" dirty="0" err="1"/>
              <a:t>hovoří</a:t>
            </a:r>
            <a:r>
              <a:rPr b="1" dirty="0"/>
              <a:t> se </a:t>
            </a:r>
            <a:r>
              <a:rPr b="1" dirty="0" err="1"/>
              <a:t>dokonce</a:t>
            </a:r>
            <a:r>
              <a:rPr b="1" dirty="0"/>
              <a:t> o </a:t>
            </a:r>
            <a:r>
              <a:rPr b="1" dirty="0" err="1"/>
              <a:t>kulturní</a:t>
            </a:r>
            <a:r>
              <a:rPr b="1" dirty="0"/>
              <a:t> </a:t>
            </a:r>
            <a:r>
              <a:rPr b="1" dirty="0" err="1"/>
              <a:t>revoluci</a:t>
            </a:r>
            <a:r>
              <a:rPr dirty="0"/>
              <a:t>. </a:t>
            </a:r>
            <a:r>
              <a:rPr dirty="0" err="1"/>
              <a:t>Nadto</a:t>
            </a:r>
            <a:r>
              <a:rPr dirty="0"/>
              <a:t> </a:t>
            </a:r>
            <a:r>
              <a:rPr dirty="0" err="1"/>
              <a:t>bylo</a:t>
            </a:r>
            <a:r>
              <a:rPr dirty="0"/>
              <a:t> </a:t>
            </a:r>
            <a:r>
              <a:rPr dirty="0" err="1"/>
              <a:t>termínu</a:t>
            </a:r>
            <a:r>
              <a:rPr dirty="0"/>
              <a:t> </a:t>
            </a:r>
            <a:r>
              <a:rPr dirty="0" err="1"/>
              <a:t>užíváno</a:t>
            </a:r>
            <a:r>
              <a:rPr dirty="0"/>
              <a:t> </a:t>
            </a:r>
            <a:r>
              <a:rPr dirty="0" err="1"/>
              <a:t>velice</a:t>
            </a:r>
            <a:r>
              <a:rPr dirty="0"/>
              <a:t> </a:t>
            </a:r>
            <a:r>
              <a:rPr dirty="0" err="1"/>
              <a:t>široce</a:t>
            </a:r>
            <a:r>
              <a:rPr dirty="0"/>
              <a:t> k </a:t>
            </a:r>
            <a:r>
              <a:rPr dirty="0" err="1"/>
              <a:t>označení</a:t>
            </a:r>
            <a:r>
              <a:rPr dirty="0"/>
              <a:t> </a:t>
            </a:r>
            <a:r>
              <a:rPr dirty="0" err="1"/>
              <a:t>kohokoliv</a:t>
            </a:r>
            <a:r>
              <a:rPr dirty="0"/>
              <a:t>, </a:t>
            </a:r>
            <a:r>
              <a:rPr dirty="0" err="1"/>
              <a:t>kdo</a:t>
            </a:r>
            <a:r>
              <a:rPr dirty="0"/>
              <a:t> </a:t>
            </a:r>
            <a:r>
              <a:rPr dirty="0" err="1"/>
              <a:t>něco</a:t>
            </a:r>
            <a:r>
              <a:rPr dirty="0"/>
              <a:t> </a:t>
            </a:r>
            <a:r>
              <a:rPr dirty="0" err="1"/>
              <a:t>významnějšího</a:t>
            </a:r>
            <a:r>
              <a:rPr dirty="0"/>
              <a:t> (</a:t>
            </a:r>
            <a:r>
              <a:rPr i="1" dirty="0" err="1"/>
              <a:t>techné</a:t>
            </a:r>
            <a:r>
              <a:rPr dirty="0"/>
              <a:t>) </a:t>
            </a:r>
            <a:r>
              <a:rPr dirty="0" err="1"/>
              <a:t>umí</a:t>
            </a:r>
            <a:r>
              <a:rPr dirty="0"/>
              <a:t>. V </a:t>
            </a:r>
            <a:r>
              <a:rPr dirty="0" err="1"/>
              <a:t>našem</a:t>
            </a:r>
            <a:r>
              <a:rPr dirty="0"/>
              <a:t> </a:t>
            </a:r>
            <a:r>
              <a:rPr dirty="0" err="1"/>
              <a:t>kontextu</a:t>
            </a:r>
            <a:r>
              <a:rPr dirty="0"/>
              <a:t> </a:t>
            </a:r>
            <a:r>
              <a:rPr dirty="0" err="1"/>
              <a:t>můžeme</a:t>
            </a:r>
            <a:r>
              <a:rPr dirty="0"/>
              <a:t> </a:t>
            </a:r>
            <a:r>
              <a:rPr dirty="0" err="1"/>
              <a:t>termín</a:t>
            </a:r>
            <a:r>
              <a:rPr dirty="0"/>
              <a:t> </a:t>
            </a:r>
            <a:r>
              <a:rPr dirty="0" err="1"/>
              <a:t>chápat</a:t>
            </a:r>
            <a:r>
              <a:rPr dirty="0"/>
              <a:t> </a:t>
            </a:r>
            <a:r>
              <a:rPr dirty="0" err="1"/>
              <a:t>ve</a:t>
            </a:r>
            <a:r>
              <a:rPr dirty="0"/>
              <a:t> </a:t>
            </a:r>
            <a:r>
              <a:rPr dirty="0" err="1"/>
              <a:t>smyslu</a:t>
            </a:r>
            <a:r>
              <a:rPr dirty="0"/>
              <a:t> </a:t>
            </a:r>
            <a:r>
              <a:rPr i="1" dirty="0" err="1"/>
              <a:t>experti</a:t>
            </a:r>
            <a:r>
              <a:rPr dirty="0"/>
              <a:t>, </a:t>
            </a:r>
            <a:r>
              <a:rPr dirty="0" err="1"/>
              <a:t>tedy</a:t>
            </a:r>
            <a:r>
              <a:rPr dirty="0"/>
              <a:t> </a:t>
            </a:r>
            <a:r>
              <a:rPr i="1" dirty="0" err="1"/>
              <a:t>společenství</a:t>
            </a:r>
            <a:r>
              <a:rPr i="1" dirty="0"/>
              <a:t> </a:t>
            </a:r>
            <a:r>
              <a:rPr i="1" dirty="0" err="1"/>
              <a:t>znalých</a:t>
            </a:r>
            <a:r>
              <a:rPr i="1" dirty="0"/>
              <a:t> </a:t>
            </a:r>
            <a:r>
              <a:rPr i="1" dirty="0" err="1"/>
              <a:t>mužů</a:t>
            </a:r>
            <a:r>
              <a:rPr i="1" dirty="0"/>
              <a:t> (</a:t>
            </a:r>
            <a:r>
              <a:rPr i="1" dirty="0" err="1"/>
              <a:t>sofistai</a:t>
            </a:r>
            <a:r>
              <a:rPr i="1" dirty="0"/>
              <a:t>).</a:t>
            </a:r>
            <a:r>
              <a:rPr dirty="0"/>
              <a:t>Tito </a:t>
            </a:r>
            <a:r>
              <a:rPr dirty="0" err="1"/>
              <a:t>pak</a:t>
            </a:r>
            <a:r>
              <a:rPr dirty="0"/>
              <a:t> </a:t>
            </a:r>
            <a:r>
              <a:rPr dirty="0" err="1"/>
              <a:t>cestují</a:t>
            </a:r>
            <a:r>
              <a:rPr dirty="0"/>
              <a:t> od </a:t>
            </a:r>
            <a:r>
              <a:rPr dirty="0" err="1"/>
              <a:t>města</a:t>
            </a:r>
            <a:r>
              <a:rPr dirty="0"/>
              <a:t> k </a:t>
            </a:r>
            <a:r>
              <a:rPr dirty="0" err="1"/>
              <a:t>městu</a:t>
            </a:r>
            <a:r>
              <a:rPr dirty="0"/>
              <a:t> a </a:t>
            </a:r>
            <a:r>
              <a:rPr dirty="0" err="1"/>
              <a:t>nabízejí</a:t>
            </a:r>
            <a:r>
              <a:rPr dirty="0"/>
              <a:t> </a:t>
            </a:r>
            <a:r>
              <a:rPr b="1" dirty="0" err="1"/>
              <a:t>své</a:t>
            </a:r>
            <a:r>
              <a:rPr b="1" dirty="0"/>
              <a:t> </a:t>
            </a:r>
            <a:r>
              <a:rPr b="1" u="sng" dirty="0" err="1">
                <a:solidFill>
                  <a:srgbClr val="0000FF"/>
                </a:solidFill>
                <a:uFill>
                  <a:solidFill>
                    <a:srgbClr val="0000FF"/>
                  </a:solidFill>
                </a:uFill>
                <a:hlinkClick r:id="rId2" action="ppaction://hlinksldjump"/>
              </a:rPr>
              <a:t>umění</a:t>
            </a:r>
            <a:r>
              <a:rPr b="1" u="sng" dirty="0">
                <a:solidFill>
                  <a:srgbClr val="0000FF"/>
                </a:solidFill>
                <a:uFill>
                  <a:solidFill>
                    <a:srgbClr val="0000FF"/>
                  </a:solidFill>
                </a:uFill>
                <a:hlinkClick r:id="rId2" action="ppaction://hlinksldjump"/>
              </a:rPr>
              <a:t> </a:t>
            </a:r>
            <a:r>
              <a:rPr b="1" u="sng" dirty="0" err="1">
                <a:solidFill>
                  <a:srgbClr val="0000FF"/>
                </a:solidFill>
                <a:uFill>
                  <a:solidFill>
                    <a:srgbClr val="0000FF"/>
                  </a:solidFill>
                </a:uFill>
                <a:hlinkClick r:id="rId2" action="ppaction://hlinksldjump"/>
              </a:rPr>
              <a:t>za</a:t>
            </a:r>
            <a:r>
              <a:rPr b="1" u="sng" dirty="0">
                <a:solidFill>
                  <a:srgbClr val="0000FF"/>
                </a:solidFill>
                <a:uFill>
                  <a:solidFill>
                    <a:srgbClr val="0000FF"/>
                  </a:solidFill>
                </a:uFill>
                <a:hlinkClick r:id="rId2" action="ppaction://hlinksldjump"/>
              </a:rPr>
              <a:t> </a:t>
            </a:r>
            <a:r>
              <a:rPr b="1" u="sng" dirty="0" err="1">
                <a:solidFill>
                  <a:srgbClr val="0000FF"/>
                </a:solidFill>
                <a:uFill>
                  <a:solidFill>
                    <a:srgbClr val="0000FF"/>
                  </a:solidFill>
                </a:uFill>
                <a:hlinkClick r:id="rId2" action="ppaction://hlinksldjump"/>
              </a:rPr>
              <a:t>úplatu</a:t>
            </a:r>
            <a:r>
              <a:rPr dirty="0"/>
              <a:t> (</a:t>
            </a:r>
            <a:r>
              <a:rPr dirty="0" err="1"/>
              <a:t>což</a:t>
            </a:r>
            <a:r>
              <a:rPr dirty="0"/>
              <a:t> </a:t>
            </a:r>
            <a:r>
              <a:rPr dirty="0" err="1"/>
              <a:t>byl</a:t>
            </a:r>
            <a:r>
              <a:rPr dirty="0"/>
              <a:t> </a:t>
            </a:r>
            <a:r>
              <a:rPr dirty="0" err="1"/>
              <a:t>malý</a:t>
            </a:r>
            <a:r>
              <a:rPr dirty="0"/>
              <a:t> </a:t>
            </a:r>
            <a:r>
              <a:rPr dirty="0" err="1"/>
              <a:t>skandál</a:t>
            </a:r>
            <a:r>
              <a:rPr dirty="0"/>
              <a:t>, </a:t>
            </a:r>
            <a:r>
              <a:rPr dirty="0" err="1"/>
              <a:t>srov</a:t>
            </a:r>
            <a:r>
              <a:rPr dirty="0"/>
              <a:t>. </a:t>
            </a:r>
            <a:r>
              <a:rPr i="1" dirty="0"/>
              <a:t>Crat</a:t>
            </a:r>
            <a:r>
              <a:rPr dirty="0"/>
              <a:t>., 384b). </a:t>
            </a:r>
            <a:r>
              <a:rPr dirty="0" err="1"/>
              <a:t>Sofisté</a:t>
            </a:r>
            <a:r>
              <a:rPr dirty="0"/>
              <a:t> </a:t>
            </a:r>
            <a:r>
              <a:rPr dirty="0" err="1"/>
              <a:t>přinášejí</a:t>
            </a:r>
            <a:r>
              <a:rPr dirty="0"/>
              <a:t> </a:t>
            </a:r>
            <a:r>
              <a:rPr dirty="0" err="1"/>
              <a:t>nový</a:t>
            </a:r>
            <a:r>
              <a:rPr dirty="0"/>
              <a:t> </a:t>
            </a:r>
            <a:r>
              <a:rPr dirty="0" err="1"/>
              <a:t>typ</a:t>
            </a:r>
            <a:r>
              <a:rPr dirty="0"/>
              <a:t> </a:t>
            </a:r>
            <a:r>
              <a:rPr dirty="0" err="1"/>
              <a:t>vzdělání</a:t>
            </a:r>
            <a:r>
              <a:rPr dirty="0"/>
              <a:t>, </a:t>
            </a:r>
            <a:r>
              <a:rPr dirty="0" err="1"/>
              <a:t>intelektuálního</a:t>
            </a:r>
            <a:r>
              <a:rPr dirty="0"/>
              <a:t> </a:t>
            </a:r>
            <a:r>
              <a:rPr dirty="0" err="1"/>
              <a:t>i</a:t>
            </a:r>
            <a:r>
              <a:rPr dirty="0"/>
              <a:t> „</a:t>
            </a:r>
            <a:r>
              <a:rPr dirty="0" err="1"/>
              <a:t>politického</a:t>
            </a:r>
            <a:r>
              <a:rPr dirty="0"/>
              <a:t>“ </a:t>
            </a:r>
            <a:r>
              <a:rPr dirty="0" err="1"/>
              <a:t>vzdělání</a:t>
            </a:r>
            <a:r>
              <a:rPr dirty="0"/>
              <a:t>, </a:t>
            </a:r>
            <a:r>
              <a:rPr dirty="0" err="1"/>
              <a:t>cílem</a:t>
            </a:r>
            <a:r>
              <a:rPr dirty="0"/>
              <a:t> </a:t>
            </a:r>
            <a:r>
              <a:rPr dirty="0">
                <a:solidFill>
                  <a:srgbClr val="FF0000"/>
                </a:solidFill>
              </a:rPr>
              <a:t>je </a:t>
            </a:r>
            <a:r>
              <a:rPr dirty="0" err="1">
                <a:solidFill>
                  <a:srgbClr val="FF0000"/>
                </a:solidFill>
              </a:rPr>
              <a:t>praktický</a:t>
            </a:r>
            <a:r>
              <a:rPr dirty="0">
                <a:solidFill>
                  <a:srgbClr val="FF0000"/>
                </a:solidFill>
              </a:rPr>
              <a:t> </a:t>
            </a:r>
            <a:r>
              <a:rPr dirty="0" err="1">
                <a:solidFill>
                  <a:srgbClr val="FF0000"/>
                </a:solidFill>
              </a:rPr>
              <a:t>úspěch</a:t>
            </a:r>
            <a:r>
              <a:rPr dirty="0"/>
              <a:t>. </a:t>
            </a:r>
            <a:r>
              <a:rPr dirty="0" err="1"/>
              <a:t>Nesmíme</a:t>
            </a:r>
            <a:r>
              <a:rPr dirty="0"/>
              <a:t> ale </a:t>
            </a:r>
            <a:r>
              <a:rPr dirty="0" err="1"/>
              <a:t>zapomínat</a:t>
            </a:r>
            <a:r>
              <a:rPr dirty="0"/>
              <a:t> </a:t>
            </a:r>
            <a:r>
              <a:rPr dirty="0" err="1"/>
              <a:t>na</a:t>
            </a:r>
            <a:r>
              <a:rPr dirty="0"/>
              <a:t> to, </a:t>
            </a:r>
            <a:r>
              <a:rPr dirty="0" err="1"/>
              <a:t>že</a:t>
            </a:r>
            <a:r>
              <a:rPr dirty="0"/>
              <a:t> </a:t>
            </a:r>
            <a:r>
              <a:rPr dirty="0" err="1"/>
              <a:t>moderní</a:t>
            </a:r>
            <a:r>
              <a:rPr dirty="0"/>
              <a:t> </a:t>
            </a:r>
            <a:r>
              <a:rPr dirty="0" err="1"/>
              <a:t>výzkum</a:t>
            </a:r>
            <a:r>
              <a:rPr dirty="0"/>
              <a:t> se </a:t>
            </a:r>
            <a:r>
              <a:rPr dirty="0" err="1"/>
              <a:t>již</a:t>
            </a:r>
            <a:r>
              <a:rPr dirty="0"/>
              <a:t> s </a:t>
            </a:r>
            <a:r>
              <a:rPr dirty="0" err="1"/>
              <a:t>tímto</a:t>
            </a:r>
            <a:r>
              <a:rPr dirty="0"/>
              <a:t> </a:t>
            </a:r>
            <a:r>
              <a:rPr dirty="0" err="1"/>
              <a:t>omezením</a:t>
            </a:r>
            <a:r>
              <a:rPr dirty="0"/>
              <a:t> </a:t>
            </a:r>
            <a:r>
              <a:rPr dirty="0" err="1"/>
              <a:t>nespokojuje</a:t>
            </a:r>
            <a:r>
              <a:rPr dirty="0"/>
              <a:t>, </a:t>
            </a:r>
            <a:r>
              <a:rPr dirty="0" err="1"/>
              <a:t>byli</a:t>
            </a:r>
            <a:r>
              <a:rPr dirty="0"/>
              <a:t> to </a:t>
            </a:r>
            <a:r>
              <a:rPr dirty="0" err="1"/>
              <a:t>i</a:t>
            </a:r>
            <a:r>
              <a:rPr dirty="0"/>
              <a:t> </a:t>
            </a:r>
            <a:r>
              <a:rPr dirty="0" err="1"/>
              <a:t>významní</a:t>
            </a:r>
            <a:r>
              <a:rPr dirty="0"/>
              <a:t> </a:t>
            </a:r>
            <a:r>
              <a:rPr dirty="0" err="1"/>
              <a:t>filosofové</a:t>
            </a:r>
            <a:r>
              <a:rPr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Nesmírně</a:t>
            </a:r>
            <a:r>
              <a:rPr dirty="0"/>
              <a:t> </a:t>
            </a:r>
            <a:r>
              <a:rPr dirty="0" err="1"/>
              <a:t>významné</a:t>
            </a:r>
            <a:r>
              <a:rPr dirty="0"/>
              <a:t> je </a:t>
            </a:r>
            <a:r>
              <a:rPr dirty="0" err="1"/>
              <a:t>časové</a:t>
            </a:r>
            <a:r>
              <a:rPr dirty="0"/>
              <a:t> </a:t>
            </a:r>
            <a:r>
              <a:rPr dirty="0" err="1"/>
              <a:t>zařazení</a:t>
            </a:r>
            <a:r>
              <a:rPr dirty="0"/>
              <a:t> a </a:t>
            </a:r>
            <a:r>
              <a:rPr dirty="0" err="1"/>
              <a:t>také</a:t>
            </a:r>
            <a:r>
              <a:rPr dirty="0"/>
              <a:t> </a:t>
            </a:r>
            <a:r>
              <a:rPr dirty="0" err="1"/>
              <a:t>místo</a:t>
            </a:r>
            <a:r>
              <a:rPr dirty="0"/>
              <a:t> </a:t>
            </a:r>
            <a:r>
              <a:rPr dirty="0" err="1"/>
              <a:t>působení</a:t>
            </a:r>
            <a:r>
              <a:rPr dirty="0"/>
              <a:t> </a:t>
            </a:r>
            <a:r>
              <a:rPr dirty="0" err="1"/>
              <a:t>sofistů</a:t>
            </a:r>
            <a:r>
              <a:rPr dirty="0"/>
              <a:t>:  </a:t>
            </a:r>
            <a:r>
              <a:rPr dirty="0" err="1"/>
              <a:t>i</a:t>
            </a:r>
            <a:r>
              <a:rPr dirty="0"/>
              <a:t>) </a:t>
            </a:r>
            <a:r>
              <a:rPr dirty="0" err="1"/>
              <a:t>působení</a:t>
            </a:r>
            <a:r>
              <a:rPr dirty="0"/>
              <a:t> </a:t>
            </a:r>
            <a:r>
              <a:rPr dirty="0" err="1"/>
              <a:t>sofistů</a:t>
            </a:r>
            <a:r>
              <a:rPr dirty="0"/>
              <a:t> </a:t>
            </a:r>
            <a:r>
              <a:rPr dirty="0" err="1"/>
              <a:t>spadá</a:t>
            </a:r>
            <a:r>
              <a:rPr dirty="0"/>
              <a:t> do 5.  </a:t>
            </a:r>
            <a:r>
              <a:rPr dirty="0" err="1"/>
              <a:t>stol</a:t>
            </a:r>
            <a:r>
              <a:rPr dirty="0"/>
              <a:t>. </a:t>
            </a:r>
            <a:r>
              <a:rPr dirty="0" err="1"/>
              <a:t>př</a:t>
            </a:r>
            <a:r>
              <a:rPr dirty="0"/>
              <a:t>. n. l. (</a:t>
            </a:r>
            <a:r>
              <a:rPr dirty="0" err="1"/>
              <a:t>především</a:t>
            </a:r>
            <a:r>
              <a:rPr dirty="0"/>
              <a:t> do 2. pol. V.), a ii) </a:t>
            </a:r>
            <a:r>
              <a:rPr dirty="0" err="1"/>
              <a:t>centrem</a:t>
            </a:r>
            <a:r>
              <a:rPr dirty="0"/>
              <a:t> </a:t>
            </a:r>
            <a:r>
              <a:rPr dirty="0" err="1"/>
              <a:t>jejich</a:t>
            </a:r>
            <a:r>
              <a:rPr dirty="0"/>
              <a:t> </a:t>
            </a:r>
            <a:r>
              <a:rPr dirty="0" err="1"/>
              <a:t>působení</a:t>
            </a:r>
            <a:r>
              <a:rPr dirty="0"/>
              <a:t> </a:t>
            </a:r>
            <a:r>
              <a:rPr dirty="0" err="1"/>
              <a:t>jsou</a:t>
            </a:r>
            <a:r>
              <a:rPr dirty="0"/>
              <a:t> </a:t>
            </a:r>
            <a:r>
              <a:rPr dirty="0" err="1"/>
              <a:t>Athény</a:t>
            </a:r>
            <a:r>
              <a:rPr dirty="0"/>
              <a:t>, </a:t>
            </a:r>
            <a:r>
              <a:rPr dirty="0" err="1"/>
              <a:t>ač</a:t>
            </a:r>
            <a:r>
              <a:rPr dirty="0"/>
              <a:t> </a:t>
            </a:r>
            <a:r>
              <a:rPr dirty="0" err="1"/>
              <a:t>pocházejí</a:t>
            </a:r>
            <a:r>
              <a:rPr dirty="0"/>
              <a:t> z </a:t>
            </a:r>
            <a:r>
              <a:rPr dirty="0" err="1"/>
              <a:t>přerůzných</a:t>
            </a:r>
            <a:r>
              <a:rPr dirty="0"/>
              <a:t> </a:t>
            </a:r>
            <a:r>
              <a:rPr dirty="0" err="1"/>
              <a:t>končin</a:t>
            </a:r>
            <a:r>
              <a:rPr dirty="0"/>
              <a:t>. </a:t>
            </a:r>
            <a:r>
              <a:rPr dirty="0" err="1"/>
              <a:t>Všimněme</a:t>
            </a:r>
            <a:r>
              <a:rPr dirty="0"/>
              <a:t> </a:t>
            </a:r>
            <a:r>
              <a:rPr dirty="0" err="1"/>
              <a:t>si</a:t>
            </a:r>
            <a:r>
              <a:rPr dirty="0"/>
              <a:t>, </a:t>
            </a:r>
            <a:r>
              <a:rPr dirty="0" err="1"/>
              <a:t>že</a:t>
            </a:r>
            <a:r>
              <a:rPr dirty="0"/>
              <a:t> se </a:t>
            </a:r>
            <a:r>
              <a:rPr dirty="0" err="1"/>
              <a:t>již</a:t>
            </a:r>
            <a:r>
              <a:rPr dirty="0"/>
              <a:t> </a:t>
            </a:r>
            <a:r>
              <a:rPr dirty="0" err="1"/>
              <a:t>nejsme</a:t>
            </a:r>
            <a:r>
              <a:rPr dirty="0"/>
              <a:t> v </a:t>
            </a:r>
            <a:r>
              <a:rPr dirty="0" err="1"/>
              <a:t>koloniích</a:t>
            </a:r>
            <a:r>
              <a:rPr dirty="0"/>
              <a:t>, ale v </a:t>
            </a:r>
            <a:r>
              <a:rPr dirty="0" err="1"/>
              <a:t>nejvýznačnějším</a:t>
            </a:r>
            <a:r>
              <a:rPr dirty="0"/>
              <a:t> </a:t>
            </a:r>
            <a:r>
              <a:rPr dirty="0" err="1"/>
              <a:t>kulturním</a:t>
            </a:r>
            <a:r>
              <a:rPr dirty="0"/>
              <a:t> </a:t>
            </a:r>
            <a:r>
              <a:rPr dirty="0" err="1"/>
              <a:t>centru</a:t>
            </a:r>
            <a:r>
              <a:rPr dirty="0"/>
              <a:t> </a:t>
            </a:r>
            <a:r>
              <a:rPr dirty="0" err="1"/>
              <a:t>Řecka</a:t>
            </a:r>
            <a:r>
              <a:rPr dirty="0"/>
              <a:t>, </a:t>
            </a:r>
            <a:r>
              <a:rPr dirty="0" err="1"/>
              <a:t>jež</a:t>
            </a:r>
            <a:r>
              <a:rPr dirty="0"/>
              <a:t> se </a:t>
            </a:r>
            <a:r>
              <a:rPr dirty="0" err="1"/>
              <a:t>po</a:t>
            </a:r>
            <a:r>
              <a:rPr dirty="0"/>
              <a:t> </a:t>
            </a:r>
            <a:r>
              <a:rPr dirty="0" err="1"/>
              <a:t>vyhrané</a:t>
            </a:r>
            <a:r>
              <a:rPr dirty="0"/>
              <a:t> </a:t>
            </a:r>
            <a:r>
              <a:rPr dirty="0" err="1"/>
              <a:t>válce</a:t>
            </a:r>
            <a:r>
              <a:rPr dirty="0"/>
              <a:t> s </a:t>
            </a:r>
            <a:r>
              <a:rPr dirty="0" err="1"/>
              <a:t>Peršany</a:t>
            </a:r>
            <a:r>
              <a:rPr dirty="0"/>
              <a:t> </a:t>
            </a:r>
            <a:r>
              <a:rPr dirty="0" err="1"/>
              <a:t>stává</a:t>
            </a:r>
            <a:r>
              <a:rPr dirty="0"/>
              <a:t> </a:t>
            </a:r>
            <a:r>
              <a:rPr i="1" dirty="0"/>
              <a:t>de facto </a:t>
            </a:r>
            <a:r>
              <a:rPr dirty="0" err="1"/>
              <a:t>velmi</a:t>
            </a:r>
            <a:r>
              <a:rPr dirty="0"/>
              <a:t> </a:t>
            </a:r>
            <a:r>
              <a:rPr dirty="0" err="1"/>
              <a:t>bohatým</a:t>
            </a:r>
            <a:r>
              <a:rPr i="1" dirty="0"/>
              <a:t> </a:t>
            </a:r>
            <a:r>
              <a:rPr dirty="0" err="1"/>
              <a:t>centrem</a:t>
            </a:r>
            <a:r>
              <a:rPr dirty="0"/>
              <a:t> „</a:t>
            </a:r>
            <a:r>
              <a:rPr dirty="0" err="1"/>
              <a:t>říše</a:t>
            </a:r>
            <a:r>
              <a:rPr dirty="0"/>
              <a:t>“ (</a:t>
            </a:r>
            <a:r>
              <a:rPr dirty="0" err="1"/>
              <a:t>Athénského</a:t>
            </a:r>
            <a:r>
              <a:rPr dirty="0"/>
              <a:t> </a:t>
            </a:r>
            <a:r>
              <a:rPr dirty="0" err="1"/>
              <a:t>námořního</a:t>
            </a:r>
            <a:r>
              <a:rPr dirty="0"/>
              <a:t> </a:t>
            </a:r>
            <a:r>
              <a:rPr dirty="0" err="1"/>
              <a:t>spolku</a:t>
            </a:r>
            <a:r>
              <a:rPr dirty="0"/>
              <a:t>). (De </a:t>
            </a:r>
            <a:r>
              <a:rPr dirty="0" err="1"/>
              <a:t>Romilly</a:t>
            </a:r>
            <a:r>
              <a:rPr dirty="0"/>
              <a:t>, 1998, s. vii) Co se </a:t>
            </a:r>
            <a:r>
              <a:rPr dirty="0" err="1"/>
              <a:t>datace</a:t>
            </a:r>
            <a:r>
              <a:rPr dirty="0"/>
              <a:t> </a:t>
            </a:r>
            <a:r>
              <a:rPr dirty="0" err="1"/>
              <a:t>týče</a:t>
            </a:r>
            <a:r>
              <a:rPr dirty="0"/>
              <a:t>, je </a:t>
            </a:r>
            <a:r>
              <a:rPr dirty="0" err="1"/>
              <a:t>možno</a:t>
            </a:r>
            <a:r>
              <a:rPr dirty="0"/>
              <a:t> </a:t>
            </a:r>
            <a:r>
              <a:rPr dirty="0" err="1"/>
              <a:t>uvést</a:t>
            </a:r>
            <a:r>
              <a:rPr dirty="0"/>
              <a:t> </a:t>
            </a:r>
            <a:r>
              <a:rPr dirty="0" err="1"/>
              <a:t>tato</a:t>
            </a:r>
            <a:r>
              <a:rPr dirty="0"/>
              <a:t> </a:t>
            </a:r>
            <a:r>
              <a:rPr dirty="0" err="1"/>
              <a:t>kritická</a:t>
            </a:r>
            <a:r>
              <a:rPr dirty="0"/>
              <a:t> data: </a:t>
            </a:r>
            <a:r>
              <a:rPr dirty="0" err="1"/>
              <a:t>cca</a:t>
            </a:r>
            <a:r>
              <a:rPr dirty="0"/>
              <a:t> 508/9 </a:t>
            </a:r>
            <a:r>
              <a:rPr dirty="0" err="1"/>
              <a:t>Kleisthénovy</a:t>
            </a:r>
            <a:r>
              <a:rPr dirty="0"/>
              <a:t> </a:t>
            </a:r>
            <a:r>
              <a:rPr dirty="0" err="1"/>
              <a:t>reformy</a:t>
            </a:r>
            <a:r>
              <a:rPr dirty="0"/>
              <a:t> (</a:t>
            </a:r>
            <a:r>
              <a:rPr dirty="0" err="1"/>
              <a:t>pokračující</a:t>
            </a:r>
            <a:r>
              <a:rPr dirty="0"/>
              <a:t> </a:t>
            </a:r>
            <a:r>
              <a:rPr dirty="0" err="1"/>
              <a:t>demokratizace</a:t>
            </a:r>
            <a:r>
              <a:rPr dirty="0"/>
              <a:t> </a:t>
            </a:r>
            <a:r>
              <a:rPr dirty="0" err="1"/>
              <a:t>Athén</a:t>
            </a:r>
            <a:r>
              <a:rPr dirty="0"/>
              <a:t>); 490 </a:t>
            </a:r>
            <a:r>
              <a:rPr dirty="0" err="1"/>
              <a:t>odvrácení</a:t>
            </a:r>
            <a:r>
              <a:rPr dirty="0"/>
              <a:t> </a:t>
            </a:r>
            <a:r>
              <a:rPr dirty="0" err="1"/>
              <a:t>Peršanů</a:t>
            </a:r>
            <a:r>
              <a:rPr dirty="0"/>
              <a:t> v </a:t>
            </a:r>
            <a:r>
              <a:rPr dirty="0" err="1"/>
              <a:t>bitvě</a:t>
            </a:r>
            <a:r>
              <a:rPr dirty="0"/>
              <a:t> u </a:t>
            </a:r>
            <a:r>
              <a:rPr dirty="0" err="1"/>
              <a:t>Marathónu</a:t>
            </a:r>
            <a:r>
              <a:rPr dirty="0"/>
              <a:t>; 338 </a:t>
            </a:r>
            <a:r>
              <a:rPr dirty="0" err="1"/>
              <a:t>vítězství</a:t>
            </a:r>
            <a:r>
              <a:rPr dirty="0"/>
              <a:t> </a:t>
            </a:r>
            <a:r>
              <a:rPr dirty="0" err="1"/>
              <a:t>Filipa</a:t>
            </a:r>
            <a:r>
              <a:rPr dirty="0"/>
              <a:t> </a:t>
            </a:r>
            <a:r>
              <a:rPr dirty="0" err="1"/>
              <a:t>Makedonského</a:t>
            </a:r>
            <a:r>
              <a:rPr dirty="0"/>
              <a:t> v </a:t>
            </a:r>
            <a:r>
              <a:rPr dirty="0" err="1"/>
              <a:t>bitvě</a:t>
            </a:r>
            <a:r>
              <a:rPr dirty="0"/>
              <a:t> u </a:t>
            </a:r>
            <a:r>
              <a:rPr dirty="0" err="1"/>
              <a:t>Chaironeie</a:t>
            </a:r>
            <a:r>
              <a:rPr dirty="0"/>
              <a:t>, </a:t>
            </a:r>
            <a:r>
              <a:rPr dirty="0" err="1"/>
              <a:t>kterým</a:t>
            </a:r>
            <a:r>
              <a:rPr dirty="0"/>
              <a:t> </a:t>
            </a:r>
            <a:r>
              <a:rPr dirty="0" err="1"/>
              <a:t>končí</a:t>
            </a:r>
            <a:r>
              <a:rPr dirty="0"/>
              <a:t> </a:t>
            </a:r>
            <a:r>
              <a:rPr dirty="0" err="1"/>
              <a:t>období</a:t>
            </a:r>
            <a:r>
              <a:rPr dirty="0"/>
              <a:t> </a:t>
            </a:r>
            <a:r>
              <a:rPr dirty="0" err="1"/>
              <a:t>řecké</a:t>
            </a:r>
            <a:r>
              <a:rPr dirty="0"/>
              <a:t> </a:t>
            </a:r>
            <a:r>
              <a:rPr i="1" dirty="0"/>
              <a:t>polis </a:t>
            </a:r>
            <a:r>
              <a:rPr dirty="0" err="1"/>
              <a:t>vůbec</a:t>
            </a:r>
            <a:r>
              <a:rPr dirty="0"/>
              <a:t>. </a:t>
            </a:r>
            <a:r>
              <a:rPr dirty="0" err="1"/>
              <a:t>Těchto</a:t>
            </a:r>
            <a:r>
              <a:rPr dirty="0"/>
              <a:t> </a:t>
            </a:r>
            <a:r>
              <a:rPr dirty="0" err="1"/>
              <a:t>necelých</a:t>
            </a:r>
            <a:r>
              <a:rPr dirty="0"/>
              <a:t> 200 let </a:t>
            </a:r>
            <a:r>
              <a:rPr dirty="0" err="1"/>
              <a:t>vytyčuje</a:t>
            </a:r>
            <a:r>
              <a:rPr dirty="0"/>
              <a:t> </a:t>
            </a:r>
            <a:r>
              <a:rPr dirty="0" err="1"/>
              <a:t>tzv</a:t>
            </a:r>
            <a:r>
              <a:rPr dirty="0"/>
              <a:t>. </a:t>
            </a:r>
            <a:r>
              <a:rPr b="1" dirty="0" err="1"/>
              <a:t>klasické</a:t>
            </a:r>
            <a:r>
              <a:rPr b="1" dirty="0"/>
              <a:t> </a:t>
            </a:r>
            <a:r>
              <a:rPr b="1" dirty="0" err="1"/>
              <a:t>období</a:t>
            </a:r>
            <a:r>
              <a:rPr b="1" dirty="0"/>
              <a:t> </a:t>
            </a:r>
            <a:r>
              <a:rPr b="1" dirty="0" err="1"/>
              <a:t>řecké</a:t>
            </a:r>
            <a:r>
              <a:rPr b="1" dirty="0"/>
              <a:t> </a:t>
            </a:r>
            <a:r>
              <a:rPr b="1" dirty="0" err="1"/>
              <a:t>filosofie</a:t>
            </a:r>
            <a:r>
              <a:rPr b="1" dirty="0"/>
              <a:t> </a:t>
            </a:r>
            <a:r>
              <a:rPr dirty="0"/>
              <a:t>(</a:t>
            </a:r>
            <a:r>
              <a:rPr dirty="0" err="1"/>
              <a:t>Graeser</a:t>
            </a:r>
            <a:r>
              <a:rPr dirty="0"/>
              <a:t>, s. 11). De </a:t>
            </a:r>
            <a:r>
              <a:rPr dirty="0" err="1"/>
              <a:t>Romilly</a:t>
            </a:r>
            <a:r>
              <a:rPr dirty="0"/>
              <a:t> o </a:t>
            </a:r>
            <a:r>
              <a:rPr dirty="0" err="1"/>
              <a:t>období</a:t>
            </a:r>
            <a:r>
              <a:rPr dirty="0"/>
              <a:t> do </a:t>
            </a:r>
            <a:r>
              <a:rPr dirty="0" err="1"/>
              <a:t>konce</a:t>
            </a:r>
            <a:r>
              <a:rPr dirty="0"/>
              <a:t> </a:t>
            </a:r>
            <a:r>
              <a:rPr dirty="0" err="1"/>
              <a:t>Peloponeských</a:t>
            </a:r>
            <a:r>
              <a:rPr dirty="0"/>
              <a:t> </a:t>
            </a:r>
            <a:r>
              <a:rPr dirty="0" err="1"/>
              <a:t>válek</a:t>
            </a:r>
            <a:r>
              <a:rPr dirty="0"/>
              <a:t> </a:t>
            </a:r>
            <a:r>
              <a:rPr dirty="0" err="1"/>
              <a:t>píše</a:t>
            </a:r>
            <a:r>
              <a:rPr dirty="0"/>
              <a:t>: „So this was a brief moment of capital importance for the history of Greek civilization </a:t>
            </a:r>
            <a:r>
              <a:rPr b="1" dirty="0"/>
              <a:t>an perhaps for the Western world as a whole.</a:t>
            </a:r>
            <a:r>
              <a:rPr dirty="0"/>
              <a:t>“ (De </a:t>
            </a:r>
            <a:r>
              <a:rPr dirty="0" err="1"/>
              <a:t>Romilly</a:t>
            </a:r>
            <a:r>
              <a:rPr dirty="0"/>
              <a:t>, </a:t>
            </a:r>
            <a:r>
              <a:rPr i="1" dirty="0" err="1"/>
              <a:t>tamt</a:t>
            </a:r>
            <a:r>
              <a:rPr i="1" dirty="0"/>
              <a:t>.</a:t>
            </a:r>
            <a:r>
              <a:rPr dirty="0"/>
              <a:t>) </a:t>
            </a:r>
            <a:r>
              <a:rPr dirty="0" err="1"/>
              <a:t>Pokud</a:t>
            </a:r>
            <a:r>
              <a:rPr dirty="0"/>
              <a:t> se </a:t>
            </a:r>
            <a:r>
              <a:rPr dirty="0" err="1"/>
              <a:t>omezíme</a:t>
            </a:r>
            <a:r>
              <a:rPr dirty="0"/>
              <a:t> </a:t>
            </a:r>
            <a:r>
              <a:rPr dirty="0" err="1"/>
              <a:t>na</a:t>
            </a:r>
            <a:r>
              <a:rPr dirty="0"/>
              <a:t> </a:t>
            </a:r>
            <a:r>
              <a:rPr dirty="0" err="1"/>
              <a:t>druhou</a:t>
            </a:r>
            <a:r>
              <a:rPr dirty="0"/>
              <a:t> pol. 5. </a:t>
            </a:r>
            <a:r>
              <a:rPr dirty="0" err="1"/>
              <a:t>stol</a:t>
            </a:r>
            <a:r>
              <a:rPr dirty="0"/>
              <a:t>., </a:t>
            </a:r>
            <a:r>
              <a:rPr dirty="0" err="1"/>
              <a:t>označují</a:t>
            </a:r>
            <a:r>
              <a:rPr dirty="0"/>
              <a:t> </a:t>
            </a:r>
            <a:r>
              <a:rPr dirty="0" err="1"/>
              <a:t>ji</a:t>
            </a:r>
            <a:r>
              <a:rPr dirty="0"/>
              <a:t> </a:t>
            </a:r>
            <a:r>
              <a:rPr dirty="0" err="1"/>
              <a:t>i</a:t>
            </a:r>
            <a:r>
              <a:rPr dirty="0"/>
              <a:t> </a:t>
            </a:r>
            <a:r>
              <a:rPr dirty="0" err="1"/>
              <a:t>jiní</a:t>
            </a:r>
            <a:r>
              <a:rPr dirty="0"/>
              <a:t> (</a:t>
            </a:r>
            <a:r>
              <a:rPr dirty="0" err="1"/>
              <a:t>Kernferd</a:t>
            </a:r>
            <a:r>
              <a:rPr dirty="0"/>
              <a:t>, 1981, s. 1) </a:t>
            </a:r>
            <a:r>
              <a:rPr dirty="0" err="1"/>
              <a:t>za</a:t>
            </a:r>
            <a:r>
              <a:rPr dirty="0"/>
              <a:t> </a:t>
            </a:r>
            <a:r>
              <a:rPr dirty="0" err="1"/>
              <a:t>nejslavnější</a:t>
            </a:r>
            <a:r>
              <a:rPr dirty="0"/>
              <a:t> („</a:t>
            </a:r>
            <a:r>
              <a:rPr dirty="0" err="1"/>
              <a:t>gretest</a:t>
            </a:r>
            <a:r>
              <a:rPr dirty="0"/>
              <a:t> age of Athens“).</a:t>
            </a:r>
            <a:endParaRPr sz="2900" dirty="0"/>
          </a:p>
          <a:p>
            <a:pPr marL="228600" indent="-228600">
              <a:spcBef>
                <a:spcPts val="200"/>
              </a:spcBef>
              <a:buFontTx/>
              <a:buAutoNum type="alphaLcParenR"/>
              <a:defRPr sz="1100" b="1" i="1">
                <a:latin typeface="Times New Roman"/>
                <a:ea typeface="Times New Roman"/>
                <a:cs typeface="Times New Roman"/>
                <a:sym typeface="Times New Roman"/>
              </a:defRPr>
            </a:pPr>
            <a:r>
              <a:rPr dirty="0"/>
              <a:t>Polis</a:t>
            </a:r>
            <a:r>
              <a:rPr b="0" dirty="0"/>
              <a:t> </a:t>
            </a:r>
            <a:r>
              <a:rPr b="0" i="0" dirty="0" err="1"/>
              <a:t>představuje</a:t>
            </a:r>
            <a:r>
              <a:rPr b="0" i="0" dirty="0"/>
              <a:t> </a:t>
            </a:r>
            <a:r>
              <a:rPr b="0" i="0" dirty="0" err="1"/>
              <a:t>autentický</a:t>
            </a:r>
            <a:r>
              <a:rPr b="0" i="0" dirty="0"/>
              <a:t> </a:t>
            </a:r>
            <a:r>
              <a:rPr b="0" i="0" dirty="0" err="1"/>
              <a:t>ekosystém</a:t>
            </a:r>
            <a:r>
              <a:rPr b="0" i="0" dirty="0"/>
              <a:t> </a:t>
            </a:r>
            <a:r>
              <a:rPr b="0" i="0" dirty="0" err="1"/>
              <a:t>sofistů</a:t>
            </a:r>
            <a:r>
              <a:rPr b="0" i="0" dirty="0"/>
              <a:t>: </a:t>
            </a:r>
            <a:r>
              <a:rPr b="0" i="0" dirty="0" err="1"/>
              <a:t>lze</a:t>
            </a:r>
            <a:r>
              <a:rPr b="0" i="0" dirty="0"/>
              <a:t> </a:t>
            </a:r>
            <a:r>
              <a:rPr b="0" i="0" dirty="0" err="1"/>
              <a:t>říci</a:t>
            </a:r>
            <a:r>
              <a:rPr b="0" i="0" dirty="0"/>
              <a:t>, </a:t>
            </a:r>
            <a:r>
              <a:rPr b="0" i="0" dirty="0" err="1"/>
              <a:t>že</a:t>
            </a:r>
            <a:r>
              <a:rPr b="0" i="0" dirty="0"/>
              <a:t> </a:t>
            </a:r>
            <a:r>
              <a:rPr b="0" i="0" dirty="0" err="1"/>
              <a:t>odpovídají</a:t>
            </a:r>
            <a:r>
              <a:rPr b="0" i="0" dirty="0"/>
              <a:t> </a:t>
            </a:r>
            <a:r>
              <a:rPr b="0" i="0" dirty="0" err="1"/>
              <a:t>na</a:t>
            </a:r>
            <a:r>
              <a:rPr b="0" i="0" dirty="0"/>
              <a:t> </a:t>
            </a:r>
            <a:r>
              <a:rPr b="0" i="0" dirty="0" err="1"/>
              <a:t>poptávku</a:t>
            </a:r>
            <a:r>
              <a:rPr b="0" i="0" dirty="0"/>
              <a:t>, </a:t>
            </a:r>
            <a:r>
              <a:rPr b="0" i="0" dirty="0" err="1"/>
              <a:t>která</a:t>
            </a:r>
            <a:r>
              <a:rPr b="0" i="0" dirty="0"/>
              <a:t> se </a:t>
            </a:r>
            <a:r>
              <a:rPr b="0" i="0" dirty="0" err="1"/>
              <a:t>objevila</a:t>
            </a:r>
            <a:r>
              <a:rPr b="0" i="0" dirty="0"/>
              <a:t> v tam, </a:t>
            </a:r>
            <a:r>
              <a:rPr b="0" i="0" dirty="0" err="1"/>
              <a:t>kde</a:t>
            </a:r>
            <a:r>
              <a:rPr b="0" i="0" dirty="0"/>
              <a:t> </a:t>
            </a:r>
            <a:r>
              <a:rPr b="0" i="0" dirty="0" err="1"/>
              <a:t>moc</a:t>
            </a:r>
            <a:r>
              <a:rPr b="0" i="0" dirty="0"/>
              <a:t> </a:t>
            </a:r>
            <a:r>
              <a:rPr b="0" i="0" dirty="0" err="1"/>
              <a:t>majetku</a:t>
            </a:r>
            <a:r>
              <a:rPr b="0" i="0" dirty="0"/>
              <a:t> a </a:t>
            </a:r>
            <a:r>
              <a:rPr b="0" i="0" dirty="0" err="1"/>
              <a:t>peněz</a:t>
            </a:r>
            <a:r>
              <a:rPr b="0" i="0" dirty="0"/>
              <a:t> </a:t>
            </a:r>
            <a:r>
              <a:rPr b="0" i="0" dirty="0" err="1"/>
              <a:t>přestala</a:t>
            </a:r>
            <a:r>
              <a:rPr b="0" i="0" dirty="0"/>
              <a:t> </a:t>
            </a:r>
            <a:r>
              <a:rPr b="0" i="0" dirty="0" err="1"/>
              <a:t>být</a:t>
            </a:r>
            <a:r>
              <a:rPr b="0" i="0" dirty="0"/>
              <a:t> </a:t>
            </a:r>
            <a:r>
              <a:rPr b="0" i="0" dirty="0" err="1"/>
              <a:t>výlučným</a:t>
            </a:r>
            <a:r>
              <a:rPr b="0" i="0" dirty="0"/>
              <a:t> </a:t>
            </a:r>
            <a:r>
              <a:rPr b="0" i="0" dirty="0" err="1"/>
              <a:t>politickým</a:t>
            </a:r>
            <a:r>
              <a:rPr b="0" i="0" dirty="0"/>
              <a:t> </a:t>
            </a:r>
            <a:r>
              <a:rPr b="0" i="0" dirty="0" err="1"/>
              <a:t>předpokladem</a:t>
            </a:r>
            <a:r>
              <a:rPr b="0" i="0" dirty="0"/>
              <a:t>. A. </a:t>
            </a:r>
            <a:r>
              <a:rPr b="0" i="0" dirty="0" err="1"/>
              <a:t>Graeser</a:t>
            </a:r>
            <a:r>
              <a:rPr b="0" i="0" dirty="0"/>
              <a:t> to </a:t>
            </a:r>
            <a:r>
              <a:rPr b="0" i="0" dirty="0" err="1"/>
              <a:t>vystihuje</a:t>
            </a:r>
            <a:r>
              <a:rPr b="0" i="0" dirty="0"/>
              <a:t> </a:t>
            </a:r>
            <a:r>
              <a:rPr b="0" i="0" dirty="0" err="1"/>
              <a:t>těmito</a:t>
            </a:r>
            <a:r>
              <a:rPr b="0" i="0" dirty="0"/>
              <a:t> </a:t>
            </a:r>
            <a:r>
              <a:rPr b="0" i="0" dirty="0" err="1"/>
              <a:t>slovy</a:t>
            </a:r>
            <a:r>
              <a:rPr b="0" i="0" dirty="0"/>
              <a:t>: „</a:t>
            </a:r>
            <a:r>
              <a:rPr b="0" i="0" dirty="0" err="1"/>
              <a:t>Jakmile</a:t>
            </a:r>
            <a:r>
              <a:rPr b="0" i="0" dirty="0"/>
              <a:t> </a:t>
            </a:r>
            <a:r>
              <a:rPr b="0" i="0" dirty="0" err="1"/>
              <a:t>demokracie</a:t>
            </a:r>
            <a:r>
              <a:rPr b="0" i="0" dirty="0"/>
              <a:t> </a:t>
            </a:r>
            <a:r>
              <a:rPr b="0" i="0" dirty="0" err="1"/>
              <a:t>vystřídala</a:t>
            </a:r>
            <a:r>
              <a:rPr b="0" i="0" dirty="0"/>
              <a:t> </a:t>
            </a:r>
            <a:r>
              <a:rPr b="0" i="0" dirty="0" err="1"/>
              <a:t>vládu</a:t>
            </a:r>
            <a:r>
              <a:rPr b="0" i="0" dirty="0"/>
              <a:t> </a:t>
            </a:r>
            <a:r>
              <a:rPr b="0" i="0" dirty="0" err="1"/>
              <a:t>aristokracie</a:t>
            </a:r>
            <a:r>
              <a:rPr b="0" i="0" dirty="0"/>
              <a:t>, </a:t>
            </a:r>
            <a:r>
              <a:rPr b="0" i="0" dirty="0" err="1"/>
              <a:t>vedla</a:t>
            </a:r>
            <a:r>
              <a:rPr b="0" i="0" dirty="0"/>
              <a:t> </a:t>
            </a:r>
            <a:r>
              <a:rPr b="0" i="0" dirty="0" err="1"/>
              <a:t>cesta</a:t>
            </a:r>
            <a:r>
              <a:rPr b="0" i="0" dirty="0"/>
              <a:t> k </a:t>
            </a:r>
            <a:r>
              <a:rPr b="0" i="0" dirty="0" err="1"/>
              <a:t>politickému</a:t>
            </a:r>
            <a:r>
              <a:rPr b="0" i="0" dirty="0"/>
              <a:t> </a:t>
            </a:r>
            <a:r>
              <a:rPr b="0" i="0" dirty="0" err="1"/>
              <a:t>vlivu</a:t>
            </a:r>
            <a:r>
              <a:rPr b="0" i="0" dirty="0"/>
              <a:t> a </a:t>
            </a:r>
            <a:r>
              <a:rPr b="0" i="0" dirty="0" err="1"/>
              <a:t>úspěchu</a:t>
            </a:r>
            <a:r>
              <a:rPr b="0" i="0" dirty="0"/>
              <a:t> </a:t>
            </a:r>
            <a:r>
              <a:rPr b="0" i="0" dirty="0" err="1"/>
              <a:t>přes</a:t>
            </a:r>
            <a:r>
              <a:rPr b="0" i="0" dirty="0"/>
              <a:t> </a:t>
            </a:r>
            <a:r>
              <a:rPr b="0" i="0" dirty="0" err="1"/>
              <a:t>umění</a:t>
            </a:r>
            <a:r>
              <a:rPr b="0" i="0" dirty="0"/>
              <a:t> </a:t>
            </a:r>
            <a:r>
              <a:rPr b="0" i="0" dirty="0" err="1"/>
              <a:t>přesvědčovat</a:t>
            </a:r>
            <a:r>
              <a:rPr b="0" i="0" dirty="0"/>
              <a:t> </a:t>
            </a:r>
            <a:r>
              <a:rPr b="0" i="0" dirty="0" err="1"/>
              <a:t>řečí</a:t>
            </a:r>
            <a:r>
              <a:rPr b="0" i="0" dirty="0"/>
              <a:t>. (</a:t>
            </a:r>
            <a:r>
              <a:rPr b="0" i="0" dirty="0" err="1"/>
              <a:t>Graeser</a:t>
            </a:r>
            <a:r>
              <a:rPr b="0" i="0" dirty="0"/>
              <a:t>, s. 20) </a:t>
            </a:r>
            <a:r>
              <a:rPr b="0" i="0" dirty="0" err="1"/>
              <a:t>Přesto</a:t>
            </a:r>
            <a:r>
              <a:rPr b="0" i="0" dirty="0"/>
              <a:t> </a:t>
            </a:r>
            <a:r>
              <a:rPr b="0" i="0" dirty="0" err="1"/>
              <a:t>bylo</a:t>
            </a:r>
            <a:r>
              <a:rPr b="0" i="0" dirty="0"/>
              <a:t> </a:t>
            </a:r>
            <a:r>
              <a:rPr b="0" i="0" dirty="0" err="1"/>
              <a:t>postavení</a:t>
            </a:r>
            <a:r>
              <a:rPr b="0" i="0" dirty="0"/>
              <a:t> </a:t>
            </a:r>
            <a:r>
              <a:rPr b="0" i="0" dirty="0" err="1"/>
              <a:t>sofistu</a:t>
            </a:r>
            <a:r>
              <a:rPr b="0" i="0" dirty="0"/>
              <a:t> </a:t>
            </a:r>
            <a:r>
              <a:rPr b="0" i="0" dirty="0" err="1"/>
              <a:t>nejednoznačné</a:t>
            </a:r>
            <a:r>
              <a:rPr b="0" i="0" dirty="0"/>
              <a:t>, </a:t>
            </a:r>
            <a:r>
              <a:rPr b="0" i="0" dirty="0" err="1"/>
              <a:t>byli</a:t>
            </a:r>
            <a:r>
              <a:rPr b="0" i="0" dirty="0"/>
              <a:t> </a:t>
            </a:r>
            <a:r>
              <a:rPr b="0" i="0" dirty="0" err="1"/>
              <a:t>obviňování</a:t>
            </a:r>
            <a:r>
              <a:rPr b="0" i="0" dirty="0"/>
              <a:t> z </a:t>
            </a:r>
            <a:r>
              <a:rPr b="0" i="0" dirty="0" err="1"/>
              <a:t>kdečeho</a:t>
            </a:r>
            <a:r>
              <a:rPr b="0" i="0" dirty="0"/>
              <a:t> (</a:t>
            </a:r>
            <a:r>
              <a:rPr b="0" i="0" dirty="0" err="1"/>
              <a:t>ničení</a:t>
            </a:r>
            <a:r>
              <a:rPr b="0" i="0" dirty="0"/>
              <a:t> </a:t>
            </a:r>
            <a:r>
              <a:rPr b="0" i="0" dirty="0" err="1"/>
              <a:t>morálky</a:t>
            </a:r>
            <a:r>
              <a:rPr b="0" i="0" dirty="0"/>
              <a:t>, </a:t>
            </a:r>
            <a:r>
              <a:rPr b="0" i="0" dirty="0" err="1"/>
              <a:t>odmítání</a:t>
            </a:r>
            <a:r>
              <a:rPr b="0" i="0" dirty="0"/>
              <a:t> </a:t>
            </a:r>
            <a:r>
              <a:rPr b="0" i="0" dirty="0" err="1"/>
              <a:t>pravdy</a:t>
            </a:r>
            <a:r>
              <a:rPr b="0" i="0" dirty="0"/>
              <a:t>, </a:t>
            </a:r>
            <a:r>
              <a:rPr b="0" i="0" dirty="0" err="1"/>
              <a:t>zasévání</a:t>
            </a:r>
            <a:r>
              <a:rPr b="0" i="0" dirty="0"/>
              <a:t> </a:t>
            </a:r>
            <a:r>
              <a:rPr b="0" i="0" dirty="0" err="1"/>
              <a:t>nepravé</a:t>
            </a:r>
            <a:r>
              <a:rPr b="0" i="0" dirty="0"/>
              <a:t> </a:t>
            </a:r>
            <a:r>
              <a:rPr b="0" i="0" dirty="0" err="1"/>
              <a:t>víry</a:t>
            </a:r>
            <a:r>
              <a:rPr b="0" i="0" dirty="0"/>
              <a:t>, </a:t>
            </a:r>
            <a:r>
              <a:rPr b="0" i="0" dirty="0" err="1"/>
              <a:t>podněcování</a:t>
            </a:r>
            <a:r>
              <a:rPr b="0" i="0" dirty="0"/>
              <a:t> </a:t>
            </a:r>
            <a:r>
              <a:rPr b="0" i="0" dirty="0" err="1"/>
              <a:t>ctižádosti</a:t>
            </a:r>
            <a:r>
              <a:rPr b="0" i="0" dirty="0"/>
              <a:t>, </a:t>
            </a:r>
            <a:r>
              <a:rPr b="0" i="0" dirty="0" err="1"/>
              <a:t>zrady</a:t>
            </a:r>
            <a:r>
              <a:rPr b="0" i="0" dirty="0"/>
              <a:t> </a:t>
            </a:r>
            <a:r>
              <a:rPr b="0" i="0" dirty="0" err="1"/>
              <a:t>Athén</a:t>
            </a:r>
            <a:r>
              <a:rPr b="0" i="0"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Prameny</a:t>
            </a:r>
            <a:r>
              <a:rPr dirty="0"/>
              <a:t>: </a:t>
            </a:r>
            <a:r>
              <a:rPr dirty="0" err="1"/>
              <a:t>opět</a:t>
            </a:r>
            <a:r>
              <a:rPr dirty="0"/>
              <a:t> </a:t>
            </a:r>
            <a:r>
              <a:rPr dirty="0" err="1"/>
              <a:t>fragmentární</a:t>
            </a:r>
            <a:r>
              <a:rPr dirty="0"/>
              <a:t> (</a:t>
            </a:r>
            <a:r>
              <a:rPr dirty="0" err="1"/>
              <a:t>cca</a:t>
            </a:r>
            <a:r>
              <a:rPr dirty="0"/>
              <a:t> 20 s., </a:t>
            </a:r>
            <a:r>
              <a:rPr dirty="0" err="1"/>
              <a:t>Sextos</a:t>
            </a:r>
            <a:r>
              <a:rPr dirty="0"/>
              <a:t>, </a:t>
            </a:r>
            <a:r>
              <a:rPr dirty="0" err="1"/>
              <a:t>Platón</a:t>
            </a:r>
            <a:r>
              <a:rPr dirty="0"/>
              <a:t>, </a:t>
            </a:r>
            <a:r>
              <a:rPr dirty="0" err="1"/>
              <a:t>Aristotelés</a:t>
            </a:r>
            <a:r>
              <a:rPr dirty="0"/>
              <a:t>, </a:t>
            </a:r>
            <a:r>
              <a:rPr i="1" dirty="0"/>
              <a:t>Dissoi </a:t>
            </a:r>
            <a:r>
              <a:rPr i="1" dirty="0" err="1"/>
              <a:t>Logoi</a:t>
            </a:r>
            <a:r>
              <a:rPr i="1" dirty="0"/>
              <a:t>, …</a:t>
            </a:r>
            <a:r>
              <a:rPr dirty="0"/>
              <a:t>) </a:t>
            </a:r>
            <a:r>
              <a:rPr dirty="0" err="1"/>
              <a:t>i</a:t>
            </a:r>
            <a:r>
              <a:rPr dirty="0"/>
              <a:t> </a:t>
            </a:r>
            <a:r>
              <a:rPr dirty="0" err="1"/>
              <a:t>přes</a:t>
            </a:r>
            <a:r>
              <a:rPr dirty="0"/>
              <a:t> to, </a:t>
            </a:r>
            <a:r>
              <a:rPr dirty="0" err="1"/>
              <a:t>že</a:t>
            </a:r>
            <a:r>
              <a:rPr dirty="0"/>
              <a:t> </a:t>
            </a:r>
            <a:r>
              <a:rPr dirty="0" err="1"/>
              <a:t>toho</a:t>
            </a:r>
            <a:r>
              <a:rPr dirty="0"/>
              <a:t>, </a:t>
            </a:r>
            <a:r>
              <a:rPr dirty="0" err="1"/>
              <a:t>podle</a:t>
            </a:r>
            <a:r>
              <a:rPr dirty="0"/>
              <a:t> </a:t>
            </a:r>
            <a:r>
              <a:rPr dirty="0" err="1"/>
              <a:t>zpráv</a:t>
            </a:r>
            <a:r>
              <a:rPr dirty="0"/>
              <a:t>, </a:t>
            </a:r>
            <a:r>
              <a:rPr dirty="0" err="1"/>
              <a:t>napsali</a:t>
            </a:r>
            <a:r>
              <a:rPr dirty="0"/>
              <a:t> </a:t>
            </a:r>
            <a:r>
              <a:rPr dirty="0" err="1"/>
              <a:t>opravdu</a:t>
            </a:r>
            <a:r>
              <a:rPr dirty="0"/>
              <a:t> </a:t>
            </a:r>
            <a:r>
              <a:rPr dirty="0" err="1"/>
              <a:t>hodně</a:t>
            </a:r>
            <a:r>
              <a:rPr dirty="0"/>
              <a:t>.</a:t>
            </a:r>
            <a:endParaRPr sz="2900" dirty="0"/>
          </a:p>
          <a:p>
            <a:pPr marL="228600" indent="-228600">
              <a:spcBef>
                <a:spcPts val="200"/>
              </a:spcBef>
              <a:buFontTx/>
              <a:buAutoNum type="alphaLcParenR"/>
              <a:defRPr sz="1100">
                <a:latin typeface="Times New Roman"/>
                <a:ea typeface="Times New Roman"/>
                <a:cs typeface="Times New Roman"/>
                <a:sym typeface="Times New Roman"/>
              </a:defRPr>
            </a:pPr>
            <a:r>
              <a:rPr dirty="0" err="1"/>
              <a:t>Nejznámější</a:t>
            </a:r>
            <a:r>
              <a:rPr dirty="0"/>
              <a:t> </a:t>
            </a:r>
            <a:r>
              <a:rPr dirty="0" err="1"/>
              <a:t>zástupci</a:t>
            </a:r>
            <a:r>
              <a:rPr dirty="0"/>
              <a:t>: </a:t>
            </a:r>
            <a:r>
              <a:rPr b="1" dirty="0" err="1"/>
              <a:t>Prótagorás</a:t>
            </a:r>
            <a:r>
              <a:rPr dirty="0"/>
              <a:t>, Gorgias, </a:t>
            </a:r>
            <a:r>
              <a:rPr dirty="0" err="1"/>
              <a:t>Prodikos</a:t>
            </a:r>
            <a:r>
              <a:rPr dirty="0"/>
              <a:t>, Hippias a </a:t>
            </a:r>
            <a:r>
              <a:rPr dirty="0" err="1"/>
              <a:t>Thrasymachos</a:t>
            </a:r>
            <a:r>
              <a:rPr dirty="0"/>
              <a:t>, </a:t>
            </a:r>
            <a:r>
              <a:rPr dirty="0" err="1"/>
              <a:t>Critias</a:t>
            </a:r>
            <a:r>
              <a:rPr dirty="0"/>
              <a:t> a </a:t>
            </a:r>
            <a:r>
              <a:rPr dirty="0" err="1"/>
              <a:t>Antifon</a:t>
            </a:r>
            <a:r>
              <a:rPr dirty="0"/>
              <a:t>. O </a:t>
            </a:r>
            <a:r>
              <a:rPr dirty="0" err="1"/>
              <a:t>těch</a:t>
            </a:r>
            <a:r>
              <a:rPr dirty="0"/>
              <a:t> </a:t>
            </a:r>
            <a:r>
              <a:rPr dirty="0" err="1"/>
              <a:t>máme</a:t>
            </a:r>
            <a:r>
              <a:rPr dirty="0"/>
              <a:t> </a:t>
            </a:r>
            <a:r>
              <a:rPr dirty="0" err="1"/>
              <a:t>alespoň</a:t>
            </a:r>
            <a:r>
              <a:rPr dirty="0"/>
              <a:t> </a:t>
            </a:r>
            <a:r>
              <a:rPr dirty="0" err="1"/>
              <a:t>nějaké</a:t>
            </a:r>
            <a:r>
              <a:rPr dirty="0"/>
              <a:t> </a:t>
            </a:r>
            <a:r>
              <a:rPr dirty="0" err="1"/>
              <a:t>informace</a:t>
            </a:r>
            <a:r>
              <a:rPr dirty="0"/>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Nadpis 1"/>
          <p:cNvSpPr txBox="1">
            <a:spLocks noGrp="1"/>
          </p:cNvSpPr>
          <p:nvPr>
            <p:ph type="title"/>
          </p:nvPr>
        </p:nvSpPr>
        <p:spPr>
          <a:xfrm>
            <a:off x="457200" y="274638"/>
            <a:ext cx="8229600" cy="791700"/>
          </a:xfrm>
          <a:prstGeom prst="rect">
            <a:avLst/>
          </a:prstGeom>
          <a:gradFill>
            <a:gsLst>
              <a:gs pos="0">
                <a:srgbClr val="2A869F"/>
              </a:gs>
              <a:gs pos="80000">
                <a:srgbClr val="37B1D1"/>
              </a:gs>
              <a:gs pos="100000">
                <a:srgbClr val="34B3D5"/>
              </a:gs>
            </a:gsLst>
            <a:lin ang="16200000"/>
          </a:gradFill>
          <a:ln w="9525">
            <a:round/>
          </a:ln>
          <a:effectLst>
            <a:outerShdw blurRad="50800" dist="63500" dir="2700000" rotWithShape="0">
              <a:srgbClr val="000000">
                <a:alpha val="50000"/>
              </a:srgbClr>
            </a:outerShdw>
          </a:effectLst>
        </p:spPr>
        <p:txBody>
          <a:bodyPr/>
          <a:lstStyle>
            <a:lvl1pPr>
              <a:defRPr sz="1800">
                <a:solidFill>
                  <a:srgbClr val="FFFFFF"/>
                </a:solidFill>
              </a:defRPr>
            </a:lvl1pPr>
          </a:lstStyle>
          <a:p>
            <a:r>
              <a:t>Kontext </a:t>
            </a:r>
          </a:p>
        </p:txBody>
      </p:sp>
      <p:sp>
        <p:nvSpPr>
          <p:cNvPr id="110" name="Zástupný symbol pro obsah 2"/>
          <p:cNvSpPr txBox="1">
            <a:spLocks noGrp="1"/>
          </p:cNvSpPr>
          <p:nvPr>
            <p:ph type="body" idx="1"/>
          </p:nvPr>
        </p:nvSpPr>
        <p:spPr>
          <a:xfrm>
            <a:off x="457200" y="1340643"/>
            <a:ext cx="8229600" cy="5001421"/>
          </a:xfrm>
          <a:prstGeom prst="rect">
            <a:avLst/>
          </a:prstGeom>
        </p:spPr>
        <p:txBody>
          <a:bodyPr/>
          <a:lstStyle/>
          <a:p>
            <a:pPr>
              <a:spcBef>
                <a:spcPts val="300"/>
              </a:spcBef>
              <a:defRPr sz="1600">
                <a:latin typeface="Times New Roman"/>
                <a:ea typeface="Times New Roman"/>
                <a:cs typeface="Times New Roman"/>
                <a:sym typeface="Times New Roman"/>
              </a:defRPr>
            </a:pPr>
            <a:r>
              <a:rPr dirty="0" err="1"/>
              <a:t>Pokud</a:t>
            </a:r>
            <a:r>
              <a:rPr dirty="0"/>
              <a:t> </a:t>
            </a:r>
            <a:r>
              <a:rPr dirty="0" err="1"/>
              <a:t>chceme</a:t>
            </a:r>
            <a:r>
              <a:rPr dirty="0"/>
              <a:t> </a:t>
            </a:r>
            <a:r>
              <a:rPr dirty="0" err="1"/>
              <a:t>porozumět</a:t>
            </a:r>
            <a:r>
              <a:rPr dirty="0"/>
              <a:t> </a:t>
            </a:r>
            <a:r>
              <a:rPr dirty="0" err="1"/>
              <a:t>tomuto</a:t>
            </a:r>
            <a:r>
              <a:rPr dirty="0"/>
              <a:t> </a:t>
            </a:r>
            <a:r>
              <a:rPr dirty="0" err="1"/>
              <a:t>jejímu</a:t>
            </a:r>
            <a:r>
              <a:rPr dirty="0"/>
              <a:t> </a:t>
            </a:r>
            <a:r>
              <a:rPr dirty="0" err="1"/>
              <a:t>specifickému</a:t>
            </a:r>
            <a:r>
              <a:rPr dirty="0"/>
              <a:t> </a:t>
            </a:r>
            <a:r>
              <a:rPr dirty="0" err="1"/>
              <a:t>charakteru</a:t>
            </a:r>
            <a:r>
              <a:rPr dirty="0"/>
              <a:t>, </a:t>
            </a:r>
            <a:r>
              <a:rPr dirty="0" err="1"/>
              <a:t>může</a:t>
            </a:r>
            <a:r>
              <a:rPr dirty="0"/>
              <a:t> pro </a:t>
            </a:r>
            <a:r>
              <a:rPr dirty="0" err="1"/>
              <a:t>nás</a:t>
            </a:r>
            <a:r>
              <a:rPr dirty="0"/>
              <a:t> </a:t>
            </a:r>
            <a:r>
              <a:rPr dirty="0" err="1"/>
              <a:t>být</a:t>
            </a:r>
            <a:r>
              <a:rPr dirty="0"/>
              <a:t> </a:t>
            </a:r>
            <a:r>
              <a:rPr dirty="0" err="1"/>
              <a:t>užitečné</a:t>
            </a:r>
            <a:r>
              <a:rPr dirty="0"/>
              <a:t> </a:t>
            </a:r>
            <a:r>
              <a:rPr dirty="0" err="1"/>
              <a:t>podívat</a:t>
            </a:r>
            <a:r>
              <a:rPr dirty="0"/>
              <a:t> se </a:t>
            </a:r>
            <a:r>
              <a:rPr dirty="0" err="1"/>
              <a:t>na</a:t>
            </a:r>
            <a:r>
              <a:rPr dirty="0"/>
              <a:t> </a:t>
            </a:r>
            <a:r>
              <a:rPr b="1" dirty="0" err="1"/>
              <a:t>kontext</a:t>
            </a:r>
            <a:r>
              <a:rPr b="1" dirty="0"/>
              <a:t>, v </a:t>
            </a:r>
            <a:r>
              <a:rPr b="1" dirty="0" err="1"/>
              <a:t>němž</a:t>
            </a:r>
            <a:r>
              <a:rPr b="1" dirty="0"/>
              <a:t> se </a:t>
            </a:r>
            <a:r>
              <a:rPr b="1" dirty="0" err="1"/>
              <a:t>objevují</a:t>
            </a:r>
            <a:r>
              <a:rPr b="1" dirty="0"/>
              <a:t> </a:t>
            </a:r>
            <a:r>
              <a:rPr b="1" dirty="0" err="1"/>
              <a:t>první</a:t>
            </a:r>
            <a:r>
              <a:rPr b="1" dirty="0"/>
              <a:t> </a:t>
            </a:r>
            <a:r>
              <a:rPr b="1" dirty="0" err="1"/>
              <a:t>filosofové</a:t>
            </a:r>
            <a:r>
              <a:rPr b="1" dirty="0"/>
              <a:t> </a:t>
            </a:r>
            <a:r>
              <a:rPr b="1" dirty="0" err="1"/>
              <a:t>či</a:t>
            </a:r>
            <a:r>
              <a:rPr b="1" dirty="0"/>
              <a:t> </a:t>
            </a:r>
            <a:r>
              <a:rPr b="1" dirty="0" err="1"/>
              <a:t>filosofické</a:t>
            </a:r>
            <a:r>
              <a:rPr b="1" dirty="0"/>
              <a:t> </a:t>
            </a:r>
            <a:r>
              <a:rPr b="1" dirty="0" err="1"/>
              <a:t>myšlení</a:t>
            </a:r>
            <a:r>
              <a:rPr dirty="0"/>
              <a:t>, a </a:t>
            </a:r>
            <a:r>
              <a:rPr dirty="0" err="1"/>
              <a:t>tím</a:t>
            </a:r>
            <a:r>
              <a:rPr dirty="0"/>
              <a:t> se </a:t>
            </a:r>
            <a:r>
              <a:rPr dirty="0" err="1"/>
              <a:t>dostáváme</a:t>
            </a:r>
            <a:r>
              <a:rPr dirty="0"/>
              <a:t> </a:t>
            </a:r>
            <a:r>
              <a:rPr dirty="0" err="1"/>
              <a:t>skoro</a:t>
            </a:r>
            <a:r>
              <a:rPr dirty="0"/>
              <a:t> </a:t>
            </a:r>
            <a:r>
              <a:rPr dirty="0" err="1"/>
              <a:t>na</a:t>
            </a:r>
            <a:r>
              <a:rPr dirty="0"/>
              <a:t> </a:t>
            </a:r>
            <a:r>
              <a:rPr dirty="0" err="1"/>
              <a:t>začátek</a:t>
            </a:r>
            <a:r>
              <a:rPr dirty="0"/>
              <a:t> </a:t>
            </a:r>
            <a:r>
              <a:rPr dirty="0" err="1"/>
              <a:t>naší</a:t>
            </a:r>
            <a:r>
              <a:rPr dirty="0"/>
              <a:t> </a:t>
            </a:r>
            <a:r>
              <a:rPr dirty="0" err="1"/>
              <a:t>cesty</a:t>
            </a:r>
            <a:r>
              <a:rPr dirty="0"/>
              <a:t>.</a:t>
            </a:r>
          </a:p>
          <a:p>
            <a:pPr>
              <a:spcBef>
                <a:spcPts val="300"/>
              </a:spcBef>
              <a:defRPr sz="1600">
                <a:latin typeface="Times New Roman"/>
                <a:ea typeface="Times New Roman"/>
                <a:cs typeface="Times New Roman"/>
                <a:sym typeface="Times New Roman"/>
              </a:defRPr>
            </a:pPr>
            <a:r>
              <a:rPr dirty="0"/>
              <a:t>S </a:t>
            </a:r>
            <a:r>
              <a:rPr dirty="0" err="1"/>
              <a:t>prvními</a:t>
            </a:r>
            <a:r>
              <a:rPr dirty="0"/>
              <a:t> </a:t>
            </a:r>
            <a:r>
              <a:rPr dirty="0" err="1"/>
              <a:t>pokusy</a:t>
            </a:r>
            <a:r>
              <a:rPr dirty="0"/>
              <a:t> o „</a:t>
            </a:r>
            <a:r>
              <a:rPr dirty="0" err="1"/>
              <a:t>racionální</a:t>
            </a:r>
            <a:r>
              <a:rPr dirty="0"/>
              <a:t> </a:t>
            </a:r>
            <a:r>
              <a:rPr dirty="0" err="1"/>
              <a:t>výklad</a:t>
            </a:r>
            <a:r>
              <a:rPr dirty="0"/>
              <a:t> </a:t>
            </a:r>
            <a:r>
              <a:rPr dirty="0" err="1"/>
              <a:t>světa</a:t>
            </a:r>
            <a:r>
              <a:rPr dirty="0"/>
              <a:t>“, </a:t>
            </a:r>
            <a:r>
              <a:rPr dirty="0" err="1"/>
              <a:t>případně</a:t>
            </a:r>
            <a:r>
              <a:rPr dirty="0"/>
              <a:t> s </a:t>
            </a:r>
            <a:r>
              <a:rPr dirty="0" err="1"/>
              <a:t>prvními</a:t>
            </a:r>
            <a:r>
              <a:rPr dirty="0"/>
              <a:t> </a:t>
            </a:r>
            <a:r>
              <a:rPr dirty="0" err="1"/>
              <a:t>pokusy</a:t>
            </a:r>
            <a:r>
              <a:rPr dirty="0"/>
              <a:t> </a:t>
            </a:r>
            <a:r>
              <a:rPr b="1" u="sng" dirty="0" err="1">
                <a:solidFill>
                  <a:srgbClr val="0000FF"/>
                </a:solidFill>
                <a:uFill>
                  <a:solidFill>
                    <a:srgbClr val="0000FF"/>
                  </a:solidFill>
                </a:uFill>
                <a:hlinkClick r:id="rId2" action="ppaction://hlinksldjump"/>
              </a:rPr>
              <a:t>nemytického</a:t>
            </a:r>
            <a:r>
              <a:rPr b="1" u="sng" dirty="0">
                <a:solidFill>
                  <a:srgbClr val="0000FF"/>
                </a:solidFill>
                <a:uFill>
                  <a:solidFill>
                    <a:srgbClr val="0000FF"/>
                  </a:solidFill>
                </a:uFill>
                <a:hlinkClick r:id="rId2" action="ppaction://hlinksldjump"/>
              </a:rPr>
              <a:t> </a:t>
            </a:r>
            <a:r>
              <a:rPr b="1" u="sng" dirty="0" err="1">
                <a:solidFill>
                  <a:srgbClr val="0000FF"/>
                </a:solidFill>
                <a:uFill>
                  <a:solidFill>
                    <a:srgbClr val="0000FF"/>
                  </a:solidFill>
                </a:uFill>
                <a:hlinkClick r:id="rId2" action="ppaction://hlinksldjump"/>
              </a:rPr>
              <a:t>myšlení</a:t>
            </a:r>
            <a:r>
              <a:rPr b="1" dirty="0"/>
              <a:t>,</a:t>
            </a:r>
            <a:r>
              <a:rPr dirty="0"/>
              <a:t> se </a:t>
            </a:r>
            <a:r>
              <a:rPr dirty="0" err="1"/>
              <a:t>tedy</a:t>
            </a:r>
            <a:r>
              <a:rPr dirty="0"/>
              <a:t> (</a:t>
            </a:r>
            <a:r>
              <a:rPr dirty="0" err="1"/>
              <a:t>tradičně</a:t>
            </a:r>
            <a:r>
              <a:rPr dirty="0"/>
              <a:t>) </a:t>
            </a:r>
            <a:r>
              <a:rPr dirty="0" err="1"/>
              <a:t>setkáváme</a:t>
            </a:r>
            <a:r>
              <a:rPr dirty="0"/>
              <a:t> u </a:t>
            </a:r>
            <a:r>
              <a:rPr dirty="0" err="1"/>
              <a:t>Řeků</a:t>
            </a:r>
            <a:r>
              <a:rPr dirty="0"/>
              <a:t> v </a:t>
            </a:r>
            <a:r>
              <a:rPr dirty="0" err="1"/>
              <a:t>jejich</a:t>
            </a:r>
            <a:r>
              <a:rPr dirty="0"/>
              <a:t> </a:t>
            </a:r>
            <a:r>
              <a:rPr b="1" dirty="0" err="1"/>
              <a:t>koloniích</a:t>
            </a:r>
            <a:r>
              <a:rPr dirty="0"/>
              <a:t>: a) v </a:t>
            </a:r>
            <a:r>
              <a:rPr dirty="0" err="1"/>
              <a:t>Iónii</a:t>
            </a:r>
            <a:r>
              <a:rPr dirty="0"/>
              <a:t> (</a:t>
            </a:r>
            <a:r>
              <a:rPr dirty="0" err="1"/>
              <a:t>západní</a:t>
            </a:r>
            <a:r>
              <a:rPr dirty="0"/>
              <a:t> </a:t>
            </a:r>
            <a:r>
              <a:rPr dirty="0" err="1"/>
              <a:t>pobřeží</a:t>
            </a:r>
            <a:r>
              <a:rPr dirty="0"/>
              <a:t> </a:t>
            </a:r>
            <a:r>
              <a:rPr dirty="0" err="1"/>
              <a:t>Malé</a:t>
            </a:r>
            <a:r>
              <a:rPr dirty="0"/>
              <a:t> </a:t>
            </a:r>
            <a:r>
              <a:rPr dirty="0" err="1"/>
              <a:t>Asie</a:t>
            </a:r>
            <a:r>
              <a:rPr dirty="0"/>
              <a:t>) 6. </a:t>
            </a:r>
            <a:r>
              <a:rPr dirty="0" err="1"/>
              <a:t>století</a:t>
            </a:r>
            <a:r>
              <a:rPr dirty="0"/>
              <a:t> </a:t>
            </a:r>
            <a:r>
              <a:rPr dirty="0" err="1"/>
              <a:t>př</a:t>
            </a:r>
            <a:r>
              <a:rPr dirty="0"/>
              <a:t>. n. l., (</a:t>
            </a:r>
            <a:r>
              <a:rPr dirty="0" err="1"/>
              <a:t>např</a:t>
            </a:r>
            <a:r>
              <a:rPr dirty="0"/>
              <a:t>. </a:t>
            </a:r>
            <a:r>
              <a:rPr dirty="0" err="1"/>
              <a:t>Milétos</a:t>
            </a:r>
            <a:r>
              <a:rPr dirty="0"/>
              <a:t>, </a:t>
            </a:r>
            <a:r>
              <a:rPr dirty="0" err="1"/>
              <a:t>Efesos</a:t>
            </a:r>
            <a:r>
              <a:rPr dirty="0"/>
              <a:t>); </a:t>
            </a:r>
            <a:r>
              <a:rPr dirty="0" err="1"/>
              <a:t>trochu</a:t>
            </a:r>
            <a:r>
              <a:rPr dirty="0"/>
              <a:t> </a:t>
            </a:r>
            <a:r>
              <a:rPr dirty="0" err="1"/>
              <a:t>později</a:t>
            </a:r>
            <a:r>
              <a:rPr dirty="0"/>
              <a:t> v </a:t>
            </a:r>
            <a:r>
              <a:rPr dirty="0" err="1"/>
              <a:t>západnějších</a:t>
            </a:r>
            <a:r>
              <a:rPr dirty="0"/>
              <a:t> </a:t>
            </a:r>
            <a:r>
              <a:rPr dirty="0" err="1"/>
              <a:t>oblastech</a:t>
            </a:r>
            <a:r>
              <a:rPr dirty="0"/>
              <a:t> </a:t>
            </a:r>
            <a:r>
              <a:rPr dirty="0" err="1"/>
              <a:t>Středozemního</a:t>
            </a:r>
            <a:r>
              <a:rPr dirty="0"/>
              <a:t> </a:t>
            </a:r>
            <a:r>
              <a:rPr dirty="0" err="1"/>
              <a:t>moře</a:t>
            </a:r>
            <a:r>
              <a:rPr dirty="0"/>
              <a:t> (Elea). (</a:t>
            </a:r>
            <a:r>
              <a:rPr dirty="0" err="1"/>
              <a:t>Reale</a:t>
            </a:r>
            <a:r>
              <a:rPr dirty="0"/>
              <a:t>, G., 2005, s. 35-36) </a:t>
            </a:r>
            <a:r>
              <a:rPr dirty="0" err="1"/>
              <a:t>Filosofii</a:t>
            </a:r>
            <a:r>
              <a:rPr dirty="0"/>
              <a:t> </a:t>
            </a:r>
            <a:r>
              <a:rPr dirty="0" err="1"/>
              <a:t>tedy</a:t>
            </a:r>
            <a:r>
              <a:rPr dirty="0"/>
              <a:t> </a:t>
            </a:r>
            <a:r>
              <a:rPr dirty="0" err="1"/>
              <a:t>budeme</a:t>
            </a:r>
            <a:r>
              <a:rPr dirty="0"/>
              <a:t> </a:t>
            </a:r>
            <a:r>
              <a:rPr dirty="0" err="1"/>
              <a:t>rozumět</a:t>
            </a:r>
            <a:r>
              <a:rPr dirty="0"/>
              <a:t> </a:t>
            </a:r>
            <a:r>
              <a:rPr dirty="0" err="1"/>
              <a:t>jako</a:t>
            </a:r>
            <a:r>
              <a:rPr dirty="0"/>
              <a:t> </a:t>
            </a:r>
            <a:r>
              <a:rPr u="sng" dirty="0" err="1">
                <a:solidFill>
                  <a:srgbClr val="0000FF"/>
                </a:solidFill>
                <a:uFill>
                  <a:solidFill>
                    <a:srgbClr val="0000FF"/>
                  </a:solidFill>
                </a:uFill>
                <a:hlinkClick r:id="rId3" action="ppaction://hlinksldjump"/>
              </a:rPr>
              <a:t>řeckému</a:t>
            </a:r>
            <a:r>
              <a:rPr u="sng" dirty="0">
                <a:solidFill>
                  <a:srgbClr val="0000FF"/>
                </a:solidFill>
                <a:uFill>
                  <a:solidFill>
                    <a:srgbClr val="0000FF"/>
                  </a:solidFill>
                </a:uFill>
                <a:hlinkClick r:id="rId3" action="ppaction://hlinksldjump"/>
              </a:rPr>
              <a:t> </a:t>
            </a:r>
            <a:r>
              <a:rPr u="sng" dirty="0" err="1">
                <a:solidFill>
                  <a:srgbClr val="0000FF"/>
                </a:solidFill>
                <a:uFill>
                  <a:solidFill>
                    <a:srgbClr val="0000FF"/>
                  </a:solidFill>
                </a:uFill>
                <a:hlinkClick r:id="rId3" action="ppaction://hlinksldjump"/>
              </a:rPr>
              <a:t>výtvoru</a:t>
            </a:r>
            <a:r>
              <a:rPr dirty="0"/>
              <a:t>.</a:t>
            </a:r>
          </a:p>
          <a:p>
            <a:pPr>
              <a:spcBef>
                <a:spcPts val="300"/>
              </a:spcBef>
              <a:defRPr sz="1600">
                <a:latin typeface="Times New Roman"/>
                <a:ea typeface="Times New Roman"/>
                <a:cs typeface="Times New Roman"/>
                <a:sym typeface="Times New Roman"/>
              </a:defRPr>
            </a:pPr>
            <a:endParaRPr dirty="0"/>
          </a:p>
        </p:txBody>
      </p:sp>
      <p:pic>
        <p:nvPicPr>
          <p:cNvPr id="111" name="Rukopis 3" descr="Rukopis 3"/>
          <p:cNvPicPr>
            <a:picLocks noChangeAspect="1"/>
          </p:cNvPicPr>
          <p:nvPr/>
        </p:nvPicPr>
        <p:blipFill>
          <a:blip r:embed="rId4"/>
          <a:stretch>
            <a:fillRect/>
          </a:stretch>
        </p:blipFill>
        <p:spPr>
          <a:xfrm>
            <a:off x="6969239" y="2860919"/>
            <a:ext cx="146161" cy="76321"/>
          </a:xfrm>
          <a:prstGeom prst="rect">
            <a:avLst/>
          </a:prstGeom>
          <a:ln w="12700">
            <a:miter lim="400000"/>
          </a:ln>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Nadpis 1"/>
          <p:cNvSpPr txBox="1">
            <a:spLocks noGrp="1"/>
          </p:cNvSpPr>
          <p:nvPr>
            <p:ph type="title"/>
          </p:nvPr>
        </p:nvSpPr>
        <p:spPr>
          <a:prstGeom prst="rect">
            <a:avLst/>
          </a:prstGeom>
        </p:spPr>
        <p:txBody>
          <a:bodyPr/>
          <a:lstStyle/>
          <a:p>
            <a:r>
              <a:t>R. Sennett, </a:t>
            </a:r>
            <a:r>
              <a:rPr i="1"/>
              <a:t>Flesh and Stones, </a:t>
            </a:r>
            <a:r>
              <a:t>s. 33:</a:t>
            </a:r>
          </a:p>
        </p:txBody>
      </p:sp>
      <p:sp>
        <p:nvSpPr>
          <p:cNvPr id="371"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pPr>
            <a:r>
              <a:rPr dirty="0"/>
              <a:t>„To the ancient Athenian, </a:t>
            </a:r>
            <a:r>
              <a:rPr b="1" dirty="0"/>
              <a:t>displaying oneself affirmed one´s dignity as a citizen</a:t>
            </a:r>
            <a:r>
              <a:rPr dirty="0"/>
              <a:t>. </a:t>
            </a:r>
            <a:r>
              <a:rPr dirty="0">
                <a:solidFill>
                  <a:srgbClr val="FF0000"/>
                </a:solidFill>
              </a:rPr>
              <a:t>Athenian democracy</a:t>
            </a:r>
            <a:r>
              <a:rPr dirty="0"/>
              <a:t> placed great emphasis on its citizens exposing their thoughts to others, just as man </a:t>
            </a:r>
            <a:r>
              <a:rPr dirty="0" err="1"/>
              <a:t>esposed</a:t>
            </a:r>
            <a:r>
              <a:rPr dirty="0"/>
              <a:t> their bodies. This mutual act of disclosure were meant to draw the knot between citizens ever tighter. … The insistence of showing, </a:t>
            </a:r>
            <a:r>
              <a:rPr dirty="0" err="1"/>
              <a:t>esposing</a:t>
            </a:r>
            <a:r>
              <a:rPr dirty="0"/>
              <a:t>, and revealing put it stamps on the stones of Athens. …“</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Nadpis 1"/>
          <p:cNvSpPr txBox="1">
            <a:spLocks noGrp="1"/>
          </p:cNvSpPr>
          <p:nvPr>
            <p:ph type="title"/>
          </p:nvPr>
        </p:nvSpPr>
        <p:spPr>
          <a:prstGeom prst="rect">
            <a:avLst/>
          </a:prstGeom>
        </p:spPr>
        <p:txBody>
          <a:bodyPr/>
          <a:lstStyle>
            <a:lvl1pPr>
              <a:defRPr sz="1000"/>
            </a:lvl1pPr>
          </a:lstStyle>
          <a:p>
            <a:r>
              <a:t>Vzdělání v Athénách</a:t>
            </a:r>
          </a:p>
        </p:txBody>
      </p:sp>
      <p:sp>
        <p:nvSpPr>
          <p:cNvPr id="374" name="Zástupný symbol pro obsah 2"/>
          <p:cNvSpPr txBox="1">
            <a:spLocks noGrp="1"/>
          </p:cNvSpPr>
          <p:nvPr>
            <p:ph type="body" idx="1"/>
          </p:nvPr>
        </p:nvSpPr>
        <p:spPr>
          <a:xfrm>
            <a:off x="457200" y="1600200"/>
            <a:ext cx="8229600" cy="4525963"/>
          </a:xfrm>
          <a:prstGeom prst="rect">
            <a:avLst/>
          </a:prstGeom>
        </p:spPr>
        <p:txBody>
          <a:bodyPr>
            <a:normAutofit/>
          </a:bodyPr>
          <a:lstStyle/>
          <a:p>
            <a:pPr marL="0" indent="0">
              <a:lnSpc>
                <a:spcPct val="90000"/>
              </a:lnSpc>
              <a:spcBef>
                <a:spcPts val="200"/>
              </a:spcBef>
              <a:buSzTx/>
              <a:buNone/>
              <a:defRPr sz="1100">
                <a:latin typeface="Times New Roman"/>
                <a:ea typeface="Times New Roman"/>
                <a:cs typeface="Times New Roman"/>
                <a:sym typeface="Times New Roman"/>
              </a:defRPr>
            </a:pPr>
            <a:r>
              <a:rPr dirty="0"/>
              <a:t>O </a:t>
            </a:r>
            <a:r>
              <a:rPr dirty="0" err="1"/>
              <a:t>vzdělání</a:t>
            </a:r>
            <a:r>
              <a:rPr dirty="0"/>
              <a:t> </a:t>
            </a:r>
            <a:r>
              <a:rPr dirty="0" err="1"/>
              <a:t>athénského</a:t>
            </a:r>
            <a:r>
              <a:rPr dirty="0"/>
              <a:t> </a:t>
            </a:r>
            <a:r>
              <a:rPr dirty="0" err="1"/>
              <a:t>dítěte</a:t>
            </a:r>
            <a:r>
              <a:rPr dirty="0"/>
              <a:t> v </a:t>
            </a:r>
            <a:r>
              <a:rPr dirty="0" err="1"/>
              <a:t>prvé</a:t>
            </a:r>
            <a:r>
              <a:rPr dirty="0"/>
              <a:t> </a:t>
            </a:r>
            <a:r>
              <a:rPr dirty="0" err="1"/>
              <a:t>řadě</a:t>
            </a:r>
            <a:r>
              <a:rPr dirty="0"/>
              <a:t> </a:t>
            </a:r>
            <a:r>
              <a:rPr dirty="0" err="1"/>
              <a:t>rozhodovalo</a:t>
            </a:r>
            <a:r>
              <a:rPr dirty="0"/>
              <a:t> </a:t>
            </a:r>
            <a:r>
              <a:rPr dirty="0" err="1"/>
              <a:t>jeho</a:t>
            </a:r>
            <a:r>
              <a:rPr dirty="0"/>
              <a:t> </a:t>
            </a:r>
            <a:r>
              <a:rPr dirty="0" err="1"/>
              <a:t>pohlaví</a:t>
            </a:r>
            <a:r>
              <a:rPr dirty="0"/>
              <a:t>. </a:t>
            </a:r>
            <a:r>
              <a:rPr dirty="0" err="1"/>
              <a:t>Tzn</a:t>
            </a:r>
            <a:r>
              <a:rPr dirty="0"/>
              <a:t>. </a:t>
            </a:r>
            <a:r>
              <a:rPr dirty="0" err="1"/>
              <a:t>jiné</a:t>
            </a:r>
            <a:r>
              <a:rPr dirty="0"/>
              <a:t> </a:t>
            </a:r>
            <a:r>
              <a:rPr dirty="0" err="1"/>
              <a:t>vzdělání</a:t>
            </a:r>
            <a:r>
              <a:rPr dirty="0"/>
              <a:t> se </a:t>
            </a:r>
            <a:r>
              <a:rPr dirty="0" err="1"/>
              <a:t>dostalo</a:t>
            </a:r>
            <a:r>
              <a:rPr dirty="0"/>
              <a:t> </a:t>
            </a:r>
            <a:r>
              <a:rPr dirty="0" err="1"/>
              <a:t>chlapcům</a:t>
            </a:r>
            <a:r>
              <a:rPr dirty="0"/>
              <a:t> a </a:t>
            </a:r>
            <a:r>
              <a:rPr dirty="0" err="1"/>
              <a:t>jiné</a:t>
            </a:r>
            <a:r>
              <a:rPr dirty="0"/>
              <a:t> (</a:t>
            </a:r>
            <a:r>
              <a:rPr dirty="0" err="1"/>
              <a:t>ve</a:t>
            </a:r>
            <a:r>
              <a:rPr dirty="0"/>
              <a:t> </a:t>
            </a:r>
            <a:r>
              <a:rPr dirty="0" err="1"/>
              <a:t>velmi</a:t>
            </a:r>
            <a:r>
              <a:rPr dirty="0"/>
              <a:t> </a:t>
            </a:r>
            <a:r>
              <a:rPr dirty="0" err="1"/>
              <a:t>omezené</a:t>
            </a:r>
            <a:r>
              <a:rPr dirty="0"/>
              <a:t> </a:t>
            </a:r>
            <a:r>
              <a:rPr dirty="0" err="1"/>
              <a:t>míře</a:t>
            </a:r>
            <a:r>
              <a:rPr dirty="0"/>
              <a:t>) </a:t>
            </a:r>
            <a:r>
              <a:rPr dirty="0" err="1"/>
              <a:t>dívkám</a:t>
            </a:r>
            <a:r>
              <a:rPr dirty="0"/>
              <a:t>. </a:t>
            </a:r>
            <a:r>
              <a:rPr dirty="0" err="1"/>
              <a:t>Rovněž</a:t>
            </a:r>
            <a:r>
              <a:rPr dirty="0"/>
              <a:t> </a:t>
            </a:r>
            <a:r>
              <a:rPr dirty="0" err="1"/>
              <a:t>vliv</a:t>
            </a:r>
            <a:r>
              <a:rPr dirty="0"/>
              <a:t> </a:t>
            </a:r>
            <a:r>
              <a:rPr dirty="0" err="1"/>
              <a:t>otce</a:t>
            </a:r>
            <a:r>
              <a:rPr dirty="0"/>
              <a:t> a </a:t>
            </a:r>
            <a:r>
              <a:rPr dirty="0" err="1"/>
              <a:t>matky</a:t>
            </a:r>
            <a:r>
              <a:rPr dirty="0"/>
              <a:t> </a:t>
            </a:r>
            <a:r>
              <a:rPr dirty="0" err="1"/>
              <a:t>na</a:t>
            </a:r>
            <a:r>
              <a:rPr dirty="0"/>
              <a:t> </a:t>
            </a:r>
            <a:r>
              <a:rPr dirty="0" err="1"/>
              <a:t>vzdělání</a:t>
            </a:r>
            <a:r>
              <a:rPr dirty="0"/>
              <a:t> </a:t>
            </a:r>
            <a:r>
              <a:rPr dirty="0" err="1"/>
              <a:t>dětí</a:t>
            </a:r>
            <a:r>
              <a:rPr dirty="0"/>
              <a:t> se </a:t>
            </a:r>
            <a:r>
              <a:rPr dirty="0" err="1"/>
              <a:t>postupem</a:t>
            </a:r>
            <a:r>
              <a:rPr dirty="0"/>
              <a:t> </a:t>
            </a:r>
            <a:r>
              <a:rPr dirty="0" err="1"/>
              <a:t>času</a:t>
            </a:r>
            <a:r>
              <a:rPr dirty="0"/>
              <a:t> </a:t>
            </a:r>
            <a:r>
              <a:rPr dirty="0" err="1"/>
              <a:t>proměňoval</a:t>
            </a:r>
            <a:r>
              <a:rPr dirty="0"/>
              <a:t>.</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Rané</a:t>
            </a:r>
            <a:r>
              <a:rPr dirty="0"/>
              <a:t> </a:t>
            </a:r>
            <a:r>
              <a:rPr dirty="0" err="1"/>
              <a:t>fáze</a:t>
            </a:r>
            <a:r>
              <a:rPr dirty="0"/>
              <a:t> </a:t>
            </a:r>
            <a:r>
              <a:rPr dirty="0" err="1"/>
              <a:t>vzdělání</a:t>
            </a:r>
            <a:r>
              <a:rPr dirty="0"/>
              <a:t> </a:t>
            </a:r>
            <a:r>
              <a:rPr dirty="0" err="1"/>
              <a:t>nebyly</a:t>
            </a:r>
            <a:r>
              <a:rPr dirty="0"/>
              <a:t> </a:t>
            </a:r>
            <a:r>
              <a:rPr dirty="0" err="1"/>
              <a:t>zajišťovány</a:t>
            </a:r>
            <a:r>
              <a:rPr dirty="0"/>
              <a:t> </a:t>
            </a:r>
            <a:r>
              <a:rPr dirty="0" err="1"/>
              <a:t>státem</a:t>
            </a:r>
            <a:r>
              <a:rPr dirty="0"/>
              <a:t>, ale </a:t>
            </a:r>
            <a:r>
              <a:rPr dirty="0" err="1"/>
              <a:t>rodinou</a:t>
            </a:r>
            <a:r>
              <a:rPr dirty="0"/>
              <a:t>, </a:t>
            </a:r>
            <a:r>
              <a:rPr dirty="0" err="1"/>
              <a:t>vzdělání</a:t>
            </a:r>
            <a:r>
              <a:rPr dirty="0"/>
              <a:t> </a:t>
            </a:r>
            <a:r>
              <a:rPr dirty="0" err="1"/>
              <a:t>tedy</a:t>
            </a:r>
            <a:r>
              <a:rPr dirty="0"/>
              <a:t> </a:t>
            </a:r>
            <a:r>
              <a:rPr dirty="0" err="1"/>
              <a:t>probíhalo</a:t>
            </a:r>
            <a:r>
              <a:rPr dirty="0"/>
              <a:t> </a:t>
            </a:r>
            <a:r>
              <a:rPr dirty="0" err="1"/>
              <a:t>nejprve</a:t>
            </a:r>
            <a:r>
              <a:rPr dirty="0"/>
              <a:t> v </a:t>
            </a:r>
            <a:r>
              <a:rPr dirty="0" err="1"/>
              <a:t>úzkém</a:t>
            </a:r>
            <a:r>
              <a:rPr dirty="0"/>
              <a:t> </a:t>
            </a:r>
            <a:r>
              <a:rPr dirty="0" err="1"/>
              <a:t>rodinném</a:t>
            </a:r>
            <a:r>
              <a:rPr dirty="0"/>
              <a:t> </a:t>
            </a:r>
            <a:r>
              <a:rPr dirty="0" err="1"/>
              <a:t>kruhu</a:t>
            </a:r>
            <a:r>
              <a:rPr dirty="0"/>
              <a:t>. </a:t>
            </a:r>
            <a:r>
              <a:rPr dirty="0" err="1"/>
              <a:t>Matka</a:t>
            </a:r>
            <a:r>
              <a:rPr dirty="0"/>
              <a:t> v </a:t>
            </a:r>
            <a:r>
              <a:rPr dirty="0" err="1"/>
              <a:t>této</a:t>
            </a:r>
            <a:r>
              <a:rPr dirty="0"/>
              <a:t> </a:t>
            </a:r>
            <a:r>
              <a:rPr dirty="0" err="1"/>
              <a:t>fázi</a:t>
            </a:r>
            <a:r>
              <a:rPr dirty="0"/>
              <a:t> </a:t>
            </a:r>
            <a:r>
              <a:rPr dirty="0" err="1"/>
              <a:t>sehrávala</a:t>
            </a:r>
            <a:r>
              <a:rPr dirty="0"/>
              <a:t> </a:t>
            </a:r>
            <a:r>
              <a:rPr dirty="0" err="1"/>
              <a:t>nejdůležitější</a:t>
            </a:r>
            <a:r>
              <a:rPr dirty="0"/>
              <a:t> </a:t>
            </a:r>
            <a:r>
              <a:rPr dirty="0" err="1"/>
              <a:t>úlohu</a:t>
            </a:r>
            <a:r>
              <a:rPr dirty="0"/>
              <a:t>, </a:t>
            </a:r>
            <a:r>
              <a:rPr dirty="0" err="1"/>
              <a:t>což</a:t>
            </a:r>
            <a:r>
              <a:rPr dirty="0"/>
              <a:t> se </a:t>
            </a:r>
            <a:r>
              <a:rPr dirty="0" err="1"/>
              <a:t>rovněž</a:t>
            </a:r>
            <a:r>
              <a:rPr dirty="0"/>
              <a:t> </a:t>
            </a:r>
            <a:r>
              <a:rPr dirty="0" err="1"/>
              <a:t>pojilo</a:t>
            </a:r>
            <a:r>
              <a:rPr dirty="0"/>
              <a:t> </a:t>
            </a:r>
            <a:r>
              <a:rPr dirty="0" err="1"/>
              <a:t>i</a:t>
            </a:r>
            <a:r>
              <a:rPr dirty="0"/>
              <a:t> s </a:t>
            </a:r>
            <a:r>
              <a:rPr dirty="0" err="1"/>
              <a:t>vytyčením</a:t>
            </a:r>
            <a:r>
              <a:rPr dirty="0"/>
              <a:t> </a:t>
            </a:r>
            <a:r>
              <a:rPr dirty="0" err="1"/>
              <a:t>místa</a:t>
            </a:r>
            <a:r>
              <a:rPr dirty="0"/>
              <a:t> </a:t>
            </a:r>
            <a:r>
              <a:rPr dirty="0" err="1"/>
              <a:t>žen</a:t>
            </a:r>
            <a:r>
              <a:rPr dirty="0"/>
              <a:t> v </a:t>
            </a:r>
            <a:r>
              <a:rPr dirty="0" err="1"/>
              <a:t>athénské</a:t>
            </a:r>
            <a:r>
              <a:rPr dirty="0"/>
              <a:t> </a:t>
            </a:r>
            <a:r>
              <a:rPr dirty="0" err="1"/>
              <a:t>společnosti</a:t>
            </a:r>
            <a:r>
              <a:rPr dirty="0"/>
              <a:t>:</a:t>
            </a:r>
            <a:r>
              <a:rPr b="1" dirty="0"/>
              <a:t> „</a:t>
            </a:r>
            <a:r>
              <a:rPr b="1" dirty="0" err="1"/>
              <a:t>Údělem</a:t>
            </a:r>
            <a:r>
              <a:rPr b="1" dirty="0"/>
              <a:t> </a:t>
            </a:r>
            <a:r>
              <a:rPr b="1" dirty="0" err="1"/>
              <a:t>ženy</a:t>
            </a:r>
            <a:r>
              <a:rPr b="1" dirty="0"/>
              <a:t> </a:t>
            </a:r>
            <a:r>
              <a:rPr b="1" dirty="0" err="1"/>
              <a:t>bylo</a:t>
            </a:r>
            <a:r>
              <a:rPr b="1" dirty="0"/>
              <a:t> </a:t>
            </a:r>
            <a:r>
              <a:rPr b="1" dirty="0" err="1"/>
              <a:t>spokojit</a:t>
            </a:r>
            <a:r>
              <a:rPr b="1" dirty="0"/>
              <a:t> se s </a:t>
            </a:r>
            <a:r>
              <a:rPr b="1" dirty="0" err="1"/>
              <a:t>tím</a:t>
            </a:r>
            <a:r>
              <a:rPr b="1" dirty="0"/>
              <a:t>, </a:t>
            </a:r>
            <a:r>
              <a:rPr b="1" dirty="0" err="1"/>
              <a:t>že</a:t>
            </a:r>
            <a:r>
              <a:rPr b="1" dirty="0"/>
              <a:t> se </a:t>
            </a:r>
            <a:r>
              <a:rPr b="1" dirty="0" err="1"/>
              <a:t>náplň</a:t>
            </a:r>
            <a:r>
              <a:rPr b="1" dirty="0"/>
              <a:t> </a:t>
            </a:r>
            <a:r>
              <a:rPr b="1" dirty="0" err="1"/>
              <a:t>jejího</a:t>
            </a:r>
            <a:r>
              <a:rPr b="1" dirty="0"/>
              <a:t> </a:t>
            </a:r>
            <a:r>
              <a:rPr b="1" dirty="0" err="1"/>
              <a:t>životního</a:t>
            </a:r>
            <a:r>
              <a:rPr b="1" dirty="0"/>
              <a:t> </a:t>
            </a:r>
            <a:r>
              <a:rPr b="1" dirty="0" err="1"/>
              <a:t>působení</a:t>
            </a:r>
            <a:r>
              <a:rPr b="1" dirty="0"/>
              <a:t> </a:t>
            </a:r>
            <a:r>
              <a:rPr b="1" dirty="0" err="1"/>
              <a:t>omezovala</a:t>
            </a:r>
            <a:r>
              <a:rPr b="1" dirty="0"/>
              <a:t> </a:t>
            </a:r>
            <a:r>
              <a:rPr b="1" dirty="0" err="1"/>
              <a:t>na</a:t>
            </a:r>
            <a:r>
              <a:rPr b="1" dirty="0"/>
              <a:t> </a:t>
            </a:r>
            <a:r>
              <a:rPr b="1" dirty="0" err="1"/>
              <a:t>dům</a:t>
            </a:r>
            <a:r>
              <a:rPr b="1" dirty="0"/>
              <a:t>, </a:t>
            </a:r>
            <a:r>
              <a:rPr b="1" dirty="0" err="1"/>
              <a:t>respektive</a:t>
            </a:r>
            <a:r>
              <a:rPr b="1" dirty="0"/>
              <a:t> </a:t>
            </a:r>
            <a:r>
              <a:rPr b="1" dirty="0" err="1"/>
              <a:t>na</a:t>
            </a:r>
            <a:r>
              <a:rPr b="1" dirty="0"/>
              <a:t> </a:t>
            </a:r>
            <a:r>
              <a:rPr b="1" dirty="0" err="1"/>
              <a:t>jeho</a:t>
            </a:r>
            <a:r>
              <a:rPr b="1" dirty="0"/>
              <a:t> </a:t>
            </a:r>
            <a:r>
              <a:rPr b="1" dirty="0" err="1"/>
              <a:t>ženskou</a:t>
            </a:r>
            <a:r>
              <a:rPr b="1" dirty="0"/>
              <a:t> </a:t>
            </a:r>
            <a:r>
              <a:rPr b="1" dirty="0" err="1"/>
              <a:t>část</a:t>
            </a:r>
            <a:r>
              <a:rPr b="1" dirty="0"/>
              <a:t> (</a:t>
            </a:r>
            <a:r>
              <a:rPr b="1" i="1" dirty="0" err="1"/>
              <a:t>gynaikón</a:t>
            </a:r>
            <a:r>
              <a:rPr b="1" dirty="0"/>
              <a:t>), a </a:t>
            </a:r>
            <a:r>
              <a:rPr b="1" dirty="0" err="1"/>
              <a:t>její</a:t>
            </a:r>
            <a:r>
              <a:rPr b="1" dirty="0"/>
              <a:t> </a:t>
            </a:r>
            <a:r>
              <a:rPr b="1" dirty="0" err="1"/>
              <a:t>vliv</a:t>
            </a:r>
            <a:r>
              <a:rPr b="1" dirty="0"/>
              <a:t> </a:t>
            </a:r>
            <a:r>
              <a:rPr b="1" dirty="0" err="1"/>
              <a:t>na</a:t>
            </a:r>
            <a:r>
              <a:rPr b="1" dirty="0"/>
              <a:t> </a:t>
            </a:r>
            <a:r>
              <a:rPr b="1" dirty="0" err="1"/>
              <a:t>chlapce</a:t>
            </a:r>
            <a:r>
              <a:rPr b="1" dirty="0"/>
              <a:t> </a:t>
            </a:r>
            <a:r>
              <a:rPr b="1" dirty="0" err="1"/>
              <a:t>slábl</a:t>
            </a:r>
            <a:r>
              <a:rPr b="1" dirty="0"/>
              <a:t> </a:t>
            </a:r>
            <a:r>
              <a:rPr b="1" dirty="0" err="1"/>
              <a:t>úměrně</a:t>
            </a:r>
            <a:r>
              <a:rPr b="1" dirty="0"/>
              <a:t> </a:t>
            </a:r>
            <a:r>
              <a:rPr b="1" dirty="0" err="1"/>
              <a:t>tomu</a:t>
            </a:r>
            <a:r>
              <a:rPr b="1" dirty="0"/>
              <a:t>, </a:t>
            </a:r>
            <a:r>
              <a:rPr b="1" dirty="0" err="1"/>
              <a:t>jak</a:t>
            </a:r>
            <a:r>
              <a:rPr b="1" dirty="0"/>
              <a:t> </a:t>
            </a:r>
            <a:r>
              <a:rPr b="1" dirty="0" err="1"/>
              <a:t>dospíval</a:t>
            </a:r>
            <a:r>
              <a:rPr b="1" dirty="0"/>
              <a:t> a </a:t>
            </a:r>
            <a:r>
              <a:rPr b="1" dirty="0" err="1"/>
              <a:t>zařazoval</a:t>
            </a:r>
            <a:r>
              <a:rPr b="1" dirty="0"/>
              <a:t> se </a:t>
            </a:r>
            <a:r>
              <a:rPr b="1" dirty="0" err="1"/>
              <a:t>mezi</a:t>
            </a:r>
            <a:r>
              <a:rPr b="1" dirty="0"/>
              <a:t> </a:t>
            </a:r>
            <a:r>
              <a:rPr b="1" dirty="0" err="1"/>
              <a:t>starší</a:t>
            </a:r>
            <a:r>
              <a:rPr b="1" dirty="0"/>
              <a:t> </a:t>
            </a:r>
            <a:r>
              <a:rPr b="1" dirty="0" err="1"/>
              <a:t>mladíky</a:t>
            </a:r>
            <a:r>
              <a:rPr b="1" dirty="0"/>
              <a:t> a </a:t>
            </a:r>
            <a:r>
              <a:rPr b="1" dirty="0" err="1"/>
              <a:t>posléze</a:t>
            </a:r>
            <a:r>
              <a:rPr b="1" dirty="0"/>
              <a:t> </a:t>
            </a:r>
            <a:r>
              <a:rPr b="1" dirty="0" err="1"/>
              <a:t>mezi</a:t>
            </a:r>
            <a:r>
              <a:rPr b="1" dirty="0"/>
              <a:t> </a:t>
            </a:r>
            <a:r>
              <a:rPr b="1" dirty="0" err="1"/>
              <a:t>občany</a:t>
            </a:r>
            <a:r>
              <a:rPr b="1" dirty="0"/>
              <a:t>.“</a:t>
            </a:r>
            <a:r>
              <a:rPr dirty="0"/>
              <a:t> (</a:t>
            </a:r>
            <a:r>
              <a:rPr dirty="0" err="1"/>
              <a:t>Bleicken</a:t>
            </a:r>
            <a:r>
              <a:rPr dirty="0"/>
              <a:t>, s. 442)</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Dále</a:t>
            </a:r>
            <a:r>
              <a:rPr dirty="0"/>
              <a:t> se </a:t>
            </a:r>
            <a:r>
              <a:rPr b="1" dirty="0" err="1"/>
              <a:t>výchovy</a:t>
            </a:r>
            <a:r>
              <a:rPr b="1" dirty="0"/>
              <a:t> </a:t>
            </a:r>
            <a:r>
              <a:rPr b="1" dirty="0" err="1"/>
              <a:t>chlapce</a:t>
            </a:r>
            <a:r>
              <a:rPr b="1" dirty="0"/>
              <a:t> </a:t>
            </a:r>
            <a:r>
              <a:rPr b="1" dirty="0" err="1"/>
              <a:t>ujímal</a:t>
            </a:r>
            <a:r>
              <a:rPr b="1" dirty="0"/>
              <a:t> </a:t>
            </a:r>
            <a:r>
              <a:rPr b="1" dirty="0" err="1"/>
              <a:t>otec</a:t>
            </a:r>
            <a:r>
              <a:rPr dirty="0"/>
              <a:t> (</a:t>
            </a:r>
            <a:r>
              <a:rPr dirty="0" err="1"/>
              <a:t>podle</a:t>
            </a:r>
            <a:r>
              <a:rPr dirty="0"/>
              <a:t> </a:t>
            </a:r>
            <a:r>
              <a:rPr dirty="0" err="1"/>
              <a:t>svých</a:t>
            </a:r>
            <a:r>
              <a:rPr dirty="0"/>
              <a:t> </a:t>
            </a:r>
            <a:r>
              <a:rPr dirty="0" err="1"/>
              <a:t>sklonů</a:t>
            </a:r>
            <a:r>
              <a:rPr dirty="0"/>
              <a:t> a </a:t>
            </a:r>
            <a:r>
              <a:rPr dirty="0" err="1"/>
              <a:t>možností</a:t>
            </a:r>
            <a:r>
              <a:rPr dirty="0"/>
              <a:t>; </a:t>
            </a:r>
            <a:r>
              <a:rPr dirty="0" err="1"/>
              <a:t>nemohl</a:t>
            </a:r>
            <a:r>
              <a:rPr dirty="0"/>
              <a:t> se </a:t>
            </a:r>
            <a:r>
              <a:rPr dirty="0" err="1"/>
              <a:t>tomu</a:t>
            </a:r>
            <a:r>
              <a:rPr dirty="0"/>
              <a:t> </a:t>
            </a:r>
            <a:r>
              <a:rPr dirty="0" err="1"/>
              <a:t>moc</a:t>
            </a:r>
            <a:r>
              <a:rPr dirty="0"/>
              <a:t> </a:t>
            </a:r>
            <a:r>
              <a:rPr dirty="0" err="1"/>
              <a:t>dobře</a:t>
            </a:r>
            <a:r>
              <a:rPr dirty="0"/>
              <a:t> </a:t>
            </a:r>
            <a:r>
              <a:rPr dirty="0" err="1"/>
              <a:t>vyhnout</a:t>
            </a:r>
            <a:r>
              <a:rPr dirty="0"/>
              <a:t>, </a:t>
            </a:r>
            <a:r>
              <a:rPr dirty="0" err="1"/>
              <a:t>neboť</a:t>
            </a:r>
            <a:r>
              <a:rPr dirty="0"/>
              <a:t> to </a:t>
            </a:r>
            <a:r>
              <a:rPr dirty="0" err="1"/>
              <a:t>vyžadovaly</a:t>
            </a:r>
            <a:r>
              <a:rPr dirty="0"/>
              <a:t> </a:t>
            </a:r>
            <a:r>
              <a:rPr dirty="0" err="1"/>
              <a:t>zvyklosti</a:t>
            </a:r>
            <a:r>
              <a:rPr dirty="0"/>
              <a:t> a </a:t>
            </a:r>
            <a:r>
              <a:rPr dirty="0" err="1"/>
              <a:t>tradice</a:t>
            </a:r>
            <a:r>
              <a:rPr dirty="0"/>
              <a:t>); </a:t>
            </a:r>
            <a:r>
              <a:rPr dirty="0" err="1"/>
              <a:t>nevzdělával</a:t>
            </a:r>
            <a:r>
              <a:rPr dirty="0"/>
              <a:t> </a:t>
            </a:r>
            <a:r>
              <a:rPr dirty="0" err="1"/>
              <a:t>syna</a:t>
            </a:r>
            <a:r>
              <a:rPr dirty="0"/>
              <a:t> </a:t>
            </a:r>
            <a:r>
              <a:rPr dirty="0" err="1"/>
              <a:t>sám</a:t>
            </a:r>
            <a:r>
              <a:rPr dirty="0"/>
              <a:t>, ale </a:t>
            </a:r>
            <a:r>
              <a:rPr dirty="0" err="1"/>
              <a:t>svěřoval</a:t>
            </a:r>
            <a:r>
              <a:rPr dirty="0"/>
              <a:t> </a:t>
            </a:r>
            <a:r>
              <a:rPr dirty="0" err="1"/>
              <a:t>jej</a:t>
            </a:r>
            <a:r>
              <a:rPr dirty="0"/>
              <a:t>: </a:t>
            </a:r>
            <a:r>
              <a:rPr dirty="0">
                <a:solidFill>
                  <a:srgbClr val="FF0000"/>
                </a:solidFill>
              </a:rPr>
              <a:t>od 6 let</a:t>
            </a:r>
            <a:r>
              <a:rPr dirty="0"/>
              <a:t> </a:t>
            </a:r>
            <a:r>
              <a:rPr i="1" dirty="0" err="1"/>
              <a:t>grammatistes</a:t>
            </a:r>
            <a:r>
              <a:rPr i="1" dirty="0"/>
              <a:t> </a:t>
            </a:r>
            <a:r>
              <a:rPr dirty="0"/>
              <a:t>– </a:t>
            </a:r>
            <a:r>
              <a:rPr dirty="0" err="1"/>
              <a:t>psaní</a:t>
            </a:r>
            <a:r>
              <a:rPr dirty="0"/>
              <a:t> a </a:t>
            </a:r>
            <a:r>
              <a:rPr dirty="0" err="1"/>
              <a:t>čtení</a:t>
            </a:r>
            <a:r>
              <a:rPr dirty="0"/>
              <a:t>; </a:t>
            </a:r>
            <a:r>
              <a:rPr i="1" dirty="0" err="1"/>
              <a:t>koitharistes</a:t>
            </a:r>
            <a:r>
              <a:rPr i="1" dirty="0"/>
              <a:t> </a:t>
            </a:r>
            <a:r>
              <a:rPr dirty="0"/>
              <a:t>–</a:t>
            </a:r>
            <a:r>
              <a:rPr dirty="0" err="1"/>
              <a:t>hudební</a:t>
            </a:r>
            <a:r>
              <a:rPr dirty="0"/>
              <a:t> </a:t>
            </a:r>
            <a:r>
              <a:rPr dirty="0" err="1"/>
              <a:t>výchova</a:t>
            </a:r>
            <a:r>
              <a:rPr dirty="0"/>
              <a:t>; </a:t>
            </a:r>
            <a:r>
              <a:rPr i="1" dirty="0" err="1"/>
              <a:t>paidotribés</a:t>
            </a:r>
            <a:r>
              <a:rPr i="1" dirty="0"/>
              <a:t> </a:t>
            </a:r>
            <a:r>
              <a:rPr dirty="0"/>
              <a:t>– </a:t>
            </a:r>
            <a:r>
              <a:rPr dirty="0" err="1"/>
              <a:t>tělesná</a:t>
            </a:r>
            <a:r>
              <a:rPr dirty="0"/>
              <a:t> </a:t>
            </a:r>
            <a:r>
              <a:rPr dirty="0" err="1"/>
              <a:t>výchova</a:t>
            </a:r>
            <a:r>
              <a:rPr dirty="0"/>
              <a:t> (</a:t>
            </a:r>
            <a:r>
              <a:rPr dirty="0" err="1"/>
              <a:t>uskutečňována</a:t>
            </a:r>
            <a:r>
              <a:rPr dirty="0"/>
              <a:t> </a:t>
            </a:r>
            <a:r>
              <a:rPr dirty="0" err="1"/>
              <a:t>na</a:t>
            </a:r>
            <a:r>
              <a:rPr dirty="0"/>
              <a:t> </a:t>
            </a:r>
            <a:r>
              <a:rPr dirty="0" err="1"/>
              <a:t>zápasišti</a:t>
            </a:r>
            <a:r>
              <a:rPr dirty="0"/>
              <a:t> (</a:t>
            </a:r>
            <a:r>
              <a:rPr i="1" dirty="0" err="1"/>
              <a:t>palaistra</a:t>
            </a:r>
            <a:r>
              <a:rPr dirty="0"/>
              <a:t>). </a:t>
            </a:r>
            <a:r>
              <a:rPr dirty="0" err="1"/>
              <a:t>Samozřejmě</a:t>
            </a:r>
            <a:r>
              <a:rPr dirty="0"/>
              <a:t> </a:t>
            </a:r>
            <a:r>
              <a:rPr dirty="0" err="1">
                <a:solidFill>
                  <a:srgbClr val="FF0000"/>
                </a:solidFill>
              </a:rPr>
              <a:t>majetek</a:t>
            </a:r>
            <a:r>
              <a:rPr dirty="0">
                <a:solidFill>
                  <a:srgbClr val="FF0000"/>
                </a:solidFill>
              </a:rPr>
              <a:t> </a:t>
            </a:r>
            <a:r>
              <a:rPr dirty="0" err="1">
                <a:solidFill>
                  <a:srgbClr val="FF0000"/>
                </a:solidFill>
              </a:rPr>
              <a:t>rodiny</a:t>
            </a:r>
            <a:r>
              <a:rPr dirty="0">
                <a:solidFill>
                  <a:srgbClr val="FF0000"/>
                </a:solidFill>
              </a:rPr>
              <a:t> </a:t>
            </a:r>
            <a:r>
              <a:rPr dirty="0" err="1">
                <a:solidFill>
                  <a:srgbClr val="FF0000"/>
                </a:solidFill>
              </a:rPr>
              <a:t>sehrával</a:t>
            </a:r>
            <a:r>
              <a:rPr dirty="0">
                <a:solidFill>
                  <a:srgbClr val="FF0000"/>
                </a:solidFill>
              </a:rPr>
              <a:t> </a:t>
            </a:r>
            <a:r>
              <a:rPr dirty="0" err="1">
                <a:solidFill>
                  <a:srgbClr val="FF0000"/>
                </a:solidFill>
              </a:rPr>
              <a:t>také</a:t>
            </a:r>
            <a:r>
              <a:rPr dirty="0">
                <a:solidFill>
                  <a:srgbClr val="FF0000"/>
                </a:solidFill>
              </a:rPr>
              <a:t> </a:t>
            </a:r>
            <a:r>
              <a:rPr dirty="0" err="1">
                <a:solidFill>
                  <a:srgbClr val="FF0000"/>
                </a:solidFill>
              </a:rPr>
              <a:t>svou</a:t>
            </a:r>
            <a:r>
              <a:rPr dirty="0">
                <a:solidFill>
                  <a:srgbClr val="FF0000"/>
                </a:solidFill>
              </a:rPr>
              <a:t> </a:t>
            </a:r>
            <a:r>
              <a:rPr dirty="0" err="1">
                <a:solidFill>
                  <a:srgbClr val="FF0000"/>
                </a:solidFill>
              </a:rPr>
              <a:t>roli</a:t>
            </a:r>
            <a:r>
              <a:rPr dirty="0"/>
              <a:t>. </a:t>
            </a:r>
            <a:r>
              <a:rPr dirty="0" err="1"/>
              <a:t>Chudší</a:t>
            </a:r>
            <a:r>
              <a:rPr dirty="0"/>
              <a:t> </a:t>
            </a:r>
            <a:r>
              <a:rPr dirty="0" err="1"/>
              <a:t>děti</a:t>
            </a:r>
            <a:r>
              <a:rPr dirty="0"/>
              <a:t> se </a:t>
            </a:r>
            <a:r>
              <a:rPr dirty="0" err="1"/>
              <a:t>musely</a:t>
            </a:r>
            <a:r>
              <a:rPr dirty="0"/>
              <a:t> </a:t>
            </a:r>
            <a:r>
              <a:rPr dirty="0" err="1"/>
              <a:t>povolání</a:t>
            </a:r>
            <a:r>
              <a:rPr dirty="0"/>
              <a:t> </a:t>
            </a:r>
            <a:r>
              <a:rPr dirty="0" err="1"/>
              <a:t>ujmout</a:t>
            </a:r>
            <a:r>
              <a:rPr dirty="0"/>
              <a:t> </a:t>
            </a:r>
            <a:r>
              <a:rPr dirty="0" err="1"/>
              <a:t>mnohem</a:t>
            </a:r>
            <a:r>
              <a:rPr dirty="0"/>
              <a:t> </a:t>
            </a:r>
            <a:r>
              <a:rPr dirty="0" err="1"/>
              <a:t>dříve</a:t>
            </a:r>
            <a:r>
              <a:rPr dirty="0"/>
              <a:t> a </a:t>
            </a:r>
            <a:r>
              <a:rPr dirty="0" err="1"/>
              <a:t>jen</a:t>
            </a:r>
            <a:r>
              <a:rPr dirty="0"/>
              <a:t> </a:t>
            </a:r>
            <a:r>
              <a:rPr dirty="0" err="1"/>
              <a:t>bohatší</a:t>
            </a:r>
            <a:r>
              <a:rPr dirty="0"/>
              <a:t> </a:t>
            </a:r>
            <a:r>
              <a:rPr dirty="0" err="1"/>
              <a:t>rodiče</a:t>
            </a:r>
            <a:r>
              <a:rPr dirty="0"/>
              <a:t> </a:t>
            </a:r>
            <a:r>
              <a:rPr dirty="0" err="1"/>
              <a:t>si</a:t>
            </a:r>
            <a:r>
              <a:rPr dirty="0"/>
              <a:t> </a:t>
            </a:r>
            <a:r>
              <a:rPr dirty="0" err="1"/>
              <a:t>mohli</a:t>
            </a:r>
            <a:r>
              <a:rPr dirty="0"/>
              <a:t> </a:t>
            </a:r>
            <a:r>
              <a:rPr dirty="0" err="1"/>
              <a:t>dovolit</a:t>
            </a:r>
            <a:r>
              <a:rPr dirty="0"/>
              <a:t> </a:t>
            </a:r>
            <a:r>
              <a:rPr dirty="0" err="1"/>
              <a:t>posílat</a:t>
            </a:r>
            <a:r>
              <a:rPr dirty="0"/>
              <a:t> </a:t>
            </a:r>
            <a:r>
              <a:rPr dirty="0" err="1"/>
              <a:t>své</a:t>
            </a:r>
            <a:r>
              <a:rPr dirty="0"/>
              <a:t> </a:t>
            </a:r>
            <a:r>
              <a:rPr dirty="0" err="1"/>
              <a:t>děti</a:t>
            </a:r>
            <a:r>
              <a:rPr dirty="0"/>
              <a:t> k </a:t>
            </a:r>
            <a:r>
              <a:rPr b="1" dirty="0" err="1"/>
              <a:t>sofistům</a:t>
            </a:r>
            <a:r>
              <a:rPr b="1" dirty="0"/>
              <a:t>: </a:t>
            </a:r>
            <a:r>
              <a:rPr dirty="0"/>
              <a:t>„</a:t>
            </a:r>
            <a:r>
              <a:rPr sz="1400" dirty="0" err="1">
                <a:solidFill>
                  <a:srgbClr val="FF0000"/>
                </a:solidFill>
              </a:rPr>
              <a:t>Pouze</a:t>
            </a:r>
            <a:r>
              <a:rPr sz="1400" dirty="0">
                <a:solidFill>
                  <a:srgbClr val="FF0000"/>
                </a:solidFill>
              </a:rPr>
              <a:t> </a:t>
            </a:r>
            <a:r>
              <a:rPr sz="1400" dirty="0" err="1">
                <a:solidFill>
                  <a:srgbClr val="FF0000"/>
                </a:solidFill>
              </a:rPr>
              <a:t>synové</a:t>
            </a:r>
            <a:r>
              <a:rPr sz="1400" dirty="0">
                <a:solidFill>
                  <a:srgbClr val="FF0000"/>
                </a:solidFill>
              </a:rPr>
              <a:t> z </a:t>
            </a:r>
            <a:r>
              <a:rPr sz="1400" dirty="0" err="1">
                <a:solidFill>
                  <a:srgbClr val="FF0000"/>
                </a:solidFill>
              </a:rPr>
              <a:t>dobrých</a:t>
            </a:r>
            <a:r>
              <a:rPr sz="1400" dirty="0">
                <a:solidFill>
                  <a:srgbClr val="FF0000"/>
                </a:solidFill>
              </a:rPr>
              <a:t> </a:t>
            </a:r>
            <a:r>
              <a:rPr sz="1400" dirty="0" err="1">
                <a:solidFill>
                  <a:srgbClr val="FF0000"/>
                </a:solidFill>
              </a:rPr>
              <a:t>rodin</a:t>
            </a:r>
            <a:r>
              <a:rPr sz="1400" dirty="0">
                <a:solidFill>
                  <a:srgbClr val="FF0000"/>
                </a:solidFill>
              </a:rPr>
              <a:t> </a:t>
            </a:r>
            <a:r>
              <a:rPr sz="1400" dirty="0" err="1">
                <a:solidFill>
                  <a:srgbClr val="FF0000"/>
                </a:solidFill>
              </a:rPr>
              <a:t>si</a:t>
            </a:r>
            <a:r>
              <a:rPr sz="1400" dirty="0">
                <a:solidFill>
                  <a:srgbClr val="FF0000"/>
                </a:solidFill>
              </a:rPr>
              <a:t> proto </a:t>
            </a:r>
            <a:r>
              <a:rPr sz="1400" dirty="0" err="1">
                <a:solidFill>
                  <a:srgbClr val="FF0000"/>
                </a:solidFill>
              </a:rPr>
              <a:t>mohli</a:t>
            </a:r>
            <a:r>
              <a:rPr sz="1400" dirty="0">
                <a:solidFill>
                  <a:srgbClr val="FF0000"/>
                </a:solidFill>
              </a:rPr>
              <a:t> </a:t>
            </a:r>
            <a:r>
              <a:rPr sz="1400" dirty="0" err="1">
                <a:solidFill>
                  <a:srgbClr val="FF0000"/>
                </a:solidFill>
              </a:rPr>
              <a:t>dovolit</a:t>
            </a:r>
            <a:r>
              <a:rPr sz="1400" dirty="0">
                <a:solidFill>
                  <a:srgbClr val="FF0000"/>
                </a:solidFill>
              </a:rPr>
              <a:t> </a:t>
            </a:r>
            <a:r>
              <a:rPr sz="1400" dirty="0" err="1">
                <a:solidFill>
                  <a:srgbClr val="FF0000"/>
                </a:solidFill>
              </a:rPr>
              <a:t>vyhledávat</a:t>
            </a:r>
            <a:r>
              <a:rPr sz="1400" dirty="0">
                <a:solidFill>
                  <a:srgbClr val="FF0000"/>
                </a:solidFill>
              </a:rPr>
              <a:t> </a:t>
            </a:r>
            <a:r>
              <a:rPr sz="1400" dirty="0" err="1">
                <a:solidFill>
                  <a:srgbClr val="FF0000"/>
                </a:solidFill>
              </a:rPr>
              <a:t>některého</a:t>
            </a:r>
            <a:r>
              <a:rPr sz="1400" dirty="0">
                <a:solidFill>
                  <a:srgbClr val="FF0000"/>
                </a:solidFill>
              </a:rPr>
              <a:t> z </a:t>
            </a:r>
            <a:r>
              <a:rPr sz="1400" dirty="0" err="1">
                <a:solidFill>
                  <a:srgbClr val="FF0000"/>
                </a:solidFill>
              </a:rPr>
              <a:t>učitelů</a:t>
            </a:r>
            <a:r>
              <a:rPr sz="1400" dirty="0">
                <a:solidFill>
                  <a:srgbClr val="FF0000"/>
                </a:solidFill>
              </a:rPr>
              <a:t>, </a:t>
            </a:r>
            <a:r>
              <a:rPr sz="1400" dirty="0" err="1">
                <a:solidFill>
                  <a:srgbClr val="FF0000"/>
                </a:solidFill>
              </a:rPr>
              <a:t>kteří</a:t>
            </a:r>
            <a:r>
              <a:rPr sz="1400" dirty="0">
                <a:solidFill>
                  <a:srgbClr val="FF0000"/>
                </a:solidFill>
              </a:rPr>
              <a:t> </a:t>
            </a:r>
            <a:r>
              <a:rPr sz="1400" dirty="0" err="1">
                <a:solidFill>
                  <a:srgbClr val="FF0000"/>
                </a:solidFill>
              </a:rPr>
              <a:t>poskytovali</a:t>
            </a:r>
            <a:r>
              <a:rPr sz="1400" dirty="0">
                <a:solidFill>
                  <a:srgbClr val="FF0000"/>
                </a:solidFill>
              </a:rPr>
              <a:t> </a:t>
            </a:r>
            <a:r>
              <a:rPr sz="1400" dirty="0" err="1">
                <a:solidFill>
                  <a:srgbClr val="FF0000"/>
                </a:solidFill>
              </a:rPr>
              <a:t>dosti</a:t>
            </a:r>
            <a:r>
              <a:rPr sz="1400" dirty="0">
                <a:solidFill>
                  <a:srgbClr val="FF0000"/>
                </a:solidFill>
              </a:rPr>
              <a:t> </a:t>
            </a:r>
            <a:r>
              <a:rPr sz="1400" dirty="0" err="1">
                <a:solidFill>
                  <a:srgbClr val="FF0000"/>
                </a:solidFill>
              </a:rPr>
              <a:t>náročné</a:t>
            </a:r>
            <a:r>
              <a:rPr sz="1400" dirty="0">
                <a:solidFill>
                  <a:srgbClr val="FF0000"/>
                </a:solidFill>
              </a:rPr>
              <a:t> </a:t>
            </a:r>
            <a:r>
              <a:rPr sz="1400" dirty="0" err="1">
                <a:solidFill>
                  <a:srgbClr val="FF0000"/>
                </a:solidFill>
              </a:rPr>
              <a:t>vzdělání</a:t>
            </a:r>
            <a:r>
              <a:rPr sz="1400" dirty="0">
                <a:solidFill>
                  <a:srgbClr val="FF0000"/>
                </a:solidFill>
              </a:rPr>
              <a:t>: </a:t>
            </a:r>
            <a:r>
              <a:rPr sz="1400" dirty="0" err="1">
                <a:solidFill>
                  <a:srgbClr val="FF0000"/>
                </a:solidFill>
              </a:rPr>
              <a:t>byli</a:t>
            </a:r>
            <a:r>
              <a:rPr sz="1400" dirty="0">
                <a:solidFill>
                  <a:srgbClr val="FF0000"/>
                </a:solidFill>
              </a:rPr>
              <a:t> to </a:t>
            </a:r>
            <a:r>
              <a:rPr sz="1400" dirty="0" err="1">
                <a:solidFill>
                  <a:srgbClr val="FF0000"/>
                </a:solidFill>
              </a:rPr>
              <a:t>sofisté</a:t>
            </a:r>
            <a:r>
              <a:rPr sz="1400" dirty="0">
                <a:solidFill>
                  <a:srgbClr val="FF0000"/>
                </a:solidFill>
              </a:rPr>
              <a:t>, </a:t>
            </a:r>
            <a:r>
              <a:rPr sz="1400" dirty="0" err="1">
                <a:solidFill>
                  <a:srgbClr val="FF0000"/>
                </a:solidFill>
              </a:rPr>
              <a:t>kteří</a:t>
            </a:r>
            <a:r>
              <a:rPr sz="1400" dirty="0">
                <a:solidFill>
                  <a:srgbClr val="FF0000"/>
                </a:solidFill>
              </a:rPr>
              <a:t> od </a:t>
            </a:r>
            <a:r>
              <a:rPr sz="1400" dirty="0" err="1">
                <a:solidFill>
                  <a:srgbClr val="FF0000"/>
                </a:solidFill>
              </a:rPr>
              <a:t>poloviny</a:t>
            </a:r>
            <a:r>
              <a:rPr sz="1400" dirty="0">
                <a:solidFill>
                  <a:srgbClr val="FF0000"/>
                </a:solidFill>
              </a:rPr>
              <a:t> 5. </a:t>
            </a:r>
            <a:r>
              <a:rPr sz="1400" dirty="0" err="1">
                <a:solidFill>
                  <a:srgbClr val="FF0000"/>
                </a:solidFill>
              </a:rPr>
              <a:t>století</a:t>
            </a:r>
            <a:r>
              <a:rPr sz="1400" dirty="0">
                <a:solidFill>
                  <a:srgbClr val="FF0000"/>
                </a:solidFill>
              </a:rPr>
              <a:t> </a:t>
            </a:r>
            <a:r>
              <a:rPr sz="1400" dirty="0" err="1">
                <a:solidFill>
                  <a:srgbClr val="FF0000"/>
                </a:solidFill>
              </a:rPr>
              <a:t>putovali</a:t>
            </a:r>
            <a:r>
              <a:rPr sz="1400" dirty="0">
                <a:solidFill>
                  <a:srgbClr val="FF0000"/>
                </a:solidFill>
              </a:rPr>
              <a:t> </a:t>
            </a:r>
            <a:r>
              <a:rPr sz="1400" dirty="0" err="1">
                <a:solidFill>
                  <a:srgbClr val="FF0000"/>
                </a:solidFill>
              </a:rPr>
              <a:t>po</a:t>
            </a:r>
            <a:r>
              <a:rPr sz="1400" dirty="0">
                <a:solidFill>
                  <a:srgbClr val="FF0000"/>
                </a:solidFill>
              </a:rPr>
              <a:t> </a:t>
            </a:r>
            <a:r>
              <a:rPr sz="1400" dirty="0" err="1">
                <a:solidFill>
                  <a:srgbClr val="FF0000"/>
                </a:solidFill>
              </a:rPr>
              <a:t>Řecku</a:t>
            </a:r>
            <a:r>
              <a:rPr sz="1400" dirty="0">
                <a:solidFill>
                  <a:srgbClr val="FF0000"/>
                </a:solidFill>
              </a:rPr>
              <a:t> a </a:t>
            </a:r>
            <a:r>
              <a:rPr sz="1400" dirty="0" err="1">
                <a:solidFill>
                  <a:srgbClr val="FF0000"/>
                </a:solidFill>
              </a:rPr>
              <a:t>na</a:t>
            </a:r>
            <a:r>
              <a:rPr sz="1400" dirty="0">
                <a:solidFill>
                  <a:srgbClr val="FF0000"/>
                </a:solidFill>
              </a:rPr>
              <a:t> </a:t>
            </a:r>
            <a:r>
              <a:rPr sz="1400" dirty="0" err="1">
                <a:solidFill>
                  <a:srgbClr val="FF0000"/>
                </a:solidFill>
              </a:rPr>
              <a:t>mnohých</a:t>
            </a:r>
            <a:r>
              <a:rPr sz="1400" dirty="0">
                <a:solidFill>
                  <a:srgbClr val="FF0000"/>
                </a:solidFill>
              </a:rPr>
              <a:t> </a:t>
            </a:r>
            <a:r>
              <a:rPr sz="1400" dirty="0" err="1">
                <a:solidFill>
                  <a:srgbClr val="FF0000"/>
                </a:solidFill>
              </a:rPr>
              <a:t>místech</a:t>
            </a:r>
            <a:r>
              <a:rPr sz="1400" dirty="0">
                <a:solidFill>
                  <a:srgbClr val="FF0000"/>
                </a:solidFill>
              </a:rPr>
              <a:t> – </a:t>
            </a:r>
            <a:r>
              <a:rPr sz="1400" dirty="0" err="1">
                <a:solidFill>
                  <a:srgbClr val="FF0000"/>
                </a:solidFill>
              </a:rPr>
              <a:t>zejména</a:t>
            </a:r>
            <a:r>
              <a:rPr sz="1400" dirty="0">
                <a:solidFill>
                  <a:srgbClr val="FF0000"/>
                </a:solidFill>
              </a:rPr>
              <a:t> </a:t>
            </a:r>
            <a:r>
              <a:rPr sz="1400" dirty="0" err="1">
                <a:solidFill>
                  <a:srgbClr val="FF0000"/>
                </a:solidFill>
              </a:rPr>
              <a:t>však</a:t>
            </a:r>
            <a:r>
              <a:rPr sz="1400" dirty="0">
                <a:solidFill>
                  <a:srgbClr val="FF0000"/>
                </a:solidFill>
              </a:rPr>
              <a:t> v </a:t>
            </a:r>
            <a:r>
              <a:rPr sz="1400" dirty="0" err="1">
                <a:solidFill>
                  <a:srgbClr val="FF0000"/>
                </a:solidFill>
              </a:rPr>
              <a:t>Athénách</a:t>
            </a:r>
            <a:r>
              <a:rPr sz="1400" dirty="0">
                <a:solidFill>
                  <a:srgbClr val="FF0000"/>
                </a:solidFill>
              </a:rPr>
              <a:t> – k </a:t>
            </a:r>
            <a:r>
              <a:rPr sz="1400" dirty="0" err="1">
                <a:solidFill>
                  <a:srgbClr val="FF0000"/>
                </a:solidFill>
              </a:rPr>
              <a:t>sobě</a:t>
            </a:r>
            <a:r>
              <a:rPr sz="1400" dirty="0">
                <a:solidFill>
                  <a:srgbClr val="FF0000"/>
                </a:solidFill>
              </a:rPr>
              <a:t> </a:t>
            </a:r>
            <a:r>
              <a:rPr sz="1400" b="1" dirty="0" err="1">
                <a:solidFill>
                  <a:srgbClr val="FF0000"/>
                </a:solidFill>
              </a:rPr>
              <a:t>přitahovali</a:t>
            </a:r>
            <a:r>
              <a:rPr sz="1400" b="1" dirty="0">
                <a:solidFill>
                  <a:srgbClr val="FF0000"/>
                </a:solidFill>
              </a:rPr>
              <a:t> </a:t>
            </a:r>
            <a:r>
              <a:rPr sz="1400" b="1" dirty="0" err="1">
                <a:solidFill>
                  <a:srgbClr val="FF0000"/>
                </a:solidFill>
              </a:rPr>
              <a:t>mladé</a:t>
            </a:r>
            <a:r>
              <a:rPr sz="1400" b="1" dirty="0">
                <a:solidFill>
                  <a:srgbClr val="FF0000"/>
                </a:solidFill>
              </a:rPr>
              <a:t> </a:t>
            </a:r>
            <a:r>
              <a:rPr sz="1400" b="1" dirty="0" err="1">
                <a:solidFill>
                  <a:srgbClr val="FF0000"/>
                </a:solidFill>
              </a:rPr>
              <a:t>muže</a:t>
            </a:r>
            <a:r>
              <a:rPr sz="1400" dirty="0">
                <a:solidFill>
                  <a:srgbClr val="FF0000"/>
                </a:solidFill>
              </a:rPr>
              <a:t>. </a:t>
            </a:r>
            <a:r>
              <a:rPr sz="1400" dirty="0" err="1">
                <a:solidFill>
                  <a:srgbClr val="FF0000"/>
                </a:solidFill>
              </a:rPr>
              <a:t>Nevěnovali</a:t>
            </a:r>
            <a:r>
              <a:rPr sz="1400" dirty="0">
                <a:solidFill>
                  <a:srgbClr val="FF0000"/>
                </a:solidFill>
              </a:rPr>
              <a:t> se </a:t>
            </a:r>
            <a:r>
              <a:rPr sz="1400" dirty="0" err="1">
                <a:solidFill>
                  <a:srgbClr val="FF0000"/>
                </a:solidFill>
              </a:rPr>
              <a:t>však</a:t>
            </a:r>
            <a:r>
              <a:rPr sz="1400" dirty="0">
                <a:solidFill>
                  <a:srgbClr val="FF0000"/>
                </a:solidFill>
              </a:rPr>
              <a:t> </a:t>
            </a:r>
            <a:r>
              <a:rPr sz="1400" dirty="0" err="1">
                <a:solidFill>
                  <a:srgbClr val="FF0000"/>
                </a:solidFill>
              </a:rPr>
              <a:t>běžné</a:t>
            </a:r>
            <a:r>
              <a:rPr sz="1400" dirty="0">
                <a:solidFill>
                  <a:srgbClr val="FF0000"/>
                </a:solidFill>
              </a:rPr>
              <a:t> </a:t>
            </a:r>
            <a:r>
              <a:rPr sz="1400" dirty="0" err="1">
                <a:solidFill>
                  <a:srgbClr val="FF0000"/>
                </a:solidFill>
              </a:rPr>
              <a:t>učební</a:t>
            </a:r>
            <a:r>
              <a:rPr sz="1400" dirty="0">
                <a:solidFill>
                  <a:srgbClr val="FF0000"/>
                </a:solidFill>
              </a:rPr>
              <a:t> </a:t>
            </a:r>
            <a:r>
              <a:rPr sz="1400" dirty="0" err="1">
                <a:solidFill>
                  <a:srgbClr val="FF0000"/>
                </a:solidFill>
              </a:rPr>
              <a:t>látce</a:t>
            </a:r>
            <a:r>
              <a:rPr sz="1400" dirty="0">
                <a:solidFill>
                  <a:srgbClr val="FF0000"/>
                </a:solidFill>
              </a:rPr>
              <a:t>, </a:t>
            </a:r>
            <a:r>
              <a:rPr sz="1400" dirty="0" err="1">
                <a:solidFill>
                  <a:srgbClr val="FF0000"/>
                </a:solidFill>
              </a:rPr>
              <a:t>nýbrž</a:t>
            </a:r>
            <a:r>
              <a:rPr sz="1400" dirty="0">
                <a:solidFill>
                  <a:srgbClr val="FF0000"/>
                </a:solidFill>
              </a:rPr>
              <a:t> </a:t>
            </a:r>
            <a:r>
              <a:rPr sz="1400" dirty="0" err="1">
                <a:solidFill>
                  <a:srgbClr val="FF0000"/>
                </a:solidFill>
              </a:rPr>
              <a:t>chtěli</a:t>
            </a:r>
            <a:r>
              <a:rPr sz="1400" dirty="0">
                <a:solidFill>
                  <a:srgbClr val="FF0000"/>
                </a:solidFill>
              </a:rPr>
              <a:t> </a:t>
            </a:r>
            <a:r>
              <a:rPr sz="1400" dirty="0" err="1">
                <a:solidFill>
                  <a:srgbClr val="FF0000"/>
                </a:solidFill>
              </a:rPr>
              <a:t>svými</a:t>
            </a:r>
            <a:r>
              <a:rPr sz="1400" dirty="0">
                <a:solidFill>
                  <a:srgbClr val="FF0000"/>
                </a:solidFill>
              </a:rPr>
              <a:t> </a:t>
            </a:r>
            <a:r>
              <a:rPr sz="1400" dirty="0" err="1">
                <a:solidFill>
                  <a:srgbClr val="FF0000"/>
                </a:solidFill>
              </a:rPr>
              <a:t>všeobecnými</a:t>
            </a:r>
            <a:r>
              <a:rPr sz="1400" dirty="0">
                <a:solidFill>
                  <a:srgbClr val="FF0000"/>
                </a:solidFill>
              </a:rPr>
              <a:t> </a:t>
            </a:r>
            <a:r>
              <a:rPr sz="1400" dirty="0" err="1">
                <a:solidFill>
                  <a:srgbClr val="FF0000"/>
                </a:solidFill>
              </a:rPr>
              <a:t>radami</a:t>
            </a:r>
            <a:r>
              <a:rPr sz="1400" dirty="0">
                <a:solidFill>
                  <a:srgbClr val="FF0000"/>
                </a:solidFill>
              </a:rPr>
              <a:t> </a:t>
            </a:r>
            <a:r>
              <a:rPr sz="1400" dirty="0" err="1">
                <a:solidFill>
                  <a:srgbClr val="FF0000"/>
                </a:solidFill>
              </a:rPr>
              <a:t>pomáhat</a:t>
            </a:r>
            <a:r>
              <a:rPr sz="1400" b="1" dirty="0">
                <a:solidFill>
                  <a:srgbClr val="FF0000"/>
                </a:solidFill>
              </a:rPr>
              <a:t> </a:t>
            </a:r>
            <a:r>
              <a:rPr sz="1400" b="1" dirty="0" err="1">
                <a:solidFill>
                  <a:srgbClr val="FF0000"/>
                </a:solidFill>
              </a:rPr>
              <a:t>lidem</a:t>
            </a:r>
            <a:r>
              <a:rPr sz="1400" b="1" dirty="0">
                <a:solidFill>
                  <a:srgbClr val="FF0000"/>
                </a:solidFill>
              </a:rPr>
              <a:t> </a:t>
            </a:r>
            <a:r>
              <a:rPr sz="1400" b="1" dirty="0" err="1">
                <a:solidFill>
                  <a:srgbClr val="FF0000"/>
                </a:solidFill>
              </a:rPr>
              <a:t>zvládat</a:t>
            </a:r>
            <a:r>
              <a:rPr sz="1400" b="1" dirty="0">
                <a:solidFill>
                  <a:srgbClr val="FF0000"/>
                </a:solidFill>
              </a:rPr>
              <a:t> </a:t>
            </a:r>
            <a:r>
              <a:rPr sz="1400" b="1" dirty="0" err="1">
                <a:solidFill>
                  <a:srgbClr val="FF0000"/>
                </a:solidFill>
              </a:rPr>
              <a:t>různé</a:t>
            </a:r>
            <a:r>
              <a:rPr sz="1400" b="1" dirty="0">
                <a:solidFill>
                  <a:srgbClr val="FF0000"/>
                </a:solidFill>
              </a:rPr>
              <a:t> </a:t>
            </a:r>
            <a:r>
              <a:rPr sz="1400" b="1" dirty="0" err="1">
                <a:solidFill>
                  <a:srgbClr val="FF0000"/>
                </a:solidFill>
              </a:rPr>
              <a:t>životní</a:t>
            </a:r>
            <a:r>
              <a:rPr sz="1400" b="1" dirty="0">
                <a:solidFill>
                  <a:srgbClr val="FF0000"/>
                </a:solidFill>
              </a:rPr>
              <a:t> </a:t>
            </a:r>
            <a:r>
              <a:rPr sz="1400" b="1" dirty="0" err="1">
                <a:solidFill>
                  <a:srgbClr val="FF0000"/>
                </a:solidFill>
              </a:rPr>
              <a:t>situace</a:t>
            </a:r>
            <a:r>
              <a:rPr sz="1400" dirty="0">
                <a:solidFill>
                  <a:srgbClr val="FF0000"/>
                </a:solidFill>
              </a:rPr>
              <a:t>. </a:t>
            </a:r>
            <a:r>
              <a:rPr sz="1400" dirty="0" err="1">
                <a:solidFill>
                  <a:srgbClr val="FF0000"/>
                </a:solidFill>
              </a:rPr>
              <a:t>Svými</a:t>
            </a:r>
            <a:r>
              <a:rPr sz="1400" dirty="0">
                <a:solidFill>
                  <a:srgbClr val="FF0000"/>
                </a:solidFill>
              </a:rPr>
              <a:t> </a:t>
            </a:r>
            <a:r>
              <a:rPr sz="1400" dirty="0" err="1">
                <a:solidFill>
                  <a:srgbClr val="FF0000"/>
                </a:solidFill>
              </a:rPr>
              <a:t>věru</a:t>
            </a:r>
            <a:r>
              <a:rPr sz="1400" dirty="0">
                <a:solidFill>
                  <a:srgbClr val="FF0000"/>
                </a:solidFill>
              </a:rPr>
              <a:t> </a:t>
            </a:r>
            <a:r>
              <a:rPr sz="1400" dirty="0" err="1">
                <a:solidFill>
                  <a:srgbClr val="FF0000"/>
                </a:solidFill>
              </a:rPr>
              <a:t>novátorskými</a:t>
            </a:r>
            <a:r>
              <a:rPr sz="1400" dirty="0">
                <a:solidFill>
                  <a:srgbClr val="FF0000"/>
                </a:solidFill>
              </a:rPr>
              <a:t> </a:t>
            </a:r>
            <a:r>
              <a:rPr sz="1400" dirty="0" err="1">
                <a:solidFill>
                  <a:srgbClr val="FF0000"/>
                </a:solidFill>
              </a:rPr>
              <a:t>názory</a:t>
            </a:r>
            <a:r>
              <a:rPr sz="1400" dirty="0">
                <a:solidFill>
                  <a:srgbClr val="FF0000"/>
                </a:solidFill>
              </a:rPr>
              <a:t> o </a:t>
            </a:r>
            <a:r>
              <a:rPr sz="1400" dirty="0" err="1">
                <a:solidFill>
                  <a:srgbClr val="FF0000"/>
                </a:solidFill>
              </a:rPr>
              <a:t>povaze</a:t>
            </a:r>
            <a:r>
              <a:rPr sz="1400" dirty="0">
                <a:solidFill>
                  <a:srgbClr val="FF0000"/>
                </a:solidFill>
              </a:rPr>
              <a:t> a </a:t>
            </a:r>
            <a:r>
              <a:rPr sz="1400" dirty="0" err="1">
                <a:solidFill>
                  <a:srgbClr val="FF0000"/>
                </a:solidFill>
              </a:rPr>
              <a:t>uspořádání</a:t>
            </a:r>
            <a:r>
              <a:rPr sz="1400" dirty="0">
                <a:solidFill>
                  <a:srgbClr val="FF0000"/>
                </a:solidFill>
              </a:rPr>
              <a:t> </a:t>
            </a:r>
            <a:r>
              <a:rPr sz="1400" dirty="0" err="1">
                <a:solidFill>
                  <a:srgbClr val="FF0000"/>
                </a:solidFill>
              </a:rPr>
              <a:t>světa</a:t>
            </a:r>
            <a:r>
              <a:rPr sz="1400" dirty="0">
                <a:solidFill>
                  <a:srgbClr val="FF0000"/>
                </a:solidFill>
              </a:rPr>
              <a:t> </a:t>
            </a:r>
            <a:r>
              <a:rPr sz="1400" dirty="0" err="1">
                <a:solidFill>
                  <a:srgbClr val="FF0000"/>
                </a:solidFill>
              </a:rPr>
              <a:t>bohů</a:t>
            </a:r>
            <a:r>
              <a:rPr sz="1400" dirty="0">
                <a:solidFill>
                  <a:srgbClr val="FF0000"/>
                </a:solidFill>
              </a:rPr>
              <a:t> </a:t>
            </a:r>
            <a:r>
              <a:rPr sz="1400" dirty="0" err="1">
                <a:solidFill>
                  <a:srgbClr val="FF0000"/>
                </a:solidFill>
              </a:rPr>
              <a:t>i</a:t>
            </a:r>
            <a:r>
              <a:rPr sz="1400" dirty="0">
                <a:solidFill>
                  <a:srgbClr val="FF0000"/>
                </a:solidFill>
              </a:rPr>
              <a:t> </a:t>
            </a:r>
            <a:r>
              <a:rPr sz="1400" dirty="0" err="1">
                <a:solidFill>
                  <a:srgbClr val="FF0000"/>
                </a:solidFill>
              </a:rPr>
              <a:t>lidí</a:t>
            </a:r>
            <a:r>
              <a:rPr sz="1400" dirty="0">
                <a:solidFill>
                  <a:srgbClr val="FF0000"/>
                </a:solidFill>
              </a:rPr>
              <a:t> </a:t>
            </a:r>
            <a:r>
              <a:rPr sz="1400" dirty="0" err="1">
                <a:solidFill>
                  <a:srgbClr val="FF0000"/>
                </a:solidFill>
              </a:rPr>
              <a:t>narušili</a:t>
            </a:r>
            <a:r>
              <a:rPr sz="1400" dirty="0">
                <a:solidFill>
                  <a:srgbClr val="FF0000"/>
                </a:solidFill>
              </a:rPr>
              <a:t> </a:t>
            </a:r>
            <a:r>
              <a:rPr sz="1400" dirty="0" err="1">
                <a:solidFill>
                  <a:srgbClr val="FF0000"/>
                </a:solidFill>
              </a:rPr>
              <a:t>tradiční</a:t>
            </a:r>
            <a:r>
              <a:rPr sz="1400" dirty="0">
                <a:solidFill>
                  <a:srgbClr val="FF0000"/>
                </a:solidFill>
              </a:rPr>
              <a:t> </a:t>
            </a:r>
            <a:r>
              <a:rPr sz="1400" dirty="0" err="1">
                <a:solidFill>
                  <a:srgbClr val="FF0000"/>
                </a:solidFill>
              </a:rPr>
              <a:t>osnovu</a:t>
            </a:r>
            <a:r>
              <a:rPr sz="1400" dirty="0">
                <a:solidFill>
                  <a:srgbClr val="FF0000"/>
                </a:solidFill>
              </a:rPr>
              <a:t> </a:t>
            </a:r>
            <a:r>
              <a:rPr sz="1400" dirty="0" err="1">
                <a:solidFill>
                  <a:srgbClr val="FF0000"/>
                </a:solidFill>
              </a:rPr>
              <a:t>lidského</a:t>
            </a:r>
            <a:r>
              <a:rPr sz="1400" dirty="0">
                <a:solidFill>
                  <a:srgbClr val="FF0000"/>
                </a:solidFill>
              </a:rPr>
              <a:t> </a:t>
            </a:r>
            <a:r>
              <a:rPr sz="1400" dirty="0" err="1">
                <a:solidFill>
                  <a:srgbClr val="FF0000"/>
                </a:solidFill>
              </a:rPr>
              <a:t>života</a:t>
            </a:r>
            <a:r>
              <a:rPr sz="1400" dirty="0">
                <a:solidFill>
                  <a:srgbClr val="FF0000"/>
                </a:solidFill>
              </a:rPr>
              <a:t>, </a:t>
            </a:r>
            <a:r>
              <a:rPr sz="1400" dirty="0" err="1">
                <a:solidFill>
                  <a:srgbClr val="FF0000"/>
                </a:solidFill>
              </a:rPr>
              <a:t>otřásli</a:t>
            </a:r>
            <a:r>
              <a:rPr sz="1400" dirty="0">
                <a:solidFill>
                  <a:srgbClr val="FF0000"/>
                </a:solidFill>
              </a:rPr>
              <a:t> </a:t>
            </a:r>
            <a:r>
              <a:rPr sz="1400" dirty="0" err="1">
                <a:solidFill>
                  <a:srgbClr val="FF0000"/>
                </a:solidFill>
              </a:rPr>
              <a:t>základy</a:t>
            </a:r>
            <a:r>
              <a:rPr sz="1400" dirty="0">
                <a:solidFill>
                  <a:srgbClr val="FF0000"/>
                </a:solidFill>
              </a:rPr>
              <a:t> </a:t>
            </a:r>
            <a:r>
              <a:rPr sz="1400" dirty="0" err="1">
                <a:solidFill>
                  <a:srgbClr val="FF0000"/>
                </a:solidFill>
              </a:rPr>
              <a:t>dosud</a:t>
            </a:r>
            <a:r>
              <a:rPr sz="1400" dirty="0">
                <a:solidFill>
                  <a:srgbClr val="FF0000"/>
                </a:solidFill>
              </a:rPr>
              <a:t> </a:t>
            </a:r>
            <a:r>
              <a:rPr sz="1400" dirty="0" err="1">
                <a:solidFill>
                  <a:srgbClr val="FF0000"/>
                </a:solidFill>
              </a:rPr>
              <a:t>uznávaných</a:t>
            </a:r>
            <a:r>
              <a:rPr sz="1400" dirty="0">
                <a:solidFill>
                  <a:srgbClr val="FF0000"/>
                </a:solidFill>
              </a:rPr>
              <a:t> </a:t>
            </a:r>
            <a:r>
              <a:rPr sz="1400" dirty="0" err="1">
                <a:solidFill>
                  <a:srgbClr val="FF0000"/>
                </a:solidFill>
              </a:rPr>
              <a:t>hodnot</a:t>
            </a:r>
            <a:r>
              <a:rPr sz="1400" dirty="0">
                <a:solidFill>
                  <a:srgbClr val="FF0000"/>
                </a:solidFill>
              </a:rPr>
              <a:t> a pro </a:t>
            </a:r>
            <a:r>
              <a:rPr sz="1400" b="1" dirty="0" err="1">
                <a:solidFill>
                  <a:srgbClr val="FF0000"/>
                </a:solidFill>
              </a:rPr>
              <a:t>konzervativní</a:t>
            </a:r>
            <a:r>
              <a:rPr sz="1400" b="1" dirty="0">
                <a:solidFill>
                  <a:srgbClr val="FF0000"/>
                </a:solidFill>
              </a:rPr>
              <a:t> </a:t>
            </a:r>
            <a:r>
              <a:rPr sz="1400" b="1" dirty="0" err="1">
                <a:solidFill>
                  <a:srgbClr val="FF0000"/>
                </a:solidFill>
              </a:rPr>
              <a:t>Athéňany</a:t>
            </a:r>
            <a:r>
              <a:rPr sz="1400" b="1" dirty="0">
                <a:solidFill>
                  <a:srgbClr val="FF0000"/>
                </a:solidFill>
              </a:rPr>
              <a:t> </a:t>
            </a:r>
            <a:r>
              <a:rPr sz="1400" dirty="0" err="1">
                <a:solidFill>
                  <a:srgbClr val="FF0000"/>
                </a:solidFill>
              </a:rPr>
              <a:t>byli</a:t>
            </a:r>
            <a:r>
              <a:rPr sz="1400" dirty="0">
                <a:solidFill>
                  <a:srgbClr val="FF0000"/>
                </a:solidFill>
              </a:rPr>
              <a:t> </a:t>
            </a:r>
            <a:r>
              <a:rPr sz="1400" dirty="0" err="1">
                <a:solidFill>
                  <a:srgbClr val="FF0000"/>
                </a:solidFill>
              </a:rPr>
              <a:t>opravdovou</a:t>
            </a:r>
            <a:r>
              <a:rPr sz="1400" dirty="0">
                <a:solidFill>
                  <a:srgbClr val="FF0000"/>
                </a:solidFill>
              </a:rPr>
              <a:t> </a:t>
            </a:r>
            <a:r>
              <a:rPr sz="1400" dirty="0" err="1">
                <a:solidFill>
                  <a:srgbClr val="FF0000"/>
                </a:solidFill>
              </a:rPr>
              <a:t>noční</a:t>
            </a:r>
            <a:r>
              <a:rPr sz="1400" dirty="0">
                <a:solidFill>
                  <a:srgbClr val="FF0000"/>
                </a:solidFill>
              </a:rPr>
              <a:t> </a:t>
            </a:r>
            <a:r>
              <a:rPr sz="1400" dirty="0" err="1">
                <a:solidFill>
                  <a:srgbClr val="FF0000"/>
                </a:solidFill>
              </a:rPr>
              <a:t>můrou</a:t>
            </a:r>
            <a:r>
              <a:rPr sz="1400" dirty="0">
                <a:solidFill>
                  <a:srgbClr val="FF0000"/>
                </a:solidFill>
              </a:rPr>
              <a:t>. </a:t>
            </a:r>
            <a:r>
              <a:rPr sz="1400" dirty="0" err="1">
                <a:solidFill>
                  <a:srgbClr val="FF0000"/>
                </a:solidFill>
              </a:rPr>
              <a:t>Přesto</a:t>
            </a:r>
            <a:r>
              <a:rPr sz="1400" dirty="0">
                <a:solidFill>
                  <a:srgbClr val="FF0000"/>
                </a:solidFill>
              </a:rPr>
              <a:t> </a:t>
            </a:r>
            <a:r>
              <a:rPr sz="1400" dirty="0" err="1">
                <a:solidFill>
                  <a:srgbClr val="FF0000"/>
                </a:solidFill>
              </a:rPr>
              <a:t>však</a:t>
            </a:r>
            <a:r>
              <a:rPr sz="1400" dirty="0">
                <a:solidFill>
                  <a:srgbClr val="FF0000"/>
                </a:solidFill>
              </a:rPr>
              <a:t> </a:t>
            </a:r>
            <a:r>
              <a:rPr sz="1400" dirty="0" err="1">
                <a:solidFill>
                  <a:srgbClr val="FF0000"/>
                </a:solidFill>
              </a:rPr>
              <a:t>po</a:t>
            </a:r>
            <a:r>
              <a:rPr sz="1400" dirty="0">
                <a:solidFill>
                  <a:srgbClr val="FF0000"/>
                </a:solidFill>
              </a:rPr>
              <a:t> </a:t>
            </a:r>
            <a:r>
              <a:rPr sz="1400" dirty="0" err="1">
                <a:solidFill>
                  <a:srgbClr val="FF0000"/>
                </a:solidFill>
              </a:rPr>
              <a:t>nich</a:t>
            </a:r>
            <a:r>
              <a:rPr sz="1400" dirty="0">
                <a:solidFill>
                  <a:srgbClr val="FF0000"/>
                </a:solidFill>
              </a:rPr>
              <a:t> </a:t>
            </a:r>
            <a:r>
              <a:rPr sz="1400" dirty="0" err="1">
                <a:solidFill>
                  <a:srgbClr val="FF0000"/>
                </a:solidFill>
              </a:rPr>
              <a:t>byla</a:t>
            </a:r>
            <a:r>
              <a:rPr sz="1400" dirty="0">
                <a:solidFill>
                  <a:srgbClr val="FF0000"/>
                </a:solidFill>
              </a:rPr>
              <a:t> </a:t>
            </a:r>
            <a:r>
              <a:rPr sz="1400" dirty="0" err="1">
                <a:solidFill>
                  <a:srgbClr val="FF0000"/>
                </a:solidFill>
              </a:rPr>
              <a:t>velká</a:t>
            </a:r>
            <a:r>
              <a:rPr sz="1400" dirty="0">
                <a:solidFill>
                  <a:srgbClr val="FF0000"/>
                </a:solidFill>
              </a:rPr>
              <a:t> </a:t>
            </a:r>
            <a:r>
              <a:rPr sz="1400" dirty="0" err="1">
                <a:solidFill>
                  <a:srgbClr val="FF0000"/>
                </a:solidFill>
              </a:rPr>
              <a:t>poptávka</a:t>
            </a:r>
            <a:r>
              <a:rPr sz="1400" dirty="0">
                <a:solidFill>
                  <a:srgbClr val="FF0000"/>
                </a:solidFill>
              </a:rPr>
              <a:t>, </a:t>
            </a:r>
            <a:r>
              <a:rPr sz="1400" dirty="0" err="1">
                <a:solidFill>
                  <a:srgbClr val="FF0000"/>
                </a:solidFill>
              </a:rPr>
              <a:t>protože</a:t>
            </a:r>
            <a:r>
              <a:rPr sz="1400" dirty="0">
                <a:solidFill>
                  <a:srgbClr val="FF0000"/>
                </a:solidFill>
              </a:rPr>
              <a:t> </a:t>
            </a:r>
            <a:r>
              <a:rPr sz="1400" dirty="0" err="1">
                <a:solidFill>
                  <a:srgbClr val="FF0000"/>
                </a:solidFill>
              </a:rPr>
              <a:t>přinášeli</a:t>
            </a:r>
            <a:r>
              <a:rPr sz="1400" dirty="0">
                <a:solidFill>
                  <a:srgbClr val="FF0000"/>
                </a:solidFill>
              </a:rPr>
              <a:t> </a:t>
            </a:r>
            <a:r>
              <a:rPr sz="1400" dirty="0" err="1">
                <a:solidFill>
                  <a:srgbClr val="FF0000"/>
                </a:solidFill>
              </a:rPr>
              <a:t>nové</a:t>
            </a:r>
            <a:r>
              <a:rPr sz="1400" dirty="0">
                <a:solidFill>
                  <a:srgbClr val="FF0000"/>
                </a:solidFill>
              </a:rPr>
              <a:t> </a:t>
            </a:r>
            <a:r>
              <a:rPr sz="1400" dirty="0" err="1">
                <a:solidFill>
                  <a:srgbClr val="FF0000"/>
                </a:solidFill>
              </a:rPr>
              <a:t>nebo</a:t>
            </a:r>
            <a:r>
              <a:rPr sz="1400" dirty="0">
                <a:solidFill>
                  <a:srgbClr val="FF0000"/>
                </a:solidFill>
              </a:rPr>
              <a:t> </a:t>
            </a:r>
            <a:r>
              <a:rPr sz="1400" dirty="0" err="1">
                <a:solidFill>
                  <a:srgbClr val="FF0000"/>
                </a:solidFill>
              </a:rPr>
              <a:t>alespoň</a:t>
            </a:r>
            <a:r>
              <a:rPr sz="1400" dirty="0">
                <a:solidFill>
                  <a:srgbClr val="FF0000"/>
                </a:solidFill>
              </a:rPr>
              <a:t> </a:t>
            </a:r>
            <a:r>
              <a:rPr sz="1400" dirty="0" err="1">
                <a:solidFill>
                  <a:srgbClr val="FF0000"/>
                </a:solidFill>
              </a:rPr>
              <a:t>módní</a:t>
            </a:r>
            <a:r>
              <a:rPr sz="1400" dirty="0">
                <a:solidFill>
                  <a:srgbClr val="FF0000"/>
                </a:solidFill>
              </a:rPr>
              <a:t> </a:t>
            </a:r>
            <a:r>
              <a:rPr sz="1400" dirty="0" err="1">
                <a:solidFill>
                  <a:srgbClr val="FF0000"/>
                </a:solidFill>
              </a:rPr>
              <a:t>myšlenky</a:t>
            </a:r>
            <a:r>
              <a:rPr sz="1400" dirty="0">
                <a:solidFill>
                  <a:srgbClr val="FF0000"/>
                </a:solidFill>
              </a:rPr>
              <a:t>.“ (</a:t>
            </a:r>
            <a:r>
              <a:rPr lang="cs-CZ" sz="1400" dirty="0" err="1">
                <a:solidFill>
                  <a:srgbClr val="FF0000"/>
                </a:solidFill>
              </a:rPr>
              <a:t>Jochen</a:t>
            </a:r>
            <a:r>
              <a:rPr lang="cs-CZ" sz="1400" dirty="0">
                <a:solidFill>
                  <a:srgbClr val="FF0000"/>
                </a:solidFill>
              </a:rPr>
              <a:t>, </a:t>
            </a:r>
            <a:r>
              <a:rPr sz="1400" dirty="0" err="1">
                <a:solidFill>
                  <a:srgbClr val="FF0000"/>
                </a:solidFill>
              </a:rPr>
              <a:t>Bleicken</a:t>
            </a:r>
            <a:r>
              <a:rPr sz="1400" dirty="0">
                <a:solidFill>
                  <a:srgbClr val="FF0000"/>
                </a:solidFill>
              </a:rPr>
              <a:t>, 443)</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Chlapci</a:t>
            </a:r>
            <a:r>
              <a:rPr dirty="0"/>
              <a:t> se </a:t>
            </a:r>
            <a:r>
              <a:rPr dirty="0" err="1"/>
              <a:t>dělili</a:t>
            </a:r>
            <a:r>
              <a:rPr dirty="0"/>
              <a:t> do </a:t>
            </a:r>
            <a:r>
              <a:rPr dirty="0" err="1"/>
              <a:t>dvou</a:t>
            </a:r>
            <a:r>
              <a:rPr dirty="0"/>
              <a:t> </a:t>
            </a:r>
            <a:r>
              <a:rPr dirty="0" err="1"/>
              <a:t>tříd</a:t>
            </a:r>
            <a:r>
              <a:rPr dirty="0"/>
              <a:t>: </a:t>
            </a:r>
            <a:r>
              <a:rPr i="1" dirty="0" err="1"/>
              <a:t>paides</a:t>
            </a:r>
            <a:r>
              <a:rPr i="1" dirty="0"/>
              <a:t> </a:t>
            </a:r>
            <a:r>
              <a:rPr dirty="0"/>
              <a:t>a </a:t>
            </a:r>
            <a:r>
              <a:rPr i="1" dirty="0" err="1"/>
              <a:t>neaniskoi</a:t>
            </a:r>
            <a:r>
              <a:rPr i="1" dirty="0"/>
              <a:t> </a:t>
            </a:r>
            <a:r>
              <a:rPr dirty="0"/>
              <a:t>(15-18 let); </a:t>
            </a:r>
            <a:r>
              <a:rPr dirty="0" err="1"/>
              <a:t>výuka</a:t>
            </a:r>
            <a:r>
              <a:rPr dirty="0"/>
              <a:t> se </a:t>
            </a:r>
            <a:r>
              <a:rPr dirty="0" err="1"/>
              <a:t>konala</a:t>
            </a:r>
            <a:r>
              <a:rPr dirty="0"/>
              <a:t> v </a:t>
            </a:r>
            <a:r>
              <a:rPr dirty="0" err="1"/>
              <a:t>domě</a:t>
            </a:r>
            <a:r>
              <a:rPr dirty="0"/>
              <a:t> </a:t>
            </a:r>
            <a:r>
              <a:rPr dirty="0" err="1"/>
              <a:t>učitele</a:t>
            </a:r>
            <a:r>
              <a:rPr dirty="0"/>
              <a:t>.</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Obsah</a:t>
            </a:r>
            <a:r>
              <a:rPr dirty="0"/>
              <a:t> </a:t>
            </a:r>
            <a:r>
              <a:rPr dirty="0" err="1"/>
              <a:t>výuky</a:t>
            </a:r>
            <a:r>
              <a:rPr dirty="0"/>
              <a:t>: „</a:t>
            </a:r>
            <a:r>
              <a:rPr dirty="0" err="1"/>
              <a:t>Číst</a:t>
            </a:r>
            <a:r>
              <a:rPr dirty="0"/>
              <a:t> a </a:t>
            </a:r>
            <a:r>
              <a:rPr dirty="0" err="1"/>
              <a:t>psát</a:t>
            </a:r>
            <a:r>
              <a:rPr dirty="0"/>
              <a:t> se </a:t>
            </a:r>
            <a:r>
              <a:rPr dirty="0" err="1"/>
              <a:t>žáci</a:t>
            </a:r>
            <a:r>
              <a:rPr dirty="0"/>
              <a:t> </a:t>
            </a:r>
            <a:r>
              <a:rPr dirty="0" err="1"/>
              <a:t>učili</a:t>
            </a:r>
            <a:r>
              <a:rPr dirty="0"/>
              <a:t> </a:t>
            </a:r>
            <a:r>
              <a:rPr dirty="0" err="1"/>
              <a:t>na</a:t>
            </a:r>
            <a:r>
              <a:rPr dirty="0"/>
              <a:t> </a:t>
            </a:r>
            <a:r>
              <a:rPr dirty="0" err="1"/>
              <a:t>slavných</a:t>
            </a:r>
            <a:r>
              <a:rPr dirty="0"/>
              <a:t> </a:t>
            </a:r>
            <a:r>
              <a:rPr dirty="0" err="1"/>
              <a:t>epických</a:t>
            </a:r>
            <a:r>
              <a:rPr dirty="0"/>
              <a:t> </a:t>
            </a:r>
            <a:r>
              <a:rPr dirty="0" err="1"/>
              <a:t>básních</a:t>
            </a:r>
            <a:r>
              <a:rPr dirty="0"/>
              <a:t>, </a:t>
            </a:r>
            <a:r>
              <a:rPr dirty="0" err="1"/>
              <a:t>hlavně</a:t>
            </a:r>
            <a:r>
              <a:rPr dirty="0"/>
              <a:t> </a:t>
            </a:r>
            <a:r>
              <a:rPr dirty="0" err="1"/>
              <a:t>na</a:t>
            </a:r>
            <a:r>
              <a:rPr dirty="0"/>
              <a:t> </a:t>
            </a:r>
            <a:r>
              <a:rPr dirty="0" err="1"/>
              <a:t>Homérovi</a:t>
            </a:r>
            <a:r>
              <a:rPr dirty="0"/>
              <a:t> a </a:t>
            </a:r>
            <a:r>
              <a:rPr dirty="0" err="1"/>
              <a:t>Hésiodovi</a:t>
            </a:r>
            <a:r>
              <a:rPr dirty="0"/>
              <a:t>. </a:t>
            </a:r>
            <a:r>
              <a:rPr dirty="0" err="1"/>
              <a:t>Četba</a:t>
            </a:r>
            <a:r>
              <a:rPr dirty="0"/>
              <a:t> </a:t>
            </a:r>
            <a:r>
              <a:rPr dirty="0" err="1"/>
              <a:t>zároveň</a:t>
            </a:r>
            <a:r>
              <a:rPr dirty="0"/>
              <a:t> </a:t>
            </a:r>
            <a:r>
              <a:rPr dirty="0" err="1"/>
              <a:t>zprostředkovávala</a:t>
            </a:r>
            <a:r>
              <a:rPr dirty="0"/>
              <a:t> </a:t>
            </a:r>
            <a:r>
              <a:rPr dirty="0" err="1"/>
              <a:t>obecně</a:t>
            </a:r>
            <a:r>
              <a:rPr dirty="0"/>
              <a:t> </a:t>
            </a:r>
            <a:r>
              <a:rPr dirty="0" err="1"/>
              <a:t>platné</a:t>
            </a:r>
            <a:r>
              <a:rPr dirty="0"/>
              <a:t> </a:t>
            </a:r>
            <a:r>
              <a:rPr dirty="0" err="1"/>
              <a:t>mravní</a:t>
            </a:r>
            <a:r>
              <a:rPr dirty="0"/>
              <a:t> a </a:t>
            </a:r>
            <a:r>
              <a:rPr dirty="0" err="1"/>
              <a:t>náboženské</a:t>
            </a:r>
            <a:r>
              <a:rPr dirty="0"/>
              <a:t> </a:t>
            </a:r>
            <a:r>
              <a:rPr dirty="0" err="1"/>
              <a:t>zásady</a:t>
            </a:r>
            <a:r>
              <a:rPr dirty="0"/>
              <a:t> a </a:t>
            </a:r>
            <a:r>
              <a:rPr dirty="0" err="1"/>
              <a:t>pravidla</a:t>
            </a:r>
            <a:r>
              <a:rPr dirty="0"/>
              <a:t>. Z </a:t>
            </a:r>
            <a:r>
              <a:rPr dirty="0" err="1"/>
              <a:t>Homéra</a:t>
            </a:r>
            <a:r>
              <a:rPr dirty="0"/>
              <a:t> se </a:t>
            </a:r>
            <a:r>
              <a:rPr dirty="0" err="1"/>
              <a:t>dítě</a:t>
            </a:r>
            <a:r>
              <a:rPr dirty="0"/>
              <a:t> </a:t>
            </a:r>
            <a:r>
              <a:rPr dirty="0" err="1"/>
              <a:t>naučilo</a:t>
            </a:r>
            <a:r>
              <a:rPr dirty="0"/>
              <a:t>, co je v </a:t>
            </a:r>
            <a:r>
              <a:rPr dirty="0" err="1"/>
              <a:t>lidském</a:t>
            </a:r>
            <a:r>
              <a:rPr dirty="0"/>
              <a:t> </a:t>
            </a:r>
            <a:r>
              <a:rPr dirty="0" err="1"/>
              <a:t>životě</a:t>
            </a:r>
            <a:r>
              <a:rPr dirty="0"/>
              <a:t> </a:t>
            </a:r>
            <a:r>
              <a:rPr dirty="0" err="1"/>
              <a:t>důležité</a:t>
            </a:r>
            <a:r>
              <a:rPr dirty="0"/>
              <a:t> a co ne. </a:t>
            </a:r>
            <a:r>
              <a:rPr dirty="0" err="1"/>
              <a:t>Homérovy</a:t>
            </a:r>
            <a:r>
              <a:rPr dirty="0"/>
              <a:t> </a:t>
            </a:r>
            <a:r>
              <a:rPr dirty="0" err="1"/>
              <a:t>eposy</a:t>
            </a:r>
            <a:r>
              <a:rPr dirty="0"/>
              <a:t> </a:t>
            </a:r>
            <a:r>
              <a:rPr dirty="0" err="1"/>
              <a:t>opravdu</a:t>
            </a:r>
            <a:r>
              <a:rPr dirty="0"/>
              <a:t> </a:t>
            </a:r>
            <a:r>
              <a:rPr dirty="0" err="1"/>
              <a:t>poskytovaly</a:t>
            </a:r>
            <a:r>
              <a:rPr dirty="0"/>
              <a:t> </a:t>
            </a:r>
            <a:r>
              <a:rPr dirty="0" err="1"/>
              <a:t>vzory</a:t>
            </a:r>
            <a:r>
              <a:rPr dirty="0"/>
              <a:t> </a:t>
            </a:r>
            <a:r>
              <a:rPr dirty="0" err="1"/>
              <a:t>jednání</a:t>
            </a:r>
            <a:r>
              <a:rPr dirty="0"/>
              <a:t> pro </a:t>
            </a:r>
            <a:r>
              <a:rPr dirty="0" err="1"/>
              <a:t>každou</a:t>
            </a:r>
            <a:r>
              <a:rPr dirty="0"/>
              <a:t> </a:t>
            </a:r>
            <a:r>
              <a:rPr dirty="0" err="1"/>
              <a:t>situaci</a:t>
            </a:r>
            <a:r>
              <a:rPr dirty="0"/>
              <a:t>: </a:t>
            </a:r>
            <a:r>
              <a:rPr dirty="0" err="1"/>
              <a:t>jak</a:t>
            </a:r>
            <a:r>
              <a:rPr dirty="0"/>
              <a:t> </a:t>
            </a:r>
            <a:r>
              <a:rPr dirty="0" err="1"/>
              <a:t>bojovat</a:t>
            </a:r>
            <a:r>
              <a:rPr dirty="0"/>
              <a:t> v </a:t>
            </a:r>
            <a:r>
              <a:rPr dirty="0" err="1"/>
              <a:t>bitvě</a:t>
            </a:r>
            <a:r>
              <a:rPr dirty="0"/>
              <a:t>, </a:t>
            </a:r>
            <a:r>
              <a:rPr dirty="0" err="1"/>
              <a:t>jak</a:t>
            </a:r>
            <a:r>
              <a:rPr dirty="0"/>
              <a:t> </a:t>
            </a:r>
            <a:r>
              <a:rPr dirty="0" err="1"/>
              <a:t>si</a:t>
            </a:r>
            <a:r>
              <a:rPr dirty="0"/>
              <a:t> </a:t>
            </a:r>
            <a:r>
              <a:rPr dirty="0" err="1"/>
              <a:t>vést</a:t>
            </a:r>
            <a:r>
              <a:rPr dirty="0"/>
              <a:t> </a:t>
            </a:r>
            <a:r>
              <a:rPr dirty="0" err="1"/>
              <a:t>při</a:t>
            </a:r>
            <a:r>
              <a:rPr dirty="0"/>
              <a:t> </a:t>
            </a:r>
            <a:r>
              <a:rPr dirty="0" err="1"/>
              <a:t>soudní</a:t>
            </a:r>
            <a:r>
              <a:rPr dirty="0"/>
              <a:t> </a:t>
            </a:r>
            <a:r>
              <a:rPr dirty="0" err="1"/>
              <a:t>při</a:t>
            </a:r>
            <a:r>
              <a:rPr dirty="0"/>
              <a:t>, </a:t>
            </a:r>
            <a:r>
              <a:rPr dirty="0" err="1"/>
              <a:t>jak</a:t>
            </a:r>
            <a:r>
              <a:rPr dirty="0"/>
              <a:t> </a:t>
            </a:r>
            <a:r>
              <a:rPr dirty="0" err="1"/>
              <a:t>uctívat</a:t>
            </a:r>
            <a:r>
              <a:rPr dirty="0"/>
              <a:t> </a:t>
            </a:r>
            <a:r>
              <a:rPr dirty="0" err="1"/>
              <a:t>bohy</a:t>
            </a:r>
            <a:r>
              <a:rPr dirty="0"/>
              <a:t> </a:t>
            </a:r>
            <a:r>
              <a:rPr dirty="0" err="1"/>
              <a:t>či</a:t>
            </a:r>
            <a:r>
              <a:rPr dirty="0"/>
              <a:t> </a:t>
            </a:r>
            <a:r>
              <a:rPr dirty="0" err="1"/>
              <a:t>dostát</a:t>
            </a:r>
            <a:r>
              <a:rPr dirty="0"/>
              <a:t> </a:t>
            </a:r>
            <a:r>
              <a:rPr dirty="0" err="1"/>
              <a:t>manželským</a:t>
            </a:r>
            <a:r>
              <a:rPr dirty="0"/>
              <a:t> </a:t>
            </a:r>
            <a:r>
              <a:rPr dirty="0" err="1"/>
              <a:t>povinnostem</a:t>
            </a:r>
            <a:r>
              <a:rPr dirty="0"/>
              <a:t>.“ (</a:t>
            </a:r>
            <a:r>
              <a:rPr dirty="0" err="1"/>
              <a:t>tamt</a:t>
            </a:r>
            <a:r>
              <a:rPr dirty="0"/>
              <a:t>.)</a:t>
            </a:r>
          </a:p>
          <a:p>
            <a:pPr>
              <a:lnSpc>
                <a:spcPct val="90000"/>
              </a:lnSpc>
              <a:spcBef>
                <a:spcPts val="200"/>
              </a:spcBef>
              <a:buFontTx/>
              <a:buAutoNum type="arabicPeriod"/>
              <a:defRPr sz="1100">
                <a:latin typeface="Times New Roman"/>
                <a:ea typeface="Times New Roman"/>
                <a:cs typeface="Times New Roman"/>
                <a:sym typeface="Times New Roman"/>
              </a:defRPr>
            </a:pPr>
            <a:r>
              <a:rPr dirty="0" err="1"/>
              <a:t>Vzdělání</a:t>
            </a:r>
            <a:r>
              <a:rPr dirty="0"/>
              <a:t> </a:t>
            </a:r>
            <a:r>
              <a:rPr dirty="0" err="1"/>
              <a:t>děvčat</a:t>
            </a:r>
            <a:r>
              <a:rPr dirty="0"/>
              <a:t>: </a:t>
            </a:r>
            <a:r>
              <a:rPr dirty="0" err="1"/>
              <a:t>dívka</a:t>
            </a:r>
            <a:r>
              <a:rPr dirty="0"/>
              <a:t> </a:t>
            </a:r>
            <a:r>
              <a:rPr dirty="0" err="1"/>
              <a:t>vyrůstala</a:t>
            </a:r>
            <a:r>
              <a:rPr dirty="0"/>
              <a:t> v </a:t>
            </a:r>
            <a:r>
              <a:rPr dirty="0" err="1"/>
              <a:t>ženské</a:t>
            </a:r>
            <a:r>
              <a:rPr dirty="0"/>
              <a:t> </a:t>
            </a:r>
            <a:r>
              <a:rPr dirty="0" err="1"/>
              <a:t>části</a:t>
            </a:r>
            <a:r>
              <a:rPr dirty="0"/>
              <a:t> </a:t>
            </a:r>
            <a:r>
              <a:rPr dirty="0" err="1"/>
              <a:t>domu</a:t>
            </a:r>
            <a:r>
              <a:rPr dirty="0"/>
              <a:t> a od </a:t>
            </a:r>
            <a:r>
              <a:rPr dirty="0" err="1"/>
              <a:t>žen</a:t>
            </a:r>
            <a:r>
              <a:rPr dirty="0"/>
              <a:t>, </a:t>
            </a:r>
            <a:r>
              <a:rPr dirty="0" err="1"/>
              <a:t>tedy</a:t>
            </a:r>
            <a:r>
              <a:rPr dirty="0"/>
              <a:t> </a:t>
            </a:r>
            <a:r>
              <a:rPr dirty="0" err="1"/>
              <a:t>především</a:t>
            </a:r>
            <a:r>
              <a:rPr dirty="0"/>
              <a:t> </a:t>
            </a:r>
            <a:r>
              <a:rPr dirty="0" err="1"/>
              <a:t>matky</a:t>
            </a:r>
            <a:r>
              <a:rPr dirty="0"/>
              <a:t>, se tam </a:t>
            </a:r>
            <a:r>
              <a:rPr dirty="0" err="1"/>
              <a:t>učila</a:t>
            </a:r>
            <a:r>
              <a:rPr dirty="0"/>
              <a:t> </a:t>
            </a:r>
            <a:r>
              <a:rPr dirty="0" err="1"/>
              <a:t>dovednostem</a:t>
            </a:r>
            <a:r>
              <a:rPr dirty="0"/>
              <a:t>, </a:t>
            </a:r>
            <a:r>
              <a:rPr dirty="0" err="1"/>
              <a:t>které</a:t>
            </a:r>
            <a:r>
              <a:rPr dirty="0"/>
              <a:t> </a:t>
            </a:r>
            <a:r>
              <a:rPr dirty="0" err="1"/>
              <a:t>potřebovala</a:t>
            </a:r>
            <a:r>
              <a:rPr dirty="0"/>
              <a:t> pro </a:t>
            </a:r>
            <a:r>
              <a:rPr dirty="0" err="1"/>
              <a:t>život</a:t>
            </a:r>
            <a:r>
              <a:rPr dirty="0"/>
              <a:t> v </a:t>
            </a:r>
            <a:r>
              <a:rPr dirty="0" err="1"/>
              <a:t>manželství</a:t>
            </a:r>
            <a:r>
              <a:rPr dirty="0"/>
              <a:t>: </a:t>
            </a:r>
            <a:r>
              <a:rPr dirty="0" err="1"/>
              <a:t>vařit</a:t>
            </a:r>
            <a:r>
              <a:rPr dirty="0"/>
              <a:t>, </a:t>
            </a:r>
            <a:r>
              <a:rPr dirty="0" err="1"/>
              <a:t>příst</a:t>
            </a:r>
            <a:r>
              <a:rPr dirty="0"/>
              <a:t>, </a:t>
            </a:r>
            <a:r>
              <a:rPr dirty="0" err="1"/>
              <a:t>tkát</a:t>
            </a:r>
            <a:r>
              <a:rPr dirty="0"/>
              <a:t>. </a:t>
            </a:r>
            <a:r>
              <a:rPr dirty="0" err="1"/>
              <a:t>Většina</a:t>
            </a:r>
            <a:r>
              <a:rPr dirty="0"/>
              <a:t> </a:t>
            </a:r>
            <a:r>
              <a:rPr dirty="0" err="1"/>
              <a:t>žen</a:t>
            </a:r>
            <a:r>
              <a:rPr dirty="0"/>
              <a:t> </a:t>
            </a:r>
            <a:r>
              <a:rPr dirty="0" err="1"/>
              <a:t>neuměla</a:t>
            </a:r>
            <a:r>
              <a:rPr dirty="0"/>
              <a:t> </a:t>
            </a:r>
            <a:r>
              <a:rPr dirty="0" err="1"/>
              <a:t>číst</a:t>
            </a:r>
            <a:r>
              <a:rPr dirty="0"/>
              <a:t> a </a:t>
            </a:r>
            <a:r>
              <a:rPr dirty="0" err="1"/>
              <a:t>psát</a:t>
            </a:r>
            <a:r>
              <a:rPr dirty="0"/>
              <a:t>. </a:t>
            </a:r>
          </a:p>
          <a:p>
            <a:pPr marL="0" indent="0">
              <a:lnSpc>
                <a:spcPct val="90000"/>
              </a:lnSpc>
              <a:spcBef>
                <a:spcPts val="200"/>
              </a:spcBef>
              <a:buSzTx/>
              <a:buNone/>
              <a:defRPr sz="900"/>
            </a:pPr>
            <a:r>
              <a:rPr lang="cs-CZ" dirty="0"/>
              <a:t>	</a:t>
            </a:r>
            <a:r>
              <a:rPr dirty="0">
                <a:latin typeface="Times New Roman" panose="02020603050405020304" pitchFamily="18" charset="0"/>
                <a:cs typeface="Times New Roman" panose="02020603050405020304" pitchFamily="18" charset="0"/>
              </a:rPr>
              <a:t>(lit.: </a:t>
            </a:r>
            <a:r>
              <a:rPr dirty="0" err="1">
                <a:latin typeface="Times New Roman" panose="02020603050405020304" pitchFamily="18" charset="0"/>
                <a:cs typeface="Times New Roman" panose="02020603050405020304" pitchFamily="18" charset="0"/>
              </a:rPr>
              <a:t>Jochen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Bleicken</a:t>
            </a:r>
            <a:r>
              <a:rPr dirty="0">
                <a:latin typeface="Times New Roman" panose="02020603050405020304" pitchFamily="18" charset="0"/>
                <a:cs typeface="Times New Roman" panose="02020603050405020304" pitchFamily="18" charset="0"/>
              </a:rPr>
              <a:t>, </a:t>
            </a:r>
            <a:r>
              <a:rPr i="1" dirty="0" err="1">
                <a:latin typeface="Times New Roman" panose="02020603050405020304" pitchFamily="18" charset="0"/>
                <a:cs typeface="Times New Roman" panose="02020603050405020304" pitchFamily="18" charset="0"/>
              </a:rPr>
              <a:t>Athénská</a:t>
            </a:r>
            <a:r>
              <a:rPr i="1" dirty="0">
                <a:latin typeface="Times New Roman" panose="02020603050405020304" pitchFamily="18" charset="0"/>
                <a:cs typeface="Times New Roman" panose="02020603050405020304" pitchFamily="18" charset="0"/>
              </a:rPr>
              <a:t> </a:t>
            </a:r>
            <a:r>
              <a:rPr i="1" dirty="0" err="1">
                <a:latin typeface="Times New Roman" panose="02020603050405020304" pitchFamily="18" charset="0"/>
                <a:cs typeface="Times New Roman" panose="02020603050405020304" pitchFamily="18" charset="0"/>
              </a:rPr>
              <a:t>demokracie</a:t>
            </a:r>
            <a:r>
              <a:rPr dirty="0">
                <a:latin typeface="Times New Roman" panose="02020603050405020304" pitchFamily="18" charset="0"/>
                <a:cs typeface="Times New Roman" panose="02020603050405020304" pitchFamily="18" charset="0"/>
              </a:rPr>
              <a:t>, s. 442-443)</a:t>
            </a: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Nadpis 1"/>
          <p:cNvSpPr txBox="1">
            <a:spLocks noGrp="1"/>
          </p:cNvSpPr>
          <p:nvPr>
            <p:ph type="title"/>
          </p:nvPr>
        </p:nvSpPr>
        <p:spPr>
          <a:prstGeom prst="rect">
            <a:avLst/>
          </a:prstGeom>
        </p:spPr>
        <p:txBody>
          <a:bodyPr/>
          <a:lstStyle>
            <a:lvl1pPr>
              <a:defRPr sz="1600">
                <a:latin typeface="Times New Roman"/>
                <a:ea typeface="Times New Roman"/>
                <a:cs typeface="Times New Roman"/>
                <a:sym typeface="Times New Roman"/>
              </a:defRPr>
            </a:lvl1pPr>
          </a:lstStyle>
          <a:p>
            <a:r>
              <a:t>Sofisté III – pár svědectví o působení</a:t>
            </a:r>
          </a:p>
        </p:txBody>
      </p:sp>
      <p:sp>
        <p:nvSpPr>
          <p:cNvPr id="37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a:latin typeface="Times New Roman"/>
                <a:ea typeface="Times New Roman"/>
                <a:cs typeface="Times New Roman"/>
                <a:sym typeface="Times New Roman"/>
              </a:defRPr>
            </a:pPr>
            <a:r>
              <a:rPr dirty="0" err="1"/>
              <a:t>Platón</a:t>
            </a:r>
            <a:r>
              <a:rPr dirty="0"/>
              <a:t>, </a:t>
            </a:r>
            <a:r>
              <a:rPr b="1" i="1" dirty="0" err="1"/>
              <a:t>Prótagoras</a:t>
            </a:r>
            <a:r>
              <a:rPr dirty="0"/>
              <a:t> 310a-b: „V </a:t>
            </a:r>
            <a:r>
              <a:rPr dirty="0" err="1"/>
              <a:t>noci</a:t>
            </a:r>
            <a:r>
              <a:rPr dirty="0"/>
              <a:t> </a:t>
            </a:r>
            <a:r>
              <a:rPr dirty="0" err="1"/>
              <a:t>na</a:t>
            </a:r>
            <a:r>
              <a:rPr dirty="0"/>
              <a:t> </a:t>
            </a:r>
            <a:r>
              <a:rPr dirty="0" err="1"/>
              <a:t>dnešek</a:t>
            </a:r>
            <a:r>
              <a:rPr dirty="0"/>
              <a:t>, </a:t>
            </a:r>
            <a:r>
              <a:rPr dirty="0" err="1"/>
              <a:t>ještě</a:t>
            </a:r>
            <a:r>
              <a:rPr dirty="0"/>
              <a:t> </a:t>
            </a:r>
            <a:r>
              <a:rPr dirty="0" err="1"/>
              <a:t>za</a:t>
            </a:r>
            <a:r>
              <a:rPr dirty="0"/>
              <a:t> </a:t>
            </a:r>
            <a:r>
              <a:rPr dirty="0" err="1"/>
              <a:t>šerého</a:t>
            </a:r>
            <a:r>
              <a:rPr dirty="0"/>
              <a:t> </a:t>
            </a:r>
            <a:r>
              <a:rPr dirty="0" err="1"/>
              <a:t>svítání</a:t>
            </a:r>
            <a:r>
              <a:rPr dirty="0"/>
              <a:t>, </a:t>
            </a:r>
            <a:r>
              <a:rPr dirty="0" err="1"/>
              <a:t>Hippokratés</a:t>
            </a:r>
            <a:r>
              <a:rPr dirty="0"/>
              <a:t>, </a:t>
            </a:r>
            <a:r>
              <a:rPr dirty="0" err="1"/>
              <a:t>syn</a:t>
            </a:r>
            <a:r>
              <a:rPr dirty="0"/>
              <a:t> </a:t>
            </a:r>
            <a:r>
              <a:rPr dirty="0" err="1"/>
              <a:t>Appolodorův</a:t>
            </a:r>
            <a:r>
              <a:rPr dirty="0"/>
              <a:t> a </a:t>
            </a:r>
            <a:r>
              <a:rPr dirty="0" err="1"/>
              <a:t>bratr</a:t>
            </a:r>
            <a:r>
              <a:rPr dirty="0"/>
              <a:t> </a:t>
            </a:r>
            <a:r>
              <a:rPr dirty="0" err="1"/>
              <a:t>Fasónův</a:t>
            </a:r>
            <a:r>
              <a:rPr dirty="0"/>
              <a:t>, </a:t>
            </a:r>
            <a:r>
              <a:rPr dirty="0" err="1"/>
              <a:t>tloukl</a:t>
            </a:r>
            <a:r>
              <a:rPr dirty="0"/>
              <a:t> </a:t>
            </a:r>
            <a:r>
              <a:rPr dirty="0" err="1"/>
              <a:t>holí</a:t>
            </a:r>
            <a:r>
              <a:rPr dirty="0"/>
              <a:t> </a:t>
            </a:r>
            <a:r>
              <a:rPr dirty="0" err="1"/>
              <a:t>velmi</a:t>
            </a:r>
            <a:r>
              <a:rPr dirty="0"/>
              <a:t> </a:t>
            </a:r>
            <a:r>
              <a:rPr dirty="0" err="1"/>
              <a:t>prudce</a:t>
            </a:r>
            <a:r>
              <a:rPr dirty="0"/>
              <a:t> u </a:t>
            </a:r>
            <a:r>
              <a:rPr dirty="0" err="1"/>
              <a:t>nás</a:t>
            </a:r>
            <a:r>
              <a:rPr dirty="0"/>
              <a:t> </a:t>
            </a:r>
            <a:r>
              <a:rPr dirty="0" err="1"/>
              <a:t>na</a:t>
            </a:r>
            <a:r>
              <a:rPr dirty="0"/>
              <a:t> </a:t>
            </a:r>
            <a:r>
              <a:rPr dirty="0" err="1"/>
              <a:t>dveře</a:t>
            </a:r>
            <a:r>
              <a:rPr dirty="0"/>
              <a:t>, a </a:t>
            </a:r>
            <a:r>
              <a:rPr dirty="0" err="1"/>
              <a:t>když</a:t>
            </a:r>
            <a:r>
              <a:rPr dirty="0"/>
              <a:t> mu </a:t>
            </a:r>
            <a:r>
              <a:rPr dirty="0" err="1"/>
              <a:t>kdosi</a:t>
            </a:r>
            <a:r>
              <a:rPr dirty="0"/>
              <a:t> </a:t>
            </a:r>
            <a:r>
              <a:rPr dirty="0" err="1"/>
              <a:t>otevřel</a:t>
            </a:r>
            <a:r>
              <a:rPr dirty="0"/>
              <a:t>, </a:t>
            </a:r>
            <a:r>
              <a:rPr dirty="0" err="1"/>
              <a:t>hned</a:t>
            </a:r>
            <a:r>
              <a:rPr dirty="0"/>
              <a:t> </a:t>
            </a:r>
            <a:r>
              <a:rPr dirty="0" err="1"/>
              <a:t>šel</a:t>
            </a:r>
            <a:r>
              <a:rPr dirty="0"/>
              <a:t> </a:t>
            </a:r>
            <a:r>
              <a:rPr dirty="0" err="1"/>
              <a:t>spěšně</a:t>
            </a:r>
            <a:r>
              <a:rPr dirty="0"/>
              <a:t> </a:t>
            </a:r>
            <a:r>
              <a:rPr dirty="0" err="1"/>
              <a:t>dovnitř</a:t>
            </a:r>
            <a:r>
              <a:rPr dirty="0"/>
              <a:t> a </a:t>
            </a:r>
            <a:r>
              <a:rPr dirty="0" err="1"/>
              <a:t>hlasitě</a:t>
            </a:r>
            <a:r>
              <a:rPr dirty="0"/>
              <a:t> </a:t>
            </a:r>
            <a:r>
              <a:rPr dirty="0" err="1"/>
              <a:t>volal</a:t>
            </a:r>
            <a:r>
              <a:rPr dirty="0"/>
              <a:t>: „</a:t>
            </a:r>
            <a:r>
              <a:rPr dirty="0" err="1"/>
              <a:t>Sókrate</a:t>
            </a:r>
            <a:r>
              <a:rPr dirty="0"/>
              <a:t>, </a:t>
            </a:r>
            <a:r>
              <a:rPr dirty="0" err="1"/>
              <a:t>bdíš</a:t>
            </a:r>
            <a:r>
              <a:rPr dirty="0"/>
              <a:t> </a:t>
            </a:r>
            <a:r>
              <a:rPr dirty="0" err="1"/>
              <a:t>či</a:t>
            </a:r>
            <a:r>
              <a:rPr dirty="0"/>
              <a:t> </a:t>
            </a:r>
            <a:r>
              <a:rPr dirty="0" err="1"/>
              <a:t>spíš</a:t>
            </a:r>
            <a:r>
              <a:rPr dirty="0"/>
              <a:t>?“ A </a:t>
            </a:r>
            <a:r>
              <a:rPr dirty="0" err="1"/>
              <a:t>já</a:t>
            </a:r>
            <a:r>
              <a:rPr dirty="0"/>
              <a:t>, </a:t>
            </a:r>
            <a:r>
              <a:rPr dirty="0" err="1"/>
              <a:t>poznav</a:t>
            </a:r>
            <a:r>
              <a:rPr dirty="0"/>
              <a:t> ho </a:t>
            </a:r>
            <a:r>
              <a:rPr dirty="0" err="1"/>
              <a:t>po</a:t>
            </a:r>
            <a:r>
              <a:rPr dirty="0"/>
              <a:t> </a:t>
            </a:r>
            <a:r>
              <a:rPr dirty="0" err="1"/>
              <a:t>hlase</a:t>
            </a:r>
            <a:r>
              <a:rPr dirty="0"/>
              <a:t>, </a:t>
            </a:r>
            <a:r>
              <a:rPr dirty="0" err="1"/>
              <a:t>jsem</a:t>
            </a:r>
            <a:r>
              <a:rPr dirty="0"/>
              <a:t> </a:t>
            </a:r>
            <a:r>
              <a:rPr dirty="0" err="1"/>
              <a:t>řekl</a:t>
            </a:r>
            <a:r>
              <a:rPr dirty="0"/>
              <a:t>: „To je </a:t>
            </a:r>
            <a:r>
              <a:rPr dirty="0" err="1"/>
              <a:t>Hippokratés</a:t>
            </a:r>
            <a:r>
              <a:rPr dirty="0"/>
              <a:t>; </a:t>
            </a:r>
            <a:r>
              <a:rPr dirty="0" err="1"/>
              <a:t>chceš</a:t>
            </a:r>
            <a:r>
              <a:rPr dirty="0"/>
              <a:t> mi </a:t>
            </a:r>
            <a:r>
              <a:rPr dirty="0" err="1"/>
              <a:t>říct</a:t>
            </a:r>
            <a:r>
              <a:rPr dirty="0"/>
              <a:t> </a:t>
            </a:r>
            <a:r>
              <a:rPr dirty="0" err="1"/>
              <a:t>něco</a:t>
            </a:r>
            <a:r>
              <a:rPr dirty="0"/>
              <a:t> </a:t>
            </a:r>
            <a:r>
              <a:rPr dirty="0" err="1"/>
              <a:t>nového</a:t>
            </a:r>
            <a:r>
              <a:rPr dirty="0"/>
              <a:t>?“ „</a:t>
            </a:r>
            <a:r>
              <a:rPr dirty="0" err="1"/>
              <a:t>Nic</a:t>
            </a:r>
            <a:r>
              <a:rPr dirty="0"/>
              <a:t> </a:t>
            </a:r>
            <a:r>
              <a:rPr dirty="0" err="1"/>
              <a:t>zlého</a:t>
            </a:r>
            <a:r>
              <a:rPr dirty="0"/>
              <a:t>,“ </a:t>
            </a:r>
            <a:r>
              <a:rPr dirty="0" err="1"/>
              <a:t>odpověděl</a:t>
            </a:r>
            <a:r>
              <a:rPr dirty="0"/>
              <a:t>, „</a:t>
            </a:r>
            <a:r>
              <a:rPr dirty="0" err="1"/>
              <a:t>jen</a:t>
            </a:r>
            <a:r>
              <a:rPr dirty="0"/>
              <a:t> </a:t>
            </a:r>
            <a:r>
              <a:rPr dirty="0" err="1"/>
              <a:t>dobré</a:t>
            </a:r>
            <a:r>
              <a:rPr dirty="0"/>
              <a:t> </a:t>
            </a:r>
            <a:r>
              <a:rPr dirty="0" err="1"/>
              <a:t>zprávy</a:t>
            </a:r>
            <a:r>
              <a:rPr dirty="0"/>
              <a:t>.“ „To je </a:t>
            </a:r>
            <a:r>
              <a:rPr dirty="0" err="1"/>
              <a:t>dobře</a:t>
            </a:r>
            <a:r>
              <a:rPr dirty="0"/>
              <a:t>,“ </a:t>
            </a:r>
            <a:r>
              <a:rPr dirty="0" err="1"/>
              <a:t>pravil</a:t>
            </a:r>
            <a:r>
              <a:rPr dirty="0"/>
              <a:t> </a:t>
            </a:r>
            <a:r>
              <a:rPr dirty="0" err="1"/>
              <a:t>jsem</a:t>
            </a:r>
            <a:r>
              <a:rPr dirty="0"/>
              <a:t>, „co je to a </a:t>
            </a:r>
            <a:r>
              <a:rPr dirty="0" err="1"/>
              <a:t>proč</a:t>
            </a:r>
            <a:r>
              <a:rPr dirty="0"/>
              <a:t> </a:t>
            </a:r>
            <a:r>
              <a:rPr dirty="0" err="1"/>
              <a:t>jsi</a:t>
            </a:r>
            <a:r>
              <a:rPr dirty="0"/>
              <a:t> </a:t>
            </a:r>
            <a:r>
              <a:rPr dirty="0" err="1"/>
              <a:t>přišel</a:t>
            </a:r>
            <a:r>
              <a:rPr dirty="0"/>
              <a:t> </a:t>
            </a:r>
            <a:r>
              <a:rPr dirty="0" err="1"/>
              <a:t>tak</a:t>
            </a:r>
            <a:r>
              <a:rPr dirty="0"/>
              <a:t> </a:t>
            </a:r>
            <a:r>
              <a:rPr dirty="0" err="1"/>
              <a:t>časně</a:t>
            </a:r>
            <a:r>
              <a:rPr dirty="0"/>
              <a:t>?“ „</a:t>
            </a:r>
            <a:r>
              <a:rPr dirty="0" err="1"/>
              <a:t>Prótagoras</a:t>
            </a:r>
            <a:r>
              <a:rPr dirty="0"/>
              <a:t> </a:t>
            </a:r>
            <a:r>
              <a:rPr dirty="0" err="1"/>
              <a:t>přišel</a:t>
            </a:r>
            <a:r>
              <a:rPr dirty="0"/>
              <a:t>,“ </a:t>
            </a:r>
            <a:r>
              <a:rPr dirty="0" err="1"/>
              <a:t>řekl</a:t>
            </a:r>
            <a:r>
              <a:rPr dirty="0"/>
              <a:t>, </a:t>
            </a:r>
            <a:r>
              <a:rPr dirty="0" err="1"/>
              <a:t>stanuv</a:t>
            </a:r>
            <a:r>
              <a:rPr dirty="0"/>
              <a:t> </a:t>
            </a:r>
            <a:r>
              <a:rPr dirty="0" err="1"/>
              <a:t>vedle</a:t>
            </a:r>
            <a:r>
              <a:rPr dirty="0"/>
              <a:t> </a:t>
            </a:r>
            <a:r>
              <a:rPr dirty="0" err="1"/>
              <a:t>mne</a:t>
            </a:r>
            <a:r>
              <a:rPr dirty="0"/>
              <a:t>.“ </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err="1"/>
              <a:t>Platón</a:t>
            </a:r>
            <a:r>
              <a:rPr dirty="0"/>
              <a:t>, </a:t>
            </a:r>
            <a:r>
              <a:rPr b="1" i="1" dirty="0" err="1"/>
              <a:t>Obrana</a:t>
            </a:r>
            <a:r>
              <a:rPr b="1" i="1" dirty="0"/>
              <a:t> </a:t>
            </a:r>
            <a:r>
              <a:rPr b="1" i="1" dirty="0" err="1"/>
              <a:t>Sókratova</a:t>
            </a:r>
            <a:r>
              <a:rPr i="1" dirty="0"/>
              <a:t> </a:t>
            </a:r>
            <a:r>
              <a:rPr dirty="0"/>
              <a:t>19e: „Ne, </a:t>
            </a:r>
            <a:r>
              <a:rPr dirty="0" err="1"/>
              <a:t>jistě</a:t>
            </a:r>
            <a:r>
              <a:rPr dirty="0"/>
              <a:t> </a:t>
            </a:r>
            <a:r>
              <a:rPr dirty="0" err="1"/>
              <a:t>ani</a:t>
            </a:r>
            <a:r>
              <a:rPr dirty="0"/>
              <a:t> z </a:t>
            </a:r>
            <a:r>
              <a:rPr dirty="0" err="1"/>
              <a:t>toho</a:t>
            </a:r>
            <a:r>
              <a:rPr dirty="0"/>
              <a:t> </a:t>
            </a:r>
            <a:r>
              <a:rPr dirty="0" err="1"/>
              <a:t>není</a:t>
            </a:r>
            <a:r>
              <a:rPr dirty="0"/>
              <a:t> </a:t>
            </a:r>
            <a:r>
              <a:rPr dirty="0" err="1"/>
              <a:t>nic</a:t>
            </a:r>
            <a:r>
              <a:rPr dirty="0"/>
              <a:t> </a:t>
            </a:r>
            <a:r>
              <a:rPr dirty="0" err="1"/>
              <a:t>pravda</a:t>
            </a:r>
            <a:r>
              <a:rPr dirty="0"/>
              <a:t>, </a:t>
            </a:r>
            <a:r>
              <a:rPr dirty="0" err="1"/>
              <a:t>ani</a:t>
            </a:r>
            <a:r>
              <a:rPr dirty="0"/>
              <a:t> </a:t>
            </a:r>
            <a:r>
              <a:rPr dirty="0" err="1"/>
              <a:t>jestliže</a:t>
            </a:r>
            <a:r>
              <a:rPr dirty="0"/>
              <a:t> </a:t>
            </a:r>
            <a:r>
              <a:rPr dirty="0" err="1"/>
              <a:t>jste</a:t>
            </a:r>
            <a:r>
              <a:rPr dirty="0"/>
              <a:t> od </a:t>
            </a:r>
            <a:r>
              <a:rPr dirty="0" err="1"/>
              <a:t>někoho</a:t>
            </a:r>
            <a:r>
              <a:rPr dirty="0"/>
              <a:t> </a:t>
            </a:r>
            <a:r>
              <a:rPr dirty="0" err="1"/>
              <a:t>slyšeli</a:t>
            </a:r>
            <a:r>
              <a:rPr dirty="0"/>
              <a:t>, </a:t>
            </a:r>
            <a:r>
              <a:rPr dirty="0" err="1"/>
              <a:t>že</a:t>
            </a:r>
            <a:r>
              <a:rPr dirty="0"/>
              <a:t> se </a:t>
            </a:r>
            <a:r>
              <a:rPr dirty="0" err="1"/>
              <a:t>já</a:t>
            </a:r>
            <a:r>
              <a:rPr dirty="0"/>
              <a:t> </a:t>
            </a:r>
            <a:r>
              <a:rPr dirty="0" err="1"/>
              <a:t>zabývám</a:t>
            </a:r>
            <a:r>
              <a:rPr dirty="0"/>
              <a:t> </a:t>
            </a:r>
            <a:r>
              <a:rPr dirty="0" err="1"/>
              <a:t>vzděláváním</a:t>
            </a:r>
            <a:r>
              <a:rPr dirty="0"/>
              <a:t> </a:t>
            </a:r>
            <a:r>
              <a:rPr dirty="0" err="1"/>
              <a:t>lidí</a:t>
            </a:r>
            <a:r>
              <a:rPr dirty="0"/>
              <a:t> a </a:t>
            </a:r>
            <a:r>
              <a:rPr dirty="0" err="1"/>
              <a:t>že</a:t>
            </a:r>
            <a:r>
              <a:rPr dirty="0"/>
              <a:t> </a:t>
            </a:r>
            <a:r>
              <a:rPr dirty="0" err="1"/>
              <a:t>si</a:t>
            </a:r>
            <a:r>
              <a:rPr dirty="0"/>
              <a:t> </a:t>
            </a:r>
            <a:r>
              <a:rPr dirty="0" err="1"/>
              <a:t>tím</a:t>
            </a:r>
            <a:r>
              <a:rPr dirty="0"/>
              <a:t> </a:t>
            </a:r>
            <a:r>
              <a:rPr dirty="0" err="1"/>
              <a:t>vydělávám</a:t>
            </a:r>
            <a:r>
              <a:rPr dirty="0"/>
              <a:t> </a:t>
            </a:r>
            <a:r>
              <a:rPr dirty="0" err="1"/>
              <a:t>peníze</a:t>
            </a:r>
            <a:r>
              <a:rPr dirty="0"/>
              <a:t>, </a:t>
            </a:r>
            <a:r>
              <a:rPr dirty="0" err="1"/>
              <a:t>ani</a:t>
            </a:r>
            <a:r>
              <a:rPr dirty="0"/>
              <a:t> to </a:t>
            </a:r>
            <a:r>
              <a:rPr dirty="0" err="1"/>
              <a:t>není</a:t>
            </a:r>
            <a:r>
              <a:rPr dirty="0"/>
              <a:t> </a:t>
            </a:r>
            <a:r>
              <a:rPr dirty="0" err="1"/>
              <a:t>pravda</a:t>
            </a:r>
            <a:r>
              <a:rPr dirty="0"/>
              <a:t>. </a:t>
            </a:r>
            <a:r>
              <a:rPr dirty="0" err="1"/>
              <a:t>Ačkoliv</a:t>
            </a:r>
            <a:r>
              <a:rPr dirty="0"/>
              <a:t> </a:t>
            </a:r>
            <a:r>
              <a:rPr dirty="0" err="1"/>
              <a:t>i</a:t>
            </a:r>
            <a:r>
              <a:rPr dirty="0"/>
              <a:t> </a:t>
            </a:r>
            <a:r>
              <a:rPr dirty="0" err="1"/>
              <a:t>toto</a:t>
            </a:r>
            <a:r>
              <a:rPr dirty="0"/>
              <a:t> by </a:t>
            </a:r>
            <a:r>
              <a:rPr dirty="0" err="1"/>
              <a:t>bylo</a:t>
            </a:r>
            <a:r>
              <a:rPr dirty="0"/>
              <a:t> </a:t>
            </a:r>
            <a:r>
              <a:rPr dirty="0" err="1"/>
              <a:t>podle</a:t>
            </a:r>
            <a:r>
              <a:rPr dirty="0"/>
              <a:t> </a:t>
            </a:r>
            <a:r>
              <a:rPr dirty="0" err="1"/>
              <a:t>mého</a:t>
            </a:r>
            <a:r>
              <a:rPr dirty="0"/>
              <a:t> </a:t>
            </a:r>
            <a:r>
              <a:rPr dirty="0" err="1"/>
              <a:t>zdání</a:t>
            </a:r>
            <a:r>
              <a:rPr dirty="0"/>
              <a:t> </a:t>
            </a:r>
            <a:r>
              <a:rPr dirty="0" err="1"/>
              <a:t>krásné</a:t>
            </a:r>
            <a:r>
              <a:rPr dirty="0"/>
              <a:t>, </a:t>
            </a:r>
            <a:r>
              <a:rPr dirty="0" err="1"/>
              <a:t>jestliže</a:t>
            </a:r>
            <a:r>
              <a:rPr dirty="0"/>
              <a:t> by </a:t>
            </a:r>
            <a:r>
              <a:rPr dirty="0" err="1"/>
              <a:t>byl</a:t>
            </a:r>
            <a:r>
              <a:rPr dirty="0"/>
              <a:t> </a:t>
            </a:r>
            <a:r>
              <a:rPr dirty="0" err="1"/>
              <a:t>někdo</a:t>
            </a:r>
            <a:r>
              <a:rPr dirty="0"/>
              <a:t> </a:t>
            </a:r>
            <a:r>
              <a:rPr dirty="0" err="1"/>
              <a:t>schopen</a:t>
            </a:r>
            <a:r>
              <a:rPr dirty="0"/>
              <a:t> </a:t>
            </a:r>
            <a:r>
              <a:rPr dirty="0" err="1"/>
              <a:t>vzdělávat</a:t>
            </a:r>
            <a:r>
              <a:rPr dirty="0"/>
              <a:t> </a:t>
            </a:r>
            <a:r>
              <a:rPr dirty="0" err="1"/>
              <a:t>lidi</a:t>
            </a:r>
            <a:r>
              <a:rPr dirty="0"/>
              <a:t> </a:t>
            </a:r>
            <a:r>
              <a:rPr dirty="0" err="1"/>
              <a:t>jako</a:t>
            </a:r>
            <a:r>
              <a:rPr dirty="0"/>
              <a:t> Gorgias z </a:t>
            </a:r>
            <a:r>
              <a:rPr dirty="0" err="1"/>
              <a:t>Leontin</a:t>
            </a:r>
            <a:r>
              <a:rPr dirty="0"/>
              <a:t> a </a:t>
            </a:r>
            <a:r>
              <a:rPr dirty="0" err="1"/>
              <a:t>Prodikos</a:t>
            </a:r>
            <a:r>
              <a:rPr dirty="0"/>
              <a:t> z Kea a Hippias z </a:t>
            </a:r>
            <a:r>
              <a:rPr dirty="0" err="1"/>
              <a:t>Élidy</a:t>
            </a:r>
            <a:r>
              <a:rPr dirty="0"/>
              <a:t>. Z </a:t>
            </a:r>
            <a:r>
              <a:rPr dirty="0" err="1"/>
              <a:t>těchto</a:t>
            </a:r>
            <a:r>
              <a:rPr dirty="0"/>
              <a:t> </a:t>
            </a:r>
            <a:r>
              <a:rPr dirty="0" err="1"/>
              <a:t>totiž</a:t>
            </a:r>
            <a:r>
              <a:rPr dirty="0"/>
              <a:t> </a:t>
            </a:r>
            <a:r>
              <a:rPr dirty="0" err="1"/>
              <a:t>každý</a:t>
            </a:r>
            <a:r>
              <a:rPr dirty="0"/>
              <a:t>, </a:t>
            </a:r>
            <a:r>
              <a:rPr dirty="0" err="1"/>
              <a:t>občané</a:t>
            </a:r>
            <a:r>
              <a:rPr dirty="0"/>
              <a:t>, </a:t>
            </a:r>
            <a:r>
              <a:rPr dirty="0" err="1"/>
              <a:t>dovede</a:t>
            </a:r>
            <a:r>
              <a:rPr dirty="0"/>
              <a:t> </a:t>
            </a:r>
            <a:r>
              <a:rPr dirty="0" err="1"/>
              <a:t>chodit</a:t>
            </a:r>
            <a:r>
              <a:rPr dirty="0"/>
              <a:t> od </a:t>
            </a:r>
            <a:r>
              <a:rPr dirty="0" err="1"/>
              <a:t>města</a:t>
            </a:r>
            <a:r>
              <a:rPr dirty="0"/>
              <a:t> k </a:t>
            </a:r>
            <a:r>
              <a:rPr dirty="0" err="1"/>
              <a:t>městu</a:t>
            </a:r>
            <a:r>
              <a:rPr dirty="0"/>
              <a:t> a </a:t>
            </a:r>
            <a:r>
              <a:rPr dirty="0" err="1"/>
              <a:t>všude</a:t>
            </a:r>
            <a:r>
              <a:rPr dirty="0"/>
              <a:t> </a:t>
            </a:r>
            <a:r>
              <a:rPr dirty="0" err="1"/>
              <a:t>přemlouvají</a:t>
            </a:r>
            <a:r>
              <a:rPr dirty="0"/>
              <a:t> </a:t>
            </a:r>
            <a:r>
              <a:rPr b="1" dirty="0" err="1"/>
              <a:t>mladé</a:t>
            </a:r>
            <a:r>
              <a:rPr b="1" dirty="0"/>
              <a:t> </a:t>
            </a:r>
            <a:r>
              <a:rPr b="1" dirty="0" err="1"/>
              <a:t>lidi</a:t>
            </a:r>
            <a:r>
              <a:rPr dirty="0"/>
              <a:t> – </a:t>
            </a:r>
            <a:r>
              <a:rPr dirty="0" err="1"/>
              <a:t>kterým</a:t>
            </a:r>
            <a:r>
              <a:rPr dirty="0"/>
              <a:t> je </a:t>
            </a:r>
            <a:r>
              <a:rPr dirty="0" err="1"/>
              <a:t>možno</a:t>
            </a:r>
            <a:r>
              <a:rPr dirty="0"/>
              <a:t> </a:t>
            </a:r>
            <a:r>
              <a:rPr dirty="0" err="1"/>
              <a:t>zadarmo</a:t>
            </a:r>
            <a:r>
              <a:rPr dirty="0"/>
              <a:t> </a:t>
            </a:r>
            <a:r>
              <a:rPr dirty="0" err="1"/>
              <a:t>poslouchat</a:t>
            </a:r>
            <a:r>
              <a:rPr dirty="0"/>
              <a:t> </a:t>
            </a:r>
            <a:r>
              <a:rPr dirty="0" err="1"/>
              <a:t>vlastní</a:t>
            </a:r>
            <a:r>
              <a:rPr dirty="0"/>
              <a:t> </a:t>
            </a:r>
            <a:r>
              <a:rPr dirty="0" err="1"/>
              <a:t>spoluobčany</a:t>
            </a:r>
            <a:r>
              <a:rPr dirty="0"/>
              <a:t>, </a:t>
            </a:r>
            <a:r>
              <a:rPr dirty="0" err="1"/>
              <a:t>kteréhokoliv</a:t>
            </a:r>
            <a:r>
              <a:rPr dirty="0"/>
              <a:t> by </a:t>
            </a:r>
            <a:r>
              <a:rPr dirty="0" err="1"/>
              <a:t>chtěli</a:t>
            </a:r>
            <a:r>
              <a:rPr dirty="0"/>
              <a:t> -, aby </a:t>
            </a:r>
            <a:r>
              <a:rPr dirty="0" err="1"/>
              <a:t>opustíce</a:t>
            </a:r>
            <a:r>
              <a:rPr dirty="0"/>
              <a:t> </a:t>
            </a:r>
            <a:r>
              <a:rPr dirty="0" err="1"/>
              <a:t>styky</a:t>
            </a:r>
            <a:r>
              <a:rPr dirty="0"/>
              <a:t> s </a:t>
            </a:r>
            <a:r>
              <a:rPr dirty="0" err="1"/>
              <a:t>oněmi</a:t>
            </a:r>
            <a:r>
              <a:rPr dirty="0"/>
              <a:t> </a:t>
            </a:r>
            <a:r>
              <a:rPr dirty="0" err="1"/>
              <a:t>poslouchali</a:t>
            </a:r>
            <a:r>
              <a:rPr dirty="0"/>
              <a:t> je </a:t>
            </a:r>
            <a:r>
              <a:rPr dirty="0" err="1"/>
              <a:t>samy</a:t>
            </a:r>
            <a:r>
              <a:rPr dirty="0"/>
              <a:t>, </a:t>
            </a:r>
            <a:r>
              <a:rPr dirty="0" err="1"/>
              <a:t>dávali</a:t>
            </a:r>
            <a:r>
              <a:rPr dirty="0"/>
              <a:t> </a:t>
            </a:r>
            <a:r>
              <a:rPr dirty="0" err="1"/>
              <a:t>jim</a:t>
            </a:r>
            <a:r>
              <a:rPr dirty="0"/>
              <a:t> </a:t>
            </a:r>
            <a:r>
              <a:rPr dirty="0" err="1"/>
              <a:t>peníze</a:t>
            </a:r>
            <a:r>
              <a:rPr dirty="0"/>
              <a:t>, a </a:t>
            </a:r>
            <a:r>
              <a:rPr dirty="0" err="1"/>
              <a:t>ještě</a:t>
            </a:r>
            <a:r>
              <a:rPr dirty="0"/>
              <a:t> </a:t>
            </a:r>
            <a:r>
              <a:rPr dirty="0" err="1"/>
              <a:t>jim</a:t>
            </a:r>
            <a:r>
              <a:rPr dirty="0"/>
              <a:t> </a:t>
            </a:r>
            <a:r>
              <a:rPr dirty="0" err="1"/>
              <a:t>za</a:t>
            </a:r>
            <a:r>
              <a:rPr dirty="0"/>
              <a:t> to </a:t>
            </a:r>
            <a:r>
              <a:rPr dirty="0" err="1"/>
              <a:t>byli</a:t>
            </a:r>
            <a:r>
              <a:rPr dirty="0"/>
              <a:t> </a:t>
            </a:r>
            <a:r>
              <a:rPr dirty="0" err="1"/>
              <a:t>vděčni</a:t>
            </a:r>
            <a:r>
              <a:rPr dirty="0"/>
              <a:t>.“</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a:t>Hippias </a:t>
            </a:r>
            <a:r>
              <a:rPr dirty="0" err="1"/>
              <a:t>Větší</a:t>
            </a:r>
            <a:r>
              <a:rPr dirty="0"/>
              <a:t> 282 c-d (</a:t>
            </a:r>
            <a:r>
              <a:rPr dirty="0" err="1"/>
              <a:t>vědomosti</a:t>
            </a:r>
            <a:r>
              <a:rPr dirty="0"/>
              <a:t> </a:t>
            </a:r>
            <a:r>
              <a:rPr dirty="0" err="1"/>
              <a:t>jsou</a:t>
            </a:r>
            <a:r>
              <a:rPr dirty="0"/>
              <a:t> </a:t>
            </a:r>
            <a:r>
              <a:rPr dirty="0" err="1"/>
              <a:t>užitečné</a:t>
            </a:r>
            <a:r>
              <a:rPr dirty="0"/>
              <a:t>, </a:t>
            </a:r>
            <a:r>
              <a:rPr dirty="0" err="1"/>
              <a:t>byli</a:t>
            </a:r>
            <a:r>
              <a:rPr dirty="0"/>
              <a:t> </a:t>
            </a:r>
            <a:r>
              <a:rPr dirty="0" err="1"/>
              <a:t>velmi</a:t>
            </a:r>
            <a:r>
              <a:rPr dirty="0"/>
              <a:t> </a:t>
            </a:r>
            <a:r>
              <a:rPr dirty="0" err="1"/>
              <a:t>atraktivní</a:t>
            </a:r>
            <a:r>
              <a:rPr dirty="0"/>
              <a:t>)</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err="1"/>
              <a:t>Platón</a:t>
            </a:r>
            <a:r>
              <a:rPr dirty="0"/>
              <a:t>, </a:t>
            </a:r>
            <a:r>
              <a:rPr b="1" i="1" dirty="0" err="1"/>
              <a:t>Prótagoras</a:t>
            </a:r>
            <a:r>
              <a:rPr dirty="0"/>
              <a:t> 319a: „… ale </a:t>
            </a:r>
            <a:r>
              <a:rPr dirty="0" err="1"/>
              <a:t>když</a:t>
            </a:r>
            <a:r>
              <a:rPr dirty="0"/>
              <a:t> </a:t>
            </a:r>
            <a:r>
              <a:rPr dirty="0" err="1"/>
              <a:t>přijde</a:t>
            </a:r>
            <a:r>
              <a:rPr dirty="0"/>
              <a:t> </a:t>
            </a:r>
            <a:r>
              <a:rPr dirty="0" err="1"/>
              <a:t>ke</a:t>
            </a:r>
            <a:r>
              <a:rPr dirty="0"/>
              <a:t> </a:t>
            </a:r>
            <a:r>
              <a:rPr dirty="0" err="1"/>
              <a:t>mně</a:t>
            </a:r>
            <a:r>
              <a:rPr dirty="0"/>
              <a:t>, </a:t>
            </a:r>
            <a:r>
              <a:rPr dirty="0" err="1"/>
              <a:t>nebude</a:t>
            </a:r>
            <a:r>
              <a:rPr dirty="0"/>
              <a:t> se </a:t>
            </a:r>
            <a:r>
              <a:rPr dirty="0" err="1"/>
              <a:t>učit</a:t>
            </a:r>
            <a:r>
              <a:rPr dirty="0"/>
              <a:t> o </a:t>
            </a:r>
            <a:r>
              <a:rPr dirty="0" err="1"/>
              <a:t>ničem</a:t>
            </a:r>
            <a:r>
              <a:rPr dirty="0"/>
              <a:t> </a:t>
            </a:r>
            <a:r>
              <a:rPr dirty="0" err="1"/>
              <a:t>jiném</a:t>
            </a:r>
            <a:r>
              <a:rPr dirty="0"/>
              <a:t> </a:t>
            </a:r>
            <a:r>
              <a:rPr dirty="0" err="1"/>
              <a:t>než</a:t>
            </a:r>
            <a:r>
              <a:rPr dirty="0"/>
              <a:t> o tom, </a:t>
            </a:r>
            <a:r>
              <a:rPr dirty="0" err="1"/>
              <a:t>proč</a:t>
            </a:r>
            <a:r>
              <a:rPr dirty="0"/>
              <a:t> </a:t>
            </a:r>
            <a:r>
              <a:rPr dirty="0" err="1"/>
              <a:t>přišel</a:t>
            </a:r>
            <a:r>
              <a:rPr dirty="0"/>
              <a:t>. Ta </a:t>
            </a:r>
            <a:r>
              <a:rPr dirty="0" err="1"/>
              <a:t>nauka</a:t>
            </a:r>
            <a:r>
              <a:rPr dirty="0"/>
              <a:t> </a:t>
            </a:r>
            <a:r>
              <a:rPr dirty="0" err="1"/>
              <a:t>pak</a:t>
            </a:r>
            <a:r>
              <a:rPr dirty="0"/>
              <a:t> jest </a:t>
            </a:r>
            <a:r>
              <a:rPr dirty="0" err="1"/>
              <a:t>rozvážnost</a:t>
            </a:r>
            <a:r>
              <a:rPr dirty="0"/>
              <a:t> </a:t>
            </a:r>
            <a:r>
              <a:rPr dirty="0" err="1"/>
              <a:t>i</a:t>
            </a:r>
            <a:r>
              <a:rPr dirty="0"/>
              <a:t> v </a:t>
            </a:r>
            <a:r>
              <a:rPr dirty="0" err="1"/>
              <a:t>soukromých</a:t>
            </a:r>
            <a:r>
              <a:rPr dirty="0"/>
              <a:t> </a:t>
            </a:r>
            <a:r>
              <a:rPr dirty="0" err="1"/>
              <a:t>věcech</a:t>
            </a:r>
            <a:r>
              <a:rPr dirty="0"/>
              <a:t>, aby co </a:t>
            </a:r>
            <a:r>
              <a:rPr dirty="0" err="1"/>
              <a:t>nejlépe</a:t>
            </a:r>
            <a:r>
              <a:rPr dirty="0"/>
              <a:t> </a:t>
            </a:r>
            <a:r>
              <a:rPr dirty="0" err="1"/>
              <a:t>spravoval</a:t>
            </a:r>
            <a:r>
              <a:rPr dirty="0"/>
              <a:t> </a:t>
            </a:r>
            <a:r>
              <a:rPr dirty="0" err="1"/>
              <a:t>své</a:t>
            </a:r>
            <a:r>
              <a:rPr dirty="0"/>
              <a:t> </a:t>
            </a:r>
            <a:r>
              <a:rPr dirty="0" err="1"/>
              <a:t>hospodářství</a:t>
            </a:r>
            <a:r>
              <a:rPr dirty="0"/>
              <a:t>, </a:t>
            </a:r>
            <a:r>
              <a:rPr dirty="0" err="1"/>
              <a:t>i</a:t>
            </a:r>
            <a:r>
              <a:rPr dirty="0"/>
              <a:t> </a:t>
            </a:r>
            <a:r>
              <a:rPr dirty="0" err="1"/>
              <a:t>ve</a:t>
            </a:r>
            <a:r>
              <a:rPr dirty="0"/>
              <a:t> </a:t>
            </a:r>
            <a:r>
              <a:rPr dirty="0" err="1"/>
              <a:t>věcech</a:t>
            </a:r>
            <a:r>
              <a:rPr dirty="0"/>
              <a:t> </a:t>
            </a:r>
            <a:r>
              <a:rPr dirty="0" err="1"/>
              <a:t>obecních</a:t>
            </a:r>
            <a:r>
              <a:rPr dirty="0"/>
              <a:t>, aby </a:t>
            </a:r>
            <a:r>
              <a:rPr dirty="0" err="1"/>
              <a:t>byl</a:t>
            </a:r>
            <a:r>
              <a:rPr dirty="0"/>
              <a:t> co </a:t>
            </a:r>
            <a:r>
              <a:rPr dirty="0" err="1"/>
              <a:t>nejschopnější</a:t>
            </a:r>
            <a:r>
              <a:rPr dirty="0"/>
              <a:t> </a:t>
            </a:r>
            <a:r>
              <a:rPr dirty="0" err="1"/>
              <a:t>činem</a:t>
            </a:r>
            <a:r>
              <a:rPr dirty="0"/>
              <a:t> </a:t>
            </a:r>
            <a:r>
              <a:rPr dirty="0" err="1"/>
              <a:t>i</a:t>
            </a:r>
            <a:r>
              <a:rPr dirty="0"/>
              <a:t> </a:t>
            </a:r>
            <a:r>
              <a:rPr dirty="0" err="1"/>
              <a:t>slovem</a:t>
            </a:r>
            <a:r>
              <a:rPr dirty="0"/>
              <a:t> </a:t>
            </a:r>
            <a:r>
              <a:rPr b="1" dirty="0" err="1"/>
              <a:t>říditi</a:t>
            </a:r>
            <a:r>
              <a:rPr b="1" dirty="0"/>
              <a:t> </a:t>
            </a:r>
            <a:r>
              <a:rPr b="1" dirty="0" err="1"/>
              <a:t>věci</a:t>
            </a:r>
            <a:r>
              <a:rPr b="1" dirty="0"/>
              <a:t> </a:t>
            </a:r>
            <a:r>
              <a:rPr b="1" dirty="0" err="1"/>
              <a:t>obce</a:t>
            </a:r>
            <a:r>
              <a:rPr dirty="0"/>
              <a:t>.</a:t>
            </a:r>
          </a:p>
          <a:p>
            <a:pPr marL="0" indent="0">
              <a:spcBef>
                <a:spcPts val="200"/>
              </a:spcBef>
              <a:buSzTx/>
              <a:buNone/>
              <a:defRPr sz="1100">
                <a:latin typeface="Times New Roman"/>
                <a:ea typeface="Times New Roman"/>
                <a:cs typeface="Times New Roman"/>
                <a:sym typeface="Times New Roman"/>
              </a:defRPr>
            </a:pPr>
            <a:r>
              <a:rPr dirty="0" err="1"/>
              <a:t>Zdalipak</a:t>
            </a:r>
            <a:r>
              <a:rPr dirty="0"/>
              <a:t>, </a:t>
            </a:r>
            <a:r>
              <a:rPr dirty="0" err="1"/>
              <a:t>děl</a:t>
            </a:r>
            <a:r>
              <a:rPr dirty="0"/>
              <a:t> </a:t>
            </a:r>
            <a:r>
              <a:rPr dirty="0" err="1"/>
              <a:t>jsem</a:t>
            </a:r>
            <a:r>
              <a:rPr dirty="0"/>
              <a:t> </a:t>
            </a:r>
            <a:r>
              <a:rPr dirty="0" err="1"/>
              <a:t>já</a:t>
            </a:r>
            <a:r>
              <a:rPr dirty="0"/>
              <a:t>, </a:t>
            </a:r>
            <a:r>
              <a:rPr dirty="0" err="1"/>
              <a:t>dobře</a:t>
            </a:r>
            <a:r>
              <a:rPr dirty="0"/>
              <a:t> </a:t>
            </a:r>
            <a:r>
              <a:rPr dirty="0" err="1"/>
              <a:t>sleduji</a:t>
            </a:r>
            <a:r>
              <a:rPr dirty="0"/>
              <a:t> </a:t>
            </a:r>
            <a:r>
              <a:rPr dirty="0" err="1"/>
              <a:t>tvou</a:t>
            </a:r>
            <a:r>
              <a:rPr dirty="0"/>
              <a:t> </a:t>
            </a:r>
            <a:r>
              <a:rPr dirty="0" err="1"/>
              <a:t>řeč</a:t>
            </a:r>
            <a:r>
              <a:rPr dirty="0"/>
              <a:t>? </a:t>
            </a:r>
            <a:r>
              <a:rPr dirty="0" err="1"/>
              <a:t>Zdá</a:t>
            </a:r>
            <a:r>
              <a:rPr dirty="0"/>
              <a:t> se mi </a:t>
            </a:r>
            <a:r>
              <a:rPr dirty="0" err="1"/>
              <a:t>totiž</a:t>
            </a:r>
            <a:r>
              <a:rPr dirty="0"/>
              <a:t>, </a:t>
            </a:r>
            <a:r>
              <a:rPr dirty="0" err="1"/>
              <a:t>že</a:t>
            </a:r>
            <a:r>
              <a:rPr dirty="0"/>
              <a:t> </a:t>
            </a:r>
            <a:r>
              <a:rPr dirty="0" err="1"/>
              <a:t>mluvíš</a:t>
            </a:r>
            <a:r>
              <a:rPr dirty="0"/>
              <a:t> o </a:t>
            </a:r>
            <a:r>
              <a:rPr b="1" dirty="0" err="1"/>
              <a:t>politickém</a:t>
            </a:r>
            <a:r>
              <a:rPr b="1" dirty="0"/>
              <a:t> </a:t>
            </a:r>
            <a:r>
              <a:rPr b="1" dirty="0" err="1"/>
              <a:t>umění</a:t>
            </a:r>
            <a:r>
              <a:rPr b="1" dirty="0"/>
              <a:t> a </a:t>
            </a:r>
            <a:r>
              <a:rPr b="1" dirty="0" err="1"/>
              <a:t>že</a:t>
            </a:r>
            <a:r>
              <a:rPr b="1" dirty="0"/>
              <a:t> </a:t>
            </a:r>
            <a:r>
              <a:rPr b="1" dirty="0" err="1"/>
              <a:t>slibuješ</a:t>
            </a:r>
            <a:r>
              <a:rPr b="1" dirty="0"/>
              <a:t> </a:t>
            </a:r>
            <a:r>
              <a:rPr b="1" dirty="0" err="1"/>
              <a:t>dělat</a:t>
            </a:r>
            <a:r>
              <a:rPr b="1" dirty="0"/>
              <a:t> </a:t>
            </a:r>
            <a:r>
              <a:rPr b="1" dirty="0" err="1"/>
              <a:t>muže</a:t>
            </a:r>
            <a:r>
              <a:rPr b="1" dirty="0"/>
              <a:t> </a:t>
            </a:r>
            <a:r>
              <a:rPr b="1" dirty="0" err="1"/>
              <a:t>dobrými</a:t>
            </a:r>
            <a:r>
              <a:rPr b="1" dirty="0"/>
              <a:t> </a:t>
            </a:r>
            <a:r>
              <a:rPr b="1" dirty="0" err="1"/>
              <a:t>občany</a:t>
            </a:r>
            <a:r>
              <a:rPr dirty="0"/>
              <a:t>.“ </a:t>
            </a:r>
          </a:p>
          <a:p>
            <a:pPr marL="0" indent="0">
              <a:buSzTx/>
              <a:buNone/>
              <a:defRPr sz="1100">
                <a:latin typeface="Times New Roman"/>
                <a:ea typeface="Times New Roman"/>
                <a:cs typeface="Times New Roman"/>
                <a:sym typeface="Times New Roman"/>
              </a:defRPr>
            </a:pPr>
            <a:endParaRPr dirty="0"/>
          </a:p>
          <a:p>
            <a:pPr marL="0" indent="0">
              <a:spcBef>
                <a:spcPts val="200"/>
              </a:spcBef>
              <a:buSzTx/>
              <a:buNone/>
              <a:defRPr sz="1100">
                <a:latin typeface="Times New Roman"/>
                <a:ea typeface="Times New Roman"/>
                <a:cs typeface="Times New Roman"/>
                <a:sym typeface="Times New Roman"/>
              </a:defRPr>
            </a:pPr>
            <a:r>
              <a:rPr dirty="0"/>
              <a:t>„</a:t>
            </a:r>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ovéPole 1"/>
          <p:cNvSpPr txBox="1"/>
          <p:nvPr/>
        </p:nvSpPr>
        <p:spPr>
          <a:xfrm>
            <a:off x="391631" y="355689"/>
            <a:ext cx="2618576" cy="6247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rPr dirty="0" err="1"/>
              <a:t>Platón</a:t>
            </a:r>
            <a:r>
              <a:rPr dirty="0"/>
              <a:t>, </a:t>
            </a:r>
            <a:r>
              <a:rPr i="1" dirty="0"/>
              <a:t>Gorgias</a:t>
            </a:r>
            <a:r>
              <a:rPr dirty="0"/>
              <a:t> (462b3-465e6):</a:t>
            </a:r>
          </a:p>
          <a:p>
            <a:pPr>
              <a:defRPr sz="1000"/>
            </a:pPr>
            <a:endParaRPr dirty="0"/>
          </a:p>
          <a:p>
            <a:pPr>
              <a:defRPr sz="1000"/>
            </a:pPr>
            <a:r>
              <a:rPr dirty="0" err="1"/>
              <a:t>Pól</a:t>
            </a:r>
            <a:r>
              <a:rPr dirty="0"/>
              <a:t>. </a:t>
            </a:r>
            <a:r>
              <a:rPr dirty="0" err="1"/>
              <a:t>Však</a:t>
            </a:r>
            <a:r>
              <a:rPr dirty="0"/>
              <a:t> to </a:t>
            </a:r>
            <a:r>
              <a:rPr dirty="0" err="1"/>
              <a:t>udělám</a:t>
            </a:r>
            <a:r>
              <a:rPr dirty="0"/>
              <a:t>. </a:t>
            </a:r>
            <a:r>
              <a:rPr dirty="0" err="1"/>
              <a:t>Nuže</a:t>
            </a:r>
            <a:r>
              <a:rPr dirty="0"/>
              <a:t>, </a:t>
            </a:r>
            <a:r>
              <a:rPr dirty="0" err="1"/>
              <a:t>odpověz</a:t>
            </a:r>
            <a:r>
              <a:rPr dirty="0"/>
              <a:t> mi </a:t>
            </a:r>
            <a:r>
              <a:rPr dirty="0" err="1"/>
              <a:t>Sókrate</a:t>
            </a:r>
            <a:r>
              <a:rPr dirty="0"/>
              <a:t>! </a:t>
            </a:r>
            <a:r>
              <a:rPr dirty="0" err="1"/>
              <a:t>Když</a:t>
            </a:r>
            <a:r>
              <a:rPr dirty="0"/>
              <a:t> se </a:t>
            </a:r>
            <a:r>
              <a:rPr dirty="0" err="1"/>
              <a:t>ti</a:t>
            </a:r>
            <a:r>
              <a:rPr dirty="0"/>
              <a:t> </a:t>
            </a:r>
            <a:r>
              <a:rPr dirty="0" err="1"/>
              <a:t>zdá</a:t>
            </a:r>
            <a:r>
              <a:rPr dirty="0"/>
              <a:t>, </a:t>
            </a:r>
            <a:r>
              <a:rPr dirty="0" err="1"/>
              <a:t>že</a:t>
            </a:r>
            <a:r>
              <a:rPr dirty="0"/>
              <a:t> je</a:t>
            </a:r>
            <a:r>
              <a:rPr b="1" dirty="0"/>
              <a:t> Gorgias</a:t>
            </a:r>
            <a:r>
              <a:rPr dirty="0"/>
              <a:t> v </a:t>
            </a:r>
            <a:r>
              <a:rPr dirty="0" err="1"/>
              <a:t>nejistotě</a:t>
            </a:r>
            <a:r>
              <a:rPr dirty="0"/>
              <a:t> </a:t>
            </a:r>
            <a:r>
              <a:rPr dirty="0" err="1"/>
              <a:t>stran</a:t>
            </a:r>
            <a:r>
              <a:rPr dirty="0"/>
              <a:t> </a:t>
            </a:r>
            <a:r>
              <a:rPr dirty="0" err="1"/>
              <a:t>rétoriky</a:t>
            </a:r>
            <a:r>
              <a:rPr dirty="0"/>
              <a:t>, </a:t>
            </a:r>
            <a:r>
              <a:rPr dirty="0" err="1"/>
              <a:t>zač</a:t>
            </a:r>
            <a:r>
              <a:rPr dirty="0"/>
              <a:t> </a:t>
            </a:r>
            <a:r>
              <a:rPr dirty="0" err="1"/>
              <a:t>pak</a:t>
            </a:r>
            <a:r>
              <a:rPr dirty="0"/>
              <a:t> </a:t>
            </a:r>
            <a:r>
              <a:rPr dirty="0" err="1"/>
              <a:t>ji</a:t>
            </a:r>
            <a:r>
              <a:rPr dirty="0"/>
              <a:t> </a:t>
            </a:r>
            <a:r>
              <a:rPr dirty="0" err="1"/>
              <a:t>pokládáš</a:t>
            </a:r>
            <a:r>
              <a:rPr dirty="0"/>
              <a:t> ty?</a:t>
            </a:r>
          </a:p>
          <a:p>
            <a:pPr>
              <a:defRPr sz="1000"/>
            </a:pPr>
            <a:r>
              <a:rPr dirty="0" err="1"/>
              <a:t>Sókr</a:t>
            </a:r>
            <a:r>
              <a:rPr dirty="0"/>
              <a:t>. To se </a:t>
            </a:r>
            <a:r>
              <a:rPr dirty="0" err="1"/>
              <a:t>tážeš</a:t>
            </a:r>
            <a:r>
              <a:rPr dirty="0"/>
              <a:t>, </a:t>
            </a:r>
            <a:r>
              <a:rPr dirty="0" err="1"/>
              <a:t>za</a:t>
            </a:r>
            <a:r>
              <a:rPr dirty="0"/>
              <a:t> </a:t>
            </a:r>
            <a:r>
              <a:rPr dirty="0" err="1"/>
              <a:t>jaké</a:t>
            </a:r>
            <a:r>
              <a:rPr dirty="0"/>
              <a:t> </a:t>
            </a:r>
            <a:r>
              <a:rPr dirty="0" err="1"/>
              <a:t>umění</a:t>
            </a:r>
            <a:r>
              <a:rPr dirty="0"/>
              <a:t> </a:t>
            </a:r>
            <a:r>
              <a:rPr dirty="0" err="1"/>
              <a:t>ji</a:t>
            </a:r>
            <a:r>
              <a:rPr dirty="0"/>
              <a:t> </a:t>
            </a:r>
            <a:r>
              <a:rPr dirty="0" err="1"/>
              <a:t>pokládám</a:t>
            </a:r>
            <a:r>
              <a:rPr dirty="0"/>
              <a:t>?</a:t>
            </a:r>
          </a:p>
          <a:p>
            <a:pPr>
              <a:defRPr sz="1000"/>
            </a:pPr>
            <a:r>
              <a:rPr dirty="0" err="1"/>
              <a:t>Pól</a:t>
            </a:r>
            <a:r>
              <a:rPr dirty="0"/>
              <a:t>. </a:t>
            </a:r>
            <a:r>
              <a:rPr dirty="0" err="1"/>
              <a:t>Ano</a:t>
            </a:r>
            <a:r>
              <a:rPr dirty="0"/>
              <a:t>.</a:t>
            </a:r>
          </a:p>
          <a:p>
            <a:pPr>
              <a:defRPr sz="1000"/>
            </a:pPr>
            <a:r>
              <a:rPr dirty="0" err="1"/>
              <a:t>Sókr</a:t>
            </a:r>
            <a:r>
              <a:rPr dirty="0"/>
              <a:t>. </a:t>
            </a:r>
            <a:r>
              <a:rPr dirty="0" err="1"/>
              <a:t>Abych</a:t>
            </a:r>
            <a:r>
              <a:rPr dirty="0"/>
              <a:t> </a:t>
            </a:r>
            <a:r>
              <a:rPr dirty="0" err="1"/>
              <a:t>ti</a:t>
            </a:r>
            <a:r>
              <a:rPr dirty="0"/>
              <a:t> </a:t>
            </a:r>
            <a:r>
              <a:rPr dirty="0" err="1"/>
              <a:t>řekl</a:t>
            </a:r>
            <a:r>
              <a:rPr dirty="0"/>
              <a:t> </a:t>
            </a:r>
            <a:r>
              <a:rPr dirty="0" err="1"/>
              <a:t>pravdu</a:t>
            </a:r>
            <a:r>
              <a:rPr dirty="0"/>
              <a:t>, </a:t>
            </a:r>
            <a:r>
              <a:rPr dirty="0" err="1"/>
              <a:t>Póle</a:t>
            </a:r>
            <a:r>
              <a:rPr dirty="0"/>
              <a:t>, </a:t>
            </a:r>
            <a:r>
              <a:rPr dirty="0" err="1"/>
              <a:t>zdá</a:t>
            </a:r>
            <a:r>
              <a:rPr dirty="0"/>
              <a:t> se mi, </a:t>
            </a:r>
            <a:r>
              <a:rPr dirty="0" err="1"/>
              <a:t>že</a:t>
            </a:r>
            <a:r>
              <a:rPr dirty="0"/>
              <a:t> </a:t>
            </a:r>
            <a:r>
              <a:rPr b="1" dirty="0"/>
              <a:t>to </a:t>
            </a:r>
            <a:r>
              <a:rPr b="1" dirty="0" err="1"/>
              <a:t>není</a:t>
            </a:r>
            <a:r>
              <a:rPr b="1" dirty="0"/>
              <a:t> </a:t>
            </a:r>
            <a:r>
              <a:rPr b="1" dirty="0" err="1"/>
              <a:t>žádné</a:t>
            </a:r>
            <a:r>
              <a:rPr b="1" dirty="0"/>
              <a:t> </a:t>
            </a:r>
            <a:r>
              <a:rPr b="1" dirty="0" err="1"/>
              <a:t>umění</a:t>
            </a:r>
            <a:r>
              <a:rPr dirty="0"/>
              <a:t>.</a:t>
            </a:r>
          </a:p>
          <a:p>
            <a:pPr>
              <a:defRPr sz="1000"/>
            </a:pPr>
            <a:r>
              <a:rPr dirty="0" err="1"/>
              <a:t>Pól</a:t>
            </a:r>
            <a:r>
              <a:rPr dirty="0"/>
              <a:t>. </a:t>
            </a:r>
            <a:r>
              <a:rPr dirty="0" err="1"/>
              <a:t>Nuže</a:t>
            </a:r>
            <a:r>
              <a:rPr dirty="0"/>
              <a:t>, co je </a:t>
            </a:r>
            <a:r>
              <a:rPr dirty="0" err="1"/>
              <a:t>podle</a:t>
            </a:r>
            <a:r>
              <a:rPr dirty="0"/>
              <a:t> </a:t>
            </a:r>
            <a:r>
              <a:rPr dirty="0" err="1"/>
              <a:t>tvého</a:t>
            </a:r>
            <a:r>
              <a:rPr dirty="0"/>
              <a:t> </a:t>
            </a:r>
            <a:r>
              <a:rPr dirty="0" err="1"/>
              <a:t>zdání</a:t>
            </a:r>
            <a:r>
              <a:rPr dirty="0"/>
              <a:t> </a:t>
            </a:r>
            <a:r>
              <a:rPr dirty="0" err="1"/>
              <a:t>rétorika</a:t>
            </a:r>
            <a:r>
              <a:rPr dirty="0"/>
              <a:t>?</a:t>
            </a:r>
          </a:p>
          <a:p>
            <a:pPr>
              <a:defRPr sz="1000"/>
            </a:pPr>
            <a:r>
              <a:rPr dirty="0" err="1"/>
              <a:t>Sókr</a:t>
            </a:r>
            <a:r>
              <a:rPr dirty="0"/>
              <a:t>. </a:t>
            </a:r>
            <a:r>
              <a:rPr dirty="0" err="1"/>
              <a:t>Věc</a:t>
            </a:r>
            <a:r>
              <a:rPr dirty="0"/>
              <a:t>, o </a:t>
            </a:r>
            <a:r>
              <a:rPr dirty="0" err="1"/>
              <a:t>které</a:t>
            </a:r>
            <a:r>
              <a:rPr dirty="0"/>
              <a:t> ty </a:t>
            </a:r>
            <a:r>
              <a:rPr dirty="0" err="1"/>
              <a:t>tvrdíš</a:t>
            </a:r>
            <a:r>
              <a:rPr dirty="0"/>
              <a:t>, </a:t>
            </a:r>
            <a:r>
              <a:rPr dirty="0" err="1"/>
              <a:t>že</a:t>
            </a:r>
            <a:r>
              <a:rPr dirty="0"/>
              <a:t> </a:t>
            </a:r>
            <a:r>
              <a:rPr dirty="0" err="1"/>
              <a:t>jsi</a:t>
            </a:r>
            <a:r>
              <a:rPr dirty="0"/>
              <a:t> </a:t>
            </a:r>
            <a:r>
              <a:rPr dirty="0" err="1"/>
              <a:t>ji</a:t>
            </a:r>
            <a:r>
              <a:rPr dirty="0"/>
              <a:t> </a:t>
            </a:r>
            <a:r>
              <a:rPr dirty="0" err="1"/>
              <a:t>udělal</a:t>
            </a:r>
            <a:r>
              <a:rPr dirty="0"/>
              <a:t> </a:t>
            </a:r>
            <a:r>
              <a:rPr dirty="0" err="1"/>
              <a:t>uměním</a:t>
            </a:r>
            <a:r>
              <a:rPr dirty="0"/>
              <a:t>, </a:t>
            </a:r>
            <a:r>
              <a:rPr dirty="0" err="1"/>
              <a:t>ve</a:t>
            </a:r>
            <a:r>
              <a:rPr dirty="0"/>
              <a:t> </a:t>
            </a:r>
            <a:r>
              <a:rPr dirty="0" err="1"/>
              <a:t>spise</a:t>
            </a:r>
            <a:r>
              <a:rPr dirty="0"/>
              <a:t>, </a:t>
            </a:r>
            <a:r>
              <a:rPr dirty="0" err="1"/>
              <a:t>který</a:t>
            </a:r>
            <a:r>
              <a:rPr dirty="0"/>
              <a:t> </a:t>
            </a:r>
            <a:r>
              <a:rPr dirty="0" err="1"/>
              <a:t>jsem</a:t>
            </a:r>
            <a:r>
              <a:rPr dirty="0"/>
              <a:t> </a:t>
            </a:r>
            <a:r>
              <a:rPr dirty="0" err="1"/>
              <a:t>nedávno</a:t>
            </a:r>
            <a:r>
              <a:rPr dirty="0"/>
              <a:t> </a:t>
            </a:r>
            <a:r>
              <a:rPr dirty="0" err="1"/>
              <a:t>přečetl</a:t>
            </a:r>
            <a:r>
              <a:rPr dirty="0"/>
              <a:t>.</a:t>
            </a:r>
          </a:p>
          <a:p>
            <a:pPr>
              <a:defRPr sz="1000"/>
            </a:pPr>
            <a:r>
              <a:rPr dirty="0" err="1"/>
              <a:t>Pól</a:t>
            </a:r>
            <a:r>
              <a:rPr dirty="0"/>
              <a:t>. Co to </a:t>
            </a:r>
            <a:r>
              <a:rPr dirty="0" err="1"/>
              <a:t>myslíš</a:t>
            </a:r>
            <a:r>
              <a:rPr dirty="0"/>
              <a:t>?</a:t>
            </a:r>
          </a:p>
          <a:p>
            <a:pPr>
              <a:defRPr sz="1000"/>
            </a:pPr>
            <a:r>
              <a:rPr dirty="0" err="1"/>
              <a:t>Sókr</a:t>
            </a:r>
            <a:r>
              <a:rPr dirty="0"/>
              <a:t>. </a:t>
            </a:r>
            <a:r>
              <a:rPr dirty="0" err="1"/>
              <a:t>Jakousi</a:t>
            </a:r>
            <a:r>
              <a:rPr dirty="0"/>
              <a:t> </a:t>
            </a:r>
            <a:r>
              <a:rPr dirty="0" err="1"/>
              <a:t>zběhlost</a:t>
            </a:r>
            <a:r>
              <a:rPr dirty="0"/>
              <a:t>.</a:t>
            </a:r>
          </a:p>
          <a:p>
            <a:pPr>
              <a:defRPr sz="1000"/>
            </a:pPr>
            <a:r>
              <a:rPr dirty="0" err="1"/>
              <a:t>Pól</a:t>
            </a:r>
            <a:r>
              <a:rPr dirty="0"/>
              <a:t>. </a:t>
            </a:r>
            <a:r>
              <a:rPr dirty="0" err="1"/>
              <a:t>Tedy</a:t>
            </a:r>
            <a:r>
              <a:rPr dirty="0"/>
              <a:t> </a:t>
            </a:r>
            <a:r>
              <a:rPr dirty="0" err="1"/>
              <a:t>tobě</a:t>
            </a:r>
            <a:r>
              <a:rPr dirty="0"/>
              <a:t> se </a:t>
            </a:r>
            <a:r>
              <a:rPr dirty="0" err="1"/>
              <a:t>zdá</a:t>
            </a:r>
            <a:r>
              <a:rPr dirty="0"/>
              <a:t>, </a:t>
            </a:r>
            <a:r>
              <a:rPr dirty="0" err="1"/>
              <a:t>že</a:t>
            </a:r>
            <a:r>
              <a:rPr dirty="0"/>
              <a:t> je </a:t>
            </a:r>
            <a:r>
              <a:rPr dirty="0" err="1"/>
              <a:t>rétorika</a:t>
            </a:r>
            <a:r>
              <a:rPr dirty="0"/>
              <a:t> </a:t>
            </a:r>
            <a:r>
              <a:rPr dirty="0" err="1"/>
              <a:t>zběhlost</a:t>
            </a:r>
            <a:r>
              <a:rPr dirty="0"/>
              <a:t>?</a:t>
            </a:r>
          </a:p>
          <a:p>
            <a:pPr>
              <a:defRPr sz="1000"/>
            </a:pPr>
            <a:r>
              <a:rPr dirty="0" err="1"/>
              <a:t>Sókr</a:t>
            </a:r>
            <a:r>
              <a:rPr dirty="0"/>
              <a:t>. </a:t>
            </a:r>
            <a:r>
              <a:rPr dirty="0" err="1"/>
              <a:t>Ano</a:t>
            </a:r>
            <a:r>
              <a:rPr dirty="0"/>
              <a:t>, </a:t>
            </a:r>
            <a:r>
              <a:rPr dirty="0" err="1"/>
              <a:t>jestliže</a:t>
            </a:r>
            <a:r>
              <a:rPr dirty="0"/>
              <a:t> ty </a:t>
            </a:r>
            <a:r>
              <a:rPr dirty="0" err="1"/>
              <a:t>nic</a:t>
            </a:r>
            <a:r>
              <a:rPr dirty="0"/>
              <a:t> </a:t>
            </a:r>
            <a:r>
              <a:rPr dirty="0" err="1"/>
              <a:t>nenamítáš</a:t>
            </a:r>
            <a:r>
              <a:rPr dirty="0"/>
              <a:t>.</a:t>
            </a:r>
          </a:p>
          <a:p>
            <a:pPr>
              <a:defRPr sz="1000"/>
            </a:pPr>
            <a:r>
              <a:rPr dirty="0" err="1"/>
              <a:t>Pól</a:t>
            </a:r>
            <a:r>
              <a:rPr dirty="0"/>
              <a:t>. </a:t>
            </a:r>
            <a:r>
              <a:rPr dirty="0" err="1"/>
              <a:t>Zběhlost</a:t>
            </a:r>
            <a:r>
              <a:rPr dirty="0"/>
              <a:t> v </a:t>
            </a:r>
            <a:r>
              <a:rPr dirty="0" err="1"/>
              <a:t>čem</a:t>
            </a:r>
            <a:r>
              <a:rPr dirty="0"/>
              <a:t>?</a:t>
            </a:r>
          </a:p>
          <a:p>
            <a:pPr>
              <a:defRPr sz="1000"/>
            </a:pPr>
            <a:r>
              <a:rPr dirty="0" err="1"/>
              <a:t>Sókr</a:t>
            </a:r>
            <a:r>
              <a:rPr dirty="0"/>
              <a:t>. V </a:t>
            </a:r>
            <a:r>
              <a:rPr dirty="0" err="1"/>
              <a:t>způsobování</a:t>
            </a:r>
            <a:r>
              <a:rPr dirty="0"/>
              <a:t> </a:t>
            </a:r>
            <a:r>
              <a:rPr dirty="0" err="1"/>
              <a:t>jakési</a:t>
            </a:r>
            <a:r>
              <a:rPr dirty="0"/>
              <a:t> </a:t>
            </a:r>
            <a:r>
              <a:rPr dirty="0" err="1"/>
              <a:t>libosti</a:t>
            </a:r>
            <a:r>
              <a:rPr dirty="0"/>
              <a:t> a </a:t>
            </a:r>
            <a:r>
              <a:rPr dirty="0" err="1"/>
              <a:t>příjemnosti</a:t>
            </a:r>
            <a:r>
              <a:rPr dirty="0"/>
              <a:t>.</a:t>
            </a:r>
          </a:p>
          <a:p>
            <a:pPr>
              <a:defRPr sz="1000"/>
            </a:pPr>
            <a:r>
              <a:rPr dirty="0" err="1"/>
              <a:t>Pól</a:t>
            </a:r>
            <a:r>
              <a:rPr dirty="0"/>
              <a:t>. </a:t>
            </a:r>
            <a:r>
              <a:rPr dirty="0" err="1"/>
              <a:t>Nezdá</a:t>
            </a:r>
            <a:r>
              <a:rPr dirty="0"/>
              <a:t> se </a:t>
            </a:r>
            <a:r>
              <a:rPr dirty="0" err="1"/>
              <a:t>ti</a:t>
            </a:r>
            <a:r>
              <a:rPr dirty="0"/>
              <a:t> </a:t>
            </a:r>
            <a:r>
              <a:rPr dirty="0" err="1"/>
              <a:t>tedy</a:t>
            </a:r>
            <a:r>
              <a:rPr dirty="0"/>
              <a:t> </a:t>
            </a:r>
            <a:r>
              <a:rPr dirty="0" err="1"/>
              <a:t>snad</a:t>
            </a:r>
            <a:r>
              <a:rPr dirty="0"/>
              <a:t>, </a:t>
            </a:r>
            <a:r>
              <a:rPr dirty="0" err="1"/>
              <a:t>že</a:t>
            </a:r>
            <a:r>
              <a:rPr dirty="0"/>
              <a:t> je </a:t>
            </a:r>
            <a:r>
              <a:rPr dirty="0" err="1"/>
              <a:t>rétorika</a:t>
            </a:r>
            <a:r>
              <a:rPr dirty="0"/>
              <a:t> </a:t>
            </a:r>
            <a:r>
              <a:rPr dirty="0" err="1"/>
              <a:t>krásná</a:t>
            </a:r>
            <a:r>
              <a:rPr dirty="0"/>
              <a:t> </a:t>
            </a:r>
            <a:r>
              <a:rPr dirty="0" err="1"/>
              <a:t>věc</a:t>
            </a:r>
            <a:r>
              <a:rPr dirty="0"/>
              <a:t>, </a:t>
            </a:r>
            <a:r>
              <a:rPr dirty="0" err="1"/>
              <a:t>když</a:t>
            </a:r>
            <a:r>
              <a:rPr dirty="0"/>
              <a:t> je </a:t>
            </a:r>
            <a:r>
              <a:rPr dirty="0" err="1"/>
              <a:t>schopna</a:t>
            </a:r>
            <a:r>
              <a:rPr dirty="0"/>
              <a:t> </a:t>
            </a:r>
            <a:r>
              <a:rPr dirty="0" err="1"/>
              <a:t>způsobovat</a:t>
            </a:r>
            <a:r>
              <a:rPr dirty="0"/>
              <a:t> </a:t>
            </a:r>
            <a:r>
              <a:rPr dirty="0" err="1"/>
              <a:t>lidem</a:t>
            </a:r>
            <a:r>
              <a:rPr dirty="0"/>
              <a:t> </a:t>
            </a:r>
            <a:r>
              <a:rPr dirty="0" err="1"/>
              <a:t>libost</a:t>
            </a:r>
            <a:r>
              <a:rPr dirty="0"/>
              <a:t>?</a:t>
            </a:r>
          </a:p>
          <a:p>
            <a:pPr>
              <a:defRPr sz="1000"/>
            </a:pPr>
            <a:r>
              <a:rPr dirty="0" err="1"/>
              <a:t>Sókr</a:t>
            </a:r>
            <a:r>
              <a:rPr dirty="0"/>
              <a:t>. </a:t>
            </a:r>
            <a:r>
              <a:rPr dirty="0" err="1"/>
              <a:t>Jak</a:t>
            </a:r>
            <a:r>
              <a:rPr dirty="0"/>
              <a:t> to </a:t>
            </a:r>
            <a:r>
              <a:rPr dirty="0" err="1"/>
              <a:t>Póle</a:t>
            </a:r>
            <a:r>
              <a:rPr dirty="0"/>
              <a:t>? </a:t>
            </a:r>
            <a:r>
              <a:rPr dirty="0" err="1"/>
              <a:t>Už</a:t>
            </a:r>
            <a:r>
              <a:rPr dirty="0"/>
              <a:t> </a:t>
            </a:r>
            <a:r>
              <a:rPr dirty="0" err="1"/>
              <a:t>ses</a:t>
            </a:r>
            <a:r>
              <a:rPr dirty="0"/>
              <a:t> ode </a:t>
            </a:r>
            <a:r>
              <a:rPr dirty="0" err="1"/>
              <a:t>mne</a:t>
            </a:r>
            <a:r>
              <a:rPr dirty="0"/>
              <a:t> </a:t>
            </a:r>
            <a:r>
              <a:rPr dirty="0" err="1"/>
              <a:t>dozvěděl</a:t>
            </a:r>
            <a:r>
              <a:rPr dirty="0"/>
              <a:t>, </a:t>
            </a:r>
            <a:r>
              <a:rPr dirty="0" err="1"/>
              <a:t>zač</a:t>
            </a:r>
            <a:r>
              <a:rPr dirty="0"/>
              <a:t> </a:t>
            </a:r>
            <a:r>
              <a:rPr dirty="0" err="1"/>
              <a:t>jí</a:t>
            </a:r>
            <a:r>
              <a:rPr dirty="0"/>
              <a:t> </a:t>
            </a:r>
            <a:r>
              <a:rPr dirty="0" err="1"/>
              <a:t>pokládám</a:t>
            </a:r>
            <a:r>
              <a:rPr dirty="0"/>
              <a:t>, </a:t>
            </a:r>
            <a:r>
              <a:rPr dirty="0" err="1"/>
              <a:t>že</a:t>
            </a:r>
            <a:r>
              <a:rPr dirty="0"/>
              <a:t> se </a:t>
            </a:r>
            <a:r>
              <a:rPr dirty="0" err="1"/>
              <a:t>dále</a:t>
            </a:r>
            <a:r>
              <a:rPr dirty="0"/>
              <a:t> </a:t>
            </a:r>
            <a:r>
              <a:rPr dirty="0" err="1"/>
              <a:t>ptáš</a:t>
            </a:r>
            <a:r>
              <a:rPr dirty="0"/>
              <a:t>, </a:t>
            </a:r>
            <a:r>
              <a:rPr dirty="0" err="1"/>
              <a:t>nezdá</a:t>
            </a:r>
            <a:r>
              <a:rPr dirty="0"/>
              <a:t>-li se mi </a:t>
            </a:r>
            <a:r>
              <a:rPr dirty="0" err="1"/>
              <a:t>krásná</a:t>
            </a:r>
            <a:r>
              <a:rPr dirty="0"/>
              <a:t>?</a:t>
            </a:r>
          </a:p>
          <a:p>
            <a:pPr>
              <a:defRPr sz="1000"/>
            </a:pPr>
            <a:r>
              <a:rPr dirty="0" err="1"/>
              <a:t>Pól</a:t>
            </a:r>
            <a:r>
              <a:rPr dirty="0"/>
              <a:t>. </a:t>
            </a:r>
            <a:r>
              <a:rPr dirty="0" err="1"/>
              <a:t>Což</a:t>
            </a:r>
            <a:r>
              <a:rPr dirty="0"/>
              <a:t> </a:t>
            </a:r>
            <a:r>
              <a:rPr dirty="0" err="1"/>
              <a:t>jsem</a:t>
            </a:r>
            <a:r>
              <a:rPr dirty="0"/>
              <a:t> se </a:t>
            </a:r>
            <a:r>
              <a:rPr dirty="0" err="1"/>
              <a:t>nedověděl</a:t>
            </a:r>
            <a:r>
              <a:rPr dirty="0"/>
              <a:t>, </a:t>
            </a:r>
            <a:r>
              <a:rPr dirty="0" err="1"/>
              <a:t>že</a:t>
            </a:r>
            <a:r>
              <a:rPr dirty="0"/>
              <a:t> </a:t>
            </a:r>
            <a:r>
              <a:rPr dirty="0" err="1"/>
              <a:t>ji</a:t>
            </a:r>
            <a:r>
              <a:rPr dirty="0"/>
              <a:t> </a:t>
            </a:r>
            <a:r>
              <a:rPr dirty="0" err="1"/>
              <a:t>pokládáš</a:t>
            </a:r>
            <a:r>
              <a:rPr dirty="0"/>
              <a:t> </a:t>
            </a:r>
            <a:r>
              <a:rPr dirty="0" err="1"/>
              <a:t>za</a:t>
            </a:r>
            <a:r>
              <a:rPr dirty="0"/>
              <a:t> </a:t>
            </a:r>
            <a:r>
              <a:rPr dirty="0" err="1"/>
              <a:t>jakousi</a:t>
            </a:r>
            <a:r>
              <a:rPr dirty="0"/>
              <a:t> </a:t>
            </a:r>
            <a:r>
              <a:rPr dirty="0" err="1"/>
              <a:t>zběhlost</a:t>
            </a:r>
            <a:r>
              <a:rPr dirty="0"/>
              <a:t>?</a:t>
            </a:r>
          </a:p>
          <a:p>
            <a:pPr>
              <a:defRPr sz="1000"/>
            </a:pPr>
            <a:r>
              <a:rPr dirty="0" err="1"/>
              <a:t>Sókr</a:t>
            </a:r>
            <a:r>
              <a:rPr dirty="0"/>
              <a:t>. </a:t>
            </a:r>
            <a:r>
              <a:rPr dirty="0" err="1"/>
              <a:t>Chěl</a:t>
            </a:r>
            <a:r>
              <a:rPr dirty="0"/>
              <a:t> </a:t>
            </a:r>
            <a:r>
              <a:rPr dirty="0" err="1"/>
              <a:t>bys</a:t>
            </a:r>
            <a:r>
              <a:rPr dirty="0"/>
              <a:t> </a:t>
            </a:r>
            <a:r>
              <a:rPr dirty="0" err="1"/>
              <a:t>tedy</a:t>
            </a:r>
            <a:r>
              <a:rPr dirty="0"/>
              <a:t>, </a:t>
            </a:r>
            <a:r>
              <a:rPr dirty="0" err="1"/>
              <a:t>když</a:t>
            </a:r>
            <a:r>
              <a:rPr dirty="0"/>
              <a:t> </a:t>
            </a:r>
            <a:r>
              <a:rPr dirty="0" err="1"/>
              <a:t>tak</a:t>
            </a:r>
            <a:r>
              <a:rPr dirty="0"/>
              <a:t> </a:t>
            </a:r>
            <a:r>
              <a:rPr dirty="0" err="1"/>
              <a:t>ceníš</a:t>
            </a:r>
            <a:r>
              <a:rPr dirty="0"/>
              <a:t> </a:t>
            </a:r>
            <a:r>
              <a:rPr dirty="0" err="1"/>
              <a:t>způsobování</a:t>
            </a:r>
            <a:r>
              <a:rPr dirty="0"/>
              <a:t> </a:t>
            </a:r>
            <a:r>
              <a:rPr dirty="0" err="1"/>
              <a:t>libosti</a:t>
            </a:r>
            <a:r>
              <a:rPr dirty="0"/>
              <a:t>, </a:t>
            </a:r>
            <a:r>
              <a:rPr dirty="0" err="1"/>
              <a:t>udělat</a:t>
            </a:r>
            <a:r>
              <a:rPr dirty="0"/>
              <a:t> </a:t>
            </a:r>
            <a:r>
              <a:rPr dirty="0" err="1"/>
              <a:t>něco</a:t>
            </a:r>
            <a:r>
              <a:rPr dirty="0"/>
              <a:t> </a:t>
            </a:r>
            <a:r>
              <a:rPr dirty="0" err="1"/>
              <a:t>maličkého</a:t>
            </a:r>
            <a:r>
              <a:rPr dirty="0"/>
              <a:t> </a:t>
            </a:r>
            <a:r>
              <a:rPr dirty="0" err="1"/>
              <a:t>mně</a:t>
            </a:r>
            <a:r>
              <a:rPr dirty="0"/>
              <a:t> k </a:t>
            </a:r>
            <a:r>
              <a:rPr dirty="0" err="1"/>
              <a:t>libosti</a:t>
            </a:r>
            <a:r>
              <a:rPr dirty="0"/>
              <a:t>?</a:t>
            </a:r>
          </a:p>
          <a:p>
            <a:pPr>
              <a:defRPr sz="1000"/>
            </a:pPr>
            <a:r>
              <a:rPr dirty="0" err="1"/>
              <a:t>Pól</a:t>
            </a:r>
            <a:r>
              <a:rPr dirty="0"/>
              <a:t>. </a:t>
            </a:r>
            <a:r>
              <a:rPr dirty="0" err="1"/>
              <a:t>Zajisté</a:t>
            </a:r>
            <a:r>
              <a:rPr dirty="0"/>
              <a:t>.</a:t>
            </a:r>
          </a:p>
          <a:p>
            <a:pPr>
              <a:defRPr sz="1000"/>
            </a:pPr>
            <a:r>
              <a:rPr dirty="0" err="1"/>
              <a:t>Sókr</a:t>
            </a:r>
            <a:r>
              <a:rPr dirty="0"/>
              <a:t>. </a:t>
            </a:r>
            <a:r>
              <a:rPr dirty="0" err="1"/>
              <a:t>Zeptej</a:t>
            </a:r>
            <a:r>
              <a:rPr dirty="0"/>
              <a:t> se </a:t>
            </a:r>
            <a:r>
              <a:rPr dirty="0" err="1"/>
              <a:t>mne</a:t>
            </a:r>
            <a:r>
              <a:rPr dirty="0"/>
              <a:t> </a:t>
            </a:r>
            <a:r>
              <a:rPr dirty="0" err="1"/>
              <a:t>nyní</a:t>
            </a:r>
            <a:r>
              <a:rPr dirty="0"/>
              <a:t>, </a:t>
            </a:r>
            <a:r>
              <a:rPr dirty="0" err="1"/>
              <a:t>jakým</a:t>
            </a:r>
            <a:r>
              <a:rPr dirty="0"/>
              <a:t> </a:t>
            </a:r>
            <a:r>
              <a:rPr dirty="0" err="1"/>
              <a:t>uměním</a:t>
            </a:r>
            <a:r>
              <a:rPr dirty="0"/>
              <a:t> se mi </a:t>
            </a:r>
            <a:r>
              <a:rPr dirty="0" err="1"/>
              <a:t>zdá</a:t>
            </a:r>
            <a:r>
              <a:rPr dirty="0"/>
              <a:t> </a:t>
            </a:r>
            <a:r>
              <a:rPr dirty="0" err="1"/>
              <a:t>kuchařství</a:t>
            </a:r>
            <a:r>
              <a:rPr dirty="0"/>
              <a:t>.</a:t>
            </a:r>
          </a:p>
          <a:p>
            <a:pPr>
              <a:defRPr sz="1000"/>
            </a:pPr>
            <a:r>
              <a:rPr dirty="0" err="1"/>
              <a:t>Pól</a:t>
            </a:r>
            <a:r>
              <a:rPr dirty="0"/>
              <a:t>. </a:t>
            </a:r>
            <a:r>
              <a:rPr b="1" dirty="0" err="1"/>
              <a:t>Nuže</a:t>
            </a:r>
            <a:r>
              <a:rPr b="1" dirty="0"/>
              <a:t>, </a:t>
            </a:r>
            <a:r>
              <a:rPr b="1" dirty="0" err="1"/>
              <a:t>táži</a:t>
            </a:r>
            <a:r>
              <a:rPr b="1" dirty="0"/>
              <a:t> se, </a:t>
            </a:r>
            <a:r>
              <a:rPr b="1" dirty="0" err="1"/>
              <a:t>jaké</a:t>
            </a:r>
            <a:r>
              <a:rPr b="1" dirty="0"/>
              <a:t> </a:t>
            </a:r>
            <a:r>
              <a:rPr b="1" dirty="0" err="1"/>
              <a:t>umění</a:t>
            </a:r>
            <a:r>
              <a:rPr b="1" dirty="0"/>
              <a:t> je </a:t>
            </a:r>
            <a:r>
              <a:rPr b="1" dirty="0" err="1"/>
              <a:t>kuchařství</a:t>
            </a:r>
            <a:r>
              <a:rPr b="1" dirty="0"/>
              <a:t>?</a:t>
            </a:r>
          </a:p>
          <a:p>
            <a:pPr>
              <a:defRPr sz="1000" b="1"/>
            </a:pPr>
            <a:r>
              <a:rPr dirty="0" err="1"/>
              <a:t>Sókr</a:t>
            </a:r>
            <a:r>
              <a:rPr dirty="0"/>
              <a:t>. </a:t>
            </a:r>
            <a:r>
              <a:rPr dirty="0" err="1"/>
              <a:t>Žádné</a:t>
            </a:r>
            <a:r>
              <a:rPr dirty="0"/>
              <a:t>, </a:t>
            </a:r>
            <a:r>
              <a:rPr dirty="0" err="1"/>
              <a:t>Póle</a:t>
            </a:r>
            <a:r>
              <a:rPr dirty="0"/>
              <a:t>. </a:t>
            </a:r>
            <a:r>
              <a:rPr dirty="0" err="1"/>
              <a:t>Teď</a:t>
            </a:r>
            <a:r>
              <a:rPr dirty="0"/>
              <a:t> </a:t>
            </a:r>
            <a:r>
              <a:rPr dirty="0" err="1"/>
              <a:t>řekni</a:t>
            </a:r>
            <a:r>
              <a:rPr dirty="0"/>
              <a:t>: </a:t>
            </a:r>
            <a:r>
              <a:rPr dirty="0" err="1"/>
              <a:t>Tedy</a:t>
            </a:r>
            <a:r>
              <a:rPr dirty="0"/>
              <a:t> co?</a:t>
            </a:r>
          </a:p>
          <a:p>
            <a:pPr>
              <a:defRPr sz="1000"/>
            </a:pPr>
            <a:r>
              <a:rPr dirty="0" err="1"/>
              <a:t>Pól</a:t>
            </a:r>
            <a:r>
              <a:rPr dirty="0"/>
              <a:t>. </a:t>
            </a:r>
            <a:r>
              <a:rPr dirty="0" err="1"/>
              <a:t>Říkám</a:t>
            </a:r>
            <a:r>
              <a:rPr dirty="0"/>
              <a:t> to.</a:t>
            </a:r>
          </a:p>
          <a:p>
            <a:pPr>
              <a:defRPr sz="1000"/>
            </a:pPr>
            <a:r>
              <a:rPr dirty="0" err="1"/>
              <a:t>Sókr</a:t>
            </a:r>
            <a:r>
              <a:rPr dirty="0"/>
              <a:t>. </a:t>
            </a:r>
            <a:r>
              <a:rPr dirty="0" err="1"/>
              <a:t>Jakási</a:t>
            </a:r>
            <a:r>
              <a:rPr dirty="0"/>
              <a:t> </a:t>
            </a:r>
            <a:r>
              <a:rPr dirty="0" err="1"/>
              <a:t>zběhlost</a:t>
            </a:r>
            <a:r>
              <a:rPr dirty="0"/>
              <a:t>. </a:t>
            </a:r>
            <a:r>
              <a:rPr dirty="0" err="1"/>
              <a:t>Teď</a:t>
            </a:r>
            <a:r>
              <a:rPr dirty="0"/>
              <a:t> </a:t>
            </a:r>
            <a:r>
              <a:rPr dirty="0" err="1"/>
              <a:t>řekni</a:t>
            </a:r>
            <a:r>
              <a:rPr dirty="0"/>
              <a:t>: V </a:t>
            </a:r>
            <a:r>
              <a:rPr dirty="0" err="1"/>
              <a:t>čem</a:t>
            </a:r>
            <a:r>
              <a:rPr dirty="0"/>
              <a:t>?</a:t>
            </a:r>
          </a:p>
          <a:p>
            <a:pPr>
              <a:defRPr sz="1000"/>
            </a:pPr>
            <a:r>
              <a:rPr dirty="0" err="1"/>
              <a:t>Pól</a:t>
            </a:r>
            <a:r>
              <a:rPr dirty="0"/>
              <a:t>. </a:t>
            </a:r>
            <a:r>
              <a:rPr dirty="0" err="1"/>
              <a:t>Říkám</a:t>
            </a:r>
            <a:r>
              <a:rPr dirty="0"/>
              <a:t> to.</a:t>
            </a:r>
          </a:p>
          <a:p>
            <a:pPr>
              <a:defRPr sz="1000"/>
            </a:pPr>
            <a:r>
              <a:rPr dirty="0" err="1"/>
              <a:t>Sókr</a:t>
            </a:r>
            <a:r>
              <a:rPr dirty="0"/>
              <a:t>. </a:t>
            </a:r>
            <a:r>
              <a:rPr dirty="0" err="1">
                <a:solidFill>
                  <a:srgbClr val="FF0000"/>
                </a:solidFill>
              </a:rPr>
              <a:t>Zběhlost</a:t>
            </a:r>
            <a:r>
              <a:rPr dirty="0">
                <a:solidFill>
                  <a:srgbClr val="FF0000"/>
                </a:solidFill>
              </a:rPr>
              <a:t> v </a:t>
            </a:r>
            <a:r>
              <a:rPr dirty="0" err="1">
                <a:solidFill>
                  <a:srgbClr val="FF0000"/>
                </a:solidFill>
              </a:rPr>
              <a:t>způsobování</a:t>
            </a:r>
            <a:r>
              <a:rPr dirty="0">
                <a:solidFill>
                  <a:srgbClr val="FF0000"/>
                </a:solidFill>
              </a:rPr>
              <a:t> </a:t>
            </a:r>
            <a:r>
              <a:rPr dirty="0" err="1">
                <a:solidFill>
                  <a:srgbClr val="FF0000"/>
                </a:solidFill>
              </a:rPr>
              <a:t>libosti</a:t>
            </a:r>
            <a:r>
              <a:rPr dirty="0">
                <a:solidFill>
                  <a:srgbClr val="FF0000"/>
                </a:solidFill>
              </a:rPr>
              <a:t> a </a:t>
            </a:r>
            <a:r>
              <a:rPr dirty="0" err="1">
                <a:solidFill>
                  <a:srgbClr val="FF0000"/>
                </a:solidFill>
              </a:rPr>
              <a:t>příjemnosti</a:t>
            </a:r>
            <a:r>
              <a:rPr dirty="0">
                <a:solidFill>
                  <a:srgbClr val="FF0000"/>
                </a:solidFill>
              </a:rPr>
              <a:t>, </a:t>
            </a:r>
            <a:r>
              <a:rPr dirty="0" err="1">
                <a:solidFill>
                  <a:srgbClr val="FF0000"/>
                </a:solidFill>
              </a:rPr>
              <a:t>Póle</a:t>
            </a:r>
            <a:r>
              <a:rPr dirty="0">
                <a:solidFill>
                  <a:srgbClr val="FF0000"/>
                </a:solidFill>
              </a:rPr>
              <a:t>.</a:t>
            </a:r>
          </a:p>
          <a:p>
            <a:pPr>
              <a:defRPr sz="1000"/>
            </a:pPr>
            <a:r>
              <a:rPr dirty="0" err="1"/>
              <a:t>Pól</a:t>
            </a:r>
            <a:r>
              <a:rPr dirty="0"/>
              <a:t>. </a:t>
            </a:r>
            <a:r>
              <a:rPr dirty="0" err="1"/>
              <a:t>Tedy</a:t>
            </a:r>
            <a:r>
              <a:rPr dirty="0"/>
              <a:t> </a:t>
            </a:r>
            <a:r>
              <a:rPr dirty="0" err="1"/>
              <a:t>kuchařství</a:t>
            </a:r>
            <a:r>
              <a:rPr dirty="0"/>
              <a:t> a </a:t>
            </a:r>
            <a:r>
              <a:rPr dirty="0" err="1"/>
              <a:t>rétorika</a:t>
            </a:r>
            <a:r>
              <a:rPr dirty="0"/>
              <a:t> je </a:t>
            </a:r>
            <a:r>
              <a:rPr dirty="0" err="1"/>
              <a:t>totéž</a:t>
            </a:r>
            <a:r>
              <a:rPr dirty="0"/>
              <a:t>?</a:t>
            </a:r>
          </a:p>
          <a:p>
            <a:pPr>
              <a:defRPr sz="1000"/>
            </a:pPr>
            <a:r>
              <a:rPr dirty="0" err="1"/>
              <a:t>Sókr</a:t>
            </a:r>
            <a:r>
              <a:rPr dirty="0"/>
              <a:t>. </a:t>
            </a:r>
            <a:r>
              <a:rPr dirty="0" err="1"/>
              <a:t>Nikoliv</a:t>
            </a:r>
            <a:r>
              <a:rPr dirty="0"/>
              <a:t>, </a:t>
            </a:r>
            <a:r>
              <a:rPr dirty="0" err="1"/>
              <a:t>nýbrž</a:t>
            </a:r>
            <a:r>
              <a:rPr dirty="0"/>
              <a:t> </a:t>
            </a:r>
            <a:r>
              <a:rPr dirty="0" err="1"/>
              <a:t>každé</a:t>
            </a:r>
            <a:r>
              <a:rPr dirty="0"/>
              <a:t> je </a:t>
            </a:r>
            <a:r>
              <a:rPr dirty="0" err="1"/>
              <a:t>jeden</a:t>
            </a:r>
            <a:r>
              <a:rPr dirty="0"/>
              <a:t> </a:t>
            </a:r>
            <a:r>
              <a:rPr dirty="0" err="1"/>
              <a:t>druh</a:t>
            </a:r>
            <a:r>
              <a:rPr dirty="0"/>
              <a:t> </a:t>
            </a:r>
            <a:r>
              <a:rPr dirty="0" err="1"/>
              <a:t>téhož</a:t>
            </a:r>
            <a:r>
              <a:rPr dirty="0"/>
              <a:t> </a:t>
            </a:r>
            <a:r>
              <a:rPr dirty="0" err="1"/>
              <a:t>zaměstnání</a:t>
            </a:r>
            <a:r>
              <a:rPr dirty="0"/>
              <a:t>.</a:t>
            </a:r>
          </a:p>
        </p:txBody>
      </p:sp>
      <p:sp>
        <p:nvSpPr>
          <p:cNvPr id="380" name="TextovéPole 3"/>
          <p:cNvSpPr txBox="1"/>
          <p:nvPr/>
        </p:nvSpPr>
        <p:spPr>
          <a:xfrm>
            <a:off x="3393583" y="476671"/>
            <a:ext cx="2356834" cy="6007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rPr dirty="0" err="1"/>
              <a:t>Pól</a:t>
            </a:r>
            <a:r>
              <a:rPr dirty="0"/>
              <a:t>. </a:t>
            </a:r>
            <a:r>
              <a:rPr dirty="0" err="1"/>
              <a:t>Kterého</a:t>
            </a:r>
            <a:r>
              <a:rPr dirty="0"/>
              <a:t> </a:t>
            </a:r>
            <a:r>
              <a:rPr dirty="0" err="1"/>
              <a:t>myslíš</a:t>
            </a:r>
            <a:r>
              <a:rPr dirty="0"/>
              <a:t>?</a:t>
            </a:r>
          </a:p>
          <a:p>
            <a:pPr>
              <a:defRPr sz="1000"/>
            </a:pPr>
            <a:r>
              <a:rPr dirty="0" err="1"/>
              <a:t>Sókr</a:t>
            </a:r>
            <a:r>
              <a:rPr dirty="0"/>
              <a:t>. </a:t>
            </a:r>
            <a:r>
              <a:rPr b="1" dirty="0"/>
              <a:t>Jen aby </a:t>
            </a:r>
            <a:r>
              <a:rPr b="1" dirty="0" err="1"/>
              <a:t>nebylo</a:t>
            </a:r>
            <a:r>
              <a:rPr b="1" dirty="0"/>
              <a:t> </a:t>
            </a:r>
            <a:r>
              <a:rPr b="1" dirty="0" err="1"/>
              <a:t>příliš</a:t>
            </a:r>
            <a:r>
              <a:rPr b="1" dirty="0"/>
              <a:t> </a:t>
            </a:r>
            <a:r>
              <a:rPr b="1" dirty="0" err="1"/>
              <a:t>drsné</a:t>
            </a:r>
            <a:r>
              <a:rPr b="1" dirty="0"/>
              <a:t> </a:t>
            </a:r>
            <a:r>
              <a:rPr b="1" dirty="0" err="1"/>
              <a:t>povědět</a:t>
            </a:r>
            <a:r>
              <a:rPr b="1" dirty="0"/>
              <a:t> </a:t>
            </a:r>
            <a:r>
              <a:rPr b="1" dirty="0" err="1"/>
              <a:t>pravdu</a:t>
            </a:r>
            <a:r>
              <a:rPr b="1" dirty="0"/>
              <a:t>; </a:t>
            </a:r>
            <a:r>
              <a:rPr b="1" dirty="0" err="1"/>
              <a:t>ostýchám</a:t>
            </a:r>
            <a:r>
              <a:rPr b="1" dirty="0"/>
              <a:t> se </a:t>
            </a:r>
            <a:r>
              <a:rPr b="1" dirty="0" err="1"/>
              <a:t>totiž</a:t>
            </a:r>
            <a:r>
              <a:rPr b="1" dirty="0"/>
              <a:t> to </a:t>
            </a:r>
            <a:r>
              <a:rPr b="1" dirty="0" err="1"/>
              <a:t>říci</a:t>
            </a:r>
            <a:r>
              <a:rPr b="1" dirty="0"/>
              <a:t> </a:t>
            </a:r>
            <a:r>
              <a:rPr b="1" dirty="0" err="1"/>
              <a:t>Kvůli</a:t>
            </a:r>
            <a:r>
              <a:rPr dirty="0"/>
              <a:t> </a:t>
            </a:r>
            <a:r>
              <a:rPr dirty="0" err="1"/>
              <a:t>Gorgiovi</a:t>
            </a:r>
            <a:r>
              <a:rPr dirty="0"/>
              <a:t>, aby se </a:t>
            </a:r>
            <a:r>
              <a:rPr dirty="0" err="1"/>
              <a:t>nedomníval</a:t>
            </a:r>
            <a:r>
              <a:rPr dirty="0"/>
              <a:t>, </a:t>
            </a:r>
            <a:r>
              <a:rPr dirty="0" err="1"/>
              <a:t>že</a:t>
            </a:r>
            <a:r>
              <a:rPr dirty="0"/>
              <a:t> </a:t>
            </a:r>
            <a:r>
              <a:rPr dirty="0" err="1"/>
              <a:t>zesměšňuji</a:t>
            </a:r>
            <a:r>
              <a:rPr dirty="0"/>
              <a:t> </a:t>
            </a:r>
            <a:r>
              <a:rPr dirty="0" err="1"/>
              <a:t>jeho</a:t>
            </a:r>
            <a:r>
              <a:rPr dirty="0"/>
              <a:t> </a:t>
            </a:r>
            <a:r>
              <a:rPr dirty="0" err="1"/>
              <a:t>zaměstnání</a:t>
            </a:r>
            <a:r>
              <a:rPr dirty="0"/>
              <a:t>. Co se </a:t>
            </a:r>
            <a:r>
              <a:rPr dirty="0" err="1"/>
              <a:t>mne</a:t>
            </a:r>
            <a:r>
              <a:rPr dirty="0"/>
              <a:t> </a:t>
            </a:r>
            <a:r>
              <a:rPr dirty="0" err="1"/>
              <a:t>týče</a:t>
            </a:r>
            <a:r>
              <a:rPr dirty="0"/>
              <a:t>, </a:t>
            </a:r>
            <a:r>
              <a:rPr dirty="0" err="1"/>
              <a:t>já</a:t>
            </a:r>
            <a:r>
              <a:rPr dirty="0"/>
              <a:t> </a:t>
            </a:r>
            <a:r>
              <a:rPr dirty="0" err="1"/>
              <a:t>nevím</a:t>
            </a:r>
            <a:r>
              <a:rPr dirty="0"/>
              <a:t>, </a:t>
            </a:r>
            <a:r>
              <a:rPr dirty="0" err="1"/>
              <a:t>zdali</a:t>
            </a:r>
            <a:r>
              <a:rPr dirty="0"/>
              <a:t> to </a:t>
            </a:r>
            <a:r>
              <a:rPr dirty="0" err="1"/>
              <a:t>platí</a:t>
            </a:r>
            <a:r>
              <a:rPr dirty="0"/>
              <a:t> o </a:t>
            </a:r>
            <a:r>
              <a:rPr dirty="0" err="1"/>
              <a:t>té</a:t>
            </a:r>
            <a:r>
              <a:rPr dirty="0"/>
              <a:t> </a:t>
            </a:r>
            <a:r>
              <a:rPr dirty="0" err="1"/>
              <a:t>rétorice</a:t>
            </a:r>
            <a:r>
              <a:rPr dirty="0"/>
              <a:t>, </a:t>
            </a:r>
            <a:r>
              <a:rPr dirty="0" err="1"/>
              <a:t>kterou</a:t>
            </a:r>
            <a:r>
              <a:rPr dirty="0"/>
              <a:t> se </a:t>
            </a:r>
            <a:r>
              <a:rPr dirty="0" err="1"/>
              <a:t>zabývá</a:t>
            </a:r>
            <a:r>
              <a:rPr dirty="0"/>
              <a:t> Gorgias – </a:t>
            </a:r>
            <a:r>
              <a:rPr dirty="0" err="1"/>
              <a:t>neboť</a:t>
            </a:r>
            <a:r>
              <a:rPr dirty="0"/>
              <a:t> </a:t>
            </a:r>
            <a:r>
              <a:rPr dirty="0" err="1"/>
              <a:t>právě</a:t>
            </a:r>
            <a:r>
              <a:rPr dirty="0"/>
              <a:t> </a:t>
            </a:r>
            <a:r>
              <a:rPr dirty="0" err="1"/>
              <a:t>teď</a:t>
            </a:r>
            <a:r>
              <a:rPr dirty="0"/>
              <a:t> se </a:t>
            </a:r>
            <a:r>
              <a:rPr dirty="0" err="1"/>
              <a:t>nám</a:t>
            </a:r>
            <a:r>
              <a:rPr dirty="0"/>
              <a:t> z </a:t>
            </a:r>
            <a:r>
              <a:rPr dirty="0" err="1"/>
              <a:t>naši</a:t>
            </a:r>
            <a:r>
              <a:rPr dirty="0"/>
              <a:t> </a:t>
            </a:r>
            <a:r>
              <a:rPr dirty="0" err="1"/>
              <a:t>rozmluvy</a:t>
            </a:r>
            <a:r>
              <a:rPr dirty="0"/>
              <a:t> </a:t>
            </a:r>
            <a:r>
              <a:rPr dirty="0" err="1"/>
              <a:t>nic</a:t>
            </a:r>
            <a:r>
              <a:rPr dirty="0"/>
              <a:t> </a:t>
            </a:r>
            <a:r>
              <a:rPr dirty="0" err="1"/>
              <a:t>jasně</a:t>
            </a:r>
            <a:r>
              <a:rPr dirty="0"/>
              <a:t> </a:t>
            </a:r>
            <a:r>
              <a:rPr dirty="0" err="1"/>
              <a:t>neukázalo</a:t>
            </a:r>
            <a:r>
              <a:rPr dirty="0"/>
              <a:t>, </a:t>
            </a:r>
            <a:r>
              <a:rPr dirty="0" err="1"/>
              <a:t>zač</a:t>
            </a:r>
            <a:r>
              <a:rPr dirty="0"/>
              <a:t> </a:t>
            </a:r>
            <a:r>
              <a:rPr dirty="0" err="1"/>
              <a:t>asi</a:t>
            </a:r>
            <a:r>
              <a:rPr dirty="0"/>
              <a:t> </a:t>
            </a:r>
            <a:r>
              <a:rPr dirty="0" err="1"/>
              <a:t>ji</a:t>
            </a:r>
            <a:r>
              <a:rPr dirty="0"/>
              <a:t> on </a:t>
            </a:r>
            <a:r>
              <a:rPr dirty="0" err="1"/>
              <a:t>pokládá</a:t>
            </a:r>
            <a:r>
              <a:rPr dirty="0"/>
              <a:t>-, ale co </a:t>
            </a:r>
            <a:r>
              <a:rPr dirty="0" err="1"/>
              <a:t>já</a:t>
            </a:r>
            <a:r>
              <a:rPr dirty="0"/>
              <a:t> </a:t>
            </a:r>
            <a:r>
              <a:rPr dirty="0" err="1"/>
              <a:t>nazývám</a:t>
            </a:r>
            <a:r>
              <a:rPr dirty="0"/>
              <a:t> </a:t>
            </a:r>
            <a:r>
              <a:rPr dirty="0" err="1"/>
              <a:t>rétorikou</a:t>
            </a:r>
            <a:r>
              <a:rPr dirty="0"/>
              <a:t>, to je </a:t>
            </a:r>
            <a:r>
              <a:rPr dirty="0" err="1"/>
              <a:t>druh</a:t>
            </a:r>
            <a:r>
              <a:rPr dirty="0"/>
              <a:t> </a:t>
            </a:r>
            <a:r>
              <a:rPr dirty="0" err="1"/>
              <a:t>kterési</a:t>
            </a:r>
            <a:r>
              <a:rPr dirty="0"/>
              <a:t> </a:t>
            </a:r>
            <a:r>
              <a:rPr dirty="0" err="1"/>
              <a:t>věci</a:t>
            </a:r>
            <a:r>
              <a:rPr dirty="0"/>
              <a:t>, </a:t>
            </a:r>
            <a:r>
              <a:rPr b="1" dirty="0" err="1"/>
              <a:t>jež</a:t>
            </a:r>
            <a:r>
              <a:rPr b="1" dirty="0"/>
              <a:t> </a:t>
            </a:r>
            <a:r>
              <a:rPr b="1" dirty="0" err="1"/>
              <a:t>nijak</a:t>
            </a:r>
            <a:r>
              <a:rPr b="1" dirty="0"/>
              <a:t> </a:t>
            </a:r>
            <a:r>
              <a:rPr b="1" dirty="0" err="1"/>
              <a:t>nenáleží</a:t>
            </a:r>
            <a:r>
              <a:rPr b="1" dirty="0"/>
              <a:t> </a:t>
            </a:r>
            <a:r>
              <a:rPr b="1" dirty="0" err="1"/>
              <a:t>mezi</a:t>
            </a:r>
            <a:r>
              <a:rPr b="1" dirty="0"/>
              <a:t> </a:t>
            </a:r>
            <a:r>
              <a:rPr b="1" dirty="0" err="1"/>
              <a:t>krásné</a:t>
            </a:r>
            <a:r>
              <a:rPr b="1" dirty="0"/>
              <a:t>.</a:t>
            </a:r>
          </a:p>
          <a:p>
            <a:pPr>
              <a:defRPr sz="1000"/>
            </a:pPr>
            <a:r>
              <a:rPr dirty="0" err="1"/>
              <a:t>Gorg</a:t>
            </a:r>
            <a:r>
              <a:rPr dirty="0"/>
              <a:t>. </a:t>
            </a:r>
            <a:r>
              <a:rPr dirty="0" err="1"/>
              <a:t>Které</a:t>
            </a:r>
            <a:r>
              <a:rPr dirty="0"/>
              <a:t>, </a:t>
            </a:r>
            <a:r>
              <a:rPr dirty="0" err="1"/>
              <a:t>Sókrate</a:t>
            </a:r>
            <a:r>
              <a:rPr dirty="0"/>
              <a:t>? </a:t>
            </a:r>
            <a:r>
              <a:rPr dirty="0" err="1"/>
              <a:t>Pověz</a:t>
            </a:r>
            <a:r>
              <a:rPr dirty="0"/>
              <a:t> to a </a:t>
            </a:r>
            <a:r>
              <a:rPr dirty="0" err="1"/>
              <a:t>nic</a:t>
            </a:r>
            <a:r>
              <a:rPr dirty="0"/>
              <a:t> se </a:t>
            </a:r>
            <a:r>
              <a:rPr dirty="0" err="1"/>
              <a:t>mne</a:t>
            </a:r>
            <a:r>
              <a:rPr dirty="0"/>
              <a:t> </a:t>
            </a:r>
            <a:r>
              <a:rPr dirty="0" err="1"/>
              <a:t>neostýchéj</a:t>
            </a:r>
            <a:r>
              <a:rPr dirty="0"/>
              <a:t>.</a:t>
            </a:r>
          </a:p>
          <a:p>
            <a:pPr>
              <a:defRPr sz="1000"/>
            </a:pPr>
            <a:r>
              <a:rPr dirty="0" err="1"/>
              <a:t>Sókr</a:t>
            </a:r>
            <a:r>
              <a:rPr dirty="0"/>
              <a:t>. </a:t>
            </a:r>
            <a:r>
              <a:rPr dirty="0" err="1"/>
              <a:t>Nuže</a:t>
            </a:r>
            <a:r>
              <a:rPr dirty="0"/>
              <a:t> </a:t>
            </a:r>
            <a:r>
              <a:rPr dirty="0" err="1"/>
              <a:t>tedy</a:t>
            </a:r>
            <a:r>
              <a:rPr dirty="0"/>
              <a:t>, </a:t>
            </a:r>
            <a:r>
              <a:rPr dirty="0" err="1"/>
              <a:t>zdá</a:t>
            </a:r>
            <a:r>
              <a:rPr dirty="0"/>
              <a:t> se mi, Gorgio, </a:t>
            </a:r>
            <a:r>
              <a:rPr dirty="0" err="1"/>
              <a:t>že</a:t>
            </a:r>
            <a:r>
              <a:rPr dirty="0"/>
              <a:t> to je </a:t>
            </a:r>
            <a:r>
              <a:rPr dirty="0" err="1"/>
              <a:t>jakési</a:t>
            </a:r>
            <a:r>
              <a:rPr dirty="0"/>
              <a:t> </a:t>
            </a:r>
            <a:r>
              <a:rPr dirty="0" err="1"/>
              <a:t>zaměstnání</a:t>
            </a:r>
            <a:r>
              <a:rPr dirty="0"/>
              <a:t> ne </a:t>
            </a:r>
            <a:r>
              <a:rPr dirty="0" err="1"/>
              <a:t>sice</a:t>
            </a:r>
            <a:r>
              <a:rPr dirty="0"/>
              <a:t> </a:t>
            </a:r>
            <a:r>
              <a:rPr dirty="0" err="1"/>
              <a:t>odborně</a:t>
            </a:r>
            <a:r>
              <a:rPr dirty="0"/>
              <a:t> </a:t>
            </a:r>
            <a:r>
              <a:rPr dirty="0" err="1"/>
              <a:t>naučné</a:t>
            </a:r>
            <a:r>
              <a:rPr dirty="0"/>
              <a:t>, ale </a:t>
            </a:r>
            <a:r>
              <a:rPr dirty="0" err="1"/>
              <a:t>zaměstnání</a:t>
            </a:r>
            <a:r>
              <a:rPr dirty="0"/>
              <a:t>, </a:t>
            </a:r>
            <a:r>
              <a:rPr dirty="0" err="1"/>
              <a:t>které</a:t>
            </a:r>
            <a:r>
              <a:rPr dirty="0"/>
              <a:t> </a:t>
            </a:r>
            <a:r>
              <a:rPr dirty="0" err="1"/>
              <a:t>vyžaduje</a:t>
            </a:r>
            <a:r>
              <a:rPr dirty="0"/>
              <a:t> </a:t>
            </a:r>
            <a:r>
              <a:rPr dirty="0" err="1"/>
              <a:t>duše</a:t>
            </a:r>
            <a:r>
              <a:rPr dirty="0"/>
              <a:t> </a:t>
            </a:r>
            <a:r>
              <a:rPr dirty="0" err="1"/>
              <a:t>obratné</a:t>
            </a:r>
            <a:r>
              <a:rPr dirty="0"/>
              <a:t>, </a:t>
            </a:r>
            <a:r>
              <a:rPr dirty="0" err="1"/>
              <a:t>zmužilé</a:t>
            </a:r>
            <a:r>
              <a:rPr dirty="0"/>
              <a:t> a od </a:t>
            </a:r>
            <a:r>
              <a:rPr dirty="0" err="1"/>
              <a:t>přirozenosti</a:t>
            </a:r>
            <a:r>
              <a:rPr dirty="0"/>
              <a:t> </a:t>
            </a:r>
            <a:r>
              <a:rPr dirty="0" err="1"/>
              <a:t>schopné</a:t>
            </a:r>
            <a:r>
              <a:rPr dirty="0"/>
              <a:t> </a:t>
            </a:r>
            <a:r>
              <a:rPr dirty="0" err="1"/>
              <a:t>zacházení</a:t>
            </a:r>
            <a:r>
              <a:rPr dirty="0"/>
              <a:t> s </a:t>
            </a:r>
            <a:r>
              <a:rPr dirty="0" err="1"/>
              <a:t>lidmi</a:t>
            </a:r>
            <a:r>
              <a:rPr dirty="0"/>
              <a:t>; </a:t>
            </a:r>
            <a:r>
              <a:rPr dirty="0" err="1"/>
              <a:t>nazývám</a:t>
            </a:r>
            <a:r>
              <a:rPr dirty="0"/>
              <a:t> </a:t>
            </a:r>
            <a:r>
              <a:rPr dirty="0" err="1"/>
              <a:t>pak</a:t>
            </a:r>
            <a:r>
              <a:rPr dirty="0"/>
              <a:t> </a:t>
            </a:r>
            <a:r>
              <a:rPr dirty="0" err="1"/>
              <a:t>jeho</a:t>
            </a:r>
            <a:r>
              <a:rPr dirty="0"/>
              <a:t> </a:t>
            </a:r>
            <a:r>
              <a:rPr dirty="0" err="1"/>
              <a:t>celkovou</a:t>
            </a:r>
            <a:r>
              <a:rPr dirty="0"/>
              <a:t> </a:t>
            </a:r>
            <a:r>
              <a:rPr dirty="0" err="1"/>
              <a:t>podstatu</a:t>
            </a:r>
            <a:r>
              <a:rPr dirty="0"/>
              <a:t> </a:t>
            </a:r>
            <a:r>
              <a:rPr b="1" dirty="0" err="1"/>
              <a:t>úlisným</a:t>
            </a:r>
            <a:r>
              <a:rPr b="1" dirty="0"/>
              <a:t> </a:t>
            </a:r>
            <a:r>
              <a:rPr b="1" dirty="0" err="1"/>
              <a:t>lahoděním</a:t>
            </a:r>
            <a:r>
              <a:rPr dirty="0"/>
              <a:t>. </a:t>
            </a:r>
            <a:r>
              <a:rPr b="1" dirty="0"/>
              <a:t>Tato </a:t>
            </a:r>
            <a:r>
              <a:rPr b="1" dirty="0" err="1"/>
              <a:t>činnost</a:t>
            </a:r>
            <a:r>
              <a:rPr b="1" dirty="0"/>
              <a:t> </a:t>
            </a:r>
            <a:r>
              <a:rPr b="1" dirty="0" err="1"/>
              <a:t>má</a:t>
            </a:r>
            <a:r>
              <a:rPr b="1" dirty="0"/>
              <a:t> </a:t>
            </a:r>
            <a:r>
              <a:rPr b="1" dirty="0" err="1"/>
              <a:t>podle</a:t>
            </a:r>
            <a:r>
              <a:rPr b="1" dirty="0"/>
              <a:t> </a:t>
            </a:r>
            <a:r>
              <a:rPr b="1" dirty="0" err="1"/>
              <a:t>mého</a:t>
            </a:r>
            <a:r>
              <a:rPr b="1" dirty="0"/>
              <a:t> </a:t>
            </a:r>
            <a:r>
              <a:rPr b="1" dirty="0" err="1"/>
              <a:t>mínění</a:t>
            </a:r>
            <a:r>
              <a:rPr b="1" dirty="0"/>
              <a:t> </a:t>
            </a:r>
            <a:r>
              <a:rPr b="1" dirty="0" err="1"/>
              <a:t>i</a:t>
            </a:r>
            <a:r>
              <a:rPr b="1" dirty="0"/>
              <a:t> </a:t>
            </a:r>
            <a:r>
              <a:rPr b="1" dirty="0" err="1"/>
              <a:t>mnoho</a:t>
            </a:r>
            <a:r>
              <a:rPr b="1" dirty="0"/>
              <a:t> </a:t>
            </a:r>
            <a:r>
              <a:rPr b="1" dirty="0" err="1"/>
              <a:t>jiných</a:t>
            </a:r>
            <a:r>
              <a:rPr b="1" dirty="0"/>
              <a:t> </a:t>
            </a:r>
            <a:r>
              <a:rPr b="1" dirty="0" err="1"/>
              <a:t>druhů</a:t>
            </a:r>
            <a:r>
              <a:rPr b="1" dirty="0"/>
              <a:t> a </a:t>
            </a:r>
            <a:r>
              <a:rPr b="1" dirty="0" err="1"/>
              <a:t>jeden</a:t>
            </a:r>
            <a:r>
              <a:rPr b="1" dirty="0"/>
              <a:t> z </a:t>
            </a:r>
            <a:r>
              <a:rPr b="1" dirty="0" err="1"/>
              <a:t>nich</a:t>
            </a:r>
            <a:r>
              <a:rPr b="1" dirty="0"/>
              <a:t> je </a:t>
            </a:r>
            <a:r>
              <a:rPr b="1" dirty="0" err="1"/>
              <a:t>také</a:t>
            </a:r>
            <a:r>
              <a:rPr b="1" dirty="0"/>
              <a:t> </a:t>
            </a:r>
            <a:r>
              <a:rPr b="1" dirty="0" err="1"/>
              <a:t>kuchařství</a:t>
            </a:r>
            <a:r>
              <a:rPr b="1" dirty="0"/>
              <a:t>; to se </a:t>
            </a:r>
            <a:r>
              <a:rPr b="1" dirty="0" err="1"/>
              <a:t>sice</a:t>
            </a:r>
            <a:r>
              <a:rPr b="1" dirty="0"/>
              <a:t> </a:t>
            </a:r>
            <a:r>
              <a:rPr b="1" dirty="0" err="1"/>
              <a:t>zdá</a:t>
            </a:r>
            <a:r>
              <a:rPr b="1" dirty="0"/>
              <a:t> </a:t>
            </a:r>
            <a:r>
              <a:rPr b="1" dirty="0" err="1"/>
              <a:t>uměním</a:t>
            </a:r>
            <a:r>
              <a:rPr b="1" dirty="0"/>
              <a:t>, ale, </a:t>
            </a:r>
            <a:r>
              <a:rPr b="1" dirty="0" err="1"/>
              <a:t>jak</a:t>
            </a:r>
            <a:r>
              <a:rPr b="1" dirty="0"/>
              <a:t> </a:t>
            </a:r>
            <a:r>
              <a:rPr b="1" dirty="0" err="1"/>
              <a:t>já</a:t>
            </a:r>
            <a:r>
              <a:rPr b="1" dirty="0"/>
              <a:t> o tom </a:t>
            </a:r>
            <a:r>
              <a:rPr b="1" dirty="0" err="1"/>
              <a:t>soudím</a:t>
            </a:r>
            <a:r>
              <a:rPr b="1" dirty="0"/>
              <a:t>, </a:t>
            </a:r>
            <a:r>
              <a:rPr b="1" dirty="0" err="1"/>
              <a:t>není</a:t>
            </a:r>
            <a:r>
              <a:rPr b="1" dirty="0"/>
              <a:t> to </a:t>
            </a:r>
            <a:r>
              <a:rPr b="1" dirty="0" err="1"/>
              <a:t>umění</a:t>
            </a:r>
            <a:r>
              <a:rPr b="1" dirty="0"/>
              <a:t>, </a:t>
            </a:r>
            <a:r>
              <a:rPr b="1" dirty="0" err="1"/>
              <a:t>nýbrž</a:t>
            </a:r>
            <a:r>
              <a:rPr b="1" dirty="0"/>
              <a:t> </a:t>
            </a:r>
            <a:r>
              <a:rPr b="1" dirty="0" err="1"/>
              <a:t>zběhlost</a:t>
            </a:r>
            <a:r>
              <a:rPr b="1" dirty="0"/>
              <a:t> a </a:t>
            </a:r>
            <a:r>
              <a:rPr b="1" dirty="0" err="1"/>
              <a:t>cvik</a:t>
            </a:r>
            <a:r>
              <a:rPr b="1" dirty="0"/>
              <a:t>.</a:t>
            </a:r>
            <a:r>
              <a:rPr dirty="0"/>
              <a:t> </a:t>
            </a:r>
            <a:r>
              <a:rPr dirty="0" err="1">
                <a:solidFill>
                  <a:srgbClr val="FF0000"/>
                </a:solidFill>
              </a:rPr>
              <a:t>Druhem</a:t>
            </a:r>
            <a:r>
              <a:rPr dirty="0">
                <a:solidFill>
                  <a:srgbClr val="FF0000"/>
                </a:solidFill>
              </a:rPr>
              <a:t> </a:t>
            </a:r>
            <a:r>
              <a:rPr dirty="0" err="1">
                <a:solidFill>
                  <a:srgbClr val="FF0000"/>
                </a:solidFill>
              </a:rPr>
              <a:t>tohoto</a:t>
            </a:r>
            <a:r>
              <a:rPr dirty="0">
                <a:solidFill>
                  <a:srgbClr val="FF0000"/>
                </a:solidFill>
              </a:rPr>
              <a:t> </a:t>
            </a:r>
            <a:r>
              <a:rPr dirty="0" err="1">
                <a:solidFill>
                  <a:srgbClr val="FF0000"/>
                </a:solidFill>
              </a:rPr>
              <a:t>lahodění</a:t>
            </a:r>
            <a:r>
              <a:rPr dirty="0">
                <a:solidFill>
                  <a:srgbClr val="FF0000"/>
                </a:solidFill>
              </a:rPr>
              <a:t> </a:t>
            </a:r>
            <a:r>
              <a:rPr dirty="0" err="1">
                <a:solidFill>
                  <a:srgbClr val="FF0000"/>
                </a:solidFill>
              </a:rPr>
              <a:t>nazývám</a:t>
            </a:r>
            <a:r>
              <a:rPr dirty="0">
                <a:solidFill>
                  <a:srgbClr val="FF0000"/>
                </a:solidFill>
              </a:rPr>
              <a:t> </a:t>
            </a:r>
            <a:r>
              <a:rPr dirty="0" err="1">
                <a:solidFill>
                  <a:srgbClr val="FF0000"/>
                </a:solidFill>
              </a:rPr>
              <a:t>i</a:t>
            </a:r>
            <a:r>
              <a:rPr dirty="0">
                <a:solidFill>
                  <a:srgbClr val="FF0000"/>
                </a:solidFill>
              </a:rPr>
              <a:t> </a:t>
            </a:r>
            <a:r>
              <a:rPr dirty="0" err="1">
                <a:solidFill>
                  <a:srgbClr val="FF0000"/>
                </a:solidFill>
              </a:rPr>
              <a:t>rétoriku</a:t>
            </a:r>
            <a:r>
              <a:rPr dirty="0">
                <a:solidFill>
                  <a:srgbClr val="FF0000"/>
                </a:solidFill>
              </a:rPr>
              <a:t> a </a:t>
            </a:r>
            <a:r>
              <a:rPr dirty="0" err="1">
                <a:solidFill>
                  <a:srgbClr val="FF0000"/>
                </a:solidFill>
              </a:rPr>
              <a:t>kosmetiku</a:t>
            </a:r>
            <a:r>
              <a:rPr dirty="0">
                <a:solidFill>
                  <a:srgbClr val="FF0000"/>
                </a:solidFill>
              </a:rPr>
              <a:t> </a:t>
            </a:r>
            <a:r>
              <a:rPr dirty="0" err="1">
                <a:solidFill>
                  <a:srgbClr val="FF0000"/>
                </a:solidFill>
              </a:rPr>
              <a:t>i</a:t>
            </a:r>
            <a:r>
              <a:rPr dirty="0">
                <a:solidFill>
                  <a:srgbClr val="FF0000"/>
                </a:solidFill>
              </a:rPr>
              <a:t> </a:t>
            </a:r>
            <a:r>
              <a:rPr dirty="0" err="1">
                <a:solidFill>
                  <a:srgbClr val="FF0000"/>
                </a:solidFill>
              </a:rPr>
              <a:t>sofistiku</a:t>
            </a:r>
            <a:r>
              <a:rPr dirty="0">
                <a:solidFill>
                  <a:srgbClr val="FF0000"/>
                </a:solidFill>
              </a:rPr>
              <a:t>, </a:t>
            </a:r>
            <a:r>
              <a:rPr dirty="0" err="1">
                <a:solidFill>
                  <a:srgbClr val="FF0000"/>
                </a:solidFill>
              </a:rPr>
              <a:t>čtyři</a:t>
            </a:r>
            <a:r>
              <a:rPr dirty="0">
                <a:solidFill>
                  <a:srgbClr val="FF0000"/>
                </a:solidFill>
              </a:rPr>
              <a:t> to </a:t>
            </a:r>
            <a:r>
              <a:rPr dirty="0" err="1">
                <a:solidFill>
                  <a:srgbClr val="FF0000"/>
                </a:solidFill>
              </a:rPr>
              <a:t>druhy</a:t>
            </a:r>
            <a:r>
              <a:rPr dirty="0">
                <a:solidFill>
                  <a:srgbClr val="FF0000"/>
                </a:solidFill>
              </a:rPr>
              <a:t> </a:t>
            </a:r>
            <a:r>
              <a:rPr dirty="0" err="1">
                <a:solidFill>
                  <a:srgbClr val="FF0000"/>
                </a:solidFill>
              </a:rPr>
              <a:t>ve</a:t>
            </a:r>
            <a:r>
              <a:rPr dirty="0">
                <a:solidFill>
                  <a:srgbClr val="FF0000"/>
                </a:solidFill>
              </a:rPr>
              <a:t> </a:t>
            </a:r>
            <a:r>
              <a:rPr dirty="0" err="1">
                <a:solidFill>
                  <a:srgbClr val="FF0000"/>
                </a:solidFill>
              </a:rPr>
              <a:t>čtyřech</a:t>
            </a:r>
            <a:r>
              <a:rPr dirty="0">
                <a:solidFill>
                  <a:srgbClr val="FF0000"/>
                </a:solidFill>
              </a:rPr>
              <a:t> </a:t>
            </a:r>
            <a:r>
              <a:rPr dirty="0" err="1">
                <a:solidFill>
                  <a:srgbClr val="FF0000"/>
                </a:solidFill>
              </a:rPr>
              <a:t>různých</a:t>
            </a:r>
            <a:r>
              <a:rPr dirty="0">
                <a:solidFill>
                  <a:srgbClr val="FF0000"/>
                </a:solidFill>
              </a:rPr>
              <a:t> </a:t>
            </a:r>
            <a:r>
              <a:rPr dirty="0" err="1">
                <a:solidFill>
                  <a:srgbClr val="FF0000"/>
                </a:solidFill>
              </a:rPr>
              <a:t>oborech</a:t>
            </a:r>
            <a:r>
              <a:rPr dirty="0">
                <a:solidFill>
                  <a:srgbClr val="FF0000"/>
                </a:solidFill>
              </a:rPr>
              <a:t>.</a:t>
            </a:r>
            <a:r>
              <a:rPr dirty="0"/>
              <a:t> </a:t>
            </a:r>
            <a:r>
              <a:rPr dirty="0" err="1"/>
              <a:t>Jestliže</a:t>
            </a:r>
            <a:r>
              <a:rPr dirty="0"/>
              <a:t> </a:t>
            </a:r>
            <a:r>
              <a:rPr dirty="0" err="1"/>
              <a:t>tedy</a:t>
            </a:r>
            <a:r>
              <a:rPr dirty="0"/>
              <a:t> </a:t>
            </a:r>
            <a:r>
              <a:rPr dirty="0" err="1"/>
              <a:t>Pólos</a:t>
            </a:r>
            <a:r>
              <a:rPr dirty="0"/>
              <a:t> se </a:t>
            </a:r>
            <a:r>
              <a:rPr dirty="0" err="1"/>
              <a:t>chce</a:t>
            </a:r>
            <a:r>
              <a:rPr dirty="0"/>
              <a:t> </a:t>
            </a:r>
            <a:r>
              <a:rPr dirty="0" err="1"/>
              <a:t>vyptávat</a:t>
            </a:r>
            <a:r>
              <a:rPr dirty="0"/>
              <a:t>, </a:t>
            </a:r>
            <a:r>
              <a:rPr dirty="0" err="1"/>
              <a:t>ať</a:t>
            </a:r>
            <a:r>
              <a:rPr dirty="0"/>
              <a:t>  se </a:t>
            </a:r>
            <a:r>
              <a:rPr dirty="0" err="1"/>
              <a:t>vyptává</a:t>
            </a:r>
            <a:r>
              <a:rPr dirty="0"/>
              <a:t>; </a:t>
            </a:r>
            <a:r>
              <a:rPr dirty="0" err="1"/>
              <a:t>neboť</a:t>
            </a:r>
            <a:r>
              <a:rPr dirty="0"/>
              <a:t> </a:t>
            </a:r>
            <a:r>
              <a:rPr dirty="0" err="1"/>
              <a:t>ještě</a:t>
            </a:r>
            <a:r>
              <a:rPr dirty="0"/>
              <a:t> se </a:t>
            </a:r>
            <a:r>
              <a:rPr dirty="0" err="1"/>
              <a:t>nedověděl</a:t>
            </a:r>
            <a:r>
              <a:rPr dirty="0"/>
              <a:t>, </a:t>
            </a:r>
            <a:r>
              <a:rPr dirty="0" err="1"/>
              <a:t>za</a:t>
            </a:r>
            <a:r>
              <a:rPr dirty="0"/>
              <a:t> </a:t>
            </a:r>
            <a:r>
              <a:rPr dirty="0" err="1"/>
              <a:t>jaký</a:t>
            </a:r>
            <a:r>
              <a:rPr dirty="0"/>
              <a:t> </a:t>
            </a:r>
            <a:r>
              <a:rPr dirty="0" err="1"/>
              <a:t>druh</a:t>
            </a:r>
            <a:r>
              <a:rPr dirty="0"/>
              <a:t> </a:t>
            </a:r>
            <a:r>
              <a:rPr dirty="0" err="1"/>
              <a:t>lahodění</a:t>
            </a:r>
            <a:r>
              <a:rPr dirty="0"/>
              <a:t> </a:t>
            </a:r>
            <a:r>
              <a:rPr dirty="0" err="1"/>
              <a:t>já</a:t>
            </a:r>
            <a:r>
              <a:rPr dirty="0"/>
              <a:t> </a:t>
            </a:r>
            <a:r>
              <a:rPr dirty="0" err="1"/>
              <a:t>pokládám</a:t>
            </a:r>
            <a:r>
              <a:rPr dirty="0"/>
              <a:t> </a:t>
            </a:r>
            <a:r>
              <a:rPr dirty="0" err="1"/>
              <a:t>rétoriku</a:t>
            </a:r>
            <a:r>
              <a:rPr dirty="0"/>
              <a:t>, </a:t>
            </a:r>
            <a:r>
              <a:rPr dirty="0" err="1"/>
              <a:t>nýbrž</a:t>
            </a:r>
            <a:r>
              <a:rPr dirty="0"/>
              <a:t> </a:t>
            </a:r>
            <a:r>
              <a:rPr dirty="0" err="1"/>
              <a:t>nepozoruje</a:t>
            </a:r>
            <a:r>
              <a:rPr dirty="0"/>
              <a:t>, </a:t>
            </a:r>
            <a:r>
              <a:rPr dirty="0" err="1"/>
              <a:t>že</a:t>
            </a:r>
            <a:r>
              <a:rPr dirty="0"/>
              <a:t> </a:t>
            </a:r>
            <a:r>
              <a:rPr dirty="0" err="1"/>
              <a:t>ji</a:t>
            </a:r>
            <a:r>
              <a:rPr dirty="0"/>
              <a:t> </a:t>
            </a:r>
            <a:r>
              <a:rPr dirty="0" err="1"/>
              <a:t>nepokládám</a:t>
            </a:r>
            <a:r>
              <a:rPr dirty="0"/>
              <a:t> </a:t>
            </a:r>
            <a:r>
              <a:rPr dirty="0" err="1"/>
              <a:t>za</a:t>
            </a:r>
            <a:r>
              <a:rPr dirty="0"/>
              <a:t> </a:t>
            </a:r>
            <a:r>
              <a:rPr dirty="0" err="1"/>
              <a:t>krásnou</a:t>
            </a:r>
            <a:r>
              <a:rPr dirty="0"/>
              <a:t> </a:t>
            </a:r>
            <a:r>
              <a:rPr dirty="0" err="1"/>
              <a:t>věc</a:t>
            </a:r>
            <a:r>
              <a:rPr dirty="0"/>
              <a:t>. </a:t>
            </a:r>
            <a:r>
              <a:rPr dirty="0" err="1"/>
              <a:t>Avšak</a:t>
            </a:r>
            <a:r>
              <a:rPr dirty="0"/>
              <a:t> </a:t>
            </a:r>
            <a:r>
              <a:rPr dirty="0" err="1"/>
              <a:t>já</a:t>
            </a:r>
            <a:r>
              <a:rPr dirty="0"/>
              <a:t> mu </a:t>
            </a:r>
            <a:r>
              <a:rPr dirty="0" err="1"/>
              <a:t>dříve</a:t>
            </a:r>
            <a:r>
              <a:rPr dirty="0"/>
              <a:t> </a:t>
            </a:r>
            <a:r>
              <a:rPr dirty="0" err="1"/>
              <a:t>neodpoví</a:t>
            </a:r>
            <a:r>
              <a:rPr dirty="0"/>
              <a:t>, </a:t>
            </a:r>
            <a:r>
              <a:rPr dirty="0" err="1"/>
              <a:t>zdali</a:t>
            </a:r>
            <a:r>
              <a:rPr dirty="0"/>
              <a:t> </a:t>
            </a:r>
            <a:r>
              <a:rPr dirty="0" err="1"/>
              <a:t>pokládám</a:t>
            </a:r>
            <a:r>
              <a:rPr dirty="0"/>
              <a:t> </a:t>
            </a:r>
            <a:r>
              <a:rPr dirty="0" err="1"/>
              <a:t>rétoriku</a:t>
            </a:r>
            <a:r>
              <a:rPr dirty="0"/>
              <a:t> </a:t>
            </a:r>
            <a:r>
              <a:rPr dirty="0" err="1"/>
              <a:t>za</a:t>
            </a:r>
            <a:r>
              <a:rPr dirty="0"/>
              <a:t> </a:t>
            </a:r>
            <a:r>
              <a:rPr dirty="0" err="1"/>
              <a:t>krásnou</a:t>
            </a:r>
            <a:r>
              <a:rPr dirty="0"/>
              <a:t>, </a:t>
            </a:r>
            <a:r>
              <a:rPr dirty="0" err="1"/>
              <a:t>či</a:t>
            </a:r>
            <a:r>
              <a:rPr dirty="0"/>
              <a:t> </a:t>
            </a:r>
            <a:r>
              <a:rPr dirty="0" err="1"/>
              <a:t>za</a:t>
            </a:r>
            <a:r>
              <a:rPr dirty="0"/>
              <a:t> </a:t>
            </a:r>
            <a:r>
              <a:rPr dirty="0" err="1"/>
              <a:t>ošklivou</a:t>
            </a:r>
            <a:r>
              <a:rPr dirty="0"/>
              <a:t> </a:t>
            </a:r>
            <a:r>
              <a:rPr dirty="0" err="1"/>
              <a:t>věc</a:t>
            </a:r>
            <a:r>
              <a:rPr dirty="0"/>
              <a:t>, </a:t>
            </a:r>
            <a:r>
              <a:rPr dirty="0" err="1"/>
              <a:t>až</a:t>
            </a:r>
            <a:r>
              <a:rPr dirty="0"/>
              <a:t> </a:t>
            </a:r>
            <a:r>
              <a:rPr dirty="0" err="1"/>
              <a:t>nejprve</a:t>
            </a:r>
            <a:r>
              <a:rPr dirty="0"/>
              <a:t> </a:t>
            </a:r>
            <a:r>
              <a:rPr dirty="0" err="1"/>
              <a:t>odpovím</a:t>
            </a:r>
            <a:r>
              <a:rPr dirty="0"/>
              <a:t>, co jest </a:t>
            </a:r>
            <a:r>
              <a:rPr dirty="0" err="1"/>
              <a:t>rétorika</a:t>
            </a:r>
            <a:r>
              <a:rPr dirty="0"/>
              <a:t>. </a:t>
            </a:r>
            <a:r>
              <a:rPr dirty="0" err="1"/>
              <a:t>Vždyť</a:t>
            </a:r>
            <a:r>
              <a:rPr dirty="0"/>
              <a:t> by to </a:t>
            </a:r>
            <a:r>
              <a:rPr dirty="0" err="1"/>
              <a:t>nebylo</a:t>
            </a:r>
            <a:r>
              <a:rPr dirty="0"/>
              <a:t> v </a:t>
            </a:r>
            <a:r>
              <a:rPr dirty="0" err="1"/>
              <a:t>pořádku</a:t>
            </a:r>
            <a:r>
              <a:rPr dirty="0"/>
              <a:t>, </a:t>
            </a:r>
            <a:r>
              <a:rPr dirty="0" err="1"/>
              <a:t>Póle</a:t>
            </a:r>
            <a:r>
              <a:rPr dirty="0"/>
              <a:t>; ale </a:t>
            </a:r>
            <a:r>
              <a:rPr dirty="0" err="1"/>
              <a:t>jestliže</a:t>
            </a:r>
            <a:r>
              <a:rPr dirty="0"/>
              <a:t> se to </a:t>
            </a:r>
            <a:r>
              <a:rPr dirty="0" err="1"/>
              <a:t>chceš</a:t>
            </a:r>
            <a:r>
              <a:rPr dirty="0"/>
              <a:t> </a:t>
            </a:r>
            <a:r>
              <a:rPr dirty="0" err="1"/>
              <a:t>dovědět</a:t>
            </a:r>
            <a:r>
              <a:rPr dirty="0"/>
              <a:t>, </a:t>
            </a:r>
            <a:r>
              <a:rPr dirty="0" err="1"/>
              <a:t>taž</a:t>
            </a:r>
            <a:r>
              <a:rPr dirty="0"/>
              <a:t> se, </a:t>
            </a:r>
            <a:r>
              <a:rPr dirty="0" err="1"/>
              <a:t>za</a:t>
            </a:r>
            <a:r>
              <a:rPr dirty="0"/>
              <a:t> </a:t>
            </a:r>
            <a:r>
              <a:rPr dirty="0" err="1"/>
              <a:t>jaký</a:t>
            </a:r>
            <a:r>
              <a:rPr dirty="0"/>
              <a:t> </a:t>
            </a:r>
            <a:r>
              <a:rPr dirty="0" err="1"/>
              <a:t>druh</a:t>
            </a:r>
            <a:r>
              <a:rPr dirty="0"/>
              <a:t> </a:t>
            </a:r>
            <a:r>
              <a:rPr dirty="0" err="1"/>
              <a:t>lahodění</a:t>
            </a:r>
            <a:r>
              <a:rPr dirty="0"/>
              <a:t> </a:t>
            </a:r>
            <a:r>
              <a:rPr dirty="0" err="1"/>
              <a:t>já</a:t>
            </a:r>
            <a:r>
              <a:rPr dirty="0"/>
              <a:t> </a:t>
            </a:r>
            <a:r>
              <a:rPr dirty="0" err="1"/>
              <a:t>pokládám</a:t>
            </a:r>
            <a:r>
              <a:rPr dirty="0"/>
              <a:t> </a:t>
            </a:r>
            <a:r>
              <a:rPr dirty="0" err="1"/>
              <a:t>rétoriku</a:t>
            </a:r>
            <a:r>
              <a:rPr dirty="0"/>
              <a:t>. …</a:t>
            </a:r>
          </a:p>
        </p:txBody>
      </p:sp>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Nadpis 1"/>
          <p:cNvSpPr txBox="1">
            <a:spLocks noGrp="1"/>
          </p:cNvSpPr>
          <p:nvPr>
            <p:ph type="title"/>
          </p:nvPr>
        </p:nvSpPr>
        <p:spPr>
          <a:prstGeom prst="rect">
            <a:avLst/>
          </a:prstGeom>
        </p:spPr>
        <p:txBody>
          <a:bodyPr/>
          <a:lstStyle/>
          <a:p>
            <a:r>
              <a:rPr dirty="0"/>
              <a:t>Métis – J.P. </a:t>
            </a:r>
            <a:r>
              <a:rPr dirty="0" err="1"/>
              <a:t>Vernant</a:t>
            </a:r>
            <a:r>
              <a:rPr dirty="0"/>
              <a:t> – </a:t>
            </a:r>
            <a:r>
              <a:rPr i="1" dirty="0">
                <a:solidFill>
                  <a:srgbClr val="FF0000"/>
                </a:solidFill>
              </a:rPr>
              <a:t>Métis</a:t>
            </a:r>
            <a:r>
              <a:rPr i="1" dirty="0"/>
              <a:t>, </a:t>
            </a:r>
          </a:p>
        </p:txBody>
      </p:sp>
      <p:sp>
        <p:nvSpPr>
          <p:cNvPr id="383"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400"/>
              </a:spcBef>
              <a:buSzTx/>
              <a:buNone/>
              <a:defRPr sz="1700">
                <a:latin typeface="Times New Roman"/>
                <a:ea typeface="Times New Roman"/>
                <a:cs typeface="Times New Roman"/>
                <a:sym typeface="Times New Roman"/>
              </a:defRPr>
            </a:pPr>
            <a:r>
              <a:rPr dirty="0"/>
              <a:t>„</a:t>
            </a:r>
            <a:r>
              <a:rPr dirty="0" err="1"/>
              <a:t>Platón</a:t>
            </a:r>
            <a:r>
              <a:rPr dirty="0"/>
              <a:t> se </a:t>
            </a:r>
            <a:r>
              <a:rPr dirty="0" err="1"/>
              <a:t>nám</a:t>
            </a:r>
            <a:r>
              <a:rPr dirty="0"/>
              <a:t> </a:t>
            </a:r>
            <a:r>
              <a:rPr dirty="0" err="1"/>
              <a:t>snaží</a:t>
            </a:r>
            <a:r>
              <a:rPr dirty="0"/>
              <a:t> </a:t>
            </a:r>
            <a:r>
              <a:rPr dirty="0" err="1"/>
              <a:t>poskytnout</a:t>
            </a:r>
            <a:r>
              <a:rPr dirty="0"/>
              <a:t> </a:t>
            </a:r>
            <a:r>
              <a:rPr dirty="0" err="1"/>
              <a:t>podrobný</a:t>
            </a:r>
            <a:r>
              <a:rPr dirty="0"/>
              <a:t> </a:t>
            </a:r>
            <a:r>
              <a:rPr dirty="0" err="1"/>
              <a:t>popis</a:t>
            </a:r>
            <a:r>
              <a:rPr dirty="0"/>
              <a:t> </a:t>
            </a:r>
            <a:r>
              <a:rPr dirty="0" err="1"/>
              <a:t>složek</a:t>
            </a:r>
            <a:r>
              <a:rPr dirty="0"/>
              <a:t> </a:t>
            </a:r>
            <a:r>
              <a:rPr i="1" dirty="0" err="1">
                <a:solidFill>
                  <a:srgbClr val="FF0000"/>
                </a:solidFill>
              </a:rPr>
              <a:t>métis</a:t>
            </a:r>
            <a:r>
              <a:rPr dirty="0"/>
              <a:t>, aby </a:t>
            </a:r>
            <a:r>
              <a:rPr dirty="0" err="1"/>
              <a:t>podpořil</a:t>
            </a:r>
            <a:r>
              <a:rPr dirty="0"/>
              <a:t> </a:t>
            </a:r>
            <a:r>
              <a:rPr dirty="0" err="1"/>
              <a:t>své</a:t>
            </a:r>
            <a:r>
              <a:rPr dirty="0"/>
              <a:t> </a:t>
            </a:r>
            <a:r>
              <a:rPr dirty="0" err="1"/>
              <a:t>důvody</a:t>
            </a:r>
            <a:r>
              <a:rPr dirty="0"/>
              <a:t> k </a:t>
            </a:r>
            <a:r>
              <a:rPr dirty="0" err="1"/>
              <a:t>odsouzení</a:t>
            </a:r>
            <a:r>
              <a:rPr dirty="0"/>
              <a:t> </a:t>
            </a:r>
            <a:r>
              <a:rPr b="1" dirty="0" err="1"/>
              <a:t>této</a:t>
            </a:r>
            <a:r>
              <a:rPr b="1" dirty="0"/>
              <a:t> </a:t>
            </a:r>
            <a:r>
              <a:rPr b="1" dirty="0" err="1"/>
              <a:t>formy</a:t>
            </a:r>
            <a:r>
              <a:rPr b="1" dirty="0"/>
              <a:t> </a:t>
            </a:r>
            <a:r>
              <a:rPr b="1" dirty="0" err="1"/>
              <a:t>inteligence</a:t>
            </a:r>
            <a:r>
              <a:rPr dirty="0"/>
              <a:t>. </a:t>
            </a:r>
            <a:r>
              <a:rPr dirty="0" err="1"/>
              <a:t>Vynakládá</a:t>
            </a:r>
            <a:r>
              <a:rPr dirty="0"/>
              <a:t> </a:t>
            </a:r>
            <a:r>
              <a:rPr dirty="0" err="1"/>
              <a:t>značné</a:t>
            </a:r>
            <a:r>
              <a:rPr dirty="0"/>
              <a:t> </a:t>
            </a:r>
            <a:r>
              <a:rPr dirty="0" err="1"/>
              <a:t>úsilí</a:t>
            </a:r>
            <a:r>
              <a:rPr dirty="0"/>
              <a:t> </a:t>
            </a:r>
            <a:r>
              <a:rPr dirty="0" err="1"/>
              <a:t>na</a:t>
            </a:r>
            <a:r>
              <a:rPr dirty="0"/>
              <a:t> to, aby </a:t>
            </a:r>
            <a:r>
              <a:rPr dirty="0" err="1"/>
              <a:t>odhalil</a:t>
            </a:r>
            <a:r>
              <a:rPr dirty="0"/>
              <a:t> </a:t>
            </a:r>
            <a:r>
              <a:rPr dirty="0" err="1"/>
              <a:t>ubohou</a:t>
            </a:r>
            <a:r>
              <a:rPr dirty="0"/>
              <a:t> </a:t>
            </a:r>
            <a:r>
              <a:rPr dirty="0" err="1"/>
              <a:t>impotenci</a:t>
            </a:r>
            <a:r>
              <a:rPr dirty="0"/>
              <a:t> a </a:t>
            </a:r>
            <a:r>
              <a:rPr dirty="0" err="1"/>
              <a:t>především</a:t>
            </a:r>
            <a:r>
              <a:rPr dirty="0"/>
              <a:t> </a:t>
            </a:r>
            <a:r>
              <a:rPr dirty="0" err="1"/>
              <a:t>škodlivou</a:t>
            </a:r>
            <a:r>
              <a:rPr dirty="0"/>
              <a:t> </a:t>
            </a:r>
            <a:r>
              <a:rPr dirty="0" err="1"/>
              <a:t>povahu</a:t>
            </a:r>
            <a:r>
              <a:rPr dirty="0"/>
              <a:t> </a:t>
            </a:r>
            <a:r>
              <a:rPr dirty="0" err="1"/>
              <a:t>neprůhledných</a:t>
            </a:r>
            <a:r>
              <a:rPr dirty="0"/>
              <a:t> </a:t>
            </a:r>
            <a:r>
              <a:rPr dirty="0" err="1"/>
              <a:t>postupů</a:t>
            </a:r>
            <a:r>
              <a:rPr dirty="0"/>
              <a:t>, </a:t>
            </a:r>
            <a:r>
              <a:rPr dirty="0" err="1"/>
              <a:t>nevyzpytatelných</a:t>
            </a:r>
            <a:r>
              <a:rPr dirty="0"/>
              <a:t> </a:t>
            </a:r>
            <a:r>
              <a:rPr dirty="0" err="1"/>
              <a:t>metod</a:t>
            </a:r>
            <a:r>
              <a:rPr dirty="0"/>
              <a:t> a </a:t>
            </a:r>
            <a:r>
              <a:rPr dirty="0" err="1"/>
              <a:t>lstivosti</a:t>
            </a:r>
            <a:r>
              <a:rPr dirty="0"/>
              <a:t> </a:t>
            </a:r>
            <a:r>
              <a:rPr dirty="0" err="1"/>
              <a:t>při</a:t>
            </a:r>
            <a:r>
              <a:rPr dirty="0"/>
              <a:t> </a:t>
            </a:r>
            <a:r>
              <a:rPr dirty="0" err="1"/>
              <a:t>odhadování</a:t>
            </a:r>
            <a:r>
              <a:rPr dirty="0"/>
              <a:t>. </a:t>
            </a:r>
            <a:r>
              <a:rPr dirty="0" err="1"/>
              <a:t>Různé</a:t>
            </a:r>
            <a:r>
              <a:rPr dirty="0"/>
              <a:t> </a:t>
            </a:r>
            <a:r>
              <a:rPr dirty="0" err="1"/>
              <a:t>formy</a:t>
            </a:r>
            <a:r>
              <a:rPr dirty="0"/>
              <a:t> </a:t>
            </a:r>
            <a:r>
              <a:rPr dirty="0" err="1"/>
              <a:t>praktické</a:t>
            </a:r>
            <a:r>
              <a:rPr dirty="0"/>
              <a:t> </a:t>
            </a:r>
            <a:r>
              <a:rPr dirty="0" err="1"/>
              <a:t>inteligence</a:t>
            </a:r>
            <a:r>
              <a:rPr dirty="0"/>
              <a:t> </a:t>
            </a:r>
            <a:r>
              <a:rPr dirty="0" err="1"/>
              <a:t>jsou</a:t>
            </a:r>
            <a:r>
              <a:rPr dirty="0"/>
              <a:t> </a:t>
            </a:r>
            <a:r>
              <a:rPr dirty="0" err="1"/>
              <a:t>razantně</a:t>
            </a:r>
            <a:r>
              <a:rPr dirty="0"/>
              <a:t> </a:t>
            </a:r>
            <a:r>
              <a:rPr dirty="0" err="1"/>
              <a:t>odsouzeny</a:t>
            </a:r>
            <a:r>
              <a:rPr dirty="0"/>
              <a:t> </a:t>
            </a:r>
            <a:r>
              <a:rPr dirty="0" err="1"/>
              <a:t>jednou</a:t>
            </a:r>
            <a:r>
              <a:rPr dirty="0"/>
              <a:t> </a:t>
            </a:r>
            <a:r>
              <a:rPr dirty="0" err="1"/>
              <a:t>provždy</a:t>
            </a:r>
            <a:r>
              <a:rPr dirty="0"/>
              <a:t> </a:t>
            </a:r>
            <a:r>
              <a:rPr dirty="0" err="1"/>
              <a:t>ve</a:t>
            </a:r>
            <a:r>
              <a:rPr dirty="0"/>
              <a:t> </a:t>
            </a:r>
            <a:r>
              <a:rPr dirty="0" err="1"/>
              <a:t>jménu</a:t>
            </a:r>
            <a:r>
              <a:rPr dirty="0"/>
              <a:t> </a:t>
            </a:r>
            <a:r>
              <a:rPr dirty="0" err="1"/>
              <a:t>jediné</a:t>
            </a:r>
            <a:r>
              <a:rPr dirty="0"/>
              <a:t> a </a:t>
            </a:r>
            <a:r>
              <a:rPr dirty="0" err="1"/>
              <a:t>jedné</a:t>
            </a:r>
            <a:r>
              <a:rPr dirty="0"/>
              <a:t> </a:t>
            </a:r>
            <a:r>
              <a:rPr dirty="0" err="1">
                <a:solidFill>
                  <a:srgbClr val="FF0000"/>
                </a:solidFill>
              </a:rPr>
              <a:t>Pravdy</a:t>
            </a:r>
            <a:r>
              <a:rPr dirty="0">
                <a:solidFill>
                  <a:srgbClr val="FF0000"/>
                </a:solidFill>
              </a:rPr>
              <a:t> </a:t>
            </a:r>
            <a:r>
              <a:rPr dirty="0" err="1">
                <a:solidFill>
                  <a:srgbClr val="FF0000"/>
                </a:solidFill>
              </a:rPr>
              <a:t>hlásané</a:t>
            </a:r>
            <a:r>
              <a:rPr dirty="0">
                <a:solidFill>
                  <a:srgbClr val="FF0000"/>
                </a:solidFill>
              </a:rPr>
              <a:t> </a:t>
            </a:r>
            <a:r>
              <a:rPr dirty="0" err="1">
                <a:solidFill>
                  <a:srgbClr val="FF0000"/>
                </a:solidFill>
              </a:rPr>
              <a:t>filozofií</a:t>
            </a:r>
            <a:r>
              <a:rPr dirty="0"/>
              <a:t>. ... </a:t>
            </a:r>
            <a:r>
              <a:rPr dirty="0" err="1"/>
              <a:t>Tyto</a:t>
            </a:r>
            <a:r>
              <a:rPr dirty="0"/>
              <a:t> </a:t>
            </a:r>
            <a:r>
              <a:rPr dirty="0" err="1"/>
              <a:t>nabízené</a:t>
            </a:r>
            <a:r>
              <a:rPr dirty="0"/>
              <a:t> </a:t>
            </a:r>
            <a:r>
              <a:rPr dirty="0" err="1"/>
              <a:t>možnosti</a:t>
            </a:r>
            <a:r>
              <a:rPr dirty="0"/>
              <a:t> </a:t>
            </a:r>
            <a:r>
              <a:rPr dirty="0" err="1"/>
              <a:t>měly</a:t>
            </a:r>
            <a:r>
              <a:rPr dirty="0"/>
              <a:t> </a:t>
            </a:r>
            <a:r>
              <a:rPr dirty="0" err="1"/>
              <a:t>tak</a:t>
            </a:r>
            <a:r>
              <a:rPr dirty="0"/>
              <a:t> </a:t>
            </a:r>
            <a:r>
              <a:rPr dirty="0" err="1"/>
              <a:t>hluboký</a:t>
            </a:r>
            <a:r>
              <a:rPr dirty="0"/>
              <a:t> </a:t>
            </a:r>
            <a:r>
              <a:rPr dirty="0" err="1"/>
              <a:t>vliv</a:t>
            </a:r>
            <a:r>
              <a:rPr dirty="0"/>
              <a:t> </a:t>
            </a:r>
            <a:r>
              <a:rPr dirty="0" err="1"/>
              <a:t>na</a:t>
            </a:r>
            <a:r>
              <a:rPr dirty="0"/>
              <a:t> </a:t>
            </a:r>
            <a:r>
              <a:rPr dirty="0" err="1"/>
              <a:t>vývoj</a:t>
            </a:r>
            <a:r>
              <a:rPr dirty="0"/>
              <a:t> </a:t>
            </a:r>
            <a:r>
              <a:rPr dirty="0" err="1"/>
              <a:t>západního</a:t>
            </a:r>
            <a:r>
              <a:rPr dirty="0"/>
              <a:t> </a:t>
            </a:r>
            <a:r>
              <a:rPr dirty="0" err="1"/>
              <a:t>myšlení</a:t>
            </a:r>
            <a:r>
              <a:rPr dirty="0"/>
              <a:t>, </a:t>
            </a:r>
            <a:r>
              <a:rPr dirty="0" err="1"/>
              <a:t>že</a:t>
            </a:r>
            <a:r>
              <a:rPr dirty="0"/>
              <a:t> </a:t>
            </a:r>
            <a:r>
              <a:rPr dirty="0" err="1"/>
              <a:t>i</a:t>
            </a:r>
            <a:r>
              <a:rPr dirty="0"/>
              <a:t> v </a:t>
            </a:r>
            <a:r>
              <a:rPr dirty="0" err="1"/>
              <a:t>moderní</a:t>
            </a:r>
            <a:r>
              <a:rPr dirty="0"/>
              <a:t> </a:t>
            </a:r>
            <a:r>
              <a:rPr dirty="0" err="1"/>
              <a:t>době</a:t>
            </a:r>
            <a:r>
              <a:rPr dirty="0"/>
              <a:t> ( … se </a:t>
            </a:r>
            <a:r>
              <a:rPr dirty="0" err="1"/>
              <a:t>setkáváme</a:t>
            </a:r>
            <a:r>
              <a:rPr dirty="0"/>
              <a:t> s </a:t>
            </a:r>
            <a:r>
              <a:rPr dirty="0" err="1"/>
              <a:t>jejími</a:t>
            </a:r>
            <a:r>
              <a:rPr dirty="0"/>
              <a:t> </a:t>
            </a:r>
            <a:r>
              <a:rPr dirty="0" err="1"/>
              <a:t>důsledky</a:t>
            </a:r>
            <a:r>
              <a:rPr dirty="0"/>
              <a:t>…) </a:t>
            </a:r>
            <a:r>
              <a:rPr dirty="0" err="1"/>
              <a:t>Základní</a:t>
            </a:r>
            <a:r>
              <a:rPr dirty="0"/>
              <a:t> </a:t>
            </a:r>
            <a:r>
              <a:rPr dirty="0" err="1"/>
              <a:t>důvod</a:t>
            </a:r>
            <a:r>
              <a:rPr dirty="0"/>
              <a:t> </a:t>
            </a:r>
            <a:r>
              <a:rPr dirty="0" err="1"/>
              <a:t>byl</a:t>
            </a:r>
            <a:r>
              <a:rPr dirty="0"/>
              <a:t> </a:t>
            </a:r>
            <a:r>
              <a:rPr dirty="0" err="1"/>
              <a:t>dvojí</a:t>
            </a:r>
            <a:r>
              <a:rPr dirty="0"/>
              <a:t>. </a:t>
            </a:r>
            <a:r>
              <a:rPr dirty="0" err="1"/>
              <a:t>Prvním</a:t>
            </a:r>
            <a:r>
              <a:rPr dirty="0"/>
              <a:t> z </a:t>
            </a:r>
            <a:r>
              <a:rPr dirty="0" err="1"/>
              <a:t>nich</a:t>
            </a:r>
            <a:r>
              <a:rPr dirty="0"/>
              <a:t> je </a:t>
            </a:r>
            <a:r>
              <a:rPr dirty="0" err="1"/>
              <a:t>možná</a:t>
            </a:r>
            <a:r>
              <a:rPr dirty="0"/>
              <a:t> to, </a:t>
            </a:r>
            <a:r>
              <a:rPr dirty="0" err="1"/>
              <a:t>že</a:t>
            </a:r>
            <a:r>
              <a:rPr dirty="0"/>
              <a:t> z </a:t>
            </a:r>
            <a:r>
              <a:rPr dirty="0" err="1"/>
              <a:t>křesťanského</a:t>
            </a:r>
            <a:r>
              <a:rPr dirty="0"/>
              <a:t> </a:t>
            </a:r>
            <a:r>
              <a:rPr dirty="0" err="1"/>
              <a:t>hlediska</a:t>
            </a:r>
            <a:r>
              <a:rPr dirty="0"/>
              <a:t> </a:t>
            </a:r>
            <a:r>
              <a:rPr dirty="0" err="1"/>
              <a:t>bylo</a:t>
            </a:r>
            <a:r>
              <a:rPr dirty="0"/>
              <a:t> </a:t>
            </a:r>
            <a:r>
              <a:rPr dirty="0" err="1"/>
              <a:t>nevyhnutelné</a:t>
            </a:r>
            <a:r>
              <a:rPr dirty="0"/>
              <a:t>, aby </a:t>
            </a:r>
            <a:r>
              <a:rPr dirty="0" err="1"/>
              <a:t>byla</a:t>
            </a:r>
            <a:r>
              <a:rPr dirty="0"/>
              <a:t> </a:t>
            </a:r>
            <a:r>
              <a:rPr dirty="0" err="1"/>
              <a:t>stále</a:t>
            </a:r>
            <a:r>
              <a:rPr dirty="0"/>
              <a:t> </a:t>
            </a:r>
            <a:r>
              <a:rPr dirty="0" err="1"/>
              <a:t>více</a:t>
            </a:r>
            <a:r>
              <a:rPr dirty="0"/>
              <a:t> </a:t>
            </a:r>
            <a:r>
              <a:rPr dirty="0" err="1"/>
              <a:t>zdůrazňována</a:t>
            </a:r>
            <a:r>
              <a:rPr dirty="0"/>
              <a:t> </a:t>
            </a:r>
            <a:r>
              <a:rPr dirty="0" err="1"/>
              <a:t>propast</a:t>
            </a:r>
            <a:r>
              <a:rPr dirty="0"/>
              <a:t> </a:t>
            </a:r>
            <a:r>
              <a:rPr dirty="0" err="1"/>
              <a:t>oddělující</a:t>
            </a:r>
            <a:r>
              <a:rPr dirty="0"/>
              <a:t> </a:t>
            </a:r>
            <a:r>
              <a:rPr dirty="0" err="1"/>
              <a:t>člověka</a:t>
            </a:r>
            <a:r>
              <a:rPr dirty="0"/>
              <a:t> od </a:t>
            </a:r>
            <a:r>
              <a:rPr dirty="0" err="1"/>
              <a:t>zvířat</a:t>
            </a:r>
            <a:r>
              <a:rPr dirty="0"/>
              <a:t> a aby se </a:t>
            </a:r>
            <a:r>
              <a:rPr dirty="0" err="1"/>
              <a:t>lidský</a:t>
            </a:r>
            <a:r>
              <a:rPr dirty="0"/>
              <a:t> </a:t>
            </a:r>
            <a:r>
              <a:rPr dirty="0" err="1"/>
              <a:t>rozum</a:t>
            </a:r>
            <a:r>
              <a:rPr dirty="0"/>
              <a:t> </a:t>
            </a:r>
            <a:r>
              <a:rPr dirty="0" err="1"/>
              <a:t>ještě</a:t>
            </a:r>
            <a:r>
              <a:rPr dirty="0"/>
              <a:t> </a:t>
            </a:r>
            <a:r>
              <a:rPr dirty="0" err="1"/>
              <a:t>jasněji</a:t>
            </a:r>
            <a:r>
              <a:rPr dirty="0"/>
              <a:t> </a:t>
            </a:r>
            <a:r>
              <a:rPr dirty="0" err="1"/>
              <a:t>oddělil</a:t>
            </a:r>
            <a:r>
              <a:rPr dirty="0"/>
              <a:t> od </a:t>
            </a:r>
            <a:r>
              <a:rPr dirty="0" err="1"/>
              <a:t>chování</a:t>
            </a:r>
            <a:r>
              <a:rPr dirty="0"/>
              <a:t> </a:t>
            </a:r>
            <a:r>
              <a:rPr dirty="0" err="1"/>
              <a:t>zvířat</a:t>
            </a:r>
            <a:r>
              <a:rPr dirty="0"/>
              <a:t>, </a:t>
            </a:r>
            <a:r>
              <a:rPr dirty="0" err="1"/>
              <a:t>jako</a:t>
            </a:r>
            <a:r>
              <a:rPr dirty="0"/>
              <a:t> </a:t>
            </a:r>
            <a:r>
              <a:rPr dirty="0" err="1"/>
              <a:t>tomu</a:t>
            </a:r>
            <a:r>
              <a:rPr dirty="0"/>
              <a:t> </a:t>
            </a:r>
            <a:r>
              <a:rPr dirty="0" err="1"/>
              <a:t>bylo</a:t>
            </a:r>
            <a:r>
              <a:rPr dirty="0"/>
              <a:t> u </a:t>
            </a:r>
            <a:r>
              <a:rPr dirty="0" err="1"/>
              <a:t>antických</a:t>
            </a:r>
            <a:r>
              <a:rPr dirty="0"/>
              <a:t> </a:t>
            </a:r>
            <a:r>
              <a:rPr dirty="0" err="1"/>
              <a:t>Řeků</a:t>
            </a:r>
            <a:r>
              <a:rPr dirty="0"/>
              <a:t>. </a:t>
            </a:r>
            <a:r>
              <a:rPr dirty="0" err="1"/>
              <a:t>Druhým</a:t>
            </a:r>
            <a:r>
              <a:rPr dirty="0"/>
              <a:t> a </a:t>
            </a:r>
            <a:r>
              <a:rPr dirty="0" err="1"/>
              <a:t>ještě</a:t>
            </a:r>
            <a:r>
              <a:rPr dirty="0"/>
              <a:t> </a:t>
            </a:r>
            <a:r>
              <a:rPr dirty="0" err="1"/>
              <a:t>silnějším</a:t>
            </a:r>
            <a:r>
              <a:rPr dirty="0"/>
              <a:t> </a:t>
            </a:r>
            <a:r>
              <a:rPr dirty="0" err="1"/>
              <a:t>důvodem</a:t>
            </a:r>
            <a:r>
              <a:rPr dirty="0"/>
              <a:t> je </a:t>
            </a:r>
            <a:r>
              <a:rPr dirty="0" err="1"/>
              <a:t>jistě</a:t>
            </a:r>
            <a:r>
              <a:rPr dirty="0"/>
              <a:t> to, </a:t>
            </a:r>
            <a:r>
              <a:rPr dirty="0" err="1"/>
              <a:t>že</a:t>
            </a:r>
            <a:r>
              <a:rPr dirty="0"/>
              <a:t> </a:t>
            </a:r>
            <a:r>
              <a:rPr dirty="0" err="1"/>
              <a:t>celá</a:t>
            </a:r>
            <a:r>
              <a:rPr dirty="0"/>
              <a:t> oblast </a:t>
            </a:r>
            <a:r>
              <a:rPr dirty="0" err="1"/>
              <a:t>inteligence</a:t>
            </a:r>
            <a:r>
              <a:rPr dirty="0"/>
              <a:t> s </a:t>
            </a:r>
            <a:r>
              <a:rPr dirty="0" err="1"/>
              <a:t>vlastními</a:t>
            </a:r>
            <a:r>
              <a:rPr dirty="0"/>
              <a:t> </a:t>
            </a:r>
            <a:r>
              <a:rPr dirty="0" err="1"/>
              <a:t>druhy</a:t>
            </a:r>
            <a:r>
              <a:rPr dirty="0"/>
              <a:t> </a:t>
            </a:r>
            <a:r>
              <a:rPr dirty="0" err="1"/>
              <a:t>porozumění</a:t>
            </a:r>
            <a:r>
              <a:rPr dirty="0"/>
              <a:t>, </a:t>
            </a:r>
            <a:r>
              <a:rPr dirty="0" err="1"/>
              <a:t>nikdy</a:t>
            </a:r>
            <a:r>
              <a:rPr dirty="0"/>
              <a:t> </a:t>
            </a:r>
            <a:r>
              <a:rPr dirty="0" err="1"/>
              <a:t>nepřestala</a:t>
            </a:r>
            <a:r>
              <a:rPr dirty="0"/>
              <a:t> </a:t>
            </a:r>
            <a:r>
              <a:rPr dirty="0" err="1"/>
              <a:t>pronásledovat</a:t>
            </a:r>
            <a:r>
              <a:rPr dirty="0"/>
              <a:t> </a:t>
            </a:r>
            <a:r>
              <a:rPr dirty="0" err="1"/>
              <a:t>západní</a:t>
            </a:r>
            <a:r>
              <a:rPr dirty="0"/>
              <a:t> </a:t>
            </a:r>
            <a:r>
              <a:rPr dirty="0" err="1"/>
              <a:t>metafyzické</a:t>
            </a:r>
            <a:r>
              <a:rPr dirty="0"/>
              <a:t> </a:t>
            </a:r>
            <a:r>
              <a:rPr dirty="0" err="1"/>
              <a:t>myšlení</a:t>
            </a:r>
            <a:r>
              <a:rPr dirty="0"/>
              <a:t>.“</a:t>
            </a:r>
          </a:p>
          <a:p>
            <a:pPr marL="0" indent="0">
              <a:buSzTx/>
              <a:buNone/>
              <a:defRPr>
                <a:latin typeface="Times New Roman"/>
                <a:ea typeface="Times New Roman"/>
                <a:cs typeface="Times New Roman"/>
                <a:sym typeface="Times New Roman"/>
              </a:defRPr>
            </a:pPr>
            <a:endParaRPr dirty="0"/>
          </a:p>
          <a:p>
            <a:pPr marL="0" indent="0">
              <a:spcBef>
                <a:spcPts val="400"/>
              </a:spcBef>
              <a:buSzTx/>
              <a:buNone/>
              <a:defRPr sz="1700"/>
            </a:pPr>
            <a:r>
              <a:rPr dirty="0" err="1"/>
              <a:t>Vernant</a:t>
            </a:r>
            <a:r>
              <a:rPr dirty="0"/>
              <a:t>, J. P., </a:t>
            </a:r>
            <a:r>
              <a:rPr dirty="0" err="1"/>
              <a:t>Detienne</a:t>
            </a:r>
            <a:r>
              <a:rPr dirty="0"/>
              <a:t>, M., </a:t>
            </a:r>
            <a:r>
              <a:rPr i="1" dirty="0"/>
              <a:t>Cunning Intelligence in Greek Culture and Society. </a:t>
            </a:r>
            <a:r>
              <a:rPr dirty="0"/>
              <a:t>Chicago, 1991, s. 316-318, </a:t>
            </a:r>
            <a:r>
              <a:rPr dirty="0" err="1"/>
              <a:t>srov</a:t>
            </a:r>
            <a:r>
              <a:rPr dirty="0"/>
              <a:t>. </a:t>
            </a:r>
            <a:r>
              <a:rPr dirty="0" err="1"/>
              <a:t>rovněž</a:t>
            </a:r>
            <a:r>
              <a:rPr dirty="0"/>
              <a:t> s. 4.</a:t>
            </a:r>
          </a:p>
        </p:txBody>
      </p:sp>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Nadpis 1"/>
          <p:cNvSpPr txBox="1">
            <a:spLocks noGrp="1"/>
          </p:cNvSpPr>
          <p:nvPr>
            <p:ph type="title"/>
          </p:nvPr>
        </p:nvSpPr>
        <p:spPr>
          <a:prstGeom prst="rect">
            <a:avLst/>
          </a:prstGeom>
        </p:spPr>
        <p:txBody>
          <a:bodyPr/>
          <a:lstStyle/>
          <a:p>
            <a:pPr>
              <a:defRPr sz="1600"/>
            </a:pPr>
            <a:r>
              <a:rPr dirty="0" err="1">
                <a:solidFill>
                  <a:srgbClr val="FF0000"/>
                </a:solidFill>
              </a:rPr>
              <a:t>Prótagoras</a:t>
            </a:r>
            <a:r>
              <a:rPr dirty="0">
                <a:solidFill>
                  <a:srgbClr val="FF0000"/>
                </a:solidFill>
              </a:rPr>
              <a:t> z </a:t>
            </a:r>
            <a:r>
              <a:rPr dirty="0" err="1">
                <a:solidFill>
                  <a:srgbClr val="FF0000"/>
                </a:solidFill>
              </a:rPr>
              <a:t>Abdér</a:t>
            </a:r>
            <a:r>
              <a:rPr dirty="0"/>
              <a:t> (</a:t>
            </a:r>
            <a:r>
              <a:rPr dirty="0" err="1"/>
              <a:t>cca</a:t>
            </a:r>
            <a:r>
              <a:rPr dirty="0"/>
              <a:t> 486-420) – „earliest and greatest of the Sophists“ </a:t>
            </a:r>
            <a:r>
              <a:rPr sz="900" dirty="0"/>
              <a:t>(Guthrie, </a:t>
            </a:r>
            <a:r>
              <a:rPr sz="900" i="1" dirty="0"/>
              <a:t>c. d., </a:t>
            </a:r>
            <a:r>
              <a:rPr sz="900" dirty="0"/>
              <a:t>s. 4)</a:t>
            </a:r>
            <a:br>
              <a:rPr sz="900" dirty="0"/>
            </a:br>
            <a:endParaRPr sz="900" dirty="0"/>
          </a:p>
        </p:txBody>
      </p:sp>
      <p:sp>
        <p:nvSpPr>
          <p:cNvPr id="386"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b="1">
                <a:latin typeface="Times New Roman"/>
                <a:ea typeface="Times New Roman"/>
                <a:cs typeface="Times New Roman"/>
                <a:sym typeface="Times New Roman"/>
              </a:defRPr>
            </a:pPr>
            <a:r>
              <a:rPr dirty="0" err="1"/>
              <a:t>Život</a:t>
            </a:r>
            <a:r>
              <a:rPr b="0" dirty="0"/>
              <a:t>: </a:t>
            </a:r>
            <a:r>
              <a:rPr b="0" dirty="0" err="1"/>
              <a:t>moc</a:t>
            </a:r>
            <a:r>
              <a:rPr b="0" dirty="0"/>
              <a:t> </a:t>
            </a:r>
            <a:r>
              <a:rPr b="0" dirty="0" err="1"/>
              <a:t>toho</a:t>
            </a:r>
            <a:r>
              <a:rPr b="0" dirty="0"/>
              <a:t> </a:t>
            </a:r>
            <a:r>
              <a:rPr b="0" dirty="0" err="1"/>
              <a:t>nevíme</a:t>
            </a:r>
            <a:r>
              <a:rPr b="0" dirty="0"/>
              <a:t>. </a:t>
            </a:r>
            <a:r>
              <a:rPr b="0" dirty="0" err="1"/>
              <a:t>Víme</a:t>
            </a:r>
            <a:r>
              <a:rPr b="0" dirty="0"/>
              <a:t>, </a:t>
            </a:r>
            <a:r>
              <a:rPr b="0" dirty="0" err="1"/>
              <a:t>že</a:t>
            </a:r>
            <a:r>
              <a:rPr b="0" dirty="0"/>
              <a:t> </a:t>
            </a:r>
            <a:r>
              <a:rPr b="0" dirty="0" err="1"/>
              <a:t>si</a:t>
            </a:r>
            <a:r>
              <a:rPr b="0" dirty="0"/>
              <a:t> </a:t>
            </a:r>
            <a:r>
              <a:rPr b="0" dirty="0" err="1"/>
              <a:t>jej</a:t>
            </a:r>
            <a:r>
              <a:rPr b="0" dirty="0"/>
              <a:t> v </a:t>
            </a:r>
            <a:r>
              <a:rPr b="0" dirty="0" err="1"/>
              <a:t>Athénách</a:t>
            </a:r>
            <a:r>
              <a:rPr b="0" dirty="0"/>
              <a:t> </a:t>
            </a:r>
            <a:r>
              <a:rPr b="0" dirty="0" err="1"/>
              <a:t>vážili</a:t>
            </a:r>
            <a:r>
              <a:rPr b="0" dirty="0"/>
              <a:t>, </a:t>
            </a:r>
            <a:r>
              <a:rPr b="0" dirty="0" err="1"/>
              <a:t>zvláště</a:t>
            </a:r>
            <a:r>
              <a:rPr b="0" dirty="0"/>
              <a:t> </a:t>
            </a:r>
            <a:r>
              <a:rPr b="0" dirty="0" err="1"/>
              <a:t>Periklés</a:t>
            </a:r>
            <a:r>
              <a:rPr b="0" dirty="0"/>
              <a:t> </a:t>
            </a:r>
            <a:r>
              <a:rPr b="0" dirty="0" err="1"/>
              <a:t>si</a:t>
            </a:r>
            <a:r>
              <a:rPr b="0" dirty="0"/>
              <a:t> </a:t>
            </a:r>
            <a:r>
              <a:rPr b="0" dirty="0" err="1"/>
              <a:t>měl</a:t>
            </a:r>
            <a:r>
              <a:rPr b="0" dirty="0"/>
              <a:t> </a:t>
            </a:r>
            <a:r>
              <a:rPr b="0" dirty="0" err="1"/>
              <a:t>cenit</a:t>
            </a:r>
            <a:r>
              <a:rPr b="0" dirty="0"/>
              <a:t> </a:t>
            </a:r>
            <a:r>
              <a:rPr b="0" dirty="0" err="1"/>
              <a:t>rozhovorů</a:t>
            </a:r>
            <a:r>
              <a:rPr b="0" dirty="0"/>
              <a:t> s </a:t>
            </a:r>
            <a:r>
              <a:rPr b="0" dirty="0" err="1"/>
              <a:t>ním</a:t>
            </a:r>
            <a:r>
              <a:rPr b="0" dirty="0"/>
              <a:t>; </a:t>
            </a:r>
            <a:r>
              <a:rPr b="0" dirty="0" err="1"/>
              <a:t>Plútarchos</a:t>
            </a:r>
            <a:r>
              <a:rPr b="0" dirty="0"/>
              <a:t> </a:t>
            </a:r>
            <a:r>
              <a:rPr b="0" dirty="0" err="1"/>
              <a:t>nás</a:t>
            </a:r>
            <a:r>
              <a:rPr b="0" dirty="0"/>
              <a:t> </a:t>
            </a:r>
            <a:r>
              <a:rPr b="0" dirty="0" err="1"/>
              <a:t>ve</a:t>
            </a:r>
            <a:r>
              <a:rPr b="0" dirty="0"/>
              <a:t> </a:t>
            </a:r>
            <a:r>
              <a:rPr b="0" dirty="0" err="1"/>
              <a:t>svém</a:t>
            </a:r>
            <a:r>
              <a:rPr b="0" dirty="0"/>
              <a:t> </a:t>
            </a:r>
            <a:r>
              <a:rPr b="0" i="1" dirty="0" err="1"/>
              <a:t>Životě</a:t>
            </a:r>
            <a:r>
              <a:rPr b="0" i="1" dirty="0"/>
              <a:t> </a:t>
            </a:r>
            <a:r>
              <a:rPr b="0" i="1" dirty="0" err="1"/>
              <a:t>Periklově</a:t>
            </a:r>
            <a:r>
              <a:rPr b="0" dirty="0"/>
              <a:t> </a:t>
            </a:r>
            <a:r>
              <a:rPr b="0" dirty="0" err="1"/>
              <a:t>zpravuje</a:t>
            </a:r>
            <a:r>
              <a:rPr b="0" dirty="0"/>
              <a:t> o tom, </a:t>
            </a:r>
            <a:r>
              <a:rPr b="0" dirty="0" err="1"/>
              <a:t>že</a:t>
            </a:r>
            <a:r>
              <a:rPr b="0" dirty="0"/>
              <a:t> </a:t>
            </a:r>
            <a:r>
              <a:rPr b="0" dirty="0" err="1"/>
              <a:t>spolu</a:t>
            </a:r>
            <a:r>
              <a:rPr b="0" dirty="0"/>
              <a:t> </a:t>
            </a:r>
            <a:r>
              <a:rPr b="0" dirty="0" err="1"/>
              <a:t>strávili</a:t>
            </a:r>
            <a:r>
              <a:rPr b="0" dirty="0"/>
              <a:t> den </a:t>
            </a:r>
            <a:r>
              <a:rPr b="0" dirty="0" err="1"/>
              <a:t>rozhovorem</a:t>
            </a:r>
            <a:r>
              <a:rPr b="0" dirty="0"/>
              <a:t> o „</a:t>
            </a:r>
            <a:r>
              <a:rPr b="0" dirty="0" err="1"/>
              <a:t>zodpovědnosti</a:t>
            </a:r>
            <a:r>
              <a:rPr b="0" dirty="0"/>
              <a:t> a </a:t>
            </a:r>
            <a:r>
              <a:rPr b="0" dirty="0" err="1"/>
              <a:t>právu</a:t>
            </a:r>
            <a:r>
              <a:rPr b="0" dirty="0"/>
              <a:t>“ </a:t>
            </a:r>
            <a:r>
              <a:rPr b="0" dirty="0" err="1"/>
              <a:t>i</a:t>
            </a:r>
            <a:r>
              <a:rPr b="0" dirty="0"/>
              <a:t> </a:t>
            </a:r>
            <a:r>
              <a:rPr b="0" dirty="0" err="1"/>
              <a:t>Platón</a:t>
            </a:r>
            <a:r>
              <a:rPr b="0" dirty="0"/>
              <a:t> </a:t>
            </a:r>
            <a:r>
              <a:rPr b="0" dirty="0" err="1"/>
              <a:t>zcela</a:t>
            </a:r>
            <a:r>
              <a:rPr b="0" dirty="0"/>
              <a:t> </a:t>
            </a:r>
            <a:r>
              <a:rPr b="0" dirty="0" err="1"/>
              <a:t>jistě</a:t>
            </a:r>
            <a:r>
              <a:rPr b="0" dirty="0"/>
              <a:t> </a:t>
            </a:r>
            <a:r>
              <a:rPr b="0" dirty="0" err="1"/>
              <a:t>považuje</a:t>
            </a:r>
            <a:r>
              <a:rPr b="0" dirty="0"/>
              <a:t> </a:t>
            </a:r>
            <a:r>
              <a:rPr b="0" dirty="0" err="1"/>
              <a:t>Prótagoru</a:t>
            </a:r>
            <a:r>
              <a:rPr b="0" dirty="0"/>
              <a:t> </a:t>
            </a:r>
            <a:r>
              <a:rPr b="0" dirty="0" err="1"/>
              <a:t>za</a:t>
            </a:r>
            <a:r>
              <a:rPr b="0" dirty="0"/>
              <a:t> </a:t>
            </a:r>
            <a:r>
              <a:rPr b="0" dirty="0" err="1"/>
              <a:t>významného</a:t>
            </a:r>
            <a:r>
              <a:rPr b="0" dirty="0"/>
              <a:t> a </a:t>
            </a:r>
            <a:r>
              <a:rPr b="0" dirty="0" err="1"/>
              <a:t>ctizasluhujícího</a:t>
            </a:r>
            <a:r>
              <a:rPr b="0" dirty="0"/>
              <a:t> </a:t>
            </a:r>
            <a:r>
              <a:rPr b="0" dirty="0" err="1"/>
              <a:t>filosofa</a:t>
            </a:r>
            <a:r>
              <a:rPr b="0" dirty="0"/>
              <a:t> (</a:t>
            </a:r>
            <a:r>
              <a:rPr b="0" dirty="0" err="1"/>
              <a:t>i</a:t>
            </a:r>
            <a:r>
              <a:rPr b="0" dirty="0"/>
              <a:t> </a:t>
            </a:r>
            <a:r>
              <a:rPr b="0" dirty="0" err="1"/>
              <a:t>když</a:t>
            </a:r>
            <a:r>
              <a:rPr b="0" dirty="0"/>
              <a:t>, to </a:t>
            </a:r>
            <a:r>
              <a:rPr b="0" dirty="0" err="1"/>
              <a:t>záleží</a:t>
            </a:r>
            <a:r>
              <a:rPr b="0" dirty="0"/>
              <a:t> </a:t>
            </a:r>
            <a:r>
              <a:rPr b="0" dirty="0" err="1"/>
              <a:t>na</a:t>
            </a:r>
            <a:r>
              <a:rPr b="0" dirty="0"/>
              <a:t> </a:t>
            </a:r>
            <a:r>
              <a:rPr b="0" dirty="0" err="1"/>
              <a:t>interpretaci</a:t>
            </a:r>
            <a:r>
              <a:rPr b="0" dirty="0"/>
              <a:t>). </a:t>
            </a:r>
            <a:r>
              <a:rPr b="0" dirty="0" err="1"/>
              <a:t>Tomu</a:t>
            </a:r>
            <a:r>
              <a:rPr b="0" dirty="0"/>
              <a:t> </a:t>
            </a:r>
            <a:r>
              <a:rPr b="0" dirty="0" err="1"/>
              <a:t>nasvědčuje</a:t>
            </a:r>
            <a:r>
              <a:rPr b="0" dirty="0"/>
              <a:t> </a:t>
            </a:r>
            <a:r>
              <a:rPr b="0" dirty="0" err="1"/>
              <a:t>například</a:t>
            </a:r>
            <a:r>
              <a:rPr b="0" dirty="0"/>
              <a:t> </a:t>
            </a:r>
            <a:r>
              <a:rPr b="0" dirty="0" err="1"/>
              <a:t>skutečnost</a:t>
            </a:r>
            <a:r>
              <a:rPr b="0" dirty="0"/>
              <a:t>, </a:t>
            </a:r>
            <a:r>
              <a:rPr b="0" dirty="0" err="1"/>
              <a:t>že</a:t>
            </a:r>
            <a:r>
              <a:rPr b="0" dirty="0"/>
              <a:t> </a:t>
            </a:r>
            <a:r>
              <a:rPr b="0" dirty="0" err="1"/>
              <a:t>podle</a:t>
            </a:r>
            <a:r>
              <a:rPr b="0" dirty="0"/>
              <a:t> </a:t>
            </a:r>
            <a:r>
              <a:rPr b="0" dirty="0" err="1"/>
              <a:t>něj</a:t>
            </a:r>
            <a:r>
              <a:rPr b="0" dirty="0"/>
              <a:t> </a:t>
            </a:r>
            <a:r>
              <a:rPr b="0" dirty="0" err="1"/>
              <a:t>nazval</a:t>
            </a:r>
            <a:r>
              <a:rPr b="0" dirty="0"/>
              <a:t> </a:t>
            </a:r>
            <a:r>
              <a:rPr b="0" dirty="0" err="1"/>
              <a:t>jeden</a:t>
            </a:r>
            <a:r>
              <a:rPr b="0" dirty="0"/>
              <a:t> </a:t>
            </a:r>
            <a:r>
              <a:rPr b="0" dirty="0" err="1"/>
              <a:t>ze</a:t>
            </a:r>
            <a:r>
              <a:rPr b="0" dirty="0"/>
              <a:t> </a:t>
            </a:r>
            <a:r>
              <a:rPr b="0" dirty="0" err="1"/>
              <a:t>svých</a:t>
            </a:r>
            <a:r>
              <a:rPr b="0" dirty="0"/>
              <a:t> </a:t>
            </a:r>
            <a:r>
              <a:rPr b="0" dirty="0" err="1"/>
              <a:t>dialogů</a:t>
            </a:r>
            <a:r>
              <a:rPr b="0" dirty="0"/>
              <a:t> </a:t>
            </a:r>
            <a:r>
              <a:rPr b="0" i="1" dirty="0" err="1"/>
              <a:t>Prótagoras</a:t>
            </a:r>
            <a:r>
              <a:rPr b="0" i="1" dirty="0"/>
              <a:t>. </a:t>
            </a:r>
            <a:r>
              <a:rPr b="0" dirty="0" err="1"/>
              <a:t>Pravděpodobně</a:t>
            </a:r>
            <a:r>
              <a:rPr b="0" dirty="0"/>
              <a:t> </a:t>
            </a:r>
            <a:r>
              <a:rPr b="0" dirty="0" err="1"/>
              <a:t>byl</a:t>
            </a:r>
            <a:r>
              <a:rPr b="0" dirty="0"/>
              <a:t> </a:t>
            </a:r>
            <a:r>
              <a:rPr b="0" dirty="0" err="1"/>
              <a:t>Periklem</a:t>
            </a:r>
            <a:r>
              <a:rPr b="0" dirty="0"/>
              <a:t> </a:t>
            </a:r>
            <a:r>
              <a:rPr b="0" dirty="0" err="1"/>
              <a:t>požádán</a:t>
            </a:r>
            <a:r>
              <a:rPr b="0" dirty="0"/>
              <a:t>, aby (</a:t>
            </a:r>
            <a:r>
              <a:rPr b="0" dirty="0" err="1"/>
              <a:t>cizinec</a:t>
            </a:r>
            <a:r>
              <a:rPr b="0" dirty="0"/>
              <a:t>!) </a:t>
            </a:r>
            <a:r>
              <a:rPr b="0" dirty="0" err="1"/>
              <a:t>vypracoval</a:t>
            </a:r>
            <a:r>
              <a:rPr b="0" dirty="0"/>
              <a:t> </a:t>
            </a:r>
            <a:r>
              <a:rPr b="0" dirty="0" err="1"/>
              <a:t>ústavu</a:t>
            </a:r>
            <a:r>
              <a:rPr b="0" dirty="0"/>
              <a:t> pro </a:t>
            </a:r>
            <a:r>
              <a:rPr b="0" dirty="0" err="1"/>
              <a:t>nově</a:t>
            </a:r>
            <a:r>
              <a:rPr b="0" dirty="0"/>
              <a:t> </a:t>
            </a:r>
            <a:r>
              <a:rPr b="0" dirty="0" err="1"/>
              <a:t>založeno</a:t>
            </a:r>
            <a:r>
              <a:rPr b="0" dirty="0"/>
              <a:t> </a:t>
            </a:r>
            <a:r>
              <a:rPr b="0" dirty="0" err="1"/>
              <a:t>kolonii</a:t>
            </a:r>
            <a:r>
              <a:rPr b="0" dirty="0"/>
              <a:t> </a:t>
            </a:r>
            <a:r>
              <a:rPr b="0" dirty="0" err="1"/>
              <a:t>Thúrii</a:t>
            </a:r>
            <a:r>
              <a:rPr b="0" dirty="0"/>
              <a:t> (443, </a:t>
            </a:r>
            <a:r>
              <a:rPr b="0" dirty="0" err="1"/>
              <a:t>jižní</a:t>
            </a:r>
            <a:r>
              <a:rPr b="0" dirty="0"/>
              <a:t> </a:t>
            </a:r>
            <a:r>
              <a:rPr b="0" dirty="0" err="1"/>
              <a:t>Itálie</a:t>
            </a:r>
            <a:r>
              <a:rPr b="0" dirty="0"/>
              <a:t>). </a:t>
            </a:r>
            <a:r>
              <a:rPr b="0" dirty="0" err="1"/>
              <a:t>Stejně</a:t>
            </a:r>
            <a:r>
              <a:rPr b="0" dirty="0"/>
              <a:t> </a:t>
            </a:r>
            <a:r>
              <a:rPr b="0" dirty="0" err="1"/>
              <a:t>jako</a:t>
            </a:r>
            <a:r>
              <a:rPr b="0" dirty="0"/>
              <a:t> v </a:t>
            </a:r>
            <a:r>
              <a:rPr b="0" dirty="0" err="1"/>
              <a:t>případě</a:t>
            </a:r>
            <a:r>
              <a:rPr b="0" dirty="0"/>
              <a:t> </a:t>
            </a:r>
            <a:r>
              <a:rPr b="0" dirty="0" err="1"/>
              <a:t>Sókrata</a:t>
            </a:r>
            <a:r>
              <a:rPr b="0" dirty="0"/>
              <a:t>, </a:t>
            </a:r>
            <a:r>
              <a:rPr b="0" dirty="0" err="1"/>
              <a:t>měly</a:t>
            </a:r>
            <a:r>
              <a:rPr b="0" dirty="0"/>
              <a:t> </a:t>
            </a:r>
            <a:r>
              <a:rPr b="0" dirty="0" err="1"/>
              <a:t>Athény</a:t>
            </a:r>
            <a:r>
              <a:rPr b="0" dirty="0"/>
              <a:t> </a:t>
            </a:r>
            <a:r>
              <a:rPr b="0" dirty="0" err="1"/>
              <a:t>vést</a:t>
            </a:r>
            <a:r>
              <a:rPr b="0" dirty="0"/>
              <a:t> </a:t>
            </a:r>
            <a:r>
              <a:rPr b="0" dirty="0" err="1"/>
              <a:t>i</a:t>
            </a:r>
            <a:r>
              <a:rPr b="0" dirty="0"/>
              <a:t> s </a:t>
            </a:r>
            <a:r>
              <a:rPr b="0" dirty="0" err="1"/>
              <a:t>Prótagorou</a:t>
            </a:r>
            <a:r>
              <a:rPr b="0" dirty="0"/>
              <a:t> </a:t>
            </a:r>
            <a:r>
              <a:rPr b="0" dirty="0" err="1"/>
              <a:t>proces</a:t>
            </a:r>
            <a:r>
              <a:rPr b="0" dirty="0"/>
              <a:t> z </a:t>
            </a:r>
            <a:r>
              <a:rPr b="0" dirty="0" err="1"/>
              <a:t>důvodu</a:t>
            </a:r>
            <a:r>
              <a:rPr b="0" dirty="0"/>
              <a:t> </a:t>
            </a:r>
            <a:r>
              <a:rPr b="0" dirty="0" err="1"/>
              <a:t>bezbožnosti</a:t>
            </a:r>
            <a:r>
              <a:rPr b="0" dirty="0"/>
              <a:t>. </a:t>
            </a:r>
            <a:r>
              <a:rPr b="0" dirty="0" err="1"/>
              <a:t>Při</a:t>
            </a:r>
            <a:r>
              <a:rPr b="0" dirty="0"/>
              <a:t> </a:t>
            </a:r>
            <a:r>
              <a:rPr b="0" dirty="0" err="1"/>
              <a:t>útěku</a:t>
            </a:r>
            <a:r>
              <a:rPr b="0" dirty="0"/>
              <a:t> </a:t>
            </a:r>
            <a:r>
              <a:rPr b="0" dirty="0" err="1"/>
              <a:t>na</a:t>
            </a:r>
            <a:r>
              <a:rPr b="0" dirty="0"/>
              <a:t> </a:t>
            </a:r>
            <a:r>
              <a:rPr b="0" dirty="0" err="1"/>
              <a:t>Sicílii</a:t>
            </a:r>
            <a:r>
              <a:rPr b="0" dirty="0"/>
              <a:t> </a:t>
            </a:r>
            <a:r>
              <a:rPr b="0" dirty="0" err="1"/>
              <a:t>prý</a:t>
            </a:r>
            <a:r>
              <a:rPr b="0" dirty="0"/>
              <a:t> </a:t>
            </a:r>
            <a:r>
              <a:rPr b="0" dirty="0" err="1"/>
              <a:t>přišel</a:t>
            </a:r>
            <a:r>
              <a:rPr b="0" dirty="0"/>
              <a:t> </a:t>
            </a:r>
            <a:r>
              <a:rPr b="0" dirty="0" err="1"/>
              <a:t>na</a:t>
            </a:r>
            <a:r>
              <a:rPr b="0" dirty="0"/>
              <a:t> </a:t>
            </a:r>
            <a:r>
              <a:rPr b="0" dirty="0" err="1"/>
              <a:t>moři</a:t>
            </a:r>
            <a:r>
              <a:rPr b="0" dirty="0"/>
              <a:t> o </a:t>
            </a:r>
            <a:r>
              <a:rPr b="0" dirty="0" err="1"/>
              <a:t>život</a:t>
            </a:r>
            <a:r>
              <a:rPr b="0" dirty="0"/>
              <a:t>. </a:t>
            </a:r>
          </a:p>
          <a:p>
            <a:pPr marL="0" indent="0">
              <a:spcBef>
                <a:spcPts val="200"/>
              </a:spcBef>
              <a:buSzTx/>
              <a:buNone/>
              <a:defRPr sz="1100" b="1">
                <a:latin typeface="Times New Roman"/>
                <a:ea typeface="Times New Roman"/>
                <a:cs typeface="Times New Roman"/>
                <a:sym typeface="Times New Roman"/>
              </a:defRPr>
            </a:pPr>
            <a:r>
              <a:rPr dirty="0" err="1"/>
              <a:t>Tvorba</a:t>
            </a:r>
            <a:r>
              <a:rPr dirty="0"/>
              <a:t>:</a:t>
            </a:r>
            <a:r>
              <a:rPr b="0" dirty="0"/>
              <a:t> v </a:t>
            </a:r>
            <a:r>
              <a:rPr b="0" dirty="0" err="1"/>
              <a:t>Diogenés</a:t>
            </a:r>
            <a:r>
              <a:rPr b="0" dirty="0"/>
              <a:t> </a:t>
            </a:r>
            <a:r>
              <a:rPr b="0" dirty="0" err="1"/>
              <a:t>Leartský</a:t>
            </a:r>
            <a:r>
              <a:rPr b="0" dirty="0"/>
              <a:t> </a:t>
            </a:r>
            <a:r>
              <a:rPr b="0" dirty="0" err="1"/>
              <a:t>nás</a:t>
            </a:r>
            <a:r>
              <a:rPr b="0" dirty="0"/>
              <a:t> </a:t>
            </a:r>
            <a:r>
              <a:rPr b="0" dirty="0" err="1"/>
              <a:t>zpravuje</a:t>
            </a:r>
            <a:r>
              <a:rPr b="0" dirty="0"/>
              <a:t> o tom, </a:t>
            </a:r>
            <a:r>
              <a:rPr b="0" dirty="0" err="1"/>
              <a:t>že</a:t>
            </a:r>
            <a:r>
              <a:rPr b="0" dirty="0"/>
              <a:t> v </a:t>
            </a:r>
            <a:r>
              <a:rPr b="0" dirty="0" err="1"/>
              <a:t>Athénách</a:t>
            </a:r>
            <a:r>
              <a:rPr b="0" dirty="0"/>
              <a:t> </a:t>
            </a:r>
            <a:r>
              <a:rPr b="0" dirty="0" err="1"/>
              <a:t>mělo</a:t>
            </a:r>
            <a:r>
              <a:rPr b="0" dirty="0"/>
              <a:t> </a:t>
            </a:r>
            <a:r>
              <a:rPr b="0" dirty="0" err="1"/>
              <a:t>být</a:t>
            </a:r>
            <a:r>
              <a:rPr b="0" dirty="0"/>
              <a:t> </a:t>
            </a:r>
            <a:r>
              <a:rPr b="0" dirty="0" err="1"/>
              <a:t>spáleno</a:t>
            </a:r>
            <a:r>
              <a:rPr b="0" dirty="0"/>
              <a:t> </a:t>
            </a:r>
            <a:r>
              <a:rPr b="0" dirty="0" err="1"/>
              <a:t>všech</a:t>
            </a:r>
            <a:r>
              <a:rPr b="0" dirty="0"/>
              <a:t> </a:t>
            </a:r>
            <a:r>
              <a:rPr b="0" dirty="0" err="1"/>
              <a:t>dvanáct</a:t>
            </a:r>
            <a:r>
              <a:rPr b="0" dirty="0"/>
              <a:t> </a:t>
            </a:r>
            <a:r>
              <a:rPr b="0" dirty="0" err="1"/>
              <a:t>Prótagorových</a:t>
            </a:r>
            <a:r>
              <a:rPr b="0" dirty="0"/>
              <a:t> </a:t>
            </a:r>
            <a:r>
              <a:rPr b="0" dirty="0" err="1"/>
              <a:t>knih</a:t>
            </a:r>
            <a:r>
              <a:rPr b="0" dirty="0"/>
              <a:t>. </a:t>
            </a:r>
            <a:r>
              <a:rPr b="0" dirty="0" err="1"/>
              <a:t>Nicméně</a:t>
            </a:r>
            <a:r>
              <a:rPr b="0" dirty="0"/>
              <a:t> </a:t>
            </a:r>
            <a:r>
              <a:rPr b="0" dirty="0" err="1"/>
              <a:t>neuvádí</a:t>
            </a:r>
            <a:r>
              <a:rPr b="0" dirty="0"/>
              <a:t> ty </a:t>
            </a:r>
            <a:r>
              <a:rPr b="0" dirty="0" err="1"/>
              <a:t>nejdůležitější</a:t>
            </a:r>
            <a:r>
              <a:rPr b="0" dirty="0"/>
              <a:t>: </a:t>
            </a:r>
            <a:r>
              <a:rPr i="1" dirty="0"/>
              <a:t>Pravda (</a:t>
            </a:r>
            <a:r>
              <a:rPr i="1" dirty="0" err="1"/>
              <a:t>Aletheia</a:t>
            </a:r>
            <a:r>
              <a:rPr i="1" dirty="0"/>
              <a:t>)</a:t>
            </a:r>
            <a:r>
              <a:rPr b="0" i="1" dirty="0"/>
              <a:t>,</a:t>
            </a:r>
            <a:r>
              <a:rPr b="0" dirty="0"/>
              <a:t> </a:t>
            </a:r>
            <a:r>
              <a:rPr b="0" i="1" dirty="0" err="1"/>
              <a:t>Vyvracející</a:t>
            </a:r>
            <a:r>
              <a:rPr b="0" i="1" dirty="0"/>
              <a:t> </a:t>
            </a:r>
            <a:r>
              <a:rPr b="0" dirty="0"/>
              <a:t>(</a:t>
            </a:r>
            <a:r>
              <a:rPr b="0" dirty="0" err="1"/>
              <a:t>Logoi</a:t>
            </a:r>
            <a:r>
              <a:rPr b="0" dirty="0"/>
              <a:t>, </a:t>
            </a:r>
            <a:r>
              <a:rPr b="0" dirty="0" err="1"/>
              <a:t>tj</a:t>
            </a:r>
            <a:r>
              <a:rPr b="0" dirty="0"/>
              <a:t>. </a:t>
            </a:r>
            <a:r>
              <a:rPr b="0" dirty="0" err="1"/>
              <a:t>Řeči</a:t>
            </a:r>
            <a:r>
              <a:rPr b="0" dirty="0"/>
              <a:t>) a </a:t>
            </a:r>
            <a:r>
              <a:rPr b="0" i="1" dirty="0"/>
              <a:t>O </a:t>
            </a:r>
            <a:r>
              <a:rPr b="0" i="1" dirty="0" err="1"/>
              <a:t>jsoucnu</a:t>
            </a:r>
            <a:r>
              <a:rPr b="0" dirty="0"/>
              <a:t>.  </a:t>
            </a:r>
          </a:p>
          <a:p>
            <a:pPr marL="0" indent="0">
              <a:buSzTx/>
              <a:buNone/>
              <a:defRPr sz="1100">
                <a:latin typeface="Times New Roman"/>
                <a:ea typeface="Times New Roman"/>
                <a:cs typeface="Times New Roman"/>
                <a:sym typeface="Times New Roman"/>
              </a:defRPr>
            </a:pPr>
            <a:endParaRPr b="0" dirty="0"/>
          </a:p>
          <a:p>
            <a:pPr marL="0" indent="0">
              <a:spcBef>
                <a:spcPts val="200"/>
              </a:spcBef>
              <a:buSzTx/>
              <a:buNone/>
              <a:defRPr sz="1100" b="1">
                <a:latin typeface="Times New Roman"/>
                <a:ea typeface="Times New Roman"/>
                <a:cs typeface="Times New Roman"/>
                <a:sym typeface="Times New Roman"/>
              </a:defRPr>
            </a:pPr>
            <a:r>
              <a:rPr dirty="0" err="1"/>
              <a:t>Základní</a:t>
            </a:r>
            <a:r>
              <a:rPr dirty="0"/>
              <a:t> </a:t>
            </a:r>
            <a:r>
              <a:rPr dirty="0" err="1"/>
              <a:t>motivy</a:t>
            </a:r>
            <a:r>
              <a:rPr dirty="0"/>
              <a:t> </a:t>
            </a:r>
            <a:r>
              <a:rPr dirty="0" err="1"/>
              <a:t>Prótagorovy</a:t>
            </a:r>
            <a:r>
              <a:rPr dirty="0"/>
              <a:t> </a:t>
            </a:r>
            <a:r>
              <a:rPr dirty="0" err="1"/>
              <a:t>filosofie</a:t>
            </a:r>
            <a:r>
              <a:rPr b="0" dirty="0"/>
              <a:t>: </a:t>
            </a:r>
          </a:p>
          <a:p>
            <a:pPr marL="228600" indent="-228600">
              <a:spcBef>
                <a:spcPts val="200"/>
              </a:spcBef>
              <a:buFontTx/>
              <a:buAutoNum type="alphaLcParenR"/>
              <a:defRPr sz="1100">
                <a:latin typeface="Times New Roman"/>
                <a:ea typeface="Times New Roman"/>
                <a:cs typeface="Times New Roman"/>
                <a:sym typeface="Times New Roman"/>
              </a:defRPr>
            </a:pPr>
            <a:r>
              <a:rPr dirty="0" err="1"/>
              <a:t>Zajímá</a:t>
            </a:r>
            <a:r>
              <a:rPr dirty="0"/>
              <a:t> se o „</a:t>
            </a:r>
            <a:r>
              <a:rPr dirty="0" err="1"/>
              <a:t>věci</a:t>
            </a:r>
            <a:r>
              <a:rPr dirty="0"/>
              <a:t> </a:t>
            </a:r>
            <a:r>
              <a:rPr dirty="0" err="1"/>
              <a:t>lidské</a:t>
            </a:r>
            <a:r>
              <a:rPr dirty="0"/>
              <a:t>“: </a:t>
            </a:r>
            <a:r>
              <a:rPr dirty="0" err="1"/>
              <a:t>tzn</a:t>
            </a:r>
            <a:r>
              <a:rPr dirty="0"/>
              <a:t>. o </a:t>
            </a:r>
            <a:r>
              <a:rPr b="1" dirty="0" err="1"/>
              <a:t>teorii</a:t>
            </a:r>
            <a:r>
              <a:rPr b="1" dirty="0"/>
              <a:t> </a:t>
            </a:r>
            <a:r>
              <a:rPr b="1" dirty="0" err="1"/>
              <a:t>poznání</a:t>
            </a:r>
            <a:r>
              <a:rPr dirty="0"/>
              <a:t> (</a:t>
            </a:r>
            <a:r>
              <a:rPr b="1" dirty="0" err="1"/>
              <a:t>noetiku</a:t>
            </a:r>
            <a:r>
              <a:rPr b="1" dirty="0"/>
              <a:t>, </a:t>
            </a:r>
            <a:r>
              <a:rPr b="1" dirty="0" err="1"/>
              <a:t>epistemologii</a:t>
            </a:r>
            <a:r>
              <a:rPr b="1" dirty="0"/>
              <a:t>; </a:t>
            </a:r>
            <a:r>
              <a:rPr dirty="0" err="1"/>
              <a:t>akcentuje</a:t>
            </a:r>
            <a:r>
              <a:rPr dirty="0"/>
              <a:t> </a:t>
            </a:r>
            <a:r>
              <a:rPr dirty="0" err="1"/>
              <a:t>smyslovou</a:t>
            </a:r>
            <a:r>
              <a:rPr dirty="0"/>
              <a:t> </a:t>
            </a:r>
            <a:r>
              <a:rPr dirty="0" err="1"/>
              <a:t>zkušenost</a:t>
            </a:r>
            <a:r>
              <a:rPr dirty="0"/>
              <a:t> </a:t>
            </a:r>
            <a:r>
              <a:rPr dirty="0" err="1"/>
              <a:t>oproti</a:t>
            </a:r>
            <a:r>
              <a:rPr dirty="0"/>
              <a:t> </a:t>
            </a:r>
            <a:r>
              <a:rPr dirty="0" err="1"/>
              <a:t>abstrakci</a:t>
            </a:r>
            <a:r>
              <a:rPr dirty="0"/>
              <a:t>), </a:t>
            </a:r>
            <a:r>
              <a:rPr dirty="0" err="1"/>
              <a:t>problematiku</a:t>
            </a:r>
            <a:r>
              <a:rPr dirty="0"/>
              <a:t> </a:t>
            </a:r>
            <a:r>
              <a:rPr dirty="0" err="1"/>
              <a:t>hodnotových</a:t>
            </a:r>
            <a:r>
              <a:rPr dirty="0"/>
              <a:t> </a:t>
            </a:r>
            <a:r>
              <a:rPr dirty="0" err="1"/>
              <a:t>soudů</a:t>
            </a:r>
            <a:r>
              <a:rPr dirty="0"/>
              <a:t>, </a:t>
            </a:r>
            <a:r>
              <a:rPr dirty="0" err="1"/>
              <a:t>politickou</a:t>
            </a:r>
            <a:r>
              <a:rPr dirty="0"/>
              <a:t> </a:t>
            </a:r>
            <a:r>
              <a:rPr dirty="0" err="1"/>
              <a:t>filosofii</a:t>
            </a:r>
            <a:r>
              <a:rPr dirty="0"/>
              <a:t>.</a:t>
            </a:r>
          </a:p>
          <a:p>
            <a:pPr marL="228600" indent="-228600">
              <a:spcBef>
                <a:spcPts val="200"/>
              </a:spcBef>
              <a:buFontTx/>
              <a:buAutoNum type="alphaLcParenR"/>
              <a:defRPr sz="1100">
                <a:latin typeface="Times New Roman"/>
                <a:ea typeface="Times New Roman"/>
                <a:cs typeface="Times New Roman"/>
                <a:sym typeface="Times New Roman"/>
              </a:defRPr>
            </a:pPr>
            <a:r>
              <a:rPr dirty="0"/>
              <a:t>Na </a:t>
            </a:r>
            <a:r>
              <a:rPr dirty="0" err="1"/>
              <a:t>vyšší</a:t>
            </a:r>
            <a:r>
              <a:rPr dirty="0"/>
              <a:t> </a:t>
            </a:r>
            <a:r>
              <a:rPr dirty="0" err="1"/>
              <a:t>rovině</a:t>
            </a:r>
            <a:r>
              <a:rPr dirty="0"/>
              <a:t> se </a:t>
            </a:r>
            <a:r>
              <a:rPr b="1" dirty="0" err="1"/>
              <a:t>obrátil</a:t>
            </a:r>
            <a:r>
              <a:rPr b="1" dirty="0"/>
              <a:t> </a:t>
            </a:r>
            <a:r>
              <a:rPr b="1" dirty="0" err="1"/>
              <a:t>proti</a:t>
            </a:r>
            <a:r>
              <a:rPr b="1" dirty="0"/>
              <a:t> </a:t>
            </a:r>
            <a:r>
              <a:rPr b="1" dirty="0" err="1"/>
              <a:t>eleatskému</a:t>
            </a:r>
            <a:r>
              <a:rPr b="1" dirty="0"/>
              <a:t> </a:t>
            </a:r>
            <a:r>
              <a:rPr b="1" dirty="0" err="1"/>
              <a:t>monismu</a:t>
            </a:r>
            <a:r>
              <a:rPr b="1" dirty="0"/>
              <a:t> </a:t>
            </a:r>
            <a:r>
              <a:rPr dirty="0"/>
              <a:t>(</a:t>
            </a:r>
            <a:r>
              <a:rPr dirty="0" err="1"/>
              <a:t>bytí</a:t>
            </a:r>
            <a:r>
              <a:rPr dirty="0"/>
              <a:t> </a:t>
            </a:r>
            <a:r>
              <a:rPr dirty="0" err="1"/>
              <a:t>tvoří</a:t>
            </a:r>
            <a:r>
              <a:rPr dirty="0"/>
              <a:t> </a:t>
            </a:r>
            <a:r>
              <a:rPr dirty="0" err="1"/>
              <a:t>jednotu</a:t>
            </a:r>
            <a:r>
              <a:rPr dirty="0"/>
              <a:t>), </a:t>
            </a:r>
            <a:r>
              <a:rPr dirty="0" err="1"/>
              <a:t>jinými</a:t>
            </a:r>
            <a:r>
              <a:rPr dirty="0"/>
              <a:t> </a:t>
            </a:r>
            <a:r>
              <a:rPr dirty="0" err="1"/>
              <a:t>slovy</a:t>
            </a:r>
            <a:r>
              <a:rPr dirty="0"/>
              <a:t> </a:t>
            </a:r>
            <a:r>
              <a:rPr dirty="0" err="1"/>
              <a:t>řečeno</a:t>
            </a:r>
            <a:r>
              <a:rPr dirty="0"/>
              <a:t>, </a:t>
            </a:r>
            <a:r>
              <a:rPr dirty="0" err="1"/>
              <a:t>jsoucno</a:t>
            </a:r>
            <a:r>
              <a:rPr dirty="0"/>
              <a:t> je pro </a:t>
            </a:r>
            <a:r>
              <a:rPr dirty="0" err="1"/>
              <a:t>Prótagoru</a:t>
            </a:r>
            <a:r>
              <a:rPr dirty="0"/>
              <a:t> </a:t>
            </a:r>
            <a:r>
              <a:rPr b="1" dirty="0" err="1"/>
              <a:t>mnohé</a:t>
            </a:r>
            <a:r>
              <a:rPr dirty="0"/>
              <a:t> </a:t>
            </a:r>
            <a:r>
              <a:rPr dirty="0" err="1"/>
              <a:t>stejně</a:t>
            </a:r>
            <a:r>
              <a:rPr dirty="0"/>
              <a:t> </a:t>
            </a:r>
            <a:r>
              <a:rPr dirty="0" err="1"/>
              <a:t>jako</a:t>
            </a:r>
            <a:r>
              <a:rPr dirty="0"/>
              <a:t> je </a:t>
            </a:r>
            <a:r>
              <a:rPr dirty="0" err="1"/>
              <a:t>poznávající</a:t>
            </a:r>
            <a:r>
              <a:rPr dirty="0"/>
              <a:t> </a:t>
            </a:r>
            <a:r>
              <a:rPr dirty="0" err="1"/>
              <a:t>subjekty</a:t>
            </a:r>
            <a:r>
              <a:rPr dirty="0"/>
              <a:t>.</a:t>
            </a:r>
          </a:p>
          <a:p>
            <a:pPr marL="228600" indent="-228600">
              <a:spcBef>
                <a:spcPts val="200"/>
              </a:spcBef>
              <a:buFontTx/>
              <a:buAutoNum type="alphaLcParenR"/>
              <a:defRPr sz="1100">
                <a:latin typeface="Times New Roman"/>
                <a:ea typeface="Times New Roman"/>
                <a:cs typeface="Times New Roman"/>
                <a:sym typeface="Times New Roman"/>
              </a:defRPr>
            </a:pPr>
            <a:r>
              <a:rPr dirty="0"/>
              <a:t>Oba body </a:t>
            </a:r>
            <a:r>
              <a:rPr dirty="0" err="1"/>
              <a:t>spolu</a:t>
            </a:r>
            <a:r>
              <a:rPr dirty="0"/>
              <a:t> </a:t>
            </a:r>
            <a:r>
              <a:rPr dirty="0" err="1"/>
              <a:t>souvisí</a:t>
            </a:r>
            <a:r>
              <a:rPr dirty="0"/>
              <a:t>, </a:t>
            </a:r>
            <a:r>
              <a:rPr dirty="0" err="1"/>
              <a:t>na</a:t>
            </a:r>
            <a:r>
              <a:rPr dirty="0"/>
              <a:t> </a:t>
            </a:r>
            <a:r>
              <a:rPr dirty="0" err="1"/>
              <a:t>což</a:t>
            </a:r>
            <a:r>
              <a:rPr dirty="0"/>
              <a:t> </a:t>
            </a:r>
            <a:r>
              <a:rPr dirty="0" err="1"/>
              <a:t>velmi</a:t>
            </a:r>
            <a:r>
              <a:rPr dirty="0"/>
              <a:t> </a:t>
            </a:r>
            <a:r>
              <a:rPr dirty="0" err="1"/>
              <a:t>pregnantně</a:t>
            </a:r>
            <a:r>
              <a:rPr dirty="0"/>
              <a:t> </a:t>
            </a:r>
            <a:r>
              <a:rPr dirty="0" err="1"/>
              <a:t>poukázala</a:t>
            </a:r>
            <a:r>
              <a:rPr dirty="0"/>
              <a:t> </a:t>
            </a:r>
            <a:r>
              <a:rPr b="1" dirty="0"/>
              <a:t>H. </a:t>
            </a:r>
            <a:r>
              <a:rPr b="1" dirty="0" err="1"/>
              <a:t>Arendtová</a:t>
            </a:r>
            <a:r>
              <a:rPr b="1" dirty="0"/>
              <a:t> </a:t>
            </a:r>
            <a:r>
              <a:rPr dirty="0" err="1"/>
              <a:t>ve</a:t>
            </a:r>
            <a:r>
              <a:rPr dirty="0"/>
              <a:t> </a:t>
            </a:r>
            <a:r>
              <a:rPr dirty="0" err="1"/>
              <a:t>své</a:t>
            </a:r>
            <a:r>
              <a:rPr dirty="0"/>
              <a:t> </a:t>
            </a:r>
            <a:r>
              <a:rPr dirty="0" err="1"/>
              <a:t>knize</a:t>
            </a:r>
            <a:r>
              <a:rPr dirty="0"/>
              <a:t> </a:t>
            </a:r>
            <a:r>
              <a:rPr i="1" dirty="0"/>
              <a:t>Vita </a:t>
            </a:r>
            <a:r>
              <a:rPr i="1" dirty="0" err="1"/>
              <a:t>activa</a:t>
            </a:r>
            <a:r>
              <a:rPr dirty="0"/>
              <a:t>: „</a:t>
            </a:r>
            <a:r>
              <a:rPr dirty="0" err="1"/>
              <a:t>člověk</a:t>
            </a:r>
            <a:r>
              <a:rPr dirty="0"/>
              <a:t>, </a:t>
            </a:r>
            <a:r>
              <a:rPr dirty="0" err="1"/>
              <a:t>nikoliv</a:t>
            </a:r>
            <a:r>
              <a:rPr dirty="0"/>
              <a:t> </a:t>
            </a:r>
            <a:r>
              <a:rPr dirty="0" err="1"/>
              <a:t>Člověk</a:t>
            </a:r>
            <a:r>
              <a:rPr dirty="0"/>
              <a:t>, </a:t>
            </a:r>
            <a:r>
              <a:rPr dirty="0" err="1"/>
              <a:t>žije</a:t>
            </a:r>
            <a:r>
              <a:rPr dirty="0"/>
              <a:t> </a:t>
            </a:r>
            <a:r>
              <a:rPr dirty="0" err="1"/>
              <a:t>na</a:t>
            </a:r>
            <a:r>
              <a:rPr dirty="0"/>
              <a:t> </a:t>
            </a:r>
            <a:r>
              <a:rPr dirty="0" err="1"/>
              <a:t>zemi</a:t>
            </a:r>
            <a:r>
              <a:rPr dirty="0"/>
              <a:t> a </a:t>
            </a:r>
            <a:r>
              <a:rPr dirty="0" err="1"/>
              <a:t>obývá</a:t>
            </a:r>
            <a:r>
              <a:rPr dirty="0"/>
              <a:t> </a:t>
            </a:r>
            <a:r>
              <a:rPr dirty="0" err="1"/>
              <a:t>svět</a:t>
            </a:r>
            <a:r>
              <a:rPr dirty="0"/>
              <a:t>.“</a:t>
            </a:r>
          </a:p>
        </p:txBody>
      </p:sp>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Nadpis 1"/>
          <p:cNvSpPr txBox="1">
            <a:spLocks noGrp="1"/>
          </p:cNvSpPr>
          <p:nvPr>
            <p:ph type="title"/>
          </p:nvPr>
        </p:nvSpPr>
        <p:spPr>
          <a:prstGeom prst="rect">
            <a:avLst/>
          </a:prstGeom>
        </p:spPr>
        <p:txBody>
          <a:bodyPr/>
          <a:lstStyle/>
          <a:p>
            <a:pPr>
              <a:defRPr sz="1600"/>
            </a:pPr>
            <a:r>
              <a:rPr dirty="0" err="1"/>
              <a:t>Prótagoras</a:t>
            </a:r>
            <a:r>
              <a:rPr dirty="0"/>
              <a:t> – </a:t>
            </a:r>
            <a:r>
              <a:rPr dirty="0" err="1"/>
              <a:t>výrok</a:t>
            </a:r>
            <a:r>
              <a:rPr dirty="0"/>
              <a:t> „</a:t>
            </a:r>
            <a:r>
              <a:rPr i="1" dirty="0"/>
              <a:t>homo </a:t>
            </a:r>
            <a:r>
              <a:rPr i="1" dirty="0" err="1"/>
              <a:t>mensura</a:t>
            </a:r>
            <a:r>
              <a:rPr i="1" dirty="0"/>
              <a:t>“ </a:t>
            </a:r>
            <a:r>
              <a:rPr dirty="0"/>
              <a:t>(</a:t>
            </a:r>
            <a:r>
              <a:rPr i="1" dirty="0"/>
              <a:t>VHM</a:t>
            </a:r>
            <a:r>
              <a:rPr dirty="0"/>
              <a:t>)</a:t>
            </a:r>
          </a:p>
        </p:txBody>
      </p:sp>
      <p:sp>
        <p:nvSpPr>
          <p:cNvPr id="389"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buSzTx/>
              <a:buNone/>
              <a:defRPr sz="1200" b="1"/>
            </a:pPr>
            <a:endParaRPr dirty="0"/>
          </a:p>
          <a:p>
            <a:pPr marL="0" indent="0" algn="ctr">
              <a:spcBef>
                <a:spcPts val="200"/>
              </a:spcBef>
              <a:buSzTx/>
              <a:buNone/>
              <a:defRPr sz="1200" b="1"/>
            </a:pPr>
            <a:r>
              <a:rPr dirty="0">
                <a:solidFill>
                  <a:srgbClr val="FF0000"/>
                </a:solidFill>
              </a:rPr>
              <a:t>„</a:t>
            </a:r>
            <a:r>
              <a:rPr dirty="0" err="1">
                <a:solidFill>
                  <a:srgbClr val="FF0000"/>
                </a:solidFill>
              </a:rPr>
              <a:t>Měrou</a:t>
            </a:r>
            <a:r>
              <a:rPr dirty="0">
                <a:solidFill>
                  <a:srgbClr val="FF0000"/>
                </a:solidFill>
              </a:rPr>
              <a:t> (</a:t>
            </a:r>
            <a:r>
              <a:rPr dirty="0" err="1">
                <a:solidFill>
                  <a:srgbClr val="FF0000"/>
                </a:solidFill>
              </a:rPr>
              <a:t>metron</a:t>
            </a:r>
            <a:r>
              <a:rPr dirty="0">
                <a:solidFill>
                  <a:srgbClr val="FF0000"/>
                </a:solidFill>
              </a:rPr>
              <a:t>) </a:t>
            </a:r>
            <a:r>
              <a:rPr dirty="0" err="1">
                <a:solidFill>
                  <a:srgbClr val="FF0000"/>
                </a:solidFill>
              </a:rPr>
              <a:t>všech</a:t>
            </a:r>
            <a:r>
              <a:rPr dirty="0">
                <a:solidFill>
                  <a:srgbClr val="FF0000"/>
                </a:solidFill>
              </a:rPr>
              <a:t> </a:t>
            </a:r>
            <a:r>
              <a:rPr dirty="0" err="1">
                <a:solidFill>
                  <a:srgbClr val="FF0000"/>
                </a:solidFill>
              </a:rPr>
              <a:t>věcí</a:t>
            </a:r>
            <a:r>
              <a:rPr dirty="0">
                <a:solidFill>
                  <a:srgbClr val="FF0000"/>
                </a:solidFill>
              </a:rPr>
              <a:t> je </a:t>
            </a:r>
            <a:r>
              <a:rPr dirty="0" err="1">
                <a:solidFill>
                  <a:srgbClr val="FF0000"/>
                </a:solidFill>
              </a:rPr>
              <a:t>člověk</a:t>
            </a:r>
            <a:r>
              <a:rPr dirty="0">
                <a:solidFill>
                  <a:srgbClr val="FF0000"/>
                </a:solidFill>
              </a:rPr>
              <a:t> (</a:t>
            </a:r>
            <a:r>
              <a:rPr dirty="0" err="1">
                <a:solidFill>
                  <a:srgbClr val="FF0000"/>
                </a:solidFill>
              </a:rPr>
              <a:t>anthropos</a:t>
            </a:r>
            <a:r>
              <a:rPr dirty="0">
                <a:solidFill>
                  <a:srgbClr val="FF0000"/>
                </a:solidFill>
              </a:rPr>
              <a:t>), </a:t>
            </a:r>
            <a:r>
              <a:rPr dirty="0" err="1">
                <a:solidFill>
                  <a:srgbClr val="FF0000"/>
                </a:solidFill>
              </a:rPr>
              <a:t>jsoucích</a:t>
            </a:r>
            <a:r>
              <a:rPr dirty="0">
                <a:solidFill>
                  <a:srgbClr val="FF0000"/>
                </a:solidFill>
              </a:rPr>
              <a:t>, </a:t>
            </a:r>
            <a:r>
              <a:rPr dirty="0" err="1">
                <a:solidFill>
                  <a:srgbClr val="FF0000"/>
                </a:solidFill>
              </a:rPr>
              <a:t>že</a:t>
            </a:r>
            <a:r>
              <a:rPr dirty="0">
                <a:solidFill>
                  <a:srgbClr val="FF0000"/>
                </a:solidFill>
              </a:rPr>
              <a:t>/</a:t>
            </a:r>
            <a:r>
              <a:rPr dirty="0" err="1">
                <a:solidFill>
                  <a:srgbClr val="FF0000"/>
                </a:solidFill>
              </a:rPr>
              <a:t>jak</a:t>
            </a:r>
            <a:r>
              <a:rPr dirty="0">
                <a:solidFill>
                  <a:srgbClr val="FF0000"/>
                </a:solidFill>
              </a:rPr>
              <a:t> </a:t>
            </a:r>
            <a:r>
              <a:rPr dirty="0" err="1">
                <a:solidFill>
                  <a:srgbClr val="FF0000"/>
                </a:solidFill>
              </a:rPr>
              <a:t>jsou</a:t>
            </a:r>
            <a:r>
              <a:rPr dirty="0">
                <a:solidFill>
                  <a:srgbClr val="FF0000"/>
                </a:solidFill>
              </a:rPr>
              <a:t>, </a:t>
            </a:r>
            <a:r>
              <a:rPr dirty="0" err="1">
                <a:solidFill>
                  <a:srgbClr val="FF0000"/>
                </a:solidFill>
              </a:rPr>
              <a:t>nejsoucích</a:t>
            </a:r>
            <a:r>
              <a:rPr dirty="0">
                <a:solidFill>
                  <a:srgbClr val="FF0000"/>
                </a:solidFill>
              </a:rPr>
              <a:t>, </a:t>
            </a:r>
            <a:r>
              <a:rPr dirty="0" err="1">
                <a:solidFill>
                  <a:srgbClr val="FF0000"/>
                </a:solidFill>
              </a:rPr>
              <a:t>že</a:t>
            </a:r>
            <a:r>
              <a:rPr dirty="0">
                <a:solidFill>
                  <a:srgbClr val="FF0000"/>
                </a:solidFill>
              </a:rPr>
              <a:t>/</a:t>
            </a:r>
            <a:r>
              <a:rPr dirty="0" err="1">
                <a:solidFill>
                  <a:srgbClr val="FF0000"/>
                </a:solidFill>
              </a:rPr>
              <a:t>jak</a:t>
            </a:r>
            <a:r>
              <a:rPr dirty="0">
                <a:solidFill>
                  <a:srgbClr val="FF0000"/>
                </a:solidFill>
              </a:rPr>
              <a:t> </a:t>
            </a:r>
            <a:r>
              <a:rPr dirty="0" err="1">
                <a:solidFill>
                  <a:srgbClr val="FF0000"/>
                </a:solidFill>
              </a:rPr>
              <a:t>nejsou</a:t>
            </a:r>
            <a:r>
              <a:rPr dirty="0">
                <a:solidFill>
                  <a:srgbClr val="FF0000"/>
                </a:solidFill>
              </a:rPr>
              <a:t>.“</a:t>
            </a:r>
            <a:r>
              <a:rPr b="0" dirty="0">
                <a:solidFill>
                  <a:srgbClr val="FF0000"/>
                </a:solidFill>
              </a:rPr>
              <a:t> </a:t>
            </a:r>
          </a:p>
          <a:p>
            <a:pPr marL="0" indent="0">
              <a:spcBef>
                <a:spcPts val="200"/>
              </a:spcBef>
              <a:buSzTx/>
              <a:buNone/>
              <a:defRPr sz="1200"/>
            </a:pPr>
            <a:r>
              <a:rPr dirty="0"/>
              <a:t>----------------------------------------</a:t>
            </a:r>
          </a:p>
          <a:p>
            <a:pPr marL="0" indent="0">
              <a:spcBef>
                <a:spcPts val="200"/>
              </a:spcBef>
              <a:buSzTx/>
              <a:buNone/>
              <a:defRPr sz="1200" b="1"/>
            </a:pPr>
            <a:r>
              <a:rPr dirty="0" err="1"/>
              <a:t>Platón</a:t>
            </a:r>
            <a:r>
              <a:rPr dirty="0"/>
              <a:t>, </a:t>
            </a:r>
            <a:r>
              <a:rPr i="1" dirty="0" err="1"/>
              <a:t>Theaitétos</a:t>
            </a:r>
            <a:r>
              <a:rPr i="1" dirty="0"/>
              <a:t>, </a:t>
            </a:r>
            <a:r>
              <a:rPr dirty="0"/>
              <a:t>152a2-4</a:t>
            </a:r>
            <a:r>
              <a:rPr b="0" dirty="0"/>
              <a:t>:</a:t>
            </a:r>
          </a:p>
          <a:p>
            <a:pPr marL="0" indent="0">
              <a:spcBef>
                <a:spcPts val="200"/>
              </a:spcBef>
              <a:buSzTx/>
              <a:buNone/>
              <a:defRPr sz="1200"/>
            </a:pPr>
            <a:r>
              <a:rPr dirty="0" err="1"/>
              <a:t>Sókr</a:t>
            </a:r>
            <a:r>
              <a:rPr dirty="0"/>
              <a:t>. </a:t>
            </a:r>
            <a:r>
              <a:rPr dirty="0" err="1"/>
              <a:t>Nuže</a:t>
            </a:r>
            <a:r>
              <a:rPr dirty="0"/>
              <a:t> </a:t>
            </a:r>
            <a:r>
              <a:rPr dirty="0" err="1"/>
              <a:t>zdá</a:t>
            </a:r>
            <a:r>
              <a:rPr dirty="0"/>
              <a:t> se, </a:t>
            </a:r>
            <a:r>
              <a:rPr dirty="0" err="1"/>
              <a:t>že</a:t>
            </a:r>
            <a:r>
              <a:rPr dirty="0"/>
              <a:t> </a:t>
            </a:r>
            <a:r>
              <a:rPr dirty="0" err="1"/>
              <a:t>jsi</a:t>
            </a:r>
            <a:r>
              <a:rPr dirty="0"/>
              <a:t> </a:t>
            </a:r>
            <a:r>
              <a:rPr dirty="0" err="1"/>
              <a:t>podal</a:t>
            </a:r>
            <a:r>
              <a:rPr dirty="0"/>
              <a:t> o </a:t>
            </a:r>
            <a:r>
              <a:rPr dirty="0" err="1"/>
              <a:t>vědění</a:t>
            </a:r>
            <a:r>
              <a:rPr dirty="0"/>
              <a:t> ne </a:t>
            </a:r>
            <a:r>
              <a:rPr dirty="0" err="1"/>
              <a:t>všední</a:t>
            </a:r>
            <a:r>
              <a:rPr dirty="0"/>
              <a:t> </a:t>
            </a:r>
            <a:r>
              <a:rPr dirty="0" err="1"/>
              <a:t>výměr</a:t>
            </a:r>
            <a:r>
              <a:rPr dirty="0"/>
              <a:t>, </a:t>
            </a:r>
            <a:r>
              <a:rPr dirty="0" err="1"/>
              <a:t>nýbrž</a:t>
            </a:r>
            <a:r>
              <a:rPr dirty="0"/>
              <a:t> </a:t>
            </a:r>
            <a:r>
              <a:rPr dirty="0" err="1"/>
              <a:t>takový</a:t>
            </a:r>
            <a:r>
              <a:rPr dirty="0"/>
              <a:t>, </a:t>
            </a:r>
            <a:r>
              <a:rPr dirty="0" err="1"/>
              <a:t>jaký</a:t>
            </a:r>
            <a:r>
              <a:rPr dirty="0"/>
              <a:t> </a:t>
            </a:r>
            <a:r>
              <a:rPr dirty="0" err="1"/>
              <a:t>vyslovil</a:t>
            </a:r>
            <a:r>
              <a:rPr dirty="0"/>
              <a:t> </a:t>
            </a:r>
            <a:r>
              <a:rPr dirty="0" err="1"/>
              <a:t>i</a:t>
            </a:r>
            <a:r>
              <a:rPr dirty="0"/>
              <a:t> </a:t>
            </a:r>
            <a:r>
              <a:rPr dirty="0" err="1"/>
              <a:t>Prótagoras</a:t>
            </a:r>
            <a:r>
              <a:rPr dirty="0"/>
              <a:t>. Ten </a:t>
            </a:r>
            <a:r>
              <a:rPr dirty="0" err="1"/>
              <a:t>řekl</a:t>
            </a:r>
            <a:r>
              <a:rPr dirty="0"/>
              <a:t> </a:t>
            </a:r>
            <a:r>
              <a:rPr dirty="0" err="1"/>
              <a:t>jiným</a:t>
            </a:r>
            <a:r>
              <a:rPr dirty="0"/>
              <a:t> </a:t>
            </a:r>
            <a:r>
              <a:rPr dirty="0" err="1"/>
              <a:t>způsobem</a:t>
            </a:r>
            <a:r>
              <a:rPr dirty="0"/>
              <a:t> </a:t>
            </a:r>
            <a:r>
              <a:rPr dirty="0" err="1"/>
              <a:t>právě</a:t>
            </a:r>
            <a:r>
              <a:rPr dirty="0"/>
              <a:t> </a:t>
            </a:r>
            <a:r>
              <a:rPr dirty="0" err="1"/>
              <a:t>totéž</a:t>
            </a:r>
            <a:r>
              <a:rPr dirty="0"/>
              <a:t>. </a:t>
            </a:r>
            <a:r>
              <a:rPr dirty="0" err="1"/>
              <a:t>Praví</a:t>
            </a:r>
            <a:r>
              <a:rPr dirty="0"/>
              <a:t> </a:t>
            </a:r>
            <a:r>
              <a:rPr dirty="0" err="1"/>
              <a:t>totiž</a:t>
            </a:r>
            <a:r>
              <a:rPr dirty="0"/>
              <a:t> </a:t>
            </a:r>
            <a:r>
              <a:rPr dirty="0" err="1"/>
              <a:t>asi</a:t>
            </a:r>
            <a:r>
              <a:rPr dirty="0"/>
              <a:t> </a:t>
            </a:r>
            <a:r>
              <a:rPr dirty="0" err="1"/>
              <a:t>tak</a:t>
            </a:r>
            <a:r>
              <a:rPr dirty="0"/>
              <a:t>, </a:t>
            </a:r>
            <a:r>
              <a:rPr dirty="0" err="1"/>
              <a:t>že</a:t>
            </a:r>
            <a:r>
              <a:rPr dirty="0"/>
              <a:t> „</a:t>
            </a:r>
            <a:r>
              <a:rPr dirty="0" err="1"/>
              <a:t>všech</a:t>
            </a:r>
            <a:r>
              <a:rPr dirty="0"/>
              <a:t> </a:t>
            </a:r>
            <a:r>
              <a:rPr dirty="0" err="1"/>
              <a:t>věcí</a:t>
            </a:r>
            <a:r>
              <a:rPr dirty="0"/>
              <a:t> </a:t>
            </a:r>
            <a:r>
              <a:rPr dirty="0" err="1"/>
              <a:t>měrou</a:t>
            </a:r>
            <a:r>
              <a:rPr dirty="0"/>
              <a:t> je </a:t>
            </a:r>
            <a:r>
              <a:rPr dirty="0" err="1"/>
              <a:t>člověk</a:t>
            </a:r>
            <a:r>
              <a:rPr dirty="0"/>
              <a:t>, </a:t>
            </a:r>
            <a:r>
              <a:rPr dirty="0" err="1"/>
              <a:t>jsoucích</a:t>
            </a:r>
            <a:r>
              <a:rPr dirty="0"/>
              <a:t>, </a:t>
            </a:r>
            <a:r>
              <a:rPr dirty="0" err="1"/>
              <a:t>že</a:t>
            </a:r>
            <a:r>
              <a:rPr dirty="0"/>
              <a:t> </a:t>
            </a:r>
            <a:r>
              <a:rPr dirty="0" err="1"/>
              <a:t>jsou</a:t>
            </a:r>
            <a:r>
              <a:rPr dirty="0"/>
              <a:t>, a </a:t>
            </a:r>
            <a:r>
              <a:rPr dirty="0" err="1"/>
              <a:t>nejsoucích</a:t>
            </a:r>
            <a:r>
              <a:rPr dirty="0"/>
              <a:t>, </a:t>
            </a:r>
            <a:r>
              <a:rPr dirty="0" err="1"/>
              <a:t>že</a:t>
            </a:r>
            <a:r>
              <a:rPr dirty="0"/>
              <a:t> </a:t>
            </a:r>
            <a:r>
              <a:rPr dirty="0" err="1"/>
              <a:t>nejsou</a:t>
            </a:r>
            <a:r>
              <a:rPr dirty="0"/>
              <a:t>. </a:t>
            </a:r>
            <a:r>
              <a:rPr dirty="0" err="1"/>
              <a:t>Četl</a:t>
            </a:r>
            <a:r>
              <a:rPr dirty="0"/>
              <a:t> </a:t>
            </a:r>
            <a:r>
              <a:rPr dirty="0" err="1"/>
              <a:t>jsi</a:t>
            </a:r>
            <a:r>
              <a:rPr dirty="0"/>
              <a:t> to </a:t>
            </a:r>
            <a:r>
              <a:rPr dirty="0" err="1"/>
              <a:t>asi</a:t>
            </a:r>
            <a:r>
              <a:rPr dirty="0"/>
              <a:t>?</a:t>
            </a:r>
          </a:p>
          <a:p>
            <a:pPr marL="0" indent="0">
              <a:spcBef>
                <a:spcPts val="200"/>
              </a:spcBef>
              <a:buSzTx/>
              <a:buNone/>
              <a:defRPr sz="1200"/>
            </a:pPr>
            <a:r>
              <a:rPr dirty="0" err="1"/>
              <a:t>Teait</a:t>
            </a:r>
            <a:r>
              <a:rPr dirty="0"/>
              <a:t>. </a:t>
            </a:r>
            <a:r>
              <a:rPr dirty="0" err="1"/>
              <a:t>Četl</a:t>
            </a:r>
            <a:r>
              <a:rPr dirty="0"/>
              <a:t> a </a:t>
            </a:r>
            <a:r>
              <a:rPr dirty="0" err="1"/>
              <a:t>mnohokrát</a:t>
            </a:r>
            <a:r>
              <a:rPr dirty="0"/>
              <a:t>.</a:t>
            </a:r>
          </a:p>
          <a:p>
            <a:pPr marL="0" indent="0">
              <a:spcBef>
                <a:spcPts val="200"/>
              </a:spcBef>
              <a:buSzTx/>
              <a:buNone/>
              <a:defRPr sz="1200"/>
            </a:pPr>
            <a:r>
              <a:rPr dirty="0" err="1"/>
              <a:t>Sókr</a:t>
            </a:r>
            <a:r>
              <a:rPr dirty="0"/>
              <a:t>. </a:t>
            </a:r>
            <a:r>
              <a:rPr dirty="0" err="1"/>
              <a:t>Tedy</a:t>
            </a:r>
            <a:r>
              <a:rPr dirty="0"/>
              <a:t> to </a:t>
            </a:r>
            <a:r>
              <a:rPr dirty="0" err="1"/>
              <a:t>jistě</a:t>
            </a:r>
            <a:r>
              <a:rPr dirty="0"/>
              <a:t> </a:t>
            </a:r>
            <a:r>
              <a:rPr dirty="0" err="1"/>
              <a:t>myslí</a:t>
            </a:r>
            <a:r>
              <a:rPr dirty="0"/>
              <a:t> </a:t>
            </a:r>
            <a:r>
              <a:rPr dirty="0" err="1"/>
              <a:t>asi</a:t>
            </a:r>
            <a:r>
              <a:rPr dirty="0"/>
              <a:t> </a:t>
            </a:r>
            <a:r>
              <a:rPr dirty="0" err="1"/>
              <a:t>tak</a:t>
            </a:r>
            <a:r>
              <a:rPr dirty="0"/>
              <a:t>, </a:t>
            </a:r>
            <a:r>
              <a:rPr dirty="0" err="1"/>
              <a:t>že</a:t>
            </a:r>
            <a:r>
              <a:rPr dirty="0"/>
              <a:t> </a:t>
            </a:r>
            <a:r>
              <a:rPr dirty="0" err="1"/>
              <a:t>jakými</a:t>
            </a:r>
            <a:r>
              <a:rPr dirty="0"/>
              <a:t> se </a:t>
            </a:r>
            <a:r>
              <a:rPr dirty="0" err="1"/>
              <a:t>jednotlivé</a:t>
            </a:r>
            <a:r>
              <a:rPr dirty="0"/>
              <a:t> </a:t>
            </a:r>
            <a:r>
              <a:rPr dirty="0" err="1"/>
              <a:t>věci</a:t>
            </a:r>
            <a:r>
              <a:rPr dirty="0"/>
              <a:t> </a:t>
            </a:r>
            <a:r>
              <a:rPr dirty="0" err="1"/>
              <a:t>jeví</a:t>
            </a:r>
            <a:r>
              <a:rPr dirty="0"/>
              <a:t> </a:t>
            </a:r>
            <a:r>
              <a:rPr dirty="0" err="1"/>
              <a:t>mně</a:t>
            </a:r>
            <a:r>
              <a:rPr dirty="0"/>
              <a:t>, </a:t>
            </a:r>
            <a:r>
              <a:rPr dirty="0" err="1"/>
              <a:t>takové</a:t>
            </a:r>
            <a:r>
              <a:rPr dirty="0"/>
              <a:t> </a:t>
            </a:r>
            <a:r>
              <a:rPr dirty="0" err="1"/>
              <a:t>jsou</a:t>
            </a:r>
            <a:r>
              <a:rPr dirty="0"/>
              <a:t> pro </a:t>
            </a:r>
            <a:r>
              <a:rPr dirty="0" err="1"/>
              <a:t>mne</a:t>
            </a:r>
            <a:r>
              <a:rPr dirty="0"/>
              <a:t>, a </a:t>
            </a:r>
            <a:r>
              <a:rPr dirty="0" err="1"/>
              <a:t>jakými</a:t>
            </a:r>
            <a:r>
              <a:rPr dirty="0"/>
              <a:t> </a:t>
            </a:r>
            <a:r>
              <a:rPr dirty="0" err="1"/>
              <a:t>tobě</a:t>
            </a:r>
            <a:r>
              <a:rPr dirty="0"/>
              <a:t>, </a:t>
            </a:r>
            <a:r>
              <a:rPr dirty="0" err="1"/>
              <a:t>takové</a:t>
            </a:r>
            <a:r>
              <a:rPr dirty="0"/>
              <a:t> </a:t>
            </a:r>
            <a:r>
              <a:rPr dirty="0" err="1"/>
              <a:t>jsou</a:t>
            </a:r>
            <a:r>
              <a:rPr dirty="0"/>
              <a:t> </a:t>
            </a:r>
            <a:r>
              <a:rPr dirty="0" err="1"/>
              <a:t>zase</a:t>
            </a:r>
            <a:r>
              <a:rPr dirty="0"/>
              <a:t> pro </a:t>
            </a:r>
            <a:r>
              <a:rPr dirty="0" err="1"/>
              <a:t>tebe</a:t>
            </a:r>
            <a:r>
              <a:rPr dirty="0"/>
              <a:t>; </a:t>
            </a:r>
            <a:r>
              <a:rPr dirty="0" err="1"/>
              <a:t>člověk</a:t>
            </a:r>
            <a:r>
              <a:rPr dirty="0"/>
              <a:t> </a:t>
            </a:r>
            <a:r>
              <a:rPr dirty="0" err="1"/>
              <a:t>jsi</a:t>
            </a:r>
            <a:r>
              <a:rPr dirty="0"/>
              <a:t> ty </a:t>
            </a:r>
            <a:r>
              <a:rPr dirty="0" err="1"/>
              <a:t>i</a:t>
            </a:r>
            <a:r>
              <a:rPr dirty="0"/>
              <a:t> </a:t>
            </a:r>
            <a:r>
              <a:rPr dirty="0" err="1"/>
              <a:t>já</a:t>
            </a:r>
            <a:r>
              <a:rPr dirty="0"/>
              <a:t>, </a:t>
            </a:r>
            <a:r>
              <a:rPr dirty="0" err="1"/>
              <a:t>že</a:t>
            </a:r>
            <a:r>
              <a:rPr dirty="0"/>
              <a:t> </a:t>
            </a:r>
            <a:r>
              <a:rPr dirty="0" err="1"/>
              <a:t>ano</a:t>
            </a:r>
            <a:r>
              <a:rPr dirty="0"/>
              <a:t>?</a:t>
            </a:r>
          </a:p>
          <a:p>
            <a:pPr marL="0" indent="0">
              <a:spcBef>
                <a:spcPts val="200"/>
              </a:spcBef>
              <a:buSzTx/>
              <a:buNone/>
              <a:defRPr sz="1200" b="1"/>
            </a:pPr>
            <a:r>
              <a:rPr dirty="0" err="1"/>
              <a:t>Aristotelés</a:t>
            </a:r>
            <a:r>
              <a:rPr dirty="0"/>
              <a:t>, </a:t>
            </a:r>
            <a:r>
              <a:rPr i="1" dirty="0" err="1"/>
              <a:t>Metafyzika</a:t>
            </a:r>
            <a:r>
              <a:rPr i="1" dirty="0"/>
              <a:t>, </a:t>
            </a:r>
            <a:r>
              <a:rPr dirty="0"/>
              <a:t>X, 1035a35-6</a:t>
            </a:r>
            <a:r>
              <a:rPr b="0" dirty="0"/>
              <a:t>:</a:t>
            </a:r>
          </a:p>
          <a:p>
            <a:pPr marL="0" indent="0">
              <a:spcBef>
                <a:spcPts val="200"/>
              </a:spcBef>
              <a:buSzTx/>
              <a:buNone/>
              <a:defRPr sz="1200"/>
            </a:pPr>
            <a:r>
              <a:rPr dirty="0" err="1"/>
              <a:t>Když</a:t>
            </a:r>
            <a:r>
              <a:rPr dirty="0"/>
              <a:t> </a:t>
            </a:r>
            <a:r>
              <a:rPr dirty="0" err="1"/>
              <a:t>však</a:t>
            </a:r>
            <a:r>
              <a:rPr dirty="0"/>
              <a:t> </a:t>
            </a:r>
            <a:r>
              <a:rPr dirty="0" err="1"/>
              <a:t>Prótagorás</a:t>
            </a:r>
            <a:r>
              <a:rPr dirty="0"/>
              <a:t> </a:t>
            </a:r>
            <a:r>
              <a:rPr dirty="0" err="1"/>
              <a:t>praví</a:t>
            </a:r>
            <a:r>
              <a:rPr dirty="0"/>
              <a:t>, </a:t>
            </a:r>
            <a:r>
              <a:rPr dirty="0" err="1"/>
              <a:t>že</a:t>
            </a:r>
            <a:r>
              <a:rPr dirty="0"/>
              <a:t> </a:t>
            </a:r>
            <a:r>
              <a:rPr dirty="0" err="1"/>
              <a:t>člověk</a:t>
            </a:r>
            <a:r>
              <a:rPr dirty="0"/>
              <a:t> je </a:t>
            </a:r>
            <a:r>
              <a:rPr dirty="0" err="1"/>
              <a:t>mírou</a:t>
            </a:r>
            <a:r>
              <a:rPr dirty="0"/>
              <a:t> </a:t>
            </a:r>
            <a:r>
              <a:rPr dirty="0" err="1"/>
              <a:t>všech</a:t>
            </a:r>
            <a:r>
              <a:rPr dirty="0"/>
              <a:t> </a:t>
            </a:r>
            <a:r>
              <a:rPr dirty="0" err="1"/>
              <a:t>věcí</a:t>
            </a:r>
            <a:r>
              <a:rPr dirty="0"/>
              <a:t>, </a:t>
            </a:r>
            <a:r>
              <a:rPr dirty="0" err="1"/>
              <a:t>míní</a:t>
            </a:r>
            <a:r>
              <a:rPr dirty="0"/>
              <a:t> </a:t>
            </a:r>
            <a:r>
              <a:rPr dirty="0" err="1"/>
              <a:t>tím</a:t>
            </a:r>
            <a:r>
              <a:rPr dirty="0"/>
              <a:t> </a:t>
            </a:r>
            <a:r>
              <a:rPr dirty="0" err="1"/>
              <a:t>toho</a:t>
            </a:r>
            <a:r>
              <a:rPr dirty="0"/>
              <a:t>, </a:t>
            </a:r>
            <a:r>
              <a:rPr dirty="0" err="1"/>
              <a:t>kdo</a:t>
            </a:r>
            <a:r>
              <a:rPr dirty="0"/>
              <a:t> </a:t>
            </a:r>
            <a:r>
              <a:rPr dirty="0" err="1"/>
              <a:t>ví</a:t>
            </a:r>
            <a:r>
              <a:rPr dirty="0"/>
              <a:t> </a:t>
            </a:r>
            <a:r>
              <a:rPr dirty="0" err="1"/>
              <a:t>nebo</a:t>
            </a:r>
            <a:r>
              <a:rPr dirty="0"/>
              <a:t> </a:t>
            </a:r>
            <a:r>
              <a:rPr dirty="0" err="1"/>
              <a:t>vnímá</a:t>
            </a:r>
            <a:r>
              <a:rPr dirty="0"/>
              <a:t>; a to proto, </a:t>
            </a:r>
            <a:r>
              <a:rPr dirty="0" err="1"/>
              <a:t>že</a:t>
            </a:r>
            <a:r>
              <a:rPr dirty="0"/>
              <a:t> </a:t>
            </a:r>
            <a:r>
              <a:rPr dirty="0" err="1"/>
              <a:t>jeden</a:t>
            </a:r>
            <a:r>
              <a:rPr dirty="0"/>
              <a:t> </a:t>
            </a:r>
            <a:r>
              <a:rPr dirty="0" err="1"/>
              <a:t>má</a:t>
            </a:r>
            <a:r>
              <a:rPr dirty="0"/>
              <a:t> </a:t>
            </a:r>
            <a:r>
              <a:rPr dirty="0" err="1"/>
              <a:t>vnímání</a:t>
            </a:r>
            <a:r>
              <a:rPr dirty="0"/>
              <a:t>, </a:t>
            </a:r>
            <a:r>
              <a:rPr dirty="0" err="1"/>
              <a:t>druhý</a:t>
            </a:r>
            <a:r>
              <a:rPr dirty="0"/>
              <a:t> </a:t>
            </a:r>
            <a:r>
              <a:rPr dirty="0" err="1"/>
              <a:t>vědění</a:t>
            </a:r>
            <a:r>
              <a:rPr dirty="0"/>
              <a:t>, </a:t>
            </a:r>
            <a:r>
              <a:rPr dirty="0" err="1"/>
              <a:t>jež</a:t>
            </a:r>
            <a:r>
              <a:rPr dirty="0"/>
              <a:t>, </a:t>
            </a:r>
            <a:r>
              <a:rPr dirty="0" err="1"/>
              <a:t>jak</a:t>
            </a:r>
            <a:r>
              <a:rPr dirty="0"/>
              <a:t> </a:t>
            </a:r>
            <a:r>
              <a:rPr dirty="0" err="1"/>
              <a:t>říkáme</a:t>
            </a:r>
            <a:r>
              <a:rPr dirty="0"/>
              <a:t>, </a:t>
            </a:r>
            <a:r>
              <a:rPr dirty="0" err="1"/>
              <a:t>jsou</a:t>
            </a:r>
            <a:r>
              <a:rPr dirty="0"/>
              <a:t> </a:t>
            </a:r>
            <a:r>
              <a:rPr dirty="0" err="1"/>
              <a:t>měřítkem</a:t>
            </a:r>
            <a:r>
              <a:rPr dirty="0"/>
              <a:t> </a:t>
            </a:r>
            <a:r>
              <a:rPr dirty="0" err="1"/>
              <a:t>jejich</a:t>
            </a:r>
            <a:r>
              <a:rPr dirty="0"/>
              <a:t> </a:t>
            </a:r>
            <a:r>
              <a:rPr dirty="0" err="1"/>
              <a:t>předmětů</a:t>
            </a:r>
            <a:r>
              <a:rPr dirty="0"/>
              <a:t>. </a:t>
            </a:r>
            <a:r>
              <a:rPr dirty="0" err="1"/>
              <a:t>Zdá</a:t>
            </a:r>
            <a:r>
              <a:rPr dirty="0"/>
              <a:t> se </a:t>
            </a:r>
            <a:r>
              <a:rPr dirty="0" err="1"/>
              <a:t>tedy</a:t>
            </a:r>
            <a:r>
              <a:rPr dirty="0"/>
              <a:t>, </a:t>
            </a:r>
            <a:r>
              <a:rPr dirty="0" err="1"/>
              <a:t>že</a:t>
            </a:r>
            <a:r>
              <a:rPr dirty="0"/>
              <a:t> </a:t>
            </a:r>
            <a:r>
              <a:rPr dirty="0" err="1"/>
              <a:t>říká</a:t>
            </a:r>
            <a:r>
              <a:rPr dirty="0"/>
              <a:t> </a:t>
            </a:r>
            <a:r>
              <a:rPr dirty="0" err="1"/>
              <a:t>něco</a:t>
            </a:r>
            <a:r>
              <a:rPr dirty="0"/>
              <a:t> </a:t>
            </a:r>
            <a:r>
              <a:rPr dirty="0" err="1"/>
              <a:t>neobyčejného</a:t>
            </a:r>
            <a:r>
              <a:rPr b="1" dirty="0"/>
              <a:t>, </a:t>
            </a:r>
            <a:r>
              <a:rPr b="1" dirty="0" err="1"/>
              <a:t>ač</a:t>
            </a:r>
            <a:r>
              <a:rPr b="1" dirty="0"/>
              <a:t> </a:t>
            </a:r>
            <a:r>
              <a:rPr b="1" dirty="0" err="1"/>
              <a:t>vskutku</a:t>
            </a:r>
            <a:r>
              <a:rPr b="1" dirty="0"/>
              <a:t> </a:t>
            </a:r>
            <a:r>
              <a:rPr b="1" dirty="0" err="1"/>
              <a:t>neříká</a:t>
            </a:r>
            <a:r>
              <a:rPr b="1" dirty="0"/>
              <a:t> </a:t>
            </a:r>
            <a:r>
              <a:rPr b="1" dirty="0" err="1"/>
              <a:t>nic</a:t>
            </a:r>
            <a:r>
              <a:rPr dirty="0" err="1"/>
              <a:t>.</a:t>
            </a:r>
            <a:r>
              <a:rPr dirty="0"/>
              <a:t>“</a:t>
            </a:r>
          </a:p>
        </p:txBody>
      </p:sp>
      <p:sp>
        <p:nvSpPr>
          <p:cNvPr id="390"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spcBef>
                <a:spcPts val="200"/>
              </a:spcBef>
              <a:buSzPct val="100000"/>
              <a:buAutoNum type="arabicPeriod"/>
              <a:defRPr sz="1200" b="1"/>
            </a:pPr>
            <a:r>
              <a:rPr dirty="0" err="1"/>
              <a:t>Neexistuje</a:t>
            </a:r>
            <a:r>
              <a:rPr dirty="0"/>
              <a:t> </a:t>
            </a:r>
            <a:r>
              <a:rPr dirty="0" err="1"/>
              <a:t>jednotná</a:t>
            </a:r>
            <a:r>
              <a:rPr dirty="0"/>
              <a:t> </a:t>
            </a:r>
            <a:r>
              <a:rPr dirty="0" err="1"/>
              <a:t>interpretace</a:t>
            </a:r>
            <a:r>
              <a:rPr dirty="0"/>
              <a:t> </a:t>
            </a:r>
            <a:r>
              <a:rPr b="0" dirty="0" err="1"/>
              <a:t>tohoto</a:t>
            </a:r>
            <a:r>
              <a:rPr b="0" dirty="0"/>
              <a:t> </a:t>
            </a:r>
            <a:r>
              <a:rPr b="0" dirty="0" err="1"/>
              <a:t>textu</a:t>
            </a:r>
            <a:r>
              <a:rPr b="0" dirty="0"/>
              <a:t>; ty se </a:t>
            </a:r>
            <a:r>
              <a:rPr b="0" dirty="0" err="1"/>
              <a:t>rozcházely</a:t>
            </a:r>
            <a:r>
              <a:rPr b="0" dirty="0"/>
              <a:t> </a:t>
            </a:r>
            <a:r>
              <a:rPr b="0" dirty="0" err="1"/>
              <a:t>jak</a:t>
            </a:r>
            <a:r>
              <a:rPr b="0" dirty="0"/>
              <a:t> </a:t>
            </a:r>
            <a:r>
              <a:rPr b="0" dirty="0" err="1"/>
              <a:t>ve</a:t>
            </a:r>
            <a:r>
              <a:rPr b="0" dirty="0"/>
              <a:t> </a:t>
            </a:r>
            <a:r>
              <a:rPr b="0" dirty="0" err="1"/>
              <a:t>starověku</a:t>
            </a:r>
            <a:r>
              <a:rPr b="0" dirty="0"/>
              <a:t>, </a:t>
            </a:r>
            <a:r>
              <a:rPr b="0" dirty="0" err="1"/>
              <a:t>tak</a:t>
            </a:r>
            <a:r>
              <a:rPr b="0" dirty="0"/>
              <a:t> v </a:t>
            </a:r>
            <a:r>
              <a:rPr b="0" dirty="0" err="1"/>
              <a:t>moderní</a:t>
            </a:r>
            <a:r>
              <a:rPr b="0" dirty="0"/>
              <a:t> </a:t>
            </a:r>
            <a:r>
              <a:rPr b="0" dirty="0" err="1"/>
              <a:t>či</a:t>
            </a:r>
            <a:r>
              <a:rPr b="0" dirty="0"/>
              <a:t> </a:t>
            </a:r>
            <a:r>
              <a:rPr b="0" dirty="0" err="1"/>
              <a:t>současné</a:t>
            </a:r>
            <a:r>
              <a:rPr b="0" dirty="0"/>
              <a:t> </a:t>
            </a:r>
            <a:r>
              <a:rPr b="0" dirty="0" err="1"/>
              <a:t>době</a:t>
            </a:r>
            <a:r>
              <a:rPr b="0" dirty="0"/>
              <a:t>. </a:t>
            </a:r>
            <a:r>
              <a:rPr b="0" dirty="0" err="1"/>
              <a:t>Interpretace</a:t>
            </a:r>
            <a:r>
              <a:rPr b="0" dirty="0"/>
              <a:t> se </a:t>
            </a:r>
            <a:r>
              <a:rPr b="0" dirty="0" err="1"/>
              <a:t>pohybují</a:t>
            </a:r>
            <a:r>
              <a:rPr b="0" dirty="0"/>
              <a:t> </a:t>
            </a:r>
            <a:r>
              <a:rPr b="0" dirty="0" err="1"/>
              <a:t>mezi</a:t>
            </a:r>
            <a:r>
              <a:rPr b="0" dirty="0"/>
              <a:t> </a:t>
            </a:r>
            <a:r>
              <a:rPr b="0" dirty="0" err="1"/>
              <a:t>těmito</a:t>
            </a:r>
            <a:r>
              <a:rPr b="0" dirty="0"/>
              <a:t> </a:t>
            </a:r>
            <a:r>
              <a:rPr b="0" dirty="0" err="1"/>
              <a:t>možnostmi</a:t>
            </a:r>
            <a:r>
              <a:rPr b="0" dirty="0"/>
              <a:t>: a) </a:t>
            </a:r>
            <a:r>
              <a:rPr b="0" dirty="0" err="1"/>
              <a:t>noetický</a:t>
            </a:r>
            <a:r>
              <a:rPr b="0" dirty="0"/>
              <a:t> </a:t>
            </a:r>
            <a:r>
              <a:rPr dirty="0" err="1"/>
              <a:t>relativismus</a:t>
            </a:r>
            <a:r>
              <a:rPr dirty="0"/>
              <a:t>:</a:t>
            </a:r>
            <a:r>
              <a:rPr b="0" dirty="0"/>
              <a:t> co je </a:t>
            </a:r>
            <a:r>
              <a:rPr b="0" dirty="0" err="1"/>
              <a:t>pravdivé</a:t>
            </a:r>
            <a:r>
              <a:rPr b="0" dirty="0"/>
              <a:t> pro </a:t>
            </a:r>
            <a:r>
              <a:rPr b="0" dirty="0" err="1"/>
              <a:t>mne</a:t>
            </a:r>
            <a:r>
              <a:rPr b="0" dirty="0"/>
              <a:t>, je </a:t>
            </a:r>
            <a:r>
              <a:rPr b="0" dirty="0" err="1"/>
              <a:t>pravdivé</a:t>
            </a:r>
            <a:r>
              <a:rPr b="0" dirty="0"/>
              <a:t> pro </a:t>
            </a:r>
            <a:r>
              <a:rPr b="0" dirty="0" err="1"/>
              <a:t>mne</a:t>
            </a:r>
            <a:r>
              <a:rPr b="0" dirty="0"/>
              <a:t>, co je </a:t>
            </a:r>
            <a:r>
              <a:rPr b="0" dirty="0" err="1"/>
              <a:t>pravdivé</a:t>
            </a:r>
            <a:r>
              <a:rPr b="0" dirty="0"/>
              <a:t> pro </a:t>
            </a:r>
            <a:r>
              <a:rPr b="0" dirty="0" err="1"/>
              <a:t>tebe</a:t>
            </a:r>
            <a:r>
              <a:rPr b="0" dirty="0"/>
              <a:t>, je </a:t>
            </a:r>
            <a:r>
              <a:rPr b="0" dirty="0" err="1"/>
              <a:t>pravdivé</a:t>
            </a:r>
            <a:r>
              <a:rPr b="0" dirty="0"/>
              <a:t> pro </a:t>
            </a:r>
            <a:r>
              <a:rPr b="0" dirty="0" err="1"/>
              <a:t>tebe</a:t>
            </a:r>
            <a:r>
              <a:rPr b="0" dirty="0"/>
              <a:t>: </a:t>
            </a:r>
            <a:r>
              <a:rPr b="0" dirty="0" err="1"/>
              <a:t>každý</a:t>
            </a:r>
            <a:r>
              <a:rPr b="0" dirty="0"/>
              <a:t> </a:t>
            </a:r>
            <a:r>
              <a:rPr b="0" dirty="0" err="1"/>
              <a:t>jev</a:t>
            </a:r>
            <a:r>
              <a:rPr b="0" dirty="0"/>
              <a:t> je </a:t>
            </a:r>
            <a:r>
              <a:rPr b="0" dirty="0" err="1"/>
              <a:t>pravdivý</a:t>
            </a:r>
            <a:r>
              <a:rPr b="0" dirty="0"/>
              <a:t> pro </a:t>
            </a:r>
            <a:r>
              <a:rPr b="0" dirty="0" err="1"/>
              <a:t>příslušný</a:t>
            </a:r>
            <a:r>
              <a:rPr b="0" dirty="0"/>
              <a:t> </a:t>
            </a:r>
            <a:r>
              <a:rPr b="0" dirty="0" err="1"/>
              <a:t>subjekt</a:t>
            </a:r>
            <a:r>
              <a:rPr b="0" dirty="0"/>
              <a:t> (Plat. int.); b) </a:t>
            </a:r>
            <a:r>
              <a:rPr dirty="0" err="1"/>
              <a:t>subjektivismus</a:t>
            </a:r>
            <a:r>
              <a:rPr dirty="0"/>
              <a:t>: </a:t>
            </a:r>
            <a:r>
              <a:rPr b="0" dirty="0" err="1"/>
              <a:t>každý</a:t>
            </a:r>
            <a:r>
              <a:rPr b="0" dirty="0"/>
              <a:t> </a:t>
            </a:r>
            <a:r>
              <a:rPr b="0" dirty="0" err="1"/>
              <a:t>jev</a:t>
            </a:r>
            <a:r>
              <a:rPr b="0" dirty="0"/>
              <a:t> je </a:t>
            </a:r>
            <a:r>
              <a:rPr b="0" dirty="0" err="1"/>
              <a:t>pravdivý</a:t>
            </a:r>
            <a:r>
              <a:rPr b="0" dirty="0"/>
              <a:t> (Sext. Emp. int.); e) </a:t>
            </a:r>
            <a:r>
              <a:rPr dirty="0" err="1"/>
              <a:t>pluralismus</a:t>
            </a:r>
            <a:r>
              <a:rPr b="0" dirty="0"/>
              <a:t>. My se </a:t>
            </a:r>
            <a:r>
              <a:rPr b="0" dirty="0" err="1"/>
              <a:t>pokusíme</a:t>
            </a:r>
            <a:r>
              <a:rPr b="0" dirty="0"/>
              <a:t> </a:t>
            </a:r>
            <a:r>
              <a:rPr b="0" dirty="0" err="1"/>
              <a:t>jít</a:t>
            </a:r>
            <a:r>
              <a:rPr b="0" dirty="0"/>
              <a:t> </a:t>
            </a:r>
            <a:r>
              <a:rPr b="0" dirty="0" err="1"/>
              <a:t>cestou</a:t>
            </a:r>
            <a:r>
              <a:rPr b="0" dirty="0"/>
              <a:t> </a:t>
            </a:r>
            <a:r>
              <a:rPr b="0" dirty="0" err="1"/>
              <a:t>pluralistické</a:t>
            </a:r>
            <a:r>
              <a:rPr b="0" dirty="0"/>
              <a:t> </a:t>
            </a:r>
            <a:r>
              <a:rPr b="0" dirty="0" err="1"/>
              <a:t>interpretace</a:t>
            </a:r>
            <a:r>
              <a:rPr b="0" dirty="0"/>
              <a:t>, </a:t>
            </a:r>
            <a:r>
              <a:rPr b="0" dirty="0" err="1"/>
              <a:t>neboť</a:t>
            </a:r>
            <a:r>
              <a:rPr b="0" dirty="0"/>
              <a:t> </a:t>
            </a:r>
            <a:r>
              <a:rPr b="0" dirty="0" err="1"/>
              <a:t>má</a:t>
            </a:r>
            <a:r>
              <a:rPr b="0" dirty="0"/>
              <a:t> </a:t>
            </a:r>
            <a:r>
              <a:rPr b="0" dirty="0" err="1"/>
              <a:t>významné</a:t>
            </a:r>
            <a:r>
              <a:rPr b="0" dirty="0"/>
              <a:t> </a:t>
            </a:r>
            <a:r>
              <a:rPr b="0" dirty="0" err="1"/>
              <a:t>důsledky</a:t>
            </a:r>
            <a:r>
              <a:rPr b="0" dirty="0"/>
              <a:t> pro </a:t>
            </a:r>
            <a:r>
              <a:rPr b="0" dirty="0" err="1"/>
              <a:t>pochopení</a:t>
            </a:r>
            <a:r>
              <a:rPr b="0" dirty="0"/>
              <a:t> </a:t>
            </a:r>
            <a:r>
              <a:rPr b="0" dirty="0" err="1"/>
              <a:t>mnoha</a:t>
            </a:r>
            <a:r>
              <a:rPr b="0" dirty="0"/>
              <a:t> </a:t>
            </a:r>
            <a:r>
              <a:rPr b="0" dirty="0" err="1"/>
              <a:t>problémů</a:t>
            </a:r>
            <a:r>
              <a:rPr b="0" dirty="0"/>
              <a:t> </a:t>
            </a:r>
            <a:r>
              <a:rPr b="0" dirty="0" err="1"/>
              <a:t>spjatých</a:t>
            </a:r>
            <a:r>
              <a:rPr b="0" dirty="0"/>
              <a:t> s </a:t>
            </a:r>
            <a:r>
              <a:rPr b="0" dirty="0" err="1"/>
              <a:t>praktickou</a:t>
            </a:r>
            <a:r>
              <a:rPr b="0" dirty="0"/>
              <a:t> </a:t>
            </a:r>
            <a:r>
              <a:rPr b="0" dirty="0" err="1"/>
              <a:t>filosofií</a:t>
            </a:r>
            <a:r>
              <a:rPr b="0" dirty="0"/>
              <a:t>.</a:t>
            </a:r>
            <a:endParaRPr sz="2800" dirty="0"/>
          </a:p>
          <a:p>
            <a:pPr marL="228600" indent="-228600">
              <a:spcBef>
                <a:spcPts val="200"/>
              </a:spcBef>
              <a:buSzPct val="100000"/>
              <a:buAutoNum type="arabicPeriod"/>
              <a:defRPr sz="1200"/>
            </a:pPr>
            <a:r>
              <a:rPr dirty="0" err="1"/>
              <a:t>Zdá</a:t>
            </a:r>
            <a:r>
              <a:rPr dirty="0"/>
              <a:t> se, </a:t>
            </a:r>
            <a:r>
              <a:rPr dirty="0" err="1"/>
              <a:t>že</a:t>
            </a:r>
            <a:r>
              <a:rPr dirty="0"/>
              <a:t> pro VHM </a:t>
            </a:r>
            <a:r>
              <a:rPr dirty="0" err="1"/>
              <a:t>jsou</a:t>
            </a:r>
            <a:r>
              <a:rPr dirty="0"/>
              <a:t> </a:t>
            </a:r>
            <a:r>
              <a:rPr dirty="0" err="1"/>
              <a:t>významné</a:t>
            </a:r>
            <a:r>
              <a:rPr dirty="0"/>
              <a:t> </a:t>
            </a:r>
            <a:r>
              <a:rPr dirty="0" err="1"/>
              <a:t>tři</a:t>
            </a:r>
            <a:r>
              <a:rPr dirty="0"/>
              <a:t> </a:t>
            </a:r>
            <a:r>
              <a:rPr dirty="0" err="1"/>
              <a:t>základní</a:t>
            </a:r>
            <a:r>
              <a:rPr dirty="0"/>
              <a:t> </a:t>
            </a:r>
            <a:r>
              <a:rPr dirty="0" err="1"/>
              <a:t>myšlenky</a:t>
            </a:r>
            <a:r>
              <a:rPr dirty="0"/>
              <a:t>: a) </a:t>
            </a:r>
            <a:r>
              <a:rPr dirty="0" err="1"/>
              <a:t>klade</a:t>
            </a:r>
            <a:r>
              <a:rPr dirty="0"/>
              <a:t> </a:t>
            </a:r>
            <a:r>
              <a:rPr dirty="0" err="1"/>
              <a:t>důraz</a:t>
            </a:r>
            <a:r>
              <a:rPr dirty="0"/>
              <a:t> </a:t>
            </a:r>
            <a:r>
              <a:rPr dirty="0" err="1"/>
              <a:t>na</a:t>
            </a:r>
            <a:r>
              <a:rPr dirty="0"/>
              <a:t> </a:t>
            </a:r>
            <a:r>
              <a:rPr dirty="0" err="1"/>
              <a:t>kognitivní</a:t>
            </a:r>
            <a:r>
              <a:rPr dirty="0"/>
              <a:t> </a:t>
            </a:r>
            <a:r>
              <a:rPr dirty="0" err="1"/>
              <a:t>mohutnosti</a:t>
            </a:r>
            <a:r>
              <a:rPr dirty="0"/>
              <a:t> </a:t>
            </a:r>
            <a:r>
              <a:rPr dirty="0" err="1"/>
              <a:t>člověka</a:t>
            </a:r>
            <a:r>
              <a:rPr dirty="0"/>
              <a:t> a </a:t>
            </a:r>
            <a:r>
              <a:rPr dirty="0" err="1"/>
              <a:t>fenomény</a:t>
            </a:r>
            <a:r>
              <a:rPr dirty="0"/>
              <a:t>, </a:t>
            </a:r>
            <a:r>
              <a:rPr dirty="0" err="1"/>
              <a:t>jež</a:t>
            </a:r>
            <a:r>
              <a:rPr dirty="0"/>
              <a:t> </a:t>
            </a:r>
            <a:r>
              <a:rPr dirty="0" err="1"/>
              <a:t>jsou</a:t>
            </a:r>
            <a:r>
              <a:rPr dirty="0"/>
              <a:t> </a:t>
            </a:r>
            <a:r>
              <a:rPr dirty="0" err="1"/>
              <a:t>tyto</a:t>
            </a:r>
            <a:r>
              <a:rPr dirty="0"/>
              <a:t> </a:t>
            </a:r>
            <a:r>
              <a:rPr dirty="0" err="1"/>
              <a:t>schopnosti</a:t>
            </a:r>
            <a:r>
              <a:rPr dirty="0"/>
              <a:t> </a:t>
            </a:r>
            <a:r>
              <a:rPr dirty="0" err="1"/>
              <a:t>schopny</a:t>
            </a:r>
            <a:r>
              <a:rPr dirty="0"/>
              <a:t> </a:t>
            </a:r>
            <a:r>
              <a:rPr b="1" dirty="0" err="1"/>
              <a:t>vnímat</a:t>
            </a:r>
            <a:r>
              <a:rPr b="1" dirty="0"/>
              <a:t> </a:t>
            </a:r>
            <a:r>
              <a:rPr dirty="0"/>
              <a:t>(</a:t>
            </a:r>
            <a:r>
              <a:rPr dirty="0" err="1"/>
              <a:t>Graeser</a:t>
            </a:r>
            <a:r>
              <a:rPr dirty="0"/>
              <a:t>, 27); „</a:t>
            </a:r>
            <a:r>
              <a:rPr dirty="0" err="1"/>
              <a:t>člověkem</a:t>
            </a:r>
            <a:r>
              <a:rPr dirty="0"/>
              <a:t>“ </a:t>
            </a:r>
            <a:r>
              <a:rPr dirty="0" err="1"/>
              <a:t>pak</a:t>
            </a:r>
            <a:r>
              <a:rPr dirty="0"/>
              <a:t> </a:t>
            </a:r>
            <a:r>
              <a:rPr dirty="0" err="1"/>
              <a:t>Prótagoras</a:t>
            </a:r>
            <a:r>
              <a:rPr dirty="0"/>
              <a:t> </a:t>
            </a:r>
            <a:r>
              <a:rPr dirty="0" err="1"/>
              <a:t>míní</a:t>
            </a:r>
            <a:r>
              <a:rPr dirty="0"/>
              <a:t> </a:t>
            </a:r>
            <a:r>
              <a:rPr dirty="0" err="1"/>
              <a:t>individuum</a:t>
            </a:r>
            <a:r>
              <a:rPr dirty="0"/>
              <a:t>; b) </a:t>
            </a:r>
            <a:r>
              <a:rPr dirty="0" err="1"/>
              <a:t>každé</a:t>
            </a:r>
            <a:r>
              <a:rPr dirty="0"/>
              <a:t> </a:t>
            </a:r>
            <a:r>
              <a:rPr dirty="0" err="1"/>
              <a:t>individuum</a:t>
            </a:r>
            <a:r>
              <a:rPr dirty="0"/>
              <a:t> je </a:t>
            </a:r>
            <a:r>
              <a:rPr dirty="0" err="1"/>
              <a:t>soudcem</a:t>
            </a:r>
            <a:r>
              <a:rPr dirty="0"/>
              <a:t> </a:t>
            </a:r>
            <a:r>
              <a:rPr dirty="0" err="1"/>
              <a:t>vlastního</a:t>
            </a:r>
            <a:r>
              <a:rPr dirty="0"/>
              <a:t> </a:t>
            </a:r>
            <a:r>
              <a:rPr dirty="0" err="1"/>
              <a:t>vnímání</a:t>
            </a:r>
            <a:r>
              <a:rPr dirty="0"/>
              <a:t>, </a:t>
            </a:r>
            <a:r>
              <a:rPr dirty="0" err="1"/>
              <a:t>každé</a:t>
            </a:r>
            <a:r>
              <a:rPr dirty="0"/>
              <a:t> </a:t>
            </a:r>
            <a:r>
              <a:rPr dirty="0" err="1"/>
              <a:t>vnímání</a:t>
            </a:r>
            <a:r>
              <a:rPr dirty="0"/>
              <a:t> je </a:t>
            </a:r>
            <a:r>
              <a:rPr dirty="0" err="1"/>
              <a:t>spjato</a:t>
            </a:r>
            <a:r>
              <a:rPr dirty="0"/>
              <a:t> s </a:t>
            </a:r>
            <a:r>
              <a:rPr dirty="0" err="1"/>
              <a:t>individuální</a:t>
            </a:r>
            <a:r>
              <a:rPr dirty="0"/>
              <a:t> </a:t>
            </a:r>
            <a:r>
              <a:rPr dirty="0" err="1"/>
              <a:t>měrou</a:t>
            </a:r>
            <a:r>
              <a:rPr dirty="0"/>
              <a:t>; c) </a:t>
            </a:r>
            <a:r>
              <a:rPr dirty="0" err="1"/>
              <a:t>vnímání</a:t>
            </a:r>
            <a:r>
              <a:rPr dirty="0"/>
              <a:t> a </a:t>
            </a:r>
            <a:r>
              <a:rPr dirty="0" err="1"/>
              <a:t>souzení</a:t>
            </a:r>
            <a:r>
              <a:rPr dirty="0"/>
              <a:t> (</a:t>
            </a:r>
            <a:r>
              <a:rPr dirty="0" err="1"/>
              <a:t>pravda</a:t>
            </a:r>
            <a:r>
              <a:rPr dirty="0"/>
              <a:t>) je </a:t>
            </a:r>
            <a:r>
              <a:rPr dirty="0" err="1"/>
              <a:t>mnohé</a:t>
            </a:r>
            <a:r>
              <a:rPr dirty="0"/>
              <a:t>. </a:t>
            </a:r>
            <a:r>
              <a:rPr dirty="0" err="1"/>
              <a:t>Člověk</a:t>
            </a:r>
            <a:r>
              <a:rPr dirty="0"/>
              <a:t> je </a:t>
            </a:r>
            <a:r>
              <a:rPr dirty="0" err="1"/>
              <a:t>mírou</a:t>
            </a:r>
            <a:r>
              <a:rPr dirty="0"/>
              <a:t> </a:t>
            </a:r>
            <a:r>
              <a:rPr dirty="0" err="1"/>
              <a:t>toho</a:t>
            </a:r>
            <a:r>
              <a:rPr dirty="0"/>
              <a:t>, co je a co </a:t>
            </a:r>
            <a:r>
              <a:rPr dirty="0" err="1"/>
              <a:t>není</a:t>
            </a:r>
            <a:r>
              <a:rPr dirty="0"/>
              <a:t> – </a:t>
            </a:r>
            <a:r>
              <a:rPr dirty="0" err="1"/>
              <a:t>bytí</a:t>
            </a:r>
            <a:r>
              <a:rPr dirty="0"/>
              <a:t>, </a:t>
            </a:r>
            <a:r>
              <a:rPr dirty="0" err="1"/>
              <a:t>jak</a:t>
            </a:r>
            <a:r>
              <a:rPr dirty="0"/>
              <a:t> </a:t>
            </a:r>
            <a:r>
              <a:rPr dirty="0" err="1"/>
              <a:t>tvrdil</a:t>
            </a:r>
            <a:r>
              <a:rPr dirty="0"/>
              <a:t> </a:t>
            </a:r>
            <a:r>
              <a:rPr dirty="0" err="1"/>
              <a:t>Parmenidés</a:t>
            </a:r>
            <a:r>
              <a:rPr dirty="0"/>
              <a:t>, </a:t>
            </a:r>
            <a:r>
              <a:rPr dirty="0" err="1"/>
              <a:t>koresponduje</a:t>
            </a:r>
            <a:r>
              <a:rPr dirty="0"/>
              <a:t> s </a:t>
            </a:r>
            <a:r>
              <a:rPr dirty="0" err="1"/>
              <a:t>poznáním</a:t>
            </a:r>
            <a:r>
              <a:rPr dirty="0"/>
              <a:t>. </a:t>
            </a:r>
            <a:endParaRPr sz="2800" dirty="0"/>
          </a:p>
          <a:p>
            <a:pPr marL="228600" indent="-228600">
              <a:spcBef>
                <a:spcPts val="200"/>
              </a:spcBef>
              <a:buSzPct val="100000"/>
              <a:buAutoNum type="arabicPeriod"/>
              <a:defRPr sz="1200"/>
            </a:pPr>
            <a:r>
              <a:rPr dirty="0"/>
              <a:t>V VHM je </a:t>
            </a:r>
            <a:r>
              <a:rPr dirty="0" err="1"/>
              <a:t>rozehrán</a:t>
            </a:r>
            <a:r>
              <a:rPr dirty="0"/>
              <a:t> </a:t>
            </a:r>
            <a:r>
              <a:rPr dirty="0" err="1"/>
              <a:t>významný</a:t>
            </a:r>
            <a:r>
              <a:rPr dirty="0"/>
              <a:t> </a:t>
            </a:r>
            <a:r>
              <a:rPr dirty="0" err="1"/>
              <a:t>vztah</a:t>
            </a:r>
            <a:r>
              <a:rPr dirty="0"/>
              <a:t> k </a:t>
            </a:r>
            <a:r>
              <a:rPr dirty="0" err="1"/>
              <a:t>Parmenidovi</a:t>
            </a:r>
            <a:r>
              <a:rPr dirty="0"/>
              <a:t> – </a:t>
            </a:r>
            <a:r>
              <a:rPr dirty="0" err="1"/>
              <a:t>viz</a:t>
            </a:r>
            <a:r>
              <a:rPr dirty="0"/>
              <a:t> </a:t>
            </a:r>
            <a:r>
              <a:rPr dirty="0" err="1"/>
              <a:t>dále</a:t>
            </a:r>
            <a:r>
              <a:rPr dirty="0"/>
              <a:t>.</a:t>
            </a: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Nadpis 1"/>
          <p:cNvSpPr txBox="1">
            <a:spLocks noGrp="1"/>
          </p:cNvSpPr>
          <p:nvPr>
            <p:ph type="title"/>
          </p:nvPr>
        </p:nvSpPr>
        <p:spPr>
          <a:prstGeom prst="rect">
            <a:avLst/>
          </a:prstGeom>
        </p:spPr>
        <p:txBody>
          <a:bodyPr/>
          <a:lstStyle>
            <a:lvl1pPr>
              <a:defRPr sz="1600"/>
            </a:lvl1pPr>
          </a:lstStyle>
          <a:p>
            <a:r>
              <a:rPr dirty="0" err="1"/>
              <a:t>Prótagoras</a:t>
            </a:r>
            <a:r>
              <a:rPr dirty="0"/>
              <a:t> – VHM, </a:t>
            </a:r>
            <a:r>
              <a:rPr dirty="0" err="1"/>
              <a:t>pluralismus</a:t>
            </a:r>
            <a:r>
              <a:rPr dirty="0"/>
              <a:t> vs. </a:t>
            </a:r>
            <a:r>
              <a:rPr dirty="0" err="1"/>
              <a:t>monismus</a:t>
            </a:r>
            <a:endParaRPr dirty="0"/>
          </a:p>
        </p:txBody>
      </p:sp>
      <p:sp>
        <p:nvSpPr>
          <p:cNvPr id="393" name="Zástupný symbol pro obsah 2"/>
          <p:cNvSpPr txBox="1">
            <a:spLocks noGrp="1"/>
          </p:cNvSpPr>
          <p:nvPr>
            <p:ph type="body" idx="1"/>
          </p:nvPr>
        </p:nvSpPr>
        <p:spPr>
          <a:xfrm>
            <a:off x="457200" y="1600200"/>
            <a:ext cx="8229600" cy="4525963"/>
          </a:xfrm>
          <a:prstGeom prst="rect">
            <a:avLst/>
          </a:prstGeom>
        </p:spPr>
        <p:txBody>
          <a:bodyPr/>
          <a:lstStyle/>
          <a:p>
            <a:pPr marL="217170" indent="-217170" defTabSz="868680">
              <a:spcBef>
                <a:spcPts val="200"/>
              </a:spcBef>
              <a:buFontTx/>
              <a:buAutoNum type="arabicPeriod"/>
              <a:defRPr sz="1140"/>
            </a:pPr>
            <a:r>
              <a:t>Pro pochopení významu Prótagory pro filosofii, nikoliv ale pouze pro dějiny filosofie, je nezbytné situovat jej do náležitého kontextu. To znamená, že jej musíme vztáhnout k: a) eleatům, Parmenidovi zvláště; b) širšímu kulturnímu kontextu (především k dramatikům 5. stol. ale nejen ) a c) k Platónovi.</a:t>
            </a:r>
          </a:p>
          <a:p>
            <a:pPr marL="217170" indent="-217170" defTabSz="868680">
              <a:spcBef>
                <a:spcPts val="200"/>
              </a:spcBef>
              <a:buFontTx/>
              <a:buAutoNum type="arabicPeriod"/>
              <a:defRPr sz="1140"/>
            </a:pPr>
            <a:r>
              <a:t>Ad a) vzpomeňme si na Parmenidovu filosofickou báseň, která nabízela </a:t>
            </a:r>
            <a:r>
              <a:rPr b="1"/>
              <a:t>božskou cestu</a:t>
            </a:r>
            <a:r>
              <a:t> k </a:t>
            </a:r>
            <a:r>
              <a:rPr b="1"/>
              <a:t>jedné pravdě</a:t>
            </a:r>
            <a:r>
              <a:t> a která rozlišovala poznání (rozumové) a mínění (založené na smyslech) (jen pro zajímavost, obdobně se k mínění smrtelníků stavěl i Hérakleitos); s touto pravdou pak koresponduje bytí, neboť bytí a myšlení je totéž. A teď Prótagoras říká, že člověk se svým míněním je mírou všech věcí a jejich bytí. Ve zlomku, který se dochoval u Porfýria (DK80 B2) můžeme číst, že Prótagoras vystoupil proti těm, kteří bytí považovali za jedno.</a:t>
            </a:r>
          </a:p>
          <a:p>
            <a:pPr marL="217170" indent="-217170" defTabSz="868680">
              <a:spcBef>
                <a:spcPts val="200"/>
              </a:spcBef>
              <a:buFontTx/>
              <a:buAutoNum type="arabicPeriod"/>
              <a:defRPr sz="1140"/>
            </a:pPr>
            <a:r>
              <a:t>Ad b) Prótagoras odmítá nárok některých básníků (Pindar), dle kterého jim byla opět zjevena jakási jedna pravda. Na druhou stranu ale, Prótagoras má mnoho společného s některými dramatiky.</a:t>
            </a:r>
          </a:p>
          <a:p>
            <a:pPr marL="217170" indent="-217170" defTabSz="868680">
              <a:spcBef>
                <a:spcPts val="200"/>
              </a:spcBef>
              <a:buFontTx/>
              <a:buAutoNum type="arabicPeriod"/>
              <a:defRPr sz="1140"/>
            </a:pPr>
            <a:r>
              <a:t>Ad c) s tím se pokusíme vyrovnat podrobněji níže. </a:t>
            </a:r>
          </a:p>
          <a:p>
            <a:pPr marL="217170" indent="-217170" defTabSz="868680">
              <a:buFontTx/>
              <a:buAutoNum type="arabicPeriod"/>
              <a:defRPr sz="1140"/>
            </a:pPr>
            <a:endParaRPr/>
          </a:p>
          <a:p>
            <a:pPr marL="0" indent="0" defTabSz="868680">
              <a:spcBef>
                <a:spcPts val="200"/>
              </a:spcBef>
              <a:buSzTx/>
              <a:buNone/>
              <a:defRPr sz="1140"/>
            </a:pPr>
            <a:r>
              <a:t>Jak tento odkaz shrnuje sám Platón (Theaitétos, 166d1-4):</a:t>
            </a:r>
          </a:p>
          <a:p>
            <a:pPr marL="0" indent="0" defTabSz="868680">
              <a:buSzTx/>
              <a:buNone/>
              <a:defRPr sz="1140"/>
            </a:pPr>
            <a:endParaRPr/>
          </a:p>
          <a:p>
            <a:pPr marL="0" indent="0" algn="ctr" defTabSz="868680">
              <a:spcBef>
                <a:spcPts val="200"/>
              </a:spcBef>
              <a:buSzTx/>
              <a:buNone/>
              <a:defRPr sz="1140"/>
            </a:pPr>
            <a:r>
              <a:t>„Neboť já sice tvrdím, že pravda jest tak, jak jsem napsal, že totiž každý z nás je měrou všech věcí, které jsou i které nejsou, ale ovšem že se právě v tom jeden od druhého nesmírně liší, že pro toho jsou a jeví se jedny věci, pro onoho zase jiné. A dalek jsem toho, abych popíral, že jest moudrost a že jsou moudří muži, avšak moudrým nazývám jen toho, kdo dovede proměnou způsobit, aby se u toho z nás, komu se jeví a pro koho jest zlo, jevilo a bylo pro něho dobro.“</a:t>
            </a:r>
          </a:p>
          <a:p>
            <a:pPr marL="0" indent="0" algn="ctr" defTabSz="868680">
              <a:buSzTx/>
              <a:buNone/>
              <a:defRPr sz="1140"/>
            </a:pPr>
            <a:endParaRPr/>
          </a:p>
          <a:p>
            <a:pPr marL="0" indent="0" defTabSz="868680">
              <a:spcBef>
                <a:spcPts val="200"/>
              </a:spcBef>
              <a:buSzTx/>
              <a:buNone/>
              <a:defRPr sz="1140"/>
            </a:pPr>
            <a:r>
              <a:t>Kerferd (1981, s. 92) to vystihuje těmito slovy: “we may infer that Protagoras insisted that that which is is not one but a plurality on all occasions“ </a:t>
            </a:r>
          </a:p>
        </p:txBody>
      </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Nadpis 1"/>
          <p:cNvSpPr txBox="1">
            <a:spLocks noGrp="1"/>
          </p:cNvSpPr>
          <p:nvPr>
            <p:ph type="title"/>
          </p:nvPr>
        </p:nvSpPr>
        <p:spPr>
          <a:prstGeom prst="rect">
            <a:avLst/>
          </a:prstGeom>
        </p:spPr>
        <p:txBody>
          <a:bodyPr/>
          <a:lstStyle>
            <a:lvl1pPr>
              <a:defRPr sz="1600"/>
            </a:lvl1pPr>
          </a:lstStyle>
          <a:p>
            <a:r>
              <a:t>Prótagoras – pro každou věc existují dvě navzájem protikladná pojetí </a:t>
            </a:r>
          </a:p>
        </p:txBody>
      </p:sp>
      <p:sp>
        <p:nvSpPr>
          <p:cNvPr id="396"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200" b="1"/>
            </a:pPr>
            <a:r>
              <a:t>„O každé věci jsou dva navzájem protikladné výklady/výpovědi (logoi).“ (DK80 A1)</a:t>
            </a:r>
          </a:p>
          <a:p>
            <a:pPr marL="0" indent="0" algn="ctr">
              <a:buSzTx/>
              <a:buNone/>
              <a:defRPr sz="1200" b="1"/>
            </a:pPr>
            <a:endParaRPr/>
          </a:p>
          <a:p>
            <a:pPr marL="0" indent="0">
              <a:spcBef>
                <a:spcPts val="200"/>
              </a:spcBef>
              <a:buSzTx/>
              <a:buNone/>
              <a:defRPr sz="1200"/>
            </a:pPr>
            <a:r>
              <a:t>-------------------------------------------------</a:t>
            </a:r>
          </a:p>
          <a:p>
            <a:pPr marL="0" indent="0">
              <a:spcBef>
                <a:spcPts val="200"/>
              </a:spcBef>
              <a:buSzTx/>
              <a:buNone/>
              <a:defRPr sz="1200"/>
            </a:pPr>
            <a:r>
              <a:t>Srov. Platón, </a:t>
            </a:r>
            <a:r>
              <a:rPr i="1"/>
              <a:t>Sofistés, </a:t>
            </a:r>
            <a:r>
              <a:t>232b; </a:t>
            </a:r>
          </a:p>
          <a:p>
            <a:pPr marL="0" indent="0">
              <a:spcBef>
                <a:spcPts val="200"/>
              </a:spcBef>
              <a:buSzTx/>
              <a:buNone/>
              <a:defRPr sz="1200"/>
            </a:pPr>
            <a:r>
              <a:t>Aristotelés, </a:t>
            </a:r>
            <a:r>
              <a:rPr i="1"/>
              <a:t>Rétorika, </a:t>
            </a:r>
            <a:r>
              <a:t>1402a17; </a:t>
            </a:r>
          </a:p>
          <a:p>
            <a:pPr marL="0" indent="0">
              <a:buSzTx/>
              <a:buNone/>
              <a:defRPr sz="1200"/>
            </a:pPr>
            <a:endParaRPr/>
          </a:p>
          <a:p>
            <a:pPr marL="0" indent="0">
              <a:spcBef>
                <a:spcPts val="200"/>
              </a:spcBef>
              <a:buSzTx/>
              <a:buNone/>
              <a:defRPr sz="1200"/>
            </a:pPr>
            <a:r>
              <a:t>Platón, </a:t>
            </a:r>
            <a:r>
              <a:rPr i="1"/>
              <a:t>Faidros</a:t>
            </a:r>
            <a:r>
              <a:t>, 273b-c:</a:t>
            </a:r>
          </a:p>
        </p:txBody>
      </p:sp>
      <p:sp>
        <p:nvSpPr>
          <p:cNvPr id="397"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19455" indent="-219455" defTabSz="877823">
              <a:spcBef>
                <a:spcPts val="200"/>
              </a:spcBef>
              <a:buSzPct val="100000"/>
              <a:buAutoNum type="arabicPeriod"/>
              <a:defRPr sz="1152"/>
            </a:pPr>
            <a:r>
              <a:t>Toto tvrzení je úzce provázáno s předchozím. Stejně jako existuje pluralita pravd, existuje i pluralita zdůvodnění (</a:t>
            </a:r>
            <a:r>
              <a:rPr i="1"/>
              <a:t>logoi</a:t>
            </a:r>
            <a:r>
              <a:t>); obě tvrzení předpokládají pluralitu lidí, subjektů, měr.</a:t>
            </a:r>
            <a:endParaRPr sz="2688"/>
          </a:p>
          <a:p>
            <a:pPr marL="219455" indent="-219455" defTabSz="877823">
              <a:spcBef>
                <a:spcPts val="200"/>
              </a:spcBef>
              <a:buSzPct val="100000"/>
              <a:buAutoNum type="arabicPeriod"/>
              <a:defRPr sz="1152"/>
            </a:pPr>
            <a:r>
              <a:t>Pro sofisty byl velmi významný vztah mezi pravdou (</a:t>
            </a:r>
            <a:r>
              <a:rPr i="1"/>
              <a:t>aletheia</a:t>
            </a:r>
            <a:r>
              <a:t>) a řečí (</a:t>
            </a:r>
            <a:r>
              <a:rPr i="1"/>
              <a:t>logos</a:t>
            </a:r>
            <a:r>
              <a:t>). Rétorika, jedna z nových disciplín rozvíjených především sofisty v 2. pol. 5. stol., pak problematizovala starší koncepci pravdy: vztah mezi řečí a pravdou je mnohem komplikovanější, než jak naznačuje identifikace rozumu a bytí u Parmenida (Kerferd, 78).</a:t>
            </a:r>
            <a:endParaRPr sz="2688"/>
          </a:p>
          <a:p>
            <a:pPr marL="219455" indent="-219455" defTabSz="877823">
              <a:spcBef>
                <a:spcPts val="200"/>
              </a:spcBef>
              <a:buSzPct val="100000"/>
              <a:buAutoNum type="arabicPeriod"/>
              <a:defRPr sz="1152"/>
            </a:pPr>
            <a:r>
              <a:t>Velice osvětlující je Senekův komentář v dopise 88: (Říká, že lze stejně dobře argumentovat ve prospěch obou možností problému.“ Tomuto spřažení se říká antilogie, jejich teoretický význam pak spočívá v tom, že proti sobě stojí dva stejně hodnotné argumenty. Jsem schopen argumentovat ve prospěch A i non A stejně přesvědčivě.</a:t>
            </a:r>
            <a:endParaRPr sz="2688"/>
          </a:p>
          <a:p>
            <a:pPr marL="219455" indent="-219455" defTabSz="877823">
              <a:spcBef>
                <a:spcPts val="200"/>
              </a:spcBef>
              <a:buSzPct val="100000"/>
              <a:buAutoNum type="arabicPeriod"/>
              <a:defRPr sz="1152"/>
            </a:pPr>
            <a:r>
              <a:t>To je spjato se dvěma typy argumentace: a) protože má každá věc mnoho aspektů, je možné skrze znalosti a výmluvnost lépe přesvědčit posluchače; b) využití pravděpodobnosti. </a:t>
            </a:r>
            <a:endParaRPr sz="2688"/>
          </a:p>
          <a:p>
            <a:pPr marL="219455" indent="-219455" defTabSz="877823">
              <a:spcBef>
                <a:spcPts val="200"/>
              </a:spcBef>
              <a:buSzPct val="100000"/>
              <a:buAutoNum type="arabicPeriod"/>
              <a:defRPr sz="1152"/>
            </a:pPr>
            <a:r>
              <a:t>Význam dále spočívá v tom, že tento princip spolu s rétorikou zadává smrtelnou ránu absolutistickému chápání pravdy, jakožto singulární pravdy (Apfel, s. 54).</a:t>
            </a: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Nadpis 1"/>
          <p:cNvSpPr txBox="1">
            <a:spLocks noGrp="1"/>
          </p:cNvSpPr>
          <p:nvPr>
            <p:ph type="title"/>
          </p:nvPr>
        </p:nvSpPr>
        <p:spPr>
          <a:prstGeom prst="rect">
            <a:avLst/>
          </a:prstGeom>
        </p:spPr>
        <p:txBody>
          <a:bodyPr/>
          <a:lstStyle>
            <a:lvl1pPr>
              <a:defRPr sz="1600"/>
            </a:lvl1pPr>
          </a:lstStyle>
          <a:p>
            <a:r>
              <a:t>Prótagoras a Platón z hlediska sofistického útoku na „Pravdu“</a:t>
            </a:r>
          </a:p>
        </p:txBody>
      </p:sp>
      <p:sp>
        <p:nvSpPr>
          <p:cNvPr id="400"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Platón, </a:t>
            </a:r>
            <a:r>
              <a:rPr i="1"/>
              <a:t>Faidón, </a:t>
            </a:r>
            <a:r>
              <a:t>90c1-c6: </a:t>
            </a:r>
          </a:p>
          <a:p>
            <a:pPr marL="0" indent="0">
              <a:spcBef>
                <a:spcPts val="200"/>
              </a:spcBef>
              <a:buSzTx/>
              <a:buNone/>
              <a:defRPr sz="1200"/>
            </a:pPr>
            <a:r>
              <a:t>„Někdo totiž uvěří v pravdivost některé úvahy bez náležité umělosti v oboru usuzování, a potom o něco málo později se mu ta úvaha uzdá nepravdivou – přičemž někdy taková je, jindy zase není -, a tak opět jiná a jiná. To se stává nejvíce těm, kteří se zabývají </a:t>
            </a:r>
            <a:r>
              <a:rPr b="1"/>
              <a:t>protikladným usuzováním</a:t>
            </a:r>
            <a:r>
              <a:t>; ti se, jak víš, nakonec domnívají, že dosáhli nejvyšší moudrosti a že jedině oni vypozorovali, že ani při věcech ani při úsudcích není při ničem </a:t>
            </a:r>
            <a:r>
              <a:rPr b="1"/>
              <a:t>nic zdravého ani pevného</a:t>
            </a:r>
            <a:r>
              <a:t>, nýbrž, že všechno, co jest, zrovna tak jako v Euripu se točí sem a tam </a:t>
            </a:r>
            <a:r>
              <a:rPr b="1"/>
              <a:t>a ani chvíli není na žádném místě v klidu</a:t>
            </a:r>
            <a:r>
              <a:t>.“</a:t>
            </a:r>
          </a:p>
          <a:p>
            <a:pPr marL="0" indent="0">
              <a:spcBef>
                <a:spcPts val="200"/>
              </a:spcBef>
              <a:buSzTx/>
              <a:buNone/>
              <a:defRPr sz="1200"/>
            </a:pPr>
            <a:r>
              <a:t>(Euripos: mořská úžina mezi ostrovem Euboia a středním Řeckem, proudy tam mění směr.)</a:t>
            </a:r>
          </a:p>
        </p:txBody>
      </p:sp>
      <p:sp>
        <p:nvSpPr>
          <p:cNvPr id="401"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spcBef>
                <a:spcPts val="200"/>
              </a:spcBef>
              <a:buSzPct val="100000"/>
              <a:buAutoNum type="arabicPeriod"/>
              <a:defRPr sz="1200"/>
            </a:pPr>
            <a:r>
              <a:t>Pojetí pravdy, jak jsme se s ním právě setkali, bylo pro Platóna naprosto nepřijatelné. </a:t>
            </a:r>
            <a:endParaRPr sz="2800"/>
          </a:p>
          <a:p>
            <a:pPr marL="228600" indent="-228600">
              <a:spcBef>
                <a:spcPts val="200"/>
              </a:spcBef>
              <a:buSzPct val="100000"/>
              <a:buAutoNum type="arabicPeriod"/>
              <a:defRPr sz="1200" b="1"/>
            </a:pPr>
            <a:r>
              <a:t>Byla pro něj stejně urážlivá jako smyslová skutečnost sama.</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Nadpis 1"/>
          <p:cNvSpPr txBox="1">
            <a:spLocks noGrp="1"/>
          </p:cNvSpPr>
          <p:nvPr>
            <p:ph type="title"/>
          </p:nvPr>
        </p:nvSpPr>
        <p:spPr>
          <a:xfrm>
            <a:off x="457200" y="274638"/>
            <a:ext cx="8229600" cy="698501"/>
          </a:xfrm>
          <a:prstGeom prst="rect">
            <a:avLst/>
          </a:prstGeom>
        </p:spPr>
        <p:txBody>
          <a:bodyPr/>
          <a:lstStyle>
            <a:lvl1pPr>
              <a:defRPr sz="2000">
                <a:latin typeface="Times New Roman"/>
                <a:ea typeface="Times New Roman"/>
                <a:cs typeface="Times New Roman"/>
                <a:sym typeface="Times New Roman"/>
              </a:defRPr>
            </a:lvl1pPr>
          </a:lstStyle>
          <a:p>
            <a:r>
              <a:t>Mýtické a nemytické myšlení</a:t>
            </a:r>
          </a:p>
        </p:txBody>
      </p:sp>
      <p:sp>
        <p:nvSpPr>
          <p:cNvPr id="114" name="Zástupný symbol pro obsah 2"/>
          <p:cNvSpPr txBox="1">
            <a:spLocks noGrp="1"/>
          </p:cNvSpPr>
          <p:nvPr>
            <p:ph type="body" idx="1"/>
          </p:nvPr>
        </p:nvSpPr>
        <p:spPr>
          <a:xfrm>
            <a:off x="457200" y="980727"/>
            <a:ext cx="8229600" cy="5688634"/>
          </a:xfrm>
          <a:prstGeom prst="rect">
            <a:avLst/>
          </a:prstGeom>
        </p:spPr>
        <p:txBody>
          <a:bodyPr/>
          <a:lstStyle/>
          <a:p>
            <a:pPr marL="0" indent="0" algn="just">
              <a:spcBef>
                <a:spcPts val="300"/>
              </a:spcBef>
              <a:buSzTx/>
              <a:buNone/>
              <a:defRPr sz="1400">
                <a:latin typeface="Times New Roman"/>
                <a:ea typeface="Times New Roman"/>
                <a:cs typeface="Times New Roman"/>
                <a:sym typeface="Times New Roman"/>
              </a:defRPr>
            </a:pPr>
            <a:r>
              <a:rPr dirty="0"/>
              <a:t>„</a:t>
            </a:r>
            <a:r>
              <a:rPr dirty="0" err="1"/>
              <a:t>Neboť</a:t>
            </a:r>
            <a:r>
              <a:rPr dirty="0"/>
              <a:t> </a:t>
            </a:r>
            <a:r>
              <a:rPr b="1" dirty="0" err="1"/>
              <a:t>přechod</a:t>
            </a:r>
            <a:r>
              <a:rPr b="1" dirty="0"/>
              <a:t> od </a:t>
            </a:r>
            <a:r>
              <a:rPr b="1" dirty="0" err="1"/>
              <a:t>mýtu</a:t>
            </a:r>
            <a:r>
              <a:rPr b="1" dirty="0"/>
              <a:t> k </a:t>
            </a:r>
            <a:r>
              <a:rPr b="1" dirty="0" err="1"/>
              <a:t>filosofii</a:t>
            </a:r>
            <a:r>
              <a:rPr b="1" dirty="0"/>
              <a:t>, od </a:t>
            </a:r>
            <a:r>
              <a:rPr b="1" i="1" dirty="0" err="1"/>
              <a:t>mýtu</a:t>
            </a:r>
            <a:r>
              <a:rPr b="1" i="1" dirty="0"/>
              <a:t> </a:t>
            </a:r>
            <a:r>
              <a:rPr b="1" dirty="0"/>
              <a:t>k </a:t>
            </a:r>
            <a:r>
              <a:rPr b="1" i="1" dirty="0" err="1"/>
              <a:t>logu</a:t>
            </a:r>
            <a:r>
              <a:rPr dirty="0"/>
              <a:t>, </a:t>
            </a:r>
            <a:r>
              <a:rPr dirty="0" err="1"/>
              <a:t>jak</a:t>
            </a:r>
            <a:r>
              <a:rPr dirty="0"/>
              <a:t> se </a:t>
            </a:r>
            <a:r>
              <a:rPr dirty="0" err="1"/>
              <a:t>občas</a:t>
            </a:r>
            <a:r>
              <a:rPr dirty="0"/>
              <a:t> </a:t>
            </a:r>
            <a:r>
              <a:rPr dirty="0" err="1"/>
              <a:t>říká</a:t>
            </a:r>
            <a:r>
              <a:rPr dirty="0"/>
              <a:t>, je </a:t>
            </a:r>
            <a:r>
              <a:rPr dirty="0" err="1"/>
              <a:t>mnohem</a:t>
            </a:r>
            <a:r>
              <a:rPr dirty="0"/>
              <a:t> </a:t>
            </a:r>
            <a:r>
              <a:rPr dirty="0" err="1"/>
              <a:t>radikálnější</a:t>
            </a:r>
            <a:r>
              <a:rPr dirty="0"/>
              <a:t> </a:t>
            </a:r>
            <a:r>
              <a:rPr dirty="0" err="1"/>
              <a:t>než</a:t>
            </a:r>
            <a:r>
              <a:rPr dirty="0"/>
              <a:t> </a:t>
            </a:r>
            <a:r>
              <a:rPr dirty="0" err="1"/>
              <a:t>posun</a:t>
            </a:r>
            <a:r>
              <a:rPr dirty="0"/>
              <a:t> </a:t>
            </a:r>
            <a:r>
              <a:rPr dirty="0" err="1"/>
              <a:t>obsažený</a:t>
            </a:r>
            <a:r>
              <a:rPr dirty="0"/>
              <a:t>  v </a:t>
            </a:r>
            <a:r>
              <a:rPr dirty="0" err="1"/>
              <a:t>pouhém</a:t>
            </a:r>
            <a:r>
              <a:rPr dirty="0"/>
              <a:t> </a:t>
            </a:r>
            <a:r>
              <a:rPr dirty="0" err="1"/>
              <a:t>procesu</a:t>
            </a:r>
            <a:r>
              <a:rPr dirty="0"/>
              <a:t> de-</a:t>
            </a:r>
            <a:r>
              <a:rPr dirty="0" err="1"/>
              <a:t>personifikace</a:t>
            </a:r>
            <a:r>
              <a:rPr dirty="0"/>
              <a:t> </a:t>
            </a:r>
            <a:r>
              <a:rPr dirty="0" err="1"/>
              <a:t>či</a:t>
            </a:r>
            <a:r>
              <a:rPr dirty="0"/>
              <a:t> de-</a:t>
            </a:r>
            <a:r>
              <a:rPr dirty="0" err="1"/>
              <a:t>mytologizace</a:t>
            </a:r>
            <a:r>
              <a:rPr dirty="0"/>
              <a:t>, </a:t>
            </a:r>
            <a:r>
              <a:rPr dirty="0" err="1"/>
              <a:t>ať</a:t>
            </a:r>
            <a:r>
              <a:rPr dirty="0"/>
              <a:t> </a:t>
            </a:r>
            <a:r>
              <a:rPr dirty="0" err="1"/>
              <a:t>už</a:t>
            </a:r>
            <a:r>
              <a:rPr dirty="0"/>
              <a:t> </a:t>
            </a:r>
            <a:r>
              <a:rPr dirty="0" err="1"/>
              <a:t>jej</a:t>
            </a:r>
            <a:r>
              <a:rPr dirty="0"/>
              <a:t> </a:t>
            </a:r>
            <a:r>
              <a:rPr dirty="0" err="1"/>
              <a:t>chápeme</a:t>
            </a:r>
            <a:r>
              <a:rPr dirty="0"/>
              <a:t> </a:t>
            </a:r>
            <a:r>
              <a:rPr dirty="0" err="1"/>
              <a:t>jako</a:t>
            </a:r>
            <a:r>
              <a:rPr dirty="0"/>
              <a:t> </a:t>
            </a:r>
            <a:r>
              <a:rPr dirty="0" err="1"/>
              <a:t>odvržení</a:t>
            </a:r>
            <a:r>
              <a:rPr dirty="0"/>
              <a:t> </a:t>
            </a:r>
            <a:r>
              <a:rPr dirty="0" err="1"/>
              <a:t>alegorie</a:t>
            </a:r>
            <a:r>
              <a:rPr dirty="0"/>
              <a:t>, </a:t>
            </a:r>
            <a:r>
              <a:rPr dirty="0" err="1"/>
              <a:t>nebo</a:t>
            </a:r>
            <a:r>
              <a:rPr dirty="0"/>
              <a:t> </a:t>
            </a:r>
            <a:r>
              <a:rPr dirty="0" err="1"/>
              <a:t>jakési</a:t>
            </a:r>
            <a:r>
              <a:rPr dirty="0"/>
              <a:t> </a:t>
            </a:r>
            <a:r>
              <a:rPr dirty="0" err="1"/>
              <a:t>dekódování</a:t>
            </a:r>
            <a:r>
              <a:rPr dirty="0"/>
              <a:t>; </a:t>
            </a:r>
            <a:r>
              <a:rPr b="1" dirty="0"/>
              <a:t>je </a:t>
            </a:r>
            <a:r>
              <a:rPr b="1" dirty="0" err="1"/>
              <a:t>dokonce</a:t>
            </a:r>
            <a:r>
              <a:rPr b="1" dirty="0"/>
              <a:t> </a:t>
            </a:r>
            <a:r>
              <a:rPr b="1" dirty="0" err="1"/>
              <a:t>radikálnější</a:t>
            </a:r>
            <a:r>
              <a:rPr b="1" dirty="0"/>
              <a:t> </a:t>
            </a:r>
            <a:r>
              <a:rPr b="1" dirty="0" err="1"/>
              <a:t>než</a:t>
            </a:r>
            <a:r>
              <a:rPr b="1" dirty="0"/>
              <a:t> to, co </a:t>
            </a:r>
            <a:r>
              <a:rPr b="1" dirty="0" err="1"/>
              <a:t>může</a:t>
            </a:r>
            <a:r>
              <a:rPr b="1" dirty="0"/>
              <a:t> </a:t>
            </a:r>
            <a:r>
              <a:rPr b="1" dirty="0" err="1"/>
              <a:t>být</a:t>
            </a:r>
            <a:r>
              <a:rPr b="1" dirty="0"/>
              <a:t> </a:t>
            </a:r>
            <a:r>
              <a:rPr b="1" dirty="0" err="1"/>
              <a:t>obsaženo</a:t>
            </a:r>
            <a:r>
              <a:rPr b="1" dirty="0"/>
              <a:t> (</a:t>
            </a:r>
            <a:r>
              <a:rPr b="1" dirty="0" err="1"/>
              <a:t>není</a:t>
            </a:r>
            <a:r>
              <a:rPr b="1" dirty="0"/>
              <a:t>-li </a:t>
            </a:r>
            <a:r>
              <a:rPr b="1" dirty="0" err="1"/>
              <a:t>tato</a:t>
            </a:r>
            <a:r>
              <a:rPr b="1" dirty="0"/>
              <a:t> </a:t>
            </a:r>
            <a:r>
              <a:rPr b="1" dirty="0" err="1"/>
              <a:t>myšlenka</a:t>
            </a:r>
            <a:r>
              <a:rPr b="1" dirty="0"/>
              <a:t> </a:t>
            </a:r>
            <a:r>
              <a:rPr b="1" dirty="0" err="1"/>
              <a:t>naprosto</a:t>
            </a:r>
            <a:r>
              <a:rPr b="1" dirty="0"/>
              <a:t> </a:t>
            </a:r>
            <a:r>
              <a:rPr b="1" dirty="0" err="1"/>
              <a:t>nesmyslná</a:t>
            </a:r>
            <a:r>
              <a:rPr b="1" dirty="0"/>
              <a:t>) v </a:t>
            </a:r>
            <a:r>
              <a:rPr b="1" dirty="0" err="1"/>
              <a:t>téměř</a:t>
            </a:r>
            <a:r>
              <a:rPr b="1" dirty="0"/>
              <a:t> </a:t>
            </a:r>
            <a:r>
              <a:rPr b="1" dirty="0" err="1"/>
              <a:t>mystické</a:t>
            </a:r>
            <a:r>
              <a:rPr b="1" dirty="0"/>
              <a:t> </a:t>
            </a:r>
            <a:r>
              <a:rPr b="1" dirty="0" err="1"/>
              <a:t>mutaci</a:t>
            </a:r>
            <a:r>
              <a:rPr b="1" dirty="0"/>
              <a:t> </a:t>
            </a:r>
            <a:r>
              <a:rPr b="1" dirty="0" err="1"/>
              <a:t>způsobu</a:t>
            </a:r>
            <a:r>
              <a:rPr b="1" dirty="0"/>
              <a:t> </a:t>
            </a:r>
            <a:r>
              <a:rPr b="1" dirty="0" err="1"/>
              <a:t>myšlení</a:t>
            </a:r>
            <a:r>
              <a:rPr dirty="0"/>
              <a:t>, </a:t>
            </a:r>
            <a:r>
              <a:rPr dirty="0" err="1"/>
              <a:t>samotného</a:t>
            </a:r>
            <a:r>
              <a:rPr dirty="0"/>
              <a:t> </a:t>
            </a:r>
            <a:r>
              <a:rPr dirty="0" err="1"/>
              <a:t>intelektuálního</a:t>
            </a:r>
            <a:r>
              <a:rPr dirty="0"/>
              <a:t> </a:t>
            </a:r>
            <a:r>
              <a:rPr dirty="0" err="1"/>
              <a:t>procesu</a:t>
            </a:r>
            <a:r>
              <a:rPr dirty="0"/>
              <a:t>. </a:t>
            </a:r>
            <a:r>
              <a:rPr dirty="0" err="1"/>
              <a:t>Tento</a:t>
            </a:r>
            <a:r>
              <a:rPr dirty="0"/>
              <a:t> </a:t>
            </a:r>
            <a:r>
              <a:rPr dirty="0" err="1"/>
              <a:t>přechod</a:t>
            </a:r>
            <a:r>
              <a:rPr dirty="0"/>
              <a:t> od </a:t>
            </a:r>
            <a:r>
              <a:rPr dirty="0" err="1"/>
              <a:t>mýtu</a:t>
            </a:r>
            <a:r>
              <a:rPr dirty="0"/>
              <a:t> k </a:t>
            </a:r>
            <a:r>
              <a:rPr dirty="0" err="1"/>
              <a:t>logu</a:t>
            </a:r>
            <a:r>
              <a:rPr dirty="0"/>
              <a:t> </a:t>
            </a:r>
            <a:r>
              <a:rPr dirty="0" err="1"/>
              <a:t>spíše</a:t>
            </a:r>
            <a:r>
              <a:rPr dirty="0"/>
              <a:t> </a:t>
            </a:r>
            <a:r>
              <a:rPr dirty="0" err="1"/>
              <a:t>zahrnuje</a:t>
            </a:r>
            <a:r>
              <a:rPr dirty="0"/>
              <a:t> – a </a:t>
            </a:r>
            <a:r>
              <a:rPr dirty="0" err="1"/>
              <a:t>předpokládá</a:t>
            </a:r>
            <a:r>
              <a:rPr dirty="0"/>
              <a:t> – </a:t>
            </a:r>
            <a:r>
              <a:rPr dirty="0" err="1"/>
              <a:t>proměnu</a:t>
            </a:r>
            <a:r>
              <a:rPr dirty="0"/>
              <a:t>, </a:t>
            </a:r>
            <a:r>
              <a:rPr dirty="0" err="1"/>
              <a:t>která</a:t>
            </a:r>
            <a:r>
              <a:rPr dirty="0"/>
              <a:t> je </a:t>
            </a:r>
            <a:r>
              <a:rPr b="1" dirty="0" err="1"/>
              <a:t>více</a:t>
            </a:r>
            <a:r>
              <a:rPr b="1" dirty="0"/>
              <a:t> </a:t>
            </a:r>
            <a:r>
              <a:rPr b="1" dirty="0" err="1"/>
              <a:t>politická</a:t>
            </a:r>
            <a:r>
              <a:rPr b="1" dirty="0"/>
              <a:t>, </a:t>
            </a:r>
            <a:r>
              <a:rPr b="1" dirty="0" err="1"/>
              <a:t>společenská</a:t>
            </a:r>
            <a:r>
              <a:rPr b="1" dirty="0"/>
              <a:t> a </a:t>
            </a:r>
            <a:r>
              <a:rPr b="1" dirty="0" err="1"/>
              <a:t>náboženská</a:t>
            </a:r>
            <a:r>
              <a:rPr b="1" dirty="0"/>
              <a:t> </a:t>
            </a:r>
            <a:r>
              <a:rPr b="1" dirty="0" err="1"/>
              <a:t>než</a:t>
            </a:r>
            <a:r>
              <a:rPr b="1" dirty="0"/>
              <a:t> </a:t>
            </a:r>
            <a:r>
              <a:rPr b="1" dirty="0" err="1"/>
              <a:t>ryze</a:t>
            </a:r>
            <a:r>
              <a:rPr b="1" dirty="0"/>
              <a:t> </a:t>
            </a:r>
            <a:r>
              <a:rPr b="1" dirty="0" err="1"/>
              <a:t>intelektuální</a:t>
            </a:r>
            <a:r>
              <a:rPr dirty="0"/>
              <a:t> a </a:t>
            </a:r>
            <a:r>
              <a:rPr dirty="0" err="1"/>
              <a:t>která</a:t>
            </a:r>
            <a:r>
              <a:rPr dirty="0"/>
              <a:t> </a:t>
            </a:r>
            <a:r>
              <a:rPr dirty="0" err="1"/>
              <a:t>spočívá</a:t>
            </a:r>
            <a:r>
              <a:rPr dirty="0"/>
              <a:t> v </a:t>
            </a:r>
            <a:r>
              <a:rPr dirty="0" err="1"/>
              <a:t>odvratu</a:t>
            </a:r>
            <a:r>
              <a:rPr dirty="0"/>
              <a:t> od </a:t>
            </a:r>
            <a:r>
              <a:rPr b="1" dirty="0" err="1"/>
              <a:t>uzavřené</a:t>
            </a:r>
            <a:r>
              <a:rPr dirty="0"/>
              <a:t> </a:t>
            </a:r>
            <a:r>
              <a:rPr b="1" dirty="0" err="1"/>
              <a:t>tradiční</a:t>
            </a:r>
            <a:r>
              <a:rPr b="1" dirty="0"/>
              <a:t> </a:t>
            </a:r>
            <a:r>
              <a:rPr b="1" dirty="0" err="1"/>
              <a:t>společnosti</a:t>
            </a:r>
            <a:r>
              <a:rPr b="1" dirty="0"/>
              <a:t> </a:t>
            </a:r>
            <a:r>
              <a:rPr dirty="0"/>
              <a:t>(</a:t>
            </a:r>
            <a:r>
              <a:rPr dirty="0" err="1"/>
              <a:t>jež</a:t>
            </a:r>
            <a:r>
              <a:rPr dirty="0"/>
              <a:t> je </a:t>
            </a:r>
            <a:r>
              <a:rPr dirty="0" err="1"/>
              <a:t>ve</a:t>
            </a:r>
            <a:r>
              <a:rPr dirty="0"/>
              <a:t> </a:t>
            </a:r>
            <a:r>
              <a:rPr dirty="0" err="1"/>
              <a:t>své</a:t>
            </a:r>
            <a:r>
              <a:rPr dirty="0"/>
              <a:t> </a:t>
            </a:r>
            <a:r>
              <a:rPr dirty="0" err="1"/>
              <a:t>archetypální</a:t>
            </a:r>
            <a:r>
              <a:rPr dirty="0"/>
              <a:t> </a:t>
            </a:r>
            <a:r>
              <a:rPr dirty="0" err="1"/>
              <a:t>podobě</a:t>
            </a:r>
            <a:r>
              <a:rPr dirty="0"/>
              <a:t> </a:t>
            </a:r>
            <a:r>
              <a:rPr dirty="0" err="1"/>
              <a:t>společností</a:t>
            </a:r>
            <a:r>
              <a:rPr dirty="0"/>
              <a:t> </a:t>
            </a:r>
            <a:r>
              <a:rPr dirty="0" err="1"/>
              <a:t>orální</a:t>
            </a:r>
            <a:r>
              <a:rPr dirty="0"/>
              <a:t>, </a:t>
            </a:r>
            <a:r>
              <a:rPr dirty="0" err="1"/>
              <a:t>kde</a:t>
            </a:r>
            <a:r>
              <a:rPr dirty="0"/>
              <a:t> je </a:t>
            </a:r>
            <a:r>
              <a:rPr dirty="0" err="1"/>
              <a:t>vyprávění</a:t>
            </a:r>
            <a:r>
              <a:rPr dirty="0"/>
              <a:t> </a:t>
            </a:r>
            <a:r>
              <a:rPr dirty="0" err="1"/>
              <a:t>příběhů</a:t>
            </a:r>
            <a:r>
              <a:rPr dirty="0"/>
              <a:t> </a:t>
            </a:r>
            <a:r>
              <a:rPr dirty="0" err="1"/>
              <a:t>důležitým</a:t>
            </a:r>
            <a:r>
              <a:rPr dirty="0"/>
              <a:t> </a:t>
            </a:r>
            <a:r>
              <a:rPr dirty="0" err="1"/>
              <a:t>nástrojem</a:t>
            </a:r>
            <a:r>
              <a:rPr dirty="0"/>
              <a:t> stability a </a:t>
            </a:r>
            <a:r>
              <a:rPr dirty="0" err="1"/>
              <a:t>analýzy</a:t>
            </a:r>
            <a:r>
              <a:rPr dirty="0"/>
              <a:t>) </a:t>
            </a:r>
            <a:r>
              <a:rPr dirty="0" err="1"/>
              <a:t>směrem</a:t>
            </a:r>
            <a:r>
              <a:rPr dirty="0"/>
              <a:t> k </a:t>
            </a:r>
            <a:r>
              <a:rPr b="1" dirty="0" err="1"/>
              <a:t>otevřené</a:t>
            </a:r>
            <a:r>
              <a:rPr b="1" dirty="0"/>
              <a:t> </a:t>
            </a:r>
            <a:r>
              <a:rPr b="1" dirty="0" err="1"/>
              <a:t>společnosti</a:t>
            </a:r>
            <a:r>
              <a:rPr dirty="0"/>
              <a:t>, v </a:t>
            </a:r>
            <a:r>
              <a:rPr dirty="0" err="1"/>
              <a:t>níž</a:t>
            </a:r>
            <a:r>
              <a:rPr dirty="0"/>
              <a:t> se </a:t>
            </a:r>
            <a:r>
              <a:rPr dirty="0" err="1"/>
              <a:t>hodnoty</a:t>
            </a:r>
            <a:r>
              <a:rPr dirty="0"/>
              <a:t> </a:t>
            </a:r>
            <a:r>
              <a:rPr dirty="0" err="1"/>
              <a:t>minulosti</a:t>
            </a:r>
            <a:r>
              <a:rPr dirty="0"/>
              <a:t> </a:t>
            </a:r>
            <a:r>
              <a:rPr dirty="0" err="1"/>
              <a:t>stávají</a:t>
            </a:r>
            <a:r>
              <a:rPr dirty="0"/>
              <a:t> </a:t>
            </a:r>
            <a:r>
              <a:rPr dirty="0" err="1"/>
              <a:t>relativně</a:t>
            </a:r>
            <a:r>
              <a:rPr dirty="0"/>
              <a:t> </a:t>
            </a:r>
            <a:r>
              <a:rPr dirty="0" err="1"/>
              <a:t>nevýznamné</a:t>
            </a:r>
            <a:r>
              <a:rPr dirty="0"/>
              <a:t> a v </a:t>
            </a:r>
            <a:r>
              <a:rPr dirty="0" err="1"/>
              <a:t>níž</a:t>
            </a:r>
            <a:r>
              <a:rPr dirty="0"/>
              <a:t> se </a:t>
            </a:r>
            <a:r>
              <a:rPr dirty="0" err="1"/>
              <a:t>mohou</a:t>
            </a:r>
            <a:r>
              <a:rPr dirty="0"/>
              <a:t> </a:t>
            </a:r>
            <a:r>
              <a:rPr dirty="0" err="1"/>
              <a:t>formovat</a:t>
            </a:r>
            <a:r>
              <a:rPr dirty="0"/>
              <a:t> </a:t>
            </a:r>
            <a:r>
              <a:rPr dirty="0" err="1"/>
              <a:t>radikálně</a:t>
            </a:r>
            <a:r>
              <a:rPr dirty="0"/>
              <a:t> </a:t>
            </a:r>
            <a:r>
              <a:rPr dirty="0" err="1"/>
              <a:t>nové</a:t>
            </a:r>
            <a:r>
              <a:rPr dirty="0"/>
              <a:t> </a:t>
            </a:r>
            <a:r>
              <a:rPr dirty="0" err="1"/>
              <a:t>názory</a:t>
            </a:r>
            <a:r>
              <a:rPr dirty="0"/>
              <a:t> </a:t>
            </a:r>
            <a:r>
              <a:rPr dirty="0" err="1"/>
              <a:t>jak</a:t>
            </a:r>
            <a:r>
              <a:rPr dirty="0"/>
              <a:t> </a:t>
            </a:r>
            <a:r>
              <a:rPr dirty="0" err="1"/>
              <a:t>na</a:t>
            </a:r>
            <a:r>
              <a:rPr dirty="0"/>
              <a:t> </a:t>
            </a:r>
            <a:r>
              <a:rPr dirty="0" err="1"/>
              <a:t>společnost</a:t>
            </a:r>
            <a:r>
              <a:rPr dirty="0"/>
              <a:t> </a:t>
            </a:r>
            <a:r>
              <a:rPr dirty="0" err="1"/>
              <a:t>samu</a:t>
            </a:r>
            <a:r>
              <a:rPr dirty="0"/>
              <a:t>, </a:t>
            </a:r>
            <a:r>
              <a:rPr dirty="0" err="1"/>
              <a:t>tak</a:t>
            </a:r>
            <a:r>
              <a:rPr dirty="0"/>
              <a:t> </a:t>
            </a:r>
            <a:r>
              <a:rPr dirty="0" err="1"/>
              <a:t>na</a:t>
            </a:r>
            <a:r>
              <a:rPr dirty="0"/>
              <a:t> </a:t>
            </a:r>
            <a:r>
              <a:rPr dirty="0" err="1"/>
              <a:t>její</a:t>
            </a:r>
            <a:r>
              <a:rPr dirty="0"/>
              <a:t> </a:t>
            </a:r>
            <a:r>
              <a:rPr dirty="0" err="1"/>
              <a:t>stále</a:t>
            </a:r>
            <a:r>
              <a:rPr dirty="0"/>
              <a:t> se </a:t>
            </a:r>
            <a:r>
              <a:rPr dirty="0" err="1"/>
              <a:t>rozšiřující</a:t>
            </a:r>
            <a:r>
              <a:rPr dirty="0"/>
              <a:t> </a:t>
            </a:r>
            <a:r>
              <a:rPr dirty="0" err="1"/>
              <a:t>okolí</a:t>
            </a:r>
            <a:r>
              <a:rPr dirty="0"/>
              <a:t>.“ (Kirk, Raven, </a:t>
            </a:r>
            <a:r>
              <a:rPr dirty="0" err="1"/>
              <a:t>Schoefield</a:t>
            </a:r>
            <a:r>
              <a:rPr dirty="0"/>
              <a:t>, 2004, s. 98)</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a:t>„Mythos as contrasted with </a:t>
            </a:r>
            <a:r>
              <a:rPr i="1" dirty="0"/>
              <a:t>logos: logos </a:t>
            </a:r>
            <a:r>
              <a:rPr dirty="0"/>
              <a:t>from </a:t>
            </a:r>
            <a:r>
              <a:rPr i="1" dirty="0" err="1"/>
              <a:t>legein</a:t>
            </a:r>
            <a:r>
              <a:rPr i="1" dirty="0"/>
              <a:t>, </a:t>
            </a:r>
            <a:r>
              <a:rPr dirty="0"/>
              <a:t>„to put together,“ is assembling single bits of evidence, of verifiable facts: </a:t>
            </a:r>
            <a:r>
              <a:rPr i="1" dirty="0"/>
              <a:t>logon </a:t>
            </a:r>
            <a:r>
              <a:rPr i="1" dirty="0" err="1"/>
              <a:t>didonai</a:t>
            </a:r>
            <a:r>
              <a:rPr i="1" dirty="0"/>
              <a:t>, </a:t>
            </a:r>
            <a:r>
              <a:rPr dirty="0"/>
              <a:t>to render account in front of a critical and suspicious audience; </a:t>
            </a:r>
            <a:r>
              <a:rPr i="1" dirty="0"/>
              <a:t>mythos </a:t>
            </a:r>
            <a:r>
              <a:rPr dirty="0"/>
              <a:t>is telling a tale while disclaiming responsibility: </a:t>
            </a:r>
            <a:r>
              <a:rPr i="1" dirty="0" err="1"/>
              <a:t>ouk</a:t>
            </a:r>
            <a:r>
              <a:rPr i="1" dirty="0"/>
              <a:t> </a:t>
            </a:r>
            <a:r>
              <a:rPr i="1" dirty="0" err="1"/>
              <a:t>emos</a:t>
            </a:r>
            <a:r>
              <a:rPr i="1" dirty="0"/>
              <a:t> ho mythos</a:t>
            </a:r>
            <a:r>
              <a:rPr dirty="0"/>
              <a:t>, this is not my tale, but I have heard it elsewhere.“ (Burkert, Walter, </a:t>
            </a:r>
            <a:r>
              <a:rPr i="1" dirty="0"/>
              <a:t>Structure and History in Greek Mythology and Ritual, </a:t>
            </a:r>
            <a:r>
              <a:rPr dirty="0"/>
              <a:t>s. 3.)</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a:t>„Mythos v </a:t>
            </a:r>
            <a:r>
              <a:rPr dirty="0" err="1"/>
              <a:t>kontrastu</a:t>
            </a:r>
            <a:r>
              <a:rPr dirty="0"/>
              <a:t> s </a:t>
            </a:r>
            <a:r>
              <a:rPr dirty="0" err="1"/>
              <a:t>logem</a:t>
            </a:r>
            <a:r>
              <a:rPr dirty="0"/>
              <a:t>: logos z </a:t>
            </a:r>
            <a:r>
              <a:rPr i="1" dirty="0" err="1"/>
              <a:t>legein</a:t>
            </a:r>
            <a:r>
              <a:rPr dirty="0"/>
              <a:t>, „</a:t>
            </a:r>
            <a:r>
              <a:rPr dirty="0" err="1"/>
              <a:t>skládat</a:t>
            </a:r>
            <a:r>
              <a:rPr dirty="0"/>
              <a:t> </a:t>
            </a:r>
            <a:r>
              <a:rPr dirty="0" err="1"/>
              <a:t>dohromady</a:t>
            </a:r>
            <a:r>
              <a:rPr dirty="0"/>
              <a:t>,“ </a:t>
            </a:r>
            <a:r>
              <a:rPr dirty="0" err="1"/>
              <a:t>shromažďovat</a:t>
            </a:r>
            <a:r>
              <a:rPr dirty="0"/>
              <a:t> </a:t>
            </a:r>
            <a:r>
              <a:rPr dirty="0" err="1"/>
              <a:t>jednotlivé</a:t>
            </a:r>
            <a:r>
              <a:rPr dirty="0"/>
              <a:t> </a:t>
            </a:r>
            <a:r>
              <a:rPr dirty="0" err="1"/>
              <a:t>kousky</a:t>
            </a:r>
            <a:r>
              <a:rPr dirty="0"/>
              <a:t> </a:t>
            </a:r>
            <a:r>
              <a:rPr dirty="0" err="1"/>
              <a:t>důkazů</a:t>
            </a:r>
            <a:r>
              <a:rPr dirty="0"/>
              <a:t>, </a:t>
            </a:r>
            <a:r>
              <a:rPr dirty="0" err="1"/>
              <a:t>ověřitelných</a:t>
            </a:r>
            <a:r>
              <a:rPr dirty="0"/>
              <a:t> </a:t>
            </a:r>
            <a:r>
              <a:rPr dirty="0" err="1"/>
              <a:t>faktů</a:t>
            </a:r>
            <a:r>
              <a:rPr dirty="0"/>
              <a:t>: </a:t>
            </a:r>
            <a:r>
              <a:rPr i="1" dirty="0"/>
              <a:t>logon </a:t>
            </a:r>
            <a:r>
              <a:rPr i="1" dirty="0" err="1"/>
              <a:t>didonai</a:t>
            </a:r>
            <a:r>
              <a:rPr dirty="0"/>
              <a:t>, </a:t>
            </a:r>
            <a:r>
              <a:rPr dirty="0" err="1"/>
              <a:t>skládat</a:t>
            </a:r>
            <a:r>
              <a:rPr dirty="0"/>
              <a:t> </a:t>
            </a:r>
            <a:r>
              <a:rPr dirty="0" err="1"/>
              <a:t>účty</a:t>
            </a:r>
            <a:r>
              <a:rPr dirty="0"/>
              <a:t> </a:t>
            </a:r>
            <a:r>
              <a:rPr dirty="0" err="1"/>
              <a:t>před</a:t>
            </a:r>
            <a:r>
              <a:rPr dirty="0"/>
              <a:t> </a:t>
            </a:r>
            <a:r>
              <a:rPr dirty="0" err="1"/>
              <a:t>kritickým</a:t>
            </a:r>
            <a:r>
              <a:rPr dirty="0"/>
              <a:t> a </a:t>
            </a:r>
            <a:r>
              <a:rPr b="1" dirty="0" err="1"/>
              <a:t>podezíravým</a:t>
            </a:r>
            <a:r>
              <a:rPr b="1" dirty="0"/>
              <a:t> </a:t>
            </a:r>
            <a:r>
              <a:rPr b="1" dirty="0" err="1"/>
              <a:t>publikem</a:t>
            </a:r>
            <a:r>
              <a:rPr dirty="0"/>
              <a:t>; </a:t>
            </a:r>
            <a:r>
              <a:rPr i="1" dirty="0"/>
              <a:t>mythos</a:t>
            </a:r>
            <a:r>
              <a:rPr dirty="0"/>
              <a:t> </a:t>
            </a:r>
            <a:r>
              <a:rPr dirty="0" err="1"/>
              <a:t>vypráví</a:t>
            </a:r>
            <a:r>
              <a:rPr dirty="0"/>
              <a:t> </a:t>
            </a:r>
            <a:r>
              <a:rPr dirty="0" err="1"/>
              <a:t>příběh</a:t>
            </a:r>
            <a:r>
              <a:rPr dirty="0"/>
              <a:t> a </a:t>
            </a:r>
            <a:r>
              <a:rPr dirty="0" err="1"/>
              <a:t>zároveň</a:t>
            </a:r>
            <a:r>
              <a:rPr dirty="0"/>
              <a:t> se </a:t>
            </a:r>
            <a:r>
              <a:rPr dirty="0" err="1"/>
              <a:t>zříká</a:t>
            </a:r>
            <a:r>
              <a:rPr dirty="0"/>
              <a:t> </a:t>
            </a:r>
            <a:r>
              <a:rPr dirty="0" err="1"/>
              <a:t>odpovědnosti</a:t>
            </a:r>
            <a:r>
              <a:rPr dirty="0"/>
              <a:t>: </a:t>
            </a:r>
            <a:r>
              <a:rPr i="1" dirty="0" err="1"/>
              <a:t>ouk</a:t>
            </a:r>
            <a:r>
              <a:rPr i="1" dirty="0"/>
              <a:t> </a:t>
            </a:r>
            <a:r>
              <a:rPr i="1" dirty="0" err="1"/>
              <a:t>emos</a:t>
            </a:r>
            <a:r>
              <a:rPr i="1" dirty="0"/>
              <a:t> ho mythos</a:t>
            </a:r>
            <a:r>
              <a:rPr dirty="0"/>
              <a:t>, to </a:t>
            </a:r>
            <a:r>
              <a:rPr dirty="0" err="1"/>
              <a:t>není</a:t>
            </a:r>
            <a:r>
              <a:rPr dirty="0"/>
              <a:t> </a:t>
            </a:r>
            <a:r>
              <a:rPr dirty="0" err="1"/>
              <a:t>můj</a:t>
            </a:r>
            <a:r>
              <a:rPr dirty="0"/>
              <a:t> </a:t>
            </a:r>
            <a:r>
              <a:rPr dirty="0" err="1"/>
              <a:t>příběh</a:t>
            </a:r>
            <a:r>
              <a:rPr dirty="0"/>
              <a:t>, ale </a:t>
            </a:r>
            <a:r>
              <a:rPr dirty="0" err="1"/>
              <a:t>slyšel</a:t>
            </a:r>
            <a:r>
              <a:rPr dirty="0"/>
              <a:t> </a:t>
            </a:r>
            <a:r>
              <a:rPr dirty="0" err="1"/>
              <a:t>jsem</a:t>
            </a:r>
            <a:r>
              <a:rPr dirty="0"/>
              <a:t> to </a:t>
            </a:r>
            <a:r>
              <a:rPr dirty="0" err="1"/>
              <a:t>jinde</a:t>
            </a:r>
            <a:r>
              <a:rPr dirty="0"/>
              <a:t>.“</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err="1"/>
              <a:t>Srov</a:t>
            </a:r>
            <a:r>
              <a:rPr dirty="0"/>
              <a:t>. </a:t>
            </a:r>
            <a:r>
              <a:rPr dirty="0" err="1"/>
              <a:t>také</a:t>
            </a:r>
            <a:r>
              <a:rPr dirty="0"/>
              <a:t>: </a:t>
            </a:r>
          </a:p>
          <a:p>
            <a:pPr marL="0" indent="0" algn="just">
              <a:spcBef>
                <a:spcPts val="300"/>
              </a:spcBef>
              <a:buSzTx/>
              <a:buNone/>
              <a:defRPr sz="1400">
                <a:latin typeface="Times New Roman"/>
                <a:ea typeface="Times New Roman"/>
                <a:cs typeface="Times New Roman"/>
                <a:sym typeface="Times New Roman"/>
              </a:defRPr>
            </a:pPr>
            <a:r>
              <a:rPr dirty="0" err="1"/>
              <a:t>Symposion</a:t>
            </a:r>
            <a:r>
              <a:rPr dirty="0"/>
              <a:t> 177a; Gorgias 523a, 527a.</a:t>
            </a:r>
          </a:p>
          <a:p>
            <a:pPr marL="0" indent="0" algn="just">
              <a:spcBef>
                <a:spcPts val="300"/>
              </a:spcBef>
              <a:buSzTx/>
              <a:buNone/>
              <a:defRPr sz="1400">
                <a:latin typeface="Times New Roman"/>
                <a:ea typeface="Times New Roman"/>
                <a:cs typeface="Times New Roman"/>
                <a:sym typeface="Times New Roman"/>
              </a:defRPr>
            </a:pPr>
            <a:r>
              <a:rPr dirty="0"/>
              <a:t>Sennett, R., </a:t>
            </a:r>
            <a:r>
              <a:rPr i="1" dirty="0"/>
              <a:t>Flesh and Stones, </a:t>
            </a:r>
            <a:r>
              <a:rPr dirty="0"/>
              <a:t>s. 80-82.</a:t>
            </a:r>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Nadpis 1"/>
          <p:cNvSpPr txBox="1">
            <a:spLocks noGrp="1"/>
          </p:cNvSpPr>
          <p:nvPr>
            <p:ph type="title"/>
          </p:nvPr>
        </p:nvSpPr>
        <p:spPr>
          <a:prstGeom prst="rect">
            <a:avLst/>
          </a:prstGeom>
        </p:spPr>
        <p:txBody>
          <a:bodyPr/>
          <a:lstStyle>
            <a:lvl1pPr>
              <a:defRPr sz="1600"/>
            </a:lvl1pPr>
          </a:lstStyle>
          <a:p>
            <a:r>
              <a:rPr dirty="0" err="1"/>
              <a:t>Prótagoras</a:t>
            </a:r>
            <a:r>
              <a:rPr dirty="0"/>
              <a:t>  – </a:t>
            </a:r>
            <a:r>
              <a:rPr dirty="0" err="1"/>
              <a:t>praktická</a:t>
            </a:r>
            <a:r>
              <a:rPr dirty="0"/>
              <a:t> </a:t>
            </a:r>
            <a:r>
              <a:rPr dirty="0" err="1"/>
              <a:t>filosofie</a:t>
            </a:r>
            <a:r>
              <a:rPr dirty="0"/>
              <a:t> I – </a:t>
            </a:r>
            <a:r>
              <a:rPr dirty="0" err="1"/>
              <a:t>mýtus</a:t>
            </a:r>
            <a:r>
              <a:rPr dirty="0"/>
              <a:t> </a:t>
            </a:r>
            <a:r>
              <a:rPr dirty="0" err="1"/>
              <a:t>vzniku</a:t>
            </a:r>
            <a:r>
              <a:rPr dirty="0"/>
              <a:t> </a:t>
            </a:r>
            <a:r>
              <a:rPr dirty="0" err="1"/>
              <a:t>společnosti</a:t>
            </a:r>
            <a:endParaRPr dirty="0"/>
          </a:p>
        </p:txBody>
      </p:sp>
      <p:sp>
        <p:nvSpPr>
          <p:cNvPr id="40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900"/>
            </a:pPr>
            <a:r>
              <a:rPr dirty="0"/>
              <a:t>„</a:t>
            </a:r>
            <a:r>
              <a:rPr dirty="0" err="1"/>
              <a:t>Byl</a:t>
            </a:r>
            <a:r>
              <a:rPr dirty="0"/>
              <a:t> </a:t>
            </a:r>
            <a:r>
              <a:rPr dirty="0" err="1"/>
              <a:t>kdysi</a:t>
            </a:r>
            <a:r>
              <a:rPr dirty="0"/>
              <a:t> </a:t>
            </a:r>
            <a:r>
              <a:rPr dirty="0" err="1"/>
              <a:t>čas</a:t>
            </a:r>
            <a:r>
              <a:rPr dirty="0"/>
              <a:t>, </a:t>
            </a:r>
            <a:r>
              <a:rPr dirty="0" err="1"/>
              <a:t>kdy</a:t>
            </a:r>
            <a:r>
              <a:rPr dirty="0"/>
              <a:t> </a:t>
            </a:r>
            <a:r>
              <a:rPr dirty="0" err="1"/>
              <a:t>bozi</a:t>
            </a:r>
            <a:r>
              <a:rPr dirty="0"/>
              <a:t> </a:t>
            </a:r>
            <a:r>
              <a:rPr dirty="0" err="1"/>
              <a:t>byli</a:t>
            </a:r>
            <a:r>
              <a:rPr dirty="0"/>
              <a:t>, ale </a:t>
            </a:r>
            <a:r>
              <a:rPr dirty="0" err="1"/>
              <a:t>smrtelných</a:t>
            </a:r>
            <a:r>
              <a:rPr dirty="0"/>
              <a:t> </a:t>
            </a:r>
            <a:r>
              <a:rPr dirty="0" err="1"/>
              <a:t>rodů</a:t>
            </a:r>
            <a:r>
              <a:rPr dirty="0"/>
              <a:t> </a:t>
            </a:r>
            <a:r>
              <a:rPr dirty="0" err="1"/>
              <a:t>nebylo</a:t>
            </a:r>
            <a:r>
              <a:rPr dirty="0"/>
              <a:t>. </a:t>
            </a:r>
            <a:r>
              <a:rPr dirty="0" err="1"/>
              <a:t>Když</a:t>
            </a:r>
            <a:r>
              <a:rPr dirty="0"/>
              <a:t> </a:t>
            </a:r>
            <a:r>
              <a:rPr dirty="0" err="1"/>
              <a:t>pak</a:t>
            </a:r>
            <a:r>
              <a:rPr dirty="0"/>
              <a:t> </a:t>
            </a:r>
            <a:r>
              <a:rPr dirty="0" err="1"/>
              <a:t>i</a:t>
            </a:r>
            <a:r>
              <a:rPr dirty="0"/>
              <a:t> </a:t>
            </a:r>
            <a:r>
              <a:rPr dirty="0" err="1"/>
              <a:t>těmto</a:t>
            </a:r>
            <a:r>
              <a:rPr dirty="0"/>
              <a:t> </a:t>
            </a:r>
            <a:r>
              <a:rPr dirty="0" err="1"/>
              <a:t>přišel</a:t>
            </a:r>
            <a:r>
              <a:rPr dirty="0"/>
              <a:t> </a:t>
            </a:r>
            <a:r>
              <a:rPr dirty="0" err="1"/>
              <a:t>usouzený</a:t>
            </a:r>
            <a:r>
              <a:rPr dirty="0"/>
              <a:t> </a:t>
            </a:r>
            <a:r>
              <a:rPr dirty="0" err="1"/>
              <a:t>čas</a:t>
            </a:r>
            <a:r>
              <a:rPr dirty="0"/>
              <a:t> </a:t>
            </a:r>
            <a:r>
              <a:rPr dirty="0" err="1"/>
              <a:t>vzniku</a:t>
            </a:r>
            <a:r>
              <a:rPr dirty="0"/>
              <a:t>, </a:t>
            </a:r>
            <a:r>
              <a:rPr dirty="0" err="1"/>
              <a:t>vytvoří</a:t>
            </a:r>
            <a:r>
              <a:rPr dirty="0"/>
              <a:t> je </a:t>
            </a:r>
            <a:r>
              <a:rPr dirty="0" err="1"/>
              <a:t>bozi</a:t>
            </a:r>
            <a:r>
              <a:rPr dirty="0"/>
              <a:t> </a:t>
            </a:r>
            <a:r>
              <a:rPr dirty="0" err="1"/>
              <a:t>uvnitř</a:t>
            </a:r>
            <a:r>
              <a:rPr dirty="0"/>
              <a:t> </a:t>
            </a:r>
            <a:r>
              <a:rPr dirty="0" err="1"/>
              <a:t>země</a:t>
            </a:r>
            <a:r>
              <a:rPr dirty="0"/>
              <a:t>, </a:t>
            </a:r>
            <a:r>
              <a:rPr dirty="0" err="1"/>
              <a:t>smísivše</a:t>
            </a:r>
            <a:r>
              <a:rPr dirty="0"/>
              <a:t> je </a:t>
            </a:r>
            <a:r>
              <a:rPr dirty="0" err="1"/>
              <a:t>ze</a:t>
            </a:r>
            <a:r>
              <a:rPr dirty="0"/>
              <a:t> </a:t>
            </a:r>
            <a:r>
              <a:rPr dirty="0" err="1"/>
              <a:t>země</a:t>
            </a:r>
            <a:r>
              <a:rPr dirty="0"/>
              <a:t> a z </a:t>
            </a:r>
            <a:r>
              <a:rPr dirty="0" err="1"/>
              <a:t>ohně</a:t>
            </a:r>
            <a:r>
              <a:rPr dirty="0"/>
              <a:t> a z </a:t>
            </a:r>
            <a:r>
              <a:rPr dirty="0" err="1"/>
              <a:t>těch</a:t>
            </a:r>
            <a:r>
              <a:rPr dirty="0"/>
              <a:t> </a:t>
            </a:r>
            <a:r>
              <a:rPr dirty="0" err="1"/>
              <a:t>látek</a:t>
            </a:r>
            <a:r>
              <a:rPr dirty="0"/>
              <a:t>, </a:t>
            </a:r>
            <a:r>
              <a:rPr dirty="0" err="1"/>
              <a:t>které</a:t>
            </a:r>
            <a:r>
              <a:rPr dirty="0"/>
              <a:t> se </a:t>
            </a:r>
            <a:r>
              <a:rPr dirty="0" err="1"/>
              <a:t>slučují</a:t>
            </a:r>
            <a:r>
              <a:rPr dirty="0"/>
              <a:t> s </a:t>
            </a:r>
            <a:r>
              <a:rPr dirty="0" err="1"/>
              <a:t>ohněm</a:t>
            </a:r>
            <a:r>
              <a:rPr dirty="0"/>
              <a:t> a </a:t>
            </a:r>
            <a:r>
              <a:rPr dirty="0" err="1"/>
              <a:t>zemí</a:t>
            </a:r>
            <a:r>
              <a:rPr dirty="0"/>
              <a:t>. </a:t>
            </a:r>
            <a:r>
              <a:rPr dirty="0" err="1"/>
              <a:t>Když</a:t>
            </a:r>
            <a:r>
              <a:rPr dirty="0"/>
              <a:t> </a:t>
            </a:r>
            <a:r>
              <a:rPr dirty="0" err="1"/>
              <a:t>pak</a:t>
            </a:r>
            <a:r>
              <a:rPr dirty="0"/>
              <a:t> je </a:t>
            </a:r>
            <a:r>
              <a:rPr dirty="0" err="1"/>
              <a:t>chtěli</a:t>
            </a:r>
            <a:r>
              <a:rPr dirty="0"/>
              <a:t> </a:t>
            </a:r>
            <a:r>
              <a:rPr dirty="0" err="1"/>
              <a:t>vyváděti</a:t>
            </a:r>
            <a:r>
              <a:rPr dirty="0"/>
              <a:t> </a:t>
            </a:r>
            <a:r>
              <a:rPr dirty="0" err="1"/>
              <a:t>na</a:t>
            </a:r>
            <a:r>
              <a:rPr dirty="0"/>
              <a:t> </a:t>
            </a:r>
            <a:r>
              <a:rPr dirty="0" err="1"/>
              <a:t>světlo</a:t>
            </a:r>
            <a:r>
              <a:rPr dirty="0"/>
              <a:t>, </a:t>
            </a:r>
            <a:r>
              <a:rPr dirty="0" err="1"/>
              <a:t>přikázali</a:t>
            </a:r>
            <a:r>
              <a:rPr dirty="0"/>
              <a:t> </a:t>
            </a:r>
            <a:r>
              <a:rPr dirty="0" err="1"/>
              <a:t>Prométheovi</a:t>
            </a:r>
            <a:r>
              <a:rPr dirty="0"/>
              <a:t> a </a:t>
            </a:r>
            <a:r>
              <a:rPr dirty="0" err="1"/>
              <a:t>Epimétheovi</a:t>
            </a:r>
            <a:r>
              <a:rPr dirty="0"/>
              <a:t>, aby je </a:t>
            </a:r>
            <a:r>
              <a:rPr dirty="0" err="1"/>
              <a:t>vystrojili</a:t>
            </a:r>
            <a:r>
              <a:rPr dirty="0"/>
              <a:t> a </a:t>
            </a:r>
            <a:r>
              <a:rPr dirty="0" err="1"/>
              <a:t>každému</a:t>
            </a:r>
            <a:r>
              <a:rPr dirty="0"/>
              <a:t> </a:t>
            </a:r>
            <a:r>
              <a:rPr dirty="0" err="1"/>
              <a:t>druhu</a:t>
            </a:r>
            <a:r>
              <a:rPr dirty="0"/>
              <a:t> aby </a:t>
            </a:r>
            <a:r>
              <a:rPr dirty="0" err="1"/>
              <a:t>udělili</a:t>
            </a:r>
            <a:r>
              <a:rPr dirty="0"/>
              <a:t> </a:t>
            </a:r>
            <a:r>
              <a:rPr dirty="0" err="1"/>
              <a:t>schopnosti</a:t>
            </a:r>
            <a:r>
              <a:rPr dirty="0"/>
              <a:t>, </a:t>
            </a:r>
            <a:r>
              <a:rPr dirty="0" err="1"/>
              <a:t>jak</a:t>
            </a:r>
            <a:r>
              <a:rPr dirty="0"/>
              <a:t> se </a:t>
            </a:r>
            <a:r>
              <a:rPr dirty="0" err="1"/>
              <a:t>sluší</a:t>
            </a:r>
            <a:r>
              <a:rPr dirty="0"/>
              <a:t>. </a:t>
            </a:r>
            <a:r>
              <a:rPr dirty="0" err="1"/>
              <a:t>Tu</a:t>
            </a:r>
            <a:r>
              <a:rPr dirty="0"/>
              <a:t> </a:t>
            </a:r>
            <a:r>
              <a:rPr dirty="0" err="1"/>
              <a:t>Epimétheus</a:t>
            </a:r>
            <a:r>
              <a:rPr dirty="0"/>
              <a:t> </a:t>
            </a:r>
            <a:r>
              <a:rPr dirty="0" err="1"/>
              <a:t>žádá</a:t>
            </a:r>
            <a:r>
              <a:rPr dirty="0"/>
              <a:t> </a:t>
            </a:r>
            <a:r>
              <a:rPr dirty="0" err="1"/>
              <a:t>Prométhea</a:t>
            </a:r>
            <a:r>
              <a:rPr dirty="0"/>
              <a:t>, aby </a:t>
            </a:r>
            <a:r>
              <a:rPr dirty="0" err="1"/>
              <a:t>směl</a:t>
            </a:r>
            <a:r>
              <a:rPr dirty="0"/>
              <a:t> </a:t>
            </a:r>
            <a:r>
              <a:rPr dirty="0" err="1"/>
              <a:t>sám</a:t>
            </a:r>
            <a:r>
              <a:rPr dirty="0"/>
              <a:t> </a:t>
            </a:r>
            <a:r>
              <a:rPr dirty="0" err="1"/>
              <a:t>provést</a:t>
            </a:r>
            <a:r>
              <a:rPr dirty="0"/>
              <a:t> to </a:t>
            </a:r>
            <a:r>
              <a:rPr dirty="0" err="1"/>
              <a:t>rozdělení</a:t>
            </a:r>
            <a:r>
              <a:rPr dirty="0"/>
              <a:t>; „</a:t>
            </a:r>
            <a:r>
              <a:rPr dirty="0" err="1"/>
              <a:t>až</a:t>
            </a:r>
            <a:r>
              <a:rPr dirty="0"/>
              <a:t> </a:t>
            </a:r>
            <a:r>
              <a:rPr dirty="0" err="1"/>
              <a:t>provedu</a:t>
            </a:r>
            <a:r>
              <a:rPr dirty="0"/>
              <a:t> </a:t>
            </a:r>
            <a:r>
              <a:rPr dirty="0" err="1"/>
              <a:t>rozdělení</a:t>
            </a:r>
            <a:r>
              <a:rPr dirty="0"/>
              <a:t>,“ </a:t>
            </a:r>
            <a:r>
              <a:rPr dirty="0" err="1"/>
              <a:t>pravil</a:t>
            </a:r>
            <a:r>
              <a:rPr dirty="0"/>
              <a:t>, „</a:t>
            </a:r>
            <a:r>
              <a:rPr dirty="0" err="1"/>
              <a:t>podívej</a:t>
            </a:r>
            <a:r>
              <a:rPr dirty="0"/>
              <a:t> se </a:t>
            </a:r>
            <a:r>
              <a:rPr dirty="0" err="1"/>
              <a:t>na</a:t>
            </a:r>
            <a:r>
              <a:rPr dirty="0"/>
              <a:t> to“. A </a:t>
            </a:r>
            <a:r>
              <a:rPr dirty="0" err="1"/>
              <a:t>tak</a:t>
            </a:r>
            <a:r>
              <a:rPr dirty="0"/>
              <a:t> </a:t>
            </a:r>
            <a:r>
              <a:rPr dirty="0" err="1"/>
              <a:t>jej</a:t>
            </a:r>
            <a:r>
              <a:rPr dirty="0"/>
              <a:t> </a:t>
            </a:r>
            <a:r>
              <a:rPr dirty="0" err="1"/>
              <a:t>přemluvil</a:t>
            </a:r>
            <a:r>
              <a:rPr dirty="0"/>
              <a:t> a </a:t>
            </a:r>
            <a:r>
              <a:rPr dirty="0" err="1"/>
              <a:t>rozděluje</a:t>
            </a:r>
            <a:r>
              <a:rPr dirty="0"/>
              <a:t>. </a:t>
            </a:r>
            <a:r>
              <a:rPr dirty="0" err="1"/>
              <a:t>Při</a:t>
            </a:r>
            <a:r>
              <a:rPr dirty="0"/>
              <a:t> tom </a:t>
            </a:r>
            <a:r>
              <a:rPr dirty="0" err="1"/>
              <a:t>rozdělování</a:t>
            </a:r>
            <a:r>
              <a:rPr dirty="0"/>
              <a:t> </a:t>
            </a:r>
            <a:r>
              <a:rPr dirty="0" err="1"/>
              <a:t>jedněm</a:t>
            </a:r>
            <a:r>
              <a:rPr dirty="0"/>
              <a:t> </a:t>
            </a:r>
            <a:r>
              <a:rPr dirty="0" err="1"/>
              <a:t>dával</a:t>
            </a:r>
            <a:r>
              <a:rPr dirty="0"/>
              <a:t> </a:t>
            </a:r>
            <a:r>
              <a:rPr dirty="0" err="1"/>
              <a:t>sílu</a:t>
            </a:r>
            <a:r>
              <a:rPr dirty="0"/>
              <a:t> bez </a:t>
            </a:r>
            <a:r>
              <a:rPr dirty="0" err="1"/>
              <a:t>rychlosti</a:t>
            </a:r>
            <a:r>
              <a:rPr dirty="0"/>
              <a:t>, </a:t>
            </a:r>
            <a:r>
              <a:rPr dirty="0" err="1"/>
              <a:t>slabší</a:t>
            </a:r>
            <a:r>
              <a:rPr dirty="0"/>
              <a:t> </a:t>
            </a:r>
            <a:r>
              <a:rPr dirty="0" err="1"/>
              <a:t>pak</a:t>
            </a:r>
            <a:r>
              <a:rPr dirty="0"/>
              <a:t> </a:t>
            </a:r>
            <a:r>
              <a:rPr dirty="0" err="1"/>
              <a:t>vyzbrojoval</a:t>
            </a:r>
            <a:r>
              <a:rPr dirty="0"/>
              <a:t> </a:t>
            </a:r>
            <a:r>
              <a:rPr dirty="0" err="1"/>
              <a:t>rychlostí</a:t>
            </a:r>
            <a:r>
              <a:rPr dirty="0"/>
              <a:t>; ty </a:t>
            </a:r>
            <a:r>
              <a:rPr dirty="0" err="1"/>
              <a:t>ozbrojoval</a:t>
            </a:r>
            <a:r>
              <a:rPr dirty="0"/>
              <a:t>, </a:t>
            </a:r>
            <a:r>
              <a:rPr dirty="0" err="1"/>
              <a:t>těm</a:t>
            </a:r>
            <a:r>
              <a:rPr dirty="0"/>
              <a:t> </a:t>
            </a:r>
            <a:r>
              <a:rPr dirty="0" err="1"/>
              <a:t>zase</a:t>
            </a:r>
            <a:r>
              <a:rPr dirty="0"/>
              <a:t> </a:t>
            </a:r>
            <a:r>
              <a:rPr dirty="0" err="1"/>
              <a:t>dával</a:t>
            </a:r>
            <a:r>
              <a:rPr dirty="0"/>
              <a:t> </a:t>
            </a:r>
            <a:r>
              <a:rPr dirty="0" err="1"/>
              <a:t>bezbrannou</a:t>
            </a:r>
            <a:r>
              <a:rPr dirty="0"/>
              <a:t> </a:t>
            </a:r>
            <a:r>
              <a:rPr dirty="0" err="1"/>
              <a:t>přirozenost</a:t>
            </a:r>
            <a:r>
              <a:rPr dirty="0"/>
              <a:t>, ale </a:t>
            </a:r>
            <a:r>
              <a:rPr dirty="0" err="1"/>
              <a:t>opatřoval</a:t>
            </a:r>
            <a:r>
              <a:rPr dirty="0"/>
              <a:t> </a:t>
            </a:r>
            <a:r>
              <a:rPr dirty="0" err="1"/>
              <a:t>jim</a:t>
            </a:r>
            <a:r>
              <a:rPr dirty="0"/>
              <a:t> </a:t>
            </a:r>
            <a:r>
              <a:rPr dirty="0" err="1"/>
              <a:t>nějakou</a:t>
            </a:r>
            <a:r>
              <a:rPr dirty="0"/>
              <a:t> </a:t>
            </a:r>
            <a:r>
              <a:rPr dirty="0" err="1"/>
              <a:t>jinou</a:t>
            </a:r>
            <a:r>
              <a:rPr dirty="0"/>
              <a:t> </a:t>
            </a:r>
            <a:r>
              <a:rPr dirty="0" err="1"/>
              <a:t>schopnost</a:t>
            </a:r>
            <a:r>
              <a:rPr dirty="0"/>
              <a:t> k </a:t>
            </a:r>
            <a:r>
              <a:rPr dirty="0" err="1"/>
              <a:t>záchraně</a:t>
            </a:r>
            <a:r>
              <a:rPr dirty="0"/>
              <a:t>. </a:t>
            </a:r>
            <a:r>
              <a:rPr dirty="0" err="1"/>
              <a:t>Neboť</a:t>
            </a:r>
            <a:r>
              <a:rPr dirty="0"/>
              <a:t> </a:t>
            </a:r>
            <a:r>
              <a:rPr dirty="0" err="1"/>
              <a:t>které</a:t>
            </a:r>
            <a:r>
              <a:rPr dirty="0"/>
              <a:t> z </a:t>
            </a:r>
            <a:r>
              <a:rPr dirty="0" err="1"/>
              <a:t>nich</a:t>
            </a:r>
            <a:r>
              <a:rPr dirty="0"/>
              <a:t> </a:t>
            </a:r>
            <a:r>
              <a:rPr dirty="0" err="1"/>
              <a:t>odíval</a:t>
            </a:r>
            <a:r>
              <a:rPr dirty="0"/>
              <a:t> </a:t>
            </a:r>
            <a:r>
              <a:rPr dirty="0" err="1"/>
              <a:t>malostí</a:t>
            </a:r>
            <a:r>
              <a:rPr dirty="0"/>
              <a:t>, </a:t>
            </a:r>
            <a:r>
              <a:rPr dirty="0" err="1"/>
              <a:t>těm</a:t>
            </a:r>
            <a:r>
              <a:rPr dirty="0"/>
              <a:t> </a:t>
            </a:r>
            <a:r>
              <a:rPr dirty="0" err="1"/>
              <a:t>udílel</a:t>
            </a:r>
            <a:r>
              <a:rPr dirty="0"/>
              <a:t> </a:t>
            </a:r>
            <a:r>
              <a:rPr dirty="0" err="1"/>
              <a:t>útěk</a:t>
            </a:r>
            <a:r>
              <a:rPr dirty="0"/>
              <a:t> </a:t>
            </a:r>
            <a:r>
              <a:rPr dirty="0" err="1"/>
              <a:t>na</a:t>
            </a:r>
            <a:r>
              <a:rPr dirty="0"/>
              <a:t> </a:t>
            </a:r>
            <a:r>
              <a:rPr dirty="0" err="1"/>
              <a:t>křídlech</a:t>
            </a:r>
            <a:r>
              <a:rPr dirty="0"/>
              <a:t> </a:t>
            </a:r>
            <a:r>
              <a:rPr dirty="0" err="1"/>
              <a:t>nebo</a:t>
            </a:r>
            <a:r>
              <a:rPr dirty="0"/>
              <a:t> </a:t>
            </a:r>
            <a:r>
              <a:rPr dirty="0" err="1"/>
              <a:t>bydlení</a:t>
            </a:r>
            <a:r>
              <a:rPr dirty="0"/>
              <a:t> pod </a:t>
            </a:r>
            <a:r>
              <a:rPr dirty="0" err="1"/>
              <a:t>zemí</a:t>
            </a:r>
            <a:r>
              <a:rPr dirty="0"/>
              <a:t>; </a:t>
            </a:r>
            <a:r>
              <a:rPr dirty="0" err="1"/>
              <a:t>které</a:t>
            </a:r>
            <a:r>
              <a:rPr dirty="0"/>
              <a:t> </a:t>
            </a:r>
            <a:r>
              <a:rPr dirty="0" err="1"/>
              <a:t>pak</a:t>
            </a:r>
            <a:r>
              <a:rPr dirty="0"/>
              <a:t> </a:t>
            </a:r>
            <a:r>
              <a:rPr dirty="0" err="1"/>
              <a:t>zveličil</a:t>
            </a:r>
            <a:r>
              <a:rPr dirty="0"/>
              <a:t> </a:t>
            </a:r>
            <a:r>
              <a:rPr dirty="0" err="1"/>
              <a:t>rozměry</a:t>
            </a:r>
            <a:r>
              <a:rPr dirty="0"/>
              <a:t> , </a:t>
            </a:r>
            <a:r>
              <a:rPr dirty="0" err="1"/>
              <a:t>tím</a:t>
            </a:r>
            <a:r>
              <a:rPr dirty="0"/>
              <a:t> </a:t>
            </a:r>
            <a:r>
              <a:rPr dirty="0" err="1"/>
              <a:t>samým</a:t>
            </a:r>
            <a:r>
              <a:rPr dirty="0"/>
              <a:t> je </a:t>
            </a:r>
            <a:r>
              <a:rPr dirty="0" err="1"/>
              <a:t>chránil</a:t>
            </a:r>
            <a:r>
              <a:rPr dirty="0"/>
              <a:t>: </a:t>
            </a:r>
            <a:r>
              <a:rPr dirty="0" err="1"/>
              <a:t>i</a:t>
            </a:r>
            <a:r>
              <a:rPr dirty="0"/>
              <a:t> </a:t>
            </a:r>
            <a:r>
              <a:rPr dirty="0" err="1"/>
              <a:t>ostatní</a:t>
            </a:r>
            <a:r>
              <a:rPr dirty="0"/>
              <a:t> </a:t>
            </a:r>
            <a:r>
              <a:rPr dirty="0" err="1"/>
              <a:t>vlastnosti</a:t>
            </a:r>
            <a:r>
              <a:rPr dirty="0"/>
              <a:t> </a:t>
            </a:r>
            <a:r>
              <a:rPr dirty="0" err="1"/>
              <a:t>takto</a:t>
            </a:r>
            <a:r>
              <a:rPr dirty="0"/>
              <a:t> </a:t>
            </a:r>
            <a:r>
              <a:rPr dirty="0" err="1"/>
              <a:t>vyrovnávaje</a:t>
            </a:r>
            <a:r>
              <a:rPr dirty="0"/>
              <a:t> </a:t>
            </a:r>
            <a:r>
              <a:rPr dirty="0" err="1"/>
              <a:t>rozdílel</a:t>
            </a:r>
            <a:r>
              <a:rPr dirty="0"/>
              <a:t>. Toto </a:t>
            </a:r>
            <a:r>
              <a:rPr dirty="0" err="1"/>
              <a:t>pak</a:t>
            </a:r>
            <a:r>
              <a:rPr dirty="0"/>
              <a:t> </a:t>
            </a:r>
            <a:r>
              <a:rPr dirty="0" err="1"/>
              <a:t>tak</a:t>
            </a:r>
            <a:r>
              <a:rPr dirty="0"/>
              <a:t> </a:t>
            </a:r>
            <a:r>
              <a:rPr dirty="0" err="1"/>
              <a:t>zařizoval</a:t>
            </a:r>
            <a:r>
              <a:rPr dirty="0"/>
              <a:t> z </a:t>
            </a:r>
            <a:r>
              <a:rPr dirty="0" err="1"/>
              <a:t>opatrnosti</a:t>
            </a:r>
            <a:r>
              <a:rPr dirty="0"/>
              <a:t>, aby </a:t>
            </a:r>
            <a:r>
              <a:rPr dirty="0" err="1"/>
              <a:t>žádný</a:t>
            </a:r>
            <a:r>
              <a:rPr dirty="0"/>
              <a:t> rod </a:t>
            </a:r>
            <a:r>
              <a:rPr dirty="0" err="1"/>
              <a:t>nebyl</a:t>
            </a:r>
            <a:r>
              <a:rPr dirty="0"/>
              <a:t> </a:t>
            </a:r>
            <a:r>
              <a:rPr dirty="0" err="1"/>
              <a:t>vyhlazen</a:t>
            </a:r>
            <a:r>
              <a:rPr dirty="0"/>
              <a:t>. </a:t>
            </a:r>
            <a:r>
              <a:rPr dirty="0" err="1"/>
              <a:t>Když</a:t>
            </a:r>
            <a:r>
              <a:rPr dirty="0"/>
              <a:t> </a:t>
            </a:r>
            <a:r>
              <a:rPr dirty="0" err="1"/>
              <a:t>pak</a:t>
            </a:r>
            <a:r>
              <a:rPr dirty="0"/>
              <a:t> </a:t>
            </a:r>
            <a:r>
              <a:rPr dirty="0" err="1"/>
              <a:t>jim</a:t>
            </a:r>
            <a:r>
              <a:rPr dirty="0"/>
              <a:t> </a:t>
            </a:r>
            <a:r>
              <a:rPr dirty="0" err="1"/>
              <a:t>poskytl</a:t>
            </a:r>
            <a:r>
              <a:rPr dirty="0"/>
              <a:t> </a:t>
            </a:r>
            <a:r>
              <a:rPr dirty="0" err="1"/>
              <a:t>dostatečná</a:t>
            </a:r>
            <a:r>
              <a:rPr dirty="0"/>
              <a:t> </a:t>
            </a:r>
            <a:r>
              <a:rPr dirty="0" err="1"/>
              <a:t>opatření</a:t>
            </a:r>
            <a:r>
              <a:rPr dirty="0"/>
              <a:t>, aby se </a:t>
            </a:r>
            <a:r>
              <a:rPr dirty="0" err="1"/>
              <a:t>vespolek</a:t>
            </a:r>
            <a:r>
              <a:rPr dirty="0"/>
              <a:t> </a:t>
            </a:r>
            <a:r>
              <a:rPr dirty="0" err="1"/>
              <a:t>nehubili</a:t>
            </a:r>
            <a:r>
              <a:rPr dirty="0"/>
              <a:t>, </a:t>
            </a:r>
            <a:r>
              <a:rPr dirty="0" err="1"/>
              <a:t>stroji</a:t>
            </a:r>
            <a:r>
              <a:rPr dirty="0"/>
              <a:t> </a:t>
            </a:r>
            <a:r>
              <a:rPr dirty="0" err="1"/>
              <a:t>jim</a:t>
            </a:r>
            <a:r>
              <a:rPr dirty="0"/>
              <a:t> </a:t>
            </a:r>
            <a:r>
              <a:rPr dirty="0" err="1"/>
              <a:t>pohodlnou</a:t>
            </a:r>
            <a:r>
              <a:rPr dirty="0"/>
              <a:t> </a:t>
            </a:r>
            <a:r>
              <a:rPr dirty="0" err="1"/>
              <a:t>obranu</a:t>
            </a:r>
            <a:r>
              <a:rPr dirty="0"/>
              <a:t> </a:t>
            </a:r>
            <a:r>
              <a:rPr dirty="0" err="1"/>
              <a:t>proti</a:t>
            </a:r>
            <a:r>
              <a:rPr dirty="0"/>
              <a:t> </a:t>
            </a:r>
            <a:r>
              <a:rPr dirty="0" err="1"/>
              <a:t>nebeským</a:t>
            </a:r>
            <a:r>
              <a:rPr dirty="0"/>
              <a:t> </a:t>
            </a:r>
            <a:r>
              <a:rPr dirty="0" err="1"/>
              <a:t>počasím</a:t>
            </a:r>
            <a:r>
              <a:rPr dirty="0"/>
              <a:t>, </a:t>
            </a:r>
            <a:r>
              <a:rPr dirty="0" err="1"/>
              <a:t>odívaje</a:t>
            </a:r>
            <a:r>
              <a:rPr dirty="0"/>
              <a:t> je </a:t>
            </a:r>
            <a:r>
              <a:rPr dirty="0" err="1"/>
              <a:t>hustou</a:t>
            </a:r>
            <a:r>
              <a:rPr dirty="0"/>
              <a:t> </a:t>
            </a:r>
            <a:r>
              <a:rPr dirty="0" err="1"/>
              <a:t>srstí</a:t>
            </a:r>
            <a:r>
              <a:rPr dirty="0"/>
              <a:t> a </a:t>
            </a:r>
            <a:r>
              <a:rPr dirty="0" err="1"/>
              <a:t>pevnými</a:t>
            </a:r>
            <a:r>
              <a:rPr dirty="0"/>
              <a:t> </a:t>
            </a:r>
            <a:r>
              <a:rPr dirty="0" err="1"/>
              <a:t>kožemi</a:t>
            </a:r>
            <a:r>
              <a:rPr dirty="0"/>
              <a:t>, </a:t>
            </a:r>
            <a:r>
              <a:rPr dirty="0" err="1"/>
              <a:t>dostatečnými</a:t>
            </a:r>
            <a:r>
              <a:rPr dirty="0"/>
              <a:t> pro </a:t>
            </a:r>
            <a:r>
              <a:rPr dirty="0" err="1"/>
              <a:t>ochranu</a:t>
            </a:r>
            <a:r>
              <a:rPr dirty="0"/>
              <a:t> </a:t>
            </a:r>
            <a:r>
              <a:rPr dirty="0" err="1"/>
              <a:t>před</a:t>
            </a:r>
            <a:r>
              <a:rPr dirty="0"/>
              <a:t> </a:t>
            </a:r>
            <a:r>
              <a:rPr dirty="0" err="1"/>
              <a:t>zimou</a:t>
            </a:r>
            <a:r>
              <a:rPr dirty="0"/>
              <a:t> a </a:t>
            </a:r>
            <a:r>
              <a:rPr dirty="0" err="1"/>
              <a:t>schopnými</a:t>
            </a:r>
            <a:r>
              <a:rPr dirty="0"/>
              <a:t> </a:t>
            </a:r>
            <a:r>
              <a:rPr dirty="0" err="1"/>
              <a:t>chrániti</a:t>
            </a:r>
            <a:r>
              <a:rPr dirty="0"/>
              <a:t> </a:t>
            </a:r>
            <a:r>
              <a:rPr dirty="0" err="1"/>
              <a:t>i</a:t>
            </a:r>
            <a:r>
              <a:rPr dirty="0"/>
              <a:t> </a:t>
            </a:r>
            <a:r>
              <a:rPr dirty="0" err="1"/>
              <a:t>proti</a:t>
            </a:r>
            <a:r>
              <a:rPr dirty="0"/>
              <a:t> </a:t>
            </a:r>
            <a:r>
              <a:rPr dirty="0" err="1"/>
              <a:t>vedrům</a:t>
            </a:r>
            <a:r>
              <a:rPr dirty="0"/>
              <a:t>, a </a:t>
            </a:r>
            <a:r>
              <a:rPr dirty="0" err="1"/>
              <a:t>když</a:t>
            </a:r>
            <a:r>
              <a:rPr dirty="0"/>
              <a:t> </a:t>
            </a:r>
            <a:r>
              <a:rPr dirty="0" err="1"/>
              <a:t>jdou</a:t>
            </a:r>
            <a:r>
              <a:rPr dirty="0"/>
              <a:t> </a:t>
            </a:r>
            <a:r>
              <a:rPr dirty="0" err="1"/>
              <a:t>spát</a:t>
            </a:r>
            <a:r>
              <a:rPr dirty="0"/>
              <a:t>, aby </a:t>
            </a:r>
            <a:r>
              <a:rPr dirty="0" err="1"/>
              <a:t>měl</a:t>
            </a:r>
            <a:r>
              <a:rPr dirty="0"/>
              <a:t> </a:t>
            </a:r>
            <a:r>
              <a:rPr dirty="0" err="1"/>
              <a:t>každý</a:t>
            </a:r>
            <a:r>
              <a:rPr dirty="0"/>
              <a:t> </a:t>
            </a:r>
            <a:r>
              <a:rPr dirty="0" err="1"/>
              <a:t>tyto</a:t>
            </a:r>
            <a:r>
              <a:rPr dirty="0"/>
              <a:t> </a:t>
            </a:r>
            <a:r>
              <a:rPr dirty="0" err="1"/>
              <a:t>věci</a:t>
            </a:r>
            <a:r>
              <a:rPr dirty="0"/>
              <a:t> </a:t>
            </a:r>
            <a:r>
              <a:rPr dirty="0" err="1"/>
              <a:t>také</a:t>
            </a:r>
            <a:r>
              <a:rPr dirty="0"/>
              <a:t> </a:t>
            </a:r>
            <a:r>
              <a:rPr dirty="0" err="1"/>
              <a:t>za</a:t>
            </a:r>
            <a:r>
              <a:rPr dirty="0"/>
              <a:t> </a:t>
            </a:r>
            <a:r>
              <a:rPr dirty="0" err="1"/>
              <a:t>vlastní</a:t>
            </a:r>
            <a:r>
              <a:rPr dirty="0"/>
              <a:t> a </a:t>
            </a:r>
            <a:r>
              <a:rPr dirty="0" err="1"/>
              <a:t>samorostlou</a:t>
            </a:r>
            <a:r>
              <a:rPr dirty="0"/>
              <a:t> </a:t>
            </a:r>
            <a:r>
              <a:rPr dirty="0" err="1"/>
              <a:t>pokrývku</a:t>
            </a:r>
            <a:r>
              <a:rPr dirty="0"/>
              <a:t>. A </a:t>
            </a:r>
            <a:r>
              <a:rPr dirty="0" err="1"/>
              <a:t>obouval</a:t>
            </a:r>
            <a:r>
              <a:rPr dirty="0"/>
              <a:t> </a:t>
            </a:r>
            <a:r>
              <a:rPr dirty="0" err="1"/>
              <a:t>jedny</a:t>
            </a:r>
            <a:r>
              <a:rPr dirty="0"/>
              <a:t> </a:t>
            </a:r>
            <a:r>
              <a:rPr dirty="0" err="1"/>
              <a:t>kopyty</a:t>
            </a:r>
            <a:r>
              <a:rPr dirty="0"/>
              <a:t>, </a:t>
            </a:r>
            <a:r>
              <a:rPr dirty="0" err="1"/>
              <a:t>druhé</a:t>
            </a:r>
            <a:r>
              <a:rPr dirty="0"/>
              <a:t> </a:t>
            </a:r>
            <a:r>
              <a:rPr dirty="0" err="1"/>
              <a:t>pevnými</a:t>
            </a:r>
            <a:r>
              <a:rPr dirty="0"/>
              <a:t> a </a:t>
            </a:r>
            <a:r>
              <a:rPr dirty="0" err="1"/>
              <a:t>bezkrevnými</a:t>
            </a:r>
            <a:r>
              <a:rPr dirty="0"/>
              <a:t> </a:t>
            </a:r>
            <a:r>
              <a:rPr dirty="0" err="1"/>
              <a:t>kožemi</a:t>
            </a:r>
            <a:r>
              <a:rPr dirty="0"/>
              <a:t>. </a:t>
            </a:r>
            <a:r>
              <a:rPr dirty="0" err="1"/>
              <a:t>Potom</a:t>
            </a:r>
            <a:r>
              <a:rPr dirty="0"/>
              <a:t> </a:t>
            </a:r>
            <a:r>
              <a:rPr dirty="0" err="1"/>
              <a:t>opatřoval</a:t>
            </a:r>
            <a:r>
              <a:rPr dirty="0"/>
              <a:t> </a:t>
            </a:r>
            <a:r>
              <a:rPr dirty="0" err="1"/>
              <a:t>každému</a:t>
            </a:r>
            <a:r>
              <a:rPr dirty="0"/>
              <a:t> </a:t>
            </a:r>
            <a:r>
              <a:rPr dirty="0" err="1"/>
              <a:t>druhu</a:t>
            </a:r>
            <a:r>
              <a:rPr dirty="0"/>
              <a:t> </a:t>
            </a:r>
            <a:r>
              <a:rPr dirty="0" err="1"/>
              <a:t>jinou</a:t>
            </a:r>
            <a:r>
              <a:rPr dirty="0"/>
              <a:t> </a:t>
            </a:r>
            <a:r>
              <a:rPr dirty="0" err="1"/>
              <a:t>potravu</a:t>
            </a:r>
            <a:r>
              <a:rPr dirty="0"/>
              <a:t>, </a:t>
            </a:r>
            <a:r>
              <a:rPr dirty="0" err="1"/>
              <a:t>jedněm</a:t>
            </a:r>
            <a:r>
              <a:rPr dirty="0"/>
              <a:t> </a:t>
            </a:r>
            <a:r>
              <a:rPr dirty="0" err="1"/>
              <a:t>rostliny</a:t>
            </a:r>
            <a:r>
              <a:rPr dirty="0"/>
              <a:t> </a:t>
            </a:r>
            <a:r>
              <a:rPr dirty="0" err="1"/>
              <a:t>ze</a:t>
            </a:r>
            <a:r>
              <a:rPr dirty="0"/>
              <a:t> </a:t>
            </a:r>
            <a:r>
              <a:rPr dirty="0" err="1"/>
              <a:t>země</a:t>
            </a:r>
            <a:r>
              <a:rPr dirty="0"/>
              <a:t>, </a:t>
            </a:r>
            <a:r>
              <a:rPr dirty="0" err="1"/>
              <a:t>jiným</a:t>
            </a:r>
            <a:r>
              <a:rPr dirty="0"/>
              <a:t> </a:t>
            </a:r>
            <a:r>
              <a:rPr dirty="0" err="1"/>
              <a:t>kořeny</a:t>
            </a:r>
            <a:r>
              <a:rPr dirty="0"/>
              <a:t>; </a:t>
            </a:r>
            <a:r>
              <a:rPr dirty="0" err="1"/>
              <a:t>některým</a:t>
            </a:r>
            <a:r>
              <a:rPr dirty="0"/>
              <a:t> </a:t>
            </a:r>
            <a:r>
              <a:rPr dirty="0" err="1"/>
              <a:t>pak</a:t>
            </a:r>
            <a:r>
              <a:rPr dirty="0"/>
              <a:t> dal </a:t>
            </a:r>
            <a:r>
              <a:rPr dirty="0" err="1"/>
              <a:t>za</a:t>
            </a:r>
            <a:r>
              <a:rPr dirty="0"/>
              <a:t> </a:t>
            </a:r>
            <a:r>
              <a:rPr dirty="0" err="1"/>
              <a:t>potravu</a:t>
            </a:r>
            <a:r>
              <a:rPr dirty="0"/>
              <a:t> </a:t>
            </a:r>
            <a:r>
              <a:rPr dirty="0" err="1"/>
              <a:t>požívání</a:t>
            </a:r>
            <a:r>
              <a:rPr dirty="0"/>
              <a:t> </a:t>
            </a:r>
            <a:r>
              <a:rPr dirty="0" err="1"/>
              <a:t>jiných</a:t>
            </a:r>
            <a:r>
              <a:rPr dirty="0"/>
              <a:t> </a:t>
            </a:r>
            <a:r>
              <a:rPr dirty="0" err="1"/>
              <a:t>živoků</a:t>
            </a:r>
            <a:r>
              <a:rPr dirty="0"/>
              <a:t>. A </a:t>
            </a:r>
            <a:r>
              <a:rPr dirty="0" err="1"/>
              <a:t>jedněm</a:t>
            </a:r>
            <a:r>
              <a:rPr dirty="0"/>
              <a:t> </a:t>
            </a:r>
            <a:r>
              <a:rPr dirty="0" err="1"/>
              <a:t>přidělil</a:t>
            </a:r>
            <a:r>
              <a:rPr dirty="0"/>
              <a:t> </a:t>
            </a:r>
            <a:r>
              <a:rPr dirty="0" err="1"/>
              <a:t>malé</a:t>
            </a:r>
            <a:r>
              <a:rPr dirty="0"/>
              <a:t> </a:t>
            </a:r>
            <a:r>
              <a:rPr dirty="0" err="1"/>
              <a:t>rozplozování</a:t>
            </a:r>
            <a:r>
              <a:rPr dirty="0"/>
              <a:t>, </a:t>
            </a:r>
            <a:r>
              <a:rPr dirty="0" err="1"/>
              <a:t>těm</a:t>
            </a:r>
            <a:r>
              <a:rPr dirty="0"/>
              <a:t> </a:t>
            </a:r>
            <a:r>
              <a:rPr dirty="0" err="1"/>
              <a:t>pak</a:t>
            </a:r>
            <a:r>
              <a:rPr dirty="0"/>
              <a:t>, </a:t>
            </a:r>
            <a:r>
              <a:rPr dirty="0" err="1"/>
              <a:t>které</a:t>
            </a:r>
            <a:r>
              <a:rPr dirty="0"/>
              <a:t> </a:t>
            </a:r>
            <a:r>
              <a:rPr dirty="0" err="1"/>
              <a:t>jsou</a:t>
            </a:r>
            <a:r>
              <a:rPr dirty="0"/>
              <a:t> od </a:t>
            </a:r>
            <a:r>
              <a:rPr dirty="0" err="1"/>
              <a:t>nich</a:t>
            </a:r>
            <a:r>
              <a:rPr dirty="0"/>
              <a:t> </a:t>
            </a:r>
            <a:r>
              <a:rPr dirty="0" err="1"/>
              <a:t>utracovány</a:t>
            </a:r>
            <a:r>
              <a:rPr dirty="0"/>
              <a:t>, </a:t>
            </a:r>
            <a:r>
              <a:rPr dirty="0" err="1"/>
              <a:t>velké</a:t>
            </a:r>
            <a:r>
              <a:rPr dirty="0"/>
              <a:t> </a:t>
            </a:r>
            <a:r>
              <a:rPr dirty="0" err="1"/>
              <a:t>rozplozování</a:t>
            </a:r>
            <a:r>
              <a:rPr dirty="0"/>
              <a:t>, </a:t>
            </a:r>
            <a:r>
              <a:rPr dirty="0" err="1"/>
              <a:t>opatřuje</a:t>
            </a:r>
            <a:r>
              <a:rPr dirty="0"/>
              <a:t> </a:t>
            </a:r>
            <a:r>
              <a:rPr dirty="0" err="1"/>
              <a:t>tak</a:t>
            </a:r>
            <a:r>
              <a:rPr dirty="0"/>
              <a:t> </a:t>
            </a:r>
            <a:r>
              <a:rPr dirty="0" err="1"/>
              <a:t>tomu</a:t>
            </a:r>
            <a:r>
              <a:rPr dirty="0"/>
              <a:t> </a:t>
            </a:r>
            <a:r>
              <a:rPr dirty="0" err="1"/>
              <a:t>rodu</a:t>
            </a:r>
            <a:r>
              <a:rPr dirty="0"/>
              <a:t> </a:t>
            </a:r>
            <a:r>
              <a:rPr dirty="0" err="1"/>
              <a:t>záchranu</a:t>
            </a:r>
            <a:r>
              <a:rPr dirty="0"/>
              <a:t>. A </a:t>
            </a:r>
            <a:r>
              <a:rPr dirty="0" err="1"/>
              <a:t>protože</a:t>
            </a:r>
            <a:r>
              <a:rPr dirty="0"/>
              <a:t> </a:t>
            </a:r>
            <a:r>
              <a:rPr dirty="0" err="1"/>
              <a:t>Epimétheus</a:t>
            </a:r>
            <a:r>
              <a:rPr dirty="0"/>
              <a:t> </a:t>
            </a:r>
            <a:r>
              <a:rPr dirty="0" err="1"/>
              <a:t>nebyl</a:t>
            </a:r>
            <a:r>
              <a:rPr dirty="0"/>
              <a:t> </a:t>
            </a:r>
            <a:r>
              <a:rPr dirty="0" err="1"/>
              <a:t>příliš</a:t>
            </a:r>
            <a:r>
              <a:rPr dirty="0"/>
              <a:t> </a:t>
            </a:r>
            <a:r>
              <a:rPr dirty="0" err="1"/>
              <a:t>moudrý</a:t>
            </a:r>
            <a:r>
              <a:rPr dirty="0"/>
              <a:t>, </a:t>
            </a:r>
            <a:r>
              <a:rPr dirty="0" err="1"/>
              <a:t>ani</a:t>
            </a:r>
            <a:r>
              <a:rPr dirty="0"/>
              <a:t> </a:t>
            </a:r>
            <a:r>
              <a:rPr b="1" dirty="0" err="1"/>
              <a:t>nezpozoroval</a:t>
            </a:r>
            <a:r>
              <a:rPr b="1" dirty="0"/>
              <a:t>, </a:t>
            </a:r>
            <a:r>
              <a:rPr b="1" dirty="0" err="1"/>
              <a:t>že</a:t>
            </a:r>
            <a:r>
              <a:rPr b="1" dirty="0"/>
              <a:t> </a:t>
            </a:r>
            <a:r>
              <a:rPr b="1" dirty="0" err="1"/>
              <a:t>rozdal</a:t>
            </a:r>
            <a:r>
              <a:rPr b="1" dirty="0"/>
              <a:t> </a:t>
            </a:r>
            <a:r>
              <a:rPr b="1" dirty="0" err="1"/>
              <a:t>všechny</a:t>
            </a:r>
            <a:r>
              <a:rPr b="1" dirty="0"/>
              <a:t> </a:t>
            </a:r>
            <a:r>
              <a:rPr b="1" dirty="0" err="1"/>
              <a:t>schopnosti</a:t>
            </a:r>
            <a:r>
              <a:rPr b="1" dirty="0"/>
              <a:t> </a:t>
            </a:r>
            <a:r>
              <a:rPr b="1" dirty="0" err="1"/>
              <a:t>mezi</a:t>
            </a:r>
            <a:r>
              <a:rPr b="1" dirty="0"/>
              <a:t> </a:t>
            </a:r>
            <a:r>
              <a:rPr b="1" dirty="0" err="1"/>
              <a:t>zvířata</a:t>
            </a:r>
            <a:r>
              <a:rPr b="1" dirty="0"/>
              <a:t>; </a:t>
            </a:r>
            <a:r>
              <a:rPr b="1" dirty="0" err="1"/>
              <a:t>zbýval</a:t>
            </a:r>
            <a:r>
              <a:rPr b="1" dirty="0"/>
              <a:t> mu </a:t>
            </a:r>
            <a:r>
              <a:rPr b="1" dirty="0" err="1"/>
              <a:t>ještě</a:t>
            </a:r>
            <a:r>
              <a:rPr b="1" dirty="0"/>
              <a:t> </a:t>
            </a:r>
            <a:r>
              <a:rPr b="1" dirty="0" err="1"/>
              <a:t>nevystrojen</a:t>
            </a:r>
            <a:r>
              <a:rPr b="1" dirty="0"/>
              <a:t> rod </a:t>
            </a:r>
            <a:r>
              <a:rPr b="1" dirty="0" err="1"/>
              <a:t>lidí</a:t>
            </a:r>
            <a:r>
              <a:rPr b="1" dirty="0"/>
              <a:t>, a </a:t>
            </a:r>
            <a:r>
              <a:rPr b="1" dirty="0" err="1"/>
              <a:t>byl</a:t>
            </a:r>
            <a:r>
              <a:rPr b="1" dirty="0"/>
              <a:t> v </a:t>
            </a:r>
            <a:r>
              <a:rPr b="1" dirty="0" err="1"/>
              <a:t>rozpacích</a:t>
            </a:r>
            <a:r>
              <a:rPr b="1" dirty="0"/>
              <a:t>, co s </a:t>
            </a:r>
            <a:r>
              <a:rPr b="1" dirty="0" err="1"/>
              <a:t>ním</a:t>
            </a:r>
            <a:r>
              <a:rPr dirty="0"/>
              <a:t>. </a:t>
            </a:r>
            <a:r>
              <a:rPr dirty="0" err="1"/>
              <a:t>Za</a:t>
            </a:r>
            <a:r>
              <a:rPr dirty="0"/>
              <a:t> </a:t>
            </a:r>
            <a:r>
              <a:rPr dirty="0" err="1"/>
              <a:t>těchto</a:t>
            </a:r>
            <a:r>
              <a:rPr dirty="0"/>
              <a:t> </a:t>
            </a:r>
            <a:r>
              <a:rPr dirty="0" err="1"/>
              <a:t>rozpaků</a:t>
            </a:r>
            <a:r>
              <a:rPr dirty="0"/>
              <a:t> </a:t>
            </a:r>
            <a:r>
              <a:rPr dirty="0" err="1"/>
              <a:t>přijde</a:t>
            </a:r>
            <a:r>
              <a:rPr dirty="0"/>
              <a:t> k </a:t>
            </a:r>
            <a:r>
              <a:rPr dirty="0" err="1"/>
              <a:t>němu</a:t>
            </a:r>
            <a:r>
              <a:rPr dirty="0"/>
              <a:t> </a:t>
            </a:r>
            <a:r>
              <a:rPr dirty="0" err="1"/>
              <a:t>Prométheus</a:t>
            </a:r>
            <a:r>
              <a:rPr dirty="0"/>
              <a:t> </a:t>
            </a:r>
            <a:r>
              <a:rPr dirty="0" err="1"/>
              <a:t>podívat</a:t>
            </a:r>
            <a:r>
              <a:rPr dirty="0"/>
              <a:t> se </a:t>
            </a:r>
            <a:r>
              <a:rPr dirty="0" err="1"/>
              <a:t>na</a:t>
            </a:r>
            <a:r>
              <a:rPr dirty="0"/>
              <a:t> </a:t>
            </a:r>
            <a:r>
              <a:rPr dirty="0" err="1"/>
              <a:t>rozdělení</a:t>
            </a:r>
            <a:r>
              <a:rPr dirty="0"/>
              <a:t> a </a:t>
            </a:r>
            <a:r>
              <a:rPr dirty="0" err="1"/>
              <a:t>vidí</a:t>
            </a:r>
            <a:r>
              <a:rPr dirty="0"/>
              <a:t>, </a:t>
            </a:r>
            <a:r>
              <a:rPr dirty="0" err="1"/>
              <a:t>jak</a:t>
            </a:r>
            <a:r>
              <a:rPr dirty="0"/>
              <a:t> </a:t>
            </a:r>
            <a:r>
              <a:rPr dirty="0" err="1"/>
              <a:t>ostatní</a:t>
            </a:r>
            <a:r>
              <a:rPr dirty="0"/>
              <a:t> </a:t>
            </a:r>
            <a:r>
              <a:rPr dirty="0" err="1"/>
              <a:t>živokové</a:t>
            </a:r>
            <a:r>
              <a:rPr dirty="0"/>
              <a:t> </a:t>
            </a:r>
            <a:r>
              <a:rPr dirty="0" err="1"/>
              <a:t>mají</a:t>
            </a:r>
            <a:r>
              <a:rPr dirty="0"/>
              <a:t> </a:t>
            </a:r>
            <a:r>
              <a:rPr dirty="0" err="1"/>
              <a:t>všechno</a:t>
            </a:r>
            <a:r>
              <a:rPr dirty="0"/>
              <a:t> v </a:t>
            </a:r>
            <a:r>
              <a:rPr dirty="0" err="1"/>
              <a:t>náležité</a:t>
            </a:r>
            <a:r>
              <a:rPr dirty="0"/>
              <a:t> </a:t>
            </a:r>
            <a:r>
              <a:rPr dirty="0" err="1"/>
              <a:t>míře</a:t>
            </a:r>
            <a:r>
              <a:rPr dirty="0"/>
              <a:t>, ale </a:t>
            </a:r>
            <a:r>
              <a:rPr b="1" dirty="0" err="1"/>
              <a:t>člověka</a:t>
            </a:r>
            <a:r>
              <a:rPr b="1" dirty="0"/>
              <a:t> </a:t>
            </a:r>
            <a:r>
              <a:rPr b="1" dirty="0" err="1"/>
              <a:t>vidí</a:t>
            </a:r>
            <a:r>
              <a:rPr b="1" dirty="0"/>
              <a:t> </a:t>
            </a:r>
            <a:r>
              <a:rPr b="1" dirty="0" err="1"/>
              <a:t>nahého</a:t>
            </a:r>
            <a:r>
              <a:rPr b="1" dirty="0"/>
              <a:t>, bez </a:t>
            </a:r>
            <a:r>
              <a:rPr b="1" dirty="0" err="1"/>
              <a:t>obuvi</a:t>
            </a:r>
            <a:r>
              <a:rPr b="1" dirty="0"/>
              <a:t>, bez </a:t>
            </a:r>
            <a:r>
              <a:rPr b="1" dirty="0" err="1"/>
              <a:t>pokrývky</a:t>
            </a:r>
            <a:r>
              <a:rPr b="1" dirty="0"/>
              <a:t> a </a:t>
            </a:r>
            <a:r>
              <a:rPr b="1" dirty="0" err="1"/>
              <a:t>bezpranného</a:t>
            </a:r>
            <a:r>
              <a:rPr dirty="0"/>
              <a:t>; a </a:t>
            </a:r>
            <a:r>
              <a:rPr dirty="0" err="1"/>
              <a:t>již</a:t>
            </a:r>
            <a:r>
              <a:rPr dirty="0"/>
              <a:t> </a:t>
            </a:r>
            <a:r>
              <a:rPr dirty="0" err="1"/>
              <a:t>také</a:t>
            </a:r>
            <a:r>
              <a:rPr dirty="0"/>
              <a:t> </a:t>
            </a:r>
            <a:r>
              <a:rPr dirty="0" err="1"/>
              <a:t>přišel</a:t>
            </a:r>
            <a:r>
              <a:rPr dirty="0"/>
              <a:t> </a:t>
            </a:r>
            <a:r>
              <a:rPr dirty="0" err="1"/>
              <a:t>usouzený</a:t>
            </a:r>
            <a:r>
              <a:rPr dirty="0"/>
              <a:t> den, </a:t>
            </a:r>
            <a:r>
              <a:rPr dirty="0" err="1"/>
              <a:t>kdy</a:t>
            </a:r>
            <a:r>
              <a:rPr dirty="0"/>
              <a:t> </a:t>
            </a:r>
            <a:r>
              <a:rPr dirty="0" err="1"/>
              <a:t>měl</a:t>
            </a:r>
            <a:r>
              <a:rPr dirty="0"/>
              <a:t> </a:t>
            </a:r>
            <a:r>
              <a:rPr dirty="0" err="1"/>
              <a:t>i</a:t>
            </a:r>
            <a:r>
              <a:rPr dirty="0"/>
              <a:t> </a:t>
            </a:r>
            <a:r>
              <a:rPr dirty="0" err="1"/>
              <a:t>člověk</a:t>
            </a:r>
            <a:r>
              <a:rPr dirty="0"/>
              <a:t> </a:t>
            </a:r>
            <a:r>
              <a:rPr dirty="0" err="1"/>
              <a:t>vyjíti</a:t>
            </a:r>
            <a:r>
              <a:rPr dirty="0"/>
              <a:t> </a:t>
            </a:r>
            <a:r>
              <a:rPr dirty="0" err="1"/>
              <a:t>ze</a:t>
            </a:r>
            <a:r>
              <a:rPr dirty="0"/>
              <a:t> </a:t>
            </a:r>
            <a:r>
              <a:rPr dirty="0" err="1"/>
              <a:t>země</a:t>
            </a:r>
            <a:r>
              <a:rPr dirty="0"/>
              <a:t> </a:t>
            </a:r>
            <a:r>
              <a:rPr dirty="0" err="1"/>
              <a:t>na</a:t>
            </a:r>
            <a:r>
              <a:rPr dirty="0"/>
              <a:t> </a:t>
            </a:r>
            <a:r>
              <a:rPr dirty="0" err="1"/>
              <a:t>světlo</a:t>
            </a:r>
            <a:r>
              <a:rPr dirty="0"/>
              <a:t>. </a:t>
            </a:r>
            <a:r>
              <a:rPr dirty="0" err="1"/>
              <a:t>Tu</a:t>
            </a:r>
            <a:r>
              <a:rPr dirty="0"/>
              <a:t> </a:t>
            </a:r>
            <a:r>
              <a:rPr dirty="0" err="1"/>
              <a:t>Prométheus</a:t>
            </a:r>
            <a:r>
              <a:rPr dirty="0"/>
              <a:t>, </a:t>
            </a:r>
            <a:r>
              <a:rPr dirty="0" err="1"/>
              <a:t>dostav</a:t>
            </a:r>
            <a:r>
              <a:rPr dirty="0"/>
              <a:t> se do </a:t>
            </a:r>
            <a:r>
              <a:rPr dirty="0" err="1"/>
              <a:t>nesnází</a:t>
            </a:r>
            <a:r>
              <a:rPr dirty="0"/>
              <a:t>, </a:t>
            </a:r>
            <a:r>
              <a:rPr dirty="0" err="1"/>
              <a:t>jakou</a:t>
            </a:r>
            <a:r>
              <a:rPr dirty="0"/>
              <a:t> </a:t>
            </a:r>
            <a:r>
              <a:rPr dirty="0" err="1"/>
              <a:t>záchranu</a:t>
            </a:r>
            <a:r>
              <a:rPr dirty="0"/>
              <a:t> by </a:t>
            </a:r>
            <a:r>
              <a:rPr dirty="0" err="1"/>
              <a:t>nalezl</a:t>
            </a:r>
            <a:r>
              <a:rPr dirty="0"/>
              <a:t> pro </a:t>
            </a:r>
            <a:r>
              <a:rPr dirty="0" err="1"/>
              <a:t>člověka</a:t>
            </a:r>
            <a:r>
              <a:rPr dirty="0"/>
              <a:t>, </a:t>
            </a:r>
            <a:r>
              <a:rPr b="1" dirty="0" err="1"/>
              <a:t>ukradne</a:t>
            </a:r>
            <a:r>
              <a:rPr b="1" dirty="0"/>
              <a:t> </a:t>
            </a:r>
            <a:r>
              <a:rPr b="1" dirty="0" err="1"/>
              <a:t>Héfaistovi</a:t>
            </a:r>
            <a:r>
              <a:rPr b="1" dirty="0"/>
              <a:t> a </a:t>
            </a:r>
            <a:r>
              <a:rPr b="1" dirty="0" err="1"/>
              <a:t>Athéně</a:t>
            </a:r>
            <a:r>
              <a:rPr b="1" dirty="0"/>
              <a:t> </a:t>
            </a:r>
            <a:r>
              <a:rPr b="1" dirty="0" err="1"/>
              <a:t>řemeslnou</a:t>
            </a:r>
            <a:r>
              <a:rPr b="1" dirty="0"/>
              <a:t> </a:t>
            </a:r>
            <a:r>
              <a:rPr b="1" dirty="0" err="1"/>
              <a:t>dovednost</a:t>
            </a:r>
            <a:r>
              <a:rPr b="1" dirty="0"/>
              <a:t> </a:t>
            </a:r>
            <a:r>
              <a:rPr b="1" dirty="0" err="1"/>
              <a:t>spolu</a:t>
            </a:r>
            <a:r>
              <a:rPr b="1" dirty="0"/>
              <a:t> s </a:t>
            </a:r>
            <a:r>
              <a:rPr b="1" dirty="0" err="1"/>
              <a:t>ohněm</a:t>
            </a:r>
            <a:r>
              <a:rPr b="1" dirty="0"/>
              <a:t> – </a:t>
            </a:r>
            <a:r>
              <a:rPr b="1" dirty="0" err="1"/>
              <a:t>neboť</a:t>
            </a:r>
            <a:r>
              <a:rPr b="1" dirty="0"/>
              <a:t> </a:t>
            </a:r>
            <a:r>
              <a:rPr b="1" dirty="0" err="1"/>
              <a:t>nebylo</a:t>
            </a:r>
            <a:r>
              <a:rPr b="1" dirty="0"/>
              <a:t>, aby se bez </a:t>
            </a:r>
            <a:r>
              <a:rPr b="1" dirty="0" err="1"/>
              <a:t>ohně</a:t>
            </a:r>
            <a:r>
              <a:rPr b="1" dirty="0"/>
              <a:t> </a:t>
            </a:r>
            <a:r>
              <a:rPr b="1" dirty="0" err="1"/>
              <a:t>stala</a:t>
            </a:r>
            <a:r>
              <a:rPr b="1" dirty="0"/>
              <a:t> </a:t>
            </a:r>
            <a:r>
              <a:rPr b="1" dirty="0" err="1"/>
              <a:t>něčím</a:t>
            </a:r>
            <a:r>
              <a:rPr b="1" dirty="0"/>
              <a:t> </a:t>
            </a:r>
            <a:r>
              <a:rPr b="1" dirty="0" err="1"/>
              <a:t>majetkem</a:t>
            </a:r>
            <a:r>
              <a:rPr b="1" dirty="0"/>
              <a:t> </a:t>
            </a:r>
            <a:r>
              <a:rPr b="1" dirty="0" err="1"/>
              <a:t>nebo</a:t>
            </a:r>
            <a:r>
              <a:rPr b="1" dirty="0"/>
              <a:t> </a:t>
            </a:r>
            <a:r>
              <a:rPr b="1" dirty="0" err="1"/>
              <a:t>prospěchem</a:t>
            </a:r>
            <a:r>
              <a:rPr b="1" dirty="0"/>
              <a:t> – a </a:t>
            </a:r>
            <a:r>
              <a:rPr b="1" dirty="0" err="1"/>
              <a:t>tak</a:t>
            </a:r>
            <a:r>
              <a:rPr b="1" dirty="0"/>
              <a:t> </a:t>
            </a:r>
            <a:r>
              <a:rPr b="1" dirty="0" err="1"/>
              <a:t>ji</a:t>
            </a:r>
            <a:r>
              <a:rPr b="1" dirty="0"/>
              <a:t> </a:t>
            </a:r>
            <a:r>
              <a:rPr b="1" dirty="0" err="1"/>
              <a:t>daruje</a:t>
            </a:r>
            <a:r>
              <a:rPr b="1" dirty="0"/>
              <a:t> </a:t>
            </a:r>
            <a:r>
              <a:rPr b="1" dirty="0" err="1"/>
              <a:t>člověku</a:t>
            </a:r>
            <a:r>
              <a:rPr b="1" dirty="0"/>
              <a:t>.</a:t>
            </a:r>
            <a:r>
              <a:rPr dirty="0"/>
              <a:t> </a:t>
            </a:r>
            <a:r>
              <a:rPr dirty="0" err="1"/>
              <a:t>Tímto</a:t>
            </a:r>
            <a:r>
              <a:rPr dirty="0"/>
              <a:t> </a:t>
            </a:r>
            <a:r>
              <a:rPr dirty="0" err="1"/>
              <a:t>způsobem</a:t>
            </a:r>
            <a:r>
              <a:rPr dirty="0"/>
              <a:t> </a:t>
            </a:r>
            <a:r>
              <a:rPr dirty="0" err="1"/>
              <a:t>tedy</a:t>
            </a:r>
            <a:r>
              <a:rPr dirty="0"/>
              <a:t> </a:t>
            </a:r>
            <a:r>
              <a:rPr dirty="0" err="1"/>
              <a:t>člověk</a:t>
            </a:r>
            <a:r>
              <a:rPr dirty="0"/>
              <a:t> </a:t>
            </a:r>
            <a:r>
              <a:rPr dirty="0" err="1"/>
              <a:t>nabyl</a:t>
            </a:r>
            <a:r>
              <a:rPr dirty="0"/>
              <a:t> </a:t>
            </a:r>
            <a:r>
              <a:rPr dirty="0" err="1"/>
              <a:t>dovednosti</a:t>
            </a:r>
            <a:r>
              <a:rPr dirty="0"/>
              <a:t> k </a:t>
            </a:r>
            <a:r>
              <a:rPr dirty="0" err="1"/>
              <a:t>udržení</a:t>
            </a:r>
            <a:r>
              <a:rPr dirty="0"/>
              <a:t> </a:t>
            </a:r>
            <a:r>
              <a:rPr dirty="0" err="1"/>
              <a:t>života</a:t>
            </a:r>
            <a:r>
              <a:rPr dirty="0"/>
              <a:t>, ale </a:t>
            </a:r>
            <a:r>
              <a:rPr dirty="0" err="1"/>
              <a:t>občanské</a:t>
            </a:r>
            <a:r>
              <a:rPr dirty="0"/>
              <a:t> </a:t>
            </a:r>
            <a:r>
              <a:rPr dirty="0" err="1"/>
              <a:t>moudrosti</a:t>
            </a:r>
            <a:r>
              <a:rPr dirty="0"/>
              <a:t> </a:t>
            </a:r>
            <a:r>
              <a:rPr dirty="0" err="1"/>
              <a:t>neměl</a:t>
            </a:r>
            <a:r>
              <a:rPr dirty="0"/>
              <a:t>, </a:t>
            </a:r>
            <a:r>
              <a:rPr dirty="0" err="1"/>
              <a:t>neboť</a:t>
            </a:r>
            <a:r>
              <a:rPr dirty="0"/>
              <a:t> ta </a:t>
            </a:r>
            <a:r>
              <a:rPr dirty="0" err="1"/>
              <a:t>byla</a:t>
            </a:r>
            <a:r>
              <a:rPr dirty="0"/>
              <a:t> </a:t>
            </a:r>
            <a:r>
              <a:rPr dirty="0" err="1"/>
              <a:t>i</a:t>
            </a:r>
            <a:r>
              <a:rPr dirty="0"/>
              <a:t> Dia.</a:t>
            </a:r>
          </a:p>
        </p:txBody>
      </p:sp>
      <p:sp>
        <p:nvSpPr>
          <p:cNvPr id="405"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900"/>
            </a:pPr>
            <a:r>
              <a:rPr dirty="0" err="1"/>
              <a:t>Prométheovi</a:t>
            </a:r>
            <a:r>
              <a:rPr dirty="0"/>
              <a:t> </a:t>
            </a:r>
            <a:r>
              <a:rPr dirty="0" err="1"/>
              <a:t>však</a:t>
            </a:r>
            <a:r>
              <a:rPr dirty="0"/>
              <a:t> </a:t>
            </a:r>
            <a:r>
              <a:rPr dirty="0" err="1"/>
              <a:t>již</a:t>
            </a:r>
            <a:r>
              <a:rPr dirty="0"/>
              <a:t> </a:t>
            </a:r>
            <a:r>
              <a:rPr dirty="0" err="1"/>
              <a:t>nestačil</a:t>
            </a:r>
            <a:r>
              <a:rPr dirty="0"/>
              <a:t> </a:t>
            </a:r>
            <a:r>
              <a:rPr dirty="0" err="1"/>
              <a:t>čas</a:t>
            </a:r>
            <a:r>
              <a:rPr dirty="0"/>
              <a:t> </a:t>
            </a:r>
            <a:r>
              <a:rPr dirty="0" err="1"/>
              <a:t>vejíti</a:t>
            </a:r>
            <a:r>
              <a:rPr dirty="0"/>
              <a:t> do </a:t>
            </a:r>
            <a:r>
              <a:rPr dirty="0" err="1"/>
              <a:t>Vyšehradu</a:t>
            </a:r>
            <a:r>
              <a:rPr dirty="0"/>
              <a:t>, </a:t>
            </a:r>
            <a:r>
              <a:rPr dirty="0" err="1"/>
              <a:t>Diova</a:t>
            </a:r>
            <a:r>
              <a:rPr dirty="0"/>
              <a:t> </a:t>
            </a:r>
            <a:r>
              <a:rPr dirty="0" err="1"/>
              <a:t>obydlí</a:t>
            </a:r>
            <a:r>
              <a:rPr dirty="0"/>
              <a:t>- </a:t>
            </a:r>
            <a:r>
              <a:rPr dirty="0" err="1"/>
              <a:t>kromě</a:t>
            </a:r>
            <a:r>
              <a:rPr dirty="0"/>
              <a:t> </a:t>
            </a:r>
            <a:r>
              <a:rPr dirty="0" err="1"/>
              <a:t>toho</a:t>
            </a:r>
            <a:r>
              <a:rPr dirty="0"/>
              <a:t> tam </a:t>
            </a:r>
            <a:r>
              <a:rPr dirty="0" err="1"/>
              <a:t>byly</a:t>
            </a:r>
            <a:r>
              <a:rPr dirty="0"/>
              <a:t> </a:t>
            </a:r>
            <a:r>
              <a:rPr dirty="0" err="1"/>
              <a:t>i</a:t>
            </a:r>
            <a:r>
              <a:rPr dirty="0"/>
              <a:t> </a:t>
            </a:r>
            <a:r>
              <a:rPr dirty="0" err="1"/>
              <a:t>hrozné</a:t>
            </a:r>
            <a:r>
              <a:rPr dirty="0"/>
              <a:t> </a:t>
            </a:r>
            <a:r>
              <a:rPr dirty="0" err="1"/>
              <a:t>stráže</a:t>
            </a:r>
            <a:r>
              <a:rPr dirty="0"/>
              <a:t> </a:t>
            </a:r>
            <a:r>
              <a:rPr dirty="0" err="1"/>
              <a:t>Diovy</a:t>
            </a:r>
            <a:r>
              <a:rPr dirty="0"/>
              <a:t>-, ale </a:t>
            </a:r>
            <a:r>
              <a:rPr dirty="0" err="1"/>
              <a:t>podaří</a:t>
            </a:r>
            <a:r>
              <a:rPr dirty="0"/>
              <a:t> se mu </a:t>
            </a:r>
            <a:r>
              <a:rPr dirty="0" err="1"/>
              <a:t>tajně</a:t>
            </a:r>
            <a:r>
              <a:rPr dirty="0"/>
              <a:t> </a:t>
            </a:r>
            <a:r>
              <a:rPr dirty="0" err="1"/>
              <a:t>vstoupit</a:t>
            </a:r>
            <a:r>
              <a:rPr dirty="0"/>
              <a:t> do </a:t>
            </a:r>
            <a:r>
              <a:rPr dirty="0" err="1"/>
              <a:t>společného</a:t>
            </a:r>
            <a:r>
              <a:rPr dirty="0"/>
              <a:t> </a:t>
            </a:r>
            <a:r>
              <a:rPr dirty="0" err="1"/>
              <a:t>příbytku</a:t>
            </a:r>
            <a:r>
              <a:rPr dirty="0"/>
              <a:t> </a:t>
            </a:r>
            <a:r>
              <a:rPr dirty="0" err="1"/>
              <a:t>Athény</a:t>
            </a:r>
            <a:r>
              <a:rPr dirty="0"/>
              <a:t> a </a:t>
            </a:r>
            <a:r>
              <a:rPr dirty="0" err="1"/>
              <a:t>Héfaista</a:t>
            </a:r>
            <a:r>
              <a:rPr dirty="0"/>
              <a:t>, v </a:t>
            </a:r>
            <a:r>
              <a:rPr dirty="0" err="1"/>
              <a:t>kterém</a:t>
            </a:r>
            <a:r>
              <a:rPr dirty="0"/>
              <a:t> se </a:t>
            </a:r>
            <a:r>
              <a:rPr dirty="0" err="1"/>
              <a:t>zabývali</a:t>
            </a:r>
            <a:r>
              <a:rPr dirty="0"/>
              <a:t> </a:t>
            </a:r>
            <a:r>
              <a:rPr dirty="0" err="1"/>
              <a:t>svými</a:t>
            </a:r>
            <a:r>
              <a:rPr dirty="0"/>
              <a:t> </a:t>
            </a:r>
            <a:r>
              <a:rPr dirty="0" err="1"/>
              <a:t>řemesly</a:t>
            </a:r>
            <a:r>
              <a:rPr dirty="0"/>
              <a:t>, a </a:t>
            </a:r>
            <a:r>
              <a:rPr dirty="0" err="1"/>
              <a:t>ukradnův</a:t>
            </a:r>
            <a:r>
              <a:rPr dirty="0"/>
              <a:t> </a:t>
            </a:r>
            <a:r>
              <a:rPr dirty="0" err="1"/>
              <a:t>ohňové</a:t>
            </a:r>
            <a:r>
              <a:rPr dirty="0"/>
              <a:t> </a:t>
            </a:r>
            <a:r>
              <a:rPr dirty="0" err="1"/>
              <a:t>umění</a:t>
            </a:r>
            <a:r>
              <a:rPr dirty="0"/>
              <a:t> </a:t>
            </a:r>
            <a:r>
              <a:rPr dirty="0" err="1"/>
              <a:t>Héfaistovo</a:t>
            </a:r>
            <a:r>
              <a:rPr dirty="0"/>
              <a:t> </a:t>
            </a:r>
            <a:r>
              <a:rPr dirty="0" err="1"/>
              <a:t>i</a:t>
            </a:r>
            <a:r>
              <a:rPr dirty="0"/>
              <a:t> to </a:t>
            </a:r>
            <a:r>
              <a:rPr dirty="0" err="1"/>
              <a:t>druhé</a:t>
            </a:r>
            <a:r>
              <a:rPr dirty="0"/>
              <a:t> </a:t>
            </a:r>
            <a:r>
              <a:rPr dirty="0" err="1"/>
              <a:t>Athénino</a:t>
            </a:r>
            <a:r>
              <a:rPr dirty="0"/>
              <a:t>, </a:t>
            </a:r>
            <a:r>
              <a:rPr dirty="0" err="1"/>
              <a:t>dá</a:t>
            </a:r>
            <a:r>
              <a:rPr dirty="0"/>
              <a:t> je </a:t>
            </a:r>
            <a:r>
              <a:rPr dirty="0" err="1"/>
              <a:t>člověku</a:t>
            </a:r>
            <a:r>
              <a:rPr dirty="0"/>
              <a:t>. A od </a:t>
            </a:r>
            <a:r>
              <a:rPr dirty="0" err="1"/>
              <a:t>té</a:t>
            </a:r>
            <a:r>
              <a:rPr dirty="0"/>
              <a:t> </a:t>
            </a:r>
            <a:r>
              <a:rPr dirty="0" err="1"/>
              <a:t>doby</a:t>
            </a:r>
            <a:r>
              <a:rPr dirty="0"/>
              <a:t> </a:t>
            </a:r>
            <a:r>
              <a:rPr dirty="0" err="1"/>
              <a:t>má</a:t>
            </a:r>
            <a:r>
              <a:rPr dirty="0"/>
              <a:t> </a:t>
            </a:r>
            <a:r>
              <a:rPr dirty="0" err="1"/>
              <a:t>člověk</a:t>
            </a:r>
            <a:r>
              <a:rPr dirty="0"/>
              <a:t> </a:t>
            </a:r>
            <a:r>
              <a:rPr dirty="0" err="1"/>
              <a:t>hojně</a:t>
            </a:r>
            <a:r>
              <a:rPr dirty="0"/>
              <a:t> </a:t>
            </a:r>
            <a:r>
              <a:rPr dirty="0" err="1"/>
              <a:t>prostředků</a:t>
            </a:r>
            <a:r>
              <a:rPr dirty="0"/>
              <a:t> k </a:t>
            </a:r>
            <a:r>
              <a:rPr dirty="0" err="1"/>
              <a:t>živobytí</a:t>
            </a:r>
            <a:r>
              <a:rPr dirty="0"/>
              <a:t>, </a:t>
            </a:r>
            <a:r>
              <a:rPr dirty="0" err="1"/>
              <a:t>avšak</a:t>
            </a:r>
            <a:r>
              <a:rPr dirty="0"/>
              <a:t> </a:t>
            </a:r>
            <a:r>
              <a:rPr dirty="0" err="1"/>
              <a:t>Prométhea</a:t>
            </a:r>
            <a:r>
              <a:rPr dirty="0"/>
              <a:t> </a:t>
            </a:r>
            <a:r>
              <a:rPr dirty="0" err="1"/>
              <a:t>stihl</a:t>
            </a:r>
            <a:r>
              <a:rPr dirty="0"/>
              <a:t> </a:t>
            </a:r>
            <a:r>
              <a:rPr dirty="0" err="1"/>
              <a:t>později</a:t>
            </a:r>
            <a:r>
              <a:rPr dirty="0"/>
              <a:t>, </a:t>
            </a:r>
            <a:r>
              <a:rPr dirty="0" err="1"/>
              <a:t>jak</a:t>
            </a:r>
            <a:r>
              <a:rPr dirty="0"/>
              <a:t> se </a:t>
            </a:r>
            <a:r>
              <a:rPr dirty="0" err="1"/>
              <a:t>vypravuje</a:t>
            </a:r>
            <a:r>
              <a:rPr dirty="0"/>
              <a:t>, </a:t>
            </a:r>
            <a:r>
              <a:rPr dirty="0" err="1"/>
              <a:t>kvůli</a:t>
            </a:r>
            <a:r>
              <a:rPr dirty="0"/>
              <a:t> </a:t>
            </a:r>
            <a:r>
              <a:rPr dirty="0" err="1"/>
              <a:t>Epimétheovi</a:t>
            </a:r>
            <a:r>
              <a:rPr dirty="0"/>
              <a:t> </a:t>
            </a:r>
            <a:r>
              <a:rPr dirty="0" err="1"/>
              <a:t>trest</a:t>
            </a:r>
            <a:r>
              <a:rPr dirty="0"/>
              <a:t> </a:t>
            </a:r>
            <a:r>
              <a:rPr dirty="0" err="1"/>
              <a:t>za</a:t>
            </a:r>
            <a:r>
              <a:rPr dirty="0"/>
              <a:t> </a:t>
            </a:r>
            <a:r>
              <a:rPr dirty="0" err="1"/>
              <a:t>krádež</a:t>
            </a:r>
            <a:r>
              <a:rPr dirty="0"/>
              <a:t>.</a:t>
            </a:r>
            <a:endParaRPr sz="2500" dirty="0"/>
          </a:p>
          <a:p>
            <a:pPr>
              <a:spcBef>
                <a:spcPts val="200"/>
              </a:spcBef>
              <a:defRPr sz="900"/>
            </a:pPr>
            <a:r>
              <a:rPr dirty="0" err="1"/>
              <a:t>Když</a:t>
            </a:r>
            <a:r>
              <a:rPr dirty="0"/>
              <a:t> </a:t>
            </a:r>
            <a:r>
              <a:rPr dirty="0" err="1"/>
              <a:t>pak</a:t>
            </a:r>
            <a:r>
              <a:rPr dirty="0"/>
              <a:t> se </a:t>
            </a:r>
            <a:r>
              <a:rPr dirty="0" err="1"/>
              <a:t>stal</a:t>
            </a:r>
            <a:r>
              <a:rPr dirty="0"/>
              <a:t> </a:t>
            </a:r>
            <a:r>
              <a:rPr dirty="0" err="1"/>
              <a:t>člověk</a:t>
            </a:r>
            <a:r>
              <a:rPr dirty="0"/>
              <a:t> </a:t>
            </a:r>
            <a:r>
              <a:rPr dirty="0" err="1"/>
              <a:t>účasten</a:t>
            </a:r>
            <a:r>
              <a:rPr dirty="0"/>
              <a:t> </a:t>
            </a:r>
            <a:r>
              <a:rPr dirty="0" err="1"/>
              <a:t>božského</a:t>
            </a:r>
            <a:r>
              <a:rPr dirty="0"/>
              <a:t> </a:t>
            </a:r>
            <a:r>
              <a:rPr dirty="0" err="1"/>
              <a:t>údělu</a:t>
            </a:r>
            <a:r>
              <a:rPr dirty="0"/>
              <a:t>, </a:t>
            </a:r>
            <a:r>
              <a:rPr dirty="0" err="1"/>
              <a:t>nejprve</a:t>
            </a:r>
            <a:r>
              <a:rPr dirty="0"/>
              <a:t> </a:t>
            </a:r>
            <a:r>
              <a:rPr dirty="0" err="1"/>
              <a:t>skrze</a:t>
            </a:r>
            <a:r>
              <a:rPr dirty="0"/>
              <a:t> </a:t>
            </a:r>
            <a:r>
              <a:rPr dirty="0" err="1"/>
              <a:t>svou</a:t>
            </a:r>
            <a:r>
              <a:rPr dirty="0"/>
              <a:t> </a:t>
            </a:r>
            <a:r>
              <a:rPr dirty="0" err="1"/>
              <a:t>sourodost</a:t>
            </a:r>
            <a:r>
              <a:rPr dirty="0"/>
              <a:t> s </a:t>
            </a:r>
            <a:r>
              <a:rPr dirty="0" err="1"/>
              <a:t>božstvem</a:t>
            </a:r>
            <a:r>
              <a:rPr dirty="0"/>
              <a:t> </a:t>
            </a:r>
            <a:r>
              <a:rPr dirty="0" err="1"/>
              <a:t>jediný</a:t>
            </a:r>
            <a:r>
              <a:rPr dirty="0"/>
              <a:t> z </a:t>
            </a:r>
            <a:r>
              <a:rPr dirty="0" err="1"/>
              <a:t>živoků</a:t>
            </a:r>
            <a:r>
              <a:rPr dirty="0"/>
              <a:t> </a:t>
            </a:r>
            <a:r>
              <a:rPr dirty="0" err="1"/>
              <a:t>počal</a:t>
            </a:r>
            <a:r>
              <a:rPr dirty="0"/>
              <a:t> </a:t>
            </a:r>
            <a:r>
              <a:rPr dirty="0" err="1"/>
              <a:t>uctívat</a:t>
            </a:r>
            <a:r>
              <a:rPr dirty="0"/>
              <a:t> </a:t>
            </a:r>
            <a:r>
              <a:rPr dirty="0" err="1"/>
              <a:t>bohy</a:t>
            </a:r>
            <a:r>
              <a:rPr dirty="0"/>
              <a:t> a </a:t>
            </a:r>
            <a:r>
              <a:rPr dirty="0" err="1"/>
              <a:t>jal</a:t>
            </a:r>
            <a:r>
              <a:rPr dirty="0"/>
              <a:t> se </a:t>
            </a:r>
            <a:r>
              <a:rPr dirty="0" err="1"/>
              <a:t>stavěti</a:t>
            </a:r>
            <a:r>
              <a:rPr dirty="0"/>
              <a:t> </a:t>
            </a:r>
            <a:r>
              <a:rPr dirty="0" err="1"/>
              <a:t>oltáře</a:t>
            </a:r>
            <a:r>
              <a:rPr dirty="0"/>
              <a:t> </a:t>
            </a:r>
            <a:r>
              <a:rPr dirty="0" err="1"/>
              <a:t>i</a:t>
            </a:r>
            <a:r>
              <a:rPr dirty="0"/>
              <a:t> </a:t>
            </a:r>
            <a:r>
              <a:rPr dirty="0" err="1"/>
              <a:t>sochy</a:t>
            </a:r>
            <a:r>
              <a:rPr dirty="0"/>
              <a:t> </a:t>
            </a:r>
            <a:r>
              <a:rPr dirty="0" err="1"/>
              <a:t>bohů</a:t>
            </a:r>
            <a:r>
              <a:rPr dirty="0"/>
              <a:t>; </a:t>
            </a:r>
            <a:r>
              <a:rPr dirty="0" err="1"/>
              <a:t>potom</a:t>
            </a:r>
            <a:r>
              <a:rPr dirty="0"/>
              <a:t> </a:t>
            </a:r>
            <a:r>
              <a:rPr dirty="0" err="1"/>
              <a:t>si</a:t>
            </a:r>
            <a:r>
              <a:rPr dirty="0"/>
              <a:t> </a:t>
            </a:r>
            <a:r>
              <a:rPr dirty="0" err="1"/>
              <a:t>brzy</a:t>
            </a:r>
            <a:r>
              <a:rPr dirty="0"/>
              <a:t> </a:t>
            </a:r>
            <a:r>
              <a:rPr dirty="0" err="1"/>
              <a:t>svým</a:t>
            </a:r>
            <a:r>
              <a:rPr dirty="0"/>
              <a:t> </a:t>
            </a:r>
            <a:r>
              <a:rPr dirty="0" err="1"/>
              <a:t>uměním</a:t>
            </a:r>
            <a:r>
              <a:rPr dirty="0"/>
              <a:t> </a:t>
            </a:r>
            <a:r>
              <a:rPr dirty="0" err="1"/>
              <a:t>rozčlenil</a:t>
            </a:r>
            <a:r>
              <a:rPr dirty="0"/>
              <a:t> </a:t>
            </a:r>
            <a:r>
              <a:rPr dirty="0" err="1"/>
              <a:t>řeč</a:t>
            </a:r>
            <a:r>
              <a:rPr dirty="0"/>
              <a:t> a </a:t>
            </a:r>
            <a:r>
              <a:rPr dirty="0" err="1"/>
              <a:t>jména</a:t>
            </a:r>
            <a:r>
              <a:rPr dirty="0"/>
              <a:t> a </a:t>
            </a:r>
            <a:r>
              <a:rPr dirty="0" err="1"/>
              <a:t>vynalezl</a:t>
            </a:r>
            <a:r>
              <a:rPr dirty="0"/>
              <a:t> </a:t>
            </a:r>
            <a:r>
              <a:rPr dirty="0" err="1"/>
              <a:t>si</a:t>
            </a:r>
            <a:r>
              <a:rPr dirty="0"/>
              <a:t> </a:t>
            </a:r>
            <a:r>
              <a:rPr dirty="0" err="1"/>
              <a:t>obydlí</a:t>
            </a:r>
            <a:r>
              <a:rPr dirty="0"/>
              <a:t>, </a:t>
            </a:r>
            <a:r>
              <a:rPr dirty="0" err="1"/>
              <a:t>oděv</a:t>
            </a:r>
            <a:r>
              <a:rPr dirty="0"/>
              <a:t>, </a:t>
            </a:r>
            <a:r>
              <a:rPr dirty="0" err="1"/>
              <a:t>obuv</a:t>
            </a:r>
            <a:r>
              <a:rPr dirty="0"/>
              <a:t>, </a:t>
            </a:r>
            <a:r>
              <a:rPr dirty="0" err="1"/>
              <a:t>lože</a:t>
            </a:r>
            <a:r>
              <a:rPr dirty="0"/>
              <a:t> </a:t>
            </a:r>
            <a:r>
              <a:rPr dirty="0" err="1"/>
              <a:t>i</a:t>
            </a:r>
            <a:r>
              <a:rPr dirty="0"/>
              <a:t> </a:t>
            </a:r>
            <a:r>
              <a:rPr dirty="0" err="1"/>
              <a:t>potravu</a:t>
            </a:r>
            <a:r>
              <a:rPr dirty="0"/>
              <a:t> </a:t>
            </a:r>
            <a:r>
              <a:rPr dirty="0" err="1"/>
              <a:t>ze</a:t>
            </a:r>
            <a:r>
              <a:rPr dirty="0"/>
              <a:t> </a:t>
            </a:r>
            <a:r>
              <a:rPr dirty="0" err="1"/>
              <a:t>země</a:t>
            </a:r>
            <a:r>
              <a:rPr dirty="0"/>
              <a:t>. </a:t>
            </a:r>
            <a:r>
              <a:rPr dirty="0" err="1"/>
              <a:t>Takto</a:t>
            </a:r>
            <a:r>
              <a:rPr dirty="0"/>
              <a:t> </a:t>
            </a:r>
            <a:r>
              <a:rPr dirty="0" err="1"/>
              <a:t>jsouce</a:t>
            </a:r>
            <a:r>
              <a:rPr dirty="0"/>
              <a:t> </a:t>
            </a:r>
            <a:r>
              <a:rPr dirty="0" err="1"/>
              <a:t>opatřeni</a:t>
            </a:r>
            <a:r>
              <a:rPr dirty="0"/>
              <a:t> </a:t>
            </a:r>
            <a:r>
              <a:rPr dirty="0" err="1"/>
              <a:t>byli</a:t>
            </a:r>
            <a:r>
              <a:rPr dirty="0"/>
              <a:t> </a:t>
            </a:r>
            <a:r>
              <a:rPr dirty="0" err="1"/>
              <a:t>lidé</a:t>
            </a:r>
            <a:r>
              <a:rPr dirty="0"/>
              <a:t> </a:t>
            </a:r>
            <a:r>
              <a:rPr dirty="0" err="1"/>
              <a:t>zpočátku</a:t>
            </a:r>
            <a:r>
              <a:rPr dirty="0"/>
              <a:t> </a:t>
            </a:r>
            <a:r>
              <a:rPr dirty="0" err="1"/>
              <a:t>porůznu</a:t>
            </a:r>
            <a:r>
              <a:rPr dirty="0"/>
              <a:t> a </a:t>
            </a:r>
            <a:r>
              <a:rPr dirty="0" err="1"/>
              <a:t>měst</a:t>
            </a:r>
            <a:r>
              <a:rPr dirty="0"/>
              <a:t> </a:t>
            </a:r>
            <a:r>
              <a:rPr dirty="0" err="1"/>
              <a:t>nebylo</a:t>
            </a:r>
            <a:r>
              <a:rPr dirty="0"/>
              <a:t>. I </a:t>
            </a:r>
            <a:r>
              <a:rPr dirty="0" err="1"/>
              <a:t>hynuli</a:t>
            </a:r>
            <a:r>
              <a:rPr dirty="0"/>
              <a:t> od </a:t>
            </a:r>
            <a:r>
              <a:rPr dirty="0" err="1"/>
              <a:t>šelem</a:t>
            </a:r>
            <a:r>
              <a:rPr dirty="0"/>
              <a:t>, </a:t>
            </a:r>
            <a:r>
              <a:rPr dirty="0" err="1"/>
              <a:t>protože</a:t>
            </a:r>
            <a:r>
              <a:rPr dirty="0"/>
              <a:t> </a:t>
            </a:r>
            <a:r>
              <a:rPr dirty="0" err="1"/>
              <a:t>byli</a:t>
            </a:r>
            <a:r>
              <a:rPr dirty="0"/>
              <a:t> </a:t>
            </a:r>
            <a:r>
              <a:rPr dirty="0" err="1"/>
              <a:t>ve</a:t>
            </a:r>
            <a:r>
              <a:rPr dirty="0"/>
              <a:t> </a:t>
            </a:r>
            <a:r>
              <a:rPr dirty="0" err="1"/>
              <a:t>všem</a:t>
            </a:r>
            <a:r>
              <a:rPr dirty="0"/>
              <a:t> </a:t>
            </a:r>
            <a:r>
              <a:rPr dirty="0" err="1"/>
              <a:t>všudy</a:t>
            </a:r>
            <a:r>
              <a:rPr dirty="0"/>
              <a:t> </a:t>
            </a:r>
            <a:r>
              <a:rPr dirty="0" err="1"/>
              <a:t>slabší</a:t>
            </a:r>
            <a:r>
              <a:rPr dirty="0"/>
              <a:t> </a:t>
            </a:r>
            <a:r>
              <a:rPr dirty="0" err="1"/>
              <a:t>než</a:t>
            </a:r>
            <a:r>
              <a:rPr dirty="0"/>
              <a:t> </a:t>
            </a:r>
            <a:r>
              <a:rPr dirty="0" err="1"/>
              <a:t>ony</a:t>
            </a:r>
            <a:r>
              <a:rPr dirty="0"/>
              <a:t>, a </a:t>
            </a:r>
            <a:r>
              <a:rPr dirty="0" err="1"/>
              <a:t>řemeslné</a:t>
            </a:r>
            <a:r>
              <a:rPr dirty="0"/>
              <a:t> </a:t>
            </a:r>
            <a:r>
              <a:rPr dirty="0" err="1"/>
              <a:t>umění</a:t>
            </a:r>
            <a:r>
              <a:rPr dirty="0"/>
              <a:t> </a:t>
            </a:r>
            <a:r>
              <a:rPr dirty="0" err="1"/>
              <a:t>jim</a:t>
            </a:r>
            <a:r>
              <a:rPr dirty="0"/>
              <a:t> </a:t>
            </a:r>
            <a:r>
              <a:rPr dirty="0" err="1"/>
              <a:t>sice</a:t>
            </a:r>
            <a:r>
              <a:rPr dirty="0"/>
              <a:t> </a:t>
            </a:r>
            <a:r>
              <a:rPr dirty="0" err="1"/>
              <a:t>bylo</a:t>
            </a:r>
            <a:r>
              <a:rPr dirty="0"/>
              <a:t> </a:t>
            </a:r>
            <a:r>
              <a:rPr dirty="0" err="1"/>
              <a:t>dostatečnou</a:t>
            </a:r>
            <a:r>
              <a:rPr dirty="0"/>
              <a:t> </a:t>
            </a:r>
            <a:r>
              <a:rPr dirty="0" err="1"/>
              <a:t>pomocí</a:t>
            </a:r>
            <a:r>
              <a:rPr dirty="0"/>
              <a:t> k </a:t>
            </a:r>
            <a:r>
              <a:rPr dirty="0" err="1"/>
              <a:t>opatřování</a:t>
            </a:r>
            <a:r>
              <a:rPr dirty="0"/>
              <a:t> </a:t>
            </a:r>
            <a:r>
              <a:rPr dirty="0" err="1"/>
              <a:t>potravy</a:t>
            </a:r>
            <a:r>
              <a:rPr dirty="0"/>
              <a:t>, ale k </a:t>
            </a:r>
            <a:r>
              <a:rPr dirty="0" err="1"/>
              <a:t>boji</a:t>
            </a:r>
            <a:r>
              <a:rPr dirty="0"/>
              <a:t> s </a:t>
            </a:r>
            <a:r>
              <a:rPr dirty="0" err="1"/>
              <a:t>šelmami</a:t>
            </a:r>
            <a:r>
              <a:rPr dirty="0"/>
              <a:t> </a:t>
            </a:r>
            <a:r>
              <a:rPr dirty="0" err="1"/>
              <a:t>bylo</a:t>
            </a:r>
            <a:r>
              <a:rPr dirty="0"/>
              <a:t> </a:t>
            </a:r>
            <a:r>
              <a:rPr dirty="0" err="1"/>
              <a:t>nedostatečné</a:t>
            </a:r>
            <a:r>
              <a:rPr dirty="0"/>
              <a:t>, </a:t>
            </a:r>
            <a:r>
              <a:rPr b="1" dirty="0" err="1"/>
              <a:t>neboť</a:t>
            </a:r>
            <a:r>
              <a:rPr b="1" dirty="0"/>
              <a:t> </a:t>
            </a:r>
            <a:r>
              <a:rPr b="1" dirty="0" err="1"/>
              <a:t>ještě</a:t>
            </a:r>
            <a:r>
              <a:rPr b="1" dirty="0"/>
              <a:t> </a:t>
            </a:r>
            <a:r>
              <a:rPr b="1" dirty="0" err="1"/>
              <a:t>neměli</a:t>
            </a:r>
            <a:r>
              <a:rPr b="1" dirty="0"/>
              <a:t> </a:t>
            </a:r>
            <a:r>
              <a:rPr b="1" dirty="0" err="1"/>
              <a:t>politického</a:t>
            </a:r>
            <a:r>
              <a:rPr b="1" dirty="0"/>
              <a:t> </a:t>
            </a:r>
            <a:r>
              <a:rPr b="1" dirty="0" err="1"/>
              <a:t>umění</a:t>
            </a:r>
            <a:r>
              <a:rPr dirty="0"/>
              <a:t>, </a:t>
            </a:r>
            <a:r>
              <a:rPr dirty="0" err="1"/>
              <a:t>jehož</a:t>
            </a:r>
            <a:r>
              <a:rPr dirty="0"/>
              <a:t> </a:t>
            </a:r>
            <a:r>
              <a:rPr dirty="0" err="1"/>
              <a:t>částí</a:t>
            </a:r>
            <a:r>
              <a:rPr dirty="0"/>
              <a:t> je </a:t>
            </a:r>
            <a:r>
              <a:rPr dirty="0" err="1"/>
              <a:t>umění</a:t>
            </a:r>
            <a:r>
              <a:rPr dirty="0"/>
              <a:t> </a:t>
            </a:r>
            <a:r>
              <a:rPr dirty="0" err="1"/>
              <a:t>válečné</a:t>
            </a:r>
            <a:r>
              <a:rPr dirty="0"/>
              <a:t>. </a:t>
            </a:r>
            <a:r>
              <a:rPr dirty="0" err="1"/>
              <a:t>Hleděli</a:t>
            </a:r>
            <a:r>
              <a:rPr dirty="0"/>
              <a:t> </a:t>
            </a:r>
            <a:r>
              <a:rPr dirty="0" err="1"/>
              <a:t>tedy</a:t>
            </a:r>
            <a:r>
              <a:rPr dirty="0"/>
              <a:t> se </a:t>
            </a:r>
            <a:r>
              <a:rPr dirty="0" err="1"/>
              <a:t>shromažďovati</a:t>
            </a:r>
            <a:r>
              <a:rPr dirty="0"/>
              <a:t> a </a:t>
            </a:r>
            <a:r>
              <a:rPr dirty="0" err="1"/>
              <a:t>zachraňovati</a:t>
            </a:r>
            <a:r>
              <a:rPr dirty="0"/>
              <a:t> </a:t>
            </a:r>
            <a:r>
              <a:rPr dirty="0" err="1"/>
              <a:t>tím</a:t>
            </a:r>
            <a:r>
              <a:rPr dirty="0"/>
              <a:t>, </a:t>
            </a:r>
            <a:r>
              <a:rPr dirty="0" err="1"/>
              <a:t>že</a:t>
            </a:r>
            <a:r>
              <a:rPr dirty="0"/>
              <a:t> </a:t>
            </a:r>
            <a:r>
              <a:rPr dirty="0" err="1"/>
              <a:t>zakládali</a:t>
            </a:r>
            <a:r>
              <a:rPr dirty="0"/>
              <a:t> </a:t>
            </a:r>
            <a:r>
              <a:rPr dirty="0" err="1"/>
              <a:t>města</a:t>
            </a:r>
            <a:r>
              <a:rPr dirty="0"/>
              <a:t>; a </a:t>
            </a:r>
            <a:r>
              <a:rPr dirty="0" err="1"/>
              <a:t>tu</a:t>
            </a:r>
            <a:r>
              <a:rPr dirty="0"/>
              <a:t>, </a:t>
            </a:r>
            <a:r>
              <a:rPr dirty="0" err="1"/>
              <a:t>kdykoliv</a:t>
            </a:r>
            <a:r>
              <a:rPr dirty="0"/>
              <a:t> se </a:t>
            </a:r>
            <a:r>
              <a:rPr dirty="0" err="1"/>
              <a:t>shromáždili</a:t>
            </a:r>
            <a:r>
              <a:rPr dirty="0"/>
              <a:t>, </a:t>
            </a:r>
            <a:r>
              <a:rPr b="1" dirty="0" err="1"/>
              <a:t>ubližovali</a:t>
            </a:r>
            <a:r>
              <a:rPr b="1" dirty="0"/>
              <a:t> </a:t>
            </a:r>
            <a:r>
              <a:rPr b="1" dirty="0" err="1"/>
              <a:t>si</a:t>
            </a:r>
            <a:r>
              <a:rPr b="1" dirty="0"/>
              <a:t> </a:t>
            </a:r>
            <a:r>
              <a:rPr b="1" dirty="0" err="1"/>
              <a:t>vespolek</a:t>
            </a:r>
            <a:r>
              <a:rPr b="1" dirty="0"/>
              <a:t>, </a:t>
            </a:r>
            <a:r>
              <a:rPr b="1" dirty="0" err="1"/>
              <a:t>protože</a:t>
            </a:r>
            <a:r>
              <a:rPr b="1" dirty="0"/>
              <a:t> </a:t>
            </a:r>
            <a:r>
              <a:rPr b="1" dirty="0" err="1"/>
              <a:t>neměli</a:t>
            </a:r>
            <a:r>
              <a:rPr b="1" dirty="0"/>
              <a:t> </a:t>
            </a:r>
            <a:r>
              <a:rPr b="1" dirty="0" err="1"/>
              <a:t>politického</a:t>
            </a:r>
            <a:r>
              <a:rPr b="1" dirty="0"/>
              <a:t> </a:t>
            </a:r>
            <a:r>
              <a:rPr b="1" dirty="0" err="1"/>
              <a:t>umění</a:t>
            </a:r>
            <a:r>
              <a:rPr b="1" dirty="0"/>
              <a:t>, </a:t>
            </a:r>
            <a:r>
              <a:rPr b="1" dirty="0" err="1"/>
              <a:t>takže</a:t>
            </a:r>
            <a:r>
              <a:rPr b="1" dirty="0"/>
              <a:t> se </a:t>
            </a:r>
            <a:r>
              <a:rPr b="1" dirty="0" err="1"/>
              <a:t>zase</a:t>
            </a:r>
            <a:r>
              <a:rPr b="1" dirty="0"/>
              <a:t> </a:t>
            </a:r>
            <a:r>
              <a:rPr b="1" dirty="0" err="1"/>
              <a:t>rozptylovali</a:t>
            </a:r>
            <a:r>
              <a:rPr b="1" dirty="0"/>
              <a:t> a </a:t>
            </a:r>
            <a:r>
              <a:rPr b="1" dirty="0" err="1"/>
              <a:t>hynuli</a:t>
            </a:r>
            <a:r>
              <a:rPr dirty="0"/>
              <a:t>. </a:t>
            </a:r>
            <a:r>
              <a:rPr dirty="0" err="1"/>
              <a:t>Tu</a:t>
            </a:r>
            <a:r>
              <a:rPr dirty="0"/>
              <a:t> Zeus, </a:t>
            </a:r>
            <a:r>
              <a:rPr dirty="0" err="1"/>
              <a:t>pojav</a:t>
            </a:r>
            <a:r>
              <a:rPr dirty="0"/>
              <a:t> </a:t>
            </a:r>
            <a:r>
              <a:rPr dirty="0" err="1"/>
              <a:t>strach</a:t>
            </a:r>
            <a:r>
              <a:rPr dirty="0"/>
              <a:t> o </a:t>
            </a:r>
            <a:r>
              <a:rPr dirty="0" err="1"/>
              <a:t>náš</a:t>
            </a:r>
            <a:r>
              <a:rPr dirty="0"/>
              <a:t> </a:t>
            </a:r>
            <a:r>
              <a:rPr dirty="0" err="1"/>
              <a:t>lidský</a:t>
            </a:r>
            <a:r>
              <a:rPr dirty="0"/>
              <a:t> rod, aby </a:t>
            </a:r>
            <a:r>
              <a:rPr dirty="0" err="1"/>
              <a:t>zcela</a:t>
            </a:r>
            <a:r>
              <a:rPr dirty="0"/>
              <a:t> </a:t>
            </a:r>
            <a:r>
              <a:rPr dirty="0" err="1"/>
              <a:t>nevyhynul</a:t>
            </a:r>
            <a:r>
              <a:rPr dirty="0"/>
              <a:t>, </a:t>
            </a:r>
            <a:r>
              <a:rPr dirty="0" err="1"/>
              <a:t>pošle</a:t>
            </a:r>
            <a:r>
              <a:rPr dirty="0"/>
              <a:t> Herma, aby </a:t>
            </a:r>
            <a:r>
              <a:rPr dirty="0" err="1"/>
              <a:t>uvedl</a:t>
            </a:r>
            <a:r>
              <a:rPr dirty="0"/>
              <a:t> </a:t>
            </a:r>
            <a:r>
              <a:rPr dirty="0" err="1"/>
              <a:t>mezi</a:t>
            </a:r>
            <a:r>
              <a:rPr dirty="0"/>
              <a:t> </a:t>
            </a:r>
            <a:r>
              <a:rPr dirty="0" err="1"/>
              <a:t>lidi</a:t>
            </a:r>
            <a:r>
              <a:rPr dirty="0"/>
              <a:t> </a:t>
            </a:r>
            <a:r>
              <a:rPr b="1" dirty="0"/>
              <a:t>stud a </a:t>
            </a:r>
            <a:r>
              <a:rPr b="1" dirty="0" err="1"/>
              <a:t>spravedlnost</a:t>
            </a:r>
            <a:r>
              <a:rPr dirty="0"/>
              <a:t>, aby </a:t>
            </a:r>
            <a:r>
              <a:rPr dirty="0" err="1"/>
              <a:t>byly</a:t>
            </a:r>
            <a:r>
              <a:rPr dirty="0"/>
              <a:t> </a:t>
            </a:r>
            <a:r>
              <a:rPr dirty="0" err="1"/>
              <a:t>udržovateli</a:t>
            </a:r>
            <a:r>
              <a:rPr dirty="0"/>
              <a:t> </a:t>
            </a:r>
            <a:r>
              <a:rPr dirty="0" err="1"/>
              <a:t>řádu</a:t>
            </a:r>
            <a:r>
              <a:rPr dirty="0"/>
              <a:t> a pouty </a:t>
            </a:r>
            <a:r>
              <a:rPr dirty="0" err="1"/>
              <a:t>spojujícími</a:t>
            </a:r>
            <a:r>
              <a:rPr dirty="0"/>
              <a:t> </a:t>
            </a:r>
            <a:r>
              <a:rPr dirty="0" err="1"/>
              <a:t>přátelství</a:t>
            </a:r>
            <a:r>
              <a:rPr dirty="0"/>
              <a:t>. </a:t>
            </a:r>
            <a:r>
              <a:rPr dirty="0" err="1"/>
              <a:t>Tu</a:t>
            </a:r>
            <a:r>
              <a:rPr dirty="0"/>
              <a:t> se </a:t>
            </a:r>
            <a:r>
              <a:rPr dirty="0" err="1"/>
              <a:t>táže</a:t>
            </a:r>
            <a:r>
              <a:rPr dirty="0"/>
              <a:t> </a:t>
            </a:r>
            <a:r>
              <a:rPr dirty="0" err="1"/>
              <a:t>Hermés</a:t>
            </a:r>
            <a:r>
              <a:rPr dirty="0"/>
              <a:t> </a:t>
            </a:r>
            <a:r>
              <a:rPr dirty="0" err="1"/>
              <a:t>Dia</a:t>
            </a:r>
            <a:r>
              <a:rPr dirty="0"/>
              <a:t>, </a:t>
            </a:r>
            <a:r>
              <a:rPr dirty="0" err="1"/>
              <a:t>jakýmže</a:t>
            </a:r>
            <a:r>
              <a:rPr dirty="0"/>
              <a:t> </a:t>
            </a:r>
            <a:r>
              <a:rPr dirty="0" err="1"/>
              <a:t>způsobem</a:t>
            </a:r>
            <a:r>
              <a:rPr dirty="0"/>
              <a:t> by dal </a:t>
            </a:r>
            <a:r>
              <a:rPr dirty="0" err="1"/>
              <a:t>lidem</a:t>
            </a:r>
            <a:r>
              <a:rPr dirty="0"/>
              <a:t> </a:t>
            </a:r>
            <a:r>
              <a:rPr dirty="0" err="1"/>
              <a:t>spravedlnost</a:t>
            </a:r>
            <a:r>
              <a:rPr dirty="0"/>
              <a:t> a stud: </a:t>
            </a:r>
            <a:r>
              <a:rPr b="1" dirty="0"/>
              <a:t>„</a:t>
            </a:r>
            <a:r>
              <a:rPr b="1" dirty="0" err="1"/>
              <a:t>Zdalipak</a:t>
            </a:r>
            <a:r>
              <a:rPr b="1" dirty="0"/>
              <a:t> </a:t>
            </a:r>
            <a:r>
              <a:rPr b="1" dirty="0" err="1"/>
              <a:t>mám</a:t>
            </a:r>
            <a:r>
              <a:rPr b="1" dirty="0"/>
              <a:t> </a:t>
            </a:r>
            <a:r>
              <a:rPr b="1" dirty="0" err="1"/>
              <a:t>jim</a:t>
            </a:r>
            <a:r>
              <a:rPr b="1" dirty="0"/>
              <a:t> </a:t>
            </a:r>
            <a:r>
              <a:rPr b="1" dirty="0" err="1"/>
              <a:t>rozdělit</a:t>
            </a:r>
            <a:r>
              <a:rPr b="1" dirty="0"/>
              <a:t> </a:t>
            </a:r>
            <a:r>
              <a:rPr b="1" dirty="0" err="1"/>
              <a:t>i</a:t>
            </a:r>
            <a:r>
              <a:rPr b="1" dirty="0"/>
              <a:t> </a:t>
            </a:r>
            <a:r>
              <a:rPr b="1" dirty="0" err="1"/>
              <a:t>tyto</a:t>
            </a:r>
            <a:r>
              <a:rPr b="1" dirty="0"/>
              <a:t> </a:t>
            </a:r>
            <a:r>
              <a:rPr b="1" dirty="0" err="1"/>
              <a:t>schopnosti</a:t>
            </a:r>
            <a:r>
              <a:rPr b="1" dirty="0"/>
              <a:t> </a:t>
            </a:r>
            <a:r>
              <a:rPr b="1" dirty="0" err="1"/>
              <a:t>tak</a:t>
            </a:r>
            <a:r>
              <a:rPr b="1" dirty="0"/>
              <a:t>, </a:t>
            </a:r>
            <a:r>
              <a:rPr b="1" dirty="0" err="1"/>
              <a:t>jako</a:t>
            </a:r>
            <a:r>
              <a:rPr b="1" dirty="0"/>
              <a:t> </a:t>
            </a:r>
            <a:r>
              <a:rPr b="1" dirty="0" err="1"/>
              <a:t>jsou</a:t>
            </a:r>
            <a:r>
              <a:rPr b="1" dirty="0"/>
              <a:t> </a:t>
            </a:r>
            <a:r>
              <a:rPr b="1" dirty="0" err="1"/>
              <a:t>rozdělena</a:t>
            </a:r>
            <a:r>
              <a:rPr b="1" dirty="0"/>
              <a:t> </a:t>
            </a:r>
            <a:r>
              <a:rPr b="1" dirty="0" err="1"/>
              <a:t>umění</a:t>
            </a:r>
            <a:r>
              <a:rPr b="1" dirty="0"/>
              <a:t>? </a:t>
            </a:r>
            <a:r>
              <a:rPr b="1" dirty="0" err="1"/>
              <a:t>Jsou</a:t>
            </a:r>
            <a:r>
              <a:rPr b="1" dirty="0"/>
              <a:t> </a:t>
            </a:r>
            <a:r>
              <a:rPr b="1" dirty="0" err="1"/>
              <a:t>pak</a:t>
            </a:r>
            <a:r>
              <a:rPr b="1" dirty="0"/>
              <a:t> </a:t>
            </a:r>
            <a:r>
              <a:rPr b="1" dirty="0" err="1"/>
              <a:t>rozdělena</a:t>
            </a:r>
            <a:r>
              <a:rPr b="1" dirty="0"/>
              <a:t> </a:t>
            </a:r>
            <a:r>
              <a:rPr b="1" dirty="0" err="1"/>
              <a:t>takto</a:t>
            </a:r>
            <a:r>
              <a:rPr b="1" dirty="0"/>
              <a:t>: </a:t>
            </a:r>
            <a:r>
              <a:rPr b="1" dirty="0" err="1"/>
              <a:t>jeden</a:t>
            </a:r>
            <a:r>
              <a:rPr b="1" dirty="0"/>
              <a:t>, </a:t>
            </a:r>
            <a:r>
              <a:rPr b="1" dirty="0" err="1"/>
              <a:t>který</a:t>
            </a:r>
            <a:r>
              <a:rPr b="1" dirty="0"/>
              <a:t> se </a:t>
            </a:r>
            <a:r>
              <a:rPr b="1" dirty="0" err="1"/>
              <a:t>vyzná</a:t>
            </a:r>
            <a:r>
              <a:rPr b="1" dirty="0"/>
              <a:t> v </a:t>
            </a:r>
            <a:r>
              <a:rPr b="1" dirty="0" err="1"/>
              <a:t>lékařském</a:t>
            </a:r>
            <a:r>
              <a:rPr b="1" dirty="0"/>
              <a:t> </a:t>
            </a:r>
            <a:r>
              <a:rPr b="1" dirty="0" err="1"/>
              <a:t>umění</a:t>
            </a:r>
            <a:r>
              <a:rPr b="1" dirty="0"/>
              <a:t>, </a:t>
            </a:r>
            <a:r>
              <a:rPr b="1" dirty="0" err="1"/>
              <a:t>stačí</a:t>
            </a:r>
            <a:r>
              <a:rPr b="1" dirty="0"/>
              <a:t> </a:t>
            </a:r>
            <a:r>
              <a:rPr b="1" dirty="0" err="1"/>
              <a:t>na</a:t>
            </a:r>
            <a:r>
              <a:rPr b="1" dirty="0"/>
              <a:t> </a:t>
            </a:r>
            <a:r>
              <a:rPr b="1" dirty="0" err="1"/>
              <a:t>mnoho</a:t>
            </a:r>
            <a:r>
              <a:rPr b="1" dirty="0"/>
              <a:t> </a:t>
            </a:r>
            <a:r>
              <a:rPr b="1" dirty="0" err="1"/>
              <a:t>neodborníků</a:t>
            </a:r>
            <a:r>
              <a:rPr b="1" dirty="0"/>
              <a:t>, a </a:t>
            </a:r>
            <a:r>
              <a:rPr b="1" dirty="0" err="1"/>
              <a:t>tak</a:t>
            </a:r>
            <a:r>
              <a:rPr b="1" dirty="0"/>
              <a:t> </a:t>
            </a:r>
            <a:r>
              <a:rPr b="1" dirty="0" err="1"/>
              <a:t>i</a:t>
            </a:r>
            <a:r>
              <a:rPr b="1" dirty="0"/>
              <a:t> </a:t>
            </a:r>
            <a:r>
              <a:rPr b="1" dirty="0" err="1"/>
              <a:t>jiní</a:t>
            </a:r>
            <a:r>
              <a:rPr b="1" dirty="0"/>
              <a:t> </a:t>
            </a:r>
            <a:r>
              <a:rPr b="1" dirty="0" err="1"/>
              <a:t>odborníci</a:t>
            </a:r>
            <a:r>
              <a:rPr b="1" dirty="0"/>
              <a:t>; </a:t>
            </a:r>
            <a:r>
              <a:rPr b="1" dirty="0" err="1"/>
              <a:t>mám</a:t>
            </a:r>
            <a:r>
              <a:rPr b="1" dirty="0"/>
              <a:t> </a:t>
            </a:r>
            <a:r>
              <a:rPr b="1" dirty="0" err="1"/>
              <a:t>takto</a:t>
            </a:r>
            <a:r>
              <a:rPr b="1" dirty="0"/>
              <a:t> </a:t>
            </a:r>
            <a:r>
              <a:rPr b="1" dirty="0" err="1"/>
              <a:t>uložit</a:t>
            </a:r>
            <a:r>
              <a:rPr b="1" dirty="0"/>
              <a:t> </a:t>
            </a:r>
            <a:r>
              <a:rPr b="1" dirty="0" err="1"/>
              <a:t>mezi</a:t>
            </a:r>
            <a:r>
              <a:rPr b="1" dirty="0"/>
              <a:t> </a:t>
            </a:r>
            <a:r>
              <a:rPr b="1" dirty="0" err="1"/>
              <a:t>lidmi</a:t>
            </a:r>
            <a:r>
              <a:rPr b="1" dirty="0"/>
              <a:t> </a:t>
            </a:r>
            <a:r>
              <a:rPr b="1" dirty="0" err="1"/>
              <a:t>i</a:t>
            </a:r>
            <a:r>
              <a:rPr b="1" dirty="0"/>
              <a:t> </a:t>
            </a:r>
            <a:r>
              <a:rPr b="1" dirty="0" err="1"/>
              <a:t>spravedlnosti</a:t>
            </a:r>
            <a:r>
              <a:rPr b="1" dirty="0"/>
              <a:t> a stud, </a:t>
            </a:r>
            <a:r>
              <a:rPr b="1" dirty="0" err="1"/>
              <a:t>či</a:t>
            </a:r>
            <a:r>
              <a:rPr b="1" dirty="0"/>
              <a:t> je </a:t>
            </a:r>
            <a:r>
              <a:rPr b="1" dirty="0" err="1"/>
              <a:t>mám</a:t>
            </a:r>
            <a:r>
              <a:rPr b="1" dirty="0"/>
              <a:t> </a:t>
            </a:r>
            <a:r>
              <a:rPr b="1" dirty="0" err="1"/>
              <a:t>rozdělit</a:t>
            </a:r>
            <a:r>
              <a:rPr b="1" dirty="0"/>
              <a:t> </a:t>
            </a:r>
            <a:r>
              <a:rPr b="1" dirty="0" err="1"/>
              <a:t>mezi</a:t>
            </a:r>
            <a:r>
              <a:rPr b="1" dirty="0"/>
              <a:t> </a:t>
            </a:r>
            <a:r>
              <a:rPr b="1" dirty="0" err="1"/>
              <a:t>všechny</a:t>
            </a:r>
            <a:r>
              <a:rPr b="1" dirty="0"/>
              <a:t>?“ „</a:t>
            </a:r>
            <a:r>
              <a:rPr b="1" dirty="0" err="1"/>
              <a:t>Mezi</a:t>
            </a:r>
            <a:r>
              <a:rPr b="1" dirty="0"/>
              <a:t> </a:t>
            </a:r>
            <a:r>
              <a:rPr b="1" dirty="0" err="1"/>
              <a:t>všechny</a:t>
            </a:r>
            <a:r>
              <a:rPr b="1" dirty="0"/>
              <a:t>,“ </a:t>
            </a:r>
            <a:r>
              <a:rPr b="1" dirty="0" err="1"/>
              <a:t>pravil</a:t>
            </a:r>
            <a:r>
              <a:rPr b="1" dirty="0"/>
              <a:t> Zeus, „</a:t>
            </a:r>
            <a:r>
              <a:rPr b="1" dirty="0" err="1"/>
              <a:t>ať</a:t>
            </a:r>
            <a:r>
              <a:rPr b="1" dirty="0"/>
              <a:t> </a:t>
            </a:r>
            <a:r>
              <a:rPr b="1" dirty="0" err="1"/>
              <a:t>všichni</a:t>
            </a:r>
            <a:r>
              <a:rPr b="1" dirty="0"/>
              <a:t> </a:t>
            </a:r>
            <a:r>
              <a:rPr b="1" dirty="0" err="1"/>
              <a:t>jsou</a:t>
            </a:r>
            <a:r>
              <a:rPr b="1" dirty="0"/>
              <a:t> </a:t>
            </a:r>
            <a:r>
              <a:rPr b="1" dirty="0" err="1"/>
              <a:t>jich</a:t>
            </a:r>
            <a:r>
              <a:rPr b="1" dirty="0"/>
              <a:t> </a:t>
            </a:r>
            <a:r>
              <a:rPr b="1" dirty="0" err="1"/>
              <a:t>účastni</a:t>
            </a:r>
            <a:r>
              <a:rPr b="1" dirty="0"/>
              <a:t>; </a:t>
            </a:r>
            <a:r>
              <a:rPr b="1" dirty="0" err="1"/>
              <a:t>neboť</a:t>
            </a:r>
            <a:r>
              <a:rPr b="1" dirty="0"/>
              <a:t> by </a:t>
            </a:r>
            <a:r>
              <a:rPr b="1" dirty="0" err="1"/>
              <a:t>nevznikly</a:t>
            </a:r>
            <a:r>
              <a:rPr b="1" dirty="0"/>
              <a:t> </a:t>
            </a:r>
            <a:r>
              <a:rPr b="1" dirty="0" err="1"/>
              <a:t>obce</a:t>
            </a:r>
            <a:r>
              <a:rPr b="1" dirty="0"/>
              <a:t>, </a:t>
            </a:r>
            <a:r>
              <a:rPr b="1" dirty="0" err="1"/>
              <a:t>kdyby</a:t>
            </a:r>
            <a:r>
              <a:rPr b="1" dirty="0"/>
              <a:t> </a:t>
            </a:r>
            <a:r>
              <a:rPr b="1" dirty="0" err="1"/>
              <a:t>jich</a:t>
            </a:r>
            <a:r>
              <a:rPr b="1" dirty="0"/>
              <a:t> </a:t>
            </a:r>
            <a:r>
              <a:rPr b="1" dirty="0" err="1"/>
              <a:t>bylo</a:t>
            </a:r>
            <a:r>
              <a:rPr b="1" dirty="0"/>
              <a:t> </a:t>
            </a:r>
            <a:r>
              <a:rPr b="1" dirty="0" err="1"/>
              <a:t>účastno</a:t>
            </a:r>
            <a:r>
              <a:rPr b="1" dirty="0"/>
              <a:t> </a:t>
            </a:r>
            <a:r>
              <a:rPr b="1" dirty="0" err="1"/>
              <a:t>jen</a:t>
            </a:r>
            <a:r>
              <a:rPr b="1" dirty="0"/>
              <a:t> </a:t>
            </a:r>
            <a:r>
              <a:rPr b="1" dirty="0" err="1"/>
              <a:t>několik</a:t>
            </a:r>
            <a:r>
              <a:rPr b="1" dirty="0"/>
              <a:t> </a:t>
            </a:r>
            <a:r>
              <a:rPr b="1" dirty="0" err="1"/>
              <a:t>málo</a:t>
            </a:r>
            <a:r>
              <a:rPr b="1" dirty="0"/>
              <a:t> </a:t>
            </a:r>
            <a:r>
              <a:rPr b="1" dirty="0" err="1"/>
              <a:t>jednotlivců</a:t>
            </a:r>
            <a:r>
              <a:rPr b="1" dirty="0"/>
              <a:t> </a:t>
            </a:r>
            <a:r>
              <a:rPr b="1" dirty="0" err="1"/>
              <a:t>jako</a:t>
            </a:r>
            <a:r>
              <a:rPr b="1" dirty="0"/>
              <a:t> </a:t>
            </a:r>
            <a:r>
              <a:rPr b="1" dirty="0" err="1"/>
              <a:t>jiných</a:t>
            </a:r>
            <a:r>
              <a:rPr b="1" dirty="0"/>
              <a:t> </a:t>
            </a:r>
            <a:r>
              <a:rPr b="1" dirty="0" err="1"/>
              <a:t>umění</a:t>
            </a:r>
            <a:r>
              <a:rPr dirty="0"/>
              <a:t>; a </a:t>
            </a:r>
            <a:r>
              <a:rPr dirty="0" err="1"/>
              <a:t>dej</a:t>
            </a:r>
            <a:r>
              <a:rPr dirty="0"/>
              <a:t> </a:t>
            </a:r>
            <a:r>
              <a:rPr dirty="0" err="1"/>
              <a:t>mým</a:t>
            </a:r>
            <a:r>
              <a:rPr dirty="0"/>
              <a:t> </a:t>
            </a:r>
            <a:r>
              <a:rPr dirty="0" err="1"/>
              <a:t>jménem</a:t>
            </a:r>
            <a:r>
              <a:rPr dirty="0"/>
              <a:t> </a:t>
            </a:r>
            <a:r>
              <a:rPr dirty="0" err="1"/>
              <a:t>zákon</a:t>
            </a:r>
            <a:r>
              <a:rPr dirty="0"/>
              <a:t>, </a:t>
            </a:r>
            <a:r>
              <a:rPr dirty="0" err="1"/>
              <a:t>že</a:t>
            </a:r>
            <a:r>
              <a:rPr dirty="0"/>
              <a:t> ten, </a:t>
            </a:r>
            <a:r>
              <a:rPr dirty="0" err="1"/>
              <a:t>kdo</a:t>
            </a:r>
            <a:r>
              <a:rPr dirty="0"/>
              <a:t> </a:t>
            </a:r>
            <a:r>
              <a:rPr dirty="0" err="1"/>
              <a:t>není</a:t>
            </a:r>
            <a:r>
              <a:rPr dirty="0"/>
              <a:t> </a:t>
            </a:r>
            <a:r>
              <a:rPr dirty="0" err="1"/>
              <a:t>schopen</a:t>
            </a:r>
            <a:r>
              <a:rPr dirty="0"/>
              <a:t> </a:t>
            </a:r>
            <a:r>
              <a:rPr dirty="0" err="1"/>
              <a:t>míti</a:t>
            </a:r>
            <a:r>
              <a:rPr dirty="0"/>
              <a:t> </a:t>
            </a:r>
            <a:r>
              <a:rPr dirty="0" err="1"/>
              <a:t>podílu</a:t>
            </a:r>
            <a:r>
              <a:rPr dirty="0"/>
              <a:t> </a:t>
            </a:r>
            <a:r>
              <a:rPr dirty="0" err="1"/>
              <a:t>na</a:t>
            </a:r>
            <a:r>
              <a:rPr dirty="0"/>
              <a:t> </a:t>
            </a:r>
            <a:r>
              <a:rPr dirty="0" err="1"/>
              <a:t>studu</a:t>
            </a:r>
            <a:r>
              <a:rPr dirty="0"/>
              <a:t> a </a:t>
            </a:r>
            <a:r>
              <a:rPr dirty="0" err="1"/>
              <a:t>spravedlnosti</a:t>
            </a:r>
            <a:r>
              <a:rPr dirty="0"/>
              <a:t>, </a:t>
            </a:r>
            <a:r>
              <a:rPr dirty="0" err="1"/>
              <a:t>má</a:t>
            </a:r>
            <a:r>
              <a:rPr dirty="0"/>
              <a:t> </a:t>
            </a:r>
            <a:r>
              <a:rPr dirty="0" err="1"/>
              <a:t>být</a:t>
            </a:r>
            <a:r>
              <a:rPr dirty="0"/>
              <a:t> </a:t>
            </a:r>
            <a:r>
              <a:rPr dirty="0" err="1"/>
              <a:t>usmrcen</a:t>
            </a:r>
            <a:r>
              <a:rPr dirty="0"/>
              <a:t> </a:t>
            </a:r>
            <a:r>
              <a:rPr dirty="0" err="1"/>
              <a:t>jakožto</a:t>
            </a:r>
            <a:r>
              <a:rPr dirty="0"/>
              <a:t> </a:t>
            </a:r>
            <a:r>
              <a:rPr dirty="0" err="1"/>
              <a:t>nákaza</a:t>
            </a:r>
            <a:r>
              <a:rPr dirty="0"/>
              <a:t> </a:t>
            </a:r>
            <a:r>
              <a:rPr dirty="0" err="1"/>
              <a:t>obce</a:t>
            </a:r>
            <a:r>
              <a:rPr dirty="0">
                <a:solidFill>
                  <a:srgbClr val="FF0000"/>
                </a:solidFill>
              </a:rPr>
              <a:t>.“ (</a:t>
            </a:r>
            <a:r>
              <a:rPr b="1" dirty="0" err="1">
                <a:solidFill>
                  <a:srgbClr val="FF0000"/>
                </a:solidFill>
              </a:rPr>
              <a:t>Platón</a:t>
            </a:r>
            <a:r>
              <a:rPr b="1" dirty="0">
                <a:solidFill>
                  <a:srgbClr val="FF0000"/>
                </a:solidFill>
              </a:rPr>
              <a:t>, </a:t>
            </a:r>
            <a:r>
              <a:rPr b="1" i="1" dirty="0" err="1">
                <a:solidFill>
                  <a:srgbClr val="FF0000"/>
                </a:solidFill>
              </a:rPr>
              <a:t>Prótagoras</a:t>
            </a:r>
            <a:r>
              <a:rPr b="1" i="1" dirty="0">
                <a:solidFill>
                  <a:srgbClr val="FF0000"/>
                </a:solidFill>
              </a:rPr>
              <a:t>, </a:t>
            </a:r>
            <a:r>
              <a:rPr sz="5400" b="1" dirty="0">
                <a:solidFill>
                  <a:srgbClr val="FF0000"/>
                </a:solidFill>
              </a:rPr>
              <a:t>320d-322d)</a:t>
            </a:r>
          </a:p>
        </p:txBody>
      </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Nadpis 1"/>
          <p:cNvSpPr txBox="1">
            <a:spLocks noGrp="1"/>
          </p:cNvSpPr>
          <p:nvPr>
            <p:ph type="title"/>
          </p:nvPr>
        </p:nvSpPr>
        <p:spPr>
          <a:prstGeom prst="rect">
            <a:avLst/>
          </a:prstGeom>
        </p:spPr>
        <p:txBody>
          <a:bodyPr/>
          <a:lstStyle>
            <a:lvl1pPr>
              <a:defRPr sz="1600"/>
            </a:lvl1pPr>
          </a:lstStyle>
          <a:p>
            <a:r>
              <a:t>Prótagoras  – praktická filosofie II – právo je nutné, ale jeho (konkrétní) realizace nikoliv</a:t>
            </a:r>
          </a:p>
        </p:txBody>
      </p:sp>
      <p:sp>
        <p:nvSpPr>
          <p:cNvPr id="408" name="Zástupný symbol pro obsah 2"/>
          <p:cNvSpPr txBox="1">
            <a:spLocks noGrp="1"/>
          </p:cNvSpPr>
          <p:nvPr>
            <p:ph type="body" sz="half" idx="1"/>
          </p:nvPr>
        </p:nvSpPr>
        <p:spPr>
          <a:xfrm>
            <a:off x="457200" y="1600200"/>
            <a:ext cx="4038600" cy="4525963"/>
          </a:xfrm>
          <a:prstGeom prst="rect">
            <a:avLst/>
          </a:prstGeom>
        </p:spPr>
        <p:txBody>
          <a:bodyPr/>
          <a:lstStyle>
            <a:lvl1pPr marL="0" indent="0" algn="ctr">
              <a:spcBef>
                <a:spcPts val="200"/>
              </a:spcBef>
              <a:buSzTx/>
              <a:buNone/>
              <a:defRPr sz="1200"/>
            </a:lvl1pPr>
          </a:lstStyle>
          <a:p>
            <a:r>
              <a:rPr dirty="0">
                <a:solidFill>
                  <a:srgbClr val="FF0000"/>
                </a:solidFill>
              </a:rPr>
              <a:t>„Co se </a:t>
            </a:r>
            <a:r>
              <a:rPr dirty="0" err="1">
                <a:solidFill>
                  <a:srgbClr val="FF0000"/>
                </a:solidFill>
              </a:rPr>
              <a:t>každému</a:t>
            </a:r>
            <a:r>
              <a:rPr dirty="0">
                <a:solidFill>
                  <a:srgbClr val="FF0000"/>
                </a:solidFill>
              </a:rPr>
              <a:t> </a:t>
            </a:r>
            <a:r>
              <a:rPr dirty="0" err="1">
                <a:solidFill>
                  <a:srgbClr val="FF0000"/>
                </a:solidFill>
              </a:rPr>
              <a:t>městu</a:t>
            </a:r>
            <a:r>
              <a:rPr dirty="0">
                <a:solidFill>
                  <a:srgbClr val="FF0000"/>
                </a:solidFill>
              </a:rPr>
              <a:t> </a:t>
            </a:r>
            <a:r>
              <a:rPr dirty="0" err="1">
                <a:solidFill>
                  <a:srgbClr val="FF0000"/>
                </a:solidFill>
              </a:rPr>
              <a:t>zdá</a:t>
            </a:r>
            <a:r>
              <a:rPr dirty="0">
                <a:solidFill>
                  <a:srgbClr val="FF0000"/>
                </a:solidFill>
              </a:rPr>
              <a:t> </a:t>
            </a:r>
            <a:r>
              <a:rPr dirty="0" err="1">
                <a:solidFill>
                  <a:srgbClr val="FF0000"/>
                </a:solidFill>
              </a:rPr>
              <a:t>spravedlivé</a:t>
            </a:r>
            <a:r>
              <a:rPr dirty="0">
                <a:solidFill>
                  <a:srgbClr val="FF0000"/>
                </a:solidFill>
              </a:rPr>
              <a:t> a </a:t>
            </a:r>
            <a:r>
              <a:rPr dirty="0" err="1">
                <a:solidFill>
                  <a:srgbClr val="FF0000"/>
                </a:solidFill>
              </a:rPr>
              <a:t>dobré</a:t>
            </a:r>
            <a:r>
              <a:rPr dirty="0">
                <a:solidFill>
                  <a:srgbClr val="FF0000"/>
                </a:solidFill>
              </a:rPr>
              <a:t>, to pro </a:t>
            </a:r>
            <a:r>
              <a:rPr dirty="0" err="1">
                <a:solidFill>
                  <a:srgbClr val="FF0000"/>
                </a:solidFill>
              </a:rPr>
              <a:t>něho</a:t>
            </a:r>
            <a:r>
              <a:rPr dirty="0">
                <a:solidFill>
                  <a:srgbClr val="FF0000"/>
                </a:solidFill>
              </a:rPr>
              <a:t> </a:t>
            </a:r>
            <a:r>
              <a:rPr dirty="0" err="1">
                <a:solidFill>
                  <a:srgbClr val="FF0000"/>
                </a:solidFill>
              </a:rPr>
              <a:t>takové</a:t>
            </a:r>
            <a:r>
              <a:rPr dirty="0">
                <a:solidFill>
                  <a:srgbClr val="FF0000"/>
                </a:solidFill>
              </a:rPr>
              <a:t> je, </a:t>
            </a:r>
            <a:r>
              <a:rPr dirty="0" err="1">
                <a:solidFill>
                  <a:srgbClr val="FF0000"/>
                </a:solidFill>
              </a:rPr>
              <a:t>dokud</a:t>
            </a:r>
            <a:r>
              <a:rPr dirty="0">
                <a:solidFill>
                  <a:srgbClr val="FF0000"/>
                </a:solidFill>
              </a:rPr>
              <a:t> se </a:t>
            </a:r>
            <a:r>
              <a:rPr dirty="0" err="1">
                <a:solidFill>
                  <a:srgbClr val="FF0000"/>
                </a:solidFill>
              </a:rPr>
              <a:t>drží</a:t>
            </a:r>
            <a:r>
              <a:rPr dirty="0">
                <a:solidFill>
                  <a:srgbClr val="FF0000"/>
                </a:solidFill>
              </a:rPr>
              <a:t> </a:t>
            </a:r>
            <a:r>
              <a:rPr dirty="0" err="1">
                <a:solidFill>
                  <a:srgbClr val="FF0000"/>
                </a:solidFill>
              </a:rPr>
              <a:t>tohoto</a:t>
            </a:r>
            <a:r>
              <a:rPr dirty="0">
                <a:solidFill>
                  <a:srgbClr val="FF0000"/>
                </a:solidFill>
              </a:rPr>
              <a:t> </a:t>
            </a:r>
            <a:r>
              <a:rPr dirty="0" err="1">
                <a:solidFill>
                  <a:srgbClr val="FF0000"/>
                </a:solidFill>
              </a:rPr>
              <a:t>náhledu</a:t>
            </a:r>
            <a:r>
              <a:rPr dirty="0">
                <a:solidFill>
                  <a:srgbClr val="FF0000"/>
                </a:solidFill>
              </a:rPr>
              <a:t>.“ </a:t>
            </a:r>
            <a:r>
              <a:rPr dirty="0"/>
              <a:t>(DK A 21a)</a:t>
            </a:r>
          </a:p>
        </p:txBody>
      </p:sp>
      <p:sp>
        <p:nvSpPr>
          <p:cNvPr id="409"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42900" indent="-342900">
              <a:spcBef>
                <a:spcPts val="200"/>
              </a:spcBef>
              <a:buSzPct val="100000"/>
              <a:buFont typeface="Arial"/>
              <a:buChar char="•"/>
              <a:defRPr sz="1200"/>
            </a:pPr>
            <a:r>
              <a:rPr dirty="0" err="1"/>
              <a:t>Jedná</a:t>
            </a:r>
            <a:r>
              <a:rPr dirty="0"/>
              <a:t> se </a:t>
            </a:r>
            <a:r>
              <a:rPr dirty="0" err="1"/>
              <a:t>konkretizaci</a:t>
            </a:r>
            <a:r>
              <a:rPr dirty="0"/>
              <a:t> </a:t>
            </a:r>
            <a:r>
              <a:rPr dirty="0" err="1"/>
              <a:t>výroku</a:t>
            </a:r>
            <a:r>
              <a:rPr dirty="0"/>
              <a:t> </a:t>
            </a:r>
            <a:r>
              <a:rPr i="1" dirty="0"/>
              <a:t>homo </a:t>
            </a:r>
            <a:r>
              <a:rPr i="1" dirty="0" err="1"/>
              <a:t>mensura</a:t>
            </a:r>
            <a:r>
              <a:rPr i="1" dirty="0"/>
              <a:t>. </a:t>
            </a:r>
            <a:endParaRPr sz="2800" dirty="0"/>
          </a:p>
          <a:p>
            <a:pPr marL="342900" indent="-342900">
              <a:spcBef>
                <a:spcPts val="200"/>
              </a:spcBef>
              <a:buSzPct val="100000"/>
              <a:buFont typeface="Arial"/>
              <a:buChar char="•"/>
              <a:defRPr sz="1200"/>
            </a:pPr>
            <a:r>
              <a:rPr dirty="0" err="1"/>
              <a:t>Právo</a:t>
            </a:r>
            <a:r>
              <a:rPr dirty="0"/>
              <a:t> je </a:t>
            </a:r>
            <a:r>
              <a:rPr dirty="0" err="1"/>
              <a:t>relativní</a:t>
            </a:r>
            <a:r>
              <a:rPr dirty="0"/>
              <a:t>, </a:t>
            </a:r>
            <a:r>
              <a:rPr dirty="0" err="1"/>
              <a:t>nikoliv</a:t>
            </a:r>
            <a:r>
              <a:rPr dirty="0"/>
              <a:t> </a:t>
            </a:r>
            <a:r>
              <a:rPr dirty="0" err="1"/>
              <a:t>absolutní</a:t>
            </a:r>
            <a:r>
              <a:rPr dirty="0"/>
              <a:t>. </a:t>
            </a:r>
            <a:endParaRPr sz="2800" dirty="0"/>
          </a:p>
          <a:p>
            <a:pPr marL="342900" indent="-342900">
              <a:spcBef>
                <a:spcPts val="200"/>
              </a:spcBef>
              <a:buSzPct val="100000"/>
              <a:buFont typeface="Arial"/>
              <a:buChar char="•"/>
              <a:defRPr sz="1200"/>
            </a:pPr>
            <a:r>
              <a:rPr dirty="0"/>
              <a:t>Z </a:t>
            </a:r>
            <a:r>
              <a:rPr dirty="0" err="1"/>
              <a:t>toho</a:t>
            </a:r>
            <a:r>
              <a:rPr dirty="0"/>
              <a:t> </a:t>
            </a:r>
            <a:r>
              <a:rPr dirty="0" err="1"/>
              <a:t>plyne</a:t>
            </a:r>
            <a:r>
              <a:rPr dirty="0"/>
              <a:t>, </a:t>
            </a:r>
            <a:r>
              <a:rPr dirty="0" err="1"/>
              <a:t>že</a:t>
            </a:r>
            <a:r>
              <a:rPr dirty="0"/>
              <a:t> </a:t>
            </a:r>
            <a:r>
              <a:rPr b="1" dirty="0"/>
              <a:t>je </a:t>
            </a:r>
            <a:r>
              <a:rPr b="1" dirty="0" err="1"/>
              <a:t>možno</a:t>
            </a:r>
            <a:r>
              <a:rPr b="1" dirty="0"/>
              <a:t> </a:t>
            </a:r>
            <a:r>
              <a:rPr b="1" dirty="0" err="1"/>
              <a:t>jej</a:t>
            </a:r>
            <a:r>
              <a:rPr b="1" dirty="0"/>
              <a:t> </a:t>
            </a:r>
            <a:r>
              <a:rPr b="1" dirty="0" err="1"/>
              <a:t>měnit</a:t>
            </a:r>
            <a:r>
              <a:rPr dirty="0"/>
              <a:t>.</a:t>
            </a:r>
            <a:endParaRPr sz="2800" dirty="0"/>
          </a:p>
          <a:p>
            <a:pPr marL="342900" indent="-342900">
              <a:spcBef>
                <a:spcPts val="200"/>
              </a:spcBef>
              <a:buSzPct val="100000"/>
              <a:buFont typeface="Arial"/>
              <a:buChar char="•"/>
              <a:defRPr sz="1200"/>
            </a:pPr>
            <a:r>
              <a:rPr dirty="0" err="1"/>
              <a:t>Pokud</a:t>
            </a:r>
            <a:r>
              <a:rPr dirty="0"/>
              <a:t> </a:t>
            </a:r>
            <a:r>
              <a:rPr dirty="0" err="1"/>
              <a:t>tento</a:t>
            </a:r>
            <a:r>
              <a:rPr dirty="0"/>
              <a:t> text </a:t>
            </a:r>
            <a:r>
              <a:rPr dirty="0" err="1"/>
              <a:t>dáme</a:t>
            </a:r>
            <a:r>
              <a:rPr dirty="0"/>
              <a:t> do </a:t>
            </a:r>
            <a:r>
              <a:rPr dirty="0" err="1"/>
              <a:t>kontextu</a:t>
            </a:r>
            <a:r>
              <a:rPr dirty="0"/>
              <a:t> s </a:t>
            </a:r>
            <a:r>
              <a:rPr dirty="0" err="1"/>
              <a:t>mýtem</a:t>
            </a:r>
            <a:r>
              <a:rPr dirty="0"/>
              <a:t> </a:t>
            </a:r>
            <a:r>
              <a:rPr dirty="0" err="1"/>
              <a:t>vzniku</a:t>
            </a:r>
            <a:r>
              <a:rPr dirty="0"/>
              <a:t> </a:t>
            </a:r>
            <a:r>
              <a:rPr dirty="0" err="1"/>
              <a:t>společnosti</a:t>
            </a:r>
            <a:r>
              <a:rPr dirty="0"/>
              <a:t>, </a:t>
            </a:r>
            <a:r>
              <a:rPr dirty="0" err="1"/>
              <a:t>pak</a:t>
            </a:r>
            <a:r>
              <a:rPr dirty="0"/>
              <a:t>: a) </a:t>
            </a:r>
            <a:r>
              <a:rPr dirty="0" err="1"/>
              <a:t>určitá</a:t>
            </a:r>
            <a:r>
              <a:rPr dirty="0"/>
              <a:t> </a:t>
            </a:r>
            <a:r>
              <a:rPr dirty="0" err="1"/>
              <a:t>podoba</a:t>
            </a:r>
            <a:r>
              <a:rPr dirty="0"/>
              <a:t> </a:t>
            </a:r>
            <a:r>
              <a:rPr dirty="0" err="1"/>
              <a:t>řádu</a:t>
            </a:r>
            <a:r>
              <a:rPr dirty="0"/>
              <a:t> je </a:t>
            </a:r>
            <a:r>
              <a:rPr dirty="0" err="1"/>
              <a:t>nezbytná</a:t>
            </a:r>
            <a:r>
              <a:rPr dirty="0"/>
              <a:t>; b) </a:t>
            </a:r>
            <a:r>
              <a:rPr dirty="0" err="1"/>
              <a:t>jeho</a:t>
            </a:r>
            <a:r>
              <a:rPr dirty="0"/>
              <a:t> </a:t>
            </a:r>
            <a:r>
              <a:rPr dirty="0" err="1"/>
              <a:t>legislativní</a:t>
            </a:r>
            <a:r>
              <a:rPr dirty="0"/>
              <a:t> </a:t>
            </a:r>
            <a:r>
              <a:rPr dirty="0" err="1"/>
              <a:t>podoba</a:t>
            </a:r>
            <a:r>
              <a:rPr dirty="0"/>
              <a:t> </a:t>
            </a:r>
            <a:r>
              <a:rPr dirty="0" err="1"/>
              <a:t>však</a:t>
            </a:r>
            <a:r>
              <a:rPr dirty="0"/>
              <a:t> </a:t>
            </a:r>
            <a:r>
              <a:rPr dirty="0" err="1"/>
              <a:t>není</a:t>
            </a:r>
            <a:r>
              <a:rPr dirty="0"/>
              <a:t> </a:t>
            </a:r>
            <a:r>
              <a:rPr dirty="0" err="1"/>
              <a:t>jen</a:t>
            </a:r>
            <a:r>
              <a:rPr dirty="0"/>
              <a:t> </a:t>
            </a:r>
            <a:r>
              <a:rPr dirty="0" err="1"/>
              <a:t>jedna</a:t>
            </a:r>
            <a:r>
              <a:rPr dirty="0"/>
              <a:t> </a:t>
            </a:r>
            <a:r>
              <a:rPr dirty="0" err="1"/>
              <a:t>jediná</a:t>
            </a:r>
            <a:r>
              <a:rPr dirty="0"/>
              <a:t> – </a:t>
            </a:r>
            <a:r>
              <a:rPr dirty="0" err="1"/>
              <a:t>pozitivní</a:t>
            </a:r>
            <a:r>
              <a:rPr dirty="0"/>
              <a:t> </a:t>
            </a:r>
            <a:r>
              <a:rPr dirty="0" err="1"/>
              <a:t>právo</a:t>
            </a:r>
            <a:r>
              <a:rPr dirty="0"/>
              <a:t>; c) </a:t>
            </a:r>
            <a:r>
              <a:rPr dirty="0" err="1"/>
              <a:t>tudíž</a:t>
            </a:r>
            <a:r>
              <a:rPr dirty="0"/>
              <a:t> je </a:t>
            </a:r>
            <a:r>
              <a:rPr dirty="0" err="1"/>
              <a:t>na</a:t>
            </a:r>
            <a:r>
              <a:rPr dirty="0"/>
              <a:t> </a:t>
            </a:r>
            <a:r>
              <a:rPr dirty="0" err="1"/>
              <a:t>jedincích</a:t>
            </a:r>
            <a:r>
              <a:rPr dirty="0"/>
              <a:t> </a:t>
            </a:r>
            <a:r>
              <a:rPr dirty="0" err="1"/>
              <a:t>případné</a:t>
            </a:r>
            <a:r>
              <a:rPr dirty="0"/>
              <a:t> </a:t>
            </a:r>
            <a:r>
              <a:rPr dirty="0" err="1"/>
              <a:t>promýšlení</a:t>
            </a:r>
            <a:r>
              <a:rPr dirty="0"/>
              <a:t> </a:t>
            </a:r>
            <a:r>
              <a:rPr dirty="0" err="1"/>
              <a:t>podob</a:t>
            </a:r>
            <a:r>
              <a:rPr dirty="0"/>
              <a:t> </a:t>
            </a:r>
            <a:r>
              <a:rPr dirty="0" err="1"/>
              <a:t>pozitivního</a:t>
            </a:r>
            <a:r>
              <a:rPr dirty="0"/>
              <a:t>; d) </a:t>
            </a:r>
            <a:r>
              <a:rPr dirty="0" err="1"/>
              <a:t>existující</a:t>
            </a:r>
            <a:r>
              <a:rPr dirty="0"/>
              <a:t> </a:t>
            </a:r>
            <a:r>
              <a:rPr dirty="0" err="1"/>
              <a:t>řád</a:t>
            </a:r>
            <a:r>
              <a:rPr dirty="0"/>
              <a:t> </a:t>
            </a:r>
            <a:r>
              <a:rPr dirty="0" err="1"/>
              <a:t>nicméně</a:t>
            </a:r>
            <a:r>
              <a:rPr dirty="0"/>
              <a:t> </a:t>
            </a:r>
            <a:r>
              <a:rPr dirty="0" err="1"/>
              <a:t>také</a:t>
            </a:r>
            <a:r>
              <a:rPr dirty="0"/>
              <a:t> </a:t>
            </a:r>
            <a:r>
              <a:rPr dirty="0" err="1"/>
              <a:t>předpokládá</a:t>
            </a:r>
            <a:r>
              <a:rPr dirty="0"/>
              <a:t> </a:t>
            </a:r>
            <a:r>
              <a:rPr dirty="0" err="1"/>
              <a:t>jistou</a:t>
            </a:r>
            <a:r>
              <a:rPr dirty="0"/>
              <a:t> </a:t>
            </a:r>
            <a:r>
              <a:rPr dirty="0" err="1"/>
              <a:t>míru</a:t>
            </a:r>
            <a:r>
              <a:rPr dirty="0"/>
              <a:t> </a:t>
            </a:r>
            <a:r>
              <a:rPr dirty="0" err="1"/>
              <a:t>konformity</a:t>
            </a:r>
            <a:r>
              <a:rPr dirty="0"/>
              <a:t>, </a:t>
            </a:r>
            <a:r>
              <a:rPr dirty="0" err="1"/>
              <a:t>tedy</a:t>
            </a:r>
            <a:r>
              <a:rPr dirty="0"/>
              <a:t> </a:t>
            </a:r>
            <a:r>
              <a:rPr dirty="0" err="1"/>
              <a:t>respekt</a:t>
            </a:r>
            <a:r>
              <a:rPr dirty="0"/>
              <a:t> k </a:t>
            </a:r>
            <a:r>
              <a:rPr dirty="0" err="1"/>
              <a:t>zákonům</a:t>
            </a:r>
            <a:r>
              <a:rPr dirty="0"/>
              <a:t>.</a:t>
            </a:r>
            <a:endParaRPr sz="2800" dirty="0"/>
          </a:p>
          <a:p>
            <a:pPr marL="342900" indent="-342900">
              <a:spcBef>
                <a:spcPts val="200"/>
              </a:spcBef>
              <a:buSzPct val="100000"/>
              <a:buFont typeface="Arial"/>
              <a:buChar char="•"/>
              <a:defRPr sz="1200"/>
            </a:pPr>
            <a:r>
              <a:rPr dirty="0"/>
              <a:t>U </a:t>
            </a:r>
            <a:r>
              <a:rPr dirty="0" err="1"/>
              <a:t>Prótagory</a:t>
            </a:r>
            <a:r>
              <a:rPr dirty="0"/>
              <a:t> se </a:t>
            </a:r>
            <a:r>
              <a:rPr dirty="0" err="1"/>
              <a:t>tak</a:t>
            </a:r>
            <a:r>
              <a:rPr dirty="0"/>
              <a:t> </a:t>
            </a:r>
            <a:r>
              <a:rPr dirty="0" err="1"/>
              <a:t>velmi</a:t>
            </a:r>
            <a:r>
              <a:rPr dirty="0"/>
              <a:t> </a:t>
            </a:r>
            <a:r>
              <a:rPr dirty="0" err="1"/>
              <a:t>blížíme</a:t>
            </a:r>
            <a:r>
              <a:rPr dirty="0"/>
              <a:t> </a:t>
            </a:r>
            <a:r>
              <a:rPr dirty="0" err="1"/>
              <a:t>právnímu</a:t>
            </a:r>
            <a:r>
              <a:rPr dirty="0"/>
              <a:t> </a:t>
            </a:r>
            <a:r>
              <a:rPr dirty="0" err="1"/>
              <a:t>pozitivismu</a:t>
            </a:r>
            <a:r>
              <a:rPr dirty="0"/>
              <a:t> (</a:t>
            </a:r>
            <a:r>
              <a:rPr dirty="0" err="1"/>
              <a:t>podrobněji</a:t>
            </a:r>
            <a:r>
              <a:rPr dirty="0"/>
              <a:t> </a:t>
            </a:r>
            <a:r>
              <a:rPr dirty="0" err="1"/>
              <a:t>viz</a:t>
            </a:r>
            <a:r>
              <a:rPr dirty="0"/>
              <a:t> </a:t>
            </a:r>
            <a:r>
              <a:rPr dirty="0" err="1"/>
              <a:t>níže</a:t>
            </a:r>
            <a:r>
              <a:rPr dirty="0"/>
              <a:t> nomos </a:t>
            </a:r>
            <a:r>
              <a:rPr dirty="0" err="1"/>
              <a:t>fysis</a:t>
            </a:r>
            <a:r>
              <a:rPr dirty="0"/>
              <a:t> </a:t>
            </a:r>
            <a:r>
              <a:rPr dirty="0" err="1"/>
              <a:t>kontroverze</a:t>
            </a:r>
            <a:r>
              <a:rPr dirty="0"/>
              <a:t>).</a:t>
            </a:r>
            <a:endParaRPr sz="2800" dirty="0"/>
          </a:p>
          <a:p>
            <a:pPr marL="342900" indent="-342900">
              <a:spcBef>
                <a:spcPts val="200"/>
              </a:spcBef>
              <a:buSzPct val="100000"/>
              <a:buFont typeface="Arial"/>
              <a:buChar char="•"/>
              <a:defRPr sz="1200"/>
            </a:pPr>
            <a:r>
              <a:rPr dirty="0" err="1"/>
              <a:t>Platónův</a:t>
            </a:r>
            <a:r>
              <a:rPr dirty="0"/>
              <a:t> dialog </a:t>
            </a:r>
            <a:r>
              <a:rPr i="1" dirty="0" err="1"/>
              <a:t>Prótagoras</a:t>
            </a:r>
            <a:r>
              <a:rPr i="1" dirty="0"/>
              <a:t> </a:t>
            </a:r>
            <a:r>
              <a:rPr dirty="0" err="1"/>
              <a:t>prezentuje</a:t>
            </a:r>
            <a:r>
              <a:rPr dirty="0"/>
              <a:t> </a:t>
            </a:r>
            <a:r>
              <a:rPr dirty="0" err="1"/>
              <a:t>Prótagoru</a:t>
            </a:r>
            <a:r>
              <a:rPr dirty="0"/>
              <a:t> </a:t>
            </a:r>
            <a:r>
              <a:rPr dirty="0" err="1"/>
              <a:t>jako</a:t>
            </a:r>
            <a:r>
              <a:rPr dirty="0"/>
              <a:t> </a:t>
            </a:r>
            <a:r>
              <a:rPr dirty="0" err="1"/>
              <a:t>učitele</a:t>
            </a:r>
            <a:r>
              <a:rPr dirty="0"/>
              <a:t> </a:t>
            </a:r>
            <a:r>
              <a:rPr dirty="0" err="1"/>
              <a:t>toho</a:t>
            </a:r>
            <a:r>
              <a:rPr dirty="0"/>
              <a:t>, </a:t>
            </a:r>
            <a:r>
              <a:rPr dirty="0" err="1"/>
              <a:t>jak</a:t>
            </a:r>
            <a:r>
              <a:rPr dirty="0"/>
              <a:t> </a:t>
            </a:r>
            <a:r>
              <a:rPr dirty="0" err="1"/>
              <a:t>být</a:t>
            </a:r>
            <a:r>
              <a:rPr dirty="0"/>
              <a:t> </a:t>
            </a:r>
            <a:r>
              <a:rPr dirty="0" err="1"/>
              <a:t>dobrý</a:t>
            </a:r>
            <a:r>
              <a:rPr dirty="0"/>
              <a:t> </a:t>
            </a:r>
            <a:r>
              <a:rPr dirty="0" err="1"/>
              <a:t>občan</a:t>
            </a:r>
            <a:r>
              <a:rPr dirty="0"/>
              <a:t>; </a:t>
            </a:r>
            <a:r>
              <a:rPr dirty="0" err="1"/>
              <a:t>lze</a:t>
            </a:r>
            <a:r>
              <a:rPr dirty="0"/>
              <a:t> </a:t>
            </a:r>
            <a:r>
              <a:rPr dirty="0" err="1"/>
              <a:t>předpokládat</a:t>
            </a:r>
            <a:r>
              <a:rPr dirty="0"/>
              <a:t>, </a:t>
            </a:r>
            <a:r>
              <a:rPr dirty="0" err="1"/>
              <a:t>že</a:t>
            </a:r>
            <a:r>
              <a:rPr dirty="0"/>
              <a:t> </a:t>
            </a:r>
            <a:r>
              <a:rPr dirty="0" err="1"/>
              <a:t>právo</a:t>
            </a:r>
            <a:r>
              <a:rPr dirty="0"/>
              <a:t> a </a:t>
            </a:r>
            <a:r>
              <a:rPr dirty="0" err="1"/>
              <a:t>právo</a:t>
            </a:r>
            <a:r>
              <a:rPr dirty="0"/>
              <a:t> </a:t>
            </a:r>
            <a:r>
              <a:rPr dirty="0" err="1"/>
              <a:t>není</a:t>
            </a:r>
            <a:r>
              <a:rPr dirty="0"/>
              <a:t> </a:t>
            </a:r>
            <a:r>
              <a:rPr dirty="0" err="1"/>
              <a:t>totéž</a:t>
            </a:r>
            <a:r>
              <a:rPr dirty="0"/>
              <a:t>, </a:t>
            </a:r>
            <a:r>
              <a:rPr dirty="0" err="1"/>
              <a:t>některé</a:t>
            </a:r>
            <a:r>
              <a:rPr dirty="0"/>
              <a:t> </a:t>
            </a:r>
            <a:r>
              <a:rPr dirty="0" err="1"/>
              <a:t>právní</a:t>
            </a:r>
            <a:r>
              <a:rPr dirty="0"/>
              <a:t> </a:t>
            </a:r>
            <a:r>
              <a:rPr dirty="0" err="1"/>
              <a:t>i</a:t>
            </a:r>
            <a:r>
              <a:rPr dirty="0"/>
              <a:t> </a:t>
            </a:r>
            <a:r>
              <a:rPr dirty="0" err="1"/>
              <a:t>morální</a:t>
            </a:r>
            <a:r>
              <a:rPr dirty="0"/>
              <a:t> </a:t>
            </a:r>
            <a:r>
              <a:rPr dirty="0" err="1"/>
              <a:t>normy</a:t>
            </a:r>
            <a:r>
              <a:rPr dirty="0"/>
              <a:t> </a:t>
            </a:r>
            <a:r>
              <a:rPr dirty="0" err="1"/>
              <a:t>mohou</a:t>
            </a:r>
            <a:r>
              <a:rPr dirty="0"/>
              <a:t> </a:t>
            </a:r>
            <a:r>
              <a:rPr dirty="0" err="1"/>
              <a:t>být</a:t>
            </a:r>
            <a:r>
              <a:rPr dirty="0"/>
              <a:t> </a:t>
            </a:r>
            <a:r>
              <a:rPr dirty="0" err="1"/>
              <a:t>lépe</a:t>
            </a:r>
            <a:r>
              <a:rPr dirty="0"/>
              <a:t> </a:t>
            </a:r>
            <a:r>
              <a:rPr dirty="0" err="1"/>
              <a:t>zdůvodnitelné</a:t>
            </a:r>
            <a:r>
              <a:rPr dirty="0"/>
              <a:t> </a:t>
            </a:r>
            <a:r>
              <a:rPr dirty="0" err="1"/>
              <a:t>než</a:t>
            </a:r>
            <a:r>
              <a:rPr dirty="0"/>
              <a:t> </a:t>
            </a:r>
            <a:r>
              <a:rPr dirty="0" err="1"/>
              <a:t>jiné</a:t>
            </a:r>
            <a:r>
              <a:rPr dirty="0"/>
              <a:t>. </a:t>
            </a:r>
            <a:endParaRPr sz="2800" dirty="0"/>
          </a:p>
          <a:p>
            <a:pPr marL="342900" indent="-342900">
              <a:spcBef>
                <a:spcPts val="200"/>
              </a:spcBef>
              <a:buSzPct val="100000"/>
              <a:buFont typeface="Arial"/>
              <a:buChar char="•"/>
              <a:defRPr sz="1200"/>
            </a:pPr>
            <a:r>
              <a:rPr dirty="0" err="1"/>
              <a:t>Graeser</a:t>
            </a:r>
            <a:r>
              <a:rPr dirty="0"/>
              <a:t> (s. 38) </a:t>
            </a:r>
            <a:r>
              <a:rPr dirty="0" err="1"/>
              <a:t>dodává</a:t>
            </a:r>
            <a:r>
              <a:rPr dirty="0"/>
              <a:t>: „… </a:t>
            </a:r>
            <a:r>
              <a:rPr b="1" dirty="0" err="1"/>
              <a:t>měřítkem</a:t>
            </a:r>
            <a:r>
              <a:rPr dirty="0"/>
              <a:t> </a:t>
            </a:r>
            <a:r>
              <a:rPr dirty="0" err="1"/>
              <a:t>hodnocení</a:t>
            </a:r>
            <a:r>
              <a:rPr dirty="0"/>
              <a:t> </a:t>
            </a:r>
            <a:r>
              <a:rPr dirty="0" err="1"/>
              <a:t>jednání</a:t>
            </a:r>
            <a:r>
              <a:rPr dirty="0"/>
              <a:t>, </a:t>
            </a:r>
            <a:r>
              <a:rPr dirty="0" err="1"/>
              <a:t>pravidel</a:t>
            </a:r>
            <a:r>
              <a:rPr dirty="0"/>
              <a:t> a </a:t>
            </a:r>
            <a:r>
              <a:rPr dirty="0" err="1"/>
              <a:t>institucí</a:t>
            </a:r>
            <a:r>
              <a:rPr dirty="0"/>
              <a:t> </a:t>
            </a:r>
            <a:r>
              <a:rPr dirty="0" err="1"/>
              <a:t>jako</a:t>
            </a:r>
            <a:r>
              <a:rPr dirty="0"/>
              <a:t> </a:t>
            </a:r>
            <a:r>
              <a:rPr dirty="0" err="1"/>
              <a:t>dobrých</a:t>
            </a:r>
            <a:r>
              <a:rPr dirty="0"/>
              <a:t> a </a:t>
            </a:r>
            <a:r>
              <a:rPr dirty="0" err="1"/>
              <a:t>špatných</a:t>
            </a:r>
            <a:r>
              <a:rPr dirty="0"/>
              <a:t> by v </a:t>
            </a:r>
            <a:r>
              <a:rPr dirty="0" err="1"/>
              <a:t>tomto</a:t>
            </a:r>
            <a:r>
              <a:rPr dirty="0"/>
              <a:t> </a:t>
            </a:r>
            <a:r>
              <a:rPr dirty="0" err="1"/>
              <a:t>případě</a:t>
            </a:r>
            <a:r>
              <a:rPr dirty="0"/>
              <a:t> </a:t>
            </a:r>
            <a:r>
              <a:rPr dirty="0" err="1"/>
              <a:t>bylo</a:t>
            </a:r>
            <a:r>
              <a:rPr dirty="0"/>
              <a:t> to, </a:t>
            </a:r>
            <a:r>
              <a:rPr dirty="0" err="1"/>
              <a:t>že</a:t>
            </a:r>
            <a:r>
              <a:rPr dirty="0"/>
              <a:t> se </a:t>
            </a:r>
            <a:r>
              <a:rPr dirty="0" err="1"/>
              <a:t>jejich</a:t>
            </a:r>
            <a:r>
              <a:rPr dirty="0"/>
              <a:t> </a:t>
            </a:r>
            <a:r>
              <a:rPr dirty="0" err="1"/>
              <a:t>následky</a:t>
            </a:r>
            <a:r>
              <a:rPr dirty="0"/>
              <a:t> pro </a:t>
            </a:r>
            <a:r>
              <a:rPr i="1" dirty="0"/>
              <a:t>polis </a:t>
            </a:r>
            <a:r>
              <a:rPr dirty="0" err="1"/>
              <a:t>jako</a:t>
            </a:r>
            <a:r>
              <a:rPr dirty="0"/>
              <a:t> </a:t>
            </a:r>
            <a:r>
              <a:rPr dirty="0" err="1"/>
              <a:t>celek</a:t>
            </a:r>
            <a:r>
              <a:rPr dirty="0"/>
              <a:t> </a:t>
            </a:r>
            <a:r>
              <a:rPr dirty="0" err="1"/>
              <a:t>jeví</a:t>
            </a:r>
            <a:r>
              <a:rPr dirty="0"/>
              <a:t> </a:t>
            </a:r>
            <a:r>
              <a:rPr dirty="0" err="1"/>
              <a:t>převážně</a:t>
            </a:r>
            <a:r>
              <a:rPr dirty="0"/>
              <a:t> </a:t>
            </a:r>
            <a:r>
              <a:rPr dirty="0" err="1"/>
              <a:t>jako</a:t>
            </a:r>
            <a:r>
              <a:rPr dirty="0"/>
              <a:t> </a:t>
            </a:r>
            <a:r>
              <a:rPr dirty="0" err="1"/>
              <a:t>žádoucí</a:t>
            </a:r>
            <a:r>
              <a:rPr dirty="0"/>
              <a:t>.“</a:t>
            </a:r>
          </a:p>
        </p:txBody>
      </p:sp>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Nadpis 1"/>
          <p:cNvSpPr txBox="1">
            <a:spLocks noGrp="1"/>
          </p:cNvSpPr>
          <p:nvPr>
            <p:ph type="title"/>
          </p:nvPr>
        </p:nvSpPr>
        <p:spPr>
          <a:prstGeom prst="rect">
            <a:avLst/>
          </a:prstGeom>
        </p:spPr>
        <p:txBody>
          <a:bodyPr/>
          <a:lstStyle>
            <a:lvl1pPr>
              <a:defRPr sz="1800"/>
            </a:lvl1pPr>
          </a:lstStyle>
          <a:p>
            <a:r>
              <a:t>Prótagoras  – praktická filosofie II - trest</a:t>
            </a:r>
          </a:p>
        </p:txBody>
      </p:sp>
      <p:sp>
        <p:nvSpPr>
          <p:cNvPr id="412"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200"/>
            </a:pPr>
            <a:r>
              <a:rPr dirty="0"/>
              <a:t>„</a:t>
            </a:r>
            <a:r>
              <a:rPr dirty="0" err="1"/>
              <a:t>Neboť</a:t>
            </a:r>
            <a:r>
              <a:rPr dirty="0"/>
              <a:t> </a:t>
            </a:r>
            <a:r>
              <a:rPr dirty="0" err="1"/>
              <a:t>nikdo</a:t>
            </a:r>
            <a:r>
              <a:rPr dirty="0"/>
              <a:t>, </a:t>
            </a:r>
            <a:r>
              <a:rPr dirty="0" err="1"/>
              <a:t>kdo</a:t>
            </a:r>
            <a:r>
              <a:rPr dirty="0"/>
              <a:t> se </a:t>
            </a:r>
            <a:r>
              <a:rPr dirty="0" err="1"/>
              <a:t>nerozumně</a:t>
            </a:r>
            <a:r>
              <a:rPr dirty="0"/>
              <a:t> </a:t>
            </a:r>
            <a:r>
              <a:rPr b="1" dirty="0" err="1"/>
              <a:t>nemstí</a:t>
            </a:r>
            <a:r>
              <a:rPr b="1" dirty="0"/>
              <a:t> </a:t>
            </a:r>
            <a:r>
              <a:rPr b="1" dirty="0" err="1"/>
              <a:t>jako</a:t>
            </a:r>
            <a:r>
              <a:rPr b="1" dirty="0"/>
              <a:t> </a:t>
            </a:r>
            <a:r>
              <a:rPr b="1" dirty="0" err="1"/>
              <a:t>zvíře</a:t>
            </a:r>
            <a:r>
              <a:rPr dirty="0"/>
              <a:t>, </a:t>
            </a:r>
            <a:r>
              <a:rPr dirty="0" err="1"/>
              <a:t>netrestá</a:t>
            </a:r>
            <a:r>
              <a:rPr dirty="0"/>
              <a:t> </a:t>
            </a:r>
            <a:r>
              <a:rPr dirty="0" err="1"/>
              <a:t>viníka</a:t>
            </a:r>
            <a:r>
              <a:rPr dirty="0"/>
              <a:t> </a:t>
            </a:r>
            <a:r>
              <a:rPr dirty="0" err="1"/>
              <a:t>mysle</a:t>
            </a:r>
            <a:r>
              <a:rPr dirty="0"/>
              <a:t> </a:t>
            </a:r>
            <a:r>
              <a:rPr dirty="0" err="1"/>
              <a:t>na</a:t>
            </a:r>
            <a:r>
              <a:rPr dirty="0"/>
              <a:t> to a z </a:t>
            </a:r>
            <a:r>
              <a:rPr dirty="0" err="1"/>
              <a:t>důvodu</a:t>
            </a:r>
            <a:r>
              <a:rPr dirty="0"/>
              <a:t> </a:t>
            </a:r>
            <a:r>
              <a:rPr dirty="0" err="1"/>
              <a:t>toho</a:t>
            </a:r>
            <a:r>
              <a:rPr dirty="0"/>
              <a:t>, </a:t>
            </a:r>
            <a:r>
              <a:rPr dirty="0" err="1"/>
              <a:t>že</a:t>
            </a:r>
            <a:r>
              <a:rPr dirty="0"/>
              <a:t> se </a:t>
            </a:r>
            <a:r>
              <a:rPr dirty="0" err="1"/>
              <a:t>provinil</a:t>
            </a:r>
            <a:r>
              <a:rPr dirty="0"/>
              <a:t>; ale </a:t>
            </a:r>
            <a:r>
              <a:rPr dirty="0" err="1"/>
              <a:t>kdo</a:t>
            </a:r>
            <a:r>
              <a:rPr dirty="0"/>
              <a:t> </a:t>
            </a:r>
            <a:r>
              <a:rPr dirty="0" err="1"/>
              <a:t>přistupuje</a:t>
            </a:r>
            <a:r>
              <a:rPr dirty="0"/>
              <a:t> k </a:t>
            </a:r>
            <a:r>
              <a:rPr dirty="0" err="1"/>
              <a:t>trestu</a:t>
            </a:r>
            <a:r>
              <a:rPr dirty="0"/>
              <a:t> s </a:t>
            </a:r>
            <a:r>
              <a:rPr dirty="0" err="1"/>
              <a:t>rozumem</a:t>
            </a:r>
            <a:r>
              <a:rPr dirty="0"/>
              <a:t>, </a:t>
            </a:r>
            <a:r>
              <a:rPr dirty="0" err="1"/>
              <a:t>nemstí</a:t>
            </a:r>
            <a:r>
              <a:rPr dirty="0"/>
              <a:t> se </a:t>
            </a:r>
            <a:r>
              <a:rPr dirty="0" err="1"/>
              <a:t>za</a:t>
            </a:r>
            <a:r>
              <a:rPr dirty="0"/>
              <a:t> </a:t>
            </a:r>
            <a:r>
              <a:rPr dirty="0" err="1"/>
              <a:t>minulé</a:t>
            </a:r>
            <a:r>
              <a:rPr dirty="0"/>
              <a:t> </a:t>
            </a:r>
            <a:r>
              <a:rPr dirty="0" err="1"/>
              <a:t>provinění</a:t>
            </a:r>
            <a:r>
              <a:rPr dirty="0"/>
              <a:t> – </a:t>
            </a:r>
            <a:r>
              <a:rPr dirty="0" err="1"/>
              <a:t>vždyť</a:t>
            </a:r>
            <a:r>
              <a:rPr dirty="0"/>
              <a:t> by </a:t>
            </a:r>
            <a:r>
              <a:rPr dirty="0" err="1"/>
              <a:t>nemohl</a:t>
            </a:r>
            <a:r>
              <a:rPr dirty="0"/>
              <a:t> </a:t>
            </a:r>
            <a:r>
              <a:rPr dirty="0" err="1"/>
              <a:t>způsobit</a:t>
            </a:r>
            <a:r>
              <a:rPr dirty="0"/>
              <a:t>, aby se </a:t>
            </a:r>
            <a:r>
              <a:rPr dirty="0" err="1"/>
              <a:t>odestalo</a:t>
            </a:r>
            <a:r>
              <a:rPr dirty="0"/>
              <a:t> to, co se </a:t>
            </a:r>
            <a:r>
              <a:rPr dirty="0" err="1"/>
              <a:t>stalo</a:t>
            </a:r>
            <a:r>
              <a:rPr dirty="0"/>
              <a:t> -, </a:t>
            </a:r>
            <a:r>
              <a:rPr dirty="0" err="1"/>
              <a:t>nýbrž</a:t>
            </a:r>
            <a:r>
              <a:rPr dirty="0"/>
              <a:t> </a:t>
            </a:r>
            <a:r>
              <a:rPr dirty="0" err="1"/>
              <a:t>trestá</a:t>
            </a:r>
            <a:r>
              <a:rPr dirty="0"/>
              <a:t> </a:t>
            </a:r>
            <a:r>
              <a:rPr b="1" dirty="0"/>
              <a:t>pro </a:t>
            </a:r>
            <a:r>
              <a:rPr b="1" dirty="0" err="1"/>
              <a:t>budoucnost</a:t>
            </a:r>
            <a:r>
              <a:rPr dirty="0"/>
              <a:t>, aby se </a:t>
            </a:r>
            <a:r>
              <a:rPr dirty="0" err="1"/>
              <a:t>znova</a:t>
            </a:r>
            <a:r>
              <a:rPr dirty="0"/>
              <a:t> </a:t>
            </a:r>
            <a:r>
              <a:rPr dirty="0" err="1"/>
              <a:t>neprovinil</a:t>
            </a:r>
            <a:r>
              <a:rPr dirty="0"/>
              <a:t> </a:t>
            </a:r>
            <a:r>
              <a:rPr dirty="0" err="1"/>
              <a:t>ani</a:t>
            </a:r>
            <a:r>
              <a:rPr dirty="0"/>
              <a:t> </a:t>
            </a:r>
            <a:r>
              <a:rPr dirty="0" err="1"/>
              <a:t>sám</a:t>
            </a:r>
            <a:r>
              <a:rPr dirty="0"/>
              <a:t> ten, </a:t>
            </a:r>
            <a:r>
              <a:rPr dirty="0" err="1"/>
              <a:t>kdo</a:t>
            </a:r>
            <a:r>
              <a:rPr dirty="0"/>
              <a:t> je </a:t>
            </a:r>
            <a:r>
              <a:rPr dirty="0" err="1"/>
              <a:t>trestán</a:t>
            </a:r>
            <a:r>
              <a:rPr dirty="0"/>
              <a:t>, </a:t>
            </a:r>
            <a:r>
              <a:rPr dirty="0" err="1"/>
              <a:t>ani</a:t>
            </a:r>
            <a:r>
              <a:rPr dirty="0"/>
              <a:t> </a:t>
            </a:r>
            <a:r>
              <a:rPr dirty="0" err="1"/>
              <a:t>jiný</a:t>
            </a:r>
            <a:r>
              <a:rPr dirty="0"/>
              <a:t>, </a:t>
            </a:r>
            <a:r>
              <a:rPr dirty="0" err="1"/>
              <a:t>kdo</a:t>
            </a:r>
            <a:r>
              <a:rPr dirty="0"/>
              <a:t> by </a:t>
            </a:r>
            <a:r>
              <a:rPr dirty="0" err="1"/>
              <a:t>uviděl</a:t>
            </a:r>
            <a:r>
              <a:rPr dirty="0"/>
              <a:t> </a:t>
            </a:r>
            <a:r>
              <a:rPr dirty="0" err="1"/>
              <a:t>jeho</a:t>
            </a:r>
            <a:r>
              <a:rPr dirty="0"/>
              <a:t> </a:t>
            </a:r>
            <a:r>
              <a:rPr dirty="0" err="1"/>
              <a:t>potrestání</a:t>
            </a:r>
            <a:r>
              <a:rPr dirty="0"/>
              <a:t>.“ (</a:t>
            </a:r>
            <a:r>
              <a:rPr dirty="0" err="1"/>
              <a:t>Platón</a:t>
            </a:r>
            <a:r>
              <a:rPr dirty="0"/>
              <a:t>, </a:t>
            </a:r>
            <a:r>
              <a:rPr i="1" dirty="0" err="1"/>
              <a:t>Prótagoras</a:t>
            </a:r>
            <a:r>
              <a:rPr i="1" dirty="0"/>
              <a:t>, </a:t>
            </a:r>
            <a:r>
              <a:rPr dirty="0"/>
              <a:t>324a-b)</a:t>
            </a:r>
          </a:p>
        </p:txBody>
      </p:sp>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Nadpis 1"/>
          <p:cNvSpPr txBox="1">
            <a:spLocks noGrp="1"/>
          </p:cNvSpPr>
          <p:nvPr>
            <p:ph type="title"/>
          </p:nvPr>
        </p:nvSpPr>
        <p:spPr>
          <a:prstGeom prst="rect">
            <a:avLst/>
          </a:prstGeom>
        </p:spPr>
        <p:txBody>
          <a:bodyPr/>
          <a:lstStyle>
            <a:lvl1pPr>
              <a:defRPr sz="1600"/>
            </a:lvl1pPr>
          </a:lstStyle>
          <a:p>
            <a:r>
              <a:t>Sofisté – nomos/fysis kontroverze – právo, jeho zdůvodnění a povaha</a:t>
            </a:r>
          </a:p>
        </p:txBody>
      </p:sp>
      <p:sp>
        <p:nvSpPr>
          <p:cNvPr id="41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Výše jsme uvedli, že sofisté otevírají celou řadu otázek, jež myslitele z mnoha vědeckých oborů zajímají dodnes. Jednou z těchto otázek je otázka po </a:t>
            </a:r>
            <a:r>
              <a:rPr b="1"/>
              <a:t>povaze</a:t>
            </a:r>
            <a:r>
              <a:t> </a:t>
            </a:r>
            <a:r>
              <a:rPr b="1"/>
              <a:t>práva</a:t>
            </a:r>
            <a:r>
              <a:t>. </a:t>
            </a:r>
          </a:p>
          <a:p>
            <a:pPr marL="228600" indent="-228600">
              <a:spcBef>
                <a:spcPts val="200"/>
              </a:spcBef>
              <a:buFontTx/>
              <a:buAutoNum type="arabicPeriod"/>
              <a:defRPr sz="1200"/>
            </a:pPr>
            <a:r>
              <a:t>U Pythagory jsme se setkali s ideou </a:t>
            </a:r>
            <a:r>
              <a:rPr b="1"/>
              <a:t>kosmické harmonie</a:t>
            </a:r>
            <a:r>
              <a:t>, již dokonale poznávají bohové a do určité míry i lidé. Tato harmonie, matematická či geometrická, je samozřejmě zákonem či spravedlností kosmu. Právo </a:t>
            </a:r>
            <a:r>
              <a:rPr i="1"/>
              <a:t>polis </a:t>
            </a:r>
            <a:r>
              <a:t>(</a:t>
            </a:r>
            <a:r>
              <a:rPr i="1"/>
              <a:t>staatliche Recht</a:t>
            </a:r>
            <a:r>
              <a:t>; Verdross, s. 50)</a:t>
            </a:r>
            <a:r>
              <a:rPr i="1"/>
              <a:t> </a:t>
            </a:r>
            <a:r>
              <a:t>či právo lidských společností je pak odrazem tohoto kosmického práva případně spravedlnosti(</a:t>
            </a:r>
            <a:r>
              <a:rPr i="1"/>
              <a:t>kosmische Gerechtigkeit; </a:t>
            </a:r>
            <a:r>
              <a:t>Verdross</a:t>
            </a:r>
            <a:r>
              <a:rPr i="1"/>
              <a:t>, </a:t>
            </a:r>
            <a:r>
              <a:t>tamt.). Lze tedy říci, že již u Pythagory můžeme najít zárodky dalších úvah o povaze práva či jeho dvou hlavních podobách, ačkoliv ještě nedošlo k snaze prozkoumat hlouběji vztah mezi kosmickým právem a lidskými zákony. </a:t>
            </a:r>
          </a:p>
          <a:p>
            <a:pPr marL="228600" indent="-228600">
              <a:spcBef>
                <a:spcPts val="200"/>
              </a:spcBef>
              <a:buFontTx/>
              <a:buAutoNum type="arabicPeriod"/>
              <a:defRPr sz="1200"/>
            </a:pPr>
            <a:r>
              <a:t>K tomu došlo až u sofistů, kteří v tom snad byli inspirování dramatiky (Aischylos, Sofokles), kteří „neomylnost“ pozitivního (státního) práva velmi zproblematizovali – příkladem budiž </a:t>
            </a:r>
            <a:r>
              <a:rPr i="1"/>
              <a:t>Antigoné</a:t>
            </a:r>
            <a:r>
              <a:t>.</a:t>
            </a:r>
          </a:p>
          <a:p>
            <a:pPr marL="228600" indent="-228600">
              <a:spcBef>
                <a:spcPts val="200"/>
              </a:spcBef>
              <a:buFontTx/>
              <a:buAutoNum type="arabicPeriod"/>
              <a:defRPr sz="1200" b="1"/>
            </a:pPr>
            <a:r>
              <a:t>Teprve sofisté nicméně vystavili pozitivní právo důkladné kritice, a to skrze hledání kritéria, podle něhož by bylo možno pozitivní právo hodnotit. Tímto kritériem se stala přirozenost (</a:t>
            </a:r>
            <a:r>
              <a:rPr i="1"/>
              <a:t>fysis</a:t>
            </a:r>
            <a:r>
              <a:t>). Právo korespondující s </a:t>
            </a:r>
            <a:r>
              <a:rPr i="1"/>
              <a:t>fysis </a:t>
            </a:r>
            <a:r>
              <a:t>později získalo označení </a:t>
            </a:r>
            <a:r>
              <a:rPr i="1"/>
              <a:t>přirozené právo, </a:t>
            </a:r>
            <a:r>
              <a:t>státní právo pak označení </a:t>
            </a:r>
            <a:r>
              <a:rPr i="1"/>
              <a:t>pozitivní právo </a:t>
            </a:r>
            <a:r>
              <a:t>(</a:t>
            </a:r>
            <a:r>
              <a:rPr i="1"/>
              <a:t>nomos</a:t>
            </a:r>
            <a:r>
              <a:t> či </a:t>
            </a:r>
            <a:r>
              <a:rPr i="1"/>
              <a:t>thesis</a:t>
            </a:r>
            <a:r>
              <a:t>).</a:t>
            </a:r>
          </a:p>
          <a:p>
            <a:pPr marL="228600" indent="-228600">
              <a:spcBef>
                <a:spcPts val="200"/>
              </a:spcBef>
              <a:buFontTx/>
              <a:buAutoNum type="arabicPeriod"/>
              <a:defRPr sz="1200"/>
            </a:pPr>
            <a:r>
              <a:t>Druhou významnou otázkou sofistů, s níž jsme se již setkali u Prótagory, bylo, zda je </a:t>
            </a:r>
            <a:r>
              <a:rPr i="1"/>
              <a:t>pozitivní právo</a:t>
            </a:r>
            <a:r>
              <a:t> pouhým výrazem konvence, či něčím univerzálním. Většinou odpovídali prvním způsobem.</a:t>
            </a:r>
          </a:p>
          <a:p>
            <a:pPr marL="228600" indent="-228600">
              <a:spcBef>
                <a:spcPts val="200"/>
              </a:spcBef>
              <a:buFontTx/>
              <a:buAutoNum type="arabicPeriod"/>
              <a:defRPr sz="1200"/>
            </a:pPr>
            <a:r>
              <a:t>V rámci této diskuze můžeme rozlišit dva proudy: a) první usiluje o zajištění (zachování) pozitivního práva skrze jeho propojení s přirozeným právem, či skrze jeho ospravedlnění skrze přirozené právo; b) druhý usiloval o jeho „kompromitaci“, a to tím, že ukazovali jeho nesoulad s přirozeností. Tomuto směru můžeme říkat </a:t>
            </a:r>
            <a:r>
              <a:rPr i="1"/>
              <a:t>revoluční teorie přirozeného práva </a:t>
            </a:r>
            <a:r>
              <a:t>(Verdross, s. 51).</a:t>
            </a:r>
          </a:p>
          <a:p>
            <a:pPr marL="228600" indent="-228600">
              <a:spcBef>
                <a:spcPts val="200"/>
              </a:spcBef>
              <a:buFontTx/>
              <a:buAutoNum type="arabicPeriod"/>
              <a:defRPr sz="1200"/>
            </a:pPr>
            <a:r>
              <a:t>Podoby viz Verdross.</a:t>
            </a:r>
          </a:p>
        </p:txBody>
      </p:sp>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Nadpis 1"/>
          <p:cNvSpPr txBox="1">
            <a:spLocks noGrp="1"/>
          </p:cNvSpPr>
          <p:nvPr>
            <p:ph type="title"/>
          </p:nvPr>
        </p:nvSpPr>
        <p:spPr>
          <a:prstGeom prst="rect">
            <a:avLst/>
          </a:prstGeom>
        </p:spPr>
        <p:txBody>
          <a:bodyPr/>
          <a:lstStyle>
            <a:lvl1pPr>
              <a:defRPr sz="1200"/>
            </a:lvl1pPr>
          </a:lstStyle>
          <a:p>
            <a:r>
              <a:t>Teorie přirozeného práva I – „právo silnějšího“ – Gorgias z Leontin (483-375)</a:t>
            </a:r>
          </a:p>
        </p:txBody>
      </p:sp>
      <p:sp>
        <p:nvSpPr>
          <p:cNvPr id="418"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Plat. </a:t>
            </a:r>
            <a:r>
              <a:rPr i="1"/>
              <a:t>Gorg., </a:t>
            </a:r>
            <a:r>
              <a:t>483</a:t>
            </a:r>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Nadpis 1"/>
          <p:cNvSpPr txBox="1">
            <a:spLocks noGrp="1"/>
          </p:cNvSpPr>
          <p:nvPr>
            <p:ph type="title"/>
          </p:nvPr>
        </p:nvSpPr>
        <p:spPr>
          <a:prstGeom prst="rect">
            <a:avLst/>
          </a:prstGeom>
        </p:spPr>
        <p:txBody>
          <a:bodyPr/>
          <a:lstStyle/>
          <a:p>
            <a:r>
              <a:rPr dirty="0" err="1"/>
              <a:t>Sókratés</a:t>
            </a:r>
            <a:endParaRPr dirty="0"/>
          </a:p>
        </p:txBody>
      </p:sp>
      <p:sp>
        <p:nvSpPr>
          <p:cNvPr id="42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Byl obžalován z toho, že „kazí mládež a že nevěří v bohy, v které věří obec, nýbrž v jiná nová daimonia“. (Plat., </a:t>
            </a:r>
            <a:r>
              <a:rPr i="1"/>
              <a:t>Obrana, </a:t>
            </a:r>
            <a:r>
              <a:t>24)</a:t>
            </a:r>
          </a:p>
          <a:p>
            <a:pPr marL="0" indent="0">
              <a:spcBef>
                <a:spcPts val="200"/>
              </a:spcBef>
              <a:buSzTx/>
              <a:buNone/>
              <a:defRPr sz="1200"/>
            </a:pPr>
            <a:r>
              <a:t>-----------------------------------------------------------------------------</a:t>
            </a:r>
          </a:p>
          <a:p>
            <a:pPr marL="0" indent="0">
              <a:spcBef>
                <a:spcPts val="200"/>
              </a:spcBef>
              <a:buSzTx/>
              <a:buNone/>
              <a:defRPr sz="1200"/>
            </a:pPr>
            <a:r>
              <a:t>„…Sokrates tak, jak žil a žije v obecném povědomí, je vlastně postavou neskutečnou, nehistorickou, legendárně </a:t>
            </a:r>
            <a:r>
              <a:rPr b="1"/>
              <a:t>zidealizovanou</a:t>
            </a:r>
            <a:r>
              <a:t>. Hlavní zásluhu na legendě, či spíše legendách sokratovských má Plato. Vynaložil všechno své umění kompoziční i myslitelské na to, aby oslavil Sokrata v řadě svých dialogů, a učinil to způsobem tak sugestivním, že se vlivu jeho podání neubráníme ani dnes, …“ (J. L. Fischer, </a:t>
            </a:r>
            <a:r>
              <a:rPr i="1"/>
              <a:t>Případ Sokrates, </a:t>
            </a:r>
            <a:r>
              <a:t>s. 7)</a:t>
            </a:r>
          </a:p>
          <a:p>
            <a:pPr marL="0" indent="0">
              <a:spcBef>
                <a:spcPts val="200"/>
              </a:spcBef>
              <a:buSzTx/>
              <a:buNone/>
              <a:defRPr sz="1200"/>
            </a:pPr>
            <a:r>
              <a:t>----------------------------------------------------------------------------</a:t>
            </a:r>
          </a:p>
          <a:p>
            <a:pPr marL="0" indent="0">
              <a:spcBef>
                <a:spcPts val="200"/>
              </a:spcBef>
              <a:buSzTx/>
              <a:buNone/>
              <a:defRPr sz="1200"/>
            </a:pPr>
            <a:r>
              <a:t>„Sókratés se zabýval etickými záležitostmi; byl etickým reformátorem, moralistou, který káral všechny možné lidi, </a:t>
            </a:r>
            <a:r>
              <a:rPr b="1"/>
              <a:t>nutil je k myšlení</a:t>
            </a:r>
            <a:r>
              <a:t>, vysvětlování a </a:t>
            </a:r>
            <a:r>
              <a:rPr b="1"/>
              <a:t>objasňování principů</a:t>
            </a:r>
            <a:r>
              <a:t> jejich činů. Vyptával se jich a jejich odpověďmi se nedal snadno uspokojit.“ (K. R. Popper, s. 36)</a:t>
            </a:r>
          </a:p>
          <a:p>
            <a:pPr marL="0" indent="0">
              <a:buSzTx/>
              <a:buNone/>
              <a:defRPr sz="1200"/>
            </a:pPr>
            <a:endParaRPr/>
          </a:p>
          <a:p>
            <a:pPr marL="0" indent="0">
              <a:spcBef>
                <a:spcPts val="200"/>
              </a:spcBef>
              <a:buSzTx/>
              <a:buNone/>
              <a:defRPr sz="1200"/>
            </a:pPr>
            <a:r>
              <a:t>„Who the historical Socrates was, and what he tought in his lifetime, are almost irretrievably lost to the past.“ (J. Colemann, s. 50)</a:t>
            </a:r>
          </a:p>
        </p:txBody>
      </p:sp>
      <p:sp>
        <p:nvSpPr>
          <p:cNvPr id="422"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59536">
              <a:spcBef>
                <a:spcPts val="200"/>
              </a:spcBef>
              <a:defRPr sz="1128" b="1"/>
            </a:pPr>
            <a:r>
              <a:rPr dirty="0" err="1"/>
              <a:t>Život</a:t>
            </a:r>
            <a:r>
              <a:rPr b="0" dirty="0"/>
              <a:t>: o </a:t>
            </a:r>
            <a:r>
              <a:rPr b="0" dirty="0" err="1"/>
              <a:t>historickém</a:t>
            </a:r>
            <a:r>
              <a:rPr b="0" dirty="0"/>
              <a:t> </a:t>
            </a:r>
            <a:r>
              <a:rPr b="0" dirty="0" err="1"/>
              <a:t>Sókratovi</a:t>
            </a:r>
            <a:r>
              <a:rPr b="0" dirty="0"/>
              <a:t> </a:t>
            </a:r>
            <a:r>
              <a:rPr b="0" dirty="0" err="1"/>
              <a:t>toho</a:t>
            </a:r>
            <a:r>
              <a:rPr b="0" dirty="0"/>
              <a:t> </a:t>
            </a:r>
            <a:r>
              <a:rPr b="0" dirty="0" err="1"/>
              <a:t>víme</a:t>
            </a:r>
            <a:r>
              <a:rPr b="0" dirty="0"/>
              <a:t> </a:t>
            </a:r>
            <a:r>
              <a:rPr b="0" dirty="0" err="1"/>
              <a:t>málo</a:t>
            </a:r>
            <a:r>
              <a:rPr b="0" dirty="0"/>
              <a:t>: v </a:t>
            </a:r>
            <a:r>
              <a:rPr b="0" dirty="0" err="1"/>
              <a:t>roce</a:t>
            </a:r>
            <a:r>
              <a:rPr b="0" dirty="0"/>
              <a:t> 399 (70 let) </a:t>
            </a:r>
            <a:r>
              <a:rPr b="0" dirty="0" err="1"/>
              <a:t>byl</a:t>
            </a:r>
            <a:r>
              <a:rPr b="0" dirty="0"/>
              <a:t> </a:t>
            </a:r>
            <a:r>
              <a:rPr b="0" dirty="0" err="1"/>
              <a:t>popraven</a:t>
            </a:r>
            <a:r>
              <a:rPr b="0" dirty="0"/>
              <a:t> v </a:t>
            </a:r>
            <a:r>
              <a:rPr b="0" dirty="0" err="1"/>
              <a:t>Athénách</a:t>
            </a:r>
            <a:r>
              <a:rPr b="0" dirty="0"/>
              <a:t> </a:t>
            </a:r>
            <a:r>
              <a:rPr b="0" dirty="0" err="1"/>
              <a:t>na</a:t>
            </a:r>
            <a:r>
              <a:rPr b="0" dirty="0"/>
              <a:t> </a:t>
            </a:r>
            <a:r>
              <a:rPr b="0" dirty="0" err="1"/>
              <a:t>základě</a:t>
            </a:r>
            <a:r>
              <a:rPr b="0" dirty="0"/>
              <a:t> </a:t>
            </a:r>
            <a:r>
              <a:rPr b="0" dirty="0" err="1"/>
              <a:t>obvinění</a:t>
            </a:r>
            <a:r>
              <a:rPr b="0" dirty="0"/>
              <a:t> z </a:t>
            </a:r>
            <a:r>
              <a:rPr b="0" dirty="0" err="1"/>
              <a:t>bezbožnosti</a:t>
            </a:r>
            <a:r>
              <a:rPr b="0" dirty="0"/>
              <a:t> a z </a:t>
            </a:r>
            <a:r>
              <a:rPr b="0" dirty="0" err="1"/>
              <a:t>toho</a:t>
            </a:r>
            <a:r>
              <a:rPr b="0" dirty="0"/>
              <a:t>, </a:t>
            </a:r>
            <a:r>
              <a:rPr b="0" dirty="0" err="1"/>
              <a:t>že</a:t>
            </a:r>
            <a:r>
              <a:rPr b="0" dirty="0"/>
              <a:t> </a:t>
            </a:r>
            <a:r>
              <a:rPr b="0" dirty="0" err="1"/>
              <a:t>kazí</a:t>
            </a:r>
            <a:r>
              <a:rPr b="0" dirty="0"/>
              <a:t> </a:t>
            </a:r>
            <a:r>
              <a:rPr b="0" dirty="0" err="1"/>
              <a:t>mládež</a:t>
            </a:r>
            <a:r>
              <a:rPr b="0" dirty="0"/>
              <a:t> (</a:t>
            </a:r>
            <a:r>
              <a:rPr b="0" dirty="0" err="1"/>
              <a:t>Lycon</a:t>
            </a:r>
            <a:r>
              <a:rPr b="0" dirty="0"/>
              <a:t>, </a:t>
            </a:r>
            <a:r>
              <a:rPr b="0" dirty="0" err="1"/>
              <a:t>Meletos</a:t>
            </a:r>
            <a:r>
              <a:rPr b="0" dirty="0"/>
              <a:t>, </a:t>
            </a:r>
            <a:r>
              <a:rPr b="0" dirty="0" err="1"/>
              <a:t>Anytos</a:t>
            </a:r>
            <a:r>
              <a:rPr b="0" dirty="0"/>
              <a:t>; </a:t>
            </a:r>
            <a:r>
              <a:rPr b="0" dirty="0" err="1"/>
              <a:t>viz</a:t>
            </a:r>
            <a:r>
              <a:rPr b="0" dirty="0"/>
              <a:t> </a:t>
            </a:r>
            <a:r>
              <a:rPr b="0" i="1" dirty="0" err="1"/>
              <a:t>Obrana</a:t>
            </a:r>
            <a:r>
              <a:rPr b="0" i="1" dirty="0"/>
              <a:t>). </a:t>
            </a:r>
            <a:r>
              <a:rPr b="0" dirty="0" err="1"/>
              <a:t>Jeho</a:t>
            </a:r>
            <a:r>
              <a:rPr b="0" dirty="0"/>
              <a:t> </a:t>
            </a:r>
            <a:r>
              <a:rPr b="0" dirty="0" err="1"/>
              <a:t>otcem</a:t>
            </a:r>
            <a:r>
              <a:rPr b="0" dirty="0"/>
              <a:t> </a:t>
            </a:r>
            <a:r>
              <a:rPr b="0" dirty="0" err="1"/>
              <a:t>byl</a:t>
            </a:r>
            <a:r>
              <a:rPr b="0" dirty="0"/>
              <a:t> </a:t>
            </a:r>
            <a:r>
              <a:rPr b="0" dirty="0" err="1"/>
              <a:t>Sófroniskos</a:t>
            </a:r>
            <a:r>
              <a:rPr b="0" dirty="0"/>
              <a:t> (</a:t>
            </a:r>
            <a:r>
              <a:rPr b="0" dirty="0" err="1"/>
              <a:t>sochař</a:t>
            </a:r>
            <a:r>
              <a:rPr b="0" dirty="0"/>
              <a:t>), </a:t>
            </a:r>
            <a:r>
              <a:rPr b="0" dirty="0" err="1"/>
              <a:t>matka</a:t>
            </a:r>
            <a:r>
              <a:rPr b="0" dirty="0"/>
              <a:t> </a:t>
            </a:r>
            <a:r>
              <a:rPr b="0" dirty="0" err="1"/>
              <a:t>pak</a:t>
            </a:r>
            <a:r>
              <a:rPr b="0" dirty="0"/>
              <a:t> </a:t>
            </a:r>
            <a:r>
              <a:rPr b="0" dirty="0" err="1"/>
              <a:t>porodní</a:t>
            </a:r>
            <a:r>
              <a:rPr b="0" dirty="0"/>
              <a:t> </a:t>
            </a:r>
            <a:r>
              <a:rPr b="0" dirty="0" err="1"/>
              <a:t>bába</a:t>
            </a:r>
            <a:r>
              <a:rPr b="0" dirty="0"/>
              <a:t>, k </a:t>
            </a:r>
            <a:r>
              <a:rPr b="0" dirty="0" err="1"/>
              <a:t>čemuž</a:t>
            </a:r>
            <a:r>
              <a:rPr b="0" dirty="0"/>
              <a:t> </a:t>
            </a:r>
            <a:r>
              <a:rPr b="0" dirty="0" err="1"/>
              <a:t>zvláště</a:t>
            </a:r>
            <a:r>
              <a:rPr b="0" dirty="0"/>
              <a:t> </a:t>
            </a:r>
            <a:r>
              <a:rPr b="0" dirty="0" err="1"/>
              <a:t>bude</a:t>
            </a:r>
            <a:r>
              <a:rPr b="0" dirty="0"/>
              <a:t> </a:t>
            </a:r>
            <a:r>
              <a:rPr b="0" dirty="0" err="1"/>
              <a:t>později</a:t>
            </a:r>
            <a:r>
              <a:rPr b="0" dirty="0"/>
              <a:t> </a:t>
            </a:r>
            <a:r>
              <a:rPr b="0" dirty="0" err="1"/>
              <a:t>odkazovat</a:t>
            </a:r>
            <a:r>
              <a:rPr b="0" dirty="0"/>
              <a:t> v </a:t>
            </a:r>
            <a:r>
              <a:rPr b="0" dirty="0" err="1"/>
              <a:t>souvislosti</a:t>
            </a:r>
            <a:r>
              <a:rPr b="0" dirty="0"/>
              <a:t> s </a:t>
            </a:r>
            <a:r>
              <a:rPr b="0" dirty="0" err="1"/>
              <a:t>tzv</a:t>
            </a:r>
            <a:r>
              <a:rPr b="0" dirty="0"/>
              <a:t>. </a:t>
            </a:r>
            <a:r>
              <a:rPr b="0" i="1" dirty="0" err="1"/>
              <a:t>techné</a:t>
            </a:r>
            <a:r>
              <a:rPr b="0" i="1" dirty="0"/>
              <a:t> </a:t>
            </a:r>
            <a:r>
              <a:rPr b="0" i="1" dirty="0" err="1"/>
              <a:t>maieutiké</a:t>
            </a:r>
            <a:r>
              <a:rPr b="0" dirty="0"/>
              <a:t>.</a:t>
            </a:r>
            <a:endParaRPr sz="2632" dirty="0"/>
          </a:p>
          <a:p>
            <a:pPr defTabSz="859536">
              <a:spcBef>
                <a:spcPts val="200"/>
              </a:spcBef>
              <a:defRPr sz="1128" b="1"/>
            </a:pPr>
            <a:r>
              <a:rPr dirty="0" err="1"/>
              <a:t>Sókratés</a:t>
            </a:r>
            <a:r>
              <a:rPr dirty="0"/>
              <a:t> - </a:t>
            </a:r>
            <a:r>
              <a:rPr dirty="0" err="1"/>
              <a:t>prameny</a:t>
            </a:r>
            <a:r>
              <a:rPr b="0" dirty="0"/>
              <a:t>: </a:t>
            </a:r>
            <a:r>
              <a:rPr b="0" dirty="0" err="1"/>
              <a:t>nemáme</a:t>
            </a:r>
            <a:r>
              <a:rPr b="0" dirty="0"/>
              <a:t> k </a:t>
            </a:r>
            <a:r>
              <a:rPr b="0" dirty="0" err="1"/>
              <a:t>dispozici</a:t>
            </a:r>
            <a:r>
              <a:rPr b="0" dirty="0"/>
              <a:t> </a:t>
            </a:r>
            <a:r>
              <a:rPr b="0" dirty="0" err="1"/>
              <a:t>žádný</a:t>
            </a:r>
            <a:r>
              <a:rPr b="0" dirty="0"/>
              <a:t> </a:t>
            </a:r>
            <a:r>
              <a:rPr b="0" dirty="0" err="1"/>
              <a:t>Sokratův</a:t>
            </a:r>
            <a:r>
              <a:rPr b="0" dirty="0"/>
              <a:t> text – </a:t>
            </a:r>
            <a:r>
              <a:rPr dirty="0" err="1"/>
              <a:t>Sókratés</a:t>
            </a:r>
            <a:r>
              <a:rPr dirty="0"/>
              <a:t> </a:t>
            </a:r>
            <a:r>
              <a:rPr dirty="0" err="1"/>
              <a:t>programově</a:t>
            </a:r>
            <a:r>
              <a:rPr dirty="0"/>
              <a:t> </a:t>
            </a:r>
            <a:r>
              <a:rPr dirty="0" err="1"/>
              <a:t>nic</a:t>
            </a:r>
            <a:r>
              <a:rPr dirty="0"/>
              <a:t> </a:t>
            </a:r>
            <a:r>
              <a:rPr dirty="0" err="1"/>
              <a:t>nenapsal</a:t>
            </a:r>
            <a:r>
              <a:rPr b="0" dirty="0"/>
              <a:t> - , </a:t>
            </a:r>
            <a:r>
              <a:rPr b="0" dirty="0" err="1"/>
              <a:t>máme</a:t>
            </a:r>
            <a:r>
              <a:rPr b="0" dirty="0"/>
              <a:t> k </a:t>
            </a:r>
            <a:r>
              <a:rPr b="0" dirty="0" err="1"/>
              <a:t>dispozici</a:t>
            </a:r>
            <a:r>
              <a:rPr b="0" dirty="0"/>
              <a:t> </a:t>
            </a:r>
            <a:r>
              <a:rPr b="0" dirty="0" err="1"/>
              <a:t>pouze</a:t>
            </a:r>
            <a:r>
              <a:rPr b="0" dirty="0"/>
              <a:t> </a:t>
            </a:r>
            <a:r>
              <a:rPr b="0" dirty="0" err="1"/>
              <a:t>různá</a:t>
            </a:r>
            <a:r>
              <a:rPr b="0" dirty="0"/>
              <a:t> </a:t>
            </a:r>
            <a:r>
              <a:rPr b="0" dirty="0" err="1"/>
              <a:t>svědectví</a:t>
            </a:r>
            <a:r>
              <a:rPr b="0" dirty="0"/>
              <a:t> o </a:t>
            </a:r>
            <a:r>
              <a:rPr b="0" dirty="0" err="1"/>
              <a:t>Sokratově</a:t>
            </a:r>
            <a:r>
              <a:rPr b="0" dirty="0"/>
              <a:t> </a:t>
            </a:r>
            <a:r>
              <a:rPr b="0" dirty="0" err="1"/>
              <a:t>působení</a:t>
            </a:r>
            <a:r>
              <a:rPr b="0" dirty="0"/>
              <a:t> a </a:t>
            </a:r>
            <a:r>
              <a:rPr b="0" dirty="0" err="1"/>
              <a:t>myšlení</a:t>
            </a:r>
            <a:r>
              <a:rPr b="0" dirty="0"/>
              <a:t>. </a:t>
            </a:r>
            <a:r>
              <a:rPr b="0" dirty="0" err="1"/>
              <a:t>Můžeme</a:t>
            </a:r>
            <a:r>
              <a:rPr b="0" dirty="0"/>
              <a:t> </a:t>
            </a:r>
            <a:r>
              <a:rPr b="0" dirty="0" err="1"/>
              <a:t>rozlišit</a:t>
            </a:r>
            <a:r>
              <a:rPr b="0" dirty="0"/>
              <a:t> </a:t>
            </a:r>
            <a:r>
              <a:rPr b="0" dirty="0" err="1"/>
              <a:t>dva</a:t>
            </a:r>
            <a:r>
              <a:rPr b="0" dirty="0"/>
              <a:t> </a:t>
            </a:r>
            <a:r>
              <a:rPr b="0" dirty="0" err="1"/>
              <a:t>typy</a:t>
            </a:r>
            <a:r>
              <a:rPr b="0" dirty="0"/>
              <a:t> </a:t>
            </a:r>
            <a:r>
              <a:rPr b="0" dirty="0" err="1"/>
              <a:t>pramenů</a:t>
            </a:r>
            <a:r>
              <a:rPr b="0" dirty="0"/>
              <a:t>: </a:t>
            </a:r>
            <a:endParaRPr sz="2632" dirty="0"/>
          </a:p>
          <a:p>
            <a:pPr defTabSz="859536">
              <a:spcBef>
                <a:spcPts val="200"/>
              </a:spcBef>
              <a:defRPr sz="1128"/>
            </a:pPr>
            <a:r>
              <a:rPr dirty="0"/>
              <a:t>a) </a:t>
            </a:r>
            <a:r>
              <a:rPr dirty="0" err="1"/>
              <a:t>přímá</a:t>
            </a:r>
            <a:r>
              <a:rPr dirty="0"/>
              <a:t> </a:t>
            </a:r>
            <a:r>
              <a:rPr dirty="0" err="1"/>
              <a:t>svědectví</a:t>
            </a:r>
            <a:r>
              <a:rPr dirty="0"/>
              <a:t> od </a:t>
            </a:r>
            <a:r>
              <a:rPr dirty="0" err="1"/>
              <a:t>Sokratových</a:t>
            </a:r>
            <a:r>
              <a:rPr dirty="0"/>
              <a:t> </a:t>
            </a:r>
            <a:r>
              <a:rPr dirty="0" err="1"/>
              <a:t>současníků</a:t>
            </a:r>
            <a:r>
              <a:rPr dirty="0"/>
              <a:t>; b) </a:t>
            </a:r>
            <a:r>
              <a:rPr dirty="0" err="1"/>
              <a:t>nepřímá</a:t>
            </a:r>
            <a:r>
              <a:rPr dirty="0"/>
              <a:t> </a:t>
            </a:r>
            <a:r>
              <a:rPr dirty="0" err="1"/>
              <a:t>svědectví</a:t>
            </a:r>
            <a:r>
              <a:rPr dirty="0"/>
              <a:t>, </a:t>
            </a:r>
            <a:r>
              <a:rPr dirty="0" err="1"/>
              <a:t>pozdější</a:t>
            </a:r>
            <a:r>
              <a:rPr dirty="0"/>
              <a:t>.</a:t>
            </a:r>
            <a:endParaRPr sz="2632" dirty="0"/>
          </a:p>
          <a:p>
            <a:pPr defTabSz="859536">
              <a:spcBef>
                <a:spcPts val="200"/>
              </a:spcBef>
              <a:defRPr sz="1128"/>
            </a:pPr>
            <a:r>
              <a:rPr dirty="0"/>
              <a:t>Ad a) </a:t>
            </a:r>
            <a:r>
              <a:rPr b="1" dirty="0" err="1"/>
              <a:t>přímá</a:t>
            </a:r>
            <a:r>
              <a:rPr b="1" dirty="0"/>
              <a:t> </a:t>
            </a:r>
            <a:r>
              <a:rPr b="1" dirty="0" err="1"/>
              <a:t>svědectví</a:t>
            </a:r>
            <a:r>
              <a:rPr dirty="0"/>
              <a:t>: 1) </a:t>
            </a:r>
            <a:r>
              <a:rPr dirty="0" err="1"/>
              <a:t>nejdůležitější</a:t>
            </a:r>
            <a:r>
              <a:rPr dirty="0"/>
              <a:t> je </a:t>
            </a:r>
            <a:r>
              <a:rPr b="1" dirty="0" err="1">
                <a:solidFill>
                  <a:schemeClr val="tx1"/>
                </a:solidFill>
              </a:rPr>
              <a:t>Platón</a:t>
            </a:r>
            <a:r>
              <a:rPr dirty="0"/>
              <a:t> a </a:t>
            </a:r>
            <a:r>
              <a:rPr dirty="0" err="1"/>
              <a:t>jeho</a:t>
            </a:r>
            <a:r>
              <a:rPr dirty="0"/>
              <a:t> </a:t>
            </a:r>
            <a:r>
              <a:rPr dirty="0" err="1"/>
              <a:t>rané</a:t>
            </a:r>
            <a:r>
              <a:rPr dirty="0"/>
              <a:t> </a:t>
            </a:r>
            <a:r>
              <a:rPr dirty="0" err="1"/>
              <a:t>dialogy</a:t>
            </a:r>
            <a:r>
              <a:rPr dirty="0"/>
              <a:t>, </a:t>
            </a:r>
            <a:r>
              <a:rPr dirty="0" err="1"/>
              <a:t>tzv</a:t>
            </a:r>
            <a:r>
              <a:rPr dirty="0"/>
              <a:t>. </a:t>
            </a:r>
            <a:r>
              <a:rPr dirty="0" err="1"/>
              <a:t>sókratovské</a:t>
            </a:r>
            <a:r>
              <a:rPr dirty="0"/>
              <a:t> </a:t>
            </a:r>
            <a:r>
              <a:rPr dirty="0" err="1"/>
              <a:t>dialogy</a:t>
            </a:r>
            <a:r>
              <a:rPr dirty="0"/>
              <a:t> (</a:t>
            </a:r>
            <a:r>
              <a:rPr i="1" dirty="0" err="1"/>
              <a:t>Ión</a:t>
            </a:r>
            <a:r>
              <a:rPr i="1" dirty="0"/>
              <a:t>, </a:t>
            </a:r>
            <a:r>
              <a:rPr i="1" dirty="0" err="1"/>
              <a:t>Prótagoras</a:t>
            </a:r>
            <a:r>
              <a:rPr i="1" dirty="0"/>
              <a:t>, Laches, </a:t>
            </a:r>
            <a:r>
              <a:rPr i="1" dirty="0" err="1"/>
              <a:t>Charmides</a:t>
            </a:r>
            <a:r>
              <a:rPr i="1" dirty="0"/>
              <a:t>, Lysis, </a:t>
            </a:r>
            <a:r>
              <a:rPr i="1" dirty="0" err="1"/>
              <a:t>menší</a:t>
            </a:r>
            <a:r>
              <a:rPr i="1" dirty="0"/>
              <a:t> Hippias, </a:t>
            </a:r>
            <a:r>
              <a:rPr i="1" dirty="0" err="1"/>
              <a:t>Euthyfron</a:t>
            </a:r>
            <a:r>
              <a:rPr i="1" dirty="0"/>
              <a:t>, </a:t>
            </a:r>
            <a:r>
              <a:rPr i="1" dirty="0" err="1"/>
              <a:t>Apologie</a:t>
            </a:r>
            <a:r>
              <a:rPr i="1" dirty="0"/>
              <a:t>, </a:t>
            </a:r>
            <a:r>
              <a:rPr i="1" dirty="0" err="1"/>
              <a:t>Kritón</a:t>
            </a:r>
            <a:r>
              <a:rPr dirty="0"/>
              <a:t>; </a:t>
            </a:r>
            <a:r>
              <a:rPr dirty="0" err="1"/>
              <a:t>nicméně</a:t>
            </a:r>
            <a:r>
              <a:rPr dirty="0"/>
              <a:t> </a:t>
            </a:r>
            <a:r>
              <a:rPr dirty="0" err="1"/>
              <a:t>i</a:t>
            </a:r>
            <a:r>
              <a:rPr dirty="0"/>
              <a:t> </a:t>
            </a:r>
            <a:r>
              <a:rPr dirty="0" err="1"/>
              <a:t>jiné</a:t>
            </a:r>
            <a:r>
              <a:rPr dirty="0"/>
              <a:t> </a:t>
            </a:r>
            <a:r>
              <a:rPr dirty="0" err="1"/>
              <a:t>dialogy</a:t>
            </a:r>
            <a:r>
              <a:rPr dirty="0"/>
              <a:t> </a:t>
            </a:r>
            <a:r>
              <a:rPr dirty="0" err="1"/>
              <a:t>často</a:t>
            </a:r>
            <a:r>
              <a:rPr dirty="0"/>
              <a:t> </a:t>
            </a:r>
            <a:r>
              <a:rPr dirty="0" err="1"/>
              <a:t>obsahují</a:t>
            </a:r>
            <a:r>
              <a:rPr dirty="0"/>
              <a:t> </a:t>
            </a:r>
            <a:r>
              <a:rPr dirty="0" err="1"/>
              <a:t>zajímavé</a:t>
            </a:r>
            <a:r>
              <a:rPr dirty="0"/>
              <a:t> </a:t>
            </a:r>
            <a:r>
              <a:rPr dirty="0" err="1"/>
              <a:t>zmínky</a:t>
            </a:r>
            <a:r>
              <a:rPr dirty="0"/>
              <a:t>: </a:t>
            </a:r>
            <a:r>
              <a:rPr i="1" dirty="0" err="1"/>
              <a:t>Faidón</a:t>
            </a:r>
            <a:r>
              <a:rPr i="1" dirty="0"/>
              <a:t>, </a:t>
            </a:r>
            <a:r>
              <a:rPr i="1" dirty="0" err="1"/>
              <a:t>Symposion</a:t>
            </a:r>
            <a:r>
              <a:rPr dirty="0"/>
              <a:t> </a:t>
            </a:r>
            <a:r>
              <a:rPr dirty="0" err="1"/>
              <a:t>např</a:t>
            </a:r>
            <a:r>
              <a:rPr dirty="0"/>
              <a:t>.); 2) </a:t>
            </a:r>
            <a:r>
              <a:rPr dirty="0" err="1"/>
              <a:t>rozsahově</a:t>
            </a:r>
            <a:r>
              <a:rPr dirty="0"/>
              <a:t> je </a:t>
            </a:r>
            <a:r>
              <a:rPr dirty="0" err="1"/>
              <a:t>významné</a:t>
            </a:r>
            <a:r>
              <a:rPr dirty="0"/>
              <a:t> </a:t>
            </a:r>
            <a:r>
              <a:rPr dirty="0" err="1"/>
              <a:t>svědectví</a:t>
            </a:r>
            <a:r>
              <a:rPr dirty="0"/>
              <a:t> </a:t>
            </a:r>
            <a:r>
              <a:rPr b="1" dirty="0" err="1"/>
              <a:t>Xenofontovo</a:t>
            </a:r>
            <a:r>
              <a:rPr dirty="0"/>
              <a:t> (</a:t>
            </a:r>
            <a:r>
              <a:rPr dirty="0" err="1"/>
              <a:t>především</a:t>
            </a:r>
            <a:r>
              <a:rPr dirty="0"/>
              <a:t> </a:t>
            </a:r>
            <a:r>
              <a:rPr i="1" dirty="0"/>
              <a:t>Memorabilia</a:t>
            </a:r>
            <a:r>
              <a:rPr dirty="0"/>
              <a:t>); 3) </a:t>
            </a:r>
            <a:r>
              <a:rPr b="1" dirty="0" err="1"/>
              <a:t>Aristofanes</a:t>
            </a:r>
            <a:r>
              <a:rPr dirty="0"/>
              <a:t> – </a:t>
            </a:r>
            <a:r>
              <a:rPr dirty="0" err="1"/>
              <a:t>komedie</a:t>
            </a:r>
            <a:r>
              <a:rPr dirty="0"/>
              <a:t> </a:t>
            </a:r>
            <a:r>
              <a:rPr i="1" dirty="0" err="1">
                <a:solidFill>
                  <a:srgbClr val="FF0000"/>
                </a:solidFill>
              </a:rPr>
              <a:t>Oblaka</a:t>
            </a:r>
            <a:r>
              <a:rPr i="1" dirty="0"/>
              <a:t>.</a:t>
            </a:r>
          </a:p>
          <a:p>
            <a:pPr defTabSz="859536">
              <a:spcBef>
                <a:spcPts val="200"/>
              </a:spcBef>
              <a:defRPr sz="1128"/>
            </a:pPr>
            <a:r>
              <a:rPr dirty="0"/>
              <a:t>Ad b) </a:t>
            </a:r>
            <a:r>
              <a:rPr dirty="0" err="1"/>
              <a:t>nepřímá</a:t>
            </a:r>
            <a:r>
              <a:rPr dirty="0"/>
              <a:t> </a:t>
            </a:r>
            <a:r>
              <a:rPr dirty="0" err="1"/>
              <a:t>svědectví</a:t>
            </a:r>
            <a:r>
              <a:rPr dirty="0"/>
              <a:t>: 1) </a:t>
            </a:r>
            <a:r>
              <a:rPr dirty="0" err="1"/>
              <a:t>Aristotelés</a:t>
            </a:r>
            <a:r>
              <a:rPr dirty="0"/>
              <a:t>: </a:t>
            </a:r>
            <a:r>
              <a:rPr dirty="0" err="1"/>
              <a:t>zde</a:t>
            </a:r>
            <a:r>
              <a:rPr dirty="0"/>
              <a:t> </a:t>
            </a:r>
            <a:r>
              <a:rPr dirty="0" err="1"/>
              <a:t>nenacházíme</a:t>
            </a:r>
            <a:r>
              <a:rPr dirty="0"/>
              <a:t> </a:t>
            </a:r>
            <a:r>
              <a:rPr dirty="0" err="1"/>
              <a:t>nic</a:t>
            </a:r>
            <a:r>
              <a:rPr dirty="0"/>
              <a:t>, co by </a:t>
            </a:r>
            <a:r>
              <a:rPr dirty="0" err="1"/>
              <a:t>již</a:t>
            </a:r>
            <a:r>
              <a:rPr dirty="0"/>
              <a:t> </a:t>
            </a:r>
            <a:r>
              <a:rPr dirty="0" err="1"/>
              <a:t>neukázal</a:t>
            </a:r>
            <a:r>
              <a:rPr dirty="0"/>
              <a:t> </a:t>
            </a:r>
            <a:r>
              <a:rPr dirty="0" err="1"/>
              <a:t>Platón</a:t>
            </a:r>
            <a:r>
              <a:rPr dirty="0"/>
              <a:t>; </a:t>
            </a:r>
            <a:r>
              <a:rPr dirty="0" err="1"/>
              <a:t>zajímal</a:t>
            </a:r>
            <a:r>
              <a:rPr dirty="0"/>
              <a:t> se o </a:t>
            </a:r>
            <a:r>
              <a:rPr dirty="0" err="1"/>
              <a:t>Sókrata</a:t>
            </a:r>
            <a:r>
              <a:rPr dirty="0"/>
              <a:t> </a:t>
            </a:r>
            <a:r>
              <a:rPr dirty="0" err="1"/>
              <a:t>jen</a:t>
            </a:r>
            <a:r>
              <a:rPr dirty="0"/>
              <a:t> do </a:t>
            </a:r>
            <a:r>
              <a:rPr dirty="0" err="1"/>
              <a:t>té</a:t>
            </a:r>
            <a:r>
              <a:rPr dirty="0"/>
              <a:t> </a:t>
            </a:r>
            <a:r>
              <a:rPr dirty="0" err="1"/>
              <a:t>míry</a:t>
            </a:r>
            <a:r>
              <a:rPr dirty="0"/>
              <a:t>, do </a:t>
            </a:r>
            <a:r>
              <a:rPr dirty="0" err="1"/>
              <a:t>jaké</a:t>
            </a:r>
            <a:r>
              <a:rPr dirty="0"/>
              <a:t> </a:t>
            </a:r>
            <a:r>
              <a:rPr dirty="0" err="1"/>
              <a:t>nějak</a:t>
            </a:r>
            <a:r>
              <a:rPr dirty="0"/>
              <a:t> </a:t>
            </a:r>
            <a:r>
              <a:rPr dirty="0" err="1"/>
              <a:t>koresponduje</a:t>
            </a:r>
            <a:r>
              <a:rPr dirty="0"/>
              <a:t> s </a:t>
            </a:r>
            <a:r>
              <a:rPr dirty="0" err="1"/>
              <a:t>jeho</a:t>
            </a:r>
            <a:r>
              <a:rPr dirty="0"/>
              <a:t> </a:t>
            </a:r>
            <a:r>
              <a:rPr dirty="0" err="1"/>
              <a:t>naukou</a:t>
            </a:r>
            <a:r>
              <a:rPr dirty="0"/>
              <a:t>. 2) Diogenes </a:t>
            </a:r>
            <a:r>
              <a:rPr dirty="0" err="1"/>
              <a:t>Leartios</a:t>
            </a:r>
            <a:r>
              <a:rPr dirty="0"/>
              <a:t> (</a:t>
            </a:r>
            <a:r>
              <a:rPr dirty="0" err="1"/>
              <a:t>známe</a:t>
            </a:r>
            <a:r>
              <a:rPr dirty="0"/>
              <a:t> </a:t>
            </a:r>
            <a:r>
              <a:rPr i="1" dirty="0" err="1"/>
              <a:t>Životy</a:t>
            </a:r>
            <a:r>
              <a:rPr i="1" dirty="0"/>
              <a:t> </a:t>
            </a:r>
            <a:r>
              <a:rPr i="1" dirty="0" err="1"/>
              <a:t>filosofů</a:t>
            </a:r>
            <a:r>
              <a:rPr dirty="0"/>
              <a:t>). </a:t>
            </a:r>
          </a:p>
        </p:txBody>
      </p:sp>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Nadpis 1"/>
          <p:cNvSpPr txBox="1">
            <a:spLocks noGrp="1"/>
          </p:cNvSpPr>
          <p:nvPr>
            <p:ph type="title"/>
          </p:nvPr>
        </p:nvSpPr>
        <p:spPr>
          <a:prstGeom prst="rect">
            <a:avLst/>
          </a:prstGeom>
        </p:spPr>
        <p:txBody>
          <a:bodyPr/>
          <a:lstStyle/>
          <a:p>
            <a:r>
              <a:t>Sókratés</a:t>
            </a:r>
          </a:p>
        </p:txBody>
      </p:sp>
      <p:sp>
        <p:nvSpPr>
          <p:cNvPr id="425"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spcBef>
                <a:spcPts val="200"/>
              </a:spcBef>
              <a:buSzTx/>
              <a:buNone/>
              <a:defRPr sz="1188"/>
            </a:pPr>
            <a:r>
              <a:rPr dirty="0" err="1"/>
              <a:t>Xenofon</a:t>
            </a:r>
            <a:r>
              <a:rPr dirty="0"/>
              <a:t>, Memorabilia (I, </a:t>
            </a:r>
            <a:r>
              <a:rPr dirty="0" err="1"/>
              <a:t>i</a:t>
            </a:r>
            <a:r>
              <a:rPr dirty="0"/>
              <a:t>, 11):</a:t>
            </a:r>
          </a:p>
          <a:p>
            <a:pPr marL="0" indent="0" defTabSz="905255">
              <a:spcBef>
                <a:spcPts val="200"/>
              </a:spcBef>
              <a:buSzTx/>
              <a:buNone/>
              <a:defRPr sz="1188"/>
            </a:pPr>
            <a:r>
              <a:rPr dirty="0"/>
              <a:t>„</a:t>
            </a:r>
            <a:r>
              <a:rPr dirty="0" err="1"/>
              <a:t>Rozhovor</a:t>
            </a:r>
            <a:r>
              <a:rPr dirty="0"/>
              <a:t> se </a:t>
            </a:r>
            <a:r>
              <a:rPr dirty="0" err="1"/>
              <a:t>Sokratem</a:t>
            </a:r>
            <a:r>
              <a:rPr dirty="0"/>
              <a:t> se </a:t>
            </a:r>
            <a:r>
              <a:rPr dirty="0" err="1"/>
              <a:t>nikdy</a:t>
            </a:r>
            <a:r>
              <a:rPr dirty="0"/>
              <a:t> </a:t>
            </a:r>
            <a:r>
              <a:rPr dirty="0" err="1"/>
              <a:t>neobrátil</a:t>
            </a:r>
            <a:r>
              <a:rPr dirty="0"/>
              <a:t> </a:t>
            </a:r>
            <a:r>
              <a:rPr b="1" dirty="0"/>
              <a:t>k </a:t>
            </a:r>
            <a:r>
              <a:rPr b="1" dirty="0" err="1"/>
              <a:t>přirozenosti</a:t>
            </a:r>
            <a:r>
              <a:rPr b="1" dirty="0"/>
              <a:t> </a:t>
            </a:r>
            <a:r>
              <a:rPr b="1" dirty="0" err="1"/>
              <a:t>věcí</a:t>
            </a:r>
            <a:r>
              <a:rPr dirty="0"/>
              <a:t> a </a:t>
            </a:r>
            <a:r>
              <a:rPr dirty="0" err="1"/>
              <a:t>jejich</a:t>
            </a:r>
            <a:r>
              <a:rPr dirty="0"/>
              <a:t> </a:t>
            </a:r>
            <a:r>
              <a:rPr dirty="0" err="1"/>
              <a:t>celku</a:t>
            </a:r>
            <a:r>
              <a:rPr dirty="0"/>
              <a:t>, </a:t>
            </a:r>
            <a:r>
              <a:rPr dirty="0" err="1"/>
              <a:t>jako</a:t>
            </a:r>
            <a:r>
              <a:rPr dirty="0"/>
              <a:t> </a:t>
            </a:r>
            <a:r>
              <a:rPr dirty="0" err="1"/>
              <a:t>tomu</a:t>
            </a:r>
            <a:r>
              <a:rPr dirty="0"/>
              <a:t> </a:t>
            </a:r>
            <a:r>
              <a:rPr dirty="0" err="1"/>
              <a:t>bylo</a:t>
            </a:r>
            <a:r>
              <a:rPr dirty="0"/>
              <a:t> v </a:t>
            </a:r>
            <a:r>
              <a:rPr dirty="0" err="1"/>
              <a:t>případě</a:t>
            </a:r>
            <a:r>
              <a:rPr dirty="0"/>
              <a:t> </a:t>
            </a:r>
            <a:r>
              <a:rPr dirty="0" err="1"/>
              <a:t>mnohých</a:t>
            </a:r>
            <a:r>
              <a:rPr dirty="0"/>
              <a:t> </a:t>
            </a:r>
            <a:r>
              <a:rPr dirty="0" err="1"/>
              <a:t>jiných</a:t>
            </a:r>
            <a:r>
              <a:rPr dirty="0"/>
              <a:t>. Se </a:t>
            </a:r>
            <a:r>
              <a:rPr dirty="0" err="1"/>
              <a:t>Sokratem</a:t>
            </a:r>
            <a:r>
              <a:rPr dirty="0"/>
              <a:t> </a:t>
            </a:r>
            <a:r>
              <a:rPr dirty="0" err="1"/>
              <a:t>jsme</a:t>
            </a:r>
            <a:r>
              <a:rPr dirty="0"/>
              <a:t> </a:t>
            </a:r>
            <a:r>
              <a:rPr dirty="0" err="1"/>
              <a:t>vždy</a:t>
            </a:r>
            <a:r>
              <a:rPr dirty="0"/>
              <a:t> </a:t>
            </a:r>
            <a:r>
              <a:rPr dirty="0" err="1"/>
              <a:t>hovořili</a:t>
            </a:r>
            <a:r>
              <a:rPr dirty="0"/>
              <a:t> </a:t>
            </a:r>
            <a:r>
              <a:rPr dirty="0" err="1"/>
              <a:t>pouze</a:t>
            </a:r>
            <a:r>
              <a:rPr dirty="0"/>
              <a:t> o </a:t>
            </a:r>
            <a:r>
              <a:rPr b="1" dirty="0" err="1"/>
              <a:t>lidských</a:t>
            </a:r>
            <a:r>
              <a:rPr b="1" dirty="0"/>
              <a:t> </a:t>
            </a:r>
            <a:r>
              <a:rPr b="1" dirty="0" err="1"/>
              <a:t>záležitostech</a:t>
            </a:r>
            <a:r>
              <a:rPr dirty="0"/>
              <a:t>.“ </a:t>
            </a:r>
          </a:p>
          <a:p>
            <a:pPr marL="0" indent="0" defTabSz="905255">
              <a:spcBef>
                <a:spcPts val="200"/>
              </a:spcBef>
              <a:buSzTx/>
              <a:buNone/>
              <a:defRPr sz="1188"/>
            </a:pPr>
            <a:r>
              <a:rPr dirty="0"/>
              <a:t>----------------------------------------------------------------------------</a:t>
            </a:r>
          </a:p>
          <a:p>
            <a:pPr marL="0" indent="0" defTabSz="905255">
              <a:spcBef>
                <a:spcPts val="0"/>
              </a:spcBef>
              <a:buSzTx/>
              <a:buNone/>
              <a:defRPr sz="989"/>
            </a:pPr>
            <a:r>
              <a:rPr dirty="0" err="1"/>
              <a:t>Aristofanés</a:t>
            </a:r>
            <a:r>
              <a:rPr dirty="0"/>
              <a:t>, </a:t>
            </a:r>
            <a:r>
              <a:rPr i="1" dirty="0" err="1"/>
              <a:t>Oblaka</a:t>
            </a:r>
            <a:r>
              <a:rPr i="1" dirty="0"/>
              <a:t>:</a:t>
            </a:r>
          </a:p>
          <a:p>
            <a:pPr marL="0" indent="0" defTabSz="905255">
              <a:spcBef>
                <a:spcPts val="0"/>
              </a:spcBef>
              <a:buSzTx/>
              <a:buNone/>
              <a:defRPr sz="989"/>
            </a:pPr>
            <a:r>
              <a:rPr dirty="0"/>
              <a:t>STREPSIADES: (</a:t>
            </a:r>
            <a:r>
              <a:rPr i="1" dirty="0" err="1"/>
              <a:t>vede</a:t>
            </a:r>
            <a:r>
              <a:rPr i="1" dirty="0"/>
              <a:t> </a:t>
            </a:r>
            <a:r>
              <a:rPr i="1" dirty="0" err="1"/>
              <a:t>syna</a:t>
            </a:r>
            <a:r>
              <a:rPr i="1" dirty="0"/>
              <a:t> </a:t>
            </a:r>
            <a:r>
              <a:rPr i="1" dirty="0" err="1"/>
              <a:t>ke</a:t>
            </a:r>
            <a:r>
              <a:rPr i="1" dirty="0"/>
              <a:t> </a:t>
            </a:r>
            <a:r>
              <a:rPr i="1" dirty="0" err="1"/>
              <a:t>dveřím</a:t>
            </a:r>
            <a:r>
              <a:rPr dirty="0"/>
              <a:t>) </a:t>
            </a:r>
            <a:r>
              <a:rPr dirty="0" err="1"/>
              <a:t>Pohleď</a:t>
            </a:r>
            <a:r>
              <a:rPr dirty="0"/>
              <a:t> </a:t>
            </a:r>
            <a:r>
              <a:rPr dirty="0" err="1"/>
              <a:t>sem</a:t>
            </a:r>
            <a:r>
              <a:rPr dirty="0"/>
              <a:t>! </a:t>
            </a:r>
            <a:r>
              <a:rPr dirty="0" err="1"/>
              <a:t>Vidíš</a:t>
            </a:r>
            <a:r>
              <a:rPr dirty="0"/>
              <a:t> ty </a:t>
            </a:r>
            <a:r>
              <a:rPr dirty="0" err="1"/>
              <a:t>dveře</a:t>
            </a:r>
            <a:r>
              <a:rPr dirty="0"/>
              <a:t> a ten </a:t>
            </a:r>
            <a:r>
              <a:rPr dirty="0" err="1"/>
              <a:t>malý</a:t>
            </a:r>
            <a:r>
              <a:rPr dirty="0"/>
              <a:t> </a:t>
            </a:r>
            <a:r>
              <a:rPr dirty="0" err="1"/>
              <a:t>dům</a:t>
            </a:r>
            <a:r>
              <a:rPr dirty="0"/>
              <a:t>?</a:t>
            </a:r>
          </a:p>
          <a:p>
            <a:pPr marL="0" indent="0" defTabSz="905255">
              <a:spcBef>
                <a:spcPts val="0"/>
              </a:spcBef>
              <a:buSzTx/>
              <a:buNone/>
              <a:defRPr sz="989"/>
            </a:pPr>
            <a:r>
              <a:rPr dirty="0"/>
              <a:t>FEIDIPIDÉS: </a:t>
            </a:r>
            <a:r>
              <a:rPr dirty="0" err="1"/>
              <a:t>Vidím</a:t>
            </a:r>
            <a:r>
              <a:rPr dirty="0"/>
              <a:t> je, </a:t>
            </a:r>
            <a:r>
              <a:rPr dirty="0" err="1"/>
              <a:t>otče</a:t>
            </a:r>
            <a:r>
              <a:rPr dirty="0"/>
              <a:t>, ale co je s </a:t>
            </a:r>
            <a:r>
              <a:rPr dirty="0" err="1"/>
              <a:t>tím</a:t>
            </a:r>
            <a:r>
              <a:rPr dirty="0"/>
              <a:t>?</a:t>
            </a:r>
          </a:p>
          <a:p>
            <a:pPr marL="0" indent="0" defTabSz="905255">
              <a:spcBef>
                <a:spcPts val="0"/>
              </a:spcBef>
              <a:buSzTx/>
              <a:buNone/>
              <a:defRPr sz="989"/>
            </a:pPr>
            <a:r>
              <a:rPr dirty="0"/>
              <a:t>S: To je </a:t>
            </a:r>
            <a:r>
              <a:rPr dirty="0" err="1"/>
              <a:t>přec</a:t>
            </a:r>
            <a:r>
              <a:rPr dirty="0"/>
              <a:t> </a:t>
            </a:r>
            <a:r>
              <a:rPr dirty="0" err="1"/>
              <a:t>škola</a:t>
            </a:r>
            <a:r>
              <a:rPr dirty="0"/>
              <a:t> </a:t>
            </a:r>
            <a:r>
              <a:rPr dirty="0" err="1"/>
              <a:t>moudrých</a:t>
            </a:r>
            <a:r>
              <a:rPr dirty="0"/>
              <a:t>, </a:t>
            </a:r>
            <a:r>
              <a:rPr b="1" dirty="0" err="1"/>
              <a:t>myslírna</a:t>
            </a:r>
            <a:r>
              <a:rPr dirty="0"/>
              <a:t>. Tam </a:t>
            </a:r>
            <a:r>
              <a:rPr dirty="0" err="1"/>
              <a:t>bydlí</a:t>
            </a:r>
            <a:r>
              <a:rPr dirty="0"/>
              <a:t> </a:t>
            </a:r>
            <a:r>
              <a:rPr dirty="0" err="1"/>
              <a:t>lidé</a:t>
            </a:r>
            <a:r>
              <a:rPr dirty="0"/>
              <a:t>, </a:t>
            </a:r>
            <a:r>
              <a:rPr dirty="0" err="1"/>
              <a:t>kteří</a:t>
            </a:r>
            <a:r>
              <a:rPr dirty="0"/>
              <a:t> </a:t>
            </a:r>
            <a:r>
              <a:rPr dirty="0" err="1"/>
              <a:t>přesvědčí</a:t>
            </a:r>
            <a:r>
              <a:rPr dirty="0"/>
              <a:t> </a:t>
            </a:r>
            <a:r>
              <a:rPr dirty="0" err="1"/>
              <a:t>svou</a:t>
            </a:r>
            <a:r>
              <a:rPr dirty="0"/>
              <a:t> </a:t>
            </a:r>
            <a:r>
              <a:rPr dirty="0" err="1"/>
              <a:t>řečí</a:t>
            </a:r>
            <a:r>
              <a:rPr dirty="0"/>
              <a:t>, </a:t>
            </a:r>
            <a:r>
              <a:rPr dirty="0" err="1"/>
              <a:t>že</a:t>
            </a:r>
            <a:r>
              <a:rPr dirty="0"/>
              <a:t> je </a:t>
            </a:r>
            <a:r>
              <a:rPr dirty="0" err="1"/>
              <a:t>nebe</a:t>
            </a:r>
            <a:r>
              <a:rPr dirty="0"/>
              <a:t> </a:t>
            </a:r>
            <a:r>
              <a:rPr b="1" dirty="0" err="1"/>
              <a:t>podobné</a:t>
            </a:r>
            <a:r>
              <a:rPr b="1" dirty="0"/>
              <a:t> </a:t>
            </a:r>
            <a:r>
              <a:rPr b="1" dirty="0" err="1"/>
              <a:t>poklopu</a:t>
            </a:r>
            <a:r>
              <a:rPr b="1" dirty="0"/>
              <a:t>, </a:t>
            </a:r>
            <a:r>
              <a:rPr b="1" dirty="0" err="1"/>
              <a:t>kterým</a:t>
            </a:r>
            <a:r>
              <a:rPr b="1" dirty="0"/>
              <a:t> </a:t>
            </a:r>
            <a:r>
              <a:rPr b="1" dirty="0" err="1"/>
              <a:t>přikrýváme</a:t>
            </a:r>
            <a:r>
              <a:rPr b="1" dirty="0"/>
              <a:t> </a:t>
            </a:r>
            <a:r>
              <a:rPr b="1" dirty="0" err="1"/>
              <a:t>uhlí</a:t>
            </a:r>
            <a:r>
              <a:rPr dirty="0"/>
              <a:t>. Ten </a:t>
            </a:r>
            <a:r>
              <a:rPr dirty="0" err="1"/>
              <a:t>poklop</a:t>
            </a:r>
            <a:r>
              <a:rPr dirty="0"/>
              <a:t> </a:t>
            </a:r>
            <a:r>
              <a:rPr dirty="0" err="1"/>
              <a:t>prý</a:t>
            </a:r>
            <a:r>
              <a:rPr dirty="0"/>
              <a:t> je </a:t>
            </a:r>
            <a:r>
              <a:rPr dirty="0" err="1"/>
              <a:t>kolem</a:t>
            </a:r>
            <a:r>
              <a:rPr dirty="0"/>
              <a:t> </a:t>
            </a:r>
            <a:r>
              <a:rPr dirty="0" err="1"/>
              <a:t>nás</a:t>
            </a:r>
            <a:r>
              <a:rPr dirty="0"/>
              <a:t> a my </a:t>
            </a:r>
            <a:r>
              <a:rPr dirty="0" err="1"/>
              <a:t>jsme</a:t>
            </a:r>
            <a:r>
              <a:rPr dirty="0"/>
              <a:t> </a:t>
            </a:r>
            <a:r>
              <a:rPr dirty="0" err="1"/>
              <a:t>uhlí</a:t>
            </a:r>
            <a:r>
              <a:rPr dirty="0"/>
              <a:t> </a:t>
            </a:r>
            <a:r>
              <a:rPr dirty="0" err="1"/>
              <a:t>podle</a:t>
            </a:r>
            <a:r>
              <a:rPr dirty="0"/>
              <a:t> </a:t>
            </a:r>
            <a:r>
              <a:rPr dirty="0" err="1"/>
              <a:t>jejich</a:t>
            </a:r>
            <a:r>
              <a:rPr dirty="0"/>
              <a:t> </a:t>
            </a:r>
            <a:r>
              <a:rPr dirty="0" err="1"/>
              <a:t>moudrosti</a:t>
            </a:r>
            <a:r>
              <a:rPr dirty="0"/>
              <a:t>. </a:t>
            </a:r>
            <a:r>
              <a:rPr dirty="0" err="1"/>
              <a:t>Ti</a:t>
            </a:r>
            <a:r>
              <a:rPr dirty="0"/>
              <a:t> </a:t>
            </a:r>
            <a:r>
              <a:rPr dirty="0" err="1"/>
              <a:t>lidé</a:t>
            </a:r>
            <a:r>
              <a:rPr dirty="0"/>
              <a:t> </a:t>
            </a:r>
            <a:r>
              <a:rPr dirty="0" err="1"/>
              <a:t>učí</a:t>
            </a:r>
            <a:r>
              <a:rPr dirty="0"/>
              <a:t>, </a:t>
            </a:r>
            <a:r>
              <a:rPr dirty="0" err="1"/>
              <a:t>když</a:t>
            </a:r>
            <a:r>
              <a:rPr dirty="0"/>
              <a:t> </a:t>
            </a:r>
            <a:r>
              <a:rPr dirty="0" err="1"/>
              <a:t>jim</a:t>
            </a:r>
            <a:r>
              <a:rPr dirty="0"/>
              <a:t> </a:t>
            </a:r>
            <a:r>
              <a:rPr dirty="0" err="1"/>
              <a:t>zaplatíš</a:t>
            </a:r>
            <a:r>
              <a:rPr dirty="0"/>
              <a:t>, </a:t>
            </a:r>
            <a:r>
              <a:rPr b="1" dirty="0" err="1"/>
              <a:t>jak</a:t>
            </a:r>
            <a:r>
              <a:rPr b="1" dirty="0"/>
              <a:t> </a:t>
            </a:r>
            <a:r>
              <a:rPr b="1" dirty="0" err="1"/>
              <a:t>slovy</a:t>
            </a:r>
            <a:r>
              <a:rPr b="1" dirty="0"/>
              <a:t> </a:t>
            </a:r>
            <a:r>
              <a:rPr b="1" dirty="0" err="1"/>
              <a:t>lež</a:t>
            </a:r>
            <a:r>
              <a:rPr b="1" dirty="0"/>
              <a:t> </a:t>
            </a:r>
            <a:r>
              <a:rPr b="1" dirty="0" err="1"/>
              <a:t>i</a:t>
            </a:r>
            <a:r>
              <a:rPr b="1" dirty="0"/>
              <a:t> </a:t>
            </a:r>
            <a:r>
              <a:rPr b="1" dirty="0" err="1"/>
              <a:t>pravdu</a:t>
            </a:r>
            <a:r>
              <a:rPr b="1" dirty="0"/>
              <a:t> </a:t>
            </a:r>
            <a:r>
              <a:rPr b="1" dirty="0" err="1"/>
              <a:t>porazit</a:t>
            </a:r>
            <a:r>
              <a:rPr dirty="0"/>
              <a:t>.</a:t>
            </a:r>
          </a:p>
          <a:p>
            <a:pPr marL="0" indent="0" defTabSz="905255">
              <a:spcBef>
                <a:spcPts val="0"/>
              </a:spcBef>
              <a:buSzTx/>
              <a:buNone/>
              <a:defRPr sz="989"/>
            </a:pPr>
            <a:r>
              <a:rPr dirty="0"/>
              <a:t>F: A </a:t>
            </a:r>
            <a:r>
              <a:rPr dirty="0" err="1"/>
              <a:t>kdo</a:t>
            </a:r>
            <a:r>
              <a:rPr dirty="0"/>
              <a:t> to je?</a:t>
            </a:r>
          </a:p>
          <a:p>
            <a:pPr marL="0" indent="0" defTabSz="905255">
              <a:spcBef>
                <a:spcPts val="0"/>
              </a:spcBef>
              <a:buSzTx/>
              <a:buNone/>
              <a:defRPr sz="989"/>
            </a:pPr>
            <a:r>
              <a:rPr dirty="0"/>
              <a:t>S: </a:t>
            </a:r>
            <a:r>
              <a:rPr dirty="0" err="1"/>
              <a:t>Já</a:t>
            </a:r>
            <a:r>
              <a:rPr dirty="0"/>
              <a:t> </a:t>
            </a:r>
            <a:r>
              <a:rPr dirty="0" err="1"/>
              <a:t>neznám</a:t>
            </a:r>
            <a:r>
              <a:rPr dirty="0"/>
              <a:t> </a:t>
            </a:r>
            <a:r>
              <a:rPr dirty="0" err="1"/>
              <a:t>jejich</a:t>
            </a:r>
            <a:r>
              <a:rPr dirty="0"/>
              <a:t> </a:t>
            </a:r>
            <a:r>
              <a:rPr dirty="0" err="1"/>
              <a:t>jméno</a:t>
            </a:r>
            <a:r>
              <a:rPr dirty="0"/>
              <a:t>, </a:t>
            </a:r>
            <a:r>
              <a:rPr dirty="0" err="1"/>
              <a:t>jsou</a:t>
            </a:r>
            <a:r>
              <a:rPr dirty="0"/>
              <a:t> </a:t>
            </a:r>
            <a:r>
              <a:rPr dirty="0" err="1"/>
              <a:t>jemní</a:t>
            </a:r>
            <a:r>
              <a:rPr dirty="0"/>
              <a:t>, </a:t>
            </a:r>
            <a:r>
              <a:rPr dirty="0" err="1"/>
              <a:t>krásní</a:t>
            </a:r>
            <a:r>
              <a:rPr dirty="0"/>
              <a:t>, </a:t>
            </a:r>
            <a:r>
              <a:rPr dirty="0" err="1"/>
              <a:t>dobří</a:t>
            </a:r>
            <a:r>
              <a:rPr dirty="0"/>
              <a:t> </a:t>
            </a:r>
            <a:r>
              <a:rPr dirty="0" err="1"/>
              <a:t>mudrci</a:t>
            </a:r>
            <a:r>
              <a:rPr dirty="0"/>
              <a:t>.</a:t>
            </a:r>
          </a:p>
          <a:p>
            <a:pPr marL="0" indent="0" defTabSz="905255">
              <a:spcBef>
                <a:spcPts val="0"/>
              </a:spcBef>
              <a:buSzTx/>
              <a:buNone/>
              <a:defRPr sz="989"/>
            </a:pPr>
            <a:r>
              <a:rPr dirty="0"/>
              <a:t>F: Ach </a:t>
            </a:r>
            <a:r>
              <a:rPr dirty="0" err="1"/>
              <a:t>fuj</a:t>
            </a:r>
            <a:r>
              <a:rPr dirty="0"/>
              <a:t>, ty lumpy </a:t>
            </a:r>
            <a:r>
              <a:rPr dirty="0" err="1"/>
              <a:t>znám</a:t>
            </a:r>
            <a:r>
              <a:rPr dirty="0"/>
              <a:t>. Ty </a:t>
            </a:r>
            <a:r>
              <a:rPr dirty="0" err="1"/>
              <a:t>tlučhuby</a:t>
            </a:r>
            <a:r>
              <a:rPr dirty="0"/>
              <a:t>, ty </a:t>
            </a:r>
            <a:r>
              <a:rPr dirty="0" err="1"/>
              <a:t>bledé</a:t>
            </a:r>
            <a:r>
              <a:rPr dirty="0"/>
              <a:t> </a:t>
            </a:r>
            <a:r>
              <a:rPr dirty="0" err="1"/>
              <a:t>bosonohé</a:t>
            </a:r>
            <a:r>
              <a:rPr dirty="0"/>
              <a:t> </a:t>
            </a:r>
            <a:r>
              <a:rPr dirty="0" err="1"/>
              <a:t>lenochy</a:t>
            </a:r>
            <a:r>
              <a:rPr dirty="0"/>
              <a:t>, k </a:t>
            </a:r>
            <a:r>
              <a:rPr dirty="0" err="1"/>
              <a:t>nimž</a:t>
            </a:r>
            <a:r>
              <a:rPr dirty="0"/>
              <a:t> </a:t>
            </a:r>
            <a:r>
              <a:rPr dirty="0" err="1"/>
              <a:t>patří</a:t>
            </a:r>
            <a:r>
              <a:rPr dirty="0"/>
              <a:t> </a:t>
            </a:r>
            <a:r>
              <a:rPr dirty="0" err="1"/>
              <a:t>Sókratés</a:t>
            </a:r>
            <a:r>
              <a:rPr dirty="0"/>
              <a:t> </a:t>
            </a:r>
            <a:r>
              <a:rPr dirty="0" err="1"/>
              <a:t>i</a:t>
            </a:r>
            <a:r>
              <a:rPr dirty="0"/>
              <a:t> </a:t>
            </a:r>
            <a:r>
              <a:rPr dirty="0" err="1"/>
              <a:t>Chairefón</a:t>
            </a:r>
            <a:r>
              <a:rPr dirty="0"/>
              <a:t>.</a:t>
            </a:r>
          </a:p>
          <a:p>
            <a:pPr marL="0" indent="0" defTabSz="905255">
              <a:spcBef>
                <a:spcPts val="0"/>
              </a:spcBef>
              <a:buSzTx/>
              <a:buNone/>
              <a:defRPr sz="989"/>
            </a:pPr>
            <a:r>
              <a:rPr dirty="0"/>
              <a:t>S: </a:t>
            </a:r>
            <a:r>
              <a:rPr dirty="0" err="1"/>
              <a:t>Pst</a:t>
            </a:r>
            <a:r>
              <a:rPr dirty="0"/>
              <a:t>, </a:t>
            </a:r>
            <a:r>
              <a:rPr dirty="0" err="1"/>
              <a:t>ticho</a:t>
            </a:r>
            <a:r>
              <a:rPr dirty="0"/>
              <a:t>! </a:t>
            </a:r>
            <a:r>
              <a:rPr dirty="0" err="1"/>
              <a:t>Nemluv</a:t>
            </a:r>
            <a:r>
              <a:rPr dirty="0"/>
              <a:t> </a:t>
            </a:r>
            <a:r>
              <a:rPr dirty="0" err="1"/>
              <a:t>dětské</a:t>
            </a:r>
            <a:r>
              <a:rPr dirty="0"/>
              <a:t> </a:t>
            </a:r>
            <a:r>
              <a:rPr dirty="0" err="1"/>
              <a:t>hlouposti</a:t>
            </a:r>
            <a:r>
              <a:rPr dirty="0"/>
              <a:t>! A </a:t>
            </a:r>
            <a:r>
              <a:rPr dirty="0" err="1"/>
              <a:t>chceš</a:t>
            </a:r>
            <a:r>
              <a:rPr dirty="0"/>
              <a:t>-li </a:t>
            </a:r>
            <a:r>
              <a:rPr dirty="0" err="1"/>
              <a:t>jísti</a:t>
            </a:r>
            <a:r>
              <a:rPr dirty="0"/>
              <a:t> </a:t>
            </a:r>
            <a:r>
              <a:rPr dirty="0" err="1"/>
              <a:t>dále</a:t>
            </a:r>
            <a:r>
              <a:rPr dirty="0"/>
              <a:t> </a:t>
            </a:r>
            <a:r>
              <a:rPr dirty="0" err="1"/>
              <a:t>otcův</a:t>
            </a:r>
            <a:r>
              <a:rPr dirty="0"/>
              <a:t> </a:t>
            </a:r>
            <a:r>
              <a:rPr dirty="0" err="1"/>
              <a:t>chléb</a:t>
            </a:r>
            <a:r>
              <a:rPr dirty="0"/>
              <a:t>, </a:t>
            </a:r>
            <a:r>
              <a:rPr dirty="0" err="1"/>
              <a:t>jen</a:t>
            </a:r>
            <a:r>
              <a:rPr dirty="0"/>
              <a:t> se k </a:t>
            </a:r>
            <a:r>
              <a:rPr dirty="0" err="1"/>
              <a:t>nim</a:t>
            </a:r>
            <a:r>
              <a:rPr dirty="0"/>
              <a:t> </a:t>
            </a:r>
            <a:r>
              <a:rPr dirty="0" err="1"/>
              <a:t>dej</a:t>
            </a:r>
            <a:r>
              <a:rPr dirty="0"/>
              <a:t> a </a:t>
            </a:r>
            <a:r>
              <a:rPr dirty="0" err="1"/>
              <a:t>zanech</a:t>
            </a:r>
            <a:r>
              <a:rPr dirty="0"/>
              <a:t> </a:t>
            </a:r>
            <a:r>
              <a:rPr dirty="0" err="1"/>
              <a:t>jezdectví</a:t>
            </a:r>
            <a:r>
              <a:rPr dirty="0"/>
              <a:t>!</a:t>
            </a:r>
          </a:p>
          <a:p>
            <a:pPr marL="0" indent="0" defTabSz="905255">
              <a:spcBef>
                <a:spcPts val="0"/>
              </a:spcBef>
              <a:buSzTx/>
              <a:buNone/>
              <a:defRPr sz="989"/>
            </a:pPr>
            <a:r>
              <a:rPr dirty="0"/>
              <a:t>F: </a:t>
            </a:r>
            <a:r>
              <a:rPr dirty="0" err="1"/>
              <a:t>Za</a:t>
            </a:r>
            <a:r>
              <a:rPr dirty="0"/>
              <a:t> </a:t>
            </a:r>
            <a:r>
              <a:rPr dirty="0" err="1"/>
              <a:t>žádnou</a:t>
            </a:r>
            <a:r>
              <a:rPr dirty="0"/>
              <a:t> </a:t>
            </a:r>
            <a:r>
              <a:rPr dirty="0" err="1"/>
              <a:t>cenu</a:t>
            </a:r>
            <a:r>
              <a:rPr dirty="0"/>
              <a:t>, </a:t>
            </a:r>
            <a:r>
              <a:rPr dirty="0" err="1"/>
              <a:t>i</a:t>
            </a:r>
            <a:r>
              <a:rPr dirty="0"/>
              <a:t> </a:t>
            </a:r>
            <a:r>
              <a:rPr dirty="0" err="1"/>
              <a:t>kdybys</a:t>
            </a:r>
            <a:r>
              <a:rPr dirty="0"/>
              <a:t> mi dal </a:t>
            </a:r>
            <a:r>
              <a:rPr dirty="0" err="1"/>
              <a:t>třebas</a:t>
            </a:r>
            <a:r>
              <a:rPr dirty="0"/>
              <a:t> </a:t>
            </a:r>
            <a:r>
              <a:rPr dirty="0" err="1"/>
              <a:t>i</a:t>
            </a:r>
            <a:r>
              <a:rPr dirty="0"/>
              <a:t> </a:t>
            </a:r>
            <a:r>
              <a:rPr dirty="0" err="1"/>
              <a:t>na</a:t>
            </a:r>
            <a:r>
              <a:rPr dirty="0"/>
              <a:t> </a:t>
            </a:r>
            <a:r>
              <a:rPr dirty="0" err="1"/>
              <a:t>lanýži</a:t>
            </a:r>
            <a:r>
              <a:rPr dirty="0"/>
              <a:t> </a:t>
            </a:r>
            <a:r>
              <a:rPr dirty="0" err="1"/>
              <a:t>bažanty</a:t>
            </a:r>
            <a:r>
              <a:rPr dirty="0"/>
              <a:t>!</a:t>
            </a:r>
            <a:r>
              <a:rPr sz="1188" dirty="0"/>
              <a:t> </a:t>
            </a:r>
            <a:r>
              <a:rPr sz="1188" i="1" dirty="0"/>
              <a:t> </a:t>
            </a:r>
          </a:p>
          <a:p>
            <a:pPr marL="0" indent="0" defTabSz="905255">
              <a:spcBef>
                <a:spcPts val="0"/>
              </a:spcBef>
              <a:buSzTx/>
              <a:buNone/>
              <a:defRPr sz="1188"/>
            </a:pPr>
            <a:r>
              <a:rPr dirty="0"/>
              <a:t>S: </a:t>
            </a:r>
            <a:r>
              <a:rPr dirty="0" err="1"/>
              <a:t>Jdi</a:t>
            </a:r>
            <a:r>
              <a:rPr dirty="0"/>
              <a:t>, </a:t>
            </a:r>
            <a:r>
              <a:rPr dirty="0" err="1"/>
              <a:t>prosím</a:t>
            </a:r>
            <a:r>
              <a:rPr dirty="0"/>
              <a:t>, </a:t>
            </a:r>
            <a:r>
              <a:rPr dirty="0" err="1"/>
              <a:t>jdi</a:t>
            </a:r>
            <a:r>
              <a:rPr dirty="0"/>
              <a:t> ty </a:t>
            </a:r>
            <a:r>
              <a:rPr dirty="0" err="1"/>
              <a:t>pacholku</a:t>
            </a:r>
            <a:r>
              <a:rPr dirty="0"/>
              <a:t> </a:t>
            </a:r>
            <a:r>
              <a:rPr dirty="0" err="1"/>
              <a:t>můj</a:t>
            </a:r>
            <a:r>
              <a:rPr dirty="0"/>
              <a:t>, </a:t>
            </a:r>
            <a:r>
              <a:rPr dirty="0" err="1"/>
              <a:t>choď</a:t>
            </a:r>
            <a:r>
              <a:rPr dirty="0"/>
              <a:t> do </a:t>
            </a:r>
            <a:r>
              <a:rPr dirty="0" err="1"/>
              <a:t>té</a:t>
            </a:r>
            <a:r>
              <a:rPr dirty="0"/>
              <a:t> </a:t>
            </a:r>
            <a:r>
              <a:rPr dirty="0" err="1"/>
              <a:t>školy</a:t>
            </a:r>
            <a:r>
              <a:rPr dirty="0"/>
              <a:t>!</a:t>
            </a:r>
          </a:p>
          <a:p>
            <a:pPr marL="0" indent="0" defTabSz="905255">
              <a:spcBef>
                <a:spcPts val="0"/>
              </a:spcBef>
              <a:buSzTx/>
              <a:buNone/>
              <a:defRPr sz="1188"/>
            </a:pPr>
            <a:r>
              <a:rPr dirty="0"/>
              <a:t>F: A co tam </a:t>
            </a:r>
            <a:r>
              <a:rPr dirty="0" err="1"/>
              <a:t>pochytím</a:t>
            </a:r>
            <a:r>
              <a:rPr dirty="0"/>
              <a:t>?</a:t>
            </a:r>
          </a:p>
          <a:p>
            <a:pPr marL="0" indent="0" defTabSz="905255">
              <a:spcBef>
                <a:spcPts val="0"/>
              </a:spcBef>
              <a:buSzTx/>
              <a:buNone/>
              <a:defRPr sz="1188"/>
            </a:pPr>
            <a:r>
              <a:rPr dirty="0"/>
              <a:t>S: </a:t>
            </a:r>
            <a:r>
              <a:rPr dirty="0" err="1"/>
              <a:t>Prý</a:t>
            </a:r>
            <a:r>
              <a:rPr dirty="0"/>
              <a:t> </a:t>
            </a:r>
            <a:r>
              <a:rPr dirty="0" err="1"/>
              <a:t>učí</a:t>
            </a:r>
            <a:r>
              <a:rPr dirty="0"/>
              <a:t> </a:t>
            </a:r>
            <a:r>
              <a:rPr b="1" dirty="0" err="1"/>
              <a:t>dokazovati</a:t>
            </a:r>
            <a:r>
              <a:rPr b="1" dirty="0"/>
              <a:t> </a:t>
            </a:r>
            <a:r>
              <a:rPr b="1" dirty="0" err="1"/>
              <a:t>obojí</a:t>
            </a:r>
            <a:r>
              <a:rPr b="1" dirty="0"/>
              <a:t>, </a:t>
            </a:r>
            <a:r>
              <a:rPr b="1" dirty="0" err="1"/>
              <a:t>ať</a:t>
            </a:r>
            <a:r>
              <a:rPr b="1" dirty="0"/>
              <a:t> je to </a:t>
            </a:r>
            <a:r>
              <a:rPr b="1" dirty="0" err="1"/>
              <a:t>správné</a:t>
            </a:r>
            <a:r>
              <a:rPr b="1" dirty="0"/>
              <a:t> </a:t>
            </a:r>
            <a:r>
              <a:rPr b="1" dirty="0" err="1"/>
              <a:t>nebo</a:t>
            </a:r>
            <a:r>
              <a:rPr b="1" dirty="0"/>
              <a:t> </a:t>
            </a:r>
            <a:r>
              <a:rPr b="1" dirty="0" err="1"/>
              <a:t>nesprávné</a:t>
            </a:r>
            <a:r>
              <a:rPr b="1" dirty="0"/>
              <a:t>. A </a:t>
            </a:r>
            <a:r>
              <a:rPr b="1" dirty="0" err="1"/>
              <a:t>praví</a:t>
            </a:r>
            <a:r>
              <a:rPr b="1" dirty="0"/>
              <a:t>, </a:t>
            </a:r>
            <a:r>
              <a:rPr b="1" dirty="0" err="1"/>
              <a:t>že</a:t>
            </a:r>
            <a:r>
              <a:rPr b="1" dirty="0"/>
              <a:t> </a:t>
            </a:r>
            <a:r>
              <a:rPr b="1" dirty="0" err="1"/>
              <a:t>tím</a:t>
            </a:r>
            <a:r>
              <a:rPr b="1" dirty="0"/>
              <a:t> </a:t>
            </a:r>
            <a:r>
              <a:rPr b="1" dirty="0" err="1"/>
              <a:t>správným</a:t>
            </a:r>
            <a:r>
              <a:rPr b="1" dirty="0"/>
              <a:t> </a:t>
            </a:r>
            <a:r>
              <a:rPr b="1" dirty="0" err="1"/>
              <a:t>jde</a:t>
            </a:r>
            <a:r>
              <a:rPr b="1" dirty="0"/>
              <a:t> </a:t>
            </a:r>
            <a:r>
              <a:rPr b="1" dirty="0" err="1"/>
              <a:t>i</a:t>
            </a:r>
            <a:r>
              <a:rPr b="1" dirty="0"/>
              <a:t> </a:t>
            </a:r>
            <a:r>
              <a:rPr b="1" dirty="0" err="1"/>
              <a:t>lež</a:t>
            </a:r>
            <a:r>
              <a:rPr b="1" dirty="0"/>
              <a:t> a </a:t>
            </a:r>
            <a:r>
              <a:rPr b="1" dirty="0" err="1"/>
              <a:t>podvod</a:t>
            </a:r>
            <a:r>
              <a:rPr b="1" dirty="0"/>
              <a:t> </a:t>
            </a:r>
            <a:r>
              <a:rPr b="1" dirty="0" err="1"/>
              <a:t>přivést</a:t>
            </a:r>
            <a:r>
              <a:rPr b="1" dirty="0"/>
              <a:t> </a:t>
            </a:r>
            <a:r>
              <a:rPr b="1" dirty="0" err="1"/>
              <a:t>snadno</a:t>
            </a:r>
            <a:r>
              <a:rPr b="1" dirty="0"/>
              <a:t> k </a:t>
            </a:r>
            <a:r>
              <a:rPr b="1" dirty="0" err="1"/>
              <a:t>triumfu</a:t>
            </a:r>
            <a:r>
              <a:rPr b="1" dirty="0"/>
              <a:t>.</a:t>
            </a:r>
            <a:r>
              <a:rPr dirty="0"/>
              <a:t> A </a:t>
            </a:r>
            <a:r>
              <a:rPr dirty="0" err="1"/>
              <a:t>až</a:t>
            </a:r>
            <a:r>
              <a:rPr dirty="0"/>
              <a:t> se </a:t>
            </a:r>
            <a:r>
              <a:rPr dirty="0" err="1"/>
              <a:t>naučíš</a:t>
            </a:r>
            <a:r>
              <a:rPr dirty="0"/>
              <a:t> </a:t>
            </a:r>
            <a:r>
              <a:rPr dirty="0" err="1"/>
              <a:t>těm</a:t>
            </a:r>
            <a:r>
              <a:rPr dirty="0"/>
              <a:t> </a:t>
            </a:r>
            <a:r>
              <a:rPr dirty="0" err="1"/>
              <a:t>podfukům</a:t>
            </a:r>
            <a:r>
              <a:rPr dirty="0"/>
              <a:t>, z </a:t>
            </a:r>
            <a:r>
              <a:rPr dirty="0" err="1"/>
              <a:t>těch</a:t>
            </a:r>
            <a:r>
              <a:rPr dirty="0"/>
              <a:t> </a:t>
            </a:r>
            <a:r>
              <a:rPr dirty="0" err="1"/>
              <a:t>všech</a:t>
            </a:r>
            <a:r>
              <a:rPr dirty="0"/>
              <a:t> </a:t>
            </a:r>
            <a:r>
              <a:rPr dirty="0" err="1"/>
              <a:t>dluhů</a:t>
            </a:r>
            <a:r>
              <a:rPr dirty="0"/>
              <a:t>, co </a:t>
            </a:r>
            <a:r>
              <a:rPr dirty="0" err="1"/>
              <a:t>jsi</a:t>
            </a:r>
            <a:r>
              <a:rPr dirty="0"/>
              <a:t> </a:t>
            </a:r>
            <a:r>
              <a:rPr dirty="0" err="1"/>
              <a:t>nadělal</a:t>
            </a:r>
            <a:r>
              <a:rPr dirty="0"/>
              <a:t>, </a:t>
            </a:r>
            <a:r>
              <a:rPr dirty="0" err="1"/>
              <a:t>nevrátím</a:t>
            </a:r>
            <a:r>
              <a:rPr dirty="0"/>
              <a:t> </a:t>
            </a:r>
            <a:r>
              <a:rPr dirty="0" err="1"/>
              <a:t>ani</a:t>
            </a:r>
            <a:r>
              <a:rPr dirty="0"/>
              <a:t> </a:t>
            </a:r>
            <a:r>
              <a:rPr dirty="0" err="1"/>
              <a:t>halíř</a:t>
            </a:r>
            <a:r>
              <a:rPr dirty="0"/>
              <a:t> </a:t>
            </a:r>
            <a:r>
              <a:rPr dirty="0" err="1"/>
              <a:t>nikomu</a:t>
            </a:r>
            <a:r>
              <a:rPr dirty="0"/>
              <a:t>.“</a:t>
            </a:r>
          </a:p>
        </p:txBody>
      </p:sp>
      <p:sp>
        <p:nvSpPr>
          <p:cNvPr id="42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Charakter svědectví:</a:t>
            </a:r>
            <a:endParaRPr sz="2800"/>
          </a:p>
          <a:p>
            <a:pPr marL="228600" indent="-228600">
              <a:spcBef>
                <a:spcPts val="200"/>
              </a:spcBef>
              <a:buSzPct val="100000"/>
              <a:buAutoNum type="arabicParenR"/>
              <a:defRPr sz="1200"/>
            </a:pPr>
            <a:r>
              <a:t>Platón i Xenofón přizpůsobují Sokrata  svému vlastnímu obrazu. Platón obdařuje Sokrata „hloubkou svého intelektuálního nadání“; Xenofón „zachytil Sókrata přízemně rozšafného“ (Fischer, s. 14). Nicméně ony sokratovské dialogy mohou být považovány stále za  významný pramen.</a:t>
            </a:r>
            <a:endParaRPr sz="2800"/>
          </a:p>
          <a:p>
            <a:pPr marL="228600" indent="-228600">
              <a:spcBef>
                <a:spcPts val="200"/>
              </a:spcBef>
              <a:buSzPct val="100000"/>
              <a:buAutoNum type="arabicParenR"/>
              <a:defRPr sz="1200"/>
            </a:pPr>
            <a:r>
              <a:t>Aristofanés, </a:t>
            </a:r>
            <a:r>
              <a:rPr i="1"/>
              <a:t>Oblaka</a:t>
            </a:r>
            <a:r>
              <a:t>: podává poměrně nepřátelský pohled na Sokrata. Ten je hlavou školy (myslírny), kde se učí zvláštním věcem.</a:t>
            </a:r>
          </a:p>
        </p:txBody>
      </p:sp>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Nadpis 1"/>
          <p:cNvSpPr txBox="1">
            <a:spLocks noGrp="1"/>
          </p:cNvSpPr>
          <p:nvPr>
            <p:ph type="title"/>
          </p:nvPr>
        </p:nvSpPr>
        <p:spPr>
          <a:prstGeom prst="rect">
            <a:avLst/>
          </a:prstGeom>
        </p:spPr>
        <p:txBody>
          <a:bodyPr/>
          <a:lstStyle>
            <a:lvl1pPr>
              <a:defRPr sz="2000"/>
            </a:lvl1pPr>
          </a:lstStyle>
          <a:p>
            <a:r>
              <a:t>Sókratés – jak naložit s prameny?</a:t>
            </a:r>
          </a:p>
        </p:txBody>
      </p:sp>
      <p:sp>
        <p:nvSpPr>
          <p:cNvPr id="42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rPr dirty="0"/>
              <a:t>J. </a:t>
            </a:r>
            <a:r>
              <a:rPr dirty="0" err="1"/>
              <a:t>Patočka</a:t>
            </a:r>
            <a:r>
              <a:rPr dirty="0"/>
              <a:t>: </a:t>
            </a:r>
            <a:r>
              <a:rPr i="1" dirty="0" err="1"/>
              <a:t>Kacířské</a:t>
            </a:r>
            <a:r>
              <a:rPr i="1" dirty="0"/>
              <a:t> </a:t>
            </a:r>
            <a:r>
              <a:rPr i="1" dirty="0" err="1"/>
              <a:t>eseje</a:t>
            </a:r>
            <a:r>
              <a:rPr i="1" dirty="0"/>
              <a:t>: </a:t>
            </a:r>
          </a:p>
          <a:p>
            <a:pPr marL="0" indent="0">
              <a:spcBef>
                <a:spcPts val="0"/>
              </a:spcBef>
              <a:buSzTx/>
              <a:buNone/>
              <a:defRPr sz="1000"/>
            </a:pPr>
            <a:r>
              <a:rPr dirty="0"/>
              <a:t>„</a:t>
            </a:r>
            <a:r>
              <a:rPr dirty="0" err="1"/>
              <a:t>Dospívá</a:t>
            </a:r>
            <a:r>
              <a:rPr dirty="0"/>
              <a:t>-li </a:t>
            </a:r>
            <a:r>
              <a:rPr dirty="0" err="1"/>
              <a:t>Sokrates</a:t>
            </a:r>
            <a:r>
              <a:rPr dirty="0"/>
              <a:t> k </a:t>
            </a:r>
            <a:r>
              <a:rPr dirty="0" err="1"/>
              <a:t>výsledku</a:t>
            </a:r>
            <a:r>
              <a:rPr dirty="0"/>
              <a:t>, </a:t>
            </a:r>
            <a:r>
              <a:rPr dirty="0" err="1"/>
              <a:t>že</a:t>
            </a:r>
            <a:r>
              <a:rPr dirty="0"/>
              <a:t> </a:t>
            </a:r>
            <a:r>
              <a:rPr dirty="0" err="1"/>
              <a:t>statečnost</a:t>
            </a:r>
            <a:r>
              <a:rPr dirty="0"/>
              <a:t> je </a:t>
            </a:r>
            <a:r>
              <a:rPr dirty="0" err="1"/>
              <a:t>vědění</a:t>
            </a:r>
            <a:r>
              <a:rPr dirty="0"/>
              <a:t> </a:t>
            </a:r>
            <a:r>
              <a:rPr dirty="0" err="1"/>
              <a:t>toho</a:t>
            </a:r>
            <a:r>
              <a:rPr dirty="0"/>
              <a:t>, </a:t>
            </a:r>
            <a:r>
              <a:rPr dirty="0" err="1"/>
              <a:t>čeho</a:t>
            </a:r>
            <a:r>
              <a:rPr dirty="0"/>
              <a:t> je </a:t>
            </a:r>
            <a:r>
              <a:rPr dirty="0" err="1"/>
              <a:t>třeba</a:t>
            </a:r>
            <a:r>
              <a:rPr dirty="0"/>
              <a:t> se </a:t>
            </a:r>
            <a:r>
              <a:rPr dirty="0" err="1"/>
              <a:t>báti</a:t>
            </a:r>
            <a:r>
              <a:rPr dirty="0"/>
              <a:t> a </a:t>
            </a:r>
            <a:r>
              <a:rPr dirty="0" err="1"/>
              <a:t>čeho</a:t>
            </a:r>
            <a:r>
              <a:rPr dirty="0"/>
              <a:t> ne, </a:t>
            </a:r>
            <a:r>
              <a:rPr dirty="0" err="1"/>
              <a:t>pak</a:t>
            </a:r>
            <a:r>
              <a:rPr dirty="0"/>
              <a:t> je to </a:t>
            </a:r>
            <a:r>
              <a:rPr dirty="0" err="1"/>
              <a:t>intelektualisticky</a:t>
            </a:r>
            <a:r>
              <a:rPr dirty="0"/>
              <a:t> </a:t>
            </a:r>
            <a:r>
              <a:rPr dirty="0" err="1"/>
              <a:t>vyjádřeno</a:t>
            </a:r>
            <a:r>
              <a:rPr dirty="0"/>
              <a:t>, ale je v tom </a:t>
            </a:r>
            <a:r>
              <a:rPr dirty="0" err="1"/>
              <a:t>vysloven</a:t>
            </a:r>
            <a:r>
              <a:rPr dirty="0"/>
              <a:t> </a:t>
            </a:r>
            <a:r>
              <a:rPr dirty="0" err="1"/>
              <a:t>zároveň</a:t>
            </a:r>
            <a:r>
              <a:rPr dirty="0"/>
              <a:t> </a:t>
            </a:r>
            <a:r>
              <a:rPr dirty="0" err="1"/>
              <a:t>problematický</a:t>
            </a:r>
            <a:r>
              <a:rPr dirty="0"/>
              <a:t> </a:t>
            </a:r>
            <a:r>
              <a:rPr dirty="0" err="1"/>
              <a:t>ráz</a:t>
            </a:r>
            <a:r>
              <a:rPr dirty="0"/>
              <a:t> </a:t>
            </a:r>
            <a:r>
              <a:rPr dirty="0" err="1"/>
              <a:t>bezprostředního</a:t>
            </a:r>
            <a:r>
              <a:rPr dirty="0"/>
              <a:t> </a:t>
            </a:r>
            <a:r>
              <a:rPr dirty="0" err="1"/>
              <a:t>životního</a:t>
            </a:r>
            <a:r>
              <a:rPr dirty="0"/>
              <a:t> </a:t>
            </a:r>
            <a:r>
              <a:rPr dirty="0" err="1"/>
              <a:t>smyslu</a:t>
            </a:r>
            <a:r>
              <a:rPr dirty="0"/>
              <a:t> </a:t>
            </a:r>
            <a:r>
              <a:rPr dirty="0" err="1"/>
              <a:t>tak</a:t>
            </a:r>
            <a:r>
              <a:rPr dirty="0"/>
              <a:t>, </a:t>
            </a:r>
            <a:r>
              <a:rPr dirty="0" err="1"/>
              <a:t>jak</a:t>
            </a:r>
            <a:r>
              <a:rPr dirty="0"/>
              <a:t> </a:t>
            </a:r>
            <a:r>
              <a:rPr dirty="0" err="1"/>
              <a:t>tomu</a:t>
            </a:r>
            <a:r>
              <a:rPr dirty="0"/>
              <a:t> v </a:t>
            </a:r>
            <a:r>
              <a:rPr dirty="0" err="1"/>
              <a:t>náboženské</a:t>
            </a:r>
            <a:r>
              <a:rPr dirty="0"/>
              <a:t> </a:t>
            </a:r>
            <a:r>
              <a:rPr dirty="0" err="1"/>
              <a:t>zkušenosti</a:t>
            </a:r>
            <a:r>
              <a:rPr dirty="0"/>
              <a:t> </a:t>
            </a:r>
            <a:r>
              <a:rPr dirty="0" err="1"/>
              <a:t>nikdy</a:t>
            </a:r>
            <a:r>
              <a:rPr dirty="0"/>
              <a:t> </a:t>
            </a:r>
            <a:r>
              <a:rPr dirty="0" err="1"/>
              <a:t>nebylo</a:t>
            </a:r>
            <a:r>
              <a:rPr dirty="0"/>
              <a:t>: </a:t>
            </a:r>
            <a:r>
              <a:rPr dirty="0" err="1"/>
              <a:t>ve</a:t>
            </a:r>
            <a:r>
              <a:rPr dirty="0"/>
              <a:t> </a:t>
            </a:r>
            <a:r>
              <a:rPr dirty="0" err="1"/>
              <a:t>způsobu</a:t>
            </a:r>
            <a:r>
              <a:rPr dirty="0"/>
              <a:t> </a:t>
            </a:r>
            <a:r>
              <a:rPr dirty="0" err="1"/>
              <a:t>otázky</a:t>
            </a:r>
            <a:r>
              <a:rPr dirty="0"/>
              <a:t>, </a:t>
            </a:r>
            <a:r>
              <a:rPr dirty="0" err="1"/>
              <a:t>protože</a:t>
            </a:r>
            <a:r>
              <a:rPr dirty="0"/>
              <a:t> </a:t>
            </a:r>
            <a:r>
              <a:rPr dirty="0" err="1"/>
              <a:t>otázka</a:t>
            </a:r>
            <a:r>
              <a:rPr dirty="0"/>
              <a:t> je </a:t>
            </a:r>
            <a:r>
              <a:rPr dirty="0" err="1"/>
              <a:t>vybudovaná</a:t>
            </a:r>
            <a:r>
              <a:rPr dirty="0"/>
              <a:t> </a:t>
            </a:r>
            <a:r>
              <a:rPr dirty="0" err="1"/>
              <a:t>na</a:t>
            </a:r>
            <a:r>
              <a:rPr dirty="0"/>
              <a:t> </a:t>
            </a:r>
            <a:r>
              <a:rPr dirty="0" err="1"/>
              <a:t>uvědoměné</a:t>
            </a:r>
            <a:r>
              <a:rPr dirty="0"/>
              <a:t> </a:t>
            </a:r>
            <a:r>
              <a:rPr dirty="0" err="1"/>
              <a:t>problematičnosti</a:t>
            </a:r>
            <a:r>
              <a:rPr dirty="0"/>
              <a:t>.</a:t>
            </a:r>
          </a:p>
          <a:p>
            <a:pPr marL="0" indent="0">
              <a:spcBef>
                <a:spcPts val="0"/>
              </a:spcBef>
              <a:buSzTx/>
              <a:buNone/>
              <a:defRPr sz="1000"/>
            </a:pPr>
            <a:r>
              <a:rPr dirty="0"/>
              <a:t>Je proto </a:t>
            </a:r>
            <a:r>
              <a:rPr dirty="0" err="1"/>
              <a:t>svoboda</a:t>
            </a:r>
            <a:r>
              <a:rPr dirty="0"/>
              <a:t>, </a:t>
            </a:r>
            <a:r>
              <a:rPr dirty="0" err="1"/>
              <a:t>která</a:t>
            </a:r>
            <a:r>
              <a:rPr dirty="0"/>
              <a:t> je </a:t>
            </a:r>
            <a:r>
              <a:rPr dirty="0" err="1"/>
              <a:t>vždy</a:t>
            </a:r>
            <a:r>
              <a:rPr dirty="0"/>
              <a:t> </a:t>
            </a:r>
            <a:r>
              <a:rPr dirty="0" err="1"/>
              <a:t>svobodou</a:t>
            </a:r>
            <a:r>
              <a:rPr dirty="0"/>
              <a:t> k </a:t>
            </a:r>
            <a:r>
              <a:rPr dirty="0" err="1"/>
              <a:t>tomu</a:t>
            </a:r>
            <a:r>
              <a:rPr dirty="0"/>
              <a:t>, </a:t>
            </a:r>
            <a:r>
              <a:rPr dirty="0" err="1"/>
              <a:t>nechat</a:t>
            </a:r>
            <a:r>
              <a:rPr dirty="0"/>
              <a:t> to, co je, </a:t>
            </a:r>
            <a:r>
              <a:rPr dirty="0" err="1"/>
              <a:t>být</a:t>
            </a:r>
            <a:r>
              <a:rPr dirty="0"/>
              <a:t> </a:t>
            </a:r>
            <a:r>
              <a:rPr dirty="0" err="1"/>
              <a:t>tím</a:t>
            </a:r>
            <a:r>
              <a:rPr dirty="0"/>
              <a:t>, </a:t>
            </a:r>
            <a:r>
              <a:rPr dirty="0" err="1"/>
              <a:t>čím</a:t>
            </a:r>
            <a:r>
              <a:rPr dirty="0"/>
              <a:t> a </a:t>
            </a:r>
            <a:r>
              <a:rPr dirty="0" err="1"/>
              <a:t>jak</a:t>
            </a:r>
            <a:r>
              <a:rPr dirty="0"/>
              <a:t> je, ale </a:t>
            </a:r>
            <a:r>
              <a:rPr dirty="0" err="1"/>
              <a:t>vždy</a:t>
            </a:r>
            <a:r>
              <a:rPr dirty="0"/>
              <a:t> </a:t>
            </a:r>
            <a:r>
              <a:rPr dirty="0" err="1"/>
              <a:t>znovu</a:t>
            </a:r>
            <a:r>
              <a:rPr dirty="0"/>
              <a:t> a do </a:t>
            </a:r>
            <a:r>
              <a:rPr dirty="0" err="1"/>
              <a:t>největší</a:t>
            </a:r>
            <a:r>
              <a:rPr dirty="0"/>
              <a:t> </a:t>
            </a:r>
            <a:r>
              <a:rPr dirty="0" err="1"/>
              <a:t>hloubi</a:t>
            </a:r>
            <a:r>
              <a:rPr dirty="0"/>
              <a:t> – </a:t>
            </a:r>
            <a:r>
              <a:rPr dirty="0" err="1"/>
              <a:t>svobodou</a:t>
            </a:r>
            <a:r>
              <a:rPr dirty="0"/>
              <a:t> </a:t>
            </a:r>
            <a:r>
              <a:rPr dirty="0" err="1"/>
              <a:t>vidoucí</a:t>
            </a:r>
            <a:r>
              <a:rPr dirty="0"/>
              <a:t>, </a:t>
            </a:r>
            <a:r>
              <a:rPr dirty="0" err="1"/>
              <a:t>nikoliv</a:t>
            </a:r>
            <a:r>
              <a:rPr dirty="0"/>
              <a:t> </a:t>
            </a:r>
            <a:r>
              <a:rPr dirty="0" err="1"/>
              <a:t>pouze</a:t>
            </a:r>
            <a:r>
              <a:rPr dirty="0"/>
              <a:t> </a:t>
            </a:r>
            <a:r>
              <a:rPr dirty="0" err="1"/>
              <a:t>tušící</a:t>
            </a:r>
            <a:r>
              <a:rPr dirty="0"/>
              <a:t> a </a:t>
            </a:r>
            <a:r>
              <a:rPr dirty="0" err="1"/>
              <a:t>rovněž</a:t>
            </a:r>
            <a:r>
              <a:rPr dirty="0"/>
              <a:t> </a:t>
            </a:r>
            <a:r>
              <a:rPr dirty="0" err="1"/>
              <a:t>hlavně</a:t>
            </a:r>
            <a:r>
              <a:rPr dirty="0"/>
              <a:t> ne </a:t>
            </a:r>
            <a:r>
              <a:rPr dirty="0" err="1"/>
              <a:t>věřící</a:t>
            </a:r>
            <a:r>
              <a:rPr dirty="0"/>
              <a:t>, </a:t>
            </a:r>
            <a:r>
              <a:rPr dirty="0" err="1"/>
              <a:t>zvěstující</a:t>
            </a:r>
            <a:r>
              <a:rPr dirty="0"/>
              <a:t> a </a:t>
            </a:r>
            <a:r>
              <a:rPr dirty="0" err="1"/>
              <a:t>vnucující</a:t>
            </a:r>
            <a:r>
              <a:rPr dirty="0"/>
              <a:t>. </a:t>
            </a:r>
            <a:r>
              <a:rPr dirty="0" err="1"/>
              <a:t>Proměna</a:t>
            </a:r>
            <a:r>
              <a:rPr dirty="0"/>
              <a:t> </a:t>
            </a:r>
            <a:r>
              <a:rPr dirty="0" err="1"/>
              <a:t>světa</a:t>
            </a:r>
            <a:r>
              <a:rPr dirty="0"/>
              <a:t> se </a:t>
            </a:r>
            <a:r>
              <a:rPr dirty="0" err="1"/>
              <a:t>zde</a:t>
            </a:r>
            <a:r>
              <a:rPr dirty="0"/>
              <a:t> </a:t>
            </a:r>
            <a:r>
              <a:rPr dirty="0" err="1"/>
              <a:t>děje</a:t>
            </a:r>
            <a:r>
              <a:rPr dirty="0"/>
              <a:t> </a:t>
            </a:r>
            <a:r>
              <a:rPr dirty="0" err="1"/>
              <a:t>způsobem</a:t>
            </a:r>
            <a:r>
              <a:rPr dirty="0"/>
              <a:t>, </a:t>
            </a:r>
            <a:r>
              <a:rPr dirty="0" err="1"/>
              <a:t>kdy</a:t>
            </a:r>
            <a:r>
              <a:rPr dirty="0"/>
              <a:t> </a:t>
            </a:r>
            <a:r>
              <a:rPr dirty="0" err="1"/>
              <a:t>tento</a:t>
            </a:r>
            <a:r>
              <a:rPr dirty="0"/>
              <a:t> </a:t>
            </a:r>
            <a:r>
              <a:rPr dirty="0" err="1"/>
              <a:t>děj</a:t>
            </a:r>
            <a:r>
              <a:rPr dirty="0"/>
              <a:t> </a:t>
            </a:r>
            <a:r>
              <a:rPr dirty="0" err="1"/>
              <a:t>není</a:t>
            </a:r>
            <a:r>
              <a:rPr dirty="0"/>
              <a:t> </a:t>
            </a:r>
            <a:r>
              <a:rPr dirty="0" err="1"/>
              <a:t>myticky</a:t>
            </a:r>
            <a:r>
              <a:rPr dirty="0"/>
              <a:t> </a:t>
            </a:r>
            <a:r>
              <a:rPr dirty="0" err="1"/>
              <a:t>přioděn</a:t>
            </a:r>
            <a:r>
              <a:rPr dirty="0"/>
              <a:t>, </a:t>
            </a:r>
            <a:r>
              <a:rPr dirty="0" err="1"/>
              <a:t>nýbrž</a:t>
            </a:r>
            <a:r>
              <a:rPr dirty="0"/>
              <a:t> </a:t>
            </a:r>
            <a:r>
              <a:rPr dirty="0" err="1"/>
              <a:t>kde</a:t>
            </a:r>
            <a:r>
              <a:rPr dirty="0"/>
              <a:t> v </a:t>
            </a:r>
            <a:r>
              <a:rPr dirty="0" err="1"/>
              <a:t>obrazu</a:t>
            </a:r>
            <a:r>
              <a:rPr dirty="0"/>
              <a:t> a </a:t>
            </a:r>
            <a:r>
              <a:rPr dirty="0" err="1"/>
              <a:t>pojmu</a:t>
            </a:r>
            <a:r>
              <a:rPr dirty="0"/>
              <a:t> se </a:t>
            </a:r>
            <a:r>
              <a:rPr dirty="0" err="1"/>
              <a:t>právě</a:t>
            </a:r>
            <a:r>
              <a:rPr dirty="0"/>
              <a:t> od-</a:t>
            </a:r>
            <a:r>
              <a:rPr dirty="0" err="1"/>
              <a:t>haluje</a:t>
            </a:r>
            <a:r>
              <a:rPr dirty="0"/>
              <a:t>, co jest. A </a:t>
            </a:r>
            <a:r>
              <a:rPr dirty="0" err="1"/>
              <a:t>při</a:t>
            </a:r>
            <a:r>
              <a:rPr dirty="0"/>
              <a:t> tom </a:t>
            </a:r>
            <a:r>
              <a:rPr dirty="0" err="1"/>
              <a:t>neběží</a:t>
            </a:r>
            <a:r>
              <a:rPr dirty="0"/>
              <a:t> o „</a:t>
            </a:r>
            <a:r>
              <a:rPr dirty="0" err="1"/>
              <a:t>intelektualismus</a:t>
            </a:r>
            <a:r>
              <a:rPr dirty="0"/>
              <a:t>“, </a:t>
            </a:r>
            <a:r>
              <a:rPr dirty="0" err="1"/>
              <a:t>kde</a:t>
            </a:r>
            <a:r>
              <a:rPr dirty="0"/>
              <a:t> se </a:t>
            </a:r>
            <a:r>
              <a:rPr dirty="0" err="1"/>
              <a:t>dosahuje</a:t>
            </a:r>
            <a:r>
              <a:rPr dirty="0"/>
              <a:t> </a:t>
            </a:r>
            <a:r>
              <a:rPr dirty="0" err="1"/>
              <a:t>dosud</a:t>
            </a:r>
            <a:r>
              <a:rPr dirty="0"/>
              <a:t> </a:t>
            </a:r>
            <a:r>
              <a:rPr dirty="0" err="1"/>
              <a:t>netušeného</a:t>
            </a:r>
            <a:r>
              <a:rPr dirty="0"/>
              <a:t>, </a:t>
            </a:r>
            <a:r>
              <a:rPr dirty="0" err="1"/>
              <a:t>nového</a:t>
            </a:r>
            <a:r>
              <a:rPr dirty="0"/>
              <a:t> </a:t>
            </a:r>
            <a:r>
              <a:rPr dirty="0" err="1"/>
              <a:t>geometrickým</a:t>
            </a:r>
            <a:r>
              <a:rPr dirty="0"/>
              <a:t> </a:t>
            </a:r>
            <a:r>
              <a:rPr dirty="0" err="1"/>
              <a:t>způsobem</a:t>
            </a:r>
            <a:r>
              <a:rPr dirty="0"/>
              <a:t>, </a:t>
            </a:r>
            <a:r>
              <a:rPr dirty="0" err="1"/>
              <a:t>chladně</a:t>
            </a:r>
            <a:r>
              <a:rPr dirty="0"/>
              <a:t> </a:t>
            </a:r>
            <a:r>
              <a:rPr dirty="0" err="1"/>
              <a:t>objektivními</a:t>
            </a:r>
            <a:r>
              <a:rPr dirty="0"/>
              <a:t> </a:t>
            </a:r>
            <a:r>
              <a:rPr dirty="0" err="1"/>
              <a:t>konstrukcemi</a:t>
            </a:r>
            <a:r>
              <a:rPr dirty="0"/>
              <a:t> a </a:t>
            </a:r>
            <a:r>
              <a:rPr dirty="0" err="1"/>
              <a:t>důsledky</a:t>
            </a:r>
            <a:r>
              <a:rPr dirty="0"/>
              <a:t>, </a:t>
            </a:r>
            <a:r>
              <a:rPr dirty="0" err="1"/>
              <a:t>které</a:t>
            </a:r>
            <a:r>
              <a:rPr dirty="0"/>
              <a:t> </a:t>
            </a:r>
            <a:r>
              <a:rPr dirty="0" err="1"/>
              <a:t>jsou</a:t>
            </a:r>
            <a:r>
              <a:rPr dirty="0"/>
              <a:t> </a:t>
            </a:r>
            <a:r>
              <a:rPr dirty="0" err="1"/>
              <a:t>každému</a:t>
            </a:r>
            <a:r>
              <a:rPr dirty="0"/>
              <a:t> </a:t>
            </a:r>
            <a:r>
              <a:rPr dirty="0" err="1"/>
              <a:t>stejně</a:t>
            </a:r>
            <a:r>
              <a:rPr dirty="0"/>
              <a:t> </a:t>
            </a:r>
            <a:r>
              <a:rPr dirty="0" err="1"/>
              <a:t>pozornému</a:t>
            </a:r>
            <a:r>
              <a:rPr dirty="0"/>
              <a:t> </a:t>
            </a:r>
            <a:r>
              <a:rPr dirty="0" err="1"/>
              <a:t>právě</a:t>
            </a:r>
            <a:r>
              <a:rPr dirty="0"/>
              <a:t> </a:t>
            </a:r>
            <a:r>
              <a:rPr dirty="0" err="1"/>
              <a:t>tak</a:t>
            </a:r>
            <a:r>
              <a:rPr dirty="0"/>
              <a:t> </a:t>
            </a:r>
            <a:r>
              <a:rPr dirty="0" err="1"/>
              <a:t>přístupné</a:t>
            </a:r>
            <a:r>
              <a:rPr dirty="0"/>
              <a:t>. A </a:t>
            </a:r>
            <a:r>
              <a:rPr dirty="0" err="1"/>
              <a:t>není</a:t>
            </a:r>
            <a:r>
              <a:rPr dirty="0"/>
              <a:t> to </a:t>
            </a:r>
            <a:r>
              <a:rPr dirty="0" err="1"/>
              <a:t>nezbytně</a:t>
            </a:r>
            <a:r>
              <a:rPr dirty="0"/>
              <a:t> </a:t>
            </a:r>
            <a:r>
              <a:rPr dirty="0" err="1"/>
              <a:t>ona</a:t>
            </a:r>
            <a:r>
              <a:rPr dirty="0"/>
              <a:t> </a:t>
            </a:r>
            <a:r>
              <a:rPr dirty="0" err="1"/>
              <a:t>metafyzika</a:t>
            </a:r>
            <a:r>
              <a:rPr dirty="0"/>
              <a:t>, </a:t>
            </a:r>
            <a:r>
              <a:rPr dirty="0" err="1"/>
              <a:t>která</a:t>
            </a:r>
            <a:r>
              <a:rPr dirty="0"/>
              <a:t> by </a:t>
            </a:r>
            <a:r>
              <a:rPr dirty="0" err="1"/>
              <a:t>ráda</a:t>
            </a:r>
            <a:r>
              <a:rPr dirty="0"/>
              <a:t> </a:t>
            </a:r>
            <a:r>
              <a:rPr dirty="0" err="1"/>
              <a:t>nahradila</a:t>
            </a:r>
            <a:r>
              <a:rPr dirty="0"/>
              <a:t> </a:t>
            </a:r>
            <a:r>
              <a:rPr dirty="0" err="1"/>
              <a:t>vždy</a:t>
            </a:r>
            <a:r>
              <a:rPr dirty="0"/>
              <a:t> </a:t>
            </a:r>
            <a:r>
              <a:rPr dirty="0" err="1"/>
              <a:t>nový</a:t>
            </a:r>
            <a:r>
              <a:rPr dirty="0"/>
              <a:t> </a:t>
            </a:r>
            <a:r>
              <a:rPr dirty="0" err="1"/>
              <a:t>otřes</a:t>
            </a:r>
            <a:r>
              <a:rPr dirty="0"/>
              <a:t> </a:t>
            </a:r>
            <a:r>
              <a:rPr dirty="0" err="1"/>
              <a:t>jednorázovým</a:t>
            </a:r>
            <a:r>
              <a:rPr dirty="0"/>
              <a:t> </a:t>
            </a:r>
            <a:r>
              <a:rPr dirty="0" err="1"/>
              <a:t>určením</a:t>
            </a:r>
            <a:r>
              <a:rPr dirty="0"/>
              <a:t> a  </a:t>
            </a:r>
            <a:r>
              <a:rPr dirty="0" err="1"/>
              <a:t>majetnictvím</a:t>
            </a:r>
            <a:r>
              <a:rPr dirty="0"/>
              <a:t> </a:t>
            </a:r>
            <a:r>
              <a:rPr dirty="0" err="1"/>
              <a:t>bytí</a:t>
            </a:r>
            <a:r>
              <a:rPr dirty="0"/>
              <a:t> („</a:t>
            </a:r>
            <a:r>
              <a:rPr dirty="0" err="1"/>
              <a:t>ideovým</a:t>
            </a:r>
            <a:r>
              <a:rPr dirty="0"/>
              <a:t> </a:t>
            </a:r>
            <a:r>
              <a:rPr dirty="0" err="1"/>
              <a:t>pohledem</a:t>
            </a:r>
            <a:r>
              <a:rPr dirty="0"/>
              <a:t>“ </a:t>
            </a:r>
            <a:r>
              <a:rPr dirty="0" err="1"/>
              <a:t>jak</a:t>
            </a:r>
            <a:r>
              <a:rPr dirty="0"/>
              <a:t> je </a:t>
            </a:r>
            <a:r>
              <a:rPr dirty="0" err="1"/>
              <a:t>tomu</a:t>
            </a:r>
            <a:r>
              <a:rPr dirty="0"/>
              <a:t> u </a:t>
            </a:r>
            <a:r>
              <a:rPr dirty="0" err="1"/>
              <a:t>Platóna</a:t>
            </a:r>
            <a:r>
              <a:rPr dirty="0"/>
              <a:t>).</a:t>
            </a:r>
          </a:p>
          <a:p>
            <a:pPr marL="0" indent="0">
              <a:spcBef>
                <a:spcPts val="0"/>
              </a:spcBef>
              <a:buSzTx/>
              <a:buNone/>
              <a:defRPr sz="1000"/>
            </a:pPr>
            <a:endParaRPr dirty="0"/>
          </a:p>
          <a:p>
            <a:pPr marL="0" indent="0">
              <a:spcBef>
                <a:spcPts val="0"/>
              </a:spcBef>
              <a:buSzTx/>
              <a:buNone/>
              <a:defRPr sz="1000"/>
            </a:pPr>
            <a:r>
              <a:rPr dirty="0"/>
              <a:t>F. Nietzsche:</a:t>
            </a:r>
          </a:p>
          <a:p>
            <a:pPr marL="0" indent="0">
              <a:spcBef>
                <a:spcPts val="0"/>
              </a:spcBef>
              <a:buSzTx/>
              <a:buNone/>
              <a:defRPr sz="1000"/>
            </a:pPr>
            <a:endParaRPr dirty="0"/>
          </a:p>
          <a:p>
            <a:pPr marL="0" indent="0">
              <a:spcBef>
                <a:spcPts val="0"/>
              </a:spcBef>
              <a:buSzTx/>
              <a:buNone/>
              <a:defRPr sz="1000"/>
            </a:pPr>
            <a:r>
              <a:rPr dirty="0" err="1"/>
              <a:t>Sókratés</a:t>
            </a:r>
            <a:r>
              <a:rPr dirty="0"/>
              <a:t> je „</a:t>
            </a:r>
            <a:r>
              <a:rPr dirty="0" err="1"/>
              <a:t>nejproblematičtější</a:t>
            </a:r>
            <a:r>
              <a:rPr dirty="0"/>
              <a:t> </a:t>
            </a:r>
            <a:r>
              <a:rPr dirty="0" err="1"/>
              <a:t>zjev</a:t>
            </a:r>
            <a:r>
              <a:rPr dirty="0"/>
              <a:t> </a:t>
            </a:r>
            <a:r>
              <a:rPr dirty="0" err="1"/>
              <a:t>starověku</a:t>
            </a:r>
            <a:r>
              <a:rPr dirty="0"/>
              <a:t>. </a:t>
            </a:r>
            <a:r>
              <a:rPr dirty="0" err="1"/>
              <a:t>Kdo</a:t>
            </a:r>
            <a:r>
              <a:rPr dirty="0"/>
              <a:t> je to, </a:t>
            </a:r>
            <a:r>
              <a:rPr dirty="0" err="1"/>
              <a:t>že</a:t>
            </a:r>
            <a:r>
              <a:rPr dirty="0"/>
              <a:t> </a:t>
            </a:r>
            <a:r>
              <a:rPr dirty="0" err="1"/>
              <a:t>si</a:t>
            </a:r>
            <a:r>
              <a:rPr dirty="0"/>
              <a:t> on, </a:t>
            </a:r>
            <a:r>
              <a:rPr dirty="0" err="1"/>
              <a:t>jednotlivec</a:t>
            </a:r>
            <a:r>
              <a:rPr dirty="0"/>
              <a:t>, </a:t>
            </a:r>
            <a:r>
              <a:rPr dirty="0" err="1"/>
              <a:t>troufá</a:t>
            </a:r>
            <a:r>
              <a:rPr dirty="0"/>
              <a:t> </a:t>
            </a:r>
            <a:r>
              <a:rPr dirty="0" err="1"/>
              <a:t>popřít</a:t>
            </a:r>
            <a:r>
              <a:rPr dirty="0"/>
              <a:t> </a:t>
            </a:r>
            <a:r>
              <a:rPr dirty="0" err="1"/>
              <a:t>podstatu</a:t>
            </a:r>
            <a:r>
              <a:rPr dirty="0"/>
              <a:t> </a:t>
            </a:r>
            <a:r>
              <a:rPr dirty="0" err="1"/>
              <a:t>řeckého</a:t>
            </a:r>
            <a:r>
              <a:rPr dirty="0"/>
              <a:t> </a:t>
            </a:r>
            <a:r>
              <a:rPr dirty="0" err="1"/>
              <a:t>života</a:t>
            </a:r>
            <a:r>
              <a:rPr dirty="0"/>
              <a:t>, </a:t>
            </a:r>
            <a:r>
              <a:rPr dirty="0" err="1"/>
              <a:t>již</a:t>
            </a:r>
            <a:r>
              <a:rPr dirty="0"/>
              <a:t> v </a:t>
            </a:r>
            <a:r>
              <a:rPr dirty="0" err="1"/>
              <a:t>údivu</a:t>
            </a:r>
            <a:r>
              <a:rPr dirty="0"/>
              <a:t> </a:t>
            </a:r>
            <a:r>
              <a:rPr dirty="0" err="1"/>
              <a:t>zbožňujeme</a:t>
            </a:r>
            <a:r>
              <a:rPr dirty="0"/>
              <a:t>, </a:t>
            </a:r>
            <a:r>
              <a:rPr dirty="0" err="1"/>
              <a:t>ať</a:t>
            </a:r>
            <a:r>
              <a:rPr dirty="0"/>
              <a:t> se </a:t>
            </a:r>
            <a:r>
              <a:rPr dirty="0" err="1"/>
              <a:t>dopjala</a:t>
            </a:r>
            <a:r>
              <a:rPr dirty="0"/>
              <a:t> </a:t>
            </a:r>
            <a:r>
              <a:rPr dirty="0" err="1"/>
              <a:t>nejhlubších</a:t>
            </a:r>
            <a:r>
              <a:rPr dirty="0"/>
              <a:t> </a:t>
            </a:r>
            <a:r>
              <a:rPr dirty="0" err="1"/>
              <a:t>propastí</a:t>
            </a:r>
            <a:r>
              <a:rPr dirty="0"/>
              <a:t> a </a:t>
            </a:r>
            <a:r>
              <a:rPr dirty="0" err="1"/>
              <a:t>nejvyšších</a:t>
            </a:r>
            <a:r>
              <a:rPr dirty="0"/>
              <a:t> </a:t>
            </a:r>
            <a:r>
              <a:rPr dirty="0" err="1"/>
              <a:t>výšek</a:t>
            </a:r>
            <a:r>
              <a:rPr dirty="0"/>
              <a:t> v </a:t>
            </a:r>
            <a:r>
              <a:rPr dirty="0" err="1"/>
              <a:t>Homérovi</a:t>
            </a:r>
            <a:r>
              <a:rPr dirty="0"/>
              <a:t>, </a:t>
            </a:r>
            <a:r>
              <a:rPr dirty="0" err="1"/>
              <a:t>Pindarovi</a:t>
            </a:r>
            <a:r>
              <a:rPr dirty="0"/>
              <a:t> a </a:t>
            </a:r>
            <a:r>
              <a:rPr dirty="0" err="1"/>
              <a:t>Aischylovi</a:t>
            </a:r>
            <a:r>
              <a:rPr dirty="0"/>
              <a:t>, </a:t>
            </a:r>
            <a:r>
              <a:rPr dirty="0" err="1"/>
              <a:t>či</a:t>
            </a:r>
            <a:r>
              <a:rPr dirty="0"/>
              <a:t> </a:t>
            </a:r>
            <a:r>
              <a:rPr dirty="0" err="1"/>
              <a:t>ve</a:t>
            </a:r>
            <a:r>
              <a:rPr dirty="0"/>
              <a:t> </a:t>
            </a:r>
            <a:r>
              <a:rPr dirty="0" err="1"/>
              <a:t>Feididovi</a:t>
            </a:r>
            <a:r>
              <a:rPr dirty="0"/>
              <a:t> a </a:t>
            </a:r>
            <a:r>
              <a:rPr dirty="0" err="1"/>
              <a:t>Perikleovi</a:t>
            </a:r>
            <a:r>
              <a:rPr dirty="0"/>
              <a:t> </a:t>
            </a:r>
            <a:r>
              <a:rPr dirty="0" err="1"/>
              <a:t>či</a:t>
            </a:r>
            <a:r>
              <a:rPr dirty="0"/>
              <a:t> </a:t>
            </a:r>
            <a:r>
              <a:rPr dirty="0" err="1"/>
              <a:t>Pýthii</a:t>
            </a:r>
            <a:r>
              <a:rPr dirty="0"/>
              <a:t> a </a:t>
            </a:r>
            <a:r>
              <a:rPr dirty="0" err="1"/>
              <a:t>Dionýsiovi</a:t>
            </a:r>
            <a:r>
              <a:rPr dirty="0"/>
              <a:t>? </a:t>
            </a:r>
            <a:r>
              <a:rPr dirty="0" err="1"/>
              <a:t>Jaká</a:t>
            </a:r>
            <a:r>
              <a:rPr dirty="0"/>
              <a:t> je to </a:t>
            </a:r>
            <a:r>
              <a:rPr dirty="0" err="1"/>
              <a:t>démonická</a:t>
            </a:r>
            <a:r>
              <a:rPr dirty="0"/>
              <a:t> </a:t>
            </a:r>
            <a:r>
              <a:rPr dirty="0" err="1"/>
              <a:t>moc</a:t>
            </a:r>
            <a:r>
              <a:rPr dirty="0"/>
              <a:t>, </a:t>
            </a:r>
            <a:r>
              <a:rPr dirty="0" err="1"/>
              <a:t>která</a:t>
            </a:r>
            <a:r>
              <a:rPr dirty="0"/>
              <a:t> </a:t>
            </a:r>
            <a:r>
              <a:rPr dirty="0" err="1"/>
              <a:t>smí</a:t>
            </a:r>
            <a:r>
              <a:rPr dirty="0"/>
              <a:t> </a:t>
            </a:r>
            <a:r>
              <a:rPr dirty="0" err="1"/>
              <a:t>tento</a:t>
            </a:r>
            <a:r>
              <a:rPr dirty="0"/>
              <a:t> </a:t>
            </a:r>
            <a:r>
              <a:rPr dirty="0" err="1"/>
              <a:t>kouzelný</a:t>
            </a:r>
            <a:r>
              <a:rPr dirty="0"/>
              <a:t> </a:t>
            </a:r>
            <a:r>
              <a:rPr dirty="0" err="1"/>
              <a:t>nápoj</a:t>
            </a:r>
            <a:r>
              <a:rPr dirty="0"/>
              <a:t> </a:t>
            </a:r>
            <a:r>
              <a:rPr dirty="0" err="1"/>
              <a:t>vylít</a:t>
            </a:r>
            <a:r>
              <a:rPr dirty="0"/>
              <a:t> do </a:t>
            </a:r>
            <a:r>
              <a:rPr dirty="0" err="1"/>
              <a:t>prachu</a:t>
            </a:r>
            <a:r>
              <a:rPr dirty="0"/>
              <a:t>.“</a:t>
            </a:r>
          </a:p>
        </p:txBody>
      </p:sp>
      <p:sp>
        <p:nvSpPr>
          <p:cNvPr id="430"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rPr dirty="0"/>
              <a:t>Ad </a:t>
            </a:r>
            <a:r>
              <a:rPr dirty="0" err="1"/>
              <a:t>Platón</a:t>
            </a:r>
            <a:r>
              <a:rPr dirty="0"/>
              <a:t>: </a:t>
            </a:r>
            <a:r>
              <a:rPr dirty="0" err="1"/>
              <a:t>existují</a:t>
            </a:r>
            <a:r>
              <a:rPr dirty="0"/>
              <a:t> </a:t>
            </a:r>
            <a:r>
              <a:rPr dirty="0" err="1"/>
              <a:t>tři</a:t>
            </a:r>
            <a:r>
              <a:rPr dirty="0"/>
              <a:t> </a:t>
            </a:r>
            <a:r>
              <a:rPr dirty="0" err="1"/>
              <a:t>možnosti</a:t>
            </a:r>
            <a:r>
              <a:rPr dirty="0"/>
              <a:t>, </a:t>
            </a:r>
            <a:r>
              <a:rPr dirty="0" err="1"/>
              <a:t>dvě</a:t>
            </a:r>
            <a:r>
              <a:rPr dirty="0"/>
              <a:t> </a:t>
            </a:r>
            <a:r>
              <a:rPr dirty="0" err="1"/>
              <a:t>extrémní</a:t>
            </a:r>
            <a:r>
              <a:rPr dirty="0"/>
              <a:t>, </a:t>
            </a:r>
            <a:r>
              <a:rPr dirty="0" err="1"/>
              <a:t>jedna</a:t>
            </a:r>
            <a:r>
              <a:rPr dirty="0"/>
              <a:t> </a:t>
            </a:r>
            <a:r>
              <a:rPr dirty="0" err="1"/>
              <a:t>umírněná</a:t>
            </a:r>
            <a:r>
              <a:rPr dirty="0"/>
              <a:t>, </a:t>
            </a:r>
            <a:r>
              <a:rPr dirty="0" err="1"/>
              <a:t>po</a:t>
            </a:r>
            <a:r>
              <a:rPr dirty="0"/>
              <a:t> </a:t>
            </a:r>
            <a:r>
              <a:rPr dirty="0" err="1"/>
              <a:t>které</a:t>
            </a:r>
            <a:r>
              <a:rPr dirty="0"/>
              <a:t> se </a:t>
            </a:r>
            <a:r>
              <a:rPr dirty="0" err="1"/>
              <a:t>také</a:t>
            </a:r>
            <a:r>
              <a:rPr dirty="0"/>
              <a:t> </a:t>
            </a:r>
            <a:r>
              <a:rPr dirty="0" err="1"/>
              <a:t>vydáme</a:t>
            </a:r>
            <a:r>
              <a:rPr dirty="0"/>
              <a:t>: </a:t>
            </a:r>
            <a:endParaRPr sz="2800" dirty="0"/>
          </a:p>
          <a:p>
            <a:pPr>
              <a:spcBef>
                <a:spcPts val="600"/>
              </a:spcBef>
              <a:defRPr sz="1200"/>
            </a:pPr>
            <a:endParaRPr sz="2800" dirty="0"/>
          </a:p>
          <a:p>
            <a:pPr>
              <a:spcBef>
                <a:spcPts val="200"/>
              </a:spcBef>
              <a:defRPr sz="1200"/>
            </a:pPr>
            <a:r>
              <a:rPr dirty="0"/>
              <a:t>1. </a:t>
            </a:r>
            <a:r>
              <a:rPr dirty="0" err="1">
                <a:solidFill>
                  <a:srgbClr val="FF0000"/>
                </a:solidFill>
              </a:rPr>
              <a:t>Platónovy</a:t>
            </a:r>
            <a:r>
              <a:rPr dirty="0">
                <a:solidFill>
                  <a:srgbClr val="FF0000"/>
                </a:solidFill>
              </a:rPr>
              <a:t> </a:t>
            </a:r>
            <a:r>
              <a:rPr dirty="0" err="1">
                <a:solidFill>
                  <a:srgbClr val="FF0000"/>
                </a:solidFill>
              </a:rPr>
              <a:t>dialogy</a:t>
            </a:r>
            <a:r>
              <a:rPr dirty="0">
                <a:solidFill>
                  <a:srgbClr val="FF0000"/>
                </a:solidFill>
              </a:rPr>
              <a:t> </a:t>
            </a:r>
            <a:r>
              <a:rPr dirty="0" err="1"/>
              <a:t>poskytují</a:t>
            </a:r>
            <a:r>
              <a:rPr dirty="0"/>
              <a:t> </a:t>
            </a:r>
            <a:r>
              <a:rPr dirty="0" err="1"/>
              <a:t>historicky</a:t>
            </a:r>
            <a:r>
              <a:rPr dirty="0"/>
              <a:t> </a:t>
            </a:r>
            <a:r>
              <a:rPr dirty="0" err="1"/>
              <a:t>autentický</a:t>
            </a:r>
            <a:r>
              <a:rPr dirty="0"/>
              <a:t> </a:t>
            </a:r>
            <a:r>
              <a:rPr dirty="0" err="1"/>
              <a:t>obraz</a:t>
            </a:r>
            <a:r>
              <a:rPr dirty="0"/>
              <a:t> </a:t>
            </a:r>
            <a:r>
              <a:rPr dirty="0" err="1"/>
              <a:t>Sókrata</a:t>
            </a:r>
            <a:r>
              <a:rPr dirty="0"/>
              <a:t> (Taylor, Burnet); 2. </a:t>
            </a:r>
            <a:r>
              <a:rPr dirty="0" err="1"/>
              <a:t>Platónovy</a:t>
            </a:r>
            <a:r>
              <a:rPr dirty="0"/>
              <a:t> </a:t>
            </a:r>
            <a:r>
              <a:rPr dirty="0" err="1"/>
              <a:t>dialogy</a:t>
            </a:r>
            <a:r>
              <a:rPr dirty="0"/>
              <a:t> </a:t>
            </a:r>
            <a:r>
              <a:rPr dirty="0" err="1"/>
              <a:t>jsou</a:t>
            </a:r>
            <a:r>
              <a:rPr dirty="0"/>
              <a:t> </a:t>
            </a:r>
            <a:r>
              <a:rPr dirty="0" err="1"/>
              <a:t>nespolehlivé</a:t>
            </a:r>
            <a:r>
              <a:rPr dirty="0"/>
              <a:t> – </a:t>
            </a:r>
            <a:r>
              <a:rPr dirty="0" err="1"/>
              <a:t>tedy</a:t>
            </a:r>
            <a:r>
              <a:rPr dirty="0"/>
              <a:t>: </a:t>
            </a:r>
            <a:r>
              <a:rPr dirty="0" err="1"/>
              <a:t>vše</a:t>
            </a:r>
            <a:r>
              <a:rPr dirty="0"/>
              <a:t>, co je v </a:t>
            </a:r>
            <a:r>
              <a:rPr dirty="0" err="1"/>
              <a:t>nich</a:t>
            </a:r>
            <a:r>
              <a:rPr dirty="0"/>
              <a:t> </a:t>
            </a:r>
            <a:r>
              <a:rPr dirty="0" err="1"/>
              <a:t>řečeno</a:t>
            </a:r>
            <a:r>
              <a:rPr dirty="0"/>
              <a:t>, je </a:t>
            </a:r>
            <a:r>
              <a:rPr dirty="0" err="1"/>
              <a:t>třeba</a:t>
            </a:r>
            <a:r>
              <a:rPr dirty="0"/>
              <a:t> </a:t>
            </a:r>
            <a:r>
              <a:rPr dirty="0" err="1"/>
              <a:t>přičítat</a:t>
            </a:r>
            <a:r>
              <a:rPr dirty="0"/>
              <a:t> </a:t>
            </a:r>
            <a:r>
              <a:rPr dirty="0" err="1"/>
              <a:t>pouze</a:t>
            </a:r>
            <a:r>
              <a:rPr dirty="0"/>
              <a:t> </a:t>
            </a:r>
            <a:r>
              <a:rPr dirty="0" err="1"/>
              <a:t>Platónovi</a:t>
            </a:r>
            <a:r>
              <a:rPr dirty="0"/>
              <a:t>; </a:t>
            </a:r>
            <a:r>
              <a:rPr dirty="0" err="1"/>
              <a:t>Sókratés</a:t>
            </a:r>
            <a:r>
              <a:rPr dirty="0"/>
              <a:t> je </a:t>
            </a:r>
            <a:r>
              <a:rPr dirty="0" err="1"/>
              <a:t>potom</a:t>
            </a:r>
            <a:r>
              <a:rPr dirty="0"/>
              <a:t> </a:t>
            </a:r>
            <a:r>
              <a:rPr dirty="0" err="1"/>
              <a:t>mýtus</a:t>
            </a:r>
            <a:r>
              <a:rPr dirty="0"/>
              <a:t>, </a:t>
            </a:r>
            <a:r>
              <a:rPr dirty="0" err="1"/>
              <a:t>Platónův</a:t>
            </a:r>
            <a:r>
              <a:rPr dirty="0"/>
              <a:t> </a:t>
            </a:r>
            <a:r>
              <a:rPr dirty="0" err="1"/>
              <a:t>umělecký</a:t>
            </a:r>
            <a:r>
              <a:rPr dirty="0"/>
              <a:t> </a:t>
            </a:r>
            <a:r>
              <a:rPr dirty="0" err="1"/>
              <a:t>výtvor</a:t>
            </a:r>
            <a:r>
              <a:rPr dirty="0"/>
              <a:t> (</a:t>
            </a:r>
            <a:r>
              <a:rPr dirty="0" err="1"/>
              <a:t>Olof</a:t>
            </a:r>
            <a:r>
              <a:rPr dirty="0"/>
              <a:t> </a:t>
            </a:r>
            <a:r>
              <a:rPr dirty="0" err="1"/>
              <a:t>Gigon</a:t>
            </a:r>
            <a:r>
              <a:rPr dirty="0"/>
              <a:t>); 3. </a:t>
            </a:r>
            <a:r>
              <a:rPr dirty="0" err="1"/>
              <a:t>rané</a:t>
            </a:r>
            <a:r>
              <a:rPr dirty="0"/>
              <a:t> </a:t>
            </a:r>
            <a:r>
              <a:rPr dirty="0" err="1"/>
              <a:t>Platónovy</a:t>
            </a:r>
            <a:r>
              <a:rPr dirty="0"/>
              <a:t> </a:t>
            </a:r>
            <a:r>
              <a:rPr dirty="0" err="1"/>
              <a:t>dialogy</a:t>
            </a:r>
            <a:r>
              <a:rPr dirty="0"/>
              <a:t> </a:t>
            </a:r>
            <a:r>
              <a:rPr dirty="0" err="1"/>
              <a:t>mohou</a:t>
            </a:r>
            <a:r>
              <a:rPr dirty="0"/>
              <a:t> </a:t>
            </a:r>
            <a:r>
              <a:rPr dirty="0" err="1"/>
              <a:t>sloužit</a:t>
            </a:r>
            <a:r>
              <a:rPr dirty="0"/>
              <a:t> k </a:t>
            </a:r>
            <a:r>
              <a:rPr dirty="0" err="1"/>
              <a:t>rekonstrukci</a:t>
            </a:r>
            <a:r>
              <a:rPr dirty="0"/>
              <a:t> </a:t>
            </a:r>
            <a:r>
              <a:rPr dirty="0" err="1"/>
              <a:t>Sókratovy</a:t>
            </a:r>
            <a:r>
              <a:rPr dirty="0"/>
              <a:t> </a:t>
            </a:r>
            <a:r>
              <a:rPr dirty="0" err="1"/>
              <a:t>osobnosti</a:t>
            </a:r>
            <a:r>
              <a:rPr dirty="0"/>
              <a:t> </a:t>
            </a:r>
            <a:r>
              <a:rPr dirty="0" err="1"/>
              <a:t>i</a:t>
            </a:r>
            <a:r>
              <a:rPr dirty="0"/>
              <a:t> </a:t>
            </a:r>
            <a:r>
              <a:rPr dirty="0" err="1"/>
              <a:t>stylu</a:t>
            </a:r>
            <a:r>
              <a:rPr dirty="0"/>
              <a:t> </a:t>
            </a:r>
            <a:r>
              <a:rPr dirty="0" err="1"/>
              <a:t>působení</a:t>
            </a:r>
            <a:r>
              <a:rPr dirty="0"/>
              <a:t>: </a:t>
            </a:r>
            <a:r>
              <a:rPr dirty="0" err="1"/>
              <a:t>liší</a:t>
            </a:r>
            <a:r>
              <a:rPr dirty="0"/>
              <a:t> se </a:t>
            </a:r>
            <a:r>
              <a:rPr dirty="0" err="1"/>
              <a:t>totiž</a:t>
            </a:r>
            <a:r>
              <a:rPr dirty="0"/>
              <a:t> </a:t>
            </a:r>
            <a:r>
              <a:rPr dirty="0" err="1"/>
              <a:t>také</a:t>
            </a:r>
            <a:r>
              <a:rPr dirty="0"/>
              <a:t> „</a:t>
            </a:r>
            <a:r>
              <a:rPr dirty="0" err="1"/>
              <a:t>doktrinálně</a:t>
            </a:r>
            <a:r>
              <a:rPr dirty="0"/>
              <a:t>“ (Schleiermacher): </a:t>
            </a:r>
            <a:r>
              <a:rPr b="1" dirty="0" err="1"/>
              <a:t>neobsahují</a:t>
            </a:r>
            <a:r>
              <a:rPr b="1" dirty="0"/>
              <a:t> </a:t>
            </a:r>
            <a:r>
              <a:rPr b="1" dirty="0" err="1"/>
              <a:t>pozitivní</a:t>
            </a:r>
            <a:r>
              <a:rPr b="1" dirty="0"/>
              <a:t> </a:t>
            </a:r>
            <a:r>
              <a:rPr b="1" dirty="0" err="1"/>
              <a:t>filosofii</a:t>
            </a:r>
            <a:r>
              <a:rPr dirty="0"/>
              <a:t> </a:t>
            </a:r>
            <a:r>
              <a:rPr b="1" dirty="0" err="1"/>
              <a:t>či</a:t>
            </a:r>
            <a:r>
              <a:rPr b="1" dirty="0"/>
              <a:t> </a:t>
            </a:r>
            <a:r>
              <a:rPr b="1" dirty="0" err="1"/>
              <a:t>systém</a:t>
            </a:r>
            <a:r>
              <a:rPr dirty="0"/>
              <a:t>: </a:t>
            </a:r>
            <a:r>
              <a:rPr dirty="0" err="1"/>
              <a:t>na</a:t>
            </a:r>
            <a:r>
              <a:rPr dirty="0"/>
              <a:t> </a:t>
            </a:r>
            <a:r>
              <a:rPr dirty="0" err="1"/>
              <a:t>otázky</a:t>
            </a:r>
            <a:r>
              <a:rPr dirty="0"/>
              <a:t>, </a:t>
            </a:r>
            <a:r>
              <a:rPr dirty="0" err="1"/>
              <a:t>které</a:t>
            </a:r>
            <a:r>
              <a:rPr dirty="0"/>
              <a:t> </a:t>
            </a:r>
            <a:r>
              <a:rPr dirty="0" err="1"/>
              <a:t>klade</a:t>
            </a:r>
            <a:r>
              <a:rPr dirty="0"/>
              <a:t>, </a:t>
            </a:r>
            <a:r>
              <a:rPr dirty="0" err="1"/>
              <a:t>nikdy</a:t>
            </a:r>
            <a:r>
              <a:rPr dirty="0"/>
              <a:t> </a:t>
            </a:r>
            <a:r>
              <a:rPr dirty="0" err="1"/>
              <a:t>nedostává</a:t>
            </a:r>
            <a:r>
              <a:rPr dirty="0"/>
              <a:t> </a:t>
            </a:r>
            <a:r>
              <a:rPr dirty="0" err="1"/>
              <a:t>odpověď</a:t>
            </a:r>
            <a:r>
              <a:rPr dirty="0"/>
              <a:t>, </a:t>
            </a:r>
            <a:r>
              <a:rPr b="1" dirty="0" err="1"/>
              <a:t>rané</a:t>
            </a:r>
            <a:r>
              <a:rPr b="1" dirty="0"/>
              <a:t> </a:t>
            </a:r>
            <a:r>
              <a:rPr b="1" dirty="0" err="1"/>
              <a:t>dialogy</a:t>
            </a:r>
            <a:r>
              <a:rPr b="1" dirty="0"/>
              <a:t> </a:t>
            </a:r>
            <a:r>
              <a:rPr b="1" dirty="0" err="1"/>
              <a:t>ztroskotávají</a:t>
            </a:r>
            <a:r>
              <a:rPr dirty="0"/>
              <a:t>; </a:t>
            </a:r>
            <a:r>
              <a:rPr dirty="0" err="1"/>
              <a:t>Sokrates</a:t>
            </a:r>
            <a:r>
              <a:rPr dirty="0"/>
              <a:t> </a:t>
            </a:r>
            <a:r>
              <a:rPr dirty="0" err="1"/>
              <a:t>asi</a:t>
            </a:r>
            <a:r>
              <a:rPr dirty="0"/>
              <a:t> o </a:t>
            </a:r>
            <a:r>
              <a:rPr dirty="0" err="1"/>
              <a:t>žádné</a:t>
            </a:r>
            <a:r>
              <a:rPr dirty="0"/>
              <a:t> </a:t>
            </a:r>
            <a:r>
              <a:rPr dirty="0" err="1"/>
              <a:t>vědění</a:t>
            </a:r>
            <a:r>
              <a:rPr dirty="0"/>
              <a:t> </a:t>
            </a:r>
            <a:r>
              <a:rPr dirty="0" err="1"/>
              <a:t>vlastně</a:t>
            </a:r>
            <a:r>
              <a:rPr dirty="0"/>
              <a:t> </a:t>
            </a:r>
            <a:r>
              <a:rPr dirty="0" err="1"/>
              <a:t>neusiloval</a:t>
            </a:r>
            <a:r>
              <a:rPr dirty="0"/>
              <a:t>, </a:t>
            </a:r>
            <a:r>
              <a:rPr dirty="0" err="1"/>
              <a:t>ačkoliv</a:t>
            </a:r>
            <a:r>
              <a:rPr dirty="0"/>
              <a:t> </a:t>
            </a:r>
            <a:r>
              <a:rPr dirty="0" err="1"/>
              <a:t>jej</a:t>
            </a:r>
            <a:r>
              <a:rPr dirty="0"/>
              <a:t> </a:t>
            </a:r>
            <a:r>
              <a:rPr dirty="0" err="1"/>
              <a:t>nepovažoval</a:t>
            </a:r>
            <a:r>
              <a:rPr dirty="0"/>
              <a:t> </a:t>
            </a:r>
            <a:r>
              <a:rPr dirty="0" err="1"/>
              <a:t>za</a:t>
            </a:r>
            <a:r>
              <a:rPr dirty="0"/>
              <a:t> </a:t>
            </a:r>
            <a:r>
              <a:rPr dirty="0" err="1"/>
              <a:t>nemožné</a:t>
            </a:r>
            <a:r>
              <a:rPr dirty="0"/>
              <a:t> (</a:t>
            </a:r>
            <a:r>
              <a:rPr dirty="0" err="1"/>
              <a:t>Graeser</a:t>
            </a:r>
            <a:r>
              <a:rPr dirty="0"/>
              <a:t>, s. 113, 115). Jan </a:t>
            </a:r>
            <a:r>
              <a:rPr dirty="0" err="1"/>
              <a:t>Patočka</a:t>
            </a:r>
            <a:r>
              <a:rPr dirty="0"/>
              <a:t> </a:t>
            </a:r>
            <a:r>
              <a:rPr dirty="0" err="1"/>
              <a:t>ve</a:t>
            </a:r>
            <a:r>
              <a:rPr dirty="0"/>
              <a:t> </a:t>
            </a:r>
            <a:r>
              <a:rPr dirty="0" err="1"/>
              <a:t>své</a:t>
            </a:r>
            <a:r>
              <a:rPr dirty="0"/>
              <a:t> </a:t>
            </a:r>
            <a:r>
              <a:rPr dirty="0" err="1"/>
              <a:t>knize</a:t>
            </a:r>
            <a:r>
              <a:rPr dirty="0"/>
              <a:t> </a:t>
            </a:r>
            <a:r>
              <a:rPr i="1" dirty="0" err="1"/>
              <a:t>Sókrates</a:t>
            </a:r>
            <a:r>
              <a:rPr i="1" dirty="0"/>
              <a:t> </a:t>
            </a:r>
            <a:r>
              <a:rPr dirty="0"/>
              <a:t>k </a:t>
            </a:r>
            <a:r>
              <a:rPr dirty="0" err="1"/>
              <a:t>tomu</a:t>
            </a:r>
            <a:r>
              <a:rPr dirty="0"/>
              <a:t> </a:t>
            </a:r>
            <a:r>
              <a:rPr dirty="0" err="1"/>
              <a:t>dodává</a:t>
            </a:r>
            <a:r>
              <a:rPr dirty="0"/>
              <a:t>: „</a:t>
            </a:r>
            <a:r>
              <a:rPr dirty="0" err="1"/>
              <a:t>Sokrates</a:t>
            </a:r>
            <a:r>
              <a:rPr dirty="0"/>
              <a:t> je </a:t>
            </a:r>
            <a:r>
              <a:rPr dirty="0" err="1"/>
              <a:t>nám</a:t>
            </a:r>
            <a:r>
              <a:rPr dirty="0"/>
              <a:t> </a:t>
            </a:r>
            <a:r>
              <a:rPr dirty="0" err="1"/>
              <a:t>myslitelem</a:t>
            </a:r>
            <a:r>
              <a:rPr dirty="0"/>
              <a:t> </a:t>
            </a:r>
            <a:r>
              <a:rPr dirty="0" err="1"/>
              <a:t>životní</a:t>
            </a:r>
            <a:r>
              <a:rPr dirty="0"/>
              <a:t> </a:t>
            </a:r>
            <a:r>
              <a:rPr dirty="0" err="1"/>
              <a:t>moudrosti</a:t>
            </a:r>
            <a:r>
              <a:rPr dirty="0"/>
              <a:t> a </a:t>
            </a:r>
            <a:r>
              <a:rPr dirty="0" err="1"/>
              <a:t>nositel</a:t>
            </a:r>
            <a:r>
              <a:rPr dirty="0"/>
              <a:t> </a:t>
            </a:r>
            <a:r>
              <a:rPr dirty="0" err="1"/>
              <a:t>zvláštního</a:t>
            </a:r>
            <a:r>
              <a:rPr dirty="0"/>
              <a:t> </a:t>
            </a:r>
            <a:r>
              <a:rPr dirty="0" err="1"/>
              <a:t>poslaní</a:t>
            </a:r>
            <a:r>
              <a:rPr dirty="0"/>
              <a:t>, </a:t>
            </a:r>
            <a:r>
              <a:rPr dirty="0" err="1"/>
              <a:t>nikoliv</a:t>
            </a:r>
            <a:r>
              <a:rPr dirty="0"/>
              <a:t> </a:t>
            </a:r>
            <a:r>
              <a:rPr dirty="0" err="1"/>
              <a:t>především</a:t>
            </a:r>
            <a:r>
              <a:rPr dirty="0"/>
              <a:t> </a:t>
            </a:r>
            <a:r>
              <a:rPr dirty="0" err="1"/>
              <a:t>badatel</a:t>
            </a:r>
            <a:r>
              <a:rPr dirty="0"/>
              <a:t> a </a:t>
            </a:r>
            <a:r>
              <a:rPr dirty="0" err="1"/>
              <a:t>teoretik</a:t>
            </a:r>
            <a:r>
              <a:rPr dirty="0"/>
              <a:t>.“</a:t>
            </a:r>
            <a:endParaRPr sz="2800" dirty="0"/>
          </a:p>
          <a:p>
            <a:pPr>
              <a:spcBef>
                <a:spcPts val="600"/>
              </a:spcBef>
              <a:defRPr sz="1200"/>
            </a:pPr>
            <a:endParaRPr sz="2800" dirty="0"/>
          </a:p>
          <a:p>
            <a:pPr>
              <a:spcBef>
                <a:spcPts val="200"/>
              </a:spcBef>
              <a:defRPr sz="1200"/>
            </a:pPr>
            <a:r>
              <a:rPr dirty="0"/>
              <a:t>Ad </a:t>
            </a:r>
            <a:r>
              <a:rPr dirty="0" err="1"/>
              <a:t>Aristofanés</a:t>
            </a:r>
            <a:r>
              <a:rPr dirty="0"/>
              <a:t>: </a:t>
            </a:r>
            <a:r>
              <a:rPr dirty="0" err="1"/>
              <a:t>Sokrates</a:t>
            </a:r>
            <a:r>
              <a:rPr dirty="0"/>
              <a:t> </a:t>
            </a:r>
            <a:r>
              <a:rPr dirty="0" err="1"/>
              <a:t>má</a:t>
            </a:r>
            <a:r>
              <a:rPr dirty="0"/>
              <a:t> k </a:t>
            </a:r>
            <a:r>
              <a:rPr dirty="0" err="1"/>
              <a:t>sofistům</a:t>
            </a:r>
            <a:r>
              <a:rPr dirty="0"/>
              <a:t> </a:t>
            </a:r>
            <a:r>
              <a:rPr dirty="0" err="1"/>
              <a:t>mnohem</a:t>
            </a:r>
            <a:r>
              <a:rPr dirty="0"/>
              <a:t> </a:t>
            </a:r>
            <a:r>
              <a:rPr dirty="0" err="1"/>
              <a:t>blíže</a:t>
            </a:r>
            <a:r>
              <a:rPr dirty="0"/>
              <a:t>, </a:t>
            </a:r>
            <a:r>
              <a:rPr dirty="0" err="1"/>
              <a:t>než</a:t>
            </a:r>
            <a:r>
              <a:rPr dirty="0"/>
              <a:t> se </a:t>
            </a:r>
            <a:r>
              <a:rPr dirty="0" err="1"/>
              <a:t>nám</a:t>
            </a:r>
            <a:r>
              <a:rPr dirty="0"/>
              <a:t> </a:t>
            </a:r>
            <a:r>
              <a:rPr dirty="0" err="1"/>
              <a:t>Platón</a:t>
            </a:r>
            <a:r>
              <a:rPr dirty="0"/>
              <a:t> </a:t>
            </a:r>
            <a:r>
              <a:rPr dirty="0" err="1"/>
              <a:t>snaží</a:t>
            </a:r>
            <a:r>
              <a:rPr dirty="0"/>
              <a:t> </a:t>
            </a:r>
            <a:r>
              <a:rPr dirty="0" err="1"/>
              <a:t>naznačit</a:t>
            </a:r>
            <a:r>
              <a:rPr dirty="0"/>
              <a:t>.  </a:t>
            </a:r>
          </a:p>
        </p:txBody>
      </p:sp>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Nadpis 1"/>
          <p:cNvSpPr txBox="1">
            <a:spLocks noGrp="1"/>
          </p:cNvSpPr>
          <p:nvPr>
            <p:ph type="title"/>
          </p:nvPr>
        </p:nvSpPr>
        <p:spPr>
          <a:prstGeom prst="rect">
            <a:avLst/>
          </a:prstGeom>
        </p:spPr>
        <p:txBody>
          <a:bodyPr/>
          <a:lstStyle/>
          <a:p>
            <a:r>
              <a:rPr dirty="0" err="1"/>
              <a:t>Sókratovy</a:t>
            </a:r>
            <a:r>
              <a:rPr dirty="0"/>
              <a:t> „</a:t>
            </a:r>
            <a:r>
              <a:rPr dirty="0" err="1"/>
              <a:t>otázky</a:t>
            </a:r>
            <a:r>
              <a:rPr dirty="0"/>
              <a:t>“</a:t>
            </a:r>
          </a:p>
        </p:txBody>
      </p:sp>
      <p:sp>
        <p:nvSpPr>
          <p:cNvPr id="433" name="Zástupný symbol pro obsah 2"/>
          <p:cNvSpPr txBox="1">
            <a:spLocks noGrp="1"/>
          </p:cNvSpPr>
          <p:nvPr>
            <p:ph type="body" sz="half" idx="1"/>
          </p:nvPr>
        </p:nvSpPr>
        <p:spPr>
          <a:xfrm>
            <a:off x="519752" y="1600200"/>
            <a:ext cx="4038600" cy="4525963"/>
          </a:xfrm>
          <a:prstGeom prst="rect">
            <a:avLst/>
          </a:prstGeom>
        </p:spPr>
        <p:txBody>
          <a:bodyPr/>
          <a:lstStyle/>
          <a:p>
            <a:pPr marL="0" indent="0">
              <a:spcBef>
                <a:spcPts val="200"/>
              </a:spcBef>
              <a:buSzTx/>
              <a:buNone/>
              <a:defRPr sz="1000"/>
            </a:pPr>
            <a:r>
              <a:rPr dirty="0"/>
              <a:t>Plat</a:t>
            </a:r>
            <a:r>
              <a:rPr dirty="0" smtClean="0"/>
              <a:t>.  </a:t>
            </a:r>
            <a:r>
              <a:rPr i="1" dirty="0" err="1" smtClean="0"/>
              <a:t>Hipp</a:t>
            </a:r>
            <a:r>
              <a:rPr i="1" dirty="0" smtClean="0"/>
              <a:t>. </a:t>
            </a:r>
            <a:r>
              <a:rPr i="1" dirty="0" err="1" smtClean="0"/>
              <a:t>Větší</a:t>
            </a:r>
            <a:r>
              <a:rPr i="1" dirty="0" smtClean="0"/>
              <a:t>, </a:t>
            </a:r>
            <a:r>
              <a:rPr dirty="0"/>
              <a:t>287 d6:</a:t>
            </a:r>
          </a:p>
          <a:p>
            <a:pPr marL="0" indent="0">
              <a:spcBef>
                <a:spcPts val="200"/>
              </a:spcBef>
              <a:buSzTx/>
              <a:buNone/>
              <a:defRPr sz="1000"/>
            </a:pPr>
            <a:endParaRPr lang="cs-CZ" dirty="0"/>
          </a:p>
          <a:p>
            <a:pPr marL="0" indent="0">
              <a:spcBef>
                <a:spcPts val="200"/>
              </a:spcBef>
              <a:buSzTx/>
              <a:buNone/>
              <a:defRPr sz="1000"/>
            </a:pPr>
            <a:r>
              <a:rPr dirty="0" err="1"/>
              <a:t>Sókr</a:t>
            </a:r>
            <a:r>
              <a:rPr dirty="0"/>
              <a:t>. „</a:t>
            </a:r>
            <a:r>
              <a:rPr dirty="0" err="1"/>
              <a:t>Pověz</a:t>
            </a:r>
            <a:r>
              <a:rPr dirty="0"/>
              <a:t> </a:t>
            </a:r>
            <a:r>
              <a:rPr dirty="0" err="1"/>
              <a:t>tedy</a:t>
            </a:r>
            <a:r>
              <a:rPr dirty="0"/>
              <a:t>, </a:t>
            </a:r>
            <a:r>
              <a:rPr dirty="0" err="1"/>
              <a:t>hoste</a:t>
            </a:r>
            <a:r>
              <a:rPr dirty="0"/>
              <a:t>,“ </a:t>
            </a:r>
            <a:r>
              <a:rPr dirty="0" err="1"/>
              <a:t>řekne</a:t>
            </a:r>
            <a:r>
              <a:rPr dirty="0"/>
              <a:t>, „co jest </a:t>
            </a:r>
            <a:r>
              <a:rPr dirty="0" err="1"/>
              <a:t>toto</a:t>
            </a:r>
            <a:r>
              <a:rPr dirty="0"/>
              <a:t> </a:t>
            </a:r>
            <a:r>
              <a:rPr dirty="0" err="1"/>
              <a:t>krásno</a:t>
            </a:r>
            <a:r>
              <a:rPr dirty="0"/>
              <a:t>?“</a:t>
            </a:r>
          </a:p>
          <a:p>
            <a:pPr marL="0" indent="0">
              <a:spcBef>
                <a:spcPts val="200"/>
              </a:spcBef>
              <a:buSzTx/>
              <a:buNone/>
              <a:defRPr sz="1000"/>
            </a:pPr>
            <a:r>
              <a:rPr dirty="0" err="1"/>
              <a:t>Hipp</a:t>
            </a:r>
            <a:r>
              <a:rPr dirty="0"/>
              <a:t>. </a:t>
            </a:r>
            <a:r>
              <a:rPr dirty="0" err="1"/>
              <a:t>Kdo</a:t>
            </a:r>
            <a:r>
              <a:rPr dirty="0"/>
              <a:t> </a:t>
            </a:r>
            <a:r>
              <a:rPr dirty="0" err="1"/>
              <a:t>dává</a:t>
            </a:r>
            <a:r>
              <a:rPr dirty="0"/>
              <a:t> </a:t>
            </a:r>
            <a:r>
              <a:rPr dirty="0" err="1"/>
              <a:t>tuto</a:t>
            </a:r>
            <a:r>
              <a:rPr dirty="0"/>
              <a:t> </a:t>
            </a:r>
            <a:r>
              <a:rPr dirty="0" err="1"/>
              <a:t>otázku</a:t>
            </a:r>
            <a:r>
              <a:rPr dirty="0"/>
              <a:t>, </a:t>
            </a:r>
            <a:r>
              <a:rPr dirty="0" err="1"/>
              <a:t>Sókrate</a:t>
            </a:r>
            <a:r>
              <a:rPr dirty="0"/>
              <a:t>, </a:t>
            </a:r>
            <a:r>
              <a:rPr dirty="0" err="1"/>
              <a:t>chce</a:t>
            </a:r>
            <a:r>
              <a:rPr dirty="0"/>
              <a:t> </a:t>
            </a:r>
            <a:r>
              <a:rPr dirty="0" err="1"/>
              <a:t>bezpochyby</a:t>
            </a:r>
            <a:r>
              <a:rPr dirty="0"/>
              <a:t> </a:t>
            </a:r>
            <a:r>
              <a:rPr dirty="0" err="1"/>
              <a:t>slyšet</a:t>
            </a:r>
            <a:r>
              <a:rPr dirty="0"/>
              <a:t>, co je </a:t>
            </a:r>
            <a:r>
              <a:rPr dirty="0" err="1"/>
              <a:t>krásné</a:t>
            </a:r>
            <a:r>
              <a:rPr dirty="0"/>
              <a:t>?</a:t>
            </a:r>
          </a:p>
          <a:p>
            <a:pPr marL="0" indent="0">
              <a:spcBef>
                <a:spcPts val="200"/>
              </a:spcBef>
              <a:buSzTx/>
              <a:buNone/>
              <a:defRPr sz="1000"/>
            </a:pPr>
            <a:r>
              <a:rPr dirty="0" err="1"/>
              <a:t>Sókr</a:t>
            </a:r>
            <a:r>
              <a:rPr dirty="0"/>
              <a:t>. </a:t>
            </a:r>
            <a:r>
              <a:rPr dirty="0" err="1"/>
              <a:t>Mě</a:t>
            </a:r>
            <a:r>
              <a:rPr dirty="0"/>
              <a:t> se </a:t>
            </a:r>
            <a:r>
              <a:rPr dirty="0" err="1"/>
              <a:t>zdá</a:t>
            </a:r>
            <a:r>
              <a:rPr dirty="0"/>
              <a:t>, </a:t>
            </a:r>
            <a:r>
              <a:rPr dirty="0" err="1"/>
              <a:t>že</a:t>
            </a:r>
            <a:r>
              <a:rPr dirty="0"/>
              <a:t> ne, </a:t>
            </a:r>
            <a:r>
              <a:rPr dirty="0" err="1"/>
              <a:t>Hippio</a:t>
            </a:r>
            <a:r>
              <a:rPr dirty="0"/>
              <a:t>, </a:t>
            </a:r>
            <a:r>
              <a:rPr dirty="0" err="1"/>
              <a:t>nýbrž</a:t>
            </a:r>
            <a:r>
              <a:rPr dirty="0"/>
              <a:t>, co je </a:t>
            </a:r>
            <a:r>
              <a:rPr dirty="0" err="1"/>
              <a:t>krásno</a:t>
            </a:r>
            <a:r>
              <a:rPr dirty="0"/>
              <a:t>?“</a:t>
            </a:r>
          </a:p>
          <a:p>
            <a:pPr marL="0" indent="0">
              <a:spcBef>
                <a:spcPts val="200"/>
              </a:spcBef>
              <a:buSzTx/>
              <a:buNone/>
              <a:defRPr sz="1000"/>
            </a:pPr>
            <a:r>
              <a:rPr dirty="0" err="1"/>
              <a:t>Hipp</a:t>
            </a:r>
            <a:r>
              <a:rPr dirty="0"/>
              <a:t>. A </a:t>
            </a:r>
            <a:r>
              <a:rPr dirty="0" err="1"/>
              <a:t>čím</a:t>
            </a:r>
            <a:r>
              <a:rPr dirty="0"/>
              <a:t> se </a:t>
            </a:r>
            <a:r>
              <a:rPr dirty="0" err="1"/>
              <a:t>liší</a:t>
            </a:r>
            <a:r>
              <a:rPr dirty="0"/>
              <a:t> </a:t>
            </a:r>
            <a:r>
              <a:rPr dirty="0" err="1"/>
              <a:t>toto</a:t>
            </a:r>
            <a:r>
              <a:rPr dirty="0"/>
              <a:t> od </a:t>
            </a:r>
            <a:r>
              <a:rPr dirty="0" err="1"/>
              <a:t>onoho</a:t>
            </a:r>
            <a:r>
              <a:rPr dirty="0"/>
              <a:t>?</a:t>
            </a:r>
          </a:p>
          <a:p>
            <a:pPr marL="0" indent="0">
              <a:spcBef>
                <a:spcPts val="200"/>
              </a:spcBef>
              <a:buSzTx/>
              <a:buNone/>
              <a:defRPr sz="1000"/>
            </a:pPr>
            <a:r>
              <a:rPr dirty="0" err="1"/>
              <a:t>Sókr</a:t>
            </a:r>
            <a:r>
              <a:rPr dirty="0"/>
              <a:t>. </a:t>
            </a:r>
            <a:r>
              <a:rPr dirty="0" err="1"/>
              <a:t>Tobě</a:t>
            </a:r>
            <a:r>
              <a:rPr dirty="0"/>
              <a:t> se </a:t>
            </a:r>
            <a:r>
              <a:rPr dirty="0" err="1"/>
              <a:t>zdá</a:t>
            </a:r>
            <a:r>
              <a:rPr dirty="0"/>
              <a:t>, </a:t>
            </a:r>
            <a:r>
              <a:rPr dirty="0" err="1"/>
              <a:t>že</a:t>
            </a:r>
            <a:r>
              <a:rPr dirty="0"/>
              <a:t> </a:t>
            </a:r>
            <a:r>
              <a:rPr dirty="0" err="1"/>
              <a:t>ničím</a:t>
            </a:r>
            <a:r>
              <a:rPr dirty="0"/>
              <a:t>?</a:t>
            </a:r>
          </a:p>
          <a:p>
            <a:pPr marL="0" indent="0">
              <a:spcBef>
                <a:spcPts val="200"/>
              </a:spcBef>
              <a:buSzTx/>
              <a:buNone/>
              <a:defRPr sz="1000"/>
            </a:pPr>
            <a:r>
              <a:rPr dirty="0" err="1"/>
              <a:t>Hipp</a:t>
            </a:r>
            <a:r>
              <a:rPr dirty="0"/>
              <a:t>. </a:t>
            </a:r>
            <a:r>
              <a:rPr dirty="0" err="1"/>
              <a:t>Vždyť</a:t>
            </a:r>
            <a:r>
              <a:rPr dirty="0"/>
              <a:t> se to </a:t>
            </a:r>
            <a:r>
              <a:rPr dirty="0" err="1"/>
              <a:t>ničím</a:t>
            </a:r>
            <a:r>
              <a:rPr dirty="0"/>
              <a:t> </a:t>
            </a:r>
            <a:r>
              <a:rPr dirty="0" err="1"/>
              <a:t>neliší</a:t>
            </a:r>
            <a:r>
              <a:rPr dirty="0"/>
              <a:t>.</a:t>
            </a:r>
          </a:p>
          <a:p>
            <a:pPr marL="0" indent="0">
              <a:spcBef>
                <a:spcPts val="200"/>
              </a:spcBef>
              <a:buSzTx/>
              <a:buNone/>
              <a:defRPr sz="1000"/>
            </a:pPr>
            <a:r>
              <a:rPr dirty="0" err="1"/>
              <a:t>Sókr</a:t>
            </a:r>
            <a:r>
              <a:rPr dirty="0"/>
              <a:t>. </a:t>
            </a:r>
            <a:r>
              <a:rPr dirty="0" err="1"/>
              <a:t>Však</a:t>
            </a:r>
            <a:r>
              <a:rPr dirty="0"/>
              <a:t> </a:t>
            </a:r>
            <a:r>
              <a:rPr dirty="0" err="1"/>
              <a:t>jistě</a:t>
            </a:r>
            <a:r>
              <a:rPr dirty="0"/>
              <a:t> je </a:t>
            </a:r>
            <a:r>
              <a:rPr dirty="0" err="1"/>
              <a:t>patrno</a:t>
            </a:r>
            <a:r>
              <a:rPr dirty="0"/>
              <a:t>, </a:t>
            </a:r>
            <a:r>
              <a:rPr dirty="0" err="1"/>
              <a:t>že</a:t>
            </a:r>
            <a:r>
              <a:rPr dirty="0"/>
              <a:t> ty to </a:t>
            </a:r>
            <a:r>
              <a:rPr dirty="0" err="1"/>
              <a:t>víš</a:t>
            </a:r>
            <a:r>
              <a:rPr dirty="0"/>
              <a:t> </a:t>
            </a:r>
            <a:r>
              <a:rPr dirty="0" err="1"/>
              <a:t>lépe</a:t>
            </a:r>
            <a:r>
              <a:rPr dirty="0"/>
              <a:t>. </a:t>
            </a:r>
            <a:r>
              <a:rPr dirty="0" err="1"/>
              <a:t>Přece</a:t>
            </a:r>
            <a:r>
              <a:rPr dirty="0"/>
              <a:t> </a:t>
            </a:r>
            <a:r>
              <a:rPr dirty="0" err="1"/>
              <a:t>však</a:t>
            </a:r>
            <a:r>
              <a:rPr dirty="0"/>
              <a:t> </a:t>
            </a:r>
            <a:r>
              <a:rPr dirty="0" err="1"/>
              <a:t>můj</a:t>
            </a:r>
            <a:r>
              <a:rPr dirty="0"/>
              <a:t> </a:t>
            </a:r>
            <a:r>
              <a:rPr dirty="0" err="1"/>
              <a:t>milý</a:t>
            </a:r>
            <a:r>
              <a:rPr dirty="0"/>
              <a:t>, </a:t>
            </a:r>
            <a:r>
              <a:rPr dirty="0" err="1"/>
              <a:t>dívej</a:t>
            </a:r>
            <a:r>
              <a:rPr dirty="0"/>
              <a:t> se: </a:t>
            </a:r>
            <a:r>
              <a:rPr dirty="0" err="1"/>
              <a:t>táži</a:t>
            </a:r>
            <a:r>
              <a:rPr dirty="0"/>
              <a:t> se </a:t>
            </a:r>
            <a:r>
              <a:rPr dirty="0" err="1"/>
              <a:t>totiž</a:t>
            </a:r>
            <a:r>
              <a:rPr dirty="0"/>
              <a:t>, ne co je </a:t>
            </a:r>
            <a:r>
              <a:rPr dirty="0" err="1"/>
              <a:t>krásné</a:t>
            </a:r>
            <a:r>
              <a:rPr dirty="0"/>
              <a:t>, </a:t>
            </a:r>
            <a:r>
              <a:rPr dirty="0" err="1"/>
              <a:t>nýbrž</a:t>
            </a:r>
            <a:r>
              <a:rPr dirty="0"/>
              <a:t> co je </a:t>
            </a:r>
            <a:r>
              <a:rPr dirty="0" err="1"/>
              <a:t>krásno</a:t>
            </a:r>
            <a:r>
              <a:rPr dirty="0"/>
              <a:t>?</a:t>
            </a:r>
          </a:p>
          <a:p>
            <a:pPr marL="0" indent="0">
              <a:spcBef>
                <a:spcPts val="200"/>
              </a:spcBef>
              <a:buSzTx/>
              <a:buNone/>
              <a:defRPr sz="1000"/>
            </a:pPr>
            <a:r>
              <a:rPr dirty="0" err="1"/>
              <a:t>Hipp</a:t>
            </a:r>
            <a:r>
              <a:rPr dirty="0"/>
              <a:t>. </a:t>
            </a:r>
            <a:r>
              <a:rPr dirty="0" err="1"/>
              <a:t>Rozumím</a:t>
            </a:r>
            <a:r>
              <a:rPr dirty="0"/>
              <a:t>, </a:t>
            </a:r>
            <a:r>
              <a:rPr dirty="0" err="1"/>
              <a:t>můj</a:t>
            </a:r>
            <a:r>
              <a:rPr dirty="0"/>
              <a:t> </a:t>
            </a:r>
            <a:r>
              <a:rPr dirty="0" err="1"/>
              <a:t>milý</a:t>
            </a:r>
            <a:r>
              <a:rPr dirty="0"/>
              <a:t>, a </a:t>
            </a:r>
            <a:r>
              <a:rPr dirty="0" err="1"/>
              <a:t>odpovím</a:t>
            </a:r>
            <a:r>
              <a:rPr dirty="0"/>
              <a:t> mu, co je </a:t>
            </a:r>
            <a:r>
              <a:rPr dirty="0" err="1"/>
              <a:t>krásno</a:t>
            </a:r>
            <a:r>
              <a:rPr dirty="0"/>
              <a:t>, a </a:t>
            </a:r>
            <a:r>
              <a:rPr dirty="0" err="1"/>
              <a:t>nikdy</a:t>
            </a:r>
            <a:r>
              <a:rPr dirty="0"/>
              <a:t> </a:t>
            </a:r>
            <a:r>
              <a:rPr dirty="0" err="1"/>
              <a:t>nebudu</a:t>
            </a:r>
            <a:r>
              <a:rPr dirty="0"/>
              <a:t> </a:t>
            </a:r>
            <a:r>
              <a:rPr dirty="0" err="1"/>
              <a:t>vyvracen</a:t>
            </a:r>
            <a:r>
              <a:rPr dirty="0"/>
              <a:t>. </a:t>
            </a:r>
            <a:r>
              <a:rPr dirty="0" err="1"/>
              <a:t>Má</a:t>
            </a:r>
            <a:r>
              <a:rPr dirty="0"/>
              <a:t>-li se </a:t>
            </a:r>
            <a:r>
              <a:rPr dirty="0" err="1"/>
              <a:t>říci</a:t>
            </a:r>
            <a:r>
              <a:rPr dirty="0"/>
              <a:t> </a:t>
            </a:r>
            <a:r>
              <a:rPr dirty="0" err="1"/>
              <a:t>pravda</a:t>
            </a:r>
            <a:r>
              <a:rPr dirty="0"/>
              <a:t>, </a:t>
            </a:r>
            <a:r>
              <a:rPr dirty="0" err="1"/>
              <a:t>něco</a:t>
            </a:r>
            <a:r>
              <a:rPr dirty="0"/>
              <a:t> </a:t>
            </a:r>
            <a:r>
              <a:rPr dirty="0" err="1"/>
              <a:t>krásného</a:t>
            </a:r>
            <a:r>
              <a:rPr dirty="0"/>
              <a:t> je, </a:t>
            </a:r>
            <a:r>
              <a:rPr dirty="0" err="1"/>
              <a:t>Sókrate</a:t>
            </a:r>
            <a:r>
              <a:rPr dirty="0"/>
              <a:t>, </a:t>
            </a:r>
            <a:r>
              <a:rPr dirty="0" err="1"/>
              <a:t>dobře</a:t>
            </a:r>
            <a:r>
              <a:rPr dirty="0"/>
              <a:t> </a:t>
            </a:r>
            <a:r>
              <a:rPr dirty="0" err="1"/>
              <a:t>věz</a:t>
            </a:r>
            <a:r>
              <a:rPr dirty="0"/>
              <a:t>, </a:t>
            </a:r>
            <a:r>
              <a:rPr b="1" dirty="0" err="1"/>
              <a:t>krásná</a:t>
            </a:r>
            <a:r>
              <a:rPr b="1" dirty="0"/>
              <a:t> </a:t>
            </a:r>
            <a:r>
              <a:rPr b="1" dirty="0" err="1"/>
              <a:t>dívka</a:t>
            </a:r>
            <a:r>
              <a:rPr dirty="0"/>
              <a:t>.“</a:t>
            </a:r>
          </a:p>
        </p:txBody>
      </p:sp>
      <p:sp>
        <p:nvSpPr>
          <p:cNvPr id="434"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rPr dirty="0" err="1"/>
              <a:t>Základní</a:t>
            </a:r>
            <a:r>
              <a:rPr dirty="0"/>
              <a:t> </a:t>
            </a:r>
            <a:r>
              <a:rPr dirty="0" err="1"/>
              <a:t>struktura</a:t>
            </a:r>
            <a:r>
              <a:rPr dirty="0"/>
              <a:t> </a:t>
            </a:r>
            <a:r>
              <a:rPr dirty="0" err="1"/>
              <a:t>Sókratovy</a:t>
            </a:r>
            <a:r>
              <a:rPr dirty="0"/>
              <a:t> </a:t>
            </a:r>
            <a:r>
              <a:rPr dirty="0" err="1"/>
              <a:t>otázky</a:t>
            </a:r>
            <a:r>
              <a:rPr dirty="0"/>
              <a:t> je:</a:t>
            </a:r>
            <a:endParaRPr sz="2800" dirty="0"/>
          </a:p>
          <a:p>
            <a:pPr>
              <a:spcBef>
                <a:spcPts val="200"/>
              </a:spcBef>
              <a:defRPr sz="1200"/>
            </a:pPr>
            <a:r>
              <a:rPr dirty="0"/>
              <a:t>	„Co je X?“</a:t>
            </a:r>
            <a:endParaRPr sz="2800" dirty="0"/>
          </a:p>
          <a:p>
            <a:pPr>
              <a:spcBef>
                <a:spcPts val="200"/>
              </a:spcBef>
              <a:defRPr sz="1200"/>
            </a:pPr>
            <a:r>
              <a:rPr dirty="0"/>
              <a:t>Co je </a:t>
            </a:r>
            <a:r>
              <a:rPr dirty="0" err="1"/>
              <a:t>krásno</a:t>
            </a:r>
            <a:r>
              <a:rPr dirty="0"/>
              <a:t>? (</a:t>
            </a:r>
            <a:r>
              <a:rPr i="1" dirty="0"/>
              <a:t>Hippias </a:t>
            </a:r>
            <a:r>
              <a:rPr i="1" dirty="0" err="1"/>
              <a:t>Větší</a:t>
            </a:r>
            <a:r>
              <a:rPr dirty="0"/>
              <a:t>,  287d6)</a:t>
            </a:r>
            <a:endParaRPr sz="2800" dirty="0"/>
          </a:p>
          <a:p>
            <a:pPr>
              <a:spcBef>
                <a:spcPts val="200"/>
              </a:spcBef>
              <a:defRPr sz="1200"/>
            </a:pPr>
            <a:r>
              <a:rPr dirty="0"/>
              <a:t>Co je </a:t>
            </a:r>
            <a:r>
              <a:rPr dirty="0" err="1"/>
              <a:t>zbožné</a:t>
            </a:r>
            <a:r>
              <a:rPr dirty="0"/>
              <a:t> a </a:t>
            </a:r>
            <a:r>
              <a:rPr dirty="0" err="1"/>
              <a:t>bezbožné</a:t>
            </a:r>
            <a:r>
              <a:rPr dirty="0"/>
              <a:t>? (</a:t>
            </a:r>
            <a:r>
              <a:rPr dirty="0" err="1"/>
              <a:t>Euthyfrón</a:t>
            </a:r>
            <a:r>
              <a:rPr dirty="0"/>
              <a:t>, 5d7)</a:t>
            </a:r>
            <a:endParaRPr sz="2800" dirty="0"/>
          </a:p>
          <a:p>
            <a:pPr>
              <a:spcBef>
                <a:spcPts val="200"/>
              </a:spcBef>
              <a:defRPr sz="1200"/>
            </a:pPr>
            <a:r>
              <a:rPr dirty="0"/>
              <a:t>Co je </a:t>
            </a:r>
            <a:r>
              <a:rPr dirty="0" err="1"/>
              <a:t>statečnost</a:t>
            </a:r>
            <a:r>
              <a:rPr dirty="0"/>
              <a:t>? (</a:t>
            </a:r>
            <a:r>
              <a:rPr dirty="0" err="1"/>
              <a:t>Lachés</a:t>
            </a:r>
            <a:r>
              <a:rPr dirty="0"/>
              <a:t>, 192b)</a:t>
            </a:r>
            <a:endParaRPr sz="2800" dirty="0"/>
          </a:p>
          <a:p>
            <a:pPr>
              <a:spcBef>
                <a:spcPts val="200"/>
              </a:spcBef>
              <a:defRPr sz="1200"/>
            </a:pPr>
            <a:r>
              <a:rPr dirty="0"/>
              <a:t>Co je </a:t>
            </a:r>
            <a:r>
              <a:rPr dirty="0" err="1"/>
              <a:t>rozumnost</a:t>
            </a:r>
            <a:r>
              <a:rPr dirty="0"/>
              <a:t>? (</a:t>
            </a:r>
            <a:r>
              <a:rPr dirty="0" err="1"/>
              <a:t>Charmidés</a:t>
            </a:r>
            <a:r>
              <a:rPr dirty="0"/>
              <a:t>, 159)</a:t>
            </a:r>
            <a:endParaRPr sz="2800" dirty="0"/>
          </a:p>
          <a:p>
            <a:pPr>
              <a:spcBef>
                <a:spcPts val="200"/>
              </a:spcBef>
              <a:defRPr sz="1200"/>
            </a:pPr>
            <a:r>
              <a:rPr dirty="0"/>
              <a:t>Co je </a:t>
            </a:r>
            <a:r>
              <a:rPr dirty="0" err="1"/>
              <a:t>ctnost</a:t>
            </a:r>
            <a:r>
              <a:rPr dirty="0"/>
              <a:t>? (</a:t>
            </a:r>
            <a:r>
              <a:rPr dirty="0" err="1"/>
              <a:t>Menón</a:t>
            </a:r>
            <a:r>
              <a:rPr dirty="0"/>
              <a:t>, 72c6-d1)</a:t>
            </a:r>
            <a:endParaRPr sz="2800" dirty="0"/>
          </a:p>
          <a:p>
            <a:pPr>
              <a:spcBef>
                <a:spcPts val="600"/>
              </a:spcBef>
              <a:defRPr sz="1200"/>
            </a:pPr>
            <a:endParaRPr sz="2800" dirty="0"/>
          </a:p>
          <a:p>
            <a:pPr>
              <a:spcBef>
                <a:spcPts val="200"/>
              </a:spcBef>
              <a:defRPr sz="1200"/>
            </a:pPr>
            <a:r>
              <a:rPr dirty="0" err="1"/>
              <a:t>Oč</a:t>
            </a:r>
            <a:r>
              <a:rPr dirty="0"/>
              <a:t> </a:t>
            </a:r>
            <a:r>
              <a:rPr dirty="0" err="1"/>
              <a:t>Sokratovi</a:t>
            </a:r>
            <a:r>
              <a:rPr dirty="0"/>
              <a:t> </a:t>
            </a:r>
            <a:r>
              <a:rPr dirty="0" err="1"/>
              <a:t>jde</a:t>
            </a:r>
            <a:r>
              <a:rPr dirty="0"/>
              <a:t>? </a:t>
            </a:r>
            <a:r>
              <a:rPr dirty="0" err="1"/>
              <a:t>Odpověď</a:t>
            </a:r>
            <a:r>
              <a:rPr dirty="0"/>
              <a:t> </a:t>
            </a:r>
            <a:r>
              <a:rPr dirty="0" err="1"/>
              <a:t>nám</a:t>
            </a:r>
            <a:r>
              <a:rPr dirty="0"/>
              <a:t> </a:t>
            </a:r>
            <a:r>
              <a:rPr dirty="0" err="1"/>
              <a:t>podává</a:t>
            </a:r>
            <a:r>
              <a:rPr dirty="0"/>
              <a:t> </a:t>
            </a:r>
            <a:r>
              <a:rPr dirty="0" err="1"/>
              <a:t>Aristotelés</a:t>
            </a:r>
            <a:r>
              <a:rPr dirty="0"/>
              <a:t> v </a:t>
            </a:r>
            <a:r>
              <a:rPr i="1" dirty="0" err="1"/>
              <a:t>Metafyzice</a:t>
            </a:r>
            <a:r>
              <a:rPr dirty="0"/>
              <a:t> (I, 6, 987b4; XIII, 4, 1078b17-19):</a:t>
            </a:r>
            <a:endParaRPr sz="2800" dirty="0"/>
          </a:p>
          <a:p>
            <a:pPr>
              <a:spcBef>
                <a:spcPts val="200"/>
              </a:spcBef>
              <a:defRPr sz="1200"/>
            </a:pPr>
            <a:r>
              <a:rPr dirty="0" err="1"/>
              <a:t>Sókrates</a:t>
            </a:r>
            <a:r>
              <a:rPr dirty="0"/>
              <a:t> </a:t>
            </a:r>
            <a:r>
              <a:rPr dirty="0" err="1"/>
              <a:t>hledá</a:t>
            </a:r>
            <a:r>
              <a:rPr dirty="0"/>
              <a:t> </a:t>
            </a:r>
            <a:r>
              <a:rPr b="1" dirty="0" err="1"/>
              <a:t>obecné</a:t>
            </a:r>
            <a:r>
              <a:rPr dirty="0"/>
              <a:t> a </a:t>
            </a:r>
            <a:r>
              <a:rPr dirty="0" err="1"/>
              <a:t>snaží</a:t>
            </a:r>
            <a:r>
              <a:rPr dirty="0"/>
              <a:t> se o </a:t>
            </a:r>
            <a:r>
              <a:rPr b="1" dirty="0" err="1"/>
              <a:t>definici</a:t>
            </a:r>
            <a:r>
              <a:rPr dirty="0"/>
              <a:t> </a:t>
            </a:r>
            <a:r>
              <a:rPr dirty="0" err="1"/>
              <a:t>tohoto</a:t>
            </a:r>
            <a:r>
              <a:rPr dirty="0"/>
              <a:t> </a:t>
            </a:r>
            <a:r>
              <a:rPr dirty="0" err="1"/>
              <a:t>obecného</a:t>
            </a:r>
            <a:r>
              <a:rPr dirty="0"/>
              <a:t>. </a:t>
            </a:r>
            <a:r>
              <a:rPr dirty="0" err="1"/>
              <a:t>Obecné</a:t>
            </a:r>
            <a:r>
              <a:rPr dirty="0"/>
              <a:t> je to, co </a:t>
            </a:r>
            <a:r>
              <a:rPr dirty="0" err="1"/>
              <a:t>přísluší</a:t>
            </a:r>
            <a:r>
              <a:rPr dirty="0"/>
              <a:t> </a:t>
            </a:r>
            <a:r>
              <a:rPr dirty="0" err="1"/>
              <a:t>mnoha</a:t>
            </a:r>
            <a:r>
              <a:rPr dirty="0"/>
              <a:t> </a:t>
            </a:r>
            <a:r>
              <a:rPr dirty="0" err="1"/>
              <a:t>věcem</a:t>
            </a:r>
            <a:r>
              <a:rPr dirty="0"/>
              <a:t> (Met. VII, 13, 1038b11-12).</a:t>
            </a:r>
            <a:endParaRPr sz="2800" dirty="0"/>
          </a:p>
          <a:p>
            <a:pPr>
              <a:spcBef>
                <a:spcPts val="200"/>
              </a:spcBef>
              <a:defRPr sz="1200" b="1"/>
            </a:pPr>
            <a:r>
              <a:rPr dirty="0" err="1"/>
              <a:t>Definice</a:t>
            </a:r>
            <a:r>
              <a:rPr b="0" dirty="0"/>
              <a:t> </a:t>
            </a:r>
            <a:r>
              <a:rPr b="0" dirty="0" err="1"/>
              <a:t>artikuluje</a:t>
            </a:r>
            <a:r>
              <a:rPr b="0" dirty="0"/>
              <a:t> </a:t>
            </a:r>
            <a:r>
              <a:rPr dirty="0" err="1"/>
              <a:t>podstatu</a:t>
            </a:r>
            <a:r>
              <a:rPr dirty="0"/>
              <a:t> </a:t>
            </a:r>
            <a:r>
              <a:rPr dirty="0" err="1"/>
              <a:t>věci</a:t>
            </a:r>
            <a:r>
              <a:rPr b="0" dirty="0"/>
              <a:t> a </a:t>
            </a:r>
            <a:r>
              <a:rPr b="0" dirty="0" err="1"/>
              <a:t>lze</a:t>
            </a:r>
            <a:r>
              <a:rPr b="0" dirty="0"/>
              <a:t> </a:t>
            </a:r>
            <a:r>
              <a:rPr b="0" dirty="0" err="1"/>
              <a:t>ji</a:t>
            </a:r>
            <a:r>
              <a:rPr b="0" dirty="0"/>
              <a:t> </a:t>
            </a:r>
            <a:r>
              <a:rPr b="0" dirty="0" err="1"/>
              <a:t>vypovídat</a:t>
            </a:r>
            <a:r>
              <a:rPr b="0" dirty="0"/>
              <a:t> o </a:t>
            </a:r>
            <a:r>
              <a:rPr b="0" dirty="0" err="1"/>
              <a:t>každé</a:t>
            </a:r>
            <a:r>
              <a:rPr b="0" dirty="0"/>
              <a:t> </a:t>
            </a:r>
            <a:r>
              <a:rPr b="0" dirty="0" err="1"/>
              <a:t>věci</a:t>
            </a:r>
            <a:r>
              <a:rPr b="0" dirty="0"/>
              <a:t>, </a:t>
            </a:r>
            <a:r>
              <a:rPr b="0" dirty="0" err="1"/>
              <a:t>která</a:t>
            </a:r>
            <a:r>
              <a:rPr b="0" dirty="0"/>
              <a:t> </a:t>
            </a:r>
            <a:r>
              <a:rPr b="0" dirty="0" err="1"/>
              <a:t>spadá</a:t>
            </a:r>
            <a:r>
              <a:rPr b="0" dirty="0"/>
              <a:t> do </a:t>
            </a:r>
            <a:r>
              <a:rPr b="0" dirty="0" err="1"/>
              <a:t>příslušného</a:t>
            </a:r>
            <a:r>
              <a:rPr b="0" dirty="0"/>
              <a:t> </a:t>
            </a:r>
            <a:r>
              <a:rPr b="0" dirty="0" err="1"/>
              <a:t>druhu</a:t>
            </a:r>
            <a:r>
              <a:rPr b="0" dirty="0"/>
              <a:t>. Pro </a:t>
            </a:r>
            <a:r>
              <a:rPr b="0" dirty="0" err="1"/>
              <a:t>Aristotela</a:t>
            </a:r>
            <a:r>
              <a:rPr b="0" dirty="0"/>
              <a:t> </a:t>
            </a:r>
            <a:r>
              <a:rPr b="0" dirty="0" err="1"/>
              <a:t>pak</a:t>
            </a:r>
            <a:r>
              <a:rPr b="0" dirty="0"/>
              <a:t> </a:t>
            </a:r>
            <a:r>
              <a:rPr b="0" dirty="0" err="1"/>
              <a:t>definice</a:t>
            </a:r>
            <a:r>
              <a:rPr b="0" dirty="0"/>
              <a:t> </a:t>
            </a:r>
            <a:r>
              <a:rPr b="0" dirty="0" err="1"/>
              <a:t>vypadá</a:t>
            </a:r>
            <a:r>
              <a:rPr b="0" dirty="0"/>
              <a:t> </a:t>
            </a:r>
            <a:r>
              <a:rPr b="0" dirty="0" err="1"/>
              <a:t>takto</a:t>
            </a:r>
            <a:r>
              <a:rPr b="0" dirty="0"/>
              <a:t>: </a:t>
            </a:r>
            <a:r>
              <a:rPr b="0" i="1" dirty="0"/>
              <a:t>„per genus </a:t>
            </a:r>
            <a:r>
              <a:rPr b="0" i="1" dirty="0" err="1"/>
              <a:t>proximum</a:t>
            </a:r>
            <a:r>
              <a:rPr b="0" i="1" dirty="0"/>
              <a:t> et </a:t>
            </a:r>
            <a:r>
              <a:rPr b="0" i="1" dirty="0" err="1"/>
              <a:t>differentiam</a:t>
            </a:r>
            <a:r>
              <a:rPr b="0" i="1" dirty="0"/>
              <a:t> </a:t>
            </a:r>
            <a:r>
              <a:rPr b="0" i="1" dirty="0" err="1"/>
              <a:t>specificam</a:t>
            </a:r>
            <a:r>
              <a:rPr b="0" i="1" dirty="0"/>
              <a:t>“</a:t>
            </a:r>
            <a:r>
              <a:rPr b="0" dirty="0"/>
              <a:t>. </a:t>
            </a:r>
            <a:endParaRPr sz="2800" dirty="0"/>
          </a:p>
          <a:p>
            <a:pPr>
              <a:spcBef>
                <a:spcPts val="200"/>
              </a:spcBef>
              <a:defRPr sz="1200"/>
            </a:pPr>
            <a:r>
              <a:rPr dirty="0"/>
              <a:t>Ono </a:t>
            </a:r>
            <a:r>
              <a:rPr dirty="0" err="1"/>
              <a:t>hledané</a:t>
            </a:r>
            <a:r>
              <a:rPr dirty="0"/>
              <a:t> je: </a:t>
            </a:r>
            <a:r>
              <a:rPr dirty="0" err="1"/>
              <a:t>samo</a:t>
            </a:r>
            <a:r>
              <a:rPr dirty="0"/>
              <a:t> se </a:t>
            </a:r>
            <a:r>
              <a:rPr dirty="0" err="1"/>
              <a:t>sebou</a:t>
            </a:r>
            <a:r>
              <a:rPr dirty="0"/>
              <a:t> </a:t>
            </a:r>
            <a:r>
              <a:rPr dirty="0" err="1"/>
              <a:t>stejné</a:t>
            </a:r>
            <a:r>
              <a:rPr dirty="0"/>
              <a:t> a </a:t>
            </a:r>
            <a:r>
              <a:rPr dirty="0" err="1"/>
              <a:t>má</a:t>
            </a:r>
            <a:r>
              <a:rPr dirty="0"/>
              <a:t> </a:t>
            </a:r>
            <a:r>
              <a:rPr dirty="0" err="1"/>
              <a:t>určitou</a:t>
            </a:r>
            <a:r>
              <a:rPr dirty="0"/>
              <a:t> </a:t>
            </a:r>
            <a:r>
              <a:rPr dirty="0" err="1"/>
              <a:t>podobu</a:t>
            </a:r>
            <a:r>
              <a:rPr dirty="0"/>
              <a:t> (idea), </a:t>
            </a:r>
            <a:r>
              <a:rPr dirty="0" err="1"/>
              <a:t>jedná</a:t>
            </a:r>
            <a:r>
              <a:rPr dirty="0"/>
              <a:t> se o </a:t>
            </a:r>
            <a:r>
              <a:rPr dirty="0" err="1"/>
              <a:t>formu</a:t>
            </a:r>
            <a:r>
              <a:rPr dirty="0"/>
              <a:t> (</a:t>
            </a:r>
            <a:r>
              <a:rPr dirty="0" err="1"/>
              <a:t>eidos</a:t>
            </a:r>
            <a:r>
              <a:rPr dirty="0"/>
              <a:t>), co je u </a:t>
            </a:r>
            <a:r>
              <a:rPr dirty="0" err="1"/>
              <a:t>všech</a:t>
            </a:r>
            <a:r>
              <a:rPr dirty="0"/>
              <a:t> </a:t>
            </a:r>
            <a:r>
              <a:rPr dirty="0" err="1"/>
              <a:t>věcí</a:t>
            </a:r>
            <a:r>
              <a:rPr dirty="0"/>
              <a:t> </a:t>
            </a:r>
            <a:r>
              <a:rPr dirty="0" err="1"/>
              <a:t>totéž</a:t>
            </a:r>
            <a:r>
              <a:rPr dirty="0"/>
              <a:t>, to </a:t>
            </a:r>
            <a:r>
              <a:rPr dirty="0" err="1"/>
              <a:t>totožné</a:t>
            </a:r>
            <a:r>
              <a:rPr dirty="0"/>
              <a:t> </a:t>
            </a:r>
            <a:r>
              <a:rPr dirty="0" err="1"/>
              <a:t>ve</a:t>
            </a:r>
            <a:r>
              <a:rPr dirty="0"/>
              <a:t> </a:t>
            </a:r>
            <a:r>
              <a:rPr dirty="0" err="1"/>
              <a:t>všech</a:t>
            </a:r>
            <a:r>
              <a:rPr dirty="0"/>
              <a:t> </a:t>
            </a:r>
            <a:r>
              <a:rPr dirty="0" err="1"/>
              <a:t>případech</a:t>
            </a:r>
            <a:r>
              <a:rPr dirty="0"/>
              <a:t>.</a:t>
            </a: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Nadpis 1"/>
          <p:cNvSpPr txBox="1">
            <a:spLocks noGrp="1"/>
          </p:cNvSpPr>
          <p:nvPr>
            <p:ph type="title"/>
          </p:nvPr>
        </p:nvSpPr>
        <p:spPr>
          <a:prstGeom prst="rect">
            <a:avLst/>
          </a:prstGeom>
        </p:spPr>
        <p:txBody>
          <a:bodyPr/>
          <a:lstStyle/>
          <a:p>
            <a:r>
              <a:t>Sókratés – status obecného</a:t>
            </a:r>
          </a:p>
        </p:txBody>
      </p:sp>
      <p:sp>
        <p:nvSpPr>
          <p:cNvPr id="437" name="Zástupný symbol pro obsah 2"/>
          <p:cNvSpPr txBox="1">
            <a:spLocks noGrp="1"/>
          </p:cNvSpPr>
          <p:nvPr>
            <p:ph type="body" sz="half" idx="1"/>
          </p:nvPr>
        </p:nvSpPr>
        <p:spPr>
          <a:xfrm>
            <a:off x="457200" y="1600199"/>
            <a:ext cx="4038600" cy="4983164"/>
          </a:xfrm>
          <a:prstGeom prst="rect">
            <a:avLst/>
          </a:prstGeom>
        </p:spPr>
        <p:txBody>
          <a:bodyPr/>
          <a:lstStyle/>
          <a:p>
            <a:pPr marL="0" indent="0">
              <a:lnSpc>
                <a:spcPct val="90000"/>
              </a:lnSpc>
              <a:spcBef>
                <a:spcPts val="200"/>
              </a:spcBef>
              <a:buSzTx/>
              <a:buNone/>
              <a:defRPr sz="1200"/>
            </a:pPr>
            <a:r>
              <a:rPr dirty="0"/>
              <a:t>Andreas </a:t>
            </a:r>
            <a:r>
              <a:rPr dirty="0" err="1"/>
              <a:t>Graeser</a:t>
            </a:r>
            <a:r>
              <a:rPr dirty="0"/>
              <a:t>, s. 119:</a:t>
            </a:r>
          </a:p>
          <a:p>
            <a:pPr marL="0" indent="0">
              <a:lnSpc>
                <a:spcPct val="90000"/>
              </a:lnSpc>
              <a:spcBef>
                <a:spcPts val="200"/>
              </a:spcBef>
              <a:buSzTx/>
              <a:buNone/>
              <a:defRPr sz="1200"/>
            </a:pPr>
            <a:r>
              <a:rPr dirty="0"/>
              <a:t>„</a:t>
            </a:r>
            <a:r>
              <a:rPr dirty="0" err="1"/>
              <a:t>Když</a:t>
            </a:r>
            <a:r>
              <a:rPr dirty="0"/>
              <a:t> </a:t>
            </a:r>
            <a:r>
              <a:rPr dirty="0" err="1"/>
              <a:t>Sókrates</a:t>
            </a:r>
            <a:r>
              <a:rPr dirty="0"/>
              <a:t> </a:t>
            </a:r>
            <a:r>
              <a:rPr dirty="0" err="1"/>
              <a:t>podobně</a:t>
            </a:r>
            <a:r>
              <a:rPr dirty="0"/>
              <a:t> </a:t>
            </a:r>
            <a:r>
              <a:rPr dirty="0" err="1"/>
              <a:t>jako</a:t>
            </a:r>
            <a:r>
              <a:rPr dirty="0"/>
              <a:t> </a:t>
            </a:r>
            <a:r>
              <a:rPr dirty="0" err="1"/>
              <a:t>po</a:t>
            </a:r>
            <a:r>
              <a:rPr dirty="0"/>
              <a:t> </a:t>
            </a:r>
            <a:r>
              <a:rPr dirty="0" err="1"/>
              <a:t>něm</a:t>
            </a:r>
            <a:r>
              <a:rPr dirty="0"/>
              <a:t> </a:t>
            </a:r>
            <a:r>
              <a:rPr dirty="0" err="1"/>
              <a:t>Platón</a:t>
            </a:r>
            <a:r>
              <a:rPr dirty="0"/>
              <a:t> </a:t>
            </a:r>
            <a:r>
              <a:rPr dirty="0" err="1"/>
              <a:t>používal</a:t>
            </a:r>
            <a:r>
              <a:rPr dirty="0"/>
              <a:t> </a:t>
            </a:r>
            <a:r>
              <a:rPr dirty="0" err="1"/>
              <a:t>slov</a:t>
            </a:r>
            <a:r>
              <a:rPr dirty="0"/>
              <a:t> idea a </a:t>
            </a:r>
            <a:r>
              <a:rPr dirty="0" err="1"/>
              <a:t>eidos</a:t>
            </a:r>
            <a:r>
              <a:rPr dirty="0"/>
              <a:t> k </a:t>
            </a:r>
            <a:r>
              <a:rPr dirty="0" err="1"/>
              <a:t>tomu</a:t>
            </a:r>
            <a:r>
              <a:rPr dirty="0"/>
              <a:t>, aby </a:t>
            </a:r>
            <a:r>
              <a:rPr dirty="0" err="1"/>
              <a:t>charakterizoval</a:t>
            </a:r>
            <a:r>
              <a:rPr dirty="0"/>
              <a:t> </a:t>
            </a:r>
            <a:r>
              <a:rPr dirty="0" err="1"/>
              <a:t>onen</a:t>
            </a:r>
            <a:r>
              <a:rPr dirty="0"/>
              <a:t> </a:t>
            </a:r>
            <a:r>
              <a:rPr dirty="0" err="1"/>
              <a:t>společný</a:t>
            </a:r>
            <a:r>
              <a:rPr dirty="0"/>
              <a:t> </a:t>
            </a:r>
            <a:r>
              <a:rPr dirty="0" err="1"/>
              <a:t>znak</a:t>
            </a:r>
            <a:r>
              <a:rPr dirty="0"/>
              <a:t>, </a:t>
            </a:r>
            <a:r>
              <a:rPr dirty="0" err="1"/>
              <a:t>identický</a:t>
            </a:r>
            <a:r>
              <a:rPr dirty="0"/>
              <a:t> </a:t>
            </a:r>
            <a:r>
              <a:rPr dirty="0" err="1"/>
              <a:t>ve</a:t>
            </a:r>
            <a:r>
              <a:rPr dirty="0"/>
              <a:t> </a:t>
            </a:r>
            <a:r>
              <a:rPr dirty="0" err="1"/>
              <a:t>všech</a:t>
            </a:r>
            <a:r>
              <a:rPr dirty="0"/>
              <a:t> </a:t>
            </a:r>
            <a:r>
              <a:rPr dirty="0" err="1"/>
              <a:t>případech</a:t>
            </a:r>
            <a:r>
              <a:rPr dirty="0"/>
              <a:t> </a:t>
            </a:r>
            <a:r>
              <a:rPr dirty="0" err="1"/>
              <a:t>svého</a:t>
            </a:r>
            <a:r>
              <a:rPr dirty="0"/>
              <a:t> </a:t>
            </a:r>
            <a:r>
              <a:rPr dirty="0" err="1"/>
              <a:t>výskytu</a:t>
            </a:r>
            <a:r>
              <a:rPr dirty="0"/>
              <a:t>, </a:t>
            </a:r>
            <a:r>
              <a:rPr dirty="0" err="1"/>
              <a:t>který</a:t>
            </a:r>
            <a:r>
              <a:rPr dirty="0"/>
              <a:t> </a:t>
            </a:r>
            <a:r>
              <a:rPr dirty="0" err="1"/>
              <a:t>krásné</a:t>
            </a:r>
            <a:r>
              <a:rPr dirty="0"/>
              <a:t> </a:t>
            </a:r>
            <a:r>
              <a:rPr dirty="0" err="1"/>
              <a:t>věci</a:t>
            </a:r>
            <a:r>
              <a:rPr dirty="0"/>
              <a:t> </a:t>
            </a:r>
            <a:r>
              <a:rPr dirty="0" err="1"/>
              <a:t>vykazuje</a:t>
            </a:r>
            <a:r>
              <a:rPr dirty="0"/>
              <a:t> </a:t>
            </a:r>
            <a:r>
              <a:rPr dirty="0" err="1"/>
              <a:t>jako</a:t>
            </a:r>
            <a:r>
              <a:rPr dirty="0"/>
              <a:t> </a:t>
            </a:r>
            <a:r>
              <a:rPr dirty="0" err="1"/>
              <a:t>krásné</a:t>
            </a:r>
            <a:r>
              <a:rPr dirty="0"/>
              <a:t> a </a:t>
            </a:r>
            <a:r>
              <a:rPr dirty="0" err="1"/>
              <a:t>spravedlivé</a:t>
            </a:r>
            <a:r>
              <a:rPr dirty="0"/>
              <a:t> </a:t>
            </a:r>
            <a:r>
              <a:rPr dirty="0" err="1"/>
              <a:t>jako</a:t>
            </a:r>
            <a:r>
              <a:rPr dirty="0"/>
              <a:t> </a:t>
            </a:r>
            <a:r>
              <a:rPr dirty="0" err="1"/>
              <a:t>spravedlivé</a:t>
            </a:r>
            <a:r>
              <a:rPr dirty="0"/>
              <a:t>, </a:t>
            </a:r>
            <a:r>
              <a:rPr dirty="0" err="1"/>
              <a:t>zdá</a:t>
            </a:r>
            <a:r>
              <a:rPr dirty="0"/>
              <a:t> se, </a:t>
            </a:r>
            <a:r>
              <a:rPr dirty="0" err="1"/>
              <a:t>že</a:t>
            </a:r>
            <a:r>
              <a:rPr dirty="0"/>
              <a:t> </a:t>
            </a:r>
            <a:r>
              <a:rPr dirty="0" err="1"/>
              <a:t>při</a:t>
            </a:r>
            <a:r>
              <a:rPr dirty="0"/>
              <a:t> tom </a:t>
            </a:r>
            <a:r>
              <a:rPr dirty="0" err="1"/>
              <a:t>myslel</a:t>
            </a:r>
            <a:r>
              <a:rPr dirty="0"/>
              <a:t> </a:t>
            </a:r>
            <a:r>
              <a:rPr dirty="0" err="1"/>
              <a:t>na</a:t>
            </a:r>
            <a:r>
              <a:rPr dirty="0"/>
              <a:t> </a:t>
            </a:r>
            <a:r>
              <a:rPr dirty="0" err="1"/>
              <a:t>nějakou</a:t>
            </a:r>
            <a:r>
              <a:rPr dirty="0"/>
              <a:t> </a:t>
            </a:r>
            <a:r>
              <a:rPr dirty="0" err="1"/>
              <a:t>formu</a:t>
            </a:r>
            <a:r>
              <a:rPr dirty="0"/>
              <a:t>, </a:t>
            </a:r>
            <a:r>
              <a:rPr dirty="0" err="1"/>
              <a:t>kterou</a:t>
            </a:r>
            <a:r>
              <a:rPr dirty="0"/>
              <a:t> </a:t>
            </a:r>
            <a:r>
              <a:rPr dirty="0" err="1"/>
              <a:t>lze</a:t>
            </a:r>
            <a:r>
              <a:rPr dirty="0"/>
              <a:t> </a:t>
            </a:r>
            <a:r>
              <a:rPr dirty="0" err="1"/>
              <a:t>zahlédnout</a:t>
            </a:r>
            <a:r>
              <a:rPr dirty="0"/>
              <a:t> </a:t>
            </a:r>
            <a:r>
              <a:rPr b="1" dirty="0" err="1"/>
              <a:t>duchovním</a:t>
            </a:r>
            <a:r>
              <a:rPr b="1" dirty="0"/>
              <a:t> </a:t>
            </a:r>
            <a:r>
              <a:rPr b="1" dirty="0" err="1"/>
              <a:t>zrakem</a:t>
            </a:r>
            <a:r>
              <a:rPr dirty="0"/>
              <a:t>.“</a:t>
            </a:r>
          </a:p>
          <a:p>
            <a:pPr marL="0" indent="0">
              <a:lnSpc>
                <a:spcPct val="90000"/>
              </a:lnSpc>
              <a:spcBef>
                <a:spcPts val="200"/>
              </a:spcBef>
              <a:buSzTx/>
              <a:buNone/>
              <a:defRPr sz="1200"/>
            </a:pPr>
            <a:r>
              <a:rPr dirty="0"/>
              <a:t>Gottfried Martin, </a:t>
            </a:r>
            <a:r>
              <a:rPr i="1" dirty="0" err="1"/>
              <a:t>Úvod</a:t>
            </a:r>
            <a:r>
              <a:rPr i="1" dirty="0"/>
              <a:t> do </a:t>
            </a:r>
            <a:r>
              <a:rPr i="1" dirty="0" err="1"/>
              <a:t>všeobecné</a:t>
            </a:r>
            <a:r>
              <a:rPr i="1" dirty="0"/>
              <a:t> </a:t>
            </a:r>
            <a:r>
              <a:rPr i="1" dirty="0" err="1"/>
              <a:t>metafyziky</a:t>
            </a:r>
            <a:r>
              <a:rPr i="1" dirty="0"/>
              <a:t>, </a:t>
            </a:r>
            <a:r>
              <a:rPr dirty="0"/>
              <a:t>s. 35:</a:t>
            </a:r>
          </a:p>
          <a:p>
            <a:pPr marL="0" indent="0">
              <a:lnSpc>
                <a:spcPct val="90000"/>
              </a:lnSpc>
              <a:spcBef>
                <a:spcPts val="200"/>
              </a:spcBef>
              <a:buSzTx/>
              <a:buNone/>
              <a:defRPr sz="1200"/>
            </a:pPr>
            <a:r>
              <a:rPr dirty="0"/>
              <a:t>„Je-li </a:t>
            </a:r>
            <a:r>
              <a:rPr dirty="0" err="1"/>
              <a:t>prvním</a:t>
            </a:r>
            <a:r>
              <a:rPr dirty="0"/>
              <a:t> </a:t>
            </a:r>
            <a:r>
              <a:rPr dirty="0" err="1"/>
              <a:t>momentem</a:t>
            </a:r>
            <a:r>
              <a:rPr dirty="0"/>
              <a:t> </a:t>
            </a:r>
            <a:r>
              <a:rPr dirty="0" err="1"/>
              <a:t>sókratovské</a:t>
            </a:r>
            <a:r>
              <a:rPr dirty="0"/>
              <a:t> </a:t>
            </a:r>
            <a:r>
              <a:rPr dirty="0" err="1"/>
              <a:t>rozmluvy</a:t>
            </a:r>
            <a:r>
              <a:rPr dirty="0"/>
              <a:t> </a:t>
            </a:r>
            <a:r>
              <a:rPr dirty="0" err="1"/>
              <a:t>otázka</a:t>
            </a:r>
            <a:r>
              <a:rPr dirty="0"/>
              <a:t> </a:t>
            </a:r>
            <a:r>
              <a:rPr dirty="0" err="1"/>
              <a:t>po</a:t>
            </a:r>
            <a:r>
              <a:rPr dirty="0"/>
              <a:t> </a:t>
            </a:r>
            <a:r>
              <a:rPr dirty="0" err="1"/>
              <a:t>obecném</a:t>
            </a:r>
            <a:r>
              <a:rPr dirty="0"/>
              <a:t>, </a:t>
            </a:r>
            <a:r>
              <a:rPr dirty="0" err="1"/>
              <a:t>pak</a:t>
            </a:r>
            <a:r>
              <a:rPr dirty="0"/>
              <a:t> je </a:t>
            </a:r>
            <a:r>
              <a:rPr dirty="0" err="1"/>
              <a:t>jako</a:t>
            </a:r>
            <a:r>
              <a:rPr dirty="0"/>
              <a:t> </a:t>
            </a:r>
            <a:r>
              <a:rPr dirty="0" err="1"/>
              <a:t>druhý</a:t>
            </a:r>
            <a:r>
              <a:rPr dirty="0"/>
              <a:t> moment </a:t>
            </a:r>
            <a:r>
              <a:rPr dirty="0" err="1"/>
              <a:t>třeba</a:t>
            </a:r>
            <a:r>
              <a:rPr dirty="0"/>
              <a:t> </a:t>
            </a:r>
            <a:r>
              <a:rPr dirty="0" err="1"/>
              <a:t>vypracovat</a:t>
            </a:r>
            <a:r>
              <a:rPr dirty="0"/>
              <a:t> </a:t>
            </a:r>
            <a:r>
              <a:rPr dirty="0" err="1"/>
              <a:t>požadavek</a:t>
            </a:r>
            <a:r>
              <a:rPr dirty="0"/>
              <a:t> </a:t>
            </a:r>
            <a:r>
              <a:rPr dirty="0" err="1"/>
              <a:t>jeho</a:t>
            </a:r>
            <a:r>
              <a:rPr dirty="0"/>
              <a:t> </a:t>
            </a:r>
            <a:r>
              <a:rPr dirty="0" err="1"/>
              <a:t>logického</a:t>
            </a:r>
            <a:r>
              <a:rPr dirty="0"/>
              <a:t> </a:t>
            </a:r>
            <a:r>
              <a:rPr dirty="0" err="1"/>
              <a:t>zdůvodnění</a:t>
            </a:r>
            <a:r>
              <a:rPr dirty="0"/>
              <a:t>. </a:t>
            </a:r>
            <a:r>
              <a:rPr dirty="0" err="1"/>
              <a:t>Podá</a:t>
            </a:r>
            <a:r>
              <a:rPr dirty="0"/>
              <a:t>-li partner v </a:t>
            </a:r>
            <a:r>
              <a:rPr dirty="0" err="1"/>
              <a:t>rozmluvě</a:t>
            </a:r>
            <a:r>
              <a:rPr dirty="0"/>
              <a:t> </a:t>
            </a:r>
            <a:r>
              <a:rPr dirty="0" err="1"/>
              <a:t>nějaký</a:t>
            </a:r>
            <a:r>
              <a:rPr dirty="0"/>
              <a:t> </a:t>
            </a:r>
            <a:r>
              <a:rPr dirty="0" err="1"/>
              <a:t>výměr</a:t>
            </a:r>
            <a:r>
              <a:rPr dirty="0"/>
              <a:t>, </a:t>
            </a:r>
            <a:r>
              <a:rPr dirty="0" err="1"/>
              <a:t>musí</a:t>
            </a:r>
            <a:r>
              <a:rPr dirty="0"/>
              <a:t> </a:t>
            </a:r>
            <a:r>
              <a:rPr dirty="0" err="1"/>
              <a:t>jej</a:t>
            </a:r>
            <a:r>
              <a:rPr dirty="0"/>
              <a:t> </a:t>
            </a:r>
            <a:r>
              <a:rPr dirty="0" err="1"/>
              <a:t>zdůvodnit</a:t>
            </a:r>
            <a:r>
              <a:rPr dirty="0"/>
              <a:t>. </a:t>
            </a:r>
            <a:r>
              <a:rPr dirty="0" err="1"/>
              <a:t>Požadavek</a:t>
            </a:r>
            <a:r>
              <a:rPr dirty="0"/>
              <a:t> </a:t>
            </a:r>
            <a:r>
              <a:rPr dirty="0" err="1"/>
              <a:t>udání</a:t>
            </a:r>
            <a:r>
              <a:rPr dirty="0"/>
              <a:t> </a:t>
            </a:r>
            <a:r>
              <a:rPr dirty="0" err="1"/>
              <a:t>důvodu</a:t>
            </a:r>
            <a:r>
              <a:rPr dirty="0"/>
              <a:t> </a:t>
            </a:r>
            <a:r>
              <a:rPr dirty="0" err="1"/>
              <a:t>zdůrazňuje</a:t>
            </a:r>
            <a:r>
              <a:rPr dirty="0"/>
              <a:t> </a:t>
            </a:r>
            <a:r>
              <a:rPr dirty="0" err="1"/>
              <a:t>Sókratés</a:t>
            </a:r>
            <a:r>
              <a:rPr dirty="0"/>
              <a:t> </a:t>
            </a:r>
            <a:r>
              <a:rPr dirty="0" err="1"/>
              <a:t>stále</a:t>
            </a:r>
            <a:r>
              <a:rPr dirty="0"/>
              <a:t> </a:t>
            </a:r>
            <a:r>
              <a:rPr dirty="0" err="1"/>
              <a:t>znovu</a:t>
            </a:r>
            <a:r>
              <a:rPr dirty="0"/>
              <a:t>. </a:t>
            </a:r>
            <a:r>
              <a:rPr dirty="0" err="1"/>
              <a:t>Přitom</a:t>
            </a:r>
            <a:r>
              <a:rPr dirty="0"/>
              <a:t> se </a:t>
            </a:r>
            <a:r>
              <a:rPr dirty="0" err="1"/>
              <a:t>však</a:t>
            </a:r>
            <a:r>
              <a:rPr dirty="0"/>
              <a:t> </a:t>
            </a:r>
            <a:r>
              <a:rPr dirty="0" err="1"/>
              <a:t>kloníme</a:t>
            </a:r>
            <a:r>
              <a:rPr dirty="0"/>
              <a:t> k </a:t>
            </a:r>
            <a:r>
              <a:rPr dirty="0" err="1"/>
              <a:t>názoru</a:t>
            </a:r>
            <a:r>
              <a:rPr dirty="0"/>
              <a:t>, </a:t>
            </a:r>
            <a:r>
              <a:rPr dirty="0" err="1"/>
              <a:t>že</a:t>
            </a:r>
            <a:r>
              <a:rPr dirty="0"/>
              <a:t> </a:t>
            </a:r>
            <a:r>
              <a:rPr dirty="0" err="1"/>
              <a:t>otázku</a:t>
            </a:r>
            <a:r>
              <a:rPr dirty="0"/>
              <a:t> </a:t>
            </a:r>
            <a:r>
              <a:rPr dirty="0" err="1"/>
              <a:t>po</a:t>
            </a:r>
            <a:r>
              <a:rPr dirty="0"/>
              <a:t> </a:t>
            </a:r>
            <a:r>
              <a:rPr dirty="0" err="1"/>
              <a:t>obecném</a:t>
            </a:r>
            <a:r>
              <a:rPr dirty="0"/>
              <a:t> </a:t>
            </a:r>
            <a:r>
              <a:rPr dirty="0" err="1"/>
              <a:t>Sókratés</a:t>
            </a:r>
            <a:r>
              <a:rPr dirty="0"/>
              <a:t> </a:t>
            </a:r>
            <a:r>
              <a:rPr dirty="0" err="1"/>
              <a:t>zformuloval</a:t>
            </a:r>
            <a:r>
              <a:rPr dirty="0"/>
              <a:t> v </a:t>
            </a:r>
            <a:r>
              <a:rPr dirty="0" err="1"/>
              <a:t>určité</a:t>
            </a:r>
            <a:r>
              <a:rPr dirty="0"/>
              <a:t> </a:t>
            </a:r>
            <a:r>
              <a:rPr dirty="0" err="1"/>
              <a:t>explicitnosti</a:t>
            </a:r>
            <a:r>
              <a:rPr dirty="0"/>
              <a:t>, </a:t>
            </a:r>
            <a:r>
              <a:rPr dirty="0" err="1"/>
              <a:t>zatímco</a:t>
            </a:r>
            <a:r>
              <a:rPr dirty="0"/>
              <a:t> </a:t>
            </a:r>
            <a:r>
              <a:rPr dirty="0" err="1"/>
              <a:t>požadavek</a:t>
            </a:r>
            <a:r>
              <a:rPr dirty="0"/>
              <a:t> </a:t>
            </a:r>
            <a:r>
              <a:rPr dirty="0" err="1"/>
              <a:t>logické</a:t>
            </a:r>
            <a:r>
              <a:rPr dirty="0"/>
              <a:t> </a:t>
            </a:r>
            <a:r>
              <a:rPr dirty="0" err="1"/>
              <a:t>zdůvodnitelnosti</a:t>
            </a:r>
            <a:r>
              <a:rPr dirty="0"/>
              <a:t> </a:t>
            </a:r>
            <a:r>
              <a:rPr dirty="0" err="1"/>
              <a:t>byl</a:t>
            </a:r>
            <a:r>
              <a:rPr dirty="0"/>
              <a:t> </a:t>
            </a:r>
            <a:r>
              <a:rPr dirty="0" err="1"/>
              <a:t>přítomen</a:t>
            </a:r>
            <a:r>
              <a:rPr dirty="0"/>
              <a:t> </a:t>
            </a:r>
            <a:r>
              <a:rPr dirty="0" err="1"/>
              <a:t>pouze</a:t>
            </a:r>
            <a:r>
              <a:rPr dirty="0"/>
              <a:t> </a:t>
            </a:r>
            <a:r>
              <a:rPr dirty="0" err="1"/>
              <a:t>fakticky</a:t>
            </a:r>
            <a:r>
              <a:rPr dirty="0"/>
              <a:t>. </a:t>
            </a:r>
            <a:r>
              <a:rPr dirty="0" err="1"/>
              <a:t>Sókratés</a:t>
            </a:r>
            <a:r>
              <a:rPr dirty="0"/>
              <a:t> </a:t>
            </a:r>
            <a:r>
              <a:rPr dirty="0" err="1"/>
              <a:t>stále</a:t>
            </a:r>
            <a:r>
              <a:rPr dirty="0"/>
              <a:t> </a:t>
            </a:r>
            <a:r>
              <a:rPr dirty="0" err="1"/>
              <a:t>znovu</a:t>
            </a:r>
            <a:r>
              <a:rPr dirty="0"/>
              <a:t> </a:t>
            </a:r>
            <a:r>
              <a:rPr dirty="0" err="1"/>
              <a:t>zdůrazňoval</a:t>
            </a:r>
            <a:r>
              <a:rPr dirty="0"/>
              <a:t> </a:t>
            </a:r>
            <a:r>
              <a:rPr dirty="0" err="1"/>
              <a:t>metodický</a:t>
            </a:r>
            <a:r>
              <a:rPr dirty="0"/>
              <a:t> </a:t>
            </a:r>
            <a:r>
              <a:rPr dirty="0" err="1"/>
              <a:t>význam</a:t>
            </a:r>
            <a:r>
              <a:rPr dirty="0"/>
              <a:t> </a:t>
            </a:r>
            <a:r>
              <a:rPr dirty="0" err="1"/>
              <a:t>tohoto</a:t>
            </a:r>
            <a:r>
              <a:rPr dirty="0"/>
              <a:t> </a:t>
            </a:r>
            <a:r>
              <a:rPr dirty="0" err="1"/>
              <a:t>požadavku</a:t>
            </a:r>
            <a:r>
              <a:rPr dirty="0"/>
              <a:t>, </a:t>
            </a:r>
            <a:r>
              <a:rPr dirty="0" err="1"/>
              <a:t>jeho</a:t>
            </a:r>
            <a:r>
              <a:rPr dirty="0"/>
              <a:t> </a:t>
            </a:r>
            <a:r>
              <a:rPr dirty="0" err="1"/>
              <a:t>skutečný</a:t>
            </a:r>
            <a:r>
              <a:rPr dirty="0"/>
              <a:t> </a:t>
            </a:r>
            <a:r>
              <a:rPr dirty="0" err="1"/>
              <a:t>význam</a:t>
            </a:r>
            <a:r>
              <a:rPr dirty="0"/>
              <a:t> </a:t>
            </a:r>
            <a:r>
              <a:rPr dirty="0" err="1"/>
              <a:t>však</a:t>
            </a:r>
            <a:r>
              <a:rPr dirty="0"/>
              <a:t> </a:t>
            </a:r>
            <a:r>
              <a:rPr dirty="0" err="1"/>
              <a:t>zřejmě</a:t>
            </a:r>
            <a:r>
              <a:rPr dirty="0"/>
              <a:t> </a:t>
            </a:r>
            <a:r>
              <a:rPr dirty="0" err="1"/>
              <a:t>sotva</a:t>
            </a:r>
            <a:r>
              <a:rPr dirty="0"/>
              <a:t> </a:t>
            </a:r>
            <a:r>
              <a:rPr dirty="0" err="1"/>
              <a:t>mohl</a:t>
            </a:r>
            <a:r>
              <a:rPr dirty="0"/>
              <a:t> </a:t>
            </a:r>
            <a:r>
              <a:rPr dirty="0" err="1"/>
              <a:t>tušit</a:t>
            </a:r>
            <a:r>
              <a:rPr dirty="0"/>
              <a:t>. </a:t>
            </a:r>
            <a:r>
              <a:rPr dirty="0" err="1"/>
              <a:t>Dosah</a:t>
            </a:r>
            <a:r>
              <a:rPr dirty="0"/>
              <a:t> </a:t>
            </a:r>
            <a:r>
              <a:rPr dirty="0" err="1"/>
              <a:t>tohoto</a:t>
            </a:r>
            <a:r>
              <a:rPr dirty="0"/>
              <a:t> </a:t>
            </a:r>
            <a:r>
              <a:rPr dirty="0" err="1"/>
              <a:t>požadavku</a:t>
            </a:r>
            <a:r>
              <a:rPr dirty="0"/>
              <a:t> </a:t>
            </a:r>
            <a:r>
              <a:rPr dirty="0" err="1"/>
              <a:t>si</a:t>
            </a:r>
            <a:r>
              <a:rPr dirty="0"/>
              <a:t> </a:t>
            </a:r>
            <a:r>
              <a:rPr dirty="0" err="1"/>
              <a:t>byl</a:t>
            </a:r>
            <a:r>
              <a:rPr dirty="0"/>
              <a:t> s to </a:t>
            </a:r>
            <a:r>
              <a:rPr dirty="0" err="1"/>
              <a:t>uvědomit</a:t>
            </a:r>
            <a:r>
              <a:rPr dirty="0"/>
              <a:t> </a:t>
            </a:r>
            <a:r>
              <a:rPr dirty="0" err="1"/>
              <a:t>teprve</a:t>
            </a:r>
            <a:r>
              <a:rPr dirty="0"/>
              <a:t> </a:t>
            </a:r>
            <a:r>
              <a:rPr dirty="0" err="1"/>
              <a:t>Platón</a:t>
            </a:r>
            <a:r>
              <a:rPr dirty="0"/>
              <a:t>, a k </a:t>
            </a:r>
            <a:r>
              <a:rPr dirty="0" err="1"/>
              <a:t>projasnění</a:t>
            </a:r>
            <a:r>
              <a:rPr dirty="0"/>
              <a:t> </a:t>
            </a:r>
            <a:r>
              <a:rPr dirty="0" err="1"/>
              <a:t>možná</a:t>
            </a:r>
            <a:r>
              <a:rPr dirty="0"/>
              <a:t> </a:t>
            </a:r>
            <a:r>
              <a:rPr dirty="0" err="1"/>
              <a:t>vedl</a:t>
            </a:r>
            <a:r>
              <a:rPr dirty="0"/>
              <a:t> </a:t>
            </a:r>
            <a:r>
              <a:rPr dirty="0" err="1"/>
              <a:t>právě</a:t>
            </a:r>
            <a:r>
              <a:rPr dirty="0"/>
              <a:t> </a:t>
            </a:r>
            <a:r>
              <a:rPr dirty="0" err="1"/>
              <a:t>zájem</a:t>
            </a:r>
            <a:r>
              <a:rPr dirty="0"/>
              <a:t> o </a:t>
            </a:r>
            <a:r>
              <a:rPr dirty="0" err="1"/>
              <a:t>metodické</a:t>
            </a:r>
            <a:r>
              <a:rPr dirty="0"/>
              <a:t> </a:t>
            </a:r>
            <a:r>
              <a:rPr dirty="0" err="1"/>
              <a:t>problémy</a:t>
            </a:r>
            <a:r>
              <a:rPr dirty="0"/>
              <a:t> </a:t>
            </a:r>
            <a:r>
              <a:rPr dirty="0" err="1"/>
              <a:t>matematiky</a:t>
            </a:r>
            <a:r>
              <a:rPr dirty="0"/>
              <a:t>. </a:t>
            </a:r>
            <a:r>
              <a:rPr dirty="0" err="1"/>
              <a:t>Úplné</a:t>
            </a:r>
            <a:r>
              <a:rPr dirty="0"/>
              <a:t> </a:t>
            </a:r>
            <a:r>
              <a:rPr dirty="0" err="1"/>
              <a:t>jasnosti</a:t>
            </a:r>
            <a:r>
              <a:rPr dirty="0"/>
              <a:t> </a:t>
            </a:r>
            <a:r>
              <a:rPr dirty="0" err="1"/>
              <a:t>však</a:t>
            </a:r>
            <a:r>
              <a:rPr dirty="0"/>
              <a:t> </a:t>
            </a:r>
            <a:r>
              <a:rPr dirty="0" err="1"/>
              <a:t>dosáhl</a:t>
            </a:r>
            <a:r>
              <a:rPr dirty="0"/>
              <a:t> </a:t>
            </a:r>
            <a:r>
              <a:rPr dirty="0" err="1"/>
              <a:t>až</a:t>
            </a:r>
            <a:r>
              <a:rPr dirty="0"/>
              <a:t> </a:t>
            </a:r>
            <a:r>
              <a:rPr dirty="0" err="1"/>
              <a:t>Aristotelés</a:t>
            </a:r>
            <a:r>
              <a:rPr dirty="0"/>
              <a:t>, a to </a:t>
            </a:r>
            <a:r>
              <a:rPr dirty="0" err="1"/>
              <a:t>právě</a:t>
            </a:r>
            <a:r>
              <a:rPr dirty="0"/>
              <a:t> </a:t>
            </a:r>
            <a:r>
              <a:rPr dirty="0" err="1"/>
              <a:t>tehdy</a:t>
            </a:r>
            <a:r>
              <a:rPr dirty="0"/>
              <a:t>, </a:t>
            </a:r>
            <a:r>
              <a:rPr dirty="0" err="1"/>
              <a:t>když</a:t>
            </a:r>
            <a:r>
              <a:rPr dirty="0"/>
              <a:t> </a:t>
            </a:r>
            <a:r>
              <a:rPr dirty="0" err="1"/>
              <a:t>souhrn</a:t>
            </a:r>
            <a:r>
              <a:rPr dirty="0"/>
              <a:t> </a:t>
            </a:r>
            <a:r>
              <a:rPr dirty="0" err="1"/>
              <a:t>logických</a:t>
            </a:r>
            <a:r>
              <a:rPr dirty="0"/>
              <a:t> </a:t>
            </a:r>
            <a:r>
              <a:rPr dirty="0" err="1"/>
              <a:t>požadavků</a:t>
            </a:r>
            <a:r>
              <a:rPr dirty="0"/>
              <a:t> </a:t>
            </a:r>
            <a:r>
              <a:rPr dirty="0" err="1"/>
              <a:t>povýšil</a:t>
            </a:r>
            <a:r>
              <a:rPr dirty="0"/>
              <a:t> </a:t>
            </a:r>
            <a:r>
              <a:rPr dirty="0" err="1"/>
              <a:t>na</a:t>
            </a:r>
            <a:r>
              <a:rPr dirty="0"/>
              <a:t> </a:t>
            </a:r>
            <a:r>
              <a:rPr dirty="0" err="1"/>
              <a:t>svébytnou</a:t>
            </a:r>
            <a:r>
              <a:rPr dirty="0"/>
              <a:t> </a:t>
            </a:r>
            <a:r>
              <a:rPr dirty="0" err="1"/>
              <a:t>disciplínu</a:t>
            </a:r>
            <a:r>
              <a:rPr dirty="0"/>
              <a:t> – </a:t>
            </a:r>
            <a:r>
              <a:rPr dirty="0" err="1"/>
              <a:t>logiku</a:t>
            </a:r>
            <a:r>
              <a:rPr dirty="0"/>
              <a:t>. … </a:t>
            </a:r>
            <a:r>
              <a:rPr dirty="0" err="1"/>
              <a:t>Vezmeme</a:t>
            </a:r>
            <a:r>
              <a:rPr dirty="0"/>
              <a:t>-li </a:t>
            </a:r>
            <a:r>
              <a:rPr dirty="0" err="1"/>
              <a:t>obojí</a:t>
            </a:r>
            <a:r>
              <a:rPr dirty="0"/>
              <a:t> </a:t>
            </a:r>
            <a:r>
              <a:rPr dirty="0" err="1"/>
              <a:t>zároveň</a:t>
            </a:r>
            <a:r>
              <a:rPr dirty="0"/>
              <a:t>, </a:t>
            </a:r>
            <a:r>
              <a:rPr dirty="0" err="1"/>
              <a:t>tj</a:t>
            </a:r>
            <a:r>
              <a:rPr dirty="0"/>
              <a:t>. </a:t>
            </a:r>
            <a:r>
              <a:rPr dirty="0" err="1"/>
              <a:t>objev</a:t>
            </a:r>
            <a:r>
              <a:rPr dirty="0"/>
              <a:t> </a:t>
            </a:r>
            <a:r>
              <a:rPr dirty="0" err="1"/>
              <a:t>obecného</a:t>
            </a:r>
            <a:r>
              <a:rPr dirty="0"/>
              <a:t> a </a:t>
            </a:r>
            <a:r>
              <a:rPr dirty="0" err="1"/>
              <a:t>objev</a:t>
            </a:r>
            <a:r>
              <a:rPr dirty="0"/>
              <a:t> </a:t>
            </a:r>
            <a:r>
              <a:rPr dirty="0" err="1"/>
              <a:t>nutnosti</a:t>
            </a:r>
            <a:r>
              <a:rPr dirty="0"/>
              <a:t> </a:t>
            </a:r>
            <a:r>
              <a:rPr dirty="0" err="1"/>
              <a:t>jeho</a:t>
            </a:r>
            <a:r>
              <a:rPr dirty="0"/>
              <a:t> </a:t>
            </a:r>
            <a:r>
              <a:rPr dirty="0" err="1"/>
              <a:t>logického</a:t>
            </a:r>
            <a:r>
              <a:rPr dirty="0"/>
              <a:t> </a:t>
            </a:r>
            <a:r>
              <a:rPr dirty="0" err="1"/>
              <a:t>zdůvodnění</a:t>
            </a:r>
            <a:r>
              <a:rPr dirty="0"/>
              <a:t>, </a:t>
            </a:r>
            <a:r>
              <a:rPr dirty="0" err="1"/>
              <a:t>bude</a:t>
            </a:r>
            <a:r>
              <a:rPr dirty="0"/>
              <a:t> </a:t>
            </a:r>
            <a:r>
              <a:rPr dirty="0" err="1"/>
              <a:t>tak</a:t>
            </a:r>
            <a:r>
              <a:rPr dirty="0"/>
              <a:t> </a:t>
            </a:r>
            <a:r>
              <a:rPr dirty="0" err="1"/>
              <a:t>podložena</a:t>
            </a:r>
            <a:r>
              <a:rPr dirty="0"/>
              <a:t> </a:t>
            </a:r>
            <a:r>
              <a:rPr dirty="0" err="1"/>
              <a:t>teze</a:t>
            </a:r>
            <a:r>
              <a:rPr dirty="0"/>
              <a:t>, </a:t>
            </a:r>
            <a:r>
              <a:rPr dirty="0" err="1"/>
              <a:t>že</a:t>
            </a:r>
            <a:r>
              <a:rPr dirty="0"/>
              <a:t> </a:t>
            </a:r>
            <a:r>
              <a:rPr dirty="0" err="1"/>
              <a:t>Sókratés</a:t>
            </a:r>
            <a:r>
              <a:rPr dirty="0"/>
              <a:t> </a:t>
            </a:r>
            <a:r>
              <a:rPr b="1" dirty="0" err="1"/>
              <a:t>založil</a:t>
            </a:r>
            <a:r>
              <a:rPr b="1" dirty="0"/>
              <a:t> </a:t>
            </a:r>
            <a:r>
              <a:rPr b="1" dirty="0" err="1"/>
              <a:t>vědu</a:t>
            </a:r>
            <a:r>
              <a:rPr b="1" dirty="0"/>
              <a:t>, </a:t>
            </a:r>
            <a:r>
              <a:rPr b="1" dirty="0" err="1"/>
              <a:t>filosofii</a:t>
            </a:r>
            <a:r>
              <a:rPr b="1" dirty="0"/>
              <a:t> a </a:t>
            </a:r>
            <a:r>
              <a:rPr b="1" dirty="0" err="1"/>
              <a:t>metafyziku</a:t>
            </a:r>
            <a:r>
              <a:rPr dirty="0"/>
              <a:t>, </a:t>
            </a:r>
            <a:r>
              <a:rPr dirty="0" err="1"/>
              <a:t>neboť</a:t>
            </a:r>
            <a:r>
              <a:rPr dirty="0"/>
              <a:t> </a:t>
            </a:r>
            <a:r>
              <a:rPr dirty="0" err="1"/>
              <a:t>věda</a:t>
            </a:r>
            <a:r>
              <a:rPr dirty="0"/>
              <a:t>, </a:t>
            </a:r>
            <a:r>
              <a:rPr dirty="0" err="1"/>
              <a:t>filosofie</a:t>
            </a:r>
            <a:r>
              <a:rPr dirty="0"/>
              <a:t> a </a:t>
            </a:r>
            <a:r>
              <a:rPr dirty="0" err="1"/>
              <a:t>metafyzika</a:t>
            </a:r>
            <a:r>
              <a:rPr dirty="0"/>
              <a:t> </a:t>
            </a:r>
            <a:r>
              <a:rPr dirty="0" err="1"/>
              <a:t>spočívají</a:t>
            </a:r>
            <a:r>
              <a:rPr dirty="0"/>
              <a:t> </a:t>
            </a:r>
            <a:r>
              <a:rPr dirty="0" err="1"/>
              <a:t>na</a:t>
            </a:r>
            <a:r>
              <a:rPr dirty="0"/>
              <a:t> </a:t>
            </a:r>
            <a:r>
              <a:rPr dirty="0" err="1"/>
              <a:t>obecnosti</a:t>
            </a:r>
            <a:r>
              <a:rPr dirty="0"/>
              <a:t> a </a:t>
            </a:r>
            <a:r>
              <a:rPr dirty="0" err="1"/>
              <a:t>na</a:t>
            </a:r>
            <a:r>
              <a:rPr dirty="0"/>
              <a:t> </a:t>
            </a:r>
            <a:r>
              <a:rPr dirty="0" err="1"/>
              <a:t>logickém</a:t>
            </a:r>
            <a:r>
              <a:rPr dirty="0"/>
              <a:t> </a:t>
            </a:r>
            <a:r>
              <a:rPr dirty="0" err="1"/>
              <a:t>zdůvodnění</a:t>
            </a:r>
            <a:r>
              <a:rPr dirty="0"/>
              <a:t>.“</a:t>
            </a:r>
          </a:p>
        </p:txBody>
      </p:sp>
      <p:sp>
        <p:nvSpPr>
          <p:cNvPr id="438"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200"/>
              </a:spcBef>
              <a:defRPr sz="1200"/>
            </a:pPr>
            <a:r>
              <a:t>Aristotelés chválí Sókrata za to, že oněm ideám či formám nepřiznává samostatnou existenci. To naopak vyčítá Platónovi. </a:t>
            </a:r>
            <a:endParaRPr sz="2800"/>
          </a:p>
          <a:p>
            <a:pPr>
              <a:lnSpc>
                <a:spcPct val="90000"/>
              </a:lnSpc>
              <a:spcBef>
                <a:spcPts val="200"/>
              </a:spcBef>
              <a:defRPr sz="1200"/>
            </a:pPr>
            <a:r>
              <a:t>Pojmy </a:t>
            </a:r>
            <a:r>
              <a:rPr i="1"/>
              <a:t>eidos</a:t>
            </a:r>
            <a:r>
              <a:t> a </a:t>
            </a:r>
            <a:r>
              <a:rPr i="1"/>
              <a:t>idea</a:t>
            </a:r>
            <a:r>
              <a:t>, které udělají takovou kariéru právě u Platóna, kde budou, jak uvidíme, mít ontologicky vyšší status než smyslové věci, jsou přítomny již v raných dialozích i starší literární tradici. </a:t>
            </a:r>
            <a:endParaRPr sz="2800"/>
          </a:p>
          <a:p>
            <a:pPr>
              <a:lnSpc>
                <a:spcPct val="90000"/>
              </a:lnSpc>
              <a:spcBef>
                <a:spcPts val="200"/>
              </a:spcBef>
              <a:defRPr sz="1200"/>
            </a:pPr>
            <a:r>
              <a:t>Obě slova mají v základu kořen </a:t>
            </a:r>
            <a:r>
              <a:rPr i="1"/>
              <a:t>veid, </a:t>
            </a:r>
            <a:r>
              <a:t>který je základem latinského </a:t>
            </a:r>
            <a:r>
              <a:rPr i="1"/>
              <a:t>videre</a:t>
            </a:r>
            <a:r>
              <a:t> (vidět), řeckého </a:t>
            </a:r>
            <a:r>
              <a:rPr i="1"/>
              <a:t>oida</a:t>
            </a:r>
            <a:r>
              <a:t> (vím, dosl. mám viděno, viděl jsem) i českého </a:t>
            </a:r>
            <a:r>
              <a:rPr i="1"/>
              <a:t>vidět</a:t>
            </a:r>
            <a:r>
              <a:t> a </a:t>
            </a:r>
            <a:r>
              <a:rPr i="1"/>
              <a:t>vědět</a:t>
            </a:r>
            <a:r>
              <a:t>. V řečtině k významu patří, </a:t>
            </a:r>
            <a:r>
              <a:rPr i="1"/>
              <a:t>že víme, co jsme viděli. </a:t>
            </a:r>
          </a:p>
          <a:p>
            <a:pPr>
              <a:lnSpc>
                <a:spcPct val="90000"/>
              </a:lnSpc>
              <a:spcBef>
                <a:spcPts val="600"/>
              </a:spcBef>
              <a:defRPr sz="1200"/>
            </a:pPr>
            <a:endParaRPr i="1"/>
          </a:p>
          <a:p>
            <a:pPr>
              <a:lnSpc>
                <a:spcPct val="90000"/>
              </a:lnSpc>
              <a:spcBef>
                <a:spcPts val="200"/>
              </a:spcBef>
              <a:defRPr sz="1200"/>
            </a:pPr>
            <a:r>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Nadpis 1"/>
          <p:cNvSpPr txBox="1">
            <a:spLocks noGrp="1"/>
          </p:cNvSpPr>
          <p:nvPr>
            <p:ph type="title"/>
          </p:nvPr>
        </p:nvSpPr>
        <p:spPr>
          <a:prstGeom prst="rect">
            <a:avLst/>
          </a:prstGeom>
        </p:spPr>
        <p:txBody>
          <a:bodyPr/>
          <a:lstStyle/>
          <a:p>
            <a:pPr>
              <a:defRPr sz="2200">
                <a:latin typeface="Times New Roman"/>
                <a:ea typeface="Times New Roman"/>
                <a:cs typeface="Times New Roman"/>
                <a:sym typeface="Times New Roman"/>
              </a:defRPr>
            </a:pPr>
            <a:r>
              <a:t>Mario Livio, </a:t>
            </a:r>
            <a:r>
              <a:rPr i="1"/>
              <a:t>Zlatý řez, </a:t>
            </a:r>
            <a:r>
              <a:t>s. 60.</a:t>
            </a:r>
            <a:r>
              <a:rPr i="1"/>
              <a:t> </a:t>
            </a:r>
          </a:p>
        </p:txBody>
      </p:sp>
      <p:sp>
        <p:nvSpPr>
          <p:cNvPr id="11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latin typeface="Times New Roman"/>
                <a:ea typeface="Times New Roman"/>
                <a:cs typeface="Times New Roman"/>
                <a:sym typeface="Times New Roman"/>
              </a:defRPr>
            </a:pPr>
            <a:r>
              <a:rPr dirty="0"/>
              <a:t>„</a:t>
            </a:r>
            <a:r>
              <a:rPr dirty="0" err="1"/>
              <a:t>Každý</a:t>
            </a:r>
            <a:r>
              <a:rPr dirty="0"/>
              <a:t>, </a:t>
            </a:r>
            <a:r>
              <a:rPr dirty="0" err="1"/>
              <a:t>kdo</a:t>
            </a:r>
            <a:r>
              <a:rPr dirty="0"/>
              <a:t> </a:t>
            </a:r>
            <a:r>
              <a:rPr dirty="0" err="1"/>
              <a:t>vyrostl</a:t>
            </a:r>
            <a:r>
              <a:rPr dirty="0"/>
              <a:t> v </a:t>
            </a:r>
            <a:r>
              <a:rPr dirty="0" err="1"/>
              <a:t>západní</a:t>
            </a:r>
            <a:r>
              <a:rPr dirty="0"/>
              <a:t> </a:t>
            </a:r>
            <a:r>
              <a:rPr dirty="0" err="1"/>
              <a:t>nebo</a:t>
            </a:r>
            <a:r>
              <a:rPr dirty="0"/>
              <a:t> </a:t>
            </a:r>
            <a:r>
              <a:rPr dirty="0" err="1"/>
              <a:t>blízkovýchodní</a:t>
            </a:r>
            <a:r>
              <a:rPr dirty="0"/>
              <a:t> </a:t>
            </a:r>
            <a:r>
              <a:rPr dirty="0" err="1"/>
              <a:t>civilizaci</a:t>
            </a:r>
            <a:r>
              <a:rPr dirty="0"/>
              <a:t>, je v </a:t>
            </a:r>
            <a:r>
              <a:rPr dirty="0" err="1"/>
              <a:t>matematice</a:t>
            </a:r>
            <a:r>
              <a:rPr dirty="0"/>
              <a:t>, </a:t>
            </a:r>
            <a:r>
              <a:rPr dirty="0" err="1"/>
              <a:t>přírodních</a:t>
            </a:r>
            <a:r>
              <a:rPr dirty="0"/>
              <a:t> </a:t>
            </a:r>
            <a:r>
              <a:rPr dirty="0" err="1"/>
              <a:t>vědách</a:t>
            </a:r>
            <a:r>
              <a:rPr dirty="0"/>
              <a:t>, </a:t>
            </a:r>
            <a:r>
              <a:rPr dirty="0" err="1"/>
              <a:t>filosofii</a:t>
            </a:r>
            <a:r>
              <a:rPr dirty="0"/>
              <a:t>, </a:t>
            </a:r>
            <a:r>
              <a:rPr dirty="0" err="1"/>
              <a:t>umění</a:t>
            </a:r>
            <a:r>
              <a:rPr dirty="0"/>
              <a:t> a </a:t>
            </a:r>
            <a:r>
              <a:rPr dirty="0" err="1"/>
              <a:t>literatuře</a:t>
            </a:r>
            <a:r>
              <a:rPr dirty="0"/>
              <a:t> </a:t>
            </a:r>
            <a:r>
              <a:rPr dirty="0" err="1"/>
              <a:t>bezpochyby</a:t>
            </a:r>
            <a:r>
              <a:rPr dirty="0"/>
              <a:t> </a:t>
            </a:r>
            <a:r>
              <a:rPr dirty="0" err="1"/>
              <a:t>žákem</a:t>
            </a:r>
            <a:r>
              <a:rPr dirty="0"/>
              <a:t> </a:t>
            </a:r>
            <a:r>
              <a:rPr dirty="0" err="1"/>
              <a:t>starých</a:t>
            </a:r>
            <a:r>
              <a:rPr dirty="0"/>
              <a:t> </a:t>
            </a:r>
            <a:r>
              <a:rPr dirty="0" err="1"/>
              <a:t>Řeků</a:t>
            </a:r>
            <a:r>
              <a:rPr dirty="0"/>
              <a:t>. </a:t>
            </a:r>
            <a:r>
              <a:rPr dirty="0" err="1"/>
              <a:t>Slova</a:t>
            </a:r>
            <a:r>
              <a:rPr dirty="0"/>
              <a:t> </a:t>
            </a:r>
            <a:r>
              <a:rPr dirty="0" err="1"/>
              <a:t>německého</a:t>
            </a:r>
            <a:r>
              <a:rPr dirty="0"/>
              <a:t> </a:t>
            </a:r>
            <a:r>
              <a:rPr dirty="0" err="1"/>
              <a:t>básníka</a:t>
            </a:r>
            <a:r>
              <a:rPr dirty="0"/>
              <a:t> </a:t>
            </a:r>
            <a:r>
              <a:rPr dirty="0" err="1"/>
              <a:t>Goetha</a:t>
            </a:r>
            <a:r>
              <a:rPr dirty="0"/>
              <a:t>, </a:t>
            </a:r>
            <a:r>
              <a:rPr dirty="0" err="1"/>
              <a:t>že</a:t>
            </a:r>
            <a:r>
              <a:rPr dirty="0"/>
              <a:t> </a:t>
            </a:r>
            <a:r>
              <a:rPr dirty="0" err="1"/>
              <a:t>totiž</a:t>
            </a:r>
            <a:r>
              <a:rPr dirty="0"/>
              <a:t> „</a:t>
            </a:r>
            <a:r>
              <a:rPr dirty="0" err="1"/>
              <a:t>ze</a:t>
            </a:r>
            <a:r>
              <a:rPr dirty="0"/>
              <a:t> </a:t>
            </a:r>
            <a:r>
              <a:rPr dirty="0" err="1"/>
              <a:t>všech</a:t>
            </a:r>
            <a:r>
              <a:rPr dirty="0"/>
              <a:t> </a:t>
            </a:r>
            <a:r>
              <a:rPr dirty="0" err="1"/>
              <a:t>národů</a:t>
            </a:r>
            <a:r>
              <a:rPr dirty="0"/>
              <a:t> </a:t>
            </a:r>
            <a:r>
              <a:rPr dirty="0" err="1"/>
              <a:t>Řekové</a:t>
            </a:r>
            <a:r>
              <a:rPr dirty="0"/>
              <a:t> </a:t>
            </a:r>
            <a:r>
              <a:rPr dirty="0" err="1"/>
              <a:t>snili</a:t>
            </a:r>
            <a:r>
              <a:rPr dirty="0"/>
              <a:t> </a:t>
            </a:r>
            <a:r>
              <a:rPr dirty="0" err="1"/>
              <a:t>sen</a:t>
            </a:r>
            <a:r>
              <a:rPr dirty="0"/>
              <a:t> </a:t>
            </a:r>
            <a:r>
              <a:rPr dirty="0" err="1"/>
              <a:t>života</a:t>
            </a:r>
            <a:r>
              <a:rPr dirty="0"/>
              <a:t> </a:t>
            </a:r>
            <a:r>
              <a:rPr dirty="0" err="1"/>
              <a:t>nejlépe</a:t>
            </a:r>
            <a:r>
              <a:rPr dirty="0"/>
              <a:t>“, </a:t>
            </a:r>
            <a:r>
              <a:rPr dirty="0" err="1"/>
              <a:t>jsou</a:t>
            </a:r>
            <a:r>
              <a:rPr dirty="0"/>
              <a:t> </a:t>
            </a:r>
            <a:r>
              <a:rPr dirty="0" err="1"/>
              <a:t>pouze</a:t>
            </a:r>
            <a:r>
              <a:rPr dirty="0"/>
              <a:t> </a:t>
            </a:r>
            <a:r>
              <a:rPr dirty="0" err="1"/>
              <a:t>malou</a:t>
            </a:r>
            <a:r>
              <a:rPr dirty="0"/>
              <a:t> </a:t>
            </a:r>
            <a:r>
              <a:rPr dirty="0" err="1"/>
              <a:t>poklonou</a:t>
            </a:r>
            <a:r>
              <a:rPr dirty="0"/>
              <a:t> </a:t>
            </a:r>
            <a:r>
              <a:rPr dirty="0" err="1"/>
              <a:t>průkopnickému</a:t>
            </a:r>
            <a:r>
              <a:rPr dirty="0"/>
              <a:t> </a:t>
            </a:r>
            <a:r>
              <a:rPr dirty="0" err="1"/>
              <a:t>úsilí</a:t>
            </a:r>
            <a:r>
              <a:rPr dirty="0"/>
              <a:t> </a:t>
            </a:r>
            <a:r>
              <a:rPr dirty="0" err="1"/>
              <a:t>Řeků</a:t>
            </a:r>
            <a:r>
              <a:rPr dirty="0"/>
              <a:t> v </a:t>
            </a:r>
            <a:r>
              <a:rPr dirty="0" err="1"/>
              <a:t>těch</a:t>
            </a:r>
            <a:r>
              <a:rPr dirty="0"/>
              <a:t> </a:t>
            </a:r>
            <a:r>
              <a:rPr dirty="0" err="1"/>
              <a:t>sférách</a:t>
            </a:r>
            <a:r>
              <a:rPr dirty="0"/>
              <a:t> </a:t>
            </a:r>
            <a:r>
              <a:rPr dirty="0" err="1"/>
              <a:t>poznání</a:t>
            </a:r>
            <a:r>
              <a:rPr dirty="0"/>
              <a:t>, </a:t>
            </a:r>
            <a:r>
              <a:rPr dirty="0" err="1"/>
              <a:t>které</a:t>
            </a:r>
            <a:r>
              <a:rPr dirty="0"/>
              <a:t> </a:t>
            </a:r>
            <a:r>
              <a:rPr dirty="0" err="1"/>
              <a:t>odkryli</a:t>
            </a:r>
            <a:r>
              <a:rPr dirty="0"/>
              <a:t> a </a:t>
            </a:r>
            <a:r>
              <a:rPr dirty="0" err="1"/>
              <a:t>pojmenovali</a:t>
            </a:r>
            <a:r>
              <a:rPr dirty="0"/>
              <a:t>.</a:t>
            </a:r>
          </a:p>
          <a:p>
            <a:pPr marL="0" indent="0">
              <a:spcBef>
                <a:spcPts val="200"/>
              </a:spcBef>
              <a:buSzTx/>
              <a:buNone/>
              <a:defRPr sz="1200">
                <a:latin typeface="Times New Roman"/>
                <a:ea typeface="Times New Roman"/>
                <a:cs typeface="Times New Roman"/>
                <a:sym typeface="Times New Roman"/>
              </a:defRPr>
            </a:pPr>
            <a:r>
              <a:rPr dirty="0" err="1"/>
              <a:t>Úspěchy</a:t>
            </a:r>
            <a:r>
              <a:rPr dirty="0"/>
              <a:t> </a:t>
            </a:r>
            <a:r>
              <a:rPr dirty="0" err="1"/>
              <a:t>Řeků</a:t>
            </a:r>
            <a:r>
              <a:rPr dirty="0"/>
              <a:t> v </a:t>
            </a:r>
            <a:r>
              <a:rPr dirty="0" err="1"/>
              <a:t>ostatních</a:t>
            </a:r>
            <a:r>
              <a:rPr dirty="0"/>
              <a:t> </a:t>
            </a:r>
            <a:r>
              <a:rPr dirty="0" err="1"/>
              <a:t>oblastech</a:t>
            </a:r>
            <a:r>
              <a:rPr dirty="0"/>
              <a:t> </a:t>
            </a:r>
            <a:r>
              <a:rPr dirty="0" err="1"/>
              <a:t>však</a:t>
            </a:r>
            <a:r>
              <a:rPr dirty="0"/>
              <a:t> </a:t>
            </a:r>
            <a:r>
              <a:rPr dirty="0" err="1"/>
              <a:t>blednou</a:t>
            </a:r>
            <a:r>
              <a:rPr dirty="0"/>
              <a:t> v </a:t>
            </a:r>
            <a:r>
              <a:rPr dirty="0" err="1"/>
              <a:t>porovnání</a:t>
            </a:r>
            <a:r>
              <a:rPr dirty="0"/>
              <a:t> s </a:t>
            </a:r>
            <a:r>
              <a:rPr dirty="0" err="1"/>
              <a:t>úctou</a:t>
            </a:r>
            <a:r>
              <a:rPr dirty="0"/>
              <a:t>, </a:t>
            </a:r>
            <a:r>
              <a:rPr dirty="0" err="1"/>
              <a:t>jakou</a:t>
            </a:r>
            <a:r>
              <a:rPr dirty="0"/>
              <a:t> </a:t>
            </a:r>
            <a:r>
              <a:rPr dirty="0" err="1"/>
              <a:t>budí</a:t>
            </a:r>
            <a:r>
              <a:rPr dirty="0"/>
              <a:t> </a:t>
            </a:r>
            <a:r>
              <a:rPr dirty="0" err="1"/>
              <a:t>výsledky</a:t>
            </a:r>
            <a:r>
              <a:rPr dirty="0"/>
              <a:t> </a:t>
            </a:r>
            <a:r>
              <a:rPr dirty="0" err="1"/>
              <a:t>jejich</a:t>
            </a:r>
            <a:r>
              <a:rPr dirty="0"/>
              <a:t> </a:t>
            </a:r>
            <a:r>
              <a:rPr dirty="0" err="1"/>
              <a:t>činnosti</a:t>
            </a:r>
            <a:r>
              <a:rPr dirty="0"/>
              <a:t> v </a:t>
            </a:r>
            <a:r>
              <a:rPr dirty="0" err="1"/>
              <a:t>matematice</a:t>
            </a:r>
            <a:r>
              <a:rPr dirty="0"/>
              <a:t>. </a:t>
            </a:r>
            <a:r>
              <a:rPr dirty="0" err="1"/>
              <a:t>Během</a:t>
            </a:r>
            <a:r>
              <a:rPr dirty="0"/>
              <a:t> </a:t>
            </a:r>
            <a:r>
              <a:rPr dirty="0" err="1"/>
              <a:t>pouhých</a:t>
            </a:r>
            <a:r>
              <a:rPr dirty="0"/>
              <a:t> </a:t>
            </a:r>
            <a:r>
              <a:rPr dirty="0" err="1"/>
              <a:t>čtyř</a:t>
            </a:r>
            <a:r>
              <a:rPr dirty="0"/>
              <a:t> </a:t>
            </a:r>
            <a:r>
              <a:rPr dirty="0" err="1"/>
              <a:t>století</a:t>
            </a:r>
            <a:r>
              <a:rPr dirty="0"/>
              <a:t> </a:t>
            </a:r>
            <a:r>
              <a:rPr dirty="0" err="1"/>
              <a:t>os</a:t>
            </a:r>
            <a:r>
              <a:rPr dirty="0"/>
              <a:t> </a:t>
            </a:r>
            <a:r>
              <a:rPr dirty="0" err="1"/>
              <a:t>Thaléta</a:t>
            </a:r>
            <a:r>
              <a:rPr dirty="0"/>
              <a:t> z </a:t>
            </a:r>
            <a:r>
              <a:rPr dirty="0" err="1"/>
              <a:t>Miétu</a:t>
            </a:r>
            <a:r>
              <a:rPr dirty="0"/>
              <a:t> (</a:t>
            </a:r>
            <a:r>
              <a:rPr dirty="0" err="1"/>
              <a:t>žil</a:t>
            </a:r>
            <a:r>
              <a:rPr dirty="0"/>
              <a:t> </a:t>
            </a:r>
            <a:r>
              <a:rPr dirty="0" err="1"/>
              <a:t>okolo</a:t>
            </a:r>
            <a:r>
              <a:rPr dirty="0"/>
              <a:t> 600 </a:t>
            </a:r>
            <a:r>
              <a:rPr dirty="0" err="1"/>
              <a:t>př</a:t>
            </a:r>
            <a:r>
              <a:rPr dirty="0"/>
              <a:t>. n. l.) </a:t>
            </a:r>
            <a:r>
              <a:rPr dirty="0" err="1"/>
              <a:t>po</a:t>
            </a:r>
            <a:r>
              <a:rPr dirty="0"/>
              <a:t> „</a:t>
            </a:r>
            <a:r>
              <a:rPr dirty="0" err="1"/>
              <a:t>velkého</a:t>
            </a:r>
            <a:r>
              <a:rPr dirty="0"/>
              <a:t> </a:t>
            </a:r>
            <a:r>
              <a:rPr dirty="0" err="1"/>
              <a:t>geometra</a:t>
            </a:r>
            <a:r>
              <a:rPr dirty="0"/>
              <a:t>“ </a:t>
            </a:r>
            <a:r>
              <a:rPr dirty="0" err="1"/>
              <a:t>Apolonia</a:t>
            </a:r>
            <a:r>
              <a:rPr dirty="0"/>
              <a:t> z </a:t>
            </a:r>
            <a:r>
              <a:rPr dirty="0" err="1"/>
              <a:t>Pergy</a:t>
            </a:r>
            <a:r>
              <a:rPr dirty="0"/>
              <a:t> (</a:t>
            </a:r>
            <a:r>
              <a:rPr dirty="0" err="1"/>
              <a:t>kolem</a:t>
            </a:r>
            <a:r>
              <a:rPr dirty="0"/>
              <a:t> 200 </a:t>
            </a:r>
            <a:r>
              <a:rPr dirty="0" err="1"/>
              <a:t>př</a:t>
            </a:r>
            <a:r>
              <a:rPr dirty="0"/>
              <a:t>. n. l.) </a:t>
            </a:r>
            <a:r>
              <a:rPr dirty="0" err="1"/>
              <a:t>měli</a:t>
            </a:r>
            <a:r>
              <a:rPr dirty="0"/>
              <a:t> </a:t>
            </a:r>
            <a:r>
              <a:rPr dirty="0" err="1"/>
              <a:t>Řekové</a:t>
            </a:r>
            <a:r>
              <a:rPr dirty="0"/>
              <a:t> </a:t>
            </a:r>
            <a:r>
              <a:rPr dirty="0" err="1"/>
              <a:t>pohromadě</a:t>
            </a:r>
            <a:r>
              <a:rPr dirty="0"/>
              <a:t> </a:t>
            </a:r>
            <a:r>
              <a:rPr dirty="0" err="1"/>
              <a:t>všechny</a:t>
            </a:r>
            <a:r>
              <a:rPr dirty="0"/>
              <a:t> </a:t>
            </a:r>
            <a:r>
              <a:rPr dirty="0" err="1"/>
              <a:t>základní</a:t>
            </a:r>
            <a:r>
              <a:rPr dirty="0"/>
              <a:t> </a:t>
            </a:r>
            <a:r>
              <a:rPr dirty="0" err="1"/>
              <a:t>prvky</a:t>
            </a:r>
            <a:r>
              <a:rPr dirty="0"/>
              <a:t> </a:t>
            </a:r>
            <a:r>
              <a:rPr dirty="0" err="1"/>
              <a:t>geometrické</a:t>
            </a:r>
            <a:r>
              <a:rPr dirty="0"/>
              <a:t> </a:t>
            </a:r>
            <a:r>
              <a:rPr dirty="0" err="1"/>
              <a:t>teorie</a:t>
            </a:r>
            <a:r>
              <a:rPr dirty="0"/>
              <a:t>.</a:t>
            </a:r>
          </a:p>
          <a:p>
            <a:pPr marL="0" indent="0">
              <a:spcBef>
                <a:spcPts val="200"/>
              </a:spcBef>
              <a:buSzTx/>
              <a:buNone/>
              <a:defRPr sz="1200">
                <a:latin typeface="Times New Roman"/>
                <a:ea typeface="Times New Roman"/>
                <a:cs typeface="Times New Roman"/>
                <a:sym typeface="Times New Roman"/>
              </a:defRPr>
            </a:pPr>
            <a:r>
              <a:rPr dirty="0" err="1"/>
              <a:t>Znamenitost</a:t>
            </a:r>
            <a:r>
              <a:rPr dirty="0"/>
              <a:t> </a:t>
            </a:r>
            <a:r>
              <a:rPr dirty="0" err="1"/>
              <a:t>Řeků</a:t>
            </a:r>
            <a:r>
              <a:rPr dirty="0"/>
              <a:t> v </a:t>
            </a:r>
            <a:r>
              <a:rPr dirty="0" err="1"/>
              <a:t>matematice</a:t>
            </a:r>
            <a:r>
              <a:rPr dirty="0"/>
              <a:t> </a:t>
            </a:r>
            <a:r>
              <a:rPr dirty="0" err="1"/>
              <a:t>byla</a:t>
            </a:r>
            <a:r>
              <a:rPr dirty="0"/>
              <a:t> do </a:t>
            </a:r>
            <a:r>
              <a:rPr dirty="0" err="1"/>
              <a:t>značné</a:t>
            </a:r>
            <a:r>
              <a:rPr dirty="0"/>
              <a:t> </a:t>
            </a:r>
            <a:r>
              <a:rPr dirty="0" err="1"/>
              <a:t>míry</a:t>
            </a:r>
            <a:r>
              <a:rPr dirty="0"/>
              <a:t> </a:t>
            </a:r>
            <a:r>
              <a:rPr b="1" dirty="0" err="1"/>
              <a:t>výsledkem</a:t>
            </a:r>
            <a:r>
              <a:rPr b="1" dirty="0"/>
              <a:t> </a:t>
            </a:r>
            <a:r>
              <a:rPr b="1" dirty="0" err="1"/>
              <a:t>jejich</a:t>
            </a:r>
            <a:r>
              <a:rPr b="1" dirty="0"/>
              <a:t> </a:t>
            </a:r>
            <a:r>
              <a:rPr b="1" dirty="0" err="1"/>
              <a:t>zanícené</a:t>
            </a:r>
            <a:r>
              <a:rPr b="1" dirty="0"/>
              <a:t> </a:t>
            </a:r>
            <a:r>
              <a:rPr b="1" dirty="0" err="1"/>
              <a:t>touhy</a:t>
            </a:r>
            <a:r>
              <a:rPr b="1" dirty="0"/>
              <a:t> </a:t>
            </a:r>
            <a:r>
              <a:rPr b="1" dirty="0" err="1"/>
              <a:t>po</a:t>
            </a:r>
            <a:r>
              <a:rPr b="1" dirty="0"/>
              <a:t> </a:t>
            </a:r>
            <a:r>
              <a:rPr b="1" dirty="0" err="1"/>
              <a:t>poznání</a:t>
            </a:r>
            <a:r>
              <a:rPr b="1" dirty="0"/>
              <a:t>, </a:t>
            </a:r>
            <a:r>
              <a:rPr b="1" dirty="0" err="1"/>
              <a:t>motivované</a:t>
            </a:r>
            <a:r>
              <a:rPr b="1" dirty="0"/>
              <a:t> </a:t>
            </a:r>
            <a:r>
              <a:rPr b="1" dirty="0" err="1"/>
              <a:t>však</a:t>
            </a:r>
            <a:r>
              <a:rPr b="1" dirty="0"/>
              <a:t> </a:t>
            </a:r>
            <a:r>
              <a:rPr b="1" dirty="0" err="1"/>
              <a:t>nikoliv</a:t>
            </a:r>
            <a:r>
              <a:rPr b="1" dirty="0"/>
              <a:t> </a:t>
            </a:r>
            <a:r>
              <a:rPr b="1" dirty="0" err="1"/>
              <a:t>pouze</a:t>
            </a:r>
            <a:r>
              <a:rPr b="1" dirty="0"/>
              <a:t> </a:t>
            </a:r>
            <a:r>
              <a:rPr b="1" dirty="0" err="1"/>
              <a:t>praktickými</a:t>
            </a:r>
            <a:r>
              <a:rPr b="1" dirty="0"/>
              <a:t> </a:t>
            </a:r>
            <a:r>
              <a:rPr b="1" dirty="0" err="1"/>
              <a:t>účely</a:t>
            </a:r>
            <a:r>
              <a:rPr b="1" dirty="0"/>
              <a:t>, ale </a:t>
            </a:r>
            <a:r>
              <a:rPr b="1" dirty="0" err="1"/>
              <a:t>poznáním</a:t>
            </a:r>
            <a:r>
              <a:rPr b="1" dirty="0"/>
              <a:t> </a:t>
            </a:r>
            <a:r>
              <a:rPr b="1" dirty="0" err="1"/>
              <a:t>samým</a:t>
            </a:r>
            <a:r>
              <a:rPr b="1" dirty="0"/>
              <a:t>.</a:t>
            </a:r>
            <a:r>
              <a:rPr dirty="0"/>
              <a:t>“</a:t>
            </a:r>
          </a:p>
          <a:p>
            <a:pPr marL="0" indent="0">
              <a:spcBef>
                <a:spcPts val="200"/>
              </a:spcBef>
              <a:buSzTx/>
              <a:buNone/>
              <a:defRPr sz="1200">
                <a:latin typeface="Times New Roman"/>
                <a:ea typeface="Times New Roman"/>
                <a:cs typeface="Times New Roman"/>
                <a:sym typeface="Times New Roman"/>
              </a:defRPr>
            </a:pPr>
            <a:r>
              <a:rPr dirty="0"/>
              <a:t>  </a:t>
            </a:r>
          </a:p>
        </p:txBody>
      </p:sp>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Nadpis 1"/>
          <p:cNvSpPr txBox="1">
            <a:spLocks noGrp="1"/>
          </p:cNvSpPr>
          <p:nvPr>
            <p:ph type="title"/>
          </p:nvPr>
        </p:nvSpPr>
        <p:spPr>
          <a:prstGeom prst="rect">
            <a:avLst/>
          </a:prstGeom>
        </p:spPr>
        <p:txBody>
          <a:bodyPr/>
          <a:lstStyle>
            <a:lvl1pPr>
              <a:defRPr sz="1800"/>
            </a:lvl1pPr>
          </a:lstStyle>
          <a:p>
            <a:r>
              <a:rPr dirty="0" err="1"/>
              <a:t>Sókratés</a:t>
            </a:r>
            <a:r>
              <a:rPr dirty="0"/>
              <a:t> – </a:t>
            </a:r>
            <a:r>
              <a:rPr dirty="0" err="1"/>
              <a:t>ctnost</a:t>
            </a:r>
            <a:r>
              <a:rPr dirty="0"/>
              <a:t> (</a:t>
            </a:r>
            <a:r>
              <a:rPr dirty="0" err="1"/>
              <a:t>zdatnost</a:t>
            </a:r>
            <a:r>
              <a:rPr dirty="0"/>
              <a:t>, virtue, </a:t>
            </a:r>
            <a:r>
              <a:rPr dirty="0" err="1"/>
              <a:t>aréte</a:t>
            </a:r>
            <a:r>
              <a:rPr dirty="0"/>
              <a:t>)</a:t>
            </a:r>
          </a:p>
        </p:txBody>
      </p:sp>
      <p:sp>
        <p:nvSpPr>
          <p:cNvPr id="44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i="1"/>
            </a:pPr>
            <a:r>
              <a:rPr dirty="0" err="1"/>
              <a:t>Eutyphron</a:t>
            </a:r>
            <a:r>
              <a:rPr i="0" dirty="0"/>
              <a:t>, 6e4-6:</a:t>
            </a:r>
          </a:p>
          <a:p>
            <a:pPr marL="0" indent="0">
              <a:spcBef>
                <a:spcPts val="200"/>
              </a:spcBef>
              <a:buSzTx/>
              <a:buNone/>
              <a:defRPr sz="1200"/>
            </a:pPr>
            <a:r>
              <a:rPr dirty="0" err="1"/>
              <a:t>Sókr</a:t>
            </a:r>
            <a:r>
              <a:rPr dirty="0"/>
              <a:t>. </a:t>
            </a:r>
            <a:r>
              <a:rPr dirty="0" err="1"/>
              <a:t>Pouč</a:t>
            </a:r>
            <a:r>
              <a:rPr dirty="0"/>
              <a:t> </a:t>
            </a:r>
            <a:r>
              <a:rPr dirty="0" err="1"/>
              <a:t>mě</a:t>
            </a:r>
            <a:r>
              <a:rPr dirty="0"/>
              <a:t> </a:t>
            </a:r>
            <a:r>
              <a:rPr dirty="0" err="1"/>
              <a:t>tedy</a:t>
            </a:r>
            <a:r>
              <a:rPr dirty="0"/>
              <a:t> o </a:t>
            </a:r>
            <a:r>
              <a:rPr dirty="0" err="1"/>
              <a:t>tomto</a:t>
            </a:r>
            <a:r>
              <a:rPr dirty="0"/>
              <a:t> </a:t>
            </a:r>
            <a:r>
              <a:rPr b="1" dirty="0" err="1"/>
              <a:t>vidu</a:t>
            </a:r>
            <a:r>
              <a:rPr b="1" dirty="0"/>
              <a:t> (</a:t>
            </a:r>
            <a:r>
              <a:rPr b="1" dirty="0" err="1"/>
              <a:t>eidos</a:t>
            </a:r>
            <a:r>
              <a:rPr b="1" dirty="0"/>
              <a:t>) </a:t>
            </a:r>
            <a:r>
              <a:rPr b="1" dirty="0" err="1"/>
              <a:t>samém</a:t>
            </a:r>
            <a:r>
              <a:rPr dirty="0"/>
              <a:t>, co </a:t>
            </a:r>
            <a:r>
              <a:rPr dirty="0" err="1"/>
              <a:t>asi</a:t>
            </a:r>
            <a:r>
              <a:rPr dirty="0"/>
              <a:t> jest, </a:t>
            </a:r>
            <a:r>
              <a:rPr dirty="0" err="1"/>
              <a:t>abych</a:t>
            </a:r>
            <a:r>
              <a:rPr dirty="0"/>
              <a:t> </a:t>
            </a:r>
            <a:r>
              <a:rPr dirty="0" err="1"/>
              <a:t>mohl</a:t>
            </a:r>
            <a:r>
              <a:rPr dirty="0"/>
              <a:t>, </a:t>
            </a:r>
            <a:r>
              <a:rPr b="1" dirty="0" err="1"/>
              <a:t>hledě</a:t>
            </a:r>
            <a:r>
              <a:rPr b="1" dirty="0"/>
              <a:t> </a:t>
            </a:r>
            <a:r>
              <a:rPr b="1" dirty="0" err="1"/>
              <a:t>na</a:t>
            </a:r>
            <a:r>
              <a:rPr b="1" dirty="0"/>
              <a:t> </a:t>
            </a:r>
            <a:r>
              <a:rPr b="1" dirty="0" err="1"/>
              <a:t>něj</a:t>
            </a:r>
            <a:r>
              <a:rPr b="1" dirty="0"/>
              <a:t> a </a:t>
            </a:r>
            <a:r>
              <a:rPr b="1" dirty="0" err="1"/>
              <a:t>užívaje</a:t>
            </a:r>
            <a:r>
              <a:rPr b="1" dirty="0"/>
              <a:t> ho </a:t>
            </a:r>
            <a:r>
              <a:rPr b="1" dirty="0" err="1"/>
              <a:t>za</a:t>
            </a:r>
            <a:r>
              <a:rPr b="1" dirty="0"/>
              <a:t> </a:t>
            </a:r>
            <a:r>
              <a:rPr b="1" dirty="0" err="1"/>
              <a:t>vzor</a:t>
            </a:r>
            <a:r>
              <a:rPr dirty="0"/>
              <a:t>, </a:t>
            </a:r>
            <a:r>
              <a:rPr dirty="0" err="1"/>
              <a:t>nazývat</a:t>
            </a:r>
            <a:r>
              <a:rPr dirty="0"/>
              <a:t> </a:t>
            </a:r>
            <a:r>
              <a:rPr dirty="0" err="1"/>
              <a:t>zbožným</a:t>
            </a:r>
            <a:r>
              <a:rPr dirty="0"/>
              <a:t>, </a:t>
            </a:r>
            <a:r>
              <a:rPr dirty="0" err="1"/>
              <a:t>cokoli</a:t>
            </a:r>
            <a:r>
              <a:rPr dirty="0"/>
              <a:t> by </a:t>
            </a:r>
            <a:r>
              <a:rPr dirty="0" err="1"/>
              <a:t>bylo</a:t>
            </a:r>
            <a:r>
              <a:rPr dirty="0"/>
              <a:t> v </a:t>
            </a:r>
            <a:r>
              <a:rPr dirty="0" err="1"/>
              <a:t>tvém</a:t>
            </a:r>
            <a:r>
              <a:rPr dirty="0"/>
              <a:t> </a:t>
            </a:r>
            <a:r>
              <a:rPr dirty="0" err="1"/>
              <a:t>jednání</a:t>
            </a:r>
            <a:r>
              <a:rPr dirty="0"/>
              <a:t> </a:t>
            </a:r>
            <a:r>
              <a:rPr dirty="0" err="1"/>
              <a:t>nebo</a:t>
            </a:r>
            <a:r>
              <a:rPr dirty="0"/>
              <a:t> v </a:t>
            </a:r>
            <a:r>
              <a:rPr dirty="0" err="1"/>
              <a:t>jednání</a:t>
            </a:r>
            <a:r>
              <a:rPr dirty="0"/>
              <a:t> </a:t>
            </a:r>
            <a:r>
              <a:rPr dirty="0" err="1"/>
              <a:t>někoho</a:t>
            </a:r>
            <a:r>
              <a:rPr dirty="0"/>
              <a:t> </a:t>
            </a:r>
            <a:r>
              <a:rPr dirty="0" err="1"/>
              <a:t>jiného</a:t>
            </a:r>
            <a:r>
              <a:rPr dirty="0"/>
              <a:t> </a:t>
            </a:r>
            <a:r>
              <a:rPr dirty="0" err="1"/>
              <a:t>takové</a:t>
            </a:r>
            <a:r>
              <a:rPr dirty="0"/>
              <a:t>, </a:t>
            </a:r>
            <a:r>
              <a:rPr dirty="0" err="1"/>
              <a:t>jako</a:t>
            </a:r>
            <a:r>
              <a:rPr dirty="0"/>
              <a:t> je on, a </a:t>
            </a:r>
            <a:r>
              <a:rPr dirty="0" err="1"/>
              <a:t>hříšným</a:t>
            </a:r>
            <a:r>
              <a:rPr dirty="0"/>
              <a:t>, co by </a:t>
            </a:r>
            <a:r>
              <a:rPr dirty="0" err="1"/>
              <a:t>nebylo</a:t>
            </a:r>
            <a:r>
              <a:rPr dirty="0"/>
              <a:t> </a:t>
            </a:r>
            <a:r>
              <a:rPr dirty="0" err="1"/>
              <a:t>takové</a:t>
            </a:r>
            <a:r>
              <a:rPr dirty="0"/>
              <a:t>.“</a:t>
            </a:r>
          </a:p>
          <a:p>
            <a:pPr marL="0" indent="0">
              <a:buSzTx/>
              <a:buNone/>
              <a:defRPr sz="1200"/>
            </a:pPr>
            <a:endParaRPr dirty="0"/>
          </a:p>
          <a:p>
            <a:pPr marL="0" indent="0">
              <a:spcBef>
                <a:spcPts val="200"/>
              </a:spcBef>
              <a:buSzTx/>
              <a:buNone/>
              <a:defRPr sz="1200" i="1"/>
            </a:pPr>
            <a:r>
              <a:rPr dirty="0" err="1"/>
              <a:t>Menón</a:t>
            </a:r>
            <a:r>
              <a:rPr i="0" dirty="0"/>
              <a:t>, 71e1-72a:</a:t>
            </a:r>
          </a:p>
          <a:p>
            <a:pPr marL="0" indent="0">
              <a:spcBef>
                <a:spcPts val="200"/>
              </a:spcBef>
              <a:buSzTx/>
              <a:buNone/>
              <a:defRPr sz="1200"/>
            </a:pPr>
            <a:r>
              <a:rPr dirty="0"/>
              <a:t>„</a:t>
            </a:r>
            <a:r>
              <a:rPr dirty="0" err="1"/>
              <a:t>Však</a:t>
            </a:r>
            <a:r>
              <a:rPr dirty="0"/>
              <a:t> </a:t>
            </a:r>
            <a:r>
              <a:rPr dirty="0" err="1"/>
              <a:t>není</a:t>
            </a:r>
            <a:r>
              <a:rPr dirty="0"/>
              <a:t> </a:t>
            </a:r>
            <a:r>
              <a:rPr dirty="0" err="1"/>
              <a:t>těžké</a:t>
            </a:r>
            <a:r>
              <a:rPr dirty="0"/>
              <a:t>, </a:t>
            </a:r>
            <a:r>
              <a:rPr dirty="0" err="1"/>
              <a:t>Sókrate</a:t>
            </a:r>
            <a:r>
              <a:rPr dirty="0"/>
              <a:t>, to </a:t>
            </a:r>
            <a:r>
              <a:rPr dirty="0" err="1"/>
              <a:t>povědět</a:t>
            </a:r>
            <a:r>
              <a:rPr dirty="0"/>
              <a:t>. </a:t>
            </a:r>
            <a:r>
              <a:rPr dirty="0" err="1"/>
              <a:t>Za</a:t>
            </a:r>
            <a:r>
              <a:rPr dirty="0"/>
              <a:t> </a:t>
            </a:r>
            <a:r>
              <a:rPr dirty="0" err="1"/>
              <a:t>prvé</a:t>
            </a:r>
            <a:r>
              <a:rPr dirty="0"/>
              <a:t>, </a:t>
            </a:r>
            <a:r>
              <a:rPr dirty="0" err="1"/>
              <a:t>jestliže</a:t>
            </a:r>
            <a:r>
              <a:rPr dirty="0"/>
              <a:t> </a:t>
            </a:r>
            <a:r>
              <a:rPr dirty="0" err="1"/>
              <a:t>si</a:t>
            </a:r>
            <a:r>
              <a:rPr dirty="0"/>
              <a:t> </a:t>
            </a:r>
            <a:r>
              <a:rPr dirty="0" err="1"/>
              <a:t>přeješ</a:t>
            </a:r>
            <a:r>
              <a:rPr dirty="0"/>
              <a:t> </a:t>
            </a:r>
            <a:r>
              <a:rPr dirty="0" err="1"/>
              <a:t>zdatnost</a:t>
            </a:r>
            <a:r>
              <a:rPr dirty="0"/>
              <a:t> </a:t>
            </a:r>
            <a:r>
              <a:rPr dirty="0" err="1"/>
              <a:t>muže</a:t>
            </a:r>
            <a:r>
              <a:rPr dirty="0"/>
              <a:t>, je </a:t>
            </a:r>
            <a:r>
              <a:rPr dirty="0" err="1"/>
              <a:t>nasnadě</a:t>
            </a:r>
            <a:r>
              <a:rPr dirty="0"/>
              <a:t>, </a:t>
            </a:r>
            <a:r>
              <a:rPr dirty="0" err="1"/>
              <a:t>že</a:t>
            </a:r>
            <a:r>
              <a:rPr dirty="0"/>
              <a:t> to je </a:t>
            </a:r>
            <a:r>
              <a:rPr dirty="0" err="1"/>
              <a:t>zdatnost</a:t>
            </a:r>
            <a:r>
              <a:rPr dirty="0"/>
              <a:t> </a:t>
            </a:r>
            <a:r>
              <a:rPr dirty="0" err="1"/>
              <a:t>muže</a:t>
            </a:r>
            <a:r>
              <a:rPr dirty="0"/>
              <a:t> </a:t>
            </a:r>
            <a:r>
              <a:rPr dirty="0" err="1"/>
              <a:t>býti</a:t>
            </a:r>
            <a:r>
              <a:rPr dirty="0"/>
              <a:t> </a:t>
            </a:r>
            <a:r>
              <a:rPr dirty="0" err="1"/>
              <a:t>schopen</a:t>
            </a:r>
            <a:r>
              <a:rPr dirty="0"/>
              <a:t> </a:t>
            </a:r>
            <a:r>
              <a:rPr dirty="0" err="1"/>
              <a:t>spravovat</a:t>
            </a:r>
            <a:r>
              <a:rPr dirty="0"/>
              <a:t> </a:t>
            </a:r>
            <a:r>
              <a:rPr dirty="0" err="1"/>
              <a:t>věci</a:t>
            </a:r>
            <a:r>
              <a:rPr dirty="0"/>
              <a:t> </a:t>
            </a:r>
            <a:r>
              <a:rPr dirty="0" err="1"/>
              <a:t>obce</a:t>
            </a:r>
            <a:r>
              <a:rPr dirty="0"/>
              <a:t> a </a:t>
            </a:r>
            <a:r>
              <a:rPr dirty="0" err="1"/>
              <a:t>při</a:t>
            </a:r>
            <a:r>
              <a:rPr dirty="0"/>
              <a:t> </a:t>
            </a:r>
            <a:r>
              <a:rPr dirty="0" err="1"/>
              <a:t>té</a:t>
            </a:r>
            <a:r>
              <a:rPr dirty="0"/>
              <a:t> </a:t>
            </a:r>
            <a:r>
              <a:rPr dirty="0" err="1"/>
              <a:t>činnosti</a:t>
            </a:r>
            <a:r>
              <a:rPr dirty="0"/>
              <a:t> </a:t>
            </a:r>
            <a:r>
              <a:rPr dirty="0" err="1"/>
              <a:t>dělat</a:t>
            </a:r>
            <a:r>
              <a:rPr dirty="0"/>
              <a:t> </a:t>
            </a:r>
            <a:r>
              <a:rPr dirty="0" err="1"/>
              <a:t>přátelům</a:t>
            </a:r>
            <a:r>
              <a:rPr dirty="0"/>
              <a:t> </a:t>
            </a:r>
            <a:r>
              <a:rPr dirty="0" err="1"/>
              <a:t>dobře</a:t>
            </a:r>
            <a:r>
              <a:rPr dirty="0"/>
              <a:t>, </a:t>
            </a:r>
            <a:r>
              <a:rPr dirty="0" err="1"/>
              <a:t>nepřátelům</a:t>
            </a:r>
            <a:r>
              <a:rPr dirty="0"/>
              <a:t> </a:t>
            </a:r>
            <a:r>
              <a:rPr dirty="0" err="1"/>
              <a:t>zle</a:t>
            </a:r>
            <a:r>
              <a:rPr dirty="0"/>
              <a:t>, a </a:t>
            </a:r>
            <a:r>
              <a:rPr dirty="0" err="1"/>
              <a:t>sám</a:t>
            </a:r>
            <a:r>
              <a:rPr dirty="0"/>
              <a:t> se </a:t>
            </a:r>
            <a:r>
              <a:rPr dirty="0" err="1"/>
              <a:t>mít</a:t>
            </a:r>
            <a:r>
              <a:rPr dirty="0"/>
              <a:t> </a:t>
            </a:r>
            <a:r>
              <a:rPr dirty="0" err="1"/>
              <a:t>na</a:t>
            </a:r>
            <a:r>
              <a:rPr dirty="0"/>
              <a:t> </a:t>
            </a:r>
            <a:r>
              <a:rPr dirty="0" err="1"/>
              <a:t>pozoru</a:t>
            </a:r>
            <a:r>
              <a:rPr dirty="0"/>
              <a:t>, aby se mu </a:t>
            </a:r>
            <a:r>
              <a:rPr dirty="0" err="1"/>
              <a:t>nic</a:t>
            </a:r>
            <a:r>
              <a:rPr dirty="0"/>
              <a:t> </a:t>
            </a:r>
            <a:r>
              <a:rPr dirty="0" err="1"/>
              <a:t>takového</a:t>
            </a:r>
            <a:r>
              <a:rPr dirty="0"/>
              <a:t> </a:t>
            </a:r>
            <a:r>
              <a:rPr dirty="0" err="1"/>
              <a:t>nestalo</a:t>
            </a:r>
            <a:r>
              <a:rPr dirty="0"/>
              <a:t>. </a:t>
            </a:r>
            <a:r>
              <a:rPr dirty="0" err="1"/>
              <a:t>Jestliže</a:t>
            </a:r>
            <a:r>
              <a:rPr dirty="0"/>
              <a:t> </a:t>
            </a:r>
            <a:r>
              <a:rPr dirty="0" err="1"/>
              <a:t>pak</a:t>
            </a:r>
            <a:r>
              <a:rPr dirty="0"/>
              <a:t> </a:t>
            </a:r>
            <a:r>
              <a:rPr dirty="0" err="1"/>
              <a:t>chceš</a:t>
            </a:r>
            <a:r>
              <a:rPr dirty="0"/>
              <a:t> </a:t>
            </a:r>
            <a:r>
              <a:rPr dirty="0" err="1"/>
              <a:t>zdatnost</a:t>
            </a:r>
            <a:r>
              <a:rPr dirty="0"/>
              <a:t> </a:t>
            </a:r>
            <a:r>
              <a:rPr dirty="0" err="1"/>
              <a:t>ženy</a:t>
            </a:r>
            <a:r>
              <a:rPr dirty="0"/>
              <a:t>, </a:t>
            </a:r>
            <a:r>
              <a:rPr dirty="0" err="1"/>
              <a:t>není</a:t>
            </a:r>
            <a:r>
              <a:rPr dirty="0"/>
              <a:t> </a:t>
            </a:r>
            <a:r>
              <a:rPr dirty="0" err="1"/>
              <a:t>nesnadné</a:t>
            </a:r>
            <a:r>
              <a:rPr dirty="0"/>
              <a:t> </a:t>
            </a:r>
            <a:r>
              <a:rPr dirty="0" err="1"/>
              <a:t>vyložit</a:t>
            </a:r>
            <a:r>
              <a:rPr dirty="0"/>
              <a:t>, </a:t>
            </a:r>
            <a:r>
              <a:rPr dirty="0" err="1"/>
              <a:t>že</a:t>
            </a:r>
            <a:r>
              <a:rPr dirty="0"/>
              <a:t> </a:t>
            </a:r>
            <a:r>
              <a:rPr dirty="0" err="1"/>
              <a:t>má</a:t>
            </a:r>
            <a:r>
              <a:rPr dirty="0"/>
              <a:t> </a:t>
            </a:r>
            <a:r>
              <a:rPr dirty="0" err="1"/>
              <a:t>dobře</a:t>
            </a:r>
            <a:r>
              <a:rPr dirty="0"/>
              <a:t> </a:t>
            </a:r>
            <a:r>
              <a:rPr dirty="0" err="1"/>
              <a:t>spravovat</a:t>
            </a:r>
            <a:r>
              <a:rPr dirty="0"/>
              <a:t> </a:t>
            </a:r>
            <a:r>
              <a:rPr dirty="0" err="1"/>
              <a:t>dům</a:t>
            </a:r>
            <a:r>
              <a:rPr dirty="0"/>
              <a:t>, </a:t>
            </a:r>
            <a:r>
              <a:rPr dirty="0" err="1"/>
              <a:t>opatrujíc</a:t>
            </a:r>
            <a:r>
              <a:rPr dirty="0"/>
              <a:t> </a:t>
            </a:r>
            <a:r>
              <a:rPr dirty="0" err="1"/>
              <a:t>věci</a:t>
            </a:r>
            <a:r>
              <a:rPr dirty="0"/>
              <a:t> </a:t>
            </a:r>
            <a:r>
              <a:rPr dirty="0" err="1"/>
              <a:t>domácnosti</a:t>
            </a:r>
            <a:r>
              <a:rPr dirty="0"/>
              <a:t> a </a:t>
            </a:r>
            <a:r>
              <a:rPr dirty="0" err="1"/>
              <a:t>jsouc</a:t>
            </a:r>
            <a:r>
              <a:rPr dirty="0"/>
              <a:t> </a:t>
            </a:r>
            <a:r>
              <a:rPr dirty="0" err="1"/>
              <a:t>poslušna</a:t>
            </a:r>
            <a:r>
              <a:rPr dirty="0"/>
              <a:t> </a:t>
            </a:r>
            <a:r>
              <a:rPr dirty="0" err="1"/>
              <a:t>svého</a:t>
            </a:r>
            <a:r>
              <a:rPr dirty="0"/>
              <a:t> </a:t>
            </a:r>
            <a:r>
              <a:rPr dirty="0" err="1"/>
              <a:t>muže</a:t>
            </a:r>
            <a:r>
              <a:rPr dirty="0"/>
              <a:t>. A </a:t>
            </a:r>
            <a:r>
              <a:rPr dirty="0" err="1"/>
              <a:t>jiná</a:t>
            </a:r>
            <a:r>
              <a:rPr dirty="0"/>
              <a:t> je </a:t>
            </a:r>
            <a:r>
              <a:rPr dirty="0" err="1"/>
              <a:t>zdatnosti</a:t>
            </a:r>
            <a:r>
              <a:rPr dirty="0"/>
              <a:t> </a:t>
            </a:r>
            <a:r>
              <a:rPr dirty="0" err="1"/>
              <a:t>dítěte</a:t>
            </a:r>
            <a:r>
              <a:rPr dirty="0"/>
              <a:t>, </a:t>
            </a:r>
            <a:r>
              <a:rPr dirty="0" err="1"/>
              <a:t>děvčete</a:t>
            </a:r>
            <a:r>
              <a:rPr dirty="0"/>
              <a:t> </a:t>
            </a:r>
            <a:r>
              <a:rPr dirty="0" err="1"/>
              <a:t>i</a:t>
            </a:r>
            <a:r>
              <a:rPr dirty="0"/>
              <a:t> </a:t>
            </a:r>
            <a:r>
              <a:rPr dirty="0" err="1"/>
              <a:t>hocha</a:t>
            </a:r>
            <a:r>
              <a:rPr dirty="0"/>
              <a:t>, a </a:t>
            </a:r>
            <a:r>
              <a:rPr dirty="0" err="1"/>
              <a:t>jiná</a:t>
            </a:r>
            <a:r>
              <a:rPr dirty="0"/>
              <a:t> </a:t>
            </a:r>
            <a:r>
              <a:rPr dirty="0" err="1"/>
              <a:t>staršího</a:t>
            </a:r>
            <a:r>
              <a:rPr dirty="0"/>
              <a:t> </a:t>
            </a:r>
            <a:r>
              <a:rPr dirty="0" err="1"/>
              <a:t>muže</a:t>
            </a:r>
            <a:r>
              <a:rPr dirty="0"/>
              <a:t>, </a:t>
            </a:r>
            <a:r>
              <a:rPr dirty="0" err="1"/>
              <a:t>buď</a:t>
            </a:r>
            <a:r>
              <a:rPr dirty="0"/>
              <a:t> </a:t>
            </a:r>
            <a:r>
              <a:rPr dirty="0" err="1"/>
              <a:t>svobodného</a:t>
            </a:r>
            <a:r>
              <a:rPr dirty="0"/>
              <a:t>, </a:t>
            </a:r>
            <a:r>
              <a:rPr dirty="0" err="1"/>
              <a:t>nebo</a:t>
            </a:r>
            <a:r>
              <a:rPr dirty="0"/>
              <a:t> </a:t>
            </a:r>
            <a:r>
              <a:rPr dirty="0" err="1"/>
              <a:t>otroka</a:t>
            </a:r>
            <a:r>
              <a:rPr dirty="0"/>
              <a:t>. A je </a:t>
            </a:r>
            <a:r>
              <a:rPr dirty="0" err="1"/>
              <a:t>přemnoho</a:t>
            </a:r>
            <a:r>
              <a:rPr dirty="0"/>
              <a:t> </a:t>
            </a:r>
            <a:r>
              <a:rPr dirty="0" err="1"/>
              <a:t>jiných</a:t>
            </a:r>
            <a:r>
              <a:rPr dirty="0"/>
              <a:t> </a:t>
            </a:r>
            <a:r>
              <a:rPr dirty="0" err="1"/>
              <a:t>zdatností</a:t>
            </a:r>
            <a:r>
              <a:rPr dirty="0"/>
              <a:t>, </a:t>
            </a:r>
            <a:r>
              <a:rPr dirty="0" err="1"/>
              <a:t>takže</a:t>
            </a:r>
            <a:r>
              <a:rPr dirty="0"/>
              <a:t> </a:t>
            </a:r>
            <a:r>
              <a:rPr dirty="0" err="1"/>
              <a:t>nepůsobí</a:t>
            </a:r>
            <a:r>
              <a:rPr dirty="0"/>
              <a:t> </a:t>
            </a:r>
            <a:r>
              <a:rPr dirty="0" err="1"/>
              <a:t>nesnáze</a:t>
            </a:r>
            <a:r>
              <a:rPr dirty="0"/>
              <a:t> </a:t>
            </a:r>
            <a:r>
              <a:rPr dirty="0" err="1"/>
              <a:t>říci</a:t>
            </a:r>
            <a:r>
              <a:rPr dirty="0"/>
              <a:t> o </a:t>
            </a:r>
            <a:r>
              <a:rPr dirty="0" err="1"/>
              <a:t>zdatnosti</a:t>
            </a:r>
            <a:r>
              <a:rPr dirty="0"/>
              <a:t>, co jest; </a:t>
            </a:r>
            <a:r>
              <a:rPr dirty="0" err="1"/>
              <a:t>neboť</a:t>
            </a:r>
            <a:r>
              <a:rPr dirty="0"/>
              <a:t> v </a:t>
            </a:r>
            <a:r>
              <a:rPr dirty="0" err="1"/>
              <a:t>každém</a:t>
            </a:r>
            <a:r>
              <a:rPr dirty="0"/>
              <a:t> </a:t>
            </a:r>
            <a:r>
              <a:rPr dirty="0" err="1"/>
              <a:t>oboru</a:t>
            </a:r>
            <a:r>
              <a:rPr dirty="0"/>
              <a:t> </a:t>
            </a:r>
            <a:r>
              <a:rPr dirty="0" err="1"/>
              <a:t>činnosti</a:t>
            </a:r>
            <a:r>
              <a:rPr dirty="0"/>
              <a:t> a v </a:t>
            </a:r>
            <a:r>
              <a:rPr dirty="0" err="1"/>
              <a:t>každém</a:t>
            </a:r>
            <a:r>
              <a:rPr dirty="0"/>
              <a:t> </a:t>
            </a:r>
            <a:r>
              <a:rPr dirty="0" err="1"/>
              <a:t>věku</a:t>
            </a:r>
            <a:r>
              <a:rPr dirty="0"/>
              <a:t> </a:t>
            </a:r>
            <a:r>
              <a:rPr dirty="0" err="1"/>
              <a:t>i</a:t>
            </a:r>
            <a:r>
              <a:rPr dirty="0"/>
              <a:t> </a:t>
            </a:r>
            <a:r>
              <a:rPr dirty="0" err="1"/>
              <a:t>ke</a:t>
            </a:r>
            <a:r>
              <a:rPr dirty="0"/>
              <a:t> </a:t>
            </a:r>
            <a:r>
              <a:rPr dirty="0" err="1"/>
              <a:t>každému</a:t>
            </a:r>
            <a:r>
              <a:rPr dirty="0"/>
              <a:t> </a:t>
            </a:r>
            <a:r>
              <a:rPr dirty="0" err="1"/>
              <a:t>úkonu</a:t>
            </a:r>
            <a:r>
              <a:rPr dirty="0"/>
              <a:t> </a:t>
            </a:r>
            <a:r>
              <a:rPr dirty="0" err="1"/>
              <a:t>náleží</a:t>
            </a:r>
            <a:r>
              <a:rPr dirty="0"/>
              <a:t> </a:t>
            </a:r>
            <a:r>
              <a:rPr dirty="0" err="1"/>
              <a:t>každému</a:t>
            </a:r>
            <a:r>
              <a:rPr dirty="0"/>
              <a:t> z </a:t>
            </a:r>
            <a:r>
              <a:rPr dirty="0" err="1"/>
              <a:t>nás</a:t>
            </a:r>
            <a:r>
              <a:rPr dirty="0"/>
              <a:t> </a:t>
            </a:r>
            <a:r>
              <a:rPr dirty="0" err="1"/>
              <a:t>zdatnost</a:t>
            </a:r>
            <a:r>
              <a:rPr dirty="0"/>
              <a:t> a </a:t>
            </a:r>
            <a:r>
              <a:rPr dirty="0" err="1"/>
              <a:t>právě</a:t>
            </a:r>
            <a:r>
              <a:rPr dirty="0"/>
              <a:t> </a:t>
            </a:r>
            <a:r>
              <a:rPr dirty="0" err="1"/>
              <a:t>tak</a:t>
            </a:r>
            <a:r>
              <a:rPr dirty="0"/>
              <a:t>, </a:t>
            </a:r>
            <a:r>
              <a:rPr dirty="0" err="1"/>
              <a:t>myslím</a:t>
            </a:r>
            <a:r>
              <a:rPr dirty="0"/>
              <a:t>, </a:t>
            </a:r>
            <a:r>
              <a:rPr dirty="0" err="1"/>
              <a:t>Sókrate</a:t>
            </a:r>
            <a:r>
              <a:rPr dirty="0"/>
              <a:t>, </a:t>
            </a:r>
            <a:r>
              <a:rPr dirty="0" err="1"/>
              <a:t>i</a:t>
            </a:r>
            <a:r>
              <a:rPr dirty="0"/>
              <a:t> </a:t>
            </a:r>
            <a:r>
              <a:rPr dirty="0" err="1"/>
              <a:t>špatnost</a:t>
            </a:r>
            <a:r>
              <a:rPr dirty="0"/>
              <a:t>.</a:t>
            </a:r>
          </a:p>
          <a:p>
            <a:pPr marL="0" indent="0">
              <a:spcBef>
                <a:spcPts val="200"/>
              </a:spcBef>
              <a:buSzTx/>
              <a:buNone/>
              <a:defRPr sz="1200"/>
            </a:pPr>
            <a:r>
              <a:rPr dirty="0" err="1"/>
              <a:t>Sókr</a:t>
            </a:r>
            <a:r>
              <a:rPr dirty="0"/>
              <a:t>. „</a:t>
            </a:r>
            <a:r>
              <a:rPr dirty="0" err="1"/>
              <a:t>Podobá</a:t>
            </a:r>
            <a:r>
              <a:rPr dirty="0"/>
              <a:t> se, </a:t>
            </a:r>
            <a:r>
              <a:rPr dirty="0" err="1"/>
              <a:t>Menóne</a:t>
            </a:r>
            <a:r>
              <a:rPr dirty="0"/>
              <a:t>, </a:t>
            </a:r>
            <a:r>
              <a:rPr dirty="0" err="1"/>
              <a:t>že</a:t>
            </a:r>
            <a:r>
              <a:rPr dirty="0"/>
              <a:t> </a:t>
            </a:r>
            <a:r>
              <a:rPr dirty="0" err="1"/>
              <a:t>mě</a:t>
            </a:r>
            <a:r>
              <a:rPr dirty="0"/>
              <a:t> </a:t>
            </a:r>
            <a:r>
              <a:rPr dirty="0" err="1"/>
              <a:t>potkalo</a:t>
            </a:r>
            <a:r>
              <a:rPr dirty="0"/>
              <a:t> </a:t>
            </a:r>
            <a:r>
              <a:rPr dirty="0" err="1"/>
              <a:t>jakési</a:t>
            </a:r>
            <a:r>
              <a:rPr dirty="0"/>
              <a:t> </a:t>
            </a:r>
            <a:r>
              <a:rPr dirty="0" err="1"/>
              <a:t>veliké</a:t>
            </a:r>
            <a:r>
              <a:rPr dirty="0"/>
              <a:t> </a:t>
            </a:r>
            <a:r>
              <a:rPr dirty="0" err="1"/>
              <a:t>štěstí</a:t>
            </a:r>
            <a:r>
              <a:rPr dirty="0"/>
              <a:t>, </a:t>
            </a:r>
            <a:r>
              <a:rPr dirty="0" err="1"/>
              <a:t>jestliže</a:t>
            </a:r>
            <a:r>
              <a:rPr dirty="0"/>
              <a:t> </a:t>
            </a:r>
            <a:r>
              <a:rPr dirty="0" err="1"/>
              <a:t>jsem</a:t>
            </a:r>
            <a:r>
              <a:rPr dirty="0"/>
              <a:t> </a:t>
            </a:r>
            <a:r>
              <a:rPr dirty="0" err="1"/>
              <a:t>hledal</a:t>
            </a:r>
            <a:r>
              <a:rPr dirty="0"/>
              <a:t> </a:t>
            </a:r>
            <a:r>
              <a:rPr dirty="0" err="1"/>
              <a:t>jen</a:t>
            </a:r>
            <a:r>
              <a:rPr dirty="0"/>
              <a:t> </a:t>
            </a:r>
            <a:r>
              <a:rPr dirty="0" err="1"/>
              <a:t>jednu</a:t>
            </a:r>
            <a:r>
              <a:rPr dirty="0"/>
              <a:t> </a:t>
            </a:r>
            <a:r>
              <a:rPr dirty="0" err="1"/>
              <a:t>zdatnost</a:t>
            </a:r>
            <a:r>
              <a:rPr dirty="0"/>
              <a:t>, </a:t>
            </a:r>
            <a:r>
              <a:rPr b="1" dirty="0"/>
              <a:t>ale </a:t>
            </a:r>
            <a:r>
              <a:rPr b="1" dirty="0" err="1"/>
              <a:t>nalezl</a:t>
            </a:r>
            <a:r>
              <a:rPr b="1" dirty="0"/>
              <a:t> </a:t>
            </a:r>
            <a:r>
              <a:rPr b="1" dirty="0" err="1"/>
              <a:t>jsem</a:t>
            </a:r>
            <a:r>
              <a:rPr b="1" dirty="0"/>
              <a:t> </a:t>
            </a:r>
            <a:r>
              <a:rPr b="1" dirty="0" err="1"/>
              <a:t>celý</a:t>
            </a:r>
            <a:r>
              <a:rPr b="1" dirty="0"/>
              <a:t> </a:t>
            </a:r>
            <a:r>
              <a:rPr b="1" dirty="0" err="1"/>
              <a:t>roj</a:t>
            </a:r>
            <a:r>
              <a:rPr b="1" dirty="0"/>
              <a:t> </a:t>
            </a:r>
            <a:r>
              <a:rPr b="1" dirty="0" err="1"/>
              <a:t>zdatností</a:t>
            </a:r>
            <a:r>
              <a:rPr b="1" dirty="0"/>
              <a:t> u </a:t>
            </a:r>
            <a:r>
              <a:rPr b="1" dirty="0" err="1"/>
              <a:t>tebe</a:t>
            </a:r>
            <a:r>
              <a:rPr b="1" dirty="0"/>
              <a:t> </a:t>
            </a:r>
            <a:r>
              <a:rPr b="1" dirty="0" err="1"/>
              <a:t>ležících</a:t>
            </a:r>
            <a:r>
              <a:rPr b="1" dirty="0"/>
              <a:t>.</a:t>
            </a:r>
            <a:r>
              <a:rPr dirty="0"/>
              <a:t>“</a:t>
            </a:r>
          </a:p>
        </p:txBody>
      </p:sp>
      <p:sp>
        <p:nvSpPr>
          <p:cNvPr id="442"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defTabSz="905255">
              <a:spcBef>
                <a:spcPts val="200"/>
              </a:spcBef>
              <a:defRPr sz="989"/>
            </a:pPr>
            <a:r>
              <a:rPr dirty="0" err="1"/>
              <a:t>Hledání</a:t>
            </a:r>
            <a:r>
              <a:rPr dirty="0"/>
              <a:t> </a:t>
            </a:r>
            <a:r>
              <a:rPr dirty="0" err="1"/>
              <a:t>odpovědí</a:t>
            </a:r>
            <a:r>
              <a:rPr dirty="0"/>
              <a:t> </a:t>
            </a:r>
            <a:r>
              <a:rPr dirty="0" err="1"/>
              <a:t>na</a:t>
            </a:r>
            <a:r>
              <a:rPr dirty="0"/>
              <a:t> </a:t>
            </a:r>
            <a:r>
              <a:rPr dirty="0" err="1"/>
              <a:t>výše</a:t>
            </a:r>
            <a:r>
              <a:rPr dirty="0"/>
              <a:t> </a:t>
            </a:r>
            <a:r>
              <a:rPr dirty="0" err="1"/>
              <a:t>položené</a:t>
            </a:r>
            <a:r>
              <a:rPr dirty="0"/>
              <a:t> </a:t>
            </a:r>
            <a:r>
              <a:rPr dirty="0" err="1"/>
              <a:t>otázky</a:t>
            </a:r>
            <a:r>
              <a:rPr dirty="0"/>
              <a:t> </a:t>
            </a:r>
            <a:r>
              <a:rPr dirty="0" err="1"/>
              <a:t>nebylo</a:t>
            </a:r>
            <a:r>
              <a:rPr dirty="0"/>
              <a:t> pro </a:t>
            </a:r>
            <a:r>
              <a:rPr dirty="0" err="1"/>
              <a:t>Sókrata</a:t>
            </a:r>
            <a:r>
              <a:rPr dirty="0"/>
              <a:t> </a:t>
            </a:r>
            <a:r>
              <a:rPr dirty="0" err="1"/>
              <a:t>pouhou</a:t>
            </a:r>
            <a:r>
              <a:rPr dirty="0"/>
              <a:t> </a:t>
            </a:r>
            <a:r>
              <a:rPr dirty="0" err="1"/>
              <a:t>zábavou</a:t>
            </a:r>
            <a:r>
              <a:rPr dirty="0"/>
              <a:t>. </a:t>
            </a:r>
            <a:r>
              <a:rPr dirty="0" err="1"/>
              <a:t>Případná</a:t>
            </a:r>
            <a:r>
              <a:rPr dirty="0"/>
              <a:t> </a:t>
            </a:r>
            <a:r>
              <a:rPr dirty="0" err="1"/>
              <a:t>odpověď</a:t>
            </a:r>
            <a:r>
              <a:rPr dirty="0"/>
              <a:t> </a:t>
            </a:r>
            <a:r>
              <a:rPr dirty="0" err="1"/>
              <a:t>totiž</a:t>
            </a:r>
            <a:r>
              <a:rPr dirty="0"/>
              <a:t> </a:t>
            </a:r>
            <a:r>
              <a:rPr dirty="0" err="1"/>
              <a:t>bude</a:t>
            </a:r>
            <a:r>
              <a:rPr dirty="0"/>
              <a:t> </a:t>
            </a:r>
            <a:r>
              <a:rPr dirty="0" err="1"/>
              <a:t>poskytovat</a:t>
            </a:r>
            <a:r>
              <a:rPr dirty="0"/>
              <a:t> </a:t>
            </a:r>
            <a:r>
              <a:rPr dirty="0" err="1"/>
              <a:t>kritérium</a:t>
            </a:r>
            <a:r>
              <a:rPr dirty="0"/>
              <a:t>, </a:t>
            </a:r>
            <a:r>
              <a:rPr dirty="0" err="1"/>
              <a:t>podle</a:t>
            </a:r>
            <a:r>
              <a:rPr dirty="0"/>
              <a:t> </a:t>
            </a:r>
            <a:r>
              <a:rPr dirty="0" err="1"/>
              <a:t>něhož</a:t>
            </a:r>
            <a:r>
              <a:rPr dirty="0"/>
              <a:t> </a:t>
            </a:r>
            <a:r>
              <a:rPr dirty="0" err="1"/>
              <a:t>můžeme</a:t>
            </a:r>
            <a:r>
              <a:rPr dirty="0"/>
              <a:t> </a:t>
            </a:r>
            <a:r>
              <a:rPr dirty="0" err="1"/>
              <a:t>rozhodnout</a:t>
            </a:r>
            <a:r>
              <a:rPr dirty="0"/>
              <a:t>, </a:t>
            </a:r>
            <a:r>
              <a:rPr dirty="0" err="1"/>
              <a:t>zda</a:t>
            </a:r>
            <a:r>
              <a:rPr dirty="0"/>
              <a:t> to </a:t>
            </a:r>
            <a:r>
              <a:rPr dirty="0" err="1"/>
              <a:t>či</a:t>
            </a:r>
            <a:r>
              <a:rPr dirty="0"/>
              <a:t> ono je </a:t>
            </a:r>
            <a:r>
              <a:rPr dirty="0" err="1"/>
              <a:t>např</a:t>
            </a:r>
            <a:r>
              <a:rPr dirty="0"/>
              <a:t>. </a:t>
            </a:r>
            <a:r>
              <a:rPr b="1" dirty="0" err="1"/>
              <a:t>ctnostné</a:t>
            </a:r>
            <a:r>
              <a:rPr b="1" dirty="0"/>
              <a:t>. </a:t>
            </a:r>
            <a:endParaRPr sz="2772" dirty="0"/>
          </a:p>
          <a:p>
            <a:pPr defTabSz="905255">
              <a:spcBef>
                <a:spcPts val="200"/>
              </a:spcBef>
              <a:defRPr sz="989" b="1"/>
            </a:pPr>
            <a:r>
              <a:rPr dirty="0"/>
              <a:t>Co z </a:t>
            </a:r>
            <a:r>
              <a:rPr dirty="0" err="1"/>
              <a:t>toho</a:t>
            </a:r>
            <a:r>
              <a:rPr dirty="0"/>
              <a:t> </a:t>
            </a:r>
            <a:r>
              <a:rPr dirty="0" err="1"/>
              <a:t>plyne</a:t>
            </a:r>
            <a:r>
              <a:rPr dirty="0"/>
              <a:t>?</a:t>
            </a:r>
            <a:endParaRPr sz="2772" dirty="0"/>
          </a:p>
          <a:p>
            <a:pPr defTabSz="905255">
              <a:spcBef>
                <a:spcPts val="600"/>
              </a:spcBef>
              <a:defRPr sz="989" b="1"/>
            </a:pPr>
            <a:endParaRPr sz="2772" dirty="0"/>
          </a:p>
          <a:p>
            <a:pPr defTabSz="905255">
              <a:spcBef>
                <a:spcPts val="200"/>
              </a:spcBef>
              <a:defRPr sz="989" b="1"/>
            </a:pPr>
            <a:r>
              <a:rPr dirty="0" err="1"/>
              <a:t>Morální</a:t>
            </a:r>
            <a:r>
              <a:rPr dirty="0"/>
              <a:t> </a:t>
            </a:r>
            <a:r>
              <a:rPr dirty="0" err="1"/>
              <a:t>jednání</a:t>
            </a:r>
            <a:r>
              <a:rPr dirty="0"/>
              <a:t> je </a:t>
            </a:r>
            <a:r>
              <a:rPr dirty="0" err="1"/>
              <a:t>bytostně</a:t>
            </a:r>
            <a:r>
              <a:rPr dirty="0"/>
              <a:t> </a:t>
            </a:r>
            <a:r>
              <a:rPr dirty="0" err="1"/>
              <a:t>věcí</a:t>
            </a:r>
            <a:r>
              <a:rPr dirty="0"/>
              <a:t> </a:t>
            </a:r>
            <a:r>
              <a:rPr dirty="0" err="1"/>
              <a:t>intelektu</a:t>
            </a:r>
            <a:r>
              <a:rPr b="0" dirty="0"/>
              <a:t>, </a:t>
            </a:r>
            <a:r>
              <a:rPr b="0" dirty="0" err="1"/>
              <a:t>morální</a:t>
            </a:r>
            <a:r>
              <a:rPr b="0" dirty="0"/>
              <a:t> </a:t>
            </a:r>
            <a:r>
              <a:rPr b="0" dirty="0" err="1"/>
              <a:t>situace</a:t>
            </a:r>
            <a:r>
              <a:rPr b="0" dirty="0"/>
              <a:t> </a:t>
            </a:r>
            <a:r>
              <a:rPr b="0" dirty="0" err="1"/>
              <a:t>jsou</a:t>
            </a:r>
            <a:r>
              <a:rPr b="0" dirty="0"/>
              <a:t> v </a:t>
            </a:r>
            <a:r>
              <a:rPr b="0" dirty="0" err="1"/>
              <a:t>principu</a:t>
            </a:r>
            <a:r>
              <a:rPr b="0" dirty="0"/>
              <a:t> </a:t>
            </a:r>
            <a:r>
              <a:rPr b="0" dirty="0" err="1"/>
              <a:t>stejně</a:t>
            </a:r>
            <a:r>
              <a:rPr b="0" dirty="0"/>
              <a:t> </a:t>
            </a:r>
            <a:r>
              <a:rPr b="0" dirty="0" err="1"/>
              <a:t>jako</a:t>
            </a:r>
            <a:r>
              <a:rPr b="0" dirty="0"/>
              <a:t> </a:t>
            </a:r>
            <a:r>
              <a:rPr b="0" dirty="0" err="1"/>
              <a:t>jiné</a:t>
            </a:r>
            <a:r>
              <a:rPr b="0" dirty="0"/>
              <a:t> </a:t>
            </a:r>
            <a:r>
              <a:rPr b="0" dirty="0" err="1"/>
              <a:t>situace</a:t>
            </a:r>
            <a:r>
              <a:rPr b="0" dirty="0"/>
              <a:t> </a:t>
            </a:r>
            <a:r>
              <a:rPr b="0" dirty="0" err="1"/>
              <a:t>neměnná</a:t>
            </a:r>
            <a:r>
              <a:rPr b="0" dirty="0"/>
              <a:t> </a:t>
            </a:r>
            <a:r>
              <a:rPr b="0" dirty="0" err="1"/>
              <a:t>fakta</a:t>
            </a:r>
            <a:r>
              <a:rPr b="0" dirty="0"/>
              <a:t>, a </a:t>
            </a:r>
            <a:r>
              <a:rPr b="0" dirty="0" err="1"/>
              <a:t>tedy</a:t>
            </a:r>
            <a:r>
              <a:rPr b="0" dirty="0"/>
              <a:t> </a:t>
            </a:r>
            <a:r>
              <a:rPr b="0" dirty="0" err="1"/>
              <a:t>i</a:t>
            </a:r>
            <a:r>
              <a:rPr b="0" dirty="0"/>
              <a:t> </a:t>
            </a:r>
            <a:r>
              <a:rPr dirty="0" err="1"/>
              <a:t>morální</a:t>
            </a:r>
            <a:r>
              <a:rPr dirty="0"/>
              <a:t> </a:t>
            </a:r>
            <a:r>
              <a:rPr dirty="0" err="1"/>
              <a:t>soudy</a:t>
            </a:r>
            <a:r>
              <a:rPr b="0" dirty="0"/>
              <a:t> </a:t>
            </a:r>
            <a:r>
              <a:rPr b="0" dirty="0" err="1"/>
              <a:t>jsou</a:t>
            </a:r>
            <a:r>
              <a:rPr b="0" dirty="0"/>
              <a:t> </a:t>
            </a:r>
            <a:r>
              <a:rPr b="0" dirty="0" err="1"/>
              <a:t>podřízeny</a:t>
            </a:r>
            <a:r>
              <a:rPr b="0" dirty="0"/>
              <a:t> </a:t>
            </a:r>
            <a:r>
              <a:rPr b="0" dirty="0" err="1"/>
              <a:t>pojmům</a:t>
            </a:r>
            <a:r>
              <a:rPr b="0" dirty="0"/>
              <a:t> „</a:t>
            </a:r>
            <a:r>
              <a:rPr b="0" dirty="0" err="1"/>
              <a:t>pravdivé</a:t>
            </a:r>
            <a:r>
              <a:rPr b="0" dirty="0"/>
              <a:t>“ a „</a:t>
            </a:r>
            <a:r>
              <a:rPr b="0" dirty="0" err="1"/>
              <a:t>nepravdivé</a:t>
            </a:r>
            <a:r>
              <a:rPr b="0" dirty="0"/>
              <a:t>“. </a:t>
            </a:r>
            <a:r>
              <a:rPr dirty="0" err="1"/>
              <a:t>Úkolem</a:t>
            </a:r>
            <a:r>
              <a:rPr dirty="0"/>
              <a:t> </a:t>
            </a:r>
            <a:r>
              <a:rPr dirty="0" err="1"/>
              <a:t>etiky</a:t>
            </a:r>
            <a:r>
              <a:rPr dirty="0"/>
              <a:t> je </a:t>
            </a:r>
            <a:r>
              <a:rPr dirty="0" err="1"/>
              <a:t>hledat</a:t>
            </a:r>
            <a:r>
              <a:rPr dirty="0"/>
              <a:t> </a:t>
            </a:r>
            <a:r>
              <a:rPr dirty="0" err="1"/>
              <a:t>pravdivá</a:t>
            </a:r>
            <a:r>
              <a:rPr dirty="0"/>
              <a:t> </a:t>
            </a:r>
            <a:r>
              <a:rPr dirty="0" err="1"/>
              <a:t>tvrzení</a:t>
            </a:r>
            <a:r>
              <a:rPr dirty="0"/>
              <a:t> o </a:t>
            </a:r>
            <a:r>
              <a:rPr dirty="0" err="1"/>
              <a:t>dobrém</a:t>
            </a:r>
            <a:r>
              <a:rPr dirty="0"/>
              <a:t> a </a:t>
            </a:r>
            <a:r>
              <a:rPr dirty="0" err="1"/>
              <a:t>špatném</a:t>
            </a:r>
            <a:r>
              <a:rPr dirty="0"/>
              <a:t>.</a:t>
            </a:r>
            <a:r>
              <a:rPr b="0" dirty="0"/>
              <a:t> </a:t>
            </a:r>
            <a:endParaRPr sz="2772" dirty="0"/>
          </a:p>
          <a:p>
            <a:pPr defTabSz="905255">
              <a:spcBef>
                <a:spcPts val="600"/>
              </a:spcBef>
              <a:defRPr sz="989"/>
            </a:pPr>
            <a:endParaRPr sz="2772" dirty="0"/>
          </a:p>
          <a:p>
            <a:pPr defTabSz="905255">
              <a:spcBef>
                <a:spcPts val="200"/>
              </a:spcBef>
              <a:defRPr sz="989"/>
            </a:pPr>
            <a:r>
              <a:rPr dirty="0" err="1"/>
              <a:t>Morální</a:t>
            </a:r>
            <a:r>
              <a:rPr dirty="0"/>
              <a:t> </a:t>
            </a:r>
            <a:r>
              <a:rPr dirty="0" err="1"/>
              <a:t>jednání</a:t>
            </a:r>
            <a:r>
              <a:rPr dirty="0"/>
              <a:t> je </a:t>
            </a:r>
            <a:r>
              <a:rPr dirty="0" err="1"/>
              <a:t>podle</a:t>
            </a:r>
            <a:r>
              <a:rPr dirty="0"/>
              <a:t> </a:t>
            </a:r>
            <a:r>
              <a:rPr dirty="0" err="1"/>
              <a:t>Sókrata</a:t>
            </a:r>
            <a:r>
              <a:rPr dirty="0"/>
              <a:t> </a:t>
            </a:r>
            <a:r>
              <a:rPr b="1" dirty="0" err="1"/>
              <a:t>záležitostí</a:t>
            </a:r>
            <a:r>
              <a:rPr b="1" dirty="0"/>
              <a:t> </a:t>
            </a:r>
            <a:r>
              <a:rPr b="1" dirty="0" err="1"/>
              <a:t>vědění</a:t>
            </a:r>
            <a:r>
              <a:rPr b="1" dirty="0"/>
              <a:t> </a:t>
            </a:r>
            <a:r>
              <a:rPr dirty="0"/>
              <a:t>a ten, </a:t>
            </a:r>
            <a:r>
              <a:rPr dirty="0" err="1"/>
              <a:t>kdo</a:t>
            </a:r>
            <a:r>
              <a:rPr dirty="0"/>
              <a:t> </a:t>
            </a:r>
            <a:r>
              <a:rPr dirty="0" err="1"/>
              <a:t>má</a:t>
            </a:r>
            <a:r>
              <a:rPr dirty="0"/>
              <a:t> </a:t>
            </a:r>
            <a:r>
              <a:rPr dirty="0" err="1"/>
              <a:t>odpovídající</a:t>
            </a:r>
            <a:r>
              <a:rPr dirty="0"/>
              <a:t> </a:t>
            </a:r>
            <a:r>
              <a:rPr b="1" dirty="0" err="1"/>
              <a:t>vědění</a:t>
            </a:r>
            <a:r>
              <a:rPr dirty="0"/>
              <a:t>, </a:t>
            </a:r>
            <a:r>
              <a:rPr dirty="0" err="1"/>
              <a:t>jedná</a:t>
            </a:r>
            <a:r>
              <a:rPr dirty="0"/>
              <a:t> </a:t>
            </a:r>
            <a:r>
              <a:rPr dirty="0" err="1"/>
              <a:t>rovněž</a:t>
            </a:r>
            <a:r>
              <a:rPr dirty="0"/>
              <a:t> </a:t>
            </a:r>
            <a:r>
              <a:rPr dirty="0" err="1"/>
              <a:t>nutně</a:t>
            </a:r>
            <a:r>
              <a:rPr dirty="0"/>
              <a:t> </a:t>
            </a:r>
            <a:r>
              <a:rPr dirty="0" err="1"/>
              <a:t>správně</a:t>
            </a:r>
            <a:r>
              <a:rPr dirty="0"/>
              <a:t>. </a:t>
            </a:r>
            <a:r>
              <a:rPr dirty="0" err="1"/>
              <a:t>Morální</a:t>
            </a:r>
            <a:r>
              <a:rPr dirty="0"/>
              <a:t> </a:t>
            </a:r>
            <a:r>
              <a:rPr dirty="0" err="1"/>
              <a:t>vědění</a:t>
            </a:r>
            <a:r>
              <a:rPr dirty="0"/>
              <a:t> je </a:t>
            </a:r>
            <a:r>
              <a:rPr dirty="0" err="1"/>
              <a:t>současně</a:t>
            </a:r>
            <a:r>
              <a:rPr dirty="0"/>
              <a:t> </a:t>
            </a:r>
            <a:r>
              <a:rPr dirty="0" err="1"/>
              <a:t>nutnou</a:t>
            </a:r>
            <a:r>
              <a:rPr dirty="0"/>
              <a:t> </a:t>
            </a:r>
            <a:r>
              <a:rPr dirty="0" err="1"/>
              <a:t>i</a:t>
            </a:r>
            <a:r>
              <a:rPr dirty="0"/>
              <a:t> </a:t>
            </a:r>
            <a:r>
              <a:rPr dirty="0" err="1"/>
              <a:t>dostatečnou</a:t>
            </a:r>
            <a:r>
              <a:rPr dirty="0"/>
              <a:t> </a:t>
            </a:r>
            <a:r>
              <a:rPr dirty="0" err="1"/>
              <a:t>podmínkou</a:t>
            </a:r>
            <a:r>
              <a:rPr dirty="0"/>
              <a:t> </a:t>
            </a:r>
            <a:r>
              <a:rPr dirty="0" err="1"/>
              <a:t>morálního</a:t>
            </a:r>
            <a:r>
              <a:rPr dirty="0"/>
              <a:t> </a:t>
            </a:r>
            <a:r>
              <a:rPr dirty="0" err="1"/>
              <a:t>jednání</a:t>
            </a:r>
            <a:r>
              <a:rPr dirty="0"/>
              <a:t>.</a:t>
            </a:r>
            <a:endParaRPr sz="2772" dirty="0"/>
          </a:p>
          <a:p>
            <a:pPr defTabSz="905255">
              <a:spcBef>
                <a:spcPts val="200"/>
              </a:spcBef>
              <a:defRPr sz="989"/>
            </a:pPr>
            <a:r>
              <a:rPr dirty="0"/>
              <a:t>Toto </a:t>
            </a:r>
            <a:r>
              <a:rPr dirty="0" err="1"/>
              <a:t>vědění</a:t>
            </a:r>
            <a:r>
              <a:rPr dirty="0"/>
              <a:t> </a:t>
            </a:r>
            <a:r>
              <a:rPr dirty="0" err="1"/>
              <a:t>pak</a:t>
            </a:r>
            <a:r>
              <a:rPr dirty="0"/>
              <a:t>: a) </a:t>
            </a:r>
            <a:r>
              <a:rPr dirty="0" err="1"/>
              <a:t>není</a:t>
            </a:r>
            <a:r>
              <a:rPr dirty="0"/>
              <a:t> </a:t>
            </a:r>
            <a:r>
              <a:rPr dirty="0" err="1"/>
              <a:t>relativní</a:t>
            </a:r>
            <a:r>
              <a:rPr dirty="0"/>
              <a:t> (</a:t>
            </a:r>
            <a:r>
              <a:rPr dirty="0" err="1"/>
              <a:t>viz</a:t>
            </a:r>
            <a:r>
              <a:rPr dirty="0"/>
              <a:t> </a:t>
            </a:r>
            <a:r>
              <a:rPr i="1" dirty="0"/>
              <a:t>homo </a:t>
            </a:r>
            <a:r>
              <a:rPr i="1" dirty="0" err="1"/>
              <a:t>mensura</a:t>
            </a:r>
            <a:r>
              <a:rPr dirty="0"/>
              <a:t>); b) je </a:t>
            </a:r>
            <a:r>
              <a:rPr dirty="0" err="1"/>
              <a:t>nezbytné</a:t>
            </a:r>
            <a:r>
              <a:rPr dirty="0"/>
              <a:t> (</a:t>
            </a:r>
            <a:r>
              <a:rPr dirty="0" err="1"/>
              <a:t>srov</a:t>
            </a:r>
            <a:r>
              <a:rPr dirty="0"/>
              <a:t>. </a:t>
            </a:r>
            <a:r>
              <a:rPr dirty="0" err="1"/>
              <a:t>Gorg</a:t>
            </a:r>
            <a:r>
              <a:rPr dirty="0"/>
              <a:t>.), </a:t>
            </a:r>
            <a:r>
              <a:rPr dirty="0" err="1"/>
              <a:t>pokud</a:t>
            </a:r>
            <a:r>
              <a:rPr dirty="0"/>
              <a:t> </a:t>
            </a:r>
            <a:r>
              <a:rPr dirty="0" err="1"/>
              <a:t>chceme</a:t>
            </a:r>
            <a:r>
              <a:rPr dirty="0"/>
              <a:t> </a:t>
            </a:r>
            <a:r>
              <a:rPr dirty="0" err="1"/>
              <a:t>zachovat</a:t>
            </a:r>
            <a:r>
              <a:rPr dirty="0"/>
              <a:t> </a:t>
            </a:r>
            <a:r>
              <a:rPr dirty="0" err="1"/>
              <a:t>morální</a:t>
            </a:r>
            <a:r>
              <a:rPr dirty="0"/>
              <a:t> </a:t>
            </a:r>
            <a:r>
              <a:rPr dirty="0" err="1"/>
              <a:t>rozměr</a:t>
            </a:r>
            <a:r>
              <a:rPr dirty="0"/>
              <a:t> </a:t>
            </a:r>
            <a:r>
              <a:rPr dirty="0" err="1"/>
              <a:t>života</a:t>
            </a:r>
            <a:r>
              <a:rPr dirty="0"/>
              <a:t>. (</a:t>
            </a:r>
            <a:r>
              <a:rPr dirty="0" err="1"/>
              <a:t>Coplestone</a:t>
            </a:r>
            <a:r>
              <a:rPr dirty="0"/>
              <a:t>, s. 197: „</a:t>
            </a:r>
            <a:r>
              <a:rPr dirty="0" err="1"/>
              <a:t>Byl</a:t>
            </a:r>
            <a:r>
              <a:rPr dirty="0"/>
              <a:t> </a:t>
            </a:r>
            <a:r>
              <a:rPr dirty="0" err="1"/>
              <a:t>přesvědčený</a:t>
            </a:r>
            <a:r>
              <a:rPr dirty="0"/>
              <a:t>, </a:t>
            </a:r>
            <a:r>
              <a:rPr dirty="0" err="1"/>
              <a:t>že</a:t>
            </a:r>
            <a:r>
              <a:rPr dirty="0"/>
              <a:t> </a:t>
            </a:r>
            <a:r>
              <a:rPr dirty="0" err="1"/>
              <a:t>etické</a:t>
            </a:r>
            <a:r>
              <a:rPr dirty="0"/>
              <a:t> </a:t>
            </a:r>
            <a:r>
              <a:rPr dirty="0" err="1"/>
              <a:t>chování</a:t>
            </a:r>
            <a:r>
              <a:rPr dirty="0"/>
              <a:t> </a:t>
            </a:r>
            <a:r>
              <a:rPr dirty="0" err="1"/>
              <a:t>musí</a:t>
            </a:r>
            <a:r>
              <a:rPr dirty="0"/>
              <a:t> </a:t>
            </a:r>
            <a:r>
              <a:rPr dirty="0" err="1"/>
              <a:t>být</a:t>
            </a:r>
            <a:r>
              <a:rPr dirty="0"/>
              <a:t> </a:t>
            </a:r>
            <a:r>
              <a:rPr dirty="0" err="1"/>
              <a:t>založeno</a:t>
            </a:r>
            <a:r>
              <a:rPr dirty="0"/>
              <a:t> </a:t>
            </a:r>
            <a:r>
              <a:rPr dirty="0" err="1"/>
              <a:t>na</a:t>
            </a:r>
            <a:r>
              <a:rPr dirty="0"/>
              <a:t> </a:t>
            </a:r>
            <a:r>
              <a:rPr dirty="0" err="1"/>
              <a:t>poznání</a:t>
            </a:r>
            <a:r>
              <a:rPr dirty="0"/>
              <a:t> a </a:t>
            </a:r>
            <a:r>
              <a:rPr dirty="0" err="1"/>
              <a:t>že</a:t>
            </a:r>
            <a:r>
              <a:rPr dirty="0"/>
              <a:t> </a:t>
            </a:r>
            <a:r>
              <a:rPr dirty="0" err="1"/>
              <a:t>toto</a:t>
            </a:r>
            <a:r>
              <a:rPr dirty="0"/>
              <a:t> </a:t>
            </a:r>
            <a:r>
              <a:rPr dirty="0" err="1"/>
              <a:t>poznání</a:t>
            </a:r>
            <a:r>
              <a:rPr dirty="0"/>
              <a:t> </a:t>
            </a:r>
            <a:r>
              <a:rPr dirty="0" err="1"/>
              <a:t>musí</a:t>
            </a:r>
            <a:r>
              <a:rPr dirty="0"/>
              <a:t> </a:t>
            </a:r>
            <a:r>
              <a:rPr dirty="0" err="1"/>
              <a:t>být</a:t>
            </a:r>
            <a:r>
              <a:rPr dirty="0"/>
              <a:t> </a:t>
            </a:r>
            <a:r>
              <a:rPr dirty="0" err="1"/>
              <a:t>poznáním</a:t>
            </a:r>
            <a:r>
              <a:rPr dirty="0"/>
              <a:t> </a:t>
            </a:r>
            <a:r>
              <a:rPr dirty="0" err="1"/>
              <a:t>věčných</a:t>
            </a:r>
            <a:r>
              <a:rPr dirty="0"/>
              <a:t> </a:t>
            </a:r>
            <a:r>
              <a:rPr dirty="0" err="1"/>
              <a:t>hodnot</a:t>
            </a:r>
            <a:r>
              <a:rPr dirty="0"/>
              <a:t>, </a:t>
            </a:r>
            <a:r>
              <a:rPr dirty="0" err="1"/>
              <a:t>které</a:t>
            </a:r>
            <a:r>
              <a:rPr dirty="0"/>
              <a:t> </a:t>
            </a:r>
            <a:r>
              <a:rPr dirty="0" err="1"/>
              <a:t>nepodléhají</a:t>
            </a:r>
            <a:r>
              <a:rPr dirty="0"/>
              <a:t> </a:t>
            </a:r>
            <a:r>
              <a:rPr dirty="0" err="1"/>
              <a:t>přechodným</a:t>
            </a:r>
            <a:r>
              <a:rPr dirty="0"/>
              <a:t> a </a:t>
            </a:r>
            <a:r>
              <a:rPr dirty="0" err="1"/>
              <a:t>měnícím</a:t>
            </a:r>
            <a:r>
              <a:rPr dirty="0"/>
              <a:t> se </a:t>
            </a:r>
            <a:r>
              <a:rPr dirty="0" err="1"/>
              <a:t>vlivům</a:t>
            </a:r>
            <a:r>
              <a:rPr dirty="0"/>
              <a:t> </a:t>
            </a:r>
            <a:r>
              <a:rPr dirty="0" err="1"/>
              <a:t>smyslového</a:t>
            </a:r>
            <a:r>
              <a:rPr dirty="0"/>
              <a:t> </a:t>
            </a:r>
            <a:r>
              <a:rPr dirty="0" err="1"/>
              <a:t>nebo</a:t>
            </a:r>
            <a:r>
              <a:rPr dirty="0"/>
              <a:t> </a:t>
            </a:r>
            <a:r>
              <a:rPr dirty="0" err="1"/>
              <a:t>subjektivního</a:t>
            </a:r>
            <a:r>
              <a:rPr dirty="0"/>
              <a:t> </a:t>
            </a:r>
            <a:r>
              <a:rPr dirty="0" err="1"/>
              <a:t>úsudku</a:t>
            </a:r>
            <a:r>
              <a:rPr dirty="0"/>
              <a:t>, ale </a:t>
            </a:r>
            <a:r>
              <a:rPr dirty="0" err="1"/>
              <a:t>jsou</a:t>
            </a:r>
            <a:r>
              <a:rPr dirty="0"/>
              <a:t> </a:t>
            </a:r>
            <a:r>
              <a:rPr dirty="0" err="1"/>
              <a:t>stejné</a:t>
            </a:r>
            <a:r>
              <a:rPr dirty="0"/>
              <a:t> pro </a:t>
            </a:r>
            <a:r>
              <a:rPr dirty="0" err="1"/>
              <a:t>všechny</a:t>
            </a:r>
            <a:r>
              <a:rPr dirty="0"/>
              <a:t> </a:t>
            </a:r>
            <a:r>
              <a:rPr dirty="0" err="1"/>
              <a:t>lidi</a:t>
            </a:r>
            <a:r>
              <a:rPr dirty="0"/>
              <a:t> a pro </a:t>
            </a:r>
            <a:r>
              <a:rPr dirty="0" err="1"/>
              <a:t>všechny</a:t>
            </a:r>
            <a:r>
              <a:rPr dirty="0"/>
              <a:t> </a:t>
            </a:r>
            <a:r>
              <a:rPr dirty="0" err="1"/>
              <a:t>národy</a:t>
            </a:r>
            <a:r>
              <a:rPr dirty="0"/>
              <a:t> </a:t>
            </a:r>
            <a:r>
              <a:rPr dirty="0" err="1"/>
              <a:t>všech</a:t>
            </a:r>
            <a:r>
              <a:rPr dirty="0"/>
              <a:t> </a:t>
            </a:r>
            <a:r>
              <a:rPr dirty="0" err="1"/>
              <a:t>věků</a:t>
            </a:r>
            <a:r>
              <a:rPr dirty="0"/>
              <a:t>.“)</a:t>
            </a:r>
            <a:endParaRPr sz="2772" dirty="0"/>
          </a:p>
          <a:p>
            <a:pPr defTabSz="905255">
              <a:spcBef>
                <a:spcPts val="600"/>
              </a:spcBef>
              <a:defRPr sz="989"/>
            </a:pPr>
            <a:endParaRPr sz="2772" dirty="0"/>
          </a:p>
          <a:p>
            <a:pPr defTabSz="905255">
              <a:spcBef>
                <a:spcPts val="200"/>
              </a:spcBef>
              <a:defRPr sz="989"/>
            </a:pPr>
            <a:r>
              <a:rPr dirty="0"/>
              <a:t>I. Berlin, </a:t>
            </a:r>
            <a:r>
              <a:rPr i="1" dirty="0"/>
              <a:t>On Liberty, </a:t>
            </a:r>
            <a:r>
              <a:rPr dirty="0"/>
              <a:t> s. 200: „Can it be that Socrates and the creators of the central Western tradition in ethics and politics who followed him have been mistaken, for more than two </a:t>
            </a:r>
            <a:r>
              <a:rPr dirty="0" err="1"/>
              <a:t>millenina</a:t>
            </a:r>
            <a:r>
              <a:rPr dirty="0"/>
              <a:t>, that virtue is knowledge, nor freedom identical with either. That despite the fact that it rules the fact of more man than ever before in its long history, not one of the basic assumption of this </a:t>
            </a:r>
            <a:r>
              <a:rPr dirty="0" err="1"/>
              <a:t>famouf</a:t>
            </a:r>
            <a:r>
              <a:rPr dirty="0"/>
              <a:t> view is demonstrable, or, perhaps, even true?“</a:t>
            </a: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Nadpis 1"/>
          <p:cNvSpPr txBox="1">
            <a:spLocks noGrp="1"/>
          </p:cNvSpPr>
          <p:nvPr>
            <p:ph type="title"/>
          </p:nvPr>
        </p:nvSpPr>
        <p:spPr>
          <a:xfrm>
            <a:off x="457200" y="274638"/>
            <a:ext cx="8229600" cy="701177"/>
          </a:xfrm>
          <a:prstGeom prst="rect">
            <a:avLst/>
          </a:prstGeom>
        </p:spPr>
        <p:txBody>
          <a:bodyPr>
            <a:normAutofit fontScale="90000"/>
          </a:bodyPr>
          <a:lstStyle/>
          <a:p>
            <a:pPr>
              <a:defRPr sz="1200"/>
            </a:pPr>
            <a:r>
              <a:rPr dirty="0"/>
              <a:t>Drama 5. </a:t>
            </a:r>
            <a:r>
              <a:rPr dirty="0" err="1"/>
              <a:t>stol</a:t>
            </a:r>
            <a:r>
              <a:rPr dirty="0"/>
              <a:t>. </a:t>
            </a:r>
            <a:r>
              <a:rPr dirty="0" err="1"/>
              <a:t>Aischylos</a:t>
            </a:r>
            <a:r>
              <a:rPr dirty="0"/>
              <a:t>, </a:t>
            </a:r>
            <a:r>
              <a:rPr dirty="0" err="1"/>
              <a:t>Sofokles</a:t>
            </a:r>
            <a:r>
              <a:rPr dirty="0"/>
              <a:t>, </a:t>
            </a:r>
            <a:r>
              <a:rPr dirty="0" err="1"/>
              <a:t>Euripidés</a:t>
            </a:r>
            <a:r>
              <a:rPr sz="4400" dirty="0"/>
              <a:t> </a:t>
            </a:r>
          </a:p>
        </p:txBody>
      </p:sp>
      <p:sp>
        <p:nvSpPr>
          <p:cNvPr id="445" name="Zástupný symbol pro obsah 2"/>
          <p:cNvSpPr txBox="1">
            <a:spLocks noGrp="1"/>
          </p:cNvSpPr>
          <p:nvPr>
            <p:ph type="body" idx="1"/>
          </p:nvPr>
        </p:nvSpPr>
        <p:spPr>
          <a:xfrm>
            <a:off x="539552" y="1840229"/>
            <a:ext cx="8147247" cy="3749011"/>
          </a:xfrm>
          <a:prstGeom prst="rect">
            <a:avLst/>
          </a:prstGeom>
        </p:spPr>
        <p:txBody>
          <a:bodyPr/>
          <a:lstStyle/>
          <a:p>
            <a:pPr marL="0" indent="0">
              <a:spcBef>
                <a:spcPts val="200"/>
              </a:spcBef>
              <a:buSzTx/>
              <a:buNone/>
              <a:defRPr sz="900" b="1"/>
            </a:pPr>
            <a:r>
              <a:t>Co (mimo jiné) ukazuje řecká tragédie:</a:t>
            </a:r>
            <a:r>
              <a:rPr b="0"/>
              <a:t> a) dobré lidi, kteří upadají do zkázy pro věci, které se jim prostě přihodí, pro věci, nad nimiž nemají moc (neproblematické); b) ukazuje dobré lidi, kteří dělají špatné věci, věci neslučitelné s jejich hodnotami (etickými závazky, znepokojivé), a to z důvodů okolností, které nemohou změnit (Oidípus); c) tragédie ale také ukazují obtížně uchopitelné situace: situaci </a:t>
            </a:r>
            <a:r>
              <a:t>„tragického konfliktu“</a:t>
            </a:r>
            <a:r>
              <a:rPr b="0"/>
              <a:t>: tato situace spočívá v tom, že aktér jedná špatně bez přímého fyzického donucení s plným vědomím tak, že za jiných okolností by své jednání sám zavrhl.</a:t>
            </a:r>
            <a:r>
              <a:rPr b="0" u="sng"/>
              <a:t> </a:t>
            </a:r>
            <a:r>
              <a:rPr u="sng"/>
              <a:t>Nátlak je dán okolnostmi, které znemožňují splnění dvou platných etických požadavků</a:t>
            </a:r>
            <a:r>
              <a:t>. </a:t>
            </a:r>
            <a:r>
              <a:rPr b="0"/>
              <a:t>To můžeme vyjádřit i „pozitivně“: tragická situace nastává tehdy, musíme-li volit mezi dvěma dobry (závazky) s tím, že každá z voleb povede k nepříznivým důsledkům.</a:t>
            </a:r>
          </a:p>
          <a:p>
            <a:pPr marL="0" indent="0">
              <a:spcBef>
                <a:spcPts val="0"/>
              </a:spcBef>
              <a:buSzTx/>
              <a:buNone/>
              <a:defRPr sz="900" b="1"/>
            </a:pPr>
            <a:endParaRPr b="0"/>
          </a:p>
          <a:p>
            <a:pPr marL="0" indent="0">
              <a:spcBef>
                <a:spcPts val="0"/>
              </a:spcBef>
              <a:buSzTx/>
              <a:buNone/>
              <a:defRPr sz="900" b="1"/>
            </a:pPr>
            <a:r>
              <a:t>Jaké to má (také) důsledky</a:t>
            </a:r>
            <a:r>
              <a:rPr b="0"/>
              <a:t>: řecká tragédie si díky tomu vysloužila výtku z </a:t>
            </a:r>
            <a:r>
              <a:t>„morálního primitivismu“</a:t>
            </a:r>
            <a:r>
              <a:rPr b="0"/>
              <a:t>. Za pozornost stojí, že tato výtka se objevuje se zrozením </a:t>
            </a:r>
            <a:r>
              <a:t>„morální filosofie“</a:t>
            </a:r>
            <a:r>
              <a:rPr b="0"/>
              <a:t>. Podívejme se na původ tohoto přesvědčení: Platón, </a:t>
            </a:r>
            <a:r>
              <a:rPr b="0" i="1"/>
              <a:t>Euthyfrón, </a:t>
            </a:r>
            <a:r>
              <a:rPr b="0"/>
              <a:t>7e-8a</a:t>
            </a:r>
            <a:r>
              <a:rPr b="0" i="1"/>
              <a:t>: </a:t>
            </a:r>
          </a:p>
          <a:p>
            <a:pPr marL="0" indent="0">
              <a:spcBef>
                <a:spcPts val="0"/>
              </a:spcBef>
              <a:buSzTx/>
              <a:buNone/>
              <a:defRPr sz="900" i="1"/>
            </a:pPr>
            <a:endParaRPr b="0" i="1"/>
          </a:p>
          <a:p>
            <a:pPr marL="0" indent="0">
              <a:spcBef>
                <a:spcPts val="0"/>
              </a:spcBef>
              <a:buSzTx/>
              <a:buNone/>
              <a:defRPr sz="900" i="1"/>
            </a:pPr>
            <a:r>
              <a:t>Sókr. </a:t>
            </a:r>
            <a:r>
              <a:rPr i="0"/>
              <a:t>Můj hodný Euthyfróne, tedy podle tvé řeči i z bohů pokládají jedni to, druzí něco jiného za spravedlivé i za krásné i za škodlivé i za dobré i zlé; vždyť by patrně nebyli vespolek v rozepři, kdyby nebyla mezi nimi neshoda o těchto věcech; že ano?</a:t>
            </a:r>
          </a:p>
          <a:p>
            <a:pPr marL="0" indent="0">
              <a:spcBef>
                <a:spcPts val="0"/>
              </a:spcBef>
              <a:buSzTx/>
              <a:buNone/>
              <a:defRPr sz="900" i="1"/>
            </a:pPr>
            <a:r>
              <a:t>Euth. </a:t>
            </a:r>
            <a:r>
              <a:rPr i="0"/>
              <a:t>Mluvíš správně. </a:t>
            </a:r>
          </a:p>
          <a:p>
            <a:pPr marL="0" indent="0">
              <a:spcBef>
                <a:spcPts val="0"/>
              </a:spcBef>
              <a:buSzTx/>
              <a:buNone/>
              <a:defRPr sz="900"/>
            </a:pPr>
            <a:r>
              <a:t>Sókr. Tu jistě které věci kteří  pokládají za krásné a dobré a spravedlivé, ty také milují, kdežto věci proti těmto opačné nenávidí?</a:t>
            </a:r>
          </a:p>
          <a:p>
            <a:pPr marL="0" indent="0">
              <a:spcBef>
                <a:spcPts val="0"/>
              </a:spcBef>
              <a:buSzTx/>
              <a:buNone/>
              <a:defRPr sz="900"/>
            </a:pPr>
            <a:r>
              <a:t>Euth. Ovšem.</a:t>
            </a:r>
          </a:p>
          <a:p>
            <a:pPr marL="0" indent="0">
              <a:spcBef>
                <a:spcPts val="0"/>
              </a:spcBef>
              <a:buSzTx/>
              <a:buNone/>
              <a:defRPr sz="900"/>
            </a:pPr>
            <a:r>
              <a:t>Sókr. A věci, které jedni pokládají za spravedlivé, a druzí za nespravedlivé, jsou podle tvých slov právě ty, o kterých se různí a pro které jsou mezi sebou v rozbroji a ve spolek válčí; není tomu tak?</a:t>
            </a:r>
          </a:p>
          <a:p>
            <a:pPr marL="0" indent="0">
              <a:spcBef>
                <a:spcPts val="0"/>
              </a:spcBef>
              <a:buSzTx/>
              <a:buNone/>
              <a:defRPr sz="900"/>
            </a:pPr>
            <a:r>
              <a:t>Euth. Tak jest.</a:t>
            </a:r>
          </a:p>
          <a:p>
            <a:pPr marL="0" indent="0">
              <a:spcBef>
                <a:spcPts val="0"/>
              </a:spcBef>
              <a:buSzTx/>
              <a:buNone/>
              <a:defRPr sz="900"/>
            </a:pPr>
            <a:r>
              <a:t>Sókr. </a:t>
            </a:r>
            <a:r>
              <a:rPr b="1"/>
              <a:t>Tedy jak se podobá, tytéž věci jsou od bohů nenáviděny i milovány a tytéž věci by byly bohu protivné i bohumilé.</a:t>
            </a:r>
          </a:p>
          <a:p>
            <a:pPr marL="0" indent="0">
              <a:spcBef>
                <a:spcPts val="0"/>
              </a:spcBef>
              <a:buSzTx/>
              <a:buNone/>
              <a:defRPr sz="900"/>
            </a:pPr>
            <a:r>
              <a:t>Euth. Podobá se.</a:t>
            </a:r>
          </a:p>
          <a:p>
            <a:pPr marL="0" indent="0">
              <a:spcBef>
                <a:spcPts val="0"/>
              </a:spcBef>
              <a:buSzTx/>
              <a:buNone/>
              <a:defRPr sz="900"/>
            </a:pPr>
            <a:r>
              <a:t>Sókr. </a:t>
            </a:r>
            <a:r>
              <a:rPr b="1" u="sng"/>
              <a:t>Tedy také tytéž věci , Euthyfróne, by byly zbožné a hříšné, podle tohoto soudu.  </a:t>
            </a:r>
            <a:r>
              <a:rPr u="sng"/>
              <a:t> </a:t>
            </a:r>
          </a:p>
          <a:p>
            <a:pPr marL="0" indent="0">
              <a:spcBef>
                <a:spcPts val="0"/>
              </a:spcBef>
              <a:buSzTx/>
              <a:buNone/>
              <a:defRPr sz="900" i="1"/>
            </a:pPr>
            <a:endParaRPr u="sng"/>
          </a:p>
          <a:p>
            <a:pPr marL="0" indent="0">
              <a:spcBef>
                <a:spcPts val="0"/>
              </a:spcBef>
              <a:buSzTx/>
              <a:buNone/>
              <a:defRPr sz="900"/>
            </a:pPr>
            <a:r>
              <a:t>Všimněme si následujícího: diskuze vychází z polyteistické situace, končí ale o </a:t>
            </a:r>
            <a:r>
              <a:rPr i="1"/>
              <a:t>boha. </a:t>
            </a:r>
            <a:r>
              <a:t>Bohové se nemohou různit v tom, co je zbožné, dobré apod. Nicméně to je „realita“ řeckého polyteistického náboženství (mytologie).</a:t>
            </a:r>
          </a:p>
          <a:p>
            <a:pPr marL="0" indent="0">
              <a:spcBef>
                <a:spcPts val="0"/>
              </a:spcBef>
              <a:buSzTx/>
              <a:buNone/>
              <a:defRPr sz="900"/>
            </a:pPr>
            <a:r>
              <a:t>Platónův vliv je nesmírně silný: řecká tragédie je primitivní, předracionální: „Tato (pro náš způsob myšlení) poněkud nelogická koexistence platných a protikladných </a:t>
            </a:r>
            <a:r>
              <a:rPr i="1"/>
              <a:t>dikai </a:t>
            </a:r>
            <a:r>
              <a:t>(spravedlností) uvnitř obecného procesu by se neměla ztotožňovat s naším morálním pojetím spravedlnosti …“. (M. Gagarin, </a:t>
            </a:r>
            <a:r>
              <a:rPr i="1"/>
              <a:t>Aeschylean Drama, </a:t>
            </a:r>
            <a:r>
              <a:t>s. 13)</a:t>
            </a:r>
          </a:p>
          <a:p>
            <a:pPr marL="0" indent="0">
              <a:spcBef>
                <a:spcPts val="0"/>
              </a:spcBef>
              <a:buSzTx/>
              <a:buNone/>
              <a:defRPr sz="900"/>
            </a:pPr>
            <a:r>
              <a:t>Pojďme se podívat na příklady tragických konfliktů:</a:t>
            </a:r>
          </a:p>
        </p:txBody>
      </p:sp>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Nadpis 1"/>
          <p:cNvSpPr txBox="1">
            <a:spLocks noGrp="1"/>
          </p:cNvSpPr>
          <p:nvPr>
            <p:ph type="title"/>
          </p:nvPr>
        </p:nvSpPr>
        <p:spPr>
          <a:prstGeom prst="rect">
            <a:avLst/>
          </a:prstGeom>
        </p:spPr>
        <p:txBody>
          <a:bodyPr/>
          <a:lstStyle/>
          <a:p>
            <a:pPr>
              <a:defRPr sz="900" b="1"/>
            </a:pPr>
            <a:r>
              <a:t>Příklady tragických konfliktů</a:t>
            </a:r>
            <a:r>
              <a:rPr b="0"/>
              <a:t>. „(Tragické konflikty) ve skutečnosti vyjadřují naše praktické intuice lépe než teoretické řešení.“ (M. Nussbaumová, </a:t>
            </a:r>
            <a:r>
              <a:rPr b="0" i="1"/>
              <a:t>c. d., </a:t>
            </a:r>
            <a:r>
              <a:rPr b="0"/>
              <a:t>s. 97) „Od časů dialogu </a:t>
            </a:r>
            <a:r>
              <a:rPr b="0" i="1"/>
              <a:t>Euthyfrón </a:t>
            </a:r>
            <a:r>
              <a:rPr b="0"/>
              <a:t>se převládající tradice v morální filosofii shoduje v jednom ústředním bodě: </a:t>
            </a:r>
            <a:r>
              <a:t>tyto případy jsou projevem jisté inkonzistence, která je urážkou praktické logiky a měla by být odstraněna.“ </a:t>
            </a:r>
            <a:r>
              <a:rPr b="0"/>
              <a:t>(M. Nuss., </a:t>
            </a:r>
            <a:r>
              <a:t>c. d.</a:t>
            </a:r>
            <a:r>
              <a:rPr b="0"/>
              <a:t>, s. 104)</a:t>
            </a:r>
          </a:p>
        </p:txBody>
      </p:sp>
      <p:sp>
        <p:nvSpPr>
          <p:cNvPr id="44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0"/>
              </a:spcBef>
              <a:buSzTx/>
              <a:buNone/>
              <a:defRPr sz="900"/>
            </a:pPr>
            <a:r>
              <a:t>Aischylos, </a:t>
            </a:r>
            <a:r>
              <a:rPr i="1"/>
              <a:t>Agamemnon</a:t>
            </a:r>
            <a:r>
              <a:t>: král Agamemnon stojí v obtížné situaci. Válečná výprava do Troje má být pomstou za zločin proti pohostinnosti. Tuto pomstu vyžaduje Zeus. Zároveň ale vyplutí vojska brání bohyně Artemis (buď kvůli předchozí osobní urážce, nebo pro své sympatie vůči Trojanům); podle Kalchase pouze oběť Ifigenie může Artemis obměkčit. Agamemnon se musí rozhodnout: a) obětovat Ifigenii; b) ponechat vojsko na pobřeží.</a:t>
            </a:r>
          </a:p>
          <a:p>
            <a:pPr marL="0" indent="0">
              <a:spcBef>
                <a:spcPts val="0"/>
              </a:spcBef>
              <a:buSzTx/>
              <a:buNone/>
              <a:defRPr sz="900"/>
            </a:pPr>
            <a:endParaRPr/>
          </a:p>
          <a:p>
            <a:pPr marL="0" indent="0">
              <a:spcBef>
                <a:spcPts val="0"/>
              </a:spcBef>
              <a:buSzTx/>
              <a:buNone/>
              <a:defRPr sz="900"/>
            </a:pPr>
            <a:r>
              <a:t>„Těžký osud je neuposlechnout, ale těžké též je, jestliže zabiji své dítě, ozdobu svého paláce, a poskvrním při tom otcovské ruce proudy krve panny obětované u oltáře. Co z toho je prosto zla? Cožpak se mohu stát zběhem, opustit spojence?“</a:t>
            </a: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r>
              <a:t>Sofoklés, </a:t>
            </a:r>
            <a:r>
              <a:rPr i="1"/>
              <a:t>Élektrá</a:t>
            </a:r>
            <a:r>
              <a:t>: Orestes je syn Agememnonův, jenž byl zavražděn svou ženou Klytaiméstrou a jejím milencem (Aigisthem). Strojí pak pomstu Klytaiméstře. Opět stojí před dilematem: a) pomstít otce; b) zavraždit matku. </a:t>
            </a: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r>
              <a:t>Sofoklés, </a:t>
            </a:r>
            <a:r>
              <a:rPr i="1"/>
              <a:t>Antigoné</a:t>
            </a:r>
            <a:r>
              <a:t>: Antigoné, dcera Oidipova, sestra Eteoklova a Polyneikova, musí volit: a) poslušnost Kreónovi (</a:t>
            </a:r>
            <a:r>
              <a:rPr i="1"/>
              <a:t>polis</a:t>
            </a:r>
            <a:r>
              <a:t>); b) úcta k mrtvému Polyneikovi, kterého Kreont nedovolil pohřbít (neboť zradil obec).</a:t>
            </a:r>
          </a:p>
          <a:p>
            <a:pPr marL="0" indent="0">
              <a:spcBef>
                <a:spcPts val="0"/>
              </a:spcBef>
              <a:buSzTx/>
              <a:buNone/>
              <a:defRPr sz="900"/>
            </a:pPr>
            <a:endParaRPr/>
          </a:p>
          <a:p>
            <a:pPr marL="0" indent="0">
              <a:spcBef>
                <a:spcPts val="0"/>
              </a:spcBef>
              <a:buSzTx/>
              <a:buNone/>
              <a:defRPr sz="900"/>
            </a:pPr>
            <a:r>
              <a:t>„Měj si  (Isméné) rozum jaký chceš, já bratra pohřbím, a  když za to smrt mne stihne, bude krásná. S drahým svým pak budu ležet, drahá jemu jsouc, když spáchám zbožný zločin. … Ty však, chceš-li, v neúctě měj to, co bozi ctíti kázali.“</a:t>
            </a:r>
          </a:p>
          <a:p>
            <a:pPr marL="0" indent="0">
              <a:spcBef>
                <a:spcPts val="0"/>
              </a:spcBef>
              <a:buSzTx/>
              <a:buNone/>
              <a:defRPr sz="900"/>
            </a:pPr>
            <a:endParaRPr/>
          </a:p>
          <a:p>
            <a:pPr marL="0" indent="0">
              <a:spcBef>
                <a:spcPts val="0"/>
              </a:spcBef>
              <a:buSzTx/>
              <a:buNone/>
              <a:defRPr sz="900"/>
            </a:pPr>
            <a:r>
              <a:t>Jak řeší </a:t>
            </a:r>
            <a:r>
              <a:rPr b="1"/>
              <a:t>stejný</a:t>
            </a:r>
            <a:r>
              <a:t> konflikt Kreont (Polynejkés je rovněž jeho příbuzný): zjednodušuje situaci, dobré je to, co je v souladu s dobrem obce. Tudíž Polyneikés si zaslouží takové zacházení, jaké si zaslouží zrádci. (Toto má historické opodstatnění, i když ne v tak extrémní podobě.)</a:t>
            </a:r>
          </a:p>
          <a:p>
            <a:pPr marL="0" indent="0">
              <a:spcBef>
                <a:spcPts val="0"/>
              </a:spcBef>
              <a:buSzTx/>
              <a:buNone/>
              <a:defRPr sz="900"/>
            </a:pPr>
            <a:r>
              <a:t> </a:t>
            </a:r>
          </a:p>
          <a:p>
            <a:pPr marL="0" indent="0">
              <a:spcBef>
                <a:spcPts val="0"/>
              </a:spcBef>
              <a:buSzTx/>
              <a:buNone/>
              <a:defRPr sz="900"/>
            </a:pPr>
            <a:r>
              <a:t> </a:t>
            </a:r>
            <a:r>
              <a:rPr sz="3200"/>
              <a:t> </a:t>
            </a:r>
          </a:p>
        </p:txBody>
      </p:sp>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Nadpis 1"/>
          <p:cNvSpPr txBox="1">
            <a:spLocks noGrp="1"/>
          </p:cNvSpPr>
          <p:nvPr>
            <p:ph type="title"/>
          </p:nvPr>
        </p:nvSpPr>
        <p:spPr>
          <a:prstGeom prst="rect">
            <a:avLst/>
          </a:prstGeom>
        </p:spPr>
        <p:txBody>
          <a:bodyPr/>
          <a:lstStyle>
            <a:lvl1pPr>
              <a:defRPr sz="1200"/>
            </a:lvl1pPr>
          </a:lstStyle>
          <a:p>
            <a:r>
              <a:t>Kam by bylo dobré se nyní přesunout? K srovnání vztahu k tragédiím u Platóna a Aristotela</a:t>
            </a:r>
          </a:p>
        </p:txBody>
      </p:sp>
      <p:sp>
        <p:nvSpPr>
          <p:cNvPr id="451" name="Zástupný symbol pro obsah 2"/>
          <p:cNvSpPr txBox="1">
            <a:spLocks noGrp="1"/>
          </p:cNvSpPr>
          <p:nvPr>
            <p:ph type="body" idx="1"/>
          </p:nvPr>
        </p:nvSpPr>
        <p:spPr>
          <a:xfrm>
            <a:off x="457200" y="1600200"/>
            <a:ext cx="8229600" cy="4525963"/>
          </a:xfrm>
          <a:prstGeom prst="rect">
            <a:avLst/>
          </a:prstGeom>
        </p:spPr>
        <p:txBody>
          <a:bodyPr/>
          <a:lstStyle>
            <a:lvl1pPr marL="0" indent="0">
              <a:spcBef>
                <a:spcPts val="200"/>
              </a:spcBef>
              <a:buSzTx/>
              <a:buNone/>
              <a:defRPr sz="1200"/>
            </a:lvl1pPr>
          </a:lstStyle>
          <a:p>
            <a:r>
              <a:t>Na to si ale budeme muset počkat.</a:t>
            </a:r>
          </a:p>
        </p:txBody>
      </p:sp>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Nadpis 1"/>
          <p:cNvSpPr txBox="1">
            <a:spLocks noGrp="1"/>
          </p:cNvSpPr>
          <p:nvPr>
            <p:ph type="title"/>
          </p:nvPr>
        </p:nvSpPr>
        <p:spPr>
          <a:prstGeom prst="rect">
            <a:avLst/>
          </a:prstGeom>
        </p:spPr>
        <p:txBody>
          <a:bodyPr/>
          <a:lstStyle/>
          <a:p>
            <a:pPr>
              <a:defRPr sz="1200"/>
            </a:pPr>
            <a:r>
              <a:t>Sókratovo „nevědění“ – </a:t>
            </a:r>
            <a:r>
              <a:rPr i="1"/>
              <a:t>Obrana Sókrata </a:t>
            </a:r>
            <a:r>
              <a:t>(21b-e)</a:t>
            </a:r>
          </a:p>
        </p:txBody>
      </p:sp>
      <p:sp>
        <p:nvSpPr>
          <p:cNvPr id="454"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„Nuže uvažte, proč to říkám. Chci vám totiž ukázati, odkud vznikly ty pomluvy proti mně. Když jsem totiž uslyšel ta slova, přemýšlel jsem takto: „Co tím asi bůh míní a co asi naznačuje? Vždyť já jsem si vědom, že nejsem ani dost málo moudrý; co tedy asi míní a co asi naznačuje? Vždyť já jsem si vědom, že nejsem ani dost málo moudrý; co tedy asi míní, když praví, že já jsem nejmoudřejší? Vždyť přece nemluví nepravdu, neboť to mu není možno.“ A dlouhý čas jsem byl v nejistotě, co asi míní; posléze s velkým přemáháním jsem se to jal hledat, a to asi tímto způsobem. Zašel jsem ke kterémusi z mužů podle zdání moudrých, abych buď tam anebo nikde usvědčil věštírnu z nepravdy a ukázal její odpovědi: „Tento muž je nade mne moudřejší, a ty jsi tvrdila, že já jsem moudřejší.“ A to, když jsem se ho prozkoumával – nepotřebuji ho totiž uvádět jménem, ale byl to jeden z politiků, u kterého se mi něco takového stalo, občane athénští, když jsem ho zkoumal a rozmlouval s ním-, nabyl jsem mínění, že se tento muž zdá moudrým, jak mnoha jiným lidem, tak obzvláště sám sobě, ale že moudrý není; a potom jsem se pokoušel mu ukazovat, že se domnívá, že je moudrý, ale že není. Tu jsem si tím znepřátelil i jeho i mnohé z přítomných; avšak odcházeje uvažoval jsem sám u sebe, že </a:t>
            </a:r>
            <a:r>
              <a:rPr b="1"/>
              <a:t>proti tomuto člověku jsem já opravdu moudřejší; bezpochyby totiž ani jeden ani druhý z nás neví nic dokonalého, ale tento se při svém nevědění domnívá, že něco ví, kdežto já ani nevím, ani se nedomnívám, že vím.</a:t>
            </a:r>
            <a:r>
              <a:t>“</a:t>
            </a:r>
          </a:p>
        </p:txBody>
      </p:sp>
    </p:spTree>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Nadpis 1"/>
          <p:cNvSpPr txBox="1">
            <a:spLocks noGrp="1"/>
          </p:cNvSpPr>
          <p:nvPr>
            <p:ph type="title"/>
          </p:nvPr>
        </p:nvSpPr>
        <p:spPr>
          <a:prstGeom prst="rect">
            <a:avLst/>
          </a:prstGeom>
        </p:spPr>
        <p:txBody>
          <a:bodyPr/>
          <a:lstStyle>
            <a:lvl1pPr>
              <a:defRPr sz="1600"/>
            </a:lvl1pPr>
          </a:lstStyle>
          <a:p>
            <a:r>
              <a:t>Platón (428/427 – 348/7)</a:t>
            </a:r>
          </a:p>
        </p:txBody>
      </p:sp>
      <p:sp>
        <p:nvSpPr>
          <p:cNvPr id="457" name="Zástupný symbol pro obsah 2"/>
          <p:cNvSpPr txBox="1">
            <a:spLocks noGrp="1"/>
          </p:cNvSpPr>
          <p:nvPr>
            <p:ph type="body" idx="1"/>
          </p:nvPr>
        </p:nvSpPr>
        <p:spPr>
          <a:xfrm>
            <a:off x="460420" y="1628799"/>
            <a:ext cx="8229601" cy="4525964"/>
          </a:xfrm>
          <a:prstGeom prst="rect">
            <a:avLst/>
          </a:prstGeom>
        </p:spPr>
        <p:txBody>
          <a:bodyPr/>
          <a:lstStyle/>
          <a:p>
            <a:pPr marL="0" indent="0">
              <a:spcBef>
                <a:spcPts val="200"/>
              </a:spcBef>
              <a:buSzTx/>
              <a:buNone/>
              <a:defRPr sz="1200" b="1"/>
            </a:pPr>
            <a:r>
              <a:rPr dirty="0" err="1"/>
              <a:t>Život</a:t>
            </a:r>
            <a:r>
              <a:rPr b="0" dirty="0"/>
              <a:t>: </a:t>
            </a:r>
            <a:r>
              <a:rPr b="0" dirty="0" err="1"/>
              <a:t>narodil</a:t>
            </a:r>
            <a:r>
              <a:rPr b="0" dirty="0"/>
              <a:t> se </a:t>
            </a:r>
            <a:r>
              <a:rPr b="0" dirty="0" err="1"/>
              <a:t>pravděpodobně</a:t>
            </a:r>
            <a:r>
              <a:rPr b="0" dirty="0"/>
              <a:t> v </a:t>
            </a:r>
            <a:r>
              <a:rPr b="0" dirty="0" err="1"/>
              <a:t>Athénách</a:t>
            </a:r>
            <a:r>
              <a:rPr b="0" dirty="0"/>
              <a:t> (</a:t>
            </a:r>
            <a:r>
              <a:rPr b="0" dirty="0" err="1"/>
              <a:t>možná</a:t>
            </a:r>
            <a:r>
              <a:rPr b="0" dirty="0"/>
              <a:t> v </a:t>
            </a:r>
            <a:r>
              <a:rPr b="0" dirty="0" err="1"/>
              <a:t>Aigině</a:t>
            </a:r>
            <a:r>
              <a:rPr b="0" dirty="0"/>
              <a:t>); z </a:t>
            </a:r>
            <a:r>
              <a:rPr b="0" dirty="0" err="1"/>
              <a:t>matčiny</a:t>
            </a:r>
            <a:r>
              <a:rPr b="0" dirty="0"/>
              <a:t> (</a:t>
            </a:r>
            <a:r>
              <a:rPr b="0" dirty="0" err="1"/>
              <a:t>Periktióné</a:t>
            </a:r>
            <a:r>
              <a:rPr b="0" dirty="0"/>
              <a:t>) </a:t>
            </a:r>
            <a:r>
              <a:rPr b="0" dirty="0" err="1"/>
              <a:t>strany</a:t>
            </a:r>
            <a:r>
              <a:rPr b="0" dirty="0"/>
              <a:t> </a:t>
            </a:r>
            <a:r>
              <a:rPr b="0" dirty="0" err="1"/>
              <a:t>pocházel</a:t>
            </a:r>
            <a:r>
              <a:rPr b="0" dirty="0"/>
              <a:t> </a:t>
            </a:r>
            <a:r>
              <a:rPr b="0" dirty="0" err="1"/>
              <a:t>ze</a:t>
            </a:r>
            <a:r>
              <a:rPr b="0" dirty="0"/>
              <a:t> </a:t>
            </a:r>
            <a:r>
              <a:rPr b="0" dirty="0" err="1"/>
              <a:t>starobylého</a:t>
            </a:r>
            <a:r>
              <a:rPr b="0" dirty="0"/>
              <a:t> </a:t>
            </a:r>
            <a:r>
              <a:rPr b="0" dirty="0" err="1"/>
              <a:t>aristokratického</a:t>
            </a:r>
            <a:r>
              <a:rPr b="0" dirty="0"/>
              <a:t> </a:t>
            </a:r>
            <a:r>
              <a:rPr b="0" dirty="0" err="1"/>
              <a:t>rodu</a:t>
            </a:r>
            <a:r>
              <a:rPr b="0" dirty="0"/>
              <a:t>, </a:t>
            </a:r>
            <a:r>
              <a:rPr b="0" dirty="0" err="1"/>
              <a:t>která</a:t>
            </a:r>
            <a:r>
              <a:rPr b="0" dirty="0"/>
              <a:t> </a:t>
            </a:r>
            <a:r>
              <a:rPr b="0" dirty="0" err="1"/>
              <a:t>svůj</a:t>
            </a:r>
            <a:r>
              <a:rPr b="0" dirty="0"/>
              <a:t> </a:t>
            </a:r>
            <a:r>
              <a:rPr b="0" dirty="0" err="1"/>
              <a:t>původ</a:t>
            </a:r>
            <a:r>
              <a:rPr b="0" dirty="0"/>
              <a:t> </a:t>
            </a:r>
            <a:r>
              <a:rPr b="0" dirty="0" err="1"/>
              <a:t>odvozovala</a:t>
            </a:r>
            <a:r>
              <a:rPr b="0" dirty="0"/>
              <a:t> od </a:t>
            </a:r>
            <a:r>
              <a:rPr b="0" dirty="0" err="1"/>
              <a:t>Solóna</a:t>
            </a:r>
            <a:r>
              <a:rPr b="0" dirty="0"/>
              <a:t>; </a:t>
            </a:r>
            <a:r>
              <a:rPr b="0" dirty="0" err="1"/>
              <a:t>Platónův</a:t>
            </a:r>
            <a:r>
              <a:rPr b="0" dirty="0"/>
              <a:t> </a:t>
            </a:r>
            <a:r>
              <a:rPr b="0" dirty="0" err="1"/>
              <a:t>strýc</a:t>
            </a:r>
            <a:r>
              <a:rPr b="0" dirty="0"/>
              <a:t> z </a:t>
            </a:r>
            <a:r>
              <a:rPr b="0" dirty="0" err="1"/>
              <a:t>druhého</a:t>
            </a:r>
            <a:r>
              <a:rPr b="0" dirty="0"/>
              <a:t> </a:t>
            </a:r>
            <a:r>
              <a:rPr b="0" dirty="0" err="1"/>
              <a:t>kolena</a:t>
            </a:r>
            <a:r>
              <a:rPr b="0" dirty="0"/>
              <a:t> </a:t>
            </a:r>
            <a:r>
              <a:rPr b="0" dirty="0" err="1"/>
              <a:t>Kritias</a:t>
            </a:r>
            <a:r>
              <a:rPr b="0" dirty="0"/>
              <a:t> </a:t>
            </a:r>
            <a:r>
              <a:rPr b="0" dirty="0" err="1"/>
              <a:t>byl</a:t>
            </a:r>
            <a:r>
              <a:rPr b="0" dirty="0"/>
              <a:t> </a:t>
            </a:r>
            <a:r>
              <a:rPr b="0" dirty="0" err="1"/>
              <a:t>hlavou</a:t>
            </a:r>
            <a:r>
              <a:rPr b="0" dirty="0"/>
              <a:t> „</a:t>
            </a:r>
            <a:r>
              <a:rPr b="0" dirty="0" err="1"/>
              <a:t>třiceti</a:t>
            </a:r>
            <a:r>
              <a:rPr b="0" dirty="0"/>
              <a:t> </a:t>
            </a:r>
            <a:r>
              <a:rPr b="0" dirty="0" err="1"/>
              <a:t>tyranů</a:t>
            </a:r>
            <a:r>
              <a:rPr b="0" dirty="0"/>
              <a:t>“, k </a:t>
            </a:r>
            <a:r>
              <a:rPr b="0" dirty="0" err="1"/>
              <a:t>nimž</a:t>
            </a:r>
            <a:r>
              <a:rPr b="0" dirty="0"/>
              <a:t> </a:t>
            </a:r>
            <a:r>
              <a:rPr b="0" dirty="0" err="1"/>
              <a:t>náležel</a:t>
            </a:r>
            <a:r>
              <a:rPr b="0" dirty="0"/>
              <a:t> </a:t>
            </a:r>
            <a:r>
              <a:rPr b="0" dirty="0" err="1"/>
              <a:t>i</a:t>
            </a:r>
            <a:r>
              <a:rPr b="0" dirty="0"/>
              <a:t> </a:t>
            </a:r>
            <a:r>
              <a:rPr b="0" dirty="0" err="1"/>
              <a:t>strýc</a:t>
            </a:r>
            <a:r>
              <a:rPr b="0" dirty="0"/>
              <a:t> z </a:t>
            </a:r>
            <a:r>
              <a:rPr b="0" dirty="0" err="1"/>
              <a:t>prvního</a:t>
            </a:r>
            <a:r>
              <a:rPr b="0" dirty="0"/>
              <a:t> </a:t>
            </a:r>
            <a:r>
              <a:rPr b="0" dirty="0" err="1"/>
              <a:t>kolena</a:t>
            </a:r>
            <a:r>
              <a:rPr b="0" dirty="0"/>
              <a:t> </a:t>
            </a:r>
            <a:r>
              <a:rPr b="0" dirty="0" err="1"/>
              <a:t>Charmidés</a:t>
            </a:r>
            <a:r>
              <a:rPr b="0" dirty="0"/>
              <a:t>. </a:t>
            </a:r>
            <a:r>
              <a:rPr b="0" dirty="0" err="1"/>
              <a:t>Odtud</a:t>
            </a:r>
            <a:r>
              <a:rPr b="0" dirty="0"/>
              <a:t> </a:t>
            </a:r>
            <a:r>
              <a:rPr b="0" dirty="0" err="1"/>
              <a:t>zřejmě</a:t>
            </a:r>
            <a:r>
              <a:rPr b="0" dirty="0"/>
              <a:t> </a:t>
            </a:r>
            <a:r>
              <a:rPr b="0" dirty="0" err="1"/>
              <a:t>pramení</a:t>
            </a:r>
            <a:r>
              <a:rPr b="0" dirty="0"/>
              <a:t> </a:t>
            </a:r>
            <a:r>
              <a:rPr b="0" dirty="0" err="1"/>
              <a:t>i</a:t>
            </a:r>
            <a:r>
              <a:rPr b="0" dirty="0"/>
              <a:t> </a:t>
            </a:r>
            <a:r>
              <a:rPr b="0" dirty="0" err="1"/>
              <a:t>Platónovo</a:t>
            </a:r>
            <a:r>
              <a:rPr b="0" dirty="0"/>
              <a:t> </a:t>
            </a:r>
            <a:r>
              <a:rPr dirty="0" err="1"/>
              <a:t>antidemokratické</a:t>
            </a:r>
            <a:r>
              <a:rPr dirty="0"/>
              <a:t> „</a:t>
            </a:r>
            <a:r>
              <a:rPr dirty="0" err="1"/>
              <a:t>ladění</a:t>
            </a:r>
            <a:r>
              <a:rPr dirty="0"/>
              <a:t>“</a:t>
            </a:r>
            <a:r>
              <a:rPr b="0" dirty="0"/>
              <a:t>, </a:t>
            </a:r>
            <a:r>
              <a:rPr b="0" dirty="0" err="1"/>
              <a:t>jež</a:t>
            </a:r>
            <a:r>
              <a:rPr b="0" dirty="0"/>
              <a:t> </a:t>
            </a:r>
            <a:r>
              <a:rPr b="0" dirty="0" err="1"/>
              <a:t>nicméně</a:t>
            </a:r>
            <a:r>
              <a:rPr b="0" dirty="0"/>
              <a:t> </a:t>
            </a:r>
            <a:r>
              <a:rPr b="0" dirty="0" err="1"/>
              <a:t>nenabývalo</a:t>
            </a:r>
            <a:r>
              <a:rPr b="0" dirty="0"/>
              <a:t> </a:t>
            </a:r>
            <a:r>
              <a:rPr b="0" dirty="0" err="1"/>
              <a:t>tak</a:t>
            </a:r>
            <a:r>
              <a:rPr b="0" dirty="0"/>
              <a:t> </a:t>
            </a:r>
            <a:r>
              <a:rPr b="0" dirty="0" err="1"/>
              <a:t>radikální</a:t>
            </a:r>
            <a:r>
              <a:rPr b="0" dirty="0"/>
              <a:t> </a:t>
            </a:r>
            <a:r>
              <a:rPr b="0" dirty="0" err="1"/>
              <a:t>podoby</a:t>
            </a:r>
            <a:r>
              <a:rPr b="0" dirty="0"/>
              <a:t>, </a:t>
            </a:r>
            <a:r>
              <a:rPr b="0" dirty="0" err="1"/>
              <a:t>i</a:t>
            </a:r>
            <a:r>
              <a:rPr b="0" dirty="0"/>
              <a:t> </a:t>
            </a:r>
            <a:r>
              <a:rPr b="0" dirty="0" err="1"/>
              <a:t>když</a:t>
            </a:r>
            <a:r>
              <a:rPr b="0" dirty="0"/>
              <a:t> to je </a:t>
            </a:r>
            <a:r>
              <a:rPr b="0" dirty="0" err="1"/>
              <a:t>věc</a:t>
            </a:r>
            <a:r>
              <a:rPr b="0" dirty="0"/>
              <a:t> </a:t>
            </a:r>
            <a:r>
              <a:rPr b="0" dirty="0" err="1"/>
              <a:t>názoru</a:t>
            </a:r>
            <a:r>
              <a:rPr b="0" dirty="0"/>
              <a:t>. </a:t>
            </a:r>
            <a:r>
              <a:rPr b="0" dirty="0" err="1"/>
              <a:t>Dle</a:t>
            </a:r>
            <a:r>
              <a:rPr b="0" dirty="0"/>
              <a:t> </a:t>
            </a:r>
            <a:r>
              <a:rPr b="0" dirty="0" err="1"/>
              <a:t>legendy</a:t>
            </a:r>
            <a:r>
              <a:rPr b="0" dirty="0"/>
              <a:t> </a:t>
            </a:r>
            <a:r>
              <a:rPr b="0" dirty="0" err="1"/>
              <a:t>navštívil</a:t>
            </a:r>
            <a:r>
              <a:rPr b="0" dirty="0"/>
              <a:t> Egypt, ale to se </a:t>
            </a:r>
            <a:r>
              <a:rPr b="0" dirty="0" err="1"/>
              <a:t>nezdá</a:t>
            </a:r>
            <a:r>
              <a:rPr b="0" dirty="0"/>
              <a:t> </a:t>
            </a:r>
            <a:r>
              <a:rPr b="0" dirty="0" err="1"/>
              <a:t>bát</a:t>
            </a:r>
            <a:r>
              <a:rPr b="0" dirty="0"/>
              <a:t> </a:t>
            </a:r>
            <a:r>
              <a:rPr b="0" dirty="0" err="1"/>
              <a:t>pravděpodobné</a:t>
            </a:r>
            <a:r>
              <a:rPr b="0" dirty="0"/>
              <a:t>; </a:t>
            </a:r>
            <a:r>
              <a:rPr b="0" dirty="0" err="1"/>
              <a:t>zcela</a:t>
            </a:r>
            <a:r>
              <a:rPr b="0" dirty="0"/>
              <a:t> </a:t>
            </a:r>
            <a:r>
              <a:rPr b="0" dirty="0" err="1"/>
              <a:t>jistě</a:t>
            </a:r>
            <a:r>
              <a:rPr b="0" dirty="0"/>
              <a:t> ale </a:t>
            </a:r>
            <a:r>
              <a:rPr b="0" dirty="0" err="1"/>
              <a:t>cestoval</a:t>
            </a:r>
            <a:r>
              <a:rPr b="0" dirty="0"/>
              <a:t> do </a:t>
            </a:r>
            <a:r>
              <a:rPr b="0" dirty="0" err="1"/>
              <a:t>jižní</a:t>
            </a:r>
            <a:r>
              <a:rPr b="0" dirty="0"/>
              <a:t> </a:t>
            </a:r>
            <a:r>
              <a:rPr b="0" dirty="0" err="1"/>
              <a:t>Itálie</a:t>
            </a:r>
            <a:r>
              <a:rPr b="0" dirty="0"/>
              <a:t> a </a:t>
            </a:r>
            <a:r>
              <a:rPr b="0" dirty="0" err="1"/>
              <a:t>na</a:t>
            </a:r>
            <a:r>
              <a:rPr b="0" dirty="0"/>
              <a:t> </a:t>
            </a:r>
            <a:r>
              <a:rPr b="0" dirty="0" err="1"/>
              <a:t>Sicílii</a:t>
            </a:r>
            <a:r>
              <a:rPr b="0" dirty="0"/>
              <a:t> (tam se </a:t>
            </a:r>
            <a:r>
              <a:rPr b="0" dirty="0" err="1"/>
              <a:t>pak</a:t>
            </a:r>
            <a:r>
              <a:rPr b="0" dirty="0"/>
              <a:t> </a:t>
            </a:r>
            <a:r>
              <a:rPr b="0" dirty="0" err="1"/>
              <a:t>za</a:t>
            </a:r>
            <a:r>
              <a:rPr b="0" dirty="0"/>
              <a:t>  </a:t>
            </a:r>
            <a:r>
              <a:rPr b="0" dirty="0" err="1"/>
              <a:t>Dionysiem</a:t>
            </a:r>
            <a:r>
              <a:rPr b="0" dirty="0"/>
              <a:t> II </a:t>
            </a:r>
            <a:r>
              <a:rPr b="0" dirty="0" err="1"/>
              <a:t>dvakrát</a:t>
            </a:r>
            <a:r>
              <a:rPr b="0" dirty="0"/>
              <a:t> </a:t>
            </a:r>
            <a:r>
              <a:rPr b="0" dirty="0" err="1"/>
              <a:t>vrátil</a:t>
            </a:r>
            <a:r>
              <a:rPr b="0" dirty="0"/>
              <a:t>), </a:t>
            </a:r>
            <a:r>
              <a:rPr b="0" dirty="0" err="1"/>
              <a:t>kde</a:t>
            </a:r>
            <a:r>
              <a:rPr b="0" dirty="0"/>
              <a:t> se </a:t>
            </a:r>
            <a:r>
              <a:rPr b="0" dirty="0" err="1"/>
              <a:t>setkal</a:t>
            </a:r>
            <a:r>
              <a:rPr b="0" dirty="0"/>
              <a:t> s </a:t>
            </a:r>
            <a:r>
              <a:rPr b="0" dirty="0" err="1"/>
              <a:t>pythagorejskou</a:t>
            </a:r>
            <a:r>
              <a:rPr b="0" dirty="0"/>
              <a:t> </a:t>
            </a:r>
            <a:r>
              <a:rPr b="0" dirty="0" err="1"/>
              <a:t>školou</a:t>
            </a:r>
            <a:r>
              <a:rPr b="0" dirty="0"/>
              <a:t> – ta </a:t>
            </a:r>
            <a:r>
              <a:rPr b="0" dirty="0" err="1"/>
              <a:t>na</a:t>
            </a:r>
            <a:r>
              <a:rPr b="0" dirty="0"/>
              <a:t> </a:t>
            </a:r>
            <a:r>
              <a:rPr b="0" dirty="0" err="1"/>
              <a:t>něj</a:t>
            </a:r>
            <a:r>
              <a:rPr b="0" dirty="0"/>
              <a:t> </a:t>
            </a:r>
            <a:r>
              <a:rPr b="0" dirty="0" err="1"/>
              <a:t>velmi</a:t>
            </a:r>
            <a:r>
              <a:rPr b="0" dirty="0"/>
              <a:t> </a:t>
            </a:r>
            <a:r>
              <a:rPr b="0" dirty="0" err="1"/>
              <a:t>zapůsobila</a:t>
            </a:r>
            <a:r>
              <a:rPr b="0" dirty="0"/>
              <a:t>. V </a:t>
            </a:r>
            <a:r>
              <a:rPr b="0" dirty="0" err="1"/>
              <a:t>Athénách</a:t>
            </a:r>
            <a:r>
              <a:rPr b="0" dirty="0"/>
              <a:t> </a:t>
            </a:r>
            <a:r>
              <a:rPr b="0" dirty="0" err="1"/>
              <a:t>zakládá</a:t>
            </a:r>
            <a:r>
              <a:rPr b="0" dirty="0"/>
              <a:t> </a:t>
            </a:r>
            <a:r>
              <a:rPr b="0" dirty="0" err="1"/>
              <a:t>školu</a:t>
            </a:r>
            <a:r>
              <a:rPr b="0" dirty="0"/>
              <a:t> </a:t>
            </a:r>
            <a:r>
              <a:rPr b="0" i="1" dirty="0" err="1"/>
              <a:t>Akademii</a:t>
            </a:r>
            <a:r>
              <a:rPr b="0" i="1" dirty="0"/>
              <a:t> </a:t>
            </a:r>
            <a:r>
              <a:rPr b="0" dirty="0"/>
              <a:t>(</a:t>
            </a:r>
            <a:r>
              <a:rPr b="0" dirty="0" err="1"/>
              <a:t>podle</a:t>
            </a:r>
            <a:r>
              <a:rPr b="0" dirty="0"/>
              <a:t> </a:t>
            </a:r>
            <a:r>
              <a:rPr b="0" dirty="0" err="1"/>
              <a:t>héroa</a:t>
            </a:r>
            <a:r>
              <a:rPr b="0" dirty="0"/>
              <a:t> </a:t>
            </a:r>
            <a:r>
              <a:rPr b="0" dirty="0" err="1"/>
              <a:t>Akadéma</a:t>
            </a:r>
            <a:r>
              <a:rPr b="0" dirty="0"/>
              <a:t>) – ta </a:t>
            </a:r>
            <a:r>
              <a:rPr b="0" dirty="0" err="1"/>
              <a:t>přetrvala</a:t>
            </a:r>
            <a:r>
              <a:rPr b="0" dirty="0"/>
              <a:t> </a:t>
            </a:r>
            <a:r>
              <a:rPr b="0" dirty="0" err="1"/>
              <a:t>až</a:t>
            </a:r>
            <a:r>
              <a:rPr b="0" dirty="0"/>
              <a:t> do </a:t>
            </a:r>
            <a:r>
              <a:rPr b="0" dirty="0" err="1"/>
              <a:t>roku</a:t>
            </a:r>
            <a:r>
              <a:rPr b="0" dirty="0"/>
              <a:t> 529, </a:t>
            </a:r>
            <a:r>
              <a:rPr b="0" dirty="0" err="1"/>
              <a:t>kdy</a:t>
            </a:r>
            <a:r>
              <a:rPr b="0" dirty="0"/>
              <a:t> </a:t>
            </a:r>
            <a:r>
              <a:rPr b="0" dirty="0" err="1"/>
              <a:t>byla</a:t>
            </a:r>
            <a:r>
              <a:rPr b="0" dirty="0"/>
              <a:t> </a:t>
            </a:r>
            <a:r>
              <a:rPr b="0" dirty="0" err="1"/>
              <a:t>zrušena</a:t>
            </a:r>
            <a:r>
              <a:rPr b="0" dirty="0"/>
              <a:t> </a:t>
            </a:r>
            <a:r>
              <a:rPr b="0" dirty="0" err="1"/>
              <a:t>císařem</a:t>
            </a:r>
            <a:r>
              <a:rPr b="0" dirty="0"/>
              <a:t> </a:t>
            </a:r>
            <a:r>
              <a:rPr b="0" dirty="0" err="1"/>
              <a:t>Justinianem</a:t>
            </a:r>
            <a:r>
              <a:rPr b="0" dirty="0"/>
              <a:t>.</a:t>
            </a:r>
          </a:p>
          <a:p>
            <a:pPr marL="0" indent="0">
              <a:spcBef>
                <a:spcPts val="200"/>
              </a:spcBef>
              <a:buSzTx/>
              <a:buNone/>
              <a:defRPr sz="1200"/>
            </a:pPr>
            <a:r>
              <a:rPr dirty="0"/>
              <a:t>K. R. Popper v </a:t>
            </a:r>
            <a:r>
              <a:rPr dirty="0" err="1"/>
              <a:t>knize</a:t>
            </a:r>
            <a:r>
              <a:rPr dirty="0"/>
              <a:t> </a:t>
            </a:r>
            <a:r>
              <a:rPr i="1" dirty="0" err="1"/>
              <a:t>Otevřená</a:t>
            </a:r>
            <a:r>
              <a:rPr i="1" dirty="0"/>
              <a:t> </a:t>
            </a:r>
            <a:r>
              <a:rPr i="1" dirty="0" err="1"/>
              <a:t>společnost</a:t>
            </a:r>
            <a:r>
              <a:rPr i="1" dirty="0"/>
              <a:t> a </a:t>
            </a:r>
            <a:r>
              <a:rPr i="1" dirty="0" err="1"/>
              <a:t>její</a:t>
            </a:r>
            <a:r>
              <a:rPr i="1" dirty="0"/>
              <a:t> </a:t>
            </a:r>
            <a:r>
              <a:rPr i="1" dirty="0" err="1"/>
              <a:t>nepřátelé</a:t>
            </a:r>
            <a:r>
              <a:rPr i="1" dirty="0"/>
              <a:t> </a:t>
            </a:r>
            <a:r>
              <a:rPr dirty="0"/>
              <a:t>(s. 27) </a:t>
            </a:r>
            <a:r>
              <a:rPr dirty="0" err="1"/>
              <a:t>popisuje</a:t>
            </a:r>
            <a:r>
              <a:rPr dirty="0"/>
              <a:t> </a:t>
            </a:r>
            <a:r>
              <a:rPr dirty="0" err="1"/>
              <a:t>kontext</a:t>
            </a:r>
            <a:r>
              <a:rPr dirty="0"/>
              <a:t> </a:t>
            </a:r>
            <a:r>
              <a:rPr dirty="0" err="1"/>
              <a:t>Platónova</a:t>
            </a:r>
            <a:r>
              <a:rPr dirty="0"/>
              <a:t> </a:t>
            </a:r>
            <a:r>
              <a:rPr dirty="0" err="1"/>
              <a:t>života</a:t>
            </a:r>
            <a:r>
              <a:rPr dirty="0"/>
              <a:t> </a:t>
            </a:r>
            <a:r>
              <a:rPr dirty="0" err="1"/>
              <a:t>těmito</a:t>
            </a:r>
            <a:r>
              <a:rPr dirty="0"/>
              <a:t> </a:t>
            </a:r>
            <a:r>
              <a:rPr dirty="0" err="1"/>
              <a:t>slovy</a:t>
            </a:r>
            <a:r>
              <a:rPr dirty="0"/>
              <a:t>: „</a:t>
            </a:r>
            <a:r>
              <a:rPr dirty="0" err="1"/>
              <a:t>Platón</a:t>
            </a:r>
            <a:r>
              <a:rPr dirty="0"/>
              <a:t> </a:t>
            </a:r>
            <a:r>
              <a:rPr dirty="0" err="1"/>
              <a:t>žil</a:t>
            </a:r>
            <a:r>
              <a:rPr dirty="0"/>
              <a:t> v </a:t>
            </a:r>
            <a:r>
              <a:rPr dirty="0" err="1"/>
              <a:t>období</a:t>
            </a:r>
            <a:r>
              <a:rPr dirty="0"/>
              <a:t> </a:t>
            </a:r>
            <a:r>
              <a:rPr dirty="0" err="1"/>
              <a:t>válek</a:t>
            </a:r>
            <a:r>
              <a:rPr dirty="0"/>
              <a:t> a </a:t>
            </a:r>
            <a:r>
              <a:rPr dirty="0" err="1"/>
              <a:t>politických</a:t>
            </a:r>
            <a:r>
              <a:rPr dirty="0"/>
              <a:t> </a:t>
            </a:r>
            <a:r>
              <a:rPr dirty="0" err="1"/>
              <a:t>svárů</a:t>
            </a:r>
            <a:r>
              <a:rPr dirty="0"/>
              <a:t> … V </a:t>
            </a:r>
            <a:r>
              <a:rPr dirty="0" err="1"/>
              <a:t>době</a:t>
            </a:r>
            <a:r>
              <a:rPr dirty="0"/>
              <a:t>, </a:t>
            </a:r>
            <a:r>
              <a:rPr dirty="0" err="1"/>
              <a:t>kdy</a:t>
            </a:r>
            <a:r>
              <a:rPr dirty="0"/>
              <a:t> </a:t>
            </a:r>
            <a:r>
              <a:rPr dirty="0" err="1"/>
              <a:t>vyrůstal</a:t>
            </a:r>
            <a:r>
              <a:rPr dirty="0"/>
              <a:t>, </a:t>
            </a:r>
            <a:r>
              <a:rPr dirty="0" err="1"/>
              <a:t>vyústil</a:t>
            </a:r>
            <a:r>
              <a:rPr dirty="0"/>
              <a:t> </a:t>
            </a:r>
            <a:r>
              <a:rPr dirty="0" err="1"/>
              <a:t>rozpad</a:t>
            </a:r>
            <a:r>
              <a:rPr dirty="0"/>
              <a:t> </a:t>
            </a:r>
            <a:r>
              <a:rPr dirty="0" err="1"/>
              <a:t>kmenového</a:t>
            </a:r>
            <a:r>
              <a:rPr dirty="0"/>
              <a:t> </a:t>
            </a:r>
            <a:r>
              <a:rPr dirty="0" err="1"/>
              <a:t>života</a:t>
            </a:r>
            <a:r>
              <a:rPr dirty="0"/>
              <a:t> </a:t>
            </a:r>
            <a:r>
              <a:rPr dirty="0" err="1"/>
              <a:t>Řeků</a:t>
            </a:r>
            <a:r>
              <a:rPr dirty="0"/>
              <a:t> v </a:t>
            </a:r>
            <a:r>
              <a:rPr dirty="0" err="1"/>
              <a:t>jeho</a:t>
            </a:r>
            <a:r>
              <a:rPr dirty="0"/>
              <a:t> </a:t>
            </a:r>
            <a:r>
              <a:rPr dirty="0" err="1"/>
              <a:t>rodných</a:t>
            </a:r>
            <a:r>
              <a:rPr dirty="0"/>
              <a:t> </a:t>
            </a:r>
            <a:r>
              <a:rPr dirty="0" err="1"/>
              <a:t>Athénách</a:t>
            </a:r>
            <a:r>
              <a:rPr dirty="0"/>
              <a:t>  </a:t>
            </a:r>
            <a:r>
              <a:rPr dirty="0" err="1"/>
              <a:t>ve</a:t>
            </a:r>
            <a:r>
              <a:rPr dirty="0"/>
              <a:t> </a:t>
            </a:r>
            <a:r>
              <a:rPr dirty="0" err="1"/>
              <a:t>vládu</a:t>
            </a:r>
            <a:r>
              <a:rPr dirty="0"/>
              <a:t> </a:t>
            </a:r>
            <a:r>
              <a:rPr dirty="0" err="1"/>
              <a:t>tyranů</a:t>
            </a:r>
            <a:r>
              <a:rPr dirty="0"/>
              <a:t> a </a:t>
            </a:r>
            <a:r>
              <a:rPr dirty="0" err="1"/>
              <a:t>později</a:t>
            </a:r>
            <a:r>
              <a:rPr dirty="0"/>
              <a:t> v </a:t>
            </a:r>
            <a:r>
              <a:rPr dirty="0" err="1"/>
              <a:t>zavedení</a:t>
            </a:r>
            <a:r>
              <a:rPr dirty="0"/>
              <a:t> </a:t>
            </a:r>
            <a:r>
              <a:rPr dirty="0" err="1"/>
              <a:t>demokracie</a:t>
            </a:r>
            <a:r>
              <a:rPr dirty="0"/>
              <a:t>, </a:t>
            </a:r>
            <a:r>
              <a:rPr dirty="0" err="1"/>
              <a:t>která</a:t>
            </a:r>
            <a:r>
              <a:rPr dirty="0"/>
              <a:t> se </a:t>
            </a:r>
            <a:r>
              <a:rPr dirty="0" err="1"/>
              <a:t>žárlivě</a:t>
            </a:r>
            <a:r>
              <a:rPr dirty="0"/>
              <a:t> </a:t>
            </a:r>
            <a:r>
              <a:rPr dirty="0" err="1"/>
              <a:t>pokoušela</a:t>
            </a:r>
            <a:r>
              <a:rPr dirty="0"/>
              <a:t> </a:t>
            </a:r>
            <a:r>
              <a:rPr dirty="0" err="1"/>
              <a:t>chránit</a:t>
            </a:r>
            <a:r>
              <a:rPr dirty="0"/>
              <a:t> </a:t>
            </a:r>
            <a:r>
              <a:rPr dirty="0" err="1"/>
              <a:t>před</a:t>
            </a:r>
            <a:r>
              <a:rPr dirty="0"/>
              <a:t> </a:t>
            </a:r>
            <a:r>
              <a:rPr dirty="0" err="1"/>
              <a:t>jakýmikoliv</a:t>
            </a:r>
            <a:r>
              <a:rPr dirty="0"/>
              <a:t> </a:t>
            </a:r>
            <a:r>
              <a:rPr dirty="0" err="1"/>
              <a:t>pokusy</a:t>
            </a:r>
            <a:r>
              <a:rPr dirty="0"/>
              <a:t> </a:t>
            </a:r>
            <a:r>
              <a:rPr dirty="0" err="1"/>
              <a:t>znovu</a:t>
            </a:r>
            <a:r>
              <a:rPr dirty="0"/>
              <a:t> </a:t>
            </a:r>
            <a:r>
              <a:rPr dirty="0" err="1"/>
              <a:t>zavést</a:t>
            </a:r>
            <a:r>
              <a:rPr dirty="0"/>
              <a:t> </a:t>
            </a:r>
            <a:r>
              <a:rPr dirty="0" err="1"/>
              <a:t>buď</a:t>
            </a:r>
            <a:r>
              <a:rPr dirty="0"/>
              <a:t> </a:t>
            </a:r>
            <a:r>
              <a:rPr dirty="0" err="1"/>
              <a:t>tyranii</a:t>
            </a:r>
            <a:r>
              <a:rPr dirty="0"/>
              <a:t> </a:t>
            </a:r>
            <a:r>
              <a:rPr dirty="0" err="1"/>
              <a:t>nebo</a:t>
            </a:r>
            <a:r>
              <a:rPr dirty="0"/>
              <a:t> </a:t>
            </a:r>
            <a:r>
              <a:rPr dirty="0" err="1"/>
              <a:t>oligarchii</a:t>
            </a:r>
            <a:r>
              <a:rPr dirty="0"/>
              <a:t>. </a:t>
            </a:r>
            <a:r>
              <a:rPr dirty="0" err="1"/>
              <a:t>Za</a:t>
            </a:r>
            <a:r>
              <a:rPr dirty="0"/>
              <a:t> </a:t>
            </a:r>
            <a:r>
              <a:rPr dirty="0" err="1"/>
              <a:t>jeho</a:t>
            </a:r>
            <a:r>
              <a:rPr dirty="0"/>
              <a:t> </a:t>
            </a:r>
            <a:r>
              <a:rPr dirty="0" err="1"/>
              <a:t>mládí</a:t>
            </a:r>
            <a:r>
              <a:rPr dirty="0"/>
              <a:t> </a:t>
            </a:r>
            <a:r>
              <a:rPr dirty="0" err="1"/>
              <a:t>bojovaly</a:t>
            </a:r>
            <a:r>
              <a:rPr dirty="0"/>
              <a:t> </a:t>
            </a:r>
            <a:r>
              <a:rPr dirty="0" err="1"/>
              <a:t>demokratické</a:t>
            </a:r>
            <a:r>
              <a:rPr dirty="0"/>
              <a:t> </a:t>
            </a:r>
            <a:r>
              <a:rPr dirty="0" err="1"/>
              <a:t>Athény</a:t>
            </a:r>
            <a:r>
              <a:rPr dirty="0"/>
              <a:t> </a:t>
            </a:r>
            <a:r>
              <a:rPr dirty="0" err="1"/>
              <a:t>na</a:t>
            </a:r>
            <a:r>
              <a:rPr dirty="0"/>
              <a:t> </a:t>
            </a:r>
            <a:r>
              <a:rPr dirty="0" err="1"/>
              <a:t>život</a:t>
            </a:r>
            <a:r>
              <a:rPr dirty="0"/>
              <a:t> a </a:t>
            </a:r>
            <a:r>
              <a:rPr dirty="0" err="1"/>
              <a:t>na</a:t>
            </a:r>
            <a:r>
              <a:rPr dirty="0"/>
              <a:t> </a:t>
            </a:r>
            <a:r>
              <a:rPr dirty="0" err="1"/>
              <a:t>smrt</a:t>
            </a:r>
            <a:r>
              <a:rPr dirty="0"/>
              <a:t> se </a:t>
            </a:r>
            <a:r>
              <a:rPr dirty="0" err="1"/>
              <a:t>Spartou</a:t>
            </a:r>
            <a:r>
              <a:rPr dirty="0"/>
              <a:t> … </a:t>
            </a:r>
            <a:r>
              <a:rPr dirty="0" err="1"/>
              <a:t>Peloponneská</a:t>
            </a:r>
            <a:r>
              <a:rPr dirty="0"/>
              <a:t> </a:t>
            </a:r>
            <a:r>
              <a:rPr dirty="0" err="1"/>
              <a:t>válka</a:t>
            </a:r>
            <a:r>
              <a:rPr dirty="0"/>
              <a:t> </a:t>
            </a:r>
            <a:r>
              <a:rPr dirty="0" err="1"/>
              <a:t>trvala</a:t>
            </a:r>
            <a:r>
              <a:rPr dirty="0"/>
              <a:t> s </a:t>
            </a:r>
            <a:r>
              <a:rPr dirty="0" err="1"/>
              <a:t>přerušením</a:t>
            </a:r>
            <a:r>
              <a:rPr dirty="0"/>
              <a:t> </a:t>
            </a:r>
            <a:r>
              <a:rPr dirty="0" err="1"/>
              <a:t>dvacet</a:t>
            </a:r>
            <a:r>
              <a:rPr dirty="0"/>
              <a:t> </a:t>
            </a:r>
            <a:r>
              <a:rPr dirty="0" err="1"/>
              <a:t>osm</a:t>
            </a:r>
            <a:r>
              <a:rPr dirty="0"/>
              <a:t> let. … </a:t>
            </a:r>
            <a:r>
              <a:rPr dirty="0" err="1"/>
              <a:t>Přinesla</a:t>
            </a:r>
            <a:r>
              <a:rPr dirty="0"/>
              <a:t> </a:t>
            </a:r>
            <a:r>
              <a:rPr dirty="0" err="1"/>
              <a:t>hrozné</a:t>
            </a:r>
            <a:r>
              <a:rPr dirty="0"/>
              <a:t> </a:t>
            </a:r>
            <a:r>
              <a:rPr dirty="0" err="1"/>
              <a:t>epidemie</a:t>
            </a:r>
            <a:r>
              <a:rPr dirty="0"/>
              <a:t>, </a:t>
            </a:r>
            <a:r>
              <a:rPr dirty="0" err="1"/>
              <a:t>ve</a:t>
            </a:r>
            <a:r>
              <a:rPr dirty="0"/>
              <a:t> </a:t>
            </a:r>
            <a:r>
              <a:rPr dirty="0" err="1"/>
              <a:t>svém</a:t>
            </a:r>
            <a:r>
              <a:rPr dirty="0"/>
              <a:t> </a:t>
            </a:r>
            <a:r>
              <a:rPr dirty="0" err="1"/>
              <a:t>posledním</a:t>
            </a:r>
            <a:r>
              <a:rPr dirty="0"/>
              <a:t> </a:t>
            </a:r>
            <a:r>
              <a:rPr dirty="0" err="1"/>
              <a:t>roce</a:t>
            </a:r>
            <a:r>
              <a:rPr dirty="0"/>
              <a:t> </a:t>
            </a:r>
            <a:r>
              <a:rPr dirty="0" err="1"/>
              <a:t>hladomor</a:t>
            </a:r>
            <a:r>
              <a:rPr dirty="0"/>
              <a:t>, </a:t>
            </a:r>
            <a:r>
              <a:rPr dirty="0" err="1"/>
              <a:t>pád</a:t>
            </a:r>
            <a:r>
              <a:rPr dirty="0"/>
              <a:t> </a:t>
            </a:r>
            <a:r>
              <a:rPr dirty="0" err="1"/>
              <a:t>athénské</a:t>
            </a:r>
            <a:r>
              <a:rPr dirty="0"/>
              <a:t> </a:t>
            </a:r>
            <a:r>
              <a:rPr dirty="0" err="1"/>
              <a:t>obce</a:t>
            </a:r>
            <a:r>
              <a:rPr dirty="0"/>
              <a:t>, </a:t>
            </a:r>
            <a:r>
              <a:rPr dirty="0" err="1"/>
              <a:t>občanskou</a:t>
            </a:r>
            <a:r>
              <a:rPr dirty="0"/>
              <a:t> </a:t>
            </a:r>
            <a:r>
              <a:rPr dirty="0" err="1"/>
              <a:t>válku</a:t>
            </a:r>
            <a:r>
              <a:rPr dirty="0"/>
              <a:t> a </a:t>
            </a:r>
            <a:r>
              <a:rPr dirty="0" err="1"/>
              <a:t>hrůzovládu</a:t>
            </a:r>
            <a:r>
              <a:rPr dirty="0"/>
              <a:t>, </a:t>
            </a:r>
            <a:r>
              <a:rPr dirty="0" err="1"/>
              <a:t>obvykle</a:t>
            </a:r>
            <a:r>
              <a:rPr dirty="0"/>
              <a:t> </a:t>
            </a:r>
            <a:r>
              <a:rPr dirty="0" err="1"/>
              <a:t>označovanou</a:t>
            </a:r>
            <a:r>
              <a:rPr dirty="0"/>
              <a:t> </a:t>
            </a:r>
            <a:r>
              <a:rPr dirty="0" err="1"/>
              <a:t>jako</a:t>
            </a:r>
            <a:r>
              <a:rPr dirty="0"/>
              <a:t> „</a:t>
            </a:r>
            <a:r>
              <a:rPr dirty="0" err="1"/>
              <a:t>vláda</a:t>
            </a:r>
            <a:r>
              <a:rPr dirty="0"/>
              <a:t> </a:t>
            </a:r>
            <a:r>
              <a:rPr dirty="0" err="1"/>
              <a:t>třiceti</a:t>
            </a:r>
            <a:r>
              <a:rPr dirty="0"/>
              <a:t> </a:t>
            </a:r>
            <a:r>
              <a:rPr dirty="0" err="1"/>
              <a:t>tyranů</a:t>
            </a:r>
            <a:r>
              <a:rPr dirty="0"/>
              <a:t>“…“</a:t>
            </a:r>
          </a:p>
          <a:p>
            <a:pPr marL="0" indent="0">
              <a:buSzTx/>
              <a:buNone/>
              <a:defRPr sz="1200"/>
            </a:pPr>
            <a:endParaRPr dirty="0"/>
          </a:p>
          <a:p>
            <a:pPr marL="0" indent="0">
              <a:spcBef>
                <a:spcPts val="200"/>
              </a:spcBef>
              <a:buSzTx/>
              <a:buNone/>
              <a:defRPr sz="1200" b="1"/>
            </a:pPr>
            <a:r>
              <a:rPr dirty="0" err="1"/>
              <a:t>Dílo</a:t>
            </a:r>
            <a:r>
              <a:rPr b="0" dirty="0"/>
              <a:t>: v </a:t>
            </a:r>
            <a:r>
              <a:rPr b="0" dirty="0" err="1"/>
              <a:t>mládí</a:t>
            </a:r>
            <a:r>
              <a:rPr b="0" dirty="0"/>
              <a:t> </a:t>
            </a:r>
            <a:r>
              <a:rPr b="0" dirty="0" err="1"/>
              <a:t>prý</a:t>
            </a:r>
            <a:r>
              <a:rPr b="0" dirty="0"/>
              <a:t> </a:t>
            </a:r>
            <a:r>
              <a:rPr b="0" dirty="0" err="1"/>
              <a:t>psal</a:t>
            </a:r>
            <a:r>
              <a:rPr b="0" dirty="0"/>
              <a:t> </a:t>
            </a:r>
            <a:r>
              <a:rPr b="0" dirty="0" err="1"/>
              <a:t>básně</a:t>
            </a:r>
            <a:r>
              <a:rPr b="0" dirty="0"/>
              <a:t>, </a:t>
            </a:r>
            <a:r>
              <a:rPr b="0" dirty="0" err="1"/>
              <a:t>které</a:t>
            </a:r>
            <a:r>
              <a:rPr b="0" dirty="0"/>
              <a:t> </a:t>
            </a:r>
            <a:r>
              <a:rPr b="0" dirty="0" err="1"/>
              <a:t>pak</a:t>
            </a:r>
            <a:r>
              <a:rPr b="0" dirty="0"/>
              <a:t> pod </a:t>
            </a:r>
            <a:r>
              <a:rPr b="0" dirty="0" err="1"/>
              <a:t>dojmem</a:t>
            </a:r>
            <a:r>
              <a:rPr b="0" dirty="0"/>
              <a:t> </a:t>
            </a:r>
            <a:r>
              <a:rPr b="0" dirty="0" err="1"/>
              <a:t>ze</a:t>
            </a:r>
            <a:r>
              <a:rPr b="0" dirty="0"/>
              <a:t> </a:t>
            </a:r>
            <a:r>
              <a:rPr b="0" dirty="0" err="1"/>
              <a:t>Sókrata</a:t>
            </a:r>
            <a:r>
              <a:rPr b="0" dirty="0"/>
              <a:t> </a:t>
            </a:r>
            <a:r>
              <a:rPr b="0" dirty="0" err="1"/>
              <a:t>zničil</a:t>
            </a:r>
            <a:r>
              <a:rPr b="0" dirty="0"/>
              <a:t>; z </a:t>
            </a:r>
            <a:r>
              <a:rPr b="0" dirty="0" err="1"/>
              <a:t>těchto</a:t>
            </a:r>
            <a:r>
              <a:rPr b="0" dirty="0"/>
              <a:t> </a:t>
            </a:r>
            <a:r>
              <a:rPr b="0" dirty="0" err="1"/>
              <a:t>básní</a:t>
            </a:r>
            <a:r>
              <a:rPr b="0" dirty="0"/>
              <a:t> se </a:t>
            </a:r>
            <a:r>
              <a:rPr b="0" dirty="0" err="1"/>
              <a:t>nic</a:t>
            </a:r>
            <a:r>
              <a:rPr b="0" dirty="0"/>
              <a:t> </a:t>
            </a:r>
            <a:r>
              <a:rPr b="0" dirty="0" err="1"/>
              <a:t>nedochovalo</a:t>
            </a:r>
            <a:r>
              <a:rPr b="0" dirty="0"/>
              <a:t>; </a:t>
            </a:r>
            <a:r>
              <a:rPr b="0" dirty="0" err="1"/>
              <a:t>později</a:t>
            </a:r>
            <a:r>
              <a:rPr b="0" dirty="0"/>
              <a:t> </a:t>
            </a:r>
            <a:r>
              <a:rPr b="0" dirty="0" err="1"/>
              <a:t>píše</a:t>
            </a:r>
            <a:r>
              <a:rPr b="0" dirty="0"/>
              <a:t> </a:t>
            </a:r>
            <a:r>
              <a:rPr b="0" dirty="0" err="1"/>
              <a:t>ony</a:t>
            </a:r>
            <a:r>
              <a:rPr b="0" dirty="0"/>
              <a:t> </a:t>
            </a:r>
            <a:r>
              <a:rPr b="0" dirty="0" err="1"/>
              <a:t>slavné</a:t>
            </a:r>
            <a:r>
              <a:rPr b="0" dirty="0"/>
              <a:t> </a:t>
            </a:r>
            <a:r>
              <a:rPr dirty="0" err="1"/>
              <a:t>dialogy</a:t>
            </a:r>
            <a:r>
              <a:rPr b="0" dirty="0"/>
              <a:t>, s </a:t>
            </a:r>
            <a:r>
              <a:rPr b="0" dirty="0" err="1"/>
              <a:t>nimiž</a:t>
            </a:r>
            <a:r>
              <a:rPr b="0" dirty="0"/>
              <a:t> </a:t>
            </a:r>
            <a:r>
              <a:rPr b="0" dirty="0" err="1"/>
              <a:t>jsme</a:t>
            </a:r>
            <a:r>
              <a:rPr b="0" dirty="0"/>
              <a:t> se </a:t>
            </a:r>
            <a:r>
              <a:rPr b="0" dirty="0" err="1"/>
              <a:t>již</a:t>
            </a:r>
            <a:r>
              <a:rPr b="0" dirty="0"/>
              <a:t> </a:t>
            </a:r>
            <a:r>
              <a:rPr b="0" dirty="0" err="1"/>
              <a:t>setkali</a:t>
            </a:r>
            <a:r>
              <a:rPr b="0" dirty="0"/>
              <a:t>; </a:t>
            </a:r>
            <a:r>
              <a:rPr b="0" dirty="0" err="1"/>
              <a:t>dochovalo</a:t>
            </a:r>
            <a:r>
              <a:rPr b="0" dirty="0"/>
              <a:t> se </a:t>
            </a:r>
            <a:r>
              <a:rPr b="0" dirty="0" err="1"/>
              <a:t>i</a:t>
            </a:r>
            <a:r>
              <a:rPr b="0" dirty="0"/>
              <a:t> </a:t>
            </a:r>
            <a:r>
              <a:rPr b="0" dirty="0" err="1"/>
              <a:t>několik</a:t>
            </a:r>
            <a:r>
              <a:rPr b="0" dirty="0"/>
              <a:t> </a:t>
            </a:r>
            <a:r>
              <a:rPr b="0" dirty="0" err="1"/>
              <a:t>dopisů</a:t>
            </a:r>
            <a:r>
              <a:rPr b="0" dirty="0"/>
              <a:t>, z </a:t>
            </a:r>
            <a:r>
              <a:rPr b="0" dirty="0" err="1"/>
              <a:t>nichž</a:t>
            </a:r>
            <a:r>
              <a:rPr b="0" dirty="0"/>
              <a:t> pro </a:t>
            </a:r>
            <a:r>
              <a:rPr b="0" dirty="0" err="1"/>
              <a:t>nás</a:t>
            </a:r>
            <a:r>
              <a:rPr b="0" dirty="0"/>
              <a:t> </a:t>
            </a:r>
            <a:r>
              <a:rPr b="0" dirty="0" err="1"/>
              <a:t>bude</a:t>
            </a:r>
            <a:r>
              <a:rPr b="0" dirty="0"/>
              <a:t> </a:t>
            </a:r>
            <a:r>
              <a:rPr b="0" dirty="0" err="1"/>
              <a:t>nejzajímavější</a:t>
            </a:r>
            <a:r>
              <a:rPr b="0" dirty="0"/>
              <a:t> ten 7. </a:t>
            </a:r>
            <a:r>
              <a:rPr b="0" dirty="0" err="1"/>
              <a:t>Již</a:t>
            </a:r>
            <a:r>
              <a:rPr b="0" dirty="0"/>
              <a:t> </a:t>
            </a:r>
            <a:r>
              <a:rPr b="0" dirty="0" err="1"/>
              <a:t>víme</a:t>
            </a:r>
            <a:r>
              <a:rPr b="0" dirty="0"/>
              <a:t>, </a:t>
            </a:r>
            <a:r>
              <a:rPr b="0" dirty="0" err="1"/>
              <a:t>že</a:t>
            </a:r>
            <a:r>
              <a:rPr b="0" dirty="0"/>
              <a:t> </a:t>
            </a:r>
            <a:r>
              <a:rPr b="0" dirty="0" err="1"/>
              <a:t>můžeme</a:t>
            </a:r>
            <a:r>
              <a:rPr b="0" dirty="0"/>
              <a:t> </a:t>
            </a:r>
            <a:r>
              <a:rPr b="0" dirty="0" err="1"/>
              <a:t>Platónovy</a:t>
            </a:r>
            <a:r>
              <a:rPr b="0" dirty="0"/>
              <a:t> </a:t>
            </a:r>
            <a:r>
              <a:rPr b="0" dirty="0" err="1"/>
              <a:t>dialogy</a:t>
            </a:r>
            <a:r>
              <a:rPr b="0" dirty="0"/>
              <a:t> </a:t>
            </a:r>
            <a:r>
              <a:rPr b="0" dirty="0" err="1"/>
              <a:t>rozdělit</a:t>
            </a:r>
            <a:r>
              <a:rPr b="0" dirty="0"/>
              <a:t> </a:t>
            </a:r>
            <a:r>
              <a:rPr b="0" dirty="0" err="1"/>
              <a:t>na</a:t>
            </a:r>
            <a:r>
              <a:rPr b="0" dirty="0"/>
              <a:t> ty, </a:t>
            </a:r>
            <a:r>
              <a:rPr b="0" dirty="0" err="1"/>
              <a:t>které</a:t>
            </a:r>
            <a:r>
              <a:rPr b="0" dirty="0"/>
              <a:t> </a:t>
            </a:r>
            <a:r>
              <a:rPr b="0" dirty="0" err="1"/>
              <a:t>snad</a:t>
            </a:r>
            <a:r>
              <a:rPr b="0" dirty="0"/>
              <a:t> </a:t>
            </a:r>
            <a:r>
              <a:rPr b="0" dirty="0" err="1"/>
              <a:t>odrážejí</a:t>
            </a:r>
            <a:r>
              <a:rPr b="0" dirty="0"/>
              <a:t> </a:t>
            </a:r>
            <a:r>
              <a:rPr b="0" dirty="0" err="1"/>
              <a:t>působení</a:t>
            </a:r>
            <a:r>
              <a:rPr b="0" dirty="0"/>
              <a:t> </a:t>
            </a:r>
            <a:r>
              <a:rPr b="0" dirty="0" err="1"/>
              <a:t>Sókratovo</a:t>
            </a:r>
            <a:r>
              <a:rPr b="0" dirty="0"/>
              <a:t>, a </a:t>
            </a:r>
            <a:r>
              <a:rPr b="0" dirty="0" err="1"/>
              <a:t>na</a:t>
            </a:r>
            <a:r>
              <a:rPr b="0" dirty="0"/>
              <a:t> ty </a:t>
            </a:r>
            <a:r>
              <a:rPr b="0" dirty="0" err="1"/>
              <a:t>pozdější</a:t>
            </a:r>
            <a:r>
              <a:rPr b="0" dirty="0"/>
              <a:t>. V </a:t>
            </a:r>
            <a:r>
              <a:rPr b="0" dirty="0" err="1"/>
              <a:t>těchto</a:t>
            </a:r>
            <a:r>
              <a:rPr b="0" dirty="0"/>
              <a:t> je „</a:t>
            </a:r>
            <a:r>
              <a:rPr b="0" dirty="0" err="1"/>
              <a:t>sókratovská</a:t>
            </a:r>
            <a:r>
              <a:rPr b="0" dirty="0"/>
              <a:t> forma“ </a:t>
            </a:r>
            <a:r>
              <a:rPr b="0" dirty="0" err="1"/>
              <a:t>pouhou</a:t>
            </a:r>
            <a:r>
              <a:rPr b="0" dirty="0"/>
              <a:t> </a:t>
            </a:r>
            <a:r>
              <a:rPr b="0" dirty="0" err="1"/>
              <a:t>formou</a:t>
            </a:r>
            <a:r>
              <a:rPr b="0" dirty="0"/>
              <a:t> </a:t>
            </a:r>
            <a:r>
              <a:rPr b="0" dirty="0" err="1"/>
              <a:t>naplněnou</a:t>
            </a:r>
            <a:r>
              <a:rPr b="0" dirty="0"/>
              <a:t> </a:t>
            </a:r>
            <a:r>
              <a:rPr b="0" dirty="0" err="1"/>
              <a:t>Platónovým</a:t>
            </a:r>
            <a:r>
              <a:rPr b="0" dirty="0"/>
              <a:t> </a:t>
            </a:r>
            <a:r>
              <a:rPr b="0" dirty="0" err="1"/>
              <a:t>obsahem</a:t>
            </a:r>
            <a:r>
              <a:rPr b="0" dirty="0"/>
              <a:t>.</a:t>
            </a:r>
          </a:p>
          <a:p>
            <a:pPr marL="0" indent="0">
              <a:spcBef>
                <a:spcPts val="200"/>
              </a:spcBef>
              <a:buSzTx/>
              <a:buNone/>
              <a:defRPr sz="1200" b="1"/>
            </a:pPr>
            <a:r>
              <a:rPr dirty="0" err="1"/>
              <a:t>Interpretační</a:t>
            </a:r>
            <a:r>
              <a:rPr dirty="0"/>
              <a:t> </a:t>
            </a:r>
            <a:r>
              <a:rPr dirty="0" err="1"/>
              <a:t>problémy</a:t>
            </a:r>
            <a:r>
              <a:rPr b="0" dirty="0"/>
              <a:t>: </a:t>
            </a:r>
            <a:r>
              <a:rPr b="0" dirty="0" err="1"/>
              <a:t>téměř</a:t>
            </a:r>
            <a:r>
              <a:rPr b="0" dirty="0"/>
              <a:t> </a:t>
            </a:r>
            <a:r>
              <a:rPr b="0" dirty="0" err="1"/>
              <a:t>vše</a:t>
            </a:r>
            <a:r>
              <a:rPr b="0" dirty="0"/>
              <a:t>, co </a:t>
            </a:r>
            <a:r>
              <a:rPr b="0" dirty="0" err="1"/>
              <a:t>máme</a:t>
            </a:r>
            <a:r>
              <a:rPr b="0" dirty="0"/>
              <a:t> k </a:t>
            </a:r>
            <a:r>
              <a:rPr b="0" dirty="0" err="1"/>
              <a:t>dispozici</a:t>
            </a:r>
            <a:r>
              <a:rPr b="0" dirty="0"/>
              <a:t>, </a:t>
            </a:r>
            <a:r>
              <a:rPr b="0" dirty="0" err="1"/>
              <a:t>jsou</a:t>
            </a:r>
            <a:r>
              <a:rPr b="0" dirty="0"/>
              <a:t> </a:t>
            </a:r>
            <a:r>
              <a:rPr b="0" dirty="0" err="1"/>
              <a:t>dialogy</a:t>
            </a:r>
            <a:r>
              <a:rPr b="0" dirty="0"/>
              <a:t> (</a:t>
            </a:r>
            <a:r>
              <a:rPr b="0" dirty="0" err="1"/>
              <a:t>nenapsal</a:t>
            </a:r>
            <a:r>
              <a:rPr b="0" dirty="0"/>
              <a:t> </a:t>
            </a:r>
            <a:r>
              <a:rPr b="0" dirty="0" err="1"/>
              <a:t>žádné</a:t>
            </a:r>
            <a:r>
              <a:rPr b="0" dirty="0"/>
              <a:t> </a:t>
            </a:r>
            <a:r>
              <a:rPr b="0" dirty="0" err="1"/>
              <a:t>filosofické</a:t>
            </a:r>
            <a:r>
              <a:rPr b="0" dirty="0"/>
              <a:t> </a:t>
            </a:r>
            <a:r>
              <a:rPr b="0" dirty="0" err="1"/>
              <a:t>pojednání</a:t>
            </a:r>
            <a:r>
              <a:rPr b="0" dirty="0"/>
              <a:t>, </a:t>
            </a:r>
            <a:r>
              <a:rPr b="0" dirty="0" err="1"/>
              <a:t>ačkoliv</a:t>
            </a:r>
            <a:r>
              <a:rPr b="0" dirty="0"/>
              <a:t> to </a:t>
            </a:r>
            <a:r>
              <a:rPr b="0" dirty="0" err="1"/>
              <a:t>bylo</a:t>
            </a:r>
            <a:r>
              <a:rPr b="0" dirty="0"/>
              <a:t> v </a:t>
            </a:r>
            <a:r>
              <a:rPr b="0" dirty="0" err="1"/>
              <a:t>jeho</a:t>
            </a:r>
            <a:r>
              <a:rPr b="0" dirty="0"/>
              <a:t> </a:t>
            </a:r>
            <a:r>
              <a:rPr b="0" dirty="0" err="1"/>
              <a:t>době</a:t>
            </a:r>
            <a:r>
              <a:rPr b="0" dirty="0"/>
              <a:t> </a:t>
            </a:r>
            <a:r>
              <a:rPr b="0" dirty="0" err="1"/>
              <a:t>celkem</a:t>
            </a:r>
            <a:r>
              <a:rPr b="0" dirty="0"/>
              <a:t> </a:t>
            </a:r>
            <a:r>
              <a:rPr b="0" dirty="0" err="1"/>
              <a:t>běžné</a:t>
            </a:r>
            <a:r>
              <a:rPr b="0" dirty="0"/>
              <a:t>). </a:t>
            </a:r>
            <a:r>
              <a:rPr b="0" dirty="0" err="1"/>
              <a:t>Výjimku</a:t>
            </a:r>
            <a:r>
              <a:rPr b="0" dirty="0"/>
              <a:t> </a:t>
            </a:r>
            <a:r>
              <a:rPr b="0" dirty="0" err="1"/>
              <a:t>představují</a:t>
            </a:r>
            <a:r>
              <a:rPr b="0" dirty="0"/>
              <a:t> </a:t>
            </a:r>
            <a:r>
              <a:rPr b="0" dirty="0" err="1"/>
              <a:t>zmíněné</a:t>
            </a:r>
            <a:r>
              <a:rPr b="0" dirty="0"/>
              <a:t> </a:t>
            </a:r>
            <a:r>
              <a:rPr b="0" dirty="0" err="1"/>
              <a:t>dopisy</a:t>
            </a:r>
            <a:r>
              <a:rPr b="0" dirty="0"/>
              <a:t> a </a:t>
            </a:r>
            <a:r>
              <a:rPr b="0" i="1" dirty="0" err="1"/>
              <a:t>Obrana</a:t>
            </a:r>
            <a:r>
              <a:rPr b="0" i="1" dirty="0"/>
              <a:t> </a:t>
            </a:r>
            <a:r>
              <a:rPr b="0" i="1" dirty="0" err="1"/>
              <a:t>Sókratova</a:t>
            </a:r>
            <a:r>
              <a:rPr b="0" i="1" dirty="0"/>
              <a:t>. </a:t>
            </a:r>
            <a:r>
              <a:rPr b="0" dirty="0" err="1"/>
              <a:t>Tyto</a:t>
            </a:r>
            <a:r>
              <a:rPr b="0" dirty="0"/>
              <a:t> </a:t>
            </a:r>
            <a:r>
              <a:rPr b="0" dirty="0" err="1"/>
              <a:t>dialogy</a:t>
            </a:r>
            <a:r>
              <a:rPr b="0" dirty="0"/>
              <a:t> </a:t>
            </a:r>
            <a:r>
              <a:rPr b="0" dirty="0" err="1"/>
              <a:t>pak</a:t>
            </a:r>
            <a:r>
              <a:rPr b="0" dirty="0"/>
              <a:t> </a:t>
            </a:r>
            <a:r>
              <a:rPr b="0" dirty="0" err="1"/>
              <a:t>zachycují</a:t>
            </a:r>
            <a:r>
              <a:rPr b="0" dirty="0"/>
              <a:t> </a:t>
            </a:r>
            <a:r>
              <a:rPr b="0" dirty="0" err="1"/>
              <a:t>filosofickou</a:t>
            </a:r>
            <a:r>
              <a:rPr b="0" dirty="0"/>
              <a:t> </a:t>
            </a:r>
            <a:r>
              <a:rPr b="0" dirty="0" err="1"/>
              <a:t>rozmluvu</a:t>
            </a:r>
            <a:r>
              <a:rPr b="0" dirty="0"/>
              <a:t> </a:t>
            </a:r>
            <a:r>
              <a:rPr b="0" dirty="0" err="1"/>
              <a:t>mezi</a:t>
            </a:r>
            <a:r>
              <a:rPr b="0" dirty="0"/>
              <a:t> </a:t>
            </a:r>
            <a:r>
              <a:rPr b="0" dirty="0" err="1"/>
              <a:t>několika</a:t>
            </a:r>
            <a:r>
              <a:rPr b="0" dirty="0"/>
              <a:t> </a:t>
            </a:r>
            <a:r>
              <a:rPr b="0" dirty="0" err="1"/>
              <a:t>partnery</a:t>
            </a:r>
            <a:r>
              <a:rPr b="0" dirty="0"/>
              <a:t>. </a:t>
            </a:r>
            <a:r>
              <a:rPr b="0" dirty="0" err="1"/>
              <a:t>Nejedná</a:t>
            </a:r>
            <a:r>
              <a:rPr b="0" dirty="0"/>
              <a:t> se o </a:t>
            </a:r>
            <a:r>
              <a:rPr b="0" dirty="0" err="1"/>
              <a:t>pojednání</a:t>
            </a:r>
            <a:r>
              <a:rPr b="0" dirty="0"/>
              <a:t>, ale </a:t>
            </a:r>
            <a:r>
              <a:rPr b="0" dirty="0" err="1"/>
              <a:t>dialogy</a:t>
            </a:r>
            <a:r>
              <a:rPr b="0" dirty="0"/>
              <a:t>, o </a:t>
            </a:r>
            <a:r>
              <a:rPr b="0" dirty="0" err="1"/>
              <a:t>nichž</a:t>
            </a:r>
            <a:r>
              <a:rPr b="0" dirty="0"/>
              <a:t> </a:t>
            </a:r>
            <a:r>
              <a:rPr b="0" dirty="0" err="1"/>
              <a:t>Aristotelés</a:t>
            </a:r>
            <a:r>
              <a:rPr b="0" dirty="0"/>
              <a:t> v </a:t>
            </a:r>
            <a:r>
              <a:rPr b="0" i="1" dirty="0" err="1"/>
              <a:t>Poetice</a:t>
            </a:r>
            <a:r>
              <a:rPr b="0" i="1" dirty="0"/>
              <a:t> (</a:t>
            </a:r>
            <a:r>
              <a:rPr b="0" dirty="0"/>
              <a:t>1447b11)</a:t>
            </a:r>
            <a:r>
              <a:rPr b="0" i="1" dirty="0"/>
              <a:t> </a:t>
            </a:r>
            <a:r>
              <a:rPr b="0" dirty="0" err="1"/>
              <a:t>píše</a:t>
            </a:r>
            <a:r>
              <a:rPr b="0" dirty="0"/>
              <a:t>, </a:t>
            </a:r>
            <a:r>
              <a:rPr b="0" dirty="0" err="1"/>
              <a:t>že</a:t>
            </a:r>
            <a:r>
              <a:rPr b="0" dirty="0"/>
              <a:t> se </a:t>
            </a:r>
            <a:r>
              <a:rPr b="0" dirty="0" err="1"/>
              <a:t>jedná</a:t>
            </a:r>
            <a:r>
              <a:rPr b="0" dirty="0"/>
              <a:t> o </a:t>
            </a:r>
            <a:r>
              <a:rPr b="0" dirty="0" err="1"/>
              <a:t>druh</a:t>
            </a:r>
            <a:r>
              <a:rPr b="0" dirty="0"/>
              <a:t> </a:t>
            </a:r>
            <a:r>
              <a:rPr b="0" dirty="0" err="1"/>
              <a:t>umění</a:t>
            </a:r>
            <a:r>
              <a:rPr b="0" dirty="0"/>
              <a:t>, pro </a:t>
            </a:r>
            <a:r>
              <a:rPr b="0" dirty="0" err="1"/>
              <a:t>něž</a:t>
            </a:r>
            <a:r>
              <a:rPr b="0" dirty="0"/>
              <a:t> </a:t>
            </a:r>
            <a:r>
              <a:rPr b="0" dirty="0" err="1"/>
              <a:t>nemáme</a:t>
            </a:r>
            <a:r>
              <a:rPr b="0" dirty="0"/>
              <a:t> </a:t>
            </a:r>
            <a:r>
              <a:rPr b="0" dirty="0" err="1"/>
              <a:t>jméno</a:t>
            </a:r>
            <a:r>
              <a:rPr b="0" dirty="0"/>
              <a:t>.</a:t>
            </a:r>
            <a:r>
              <a:rPr b="0" i="1" dirty="0"/>
              <a:t> </a:t>
            </a:r>
          </a:p>
        </p:txBody>
      </p:sp>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Nadpis 1"/>
          <p:cNvSpPr txBox="1">
            <a:spLocks noGrp="1"/>
          </p:cNvSpPr>
          <p:nvPr>
            <p:ph type="title"/>
          </p:nvPr>
        </p:nvSpPr>
        <p:spPr>
          <a:prstGeom prst="rect">
            <a:avLst/>
          </a:prstGeom>
        </p:spPr>
        <p:txBody>
          <a:bodyPr/>
          <a:lstStyle>
            <a:lvl1pPr>
              <a:defRPr sz="1600"/>
            </a:lvl1pPr>
          </a:lstStyle>
          <a:p>
            <a:r>
              <a:t>Platónovy dialogy – členění podle F. Coplestone, s. 191-193</a:t>
            </a:r>
          </a:p>
        </p:txBody>
      </p:sp>
      <p:sp>
        <p:nvSpPr>
          <p:cNvPr id="460" name="Zástupný symbol pro obsah 2"/>
          <p:cNvSpPr txBox="1">
            <a:spLocks noGrp="1"/>
          </p:cNvSpPr>
          <p:nvPr>
            <p:ph type="body" sz="half" idx="1"/>
          </p:nvPr>
        </p:nvSpPr>
        <p:spPr>
          <a:xfrm>
            <a:off x="457200" y="1600200"/>
            <a:ext cx="4038600" cy="4525963"/>
          </a:xfrm>
          <a:prstGeom prst="rect">
            <a:avLst/>
          </a:prstGeom>
        </p:spPr>
        <p:txBody>
          <a:bodyPr/>
          <a:lstStyle/>
          <a:p>
            <a:pPr marL="400050" indent="-400050">
              <a:spcBef>
                <a:spcPts val="200"/>
              </a:spcBef>
              <a:buFontTx/>
              <a:buAutoNum type="romanUcPeriod"/>
              <a:defRPr sz="1000"/>
            </a:pPr>
            <a:r>
              <a:rPr dirty="0" err="1"/>
              <a:t>Sókratovské</a:t>
            </a:r>
            <a:r>
              <a:rPr dirty="0"/>
              <a:t> </a:t>
            </a:r>
            <a:r>
              <a:rPr dirty="0" err="1"/>
              <a:t>období</a:t>
            </a:r>
            <a:r>
              <a:rPr dirty="0"/>
              <a:t>:</a:t>
            </a:r>
          </a:p>
          <a:p>
            <a:pPr marL="0" indent="0">
              <a:buSzTx/>
              <a:buNone/>
              <a:defRPr sz="1000"/>
            </a:pPr>
            <a:endParaRPr dirty="0"/>
          </a:p>
          <a:p>
            <a:pPr marL="0" indent="0">
              <a:spcBef>
                <a:spcPts val="200"/>
              </a:spcBef>
              <a:buSzTx/>
              <a:buNone/>
              <a:defRPr sz="1000"/>
            </a:pPr>
            <a:r>
              <a:rPr dirty="0" err="1"/>
              <a:t>Obrana</a:t>
            </a:r>
            <a:r>
              <a:rPr dirty="0"/>
              <a:t> </a:t>
            </a:r>
            <a:r>
              <a:rPr dirty="0" err="1"/>
              <a:t>Sókratova</a:t>
            </a:r>
            <a:endParaRPr dirty="0"/>
          </a:p>
          <a:p>
            <a:pPr marL="0" indent="0">
              <a:spcBef>
                <a:spcPts val="200"/>
              </a:spcBef>
              <a:buSzTx/>
              <a:buNone/>
              <a:defRPr sz="1000"/>
            </a:pPr>
            <a:r>
              <a:rPr dirty="0" err="1"/>
              <a:t>Kritón</a:t>
            </a:r>
            <a:endParaRPr dirty="0"/>
          </a:p>
          <a:p>
            <a:pPr marL="0" indent="0">
              <a:spcBef>
                <a:spcPts val="200"/>
              </a:spcBef>
              <a:buSzTx/>
              <a:buNone/>
              <a:defRPr sz="1000"/>
            </a:pPr>
            <a:r>
              <a:rPr dirty="0" err="1"/>
              <a:t>Euthyfrón</a:t>
            </a:r>
            <a:endParaRPr dirty="0"/>
          </a:p>
          <a:p>
            <a:pPr marL="0" indent="0">
              <a:spcBef>
                <a:spcPts val="200"/>
              </a:spcBef>
              <a:buSzTx/>
              <a:buNone/>
              <a:defRPr sz="1000"/>
            </a:pPr>
            <a:r>
              <a:rPr dirty="0" err="1"/>
              <a:t>Lachés</a:t>
            </a:r>
            <a:endParaRPr dirty="0"/>
          </a:p>
          <a:p>
            <a:pPr marL="0" indent="0">
              <a:spcBef>
                <a:spcPts val="200"/>
              </a:spcBef>
              <a:buSzTx/>
              <a:buNone/>
              <a:defRPr sz="1000"/>
            </a:pPr>
            <a:r>
              <a:rPr dirty="0" err="1"/>
              <a:t>Ión</a:t>
            </a:r>
            <a:endParaRPr dirty="0"/>
          </a:p>
          <a:p>
            <a:pPr marL="0" indent="0">
              <a:spcBef>
                <a:spcPts val="200"/>
              </a:spcBef>
              <a:buSzTx/>
              <a:buNone/>
              <a:defRPr sz="1000"/>
            </a:pPr>
            <a:r>
              <a:rPr dirty="0" err="1"/>
              <a:t>Prótagoras</a:t>
            </a:r>
            <a:endParaRPr dirty="0"/>
          </a:p>
          <a:p>
            <a:pPr marL="0" indent="0">
              <a:spcBef>
                <a:spcPts val="200"/>
              </a:spcBef>
              <a:buSzTx/>
              <a:buNone/>
              <a:defRPr sz="1000"/>
            </a:pPr>
            <a:r>
              <a:rPr dirty="0" err="1"/>
              <a:t>Charmidés</a:t>
            </a:r>
            <a:endParaRPr dirty="0"/>
          </a:p>
          <a:p>
            <a:pPr marL="0" indent="0">
              <a:spcBef>
                <a:spcPts val="200"/>
              </a:spcBef>
              <a:buSzTx/>
              <a:buNone/>
              <a:defRPr sz="1000"/>
            </a:pPr>
            <a:r>
              <a:rPr dirty="0"/>
              <a:t>Lysis</a:t>
            </a:r>
          </a:p>
          <a:p>
            <a:pPr marL="0" indent="0">
              <a:spcBef>
                <a:spcPts val="200"/>
              </a:spcBef>
              <a:buSzTx/>
              <a:buNone/>
              <a:defRPr sz="1000"/>
            </a:pPr>
            <a:r>
              <a:rPr dirty="0" err="1"/>
              <a:t>Ústava</a:t>
            </a:r>
            <a:r>
              <a:rPr dirty="0"/>
              <a:t>, I. </a:t>
            </a:r>
            <a:r>
              <a:rPr dirty="0" err="1"/>
              <a:t>Kniha</a:t>
            </a:r>
            <a:endParaRPr dirty="0"/>
          </a:p>
          <a:p>
            <a:pPr marL="0" indent="0">
              <a:buSzTx/>
              <a:buNone/>
              <a:defRPr sz="1000"/>
            </a:pPr>
            <a:endParaRPr dirty="0"/>
          </a:p>
          <a:p>
            <a:pPr marL="0" indent="0">
              <a:spcBef>
                <a:spcPts val="200"/>
              </a:spcBef>
              <a:buSzTx/>
              <a:buNone/>
              <a:defRPr sz="1000"/>
            </a:pPr>
            <a:r>
              <a:rPr dirty="0"/>
              <a:t>------------------------------------------</a:t>
            </a:r>
          </a:p>
          <a:p>
            <a:pPr marL="0" indent="0">
              <a:buSzTx/>
              <a:buNone/>
              <a:defRPr sz="1000"/>
            </a:pPr>
            <a:endParaRPr dirty="0"/>
          </a:p>
          <a:p>
            <a:pPr marL="0" indent="0">
              <a:spcBef>
                <a:spcPts val="200"/>
              </a:spcBef>
              <a:buSzTx/>
              <a:buNone/>
              <a:defRPr sz="1000"/>
            </a:pPr>
            <a:r>
              <a:rPr dirty="0"/>
              <a:t>II. </a:t>
            </a:r>
            <a:r>
              <a:rPr dirty="0" err="1"/>
              <a:t>Přechodné</a:t>
            </a:r>
            <a:r>
              <a:rPr dirty="0"/>
              <a:t> </a:t>
            </a:r>
            <a:r>
              <a:rPr dirty="0" err="1"/>
              <a:t>období</a:t>
            </a:r>
            <a:endParaRPr dirty="0"/>
          </a:p>
          <a:p>
            <a:pPr marL="0" indent="0">
              <a:spcBef>
                <a:spcPts val="200"/>
              </a:spcBef>
              <a:buSzTx/>
              <a:buNone/>
              <a:defRPr sz="1000"/>
            </a:pPr>
            <a:r>
              <a:rPr dirty="0"/>
              <a:t>Gorgias</a:t>
            </a:r>
          </a:p>
          <a:p>
            <a:pPr marL="0" indent="0">
              <a:spcBef>
                <a:spcPts val="200"/>
              </a:spcBef>
              <a:buSzTx/>
              <a:buNone/>
              <a:defRPr sz="1000"/>
            </a:pPr>
            <a:r>
              <a:rPr dirty="0" err="1"/>
              <a:t>Menón</a:t>
            </a:r>
            <a:endParaRPr dirty="0"/>
          </a:p>
          <a:p>
            <a:pPr marL="0" indent="0">
              <a:spcBef>
                <a:spcPts val="200"/>
              </a:spcBef>
              <a:buSzTx/>
              <a:buNone/>
              <a:defRPr sz="1000"/>
            </a:pPr>
            <a:r>
              <a:rPr dirty="0" err="1"/>
              <a:t>Euthydémos</a:t>
            </a:r>
            <a:endParaRPr dirty="0"/>
          </a:p>
          <a:p>
            <a:pPr marL="0" indent="0">
              <a:spcBef>
                <a:spcPts val="200"/>
              </a:spcBef>
              <a:buSzTx/>
              <a:buNone/>
              <a:defRPr sz="1000"/>
            </a:pPr>
            <a:r>
              <a:rPr dirty="0"/>
              <a:t>Hippias I</a:t>
            </a:r>
          </a:p>
          <a:p>
            <a:pPr marL="0" indent="0">
              <a:spcBef>
                <a:spcPts val="200"/>
              </a:spcBef>
              <a:buSzTx/>
              <a:buNone/>
              <a:defRPr sz="1000"/>
            </a:pPr>
            <a:r>
              <a:rPr dirty="0"/>
              <a:t>Hippias II</a:t>
            </a:r>
          </a:p>
          <a:p>
            <a:pPr marL="0" indent="0">
              <a:spcBef>
                <a:spcPts val="200"/>
              </a:spcBef>
              <a:buSzTx/>
              <a:buNone/>
              <a:defRPr sz="1000"/>
            </a:pPr>
            <a:r>
              <a:rPr dirty="0" err="1"/>
              <a:t>Kratylos</a:t>
            </a:r>
            <a:endParaRPr dirty="0"/>
          </a:p>
          <a:p>
            <a:pPr marL="0" indent="0">
              <a:spcBef>
                <a:spcPts val="200"/>
              </a:spcBef>
              <a:buSzTx/>
              <a:buNone/>
              <a:defRPr sz="1000"/>
            </a:pPr>
            <a:r>
              <a:rPr dirty="0" err="1"/>
              <a:t>Menexenos</a:t>
            </a:r>
            <a:endParaRPr dirty="0"/>
          </a:p>
        </p:txBody>
      </p:sp>
      <p:sp>
        <p:nvSpPr>
          <p:cNvPr id="461"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905255">
              <a:spcBef>
                <a:spcPts val="200"/>
              </a:spcBef>
              <a:defRPr sz="989"/>
            </a:pPr>
            <a:r>
              <a:rPr dirty="0" err="1"/>
              <a:t>III.Období</a:t>
            </a:r>
            <a:r>
              <a:rPr dirty="0"/>
              <a:t> </a:t>
            </a:r>
            <a:r>
              <a:rPr dirty="0" err="1"/>
              <a:t>zralosti</a:t>
            </a:r>
            <a:endParaRPr sz="2772" dirty="0"/>
          </a:p>
          <a:p>
            <a:pPr defTabSz="905255">
              <a:spcBef>
                <a:spcPts val="600"/>
              </a:spcBef>
              <a:defRPr sz="989"/>
            </a:pPr>
            <a:endParaRPr sz="2772" dirty="0"/>
          </a:p>
          <a:p>
            <a:pPr defTabSz="905255">
              <a:spcBef>
                <a:spcPts val="200"/>
              </a:spcBef>
              <a:defRPr sz="989"/>
            </a:pPr>
            <a:r>
              <a:rPr dirty="0" err="1"/>
              <a:t>Symposion</a:t>
            </a:r>
            <a:endParaRPr sz="2772" dirty="0"/>
          </a:p>
          <a:p>
            <a:pPr defTabSz="905255">
              <a:spcBef>
                <a:spcPts val="200"/>
              </a:spcBef>
              <a:defRPr sz="989"/>
            </a:pPr>
            <a:r>
              <a:rPr dirty="0" err="1"/>
              <a:t>Faidón</a:t>
            </a:r>
            <a:endParaRPr dirty="0"/>
          </a:p>
          <a:p>
            <a:pPr defTabSz="905255">
              <a:spcBef>
                <a:spcPts val="200"/>
              </a:spcBef>
              <a:defRPr sz="989" b="1"/>
            </a:pPr>
            <a:r>
              <a:rPr dirty="0" err="1"/>
              <a:t>Ústava</a:t>
            </a:r>
            <a:endParaRPr sz="2772" dirty="0"/>
          </a:p>
          <a:p>
            <a:pPr defTabSz="905255">
              <a:spcBef>
                <a:spcPts val="200"/>
              </a:spcBef>
              <a:defRPr sz="989"/>
            </a:pPr>
            <a:r>
              <a:rPr dirty="0" err="1"/>
              <a:t>Faidros</a:t>
            </a:r>
            <a:endParaRPr dirty="0"/>
          </a:p>
          <a:p>
            <a:pPr defTabSz="905255">
              <a:spcBef>
                <a:spcPts val="600"/>
              </a:spcBef>
              <a:defRPr sz="989"/>
            </a:pPr>
            <a:endParaRPr dirty="0"/>
          </a:p>
          <a:p>
            <a:pPr defTabSz="905255">
              <a:spcBef>
                <a:spcPts val="600"/>
              </a:spcBef>
              <a:defRPr sz="989"/>
            </a:pPr>
            <a:endParaRPr dirty="0"/>
          </a:p>
          <a:p>
            <a:pPr defTabSz="905255">
              <a:spcBef>
                <a:spcPts val="600"/>
              </a:spcBef>
              <a:defRPr sz="989"/>
            </a:pPr>
            <a:endParaRPr dirty="0"/>
          </a:p>
          <a:p>
            <a:pPr defTabSz="905255">
              <a:spcBef>
                <a:spcPts val="600"/>
              </a:spcBef>
              <a:defRPr sz="989"/>
            </a:pPr>
            <a:endParaRPr dirty="0"/>
          </a:p>
          <a:p>
            <a:pPr defTabSz="905255">
              <a:spcBef>
                <a:spcPts val="600"/>
              </a:spcBef>
              <a:defRPr sz="989"/>
            </a:pPr>
            <a:endParaRPr dirty="0"/>
          </a:p>
          <a:p>
            <a:pPr defTabSz="905255">
              <a:spcBef>
                <a:spcPts val="200"/>
              </a:spcBef>
              <a:defRPr sz="989"/>
            </a:pPr>
            <a:r>
              <a:rPr dirty="0"/>
              <a:t>----------------------------------------------------------</a:t>
            </a:r>
            <a:endParaRPr sz="2772" dirty="0"/>
          </a:p>
          <a:p>
            <a:pPr defTabSz="905255">
              <a:spcBef>
                <a:spcPts val="600"/>
              </a:spcBef>
              <a:defRPr sz="989"/>
            </a:pPr>
            <a:endParaRPr sz="2772" dirty="0"/>
          </a:p>
          <a:p>
            <a:pPr defTabSz="905255">
              <a:spcBef>
                <a:spcPts val="200"/>
              </a:spcBef>
              <a:defRPr sz="989"/>
            </a:pPr>
            <a:r>
              <a:rPr dirty="0"/>
              <a:t>IV. </a:t>
            </a:r>
            <a:r>
              <a:rPr dirty="0" err="1"/>
              <a:t>Díla</a:t>
            </a:r>
            <a:r>
              <a:rPr dirty="0"/>
              <a:t> </a:t>
            </a:r>
            <a:r>
              <a:rPr dirty="0" err="1"/>
              <a:t>staršího</a:t>
            </a:r>
            <a:r>
              <a:rPr dirty="0"/>
              <a:t> </a:t>
            </a:r>
            <a:r>
              <a:rPr dirty="0" err="1"/>
              <a:t>věku</a:t>
            </a:r>
            <a:endParaRPr sz="2772" dirty="0"/>
          </a:p>
          <a:p>
            <a:pPr defTabSz="905255">
              <a:spcBef>
                <a:spcPts val="200"/>
              </a:spcBef>
              <a:defRPr sz="989"/>
            </a:pPr>
            <a:r>
              <a:rPr dirty="0" err="1"/>
              <a:t>Theaitétos</a:t>
            </a:r>
            <a:endParaRPr sz="2772" dirty="0"/>
          </a:p>
          <a:p>
            <a:pPr defTabSz="905255">
              <a:spcBef>
                <a:spcPts val="200"/>
              </a:spcBef>
              <a:defRPr sz="989"/>
            </a:pPr>
            <a:r>
              <a:rPr dirty="0" err="1"/>
              <a:t>Parmenidés</a:t>
            </a:r>
            <a:endParaRPr dirty="0"/>
          </a:p>
          <a:p>
            <a:pPr defTabSz="905255">
              <a:spcBef>
                <a:spcPts val="200"/>
              </a:spcBef>
              <a:defRPr sz="989"/>
            </a:pPr>
            <a:r>
              <a:rPr dirty="0" err="1"/>
              <a:t>Sofistés</a:t>
            </a:r>
            <a:endParaRPr dirty="0"/>
          </a:p>
          <a:p>
            <a:pPr defTabSz="905255">
              <a:spcBef>
                <a:spcPts val="200"/>
              </a:spcBef>
              <a:defRPr sz="989"/>
            </a:pPr>
            <a:r>
              <a:rPr dirty="0" err="1"/>
              <a:t>Politikos</a:t>
            </a:r>
            <a:endParaRPr dirty="0"/>
          </a:p>
          <a:p>
            <a:pPr defTabSz="905255">
              <a:spcBef>
                <a:spcPts val="200"/>
              </a:spcBef>
              <a:defRPr sz="989"/>
            </a:pPr>
            <a:r>
              <a:rPr dirty="0" err="1"/>
              <a:t>Filébos</a:t>
            </a:r>
            <a:endParaRPr dirty="0"/>
          </a:p>
          <a:p>
            <a:pPr defTabSz="905255">
              <a:spcBef>
                <a:spcPts val="200"/>
              </a:spcBef>
              <a:defRPr sz="989"/>
            </a:pPr>
            <a:r>
              <a:rPr dirty="0" err="1"/>
              <a:t>Timaios</a:t>
            </a:r>
            <a:endParaRPr dirty="0"/>
          </a:p>
          <a:p>
            <a:pPr defTabSz="905255">
              <a:spcBef>
                <a:spcPts val="200"/>
              </a:spcBef>
              <a:defRPr sz="989"/>
            </a:pPr>
            <a:r>
              <a:rPr dirty="0" err="1"/>
              <a:t>Kritiás</a:t>
            </a:r>
            <a:endParaRPr dirty="0"/>
          </a:p>
          <a:p>
            <a:pPr defTabSz="905255">
              <a:spcBef>
                <a:spcPts val="200"/>
              </a:spcBef>
              <a:defRPr sz="989" b="1"/>
            </a:pPr>
            <a:r>
              <a:rPr dirty="0" err="1"/>
              <a:t>Zákony</a:t>
            </a:r>
            <a:endParaRPr dirty="0"/>
          </a:p>
        </p:txBody>
      </p:sp>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Nadpis 1"/>
          <p:cNvSpPr txBox="1">
            <a:spLocks noGrp="1"/>
          </p:cNvSpPr>
          <p:nvPr>
            <p:ph type="title"/>
          </p:nvPr>
        </p:nvSpPr>
        <p:spPr>
          <a:xfrm>
            <a:off x="457200" y="274638"/>
            <a:ext cx="8229600" cy="631053"/>
          </a:xfrm>
          <a:prstGeom prst="rect">
            <a:avLst/>
          </a:prstGeom>
        </p:spPr>
        <p:txBody>
          <a:bodyPr/>
          <a:lstStyle>
            <a:lvl1pPr>
              <a:defRPr sz="1600"/>
            </a:lvl1pPr>
          </a:lstStyle>
          <a:p>
            <a:r>
              <a:rPr dirty="0" err="1"/>
              <a:t>Platón</a:t>
            </a:r>
            <a:r>
              <a:rPr dirty="0"/>
              <a:t> – </a:t>
            </a:r>
            <a:r>
              <a:rPr dirty="0" err="1"/>
              <a:t>interpretační</a:t>
            </a:r>
            <a:r>
              <a:rPr dirty="0"/>
              <a:t> </a:t>
            </a:r>
            <a:r>
              <a:rPr dirty="0" err="1"/>
              <a:t>obtíže</a:t>
            </a:r>
            <a:endParaRPr dirty="0"/>
          </a:p>
        </p:txBody>
      </p:sp>
      <p:sp>
        <p:nvSpPr>
          <p:cNvPr id="464" name="Zástupný symbol pro obsah 2"/>
          <p:cNvSpPr txBox="1">
            <a:spLocks noGrp="1"/>
          </p:cNvSpPr>
          <p:nvPr>
            <p:ph type="body" idx="1"/>
          </p:nvPr>
        </p:nvSpPr>
        <p:spPr>
          <a:xfrm>
            <a:off x="457200" y="1600200"/>
            <a:ext cx="8229600" cy="4525963"/>
          </a:xfrm>
          <a:prstGeom prst="rect">
            <a:avLst/>
          </a:prstGeom>
        </p:spPr>
        <p:txBody>
          <a:bodyPr>
            <a:normAutofit lnSpcReduction="10000"/>
          </a:bodyPr>
          <a:lstStyle/>
          <a:p>
            <a:pPr marL="0" indent="0" defTabSz="905255">
              <a:lnSpc>
                <a:spcPct val="90000"/>
              </a:lnSpc>
              <a:spcBef>
                <a:spcPts val="200"/>
              </a:spcBef>
              <a:buSzTx/>
              <a:buNone/>
              <a:defRPr sz="1089" b="1"/>
            </a:pPr>
            <a:r>
              <a:t>Interpretační problémy</a:t>
            </a:r>
            <a:r>
              <a:rPr b="0"/>
              <a:t>: téměř vše, co máme k dispozici, jsou dialogy (nenapsal žádná filosofická pojednání, ačkoliv to bylo v jeho době celkem běžné). Výjimku představují zmíněné dopisy a </a:t>
            </a:r>
            <a:r>
              <a:rPr b="0" i="1"/>
              <a:t>Obrana Sókratova. </a:t>
            </a:r>
            <a:r>
              <a:rPr b="0"/>
              <a:t>Tyto dialogy pak zachycují filosofickou rozmluvu mezi několika partnery. V dějinách interpretace Platóna lze rozlišovat následující </a:t>
            </a:r>
            <a:r>
              <a:rPr i="1"/>
              <a:t>paradigmata </a:t>
            </a:r>
            <a:r>
              <a:rPr b="0"/>
              <a:t>(podle G. Reale, </a:t>
            </a:r>
            <a:r>
              <a:rPr b="0" i="1"/>
              <a:t>Platón, </a:t>
            </a:r>
            <a:r>
              <a:rPr b="0"/>
              <a:t>s. 50), která plynou z:</a:t>
            </a:r>
            <a:endParaRPr sz="2871"/>
          </a:p>
          <a:p>
            <a:pPr marL="0" indent="0" defTabSz="905255">
              <a:lnSpc>
                <a:spcPct val="90000"/>
              </a:lnSpc>
              <a:spcBef>
                <a:spcPts val="200"/>
              </a:spcBef>
              <a:buSzTx/>
              <a:buNone/>
              <a:defRPr sz="1089"/>
            </a:pPr>
            <a:r>
              <a:t>„Je obecně známo, že máme k dispozici všechny Platónova díla. Odborníci jsou totiž již delší dobu zajedno v tom, že se nám dochovala všechna díla, jež starověk výslovně připisuje Platónovi. Přesto však z toho nelze vyvodit závěr, který se, přinejmenším na první pohled, zdá zřejmým, totiž že </a:t>
            </a:r>
            <a:r>
              <a:rPr i="1"/>
              <a:t>známe celé Platónovo myšlení, protože máme všechna Platónova díla.“ </a:t>
            </a:r>
            <a:r>
              <a:t>(C. d., s. 21)</a:t>
            </a:r>
            <a:endParaRPr sz="2871"/>
          </a:p>
          <a:p>
            <a:pPr marL="0" indent="0" defTabSz="905255">
              <a:lnSpc>
                <a:spcPct val="90000"/>
              </a:lnSpc>
              <a:spcBef>
                <a:spcPts val="600"/>
              </a:spcBef>
              <a:buSzTx/>
              <a:buNone/>
              <a:defRPr sz="1188"/>
            </a:pPr>
            <a:endParaRPr sz="2871"/>
          </a:p>
          <a:p>
            <a:pPr marL="226313" indent="-226313" defTabSz="905255">
              <a:lnSpc>
                <a:spcPct val="90000"/>
              </a:lnSpc>
              <a:spcBef>
                <a:spcPts val="200"/>
              </a:spcBef>
              <a:buFontTx/>
              <a:buAutoNum type="arabicParenR"/>
              <a:defRPr sz="1089"/>
            </a:pPr>
            <a:r>
              <a:t>„Původní“ paradigma – autorem sám Platón a rozvíjeli je jeho žáci v Akademii (Speusippos, Xenokratés). Paradigma převážně systematicko-filosofické a klade důraz na tzv. </a:t>
            </a:r>
            <a:r>
              <a:rPr b="1"/>
              <a:t>„nepsané nauky“, </a:t>
            </a:r>
            <a:r>
              <a:t>je plodem praxe v Akademii.</a:t>
            </a:r>
            <a:endParaRPr sz="2871"/>
          </a:p>
          <a:p>
            <a:pPr marL="226313" indent="-226313" defTabSz="905255">
              <a:lnSpc>
                <a:spcPct val="90000"/>
              </a:lnSpc>
              <a:spcBef>
                <a:spcPts val="200"/>
              </a:spcBef>
              <a:buFontTx/>
              <a:buAutoNum type="arabicParenR"/>
              <a:defRPr sz="1089"/>
            </a:pPr>
            <a:r>
              <a:t>Novoplatónské „paradigma“ – opět systematicko-filosofické, klade vychází ze silně alegorického výklady dialogů. Přijímá i motivy „nepsaných nauk“.</a:t>
            </a:r>
            <a:endParaRPr sz="2871"/>
          </a:p>
          <a:p>
            <a:pPr marL="226313" indent="-226313" defTabSz="905255">
              <a:lnSpc>
                <a:spcPct val="90000"/>
              </a:lnSpc>
              <a:spcBef>
                <a:spcPts val="200"/>
              </a:spcBef>
              <a:buFontTx/>
              <a:buAutoNum type="arabicParenR"/>
              <a:defRPr sz="1089"/>
            </a:pPr>
            <a:r>
              <a:t>Paradigma, které zavedl D. Schleiermacher (na Plat. pracoval mezi léty 1804-1828, vydal impozantní překlad Plat. spisů)  – dává téměř výlučně </a:t>
            </a:r>
            <a:r>
              <a:rPr b="1"/>
              <a:t>přednost spisům a vylučuje či silně omezuje význam „nepsaných nauk“</a:t>
            </a:r>
            <a:r>
              <a:t>; toto paradigma se na dlouho prosadilo. </a:t>
            </a:r>
            <a:endParaRPr sz="2871"/>
          </a:p>
          <a:p>
            <a:pPr marL="226313" indent="-226313" defTabSz="905255">
              <a:lnSpc>
                <a:spcPct val="90000"/>
              </a:lnSpc>
              <a:spcBef>
                <a:spcPts val="200"/>
              </a:spcBef>
              <a:buFontTx/>
              <a:buAutoNum type="arabicParenR"/>
              <a:defRPr sz="1089"/>
            </a:pPr>
            <a:r>
              <a:t>Paradigma navržené tübigenskou školou – ujímá se nejen textů, ale i „nepsaných nauk“, jež chápe jako stěžejní pro pochopení celého Platóna. </a:t>
            </a:r>
            <a:endParaRPr sz="2871"/>
          </a:p>
          <a:p>
            <a:pPr marL="226313" indent="-226313" defTabSz="905255">
              <a:lnSpc>
                <a:spcPct val="90000"/>
              </a:lnSpc>
              <a:spcBef>
                <a:spcPts val="600"/>
              </a:spcBef>
              <a:buFontTx/>
              <a:buAutoNum type="arabicParenR"/>
              <a:defRPr sz="1188"/>
            </a:pPr>
            <a:endParaRPr sz="2871"/>
          </a:p>
          <a:p>
            <a:pPr marL="0" indent="0" defTabSz="905255">
              <a:lnSpc>
                <a:spcPct val="90000"/>
              </a:lnSpc>
              <a:spcBef>
                <a:spcPts val="200"/>
              </a:spcBef>
              <a:buSzTx/>
              <a:buNone/>
              <a:defRPr sz="1089"/>
            </a:pPr>
            <a:r>
              <a:t>Poznámka k </a:t>
            </a:r>
            <a:r>
              <a:rPr b="1"/>
              <a:t>paradigmatům,</a:t>
            </a:r>
            <a:r>
              <a:t> oč se jedná? Významným teoretickým počinem v oblasti teorie věd je kniha Thomase Kuhna, </a:t>
            </a:r>
            <a:r>
              <a:rPr i="1"/>
              <a:t>Struktura vědeckých revolucí. </a:t>
            </a:r>
            <a:r>
              <a:t>Je vedena otázkou: vyvíjí se věda skutečně postupným, trvalým a systematickým hromaděním jednotlivých objevů a vynálezů? Kuhnovou odpovědí je: ne. Věda se vyvíjí prostřednictvím vědeckých revolucí, kdy dochází k přechodu od „normální vědy“ k „mimořádné vědě“. Tato revoluce se uskutečňuje skrze změnu </a:t>
            </a:r>
            <a:r>
              <a:rPr b="1"/>
              <a:t>paradigmatu: Paradigmata označují koncepce a přesvědčení, jež jsou v dané chvíli jakýmisi </a:t>
            </a:r>
            <a:r>
              <a:rPr b="1" i="1"/>
              <a:t>pevnými body </a:t>
            </a:r>
            <a:r>
              <a:rPr b="1"/>
              <a:t>vědy a jež po určitou dobu dodávají vědcům pracujícím v určeném výzkumném sektoru </a:t>
            </a:r>
            <a:r>
              <a:rPr b="1" i="1"/>
              <a:t>modely </a:t>
            </a:r>
            <a:r>
              <a:rPr b="1"/>
              <a:t>pro formulování problémů a jejich řešení. </a:t>
            </a:r>
            <a:r>
              <a:t>(Reale, s. 27) Kuhn sám píše (s. 23-24): „Volbou tohoto termínu jsem chtěl naznačit, že některé ze všeobecně přijímaných příkladů současné praxe – příkladů, které společně zahrnují zákony, teorie, aplikace a odpovídající přístroje – </a:t>
            </a:r>
            <a:r>
              <a:rPr i="1"/>
              <a:t>poskytují modely, v nichž mají svůj původ jednotlivé tradice vědeckého výzkumu se svou vnitřní koherencí. </a:t>
            </a:r>
            <a:r>
              <a:t>Jsou to tradice, které by historik zařadil do kategorií „ptolemaiovská (nebo koperníkovská) astronomie, aristotelská (nebo newtonovská) dynamika, korpuskulární (nebo vlnová) optika“ atd. Studium paradigmat, včetně těch, která jsou mnohem speciálnější než ta právě uvedená, tvoří hlavní část přípravy studenta na členství ve vědeckém společenství, v němž bude nadále pracovat. …“</a:t>
            </a:r>
          </a:p>
        </p:txBody>
      </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Nadpis 1"/>
          <p:cNvSpPr txBox="1">
            <a:spLocks noGrp="1"/>
          </p:cNvSpPr>
          <p:nvPr>
            <p:ph type="title"/>
          </p:nvPr>
        </p:nvSpPr>
        <p:spPr>
          <a:prstGeom prst="rect">
            <a:avLst/>
          </a:prstGeom>
        </p:spPr>
        <p:txBody>
          <a:bodyPr/>
          <a:lstStyle>
            <a:lvl1pPr>
              <a:defRPr sz="1600"/>
            </a:lvl1pPr>
          </a:lstStyle>
          <a:p>
            <a:r>
              <a:rPr dirty="0" err="1"/>
              <a:t>Platónův</a:t>
            </a:r>
            <a:r>
              <a:rPr dirty="0"/>
              <a:t> 7. list a </a:t>
            </a:r>
            <a:r>
              <a:rPr dirty="0" err="1"/>
              <a:t>problém</a:t>
            </a:r>
            <a:r>
              <a:rPr dirty="0"/>
              <a:t> </a:t>
            </a:r>
            <a:r>
              <a:rPr dirty="0" err="1"/>
              <a:t>sdělování</a:t>
            </a:r>
            <a:r>
              <a:rPr dirty="0"/>
              <a:t> </a:t>
            </a:r>
            <a:r>
              <a:rPr dirty="0" err="1"/>
              <a:t>či</a:t>
            </a:r>
            <a:r>
              <a:rPr dirty="0"/>
              <a:t> </a:t>
            </a:r>
            <a:r>
              <a:rPr dirty="0" err="1"/>
              <a:t>učení</a:t>
            </a:r>
            <a:r>
              <a:rPr dirty="0"/>
              <a:t> </a:t>
            </a:r>
            <a:r>
              <a:rPr dirty="0" err="1"/>
              <a:t>filosofie</a:t>
            </a:r>
            <a:endParaRPr dirty="0"/>
          </a:p>
        </p:txBody>
      </p:sp>
      <p:sp>
        <p:nvSpPr>
          <p:cNvPr id="46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a:t>„</a:t>
            </a:r>
            <a:r>
              <a:rPr b="1" dirty="0"/>
              <a:t>Ode  </a:t>
            </a:r>
            <a:r>
              <a:rPr b="1" dirty="0" err="1"/>
              <a:t>mě</a:t>
            </a:r>
            <a:r>
              <a:rPr b="1" dirty="0"/>
              <a:t> o tom </a:t>
            </a:r>
            <a:r>
              <a:rPr b="1" dirty="0" err="1"/>
              <a:t>jistě</a:t>
            </a:r>
            <a:r>
              <a:rPr b="1" dirty="0"/>
              <a:t> </a:t>
            </a:r>
            <a:r>
              <a:rPr b="1" dirty="0" err="1"/>
              <a:t>není</a:t>
            </a:r>
            <a:r>
              <a:rPr b="1" dirty="0"/>
              <a:t> </a:t>
            </a:r>
            <a:r>
              <a:rPr b="1" dirty="0" err="1"/>
              <a:t>žádného</a:t>
            </a:r>
            <a:r>
              <a:rPr b="1" dirty="0"/>
              <a:t> </a:t>
            </a:r>
            <a:r>
              <a:rPr b="1" dirty="0" err="1"/>
              <a:t>spisu</a:t>
            </a:r>
            <a:r>
              <a:rPr b="1" dirty="0"/>
              <a:t> a </a:t>
            </a:r>
            <a:r>
              <a:rPr b="1" dirty="0" err="1"/>
              <a:t>také</a:t>
            </a:r>
            <a:r>
              <a:rPr b="1" dirty="0"/>
              <a:t> </a:t>
            </a:r>
            <a:r>
              <a:rPr b="1" dirty="0" err="1"/>
              <a:t>nikdy</a:t>
            </a:r>
            <a:r>
              <a:rPr b="1" dirty="0"/>
              <a:t> </a:t>
            </a:r>
            <a:r>
              <a:rPr b="1" dirty="0" err="1"/>
              <a:t>nebude</a:t>
            </a:r>
            <a:r>
              <a:rPr dirty="0"/>
              <a:t>; </a:t>
            </a:r>
            <a:r>
              <a:rPr dirty="0" err="1"/>
              <a:t>neboť</a:t>
            </a:r>
            <a:r>
              <a:rPr dirty="0"/>
              <a:t> to </a:t>
            </a:r>
            <a:r>
              <a:rPr dirty="0" err="1"/>
              <a:t>nijak</a:t>
            </a:r>
            <a:r>
              <a:rPr dirty="0"/>
              <a:t> </a:t>
            </a:r>
            <a:r>
              <a:rPr dirty="0" err="1"/>
              <a:t>nelze</a:t>
            </a:r>
            <a:r>
              <a:rPr dirty="0"/>
              <a:t> </a:t>
            </a:r>
            <a:r>
              <a:rPr dirty="0" err="1"/>
              <a:t>pověděti</a:t>
            </a:r>
            <a:r>
              <a:rPr dirty="0"/>
              <a:t> </a:t>
            </a:r>
            <a:r>
              <a:rPr dirty="0" err="1"/>
              <a:t>jako</a:t>
            </a:r>
            <a:r>
              <a:rPr dirty="0"/>
              <a:t> </a:t>
            </a:r>
            <a:r>
              <a:rPr dirty="0" err="1"/>
              <a:t>jiné</a:t>
            </a:r>
            <a:r>
              <a:rPr dirty="0"/>
              <a:t> </a:t>
            </a:r>
            <a:r>
              <a:rPr dirty="0" err="1"/>
              <a:t>nauky</a:t>
            </a:r>
            <a:r>
              <a:rPr dirty="0"/>
              <a:t>, </a:t>
            </a:r>
            <a:r>
              <a:rPr dirty="0" err="1"/>
              <a:t>nýbrž</a:t>
            </a:r>
            <a:r>
              <a:rPr dirty="0"/>
              <a:t> z </a:t>
            </a:r>
            <a:r>
              <a:rPr dirty="0" err="1"/>
              <a:t>hojného</a:t>
            </a:r>
            <a:r>
              <a:rPr dirty="0"/>
              <a:t> </a:t>
            </a:r>
            <a:r>
              <a:rPr dirty="0" err="1"/>
              <a:t>soubytí</a:t>
            </a:r>
            <a:r>
              <a:rPr dirty="0"/>
              <a:t> a </a:t>
            </a:r>
            <a:r>
              <a:rPr dirty="0" err="1"/>
              <a:t>soužití</a:t>
            </a:r>
            <a:r>
              <a:rPr dirty="0"/>
              <a:t> </a:t>
            </a:r>
            <a:r>
              <a:rPr dirty="0" err="1"/>
              <a:t>oddaného</a:t>
            </a:r>
            <a:r>
              <a:rPr dirty="0"/>
              <a:t> </a:t>
            </a:r>
            <a:r>
              <a:rPr dirty="0" err="1"/>
              <a:t>té</a:t>
            </a:r>
            <a:r>
              <a:rPr dirty="0"/>
              <a:t> </a:t>
            </a:r>
            <a:r>
              <a:rPr dirty="0" err="1"/>
              <a:t>věci</a:t>
            </a:r>
            <a:r>
              <a:rPr dirty="0"/>
              <a:t> </a:t>
            </a:r>
            <a:r>
              <a:rPr dirty="0" err="1"/>
              <a:t>najednou</a:t>
            </a:r>
            <a:r>
              <a:rPr dirty="0"/>
              <a:t>, </a:t>
            </a:r>
            <a:r>
              <a:rPr dirty="0" err="1"/>
              <a:t>jako</a:t>
            </a:r>
            <a:r>
              <a:rPr dirty="0"/>
              <a:t> </a:t>
            </a:r>
            <a:r>
              <a:rPr dirty="0" err="1"/>
              <a:t>plamen</a:t>
            </a:r>
            <a:r>
              <a:rPr dirty="0"/>
              <a:t> </a:t>
            </a:r>
            <a:r>
              <a:rPr dirty="0" err="1"/>
              <a:t>vznícený</a:t>
            </a:r>
            <a:r>
              <a:rPr dirty="0"/>
              <a:t> od </a:t>
            </a:r>
            <a:r>
              <a:rPr dirty="0" err="1"/>
              <a:t>vylétlé</a:t>
            </a:r>
            <a:r>
              <a:rPr dirty="0"/>
              <a:t> </a:t>
            </a:r>
            <a:r>
              <a:rPr dirty="0" err="1"/>
              <a:t>jiskry</a:t>
            </a:r>
            <a:r>
              <a:rPr dirty="0"/>
              <a:t>, </a:t>
            </a:r>
            <a:r>
              <a:rPr dirty="0" err="1"/>
              <a:t>vznikne</a:t>
            </a:r>
            <a:r>
              <a:rPr dirty="0"/>
              <a:t> to v </a:t>
            </a:r>
            <a:r>
              <a:rPr dirty="0" err="1"/>
              <a:t>duši</a:t>
            </a:r>
            <a:r>
              <a:rPr dirty="0"/>
              <a:t> a </a:t>
            </a:r>
            <a:r>
              <a:rPr dirty="0" err="1"/>
              <a:t>pak</a:t>
            </a:r>
            <a:r>
              <a:rPr dirty="0"/>
              <a:t> se </a:t>
            </a:r>
            <a:r>
              <a:rPr dirty="0" err="1"/>
              <a:t>již</a:t>
            </a:r>
            <a:r>
              <a:rPr dirty="0"/>
              <a:t> </a:t>
            </a:r>
            <a:r>
              <a:rPr dirty="0" err="1"/>
              <a:t>samo</a:t>
            </a:r>
            <a:r>
              <a:rPr dirty="0"/>
              <a:t> </a:t>
            </a:r>
            <a:r>
              <a:rPr dirty="0" err="1"/>
              <a:t>živí</a:t>
            </a:r>
            <a:r>
              <a:rPr dirty="0"/>
              <a:t>.</a:t>
            </a:r>
          </a:p>
          <a:p>
            <a:pPr marL="0" indent="0">
              <a:buSzTx/>
              <a:buNone/>
              <a:defRPr sz="1200"/>
            </a:pPr>
            <a:endParaRPr dirty="0"/>
          </a:p>
          <a:p>
            <a:pPr marL="0" indent="0">
              <a:spcBef>
                <a:spcPts val="200"/>
              </a:spcBef>
              <a:buSzTx/>
              <a:buNone/>
              <a:defRPr sz="1200"/>
            </a:pPr>
            <a:r>
              <a:rPr dirty="0" err="1"/>
              <a:t>Ovšem</a:t>
            </a:r>
            <a:r>
              <a:rPr dirty="0"/>
              <a:t> </a:t>
            </a:r>
            <a:r>
              <a:rPr dirty="0" err="1"/>
              <a:t>tolik</a:t>
            </a:r>
            <a:r>
              <a:rPr dirty="0"/>
              <a:t> </a:t>
            </a:r>
            <a:r>
              <a:rPr dirty="0" err="1"/>
              <a:t>vím</a:t>
            </a:r>
            <a:r>
              <a:rPr dirty="0"/>
              <a:t>, </a:t>
            </a:r>
            <a:r>
              <a:rPr dirty="0" err="1"/>
              <a:t>že</a:t>
            </a:r>
            <a:r>
              <a:rPr dirty="0"/>
              <a:t> </a:t>
            </a:r>
            <a:r>
              <a:rPr dirty="0" err="1"/>
              <a:t>kdyby</a:t>
            </a:r>
            <a:r>
              <a:rPr dirty="0"/>
              <a:t> to </a:t>
            </a:r>
            <a:r>
              <a:rPr dirty="0" err="1"/>
              <a:t>bylo</a:t>
            </a:r>
            <a:r>
              <a:rPr dirty="0"/>
              <a:t> </a:t>
            </a:r>
            <a:r>
              <a:rPr dirty="0" err="1"/>
              <a:t>napsáno</a:t>
            </a:r>
            <a:r>
              <a:rPr dirty="0"/>
              <a:t> </a:t>
            </a:r>
            <a:r>
              <a:rPr dirty="0" err="1"/>
              <a:t>nebo</a:t>
            </a:r>
            <a:r>
              <a:rPr dirty="0"/>
              <a:t> </a:t>
            </a:r>
            <a:r>
              <a:rPr dirty="0" err="1"/>
              <a:t>pověděno</a:t>
            </a:r>
            <a:r>
              <a:rPr dirty="0"/>
              <a:t> ode </a:t>
            </a:r>
            <a:r>
              <a:rPr dirty="0" err="1"/>
              <a:t>mne</a:t>
            </a:r>
            <a:r>
              <a:rPr dirty="0"/>
              <a:t>, </a:t>
            </a:r>
            <a:r>
              <a:rPr dirty="0" err="1"/>
              <a:t>nejlépe</a:t>
            </a:r>
            <a:r>
              <a:rPr dirty="0"/>
              <a:t> by to </a:t>
            </a:r>
            <a:r>
              <a:rPr dirty="0" err="1"/>
              <a:t>bylo</a:t>
            </a:r>
            <a:r>
              <a:rPr dirty="0"/>
              <a:t> </a:t>
            </a:r>
            <a:r>
              <a:rPr dirty="0" err="1"/>
              <a:t>pověděno</a:t>
            </a:r>
            <a:r>
              <a:rPr dirty="0"/>
              <a:t>, a </a:t>
            </a:r>
            <a:r>
              <a:rPr dirty="0" err="1"/>
              <a:t>také</a:t>
            </a:r>
            <a:r>
              <a:rPr dirty="0"/>
              <a:t> </a:t>
            </a:r>
            <a:r>
              <a:rPr dirty="0" err="1"/>
              <a:t>že</a:t>
            </a:r>
            <a:r>
              <a:rPr dirty="0"/>
              <a:t> </a:t>
            </a:r>
            <a:r>
              <a:rPr dirty="0" err="1"/>
              <a:t>každý</a:t>
            </a:r>
            <a:r>
              <a:rPr dirty="0"/>
              <a:t> </a:t>
            </a:r>
            <a:r>
              <a:rPr dirty="0" err="1"/>
              <a:t>špatný</a:t>
            </a:r>
            <a:r>
              <a:rPr dirty="0"/>
              <a:t> </a:t>
            </a:r>
            <a:r>
              <a:rPr dirty="0" err="1"/>
              <a:t>spis</a:t>
            </a:r>
            <a:r>
              <a:rPr dirty="0"/>
              <a:t> o tom by ne </a:t>
            </a:r>
            <a:r>
              <a:rPr dirty="0" err="1"/>
              <a:t>nejméně</a:t>
            </a:r>
            <a:r>
              <a:rPr dirty="0"/>
              <a:t> </a:t>
            </a:r>
            <a:r>
              <a:rPr dirty="0" err="1"/>
              <a:t>mrzel</a:t>
            </a:r>
            <a:r>
              <a:rPr dirty="0"/>
              <a:t> </a:t>
            </a:r>
            <a:r>
              <a:rPr dirty="0" err="1"/>
              <a:t>mne</a:t>
            </a:r>
            <a:r>
              <a:rPr dirty="0"/>
              <a:t>. </a:t>
            </a:r>
            <a:r>
              <a:rPr dirty="0" err="1"/>
              <a:t>Kdybych</a:t>
            </a:r>
            <a:r>
              <a:rPr dirty="0"/>
              <a:t> </a:t>
            </a:r>
            <a:r>
              <a:rPr dirty="0" err="1"/>
              <a:t>tedy</a:t>
            </a:r>
            <a:r>
              <a:rPr dirty="0"/>
              <a:t> </a:t>
            </a:r>
            <a:r>
              <a:rPr dirty="0" err="1"/>
              <a:t>viděl</a:t>
            </a:r>
            <a:r>
              <a:rPr dirty="0"/>
              <a:t>, </a:t>
            </a:r>
            <a:r>
              <a:rPr dirty="0" err="1"/>
              <a:t>že</a:t>
            </a:r>
            <a:r>
              <a:rPr dirty="0"/>
              <a:t> je </a:t>
            </a:r>
            <a:r>
              <a:rPr dirty="0" err="1"/>
              <a:t>možno</a:t>
            </a:r>
            <a:r>
              <a:rPr dirty="0"/>
              <a:t> to </a:t>
            </a:r>
            <a:r>
              <a:rPr dirty="0" err="1"/>
              <a:t>vhodně</a:t>
            </a:r>
            <a:r>
              <a:rPr dirty="0"/>
              <a:t> pro </a:t>
            </a:r>
            <a:r>
              <a:rPr dirty="0" err="1"/>
              <a:t>lidi</a:t>
            </a:r>
            <a:r>
              <a:rPr dirty="0"/>
              <a:t> </a:t>
            </a:r>
            <a:r>
              <a:rPr dirty="0" err="1"/>
              <a:t>napsat</a:t>
            </a:r>
            <a:r>
              <a:rPr dirty="0"/>
              <a:t> a </a:t>
            </a:r>
            <a:r>
              <a:rPr dirty="0" err="1"/>
              <a:t>povědět</a:t>
            </a:r>
            <a:r>
              <a:rPr dirty="0"/>
              <a:t>, co </a:t>
            </a:r>
            <a:r>
              <a:rPr dirty="0" err="1"/>
              <a:t>krásnějšího</a:t>
            </a:r>
            <a:r>
              <a:rPr dirty="0"/>
              <a:t> </a:t>
            </a:r>
            <a:r>
              <a:rPr dirty="0" err="1"/>
              <a:t>bych</a:t>
            </a:r>
            <a:r>
              <a:rPr dirty="0"/>
              <a:t> </a:t>
            </a:r>
            <a:r>
              <a:rPr dirty="0" err="1"/>
              <a:t>mohl</a:t>
            </a:r>
            <a:r>
              <a:rPr dirty="0"/>
              <a:t> </a:t>
            </a:r>
            <a:r>
              <a:rPr dirty="0" err="1"/>
              <a:t>nad</a:t>
            </a:r>
            <a:r>
              <a:rPr dirty="0"/>
              <a:t> to </a:t>
            </a:r>
            <a:r>
              <a:rPr dirty="0" err="1"/>
              <a:t>ve</a:t>
            </a:r>
            <a:r>
              <a:rPr dirty="0"/>
              <a:t> </a:t>
            </a:r>
            <a:r>
              <a:rPr dirty="0" err="1"/>
              <a:t>svém</a:t>
            </a:r>
            <a:r>
              <a:rPr dirty="0"/>
              <a:t> </a:t>
            </a:r>
            <a:r>
              <a:rPr dirty="0" err="1"/>
              <a:t>životě</a:t>
            </a:r>
            <a:r>
              <a:rPr dirty="0"/>
              <a:t> </a:t>
            </a:r>
            <a:r>
              <a:rPr dirty="0" err="1"/>
              <a:t>vykonati</a:t>
            </a:r>
            <a:r>
              <a:rPr dirty="0"/>
              <a:t> </a:t>
            </a:r>
            <a:r>
              <a:rPr dirty="0" err="1"/>
              <a:t>nežli</a:t>
            </a:r>
            <a:r>
              <a:rPr dirty="0"/>
              <a:t> </a:t>
            </a:r>
            <a:r>
              <a:rPr dirty="0" err="1"/>
              <a:t>napsat</a:t>
            </a:r>
            <a:r>
              <a:rPr dirty="0"/>
              <a:t> </a:t>
            </a:r>
            <a:r>
              <a:rPr dirty="0" err="1"/>
              <a:t>lidem</a:t>
            </a:r>
            <a:r>
              <a:rPr dirty="0"/>
              <a:t> </a:t>
            </a:r>
            <a:r>
              <a:rPr dirty="0" err="1"/>
              <a:t>věc</a:t>
            </a:r>
            <a:r>
              <a:rPr dirty="0"/>
              <a:t> </a:t>
            </a:r>
            <a:r>
              <a:rPr dirty="0" err="1"/>
              <a:t>velice</a:t>
            </a:r>
            <a:r>
              <a:rPr dirty="0"/>
              <a:t> </a:t>
            </a:r>
            <a:r>
              <a:rPr dirty="0" err="1"/>
              <a:t>prospěšnou</a:t>
            </a:r>
            <a:r>
              <a:rPr dirty="0"/>
              <a:t> a </a:t>
            </a:r>
            <a:r>
              <a:rPr dirty="0" err="1"/>
              <a:t>všem</a:t>
            </a:r>
            <a:r>
              <a:rPr dirty="0"/>
              <a:t> </a:t>
            </a:r>
            <a:r>
              <a:rPr dirty="0" err="1"/>
              <a:t>vyvésti</a:t>
            </a:r>
            <a:r>
              <a:rPr dirty="0"/>
              <a:t> </a:t>
            </a:r>
            <a:r>
              <a:rPr dirty="0" err="1"/>
              <a:t>na</a:t>
            </a:r>
            <a:r>
              <a:rPr dirty="0"/>
              <a:t> </a:t>
            </a:r>
            <a:r>
              <a:rPr dirty="0" err="1"/>
              <a:t>svět</a:t>
            </a:r>
            <a:r>
              <a:rPr dirty="0"/>
              <a:t> </a:t>
            </a:r>
            <a:r>
              <a:rPr dirty="0" err="1"/>
              <a:t>pravou</a:t>
            </a:r>
            <a:r>
              <a:rPr dirty="0"/>
              <a:t> </a:t>
            </a:r>
            <a:r>
              <a:rPr dirty="0" err="1"/>
              <a:t>podstatu</a:t>
            </a:r>
            <a:r>
              <a:rPr dirty="0"/>
              <a:t> </a:t>
            </a:r>
            <a:r>
              <a:rPr dirty="0" err="1"/>
              <a:t>jsoucna</a:t>
            </a:r>
            <a:r>
              <a:rPr dirty="0"/>
              <a:t>? Ale </a:t>
            </a:r>
            <a:r>
              <a:rPr dirty="0" err="1"/>
              <a:t>myslím</a:t>
            </a:r>
            <a:r>
              <a:rPr dirty="0"/>
              <a:t>, </a:t>
            </a:r>
            <a:r>
              <a:rPr dirty="0" err="1"/>
              <a:t>že</a:t>
            </a:r>
            <a:r>
              <a:rPr dirty="0"/>
              <a:t> by </a:t>
            </a:r>
            <a:r>
              <a:rPr dirty="0" err="1"/>
              <a:t>lidem</a:t>
            </a:r>
            <a:r>
              <a:rPr dirty="0"/>
              <a:t> </a:t>
            </a:r>
            <a:r>
              <a:rPr dirty="0" err="1"/>
              <a:t>nebylo</a:t>
            </a:r>
            <a:r>
              <a:rPr dirty="0"/>
              <a:t> </a:t>
            </a:r>
            <a:r>
              <a:rPr dirty="0" err="1"/>
              <a:t>dobré</a:t>
            </a:r>
            <a:r>
              <a:rPr dirty="0"/>
              <a:t> </a:t>
            </a:r>
            <a:r>
              <a:rPr dirty="0" err="1"/>
              <a:t>vykládati</a:t>
            </a:r>
            <a:r>
              <a:rPr dirty="0"/>
              <a:t> o </a:t>
            </a:r>
            <a:r>
              <a:rPr dirty="0" err="1"/>
              <a:t>těchto</a:t>
            </a:r>
            <a:r>
              <a:rPr dirty="0"/>
              <a:t> </a:t>
            </a:r>
            <a:r>
              <a:rPr dirty="0" err="1"/>
              <a:t>věcech</a:t>
            </a:r>
            <a:r>
              <a:rPr dirty="0"/>
              <a:t>, </a:t>
            </a:r>
            <a:r>
              <a:rPr dirty="0" err="1"/>
              <a:t>leda</a:t>
            </a:r>
            <a:r>
              <a:rPr dirty="0"/>
              <a:t> </a:t>
            </a:r>
            <a:r>
              <a:rPr dirty="0" err="1"/>
              <a:t>několika</a:t>
            </a:r>
            <a:r>
              <a:rPr dirty="0"/>
              <a:t>, </a:t>
            </a:r>
            <a:r>
              <a:rPr dirty="0" err="1"/>
              <a:t>kteří</a:t>
            </a:r>
            <a:r>
              <a:rPr dirty="0"/>
              <a:t> </a:t>
            </a:r>
            <a:r>
              <a:rPr dirty="0" err="1"/>
              <a:t>jsou</a:t>
            </a:r>
            <a:r>
              <a:rPr dirty="0"/>
              <a:t> </a:t>
            </a:r>
            <a:r>
              <a:rPr dirty="0" err="1"/>
              <a:t>schopni</a:t>
            </a:r>
            <a:r>
              <a:rPr dirty="0"/>
              <a:t> s </a:t>
            </a:r>
            <a:r>
              <a:rPr dirty="0" err="1"/>
              <a:t>malým</a:t>
            </a:r>
            <a:r>
              <a:rPr dirty="0"/>
              <a:t> </a:t>
            </a:r>
            <a:r>
              <a:rPr dirty="0" err="1"/>
              <a:t>návodem</a:t>
            </a:r>
            <a:r>
              <a:rPr dirty="0"/>
              <a:t> je </a:t>
            </a:r>
            <a:r>
              <a:rPr dirty="0" err="1"/>
              <a:t>sami</a:t>
            </a:r>
            <a:r>
              <a:rPr dirty="0"/>
              <a:t>  </a:t>
            </a:r>
            <a:r>
              <a:rPr dirty="0" err="1"/>
              <a:t>nalézti</a:t>
            </a:r>
            <a:r>
              <a:rPr dirty="0"/>
              <a:t>; z </a:t>
            </a:r>
            <a:r>
              <a:rPr dirty="0" err="1"/>
              <a:t>ostatních</a:t>
            </a:r>
            <a:r>
              <a:rPr dirty="0"/>
              <a:t> </a:t>
            </a:r>
            <a:r>
              <a:rPr dirty="0" err="1"/>
              <a:t>však</a:t>
            </a:r>
            <a:r>
              <a:rPr dirty="0"/>
              <a:t> by to </a:t>
            </a:r>
            <a:r>
              <a:rPr dirty="0" err="1"/>
              <a:t>jedny</a:t>
            </a:r>
            <a:r>
              <a:rPr dirty="0"/>
              <a:t> </a:t>
            </a:r>
            <a:r>
              <a:rPr dirty="0" err="1"/>
              <a:t>naplnilo</a:t>
            </a:r>
            <a:r>
              <a:rPr dirty="0"/>
              <a:t> </a:t>
            </a:r>
            <a:r>
              <a:rPr dirty="0" err="1"/>
              <a:t>pohrdáním</a:t>
            </a:r>
            <a:r>
              <a:rPr dirty="0"/>
              <a:t> </a:t>
            </a:r>
            <a:r>
              <a:rPr dirty="0" err="1"/>
              <a:t>nikterak</a:t>
            </a:r>
            <a:r>
              <a:rPr dirty="0"/>
              <a:t> </a:t>
            </a:r>
            <a:r>
              <a:rPr dirty="0" err="1"/>
              <a:t>slušným</a:t>
            </a:r>
            <a:r>
              <a:rPr dirty="0"/>
              <a:t>, </a:t>
            </a:r>
            <a:r>
              <a:rPr dirty="0" err="1"/>
              <a:t>druhé</a:t>
            </a:r>
            <a:r>
              <a:rPr dirty="0"/>
              <a:t> </a:t>
            </a:r>
            <a:r>
              <a:rPr dirty="0" err="1"/>
              <a:t>pak</a:t>
            </a:r>
            <a:r>
              <a:rPr dirty="0"/>
              <a:t> </a:t>
            </a:r>
            <a:r>
              <a:rPr dirty="0" err="1"/>
              <a:t>povýšenou</a:t>
            </a:r>
            <a:r>
              <a:rPr dirty="0"/>
              <a:t> a </a:t>
            </a:r>
            <a:r>
              <a:rPr dirty="0" err="1"/>
              <a:t>naduřelou</a:t>
            </a:r>
            <a:r>
              <a:rPr dirty="0"/>
              <a:t> </a:t>
            </a:r>
            <a:r>
              <a:rPr dirty="0" err="1"/>
              <a:t>nadějí</a:t>
            </a:r>
            <a:r>
              <a:rPr dirty="0"/>
              <a:t>, </a:t>
            </a:r>
            <a:r>
              <a:rPr dirty="0" err="1"/>
              <a:t>že</a:t>
            </a:r>
            <a:r>
              <a:rPr dirty="0"/>
              <a:t> se </a:t>
            </a:r>
            <a:r>
              <a:rPr dirty="0" err="1"/>
              <a:t>naučili</a:t>
            </a:r>
            <a:r>
              <a:rPr dirty="0"/>
              <a:t> </a:t>
            </a:r>
            <a:r>
              <a:rPr dirty="0" err="1"/>
              <a:t>nějakým</a:t>
            </a:r>
            <a:r>
              <a:rPr dirty="0"/>
              <a:t> </a:t>
            </a:r>
            <a:r>
              <a:rPr dirty="0" err="1"/>
              <a:t>vznešeným</a:t>
            </a:r>
            <a:r>
              <a:rPr dirty="0"/>
              <a:t> </a:t>
            </a:r>
            <a:r>
              <a:rPr dirty="0" err="1"/>
              <a:t>věcem</a:t>
            </a:r>
            <a:r>
              <a:rPr dirty="0"/>
              <a:t>.“</a:t>
            </a:r>
          </a:p>
          <a:p>
            <a:pPr marL="0" indent="0">
              <a:buSzTx/>
              <a:buNone/>
              <a:defRPr sz="1200"/>
            </a:pPr>
            <a:endParaRPr dirty="0"/>
          </a:p>
          <a:p>
            <a:pPr marL="0" indent="0">
              <a:spcBef>
                <a:spcPts val="200"/>
              </a:spcBef>
              <a:buSzTx/>
              <a:buNone/>
              <a:defRPr sz="1200"/>
            </a:pPr>
            <a:r>
              <a:rPr dirty="0" err="1"/>
              <a:t>Pokud</a:t>
            </a:r>
            <a:r>
              <a:rPr dirty="0"/>
              <a:t> (pro </a:t>
            </a:r>
            <a:r>
              <a:rPr dirty="0" err="1"/>
              <a:t>naše</a:t>
            </a:r>
            <a:r>
              <a:rPr dirty="0"/>
              <a:t> </a:t>
            </a:r>
            <a:r>
              <a:rPr dirty="0" err="1"/>
              <a:t>účely</a:t>
            </a:r>
            <a:r>
              <a:rPr dirty="0"/>
              <a:t>) </a:t>
            </a:r>
            <a:r>
              <a:rPr dirty="0" err="1"/>
              <a:t>pomineme</a:t>
            </a:r>
            <a:r>
              <a:rPr dirty="0"/>
              <a:t> </a:t>
            </a:r>
            <a:r>
              <a:rPr dirty="0" err="1"/>
              <a:t>problematiku</a:t>
            </a:r>
            <a:r>
              <a:rPr dirty="0"/>
              <a:t> „</a:t>
            </a:r>
            <a:r>
              <a:rPr dirty="0" err="1"/>
              <a:t>nepsaných</a:t>
            </a:r>
            <a:r>
              <a:rPr dirty="0"/>
              <a:t> </a:t>
            </a:r>
            <a:r>
              <a:rPr dirty="0" err="1"/>
              <a:t>nauk</a:t>
            </a:r>
            <a:r>
              <a:rPr dirty="0"/>
              <a:t>“ a </a:t>
            </a:r>
            <a:r>
              <a:rPr dirty="0" err="1"/>
              <a:t>omezíme</a:t>
            </a:r>
            <a:r>
              <a:rPr dirty="0"/>
              <a:t> se </a:t>
            </a:r>
            <a:r>
              <a:rPr dirty="0" err="1"/>
              <a:t>jen</a:t>
            </a:r>
            <a:r>
              <a:rPr dirty="0"/>
              <a:t> </a:t>
            </a:r>
            <a:r>
              <a:rPr dirty="0" err="1"/>
              <a:t>na</a:t>
            </a:r>
            <a:r>
              <a:rPr dirty="0"/>
              <a:t> </a:t>
            </a:r>
            <a:r>
              <a:rPr dirty="0" err="1"/>
              <a:t>problém</a:t>
            </a:r>
            <a:r>
              <a:rPr dirty="0"/>
              <a:t> </a:t>
            </a:r>
            <a:r>
              <a:rPr dirty="0" err="1"/>
              <a:t>čtení</a:t>
            </a:r>
            <a:r>
              <a:rPr dirty="0"/>
              <a:t> </a:t>
            </a:r>
            <a:r>
              <a:rPr dirty="0" err="1"/>
              <a:t>dialogů</a:t>
            </a:r>
            <a:r>
              <a:rPr dirty="0"/>
              <a:t>, </a:t>
            </a:r>
            <a:r>
              <a:rPr dirty="0" err="1"/>
              <a:t>které</a:t>
            </a:r>
            <a:r>
              <a:rPr dirty="0"/>
              <a:t> </a:t>
            </a:r>
            <a:r>
              <a:rPr dirty="0" err="1"/>
              <a:t>přece</a:t>
            </a:r>
            <a:r>
              <a:rPr dirty="0"/>
              <a:t> </a:t>
            </a:r>
            <a:r>
              <a:rPr dirty="0" err="1"/>
              <a:t>jen</a:t>
            </a:r>
            <a:r>
              <a:rPr dirty="0"/>
              <a:t> </a:t>
            </a:r>
            <a:r>
              <a:rPr dirty="0" err="1"/>
              <a:t>mohou</a:t>
            </a:r>
            <a:r>
              <a:rPr dirty="0"/>
              <a:t> </a:t>
            </a:r>
            <a:r>
              <a:rPr dirty="0" err="1"/>
              <a:t>být</a:t>
            </a:r>
            <a:r>
              <a:rPr dirty="0"/>
              <a:t> </a:t>
            </a:r>
            <a:r>
              <a:rPr dirty="0" err="1"/>
              <a:t>oním</a:t>
            </a:r>
            <a:r>
              <a:rPr dirty="0"/>
              <a:t> „</a:t>
            </a:r>
            <a:r>
              <a:rPr dirty="0" err="1"/>
              <a:t>malým</a:t>
            </a:r>
            <a:r>
              <a:rPr dirty="0"/>
              <a:t> </a:t>
            </a:r>
            <a:r>
              <a:rPr dirty="0" err="1"/>
              <a:t>návodem</a:t>
            </a:r>
            <a:r>
              <a:rPr dirty="0"/>
              <a:t>“, </a:t>
            </a:r>
            <a:r>
              <a:rPr dirty="0" err="1"/>
              <a:t>pak</a:t>
            </a:r>
            <a:r>
              <a:rPr dirty="0"/>
              <a:t> se </a:t>
            </a:r>
            <a:r>
              <a:rPr dirty="0" err="1"/>
              <a:t>můžeme</a:t>
            </a:r>
            <a:r>
              <a:rPr dirty="0"/>
              <a:t> </a:t>
            </a:r>
            <a:r>
              <a:rPr dirty="0" err="1"/>
              <a:t>opřít</a:t>
            </a:r>
            <a:r>
              <a:rPr dirty="0"/>
              <a:t> o </a:t>
            </a:r>
            <a:r>
              <a:rPr dirty="0" err="1"/>
              <a:t>slova</a:t>
            </a:r>
            <a:r>
              <a:rPr dirty="0"/>
              <a:t> Leo </a:t>
            </a:r>
            <a:r>
              <a:rPr dirty="0" err="1"/>
              <a:t>Strausse</a:t>
            </a:r>
            <a:r>
              <a:rPr dirty="0"/>
              <a:t>, </a:t>
            </a:r>
            <a:r>
              <a:rPr dirty="0" err="1"/>
              <a:t>jednoho</a:t>
            </a:r>
            <a:r>
              <a:rPr dirty="0"/>
              <a:t> z </a:t>
            </a:r>
            <a:r>
              <a:rPr dirty="0" err="1"/>
              <a:t>nejvýznamnějších</a:t>
            </a:r>
            <a:r>
              <a:rPr dirty="0"/>
              <a:t> </a:t>
            </a:r>
            <a:r>
              <a:rPr dirty="0" err="1"/>
              <a:t>filosofů</a:t>
            </a:r>
            <a:r>
              <a:rPr dirty="0"/>
              <a:t> (</a:t>
            </a:r>
            <a:r>
              <a:rPr dirty="0" err="1"/>
              <a:t>politických</a:t>
            </a:r>
            <a:r>
              <a:rPr dirty="0"/>
              <a:t> </a:t>
            </a:r>
            <a:r>
              <a:rPr dirty="0" err="1"/>
              <a:t>filosofů</a:t>
            </a:r>
            <a:r>
              <a:rPr dirty="0"/>
              <a:t>) 20. </a:t>
            </a:r>
            <a:r>
              <a:rPr dirty="0" err="1"/>
              <a:t>stol</a:t>
            </a:r>
            <a:r>
              <a:rPr dirty="0"/>
              <a:t>. Ten </a:t>
            </a:r>
            <a:r>
              <a:rPr dirty="0" err="1"/>
              <a:t>ve</a:t>
            </a:r>
            <a:r>
              <a:rPr dirty="0"/>
              <a:t> </a:t>
            </a:r>
            <a:r>
              <a:rPr dirty="0" err="1"/>
              <a:t>svém</a:t>
            </a:r>
            <a:r>
              <a:rPr dirty="0"/>
              <a:t> </a:t>
            </a:r>
            <a:r>
              <a:rPr dirty="0" err="1"/>
              <a:t>článku</a:t>
            </a:r>
            <a:r>
              <a:rPr dirty="0"/>
              <a:t> </a:t>
            </a:r>
            <a:r>
              <a:rPr i="1" dirty="0" err="1"/>
              <a:t>Obec</a:t>
            </a:r>
            <a:r>
              <a:rPr i="1" dirty="0"/>
              <a:t> a </a:t>
            </a:r>
            <a:r>
              <a:rPr i="1" dirty="0" err="1"/>
              <a:t>člověk</a:t>
            </a:r>
            <a:r>
              <a:rPr i="1" dirty="0"/>
              <a:t> </a:t>
            </a:r>
            <a:r>
              <a:rPr dirty="0" err="1"/>
              <a:t>píše</a:t>
            </a:r>
            <a:r>
              <a:rPr dirty="0"/>
              <a:t>:</a:t>
            </a:r>
          </a:p>
          <a:p>
            <a:pPr marL="0" indent="0">
              <a:buSzTx/>
              <a:buNone/>
              <a:defRPr sz="1200"/>
            </a:pPr>
            <a:endParaRPr dirty="0"/>
          </a:p>
          <a:p>
            <a:pPr marL="0" indent="0">
              <a:spcBef>
                <a:spcPts val="200"/>
              </a:spcBef>
              <a:buSzTx/>
              <a:buNone/>
              <a:defRPr sz="1200"/>
            </a:pPr>
            <a:r>
              <a:rPr dirty="0"/>
              <a:t>„</a:t>
            </a:r>
            <a:r>
              <a:rPr dirty="0" err="1"/>
              <a:t>Platónův</a:t>
            </a:r>
            <a:r>
              <a:rPr dirty="0"/>
              <a:t> </a:t>
            </a:r>
            <a:r>
              <a:rPr dirty="0" err="1"/>
              <a:t>Sókratés</a:t>
            </a:r>
            <a:r>
              <a:rPr dirty="0"/>
              <a:t> </a:t>
            </a:r>
            <a:r>
              <a:rPr dirty="0" err="1"/>
              <a:t>rozebírá</a:t>
            </a:r>
            <a:r>
              <a:rPr dirty="0"/>
              <a:t> </a:t>
            </a:r>
            <a:r>
              <a:rPr dirty="0" err="1"/>
              <a:t>literární</a:t>
            </a:r>
            <a:r>
              <a:rPr dirty="0"/>
              <a:t> </a:t>
            </a:r>
            <a:r>
              <a:rPr dirty="0" err="1"/>
              <a:t>otázku</a:t>
            </a:r>
            <a:r>
              <a:rPr dirty="0"/>
              <a:t> – </a:t>
            </a:r>
            <a:r>
              <a:rPr dirty="0" err="1"/>
              <a:t>problém</a:t>
            </a:r>
            <a:r>
              <a:rPr dirty="0"/>
              <a:t> </a:t>
            </a:r>
            <a:r>
              <a:rPr dirty="0" err="1"/>
              <a:t>psaní</a:t>
            </a:r>
            <a:r>
              <a:rPr dirty="0"/>
              <a:t> – </a:t>
            </a:r>
            <a:r>
              <a:rPr dirty="0" err="1"/>
              <a:t>ve</a:t>
            </a:r>
            <a:r>
              <a:rPr dirty="0"/>
              <a:t> </a:t>
            </a:r>
            <a:r>
              <a:rPr dirty="0" err="1"/>
              <a:t>Faidrovi</a:t>
            </a:r>
            <a:r>
              <a:rPr dirty="0"/>
              <a:t>. </a:t>
            </a:r>
            <a:r>
              <a:rPr dirty="0" err="1"/>
              <a:t>Říká</a:t>
            </a:r>
            <a:r>
              <a:rPr dirty="0"/>
              <a:t>, </a:t>
            </a:r>
            <a:r>
              <a:rPr dirty="0" err="1"/>
              <a:t>že</a:t>
            </a:r>
            <a:r>
              <a:rPr dirty="0"/>
              <a:t> </a:t>
            </a:r>
            <a:r>
              <a:rPr dirty="0" err="1"/>
              <a:t>psaní</a:t>
            </a:r>
            <a:r>
              <a:rPr dirty="0"/>
              <a:t> je </a:t>
            </a:r>
            <a:r>
              <a:rPr dirty="0" err="1"/>
              <a:t>vynález</a:t>
            </a:r>
            <a:r>
              <a:rPr dirty="0"/>
              <a:t> </a:t>
            </a:r>
            <a:r>
              <a:rPr dirty="0" err="1"/>
              <a:t>pochybné</a:t>
            </a:r>
            <a:r>
              <a:rPr dirty="0"/>
              <a:t> </a:t>
            </a:r>
            <a:r>
              <a:rPr dirty="0" err="1"/>
              <a:t>hodnoty</a:t>
            </a:r>
            <a:r>
              <a:rPr dirty="0"/>
              <a:t>. </a:t>
            </a:r>
            <a:r>
              <a:rPr dirty="0" err="1"/>
              <a:t>Vysvětluje</a:t>
            </a:r>
            <a:r>
              <a:rPr dirty="0"/>
              <a:t> </a:t>
            </a:r>
            <a:r>
              <a:rPr dirty="0" err="1"/>
              <a:t>nám</a:t>
            </a:r>
            <a:r>
              <a:rPr dirty="0"/>
              <a:t> </a:t>
            </a:r>
            <a:r>
              <a:rPr dirty="0" err="1"/>
              <a:t>tak</a:t>
            </a:r>
            <a:r>
              <a:rPr dirty="0"/>
              <a:t>, </a:t>
            </a:r>
            <a:r>
              <a:rPr dirty="0" err="1"/>
              <a:t>proč</a:t>
            </a:r>
            <a:r>
              <a:rPr dirty="0"/>
              <a:t> se </a:t>
            </a:r>
            <a:r>
              <a:rPr dirty="0" err="1"/>
              <a:t>zdržoval</a:t>
            </a:r>
            <a:r>
              <a:rPr dirty="0"/>
              <a:t> </a:t>
            </a:r>
            <a:r>
              <a:rPr dirty="0" err="1"/>
              <a:t>psaní</a:t>
            </a:r>
            <a:r>
              <a:rPr dirty="0"/>
              <a:t> </a:t>
            </a:r>
            <a:r>
              <a:rPr dirty="0" err="1"/>
              <a:t>řečí</a:t>
            </a:r>
            <a:r>
              <a:rPr dirty="0"/>
              <a:t> a </a:t>
            </a:r>
            <a:r>
              <a:rPr dirty="0" err="1"/>
              <a:t>knih</a:t>
            </a:r>
            <a:r>
              <a:rPr dirty="0"/>
              <a:t>. </a:t>
            </a:r>
            <a:r>
              <a:rPr dirty="0" err="1"/>
              <a:t>Avšak</a:t>
            </a:r>
            <a:r>
              <a:rPr dirty="0"/>
              <a:t> </a:t>
            </a:r>
            <a:r>
              <a:rPr dirty="0" err="1"/>
              <a:t>Platón</a:t>
            </a:r>
            <a:r>
              <a:rPr dirty="0"/>
              <a:t> </a:t>
            </a:r>
            <a:r>
              <a:rPr dirty="0" err="1"/>
              <a:t>psal</a:t>
            </a:r>
            <a:r>
              <a:rPr dirty="0"/>
              <a:t> </a:t>
            </a:r>
            <a:r>
              <a:rPr dirty="0" err="1"/>
              <a:t>dialogy</a:t>
            </a:r>
            <a:r>
              <a:rPr dirty="0"/>
              <a:t>. </a:t>
            </a:r>
            <a:r>
              <a:rPr dirty="0" err="1"/>
              <a:t>Můžeme</a:t>
            </a:r>
            <a:r>
              <a:rPr dirty="0"/>
              <a:t> </a:t>
            </a:r>
            <a:r>
              <a:rPr dirty="0" err="1"/>
              <a:t>tedy</a:t>
            </a:r>
            <a:r>
              <a:rPr dirty="0"/>
              <a:t> </a:t>
            </a:r>
            <a:r>
              <a:rPr dirty="0" err="1"/>
              <a:t>předpokládat</a:t>
            </a:r>
            <a:r>
              <a:rPr dirty="0"/>
              <a:t>, </a:t>
            </a:r>
            <a:r>
              <a:rPr dirty="0" err="1"/>
              <a:t>že</a:t>
            </a:r>
            <a:r>
              <a:rPr dirty="0"/>
              <a:t> </a:t>
            </a:r>
            <a:r>
              <a:rPr dirty="0" err="1"/>
              <a:t>platónský</a:t>
            </a:r>
            <a:r>
              <a:rPr dirty="0"/>
              <a:t> dialog je </a:t>
            </a:r>
            <a:r>
              <a:rPr dirty="0" err="1"/>
              <a:t>druh</a:t>
            </a:r>
            <a:r>
              <a:rPr dirty="0"/>
              <a:t> </a:t>
            </a:r>
            <a:r>
              <a:rPr dirty="0" err="1"/>
              <a:t>psaného</a:t>
            </a:r>
            <a:r>
              <a:rPr dirty="0"/>
              <a:t> </a:t>
            </a:r>
            <a:r>
              <a:rPr dirty="0" err="1"/>
              <a:t>textu</a:t>
            </a:r>
            <a:r>
              <a:rPr dirty="0"/>
              <a:t>, </a:t>
            </a:r>
            <a:r>
              <a:rPr dirty="0" err="1"/>
              <a:t>který</a:t>
            </a:r>
            <a:r>
              <a:rPr dirty="0"/>
              <a:t> je </a:t>
            </a:r>
            <a:r>
              <a:rPr dirty="0" err="1"/>
              <a:t>oproštěn</a:t>
            </a:r>
            <a:r>
              <a:rPr dirty="0"/>
              <a:t> od </a:t>
            </a:r>
            <a:r>
              <a:rPr dirty="0" err="1"/>
              <a:t>jeho</a:t>
            </a:r>
            <a:r>
              <a:rPr dirty="0"/>
              <a:t> </a:t>
            </a:r>
            <a:r>
              <a:rPr dirty="0" err="1"/>
              <a:t>základního</a:t>
            </a:r>
            <a:r>
              <a:rPr dirty="0"/>
              <a:t> </a:t>
            </a:r>
            <a:r>
              <a:rPr dirty="0" err="1"/>
              <a:t>nedostatku</a:t>
            </a:r>
            <a:r>
              <a:rPr dirty="0"/>
              <a:t>. </a:t>
            </a:r>
            <a:r>
              <a:rPr dirty="0" err="1"/>
              <a:t>Psaný</a:t>
            </a:r>
            <a:r>
              <a:rPr dirty="0"/>
              <a:t> text </a:t>
            </a:r>
            <a:r>
              <a:rPr dirty="0" err="1"/>
              <a:t>totiž</a:t>
            </a:r>
            <a:r>
              <a:rPr dirty="0"/>
              <a:t> </a:t>
            </a:r>
            <a:r>
              <a:rPr dirty="0" err="1"/>
              <a:t>ve</a:t>
            </a:r>
            <a:r>
              <a:rPr dirty="0"/>
              <a:t> </a:t>
            </a:r>
            <a:r>
              <a:rPr dirty="0" err="1"/>
              <a:t>své</a:t>
            </a:r>
            <a:r>
              <a:rPr dirty="0"/>
              <a:t> </a:t>
            </a:r>
            <a:r>
              <a:rPr dirty="0" err="1"/>
              <a:t>podstatě</a:t>
            </a:r>
            <a:r>
              <a:rPr dirty="0"/>
              <a:t> </a:t>
            </a:r>
            <a:r>
              <a:rPr dirty="0" err="1"/>
              <a:t>trpí</a:t>
            </a:r>
            <a:r>
              <a:rPr dirty="0"/>
              <a:t> </a:t>
            </a:r>
            <a:r>
              <a:rPr dirty="0" err="1"/>
              <a:t>neodstranitelnou</a:t>
            </a:r>
            <a:r>
              <a:rPr dirty="0"/>
              <a:t> </a:t>
            </a:r>
            <a:r>
              <a:rPr dirty="0" err="1"/>
              <a:t>vadou</a:t>
            </a:r>
            <a:r>
              <a:rPr dirty="0"/>
              <a:t>, je </a:t>
            </a:r>
            <a:r>
              <a:rPr dirty="0" err="1"/>
              <a:t>stejně</a:t>
            </a:r>
            <a:r>
              <a:rPr dirty="0"/>
              <a:t> </a:t>
            </a:r>
            <a:r>
              <a:rPr dirty="0" err="1"/>
              <a:t>dostupný</a:t>
            </a:r>
            <a:r>
              <a:rPr dirty="0"/>
              <a:t> </a:t>
            </a:r>
            <a:r>
              <a:rPr dirty="0" err="1"/>
              <a:t>všem</a:t>
            </a:r>
            <a:r>
              <a:rPr dirty="0"/>
              <a:t>, </a:t>
            </a:r>
            <a:r>
              <a:rPr dirty="0" err="1"/>
              <a:t>kdo</a:t>
            </a:r>
            <a:r>
              <a:rPr dirty="0"/>
              <a:t> </a:t>
            </a:r>
            <a:r>
              <a:rPr dirty="0" err="1"/>
              <a:t>umějí</a:t>
            </a:r>
            <a:r>
              <a:rPr dirty="0"/>
              <a:t> </a:t>
            </a:r>
            <a:r>
              <a:rPr dirty="0" err="1"/>
              <a:t>číst</a:t>
            </a:r>
            <a:r>
              <a:rPr dirty="0"/>
              <a:t>, a </a:t>
            </a:r>
            <a:r>
              <a:rPr dirty="0" err="1"/>
              <a:t>neví</a:t>
            </a:r>
            <a:r>
              <a:rPr dirty="0"/>
              <a:t>, </a:t>
            </a:r>
            <a:r>
              <a:rPr dirty="0" err="1"/>
              <a:t>ke</a:t>
            </a:r>
            <a:r>
              <a:rPr dirty="0"/>
              <a:t> </a:t>
            </a:r>
            <a:r>
              <a:rPr dirty="0" err="1"/>
              <a:t>komu</a:t>
            </a:r>
            <a:r>
              <a:rPr dirty="0"/>
              <a:t> </a:t>
            </a:r>
            <a:r>
              <a:rPr dirty="0" err="1"/>
              <a:t>má</a:t>
            </a:r>
            <a:r>
              <a:rPr dirty="0"/>
              <a:t> </a:t>
            </a:r>
            <a:r>
              <a:rPr dirty="0" err="1"/>
              <a:t>promlouvat</a:t>
            </a:r>
            <a:r>
              <a:rPr dirty="0"/>
              <a:t> a </a:t>
            </a:r>
            <a:r>
              <a:rPr dirty="0" err="1"/>
              <a:t>před</a:t>
            </a:r>
            <a:r>
              <a:rPr dirty="0"/>
              <a:t> </a:t>
            </a:r>
            <a:r>
              <a:rPr dirty="0" err="1"/>
              <a:t>kým</a:t>
            </a:r>
            <a:r>
              <a:rPr dirty="0"/>
              <a:t> </a:t>
            </a:r>
            <a:r>
              <a:rPr dirty="0" err="1"/>
              <a:t>má</a:t>
            </a:r>
            <a:r>
              <a:rPr dirty="0"/>
              <a:t> </a:t>
            </a:r>
            <a:r>
              <a:rPr dirty="0" err="1"/>
              <a:t>mlčet</a:t>
            </a:r>
            <a:r>
              <a:rPr dirty="0"/>
              <a:t>, </a:t>
            </a:r>
            <a:r>
              <a:rPr dirty="0" err="1"/>
              <a:t>čili</a:t>
            </a:r>
            <a:r>
              <a:rPr dirty="0"/>
              <a:t> </a:t>
            </a:r>
            <a:r>
              <a:rPr dirty="0" err="1"/>
              <a:t>každému</a:t>
            </a:r>
            <a:r>
              <a:rPr dirty="0"/>
              <a:t> </a:t>
            </a:r>
            <a:r>
              <a:rPr dirty="0" err="1"/>
              <a:t>říká</a:t>
            </a:r>
            <a:r>
              <a:rPr dirty="0"/>
              <a:t> </a:t>
            </a:r>
            <a:r>
              <a:rPr dirty="0" err="1"/>
              <a:t>totéž</a:t>
            </a:r>
            <a:r>
              <a:rPr dirty="0"/>
              <a:t>. Z </a:t>
            </a:r>
            <a:r>
              <a:rPr dirty="0" err="1"/>
              <a:t>řečeného</a:t>
            </a:r>
            <a:r>
              <a:rPr dirty="0"/>
              <a:t> </a:t>
            </a:r>
            <a:r>
              <a:rPr dirty="0" err="1"/>
              <a:t>vyplývá</a:t>
            </a:r>
            <a:r>
              <a:rPr dirty="0"/>
              <a:t>, </a:t>
            </a:r>
            <a:r>
              <a:rPr dirty="0" err="1"/>
              <a:t>že</a:t>
            </a:r>
            <a:r>
              <a:rPr dirty="0"/>
              <a:t> </a:t>
            </a:r>
            <a:r>
              <a:rPr b="1" dirty="0" err="1"/>
              <a:t>platónský</a:t>
            </a:r>
            <a:r>
              <a:rPr b="1" dirty="0"/>
              <a:t> dialog </a:t>
            </a:r>
            <a:r>
              <a:rPr b="1" dirty="0" err="1"/>
              <a:t>říká</a:t>
            </a:r>
            <a:r>
              <a:rPr b="1" dirty="0"/>
              <a:t> </a:t>
            </a:r>
            <a:r>
              <a:rPr b="1" dirty="0" err="1"/>
              <a:t>různým</a:t>
            </a:r>
            <a:r>
              <a:rPr b="1" dirty="0"/>
              <a:t> </a:t>
            </a:r>
            <a:r>
              <a:rPr b="1" dirty="0" err="1"/>
              <a:t>lidem</a:t>
            </a:r>
            <a:r>
              <a:rPr b="1" dirty="0"/>
              <a:t> </a:t>
            </a:r>
            <a:r>
              <a:rPr b="1" dirty="0" err="1"/>
              <a:t>různé</a:t>
            </a:r>
            <a:r>
              <a:rPr b="1" dirty="0"/>
              <a:t> </a:t>
            </a:r>
            <a:r>
              <a:rPr b="1" dirty="0" err="1"/>
              <a:t>věci</a:t>
            </a:r>
            <a:r>
              <a:rPr b="1" dirty="0"/>
              <a:t>, </a:t>
            </a:r>
            <a:r>
              <a:rPr b="1" dirty="0" err="1"/>
              <a:t>nikoliv</a:t>
            </a:r>
            <a:r>
              <a:rPr b="1" dirty="0"/>
              <a:t> </a:t>
            </a:r>
            <a:r>
              <a:rPr b="1" dirty="0" err="1"/>
              <a:t>náhodou</a:t>
            </a:r>
            <a:r>
              <a:rPr b="1" dirty="0"/>
              <a:t>, </a:t>
            </a:r>
            <a:r>
              <a:rPr b="1" dirty="0" err="1"/>
              <a:t>jak</a:t>
            </a:r>
            <a:r>
              <a:rPr b="1" dirty="0"/>
              <a:t> to </a:t>
            </a:r>
            <a:r>
              <a:rPr b="1" dirty="0" err="1"/>
              <a:t>činí</a:t>
            </a:r>
            <a:r>
              <a:rPr b="1" dirty="0"/>
              <a:t> </a:t>
            </a:r>
            <a:r>
              <a:rPr b="1" dirty="0" err="1"/>
              <a:t>psaný</a:t>
            </a:r>
            <a:r>
              <a:rPr b="1" dirty="0"/>
              <a:t> text, </a:t>
            </a:r>
            <a:r>
              <a:rPr b="1" dirty="0" err="1"/>
              <a:t>nýbrž</a:t>
            </a:r>
            <a:r>
              <a:rPr b="1" dirty="0"/>
              <a:t> proto, </a:t>
            </a:r>
            <a:r>
              <a:rPr b="1" dirty="0" err="1"/>
              <a:t>že</a:t>
            </a:r>
            <a:r>
              <a:rPr b="1" dirty="0"/>
              <a:t> je </a:t>
            </a:r>
            <a:r>
              <a:rPr b="1" dirty="0" err="1"/>
              <a:t>vymyšlen</a:t>
            </a:r>
            <a:r>
              <a:rPr b="1" dirty="0"/>
              <a:t> </a:t>
            </a:r>
            <a:r>
              <a:rPr b="1" dirty="0" err="1"/>
              <a:t>tak</a:t>
            </a:r>
            <a:r>
              <a:rPr dirty="0"/>
              <a:t>, aby </a:t>
            </a:r>
            <a:r>
              <a:rPr dirty="0" err="1"/>
              <a:t>různým</a:t>
            </a:r>
            <a:r>
              <a:rPr dirty="0"/>
              <a:t> </a:t>
            </a:r>
            <a:r>
              <a:rPr dirty="0" err="1"/>
              <a:t>lidem</a:t>
            </a:r>
            <a:r>
              <a:rPr dirty="0"/>
              <a:t> </a:t>
            </a:r>
            <a:r>
              <a:rPr dirty="0" err="1"/>
              <a:t>říkal</a:t>
            </a:r>
            <a:r>
              <a:rPr dirty="0"/>
              <a:t> </a:t>
            </a:r>
            <a:r>
              <a:rPr dirty="0" err="1"/>
              <a:t>různé</a:t>
            </a:r>
            <a:r>
              <a:rPr dirty="0"/>
              <a:t> </a:t>
            </a:r>
            <a:r>
              <a:rPr dirty="0" err="1"/>
              <a:t>věci</a:t>
            </a:r>
            <a:r>
              <a:rPr dirty="0"/>
              <a:t>, </a:t>
            </a:r>
            <a:r>
              <a:rPr dirty="0" err="1"/>
              <a:t>neboli</a:t>
            </a:r>
            <a:r>
              <a:rPr dirty="0"/>
              <a:t> </a:t>
            </a:r>
            <a:r>
              <a:rPr dirty="0" err="1"/>
              <a:t>že</a:t>
            </a:r>
            <a:r>
              <a:rPr dirty="0"/>
              <a:t> je </a:t>
            </a:r>
            <a:r>
              <a:rPr dirty="0" err="1"/>
              <a:t>bytostně</a:t>
            </a:r>
            <a:r>
              <a:rPr dirty="0"/>
              <a:t> </a:t>
            </a:r>
            <a:r>
              <a:rPr dirty="0" err="1"/>
              <a:t>ironický</a:t>
            </a:r>
            <a:r>
              <a:rPr dirty="0"/>
              <a:t>. </a:t>
            </a:r>
            <a:r>
              <a:rPr dirty="0" err="1"/>
              <a:t>Pokud</a:t>
            </a:r>
            <a:r>
              <a:rPr dirty="0"/>
              <a:t> se </a:t>
            </a:r>
            <a:r>
              <a:rPr dirty="0" err="1"/>
              <a:t>platónský</a:t>
            </a:r>
            <a:r>
              <a:rPr dirty="0"/>
              <a:t> dialog </a:t>
            </a:r>
            <a:r>
              <a:rPr dirty="0" err="1"/>
              <a:t>čte</a:t>
            </a:r>
            <a:r>
              <a:rPr dirty="0"/>
              <a:t> </a:t>
            </a:r>
            <a:r>
              <a:rPr dirty="0" err="1"/>
              <a:t>správně</a:t>
            </a:r>
            <a:r>
              <a:rPr dirty="0"/>
              <a:t>, </a:t>
            </a:r>
            <a:r>
              <a:rPr dirty="0" err="1"/>
              <a:t>odhaluje</a:t>
            </a:r>
            <a:r>
              <a:rPr dirty="0"/>
              <a:t> se </a:t>
            </a:r>
            <a:r>
              <a:rPr dirty="0" err="1"/>
              <a:t>jako</a:t>
            </a:r>
            <a:r>
              <a:rPr dirty="0"/>
              <a:t>  </a:t>
            </a:r>
            <a:r>
              <a:rPr dirty="0" err="1"/>
              <a:t>výtvor</a:t>
            </a:r>
            <a:r>
              <a:rPr dirty="0"/>
              <a:t>, </a:t>
            </a:r>
            <a:r>
              <a:rPr dirty="0" err="1"/>
              <a:t>který</a:t>
            </a:r>
            <a:r>
              <a:rPr dirty="0"/>
              <a:t> </a:t>
            </a:r>
            <a:r>
              <a:rPr dirty="0" err="1"/>
              <a:t>má</a:t>
            </a:r>
            <a:r>
              <a:rPr dirty="0"/>
              <a:t> </a:t>
            </a:r>
            <a:r>
              <a:rPr dirty="0" err="1"/>
              <a:t>pružnost</a:t>
            </a:r>
            <a:r>
              <a:rPr dirty="0"/>
              <a:t> a </a:t>
            </a:r>
            <a:r>
              <a:rPr dirty="0" err="1"/>
              <a:t>přizpůsobivost</a:t>
            </a:r>
            <a:r>
              <a:rPr dirty="0"/>
              <a:t> </a:t>
            </a:r>
            <a:r>
              <a:rPr dirty="0" err="1"/>
              <a:t>ústního</a:t>
            </a:r>
            <a:r>
              <a:rPr dirty="0"/>
              <a:t> </a:t>
            </a:r>
            <a:r>
              <a:rPr dirty="0" err="1"/>
              <a:t>sdělení</a:t>
            </a:r>
            <a:r>
              <a:rPr dirty="0"/>
              <a:t>.“</a:t>
            </a:r>
          </a:p>
        </p:txBody>
      </p:sp>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Nadpis 1"/>
          <p:cNvSpPr txBox="1">
            <a:spLocks noGrp="1"/>
          </p:cNvSpPr>
          <p:nvPr>
            <p:ph type="title"/>
          </p:nvPr>
        </p:nvSpPr>
        <p:spPr>
          <a:prstGeom prst="rect">
            <a:avLst/>
          </a:prstGeom>
        </p:spPr>
        <p:txBody>
          <a:bodyPr>
            <a:normAutofit fontScale="90000"/>
          </a:bodyPr>
          <a:lstStyle/>
          <a:p>
            <a:pPr defTabSz="886968">
              <a:defRPr sz="3783"/>
            </a:pPr>
            <a:r>
              <a:t>Struktura světa a hmoty:</a:t>
            </a:r>
            <a:br/>
            <a:r>
              <a:rPr i="1"/>
              <a:t>Timaios</a:t>
            </a:r>
            <a:r>
              <a:t> </a:t>
            </a:r>
          </a:p>
        </p:txBody>
      </p:sp>
      <p:sp>
        <p:nvSpPr>
          <p:cNvPr id="470" name="Zástupný symbol pro obsah 2"/>
          <p:cNvSpPr txBox="1">
            <a:spLocks noGrp="1"/>
          </p:cNvSpPr>
          <p:nvPr>
            <p:ph type="body" idx="1"/>
          </p:nvPr>
        </p:nvSpPr>
        <p:spPr>
          <a:xfrm>
            <a:off x="457200" y="1600200"/>
            <a:ext cx="8229600" cy="4525963"/>
          </a:xfrm>
          <a:prstGeom prst="rect">
            <a:avLst/>
          </a:prstGeom>
        </p:spPr>
        <p:txBody>
          <a:bodyPr/>
          <a:lstStyle>
            <a:lvl1pPr marL="0" indent="0">
              <a:lnSpc>
                <a:spcPct val="80000"/>
              </a:lnSpc>
              <a:spcBef>
                <a:spcPts val="600"/>
              </a:spcBef>
              <a:buSzTx/>
              <a:buNone/>
              <a:defRPr sz="2700"/>
            </a:lvl1pPr>
          </a:lstStyle>
          <a:p>
            <a:r>
              <a:t>„Tvůrce však a otce toho všehomíra nalézti by bylo trudno, a kdybychom ho nalezli, nemožno všem jej zvěstovati. Proto uvažme dále druhou otázku o něm, podle jakého z obojích vzorů tvořil svět jeho budovatel, zdali podle jsoucna stále téhož neproměnného, či podle vzniklého. Jestliže jest tento svět krásný a tvůrce dobrý, patrno, že hleděl na jsoucno věčné; v opačném případě – co by hřích bylo říci – na vzniklé. A tu jest každému zřejmo, že na věčné, vždyť tento svět jest nejkrásnější z toho, co vzniklo, a tvůrce jest nejlepší z příčin. Takto tedy vznikl a jest vytvořen podle jsoucna přístupného myšlení i rozumu a neproměnného.“</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405C67-3E01-41A8-B6B2-27BB870FB7BF}"/>
              </a:ext>
            </a:extLst>
          </p:cNvPr>
          <p:cNvSpPr>
            <a:spLocks noGrp="1"/>
          </p:cNvSpPr>
          <p:nvPr>
            <p:ph type="title"/>
          </p:nvPr>
        </p:nvSpPr>
        <p:spPr/>
        <p:txBody>
          <a:bodyPr/>
          <a:lstStyle/>
          <a:p>
            <a:r>
              <a:rPr lang="cs-CZ" dirty="0">
                <a:solidFill>
                  <a:schemeClr val="tx1"/>
                </a:solidFill>
                <a:latin typeface="Times New Roman" panose="02020603050405020304" pitchFamily="18" charset="0"/>
                <a:cs typeface="Times New Roman" panose="02020603050405020304" pitchFamily="18" charset="0"/>
              </a:rPr>
              <a:t>Zvědavost? </a:t>
            </a:r>
            <a:r>
              <a:rPr lang="cs-CZ" i="1" dirty="0" err="1">
                <a:solidFill>
                  <a:schemeClr val="tx1"/>
                </a:solidFill>
                <a:latin typeface="Times New Roman" panose="02020603050405020304" pitchFamily="18" charset="0"/>
                <a:cs typeface="Times New Roman" panose="02020603050405020304" pitchFamily="18" charset="0"/>
              </a:rPr>
              <a:t>Periergeia</a:t>
            </a:r>
            <a:r>
              <a:rPr lang="cs-CZ" i="1" dirty="0">
                <a:solidFill>
                  <a:schemeClr val="tx1"/>
                </a:solidFill>
                <a:latin typeface="Times New Roman" panose="02020603050405020304" pitchFamily="18" charset="0"/>
                <a:cs typeface="Times New Roman" panose="02020603050405020304" pitchFamily="18" charset="0"/>
              </a:rPr>
              <a:t>?</a:t>
            </a:r>
            <a:endParaRPr lang="cs-CZ" dirty="0">
              <a:solidFill>
                <a:schemeClr val="tx1"/>
              </a:solidFill>
              <a:latin typeface="Times New Roman" panose="02020603050405020304" pitchFamily="18" charset="0"/>
              <a:cs typeface="Times New Roman" panose="02020603050405020304" pitchFamily="18" charset="0"/>
            </a:endParaRPr>
          </a:p>
        </p:txBody>
      </p:sp>
      <p:sp>
        <p:nvSpPr>
          <p:cNvPr id="3" name="Zástupný symbol pro text 2">
            <a:extLst>
              <a:ext uri="{FF2B5EF4-FFF2-40B4-BE49-F238E27FC236}">
                <a16:creationId xmlns:a16="http://schemas.microsoft.com/office/drawing/2014/main" id="{F647EE33-F8B3-4CAF-88D8-E65A58242A79}"/>
              </a:ext>
            </a:extLst>
          </p:cNvPr>
          <p:cNvSpPr>
            <a:spLocks noGrp="1"/>
          </p:cNvSpPr>
          <p:nvPr>
            <p:ph type="body" idx="1"/>
          </p:nvPr>
        </p:nvSpPr>
        <p:spPr/>
        <p:txBody>
          <a:bodyPr>
            <a:normAutofit lnSpcReduction="10000"/>
          </a:bodyPr>
          <a:lstStyle/>
          <a:p>
            <a:pPr marL="0" indent="0">
              <a:buNone/>
            </a:pPr>
            <a:r>
              <a:rPr lang="cs-CZ" dirty="0">
                <a:latin typeface="Times New Roman" panose="02020603050405020304" pitchFamily="18" charset="0"/>
                <a:cs typeface="Times New Roman" panose="02020603050405020304" pitchFamily="18" charset="0"/>
              </a:rPr>
              <a:t>Biblický mýtus vyhnání z ráje.</a:t>
            </a:r>
          </a:p>
          <a:p>
            <a:pPr marL="0" indent="0">
              <a:buNone/>
            </a:pPr>
            <a:r>
              <a:rPr lang="cs-CZ" dirty="0">
                <a:latin typeface="Times New Roman" panose="02020603050405020304" pitchFamily="18" charset="0"/>
                <a:cs typeface="Times New Roman" panose="02020603050405020304" pitchFamily="18" charset="0"/>
              </a:rPr>
              <a:t>Egyptský mýtus stvoření o Osirisovi, Isis a </a:t>
            </a:r>
            <a:r>
              <a:rPr lang="cs-CZ" dirty="0" err="1">
                <a:latin typeface="Times New Roman" panose="02020603050405020304" pitchFamily="18" charset="0"/>
                <a:cs typeface="Times New Roman" panose="02020603050405020304" pitchFamily="18" charset="0"/>
              </a:rPr>
              <a:t>Sethovi</a:t>
            </a: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Mýtus o Pandoře</a:t>
            </a:r>
          </a:p>
          <a:p>
            <a:pPr marL="0" indent="0">
              <a:buNone/>
            </a:pPr>
            <a:r>
              <a:rPr lang="cs-CZ" dirty="0">
                <a:latin typeface="Times New Roman" panose="02020603050405020304" pitchFamily="18" charset="0"/>
                <a:cs typeface="Times New Roman" panose="02020603050405020304" pitchFamily="18" charset="0"/>
              </a:rPr>
              <a:t>Mýtus o Ikarovi</a:t>
            </a:r>
          </a:p>
          <a:p>
            <a:pPr marL="0" indent="0">
              <a:buNone/>
            </a:pPr>
            <a:r>
              <a:rPr lang="cs-CZ" b="1" dirty="0" err="1">
                <a:latin typeface="Times New Roman" panose="02020603050405020304" pitchFamily="18" charset="0"/>
                <a:cs typeface="Times New Roman" panose="02020603050405020304" pitchFamily="18" charset="0"/>
              </a:rPr>
              <a:t>Apuleius</a:t>
            </a:r>
            <a:r>
              <a:rPr lang="cs-CZ" b="1" dirty="0">
                <a:latin typeface="Times New Roman" panose="02020603050405020304" pitchFamily="18" charset="0"/>
                <a:cs typeface="Times New Roman" panose="02020603050405020304" pitchFamily="18" charset="0"/>
              </a:rPr>
              <a:t>, Zlatý osel</a:t>
            </a:r>
          </a:p>
          <a:p>
            <a:pPr marL="0" indent="0">
              <a:buNone/>
            </a:pPr>
            <a:r>
              <a:rPr lang="cs-CZ" dirty="0">
                <a:latin typeface="Times New Roman" panose="02020603050405020304" pitchFamily="18" charset="0"/>
                <a:cs typeface="Times New Roman" panose="02020603050405020304" pitchFamily="18" charset="0"/>
              </a:rPr>
              <a:t>Corpus </a:t>
            </a:r>
            <a:r>
              <a:rPr lang="cs-CZ" dirty="0" err="1">
                <a:latin typeface="Times New Roman" panose="02020603050405020304" pitchFamily="18" charset="0"/>
                <a:cs typeface="Times New Roman" panose="02020603050405020304" pitchFamily="18" charset="0"/>
              </a:rPr>
              <a:t>Hermeticum</a:t>
            </a: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Augustinus, Vyznání XI, XII.</a:t>
            </a:r>
          </a:p>
        </p:txBody>
      </p:sp>
    </p:spTree>
    <p:extLst>
      <p:ext uri="{BB962C8B-B14F-4D97-AF65-F5344CB8AC3E}">
        <p14:creationId xmlns:p14="http://schemas.microsoft.com/office/powerpoint/2010/main" val="2489537399"/>
      </p:ext>
    </p:extLst>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Nadpis 1"/>
          <p:cNvSpPr txBox="1">
            <a:spLocks noGrp="1"/>
          </p:cNvSpPr>
          <p:nvPr>
            <p:ph type="title"/>
          </p:nvPr>
        </p:nvSpPr>
        <p:spPr>
          <a:prstGeom prst="rect">
            <a:avLst/>
          </a:prstGeom>
        </p:spPr>
        <p:txBody>
          <a:bodyPr/>
          <a:lstStyle/>
          <a:p>
            <a:r>
              <a:t>Platónská tělesa</a:t>
            </a:r>
          </a:p>
        </p:txBody>
      </p:sp>
      <p:pic>
        <p:nvPicPr>
          <p:cNvPr id="473" name="Zástupný symbol pro obsah 6" descr="Zástupný symbol pro obsah 6"/>
          <p:cNvPicPr>
            <a:picLocks noChangeAspect="1"/>
          </p:cNvPicPr>
          <p:nvPr/>
        </p:nvPicPr>
        <p:blipFill>
          <a:blip r:embed="rId2"/>
          <a:stretch>
            <a:fillRect/>
          </a:stretch>
        </p:blipFill>
        <p:spPr>
          <a:xfrm>
            <a:off x="1331640" y="1432911"/>
            <a:ext cx="6480720" cy="4860540"/>
          </a:xfrm>
          <a:prstGeom prst="rect">
            <a:avLst/>
          </a:prstGeom>
          <a:ln w="12700">
            <a:miter lim="400000"/>
          </a:ln>
        </p:spPr>
      </p:pic>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Nadpis 1"/>
          <p:cNvSpPr txBox="1">
            <a:spLocks noGrp="1"/>
          </p:cNvSpPr>
          <p:nvPr>
            <p:ph type="title"/>
          </p:nvPr>
        </p:nvSpPr>
        <p:spPr>
          <a:prstGeom prst="rect">
            <a:avLst/>
          </a:prstGeom>
        </p:spPr>
        <p:txBody>
          <a:bodyPr>
            <a:normAutofit fontScale="90000"/>
          </a:bodyPr>
          <a:lstStyle>
            <a:lvl1pPr defTabSz="886968">
              <a:defRPr sz="3783"/>
            </a:lvl1pPr>
          </a:lstStyle>
          <a:p>
            <a:r>
              <a:t>Salvador Dalí, 1955, Sacrament poslední večeře</a:t>
            </a:r>
          </a:p>
        </p:txBody>
      </p:sp>
      <p:pic>
        <p:nvPicPr>
          <p:cNvPr id="476" name="Zástupný symbol pro obsah 4" descr="Zástupný symbol pro obsah 4"/>
          <p:cNvPicPr>
            <a:picLocks noChangeAspect="1"/>
          </p:cNvPicPr>
          <p:nvPr/>
        </p:nvPicPr>
        <p:blipFill>
          <a:blip r:embed="rId2"/>
          <a:stretch>
            <a:fillRect/>
          </a:stretch>
        </p:blipFill>
        <p:spPr>
          <a:xfrm>
            <a:off x="539551" y="1417637"/>
            <a:ext cx="8098654" cy="4963692"/>
          </a:xfrm>
          <a:prstGeom prst="rect">
            <a:avLst/>
          </a:prstGeom>
          <a:ln w="12700">
            <a:miter lim="400000"/>
          </a:ln>
        </p:spPr>
      </p:pic>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Nadpis 1"/>
          <p:cNvSpPr txBox="1">
            <a:spLocks noGrp="1"/>
          </p:cNvSpPr>
          <p:nvPr>
            <p:ph type="title"/>
          </p:nvPr>
        </p:nvSpPr>
        <p:spPr>
          <a:prstGeom prst="rect">
            <a:avLst/>
          </a:prstGeom>
        </p:spPr>
        <p:txBody>
          <a:bodyPr/>
          <a:lstStyle/>
          <a:p>
            <a:pPr>
              <a:defRPr sz="2000"/>
            </a:pPr>
            <a:r>
              <a:t>Johanes Kepler, </a:t>
            </a:r>
            <a:r>
              <a:rPr i="1"/>
              <a:t>Mysterium Cosmographicum </a:t>
            </a:r>
            <a:r>
              <a:t>a jeho „mladický“ (1597) model sluneční soustavy</a:t>
            </a:r>
          </a:p>
        </p:txBody>
      </p:sp>
      <p:pic>
        <p:nvPicPr>
          <p:cNvPr id="479" name="Zástupný symbol pro obsah 4" descr="Zástupný symbol pro obsah 4"/>
          <p:cNvPicPr>
            <a:picLocks noChangeAspect="1"/>
          </p:cNvPicPr>
          <p:nvPr/>
        </p:nvPicPr>
        <p:blipFill>
          <a:blip r:embed="rId2"/>
          <a:stretch>
            <a:fillRect/>
          </a:stretch>
        </p:blipFill>
        <p:spPr>
          <a:xfrm>
            <a:off x="2051719" y="1186037"/>
            <a:ext cx="5112568" cy="5430779"/>
          </a:xfrm>
          <a:prstGeom prst="rect">
            <a:avLst/>
          </a:prstGeom>
          <a:ln w="12700">
            <a:miter lim="400000"/>
          </a:ln>
        </p:spPr>
      </p:pic>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Nadpis 1"/>
          <p:cNvSpPr txBox="1">
            <a:spLocks noGrp="1"/>
          </p:cNvSpPr>
          <p:nvPr>
            <p:ph type="title"/>
          </p:nvPr>
        </p:nvSpPr>
        <p:spPr>
          <a:prstGeom prst="rect">
            <a:avLst/>
          </a:prstGeom>
        </p:spPr>
        <p:txBody>
          <a:bodyPr/>
          <a:lstStyle/>
          <a:p>
            <a:r>
              <a:t>Albrecht Dürer, Melancolia (1541)</a:t>
            </a:r>
          </a:p>
        </p:txBody>
      </p:sp>
      <p:pic>
        <p:nvPicPr>
          <p:cNvPr id="482" name="Zástupný symbol pro obsah 4" descr="Zástupný symbol pro obsah 4"/>
          <p:cNvPicPr>
            <a:picLocks noChangeAspect="1"/>
          </p:cNvPicPr>
          <p:nvPr/>
        </p:nvPicPr>
        <p:blipFill>
          <a:blip r:embed="rId2"/>
          <a:stretch>
            <a:fillRect/>
          </a:stretch>
        </p:blipFill>
        <p:spPr>
          <a:xfrm>
            <a:off x="2519771" y="1417637"/>
            <a:ext cx="4104458" cy="5184578"/>
          </a:xfrm>
          <a:prstGeom prst="rect">
            <a:avLst/>
          </a:prstGeom>
          <a:ln w="12700">
            <a:miter lim="400000"/>
          </a:ln>
        </p:spPr>
      </p:pic>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Snímek obrazovky 2023-03-26 v 17.01.40.png" descr="Snímek obrazovky 2023-03-26 v 17.01.40.png"/>
          <p:cNvPicPr>
            <a:picLocks noChangeAspect="1"/>
          </p:cNvPicPr>
          <p:nvPr/>
        </p:nvPicPr>
        <p:blipFill>
          <a:blip r:embed="rId2"/>
          <a:stretch>
            <a:fillRect/>
          </a:stretch>
        </p:blipFill>
        <p:spPr>
          <a:xfrm>
            <a:off x="525052" y="670301"/>
            <a:ext cx="8093896" cy="6109317"/>
          </a:xfrm>
          <a:prstGeom prst="rect">
            <a:avLst/>
          </a:prstGeom>
          <a:ln w="12700">
            <a:miter lim="400000"/>
          </a:ln>
        </p:spPr>
      </p:pic>
      <p:sp>
        <p:nvSpPr>
          <p:cNvPr id="485" name="M. C. Escher - Reptiles"/>
          <p:cNvSpPr txBox="1"/>
          <p:nvPr/>
        </p:nvSpPr>
        <p:spPr>
          <a:xfrm>
            <a:off x="3063422" y="136725"/>
            <a:ext cx="2682746" cy="342613"/>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M. C. Escher - Reptiles</a:t>
            </a:r>
          </a:p>
        </p:txBody>
      </p:sp>
    </p:spTree>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Nadpis 1"/>
          <p:cNvSpPr txBox="1">
            <a:spLocks noGrp="1"/>
          </p:cNvSpPr>
          <p:nvPr>
            <p:ph type="title"/>
          </p:nvPr>
        </p:nvSpPr>
        <p:spPr>
          <a:prstGeom prst="rect">
            <a:avLst/>
          </a:prstGeom>
        </p:spPr>
        <p:txBody>
          <a:bodyPr/>
          <a:lstStyle/>
          <a:p>
            <a:r>
              <a:rPr dirty="0" err="1"/>
              <a:t>Člověk</a:t>
            </a:r>
            <a:r>
              <a:rPr dirty="0"/>
              <a:t> </a:t>
            </a:r>
            <a:r>
              <a:rPr i="1" dirty="0" err="1"/>
              <a:t>Timaios</a:t>
            </a:r>
            <a:r>
              <a:rPr i="1" dirty="0"/>
              <a:t>, </a:t>
            </a:r>
            <a:r>
              <a:rPr dirty="0"/>
              <a:t>69c.</a:t>
            </a:r>
          </a:p>
        </p:txBody>
      </p:sp>
      <p:sp>
        <p:nvSpPr>
          <p:cNvPr id="488" name="Zástupný symbol pro obsah 2"/>
          <p:cNvSpPr txBox="1">
            <a:spLocks noGrp="1"/>
          </p:cNvSpPr>
          <p:nvPr>
            <p:ph type="body" idx="1"/>
          </p:nvPr>
        </p:nvSpPr>
        <p:spPr>
          <a:xfrm>
            <a:off x="457200" y="1600200"/>
            <a:ext cx="8229600" cy="4525963"/>
          </a:xfrm>
          <a:prstGeom prst="rect">
            <a:avLst/>
          </a:prstGeom>
        </p:spPr>
        <p:txBody>
          <a:bodyPr/>
          <a:lstStyle/>
          <a:p>
            <a:pPr marL="0" indent="0">
              <a:lnSpc>
                <a:spcPct val="80000"/>
              </a:lnSpc>
              <a:spcBef>
                <a:spcPts val="500"/>
              </a:spcBef>
              <a:buSzTx/>
              <a:buNone/>
              <a:defRPr sz="2200">
                <a:latin typeface="Times New Roman"/>
                <a:ea typeface="Times New Roman"/>
                <a:cs typeface="Times New Roman"/>
                <a:sym typeface="Times New Roman"/>
              </a:defRPr>
            </a:pPr>
            <a:r>
              <a:rPr dirty="0"/>
              <a:t>„</a:t>
            </a:r>
            <a:r>
              <a:rPr dirty="0" err="1"/>
              <a:t>Tvůrcem</a:t>
            </a:r>
            <a:r>
              <a:rPr dirty="0"/>
              <a:t> </a:t>
            </a:r>
            <a:r>
              <a:rPr dirty="0" err="1"/>
              <a:t>věcí</a:t>
            </a:r>
            <a:r>
              <a:rPr dirty="0"/>
              <a:t> </a:t>
            </a:r>
            <a:r>
              <a:rPr dirty="0" err="1"/>
              <a:t>božských</a:t>
            </a:r>
            <a:r>
              <a:rPr dirty="0"/>
              <a:t> </a:t>
            </a:r>
            <a:r>
              <a:rPr dirty="0" err="1"/>
              <a:t>stal</a:t>
            </a:r>
            <a:r>
              <a:rPr dirty="0"/>
              <a:t> se </a:t>
            </a:r>
            <a:r>
              <a:rPr dirty="0" err="1"/>
              <a:t>sám</a:t>
            </a:r>
            <a:r>
              <a:rPr dirty="0"/>
              <a:t>, </a:t>
            </a:r>
            <a:r>
              <a:rPr dirty="0" err="1"/>
              <a:t>avšak</a:t>
            </a:r>
            <a:r>
              <a:rPr dirty="0"/>
              <a:t> </a:t>
            </a:r>
            <a:r>
              <a:rPr dirty="0" err="1"/>
              <a:t>vytváření</a:t>
            </a:r>
            <a:r>
              <a:rPr dirty="0"/>
              <a:t> </a:t>
            </a:r>
            <a:r>
              <a:rPr dirty="0" err="1"/>
              <a:t>smrtelných</a:t>
            </a:r>
            <a:r>
              <a:rPr dirty="0"/>
              <a:t> </a:t>
            </a:r>
            <a:r>
              <a:rPr dirty="0" err="1"/>
              <a:t>věcí</a:t>
            </a:r>
            <a:r>
              <a:rPr dirty="0"/>
              <a:t> </a:t>
            </a:r>
            <a:r>
              <a:rPr dirty="0" err="1"/>
              <a:t>přikázal</a:t>
            </a:r>
            <a:r>
              <a:rPr dirty="0"/>
              <a:t> </a:t>
            </a:r>
            <a:r>
              <a:rPr dirty="0" err="1"/>
              <a:t>svým</a:t>
            </a:r>
            <a:r>
              <a:rPr dirty="0"/>
              <a:t> </a:t>
            </a:r>
            <a:r>
              <a:rPr dirty="0" err="1"/>
              <a:t>vlastním</a:t>
            </a:r>
            <a:r>
              <a:rPr dirty="0"/>
              <a:t> </a:t>
            </a:r>
            <a:r>
              <a:rPr dirty="0" err="1"/>
              <a:t>tvorům</a:t>
            </a:r>
            <a:r>
              <a:rPr dirty="0"/>
              <a:t>. </a:t>
            </a:r>
            <a:r>
              <a:rPr dirty="0" err="1"/>
              <a:t>Ti</a:t>
            </a:r>
            <a:r>
              <a:rPr dirty="0"/>
              <a:t> </a:t>
            </a:r>
            <a:r>
              <a:rPr dirty="0" err="1"/>
              <a:t>pak</a:t>
            </a:r>
            <a:r>
              <a:rPr dirty="0"/>
              <a:t> </a:t>
            </a:r>
            <a:r>
              <a:rPr dirty="0" err="1"/>
              <a:t>napodobujíce</a:t>
            </a:r>
            <a:r>
              <a:rPr dirty="0"/>
              <a:t> ho, </a:t>
            </a:r>
            <a:r>
              <a:rPr dirty="0" err="1"/>
              <a:t>vzali</a:t>
            </a:r>
            <a:r>
              <a:rPr dirty="0"/>
              <a:t> </a:t>
            </a:r>
            <a:r>
              <a:rPr dirty="0" err="1"/>
              <a:t>nesmrtelný</a:t>
            </a:r>
            <a:r>
              <a:rPr dirty="0"/>
              <a:t> </a:t>
            </a:r>
            <a:r>
              <a:rPr dirty="0" err="1"/>
              <a:t>prvek</a:t>
            </a:r>
            <a:r>
              <a:rPr dirty="0"/>
              <a:t> </a:t>
            </a:r>
            <a:r>
              <a:rPr dirty="0" err="1"/>
              <a:t>duše</a:t>
            </a:r>
            <a:r>
              <a:rPr dirty="0"/>
              <a:t>, </a:t>
            </a:r>
            <a:r>
              <a:rPr b="1" dirty="0" err="1"/>
              <a:t>potom</a:t>
            </a:r>
            <a:r>
              <a:rPr b="1" dirty="0"/>
              <a:t> </a:t>
            </a:r>
            <a:r>
              <a:rPr b="1" dirty="0" err="1"/>
              <a:t>vykroužili</a:t>
            </a:r>
            <a:r>
              <a:rPr b="1" dirty="0"/>
              <a:t> </a:t>
            </a:r>
            <a:r>
              <a:rPr dirty="0" err="1"/>
              <a:t>kolem</a:t>
            </a:r>
            <a:r>
              <a:rPr dirty="0"/>
              <a:t> </a:t>
            </a:r>
            <a:r>
              <a:rPr dirty="0" err="1"/>
              <a:t>něho</a:t>
            </a:r>
            <a:r>
              <a:rPr dirty="0"/>
              <a:t> </a:t>
            </a:r>
            <a:r>
              <a:rPr dirty="0" err="1"/>
              <a:t>smrtelné</a:t>
            </a:r>
            <a:r>
              <a:rPr dirty="0"/>
              <a:t> </a:t>
            </a:r>
            <a:r>
              <a:rPr dirty="0" err="1"/>
              <a:t>tělo</a:t>
            </a:r>
            <a:r>
              <a:rPr dirty="0"/>
              <a:t> a </a:t>
            </a:r>
            <a:r>
              <a:rPr dirty="0" err="1"/>
              <a:t>dali</a:t>
            </a:r>
            <a:r>
              <a:rPr dirty="0"/>
              <a:t> mu </a:t>
            </a:r>
            <a:r>
              <a:rPr dirty="0" err="1"/>
              <a:t>celé</a:t>
            </a:r>
            <a:r>
              <a:rPr dirty="0"/>
              <a:t> </a:t>
            </a:r>
            <a:r>
              <a:rPr dirty="0" err="1"/>
              <a:t>tělo</a:t>
            </a:r>
            <a:r>
              <a:rPr dirty="0"/>
              <a:t> </a:t>
            </a:r>
            <a:r>
              <a:rPr dirty="0" err="1"/>
              <a:t>za</a:t>
            </a:r>
            <a:r>
              <a:rPr dirty="0"/>
              <a:t> </a:t>
            </a:r>
            <a:r>
              <a:rPr dirty="0" err="1"/>
              <a:t>vozidlo</a:t>
            </a:r>
            <a:r>
              <a:rPr dirty="0"/>
              <a:t> a v </a:t>
            </a:r>
            <a:r>
              <a:rPr dirty="0" err="1"/>
              <a:t>něm</a:t>
            </a:r>
            <a:r>
              <a:rPr dirty="0"/>
              <a:t> </a:t>
            </a:r>
            <a:r>
              <a:rPr dirty="0" err="1"/>
              <a:t>přidělali</a:t>
            </a:r>
            <a:r>
              <a:rPr dirty="0"/>
              <a:t> </a:t>
            </a:r>
            <a:r>
              <a:rPr dirty="0" err="1"/>
              <a:t>jiný</a:t>
            </a:r>
            <a:r>
              <a:rPr dirty="0"/>
              <a:t>, </a:t>
            </a:r>
            <a:r>
              <a:rPr dirty="0" err="1"/>
              <a:t>smrtelný</a:t>
            </a:r>
            <a:r>
              <a:rPr dirty="0"/>
              <a:t> </a:t>
            </a:r>
            <a:r>
              <a:rPr dirty="0" err="1"/>
              <a:t>druh</a:t>
            </a:r>
            <a:r>
              <a:rPr dirty="0"/>
              <a:t> </a:t>
            </a:r>
            <a:r>
              <a:rPr dirty="0" err="1"/>
              <a:t>duše</a:t>
            </a:r>
            <a:r>
              <a:rPr dirty="0"/>
              <a:t>, </a:t>
            </a:r>
            <a:r>
              <a:rPr dirty="0" err="1"/>
              <a:t>chovající</a:t>
            </a:r>
            <a:r>
              <a:rPr dirty="0"/>
              <a:t> v </a:t>
            </a:r>
            <a:r>
              <a:rPr dirty="0" err="1"/>
              <a:t>sobě</a:t>
            </a:r>
            <a:r>
              <a:rPr dirty="0"/>
              <a:t> </a:t>
            </a:r>
            <a:r>
              <a:rPr dirty="0" err="1"/>
              <a:t>silné</a:t>
            </a:r>
            <a:r>
              <a:rPr dirty="0"/>
              <a:t> a z </a:t>
            </a:r>
            <a:r>
              <a:rPr dirty="0" err="1"/>
              <a:t>nutnosti</a:t>
            </a:r>
            <a:r>
              <a:rPr dirty="0"/>
              <a:t> </a:t>
            </a:r>
            <a:r>
              <a:rPr dirty="0" err="1"/>
              <a:t>vycházející</a:t>
            </a:r>
            <a:r>
              <a:rPr dirty="0"/>
              <a:t> </a:t>
            </a:r>
            <a:r>
              <a:rPr dirty="0" err="1"/>
              <a:t>stavy</a:t>
            </a:r>
            <a:r>
              <a:rPr dirty="0"/>
              <a:t>, </a:t>
            </a:r>
            <a:r>
              <a:rPr dirty="0" err="1"/>
              <a:t>především</a:t>
            </a:r>
            <a:r>
              <a:rPr dirty="0"/>
              <a:t> </a:t>
            </a:r>
            <a:r>
              <a:rPr dirty="0" err="1"/>
              <a:t>rozkoš</a:t>
            </a:r>
            <a:r>
              <a:rPr dirty="0"/>
              <a:t>, </a:t>
            </a:r>
            <a:r>
              <a:rPr dirty="0" err="1"/>
              <a:t>největší</a:t>
            </a:r>
            <a:r>
              <a:rPr dirty="0"/>
              <a:t> </a:t>
            </a:r>
            <a:r>
              <a:rPr dirty="0" err="1"/>
              <a:t>vnadidlo</a:t>
            </a:r>
            <a:r>
              <a:rPr dirty="0"/>
              <a:t> </a:t>
            </a:r>
            <a:r>
              <a:rPr dirty="0" err="1"/>
              <a:t>zla</a:t>
            </a:r>
            <a:r>
              <a:rPr dirty="0"/>
              <a:t>, </a:t>
            </a:r>
            <a:r>
              <a:rPr dirty="0" err="1"/>
              <a:t>potom</a:t>
            </a:r>
            <a:r>
              <a:rPr dirty="0"/>
              <a:t> </a:t>
            </a:r>
            <a:r>
              <a:rPr dirty="0" err="1"/>
              <a:t>strasti</a:t>
            </a:r>
            <a:r>
              <a:rPr dirty="0"/>
              <a:t>, </a:t>
            </a:r>
            <a:r>
              <a:rPr dirty="0" err="1"/>
              <a:t>zaplašovatele</a:t>
            </a:r>
            <a:r>
              <a:rPr dirty="0"/>
              <a:t> </a:t>
            </a:r>
            <a:r>
              <a:rPr dirty="0" err="1"/>
              <a:t>všeho</a:t>
            </a:r>
            <a:r>
              <a:rPr dirty="0"/>
              <a:t> </a:t>
            </a:r>
            <a:r>
              <a:rPr dirty="0" err="1"/>
              <a:t>dobrého</a:t>
            </a:r>
            <a:r>
              <a:rPr dirty="0"/>
              <a:t>, </a:t>
            </a:r>
            <a:r>
              <a:rPr dirty="0" err="1"/>
              <a:t>dále</a:t>
            </a:r>
            <a:r>
              <a:rPr dirty="0"/>
              <a:t> </a:t>
            </a:r>
            <a:r>
              <a:rPr dirty="0" err="1"/>
              <a:t>pak</a:t>
            </a:r>
            <a:r>
              <a:rPr dirty="0"/>
              <a:t> </a:t>
            </a:r>
            <a:r>
              <a:rPr dirty="0" err="1"/>
              <a:t>smělost</a:t>
            </a:r>
            <a:r>
              <a:rPr dirty="0"/>
              <a:t> a </a:t>
            </a:r>
            <a:r>
              <a:rPr dirty="0" err="1"/>
              <a:t>strach</a:t>
            </a:r>
            <a:r>
              <a:rPr dirty="0"/>
              <a:t>, </a:t>
            </a:r>
            <a:r>
              <a:rPr dirty="0" err="1"/>
              <a:t>dva</a:t>
            </a:r>
            <a:r>
              <a:rPr dirty="0"/>
              <a:t> </a:t>
            </a:r>
            <a:r>
              <a:rPr dirty="0" err="1"/>
              <a:t>nerozumné</a:t>
            </a:r>
            <a:r>
              <a:rPr dirty="0"/>
              <a:t> </a:t>
            </a:r>
            <a:r>
              <a:rPr dirty="0" err="1"/>
              <a:t>rádce</a:t>
            </a:r>
            <a:r>
              <a:rPr dirty="0"/>
              <a:t>, </a:t>
            </a:r>
            <a:r>
              <a:rPr dirty="0" err="1"/>
              <a:t>i</a:t>
            </a:r>
            <a:r>
              <a:rPr dirty="0"/>
              <a:t> </a:t>
            </a:r>
            <a:r>
              <a:rPr dirty="0" err="1"/>
              <a:t>hněv</a:t>
            </a:r>
            <a:r>
              <a:rPr dirty="0"/>
              <a:t>, </a:t>
            </a:r>
            <a:r>
              <a:rPr dirty="0" err="1"/>
              <a:t>hluchý</a:t>
            </a:r>
            <a:r>
              <a:rPr dirty="0"/>
              <a:t> k </a:t>
            </a:r>
            <a:r>
              <a:rPr dirty="0" err="1"/>
              <a:t>domluvám</a:t>
            </a:r>
            <a:r>
              <a:rPr dirty="0"/>
              <a:t>, </a:t>
            </a:r>
            <a:r>
              <a:rPr dirty="0" err="1"/>
              <a:t>i</a:t>
            </a:r>
            <a:r>
              <a:rPr dirty="0"/>
              <a:t> </a:t>
            </a:r>
            <a:r>
              <a:rPr dirty="0" err="1"/>
              <a:t>naději</a:t>
            </a:r>
            <a:r>
              <a:rPr dirty="0"/>
              <a:t>, </a:t>
            </a:r>
            <a:r>
              <a:rPr dirty="0" err="1"/>
              <a:t>již</a:t>
            </a:r>
            <a:r>
              <a:rPr dirty="0"/>
              <a:t> </a:t>
            </a:r>
            <a:r>
              <a:rPr dirty="0" err="1"/>
              <a:t>lze</a:t>
            </a:r>
            <a:r>
              <a:rPr dirty="0"/>
              <a:t> </a:t>
            </a:r>
            <a:r>
              <a:rPr dirty="0" err="1"/>
              <a:t>snadno</a:t>
            </a:r>
            <a:r>
              <a:rPr dirty="0"/>
              <a:t> </a:t>
            </a:r>
            <a:r>
              <a:rPr dirty="0" err="1"/>
              <a:t>svésti</a:t>
            </a:r>
            <a:r>
              <a:rPr dirty="0"/>
              <a:t>; </a:t>
            </a:r>
            <a:r>
              <a:rPr dirty="0" err="1"/>
              <a:t>smísivše</a:t>
            </a:r>
            <a:r>
              <a:rPr dirty="0"/>
              <a:t> to </a:t>
            </a:r>
            <a:r>
              <a:rPr dirty="0" err="1"/>
              <a:t>násilně</a:t>
            </a:r>
            <a:r>
              <a:rPr dirty="0"/>
              <a:t> s </a:t>
            </a:r>
            <a:r>
              <a:rPr dirty="0" err="1"/>
              <a:t>počitkem</a:t>
            </a:r>
            <a:r>
              <a:rPr dirty="0"/>
              <a:t> </a:t>
            </a:r>
            <a:r>
              <a:rPr dirty="0" err="1"/>
              <a:t>prostým</a:t>
            </a:r>
            <a:r>
              <a:rPr dirty="0"/>
              <a:t> </a:t>
            </a:r>
            <a:r>
              <a:rPr dirty="0" err="1"/>
              <a:t>rozumu</a:t>
            </a:r>
            <a:r>
              <a:rPr dirty="0"/>
              <a:t> a </a:t>
            </a:r>
            <a:r>
              <a:rPr dirty="0" err="1"/>
              <a:t>láskou</a:t>
            </a:r>
            <a:r>
              <a:rPr dirty="0"/>
              <a:t> </a:t>
            </a:r>
            <a:r>
              <a:rPr dirty="0" err="1"/>
              <a:t>všeho</a:t>
            </a:r>
            <a:r>
              <a:rPr dirty="0"/>
              <a:t> se </a:t>
            </a:r>
            <a:r>
              <a:rPr dirty="0" err="1"/>
              <a:t>odvažující</a:t>
            </a:r>
            <a:r>
              <a:rPr dirty="0"/>
              <a:t>, </a:t>
            </a:r>
            <a:r>
              <a:rPr dirty="0" err="1"/>
              <a:t>složili</a:t>
            </a:r>
            <a:r>
              <a:rPr dirty="0"/>
              <a:t> </a:t>
            </a:r>
            <a:r>
              <a:rPr dirty="0" err="1"/>
              <a:t>smrtelný</a:t>
            </a:r>
            <a:r>
              <a:rPr dirty="0"/>
              <a:t> </a:t>
            </a:r>
            <a:r>
              <a:rPr dirty="0" err="1"/>
              <a:t>druh</a:t>
            </a:r>
            <a:r>
              <a:rPr dirty="0"/>
              <a:t> </a:t>
            </a:r>
            <a:r>
              <a:rPr dirty="0" err="1"/>
              <a:t>duše</a:t>
            </a:r>
            <a:r>
              <a:rPr dirty="0"/>
              <a:t>. Proto </a:t>
            </a:r>
            <a:r>
              <a:rPr dirty="0" err="1"/>
              <a:t>tedy</a:t>
            </a:r>
            <a:r>
              <a:rPr dirty="0"/>
              <a:t> </a:t>
            </a:r>
            <a:r>
              <a:rPr dirty="0" err="1"/>
              <a:t>bojíce</a:t>
            </a:r>
            <a:r>
              <a:rPr dirty="0"/>
              <a:t> se </a:t>
            </a:r>
            <a:r>
              <a:rPr dirty="0" err="1"/>
              <a:t>poskvrnit</a:t>
            </a:r>
            <a:r>
              <a:rPr dirty="0"/>
              <a:t> </a:t>
            </a:r>
            <a:r>
              <a:rPr dirty="0" err="1"/>
              <a:t>božský</a:t>
            </a:r>
            <a:r>
              <a:rPr dirty="0"/>
              <a:t> </a:t>
            </a:r>
            <a:r>
              <a:rPr dirty="0" err="1"/>
              <a:t>živel</a:t>
            </a:r>
            <a:r>
              <a:rPr dirty="0"/>
              <a:t>, </a:t>
            </a:r>
            <a:r>
              <a:rPr dirty="0" err="1"/>
              <a:t>pokud</a:t>
            </a:r>
            <a:r>
              <a:rPr dirty="0"/>
              <a:t> to </a:t>
            </a:r>
            <a:r>
              <a:rPr dirty="0" err="1"/>
              <a:t>nebylo</a:t>
            </a:r>
            <a:r>
              <a:rPr dirty="0"/>
              <a:t> </a:t>
            </a:r>
            <a:r>
              <a:rPr dirty="0" err="1"/>
              <a:t>naprosto</a:t>
            </a:r>
            <a:r>
              <a:rPr dirty="0"/>
              <a:t> </a:t>
            </a:r>
            <a:r>
              <a:rPr dirty="0" err="1"/>
              <a:t>nutno</a:t>
            </a:r>
            <a:r>
              <a:rPr dirty="0"/>
              <a:t>, </a:t>
            </a:r>
            <a:r>
              <a:rPr dirty="0" err="1"/>
              <a:t>ubytují</a:t>
            </a:r>
            <a:r>
              <a:rPr dirty="0"/>
              <a:t> </a:t>
            </a:r>
            <a:r>
              <a:rPr dirty="0" err="1"/>
              <a:t>stranou</a:t>
            </a:r>
            <a:r>
              <a:rPr dirty="0"/>
              <a:t> od </a:t>
            </a:r>
            <a:r>
              <a:rPr dirty="0" err="1"/>
              <a:t>něho</a:t>
            </a:r>
            <a:r>
              <a:rPr dirty="0"/>
              <a:t> v </a:t>
            </a:r>
            <a:r>
              <a:rPr dirty="0" err="1"/>
              <a:t>jiné</a:t>
            </a:r>
            <a:r>
              <a:rPr dirty="0"/>
              <a:t> </a:t>
            </a:r>
            <a:r>
              <a:rPr dirty="0" err="1"/>
              <a:t>části</a:t>
            </a:r>
            <a:r>
              <a:rPr dirty="0"/>
              <a:t> </a:t>
            </a:r>
            <a:r>
              <a:rPr dirty="0" err="1"/>
              <a:t>těla</a:t>
            </a:r>
            <a:r>
              <a:rPr dirty="0"/>
              <a:t> </a:t>
            </a:r>
            <a:r>
              <a:rPr dirty="0" err="1"/>
              <a:t>živel</a:t>
            </a:r>
            <a:r>
              <a:rPr dirty="0"/>
              <a:t> </a:t>
            </a:r>
            <a:r>
              <a:rPr dirty="0" err="1"/>
              <a:t>smrtelný</a:t>
            </a:r>
            <a:r>
              <a:rPr dirty="0"/>
              <a:t>, </a:t>
            </a:r>
            <a:r>
              <a:rPr dirty="0" err="1"/>
              <a:t>zbudovavše</a:t>
            </a:r>
            <a:r>
              <a:rPr dirty="0"/>
              <a:t> </a:t>
            </a:r>
            <a:r>
              <a:rPr dirty="0" err="1"/>
              <a:t>spojku</a:t>
            </a:r>
            <a:r>
              <a:rPr dirty="0"/>
              <a:t> a </a:t>
            </a:r>
            <a:r>
              <a:rPr dirty="0" err="1"/>
              <a:t>hranici</a:t>
            </a:r>
            <a:r>
              <a:rPr dirty="0"/>
              <a:t> </a:t>
            </a:r>
            <a:r>
              <a:rPr dirty="0" err="1"/>
              <a:t>mezi</a:t>
            </a:r>
            <a:r>
              <a:rPr dirty="0"/>
              <a:t> </a:t>
            </a:r>
            <a:r>
              <a:rPr dirty="0" err="1"/>
              <a:t>hlavou</a:t>
            </a:r>
            <a:r>
              <a:rPr dirty="0"/>
              <a:t> a </a:t>
            </a:r>
            <a:r>
              <a:rPr dirty="0" err="1"/>
              <a:t>hrudí</a:t>
            </a:r>
            <a:r>
              <a:rPr dirty="0"/>
              <a:t> a </a:t>
            </a:r>
            <a:r>
              <a:rPr dirty="0" err="1"/>
              <a:t>položivše</a:t>
            </a:r>
            <a:r>
              <a:rPr dirty="0"/>
              <a:t> </a:t>
            </a:r>
            <a:r>
              <a:rPr dirty="0" err="1"/>
              <a:t>doprostřed</a:t>
            </a:r>
            <a:r>
              <a:rPr dirty="0"/>
              <a:t> </a:t>
            </a:r>
            <a:r>
              <a:rPr dirty="0" err="1"/>
              <a:t>šíji</a:t>
            </a:r>
            <a:r>
              <a:rPr dirty="0"/>
              <a:t>, aby </a:t>
            </a:r>
            <a:r>
              <a:rPr dirty="0" err="1"/>
              <a:t>ony</a:t>
            </a:r>
            <a:r>
              <a:rPr dirty="0"/>
              <a:t> </a:t>
            </a:r>
            <a:r>
              <a:rPr dirty="0" err="1"/>
              <a:t>části</a:t>
            </a:r>
            <a:r>
              <a:rPr dirty="0"/>
              <a:t> </a:t>
            </a:r>
            <a:r>
              <a:rPr dirty="0" err="1"/>
              <a:t>byly</a:t>
            </a:r>
            <a:r>
              <a:rPr dirty="0"/>
              <a:t> </a:t>
            </a:r>
            <a:r>
              <a:rPr dirty="0" err="1"/>
              <a:t>odloučeny</a:t>
            </a:r>
            <a:r>
              <a:rPr dirty="0"/>
              <a:t>. …“ </a:t>
            </a:r>
          </a:p>
        </p:txBody>
      </p:sp>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Nadpis 1"/>
          <p:cNvSpPr txBox="1">
            <a:spLocks noGrp="1"/>
          </p:cNvSpPr>
          <p:nvPr>
            <p:ph type="title"/>
          </p:nvPr>
        </p:nvSpPr>
        <p:spPr>
          <a:prstGeom prst="rect">
            <a:avLst/>
          </a:prstGeom>
        </p:spPr>
        <p:txBody>
          <a:bodyPr/>
          <a:lstStyle>
            <a:lvl1pPr>
              <a:defRPr sz="1600"/>
            </a:lvl1pPr>
          </a:lstStyle>
          <a:p>
            <a:r>
              <a:t>Platónova teorie poznání I</a:t>
            </a:r>
          </a:p>
        </p:txBody>
      </p:sp>
      <p:sp>
        <p:nvSpPr>
          <p:cNvPr id="491" name="Zástupný symbol pro obsah 2"/>
          <p:cNvSpPr txBox="1">
            <a:spLocks noGrp="1"/>
          </p:cNvSpPr>
          <p:nvPr>
            <p:ph type="body" sz="half" idx="1"/>
          </p:nvPr>
        </p:nvSpPr>
        <p:spPr>
          <a:xfrm>
            <a:off x="457200" y="1600200"/>
            <a:ext cx="4038600" cy="4525963"/>
          </a:xfrm>
          <a:prstGeom prst="rect">
            <a:avLst/>
          </a:prstGeom>
        </p:spPr>
        <p:txBody>
          <a:bodyPr/>
          <a:lstStyle/>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200"/>
            </a:pPr>
            <a:r>
              <a:t>(1) „Theait: Věru Sókrate, když ty takto vybízíš, bylo by nehezké, aby se člověk vším způsobem nesnažil říci, co má na mysli. Zdá se mi tedy, že kdo něco ví, vnímá to, co ví, a jak se nyní zdá, </a:t>
            </a:r>
            <a:r>
              <a:rPr b="1"/>
              <a:t>není vědění nic jiného nežli vnímání.</a:t>
            </a:r>
          </a:p>
          <a:p>
            <a:pPr marL="0" indent="0">
              <a:spcBef>
                <a:spcPts val="200"/>
              </a:spcBef>
              <a:buSzTx/>
              <a:buNone/>
              <a:defRPr sz="1200" b="1"/>
            </a:pPr>
            <a:r>
              <a:t>…</a:t>
            </a:r>
          </a:p>
          <a:p>
            <a:pPr marL="0" indent="0">
              <a:spcBef>
                <a:spcPts val="200"/>
              </a:spcBef>
              <a:buSzTx/>
              <a:buNone/>
              <a:defRPr sz="1200"/>
            </a:pPr>
            <a:r>
              <a:t>Sókr.: Tedy to jistě myslí asi tak, že jakými se jednotlivé věci jeví mě, takové jsou pro mne, a jakými tobě, takové jsou zase pro tebe; člověk jsi ty i já, že ano?“ (151e)</a:t>
            </a:r>
          </a:p>
          <a:p>
            <a:pPr marL="0" indent="0">
              <a:buSzTx/>
              <a:buNone/>
              <a:defRPr sz="1200"/>
            </a:pPr>
            <a:endParaRPr/>
          </a:p>
          <a:p>
            <a:pPr marL="0" indent="0">
              <a:spcBef>
                <a:spcPts val="200"/>
              </a:spcBef>
              <a:buSzTx/>
              <a:buNone/>
              <a:defRPr sz="1200"/>
            </a:pPr>
            <a:r>
              <a:t>2. „Sókr. Poznání se tedy vždycky vztahuje k tomu, </a:t>
            </a:r>
            <a:r>
              <a:rPr b="1"/>
              <a:t>co jest</a:t>
            </a:r>
            <a:r>
              <a:t>, a je neklamné, protože to je vědění.“ (152c)</a:t>
            </a:r>
          </a:p>
        </p:txBody>
      </p:sp>
      <p:sp>
        <p:nvSpPr>
          <p:cNvPr id="492"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p>
            <a:pPr defTabSz="859536">
              <a:spcBef>
                <a:spcPts val="200"/>
              </a:spcBef>
              <a:defRPr sz="1128"/>
            </a:pPr>
            <a:r>
              <a:t>Platón vychází ze Sókratova objevu </a:t>
            </a:r>
            <a:r>
              <a:rPr b="1"/>
              <a:t>obecného</a:t>
            </a:r>
            <a:r>
              <a:t> a také z jeho přesvědčení, že </a:t>
            </a:r>
            <a:r>
              <a:rPr b="1"/>
              <a:t>ctnost je identická s poznáním</a:t>
            </a:r>
            <a:r>
              <a:t>, věděním. S věděním, jež je „objektivní a univerzálně platné“ (Copl., s. 196); tj.: </a:t>
            </a:r>
            <a:r>
              <a:rPr b="1"/>
              <a:t>I. neomylné, spolehlivé; II. týkat se toho, co </a:t>
            </a:r>
            <a:r>
              <a:rPr b="1" i="1"/>
              <a:t>je </a:t>
            </a:r>
            <a:r>
              <a:rPr b="1"/>
              <a:t>(skutečnosti)</a:t>
            </a:r>
            <a:r>
              <a:rPr b="1" i="1"/>
              <a:t>.</a:t>
            </a:r>
            <a:endParaRPr b="1"/>
          </a:p>
          <a:p>
            <a:pPr defTabSz="859536">
              <a:spcBef>
                <a:spcPts val="600"/>
              </a:spcBef>
              <a:defRPr sz="1128"/>
            </a:pPr>
            <a:endParaRPr b="1"/>
          </a:p>
          <a:p>
            <a:pPr defTabSz="859536">
              <a:spcBef>
                <a:spcPts val="200"/>
              </a:spcBef>
              <a:defRPr sz="1128"/>
            </a:pPr>
            <a:r>
              <a:t>Nicméně chtěl tento noetický postulát zdůvodnit i teoreticky.</a:t>
            </a:r>
            <a:endParaRPr sz="2632"/>
          </a:p>
          <a:p>
            <a:pPr defTabSz="859536">
              <a:spcBef>
                <a:spcPts val="200"/>
              </a:spcBef>
              <a:defRPr sz="1128"/>
            </a:pPr>
            <a:r>
              <a:t>První (negativní) krok můžeme najít v dialogu </a:t>
            </a:r>
            <a:r>
              <a:rPr i="1"/>
              <a:t>Theaitétos:</a:t>
            </a:r>
            <a:endParaRPr sz="2632"/>
          </a:p>
          <a:p>
            <a:pPr defTabSz="859536">
              <a:spcBef>
                <a:spcPts val="600"/>
              </a:spcBef>
              <a:defRPr sz="1128"/>
            </a:pPr>
            <a:endParaRPr sz="2632"/>
          </a:p>
          <a:p>
            <a:pPr defTabSz="859536">
              <a:spcBef>
                <a:spcPts val="200"/>
              </a:spcBef>
              <a:defRPr sz="1128"/>
            </a:pPr>
            <a:r>
              <a:t>1. Nejprve je třeba se vyrovnat s tezí identifikující poznání a vnímání.</a:t>
            </a: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200"/>
              </a:spcBef>
              <a:defRPr sz="1128"/>
            </a:pPr>
            <a:r>
              <a:t>2. Předměty smyslové zkušenosti se stávají, ne-</a:t>
            </a:r>
            <a:r>
              <a:rPr i="1"/>
              <a:t>jsou, </a:t>
            </a:r>
            <a:r>
              <a:t>poznání se ale vztahuje k tomu, co </a:t>
            </a:r>
            <a:r>
              <a:rPr i="1"/>
              <a:t>je</a:t>
            </a:r>
            <a:r>
              <a:t>. Zde Platón přijímá Hérakleitův názor, že svět smyslové skutečnosti je stáváním se (plynutím) – není tedy vhodné, aby byly předmětem pravdivého poznání.</a:t>
            </a:r>
          </a:p>
        </p:txBody>
      </p:sp>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Nadpis 1"/>
          <p:cNvSpPr txBox="1">
            <a:spLocks noGrp="1"/>
          </p:cNvSpPr>
          <p:nvPr>
            <p:ph type="title"/>
          </p:nvPr>
        </p:nvSpPr>
        <p:spPr>
          <a:prstGeom prst="rect">
            <a:avLst/>
          </a:prstGeom>
        </p:spPr>
        <p:txBody>
          <a:bodyPr/>
          <a:lstStyle/>
          <a:p>
            <a:endParaRPr/>
          </a:p>
        </p:txBody>
      </p:sp>
      <p:sp>
        <p:nvSpPr>
          <p:cNvPr id="495" name="Zástupný symbol pro obsah 2"/>
          <p:cNvSpPr txBox="1">
            <a:spLocks noGrp="1"/>
          </p:cNvSpPr>
          <p:nvPr>
            <p:ph type="body" sz="half" idx="1"/>
          </p:nvPr>
        </p:nvSpPr>
        <p:spPr>
          <a:xfrm>
            <a:off x="457200" y="1600200"/>
            <a:ext cx="4038600" cy="4525963"/>
          </a:xfrm>
          <a:prstGeom prst="rect">
            <a:avLst/>
          </a:prstGeom>
        </p:spPr>
        <p:txBody>
          <a:bodyPr/>
          <a:lstStyle/>
          <a:p>
            <a:pPr marL="0" indent="0">
              <a:lnSpc>
                <a:spcPct val="90000"/>
              </a:lnSpc>
              <a:spcBef>
                <a:spcPts val="200"/>
              </a:spcBef>
              <a:buSzTx/>
              <a:buNone/>
              <a:defRPr sz="1200"/>
            </a:pPr>
            <a:r>
              <a:t>Sókr. Dobře máš. Ale jakého prostřednictví užívá </a:t>
            </a:r>
            <a:r>
              <a:rPr b="1"/>
              <a:t>ta schopnost</a:t>
            </a:r>
            <a:r>
              <a:t>, která ti objevuje to, </a:t>
            </a:r>
            <a:r>
              <a:rPr b="1"/>
              <a:t>co je společné</a:t>
            </a:r>
            <a:r>
              <a:t> jak u všech věcí tak také u těchto, o čem užíváš výrazů „jest“ a „není“ i jiných, obsažených v našich otázkách, které jsme právě teď o tom dávali? Jaká čidla dáš všemu tomu, skrze něž naše vnímací schopnost vnímá jednotlivé věci?</a:t>
            </a:r>
          </a:p>
          <a:p>
            <a:pPr marL="0" indent="0">
              <a:lnSpc>
                <a:spcPct val="90000"/>
              </a:lnSpc>
              <a:spcBef>
                <a:spcPts val="200"/>
              </a:spcBef>
              <a:buSzTx/>
              <a:buNone/>
              <a:defRPr sz="1200"/>
            </a:pPr>
            <a:r>
              <a:t>Theait. Myslíš </a:t>
            </a:r>
            <a:r>
              <a:rPr b="1"/>
              <a:t>jsoucnost a nebytí i podobnost a nepodobnost i totožnost a různost a dále jednost i jiný počet, který se toho týká?</a:t>
            </a:r>
            <a:r>
              <a:t> Dále je jasno, že se tvá otázka vztahuje i na sudé a liché i na ostatní věci, které s tím souvisí, skrze které tělesné ústrojí to svou duší vnímáme.</a:t>
            </a:r>
          </a:p>
          <a:p>
            <a:pPr marL="0" indent="0">
              <a:lnSpc>
                <a:spcPct val="90000"/>
              </a:lnSpc>
              <a:spcBef>
                <a:spcPts val="200"/>
              </a:spcBef>
              <a:buSzTx/>
              <a:buNone/>
              <a:defRPr sz="1200"/>
            </a:pPr>
            <a:r>
              <a:t>Sókr. Předobře, Theaitéte, a právě tohle je nač se táži. </a:t>
            </a:r>
          </a:p>
          <a:p>
            <a:pPr marL="0" indent="0">
              <a:lnSpc>
                <a:spcPct val="90000"/>
              </a:lnSpc>
              <a:spcBef>
                <a:spcPts val="200"/>
              </a:spcBef>
              <a:buSzTx/>
              <a:buNone/>
              <a:defRPr sz="1200"/>
            </a:pPr>
            <a:r>
              <a:t>Theait. Avšak bůh ví, Sókrate, já bych to nedovedl říci, ledaže podle mého zdání </a:t>
            </a:r>
            <a:r>
              <a:rPr b="1"/>
              <a:t>vůbec ani není pro tyto věci takového zvláštního ústrojí jako pro ony, nýbrž ukazuje se mi, že duše sama skrze sebe pozoruje při všech věcech, co je jim společné.</a:t>
            </a:r>
          </a:p>
          <a:p>
            <a:pPr marL="0" indent="0">
              <a:lnSpc>
                <a:spcPct val="90000"/>
              </a:lnSpc>
              <a:spcBef>
                <a:spcPts val="200"/>
              </a:spcBef>
              <a:buSzTx/>
              <a:buNone/>
              <a:defRPr sz="1200"/>
            </a:pPr>
            <a:r>
              <a:t>Sókr. </a:t>
            </a:r>
            <a:r>
              <a:rPr b="1"/>
              <a:t>Jsi krásný, Theaitéte, a ne, jak říkal Theodóros, ošklivý; neboť kdo krásně mluví, je krásný i dobrý.</a:t>
            </a:r>
            <a:r>
              <a:t> Avšak kromě krásy jsi mi také prokázal dobrý skutek, že jsi mě zbavil velmi obšírné řeči, jestliže se ti ukazuje, že jedny věci pozoruje duše sama skrze sebe, jiné skrze schopnosti těla. Tohle totiž bylo, co se zdálo i mně samému, ale chtěl jsem, aby se to uzdálo i tobě.</a:t>
            </a:r>
          </a:p>
        </p:txBody>
      </p:sp>
      <p:sp>
        <p:nvSpPr>
          <p:cNvPr id="49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nSpc>
                <a:spcPct val="90000"/>
              </a:lnSpc>
              <a:spcBef>
                <a:spcPts val="200"/>
              </a:spcBef>
              <a:defRPr sz="1200"/>
            </a:lvl1pPr>
          </a:lstStyle>
          <a:p>
            <a:r>
              <a:t>4. Poznání je ale mnohem širší: v našem myšlení jsou „věci“, které nejsou dány smysly. (185c)</a:t>
            </a: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Nadpis 1"/>
          <p:cNvSpPr txBox="1">
            <a:spLocks noGrp="1"/>
          </p:cNvSpPr>
          <p:nvPr>
            <p:ph type="title"/>
          </p:nvPr>
        </p:nvSpPr>
        <p:spPr>
          <a:xfrm>
            <a:off x="457200" y="274637"/>
            <a:ext cx="8229600" cy="777865"/>
          </a:xfrm>
          <a:prstGeom prst="rect">
            <a:avLst/>
          </a:prstGeom>
        </p:spPr>
        <p:txBody>
          <a:bodyPr/>
          <a:lstStyle/>
          <a:p>
            <a:r>
              <a:rPr dirty="0"/>
              <a:t>Camille Flammarion</a:t>
            </a:r>
          </a:p>
        </p:txBody>
      </p:sp>
      <p:pic>
        <p:nvPicPr>
          <p:cNvPr id="499" name="Zástupný symbol pro obsah 4" descr="Zástupný symbol pro obsah 4"/>
          <p:cNvPicPr>
            <a:picLocks noChangeAspect="1"/>
          </p:cNvPicPr>
          <p:nvPr/>
        </p:nvPicPr>
        <p:blipFill>
          <a:blip r:embed="rId2"/>
          <a:stretch>
            <a:fillRect/>
          </a:stretch>
        </p:blipFill>
        <p:spPr>
          <a:xfrm>
            <a:off x="1547663" y="1268759"/>
            <a:ext cx="6120681" cy="5103569"/>
          </a:xfrm>
          <a:prstGeom prst="rect">
            <a:avLst/>
          </a:prstGeom>
          <a:ln w="12700">
            <a:miter lim="400000"/>
          </a:ln>
        </p:spPr>
      </p:pic>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Nadpis 1"/>
          <p:cNvSpPr txBox="1">
            <a:spLocks noGrp="1"/>
          </p:cNvSpPr>
          <p:nvPr>
            <p:ph type="title"/>
          </p:nvPr>
        </p:nvSpPr>
        <p:spPr>
          <a:prstGeom prst="rect">
            <a:avLst/>
          </a:prstGeom>
        </p:spPr>
        <p:txBody>
          <a:bodyPr/>
          <a:lstStyle/>
          <a:p>
            <a:pPr>
              <a:defRPr sz="1600"/>
            </a:pPr>
            <a:r>
              <a:t>Neznamená to ale, že by poznání bylo nemožné, vztahuje se jen k </a:t>
            </a:r>
            <a:r>
              <a:rPr b="1"/>
              <a:t>idejím</a:t>
            </a:r>
            <a:r>
              <a:t> (pravzorům).</a:t>
            </a:r>
          </a:p>
        </p:txBody>
      </p:sp>
      <p:sp>
        <p:nvSpPr>
          <p:cNvPr id="50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0"/>
              </a:spcBef>
              <a:buSzTx/>
              <a:buNone/>
              <a:defRPr sz="1200" i="1"/>
            </a:pPr>
            <a:r>
              <a:rPr dirty="0" err="1"/>
              <a:t>Faidón</a:t>
            </a:r>
            <a:r>
              <a:rPr i="0" dirty="0"/>
              <a:t>, 65d4-65e:</a:t>
            </a:r>
          </a:p>
          <a:p>
            <a:pPr marL="0" indent="0">
              <a:spcBef>
                <a:spcPts val="0"/>
              </a:spcBef>
              <a:buSzTx/>
              <a:buNone/>
              <a:defRPr sz="1200"/>
            </a:pPr>
            <a:r>
              <a:rPr dirty="0"/>
              <a:t>„Ale </a:t>
            </a:r>
            <a:r>
              <a:rPr dirty="0" err="1"/>
              <a:t>jak</a:t>
            </a:r>
            <a:r>
              <a:rPr dirty="0"/>
              <a:t> je to s </a:t>
            </a:r>
            <a:r>
              <a:rPr dirty="0" err="1"/>
              <a:t>tímhle</a:t>
            </a:r>
            <a:r>
              <a:rPr dirty="0"/>
              <a:t>, </a:t>
            </a:r>
            <a:r>
              <a:rPr dirty="0" err="1"/>
              <a:t>Simmio</a:t>
            </a:r>
            <a:r>
              <a:rPr dirty="0"/>
              <a:t>: </a:t>
            </a:r>
            <a:r>
              <a:rPr dirty="0" err="1"/>
              <a:t>myslíme</a:t>
            </a:r>
            <a:r>
              <a:rPr dirty="0"/>
              <a:t> </a:t>
            </a:r>
            <a:r>
              <a:rPr dirty="0" err="1"/>
              <a:t>si</a:t>
            </a:r>
            <a:r>
              <a:rPr dirty="0"/>
              <a:t> </a:t>
            </a:r>
            <a:r>
              <a:rPr dirty="0" err="1"/>
              <a:t>něco</a:t>
            </a:r>
            <a:r>
              <a:rPr dirty="0"/>
              <a:t> pod </a:t>
            </a:r>
            <a:r>
              <a:rPr dirty="0" err="1"/>
              <a:t>slovy</a:t>
            </a:r>
            <a:r>
              <a:rPr dirty="0"/>
              <a:t> „</a:t>
            </a:r>
            <a:r>
              <a:rPr b="1" dirty="0" err="1"/>
              <a:t>spravedlivo</a:t>
            </a:r>
            <a:r>
              <a:rPr b="1" dirty="0"/>
              <a:t> </a:t>
            </a:r>
            <a:r>
              <a:rPr b="1" dirty="0" err="1"/>
              <a:t>samo</a:t>
            </a:r>
            <a:r>
              <a:rPr b="1" dirty="0"/>
              <a:t> o </a:t>
            </a:r>
            <a:r>
              <a:rPr b="1" dirty="0" err="1"/>
              <a:t>sobě</a:t>
            </a:r>
            <a:r>
              <a:rPr dirty="0"/>
              <a:t>“, </a:t>
            </a:r>
            <a:r>
              <a:rPr dirty="0" err="1"/>
              <a:t>či</a:t>
            </a:r>
            <a:r>
              <a:rPr dirty="0"/>
              <a:t> ne?</a:t>
            </a:r>
          </a:p>
          <a:p>
            <a:pPr marL="0" indent="0">
              <a:spcBef>
                <a:spcPts val="0"/>
              </a:spcBef>
              <a:buSzTx/>
              <a:buNone/>
              <a:defRPr sz="1200"/>
            </a:pPr>
            <a:r>
              <a:rPr dirty="0" err="1"/>
              <a:t>Arciže</a:t>
            </a:r>
            <a:r>
              <a:rPr dirty="0"/>
              <a:t> </a:t>
            </a:r>
            <a:r>
              <a:rPr dirty="0" err="1"/>
              <a:t>myslíme</a:t>
            </a:r>
            <a:r>
              <a:rPr dirty="0"/>
              <a:t>, </a:t>
            </a:r>
            <a:r>
              <a:rPr dirty="0" err="1"/>
              <a:t>při</a:t>
            </a:r>
            <a:r>
              <a:rPr dirty="0"/>
              <a:t> </a:t>
            </a:r>
            <a:r>
              <a:rPr dirty="0" err="1"/>
              <a:t>Diovi</a:t>
            </a:r>
            <a:r>
              <a:rPr dirty="0"/>
              <a:t>.</a:t>
            </a:r>
          </a:p>
          <a:p>
            <a:pPr marL="0" indent="0">
              <a:spcBef>
                <a:spcPts val="0"/>
              </a:spcBef>
              <a:buSzTx/>
              <a:buNone/>
              <a:defRPr sz="1200"/>
            </a:pPr>
            <a:r>
              <a:rPr dirty="0"/>
              <a:t>A </a:t>
            </a:r>
            <a:r>
              <a:rPr dirty="0" err="1"/>
              <a:t>dále</a:t>
            </a:r>
            <a:r>
              <a:rPr dirty="0"/>
              <a:t> pod </a:t>
            </a:r>
            <a:r>
              <a:rPr dirty="0" err="1"/>
              <a:t>slovy</a:t>
            </a:r>
            <a:r>
              <a:rPr dirty="0"/>
              <a:t> „</a:t>
            </a:r>
            <a:r>
              <a:rPr dirty="0" err="1"/>
              <a:t>krásno</a:t>
            </a:r>
            <a:r>
              <a:rPr dirty="0"/>
              <a:t>“ a „dobro“?</a:t>
            </a:r>
          </a:p>
          <a:p>
            <a:pPr marL="0" indent="0">
              <a:spcBef>
                <a:spcPts val="0"/>
              </a:spcBef>
              <a:buSzTx/>
              <a:buNone/>
              <a:defRPr sz="1200"/>
            </a:pPr>
            <a:r>
              <a:rPr dirty="0" err="1"/>
              <a:t>Jak</a:t>
            </a:r>
            <a:r>
              <a:rPr dirty="0"/>
              <a:t> by ne?</a:t>
            </a:r>
          </a:p>
          <a:p>
            <a:pPr marL="0" indent="0">
              <a:spcBef>
                <a:spcPts val="0"/>
              </a:spcBef>
              <a:buSzTx/>
              <a:buNone/>
              <a:defRPr sz="1200"/>
            </a:pPr>
            <a:r>
              <a:rPr dirty="0" err="1"/>
              <a:t>Nuže</a:t>
            </a:r>
            <a:r>
              <a:rPr dirty="0"/>
              <a:t> a </a:t>
            </a:r>
            <a:r>
              <a:rPr dirty="0" err="1"/>
              <a:t>viděl</a:t>
            </a:r>
            <a:r>
              <a:rPr dirty="0"/>
              <a:t> </a:t>
            </a:r>
            <a:r>
              <a:rPr dirty="0" err="1"/>
              <a:t>jsi</a:t>
            </a:r>
            <a:r>
              <a:rPr dirty="0"/>
              <a:t> </a:t>
            </a:r>
            <a:r>
              <a:rPr dirty="0" err="1"/>
              <a:t>už</a:t>
            </a:r>
            <a:r>
              <a:rPr dirty="0"/>
              <a:t> </a:t>
            </a:r>
            <a:r>
              <a:rPr dirty="0" err="1"/>
              <a:t>někdy</a:t>
            </a:r>
            <a:r>
              <a:rPr dirty="0"/>
              <a:t> </a:t>
            </a:r>
            <a:r>
              <a:rPr dirty="0" err="1"/>
              <a:t>očima</a:t>
            </a:r>
            <a:r>
              <a:rPr dirty="0"/>
              <a:t> </a:t>
            </a:r>
            <a:r>
              <a:rPr dirty="0" err="1"/>
              <a:t>něco</a:t>
            </a:r>
            <a:r>
              <a:rPr dirty="0"/>
              <a:t> z </a:t>
            </a:r>
            <a:r>
              <a:rPr dirty="0" err="1"/>
              <a:t>takovýchto</a:t>
            </a:r>
            <a:r>
              <a:rPr dirty="0"/>
              <a:t> </a:t>
            </a:r>
            <a:r>
              <a:rPr dirty="0" err="1"/>
              <a:t>věcí</a:t>
            </a:r>
            <a:r>
              <a:rPr dirty="0"/>
              <a:t>?</a:t>
            </a:r>
          </a:p>
          <a:p>
            <a:pPr marL="0" indent="0">
              <a:spcBef>
                <a:spcPts val="0"/>
              </a:spcBef>
              <a:buSzTx/>
              <a:buNone/>
              <a:defRPr sz="1200"/>
            </a:pPr>
            <a:r>
              <a:rPr dirty="0" err="1"/>
              <a:t>Nikoliv</a:t>
            </a:r>
            <a:r>
              <a:rPr dirty="0"/>
              <a:t>, </a:t>
            </a:r>
            <a:r>
              <a:rPr dirty="0" err="1"/>
              <a:t>odpověděl</a:t>
            </a:r>
            <a:r>
              <a:rPr dirty="0"/>
              <a:t>.</a:t>
            </a:r>
          </a:p>
          <a:p>
            <a:pPr marL="0" indent="0">
              <a:spcBef>
                <a:spcPts val="0"/>
              </a:spcBef>
              <a:buSzTx/>
              <a:buNone/>
              <a:defRPr sz="1200"/>
            </a:pPr>
            <a:r>
              <a:rPr dirty="0"/>
              <a:t>Ale </a:t>
            </a:r>
            <a:r>
              <a:rPr dirty="0" err="1"/>
              <a:t>snad</a:t>
            </a:r>
            <a:r>
              <a:rPr dirty="0"/>
              <a:t> </a:t>
            </a:r>
            <a:r>
              <a:rPr dirty="0" err="1"/>
              <a:t>si</a:t>
            </a:r>
            <a:r>
              <a:rPr dirty="0"/>
              <a:t> je </a:t>
            </a:r>
            <a:r>
              <a:rPr dirty="0" err="1"/>
              <a:t>pojal</a:t>
            </a:r>
            <a:r>
              <a:rPr dirty="0"/>
              <a:t> </a:t>
            </a:r>
            <a:r>
              <a:rPr dirty="0" err="1"/>
              <a:t>některým</a:t>
            </a:r>
            <a:r>
              <a:rPr dirty="0"/>
              <a:t> </a:t>
            </a:r>
            <a:r>
              <a:rPr dirty="0" err="1"/>
              <a:t>jiným</a:t>
            </a:r>
            <a:r>
              <a:rPr dirty="0"/>
              <a:t> z </a:t>
            </a:r>
            <a:r>
              <a:rPr dirty="0" err="1"/>
              <a:t>tělesných</a:t>
            </a:r>
            <a:r>
              <a:rPr dirty="0"/>
              <a:t> </a:t>
            </a:r>
            <a:r>
              <a:rPr dirty="0" err="1"/>
              <a:t>smyslů</a:t>
            </a:r>
            <a:r>
              <a:rPr dirty="0"/>
              <a:t>? </a:t>
            </a:r>
            <a:r>
              <a:rPr dirty="0" err="1"/>
              <a:t>Myslím</a:t>
            </a:r>
            <a:r>
              <a:rPr dirty="0"/>
              <a:t> </a:t>
            </a:r>
            <a:r>
              <a:rPr dirty="0" err="1"/>
              <a:t>pak</a:t>
            </a:r>
            <a:r>
              <a:rPr dirty="0"/>
              <a:t> </a:t>
            </a:r>
            <a:r>
              <a:rPr dirty="0" err="1"/>
              <a:t>tu</a:t>
            </a:r>
            <a:r>
              <a:rPr dirty="0"/>
              <a:t> </a:t>
            </a:r>
            <a:r>
              <a:rPr b="1" dirty="0" err="1"/>
              <a:t>pravou</a:t>
            </a:r>
            <a:r>
              <a:rPr b="1" dirty="0"/>
              <a:t> </a:t>
            </a:r>
            <a:r>
              <a:rPr b="1" dirty="0" err="1"/>
              <a:t>jsoucnost</a:t>
            </a:r>
            <a:r>
              <a:rPr b="1" dirty="0"/>
              <a:t> </a:t>
            </a:r>
            <a:r>
              <a:rPr b="1" dirty="0" err="1"/>
              <a:t>všech</a:t>
            </a:r>
            <a:r>
              <a:rPr b="1" dirty="0"/>
              <a:t> </a:t>
            </a:r>
            <a:r>
              <a:rPr b="1" dirty="0" err="1"/>
              <a:t>věcí</a:t>
            </a:r>
            <a:r>
              <a:rPr dirty="0"/>
              <a:t>, </a:t>
            </a:r>
            <a:r>
              <a:rPr dirty="0" err="1"/>
              <a:t>jako</a:t>
            </a:r>
            <a:r>
              <a:rPr dirty="0"/>
              <a:t> je </a:t>
            </a:r>
            <a:r>
              <a:rPr dirty="0" err="1"/>
              <a:t>velikost</a:t>
            </a:r>
            <a:r>
              <a:rPr dirty="0"/>
              <a:t>, </a:t>
            </a:r>
            <a:r>
              <a:rPr dirty="0" err="1"/>
              <a:t>zdraví</a:t>
            </a:r>
            <a:r>
              <a:rPr dirty="0"/>
              <a:t>, </a:t>
            </a:r>
            <a:r>
              <a:rPr dirty="0" err="1"/>
              <a:t>síla</a:t>
            </a:r>
            <a:r>
              <a:rPr dirty="0"/>
              <a:t> a </a:t>
            </a:r>
            <a:r>
              <a:rPr dirty="0" err="1"/>
              <a:t>zkrátka</a:t>
            </a:r>
            <a:r>
              <a:rPr dirty="0"/>
              <a:t> </a:t>
            </a:r>
            <a:r>
              <a:rPr dirty="0" err="1"/>
              <a:t>všechny</a:t>
            </a:r>
            <a:r>
              <a:rPr dirty="0"/>
              <a:t> </a:t>
            </a:r>
            <a:r>
              <a:rPr dirty="0" err="1"/>
              <a:t>ostatní</a:t>
            </a:r>
            <a:r>
              <a:rPr dirty="0"/>
              <a:t> </a:t>
            </a:r>
            <a:r>
              <a:rPr dirty="0" err="1"/>
              <a:t>věci</a:t>
            </a:r>
            <a:r>
              <a:rPr dirty="0"/>
              <a:t>, </a:t>
            </a:r>
            <a:r>
              <a:rPr dirty="0" err="1"/>
              <a:t>totiž</a:t>
            </a:r>
            <a:r>
              <a:rPr dirty="0"/>
              <a:t> co </a:t>
            </a:r>
            <a:r>
              <a:rPr dirty="0" err="1"/>
              <a:t>každá</a:t>
            </a:r>
            <a:r>
              <a:rPr dirty="0"/>
              <a:t> </a:t>
            </a:r>
            <a:r>
              <a:rPr dirty="0" err="1"/>
              <a:t>jednotlivá</a:t>
            </a:r>
            <a:r>
              <a:rPr dirty="0"/>
              <a:t> jest. Jest </a:t>
            </a:r>
            <a:r>
              <a:rPr dirty="0" err="1"/>
              <a:t>snad</a:t>
            </a:r>
            <a:r>
              <a:rPr dirty="0"/>
              <a:t> </a:t>
            </a:r>
            <a:r>
              <a:rPr dirty="0" err="1"/>
              <a:t>možno</a:t>
            </a:r>
            <a:r>
              <a:rPr dirty="0"/>
              <a:t> </a:t>
            </a:r>
            <a:r>
              <a:rPr dirty="0" err="1"/>
              <a:t>pohlížet</a:t>
            </a:r>
            <a:r>
              <a:rPr dirty="0"/>
              <a:t> </a:t>
            </a:r>
            <a:r>
              <a:rPr dirty="0" err="1"/>
              <a:t>na</a:t>
            </a:r>
            <a:r>
              <a:rPr dirty="0"/>
              <a:t> to, co jest v </a:t>
            </a:r>
            <a:r>
              <a:rPr dirty="0" err="1"/>
              <a:t>nich</a:t>
            </a:r>
            <a:r>
              <a:rPr dirty="0"/>
              <a:t> </a:t>
            </a:r>
            <a:r>
              <a:rPr dirty="0" err="1"/>
              <a:t>nejpravdivějšího</a:t>
            </a:r>
            <a:r>
              <a:rPr dirty="0"/>
              <a:t>, </a:t>
            </a:r>
            <a:r>
              <a:rPr dirty="0" err="1"/>
              <a:t>prostřednictvím</a:t>
            </a:r>
            <a:r>
              <a:rPr dirty="0"/>
              <a:t> </a:t>
            </a:r>
            <a:r>
              <a:rPr dirty="0" err="1"/>
              <a:t>těla</a:t>
            </a:r>
            <a:r>
              <a:rPr dirty="0"/>
              <a:t>? </a:t>
            </a:r>
            <a:r>
              <a:rPr dirty="0" err="1"/>
              <a:t>Či</a:t>
            </a:r>
            <a:r>
              <a:rPr dirty="0"/>
              <a:t> je </a:t>
            </a:r>
            <a:r>
              <a:rPr dirty="0" err="1"/>
              <a:t>tomu</a:t>
            </a:r>
            <a:r>
              <a:rPr dirty="0"/>
              <a:t> </a:t>
            </a:r>
            <a:r>
              <a:rPr dirty="0" err="1"/>
              <a:t>tak</a:t>
            </a:r>
            <a:r>
              <a:rPr dirty="0"/>
              <a:t>, </a:t>
            </a:r>
            <a:r>
              <a:rPr dirty="0" err="1"/>
              <a:t>že</a:t>
            </a:r>
            <a:r>
              <a:rPr dirty="0"/>
              <a:t> </a:t>
            </a:r>
            <a:r>
              <a:rPr dirty="0" err="1"/>
              <a:t>kdo</a:t>
            </a:r>
            <a:r>
              <a:rPr dirty="0"/>
              <a:t> z </a:t>
            </a:r>
            <a:r>
              <a:rPr dirty="0" err="1"/>
              <a:t>nás</a:t>
            </a:r>
            <a:r>
              <a:rPr dirty="0"/>
              <a:t> by se </a:t>
            </a:r>
            <a:r>
              <a:rPr dirty="0" err="1"/>
              <a:t>nejlépe</a:t>
            </a:r>
            <a:r>
              <a:rPr dirty="0"/>
              <a:t> a </a:t>
            </a:r>
            <a:r>
              <a:rPr dirty="0" err="1"/>
              <a:t>nejpřesněji</a:t>
            </a:r>
            <a:r>
              <a:rPr dirty="0"/>
              <a:t> </a:t>
            </a:r>
            <a:r>
              <a:rPr dirty="0" err="1"/>
              <a:t>připravil</a:t>
            </a:r>
            <a:r>
              <a:rPr dirty="0"/>
              <a:t> </a:t>
            </a:r>
            <a:r>
              <a:rPr dirty="0" err="1"/>
              <a:t>pojmout</a:t>
            </a:r>
            <a:r>
              <a:rPr dirty="0"/>
              <a:t> </a:t>
            </a:r>
            <a:r>
              <a:rPr dirty="0" err="1"/>
              <a:t>myslí</a:t>
            </a:r>
            <a:r>
              <a:rPr dirty="0"/>
              <a:t> </a:t>
            </a:r>
            <a:r>
              <a:rPr dirty="0" err="1"/>
              <a:t>každou</a:t>
            </a:r>
            <a:r>
              <a:rPr dirty="0"/>
              <a:t> </a:t>
            </a:r>
            <a:r>
              <a:rPr dirty="0" err="1"/>
              <a:t>jednotlivou</a:t>
            </a:r>
            <a:r>
              <a:rPr dirty="0"/>
              <a:t> </a:t>
            </a:r>
            <a:r>
              <a:rPr dirty="0" err="1"/>
              <a:t>věc</a:t>
            </a:r>
            <a:r>
              <a:rPr dirty="0"/>
              <a:t>, </a:t>
            </a:r>
            <a:r>
              <a:rPr dirty="0" err="1"/>
              <a:t>kterou</a:t>
            </a:r>
            <a:r>
              <a:rPr dirty="0"/>
              <a:t> </a:t>
            </a:r>
            <a:r>
              <a:rPr dirty="0" err="1"/>
              <a:t>zkoumá</a:t>
            </a:r>
            <a:r>
              <a:rPr dirty="0"/>
              <a:t>, </a:t>
            </a:r>
            <a:r>
              <a:rPr dirty="0" err="1"/>
              <a:t>samu</a:t>
            </a:r>
            <a:r>
              <a:rPr dirty="0"/>
              <a:t> o </a:t>
            </a:r>
            <a:r>
              <a:rPr dirty="0" err="1"/>
              <a:t>sobě</a:t>
            </a:r>
            <a:r>
              <a:rPr dirty="0"/>
              <a:t>, ten </a:t>
            </a:r>
            <a:r>
              <a:rPr dirty="0" err="1"/>
              <a:t>že</a:t>
            </a:r>
            <a:r>
              <a:rPr dirty="0"/>
              <a:t> by </a:t>
            </a:r>
            <a:r>
              <a:rPr dirty="0" err="1"/>
              <a:t>přišel</a:t>
            </a:r>
            <a:r>
              <a:rPr dirty="0"/>
              <a:t> </a:t>
            </a:r>
            <a:r>
              <a:rPr dirty="0" err="1"/>
              <a:t>nejblíže</a:t>
            </a:r>
            <a:r>
              <a:rPr dirty="0"/>
              <a:t> k </a:t>
            </a:r>
            <a:r>
              <a:rPr dirty="0" err="1"/>
              <a:t>jejímu</a:t>
            </a:r>
            <a:r>
              <a:rPr dirty="0"/>
              <a:t> </a:t>
            </a:r>
            <a:r>
              <a:rPr dirty="0" err="1"/>
              <a:t>poznání</a:t>
            </a:r>
            <a:r>
              <a:rPr dirty="0"/>
              <a:t>?“</a:t>
            </a:r>
          </a:p>
        </p:txBody>
      </p:sp>
      <p:sp>
        <p:nvSpPr>
          <p:cNvPr id="503"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Faidón, 74a9-74c:</a:t>
            </a:r>
            <a:endParaRPr sz="2800"/>
          </a:p>
          <a:p>
            <a:pPr>
              <a:spcBef>
                <a:spcPts val="200"/>
              </a:spcBef>
              <a:defRPr sz="1200"/>
            </a:pPr>
            <a:r>
              <a:t>„Rozumíme tuším něco slovem „stejný“; nemyslím dřevo stejné s jiným dřevem, ani kámen s kamenem, ani nic jiného z takových věcí, nýbrž vedle všech těchto věcí něco různého, </a:t>
            </a:r>
            <a:r>
              <a:rPr b="1"/>
              <a:t>stejnost samu o sobě</a:t>
            </a:r>
            <a:r>
              <a:t>; máme říci, že něco takového jest, či že není?</a:t>
            </a:r>
            <a:endParaRPr sz="2800"/>
          </a:p>
          <a:p>
            <a:pPr>
              <a:spcBef>
                <a:spcPts val="200"/>
              </a:spcBef>
              <a:defRPr sz="1200"/>
            </a:pPr>
            <a:r>
              <a:t>Věru, při Diovi, musíme říci, že ano, řekl Simmias, kupodivu.</a:t>
            </a:r>
            <a:endParaRPr sz="2800"/>
          </a:p>
          <a:p>
            <a:pPr>
              <a:spcBef>
                <a:spcPts val="200"/>
              </a:spcBef>
              <a:defRPr sz="1200"/>
            </a:pPr>
            <a:r>
              <a:t>Zdalipak také víme, co to samo jest?</a:t>
            </a:r>
            <a:endParaRPr sz="2800"/>
          </a:p>
          <a:p>
            <a:pPr>
              <a:spcBef>
                <a:spcPts val="200"/>
              </a:spcBef>
              <a:defRPr sz="1200"/>
            </a:pPr>
            <a:r>
              <a:t>Ovšemže.</a:t>
            </a:r>
            <a:endParaRPr sz="2800"/>
          </a:p>
          <a:p>
            <a:pPr>
              <a:spcBef>
                <a:spcPts val="200"/>
              </a:spcBef>
              <a:defRPr sz="1200"/>
            </a:pPr>
            <a:r>
              <a:t>A odkud jsme nabyli vědění o to? Zajisté že z těch věcí, které jsme právě jmenovali, a to tak, že uviděvše buď stejná dřeva nebo kameny nebo některé jiné věci stejné, z těch jsme pojali na myl onu věc, od těchto různou. Či se ti nejeví různou? Pozoruj i takto. Zdalipak se nestává, že stejné kameny a dřeva se druhdy jeví, ač jsou tytéž, jednomu stejnými, druhému nestejnými?</a:t>
            </a:r>
            <a:endParaRPr sz="2800"/>
          </a:p>
          <a:p>
            <a:pPr>
              <a:spcBef>
                <a:spcPts val="200"/>
              </a:spcBef>
              <a:defRPr sz="1200"/>
            </a:pPr>
            <a:r>
              <a:t>Ovšemže ano. A což, objevilo se ti někdy stejné samo o sobě nestejným nebo stejnost nestejností?</a:t>
            </a:r>
            <a:endParaRPr sz="2800"/>
          </a:p>
          <a:p>
            <a:pPr>
              <a:spcBef>
                <a:spcPts val="200"/>
              </a:spcBef>
              <a:defRPr sz="1200"/>
            </a:pPr>
            <a:r>
              <a:t>Ještě nikdy ne, Sókrate.</a:t>
            </a:r>
            <a:endParaRPr sz="2800"/>
          </a:p>
          <a:p>
            <a:pPr>
              <a:spcBef>
                <a:spcPts val="200"/>
              </a:spcBef>
              <a:defRPr sz="1200"/>
            </a:pPr>
            <a:r>
              <a:t>Tedy to není totéž, ty stejné věci a stejné samo.“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C037570-310B-4B13-8FE5-98CD860AC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049" y="984647"/>
            <a:ext cx="6518275" cy="4888706"/>
          </a:xfrm>
          <a:prstGeom prst="rect">
            <a:avLst/>
          </a:prstGeom>
        </p:spPr>
      </p:pic>
    </p:spTree>
    <p:extLst>
      <p:ext uri="{BB962C8B-B14F-4D97-AF65-F5344CB8AC3E}">
        <p14:creationId xmlns:p14="http://schemas.microsoft.com/office/powerpoint/2010/main" val="1663015635"/>
      </p:ext>
    </p:extLst>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Nadpis 1"/>
          <p:cNvSpPr txBox="1">
            <a:spLocks noGrp="1"/>
          </p:cNvSpPr>
          <p:nvPr>
            <p:ph type="title"/>
          </p:nvPr>
        </p:nvSpPr>
        <p:spPr>
          <a:prstGeom prst="rect">
            <a:avLst/>
          </a:prstGeom>
        </p:spPr>
        <p:txBody>
          <a:bodyPr/>
          <a:lstStyle/>
          <a:p>
            <a:pPr>
              <a:defRPr sz="1200"/>
            </a:pPr>
            <a:r>
              <a:rPr dirty="0" err="1"/>
              <a:t>Stupně</a:t>
            </a:r>
            <a:r>
              <a:rPr dirty="0"/>
              <a:t> </a:t>
            </a:r>
            <a:r>
              <a:rPr dirty="0" err="1"/>
              <a:t>poznání</a:t>
            </a:r>
            <a:r>
              <a:rPr dirty="0"/>
              <a:t> – </a:t>
            </a:r>
            <a:r>
              <a:rPr i="1" dirty="0" err="1"/>
              <a:t>Ústava</a:t>
            </a:r>
            <a:r>
              <a:rPr dirty="0"/>
              <a:t> 509d6-511e5</a:t>
            </a:r>
          </a:p>
        </p:txBody>
      </p:sp>
      <p:sp>
        <p:nvSpPr>
          <p:cNvPr id="506" name="Zástupný symbol pro obsah 2"/>
          <p:cNvSpPr txBox="1">
            <a:spLocks noGrp="1"/>
          </p:cNvSpPr>
          <p:nvPr>
            <p:ph type="body" idx="1"/>
          </p:nvPr>
        </p:nvSpPr>
        <p:spPr>
          <a:xfrm>
            <a:off x="457200" y="1600200"/>
            <a:ext cx="8229600" cy="4525963"/>
          </a:xfrm>
          <a:prstGeom prst="rect">
            <a:avLst/>
          </a:prstGeom>
        </p:spPr>
        <p:txBody>
          <a:bodyPr/>
          <a:lstStyle/>
          <a:p>
            <a:pPr marL="0" indent="0">
              <a:lnSpc>
                <a:spcPct val="80000"/>
              </a:lnSpc>
              <a:spcBef>
                <a:spcPts val="200"/>
              </a:spcBef>
              <a:buSzTx/>
              <a:buNone/>
              <a:defRPr sz="1100"/>
            </a:pPr>
            <a:r>
              <a:t>„Představ si tedy, že to jest, jako bys vzal </a:t>
            </a:r>
            <a:r>
              <a:rPr b="1"/>
              <a:t>přímku, rozdělenou na dva nerovné úseky</a:t>
            </a:r>
            <a:r>
              <a:t>; pak rozděl dále jeden i druhý úsek v témže poměru, úsek náležející </a:t>
            </a:r>
            <a:r>
              <a:rPr b="1"/>
              <a:t>oboru viditelnému</a:t>
            </a:r>
            <a:r>
              <a:t> i úsek </a:t>
            </a:r>
            <a:r>
              <a:rPr b="1"/>
              <a:t>oboru pomyslného</a:t>
            </a:r>
            <a:r>
              <a:t>, a dostaneš podle poměru zřetelnosti a nezřetelnosti v oboru viditelném jeden úsek jakožto </a:t>
            </a:r>
            <a:r>
              <a:rPr b="1"/>
              <a:t>obrazy</a:t>
            </a:r>
            <a:r>
              <a:t> – těmi obrazy pak míním především stíny, dále zrcadlení na vodě i na všem, co má pevnou, hladkou a lesklou plochu, a všechno takové, rozumíš-li mi. (…) Druhým pak úsekem budiž ti tedy to, co tyto obrazy představují, </a:t>
            </a:r>
            <a:r>
              <a:rPr b="1"/>
              <a:t>živočichové kolem nás, všechno rostlinstvo a vše, co náleží mezi umělé výrobky</a:t>
            </a:r>
            <a:r>
              <a:t>. (…) Zdalipak by se ti chtělo o tom viditelném oboru říci, že poměrný rozdíl tu záleží v pravdě a nedostatku pravdy, že jako se má předmět mínění k předmětu poznání, tak se má napodobenina k napodobenému předmětu? (…) Pozoruj tedy dále i dělení oboru pomyslného, jak by se mělo provésti. </a:t>
            </a:r>
            <a:endParaRPr sz="2900"/>
          </a:p>
          <a:p>
            <a:pPr marL="0" indent="0">
              <a:lnSpc>
                <a:spcPct val="80000"/>
              </a:lnSpc>
              <a:spcBef>
                <a:spcPts val="200"/>
              </a:spcBef>
              <a:buSzTx/>
              <a:buNone/>
              <a:defRPr sz="1100"/>
            </a:pPr>
            <a:r>
              <a:t>(…) Tak, že v jednom úseku jeho jest duše nucena hledati z předpokladů tím způsobem, že užívá tam těch předmětů napodobování jako obrazů, přičemž postupuje ne směrem k počátku, nýbrž ke konci, kdežto v druhém, směřujícím k naprostému začátku, jde od předpokladů, a koná svou cestu bez obrazů potřebných prvnímu úseku, jen s pojmy samými o sobě. (Těmto slovům jsem dobře neporozuměl.) Nuže ještě  jednou, odpověděl jsem; zajisté snáze porozumíš, bude-li toto předesláno. Jak bezpochyby víš, ti, kdo se zabývají měřičstvím a počty a podobnými věcmi, </a:t>
            </a:r>
            <a:r>
              <a:rPr b="1"/>
              <a:t>předpokládají při každém postupu liché a sudé, tvary, trojí druh úhlů a jiné věci s tím příbuzné; myslíce si, že tyto pojmy znají</a:t>
            </a:r>
            <a:r>
              <a:t>, učiní si je předpoklady a </a:t>
            </a:r>
            <a:r>
              <a:rPr b="1"/>
              <a:t>nepokládají již dále za potřebno je dokazovati</a:t>
            </a:r>
            <a:r>
              <a:t> ani sobě ani jiným, jako by šlo o věci každému jasné, nýbrž počínajíce od nich, probírají hned věci další na nakonec přicházejí rovnou k tomu, co si byli učinili cílem svého zkoumání. (…) Nuže, jak dále víš, užívají viditelných podob a vykládají o nich, aniž mají na mysli tyto, nýbrž ony, které tyto představují, jako například jest účelem jejich výkladu čtverec sám a uhlopříčka sama, a ne ta, kterou kreslí, a tak dále; tyto jejich výtvory a výkresy mohou způsobovat stíny i obrazy na vodních hladinách, ale oni jich samých užívají zase jako obrazů, hledíce však spatřiti ona jsoucna sama, jichž není možno spatřiti jinak než myšlením. (…) O tomto tedy oboru jsem mluvil jako o pomyslném, ale tak, že duše jest nucena při jeho zkoumání užívati předpokladů, </a:t>
            </a:r>
            <a:r>
              <a:rPr b="1"/>
              <a:t>a nejde k počátku</a:t>
            </a:r>
            <a:r>
              <a:t>, protože nemůže vystoupiti výše nad ty předpoklady, nýbrž užívá obrazy těch věcí samých, které jsou vzory obrazů nižšího druhu, věcí, které také jsou proti oněm obrazům uznány a ceněny jakožto zřetelné. (…) </a:t>
            </a:r>
            <a:r>
              <a:rPr b="1"/>
              <a:t>Druhým tedy úsekem pomyslného oboru rozuměj, že myslím to, co chápe rozum sám pomocí dialektiky, maje své předpoklady ne za počátky, nýbrž za předpoklady v pravém slova smyslu, jako za výstupky a východiště, aby došel až po to, co jest bez předpokladu, k počátku všeho</a:t>
            </a:r>
            <a:r>
              <a:t>, a pak aby chopě se toho zase nazpět sestupoval až ke konci, drže se toho, co s tím souvisí, neužívaje přitom ku pomoci docela žádného jevu smyslného, nýbrž idejí samých o sobě a jejich postupných vztahů, a tak končil v ideji. (…) Rozumím, pravil, docela dobře sice ne – zdá se mi totiž, že práce, o které mluvíš, jest velmi rozsáhlá – že však chceš určitě stanoviti, že jasnější jest to, co se spatřuje dialektickým věděním v oboru jsoucna a pomyslna, nežli to, co takzvanými vědami, které mají za počátky předpoklady; diváci jsou sice nuceni dívati se na jejich předměty myšlením, a ne smysly, ale poněvadž pozorují ne z výše samého počátku, nýbrž ze stanoviště předpokladů, proto se ti zdá, že při těch předmětech nedocházejí rozumového poznání, ačkoliv jsou rozumu přístupné i se svým počátkem. Tu činnost geometrů a podobných odborníků nazýváš, jak se mi zdá, myšlením, ale ne rozuměním, pokládaje myšlení za něco uprostřed mezi míněním a rozumem. (…) Docela dobře jsi to pochopil. </a:t>
            </a:r>
            <a:r>
              <a:rPr b="1"/>
              <a:t>A tak uznej, že těm čtyřem úsekům odpovídají v duši tyto čtyři stavy, rozumové poznání nejhořejšímu, myšlení druhému, ke třetímu přidej věření a k poslednímu dohadování, a seřaď je podle zásady, že jim náleží taková míra jakosti, jak veliká míra pravdy náleží jejich předmětům.</a:t>
            </a:r>
            <a:r>
              <a:t>“</a:t>
            </a:r>
          </a:p>
        </p:txBody>
      </p:sp>
    </p:spTree>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Nadpis 1"/>
          <p:cNvSpPr txBox="1">
            <a:spLocks noGrp="1"/>
          </p:cNvSpPr>
          <p:nvPr>
            <p:ph type="title"/>
          </p:nvPr>
        </p:nvSpPr>
        <p:spPr>
          <a:prstGeom prst="rect">
            <a:avLst/>
          </a:prstGeom>
        </p:spPr>
        <p:txBody>
          <a:bodyPr/>
          <a:lstStyle>
            <a:lvl1pPr>
              <a:defRPr sz="1600"/>
            </a:lvl1pPr>
          </a:lstStyle>
          <a:p>
            <a:r>
              <a:t>Podle J. Sallis (p. 414) a Lawrence C. Chin</a:t>
            </a:r>
          </a:p>
        </p:txBody>
      </p:sp>
      <p:pic>
        <p:nvPicPr>
          <p:cNvPr id="509" name="Zástupný symbol pro obsah 4" descr="Zástupný symbol pro obsah 4"/>
          <p:cNvPicPr>
            <a:picLocks noChangeAspect="1"/>
          </p:cNvPicPr>
          <p:nvPr/>
        </p:nvPicPr>
        <p:blipFill>
          <a:blip r:embed="rId2"/>
          <a:stretch>
            <a:fillRect/>
          </a:stretch>
        </p:blipFill>
        <p:spPr>
          <a:xfrm>
            <a:off x="1331640" y="2191543"/>
            <a:ext cx="6408712" cy="4117778"/>
          </a:xfrm>
          <a:prstGeom prst="rect">
            <a:avLst/>
          </a:prstGeom>
          <a:ln w="12700">
            <a:miter lim="400000"/>
          </a:ln>
        </p:spPr>
      </p:pic>
    </p:spTree>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Nadpis 1"/>
          <p:cNvSpPr txBox="1">
            <a:spLocks noGrp="1"/>
          </p:cNvSpPr>
          <p:nvPr>
            <p:ph type="title"/>
          </p:nvPr>
        </p:nvSpPr>
        <p:spPr>
          <a:prstGeom prst="rect">
            <a:avLst/>
          </a:prstGeom>
        </p:spPr>
        <p:txBody>
          <a:bodyPr/>
          <a:lstStyle>
            <a:lvl1pPr>
              <a:defRPr sz="2000"/>
            </a:lvl1pPr>
          </a:lstStyle>
          <a:p>
            <a:r>
              <a:t>Teorie „ideální obce“</a:t>
            </a:r>
          </a:p>
        </p:txBody>
      </p:sp>
      <p:sp>
        <p:nvSpPr>
          <p:cNvPr id="512" name="Zástupný symbol pro obsah 2"/>
          <p:cNvSpPr txBox="1">
            <a:spLocks noGrp="1"/>
          </p:cNvSpPr>
          <p:nvPr>
            <p:ph type="body" idx="1"/>
          </p:nvPr>
        </p:nvSpPr>
        <p:spPr>
          <a:xfrm>
            <a:off x="457200" y="1600200"/>
            <a:ext cx="8229600" cy="4525963"/>
          </a:xfrm>
          <a:prstGeom prst="rect">
            <a:avLst/>
          </a:prstGeom>
        </p:spPr>
        <p:txBody>
          <a:bodyPr/>
          <a:lstStyle/>
          <a:p>
            <a:pPr marL="0" indent="0" defTabSz="859536">
              <a:spcBef>
                <a:spcPts val="200"/>
              </a:spcBef>
              <a:buSzTx/>
              <a:buNone/>
              <a:defRPr sz="1128"/>
            </a:pPr>
            <a:r>
              <a:rPr dirty="0" err="1"/>
              <a:t>Vzpomeňme</a:t>
            </a:r>
            <a:r>
              <a:rPr dirty="0"/>
              <a:t> </a:t>
            </a:r>
            <a:r>
              <a:rPr dirty="0" err="1"/>
              <a:t>na</a:t>
            </a:r>
            <a:r>
              <a:rPr dirty="0"/>
              <a:t> </a:t>
            </a:r>
            <a:r>
              <a:rPr dirty="0" err="1"/>
              <a:t>Sókrata</a:t>
            </a:r>
            <a:r>
              <a:rPr dirty="0"/>
              <a:t> a </a:t>
            </a:r>
            <a:r>
              <a:rPr dirty="0" err="1"/>
              <a:t>jeho</a:t>
            </a:r>
            <a:r>
              <a:rPr dirty="0"/>
              <a:t> </a:t>
            </a:r>
            <a:r>
              <a:rPr dirty="0" err="1"/>
              <a:t>přesvědčení</a:t>
            </a:r>
            <a:r>
              <a:rPr dirty="0"/>
              <a:t>, </a:t>
            </a:r>
            <a:r>
              <a:rPr dirty="0" err="1"/>
              <a:t>že</a:t>
            </a:r>
            <a:r>
              <a:rPr dirty="0"/>
              <a:t> „</a:t>
            </a:r>
            <a:r>
              <a:rPr dirty="0" err="1"/>
              <a:t>ctnost</a:t>
            </a:r>
            <a:r>
              <a:rPr dirty="0"/>
              <a:t> je </a:t>
            </a:r>
            <a:r>
              <a:rPr dirty="0" err="1"/>
              <a:t>věděním</a:t>
            </a:r>
            <a:r>
              <a:rPr dirty="0"/>
              <a:t>“. Toto </a:t>
            </a:r>
            <a:r>
              <a:rPr dirty="0" err="1"/>
              <a:t>přesvědčení</a:t>
            </a:r>
            <a:r>
              <a:rPr dirty="0"/>
              <a:t> </a:t>
            </a:r>
            <a:r>
              <a:rPr dirty="0" err="1"/>
              <a:t>proniká</a:t>
            </a:r>
            <a:r>
              <a:rPr dirty="0"/>
              <a:t> </a:t>
            </a:r>
            <a:r>
              <a:rPr dirty="0" err="1"/>
              <a:t>celou</a:t>
            </a:r>
            <a:r>
              <a:rPr dirty="0"/>
              <a:t> </a:t>
            </a:r>
            <a:r>
              <a:rPr i="1" dirty="0" err="1"/>
              <a:t>Ústavou</a:t>
            </a:r>
            <a:r>
              <a:rPr i="1" dirty="0"/>
              <a:t>, </a:t>
            </a:r>
            <a:r>
              <a:rPr dirty="0" err="1"/>
              <a:t>pravděpodobně</a:t>
            </a:r>
            <a:r>
              <a:rPr dirty="0"/>
              <a:t> </a:t>
            </a:r>
            <a:r>
              <a:rPr dirty="0" err="1"/>
              <a:t>nejvlivnějším</a:t>
            </a:r>
            <a:r>
              <a:rPr dirty="0"/>
              <a:t> </a:t>
            </a:r>
            <a:r>
              <a:rPr dirty="0" err="1"/>
              <a:t>politicko-filosofickým</a:t>
            </a:r>
            <a:r>
              <a:rPr dirty="0"/>
              <a:t> </a:t>
            </a:r>
            <a:r>
              <a:rPr dirty="0" err="1"/>
              <a:t>textem</a:t>
            </a:r>
            <a:r>
              <a:rPr dirty="0"/>
              <a:t>. </a:t>
            </a:r>
            <a:r>
              <a:rPr dirty="0" err="1"/>
              <a:t>Proč</a:t>
            </a:r>
            <a:r>
              <a:rPr dirty="0"/>
              <a:t>?</a:t>
            </a:r>
          </a:p>
          <a:p>
            <a:pPr marL="0" indent="0" defTabSz="859536">
              <a:spcBef>
                <a:spcPts val="200"/>
              </a:spcBef>
              <a:buSzTx/>
              <a:buNone/>
              <a:defRPr sz="1128"/>
            </a:pPr>
            <a:r>
              <a:rPr dirty="0" err="1"/>
              <a:t>Dokonalá</a:t>
            </a:r>
            <a:r>
              <a:rPr dirty="0"/>
              <a:t> </a:t>
            </a:r>
            <a:r>
              <a:rPr dirty="0" err="1"/>
              <a:t>obec</a:t>
            </a:r>
            <a:r>
              <a:rPr dirty="0"/>
              <a:t> v </a:t>
            </a:r>
            <a:r>
              <a:rPr i="1" dirty="0" err="1"/>
              <a:t>Ústavě</a:t>
            </a:r>
            <a:r>
              <a:rPr dirty="0"/>
              <a:t> </a:t>
            </a:r>
            <a:r>
              <a:rPr dirty="0" err="1"/>
              <a:t>vylíčená</a:t>
            </a:r>
            <a:r>
              <a:rPr dirty="0"/>
              <a:t> je </a:t>
            </a:r>
            <a:r>
              <a:rPr dirty="0" err="1"/>
              <a:t>totiž</a:t>
            </a:r>
            <a:r>
              <a:rPr dirty="0"/>
              <a:t> </a:t>
            </a:r>
            <a:r>
              <a:rPr dirty="0" err="1"/>
              <a:t>postavena</a:t>
            </a:r>
            <a:r>
              <a:rPr dirty="0"/>
              <a:t> </a:t>
            </a:r>
            <a:r>
              <a:rPr dirty="0" err="1"/>
              <a:t>na</a:t>
            </a:r>
            <a:r>
              <a:rPr dirty="0"/>
              <a:t> </a:t>
            </a:r>
            <a:r>
              <a:rPr dirty="0" err="1"/>
              <a:t>zásadě</a:t>
            </a:r>
            <a:r>
              <a:rPr dirty="0"/>
              <a:t>: „</a:t>
            </a:r>
            <a:r>
              <a:rPr dirty="0" err="1"/>
              <a:t>každý</a:t>
            </a:r>
            <a:r>
              <a:rPr dirty="0"/>
              <a:t> </a:t>
            </a:r>
            <a:r>
              <a:rPr dirty="0" err="1"/>
              <a:t>má</a:t>
            </a:r>
            <a:r>
              <a:rPr dirty="0"/>
              <a:t> </a:t>
            </a:r>
            <a:r>
              <a:rPr dirty="0" err="1"/>
              <a:t>svou</a:t>
            </a:r>
            <a:r>
              <a:rPr dirty="0"/>
              <a:t> </a:t>
            </a:r>
            <a:r>
              <a:rPr dirty="0" err="1"/>
              <a:t>vlastní</a:t>
            </a:r>
            <a:r>
              <a:rPr dirty="0"/>
              <a:t> </a:t>
            </a:r>
            <a:r>
              <a:rPr dirty="0" err="1"/>
              <a:t>práci</a:t>
            </a:r>
            <a:r>
              <a:rPr dirty="0"/>
              <a:t>“, „</a:t>
            </a:r>
            <a:r>
              <a:rPr dirty="0" err="1"/>
              <a:t>každý</a:t>
            </a:r>
            <a:r>
              <a:rPr dirty="0"/>
              <a:t> by </a:t>
            </a:r>
            <a:r>
              <a:rPr dirty="0" err="1"/>
              <a:t>si</a:t>
            </a:r>
            <a:r>
              <a:rPr dirty="0"/>
              <a:t> </a:t>
            </a:r>
            <a:r>
              <a:rPr dirty="0" err="1"/>
              <a:t>měl</a:t>
            </a:r>
            <a:r>
              <a:rPr dirty="0"/>
              <a:t> </a:t>
            </a:r>
            <a:r>
              <a:rPr dirty="0" err="1"/>
              <a:t>hledět</a:t>
            </a:r>
            <a:r>
              <a:rPr dirty="0"/>
              <a:t> </a:t>
            </a:r>
            <a:r>
              <a:rPr dirty="0" err="1"/>
              <a:t>svého</a:t>
            </a:r>
            <a:r>
              <a:rPr dirty="0"/>
              <a:t>“.</a:t>
            </a:r>
          </a:p>
          <a:p>
            <a:pPr marL="0" indent="0" defTabSz="859536">
              <a:spcBef>
                <a:spcPts val="200"/>
              </a:spcBef>
              <a:buSzTx/>
              <a:buNone/>
              <a:defRPr sz="1128"/>
            </a:pPr>
            <a:r>
              <a:rPr dirty="0"/>
              <a:t>Co to ale </a:t>
            </a:r>
            <a:r>
              <a:rPr dirty="0" err="1"/>
              <a:t>znamená</a:t>
            </a:r>
            <a:r>
              <a:rPr dirty="0"/>
              <a:t> „</a:t>
            </a:r>
            <a:r>
              <a:rPr dirty="0" err="1"/>
              <a:t>každý</a:t>
            </a:r>
            <a:r>
              <a:rPr dirty="0"/>
              <a:t>“?  </a:t>
            </a:r>
          </a:p>
          <a:p>
            <a:pPr marL="0" indent="0" defTabSz="859536">
              <a:buSzTx/>
              <a:buNone/>
              <a:defRPr sz="1128"/>
            </a:pPr>
            <a:endParaRPr dirty="0"/>
          </a:p>
          <a:p>
            <a:pPr marL="0" indent="0" defTabSz="859536">
              <a:spcBef>
                <a:spcPts val="200"/>
              </a:spcBef>
              <a:buSzTx/>
              <a:buNone/>
              <a:defRPr sz="1128"/>
            </a:pPr>
            <a:r>
              <a:rPr dirty="0" err="1"/>
              <a:t>Abychom</a:t>
            </a:r>
            <a:r>
              <a:rPr dirty="0"/>
              <a:t> </a:t>
            </a:r>
            <a:r>
              <a:rPr dirty="0" err="1"/>
              <a:t>na</a:t>
            </a:r>
            <a:r>
              <a:rPr dirty="0"/>
              <a:t> </a:t>
            </a:r>
            <a:r>
              <a:rPr dirty="0" err="1"/>
              <a:t>tuto</a:t>
            </a:r>
            <a:r>
              <a:rPr dirty="0"/>
              <a:t> </a:t>
            </a:r>
            <a:r>
              <a:rPr dirty="0" err="1"/>
              <a:t>otázku</a:t>
            </a:r>
            <a:r>
              <a:rPr dirty="0"/>
              <a:t> </a:t>
            </a:r>
            <a:r>
              <a:rPr dirty="0" err="1"/>
              <a:t>odpověděli</a:t>
            </a:r>
            <a:r>
              <a:rPr dirty="0"/>
              <a:t>, </a:t>
            </a:r>
            <a:r>
              <a:rPr dirty="0" err="1"/>
              <a:t>musíme</a:t>
            </a:r>
            <a:r>
              <a:rPr dirty="0"/>
              <a:t> </a:t>
            </a:r>
            <a:r>
              <a:rPr dirty="0" err="1"/>
              <a:t>si</a:t>
            </a:r>
            <a:r>
              <a:rPr dirty="0"/>
              <a:t> </a:t>
            </a:r>
            <a:r>
              <a:rPr dirty="0" err="1"/>
              <a:t>něco</a:t>
            </a:r>
            <a:r>
              <a:rPr dirty="0"/>
              <a:t> </a:t>
            </a:r>
            <a:r>
              <a:rPr dirty="0" err="1"/>
              <a:t>říci</a:t>
            </a:r>
            <a:r>
              <a:rPr dirty="0"/>
              <a:t> o </a:t>
            </a:r>
            <a:r>
              <a:rPr dirty="0" err="1"/>
              <a:t>Platónově</a:t>
            </a:r>
            <a:r>
              <a:rPr dirty="0"/>
              <a:t> </a:t>
            </a:r>
            <a:r>
              <a:rPr dirty="0" err="1"/>
              <a:t>pohledu</a:t>
            </a:r>
            <a:r>
              <a:rPr dirty="0"/>
              <a:t> </a:t>
            </a:r>
            <a:r>
              <a:rPr dirty="0" err="1"/>
              <a:t>na</a:t>
            </a:r>
            <a:r>
              <a:rPr dirty="0"/>
              <a:t> </a:t>
            </a:r>
            <a:r>
              <a:rPr dirty="0" err="1"/>
              <a:t>duši</a:t>
            </a:r>
            <a:r>
              <a:rPr dirty="0"/>
              <a:t> </a:t>
            </a:r>
            <a:r>
              <a:rPr dirty="0" err="1"/>
              <a:t>její</a:t>
            </a:r>
            <a:r>
              <a:rPr dirty="0"/>
              <a:t> </a:t>
            </a:r>
            <a:r>
              <a:rPr dirty="0" err="1"/>
              <a:t>ctnosti</a:t>
            </a:r>
            <a:r>
              <a:rPr dirty="0"/>
              <a:t>. </a:t>
            </a:r>
          </a:p>
          <a:p>
            <a:pPr marL="0" indent="0" defTabSz="859536">
              <a:buSzTx/>
              <a:buNone/>
              <a:defRPr sz="1128"/>
            </a:pPr>
            <a:endParaRPr dirty="0"/>
          </a:p>
          <a:p>
            <a:pPr marL="0" indent="0" defTabSz="859536">
              <a:spcBef>
                <a:spcPts val="200"/>
              </a:spcBef>
              <a:buSzTx/>
              <a:buNone/>
              <a:defRPr sz="1128"/>
            </a:pPr>
            <a:r>
              <a:rPr dirty="0" err="1"/>
              <a:t>Duše</a:t>
            </a:r>
            <a:r>
              <a:rPr dirty="0"/>
              <a:t> se </a:t>
            </a:r>
            <a:r>
              <a:rPr dirty="0" err="1"/>
              <a:t>dělí</a:t>
            </a:r>
            <a:r>
              <a:rPr dirty="0"/>
              <a:t> do </a:t>
            </a:r>
            <a:r>
              <a:rPr dirty="0" err="1"/>
              <a:t>tří</a:t>
            </a:r>
            <a:r>
              <a:rPr dirty="0"/>
              <a:t> </a:t>
            </a:r>
            <a:r>
              <a:rPr dirty="0" err="1"/>
              <a:t>částí</a:t>
            </a:r>
            <a:r>
              <a:rPr dirty="0"/>
              <a:t>: </a:t>
            </a:r>
            <a:r>
              <a:rPr b="1" dirty="0" err="1"/>
              <a:t>rozumná</a:t>
            </a:r>
            <a:r>
              <a:rPr b="1" dirty="0"/>
              <a:t>, </a:t>
            </a:r>
            <a:r>
              <a:rPr b="1" dirty="0" err="1"/>
              <a:t>vznětlivá</a:t>
            </a:r>
            <a:r>
              <a:rPr b="1" dirty="0"/>
              <a:t> a </a:t>
            </a:r>
            <a:r>
              <a:rPr b="1" dirty="0" err="1"/>
              <a:t>žádostivá</a:t>
            </a:r>
            <a:r>
              <a:rPr dirty="0"/>
              <a:t>. </a:t>
            </a:r>
            <a:r>
              <a:rPr dirty="0" err="1"/>
              <a:t>Těmto</a:t>
            </a:r>
            <a:r>
              <a:rPr dirty="0"/>
              <a:t> </a:t>
            </a:r>
            <a:r>
              <a:rPr dirty="0" err="1"/>
              <a:t>složkám</a:t>
            </a:r>
            <a:r>
              <a:rPr dirty="0"/>
              <a:t> </a:t>
            </a:r>
            <a:r>
              <a:rPr dirty="0" err="1"/>
              <a:t>pak</a:t>
            </a:r>
            <a:r>
              <a:rPr dirty="0"/>
              <a:t> </a:t>
            </a:r>
            <a:r>
              <a:rPr dirty="0" err="1"/>
              <a:t>odpovídají</a:t>
            </a:r>
            <a:r>
              <a:rPr dirty="0"/>
              <a:t> </a:t>
            </a:r>
            <a:r>
              <a:rPr dirty="0" err="1"/>
              <a:t>ctnosti</a:t>
            </a:r>
            <a:r>
              <a:rPr dirty="0"/>
              <a:t> </a:t>
            </a:r>
            <a:r>
              <a:rPr dirty="0" err="1"/>
              <a:t>rozumnosti</a:t>
            </a:r>
            <a:r>
              <a:rPr dirty="0"/>
              <a:t>, </a:t>
            </a:r>
            <a:r>
              <a:rPr dirty="0" err="1"/>
              <a:t>odvahy</a:t>
            </a:r>
            <a:r>
              <a:rPr dirty="0"/>
              <a:t> a </a:t>
            </a:r>
            <a:r>
              <a:rPr dirty="0" err="1"/>
              <a:t>uměřenosti</a:t>
            </a:r>
            <a:r>
              <a:rPr dirty="0"/>
              <a:t>. </a:t>
            </a:r>
          </a:p>
          <a:p>
            <a:pPr marL="0" indent="0" defTabSz="859536">
              <a:spcBef>
                <a:spcPts val="200"/>
              </a:spcBef>
              <a:buSzTx/>
              <a:buNone/>
              <a:defRPr sz="1128"/>
            </a:pPr>
            <a:r>
              <a:rPr dirty="0" err="1"/>
              <a:t>Nicméně</a:t>
            </a:r>
            <a:r>
              <a:rPr dirty="0"/>
              <a:t> </a:t>
            </a:r>
            <a:r>
              <a:rPr dirty="0" err="1"/>
              <a:t>Platón</a:t>
            </a:r>
            <a:r>
              <a:rPr dirty="0"/>
              <a:t> </a:t>
            </a:r>
            <a:r>
              <a:rPr dirty="0" err="1"/>
              <a:t>hovoří</a:t>
            </a:r>
            <a:r>
              <a:rPr dirty="0"/>
              <a:t> </a:t>
            </a:r>
            <a:r>
              <a:rPr dirty="0" err="1"/>
              <a:t>ještě</a:t>
            </a:r>
            <a:r>
              <a:rPr dirty="0"/>
              <a:t> o </a:t>
            </a:r>
            <a:r>
              <a:rPr dirty="0" err="1"/>
              <a:t>jedné</a:t>
            </a:r>
            <a:r>
              <a:rPr dirty="0"/>
              <a:t> </a:t>
            </a:r>
            <a:r>
              <a:rPr dirty="0" err="1"/>
              <a:t>ctnosti</a:t>
            </a:r>
            <a:r>
              <a:rPr dirty="0"/>
              <a:t>, a to </a:t>
            </a:r>
            <a:r>
              <a:rPr b="1" dirty="0" err="1"/>
              <a:t>spravedlnosti</a:t>
            </a:r>
            <a:r>
              <a:rPr dirty="0"/>
              <a:t>, </a:t>
            </a:r>
            <a:r>
              <a:rPr dirty="0" err="1"/>
              <a:t>která</a:t>
            </a:r>
            <a:r>
              <a:rPr dirty="0"/>
              <a:t> </a:t>
            </a:r>
            <a:r>
              <a:rPr dirty="0" err="1"/>
              <a:t>nenáleží</a:t>
            </a:r>
            <a:r>
              <a:rPr dirty="0"/>
              <a:t> </a:t>
            </a:r>
            <a:r>
              <a:rPr dirty="0" err="1"/>
              <a:t>žádné</a:t>
            </a:r>
            <a:r>
              <a:rPr dirty="0"/>
              <a:t> </a:t>
            </a:r>
            <a:r>
              <a:rPr dirty="0" err="1"/>
              <a:t>složce</a:t>
            </a:r>
            <a:r>
              <a:rPr dirty="0"/>
              <a:t> </a:t>
            </a:r>
            <a:r>
              <a:rPr dirty="0" err="1"/>
              <a:t>duše</a:t>
            </a:r>
            <a:r>
              <a:rPr dirty="0"/>
              <a:t>, ale </a:t>
            </a:r>
            <a:r>
              <a:rPr dirty="0" err="1"/>
              <a:t>celku</a:t>
            </a:r>
            <a:r>
              <a:rPr dirty="0"/>
              <a:t> </a:t>
            </a:r>
            <a:r>
              <a:rPr dirty="0" err="1"/>
              <a:t>duše</a:t>
            </a:r>
            <a:r>
              <a:rPr dirty="0"/>
              <a:t> </a:t>
            </a:r>
            <a:r>
              <a:rPr dirty="0" err="1"/>
              <a:t>jako</a:t>
            </a:r>
            <a:r>
              <a:rPr dirty="0"/>
              <a:t> </a:t>
            </a:r>
            <a:r>
              <a:rPr dirty="0" err="1"/>
              <a:t>takové</a:t>
            </a:r>
            <a:r>
              <a:rPr dirty="0"/>
              <a:t>. </a:t>
            </a:r>
            <a:r>
              <a:rPr b="1" dirty="0" err="1"/>
              <a:t>Duše</a:t>
            </a:r>
            <a:r>
              <a:rPr b="1" dirty="0"/>
              <a:t> je </a:t>
            </a:r>
            <a:r>
              <a:rPr b="1" dirty="0" err="1"/>
              <a:t>pak</a:t>
            </a:r>
            <a:r>
              <a:rPr b="1" dirty="0"/>
              <a:t> </a:t>
            </a:r>
            <a:r>
              <a:rPr b="1" dirty="0" err="1"/>
              <a:t>spravedlivá</a:t>
            </a:r>
            <a:r>
              <a:rPr b="1" dirty="0"/>
              <a:t> </a:t>
            </a:r>
            <a:r>
              <a:rPr b="1" dirty="0" err="1"/>
              <a:t>tehdy</a:t>
            </a:r>
            <a:r>
              <a:rPr b="1" dirty="0"/>
              <a:t>, </a:t>
            </a:r>
            <a:r>
              <a:rPr b="1" dirty="0" err="1"/>
              <a:t>pokud</a:t>
            </a:r>
            <a:r>
              <a:rPr b="1" dirty="0"/>
              <a:t> </a:t>
            </a:r>
            <a:r>
              <a:rPr b="1" dirty="0" err="1"/>
              <a:t>jí</a:t>
            </a:r>
            <a:r>
              <a:rPr b="1" dirty="0"/>
              <a:t> </a:t>
            </a:r>
            <a:r>
              <a:rPr b="1" dirty="0" err="1"/>
              <a:t>vládne</a:t>
            </a:r>
            <a:r>
              <a:rPr b="1" dirty="0"/>
              <a:t> </a:t>
            </a:r>
            <a:r>
              <a:rPr b="1" dirty="0" err="1"/>
              <a:t>rozumová</a:t>
            </a:r>
            <a:r>
              <a:rPr b="1" dirty="0"/>
              <a:t> </a:t>
            </a:r>
            <a:r>
              <a:rPr b="1" dirty="0" err="1"/>
              <a:t>složka</a:t>
            </a:r>
            <a:r>
              <a:rPr b="1" dirty="0"/>
              <a:t>.</a:t>
            </a:r>
          </a:p>
          <a:p>
            <a:pPr marL="0" indent="0" defTabSz="859536">
              <a:buSzTx/>
              <a:buNone/>
              <a:defRPr sz="1128"/>
            </a:pPr>
            <a:endParaRPr b="1" dirty="0"/>
          </a:p>
          <a:p>
            <a:pPr marL="0" indent="0" defTabSz="859536">
              <a:spcBef>
                <a:spcPts val="200"/>
              </a:spcBef>
              <a:buSzTx/>
              <a:buNone/>
              <a:defRPr sz="1128"/>
            </a:pPr>
            <a:r>
              <a:rPr dirty="0" err="1"/>
              <a:t>Nyní</a:t>
            </a:r>
            <a:r>
              <a:rPr dirty="0"/>
              <a:t> </a:t>
            </a:r>
            <a:r>
              <a:rPr dirty="0" err="1"/>
              <a:t>tuto</a:t>
            </a:r>
            <a:r>
              <a:rPr dirty="0"/>
              <a:t> </a:t>
            </a:r>
            <a:r>
              <a:rPr dirty="0" err="1"/>
              <a:t>strukturu</a:t>
            </a:r>
            <a:r>
              <a:rPr dirty="0"/>
              <a:t> </a:t>
            </a:r>
            <a:r>
              <a:rPr dirty="0" err="1"/>
              <a:t>duše</a:t>
            </a:r>
            <a:r>
              <a:rPr dirty="0"/>
              <a:t> </a:t>
            </a:r>
            <a:r>
              <a:rPr dirty="0" err="1"/>
              <a:t>přenesme</a:t>
            </a:r>
            <a:r>
              <a:rPr dirty="0"/>
              <a:t> </a:t>
            </a:r>
            <a:r>
              <a:rPr dirty="0" err="1"/>
              <a:t>na</a:t>
            </a:r>
            <a:r>
              <a:rPr dirty="0"/>
              <a:t> </a:t>
            </a:r>
            <a:r>
              <a:rPr dirty="0" err="1"/>
              <a:t>obec</a:t>
            </a:r>
            <a:r>
              <a:rPr dirty="0"/>
              <a:t>: </a:t>
            </a:r>
            <a:r>
              <a:rPr dirty="0" err="1"/>
              <a:t>obec</a:t>
            </a:r>
            <a:r>
              <a:rPr dirty="0"/>
              <a:t> </a:t>
            </a:r>
            <a:r>
              <a:rPr dirty="0" err="1"/>
              <a:t>bude</a:t>
            </a:r>
            <a:r>
              <a:rPr dirty="0"/>
              <a:t> </a:t>
            </a:r>
            <a:r>
              <a:rPr dirty="0" err="1"/>
              <a:t>spravedlivá</a:t>
            </a:r>
            <a:r>
              <a:rPr dirty="0"/>
              <a:t>, </a:t>
            </a:r>
            <a:r>
              <a:rPr dirty="0" err="1"/>
              <a:t>tj</a:t>
            </a:r>
            <a:r>
              <a:rPr dirty="0"/>
              <a:t>. </a:t>
            </a:r>
            <a:r>
              <a:rPr dirty="0" err="1"/>
              <a:t>dokonalá</a:t>
            </a:r>
            <a:r>
              <a:rPr dirty="0"/>
              <a:t> </a:t>
            </a:r>
            <a:r>
              <a:rPr dirty="0" err="1"/>
              <a:t>tehdy</a:t>
            </a:r>
            <a:r>
              <a:rPr dirty="0"/>
              <a:t>, </a:t>
            </a:r>
            <a:r>
              <a:rPr dirty="0" err="1"/>
              <a:t>pokud</a:t>
            </a:r>
            <a:r>
              <a:rPr dirty="0"/>
              <a:t> </a:t>
            </a:r>
            <a:r>
              <a:rPr dirty="0" err="1"/>
              <a:t>bude</a:t>
            </a:r>
            <a:r>
              <a:rPr dirty="0"/>
              <a:t> </a:t>
            </a:r>
            <a:r>
              <a:rPr dirty="0" err="1"/>
              <a:t>náležitě</a:t>
            </a:r>
            <a:r>
              <a:rPr dirty="0"/>
              <a:t> </a:t>
            </a:r>
            <a:r>
              <a:rPr dirty="0" err="1"/>
              <a:t>členěná</a:t>
            </a:r>
            <a:r>
              <a:rPr dirty="0"/>
              <a:t> (</a:t>
            </a:r>
            <a:r>
              <a:rPr dirty="0" err="1"/>
              <a:t>tedy</a:t>
            </a:r>
            <a:r>
              <a:rPr dirty="0"/>
              <a:t> </a:t>
            </a:r>
            <a:r>
              <a:rPr dirty="0" err="1"/>
              <a:t>složka</a:t>
            </a:r>
            <a:r>
              <a:rPr dirty="0"/>
              <a:t> </a:t>
            </a:r>
            <a:r>
              <a:rPr dirty="0" err="1"/>
              <a:t>rozumová</a:t>
            </a:r>
            <a:r>
              <a:rPr dirty="0"/>
              <a:t>, </a:t>
            </a:r>
            <a:r>
              <a:rPr dirty="0" err="1"/>
              <a:t>vznětlivá</a:t>
            </a:r>
            <a:r>
              <a:rPr dirty="0"/>
              <a:t> a </a:t>
            </a:r>
            <a:r>
              <a:rPr dirty="0" err="1"/>
              <a:t>žádostivá</a:t>
            </a:r>
            <a:r>
              <a:rPr dirty="0"/>
              <a:t>) a </a:t>
            </a:r>
            <a:r>
              <a:rPr dirty="0" err="1"/>
              <a:t>pokud</a:t>
            </a:r>
            <a:r>
              <a:rPr dirty="0"/>
              <a:t> </a:t>
            </a:r>
            <a:r>
              <a:rPr dirty="0" err="1"/>
              <a:t>ji</a:t>
            </a:r>
            <a:r>
              <a:rPr dirty="0"/>
              <a:t> </a:t>
            </a:r>
            <a:r>
              <a:rPr dirty="0" err="1"/>
              <a:t>bude</a:t>
            </a:r>
            <a:r>
              <a:rPr dirty="0"/>
              <a:t> </a:t>
            </a:r>
            <a:r>
              <a:rPr dirty="0" err="1"/>
              <a:t>vládnout</a:t>
            </a:r>
            <a:r>
              <a:rPr dirty="0"/>
              <a:t> </a:t>
            </a:r>
            <a:r>
              <a:rPr dirty="0" err="1"/>
              <a:t>právě</a:t>
            </a:r>
            <a:r>
              <a:rPr dirty="0"/>
              <a:t> ta </a:t>
            </a:r>
            <a:r>
              <a:rPr dirty="0" err="1"/>
              <a:t>rozumová</a:t>
            </a:r>
            <a:r>
              <a:rPr dirty="0"/>
              <a:t>. </a:t>
            </a:r>
          </a:p>
          <a:p>
            <a:pPr marL="0" indent="0" defTabSz="859536">
              <a:buSzTx/>
              <a:buNone/>
              <a:defRPr sz="1128"/>
            </a:pPr>
            <a:endParaRPr dirty="0"/>
          </a:p>
          <a:p>
            <a:pPr marL="0" indent="0" defTabSz="859536">
              <a:spcBef>
                <a:spcPts val="200"/>
              </a:spcBef>
              <a:buSzTx/>
              <a:buNone/>
              <a:defRPr sz="1128"/>
            </a:pPr>
            <a:r>
              <a:rPr dirty="0" err="1"/>
              <a:t>Takže</a:t>
            </a:r>
            <a:r>
              <a:rPr dirty="0"/>
              <a:t>, co </a:t>
            </a:r>
            <a:r>
              <a:rPr dirty="0" err="1"/>
              <a:t>znamená</a:t>
            </a:r>
            <a:r>
              <a:rPr dirty="0"/>
              <a:t> </a:t>
            </a:r>
            <a:r>
              <a:rPr dirty="0" err="1"/>
              <a:t>požadavek</a:t>
            </a:r>
            <a:r>
              <a:rPr dirty="0"/>
              <a:t>, aby </a:t>
            </a:r>
            <a:r>
              <a:rPr dirty="0" err="1"/>
              <a:t>si</a:t>
            </a:r>
            <a:r>
              <a:rPr dirty="0"/>
              <a:t> </a:t>
            </a:r>
            <a:r>
              <a:rPr dirty="0" err="1"/>
              <a:t>každý</a:t>
            </a:r>
            <a:r>
              <a:rPr dirty="0"/>
              <a:t> </a:t>
            </a:r>
            <a:r>
              <a:rPr dirty="0" err="1"/>
              <a:t>hleděl</a:t>
            </a:r>
            <a:r>
              <a:rPr dirty="0"/>
              <a:t> </a:t>
            </a:r>
            <a:r>
              <a:rPr dirty="0" err="1"/>
              <a:t>svého</a:t>
            </a:r>
            <a:r>
              <a:rPr dirty="0"/>
              <a:t>?</a:t>
            </a:r>
          </a:p>
          <a:p>
            <a:pPr marL="0" indent="0" defTabSz="859536">
              <a:spcBef>
                <a:spcPts val="200"/>
              </a:spcBef>
              <a:buSzTx/>
              <a:buNone/>
              <a:defRPr sz="1128"/>
            </a:pPr>
            <a:r>
              <a:rPr dirty="0" err="1"/>
              <a:t>Bůh</a:t>
            </a:r>
            <a:r>
              <a:rPr dirty="0"/>
              <a:t> (530a)</a:t>
            </a:r>
          </a:p>
          <a:p>
            <a:pPr marL="0" indent="0" defTabSz="859536">
              <a:spcBef>
                <a:spcPts val="200"/>
              </a:spcBef>
              <a:buSzTx/>
              <a:buNone/>
              <a:defRPr sz="1128">
                <a:solidFill>
                  <a:srgbClr val="FF0000"/>
                </a:solidFill>
              </a:defRPr>
            </a:pPr>
            <a:r>
              <a:rPr dirty="0" err="1"/>
              <a:t>Rozum</a:t>
            </a:r>
            <a:r>
              <a:rPr dirty="0"/>
              <a:t> – </a:t>
            </a:r>
            <a:r>
              <a:rPr dirty="0" err="1"/>
              <a:t>filosofové</a:t>
            </a:r>
            <a:r>
              <a:rPr dirty="0"/>
              <a:t> </a:t>
            </a:r>
            <a:r>
              <a:rPr dirty="0" err="1"/>
              <a:t>vládci</a:t>
            </a:r>
            <a:r>
              <a:rPr dirty="0"/>
              <a:t> – </a:t>
            </a:r>
            <a:r>
              <a:rPr dirty="0" err="1"/>
              <a:t>starají</a:t>
            </a:r>
            <a:r>
              <a:rPr dirty="0"/>
              <a:t> se o „</a:t>
            </a:r>
            <a:r>
              <a:rPr strike="sngStrike" dirty="0" err="1"/>
              <a:t>politiku</a:t>
            </a:r>
            <a:r>
              <a:rPr dirty="0"/>
              <a:t>“</a:t>
            </a:r>
          </a:p>
          <a:p>
            <a:pPr marL="0" indent="0" defTabSz="859536">
              <a:spcBef>
                <a:spcPts val="200"/>
              </a:spcBef>
              <a:buSzTx/>
              <a:buNone/>
              <a:defRPr sz="1128">
                <a:solidFill>
                  <a:srgbClr val="FF0000"/>
                </a:solidFill>
              </a:defRPr>
            </a:pPr>
            <a:r>
              <a:rPr dirty="0" err="1"/>
              <a:t>Válečníci</a:t>
            </a:r>
            <a:r>
              <a:rPr dirty="0"/>
              <a:t> -  </a:t>
            </a:r>
            <a:r>
              <a:rPr dirty="0" err="1"/>
              <a:t>chrání</a:t>
            </a:r>
            <a:r>
              <a:rPr dirty="0"/>
              <a:t> </a:t>
            </a:r>
            <a:r>
              <a:rPr dirty="0" err="1"/>
              <a:t>stát</a:t>
            </a:r>
            <a:r>
              <a:rPr dirty="0"/>
              <a:t> – </a:t>
            </a:r>
            <a:r>
              <a:rPr dirty="0" err="1"/>
              <a:t>starají</a:t>
            </a:r>
            <a:r>
              <a:rPr dirty="0"/>
              <a:t> se o </a:t>
            </a:r>
            <a:r>
              <a:rPr dirty="0" err="1"/>
              <a:t>obranu</a:t>
            </a:r>
            <a:r>
              <a:rPr dirty="0"/>
              <a:t>, z </a:t>
            </a:r>
            <a:r>
              <a:rPr dirty="0" err="1"/>
              <a:t>nich</a:t>
            </a:r>
            <a:r>
              <a:rPr dirty="0"/>
              <a:t> se </a:t>
            </a:r>
            <a:r>
              <a:rPr dirty="0" err="1"/>
              <a:t>rekrutují</a:t>
            </a:r>
            <a:r>
              <a:rPr dirty="0"/>
              <a:t> </a:t>
            </a:r>
            <a:r>
              <a:rPr dirty="0" err="1"/>
              <a:t>vládci</a:t>
            </a:r>
            <a:r>
              <a:rPr dirty="0"/>
              <a:t> (395c)</a:t>
            </a:r>
          </a:p>
          <a:p>
            <a:pPr marL="0" indent="0" defTabSz="859536">
              <a:buSzTx/>
              <a:buNone/>
              <a:defRPr sz="1128">
                <a:solidFill>
                  <a:srgbClr val="FF0000"/>
                </a:solidFill>
              </a:defRPr>
            </a:pPr>
            <a:endParaRPr dirty="0"/>
          </a:p>
          <a:p>
            <a:pPr marL="0" indent="0" defTabSz="859536">
              <a:spcBef>
                <a:spcPts val="200"/>
              </a:spcBef>
              <a:buSzTx/>
              <a:buNone/>
              <a:defRPr sz="1128">
                <a:solidFill>
                  <a:srgbClr val="FF0000"/>
                </a:solidFill>
              </a:defRPr>
            </a:pPr>
            <a:r>
              <a:rPr dirty="0" err="1"/>
              <a:t>Řemeslníci</a:t>
            </a:r>
            <a:r>
              <a:rPr dirty="0"/>
              <a:t> – </a:t>
            </a:r>
            <a:r>
              <a:rPr dirty="0" err="1"/>
              <a:t>ekonomické</a:t>
            </a:r>
            <a:r>
              <a:rPr dirty="0"/>
              <a:t> </a:t>
            </a:r>
            <a:r>
              <a:rPr dirty="0" err="1"/>
              <a:t>potřeby</a:t>
            </a:r>
            <a:endParaRPr dirty="0"/>
          </a:p>
        </p:txBody>
      </p:sp>
    </p:spTree>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Nadpis 1"/>
          <p:cNvSpPr txBox="1">
            <a:spLocks noGrp="1"/>
          </p:cNvSpPr>
          <p:nvPr>
            <p:ph type="title"/>
          </p:nvPr>
        </p:nvSpPr>
        <p:spPr>
          <a:prstGeom prst="rect">
            <a:avLst/>
          </a:prstGeom>
        </p:spPr>
        <p:txBody>
          <a:bodyPr/>
          <a:lstStyle/>
          <a:p>
            <a:pPr>
              <a:defRPr sz="1400"/>
            </a:pPr>
            <a:r>
              <a:t>Duše ve </a:t>
            </a:r>
            <a:r>
              <a:rPr i="1"/>
              <a:t>Faidrovi </a:t>
            </a:r>
            <a:r>
              <a:t>a krásná obec v </a:t>
            </a:r>
            <a:r>
              <a:rPr i="1"/>
              <a:t>Ústavě</a:t>
            </a:r>
          </a:p>
        </p:txBody>
      </p:sp>
      <p:sp>
        <p:nvSpPr>
          <p:cNvPr id="51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000"/>
            </a:pPr>
            <a:r>
              <a:t>„Nuže o její nesmrtelnosti dost; o její pak způsobě jest promluviti takto: … Dejme tomu tedy, že se podobá srostlině okřídleného spřežení a vozataje. A tu koně i vozatajové bohů jsou všichni sami dobří a dobrého původu, ale </a:t>
            </a:r>
            <a:r>
              <a:rPr b="1"/>
              <a:t>u ostatních je to smíšeno</a:t>
            </a:r>
            <a:r>
              <a:t>. Za prvé u nás vůdce řídí dvojspřeží, dále jeden z koní je u něho krásný a dobrý a také z takového rodu, druhý však je z opačného rodu a opačných vlastností; tu pak je řízení u nás nutně nesnadné a trapné.“ (</a:t>
            </a:r>
            <a:r>
              <a:rPr i="1"/>
              <a:t>Faidr.</a:t>
            </a:r>
            <a:r>
              <a:t> 246a)</a:t>
            </a:r>
          </a:p>
          <a:p>
            <a:pPr marL="0" indent="0">
              <a:buSzTx/>
              <a:buNone/>
              <a:defRPr sz="1000"/>
            </a:pPr>
            <a:endParaRPr/>
          </a:p>
          <a:p>
            <a:pPr marL="0" indent="0">
              <a:spcBef>
                <a:spcPts val="200"/>
              </a:spcBef>
              <a:buSzTx/>
              <a:buNone/>
              <a:defRPr sz="1000"/>
            </a:pPr>
            <a:r>
              <a:t>„Na začátku této řeči jsme rozdělili každou duši na tři části, na jakési dvě složky podoby koňské a na třetí složku podobnou vozataji. … </a:t>
            </a:r>
          </a:p>
        </p:txBody>
      </p:sp>
      <p:sp>
        <p:nvSpPr>
          <p:cNvPr id="51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„Řekneme totiž, že by nebylo nic divného, kdyby byli tito i tak zcela šťastni, ale že nezakládáme své obce hledíce k tomu, </a:t>
            </a:r>
            <a:r>
              <a:rPr b="1"/>
              <a:t>abychom měli jeden stav vynikající měrou šťasten</a:t>
            </a:r>
            <a:r>
              <a:t>, nýbrž aby celá obec byla co nejšťastnější. Domnívali jsme se totiž, že v takovéto obci bychom nejspíše nalezli spravedlnost a naopak zase v obci s nejhorším zřízením nespravedlnost, a na základě toho pozorování že bychom mohli dospěti k úsudku o tom, co hledáme. Nyní tedy vytváříme, jak myslíme, tu šťastnou obec, ne tak, že bychom šťastnými činili výhradně jen několik málo lidí v ní, nýbrž celou obec; …“ (420c)</a:t>
            </a:r>
            <a:endParaRPr sz="2800"/>
          </a:p>
          <a:p>
            <a:pPr>
              <a:spcBef>
                <a:spcPts val="600"/>
              </a:spcBef>
              <a:defRPr sz="1200" b="1"/>
            </a:pPr>
            <a:endParaRPr sz="2800"/>
          </a:p>
          <a:p>
            <a:pPr>
              <a:spcBef>
                <a:spcPts val="200"/>
              </a:spcBef>
              <a:defRPr sz="1200"/>
            </a:pPr>
            <a:r>
              <a:t>„… činíme krásným celek, dávajíce jednotlivým částem, co jim náleží; …“ (420s)</a:t>
            </a:r>
          </a:p>
        </p:txBody>
      </p:sp>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Nadpis 1"/>
          <p:cNvSpPr txBox="1">
            <a:spLocks noGrp="1"/>
          </p:cNvSpPr>
          <p:nvPr>
            <p:ph type="title"/>
          </p:nvPr>
        </p:nvSpPr>
        <p:spPr>
          <a:prstGeom prst="rect">
            <a:avLst/>
          </a:prstGeom>
        </p:spPr>
        <p:txBody>
          <a:bodyPr/>
          <a:lstStyle>
            <a:lvl1pPr>
              <a:defRPr sz="1200"/>
            </a:lvl1pPr>
          </a:lstStyle>
          <a:p>
            <a:r>
              <a:rPr dirty="0" err="1"/>
              <a:t>Některé</a:t>
            </a:r>
            <a:r>
              <a:rPr dirty="0"/>
              <a:t> </a:t>
            </a:r>
            <a:r>
              <a:rPr dirty="0" err="1"/>
              <a:t>zákony</a:t>
            </a:r>
            <a:r>
              <a:rPr dirty="0"/>
              <a:t> </a:t>
            </a:r>
            <a:r>
              <a:rPr dirty="0" err="1"/>
              <a:t>ve</a:t>
            </a:r>
            <a:r>
              <a:rPr dirty="0"/>
              <a:t> </a:t>
            </a:r>
            <a:r>
              <a:rPr dirty="0" err="1"/>
              <a:t>spravedlivé</a:t>
            </a:r>
            <a:r>
              <a:rPr dirty="0"/>
              <a:t> (</a:t>
            </a:r>
            <a:r>
              <a:rPr dirty="0" err="1"/>
              <a:t>dokonalé</a:t>
            </a:r>
            <a:r>
              <a:rPr dirty="0"/>
              <a:t>) </a:t>
            </a:r>
            <a:r>
              <a:rPr dirty="0" err="1"/>
              <a:t>obci</a:t>
            </a:r>
            <a:r>
              <a:rPr dirty="0"/>
              <a:t> I – </a:t>
            </a:r>
            <a:r>
              <a:rPr dirty="0" err="1"/>
              <a:t>určení</a:t>
            </a:r>
            <a:r>
              <a:rPr dirty="0"/>
              <a:t> </a:t>
            </a:r>
            <a:r>
              <a:rPr dirty="0" err="1"/>
              <a:t>správců</a:t>
            </a:r>
            <a:r>
              <a:rPr dirty="0"/>
              <a:t> a </a:t>
            </a:r>
            <a:r>
              <a:rPr dirty="0" err="1"/>
              <a:t>strážců</a:t>
            </a:r>
            <a:endParaRPr dirty="0"/>
          </a:p>
        </p:txBody>
      </p:sp>
      <p:sp>
        <p:nvSpPr>
          <p:cNvPr id="51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rPr dirty="0"/>
              <a:t>„… </a:t>
            </a:r>
            <a:r>
              <a:rPr dirty="0" err="1"/>
              <a:t>třeba</a:t>
            </a:r>
            <a:r>
              <a:rPr dirty="0"/>
              <a:t> </a:t>
            </a:r>
            <a:r>
              <a:rPr dirty="0" err="1"/>
              <a:t>hledati</a:t>
            </a:r>
            <a:r>
              <a:rPr dirty="0"/>
              <a:t>, </a:t>
            </a:r>
            <a:r>
              <a:rPr dirty="0" err="1"/>
              <a:t>kdo</a:t>
            </a:r>
            <a:r>
              <a:rPr dirty="0"/>
              <a:t> </a:t>
            </a:r>
            <a:r>
              <a:rPr dirty="0" err="1"/>
              <a:t>jsou</a:t>
            </a:r>
            <a:r>
              <a:rPr dirty="0"/>
              <a:t> </a:t>
            </a:r>
            <a:r>
              <a:rPr dirty="0" err="1"/>
              <a:t>nejlepšími</a:t>
            </a:r>
            <a:r>
              <a:rPr dirty="0"/>
              <a:t> </a:t>
            </a:r>
            <a:r>
              <a:rPr dirty="0" err="1"/>
              <a:t>strážci</a:t>
            </a:r>
            <a:r>
              <a:rPr dirty="0"/>
              <a:t> </a:t>
            </a:r>
            <a:r>
              <a:rPr dirty="0" err="1"/>
              <a:t>svého</a:t>
            </a:r>
            <a:r>
              <a:rPr dirty="0"/>
              <a:t> </a:t>
            </a:r>
            <a:r>
              <a:rPr dirty="0" err="1"/>
              <a:t>přesvědčení</a:t>
            </a:r>
            <a:r>
              <a:rPr dirty="0"/>
              <a:t> …“ (413c)</a:t>
            </a:r>
          </a:p>
          <a:p>
            <a:pPr marL="0" indent="0">
              <a:buSzTx/>
              <a:buNone/>
              <a:defRPr sz="1200"/>
            </a:pPr>
            <a:endParaRPr dirty="0"/>
          </a:p>
          <a:p>
            <a:pPr marL="0" indent="0">
              <a:spcBef>
                <a:spcPts val="200"/>
              </a:spcBef>
              <a:buSzTx/>
              <a:buNone/>
              <a:defRPr sz="1200"/>
            </a:pPr>
            <a:r>
              <a:rPr dirty="0"/>
              <a:t>„</a:t>
            </a:r>
            <a:r>
              <a:rPr dirty="0" err="1"/>
              <a:t>Nuže</a:t>
            </a:r>
            <a:r>
              <a:rPr dirty="0"/>
              <a:t>, …, </a:t>
            </a:r>
            <a:r>
              <a:rPr dirty="0" err="1"/>
              <a:t>třeba</a:t>
            </a:r>
            <a:r>
              <a:rPr dirty="0"/>
              <a:t> s </a:t>
            </a:r>
            <a:r>
              <a:rPr dirty="0" err="1"/>
              <a:t>nimi</a:t>
            </a:r>
            <a:r>
              <a:rPr dirty="0"/>
              <a:t> </a:t>
            </a:r>
            <a:r>
              <a:rPr dirty="0" err="1"/>
              <a:t>učinit</a:t>
            </a:r>
            <a:r>
              <a:rPr dirty="0"/>
              <a:t> </a:t>
            </a:r>
            <a:r>
              <a:rPr dirty="0" err="1"/>
              <a:t>zkoušku</a:t>
            </a:r>
            <a:r>
              <a:rPr dirty="0"/>
              <a:t> a </a:t>
            </a:r>
            <a:r>
              <a:rPr dirty="0" err="1"/>
              <a:t>dívati</a:t>
            </a:r>
            <a:r>
              <a:rPr dirty="0"/>
              <a:t> se – </a:t>
            </a:r>
            <a:r>
              <a:rPr dirty="0" err="1"/>
              <a:t>jako</a:t>
            </a:r>
            <a:r>
              <a:rPr dirty="0"/>
              <a:t> </a:t>
            </a:r>
            <a:r>
              <a:rPr dirty="0" err="1"/>
              <a:t>vodíme</a:t>
            </a:r>
            <a:r>
              <a:rPr dirty="0"/>
              <a:t> </a:t>
            </a:r>
            <a:r>
              <a:rPr dirty="0" err="1"/>
              <a:t>hříbata</a:t>
            </a:r>
            <a:r>
              <a:rPr dirty="0"/>
              <a:t> do </a:t>
            </a:r>
            <a:r>
              <a:rPr dirty="0" err="1"/>
              <a:t>hřmotu</a:t>
            </a:r>
            <a:r>
              <a:rPr dirty="0"/>
              <a:t> a </a:t>
            </a:r>
            <a:r>
              <a:rPr dirty="0" err="1"/>
              <a:t>hluku</a:t>
            </a:r>
            <a:r>
              <a:rPr dirty="0"/>
              <a:t> a </a:t>
            </a:r>
            <a:r>
              <a:rPr dirty="0" err="1"/>
              <a:t>pozorujeme</a:t>
            </a:r>
            <a:r>
              <a:rPr dirty="0"/>
              <a:t>, </a:t>
            </a:r>
            <a:r>
              <a:rPr dirty="0" err="1"/>
              <a:t>jsou</a:t>
            </a:r>
            <a:r>
              <a:rPr dirty="0"/>
              <a:t>-li </a:t>
            </a:r>
            <a:r>
              <a:rPr dirty="0" err="1"/>
              <a:t>lekavá</a:t>
            </a:r>
            <a:r>
              <a:rPr dirty="0"/>
              <a:t>, </a:t>
            </a:r>
            <a:r>
              <a:rPr dirty="0" err="1"/>
              <a:t>tak</a:t>
            </a:r>
            <a:r>
              <a:rPr dirty="0"/>
              <a:t> </a:t>
            </a:r>
            <a:r>
              <a:rPr dirty="0" err="1"/>
              <a:t>musíme</a:t>
            </a:r>
            <a:r>
              <a:rPr dirty="0"/>
              <a:t> </a:t>
            </a:r>
            <a:r>
              <a:rPr dirty="0" err="1"/>
              <a:t>mladé</a:t>
            </a:r>
            <a:r>
              <a:rPr dirty="0"/>
              <a:t> </a:t>
            </a:r>
            <a:r>
              <a:rPr dirty="0" err="1"/>
              <a:t>muže</a:t>
            </a:r>
            <a:r>
              <a:rPr dirty="0"/>
              <a:t> </a:t>
            </a:r>
            <a:r>
              <a:rPr dirty="0" err="1"/>
              <a:t>uváděti</a:t>
            </a:r>
            <a:r>
              <a:rPr dirty="0"/>
              <a:t> do </a:t>
            </a:r>
            <a:r>
              <a:rPr dirty="0" err="1"/>
              <a:t>nějakých</a:t>
            </a:r>
            <a:r>
              <a:rPr dirty="0"/>
              <a:t> </a:t>
            </a:r>
            <a:r>
              <a:rPr dirty="0" err="1"/>
              <a:t>hrůz</a:t>
            </a:r>
            <a:r>
              <a:rPr dirty="0"/>
              <a:t> a </a:t>
            </a:r>
            <a:r>
              <a:rPr dirty="0" err="1"/>
              <a:t>pak</a:t>
            </a:r>
            <a:r>
              <a:rPr dirty="0"/>
              <a:t> </a:t>
            </a:r>
            <a:r>
              <a:rPr dirty="0" err="1"/>
              <a:t>zase</a:t>
            </a:r>
            <a:r>
              <a:rPr dirty="0"/>
              <a:t> </a:t>
            </a:r>
            <a:r>
              <a:rPr dirty="0" err="1"/>
              <a:t>naopak</a:t>
            </a:r>
            <a:r>
              <a:rPr dirty="0"/>
              <a:t> </a:t>
            </a:r>
            <a:r>
              <a:rPr dirty="0" err="1"/>
              <a:t>vrhati</a:t>
            </a:r>
            <a:r>
              <a:rPr dirty="0"/>
              <a:t> do </a:t>
            </a:r>
            <a:r>
              <a:rPr dirty="0" err="1"/>
              <a:t>rozkoší</a:t>
            </a:r>
            <a:r>
              <a:rPr dirty="0"/>
              <a:t>, </a:t>
            </a:r>
            <a:r>
              <a:rPr dirty="0" err="1"/>
              <a:t>zkoušejíce</a:t>
            </a:r>
            <a:r>
              <a:rPr dirty="0"/>
              <a:t> je </a:t>
            </a:r>
            <a:r>
              <a:rPr dirty="0" err="1"/>
              <a:t>mnohem</a:t>
            </a:r>
            <a:r>
              <a:rPr dirty="0"/>
              <a:t> </a:t>
            </a:r>
            <a:r>
              <a:rPr dirty="0" err="1"/>
              <a:t>více</a:t>
            </a:r>
            <a:r>
              <a:rPr dirty="0"/>
              <a:t> </a:t>
            </a:r>
            <a:r>
              <a:rPr dirty="0" err="1"/>
              <a:t>než</a:t>
            </a:r>
            <a:r>
              <a:rPr dirty="0"/>
              <a:t> </a:t>
            </a:r>
            <a:r>
              <a:rPr dirty="0" err="1"/>
              <a:t>zlato</a:t>
            </a:r>
            <a:r>
              <a:rPr dirty="0"/>
              <a:t> v </a:t>
            </a:r>
            <a:r>
              <a:rPr dirty="0" err="1"/>
              <a:t>ohni</a:t>
            </a:r>
            <a:r>
              <a:rPr dirty="0"/>
              <a:t> – </a:t>
            </a:r>
            <a:r>
              <a:rPr dirty="0" err="1"/>
              <a:t>dívati</a:t>
            </a:r>
            <a:r>
              <a:rPr dirty="0"/>
              <a:t> se, </a:t>
            </a:r>
            <a:r>
              <a:rPr dirty="0" err="1"/>
              <a:t>zdali</a:t>
            </a:r>
            <a:r>
              <a:rPr dirty="0"/>
              <a:t> se </a:t>
            </a:r>
            <a:r>
              <a:rPr dirty="0" err="1"/>
              <a:t>mladý</a:t>
            </a:r>
            <a:r>
              <a:rPr dirty="0"/>
              <a:t> </a:t>
            </a:r>
            <a:r>
              <a:rPr dirty="0" err="1"/>
              <a:t>muž</a:t>
            </a:r>
            <a:r>
              <a:rPr dirty="0"/>
              <a:t> </a:t>
            </a:r>
            <a:r>
              <a:rPr dirty="0" err="1"/>
              <a:t>jeví</a:t>
            </a:r>
            <a:r>
              <a:rPr dirty="0"/>
              <a:t> </a:t>
            </a:r>
            <a:r>
              <a:rPr dirty="0" err="1"/>
              <a:t>silný</a:t>
            </a:r>
            <a:r>
              <a:rPr dirty="0"/>
              <a:t> </a:t>
            </a:r>
            <a:r>
              <a:rPr dirty="0" err="1"/>
              <a:t>proti</a:t>
            </a:r>
            <a:r>
              <a:rPr dirty="0"/>
              <a:t> </a:t>
            </a:r>
            <a:r>
              <a:rPr dirty="0" err="1"/>
              <a:t>mámení</a:t>
            </a:r>
            <a:r>
              <a:rPr dirty="0"/>
              <a:t> a </a:t>
            </a:r>
            <a:r>
              <a:rPr dirty="0" err="1"/>
              <a:t>ve</a:t>
            </a:r>
            <a:r>
              <a:rPr dirty="0"/>
              <a:t> </a:t>
            </a:r>
            <a:r>
              <a:rPr dirty="0" err="1"/>
              <a:t>všem</a:t>
            </a:r>
            <a:r>
              <a:rPr dirty="0"/>
              <a:t> </a:t>
            </a:r>
            <a:r>
              <a:rPr dirty="0" err="1"/>
              <a:t>zachovává</a:t>
            </a:r>
            <a:r>
              <a:rPr dirty="0"/>
              <a:t> </a:t>
            </a:r>
            <a:r>
              <a:rPr dirty="0" err="1"/>
              <a:t>svou</a:t>
            </a:r>
            <a:r>
              <a:rPr dirty="0"/>
              <a:t> </a:t>
            </a:r>
            <a:r>
              <a:rPr dirty="0" err="1"/>
              <a:t>ladnost</a:t>
            </a:r>
            <a:r>
              <a:rPr dirty="0"/>
              <a:t>, </a:t>
            </a:r>
            <a:r>
              <a:rPr dirty="0" err="1"/>
              <a:t>jsa</a:t>
            </a:r>
            <a:r>
              <a:rPr dirty="0"/>
              <a:t> </a:t>
            </a:r>
            <a:r>
              <a:rPr dirty="0" err="1"/>
              <a:t>dobrým</a:t>
            </a:r>
            <a:r>
              <a:rPr dirty="0"/>
              <a:t> </a:t>
            </a:r>
            <a:r>
              <a:rPr dirty="0" err="1"/>
              <a:t>strážcem</a:t>
            </a:r>
            <a:r>
              <a:rPr dirty="0"/>
              <a:t> … A </a:t>
            </a:r>
            <a:r>
              <a:rPr dirty="0" err="1"/>
              <a:t>kdo</a:t>
            </a:r>
            <a:r>
              <a:rPr dirty="0"/>
              <a:t> by </a:t>
            </a:r>
            <a:r>
              <a:rPr dirty="0" err="1"/>
              <a:t>ve</a:t>
            </a:r>
            <a:r>
              <a:rPr dirty="0"/>
              <a:t> </a:t>
            </a:r>
            <a:r>
              <a:rPr dirty="0" err="1"/>
              <a:t>věku</a:t>
            </a:r>
            <a:r>
              <a:rPr dirty="0"/>
              <a:t> </a:t>
            </a:r>
            <a:r>
              <a:rPr dirty="0" err="1"/>
              <a:t>dětském</a:t>
            </a:r>
            <a:r>
              <a:rPr dirty="0"/>
              <a:t>, </a:t>
            </a:r>
            <a:r>
              <a:rPr dirty="0" err="1"/>
              <a:t>jinošském</a:t>
            </a:r>
            <a:r>
              <a:rPr dirty="0"/>
              <a:t> </a:t>
            </a:r>
            <a:r>
              <a:rPr dirty="0" err="1"/>
              <a:t>i</a:t>
            </a:r>
            <a:r>
              <a:rPr dirty="0"/>
              <a:t> </a:t>
            </a:r>
            <a:r>
              <a:rPr dirty="0" err="1"/>
              <a:t>mužném</a:t>
            </a:r>
            <a:r>
              <a:rPr dirty="0"/>
              <a:t> </a:t>
            </a:r>
            <a:r>
              <a:rPr dirty="0" err="1"/>
              <a:t>byl</a:t>
            </a:r>
            <a:r>
              <a:rPr dirty="0"/>
              <a:t> </a:t>
            </a:r>
            <a:r>
              <a:rPr dirty="0" err="1"/>
              <a:t>vždy</a:t>
            </a:r>
            <a:r>
              <a:rPr dirty="0"/>
              <a:t> </a:t>
            </a:r>
            <a:r>
              <a:rPr dirty="0" err="1"/>
              <a:t>takto</a:t>
            </a:r>
            <a:r>
              <a:rPr dirty="0"/>
              <a:t> </a:t>
            </a:r>
            <a:r>
              <a:rPr dirty="0" err="1"/>
              <a:t>vyzkoušen</a:t>
            </a:r>
            <a:r>
              <a:rPr dirty="0"/>
              <a:t> a </a:t>
            </a:r>
            <a:r>
              <a:rPr dirty="0" err="1"/>
              <a:t>čí</a:t>
            </a:r>
            <a:r>
              <a:rPr dirty="0"/>
              <a:t> </a:t>
            </a:r>
            <a:r>
              <a:rPr dirty="0" err="1"/>
              <a:t>ryzost</a:t>
            </a:r>
            <a:r>
              <a:rPr dirty="0"/>
              <a:t> by </a:t>
            </a:r>
            <a:r>
              <a:rPr dirty="0" err="1"/>
              <a:t>byla</a:t>
            </a:r>
            <a:r>
              <a:rPr dirty="0"/>
              <a:t> </a:t>
            </a:r>
            <a:r>
              <a:rPr dirty="0" err="1"/>
              <a:t>dokázána</a:t>
            </a:r>
            <a:r>
              <a:rPr dirty="0"/>
              <a:t>, </a:t>
            </a:r>
            <a:r>
              <a:rPr dirty="0" err="1"/>
              <a:t>toho</a:t>
            </a:r>
            <a:r>
              <a:rPr dirty="0"/>
              <a:t> jest </a:t>
            </a:r>
            <a:r>
              <a:rPr dirty="0" err="1"/>
              <a:t>ustanovovati</a:t>
            </a:r>
            <a:r>
              <a:rPr dirty="0"/>
              <a:t> </a:t>
            </a:r>
            <a:r>
              <a:rPr dirty="0" err="1"/>
              <a:t>správcem</a:t>
            </a:r>
            <a:r>
              <a:rPr dirty="0"/>
              <a:t> </a:t>
            </a:r>
            <a:r>
              <a:rPr dirty="0" err="1"/>
              <a:t>obce</a:t>
            </a:r>
            <a:r>
              <a:rPr dirty="0"/>
              <a:t> a </a:t>
            </a:r>
            <a:r>
              <a:rPr dirty="0" err="1"/>
              <a:t>strážcem</a:t>
            </a:r>
            <a:r>
              <a:rPr dirty="0"/>
              <a:t> …“(413e)</a:t>
            </a:r>
          </a:p>
        </p:txBody>
      </p:sp>
      <p:sp>
        <p:nvSpPr>
          <p:cNvPr id="520"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200"/>
              </a:spcBef>
              <a:defRPr sz="1200"/>
            </a:lvl1pPr>
          </a:lstStyle>
          <a:p>
            <a:r>
              <a:t>Viz Glover, s. 242-3.</a:t>
            </a:r>
          </a:p>
        </p:txBody>
      </p:sp>
    </p:spTree>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N. Mandelstam, Hope against Hope, s. 156:…"/>
          <p:cNvSpPr txBox="1">
            <a:spLocks noGrp="1"/>
          </p:cNvSpPr>
          <p:nvPr>
            <p:ph type="title"/>
          </p:nvPr>
        </p:nvSpPr>
        <p:spPr>
          <a:xfrm>
            <a:off x="457200" y="274638"/>
            <a:ext cx="8229600" cy="6045201"/>
          </a:xfrm>
          <a:prstGeom prst="rect">
            <a:avLst/>
          </a:prstGeom>
        </p:spPr>
        <p:txBody>
          <a:bodyPr/>
          <a:lstStyle/>
          <a:p>
            <a:pPr>
              <a:defRPr sz="1500">
                <a:latin typeface="Times New Roman"/>
                <a:ea typeface="Times New Roman"/>
                <a:cs typeface="Times New Roman"/>
                <a:sym typeface="Times New Roman"/>
              </a:defRPr>
            </a:pPr>
            <a:r>
              <a:rPr dirty="0"/>
              <a:t>N. Mandelstam, Hope against Hope, s. 156:</a:t>
            </a:r>
          </a:p>
          <a:p>
            <a:pPr>
              <a:defRPr sz="1500">
                <a:latin typeface="Times New Roman"/>
                <a:ea typeface="Times New Roman"/>
                <a:cs typeface="Times New Roman"/>
                <a:sym typeface="Times New Roman"/>
              </a:defRPr>
            </a:pPr>
            <a:r>
              <a:rPr dirty="0"/>
              <a:t>"Whatever else might happen, the idea of indoctrinating people and watching over their minds would remain the basic line. Here is the high road, they had told us, and we have marked it out for you, so why do you want to wander off on side roads? Why indulge your whims, if the only worthwhile task have already been set and their solution given beforehand? In all their different incarnations, our guardians were always sure they were right and never knew what it was to doubt. They always boldly claimed to know just by looking at a seed what its fruit would be, and from this it was but a step to decreeing the destruction of any seedling they thought was useless. And this they do all to </a:t>
            </a:r>
            <a:r>
              <a:rPr dirty="0" err="1"/>
              <a:t>thouroughly</a:t>
            </a:r>
            <a:r>
              <a:rPr dirty="0"/>
              <a:t>."</a:t>
            </a:r>
          </a:p>
          <a:p>
            <a:pPr>
              <a:defRPr sz="1500">
                <a:latin typeface="Times New Roman"/>
                <a:ea typeface="Times New Roman"/>
                <a:cs typeface="Times New Roman"/>
                <a:sym typeface="Times New Roman"/>
              </a:defRPr>
            </a:pPr>
            <a:endParaRPr dirty="0"/>
          </a:p>
          <a:p>
            <a:pPr>
              <a:defRPr sz="1500">
                <a:latin typeface="Times New Roman"/>
                <a:ea typeface="Times New Roman"/>
                <a:cs typeface="Times New Roman"/>
                <a:sym typeface="Times New Roman"/>
              </a:defRPr>
            </a:pPr>
            <a:endParaRPr dirty="0"/>
          </a:p>
          <a:p>
            <a:pPr>
              <a:defRPr sz="1500">
                <a:latin typeface="Times New Roman"/>
                <a:ea typeface="Times New Roman"/>
                <a:cs typeface="Times New Roman"/>
                <a:sym typeface="Times New Roman"/>
              </a:defRPr>
            </a:pPr>
            <a:r>
              <a:rPr dirty="0"/>
              <a:t>"</a:t>
            </a:r>
            <a:r>
              <a:rPr dirty="0" err="1"/>
              <a:t>Jakékoli</a:t>
            </a:r>
            <a:r>
              <a:rPr dirty="0"/>
              <a:t> </a:t>
            </a:r>
            <a:r>
              <a:rPr dirty="0" err="1"/>
              <a:t>jiné</a:t>
            </a:r>
            <a:r>
              <a:rPr dirty="0"/>
              <a:t> </a:t>
            </a:r>
            <a:r>
              <a:rPr dirty="0" err="1"/>
              <a:t>události</a:t>
            </a:r>
            <a:r>
              <a:rPr dirty="0"/>
              <a:t> by se </a:t>
            </a:r>
            <a:r>
              <a:rPr dirty="0" err="1"/>
              <a:t>mohly</a:t>
            </a:r>
            <a:r>
              <a:rPr dirty="0"/>
              <a:t> </a:t>
            </a:r>
            <a:r>
              <a:rPr dirty="0" err="1"/>
              <a:t>stát</a:t>
            </a:r>
            <a:r>
              <a:rPr dirty="0"/>
              <a:t>, </a:t>
            </a:r>
            <a:r>
              <a:rPr dirty="0" err="1"/>
              <a:t>myšlenka</a:t>
            </a:r>
            <a:r>
              <a:rPr dirty="0"/>
              <a:t> </a:t>
            </a:r>
            <a:r>
              <a:rPr dirty="0" err="1"/>
              <a:t>indoktrinace</a:t>
            </a:r>
            <a:r>
              <a:rPr dirty="0"/>
              <a:t> </a:t>
            </a:r>
            <a:r>
              <a:rPr dirty="0" err="1"/>
              <a:t>lidí</a:t>
            </a:r>
            <a:r>
              <a:rPr dirty="0"/>
              <a:t> a </a:t>
            </a:r>
          </a:p>
          <a:p>
            <a:pPr>
              <a:defRPr sz="1500">
                <a:latin typeface="Times New Roman"/>
                <a:ea typeface="Times New Roman"/>
                <a:cs typeface="Times New Roman"/>
                <a:sym typeface="Times New Roman"/>
              </a:defRPr>
            </a:pPr>
            <a:r>
              <a:rPr dirty="0" err="1"/>
              <a:t>sledování</a:t>
            </a:r>
            <a:r>
              <a:rPr dirty="0"/>
              <a:t> </a:t>
            </a:r>
            <a:r>
              <a:rPr dirty="0" err="1"/>
              <a:t>jejich</a:t>
            </a:r>
            <a:r>
              <a:rPr dirty="0"/>
              <a:t> </a:t>
            </a:r>
            <a:r>
              <a:rPr dirty="0" err="1"/>
              <a:t>myslí</a:t>
            </a:r>
            <a:r>
              <a:rPr dirty="0"/>
              <a:t> by </a:t>
            </a:r>
            <a:r>
              <a:rPr dirty="0" err="1"/>
              <a:t>zůstala</a:t>
            </a:r>
            <a:r>
              <a:rPr dirty="0"/>
              <a:t> </a:t>
            </a:r>
            <a:r>
              <a:rPr dirty="0" err="1"/>
              <a:t>základní</a:t>
            </a:r>
            <a:r>
              <a:rPr dirty="0"/>
              <a:t> </a:t>
            </a:r>
            <a:r>
              <a:rPr dirty="0" err="1"/>
              <a:t>linií</a:t>
            </a:r>
            <a:r>
              <a:rPr dirty="0"/>
              <a:t>. </a:t>
            </a:r>
            <a:r>
              <a:rPr dirty="0" err="1"/>
              <a:t>Říkali</a:t>
            </a:r>
            <a:r>
              <a:rPr dirty="0"/>
              <a:t> </a:t>
            </a:r>
            <a:r>
              <a:rPr dirty="0" err="1"/>
              <a:t>nám</a:t>
            </a:r>
            <a:r>
              <a:rPr dirty="0"/>
              <a:t>: '</a:t>
            </a:r>
            <a:r>
              <a:rPr dirty="0" err="1"/>
              <a:t>Tady</a:t>
            </a:r>
            <a:r>
              <a:rPr dirty="0"/>
              <a:t> je </a:t>
            </a:r>
          </a:p>
          <a:p>
            <a:pPr>
              <a:defRPr sz="1500">
                <a:latin typeface="Times New Roman"/>
                <a:ea typeface="Times New Roman"/>
                <a:cs typeface="Times New Roman"/>
                <a:sym typeface="Times New Roman"/>
              </a:defRPr>
            </a:pPr>
            <a:r>
              <a:rPr dirty="0"/>
              <a:t>ta </a:t>
            </a:r>
            <a:r>
              <a:rPr dirty="0" err="1"/>
              <a:t>správná</a:t>
            </a:r>
            <a:r>
              <a:rPr dirty="0"/>
              <a:t> </a:t>
            </a:r>
            <a:r>
              <a:rPr dirty="0" err="1"/>
              <a:t>cesta</a:t>
            </a:r>
            <a:r>
              <a:rPr dirty="0"/>
              <a:t>,' a pro </a:t>
            </a:r>
            <a:r>
              <a:rPr dirty="0" err="1"/>
              <a:t>vás</a:t>
            </a:r>
            <a:r>
              <a:rPr dirty="0"/>
              <a:t> </a:t>
            </a:r>
            <a:r>
              <a:rPr dirty="0" err="1"/>
              <a:t>jsme</a:t>
            </a:r>
            <a:r>
              <a:rPr dirty="0"/>
              <a:t> </a:t>
            </a:r>
            <a:r>
              <a:rPr dirty="0" err="1"/>
              <a:t>ji</a:t>
            </a:r>
            <a:r>
              <a:rPr dirty="0"/>
              <a:t> </a:t>
            </a:r>
            <a:r>
              <a:rPr dirty="0" err="1"/>
              <a:t>označili</a:t>
            </a:r>
            <a:r>
              <a:rPr dirty="0"/>
              <a:t>. </a:t>
            </a:r>
            <a:r>
              <a:rPr dirty="0" err="1"/>
              <a:t>Tak</a:t>
            </a:r>
            <a:r>
              <a:rPr dirty="0"/>
              <a:t> </a:t>
            </a:r>
            <a:r>
              <a:rPr dirty="0" err="1"/>
              <a:t>proč</a:t>
            </a:r>
            <a:r>
              <a:rPr dirty="0"/>
              <a:t> </a:t>
            </a:r>
            <a:r>
              <a:rPr dirty="0" err="1"/>
              <a:t>byste</a:t>
            </a:r>
            <a:r>
              <a:rPr dirty="0"/>
              <a:t> </a:t>
            </a:r>
            <a:r>
              <a:rPr dirty="0" err="1"/>
              <a:t>chtěli</a:t>
            </a:r>
            <a:r>
              <a:rPr dirty="0"/>
              <a:t> </a:t>
            </a:r>
          </a:p>
          <a:p>
            <a:pPr>
              <a:defRPr sz="1500">
                <a:latin typeface="Times New Roman"/>
                <a:ea typeface="Times New Roman"/>
                <a:cs typeface="Times New Roman"/>
                <a:sym typeface="Times New Roman"/>
              </a:defRPr>
            </a:pPr>
            <a:r>
              <a:rPr dirty="0" err="1"/>
              <a:t>bloudit</a:t>
            </a:r>
            <a:r>
              <a:rPr dirty="0"/>
              <a:t> </a:t>
            </a:r>
            <a:r>
              <a:rPr dirty="0" err="1"/>
              <a:t>po</a:t>
            </a:r>
            <a:r>
              <a:rPr dirty="0"/>
              <a:t> </a:t>
            </a:r>
            <a:r>
              <a:rPr dirty="0" err="1"/>
              <a:t>vedlejších</a:t>
            </a:r>
            <a:r>
              <a:rPr dirty="0"/>
              <a:t> </a:t>
            </a:r>
            <a:r>
              <a:rPr dirty="0" err="1"/>
              <a:t>cestách</a:t>
            </a:r>
            <a:r>
              <a:rPr dirty="0"/>
              <a:t>? </a:t>
            </a:r>
            <a:r>
              <a:rPr dirty="0" err="1"/>
              <a:t>Proč</a:t>
            </a:r>
            <a:r>
              <a:rPr dirty="0"/>
              <a:t> se </a:t>
            </a:r>
            <a:r>
              <a:rPr dirty="0" err="1"/>
              <a:t>oddáváte</a:t>
            </a:r>
            <a:r>
              <a:rPr dirty="0"/>
              <a:t> </a:t>
            </a:r>
            <a:r>
              <a:rPr dirty="0" err="1"/>
              <a:t>svým</a:t>
            </a:r>
            <a:r>
              <a:rPr dirty="0"/>
              <a:t> </a:t>
            </a:r>
            <a:r>
              <a:rPr dirty="0" err="1"/>
              <a:t>choutkám</a:t>
            </a:r>
            <a:r>
              <a:rPr dirty="0"/>
              <a:t>, </a:t>
            </a:r>
            <a:r>
              <a:rPr dirty="0" err="1"/>
              <a:t>když</a:t>
            </a:r>
            <a:r>
              <a:rPr dirty="0"/>
              <a:t> </a:t>
            </a:r>
            <a:r>
              <a:rPr dirty="0" err="1"/>
              <a:t>už</a:t>
            </a:r>
            <a:r>
              <a:rPr dirty="0"/>
              <a:t> </a:t>
            </a:r>
          </a:p>
          <a:p>
            <a:pPr>
              <a:defRPr sz="1500">
                <a:latin typeface="Times New Roman"/>
                <a:ea typeface="Times New Roman"/>
                <a:cs typeface="Times New Roman"/>
                <a:sym typeface="Times New Roman"/>
              </a:defRPr>
            </a:pPr>
            <a:r>
              <a:rPr dirty="0" err="1"/>
              <a:t>byl</a:t>
            </a:r>
            <a:r>
              <a:rPr dirty="0"/>
              <a:t> </a:t>
            </a:r>
            <a:r>
              <a:rPr dirty="0" err="1"/>
              <a:t>stanoven</a:t>
            </a:r>
            <a:r>
              <a:rPr dirty="0"/>
              <a:t> </a:t>
            </a:r>
            <a:r>
              <a:rPr dirty="0" err="1"/>
              <a:t>jediný</a:t>
            </a:r>
            <a:r>
              <a:rPr dirty="0"/>
              <a:t> </a:t>
            </a:r>
            <a:r>
              <a:rPr dirty="0" err="1"/>
              <a:t>smysluplný</a:t>
            </a:r>
            <a:r>
              <a:rPr dirty="0"/>
              <a:t> </a:t>
            </a:r>
            <a:r>
              <a:rPr dirty="0" err="1"/>
              <a:t>úkol</a:t>
            </a:r>
            <a:r>
              <a:rPr dirty="0"/>
              <a:t> a </a:t>
            </a:r>
            <a:r>
              <a:rPr dirty="0" err="1"/>
              <a:t>jeho</a:t>
            </a:r>
            <a:r>
              <a:rPr dirty="0"/>
              <a:t> </a:t>
            </a:r>
            <a:r>
              <a:rPr dirty="0" err="1"/>
              <a:t>řešení</a:t>
            </a:r>
            <a:r>
              <a:rPr dirty="0"/>
              <a:t> </a:t>
            </a:r>
            <a:r>
              <a:rPr dirty="0" err="1"/>
              <a:t>předem</a:t>
            </a:r>
            <a:r>
              <a:rPr dirty="0"/>
              <a:t> </a:t>
            </a:r>
            <a:r>
              <a:rPr dirty="0" err="1"/>
              <a:t>podáno</a:t>
            </a:r>
            <a:r>
              <a:rPr dirty="0"/>
              <a:t>? </a:t>
            </a:r>
            <a:r>
              <a:rPr dirty="0" err="1"/>
              <a:t>Ve</a:t>
            </a:r>
            <a:r>
              <a:rPr dirty="0"/>
              <a:t> </a:t>
            </a:r>
          </a:p>
          <a:p>
            <a:pPr>
              <a:defRPr sz="1500">
                <a:latin typeface="Times New Roman"/>
                <a:ea typeface="Times New Roman"/>
                <a:cs typeface="Times New Roman"/>
                <a:sym typeface="Times New Roman"/>
              </a:defRPr>
            </a:pPr>
            <a:r>
              <a:rPr dirty="0" err="1"/>
              <a:t>všech</a:t>
            </a:r>
            <a:r>
              <a:rPr dirty="0"/>
              <a:t> </a:t>
            </a:r>
            <a:r>
              <a:rPr dirty="0" err="1"/>
              <a:t>svých</a:t>
            </a:r>
            <a:r>
              <a:rPr dirty="0"/>
              <a:t> </a:t>
            </a:r>
            <a:r>
              <a:rPr dirty="0" err="1"/>
              <a:t>různých</a:t>
            </a:r>
            <a:r>
              <a:rPr dirty="0"/>
              <a:t> </a:t>
            </a:r>
            <a:r>
              <a:rPr dirty="0" err="1"/>
              <a:t>podobách</a:t>
            </a:r>
            <a:r>
              <a:rPr dirty="0"/>
              <a:t> </a:t>
            </a:r>
            <a:r>
              <a:rPr dirty="0" err="1"/>
              <a:t>byli</a:t>
            </a:r>
            <a:r>
              <a:rPr dirty="0"/>
              <a:t> </a:t>
            </a:r>
            <a:r>
              <a:rPr dirty="0" err="1"/>
              <a:t>naši</a:t>
            </a:r>
            <a:r>
              <a:rPr dirty="0"/>
              <a:t> </a:t>
            </a:r>
            <a:r>
              <a:rPr dirty="0" err="1"/>
              <a:t>strážci</a:t>
            </a:r>
            <a:r>
              <a:rPr dirty="0"/>
              <a:t> </a:t>
            </a:r>
            <a:r>
              <a:rPr dirty="0" err="1"/>
              <a:t>vždy</a:t>
            </a:r>
            <a:r>
              <a:rPr dirty="0"/>
              <a:t> </a:t>
            </a:r>
            <a:r>
              <a:rPr dirty="0" err="1"/>
              <a:t>přesvědčeni</a:t>
            </a:r>
            <a:r>
              <a:rPr dirty="0"/>
              <a:t>, </a:t>
            </a:r>
            <a:r>
              <a:rPr dirty="0" err="1"/>
              <a:t>že</a:t>
            </a:r>
            <a:r>
              <a:rPr dirty="0"/>
              <a:t> </a:t>
            </a:r>
            <a:r>
              <a:rPr dirty="0" err="1"/>
              <a:t>mají</a:t>
            </a:r>
            <a:endParaRPr dirty="0"/>
          </a:p>
          <a:p>
            <a:pPr>
              <a:defRPr sz="1500">
                <a:latin typeface="Times New Roman"/>
                <a:ea typeface="Times New Roman"/>
                <a:cs typeface="Times New Roman"/>
                <a:sym typeface="Times New Roman"/>
              </a:defRPr>
            </a:pPr>
            <a:r>
              <a:rPr dirty="0"/>
              <a:t> </a:t>
            </a:r>
            <a:r>
              <a:rPr dirty="0" err="1"/>
              <a:t>pravdu</a:t>
            </a:r>
            <a:r>
              <a:rPr dirty="0"/>
              <a:t>, a </a:t>
            </a:r>
            <a:r>
              <a:rPr dirty="0" err="1"/>
              <a:t>nikdy</a:t>
            </a:r>
            <a:r>
              <a:rPr dirty="0"/>
              <a:t> </a:t>
            </a:r>
            <a:r>
              <a:rPr dirty="0" err="1"/>
              <a:t>neznali</a:t>
            </a:r>
            <a:r>
              <a:rPr dirty="0"/>
              <a:t> </a:t>
            </a:r>
            <a:r>
              <a:rPr dirty="0" err="1"/>
              <a:t>pochybnosti</a:t>
            </a:r>
            <a:r>
              <a:rPr dirty="0"/>
              <a:t>. </a:t>
            </a:r>
            <a:r>
              <a:rPr dirty="0" err="1"/>
              <a:t>Vždy</a:t>
            </a:r>
            <a:r>
              <a:rPr dirty="0"/>
              <a:t> </a:t>
            </a:r>
            <a:r>
              <a:rPr dirty="0" err="1"/>
              <a:t>směle</a:t>
            </a:r>
            <a:r>
              <a:rPr dirty="0"/>
              <a:t> </a:t>
            </a:r>
            <a:r>
              <a:rPr dirty="0" err="1"/>
              <a:t>tvrdili</a:t>
            </a:r>
            <a:r>
              <a:rPr dirty="0"/>
              <a:t>, </a:t>
            </a:r>
            <a:r>
              <a:rPr dirty="0" err="1"/>
              <a:t>že</a:t>
            </a:r>
            <a:r>
              <a:rPr dirty="0"/>
              <a:t> </a:t>
            </a:r>
            <a:r>
              <a:rPr dirty="0" err="1"/>
              <a:t>vědí</a:t>
            </a:r>
            <a:r>
              <a:rPr dirty="0"/>
              <a:t> </a:t>
            </a:r>
            <a:r>
              <a:rPr dirty="0" err="1"/>
              <a:t>jen</a:t>
            </a:r>
            <a:r>
              <a:rPr dirty="0"/>
              <a:t> </a:t>
            </a:r>
          </a:p>
          <a:p>
            <a:pPr>
              <a:defRPr sz="1500">
                <a:latin typeface="Times New Roman"/>
                <a:ea typeface="Times New Roman"/>
                <a:cs typeface="Times New Roman"/>
                <a:sym typeface="Times New Roman"/>
              </a:defRPr>
            </a:pPr>
            <a:r>
              <a:rPr dirty="0" err="1"/>
              <a:t>pohledem</a:t>
            </a:r>
            <a:r>
              <a:rPr dirty="0"/>
              <a:t> </a:t>
            </a:r>
            <a:r>
              <a:rPr dirty="0" err="1"/>
              <a:t>na</a:t>
            </a:r>
            <a:r>
              <a:rPr dirty="0"/>
              <a:t> </a:t>
            </a:r>
            <a:r>
              <a:rPr dirty="0" err="1"/>
              <a:t>semínko</a:t>
            </a:r>
            <a:r>
              <a:rPr dirty="0"/>
              <a:t>, </a:t>
            </a:r>
            <a:r>
              <a:rPr dirty="0" err="1"/>
              <a:t>jaký</a:t>
            </a:r>
            <a:r>
              <a:rPr dirty="0"/>
              <a:t> </a:t>
            </a:r>
            <a:r>
              <a:rPr dirty="0" err="1"/>
              <a:t>bude</a:t>
            </a:r>
            <a:r>
              <a:rPr dirty="0"/>
              <a:t> </a:t>
            </a:r>
            <a:r>
              <a:rPr dirty="0" err="1"/>
              <a:t>mít</a:t>
            </a:r>
            <a:r>
              <a:rPr dirty="0"/>
              <a:t> plod, a z </a:t>
            </a:r>
            <a:r>
              <a:rPr dirty="0" err="1"/>
              <a:t>toho</a:t>
            </a:r>
            <a:r>
              <a:rPr dirty="0"/>
              <a:t> </a:t>
            </a:r>
            <a:r>
              <a:rPr dirty="0" err="1"/>
              <a:t>byl</a:t>
            </a:r>
            <a:r>
              <a:rPr dirty="0"/>
              <a:t> </a:t>
            </a:r>
            <a:r>
              <a:rPr dirty="0" err="1"/>
              <a:t>jen</a:t>
            </a:r>
            <a:r>
              <a:rPr dirty="0"/>
              <a:t> </a:t>
            </a:r>
            <a:r>
              <a:rPr dirty="0" err="1"/>
              <a:t>krok</a:t>
            </a:r>
            <a:r>
              <a:rPr dirty="0"/>
              <a:t> k </a:t>
            </a:r>
          </a:p>
          <a:p>
            <a:pPr>
              <a:defRPr sz="1500">
                <a:latin typeface="Times New Roman"/>
                <a:ea typeface="Times New Roman"/>
                <a:cs typeface="Times New Roman"/>
                <a:sym typeface="Times New Roman"/>
              </a:defRPr>
            </a:pPr>
            <a:r>
              <a:rPr dirty="0" err="1"/>
              <a:t>vyhlášení</a:t>
            </a:r>
            <a:r>
              <a:rPr dirty="0"/>
              <a:t> </a:t>
            </a:r>
            <a:r>
              <a:rPr dirty="0" err="1"/>
              <a:t>zničení</a:t>
            </a:r>
            <a:r>
              <a:rPr dirty="0"/>
              <a:t> </a:t>
            </a:r>
            <a:r>
              <a:rPr dirty="0" err="1"/>
              <a:t>jakéhokoli</a:t>
            </a:r>
            <a:r>
              <a:rPr dirty="0"/>
              <a:t> </a:t>
            </a:r>
            <a:r>
              <a:rPr dirty="0" err="1"/>
              <a:t>klíčku</a:t>
            </a:r>
            <a:r>
              <a:rPr dirty="0"/>
              <a:t>, </a:t>
            </a:r>
            <a:r>
              <a:rPr dirty="0" err="1"/>
              <a:t>který</a:t>
            </a:r>
            <a:r>
              <a:rPr dirty="0"/>
              <a:t> </a:t>
            </a:r>
            <a:r>
              <a:rPr dirty="0" err="1"/>
              <a:t>považovali</a:t>
            </a:r>
            <a:r>
              <a:rPr dirty="0"/>
              <a:t> </a:t>
            </a:r>
            <a:r>
              <a:rPr dirty="0" err="1"/>
              <a:t>za</a:t>
            </a:r>
            <a:r>
              <a:rPr dirty="0"/>
              <a:t> </a:t>
            </a:r>
            <a:r>
              <a:rPr dirty="0" err="1"/>
              <a:t>zbytečný</a:t>
            </a:r>
            <a:r>
              <a:rPr dirty="0"/>
              <a:t>. A to </a:t>
            </a:r>
          </a:p>
          <a:p>
            <a:pPr>
              <a:defRPr sz="1500">
                <a:latin typeface="Times New Roman"/>
                <a:ea typeface="Times New Roman"/>
                <a:cs typeface="Times New Roman"/>
                <a:sym typeface="Times New Roman"/>
              </a:defRPr>
            </a:pPr>
            <a:r>
              <a:rPr dirty="0" err="1"/>
              <a:t>vše</a:t>
            </a:r>
            <a:r>
              <a:rPr dirty="0"/>
              <a:t> </a:t>
            </a:r>
            <a:r>
              <a:rPr dirty="0" err="1"/>
              <a:t>dělají</a:t>
            </a:r>
            <a:r>
              <a:rPr dirty="0"/>
              <a:t> </a:t>
            </a:r>
            <a:r>
              <a:rPr dirty="0" err="1"/>
              <a:t>tak</a:t>
            </a:r>
            <a:r>
              <a:rPr dirty="0"/>
              <a:t> </a:t>
            </a:r>
            <a:r>
              <a:rPr dirty="0" err="1"/>
              <a:t>důkladně</a:t>
            </a:r>
            <a:r>
              <a:rPr dirty="0"/>
              <a:t>."</a:t>
            </a:r>
          </a:p>
        </p:txBody>
      </p:sp>
    </p:spTree>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Nadpis 1"/>
          <p:cNvSpPr txBox="1">
            <a:spLocks noGrp="1"/>
          </p:cNvSpPr>
          <p:nvPr>
            <p:ph type="title"/>
          </p:nvPr>
        </p:nvSpPr>
        <p:spPr>
          <a:prstGeom prst="rect">
            <a:avLst/>
          </a:prstGeom>
        </p:spPr>
        <p:txBody>
          <a:bodyPr/>
          <a:lstStyle>
            <a:lvl1pPr>
              <a:defRPr sz="1600"/>
            </a:lvl1pPr>
          </a:lstStyle>
          <a:p>
            <a:r>
              <a:t>Některé zákony ve spravedlivé (dokonalé) obci I – „legitimizace“ sociální hierarchie (spíše tříd) </a:t>
            </a:r>
          </a:p>
        </p:txBody>
      </p:sp>
      <p:sp>
        <p:nvSpPr>
          <p:cNvPr id="52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a:t>„Ale </a:t>
            </a:r>
            <a:r>
              <a:rPr dirty="0" err="1"/>
              <a:t>jak</a:t>
            </a:r>
            <a:r>
              <a:rPr dirty="0"/>
              <a:t> </a:t>
            </a:r>
            <a:r>
              <a:rPr dirty="0" err="1"/>
              <a:t>si</a:t>
            </a:r>
            <a:r>
              <a:rPr dirty="0"/>
              <a:t> </a:t>
            </a:r>
            <a:r>
              <a:rPr dirty="0" err="1"/>
              <a:t>nyní</a:t>
            </a:r>
            <a:r>
              <a:rPr dirty="0"/>
              <a:t> </a:t>
            </a:r>
            <a:r>
              <a:rPr dirty="0" err="1"/>
              <a:t>počíti</a:t>
            </a:r>
            <a:r>
              <a:rPr dirty="0"/>
              <a:t> s </a:t>
            </a:r>
            <a:r>
              <a:rPr dirty="0" err="1"/>
              <a:t>těmi</a:t>
            </a:r>
            <a:r>
              <a:rPr dirty="0"/>
              <a:t> </a:t>
            </a:r>
            <a:r>
              <a:rPr b="1" dirty="0" err="1"/>
              <a:t>nezbytnými</a:t>
            </a:r>
            <a:r>
              <a:rPr b="1" dirty="0"/>
              <a:t> </a:t>
            </a:r>
            <a:r>
              <a:rPr b="1" dirty="0" err="1"/>
              <a:t>nepravdami</a:t>
            </a:r>
            <a:r>
              <a:rPr dirty="0"/>
              <a:t>, o </a:t>
            </a:r>
            <a:r>
              <a:rPr dirty="0" err="1"/>
              <a:t>nichž</a:t>
            </a:r>
            <a:r>
              <a:rPr dirty="0"/>
              <a:t> </a:t>
            </a:r>
            <a:r>
              <a:rPr dirty="0" err="1"/>
              <a:t>jsme</a:t>
            </a:r>
            <a:r>
              <a:rPr dirty="0"/>
              <a:t> </a:t>
            </a:r>
            <a:r>
              <a:rPr dirty="0" err="1"/>
              <a:t>výše</a:t>
            </a:r>
            <a:r>
              <a:rPr dirty="0"/>
              <a:t> </a:t>
            </a:r>
            <a:r>
              <a:rPr dirty="0" err="1"/>
              <a:t>mluvili</a:t>
            </a:r>
            <a:r>
              <a:rPr dirty="0"/>
              <a:t>, …“ (414b)</a:t>
            </a:r>
          </a:p>
          <a:p>
            <a:pPr marL="0" indent="0">
              <a:buSzTx/>
              <a:buNone/>
              <a:defRPr sz="1200"/>
            </a:pPr>
            <a:endParaRPr dirty="0"/>
          </a:p>
          <a:p>
            <a:pPr marL="0" indent="0">
              <a:spcBef>
                <a:spcPts val="200"/>
              </a:spcBef>
              <a:buSzTx/>
              <a:buNone/>
              <a:defRPr sz="1200"/>
            </a:pPr>
            <a:r>
              <a:rPr dirty="0"/>
              <a:t>„</a:t>
            </a:r>
            <a:r>
              <a:rPr dirty="0" err="1"/>
              <a:t>Zcela</a:t>
            </a:r>
            <a:r>
              <a:rPr dirty="0"/>
              <a:t> </a:t>
            </a:r>
            <a:r>
              <a:rPr dirty="0" err="1"/>
              <a:t>přirozeně</a:t>
            </a:r>
            <a:r>
              <a:rPr dirty="0"/>
              <a:t>; </a:t>
            </a:r>
            <a:r>
              <a:rPr dirty="0" err="1"/>
              <a:t>přesto</a:t>
            </a:r>
            <a:r>
              <a:rPr dirty="0"/>
              <a:t> </a:t>
            </a:r>
            <a:r>
              <a:rPr dirty="0" err="1"/>
              <a:t>však</a:t>
            </a:r>
            <a:r>
              <a:rPr dirty="0"/>
              <a:t> </a:t>
            </a:r>
            <a:r>
              <a:rPr dirty="0" err="1"/>
              <a:t>slyš</a:t>
            </a:r>
            <a:r>
              <a:rPr dirty="0"/>
              <a:t> </a:t>
            </a:r>
            <a:r>
              <a:rPr dirty="0" err="1"/>
              <a:t>i</a:t>
            </a:r>
            <a:r>
              <a:rPr dirty="0"/>
              <a:t> </a:t>
            </a:r>
            <a:r>
              <a:rPr dirty="0" err="1"/>
              <a:t>ostatek</a:t>
            </a:r>
            <a:r>
              <a:rPr dirty="0"/>
              <a:t> </a:t>
            </a:r>
            <a:r>
              <a:rPr dirty="0" err="1"/>
              <a:t>té</a:t>
            </a:r>
            <a:r>
              <a:rPr dirty="0"/>
              <a:t> </a:t>
            </a:r>
            <a:r>
              <a:rPr b="1" dirty="0" err="1"/>
              <a:t>báje</a:t>
            </a:r>
            <a:r>
              <a:rPr dirty="0"/>
              <a:t>. </a:t>
            </a:r>
            <a:r>
              <a:rPr dirty="0" err="1"/>
              <a:t>Jste</a:t>
            </a:r>
            <a:r>
              <a:rPr dirty="0"/>
              <a:t> </a:t>
            </a:r>
            <a:r>
              <a:rPr dirty="0" err="1"/>
              <a:t>zajisté</a:t>
            </a:r>
            <a:r>
              <a:rPr dirty="0"/>
              <a:t> arci </a:t>
            </a:r>
            <a:r>
              <a:rPr dirty="0" err="1"/>
              <a:t>všichni</a:t>
            </a:r>
            <a:r>
              <a:rPr dirty="0"/>
              <a:t> v </a:t>
            </a:r>
            <a:r>
              <a:rPr dirty="0" err="1"/>
              <a:t>obci</a:t>
            </a:r>
            <a:r>
              <a:rPr dirty="0"/>
              <a:t> </a:t>
            </a:r>
            <a:r>
              <a:rPr dirty="0" err="1"/>
              <a:t>bratry</a:t>
            </a:r>
            <a:r>
              <a:rPr dirty="0"/>
              <a:t> – </a:t>
            </a:r>
            <a:r>
              <a:rPr b="1" dirty="0" err="1"/>
              <a:t>tak</a:t>
            </a:r>
            <a:r>
              <a:rPr b="1" dirty="0"/>
              <a:t> </a:t>
            </a:r>
            <a:r>
              <a:rPr b="1" dirty="0" err="1"/>
              <a:t>jim</a:t>
            </a:r>
            <a:r>
              <a:rPr b="1" dirty="0"/>
              <a:t> </a:t>
            </a:r>
            <a:r>
              <a:rPr b="1" dirty="0" err="1"/>
              <a:t>řekneme</a:t>
            </a:r>
            <a:r>
              <a:rPr b="1" dirty="0"/>
              <a:t> </a:t>
            </a:r>
            <a:r>
              <a:rPr b="1" dirty="0" err="1"/>
              <a:t>ve</a:t>
            </a:r>
            <a:r>
              <a:rPr b="1" dirty="0"/>
              <a:t> </a:t>
            </a:r>
            <a:r>
              <a:rPr b="1" dirty="0" err="1"/>
              <a:t>svém</a:t>
            </a:r>
            <a:r>
              <a:rPr b="1" dirty="0"/>
              <a:t> </a:t>
            </a:r>
            <a:r>
              <a:rPr b="1" dirty="0" err="1"/>
              <a:t>vypravování</a:t>
            </a:r>
            <a:r>
              <a:rPr dirty="0"/>
              <a:t> – ale </a:t>
            </a:r>
            <a:r>
              <a:rPr dirty="0" err="1"/>
              <a:t>bůh</a:t>
            </a:r>
            <a:r>
              <a:rPr dirty="0"/>
              <a:t>, </a:t>
            </a:r>
            <a:r>
              <a:rPr dirty="0" err="1"/>
              <a:t>když</a:t>
            </a:r>
            <a:r>
              <a:rPr dirty="0"/>
              <a:t> </a:t>
            </a:r>
            <a:r>
              <a:rPr dirty="0" err="1"/>
              <a:t>vás</a:t>
            </a:r>
            <a:r>
              <a:rPr dirty="0"/>
              <a:t> </a:t>
            </a:r>
            <a:r>
              <a:rPr dirty="0" err="1"/>
              <a:t>vytvářel</a:t>
            </a:r>
            <a:r>
              <a:rPr dirty="0"/>
              <a:t>, </a:t>
            </a:r>
            <a:r>
              <a:rPr dirty="0" err="1"/>
              <a:t>přimísil</a:t>
            </a:r>
            <a:r>
              <a:rPr dirty="0"/>
              <a:t> </a:t>
            </a:r>
            <a:r>
              <a:rPr dirty="0" err="1"/>
              <a:t>těm</a:t>
            </a:r>
            <a:r>
              <a:rPr dirty="0"/>
              <a:t> z </a:t>
            </a:r>
            <a:r>
              <a:rPr dirty="0" err="1"/>
              <a:t>vás</a:t>
            </a:r>
            <a:r>
              <a:rPr dirty="0"/>
              <a:t>, </a:t>
            </a:r>
            <a:r>
              <a:rPr dirty="0" err="1"/>
              <a:t>kteří</a:t>
            </a:r>
            <a:r>
              <a:rPr dirty="0"/>
              <a:t> </a:t>
            </a:r>
            <a:r>
              <a:rPr dirty="0" err="1"/>
              <a:t>jsou</a:t>
            </a:r>
            <a:r>
              <a:rPr dirty="0"/>
              <a:t> </a:t>
            </a:r>
            <a:r>
              <a:rPr dirty="0" err="1"/>
              <a:t>schopni</a:t>
            </a:r>
            <a:r>
              <a:rPr dirty="0"/>
              <a:t> k </a:t>
            </a:r>
            <a:r>
              <a:rPr dirty="0" err="1"/>
              <a:t>vládě</a:t>
            </a:r>
            <a:r>
              <a:rPr dirty="0"/>
              <a:t>, </a:t>
            </a:r>
            <a:r>
              <a:rPr dirty="0" err="1"/>
              <a:t>při</a:t>
            </a:r>
            <a:r>
              <a:rPr dirty="0"/>
              <a:t> </a:t>
            </a:r>
            <a:r>
              <a:rPr dirty="0" err="1"/>
              <a:t>jejich</a:t>
            </a:r>
            <a:r>
              <a:rPr dirty="0"/>
              <a:t> </a:t>
            </a:r>
            <a:r>
              <a:rPr dirty="0" err="1"/>
              <a:t>vzniku</a:t>
            </a:r>
            <a:r>
              <a:rPr dirty="0"/>
              <a:t> </a:t>
            </a:r>
            <a:r>
              <a:rPr dirty="0" err="1"/>
              <a:t>zlato</a:t>
            </a:r>
            <a:r>
              <a:rPr dirty="0"/>
              <a:t>, a proto </a:t>
            </a:r>
            <a:r>
              <a:rPr dirty="0" err="1"/>
              <a:t>jsou</a:t>
            </a:r>
            <a:r>
              <a:rPr dirty="0"/>
              <a:t> </a:t>
            </a:r>
            <a:r>
              <a:rPr dirty="0" err="1"/>
              <a:t>nejvzácnější</a:t>
            </a:r>
            <a:r>
              <a:rPr dirty="0"/>
              <a:t>; </a:t>
            </a:r>
            <a:r>
              <a:rPr dirty="0" err="1"/>
              <a:t>těm</a:t>
            </a:r>
            <a:r>
              <a:rPr dirty="0"/>
              <a:t>, </a:t>
            </a:r>
            <a:r>
              <a:rPr dirty="0" err="1"/>
              <a:t>kdo</a:t>
            </a:r>
            <a:r>
              <a:rPr dirty="0"/>
              <a:t> </a:t>
            </a:r>
            <a:r>
              <a:rPr dirty="0" err="1"/>
              <a:t>jsou</a:t>
            </a:r>
            <a:r>
              <a:rPr dirty="0"/>
              <a:t> </a:t>
            </a:r>
            <a:r>
              <a:rPr dirty="0" err="1"/>
              <a:t>pomocníci</a:t>
            </a:r>
            <a:r>
              <a:rPr dirty="0"/>
              <a:t>, </a:t>
            </a:r>
            <a:r>
              <a:rPr dirty="0" err="1"/>
              <a:t>stříbro</a:t>
            </a:r>
            <a:r>
              <a:rPr dirty="0"/>
              <a:t>; </a:t>
            </a:r>
            <a:r>
              <a:rPr dirty="0" err="1"/>
              <a:t>železo</a:t>
            </a:r>
            <a:r>
              <a:rPr dirty="0"/>
              <a:t> </a:t>
            </a:r>
            <a:r>
              <a:rPr dirty="0" err="1"/>
              <a:t>pak</a:t>
            </a:r>
            <a:r>
              <a:rPr dirty="0"/>
              <a:t> a </a:t>
            </a:r>
            <a:r>
              <a:rPr dirty="0" err="1"/>
              <a:t>měď</a:t>
            </a:r>
            <a:r>
              <a:rPr dirty="0"/>
              <a:t> </a:t>
            </a:r>
            <a:r>
              <a:rPr dirty="0" err="1"/>
              <a:t>rolníkům</a:t>
            </a:r>
            <a:r>
              <a:rPr dirty="0"/>
              <a:t> a </a:t>
            </a:r>
            <a:r>
              <a:rPr dirty="0" err="1"/>
              <a:t>ostatním</a:t>
            </a:r>
            <a:r>
              <a:rPr dirty="0"/>
              <a:t> </a:t>
            </a:r>
            <a:r>
              <a:rPr dirty="0" err="1"/>
              <a:t>dělníkům</a:t>
            </a:r>
            <a:r>
              <a:rPr dirty="0"/>
              <a:t>. </a:t>
            </a:r>
            <a:r>
              <a:rPr dirty="0" err="1"/>
              <a:t>Poněvadž</a:t>
            </a:r>
            <a:r>
              <a:rPr dirty="0"/>
              <a:t> </a:t>
            </a:r>
            <a:r>
              <a:rPr dirty="0" err="1"/>
              <a:t>tedy</a:t>
            </a:r>
            <a:r>
              <a:rPr dirty="0"/>
              <a:t> </a:t>
            </a:r>
            <a:r>
              <a:rPr dirty="0" err="1"/>
              <a:t>všichni</a:t>
            </a:r>
            <a:r>
              <a:rPr dirty="0"/>
              <a:t> </a:t>
            </a:r>
            <a:r>
              <a:rPr dirty="0" err="1"/>
              <a:t>jste</a:t>
            </a:r>
            <a:r>
              <a:rPr dirty="0"/>
              <a:t> </a:t>
            </a:r>
            <a:r>
              <a:rPr dirty="0" err="1"/>
              <a:t>stejného</a:t>
            </a:r>
            <a:r>
              <a:rPr dirty="0"/>
              <a:t> </a:t>
            </a:r>
            <a:r>
              <a:rPr dirty="0" err="1"/>
              <a:t>rodu</a:t>
            </a:r>
            <a:r>
              <a:rPr dirty="0"/>
              <a:t>, </a:t>
            </a:r>
            <a:r>
              <a:rPr dirty="0" err="1"/>
              <a:t>ačkoliv</a:t>
            </a:r>
            <a:r>
              <a:rPr dirty="0"/>
              <a:t> </a:t>
            </a:r>
            <a:r>
              <a:rPr dirty="0" err="1"/>
              <a:t>po</a:t>
            </a:r>
            <a:r>
              <a:rPr dirty="0"/>
              <a:t> </a:t>
            </a:r>
            <a:r>
              <a:rPr dirty="0" err="1"/>
              <a:t>většině</a:t>
            </a:r>
            <a:r>
              <a:rPr dirty="0"/>
              <a:t> </a:t>
            </a:r>
            <a:r>
              <a:rPr dirty="0" err="1"/>
              <a:t>budete</a:t>
            </a:r>
            <a:r>
              <a:rPr dirty="0"/>
              <a:t> </a:t>
            </a:r>
            <a:r>
              <a:rPr dirty="0" err="1"/>
              <a:t>ploditi</a:t>
            </a:r>
            <a:r>
              <a:rPr dirty="0"/>
              <a:t> </a:t>
            </a:r>
            <a:r>
              <a:rPr dirty="0" err="1"/>
              <a:t>potomstvo</a:t>
            </a:r>
            <a:r>
              <a:rPr dirty="0"/>
              <a:t> </a:t>
            </a:r>
            <a:r>
              <a:rPr dirty="0" err="1"/>
              <a:t>sobě</a:t>
            </a:r>
            <a:r>
              <a:rPr dirty="0"/>
              <a:t> </a:t>
            </a:r>
            <a:r>
              <a:rPr dirty="0" err="1"/>
              <a:t>samým</a:t>
            </a:r>
            <a:r>
              <a:rPr dirty="0"/>
              <a:t> </a:t>
            </a:r>
            <a:r>
              <a:rPr dirty="0" err="1"/>
              <a:t>rovné</a:t>
            </a:r>
            <a:r>
              <a:rPr dirty="0"/>
              <a:t>, </a:t>
            </a:r>
            <a:r>
              <a:rPr dirty="0" err="1"/>
              <a:t>přece</a:t>
            </a:r>
            <a:r>
              <a:rPr dirty="0"/>
              <a:t> se </a:t>
            </a:r>
            <a:r>
              <a:rPr dirty="0" err="1"/>
              <a:t>někdy</a:t>
            </a:r>
            <a:r>
              <a:rPr dirty="0"/>
              <a:t> </a:t>
            </a:r>
            <a:r>
              <a:rPr dirty="0" err="1"/>
              <a:t>může</a:t>
            </a:r>
            <a:r>
              <a:rPr dirty="0"/>
              <a:t> </a:t>
            </a:r>
            <a:r>
              <a:rPr dirty="0" err="1"/>
              <a:t>naroditi</a:t>
            </a:r>
            <a:r>
              <a:rPr dirty="0"/>
              <a:t> z </a:t>
            </a:r>
            <a:r>
              <a:rPr dirty="0" err="1"/>
              <a:t>plemene</a:t>
            </a:r>
            <a:r>
              <a:rPr dirty="0"/>
              <a:t> </a:t>
            </a:r>
            <a:r>
              <a:rPr dirty="0" err="1"/>
              <a:t>zlatého</a:t>
            </a:r>
            <a:r>
              <a:rPr dirty="0"/>
              <a:t> </a:t>
            </a:r>
            <a:r>
              <a:rPr dirty="0" err="1"/>
              <a:t>plémě</a:t>
            </a:r>
            <a:r>
              <a:rPr dirty="0"/>
              <a:t> </a:t>
            </a:r>
            <a:r>
              <a:rPr dirty="0" err="1"/>
              <a:t>stříbrné</a:t>
            </a:r>
            <a:r>
              <a:rPr dirty="0"/>
              <a:t>, a </a:t>
            </a:r>
            <a:r>
              <a:rPr dirty="0" err="1"/>
              <a:t>ze</a:t>
            </a:r>
            <a:r>
              <a:rPr dirty="0"/>
              <a:t> </a:t>
            </a:r>
            <a:r>
              <a:rPr dirty="0" err="1"/>
              <a:t>stříbrného</a:t>
            </a:r>
            <a:r>
              <a:rPr dirty="0"/>
              <a:t> </a:t>
            </a:r>
            <a:r>
              <a:rPr dirty="0" err="1"/>
              <a:t>zlaté</a:t>
            </a:r>
            <a:r>
              <a:rPr dirty="0"/>
              <a:t> a </a:t>
            </a:r>
            <a:r>
              <a:rPr dirty="0" err="1"/>
              <a:t>podobně</a:t>
            </a:r>
            <a:r>
              <a:rPr dirty="0"/>
              <a:t> </a:t>
            </a:r>
            <a:r>
              <a:rPr dirty="0" err="1"/>
              <a:t>i</a:t>
            </a:r>
            <a:r>
              <a:rPr dirty="0"/>
              <a:t> </a:t>
            </a:r>
            <a:r>
              <a:rPr dirty="0" err="1"/>
              <a:t>všechna</a:t>
            </a:r>
            <a:r>
              <a:rPr dirty="0"/>
              <a:t> </a:t>
            </a:r>
            <a:r>
              <a:rPr dirty="0" err="1"/>
              <a:t>jiná</a:t>
            </a:r>
            <a:r>
              <a:rPr dirty="0"/>
              <a:t> </a:t>
            </a:r>
            <a:r>
              <a:rPr dirty="0" err="1"/>
              <a:t>jedno</a:t>
            </a:r>
            <a:r>
              <a:rPr dirty="0"/>
              <a:t> z </a:t>
            </a:r>
            <a:r>
              <a:rPr dirty="0" err="1"/>
              <a:t>druhého</a:t>
            </a:r>
            <a:r>
              <a:rPr dirty="0"/>
              <a:t>.“ (415a)</a:t>
            </a:r>
          </a:p>
          <a:p>
            <a:pPr marL="0" indent="0">
              <a:spcBef>
                <a:spcPts val="200"/>
              </a:spcBef>
              <a:buSzTx/>
              <a:buNone/>
              <a:defRPr sz="1200"/>
            </a:pPr>
            <a:endParaRPr dirty="0"/>
          </a:p>
          <a:p>
            <a:pPr marL="0" indent="0">
              <a:spcBef>
                <a:spcPts val="200"/>
              </a:spcBef>
              <a:buSzTx/>
              <a:buNone/>
              <a:defRPr sz="1200"/>
            </a:pPr>
            <a:endParaRPr dirty="0"/>
          </a:p>
          <a:p>
            <a:pPr marL="0" indent="0">
              <a:spcBef>
                <a:spcPts val="200"/>
              </a:spcBef>
              <a:buSzTx/>
              <a:buNone/>
              <a:defRPr sz="1200"/>
            </a:pPr>
            <a:r>
              <a:rPr dirty="0"/>
              <a:t>"</a:t>
            </a:r>
          </a:p>
        </p:txBody>
      </p:sp>
    </p:spTree>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Nadpis 1"/>
          <p:cNvSpPr txBox="1">
            <a:spLocks noGrp="1"/>
          </p:cNvSpPr>
          <p:nvPr>
            <p:ph type="title"/>
          </p:nvPr>
        </p:nvSpPr>
        <p:spPr>
          <a:xfrm>
            <a:off x="457200" y="274638"/>
            <a:ext cx="8229600" cy="723901"/>
          </a:xfrm>
          <a:prstGeom prst="rect">
            <a:avLst/>
          </a:prstGeom>
        </p:spPr>
        <p:txBody>
          <a:bodyPr/>
          <a:lstStyle>
            <a:lvl1pPr>
              <a:defRPr sz="1700">
                <a:latin typeface="Times New Roman"/>
                <a:ea typeface="Times New Roman"/>
                <a:cs typeface="Times New Roman"/>
                <a:sym typeface="Times New Roman"/>
              </a:defRPr>
            </a:lvl1pPr>
          </a:lstStyle>
          <a:p>
            <a:r>
              <a:t>Některé zákony ve spravedlivé (dokonalé) obci I – soukromý majetek a soukromí</a:t>
            </a:r>
          </a:p>
        </p:txBody>
      </p:sp>
      <p:sp>
        <p:nvSpPr>
          <p:cNvPr id="528" name="Zástupný symbol pro obsah 2"/>
          <p:cNvSpPr txBox="1">
            <a:spLocks noGrp="1"/>
          </p:cNvSpPr>
          <p:nvPr>
            <p:ph type="body" idx="1"/>
          </p:nvPr>
        </p:nvSpPr>
        <p:spPr>
          <a:xfrm>
            <a:off x="457200" y="1193800"/>
            <a:ext cx="8229600" cy="4932363"/>
          </a:xfrm>
          <a:prstGeom prst="rect">
            <a:avLst/>
          </a:prstGeom>
        </p:spPr>
        <p:txBody>
          <a:bodyPr/>
          <a:lstStyle/>
          <a:p>
            <a:pPr marL="0" indent="0">
              <a:spcBef>
                <a:spcPts val="200"/>
              </a:spcBef>
              <a:buSzTx/>
              <a:buNone/>
              <a:defRPr sz="1900">
                <a:latin typeface="Times New Roman"/>
                <a:ea typeface="Times New Roman"/>
                <a:cs typeface="Times New Roman"/>
                <a:sym typeface="Times New Roman"/>
              </a:defRPr>
            </a:pPr>
            <a:r>
              <a:rPr dirty="0"/>
              <a:t>„</a:t>
            </a:r>
            <a:r>
              <a:rPr dirty="0" err="1"/>
              <a:t>Viz</a:t>
            </a:r>
            <a:r>
              <a:rPr dirty="0"/>
              <a:t> </a:t>
            </a:r>
            <a:r>
              <a:rPr dirty="0" err="1"/>
              <a:t>tedy</a:t>
            </a:r>
            <a:r>
              <a:rPr dirty="0"/>
              <a:t>, </a:t>
            </a:r>
            <a:r>
              <a:rPr dirty="0" err="1"/>
              <a:t>pravil</a:t>
            </a:r>
            <a:r>
              <a:rPr dirty="0"/>
              <a:t> </a:t>
            </a:r>
            <a:r>
              <a:rPr dirty="0" err="1"/>
              <a:t>jsem</a:t>
            </a:r>
            <a:r>
              <a:rPr dirty="0"/>
              <a:t> </a:t>
            </a:r>
            <a:r>
              <a:rPr dirty="0" err="1"/>
              <a:t>já</a:t>
            </a:r>
            <a:r>
              <a:rPr dirty="0"/>
              <a:t>, </a:t>
            </a:r>
            <a:r>
              <a:rPr dirty="0" err="1"/>
              <a:t>zda</a:t>
            </a:r>
            <a:r>
              <a:rPr dirty="0"/>
              <a:t> </a:t>
            </a:r>
            <a:r>
              <a:rPr dirty="0" err="1"/>
              <a:t>mají</a:t>
            </a:r>
            <a:r>
              <a:rPr dirty="0"/>
              <a:t> </a:t>
            </a:r>
            <a:r>
              <a:rPr dirty="0" err="1"/>
              <a:t>asi</a:t>
            </a:r>
            <a:r>
              <a:rPr dirty="0"/>
              <a:t> </a:t>
            </a:r>
            <a:r>
              <a:rPr dirty="0" err="1"/>
              <a:t>takovýmto</a:t>
            </a:r>
            <a:r>
              <a:rPr dirty="0"/>
              <a:t> </a:t>
            </a:r>
            <a:r>
              <a:rPr dirty="0" err="1"/>
              <a:t>způsobem</a:t>
            </a:r>
            <a:r>
              <a:rPr dirty="0"/>
              <a:t> </a:t>
            </a:r>
            <a:r>
              <a:rPr dirty="0" err="1"/>
              <a:t>žíti</a:t>
            </a:r>
            <a:r>
              <a:rPr dirty="0"/>
              <a:t> a </a:t>
            </a:r>
            <a:r>
              <a:rPr dirty="0" err="1"/>
              <a:t>bydliti</a:t>
            </a:r>
            <a:r>
              <a:rPr dirty="0"/>
              <a:t>, </a:t>
            </a:r>
            <a:r>
              <a:rPr dirty="0" err="1"/>
              <a:t>chtějí</a:t>
            </a:r>
            <a:r>
              <a:rPr dirty="0"/>
              <a:t>-li </a:t>
            </a:r>
            <a:r>
              <a:rPr dirty="0" err="1"/>
              <a:t>takoví</a:t>
            </a:r>
            <a:r>
              <a:rPr dirty="0"/>
              <a:t> </a:t>
            </a:r>
            <a:r>
              <a:rPr dirty="0" err="1"/>
              <a:t>bytí</a:t>
            </a:r>
            <a:r>
              <a:rPr dirty="0"/>
              <a:t>. </a:t>
            </a:r>
            <a:r>
              <a:rPr dirty="0" err="1">
                <a:solidFill>
                  <a:srgbClr val="FF0000"/>
                </a:solidFill>
              </a:rPr>
              <a:t>Předně</a:t>
            </a:r>
            <a:r>
              <a:rPr dirty="0">
                <a:solidFill>
                  <a:srgbClr val="FF0000"/>
                </a:solidFill>
              </a:rPr>
              <a:t> </a:t>
            </a:r>
            <a:r>
              <a:rPr dirty="0" err="1">
                <a:solidFill>
                  <a:srgbClr val="FF0000"/>
                </a:solidFill>
              </a:rPr>
              <a:t>ať</a:t>
            </a:r>
            <a:r>
              <a:rPr dirty="0">
                <a:solidFill>
                  <a:srgbClr val="FF0000"/>
                </a:solidFill>
              </a:rPr>
              <a:t> </a:t>
            </a:r>
            <a:r>
              <a:rPr dirty="0" err="1">
                <a:solidFill>
                  <a:srgbClr val="FF0000"/>
                </a:solidFill>
              </a:rPr>
              <a:t>žádný</a:t>
            </a:r>
            <a:r>
              <a:rPr dirty="0">
                <a:solidFill>
                  <a:srgbClr val="FF0000"/>
                </a:solidFill>
              </a:rPr>
              <a:t> </a:t>
            </a:r>
            <a:r>
              <a:rPr dirty="0" err="1">
                <a:solidFill>
                  <a:srgbClr val="FF0000"/>
                </a:solidFill>
              </a:rPr>
              <a:t>nemá</a:t>
            </a:r>
            <a:r>
              <a:rPr dirty="0">
                <a:solidFill>
                  <a:srgbClr val="FF0000"/>
                </a:solidFill>
              </a:rPr>
              <a:t> </a:t>
            </a:r>
            <a:r>
              <a:rPr dirty="0" err="1">
                <a:solidFill>
                  <a:srgbClr val="FF0000"/>
                </a:solidFill>
              </a:rPr>
              <a:t>žádného</a:t>
            </a:r>
            <a:r>
              <a:rPr dirty="0">
                <a:solidFill>
                  <a:srgbClr val="FF0000"/>
                </a:solidFill>
              </a:rPr>
              <a:t> </a:t>
            </a:r>
            <a:r>
              <a:rPr dirty="0" err="1">
                <a:solidFill>
                  <a:srgbClr val="FF0000"/>
                </a:solidFill>
              </a:rPr>
              <a:t>jmění</a:t>
            </a:r>
            <a:r>
              <a:rPr dirty="0">
                <a:solidFill>
                  <a:srgbClr val="FF0000"/>
                </a:solidFill>
              </a:rPr>
              <a:t> </a:t>
            </a:r>
            <a:r>
              <a:rPr dirty="0" err="1">
                <a:solidFill>
                  <a:srgbClr val="FF0000"/>
                </a:solidFill>
              </a:rPr>
              <a:t>soukromého</a:t>
            </a:r>
            <a:r>
              <a:rPr dirty="0">
                <a:solidFill>
                  <a:srgbClr val="FF0000"/>
                </a:solidFill>
              </a:rPr>
              <a:t>, </a:t>
            </a:r>
            <a:r>
              <a:rPr dirty="0" err="1">
                <a:solidFill>
                  <a:srgbClr val="FF0000"/>
                </a:solidFill>
              </a:rPr>
              <a:t>leda</a:t>
            </a:r>
            <a:r>
              <a:rPr dirty="0">
                <a:solidFill>
                  <a:srgbClr val="FF0000"/>
                </a:solidFill>
              </a:rPr>
              <a:t> co jest </a:t>
            </a:r>
            <a:r>
              <a:rPr dirty="0" err="1">
                <a:solidFill>
                  <a:srgbClr val="FF0000"/>
                </a:solidFill>
              </a:rPr>
              <a:t>nejnutnější</a:t>
            </a:r>
            <a:r>
              <a:rPr dirty="0">
                <a:solidFill>
                  <a:srgbClr val="FF0000"/>
                </a:solidFill>
              </a:rPr>
              <a:t>; </a:t>
            </a:r>
            <a:r>
              <a:rPr dirty="0" err="1">
                <a:solidFill>
                  <a:srgbClr val="FF0000"/>
                </a:solidFill>
              </a:rPr>
              <a:t>potom</a:t>
            </a:r>
            <a:r>
              <a:rPr dirty="0">
                <a:solidFill>
                  <a:srgbClr val="FF0000"/>
                </a:solidFill>
              </a:rPr>
              <a:t> </a:t>
            </a:r>
            <a:r>
              <a:rPr dirty="0" err="1">
                <a:solidFill>
                  <a:srgbClr val="FF0000"/>
                </a:solidFill>
              </a:rPr>
              <a:t>ať</a:t>
            </a:r>
            <a:r>
              <a:rPr dirty="0">
                <a:solidFill>
                  <a:srgbClr val="FF0000"/>
                </a:solidFill>
              </a:rPr>
              <a:t> </a:t>
            </a:r>
            <a:r>
              <a:rPr dirty="0" err="1">
                <a:solidFill>
                  <a:srgbClr val="FF0000"/>
                </a:solidFill>
              </a:rPr>
              <a:t>žádný</a:t>
            </a:r>
            <a:r>
              <a:rPr dirty="0">
                <a:solidFill>
                  <a:srgbClr val="FF0000"/>
                </a:solidFill>
              </a:rPr>
              <a:t> </a:t>
            </a:r>
            <a:r>
              <a:rPr dirty="0" err="1">
                <a:solidFill>
                  <a:srgbClr val="FF0000"/>
                </a:solidFill>
              </a:rPr>
              <a:t>nemá</a:t>
            </a:r>
            <a:r>
              <a:rPr dirty="0">
                <a:solidFill>
                  <a:srgbClr val="FF0000"/>
                </a:solidFill>
              </a:rPr>
              <a:t> </a:t>
            </a:r>
            <a:r>
              <a:rPr dirty="0" err="1">
                <a:solidFill>
                  <a:srgbClr val="FF0000"/>
                </a:solidFill>
              </a:rPr>
              <a:t>takového</a:t>
            </a:r>
            <a:r>
              <a:rPr dirty="0">
                <a:solidFill>
                  <a:srgbClr val="FF0000"/>
                </a:solidFill>
              </a:rPr>
              <a:t> </a:t>
            </a:r>
            <a:r>
              <a:rPr dirty="0" err="1">
                <a:solidFill>
                  <a:srgbClr val="FF0000"/>
                </a:solidFill>
              </a:rPr>
              <a:t>bytu</a:t>
            </a:r>
            <a:r>
              <a:rPr dirty="0">
                <a:solidFill>
                  <a:srgbClr val="FF0000"/>
                </a:solidFill>
              </a:rPr>
              <a:t> a </a:t>
            </a:r>
            <a:r>
              <a:rPr dirty="0" err="1">
                <a:solidFill>
                  <a:srgbClr val="FF0000"/>
                </a:solidFill>
              </a:rPr>
              <a:t>hospodářských</a:t>
            </a:r>
            <a:r>
              <a:rPr dirty="0">
                <a:solidFill>
                  <a:srgbClr val="FF0000"/>
                </a:solidFill>
              </a:rPr>
              <a:t> </a:t>
            </a:r>
            <a:r>
              <a:rPr dirty="0" err="1">
                <a:solidFill>
                  <a:srgbClr val="FF0000"/>
                </a:solidFill>
              </a:rPr>
              <a:t>místností</a:t>
            </a:r>
            <a:r>
              <a:rPr dirty="0">
                <a:solidFill>
                  <a:srgbClr val="FF0000"/>
                </a:solidFill>
              </a:rPr>
              <a:t>, </a:t>
            </a:r>
            <a:r>
              <a:rPr dirty="0" err="1">
                <a:solidFill>
                  <a:srgbClr val="FF0000"/>
                </a:solidFill>
              </a:rPr>
              <a:t>kam</a:t>
            </a:r>
            <a:r>
              <a:rPr dirty="0">
                <a:solidFill>
                  <a:srgbClr val="FF0000"/>
                </a:solidFill>
              </a:rPr>
              <a:t> by </a:t>
            </a:r>
            <a:r>
              <a:rPr dirty="0" err="1">
                <a:solidFill>
                  <a:srgbClr val="FF0000"/>
                </a:solidFill>
              </a:rPr>
              <a:t>nemohl</a:t>
            </a:r>
            <a:r>
              <a:rPr dirty="0">
                <a:solidFill>
                  <a:srgbClr val="FF0000"/>
                </a:solidFill>
              </a:rPr>
              <a:t> </a:t>
            </a:r>
            <a:r>
              <a:rPr dirty="0" err="1">
                <a:solidFill>
                  <a:srgbClr val="FF0000"/>
                </a:solidFill>
              </a:rPr>
              <a:t>vejíti</a:t>
            </a:r>
            <a:r>
              <a:rPr dirty="0">
                <a:solidFill>
                  <a:srgbClr val="FF0000"/>
                </a:solidFill>
              </a:rPr>
              <a:t> </a:t>
            </a:r>
            <a:r>
              <a:rPr dirty="0" err="1">
                <a:solidFill>
                  <a:srgbClr val="FF0000"/>
                </a:solidFill>
              </a:rPr>
              <a:t>každý</a:t>
            </a:r>
            <a:r>
              <a:rPr dirty="0">
                <a:solidFill>
                  <a:srgbClr val="FF0000"/>
                </a:solidFill>
              </a:rPr>
              <a:t>, </a:t>
            </a:r>
            <a:r>
              <a:rPr dirty="0" err="1">
                <a:solidFill>
                  <a:srgbClr val="FF0000"/>
                </a:solidFill>
              </a:rPr>
              <a:t>kdo</a:t>
            </a:r>
            <a:r>
              <a:rPr dirty="0">
                <a:solidFill>
                  <a:srgbClr val="FF0000"/>
                </a:solidFill>
              </a:rPr>
              <a:t> by </a:t>
            </a:r>
            <a:r>
              <a:rPr dirty="0" err="1">
                <a:solidFill>
                  <a:srgbClr val="FF0000"/>
                </a:solidFill>
              </a:rPr>
              <a:t>chtěl</a:t>
            </a:r>
            <a:r>
              <a:rPr dirty="0">
                <a:solidFill>
                  <a:srgbClr val="FF0000"/>
                </a:solidFill>
              </a:rPr>
              <a:t>. …“ </a:t>
            </a:r>
            <a:r>
              <a:rPr dirty="0"/>
              <a:t>(416d)</a:t>
            </a:r>
          </a:p>
          <a:p>
            <a:pPr marL="0" indent="0">
              <a:spcBef>
                <a:spcPts val="200"/>
              </a:spcBef>
              <a:buSzTx/>
              <a:buNone/>
              <a:defRPr sz="1900">
                <a:latin typeface="Times New Roman"/>
                <a:ea typeface="Times New Roman"/>
                <a:cs typeface="Times New Roman"/>
                <a:sym typeface="Times New Roman"/>
              </a:defRPr>
            </a:pPr>
            <a:endParaRPr dirty="0"/>
          </a:p>
          <a:p>
            <a:pPr marL="0" indent="0">
              <a:spcBef>
                <a:spcPts val="200"/>
              </a:spcBef>
              <a:buSzTx/>
              <a:buNone/>
              <a:defRPr sz="1900">
                <a:latin typeface="Times New Roman"/>
                <a:ea typeface="Times New Roman"/>
                <a:cs typeface="Times New Roman"/>
                <a:sym typeface="Times New Roman"/>
              </a:defRPr>
            </a:pPr>
            <a:r>
              <a:rPr dirty="0"/>
              <a:t>N. Mandelstam, </a:t>
            </a:r>
            <a:r>
              <a:rPr i="1" dirty="0"/>
              <a:t>Hope against hope</a:t>
            </a:r>
            <a:r>
              <a:rPr dirty="0"/>
              <a:t>, s. 34: "I must say that we have every reason to be afflicted in this way: we all felt as if we were constantly exposed to X-rays, and the </a:t>
            </a:r>
            <a:r>
              <a:rPr dirty="0" err="1"/>
              <a:t>proncipal</a:t>
            </a:r>
            <a:r>
              <a:rPr dirty="0"/>
              <a:t> means of control over us was mutual surveillance. "There is nothing to fear," Stalin had said, "one must get on with this job." So the employees of all Soviet institutions duly took their offerings to their </a:t>
            </a:r>
            <a:r>
              <a:rPr dirty="0" err="1"/>
              <a:t>supperiors</a:t>
            </a:r>
            <a:r>
              <a:rPr dirty="0"/>
              <a:t>, ..."</a:t>
            </a:r>
          </a:p>
          <a:p>
            <a:pPr marL="0" indent="0">
              <a:spcBef>
                <a:spcPts val="200"/>
              </a:spcBef>
              <a:buSzTx/>
              <a:buNone/>
              <a:defRPr sz="1900">
                <a:latin typeface="Times New Roman"/>
                <a:ea typeface="Times New Roman"/>
                <a:cs typeface="Times New Roman"/>
                <a:sym typeface="Times New Roman"/>
              </a:defRPr>
            </a:pPr>
            <a:endParaRPr dirty="0"/>
          </a:p>
          <a:p>
            <a:pPr marL="0" indent="0">
              <a:spcBef>
                <a:spcPts val="200"/>
              </a:spcBef>
              <a:buSzTx/>
              <a:buNone/>
              <a:defRPr sz="1900">
                <a:latin typeface="Times New Roman"/>
                <a:ea typeface="Times New Roman"/>
                <a:cs typeface="Times New Roman"/>
                <a:sym typeface="Times New Roman"/>
              </a:defRPr>
            </a:pPr>
            <a:r>
              <a:rPr dirty="0"/>
              <a:t>"</a:t>
            </a:r>
            <a:r>
              <a:rPr dirty="0" err="1"/>
              <a:t>Musím</a:t>
            </a:r>
            <a:r>
              <a:rPr dirty="0"/>
              <a:t> </a:t>
            </a:r>
            <a:r>
              <a:rPr dirty="0" err="1"/>
              <a:t>říci</a:t>
            </a:r>
            <a:r>
              <a:rPr dirty="0"/>
              <a:t>, </a:t>
            </a:r>
            <a:r>
              <a:rPr dirty="0" err="1"/>
              <a:t>že</a:t>
            </a:r>
            <a:r>
              <a:rPr dirty="0"/>
              <a:t> </a:t>
            </a:r>
            <a:r>
              <a:rPr dirty="0" err="1"/>
              <a:t>máme</a:t>
            </a:r>
            <a:r>
              <a:rPr dirty="0"/>
              <a:t> </a:t>
            </a:r>
            <a:r>
              <a:rPr dirty="0" err="1"/>
              <a:t>všechny</a:t>
            </a:r>
            <a:r>
              <a:rPr dirty="0"/>
              <a:t> </a:t>
            </a:r>
            <a:r>
              <a:rPr dirty="0" err="1"/>
              <a:t>důvody</a:t>
            </a:r>
            <a:r>
              <a:rPr dirty="0"/>
              <a:t> </a:t>
            </a:r>
            <a:r>
              <a:rPr dirty="0" err="1"/>
              <a:t>být</a:t>
            </a:r>
            <a:r>
              <a:rPr dirty="0"/>
              <a:t> </a:t>
            </a:r>
            <a:r>
              <a:rPr dirty="0" err="1"/>
              <a:t>takto</a:t>
            </a:r>
            <a:r>
              <a:rPr dirty="0"/>
              <a:t> </a:t>
            </a:r>
            <a:r>
              <a:rPr dirty="0" err="1"/>
              <a:t>postiženi</a:t>
            </a:r>
            <a:r>
              <a:rPr dirty="0"/>
              <a:t>: </a:t>
            </a:r>
            <a:r>
              <a:rPr dirty="0" err="1"/>
              <a:t>všichni</a:t>
            </a:r>
            <a:r>
              <a:rPr dirty="0"/>
              <a:t> </a:t>
            </a:r>
            <a:r>
              <a:rPr dirty="0" err="1"/>
              <a:t>jsme</a:t>
            </a:r>
            <a:r>
              <a:rPr dirty="0"/>
              <a:t> </a:t>
            </a:r>
            <a:r>
              <a:rPr dirty="0" err="1"/>
              <a:t>měli</a:t>
            </a:r>
            <a:r>
              <a:rPr dirty="0"/>
              <a:t> </a:t>
            </a:r>
            <a:r>
              <a:rPr dirty="0" err="1"/>
              <a:t>pocit</a:t>
            </a:r>
            <a:r>
              <a:rPr dirty="0"/>
              <a:t>, </a:t>
            </a:r>
            <a:r>
              <a:rPr dirty="0" err="1"/>
              <a:t>jako</a:t>
            </a:r>
            <a:r>
              <a:rPr dirty="0"/>
              <a:t> </a:t>
            </a:r>
            <a:r>
              <a:rPr dirty="0" err="1"/>
              <a:t>bychom</a:t>
            </a:r>
            <a:r>
              <a:rPr dirty="0"/>
              <a:t> </a:t>
            </a:r>
            <a:r>
              <a:rPr dirty="0" err="1"/>
              <a:t>byli</a:t>
            </a:r>
            <a:r>
              <a:rPr dirty="0"/>
              <a:t> </a:t>
            </a:r>
            <a:r>
              <a:rPr dirty="0" err="1"/>
              <a:t>neustále</a:t>
            </a:r>
            <a:r>
              <a:rPr dirty="0"/>
              <a:t> </a:t>
            </a:r>
            <a:r>
              <a:rPr dirty="0" err="1"/>
              <a:t>vystaveni</a:t>
            </a:r>
            <a:r>
              <a:rPr dirty="0"/>
              <a:t> </a:t>
            </a:r>
            <a:r>
              <a:rPr dirty="0" err="1"/>
              <a:t>rentgenovému</a:t>
            </a:r>
            <a:r>
              <a:rPr dirty="0"/>
              <a:t> </a:t>
            </a:r>
            <a:r>
              <a:rPr dirty="0" err="1"/>
              <a:t>záření</a:t>
            </a:r>
            <a:r>
              <a:rPr dirty="0"/>
              <a:t>, a </a:t>
            </a:r>
            <a:r>
              <a:rPr dirty="0" err="1"/>
              <a:t>hlavním</a:t>
            </a:r>
            <a:r>
              <a:rPr dirty="0"/>
              <a:t> </a:t>
            </a:r>
            <a:r>
              <a:rPr dirty="0" err="1"/>
              <a:t>prostředkem</a:t>
            </a:r>
            <a:r>
              <a:rPr dirty="0"/>
              <a:t> </a:t>
            </a:r>
            <a:r>
              <a:rPr dirty="0" err="1"/>
              <a:t>kontroly</a:t>
            </a:r>
            <a:r>
              <a:rPr dirty="0"/>
              <a:t> </a:t>
            </a:r>
            <a:r>
              <a:rPr dirty="0" err="1"/>
              <a:t>nad</a:t>
            </a:r>
            <a:r>
              <a:rPr dirty="0"/>
              <a:t> </a:t>
            </a:r>
            <a:r>
              <a:rPr dirty="0" err="1"/>
              <a:t>námi</a:t>
            </a:r>
            <a:r>
              <a:rPr dirty="0"/>
              <a:t> </a:t>
            </a:r>
            <a:r>
              <a:rPr dirty="0" err="1"/>
              <a:t>byl</a:t>
            </a:r>
            <a:r>
              <a:rPr dirty="0"/>
              <a:t> </a:t>
            </a:r>
            <a:r>
              <a:rPr dirty="0" err="1"/>
              <a:t>vzájemný</a:t>
            </a:r>
            <a:r>
              <a:rPr dirty="0"/>
              <a:t> </a:t>
            </a:r>
            <a:r>
              <a:rPr dirty="0" err="1"/>
              <a:t>dohled</a:t>
            </a:r>
            <a:r>
              <a:rPr dirty="0"/>
              <a:t>. "</a:t>
            </a:r>
            <a:r>
              <a:rPr dirty="0" err="1"/>
              <a:t>Není</a:t>
            </a:r>
            <a:r>
              <a:rPr dirty="0"/>
              <a:t> se </a:t>
            </a:r>
            <a:r>
              <a:rPr dirty="0" err="1"/>
              <a:t>čeho</a:t>
            </a:r>
            <a:r>
              <a:rPr dirty="0"/>
              <a:t> </a:t>
            </a:r>
            <a:r>
              <a:rPr dirty="0" err="1"/>
              <a:t>bát</a:t>
            </a:r>
            <a:r>
              <a:rPr dirty="0"/>
              <a:t>," </a:t>
            </a:r>
            <a:r>
              <a:rPr dirty="0" err="1"/>
              <a:t>řekl</a:t>
            </a:r>
            <a:r>
              <a:rPr dirty="0"/>
              <a:t> Stalin, „</a:t>
            </a:r>
            <a:r>
              <a:rPr dirty="0" err="1"/>
              <a:t>člověk</a:t>
            </a:r>
            <a:r>
              <a:rPr dirty="0"/>
              <a:t> </a:t>
            </a:r>
            <a:r>
              <a:rPr dirty="0" err="1"/>
              <a:t>musí</a:t>
            </a:r>
            <a:r>
              <a:rPr dirty="0"/>
              <a:t> v </a:t>
            </a:r>
            <a:r>
              <a:rPr dirty="0" err="1"/>
              <a:t>této</a:t>
            </a:r>
            <a:r>
              <a:rPr dirty="0"/>
              <a:t> </a:t>
            </a:r>
            <a:r>
              <a:rPr dirty="0" err="1"/>
              <a:t>práci</a:t>
            </a:r>
            <a:r>
              <a:rPr dirty="0"/>
              <a:t> </a:t>
            </a:r>
            <a:r>
              <a:rPr dirty="0" err="1"/>
              <a:t>pokračovat</a:t>
            </a:r>
            <a:r>
              <a:rPr dirty="0"/>
              <a:t>.“ </a:t>
            </a:r>
          </a:p>
          <a:p>
            <a:pPr marL="0" indent="0">
              <a:spcBef>
                <a:spcPts val="200"/>
              </a:spcBef>
              <a:buSzTx/>
              <a:buNone/>
              <a:defRPr sz="1200">
                <a:latin typeface="Times New Roman"/>
                <a:ea typeface="Times New Roman"/>
                <a:cs typeface="Times New Roman"/>
                <a:sym typeface="Times New Roman"/>
              </a:defRPr>
            </a:pPr>
            <a:endParaRPr dirty="0"/>
          </a:p>
        </p:txBody>
      </p:sp>
    </p:spTree>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Nadpis 1"/>
          <p:cNvSpPr txBox="1">
            <a:spLocks noGrp="1"/>
          </p:cNvSpPr>
          <p:nvPr>
            <p:ph type="title"/>
          </p:nvPr>
        </p:nvSpPr>
        <p:spPr>
          <a:prstGeom prst="rect">
            <a:avLst/>
          </a:prstGeom>
        </p:spPr>
        <p:txBody>
          <a:bodyPr/>
          <a:lstStyle>
            <a:lvl1pPr>
              <a:defRPr sz="1400"/>
            </a:lvl1pPr>
          </a:lstStyle>
          <a:p>
            <a:r>
              <a:t>Některé zákony ve spravedlivé (dokonalé) obci I – ženy </a:t>
            </a:r>
          </a:p>
        </p:txBody>
      </p:sp>
      <p:sp>
        <p:nvSpPr>
          <p:cNvPr id="531" name="Zástupný symbol pro obsah 2"/>
          <p:cNvSpPr txBox="1">
            <a:spLocks noGrp="1"/>
          </p:cNvSpPr>
          <p:nvPr>
            <p:ph type="body" idx="1"/>
          </p:nvPr>
        </p:nvSpPr>
        <p:spPr>
          <a:xfrm>
            <a:off x="457200" y="1608151"/>
            <a:ext cx="8229600" cy="4525963"/>
          </a:xfrm>
          <a:prstGeom prst="rect">
            <a:avLst/>
          </a:prstGeom>
        </p:spPr>
        <p:txBody>
          <a:bodyPr/>
          <a:lstStyle/>
          <a:p>
            <a:pPr marL="0" indent="0">
              <a:spcBef>
                <a:spcPts val="200"/>
              </a:spcBef>
              <a:buSzTx/>
              <a:buNone/>
              <a:defRPr sz="1200"/>
            </a:pPr>
            <a:r>
              <a:rPr dirty="0" err="1"/>
              <a:t>Nejprve</a:t>
            </a:r>
            <a:r>
              <a:rPr dirty="0"/>
              <a:t> </a:t>
            </a:r>
            <a:r>
              <a:rPr dirty="0" err="1"/>
              <a:t>důvod</a:t>
            </a:r>
            <a:r>
              <a:rPr dirty="0"/>
              <a:t>, </a:t>
            </a:r>
            <a:r>
              <a:rPr dirty="0" err="1"/>
              <a:t>proč</a:t>
            </a:r>
            <a:r>
              <a:rPr dirty="0"/>
              <a:t> </a:t>
            </a:r>
            <a:r>
              <a:rPr dirty="0" err="1"/>
              <a:t>bývá</a:t>
            </a:r>
            <a:r>
              <a:rPr dirty="0"/>
              <a:t> </a:t>
            </a:r>
            <a:r>
              <a:rPr dirty="0" err="1"/>
              <a:t>Platón</a:t>
            </a:r>
            <a:r>
              <a:rPr dirty="0"/>
              <a:t> </a:t>
            </a:r>
            <a:r>
              <a:rPr dirty="0" err="1"/>
              <a:t>zařazován</a:t>
            </a:r>
            <a:r>
              <a:rPr dirty="0"/>
              <a:t> </a:t>
            </a:r>
            <a:r>
              <a:rPr dirty="0" err="1"/>
              <a:t>mezi</a:t>
            </a:r>
            <a:r>
              <a:rPr dirty="0"/>
              <a:t> </a:t>
            </a:r>
            <a:r>
              <a:rPr dirty="0" err="1"/>
              <a:t>první</a:t>
            </a:r>
            <a:r>
              <a:rPr dirty="0"/>
              <a:t> „</a:t>
            </a:r>
            <a:r>
              <a:rPr dirty="0" err="1"/>
              <a:t>feministy</a:t>
            </a:r>
            <a:r>
              <a:rPr dirty="0"/>
              <a:t>“:</a:t>
            </a:r>
          </a:p>
          <a:p>
            <a:pPr marL="0" indent="0">
              <a:spcBef>
                <a:spcPts val="200"/>
              </a:spcBef>
              <a:buSzTx/>
              <a:buNone/>
              <a:defRPr sz="1200" i="1"/>
            </a:pPr>
            <a:r>
              <a:rPr dirty="0" err="1"/>
              <a:t>Zákony</a:t>
            </a:r>
            <a:r>
              <a:rPr dirty="0"/>
              <a:t>, </a:t>
            </a:r>
            <a:r>
              <a:rPr i="0" dirty="0"/>
              <a:t>804d-805b:</a:t>
            </a:r>
          </a:p>
          <a:p>
            <a:pPr marL="0" indent="0">
              <a:spcBef>
                <a:spcPts val="200"/>
              </a:spcBef>
              <a:buSzTx/>
              <a:buNone/>
              <a:defRPr sz="1200"/>
            </a:pPr>
            <a:r>
              <a:rPr dirty="0"/>
              <a:t>„V </a:t>
            </a:r>
            <a:r>
              <a:rPr dirty="0" err="1"/>
              <a:t>těchto</a:t>
            </a:r>
            <a:r>
              <a:rPr dirty="0"/>
              <a:t> </a:t>
            </a:r>
            <a:r>
              <a:rPr dirty="0" err="1"/>
              <a:t>všech</a:t>
            </a:r>
            <a:r>
              <a:rPr dirty="0"/>
              <a:t> </a:t>
            </a:r>
            <a:r>
              <a:rPr dirty="0" err="1"/>
              <a:t>budovách</a:t>
            </a:r>
            <a:r>
              <a:rPr dirty="0"/>
              <a:t> </a:t>
            </a:r>
            <a:r>
              <a:rPr dirty="0" err="1"/>
              <a:t>mají</a:t>
            </a:r>
            <a:r>
              <a:rPr dirty="0"/>
              <a:t> </a:t>
            </a:r>
            <a:r>
              <a:rPr dirty="0" err="1"/>
              <a:t>bydleti</a:t>
            </a:r>
            <a:r>
              <a:rPr dirty="0"/>
              <a:t> </a:t>
            </a:r>
            <a:r>
              <a:rPr dirty="0" err="1"/>
              <a:t>učitelé</a:t>
            </a:r>
            <a:r>
              <a:rPr dirty="0"/>
              <a:t> </a:t>
            </a:r>
            <a:r>
              <a:rPr dirty="0" err="1"/>
              <a:t>všech</a:t>
            </a:r>
            <a:r>
              <a:rPr dirty="0"/>
              <a:t> </a:t>
            </a:r>
            <a:r>
              <a:rPr dirty="0" err="1"/>
              <a:t>jednotlivých</a:t>
            </a:r>
            <a:r>
              <a:rPr dirty="0"/>
              <a:t> </a:t>
            </a:r>
            <a:r>
              <a:rPr dirty="0" err="1"/>
              <a:t>nauk</a:t>
            </a:r>
            <a:r>
              <a:rPr dirty="0"/>
              <a:t>, </a:t>
            </a:r>
            <a:r>
              <a:rPr dirty="0" err="1"/>
              <a:t>získáni</a:t>
            </a:r>
            <a:r>
              <a:rPr dirty="0"/>
              <a:t> </a:t>
            </a:r>
            <a:r>
              <a:rPr dirty="0" err="1"/>
              <a:t>za</a:t>
            </a:r>
            <a:r>
              <a:rPr dirty="0"/>
              <a:t> </a:t>
            </a:r>
            <a:r>
              <a:rPr dirty="0" err="1"/>
              <a:t>mzdu</a:t>
            </a:r>
            <a:r>
              <a:rPr dirty="0"/>
              <a:t>, a to </a:t>
            </a:r>
            <a:r>
              <a:rPr dirty="0" err="1"/>
              <a:t>cizinci</a:t>
            </a:r>
            <a:r>
              <a:rPr dirty="0"/>
              <a:t>; </a:t>
            </a:r>
            <a:r>
              <a:rPr dirty="0" err="1"/>
              <a:t>ti</a:t>
            </a:r>
            <a:r>
              <a:rPr dirty="0"/>
              <a:t> </a:t>
            </a:r>
            <a:r>
              <a:rPr dirty="0" err="1"/>
              <a:t>mají</a:t>
            </a:r>
            <a:r>
              <a:rPr dirty="0"/>
              <a:t> </a:t>
            </a:r>
            <a:r>
              <a:rPr dirty="0" err="1"/>
              <a:t>vyučovat</a:t>
            </a:r>
            <a:r>
              <a:rPr dirty="0"/>
              <a:t> </a:t>
            </a:r>
            <a:r>
              <a:rPr dirty="0" err="1"/>
              <a:t>žáky</a:t>
            </a:r>
            <a:r>
              <a:rPr dirty="0"/>
              <a:t> </a:t>
            </a:r>
            <a:r>
              <a:rPr dirty="0" err="1"/>
              <a:t>všem</a:t>
            </a:r>
            <a:r>
              <a:rPr dirty="0"/>
              <a:t> </a:t>
            </a:r>
            <a:r>
              <a:rPr dirty="0" err="1"/>
              <a:t>naukám</a:t>
            </a:r>
            <a:r>
              <a:rPr dirty="0"/>
              <a:t>, </a:t>
            </a:r>
            <a:r>
              <a:rPr dirty="0" err="1"/>
              <a:t>které</a:t>
            </a:r>
            <a:r>
              <a:rPr dirty="0"/>
              <a:t> se </a:t>
            </a:r>
            <a:r>
              <a:rPr dirty="0" err="1"/>
              <a:t>týkají</a:t>
            </a:r>
            <a:r>
              <a:rPr dirty="0"/>
              <a:t> </a:t>
            </a:r>
            <a:r>
              <a:rPr dirty="0" err="1"/>
              <a:t>války</a:t>
            </a:r>
            <a:r>
              <a:rPr dirty="0"/>
              <a:t> </a:t>
            </a:r>
            <a:r>
              <a:rPr dirty="0" err="1"/>
              <a:t>i</a:t>
            </a:r>
            <a:r>
              <a:rPr dirty="0"/>
              <a:t> </a:t>
            </a:r>
            <a:r>
              <a:rPr dirty="0" err="1"/>
              <a:t>které</a:t>
            </a:r>
            <a:r>
              <a:rPr dirty="0"/>
              <a:t> se </a:t>
            </a:r>
            <a:r>
              <a:rPr dirty="0" err="1"/>
              <a:t>vztahují</a:t>
            </a:r>
            <a:r>
              <a:rPr dirty="0"/>
              <a:t> k </a:t>
            </a:r>
            <a:r>
              <a:rPr dirty="0" err="1"/>
              <a:t>hudbě</a:t>
            </a:r>
            <a:r>
              <a:rPr dirty="0"/>
              <a:t>, ale ne </a:t>
            </a:r>
            <a:r>
              <a:rPr dirty="0" err="1"/>
              <a:t>tak</a:t>
            </a:r>
            <a:r>
              <a:rPr dirty="0"/>
              <a:t>, </a:t>
            </a:r>
            <a:r>
              <a:rPr dirty="0" err="1"/>
              <a:t>že</a:t>
            </a:r>
            <a:r>
              <a:rPr dirty="0"/>
              <a:t> by </a:t>
            </a:r>
            <a:r>
              <a:rPr dirty="0" err="1"/>
              <a:t>chodil</a:t>
            </a:r>
            <a:r>
              <a:rPr dirty="0"/>
              <a:t> do </a:t>
            </a:r>
            <a:r>
              <a:rPr dirty="0" err="1"/>
              <a:t>školy</a:t>
            </a:r>
            <a:r>
              <a:rPr dirty="0"/>
              <a:t> </a:t>
            </a:r>
            <a:r>
              <a:rPr dirty="0" err="1"/>
              <a:t>jen</a:t>
            </a:r>
            <a:r>
              <a:rPr dirty="0"/>
              <a:t> ten, u </a:t>
            </a:r>
            <a:r>
              <a:rPr dirty="0" err="1"/>
              <a:t>koho</a:t>
            </a:r>
            <a:r>
              <a:rPr dirty="0"/>
              <a:t> by </a:t>
            </a:r>
            <a:r>
              <a:rPr dirty="0" err="1"/>
              <a:t>si</a:t>
            </a:r>
            <a:r>
              <a:rPr dirty="0"/>
              <a:t> to </a:t>
            </a:r>
            <a:r>
              <a:rPr dirty="0" err="1"/>
              <a:t>jeho</a:t>
            </a:r>
            <a:r>
              <a:rPr dirty="0"/>
              <a:t> </a:t>
            </a:r>
            <a:r>
              <a:rPr dirty="0" err="1"/>
              <a:t>otec</a:t>
            </a:r>
            <a:r>
              <a:rPr dirty="0"/>
              <a:t> </a:t>
            </a:r>
            <a:r>
              <a:rPr dirty="0" err="1"/>
              <a:t>přál</a:t>
            </a:r>
            <a:r>
              <a:rPr dirty="0"/>
              <a:t>, a u </a:t>
            </a:r>
            <a:r>
              <a:rPr dirty="0" err="1"/>
              <a:t>koho</a:t>
            </a:r>
            <a:r>
              <a:rPr dirty="0"/>
              <a:t> by </a:t>
            </a:r>
            <a:r>
              <a:rPr dirty="0" err="1"/>
              <a:t>si</a:t>
            </a:r>
            <a:r>
              <a:rPr dirty="0"/>
              <a:t> </a:t>
            </a:r>
            <a:r>
              <a:rPr dirty="0" err="1"/>
              <a:t>nepřál</a:t>
            </a:r>
            <a:r>
              <a:rPr dirty="0"/>
              <a:t>, ten by </a:t>
            </a:r>
            <a:r>
              <a:rPr dirty="0" err="1"/>
              <a:t>zůstával</a:t>
            </a:r>
            <a:r>
              <a:rPr dirty="0"/>
              <a:t> bez </a:t>
            </a:r>
            <a:r>
              <a:rPr dirty="0" err="1"/>
              <a:t>vzdělání</a:t>
            </a:r>
            <a:r>
              <a:rPr dirty="0"/>
              <a:t>, </a:t>
            </a:r>
            <a:r>
              <a:rPr dirty="0" err="1"/>
              <a:t>nýbrž</a:t>
            </a:r>
            <a:r>
              <a:rPr dirty="0"/>
              <a:t> </a:t>
            </a:r>
            <a:r>
              <a:rPr dirty="0" err="1"/>
              <a:t>vzděláván</a:t>
            </a:r>
            <a:r>
              <a:rPr dirty="0"/>
              <a:t> </a:t>
            </a:r>
            <a:r>
              <a:rPr dirty="0" err="1"/>
              <a:t>má</a:t>
            </a:r>
            <a:r>
              <a:rPr dirty="0"/>
              <a:t> </a:t>
            </a:r>
            <a:r>
              <a:rPr dirty="0" err="1"/>
              <a:t>být</a:t>
            </a:r>
            <a:r>
              <a:rPr dirty="0"/>
              <a:t> </a:t>
            </a:r>
            <a:r>
              <a:rPr dirty="0" err="1"/>
              <a:t>povinně</a:t>
            </a:r>
            <a:r>
              <a:rPr dirty="0"/>
              <a:t> </a:t>
            </a:r>
            <a:r>
              <a:rPr dirty="0" err="1"/>
              <a:t>pokud</a:t>
            </a:r>
            <a:r>
              <a:rPr dirty="0"/>
              <a:t> </a:t>
            </a:r>
            <a:r>
              <a:rPr dirty="0" err="1"/>
              <a:t>možno</a:t>
            </a:r>
            <a:r>
              <a:rPr dirty="0"/>
              <a:t> </a:t>
            </a:r>
            <a:r>
              <a:rPr dirty="0" err="1"/>
              <a:t>každý</a:t>
            </a:r>
            <a:r>
              <a:rPr dirty="0"/>
              <a:t> bez </a:t>
            </a:r>
            <a:r>
              <a:rPr dirty="0" err="1"/>
              <a:t>výjimky</a:t>
            </a:r>
            <a:r>
              <a:rPr dirty="0"/>
              <a:t>, </a:t>
            </a:r>
            <a:r>
              <a:rPr dirty="0" err="1"/>
              <a:t>podle</a:t>
            </a:r>
            <a:r>
              <a:rPr dirty="0"/>
              <a:t> </a:t>
            </a:r>
            <a:r>
              <a:rPr dirty="0" err="1"/>
              <a:t>zásady</a:t>
            </a:r>
            <a:r>
              <a:rPr dirty="0"/>
              <a:t>, </a:t>
            </a:r>
            <a:r>
              <a:rPr dirty="0" err="1"/>
              <a:t>že</a:t>
            </a:r>
            <a:r>
              <a:rPr dirty="0"/>
              <a:t> </a:t>
            </a:r>
            <a:r>
              <a:rPr dirty="0" err="1"/>
              <a:t>děti</a:t>
            </a:r>
            <a:r>
              <a:rPr dirty="0"/>
              <a:t> </a:t>
            </a:r>
            <a:r>
              <a:rPr dirty="0" err="1"/>
              <a:t>patří</a:t>
            </a:r>
            <a:r>
              <a:rPr dirty="0"/>
              <a:t> </a:t>
            </a:r>
            <a:r>
              <a:rPr dirty="0" err="1"/>
              <a:t>více</a:t>
            </a:r>
            <a:r>
              <a:rPr dirty="0"/>
              <a:t> </a:t>
            </a:r>
            <a:r>
              <a:rPr dirty="0" err="1"/>
              <a:t>obci</a:t>
            </a:r>
            <a:r>
              <a:rPr dirty="0"/>
              <a:t> </a:t>
            </a:r>
            <a:r>
              <a:rPr dirty="0" err="1"/>
              <a:t>než</a:t>
            </a:r>
            <a:r>
              <a:rPr dirty="0"/>
              <a:t> </a:t>
            </a:r>
            <a:r>
              <a:rPr dirty="0" err="1"/>
              <a:t>rodičům</a:t>
            </a:r>
            <a:r>
              <a:rPr dirty="0"/>
              <a:t>. A </a:t>
            </a:r>
            <a:r>
              <a:rPr dirty="0" err="1"/>
              <a:t>týmž</a:t>
            </a:r>
            <a:r>
              <a:rPr dirty="0"/>
              <a:t> </a:t>
            </a:r>
            <a:r>
              <a:rPr dirty="0" err="1"/>
              <a:t>způsobem</a:t>
            </a:r>
            <a:r>
              <a:rPr dirty="0"/>
              <a:t> by </a:t>
            </a:r>
            <a:r>
              <a:rPr dirty="0" err="1"/>
              <a:t>řekl</a:t>
            </a:r>
            <a:r>
              <a:rPr dirty="0"/>
              <a:t> </a:t>
            </a:r>
            <a:r>
              <a:rPr dirty="0" err="1"/>
              <a:t>můj</a:t>
            </a:r>
            <a:r>
              <a:rPr dirty="0"/>
              <a:t> </a:t>
            </a:r>
            <a:r>
              <a:rPr dirty="0" err="1"/>
              <a:t>zákon</a:t>
            </a:r>
            <a:r>
              <a:rPr dirty="0"/>
              <a:t> </a:t>
            </a:r>
            <a:r>
              <a:rPr dirty="0" err="1"/>
              <a:t>také</a:t>
            </a:r>
            <a:r>
              <a:rPr dirty="0"/>
              <a:t> o </a:t>
            </a:r>
            <a:r>
              <a:rPr dirty="0" err="1"/>
              <a:t>ženském</a:t>
            </a:r>
            <a:r>
              <a:rPr dirty="0"/>
              <a:t> </a:t>
            </a:r>
            <a:r>
              <a:rPr dirty="0" err="1"/>
              <a:t>pohlaví</a:t>
            </a:r>
            <a:r>
              <a:rPr dirty="0"/>
              <a:t> </a:t>
            </a:r>
            <a:r>
              <a:rPr dirty="0" err="1"/>
              <a:t>všechno</a:t>
            </a:r>
            <a:r>
              <a:rPr dirty="0"/>
              <a:t> to, co </a:t>
            </a:r>
            <a:r>
              <a:rPr dirty="0" err="1"/>
              <a:t>řekl</a:t>
            </a:r>
            <a:r>
              <a:rPr dirty="0"/>
              <a:t> o </a:t>
            </a:r>
            <a:r>
              <a:rPr dirty="0" err="1"/>
              <a:t>mužském</a:t>
            </a:r>
            <a:r>
              <a:rPr dirty="0"/>
              <a:t>, </a:t>
            </a:r>
            <a:r>
              <a:rPr dirty="0" err="1"/>
              <a:t>že</a:t>
            </a:r>
            <a:r>
              <a:rPr dirty="0"/>
              <a:t> </a:t>
            </a:r>
            <a:r>
              <a:rPr dirty="0" err="1"/>
              <a:t>i</a:t>
            </a:r>
            <a:r>
              <a:rPr dirty="0"/>
              <a:t> </a:t>
            </a:r>
            <a:r>
              <a:rPr dirty="0" err="1"/>
              <a:t>dívky</a:t>
            </a:r>
            <a:r>
              <a:rPr dirty="0"/>
              <a:t> </a:t>
            </a:r>
            <a:r>
              <a:rPr dirty="0" err="1"/>
              <a:t>mají</a:t>
            </a:r>
            <a:r>
              <a:rPr dirty="0"/>
              <a:t> </a:t>
            </a:r>
            <a:r>
              <a:rPr dirty="0" err="1"/>
              <a:t>provozovat</a:t>
            </a:r>
            <a:r>
              <a:rPr dirty="0"/>
              <a:t> </a:t>
            </a:r>
            <a:r>
              <a:rPr dirty="0" err="1"/>
              <a:t>stejná</a:t>
            </a:r>
            <a:r>
              <a:rPr dirty="0"/>
              <a:t> </a:t>
            </a:r>
            <a:r>
              <a:rPr dirty="0" err="1"/>
              <a:t>cvičení</a:t>
            </a:r>
            <a:r>
              <a:rPr dirty="0"/>
              <a:t> … </a:t>
            </a:r>
            <a:r>
              <a:rPr dirty="0" err="1"/>
              <a:t>Vedle</a:t>
            </a:r>
            <a:r>
              <a:rPr dirty="0"/>
              <a:t> </a:t>
            </a:r>
            <a:r>
              <a:rPr dirty="0" err="1"/>
              <a:t>toho</a:t>
            </a:r>
            <a:r>
              <a:rPr dirty="0"/>
              <a:t> </a:t>
            </a:r>
            <a:r>
              <a:rPr dirty="0" err="1"/>
              <a:t>však</a:t>
            </a:r>
            <a:r>
              <a:rPr dirty="0"/>
              <a:t> </a:t>
            </a:r>
            <a:r>
              <a:rPr dirty="0" err="1"/>
              <a:t>mám</a:t>
            </a:r>
            <a:r>
              <a:rPr dirty="0"/>
              <a:t> o tom </a:t>
            </a:r>
            <a:r>
              <a:rPr dirty="0" err="1"/>
              <a:t>ještě</a:t>
            </a:r>
            <a:r>
              <a:rPr dirty="0"/>
              <a:t> </a:t>
            </a:r>
            <a:r>
              <a:rPr dirty="0" err="1"/>
              <a:t>asi</a:t>
            </a:r>
            <a:r>
              <a:rPr dirty="0"/>
              <a:t> </a:t>
            </a:r>
            <a:r>
              <a:rPr dirty="0" err="1"/>
              <a:t>tento</a:t>
            </a:r>
            <a:r>
              <a:rPr dirty="0"/>
              <a:t> </a:t>
            </a:r>
            <a:r>
              <a:rPr dirty="0" err="1"/>
              <a:t>úsudek</a:t>
            </a:r>
            <a:r>
              <a:rPr dirty="0"/>
              <a:t>: </a:t>
            </a:r>
            <a:r>
              <a:rPr dirty="0" err="1"/>
              <a:t>tvrdím</a:t>
            </a:r>
            <a:r>
              <a:rPr dirty="0"/>
              <a:t>, </a:t>
            </a:r>
            <a:r>
              <a:rPr dirty="0" err="1"/>
              <a:t>že</a:t>
            </a:r>
            <a:r>
              <a:rPr dirty="0"/>
              <a:t> je-li </a:t>
            </a:r>
            <a:r>
              <a:rPr dirty="0" err="1"/>
              <a:t>možno</a:t>
            </a:r>
            <a:r>
              <a:rPr dirty="0"/>
              <a:t>, aby se ty </a:t>
            </a:r>
            <a:r>
              <a:rPr dirty="0" err="1"/>
              <a:t>věci</a:t>
            </a:r>
            <a:r>
              <a:rPr dirty="0"/>
              <a:t> </a:t>
            </a:r>
            <a:r>
              <a:rPr dirty="0" err="1"/>
              <a:t>takto</a:t>
            </a:r>
            <a:r>
              <a:rPr dirty="0"/>
              <a:t> </a:t>
            </a:r>
            <a:r>
              <a:rPr dirty="0" err="1"/>
              <a:t>prováděly</a:t>
            </a:r>
            <a:r>
              <a:rPr dirty="0"/>
              <a:t>, </a:t>
            </a:r>
            <a:r>
              <a:rPr dirty="0" err="1"/>
              <a:t>děje</a:t>
            </a:r>
            <a:r>
              <a:rPr dirty="0"/>
              <a:t> se </a:t>
            </a:r>
            <a:r>
              <a:rPr dirty="0" err="1"/>
              <a:t>nyní</a:t>
            </a:r>
            <a:r>
              <a:rPr dirty="0"/>
              <a:t> v </a:t>
            </a:r>
            <a:r>
              <a:rPr dirty="0" err="1"/>
              <a:t>našich</a:t>
            </a:r>
            <a:r>
              <a:rPr dirty="0"/>
              <a:t> </a:t>
            </a:r>
            <a:r>
              <a:rPr dirty="0" err="1"/>
              <a:t>zemích</a:t>
            </a:r>
            <a:r>
              <a:rPr dirty="0"/>
              <a:t> </a:t>
            </a:r>
            <a:r>
              <a:rPr dirty="0" err="1"/>
              <a:t>největší</a:t>
            </a:r>
            <a:r>
              <a:rPr dirty="0"/>
              <a:t> </a:t>
            </a:r>
            <a:r>
              <a:rPr dirty="0" err="1"/>
              <a:t>nerozum</a:t>
            </a:r>
            <a:r>
              <a:rPr dirty="0"/>
              <a:t>, </a:t>
            </a:r>
            <a:r>
              <a:rPr dirty="0" err="1"/>
              <a:t>že</a:t>
            </a:r>
            <a:r>
              <a:rPr dirty="0"/>
              <a:t> </a:t>
            </a:r>
            <a:r>
              <a:rPr dirty="0" err="1"/>
              <a:t>totiž</a:t>
            </a:r>
            <a:r>
              <a:rPr dirty="0"/>
              <a:t> </a:t>
            </a:r>
            <a:r>
              <a:rPr dirty="0" err="1"/>
              <a:t>neprovozují</a:t>
            </a:r>
            <a:r>
              <a:rPr dirty="0"/>
              <a:t> </a:t>
            </a:r>
            <a:r>
              <a:rPr dirty="0" err="1"/>
              <a:t>všichni</a:t>
            </a:r>
            <a:r>
              <a:rPr dirty="0"/>
              <a:t>, </a:t>
            </a:r>
            <a:r>
              <a:rPr dirty="0" err="1"/>
              <a:t>muži</a:t>
            </a:r>
            <a:r>
              <a:rPr dirty="0"/>
              <a:t> </a:t>
            </a:r>
            <a:r>
              <a:rPr dirty="0" err="1"/>
              <a:t>i</a:t>
            </a:r>
            <a:r>
              <a:rPr dirty="0"/>
              <a:t> </a:t>
            </a:r>
            <a:r>
              <a:rPr dirty="0" err="1"/>
              <a:t>ženy</a:t>
            </a:r>
            <a:r>
              <a:rPr dirty="0"/>
              <a:t>, se </a:t>
            </a:r>
            <a:r>
              <a:rPr dirty="0" err="1"/>
              <a:t>vším</a:t>
            </a:r>
            <a:r>
              <a:rPr dirty="0"/>
              <a:t> </a:t>
            </a:r>
            <a:r>
              <a:rPr dirty="0" err="1"/>
              <a:t>úsilím</a:t>
            </a:r>
            <a:r>
              <a:rPr dirty="0"/>
              <a:t> </a:t>
            </a:r>
            <a:r>
              <a:rPr dirty="0" err="1"/>
              <a:t>jednomyslně</a:t>
            </a:r>
            <a:r>
              <a:rPr dirty="0"/>
              <a:t> </a:t>
            </a:r>
            <a:r>
              <a:rPr dirty="0" err="1"/>
              <a:t>tatáž</a:t>
            </a:r>
            <a:r>
              <a:rPr dirty="0"/>
              <a:t> </a:t>
            </a:r>
            <a:r>
              <a:rPr dirty="0" err="1"/>
              <a:t>zaměstnání</a:t>
            </a:r>
            <a:r>
              <a:rPr dirty="0"/>
              <a:t>.“</a:t>
            </a:r>
          </a:p>
          <a:p>
            <a:pPr marL="0" indent="0">
              <a:buSzTx/>
              <a:buNone/>
              <a:defRPr sz="1200"/>
            </a:pPr>
            <a:endParaRPr dirty="0"/>
          </a:p>
          <a:p>
            <a:pPr marL="0" indent="0">
              <a:spcBef>
                <a:spcPts val="200"/>
              </a:spcBef>
              <a:buSzTx/>
              <a:buNone/>
              <a:defRPr sz="1200" i="1"/>
            </a:pPr>
            <a:r>
              <a:rPr dirty="0" err="1"/>
              <a:t>Timaios</a:t>
            </a:r>
            <a:r>
              <a:rPr dirty="0"/>
              <a:t>, </a:t>
            </a:r>
            <a:r>
              <a:rPr i="0" dirty="0"/>
              <a:t>90e-91a:</a:t>
            </a:r>
          </a:p>
          <a:p>
            <a:pPr marL="0" indent="0">
              <a:spcBef>
                <a:spcPts val="200"/>
              </a:spcBef>
              <a:buSzTx/>
              <a:buNone/>
              <a:defRPr sz="1200" i="1"/>
            </a:pPr>
            <a:r>
              <a:rPr dirty="0"/>
              <a:t>„</a:t>
            </a:r>
            <a:r>
              <a:rPr i="0" dirty="0" err="1"/>
              <a:t>Kdo</a:t>
            </a:r>
            <a:r>
              <a:rPr i="0" dirty="0"/>
              <a:t> (</a:t>
            </a:r>
            <a:r>
              <a:rPr i="0" dirty="0" err="1"/>
              <a:t>jakýkoliv</a:t>
            </a:r>
            <a:r>
              <a:rPr i="0" dirty="0"/>
              <a:t> </a:t>
            </a:r>
            <a:r>
              <a:rPr i="0" dirty="0" err="1"/>
              <a:t>muž</a:t>
            </a:r>
            <a:r>
              <a:rPr i="0" dirty="0"/>
              <a:t>) </a:t>
            </a:r>
            <a:r>
              <a:rPr i="0" dirty="0" err="1"/>
              <a:t>dobře</a:t>
            </a:r>
            <a:r>
              <a:rPr i="0" dirty="0"/>
              <a:t> </a:t>
            </a:r>
            <a:r>
              <a:rPr i="0" dirty="0" err="1"/>
              <a:t>prožije</a:t>
            </a:r>
            <a:r>
              <a:rPr i="0" dirty="0"/>
              <a:t> </a:t>
            </a:r>
            <a:r>
              <a:rPr i="0" dirty="0" err="1"/>
              <a:t>příslušný</a:t>
            </a:r>
            <a:r>
              <a:rPr i="0" dirty="0"/>
              <a:t> </a:t>
            </a:r>
            <a:r>
              <a:rPr i="0" dirty="0" err="1"/>
              <a:t>čas</a:t>
            </a:r>
            <a:r>
              <a:rPr i="0" dirty="0"/>
              <a:t>, </a:t>
            </a:r>
            <a:r>
              <a:rPr i="0" dirty="0" err="1"/>
              <a:t>vrátí</a:t>
            </a:r>
            <a:r>
              <a:rPr i="0" dirty="0"/>
              <a:t> se </a:t>
            </a:r>
            <a:r>
              <a:rPr i="0" dirty="0" err="1"/>
              <a:t>zpět</a:t>
            </a:r>
            <a:r>
              <a:rPr i="0" dirty="0"/>
              <a:t> do </a:t>
            </a:r>
            <a:r>
              <a:rPr i="0" dirty="0" err="1"/>
              <a:t>příbytku</a:t>
            </a:r>
            <a:r>
              <a:rPr i="0" dirty="0"/>
              <a:t> </a:t>
            </a:r>
            <a:r>
              <a:rPr i="0" dirty="0" err="1"/>
              <a:t>své</a:t>
            </a:r>
            <a:r>
              <a:rPr i="0" dirty="0"/>
              <a:t> </a:t>
            </a:r>
            <a:r>
              <a:rPr i="0" dirty="0" err="1"/>
              <a:t>příbuzné</a:t>
            </a:r>
            <a:r>
              <a:rPr i="0" dirty="0"/>
              <a:t> </a:t>
            </a:r>
            <a:r>
              <a:rPr i="0" dirty="0" err="1"/>
              <a:t>hvězdy</a:t>
            </a:r>
            <a:r>
              <a:rPr i="0" dirty="0"/>
              <a:t> a </a:t>
            </a:r>
            <a:r>
              <a:rPr i="0" dirty="0" err="1"/>
              <a:t>bude</a:t>
            </a:r>
            <a:r>
              <a:rPr i="0" dirty="0"/>
              <a:t> </a:t>
            </a:r>
            <a:r>
              <a:rPr i="0" dirty="0" err="1"/>
              <a:t>míti</a:t>
            </a:r>
            <a:r>
              <a:rPr i="0" dirty="0"/>
              <a:t> </a:t>
            </a:r>
            <a:r>
              <a:rPr i="0" dirty="0" err="1"/>
              <a:t>život</a:t>
            </a:r>
            <a:r>
              <a:rPr i="0" dirty="0"/>
              <a:t> </a:t>
            </a:r>
            <a:r>
              <a:rPr i="0" dirty="0" err="1"/>
              <a:t>blažený</a:t>
            </a:r>
            <a:r>
              <a:rPr i="0" dirty="0"/>
              <a:t> a s </a:t>
            </a:r>
            <a:r>
              <a:rPr i="0" dirty="0" err="1"/>
              <a:t>ní</a:t>
            </a:r>
            <a:r>
              <a:rPr i="0" dirty="0"/>
              <a:t> </a:t>
            </a:r>
            <a:r>
              <a:rPr i="0" dirty="0" err="1"/>
              <a:t>společný</a:t>
            </a:r>
            <a:r>
              <a:rPr i="0" dirty="0"/>
              <a:t>; </a:t>
            </a:r>
            <a:r>
              <a:rPr i="0" dirty="0" err="1"/>
              <a:t>pakliže</a:t>
            </a:r>
            <a:r>
              <a:rPr i="0" dirty="0"/>
              <a:t> </a:t>
            </a:r>
            <a:r>
              <a:rPr i="0" dirty="0" err="1"/>
              <a:t>však</a:t>
            </a:r>
            <a:r>
              <a:rPr i="0" dirty="0"/>
              <a:t> </a:t>
            </a:r>
            <a:r>
              <a:rPr i="0" dirty="0" err="1"/>
              <a:t>neobstojí</a:t>
            </a:r>
            <a:r>
              <a:rPr i="0" dirty="0"/>
              <a:t>, </a:t>
            </a:r>
            <a:r>
              <a:rPr i="0" dirty="0" err="1"/>
              <a:t>promění</a:t>
            </a:r>
            <a:r>
              <a:rPr i="0" dirty="0"/>
              <a:t> se </a:t>
            </a:r>
            <a:r>
              <a:rPr i="0" dirty="0" err="1"/>
              <a:t>při</a:t>
            </a:r>
            <a:r>
              <a:rPr i="0" dirty="0"/>
              <a:t> </a:t>
            </a:r>
            <a:r>
              <a:rPr i="0" dirty="0" err="1"/>
              <a:t>druhém</a:t>
            </a:r>
            <a:r>
              <a:rPr i="0" dirty="0"/>
              <a:t> </a:t>
            </a:r>
            <a:r>
              <a:rPr b="1" i="0" dirty="0" err="1"/>
              <a:t>narození</a:t>
            </a:r>
            <a:r>
              <a:rPr b="1" i="0" dirty="0"/>
              <a:t> v </a:t>
            </a:r>
            <a:r>
              <a:rPr b="1" i="0" dirty="0" err="1"/>
              <a:t>přirozenost</a:t>
            </a:r>
            <a:r>
              <a:rPr b="1" i="0" dirty="0"/>
              <a:t> </a:t>
            </a:r>
            <a:r>
              <a:rPr b="1" i="0" dirty="0" err="1"/>
              <a:t>ženy</a:t>
            </a:r>
            <a:r>
              <a:rPr i="0" dirty="0"/>
              <a:t>; </a:t>
            </a:r>
            <a:r>
              <a:rPr i="0" dirty="0" err="1"/>
              <a:t>neustane</a:t>
            </a:r>
            <a:r>
              <a:rPr i="0" dirty="0"/>
              <a:t>-li </a:t>
            </a:r>
            <a:r>
              <a:rPr i="0" dirty="0" err="1"/>
              <a:t>ještě</a:t>
            </a:r>
            <a:r>
              <a:rPr i="0" dirty="0"/>
              <a:t> </a:t>
            </a:r>
            <a:r>
              <a:rPr i="0" dirty="0" err="1"/>
              <a:t>ani</a:t>
            </a:r>
            <a:r>
              <a:rPr i="0" dirty="0"/>
              <a:t> v tom </a:t>
            </a:r>
            <a:r>
              <a:rPr i="0" dirty="0" err="1"/>
              <a:t>stavu</a:t>
            </a:r>
            <a:r>
              <a:rPr i="0" dirty="0"/>
              <a:t> od </a:t>
            </a:r>
            <a:r>
              <a:rPr i="0" dirty="0" err="1"/>
              <a:t>špatnosti</a:t>
            </a:r>
            <a:r>
              <a:rPr i="0" dirty="0"/>
              <a:t>, </a:t>
            </a:r>
            <a:r>
              <a:rPr i="0" dirty="0" err="1"/>
              <a:t>podle</a:t>
            </a:r>
            <a:r>
              <a:rPr i="0" dirty="0"/>
              <a:t> </a:t>
            </a:r>
            <a:r>
              <a:rPr i="0" dirty="0" err="1"/>
              <a:t>toho</a:t>
            </a:r>
            <a:r>
              <a:rPr i="0" dirty="0"/>
              <a:t>, </a:t>
            </a:r>
            <a:r>
              <a:rPr i="0" dirty="0" err="1"/>
              <a:t>čím</a:t>
            </a:r>
            <a:r>
              <a:rPr i="0" dirty="0"/>
              <a:t> se </a:t>
            </a:r>
            <a:r>
              <a:rPr i="0" dirty="0" err="1"/>
              <a:t>proviňoval</a:t>
            </a:r>
            <a:r>
              <a:rPr i="0" dirty="0"/>
              <a:t>, </a:t>
            </a:r>
            <a:r>
              <a:rPr i="0" dirty="0" err="1"/>
              <a:t>promění</a:t>
            </a:r>
            <a:r>
              <a:rPr i="0" dirty="0"/>
              <a:t> se </a:t>
            </a:r>
            <a:r>
              <a:rPr i="0" dirty="0" err="1"/>
              <a:t>podle</a:t>
            </a:r>
            <a:r>
              <a:rPr i="0" dirty="0"/>
              <a:t> </a:t>
            </a:r>
            <a:r>
              <a:rPr i="0" dirty="0" err="1"/>
              <a:t>této</a:t>
            </a:r>
            <a:r>
              <a:rPr i="0" dirty="0"/>
              <a:t> </a:t>
            </a:r>
            <a:r>
              <a:rPr i="0" dirty="0" err="1"/>
              <a:t>vlastnosti</a:t>
            </a:r>
            <a:r>
              <a:rPr i="0" dirty="0"/>
              <a:t> </a:t>
            </a:r>
            <a:r>
              <a:rPr i="0" dirty="0" err="1"/>
              <a:t>pokaždé</a:t>
            </a:r>
            <a:r>
              <a:rPr i="0" dirty="0"/>
              <a:t> do </a:t>
            </a:r>
            <a:r>
              <a:rPr i="0" dirty="0" err="1"/>
              <a:t>takové</a:t>
            </a:r>
            <a:r>
              <a:rPr i="0" dirty="0"/>
              <a:t> </a:t>
            </a:r>
            <a:r>
              <a:rPr i="0" dirty="0" err="1"/>
              <a:t>nějaké</a:t>
            </a:r>
            <a:r>
              <a:rPr i="0" dirty="0"/>
              <a:t> </a:t>
            </a:r>
            <a:r>
              <a:rPr i="0" dirty="0" err="1"/>
              <a:t>zvířecí</a:t>
            </a:r>
            <a:r>
              <a:rPr i="0" dirty="0"/>
              <a:t> </a:t>
            </a:r>
            <a:r>
              <a:rPr i="0" dirty="0" err="1"/>
              <a:t>přirozenosti</a:t>
            </a:r>
            <a:r>
              <a:rPr i="0" dirty="0"/>
              <a:t> …“</a:t>
            </a:r>
          </a:p>
        </p:txBody>
      </p:sp>
    </p:spTree>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Nadpis 1"/>
          <p:cNvSpPr txBox="1">
            <a:spLocks noGrp="1"/>
          </p:cNvSpPr>
          <p:nvPr>
            <p:ph type="title"/>
          </p:nvPr>
        </p:nvSpPr>
        <p:spPr>
          <a:prstGeom prst="rect">
            <a:avLst/>
          </a:prstGeom>
        </p:spPr>
        <p:txBody>
          <a:bodyPr/>
          <a:lstStyle/>
          <a:p>
            <a:pPr>
              <a:defRPr sz="1600"/>
            </a:pPr>
            <a:r>
              <a:t>Je možné ideální obec realizovat?</a:t>
            </a:r>
            <a:br/>
            <a:r>
              <a:rPr i="1"/>
              <a:t>Ústava</a:t>
            </a:r>
            <a:r>
              <a:t> 472d9: „Nuže, nestvořili jsme snad i my v myšlenkách vzor (</a:t>
            </a:r>
            <a:r>
              <a:rPr i="1"/>
              <a:t>paradeigma</a:t>
            </a:r>
            <a:r>
              <a:t>) dobré obce?“ </a:t>
            </a:r>
          </a:p>
        </p:txBody>
      </p:sp>
      <p:sp>
        <p:nvSpPr>
          <p:cNvPr id="534" name="Zástupný symbol pro obsah 2"/>
          <p:cNvSpPr txBox="1">
            <a:spLocks noGrp="1"/>
          </p:cNvSpPr>
          <p:nvPr>
            <p:ph type="body" idx="1"/>
          </p:nvPr>
        </p:nvSpPr>
        <p:spPr>
          <a:xfrm>
            <a:off x="457200" y="1600200"/>
            <a:ext cx="8229600" cy="4525963"/>
          </a:xfrm>
          <a:prstGeom prst="rect">
            <a:avLst/>
          </a:prstGeom>
        </p:spPr>
        <p:txBody>
          <a:bodyPr/>
          <a:lstStyle/>
          <a:p>
            <a:pPr marL="0" indent="0" defTabSz="905255">
              <a:spcBef>
                <a:spcPts val="200"/>
              </a:spcBef>
              <a:buSzTx/>
              <a:buNone/>
              <a:defRPr sz="1188" i="1"/>
            </a:pPr>
            <a:r>
              <a:rPr dirty="0" err="1"/>
              <a:t>Ústava</a:t>
            </a:r>
            <a:r>
              <a:rPr i="0" dirty="0"/>
              <a:t> 473d-e: „</a:t>
            </a:r>
            <a:r>
              <a:rPr i="0" dirty="0" err="1"/>
              <a:t>Nestanou</a:t>
            </a:r>
            <a:r>
              <a:rPr i="0" dirty="0"/>
              <a:t>-li se, </a:t>
            </a:r>
            <a:r>
              <a:rPr i="0" dirty="0" err="1"/>
              <a:t>děl</a:t>
            </a:r>
            <a:r>
              <a:rPr i="0" dirty="0"/>
              <a:t> </a:t>
            </a:r>
            <a:r>
              <a:rPr i="0" dirty="0" err="1"/>
              <a:t>jsem</a:t>
            </a:r>
            <a:r>
              <a:rPr i="0" dirty="0"/>
              <a:t>, v </a:t>
            </a:r>
            <a:r>
              <a:rPr i="0" dirty="0" err="1"/>
              <a:t>obcích</a:t>
            </a:r>
            <a:r>
              <a:rPr i="0" dirty="0"/>
              <a:t> </a:t>
            </a:r>
            <a:r>
              <a:rPr b="1" i="0" dirty="0" err="1"/>
              <a:t>filosofové</a:t>
            </a:r>
            <a:r>
              <a:rPr b="1" i="0" dirty="0"/>
              <a:t> </a:t>
            </a:r>
            <a:r>
              <a:rPr b="1" i="0" dirty="0" err="1"/>
              <a:t>králi</a:t>
            </a:r>
            <a:r>
              <a:rPr b="1" i="0" dirty="0"/>
              <a:t> </a:t>
            </a:r>
            <a:r>
              <a:rPr b="1" i="0" dirty="0" err="1"/>
              <a:t>nebo</a:t>
            </a:r>
            <a:r>
              <a:rPr b="1" i="0" dirty="0"/>
              <a:t> </a:t>
            </a:r>
            <a:r>
              <a:rPr b="1" i="0" dirty="0" err="1"/>
              <a:t>neoddají</a:t>
            </a:r>
            <a:r>
              <a:rPr b="1" i="0" dirty="0"/>
              <a:t>-li se </a:t>
            </a:r>
            <a:r>
              <a:rPr b="1" i="0" dirty="0" err="1"/>
              <a:t>nynější</a:t>
            </a:r>
            <a:r>
              <a:rPr b="1" i="0" dirty="0"/>
              <a:t> </a:t>
            </a:r>
            <a:r>
              <a:rPr b="1" i="0" dirty="0" err="1"/>
              <a:t>takzvaní</a:t>
            </a:r>
            <a:r>
              <a:rPr b="1" i="0" dirty="0"/>
              <a:t> </a:t>
            </a:r>
            <a:r>
              <a:rPr b="1" i="0" dirty="0" err="1"/>
              <a:t>králové</a:t>
            </a:r>
            <a:r>
              <a:rPr b="1" i="0" dirty="0"/>
              <a:t> a </a:t>
            </a:r>
            <a:r>
              <a:rPr b="1" i="0" dirty="0" err="1"/>
              <a:t>panovníci</a:t>
            </a:r>
            <a:r>
              <a:rPr b="1" i="0" dirty="0"/>
              <a:t> </a:t>
            </a:r>
            <a:r>
              <a:rPr b="1" i="0" dirty="0" err="1"/>
              <a:t>upřímně</a:t>
            </a:r>
            <a:r>
              <a:rPr b="1" i="0" dirty="0"/>
              <a:t> a </a:t>
            </a:r>
            <a:r>
              <a:rPr b="1" i="0" dirty="0" err="1"/>
              <a:t>náležitě</a:t>
            </a:r>
            <a:r>
              <a:rPr b="1" i="0" dirty="0"/>
              <a:t> </a:t>
            </a:r>
            <a:r>
              <a:rPr b="1" i="0" dirty="0" err="1"/>
              <a:t>filosofii</a:t>
            </a:r>
            <a:r>
              <a:rPr i="0" dirty="0"/>
              <a:t> a </a:t>
            </a:r>
            <a:r>
              <a:rPr i="0" dirty="0" err="1"/>
              <a:t>nespadne</a:t>
            </a:r>
            <a:r>
              <a:rPr i="0" dirty="0"/>
              <a:t>-li </a:t>
            </a:r>
            <a:r>
              <a:rPr i="0" dirty="0" err="1"/>
              <a:t>toto</a:t>
            </a:r>
            <a:r>
              <a:rPr i="0" dirty="0"/>
              <a:t> </a:t>
            </a:r>
            <a:r>
              <a:rPr i="0" dirty="0" err="1"/>
              <a:t>obojí</a:t>
            </a:r>
            <a:r>
              <a:rPr i="0" dirty="0"/>
              <a:t> v </a:t>
            </a:r>
            <a:r>
              <a:rPr i="0" dirty="0" err="1"/>
              <a:t>jedno</a:t>
            </a:r>
            <a:r>
              <a:rPr i="0" dirty="0"/>
              <a:t>, </a:t>
            </a:r>
            <a:r>
              <a:rPr i="0" dirty="0" err="1"/>
              <a:t>politická</a:t>
            </a:r>
            <a:r>
              <a:rPr i="0" dirty="0"/>
              <a:t> </a:t>
            </a:r>
            <a:r>
              <a:rPr i="0" dirty="0" err="1"/>
              <a:t>moc</a:t>
            </a:r>
            <a:r>
              <a:rPr i="0" dirty="0"/>
              <a:t> a </a:t>
            </a:r>
            <a:r>
              <a:rPr i="0" dirty="0" err="1"/>
              <a:t>filosofie</a:t>
            </a:r>
            <a:r>
              <a:rPr i="0" dirty="0"/>
              <a:t>, a </a:t>
            </a:r>
            <a:r>
              <a:rPr i="0" dirty="0" err="1"/>
              <a:t>těm</a:t>
            </a:r>
            <a:r>
              <a:rPr i="0" dirty="0"/>
              <a:t> </a:t>
            </a:r>
            <a:r>
              <a:rPr b="1" i="0" dirty="0" err="1"/>
              <a:t>četným</a:t>
            </a:r>
            <a:r>
              <a:rPr b="1" i="0" dirty="0"/>
              <a:t> </a:t>
            </a:r>
            <a:r>
              <a:rPr b="1" i="0" dirty="0" err="1"/>
              <a:t>duchům</a:t>
            </a:r>
            <a:r>
              <a:rPr b="1" i="0" dirty="0"/>
              <a:t>, </a:t>
            </a:r>
            <a:r>
              <a:rPr b="1" i="0" dirty="0" err="1"/>
              <a:t>kteří</a:t>
            </a:r>
            <a:r>
              <a:rPr b="1" i="0" dirty="0"/>
              <a:t> se </a:t>
            </a:r>
            <a:r>
              <a:rPr b="1" i="0" dirty="0" err="1"/>
              <a:t>nyní</a:t>
            </a:r>
            <a:r>
              <a:rPr b="1" i="0" dirty="0"/>
              <a:t> </a:t>
            </a:r>
            <a:r>
              <a:rPr b="1" i="0" dirty="0" err="1"/>
              <a:t>různo</a:t>
            </a:r>
            <a:r>
              <a:rPr b="1" i="0" dirty="0"/>
              <a:t> </a:t>
            </a:r>
            <a:r>
              <a:rPr b="1" i="0" dirty="0" err="1"/>
              <a:t>ubírají</a:t>
            </a:r>
            <a:r>
              <a:rPr b="1" i="0" dirty="0"/>
              <a:t> </a:t>
            </a:r>
            <a:r>
              <a:rPr b="1" i="0" dirty="0" err="1"/>
              <a:t>za</a:t>
            </a:r>
            <a:r>
              <a:rPr b="1" i="0" dirty="0"/>
              <a:t> </a:t>
            </a:r>
            <a:r>
              <a:rPr b="1" i="0" dirty="0" err="1"/>
              <a:t>jedním</a:t>
            </a:r>
            <a:r>
              <a:rPr b="1" i="0" dirty="0"/>
              <a:t> </a:t>
            </a:r>
            <a:r>
              <a:rPr b="1" i="0" dirty="0" err="1"/>
              <a:t>nebo</a:t>
            </a:r>
            <a:r>
              <a:rPr b="1" i="0" dirty="0"/>
              <a:t> </a:t>
            </a:r>
            <a:r>
              <a:rPr b="1" i="0" dirty="0" err="1"/>
              <a:t>druhým</a:t>
            </a:r>
            <a:r>
              <a:rPr b="1" i="0" dirty="0"/>
              <a:t> </a:t>
            </a:r>
            <a:r>
              <a:rPr b="1" i="0" dirty="0" err="1"/>
              <a:t>cílem</a:t>
            </a:r>
            <a:r>
              <a:rPr i="0" dirty="0"/>
              <a:t>, </a:t>
            </a:r>
            <a:r>
              <a:rPr b="1" i="0" dirty="0" err="1"/>
              <a:t>násilím</a:t>
            </a:r>
            <a:r>
              <a:rPr b="1" i="0" dirty="0"/>
              <a:t> v tom </a:t>
            </a:r>
            <a:r>
              <a:rPr b="1" i="0" dirty="0" err="1"/>
              <a:t>nebude</a:t>
            </a:r>
            <a:r>
              <a:rPr b="1" i="0" dirty="0"/>
              <a:t> </a:t>
            </a:r>
            <a:r>
              <a:rPr b="1" i="0" dirty="0" err="1"/>
              <a:t>zabráněno</a:t>
            </a:r>
            <a:r>
              <a:rPr i="0" dirty="0"/>
              <a:t>, </a:t>
            </a:r>
            <a:r>
              <a:rPr i="0" dirty="0" err="1"/>
              <a:t>není</a:t>
            </a:r>
            <a:r>
              <a:rPr i="0" dirty="0"/>
              <a:t> pro </a:t>
            </a:r>
            <a:r>
              <a:rPr i="0" dirty="0" err="1"/>
              <a:t>obce</a:t>
            </a:r>
            <a:r>
              <a:rPr i="0" dirty="0"/>
              <a:t>, </a:t>
            </a:r>
            <a:r>
              <a:rPr i="0" dirty="0" err="1"/>
              <a:t>milý</a:t>
            </a:r>
            <a:r>
              <a:rPr i="0" dirty="0"/>
              <a:t> </a:t>
            </a:r>
            <a:r>
              <a:rPr i="0" dirty="0" err="1"/>
              <a:t>Glaukóne</a:t>
            </a:r>
            <a:r>
              <a:rPr i="0" dirty="0"/>
              <a:t>, </a:t>
            </a:r>
            <a:r>
              <a:rPr i="0" dirty="0" err="1"/>
              <a:t>konce</a:t>
            </a:r>
            <a:r>
              <a:rPr i="0" dirty="0"/>
              <a:t> </a:t>
            </a:r>
            <a:r>
              <a:rPr i="0" dirty="0" err="1"/>
              <a:t>běd</a:t>
            </a:r>
            <a:r>
              <a:rPr i="0" dirty="0"/>
              <a:t> a </a:t>
            </a:r>
            <a:r>
              <a:rPr i="0" dirty="0" err="1"/>
              <a:t>myslím</a:t>
            </a:r>
            <a:r>
              <a:rPr i="0" dirty="0"/>
              <a:t>, </a:t>
            </a:r>
            <a:r>
              <a:rPr i="0" dirty="0" err="1"/>
              <a:t>že</a:t>
            </a:r>
            <a:r>
              <a:rPr i="0" dirty="0"/>
              <a:t> </a:t>
            </a:r>
            <a:r>
              <a:rPr i="0" dirty="0" err="1"/>
              <a:t>ani</a:t>
            </a:r>
            <a:r>
              <a:rPr i="0" dirty="0"/>
              <a:t> ne pro </a:t>
            </a:r>
            <a:r>
              <a:rPr i="0" dirty="0" err="1"/>
              <a:t>lidské</a:t>
            </a:r>
            <a:r>
              <a:rPr i="0" dirty="0"/>
              <a:t> </a:t>
            </a:r>
            <a:r>
              <a:rPr i="0" dirty="0" err="1"/>
              <a:t>pokolení</a:t>
            </a:r>
            <a:r>
              <a:rPr i="0" dirty="0"/>
              <a:t>, a </a:t>
            </a:r>
            <a:r>
              <a:rPr i="0" dirty="0" err="1"/>
              <a:t>také</a:t>
            </a:r>
            <a:r>
              <a:rPr i="0" dirty="0"/>
              <a:t> </a:t>
            </a:r>
            <a:r>
              <a:rPr i="0" dirty="0" err="1"/>
              <a:t>nikdy</a:t>
            </a:r>
            <a:r>
              <a:rPr i="0" dirty="0"/>
              <a:t> </a:t>
            </a:r>
            <a:r>
              <a:rPr i="0" dirty="0" err="1"/>
              <a:t>dříve</a:t>
            </a:r>
            <a:r>
              <a:rPr i="0" dirty="0"/>
              <a:t> se </a:t>
            </a:r>
            <a:r>
              <a:rPr i="0" dirty="0" err="1"/>
              <a:t>neujme</a:t>
            </a:r>
            <a:r>
              <a:rPr i="0" dirty="0"/>
              <a:t>, </a:t>
            </a:r>
            <a:r>
              <a:rPr i="0" dirty="0" err="1"/>
              <a:t>pokud</a:t>
            </a:r>
            <a:r>
              <a:rPr i="0" dirty="0"/>
              <a:t> </a:t>
            </a:r>
            <a:r>
              <a:rPr i="0" dirty="0" err="1"/>
              <a:t>možno</a:t>
            </a:r>
            <a:r>
              <a:rPr i="0" dirty="0"/>
              <a:t> </a:t>
            </a:r>
            <a:r>
              <a:rPr i="0" dirty="0" err="1"/>
              <a:t>tato</a:t>
            </a:r>
            <a:r>
              <a:rPr i="0" dirty="0"/>
              <a:t> </a:t>
            </a:r>
            <a:r>
              <a:rPr i="0" dirty="0" err="1"/>
              <a:t>ústava</a:t>
            </a:r>
            <a:r>
              <a:rPr i="0" dirty="0"/>
              <a:t>, o </a:t>
            </a:r>
            <a:r>
              <a:rPr i="0" dirty="0" err="1"/>
              <a:t>které</a:t>
            </a:r>
            <a:r>
              <a:rPr i="0" dirty="0"/>
              <a:t> </a:t>
            </a:r>
            <a:r>
              <a:rPr i="0" dirty="0" err="1"/>
              <a:t>jsme</a:t>
            </a:r>
            <a:r>
              <a:rPr i="0" dirty="0"/>
              <a:t> </a:t>
            </a:r>
            <a:r>
              <a:rPr i="0" dirty="0" err="1"/>
              <a:t>nyní</a:t>
            </a:r>
            <a:r>
              <a:rPr i="0" dirty="0"/>
              <a:t> </a:t>
            </a:r>
            <a:r>
              <a:rPr i="0" dirty="0" err="1"/>
              <a:t>vyložili</a:t>
            </a:r>
            <a:r>
              <a:rPr i="0" dirty="0"/>
              <a:t>, a </a:t>
            </a:r>
            <a:r>
              <a:rPr i="0" dirty="0" err="1"/>
              <a:t>nespatří</a:t>
            </a:r>
            <a:r>
              <a:rPr i="0" dirty="0"/>
              <a:t> </a:t>
            </a:r>
            <a:r>
              <a:rPr i="0" dirty="0" err="1"/>
              <a:t>světla</a:t>
            </a:r>
            <a:r>
              <a:rPr i="0" dirty="0"/>
              <a:t> </a:t>
            </a:r>
            <a:r>
              <a:rPr i="0" dirty="0" err="1"/>
              <a:t>slunečního</a:t>
            </a:r>
            <a:r>
              <a:rPr i="0" dirty="0"/>
              <a:t>.“</a:t>
            </a:r>
          </a:p>
          <a:p>
            <a:pPr marL="0" indent="0" defTabSz="905255">
              <a:buSzTx/>
              <a:buNone/>
              <a:defRPr sz="1188"/>
            </a:pPr>
            <a:endParaRPr i="0" dirty="0"/>
          </a:p>
          <a:p>
            <a:pPr marL="0" indent="0" defTabSz="905255">
              <a:spcBef>
                <a:spcPts val="200"/>
              </a:spcBef>
              <a:buSzTx/>
              <a:buNone/>
              <a:defRPr sz="1188" i="1"/>
            </a:pPr>
            <a:r>
              <a:rPr dirty="0" err="1"/>
              <a:t>Ústava</a:t>
            </a:r>
            <a:r>
              <a:rPr i="0" dirty="0"/>
              <a:t> 499e-500a: „</a:t>
            </a:r>
            <a:r>
              <a:rPr i="0" dirty="0" err="1"/>
              <a:t>Však</a:t>
            </a:r>
            <a:r>
              <a:rPr i="0" dirty="0"/>
              <a:t> </a:t>
            </a:r>
            <a:r>
              <a:rPr i="0" dirty="0" err="1"/>
              <a:t>budou</a:t>
            </a:r>
            <a:r>
              <a:rPr i="0" dirty="0"/>
              <a:t>-li </a:t>
            </a:r>
            <a:r>
              <a:rPr i="0" dirty="0" err="1"/>
              <a:t>lidé</a:t>
            </a:r>
            <a:r>
              <a:rPr i="0" dirty="0"/>
              <a:t> </a:t>
            </a:r>
            <a:r>
              <a:rPr i="0" dirty="0" err="1"/>
              <a:t>pozorovati</a:t>
            </a:r>
            <a:r>
              <a:rPr i="0" dirty="0"/>
              <a:t>, </a:t>
            </a:r>
            <a:r>
              <a:rPr i="0" dirty="0" err="1"/>
              <a:t>že</a:t>
            </a:r>
            <a:r>
              <a:rPr i="0" dirty="0"/>
              <a:t> </a:t>
            </a:r>
            <a:r>
              <a:rPr i="0" dirty="0" err="1"/>
              <a:t>mluvíme</a:t>
            </a:r>
            <a:r>
              <a:rPr i="0" dirty="0"/>
              <a:t> o </a:t>
            </a:r>
            <a:r>
              <a:rPr i="0" dirty="0" err="1"/>
              <a:t>něm</a:t>
            </a:r>
            <a:r>
              <a:rPr i="0" dirty="0"/>
              <a:t> </a:t>
            </a:r>
            <a:r>
              <a:rPr i="0" dirty="0" err="1"/>
              <a:t>pravdu</a:t>
            </a:r>
            <a:r>
              <a:rPr i="0" dirty="0"/>
              <a:t>, </a:t>
            </a:r>
            <a:r>
              <a:rPr i="0" dirty="0" err="1"/>
              <a:t>budou</a:t>
            </a:r>
            <a:r>
              <a:rPr i="0" dirty="0"/>
              <a:t> se </a:t>
            </a:r>
            <a:r>
              <a:rPr i="0" dirty="0" err="1"/>
              <a:t>snad</a:t>
            </a:r>
            <a:r>
              <a:rPr i="0" dirty="0"/>
              <a:t> </a:t>
            </a:r>
            <a:r>
              <a:rPr i="0" dirty="0" err="1"/>
              <a:t>na</a:t>
            </a:r>
            <a:r>
              <a:rPr i="0" dirty="0"/>
              <a:t> </a:t>
            </a:r>
            <a:r>
              <a:rPr i="0" dirty="0" err="1"/>
              <a:t>filosofy</a:t>
            </a:r>
            <a:r>
              <a:rPr i="0" dirty="0"/>
              <a:t> </a:t>
            </a:r>
            <a:r>
              <a:rPr i="0" dirty="0" err="1"/>
              <a:t>horšiti</a:t>
            </a:r>
            <a:r>
              <a:rPr i="0" dirty="0"/>
              <a:t> a </a:t>
            </a:r>
            <a:r>
              <a:rPr i="0" dirty="0" err="1"/>
              <a:t>nebudou</a:t>
            </a:r>
            <a:r>
              <a:rPr i="0" dirty="0"/>
              <a:t> </a:t>
            </a:r>
            <a:r>
              <a:rPr i="0" dirty="0" err="1"/>
              <a:t>věřiti</a:t>
            </a:r>
            <a:r>
              <a:rPr i="0" dirty="0"/>
              <a:t> </a:t>
            </a:r>
            <a:r>
              <a:rPr i="0" dirty="0" err="1"/>
              <a:t>naší</a:t>
            </a:r>
            <a:r>
              <a:rPr i="0" dirty="0"/>
              <a:t> </a:t>
            </a:r>
            <a:r>
              <a:rPr i="0" dirty="0" err="1"/>
              <a:t>řeči</a:t>
            </a:r>
            <a:r>
              <a:rPr i="0" dirty="0"/>
              <a:t>, </a:t>
            </a:r>
            <a:r>
              <a:rPr i="0" dirty="0" err="1"/>
              <a:t>že</a:t>
            </a:r>
            <a:r>
              <a:rPr i="0" dirty="0"/>
              <a:t> </a:t>
            </a:r>
            <a:r>
              <a:rPr i="0" dirty="0" err="1"/>
              <a:t>jinak</a:t>
            </a:r>
            <a:r>
              <a:rPr i="0" dirty="0"/>
              <a:t> by </a:t>
            </a:r>
            <a:r>
              <a:rPr i="0" dirty="0" err="1"/>
              <a:t>nikdy</a:t>
            </a:r>
            <a:r>
              <a:rPr i="0" dirty="0"/>
              <a:t> </a:t>
            </a:r>
            <a:r>
              <a:rPr i="0" dirty="0" err="1"/>
              <a:t>obec</a:t>
            </a:r>
            <a:r>
              <a:rPr i="0" dirty="0"/>
              <a:t> </a:t>
            </a:r>
            <a:r>
              <a:rPr i="0" dirty="0" err="1"/>
              <a:t>nedospěla</a:t>
            </a:r>
            <a:r>
              <a:rPr i="0" dirty="0"/>
              <a:t> </a:t>
            </a:r>
            <a:r>
              <a:rPr i="0" dirty="0" err="1"/>
              <a:t>štěstí</a:t>
            </a:r>
            <a:r>
              <a:rPr i="0" dirty="0"/>
              <a:t>, </a:t>
            </a:r>
            <a:r>
              <a:rPr i="0" dirty="0" err="1"/>
              <a:t>kdyby</a:t>
            </a:r>
            <a:r>
              <a:rPr i="0" dirty="0"/>
              <a:t> </a:t>
            </a:r>
            <a:r>
              <a:rPr i="0" dirty="0" err="1"/>
              <a:t>jejího</a:t>
            </a:r>
            <a:r>
              <a:rPr i="0" dirty="0"/>
              <a:t> </a:t>
            </a:r>
            <a:r>
              <a:rPr i="0" dirty="0" err="1"/>
              <a:t>plánu</a:t>
            </a:r>
            <a:r>
              <a:rPr i="0" dirty="0"/>
              <a:t> </a:t>
            </a:r>
            <a:r>
              <a:rPr i="0" dirty="0" err="1"/>
              <a:t>nenakreslili</a:t>
            </a:r>
            <a:r>
              <a:rPr i="0" dirty="0"/>
              <a:t> </a:t>
            </a:r>
            <a:r>
              <a:rPr i="0" dirty="0" err="1"/>
              <a:t>kreslíři</a:t>
            </a:r>
            <a:r>
              <a:rPr i="0" dirty="0"/>
              <a:t>, </a:t>
            </a:r>
            <a:r>
              <a:rPr i="0" dirty="0" err="1"/>
              <a:t>užívajíc</a:t>
            </a:r>
            <a:r>
              <a:rPr i="0" dirty="0"/>
              <a:t> </a:t>
            </a:r>
            <a:r>
              <a:rPr i="0" dirty="0" err="1"/>
              <a:t>božského</a:t>
            </a:r>
            <a:r>
              <a:rPr i="0" dirty="0"/>
              <a:t> </a:t>
            </a:r>
            <a:r>
              <a:rPr i="0" dirty="0" err="1"/>
              <a:t>vzoru</a:t>
            </a:r>
            <a:r>
              <a:rPr i="0" dirty="0"/>
              <a:t>? </a:t>
            </a:r>
          </a:p>
          <a:p>
            <a:pPr marL="0" indent="0" defTabSz="905255">
              <a:spcBef>
                <a:spcPts val="200"/>
              </a:spcBef>
              <a:buSzTx/>
              <a:buNone/>
              <a:defRPr sz="1188"/>
            </a:pPr>
            <a:r>
              <a:rPr dirty="0" err="1"/>
              <a:t>Nebudou</a:t>
            </a:r>
            <a:r>
              <a:rPr dirty="0"/>
              <a:t> se </a:t>
            </a:r>
            <a:r>
              <a:rPr dirty="0" err="1"/>
              <a:t>horšiti</a:t>
            </a:r>
            <a:r>
              <a:rPr dirty="0"/>
              <a:t>, </a:t>
            </a:r>
            <a:r>
              <a:rPr dirty="0" err="1"/>
              <a:t>odpověděl</a:t>
            </a:r>
            <a:r>
              <a:rPr dirty="0"/>
              <a:t>, </a:t>
            </a:r>
            <a:r>
              <a:rPr dirty="0" err="1"/>
              <a:t>jen</a:t>
            </a:r>
            <a:r>
              <a:rPr dirty="0"/>
              <a:t> </a:t>
            </a:r>
            <a:r>
              <a:rPr dirty="0" err="1"/>
              <a:t>když</a:t>
            </a:r>
            <a:r>
              <a:rPr dirty="0"/>
              <a:t> </a:t>
            </a:r>
            <a:r>
              <a:rPr dirty="0" err="1"/>
              <a:t>budou</a:t>
            </a:r>
            <a:r>
              <a:rPr dirty="0"/>
              <a:t> </a:t>
            </a:r>
            <a:r>
              <a:rPr dirty="0" err="1"/>
              <a:t>pozorovati</a:t>
            </a:r>
            <a:r>
              <a:rPr dirty="0"/>
              <a:t>. </a:t>
            </a:r>
          </a:p>
          <a:p>
            <a:pPr marL="0" indent="0" defTabSz="905255">
              <a:spcBef>
                <a:spcPts val="200"/>
              </a:spcBef>
              <a:buSzTx/>
              <a:buNone/>
              <a:defRPr sz="1188"/>
            </a:pPr>
            <a:r>
              <a:rPr dirty="0"/>
              <a:t>Ale </a:t>
            </a:r>
            <a:r>
              <a:rPr dirty="0" err="1"/>
              <a:t>jakého</a:t>
            </a:r>
            <a:r>
              <a:rPr dirty="0"/>
              <a:t> </a:t>
            </a:r>
            <a:r>
              <a:rPr dirty="0" err="1"/>
              <a:t>způsobu</a:t>
            </a:r>
            <a:r>
              <a:rPr dirty="0"/>
              <a:t> </a:t>
            </a:r>
            <a:r>
              <a:rPr dirty="0" err="1"/>
              <a:t>plán</a:t>
            </a:r>
            <a:r>
              <a:rPr dirty="0"/>
              <a:t> to </a:t>
            </a:r>
            <a:r>
              <a:rPr dirty="0" err="1"/>
              <a:t>myslíš</a:t>
            </a:r>
            <a:r>
              <a:rPr dirty="0"/>
              <a:t>?</a:t>
            </a:r>
          </a:p>
          <a:p>
            <a:pPr marL="0" indent="0" defTabSz="905255">
              <a:spcBef>
                <a:spcPts val="200"/>
              </a:spcBef>
              <a:buSzTx/>
              <a:buNone/>
              <a:defRPr sz="1188" b="1"/>
            </a:pPr>
            <a:r>
              <a:rPr dirty="0" err="1"/>
              <a:t>Vezmou</a:t>
            </a:r>
            <a:r>
              <a:rPr dirty="0"/>
              <a:t> </a:t>
            </a:r>
            <a:r>
              <a:rPr dirty="0" err="1"/>
              <a:t>obec</a:t>
            </a:r>
            <a:r>
              <a:rPr dirty="0"/>
              <a:t> </a:t>
            </a:r>
            <a:r>
              <a:rPr dirty="0" err="1"/>
              <a:t>i</a:t>
            </a:r>
            <a:r>
              <a:rPr dirty="0"/>
              <a:t> </a:t>
            </a:r>
            <a:r>
              <a:rPr dirty="0" err="1"/>
              <a:t>mravy</a:t>
            </a:r>
            <a:r>
              <a:rPr dirty="0"/>
              <a:t> </a:t>
            </a:r>
            <a:r>
              <a:rPr dirty="0" err="1"/>
              <a:t>lidí</a:t>
            </a:r>
            <a:r>
              <a:rPr dirty="0"/>
              <a:t> </a:t>
            </a:r>
            <a:r>
              <a:rPr dirty="0" err="1"/>
              <a:t>jako</a:t>
            </a:r>
            <a:r>
              <a:rPr dirty="0"/>
              <a:t> </a:t>
            </a:r>
            <a:r>
              <a:rPr dirty="0" err="1"/>
              <a:t>desku</a:t>
            </a:r>
            <a:r>
              <a:rPr dirty="0"/>
              <a:t> a </a:t>
            </a:r>
            <a:r>
              <a:rPr dirty="0" err="1"/>
              <a:t>nejprve</a:t>
            </a:r>
            <a:r>
              <a:rPr dirty="0"/>
              <a:t> </a:t>
            </a:r>
            <a:r>
              <a:rPr dirty="0" err="1"/>
              <a:t>ji</a:t>
            </a:r>
            <a:r>
              <a:rPr dirty="0"/>
              <a:t> </a:t>
            </a:r>
            <a:r>
              <a:rPr dirty="0" err="1"/>
              <a:t>očistí</a:t>
            </a:r>
            <a:r>
              <a:rPr dirty="0"/>
              <a:t>, </a:t>
            </a:r>
            <a:r>
              <a:rPr dirty="0" err="1"/>
              <a:t>což</a:t>
            </a:r>
            <a:r>
              <a:rPr dirty="0"/>
              <a:t> </a:t>
            </a:r>
            <a:r>
              <a:rPr dirty="0" err="1"/>
              <a:t>není</a:t>
            </a:r>
            <a:r>
              <a:rPr dirty="0"/>
              <a:t> </a:t>
            </a:r>
            <a:r>
              <a:rPr dirty="0" err="1"/>
              <a:t>příliš</a:t>
            </a:r>
            <a:r>
              <a:rPr dirty="0"/>
              <a:t> </a:t>
            </a:r>
            <a:r>
              <a:rPr dirty="0" err="1"/>
              <a:t>snadné</a:t>
            </a:r>
            <a:r>
              <a:rPr dirty="0"/>
              <a:t>; </a:t>
            </a:r>
            <a:r>
              <a:rPr dirty="0" err="1"/>
              <a:t>však</a:t>
            </a:r>
            <a:r>
              <a:rPr dirty="0"/>
              <a:t> </a:t>
            </a:r>
            <a:r>
              <a:rPr dirty="0" err="1"/>
              <a:t>víš</a:t>
            </a:r>
            <a:r>
              <a:rPr dirty="0"/>
              <a:t>, </a:t>
            </a:r>
            <a:r>
              <a:rPr dirty="0" err="1"/>
              <a:t>že</a:t>
            </a:r>
            <a:r>
              <a:rPr dirty="0"/>
              <a:t> </a:t>
            </a:r>
            <a:r>
              <a:rPr dirty="0" err="1"/>
              <a:t>hned</a:t>
            </a:r>
            <a:r>
              <a:rPr dirty="0"/>
              <a:t> </a:t>
            </a:r>
            <a:r>
              <a:rPr dirty="0" err="1"/>
              <a:t>tím</a:t>
            </a:r>
            <a:r>
              <a:rPr dirty="0"/>
              <a:t> by se </a:t>
            </a:r>
            <a:r>
              <a:rPr dirty="0" err="1"/>
              <a:t>lišili</a:t>
            </a:r>
            <a:r>
              <a:rPr dirty="0"/>
              <a:t> od </a:t>
            </a:r>
            <a:r>
              <a:rPr dirty="0" err="1"/>
              <a:t>ostatních</a:t>
            </a:r>
            <a:r>
              <a:rPr dirty="0"/>
              <a:t> </a:t>
            </a:r>
            <a:r>
              <a:rPr dirty="0" err="1"/>
              <a:t>zákonodárců</a:t>
            </a:r>
            <a:r>
              <a:rPr dirty="0"/>
              <a:t>, </a:t>
            </a:r>
            <a:r>
              <a:rPr dirty="0" err="1"/>
              <a:t>že</a:t>
            </a:r>
            <a:r>
              <a:rPr dirty="0"/>
              <a:t> by </a:t>
            </a:r>
            <a:r>
              <a:rPr dirty="0" err="1"/>
              <a:t>nechtěli</a:t>
            </a:r>
            <a:r>
              <a:rPr dirty="0"/>
              <a:t> </a:t>
            </a:r>
            <a:r>
              <a:rPr dirty="0" err="1"/>
              <a:t>udělati</a:t>
            </a:r>
            <a:r>
              <a:rPr dirty="0"/>
              <a:t> </a:t>
            </a:r>
            <a:r>
              <a:rPr dirty="0" err="1"/>
              <a:t>ani</a:t>
            </a:r>
            <a:r>
              <a:rPr dirty="0"/>
              <a:t> </a:t>
            </a:r>
            <a:r>
              <a:rPr dirty="0" err="1"/>
              <a:t>čárky</a:t>
            </a:r>
            <a:r>
              <a:rPr dirty="0"/>
              <a:t> </a:t>
            </a:r>
            <a:r>
              <a:rPr dirty="0" err="1"/>
              <a:t>na</a:t>
            </a:r>
            <a:r>
              <a:rPr dirty="0"/>
              <a:t> </a:t>
            </a:r>
            <a:r>
              <a:rPr dirty="0" err="1"/>
              <a:t>jednotlivci</a:t>
            </a:r>
            <a:r>
              <a:rPr dirty="0"/>
              <a:t> </a:t>
            </a:r>
            <a:r>
              <a:rPr dirty="0" err="1"/>
              <a:t>ani</a:t>
            </a:r>
            <a:r>
              <a:rPr dirty="0"/>
              <a:t> </a:t>
            </a:r>
            <a:r>
              <a:rPr dirty="0" err="1"/>
              <a:t>na</a:t>
            </a:r>
            <a:r>
              <a:rPr dirty="0"/>
              <a:t> </a:t>
            </a:r>
            <a:r>
              <a:rPr dirty="0" err="1"/>
              <a:t>obci</a:t>
            </a:r>
            <a:r>
              <a:rPr dirty="0"/>
              <a:t>, </a:t>
            </a:r>
            <a:r>
              <a:rPr dirty="0" err="1"/>
              <a:t>ani</a:t>
            </a:r>
            <a:r>
              <a:rPr dirty="0"/>
              <a:t> </a:t>
            </a:r>
            <a:r>
              <a:rPr dirty="0" err="1"/>
              <a:t>psáti</a:t>
            </a:r>
            <a:r>
              <a:rPr dirty="0"/>
              <a:t> </a:t>
            </a:r>
            <a:r>
              <a:rPr dirty="0" err="1"/>
              <a:t>zákonů</a:t>
            </a:r>
            <a:r>
              <a:rPr dirty="0"/>
              <a:t>, </a:t>
            </a:r>
            <a:r>
              <a:rPr dirty="0" err="1"/>
              <a:t>dříve</a:t>
            </a:r>
            <a:r>
              <a:rPr dirty="0"/>
              <a:t> </a:t>
            </a:r>
            <a:r>
              <a:rPr dirty="0" err="1"/>
              <a:t>než</a:t>
            </a:r>
            <a:r>
              <a:rPr dirty="0"/>
              <a:t> by </a:t>
            </a:r>
            <a:r>
              <a:rPr dirty="0" err="1"/>
              <a:t>ji</a:t>
            </a:r>
            <a:r>
              <a:rPr dirty="0"/>
              <a:t> </a:t>
            </a:r>
            <a:r>
              <a:rPr dirty="0" err="1"/>
              <a:t>přijali</a:t>
            </a:r>
            <a:r>
              <a:rPr dirty="0"/>
              <a:t> </a:t>
            </a:r>
            <a:r>
              <a:rPr dirty="0" err="1"/>
              <a:t>čistou</a:t>
            </a:r>
            <a:r>
              <a:rPr dirty="0"/>
              <a:t>, </a:t>
            </a:r>
            <a:r>
              <a:rPr dirty="0" err="1"/>
              <a:t>anebo</a:t>
            </a:r>
            <a:r>
              <a:rPr dirty="0"/>
              <a:t> </a:t>
            </a:r>
            <a:r>
              <a:rPr dirty="0" err="1"/>
              <a:t>sami</a:t>
            </a:r>
            <a:r>
              <a:rPr dirty="0"/>
              <a:t> </a:t>
            </a:r>
            <a:r>
              <a:rPr dirty="0" err="1"/>
              <a:t>čistou</a:t>
            </a:r>
            <a:r>
              <a:rPr dirty="0"/>
              <a:t> </a:t>
            </a:r>
            <a:r>
              <a:rPr dirty="0" err="1"/>
              <a:t>učinili</a:t>
            </a:r>
            <a:r>
              <a:rPr dirty="0"/>
              <a:t>.</a:t>
            </a:r>
            <a:r>
              <a:rPr b="0" dirty="0"/>
              <a:t>“</a:t>
            </a:r>
          </a:p>
          <a:p>
            <a:pPr marL="0" indent="0" defTabSz="905255">
              <a:buSzTx/>
              <a:buNone/>
              <a:defRPr sz="1188"/>
            </a:pPr>
            <a:endParaRPr b="0" dirty="0"/>
          </a:p>
          <a:p>
            <a:pPr marL="0" indent="0" defTabSz="905255">
              <a:spcBef>
                <a:spcPts val="200"/>
              </a:spcBef>
              <a:buSzTx/>
              <a:buNone/>
              <a:defRPr sz="1188"/>
            </a:pPr>
            <a:r>
              <a:rPr dirty="0" err="1"/>
              <a:t>Ústava</a:t>
            </a:r>
            <a:r>
              <a:rPr dirty="0"/>
              <a:t> 540e5-541e7: „… </a:t>
            </a:r>
            <a:r>
              <a:rPr dirty="0" err="1"/>
              <a:t>služba</a:t>
            </a:r>
            <a:r>
              <a:rPr dirty="0"/>
              <a:t> </a:t>
            </a:r>
            <a:r>
              <a:rPr dirty="0" err="1"/>
              <a:t>spravedlnosti</a:t>
            </a:r>
            <a:r>
              <a:rPr dirty="0"/>
              <a:t> a </a:t>
            </a:r>
            <a:r>
              <a:rPr dirty="0" err="1"/>
              <a:t>její</a:t>
            </a:r>
            <a:r>
              <a:rPr dirty="0"/>
              <a:t> </a:t>
            </a:r>
            <a:r>
              <a:rPr dirty="0" err="1"/>
              <a:t>šíření</a:t>
            </a:r>
            <a:r>
              <a:rPr dirty="0"/>
              <a:t> </a:t>
            </a:r>
            <a:r>
              <a:rPr dirty="0" err="1"/>
              <a:t>bude</a:t>
            </a:r>
            <a:r>
              <a:rPr dirty="0"/>
              <a:t> </a:t>
            </a:r>
            <a:r>
              <a:rPr dirty="0" err="1"/>
              <a:t>jim</a:t>
            </a:r>
            <a:r>
              <a:rPr dirty="0"/>
              <a:t> </a:t>
            </a:r>
            <a:r>
              <a:rPr dirty="0" err="1"/>
              <a:t>zásadou</a:t>
            </a:r>
            <a:r>
              <a:rPr dirty="0"/>
              <a:t>, </a:t>
            </a:r>
            <a:r>
              <a:rPr dirty="0" err="1"/>
              <a:t>až</a:t>
            </a:r>
            <a:r>
              <a:rPr dirty="0"/>
              <a:t> </a:t>
            </a:r>
            <a:r>
              <a:rPr dirty="0" err="1"/>
              <a:t>budou</a:t>
            </a:r>
            <a:r>
              <a:rPr dirty="0"/>
              <a:t> </a:t>
            </a:r>
            <a:r>
              <a:rPr dirty="0" err="1"/>
              <a:t>pořádati</a:t>
            </a:r>
            <a:r>
              <a:rPr dirty="0"/>
              <a:t> </a:t>
            </a:r>
            <a:r>
              <a:rPr dirty="0" err="1"/>
              <a:t>svou</a:t>
            </a:r>
            <a:r>
              <a:rPr dirty="0"/>
              <a:t> </a:t>
            </a:r>
            <a:r>
              <a:rPr dirty="0" err="1"/>
              <a:t>obec</a:t>
            </a:r>
            <a:r>
              <a:rPr dirty="0"/>
              <a:t>. </a:t>
            </a:r>
          </a:p>
          <a:p>
            <a:pPr marL="0" indent="0" defTabSz="905255">
              <a:spcBef>
                <a:spcPts val="200"/>
              </a:spcBef>
              <a:buSzTx/>
              <a:buNone/>
              <a:defRPr sz="1188"/>
            </a:pPr>
            <a:r>
              <a:rPr dirty="0" err="1"/>
              <a:t>Jak</a:t>
            </a:r>
            <a:r>
              <a:rPr dirty="0"/>
              <a:t> </a:t>
            </a:r>
            <a:r>
              <a:rPr dirty="0" err="1"/>
              <a:t>ji</a:t>
            </a:r>
            <a:r>
              <a:rPr dirty="0"/>
              <a:t> </a:t>
            </a:r>
            <a:r>
              <a:rPr dirty="0" err="1"/>
              <a:t>budou</a:t>
            </a:r>
            <a:r>
              <a:rPr dirty="0"/>
              <a:t> </a:t>
            </a:r>
            <a:r>
              <a:rPr dirty="0" err="1"/>
              <a:t>pořádati</a:t>
            </a:r>
            <a:r>
              <a:rPr dirty="0"/>
              <a:t>?</a:t>
            </a:r>
          </a:p>
          <a:p>
            <a:pPr marL="0" indent="0" defTabSz="905255">
              <a:spcBef>
                <a:spcPts val="200"/>
              </a:spcBef>
              <a:buSzTx/>
              <a:buNone/>
              <a:defRPr sz="1188"/>
            </a:pPr>
            <a:r>
              <a:rPr lang="cs-CZ" dirty="0"/>
              <a:t>Všechny obyvatele starší než deset </a:t>
            </a:r>
            <a:r>
              <a:rPr lang="cs-CZ" dirty="0" err="1"/>
              <a:t>let,kteří</a:t>
            </a:r>
            <a:r>
              <a:rPr lang="cs-CZ" dirty="0"/>
              <a:t> jsou v obci, pošlou pryč na venkov, jejich děti pak vezmou k sobě a budou je pěstovati odchylně od dosavadních zásad</a:t>
            </a:r>
            <a:r>
              <a:rPr dirty="0"/>
              <a:t>, </a:t>
            </a:r>
            <a:r>
              <a:rPr dirty="0" err="1"/>
              <a:t>jaké</a:t>
            </a:r>
            <a:r>
              <a:rPr dirty="0"/>
              <a:t> </a:t>
            </a:r>
            <a:r>
              <a:rPr dirty="0" err="1"/>
              <a:t>mají</a:t>
            </a:r>
            <a:r>
              <a:rPr dirty="0"/>
              <a:t> </a:t>
            </a:r>
            <a:r>
              <a:rPr dirty="0" err="1"/>
              <a:t>i</a:t>
            </a:r>
            <a:r>
              <a:rPr dirty="0"/>
              <a:t> </a:t>
            </a:r>
            <a:r>
              <a:rPr dirty="0" err="1"/>
              <a:t>rodiče</a:t>
            </a:r>
            <a:r>
              <a:rPr dirty="0"/>
              <a:t>, </a:t>
            </a:r>
            <a:r>
              <a:rPr dirty="0" err="1"/>
              <a:t>podle</a:t>
            </a:r>
            <a:r>
              <a:rPr dirty="0"/>
              <a:t> </a:t>
            </a:r>
            <a:r>
              <a:rPr dirty="0" err="1"/>
              <a:t>svých</a:t>
            </a:r>
            <a:r>
              <a:rPr dirty="0"/>
              <a:t> </a:t>
            </a:r>
            <a:r>
              <a:rPr dirty="0" err="1"/>
              <a:t>způsobů</a:t>
            </a:r>
            <a:r>
              <a:rPr dirty="0"/>
              <a:t> a </a:t>
            </a:r>
            <a:r>
              <a:rPr dirty="0" err="1"/>
              <a:t>zákonů</a:t>
            </a:r>
            <a:r>
              <a:rPr dirty="0"/>
              <a:t>, </a:t>
            </a:r>
            <a:r>
              <a:rPr dirty="0" err="1"/>
              <a:t>takových</a:t>
            </a:r>
            <a:r>
              <a:rPr dirty="0"/>
              <a:t>, </a:t>
            </a:r>
            <a:r>
              <a:rPr dirty="0" err="1"/>
              <a:t>jak</a:t>
            </a:r>
            <a:r>
              <a:rPr dirty="0"/>
              <a:t> </a:t>
            </a:r>
            <a:r>
              <a:rPr dirty="0" err="1"/>
              <a:t>jsme</a:t>
            </a:r>
            <a:r>
              <a:rPr dirty="0"/>
              <a:t> o </a:t>
            </a:r>
            <a:r>
              <a:rPr dirty="0" err="1"/>
              <a:t>nich</a:t>
            </a:r>
            <a:r>
              <a:rPr dirty="0"/>
              <a:t> </a:t>
            </a:r>
            <a:r>
              <a:rPr dirty="0" err="1"/>
              <a:t>tehdy</a:t>
            </a:r>
            <a:r>
              <a:rPr dirty="0"/>
              <a:t> </a:t>
            </a:r>
            <a:r>
              <a:rPr dirty="0" err="1"/>
              <a:t>vyložili</a:t>
            </a:r>
            <a:r>
              <a:rPr dirty="0"/>
              <a:t>; a </a:t>
            </a:r>
            <a:r>
              <a:rPr dirty="0" err="1"/>
              <a:t>tak</a:t>
            </a:r>
            <a:r>
              <a:rPr dirty="0"/>
              <a:t> </a:t>
            </a:r>
            <a:r>
              <a:rPr dirty="0" err="1"/>
              <a:t>bude</a:t>
            </a:r>
            <a:r>
              <a:rPr dirty="0"/>
              <a:t> </a:t>
            </a:r>
            <a:r>
              <a:rPr dirty="0" err="1"/>
              <a:t>nejrychleji</a:t>
            </a:r>
            <a:r>
              <a:rPr dirty="0"/>
              <a:t> a </a:t>
            </a:r>
            <a:r>
              <a:rPr dirty="0" err="1"/>
              <a:t>nejsnáze</a:t>
            </a:r>
            <a:r>
              <a:rPr dirty="0"/>
              <a:t>, </a:t>
            </a:r>
            <a:r>
              <a:rPr dirty="0" err="1"/>
              <a:t>zbudována</a:t>
            </a:r>
            <a:r>
              <a:rPr dirty="0"/>
              <a:t> </a:t>
            </a:r>
            <a:r>
              <a:rPr dirty="0" err="1"/>
              <a:t>obec</a:t>
            </a:r>
            <a:r>
              <a:rPr dirty="0"/>
              <a:t> </a:t>
            </a:r>
            <a:r>
              <a:rPr dirty="0" err="1"/>
              <a:t>i</a:t>
            </a:r>
            <a:r>
              <a:rPr dirty="0"/>
              <a:t> </a:t>
            </a:r>
            <a:r>
              <a:rPr dirty="0" err="1"/>
              <a:t>ústava</a:t>
            </a:r>
            <a:r>
              <a:rPr dirty="0"/>
              <a:t>, o </a:t>
            </a:r>
            <a:r>
              <a:rPr dirty="0" err="1"/>
              <a:t>které</a:t>
            </a:r>
            <a:r>
              <a:rPr dirty="0"/>
              <a:t> </a:t>
            </a:r>
            <a:r>
              <a:rPr dirty="0" err="1"/>
              <a:t>jsme</a:t>
            </a:r>
            <a:r>
              <a:rPr dirty="0"/>
              <a:t> </a:t>
            </a:r>
            <a:r>
              <a:rPr dirty="0" err="1"/>
              <a:t>mluvili</a:t>
            </a:r>
            <a:r>
              <a:rPr dirty="0"/>
              <a:t>, a </a:t>
            </a:r>
            <a:r>
              <a:rPr dirty="0" err="1"/>
              <a:t>bude</a:t>
            </a:r>
            <a:r>
              <a:rPr dirty="0"/>
              <a:t> </a:t>
            </a:r>
            <a:r>
              <a:rPr dirty="0" err="1"/>
              <a:t>šťastna</a:t>
            </a:r>
            <a:r>
              <a:rPr dirty="0"/>
              <a:t> </a:t>
            </a:r>
            <a:r>
              <a:rPr dirty="0" err="1"/>
              <a:t>jednak</a:t>
            </a:r>
            <a:r>
              <a:rPr dirty="0"/>
              <a:t> </a:t>
            </a:r>
            <a:r>
              <a:rPr dirty="0" err="1"/>
              <a:t>sama</a:t>
            </a:r>
            <a:r>
              <a:rPr dirty="0"/>
              <a:t>, </a:t>
            </a:r>
            <a:r>
              <a:rPr dirty="0" err="1"/>
              <a:t>jednak</a:t>
            </a:r>
            <a:r>
              <a:rPr dirty="0"/>
              <a:t> </a:t>
            </a:r>
            <a:r>
              <a:rPr dirty="0" err="1"/>
              <a:t>také</a:t>
            </a:r>
            <a:r>
              <a:rPr dirty="0"/>
              <a:t> </a:t>
            </a:r>
            <a:r>
              <a:rPr dirty="0" err="1"/>
              <a:t>nejvíce</a:t>
            </a:r>
            <a:r>
              <a:rPr dirty="0"/>
              <a:t> </a:t>
            </a:r>
            <a:r>
              <a:rPr dirty="0" err="1"/>
              <a:t>prospěje</a:t>
            </a:r>
            <a:r>
              <a:rPr dirty="0"/>
              <a:t> </a:t>
            </a:r>
            <a:r>
              <a:rPr dirty="0" err="1"/>
              <a:t>národu</a:t>
            </a:r>
            <a:r>
              <a:rPr dirty="0"/>
              <a:t>, </a:t>
            </a:r>
            <a:r>
              <a:rPr dirty="0" err="1"/>
              <a:t>ve</a:t>
            </a:r>
            <a:r>
              <a:rPr dirty="0"/>
              <a:t> </a:t>
            </a:r>
            <a:r>
              <a:rPr dirty="0" err="1"/>
              <a:t>kterém</a:t>
            </a:r>
            <a:r>
              <a:rPr dirty="0"/>
              <a:t> by se </a:t>
            </a:r>
            <a:r>
              <a:rPr dirty="0" err="1"/>
              <a:t>uskutečnila</a:t>
            </a:r>
            <a:r>
              <a:rPr dirty="0"/>
              <a:t>.“</a:t>
            </a:r>
          </a:p>
          <a:p>
            <a:pPr marL="0" indent="0" defTabSz="905255">
              <a:spcBef>
                <a:spcPts val="200"/>
              </a:spcBef>
              <a:buSzTx/>
              <a:buNone/>
              <a:defRPr sz="1188"/>
            </a:pPr>
            <a:r>
              <a:rPr dirty="0"/>
              <a:t>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Mýtus a filosofie"/>
          <p:cNvSpPr txBox="1">
            <a:spLocks noGrp="1"/>
          </p:cNvSpPr>
          <p:nvPr>
            <p:ph type="title"/>
          </p:nvPr>
        </p:nvSpPr>
        <p:spPr>
          <a:prstGeom prst="rect">
            <a:avLst/>
          </a:prstGeom>
        </p:spPr>
        <p:txBody>
          <a:bodyPr/>
          <a:lstStyle/>
          <a:p>
            <a:r>
              <a:t>Mýtus a filosofie</a:t>
            </a:r>
          </a:p>
        </p:txBody>
      </p:sp>
      <p:sp>
        <p:nvSpPr>
          <p:cNvPr id="120" name="“Obvykle se říká, že filozofie vznikla tehdy, když překonala mýtické myšlení: zatímco v mýtu žije člověk tak, že neklade otázky (neboť mýtus je svět, v němž jsou odpovědi dány předem, před otázkami), filosofie se naopak vyznačuje tázáním: problematizací."/>
          <p:cNvSpPr txBox="1">
            <a:spLocks noGrp="1"/>
          </p:cNvSpPr>
          <p:nvPr>
            <p:ph type="body" idx="1"/>
          </p:nvPr>
        </p:nvSpPr>
        <p:spPr>
          <a:prstGeom prst="rect">
            <a:avLst/>
          </a:prstGeom>
        </p:spPr>
        <p:txBody>
          <a:bodyPr/>
          <a:lstStyle/>
          <a:p>
            <a:r>
              <a:t>“Obvykle se říká, že filozofie vznikla tehdy, když překonala mýtické myšlení: zatímco v mýtu žije člověk tak, že neklade otázky (neboť mýtus je svět, v němž jsou odpovědi dány předem, před otázkami), filosofie se naopak vyznačuje tázáním: problematizací.” (Petříček, M., Úvod do současné filosofie”, s. 10-11)</a:t>
            </a:r>
          </a:p>
        </p:txBody>
      </p:sp>
    </p:spTree>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N. Mandelstam, Hope against hope, s. 39: &quot;Seventeen years of persistent indoctrination had been to no avail. These people who collected money for us, as well as those who gave it, were breaking the rule that governed relation with victims of the regime. "/>
          <p:cNvSpPr txBox="1">
            <a:spLocks noGrp="1"/>
          </p:cNvSpPr>
          <p:nvPr>
            <p:ph type="title"/>
          </p:nvPr>
        </p:nvSpPr>
        <p:spPr>
          <a:xfrm>
            <a:off x="457200" y="274638"/>
            <a:ext cx="8229600" cy="5867401"/>
          </a:xfrm>
          <a:prstGeom prst="rect">
            <a:avLst/>
          </a:prstGeom>
        </p:spPr>
        <p:txBody>
          <a:bodyPr anchor="t"/>
          <a:lstStyle/>
          <a:p>
            <a:pPr algn="l" defTabSz="859536">
              <a:defRPr sz="1879">
                <a:latin typeface="Times New Roman"/>
                <a:ea typeface="Times New Roman"/>
                <a:cs typeface="Times New Roman"/>
                <a:sym typeface="Times New Roman"/>
              </a:defRPr>
            </a:pPr>
            <a:r>
              <a:rPr dirty="0"/>
              <a:t>N. Mandelstam, Hope against hope, s. 39: "Seventeen years of persistent indoctrination had been to no avail. These people who collected money for us, as well as those who gave it, were breaking the rule that governed relation with victims of the regime. In periods of violence and terror people retreat into themselves and hide their feelings, but their feelings are ineradicable and cannot be destroyed by any </a:t>
            </a:r>
            <a:r>
              <a:rPr dirty="0" err="1"/>
              <a:t>amout</a:t>
            </a:r>
            <a:r>
              <a:rPr dirty="0"/>
              <a:t> of indoctrination. Even if they are wiped out in one generation, as happened here to considerable extent, they will burst forth again in the next one. We have seen this several </a:t>
            </a:r>
            <a:r>
              <a:rPr dirty="0" err="1"/>
              <a:t>times.The</a:t>
            </a:r>
            <a:r>
              <a:rPr dirty="0"/>
              <a:t> idea of good seems really to be inborn, and those who sin against the laws of humanity always see their error in the end - or their children do." </a:t>
            </a:r>
          </a:p>
          <a:p>
            <a:pPr algn="l" defTabSz="859536">
              <a:defRPr sz="1879">
                <a:latin typeface="Times New Roman"/>
                <a:ea typeface="Times New Roman"/>
                <a:cs typeface="Times New Roman"/>
                <a:sym typeface="Times New Roman"/>
              </a:defRPr>
            </a:pPr>
            <a:endParaRPr dirty="0"/>
          </a:p>
          <a:p>
            <a:pPr algn="l" defTabSz="859536">
              <a:defRPr sz="1879">
                <a:latin typeface="Times New Roman"/>
                <a:ea typeface="Times New Roman"/>
                <a:cs typeface="Times New Roman"/>
                <a:sym typeface="Times New Roman"/>
              </a:defRPr>
            </a:pPr>
            <a:r>
              <a:rPr dirty="0"/>
              <a:t>"</a:t>
            </a:r>
            <a:r>
              <a:rPr dirty="0" err="1"/>
              <a:t>Sedmnáct</a:t>
            </a:r>
            <a:r>
              <a:rPr dirty="0"/>
              <a:t> let </a:t>
            </a:r>
            <a:r>
              <a:rPr dirty="0" err="1"/>
              <a:t>vytrvalé</a:t>
            </a:r>
            <a:r>
              <a:rPr dirty="0"/>
              <a:t> </a:t>
            </a:r>
            <a:r>
              <a:rPr dirty="0" err="1"/>
              <a:t>indoktrinace</a:t>
            </a:r>
            <a:r>
              <a:rPr dirty="0"/>
              <a:t> </a:t>
            </a:r>
            <a:r>
              <a:rPr dirty="0" err="1"/>
              <a:t>bylo</a:t>
            </a:r>
            <a:r>
              <a:rPr dirty="0"/>
              <a:t> k </a:t>
            </a:r>
            <a:r>
              <a:rPr dirty="0" err="1"/>
              <a:t>ničemu</a:t>
            </a:r>
            <a:r>
              <a:rPr dirty="0"/>
              <a:t>. Tito </a:t>
            </a:r>
            <a:r>
              <a:rPr dirty="0" err="1"/>
              <a:t>lidé</a:t>
            </a:r>
            <a:r>
              <a:rPr dirty="0"/>
              <a:t>, </a:t>
            </a:r>
            <a:r>
              <a:rPr dirty="0" err="1"/>
              <a:t>kteří</a:t>
            </a:r>
            <a:r>
              <a:rPr dirty="0"/>
              <a:t> pro </a:t>
            </a:r>
            <a:r>
              <a:rPr dirty="0" err="1"/>
              <a:t>nás</a:t>
            </a:r>
            <a:r>
              <a:rPr dirty="0"/>
              <a:t> </a:t>
            </a:r>
            <a:r>
              <a:rPr dirty="0" err="1"/>
              <a:t>vybírali</a:t>
            </a:r>
            <a:r>
              <a:rPr dirty="0"/>
              <a:t> </a:t>
            </a:r>
            <a:r>
              <a:rPr dirty="0" err="1"/>
              <a:t>peníze</a:t>
            </a:r>
            <a:r>
              <a:rPr dirty="0"/>
              <a:t>, </a:t>
            </a:r>
            <a:r>
              <a:rPr dirty="0" err="1"/>
              <a:t>i</a:t>
            </a:r>
            <a:r>
              <a:rPr dirty="0"/>
              <a:t> </a:t>
            </a:r>
            <a:r>
              <a:rPr dirty="0" err="1"/>
              <a:t>ti</a:t>
            </a:r>
            <a:r>
              <a:rPr dirty="0"/>
              <a:t>, </a:t>
            </a:r>
            <a:r>
              <a:rPr dirty="0" err="1"/>
              <a:t>kteří</a:t>
            </a:r>
            <a:r>
              <a:rPr dirty="0"/>
              <a:t> je </a:t>
            </a:r>
            <a:r>
              <a:rPr dirty="0" err="1"/>
              <a:t>dávali</a:t>
            </a:r>
            <a:r>
              <a:rPr dirty="0"/>
              <a:t>, </a:t>
            </a:r>
            <a:r>
              <a:rPr dirty="0" err="1"/>
              <a:t>porušovali</a:t>
            </a:r>
            <a:r>
              <a:rPr dirty="0"/>
              <a:t> </a:t>
            </a:r>
            <a:r>
              <a:rPr dirty="0" err="1"/>
              <a:t>pravidlo</a:t>
            </a:r>
            <a:r>
              <a:rPr dirty="0"/>
              <a:t>, </a:t>
            </a:r>
            <a:r>
              <a:rPr dirty="0" err="1"/>
              <a:t>kterým</a:t>
            </a:r>
            <a:r>
              <a:rPr dirty="0"/>
              <a:t> se </a:t>
            </a:r>
            <a:r>
              <a:rPr dirty="0" err="1"/>
              <a:t>řídil</a:t>
            </a:r>
            <a:r>
              <a:rPr dirty="0"/>
              <a:t> </a:t>
            </a:r>
            <a:r>
              <a:rPr dirty="0" err="1"/>
              <a:t>vztah</a:t>
            </a:r>
            <a:r>
              <a:rPr dirty="0"/>
              <a:t> k </a:t>
            </a:r>
            <a:r>
              <a:rPr dirty="0" err="1"/>
              <a:t>obětem</a:t>
            </a:r>
            <a:r>
              <a:rPr dirty="0"/>
              <a:t> </a:t>
            </a:r>
            <a:r>
              <a:rPr dirty="0" err="1"/>
              <a:t>režimu</a:t>
            </a:r>
            <a:r>
              <a:rPr dirty="0"/>
              <a:t>. V </a:t>
            </a:r>
            <a:r>
              <a:rPr dirty="0" err="1"/>
              <a:t>obdobích</a:t>
            </a:r>
            <a:r>
              <a:rPr dirty="0"/>
              <a:t> </a:t>
            </a:r>
            <a:r>
              <a:rPr dirty="0" err="1"/>
              <a:t>násilí</a:t>
            </a:r>
            <a:r>
              <a:rPr dirty="0"/>
              <a:t> a </a:t>
            </a:r>
            <a:r>
              <a:rPr dirty="0" err="1"/>
              <a:t>teroru</a:t>
            </a:r>
            <a:r>
              <a:rPr dirty="0"/>
              <a:t> se </a:t>
            </a:r>
            <a:r>
              <a:rPr dirty="0" err="1"/>
              <a:t>lidé</a:t>
            </a:r>
            <a:r>
              <a:rPr dirty="0"/>
              <a:t> </a:t>
            </a:r>
            <a:r>
              <a:rPr dirty="0" err="1"/>
              <a:t>stahují</a:t>
            </a:r>
            <a:r>
              <a:rPr dirty="0"/>
              <a:t> do </a:t>
            </a:r>
            <a:r>
              <a:rPr dirty="0" err="1"/>
              <a:t>sebe</a:t>
            </a:r>
            <a:r>
              <a:rPr dirty="0"/>
              <a:t> a </a:t>
            </a:r>
            <a:r>
              <a:rPr dirty="0" err="1"/>
              <a:t>skrývají</a:t>
            </a:r>
            <a:r>
              <a:rPr dirty="0"/>
              <a:t> </a:t>
            </a:r>
            <a:r>
              <a:rPr dirty="0" err="1"/>
              <a:t>své</a:t>
            </a:r>
            <a:r>
              <a:rPr dirty="0"/>
              <a:t> </a:t>
            </a:r>
            <a:r>
              <a:rPr dirty="0" err="1"/>
              <a:t>pocity</a:t>
            </a:r>
            <a:r>
              <a:rPr dirty="0"/>
              <a:t>, ale </a:t>
            </a:r>
            <a:r>
              <a:rPr dirty="0" err="1"/>
              <a:t>jejich</a:t>
            </a:r>
            <a:r>
              <a:rPr dirty="0"/>
              <a:t> </a:t>
            </a:r>
            <a:r>
              <a:rPr dirty="0" err="1"/>
              <a:t>pocity</a:t>
            </a:r>
            <a:r>
              <a:rPr dirty="0"/>
              <a:t> </a:t>
            </a:r>
            <a:r>
              <a:rPr dirty="0" err="1"/>
              <a:t>jsou</a:t>
            </a:r>
            <a:r>
              <a:rPr dirty="0"/>
              <a:t> </a:t>
            </a:r>
            <a:r>
              <a:rPr dirty="0" err="1"/>
              <a:t>nevykořenitelné</a:t>
            </a:r>
            <a:r>
              <a:rPr dirty="0"/>
              <a:t> a </a:t>
            </a:r>
            <a:r>
              <a:rPr dirty="0" err="1"/>
              <a:t>nelze</a:t>
            </a:r>
            <a:r>
              <a:rPr dirty="0"/>
              <a:t> je </a:t>
            </a:r>
            <a:r>
              <a:rPr dirty="0" err="1"/>
              <a:t>zničit</a:t>
            </a:r>
            <a:r>
              <a:rPr dirty="0"/>
              <a:t> </a:t>
            </a:r>
            <a:r>
              <a:rPr dirty="0" err="1"/>
              <a:t>žádnou</a:t>
            </a:r>
            <a:r>
              <a:rPr dirty="0"/>
              <a:t> </a:t>
            </a:r>
            <a:r>
              <a:rPr dirty="0" err="1"/>
              <a:t>indoktrinací</a:t>
            </a:r>
            <a:r>
              <a:rPr dirty="0"/>
              <a:t>. I </a:t>
            </a:r>
            <a:r>
              <a:rPr dirty="0" err="1"/>
              <a:t>když</a:t>
            </a:r>
            <a:r>
              <a:rPr dirty="0"/>
              <a:t> </a:t>
            </a:r>
            <a:r>
              <a:rPr dirty="0" err="1"/>
              <a:t>budou</a:t>
            </a:r>
            <a:r>
              <a:rPr dirty="0"/>
              <a:t> v </a:t>
            </a:r>
            <a:r>
              <a:rPr dirty="0" err="1"/>
              <a:t>jedné</a:t>
            </a:r>
            <a:r>
              <a:rPr dirty="0"/>
              <a:t> </a:t>
            </a:r>
            <a:r>
              <a:rPr dirty="0" err="1"/>
              <a:t>generaci</a:t>
            </a:r>
            <a:r>
              <a:rPr dirty="0"/>
              <a:t> </a:t>
            </a:r>
            <a:r>
              <a:rPr dirty="0" err="1"/>
              <a:t>vyhlazeny</a:t>
            </a:r>
            <a:r>
              <a:rPr dirty="0"/>
              <a:t>, </a:t>
            </a:r>
            <a:r>
              <a:rPr dirty="0" err="1"/>
              <a:t>jak</a:t>
            </a:r>
            <a:r>
              <a:rPr dirty="0"/>
              <a:t> se to do </a:t>
            </a:r>
            <a:r>
              <a:rPr dirty="0" err="1"/>
              <a:t>značné</a:t>
            </a:r>
            <a:r>
              <a:rPr dirty="0"/>
              <a:t> </a:t>
            </a:r>
            <a:r>
              <a:rPr dirty="0" err="1"/>
              <a:t>míry</a:t>
            </a:r>
            <a:r>
              <a:rPr dirty="0"/>
              <a:t> </a:t>
            </a:r>
            <a:r>
              <a:rPr dirty="0" err="1"/>
              <a:t>stalo</a:t>
            </a:r>
            <a:r>
              <a:rPr dirty="0"/>
              <a:t> </a:t>
            </a:r>
            <a:r>
              <a:rPr dirty="0" err="1"/>
              <a:t>zde</a:t>
            </a:r>
            <a:r>
              <a:rPr dirty="0"/>
              <a:t>, v </a:t>
            </a:r>
            <a:r>
              <a:rPr dirty="0" err="1"/>
              <a:t>další</a:t>
            </a:r>
            <a:r>
              <a:rPr dirty="0"/>
              <a:t> </a:t>
            </a:r>
            <a:r>
              <a:rPr dirty="0" err="1"/>
              <a:t>generaci</a:t>
            </a:r>
            <a:r>
              <a:rPr dirty="0"/>
              <a:t> </a:t>
            </a:r>
            <a:r>
              <a:rPr dirty="0" err="1"/>
              <a:t>znovu</a:t>
            </a:r>
            <a:r>
              <a:rPr dirty="0"/>
              <a:t> </a:t>
            </a:r>
            <a:r>
              <a:rPr dirty="0" err="1"/>
              <a:t>propuknou</a:t>
            </a:r>
            <a:r>
              <a:rPr dirty="0"/>
              <a:t>. </a:t>
            </a:r>
            <a:r>
              <a:rPr dirty="0" err="1"/>
              <a:t>Viděli</a:t>
            </a:r>
            <a:r>
              <a:rPr dirty="0"/>
              <a:t> </a:t>
            </a:r>
            <a:r>
              <a:rPr dirty="0" err="1"/>
              <a:t>jsme</a:t>
            </a:r>
            <a:r>
              <a:rPr dirty="0"/>
              <a:t> to </a:t>
            </a:r>
            <a:r>
              <a:rPr dirty="0" err="1"/>
              <a:t>několikrát</a:t>
            </a:r>
            <a:r>
              <a:rPr dirty="0"/>
              <a:t>. </a:t>
            </a:r>
            <a:r>
              <a:rPr dirty="0" err="1"/>
              <a:t>Zdá</a:t>
            </a:r>
            <a:r>
              <a:rPr dirty="0"/>
              <a:t> se, </a:t>
            </a:r>
            <a:r>
              <a:rPr dirty="0" err="1"/>
              <a:t>že</a:t>
            </a:r>
            <a:r>
              <a:rPr dirty="0"/>
              <a:t> </a:t>
            </a:r>
            <a:r>
              <a:rPr dirty="0" err="1"/>
              <a:t>myšlenka</a:t>
            </a:r>
            <a:r>
              <a:rPr dirty="0"/>
              <a:t> dobra je </a:t>
            </a:r>
            <a:r>
              <a:rPr dirty="0" err="1"/>
              <a:t>skutečně</a:t>
            </a:r>
            <a:r>
              <a:rPr dirty="0"/>
              <a:t> </a:t>
            </a:r>
            <a:r>
              <a:rPr dirty="0" err="1"/>
              <a:t>vrozená</a:t>
            </a:r>
            <a:r>
              <a:rPr dirty="0"/>
              <a:t> a </a:t>
            </a:r>
            <a:r>
              <a:rPr dirty="0" err="1"/>
              <a:t>ti</a:t>
            </a:r>
            <a:r>
              <a:rPr dirty="0"/>
              <a:t>, </a:t>
            </a:r>
            <a:r>
              <a:rPr dirty="0" err="1"/>
              <a:t>kdo</a:t>
            </a:r>
            <a:r>
              <a:rPr dirty="0"/>
              <a:t> </a:t>
            </a:r>
            <a:r>
              <a:rPr dirty="0" err="1"/>
              <a:t>hřeší</a:t>
            </a:r>
            <a:r>
              <a:rPr dirty="0"/>
              <a:t> </a:t>
            </a:r>
            <a:r>
              <a:rPr dirty="0" err="1"/>
              <a:t>proti</a:t>
            </a:r>
            <a:r>
              <a:rPr dirty="0"/>
              <a:t> </a:t>
            </a:r>
            <a:r>
              <a:rPr dirty="0" err="1"/>
              <a:t>zákonům</a:t>
            </a:r>
            <a:r>
              <a:rPr dirty="0"/>
              <a:t> </a:t>
            </a:r>
            <a:r>
              <a:rPr dirty="0" err="1"/>
              <a:t>lidskosti</a:t>
            </a:r>
            <a:r>
              <a:rPr dirty="0"/>
              <a:t>, </a:t>
            </a:r>
            <a:r>
              <a:rPr dirty="0" err="1"/>
              <a:t>nakonec</a:t>
            </a:r>
            <a:r>
              <a:rPr dirty="0"/>
              <a:t> </a:t>
            </a:r>
            <a:r>
              <a:rPr dirty="0" err="1"/>
              <a:t>vždy</a:t>
            </a:r>
            <a:r>
              <a:rPr dirty="0"/>
              <a:t> </a:t>
            </a:r>
            <a:r>
              <a:rPr dirty="0" err="1"/>
              <a:t>vidí</a:t>
            </a:r>
            <a:r>
              <a:rPr dirty="0"/>
              <a:t> </a:t>
            </a:r>
            <a:r>
              <a:rPr dirty="0" err="1"/>
              <a:t>svou</a:t>
            </a:r>
            <a:r>
              <a:rPr dirty="0"/>
              <a:t> </a:t>
            </a:r>
            <a:r>
              <a:rPr dirty="0" err="1"/>
              <a:t>chybu</a:t>
            </a:r>
            <a:r>
              <a:rPr dirty="0"/>
              <a:t> – </a:t>
            </a:r>
            <a:r>
              <a:rPr dirty="0" err="1"/>
              <a:t>nebo</a:t>
            </a:r>
            <a:r>
              <a:rPr dirty="0"/>
              <a:t> </a:t>
            </a:r>
            <a:r>
              <a:rPr dirty="0" err="1"/>
              <a:t>ji</a:t>
            </a:r>
            <a:r>
              <a:rPr dirty="0"/>
              <a:t> </a:t>
            </a:r>
            <a:r>
              <a:rPr dirty="0" err="1"/>
              <a:t>vidí</a:t>
            </a:r>
            <a:r>
              <a:rPr dirty="0"/>
              <a:t> </a:t>
            </a:r>
            <a:r>
              <a:rPr dirty="0" err="1"/>
              <a:t>jejich</a:t>
            </a:r>
            <a:r>
              <a:rPr dirty="0"/>
              <a:t> </a:t>
            </a:r>
            <a:r>
              <a:rPr dirty="0" err="1"/>
              <a:t>děti</a:t>
            </a:r>
            <a:r>
              <a:rPr dirty="0"/>
              <a:t>."</a:t>
            </a:r>
          </a:p>
          <a:p>
            <a:pPr defTabSz="859536">
              <a:defRPr sz="1879">
                <a:latin typeface="Times New Roman"/>
                <a:ea typeface="Times New Roman"/>
                <a:cs typeface="Times New Roman"/>
                <a:sym typeface="Times New Roman"/>
              </a:defRPr>
            </a:pPr>
            <a:endParaRPr dirty="0"/>
          </a:p>
        </p:txBody>
      </p:sp>
    </p:spTree>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Dvojím kliknutím aktivujete úpravy"/>
          <p:cNvSpPr txBox="1">
            <a:spLocks noGrp="1"/>
          </p:cNvSpPr>
          <p:nvPr>
            <p:ph type="title"/>
          </p:nvPr>
        </p:nvSpPr>
        <p:spPr>
          <a:xfrm>
            <a:off x="457200" y="274638"/>
            <a:ext cx="8229600" cy="5676901"/>
          </a:xfrm>
          <a:prstGeom prst="rect">
            <a:avLst/>
          </a:prstGeom>
        </p:spPr>
        <p:txBody>
          <a:bodyPr/>
          <a:lstStyle/>
          <a:p>
            <a:endParaRPr/>
          </a:p>
        </p:txBody>
      </p:sp>
    </p:spTree>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Nadpis 1"/>
          <p:cNvSpPr txBox="1">
            <a:spLocks noGrp="1"/>
          </p:cNvSpPr>
          <p:nvPr>
            <p:ph type="title"/>
          </p:nvPr>
        </p:nvSpPr>
        <p:spPr>
          <a:prstGeom prst="rect">
            <a:avLst/>
          </a:prstGeom>
        </p:spPr>
        <p:txBody>
          <a:bodyPr/>
          <a:lstStyle/>
          <a:p>
            <a:pPr>
              <a:defRPr sz="1200"/>
            </a:pPr>
            <a:r>
              <a:t>Platónův vztah k umění (</a:t>
            </a:r>
            <a:r>
              <a:rPr i="1"/>
              <a:t>Ústava X, Zákony X.)</a:t>
            </a:r>
          </a:p>
        </p:txBody>
      </p:sp>
      <p:sp>
        <p:nvSpPr>
          <p:cNvPr id="541"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Obrázek 2" descr="Obrázek 2"/>
          <p:cNvPicPr>
            <a:picLocks noChangeAspect="1"/>
          </p:cNvPicPr>
          <p:nvPr/>
        </p:nvPicPr>
        <p:blipFill>
          <a:blip r:embed="rId2"/>
          <a:stretch>
            <a:fillRect/>
          </a:stretch>
        </p:blipFill>
        <p:spPr>
          <a:xfrm>
            <a:off x="1187624" y="188639"/>
            <a:ext cx="6480720" cy="6480721"/>
          </a:xfrm>
          <a:prstGeom prst="rect">
            <a:avLst/>
          </a:prstGeom>
          <a:ln w="12700">
            <a:miter lim="400000"/>
          </a:ln>
        </p:spPr>
      </p:pic>
    </p:spTree>
  </p:cSld>
  <p:clrMapOvr>
    <a:masterClrMapping/>
  </p:clrMapOvr>
  <p:transition spd="med"/>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Nadpis 1"/>
          <p:cNvSpPr txBox="1">
            <a:spLocks noGrp="1"/>
          </p:cNvSpPr>
          <p:nvPr>
            <p:ph type="title"/>
          </p:nvPr>
        </p:nvSpPr>
        <p:spPr>
          <a:xfrm>
            <a:off x="457200" y="274638"/>
            <a:ext cx="8229600" cy="562074"/>
          </a:xfrm>
          <a:prstGeom prst="rect">
            <a:avLst/>
          </a:prstGeom>
        </p:spPr>
        <p:txBody>
          <a:bodyPr/>
          <a:lstStyle/>
          <a:p>
            <a:pPr>
              <a:defRPr sz="1800"/>
            </a:pPr>
            <a:r>
              <a:rPr dirty="0" err="1"/>
              <a:t>Platón</a:t>
            </a:r>
            <a:r>
              <a:rPr dirty="0"/>
              <a:t> a drama </a:t>
            </a:r>
            <a:r>
              <a:rPr i="1" dirty="0" err="1"/>
              <a:t>Zákony</a:t>
            </a:r>
            <a:r>
              <a:rPr i="1" dirty="0"/>
              <a:t> III, </a:t>
            </a:r>
            <a:r>
              <a:rPr dirty="0"/>
              <a:t>700</a:t>
            </a:r>
          </a:p>
        </p:txBody>
      </p:sp>
      <p:sp>
        <p:nvSpPr>
          <p:cNvPr id="546" name="Zástupný symbol pro obsah 2"/>
          <p:cNvSpPr txBox="1">
            <a:spLocks noGrp="1"/>
          </p:cNvSpPr>
          <p:nvPr>
            <p:ph type="body" idx="1"/>
          </p:nvPr>
        </p:nvSpPr>
        <p:spPr>
          <a:xfrm>
            <a:off x="179511" y="1196751"/>
            <a:ext cx="8856986" cy="5544618"/>
          </a:xfrm>
          <a:prstGeom prst="rect">
            <a:avLst/>
          </a:prstGeom>
        </p:spPr>
        <p:txBody>
          <a:bodyPr/>
          <a:lstStyle/>
          <a:p>
            <a:pPr marL="0" indent="0" defTabSz="905255">
              <a:spcBef>
                <a:spcPts val="300"/>
              </a:spcBef>
              <a:buSzTx/>
              <a:buNone/>
              <a:defRPr sz="1386" i="1"/>
            </a:pPr>
            <a:r>
              <a:rPr dirty="0" err="1"/>
              <a:t>Ath</a:t>
            </a:r>
            <a:r>
              <a:rPr dirty="0"/>
              <a:t>.</a:t>
            </a:r>
            <a:r>
              <a:rPr i="0" dirty="0"/>
              <a:t> </a:t>
            </a:r>
            <a:r>
              <a:rPr i="0" dirty="0" err="1"/>
              <a:t>Stane</a:t>
            </a:r>
            <a:r>
              <a:rPr i="0" dirty="0"/>
              <a:t> se to. </a:t>
            </a:r>
            <a:r>
              <a:rPr i="0" dirty="0" err="1"/>
              <a:t>Za</a:t>
            </a:r>
            <a:r>
              <a:rPr i="0" dirty="0"/>
              <a:t> </a:t>
            </a:r>
            <a:r>
              <a:rPr i="0" dirty="0" err="1"/>
              <a:t>starých</a:t>
            </a:r>
            <a:r>
              <a:rPr i="0" dirty="0"/>
              <a:t> </a:t>
            </a:r>
            <a:r>
              <a:rPr i="0" dirty="0" err="1"/>
              <a:t>zákonů</a:t>
            </a:r>
            <a:r>
              <a:rPr i="0" dirty="0"/>
              <a:t>, </a:t>
            </a:r>
            <a:r>
              <a:rPr i="0" dirty="0" err="1"/>
              <a:t>přátelé</a:t>
            </a:r>
            <a:r>
              <a:rPr i="0" dirty="0"/>
              <a:t>, u </a:t>
            </a:r>
            <a:r>
              <a:rPr i="0" dirty="0" err="1"/>
              <a:t>nás</a:t>
            </a:r>
            <a:r>
              <a:rPr i="0" dirty="0"/>
              <a:t> lid </a:t>
            </a:r>
            <a:r>
              <a:rPr i="0" dirty="0" err="1"/>
              <a:t>nebyl</a:t>
            </a:r>
            <a:r>
              <a:rPr i="0" dirty="0"/>
              <a:t> </a:t>
            </a:r>
            <a:r>
              <a:rPr i="0" dirty="0" err="1"/>
              <a:t>pánem</a:t>
            </a:r>
            <a:r>
              <a:rPr i="0" dirty="0"/>
              <a:t>, </a:t>
            </a:r>
            <a:r>
              <a:rPr i="0" dirty="0" err="1"/>
              <a:t>nýbrž</a:t>
            </a:r>
            <a:r>
              <a:rPr i="0" dirty="0"/>
              <a:t> </a:t>
            </a:r>
            <a:r>
              <a:rPr i="0" dirty="0" err="1"/>
              <a:t>jaksi</a:t>
            </a:r>
            <a:r>
              <a:rPr i="0" dirty="0"/>
              <a:t> </a:t>
            </a:r>
            <a:r>
              <a:rPr b="1" i="0" dirty="0" err="1"/>
              <a:t>dobrovolně</a:t>
            </a:r>
            <a:r>
              <a:rPr b="1" i="0" dirty="0"/>
              <a:t> </a:t>
            </a:r>
            <a:r>
              <a:rPr b="1" i="0" dirty="0" err="1"/>
              <a:t>sloužili</a:t>
            </a:r>
            <a:r>
              <a:rPr i="0" dirty="0"/>
              <a:t> </a:t>
            </a:r>
            <a:r>
              <a:rPr i="0" dirty="0" err="1"/>
              <a:t>zákonům</a:t>
            </a:r>
            <a:r>
              <a:rPr i="0" dirty="0"/>
              <a:t>.</a:t>
            </a:r>
          </a:p>
          <a:p>
            <a:pPr marL="0" indent="0" defTabSz="905255">
              <a:spcBef>
                <a:spcPts val="300"/>
              </a:spcBef>
              <a:buSzTx/>
              <a:buNone/>
              <a:defRPr sz="1386"/>
            </a:pPr>
            <a:r>
              <a:rPr dirty="0"/>
              <a:t>Meg. </a:t>
            </a:r>
            <a:r>
              <a:rPr dirty="0" err="1"/>
              <a:t>Jaké</a:t>
            </a:r>
            <a:r>
              <a:rPr dirty="0"/>
              <a:t> </a:t>
            </a:r>
            <a:r>
              <a:rPr dirty="0" err="1"/>
              <a:t>zákony</a:t>
            </a:r>
            <a:r>
              <a:rPr dirty="0"/>
              <a:t> </a:t>
            </a:r>
            <a:r>
              <a:rPr dirty="0" err="1"/>
              <a:t>myslíš</a:t>
            </a:r>
            <a:r>
              <a:rPr dirty="0"/>
              <a:t>?</a:t>
            </a:r>
          </a:p>
          <a:p>
            <a:pPr marL="0" indent="0" defTabSz="905255">
              <a:spcBef>
                <a:spcPts val="300"/>
              </a:spcBef>
              <a:buSzTx/>
              <a:buNone/>
              <a:defRPr sz="1386"/>
            </a:pPr>
            <a:r>
              <a:rPr dirty="0" err="1"/>
              <a:t>Ath</a:t>
            </a:r>
            <a:r>
              <a:rPr dirty="0"/>
              <a:t>. </a:t>
            </a:r>
            <a:r>
              <a:rPr dirty="0" err="1"/>
              <a:t>Předně</a:t>
            </a:r>
            <a:r>
              <a:rPr dirty="0"/>
              <a:t> </a:t>
            </a:r>
            <a:r>
              <a:rPr dirty="0" err="1"/>
              <a:t>zákony</a:t>
            </a:r>
            <a:r>
              <a:rPr dirty="0"/>
              <a:t> </a:t>
            </a:r>
            <a:r>
              <a:rPr dirty="0" err="1"/>
              <a:t>týkající</a:t>
            </a:r>
            <a:r>
              <a:rPr dirty="0"/>
              <a:t> se </a:t>
            </a:r>
            <a:r>
              <a:rPr dirty="0" err="1"/>
              <a:t>tehdejšího</a:t>
            </a:r>
            <a:r>
              <a:rPr dirty="0"/>
              <a:t> </a:t>
            </a:r>
            <a:r>
              <a:rPr dirty="0" err="1"/>
              <a:t>umění</a:t>
            </a:r>
            <a:r>
              <a:rPr dirty="0"/>
              <a:t> </a:t>
            </a:r>
            <a:r>
              <a:rPr dirty="0" err="1"/>
              <a:t>músického</a:t>
            </a:r>
            <a:r>
              <a:rPr dirty="0"/>
              <a:t> , </a:t>
            </a:r>
            <a:r>
              <a:rPr dirty="0" err="1"/>
              <a:t>abychom</a:t>
            </a:r>
            <a:r>
              <a:rPr dirty="0"/>
              <a:t> </a:t>
            </a:r>
            <a:r>
              <a:rPr dirty="0" err="1"/>
              <a:t>probrali</a:t>
            </a:r>
            <a:r>
              <a:rPr dirty="0"/>
              <a:t> od </a:t>
            </a:r>
            <a:r>
              <a:rPr dirty="0" err="1"/>
              <a:t>počátku</a:t>
            </a:r>
            <a:r>
              <a:rPr dirty="0"/>
              <a:t> ten </a:t>
            </a:r>
            <a:r>
              <a:rPr dirty="0" err="1"/>
              <a:t>vývoj</a:t>
            </a:r>
            <a:r>
              <a:rPr dirty="0"/>
              <a:t> </a:t>
            </a:r>
            <a:r>
              <a:rPr b="1" dirty="0" err="1"/>
              <a:t>příliš</a:t>
            </a:r>
            <a:r>
              <a:rPr b="1" dirty="0"/>
              <a:t> </a:t>
            </a:r>
            <a:r>
              <a:rPr b="1" dirty="0" err="1"/>
              <a:t>svobodného</a:t>
            </a:r>
            <a:r>
              <a:rPr b="1" dirty="0"/>
              <a:t> </a:t>
            </a:r>
            <a:r>
              <a:rPr b="1" dirty="0" err="1"/>
              <a:t>života</a:t>
            </a:r>
            <a:r>
              <a:rPr dirty="0"/>
              <a:t>. </a:t>
            </a:r>
            <a:r>
              <a:rPr dirty="0" err="1">
                <a:solidFill>
                  <a:srgbClr val="92D050"/>
                </a:solidFill>
              </a:rPr>
              <a:t>Bylo</a:t>
            </a:r>
            <a:r>
              <a:rPr dirty="0">
                <a:solidFill>
                  <a:srgbClr val="92D050"/>
                </a:solidFill>
              </a:rPr>
              <a:t> </a:t>
            </a:r>
            <a:r>
              <a:rPr dirty="0" err="1">
                <a:solidFill>
                  <a:srgbClr val="92D050"/>
                </a:solidFill>
              </a:rPr>
              <a:t>pak</a:t>
            </a:r>
            <a:r>
              <a:rPr dirty="0">
                <a:solidFill>
                  <a:srgbClr val="92D050"/>
                </a:solidFill>
              </a:rPr>
              <a:t> </a:t>
            </a:r>
            <a:r>
              <a:rPr dirty="0" err="1">
                <a:solidFill>
                  <a:srgbClr val="92D050"/>
                </a:solidFill>
              </a:rPr>
              <a:t>músické</a:t>
            </a:r>
            <a:r>
              <a:rPr dirty="0">
                <a:solidFill>
                  <a:srgbClr val="92D050"/>
                </a:solidFill>
              </a:rPr>
              <a:t> </a:t>
            </a:r>
            <a:r>
              <a:rPr dirty="0" err="1">
                <a:solidFill>
                  <a:srgbClr val="92D050"/>
                </a:solidFill>
              </a:rPr>
              <a:t>umění</a:t>
            </a:r>
            <a:r>
              <a:rPr dirty="0">
                <a:solidFill>
                  <a:srgbClr val="92D050"/>
                </a:solidFill>
              </a:rPr>
              <a:t> u </a:t>
            </a:r>
            <a:r>
              <a:rPr dirty="0" err="1">
                <a:solidFill>
                  <a:srgbClr val="92D050"/>
                </a:solidFill>
              </a:rPr>
              <a:t>nás</a:t>
            </a:r>
            <a:r>
              <a:rPr dirty="0">
                <a:solidFill>
                  <a:srgbClr val="92D050"/>
                </a:solidFill>
              </a:rPr>
              <a:t> </a:t>
            </a:r>
            <a:r>
              <a:rPr dirty="0" err="1">
                <a:solidFill>
                  <a:srgbClr val="92D050"/>
                </a:solidFill>
              </a:rPr>
              <a:t>tehdy</a:t>
            </a:r>
            <a:r>
              <a:rPr dirty="0">
                <a:solidFill>
                  <a:srgbClr val="92D050"/>
                </a:solidFill>
              </a:rPr>
              <a:t> </a:t>
            </a:r>
            <a:r>
              <a:rPr dirty="0" err="1">
                <a:solidFill>
                  <a:srgbClr val="92D050"/>
                </a:solidFill>
              </a:rPr>
              <a:t>rozděleno</a:t>
            </a:r>
            <a:r>
              <a:rPr dirty="0">
                <a:solidFill>
                  <a:srgbClr val="92D050"/>
                </a:solidFill>
              </a:rPr>
              <a:t> </a:t>
            </a:r>
            <a:r>
              <a:rPr dirty="0" err="1">
                <a:solidFill>
                  <a:srgbClr val="92D050"/>
                </a:solidFill>
              </a:rPr>
              <a:t>podle</a:t>
            </a:r>
            <a:r>
              <a:rPr dirty="0">
                <a:solidFill>
                  <a:srgbClr val="92D050"/>
                </a:solidFill>
              </a:rPr>
              <a:t> </a:t>
            </a:r>
            <a:r>
              <a:rPr dirty="0" err="1">
                <a:solidFill>
                  <a:srgbClr val="92D050"/>
                </a:solidFill>
              </a:rPr>
              <a:t>jistých</a:t>
            </a:r>
            <a:r>
              <a:rPr dirty="0">
                <a:solidFill>
                  <a:srgbClr val="92D050"/>
                </a:solidFill>
              </a:rPr>
              <a:t> </a:t>
            </a:r>
            <a:r>
              <a:rPr dirty="0" err="1">
                <a:solidFill>
                  <a:srgbClr val="92D050"/>
                </a:solidFill>
              </a:rPr>
              <a:t>svých</a:t>
            </a:r>
            <a:r>
              <a:rPr dirty="0">
                <a:solidFill>
                  <a:srgbClr val="92D050"/>
                </a:solidFill>
              </a:rPr>
              <a:t> </a:t>
            </a:r>
            <a:r>
              <a:rPr dirty="0" err="1">
                <a:solidFill>
                  <a:srgbClr val="92D050"/>
                </a:solidFill>
              </a:rPr>
              <a:t>druhů</a:t>
            </a:r>
            <a:r>
              <a:rPr dirty="0">
                <a:solidFill>
                  <a:srgbClr val="92D050"/>
                </a:solidFill>
              </a:rPr>
              <a:t> a </a:t>
            </a:r>
            <a:r>
              <a:rPr dirty="0" err="1">
                <a:solidFill>
                  <a:srgbClr val="92D050"/>
                </a:solidFill>
              </a:rPr>
              <a:t>útvarů</a:t>
            </a:r>
            <a:r>
              <a:rPr dirty="0">
                <a:solidFill>
                  <a:srgbClr val="92D050"/>
                </a:solidFill>
              </a:rPr>
              <a:t>; </a:t>
            </a:r>
            <a:r>
              <a:rPr dirty="0" err="1">
                <a:solidFill>
                  <a:srgbClr val="92D050"/>
                </a:solidFill>
              </a:rPr>
              <a:t>jeden</a:t>
            </a:r>
            <a:r>
              <a:rPr dirty="0">
                <a:solidFill>
                  <a:srgbClr val="92D050"/>
                </a:solidFill>
              </a:rPr>
              <a:t> </a:t>
            </a:r>
            <a:r>
              <a:rPr dirty="0" err="1">
                <a:solidFill>
                  <a:srgbClr val="92D050"/>
                </a:solidFill>
              </a:rPr>
              <a:t>druh</a:t>
            </a:r>
            <a:r>
              <a:rPr dirty="0">
                <a:solidFill>
                  <a:srgbClr val="92D050"/>
                </a:solidFill>
              </a:rPr>
              <a:t> </a:t>
            </a:r>
            <a:r>
              <a:rPr dirty="0" err="1">
                <a:solidFill>
                  <a:srgbClr val="92D050"/>
                </a:solidFill>
              </a:rPr>
              <a:t>zpěvu</a:t>
            </a:r>
            <a:r>
              <a:rPr dirty="0">
                <a:solidFill>
                  <a:srgbClr val="92D050"/>
                </a:solidFill>
              </a:rPr>
              <a:t> </a:t>
            </a:r>
            <a:r>
              <a:rPr dirty="0" err="1">
                <a:solidFill>
                  <a:srgbClr val="92D050"/>
                </a:solidFill>
              </a:rPr>
              <a:t>byly</a:t>
            </a:r>
            <a:r>
              <a:rPr dirty="0">
                <a:solidFill>
                  <a:srgbClr val="92D050"/>
                </a:solidFill>
              </a:rPr>
              <a:t> </a:t>
            </a:r>
            <a:r>
              <a:rPr dirty="0" err="1">
                <a:solidFill>
                  <a:srgbClr val="92D050"/>
                </a:solidFill>
              </a:rPr>
              <a:t>modlitby</a:t>
            </a:r>
            <a:r>
              <a:rPr dirty="0">
                <a:solidFill>
                  <a:srgbClr val="92D050"/>
                </a:solidFill>
              </a:rPr>
              <a:t> k </a:t>
            </a:r>
            <a:r>
              <a:rPr dirty="0" err="1">
                <a:solidFill>
                  <a:srgbClr val="92D050"/>
                </a:solidFill>
              </a:rPr>
              <a:t>bohům</a:t>
            </a:r>
            <a:r>
              <a:rPr dirty="0">
                <a:solidFill>
                  <a:srgbClr val="92D050"/>
                </a:solidFill>
              </a:rPr>
              <a:t>, ty se </a:t>
            </a:r>
            <a:r>
              <a:rPr dirty="0" err="1">
                <a:solidFill>
                  <a:srgbClr val="92D050"/>
                </a:solidFill>
              </a:rPr>
              <a:t>jmenovaly</a:t>
            </a:r>
            <a:r>
              <a:rPr dirty="0">
                <a:solidFill>
                  <a:srgbClr val="92D050"/>
                </a:solidFill>
              </a:rPr>
              <a:t> </a:t>
            </a:r>
            <a:r>
              <a:rPr dirty="0" err="1">
                <a:solidFill>
                  <a:srgbClr val="92D050"/>
                </a:solidFill>
              </a:rPr>
              <a:t>hymny</a:t>
            </a:r>
            <a:r>
              <a:rPr dirty="0">
                <a:solidFill>
                  <a:srgbClr val="92D050"/>
                </a:solidFill>
              </a:rPr>
              <a:t>, a </a:t>
            </a:r>
            <a:r>
              <a:rPr dirty="0" err="1">
                <a:solidFill>
                  <a:srgbClr val="92D050"/>
                </a:solidFill>
              </a:rPr>
              <a:t>opačný</a:t>
            </a:r>
            <a:r>
              <a:rPr dirty="0">
                <a:solidFill>
                  <a:srgbClr val="92D050"/>
                </a:solidFill>
              </a:rPr>
              <a:t> </a:t>
            </a:r>
            <a:r>
              <a:rPr dirty="0" err="1">
                <a:solidFill>
                  <a:srgbClr val="92D050"/>
                </a:solidFill>
              </a:rPr>
              <a:t>proti</a:t>
            </a:r>
            <a:r>
              <a:rPr dirty="0">
                <a:solidFill>
                  <a:srgbClr val="92D050"/>
                </a:solidFill>
              </a:rPr>
              <a:t> </a:t>
            </a:r>
            <a:r>
              <a:rPr dirty="0" err="1">
                <a:solidFill>
                  <a:srgbClr val="92D050"/>
                </a:solidFill>
              </a:rPr>
              <a:t>nim</a:t>
            </a:r>
            <a:r>
              <a:rPr dirty="0">
                <a:solidFill>
                  <a:srgbClr val="92D050"/>
                </a:solidFill>
              </a:rPr>
              <a:t> </a:t>
            </a:r>
            <a:r>
              <a:rPr dirty="0" err="1">
                <a:solidFill>
                  <a:srgbClr val="92D050"/>
                </a:solidFill>
              </a:rPr>
              <a:t>byl</a:t>
            </a:r>
            <a:r>
              <a:rPr dirty="0">
                <a:solidFill>
                  <a:srgbClr val="92D050"/>
                </a:solidFill>
              </a:rPr>
              <a:t> </a:t>
            </a:r>
            <a:r>
              <a:rPr dirty="0" err="1">
                <a:solidFill>
                  <a:srgbClr val="92D050"/>
                </a:solidFill>
              </a:rPr>
              <a:t>jiný</a:t>
            </a:r>
            <a:r>
              <a:rPr dirty="0">
                <a:solidFill>
                  <a:srgbClr val="92D050"/>
                </a:solidFill>
              </a:rPr>
              <a:t> </a:t>
            </a:r>
            <a:r>
              <a:rPr dirty="0" err="1">
                <a:solidFill>
                  <a:srgbClr val="92D050"/>
                </a:solidFill>
              </a:rPr>
              <a:t>druh</a:t>
            </a:r>
            <a:r>
              <a:rPr dirty="0">
                <a:solidFill>
                  <a:srgbClr val="92D050"/>
                </a:solidFill>
              </a:rPr>
              <a:t> </a:t>
            </a:r>
            <a:r>
              <a:rPr dirty="0" err="1">
                <a:solidFill>
                  <a:srgbClr val="92D050"/>
                </a:solidFill>
              </a:rPr>
              <a:t>zpěvu</a:t>
            </a:r>
            <a:r>
              <a:rPr dirty="0">
                <a:solidFill>
                  <a:srgbClr val="92D050"/>
                </a:solidFill>
              </a:rPr>
              <a:t> – </a:t>
            </a:r>
            <a:r>
              <a:rPr dirty="0" err="1">
                <a:solidFill>
                  <a:srgbClr val="92D050"/>
                </a:solidFill>
              </a:rPr>
              <a:t>nejlépe</a:t>
            </a:r>
            <a:r>
              <a:rPr dirty="0">
                <a:solidFill>
                  <a:srgbClr val="92D050"/>
                </a:solidFill>
              </a:rPr>
              <a:t> by se </a:t>
            </a:r>
            <a:r>
              <a:rPr dirty="0" err="1">
                <a:solidFill>
                  <a:srgbClr val="92D050"/>
                </a:solidFill>
              </a:rPr>
              <a:t>byl</a:t>
            </a:r>
            <a:r>
              <a:rPr dirty="0">
                <a:solidFill>
                  <a:srgbClr val="92D050"/>
                </a:solidFill>
              </a:rPr>
              <a:t> </a:t>
            </a:r>
            <a:r>
              <a:rPr dirty="0" err="1">
                <a:solidFill>
                  <a:srgbClr val="92D050"/>
                </a:solidFill>
              </a:rPr>
              <a:t>nazval</a:t>
            </a:r>
            <a:r>
              <a:rPr dirty="0">
                <a:solidFill>
                  <a:srgbClr val="92D050"/>
                </a:solidFill>
              </a:rPr>
              <a:t> </a:t>
            </a:r>
            <a:r>
              <a:rPr dirty="0" err="1">
                <a:solidFill>
                  <a:srgbClr val="92D050"/>
                </a:solidFill>
              </a:rPr>
              <a:t>threny</a:t>
            </a:r>
            <a:r>
              <a:rPr dirty="0">
                <a:solidFill>
                  <a:srgbClr val="92D050"/>
                </a:solidFill>
              </a:rPr>
              <a:t>  - a </a:t>
            </a:r>
            <a:r>
              <a:rPr dirty="0" err="1">
                <a:solidFill>
                  <a:srgbClr val="92D050"/>
                </a:solidFill>
              </a:rPr>
              <a:t>jiný</a:t>
            </a:r>
            <a:r>
              <a:rPr dirty="0">
                <a:solidFill>
                  <a:srgbClr val="92D050"/>
                </a:solidFill>
              </a:rPr>
              <a:t> </a:t>
            </a:r>
            <a:r>
              <a:rPr dirty="0" err="1">
                <a:solidFill>
                  <a:srgbClr val="92D050"/>
                </a:solidFill>
              </a:rPr>
              <a:t>paiany</a:t>
            </a:r>
            <a:r>
              <a:rPr dirty="0">
                <a:solidFill>
                  <a:srgbClr val="92D050"/>
                </a:solidFill>
              </a:rPr>
              <a:t> a </a:t>
            </a:r>
            <a:r>
              <a:rPr dirty="0" err="1">
                <a:solidFill>
                  <a:srgbClr val="92D050"/>
                </a:solidFill>
              </a:rPr>
              <a:t>ještě</a:t>
            </a:r>
            <a:r>
              <a:rPr dirty="0">
                <a:solidFill>
                  <a:srgbClr val="92D050"/>
                </a:solidFill>
              </a:rPr>
              <a:t> </a:t>
            </a:r>
            <a:r>
              <a:rPr dirty="0" err="1">
                <a:solidFill>
                  <a:srgbClr val="92D050"/>
                </a:solidFill>
              </a:rPr>
              <a:t>jiný</a:t>
            </a:r>
            <a:r>
              <a:rPr dirty="0">
                <a:solidFill>
                  <a:srgbClr val="92D050"/>
                </a:solidFill>
              </a:rPr>
              <a:t>, </a:t>
            </a:r>
            <a:r>
              <a:rPr dirty="0" err="1">
                <a:solidFill>
                  <a:srgbClr val="92D050"/>
                </a:solidFill>
              </a:rPr>
              <a:t>nazývaný</a:t>
            </a:r>
            <a:r>
              <a:rPr dirty="0">
                <a:solidFill>
                  <a:srgbClr val="92D050"/>
                </a:solidFill>
              </a:rPr>
              <a:t> </a:t>
            </a:r>
            <a:r>
              <a:rPr dirty="0" err="1">
                <a:solidFill>
                  <a:srgbClr val="92D050"/>
                </a:solidFill>
              </a:rPr>
              <a:t>dithyrambos</a:t>
            </a:r>
            <a:r>
              <a:rPr dirty="0">
                <a:solidFill>
                  <a:srgbClr val="92D050"/>
                </a:solidFill>
              </a:rPr>
              <a:t>, </a:t>
            </a:r>
            <a:r>
              <a:rPr dirty="0" err="1">
                <a:solidFill>
                  <a:srgbClr val="92D050"/>
                </a:solidFill>
              </a:rPr>
              <a:t>myslím</a:t>
            </a:r>
            <a:r>
              <a:rPr dirty="0">
                <a:solidFill>
                  <a:srgbClr val="92D050"/>
                </a:solidFill>
              </a:rPr>
              <a:t> </a:t>
            </a:r>
            <a:r>
              <a:rPr dirty="0" err="1">
                <a:solidFill>
                  <a:srgbClr val="92D050"/>
                </a:solidFill>
              </a:rPr>
              <a:t>jakožto</a:t>
            </a:r>
            <a:r>
              <a:rPr dirty="0">
                <a:solidFill>
                  <a:srgbClr val="92D050"/>
                </a:solidFill>
              </a:rPr>
              <a:t> </a:t>
            </a:r>
            <a:r>
              <a:rPr dirty="0" err="1">
                <a:solidFill>
                  <a:srgbClr val="92D050"/>
                </a:solidFill>
              </a:rPr>
              <a:t>výtvor</a:t>
            </a:r>
            <a:r>
              <a:rPr dirty="0">
                <a:solidFill>
                  <a:srgbClr val="92D050"/>
                </a:solidFill>
              </a:rPr>
              <a:t> </a:t>
            </a:r>
            <a:r>
              <a:rPr dirty="0" err="1">
                <a:solidFill>
                  <a:srgbClr val="92D050"/>
                </a:solidFill>
              </a:rPr>
              <a:t>Dionysův</a:t>
            </a:r>
            <a:r>
              <a:rPr dirty="0">
                <a:solidFill>
                  <a:srgbClr val="92D050"/>
                </a:solidFill>
              </a:rPr>
              <a:t>. </a:t>
            </a:r>
            <a:r>
              <a:rPr dirty="0" err="1">
                <a:solidFill>
                  <a:srgbClr val="92D050"/>
                </a:solidFill>
              </a:rPr>
              <a:t>Jeden</a:t>
            </a:r>
            <a:r>
              <a:rPr dirty="0">
                <a:solidFill>
                  <a:srgbClr val="92D050"/>
                </a:solidFill>
              </a:rPr>
              <a:t> </a:t>
            </a:r>
            <a:r>
              <a:rPr dirty="0" err="1">
                <a:solidFill>
                  <a:srgbClr val="92D050"/>
                </a:solidFill>
              </a:rPr>
              <a:t>nazývali</a:t>
            </a:r>
            <a:r>
              <a:rPr dirty="0">
                <a:solidFill>
                  <a:srgbClr val="92D050"/>
                </a:solidFill>
              </a:rPr>
              <a:t> </a:t>
            </a:r>
            <a:r>
              <a:rPr dirty="0" err="1">
                <a:solidFill>
                  <a:srgbClr val="92D050"/>
                </a:solidFill>
              </a:rPr>
              <a:t>přímo</a:t>
            </a:r>
            <a:r>
              <a:rPr dirty="0">
                <a:solidFill>
                  <a:srgbClr val="92D050"/>
                </a:solidFill>
              </a:rPr>
              <a:t> </a:t>
            </a:r>
            <a:r>
              <a:rPr dirty="0" err="1">
                <a:solidFill>
                  <a:srgbClr val="92D050"/>
                </a:solidFill>
              </a:rPr>
              <a:t>jménem</a:t>
            </a:r>
            <a:r>
              <a:rPr dirty="0">
                <a:solidFill>
                  <a:srgbClr val="92D050"/>
                </a:solidFill>
              </a:rPr>
              <a:t> </a:t>
            </a:r>
            <a:r>
              <a:rPr dirty="0" err="1">
                <a:solidFill>
                  <a:srgbClr val="92D050"/>
                </a:solidFill>
              </a:rPr>
              <a:t>nomy</a:t>
            </a:r>
            <a:r>
              <a:rPr dirty="0">
                <a:solidFill>
                  <a:srgbClr val="92D050"/>
                </a:solidFill>
              </a:rPr>
              <a:t>, </a:t>
            </a:r>
            <a:r>
              <a:rPr dirty="0" err="1">
                <a:solidFill>
                  <a:srgbClr val="92D050"/>
                </a:solidFill>
              </a:rPr>
              <a:t>jakožto</a:t>
            </a:r>
            <a:r>
              <a:rPr dirty="0">
                <a:solidFill>
                  <a:srgbClr val="92D050"/>
                </a:solidFill>
              </a:rPr>
              <a:t> </a:t>
            </a:r>
            <a:r>
              <a:rPr dirty="0" err="1">
                <a:solidFill>
                  <a:srgbClr val="92D050"/>
                </a:solidFill>
              </a:rPr>
              <a:t>jakýsi</a:t>
            </a:r>
            <a:r>
              <a:rPr dirty="0">
                <a:solidFill>
                  <a:srgbClr val="92D050"/>
                </a:solidFill>
              </a:rPr>
              <a:t> </a:t>
            </a:r>
            <a:r>
              <a:rPr dirty="0" err="1">
                <a:solidFill>
                  <a:srgbClr val="92D050"/>
                </a:solidFill>
              </a:rPr>
              <a:t>odlišný</a:t>
            </a:r>
            <a:r>
              <a:rPr dirty="0">
                <a:solidFill>
                  <a:srgbClr val="92D050"/>
                </a:solidFill>
              </a:rPr>
              <a:t> </a:t>
            </a:r>
            <a:r>
              <a:rPr dirty="0" err="1">
                <a:solidFill>
                  <a:srgbClr val="92D050"/>
                </a:solidFill>
              </a:rPr>
              <a:t>druh</a:t>
            </a:r>
            <a:r>
              <a:rPr dirty="0">
                <a:solidFill>
                  <a:srgbClr val="92D050"/>
                </a:solidFill>
              </a:rPr>
              <a:t> </a:t>
            </a:r>
            <a:r>
              <a:rPr dirty="0" err="1">
                <a:solidFill>
                  <a:srgbClr val="92D050"/>
                </a:solidFill>
              </a:rPr>
              <a:t>zpěvu</a:t>
            </a:r>
            <a:r>
              <a:rPr dirty="0">
                <a:solidFill>
                  <a:srgbClr val="92D050"/>
                </a:solidFill>
              </a:rPr>
              <a:t>; </a:t>
            </a:r>
            <a:r>
              <a:rPr dirty="0" err="1">
                <a:solidFill>
                  <a:srgbClr val="92D050"/>
                </a:solidFill>
              </a:rPr>
              <a:t>určovali</a:t>
            </a:r>
            <a:r>
              <a:rPr dirty="0">
                <a:solidFill>
                  <a:srgbClr val="92D050"/>
                </a:solidFill>
              </a:rPr>
              <a:t> </a:t>
            </a:r>
            <a:r>
              <a:rPr dirty="0" err="1">
                <a:solidFill>
                  <a:srgbClr val="92D050"/>
                </a:solidFill>
              </a:rPr>
              <a:t>jej</a:t>
            </a:r>
            <a:r>
              <a:rPr dirty="0">
                <a:solidFill>
                  <a:srgbClr val="92D050"/>
                </a:solidFill>
              </a:rPr>
              <a:t> </a:t>
            </a:r>
            <a:r>
              <a:rPr dirty="0" err="1">
                <a:solidFill>
                  <a:srgbClr val="92D050"/>
                </a:solidFill>
              </a:rPr>
              <a:t>přívlastem</a:t>
            </a:r>
            <a:r>
              <a:rPr dirty="0">
                <a:solidFill>
                  <a:srgbClr val="92D050"/>
                </a:solidFill>
              </a:rPr>
              <a:t> „</a:t>
            </a:r>
            <a:r>
              <a:rPr dirty="0" err="1">
                <a:solidFill>
                  <a:srgbClr val="92D050"/>
                </a:solidFill>
              </a:rPr>
              <a:t>kitharodické</a:t>
            </a:r>
            <a:r>
              <a:rPr dirty="0">
                <a:solidFill>
                  <a:srgbClr val="92D050"/>
                </a:solidFill>
              </a:rPr>
              <a:t>“, </a:t>
            </a:r>
            <a:r>
              <a:rPr dirty="0" err="1">
                <a:solidFill>
                  <a:srgbClr val="92D050"/>
                </a:solidFill>
              </a:rPr>
              <a:t>Když</a:t>
            </a:r>
            <a:r>
              <a:rPr dirty="0">
                <a:solidFill>
                  <a:srgbClr val="92D050"/>
                </a:solidFill>
              </a:rPr>
              <a:t> </a:t>
            </a:r>
            <a:r>
              <a:rPr dirty="0" err="1">
                <a:solidFill>
                  <a:srgbClr val="92D050"/>
                </a:solidFill>
              </a:rPr>
              <a:t>byly</a:t>
            </a:r>
            <a:r>
              <a:rPr dirty="0">
                <a:solidFill>
                  <a:srgbClr val="92D050"/>
                </a:solidFill>
              </a:rPr>
              <a:t> </a:t>
            </a:r>
            <a:r>
              <a:rPr dirty="0" err="1">
                <a:solidFill>
                  <a:srgbClr val="92D050"/>
                </a:solidFill>
              </a:rPr>
              <a:t>tyto</a:t>
            </a:r>
            <a:r>
              <a:rPr dirty="0">
                <a:solidFill>
                  <a:srgbClr val="92D050"/>
                </a:solidFill>
              </a:rPr>
              <a:t> </a:t>
            </a:r>
            <a:r>
              <a:rPr dirty="0" err="1">
                <a:solidFill>
                  <a:srgbClr val="92D050"/>
                </a:solidFill>
              </a:rPr>
              <a:t>druhy</a:t>
            </a:r>
            <a:r>
              <a:rPr dirty="0">
                <a:solidFill>
                  <a:srgbClr val="92D050"/>
                </a:solidFill>
              </a:rPr>
              <a:t> a </a:t>
            </a:r>
            <a:r>
              <a:rPr dirty="0" err="1">
                <a:solidFill>
                  <a:srgbClr val="92D050"/>
                </a:solidFill>
              </a:rPr>
              <a:t>některé</a:t>
            </a:r>
            <a:r>
              <a:rPr dirty="0">
                <a:solidFill>
                  <a:srgbClr val="92D050"/>
                </a:solidFill>
              </a:rPr>
              <a:t> </a:t>
            </a:r>
            <a:r>
              <a:rPr dirty="0" err="1">
                <a:solidFill>
                  <a:srgbClr val="92D050"/>
                </a:solidFill>
              </a:rPr>
              <a:t>jiné</a:t>
            </a:r>
            <a:r>
              <a:rPr dirty="0">
                <a:solidFill>
                  <a:srgbClr val="92D050"/>
                </a:solidFill>
              </a:rPr>
              <a:t> se </a:t>
            </a:r>
            <a:r>
              <a:rPr dirty="0" err="1">
                <a:solidFill>
                  <a:srgbClr val="92D050"/>
                </a:solidFill>
              </a:rPr>
              <a:t>svými</a:t>
            </a:r>
            <a:r>
              <a:rPr dirty="0">
                <a:solidFill>
                  <a:srgbClr val="92D050"/>
                </a:solidFill>
              </a:rPr>
              <a:t> </a:t>
            </a:r>
            <a:r>
              <a:rPr dirty="0" err="1">
                <a:solidFill>
                  <a:srgbClr val="92D050"/>
                </a:solidFill>
              </a:rPr>
              <a:t>rozdíly</a:t>
            </a:r>
            <a:r>
              <a:rPr dirty="0">
                <a:solidFill>
                  <a:srgbClr val="92D050"/>
                </a:solidFill>
              </a:rPr>
              <a:t> </a:t>
            </a:r>
            <a:r>
              <a:rPr dirty="0" err="1">
                <a:solidFill>
                  <a:srgbClr val="92D050"/>
                </a:solidFill>
              </a:rPr>
              <a:t>stanoveny</a:t>
            </a:r>
            <a:r>
              <a:rPr dirty="0">
                <a:solidFill>
                  <a:srgbClr val="92D050"/>
                </a:solidFill>
              </a:rPr>
              <a:t>, </a:t>
            </a:r>
            <a:r>
              <a:rPr dirty="0" err="1">
                <a:solidFill>
                  <a:srgbClr val="92D050"/>
                </a:solidFill>
              </a:rPr>
              <a:t>nebylo</a:t>
            </a:r>
            <a:r>
              <a:rPr dirty="0">
                <a:solidFill>
                  <a:srgbClr val="92D050"/>
                </a:solidFill>
              </a:rPr>
              <a:t> </a:t>
            </a:r>
            <a:r>
              <a:rPr dirty="0" err="1">
                <a:solidFill>
                  <a:srgbClr val="92D050"/>
                </a:solidFill>
              </a:rPr>
              <a:t>dovoleno</a:t>
            </a:r>
            <a:r>
              <a:rPr dirty="0">
                <a:solidFill>
                  <a:srgbClr val="92D050"/>
                </a:solidFill>
              </a:rPr>
              <a:t> </a:t>
            </a:r>
            <a:r>
              <a:rPr dirty="0" err="1">
                <a:solidFill>
                  <a:srgbClr val="92D050"/>
                </a:solidFill>
              </a:rPr>
              <a:t>užívat</a:t>
            </a:r>
            <a:r>
              <a:rPr dirty="0">
                <a:solidFill>
                  <a:srgbClr val="92D050"/>
                </a:solidFill>
              </a:rPr>
              <a:t> </a:t>
            </a:r>
            <a:r>
              <a:rPr dirty="0" err="1">
                <a:solidFill>
                  <a:srgbClr val="92D050"/>
                </a:solidFill>
              </a:rPr>
              <a:t>jednoho</a:t>
            </a:r>
            <a:r>
              <a:rPr dirty="0">
                <a:solidFill>
                  <a:srgbClr val="92D050"/>
                </a:solidFill>
              </a:rPr>
              <a:t> </a:t>
            </a:r>
            <a:r>
              <a:rPr dirty="0" err="1">
                <a:solidFill>
                  <a:srgbClr val="92D050"/>
                </a:solidFill>
              </a:rPr>
              <a:t>druhu</a:t>
            </a:r>
            <a:r>
              <a:rPr dirty="0">
                <a:solidFill>
                  <a:srgbClr val="92D050"/>
                </a:solidFill>
              </a:rPr>
              <a:t> k </a:t>
            </a:r>
            <a:r>
              <a:rPr dirty="0" err="1">
                <a:solidFill>
                  <a:srgbClr val="92D050"/>
                </a:solidFill>
              </a:rPr>
              <a:t>jinému</a:t>
            </a:r>
            <a:r>
              <a:rPr dirty="0">
                <a:solidFill>
                  <a:srgbClr val="92D050"/>
                </a:solidFill>
              </a:rPr>
              <a:t> </a:t>
            </a:r>
            <a:r>
              <a:rPr dirty="0" err="1">
                <a:solidFill>
                  <a:srgbClr val="92D050"/>
                </a:solidFill>
              </a:rPr>
              <a:t>druhu</a:t>
            </a:r>
            <a:r>
              <a:rPr dirty="0">
                <a:solidFill>
                  <a:srgbClr val="92D050"/>
                </a:solidFill>
              </a:rPr>
              <a:t> </a:t>
            </a:r>
            <a:r>
              <a:rPr dirty="0" err="1">
                <a:solidFill>
                  <a:srgbClr val="92D050"/>
                </a:solidFill>
              </a:rPr>
              <a:t>nápěvu</a:t>
            </a:r>
            <a:r>
              <a:rPr dirty="0">
                <a:solidFill>
                  <a:srgbClr val="92D050"/>
                </a:solidFill>
              </a:rPr>
              <a:t>.</a:t>
            </a:r>
            <a:r>
              <a:rPr dirty="0"/>
              <a:t> </a:t>
            </a:r>
            <a:r>
              <a:rPr b="1" dirty="0" err="1"/>
              <a:t>Vrchní</a:t>
            </a:r>
            <a:r>
              <a:rPr b="1" dirty="0"/>
              <a:t> </a:t>
            </a:r>
            <a:r>
              <a:rPr b="1" dirty="0" err="1"/>
              <a:t>mocí</a:t>
            </a:r>
            <a:r>
              <a:rPr b="1" dirty="0"/>
              <a:t> </a:t>
            </a:r>
            <a:r>
              <a:rPr b="1" dirty="0" err="1"/>
              <a:t>nad</a:t>
            </a:r>
            <a:r>
              <a:rPr b="1" dirty="0"/>
              <a:t> </a:t>
            </a:r>
            <a:r>
              <a:rPr b="1" dirty="0" err="1"/>
              <a:t>tím</a:t>
            </a:r>
            <a:r>
              <a:rPr b="1" dirty="0"/>
              <a:t> </a:t>
            </a:r>
            <a:r>
              <a:rPr b="1" dirty="0" err="1"/>
              <a:t>řádem</a:t>
            </a:r>
            <a:r>
              <a:rPr b="1" dirty="0"/>
              <a:t>, </a:t>
            </a:r>
            <a:r>
              <a:rPr b="1" dirty="0" err="1"/>
              <a:t>které</a:t>
            </a:r>
            <a:r>
              <a:rPr b="1" dirty="0"/>
              <a:t> </a:t>
            </a:r>
            <a:r>
              <a:rPr b="1" dirty="0" err="1"/>
              <a:t>náleželo</a:t>
            </a:r>
            <a:r>
              <a:rPr b="1" dirty="0"/>
              <a:t> </a:t>
            </a:r>
            <a:r>
              <a:rPr b="1" dirty="0" err="1"/>
              <a:t>jej</a:t>
            </a:r>
            <a:r>
              <a:rPr b="1" dirty="0"/>
              <a:t> </a:t>
            </a:r>
            <a:r>
              <a:rPr b="1" dirty="0" err="1"/>
              <a:t>poznat</a:t>
            </a:r>
            <a:r>
              <a:rPr b="1" dirty="0"/>
              <a:t> a </a:t>
            </a:r>
            <a:r>
              <a:rPr b="1" dirty="0" err="1"/>
              <a:t>zároveň</a:t>
            </a:r>
            <a:r>
              <a:rPr b="1" dirty="0"/>
              <a:t> s </a:t>
            </a:r>
            <a:r>
              <a:rPr b="1" dirty="0" err="1"/>
              <a:t>poznáním</a:t>
            </a:r>
            <a:r>
              <a:rPr b="1" dirty="0"/>
              <a:t> </a:t>
            </a:r>
            <a:r>
              <a:rPr b="1" dirty="0" err="1"/>
              <a:t>provésti</a:t>
            </a:r>
            <a:r>
              <a:rPr b="1" dirty="0"/>
              <a:t> </a:t>
            </a:r>
            <a:r>
              <a:rPr b="1" dirty="0" err="1"/>
              <a:t>posudek</a:t>
            </a:r>
            <a:r>
              <a:rPr b="1" dirty="0"/>
              <a:t> a </a:t>
            </a:r>
            <a:r>
              <a:rPr b="1" dirty="0" err="1"/>
              <a:t>také</a:t>
            </a:r>
            <a:r>
              <a:rPr b="1" dirty="0"/>
              <a:t> </a:t>
            </a:r>
            <a:r>
              <a:rPr b="1" dirty="0" err="1"/>
              <a:t>trestat</a:t>
            </a:r>
            <a:r>
              <a:rPr b="1" dirty="0"/>
              <a:t> </a:t>
            </a:r>
            <a:r>
              <a:rPr b="1" dirty="0" err="1"/>
              <a:t>toho</a:t>
            </a:r>
            <a:r>
              <a:rPr b="1" dirty="0"/>
              <a:t>, </a:t>
            </a:r>
            <a:r>
              <a:rPr b="1" dirty="0" err="1"/>
              <a:t>kdo</a:t>
            </a:r>
            <a:r>
              <a:rPr b="1" dirty="0"/>
              <a:t> by </a:t>
            </a:r>
            <a:r>
              <a:rPr b="1" dirty="0" err="1"/>
              <a:t>neposlouchal</a:t>
            </a:r>
            <a:r>
              <a:rPr dirty="0"/>
              <a:t>, </a:t>
            </a:r>
            <a:r>
              <a:rPr dirty="0" err="1"/>
              <a:t>nebyla</a:t>
            </a:r>
            <a:r>
              <a:rPr dirty="0"/>
              <a:t> </a:t>
            </a:r>
            <a:r>
              <a:rPr dirty="0" err="1"/>
              <a:t>píšťalka</a:t>
            </a:r>
            <a:r>
              <a:rPr dirty="0"/>
              <a:t> </a:t>
            </a:r>
            <a:r>
              <a:rPr dirty="0" err="1"/>
              <a:t>ani</a:t>
            </a:r>
            <a:r>
              <a:rPr dirty="0"/>
              <a:t> </a:t>
            </a:r>
            <a:r>
              <a:rPr dirty="0" err="1"/>
              <a:t>nějaké</a:t>
            </a:r>
            <a:r>
              <a:rPr dirty="0"/>
              <a:t> </a:t>
            </a:r>
            <a:r>
              <a:rPr dirty="0" err="1"/>
              <a:t>hrubé</a:t>
            </a:r>
            <a:r>
              <a:rPr dirty="0"/>
              <a:t> </a:t>
            </a:r>
            <a:r>
              <a:rPr dirty="0" err="1"/>
              <a:t>pokřiky</a:t>
            </a:r>
            <a:r>
              <a:rPr dirty="0"/>
              <a:t> </a:t>
            </a:r>
            <a:r>
              <a:rPr dirty="0" err="1"/>
              <a:t>davu</a:t>
            </a:r>
            <a:r>
              <a:rPr dirty="0"/>
              <a:t> </a:t>
            </a:r>
            <a:r>
              <a:rPr dirty="0" err="1"/>
              <a:t>jako</a:t>
            </a:r>
            <a:r>
              <a:rPr dirty="0"/>
              <a:t> </a:t>
            </a:r>
            <a:r>
              <a:rPr dirty="0" err="1"/>
              <a:t>nyní</a:t>
            </a:r>
            <a:r>
              <a:rPr dirty="0"/>
              <a:t>, </a:t>
            </a:r>
            <a:r>
              <a:rPr dirty="0" err="1"/>
              <a:t>ani</a:t>
            </a:r>
            <a:r>
              <a:rPr dirty="0"/>
              <a:t> </a:t>
            </a:r>
            <a:r>
              <a:rPr dirty="0" err="1"/>
              <a:t>zase</a:t>
            </a:r>
            <a:r>
              <a:rPr dirty="0"/>
              <a:t> </a:t>
            </a:r>
            <a:r>
              <a:rPr dirty="0" err="1"/>
              <a:t>potlesky</a:t>
            </a:r>
            <a:r>
              <a:rPr dirty="0"/>
              <a:t> </a:t>
            </a:r>
            <a:r>
              <a:rPr dirty="0" err="1"/>
              <a:t>vzdávající</a:t>
            </a:r>
            <a:r>
              <a:rPr dirty="0"/>
              <a:t> </a:t>
            </a:r>
            <a:r>
              <a:rPr dirty="0" err="1"/>
              <a:t>chválu</a:t>
            </a:r>
            <a:r>
              <a:rPr dirty="0"/>
              <a:t>, </a:t>
            </a:r>
            <a:r>
              <a:rPr dirty="0" err="1"/>
              <a:t>nýbrž</a:t>
            </a:r>
            <a:r>
              <a:rPr dirty="0"/>
              <a:t> pro </a:t>
            </a:r>
            <a:r>
              <a:rPr dirty="0" err="1"/>
              <a:t>vychované</a:t>
            </a:r>
            <a:r>
              <a:rPr dirty="0"/>
              <a:t> </a:t>
            </a:r>
            <a:r>
              <a:rPr dirty="0" err="1"/>
              <a:t>lidi</a:t>
            </a:r>
            <a:r>
              <a:rPr dirty="0"/>
              <a:t> </a:t>
            </a:r>
            <a:r>
              <a:rPr dirty="0" err="1"/>
              <a:t>bylo</a:t>
            </a:r>
            <a:r>
              <a:rPr dirty="0"/>
              <a:t> </a:t>
            </a:r>
            <a:r>
              <a:rPr dirty="0" err="1"/>
              <a:t>zásadním</a:t>
            </a:r>
            <a:r>
              <a:rPr dirty="0"/>
              <a:t> </a:t>
            </a:r>
            <a:r>
              <a:rPr dirty="0" err="1"/>
              <a:t>zvykem</a:t>
            </a:r>
            <a:r>
              <a:rPr dirty="0"/>
              <a:t> </a:t>
            </a:r>
            <a:r>
              <a:rPr dirty="0" err="1"/>
              <a:t>mlčky</a:t>
            </a:r>
            <a:r>
              <a:rPr dirty="0"/>
              <a:t> </a:t>
            </a:r>
            <a:r>
              <a:rPr dirty="0" err="1"/>
              <a:t>poslouchat</a:t>
            </a:r>
            <a:r>
              <a:rPr dirty="0"/>
              <a:t> </a:t>
            </a:r>
            <a:r>
              <a:rPr dirty="0" err="1"/>
              <a:t>až</a:t>
            </a:r>
            <a:r>
              <a:rPr dirty="0"/>
              <a:t> do </a:t>
            </a:r>
            <a:r>
              <a:rPr dirty="0" err="1"/>
              <a:t>konce</a:t>
            </a:r>
            <a:r>
              <a:rPr dirty="0"/>
              <a:t>, </a:t>
            </a:r>
            <a:r>
              <a:rPr dirty="0" err="1"/>
              <a:t>zatímco</a:t>
            </a:r>
            <a:r>
              <a:rPr dirty="0"/>
              <a:t> u </a:t>
            </a:r>
            <a:r>
              <a:rPr dirty="0" err="1"/>
              <a:t>dětí</a:t>
            </a:r>
            <a:r>
              <a:rPr dirty="0"/>
              <a:t>, </a:t>
            </a:r>
            <a:r>
              <a:rPr dirty="0" err="1"/>
              <a:t>jejich</a:t>
            </a:r>
            <a:r>
              <a:rPr dirty="0"/>
              <a:t> </a:t>
            </a:r>
            <a:r>
              <a:rPr dirty="0" err="1"/>
              <a:t>průvodců</a:t>
            </a:r>
            <a:r>
              <a:rPr dirty="0"/>
              <a:t> a u </a:t>
            </a:r>
            <a:r>
              <a:rPr dirty="0" err="1"/>
              <a:t>davu</a:t>
            </a:r>
            <a:r>
              <a:rPr dirty="0"/>
              <a:t> </a:t>
            </a:r>
            <a:r>
              <a:rPr b="1" dirty="0" err="1"/>
              <a:t>lidu</a:t>
            </a:r>
            <a:r>
              <a:rPr b="1" dirty="0"/>
              <a:t> </a:t>
            </a:r>
            <a:r>
              <a:rPr b="1" dirty="0" err="1"/>
              <a:t>zjednávala</a:t>
            </a:r>
            <a:r>
              <a:rPr b="1" dirty="0"/>
              <a:t> </a:t>
            </a:r>
            <a:r>
              <a:rPr b="1" dirty="0" err="1"/>
              <a:t>kázeň</a:t>
            </a:r>
            <a:r>
              <a:rPr b="1" dirty="0"/>
              <a:t> </a:t>
            </a:r>
            <a:r>
              <a:rPr b="1" dirty="0" err="1"/>
              <a:t>pořádek</a:t>
            </a:r>
            <a:r>
              <a:rPr b="1" dirty="0"/>
              <a:t> </a:t>
            </a:r>
            <a:r>
              <a:rPr b="1" dirty="0" err="1"/>
              <a:t>udržující</a:t>
            </a:r>
            <a:r>
              <a:rPr b="1" dirty="0"/>
              <a:t> </a:t>
            </a:r>
            <a:r>
              <a:rPr b="1" dirty="0" err="1"/>
              <a:t>hůl</a:t>
            </a:r>
            <a:r>
              <a:rPr dirty="0"/>
              <a:t>. Po </a:t>
            </a:r>
            <a:r>
              <a:rPr dirty="0" err="1"/>
              <a:t>této</a:t>
            </a:r>
            <a:r>
              <a:rPr dirty="0"/>
              <a:t> </a:t>
            </a:r>
            <a:r>
              <a:rPr dirty="0" err="1"/>
              <a:t>stránce</a:t>
            </a:r>
            <a:r>
              <a:rPr dirty="0"/>
              <a:t> </a:t>
            </a:r>
            <a:r>
              <a:rPr dirty="0" err="1"/>
              <a:t>tedy</a:t>
            </a:r>
            <a:r>
              <a:rPr dirty="0"/>
              <a:t> </a:t>
            </a:r>
            <a:r>
              <a:rPr dirty="0" err="1"/>
              <a:t>většina</a:t>
            </a:r>
            <a:r>
              <a:rPr dirty="0"/>
              <a:t> </a:t>
            </a:r>
            <a:r>
              <a:rPr dirty="0" err="1"/>
              <a:t>občanů</a:t>
            </a:r>
            <a:r>
              <a:rPr dirty="0"/>
              <a:t> </a:t>
            </a:r>
            <a:r>
              <a:rPr dirty="0" err="1"/>
              <a:t>byla</a:t>
            </a:r>
            <a:r>
              <a:rPr dirty="0"/>
              <a:t> </a:t>
            </a:r>
            <a:r>
              <a:rPr dirty="0" err="1"/>
              <a:t>ochotna</a:t>
            </a:r>
            <a:r>
              <a:rPr dirty="0"/>
              <a:t> se </a:t>
            </a:r>
            <a:r>
              <a:rPr dirty="0" err="1"/>
              <a:t>takto</a:t>
            </a:r>
            <a:r>
              <a:rPr dirty="0"/>
              <a:t> </a:t>
            </a:r>
            <a:r>
              <a:rPr dirty="0" err="1"/>
              <a:t>přesně</a:t>
            </a:r>
            <a:r>
              <a:rPr dirty="0"/>
              <a:t> </a:t>
            </a:r>
            <a:r>
              <a:rPr dirty="0" err="1"/>
              <a:t>dávat</a:t>
            </a:r>
            <a:r>
              <a:rPr dirty="0"/>
              <a:t> </a:t>
            </a:r>
            <a:r>
              <a:rPr dirty="0" err="1"/>
              <a:t>ovládat</a:t>
            </a:r>
            <a:r>
              <a:rPr dirty="0"/>
              <a:t> a </a:t>
            </a:r>
            <a:r>
              <a:rPr dirty="0" err="1"/>
              <a:t>neopovažovala</a:t>
            </a:r>
            <a:r>
              <a:rPr dirty="0"/>
              <a:t> se </a:t>
            </a:r>
            <a:r>
              <a:rPr dirty="0" err="1"/>
              <a:t>projevovat</a:t>
            </a:r>
            <a:r>
              <a:rPr dirty="0"/>
              <a:t> </a:t>
            </a:r>
            <a:r>
              <a:rPr dirty="0" err="1"/>
              <a:t>úsudek</a:t>
            </a:r>
            <a:r>
              <a:rPr dirty="0"/>
              <a:t> </a:t>
            </a:r>
            <a:r>
              <a:rPr dirty="0" err="1"/>
              <a:t>hlučením</a:t>
            </a:r>
            <a:r>
              <a:rPr dirty="0"/>
              <a:t>. </a:t>
            </a:r>
            <a:r>
              <a:rPr dirty="0" err="1"/>
              <a:t>Avšak</a:t>
            </a:r>
            <a:r>
              <a:rPr dirty="0"/>
              <a:t> </a:t>
            </a:r>
            <a:r>
              <a:rPr dirty="0" err="1"/>
              <a:t>potom</a:t>
            </a:r>
            <a:r>
              <a:rPr dirty="0"/>
              <a:t> </a:t>
            </a:r>
            <a:r>
              <a:rPr dirty="0" err="1"/>
              <a:t>během</a:t>
            </a:r>
            <a:r>
              <a:rPr dirty="0"/>
              <a:t> </a:t>
            </a:r>
            <a:r>
              <a:rPr dirty="0" err="1"/>
              <a:t>času</a:t>
            </a:r>
            <a:r>
              <a:rPr dirty="0"/>
              <a:t> se </a:t>
            </a:r>
            <a:r>
              <a:rPr dirty="0" err="1"/>
              <a:t>stávali</a:t>
            </a:r>
            <a:r>
              <a:rPr dirty="0"/>
              <a:t> </a:t>
            </a:r>
            <a:r>
              <a:rPr dirty="0" err="1"/>
              <a:t>původci</a:t>
            </a:r>
            <a:r>
              <a:rPr dirty="0"/>
              <a:t> </a:t>
            </a:r>
            <a:r>
              <a:rPr dirty="0" err="1"/>
              <a:t>té</a:t>
            </a:r>
            <a:r>
              <a:rPr dirty="0"/>
              <a:t> </a:t>
            </a:r>
            <a:r>
              <a:rPr dirty="0" err="1"/>
              <a:t>nevkusné</a:t>
            </a:r>
            <a:r>
              <a:rPr dirty="0"/>
              <a:t> </a:t>
            </a:r>
            <a:r>
              <a:rPr dirty="0" err="1"/>
              <a:t>nezákonnosti</a:t>
            </a:r>
            <a:r>
              <a:rPr dirty="0"/>
              <a:t> </a:t>
            </a:r>
            <a:r>
              <a:rPr dirty="0" err="1"/>
              <a:t>umělci</a:t>
            </a:r>
            <a:r>
              <a:rPr dirty="0"/>
              <a:t>, </a:t>
            </a:r>
            <a:r>
              <a:rPr dirty="0" err="1"/>
              <a:t>povahou</a:t>
            </a:r>
            <a:r>
              <a:rPr dirty="0"/>
              <a:t> </a:t>
            </a:r>
            <a:r>
              <a:rPr dirty="0" err="1"/>
              <a:t>sice</a:t>
            </a:r>
            <a:r>
              <a:rPr dirty="0"/>
              <a:t> </a:t>
            </a:r>
            <a:r>
              <a:rPr dirty="0" err="1"/>
              <a:t>nadaní</a:t>
            </a:r>
            <a:r>
              <a:rPr dirty="0"/>
              <a:t>, </a:t>
            </a:r>
            <a:r>
              <a:rPr dirty="0" err="1"/>
              <a:t>avšak</a:t>
            </a:r>
            <a:r>
              <a:rPr dirty="0"/>
              <a:t> </a:t>
            </a:r>
            <a:r>
              <a:rPr dirty="0" err="1"/>
              <a:t>neznalí</a:t>
            </a:r>
            <a:r>
              <a:rPr dirty="0"/>
              <a:t> </a:t>
            </a:r>
            <a:r>
              <a:rPr dirty="0" err="1"/>
              <a:t>toho</a:t>
            </a:r>
            <a:r>
              <a:rPr dirty="0"/>
              <a:t>, co </a:t>
            </a:r>
            <a:r>
              <a:rPr dirty="0" err="1"/>
              <a:t>má</a:t>
            </a:r>
            <a:r>
              <a:rPr dirty="0"/>
              <a:t> </a:t>
            </a:r>
            <a:r>
              <a:rPr dirty="0" err="1"/>
              <a:t>Músa</a:t>
            </a:r>
            <a:r>
              <a:rPr dirty="0"/>
              <a:t> </a:t>
            </a:r>
            <a:r>
              <a:rPr dirty="0" err="1"/>
              <a:t>spravedlivého</a:t>
            </a:r>
            <a:r>
              <a:rPr dirty="0"/>
              <a:t> a </a:t>
            </a:r>
            <a:r>
              <a:rPr dirty="0" err="1"/>
              <a:t>zákonného</a:t>
            </a:r>
            <a:r>
              <a:rPr dirty="0"/>
              <a:t>, </a:t>
            </a:r>
            <a:r>
              <a:rPr dirty="0" err="1"/>
              <a:t>ztřeštění</a:t>
            </a:r>
            <a:r>
              <a:rPr dirty="0"/>
              <a:t> a </a:t>
            </a:r>
            <a:r>
              <a:rPr dirty="0" err="1"/>
              <a:t>více</a:t>
            </a:r>
            <a:r>
              <a:rPr dirty="0"/>
              <a:t> </a:t>
            </a:r>
            <a:r>
              <a:rPr dirty="0" err="1"/>
              <a:t>než</a:t>
            </a:r>
            <a:r>
              <a:rPr dirty="0"/>
              <a:t> </a:t>
            </a:r>
            <a:r>
              <a:rPr dirty="0" err="1"/>
              <a:t>slušno</a:t>
            </a:r>
            <a:r>
              <a:rPr dirty="0"/>
              <a:t> </a:t>
            </a:r>
            <a:r>
              <a:rPr dirty="0" err="1"/>
              <a:t>posedlí</a:t>
            </a:r>
            <a:r>
              <a:rPr dirty="0"/>
              <a:t> </a:t>
            </a:r>
            <a:r>
              <a:rPr dirty="0" err="1"/>
              <a:t>líbivostí</a:t>
            </a:r>
            <a:r>
              <a:rPr dirty="0"/>
              <a:t>, </a:t>
            </a:r>
            <a:r>
              <a:rPr dirty="0" err="1"/>
              <a:t>směšující</a:t>
            </a:r>
            <a:r>
              <a:rPr dirty="0"/>
              <a:t> </a:t>
            </a:r>
            <a:r>
              <a:rPr dirty="0" err="1"/>
              <a:t>threny</a:t>
            </a:r>
            <a:r>
              <a:rPr dirty="0"/>
              <a:t> s </a:t>
            </a:r>
            <a:r>
              <a:rPr dirty="0" err="1"/>
              <a:t>hymny</a:t>
            </a:r>
            <a:r>
              <a:rPr dirty="0"/>
              <a:t> a </a:t>
            </a:r>
            <a:r>
              <a:rPr dirty="0" err="1"/>
              <a:t>paiany</a:t>
            </a:r>
            <a:r>
              <a:rPr dirty="0"/>
              <a:t> s </a:t>
            </a:r>
            <a:r>
              <a:rPr dirty="0" err="1"/>
              <a:t>dithyramby</a:t>
            </a:r>
            <a:r>
              <a:rPr dirty="0"/>
              <a:t>, </a:t>
            </a:r>
            <a:r>
              <a:rPr dirty="0" err="1"/>
              <a:t>napodobující</a:t>
            </a:r>
            <a:r>
              <a:rPr dirty="0"/>
              <a:t> </a:t>
            </a:r>
            <a:r>
              <a:rPr dirty="0" err="1"/>
              <a:t>hudbu</a:t>
            </a:r>
            <a:r>
              <a:rPr dirty="0"/>
              <a:t> </a:t>
            </a:r>
            <a:r>
              <a:rPr dirty="0" err="1"/>
              <a:t>píšťaly</a:t>
            </a:r>
            <a:r>
              <a:rPr dirty="0"/>
              <a:t> </a:t>
            </a:r>
            <a:r>
              <a:rPr dirty="0" err="1"/>
              <a:t>hrou</a:t>
            </a:r>
            <a:r>
              <a:rPr dirty="0"/>
              <a:t> </a:t>
            </a:r>
            <a:r>
              <a:rPr dirty="0" err="1"/>
              <a:t>na</a:t>
            </a:r>
            <a:r>
              <a:rPr dirty="0"/>
              <a:t> </a:t>
            </a:r>
            <a:r>
              <a:rPr dirty="0" err="1"/>
              <a:t>kitharu</a:t>
            </a:r>
            <a:r>
              <a:rPr dirty="0"/>
              <a:t> a </a:t>
            </a:r>
            <a:r>
              <a:rPr dirty="0" err="1"/>
              <a:t>všechno</a:t>
            </a:r>
            <a:r>
              <a:rPr dirty="0"/>
              <a:t> do </a:t>
            </a:r>
            <a:r>
              <a:rPr dirty="0" err="1"/>
              <a:t>všeho</a:t>
            </a:r>
            <a:r>
              <a:rPr dirty="0"/>
              <a:t> </a:t>
            </a:r>
            <a:r>
              <a:rPr dirty="0" err="1"/>
              <a:t>splétající</a:t>
            </a:r>
            <a:r>
              <a:rPr dirty="0"/>
              <a:t>, </a:t>
            </a:r>
            <a:r>
              <a:rPr lang="cs-CZ" b="1" dirty="0"/>
              <a:t>pro </a:t>
            </a:r>
            <a:r>
              <a:rPr b="1" dirty="0" err="1"/>
              <a:t>nevědomost</a:t>
            </a:r>
            <a:r>
              <a:rPr b="1" dirty="0"/>
              <a:t> </a:t>
            </a:r>
            <a:r>
              <a:rPr b="1" dirty="0" err="1"/>
              <a:t>bezděky</a:t>
            </a:r>
            <a:r>
              <a:rPr b="1" dirty="0"/>
              <a:t> </a:t>
            </a:r>
            <a:r>
              <a:rPr b="1" dirty="0" err="1"/>
              <a:t>šířící</a:t>
            </a:r>
            <a:r>
              <a:rPr b="1" dirty="0"/>
              <a:t> o </a:t>
            </a:r>
            <a:r>
              <a:rPr b="1" dirty="0" err="1"/>
              <a:t>hudbě</a:t>
            </a:r>
            <a:r>
              <a:rPr b="1" dirty="0"/>
              <a:t> </a:t>
            </a:r>
            <a:r>
              <a:rPr b="1" dirty="0" err="1"/>
              <a:t>nepravé</a:t>
            </a:r>
            <a:r>
              <a:rPr b="1" dirty="0"/>
              <a:t> </a:t>
            </a:r>
            <a:r>
              <a:rPr b="1" dirty="0" err="1"/>
              <a:t>mínění</a:t>
            </a:r>
            <a:r>
              <a:rPr b="1" dirty="0"/>
              <a:t>, </a:t>
            </a:r>
            <a:r>
              <a:rPr b="1" dirty="0" err="1"/>
              <a:t>že</a:t>
            </a:r>
            <a:r>
              <a:rPr b="1" dirty="0"/>
              <a:t> </a:t>
            </a:r>
            <a:r>
              <a:rPr b="1" dirty="0" err="1"/>
              <a:t>hudba</a:t>
            </a:r>
            <a:r>
              <a:rPr b="1" dirty="0"/>
              <a:t> </a:t>
            </a:r>
            <a:r>
              <a:rPr b="1" dirty="0" err="1"/>
              <a:t>nemá</a:t>
            </a:r>
            <a:r>
              <a:rPr b="1" dirty="0"/>
              <a:t> </a:t>
            </a:r>
            <a:r>
              <a:rPr b="1" dirty="0" err="1"/>
              <a:t>žádné</a:t>
            </a:r>
            <a:r>
              <a:rPr b="1" dirty="0"/>
              <a:t> </a:t>
            </a:r>
            <a:r>
              <a:rPr b="1" dirty="0" err="1"/>
              <a:t>samostatné</a:t>
            </a:r>
            <a:r>
              <a:rPr b="1" dirty="0"/>
              <a:t> </a:t>
            </a:r>
            <a:r>
              <a:rPr b="1" dirty="0" err="1"/>
              <a:t>správnosti</a:t>
            </a:r>
            <a:r>
              <a:rPr b="1" dirty="0"/>
              <a:t>, </a:t>
            </a:r>
            <a:r>
              <a:rPr b="1" dirty="0" err="1"/>
              <a:t>nýbrž</a:t>
            </a:r>
            <a:r>
              <a:rPr b="1" dirty="0"/>
              <a:t> </a:t>
            </a:r>
            <a:r>
              <a:rPr b="1" dirty="0" err="1"/>
              <a:t>že</a:t>
            </a:r>
            <a:r>
              <a:rPr b="1" dirty="0"/>
              <a:t> se </a:t>
            </a:r>
            <a:r>
              <a:rPr b="1" dirty="0" err="1"/>
              <a:t>nejsprávněji</a:t>
            </a:r>
            <a:r>
              <a:rPr b="1" dirty="0"/>
              <a:t> </a:t>
            </a:r>
            <a:r>
              <a:rPr b="1" dirty="0" err="1"/>
              <a:t>posuzuje</a:t>
            </a:r>
            <a:r>
              <a:rPr b="1" dirty="0"/>
              <a:t> </a:t>
            </a:r>
            <a:r>
              <a:rPr b="1" dirty="0" err="1"/>
              <a:t>podle</a:t>
            </a:r>
            <a:r>
              <a:rPr b="1" dirty="0"/>
              <a:t> </a:t>
            </a:r>
            <a:r>
              <a:rPr b="1" dirty="0" err="1"/>
              <a:t>libosti</a:t>
            </a:r>
            <a:r>
              <a:rPr b="1" dirty="0"/>
              <a:t> </a:t>
            </a:r>
            <a:r>
              <a:rPr b="1" dirty="0" err="1"/>
              <a:t>bavícího</a:t>
            </a:r>
            <a:r>
              <a:rPr b="1" dirty="0"/>
              <a:t> se </a:t>
            </a:r>
            <a:r>
              <a:rPr b="1" dirty="0" err="1"/>
              <a:t>posluchače</a:t>
            </a:r>
            <a:r>
              <a:rPr dirty="0"/>
              <a:t>, </a:t>
            </a:r>
            <a:r>
              <a:rPr dirty="0" err="1"/>
              <a:t>ať</a:t>
            </a:r>
            <a:r>
              <a:rPr dirty="0"/>
              <a:t> je to </a:t>
            </a:r>
            <a:r>
              <a:rPr dirty="0" err="1"/>
              <a:t>člověk</a:t>
            </a:r>
            <a:r>
              <a:rPr dirty="0"/>
              <a:t> </a:t>
            </a:r>
            <a:r>
              <a:rPr dirty="0" err="1"/>
              <a:t>lepší</a:t>
            </a:r>
            <a:r>
              <a:rPr dirty="0"/>
              <a:t> </a:t>
            </a:r>
            <a:r>
              <a:rPr dirty="0" err="1"/>
              <a:t>nebo</a:t>
            </a:r>
            <a:r>
              <a:rPr dirty="0"/>
              <a:t> </a:t>
            </a:r>
            <a:r>
              <a:rPr dirty="0" err="1"/>
              <a:t>horší</a:t>
            </a:r>
            <a:r>
              <a:rPr dirty="0"/>
              <a:t>. </a:t>
            </a:r>
            <a:r>
              <a:rPr dirty="0" err="1"/>
              <a:t>Tu</a:t>
            </a:r>
            <a:r>
              <a:rPr dirty="0"/>
              <a:t> </a:t>
            </a:r>
            <a:r>
              <a:rPr dirty="0" err="1"/>
              <a:t>tedy</a:t>
            </a:r>
            <a:r>
              <a:rPr dirty="0"/>
              <a:t> </a:t>
            </a:r>
            <a:r>
              <a:rPr dirty="0" err="1"/>
              <a:t>vytvářením</a:t>
            </a:r>
            <a:r>
              <a:rPr dirty="0"/>
              <a:t> </a:t>
            </a:r>
            <a:r>
              <a:rPr dirty="0" err="1"/>
              <a:t>takových</a:t>
            </a:r>
            <a:r>
              <a:rPr dirty="0"/>
              <a:t> </a:t>
            </a:r>
            <a:r>
              <a:rPr dirty="0" err="1"/>
              <a:t>skladeb</a:t>
            </a:r>
            <a:r>
              <a:rPr dirty="0"/>
              <a:t> a </a:t>
            </a:r>
            <a:r>
              <a:rPr dirty="0" err="1"/>
              <a:t>připojováním</a:t>
            </a:r>
            <a:r>
              <a:rPr dirty="0"/>
              <a:t> </a:t>
            </a:r>
            <a:r>
              <a:rPr dirty="0" err="1"/>
              <a:t>takových</a:t>
            </a:r>
            <a:r>
              <a:rPr dirty="0"/>
              <a:t> </a:t>
            </a:r>
            <a:r>
              <a:rPr dirty="0" err="1"/>
              <a:t>řečí</a:t>
            </a:r>
            <a:r>
              <a:rPr dirty="0"/>
              <a:t> </a:t>
            </a:r>
            <a:r>
              <a:rPr b="1" dirty="0" err="1"/>
              <a:t>vštípili</a:t>
            </a:r>
            <a:r>
              <a:rPr b="1" dirty="0"/>
              <a:t> </a:t>
            </a:r>
            <a:r>
              <a:rPr b="1" dirty="0" err="1"/>
              <a:t>lidu</a:t>
            </a:r>
            <a:r>
              <a:rPr b="1" dirty="0"/>
              <a:t> </a:t>
            </a:r>
            <a:r>
              <a:rPr b="1" dirty="0" err="1"/>
              <a:t>nezákonnost</a:t>
            </a:r>
            <a:r>
              <a:rPr b="1" dirty="0"/>
              <a:t> </a:t>
            </a:r>
            <a:r>
              <a:rPr b="1" dirty="0" err="1"/>
              <a:t>vzhledem</a:t>
            </a:r>
            <a:r>
              <a:rPr b="1" dirty="0"/>
              <a:t> k </a:t>
            </a:r>
            <a:r>
              <a:rPr b="1" dirty="0" err="1"/>
              <a:t>múzickému</a:t>
            </a:r>
            <a:r>
              <a:rPr b="1" dirty="0"/>
              <a:t> </a:t>
            </a:r>
            <a:r>
              <a:rPr b="1" dirty="0" err="1"/>
              <a:t>umění</a:t>
            </a:r>
            <a:r>
              <a:rPr b="1" dirty="0"/>
              <a:t> a </a:t>
            </a:r>
            <a:r>
              <a:rPr b="1" dirty="0" err="1"/>
              <a:t>opovážlivost</a:t>
            </a:r>
            <a:r>
              <a:rPr b="1" dirty="0"/>
              <a:t>, </a:t>
            </a:r>
            <a:r>
              <a:rPr b="1" dirty="0" err="1"/>
              <a:t>jakoby</a:t>
            </a:r>
            <a:r>
              <a:rPr b="1" dirty="0"/>
              <a:t> </a:t>
            </a:r>
            <a:r>
              <a:rPr b="1" dirty="0" err="1"/>
              <a:t>byl</a:t>
            </a:r>
            <a:r>
              <a:rPr b="1" dirty="0"/>
              <a:t> </a:t>
            </a:r>
            <a:r>
              <a:rPr b="1" dirty="0" err="1"/>
              <a:t>schopen</a:t>
            </a:r>
            <a:r>
              <a:rPr b="1" dirty="0"/>
              <a:t> </a:t>
            </a:r>
            <a:r>
              <a:rPr b="1" dirty="0" err="1"/>
              <a:t>posuzovat</a:t>
            </a:r>
            <a:r>
              <a:rPr dirty="0"/>
              <a:t>; </a:t>
            </a:r>
            <a:r>
              <a:rPr b="1" dirty="0">
                <a:solidFill>
                  <a:srgbClr val="FF0000"/>
                </a:solidFill>
              </a:rPr>
              <a:t>a </a:t>
            </a:r>
            <a:r>
              <a:rPr b="1" dirty="0" err="1">
                <a:solidFill>
                  <a:srgbClr val="FF0000"/>
                </a:solidFill>
              </a:rPr>
              <a:t>odtud</a:t>
            </a:r>
            <a:r>
              <a:rPr b="1" dirty="0">
                <a:solidFill>
                  <a:srgbClr val="FF0000"/>
                </a:solidFill>
              </a:rPr>
              <a:t> se </a:t>
            </a:r>
            <a:r>
              <a:rPr b="1" dirty="0" err="1">
                <a:solidFill>
                  <a:srgbClr val="FF0000"/>
                </a:solidFill>
              </a:rPr>
              <a:t>hlediště</a:t>
            </a:r>
            <a:r>
              <a:rPr b="1" dirty="0">
                <a:solidFill>
                  <a:srgbClr val="FF0000"/>
                </a:solidFill>
              </a:rPr>
              <a:t> z </a:t>
            </a:r>
            <a:r>
              <a:rPr b="1" dirty="0" err="1">
                <a:solidFill>
                  <a:srgbClr val="FF0000"/>
                </a:solidFill>
              </a:rPr>
              <a:t>nehlučných</a:t>
            </a:r>
            <a:r>
              <a:rPr b="1" dirty="0">
                <a:solidFill>
                  <a:srgbClr val="FF0000"/>
                </a:solidFill>
              </a:rPr>
              <a:t> </a:t>
            </a:r>
            <a:r>
              <a:rPr b="1" dirty="0" err="1">
                <a:solidFill>
                  <a:srgbClr val="FF0000"/>
                </a:solidFill>
              </a:rPr>
              <a:t>stala</a:t>
            </a:r>
            <a:r>
              <a:rPr b="1" dirty="0">
                <a:solidFill>
                  <a:srgbClr val="FF0000"/>
                </a:solidFill>
              </a:rPr>
              <a:t> </a:t>
            </a:r>
            <a:r>
              <a:rPr b="1" dirty="0" err="1">
                <a:solidFill>
                  <a:srgbClr val="FF0000"/>
                </a:solidFill>
              </a:rPr>
              <a:t>hlučnými</a:t>
            </a:r>
            <a:r>
              <a:rPr b="1" dirty="0">
                <a:solidFill>
                  <a:srgbClr val="FF0000"/>
                </a:solidFill>
              </a:rPr>
              <a:t>, </a:t>
            </a:r>
            <a:r>
              <a:rPr b="1" dirty="0" err="1">
                <a:solidFill>
                  <a:srgbClr val="FF0000"/>
                </a:solidFill>
              </a:rPr>
              <a:t>jako</a:t>
            </a:r>
            <a:r>
              <a:rPr b="1" dirty="0">
                <a:solidFill>
                  <a:srgbClr val="FF0000"/>
                </a:solidFill>
              </a:rPr>
              <a:t> by </a:t>
            </a:r>
            <a:r>
              <a:rPr b="1" dirty="0" err="1">
                <a:solidFill>
                  <a:srgbClr val="FF0000"/>
                </a:solidFill>
              </a:rPr>
              <a:t>rozuměl</a:t>
            </a:r>
            <a:r>
              <a:rPr b="1" dirty="0">
                <a:solidFill>
                  <a:srgbClr val="FF0000"/>
                </a:solidFill>
              </a:rPr>
              <a:t>, co je v </a:t>
            </a:r>
            <a:r>
              <a:rPr b="1" dirty="0" err="1">
                <a:solidFill>
                  <a:srgbClr val="FF0000"/>
                </a:solidFill>
              </a:rPr>
              <a:t>musickém</a:t>
            </a:r>
            <a:r>
              <a:rPr b="1" dirty="0">
                <a:solidFill>
                  <a:srgbClr val="FF0000"/>
                </a:solidFill>
              </a:rPr>
              <a:t> </a:t>
            </a:r>
            <a:r>
              <a:rPr b="1" dirty="0" err="1">
                <a:solidFill>
                  <a:srgbClr val="FF0000"/>
                </a:solidFill>
              </a:rPr>
              <a:t>umění</a:t>
            </a:r>
            <a:r>
              <a:rPr b="1" dirty="0">
                <a:solidFill>
                  <a:srgbClr val="FF0000"/>
                </a:solidFill>
              </a:rPr>
              <a:t> </a:t>
            </a:r>
            <a:r>
              <a:rPr b="1" dirty="0" err="1">
                <a:solidFill>
                  <a:srgbClr val="FF0000"/>
                </a:solidFill>
              </a:rPr>
              <a:t>krásné</a:t>
            </a:r>
            <a:r>
              <a:rPr b="1" dirty="0">
                <a:solidFill>
                  <a:srgbClr val="FF0000"/>
                </a:solidFill>
              </a:rPr>
              <a:t> a co ne, a </a:t>
            </a:r>
            <a:r>
              <a:rPr b="1" dirty="0" err="1">
                <a:solidFill>
                  <a:srgbClr val="FF0000"/>
                </a:solidFill>
              </a:rPr>
              <a:t>místo</a:t>
            </a:r>
            <a:r>
              <a:rPr b="1" dirty="0">
                <a:solidFill>
                  <a:srgbClr val="FF0000"/>
                </a:solidFill>
              </a:rPr>
              <a:t> </a:t>
            </a:r>
            <a:r>
              <a:rPr b="1" dirty="0" err="1">
                <a:solidFill>
                  <a:srgbClr val="FF0000"/>
                </a:solidFill>
              </a:rPr>
              <a:t>aristokracie</a:t>
            </a:r>
            <a:r>
              <a:rPr b="1" dirty="0">
                <a:solidFill>
                  <a:srgbClr val="FF0000"/>
                </a:solidFill>
              </a:rPr>
              <a:t>, </a:t>
            </a:r>
            <a:r>
              <a:rPr b="1" dirty="0" err="1">
                <a:solidFill>
                  <a:srgbClr val="FF0000"/>
                </a:solidFill>
              </a:rPr>
              <a:t>vlády</a:t>
            </a:r>
            <a:r>
              <a:rPr b="1" dirty="0">
                <a:solidFill>
                  <a:srgbClr val="FF0000"/>
                </a:solidFill>
              </a:rPr>
              <a:t> </a:t>
            </a:r>
            <a:r>
              <a:rPr b="1" dirty="0" err="1">
                <a:solidFill>
                  <a:srgbClr val="FF0000"/>
                </a:solidFill>
              </a:rPr>
              <a:t>nejlepších</a:t>
            </a:r>
            <a:r>
              <a:rPr b="1" dirty="0">
                <a:solidFill>
                  <a:srgbClr val="FF0000"/>
                </a:solidFill>
              </a:rPr>
              <a:t>, </a:t>
            </a:r>
            <a:r>
              <a:rPr b="1" dirty="0" err="1">
                <a:solidFill>
                  <a:srgbClr val="FF0000"/>
                </a:solidFill>
              </a:rPr>
              <a:t>tu</a:t>
            </a:r>
            <a:r>
              <a:rPr b="1" dirty="0">
                <a:solidFill>
                  <a:srgbClr val="FF0000"/>
                </a:solidFill>
              </a:rPr>
              <a:t> </a:t>
            </a:r>
            <a:r>
              <a:rPr b="1" dirty="0" err="1">
                <a:solidFill>
                  <a:srgbClr val="FF0000"/>
                </a:solidFill>
              </a:rPr>
              <a:t>nastala</a:t>
            </a:r>
            <a:r>
              <a:rPr b="1" dirty="0">
                <a:solidFill>
                  <a:srgbClr val="FF0000"/>
                </a:solidFill>
              </a:rPr>
              <a:t> </a:t>
            </a:r>
            <a:r>
              <a:rPr b="1" dirty="0" err="1">
                <a:solidFill>
                  <a:srgbClr val="FF0000"/>
                </a:solidFill>
              </a:rPr>
              <a:t>jakási</a:t>
            </a:r>
            <a:r>
              <a:rPr b="1" dirty="0">
                <a:solidFill>
                  <a:srgbClr val="FF0000"/>
                </a:solidFill>
              </a:rPr>
              <a:t> </a:t>
            </a:r>
            <a:r>
              <a:rPr b="1" dirty="0" err="1">
                <a:solidFill>
                  <a:srgbClr val="FF0000"/>
                </a:solidFill>
              </a:rPr>
              <a:t>špatná</a:t>
            </a:r>
            <a:r>
              <a:rPr b="1" dirty="0">
                <a:solidFill>
                  <a:srgbClr val="FF0000"/>
                </a:solidFill>
              </a:rPr>
              <a:t> </a:t>
            </a:r>
            <a:r>
              <a:rPr b="1" dirty="0" err="1">
                <a:solidFill>
                  <a:srgbClr val="FF0000"/>
                </a:solidFill>
              </a:rPr>
              <a:t>theatrokracii</a:t>
            </a:r>
            <a:r>
              <a:rPr b="1" dirty="0">
                <a:solidFill>
                  <a:srgbClr val="FF0000"/>
                </a:solidFill>
              </a:rPr>
              <a:t>, </a:t>
            </a:r>
            <a:r>
              <a:rPr b="1" dirty="0" err="1">
                <a:solidFill>
                  <a:srgbClr val="FF0000"/>
                </a:solidFill>
              </a:rPr>
              <a:t>vláda</a:t>
            </a:r>
            <a:r>
              <a:rPr b="1" dirty="0">
                <a:solidFill>
                  <a:srgbClr val="FF0000"/>
                </a:solidFill>
              </a:rPr>
              <a:t> </a:t>
            </a:r>
            <a:r>
              <a:rPr b="1" dirty="0" err="1">
                <a:solidFill>
                  <a:srgbClr val="FF0000"/>
                </a:solidFill>
              </a:rPr>
              <a:t>hlediště</a:t>
            </a:r>
            <a:r>
              <a:rPr dirty="0"/>
              <a:t>.  A </a:t>
            </a:r>
            <a:r>
              <a:rPr dirty="0" err="1"/>
              <a:t>kdyby</a:t>
            </a:r>
            <a:r>
              <a:rPr dirty="0"/>
              <a:t> </a:t>
            </a:r>
            <a:r>
              <a:rPr dirty="0" err="1"/>
              <a:t>byla</a:t>
            </a:r>
            <a:r>
              <a:rPr dirty="0"/>
              <a:t> </a:t>
            </a:r>
            <a:r>
              <a:rPr dirty="0" err="1"/>
              <a:t>vznikla</a:t>
            </a:r>
            <a:r>
              <a:rPr dirty="0"/>
              <a:t> </a:t>
            </a:r>
            <a:r>
              <a:rPr dirty="0" err="1"/>
              <a:t>jakási</a:t>
            </a:r>
            <a:r>
              <a:rPr dirty="0"/>
              <a:t> </a:t>
            </a:r>
            <a:r>
              <a:rPr dirty="0" err="1"/>
              <a:t>demokracie</a:t>
            </a:r>
            <a:r>
              <a:rPr dirty="0"/>
              <a:t> </a:t>
            </a:r>
            <a:r>
              <a:rPr dirty="0" err="1"/>
              <a:t>svobodných</a:t>
            </a:r>
            <a:r>
              <a:rPr dirty="0"/>
              <a:t> </a:t>
            </a:r>
            <a:r>
              <a:rPr dirty="0" err="1"/>
              <a:t>mužů</a:t>
            </a:r>
            <a:r>
              <a:rPr dirty="0"/>
              <a:t> </a:t>
            </a:r>
            <a:r>
              <a:rPr dirty="0" err="1"/>
              <a:t>toliko</a:t>
            </a:r>
            <a:r>
              <a:rPr dirty="0"/>
              <a:t> v </a:t>
            </a:r>
            <a:r>
              <a:rPr dirty="0" err="1"/>
              <a:t>hudbě</a:t>
            </a:r>
            <a:r>
              <a:rPr dirty="0"/>
              <a:t>, </a:t>
            </a:r>
            <a:r>
              <a:rPr dirty="0" err="1"/>
              <a:t>nebylo</a:t>
            </a:r>
            <a:r>
              <a:rPr dirty="0"/>
              <a:t> by se </a:t>
            </a:r>
            <a:r>
              <a:rPr dirty="0" err="1"/>
              <a:t>stalo</a:t>
            </a:r>
            <a:r>
              <a:rPr dirty="0"/>
              <a:t> </a:t>
            </a:r>
            <a:r>
              <a:rPr dirty="0" err="1"/>
              <a:t>nic</a:t>
            </a:r>
            <a:r>
              <a:rPr dirty="0"/>
              <a:t> </a:t>
            </a:r>
            <a:r>
              <a:rPr dirty="0" err="1"/>
              <a:t>příliš</a:t>
            </a:r>
            <a:r>
              <a:rPr dirty="0"/>
              <a:t> </a:t>
            </a:r>
            <a:r>
              <a:rPr dirty="0" err="1"/>
              <a:t>hrozného</a:t>
            </a:r>
            <a:r>
              <a:rPr dirty="0"/>
              <a:t>: </a:t>
            </a:r>
            <a:r>
              <a:rPr dirty="0" err="1"/>
              <a:t>takto</a:t>
            </a:r>
            <a:r>
              <a:rPr dirty="0"/>
              <a:t> </a:t>
            </a:r>
            <a:r>
              <a:rPr dirty="0" err="1"/>
              <a:t>nám</a:t>
            </a:r>
            <a:r>
              <a:rPr dirty="0"/>
              <a:t> </a:t>
            </a:r>
            <a:r>
              <a:rPr dirty="0" err="1"/>
              <a:t>však</a:t>
            </a:r>
            <a:r>
              <a:rPr dirty="0"/>
              <a:t> z </a:t>
            </a:r>
            <a:r>
              <a:rPr dirty="0" err="1"/>
              <a:t>musického</a:t>
            </a:r>
            <a:r>
              <a:rPr dirty="0"/>
              <a:t> </a:t>
            </a:r>
            <a:r>
              <a:rPr dirty="0" err="1"/>
              <a:t>umění</a:t>
            </a:r>
            <a:r>
              <a:rPr dirty="0"/>
              <a:t> </a:t>
            </a:r>
            <a:r>
              <a:rPr dirty="0" err="1"/>
              <a:t>vzešlo</a:t>
            </a:r>
            <a:r>
              <a:rPr dirty="0"/>
              <a:t> a </a:t>
            </a:r>
            <a:r>
              <a:rPr dirty="0" err="1">
                <a:solidFill>
                  <a:srgbClr val="FF0000"/>
                </a:solidFill>
              </a:rPr>
              <a:t>zavládlo</a:t>
            </a:r>
            <a:r>
              <a:rPr dirty="0">
                <a:solidFill>
                  <a:srgbClr val="FF0000"/>
                </a:solidFill>
              </a:rPr>
              <a:t> </a:t>
            </a:r>
            <a:r>
              <a:rPr dirty="0" err="1">
                <a:solidFill>
                  <a:srgbClr val="FF0000"/>
                </a:solidFill>
              </a:rPr>
              <a:t>mínění</a:t>
            </a:r>
            <a:r>
              <a:rPr dirty="0"/>
              <a:t>, </a:t>
            </a:r>
            <a:r>
              <a:rPr dirty="0" err="1"/>
              <a:t>že</a:t>
            </a:r>
            <a:r>
              <a:rPr dirty="0"/>
              <a:t> </a:t>
            </a:r>
            <a:r>
              <a:rPr dirty="0" err="1"/>
              <a:t>všichni</a:t>
            </a:r>
            <a:r>
              <a:rPr dirty="0"/>
              <a:t> </a:t>
            </a:r>
            <a:r>
              <a:rPr dirty="0" err="1"/>
              <a:t>všemu</a:t>
            </a:r>
            <a:r>
              <a:rPr dirty="0"/>
              <a:t> </a:t>
            </a:r>
            <a:r>
              <a:rPr dirty="0" err="1"/>
              <a:t>rozumějí</a:t>
            </a:r>
            <a:r>
              <a:rPr dirty="0"/>
              <a:t>, </a:t>
            </a:r>
            <a:r>
              <a:rPr dirty="0" err="1"/>
              <a:t>spojené</a:t>
            </a:r>
            <a:r>
              <a:rPr dirty="0"/>
              <a:t> s </a:t>
            </a:r>
            <a:r>
              <a:rPr dirty="0" err="1"/>
              <a:t>protivenstvím</a:t>
            </a:r>
            <a:r>
              <a:rPr dirty="0"/>
              <a:t> </a:t>
            </a:r>
            <a:r>
              <a:rPr dirty="0" err="1"/>
              <a:t>zákonům</a:t>
            </a:r>
            <a:r>
              <a:rPr dirty="0"/>
              <a:t>, </a:t>
            </a:r>
            <a:r>
              <a:rPr dirty="0">
                <a:solidFill>
                  <a:srgbClr val="FF0000"/>
                </a:solidFill>
              </a:rPr>
              <a:t>a k </a:t>
            </a:r>
            <a:r>
              <a:rPr dirty="0" err="1">
                <a:solidFill>
                  <a:srgbClr val="FF0000"/>
                </a:solidFill>
              </a:rPr>
              <a:t>tomu</a:t>
            </a:r>
            <a:r>
              <a:rPr dirty="0">
                <a:solidFill>
                  <a:srgbClr val="FF0000"/>
                </a:solidFill>
              </a:rPr>
              <a:t> se </a:t>
            </a:r>
            <a:r>
              <a:rPr dirty="0" err="1">
                <a:solidFill>
                  <a:srgbClr val="FF0000"/>
                </a:solidFill>
              </a:rPr>
              <a:t>přidružila</a:t>
            </a:r>
            <a:r>
              <a:rPr dirty="0">
                <a:solidFill>
                  <a:srgbClr val="FF0000"/>
                </a:solidFill>
              </a:rPr>
              <a:t> </a:t>
            </a:r>
            <a:r>
              <a:rPr dirty="0" err="1">
                <a:solidFill>
                  <a:srgbClr val="FF0000"/>
                </a:solidFill>
              </a:rPr>
              <a:t>svoboda</a:t>
            </a:r>
            <a:r>
              <a:rPr dirty="0"/>
              <a:t>. </a:t>
            </a:r>
            <a:r>
              <a:rPr dirty="0" err="1"/>
              <a:t>Stávali</a:t>
            </a:r>
            <a:r>
              <a:rPr dirty="0"/>
              <a:t> se </a:t>
            </a:r>
            <a:r>
              <a:rPr dirty="0" err="1"/>
              <a:t>totiž</a:t>
            </a:r>
            <a:r>
              <a:rPr dirty="0"/>
              <a:t> </a:t>
            </a:r>
            <a:r>
              <a:rPr dirty="0" err="1"/>
              <a:t>nebázlivými</a:t>
            </a:r>
            <a:r>
              <a:rPr dirty="0"/>
              <a:t>, </a:t>
            </a:r>
            <a:r>
              <a:rPr dirty="0" err="1"/>
              <a:t>jako</a:t>
            </a:r>
            <a:r>
              <a:rPr dirty="0"/>
              <a:t> by </a:t>
            </a:r>
            <a:r>
              <a:rPr dirty="0" err="1"/>
              <a:t>byli</a:t>
            </a:r>
            <a:r>
              <a:rPr dirty="0"/>
              <a:t> </a:t>
            </a:r>
            <a:r>
              <a:rPr dirty="0" err="1"/>
              <a:t>vědoucí</a:t>
            </a:r>
            <a:r>
              <a:rPr dirty="0"/>
              <a:t>, a </a:t>
            </a:r>
            <a:r>
              <a:rPr dirty="0" err="1"/>
              <a:t>nebojácnost</a:t>
            </a:r>
            <a:r>
              <a:rPr dirty="0"/>
              <a:t> v </a:t>
            </a:r>
            <a:r>
              <a:rPr dirty="0" err="1"/>
              <a:t>nich</a:t>
            </a:r>
            <a:r>
              <a:rPr dirty="0"/>
              <a:t> </a:t>
            </a:r>
            <a:r>
              <a:rPr dirty="0" err="1"/>
              <a:t>zrodila</a:t>
            </a:r>
            <a:r>
              <a:rPr dirty="0"/>
              <a:t> </a:t>
            </a:r>
            <a:r>
              <a:rPr dirty="0" err="1"/>
              <a:t>nestoudnost</a:t>
            </a:r>
            <a:r>
              <a:rPr dirty="0"/>
              <a:t>; </a:t>
            </a:r>
            <a:r>
              <a:rPr dirty="0" err="1"/>
              <a:t>neboť</a:t>
            </a:r>
            <a:r>
              <a:rPr dirty="0"/>
              <a:t> </a:t>
            </a:r>
            <a:r>
              <a:rPr dirty="0" err="1"/>
              <a:t>nebát</a:t>
            </a:r>
            <a:r>
              <a:rPr dirty="0"/>
              <a:t> se </a:t>
            </a:r>
            <a:r>
              <a:rPr dirty="0" err="1"/>
              <a:t>mínění</a:t>
            </a:r>
            <a:r>
              <a:rPr dirty="0"/>
              <a:t> </a:t>
            </a:r>
            <a:r>
              <a:rPr dirty="0" err="1"/>
              <a:t>lepšího</a:t>
            </a:r>
            <a:r>
              <a:rPr dirty="0"/>
              <a:t> </a:t>
            </a:r>
            <a:r>
              <a:rPr dirty="0" err="1"/>
              <a:t>člověka</a:t>
            </a:r>
            <a:r>
              <a:rPr dirty="0"/>
              <a:t> </a:t>
            </a:r>
            <a:r>
              <a:rPr dirty="0" err="1"/>
              <a:t>ze</a:t>
            </a:r>
            <a:r>
              <a:rPr dirty="0"/>
              <a:t> </a:t>
            </a:r>
            <a:r>
              <a:rPr dirty="0" err="1"/>
              <a:t>smělosti</a:t>
            </a:r>
            <a:r>
              <a:rPr dirty="0"/>
              <a:t>, </a:t>
            </a:r>
            <a:r>
              <a:rPr dirty="0" err="1"/>
              <a:t>právě</a:t>
            </a:r>
            <a:r>
              <a:rPr dirty="0"/>
              <a:t> to </a:t>
            </a:r>
            <a:r>
              <a:rPr dirty="0" err="1"/>
              <a:t>jistě</a:t>
            </a:r>
            <a:r>
              <a:rPr dirty="0"/>
              <a:t> ta </a:t>
            </a:r>
            <a:r>
              <a:rPr dirty="0" err="1"/>
              <a:t>špatná</a:t>
            </a:r>
            <a:r>
              <a:rPr dirty="0"/>
              <a:t> </a:t>
            </a:r>
            <a:r>
              <a:rPr dirty="0" err="1"/>
              <a:t>nestoudnost</a:t>
            </a:r>
            <a:r>
              <a:rPr dirty="0"/>
              <a:t>, </a:t>
            </a:r>
            <a:r>
              <a:rPr dirty="0" err="1"/>
              <a:t>způsobená</a:t>
            </a:r>
            <a:r>
              <a:rPr dirty="0"/>
              <a:t> </a:t>
            </a:r>
            <a:r>
              <a:rPr dirty="0" err="1"/>
              <a:t>jakousi</a:t>
            </a:r>
            <a:r>
              <a:rPr dirty="0"/>
              <a:t> </a:t>
            </a:r>
            <a:r>
              <a:rPr dirty="0" err="1"/>
              <a:t>opovážlivou</a:t>
            </a:r>
            <a:r>
              <a:rPr dirty="0"/>
              <a:t> </a:t>
            </a:r>
            <a:r>
              <a:rPr dirty="0" err="1"/>
              <a:t>svobodou</a:t>
            </a:r>
            <a:r>
              <a:rPr dirty="0"/>
              <a:t>.“</a:t>
            </a:r>
          </a:p>
        </p:txBody>
      </p:sp>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Evoluční psychologové L. Cosmides a J. Tooby o významu imaginativního umění"/>
          <p:cNvSpPr txBox="1">
            <a:spLocks noGrp="1"/>
          </p:cNvSpPr>
          <p:nvPr>
            <p:ph type="title"/>
          </p:nvPr>
        </p:nvSpPr>
        <p:spPr>
          <a:prstGeom prst="rect">
            <a:avLst/>
          </a:prstGeom>
        </p:spPr>
        <p:txBody>
          <a:bodyPr>
            <a:normAutofit fontScale="90000"/>
          </a:bodyPr>
          <a:lstStyle>
            <a:lvl1pPr defTabSz="786384">
              <a:defRPr sz="3784"/>
            </a:lvl1pPr>
          </a:lstStyle>
          <a:p>
            <a:r>
              <a:t>Evoluční psychologové L. Cosmides a J. Tooby o významu imaginativního umění</a:t>
            </a:r>
          </a:p>
        </p:txBody>
      </p:sp>
      <p:pic>
        <p:nvPicPr>
          <p:cNvPr id="549" name="IMG_0861.jpeg" descr="IMG_0861.jpeg"/>
          <p:cNvPicPr>
            <a:picLocks noChangeAspect="1"/>
          </p:cNvPicPr>
          <p:nvPr/>
        </p:nvPicPr>
        <p:blipFill>
          <a:blip r:embed="rId2"/>
          <a:stretch>
            <a:fillRect/>
          </a:stretch>
        </p:blipFill>
        <p:spPr>
          <a:xfrm>
            <a:off x="895350" y="2024313"/>
            <a:ext cx="7353300" cy="3403601"/>
          </a:xfrm>
          <a:prstGeom prst="rect">
            <a:avLst/>
          </a:prstGeom>
          <a:ln w="12700">
            <a:miter lim="400000"/>
          </a:ln>
        </p:spPr>
      </p:pic>
    </p:spTree>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Nadpis 1"/>
          <p:cNvSpPr txBox="1">
            <a:spLocks noGrp="1"/>
          </p:cNvSpPr>
          <p:nvPr>
            <p:ph type="title"/>
          </p:nvPr>
        </p:nvSpPr>
        <p:spPr>
          <a:prstGeom prst="rect">
            <a:avLst/>
          </a:prstGeom>
        </p:spPr>
        <p:txBody>
          <a:bodyPr/>
          <a:lstStyle>
            <a:lvl1pPr>
              <a:defRPr sz="1200"/>
            </a:lvl1pPr>
          </a:lstStyle>
          <a:p>
            <a:r>
              <a:t>Platón – možná hodnocení</a:t>
            </a:r>
          </a:p>
        </p:txBody>
      </p:sp>
      <p:sp>
        <p:nvSpPr>
          <p:cNvPr id="552"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a:t>H. </a:t>
            </a:r>
            <a:r>
              <a:rPr dirty="0" err="1"/>
              <a:t>Arendtová</a:t>
            </a:r>
            <a:r>
              <a:rPr dirty="0"/>
              <a:t>, </a:t>
            </a:r>
            <a:r>
              <a:rPr i="1" dirty="0"/>
              <a:t>Vita </a:t>
            </a:r>
            <a:r>
              <a:rPr i="1" dirty="0" err="1"/>
              <a:t>Activa</a:t>
            </a:r>
            <a:r>
              <a:rPr i="1" dirty="0"/>
              <a:t>, </a:t>
            </a:r>
            <a:r>
              <a:rPr dirty="0"/>
              <a:t>s. 288: „</a:t>
            </a:r>
            <a:r>
              <a:rPr dirty="0" err="1"/>
              <a:t>Pokušení</a:t>
            </a:r>
            <a:r>
              <a:rPr dirty="0"/>
              <a:t> </a:t>
            </a:r>
            <a:r>
              <a:rPr dirty="0" err="1"/>
              <a:t>stabilizovat</a:t>
            </a:r>
            <a:r>
              <a:rPr dirty="0"/>
              <a:t> </a:t>
            </a:r>
            <a:r>
              <a:rPr dirty="0" err="1"/>
              <a:t>lidské</a:t>
            </a:r>
            <a:r>
              <a:rPr dirty="0"/>
              <a:t> </a:t>
            </a:r>
            <a:r>
              <a:rPr dirty="0" err="1"/>
              <a:t>záležitosti</a:t>
            </a:r>
            <a:r>
              <a:rPr dirty="0"/>
              <a:t> </a:t>
            </a:r>
            <a:r>
              <a:rPr dirty="0" err="1"/>
              <a:t>zavedením</a:t>
            </a:r>
            <a:r>
              <a:rPr dirty="0"/>
              <a:t> </a:t>
            </a:r>
            <a:r>
              <a:rPr b="1" dirty="0" err="1"/>
              <a:t>nepolitického</a:t>
            </a:r>
            <a:r>
              <a:rPr dirty="0"/>
              <a:t> </a:t>
            </a:r>
            <a:r>
              <a:rPr dirty="0" err="1"/>
              <a:t>pořádku</a:t>
            </a:r>
            <a:r>
              <a:rPr dirty="0"/>
              <a:t> je </a:t>
            </a:r>
            <a:r>
              <a:rPr dirty="0" err="1"/>
              <a:t>tak</a:t>
            </a:r>
            <a:r>
              <a:rPr dirty="0"/>
              <a:t> </a:t>
            </a:r>
            <a:r>
              <a:rPr dirty="0" err="1"/>
              <a:t>velké</a:t>
            </a:r>
            <a:r>
              <a:rPr dirty="0"/>
              <a:t>, </a:t>
            </a:r>
            <a:r>
              <a:rPr dirty="0" err="1"/>
              <a:t>že</a:t>
            </a:r>
            <a:r>
              <a:rPr dirty="0"/>
              <a:t> </a:t>
            </a:r>
            <a:r>
              <a:rPr dirty="0" err="1"/>
              <a:t>větší</a:t>
            </a:r>
            <a:r>
              <a:rPr dirty="0"/>
              <a:t> </a:t>
            </a:r>
            <a:r>
              <a:rPr dirty="0" err="1"/>
              <a:t>část</a:t>
            </a:r>
            <a:r>
              <a:rPr dirty="0"/>
              <a:t> </a:t>
            </a:r>
            <a:r>
              <a:rPr dirty="0" err="1"/>
              <a:t>politické</a:t>
            </a:r>
            <a:r>
              <a:rPr dirty="0"/>
              <a:t> </a:t>
            </a:r>
            <a:r>
              <a:rPr dirty="0" err="1"/>
              <a:t>filosofie</a:t>
            </a:r>
            <a:r>
              <a:rPr dirty="0"/>
              <a:t> </a:t>
            </a:r>
            <a:r>
              <a:rPr dirty="0" err="1"/>
              <a:t>počínaje</a:t>
            </a:r>
            <a:r>
              <a:rPr dirty="0"/>
              <a:t> </a:t>
            </a:r>
            <a:r>
              <a:rPr dirty="0" err="1"/>
              <a:t>Platónem</a:t>
            </a:r>
            <a:r>
              <a:rPr dirty="0"/>
              <a:t> by se </a:t>
            </a:r>
            <a:r>
              <a:rPr dirty="0" err="1"/>
              <a:t>dala</a:t>
            </a:r>
            <a:r>
              <a:rPr dirty="0"/>
              <a:t> bez </a:t>
            </a:r>
            <a:r>
              <a:rPr dirty="0" err="1"/>
              <a:t>obtíží</a:t>
            </a:r>
            <a:r>
              <a:rPr dirty="0"/>
              <a:t> </a:t>
            </a:r>
            <a:r>
              <a:rPr dirty="0" err="1"/>
              <a:t>pojednat</a:t>
            </a:r>
            <a:r>
              <a:rPr dirty="0"/>
              <a:t> </a:t>
            </a:r>
            <a:r>
              <a:rPr dirty="0" err="1"/>
              <a:t>jako</a:t>
            </a:r>
            <a:r>
              <a:rPr dirty="0"/>
              <a:t> </a:t>
            </a:r>
            <a:r>
              <a:rPr dirty="0" err="1"/>
              <a:t>dějiny</a:t>
            </a:r>
            <a:r>
              <a:rPr dirty="0"/>
              <a:t> </a:t>
            </a:r>
            <a:r>
              <a:rPr dirty="0" err="1"/>
              <a:t>pokusů</a:t>
            </a:r>
            <a:r>
              <a:rPr dirty="0"/>
              <a:t> a </a:t>
            </a:r>
            <a:r>
              <a:rPr dirty="0" err="1"/>
              <a:t>návrhů</a:t>
            </a:r>
            <a:r>
              <a:rPr dirty="0"/>
              <a:t>, </a:t>
            </a:r>
            <a:r>
              <a:rPr dirty="0" err="1"/>
              <a:t>jejichž</a:t>
            </a:r>
            <a:r>
              <a:rPr dirty="0"/>
              <a:t> </a:t>
            </a:r>
            <a:r>
              <a:rPr dirty="0" err="1"/>
              <a:t>smyslem</a:t>
            </a:r>
            <a:r>
              <a:rPr dirty="0"/>
              <a:t> v </a:t>
            </a:r>
            <a:r>
              <a:rPr dirty="0" err="1"/>
              <a:t>teoretické</a:t>
            </a:r>
            <a:r>
              <a:rPr dirty="0"/>
              <a:t> </a:t>
            </a:r>
            <a:r>
              <a:rPr dirty="0" err="1"/>
              <a:t>i</a:t>
            </a:r>
            <a:r>
              <a:rPr dirty="0"/>
              <a:t> </a:t>
            </a:r>
            <a:r>
              <a:rPr dirty="0" err="1"/>
              <a:t>praktické</a:t>
            </a:r>
            <a:r>
              <a:rPr dirty="0"/>
              <a:t> </a:t>
            </a:r>
            <a:r>
              <a:rPr dirty="0" err="1"/>
              <a:t>rovině</a:t>
            </a:r>
            <a:r>
              <a:rPr dirty="0"/>
              <a:t> </a:t>
            </a:r>
            <a:r>
              <a:rPr dirty="0" err="1"/>
              <a:t>není</a:t>
            </a:r>
            <a:r>
              <a:rPr dirty="0"/>
              <a:t> </a:t>
            </a:r>
            <a:r>
              <a:rPr dirty="0" err="1"/>
              <a:t>nic</a:t>
            </a:r>
            <a:r>
              <a:rPr dirty="0"/>
              <a:t> </a:t>
            </a:r>
            <a:r>
              <a:rPr dirty="0" err="1"/>
              <a:t>jiného</a:t>
            </a:r>
            <a:r>
              <a:rPr dirty="0"/>
              <a:t> </a:t>
            </a:r>
            <a:r>
              <a:rPr dirty="0" err="1"/>
              <a:t>než</a:t>
            </a:r>
            <a:r>
              <a:rPr dirty="0"/>
              <a:t> </a:t>
            </a:r>
            <a:r>
              <a:rPr b="1" dirty="0" err="1"/>
              <a:t>odstranění</a:t>
            </a:r>
            <a:r>
              <a:rPr b="1" dirty="0"/>
              <a:t> </a:t>
            </a:r>
            <a:r>
              <a:rPr b="1" dirty="0" err="1"/>
              <a:t>politiky</a:t>
            </a:r>
            <a:r>
              <a:rPr b="1" dirty="0"/>
              <a:t> </a:t>
            </a:r>
            <a:r>
              <a:rPr b="1" dirty="0" err="1"/>
              <a:t>jako</a:t>
            </a:r>
            <a:r>
              <a:rPr b="1" dirty="0"/>
              <a:t> </a:t>
            </a:r>
            <a:r>
              <a:rPr b="1" dirty="0" err="1"/>
              <a:t>takové</a:t>
            </a:r>
            <a:r>
              <a:rPr dirty="0"/>
              <a:t>. … V </a:t>
            </a:r>
            <a:r>
              <a:rPr dirty="0" err="1"/>
              <a:t>základu</a:t>
            </a:r>
            <a:r>
              <a:rPr dirty="0"/>
              <a:t> </a:t>
            </a:r>
            <a:r>
              <a:rPr dirty="0" err="1"/>
              <a:t>této</a:t>
            </a:r>
            <a:r>
              <a:rPr dirty="0"/>
              <a:t> </a:t>
            </a:r>
            <a:r>
              <a:rPr dirty="0" err="1"/>
              <a:t>myšlenky</a:t>
            </a:r>
            <a:r>
              <a:rPr dirty="0"/>
              <a:t> </a:t>
            </a:r>
            <a:r>
              <a:rPr dirty="0" err="1"/>
              <a:t>nicméně</a:t>
            </a:r>
            <a:r>
              <a:rPr dirty="0"/>
              <a:t> </a:t>
            </a:r>
            <a:r>
              <a:rPr dirty="0" err="1"/>
              <a:t>spočívá</a:t>
            </a:r>
            <a:r>
              <a:rPr dirty="0"/>
              <a:t> </a:t>
            </a:r>
            <a:r>
              <a:rPr dirty="0" err="1"/>
              <a:t>nejen</a:t>
            </a:r>
            <a:r>
              <a:rPr dirty="0"/>
              <a:t> </a:t>
            </a:r>
            <a:r>
              <a:rPr b="1" dirty="0" err="1"/>
              <a:t>pohrdání</a:t>
            </a:r>
            <a:r>
              <a:rPr b="1" dirty="0"/>
              <a:t> </a:t>
            </a:r>
            <a:r>
              <a:rPr b="1" dirty="0" err="1"/>
              <a:t>lidmi</a:t>
            </a:r>
            <a:r>
              <a:rPr dirty="0"/>
              <a:t>, ale </a:t>
            </a:r>
            <a:r>
              <a:rPr dirty="0" err="1"/>
              <a:t>také</a:t>
            </a:r>
            <a:r>
              <a:rPr dirty="0"/>
              <a:t> – </a:t>
            </a:r>
            <a:r>
              <a:rPr dirty="0" err="1"/>
              <a:t>až</a:t>
            </a:r>
            <a:r>
              <a:rPr dirty="0"/>
              <a:t> </a:t>
            </a:r>
            <a:r>
              <a:rPr dirty="0" err="1"/>
              <a:t>příliš</a:t>
            </a:r>
            <a:r>
              <a:rPr dirty="0"/>
              <a:t> </a:t>
            </a:r>
            <a:r>
              <a:rPr dirty="0" err="1"/>
              <a:t>odůvodněná</a:t>
            </a:r>
            <a:r>
              <a:rPr dirty="0"/>
              <a:t> – </a:t>
            </a:r>
            <a:r>
              <a:rPr dirty="0" err="1"/>
              <a:t>nedůvěra</a:t>
            </a:r>
            <a:r>
              <a:rPr dirty="0"/>
              <a:t> </a:t>
            </a:r>
            <a:r>
              <a:rPr dirty="0" err="1"/>
              <a:t>vůči</a:t>
            </a:r>
            <a:r>
              <a:rPr dirty="0"/>
              <a:t> </a:t>
            </a:r>
            <a:r>
              <a:rPr dirty="0" err="1"/>
              <a:t>lidskému</a:t>
            </a:r>
            <a:r>
              <a:rPr dirty="0"/>
              <a:t> </a:t>
            </a:r>
            <a:r>
              <a:rPr dirty="0" err="1"/>
              <a:t>jednání</a:t>
            </a:r>
            <a:r>
              <a:rPr dirty="0"/>
              <a:t>, resp. </a:t>
            </a:r>
            <a:r>
              <a:rPr dirty="0" err="1"/>
              <a:t>snaha</a:t>
            </a:r>
            <a:r>
              <a:rPr dirty="0"/>
              <a:t> </a:t>
            </a:r>
            <a:r>
              <a:rPr dirty="0" err="1"/>
              <a:t>učinit</a:t>
            </a:r>
            <a:r>
              <a:rPr dirty="0"/>
              <a:t> </a:t>
            </a:r>
            <a:r>
              <a:rPr dirty="0" err="1"/>
              <a:t>jednání</a:t>
            </a:r>
            <a:r>
              <a:rPr dirty="0"/>
              <a:t> </a:t>
            </a:r>
            <a:r>
              <a:rPr dirty="0" err="1"/>
              <a:t>přebytečným</a:t>
            </a:r>
            <a:r>
              <a:rPr dirty="0"/>
              <a:t>, </a:t>
            </a:r>
            <a:r>
              <a:rPr dirty="0" err="1"/>
              <a:t>která</a:t>
            </a:r>
            <a:r>
              <a:rPr dirty="0"/>
              <a:t> </a:t>
            </a:r>
            <a:r>
              <a:rPr dirty="0" err="1"/>
              <a:t>vyrůstá</a:t>
            </a:r>
            <a:r>
              <a:rPr dirty="0"/>
              <a:t> z </a:t>
            </a:r>
            <a:r>
              <a:rPr dirty="0" err="1"/>
              <a:t>této</a:t>
            </a:r>
            <a:r>
              <a:rPr dirty="0"/>
              <a:t> </a:t>
            </a:r>
            <a:r>
              <a:rPr dirty="0" err="1"/>
              <a:t>nedůvěry</a:t>
            </a:r>
            <a:r>
              <a:rPr dirty="0"/>
              <a:t>.“</a:t>
            </a:r>
          </a:p>
          <a:p>
            <a:pPr marL="0" indent="0">
              <a:buSzTx/>
              <a:buNone/>
              <a:defRPr sz="1200"/>
            </a:pPr>
            <a:endParaRPr dirty="0"/>
          </a:p>
          <a:p>
            <a:pPr marL="0" indent="0">
              <a:spcBef>
                <a:spcPts val="200"/>
              </a:spcBef>
              <a:buSzTx/>
              <a:buNone/>
              <a:defRPr sz="1200"/>
            </a:pPr>
            <a:r>
              <a:rPr dirty="0"/>
              <a:t>Berlin, I., , s. 241: „Plato saw  correctly that if a frictionless society is to emerge the poets must be driven out; what horrifies those who revolt against this policy is not so much the expulsion of the fantasy-mongering poets as such, but he underlying desire for an end to variety, movement, individuality of any kind; a craving for a fixed pattern of life and thoughts, timeless, changeless and uniform.“ </a:t>
            </a:r>
          </a:p>
        </p:txBody>
      </p:sp>
      <p:pic>
        <p:nvPicPr>
          <p:cNvPr id="553" name="Rukopis 4" descr="Rukopis 4"/>
          <p:cNvPicPr>
            <a:picLocks noChangeAspect="1"/>
          </p:cNvPicPr>
          <p:nvPr/>
        </p:nvPicPr>
        <p:blipFill>
          <a:blip r:embed="rId2"/>
          <a:stretch>
            <a:fillRect/>
          </a:stretch>
        </p:blipFill>
        <p:spPr>
          <a:xfrm>
            <a:off x="4846566" y="2274002"/>
            <a:ext cx="24121" cy="24121"/>
          </a:xfrm>
          <a:prstGeom prst="rect">
            <a:avLst/>
          </a:prstGeom>
          <a:ln w="12700">
            <a:miter lim="400000"/>
          </a:ln>
        </p:spPr>
      </p:pic>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Aristotelés"/>
          <p:cNvSpPr txBox="1">
            <a:spLocks noGrp="1"/>
          </p:cNvSpPr>
          <p:nvPr>
            <p:ph type="title"/>
          </p:nvPr>
        </p:nvSpPr>
        <p:spPr>
          <a:prstGeom prst="rect">
            <a:avLst/>
          </a:prstGeom>
        </p:spPr>
        <p:txBody>
          <a:bodyPr/>
          <a:lstStyle/>
          <a:p>
            <a:r>
              <a:t>Aristotelés </a:t>
            </a:r>
          </a:p>
        </p:txBody>
      </p:sp>
      <p:pic>
        <p:nvPicPr>
          <p:cNvPr id="556" name="Aristotelés.png" descr="Aristotelés.png"/>
          <p:cNvPicPr>
            <a:picLocks noChangeAspect="1"/>
          </p:cNvPicPr>
          <p:nvPr/>
        </p:nvPicPr>
        <p:blipFill>
          <a:blip r:embed="rId2"/>
          <a:stretch>
            <a:fillRect/>
          </a:stretch>
        </p:blipFill>
        <p:spPr>
          <a:xfrm>
            <a:off x="496515" y="1148873"/>
            <a:ext cx="3832446" cy="5124162"/>
          </a:xfrm>
          <a:prstGeom prst="rect">
            <a:avLst/>
          </a:prstGeom>
          <a:ln w="12700">
            <a:miter lim="400000"/>
          </a:ln>
        </p:spPr>
      </p:pic>
    </p:spTree>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Nadpis 1"/>
          <p:cNvSpPr txBox="1">
            <a:spLocks noGrp="1"/>
          </p:cNvSpPr>
          <p:nvPr>
            <p:ph type="title"/>
          </p:nvPr>
        </p:nvSpPr>
        <p:spPr>
          <a:prstGeom prst="rect">
            <a:avLst/>
          </a:prstGeom>
        </p:spPr>
        <p:txBody>
          <a:bodyPr/>
          <a:lstStyle>
            <a:lvl1pPr>
              <a:defRPr sz="2000"/>
            </a:lvl1pPr>
          </a:lstStyle>
          <a:p>
            <a:r>
              <a:rPr dirty="0" err="1"/>
              <a:t>Aristotelés</a:t>
            </a:r>
            <a:r>
              <a:rPr dirty="0"/>
              <a:t> (384 – 321) -  „</a:t>
            </a:r>
            <a:r>
              <a:rPr dirty="0" err="1"/>
              <a:t>Rozum</a:t>
            </a:r>
            <a:r>
              <a:rPr dirty="0"/>
              <a:t>“, „</a:t>
            </a:r>
            <a:r>
              <a:rPr dirty="0" err="1"/>
              <a:t>Čtenář</a:t>
            </a:r>
            <a:r>
              <a:rPr dirty="0"/>
              <a:t>,“ „</a:t>
            </a:r>
            <a:r>
              <a:rPr dirty="0" err="1"/>
              <a:t>Filosof</a:t>
            </a:r>
            <a:r>
              <a:rPr dirty="0"/>
              <a:t>“</a:t>
            </a:r>
          </a:p>
        </p:txBody>
      </p:sp>
      <p:sp>
        <p:nvSpPr>
          <p:cNvPr id="55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b="1"/>
            </a:pPr>
            <a:r>
              <a:t>Život</a:t>
            </a:r>
            <a:r>
              <a:rPr b="0"/>
              <a:t>: narodil se ve Stageiře (východní pobřeží Chalkidiki); proto se také někdy můžeme setkat s označením „Stageiřan“, scholastikové jej budou nazývat „Filosof“; oba rodiče pocházeli z lékařské rodiny, jeho otec Nikomachos byl ve službách Anyty III, děda </a:t>
            </a:r>
            <a:r>
              <a:t>Alexandra Velikého</a:t>
            </a:r>
            <a:r>
              <a:rPr b="0"/>
              <a:t>, sám se později stává Alexandrovým učitelem. </a:t>
            </a:r>
          </a:p>
          <a:p>
            <a:pPr marL="0" indent="0">
              <a:spcBef>
                <a:spcPts val="200"/>
              </a:spcBef>
              <a:buSzTx/>
              <a:buNone/>
              <a:defRPr sz="1200"/>
            </a:pPr>
            <a:r>
              <a:t>Do Athén přichází v 17 letech a dvacet dalších let působí v Platónově škole </a:t>
            </a:r>
            <a:r>
              <a:rPr b="1"/>
              <a:t>Akademii</a:t>
            </a:r>
            <a:r>
              <a:t>. Těsně před Plat. smrtí opouští Athény, působí v Aterneu. Proč odešel nevíme: a) mohl upadnout kvůli svým stykům s makedonskými vyslanci do nemilosti u Athéňanů; b) snad si procházel nějakou vnitřní krizí (nevíme, jsou to spekulace). 343/342 se stává učitele Alexandra Velikého na asi 2-3 roky. 355/354 se vrací do Athén, kde učí v prostorách Lykeia, státního gymnázia. Po Alexandrově smrti raději opět opouští Athény, přesidluje do Chalkidy, kde o rok později umírá. (Graeser, s. 270-271)</a:t>
            </a:r>
          </a:p>
          <a:p>
            <a:pPr marL="0" indent="0">
              <a:spcBef>
                <a:spcPts val="200"/>
              </a:spcBef>
              <a:buSzTx/>
              <a:buNone/>
              <a:defRPr sz="1200"/>
            </a:pPr>
            <a:r>
              <a:t> </a:t>
            </a:r>
          </a:p>
        </p:txBody>
      </p:sp>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Nadpis 1"/>
          <p:cNvSpPr txBox="1">
            <a:spLocks noGrp="1"/>
          </p:cNvSpPr>
          <p:nvPr>
            <p:ph type="title"/>
          </p:nvPr>
        </p:nvSpPr>
        <p:spPr>
          <a:prstGeom prst="rect">
            <a:avLst/>
          </a:prstGeom>
        </p:spPr>
        <p:txBody>
          <a:bodyPr/>
          <a:lstStyle>
            <a:lvl1pPr>
              <a:defRPr sz="1600"/>
            </a:lvl1pPr>
          </a:lstStyle>
          <a:p>
            <a:r>
              <a:t>Aristotelés: prameny</a:t>
            </a:r>
          </a:p>
        </p:txBody>
      </p:sp>
      <p:sp>
        <p:nvSpPr>
          <p:cNvPr id="562" name="Zástupný symbol pro obsah 2"/>
          <p:cNvSpPr txBox="1">
            <a:spLocks noGrp="1"/>
          </p:cNvSpPr>
          <p:nvPr>
            <p:ph type="body" idx="1"/>
          </p:nvPr>
        </p:nvSpPr>
        <p:spPr>
          <a:xfrm>
            <a:off x="457200" y="1124743"/>
            <a:ext cx="8229600" cy="5001421"/>
          </a:xfrm>
          <a:prstGeom prst="rect">
            <a:avLst/>
          </a:prstGeom>
        </p:spPr>
        <p:txBody>
          <a:bodyPr/>
          <a:lstStyle/>
          <a:p>
            <a:pPr marL="228600" indent="-228600">
              <a:spcBef>
                <a:spcPts val="200"/>
              </a:spcBef>
              <a:buFontTx/>
              <a:buAutoNum type="arabicPeriod"/>
              <a:defRPr sz="1000"/>
            </a:pPr>
            <a:r>
              <a:rPr dirty="0" err="1"/>
              <a:t>Aristotelés</a:t>
            </a:r>
            <a:r>
              <a:rPr dirty="0"/>
              <a:t> </a:t>
            </a:r>
            <a:r>
              <a:rPr dirty="0" err="1"/>
              <a:t>za</a:t>
            </a:r>
            <a:r>
              <a:rPr dirty="0"/>
              <a:t> </a:t>
            </a:r>
            <a:r>
              <a:rPr dirty="0" err="1"/>
              <a:t>svého</a:t>
            </a:r>
            <a:r>
              <a:rPr dirty="0"/>
              <a:t> </a:t>
            </a:r>
            <a:r>
              <a:rPr dirty="0" err="1"/>
              <a:t>života</a:t>
            </a:r>
            <a:r>
              <a:rPr dirty="0"/>
              <a:t> </a:t>
            </a:r>
            <a:r>
              <a:rPr dirty="0" err="1"/>
              <a:t>publikoval</a:t>
            </a:r>
            <a:r>
              <a:rPr dirty="0"/>
              <a:t> 19 </a:t>
            </a:r>
            <a:r>
              <a:rPr dirty="0" err="1"/>
              <a:t>spisů</a:t>
            </a:r>
            <a:r>
              <a:rPr dirty="0"/>
              <a:t>, </a:t>
            </a:r>
            <a:r>
              <a:rPr dirty="0" err="1"/>
              <a:t>které</a:t>
            </a:r>
            <a:r>
              <a:rPr dirty="0"/>
              <a:t> se </a:t>
            </a:r>
            <a:r>
              <a:rPr dirty="0" err="1"/>
              <a:t>nedochovaly</a:t>
            </a:r>
            <a:r>
              <a:rPr dirty="0"/>
              <a:t>, </a:t>
            </a:r>
            <a:r>
              <a:rPr dirty="0" err="1"/>
              <a:t>ač</a:t>
            </a:r>
            <a:r>
              <a:rPr dirty="0"/>
              <a:t> </a:t>
            </a:r>
            <a:r>
              <a:rPr dirty="0" err="1"/>
              <a:t>byly</a:t>
            </a:r>
            <a:r>
              <a:rPr dirty="0"/>
              <a:t> v </a:t>
            </a:r>
            <a:r>
              <a:rPr dirty="0" err="1"/>
              <a:t>hellenistické</a:t>
            </a:r>
            <a:r>
              <a:rPr dirty="0"/>
              <a:t> </a:t>
            </a:r>
            <a:r>
              <a:rPr dirty="0" err="1"/>
              <a:t>době</a:t>
            </a:r>
            <a:r>
              <a:rPr dirty="0"/>
              <a:t> </a:t>
            </a:r>
            <a:r>
              <a:rPr dirty="0" err="1"/>
              <a:t>poměrně</a:t>
            </a:r>
            <a:r>
              <a:rPr dirty="0"/>
              <a:t> </a:t>
            </a:r>
            <a:r>
              <a:rPr dirty="0" err="1"/>
              <a:t>rozšířené</a:t>
            </a:r>
            <a:r>
              <a:rPr dirty="0"/>
              <a:t>. </a:t>
            </a:r>
            <a:r>
              <a:rPr dirty="0" err="1"/>
              <a:t>Důvody</a:t>
            </a:r>
            <a:r>
              <a:rPr dirty="0"/>
              <a:t> </a:t>
            </a:r>
            <a:r>
              <a:rPr dirty="0" err="1"/>
              <a:t>mohou</a:t>
            </a:r>
            <a:r>
              <a:rPr dirty="0"/>
              <a:t> </a:t>
            </a:r>
            <a:r>
              <a:rPr dirty="0" err="1"/>
              <a:t>být</a:t>
            </a:r>
            <a:r>
              <a:rPr dirty="0"/>
              <a:t> </a:t>
            </a:r>
            <a:r>
              <a:rPr dirty="0" err="1"/>
              <a:t>dva</a:t>
            </a:r>
            <a:r>
              <a:rPr dirty="0"/>
              <a:t>: a) </a:t>
            </a:r>
            <a:r>
              <a:rPr dirty="0" err="1"/>
              <a:t>až</a:t>
            </a:r>
            <a:r>
              <a:rPr dirty="0"/>
              <a:t> </a:t>
            </a:r>
            <a:r>
              <a:rPr dirty="0" err="1"/>
              <a:t>na</a:t>
            </a:r>
            <a:r>
              <a:rPr dirty="0"/>
              <a:t> </a:t>
            </a:r>
            <a:r>
              <a:rPr dirty="0" err="1"/>
              <a:t>výjimky</a:t>
            </a:r>
            <a:r>
              <a:rPr dirty="0"/>
              <a:t> (</a:t>
            </a:r>
            <a:r>
              <a:rPr i="1" dirty="0" err="1"/>
              <a:t>Protreptikos</a:t>
            </a:r>
            <a:r>
              <a:rPr dirty="0"/>
              <a:t>) </a:t>
            </a:r>
            <a:r>
              <a:rPr dirty="0" err="1"/>
              <a:t>byly</a:t>
            </a:r>
            <a:r>
              <a:rPr dirty="0"/>
              <a:t> </a:t>
            </a:r>
            <a:r>
              <a:rPr dirty="0" err="1"/>
              <a:t>psány</a:t>
            </a:r>
            <a:r>
              <a:rPr dirty="0"/>
              <a:t> </a:t>
            </a:r>
            <a:r>
              <a:rPr dirty="0" err="1"/>
              <a:t>formou</a:t>
            </a:r>
            <a:r>
              <a:rPr dirty="0"/>
              <a:t> </a:t>
            </a:r>
            <a:r>
              <a:rPr dirty="0" err="1"/>
              <a:t>dialogů</a:t>
            </a:r>
            <a:r>
              <a:rPr dirty="0"/>
              <a:t> a v </a:t>
            </a:r>
            <a:r>
              <a:rPr dirty="0" err="1"/>
              <a:t>konkurenci</a:t>
            </a:r>
            <a:r>
              <a:rPr dirty="0"/>
              <a:t> s </a:t>
            </a:r>
            <a:r>
              <a:rPr dirty="0" err="1"/>
              <a:t>Platónovými</a:t>
            </a:r>
            <a:r>
              <a:rPr dirty="0"/>
              <a:t> </a:t>
            </a:r>
            <a:r>
              <a:rPr dirty="0" err="1"/>
              <a:t>texty</a:t>
            </a:r>
            <a:r>
              <a:rPr dirty="0"/>
              <a:t> </a:t>
            </a:r>
            <a:r>
              <a:rPr dirty="0" err="1"/>
              <a:t>neobstály</a:t>
            </a:r>
            <a:r>
              <a:rPr dirty="0"/>
              <a:t>; b) </a:t>
            </a:r>
            <a:r>
              <a:rPr dirty="0" err="1"/>
              <a:t>nejpozději</a:t>
            </a:r>
            <a:r>
              <a:rPr dirty="0"/>
              <a:t> v </a:t>
            </a:r>
            <a:r>
              <a:rPr dirty="0" err="1"/>
              <a:t>první</a:t>
            </a:r>
            <a:r>
              <a:rPr dirty="0"/>
              <a:t> </a:t>
            </a:r>
            <a:r>
              <a:rPr dirty="0" err="1"/>
              <a:t>stol</a:t>
            </a:r>
            <a:r>
              <a:rPr dirty="0"/>
              <a:t>. n. l. je </a:t>
            </a:r>
            <a:r>
              <a:rPr dirty="0" err="1"/>
              <a:t>již</a:t>
            </a:r>
            <a:r>
              <a:rPr dirty="0"/>
              <a:t> k </a:t>
            </a:r>
            <a:r>
              <a:rPr dirty="0" err="1"/>
              <a:t>dispozici</a:t>
            </a:r>
            <a:r>
              <a:rPr dirty="0"/>
              <a:t> „</a:t>
            </a:r>
            <a:r>
              <a:rPr dirty="0" err="1"/>
              <a:t>vlastní</a:t>
            </a:r>
            <a:r>
              <a:rPr dirty="0"/>
              <a:t> </a:t>
            </a:r>
            <a:r>
              <a:rPr dirty="0" err="1"/>
              <a:t>Aristotelés</a:t>
            </a:r>
            <a:r>
              <a:rPr dirty="0"/>
              <a:t>“, „Corpus </a:t>
            </a:r>
            <a:r>
              <a:rPr dirty="0" err="1"/>
              <a:t>Aristotelicum</a:t>
            </a:r>
            <a:r>
              <a:rPr dirty="0"/>
              <a:t>“, </a:t>
            </a:r>
            <a:r>
              <a:rPr dirty="0" err="1"/>
              <a:t>jak</a:t>
            </a:r>
            <a:r>
              <a:rPr dirty="0"/>
              <a:t> </a:t>
            </a:r>
            <a:r>
              <a:rPr dirty="0" err="1"/>
              <a:t>jej</a:t>
            </a:r>
            <a:r>
              <a:rPr dirty="0"/>
              <a:t> </a:t>
            </a:r>
            <a:r>
              <a:rPr dirty="0" err="1"/>
              <a:t>známe</a:t>
            </a:r>
            <a:r>
              <a:rPr dirty="0"/>
              <a:t> </a:t>
            </a:r>
            <a:r>
              <a:rPr dirty="0" err="1"/>
              <a:t>dnes</a:t>
            </a:r>
            <a:r>
              <a:rPr dirty="0"/>
              <a:t>.</a:t>
            </a:r>
          </a:p>
          <a:p>
            <a:pPr marL="228600" indent="-228600">
              <a:spcBef>
                <a:spcPts val="200"/>
              </a:spcBef>
              <a:buFontTx/>
              <a:buAutoNum type="arabicPeriod"/>
              <a:defRPr sz="1000"/>
            </a:pPr>
            <a:r>
              <a:rPr dirty="0"/>
              <a:t>Corpus </a:t>
            </a:r>
            <a:r>
              <a:rPr dirty="0" err="1"/>
              <a:t>Aristotelicum</a:t>
            </a:r>
            <a:r>
              <a:rPr dirty="0"/>
              <a:t>: </a:t>
            </a:r>
            <a:r>
              <a:rPr dirty="0" err="1"/>
              <a:t>cca</a:t>
            </a:r>
            <a:r>
              <a:rPr dirty="0"/>
              <a:t> 106 </a:t>
            </a:r>
            <a:r>
              <a:rPr dirty="0" err="1"/>
              <a:t>knih</a:t>
            </a:r>
            <a:r>
              <a:rPr dirty="0"/>
              <a:t>, </a:t>
            </a:r>
            <a:r>
              <a:rPr dirty="0" err="1"/>
              <a:t>texty</a:t>
            </a:r>
            <a:r>
              <a:rPr dirty="0"/>
              <a:t> </a:t>
            </a:r>
            <a:r>
              <a:rPr dirty="0" err="1"/>
              <a:t>určené</a:t>
            </a:r>
            <a:r>
              <a:rPr dirty="0"/>
              <a:t> k </a:t>
            </a:r>
            <a:r>
              <a:rPr dirty="0" err="1"/>
              <a:t>výuce</a:t>
            </a:r>
            <a:r>
              <a:rPr dirty="0"/>
              <a:t>, </a:t>
            </a:r>
            <a:r>
              <a:rPr dirty="0" err="1"/>
              <a:t>nejedná</a:t>
            </a:r>
            <a:r>
              <a:rPr dirty="0"/>
              <a:t> se </a:t>
            </a:r>
            <a:r>
              <a:rPr dirty="0" err="1"/>
              <a:t>literární</a:t>
            </a:r>
            <a:r>
              <a:rPr dirty="0"/>
              <a:t> </a:t>
            </a:r>
            <a:r>
              <a:rPr dirty="0" err="1"/>
              <a:t>pojednání</a:t>
            </a:r>
            <a:r>
              <a:rPr dirty="0"/>
              <a:t>, </a:t>
            </a:r>
            <a:r>
              <a:rPr dirty="0" err="1"/>
              <a:t>mnohdy</a:t>
            </a:r>
            <a:r>
              <a:rPr dirty="0"/>
              <a:t> </a:t>
            </a:r>
            <a:r>
              <a:rPr dirty="0" err="1"/>
              <a:t>pouze</a:t>
            </a:r>
            <a:r>
              <a:rPr dirty="0"/>
              <a:t> </a:t>
            </a:r>
            <a:r>
              <a:rPr dirty="0" err="1"/>
              <a:t>rozpracované</a:t>
            </a:r>
            <a:r>
              <a:rPr dirty="0"/>
              <a:t>; </a:t>
            </a:r>
            <a:r>
              <a:rPr dirty="0" err="1"/>
              <a:t>velmi</a:t>
            </a:r>
            <a:r>
              <a:rPr dirty="0"/>
              <a:t> </a:t>
            </a:r>
            <a:r>
              <a:rPr dirty="0" err="1"/>
              <a:t>pravděpodobně</a:t>
            </a:r>
            <a:r>
              <a:rPr dirty="0"/>
              <a:t> v </a:t>
            </a:r>
            <a:r>
              <a:rPr dirty="0" err="1"/>
              <a:t>první</a:t>
            </a:r>
            <a:r>
              <a:rPr dirty="0"/>
              <a:t> </a:t>
            </a:r>
            <a:r>
              <a:rPr dirty="0" err="1"/>
              <a:t>či</a:t>
            </a:r>
            <a:r>
              <a:rPr dirty="0"/>
              <a:t> </a:t>
            </a:r>
            <a:r>
              <a:rPr dirty="0" err="1"/>
              <a:t>druhé</a:t>
            </a:r>
            <a:r>
              <a:rPr dirty="0"/>
              <a:t> pol. 1. </a:t>
            </a:r>
            <a:r>
              <a:rPr dirty="0" err="1"/>
              <a:t>stol</a:t>
            </a:r>
            <a:r>
              <a:rPr dirty="0"/>
              <a:t>. </a:t>
            </a:r>
            <a:r>
              <a:rPr dirty="0" err="1"/>
              <a:t>shromažďuje</a:t>
            </a:r>
            <a:r>
              <a:rPr dirty="0"/>
              <a:t> a </a:t>
            </a:r>
            <a:r>
              <a:rPr dirty="0" err="1"/>
              <a:t>uspořádává</a:t>
            </a:r>
            <a:r>
              <a:rPr dirty="0"/>
              <a:t> </a:t>
            </a:r>
            <a:r>
              <a:rPr dirty="0" err="1"/>
              <a:t>Arist</a:t>
            </a:r>
            <a:r>
              <a:rPr dirty="0"/>
              <a:t>. </a:t>
            </a:r>
            <a:r>
              <a:rPr dirty="0" err="1"/>
              <a:t>texty</a:t>
            </a:r>
            <a:r>
              <a:rPr dirty="0"/>
              <a:t> </a:t>
            </a:r>
            <a:r>
              <a:rPr dirty="0" err="1"/>
              <a:t>Andronikos</a:t>
            </a:r>
            <a:r>
              <a:rPr dirty="0"/>
              <a:t> </a:t>
            </a:r>
            <a:r>
              <a:rPr dirty="0" err="1"/>
              <a:t>Rhodský</a:t>
            </a:r>
            <a:r>
              <a:rPr dirty="0"/>
              <a:t>. Corpus </a:t>
            </a:r>
            <a:r>
              <a:rPr dirty="0" err="1"/>
              <a:t>Aristotelicum</a:t>
            </a:r>
            <a:r>
              <a:rPr dirty="0"/>
              <a:t> </a:t>
            </a:r>
            <a:r>
              <a:rPr dirty="0" err="1"/>
              <a:t>můžeme</a:t>
            </a:r>
            <a:r>
              <a:rPr dirty="0"/>
              <a:t> </a:t>
            </a:r>
            <a:r>
              <a:rPr dirty="0" err="1"/>
              <a:t>dělit</a:t>
            </a:r>
            <a:r>
              <a:rPr dirty="0"/>
              <a:t> </a:t>
            </a:r>
            <a:r>
              <a:rPr dirty="0" err="1"/>
              <a:t>na</a:t>
            </a:r>
            <a:r>
              <a:rPr dirty="0"/>
              <a:t> </a:t>
            </a:r>
            <a:r>
              <a:rPr dirty="0" err="1"/>
              <a:t>spisy</a:t>
            </a:r>
            <a:r>
              <a:rPr dirty="0"/>
              <a:t>:</a:t>
            </a:r>
          </a:p>
          <a:p>
            <a:pPr marL="628650" lvl="1" indent="-228600">
              <a:spcBef>
                <a:spcPts val="100"/>
              </a:spcBef>
              <a:buFontTx/>
              <a:buAutoNum type="arabicPeriod"/>
              <a:defRPr sz="800"/>
            </a:pPr>
            <a:r>
              <a:rPr dirty="0" err="1"/>
              <a:t>logické</a:t>
            </a:r>
            <a:r>
              <a:rPr dirty="0"/>
              <a:t> – </a:t>
            </a:r>
            <a:endParaRPr sz="2800" dirty="0"/>
          </a:p>
          <a:p>
            <a:pPr marL="628650" lvl="1" indent="-228600">
              <a:spcBef>
                <a:spcPts val="100"/>
              </a:spcBef>
              <a:buFontTx/>
              <a:buAutoNum type="arabicPeriod"/>
              <a:defRPr sz="800" b="1"/>
            </a:pPr>
            <a:r>
              <a:rPr dirty="0" err="1"/>
              <a:t>přírodovědné</a:t>
            </a:r>
            <a:r>
              <a:rPr dirty="0"/>
              <a:t> </a:t>
            </a:r>
            <a:r>
              <a:rPr b="0" dirty="0"/>
              <a:t> </a:t>
            </a:r>
            <a:endParaRPr sz="2800" dirty="0"/>
          </a:p>
          <a:p>
            <a:pPr marL="628650" lvl="1" indent="-228600">
              <a:spcBef>
                <a:spcPts val="100"/>
              </a:spcBef>
              <a:buFontTx/>
              <a:buAutoNum type="arabicPeriod"/>
              <a:defRPr sz="800"/>
            </a:pPr>
            <a:r>
              <a:rPr dirty="0" err="1"/>
              <a:t>etické</a:t>
            </a:r>
            <a:endParaRPr sz="2800" dirty="0"/>
          </a:p>
          <a:p>
            <a:pPr marL="628650" lvl="1" indent="-228600">
              <a:spcBef>
                <a:spcPts val="100"/>
              </a:spcBef>
              <a:buFontTx/>
              <a:buAutoNum type="arabicPeriod"/>
              <a:defRPr sz="800"/>
            </a:pPr>
            <a:r>
              <a:rPr dirty="0" err="1"/>
              <a:t>obecně</a:t>
            </a:r>
            <a:r>
              <a:rPr dirty="0"/>
              <a:t> </a:t>
            </a:r>
            <a:r>
              <a:rPr dirty="0" err="1"/>
              <a:t>filosofické</a:t>
            </a:r>
            <a:r>
              <a:rPr dirty="0"/>
              <a:t> – </a:t>
            </a:r>
            <a:r>
              <a:rPr dirty="0" err="1"/>
              <a:t>fyzika</a:t>
            </a:r>
            <a:endParaRPr sz="2800" dirty="0"/>
          </a:p>
          <a:p>
            <a:pPr marL="628650" lvl="1" indent="-228600">
              <a:spcBef>
                <a:spcPts val="100"/>
              </a:spcBef>
              <a:buFontTx/>
              <a:buAutoNum type="arabicPeriod"/>
              <a:defRPr sz="800"/>
            </a:pPr>
            <a:r>
              <a:rPr dirty="0" err="1"/>
              <a:t>Metafyzické</a:t>
            </a:r>
            <a:endParaRPr sz="2800" dirty="0"/>
          </a:p>
          <a:p>
            <a:pPr marL="628650" lvl="1" indent="-228600">
              <a:spcBef>
                <a:spcPts val="600"/>
              </a:spcBef>
              <a:buFontTx/>
              <a:buAutoNum type="arabicPeriod"/>
              <a:defRPr sz="800"/>
            </a:pPr>
            <a:endParaRPr sz="2800" dirty="0"/>
          </a:p>
          <a:p>
            <a:pPr marL="628650" lvl="1" indent="-228600">
              <a:spcBef>
                <a:spcPts val="600"/>
              </a:spcBef>
              <a:buFontTx/>
              <a:buAutoNum type="arabicPeriod" startAt="7"/>
              <a:defRPr sz="800"/>
            </a:pPr>
            <a:endParaRPr sz="2800" dirty="0"/>
          </a:p>
          <a:p>
            <a:pPr marL="0" lvl="1" indent="400050">
              <a:spcBef>
                <a:spcPts val="300"/>
              </a:spcBef>
              <a:buSzTx/>
              <a:buNone/>
              <a:defRPr sz="1600"/>
            </a:pPr>
            <a:r>
              <a:rPr dirty="0"/>
              <a:t>Jen pro </a:t>
            </a:r>
            <a:r>
              <a:rPr dirty="0" err="1"/>
              <a:t>představu</a:t>
            </a:r>
            <a:r>
              <a:rPr dirty="0"/>
              <a:t>: </a:t>
            </a:r>
            <a:r>
              <a:rPr dirty="0" err="1">
                <a:solidFill>
                  <a:srgbClr val="FF0000"/>
                </a:solidFill>
              </a:rPr>
              <a:t>Kategorie</a:t>
            </a:r>
            <a:r>
              <a:rPr dirty="0">
                <a:solidFill>
                  <a:srgbClr val="FF0000"/>
                </a:solidFill>
              </a:rPr>
              <a:t>, O </a:t>
            </a:r>
            <a:r>
              <a:rPr dirty="0" err="1">
                <a:solidFill>
                  <a:srgbClr val="FF0000"/>
                </a:solidFill>
              </a:rPr>
              <a:t>vyjadřování</a:t>
            </a:r>
            <a:r>
              <a:rPr dirty="0">
                <a:solidFill>
                  <a:srgbClr val="FF0000"/>
                </a:solidFill>
              </a:rPr>
              <a:t>, </a:t>
            </a:r>
            <a:r>
              <a:rPr dirty="0" err="1">
                <a:solidFill>
                  <a:srgbClr val="FF0000"/>
                </a:solidFill>
              </a:rPr>
              <a:t>První</a:t>
            </a:r>
            <a:r>
              <a:rPr dirty="0">
                <a:solidFill>
                  <a:srgbClr val="FF0000"/>
                </a:solidFill>
              </a:rPr>
              <a:t> a </a:t>
            </a:r>
            <a:r>
              <a:rPr dirty="0" err="1">
                <a:solidFill>
                  <a:srgbClr val="FF0000"/>
                </a:solidFill>
              </a:rPr>
              <a:t>Druhé</a:t>
            </a:r>
            <a:r>
              <a:rPr dirty="0">
                <a:solidFill>
                  <a:srgbClr val="FF0000"/>
                </a:solidFill>
              </a:rPr>
              <a:t> </a:t>
            </a:r>
            <a:r>
              <a:rPr dirty="0" err="1">
                <a:solidFill>
                  <a:srgbClr val="FF0000"/>
                </a:solidFill>
              </a:rPr>
              <a:t>Analytiky</a:t>
            </a:r>
            <a:r>
              <a:rPr dirty="0">
                <a:solidFill>
                  <a:srgbClr val="FF0000"/>
                </a:solidFill>
              </a:rPr>
              <a:t>, </a:t>
            </a:r>
            <a:r>
              <a:rPr dirty="0" err="1">
                <a:solidFill>
                  <a:srgbClr val="FF0000"/>
                </a:solidFill>
              </a:rPr>
              <a:t>Topiky</a:t>
            </a:r>
            <a:r>
              <a:rPr dirty="0"/>
              <a:t>, </a:t>
            </a:r>
            <a:r>
              <a:rPr dirty="0" err="1"/>
              <a:t>Fyzika</a:t>
            </a:r>
            <a:r>
              <a:rPr dirty="0"/>
              <a:t>, O </a:t>
            </a:r>
            <a:r>
              <a:rPr dirty="0" err="1"/>
              <a:t>nebi</a:t>
            </a:r>
            <a:r>
              <a:rPr dirty="0"/>
              <a:t>, O </a:t>
            </a:r>
            <a:r>
              <a:rPr dirty="0" err="1"/>
              <a:t>vzniku</a:t>
            </a:r>
            <a:r>
              <a:rPr dirty="0"/>
              <a:t> a </a:t>
            </a:r>
            <a:r>
              <a:rPr dirty="0" err="1"/>
              <a:t>zániku</a:t>
            </a:r>
            <a:r>
              <a:rPr dirty="0"/>
              <a:t>, </a:t>
            </a:r>
            <a:r>
              <a:rPr dirty="0" err="1"/>
              <a:t>Meteorologie</a:t>
            </a:r>
            <a:r>
              <a:rPr dirty="0"/>
              <a:t>, O </a:t>
            </a:r>
            <a:r>
              <a:rPr dirty="0" err="1"/>
              <a:t>světě</a:t>
            </a:r>
            <a:r>
              <a:rPr dirty="0"/>
              <a:t>, O </a:t>
            </a:r>
            <a:r>
              <a:rPr dirty="0" err="1"/>
              <a:t>duši</a:t>
            </a:r>
            <a:r>
              <a:rPr dirty="0"/>
              <a:t>, O </a:t>
            </a:r>
            <a:r>
              <a:rPr dirty="0" err="1"/>
              <a:t>vnímání</a:t>
            </a:r>
            <a:r>
              <a:rPr dirty="0"/>
              <a:t> a </a:t>
            </a:r>
            <a:r>
              <a:rPr dirty="0" err="1"/>
              <a:t>vnímatelném</a:t>
            </a:r>
            <a:r>
              <a:rPr dirty="0"/>
              <a:t>, </a:t>
            </a:r>
            <a:r>
              <a:rPr dirty="0" err="1"/>
              <a:t>Malá</a:t>
            </a:r>
            <a:r>
              <a:rPr dirty="0"/>
              <a:t> </a:t>
            </a:r>
            <a:r>
              <a:rPr dirty="0" err="1"/>
              <a:t>antropologická</a:t>
            </a:r>
            <a:r>
              <a:rPr dirty="0"/>
              <a:t> </a:t>
            </a:r>
            <a:r>
              <a:rPr dirty="0" err="1"/>
              <a:t>pojednání</a:t>
            </a:r>
            <a:r>
              <a:rPr dirty="0"/>
              <a:t>, O </a:t>
            </a:r>
            <a:r>
              <a:rPr dirty="0" err="1"/>
              <a:t>pneumatu</a:t>
            </a:r>
            <a:r>
              <a:rPr dirty="0"/>
              <a:t>, O </a:t>
            </a:r>
            <a:r>
              <a:rPr dirty="0" err="1"/>
              <a:t>zkoumání</a:t>
            </a:r>
            <a:r>
              <a:rPr dirty="0"/>
              <a:t> </a:t>
            </a:r>
            <a:r>
              <a:rPr dirty="0" err="1"/>
              <a:t>živočichů</a:t>
            </a:r>
            <a:r>
              <a:rPr dirty="0"/>
              <a:t>, O </a:t>
            </a:r>
            <a:r>
              <a:rPr dirty="0" err="1"/>
              <a:t>částech</a:t>
            </a:r>
            <a:r>
              <a:rPr dirty="0"/>
              <a:t> </a:t>
            </a:r>
            <a:r>
              <a:rPr dirty="0" err="1"/>
              <a:t>živočichů</a:t>
            </a:r>
            <a:r>
              <a:rPr dirty="0"/>
              <a:t>, O </a:t>
            </a:r>
            <a:r>
              <a:rPr dirty="0" err="1"/>
              <a:t>pohybu</a:t>
            </a:r>
            <a:r>
              <a:rPr dirty="0"/>
              <a:t> </a:t>
            </a:r>
            <a:r>
              <a:rPr dirty="0" err="1"/>
              <a:t>živočichů</a:t>
            </a:r>
            <a:r>
              <a:rPr dirty="0"/>
              <a:t>, O </a:t>
            </a:r>
            <a:r>
              <a:rPr dirty="0" err="1"/>
              <a:t>chůzi</a:t>
            </a:r>
            <a:r>
              <a:rPr dirty="0"/>
              <a:t> </a:t>
            </a:r>
            <a:r>
              <a:rPr dirty="0" err="1"/>
              <a:t>živočichů</a:t>
            </a:r>
            <a:r>
              <a:rPr dirty="0"/>
              <a:t>, O </a:t>
            </a:r>
            <a:r>
              <a:rPr dirty="0" err="1"/>
              <a:t>vzniku</a:t>
            </a:r>
            <a:r>
              <a:rPr dirty="0"/>
              <a:t> </a:t>
            </a:r>
            <a:r>
              <a:rPr dirty="0" err="1"/>
              <a:t>živočichů</a:t>
            </a:r>
            <a:r>
              <a:rPr dirty="0"/>
              <a:t>, O </a:t>
            </a:r>
            <a:r>
              <a:rPr dirty="0" err="1"/>
              <a:t>barvách</a:t>
            </a:r>
            <a:r>
              <a:rPr dirty="0"/>
              <a:t>, </a:t>
            </a:r>
            <a:r>
              <a:rPr dirty="0" err="1"/>
              <a:t>Výtah</a:t>
            </a:r>
            <a:r>
              <a:rPr dirty="0"/>
              <a:t> z </a:t>
            </a:r>
            <a:r>
              <a:rPr dirty="0" err="1"/>
              <a:t>akustiky</a:t>
            </a:r>
            <a:r>
              <a:rPr dirty="0"/>
              <a:t>, </a:t>
            </a:r>
            <a:r>
              <a:rPr dirty="0" err="1"/>
              <a:t>Fyziognomika</a:t>
            </a:r>
            <a:r>
              <a:rPr dirty="0"/>
              <a:t>, O </a:t>
            </a:r>
            <a:r>
              <a:rPr dirty="0" err="1"/>
              <a:t>rostlinách</a:t>
            </a:r>
            <a:r>
              <a:rPr dirty="0"/>
              <a:t>, </a:t>
            </a:r>
            <a:r>
              <a:rPr dirty="0" err="1"/>
              <a:t>Podivuhodné</a:t>
            </a:r>
            <a:r>
              <a:rPr dirty="0"/>
              <a:t> </a:t>
            </a:r>
            <a:r>
              <a:rPr dirty="0" err="1"/>
              <a:t>přírodní</a:t>
            </a:r>
            <a:r>
              <a:rPr dirty="0"/>
              <a:t> </a:t>
            </a:r>
            <a:r>
              <a:rPr dirty="0" err="1"/>
              <a:t>jevy</a:t>
            </a:r>
            <a:r>
              <a:rPr dirty="0"/>
              <a:t>, </a:t>
            </a:r>
            <a:r>
              <a:rPr dirty="0" err="1"/>
              <a:t>Mechanika</a:t>
            </a:r>
            <a:r>
              <a:rPr dirty="0"/>
              <a:t>, </a:t>
            </a:r>
            <a:r>
              <a:rPr dirty="0" err="1"/>
              <a:t>Problemata</a:t>
            </a:r>
            <a:r>
              <a:rPr dirty="0"/>
              <a:t>, O </a:t>
            </a:r>
            <a:r>
              <a:rPr dirty="0" err="1"/>
              <a:t>nedělitelných</a:t>
            </a:r>
            <a:r>
              <a:rPr dirty="0"/>
              <a:t> </a:t>
            </a:r>
            <a:r>
              <a:rPr dirty="0" err="1"/>
              <a:t>čarách</a:t>
            </a:r>
            <a:r>
              <a:rPr dirty="0"/>
              <a:t>, </a:t>
            </a:r>
            <a:r>
              <a:rPr dirty="0" err="1"/>
              <a:t>Výtah</a:t>
            </a:r>
            <a:r>
              <a:rPr dirty="0"/>
              <a:t> </a:t>
            </a:r>
            <a:r>
              <a:rPr dirty="0" err="1"/>
              <a:t>ze</a:t>
            </a:r>
            <a:r>
              <a:rPr dirty="0"/>
              <a:t> </a:t>
            </a:r>
            <a:r>
              <a:rPr dirty="0" err="1"/>
              <a:t>spisu</a:t>
            </a:r>
            <a:r>
              <a:rPr dirty="0"/>
              <a:t> o </a:t>
            </a:r>
            <a:r>
              <a:rPr dirty="0" err="1"/>
              <a:t>příznacích</a:t>
            </a:r>
            <a:r>
              <a:rPr dirty="0"/>
              <a:t> </a:t>
            </a:r>
            <a:r>
              <a:rPr dirty="0" err="1"/>
              <a:t>počasí</a:t>
            </a:r>
            <a:r>
              <a:rPr dirty="0"/>
              <a:t>, O </a:t>
            </a:r>
            <a:r>
              <a:rPr dirty="0" err="1"/>
              <a:t>Xenofanovi</a:t>
            </a:r>
            <a:r>
              <a:rPr dirty="0"/>
              <a:t>, </a:t>
            </a:r>
            <a:r>
              <a:rPr dirty="0" err="1"/>
              <a:t>Melissovi</a:t>
            </a:r>
            <a:r>
              <a:rPr dirty="0"/>
              <a:t> a </a:t>
            </a:r>
            <a:r>
              <a:rPr dirty="0" err="1"/>
              <a:t>Gorgiovi</a:t>
            </a:r>
            <a:r>
              <a:rPr dirty="0"/>
              <a:t>, </a:t>
            </a:r>
            <a:r>
              <a:rPr dirty="0" err="1"/>
              <a:t>Metafyzika</a:t>
            </a:r>
            <a:r>
              <a:rPr dirty="0"/>
              <a:t>, </a:t>
            </a:r>
            <a:r>
              <a:rPr dirty="0" err="1"/>
              <a:t>Etika</a:t>
            </a:r>
            <a:r>
              <a:rPr dirty="0"/>
              <a:t> </a:t>
            </a:r>
            <a:r>
              <a:rPr dirty="0" err="1"/>
              <a:t>Níkomachova</a:t>
            </a:r>
            <a:r>
              <a:rPr dirty="0"/>
              <a:t>, </a:t>
            </a:r>
            <a:r>
              <a:rPr dirty="0" err="1"/>
              <a:t>Velká</a:t>
            </a:r>
            <a:r>
              <a:rPr dirty="0"/>
              <a:t> </a:t>
            </a:r>
            <a:r>
              <a:rPr dirty="0" err="1"/>
              <a:t>etika</a:t>
            </a:r>
            <a:r>
              <a:rPr dirty="0"/>
              <a:t>, </a:t>
            </a:r>
            <a:r>
              <a:rPr dirty="0" err="1"/>
              <a:t>Etika</a:t>
            </a:r>
            <a:r>
              <a:rPr dirty="0"/>
              <a:t> </a:t>
            </a:r>
            <a:r>
              <a:rPr dirty="0" err="1"/>
              <a:t>Eudémova</a:t>
            </a:r>
            <a:r>
              <a:rPr dirty="0"/>
              <a:t>, O </a:t>
            </a:r>
            <a:r>
              <a:rPr dirty="0" err="1"/>
              <a:t>ctnostech</a:t>
            </a:r>
            <a:r>
              <a:rPr dirty="0"/>
              <a:t> a </a:t>
            </a:r>
            <a:r>
              <a:rPr dirty="0" err="1"/>
              <a:t>nectnostech</a:t>
            </a:r>
            <a:r>
              <a:rPr dirty="0"/>
              <a:t>, </a:t>
            </a:r>
            <a:r>
              <a:rPr dirty="0" err="1"/>
              <a:t>Politika</a:t>
            </a:r>
            <a:r>
              <a:rPr dirty="0"/>
              <a:t>, </a:t>
            </a:r>
            <a:r>
              <a:rPr dirty="0" err="1"/>
              <a:t>Ekonomika</a:t>
            </a:r>
            <a:r>
              <a:rPr dirty="0"/>
              <a:t>, </a:t>
            </a:r>
            <a:r>
              <a:rPr dirty="0" err="1"/>
              <a:t>Rétorika</a:t>
            </a:r>
            <a:r>
              <a:rPr dirty="0"/>
              <a:t>, </a:t>
            </a:r>
            <a:r>
              <a:rPr dirty="0" err="1"/>
              <a:t>Rétorika</a:t>
            </a:r>
            <a:r>
              <a:rPr dirty="0"/>
              <a:t> pro Alexandra, </a:t>
            </a:r>
            <a:r>
              <a:rPr b="1" dirty="0" err="1"/>
              <a:t>Poetika</a:t>
            </a:r>
            <a:r>
              <a:rPr dirty="0"/>
              <a:t>.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24" name="Griechischen_und_phönizischen_Kolonien.jpg" descr="Griechischen_und_phönizischen_Kolonien.jpg"/>
          <p:cNvPicPr>
            <a:picLocks noChangeAspect="1"/>
          </p:cNvPicPr>
          <p:nvPr/>
        </p:nvPicPr>
        <p:blipFill>
          <a:blip r:embed="rId2"/>
          <a:stretch>
            <a:fillRect/>
          </a:stretch>
        </p:blipFill>
        <p:spPr>
          <a:xfrm>
            <a:off x="116426" y="598271"/>
            <a:ext cx="8911148" cy="5077721"/>
          </a:xfrm>
          <a:prstGeom prst="rect">
            <a:avLst/>
          </a:prstGeom>
          <a:ln w="12700">
            <a:miter lim="400000"/>
          </a:ln>
        </p:spPr>
      </p:pic>
    </p:spTree>
  </p:cSld>
  <p:clrMapOvr>
    <a:masterClrMapping/>
  </p:clrMapOvr>
  <p:transition spd="med"/>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Nadpis 1"/>
          <p:cNvSpPr txBox="1">
            <a:spLocks noGrp="1"/>
          </p:cNvSpPr>
          <p:nvPr>
            <p:ph type="title"/>
          </p:nvPr>
        </p:nvSpPr>
        <p:spPr>
          <a:prstGeom prst="rect">
            <a:avLst/>
          </a:prstGeom>
        </p:spPr>
        <p:txBody>
          <a:bodyPr/>
          <a:lstStyle>
            <a:lvl1pPr>
              <a:defRPr sz="1800"/>
            </a:lvl1pPr>
          </a:lstStyle>
          <a:p>
            <a:r>
              <a:t>Aristotelés – klasifikace věd</a:t>
            </a:r>
          </a:p>
        </p:txBody>
      </p:sp>
      <p:sp>
        <p:nvSpPr>
          <p:cNvPr id="56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000"/>
            </a:pPr>
            <a:r>
              <a:rPr dirty="0"/>
              <a:t>„</a:t>
            </a:r>
            <a:r>
              <a:rPr dirty="0" err="1"/>
              <a:t>Ježto</a:t>
            </a:r>
            <a:r>
              <a:rPr dirty="0"/>
              <a:t> </a:t>
            </a:r>
            <a:r>
              <a:rPr dirty="0" err="1"/>
              <a:t>však</a:t>
            </a:r>
            <a:r>
              <a:rPr dirty="0"/>
              <a:t> </a:t>
            </a:r>
            <a:r>
              <a:rPr dirty="0" err="1"/>
              <a:t>také</a:t>
            </a:r>
            <a:r>
              <a:rPr dirty="0"/>
              <a:t> </a:t>
            </a:r>
            <a:r>
              <a:rPr dirty="0" err="1"/>
              <a:t>fyzika</a:t>
            </a:r>
            <a:r>
              <a:rPr dirty="0"/>
              <a:t>, </a:t>
            </a:r>
            <a:r>
              <a:rPr dirty="0" err="1"/>
              <a:t>věda</a:t>
            </a:r>
            <a:r>
              <a:rPr dirty="0"/>
              <a:t> o </a:t>
            </a:r>
            <a:r>
              <a:rPr dirty="0" err="1"/>
              <a:t>přírodě</a:t>
            </a:r>
            <a:r>
              <a:rPr dirty="0"/>
              <a:t>, je </a:t>
            </a:r>
            <a:r>
              <a:rPr dirty="0" err="1"/>
              <a:t>věděním</a:t>
            </a:r>
            <a:r>
              <a:rPr dirty="0"/>
              <a:t> o </a:t>
            </a:r>
            <a:r>
              <a:rPr dirty="0" err="1"/>
              <a:t>určitém</a:t>
            </a:r>
            <a:r>
              <a:rPr dirty="0"/>
              <a:t> </a:t>
            </a:r>
            <a:r>
              <a:rPr dirty="0" err="1"/>
              <a:t>rodu</a:t>
            </a:r>
            <a:r>
              <a:rPr dirty="0"/>
              <a:t> </a:t>
            </a:r>
            <a:r>
              <a:rPr dirty="0" err="1"/>
              <a:t>jsoucna</a:t>
            </a:r>
            <a:r>
              <a:rPr dirty="0"/>
              <a:t> – </a:t>
            </a:r>
            <a:r>
              <a:rPr dirty="0" err="1"/>
              <a:t>neboť</a:t>
            </a:r>
            <a:r>
              <a:rPr dirty="0"/>
              <a:t> </a:t>
            </a:r>
            <a:r>
              <a:rPr dirty="0" err="1"/>
              <a:t>zkoumá</a:t>
            </a:r>
            <a:r>
              <a:rPr dirty="0"/>
              <a:t> </a:t>
            </a:r>
            <a:r>
              <a:rPr dirty="0" err="1"/>
              <a:t>druh</a:t>
            </a:r>
            <a:r>
              <a:rPr dirty="0"/>
              <a:t> </a:t>
            </a:r>
            <a:r>
              <a:rPr dirty="0" err="1"/>
              <a:t>podstaty</a:t>
            </a:r>
            <a:r>
              <a:rPr dirty="0"/>
              <a:t>, </a:t>
            </a:r>
            <a:r>
              <a:rPr dirty="0" err="1"/>
              <a:t>jež</a:t>
            </a:r>
            <a:r>
              <a:rPr dirty="0"/>
              <a:t> </a:t>
            </a:r>
            <a:r>
              <a:rPr dirty="0" err="1"/>
              <a:t>počátek</a:t>
            </a:r>
            <a:r>
              <a:rPr dirty="0"/>
              <a:t> </a:t>
            </a:r>
            <a:r>
              <a:rPr dirty="0" err="1"/>
              <a:t>pohybu</a:t>
            </a:r>
            <a:r>
              <a:rPr dirty="0"/>
              <a:t> a </a:t>
            </a:r>
            <a:r>
              <a:rPr dirty="0" err="1"/>
              <a:t>klidu</a:t>
            </a:r>
            <a:r>
              <a:rPr dirty="0"/>
              <a:t> </a:t>
            </a:r>
            <a:r>
              <a:rPr dirty="0" err="1"/>
              <a:t>má</a:t>
            </a:r>
            <a:r>
              <a:rPr dirty="0"/>
              <a:t> v </a:t>
            </a:r>
            <a:r>
              <a:rPr dirty="0" err="1"/>
              <a:t>sobě</a:t>
            </a:r>
            <a:r>
              <a:rPr dirty="0"/>
              <a:t> -, je </a:t>
            </a:r>
            <a:r>
              <a:rPr dirty="0" err="1"/>
              <a:t>zřejmé</a:t>
            </a:r>
            <a:r>
              <a:rPr dirty="0"/>
              <a:t>, </a:t>
            </a:r>
            <a:r>
              <a:rPr dirty="0" err="1"/>
              <a:t>že</a:t>
            </a:r>
            <a:r>
              <a:rPr dirty="0"/>
              <a:t> </a:t>
            </a:r>
            <a:r>
              <a:rPr dirty="0" err="1"/>
              <a:t>není</a:t>
            </a:r>
            <a:r>
              <a:rPr dirty="0"/>
              <a:t> </a:t>
            </a:r>
            <a:r>
              <a:rPr dirty="0" err="1"/>
              <a:t>ani</a:t>
            </a:r>
            <a:r>
              <a:rPr dirty="0"/>
              <a:t> </a:t>
            </a:r>
            <a:r>
              <a:rPr dirty="0" err="1"/>
              <a:t>vědou</a:t>
            </a:r>
            <a:r>
              <a:rPr dirty="0"/>
              <a:t> </a:t>
            </a:r>
            <a:r>
              <a:rPr b="1" dirty="0" err="1"/>
              <a:t>praktickou</a:t>
            </a:r>
            <a:r>
              <a:rPr dirty="0"/>
              <a:t>, </a:t>
            </a:r>
            <a:r>
              <a:rPr dirty="0" err="1"/>
              <a:t>ani</a:t>
            </a:r>
            <a:r>
              <a:rPr dirty="0"/>
              <a:t> </a:t>
            </a:r>
            <a:r>
              <a:rPr dirty="0" err="1"/>
              <a:t>vědou</a:t>
            </a:r>
            <a:r>
              <a:rPr dirty="0"/>
              <a:t> </a:t>
            </a:r>
            <a:r>
              <a:rPr b="1" dirty="0" err="1"/>
              <a:t>poiétickou</a:t>
            </a:r>
            <a:r>
              <a:rPr dirty="0"/>
              <a:t>. </a:t>
            </a:r>
            <a:r>
              <a:rPr dirty="0" err="1"/>
              <a:t>Neboť</a:t>
            </a:r>
            <a:r>
              <a:rPr dirty="0"/>
              <a:t> v </a:t>
            </a:r>
            <a:r>
              <a:rPr dirty="0" err="1"/>
              <a:t>oblasti</a:t>
            </a:r>
            <a:r>
              <a:rPr dirty="0"/>
              <a:t> </a:t>
            </a:r>
            <a:r>
              <a:rPr dirty="0" err="1"/>
              <a:t>tvoření</a:t>
            </a:r>
            <a:r>
              <a:rPr dirty="0"/>
              <a:t> je </a:t>
            </a:r>
            <a:r>
              <a:rPr dirty="0" err="1"/>
              <a:t>počátek</a:t>
            </a:r>
            <a:r>
              <a:rPr dirty="0"/>
              <a:t> v </a:t>
            </a:r>
            <a:r>
              <a:rPr dirty="0" err="1"/>
              <a:t>tvořícím</a:t>
            </a:r>
            <a:r>
              <a:rPr dirty="0"/>
              <a:t> </a:t>
            </a:r>
            <a:r>
              <a:rPr dirty="0" err="1"/>
              <a:t>podmětu</a:t>
            </a:r>
            <a:r>
              <a:rPr dirty="0"/>
              <a:t>, </a:t>
            </a:r>
            <a:r>
              <a:rPr dirty="0" err="1"/>
              <a:t>ať</a:t>
            </a:r>
            <a:r>
              <a:rPr dirty="0"/>
              <a:t> je to </a:t>
            </a:r>
            <a:r>
              <a:rPr dirty="0" err="1"/>
              <a:t>rozum</a:t>
            </a:r>
            <a:r>
              <a:rPr dirty="0"/>
              <a:t> (</a:t>
            </a:r>
            <a:r>
              <a:rPr i="1" dirty="0" err="1"/>
              <a:t>nús</a:t>
            </a:r>
            <a:r>
              <a:rPr dirty="0"/>
              <a:t>) </a:t>
            </a:r>
            <a:r>
              <a:rPr dirty="0" err="1"/>
              <a:t>nebo</a:t>
            </a:r>
            <a:r>
              <a:rPr dirty="0"/>
              <a:t> </a:t>
            </a:r>
            <a:r>
              <a:rPr dirty="0" err="1"/>
              <a:t>umělá</a:t>
            </a:r>
            <a:r>
              <a:rPr dirty="0"/>
              <a:t> </a:t>
            </a:r>
            <a:r>
              <a:rPr dirty="0" err="1"/>
              <a:t>dovednost</a:t>
            </a:r>
            <a:r>
              <a:rPr dirty="0"/>
              <a:t> (</a:t>
            </a:r>
            <a:r>
              <a:rPr i="1" dirty="0" err="1"/>
              <a:t>techné</a:t>
            </a:r>
            <a:r>
              <a:rPr dirty="0"/>
              <a:t>) </a:t>
            </a:r>
            <a:r>
              <a:rPr dirty="0" err="1"/>
              <a:t>anebo</a:t>
            </a:r>
            <a:r>
              <a:rPr dirty="0"/>
              <a:t> </a:t>
            </a:r>
            <a:r>
              <a:rPr dirty="0" err="1"/>
              <a:t>zvláštní</a:t>
            </a:r>
            <a:r>
              <a:rPr dirty="0"/>
              <a:t> </a:t>
            </a:r>
            <a:r>
              <a:rPr dirty="0" err="1"/>
              <a:t>schopnost</a:t>
            </a:r>
            <a:r>
              <a:rPr dirty="0"/>
              <a:t> (</a:t>
            </a:r>
            <a:r>
              <a:rPr i="1" dirty="0" err="1"/>
              <a:t>dynamis</a:t>
            </a:r>
            <a:r>
              <a:rPr dirty="0"/>
              <a:t>), v </a:t>
            </a:r>
            <a:r>
              <a:rPr dirty="0" err="1"/>
              <a:t>oblasti</a:t>
            </a:r>
            <a:r>
              <a:rPr dirty="0"/>
              <a:t> </a:t>
            </a:r>
            <a:r>
              <a:rPr dirty="0" err="1"/>
              <a:t>jednání</a:t>
            </a:r>
            <a:r>
              <a:rPr dirty="0"/>
              <a:t> </a:t>
            </a:r>
            <a:r>
              <a:rPr dirty="0" err="1"/>
              <a:t>pak</a:t>
            </a:r>
            <a:r>
              <a:rPr dirty="0"/>
              <a:t> v </a:t>
            </a:r>
            <a:r>
              <a:rPr dirty="0" err="1"/>
              <a:t>jednajícím</a:t>
            </a:r>
            <a:r>
              <a:rPr dirty="0"/>
              <a:t> </a:t>
            </a:r>
            <a:r>
              <a:rPr dirty="0" err="1"/>
              <a:t>podnětu</a:t>
            </a:r>
            <a:r>
              <a:rPr dirty="0"/>
              <a:t>, v </a:t>
            </a:r>
            <a:r>
              <a:rPr dirty="0" err="1"/>
              <a:t>jeho</a:t>
            </a:r>
            <a:r>
              <a:rPr dirty="0"/>
              <a:t> </a:t>
            </a:r>
            <a:r>
              <a:rPr dirty="0" err="1"/>
              <a:t>svobodném</a:t>
            </a:r>
            <a:r>
              <a:rPr dirty="0"/>
              <a:t> </a:t>
            </a:r>
            <a:r>
              <a:rPr dirty="0" err="1"/>
              <a:t>rozhodování</a:t>
            </a:r>
            <a:r>
              <a:rPr dirty="0"/>
              <a:t> (</a:t>
            </a:r>
            <a:r>
              <a:rPr i="1" dirty="0" err="1"/>
              <a:t>proairesis</a:t>
            </a:r>
            <a:r>
              <a:rPr dirty="0"/>
              <a:t>); </a:t>
            </a:r>
            <a:r>
              <a:rPr dirty="0" err="1"/>
              <a:t>vždyť</a:t>
            </a:r>
            <a:r>
              <a:rPr dirty="0"/>
              <a:t> to, co </a:t>
            </a:r>
            <a:r>
              <a:rPr dirty="0" err="1"/>
              <a:t>jednáním</a:t>
            </a:r>
            <a:r>
              <a:rPr dirty="0"/>
              <a:t> </a:t>
            </a:r>
            <a:r>
              <a:rPr dirty="0" err="1"/>
              <a:t>má</a:t>
            </a:r>
            <a:r>
              <a:rPr dirty="0"/>
              <a:t> </a:t>
            </a:r>
            <a:r>
              <a:rPr dirty="0" err="1"/>
              <a:t>být</a:t>
            </a:r>
            <a:r>
              <a:rPr dirty="0"/>
              <a:t> </a:t>
            </a:r>
            <a:r>
              <a:rPr dirty="0" err="1"/>
              <a:t>vykonáno</a:t>
            </a:r>
            <a:r>
              <a:rPr dirty="0"/>
              <a:t>, a to, co je </a:t>
            </a:r>
            <a:r>
              <a:rPr dirty="0" err="1"/>
              <a:t>předmětem</a:t>
            </a:r>
            <a:r>
              <a:rPr dirty="0"/>
              <a:t> </a:t>
            </a:r>
            <a:r>
              <a:rPr dirty="0" err="1"/>
              <a:t>svobodného</a:t>
            </a:r>
            <a:r>
              <a:rPr dirty="0"/>
              <a:t> </a:t>
            </a:r>
            <a:r>
              <a:rPr dirty="0" err="1"/>
              <a:t>rozhodování</a:t>
            </a:r>
            <a:r>
              <a:rPr dirty="0"/>
              <a:t>, je </a:t>
            </a:r>
            <a:r>
              <a:rPr dirty="0" err="1"/>
              <a:t>totéž</a:t>
            </a:r>
            <a:r>
              <a:rPr dirty="0"/>
              <a:t>. </a:t>
            </a:r>
          </a:p>
          <a:p>
            <a:pPr marL="0" indent="0">
              <a:spcBef>
                <a:spcPts val="200"/>
              </a:spcBef>
              <a:buSzTx/>
              <a:buNone/>
              <a:defRPr sz="1000"/>
            </a:pPr>
            <a:r>
              <a:rPr dirty="0"/>
              <a:t>A </a:t>
            </a:r>
            <a:r>
              <a:rPr dirty="0" err="1"/>
              <a:t>tak</a:t>
            </a:r>
            <a:r>
              <a:rPr dirty="0"/>
              <a:t>, </a:t>
            </a:r>
            <a:r>
              <a:rPr dirty="0" err="1"/>
              <a:t>jestliže</a:t>
            </a:r>
            <a:r>
              <a:rPr dirty="0"/>
              <a:t> </a:t>
            </a:r>
            <a:r>
              <a:rPr dirty="0" err="1"/>
              <a:t>každé</a:t>
            </a:r>
            <a:r>
              <a:rPr dirty="0"/>
              <a:t> </a:t>
            </a:r>
            <a:r>
              <a:rPr dirty="0" err="1"/>
              <a:t>myšlení</a:t>
            </a:r>
            <a:r>
              <a:rPr dirty="0"/>
              <a:t> </a:t>
            </a:r>
            <a:r>
              <a:rPr dirty="0" err="1"/>
              <a:t>směřuje</a:t>
            </a:r>
            <a:r>
              <a:rPr dirty="0"/>
              <a:t> </a:t>
            </a:r>
            <a:r>
              <a:rPr dirty="0" err="1"/>
              <a:t>buď</a:t>
            </a:r>
            <a:r>
              <a:rPr dirty="0"/>
              <a:t> k </a:t>
            </a:r>
            <a:r>
              <a:rPr dirty="0" err="1"/>
              <a:t>jednání</a:t>
            </a:r>
            <a:r>
              <a:rPr dirty="0"/>
              <a:t> </a:t>
            </a:r>
            <a:r>
              <a:rPr dirty="0" err="1"/>
              <a:t>nebo</a:t>
            </a:r>
            <a:r>
              <a:rPr dirty="0"/>
              <a:t> k </a:t>
            </a:r>
            <a:r>
              <a:rPr dirty="0" err="1"/>
              <a:t>tvoření</a:t>
            </a:r>
            <a:r>
              <a:rPr dirty="0"/>
              <a:t> </a:t>
            </a:r>
            <a:r>
              <a:rPr dirty="0" err="1"/>
              <a:t>anebo</a:t>
            </a:r>
            <a:r>
              <a:rPr dirty="0"/>
              <a:t> k </a:t>
            </a:r>
            <a:r>
              <a:rPr dirty="0" err="1"/>
              <a:t>pozorování</a:t>
            </a:r>
            <a:r>
              <a:rPr dirty="0"/>
              <a:t>, je </a:t>
            </a:r>
            <a:r>
              <a:rPr dirty="0" err="1"/>
              <a:t>asi</a:t>
            </a:r>
            <a:r>
              <a:rPr dirty="0"/>
              <a:t> </a:t>
            </a:r>
            <a:r>
              <a:rPr dirty="0" err="1"/>
              <a:t>fyzika</a:t>
            </a:r>
            <a:r>
              <a:rPr dirty="0"/>
              <a:t> </a:t>
            </a:r>
            <a:r>
              <a:rPr dirty="0" err="1"/>
              <a:t>druhem</a:t>
            </a:r>
            <a:r>
              <a:rPr dirty="0"/>
              <a:t>, </a:t>
            </a:r>
            <a:r>
              <a:rPr dirty="0" err="1"/>
              <a:t>myšlení</a:t>
            </a:r>
            <a:r>
              <a:rPr dirty="0"/>
              <a:t> </a:t>
            </a:r>
            <a:r>
              <a:rPr b="1" dirty="0" err="1"/>
              <a:t>teoretického</a:t>
            </a:r>
            <a:r>
              <a:rPr dirty="0"/>
              <a:t> </a:t>
            </a:r>
            <a:r>
              <a:rPr dirty="0" err="1"/>
              <a:t>jehož</a:t>
            </a:r>
            <a:r>
              <a:rPr dirty="0"/>
              <a:t> </a:t>
            </a:r>
            <a:r>
              <a:rPr dirty="0" err="1"/>
              <a:t>cílem</a:t>
            </a:r>
            <a:r>
              <a:rPr dirty="0"/>
              <a:t> je </a:t>
            </a:r>
            <a:r>
              <a:rPr b="1" dirty="0" err="1"/>
              <a:t>pozorování</a:t>
            </a:r>
            <a:r>
              <a:rPr dirty="0"/>
              <a:t>, ale </a:t>
            </a:r>
            <a:r>
              <a:rPr dirty="0" err="1"/>
              <a:t>pozorování</a:t>
            </a:r>
            <a:r>
              <a:rPr dirty="0"/>
              <a:t> </a:t>
            </a:r>
            <a:r>
              <a:rPr dirty="0" err="1"/>
              <a:t>takového</a:t>
            </a:r>
            <a:r>
              <a:rPr dirty="0"/>
              <a:t> </a:t>
            </a:r>
            <a:r>
              <a:rPr dirty="0" err="1"/>
              <a:t>jsoucna</a:t>
            </a:r>
            <a:r>
              <a:rPr dirty="0"/>
              <a:t>, </a:t>
            </a:r>
            <a:r>
              <a:rPr dirty="0" err="1"/>
              <a:t>jež</a:t>
            </a:r>
            <a:r>
              <a:rPr dirty="0"/>
              <a:t> se </a:t>
            </a:r>
            <a:r>
              <a:rPr dirty="0" err="1"/>
              <a:t>může</a:t>
            </a:r>
            <a:r>
              <a:rPr dirty="0"/>
              <a:t> </a:t>
            </a:r>
            <a:r>
              <a:rPr dirty="0" err="1"/>
              <a:t>pohybovat</a:t>
            </a:r>
            <a:r>
              <a:rPr dirty="0"/>
              <a:t>, a </a:t>
            </a:r>
            <a:r>
              <a:rPr dirty="0" err="1"/>
              <a:t>také</a:t>
            </a:r>
            <a:r>
              <a:rPr dirty="0"/>
              <a:t> </a:t>
            </a:r>
            <a:r>
              <a:rPr dirty="0" err="1"/>
              <a:t>pozorování</a:t>
            </a:r>
            <a:r>
              <a:rPr dirty="0"/>
              <a:t> </a:t>
            </a:r>
            <a:r>
              <a:rPr dirty="0" err="1"/>
              <a:t>podstaty</a:t>
            </a:r>
            <a:r>
              <a:rPr dirty="0"/>
              <a:t> z </a:t>
            </a:r>
            <a:r>
              <a:rPr dirty="0" err="1"/>
              <a:t>hlediska</a:t>
            </a:r>
            <a:r>
              <a:rPr dirty="0"/>
              <a:t> </a:t>
            </a:r>
            <a:r>
              <a:rPr dirty="0" err="1"/>
              <a:t>pojmu</a:t>
            </a:r>
            <a:r>
              <a:rPr dirty="0"/>
              <a:t>, ale </a:t>
            </a:r>
            <a:r>
              <a:rPr dirty="0" err="1"/>
              <a:t>jen</a:t>
            </a:r>
            <a:r>
              <a:rPr dirty="0"/>
              <a:t> </a:t>
            </a:r>
            <a:r>
              <a:rPr dirty="0" err="1"/>
              <a:t>té</a:t>
            </a:r>
            <a:r>
              <a:rPr dirty="0"/>
              <a:t>, </a:t>
            </a:r>
            <a:r>
              <a:rPr dirty="0" err="1"/>
              <a:t>jež</a:t>
            </a:r>
            <a:r>
              <a:rPr dirty="0"/>
              <a:t> </a:t>
            </a:r>
            <a:r>
              <a:rPr dirty="0" err="1"/>
              <a:t>zpravidla</a:t>
            </a:r>
            <a:r>
              <a:rPr dirty="0"/>
              <a:t> </a:t>
            </a:r>
            <a:r>
              <a:rPr dirty="0" err="1"/>
              <a:t>není</a:t>
            </a:r>
            <a:r>
              <a:rPr dirty="0"/>
              <a:t> </a:t>
            </a:r>
            <a:r>
              <a:rPr dirty="0" err="1"/>
              <a:t>odlučitelná</a:t>
            </a:r>
            <a:r>
              <a:rPr dirty="0"/>
              <a:t>.“ (</a:t>
            </a:r>
            <a:r>
              <a:rPr b="1" dirty="0" err="1"/>
              <a:t>Metafyzika</a:t>
            </a:r>
            <a:r>
              <a:rPr dirty="0"/>
              <a:t>, VI, 1, 1025b21-26)</a:t>
            </a:r>
          </a:p>
          <a:p>
            <a:pPr marL="0" indent="0">
              <a:spcBef>
                <a:spcPts val="200"/>
              </a:spcBef>
              <a:buSzTx/>
              <a:buNone/>
              <a:defRPr sz="1000"/>
            </a:pPr>
            <a:r>
              <a:rPr dirty="0"/>
              <a:t>-------------------------------------------------------------------------------------------</a:t>
            </a:r>
          </a:p>
          <a:p>
            <a:pPr marL="0" indent="0">
              <a:spcBef>
                <a:spcPts val="200"/>
              </a:spcBef>
              <a:buSzTx/>
              <a:buNone/>
              <a:defRPr sz="1000"/>
            </a:pPr>
            <a:r>
              <a:rPr dirty="0"/>
              <a:t>„</a:t>
            </a:r>
            <a:r>
              <a:rPr dirty="0" err="1"/>
              <a:t>Ježto</a:t>
            </a:r>
            <a:r>
              <a:rPr dirty="0"/>
              <a:t> </a:t>
            </a:r>
            <a:r>
              <a:rPr dirty="0" err="1"/>
              <a:t>však</a:t>
            </a:r>
            <a:r>
              <a:rPr dirty="0"/>
              <a:t> je </a:t>
            </a:r>
            <a:r>
              <a:rPr dirty="0" err="1"/>
              <a:t>jistý</a:t>
            </a:r>
            <a:r>
              <a:rPr dirty="0"/>
              <a:t> </a:t>
            </a:r>
            <a:r>
              <a:rPr dirty="0" err="1"/>
              <a:t>druh</a:t>
            </a:r>
            <a:r>
              <a:rPr dirty="0"/>
              <a:t> </a:t>
            </a:r>
            <a:r>
              <a:rPr dirty="0" err="1"/>
              <a:t>vědy</a:t>
            </a:r>
            <a:r>
              <a:rPr dirty="0"/>
              <a:t> o </a:t>
            </a:r>
            <a:r>
              <a:rPr dirty="0" err="1"/>
              <a:t>přírodě</a:t>
            </a:r>
            <a:r>
              <a:rPr dirty="0"/>
              <a:t>, je </a:t>
            </a:r>
            <a:r>
              <a:rPr dirty="0" err="1"/>
              <a:t>zjevno</a:t>
            </a:r>
            <a:r>
              <a:rPr dirty="0"/>
              <a:t>, </a:t>
            </a:r>
            <a:r>
              <a:rPr dirty="0" err="1"/>
              <a:t>že</a:t>
            </a:r>
            <a:r>
              <a:rPr dirty="0"/>
              <a:t> se </a:t>
            </a:r>
            <a:r>
              <a:rPr dirty="0" err="1"/>
              <a:t>musí</a:t>
            </a:r>
            <a:r>
              <a:rPr dirty="0"/>
              <a:t> </a:t>
            </a:r>
            <a:r>
              <a:rPr dirty="0" err="1"/>
              <a:t>lišit</a:t>
            </a:r>
            <a:r>
              <a:rPr dirty="0"/>
              <a:t> od </a:t>
            </a:r>
            <a:r>
              <a:rPr dirty="0" err="1"/>
              <a:t>vědy</a:t>
            </a:r>
            <a:r>
              <a:rPr dirty="0"/>
              <a:t> </a:t>
            </a:r>
            <a:r>
              <a:rPr dirty="0" err="1"/>
              <a:t>praktické</a:t>
            </a:r>
            <a:r>
              <a:rPr dirty="0"/>
              <a:t> a od </a:t>
            </a:r>
            <a:r>
              <a:rPr dirty="0" err="1"/>
              <a:t>vědy</a:t>
            </a:r>
            <a:r>
              <a:rPr dirty="0"/>
              <a:t> </a:t>
            </a:r>
            <a:r>
              <a:rPr dirty="0" err="1"/>
              <a:t>poiétické</a:t>
            </a:r>
            <a:r>
              <a:rPr dirty="0"/>
              <a:t>. </a:t>
            </a:r>
            <a:r>
              <a:rPr dirty="0" err="1"/>
              <a:t>Neboť</a:t>
            </a:r>
            <a:r>
              <a:rPr dirty="0"/>
              <a:t> u </a:t>
            </a:r>
            <a:r>
              <a:rPr dirty="0" err="1"/>
              <a:t>vědy</a:t>
            </a:r>
            <a:r>
              <a:rPr dirty="0"/>
              <a:t> </a:t>
            </a:r>
            <a:r>
              <a:rPr dirty="0" err="1"/>
              <a:t>poiétické</a:t>
            </a:r>
            <a:r>
              <a:rPr dirty="0"/>
              <a:t> je </a:t>
            </a:r>
            <a:r>
              <a:rPr dirty="0" err="1"/>
              <a:t>počátek</a:t>
            </a:r>
            <a:r>
              <a:rPr dirty="0"/>
              <a:t> </a:t>
            </a:r>
            <a:r>
              <a:rPr dirty="0" err="1"/>
              <a:t>tvoření</a:t>
            </a:r>
            <a:r>
              <a:rPr dirty="0"/>
              <a:t> v </a:t>
            </a:r>
            <a:r>
              <a:rPr dirty="0" err="1"/>
              <a:t>tvořícím</a:t>
            </a:r>
            <a:r>
              <a:rPr dirty="0"/>
              <a:t> </a:t>
            </a:r>
            <a:r>
              <a:rPr dirty="0" err="1"/>
              <a:t>podnětu</a:t>
            </a:r>
            <a:r>
              <a:rPr dirty="0"/>
              <a:t>, </a:t>
            </a:r>
            <a:r>
              <a:rPr dirty="0" err="1"/>
              <a:t>nikoliv</a:t>
            </a:r>
            <a:r>
              <a:rPr dirty="0"/>
              <a:t> </a:t>
            </a:r>
            <a:r>
              <a:rPr dirty="0" err="1"/>
              <a:t>ve</a:t>
            </a:r>
            <a:r>
              <a:rPr dirty="0"/>
              <a:t> </a:t>
            </a:r>
            <a:r>
              <a:rPr dirty="0" err="1"/>
              <a:t>vytvořeném</a:t>
            </a:r>
            <a:r>
              <a:rPr dirty="0"/>
              <a:t> </a:t>
            </a:r>
            <a:r>
              <a:rPr dirty="0" err="1"/>
              <a:t>díle</a:t>
            </a:r>
            <a:r>
              <a:rPr dirty="0"/>
              <a:t>; </a:t>
            </a:r>
            <a:r>
              <a:rPr dirty="0" err="1"/>
              <a:t>tím</a:t>
            </a:r>
            <a:r>
              <a:rPr dirty="0"/>
              <a:t> </a:t>
            </a:r>
            <a:r>
              <a:rPr dirty="0" err="1"/>
              <a:t>počátkem</a:t>
            </a:r>
            <a:r>
              <a:rPr dirty="0"/>
              <a:t> je </a:t>
            </a:r>
            <a:r>
              <a:rPr dirty="0" err="1"/>
              <a:t>buď</a:t>
            </a:r>
            <a:r>
              <a:rPr dirty="0"/>
              <a:t> </a:t>
            </a:r>
            <a:r>
              <a:rPr dirty="0" err="1"/>
              <a:t>nějaký</a:t>
            </a:r>
            <a:r>
              <a:rPr dirty="0"/>
              <a:t> </a:t>
            </a:r>
            <a:r>
              <a:rPr dirty="0" err="1"/>
              <a:t>druh</a:t>
            </a:r>
            <a:r>
              <a:rPr dirty="0"/>
              <a:t> </a:t>
            </a:r>
            <a:r>
              <a:rPr dirty="0" err="1"/>
              <a:t>umění</a:t>
            </a:r>
            <a:r>
              <a:rPr dirty="0"/>
              <a:t> (</a:t>
            </a:r>
            <a:r>
              <a:rPr i="1" dirty="0" err="1"/>
              <a:t>techné</a:t>
            </a:r>
            <a:r>
              <a:rPr dirty="0"/>
              <a:t>) </a:t>
            </a:r>
            <a:r>
              <a:rPr dirty="0" err="1"/>
              <a:t>nebo</a:t>
            </a:r>
            <a:r>
              <a:rPr dirty="0"/>
              <a:t> </a:t>
            </a:r>
            <a:r>
              <a:rPr dirty="0" err="1"/>
              <a:t>nějaká</a:t>
            </a:r>
            <a:r>
              <a:rPr dirty="0"/>
              <a:t> </a:t>
            </a:r>
            <a:r>
              <a:rPr dirty="0" err="1"/>
              <a:t>jiná</a:t>
            </a:r>
            <a:r>
              <a:rPr dirty="0"/>
              <a:t> </a:t>
            </a:r>
            <a:r>
              <a:rPr dirty="0" err="1"/>
              <a:t>schopnost</a:t>
            </a:r>
            <a:r>
              <a:rPr dirty="0"/>
              <a:t> (</a:t>
            </a:r>
            <a:r>
              <a:rPr i="1" dirty="0" err="1"/>
              <a:t>dynamis</a:t>
            </a:r>
            <a:r>
              <a:rPr dirty="0"/>
              <a:t>). </a:t>
            </a:r>
            <a:r>
              <a:rPr dirty="0" err="1"/>
              <a:t>Podobně</a:t>
            </a:r>
            <a:r>
              <a:rPr dirty="0"/>
              <a:t> </a:t>
            </a:r>
            <a:r>
              <a:rPr dirty="0" err="1"/>
              <a:t>i</a:t>
            </a:r>
            <a:r>
              <a:rPr dirty="0"/>
              <a:t> u </a:t>
            </a:r>
            <a:r>
              <a:rPr dirty="0" err="1"/>
              <a:t>vědy</a:t>
            </a:r>
            <a:r>
              <a:rPr dirty="0"/>
              <a:t> </a:t>
            </a:r>
            <a:r>
              <a:rPr dirty="0" err="1"/>
              <a:t>praktického</a:t>
            </a:r>
            <a:r>
              <a:rPr dirty="0"/>
              <a:t> </a:t>
            </a:r>
            <a:r>
              <a:rPr dirty="0" err="1"/>
              <a:t>jednání</a:t>
            </a:r>
            <a:r>
              <a:rPr dirty="0"/>
              <a:t> </a:t>
            </a:r>
            <a:r>
              <a:rPr dirty="0" err="1"/>
              <a:t>není</a:t>
            </a:r>
            <a:r>
              <a:rPr dirty="0"/>
              <a:t> </a:t>
            </a:r>
            <a:r>
              <a:rPr dirty="0" err="1"/>
              <a:t>pohyb</a:t>
            </a:r>
            <a:r>
              <a:rPr dirty="0"/>
              <a:t> v tom, co se </a:t>
            </a:r>
            <a:r>
              <a:rPr dirty="0" err="1"/>
              <a:t>má</a:t>
            </a:r>
            <a:r>
              <a:rPr dirty="0"/>
              <a:t> </a:t>
            </a:r>
            <a:r>
              <a:rPr dirty="0" err="1"/>
              <a:t>jednáním</a:t>
            </a:r>
            <a:r>
              <a:rPr dirty="0"/>
              <a:t> </a:t>
            </a:r>
            <a:r>
              <a:rPr dirty="0" err="1"/>
              <a:t>uskutečnit</a:t>
            </a:r>
            <a:r>
              <a:rPr dirty="0"/>
              <a:t>, </a:t>
            </a:r>
            <a:r>
              <a:rPr dirty="0" err="1"/>
              <a:t>nýbrž</a:t>
            </a:r>
            <a:r>
              <a:rPr dirty="0"/>
              <a:t> je </a:t>
            </a:r>
            <a:r>
              <a:rPr dirty="0" err="1"/>
              <a:t>spíše</a:t>
            </a:r>
            <a:r>
              <a:rPr dirty="0"/>
              <a:t> v </a:t>
            </a:r>
            <a:r>
              <a:rPr dirty="0" err="1"/>
              <a:t>jednajících</a:t>
            </a:r>
            <a:r>
              <a:rPr dirty="0"/>
              <a:t>. </a:t>
            </a:r>
            <a:r>
              <a:rPr dirty="0" err="1"/>
              <a:t>Věda</a:t>
            </a:r>
            <a:r>
              <a:rPr dirty="0"/>
              <a:t> </a:t>
            </a:r>
            <a:r>
              <a:rPr dirty="0" err="1"/>
              <a:t>fyzikova</a:t>
            </a:r>
            <a:r>
              <a:rPr dirty="0"/>
              <a:t> se </a:t>
            </a:r>
            <a:r>
              <a:rPr dirty="0" err="1"/>
              <a:t>však</a:t>
            </a:r>
            <a:r>
              <a:rPr dirty="0"/>
              <a:t> </a:t>
            </a:r>
            <a:r>
              <a:rPr dirty="0" err="1"/>
              <a:t>obírá</a:t>
            </a:r>
            <a:r>
              <a:rPr dirty="0"/>
              <a:t> </a:t>
            </a:r>
            <a:r>
              <a:rPr dirty="0" err="1"/>
              <a:t>věcmi</a:t>
            </a:r>
            <a:r>
              <a:rPr dirty="0"/>
              <a:t>, </a:t>
            </a:r>
            <a:r>
              <a:rPr dirty="0" err="1"/>
              <a:t>jež</a:t>
            </a:r>
            <a:r>
              <a:rPr dirty="0"/>
              <a:t> </a:t>
            </a:r>
            <a:r>
              <a:rPr dirty="0" err="1"/>
              <a:t>mají</a:t>
            </a:r>
            <a:r>
              <a:rPr dirty="0"/>
              <a:t> </a:t>
            </a:r>
            <a:r>
              <a:rPr dirty="0" err="1"/>
              <a:t>počátek</a:t>
            </a:r>
            <a:r>
              <a:rPr dirty="0"/>
              <a:t> </a:t>
            </a:r>
            <a:r>
              <a:rPr dirty="0" err="1"/>
              <a:t>pohybu</a:t>
            </a:r>
            <a:r>
              <a:rPr dirty="0"/>
              <a:t> v </a:t>
            </a:r>
            <a:r>
              <a:rPr dirty="0" err="1"/>
              <a:t>sobě</a:t>
            </a:r>
            <a:r>
              <a:rPr dirty="0"/>
              <a:t>. Z </a:t>
            </a:r>
            <a:r>
              <a:rPr dirty="0" err="1"/>
              <a:t>toho</a:t>
            </a:r>
            <a:r>
              <a:rPr dirty="0"/>
              <a:t> je </a:t>
            </a:r>
            <a:r>
              <a:rPr dirty="0" err="1"/>
              <a:t>zjevno</a:t>
            </a:r>
            <a:r>
              <a:rPr dirty="0"/>
              <a:t>, </a:t>
            </a:r>
            <a:r>
              <a:rPr dirty="0" err="1"/>
              <a:t>že</a:t>
            </a:r>
            <a:r>
              <a:rPr dirty="0"/>
              <a:t> </a:t>
            </a:r>
            <a:r>
              <a:rPr dirty="0" err="1"/>
              <a:t>fyzika</a:t>
            </a:r>
            <a:r>
              <a:rPr dirty="0"/>
              <a:t> </a:t>
            </a:r>
            <a:r>
              <a:rPr dirty="0" err="1"/>
              <a:t>nutně</a:t>
            </a:r>
            <a:r>
              <a:rPr dirty="0"/>
              <a:t> </a:t>
            </a:r>
            <a:r>
              <a:rPr dirty="0" err="1"/>
              <a:t>není</a:t>
            </a:r>
            <a:r>
              <a:rPr dirty="0"/>
              <a:t> </a:t>
            </a:r>
            <a:r>
              <a:rPr dirty="0" err="1"/>
              <a:t>ani</a:t>
            </a:r>
            <a:r>
              <a:rPr dirty="0"/>
              <a:t> </a:t>
            </a:r>
            <a:r>
              <a:rPr dirty="0" err="1"/>
              <a:t>vědou</a:t>
            </a:r>
            <a:r>
              <a:rPr dirty="0"/>
              <a:t> </a:t>
            </a:r>
            <a:r>
              <a:rPr dirty="0" err="1"/>
              <a:t>jednání</a:t>
            </a:r>
            <a:r>
              <a:rPr dirty="0"/>
              <a:t> (</a:t>
            </a:r>
            <a:r>
              <a:rPr i="1" dirty="0" err="1"/>
              <a:t>práktiké</a:t>
            </a:r>
            <a:r>
              <a:rPr dirty="0"/>
              <a:t>), </a:t>
            </a:r>
            <a:r>
              <a:rPr dirty="0" err="1"/>
              <a:t>nýbrž</a:t>
            </a:r>
            <a:r>
              <a:rPr dirty="0"/>
              <a:t> </a:t>
            </a:r>
            <a:r>
              <a:rPr dirty="0" err="1"/>
              <a:t>že</a:t>
            </a:r>
            <a:r>
              <a:rPr dirty="0"/>
              <a:t> je </a:t>
            </a:r>
            <a:r>
              <a:rPr dirty="0" err="1"/>
              <a:t>vědou</a:t>
            </a:r>
            <a:r>
              <a:rPr dirty="0"/>
              <a:t> </a:t>
            </a:r>
            <a:r>
              <a:rPr dirty="0" err="1"/>
              <a:t>teoretickou</a:t>
            </a:r>
            <a:r>
              <a:rPr dirty="0"/>
              <a:t>. </a:t>
            </a:r>
            <a:r>
              <a:rPr dirty="0" err="1"/>
              <a:t>Neboť</a:t>
            </a:r>
            <a:r>
              <a:rPr dirty="0"/>
              <a:t> </a:t>
            </a:r>
            <a:r>
              <a:rPr dirty="0" err="1"/>
              <a:t>nutně</a:t>
            </a:r>
            <a:r>
              <a:rPr dirty="0"/>
              <a:t> </a:t>
            </a:r>
            <a:r>
              <a:rPr dirty="0" err="1"/>
              <a:t>náleží</a:t>
            </a:r>
            <a:r>
              <a:rPr dirty="0"/>
              <a:t> k </a:t>
            </a:r>
            <a:r>
              <a:rPr dirty="0" err="1"/>
              <a:t>jednomu</a:t>
            </a:r>
            <a:r>
              <a:rPr dirty="0"/>
              <a:t> z </a:t>
            </a:r>
            <a:r>
              <a:rPr dirty="0" err="1"/>
              <a:t>těchto</a:t>
            </a:r>
            <a:r>
              <a:rPr dirty="0"/>
              <a:t> </a:t>
            </a:r>
            <a:r>
              <a:rPr dirty="0" err="1"/>
              <a:t>tří</a:t>
            </a:r>
            <a:r>
              <a:rPr dirty="0"/>
              <a:t> </a:t>
            </a:r>
            <a:r>
              <a:rPr dirty="0" err="1"/>
              <a:t>rodů</a:t>
            </a:r>
            <a:r>
              <a:rPr dirty="0"/>
              <a:t>.“ </a:t>
            </a:r>
            <a:r>
              <a:rPr dirty="0" err="1"/>
              <a:t>Metafyzika</a:t>
            </a:r>
            <a:r>
              <a:rPr dirty="0"/>
              <a:t>, XI, 7, 1064a10-20)</a:t>
            </a:r>
          </a:p>
        </p:txBody>
      </p:sp>
      <p:sp>
        <p:nvSpPr>
          <p:cNvPr id="56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000"/>
            </a:pPr>
            <a:r>
              <a:rPr dirty="0" err="1"/>
              <a:t>Nejdůležitější</a:t>
            </a:r>
            <a:r>
              <a:rPr dirty="0"/>
              <a:t> </a:t>
            </a:r>
            <a:r>
              <a:rPr dirty="0" err="1"/>
              <a:t>dělení</a:t>
            </a:r>
            <a:r>
              <a:rPr dirty="0"/>
              <a:t> je </a:t>
            </a:r>
            <a:r>
              <a:rPr dirty="0" err="1"/>
              <a:t>toto</a:t>
            </a:r>
            <a:r>
              <a:rPr dirty="0"/>
              <a:t>: </a:t>
            </a:r>
            <a:r>
              <a:rPr dirty="0" err="1"/>
              <a:t>máme</a:t>
            </a:r>
            <a:r>
              <a:rPr dirty="0"/>
              <a:t> </a:t>
            </a:r>
            <a:r>
              <a:rPr b="1" dirty="0" err="1"/>
              <a:t>teoretické</a:t>
            </a:r>
            <a:r>
              <a:rPr b="1" dirty="0"/>
              <a:t>,</a:t>
            </a:r>
            <a:r>
              <a:rPr dirty="0"/>
              <a:t> </a:t>
            </a:r>
            <a:r>
              <a:rPr b="1" dirty="0" err="1"/>
              <a:t>praktické</a:t>
            </a:r>
            <a:r>
              <a:rPr b="1" dirty="0"/>
              <a:t> a </a:t>
            </a:r>
            <a:r>
              <a:rPr b="1" dirty="0" err="1"/>
              <a:t>poiétické</a:t>
            </a:r>
            <a:r>
              <a:rPr b="1" dirty="0"/>
              <a:t> </a:t>
            </a:r>
            <a:r>
              <a:rPr b="1" dirty="0" err="1"/>
              <a:t>vědy</a:t>
            </a:r>
            <a:r>
              <a:rPr dirty="0"/>
              <a:t>; </a:t>
            </a:r>
            <a:r>
              <a:rPr dirty="0" err="1"/>
              <a:t>vedle</a:t>
            </a:r>
            <a:r>
              <a:rPr dirty="0"/>
              <a:t> </a:t>
            </a:r>
            <a:r>
              <a:rPr dirty="0" err="1"/>
              <a:t>nich</a:t>
            </a:r>
            <a:r>
              <a:rPr dirty="0"/>
              <a:t> </a:t>
            </a:r>
            <a:r>
              <a:rPr dirty="0" err="1"/>
              <a:t>pak</a:t>
            </a:r>
            <a:r>
              <a:rPr dirty="0"/>
              <a:t> </a:t>
            </a:r>
            <a:r>
              <a:rPr dirty="0" err="1"/>
              <a:t>ještě</a:t>
            </a:r>
            <a:r>
              <a:rPr dirty="0"/>
              <a:t> </a:t>
            </a:r>
            <a:r>
              <a:rPr dirty="0" err="1"/>
              <a:t>stojí</a:t>
            </a:r>
            <a:r>
              <a:rPr dirty="0"/>
              <a:t> </a:t>
            </a:r>
            <a:r>
              <a:rPr dirty="0" err="1"/>
              <a:t>logika</a:t>
            </a:r>
            <a:r>
              <a:rPr dirty="0"/>
              <a:t> </a:t>
            </a:r>
            <a:r>
              <a:rPr dirty="0" err="1"/>
              <a:t>jakožto</a:t>
            </a:r>
            <a:r>
              <a:rPr dirty="0"/>
              <a:t> </a:t>
            </a:r>
            <a:r>
              <a:rPr dirty="0" err="1"/>
              <a:t>jejich</a:t>
            </a:r>
            <a:r>
              <a:rPr dirty="0"/>
              <a:t> </a:t>
            </a:r>
            <a:r>
              <a:rPr dirty="0" err="1"/>
              <a:t>nástroj</a:t>
            </a:r>
            <a:r>
              <a:rPr dirty="0"/>
              <a:t>.</a:t>
            </a:r>
            <a:endParaRPr sz="2800" dirty="0"/>
          </a:p>
          <a:p>
            <a:pPr>
              <a:spcBef>
                <a:spcPts val="600"/>
              </a:spcBef>
              <a:defRPr sz="1000"/>
            </a:pPr>
            <a:endParaRPr sz="2800" dirty="0"/>
          </a:p>
          <a:p>
            <a:pPr>
              <a:spcBef>
                <a:spcPts val="200"/>
              </a:spcBef>
              <a:defRPr sz="1000"/>
            </a:pPr>
            <a:r>
              <a:rPr dirty="0" err="1"/>
              <a:t>Možný</a:t>
            </a:r>
            <a:r>
              <a:rPr dirty="0"/>
              <a:t> </a:t>
            </a:r>
            <a:r>
              <a:rPr dirty="0" err="1"/>
              <a:t>význam</a:t>
            </a:r>
            <a:r>
              <a:rPr dirty="0"/>
              <a:t> pro </a:t>
            </a:r>
            <a:r>
              <a:rPr dirty="0" err="1"/>
              <a:t>nás</a:t>
            </a:r>
            <a:r>
              <a:rPr dirty="0"/>
              <a:t>:</a:t>
            </a:r>
            <a:endParaRPr sz="2800" dirty="0"/>
          </a:p>
          <a:p>
            <a:pPr marL="228600" indent="-228600">
              <a:spcBef>
                <a:spcPts val="200"/>
              </a:spcBef>
              <a:buSzPct val="100000"/>
              <a:buAutoNum type="alphaUcPeriod"/>
              <a:defRPr sz="1000"/>
            </a:pPr>
            <a:r>
              <a:rPr dirty="0"/>
              <a:t>A. </a:t>
            </a:r>
            <a:r>
              <a:rPr dirty="0" err="1"/>
              <a:t>Graeser</a:t>
            </a:r>
            <a:r>
              <a:rPr dirty="0"/>
              <a:t>, </a:t>
            </a:r>
            <a:r>
              <a:rPr i="1" dirty="0"/>
              <a:t>c. d., </a:t>
            </a:r>
            <a:r>
              <a:rPr dirty="0"/>
              <a:t>s. 280: „</a:t>
            </a:r>
            <a:r>
              <a:rPr dirty="0" err="1"/>
              <a:t>Není</a:t>
            </a:r>
            <a:r>
              <a:rPr dirty="0"/>
              <a:t> </a:t>
            </a:r>
            <a:r>
              <a:rPr dirty="0" err="1"/>
              <a:t>pochyb</a:t>
            </a:r>
            <a:r>
              <a:rPr dirty="0"/>
              <a:t> o tom, </a:t>
            </a:r>
            <a:r>
              <a:rPr dirty="0" err="1"/>
              <a:t>že</a:t>
            </a:r>
            <a:r>
              <a:rPr dirty="0"/>
              <a:t> </a:t>
            </a:r>
            <a:r>
              <a:rPr dirty="0" err="1"/>
              <a:t>Aristotelés</a:t>
            </a:r>
            <a:r>
              <a:rPr dirty="0"/>
              <a:t> v </a:t>
            </a:r>
            <a:r>
              <a:rPr dirty="0" err="1"/>
              <a:t>mnoha</a:t>
            </a:r>
            <a:r>
              <a:rPr dirty="0"/>
              <a:t> </a:t>
            </a:r>
            <a:r>
              <a:rPr dirty="0" err="1"/>
              <a:t>ohledech</a:t>
            </a:r>
            <a:r>
              <a:rPr dirty="0"/>
              <a:t> </a:t>
            </a:r>
            <a:r>
              <a:rPr dirty="0" err="1"/>
              <a:t>zásadním</a:t>
            </a:r>
            <a:r>
              <a:rPr dirty="0"/>
              <a:t> </a:t>
            </a:r>
            <a:r>
              <a:rPr dirty="0" err="1"/>
              <a:t>způsobem</a:t>
            </a:r>
            <a:r>
              <a:rPr dirty="0"/>
              <a:t> a – </a:t>
            </a:r>
            <a:r>
              <a:rPr dirty="0" err="1"/>
              <a:t>jak</a:t>
            </a:r>
            <a:r>
              <a:rPr dirty="0"/>
              <a:t> </a:t>
            </a:r>
            <a:r>
              <a:rPr dirty="0" err="1"/>
              <a:t>ukazuje</a:t>
            </a:r>
            <a:r>
              <a:rPr dirty="0"/>
              <a:t> </a:t>
            </a:r>
            <a:r>
              <a:rPr dirty="0" err="1"/>
              <a:t>jeho</a:t>
            </a:r>
            <a:r>
              <a:rPr dirty="0"/>
              <a:t> </a:t>
            </a:r>
            <a:r>
              <a:rPr dirty="0" err="1"/>
              <a:t>dějinné</a:t>
            </a:r>
            <a:r>
              <a:rPr dirty="0"/>
              <a:t> </a:t>
            </a:r>
            <a:r>
              <a:rPr dirty="0" err="1"/>
              <a:t>působení</a:t>
            </a:r>
            <a:r>
              <a:rPr dirty="0"/>
              <a:t> – </a:t>
            </a:r>
            <a:r>
              <a:rPr dirty="0" err="1"/>
              <a:t>natrvalo</a:t>
            </a:r>
            <a:r>
              <a:rPr dirty="0"/>
              <a:t> </a:t>
            </a:r>
            <a:r>
              <a:rPr dirty="0" err="1"/>
              <a:t>posunul</a:t>
            </a:r>
            <a:r>
              <a:rPr dirty="0"/>
              <a:t> </a:t>
            </a:r>
            <a:r>
              <a:rPr dirty="0" err="1"/>
              <a:t>diskusi</a:t>
            </a:r>
            <a:r>
              <a:rPr dirty="0"/>
              <a:t> o </a:t>
            </a:r>
            <a:r>
              <a:rPr dirty="0" err="1"/>
              <a:t>filosofických</a:t>
            </a:r>
            <a:r>
              <a:rPr dirty="0"/>
              <a:t> </a:t>
            </a:r>
            <a:r>
              <a:rPr dirty="0" err="1"/>
              <a:t>problémech</a:t>
            </a:r>
            <a:r>
              <a:rPr dirty="0"/>
              <a:t> o </a:t>
            </a:r>
            <a:r>
              <a:rPr dirty="0" err="1"/>
              <a:t>krok</a:t>
            </a:r>
            <a:r>
              <a:rPr dirty="0"/>
              <a:t> </a:t>
            </a:r>
            <a:r>
              <a:rPr dirty="0" err="1"/>
              <a:t>dál</a:t>
            </a:r>
            <a:r>
              <a:rPr dirty="0"/>
              <a:t>. To </a:t>
            </a:r>
            <a:r>
              <a:rPr dirty="0" err="1"/>
              <a:t>vyplývá</a:t>
            </a:r>
            <a:r>
              <a:rPr dirty="0"/>
              <a:t> </a:t>
            </a:r>
            <a:r>
              <a:rPr dirty="0" err="1"/>
              <a:t>nejen</a:t>
            </a:r>
            <a:r>
              <a:rPr dirty="0"/>
              <a:t> z </a:t>
            </a:r>
            <a:r>
              <a:rPr dirty="0" err="1"/>
              <a:t>toho</a:t>
            </a:r>
            <a:r>
              <a:rPr dirty="0"/>
              <a:t>, </a:t>
            </a:r>
            <a:r>
              <a:rPr dirty="0" err="1"/>
              <a:t>že</a:t>
            </a:r>
            <a:r>
              <a:rPr dirty="0"/>
              <a:t> </a:t>
            </a:r>
            <a:r>
              <a:rPr dirty="0" err="1"/>
              <a:t>vyjasnil</a:t>
            </a:r>
            <a:r>
              <a:rPr dirty="0"/>
              <a:t> </a:t>
            </a:r>
            <a:r>
              <a:rPr dirty="0" err="1"/>
              <a:t>paradoxy</a:t>
            </a:r>
            <a:r>
              <a:rPr dirty="0"/>
              <a:t>, </a:t>
            </a:r>
            <a:r>
              <a:rPr dirty="0" err="1"/>
              <a:t>prohlédl</a:t>
            </a:r>
            <a:r>
              <a:rPr dirty="0"/>
              <a:t> a </a:t>
            </a:r>
            <a:r>
              <a:rPr dirty="0" err="1"/>
              <a:t>vyřešil</a:t>
            </a:r>
            <a:r>
              <a:rPr dirty="0"/>
              <a:t> </a:t>
            </a:r>
            <a:r>
              <a:rPr dirty="0" err="1"/>
              <a:t>určitá</a:t>
            </a:r>
            <a:r>
              <a:rPr dirty="0"/>
              <a:t> </a:t>
            </a:r>
            <a:r>
              <a:rPr dirty="0" err="1"/>
              <a:t>sofismata</a:t>
            </a:r>
            <a:r>
              <a:rPr dirty="0"/>
              <a:t>, </a:t>
            </a:r>
            <a:r>
              <a:rPr dirty="0" err="1"/>
              <a:t>nýbrž</a:t>
            </a:r>
            <a:r>
              <a:rPr dirty="0"/>
              <a:t> </a:t>
            </a:r>
            <a:r>
              <a:rPr dirty="0" err="1"/>
              <a:t>i</a:t>
            </a:r>
            <a:r>
              <a:rPr dirty="0"/>
              <a:t> z </a:t>
            </a:r>
            <a:r>
              <a:rPr dirty="0" err="1"/>
              <a:t>toho</a:t>
            </a:r>
            <a:r>
              <a:rPr dirty="0"/>
              <a:t>, </a:t>
            </a:r>
            <a:r>
              <a:rPr dirty="0" err="1"/>
              <a:t>že</a:t>
            </a:r>
            <a:r>
              <a:rPr dirty="0"/>
              <a:t> </a:t>
            </a:r>
            <a:r>
              <a:rPr dirty="0" err="1"/>
              <a:t>svými</a:t>
            </a:r>
            <a:r>
              <a:rPr dirty="0"/>
              <a:t> </a:t>
            </a:r>
            <a:r>
              <a:rPr dirty="0" err="1"/>
              <a:t>pojmy</a:t>
            </a:r>
            <a:r>
              <a:rPr dirty="0"/>
              <a:t> „substance“, resp. „</a:t>
            </a:r>
            <a:r>
              <a:rPr dirty="0" err="1"/>
              <a:t>esence</a:t>
            </a:r>
            <a:r>
              <a:rPr dirty="0"/>
              <a:t>“ (</a:t>
            </a:r>
            <a:r>
              <a:rPr dirty="0" err="1"/>
              <a:t>úsia</a:t>
            </a:r>
            <a:r>
              <a:rPr dirty="0"/>
              <a:t>), „forma“ (</a:t>
            </a:r>
            <a:r>
              <a:rPr dirty="0" err="1"/>
              <a:t>eidos</a:t>
            </a:r>
            <a:r>
              <a:rPr dirty="0"/>
              <a:t>, </a:t>
            </a:r>
            <a:r>
              <a:rPr dirty="0" err="1"/>
              <a:t>morfé</a:t>
            </a:r>
            <a:r>
              <a:rPr dirty="0"/>
              <a:t>), „</a:t>
            </a:r>
            <a:r>
              <a:rPr dirty="0" err="1"/>
              <a:t>látka</a:t>
            </a:r>
            <a:r>
              <a:rPr dirty="0"/>
              <a:t>“ (</a:t>
            </a:r>
            <a:r>
              <a:rPr dirty="0" err="1"/>
              <a:t>hýle</a:t>
            </a:r>
            <a:r>
              <a:rPr dirty="0"/>
              <a:t>), „</a:t>
            </a:r>
            <a:r>
              <a:rPr dirty="0" err="1"/>
              <a:t>subjekt</a:t>
            </a:r>
            <a:r>
              <a:rPr dirty="0"/>
              <a:t>“ resp. „</a:t>
            </a:r>
            <a:r>
              <a:rPr dirty="0" err="1"/>
              <a:t>substrát</a:t>
            </a:r>
            <a:r>
              <a:rPr dirty="0"/>
              <a:t>“ (</a:t>
            </a:r>
            <a:r>
              <a:rPr dirty="0" err="1"/>
              <a:t>hypokeimenon</a:t>
            </a:r>
            <a:r>
              <a:rPr dirty="0"/>
              <a:t>), „</a:t>
            </a:r>
            <a:r>
              <a:rPr dirty="0" err="1"/>
              <a:t>skutečnost</a:t>
            </a:r>
            <a:r>
              <a:rPr dirty="0"/>
              <a:t>“ (</a:t>
            </a:r>
            <a:r>
              <a:rPr dirty="0" err="1"/>
              <a:t>enérgeia</a:t>
            </a:r>
            <a:r>
              <a:rPr dirty="0"/>
              <a:t>), „</a:t>
            </a:r>
            <a:r>
              <a:rPr dirty="0" err="1"/>
              <a:t>možnost</a:t>
            </a:r>
            <a:r>
              <a:rPr dirty="0"/>
              <a:t>“ (</a:t>
            </a:r>
            <a:r>
              <a:rPr dirty="0" err="1"/>
              <a:t>dynamis</a:t>
            </a:r>
            <a:r>
              <a:rPr dirty="0"/>
              <a:t>) </a:t>
            </a:r>
            <a:r>
              <a:rPr dirty="0" err="1"/>
              <a:t>atd</a:t>
            </a:r>
            <a:r>
              <a:rPr dirty="0"/>
              <a:t>. </a:t>
            </a:r>
            <a:r>
              <a:rPr b="1" dirty="0" err="1"/>
              <a:t>vytvořil</a:t>
            </a:r>
            <a:r>
              <a:rPr b="1" dirty="0"/>
              <a:t> </a:t>
            </a:r>
            <a:r>
              <a:rPr b="1" dirty="0" err="1"/>
              <a:t>pojmový</a:t>
            </a:r>
            <a:r>
              <a:rPr b="1" dirty="0"/>
              <a:t> </a:t>
            </a:r>
            <a:r>
              <a:rPr b="1" dirty="0" err="1"/>
              <a:t>nástroj</a:t>
            </a:r>
            <a:r>
              <a:rPr b="1" dirty="0"/>
              <a:t> </a:t>
            </a:r>
            <a:r>
              <a:rPr b="1" dirty="0" err="1"/>
              <a:t>zkoumání</a:t>
            </a:r>
            <a:r>
              <a:rPr b="1" dirty="0"/>
              <a:t> reality a </a:t>
            </a:r>
            <a:r>
              <a:rPr b="1" dirty="0" err="1"/>
              <a:t>jejich</a:t>
            </a:r>
            <a:r>
              <a:rPr b="1" dirty="0"/>
              <a:t> </a:t>
            </a:r>
            <a:r>
              <a:rPr b="1" dirty="0" err="1"/>
              <a:t>struktur</a:t>
            </a:r>
            <a:r>
              <a:rPr b="1" dirty="0"/>
              <a:t>, </a:t>
            </a:r>
            <a:r>
              <a:rPr b="1" dirty="0" err="1"/>
              <a:t>který</a:t>
            </a:r>
            <a:r>
              <a:rPr b="1" dirty="0"/>
              <a:t> se </a:t>
            </a:r>
            <a:r>
              <a:rPr b="1" dirty="0" err="1"/>
              <a:t>uchoval</a:t>
            </a:r>
            <a:r>
              <a:rPr b="1" dirty="0"/>
              <a:t> </a:t>
            </a:r>
            <a:r>
              <a:rPr b="1" dirty="0" err="1"/>
              <a:t>hluboko</a:t>
            </a:r>
            <a:r>
              <a:rPr b="1" dirty="0"/>
              <a:t> do </a:t>
            </a:r>
            <a:r>
              <a:rPr b="1" dirty="0" err="1"/>
              <a:t>novověku</a:t>
            </a:r>
            <a:r>
              <a:rPr b="1" dirty="0"/>
              <a:t> a </a:t>
            </a:r>
            <a:r>
              <a:rPr b="1" dirty="0" err="1"/>
              <a:t>stále</a:t>
            </a:r>
            <a:r>
              <a:rPr b="1" dirty="0"/>
              <a:t> </a:t>
            </a:r>
            <a:r>
              <a:rPr b="1" dirty="0" err="1"/>
              <a:t>přežívá</a:t>
            </a:r>
            <a:r>
              <a:rPr b="1" dirty="0"/>
              <a:t> v </a:t>
            </a:r>
            <a:r>
              <a:rPr b="1" dirty="0" err="1"/>
              <a:t>tradici</a:t>
            </a:r>
            <a:r>
              <a:rPr b="1" dirty="0"/>
              <a:t> </a:t>
            </a:r>
            <a:r>
              <a:rPr b="1" dirty="0" err="1"/>
              <a:t>novoscholastiky</a:t>
            </a:r>
            <a:r>
              <a:rPr dirty="0"/>
              <a:t>.“ </a:t>
            </a:r>
            <a:endParaRPr sz="2800" dirty="0"/>
          </a:p>
          <a:p>
            <a:pPr marL="228600" indent="-228600">
              <a:spcBef>
                <a:spcPts val="200"/>
              </a:spcBef>
              <a:buSzPct val="100000"/>
              <a:buAutoNum type="alphaUcPeriod"/>
              <a:defRPr sz="1000"/>
            </a:pPr>
            <a:r>
              <a:rPr dirty="0"/>
              <a:t>M. </a:t>
            </a:r>
            <a:r>
              <a:rPr dirty="0" err="1"/>
              <a:t>Nussbaumová</a:t>
            </a:r>
            <a:r>
              <a:rPr dirty="0"/>
              <a:t>, </a:t>
            </a:r>
            <a:r>
              <a:rPr i="1" dirty="0" err="1"/>
              <a:t>Křehkost</a:t>
            </a:r>
            <a:r>
              <a:rPr i="1" dirty="0"/>
              <a:t> dobra, </a:t>
            </a:r>
            <a:r>
              <a:rPr dirty="0"/>
              <a:t>s. 17: „</a:t>
            </a:r>
            <a:r>
              <a:rPr dirty="0" err="1"/>
              <a:t>Například</a:t>
            </a:r>
            <a:r>
              <a:rPr dirty="0"/>
              <a:t> se </a:t>
            </a:r>
            <a:r>
              <a:rPr dirty="0" err="1"/>
              <a:t>stále</a:t>
            </a:r>
            <a:r>
              <a:rPr dirty="0"/>
              <a:t> </a:t>
            </a:r>
            <a:r>
              <a:rPr dirty="0" err="1"/>
              <a:t>domnívám</a:t>
            </a:r>
            <a:r>
              <a:rPr dirty="0"/>
              <a:t>, </a:t>
            </a:r>
            <a:r>
              <a:rPr dirty="0" err="1"/>
              <a:t>že</a:t>
            </a:r>
            <a:r>
              <a:rPr dirty="0"/>
              <a:t> </a:t>
            </a:r>
            <a:r>
              <a:rPr dirty="0" err="1"/>
              <a:t>Aristotelovo</a:t>
            </a:r>
            <a:r>
              <a:rPr dirty="0"/>
              <a:t> </a:t>
            </a:r>
            <a:r>
              <a:rPr dirty="0" err="1"/>
              <a:t>pojetí</a:t>
            </a:r>
            <a:r>
              <a:rPr dirty="0"/>
              <a:t> </a:t>
            </a:r>
            <a:r>
              <a:rPr dirty="0" err="1"/>
              <a:t>lidské</a:t>
            </a:r>
            <a:r>
              <a:rPr dirty="0"/>
              <a:t> </a:t>
            </a:r>
            <a:r>
              <a:rPr dirty="0" err="1"/>
              <a:t>bytosti</a:t>
            </a:r>
            <a:r>
              <a:rPr dirty="0"/>
              <a:t> a </a:t>
            </a:r>
            <a:r>
              <a:rPr dirty="0" err="1"/>
              <a:t>praktického</a:t>
            </a:r>
            <a:r>
              <a:rPr dirty="0"/>
              <a:t> </a:t>
            </a:r>
            <a:r>
              <a:rPr dirty="0" err="1"/>
              <a:t>rozvažování</a:t>
            </a:r>
            <a:r>
              <a:rPr dirty="0"/>
              <a:t> </a:t>
            </a:r>
            <a:r>
              <a:rPr b="1" dirty="0" err="1"/>
              <a:t>má</a:t>
            </a:r>
            <a:r>
              <a:rPr b="1" dirty="0"/>
              <a:t> </a:t>
            </a:r>
            <a:r>
              <a:rPr b="1" dirty="0" err="1"/>
              <a:t>velký</a:t>
            </a:r>
            <a:r>
              <a:rPr b="1" dirty="0"/>
              <a:t> </a:t>
            </a:r>
            <a:r>
              <a:rPr b="1" dirty="0" err="1"/>
              <a:t>význam</a:t>
            </a:r>
            <a:r>
              <a:rPr b="1" dirty="0"/>
              <a:t> pro </a:t>
            </a:r>
            <a:r>
              <a:rPr b="1" dirty="0" err="1"/>
              <a:t>současné</a:t>
            </a:r>
            <a:r>
              <a:rPr b="1" dirty="0"/>
              <a:t> </a:t>
            </a:r>
            <a:r>
              <a:rPr b="1" dirty="0" err="1"/>
              <a:t>etické</a:t>
            </a:r>
            <a:r>
              <a:rPr b="1" dirty="0"/>
              <a:t> a </a:t>
            </a:r>
            <a:r>
              <a:rPr b="1" dirty="0" err="1"/>
              <a:t>politické</a:t>
            </a:r>
            <a:r>
              <a:rPr b="1" dirty="0"/>
              <a:t> </a:t>
            </a:r>
            <a:r>
              <a:rPr b="1" dirty="0" err="1"/>
              <a:t>myšlení</a:t>
            </a:r>
            <a:r>
              <a:rPr b="1" dirty="0"/>
              <a:t>.</a:t>
            </a:r>
            <a:r>
              <a:rPr dirty="0"/>
              <a:t>“</a:t>
            </a:r>
          </a:p>
        </p:txBody>
      </p:sp>
    </p:spTree>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Nadpis 1"/>
          <p:cNvSpPr txBox="1">
            <a:spLocks noGrp="1"/>
          </p:cNvSpPr>
          <p:nvPr>
            <p:ph type="title"/>
          </p:nvPr>
        </p:nvSpPr>
        <p:spPr>
          <a:prstGeom prst="rect">
            <a:avLst/>
          </a:prstGeom>
        </p:spPr>
        <p:txBody>
          <a:bodyPr/>
          <a:lstStyle>
            <a:lvl1pPr>
              <a:defRPr sz="1600"/>
            </a:lvl1pPr>
          </a:lstStyle>
          <a:p>
            <a:r>
              <a:t>Aristotelés – klasifikace věd</a:t>
            </a:r>
          </a:p>
        </p:txBody>
      </p:sp>
      <p:sp>
        <p:nvSpPr>
          <p:cNvPr id="569" name="Zástupný symbol pro obsah 2"/>
          <p:cNvSpPr txBox="1">
            <a:spLocks noGrp="1"/>
          </p:cNvSpPr>
          <p:nvPr>
            <p:ph type="body" idx="1"/>
          </p:nvPr>
        </p:nvSpPr>
        <p:spPr>
          <a:xfrm>
            <a:off x="457200" y="1600200"/>
            <a:ext cx="8229600" cy="4525963"/>
          </a:xfrm>
          <a:prstGeom prst="rect">
            <a:avLst/>
          </a:prstGeom>
        </p:spPr>
        <p:txBody>
          <a:bodyPr/>
          <a:lstStyle/>
          <a:p>
            <a:pPr marL="0" indent="0" defTabSz="859536">
              <a:spcBef>
                <a:spcPts val="200"/>
              </a:spcBef>
              <a:buSzTx/>
              <a:buNone/>
              <a:defRPr sz="1128"/>
            </a:pPr>
            <a:r>
              <a:t>Nejdůležitější dělení je toto: máme </a:t>
            </a:r>
            <a:r>
              <a:rPr b="1"/>
              <a:t>teoretické</a:t>
            </a:r>
            <a:r>
              <a:t> a </a:t>
            </a:r>
            <a:r>
              <a:rPr b="1"/>
              <a:t>praktické vědy</a:t>
            </a:r>
            <a:r>
              <a:t>; vedle nich pak ještě stojí logika jakožto jejich nástroj.</a:t>
            </a:r>
          </a:p>
          <a:p>
            <a:pPr marL="0" indent="0" defTabSz="859536">
              <a:buSzTx/>
              <a:buNone/>
              <a:defRPr sz="1128"/>
            </a:pPr>
            <a:endParaRPr/>
          </a:p>
          <a:p>
            <a:pPr marL="0" indent="0" defTabSz="859536">
              <a:spcBef>
                <a:spcPts val="200"/>
              </a:spcBef>
              <a:buSzTx/>
              <a:buNone/>
              <a:defRPr sz="1128"/>
            </a:pPr>
            <a:r>
              <a:t>Cílem teoretických věd je vědění.</a:t>
            </a:r>
          </a:p>
          <a:p>
            <a:pPr marL="0" indent="0" defTabSz="859536">
              <a:spcBef>
                <a:spcPts val="200"/>
              </a:spcBef>
              <a:buSzTx/>
              <a:buNone/>
              <a:defRPr sz="1128"/>
            </a:pPr>
            <a:r>
              <a:t>Cílem praktických věd je správné jednání.</a:t>
            </a:r>
          </a:p>
          <a:p>
            <a:pPr marL="0" indent="0" defTabSz="859536">
              <a:spcBef>
                <a:spcPts val="200"/>
              </a:spcBef>
              <a:buSzTx/>
              <a:buNone/>
              <a:defRPr sz="1128"/>
            </a:pPr>
            <a:r>
              <a:t>Metafyzika (VI, 1, 1025b21-26, 1064a10-17)</a:t>
            </a:r>
          </a:p>
          <a:p>
            <a:pPr marL="0" indent="0" defTabSz="859536">
              <a:buSzTx/>
              <a:buNone/>
              <a:defRPr sz="1128"/>
            </a:pPr>
            <a:endParaRPr/>
          </a:p>
          <a:p>
            <a:pPr marL="0" indent="0" defTabSz="859536">
              <a:buSzTx/>
              <a:buNone/>
              <a:defRPr sz="1128"/>
            </a:pPr>
            <a:endParaRPr/>
          </a:p>
          <a:p>
            <a:pPr marL="0" indent="0" defTabSz="859536">
              <a:spcBef>
                <a:spcPts val="200"/>
              </a:spcBef>
              <a:buSzTx/>
              <a:buNone/>
              <a:defRPr sz="1128"/>
            </a:pPr>
            <a:r>
              <a:t>Můžeme ale nají ještě jiné členění: logika, fyzika, etika. </a:t>
            </a:r>
          </a:p>
          <a:p>
            <a:pPr marL="0" indent="0" defTabSz="859536">
              <a:buSzTx/>
              <a:buNone/>
              <a:defRPr sz="1128"/>
            </a:pPr>
            <a:endParaRPr/>
          </a:p>
          <a:p>
            <a:pPr marL="0" indent="0" defTabSz="859536">
              <a:spcBef>
                <a:spcPts val="200"/>
              </a:spcBef>
              <a:buSzTx/>
              <a:buNone/>
              <a:defRPr sz="1128"/>
            </a:pPr>
            <a:r>
              <a:t>Velmi důležitý rozdíl mezi teoretickými a praktickými vědami spočívá v „jistotě“:</a:t>
            </a:r>
          </a:p>
          <a:p>
            <a:pPr marL="0" indent="0" defTabSz="859536">
              <a:buSzTx/>
              <a:buNone/>
              <a:defRPr sz="1128"/>
            </a:pPr>
            <a:endParaRPr/>
          </a:p>
          <a:p>
            <a:pPr marL="0" indent="0" defTabSz="859536">
              <a:spcBef>
                <a:spcPts val="200"/>
              </a:spcBef>
              <a:buSzTx/>
              <a:buNone/>
              <a:defRPr sz="1128"/>
            </a:pPr>
            <a:r>
              <a:t>„Neboť nelze vyhledávati stejné přesnosti ve všech oborech rozumových, zrovna jako to není možné v pracích řemeslných. Avšak krásné a spravedlivé věci, o nichž zkoumá politická nauka, obsahují tolik rozdílů a nejistot, že se zdá, že se zakládají jedině na zákonu, ale ne na přirozenosti. Zrovna taková nejistota jest i ve věcech dobrých, protože mnoha lidem vzcházejí z nich škody; … Musíme se tedy tam, kde se mluví o takových věcech a kde se z takových věcí činí závěry, spokojit s tím, že pravdu vyjádříme jen </a:t>
            </a:r>
            <a:r>
              <a:rPr b="1"/>
              <a:t>zhruba v obryse</a:t>
            </a:r>
            <a:r>
              <a:t>. … Týmž způsobem jest třeba přijímati každý jednotlivý výrok; </a:t>
            </a:r>
            <a:r>
              <a:rPr b="1"/>
              <a:t>neboť vzdělanci přísluší hledati v každém oboru pouze tolik přesnosti, kolik povaha věci připouští</a:t>
            </a:r>
            <a:r>
              <a:t>; … Proto se mladík nehodí za posluchače o nauce politické; nemá totiž ještě zkušenosti v životních činnostech; avšak úvahy od nich vycházejí a jich se týkají. Kromě toho, podléhaje ještě dojmům, bude poslouchati nadarmo a bez prospěchu …“ (</a:t>
            </a:r>
            <a:r>
              <a:rPr i="1"/>
              <a:t>Etika Níkomachova</a:t>
            </a:r>
            <a:r>
              <a:t>, I, 1, 1094b14-1095a5)</a:t>
            </a:r>
          </a:p>
          <a:p>
            <a:pPr marL="0" indent="0" defTabSz="859536">
              <a:spcBef>
                <a:spcPts val="200"/>
              </a:spcBef>
              <a:buSzTx/>
              <a:buNone/>
              <a:defRPr sz="1128"/>
            </a:pPr>
            <a:r>
              <a:t>„Neboť tam, kde se pojednává o praktickém životě, všeobecné věty jsou příliš prázdné, zato částečné jsou pravdivější …“ (EN, 1106b, 29-31)</a:t>
            </a:r>
          </a:p>
        </p:txBody>
      </p:sp>
    </p:spTree>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Nadpis 1"/>
          <p:cNvSpPr txBox="1">
            <a:spLocks noGrp="1"/>
          </p:cNvSpPr>
          <p:nvPr>
            <p:ph type="title"/>
          </p:nvPr>
        </p:nvSpPr>
        <p:spPr>
          <a:prstGeom prst="rect">
            <a:avLst/>
          </a:prstGeom>
        </p:spPr>
        <p:txBody>
          <a:bodyPr/>
          <a:lstStyle/>
          <a:p>
            <a:pPr>
              <a:defRPr sz="1400"/>
            </a:pPr>
            <a:r>
              <a:t>Aristotelés </a:t>
            </a:r>
            <a:r>
              <a:rPr i="1"/>
              <a:t>O duši, </a:t>
            </a:r>
            <a:r>
              <a:t>II</a:t>
            </a:r>
            <a:r>
              <a:rPr i="1"/>
              <a:t> – </a:t>
            </a:r>
            <a:r>
              <a:t>aplikace výsledků teoretických věd na člověka</a:t>
            </a:r>
          </a:p>
        </p:txBody>
      </p:sp>
      <p:sp>
        <p:nvSpPr>
          <p:cNvPr id="572"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spcBef>
                <a:spcPts val="200"/>
              </a:spcBef>
              <a:buSzTx/>
              <a:buNone/>
              <a:defRPr sz="989"/>
            </a:pPr>
            <a:r>
              <a:t>„Jeden určitý druh nazýváme </a:t>
            </a:r>
            <a:r>
              <a:rPr b="1"/>
              <a:t>podstatou</a:t>
            </a:r>
            <a:r>
              <a:t>, u které rozlišujeme jednak </a:t>
            </a:r>
            <a:r>
              <a:rPr b="1"/>
              <a:t>látku</a:t>
            </a:r>
            <a:r>
              <a:t>, jež sama o sobě není ještě určité </a:t>
            </a:r>
            <a:r>
              <a:rPr b="1"/>
              <a:t>toto zde</a:t>
            </a:r>
            <a:r>
              <a:t>, jednak </a:t>
            </a:r>
            <a:r>
              <a:rPr b="1"/>
              <a:t>podobu a tvar</a:t>
            </a:r>
            <a:r>
              <a:t>, podle něhož se již něco označuje jako určité toto zde, a za třetí </a:t>
            </a:r>
            <a:r>
              <a:rPr b="1"/>
              <a:t>celek, který je složen z obojího</a:t>
            </a:r>
            <a:r>
              <a:t>. Látka je možností, tvar skutečností, a to v dvojím smyslu, …“ (412a7-10)</a:t>
            </a:r>
          </a:p>
          <a:p>
            <a:pPr marL="0" indent="0" defTabSz="905255">
              <a:spcBef>
                <a:spcPts val="200"/>
              </a:spcBef>
              <a:buSzTx/>
              <a:buNone/>
              <a:defRPr sz="989"/>
            </a:pPr>
            <a:r>
              <a:t>„Zdá se, že </a:t>
            </a:r>
            <a:r>
              <a:rPr b="1"/>
              <a:t>podstatami jsou především tělesa</a:t>
            </a:r>
            <a:r>
              <a:t>, a to přírodní, neboť tato jsou počátky ostatních. Z přírodních jedna mají život, druhá nemají. Životem rozumíme vyživování, růst a úbytek, jež se dějí samy sebou. A tak každé přírodní těleso, které je účastno života, je podstatou, ale podstatou složenou. Ale i když je to tělo určitého druhu, totiž tělo, které má život, nebude asi duší. Neboť tělo není něčím z toho, co určuje podklad, nýbrž spíše samo jest podkladem a látkou. Tudíž duše nutně je podstatou přírodního těla, které má v možnosti život. Podstata však je skutečností (entelecheia), i je duše skutečností těla takových a takových vlastností. …</a:t>
            </a:r>
          </a:p>
          <a:p>
            <a:pPr marL="0" indent="0" defTabSz="905255">
              <a:spcBef>
                <a:spcPts val="200"/>
              </a:spcBef>
              <a:buSzTx/>
              <a:buNone/>
              <a:defRPr sz="989"/>
            </a:pPr>
            <a:r>
              <a:t>A tak </a:t>
            </a:r>
            <a:r>
              <a:rPr b="1"/>
              <a:t>duše</a:t>
            </a:r>
            <a:r>
              <a:t> je první skutečností přírodního těla, které má v možnosti život. … Má-li se tedy stanoviti </a:t>
            </a:r>
            <a:r>
              <a:rPr b="1"/>
              <a:t>obecný pojem</a:t>
            </a:r>
            <a:r>
              <a:t>, který se hodí pro každou duši, jest asi </a:t>
            </a:r>
            <a:r>
              <a:rPr b="1"/>
              <a:t>duše první skutečností přírodního ústrojného</a:t>
            </a:r>
            <a:r>
              <a:t> těla. </a:t>
            </a:r>
            <a:r>
              <a:rPr b="1"/>
              <a:t>Proto se také nemůžeme tázati, je-li duše a tělo jedno, jako se netážeme, zda vosk a jeho tvar a vůbec zda látka každé věci a to, co je z ní vytvořeno, jsou jedno.“</a:t>
            </a:r>
            <a:r>
              <a:t> (412a13-412b9)</a:t>
            </a:r>
          </a:p>
          <a:p>
            <a:pPr marL="0" indent="0" defTabSz="905255">
              <a:buSzTx/>
              <a:buNone/>
              <a:defRPr sz="989"/>
            </a:pPr>
            <a:endParaRPr/>
          </a:p>
          <a:p>
            <a:pPr marL="0" indent="0" defTabSz="905255">
              <a:spcBef>
                <a:spcPts val="200"/>
              </a:spcBef>
              <a:buSzTx/>
              <a:buNone/>
              <a:defRPr sz="989"/>
            </a:pPr>
            <a:r>
              <a:t>„Neboť </a:t>
            </a:r>
            <a:r>
              <a:rPr b="1"/>
              <a:t>podstata</a:t>
            </a:r>
            <a:r>
              <a:t>, jak jsme řekli, má trojí význam; jednak je to tvar, jednak látka a jednak celek, složený z obou. Přitom látka je možností, tvar skutečností; ježto spojení obou je oduševněná bytost, není tělo skutečností duše, nýbrž duše je skutečností určitého těla. A proto mají pravdu ti, kteří se domnívají, že duše není sice bez těla, ale ani není nějakým tělesem.“ (414a15-21)</a:t>
            </a:r>
          </a:p>
        </p:txBody>
      </p:sp>
      <p:sp>
        <p:nvSpPr>
          <p:cNvPr id="573"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200"/>
              </a:spcBef>
              <a:defRPr sz="1200"/>
            </a:lvl1pPr>
          </a:lstStyle>
          <a:p>
            <a:r>
              <a:t>„I když tak Aristotelés zřejmě nečinil od samého počátku, popíral substanciální povahu duše, a tedy i jakoukoliv její existenci před narozením nebo po smrti, jakékoliv vtělení nebo převtělování (stěhování duší).“ (Merlan, P., Aristotelés, s. 48)</a:t>
            </a:r>
          </a:p>
        </p:txBody>
      </p:sp>
      <p:pic>
        <p:nvPicPr>
          <p:cNvPr id="574" name="Obrázek 4" descr="Obrázek 4"/>
          <p:cNvPicPr>
            <a:picLocks noChangeAspect="1"/>
          </p:cNvPicPr>
          <p:nvPr/>
        </p:nvPicPr>
        <p:blipFill>
          <a:blip r:embed="rId2"/>
          <a:stretch>
            <a:fillRect/>
          </a:stretch>
        </p:blipFill>
        <p:spPr>
          <a:xfrm>
            <a:off x="5004048" y="2996951"/>
            <a:ext cx="3095626" cy="2724151"/>
          </a:xfrm>
          <a:prstGeom prst="rect">
            <a:avLst/>
          </a:prstGeom>
          <a:ln w="12700">
            <a:miter lim="400000"/>
          </a:ln>
        </p:spPr>
      </p:pic>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Nadpis 1"/>
          <p:cNvSpPr txBox="1">
            <a:spLocks noGrp="1"/>
          </p:cNvSpPr>
          <p:nvPr>
            <p:ph type="title"/>
          </p:nvPr>
        </p:nvSpPr>
        <p:spPr>
          <a:prstGeom prst="rect">
            <a:avLst/>
          </a:prstGeom>
        </p:spPr>
        <p:txBody>
          <a:bodyPr/>
          <a:lstStyle>
            <a:lvl1pPr>
              <a:defRPr sz="1400"/>
            </a:lvl1pPr>
          </a:lstStyle>
          <a:p>
            <a:r>
              <a:t>Aristotelés – o poznání</a:t>
            </a:r>
          </a:p>
        </p:txBody>
      </p:sp>
      <p:sp>
        <p:nvSpPr>
          <p:cNvPr id="577"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b="1"/>
            </a:pPr>
            <a:r>
              <a:rPr dirty="0"/>
              <a:t>„</a:t>
            </a:r>
            <a:r>
              <a:rPr dirty="0" err="1"/>
              <a:t>Zatím</a:t>
            </a:r>
            <a:r>
              <a:rPr dirty="0"/>
              <a:t> </a:t>
            </a:r>
            <a:r>
              <a:rPr dirty="0" err="1"/>
              <a:t>míníme</a:t>
            </a:r>
            <a:r>
              <a:rPr dirty="0"/>
              <a:t> </a:t>
            </a:r>
            <a:r>
              <a:rPr dirty="0" err="1"/>
              <a:t>říci</a:t>
            </a:r>
            <a:r>
              <a:rPr dirty="0"/>
              <a:t> </a:t>
            </a:r>
            <a:r>
              <a:rPr dirty="0" err="1"/>
              <a:t>jenom</a:t>
            </a:r>
            <a:r>
              <a:rPr dirty="0"/>
              <a:t> </a:t>
            </a:r>
            <a:r>
              <a:rPr dirty="0" err="1"/>
              <a:t>tolik</a:t>
            </a:r>
            <a:r>
              <a:rPr dirty="0"/>
              <a:t>, </a:t>
            </a:r>
            <a:r>
              <a:rPr dirty="0" err="1"/>
              <a:t>že</a:t>
            </a:r>
            <a:r>
              <a:rPr dirty="0"/>
              <a:t> </a:t>
            </a:r>
            <a:r>
              <a:rPr dirty="0" err="1"/>
              <a:t>duše</a:t>
            </a:r>
            <a:r>
              <a:rPr dirty="0"/>
              <a:t> je </a:t>
            </a:r>
            <a:r>
              <a:rPr dirty="0" err="1"/>
              <a:t>počátkem</a:t>
            </a:r>
            <a:r>
              <a:rPr dirty="0"/>
              <a:t> </a:t>
            </a:r>
            <a:r>
              <a:rPr dirty="0" err="1"/>
              <a:t>uvedených</a:t>
            </a:r>
            <a:r>
              <a:rPr dirty="0"/>
              <a:t> </a:t>
            </a:r>
            <a:r>
              <a:rPr dirty="0" err="1"/>
              <a:t>sil</a:t>
            </a:r>
            <a:r>
              <a:rPr dirty="0"/>
              <a:t> a </a:t>
            </a:r>
            <a:r>
              <a:rPr dirty="0" err="1"/>
              <a:t>že</a:t>
            </a:r>
            <a:r>
              <a:rPr dirty="0"/>
              <a:t> se </a:t>
            </a:r>
            <a:r>
              <a:rPr dirty="0" err="1"/>
              <a:t>vymezuje</a:t>
            </a:r>
            <a:r>
              <a:rPr dirty="0"/>
              <a:t> </a:t>
            </a:r>
            <a:r>
              <a:rPr dirty="0" err="1"/>
              <a:t>čtyřmi</a:t>
            </a:r>
            <a:r>
              <a:rPr dirty="0"/>
              <a:t> </a:t>
            </a:r>
            <a:r>
              <a:rPr dirty="0" err="1"/>
              <a:t>mohutnostmi</a:t>
            </a:r>
            <a:r>
              <a:rPr dirty="0"/>
              <a:t>, </a:t>
            </a:r>
            <a:r>
              <a:rPr dirty="0" err="1"/>
              <a:t>vyživováním</a:t>
            </a:r>
            <a:r>
              <a:rPr dirty="0"/>
              <a:t>, </a:t>
            </a:r>
            <a:r>
              <a:rPr dirty="0" err="1"/>
              <a:t>vnímáním</a:t>
            </a:r>
            <a:r>
              <a:rPr dirty="0"/>
              <a:t>, </a:t>
            </a:r>
            <a:r>
              <a:rPr dirty="0" err="1"/>
              <a:t>myšlením</a:t>
            </a:r>
            <a:r>
              <a:rPr dirty="0"/>
              <a:t> a </a:t>
            </a:r>
            <a:r>
              <a:rPr dirty="0" err="1"/>
              <a:t>pohybem</a:t>
            </a:r>
            <a:r>
              <a:rPr dirty="0"/>
              <a:t>. (…)</a:t>
            </a:r>
          </a:p>
          <a:p>
            <a:pPr marL="0" indent="0">
              <a:spcBef>
                <a:spcPts val="200"/>
              </a:spcBef>
              <a:buSzTx/>
              <a:buNone/>
              <a:defRPr sz="1200"/>
            </a:pPr>
            <a:r>
              <a:rPr dirty="0"/>
              <a:t>O </a:t>
            </a:r>
            <a:r>
              <a:rPr dirty="0" err="1"/>
              <a:t>rozumu</a:t>
            </a:r>
            <a:r>
              <a:rPr dirty="0"/>
              <a:t> a o </a:t>
            </a:r>
            <a:r>
              <a:rPr dirty="0" err="1"/>
              <a:t>mohutnosti</a:t>
            </a:r>
            <a:r>
              <a:rPr dirty="0"/>
              <a:t> </a:t>
            </a:r>
            <a:r>
              <a:rPr dirty="0" err="1"/>
              <a:t>myšlení</a:t>
            </a:r>
            <a:r>
              <a:rPr dirty="0"/>
              <a:t> </a:t>
            </a:r>
            <a:r>
              <a:rPr dirty="0" err="1"/>
              <a:t>není</a:t>
            </a:r>
            <a:r>
              <a:rPr dirty="0"/>
              <a:t> </a:t>
            </a:r>
            <a:r>
              <a:rPr dirty="0" err="1"/>
              <a:t>dosud</a:t>
            </a:r>
            <a:r>
              <a:rPr dirty="0"/>
              <a:t> </a:t>
            </a:r>
            <a:r>
              <a:rPr dirty="0" err="1"/>
              <a:t>nic</a:t>
            </a:r>
            <a:r>
              <a:rPr dirty="0"/>
              <a:t> </a:t>
            </a:r>
            <a:r>
              <a:rPr dirty="0" err="1"/>
              <a:t>objasněno</a:t>
            </a:r>
            <a:r>
              <a:rPr dirty="0"/>
              <a:t>, ale </a:t>
            </a:r>
            <a:r>
              <a:rPr dirty="0" err="1"/>
              <a:t>zdá</a:t>
            </a:r>
            <a:r>
              <a:rPr dirty="0"/>
              <a:t> se, </a:t>
            </a:r>
            <a:r>
              <a:rPr dirty="0" err="1"/>
              <a:t>že</a:t>
            </a:r>
            <a:r>
              <a:rPr dirty="0"/>
              <a:t> je to </a:t>
            </a:r>
            <a:r>
              <a:rPr dirty="0" err="1"/>
              <a:t>jiný</a:t>
            </a:r>
            <a:r>
              <a:rPr dirty="0"/>
              <a:t> </a:t>
            </a:r>
            <a:r>
              <a:rPr dirty="0" err="1"/>
              <a:t>druh</a:t>
            </a:r>
            <a:r>
              <a:rPr dirty="0"/>
              <a:t> </a:t>
            </a:r>
            <a:r>
              <a:rPr dirty="0" err="1"/>
              <a:t>duše</a:t>
            </a:r>
            <a:r>
              <a:rPr dirty="0"/>
              <a:t> a </a:t>
            </a:r>
            <a:r>
              <a:rPr dirty="0" err="1"/>
              <a:t>že</a:t>
            </a:r>
            <a:r>
              <a:rPr dirty="0"/>
              <a:t> </a:t>
            </a:r>
            <a:r>
              <a:rPr dirty="0" err="1"/>
              <a:t>jenom</a:t>
            </a:r>
            <a:r>
              <a:rPr dirty="0"/>
              <a:t> ten se </a:t>
            </a:r>
            <a:r>
              <a:rPr dirty="0" err="1"/>
              <a:t>může</a:t>
            </a:r>
            <a:r>
              <a:rPr dirty="0"/>
              <a:t> </a:t>
            </a:r>
            <a:r>
              <a:rPr dirty="0" err="1"/>
              <a:t>oddělovati</a:t>
            </a:r>
            <a:r>
              <a:rPr dirty="0"/>
              <a:t> </a:t>
            </a:r>
            <a:r>
              <a:rPr dirty="0" err="1"/>
              <a:t>jako</a:t>
            </a:r>
            <a:r>
              <a:rPr dirty="0"/>
              <a:t> </a:t>
            </a:r>
            <a:r>
              <a:rPr dirty="0" err="1"/>
              <a:t>něco</a:t>
            </a:r>
            <a:r>
              <a:rPr dirty="0"/>
              <a:t> </a:t>
            </a:r>
            <a:r>
              <a:rPr dirty="0" err="1"/>
              <a:t>věčného</a:t>
            </a:r>
            <a:r>
              <a:rPr dirty="0"/>
              <a:t> od </a:t>
            </a:r>
            <a:r>
              <a:rPr dirty="0" err="1"/>
              <a:t>pomíjivého</a:t>
            </a:r>
            <a:r>
              <a:rPr dirty="0"/>
              <a:t>.“ (413b12-27)</a:t>
            </a:r>
          </a:p>
          <a:p>
            <a:pPr marL="0" indent="0">
              <a:buSzTx/>
              <a:buNone/>
              <a:defRPr sz="1200"/>
            </a:pPr>
            <a:endParaRPr dirty="0"/>
          </a:p>
          <a:p>
            <a:pPr marL="0" indent="0">
              <a:spcBef>
                <a:spcPts val="200"/>
              </a:spcBef>
              <a:buSzTx/>
              <a:buNone/>
              <a:defRPr sz="1200"/>
            </a:pPr>
            <a:r>
              <a:rPr dirty="0"/>
              <a:t>„Jest </a:t>
            </a:r>
            <a:r>
              <a:rPr dirty="0" err="1"/>
              <a:t>tedy</a:t>
            </a:r>
            <a:r>
              <a:rPr dirty="0"/>
              <a:t> </a:t>
            </a:r>
            <a:r>
              <a:rPr dirty="0" err="1"/>
              <a:t>nutno</a:t>
            </a:r>
            <a:r>
              <a:rPr dirty="0"/>
              <a:t>, aby </a:t>
            </a:r>
            <a:r>
              <a:rPr dirty="0" err="1"/>
              <a:t>rozum</a:t>
            </a:r>
            <a:r>
              <a:rPr dirty="0"/>
              <a:t> </a:t>
            </a:r>
            <a:r>
              <a:rPr dirty="0" err="1"/>
              <a:t>byl</a:t>
            </a:r>
            <a:r>
              <a:rPr dirty="0"/>
              <a:t> </a:t>
            </a:r>
            <a:r>
              <a:rPr dirty="0" err="1"/>
              <a:t>neměnný</a:t>
            </a:r>
            <a:r>
              <a:rPr dirty="0"/>
              <a:t>, ale pro </a:t>
            </a:r>
            <a:r>
              <a:rPr b="1" dirty="0" err="1"/>
              <a:t>tvar</a:t>
            </a:r>
            <a:r>
              <a:rPr dirty="0"/>
              <a:t> </a:t>
            </a:r>
            <a:r>
              <a:rPr dirty="0" err="1"/>
              <a:t>vnímavý</a:t>
            </a:r>
            <a:r>
              <a:rPr dirty="0"/>
              <a:t>, a  v </a:t>
            </a:r>
            <a:r>
              <a:rPr dirty="0" err="1"/>
              <a:t>možnosti</a:t>
            </a:r>
            <a:r>
              <a:rPr dirty="0"/>
              <a:t> aby </a:t>
            </a:r>
            <a:r>
              <a:rPr dirty="0" err="1"/>
              <a:t>byl</a:t>
            </a:r>
            <a:r>
              <a:rPr dirty="0"/>
              <a:t> </a:t>
            </a:r>
            <a:r>
              <a:rPr dirty="0" err="1"/>
              <a:t>takový</a:t>
            </a:r>
            <a:r>
              <a:rPr dirty="0"/>
              <a:t> a </a:t>
            </a:r>
            <a:r>
              <a:rPr dirty="0" err="1"/>
              <a:t>takový</a:t>
            </a:r>
            <a:r>
              <a:rPr dirty="0"/>
              <a:t>, ale aby </a:t>
            </a:r>
            <a:r>
              <a:rPr dirty="0" err="1"/>
              <a:t>nebyl</a:t>
            </a:r>
            <a:r>
              <a:rPr dirty="0"/>
              <a:t> </a:t>
            </a:r>
            <a:r>
              <a:rPr dirty="0" err="1"/>
              <a:t>určité</a:t>
            </a:r>
            <a:r>
              <a:rPr dirty="0"/>
              <a:t> </a:t>
            </a:r>
            <a:r>
              <a:rPr dirty="0" err="1"/>
              <a:t>toto</a:t>
            </a:r>
            <a:r>
              <a:rPr dirty="0"/>
              <a:t> a k </a:t>
            </a:r>
            <a:r>
              <a:rPr dirty="0" err="1"/>
              <a:t>myslitelnému</a:t>
            </a:r>
            <a:r>
              <a:rPr dirty="0"/>
              <a:t> </a:t>
            </a:r>
            <a:r>
              <a:rPr dirty="0" err="1"/>
              <a:t>jsoucnu</a:t>
            </a:r>
            <a:r>
              <a:rPr dirty="0"/>
              <a:t> aby se </a:t>
            </a:r>
            <a:r>
              <a:rPr dirty="0" err="1"/>
              <a:t>měl</a:t>
            </a:r>
            <a:r>
              <a:rPr dirty="0"/>
              <a:t> </a:t>
            </a:r>
            <a:r>
              <a:rPr dirty="0" err="1"/>
              <a:t>tak</a:t>
            </a:r>
            <a:r>
              <a:rPr dirty="0"/>
              <a:t>, </a:t>
            </a:r>
            <a:r>
              <a:rPr dirty="0" err="1"/>
              <a:t>jako</a:t>
            </a:r>
            <a:r>
              <a:rPr dirty="0"/>
              <a:t> se </a:t>
            </a:r>
            <a:r>
              <a:rPr dirty="0" err="1"/>
              <a:t>má</a:t>
            </a:r>
            <a:r>
              <a:rPr dirty="0"/>
              <a:t> </a:t>
            </a:r>
            <a:r>
              <a:rPr dirty="0" err="1"/>
              <a:t>smyslový</a:t>
            </a:r>
            <a:r>
              <a:rPr dirty="0"/>
              <a:t> </a:t>
            </a:r>
            <a:r>
              <a:rPr dirty="0" err="1"/>
              <a:t>mohutnost</a:t>
            </a:r>
            <a:r>
              <a:rPr dirty="0"/>
              <a:t> k </a:t>
            </a:r>
            <a:r>
              <a:rPr dirty="0" err="1"/>
              <a:t>vnímatelným</a:t>
            </a:r>
            <a:r>
              <a:rPr dirty="0"/>
              <a:t> </a:t>
            </a:r>
            <a:r>
              <a:rPr dirty="0" err="1"/>
              <a:t>předmětům</a:t>
            </a:r>
            <a:r>
              <a:rPr dirty="0"/>
              <a:t>. Je </a:t>
            </a:r>
            <a:r>
              <a:rPr dirty="0" err="1"/>
              <a:t>tudíž</a:t>
            </a:r>
            <a:r>
              <a:rPr dirty="0"/>
              <a:t> </a:t>
            </a:r>
            <a:r>
              <a:rPr dirty="0" err="1"/>
              <a:t>nutně</a:t>
            </a:r>
            <a:r>
              <a:rPr dirty="0"/>
              <a:t>, </a:t>
            </a:r>
            <a:r>
              <a:rPr dirty="0" err="1"/>
              <a:t>ježto</a:t>
            </a:r>
            <a:r>
              <a:rPr dirty="0"/>
              <a:t> </a:t>
            </a:r>
            <a:r>
              <a:rPr dirty="0" err="1"/>
              <a:t>myslí</a:t>
            </a:r>
            <a:r>
              <a:rPr dirty="0"/>
              <a:t> </a:t>
            </a:r>
            <a:r>
              <a:rPr dirty="0" err="1"/>
              <a:t>všechno</a:t>
            </a:r>
            <a:r>
              <a:rPr dirty="0"/>
              <a:t>, </a:t>
            </a:r>
            <a:r>
              <a:rPr dirty="0" err="1"/>
              <a:t>nesmíchaný</a:t>
            </a:r>
            <a:r>
              <a:rPr dirty="0"/>
              <a:t>, aby to, </a:t>
            </a:r>
            <a:r>
              <a:rPr dirty="0" err="1"/>
              <a:t>jak</a:t>
            </a:r>
            <a:r>
              <a:rPr dirty="0"/>
              <a:t> </a:t>
            </a:r>
            <a:r>
              <a:rPr dirty="0" err="1"/>
              <a:t>praví</a:t>
            </a:r>
            <a:r>
              <a:rPr dirty="0"/>
              <a:t> </a:t>
            </a:r>
            <a:r>
              <a:rPr dirty="0" err="1"/>
              <a:t>Anaxagorás</a:t>
            </a:r>
            <a:r>
              <a:rPr dirty="0"/>
              <a:t>, </a:t>
            </a:r>
            <a:r>
              <a:rPr dirty="0" err="1"/>
              <a:t>ovládal</a:t>
            </a:r>
            <a:r>
              <a:rPr dirty="0"/>
              <a:t>, to jest, aby </a:t>
            </a:r>
            <a:r>
              <a:rPr dirty="0" err="1"/>
              <a:t>poznával</a:t>
            </a:r>
            <a:r>
              <a:rPr dirty="0"/>
              <a:t>. … </a:t>
            </a:r>
            <a:r>
              <a:rPr dirty="0" err="1"/>
              <a:t>Tudíž</a:t>
            </a:r>
            <a:r>
              <a:rPr dirty="0"/>
              <a:t> </a:t>
            </a:r>
            <a:r>
              <a:rPr dirty="0" err="1"/>
              <a:t>takzvaný</a:t>
            </a:r>
            <a:r>
              <a:rPr dirty="0"/>
              <a:t> </a:t>
            </a:r>
            <a:r>
              <a:rPr dirty="0" err="1"/>
              <a:t>rozum</a:t>
            </a:r>
            <a:r>
              <a:rPr dirty="0"/>
              <a:t> </a:t>
            </a:r>
            <a:r>
              <a:rPr dirty="0" err="1"/>
              <a:t>duše</a:t>
            </a:r>
            <a:r>
              <a:rPr dirty="0"/>
              <a:t> – a </a:t>
            </a:r>
            <a:r>
              <a:rPr dirty="0" err="1"/>
              <a:t>rozumem</a:t>
            </a:r>
            <a:r>
              <a:rPr dirty="0"/>
              <a:t> </a:t>
            </a:r>
            <a:r>
              <a:rPr dirty="0" err="1"/>
              <a:t>nazývám</a:t>
            </a:r>
            <a:r>
              <a:rPr dirty="0"/>
              <a:t> to, </a:t>
            </a:r>
            <a:r>
              <a:rPr dirty="0" err="1"/>
              <a:t>čím</a:t>
            </a:r>
            <a:r>
              <a:rPr dirty="0"/>
              <a:t> </a:t>
            </a:r>
            <a:r>
              <a:rPr dirty="0" err="1"/>
              <a:t>duše</a:t>
            </a:r>
            <a:r>
              <a:rPr dirty="0"/>
              <a:t> </a:t>
            </a:r>
            <a:r>
              <a:rPr dirty="0" err="1"/>
              <a:t>myslí</a:t>
            </a:r>
            <a:r>
              <a:rPr dirty="0"/>
              <a:t> a </a:t>
            </a:r>
            <a:r>
              <a:rPr dirty="0" err="1"/>
              <a:t>soudí</a:t>
            </a:r>
            <a:r>
              <a:rPr dirty="0"/>
              <a:t> – </a:t>
            </a:r>
            <a:r>
              <a:rPr dirty="0" err="1"/>
              <a:t>není</a:t>
            </a:r>
            <a:r>
              <a:rPr dirty="0"/>
              <a:t> z </a:t>
            </a:r>
            <a:r>
              <a:rPr dirty="0" err="1"/>
              <a:t>hlediska</a:t>
            </a:r>
            <a:r>
              <a:rPr dirty="0"/>
              <a:t> </a:t>
            </a:r>
            <a:r>
              <a:rPr dirty="0" err="1"/>
              <a:t>skutečnosti</a:t>
            </a:r>
            <a:r>
              <a:rPr dirty="0"/>
              <a:t> </a:t>
            </a:r>
            <a:r>
              <a:rPr dirty="0" err="1"/>
              <a:t>ničím</a:t>
            </a:r>
            <a:r>
              <a:rPr dirty="0"/>
              <a:t>, </a:t>
            </a:r>
            <a:r>
              <a:rPr dirty="0" err="1"/>
              <a:t>dokud</a:t>
            </a:r>
            <a:r>
              <a:rPr dirty="0"/>
              <a:t> </a:t>
            </a:r>
            <a:r>
              <a:rPr dirty="0" err="1"/>
              <a:t>nemyslí</a:t>
            </a:r>
            <a:r>
              <a:rPr dirty="0"/>
              <a:t>. </a:t>
            </a:r>
            <a:r>
              <a:rPr dirty="0" err="1"/>
              <a:t>Tím</a:t>
            </a:r>
            <a:r>
              <a:rPr dirty="0"/>
              <a:t> je </a:t>
            </a:r>
            <a:r>
              <a:rPr dirty="0" err="1"/>
              <a:t>také</a:t>
            </a:r>
            <a:r>
              <a:rPr dirty="0"/>
              <a:t> </a:t>
            </a:r>
            <a:r>
              <a:rPr dirty="0" err="1"/>
              <a:t>zdůvodněno</a:t>
            </a:r>
            <a:r>
              <a:rPr dirty="0"/>
              <a:t>, </a:t>
            </a:r>
            <a:r>
              <a:rPr dirty="0" err="1"/>
              <a:t>že</a:t>
            </a:r>
            <a:r>
              <a:rPr dirty="0"/>
              <a:t> </a:t>
            </a:r>
            <a:r>
              <a:rPr dirty="0" err="1"/>
              <a:t>není</a:t>
            </a:r>
            <a:r>
              <a:rPr dirty="0"/>
              <a:t> </a:t>
            </a:r>
            <a:r>
              <a:rPr dirty="0" err="1"/>
              <a:t>smíchán</a:t>
            </a:r>
            <a:r>
              <a:rPr dirty="0"/>
              <a:t> s </a:t>
            </a:r>
            <a:r>
              <a:rPr dirty="0" err="1"/>
              <a:t>tělem</a:t>
            </a:r>
            <a:r>
              <a:rPr dirty="0"/>
              <a:t>.“ (</a:t>
            </a:r>
            <a:r>
              <a:rPr i="1" dirty="0"/>
              <a:t>O </a:t>
            </a:r>
            <a:r>
              <a:rPr i="1" dirty="0" err="1"/>
              <a:t>duši</a:t>
            </a:r>
            <a:r>
              <a:rPr i="1" dirty="0"/>
              <a:t>, </a:t>
            </a:r>
            <a:r>
              <a:rPr dirty="0"/>
              <a:t>III, 4, 429a15-26)</a:t>
            </a:r>
          </a:p>
          <a:p>
            <a:pPr marL="0" indent="0">
              <a:spcBef>
                <a:spcPts val="200"/>
              </a:spcBef>
              <a:buSzTx/>
              <a:buNone/>
              <a:defRPr sz="1200"/>
            </a:pPr>
            <a:r>
              <a:rPr dirty="0"/>
              <a:t>„</a:t>
            </a:r>
            <a:r>
              <a:rPr dirty="0" err="1"/>
              <a:t>Vůbec</a:t>
            </a:r>
            <a:r>
              <a:rPr dirty="0"/>
              <a:t> </a:t>
            </a:r>
            <a:r>
              <a:rPr dirty="0" err="1"/>
              <a:t>rozum</a:t>
            </a:r>
            <a:r>
              <a:rPr dirty="0"/>
              <a:t>, </a:t>
            </a:r>
            <a:r>
              <a:rPr dirty="0" err="1"/>
              <a:t>když</a:t>
            </a:r>
            <a:r>
              <a:rPr dirty="0"/>
              <a:t> </a:t>
            </a:r>
            <a:r>
              <a:rPr dirty="0" err="1"/>
              <a:t>skutečně</a:t>
            </a:r>
            <a:r>
              <a:rPr dirty="0"/>
              <a:t> </a:t>
            </a:r>
            <a:r>
              <a:rPr dirty="0" err="1"/>
              <a:t>myslí</a:t>
            </a:r>
            <a:r>
              <a:rPr dirty="0"/>
              <a:t>, jest </a:t>
            </a:r>
            <a:r>
              <a:rPr dirty="0" err="1"/>
              <a:t>tím</a:t>
            </a:r>
            <a:r>
              <a:rPr dirty="0"/>
              <a:t>, </a:t>
            </a:r>
            <a:r>
              <a:rPr dirty="0" err="1"/>
              <a:t>čím</a:t>
            </a:r>
            <a:r>
              <a:rPr dirty="0"/>
              <a:t> </a:t>
            </a:r>
            <a:r>
              <a:rPr dirty="0" err="1"/>
              <a:t>jsou</a:t>
            </a:r>
            <a:r>
              <a:rPr dirty="0"/>
              <a:t> </a:t>
            </a:r>
            <a:r>
              <a:rPr dirty="0" err="1"/>
              <a:t>jeho</a:t>
            </a:r>
            <a:r>
              <a:rPr dirty="0"/>
              <a:t> </a:t>
            </a:r>
            <a:r>
              <a:rPr dirty="0" err="1"/>
              <a:t>předměty</a:t>
            </a:r>
            <a:r>
              <a:rPr dirty="0"/>
              <a:t>. (431b18-19) Proto bez </a:t>
            </a:r>
            <a:r>
              <a:rPr dirty="0" err="1"/>
              <a:t>vnímání</a:t>
            </a:r>
            <a:r>
              <a:rPr dirty="0"/>
              <a:t> </a:t>
            </a:r>
            <a:r>
              <a:rPr dirty="0" err="1"/>
              <a:t>nemůže</a:t>
            </a:r>
            <a:r>
              <a:rPr dirty="0"/>
              <a:t> </a:t>
            </a:r>
            <a:r>
              <a:rPr dirty="0" err="1"/>
              <a:t>nikdo</a:t>
            </a:r>
            <a:r>
              <a:rPr dirty="0"/>
              <a:t> </a:t>
            </a:r>
            <a:r>
              <a:rPr dirty="0" err="1"/>
              <a:t>nic</a:t>
            </a:r>
            <a:r>
              <a:rPr dirty="0"/>
              <a:t> </a:t>
            </a:r>
            <a:r>
              <a:rPr dirty="0" err="1"/>
              <a:t>poznati</a:t>
            </a:r>
            <a:r>
              <a:rPr dirty="0"/>
              <a:t> </a:t>
            </a:r>
            <a:r>
              <a:rPr dirty="0" err="1"/>
              <a:t>ani</a:t>
            </a:r>
            <a:r>
              <a:rPr dirty="0"/>
              <a:t> </a:t>
            </a:r>
            <a:r>
              <a:rPr dirty="0" err="1"/>
              <a:t>chápati</a:t>
            </a:r>
            <a:r>
              <a:rPr dirty="0"/>
              <a:t>; </a:t>
            </a:r>
            <a:r>
              <a:rPr dirty="0" err="1"/>
              <a:t>kdykoliv</a:t>
            </a:r>
            <a:r>
              <a:rPr dirty="0"/>
              <a:t> </a:t>
            </a:r>
            <a:r>
              <a:rPr dirty="0" err="1"/>
              <a:t>přemýšlíme</a:t>
            </a:r>
            <a:r>
              <a:rPr dirty="0"/>
              <a:t>, je </a:t>
            </a:r>
            <a:r>
              <a:rPr dirty="0" err="1"/>
              <a:t>nutno</a:t>
            </a:r>
            <a:r>
              <a:rPr dirty="0"/>
              <a:t> </a:t>
            </a:r>
            <a:r>
              <a:rPr dirty="0" err="1"/>
              <a:t>přemýšleti</a:t>
            </a:r>
            <a:r>
              <a:rPr dirty="0"/>
              <a:t> </a:t>
            </a:r>
            <a:r>
              <a:rPr dirty="0" err="1"/>
              <a:t>zároveň</a:t>
            </a:r>
            <a:r>
              <a:rPr dirty="0"/>
              <a:t> s </a:t>
            </a:r>
            <a:r>
              <a:rPr dirty="0" err="1"/>
              <a:t>představou</a:t>
            </a:r>
            <a:r>
              <a:rPr dirty="0"/>
              <a:t>. </a:t>
            </a:r>
            <a:r>
              <a:rPr dirty="0" err="1"/>
              <a:t>Představy</a:t>
            </a:r>
            <a:r>
              <a:rPr dirty="0"/>
              <a:t> </a:t>
            </a:r>
            <a:r>
              <a:rPr dirty="0" err="1"/>
              <a:t>jsou</a:t>
            </a:r>
            <a:r>
              <a:rPr dirty="0"/>
              <a:t> </a:t>
            </a:r>
            <a:r>
              <a:rPr dirty="0" err="1"/>
              <a:t>totiž</a:t>
            </a:r>
            <a:r>
              <a:rPr dirty="0"/>
              <a:t> </a:t>
            </a:r>
            <a:r>
              <a:rPr dirty="0" err="1"/>
              <a:t>jakoby</a:t>
            </a:r>
            <a:r>
              <a:rPr dirty="0"/>
              <a:t> </a:t>
            </a:r>
            <a:r>
              <a:rPr dirty="0" err="1"/>
              <a:t>vjemy</a:t>
            </a:r>
            <a:r>
              <a:rPr dirty="0"/>
              <a:t>, </a:t>
            </a:r>
            <a:r>
              <a:rPr dirty="0" err="1"/>
              <a:t>jenže</a:t>
            </a:r>
            <a:r>
              <a:rPr dirty="0"/>
              <a:t> bez </a:t>
            </a:r>
            <a:r>
              <a:rPr dirty="0" err="1"/>
              <a:t>hmoty</a:t>
            </a:r>
            <a:r>
              <a:rPr dirty="0"/>
              <a:t>.“ (432a8-11)</a:t>
            </a:r>
          </a:p>
        </p:txBody>
      </p:sp>
      <p:sp>
        <p:nvSpPr>
          <p:cNvPr id="578"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„Pojem </a:t>
            </a:r>
            <a:r>
              <a:rPr i="1"/>
              <a:t>nús </a:t>
            </a:r>
            <a:r>
              <a:t>hraje v Aristotelově filosofii naprosto zásadní roli. … Je poněkud zarážející, že poté, co Aristotelés popřel transcendenci idejí a substancialitu duše, místo níž nastolil pojem duše jakožto imanentní formy (entelecheia) živého těla, zavádí ve své psychologii pojem </a:t>
            </a:r>
            <a:r>
              <a:rPr i="1"/>
              <a:t>nús </a:t>
            </a:r>
            <a:r>
              <a:t>a to způsobem, který jasně svědčí o jeho transcendentální povaze ve vztahu k duši, a tedy i k člověku. Stejně zarážející je, že po důkazu smrtelnosti duše prohlásí </a:t>
            </a:r>
            <a:r>
              <a:rPr i="1"/>
              <a:t>nús </a:t>
            </a:r>
            <a:r>
              <a:t>za nesmrtelný. (Merlan, </a:t>
            </a:r>
            <a:r>
              <a:rPr i="1"/>
              <a:t>c. d., </a:t>
            </a:r>
            <a:r>
              <a:t>s. 52-53)</a:t>
            </a:r>
          </a:p>
        </p:txBody>
      </p:sp>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Nadpis 1"/>
          <p:cNvSpPr txBox="1">
            <a:spLocks noGrp="1"/>
          </p:cNvSpPr>
          <p:nvPr>
            <p:ph type="title"/>
          </p:nvPr>
        </p:nvSpPr>
        <p:spPr>
          <a:prstGeom prst="rect">
            <a:avLst/>
          </a:prstGeom>
        </p:spPr>
        <p:txBody>
          <a:bodyPr/>
          <a:lstStyle/>
          <a:p>
            <a:pPr>
              <a:defRPr sz="1400"/>
            </a:pPr>
            <a:r>
              <a:t>Aristotelés – politické společenství v </a:t>
            </a:r>
            <a:r>
              <a:rPr i="1"/>
              <a:t>Politice </a:t>
            </a:r>
            <a:r>
              <a:t>a </a:t>
            </a:r>
            <a:r>
              <a:rPr i="1"/>
              <a:t>Etice Níkomachově</a:t>
            </a:r>
          </a:p>
        </p:txBody>
      </p:sp>
      <p:sp>
        <p:nvSpPr>
          <p:cNvPr id="58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rPr dirty="0"/>
              <a:t>„</a:t>
            </a:r>
            <a:r>
              <a:rPr dirty="0" err="1"/>
              <a:t>Poněvadž</a:t>
            </a:r>
            <a:r>
              <a:rPr dirty="0"/>
              <a:t> </a:t>
            </a:r>
            <a:r>
              <a:rPr dirty="0" err="1"/>
              <a:t>vidíme</a:t>
            </a:r>
            <a:r>
              <a:rPr dirty="0"/>
              <a:t>, </a:t>
            </a:r>
            <a:r>
              <a:rPr dirty="0" err="1"/>
              <a:t>že</a:t>
            </a:r>
            <a:r>
              <a:rPr dirty="0"/>
              <a:t> </a:t>
            </a:r>
            <a:r>
              <a:rPr dirty="0" err="1"/>
              <a:t>každá</a:t>
            </a:r>
            <a:r>
              <a:rPr dirty="0"/>
              <a:t> </a:t>
            </a:r>
            <a:r>
              <a:rPr dirty="0" err="1"/>
              <a:t>obec</a:t>
            </a:r>
            <a:r>
              <a:rPr dirty="0"/>
              <a:t> jest </a:t>
            </a:r>
            <a:r>
              <a:rPr dirty="0" err="1"/>
              <a:t>jakýmsi</a:t>
            </a:r>
            <a:r>
              <a:rPr dirty="0"/>
              <a:t> </a:t>
            </a:r>
            <a:r>
              <a:rPr dirty="0" err="1"/>
              <a:t>druhem</a:t>
            </a:r>
            <a:r>
              <a:rPr dirty="0"/>
              <a:t> </a:t>
            </a:r>
            <a:r>
              <a:rPr dirty="0" err="1"/>
              <a:t>společnosti</a:t>
            </a:r>
            <a:r>
              <a:rPr dirty="0"/>
              <a:t> a </a:t>
            </a:r>
            <a:r>
              <a:rPr dirty="0" err="1"/>
              <a:t>že</a:t>
            </a:r>
            <a:r>
              <a:rPr dirty="0"/>
              <a:t> </a:t>
            </a:r>
            <a:r>
              <a:rPr b="1" dirty="0" err="1"/>
              <a:t>každé</a:t>
            </a:r>
            <a:r>
              <a:rPr b="1" dirty="0"/>
              <a:t> </a:t>
            </a:r>
            <a:r>
              <a:rPr b="1" dirty="0" err="1"/>
              <a:t>společenství</a:t>
            </a:r>
            <a:r>
              <a:rPr b="1" dirty="0"/>
              <a:t> jest </a:t>
            </a:r>
            <a:r>
              <a:rPr b="1" dirty="0" err="1"/>
              <a:t>sestaveno</a:t>
            </a:r>
            <a:r>
              <a:rPr b="1" dirty="0"/>
              <a:t> </a:t>
            </a:r>
            <a:r>
              <a:rPr b="1" dirty="0" err="1"/>
              <a:t>za</a:t>
            </a:r>
            <a:r>
              <a:rPr b="1" dirty="0"/>
              <a:t> </a:t>
            </a:r>
            <a:r>
              <a:rPr b="1" dirty="0" err="1"/>
              <a:t>účelem</a:t>
            </a:r>
            <a:r>
              <a:rPr b="1" dirty="0"/>
              <a:t> </a:t>
            </a:r>
            <a:r>
              <a:rPr b="1" dirty="0" err="1"/>
              <a:t>nějakého</a:t>
            </a:r>
            <a:r>
              <a:rPr b="1" dirty="0"/>
              <a:t> dobra</a:t>
            </a:r>
            <a:r>
              <a:rPr dirty="0"/>
              <a:t> – </a:t>
            </a:r>
            <a:r>
              <a:rPr dirty="0" err="1"/>
              <a:t>neboť</a:t>
            </a:r>
            <a:r>
              <a:rPr dirty="0"/>
              <a:t> </a:t>
            </a:r>
            <a:r>
              <a:rPr dirty="0" err="1"/>
              <a:t>všichni</a:t>
            </a:r>
            <a:r>
              <a:rPr dirty="0"/>
              <a:t> </a:t>
            </a:r>
            <a:r>
              <a:rPr dirty="0" err="1"/>
              <a:t>lidé</a:t>
            </a:r>
            <a:r>
              <a:rPr dirty="0"/>
              <a:t> </a:t>
            </a:r>
            <a:r>
              <a:rPr dirty="0" err="1"/>
              <a:t>všechno</a:t>
            </a:r>
            <a:r>
              <a:rPr dirty="0"/>
              <a:t> </a:t>
            </a:r>
            <a:r>
              <a:rPr dirty="0" err="1"/>
              <a:t>konají</a:t>
            </a:r>
            <a:r>
              <a:rPr dirty="0"/>
              <a:t> pro to, co se </a:t>
            </a:r>
            <a:r>
              <a:rPr dirty="0" err="1"/>
              <a:t>jim</a:t>
            </a:r>
            <a:r>
              <a:rPr dirty="0"/>
              <a:t> </a:t>
            </a:r>
            <a:r>
              <a:rPr dirty="0" err="1"/>
              <a:t>zdá</a:t>
            </a:r>
            <a:r>
              <a:rPr dirty="0"/>
              <a:t> </a:t>
            </a:r>
            <a:r>
              <a:rPr dirty="0" err="1"/>
              <a:t>dobrem</a:t>
            </a:r>
            <a:r>
              <a:rPr dirty="0"/>
              <a:t>-, jest </a:t>
            </a:r>
            <a:r>
              <a:rPr dirty="0" err="1"/>
              <a:t>zjevno</a:t>
            </a:r>
            <a:r>
              <a:rPr dirty="0"/>
              <a:t>, </a:t>
            </a:r>
            <a:r>
              <a:rPr dirty="0" err="1"/>
              <a:t>že</a:t>
            </a:r>
            <a:r>
              <a:rPr dirty="0"/>
              <a:t> </a:t>
            </a:r>
            <a:r>
              <a:rPr dirty="0" err="1"/>
              <a:t>sice</a:t>
            </a:r>
            <a:r>
              <a:rPr dirty="0"/>
              <a:t> </a:t>
            </a:r>
            <a:r>
              <a:rPr dirty="0" err="1"/>
              <a:t>všechna</a:t>
            </a:r>
            <a:r>
              <a:rPr dirty="0"/>
              <a:t> </a:t>
            </a:r>
            <a:r>
              <a:rPr dirty="0" err="1"/>
              <a:t>společenství</a:t>
            </a:r>
            <a:r>
              <a:rPr dirty="0"/>
              <a:t> </a:t>
            </a:r>
            <a:r>
              <a:rPr dirty="0" err="1"/>
              <a:t>směřují</a:t>
            </a:r>
            <a:r>
              <a:rPr dirty="0"/>
              <a:t> k </a:t>
            </a:r>
            <a:r>
              <a:rPr dirty="0" err="1"/>
              <a:t>nějakému</a:t>
            </a:r>
            <a:r>
              <a:rPr dirty="0"/>
              <a:t> </a:t>
            </a:r>
            <a:r>
              <a:rPr dirty="0" err="1"/>
              <a:t>dobru</a:t>
            </a:r>
            <a:r>
              <a:rPr dirty="0"/>
              <a:t> </a:t>
            </a:r>
            <a:r>
              <a:rPr dirty="0" err="1"/>
              <a:t>jako</a:t>
            </a:r>
            <a:r>
              <a:rPr dirty="0"/>
              <a:t> k </a:t>
            </a:r>
            <a:r>
              <a:rPr dirty="0" err="1"/>
              <a:t>cíli</a:t>
            </a:r>
            <a:r>
              <a:rPr dirty="0"/>
              <a:t>, </a:t>
            </a:r>
            <a:r>
              <a:rPr b="1" dirty="0"/>
              <a:t>ale </a:t>
            </a:r>
            <a:r>
              <a:rPr b="1" dirty="0" err="1"/>
              <a:t>zvláště</a:t>
            </a:r>
            <a:r>
              <a:rPr b="1" dirty="0"/>
              <a:t> a </a:t>
            </a:r>
            <a:r>
              <a:rPr b="1" dirty="0" err="1"/>
              <a:t>ze</a:t>
            </a:r>
            <a:r>
              <a:rPr b="1" dirty="0"/>
              <a:t> </a:t>
            </a:r>
            <a:r>
              <a:rPr b="1" dirty="0" err="1"/>
              <a:t>všech</a:t>
            </a:r>
            <a:r>
              <a:rPr b="1" dirty="0"/>
              <a:t> k </a:t>
            </a:r>
            <a:r>
              <a:rPr b="1" dirty="0" err="1"/>
              <a:t>nejvyššímu</a:t>
            </a:r>
            <a:r>
              <a:rPr b="1" dirty="0"/>
              <a:t> </a:t>
            </a:r>
            <a:r>
              <a:rPr b="1" dirty="0" err="1"/>
              <a:t>dobru</a:t>
            </a:r>
            <a:r>
              <a:rPr b="1" dirty="0"/>
              <a:t> </a:t>
            </a:r>
            <a:r>
              <a:rPr b="1" dirty="0" err="1"/>
              <a:t>jako</a:t>
            </a:r>
            <a:r>
              <a:rPr b="1" dirty="0"/>
              <a:t> k </a:t>
            </a:r>
            <a:r>
              <a:rPr b="1" dirty="0" err="1"/>
              <a:t>cíli</a:t>
            </a:r>
            <a:r>
              <a:rPr dirty="0"/>
              <a:t>, ale </a:t>
            </a:r>
            <a:r>
              <a:rPr dirty="0" err="1"/>
              <a:t>zvláště</a:t>
            </a:r>
            <a:r>
              <a:rPr dirty="0"/>
              <a:t> a </a:t>
            </a:r>
            <a:r>
              <a:rPr dirty="0" err="1"/>
              <a:t>ze</a:t>
            </a:r>
            <a:r>
              <a:rPr dirty="0"/>
              <a:t> </a:t>
            </a:r>
            <a:r>
              <a:rPr dirty="0" err="1"/>
              <a:t>všech</a:t>
            </a:r>
            <a:r>
              <a:rPr dirty="0"/>
              <a:t> k </a:t>
            </a:r>
            <a:r>
              <a:rPr dirty="0" err="1"/>
              <a:t>nejvyššímu</a:t>
            </a:r>
            <a:r>
              <a:rPr dirty="0"/>
              <a:t> </a:t>
            </a:r>
            <a:r>
              <a:rPr dirty="0" err="1"/>
              <a:t>dobru</a:t>
            </a:r>
            <a:r>
              <a:rPr dirty="0"/>
              <a:t> to </a:t>
            </a:r>
            <a:r>
              <a:rPr dirty="0" err="1"/>
              <a:t>společenství</a:t>
            </a:r>
            <a:r>
              <a:rPr dirty="0"/>
              <a:t>, </a:t>
            </a:r>
            <a:r>
              <a:rPr dirty="0" err="1"/>
              <a:t>které</a:t>
            </a:r>
            <a:r>
              <a:rPr dirty="0"/>
              <a:t> </a:t>
            </a:r>
            <a:r>
              <a:rPr dirty="0" err="1"/>
              <a:t>ze</a:t>
            </a:r>
            <a:r>
              <a:rPr dirty="0"/>
              <a:t> </a:t>
            </a:r>
            <a:r>
              <a:rPr dirty="0" err="1"/>
              <a:t>všech</a:t>
            </a:r>
            <a:r>
              <a:rPr dirty="0"/>
              <a:t> </a:t>
            </a:r>
            <a:r>
              <a:rPr dirty="0" err="1"/>
              <a:t>má</a:t>
            </a:r>
            <a:r>
              <a:rPr dirty="0"/>
              <a:t> </a:t>
            </a:r>
            <a:r>
              <a:rPr b="1" dirty="0" err="1"/>
              <a:t>největší</a:t>
            </a:r>
            <a:r>
              <a:rPr b="1" dirty="0"/>
              <a:t> </a:t>
            </a:r>
            <a:r>
              <a:rPr b="1" dirty="0" err="1"/>
              <a:t>přednost</a:t>
            </a:r>
            <a:r>
              <a:rPr dirty="0"/>
              <a:t> a </a:t>
            </a:r>
            <a:r>
              <a:rPr dirty="0" err="1"/>
              <a:t>všechny</a:t>
            </a:r>
            <a:r>
              <a:rPr dirty="0"/>
              <a:t> </a:t>
            </a:r>
            <a:r>
              <a:rPr dirty="0" err="1"/>
              <a:t>ostatní</a:t>
            </a:r>
            <a:r>
              <a:rPr dirty="0"/>
              <a:t> v </a:t>
            </a:r>
            <a:r>
              <a:rPr dirty="0" err="1"/>
              <a:t>sobě</a:t>
            </a:r>
            <a:r>
              <a:rPr dirty="0"/>
              <a:t> </a:t>
            </a:r>
            <a:r>
              <a:rPr dirty="0" err="1"/>
              <a:t>zahrnuje</a:t>
            </a:r>
            <a:r>
              <a:rPr dirty="0"/>
              <a:t>. To jest </a:t>
            </a:r>
            <a:r>
              <a:rPr dirty="0" err="1"/>
              <a:t>tak</a:t>
            </a:r>
            <a:r>
              <a:rPr dirty="0"/>
              <a:t> </a:t>
            </a:r>
            <a:r>
              <a:rPr dirty="0" err="1"/>
              <a:t>zvaná</a:t>
            </a:r>
            <a:r>
              <a:rPr dirty="0"/>
              <a:t> </a:t>
            </a:r>
            <a:r>
              <a:rPr b="1" dirty="0" err="1"/>
              <a:t>obec</a:t>
            </a:r>
            <a:r>
              <a:rPr b="1" dirty="0"/>
              <a:t> a </a:t>
            </a:r>
            <a:r>
              <a:rPr b="1" dirty="0" err="1"/>
              <a:t>občanské</a:t>
            </a:r>
            <a:r>
              <a:rPr b="1" dirty="0"/>
              <a:t> </a:t>
            </a:r>
            <a:r>
              <a:rPr b="1" dirty="0" err="1"/>
              <a:t>společenství</a:t>
            </a:r>
            <a:r>
              <a:rPr b="1" dirty="0"/>
              <a:t>.</a:t>
            </a:r>
            <a:r>
              <a:rPr dirty="0"/>
              <a:t>“ (</a:t>
            </a:r>
            <a:r>
              <a:rPr dirty="0" err="1"/>
              <a:t>Arist</a:t>
            </a:r>
            <a:r>
              <a:rPr dirty="0"/>
              <a:t>. </a:t>
            </a:r>
            <a:r>
              <a:rPr i="1" dirty="0" err="1"/>
              <a:t>Politika</a:t>
            </a:r>
            <a:r>
              <a:rPr i="1" dirty="0"/>
              <a:t>, </a:t>
            </a:r>
            <a:r>
              <a:rPr dirty="0"/>
              <a:t>I,</a:t>
            </a:r>
            <a:r>
              <a:rPr i="1" dirty="0"/>
              <a:t> </a:t>
            </a:r>
            <a:r>
              <a:rPr dirty="0"/>
              <a:t>I, 1252a1-8)</a:t>
            </a:r>
          </a:p>
          <a:p>
            <a:pPr marL="0" indent="0">
              <a:buSzTx/>
              <a:buNone/>
              <a:defRPr sz="1400"/>
            </a:pPr>
            <a:endParaRPr dirty="0"/>
          </a:p>
          <a:p>
            <a:pPr marL="0" indent="0">
              <a:spcBef>
                <a:spcPts val="200"/>
              </a:spcBef>
              <a:buSzTx/>
              <a:buNone/>
              <a:defRPr sz="1200"/>
            </a:pPr>
            <a:r>
              <a:rPr dirty="0"/>
              <a:t>„</a:t>
            </a:r>
            <a:r>
              <a:rPr dirty="0" err="1"/>
              <a:t>Konečně</a:t>
            </a:r>
            <a:r>
              <a:rPr dirty="0"/>
              <a:t> </a:t>
            </a:r>
            <a:r>
              <a:rPr dirty="0" err="1"/>
              <a:t>dovršená</a:t>
            </a:r>
            <a:r>
              <a:rPr dirty="0"/>
              <a:t> a </a:t>
            </a:r>
            <a:r>
              <a:rPr dirty="0" err="1"/>
              <a:t>dokonalá</a:t>
            </a:r>
            <a:r>
              <a:rPr dirty="0"/>
              <a:t> </a:t>
            </a:r>
            <a:r>
              <a:rPr dirty="0" err="1"/>
              <a:t>společnost</a:t>
            </a:r>
            <a:r>
              <a:rPr dirty="0"/>
              <a:t>, </a:t>
            </a:r>
            <a:r>
              <a:rPr dirty="0" err="1"/>
              <a:t>utvořená</a:t>
            </a:r>
            <a:r>
              <a:rPr dirty="0"/>
              <a:t> z </a:t>
            </a:r>
            <a:r>
              <a:rPr dirty="0" err="1"/>
              <a:t>více</a:t>
            </a:r>
            <a:r>
              <a:rPr dirty="0"/>
              <a:t> </a:t>
            </a:r>
            <a:r>
              <a:rPr dirty="0" err="1"/>
              <a:t>dědin</a:t>
            </a:r>
            <a:r>
              <a:rPr dirty="0"/>
              <a:t>, jest </a:t>
            </a:r>
            <a:r>
              <a:rPr dirty="0" err="1"/>
              <a:t>obec</a:t>
            </a:r>
            <a:r>
              <a:rPr dirty="0"/>
              <a:t>, </a:t>
            </a:r>
            <a:r>
              <a:rPr dirty="0" err="1"/>
              <a:t>společenství</a:t>
            </a:r>
            <a:r>
              <a:rPr dirty="0"/>
              <a:t>, </a:t>
            </a:r>
            <a:r>
              <a:rPr dirty="0" err="1"/>
              <a:t>které</a:t>
            </a:r>
            <a:r>
              <a:rPr dirty="0"/>
              <a:t> -</a:t>
            </a:r>
            <a:r>
              <a:rPr dirty="0" err="1"/>
              <a:t>takřka</a:t>
            </a:r>
            <a:r>
              <a:rPr dirty="0"/>
              <a:t> </a:t>
            </a:r>
            <a:r>
              <a:rPr dirty="0" err="1"/>
              <a:t>dosáhlo</a:t>
            </a:r>
            <a:r>
              <a:rPr dirty="0"/>
              <a:t> </a:t>
            </a:r>
            <a:r>
              <a:rPr dirty="0" err="1"/>
              <a:t>již</a:t>
            </a:r>
            <a:r>
              <a:rPr dirty="0"/>
              <a:t> </a:t>
            </a:r>
            <a:r>
              <a:rPr dirty="0" err="1"/>
              <a:t>cíle</a:t>
            </a:r>
            <a:r>
              <a:rPr dirty="0"/>
              <a:t> </a:t>
            </a:r>
            <a:r>
              <a:rPr dirty="0" err="1"/>
              <a:t>veškeré</a:t>
            </a:r>
            <a:r>
              <a:rPr dirty="0"/>
              <a:t> </a:t>
            </a:r>
            <a:r>
              <a:rPr dirty="0" err="1"/>
              <a:t>soběstačnosti</a:t>
            </a:r>
            <a:r>
              <a:rPr dirty="0"/>
              <a:t> a </a:t>
            </a:r>
            <a:r>
              <a:rPr dirty="0" err="1"/>
              <a:t>které</a:t>
            </a:r>
            <a:r>
              <a:rPr dirty="0"/>
              <a:t> </a:t>
            </a:r>
            <a:r>
              <a:rPr dirty="0" err="1"/>
              <a:t>sice</a:t>
            </a:r>
            <a:r>
              <a:rPr dirty="0"/>
              <a:t> </a:t>
            </a:r>
            <a:r>
              <a:rPr dirty="0" err="1"/>
              <a:t>vzniklo</a:t>
            </a:r>
            <a:r>
              <a:rPr dirty="0"/>
              <a:t> pro </a:t>
            </a:r>
            <a:r>
              <a:rPr dirty="0" err="1"/>
              <a:t>zachování</a:t>
            </a:r>
            <a:r>
              <a:rPr dirty="0"/>
              <a:t> </a:t>
            </a:r>
            <a:r>
              <a:rPr dirty="0" err="1"/>
              <a:t>života</a:t>
            </a:r>
            <a:r>
              <a:rPr dirty="0"/>
              <a:t>, ale </a:t>
            </a:r>
            <a:r>
              <a:rPr dirty="0" err="1"/>
              <a:t>trvá</a:t>
            </a:r>
            <a:r>
              <a:rPr dirty="0"/>
              <a:t> </a:t>
            </a:r>
            <a:r>
              <a:rPr dirty="0" err="1"/>
              <a:t>za</a:t>
            </a:r>
            <a:r>
              <a:rPr dirty="0"/>
              <a:t> </a:t>
            </a:r>
            <a:r>
              <a:rPr dirty="0" err="1"/>
              <a:t>účelem</a:t>
            </a:r>
            <a:r>
              <a:rPr dirty="0"/>
              <a:t> </a:t>
            </a:r>
            <a:r>
              <a:rPr b="1" dirty="0" err="1"/>
              <a:t>života</a:t>
            </a:r>
            <a:r>
              <a:rPr b="1" dirty="0"/>
              <a:t> </a:t>
            </a:r>
            <a:r>
              <a:rPr b="1" dirty="0" err="1"/>
              <a:t>dobrého</a:t>
            </a:r>
            <a:r>
              <a:rPr dirty="0"/>
              <a:t>. … Z </a:t>
            </a:r>
            <a:r>
              <a:rPr dirty="0" err="1"/>
              <a:t>toho</a:t>
            </a:r>
            <a:r>
              <a:rPr dirty="0"/>
              <a:t> jest </a:t>
            </a:r>
            <a:r>
              <a:rPr dirty="0" err="1"/>
              <a:t>tedy</a:t>
            </a:r>
            <a:r>
              <a:rPr dirty="0"/>
              <a:t> </a:t>
            </a:r>
            <a:r>
              <a:rPr dirty="0" err="1"/>
              <a:t>zřejmo</a:t>
            </a:r>
            <a:r>
              <a:rPr dirty="0"/>
              <a:t>, </a:t>
            </a:r>
            <a:r>
              <a:rPr dirty="0" err="1"/>
              <a:t>že</a:t>
            </a:r>
            <a:r>
              <a:rPr dirty="0"/>
              <a:t> </a:t>
            </a:r>
            <a:r>
              <a:rPr dirty="0" err="1"/>
              <a:t>obec</a:t>
            </a:r>
            <a:r>
              <a:rPr dirty="0"/>
              <a:t> jest </a:t>
            </a:r>
            <a:r>
              <a:rPr dirty="0" err="1"/>
              <a:t>útvar</a:t>
            </a:r>
            <a:r>
              <a:rPr dirty="0"/>
              <a:t> </a:t>
            </a:r>
            <a:r>
              <a:rPr dirty="0" err="1"/>
              <a:t>přirozený</a:t>
            </a:r>
            <a:r>
              <a:rPr dirty="0"/>
              <a:t> a </a:t>
            </a:r>
            <a:r>
              <a:rPr dirty="0" err="1"/>
              <a:t>že</a:t>
            </a:r>
            <a:r>
              <a:rPr dirty="0"/>
              <a:t> </a:t>
            </a:r>
            <a:r>
              <a:rPr dirty="0" err="1"/>
              <a:t>člověk</a:t>
            </a:r>
            <a:r>
              <a:rPr dirty="0"/>
              <a:t> jest </a:t>
            </a:r>
            <a:r>
              <a:rPr dirty="0" err="1"/>
              <a:t>bytost</a:t>
            </a:r>
            <a:r>
              <a:rPr dirty="0"/>
              <a:t> </a:t>
            </a:r>
            <a:r>
              <a:rPr dirty="0" err="1"/>
              <a:t>přirozeně</a:t>
            </a:r>
            <a:r>
              <a:rPr dirty="0"/>
              <a:t> </a:t>
            </a:r>
            <a:r>
              <a:rPr dirty="0" err="1"/>
              <a:t>určená</a:t>
            </a:r>
            <a:r>
              <a:rPr dirty="0"/>
              <a:t> pro </a:t>
            </a:r>
            <a:r>
              <a:rPr dirty="0" err="1"/>
              <a:t>život</a:t>
            </a:r>
            <a:r>
              <a:rPr dirty="0"/>
              <a:t> v </a:t>
            </a:r>
            <a:r>
              <a:rPr dirty="0" err="1"/>
              <a:t>obci</a:t>
            </a:r>
            <a:r>
              <a:rPr dirty="0"/>
              <a:t>, a </a:t>
            </a:r>
            <a:r>
              <a:rPr dirty="0" err="1"/>
              <a:t>že</a:t>
            </a:r>
            <a:r>
              <a:rPr dirty="0"/>
              <a:t> ten, </a:t>
            </a:r>
            <a:r>
              <a:rPr dirty="0" err="1"/>
              <a:t>kdo</a:t>
            </a:r>
            <a:r>
              <a:rPr dirty="0"/>
              <a:t> od </a:t>
            </a:r>
            <a:r>
              <a:rPr dirty="0" err="1"/>
              <a:t>přirozenosti</a:t>
            </a:r>
            <a:r>
              <a:rPr dirty="0"/>
              <a:t> a ne </a:t>
            </a:r>
            <a:r>
              <a:rPr dirty="0" err="1"/>
              <a:t>jenom</a:t>
            </a:r>
            <a:r>
              <a:rPr dirty="0"/>
              <a:t> </a:t>
            </a:r>
            <a:r>
              <a:rPr dirty="0" err="1"/>
              <a:t>náhodou</a:t>
            </a:r>
            <a:r>
              <a:rPr dirty="0"/>
              <a:t> </a:t>
            </a:r>
            <a:r>
              <a:rPr dirty="0" err="1"/>
              <a:t>žije</a:t>
            </a:r>
            <a:r>
              <a:rPr dirty="0"/>
              <a:t> </a:t>
            </a:r>
            <a:r>
              <a:rPr dirty="0" err="1"/>
              <a:t>mimo</a:t>
            </a:r>
            <a:r>
              <a:rPr dirty="0"/>
              <a:t> </a:t>
            </a:r>
            <a:r>
              <a:rPr dirty="0" err="1"/>
              <a:t>obec</a:t>
            </a:r>
            <a:r>
              <a:rPr dirty="0"/>
              <a:t>, jest </a:t>
            </a:r>
            <a:r>
              <a:rPr dirty="0" err="1"/>
              <a:t>bytost</a:t>
            </a:r>
            <a:r>
              <a:rPr dirty="0"/>
              <a:t> </a:t>
            </a:r>
            <a:r>
              <a:rPr dirty="0" err="1"/>
              <a:t>buď</a:t>
            </a:r>
            <a:r>
              <a:rPr dirty="0"/>
              <a:t> </a:t>
            </a:r>
            <a:r>
              <a:rPr dirty="0" err="1"/>
              <a:t>špatnou</a:t>
            </a:r>
            <a:r>
              <a:rPr dirty="0"/>
              <a:t> </a:t>
            </a:r>
            <a:r>
              <a:rPr dirty="0" err="1"/>
              <a:t>anebo</a:t>
            </a:r>
            <a:r>
              <a:rPr dirty="0"/>
              <a:t> </a:t>
            </a:r>
            <a:r>
              <a:rPr dirty="0" err="1"/>
              <a:t>lepší</a:t>
            </a:r>
            <a:r>
              <a:rPr dirty="0"/>
              <a:t> </a:t>
            </a:r>
            <a:r>
              <a:rPr dirty="0" err="1"/>
              <a:t>než</a:t>
            </a:r>
            <a:r>
              <a:rPr dirty="0"/>
              <a:t> </a:t>
            </a:r>
            <a:r>
              <a:rPr dirty="0" err="1"/>
              <a:t>člověk</a:t>
            </a:r>
            <a:r>
              <a:rPr dirty="0"/>
              <a:t>, </a:t>
            </a:r>
            <a:r>
              <a:rPr dirty="0" err="1"/>
              <a:t>jako</a:t>
            </a:r>
            <a:r>
              <a:rPr dirty="0"/>
              <a:t> </a:t>
            </a:r>
            <a:r>
              <a:rPr dirty="0" err="1"/>
              <a:t>také</a:t>
            </a:r>
            <a:r>
              <a:rPr dirty="0"/>
              <a:t> </a:t>
            </a:r>
            <a:r>
              <a:rPr dirty="0" err="1"/>
              <a:t>muž</a:t>
            </a:r>
            <a:r>
              <a:rPr dirty="0"/>
              <a:t>, o </a:t>
            </a:r>
            <a:r>
              <a:rPr dirty="0" err="1"/>
              <a:t>němž</a:t>
            </a:r>
            <a:r>
              <a:rPr dirty="0"/>
              <a:t> </a:t>
            </a:r>
            <a:r>
              <a:rPr dirty="0" err="1"/>
              <a:t>Homéros</a:t>
            </a:r>
            <a:r>
              <a:rPr dirty="0"/>
              <a:t> s </a:t>
            </a:r>
            <a:r>
              <a:rPr dirty="0" err="1"/>
              <a:t>výtkou</a:t>
            </a:r>
            <a:r>
              <a:rPr dirty="0"/>
              <a:t> </a:t>
            </a:r>
            <a:r>
              <a:rPr dirty="0" err="1"/>
              <a:t>poznamenal</a:t>
            </a:r>
            <a:r>
              <a:rPr dirty="0"/>
              <a:t>: </a:t>
            </a:r>
            <a:r>
              <a:rPr i="1" dirty="0" err="1"/>
              <a:t>Bratrstva</a:t>
            </a:r>
            <a:r>
              <a:rPr i="1" dirty="0"/>
              <a:t>, </a:t>
            </a:r>
            <a:r>
              <a:rPr i="1" dirty="0" err="1"/>
              <a:t>práva</a:t>
            </a:r>
            <a:r>
              <a:rPr i="1" dirty="0"/>
              <a:t> </a:t>
            </a:r>
            <a:r>
              <a:rPr i="1" dirty="0" err="1"/>
              <a:t>i</a:t>
            </a:r>
            <a:r>
              <a:rPr i="1" dirty="0"/>
              <a:t> </a:t>
            </a:r>
            <a:r>
              <a:rPr i="1" dirty="0" err="1"/>
              <a:t>krbu</a:t>
            </a:r>
            <a:r>
              <a:rPr i="1" dirty="0"/>
              <a:t> se </a:t>
            </a:r>
            <a:r>
              <a:rPr i="1" dirty="0" err="1"/>
              <a:t>zříká</a:t>
            </a:r>
            <a:r>
              <a:rPr i="1" dirty="0"/>
              <a:t> </a:t>
            </a:r>
            <a:r>
              <a:rPr i="1" dirty="0" err="1"/>
              <a:t>takový</a:t>
            </a:r>
            <a:r>
              <a:rPr i="1" dirty="0"/>
              <a:t> </a:t>
            </a:r>
            <a:r>
              <a:rPr i="1" dirty="0" err="1"/>
              <a:t>člověk</a:t>
            </a:r>
            <a:r>
              <a:rPr i="1" dirty="0"/>
              <a:t>. </a:t>
            </a:r>
            <a:r>
              <a:rPr dirty="0" err="1"/>
              <a:t>Neboť</a:t>
            </a:r>
            <a:r>
              <a:rPr dirty="0"/>
              <a:t> </a:t>
            </a:r>
            <a:r>
              <a:rPr dirty="0" err="1"/>
              <a:t>takový</a:t>
            </a:r>
            <a:r>
              <a:rPr dirty="0"/>
              <a:t> </a:t>
            </a:r>
            <a:r>
              <a:rPr dirty="0" err="1"/>
              <a:t>člověk</a:t>
            </a:r>
            <a:r>
              <a:rPr dirty="0"/>
              <a:t> </a:t>
            </a:r>
            <a:r>
              <a:rPr dirty="0" err="1"/>
              <a:t>zároveň</a:t>
            </a:r>
            <a:r>
              <a:rPr dirty="0"/>
              <a:t> jest </a:t>
            </a:r>
            <a:r>
              <a:rPr dirty="0" err="1"/>
              <a:t>podle</a:t>
            </a:r>
            <a:r>
              <a:rPr dirty="0"/>
              <a:t> </a:t>
            </a:r>
            <a:r>
              <a:rPr dirty="0" err="1"/>
              <a:t>své</a:t>
            </a:r>
            <a:r>
              <a:rPr dirty="0"/>
              <a:t> </a:t>
            </a:r>
            <a:r>
              <a:rPr dirty="0" err="1"/>
              <a:t>přirozenosti</a:t>
            </a:r>
            <a:r>
              <a:rPr dirty="0"/>
              <a:t> </a:t>
            </a:r>
            <a:r>
              <a:rPr dirty="0" err="1"/>
              <a:t>chtivý</a:t>
            </a:r>
            <a:r>
              <a:rPr dirty="0"/>
              <a:t> </a:t>
            </a:r>
            <a:r>
              <a:rPr dirty="0" err="1"/>
              <a:t>války</a:t>
            </a:r>
            <a:r>
              <a:rPr dirty="0"/>
              <a:t>, </a:t>
            </a:r>
            <a:r>
              <a:rPr dirty="0" err="1"/>
              <a:t>ježto</a:t>
            </a:r>
            <a:r>
              <a:rPr dirty="0"/>
              <a:t> </a:t>
            </a:r>
            <a:r>
              <a:rPr dirty="0" err="1"/>
              <a:t>žije</a:t>
            </a:r>
            <a:r>
              <a:rPr dirty="0"/>
              <a:t> </a:t>
            </a:r>
            <a:r>
              <a:rPr dirty="0" err="1"/>
              <a:t>osaměle</a:t>
            </a:r>
            <a:r>
              <a:rPr dirty="0"/>
              <a:t> </a:t>
            </a:r>
            <a:r>
              <a:rPr dirty="0" err="1"/>
              <a:t>jako</a:t>
            </a:r>
            <a:r>
              <a:rPr dirty="0"/>
              <a:t> </a:t>
            </a:r>
            <a:r>
              <a:rPr dirty="0" err="1"/>
              <a:t>zaběhlý</a:t>
            </a:r>
            <a:r>
              <a:rPr dirty="0"/>
              <a:t> </a:t>
            </a:r>
            <a:r>
              <a:rPr dirty="0" err="1"/>
              <a:t>kamínek</a:t>
            </a:r>
            <a:r>
              <a:rPr dirty="0"/>
              <a:t> </a:t>
            </a:r>
            <a:r>
              <a:rPr dirty="0" err="1"/>
              <a:t>ve</a:t>
            </a:r>
            <a:r>
              <a:rPr dirty="0"/>
              <a:t> </a:t>
            </a:r>
            <a:r>
              <a:rPr dirty="0" err="1"/>
              <a:t>hře</a:t>
            </a:r>
            <a:r>
              <a:rPr dirty="0"/>
              <a:t>.“  (</a:t>
            </a:r>
            <a:r>
              <a:rPr dirty="0" err="1"/>
              <a:t>Arist</a:t>
            </a:r>
            <a:r>
              <a:rPr dirty="0"/>
              <a:t>. </a:t>
            </a:r>
            <a:r>
              <a:rPr i="1" dirty="0"/>
              <a:t>Pol., </a:t>
            </a:r>
            <a:r>
              <a:rPr dirty="0"/>
              <a:t>1252b27-30 – 1253a1-10)</a:t>
            </a:r>
          </a:p>
        </p:txBody>
      </p:sp>
    </p:spTree>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Nadpis 1"/>
          <p:cNvSpPr txBox="1">
            <a:spLocks noGrp="1"/>
          </p:cNvSpPr>
          <p:nvPr>
            <p:ph type="title"/>
          </p:nvPr>
        </p:nvSpPr>
        <p:spPr>
          <a:prstGeom prst="rect">
            <a:avLst/>
          </a:prstGeom>
        </p:spPr>
        <p:txBody>
          <a:bodyPr/>
          <a:lstStyle>
            <a:lvl1pPr>
              <a:defRPr sz="1600"/>
            </a:lvl1pPr>
          </a:lstStyle>
          <a:p>
            <a:r>
              <a:t>Člověk, občan a občanská vláda</a:t>
            </a:r>
          </a:p>
        </p:txBody>
      </p:sp>
      <p:sp>
        <p:nvSpPr>
          <p:cNvPr id="58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„Člověk se rodí s výzbrojí rozumových schopností a se silou duše, může jich však velmi snadno užívati k opaku. Proto bez ctnosti jest bytostí nejbohaprázdnější a nejdivočejší a v pohlavních požitcích a  jídle nejšpatnější.  (1253a34-38)</a:t>
            </a:r>
          </a:p>
          <a:p>
            <a:pPr marL="0" indent="0">
              <a:buSzTx/>
              <a:buNone/>
              <a:defRPr sz="1200"/>
            </a:pPr>
            <a:endParaRPr/>
          </a:p>
          <a:p>
            <a:pPr marL="0" indent="0">
              <a:spcBef>
                <a:spcPts val="200"/>
              </a:spcBef>
              <a:buSzTx/>
              <a:buNone/>
              <a:defRPr sz="1200"/>
            </a:pPr>
            <a:r>
              <a:t>„Z toho však také vysvítá, že vláda pána a vláda občanská není totéž a že ne všechny druhy vlády jsou si rovné, jak někteří tvrdí. Jedna totiž jest nad lidmi od přírody svobodnými, druhá nad otroky, a vláda v domácnosti jest samovláda – neboť každá domácnost jest ovládána jedním-, kdežto vláda občasná jest vláda nad </a:t>
            </a:r>
            <a:r>
              <a:rPr b="1"/>
              <a:t>svobodnými a rovnými</a:t>
            </a:r>
            <a:r>
              <a:t>. (1255b15-20)</a:t>
            </a: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200"/>
            </a:pPr>
            <a:r>
              <a:t>„Žen ozdobou jest mlčení.“ (1260a30)</a:t>
            </a:r>
          </a:p>
        </p:txBody>
      </p:sp>
    </p:spTree>
  </p:cSld>
  <p:clrMapOvr>
    <a:masterClrMapping/>
  </p:clrMapOvr>
  <p:transition spd="med"/>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Nadpis 1"/>
          <p:cNvSpPr txBox="1">
            <a:spLocks noGrp="1"/>
          </p:cNvSpPr>
          <p:nvPr>
            <p:ph type="title"/>
          </p:nvPr>
        </p:nvSpPr>
        <p:spPr>
          <a:prstGeom prst="rect">
            <a:avLst/>
          </a:prstGeom>
        </p:spPr>
        <p:txBody>
          <a:bodyPr/>
          <a:lstStyle>
            <a:lvl1pPr>
              <a:defRPr sz="1400"/>
            </a:lvl1pPr>
          </a:lstStyle>
          <a:p>
            <a:r>
              <a:t>Šťastný život </a:t>
            </a:r>
          </a:p>
        </p:txBody>
      </p:sp>
      <p:sp>
        <p:nvSpPr>
          <p:cNvPr id="587"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868680">
              <a:spcBef>
                <a:spcPts val="200"/>
              </a:spcBef>
              <a:buSzTx/>
              <a:buNone/>
              <a:defRPr sz="1140"/>
            </a:pPr>
            <a:r>
              <a:t>„Téměř většina lidí se shoduje ve jméně, jež mu (nejvyššímu dobru) dávají; i obecné množství i vzdělanci totiž nazývají je blažeností a myslí, že být blažen jest totéž, jako dobře žíti, dobře jednati a dobře se míti. Avšak v odpovědi na otázku, co jest blaženost, jaká jest její podstata, jsou v nesnázích a nestejně se o tom vyjadřuje obecné množství a mužové moudří. „ (EN, 1095b18-23)</a:t>
            </a:r>
          </a:p>
          <a:p>
            <a:pPr marL="0" indent="0" defTabSz="868680">
              <a:buSzTx/>
              <a:buNone/>
              <a:defRPr sz="1140"/>
            </a:pPr>
            <a:endParaRPr/>
          </a:p>
          <a:p>
            <a:pPr marL="0" indent="0" defTabSz="868680">
              <a:spcBef>
                <a:spcPts val="200"/>
              </a:spcBef>
              <a:buSzTx/>
              <a:buNone/>
              <a:defRPr sz="1140"/>
            </a:pPr>
            <a:r>
              <a:t>„Ježto blaženost jest jakási činnost duše z hlediska dokonalé ctnosti, musíme přihlédnout ke ctnosti. Neboť tím lépe prozkoumáme také podstatu blaženosti. Zdá se také, že opravdový politik o ni nejvíce usiluje; vždyť chce občany učinit dobrými a zákonů poslušnými.“ (EN 1102a5-10)</a:t>
            </a:r>
          </a:p>
          <a:p>
            <a:pPr marL="0" indent="0" defTabSz="868680">
              <a:buSzTx/>
              <a:buNone/>
              <a:defRPr sz="1140"/>
            </a:pPr>
            <a:endParaRPr/>
          </a:p>
          <a:p>
            <a:pPr marL="0" indent="0" defTabSz="868680">
              <a:spcBef>
                <a:spcPts val="200"/>
              </a:spcBef>
              <a:buSzTx/>
              <a:buNone/>
              <a:defRPr sz="1140"/>
            </a:pPr>
            <a:r>
              <a:t>„… jedny ctnosti nazýváme rozumovými, druhé mravními … ctnost rozumová (má) vznik a vzrůst většinou z učení, proto potřebuje zkušenosti a času, kdežto ctnost mravní vzniká ze zvyku, …“ (EN, 1103a4-5, 15-18)</a:t>
            </a:r>
          </a:p>
          <a:p>
            <a:pPr marL="0" indent="0" defTabSz="868680">
              <a:buSzTx/>
              <a:buNone/>
              <a:defRPr sz="1140"/>
            </a:pPr>
            <a:endParaRPr/>
          </a:p>
          <a:p>
            <a:pPr marL="0" indent="0" defTabSz="868680">
              <a:spcBef>
                <a:spcPts val="200"/>
              </a:spcBef>
              <a:buSzTx/>
              <a:buNone/>
              <a:defRPr sz="1140"/>
            </a:pPr>
            <a:r>
              <a:t>„Proto ctnosti nejsou nám dány ani od přirozenosti, ani proti přirozenosti, nýbrž máme přirozenou vlohu, abychom jich nabývali, zvykem pak se dokonávají.“ (EN, 110324-27) </a:t>
            </a:r>
          </a:p>
        </p:txBody>
      </p:sp>
      <p:sp>
        <p:nvSpPr>
          <p:cNvPr id="588"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Cílem života je </a:t>
            </a:r>
            <a:r>
              <a:rPr b="1"/>
              <a:t>štěstí (blaženost)</a:t>
            </a:r>
            <a:r>
              <a:t>.</a:t>
            </a:r>
            <a:endParaRPr sz="2800"/>
          </a:p>
          <a:p>
            <a:pPr>
              <a:spcBef>
                <a:spcPts val="200"/>
              </a:spcBef>
              <a:defRPr sz="1200"/>
            </a:pPr>
            <a:r>
              <a:t>Štěstí spočívá v aktivitě duše ve shodě s ctností. Štěstí je tedy spočívá v jistém způsobu vedení života. </a:t>
            </a:r>
            <a:endParaRPr sz="2800"/>
          </a:p>
          <a:p>
            <a:pPr>
              <a:spcBef>
                <a:spcPts val="200"/>
              </a:spcBef>
              <a:defRPr sz="1200"/>
            </a:pPr>
            <a:r>
              <a:t>Ctnosti jsou dvojího druhu: rozumové a mravní.</a:t>
            </a:r>
            <a:endParaRPr sz="2800"/>
          </a:p>
          <a:p>
            <a:pPr>
              <a:spcBef>
                <a:spcPts val="200"/>
              </a:spcBef>
              <a:defRPr sz="1200"/>
            </a:pPr>
            <a:r>
              <a:t>Rozdíl spočívá v jejich „osvojování“.</a:t>
            </a:r>
            <a:endParaRPr sz="2800"/>
          </a:p>
          <a:p>
            <a:pPr>
              <a:spcBef>
                <a:spcPts val="200"/>
              </a:spcBef>
              <a:defRPr sz="1200"/>
            </a:pPr>
            <a:r>
              <a:t>Nemají podobu „instinktů“.</a:t>
            </a:r>
            <a:endParaRPr sz="2800"/>
          </a:p>
          <a:p>
            <a:pPr>
              <a:spcBef>
                <a:spcPts val="600"/>
              </a:spcBef>
              <a:defRPr sz="1200"/>
            </a:pPr>
            <a:endParaRPr sz="2800"/>
          </a:p>
          <a:p>
            <a:pPr>
              <a:spcBef>
                <a:spcPts val="200"/>
              </a:spcBef>
              <a:defRPr sz="1200"/>
            </a:pPr>
            <a:r>
              <a:t>„Blaženost sice bytostně závisí na ctnosti, ale vnější dobra jsou do jisté míry nepostradatelná.“ (Merlan, s. 62)</a:t>
            </a:r>
            <a:endParaRPr sz="2800"/>
          </a:p>
          <a:p>
            <a:pPr>
              <a:spcBef>
                <a:spcPts val="600"/>
              </a:spcBef>
              <a:defRPr sz="1200"/>
            </a:pPr>
            <a:endParaRPr sz="2800"/>
          </a:p>
          <a:p>
            <a:pPr>
              <a:spcBef>
                <a:spcPts val="200"/>
              </a:spcBef>
              <a:defRPr sz="1200" i="1"/>
            </a:pPr>
            <a:r>
              <a:t>Etika Níkomachova</a:t>
            </a:r>
            <a:r>
              <a:rPr i="0"/>
              <a:t> X, 8, 117a18-b3)</a:t>
            </a:r>
          </a:p>
        </p:txBody>
      </p:sp>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Nadpis 1"/>
          <p:cNvSpPr txBox="1">
            <a:spLocks noGrp="1"/>
          </p:cNvSpPr>
          <p:nvPr>
            <p:ph type="title"/>
          </p:nvPr>
        </p:nvSpPr>
        <p:spPr>
          <a:prstGeom prst="rect">
            <a:avLst/>
          </a:prstGeom>
        </p:spPr>
        <p:txBody>
          <a:bodyPr/>
          <a:lstStyle>
            <a:lvl1pPr>
              <a:defRPr sz="1400"/>
            </a:lvl1pPr>
          </a:lstStyle>
          <a:p>
            <a:r>
              <a:t>Aristotelés – ctnosti, poznámky</a:t>
            </a:r>
          </a:p>
        </p:txBody>
      </p:sp>
      <p:sp>
        <p:nvSpPr>
          <p:cNvPr id="59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„Jest tudíž </a:t>
            </a:r>
            <a:r>
              <a:rPr b="1"/>
              <a:t>ctnost záměrně volícím stavem</a:t>
            </a:r>
            <a:r>
              <a:t>, který udržuje střed nám přiměřený a vymezený úsudkem, a to tak, jak by jej vymezil člověk rozumný. Střed pak jest mezi dvěma špatnostmi, z nichž jedna záleží v nadbytku, druhá v nedostatku, a to tak, že </a:t>
            </a:r>
            <a:r>
              <a:rPr b="1"/>
              <a:t>ctnost střed nalézá a volí</a:t>
            </a:r>
            <a:r>
              <a:t>, kdežto špatnosti v </a:t>
            </a:r>
            <a:r>
              <a:rPr b="1"/>
              <a:t>citech a v jednáních</a:t>
            </a:r>
            <a:r>
              <a:t> jednak pravé míry nedosahují, anebo ji překročují. Proto ctnost co do podstaty a pojmu bytí jest středem, co do přednosti a dobra jest vrcholem.“ (EN, 1107a1-7)</a:t>
            </a:r>
          </a:p>
          <a:p>
            <a:pPr marL="0" indent="0">
              <a:buSzTx/>
              <a:buNone/>
              <a:defRPr sz="1200"/>
            </a:pPr>
            <a:endParaRPr/>
          </a:p>
          <a:p>
            <a:pPr marL="0" indent="0">
              <a:spcBef>
                <a:spcPts val="200"/>
              </a:spcBef>
              <a:buSzTx/>
              <a:buNone/>
              <a:defRPr sz="1200"/>
            </a:pPr>
            <a:r>
              <a:t>„Ale ne každé jednání, a n každý cit  dosahuje středu …“ (EN,1107a9-10)</a:t>
            </a:r>
          </a:p>
        </p:txBody>
      </p:sp>
      <p:sp>
        <p:nvSpPr>
          <p:cNvPr id="592"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300"/>
              </a:spcBef>
              <a:defRPr sz="1400"/>
            </a:pPr>
            <a:r>
              <a:rPr dirty="0" err="1"/>
              <a:t>Bázeň-statečnost-smělost</a:t>
            </a:r>
            <a:r>
              <a:rPr dirty="0"/>
              <a:t>; </a:t>
            </a:r>
            <a:endParaRPr sz="2800" dirty="0"/>
          </a:p>
          <a:p>
            <a:pPr>
              <a:spcBef>
                <a:spcPts val="300"/>
              </a:spcBef>
              <a:defRPr sz="1400"/>
            </a:pPr>
            <a:r>
              <a:rPr dirty="0"/>
              <a:t>--------- </a:t>
            </a:r>
            <a:r>
              <a:rPr dirty="0" err="1"/>
              <a:t>uměřenost</a:t>
            </a:r>
            <a:r>
              <a:rPr dirty="0"/>
              <a:t>, </a:t>
            </a:r>
            <a:r>
              <a:rPr dirty="0" err="1"/>
              <a:t>nevázanost</a:t>
            </a:r>
            <a:endParaRPr sz="2800" dirty="0"/>
          </a:p>
          <a:p>
            <a:pPr>
              <a:spcBef>
                <a:spcPts val="300"/>
              </a:spcBef>
              <a:defRPr sz="1400"/>
            </a:pPr>
            <a:r>
              <a:rPr dirty="0"/>
              <a:t>„</a:t>
            </a:r>
            <a:r>
              <a:rPr dirty="0" err="1"/>
              <a:t>mnohá</a:t>
            </a:r>
            <a:r>
              <a:rPr dirty="0"/>
              <a:t> </a:t>
            </a:r>
            <a:r>
              <a:rPr dirty="0" err="1"/>
              <a:t>věc</a:t>
            </a:r>
            <a:r>
              <a:rPr dirty="0"/>
              <a:t> jest </a:t>
            </a:r>
            <a:r>
              <a:rPr dirty="0" err="1"/>
              <a:t>bezejmenná</a:t>
            </a:r>
            <a:r>
              <a:rPr dirty="0"/>
              <a:t>“</a:t>
            </a:r>
            <a:endParaRPr sz="2800" dirty="0"/>
          </a:p>
          <a:p>
            <a:pPr>
              <a:spcBef>
                <a:spcPts val="300"/>
              </a:spcBef>
              <a:defRPr sz="1400"/>
            </a:pPr>
            <a:r>
              <a:rPr dirty="0" err="1"/>
              <a:t>Lakomství</a:t>
            </a:r>
            <a:r>
              <a:rPr dirty="0"/>
              <a:t>, </a:t>
            </a:r>
            <a:r>
              <a:rPr dirty="0" err="1"/>
              <a:t>štědrost</a:t>
            </a:r>
            <a:r>
              <a:rPr dirty="0"/>
              <a:t>, </a:t>
            </a:r>
            <a:r>
              <a:rPr dirty="0" err="1"/>
              <a:t>marnotratnost</a:t>
            </a:r>
            <a:endParaRPr sz="2800" dirty="0"/>
          </a:p>
          <a:p>
            <a:pPr>
              <a:spcBef>
                <a:spcPts val="300"/>
              </a:spcBef>
              <a:defRPr sz="1400"/>
            </a:pPr>
            <a:r>
              <a:rPr dirty="0" err="1"/>
              <a:t>Malomyslnost</a:t>
            </a:r>
            <a:r>
              <a:rPr dirty="0"/>
              <a:t>, </a:t>
            </a:r>
            <a:r>
              <a:rPr dirty="0" err="1"/>
              <a:t>velkomyslnost</a:t>
            </a:r>
            <a:r>
              <a:rPr dirty="0"/>
              <a:t>, </a:t>
            </a:r>
            <a:r>
              <a:rPr dirty="0" err="1"/>
              <a:t>nadutost</a:t>
            </a:r>
            <a:endParaRPr sz="2800" dirty="0"/>
          </a:p>
          <a:p>
            <a:pPr>
              <a:spcBef>
                <a:spcPts val="300"/>
              </a:spcBef>
              <a:defRPr sz="1400"/>
            </a:pPr>
            <a:r>
              <a:rPr dirty="0"/>
              <a:t>Bez </a:t>
            </a:r>
            <a:r>
              <a:rPr dirty="0" err="1"/>
              <a:t>ctižádosti</a:t>
            </a:r>
            <a:r>
              <a:rPr dirty="0"/>
              <a:t>, </a:t>
            </a:r>
            <a:r>
              <a:rPr dirty="0" err="1"/>
              <a:t>nemáme</a:t>
            </a:r>
            <a:r>
              <a:rPr dirty="0"/>
              <a:t> </a:t>
            </a:r>
            <a:r>
              <a:rPr dirty="0" err="1"/>
              <a:t>jméno</a:t>
            </a:r>
            <a:r>
              <a:rPr dirty="0"/>
              <a:t>, </a:t>
            </a:r>
            <a:r>
              <a:rPr dirty="0" err="1"/>
              <a:t>ctižádostivý</a:t>
            </a:r>
            <a:endParaRPr sz="2800" dirty="0"/>
          </a:p>
          <a:p>
            <a:pPr>
              <a:spcBef>
                <a:spcPts val="300"/>
              </a:spcBef>
              <a:defRPr sz="1400"/>
            </a:pPr>
            <a:r>
              <a:rPr dirty="0"/>
              <a:t>Bez </a:t>
            </a:r>
            <a:r>
              <a:rPr dirty="0" err="1"/>
              <a:t>hněvu</a:t>
            </a:r>
            <a:r>
              <a:rPr dirty="0"/>
              <a:t>, </a:t>
            </a:r>
            <a:r>
              <a:rPr dirty="0" err="1"/>
              <a:t>klidný</a:t>
            </a:r>
            <a:r>
              <a:rPr dirty="0"/>
              <a:t>, </a:t>
            </a:r>
            <a:r>
              <a:rPr dirty="0" err="1"/>
              <a:t>zlostný</a:t>
            </a:r>
            <a:r>
              <a:rPr dirty="0"/>
              <a:t> </a:t>
            </a:r>
            <a:endParaRPr sz="2800" dirty="0"/>
          </a:p>
          <a:p>
            <a:pPr>
              <a:spcBef>
                <a:spcPts val="300"/>
              </a:spcBef>
              <a:defRPr sz="1400"/>
            </a:pPr>
            <a:r>
              <a:rPr dirty="0" err="1"/>
              <a:t>Záludný</a:t>
            </a:r>
            <a:r>
              <a:rPr dirty="0"/>
              <a:t>, </a:t>
            </a:r>
            <a:r>
              <a:rPr dirty="0" err="1"/>
              <a:t>pravdivý</a:t>
            </a:r>
            <a:r>
              <a:rPr dirty="0"/>
              <a:t>, </a:t>
            </a:r>
            <a:r>
              <a:rPr dirty="0" err="1"/>
              <a:t>chlubivý</a:t>
            </a:r>
            <a:r>
              <a:rPr dirty="0"/>
              <a:t> (</a:t>
            </a:r>
            <a:r>
              <a:rPr dirty="0" err="1"/>
              <a:t>ve</a:t>
            </a:r>
            <a:r>
              <a:rPr dirty="0"/>
              <a:t> </a:t>
            </a:r>
            <a:r>
              <a:rPr dirty="0" err="1"/>
              <a:t>vztahu</a:t>
            </a:r>
            <a:r>
              <a:rPr dirty="0"/>
              <a:t> k </a:t>
            </a:r>
            <a:r>
              <a:rPr dirty="0" err="1"/>
              <a:t>pravdě</a:t>
            </a:r>
            <a:r>
              <a:rPr dirty="0"/>
              <a:t>)</a:t>
            </a:r>
            <a:endParaRPr sz="2800" dirty="0"/>
          </a:p>
          <a:p>
            <a:pPr>
              <a:spcBef>
                <a:spcPts val="300"/>
              </a:spcBef>
              <a:defRPr sz="1400"/>
            </a:pPr>
            <a:r>
              <a:rPr dirty="0" err="1"/>
              <a:t>Mrzout</a:t>
            </a:r>
            <a:r>
              <a:rPr dirty="0"/>
              <a:t>, </a:t>
            </a:r>
            <a:r>
              <a:rPr dirty="0" err="1"/>
              <a:t>dobrý</a:t>
            </a:r>
            <a:r>
              <a:rPr dirty="0"/>
              <a:t> </a:t>
            </a:r>
            <a:r>
              <a:rPr dirty="0" err="1"/>
              <a:t>společník</a:t>
            </a:r>
            <a:r>
              <a:rPr dirty="0"/>
              <a:t>, </a:t>
            </a:r>
            <a:r>
              <a:rPr dirty="0" err="1"/>
              <a:t>šašek</a:t>
            </a:r>
            <a:r>
              <a:rPr dirty="0"/>
              <a:t> (</a:t>
            </a:r>
            <a:r>
              <a:rPr dirty="0" err="1"/>
              <a:t>zábava</a:t>
            </a:r>
            <a:r>
              <a:rPr dirty="0"/>
              <a:t> </a:t>
            </a:r>
            <a:r>
              <a:rPr dirty="0" err="1"/>
              <a:t>ve</a:t>
            </a:r>
            <a:r>
              <a:rPr dirty="0"/>
              <a:t> </a:t>
            </a:r>
            <a:r>
              <a:rPr dirty="0" err="1"/>
              <a:t>společenství</a:t>
            </a:r>
            <a:r>
              <a:rPr dirty="0"/>
              <a:t>)</a:t>
            </a:r>
            <a:endParaRPr sz="2800" dirty="0"/>
          </a:p>
          <a:p>
            <a:pPr>
              <a:spcBef>
                <a:spcPts val="300"/>
              </a:spcBef>
              <a:defRPr sz="1400"/>
            </a:pPr>
            <a:r>
              <a:rPr dirty="0" err="1"/>
              <a:t>Zaražený</a:t>
            </a:r>
            <a:r>
              <a:rPr dirty="0"/>
              <a:t>, </a:t>
            </a:r>
            <a:r>
              <a:rPr dirty="0" err="1"/>
              <a:t>stydlivý</a:t>
            </a:r>
            <a:r>
              <a:rPr dirty="0"/>
              <a:t>, </a:t>
            </a:r>
            <a:r>
              <a:rPr dirty="0" err="1"/>
              <a:t>nestoudný</a:t>
            </a:r>
            <a:r>
              <a:rPr dirty="0"/>
              <a:t> (city)</a:t>
            </a:r>
          </a:p>
        </p:txBody>
      </p:sp>
    </p:spTree>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Nadpis 1"/>
          <p:cNvSpPr txBox="1">
            <a:spLocks noGrp="1"/>
          </p:cNvSpPr>
          <p:nvPr>
            <p:ph type="title"/>
          </p:nvPr>
        </p:nvSpPr>
        <p:spPr>
          <a:prstGeom prst="rect">
            <a:avLst/>
          </a:prstGeom>
        </p:spPr>
        <p:txBody>
          <a:bodyPr/>
          <a:lstStyle>
            <a:lvl1pPr>
              <a:defRPr sz="1200"/>
            </a:lvl1pPr>
          </a:lstStyle>
          <a:p>
            <a:r>
              <a:t>Aristotelova kritika Platónovy ideální obce</a:t>
            </a:r>
          </a:p>
        </p:txBody>
      </p:sp>
      <p:sp>
        <p:nvSpPr>
          <p:cNvPr id="59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dirty="0" err="1"/>
              <a:t>Aristotelés</a:t>
            </a:r>
            <a:r>
              <a:rPr dirty="0"/>
              <a:t> </a:t>
            </a:r>
            <a:r>
              <a:rPr dirty="0" err="1"/>
              <a:t>kritizuje</a:t>
            </a:r>
            <a:r>
              <a:rPr dirty="0"/>
              <a:t> </a:t>
            </a:r>
            <a:r>
              <a:rPr dirty="0" err="1"/>
              <a:t>Platónovu</a:t>
            </a:r>
            <a:r>
              <a:rPr dirty="0"/>
              <a:t> </a:t>
            </a:r>
            <a:r>
              <a:rPr dirty="0" err="1"/>
              <a:t>ideální</a:t>
            </a:r>
            <a:r>
              <a:rPr dirty="0"/>
              <a:t> </a:t>
            </a:r>
            <a:r>
              <a:rPr dirty="0" err="1"/>
              <a:t>obec</a:t>
            </a:r>
            <a:r>
              <a:rPr dirty="0"/>
              <a:t> </a:t>
            </a:r>
            <a:r>
              <a:rPr dirty="0" err="1"/>
              <a:t>především</a:t>
            </a:r>
            <a:r>
              <a:rPr dirty="0"/>
              <a:t> v II. </a:t>
            </a:r>
            <a:r>
              <a:rPr dirty="0" err="1"/>
              <a:t>knize</a:t>
            </a:r>
            <a:r>
              <a:rPr dirty="0"/>
              <a:t> </a:t>
            </a:r>
            <a:r>
              <a:rPr i="1" dirty="0" err="1"/>
              <a:t>Politiky</a:t>
            </a:r>
            <a:r>
              <a:rPr i="1" dirty="0"/>
              <a:t>. </a:t>
            </a:r>
            <a:r>
              <a:rPr dirty="0" err="1"/>
              <a:t>Jeho</a:t>
            </a:r>
            <a:r>
              <a:rPr dirty="0"/>
              <a:t> </a:t>
            </a:r>
            <a:r>
              <a:rPr dirty="0" err="1"/>
              <a:t>výhrady</a:t>
            </a:r>
            <a:r>
              <a:rPr dirty="0"/>
              <a:t> </a:t>
            </a:r>
            <a:r>
              <a:rPr dirty="0" err="1"/>
              <a:t>můžeme</a:t>
            </a:r>
            <a:r>
              <a:rPr dirty="0"/>
              <a:t> </a:t>
            </a:r>
            <a:r>
              <a:rPr dirty="0" err="1"/>
              <a:t>považovat</a:t>
            </a:r>
            <a:r>
              <a:rPr dirty="0"/>
              <a:t> </a:t>
            </a:r>
            <a:r>
              <a:rPr dirty="0" err="1"/>
              <a:t>za</a:t>
            </a:r>
            <a:r>
              <a:rPr dirty="0"/>
              <a:t> </a:t>
            </a:r>
            <a:r>
              <a:rPr dirty="0" err="1"/>
              <a:t>velmi</a:t>
            </a:r>
            <a:r>
              <a:rPr dirty="0"/>
              <a:t> </a:t>
            </a:r>
            <a:r>
              <a:rPr dirty="0" err="1"/>
              <a:t>moderní</a:t>
            </a:r>
            <a:r>
              <a:rPr dirty="0"/>
              <a:t>, a to </a:t>
            </a:r>
            <a:r>
              <a:rPr dirty="0" err="1"/>
              <a:t>dokonce</a:t>
            </a:r>
            <a:r>
              <a:rPr dirty="0"/>
              <a:t> v </a:t>
            </a:r>
            <a:r>
              <a:rPr dirty="0" err="1"/>
              <a:t>takové</a:t>
            </a:r>
            <a:r>
              <a:rPr dirty="0"/>
              <a:t> </a:t>
            </a:r>
            <a:r>
              <a:rPr dirty="0" err="1"/>
              <a:t>míře</a:t>
            </a:r>
            <a:r>
              <a:rPr dirty="0"/>
              <a:t>, </a:t>
            </a:r>
            <a:r>
              <a:rPr dirty="0" err="1"/>
              <a:t>že</a:t>
            </a:r>
            <a:r>
              <a:rPr dirty="0"/>
              <a:t> je </a:t>
            </a:r>
            <a:r>
              <a:rPr dirty="0" err="1"/>
              <a:t>můžeme</a:t>
            </a:r>
            <a:r>
              <a:rPr dirty="0"/>
              <a:t> (v </a:t>
            </a:r>
            <a:r>
              <a:rPr dirty="0" err="1"/>
              <a:t>některých</a:t>
            </a:r>
            <a:r>
              <a:rPr dirty="0"/>
              <a:t> </a:t>
            </a:r>
            <a:r>
              <a:rPr dirty="0" err="1"/>
              <a:t>momentech</a:t>
            </a:r>
            <a:r>
              <a:rPr dirty="0"/>
              <a:t> )</a:t>
            </a:r>
            <a:r>
              <a:rPr dirty="0" err="1"/>
              <a:t>považovat</a:t>
            </a:r>
            <a:r>
              <a:rPr dirty="0"/>
              <a:t> </a:t>
            </a:r>
            <a:r>
              <a:rPr dirty="0" err="1"/>
              <a:t>za</a:t>
            </a:r>
            <a:r>
              <a:rPr dirty="0"/>
              <a:t> </a:t>
            </a:r>
            <a:r>
              <a:rPr dirty="0" err="1"/>
              <a:t>odpověď</a:t>
            </a:r>
            <a:r>
              <a:rPr dirty="0"/>
              <a:t> SSSM.  </a:t>
            </a:r>
          </a:p>
          <a:p>
            <a:pPr marL="0" indent="0">
              <a:buSzTx/>
              <a:buNone/>
              <a:defRPr sz="1200"/>
            </a:pPr>
            <a:endParaRPr dirty="0"/>
          </a:p>
          <a:p>
            <a:pPr marL="0" indent="0">
              <a:spcBef>
                <a:spcPts val="200"/>
              </a:spcBef>
              <a:buSzTx/>
              <a:buNone/>
              <a:defRPr sz="1200"/>
            </a:pPr>
            <a:r>
              <a:rPr dirty="0" err="1"/>
              <a:t>Výhrady</a:t>
            </a:r>
            <a:r>
              <a:rPr dirty="0"/>
              <a:t> </a:t>
            </a:r>
            <a:r>
              <a:rPr dirty="0" err="1"/>
              <a:t>můžeme</a:t>
            </a:r>
            <a:r>
              <a:rPr dirty="0"/>
              <a:t> </a:t>
            </a:r>
            <a:r>
              <a:rPr dirty="0" err="1"/>
              <a:t>sumarizovat</a:t>
            </a:r>
            <a:r>
              <a:rPr dirty="0"/>
              <a:t> </a:t>
            </a:r>
            <a:r>
              <a:rPr dirty="0" err="1"/>
              <a:t>takto</a:t>
            </a:r>
            <a:r>
              <a:rPr dirty="0"/>
              <a:t> (</a:t>
            </a:r>
            <a:r>
              <a:rPr dirty="0" err="1"/>
              <a:t>podle</a:t>
            </a:r>
            <a:r>
              <a:rPr dirty="0"/>
              <a:t> M. </a:t>
            </a:r>
            <a:r>
              <a:rPr dirty="0" err="1"/>
              <a:t>Mráz</a:t>
            </a:r>
            <a:r>
              <a:rPr dirty="0"/>
              <a:t>, 1999):</a:t>
            </a:r>
          </a:p>
          <a:p>
            <a:pPr marL="0" indent="0">
              <a:buSzTx/>
              <a:buNone/>
              <a:defRPr sz="1200"/>
            </a:pPr>
            <a:endParaRPr dirty="0"/>
          </a:p>
          <a:p>
            <a:pPr marL="228600" indent="-228600">
              <a:spcBef>
                <a:spcPts val="200"/>
              </a:spcBef>
              <a:buFontTx/>
              <a:buAutoNum type="arabicPeriod"/>
              <a:defRPr sz="1200"/>
            </a:pPr>
            <a:r>
              <a:rPr dirty="0" err="1"/>
              <a:t>Nejlépe</a:t>
            </a:r>
            <a:r>
              <a:rPr dirty="0"/>
              <a:t> </a:t>
            </a:r>
            <a:r>
              <a:rPr dirty="0" err="1"/>
              <a:t>bychom</a:t>
            </a:r>
            <a:r>
              <a:rPr dirty="0"/>
              <a:t> </a:t>
            </a:r>
            <a:r>
              <a:rPr dirty="0" err="1"/>
              <a:t>mohli</a:t>
            </a:r>
            <a:r>
              <a:rPr dirty="0"/>
              <a:t> </a:t>
            </a:r>
            <a:r>
              <a:rPr dirty="0" err="1"/>
              <a:t>Platónův</a:t>
            </a:r>
            <a:r>
              <a:rPr dirty="0"/>
              <a:t> </a:t>
            </a:r>
            <a:r>
              <a:rPr dirty="0" err="1"/>
              <a:t>názor</a:t>
            </a:r>
            <a:r>
              <a:rPr dirty="0"/>
              <a:t> </a:t>
            </a:r>
            <a:r>
              <a:rPr dirty="0" err="1"/>
              <a:t>posoudit</a:t>
            </a:r>
            <a:r>
              <a:rPr dirty="0"/>
              <a:t>, </a:t>
            </a:r>
            <a:r>
              <a:rPr dirty="0" err="1"/>
              <a:t>pokud</a:t>
            </a:r>
            <a:r>
              <a:rPr dirty="0"/>
              <a:t> </a:t>
            </a:r>
            <a:r>
              <a:rPr dirty="0" err="1"/>
              <a:t>bychom</a:t>
            </a:r>
            <a:r>
              <a:rPr dirty="0"/>
              <a:t> </a:t>
            </a:r>
            <a:r>
              <a:rPr dirty="0" err="1"/>
              <a:t>takovou</a:t>
            </a:r>
            <a:r>
              <a:rPr dirty="0"/>
              <a:t> </a:t>
            </a:r>
            <a:r>
              <a:rPr dirty="0" err="1"/>
              <a:t>ústavu</a:t>
            </a:r>
            <a:r>
              <a:rPr dirty="0"/>
              <a:t> </a:t>
            </a:r>
            <a:r>
              <a:rPr dirty="0" err="1"/>
              <a:t>viděli</a:t>
            </a:r>
            <a:r>
              <a:rPr dirty="0"/>
              <a:t> </a:t>
            </a:r>
            <a:r>
              <a:rPr dirty="0" err="1"/>
              <a:t>realizovánu</a:t>
            </a:r>
            <a:r>
              <a:rPr dirty="0"/>
              <a:t> v </a:t>
            </a:r>
            <a:r>
              <a:rPr dirty="0" err="1"/>
              <a:t>praxi</a:t>
            </a:r>
            <a:r>
              <a:rPr dirty="0"/>
              <a:t>: </a:t>
            </a:r>
            <a:r>
              <a:rPr b="1" dirty="0"/>
              <a:t>„</a:t>
            </a:r>
            <a:r>
              <a:rPr b="1" dirty="0" err="1"/>
              <a:t>nejlépe</a:t>
            </a:r>
            <a:r>
              <a:rPr b="1" dirty="0"/>
              <a:t> </a:t>
            </a:r>
            <a:r>
              <a:rPr b="1" dirty="0" err="1"/>
              <a:t>bychom</a:t>
            </a:r>
            <a:r>
              <a:rPr b="1" dirty="0"/>
              <a:t> se o </a:t>
            </a:r>
            <a:r>
              <a:rPr b="1" dirty="0" err="1"/>
              <a:t>jejich</a:t>
            </a:r>
            <a:r>
              <a:rPr b="1" dirty="0"/>
              <a:t> </a:t>
            </a:r>
            <a:r>
              <a:rPr b="1" dirty="0" err="1"/>
              <a:t>správnosti</a:t>
            </a:r>
            <a:r>
              <a:rPr b="1" dirty="0"/>
              <a:t> </a:t>
            </a:r>
            <a:r>
              <a:rPr b="1" dirty="0" err="1"/>
              <a:t>mohli</a:t>
            </a:r>
            <a:r>
              <a:rPr b="1" dirty="0"/>
              <a:t> </a:t>
            </a:r>
            <a:r>
              <a:rPr b="1" dirty="0" err="1"/>
              <a:t>přesvědčit</a:t>
            </a:r>
            <a:r>
              <a:rPr b="1" dirty="0"/>
              <a:t>, </a:t>
            </a:r>
            <a:r>
              <a:rPr b="1" dirty="0" err="1"/>
              <a:t>kdybychom</a:t>
            </a:r>
            <a:r>
              <a:rPr b="1" dirty="0"/>
              <a:t> </a:t>
            </a:r>
            <a:r>
              <a:rPr b="1" dirty="0" err="1"/>
              <a:t>takovou</a:t>
            </a:r>
            <a:r>
              <a:rPr b="1" dirty="0"/>
              <a:t> </a:t>
            </a:r>
            <a:r>
              <a:rPr b="1" dirty="0" err="1"/>
              <a:t>ústavu</a:t>
            </a:r>
            <a:r>
              <a:rPr b="1" dirty="0"/>
              <a:t> </a:t>
            </a:r>
            <a:r>
              <a:rPr b="1" dirty="0" err="1"/>
              <a:t>viděli</a:t>
            </a:r>
            <a:r>
              <a:rPr b="1" dirty="0"/>
              <a:t> </a:t>
            </a:r>
            <a:r>
              <a:rPr b="1" dirty="0" err="1"/>
              <a:t>ve</a:t>
            </a:r>
            <a:r>
              <a:rPr b="1" dirty="0"/>
              <a:t> </a:t>
            </a:r>
            <a:r>
              <a:rPr b="1" dirty="0" err="1"/>
              <a:t>skutečnosti</a:t>
            </a:r>
            <a:r>
              <a:rPr b="1" dirty="0"/>
              <a:t> </a:t>
            </a:r>
            <a:r>
              <a:rPr b="1" dirty="0" err="1"/>
              <a:t>zavedenou</a:t>
            </a:r>
            <a:r>
              <a:rPr b="1" dirty="0"/>
              <a:t>.“</a:t>
            </a:r>
            <a:r>
              <a:rPr dirty="0"/>
              <a:t> (</a:t>
            </a:r>
            <a:r>
              <a:rPr i="1" dirty="0"/>
              <a:t>Pol.</a:t>
            </a:r>
            <a:r>
              <a:rPr dirty="0"/>
              <a:t> II, 5, 1264a5-6) K </a:t>
            </a:r>
            <a:r>
              <a:rPr dirty="0" err="1"/>
              <a:t>těmto</a:t>
            </a:r>
            <a:r>
              <a:rPr dirty="0"/>
              <a:t> </a:t>
            </a:r>
            <a:r>
              <a:rPr dirty="0" err="1"/>
              <a:t>experimentům</a:t>
            </a:r>
            <a:r>
              <a:rPr dirty="0"/>
              <a:t> </a:t>
            </a:r>
            <a:r>
              <a:rPr dirty="0" err="1"/>
              <a:t>dnes</a:t>
            </a:r>
            <a:r>
              <a:rPr dirty="0"/>
              <a:t> </a:t>
            </a:r>
            <a:r>
              <a:rPr dirty="0" err="1"/>
              <a:t>existuje</a:t>
            </a:r>
            <a:r>
              <a:rPr dirty="0"/>
              <a:t> </a:t>
            </a:r>
            <a:r>
              <a:rPr dirty="0" err="1"/>
              <a:t>dostatek</a:t>
            </a:r>
            <a:r>
              <a:rPr dirty="0"/>
              <a:t> </a:t>
            </a:r>
            <a:r>
              <a:rPr dirty="0" err="1"/>
              <a:t>literatury</a:t>
            </a:r>
            <a:r>
              <a:rPr dirty="0"/>
              <a:t>. </a:t>
            </a:r>
            <a:r>
              <a:rPr dirty="0" err="1"/>
              <a:t>Zde</a:t>
            </a:r>
            <a:r>
              <a:rPr dirty="0"/>
              <a:t> </a:t>
            </a:r>
            <a:r>
              <a:rPr dirty="0" err="1"/>
              <a:t>srov</a:t>
            </a:r>
            <a:r>
              <a:rPr dirty="0"/>
              <a:t>. </a:t>
            </a:r>
            <a:r>
              <a:rPr b="1" i="1" dirty="0"/>
              <a:t>III Humanist manifesto</a:t>
            </a:r>
            <a:r>
              <a:rPr dirty="0"/>
              <a:t>: Ethical values … tested by </a:t>
            </a:r>
            <a:r>
              <a:rPr dirty="0" err="1"/>
              <a:t>experinece</a:t>
            </a:r>
            <a:r>
              <a:rPr dirty="0"/>
              <a:t>…“</a:t>
            </a:r>
          </a:p>
          <a:p>
            <a:pPr marL="228600" indent="-228600">
              <a:spcBef>
                <a:spcPts val="200"/>
              </a:spcBef>
              <a:buFontTx/>
              <a:buAutoNum type="arabicPeriod"/>
              <a:defRPr sz="1200"/>
            </a:pPr>
            <a:r>
              <a:rPr dirty="0" err="1"/>
              <a:t>Platónova</a:t>
            </a:r>
            <a:r>
              <a:rPr dirty="0"/>
              <a:t> </a:t>
            </a:r>
            <a:r>
              <a:rPr dirty="0" err="1"/>
              <a:t>Ústava</a:t>
            </a:r>
            <a:r>
              <a:rPr dirty="0"/>
              <a:t> </a:t>
            </a:r>
            <a:r>
              <a:rPr dirty="0" err="1"/>
              <a:t>ponechává</a:t>
            </a:r>
            <a:r>
              <a:rPr dirty="0"/>
              <a:t> </a:t>
            </a:r>
            <a:r>
              <a:rPr dirty="0" err="1"/>
              <a:t>otevřenou</a:t>
            </a:r>
            <a:r>
              <a:rPr dirty="0"/>
              <a:t> </a:t>
            </a:r>
            <a:r>
              <a:rPr dirty="0" err="1"/>
              <a:t>otázku</a:t>
            </a:r>
            <a:r>
              <a:rPr dirty="0"/>
              <a:t>, </a:t>
            </a:r>
            <a:r>
              <a:rPr dirty="0" err="1"/>
              <a:t>jak</a:t>
            </a:r>
            <a:r>
              <a:rPr dirty="0"/>
              <a:t> </a:t>
            </a:r>
            <a:r>
              <a:rPr dirty="0" err="1"/>
              <a:t>má</a:t>
            </a:r>
            <a:r>
              <a:rPr dirty="0"/>
              <a:t> </a:t>
            </a:r>
            <a:r>
              <a:rPr dirty="0" err="1"/>
              <a:t>být</a:t>
            </a:r>
            <a:r>
              <a:rPr dirty="0"/>
              <a:t> v </a:t>
            </a:r>
            <a:r>
              <a:rPr dirty="0" err="1"/>
              <a:t>navrhované</a:t>
            </a:r>
            <a:r>
              <a:rPr dirty="0"/>
              <a:t> </a:t>
            </a:r>
            <a:r>
              <a:rPr dirty="0" err="1"/>
              <a:t>obci</a:t>
            </a:r>
            <a:r>
              <a:rPr dirty="0"/>
              <a:t> </a:t>
            </a:r>
            <a:r>
              <a:rPr dirty="0" err="1"/>
              <a:t>uspořádán</a:t>
            </a:r>
            <a:r>
              <a:rPr dirty="0"/>
              <a:t> </a:t>
            </a:r>
            <a:r>
              <a:rPr b="1" dirty="0" err="1"/>
              <a:t>stav</a:t>
            </a:r>
            <a:r>
              <a:rPr b="1" dirty="0"/>
              <a:t> </a:t>
            </a:r>
            <a:r>
              <a:rPr b="1" dirty="0" err="1"/>
              <a:t>výrobců</a:t>
            </a:r>
            <a:r>
              <a:rPr b="1" dirty="0"/>
              <a:t> </a:t>
            </a:r>
            <a:r>
              <a:rPr b="1" dirty="0" err="1"/>
              <a:t>či</a:t>
            </a:r>
            <a:r>
              <a:rPr b="1" dirty="0"/>
              <a:t> </a:t>
            </a:r>
            <a:r>
              <a:rPr b="1" dirty="0" err="1"/>
              <a:t>řemeslníků</a:t>
            </a:r>
            <a:r>
              <a:rPr dirty="0"/>
              <a:t>, </a:t>
            </a:r>
            <a:r>
              <a:rPr dirty="0" err="1"/>
              <a:t>zda</a:t>
            </a:r>
            <a:r>
              <a:rPr dirty="0"/>
              <a:t> se </a:t>
            </a:r>
            <a:r>
              <a:rPr dirty="0" err="1"/>
              <a:t>budou</a:t>
            </a:r>
            <a:r>
              <a:rPr dirty="0"/>
              <a:t> </a:t>
            </a:r>
            <a:r>
              <a:rPr dirty="0" err="1"/>
              <a:t>podílet</a:t>
            </a:r>
            <a:r>
              <a:rPr dirty="0"/>
              <a:t> </a:t>
            </a:r>
            <a:r>
              <a:rPr dirty="0" err="1"/>
              <a:t>na</a:t>
            </a:r>
            <a:r>
              <a:rPr dirty="0"/>
              <a:t> </a:t>
            </a:r>
            <a:r>
              <a:rPr dirty="0" err="1"/>
              <a:t>politickém</a:t>
            </a:r>
            <a:r>
              <a:rPr dirty="0"/>
              <a:t> </a:t>
            </a:r>
            <a:r>
              <a:rPr dirty="0" err="1"/>
              <a:t>dění</a:t>
            </a:r>
            <a:r>
              <a:rPr dirty="0"/>
              <a:t> </a:t>
            </a:r>
            <a:r>
              <a:rPr dirty="0" err="1"/>
              <a:t>obce</a:t>
            </a:r>
            <a:r>
              <a:rPr dirty="0"/>
              <a:t>.  </a:t>
            </a:r>
          </a:p>
          <a:p>
            <a:pPr marL="228600" indent="-228600">
              <a:spcBef>
                <a:spcPts val="200"/>
              </a:spcBef>
              <a:buFontTx/>
              <a:buAutoNum type="arabicPeriod"/>
              <a:defRPr sz="1200"/>
            </a:pPr>
            <a:r>
              <a:rPr dirty="0" err="1"/>
              <a:t>Požadavek</a:t>
            </a:r>
            <a:r>
              <a:rPr dirty="0"/>
              <a:t>, aby </a:t>
            </a:r>
            <a:r>
              <a:rPr dirty="0" err="1"/>
              <a:t>strážci</a:t>
            </a:r>
            <a:r>
              <a:rPr dirty="0"/>
              <a:t> </a:t>
            </a:r>
            <a:r>
              <a:rPr dirty="0" err="1"/>
              <a:t>měli</a:t>
            </a:r>
            <a:r>
              <a:rPr dirty="0"/>
              <a:t> </a:t>
            </a:r>
            <a:r>
              <a:rPr dirty="0" err="1"/>
              <a:t>společné</a:t>
            </a:r>
            <a:r>
              <a:rPr dirty="0"/>
              <a:t> </a:t>
            </a:r>
            <a:r>
              <a:rPr dirty="0" err="1"/>
              <a:t>ženy</a:t>
            </a:r>
            <a:r>
              <a:rPr dirty="0"/>
              <a:t> a </a:t>
            </a:r>
            <a:r>
              <a:rPr dirty="0" err="1"/>
              <a:t>děti</a:t>
            </a:r>
            <a:r>
              <a:rPr dirty="0"/>
              <a:t>, by </a:t>
            </a:r>
            <a:r>
              <a:rPr dirty="0" err="1"/>
              <a:t>zničil</a:t>
            </a:r>
            <a:r>
              <a:rPr dirty="0"/>
              <a:t> </a:t>
            </a:r>
            <a:r>
              <a:rPr b="1" dirty="0" err="1">
                <a:solidFill>
                  <a:srgbClr val="FF0000"/>
                </a:solidFill>
              </a:rPr>
              <a:t>příbuzenskou</a:t>
            </a:r>
            <a:r>
              <a:rPr b="1" dirty="0">
                <a:solidFill>
                  <a:srgbClr val="FF0000"/>
                </a:solidFill>
              </a:rPr>
              <a:t> </a:t>
            </a:r>
            <a:r>
              <a:rPr b="1" dirty="0" err="1">
                <a:solidFill>
                  <a:srgbClr val="FF0000"/>
                </a:solidFill>
              </a:rPr>
              <a:t>lásku</a:t>
            </a:r>
            <a:r>
              <a:rPr dirty="0"/>
              <a:t>, </a:t>
            </a:r>
            <a:r>
              <a:rPr dirty="0" err="1"/>
              <a:t>která</a:t>
            </a:r>
            <a:r>
              <a:rPr dirty="0"/>
              <a:t> je pro </a:t>
            </a:r>
            <a:r>
              <a:rPr dirty="0" err="1"/>
              <a:t>obec</a:t>
            </a:r>
            <a:r>
              <a:rPr dirty="0"/>
              <a:t> </a:t>
            </a:r>
            <a:r>
              <a:rPr dirty="0" err="1"/>
              <a:t>nejvyšším</a:t>
            </a:r>
            <a:r>
              <a:rPr dirty="0"/>
              <a:t> </a:t>
            </a:r>
            <a:r>
              <a:rPr dirty="0" err="1"/>
              <a:t>dobrem</a:t>
            </a:r>
            <a:r>
              <a:rPr dirty="0"/>
              <a:t>.</a:t>
            </a:r>
          </a:p>
          <a:p>
            <a:pPr marL="228600" indent="-228600">
              <a:spcBef>
                <a:spcPts val="200"/>
              </a:spcBef>
              <a:buFontTx/>
              <a:buAutoNum type="arabicPeriod"/>
              <a:defRPr sz="1200"/>
            </a:pPr>
            <a:r>
              <a:rPr dirty="0" err="1"/>
              <a:t>Kolektivizace</a:t>
            </a:r>
            <a:r>
              <a:rPr dirty="0"/>
              <a:t> </a:t>
            </a:r>
            <a:r>
              <a:rPr dirty="0" err="1"/>
              <a:t>majetku</a:t>
            </a:r>
            <a:r>
              <a:rPr dirty="0"/>
              <a:t> </a:t>
            </a:r>
            <a:r>
              <a:rPr dirty="0" err="1"/>
              <a:t>nutně</a:t>
            </a:r>
            <a:r>
              <a:rPr dirty="0"/>
              <a:t> </a:t>
            </a:r>
            <a:r>
              <a:rPr dirty="0" err="1"/>
              <a:t>vede</a:t>
            </a:r>
            <a:r>
              <a:rPr dirty="0"/>
              <a:t> k </a:t>
            </a:r>
            <a:r>
              <a:rPr dirty="0" err="1"/>
              <a:t>tomu</a:t>
            </a:r>
            <a:r>
              <a:rPr dirty="0"/>
              <a:t>, </a:t>
            </a:r>
            <a:r>
              <a:rPr dirty="0" err="1"/>
              <a:t>že</a:t>
            </a:r>
            <a:r>
              <a:rPr dirty="0"/>
              <a:t> je mu </a:t>
            </a:r>
            <a:r>
              <a:rPr dirty="0" err="1"/>
              <a:t>věnována</a:t>
            </a:r>
            <a:r>
              <a:rPr dirty="0"/>
              <a:t> </a:t>
            </a:r>
            <a:r>
              <a:rPr b="1" dirty="0" err="1">
                <a:solidFill>
                  <a:srgbClr val="FF0000"/>
                </a:solidFill>
              </a:rPr>
              <a:t>menší</a:t>
            </a:r>
            <a:r>
              <a:rPr b="1" dirty="0">
                <a:solidFill>
                  <a:srgbClr val="FF0000"/>
                </a:solidFill>
              </a:rPr>
              <a:t> </a:t>
            </a:r>
            <a:r>
              <a:rPr b="1" dirty="0" err="1">
                <a:solidFill>
                  <a:srgbClr val="FF0000"/>
                </a:solidFill>
              </a:rPr>
              <a:t>péče</a:t>
            </a:r>
            <a:r>
              <a:rPr dirty="0"/>
              <a:t>. </a:t>
            </a:r>
            <a:r>
              <a:rPr dirty="0" err="1"/>
              <a:t>Užívání</a:t>
            </a:r>
            <a:r>
              <a:rPr dirty="0"/>
              <a:t> </a:t>
            </a:r>
            <a:r>
              <a:rPr dirty="0" err="1"/>
              <a:t>společného</a:t>
            </a:r>
            <a:r>
              <a:rPr dirty="0"/>
              <a:t> </a:t>
            </a:r>
            <a:r>
              <a:rPr dirty="0" err="1"/>
              <a:t>majetku</a:t>
            </a:r>
            <a:r>
              <a:rPr dirty="0"/>
              <a:t> </a:t>
            </a:r>
            <a:r>
              <a:rPr dirty="0" err="1"/>
              <a:t>nadto</a:t>
            </a:r>
            <a:r>
              <a:rPr dirty="0"/>
              <a:t> </a:t>
            </a:r>
            <a:r>
              <a:rPr dirty="0" err="1"/>
              <a:t>působí</a:t>
            </a:r>
            <a:r>
              <a:rPr dirty="0"/>
              <a:t> </a:t>
            </a:r>
            <a:r>
              <a:rPr dirty="0" err="1"/>
              <a:t>mnohé</a:t>
            </a:r>
            <a:r>
              <a:rPr dirty="0"/>
              <a:t> </a:t>
            </a:r>
            <a:r>
              <a:rPr dirty="0" err="1"/>
              <a:t>spory</a:t>
            </a:r>
            <a:r>
              <a:rPr dirty="0"/>
              <a:t>. </a:t>
            </a:r>
          </a:p>
          <a:p>
            <a:pPr marL="228600" indent="-228600">
              <a:spcBef>
                <a:spcPts val="200"/>
              </a:spcBef>
              <a:buFontTx/>
              <a:buAutoNum type="arabicPeriod"/>
              <a:defRPr sz="1200"/>
            </a:pPr>
            <a:r>
              <a:rPr dirty="0" err="1"/>
              <a:t>Podle</a:t>
            </a:r>
            <a:r>
              <a:rPr dirty="0"/>
              <a:t> </a:t>
            </a:r>
            <a:r>
              <a:rPr dirty="0" err="1"/>
              <a:t>Platóna</a:t>
            </a:r>
            <a:r>
              <a:rPr dirty="0"/>
              <a:t> </a:t>
            </a:r>
            <a:r>
              <a:rPr dirty="0" err="1"/>
              <a:t>má</a:t>
            </a:r>
            <a:r>
              <a:rPr dirty="0"/>
              <a:t> </a:t>
            </a:r>
            <a:r>
              <a:rPr dirty="0" err="1"/>
              <a:t>být</a:t>
            </a:r>
            <a:r>
              <a:rPr dirty="0"/>
              <a:t> </a:t>
            </a:r>
            <a:r>
              <a:rPr dirty="0" err="1"/>
              <a:t>jednoty</a:t>
            </a:r>
            <a:r>
              <a:rPr dirty="0"/>
              <a:t> </a:t>
            </a:r>
            <a:r>
              <a:rPr dirty="0" err="1"/>
              <a:t>obce</a:t>
            </a:r>
            <a:r>
              <a:rPr dirty="0"/>
              <a:t> </a:t>
            </a:r>
            <a:r>
              <a:rPr dirty="0" err="1"/>
              <a:t>dosaženo</a:t>
            </a:r>
            <a:r>
              <a:rPr dirty="0"/>
              <a:t> </a:t>
            </a:r>
            <a:r>
              <a:rPr dirty="0" err="1"/>
              <a:t>výchovou</a:t>
            </a:r>
            <a:r>
              <a:rPr dirty="0"/>
              <a:t>. </a:t>
            </a:r>
            <a:r>
              <a:rPr dirty="0" err="1"/>
              <a:t>Vyvstává</a:t>
            </a:r>
            <a:r>
              <a:rPr dirty="0"/>
              <a:t> </a:t>
            </a:r>
            <a:r>
              <a:rPr dirty="0" err="1"/>
              <a:t>tedy</a:t>
            </a:r>
            <a:r>
              <a:rPr dirty="0"/>
              <a:t> </a:t>
            </a:r>
            <a:r>
              <a:rPr dirty="0" err="1"/>
              <a:t>otázka</a:t>
            </a:r>
            <a:r>
              <a:rPr dirty="0"/>
              <a:t>, </a:t>
            </a:r>
            <a:r>
              <a:rPr dirty="0" err="1"/>
              <a:t>zda</a:t>
            </a:r>
            <a:r>
              <a:rPr dirty="0"/>
              <a:t> je </a:t>
            </a:r>
            <a:r>
              <a:rPr dirty="0" err="1"/>
              <a:t>možné</a:t>
            </a:r>
            <a:r>
              <a:rPr dirty="0"/>
              <a:t> se </a:t>
            </a:r>
            <a:r>
              <a:rPr dirty="0" err="1"/>
              <a:t>spolehnout</a:t>
            </a:r>
            <a:r>
              <a:rPr dirty="0"/>
              <a:t> </a:t>
            </a:r>
            <a:r>
              <a:rPr dirty="0" err="1"/>
              <a:t>pouze</a:t>
            </a:r>
            <a:r>
              <a:rPr dirty="0"/>
              <a:t> </a:t>
            </a:r>
            <a:r>
              <a:rPr dirty="0" err="1"/>
              <a:t>na</a:t>
            </a:r>
            <a:r>
              <a:rPr dirty="0"/>
              <a:t> </a:t>
            </a:r>
            <a:r>
              <a:rPr dirty="0" err="1"/>
              <a:t>výchovu</a:t>
            </a:r>
            <a:r>
              <a:rPr dirty="0"/>
              <a:t> s </a:t>
            </a:r>
            <a:r>
              <a:rPr dirty="0" err="1"/>
              <a:t>tím</a:t>
            </a:r>
            <a:r>
              <a:rPr dirty="0"/>
              <a:t>, </a:t>
            </a:r>
            <a:r>
              <a:rPr dirty="0" err="1"/>
              <a:t>že</a:t>
            </a:r>
            <a:r>
              <a:rPr dirty="0"/>
              <a:t> </a:t>
            </a:r>
            <a:r>
              <a:rPr dirty="0" err="1"/>
              <a:t>řada</a:t>
            </a:r>
            <a:r>
              <a:rPr dirty="0"/>
              <a:t> </a:t>
            </a:r>
            <a:r>
              <a:rPr dirty="0" err="1"/>
              <a:t>běžných</a:t>
            </a:r>
            <a:r>
              <a:rPr dirty="0"/>
              <a:t> </a:t>
            </a:r>
            <a:r>
              <a:rPr dirty="0" err="1"/>
              <a:t>zákonů</a:t>
            </a:r>
            <a:r>
              <a:rPr dirty="0"/>
              <a:t> by se </a:t>
            </a:r>
            <a:r>
              <a:rPr dirty="0" err="1"/>
              <a:t>stala</a:t>
            </a:r>
            <a:r>
              <a:rPr dirty="0"/>
              <a:t> </a:t>
            </a:r>
            <a:r>
              <a:rPr dirty="0" err="1"/>
              <a:t>zbytečnými</a:t>
            </a:r>
            <a:r>
              <a:rPr dirty="0"/>
              <a:t>. </a:t>
            </a:r>
            <a:r>
              <a:rPr dirty="0" err="1"/>
              <a:t>Aristotelés</a:t>
            </a:r>
            <a:r>
              <a:rPr dirty="0"/>
              <a:t> se </a:t>
            </a:r>
            <a:r>
              <a:rPr dirty="0" err="1"/>
              <a:t>tedy</a:t>
            </a:r>
            <a:r>
              <a:rPr dirty="0"/>
              <a:t> </a:t>
            </a:r>
            <a:r>
              <a:rPr dirty="0" err="1"/>
              <a:t>ptá</a:t>
            </a:r>
            <a:r>
              <a:rPr dirty="0"/>
              <a:t> </a:t>
            </a:r>
            <a:r>
              <a:rPr dirty="0" err="1"/>
              <a:t>na</a:t>
            </a:r>
            <a:r>
              <a:rPr dirty="0"/>
              <a:t> </a:t>
            </a:r>
            <a:r>
              <a:rPr b="1" dirty="0">
                <a:solidFill>
                  <a:srgbClr val="FF0000"/>
                </a:solidFill>
              </a:rPr>
              <a:t>meze </a:t>
            </a:r>
            <a:r>
              <a:rPr b="1" dirty="0" err="1">
                <a:solidFill>
                  <a:srgbClr val="FF0000"/>
                </a:solidFill>
              </a:rPr>
              <a:t>výchovy</a:t>
            </a:r>
            <a:r>
              <a:rPr dirty="0"/>
              <a:t>.</a:t>
            </a:r>
          </a:p>
          <a:p>
            <a:pPr marL="228600" indent="-228600">
              <a:spcBef>
                <a:spcPts val="200"/>
              </a:spcBef>
              <a:buFontTx/>
              <a:buAutoNum type="arabicPeriod"/>
              <a:defRPr sz="1200"/>
            </a:pPr>
            <a:r>
              <a:rPr dirty="0" err="1"/>
              <a:t>Dosažení</a:t>
            </a:r>
            <a:r>
              <a:rPr dirty="0"/>
              <a:t> </a:t>
            </a:r>
            <a:r>
              <a:rPr dirty="0" err="1"/>
              <a:t>naprosté</a:t>
            </a:r>
            <a:r>
              <a:rPr dirty="0"/>
              <a:t> </a:t>
            </a:r>
            <a:r>
              <a:rPr dirty="0" err="1"/>
              <a:t>jednoty</a:t>
            </a:r>
            <a:r>
              <a:rPr dirty="0"/>
              <a:t> </a:t>
            </a:r>
            <a:r>
              <a:rPr dirty="0" err="1"/>
              <a:t>obce</a:t>
            </a:r>
            <a:r>
              <a:rPr dirty="0"/>
              <a:t> je </a:t>
            </a:r>
            <a:r>
              <a:rPr dirty="0" err="1"/>
              <a:t>nežádoucí</a:t>
            </a:r>
            <a:r>
              <a:rPr dirty="0"/>
              <a:t>, </a:t>
            </a:r>
            <a:r>
              <a:rPr dirty="0" err="1"/>
              <a:t>neboť</a:t>
            </a:r>
            <a:r>
              <a:rPr dirty="0"/>
              <a:t> </a:t>
            </a:r>
            <a:r>
              <a:rPr dirty="0" err="1"/>
              <a:t>eliminuje</a:t>
            </a:r>
            <a:r>
              <a:rPr dirty="0"/>
              <a:t> </a:t>
            </a:r>
            <a:r>
              <a:rPr dirty="0" err="1"/>
              <a:t>přínos</a:t>
            </a:r>
            <a:r>
              <a:rPr dirty="0"/>
              <a:t> </a:t>
            </a:r>
            <a:r>
              <a:rPr dirty="0" err="1"/>
              <a:t>rozdílnosti</a:t>
            </a:r>
            <a:r>
              <a:rPr dirty="0"/>
              <a:t> </a:t>
            </a:r>
            <a:r>
              <a:rPr dirty="0" err="1"/>
              <a:t>občanů</a:t>
            </a:r>
            <a:r>
              <a:rPr dirty="0"/>
              <a:t> (</a:t>
            </a:r>
            <a:r>
              <a:rPr dirty="0" err="1"/>
              <a:t>vloh</a:t>
            </a:r>
            <a:r>
              <a:rPr dirty="0"/>
              <a:t>, </a:t>
            </a:r>
            <a:r>
              <a:rPr dirty="0" err="1"/>
              <a:t>povah</a:t>
            </a:r>
            <a:r>
              <a:rPr dirty="0"/>
              <a:t> a </a:t>
            </a:r>
            <a:r>
              <a:rPr dirty="0" err="1"/>
              <a:t>zájmů</a:t>
            </a:r>
            <a:r>
              <a:rPr dirty="0"/>
              <a:t>).</a:t>
            </a:r>
          </a:p>
        </p:txBody>
      </p:sp>
    </p:spTree>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Nadpis 1"/>
          <p:cNvSpPr txBox="1">
            <a:spLocks noGrp="1"/>
          </p:cNvSpPr>
          <p:nvPr>
            <p:ph type="title"/>
          </p:nvPr>
        </p:nvSpPr>
        <p:spPr>
          <a:prstGeom prst="rect">
            <a:avLst/>
          </a:prstGeom>
        </p:spPr>
        <p:txBody>
          <a:bodyPr/>
          <a:lstStyle>
            <a:lvl1pPr>
              <a:defRPr sz="1600"/>
            </a:lvl1pPr>
          </a:lstStyle>
          <a:p>
            <a:r>
              <a:t>Stav řemeslníků (výrobců): otázka majetku a výchovy</a:t>
            </a:r>
          </a:p>
        </p:txBody>
      </p:sp>
      <p:sp>
        <p:nvSpPr>
          <p:cNvPr id="598" name="Zástupný symbol pro obsah 2"/>
          <p:cNvSpPr txBox="1">
            <a:spLocks noGrp="1"/>
          </p:cNvSpPr>
          <p:nvPr>
            <p:ph type="body" sz="half" idx="1"/>
          </p:nvPr>
        </p:nvSpPr>
        <p:spPr>
          <a:xfrm>
            <a:off x="457200" y="1052735"/>
            <a:ext cx="4038600" cy="5073429"/>
          </a:xfrm>
          <a:prstGeom prst="rect">
            <a:avLst/>
          </a:prstGeom>
        </p:spPr>
        <p:txBody>
          <a:bodyPr/>
          <a:lstStyle/>
          <a:p>
            <a:pPr marL="0" indent="0">
              <a:spcBef>
                <a:spcPts val="200"/>
              </a:spcBef>
              <a:buSzTx/>
              <a:buNone/>
              <a:defRPr sz="1200"/>
            </a:pPr>
            <a:r>
              <a:t>„Nedá se také slovy vyjádřiti skutečnost, </a:t>
            </a:r>
            <a:r>
              <a:rPr b="1"/>
              <a:t>jaké uspokojení člověku působí, může-li něco nazývati svým</a:t>
            </a:r>
            <a:r>
              <a:t>. Zajisté ne nadarmo každý člověk má lásku sám k sobě, vždyť cit ten jest přirozený.“ (1263a41-1263b-)</a:t>
            </a:r>
          </a:p>
          <a:p>
            <a:pPr marL="0" indent="0">
              <a:buSzTx/>
              <a:buNone/>
              <a:defRPr sz="1200"/>
            </a:pPr>
            <a:endParaRPr/>
          </a:p>
          <a:p>
            <a:pPr marL="0" indent="0">
              <a:spcBef>
                <a:spcPts val="200"/>
              </a:spcBef>
              <a:buSzTx/>
              <a:buNone/>
              <a:defRPr sz="1200"/>
            </a:pPr>
            <a:r>
              <a:t>„Ale Sókratés ani neřekl, ani to není snadno pověděti, jaký asi útvar bude míti celá ta obec při zamýšleném společenství. A přece právě obyvatelstvo obce se tvoří z množství ostatních občanů, o nichž není nic stanoveno, zda také rolníci mají míti majetek společný, či každý má míti také svůj vlastní, a zda také ženy a děti mají míti každý pro sebe, nebo společné. </a:t>
            </a:r>
            <a:r>
              <a:rPr b="1"/>
              <a:t>Neboť má-li býti všechno všem týmž způsobem společné, jak se budou lišiti tito od oněch strážců? Anebo co by z toho měli, že by snášeli jejich nadvládu?</a:t>
            </a:r>
            <a:r>
              <a:t>“</a:t>
            </a:r>
            <a:r>
              <a:rPr b="1"/>
              <a:t> </a:t>
            </a:r>
            <a:r>
              <a:t>(</a:t>
            </a:r>
            <a:r>
              <a:rPr i="1"/>
              <a:t>Pol.</a:t>
            </a:r>
            <a:r>
              <a:t> II, 5, 1264a)</a:t>
            </a:r>
          </a:p>
          <a:p>
            <a:pPr marL="0" indent="0">
              <a:spcBef>
                <a:spcPts val="200"/>
              </a:spcBef>
              <a:buSzTx/>
              <a:buNone/>
              <a:defRPr sz="1200"/>
            </a:pPr>
            <a:r>
              <a:t>----------------------------------------------------------------------------</a:t>
            </a:r>
          </a:p>
          <a:p>
            <a:pPr marL="0" indent="0">
              <a:spcBef>
                <a:spcPts val="200"/>
              </a:spcBef>
              <a:buSzTx/>
              <a:buNone/>
              <a:defRPr sz="1200"/>
            </a:pPr>
            <a:r>
              <a:t>„Pak zajisté v jedné obci budou nutně dvě, a to navzájem nepřátelské. Neboť Sókratés činí své strážce jakousi posádkou, rolníky pak, řemeslníky a ostatní obyvatele občany. Žaloby, pře a všechna jiná zla, která obcím vytýká, budou i mezi nimi. </a:t>
            </a:r>
            <a:r>
              <a:rPr b="1"/>
              <a:t>A přece praví, že pro své vychování nebudou potřebovati mnohých zákonů, například takových, která se týkají veřejného a tržního řádu a jiných podobných, ač přece výchovy dopřává jen strážcům.</a:t>
            </a:r>
            <a:r>
              <a:t>“ (Pol. II, 5, 1264a27-34) </a:t>
            </a:r>
          </a:p>
        </p:txBody>
      </p:sp>
      <p:sp>
        <p:nvSpPr>
          <p:cNvPr id="599"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defTabSz="859536">
              <a:spcBef>
                <a:spcPts val="200"/>
              </a:spcBef>
              <a:defRPr sz="1128"/>
            </a:pPr>
            <a:r>
              <a:t>Podle Aristotela existují dvě možnosti:</a:t>
            </a:r>
            <a:endParaRPr sz="2632"/>
          </a:p>
          <a:p>
            <a:pPr marL="214884" indent="-214884" defTabSz="859536">
              <a:spcBef>
                <a:spcPts val="200"/>
              </a:spcBef>
              <a:buSzPct val="100000"/>
              <a:buAutoNum type="alphaLcParenR"/>
              <a:defRPr sz="1128"/>
            </a:pPr>
            <a:r>
              <a:t>budou mít soukromý majetek;</a:t>
            </a:r>
            <a:endParaRPr sz="2632"/>
          </a:p>
          <a:p>
            <a:pPr marL="214884" indent="-214884" defTabSz="859536">
              <a:spcBef>
                <a:spcPts val="200"/>
              </a:spcBef>
              <a:buSzPct val="100000"/>
              <a:buAutoNum type="alphaLcParenR"/>
              <a:defRPr sz="1128"/>
            </a:pPr>
            <a:r>
              <a:t>Nebudou mít soukromý majetek.</a:t>
            </a:r>
            <a:endParaRPr sz="2632"/>
          </a:p>
          <a:p>
            <a:pPr marL="214884" indent="-214884" defTabSz="859536">
              <a:spcBef>
                <a:spcPts val="600"/>
              </a:spcBef>
              <a:buSzPct val="100000"/>
              <a:buAutoNum type="alphaLcParenR"/>
              <a:defRPr sz="1128"/>
            </a:pPr>
            <a:endParaRPr sz="2632"/>
          </a:p>
          <a:p>
            <a:pPr defTabSz="859536">
              <a:spcBef>
                <a:spcPts val="200"/>
              </a:spcBef>
              <a:defRPr sz="1128"/>
            </a:pPr>
            <a:r>
              <a:t>Pokud A, zbohatnou a jistě se budou hlásit o politickou moc; pokud B, nebude důvod rozlišovat mezi strážci a řemeslníky.</a:t>
            </a:r>
            <a:endParaRPr sz="2632"/>
          </a:p>
          <a:p>
            <a:pPr defTabSz="859536">
              <a:spcBef>
                <a:spcPts val="600"/>
              </a:spcBef>
              <a:defRPr sz="1128"/>
            </a:pPr>
            <a:endParaRPr sz="2632"/>
          </a:p>
          <a:p>
            <a:pPr defTabSz="859536">
              <a:spcBef>
                <a:spcPts val="200"/>
              </a:spcBef>
              <a:defRPr sz="1128"/>
            </a:pPr>
            <a:r>
              <a:t>-----------------------------------------------------------------------------</a:t>
            </a:r>
            <a:endParaRPr sz="2632"/>
          </a:p>
          <a:p>
            <a:pPr defTabSz="859536">
              <a:spcBef>
                <a:spcPts val="600"/>
              </a:spcBef>
              <a:defRPr sz="1128"/>
            </a:pPr>
            <a:endParaRPr sz="2632"/>
          </a:p>
          <a:p>
            <a:pPr defTabSz="859536">
              <a:spcBef>
                <a:spcPts val="200"/>
              </a:spcBef>
              <a:defRPr sz="1128"/>
            </a:pPr>
            <a:r>
              <a:t>Otázka výchovy je velmi důležitá pro Platóna i Aristotela. Nakonec víme, že otázka vzdělání je důležitá i pro současnou (moderní) diskusi o člověku – viz tabula rasa mýtus. Zdá se, že tento moderní spor je přítomen již v diskusi mezi Platónem a Aristotelem. A právě v místě Aristotelovy kritiky Platónovy ideální obce se setkáváme se dvěma možnostmi: </a:t>
            </a:r>
            <a:endParaRPr sz="2632"/>
          </a:p>
          <a:p>
            <a:pPr defTabSz="859536">
              <a:spcBef>
                <a:spcPts val="600"/>
              </a:spcBef>
              <a:defRPr sz="1128"/>
            </a:pPr>
            <a:endParaRPr sz="2632"/>
          </a:p>
          <a:p>
            <a:pPr marL="214884" indent="-214884" defTabSz="859536">
              <a:spcBef>
                <a:spcPts val="200"/>
              </a:spcBef>
              <a:buSzPct val="100000"/>
              <a:buAutoNum type="alphaLcParenR"/>
              <a:defRPr sz="1128"/>
            </a:pPr>
            <a:r>
              <a:t>řemeslníci jsou vzdělatelní (jsou schopni absolvovat výchovu); mizí rozdíl</a:t>
            </a:r>
            <a:endParaRPr sz="2632"/>
          </a:p>
          <a:p>
            <a:pPr marL="214884" indent="-214884" defTabSz="859536">
              <a:spcBef>
                <a:spcPts val="200"/>
              </a:spcBef>
              <a:buSzPct val="100000"/>
              <a:buAutoNum type="alphaLcParenR"/>
              <a:defRPr sz="1128"/>
            </a:pPr>
            <a:r>
              <a:t>řemeslníci nejsou vzdělatelní (nejsou) – dvě obce.</a:t>
            </a:r>
            <a:endParaRPr sz="2632"/>
          </a:p>
          <a:p>
            <a:pPr defTabSz="859536">
              <a:spcBef>
                <a:spcPts val="600"/>
              </a:spcBef>
              <a:defRPr sz="1128"/>
            </a:pPr>
            <a:endParaRPr sz="2632"/>
          </a:p>
          <a:p>
            <a:pPr defTabSz="859536">
              <a:spcBef>
                <a:spcPts val="200"/>
              </a:spcBef>
              <a:defRPr sz="1128"/>
            </a:pPr>
            <a:r>
              <a:t>Výchova u </a:t>
            </a:r>
            <a:r>
              <a:rPr u="sng">
                <a:solidFill>
                  <a:srgbClr val="0000FF"/>
                </a:solidFill>
                <a:uFill>
                  <a:solidFill>
                    <a:srgbClr val="0000FF"/>
                  </a:solidFill>
                </a:uFill>
                <a:hlinkClick r:id="rId2" action="ppaction://hlinksldjump"/>
              </a:rPr>
              <a:t>Aristotela</a:t>
            </a:r>
            <a:r>
              <a:t>, výchova u </a:t>
            </a:r>
            <a:r>
              <a:rPr u="sng">
                <a:solidFill>
                  <a:srgbClr val="0000FF"/>
                </a:solidFill>
                <a:uFill>
                  <a:solidFill>
                    <a:srgbClr val="0000FF"/>
                  </a:solidFill>
                </a:uFill>
                <a:hlinkClick r:id="rId3" action="ppaction://hlinksldjump"/>
              </a:rPr>
              <a:t>Platóna</a:t>
            </a:r>
            <a:r>
              <a:t>.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97" name="Nadpis 1"/>
          <p:cNvSpPr txBox="1">
            <a:spLocks noGrp="1"/>
          </p:cNvSpPr>
          <p:nvPr>
            <p:ph type="title"/>
          </p:nvPr>
        </p:nvSpPr>
        <p:spPr>
          <a:prstGeom prst="rect">
            <a:avLst/>
          </a:prstGeom>
        </p:spPr>
        <p:txBody>
          <a:bodyPr/>
          <a:lstStyle/>
          <a:p>
            <a:r>
              <a:t>Organizace kurzu Filozofie</a:t>
            </a:r>
          </a:p>
        </p:txBody>
      </p:sp>
      <p:sp>
        <p:nvSpPr>
          <p:cNvPr id="98"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defRPr sz="1200"/>
            </a:pPr>
            <a:endParaRPr dirty="0"/>
          </a:p>
          <a:p>
            <a:pPr marL="0" indent="0">
              <a:buSzTx/>
              <a:buNone/>
              <a:defRPr sz="1200"/>
            </a:pPr>
            <a:endParaRPr dirty="0"/>
          </a:p>
          <a:p>
            <a:pPr marL="0" indent="0">
              <a:buSzTx/>
              <a:buNone/>
              <a:defRPr sz="1800"/>
            </a:pPr>
            <a:endParaRPr dirty="0"/>
          </a:p>
          <a:p>
            <a:pPr marL="0" indent="0">
              <a:buSzTx/>
              <a:buNone/>
              <a:defRPr sz="1200"/>
            </a:pPr>
            <a:r>
              <a:rPr lang="cs-CZ" dirty="0"/>
              <a:t>Požadavky:</a:t>
            </a:r>
          </a:p>
          <a:p>
            <a:pPr marL="0" indent="0">
              <a:buSzTx/>
              <a:buNone/>
              <a:defRPr sz="1200"/>
            </a:pPr>
            <a:endParaRPr lang="cs-CZ"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26" name="Řecké kolonie v současném Rusku a Ukrajině, které byly založeny pravděpodobně Miléťany mezi 8. a 6. stol."/>
          <p:cNvSpPr txBox="1">
            <a:spLocks noGrp="1"/>
          </p:cNvSpPr>
          <p:nvPr>
            <p:ph type="title"/>
          </p:nvPr>
        </p:nvSpPr>
        <p:spPr>
          <a:xfrm>
            <a:off x="1610045" y="5829736"/>
            <a:ext cx="5486401" cy="866903"/>
          </a:xfrm>
          <a:prstGeom prst="rect">
            <a:avLst/>
          </a:prstGeom>
        </p:spPr>
        <p:txBody>
          <a:bodyPr>
            <a:normAutofit fontScale="90000"/>
          </a:bodyPr>
          <a:lstStyle>
            <a:lvl1pPr defTabSz="841247">
              <a:defRPr sz="1840"/>
            </a:lvl1pPr>
          </a:lstStyle>
          <a:p>
            <a:r>
              <a:t>Řecké kolonie v současném Rusku a Ukrajině, které byly založeny pravděpodobně Miléťany mezi 8. a 6. stol. </a:t>
            </a:r>
          </a:p>
        </p:txBody>
      </p:sp>
      <p:sp>
        <p:nvSpPr>
          <p:cNvPr id="127" name="Dvojím kliknutím aktivujete úpravy"/>
          <p:cNvSpPr txBox="1">
            <a:spLocks noGrp="1"/>
          </p:cNvSpPr>
          <p:nvPr>
            <p:ph type="body" sz="half" idx="1"/>
          </p:nvPr>
        </p:nvSpPr>
        <p:spPr>
          <a:xfrm>
            <a:off x="1828800" y="1900034"/>
            <a:ext cx="5486400" cy="2776149"/>
          </a:xfrm>
          <a:prstGeom prst="rect">
            <a:avLst/>
          </a:prstGeom>
        </p:spPr>
        <p:txBody>
          <a:bodyPr/>
          <a:lstStyle/>
          <a:p>
            <a:endParaRPr/>
          </a:p>
        </p:txBody>
      </p:sp>
      <p:pic>
        <p:nvPicPr>
          <p:cNvPr id="128" name="Řecké kolonie Černé moře.png" descr="Řecké kolonie Černé moře.png"/>
          <p:cNvPicPr>
            <a:picLocks noChangeAspect="1"/>
          </p:cNvPicPr>
          <p:nvPr/>
        </p:nvPicPr>
        <p:blipFill>
          <a:blip r:embed="rId2"/>
          <a:stretch>
            <a:fillRect/>
          </a:stretch>
        </p:blipFill>
        <p:spPr>
          <a:xfrm>
            <a:off x="851357" y="492287"/>
            <a:ext cx="7808539" cy="4916488"/>
          </a:xfrm>
          <a:prstGeom prst="rect">
            <a:avLst/>
          </a:prstGeom>
          <a:ln w="12700">
            <a:miter lim="400000"/>
          </a:ln>
        </p:spPr>
      </p:pic>
    </p:spTree>
  </p:cSld>
  <p:clrMapOvr>
    <a:masterClrMapping/>
  </p:clrMapOvr>
  <p:transition spd="med"/>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Nadpis 1"/>
          <p:cNvSpPr txBox="1">
            <a:spLocks noGrp="1"/>
          </p:cNvSpPr>
          <p:nvPr>
            <p:ph type="title"/>
          </p:nvPr>
        </p:nvSpPr>
        <p:spPr>
          <a:prstGeom prst="rect">
            <a:avLst/>
          </a:prstGeom>
        </p:spPr>
        <p:txBody>
          <a:bodyPr/>
          <a:lstStyle>
            <a:lvl1pPr>
              <a:defRPr sz="1600"/>
            </a:lvl1pPr>
          </a:lstStyle>
          <a:p>
            <a:r>
              <a:t>Komunismus žen a dětí, láska</a:t>
            </a:r>
          </a:p>
        </p:txBody>
      </p:sp>
      <p:sp>
        <p:nvSpPr>
          <p:cNvPr id="60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„Nejméně péče se totiž věnuje tomu, co jest společné velmi mnoha lidem; neboť lidé se starají nejvíce o své vlastnictví, méně již o to, co jest společné, anebo jen potud, pokud se to týká jednotlivce.“ (1261a33-35)</a:t>
            </a:r>
          </a:p>
          <a:p>
            <a:pPr marL="0" indent="0">
              <a:buSzTx/>
              <a:buNone/>
              <a:defRPr sz="1200"/>
            </a:pPr>
            <a:endParaRPr/>
          </a:p>
          <a:p>
            <a:pPr marL="0" indent="0">
              <a:spcBef>
                <a:spcPts val="200"/>
              </a:spcBef>
              <a:buSzTx/>
              <a:buNone/>
              <a:defRPr sz="1200"/>
            </a:pPr>
            <a:r>
              <a:t>„Jsme zajisté přesvědčení, že </a:t>
            </a:r>
            <a:r>
              <a:rPr b="1"/>
              <a:t>láska jest pro obce nejvyšším dobrem</a:t>
            </a:r>
            <a:r>
              <a:t> – tak totiž bude v nich velmi málo rozbrojů-, a sám Sókratés nejvíce chválí jednotnost obce, kterou i on patrně pokládá za dílo přátelství a lásky, … </a:t>
            </a:r>
            <a:r>
              <a:rPr>
                <a:solidFill>
                  <a:srgbClr val="FF0000"/>
                </a:solidFill>
              </a:rPr>
              <a:t>V obci však </a:t>
            </a:r>
            <a:r>
              <a:rPr b="1">
                <a:solidFill>
                  <a:srgbClr val="FF0000"/>
                </a:solidFill>
              </a:rPr>
              <a:t>při společenství toho druhu musí láska ochabovati a sotva otec bude říkati, „to je můj syn“ a „to je můj otec“. … v takovém zřízení obce nutně se velmi málo bude starati ať otec o syny jako o syny, ať syn o otce jako o otce, anebo bratři mezi sebou jako o bratry.“</a:t>
            </a:r>
            <a:r>
              <a:rPr>
                <a:solidFill>
                  <a:srgbClr val="FF0000"/>
                </a:solidFill>
              </a:rPr>
              <a:t> </a:t>
            </a:r>
            <a:r>
              <a:t>(1262b10-20)</a:t>
            </a:r>
          </a:p>
        </p:txBody>
      </p:sp>
      <p:sp>
        <p:nvSpPr>
          <p:cNvPr id="603"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rPr dirty="0" err="1"/>
              <a:t>Viz</a:t>
            </a:r>
            <a:r>
              <a:rPr dirty="0"/>
              <a:t> </a:t>
            </a:r>
            <a:r>
              <a:rPr dirty="0" err="1"/>
              <a:t>moderní</a:t>
            </a:r>
            <a:r>
              <a:rPr dirty="0"/>
              <a:t> </a:t>
            </a:r>
            <a:r>
              <a:rPr dirty="0" err="1"/>
              <a:t>teorie</a:t>
            </a:r>
            <a:r>
              <a:rPr dirty="0"/>
              <a:t> </a:t>
            </a:r>
            <a:r>
              <a:rPr dirty="0" err="1"/>
              <a:t>vysvětlující</a:t>
            </a:r>
            <a:r>
              <a:rPr dirty="0"/>
              <a:t> </a:t>
            </a:r>
            <a:r>
              <a:rPr dirty="0" err="1"/>
              <a:t>altruismus</a:t>
            </a:r>
            <a:endParaRPr sz="2800" dirty="0"/>
          </a:p>
          <a:p>
            <a:pPr marL="228600" indent="-228600">
              <a:spcBef>
                <a:spcPts val="200"/>
              </a:spcBef>
              <a:buSzPct val="100000"/>
              <a:buAutoNum type="alphaLcParenR"/>
              <a:defRPr sz="1200"/>
            </a:pPr>
            <a:r>
              <a:rPr dirty="0" err="1"/>
              <a:t>Nepotistický</a:t>
            </a:r>
            <a:r>
              <a:rPr dirty="0"/>
              <a:t> </a:t>
            </a:r>
            <a:r>
              <a:rPr dirty="0" err="1"/>
              <a:t>altruismus</a:t>
            </a:r>
            <a:r>
              <a:rPr dirty="0"/>
              <a:t> (inclusive fitness)</a:t>
            </a:r>
            <a:endParaRPr sz="2800" dirty="0"/>
          </a:p>
          <a:p>
            <a:pPr marL="228600" indent="-228600">
              <a:spcBef>
                <a:spcPts val="200"/>
              </a:spcBef>
              <a:buSzPct val="100000"/>
              <a:buAutoNum type="alphaLcParenR"/>
              <a:defRPr sz="1200"/>
            </a:pPr>
            <a:r>
              <a:rPr dirty="0" err="1"/>
              <a:t>Reciproční</a:t>
            </a:r>
            <a:r>
              <a:rPr dirty="0"/>
              <a:t> </a:t>
            </a:r>
            <a:r>
              <a:rPr dirty="0" err="1"/>
              <a:t>altruismus</a:t>
            </a:r>
            <a:r>
              <a:rPr dirty="0"/>
              <a:t> (direct reciprocity, tit for tat)</a:t>
            </a:r>
            <a:endParaRPr sz="2800" dirty="0"/>
          </a:p>
          <a:p>
            <a:pPr marL="228600" indent="-228600">
              <a:spcBef>
                <a:spcPts val="200"/>
              </a:spcBef>
              <a:buSzPct val="100000"/>
              <a:buAutoNum type="alphaLcParenR"/>
              <a:defRPr sz="1200"/>
            </a:pPr>
            <a:r>
              <a:rPr dirty="0" err="1"/>
              <a:t>Nepřímý</a:t>
            </a:r>
            <a:r>
              <a:rPr dirty="0"/>
              <a:t> </a:t>
            </a:r>
            <a:r>
              <a:rPr dirty="0" err="1"/>
              <a:t>altruismus</a:t>
            </a:r>
            <a:r>
              <a:rPr dirty="0"/>
              <a:t> (</a:t>
            </a:r>
            <a:r>
              <a:rPr dirty="0" err="1"/>
              <a:t>reputace</a:t>
            </a:r>
            <a:r>
              <a:rPr dirty="0"/>
              <a:t>)</a:t>
            </a:r>
            <a:endParaRPr sz="2800" dirty="0"/>
          </a:p>
          <a:p>
            <a:pPr marL="228600" indent="-228600">
              <a:spcBef>
                <a:spcPts val="200"/>
              </a:spcBef>
              <a:buSzPct val="100000"/>
              <a:buAutoNum type="alphaLcParenR"/>
              <a:defRPr sz="1200"/>
            </a:pPr>
            <a:r>
              <a:rPr dirty="0"/>
              <a:t>„</a:t>
            </a:r>
            <a:r>
              <a:rPr dirty="0" err="1"/>
              <a:t>Skupinová</a:t>
            </a:r>
            <a:r>
              <a:rPr dirty="0"/>
              <a:t> </a:t>
            </a:r>
            <a:r>
              <a:rPr dirty="0" err="1"/>
              <a:t>selekce</a:t>
            </a:r>
            <a:r>
              <a:rPr dirty="0"/>
              <a:t>“ </a:t>
            </a:r>
            <a:endParaRPr sz="2800" dirty="0"/>
          </a:p>
          <a:p>
            <a:pPr marL="228600" indent="-228600">
              <a:spcBef>
                <a:spcPts val="200"/>
              </a:spcBef>
              <a:buSzPct val="100000"/>
              <a:buAutoNum type="alphaLcParenR"/>
              <a:defRPr sz="1200"/>
            </a:pPr>
            <a:r>
              <a:rPr dirty="0"/>
              <a:t>Network reciprocity – </a:t>
            </a:r>
            <a:r>
              <a:rPr dirty="0" err="1"/>
              <a:t>utváření</a:t>
            </a:r>
            <a:r>
              <a:rPr dirty="0"/>
              <a:t> </a:t>
            </a:r>
            <a:r>
              <a:rPr dirty="0" err="1"/>
              <a:t>sítí</a:t>
            </a:r>
            <a:r>
              <a:rPr dirty="0"/>
              <a:t> </a:t>
            </a:r>
            <a:r>
              <a:rPr dirty="0" err="1"/>
              <a:t>kooperátorů</a:t>
            </a:r>
            <a:r>
              <a:rPr dirty="0"/>
              <a:t>, </a:t>
            </a:r>
            <a:r>
              <a:rPr dirty="0" err="1"/>
              <a:t>kooperátory</a:t>
            </a:r>
            <a:r>
              <a:rPr dirty="0"/>
              <a:t> </a:t>
            </a:r>
            <a:r>
              <a:rPr dirty="0" err="1"/>
              <a:t>zvýhodňuje</a:t>
            </a:r>
            <a:r>
              <a:rPr dirty="0"/>
              <a:t>.</a:t>
            </a:r>
            <a:endParaRPr sz="2800" dirty="0"/>
          </a:p>
          <a:p>
            <a:pPr marL="228600" indent="-228600">
              <a:spcBef>
                <a:spcPts val="600"/>
              </a:spcBef>
              <a:buSzPct val="100000"/>
              <a:buAutoNum type="alphaLcParenR"/>
              <a:defRPr sz="1200"/>
            </a:pPr>
            <a:endParaRPr sz="2800" dirty="0"/>
          </a:p>
          <a:p>
            <a:pPr>
              <a:spcBef>
                <a:spcPts val="300"/>
              </a:spcBef>
              <a:defRPr sz="1400">
                <a:latin typeface="Times New Roman"/>
                <a:ea typeface="Times New Roman"/>
                <a:cs typeface="Times New Roman"/>
                <a:sym typeface="Times New Roman"/>
              </a:defRPr>
            </a:pPr>
            <a:r>
              <a:rPr dirty="0"/>
              <a:t>(Nowak, M. A., Five Rules for the Evolution of Cooperation.</a:t>
            </a:r>
            <a:r>
              <a:rPr i="1" dirty="0"/>
              <a:t> Science </a:t>
            </a:r>
            <a:r>
              <a:rPr dirty="0"/>
              <a:t>8, 2006, 314, s. 1560-1563.)</a:t>
            </a:r>
          </a:p>
        </p:txBody>
      </p:sp>
    </p:spTree>
  </p:cSld>
  <p:clrMapOvr>
    <a:masterClrMapping/>
  </p:clrMapOvr>
  <p:transition spd="med"/>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Nadpis 1"/>
          <p:cNvSpPr txBox="1">
            <a:spLocks noGrp="1"/>
          </p:cNvSpPr>
          <p:nvPr>
            <p:ph type="title"/>
          </p:nvPr>
        </p:nvSpPr>
        <p:spPr>
          <a:prstGeom prst="rect">
            <a:avLst/>
          </a:prstGeom>
        </p:spPr>
        <p:txBody>
          <a:bodyPr/>
          <a:lstStyle>
            <a:lvl1pPr>
              <a:defRPr sz="1400"/>
            </a:lvl1pPr>
          </a:lstStyle>
          <a:p>
            <a:r>
              <a:t>Aristotelés - sebeláska</a:t>
            </a:r>
          </a:p>
        </p:txBody>
      </p:sp>
      <p:sp>
        <p:nvSpPr>
          <p:cNvPr id="606"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lnSpc>
                <a:spcPct val="90000"/>
              </a:lnSpc>
              <a:spcBef>
                <a:spcPts val="300"/>
              </a:spcBef>
              <a:buSzTx/>
              <a:buNone/>
              <a:defRPr sz="1386"/>
            </a:pPr>
            <a:r>
              <a:rPr dirty="0"/>
              <a:t>„</a:t>
            </a:r>
            <a:r>
              <a:rPr dirty="0" err="1"/>
              <a:t>Nesnadná</a:t>
            </a:r>
            <a:r>
              <a:rPr dirty="0"/>
              <a:t> jest </a:t>
            </a:r>
            <a:r>
              <a:rPr dirty="0" err="1"/>
              <a:t>také</a:t>
            </a:r>
            <a:r>
              <a:rPr dirty="0"/>
              <a:t> </a:t>
            </a:r>
            <a:r>
              <a:rPr dirty="0" err="1"/>
              <a:t>otázka</a:t>
            </a:r>
            <a:r>
              <a:rPr dirty="0"/>
              <a:t>, </a:t>
            </a:r>
            <a:r>
              <a:rPr dirty="0" err="1"/>
              <a:t>zda</a:t>
            </a:r>
            <a:r>
              <a:rPr dirty="0"/>
              <a:t> </a:t>
            </a:r>
            <a:r>
              <a:rPr dirty="0" err="1"/>
              <a:t>máme</a:t>
            </a:r>
            <a:r>
              <a:rPr dirty="0"/>
              <a:t> </a:t>
            </a:r>
            <a:r>
              <a:rPr dirty="0" err="1"/>
              <a:t>nejvíce</a:t>
            </a:r>
            <a:r>
              <a:rPr dirty="0"/>
              <a:t> </a:t>
            </a:r>
            <a:r>
              <a:rPr dirty="0" err="1"/>
              <a:t>milovati</a:t>
            </a:r>
            <a:r>
              <a:rPr dirty="0"/>
              <a:t> </a:t>
            </a:r>
            <a:r>
              <a:rPr dirty="0" err="1"/>
              <a:t>sebe</a:t>
            </a:r>
            <a:r>
              <a:rPr dirty="0"/>
              <a:t>, </a:t>
            </a:r>
            <a:r>
              <a:rPr dirty="0" err="1"/>
              <a:t>anebo</a:t>
            </a:r>
            <a:r>
              <a:rPr dirty="0"/>
              <a:t> </a:t>
            </a:r>
            <a:r>
              <a:rPr dirty="0" err="1"/>
              <a:t>někoho</a:t>
            </a:r>
            <a:r>
              <a:rPr dirty="0"/>
              <a:t> </a:t>
            </a:r>
            <a:r>
              <a:rPr dirty="0" err="1"/>
              <a:t>jiného</a:t>
            </a:r>
            <a:r>
              <a:rPr dirty="0"/>
              <a:t>. U </a:t>
            </a:r>
            <a:r>
              <a:rPr dirty="0" err="1"/>
              <a:t>těch</a:t>
            </a:r>
            <a:r>
              <a:rPr dirty="0"/>
              <a:t>, </a:t>
            </a:r>
            <a:r>
              <a:rPr dirty="0" err="1"/>
              <a:t>kteří</a:t>
            </a:r>
            <a:r>
              <a:rPr dirty="0"/>
              <a:t> </a:t>
            </a:r>
            <a:r>
              <a:rPr dirty="0" err="1"/>
              <a:t>sami</a:t>
            </a:r>
            <a:r>
              <a:rPr dirty="0"/>
              <a:t> </a:t>
            </a:r>
            <a:r>
              <a:rPr dirty="0" err="1"/>
              <a:t>sebe</a:t>
            </a:r>
            <a:r>
              <a:rPr dirty="0"/>
              <a:t> </a:t>
            </a:r>
            <a:r>
              <a:rPr dirty="0" err="1"/>
              <a:t>nejvíce</a:t>
            </a:r>
            <a:r>
              <a:rPr dirty="0"/>
              <a:t> </a:t>
            </a:r>
            <a:r>
              <a:rPr dirty="0" err="1"/>
              <a:t>milují</a:t>
            </a:r>
            <a:r>
              <a:rPr dirty="0"/>
              <a:t>, </a:t>
            </a:r>
            <a:r>
              <a:rPr b="1" dirty="0" err="1"/>
              <a:t>bývá</a:t>
            </a:r>
            <a:r>
              <a:rPr b="1" dirty="0"/>
              <a:t> to </a:t>
            </a:r>
            <a:r>
              <a:rPr b="1" dirty="0" err="1"/>
              <a:t>káráno</a:t>
            </a:r>
            <a:r>
              <a:rPr b="1" dirty="0"/>
              <a:t>, </a:t>
            </a:r>
            <a:r>
              <a:rPr dirty="0"/>
              <a:t>a </a:t>
            </a:r>
            <a:r>
              <a:rPr dirty="0" err="1"/>
              <a:t>jakoby</a:t>
            </a:r>
            <a:r>
              <a:rPr dirty="0"/>
              <a:t> </a:t>
            </a:r>
            <a:r>
              <a:rPr dirty="0" err="1"/>
              <a:t>dělali</a:t>
            </a:r>
            <a:r>
              <a:rPr dirty="0"/>
              <a:t> </a:t>
            </a:r>
            <a:r>
              <a:rPr dirty="0" err="1"/>
              <a:t>něco</a:t>
            </a:r>
            <a:r>
              <a:rPr dirty="0"/>
              <a:t> </a:t>
            </a:r>
            <a:r>
              <a:rPr dirty="0" err="1"/>
              <a:t>nečestného</a:t>
            </a:r>
            <a:r>
              <a:rPr dirty="0"/>
              <a:t>, </a:t>
            </a:r>
            <a:r>
              <a:rPr dirty="0" err="1"/>
              <a:t>bývají</a:t>
            </a:r>
            <a:r>
              <a:rPr dirty="0"/>
              <a:t> s </a:t>
            </a:r>
            <a:r>
              <a:rPr dirty="0" err="1"/>
              <a:t>pohrdáním</a:t>
            </a:r>
            <a:r>
              <a:rPr dirty="0"/>
              <a:t> </a:t>
            </a:r>
            <a:r>
              <a:rPr dirty="0" err="1"/>
              <a:t>nazývání</a:t>
            </a:r>
            <a:r>
              <a:rPr dirty="0"/>
              <a:t> </a:t>
            </a:r>
            <a:r>
              <a:rPr b="1" dirty="0" err="1"/>
              <a:t>sobci</a:t>
            </a:r>
            <a:r>
              <a:rPr dirty="0"/>
              <a:t>, a </a:t>
            </a:r>
            <a:r>
              <a:rPr dirty="0" err="1"/>
              <a:t>zdá</a:t>
            </a:r>
            <a:r>
              <a:rPr dirty="0"/>
              <a:t> se, </a:t>
            </a:r>
            <a:r>
              <a:rPr dirty="0" err="1"/>
              <a:t>že</a:t>
            </a:r>
            <a:r>
              <a:rPr dirty="0"/>
              <a:t> </a:t>
            </a:r>
            <a:r>
              <a:rPr dirty="0" err="1"/>
              <a:t>člověk</a:t>
            </a:r>
            <a:r>
              <a:rPr dirty="0"/>
              <a:t> </a:t>
            </a:r>
            <a:r>
              <a:rPr dirty="0" err="1"/>
              <a:t>špatný</a:t>
            </a:r>
            <a:r>
              <a:rPr dirty="0"/>
              <a:t> </a:t>
            </a:r>
            <a:r>
              <a:rPr dirty="0" err="1"/>
              <a:t>koná</a:t>
            </a:r>
            <a:r>
              <a:rPr dirty="0"/>
              <a:t> </a:t>
            </a:r>
            <a:r>
              <a:rPr dirty="0" err="1"/>
              <a:t>všechno</a:t>
            </a:r>
            <a:r>
              <a:rPr dirty="0"/>
              <a:t> pro </a:t>
            </a:r>
            <a:r>
              <a:rPr dirty="0" err="1"/>
              <a:t>sebe</a:t>
            </a:r>
            <a:r>
              <a:rPr dirty="0"/>
              <a:t>, a to </a:t>
            </a:r>
            <a:r>
              <a:rPr dirty="0" err="1"/>
              <a:t>tím</a:t>
            </a:r>
            <a:r>
              <a:rPr dirty="0"/>
              <a:t> </a:t>
            </a:r>
            <a:r>
              <a:rPr dirty="0" err="1"/>
              <a:t>více</a:t>
            </a:r>
            <a:r>
              <a:rPr dirty="0"/>
              <a:t>, </a:t>
            </a:r>
            <a:r>
              <a:rPr dirty="0" err="1"/>
              <a:t>čím</a:t>
            </a:r>
            <a:r>
              <a:rPr dirty="0"/>
              <a:t> jest </a:t>
            </a:r>
            <a:r>
              <a:rPr dirty="0" err="1"/>
              <a:t>špatnější</a:t>
            </a:r>
            <a:r>
              <a:rPr dirty="0"/>
              <a:t> – </a:t>
            </a:r>
            <a:r>
              <a:rPr dirty="0" err="1"/>
              <a:t>vytýká</a:t>
            </a:r>
            <a:r>
              <a:rPr dirty="0"/>
              <a:t> se mu </a:t>
            </a:r>
            <a:r>
              <a:rPr dirty="0" err="1"/>
              <a:t>například</a:t>
            </a:r>
            <a:r>
              <a:rPr dirty="0"/>
              <a:t>, </a:t>
            </a:r>
            <a:r>
              <a:rPr dirty="0" err="1"/>
              <a:t>že</a:t>
            </a:r>
            <a:r>
              <a:rPr dirty="0"/>
              <a:t> </a:t>
            </a:r>
            <a:r>
              <a:rPr dirty="0" err="1"/>
              <a:t>nedělá</a:t>
            </a:r>
            <a:r>
              <a:rPr dirty="0"/>
              <a:t> </a:t>
            </a:r>
            <a:r>
              <a:rPr dirty="0" err="1"/>
              <a:t>nic</a:t>
            </a:r>
            <a:r>
              <a:rPr dirty="0"/>
              <a:t>, aby </a:t>
            </a:r>
            <a:r>
              <a:rPr dirty="0" err="1"/>
              <a:t>při</a:t>
            </a:r>
            <a:r>
              <a:rPr dirty="0"/>
              <a:t> tom </a:t>
            </a:r>
            <a:r>
              <a:rPr dirty="0" err="1"/>
              <a:t>nemyslil</a:t>
            </a:r>
            <a:r>
              <a:rPr dirty="0"/>
              <a:t> </a:t>
            </a:r>
            <a:r>
              <a:rPr dirty="0" err="1"/>
              <a:t>na</a:t>
            </a:r>
            <a:r>
              <a:rPr dirty="0"/>
              <a:t> </a:t>
            </a:r>
            <a:r>
              <a:rPr dirty="0" err="1"/>
              <a:t>sebe</a:t>
            </a:r>
            <a:r>
              <a:rPr dirty="0"/>
              <a:t>-, </a:t>
            </a:r>
            <a:r>
              <a:rPr dirty="0" err="1"/>
              <a:t>kdežto</a:t>
            </a:r>
            <a:r>
              <a:rPr dirty="0"/>
              <a:t> </a:t>
            </a:r>
            <a:r>
              <a:rPr dirty="0" err="1"/>
              <a:t>člověk</a:t>
            </a:r>
            <a:r>
              <a:rPr dirty="0"/>
              <a:t> </a:t>
            </a:r>
            <a:r>
              <a:rPr dirty="0" err="1"/>
              <a:t>dobrý</a:t>
            </a:r>
            <a:r>
              <a:rPr dirty="0"/>
              <a:t> </a:t>
            </a:r>
            <a:r>
              <a:rPr dirty="0" err="1"/>
              <a:t>koná</a:t>
            </a:r>
            <a:r>
              <a:rPr dirty="0"/>
              <a:t> </a:t>
            </a:r>
            <a:r>
              <a:rPr dirty="0" err="1"/>
              <a:t>všechno</a:t>
            </a:r>
            <a:r>
              <a:rPr dirty="0"/>
              <a:t> pro </a:t>
            </a:r>
            <a:r>
              <a:rPr dirty="0" err="1"/>
              <a:t>krásno</a:t>
            </a:r>
            <a:r>
              <a:rPr dirty="0"/>
              <a:t>, a </a:t>
            </a:r>
            <a:r>
              <a:rPr dirty="0" err="1"/>
              <a:t>tím</a:t>
            </a:r>
            <a:r>
              <a:rPr dirty="0"/>
              <a:t> </a:t>
            </a:r>
            <a:r>
              <a:rPr dirty="0" err="1"/>
              <a:t>více</a:t>
            </a:r>
            <a:r>
              <a:rPr dirty="0"/>
              <a:t> pro </a:t>
            </a:r>
            <a:r>
              <a:rPr dirty="0" err="1"/>
              <a:t>krásno</a:t>
            </a:r>
            <a:r>
              <a:rPr dirty="0"/>
              <a:t>, </a:t>
            </a:r>
            <a:r>
              <a:rPr dirty="0" err="1"/>
              <a:t>čím</a:t>
            </a:r>
            <a:r>
              <a:rPr dirty="0"/>
              <a:t> jest </a:t>
            </a:r>
            <a:r>
              <a:rPr dirty="0" err="1"/>
              <a:t>lepší</a:t>
            </a:r>
            <a:r>
              <a:rPr dirty="0"/>
              <a:t>, a pro </a:t>
            </a:r>
            <a:r>
              <a:rPr dirty="0" err="1"/>
              <a:t>přítele</a:t>
            </a:r>
            <a:r>
              <a:rPr dirty="0"/>
              <a:t>, </a:t>
            </a:r>
            <a:r>
              <a:rPr dirty="0" err="1"/>
              <a:t>aniž</a:t>
            </a:r>
            <a:r>
              <a:rPr dirty="0"/>
              <a:t> </a:t>
            </a:r>
            <a:r>
              <a:rPr dirty="0" err="1"/>
              <a:t>dbá</a:t>
            </a:r>
            <a:r>
              <a:rPr dirty="0"/>
              <a:t> </a:t>
            </a:r>
            <a:r>
              <a:rPr dirty="0" err="1"/>
              <a:t>při</a:t>
            </a:r>
            <a:r>
              <a:rPr dirty="0"/>
              <a:t> tom </a:t>
            </a:r>
            <a:r>
              <a:rPr dirty="0" err="1"/>
              <a:t>svého</a:t>
            </a:r>
            <a:r>
              <a:rPr dirty="0"/>
              <a:t> </a:t>
            </a:r>
            <a:r>
              <a:rPr dirty="0" err="1"/>
              <a:t>prospěchu</a:t>
            </a:r>
            <a:r>
              <a:rPr dirty="0"/>
              <a:t>. </a:t>
            </a:r>
          </a:p>
          <a:p>
            <a:pPr marL="0" indent="0" defTabSz="905255">
              <a:lnSpc>
                <a:spcPct val="90000"/>
              </a:lnSpc>
              <a:spcBef>
                <a:spcPts val="300"/>
              </a:spcBef>
              <a:buSzTx/>
              <a:buNone/>
              <a:defRPr sz="1386"/>
            </a:pPr>
            <a:r>
              <a:rPr dirty="0" err="1"/>
              <a:t>Skutečnost</a:t>
            </a:r>
            <a:r>
              <a:rPr dirty="0"/>
              <a:t> </a:t>
            </a:r>
            <a:r>
              <a:rPr dirty="0" err="1"/>
              <a:t>však</a:t>
            </a:r>
            <a:r>
              <a:rPr dirty="0"/>
              <a:t> s </a:t>
            </a:r>
            <a:r>
              <a:rPr dirty="0" err="1"/>
              <a:t>tímto</a:t>
            </a:r>
            <a:r>
              <a:rPr dirty="0"/>
              <a:t> </a:t>
            </a:r>
            <a:r>
              <a:rPr dirty="0" err="1"/>
              <a:t>pojetím</a:t>
            </a:r>
            <a:r>
              <a:rPr dirty="0"/>
              <a:t> </a:t>
            </a:r>
            <a:r>
              <a:rPr dirty="0" err="1"/>
              <a:t>nesouhlasí</a:t>
            </a:r>
            <a:r>
              <a:rPr dirty="0"/>
              <a:t>, ne </a:t>
            </a:r>
            <a:r>
              <a:rPr dirty="0" err="1"/>
              <a:t>bezdůvodně</a:t>
            </a:r>
            <a:r>
              <a:rPr dirty="0"/>
              <a:t>. </a:t>
            </a:r>
            <a:r>
              <a:rPr dirty="0" err="1"/>
              <a:t>Říká</a:t>
            </a:r>
            <a:r>
              <a:rPr dirty="0"/>
              <a:t> se </a:t>
            </a:r>
            <a:r>
              <a:rPr dirty="0" err="1"/>
              <a:t>totiž</a:t>
            </a:r>
            <a:r>
              <a:rPr dirty="0"/>
              <a:t>, </a:t>
            </a:r>
            <a:r>
              <a:rPr dirty="0" err="1"/>
              <a:t>že</a:t>
            </a:r>
            <a:r>
              <a:rPr dirty="0"/>
              <a:t> </a:t>
            </a:r>
            <a:r>
              <a:rPr dirty="0" err="1"/>
              <a:t>nejvíce</a:t>
            </a:r>
            <a:r>
              <a:rPr dirty="0"/>
              <a:t> </a:t>
            </a:r>
            <a:r>
              <a:rPr dirty="0" err="1"/>
              <a:t>máme</a:t>
            </a:r>
            <a:r>
              <a:rPr dirty="0"/>
              <a:t> </a:t>
            </a:r>
            <a:r>
              <a:rPr dirty="0" err="1"/>
              <a:t>milovati</a:t>
            </a:r>
            <a:r>
              <a:rPr dirty="0"/>
              <a:t> </a:t>
            </a:r>
            <a:r>
              <a:rPr dirty="0" err="1"/>
              <a:t>největšího</a:t>
            </a:r>
            <a:r>
              <a:rPr dirty="0"/>
              <a:t> </a:t>
            </a:r>
            <a:r>
              <a:rPr dirty="0" err="1"/>
              <a:t>přítele</a:t>
            </a:r>
            <a:r>
              <a:rPr dirty="0"/>
              <a:t>, a </a:t>
            </a:r>
            <a:r>
              <a:rPr dirty="0" err="1"/>
              <a:t>nevětším</a:t>
            </a:r>
            <a:r>
              <a:rPr dirty="0"/>
              <a:t> </a:t>
            </a:r>
            <a:r>
              <a:rPr dirty="0" err="1"/>
              <a:t>přítelem</a:t>
            </a:r>
            <a:r>
              <a:rPr dirty="0"/>
              <a:t> </a:t>
            </a:r>
            <a:r>
              <a:rPr dirty="0" err="1"/>
              <a:t>prý</a:t>
            </a:r>
            <a:r>
              <a:rPr dirty="0"/>
              <a:t> jest ten, </a:t>
            </a:r>
            <a:r>
              <a:rPr dirty="0" err="1"/>
              <a:t>kdo</a:t>
            </a:r>
            <a:r>
              <a:rPr dirty="0"/>
              <a:t> </a:t>
            </a:r>
            <a:r>
              <a:rPr dirty="0" err="1"/>
              <a:t>přeje</a:t>
            </a:r>
            <a:r>
              <a:rPr dirty="0"/>
              <a:t> dobra </a:t>
            </a:r>
            <a:r>
              <a:rPr dirty="0" err="1"/>
              <a:t>druhému</a:t>
            </a:r>
            <a:r>
              <a:rPr dirty="0"/>
              <a:t> pro </a:t>
            </a:r>
            <a:r>
              <a:rPr dirty="0" err="1"/>
              <a:t>něho</a:t>
            </a:r>
            <a:r>
              <a:rPr dirty="0"/>
              <a:t>, </a:t>
            </a:r>
            <a:r>
              <a:rPr dirty="0" err="1"/>
              <a:t>i</a:t>
            </a:r>
            <a:r>
              <a:rPr dirty="0"/>
              <a:t> </a:t>
            </a:r>
            <a:r>
              <a:rPr dirty="0" err="1"/>
              <a:t>když</a:t>
            </a:r>
            <a:r>
              <a:rPr dirty="0"/>
              <a:t> se to </a:t>
            </a:r>
            <a:r>
              <a:rPr dirty="0" err="1"/>
              <a:t>nikdo</a:t>
            </a:r>
            <a:r>
              <a:rPr dirty="0"/>
              <a:t> </a:t>
            </a:r>
            <a:r>
              <a:rPr dirty="0" err="1"/>
              <a:t>nedoví</a:t>
            </a:r>
            <a:r>
              <a:rPr dirty="0"/>
              <a:t>. Ale </a:t>
            </a:r>
            <a:r>
              <a:rPr dirty="0" err="1"/>
              <a:t>toto</a:t>
            </a:r>
            <a:r>
              <a:rPr dirty="0"/>
              <a:t> a </a:t>
            </a:r>
            <a:r>
              <a:rPr dirty="0" err="1"/>
              <a:t>všechno</a:t>
            </a:r>
            <a:r>
              <a:rPr dirty="0"/>
              <a:t> </a:t>
            </a:r>
            <a:r>
              <a:rPr dirty="0" err="1"/>
              <a:t>ostatní</a:t>
            </a:r>
            <a:r>
              <a:rPr dirty="0"/>
              <a:t>, co </a:t>
            </a:r>
            <a:r>
              <a:rPr dirty="0" err="1"/>
              <a:t>náleží</a:t>
            </a:r>
            <a:r>
              <a:rPr dirty="0"/>
              <a:t> k </a:t>
            </a:r>
            <a:r>
              <a:rPr dirty="0" err="1"/>
              <a:t>pojmu</a:t>
            </a:r>
            <a:r>
              <a:rPr dirty="0"/>
              <a:t> </a:t>
            </a:r>
            <a:r>
              <a:rPr dirty="0" err="1"/>
              <a:t>přítele</a:t>
            </a:r>
            <a:r>
              <a:rPr dirty="0"/>
              <a:t>, </a:t>
            </a:r>
            <a:r>
              <a:rPr b="1" dirty="0" err="1"/>
              <a:t>nejlépe</a:t>
            </a:r>
            <a:r>
              <a:rPr b="1" dirty="0"/>
              <a:t> se </a:t>
            </a:r>
            <a:r>
              <a:rPr b="1" dirty="0" err="1"/>
              <a:t>hodí</a:t>
            </a:r>
            <a:r>
              <a:rPr b="1" dirty="0"/>
              <a:t> </a:t>
            </a:r>
            <a:r>
              <a:rPr b="1" dirty="0" err="1"/>
              <a:t>na</a:t>
            </a:r>
            <a:r>
              <a:rPr b="1" dirty="0"/>
              <a:t> </a:t>
            </a:r>
            <a:r>
              <a:rPr b="1" dirty="0" err="1"/>
              <a:t>poměr</a:t>
            </a:r>
            <a:r>
              <a:rPr b="1" dirty="0"/>
              <a:t> </a:t>
            </a:r>
            <a:r>
              <a:rPr b="1" dirty="0" err="1"/>
              <a:t>člověka</a:t>
            </a:r>
            <a:r>
              <a:rPr b="1" dirty="0"/>
              <a:t> k </a:t>
            </a:r>
            <a:r>
              <a:rPr b="1" dirty="0" err="1"/>
              <a:t>sobě</a:t>
            </a:r>
            <a:r>
              <a:rPr b="1" dirty="0"/>
              <a:t> </a:t>
            </a:r>
            <a:r>
              <a:rPr b="1" dirty="0" err="1"/>
              <a:t>samému</a:t>
            </a:r>
            <a:r>
              <a:rPr dirty="0"/>
              <a:t>; </a:t>
            </a:r>
            <a:r>
              <a:rPr dirty="0" err="1"/>
              <a:t>neboť</a:t>
            </a:r>
            <a:r>
              <a:rPr dirty="0"/>
              <a:t> </a:t>
            </a:r>
            <a:r>
              <a:rPr dirty="0" err="1"/>
              <a:t>bylo</a:t>
            </a:r>
            <a:r>
              <a:rPr dirty="0"/>
              <a:t> </a:t>
            </a:r>
            <a:r>
              <a:rPr dirty="0" err="1"/>
              <a:t>již</a:t>
            </a:r>
            <a:r>
              <a:rPr dirty="0"/>
              <a:t> </a:t>
            </a:r>
            <a:r>
              <a:rPr dirty="0" err="1"/>
              <a:t>poznamenáno</a:t>
            </a:r>
            <a:r>
              <a:rPr dirty="0"/>
              <a:t>, </a:t>
            </a:r>
            <a:r>
              <a:rPr dirty="0" err="1"/>
              <a:t>že</a:t>
            </a:r>
            <a:r>
              <a:rPr dirty="0"/>
              <a:t> se </a:t>
            </a:r>
            <a:r>
              <a:rPr dirty="0" err="1"/>
              <a:t>všechen</a:t>
            </a:r>
            <a:r>
              <a:rPr dirty="0"/>
              <a:t> </a:t>
            </a:r>
            <a:r>
              <a:rPr dirty="0" err="1"/>
              <a:t>přátelský</a:t>
            </a:r>
            <a:r>
              <a:rPr dirty="0"/>
              <a:t> </a:t>
            </a:r>
            <a:r>
              <a:rPr dirty="0" err="1"/>
              <a:t>poměr</a:t>
            </a:r>
            <a:r>
              <a:rPr dirty="0"/>
              <a:t> </a:t>
            </a:r>
            <a:r>
              <a:rPr dirty="0" err="1"/>
              <a:t>přenáší</a:t>
            </a:r>
            <a:r>
              <a:rPr dirty="0"/>
              <a:t> od </a:t>
            </a:r>
            <a:r>
              <a:rPr dirty="0" err="1"/>
              <a:t>jeho</a:t>
            </a:r>
            <a:r>
              <a:rPr dirty="0"/>
              <a:t> </a:t>
            </a:r>
            <a:r>
              <a:rPr dirty="0" err="1"/>
              <a:t>vlastního</a:t>
            </a:r>
            <a:r>
              <a:rPr dirty="0"/>
              <a:t> </a:t>
            </a:r>
            <a:r>
              <a:rPr dirty="0" err="1"/>
              <a:t>já</a:t>
            </a:r>
            <a:r>
              <a:rPr dirty="0"/>
              <a:t> </a:t>
            </a:r>
            <a:r>
              <a:rPr dirty="0" err="1"/>
              <a:t>na</a:t>
            </a:r>
            <a:r>
              <a:rPr dirty="0"/>
              <a:t> </a:t>
            </a:r>
            <a:r>
              <a:rPr dirty="0" err="1"/>
              <a:t>jiné</a:t>
            </a:r>
            <a:r>
              <a:rPr dirty="0"/>
              <a:t>. … </a:t>
            </a:r>
            <a:r>
              <a:rPr dirty="0" err="1"/>
              <a:t>Neboť</a:t>
            </a:r>
            <a:r>
              <a:rPr dirty="0"/>
              <a:t> </a:t>
            </a:r>
            <a:r>
              <a:rPr dirty="0" err="1"/>
              <a:t>všechno</a:t>
            </a:r>
            <a:r>
              <a:rPr dirty="0"/>
              <a:t> to </a:t>
            </a:r>
            <a:r>
              <a:rPr dirty="0" err="1"/>
              <a:t>nejvíce</a:t>
            </a:r>
            <a:r>
              <a:rPr dirty="0"/>
              <a:t> </a:t>
            </a:r>
            <a:r>
              <a:rPr dirty="0" err="1"/>
              <a:t>platí</a:t>
            </a:r>
            <a:r>
              <a:rPr dirty="0"/>
              <a:t> o </a:t>
            </a:r>
            <a:r>
              <a:rPr dirty="0" err="1"/>
              <a:t>poměru</a:t>
            </a:r>
            <a:r>
              <a:rPr dirty="0"/>
              <a:t> </a:t>
            </a:r>
            <a:r>
              <a:rPr dirty="0" err="1"/>
              <a:t>člověka</a:t>
            </a:r>
            <a:r>
              <a:rPr dirty="0"/>
              <a:t> k </a:t>
            </a:r>
            <a:r>
              <a:rPr dirty="0" err="1"/>
              <a:t>vlastnímu</a:t>
            </a:r>
            <a:r>
              <a:rPr dirty="0"/>
              <a:t> </a:t>
            </a:r>
            <a:r>
              <a:rPr dirty="0" err="1"/>
              <a:t>já</a:t>
            </a:r>
            <a:r>
              <a:rPr dirty="0"/>
              <a:t>. </a:t>
            </a:r>
            <a:r>
              <a:rPr dirty="0" err="1"/>
              <a:t>Každý</a:t>
            </a:r>
            <a:r>
              <a:rPr dirty="0"/>
              <a:t> jest </a:t>
            </a:r>
            <a:r>
              <a:rPr dirty="0" err="1"/>
              <a:t>sám</a:t>
            </a:r>
            <a:r>
              <a:rPr dirty="0"/>
              <a:t> </a:t>
            </a:r>
            <a:r>
              <a:rPr dirty="0" err="1"/>
              <a:t>sobě</a:t>
            </a:r>
            <a:r>
              <a:rPr dirty="0"/>
              <a:t> </a:t>
            </a:r>
            <a:r>
              <a:rPr dirty="0" err="1"/>
              <a:t>nejlepším</a:t>
            </a:r>
            <a:r>
              <a:rPr dirty="0"/>
              <a:t> </a:t>
            </a:r>
            <a:r>
              <a:rPr dirty="0" err="1"/>
              <a:t>přítelem</a:t>
            </a:r>
            <a:r>
              <a:rPr dirty="0"/>
              <a:t>, proto </a:t>
            </a:r>
            <a:r>
              <a:rPr dirty="0" err="1"/>
              <a:t>má</a:t>
            </a:r>
            <a:r>
              <a:rPr dirty="0"/>
              <a:t> </a:t>
            </a:r>
            <a:r>
              <a:rPr dirty="0" err="1"/>
              <a:t>sám</a:t>
            </a:r>
            <a:r>
              <a:rPr dirty="0"/>
              <a:t> </a:t>
            </a:r>
            <a:r>
              <a:rPr dirty="0" err="1"/>
              <a:t>sebe</a:t>
            </a:r>
            <a:r>
              <a:rPr dirty="0"/>
              <a:t> </a:t>
            </a:r>
            <a:r>
              <a:rPr dirty="0" err="1"/>
              <a:t>nejvíc</a:t>
            </a:r>
            <a:r>
              <a:rPr dirty="0"/>
              <a:t> </a:t>
            </a:r>
            <a:r>
              <a:rPr dirty="0" err="1"/>
              <a:t>milovati</a:t>
            </a:r>
            <a:r>
              <a:rPr dirty="0"/>
              <a:t>.“ (EN, 1168a28-1168b11)</a:t>
            </a:r>
          </a:p>
        </p:txBody>
      </p:sp>
    </p:spTree>
  </p:cSld>
  <p:clrMapOvr>
    <a:masterClrMapping/>
  </p:clrMapOvr>
  <p:transition spd="med"/>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Nadpis 1"/>
          <p:cNvSpPr txBox="1">
            <a:spLocks noGrp="1"/>
          </p:cNvSpPr>
          <p:nvPr>
            <p:ph type="title"/>
          </p:nvPr>
        </p:nvSpPr>
        <p:spPr>
          <a:prstGeom prst="rect">
            <a:avLst/>
          </a:prstGeom>
        </p:spPr>
        <p:txBody>
          <a:bodyPr/>
          <a:lstStyle>
            <a:lvl1pPr>
              <a:defRPr sz="1600"/>
            </a:lvl1pPr>
          </a:lstStyle>
          <a:p>
            <a:r>
              <a:t>Jednota obce</a:t>
            </a:r>
          </a:p>
        </p:txBody>
      </p:sp>
      <p:sp>
        <p:nvSpPr>
          <p:cNvPr id="609" name="Zástupný symbol pro obsah 2"/>
          <p:cNvSpPr txBox="1">
            <a:spLocks noGrp="1"/>
          </p:cNvSpPr>
          <p:nvPr>
            <p:ph type="body" sz="half" idx="1"/>
          </p:nvPr>
        </p:nvSpPr>
        <p:spPr>
          <a:xfrm>
            <a:off x="457200" y="1600200"/>
            <a:ext cx="4038600" cy="4525963"/>
          </a:xfrm>
          <a:prstGeom prst="rect">
            <a:avLst/>
          </a:prstGeom>
        </p:spPr>
        <p:txBody>
          <a:bodyPr/>
          <a:lstStyle>
            <a:lvl1pPr marL="0" indent="0">
              <a:spcBef>
                <a:spcPts val="200"/>
              </a:spcBef>
              <a:buSzTx/>
              <a:buNone/>
              <a:defRPr sz="1200"/>
            </a:lvl1pPr>
          </a:lstStyle>
          <a:p>
            <a:r>
              <a:t>„A přece je patrno, že obec, bude-li pokračovat k větší a větší jednotnosti, nebude již ani obcí; neboť obec jest přirozeně jakési množství, a bude-li postupovati k jednoduchosti, bude z obce spíše domácnost a z domácnosti jedinec.“ (1261a15-20)</a:t>
            </a:r>
          </a:p>
        </p:txBody>
      </p:sp>
    </p:spTree>
  </p:cSld>
  <p:clrMapOvr>
    <a:masterClrMapping/>
  </p:clrMapOvr>
  <p:transition spd="med"/>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Nadpis 1"/>
          <p:cNvSpPr txBox="1">
            <a:spLocks noGrp="1"/>
          </p:cNvSpPr>
          <p:nvPr>
            <p:ph type="title"/>
          </p:nvPr>
        </p:nvSpPr>
        <p:spPr>
          <a:prstGeom prst="rect">
            <a:avLst/>
          </a:prstGeom>
        </p:spPr>
        <p:txBody>
          <a:bodyPr/>
          <a:lstStyle/>
          <a:p>
            <a:pPr>
              <a:defRPr sz="1200"/>
            </a:pPr>
            <a:r>
              <a:rPr dirty="0" err="1"/>
              <a:t>Aristotelés</a:t>
            </a:r>
            <a:r>
              <a:rPr dirty="0"/>
              <a:t> o </a:t>
            </a:r>
            <a:r>
              <a:rPr dirty="0" err="1"/>
              <a:t>umění</a:t>
            </a:r>
            <a:r>
              <a:rPr dirty="0"/>
              <a:t> (</a:t>
            </a:r>
            <a:r>
              <a:rPr dirty="0" err="1"/>
              <a:t>tragédii</a:t>
            </a:r>
            <a:r>
              <a:rPr dirty="0"/>
              <a:t>) – </a:t>
            </a:r>
            <a:r>
              <a:rPr i="1" dirty="0" err="1"/>
              <a:t>Poetika</a:t>
            </a:r>
            <a:r>
              <a:rPr i="1" dirty="0"/>
              <a:t>, O </a:t>
            </a:r>
            <a:r>
              <a:rPr i="1" dirty="0" err="1"/>
              <a:t>komedii</a:t>
            </a:r>
            <a:endParaRPr i="1" dirty="0"/>
          </a:p>
        </p:txBody>
      </p:sp>
      <p:sp>
        <p:nvSpPr>
          <p:cNvPr id="612" name="Zástupný symbol pro obsah 2"/>
          <p:cNvSpPr txBox="1">
            <a:spLocks noGrp="1"/>
          </p:cNvSpPr>
          <p:nvPr>
            <p:ph type="body" sz="half" idx="1"/>
          </p:nvPr>
        </p:nvSpPr>
        <p:spPr>
          <a:xfrm>
            <a:off x="457200" y="1196753"/>
            <a:ext cx="4038600" cy="4929412"/>
          </a:xfrm>
          <a:prstGeom prst="rect">
            <a:avLst/>
          </a:prstGeom>
        </p:spPr>
        <p:txBody>
          <a:bodyPr/>
          <a:lstStyle/>
          <a:p>
            <a:pPr marL="0" indent="0">
              <a:lnSpc>
                <a:spcPct val="90000"/>
              </a:lnSpc>
              <a:spcBef>
                <a:spcPts val="200"/>
              </a:spcBef>
              <a:buSzTx/>
              <a:buNone/>
              <a:defRPr sz="1200"/>
            </a:pPr>
            <a:r>
              <a:rPr dirty="0"/>
              <a:t>„</a:t>
            </a:r>
            <a:r>
              <a:rPr dirty="0" err="1"/>
              <a:t>Epika</a:t>
            </a:r>
            <a:r>
              <a:rPr dirty="0"/>
              <a:t> </a:t>
            </a:r>
            <a:r>
              <a:rPr dirty="0" err="1"/>
              <a:t>i</a:t>
            </a:r>
            <a:r>
              <a:rPr dirty="0"/>
              <a:t> </a:t>
            </a:r>
            <a:r>
              <a:rPr dirty="0" err="1"/>
              <a:t>básnictví</a:t>
            </a:r>
            <a:r>
              <a:rPr dirty="0"/>
              <a:t> </a:t>
            </a:r>
            <a:r>
              <a:rPr dirty="0" err="1"/>
              <a:t>tragické</a:t>
            </a:r>
            <a:r>
              <a:rPr dirty="0"/>
              <a:t>, </a:t>
            </a:r>
            <a:r>
              <a:rPr dirty="0" err="1"/>
              <a:t>rovněž</a:t>
            </a:r>
            <a:r>
              <a:rPr dirty="0"/>
              <a:t> </a:t>
            </a:r>
            <a:r>
              <a:rPr dirty="0" err="1"/>
              <a:t>i</a:t>
            </a:r>
            <a:r>
              <a:rPr dirty="0"/>
              <a:t> </a:t>
            </a:r>
            <a:r>
              <a:rPr dirty="0" err="1"/>
              <a:t>dithyrambická</a:t>
            </a:r>
            <a:r>
              <a:rPr dirty="0"/>
              <a:t> </a:t>
            </a:r>
            <a:r>
              <a:rPr dirty="0" err="1"/>
              <a:t>tvorba</a:t>
            </a:r>
            <a:r>
              <a:rPr dirty="0"/>
              <a:t> a </a:t>
            </a:r>
            <a:r>
              <a:rPr dirty="0" err="1"/>
              <a:t>většinou</a:t>
            </a:r>
            <a:r>
              <a:rPr dirty="0"/>
              <a:t> </a:t>
            </a:r>
            <a:r>
              <a:rPr dirty="0" err="1"/>
              <a:t>i</a:t>
            </a:r>
            <a:r>
              <a:rPr dirty="0"/>
              <a:t> </a:t>
            </a:r>
            <a:r>
              <a:rPr dirty="0" err="1"/>
              <a:t>hra</a:t>
            </a:r>
            <a:r>
              <a:rPr dirty="0"/>
              <a:t> </a:t>
            </a:r>
            <a:r>
              <a:rPr dirty="0" err="1"/>
              <a:t>na</a:t>
            </a:r>
            <a:r>
              <a:rPr dirty="0"/>
              <a:t> </a:t>
            </a:r>
            <a:r>
              <a:rPr dirty="0" err="1"/>
              <a:t>píšťalu</a:t>
            </a:r>
            <a:r>
              <a:rPr dirty="0"/>
              <a:t> a </a:t>
            </a:r>
            <a:r>
              <a:rPr dirty="0" err="1"/>
              <a:t>na</a:t>
            </a:r>
            <a:r>
              <a:rPr dirty="0"/>
              <a:t> </a:t>
            </a:r>
            <a:r>
              <a:rPr dirty="0" err="1"/>
              <a:t>kitharu</a:t>
            </a:r>
            <a:r>
              <a:rPr dirty="0"/>
              <a:t>, to </a:t>
            </a:r>
            <a:r>
              <a:rPr dirty="0" err="1"/>
              <a:t>vše</a:t>
            </a:r>
            <a:r>
              <a:rPr dirty="0"/>
              <a:t> je </a:t>
            </a:r>
            <a:r>
              <a:rPr dirty="0" err="1"/>
              <a:t>vcelku</a:t>
            </a:r>
            <a:r>
              <a:rPr dirty="0"/>
              <a:t> </a:t>
            </a:r>
            <a:r>
              <a:rPr b="1" dirty="0" err="1"/>
              <a:t>napodobování</a:t>
            </a:r>
            <a:r>
              <a:rPr dirty="0"/>
              <a:t>.“ (1447a14-16)</a:t>
            </a:r>
          </a:p>
          <a:p>
            <a:pPr marL="0" indent="0">
              <a:lnSpc>
                <a:spcPct val="90000"/>
              </a:lnSpc>
              <a:spcBef>
                <a:spcPts val="200"/>
              </a:spcBef>
              <a:buSzTx/>
              <a:buNone/>
              <a:defRPr sz="1200"/>
            </a:pPr>
            <a:r>
              <a:rPr dirty="0"/>
              <a:t>„</a:t>
            </a:r>
            <a:r>
              <a:rPr dirty="0" err="1"/>
              <a:t>Umělci</a:t>
            </a:r>
            <a:r>
              <a:rPr dirty="0"/>
              <a:t> </a:t>
            </a:r>
            <a:r>
              <a:rPr dirty="0" err="1"/>
              <a:t>zobrazují</a:t>
            </a:r>
            <a:r>
              <a:rPr dirty="0"/>
              <a:t> </a:t>
            </a:r>
            <a:r>
              <a:rPr b="1" dirty="0" err="1"/>
              <a:t>činné</a:t>
            </a:r>
            <a:r>
              <a:rPr b="1" dirty="0"/>
              <a:t> </a:t>
            </a:r>
            <a:r>
              <a:rPr b="1" dirty="0" err="1"/>
              <a:t>lidi</a:t>
            </a:r>
            <a:r>
              <a:rPr dirty="0"/>
              <a:t>, a </a:t>
            </a:r>
            <a:r>
              <a:rPr dirty="0" err="1"/>
              <a:t>ti</a:t>
            </a:r>
            <a:r>
              <a:rPr dirty="0"/>
              <a:t> </a:t>
            </a:r>
            <a:r>
              <a:rPr dirty="0" err="1"/>
              <a:t>jsou</a:t>
            </a:r>
            <a:r>
              <a:rPr dirty="0"/>
              <a:t> </a:t>
            </a:r>
            <a:r>
              <a:rPr dirty="0" err="1"/>
              <a:t>nutně</a:t>
            </a:r>
            <a:r>
              <a:rPr dirty="0"/>
              <a:t> </a:t>
            </a:r>
            <a:r>
              <a:rPr dirty="0" err="1"/>
              <a:t>buď</a:t>
            </a:r>
            <a:r>
              <a:rPr dirty="0"/>
              <a:t> </a:t>
            </a:r>
            <a:r>
              <a:rPr dirty="0" err="1"/>
              <a:t>dobří</a:t>
            </a:r>
            <a:r>
              <a:rPr dirty="0"/>
              <a:t>, </a:t>
            </a:r>
            <a:r>
              <a:rPr dirty="0" err="1"/>
              <a:t>anebo</a:t>
            </a:r>
            <a:r>
              <a:rPr dirty="0"/>
              <a:t> </a:t>
            </a:r>
            <a:r>
              <a:rPr dirty="0" err="1"/>
              <a:t>špatní</a:t>
            </a:r>
            <a:r>
              <a:rPr dirty="0"/>
              <a:t>. </a:t>
            </a:r>
            <a:r>
              <a:rPr dirty="0" err="1"/>
              <a:t>Vždyť</a:t>
            </a:r>
            <a:r>
              <a:rPr dirty="0"/>
              <a:t> </a:t>
            </a:r>
            <a:r>
              <a:rPr dirty="0" err="1"/>
              <a:t>povaha</a:t>
            </a:r>
            <a:r>
              <a:rPr dirty="0"/>
              <a:t> je </a:t>
            </a:r>
            <a:r>
              <a:rPr dirty="0" err="1"/>
              <a:t>takřka</a:t>
            </a:r>
            <a:r>
              <a:rPr dirty="0"/>
              <a:t> </a:t>
            </a:r>
            <a:r>
              <a:rPr dirty="0" err="1"/>
              <a:t>vždy</a:t>
            </a:r>
            <a:r>
              <a:rPr dirty="0"/>
              <a:t> </a:t>
            </a:r>
            <a:r>
              <a:rPr dirty="0" err="1"/>
              <a:t>dána</a:t>
            </a:r>
            <a:r>
              <a:rPr dirty="0"/>
              <a:t> </a:t>
            </a:r>
            <a:r>
              <a:rPr dirty="0" err="1"/>
              <a:t>tímto</a:t>
            </a:r>
            <a:r>
              <a:rPr dirty="0"/>
              <a:t> </a:t>
            </a:r>
            <a:r>
              <a:rPr dirty="0" err="1"/>
              <a:t>dvojím</a:t>
            </a:r>
            <a:r>
              <a:rPr dirty="0"/>
              <a:t>, </a:t>
            </a:r>
            <a:r>
              <a:rPr dirty="0" err="1"/>
              <a:t>tj</a:t>
            </a:r>
            <a:r>
              <a:rPr dirty="0"/>
              <a:t>. co do </a:t>
            </a:r>
            <a:r>
              <a:rPr dirty="0" err="1"/>
              <a:t>povahy</a:t>
            </a:r>
            <a:r>
              <a:rPr dirty="0"/>
              <a:t> se </a:t>
            </a:r>
            <a:r>
              <a:rPr dirty="0" err="1"/>
              <a:t>všichni</a:t>
            </a:r>
            <a:r>
              <a:rPr dirty="0"/>
              <a:t> od </a:t>
            </a:r>
            <a:r>
              <a:rPr dirty="0" err="1"/>
              <a:t>sebe</a:t>
            </a:r>
            <a:r>
              <a:rPr dirty="0"/>
              <a:t> </a:t>
            </a:r>
            <a:r>
              <a:rPr dirty="0" err="1"/>
              <a:t>liší</a:t>
            </a:r>
            <a:r>
              <a:rPr dirty="0"/>
              <a:t> </a:t>
            </a:r>
            <a:r>
              <a:rPr dirty="0" err="1"/>
              <a:t>špatností</a:t>
            </a:r>
            <a:r>
              <a:rPr dirty="0"/>
              <a:t> a </a:t>
            </a:r>
            <a:r>
              <a:rPr dirty="0" err="1"/>
              <a:t>ctností</a:t>
            </a:r>
            <a:r>
              <a:rPr dirty="0"/>
              <a:t>.“ (1448a1-3)</a:t>
            </a:r>
          </a:p>
          <a:p>
            <a:pPr marL="0" indent="0">
              <a:lnSpc>
                <a:spcPct val="90000"/>
              </a:lnSpc>
              <a:spcBef>
                <a:spcPts val="200"/>
              </a:spcBef>
              <a:buSzTx/>
              <a:buNone/>
              <a:defRPr sz="1200"/>
            </a:pPr>
            <a:r>
              <a:rPr dirty="0"/>
              <a:t>„</a:t>
            </a:r>
            <a:r>
              <a:rPr dirty="0" err="1"/>
              <a:t>Předně</a:t>
            </a:r>
            <a:r>
              <a:rPr dirty="0"/>
              <a:t> se u </a:t>
            </a:r>
            <a:r>
              <a:rPr dirty="0" err="1"/>
              <a:t>lidí</a:t>
            </a:r>
            <a:r>
              <a:rPr dirty="0"/>
              <a:t> </a:t>
            </a:r>
            <a:r>
              <a:rPr dirty="0" err="1"/>
              <a:t>projevuje</a:t>
            </a:r>
            <a:r>
              <a:rPr dirty="0"/>
              <a:t> od </a:t>
            </a:r>
            <a:r>
              <a:rPr dirty="0" err="1"/>
              <a:t>malička</a:t>
            </a:r>
            <a:r>
              <a:rPr dirty="0"/>
              <a:t> </a:t>
            </a:r>
            <a:r>
              <a:rPr b="1" dirty="0" err="1"/>
              <a:t>vrozený</a:t>
            </a:r>
            <a:r>
              <a:rPr b="1" dirty="0"/>
              <a:t> </a:t>
            </a:r>
            <a:r>
              <a:rPr b="1" dirty="0" err="1"/>
              <a:t>sklon</a:t>
            </a:r>
            <a:r>
              <a:rPr b="1" dirty="0"/>
              <a:t> k </a:t>
            </a:r>
            <a:r>
              <a:rPr b="1" dirty="0" err="1"/>
              <a:t>nápodobě</a:t>
            </a:r>
            <a:r>
              <a:rPr dirty="0"/>
              <a:t>, a </a:t>
            </a:r>
            <a:r>
              <a:rPr dirty="0" err="1"/>
              <a:t>člověk</a:t>
            </a:r>
            <a:r>
              <a:rPr dirty="0"/>
              <a:t> se </a:t>
            </a:r>
            <a:r>
              <a:rPr dirty="0" err="1"/>
              <a:t>liší</a:t>
            </a:r>
            <a:r>
              <a:rPr dirty="0"/>
              <a:t> od </a:t>
            </a:r>
            <a:r>
              <a:rPr dirty="0" err="1"/>
              <a:t>ostatních</a:t>
            </a:r>
            <a:r>
              <a:rPr dirty="0"/>
              <a:t> </a:t>
            </a:r>
            <a:r>
              <a:rPr dirty="0" err="1"/>
              <a:t>živých</a:t>
            </a:r>
            <a:r>
              <a:rPr dirty="0"/>
              <a:t> </a:t>
            </a:r>
            <a:r>
              <a:rPr dirty="0" err="1"/>
              <a:t>bytostí</a:t>
            </a:r>
            <a:r>
              <a:rPr dirty="0"/>
              <a:t> </a:t>
            </a:r>
            <a:r>
              <a:rPr dirty="0" err="1"/>
              <a:t>právě</a:t>
            </a:r>
            <a:r>
              <a:rPr dirty="0"/>
              <a:t> </a:t>
            </a:r>
            <a:r>
              <a:rPr dirty="0" err="1"/>
              <a:t>tím</a:t>
            </a:r>
            <a:r>
              <a:rPr dirty="0"/>
              <a:t>, </a:t>
            </a:r>
            <a:r>
              <a:rPr dirty="0" err="1"/>
              <a:t>že</a:t>
            </a:r>
            <a:r>
              <a:rPr dirty="0"/>
              <a:t> </a:t>
            </a:r>
            <a:r>
              <a:rPr dirty="0" err="1"/>
              <a:t>má</a:t>
            </a:r>
            <a:r>
              <a:rPr dirty="0"/>
              <a:t> </a:t>
            </a:r>
            <a:r>
              <a:rPr dirty="0" err="1"/>
              <a:t>největší</a:t>
            </a:r>
            <a:r>
              <a:rPr dirty="0"/>
              <a:t> </a:t>
            </a:r>
            <a:r>
              <a:rPr dirty="0" err="1"/>
              <a:t>schopnost</a:t>
            </a:r>
            <a:r>
              <a:rPr dirty="0"/>
              <a:t> </a:t>
            </a:r>
            <a:r>
              <a:rPr dirty="0" err="1"/>
              <a:t>napodobovat</a:t>
            </a:r>
            <a:r>
              <a:rPr dirty="0"/>
              <a:t> a </a:t>
            </a:r>
            <a:r>
              <a:rPr dirty="0" err="1"/>
              <a:t>že</a:t>
            </a:r>
            <a:r>
              <a:rPr dirty="0"/>
              <a:t> se </a:t>
            </a:r>
            <a:r>
              <a:rPr dirty="0" err="1"/>
              <a:t>učí</a:t>
            </a:r>
            <a:r>
              <a:rPr dirty="0"/>
              <a:t> </a:t>
            </a:r>
            <a:r>
              <a:rPr dirty="0" err="1"/>
              <a:t>nejprve</a:t>
            </a:r>
            <a:r>
              <a:rPr dirty="0"/>
              <a:t> </a:t>
            </a:r>
            <a:r>
              <a:rPr dirty="0" err="1"/>
              <a:t>napodobováním</a:t>
            </a:r>
            <a:r>
              <a:rPr dirty="0"/>
              <a:t>. A </a:t>
            </a:r>
            <a:r>
              <a:rPr dirty="0" err="1"/>
              <a:t>za</a:t>
            </a:r>
            <a:r>
              <a:rPr dirty="0"/>
              <a:t> </a:t>
            </a:r>
            <a:r>
              <a:rPr dirty="0" err="1"/>
              <a:t>druhé</a:t>
            </a:r>
            <a:r>
              <a:rPr dirty="0"/>
              <a:t> </a:t>
            </a:r>
            <a:r>
              <a:rPr dirty="0" err="1"/>
              <a:t>mají</a:t>
            </a:r>
            <a:r>
              <a:rPr dirty="0"/>
              <a:t> </a:t>
            </a:r>
            <a:r>
              <a:rPr dirty="0" err="1"/>
              <a:t>všichni</a:t>
            </a:r>
            <a:r>
              <a:rPr dirty="0"/>
              <a:t> z </a:t>
            </a:r>
            <a:r>
              <a:rPr dirty="0" err="1"/>
              <a:t>napodobování</a:t>
            </a:r>
            <a:r>
              <a:rPr dirty="0"/>
              <a:t> </a:t>
            </a:r>
            <a:r>
              <a:rPr dirty="0" err="1"/>
              <a:t>radost</a:t>
            </a:r>
            <a:r>
              <a:rPr dirty="0"/>
              <a:t>.“ (1448b-5-9)</a:t>
            </a:r>
          </a:p>
          <a:p>
            <a:pPr marL="0" indent="0">
              <a:lnSpc>
                <a:spcPct val="90000"/>
              </a:lnSpc>
              <a:spcBef>
                <a:spcPts val="200"/>
              </a:spcBef>
              <a:buSzTx/>
              <a:buNone/>
              <a:defRPr sz="1200"/>
            </a:pPr>
            <a:r>
              <a:rPr dirty="0"/>
              <a:t>„Na </a:t>
            </a:r>
            <a:r>
              <a:rPr dirty="0" err="1"/>
              <a:t>základě</a:t>
            </a:r>
            <a:r>
              <a:rPr dirty="0"/>
              <a:t> </a:t>
            </a:r>
            <a:r>
              <a:rPr dirty="0" err="1"/>
              <a:t>toho</a:t>
            </a:r>
            <a:r>
              <a:rPr dirty="0"/>
              <a:t>, co </a:t>
            </a:r>
            <a:r>
              <a:rPr dirty="0" err="1"/>
              <a:t>již</a:t>
            </a:r>
            <a:r>
              <a:rPr dirty="0"/>
              <a:t> </a:t>
            </a:r>
            <a:r>
              <a:rPr dirty="0" err="1"/>
              <a:t>bylo</a:t>
            </a:r>
            <a:r>
              <a:rPr dirty="0"/>
              <a:t> </a:t>
            </a:r>
            <a:r>
              <a:rPr dirty="0" err="1"/>
              <a:t>řečeno</a:t>
            </a:r>
            <a:r>
              <a:rPr dirty="0"/>
              <a:t>, </a:t>
            </a:r>
            <a:r>
              <a:rPr dirty="0" err="1"/>
              <a:t>vyvoďme</a:t>
            </a:r>
            <a:r>
              <a:rPr dirty="0"/>
              <a:t> </a:t>
            </a:r>
            <a:r>
              <a:rPr dirty="0" err="1"/>
              <a:t>nejprve</a:t>
            </a:r>
            <a:r>
              <a:rPr dirty="0"/>
              <a:t> </a:t>
            </a:r>
            <a:r>
              <a:rPr dirty="0" err="1"/>
              <a:t>správný</a:t>
            </a:r>
            <a:r>
              <a:rPr dirty="0"/>
              <a:t> </a:t>
            </a:r>
            <a:r>
              <a:rPr dirty="0" err="1"/>
              <a:t>výměr</a:t>
            </a:r>
            <a:r>
              <a:rPr dirty="0"/>
              <a:t> </a:t>
            </a:r>
            <a:r>
              <a:rPr dirty="0" err="1"/>
              <a:t>její</a:t>
            </a:r>
            <a:r>
              <a:rPr dirty="0"/>
              <a:t> </a:t>
            </a:r>
            <a:r>
              <a:rPr dirty="0" err="1"/>
              <a:t>podstaty</a:t>
            </a:r>
            <a:r>
              <a:rPr dirty="0"/>
              <a:t>. Je </a:t>
            </a:r>
            <a:r>
              <a:rPr dirty="0" err="1"/>
              <a:t>tedy</a:t>
            </a:r>
            <a:r>
              <a:rPr dirty="0"/>
              <a:t> </a:t>
            </a:r>
            <a:r>
              <a:rPr dirty="0" err="1"/>
              <a:t>tragédie</a:t>
            </a:r>
            <a:r>
              <a:rPr dirty="0"/>
              <a:t> </a:t>
            </a:r>
            <a:r>
              <a:rPr dirty="0" err="1"/>
              <a:t>zobrazení</a:t>
            </a:r>
            <a:r>
              <a:rPr dirty="0"/>
              <a:t> </a:t>
            </a:r>
            <a:r>
              <a:rPr dirty="0" err="1"/>
              <a:t>vážného</a:t>
            </a:r>
            <a:r>
              <a:rPr dirty="0"/>
              <a:t> a </a:t>
            </a:r>
            <a:r>
              <a:rPr dirty="0" err="1"/>
              <a:t>uceleného</a:t>
            </a:r>
            <a:r>
              <a:rPr dirty="0"/>
              <a:t> </a:t>
            </a:r>
            <a:r>
              <a:rPr dirty="0" err="1"/>
              <a:t>děje</a:t>
            </a:r>
            <a:r>
              <a:rPr dirty="0"/>
              <a:t> s </a:t>
            </a:r>
            <a:r>
              <a:rPr dirty="0" err="1"/>
              <a:t>určitým</a:t>
            </a:r>
            <a:r>
              <a:rPr dirty="0"/>
              <a:t> </a:t>
            </a:r>
            <a:r>
              <a:rPr dirty="0" err="1"/>
              <a:t>rozsahem</a:t>
            </a:r>
            <a:r>
              <a:rPr dirty="0"/>
              <a:t>, a to </a:t>
            </a:r>
            <a:r>
              <a:rPr dirty="0" err="1"/>
              <a:t>takové</a:t>
            </a:r>
            <a:r>
              <a:rPr dirty="0"/>
              <a:t>, </a:t>
            </a:r>
            <a:r>
              <a:rPr dirty="0" err="1"/>
              <a:t>při</a:t>
            </a:r>
            <a:r>
              <a:rPr dirty="0"/>
              <a:t> </a:t>
            </a:r>
            <a:r>
              <a:rPr dirty="0" err="1"/>
              <a:t>němž</a:t>
            </a:r>
            <a:r>
              <a:rPr dirty="0"/>
              <a:t> se </a:t>
            </a:r>
            <a:r>
              <a:rPr dirty="0" err="1"/>
              <a:t>používá</a:t>
            </a:r>
            <a:r>
              <a:rPr dirty="0"/>
              <a:t> </a:t>
            </a:r>
            <a:r>
              <a:rPr dirty="0" err="1"/>
              <a:t>řeči</a:t>
            </a:r>
            <a:r>
              <a:rPr dirty="0"/>
              <a:t> </a:t>
            </a:r>
            <a:r>
              <a:rPr dirty="0" err="1"/>
              <a:t>zkrášlené</a:t>
            </a:r>
            <a:r>
              <a:rPr dirty="0"/>
              <a:t> v </a:t>
            </a:r>
            <a:r>
              <a:rPr dirty="0" err="1"/>
              <a:t>každém</a:t>
            </a:r>
            <a:r>
              <a:rPr dirty="0"/>
              <a:t> </a:t>
            </a:r>
            <a:r>
              <a:rPr dirty="0" err="1"/>
              <a:t>úseku</a:t>
            </a:r>
            <a:r>
              <a:rPr dirty="0"/>
              <a:t> </a:t>
            </a:r>
            <a:r>
              <a:rPr dirty="0" err="1"/>
              <a:t>příslušnými</a:t>
            </a:r>
            <a:r>
              <a:rPr dirty="0"/>
              <a:t> </a:t>
            </a:r>
            <a:r>
              <a:rPr dirty="0" err="1"/>
              <a:t>prostředky</a:t>
            </a:r>
            <a:r>
              <a:rPr dirty="0"/>
              <a:t> </a:t>
            </a:r>
            <a:r>
              <a:rPr dirty="0" err="1"/>
              <a:t>zvlášť</a:t>
            </a:r>
            <a:r>
              <a:rPr dirty="0"/>
              <a:t>, </a:t>
            </a:r>
            <a:r>
              <a:rPr dirty="0" err="1"/>
              <a:t>děj</a:t>
            </a:r>
            <a:r>
              <a:rPr dirty="0"/>
              <a:t> se </a:t>
            </a:r>
            <a:r>
              <a:rPr dirty="0" err="1"/>
              <a:t>nevypráví</a:t>
            </a:r>
            <a:r>
              <a:rPr dirty="0"/>
              <a:t>, ale </a:t>
            </a:r>
            <a:r>
              <a:rPr dirty="0" err="1"/>
              <a:t>předvádějí</a:t>
            </a:r>
            <a:r>
              <a:rPr dirty="0"/>
              <a:t> se </a:t>
            </a:r>
            <a:r>
              <a:rPr dirty="0" err="1"/>
              <a:t>jednající</a:t>
            </a:r>
            <a:r>
              <a:rPr dirty="0"/>
              <a:t> </a:t>
            </a:r>
            <a:r>
              <a:rPr dirty="0" err="1"/>
              <a:t>postavy</a:t>
            </a:r>
            <a:r>
              <a:rPr dirty="0"/>
              <a:t> a </a:t>
            </a:r>
            <a:r>
              <a:rPr b="1" dirty="0" err="1"/>
              <a:t>soucitem</a:t>
            </a:r>
            <a:r>
              <a:rPr b="1" dirty="0"/>
              <a:t> a </a:t>
            </a:r>
            <a:r>
              <a:rPr b="1" dirty="0" err="1"/>
              <a:t>strachem</a:t>
            </a:r>
            <a:r>
              <a:rPr dirty="0"/>
              <a:t> se </a:t>
            </a:r>
            <a:r>
              <a:rPr dirty="0" err="1"/>
              <a:t>dociluje</a:t>
            </a:r>
            <a:r>
              <a:rPr dirty="0"/>
              <a:t> </a:t>
            </a:r>
            <a:r>
              <a:rPr b="1" dirty="0" err="1"/>
              <a:t>očištění</a:t>
            </a:r>
            <a:r>
              <a:rPr b="1" dirty="0"/>
              <a:t> </a:t>
            </a:r>
            <a:r>
              <a:rPr b="1" dirty="0" err="1"/>
              <a:t>takových</a:t>
            </a:r>
            <a:r>
              <a:rPr b="1" dirty="0"/>
              <a:t> </a:t>
            </a:r>
            <a:r>
              <a:rPr b="1" dirty="0" err="1"/>
              <a:t>pocitů</a:t>
            </a:r>
            <a:r>
              <a:rPr b="1" dirty="0"/>
              <a:t>.</a:t>
            </a:r>
            <a:r>
              <a:rPr dirty="0"/>
              <a:t>“ (1449b22-25)</a:t>
            </a:r>
          </a:p>
          <a:p>
            <a:pPr marL="0" indent="0">
              <a:lnSpc>
                <a:spcPct val="90000"/>
              </a:lnSpc>
              <a:spcBef>
                <a:spcPts val="200"/>
              </a:spcBef>
              <a:buSzTx/>
              <a:buNone/>
              <a:defRPr sz="1200"/>
            </a:pPr>
            <a:r>
              <a:rPr dirty="0"/>
              <a:t>„</a:t>
            </a:r>
            <a:r>
              <a:rPr dirty="0" err="1"/>
              <a:t>Jde</a:t>
            </a:r>
            <a:r>
              <a:rPr dirty="0"/>
              <a:t> </a:t>
            </a:r>
            <a:r>
              <a:rPr dirty="0" err="1"/>
              <a:t>tu</a:t>
            </a:r>
            <a:r>
              <a:rPr dirty="0"/>
              <a:t> </a:t>
            </a:r>
            <a:r>
              <a:rPr dirty="0" err="1"/>
              <a:t>však</a:t>
            </a:r>
            <a:r>
              <a:rPr dirty="0"/>
              <a:t> o </a:t>
            </a:r>
            <a:r>
              <a:rPr dirty="0" err="1"/>
              <a:t>zobrazení</a:t>
            </a:r>
            <a:r>
              <a:rPr dirty="0"/>
              <a:t> </a:t>
            </a:r>
            <a:r>
              <a:rPr dirty="0" err="1"/>
              <a:t>nejen</a:t>
            </a:r>
            <a:r>
              <a:rPr dirty="0"/>
              <a:t> </a:t>
            </a:r>
            <a:r>
              <a:rPr dirty="0" err="1"/>
              <a:t>uceleného</a:t>
            </a:r>
            <a:r>
              <a:rPr dirty="0"/>
              <a:t> </a:t>
            </a:r>
            <a:r>
              <a:rPr dirty="0" err="1"/>
              <a:t>jednání</a:t>
            </a:r>
            <a:r>
              <a:rPr dirty="0"/>
              <a:t>, ale </a:t>
            </a:r>
            <a:r>
              <a:rPr dirty="0" err="1"/>
              <a:t>i</a:t>
            </a:r>
            <a:r>
              <a:rPr dirty="0"/>
              <a:t> </a:t>
            </a:r>
            <a:r>
              <a:rPr dirty="0" err="1"/>
              <a:t>událostí</a:t>
            </a:r>
            <a:r>
              <a:rPr dirty="0"/>
              <a:t>, </a:t>
            </a:r>
            <a:r>
              <a:rPr dirty="0" err="1"/>
              <a:t>které</a:t>
            </a:r>
            <a:r>
              <a:rPr dirty="0"/>
              <a:t> </a:t>
            </a:r>
            <a:r>
              <a:rPr dirty="0" err="1"/>
              <a:t>vzbuzují</a:t>
            </a:r>
            <a:r>
              <a:rPr dirty="0"/>
              <a:t> </a:t>
            </a:r>
            <a:r>
              <a:rPr b="1" dirty="0" err="1"/>
              <a:t>strach</a:t>
            </a:r>
            <a:r>
              <a:rPr b="1" dirty="0"/>
              <a:t> a </a:t>
            </a:r>
            <a:r>
              <a:rPr b="1" dirty="0" err="1"/>
              <a:t>soucit</a:t>
            </a:r>
            <a:r>
              <a:rPr dirty="0"/>
              <a:t>.“ (1452a1-2)</a:t>
            </a:r>
          </a:p>
          <a:p>
            <a:pPr marL="0" indent="0">
              <a:lnSpc>
                <a:spcPct val="90000"/>
              </a:lnSpc>
              <a:spcBef>
                <a:spcPts val="200"/>
              </a:spcBef>
              <a:buSzTx/>
              <a:buNone/>
              <a:defRPr sz="1200"/>
            </a:pPr>
            <a:r>
              <a:rPr dirty="0"/>
              <a:t>„… </a:t>
            </a:r>
            <a:r>
              <a:rPr dirty="0" err="1"/>
              <a:t>soucit</a:t>
            </a:r>
            <a:r>
              <a:rPr dirty="0"/>
              <a:t> </a:t>
            </a:r>
            <a:r>
              <a:rPr dirty="0" err="1"/>
              <a:t>máme</a:t>
            </a:r>
            <a:r>
              <a:rPr dirty="0"/>
              <a:t> </a:t>
            </a:r>
            <a:r>
              <a:rPr dirty="0" err="1"/>
              <a:t>totiž</a:t>
            </a:r>
            <a:r>
              <a:rPr dirty="0"/>
              <a:t> s </a:t>
            </a:r>
            <a:r>
              <a:rPr dirty="0" err="1"/>
              <a:t>tím</a:t>
            </a:r>
            <a:r>
              <a:rPr dirty="0"/>
              <a:t>, </a:t>
            </a:r>
            <a:r>
              <a:rPr dirty="0" err="1"/>
              <a:t>kdo</a:t>
            </a:r>
            <a:r>
              <a:rPr dirty="0"/>
              <a:t> </a:t>
            </a:r>
            <a:r>
              <a:rPr dirty="0" err="1"/>
              <a:t>upadne</a:t>
            </a:r>
            <a:r>
              <a:rPr dirty="0"/>
              <a:t> do </a:t>
            </a:r>
            <a:r>
              <a:rPr dirty="0" err="1"/>
              <a:t>neštěstí</a:t>
            </a:r>
            <a:r>
              <a:rPr dirty="0"/>
              <a:t> </a:t>
            </a:r>
            <a:r>
              <a:rPr dirty="0" err="1"/>
              <a:t>nezaslouženě</a:t>
            </a:r>
            <a:r>
              <a:rPr dirty="0"/>
              <a:t>, </a:t>
            </a:r>
            <a:r>
              <a:rPr dirty="0" err="1"/>
              <a:t>strach</a:t>
            </a:r>
            <a:r>
              <a:rPr dirty="0"/>
              <a:t> o </a:t>
            </a:r>
            <a:r>
              <a:rPr dirty="0" err="1"/>
              <a:t>toho</a:t>
            </a:r>
            <a:r>
              <a:rPr dirty="0"/>
              <a:t>, </a:t>
            </a:r>
            <a:r>
              <a:rPr dirty="0" err="1"/>
              <a:t>kdo</a:t>
            </a:r>
            <a:r>
              <a:rPr dirty="0"/>
              <a:t> je </a:t>
            </a:r>
            <a:r>
              <a:rPr dirty="0" err="1"/>
              <a:t>nám</a:t>
            </a:r>
            <a:r>
              <a:rPr dirty="0"/>
              <a:t> </a:t>
            </a:r>
            <a:r>
              <a:rPr dirty="0" err="1"/>
              <a:t>podobný</a:t>
            </a:r>
            <a:r>
              <a:rPr dirty="0"/>
              <a:t> (</a:t>
            </a:r>
            <a:r>
              <a:rPr dirty="0" err="1"/>
              <a:t>tj</a:t>
            </a:r>
            <a:r>
              <a:rPr dirty="0"/>
              <a:t>. </a:t>
            </a:r>
            <a:r>
              <a:rPr dirty="0" err="1"/>
              <a:t>soucit</a:t>
            </a:r>
            <a:r>
              <a:rPr dirty="0"/>
              <a:t> se </a:t>
            </a:r>
            <a:r>
              <a:rPr dirty="0" err="1"/>
              <a:t>týká</a:t>
            </a:r>
            <a:r>
              <a:rPr dirty="0"/>
              <a:t> </a:t>
            </a:r>
            <a:r>
              <a:rPr dirty="0" err="1"/>
              <a:t>nevinného</a:t>
            </a:r>
            <a:r>
              <a:rPr dirty="0"/>
              <a:t>, </a:t>
            </a:r>
            <a:r>
              <a:rPr dirty="0" err="1"/>
              <a:t>strach</a:t>
            </a:r>
            <a:r>
              <a:rPr dirty="0"/>
              <a:t> </a:t>
            </a:r>
            <a:r>
              <a:rPr dirty="0" err="1"/>
              <a:t>nám</a:t>
            </a:r>
            <a:r>
              <a:rPr dirty="0"/>
              <a:t> </a:t>
            </a:r>
            <a:r>
              <a:rPr dirty="0" err="1"/>
              <a:t>podobného</a:t>
            </a:r>
            <a:r>
              <a:rPr dirty="0"/>
              <a:t>), …“ (1453a4-6) </a:t>
            </a:r>
          </a:p>
          <a:p>
            <a:pPr marL="0" indent="0">
              <a:lnSpc>
                <a:spcPct val="90000"/>
              </a:lnSpc>
              <a:spcBef>
                <a:spcPts val="200"/>
              </a:spcBef>
              <a:buSzTx/>
              <a:buNone/>
              <a:defRPr sz="1200"/>
            </a:pPr>
            <a:r>
              <a:rPr dirty="0"/>
              <a:t>„</a:t>
            </a:r>
            <a:r>
              <a:rPr dirty="0" err="1"/>
              <a:t>Tragédie</a:t>
            </a:r>
            <a:r>
              <a:rPr dirty="0"/>
              <a:t> </a:t>
            </a:r>
            <a:r>
              <a:rPr dirty="0" err="1"/>
              <a:t>odstraňuje</a:t>
            </a:r>
            <a:r>
              <a:rPr dirty="0"/>
              <a:t> </a:t>
            </a:r>
            <a:r>
              <a:rPr dirty="0" err="1"/>
              <a:t>úzkostné</a:t>
            </a:r>
            <a:r>
              <a:rPr dirty="0"/>
              <a:t> </a:t>
            </a:r>
            <a:r>
              <a:rPr dirty="0" err="1"/>
              <a:t>pocity</a:t>
            </a:r>
            <a:r>
              <a:rPr dirty="0"/>
              <a:t> </a:t>
            </a:r>
            <a:r>
              <a:rPr dirty="0" err="1"/>
              <a:t>duše</a:t>
            </a:r>
            <a:r>
              <a:rPr dirty="0"/>
              <a:t> </a:t>
            </a:r>
            <a:r>
              <a:rPr dirty="0" err="1"/>
              <a:t>vzbuzováním</a:t>
            </a:r>
            <a:r>
              <a:rPr dirty="0"/>
              <a:t> </a:t>
            </a:r>
            <a:r>
              <a:rPr dirty="0" err="1"/>
              <a:t>soucitu</a:t>
            </a:r>
            <a:r>
              <a:rPr dirty="0"/>
              <a:t> a </a:t>
            </a:r>
            <a:r>
              <a:rPr dirty="0" err="1"/>
              <a:t>hrůzy</a:t>
            </a:r>
            <a:r>
              <a:rPr dirty="0"/>
              <a:t>. </a:t>
            </a:r>
            <a:r>
              <a:rPr dirty="0" err="1"/>
              <a:t>Uvádí</a:t>
            </a:r>
            <a:r>
              <a:rPr dirty="0"/>
              <a:t> se, </a:t>
            </a:r>
            <a:r>
              <a:rPr dirty="0" err="1"/>
              <a:t>že</a:t>
            </a:r>
            <a:r>
              <a:rPr dirty="0"/>
              <a:t> </a:t>
            </a:r>
            <a:r>
              <a:rPr dirty="0" err="1"/>
              <a:t>tím</a:t>
            </a:r>
            <a:r>
              <a:rPr dirty="0"/>
              <a:t> </a:t>
            </a:r>
            <a:r>
              <a:rPr dirty="0" err="1"/>
              <a:t>dociluje</a:t>
            </a:r>
            <a:r>
              <a:rPr dirty="0"/>
              <a:t> </a:t>
            </a:r>
            <a:r>
              <a:rPr dirty="0" err="1"/>
              <a:t>zmenšení</a:t>
            </a:r>
            <a:r>
              <a:rPr dirty="0"/>
              <a:t> </a:t>
            </a:r>
            <a:r>
              <a:rPr dirty="0" err="1"/>
              <a:t>úzkosti</a:t>
            </a:r>
            <a:r>
              <a:rPr dirty="0"/>
              <a:t> </a:t>
            </a:r>
            <a:r>
              <a:rPr dirty="0" err="1"/>
              <a:t>na</a:t>
            </a:r>
            <a:r>
              <a:rPr dirty="0"/>
              <a:t> </a:t>
            </a:r>
            <a:r>
              <a:rPr dirty="0" err="1"/>
              <a:t>únosnou</a:t>
            </a:r>
            <a:r>
              <a:rPr dirty="0"/>
              <a:t> </a:t>
            </a:r>
            <a:r>
              <a:rPr dirty="0" err="1"/>
              <a:t>míru</a:t>
            </a:r>
            <a:r>
              <a:rPr dirty="0"/>
              <a:t>. </a:t>
            </a:r>
            <a:r>
              <a:rPr dirty="0" err="1"/>
              <a:t>Matkou</a:t>
            </a:r>
            <a:r>
              <a:rPr dirty="0"/>
              <a:t> </a:t>
            </a:r>
            <a:r>
              <a:rPr dirty="0" err="1"/>
              <a:t>tragédie</a:t>
            </a:r>
            <a:r>
              <a:rPr dirty="0"/>
              <a:t> je </a:t>
            </a:r>
            <a:r>
              <a:rPr dirty="0" err="1"/>
              <a:t>žalost</a:t>
            </a:r>
            <a:r>
              <a:rPr dirty="0"/>
              <a:t>.“ (</a:t>
            </a:r>
            <a:r>
              <a:rPr i="1" dirty="0"/>
              <a:t>O </a:t>
            </a:r>
            <a:r>
              <a:rPr i="1" dirty="0" err="1"/>
              <a:t>komedii</a:t>
            </a:r>
            <a:r>
              <a:rPr i="1" dirty="0"/>
              <a:t>, 2, </a:t>
            </a:r>
            <a:r>
              <a:rPr dirty="0"/>
              <a:t>3)</a:t>
            </a:r>
          </a:p>
        </p:txBody>
      </p:sp>
      <p:sp>
        <p:nvSpPr>
          <p:cNvPr id="613" name="Zástupný symbol pro obsah 3"/>
          <p:cNvSpPr txBox="1"/>
          <p:nvPr/>
        </p:nvSpPr>
        <p:spPr>
          <a:xfrm>
            <a:off x="4693920" y="980728"/>
            <a:ext cx="3947160" cy="5145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90000"/>
              </a:lnSpc>
              <a:spcBef>
                <a:spcPts val="200"/>
              </a:spcBef>
              <a:defRPr sz="1200"/>
            </a:pPr>
            <a:r>
              <a:t>„očištění takových pocitů“ – </a:t>
            </a:r>
            <a:r>
              <a:rPr b="1" i="1"/>
              <a:t>katharsis</a:t>
            </a:r>
            <a:r>
              <a:rPr i="1"/>
              <a:t>; </a:t>
            </a:r>
            <a:r>
              <a:t>nejen tragédie má tuto funkci, v VII. knize Politiky ji přisuzuje i hudbě.</a:t>
            </a:r>
            <a:endParaRPr sz="2800"/>
          </a:p>
          <a:p>
            <a:pPr>
              <a:lnSpc>
                <a:spcPct val="90000"/>
              </a:lnSpc>
              <a:spcBef>
                <a:spcPts val="600"/>
              </a:spcBef>
              <a:defRPr sz="1200"/>
            </a:pPr>
            <a:endParaRPr sz="2800"/>
          </a:p>
          <a:p>
            <a:pPr>
              <a:lnSpc>
                <a:spcPct val="90000"/>
              </a:lnSpc>
              <a:spcBef>
                <a:spcPts val="200"/>
              </a:spcBef>
              <a:defRPr sz="1200"/>
            </a:pPr>
            <a:r>
              <a:t>„Přínos umělecké tvorby </a:t>
            </a:r>
            <a:r>
              <a:rPr b="1"/>
              <a:t>k lidskému poznání však není v Aristotelově poznání jejím jediným a hlavním úkolem. Tím je určité působení na citový život člověka.</a:t>
            </a:r>
            <a:r>
              <a:t> Umělecké dílo má přinášet lidem požitek spojený s pozorováním zdařilého zobrazení a vzbuzovat v nich odpovídající city. … Ta (tragédie) má v divákovi </a:t>
            </a:r>
            <a:r>
              <a:rPr b="1"/>
              <a:t>vzbuzovat soucit s utrpením hrdiny</a:t>
            </a:r>
            <a:r>
              <a:t>, který nezaviněně upadá do neštěstí, a strach o jeho další osudy. Nejvlastnějším úkolem tragédie je způsobit očistu (katharsis) těchto pocitů. … katarze spočívá </a:t>
            </a:r>
            <a:r>
              <a:rPr b="1"/>
              <a:t>(a)</a:t>
            </a:r>
            <a:r>
              <a:t> v neškodném nebo přímo prospěšném vybíjení vášní a dalších potenciálně nebezpečných citových hnutí, jež mohou jinak skrytě vzrůstat v mysli člověka. … </a:t>
            </a:r>
            <a:r>
              <a:rPr b="1"/>
              <a:t>(b)</a:t>
            </a:r>
            <a:r>
              <a:t> Prožívá-li divák předváděný tragický děj, jeho city (především egoistické) se povznášejí na vyšší, nadindividuální úroveň, a on se může nejen rozumem, ale i po citové stránce spojit s řádem světového dění. </a:t>
            </a:r>
            <a:r>
              <a:rPr b="1"/>
              <a:t>Katarze spočívá tedy v prvé řadě v zušlechťování lidských citů, moderněji řečeno: v jeho kultivaci.</a:t>
            </a:r>
            <a:r>
              <a:t> Básnictví i další umělecké obory mají proto pode Aristotela i závažný význam výchovný a mravní.“ (Mráz, 2008, Úvod k Poetice, s. 37-38)</a:t>
            </a:r>
            <a:endParaRPr sz="2800"/>
          </a:p>
          <a:p>
            <a:pPr>
              <a:lnSpc>
                <a:spcPct val="90000"/>
              </a:lnSpc>
              <a:spcBef>
                <a:spcPts val="600"/>
              </a:spcBef>
              <a:defRPr sz="1200" i="1"/>
            </a:pPr>
            <a:endParaRPr sz="2800"/>
          </a:p>
          <a:p>
            <a:pPr>
              <a:lnSpc>
                <a:spcPct val="90000"/>
              </a:lnSpc>
              <a:spcBef>
                <a:spcPts val="200"/>
              </a:spcBef>
              <a:defRPr sz="1200"/>
            </a:pPr>
            <a:r>
              <a:t>Pojďme si přečíst komentář M. Nussbaumové, který nám prohloubí naše porozumění tragédii i funkci katarze.</a:t>
            </a:r>
          </a:p>
        </p:txBody>
      </p:sp>
    </p:spTree>
  </p:cSld>
  <p:clrMapOvr>
    <a:masterClrMapping/>
  </p:clrMapOvr>
  <p:transition spd="med"/>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Nadpis 1"/>
          <p:cNvSpPr txBox="1">
            <a:spLocks noGrp="1"/>
          </p:cNvSpPr>
          <p:nvPr>
            <p:ph type="title"/>
          </p:nvPr>
        </p:nvSpPr>
        <p:spPr>
          <a:prstGeom prst="rect">
            <a:avLst/>
          </a:prstGeom>
        </p:spPr>
        <p:txBody>
          <a:bodyPr/>
          <a:lstStyle/>
          <a:p>
            <a:pPr>
              <a:defRPr sz="1200"/>
            </a:pPr>
            <a:r>
              <a:t>Aristotelés o umění (tragédii) - </a:t>
            </a:r>
            <a:r>
              <a:rPr i="1"/>
              <a:t>Poetika</a:t>
            </a:r>
          </a:p>
        </p:txBody>
      </p:sp>
      <p:sp>
        <p:nvSpPr>
          <p:cNvPr id="616"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100"/>
            </a:pPr>
            <a:r>
              <a:rPr dirty="0"/>
              <a:t>„</a:t>
            </a:r>
            <a:r>
              <a:rPr dirty="0" err="1"/>
              <a:t>Tragédie</a:t>
            </a:r>
            <a:r>
              <a:rPr dirty="0"/>
              <a:t> </a:t>
            </a:r>
            <a:r>
              <a:rPr dirty="0" err="1"/>
              <a:t>přece</a:t>
            </a:r>
            <a:r>
              <a:rPr dirty="0"/>
              <a:t> </a:t>
            </a:r>
            <a:r>
              <a:rPr b="1" dirty="0" err="1"/>
              <a:t>není</a:t>
            </a:r>
            <a:r>
              <a:rPr b="1" dirty="0"/>
              <a:t> </a:t>
            </a:r>
            <a:r>
              <a:rPr b="1" dirty="0" err="1"/>
              <a:t>zobrazením</a:t>
            </a:r>
            <a:r>
              <a:rPr b="1" dirty="0"/>
              <a:t> </a:t>
            </a:r>
            <a:r>
              <a:rPr b="1" dirty="0" err="1"/>
              <a:t>lidí</a:t>
            </a:r>
            <a:r>
              <a:rPr b="1" dirty="0"/>
              <a:t>, </a:t>
            </a:r>
            <a:r>
              <a:rPr b="1" dirty="0" err="1"/>
              <a:t>nýbrž</a:t>
            </a:r>
            <a:r>
              <a:rPr b="1" dirty="0"/>
              <a:t> </a:t>
            </a:r>
            <a:r>
              <a:rPr b="1" dirty="0" err="1"/>
              <a:t>jednání</a:t>
            </a:r>
            <a:r>
              <a:rPr b="1" dirty="0"/>
              <a:t> a </a:t>
            </a:r>
            <a:r>
              <a:rPr b="1" dirty="0" err="1"/>
              <a:t>života</a:t>
            </a:r>
            <a:r>
              <a:rPr dirty="0"/>
              <a:t>, </a:t>
            </a:r>
            <a:r>
              <a:rPr dirty="0" err="1"/>
              <a:t>štěstí</a:t>
            </a:r>
            <a:r>
              <a:rPr dirty="0"/>
              <a:t> a </a:t>
            </a:r>
            <a:r>
              <a:rPr dirty="0" err="1"/>
              <a:t>neštěstí</a:t>
            </a:r>
            <a:r>
              <a:rPr dirty="0"/>
              <a:t>, a </a:t>
            </a:r>
            <a:r>
              <a:rPr dirty="0" err="1"/>
              <a:t>štěstí</a:t>
            </a:r>
            <a:r>
              <a:rPr dirty="0"/>
              <a:t> </a:t>
            </a:r>
            <a:r>
              <a:rPr dirty="0" err="1"/>
              <a:t>i</a:t>
            </a:r>
            <a:r>
              <a:rPr dirty="0"/>
              <a:t> </a:t>
            </a:r>
            <a:r>
              <a:rPr dirty="0" err="1"/>
              <a:t>neštěstí</a:t>
            </a:r>
            <a:r>
              <a:rPr dirty="0"/>
              <a:t> je </a:t>
            </a:r>
            <a:r>
              <a:rPr dirty="0" err="1"/>
              <a:t>založeno</a:t>
            </a:r>
            <a:r>
              <a:rPr dirty="0"/>
              <a:t> </a:t>
            </a:r>
            <a:r>
              <a:rPr dirty="0" err="1"/>
              <a:t>na</a:t>
            </a:r>
            <a:r>
              <a:rPr dirty="0"/>
              <a:t> </a:t>
            </a:r>
            <a:r>
              <a:rPr dirty="0" err="1"/>
              <a:t>jednání</a:t>
            </a:r>
            <a:r>
              <a:rPr dirty="0"/>
              <a:t>. </a:t>
            </a:r>
            <a:r>
              <a:rPr dirty="0" err="1"/>
              <a:t>Cílem</a:t>
            </a:r>
            <a:r>
              <a:rPr dirty="0"/>
              <a:t> </a:t>
            </a:r>
            <a:r>
              <a:rPr dirty="0" err="1"/>
              <a:t>hry</a:t>
            </a:r>
            <a:r>
              <a:rPr dirty="0"/>
              <a:t> je </a:t>
            </a:r>
            <a:r>
              <a:rPr dirty="0" err="1"/>
              <a:t>tedy</a:t>
            </a:r>
            <a:r>
              <a:rPr dirty="0"/>
              <a:t> </a:t>
            </a:r>
            <a:r>
              <a:rPr dirty="0" err="1"/>
              <a:t>zobrazit</a:t>
            </a:r>
            <a:r>
              <a:rPr dirty="0"/>
              <a:t> </a:t>
            </a:r>
            <a:r>
              <a:rPr dirty="0" err="1"/>
              <a:t>určité</a:t>
            </a:r>
            <a:r>
              <a:rPr dirty="0"/>
              <a:t> </a:t>
            </a:r>
            <a:r>
              <a:rPr dirty="0" err="1"/>
              <a:t>jednání</a:t>
            </a:r>
            <a:r>
              <a:rPr dirty="0"/>
              <a:t>, </a:t>
            </a:r>
            <a:r>
              <a:rPr dirty="0" err="1"/>
              <a:t>nikoliv</a:t>
            </a:r>
            <a:r>
              <a:rPr dirty="0"/>
              <a:t> </a:t>
            </a:r>
            <a:r>
              <a:rPr dirty="0" err="1"/>
              <a:t>povahovou</a:t>
            </a:r>
            <a:r>
              <a:rPr dirty="0"/>
              <a:t> </a:t>
            </a:r>
            <a:r>
              <a:rPr dirty="0" err="1"/>
              <a:t>vlastnost</a:t>
            </a:r>
            <a:r>
              <a:rPr dirty="0"/>
              <a:t>. </a:t>
            </a:r>
            <a:r>
              <a:rPr dirty="0" err="1"/>
              <a:t>Lidi</a:t>
            </a:r>
            <a:r>
              <a:rPr dirty="0"/>
              <a:t> </a:t>
            </a:r>
            <a:r>
              <a:rPr dirty="0" err="1"/>
              <a:t>sice</a:t>
            </a:r>
            <a:r>
              <a:rPr dirty="0"/>
              <a:t> </a:t>
            </a:r>
            <a:r>
              <a:rPr dirty="0" err="1"/>
              <a:t>činí</a:t>
            </a:r>
            <a:r>
              <a:rPr dirty="0"/>
              <a:t> </a:t>
            </a:r>
            <a:r>
              <a:rPr dirty="0" err="1"/>
              <a:t>takovými</a:t>
            </a:r>
            <a:r>
              <a:rPr dirty="0"/>
              <a:t> </a:t>
            </a:r>
            <a:r>
              <a:rPr dirty="0" err="1"/>
              <a:t>či</a:t>
            </a:r>
            <a:r>
              <a:rPr dirty="0"/>
              <a:t> </a:t>
            </a:r>
            <a:r>
              <a:rPr dirty="0" err="1"/>
              <a:t>onakými</a:t>
            </a:r>
            <a:r>
              <a:rPr dirty="0"/>
              <a:t> </a:t>
            </a:r>
            <a:r>
              <a:rPr dirty="0" err="1"/>
              <a:t>jejich</a:t>
            </a:r>
            <a:r>
              <a:rPr dirty="0"/>
              <a:t> </a:t>
            </a:r>
            <a:r>
              <a:rPr dirty="0" err="1"/>
              <a:t>povaha</a:t>
            </a:r>
            <a:r>
              <a:rPr dirty="0"/>
              <a:t>, ale </a:t>
            </a:r>
            <a:r>
              <a:rPr dirty="0" err="1"/>
              <a:t>šťastnými</a:t>
            </a:r>
            <a:r>
              <a:rPr dirty="0"/>
              <a:t> </a:t>
            </a:r>
            <a:r>
              <a:rPr dirty="0" err="1"/>
              <a:t>nebo</a:t>
            </a:r>
            <a:r>
              <a:rPr dirty="0"/>
              <a:t> </a:t>
            </a:r>
            <a:r>
              <a:rPr dirty="0" err="1"/>
              <a:t>nešťastnými</a:t>
            </a:r>
            <a:r>
              <a:rPr dirty="0"/>
              <a:t> </a:t>
            </a:r>
            <a:r>
              <a:rPr dirty="0" err="1"/>
              <a:t>jejich</a:t>
            </a:r>
            <a:r>
              <a:rPr dirty="0"/>
              <a:t> </a:t>
            </a:r>
            <a:r>
              <a:rPr dirty="0" err="1"/>
              <a:t>jednání</a:t>
            </a:r>
            <a:r>
              <a:rPr dirty="0"/>
              <a:t>.“ (1450a15-20)</a:t>
            </a:r>
            <a:endParaRPr sz="2500" dirty="0"/>
          </a:p>
          <a:p>
            <a:pPr marL="0" indent="0">
              <a:spcBef>
                <a:spcPts val="200"/>
              </a:spcBef>
              <a:buSzTx/>
              <a:buNone/>
              <a:defRPr sz="1100"/>
            </a:pPr>
            <a:r>
              <a:rPr dirty="0"/>
              <a:t>„Z </a:t>
            </a:r>
            <a:r>
              <a:rPr dirty="0" err="1"/>
              <a:t>podaného</a:t>
            </a:r>
            <a:r>
              <a:rPr dirty="0"/>
              <a:t> </a:t>
            </a:r>
            <a:r>
              <a:rPr dirty="0" err="1"/>
              <a:t>výkladu</a:t>
            </a:r>
            <a:r>
              <a:rPr dirty="0"/>
              <a:t> je </a:t>
            </a:r>
            <a:r>
              <a:rPr dirty="0" err="1"/>
              <a:t>rovněž</a:t>
            </a:r>
            <a:r>
              <a:rPr dirty="0"/>
              <a:t> </a:t>
            </a:r>
            <a:r>
              <a:rPr dirty="0" err="1"/>
              <a:t>zřejmé</a:t>
            </a:r>
            <a:r>
              <a:rPr dirty="0"/>
              <a:t>, </a:t>
            </a:r>
            <a:r>
              <a:rPr dirty="0" err="1"/>
              <a:t>že</a:t>
            </a:r>
            <a:r>
              <a:rPr dirty="0"/>
              <a:t> </a:t>
            </a:r>
            <a:r>
              <a:rPr dirty="0" err="1"/>
              <a:t>úkolem</a:t>
            </a:r>
            <a:r>
              <a:rPr dirty="0"/>
              <a:t> </a:t>
            </a:r>
            <a:r>
              <a:rPr dirty="0" err="1"/>
              <a:t>básníka</a:t>
            </a:r>
            <a:r>
              <a:rPr dirty="0"/>
              <a:t> </a:t>
            </a:r>
            <a:r>
              <a:rPr dirty="0" err="1"/>
              <a:t>není</a:t>
            </a:r>
            <a:r>
              <a:rPr dirty="0"/>
              <a:t> </a:t>
            </a:r>
            <a:r>
              <a:rPr dirty="0" err="1"/>
              <a:t>líčit</a:t>
            </a:r>
            <a:r>
              <a:rPr dirty="0"/>
              <a:t> to, co se </a:t>
            </a:r>
            <a:r>
              <a:rPr dirty="0" err="1"/>
              <a:t>skutečně</a:t>
            </a:r>
            <a:r>
              <a:rPr dirty="0"/>
              <a:t> </a:t>
            </a:r>
            <a:r>
              <a:rPr dirty="0" err="1"/>
              <a:t>stalo</a:t>
            </a:r>
            <a:r>
              <a:rPr b="1" dirty="0"/>
              <a:t>, </a:t>
            </a:r>
            <a:r>
              <a:rPr b="1" dirty="0" err="1"/>
              <a:t>nýbrž</a:t>
            </a:r>
            <a:r>
              <a:rPr b="1" dirty="0"/>
              <a:t> to,</a:t>
            </a:r>
            <a:r>
              <a:rPr lang="pl-PL" b="1" dirty="0"/>
              <a:t> co by se stát mohlo a co je možné podle pravděpodobnosti a nutnost</a:t>
            </a:r>
            <a:r>
              <a:rPr b="1" dirty="0"/>
              <a:t> </a:t>
            </a:r>
            <a:r>
              <a:rPr b="1" dirty="0" err="1"/>
              <a:t>i</a:t>
            </a:r>
            <a:r>
              <a:rPr dirty="0"/>
              <a:t>.“ (1451a36-38)</a:t>
            </a:r>
            <a:endParaRPr sz="2500" dirty="0"/>
          </a:p>
          <a:p>
            <a:pPr marL="0" indent="0">
              <a:spcBef>
                <a:spcPts val="200"/>
              </a:spcBef>
              <a:buSzTx/>
              <a:buNone/>
              <a:defRPr sz="1100"/>
            </a:pPr>
            <a:r>
              <a:rPr dirty="0"/>
              <a:t>„</a:t>
            </a:r>
            <a:r>
              <a:rPr dirty="0" err="1"/>
              <a:t>Liší</a:t>
            </a:r>
            <a:r>
              <a:rPr dirty="0"/>
              <a:t> se </a:t>
            </a:r>
            <a:r>
              <a:rPr dirty="0" err="1"/>
              <a:t>však</a:t>
            </a:r>
            <a:r>
              <a:rPr dirty="0"/>
              <a:t> od </a:t>
            </a:r>
            <a:r>
              <a:rPr dirty="0" err="1"/>
              <a:t>sebe</a:t>
            </a:r>
            <a:r>
              <a:rPr dirty="0"/>
              <a:t> </a:t>
            </a:r>
            <a:r>
              <a:rPr dirty="0" err="1"/>
              <a:t>tím</a:t>
            </a:r>
            <a:r>
              <a:rPr dirty="0"/>
              <a:t>, </a:t>
            </a:r>
            <a:r>
              <a:rPr dirty="0" err="1"/>
              <a:t>že</a:t>
            </a:r>
            <a:r>
              <a:rPr dirty="0"/>
              <a:t> </a:t>
            </a:r>
            <a:r>
              <a:rPr dirty="0" err="1"/>
              <a:t>jeden</a:t>
            </a:r>
            <a:r>
              <a:rPr dirty="0"/>
              <a:t> </a:t>
            </a:r>
            <a:r>
              <a:rPr dirty="0" err="1"/>
              <a:t>vypráví</a:t>
            </a:r>
            <a:r>
              <a:rPr dirty="0"/>
              <a:t>, co se </a:t>
            </a:r>
            <a:r>
              <a:rPr dirty="0" err="1"/>
              <a:t>stalo</a:t>
            </a:r>
            <a:r>
              <a:rPr dirty="0"/>
              <a:t>, </a:t>
            </a:r>
            <a:r>
              <a:rPr dirty="0" err="1"/>
              <a:t>kdežto</a:t>
            </a:r>
            <a:r>
              <a:rPr dirty="0"/>
              <a:t> </a:t>
            </a:r>
            <a:r>
              <a:rPr dirty="0" err="1"/>
              <a:t>druhý</a:t>
            </a:r>
            <a:r>
              <a:rPr dirty="0"/>
              <a:t>, </a:t>
            </a:r>
            <a:r>
              <a:rPr dirty="0" err="1"/>
              <a:t>jaké</a:t>
            </a:r>
            <a:r>
              <a:rPr dirty="0"/>
              <a:t> </a:t>
            </a:r>
            <a:r>
              <a:rPr dirty="0" err="1"/>
              <a:t>věci</a:t>
            </a:r>
            <a:r>
              <a:rPr dirty="0"/>
              <a:t> se </a:t>
            </a:r>
            <a:r>
              <a:rPr dirty="0" err="1"/>
              <a:t>stát</a:t>
            </a:r>
            <a:r>
              <a:rPr dirty="0"/>
              <a:t> </a:t>
            </a:r>
            <a:r>
              <a:rPr dirty="0" err="1"/>
              <a:t>mohly</a:t>
            </a:r>
            <a:r>
              <a:rPr b="1" dirty="0"/>
              <a:t>. Proto je </a:t>
            </a:r>
            <a:r>
              <a:rPr b="1" dirty="0" err="1"/>
              <a:t>básnictví</a:t>
            </a:r>
            <a:r>
              <a:rPr b="1" dirty="0"/>
              <a:t> </a:t>
            </a:r>
            <a:r>
              <a:rPr b="1" dirty="0" err="1"/>
              <a:t>filosofičtější</a:t>
            </a:r>
            <a:r>
              <a:rPr b="1" dirty="0"/>
              <a:t> a </a:t>
            </a:r>
            <a:r>
              <a:rPr b="1" dirty="0" err="1"/>
              <a:t>závažnější</a:t>
            </a:r>
            <a:r>
              <a:rPr b="1" dirty="0"/>
              <a:t> </a:t>
            </a:r>
            <a:r>
              <a:rPr b="1" dirty="0" err="1"/>
              <a:t>než</a:t>
            </a:r>
            <a:r>
              <a:rPr b="1" dirty="0"/>
              <a:t> </a:t>
            </a:r>
            <a:r>
              <a:rPr b="1" dirty="0" err="1"/>
              <a:t>dějepisectví</a:t>
            </a:r>
            <a:r>
              <a:rPr b="1" dirty="0"/>
              <a:t>. </a:t>
            </a:r>
            <a:r>
              <a:rPr dirty="0" err="1"/>
              <a:t>Básnictví</a:t>
            </a:r>
            <a:r>
              <a:rPr dirty="0"/>
              <a:t> </a:t>
            </a:r>
            <a:r>
              <a:rPr dirty="0" err="1"/>
              <a:t>totiž</a:t>
            </a:r>
            <a:r>
              <a:rPr dirty="0"/>
              <a:t> </a:t>
            </a:r>
            <a:r>
              <a:rPr dirty="0" err="1"/>
              <a:t>líčí</a:t>
            </a:r>
            <a:r>
              <a:rPr dirty="0"/>
              <a:t> </a:t>
            </a:r>
            <a:r>
              <a:rPr dirty="0" err="1"/>
              <a:t>spíše</a:t>
            </a:r>
            <a:r>
              <a:rPr dirty="0"/>
              <a:t> to, co je </a:t>
            </a:r>
            <a:r>
              <a:rPr dirty="0" err="1"/>
              <a:t>obecné</a:t>
            </a:r>
            <a:r>
              <a:rPr dirty="0"/>
              <a:t>, </a:t>
            </a:r>
            <a:r>
              <a:rPr dirty="0" err="1"/>
              <a:t>kdežto</a:t>
            </a:r>
            <a:r>
              <a:rPr dirty="0"/>
              <a:t> </a:t>
            </a:r>
            <a:r>
              <a:rPr dirty="0" err="1"/>
              <a:t>dějepisectví</a:t>
            </a:r>
            <a:r>
              <a:rPr dirty="0"/>
              <a:t> </a:t>
            </a:r>
            <a:r>
              <a:rPr dirty="0" err="1"/>
              <a:t>jednotlivé</a:t>
            </a:r>
            <a:r>
              <a:rPr dirty="0"/>
              <a:t> </a:t>
            </a:r>
            <a:r>
              <a:rPr dirty="0" err="1"/>
              <a:t>případy</a:t>
            </a:r>
            <a:r>
              <a:rPr dirty="0"/>
              <a:t>. </a:t>
            </a:r>
            <a:r>
              <a:rPr dirty="0" err="1"/>
              <a:t>Obecným</a:t>
            </a:r>
            <a:r>
              <a:rPr dirty="0"/>
              <a:t> </a:t>
            </a:r>
            <a:r>
              <a:rPr dirty="0" err="1"/>
              <a:t>zde</a:t>
            </a:r>
            <a:r>
              <a:rPr dirty="0"/>
              <a:t> </a:t>
            </a:r>
            <a:r>
              <a:rPr dirty="0" err="1"/>
              <a:t>míním</a:t>
            </a:r>
            <a:r>
              <a:rPr dirty="0"/>
              <a:t> to, co </a:t>
            </a:r>
            <a:r>
              <a:rPr dirty="0" err="1"/>
              <a:t>člověk</a:t>
            </a:r>
            <a:r>
              <a:rPr dirty="0"/>
              <a:t> </a:t>
            </a:r>
            <a:r>
              <a:rPr dirty="0" err="1"/>
              <a:t>určitých</a:t>
            </a:r>
            <a:r>
              <a:rPr dirty="0"/>
              <a:t> </a:t>
            </a:r>
            <a:r>
              <a:rPr dirty="0" err="1"/>
              <a:t>vlastností</a:t>
            </a:r>
            <a:r>
              <a:rPr dirty="0"/>
              <a:t> </a:t>
            </a:r>
            <a:r>
              <a:rPr dirty="0" err="1"/>
              <a:t>pravděpodobně</a:t>
            </a:r>
            <a:r>
              <a:rPr dirty="0"/>
              <a:t> </a:t>
            </a:r>
            <a:r>
              <a:rPr dirty="0" err="1"/>
              <a:t>nebo</a:t>
            </a:r>
            <a:r>
              <a:rPr dirty="0"/>
              <a:t> </a:t>
            </a:r>
            <a:r>
              <a:rPr dirty="0" err="1"/>
              <a:t>nutně</a:t>
            </a:r>
            <a:r>
              <a:rPr dirty="0"/>
              <a:t> </a:t>
            </a:r>
            <a:r>
              <a:rPr dirty="0" err="1"/>
              <a:t>říká</a:t>
            </a:r>
            <a:r>
              <a:rPr dirty="0"/>
              <a:t> </a:t>
            </a:r>
            <a:r>
              <a:rPr dirty="0" err="1"/>
              <a:t>či</a:t>
            </a:r>
            <a:r>
              <a:rPr dirty="0"/>
              <a:t> </a:t>
            </a:r>
            <a:r>
              <a:rPr dirty="0" err="1"/>
              <a:t>dělá</a:t>
            </a:r>
            <a:r>
              <a:rPr dirty="0"/>
              <a:t>; …“ (1451b3-9)</a:t>
            </a:r>
            <a:endParaRPr sz="2500" dirty="0"/>
          </a:p>
          <a:p>
            <a:pPr marL="0" indent="0">
              <a:spcBef>
                <a:spcPts val="200"/>
              </a:spcBef>
              <a:buSzTx/>
              <a:buNone/>
              <a:defRPr sz="1100"/>
            </a:pPr>
            <a:r>
              <a:rPr dirty="0"/>
              <a:t>„ </a:t>
            </a:r>
          </a:p>
        </p:txBody>
      </p:sp>
      <p:sp>
        <p:nvSpPr>
          <p:cNvPr id="617" name="Zástupný symbol pro obsah 3"/>
          <p:cNvSpPr txBox="1"/>
          <p:nvPr/>
        </p:nvSpPr>
        <p:spPr>
          <a:xfrm>
            <a:off x="4693920" y="1268759"/>
            <a:ext cx="3947160" cy="4857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900"/>
            </a:pPr>
            <a:r>
              <a:t>„Úplné a správné pochopení naší lidské praktické situace je v zásadě přístupné jen rozumu … Domnívám se, že toto čtení, jež nakonec činí z celého zakoušeni tragédie (jak dramatu, tak v životě) zkušenost čistě instrumentální hodnoty, degraduje nárok básníku před (protibásnickým) nárokem filosofů a vychyluje diskusi směrem, který je výhodný pro ty druhé. … Neoptolemův (Sofoklés, </a:t>
            </a:r>
            <a:r>
              <a:rPr i="1"/>
              <a:t>Filoktétés</a:t>
            </a:r>
            <a:r>
              <a:t>) výkřik, bezesná muka sboru, to nejsou prostředky k uchopení toho, co je v rozumu díky jemu samému; je to součást poznání či uznání lidských obtížných lidských skutečností. Je to vědění, které se uskutečňuje utrpením, protože utrpení je náležité uznání takového způsobu lidského života, jaký v těchto případech můžeme najít. </a:t>
            </a:r>
            <a:r>
              <a:rPr b="1"/>
              <a:t>A obecně: pochopit lásku a nebo tragédii rozumem nestačí k dosažení skutečného lidského vědění</a:t>
            </a:r>
            <a:r>
              <a:t>. … Ale jsou i tací, pro které může být dobrý osud neštěstím a tragédie štěstím. Na to, aby dosáhli přesného lidského poznání možná potřebují působení tragické situace a musí přestát její útok. Poznání v tomto případě pak může podpořit poznání v jiných oblastech života. </a:t>
            </a:r>
            <a:r>
              <a:rPr b="1"/>
              <a:t>… Je také zřejmé, že zkoumání takových konfliktů skrze naše vlastní </a:t>
            </a:r>
            <a:r>
              <a:rPr b="1" i="1"/>
              <a:t>pathé </a:t>
            </a:r>
            <a:r>
              <a:rPr b="1"/>
              <a:t>jakožto diváků, skrze náš vlastní strach a soucit, nás má vybavit právě tímto druhem schopnosti učit se a pomoci probudit v nás tato hnutí. Básníci nám nabízejí nejen alternativu ke kontemplativnímu či platónskému typu poznání, ale jejich nesouhlas s Platónem je hlubší.  Tvrdí, že nám dávají příležitost k takovému druhu poznání, které by sám rozum dokonce ani nemohl zastávat. Je-li jejich tvrzení přijatelné, pak jsou jejich díla (či díla jim podobná) při úplném zkoumání takových záležitostí nikoli volitelná, nýbrž nutná</a:t>
            </a:r>
            <a:r>
              <a:t>.“ (M. Nussbaumová, </a:t>
            </a:r>
            <a:r>
              <a:rPr i="1"/>
              <a:t>Křehkost dobra, </a:t>
            </a:r>
            <a:r>
              <a:t>s. 133-134)</a:t>
            </a:r>
            <a:endParaRPr sz="2500"/>
          </a:p>
          <a:p>
            <a:pPr>
              <a:spcBef>
                <a:spcPts val="200"/>
              </a:spcBef>
              <a:defRPr sz="900"/>
            </a:pPr>
            <a:r>
              <a:t>„Vidíme, jak myšlení a cítění spolupracuje, a proto je obtížné jedno od druhého oddělit… Všimneme-li si etické plodnosti těchto výměn, vidíme-li </a:t>
            </a:r>
            <a:r>
              <a:rPr i="1"/>
              <a:t>racionalitu </a:t>
            </a:r>
            <a:r>
              <a:t>vášní, pak právě ony vedou myšlení k lidskému porozumění a pomáhají toto porozumění utvářet, pak možná pocítíme, že břemeno důkazu se přesouvá na obhájce názoru, že pouze rozum a vůle jsou vhodnými předměty etického hodnocení.“ (Tamt. Str. 136-136)</a:t>
            </a:r>
          </a:p>
        </p:txBody>
      </p:sp>
    </p:spTree>
  </p:cSld>
  <p:clrMapOvr>
    <a:masterClrMapping/>
  </p:clrMapOvr>
  <p:transition spd="med"/>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Nadpis 1"/>
          <p:cNvSpPr txBox="1">
            <a:spLocks noGrp="1"/>
          </p:cNvSpPr>
          <p:nvPr>
            <p:ph type="title"/>
          </p:nvPr>
        </p:nvSpPr>
        <p:spPr>
          <a:xfrm>
            <a:off x="628650" y="1131094"/>
            <a:ext cx="4824460" cy="99020"/>
          </a:xfrm>
          <a:prstGeom prst="rect">
            <a:avLst/>
          </a:prstGeom>
        </p:spPr>
        <p:txBody>
          <a:bodyPr>
            <a:normAutofit fontScale="90000"/>
          </a:bodyPr>
          <a:lstStyle/>
          <a:p>
            <a:pPr defTabSz="365760">
              <a:defRPr sz="1560"/>
            </a:pPr>
            <a:endParaRPr/>
          </a:p>
        </p:txBody>
      </p:sp>
      <p:pic>
        <p:nvPicPr>
          <p:cNvPr id="621" name="Zástupný symbol pro obsah 4" descr="Zástupný symbol pro obsah 4"/>
          <p:cNvPicPr>
            <a:picLocks noChangeAspect="1"/>
          </p:cNvPicPr>
          <p:nvPr/>
        </p:nvPicPr>
        <p:blipFill>
          <a:blip r:embed="rId2"/>
          <a:stretch>
            <a:fillRect/>
          </a:stretch>
        </p:blipFill>
        <p:spPr>
          <a:xfrm>
            <a:off x="-2340768" y="-11620673"/>
            <a:ext cx="9224521" cy="7128793"/>
          </a:xfrm>
          <a:prstGeom prst="rect">
            <a:avLst/>
          </a:prstGeom>
          <a:ln w="12700">
            <a:miter lim="400000"/>
          </a:ln>
        </p:spPr>
      </p:pic>
      <p:pic>
        <p:nvPicPr>
          <p:cNvPr id="622" name="Rukopis 3" descr="Rukopis 3"/>
          <p:cNvPicPr>
            <a:picLocks noChangeAspect="1"/>
          </p:cNvPicPr>
          <p:nvPr/>
        </p:nvPicPr>
        <p:blipFill>
          <a:blip r:embed="rId3"/>
          <a:stretch>
            <a:fillRect/>
          </a:stretch>
        </p:blipFill>
        <p:spPr>
          <a:xfrm>
            <a:off x="6989287" y="4546348"/>
            <a:ext cx="454321" cy="351721"/>
          </a:xfrm>
          <a:prstGeom prst="rect">
            <a:avLst/>
          </a:prstGeom>
          <a:ln w="12700">
            <a:miter lim="400000"/>
          </a:ln>
        </p:spPr>
      </p:pic>
    </p:spTree>
  </p:cSld>
  <p:clrMapOvr>
    <a:masterClrMapping/>
  </p:clrMapOvr>
  <p:transition spd="med"/>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Nadpis 1"/>
          <p:cNvSpPr txBox="1">
            <a:spLocks noGrp="1"/>
          </p:cNvSpPr>
          <p:nvPr>
            <p:ph type="title"/>
          </p:nvPr>
        </p:nvSpPr>
        <p:spPr>
          <a:prstGeom prst="rect">
            <a:avLst/>
          </a:prstGeom>
        </p:spPr>
        <p:txBody>
          <a:bodyPr/>
          <a:lstStyle/>
          <a:p>
            <a:pPr>
              <a:defRPr sz="3900"/>
            </a:pPr>
            <a:r>
              <a:t>Robin Dunbar, </a:t>
            </a:r>
            <a:r>
              <a:rPr i="1"/>
              <a:t>How Religion Evolved</a:t>
            </a:r>
            <a:br>
              <a:rPr i="1"/>
            </a:br>
            <a:r>
              <a:rPr sz="1000">
                <a:latin typeface="Times New Roman"/>
                <a:ea typeface="Times New Roman"/>
                <a:cs typeface="Times New Roman"/>
                <a:sym typeface="Times New Roman"/>
              </a:rPr>
              <a:t>(Pelican, 2022)</a:t>
            </a:r>
            <a:r>
              <a:rPr sz="1000" i="1">
                <a:latin typeface="Times New Roman"/>
                <a:ea typeface="Times New Roman"/>
                <a:cs typeface="Times New Roman"/>
                <a:sym typeface="Times New Roman"/>
              </a:rPr>
              <a:t> </a:t>
            </a:r>
          </a:p>
        </p:txBody>
      </p:sp>
      <p:sp>
        <p:nvSpPr>
          <p:cNvPr id="62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400"/>
              </a:spcBef>
              <a:buSzTx/>
              <a:buNone/>
              <a:defRPr sz="1800"/>
            </a:pPr>
            <a:r>
              <a:t>„The solution they found was a  series of behaviors that all trigger the endorphin systém and which now form the core of our social interactions with each other. These are, in which they were probably acquired: </a:t>
            </a:r>
            <a:r>
              <a:rPr b="1"/>
              <a:t>laughter, singing, dancing, emotional storytelling, feasting (communal eating and the socialdrinking of alcohol) and the rituals of religion</a:t>
            </a:r>
            <a:r>
              <a:t>. For obvious reasons, these are all unique to humans,  necessarilly so for those behaviours that depend on language.“ (s. 102</a:t>
            </a:r>
          </a:p>
        </p:txBody>
      </p:sp>
    </p:spTree>
  </p:cSld>
  <p:clrMapOvr>
    <a:masterClrMapping/>
  </p:clrMapOvr>
  <p:transition spd="med"/>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Nadpis 1"/>
          <p:cNvSpPr txBox="1">
            <a:spLocks noGrp="1"/>
          </p:cNvSpPr>
          <p:nvPr>
            <p:ph type="title"/>
          </p:nvPr>
        </p:nvSpPr>
        <p:spPr>
          <a:prstGeom prst="rect">
            <a:avLst/>
          </a:prstGeom>
        </p:spPr>
        <p:txBody>
          <a:bodyPr/>
          <a:lstStyle/>
          <a:p>
            <a:pPr>
              <a:defRPr sz="3600"/>
            </a:pPr>
            <a:r>
              <a:t>Edward O. Wilson - </a:t>
            </a:r>
            <a:r>
              <a:rPr i="1"/>
              <a:t>Sociobiology</a:t>
            </a:r>
          </a:p>
        </p:txBody>
      </p:sp>
      <p:sp>
        <p:nvSpPr>
          <p:cNvPr id="62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300"/>
              </a:spcBef>
              <a:buSzTx/>
              <a:buNone/>
              <a:defRPr sz="1600">
                <a:latin typeface="Times New Roman"/>
                <a:ea typeface="Times New Roman"/>
                <a:cs typeface="Times New Roman"/>
                <a:sym typeface="Times New Roman"/>
              </a:defRPr>
            </a:pPr>
            <a:r>
              <a:t>„The biologist, who is concerned with questions of physiology and evolutionary history, realizes that selfknowledge is constrained and shaped by the emotional control centers in the hypothalamus and limbic system of the brain. These centers flood our consciousness with all the emotions—hate, love, guilt, fear, and others— that are consulted by ethical philosophers who wish to intuit the standards of good and evil. What, we are then compelled to ask, made the hypothalamus and limbic system? They evolved by natural selection. That simple biological statement must be pursued to explain ethics and ethical philosophers, if not epistemology and epistemologists, at all depths. Selfexistence, or the suicide that terminates it, is not the central question of philosophy. The hypothalamic-limbic complex automatically denies such logical reduction by countering it with feelings of guilt and altruism. </a:t>
            </a:r>
            <a:r>
              <a:rPr b="1"/>
              <a:t>In this one way the philosopher’s own emotional control centers are wiser than his solipsist consciousness, “knowing” that in evolutionary time the individual organism counts for almost nothing.</a:t>
            </a:r>
            <a:r>
              <a:t>“ </a:t>
            </a:r>
          </a:p>
        </p:txBody>
      </p:sp>
    </p:spTree>
  </p:cSld>
  <p:clrMapOvr>
    <a:masterClrMapping/>
  </p:clrMapOvr>
  <p:transition spd="med"/>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Nadpis 1"/>
          <p:cNvSpPr txBox="1">
            <a:spLocks noGrp="1"/>
          </p:cNvSpPr>
          <p:nvPr>
            <p:ph type="title"/>
          </p:nvPr>
        </p:nvSpPr>
        <p:spPr>
          <a:prstGeom prst="rect">
            <a:avLst/>
          </a:prstGeom>
        </p:spPr>
        <p:txBody>
          <a:bodyPr/>
          <a:lstStyle>
            <a:lvl1pPr>
              <a:defRPr sz="1400"/>
            </a:lvl1pPr>
          </a:lstStyle>
          <a:p>
            <a:r>
              <a:t>Aristotelés a ženy</a:t>
            </a:r>
          </a:p>
        </p:txBody>
      </p:sp>
      <p:sp>
        <p:nvSpPr>
          <p:cNvPr id="63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„Rádná přece může být i žena a otrok, přestože schopnosti ženy jsou skrovnější a u otroka jsou zcela nepatrné.“ (</a:t>
            </a:r>
            <a:r>
              <a:rPr i="1"/>
              <a:t>Poetika</a:t>
            </a:r>
            <a:r>
              <a:t>, 1454a21-22)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25AF72-9252-4E93-B996-98FA657C3D69}"/>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CC0AF4E3-453C-48B2-B56D-12347C0BF15C}"/>
              </a:ext>
            </a:extLst>
          </p:cNvPr>
          <p:cNvSpPr>
            <a:spLocks noGrp="1"/>
          </p:cNvSpPr>
          <p:nvPr>
            <p:ph type="body" idx="1"/>
          </p:nvPr>
        </p:nvSpPr>
        <p:spPr/>
        <p:txBody>
          <a:bodyPr/>
          <a:lstStyle/>
          <a:p>
            <a:r>
              <a:rPr lang="cs-CZ" dirty="0"/>
              <a:t>Jan </a:t>
            </a:r>
            <a:r>
              <a:rPr lang="cs-CZ" dirty="0" err="1"/>
              <a:t>Pečírka</a:t>
            </a:r>
            <a:r>
              <a:rPr lang="cs-CZ" dirty="0"/>
              <a:t>, Antické zemědělské usedlosti v okolím města </a:t>
            </a:r>
            <a:r>
              <a:rPr lang="cs-CZ" dirty="0" err="1"/>
              <a:t>Chersonésu</a:t>
            </a:r>
            <a:r>
              <a:rPr lang="cs-CZ" dirty="0"/>
              <a:t> na Krymu. </a:t>
            </a:r>
            <a:r>
              <a:rPr lang="cs-CZ" i="1" dirty="0"/>
              <a:t>Listy filologické </a:t>
            </a:r>
            <a:r>
              <a:rPr lang="cs-CZ" dirty="0"/>
              <a:t>91, 3, 1968, s. 279-288.</a:t>
            </a:r>
          </a:p>
        </p:txBody>
      </p:sp>
    </p:spTree>
    <p:extLst>
      <p:ext uri="{BB962C8B-B14F-4D97-AF65-F5344CB8AC3E}">
        <p14:creationId xmlns:p14="http://schemas.microsoft.com/office/powerpoint/2010/main" val="3390112051"/>
      </p:ext>
    </p:extLst>
  </p:cSld>
  <p:clrMapOvr>
    <a:masterClrMapping/>
  </p:clrMapOvr>
  <p:transition spd="med"/>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 name="Obrázek 2" descr="Obrázek 2"/>
          <p:cNvPicPr>
            <a:picLocks noChangeAspect="1"/>
          </p:cNvPicPr>
          <p:nvPr/>
        </p:nvPicPr>
        <p:blipFill>
          <a:blip r:embed="rId2"/>
          <a:stretch>
            <a:fillRect/>
          </a:stretch>
        </p:blipFill>
        <p:spPr>
          <a:xfrm>
            <a:off x="1576628" y="94319"/>
            <a:ext cx="5990744" cy="6669362"/>
          </a:xfrm>
          <a:prstGeom prst="rect">
            <a:avLst/>
          </a:prstGeom>
          <a:ln w="12700">
            <a:miter lim="400000"/>
          </a:ln>
        </p:spPr>
      </p:pic>
    </p:spTree>
  </p:cSld>
  <p:clrMapOvr>
    <a:masterClrMapping/>
  </p:clrMapOvr>
  <p:transition spd="med"/>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Nadpis 1"/>
          <p:cNvSpPr txBox="1">
            <a:spLocks noGrp="1"/>
          </p:cNvSpPr>
          <p:nvPr>
            <p:ph type="title"/>
          </p:nvPr>
        </p:nvSpPr>
        <p:spPr>
          <a:prstGeom prst="rect">
            <a:avLst/>
          </a:prstGeom>
        </p:spPr>
        <p:txBody>
          <a:bodyPr/>
          <a:lstStyle>
            <a:lvl1pPr>
              <a:defRPr sz="1600"/>
            </a:lvl1pPr>
          </a:lstStyle>
          <a:p>
            <a:r>
              <a:t>Hellénistická filosofie - kontext</a:t>
            </a:r>
          </a:p>
        </p:txBody>
      </p:sp>
      <p:sp>
        <p:nvSpPr>
          <p:cNvPr id="636" name="Zástupný symbol pro obsah 2"/>
          <p:cNvSpPr txBox="1">
            <a:spLocks noGrp="1"/>
          </p:cNvSpPr>
          <p:nvPr>
            <p:ph type="body" idx="1"/>
          </p:nvPr>
        </p:nvSpPr>
        <p:spPr>
          <a:xfrm>
            <a:off x="457200" y="1600200"/>
            <a:ext cx="8229600" cy="4525963"/>
          </a:xfrm>
          <a:prstGeom prst="rect">
            <a:avLst/>
          </a:prstGeom>
        </p:spPr>
        <p:txBody>
          <a:bodyPr>
            <a:normAutofit lnSpcReduction="10000"/>
          </a:bodyPr>
          <a:lstStyle/>
          <a:p>
            <a:pPr marL="0" indent="0" defTabSz="905255">
              <a:lnSpc>
                <a:spcPct val="80000"/>
              </a:lnSpc>
              <a:spcBef>
                <a:spcPts val="200"/>
              </a:spcBef>
              <a:buSzTx/>
              <a:buNone/>
              <a:defRPr sz="1089"/>
            </a:pPr>
            <a:r>
              <a:t>Pokud mluvíme o období </a:t>
            </a:r>
            <a:r>
              <a:rPr i="1"/>
              <a:t>hellénismu</a:t>
            </a:r>
            <a:r>
              <a:t>, máme na mysli období, které počíná smrtí Alexandra Velikého v roce 323 př. n. l. a končí, tentokrát na základě uznávané konvence, vítězstvím Octaviana nad Markem Antoniem v bitvě u Aktia v roce 31. př. n. l.</a:t>
            </a:r>
            <a:endParaRPr sz="2871"/>
          </a:p>
          <a:p>
            <a:pPr marL="0" indent="0" defTabSz="905255">
              <a:lnSpc>
                <a:spcPct val="80000"/>
              </a:lnSpc>
              <a:spcBef>
                <a:spcPts val="600"/>
              </a:spcBef>
              <a:buSzTx/>
              <a:buNone/>
              <a:defRPr sz="1188"/>
            </a:pPr>
            <a:endParaRPr sz="2871"/>
          </a:p>
          <a:p>
            <a:pPr marL="339470" indent="-339470" defTabSz="905255">
              <a:lnSpc>
                <a:spcPct val="80000"/>
              </a:lnSpc>
              <a:spcBef>
                <a:spcPts val="200"/>
              </a:spcBef>
              <a:defRPr sz="1089"/>
            </a:pPr>
            <a:r>
              <a:t>V tomto období se rozvíjí především filosofie, která </a:t>
            </a:r>
            <a:r>
              <a:rPr b="1"/>
              <a:t>není kontinuací Platónovy  či Aristotelovy filosofie</a:t>
            </a:r>
            <a:r>
              <a:t>, ač ke konci hellénistického období znova získají na významu (neznamená to, že by školy Platón a Aristotela neprovozovaly svou činnost); „klasická filosofie se ve 2. stol. př. n. l. rozmělňuje“. (Kratochvíl, 1991, s. 3)</a:t>
            </a:r>
            <a:endParaRPr sz="2871"/>
          </a:p>
          <a:p>
            <a:pPr marL="339470" indent="-339470" defTabSz="905255">
              <a:lnSpc>
                <a:spcPct val="80000"/>
              </a:lnSpc>
              <a:spcBef>
                <a:spcPts val="200"/>
              </a:spcBef>
              <a:defRPr sz="1089"/>
            </a:pPr>
            <a:r>
              <a:t>Tato filosofie získává především podobu tří škol: </a:t>
            </a:r>
            <a:r>
              <a:rPr b="1"/>
              <a:t>stoicismu, skepticismu a epikureismu</a:t>
            </a:r>
            <a:endParaRPr sz="2871"/>
          </a:p>
          <a:p>
            <a:pPr marL="339470" indent="-339470" defTabSz="905255">
              <a:lnSpc>
                <a:spcPct val="80000"/>
              </a:lnSpc>
              <a:spcBef>
                <a:spcPts val="600"/>
              </a:spcBef>
              <a:defRPr sz="1188"/>
            </a:pPr>
            <a:endParaRPr sz="2871"/>
          </a:p>
          <a:p>
            <a:pPr marL="0" indent="0" defTabSz="905255">
              <a:lnSpc>
                <a:spcPct val="80000"/>
              </a:lnSpc>
              <a:spcBef>
                <a:spcPts val="200"/>
              </a:spcBef>
              <a:buSzTx/>
              <a:buNone/>
              <a:defRPr sz="1089"/>
            </a:pPr>
            <a:r>
              <a:t>Kontext: V souvislosti s Alexandrovými výboji </a:t>
            </a:r>
            <a:r>
              <a:rPr b="1"/>
              <a:t>ztrácejí řecké státy svou svobodu a autonomii</a:t>
            </a:r>
            <a:r>
              <a:t> , stávajíc se závislými na vůli nejvyššího panovníka (Alexandr, jeho nástupci). Zde si musíme uvědomit (nesmíme zapomínat), že např. Aristotelova praktická filosofie byla intimně spjata s </a:t>
            </a:r>
            <a:r>
              <a:rPr b="1"/>
              <a:t>Athénskou polis</a:t>
            </a:r>
            <a:r>
              <a:t> – tzn. občanskou polis. Svět se nebývale rozšiřuje – řecké sebevědomí, jehož součástí bylo také rozlišení na </a:t>
            </a:r>
            <a:r>
              <a:rPr b="1"/>
              <a:t>Řeky a barbary</a:t>
            </a:r>
            <a:r>
              <a:t>, je vystaveno obrovskému tlaku – z Řecka se stává pouze část mnohem větší říše, což je také příprava na budoucí provincializaci. Proto také hovoříme o </a:t>
            </a:r>
            <a:r>
              <a:rPr i="1"/>
              <a:t>hellénistické</a:t>
            </a:r>
            <a:r>
              <a:t> civilizaci a nikoliv o </a:t>
            </a:r>
            <a:r>
              <a:rPr i="1"/>
              <a:t>helénské</a:t>
            </a:r>
            <a:r>
              <a:t> civilizaci. Alexandrova říše se brzy po jeho smrti v důsledků nástupnických bojů rozpadá; nicméně </a:t>
            </a:r>
            <a:r>
              <a:rPr b="1"/>
              <a:t>řecký vliv</a:t>
            </a:r>
            <a:r>
              <a:t> se přesto stal patrný v mnoha odlehlých zemích (Alexandrie v Egyptě, Antiochie v Sýrii jsou řeckými výtvory); řečtí úředníci, vojáci i obchodníci přenesli do nového prostředí mnoho řeckých zvyklostí – a tím vzniká ohromný prostor s velmi blízkou kulturou a jazykem (koiné).</a:t>
            </a:r>
            <a:endParaRPr sz="2871"/>
          </a:p>
          <a:p>
            <a:pPr marL="0" indent="0" defTabSz="905255">
              <a:lnSpc>
                <a:spcPct val="80000"/>
              </a:lnSpc>
              <a:spcBef>
                <a:spcPts val="200"/>
              </a:spcBef>
              <a:buSzTx/>
              <a:buNone/>
              <a:defRPr sz="1089"/>
            </a:pPr>
            <a:r>
              <a:t>V souvislosti se zmíněnými školami bývá uváděno, že </a:t>
            </a:r>
            <a:r>
              <a:rPr b="1"/>
              <a:t>terapeuticky reagují</a:t>
            </a:r>
            <a:r>
              <a:t> na „pocit nejistoty“ spjatý s ohromným prostorem Alexandrovy říše a jeho rozbitím „tradičních hodnot“; nicméně k něčemu takovému došlo asi již dříve: peloponéská válka byla „otřesná“ a například působení kyniků (Diogenés ze Sinopé) je silně spjato s narušováním tradičních hodnot. </a:t>
            </a:r>
            <a:endParaRPr sz="2871"/>
          </a:p>
          <a:p>
            <a:pPr marL="0" indent="0" defTabSz="905255">
              <a:lnSpc>
                <a:spcPct val="80000"/>
              </a:lnSpc>
              <a:spcBef>
                <a:spcPts val="200"/>
              </a:spcBef>
              <a:buSzTx/>
              <a:buNone/>
              <a:defRPr sz="1089" b="1"/>
            </a:pPr>
            <a:r>
              <a:t>Athény</a:t>
            </a:r>
            <a:r>
              <a:rPr b="0"/>
              <a:t> přestávají hrát úlohu centra vzdělanosti a věd, tím se stává </a:t>
            </a:r>
            <a:r>
              <a:t>Alexandrie (zvláště matematika)</a:t>
            </a:r>
            <a:r>
              <a:rPr b="0"/>
              <a:t>. Hovoříme v této souvislosti s tzv. </a:t>
            </a:r>
            <a:r>
              <a:rPr b="0" i="1"/>
              <a:t>translatio studiorum</a:t>
            </a:r>
            <a:r>
              <a:rPr b="0"/>
              <a:t>, přenosem bádání. Ještě několikrát se s něčím podobným setkám, přesuneme se tak například do Bagdádu, Paříže apod. Nicméně Athény, </a:t>
            </a:r>
            <a:r>
              <a:t>z hlediska filosofie</a:t>
            </a:r>
            <a:r>
              <a:rPr b="0"/>
              <a:t>, nepřestávají být významným centrem v již ale mnohem větším světě, jehož součástí jsou i další vzkvétající města: Antiochie, Pergamon, Smyrna. Vládcové těchto měst se často stávali mecenáši nejen básníků a umělců, ale také filosofů a historiků.</a:t>
            </a:r>
            <a:endParaRPr sz="2871"/>
          </a:p>
          <a:p>
            <a:pPr marL="0" indent="0" defTabSz="905255">
              <a:lnSpc>
                <a:spcPct val="80000"/>
              </a:lnSpc>
              <a:spcBef>
                <a:spcPts val="200"/>
              </a:spcBef>
              <a:buSzTx/>
              <a:buNone/>
              <a:defRPr sz="1089"/>
            </a:pPr>
            <a:r>
              <a:t>Jak jsme právě naznačili: horizont se velmi rozšiřuje, což doprovází i vrůst zájmu o obory jako historie, zeměpis, filologie, astronomie. Proč je to pro nás důležité: zatímco u Aristotela například řada speciálních věd  ještě patří do okruhu filosofie, </a:t>
            </a:r>
            <a:r>
              <a:rPr i="1"/>
              <a:t>hellénistická</a:t>
            </a:r>
            <a:r>
              <a:t> filosofie má tendenci chápat se mnohem úžeji, což se promítá i do toho, že na velkém intelektuálním pokroku v oblasti speciálních věd se podíleli spíše marginálně. </a:t>
            </a:r>
            <a:endParaRPr sz="2871"/>
          </a:p>
          <a:p>
            <a:pPr marL="0" indent="0" defTabSz="905255">
              <a:lnSpc>
                <a:spcPct val="80000"/>
              </a:lnSpc>
              <a:spcBef>
                <a:spcPts val="200"/>
              </a:spcBef>
              <a:buSzTx/>
              <a:buNone/>
              <a:defRPr sz="1089"/>
            </a:pPr>
            <a:r>
              <a:t>Filosofie se začíná proměňovat: jejími základními disciplínami již je </a:t>
            </a:r>
            <a:r>
              <a:rPr b="1"/>
              <a:t>logika, etika a „obecné zkoumání přírody“</a:t>
            </a:r>
            <a:r>
              <a:t>, speciální vědy se provozují jinými – Archimédés, Aristarchos, Hérofilos, Erasistratos – vědecké špičky své doby, nejsou filosofy, Epikúros, Zenón, Arkesilaos a Chrysipos nejsou vědci. První působí mimo Athény, </a:t>
            </a:r>
            <a:r>
              <a:rPr b="1"/>
              <a:t>druzí do Athén dorazili</a:t>
            </a:r>
            <a:r>
              <a:t>.</a:t>
            </a:r>
          </a:p>
        </p:txBody>
      </p:sp>
    </p:spTree>
  </p:cSld>
  <p:clrMapOvr>
    <a:masterClrMapping/>
  </p:clrMapOvr>
  <p:transition spd="med"/>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Nadpis 1"/>
          <p:cNvSpPr txBox="1">
            <a:spLocks noGrp="1"/>
          </p:cNvSpPr>
          <p:nvPr>
            <p:ph type="title"/>
          </p:nvPr>
        </p:nvSpPr>
        <p:spPr>
          <a:prstGeom prst="rect">
            <a:avLst/>
          </a:prstGeom>
        </p:spPr>
        <p:txBody>
          <a:bodyPr/>
          <a:lstStyle>
            <a:lvl1pPr>
              <a:defRPr sz="1600"/>
            </a:lvl1pPr>
          </a:lstStyle>
          <a:p>
            <a:r>
              <a:t>Hellénistická filosofie – přirozenost, rozum, jedinec, lidstvo</a:t>
            </a:r>
          </a:p>
        </p:txBody>
      </p:sp>
      <p:sp>
        <p:nvSpPr>
          <p:cNvPr id="63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Uvedli jsme, že hlavními filosofickými školami jsou stoicismus, epikureismus a skepticismus. Ano, je tomu tak, ale přece jen to není vše, co bychom měli vědět. Abychom jim lépe porozuměli, a to z hlediska počátku i konce, musíme se podívat na to, jak to bylo s kyniky a školami Platóna a Aristotela. </a:t>
            </a:r>
          </a:p>
          <a:p>
            <a:pPr marL="228600" indent="-228600">
              <a:spcBef>
                <a:spcPts val="200"/>
              </a:spcBef>
              <a:buFontTx/>
              <a:buAutoNum type="arabicPeriod"/>
              <a:defRPr sz="1200" b="1"/>
            </a:pPr>
            <a:r>
              <a:t>Kynikové</a:t>
            </a:r>
            <a:r>
              <a:rPr b="0"/>
              <a:t> – zakladatelem kynické školy byl </a:t>
            </a:r>
            <a:r>
              <a:t>Diogenés ze Sinopé</a:t>
            </a:r>
            <a:r>
              <a:rPr b="0"/>
              <a:t>, kterého Platón považoval za „šíleného Sókrata“ a Aristotelés (nejen) ho označoval za „psa“,.. Diogenés, Antisthenés a také Aristipos z Kyrény pak bývají řazeny k tzv. sokratikům, dědicům Sókratovým (nejen Platón byl totiž jeho žákem). Kynikové jsou pak důležité pro porozumění počátkům stoicismu.</a:t>
            </a:r>
          </a:p>
          <a:p>
            <a:pPr marL="228600" indent="-228600">
              <a:spcBef>
                <a:spcPts val="200"/>
              </a:spcBef>
              <a:buFontTx/>
              <a:buAutoNum type="arabicPeriod"/>
              <a:defRPr sz="1200"/>
            </a:pPr>
            <a:r>
              <a:t>Začněme Antisthénem, který podle Diogena Leartia ovlivnil jak kynismus, tak stoickou filosofie (DL VI, 15 a 19). Antistenés vychází z opozice či kontrastu mezi </a:t>
            </a:r>
            <a:r>
              <a:rPr b="1"/>
              <a:t>ctnostným životem</a:t>
            </a:r>
            <a:r>
              <a:t> a životem v souladu s </a:t>
            </a:r>
            <a:r>
              <a:rPr b="1"/>
              <a:t>normami polis</a:t>
            </a:r>
            <a:r>
              <a:t>, do které se člověka narodil. To podstatné je pak chování člověka, nikoli pouze to, co ví nebo říká. Tento postoj je částečně Sókratovský – i Sókratés, když na to přišlo, odmítl podřizovat se (do jisté míry; viz akceptace nespravedlivého rozsudku) nespravedlivým příkazům obce. S tím také, že pak je třeba přijmout důsledky. Antisténes tento protiklad radikalizuje – nomoi jsou nepřátelé přirozenosti. Jinak řečeno, život v polis ohrožuje ctnostný život. </a:t>
            </a:r>
          </a:p>
          <a:p>
            <a:pPr marL="0" indent="0">
              <a:spcBef>
                <a:spcPts val="200"/>
              </a:spcBef>
              <a:buSzTx/>
              <a:buNone/>
              <a:defRPr sz="1200"/>
            </a:pPr>
            <a:r>
              <a:t>	Co víme dál: shoda se Sókratem se projevuje i v silném intelektualismu: vášně, emoce, slasti jsou problematické: 	„Raději bych 	zešílel, než pocítil tělesnou slast.“ (DL VI, 3) </a:t>
            </a:r>
            <a:r>
              <a:rPr b="1"/>
              <a:t>Slast</a:t>
            </a:r>
            <a:r>
              <a:t> je pravděpodobně překážkou </a:t>
            </a:r>
            <a:r>
              <a:rPr b="1"/>
              <a:t>odolnosti vůči</a:t>
            </a:r>
            <a:r>
              <a:t> citům 	– (</a:t>
            </a:r>
            <a:r>
              <a:rPr i="1"/>
              <a:t>tó apathés; apatheia</a:t>
            </a:r>
            <a:r>
              <a:t>)</a:t>
            </a:r>
            <a:r>
              <a:rPr i="1"/>
              <a:t>, </a:t>
            </a:r>
            <a:r>
              <a:t>což byl Antisthénův cíl. Tento postoj bude Diogénes radikalizovat. Antisthénes nebyl 	proti pohlavními styku: říkal, že muži by se měli milovat se ženami a ty by za to měly být vděčné. Manželství je 	dobré kvůli plození dětí, z čehož plyne, že společenskou instituci manželství (jež byla chápána v nerozlučné 	vazbě k reprodukční funkci) nepovažoval za zavrženíhodnou. Co se pak týče mužů, moudrý muž bude milovat 	ty, které rozpozná jako hodné láska.</a:t>
            </a:r>
          </a:p>
          <a:p>
            <a:pPr marL="0" indent="0">
              <a:spcBef>
                <a:spcPts val="200"/>
              </a:spcBef>
              <a:buSzTx/>
              <a:buNone/>
              <a:defRPr sz="1200"/>
            </a:pPr>
            <a:r>
              <a:t>	Co si z toho můžeme vzít: a) moudrý muž je samostatný; b) moudrý muž je šťastný především na základě svého 	charakteru a 	jednání; c) moudrý muž je šťastný, pokud se nenechá ovládat svými žádostmi; d) vztahy mezi muži a 	ženami jsou dobré – erós je poutem mezi dobrými – na to bude navazovat Zénón.  </a:t>
            </a:r>
          </a:p>
        </p:txBody>
      </p:sp>
    </p:spTree>
  </p:cSld>
  <p:clrMapOvr>
    <a:masterClrMapping/>
  </p:clrMapOvr>
  <p:transition spd="med"/>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Nadpis 1"/>
          <p:cNvSpPr txBox="1">
            <a:spLocks noGrp="1"/>
          </p:cNvSpPr>
          <p:nvPr>
            <p:ph type="title"/>
          </p:nvPr>
        </p:nvSpPr>
        <p:spPr>
          <a:prstGeom prst="rect">
            <a:avLst/>
          </a:prstGeom>
        </p:spPr>
        <p:txBody>
          <a:bodyPr/>
          <a:lstStyle/>
          <a:p>
            <a:r>
              <a:t>Diogenés </a:t>
            </a:r>
          </a:p>
        </p:txBody>
      </p:sp>
      <p:pic>
        <p:nvPicPr>
          <p:cNvPr id="642" name="Zástupný symbol pro obsah 4" descr="Zástupný symbol pro obsah 4"/>
          <p:cNvPicPr>
            <a:picLocks noChangeAspect="1"/>
          </p:cNvPicPr>
          <p:nvPr/>
        </p:nvPicPr>
        <p:blipFill>
          <a:blip r:embed="rId2"/>
          <a:stretch>
            <a:fillRect/>
          </a:stretch>
        </p:blipFill>
        <p:spPr>
          <a:xfrm>
            <a:off x="1331640" y="116632"/>
            <a:ext cx="7416825" cy="5446732"/>
          </a:xfrm>
          <a:prstGeom prst="rect">
            <a:avLst/>
          </a:prstGeom>
          <a:ln w="12700">
            <a:miter lim="400000"/>
          </a:ln>
        </p:spPr>
      </p:pic>
    </p:spTree>
  </p:cSld>
  <p:clrMapOvr>
    <a:masterClrMapping/>
  </p:clrMapOvr>
  <p:transition spd="med"/>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Nadpis 1"/>
          <p:cNvSpPr txBox="1">
            <a:spLocks noGrp="1"/>
          </p:cNvSpPr>
          <p:nvPr>
            <p:ph type="title"/>
          </p:nvPr>
        </p:nvSpPr>
        <p:spPr>
          <a:prstGeom prst="rect">
            <a:avLst/>
          </a:prstGeom>
        </p:spPr>
        <p:txBody>
          <a:bodyPr/>
          <a:lstStyle/>
          <a:p>
            <a:r>
              <a:t>Diogenés</a:t>
            </a:r>
          </a:p>
        </p:txBody>
      </p:sp>
      <p:pic>
        <p:nvPicPr>
          <p:cNvPr id="645" name="Zástupný symbol pro obsah 4" descr="Zástupný symbol pro obsah 4"/>
          <p:cNvPicPr>
            <a:picLocks noChangeAspect="1"/>
          </p:cNvPicPr>
          <p:nvPr/>
        </p:nvPicPr>
        <p:blipFill>
          <a:blip r:embed="rId2"/>
          <a:stretch>
            <a:fillRect/>
          </a:stretch>
        </p:blipFill>
        <p:spPr>
          <a:xfrm>
            <a:off x="899591" y="1268759"/>
            <a:ext cx="7416826" cy="4902058"/>
          </a:xfrm>
          <a:prstGeom prst="rect">
            <a:avLst/>
          </a:prstGeom>
          <a:ln w="12700">
            <a:miter lim="400000"/>
          </a:ln>
        </p:spPr>
      </p:pic>
    </p:spTree>
  </p:cSld>
  <p:clrMapOvr>
    <a:masterClrMapping/>
  </p:clrMapOvr>
  <p:transition spd="med"/>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Nadpis 1"/>
          <p:cNvSpPr txBox="1">
            <a:spLocks noGrp="1"/>
          </p:cNvSpPr>
          <p:nvPr>
            <p:ph type="title"/>
          </p:nvPr>
        </p:nvSpPr>
        <p:spPr>
          <a:prstGeom prst="rect">
            <a:avLst/>
          </a:prstGeom>
        </p:spPr>
        <p:txBody>
          <a:bodyPr/>
          <a:lstStyle>
            <a:lvl1pPr>
              <a:defRPr sz="1600"/>
            </a:lvl1pPr>
          </a:lstStyle>
          <a:p>
            <a:r>
              <a:t>Diogenés ze Sinopé</a:t>
            </a:r>
          </a:p>
        </p:txBody>
      </p:sp>
      <p:sp>
        <p:nvSpPr>
          <p:cNvPr id="648"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eriod"/>
              <a:defRPr sz="1100"/>
            </a:pPr>
            <a:r>
              <a:t>Co se pak týče Diogena: a) s Aristotelem, jehož byl přibližně současníkem, nesdílel celou řadu zájmů. K nejdůležitějším rozdílům ale patřil vztah k </a:t>
            </a:r>
            <a:r>
              <a:rPr i="1"/>
              <a:t>polis</a:t>
            </a:r>
            <a:r>
              <a:t>. Pro Diogena byl „společenský stav“ </a:t>
            </a:r>
            <a:r>
              <a:rPr i="1"/>
              <a:t>polis </a:t>
            </a:r>
            <a:r>
              <a:t>v rozporu s lidskou přirozeností. Tomu velmi dobře rozumíme, neboť s rozlišením nomos/fysis jsme se již setkali. Co tedy dělá Diogenés a jeho následovníci: </a:t>
            </a:r>
            <a:r>
              <a:rPr b="1"/>
              <a:t>úmyslně porušuje zásady společenského života</a:t>
            </a:r>
            <a:r>
              <a:t>, za čímž by se měl skrývat upřímný zájem o mravní hodnoty. Anthony Long (s. 18) to vystihuje těmito slovy: „Jeho etické hodnoty nebraly v potaz společenské postavení ani národnost, což je zdůrazňuje radikální charakter Diogenovy kritiky tradičních postojů. … To, na čem Diogenovi záleželo, </a:t>
            </a:r>
            <a:r>
              <a:rPr b="1"/>
              <a:t>byl lidský jedinec a blaženost</a:t>
            </a:r>
            <a:r>
              <a:t>, jíž mohl dosáhnout výhradně na základě svých přirozených vloh. Tento silný </a:t>
            </a:r>
            <a:r>
              <a:rPr b="1"/>
              <a:t>důraz na jednotlivce a „přirozenost“</a:t>
            </a:r>
            <a:r>
              <a:t>, kterou jednotlivec sdílí s celým lidstvem, představuje jeden z charakteristických rysů </a:t>
            </a:r>
            <a:r>
              <a:rPr i="1"/>
              <a:t>hellénistické</a:t>
            </a:r>
            <a:r>
              <a:t> filosofie. … </a:t>
            </a:r>
            <a:r>
              <a:rPr b="1"/>
              <a:t>stoikové, skeptikové a epikurejci</a:t>
            </a:r>
            <a:r>
              <a:t> byli však vrcholně přesvědčeni o tom, že jediný pevný základ blaženého a klidného života mohou člověku poskytnout jeho vnitřní možnosti, jeho racionalita.“</a:t>
            </a:r>
            <a:r>
              <a:rPr sz="700"/>
              <a:t> </a:t>
            </a:r>
            <a:endParaRPr sz="2900"/>
          </a:p>
          <a:p>
            <a:pPr marL="228600" indent="-228600">
              <a:spcBef>
                <a:spcPts val="200"/>
              </a:spcBef>
              <a:buFontTx/>
              <a:buAutoNum type="arabicPeriod"/>
              <a:defRPr sz="1100"/>
            </a:pPr>
            <a:r>
              <a:t>Diogenes byl tedy již pravým kynikem – jejich cílem je žít „v souladu s ctností“ (DL VI, 104); kynikové proto rozlišují, a v tom je budou následovat stoikové, mezi: činnostmi ctnostnými, špatnými a indiferentními. Pouze ctnost má být cíl a špatnost má být odmítána. Vše ostatní je dovoleno a naprosto na tom nezáleží. Odtud rozlišení moudrého muže a pošetilce (blázni) a nežli býti bláznem, je lepší se oběsit (DL VI, 24).</a:t>
            </a:r>
            <a:endParaRPr sz="2900"/>
          </a:p>
          <a:p>
            <a:pPr marL="228600" indent="-228600">
              <a:spcBef>
                <a:spcPts val="200"/>
              </a:spcBef>
              <a:buFontTx/>
              <a:buAutoNum type="arabicPeriod"/>
              <a:defRPr sz="1100"/>
            </a:pPr>
            <a:r>
              <a:t>Velkým problémem kynismu je otázka, která se okamžitě nabízí: co je to ctnost (jaké jednání je ctnostné)? Pokud hledáme negativní odpovědi, tedy to, co je špatné, můžeme v pramenech lecco najít (život v obci, poslušnost vůči obyčejným zákonům, konvence obce, používání zbraní a peněz) ale pokud chceme říci něco pozitivního, není to zcela jednoduché. Zcela jistě je dobré být nezávislý na společnosti (autarkés; autarkie), </a:t>
            </a:r>
            <a:r>
              <a:rPr b="1"/>
              <a:t>ale jaké činy nezávislého člověka jsou dobré? To je velká slabina kynismu – nepodává odpověď na otázku po tom, co je ctnost – v tom selhává asi stejně jako Sókratés. Tento nedostatek se pak pokusí odstranit zakladatel stoicismu Zénón z Kitia.</a:t>
            </a:r>
            <a:endParaRPr sz="2900"/>
          </a:p>
          <a:p>
            <a:pPr marL="228600" indent="-228600">
              <a:spcBef>
                <a:spcPts val="200"/>
              </a:spcBef>
              <a:buFontTx/>
              <a:buAutoNum type="arabicPeriod"/>
              <a:defRPr sz="1100"/>
            </a:pPr>
            <a:r>
              <a:t>Poznámka 1: je špatné žít v obci, tzn. je špatné žít v této konkrétní obci; nebude ale asi špatné žít v obci rozumných – Diogenés se zřejmě chápal jako kosmopolita.</a:t>
            </a:r>
            <a:endParaRPr sz="2900"/>
          </a:p>
          <a:p>
            <a:pPr marL="228600" indent="-228600">
              <a:spcBef>
                <a:spcPts val="200"/>
              </a:spcBef>
              <a:buFontTx/>
              <a:buAutoNum type="arabicPeriod"/>
              <a:defRPr sz="1100"/>
            </a:pPr>
            <a:r>
              <a:t>Poznámka 2: ke konvencím obce patří celá řada norem spjatých se sexem – Diogenés zřejmě zvláště v této oblasti zastával stanovisko „kázat vodu a pít vodu“; to se týká, řekněme, přerůzných projevů sexuality.</a:t>
            </a:r>
            <a:endParaRPr sz="2900"/>
          </a:p>
          <a:p>
            <a:pPr marL="228600" indent="-228600">
              <a:spcBef>
                <a:spcPts val="200"/>
              </a:spcBef>
              <a:buFontTx/>
              <a:buAutoNum type="arabicPeriod"/>
              <a:defRPr sz="1100"/>
            </a:pPr>
            <a:r>
              <a:t>Poznámka 3. Slavným se stalo manželství jiného kynika Kratéta a Hipparchie. Podle Diogena Leartského: „provázela svého manžela na cestách, veřejně s ním obcovala a chodila na večeře.“ (DL VII, 3)</a:t>
            </a:r>
          </a:p>
        </p:txBody>
      </p:sp>
    </p:spTree>
  </p:cSld>
  <p:clrMapOvr>
    <a:masterClrMapping/>
  </p:clrMapOvr>
  <p:transition spd="med"/>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Nadpis 1"/>
          <p:cNvSpPr txBox="1">
            <a:spLocks noGrp="1"/>
          </p:cNvSpPr>
          <p:nvPr>
            <p:ph type="title"/>
          </p:nvPr>
        </p:nvSpPr>
        <p:spPr>
          <a:prstGeom prst="rect">
            <a:avLst/>
          </a:prstGeom>
        </p:spPr>
        <p:txBody>
          <a:bodyPr/>
          <a:lstStyle>
            <a:lvl1pPr>
              <a:defRPr sz="1600"/>
            </a:lvl1pPr>
          </a:lstStyle>
          <a:p>
            <a:r>
              <a:t>Stoická filosofie</a:t>
            </a:r>
          </a:p>
        </p:txBody>
      </p:sp>
      <p:sp>
        <p:nvSpPr>
          <p:cNvPr id="651"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lnSpc>
                <a:spcPct val="90000"/>
              </a:lnSpc>
              <a:spcBef>
                <a:spcPts val="200"/>
              </a:spcBef>
              <a:buFontTx/>
              <a:buAutoNum type="arabicPeriod"/>
              <a:defRPr sz="1200"/>
            </a:pPr>
            <a:r>
              <a:t>Zakladatelem stoické filosofie byl </a:t>
            </a:r>
            <a:r>
              <a:rPr b="1"/>
              <a:t>Zénón z Kitia</a:t>
            </a:r>
            <a:r>
              <a:t> – byl to žák Kynika Kratéta (jimž byl silně ovlivněn), proto není divu, že mezi kyniky a stoiky můžeme najít celou řadu podobností (i zmírnění). Nakonec pozdější stoikové tvrdili, že kynismus je nejkratší cestou ke ctnosti. (DL VI, 106; VII 121)</a:t>
            </a:r>
          </a:p>
          <a:p>
            <a:pPr marL="228600" indent="-228600">
              <a:lnSpc>
                <a:spcPct val="90000"/>
              </a:lnSpc>
              <a:spcBef>
                <a:spcPts val="200"/>
              </a:spcBef>
              <a:buFontTx/>
              <a:buAutoNum type="arabicPeriod"/>
              <a:defRPr sz="1200"/>
            </a:pPr>
            <a:r>
              <a:t>Zénón je autorem textu </a:t>
            </a:r>
            <a:r>
              <a:rPr i="1"/>
              <a:t>Ideální obec </a:t>
            </a:r>
            <a:r>
              <a:t>(či také </a:t>
            </a:r>
            <a:r>
              <a:rPr i="1"/>
              <a:t>Politeia</a:t>
            </a:r>
            <a:r>
              <a:t>) – bylo napsáno zřejmě ještě v dobách, kdy Zénón studoval u Kratéta a asi není divu, že se jej pozdější stoikové pokoušeli cenzurovat nebo dokonce popírat jeho autentičnost. Slavný stoik Chryssipos ale věděl, že se jedná o Zenónův text. </a:t>
            </a:r>
          </a:p>
          <a:p>
            <a:pPr marL="228600" indent="-228600">
              <a:lnSpc>
                <a:spcPct val="90000"/>
              </a:lnSpc>
              <a:spcBef>
                <a:spcPts val="200"/>
              </a:spcBef>
              <a:buFontTx/>
              <a:buAutoNum type="arabicPeriod"/>
              <a:defRPr sz="1200"/>
            </a:pPr>
            <a:r>
              <a:t>Co v tomto textu můžeme najít: a) týká se obce „všech lidí“, jimž bychom asi měli rozumět v kynickém slova smyslu: tj. moudrých lidí – zde dávejme pozor na to, že pouze moudří lidé jsou opravdu svobodní, oni pošetilci jsou otroky přinejmenším svých vášní. Ideální obec je tedy obcí moudrých lidí; b) řada běžných společenských konvencí nemá význam – stejně jako u kyniků, i zde se to „nejzajímavější“ týká sexuálních praktik – ženy mají být společné, základ vztahů mezi muži a ženami má být tělesný, založen ale na vzájemném souhlasu. Stoikové z těchto prvků později rozvinou tuto zásadu: pro lásku je podstatné přátelství a sexuální vztahy mezi lidmi závisí na svobodném rozhodnutí účastníků. Zénón byl pravděpodobně přesvědčen, že děti vzešlé z těchto vztahů budou milovány všemi a dojde také k odstranění nevěry.</a:t>
            </a:r>
          </a:p>
          <a:p>
            <a:pPr marL="228600" indent="-228600">
              <a:lnSpc>
                <a:spcPct val="90000"/>
              </a:lnSpc>
              <a:spcBef>
                <a:spcPts val="200"/>
              </a:spcBef>
              <a:buFontTx/>
              <a:buAutoNum type="arabicPeriod"/>
              <a:defRPr sz="1200"/>
            </a:pPr>
            <a:r>
              <a:t>S podobným zásahem jsme se setkali již u Platóna, nicméně bychom neměli zapomínat na velký rozdíl: u Zénóna se jedná o vztahy mezi svobodnými (moudrými) jedinci, kteří jako takoví nepotřebují externí zákony.</a:t>
            </a:r>
          </a:p>
          <a:p>
            <a:pPr marL="228600" indent="-228600">
              <a:lnSpc>
                <a:spcPct val="90000"/>
              </a:lnSpc>
              <a:spcBef>
                <a:spcPts val="200"/>
              </a:spcBef>
              <a:buFontTx/>
              <a:buAutoNum type="arabicPeriod"/>
              <a:defRPr sz="1200"/>
            </a:pPr>
            <a:r>
              <a:t>Zdá se, že Zenón navrhuje, aby žádná část těla nebyla zcela zakryta: zahalování totiž omezuje svobodu jednotlivce hodnotit budoucího partnera – toto zakrývání je nadto příčinou zbytečných zábran (Diogenés Leartský nás zpravuje o tom, že se Kratés před Hipparchií také svlékl, než se jí zeptal zda chce být jeho družkou; DL, VI, 96; později prý dal i sovu dceru na „vyzkoušení“; v Utopii T. Mora je něco podobného).</a:t>
            </a:r>
          </a:p>
          <a:p>
            <a:pPr marL="228600" indent="-228600">
              <a:lnSpc>
                <a:spcPct val="90000"/>
              </a:lnSpc>
              <a:spcBef>
                <a:spcPts val="200"/>
              </a:spcBef>
              <a:buFontTx/>
              <a:buAutoNum type="arabicPeriod"/>
              <a:defRPr sz="1200"/>
            </a:pPr>
            <a:r>
              <a:t>Ideální polis tedy stojí na poutech svornosti (nikoli na zákonech) – v základu pak stojí éros – tato svornost podle Zénóna vyplyne z erotické stránky moudrých lidí. Éros je totiž bohem přátelství.</a:t>
            </a:r>
          </a:p>
          <a:p>
            <a:pPr marL="228600" indent="-228600">
              <a:lnSpc>
                <a:spcPct val="90000"/>
              </a:lnSpc>
              <a:spcBef>
                <a:spcPts val="200"/>
              </a:spcBef>
              <a:buFontTx/>
              <a:buAutoNum type="arabicPeriod"/>
              <a:defRPr sz="1200"/>
            </a:pPr>
            <a:r>
              <a:t>Zénón chtěl dále: zrušit peníze, gymnasia, soudy, svatyně.</a:t>
            </a:r>
          </a:p>
          <a:p>
            <a:pPr marL="228600" indent="-228600">
              <a:lnSpc>
                <a:spcPct val="90000"/>
              </a:lnSpc>
              <a:spcBef>
                <a:spcPts val="200"/>
              </a:spcBef>
              <a:buFontTx/>
              <a:buAutoNum type="arabicPeriod"/>
              <a:defRPr sz="1200"/>
            </a:pPr>
            <a:r>
              <a:t>Na rozdíl od kyniků „kázal vodu a pil víno“: neoddával se kynické bezostyšnosti. Proč?</a:t>
            </a:r>
          </a:p>
        </p:txBody>
      </p:sp>
    </p:spTree>
  </p:cSld>
  <p:clrMapOvr>
    <a:masterClrMapping/>
  </p:clrMapOvr>
  <p:transition spd="med"/>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Nadpis 1"/>
          <p:cNvSpPr txBox="1">
            <a:spLocks noGrp="1"/>
          </p:cNvSpPr>
          <p:nvPr>
            <p:ph type="title"/>
          </p:nvPr>
        </p:nvSpPr>
        <p:spPr>
          <a:prstGeom prst="rect">
            <a:avLst/>
          </a:prstGeom>
        </p:spPr>
        <p:txBody>
          <a:bodyPr/>
          <a:lstStyle>
            <a:lvl1pPr>
              <a:defRPr sz="1600"/>
            </a:lvl1pPr>
          </a:lstStyle>
          <a:p>
            <a:r>
              <a:t>Proč se Zenon rozešel s kynismem?</a:t>
            </a:r>
          </a:p>
        </p:txBody>
      </p:sp>
      <p:sp>
        <p:nvSpPr>
          <p:cNvPr id="654"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eriod"/>
              <a:defRPr sz="1200"/>
            </a:pPr>
            <a:r>
              <a:t>V základu odpovědi stojí kynické rozlišení: ctnostné, špatné, indiferentní. Podle Zénóna to s indiferentními skutky není tak, že by byly zcela bezvýznamné: mnohé činy, jež jsou samy o sobě indiferentní, mohou podporovat mravnost, zatímco mnohé jiné mohou podporovat nemravnost. Tím vytváří stoickou nauku o „náležitých věcech“, tj. o věcech, jimž máme dávat přednost.</a:t>
            </a:r>
          </a:p>
          <a:p>
            <a:pPr marL="228600" indent="-228600">
              <a:spcBef>
                <a:spcPts val="200"/>
              </a:spcBef>
              <a:buFontTx/>
              <a:buAutoNum type="arabicPeriod"/>
              <a:defRPr sz="1200"/>
            </a:pPr>
            <a:r>
              <a:t>Co jsou to „náležité věci“, jimž bychom měli dávat přednost? Především jejich „morální“ charakter nelze zdůvodnit: pak by se totiž nejednalo o indiferentní věci. Jejich vztah k cnosti a nectnosti však přece jen budeme moci nějak vykázat. </a:t>
            </a:r>
          </a:p>
          <a:p>
            <a:pPr marL="228600" indent="-228600">
              <a:spcBef>
                <a:spcPts val="200"/>
              </a:spcBef>
              <a:buFontTx/>
              <a:buAutoNum type="arabicPeriod"/>
              <a:defRPr sz="1200"/>
            </a:pPr>
            <a:r>
              <a:t>Jak to dělá: „věci, kterým dáváme přednost“ jsou věci přirozené; „věci, které máme odmítnout“ jsou v rozporu s přirozeností. Není to ale totéž, co říkali kynikové. Ne zcela. Onou přirozeností totiž není myšlen nějaký abstraktní řád, ale „materiální vesmír“ – řekněme přirozenost věcí, se kterými se běžně setkáváme.</a:t>
            </a:r>
          </a:p>
          <a:p>
            <a:pPr marL="228600" indent="-228600">
              <a:spcBef>
                <a:spcPts val="200"/>
              </a:spcBef>
              <a:buFontTx/>
              <a:buAutoNum type="arabicPeriod"/>
              <a:defRPr sz="1200"/>
            </a:pPr>
            <a:r>
              <a:t>Některé věci jsou pak přirozené, protože nám pomáhají přežít – to vede stoickou filosofii k tomu, že znovu otevírá jako významnou kapitolu studium </a:t>
            </a:r>
            <a:r>
              <a:rPr b="1"/>
              <a:t>„přírodní filosofie“ (fyzikální a biologické stránky člověka.</a:t>
            </a:r>
            <a:r>
              <a:t> </a:t>
            </a:r>
          </a:p>
          <a:p>
            <a:pPr marL="228600" indent="-228600">
              <a:spcBef>
                <a:spcPts val="200"/>
              </a:spcBef>
              <a:buFontTx/>
              <a:buAutoNum type="arabicPeriod"/>
              <a:defRPr sz="1200"/>
            </a:pPr>
            <a:r>
              <a:t>Poměrně slavný Aristón z Chiu, kynik, podle Diogena Leartského: „Aristón Holohlavý, nazývaný Sireénou, prohlásil za cíl život, který nečiní rozdíl mezi věcmi, jež jsou uprostřed mezi ctností a špatností, a nepřipouští mezi nimi nijakou výjimku, nýbrž chová se ke všem stejně. Je prý totiž mudrc podoben dobrému herci, který ať si nasadí škrabošku Thersíta nebo Agamemnona, bude hrát obojí úlohu, jak se patří. Zavrhoval fyziku i logiku, protože prý ona je nad naše síly a tato se nás netýká; týká se nás jedině etika.“</a:t>
            </a:r>
          </a:p>
        </p:txBody>
      </p:sp>
    </p:spTree>
  </p:cSld>
  <p:clrMapOvr>
    <a:masterClrMapping/>
  </p:clrMapOvr>
  <p:transition spd="med"/>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Nadpis 1"/>
          <p:cNvSpPr txBox="1">
            <a:spLocks noGrp="1"/>
          </p:cNvSpPr>
          <p:nvPr>
            <p:ph type="title"/>
          </p:nvPr>
        </p:nvSpPr>
        <p:spPr>
          <a:prstGeom prst="rect">
            <a:avLst/>
          </a:prstGeom>
        </p:spPr>
        <p:txBody>
          <a:bodyPr/>
          <a:lstStyle>
            <a:lvl1pPr>
              <a:defRPr sz="2800"/>
            </a:lvl1pPr>
          </a:lstStyle>
          <a:p>
            <a:r>
              <a:t>Akademie a peripatos</a:t>
            </a:r>
          </a:p>
        </p:txBody>
      </p:sp>
      <p:sp>
        <p:nvSpPr>
          <p:cNvPr id="657"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Platónovu a Aristotelovu filosofii v několika málo aspektech známe. Víme také, že oba založili školy Akademii a Lykeion (či školu peripatetickou). To je důležité, neboť ačkoliv se budeme bavit především o stoicismu, epikureismu a skepticismus, vedle nich stále působí Akademie a peripatetická filosofie. Na významu má tato poznámka o to více, že zatímco se z oněch tří stanou „kapitoly minulosti“, což uvidíme na problematice pramenů, Akademie i peripatetická filosofie budou pokračovat dál. Je tedy důležité o nich něco málo vědět:</a:t>
            </a:r>
          </a:p>
          <a:p>
            <a:pPr marL="228600" indent="-228600">
              <a:spcBef>
                <a:spcPts val="200"/>
              </a:spcBef>
              <a:buFontTx/>
              <a:buAutoNum type="arabicParenR"/>
              <a:defRPr sz="1200"/>
            </a:pPr>
            <a:r>
              <a:t>Akademie – Platón ji založil před rokem 369; v této instituci se se věnovali celé řadě zájmů, nicméně v popředí stála matematika. Pro starší studenty, tedy po 30 roce, přistupovala ještě dialektika. Žáci pocházeli z vyšších společenských tříd, nikoli nutně pouze Athéňanů (viz Aristotelés, 367-347). Je možné, že důvodem založení obce byla touha Platóna vychovat muže, kteří by vynikli ve veřejném životě. Po Platónově smrti se hlavou Akademie stává Speusippos, pak Xenokratés, Polemón …</a:t>
            </a:r>
          </a:p>
          <a:p>
            <a:pPr marL="228600" indent="-228600">
              <a:spcBef>
                <a:spcPts val="200"/>
              </a:spcBef>
              <a:buFontTx/>
              <a:buAutoNum type="arabicParenR"/>
              <a:defRPr sz="1200"/>
            </a:pPr>
            <a:r>
              <a:t>Lykeion - </a:t>
            </a:r>
          </a:p>
        </p:txBody>
      </p:sp>
    </p:spTree>
  </p:cSld>
  <p:clrMapOvr>
    <a:masterClrMapping/>
  </p:clrMapOvr>
  <p:transition spd="med"/>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Nadpis 1"/>
          <p:cNvSpPr txBox="1">
            <a:spLocks noGrp="1"/>
          </p:cNvSpPr>
          <p:nvPr>
            <p:ph type="title"/>
          </p:nvPr>
        </p:nvSpPr>
        <p:spPr>
          <a:prstGeom prst="rect">
            <a:avLst/>
          </a:prstGeom>
        </p:spPr>
        <p:txBody>
          <a:bodyPr/>
          <a:lstStyle>
            <a:lvl1pPr>
              <a:defRPr sz="1200"/>
            </a:lvl1pPr>
          </a:lstStyle>
          <a:p>
            <a:r>
              <a:t>Hellenistická filosofie školy</a:t>
            </a:r>
          </a:p>
        </p:txBody>
      </p:sp>
      <p:sp>
        <p:nvSpPr>
          <p:cNvPr id="660"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Sókratovi následovníci</a:t>
            </a:r>
          </a:p>
          <a:p>
            <a:pPr marL="0" indent="0">
              <a:spcBef>
                <a:spcPts val="200"/>
              </a:spcBef>
              <a:buSzTx/>
              <a:buNone/>
              <a:defRPr sz="1200"/>
            </a:pPr>
            <a:r>
              <a:t>Akademie</a:t>
            </a:r>
          </a:p>
          <a:p>
            <a:pPr marL="0" indent="0">
              <a:spcBef>
                <a:spcPts val="200"/>
              </a:spcBef>
              <a:buSzTx/>
              <a:buNone/>
              <a:defRPr sz="1200"/>
            </a:pPr>
            <a:r>
              <a:t>Peripatos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30" name="Miletus, Ionic stoa.png" descr="Miletus, Ionic stoa.png"/>
          <p:cNvPicPr>
            <a:picLocks noGrp="1" noChangeAspect="1"/>
          </p:cNvPicPr>
          <p:nvPr>
            <p:ph type="pic" idx="21"/>
          </p:nvPr>
        </p:nvPicPr>
        <p:blipFill>
          <a:blip r:embed="rId2"/>
          <a:srcRect l="5716" r="5716"/>
          <a:stretch>
            <a:fillRect/>
          </a:stretch>
        </p:blipFill>
        <p:spPr>
          <a:xfrm>
            <a:off x="1171574" y="329625"/>
            <a:ext cx="6801036" cy="5100777"/>
          </a:xfrm>
          <a:prstGeom prst="rect">
            <a:avLst/>
          </a:prstGeom>
        </p:spPr>
      </p:pic>
      <p:sp>
        <p:nvSpPr>
          <p:cNvPr id="131" name="The Sacred Way and Ionic stoa of Miletus Ancient City, modern-day Didim, Turkey. Photographer: Nejdet Duzen"/>
          <p:cNvSpPr txBox="1"/>
          <p:nvPr/>
        </p:nvSpPr>
        <p:spPr>
          <a:xfrm>
            <a:off x="1386754" y="5544298"/>
            <a:ext cx="5766076" cy="615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Times New Roman"/>
                <a:ea typeface="Times New Roman"/>
                <a:cs typeface="Times New Roman"/>
                <a:sym typeface="Times New Roman"/>
              </a:defRPr>
            </a:lvl1pPr>
          </a:lstStyle>
          <a:p>
            <a:r>
              <a:t>The Sacred Way and Ionic stoa of Miletus Ancient City, modern-day Didim, Turkey. Photographer: Nejdet Duzen</a:t>
            </a:r>
          </a:p>
        </p:txBody>
      </p:sp>
    </p:spTree>
  </p:cSld>
  <p:clrMapOvr>
    <a:masterClrMapping/>
  </p:clrMapOvr>
  <p:transition spd="med"/>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Nadpis 1"/>
          <p:cNvSpPr txBox="1">
            <a:spLocks noGrp="1"/>
          </p:cNvSpPr>
          <p:nvPr>
            <p:ph type="title"/>
          </p:nvPr>
        </p:nvSpPr>
        <p:spPr>
          <a:prstGeom prst="rect">
            <a:avLst/>
          </a:prstGeom>
        </p:spPr>
        <p:txBody>
          <a:bodyPr/>
          <a:lstStyle>
            <a:lvl1pPr>
              <a:defRPr sz="1600"/>
            </a:lvl1pPr>
          </a:lstStyle>
          <a:p>
            <a:r>
              <a:t>Hellénistická filosofie - prameny</a:t>
            </a:r>
          </a:p>
        </p:txBody>
      </p:sp>
      <p:sp>
        <p:nvSpPr>
          <p:cNvPr id="663"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200"/>
            </a:pPr>
            <a:r>
              <a:t>V případě helénistických filosofů se opět nacházíme v ne příliš přívětivé situaci stran pramenů. Ač se nám mnohé dochovalo, nedochovalo se nám toho příliš mnoho ve srovnání s prameny, které máme v případě Platóna a Aristotela. Jedním z důvodů tohoto stavu může být, že Platónovy a Aristotelovy texty sloužily dlouhá staletí k výuce ve filosofických školách, proto byly opisovány a vysoce ceněny. </a:t>
            </a:r>
          </a:p>
          <a:p>
            <a:pPr>
              <a:spcBef>
                <a:spcPts val="200"/>
              </a:spcBef>
              <a:defRPr sz="1200"/>
            </a:pPr>
            <a:r>
              <a:t>Ke konci 3. století n. l. hlavní hellénistické školy (jak ve smyslu nauky, tak ve smyslu institucionálním) postupně zanikají – přestávají být vyučovány, ačkoliv přehledy jejich nauk stále tvoří součást obecnějšího vzdělání (do 5. -6. stol.)</a:t>
            </a:r>
          </a:p>
          <a:p>
            <a:pPr>
              <a:spcBef>
                <a:spcPts val="200"/>
              </a:spcBef>
              <a:defRPr sz="1200"/>
            </a:pPr>
            <a:r>
              <a:t>Svou roli také sehrála změna materiálu, na němž byly zachovávaný texty. Mezi 2. a 4. stoletím postupně dochází k náhradě papyru pergamenem – texty, které sloužily k výuce, byly přepisovány. Mnoho pak z těch, které tomuto účelu již nesloužily, přepisováno nebylo, což vedlo k jejich zániku (přirozenému) nebo dokonce k jejich pálení. </a:t>
            </a:r>
          </a:p>
          <a:p>
            <a:pPr>
              <a:spcBef>
                <a:spcPts val="200"/>
              </a:spcBef>
              <a:defRPr sz="1200"/>
            </a:pPr>
            <a:r>
              <a:t>Bez zajímavosti jistě není také skutečnost, že v průběhu 1. stol. př. n. l. platonikové i aristotelikové do své filosofie zahrnuly výtky hellenistických škol, které se tímto rovněž staly méně významnými.  </a:t>
            </a:r>
          </a:p>
          <a:p>
            <a:pPr>
              <a:spcBef>
                <a:spcPts val="200"/>
              </a:spcBef>
              <a:defRPr sz="1200"/>
            </a:pPr>
            <a:r>
              <a:t>Rozlišujeme: a) primární prameny – je jich velice málo</a:t>
            </a:r>
          </a:p>
        </p:txBody>
      </p:sp>
    </p:spTree>
  </p:cSld>
  <p:clrMapOvr>
    <a:masterClrMapping/>
  </p:clrMapOvr>
  <p:transition spd="med"/>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Nadpis 1"/>
          <p:cNvSpPr txBox="1">
            <a:spLocks noGrp="1"/>
          </p:cNvSpPr>
          <p:nvPr>
            <p:ph type="title"/>
          </p:nvPr>
        </p:nvSpPr>
        <p:spPr>
          <a:prstGeom prst="rect">
            <a:avLst/>
          </a:prstGeom>
        </p:spPr>
        <p:txBody>
          <a:bodyPr/>
          <a:lstStyle>
            <a:lvl1pPr>
              <a:defRPr sz="1600"/>
            </a:lvl1pPr>
          </a:lstStyle>
          <a:p>
            <a:r>
              <a:t>Filosofie 1. př. n. l. – 3. stol. n. l.</a:t>
            </a:r>
          </a:p>
        </p:txBody>
      </p:sp>
      <p:sp>
        <p:nvSpPr>
          <p:cNvPr id="666"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defRPr sz="1200"/>
            </a:pPr>
            <a:endParaRPr/>
          </a:p>
        </p:txBody>
      </p:sp>
    </p:spTree>
  </p:cSld>
  <p:clrMapOvr>
    <a:masterClrMapping/>
  </p:clrMapOvr>
  <p:transition spd="med"/>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Snímek obrazovky 2023-03-24 v 20.09.57.png" descr="Snímek obrazovky 2023-03-24 v 20.09.57.png"/>
          <p:cNvPicPr>
            <a:picLocks noChangeAspect="1"/>
          </p:cNvPicPr>
          <p:nvPr/>
        </p:nvPicPr>
        <p:blipFill>
          <a:blip r:embed="rId2"/>
          <a:stretch>
            <a:fillRect/>
          </a:stretch>
        </p:blipFill>
        <p:spPr>
          <a:xfrm>
            <a:off x="354354" y="223656"/>
            <a:ext cx="4774857" cy="6410688"/>
          </a:xfrm>
          <a:prstGeom prst="rect">
            <a:avLst/>
          </a:prstGeom>
          <a:ln w="12700">
            <a:miter lim="400000"/>
          </a:ln>
        </p:spPr>
      </p:pic>
      <p:sp>
        <p:nvSpPr>
          <p:cNvPr id="669" name="Filosofia togata"/>
          <p:cNvSpPr txBox="1"/>
          <p:nvPr/>
        </p:nvSpPr>
        <p:spPr>
          <a:xfrm>
            <a:off x="5789589" y="2822399"/>
            <a:ext cx="2196157" cy="342613"/>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Filosofia togata</a:t>
            </a:r>
          </a:p>
        </p:txBody>
      </p:sp>
    </p:spTree>
  </p:cSld>
  <p:clrMapOvr>
    <a:masterClrMapping/>
  </p:clrMapOvr>
  <p:transition spd="med"/>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Nadpis 1"/>
          <p:cNvSpPr txBox="1">
            <a:spLocks noGrp="1"/>
          </p:cNvSpPr>
          <p:nvPr>
            <p:ph type="title"/>
          </p:nvPr>
        </p:nvSpPr>
        <p:spPr>
          <a:prstGeom prst="rect">
            <a:avLst/>
          </a:prstGeom>
        </p:spPr>
        <p:txBody>
          <a:bodyPr/>
          <a:lstStyle/>
          <a:p>
            <a:r>
              <a:t>Literatura</a:t>
            </a:r>
          </a:p>
        </p:txBody>
      </p:sp>
      <p:sp>
        <p:nvSpPr>
          <p:cNvPr id="672" name="Zástupný symbol pro obsah 2"/>
          <p:cNvSpPr txBox="1">
            <a:spLocks noGrp="1"/>
          </p:cNvSpPr>
          <p:nvPr>
            <p:ph type="body" idx="1"/>
          </p:nvPr>
        </p:nvSpPr>
        <p:spPr>
          <a:xfrm>
            <a:off x="457200" y="1196751"/>
            <a:ext cx="8229600" cy="4929412"/>
          </a:xfrm>
          <a:prstGeom prst="rect">
            <a:avLst/>
          </a:prstGeom>
        </p:spPr>
        <p:txBody>
          <a:bodyPr/>
          <a:lstStyle/>
          <a:p>
            <a:pPr>
              <a:lnSpc>
                <a:spcPct val="80000"/>
              </a:lnSpc>
              <a:spcBef>
                <a:spcPts val="600"/>
              </a:spcBef>
              <a:defRPr sz="1000">
                <a:latin typeface="Times New Roman"/>
                <a:ea typeface="Times New Roman"/>
                <a:cs typeface="Times New Roman"/>
                <a:sym typeface="Times New Roman"/>
              </a:defRPr>
            </a:pPr>
            <a:endParaRPr dirty="0"/>
          </a:p>
          <a:p>
            <a:pPr>
              <a:lnSpc>
                <a:spcPct val="80000"/>
              </a:lnSpc>
              <a:spcBef>
                <a:spcPts val="600"/>
              </a:spcBef>
              <a:defRPr sz="1000">
                <a:latin typeface="Times New Roman"/>
                <a:ea typeface="Times New Roman"/>
                <a:cs typeface="Times New Roman"/>
                <a:sym typeface="Times New Roman"/>
              </a:defRPr>
            </a:pPr>
            <a:endParaRPr dirty="0"/>
          </a:p>
          <a:p>
            <a:pPr>
              <a:lnSpc>
                <a:spcPct val="80000"/>
              </a:lnSpc>
              <a:spcBef>
                <a:spcPts val="200"/>
              </a:spcBef>
              <a:defRPr sz="900">
                <a:latin typeface="Times New Roman"/>
                <a:ea typeface="Times New Roman"/>
                <a:cs typeface="Times New Roman"/>
                <a:sym typeface="Times New Roman"/>
              </a:defRPr>
            </a:pPr>
            <a:r>
              <a:rPr dirty="0" err="1"/>
              <a:t>Apfel</a:t>
            </a:r>
            <a:r>
              <a:rPr dirty="0"/>
              <a:t>, L. J. (2011): </a:t>
            </a:r>
            <a:r>
              <a:rPr i="1" dirty="0"/>
              <a:t>The Advent of Pluralism: Diversity and Conflict in the Age of Sophocles. </a:t>
            </a:r>
            <a:r>
              <a:rPr dirty="0"/>
              <a:t>Oxford.</a:t>
            </a:r>
            <a:r>
              <a:rPr i="1" dirty="0"/>
              <a:t> </a:t>
            </a:r>
            <a:endParaRPr sz="1000" dirty="0"/>
          </a:p>
          <a:p>
            <a:pPr>
              <a:lnSpc>
                <a:spcPct val="80000"/>
              </a:lnSpc>
              <a:spcBef>
                <a:spcPts val="200"/>
              </a:spcBef>
              <a:defRPr sz="900">
                <a:latin typeface="Times New Roman"/>
                <a:ea typeface="Times New Roman"/>
                <a:cs typeface="Times New Roman"/>
                <a:sym typeface="Times New Roman"/>
              </a:defRPr>
            </a:pPr>
            <a:r>
              <a:rPr dirty="0" err="1"/>
              <a:t>Arendtová</a:t>
            </a:r>
            <a:r>
              <a:rPr dirty="0"/>
              <a:t>, H. (2009), </a:t>
            </a:r>
            <a:r>
              <a:rPr i="1" dirty="0"/>
              <a:t>Vita </a:t>
            </a:r>
            <a:r>
              <a:rPr i="1" dirty="0" err="1"/>
              <a:t>Activa</a:t>
            </a:r>
            <a:r>
              <a:rPr i="1" dirty="0"/>
              <a:t>. </a:t>
            </a:r>
            <a:r>
              <a:rPr dirty="0"/>
              <a:t>Praha. </a:t>
            </a:r>
            <a:endParaRPr sz="2900" dirty="0"/>
          </a:p>
          <a:p>
            <a:pPr>
              <a:lnSpc>
                <a:spcPct val="80000"/>
              </a:lnSpc>
              <a:spcBef>
                <a:spcPts val="200"/>
              </a:spcBef>
              <a:defRPr sz="900">
                <a:latin typeface="Times New Roman"/>
                <a:ea typeface="Times New Roman"/>
                <a:cs typeface="Times New Roman"/>
                <a:sym typeface="Times New Roman"/>
              </a:defRPr>
            </a:pPr>
            <a:r>
              <a:rPr dirty="0" err="1"/>
              <a:t>Aristotelés</a:t>
            </a:r>
            <a:r>
              <a:rPr dirty="0"/>
              <a:t> (1998): </a:t>
            </a:r>
            <a:r>
              <a:rPr i="1" dirty="0" err="1"/>
              <a:t>Politika</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Aristotelés</a:t>
            </a:r>
            <a:r>
              <a:rPr dirty="0"/>
              <a:t> (2008): </a:t>
            </a:r>
            <a:r>
              <a:rPr i="1" dirty="0" err="1"/>
              <a:t>Poetika</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Bělohradský</a:t>
            </a:r>
            <a:r>
              <a:rPr dirty="0"/>
              <a:t>, V. (2009): </a:t>
            </a:r>
            <a:r>
              <a:rPr dirty="0" err="1"/>
              <a:t>Filosofovat</a:t>
            </a:r>
            <a:r>
              <a:rPr dirty="0"/>
              <a:t> </a:t>
            </a:r>
            <a:r>
              <a:rPr dirty="0" err="1"/>
              <a:t>ve</a:t>
            </a:r>
            <a:r>
              <a:rPr dirty="0"/>
              <a:t> </a:t>
            </a:r>
            <a:r>
              <a:rPr dirty="0" err="1"/>
              <a:t>věku</a:t>
            </a:r>
            <a:r>
              <a:rPr dirty="0"/>
              <a:t> </a:t>
            </a:r>
            <a:r>
              <a:rPr dirty="0" err="1"/>
              <a:t>vlastních</a:t>
            </a:r>
            <a:r>
              <a:rPr dirty="0"/>
              <a:t> </a:t>
            </a:r>
            <a:r>
              <a:rPr dirty="0" err="1"/>
              <a:t>světů</a:t>
            </a:r>
            <a:r>
              <a:rPr dirty="0"/>
              <a:t>. In: </a:t>
            </a:r>
            <a:r>
              <a:rPr dirty="0" err="1"/>
              <a:t>Bělohradský</a:t>
            </a:r>
            <a:r>
              <a:rPr dirty="0"/>
              <a:t> V., </a:t>
            </a:r>
            <a:r>
              <a:rPr i="1" dirty="0" err="1"/>
              <a:t>Společnost</a:t>
            </a:r>
            <a:r>
              <a:rPr i="1" dirty="0"/>
              <a:t> </a:t>
            </a:r>
            <a:r>
              <a:rPr i="1" dirty="0" err="1"/>
              <a:t>nevolnosti</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a:t>De Romilly, J. (1998): </a:t>
            </a:r>
            <a:r>
              <a:rPr i="1" dirty="0"/>
              <a:t>The Great Sophists in Periclean Athens. </a:t>
            </a:r>
            <a:r>
              <a:rPr dirty="0"/>
              <a:t>Oxford.</a:t>
            </a:r>
            <a:endParaRPr sz="2900" dirty="0"/>
          </a:p>
          <a:p>
            <a:pPr>
              <a:lnSpc>
                <a:spcPct val="80000"/>
              </a:lnSpc>
              <a:spcBef>
                <a:spcPts val="200"/>
              </a:spcBef>
              <a:defRPr sz="900" b="1">
                <a:latin typeface="Times New Roman"/>
                <a:ea typeface="Times New Roman"/>
                <a:cs typeface="Times New Roman"/>
                <a:sym typeface="Times New Roman"/>
              </a:defRPr>
            </a:pPr>
            <a:r>
              <a:rPr dirty="0"/>
              <a:t>Kirk, Raven, </a:t>
            </a:r>
            <a:r>
              <a:rPr dirty="0" err="1"/>
              <a:t>Schoefield</a:t>
            </a:r>
            <a:r>
              <a:rPr dirty="0"/>
              <a:t> (2004): </a:t>
            </a:r>
            <a:r>
              <a:rPr i="1" dirty="0" err="1"/>
              <a:t>Předsokratovští</a:t>
            </a:r>
            <a:r>
              <a:rPr i="1" dirty="0"/>
              <a:t> </a:t>
            </a:r>
            <a:r>
              <a:rPr i="1" dirty="0" err="1"/>
              <a:t>filosofové</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Reale</a:t>
            </a:r>
            <a:r>
              <a:rPr dirty="0"/>
              <a:t>, G. (2005): </a:t>
            </a:r>
            <a:r>
              <a:rPr i="1" dirty="0"/>
              <a:t>Historia </a:t>
            </a:r>
            <a:r>
              <a:rPr i="1" dirty="0" err="1"/>
              <a:t>filosofii</a:t>
            </a:r>
            <a:r>
              <a:rPr i="1" dirty="0"/>
              <a:t> </a:t>
            </a:r>
            <a:r>
              <a:rPr i="1" dirty="0" err="1"/>
              <a:t>starożytnej</a:t>
            </a:r>
            <a:r>
              <a:rPr i="1" dirty="0"/>
              <a:t>. </a:t>
            </a:r>
            <a:r>
              <a:rPr dirty="0"/>
              <a:t>T. I. Lublin.</a:t>
            </a:r>
            <a:endParaRPr sz="2900" dirty="0"/>
          </a:p>
          <a:p>
            <a:pPr>
              <a:lnSpc>
                <a:spcPct val="80000"/>
              </a:lnSpc>
              <a:spcBef>
                <a:spcPts val="200"/>
              </a:spcBef>
              <a:defRPr sz="900">
                <a:latin typeface="Times New Roman"/>
                <a:ea typeface="Times New Roman"/>
                <a:cs typeface="Times New Roman"/>
                <a:sym typeface="Times New Roman"/>
              </a:defRPr>
            </a:pPr>
            <a:r>
              <a:rPr dirty="0" err="1"/>
              <a:t>Bleicken</a:t>
            </a:r>
            <a:r>
              <a:rPr dirty="0"/>
              <a:t>, J. (2004): </a:t>
            </a:r>
            <a:r>
              <a:rPr i="1" dirty="0" err="1"/>
              <a:t>Athénská</a:t>
            </a:r>
            <a:r>
              <a:rPr i="1" dirty="0"/>
              <a:t> </a:t>
            </a:r>
            <a:r>
              <a:rPr i="1" dirty="0" err="1"/>
              <a:t>demokracie</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a:t>Fischer, J. L. (1994): </a:t>
            </a:r>
            <a:r>
              <a:rPr i="1" dirty="0" err="1"/>
              <a:t>Případ</a:t>
            </a:r>
            <a:r>
              <a:rPr i="1" dirty="0"/>
              <a:t> </a:t>
            </a:r>
            <a:r>
              <a:rPr i="1" dirty="0" err="1"/>
              <a:t>Sokrates</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Fränkel</a:t>
            </a:r>
            <a:r>
              <a:rPr dirty="0"/>
              <a:t>, H., </a:t>
            </a:r>
            <a:r>
              <a:rPr i="1" dirty="0"/>
              <a:t>Early Greek Poetry and Philosophy. </a:t>
            </a:r>
            <a:r>
              <a:rPr dirty="0"/>
              <a:t>Oxford.</a:t>
            </a:r>
            <a:r>
              <a:rPr i="1" dirty="0"/>
              <a:t> </a:t>
            </a:r>
            <a:endParaRPr sz="1000" dirty="0"/>
          </a:p>
          <a:p>
            <a:pPr>
              <a:lnSpc>
                <a:spcPct val="80000"/>
              </a:lnSpc>
              <a:spcBef>
                <a:spcPts val="200"/>
              </a:spcBef>
              <a:defRPr sz="900">
                <a:latin typeface="Times New Roman"/>
                <a:ea typeface="Times New Roman"/>
                <a:cs typeface="Times New Roman"/>
                <a:sym typeface="Times New Roman"/>
              </a:defRPr>
            </a:pPr>
            <a:r>
              <a:rPr dirty="0"/>
              <a:t>Grant, M. (2004): </a:t>
            </a:r>
            <a:r>
              <a:rPr i="1" dirty="0" err="1"/>
              <a:t>Zrození</a:t>
            </a:r>
            <a:r>
              <a:rPr i="1" dirty="0"/>
              <a:t> </a:t>
            </a:r>
            <a:r>
              <a:rPr i="1" dirty="0" err="1"/>
              <a:t>Řecka</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Graeser</a:t>
            </a:r>
            <a:r>
              <a:rPr dirty="0"/>
              <a:t>, A. (2000): </a:t>
            </a:r>
            <a:r>
              <a:rPr i="1" dirty="0" err="1"/>
              <a:t>Řecká</a:t>
            </a:r>
            <a:r>
              <a:rPr i="1" dirty="0"/>
              <a:t> </a:t>
            </a:r>
            <a:r>
              <a:rPr i="1" dirty="0" err="1"/>
              <a:t>filosofie</a:t>
            </a:r>
            <a:r>
              <a:rPr i="1" dirty="0"/>
              <a:t> </a:t>
            </a:r>
            <a:r>
              <a:rPr i="1" dirty="0" err="1"/>
              <a:t>klasického</a:t>
            </a:r>
            <a:r>
              <a:rPr i="1" dirty="0"/>
              <a:t> </a:t>
            </a:r>
            <a:r>
              <a:rPr i="1" dirty="0" err="1"/>
              <a:t>období</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a:t>Guthrie, W.M.A, (1971): </a:t>
            </a:r>
            <a:r>
              <a:rPr i="1" dirty="0"/>
              <a:t>The Sophists. </a:t>
            </a:r>
            <a:r>
              <a:rPr dirty="0"/>
              <a:t>Cambridge.</a:t>
            </a:r>
            <a:endParaRPr sz="2900" dirty="0"/>
          </a:p>
          <a:p>
            <a:pPr>
              <a:lnSpc>
                <a:spcPct val="80000"/>
              </a:lnSpc>
              <a:spcBef>
                <a:spcPts val="200"/>
              </a:spcBef>
              <a:defRPr sz="900" b="1">
                <a:latin typeface="Times New Roman"/>
                <a:ea typeface="Times New Roman"/>
                <a:cs typeface="Times New Roman"/>
                <a:sym typeface="Times New Roman"/>
              </a:defRPr>
            </a:pPr>
            <a:r>
              <a:rPr lang="cs-CZ" dirty="0" err="1"/>
              <a:t>Hanson</a:t>
            </a:r>
            <a:r>
              <a:rPr lang="cs-CZ" dirty="0"/>
              <a:t>, V. D., </a:t>
            </a:r>
            <a:r>
              <a:rPr lang="cs-CZ" i="1" dirty="0" err="1"/>
              <a:t>The</a:t>
            </a:r>
            <a:r>
              <a:rPr lang="cs-CZ" i="1" dirty="0"/>
              <a:t> </a:t>
            </a:r>
            <a:r>
              <a:rPr lang="cs-CZ" i="1" dirty="0" err="1"/>
              <a:t>Other</a:t>
            </a:r>
            <a:r>
              <a:rPr lang="cs-CZ" i="1" dirty="0"/>
              <a:t> </a:t>
            </a:r>
            <a:r>
              <a:rPr lang="cs-CZ" i="1" dirty="0" err="1"/>
              <a:t>Greeks</a:t>
            </a:r>
            <a:r>
              <a:rPr lang="cs-CZ" i="1" dirty="0"/>
              <a:t>. </a:t>
            </a:r>
            <a:endParaRPr lang="cs-CZ" dirty="0"/>
          </a:p>
          <a:p>
            <a:pPr>
              <a:lnSpc>
                <a:spcPct val="80000"/>
              </a:lnSpc>
              <a:spcBef>
                <a:spcPts val="200"/>
              </a:spcBef>
              <a:defRPr sz="900" b="1">
                <a:latin typeface="Times New Roman"/>
                <a:ea typeface="Times New Roman"/>
                <a:cs typeface="Times New Roman"/>
                <a:sym typeface="Times New Roman"/>
              </a:defRPr>
            </a:pPr>
            <a:r>
              <a:rPr dirty="0" err="1"/>
              <a:t>Coplestone</a:t>
            </a:r>
            <a:r>
              <a:rPr dirty="0"/>
              <a:t>, F. (2014): </a:t>
            </a:r>
            <a:r>
              <a:rPr i="1" dirty="0" err="1"/>
              <a:t>Dějiny</a:t>
            </a:r>
            <a:r>
              <a:rPr i="1" dirty="0"/>
              <a:t> </a:t>
            </a:r>
            <a:r>
              <a:rPr i="1" dirty="0" err="1"/>
              <a:t>filosofie</a:t>
            </a:r>
            <a:r>
              <a:rPr i="1" dirty="0"/>
              <a:t> I.</a:t>
            </a:r>
            <a:r>
              <a:rPr dirty="0"/>
              <a:t>, Olomouc.</a:t>
            </a:r>
            <a:endParaRPr sz="2900" dirty="0"/>
          </a:p>
          <a:p>
            <a:pPr>
              <a:lnSpc>
                <a:spcPct val="80000"/>
              </a:lnSpc>
              <a:spcBef>
                <a:spcPts val="200"/>
              </a:spcBef>
              <a:defRPr sz="900">
                <a:latin typeface="Times New Roman"/>
                <a:ea typeface="Times New Roman"/>
                <a:cs typeface="Times New Roman"/>
                <a:sym typeface="Times New Roman"/>
              </a:defRPr>
            </a:pPr>
            <a:r>
              <a:rPr dirty="0" err="1"/>
              <a:t>Kratochvíl</a:t>
            </a:r>
            <a:r>
              <a:rPr dirty="0"/>
              <a:t>, Z., Kam </a:t>
            </a:r>
            <a:r>
              <a:rPr dirty="0" err="1"/>
              <a:t>že</a:t>
            </a:r>
            <a:r>
              <a:rPr dirty="0"/>
              <a:t> to </a:t>
            </a:r>
            <a:r>
              <a:rPr dirty="0" err="1"/>
              <a:t>upadl</a:t>
            </a:r>
            <a:r>
              <a:rPr dirty="0"/>
              <a:t> </a:t>
            </a:r>
            <a:r>
              <a:rPr dirty="0" err="1"/>
              <a:t>Thalés</a:t>
            </a:r>
            <a:r>
              <a:rPr dirty="0"/>
              <a:t> z </a:t>
            </a:r>
            <a:r>
              <a:rPr dirty="0" err="1"/>
              <a:t>Milétu</a:t>
            </a:r>
            <a:r>
              <a:rPr dirty="0"/>
              <a:t>?, </a:t>
            </a:r>
            <a:r>
              <a:rPr i="1" dirty="0"/>
              <a:t>Osel.cz. </a:t>
            </a:r>
            <a:endParaRPr sz="1000" dirty="0"/>
          </a:p>
          <a:p>
            <a:pPr>
              <a:lnSpc>
                <a:spcPct val="80000"/>
              </a:lnSpc>
              <a:spcBef>
                <a:spcPts val="200"/>
              </a:spcBef>
              <a:defRPr sz="900">
                <a:latin typeface="Times New Roman"/>
                <a:ea typeface="Times New Roman"/>
                <a:cs typeface="Times New Roman"/>
                <a:sym typeface="Times New Roman"/>
              </a:defRPr>
            </a:pPr>
            <a:r>
              <a:rPr dirty="0" err="1"/>
              <a:t>Kratochvíl</a:t>
            </a:r>
            <a:r>
              <a:rPr dirty="0"/>
              <a:t>, Z. (2019): Jak </a:t>
            </a:r>
            <a:r>
              <a:rPr dirty="0" err="1"/>
              <a:t>si</a:t>
            </a:r>
            <a:r>
              <a:rPr dirty="0"/>
              <a:t> </a:t>
            </a:r>
            <a:r>
              <a:rPr dirty="0" err="1"/>
              <a:t>Anaximandros</a:t>
            </a:r>
            <a:r>
              <a:rPr dirty="0"/>
              <a:t> </a:t>
            </a:r>
            <a:r>
              <a:rPr dirty="0" err="1"/>
              <a:t>pohrál</a:t>
            </a:r>
            <a:r>
              <a:rPr dirty="0"/>
              <a:t> s </a:t>
            </a:r>
            <a:r>
              <a:rPr dirty="0" err="1"/>
              <a:t>gnómónem</a:t>
            </a:r>
            <a:r>
              <a:rPr dirty="0"/>
              <a:t>?, </a:t>
            </a:r>
            <a:r>
              <a:rPr i="1" dirty="0"/>
              <a:t>Osel.cz.</a:t>
            </a:r>
            <a:endParaRPr sz="1000" dirty="0"/>
          </a:p>
          <a:p>
            <a:pPr>
              <a:lnSpc>
                <a:spcPct val="80000"/>
              </a:lnSpc>
              <a:spcBef>
                <a:spcPts val="200"/>
              </a:spcBef>
              <a:defRPr sz="900">
                <a:latin typeface="Times New Roman"/>
                <a:ea typeface="Times New Roman"/>
                <a:cs typeface="Times New Roman"/>
                <a:sym typeface="Times New Roman"/>
              </a:defRPr>
            </a:pPr>
            <a:r>
              <a:rPr dirty="0" err="1"/>
              <a:t>Kratochvíl</a:t>
            </a:r>
            <a:r>
              <a:rPr dirty="0"/>
              <a:t>, Z., </a:t>
            </a:r>
            <a:r>
              <a:rPr i="1" dirty="0"/>
              <a:t>Fysis.cz</a:t>
            </a:r>
            <a:r>
              <a:rPr dirty="0"/>
              <a:t>. (</a:t>
            </a:r>
            <a:r>
              <a:rPr dirty="0" err="1"/>
              <a:t>Není</a:t>
            </a:r>
            <a:r>
              <a:rPr dirty="0"/>
              <a:t>-li </a:t>
            </a:r>
            <a:r>
              <a:rPr dirty="0" err="1"/>
              <a:t>uvedeno</a:t>
            </a:r>
            <a:r>
              <a:rPr dirty="0"/>
              <a:t> </a:t>
            </a:r>
            <a:r>
              <a:rPr dirty="0" err="1"/>
              <a:t>jinak</a:t>
            </a:r>
            <a:r>
              <a:rPr dirty="0"/>
              <a:t>, </a:t>
            </a:r>
            <a:r>
              <a:rPr dirty="0" err="1"/>
              <a:t>odkazuji</a:t>
            </a:r>
            <a:r>
              <a:rPr dirty="0"/>
              <a:t> </a:t>
            </a:r>
            <a:r>
              <a:rPr dirty="0" err="1"/>
              <a:t>právě</a:t>
            </a:r>
            <a:r>
              <a:rPr dirty="0"/>
              <a:t> k </a:t>
            </a:r>
            <a:r>
              <a:rPr dirty="0" err="1"/>
              <a:t>těmto</a:t>
            </a:r>
            <a:r>
              <a:rPr dirty="0"/>
              <a:t> </a:t>
            </a:r>
            <a:r>
              <a:rPr dirty="0" err="1"/>
              <a:t>stránkám</a:t>
            </a:r>
            <a:r>
              <a:rPr dirty="0"/>
              <a:t>.)</a:t>
            </a:r>
            <a:endParaRPr sz="2900" dirty="0"/>
          </a:p>
          <a:p>
            <a:pPr>
              <a:lnSpc>
                <a:spcPct val="80000"/>
              </a:lnSpc>
              <a:spcBef>
                <a:spcPts val="200"/>
              </a:spcBef>
              <a:defRPr sz="900">
                <a:latin typeface="Times New Roman"/>
                <a:ea typeface="Times New Roman"/>
                <a:cs typeface="Times New Roman"/>
                <a:sym typeface="Times New Roman"/>
              </a:defRPr>
            </a:pPr>
            <a:r>
              <a:rPr dirty="0" err="1"/>
              <a:t>Kratochvíl</a:t>
            </a:r>
            <a:r>
              <a:rPr dirty="0"/>
              <a:t>, Z., (1991): </a:t>
            </a:r>
            <a:r>
              <a:rPr i="1" dirty="0" err="1"/>
              <a:t>Prolínání</a:t>
            </a:r>
            <a:r>
              <a:rPr i="1" dirty="0"/>
              <a:t> </a:t>
            </a:r>
            <a:r>
              <a:rPr i="1" dirty="0" err="1"/>
              <a:t>světů</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a:t>Martin, H. (1996): </a:t>
            </a:r>
            <a:r>
              <a:rPr i="1" dirty="0" err="1"/>
              <a:t>Úvod</a:t>
            </a:r>
            <a:r>
              <a:rPr i="1" dirty="0"/>
              <a:t> do </a:t>
            </a:r>
            <a:r>
              <a:rPr i="1" dirty="0" err="1"/>
              <a:t>všeobecné</a:t>
            </a:r>
            <a:r>
              <a:rPr i="1" dirty="0"/>
              <a:t> </a:t>
            </a:r>
            <a:r>
              <a:rPr i="1" dirty="0" err="1"/>
              <a:t>metafyziky</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Merlan</a:t>
            </a:r>
            <a:r>
              <a:rPr dirty="0"/>
              <a:t>, P. (2002): </a:t>
            </a:r>
            <a:r>
              <a:rPr dirty="0" err="1"/>
              <a:t>Aristotelés</a:t>
            </a:r>
            <a:r>
              <a:rPr dirty="0"/>
              <a:t>. In: Armstrong, A. A., </a:t>
            </a:r>
            <a:r>
              <a:rPr i="1" dirty="0" err="1"/>
              <a:t>Filosofie</a:t>
            </a:r>
            <a:r>
              <a:rPr i="1" dirty="0"/>
              <a:t> </a:t>
            </a:r>
            <a:r>
              <a:rPr i="1" dirty="0" err="1"/>
              <a:t>pozdní</a:t>
            </a:r>
            <a:r>
              <a:rPr i="1" dirty="0"/>
              <a:t> </a:t>
            </a:r>
            <a:r>
              <a:rPr i="1" dirty="0" err="1"/>
              <a:t>antiky</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Mráz</a:t>
            </a:r>
            <a:r>
              <a:rPr dirty="0"/>
              <a:t>, M., (2008): </a:t>
            </a:r>
            <a:r>
              <a:rPr dirty="0" err="1"/>
              <a:t>Úvodní</a:t>
            </a:r>
            <a:r>
              <a:rPr dirty="0"/>
              <a:t> </a:t>
            </a:r>
            <a:r>
              <a:rPr dirty="0" err="1"/>
              <a:t>studie</a:t>
            </a:r>
            <a:r>
              <a:rPr dirty="0"/>
              <a:t> k </a:t>
            </a:r>
            <a:r>
              <a:rPr dirty="0" err="1"/>
              <a:t>Aristotelově</a:t>
            </a:r>
            <a:r>
              <a:rPr dirty="0"/>
              <a:t> </a:t>
            </a:r>
            <a:r>
              <a:rPr dirty="0" err="1"/>
              <a:t>Politice</a:t>
            </a:r>
            <a:r>
              <a:rPr dirty="0"/>
              <a:t>. In: </a:t>
            </a:r>
            <a:r>
              <a:rPr dirty="0" err="1"/>
              <a:t>Aristotelés</a:t>
            </a:r>
            <a:r>
              <a:rPr dirty="0"/>
              <a:t>, </a:t>
            </a:r>
            <a:r>
              <a:rPr i="1" dirty="0" err="1"/>
              <a:t>Poetika</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Mráz</a:t>
            </a:r>
            <a:r>
              <a:rPr dirty="0"/>
              <a:t>, M. (1999): Kritika </a:t>
            </a:r>
            <a:r>
              <a:rPr dirty="0" err="1"/>
              <a:t>Platónovy</a:t>
            </a:r>
            <a:r>
              <a:rPr dirty="0"/>
              <a:t> </a:t>
            </a:r>
            <a:r>
              <a:rPr dirty="0" err="1"/>
              <a:t>Ústavy</a:t>
            </a:r>
            <a:r>
              <a:rPr dirty="0"/>
              <a:t> </a:t>
            </a:r>
            <a:r>
              <a:rPr dirty="0" err="1"/>
              <a:t>ve</a:t>
            </a:r>
            <a:r>
              <a:rPr dirty="0"/>
              <a:t> II. </a:t>
            </a:r>
            <a:r>
              <a:rPr dirty="0" err="1"/>
              <a:t>knize</a:t>
            </a:r>
            <a:r>
              <a:rPr dirty="0"/>
              <a:t> </a:t>
            </a:r>
            <a:r>
              <a:rPr dirty="0" err="1"/>
              <a:t>Aristotelovy</a:t>
            </a:r>
            <a:r>
              <a:rPr dirty="0"/>
              <a:t> </a:t>
            </a:r>
            <a:r>
              <a:rPr dirty="0" err="1"/>
              <a:t>Politiky</a:t>
            </a:r>
            <a:r>
              <a:rPr dirty="0"/>
              <a:t>. In. </a:t>
            </a:r>
            <a:r>
              <a:rPr dirty="0" err="1"/>
              <a:t>Havlíček</a:t>
            </a:r>
            <a:r>
              <a:rPr dirty="0"/>
              <a:t> A., </a:t>
            </a:r>
            <a:r>
              <a:rPr i="1" dirty="0" err="1"/>
              <a:t>Platónova</a:t>
            </a:r>
            <a:r>
              <a:rPr i="1" dirty="0"/>
              <a:t> </a:t>
            </a:r>
            <a:r>
              <a:rPr i="1" dirty="0" err="1"/>
              <a:t>Ústava</a:t>
            </a:r>
            <a:r>
              <a:rPr i="1" dirty="0"/>
              <a:t> a </a:t>
            </a:r>
            <a:r>
              <a:rPr i="1" dirty="0" err="1"/>
              <a:t>Zákony</a:t>
            </a:r>
            <a:r>
              <a:rPr i="1" dirty="0"/>
              <a:t>. </a:t>
            </a:r>
            <a:r>
              <a:rPr dirty="0"/>
              <a:t>Praha. </a:t>
            </a:r>
            <a:endParaRPr sz="2900" dirty="0"/>
          </a:p>
          <a:p>
            <a:pPr>
              <a:lnSpc>
                <a:spcPct val="80000"/>
              </a:lnSpc>
              <a:spcBef>
                <a:spcPts val="200"/>
              </a:spcBef>
              <a:defRPr sz="900">
                <a:latin typeface="Times New Roman"/>
                <a:ea typeface="Times New Roman"/>
                <a:cs typeface="Times New Roman"/>
                <a:sym typeface="Times New Roman"/>
              </a:defRPr>
            </a:pPr>
            <a:r>
              <a:rPr dirty="0" err="1"/>
              <a:t>Nussbaumová</a:t>
            </a:r>
            <a:r>
              <a:rPr dirty="0"/>
              <a:t>, M. C. (2003): </a:t>
            </a:r>
            <a:r>
              <a:rPr i="1" dirty="0" err="1"/>
              <a:t>Křehkost</a:t>
            </a:r>
            <a:r>
              <a:rPr i="1" dirty="0"/>
              <a:t> dobra. </a:t>
            </a:r>
            <a:r>
              <a:rPr dirty="0"/>
              <a:t>Praha. </a:t>
            </a:r>
            <a:endParaRPr sz="2900" dirty="0"/>
          </a:p>
          <a:p>
            <a:pPr>
              <a:lnSpc>
                <a:spcPct val="80000"/>
              </a:lnSpc>
              <a:spcBef>
                <a:spcPts val="200"/>
              </a:spcBef>
              <a:defRPr sz="900">
                <a:latin typeface="Times New Roman"/>
                <a:ea typeface="Times New Roman"/>
                <a:cs typeface="Times New Roman"/>
                <a:sym typeface="Times New Roman"/>
              </a:defRPr>
            </a:pPr>
            <a:r>
              <a:rPr dirty="0"/>
              <a:t>Hussey, E. (2008): </a:t>
            </a:r>
            <a:r>
              <a:rPr dirty="0" err="1"/>
              <a:t>Hérakleitos</a:t>
            </a:r>
            <a:r>
              <a:rPr dirty="0"/>
              <a:t> o </a:t>
            </a:r>
            <a:r>
              <a:rPr dirty="0" err="1"/>
              <a:t>poznání</a:t>
            </a:r>
            <a:r>
              <a:rPr dirty="0"/>
              <a:t> a </a:t>
            </a:r>
            <a:r>
              <a:rPr dirty="0" err="1"/>
              <a:t>smyslu</a:t>
            </a:r>
            <a:r>
              <a:rPr dirty="0"/>
              <a:t>. In: </a:t>
            </a:r>
            <a:r>
              <a:rPr dirty="0" err="1"/>
              <a:t>Pokorný</a:t>
            </a:r>
            <a:r>
              <a:rPr dirty="0"/>
              <a:t> M. (Ed.), </a:t>
            </a:r>
            <a:r>
              <a:rPr i="1" dirty="0" err="1"/>
              <a:t>Hérakleitos</a:t>
            </a:r>
            <a:r>
              <a:rPr i="1" dirty="0"/>
              <a:t> z </a:t>
            </a:r>
            <a:r>
              <a:rPr i="1" dirty="0" err="1"/>
              <a:t>Efesu</a:t>
            </a:r>
            <a:r>
              <a:rPr i="1" dirty="0"/>
              <a:t>. </a:t>
            </a:r>
            <a:r>
              <a:rPr i="1" dirty="0" err="1"/>
              <a:t>Zkušenost</a:t>
            </a:r>
            <a:r>
              <a:rPr i="1" dirty="0"/>
              <a:t> a </a:t>
            </a:r>
            <a:r>
              <a:rPr i="1" dirty="0" err="1"/>
              <a:t>řeč</a:t>
            </a:r>
            <a:r>
              <a:rPr i="1" dirty="0"/>
              <a:t>. </a:t>
            </a:r>
            <a:r>
              <a:rPr dirty="0"/>
              <a:t>Praha, s. 10-39.</a:t>
            </a:r>
            <a:endParaRPr sz="2900" dirty="0"/>
          </a:p>
          <a:p>
            <a:pPr>
              <a:lnSpc>
                <a:spcPct val="80000"/>
              </a:lnSpc>
              <a:spcBef>
                <a:spcPts val="200"/>
              </a:spcBef>
              <a:defRPr sz="900">
                <a:latin typeface="Times New Roman"/>
                <a:ea typeface="Times New Roman"/>
                <a:cs typeface="Times New Roman"/>
                <a:sym typeface="Times New Roman"/>
              </a:defRPr>
            </a:pPr>
            <a:r>
              <a:rPr dirty="0" err="1"/>
              <a:t>Notomi</a:t>
            </a:r>
            <a:r>
              <a:rPr dirty="0"/>
              <a:t>, N. (2013): A Protagonist of the Sophistic Movement? Protagoras in Historiography. In: </a:t>
            </a:r>
            <a:r>
              <a:rPr dirty="0" err="1"/>
              <a:t>Ophuijsen</a:t>
            </a:r>
            <a:r>
              <a:rPr dirty="0"/>
              <a:t>, J. M., </a:t>
            </a:r>
            <a:r>
              <a:rPr dirty="0" err="1"/>
              <a:t>Raaltke</a:t>
            </a:r>
            <a:r>
              <a:rPr dirty="0"/>
              <a:t>, M., Stork, P. (Eds.), </a:t>
            </a:r>
            <a:r>
              <a:rPr i="1" dirty="0"/>
              <a:t>Protagoras of Abdera: The Man, His Measure. </a:t>
            </a:r>
            <a:r>
              <a:rPr dirty="0"/>
              <a:t>Leiden, Brill, s. 11-36.</a:t>
            </a:r>
            <a:endParaRPr sz="2900" dirty="0"/>
          </a:p>
          <a:p>
            <a:pPr>
              <a:lnSpc>
                <a:spcPct val="80000"/>
              </a:lnSpc>
              <a:spcBef>
                <a:spcPts val="200"/>
              </a:spcBef>
              <a:defRPr sz="900">
                <a:latin typeface="Times New Roman"/>
                <a:ea typeface="Times New Roman"/>
                <a:cs typeface="Times New Roman"/>
                <a:sym typeface="Times New Roman"/>
              </a:defRPr>
            </a:pPr>
            <a:r>
              <a:rPr dirty="0" err="1"/>
              <a:t>Platón</a:t>
            </a:r>
            <a:r>
              <a:rPr dirty="0"/>
              <a:t> (2000): </a:t>
            </a:r>
            <a:r>
              <a:rPr i="1" dirty="0" err="1"/>
              <a:t>Prótagoras</a:t>
            </a:r>
            <a:r>
              <a:rPr i="1" dirty="0"/>
              <a:t>. </a:t>
            </a:r>
            <a:r>
              <a:rPr dirty="0"/>
              <a:t>Praha.</a:t>
            </a:r>
            <a:endParaRPr sz="2900" dirty="0"/>
          </a:p>
          <a:p>
            <a:pPr>
              <a:lnSpc>
                <a:spcPct val="80000"/>
              </a:lnSpc>
              <a:spcBef>
                <a:spcPts val="200"/>
              </a:spcBef>
              <a:defRPr sz="900">
                <a:latin typeface="Times New Roman"/>
                <a:ea typeface="Times New Roman"/>
                <a:cs typeface="Times New Roman"/>
                <a:sym typeface="Times New Roman"/>
              </a:defRPr>
            </a:pPr>
            <a:r>
              <a:rPr dirty="0" err="1"/>
              <a:t>Platón</a:t>
            </a:r>
            <a:r>
              <a:rPr dirty="0"/>
              <a:t> (2000): </a:t>
            </a:r>
            <a:r>
              <a:rPr i="1" dirty="0" err="1"/>
              <a:t>Obrana</a:t>
            </a:r>
            <a:r>
              <a:rPr i="1" dirty="0"/>
              <a:t> </a:t>
            </a:r>
            <a:r>
              <a:rPr i="1" dirty="0" err="1"/>
              <a:t>Sókratova</a:t>
            </a:r>
            <a:r>
              <a:rPr i="1" dirty="0"/>
              <a:t>. </a:t>
            </a:r>
            <a:r>
              <a:rPr dirty="0"/>
              <a:t>Praha.</a:t>
            </a:r>
            <a:r>
              <a:rPr i="1" dirty="0"/>
              <a:t> </a:t>
            </a:r>
            <a:endParaRPr sz="2900" dirty="0"/>
          </a:p>
          <a:p>
            <a:pPr>
              <a:lnSpc>
                <a:spcPct val="80000"/>
              </a:lnSpc>
              <a:spcBef>
                <a:spcPts val="200"/>
              </a:spcBef>
              <a:defRPr sz="900"/>
            </a:pPr>
            <a:r>
              <a:rPr dirty="0"/>
              <a:t>Rickert, Thomas, Ontological Enaction, and the Prehistory of Rhetoric. </a:t>
            </a:r>
            <a:r>
              <a:rPr i="1" dirty="0"/>
              <a:t>Philosophy and Rhetoric </a:t>
            </a:r>
            <a:r>
              <a:rPr dirty="0"/>
              <a:t>47, 2014, 4, s. 472-493.</a:t>
            </a:r>
            <a:endParaRPr sz="1000" dirty="0">
              <a:latin typeface="Times New Roman"/>
              <a:ea typeface="Times New Roman"/>
              <a:cs typeface="Times New Roman"/>
              <a:sym typeface="Times New Roman"/>
            </a:endParaRPr>
          </a:p>
          <a:p>
            <a:pPr>
              <a:lnSpc>
                <a:spcPct val="80000"/>
              </a:lnSpc>
              <a:spcBef>
                <a:spcPts val="200"/>
              </a:spcBef>
              <a:defRPr sz="900">
                <a:latin typeface="Times New Roman"/>
                <a:ea typeface="Times New Roman"/>
                <a:cs typeface="Times New Roman"/>
                <a:sym typeface="Times New Roman"/>
              </a:defRPr>
            </a:pPr>
            <a:r>
              <a:rPr dirty="0"/>
              <a:t>Strauss, L. (2007), </a:t>
            </a:r>
            <a:r>
              <a:rPr i="1" dirty="0" err="1"/>
              <a:t>Člověk</a:t>
            </a:r>
            <a:r>
              <a:rPr i="1" dirty="0"/>
              <a:t> a </a:t>
            </a:r>
            <a:r>
              <a:rPr i="1" dirty="0" err="1"/>
              <a:t>obec</a:t>
            </a:r>
            <a:r>
              <a:rPr i="1" dirty="0"/>
              <a:t>. </a:t>
            </a:r>
            <a:r>
              <a:rPr dirty="0"/>
              <a:t>Praha.</a:t>
            </a:r>
            <a:r>
              <a:rPr i="1" dirty="0"/>
              <a:t> </a:t>
            </a:r>
          </a:p>
        </p:txBody>
      </p:sp>
    </p:spTree>
  </p:cSld>
  <p:clrMapOvr>
    <a:masterClrMapping/>
  </p:clrMapOvr>
  <p:transition spd="med"/>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Nadpis 1"/>
          <p:cNvSpPr txBox="1">
            <a:spLocks noGrp="1"/>
          </p:cNvSpPr>
          <p:nvPr>
            <p:ph type="title"/>
          </p:nvPr>
        </p:nvSpPr>
        <p:spPr>
          <a:prstGeom prst="rect">
            <a:avLst/>
          </a:prstGeom>
        </p:spPr>
        <p:txBody>
          <a:bodyPr/>
          <a:lstStyle/>
          <a:p>
            <a:r>
              <a:t>Literatura</a:t>
            </a:r>
          </a:p>
        </p:txBody>
      </p:sp>
      <p:sp>
        <p:nvSpPr>
          <p:cNvPr id="675"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000"/>
            </a:pPr>
            <a:r>
              <a:t>Sennett, R., </a:t>
            </a:r>
            <a:r>
              <a:rPr i="1"/>
              <a:t>Flesh and Stone. The Body and the City in Western Civilization. </a:t>
            </a:r>
            <a:r>
              <a:t>New York 1996.</a:t>
            </a:r>
          </a:p>
          <a:p>
            <a:pPr>
              <a:spcBef>
                <a:spcPts val="200"/>
              </a:spcBef>
              <a:defRPr sz="1000">
                <a:latin typeface="Times New Roman"/>
                <a:ea typeface="Times New Roman"/>
                <a:cs typeface="Times New Roman"/>
                <a:sym typeface="Times New Roman"/>
              </a:defRPr>
            </a:pPr>
            <a:r>
              <a:t>Burkert, Walter, </a:t>
            </a:r>
            <a:r>
              <a:rPr i="1"/>
              <a:t>Structure and History in Greek Mythology and Ritual. New York </a:t>
            </a:r>
            <a:r>
              <a:t>1979.</a:t>
            </a:r>
          </a:p>
        </p:txBody>
      </p:sp>
    </p:spTree>
  </p:cSld>
  <p:clrMapOvr>
    <a:masterClrMapping/>
  </p:clrMapOvr>
  <p:transition spd="med"/>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Nadpis 1"/>
          <p:cNvSpPr txBox="1">
            <a:spLocks noGrp="1"/>
          </p:cNvSpPr>
          <p:nvPr>
            <p:ph type="title"/>
          </p:nvPr>
        </p:nvSpPr>
        <p:spPr>
          <a:prstGeom prst="rect">
            <a:avLst/>
          </a:prstGeom>
        </p:spPr>
        <p:txBody>
          <a:bodyPr/>
          <a:lstStyle>
            <a:lvl1pPr>
              <a:defRPr sz="3900"/>
            </a:lvl1pPr>
          </a:lstStyle>
          <a:p>
            <a:r>
              <a:t>Východní původ filosofického myšlení?</a:t>
            </a:r>
          </a:p>
        </p:txBody>
      </p:sp>
      <p:sp>
        <p:nvSpPr>
          <p:cNvPr id="678" name="Zástupný symbol pro obsah 2"/>
          <p:cNvSpPr txBox="1">
            <a:spLocks noGrp="1"/>
          </p:cNvSpPr>
          <p:nvPr>
            <p:ph type="body" idx="1"/>
          </p:nvPr>
        </p:nvSpPr>
        <p:spPr>
          <a:xfrm>
            <a:off x="457200" y="1600200"/>
            <a:ext cx="8229600" cy="4525963"/>
          </a:xfrm>
          <a:prstGeom prst="rect">
            <a:avLst/>
          </a:prstGeom>
        </p:spPr>
        <p:txBody>
          <a:bodyPr/>
          <a:lstStyle/>
          <a:p>
            <a:pPr>
              <a:spcBef>
                <a:spcPts val="300"/>
              </a:spcBef>
              <a:defRPr sz="1600"/>
            </a:pPr>
            <a:r>
              <a:t>Zvláště v polovině 19. století působilo přesvědčení o východním původu filosofického myšlení. </a:t>
            </a:r>
          </a:p>
          <a:p>
            <a:pPr>
              <a:spcBef>
                <a:spcPts val="300"/>
              </a:spcBef>
              <a:defRPr sz="1600"/>
            </a:pPr>
            <a:r>
              <a:t>Tento výklad může nacházet svůj původ v starověkých pramenech: a) egyptští kněží ptolemaiovského období (cca. 300 př. n. l – 30 n. l.): řecká filosofie pochází ze starších egyptských pramenů; b) helenizovaní Židé z Alexandrie pak byli přesvědčeni, že řecká filosofie vychází z nauky Mojžíše a jiných biblických proroků.</a:t>
            </a:r>
          </a:p>
          <a:p>
            <a:pPr>
              <a:spcBef>
                <a:spcPts val="300"/>
              </a:spcBef>
              <a:defRPr sz="1600"/>
            </a:pPr>
            <a:r>
              <a:t>K tomu se pak přidali někteří Řekové: Numenios (novoplatonik): „Platón je Mojžíšem, který mluví řecky.“ (Klemens Alexandrijský, </a:t>
            </a:r>
            <a:r>
              <a:rPr i="1"/>
              <a:t>Praep. evang. </a:t>
            </a:r>
            <a:r>
              <a:t>X, 10, 14.)</a:t>
            </a:r>
          </a:p>
          <a:p>
            <a:pPr>
              <a:spcBef>
                <a:spcPts val="300"/>
              </a:spcBef>
              <a:defRPr sz="1600"/>
            </a:pPr>
            <a:r>
              <a:t>Argumenty proti jsou tyto: a) v klasickém období žádný z Řeků (ani historikové, ani filosofové) nic podobného nezmiňují. Zvláště je to potrné na těchto dvou příkladech: 1. slavný historik Herodotos zmiňuje, že orfismus pochází z Egypta. Nicméně na tom to končí. Platón ve své Ústavě (IV, 435), Zákonech (V, 747 b-c) i Timaiovi (22b) zmiňuje teoretický charakter řeckého myšlení, a to v kontrastu k praktickému myšlení (v matematice a geometrii) Egypťanů; b) teze o východním původu filosofie našla ohlas u samotných Řeků až v době „úpadku filosofie“ od konce 4. stol.</a:t>
            </a:r>
            <a:r>
              <a:rPr i="1"/>
              <a:t> </a:t>
            </a:r>
          </a:p>
        </p:txBody>
      </p:sp>
    </p:spTree>
  </p:cSld>
  <p:clrMapOvr>
    <a:masterClrMapping/>
  </p:clrMapOvr>
  <p:transition spd="med"/>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Nadpis 1"/>
          <p:cNvSpPr txBox="1">
            <a:spLocks noGrp="1"/>
          </p:cNvSpPr>
          <p:nvPr>
            <p:ph type="title"/>
          </p:nvPr>
        </p:nvSpPr>
        <p:spPr>
          <a:prstGeom prst="rect">
            <a:avLst/>
          </a:prstGeom>
        </p:spPr>
        <p:txBody>
          <a:bodyPr/>
          <a:lstStyle/>
          <a:p>
            <a:r>
              <a:t>Archaická doba</a:t>
            </a:r>
          </a:p>
        </p:txBody>
      </p:sp>
      <p:sp>
        <p:nvSpPr>
          <p:cNvPr id="681"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100"/>
            </a:pPr>
            <a:r>
              <a:t>„Jak se zdá, mnohé spíše ukazuje na to, že pro aristokracii archaické doby nebyla určující skupina pevných rodů, nýbrž větší počet různě velkých a také rozdílně vážených jednotlivých rodin. Kromě toho ne všechny byly s to udržet si své sociální postavení, mnohé zmizely a uvolnily místo novým rodinám. Základem této společnosti význačných rodin tudíž není více či méně stálý počet pevně semknutých rodů, tvořených pevně vymezeným okruhem osob a ovládajících určité území. Je jím mnoho malých i větších rodin (</a:t>
            </a:r>
            <a:r>
              <a:rPr i="1"/>
              <a:t>oikoi</a:t>
            </a:r>
            <a:r>
              <a:t>), které netvoří pevně propojený svazek, nýbrž stojí vedle sebe jako samostatné jednotky, pro něž je charakteristická nestabilita. Vládl mezi nimi ustavičný konkurenční boj  a etiku, která pány oiků spojoval, charakterizuje především vzájemné soupeření. (Bleicken, J., 2004, s. 22)</a:t>
            </a:r>
          </a:p>
        </p:txBody>
      </p:sp>
    </p:spTree>
  </p:cSld>
  <p:clrMapOvr>
    <a:masterClrMapping/>
  </p:clrMapOvr>
  <p:transition spd="med"/>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Nadpis 1"/>
          <p:cNvSpPr txBox="1">
            <a:spLocks noGrp="1"/>
          </p:cNvSpPr>
          <p:nvPr>
            <p:ph type="title"/>
          </p:nvPr>
        </p:nvSpPr>
        <p:spPr>
          <a:prstGeom prst="rect">
            <a:avLst/>
          </a:prstGeom>
        </p:spPr>
        <p:txBody>
          <a:bodyPr/>
          <a:lstStyle>
            <a:lvl1pPr>
              <a:defRPr sz="1600"/>
            </a:lvl1pPr>
          </a:lstStyle>
          <a:p>
            <a:r>
              <a:t>Mytické a nemytické myšlení</a:t>
            </a:r>
          </a:p>
        </p:txBody>
      </p:sp>
      <p:sp>
        <p:nvSpPr>
          <p:cNvPr id="684" name="Zástupný symbol pro obsah 2"/>
          <p:cNvSpPr txBox="1">
            <a:spLocks noGrp="1"/>
          </p:cNvSpPr>
          <p:nvPr>
            <p:ph type="body" idx="1"/>
          </p:nvPr>
        </p:nvSpPr>
        <p:spPr>
          <a:xfrm>
            <a:off x="457200" y="980727"/>
            <a:ext cx="8229600" cy="5688634"/>
          </a:xfrm>
          <a:prstGeom prst="rect">
            <a:avLst/>
          </a:prstGeom>
        </p:spPr>
        <p:txBody>
          <a:bodyPr/>
          <a:lstStyle/>
          <a:p>
            <a:pPr marL="0" indent="0" algn="just">
              <a:spcBef>
                <a:spcPts val="300"/>
              </a:spcBef>
              <a:buSzTx/>
              <a:buNone/>
              <a:defRPr sz="1400">
                <a:latin typeface="Times New Roman"/>
                <a:ea typeface="Times New Roman"/>
                <a:cs typeface="Times New Roman"/>
                <a:sym typeface="Times New Roman"/>
              </a:defRPr>
            </a:pPr>
            <a:r>
              <a:t>„Neboť </a:t>
            </a:r>
            <a:r>
              <a:rPr b="1"/>
              <a:t>přechod od mýtu k filosofii, od </a:t>
            </a:r>
            <a:r>
              <a:rPr b="1" i="1"/>
              <a:t>mýtu </a:t>
            </a:r>
            <a:r>
              <a:rPr b="1"/>
              <a:t>k </a:t>
            </a:r>
            <a:r>
              <a:rPr b="1" i="1"/>
              <a:t>logu</a:t>
            </a:r>
            <a:r>
              <a:t>, jak se občas říká, je mnohem radikálnější než posun obsažený  v pouhém procesu de-personifikace či de-mytologizace, ať už jej chápeme jako odvržení alegorie, nebo jakési dekódování; </a:t>
            </a:r>
            <a:r>
              <a:rPr b="1"/>
              <a:t>je dokonce radikálnější než to, co může být obsaženo (není-li tato myšlenka naprosto nesmyslná) v téměř mystické mutaci způsobu myšlení</a:t>
            </a:r>
            <a:r>
              <a:t>, samotného intelektuálního procesu. Tento přechod od mýtu k logu spíše zahrnuje – a předpokládá – proměnu, která je </a:t>
            </a:r>
            <a:r>
              <a:rPr b="1"/>
              <a:t>více politická, společenská a náboženská než ryze intelektuální</a:t>
            </a:r>
            <a:r>
              <a:t> a která spočívá v odvratu od </a:t>
            </a:r>
            <a:r>
              <a:rPr b="1"/>
              <a:t>uzavřené</a:t>
            </a:r>
            <a:r>
              <a:t> </a:t>
            </a:r>
            <a:r>
              <a:rPr b="1"/>
              <a:t>tradiční společnosti </a:t>
            </a:r>
            <a:r>
              <a:t>(jež je ve své archetypální podobě společností orální, kde je vyprávění příběhů důležitým nástrojem stability a analýzy) směrem k </a:t>
            </a:r>
            <a:r>
              <a:rPr b="1"/>
              <a:t>otevřené společnosti</a:t>
            </a:r>
            <a:r>
              <a:t>, v níž se hodnoty minulosti stávají relativně nevýznamné a v níž se mohou formovat radikálně nové názory jak na společnost samu, tak na její stále se rozšiřující okolí.“ (Kirk, Raven, Schoefield, 2004, s. 98)</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„Mythos as contrasted with </a:t>
            </a:r>
            <a:r>
              <a:rPr i="1"/>
              <a:t>logos: logos </a:t>
            </a:r>
            <a:r>
              <a:t>from </a:t>
            </a:r>
            <a:r>
              <a:rPr i="1"/>
              <a:t>legein, </a:t>
            </a:r>
            <a:r>
              <a:t>„to put together,“ is assembling single bits of evidence, of verifiable facts: </a:t>
            </a:r>
            <a:r>
              <a:rPr i="1"/>
              <a:t>logon didonai, </a:t>
            </a:r>
            <a:r>
              <a:t>to render account in front of a critical and suspicious audience; </a:t>
            </a:r>
            <a:r>
              <a:rPr i="1"/>
              <a:t>mythos </a:t>
            </a:r>
            <a:r>
              <a:t>is telling a tale while disclaiming responsibility: </a:t>
            </a:r>
            <a:r>
              <a:rPr i="1"/>
              <a:t>ouk emos ho mythos</a:t>
            </a:r>
            <a:r>
              <a:t>, this is not my tale, but I have heard it elsewhere.“ (Burkert, Walter, </a:t>
            </a:r>
            <a:r>
              <a:rPr i="1"/>
              <a:t>Structure and History in Greek Mythology and Ritual, </a:t>
            </a:r>
            <a:r>
              <a:t>s. 3.)</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„Mythos v kontrastu s logem: logos z </a:t>
            </a:r>
            <a:r>
              <a:rPr i="1"/>
              <a:t>legein</a:t>
            </a:r>
            <a:r>
              <a:t>, „skládat dohromady,“ shromažďovat jednotlivé kousky důkazů, ověřitelných faktů: </a:t>
            </a:r>
            <a:r>
              <a:rPr i="1"/>
              <a:t>logon didonai</a:t>
            </a:r>
            <a:r>
              <a:t>, skládat účty před kritickým a </a:t>
            </a:r>
            <a:r>
              <a:rPr b="1"/>
              <a:t>podezíravým publikem</a:t>
            </a:r>
            <a:r>
              <a:t>; </a:t>
            </a:r>
            <a:r>
              <a:rPr i="1"/>
              <a:t>mythos</a:t>
            </a:r>
            <a:r>
              <a:t> vypráví příběh a zároveň se zříká odpovědnosti: </a:t>
            </a:r>
            <a:r>
              <a:rPr i="1"/>
              <a:t>ouk emos ho mythos</a:t>
            </a:r>
            <a:r>
              <a:t>, to není můj příběh, ale slyšel jsem to jinde.“</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Srov. také: </a:t>
            </a:r>
          </a:p>
          <a:p>
            <a:pPr marL="0" indent="0" algn="just">
              <a:spcBef>
                <a:spcPts val="300"/>
              </a:spcBef>
              <a:buSzTx/>
              <a:buNone/>
              <a:defRPr sz="1400">
                <a:latin typeface="Times New Roman"/>
                <a:ea typeface="Times New Roman"/>
                <a:cs typeface="Times New Roman"/>
                <a:sym typeface="Times New Roman"/>
              </a:defRPr>
            </a:pPr>
            <a:r>
              <a:t>Symposion 177a; Gorgias 523a, 527a.</a:t>
            </a:r>
          </a:p>
          <a:p>
            <a:pPr marL="0" indent="0" algn="just">
              <a:spcBef>
                <a:spcPts val="300"/>
              </a:spcBef>
              <a:buSzTx/>
              <a:buNone/>
              <a:defRPr sz="1400">
                <a:latin typeface="Times New Roman"/>
                <a:ea typeface="Times New Roman"/>
                <a:cs typeface="Times New Roman"/>
                <a:sym typeface="Times New Roman"/>
              </a:defRPr>
            </a:pPr>
            <a:r>
              <a:t>Sennett, R., </a:t>
            </a:r>
            <a:r>
              <a:rPr i="1"/>
              <a:t>Flesh and Stones, </a:t>
            </a:r>
            <a:r>
              <a:t>s. 80-82.</a:t>
            </a:r>
          </a:p>
        </p:txBody>
      </p:sp>
    </p:spTree>
  </p:cSld>
  <p:clrMapOvr>
    <a:masterClrMapping/>
  </p:clrMapOvr>
  <p:transition spd="med"/>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TextovéPole 1"/>
          <p:cNvSpPr txBox="1"/>
          <p:nvPr/>
        </p:nvSpPr>
        <p:spPr>
          <a:xfrm>
            <a:off x="251521" y="332656"/>
            <a:ext cx="2618576" cy="6502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t>Platón, </a:t>
            </a:r>
            <a:r>
              <a:rPr i="1"/>
              <a:t>Gorgias</a:t>
            </a:r>
            <a:r>
              <a:t> (462b3-465e6):</a:t>
            </a:r>
          </a:p>
          <a:p>
            <a:pPr>
              <a:defRPr sz="1000"/>
            </a:pPr>
            <a:endParaRPr/>
          </a:p>
          <a:p>
            <a:pPr>
              <a:defRPr sz="1000"/>
            </a:pPr>
            <a:r>
              <a:t>Pól. Však to udělám. Nuže, odpověz mi Sókrate! Když se ti zdá, že je</a:t>
            </a:r>
            <a:r>
              <a:rPr b="1"/>
              <a:t> Gorgias</a:t>
            </a:r>
            <a:r>
              <a:t> v nejistotě stran rétoriky, zač pak ji pokládáš ty?</a:t>
            </a:r>
          </a:p>
          <a:p>
            <a:pPr>
              <a:defRPr sz="1000"/>
            </a:pPr>
            <a:r>
              <a:t>Sókr. To se tážeš, za jaké umění ji pokládám?</a:t>
            </a:r>
          </a:p>
          <a:p>
            <a:pPr>
              <a:defRPr sz="1000"/>
            </a:pPr>
            <a:r>
              <a:t>Pól. Ano.</a:t>
            </a:r>
          </a:p>
          <a:p>
            <a:pPr>
              <a:defRPr sz="1000"/>
            </a:pPr>
            <a:r>
              <a:t>Sókr. Abych ti řekl pravdu, Póle, zdá se mi, že </a:t>
            </a:r>
            <a:r>
              <a:rPr b="1"/>
              <a:t>to není žádné umění</a:t>
            </a:r>
            <a:r>
              <a:t>.</a:t>
            </a:r>
          </a:p>
          <a:p>
            <a:pPr>
              <a:defRPr sz="1000"/>
            </a:pPr>
            <a:r>
              <a:t>Pól. Nuže, co je podle tvého zdání rétorika?</a:t>
            </a:r>
          </a:p>
          <a:p>
            <a:pPr>
              <a:defRPr sz="1000"/>
            </a:pPr>
            <a:r>
              <a:t>Sókr. Věc, o které ty tvrdíš, že jsi ji udělal uměním, ve spise, který jsem nedávno přečetl.</a:t>
            </a:r>
          </a:p>
          <a:p>
            <a:pPr>
              <a:defRPr sz="1000"/>
            </a:pPr>
            <a:r>
              <a:t>Pól. Co to myslíš?</a:t>
            </a:r>
          </a:p>
          <a:p>
            <a:pPr>
              <a:defRPr sz="1000"/>
            </a:pPr>
            <a:r>
              <a:t>Sókr. Jakousi zběhlost.</a:t>
            </a:r>
          </a:p>
          <a:p>
            <a:pPr>
              <a:defRPr sz="1000"/>
            </a:pPr>
            <a:r>
              <a:t>Pól. Tedy tobě se zdá, že je rétorika zběhlost?</a:t>
            </a:r>
          </a:p>
          <a:p>
            <a:pPr>
              <a:defRPr sz="1000"/>
            </a:pPr>
            <a:r>
              <a:t>Sókr. Ano, jestliže ty nic nenamítáš.</a:t>
            </a:r>
          </a:p>
          <a:p>
            <a:pPr>
              <a:defRPr sz="1000"/>
            </a:pPr>
            <a:r>
              <a:t>Pól. Zběhlost v čem?</a:t>
            </a:r>
          </a:p>
          <a:p>
            <a:pPr>
              <a:defRPr sz="1000"/>
            </a:pPr>
            <a:r>
              <a:t>Sókr. V způsobování jakési libosti a příjemnosti.</a:t>
            </a:r>
          </a:p>
          <a:p>
            <a:pPr>
              <a:defRPr sz="1000"/>
            </a:pPr>
            <a:r>
              <a:t>Pól. Nezdá se ti tedy snad, že je rétorika krásná věc, když je schopna způsobovat lidem libost?</a:t>
            </a:r>
          </a:p>
          <a:p>
            <a:pPr>
              <a:defRPr sz="1000"/>
            </a:pPr>
            <a:r>
              <a:t>Sókr. Jak to Póle? Už ses ode mne dozvěděl, zač jí pokládám, že se dále ptáš, nezdá-li se mi krásná?</a:t>
            </a:r>
          </a:p>
          <a:p>
            <a:pPr>
              <a:defRPr sz="1000"/>
            </a:pPr>
            <a:r>
              <a:t>Pól. Což jsem se nedověděl, že ji pokládáš za jakousi zběhlost?</a:t>
            </a:r>
          </a:p>
          <a:p>
            <a:pPr>
              <a:defRPr sz="1000"/>
            </a:pPr>
            <a:r>
              <a:t>Sókr. Chěl bys tedy, když tak ceníš způsobování libosti, udělat něco maličkého mně k libosti?</a:t>
            </a:r>
          </a:p>
          <a:p>
            <a:pPr>
              <a:defRPr sz="1000"/>
            </a:pPr>
            <a:r>
              <a:t>Pól. Zajisté.</a:t>
            </a:r>
          </a:p>
          <a:p>
            <a:pPr>
              <a:defRPr sz="1000"/>
            </a:pPr>
            <a:r>
              <a:t>Sókr. Zeptej se mne nyní, jakým uměním se mi zdá kuchařství.</a:t>
            </a:r>
          </a:p>
          <a:p>
            <a:pPr>
              <a:defRPr sz="1000"/>
            </a:pPr>
            <a:r>
              <a:t>Pól. </a:t>
            </a:r>
            <a:r>
              <a:rPr b="1"/>
              <a:t>Nuže, táži se, jaké umění je kuchařství?</a:t>
            </a:r>
          </a:p>
          <a:p>
            <a:pPr>
              <a:defRPr sz="1000" b="1"/>
            </a:pPr>
            <a:r>
              <a:t>Sókr. Žádné, Póle. Teď řekni: Tedy co?</a:t>
            </a:r>
          </a:p>
          <a:p>
            <a:pPr>
              <a:defRPr sz="1000"/>
            </a:pPr>
            <a:r>
              <a:t>Pól. Říkám to.</a:t>
            </a:r>
          </a:p>
          <a:p>
            <a:pPr>
              <a:defRPr sz="1000"/>
            </a:pPr>
            <a:r>
              <a:t>Sókr. Jakási zběhlost. Teď řekni: V čem?</a:t>
            </a:r>
          </a:p>
          <a:p>
            <a:pPr>
              <a:defRPr sz="1000"/>
            </a:pPr>
            <a:r>
              <a:t>Pól. Říkám to.</a:t>
            </a:r>
          </a:p>
          <a:p>
            <a:pPr>
              <a:defRPr sz="1000"/>
            </a:pPr>
            <a:r>
              <a:t>Sókr. Zběhlost v způsobování libosti a příjemnosti, Póle.</a:t>
            </a:r>
          </a:p>
          <a:p>
            <a:pPr>
              <a:defRPr sz="1000"/>
            </a:pPr>
            <a:r>
              <a:t>Pól. Tedy kuchařství a rétorika je totéž?</a:t>
            </a:r>
          </a:p>
          <a:p>
            <a:pPr>
              <a:defRPr sz="1000"/>
            </a:pPr>
            <a:r>
              <a:t>Sókr. Nikoliv, nýbrž každé je jeden druh téhož zaměstnání.</a:t>
            </a:r>
          </a:p>
        </p:txBody>
      </p:sp>
      <p:sp>
        <p:nvSpPr>
          <p:cNvPr id="687" name="TextovéPole 3"/>
          <p:cNvSpPr txBox="1"/>
          <p:nvPr/>
        </p:nvSpPr>
        <p:spPr>
          <a:xfrm>
            <a:off x="3393583" y="476671"/>
            <a:ext cx="2356834" cy="6007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t>Pól. Kterého myslíš?</a:t>
            </a:r>
          </a:p>
          <a:p>
            <a:pPr>
              <a:defRPr sz="1000"/>
            </a:pPr>
            <a:r>
              <a:t>Sókr. </a:t>
            </a:r>
            <a:r>
              <a:rPr b="1"/>
              <a:t>Jen aby nebylo příliš drsné povědět pravdu; ostýchám se totiž to říci Kvůli</a:t>
            </a:r>
            <a:r>
              <a:t> Gorgiovi, aby se nedomníval, že zesměšňuji jeho zaměstnání. Co se mne týče, já nevím, zdali to platí o té rétorice, kterou se zabývá Gorgias – neboť právě teď se nám z naši rozmluvy nic jasně neukázalo, zač asi ji on pokládá-, ale co já nazývám rétorikou, to je druh kterési věci, </a:t>
            </a:r>
            <a:r>
              <a:rPr b="1"/>
              <a:t>jež nijak nenáleží mezi krásné.</a:t>
            </a:r>
          </a:p>
          <a:p>
            <a:pPr>
              <a:defRPr sz="1000"/>
            </a:pPr>
            <a:r>
              <a:t>Gorg. Které, Sókrate? Pověz to a nic se mne neostýchéj.</a:t>
            </a:r>
          </a:p>
          <a:p>
            <a:pPr>
              <a:defRPr sz="1000"/>
            </a:pPr>
            <a:r>
              <a:t>Sókr. Nuže tedy, zdá se mi, Gorgio, že to je jakési zaměstnání ne sice odborně naučné, ale zaměstnání, které vyžaduje duše obratné, zmužilé a od přirozenosti schopné zacházení s lidmi; nazývám pak jeho celkovou podstatu </a:t>
            </a:r>
            <a:r>
              <a:rPr b="1"/>
              <a:t>úlisným lahoděním</a:t>
            </a:r>
            <a:r>
              <a:t>. </a:t>
            </a:r>
            <a:r>
              <a:rPr b="1"/>
              <a:t>Tato činnost má podle mého mínění i mnoho jiných druhů a jeden z nich je také kuchařství; to se sice zdá uměním, ale, jak já o tom soudím, není to umění, nýbrž zběhlost a cvik.</a:t>
            </a:r>
            <a:r>
              <a:t> </a:t>
            </a:r>
            <a:r>
              <a:rPr>
                <a:solidFill>
                  <a:srgbClr val="FF0000"/>
                </a:solidFill>
              </a:rPr>
              <a:t>Druhem tohoto lahodění nazývám i rétoriku a kosmetiku i sofistiku, čtyři to druhy ve čtyřech různých oborech.</a:t>
            </a:r>
            <a:r>
              <a:t> Jestliže tedy Pólos se chce vyptávat, ať  se vyptává; neboť ještě se nedověděl, za jaký druh lahodění já pokládám rétoriku, nýbrž nepozoruje, že ji nepokládám za krásnou věc. Avšak já mu dříve neodpoví, zdali pokládám rétoriku za krásnou, či za ošklivou věc, až nejprve odpovím, co jest rétorika. Vždyť by to nebylo v pořádku, Póle; ale jestliže se to chceš dovědět, taž se, za jaký druh lahodění já pokládám rétoriku. …</a:t>
            </a:r>
          </a:p>
        </p:txBody>
      </p:sp>
    </p:spTree>
  </p:cSld>
  <p:clrMapOvr>
    <a:masterClrMapping/>
  </p:clrMapOvr>
  <p:transition spd="med"/>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Nadpis 1"/>
          <p:cNvSpPr txBox="1">
            <a:spLocks noGrp="1"/>
          </p:cNvSpPr>
          <p:nvPr>
            <p:ph type="title"/>
          </p:nvPr>
        </p:nvSpPr>
        <p:spPr>
          <a:prstGeom prst="rect">
            <a:avLst/>
          </a:prstGeom>
        </p:spPr>
        <p:txBody>
          <a:bodyPr/>
          <a:lstStyle/>
          <a:p>
            <a:pPr>
              <a:defRPr sz="1600"/>
            </a:pPr>
            <a:r>
              <a:t>Herman Dielz a Walther Kranz: </a:t>
            </a:r>
            <a:r>
              <a:rPr i="1"/>
              <a:t>Die Fragmente der Vorsokratiker</a:t>
            </a:r>
          </a:p>
        </p:txBody>
      </p:sp>
      <p:sp>
        <p:nvSpPr>
          <p:cNvPr id="690"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33" name="Efesos.png" descr="Efesos.png"/>
          <p:cNvPicPr>
            <a:picLocks noGrp="1" noChangeAspect="1"/>
          </p:cNvPicPr>
          <p:nvPr>
            <p:ph type="pic" idx="21"/>
          </p:nvPr>
        </p:nvPicPr>
        <p:blipFill>
          <a:blip r:embed="rId2"/>
          <a:srcRect/>
          <a:stretch>
            <a:fillRect/>
          </a:stretch>
        </p:blipFill>
        <p:spPr>
          <a:xfrm>
            <a:off x="796688" y="128552"/>
            <a:ext cx="7550490" cy="5662868"/>
          </a:xfrm>
          <a:prstGeom prst="rect">
            <a:avLst/>
          </a:prstGeom>
        </p:spPr>
      </p:pic>
      <p:sp>
        <p:nvSpPr>
          <p:cNvPr id="134" name="Efez, 50 km od Izmiru."/>
          <p:cNvSpPr txBox="1">
            <a:spLocks noGrp="1"/>
          </p:cNvSpPr>
          <p:nvPr>
            <p:ph type="body" sz="quarter" idx="1"/>
          </p:nvPr>
        </p:nvSpPr>
        <p:spPr>
          <a:xfrm>
            <a:off x="1709931" y="5826180"/>
            <a:ext cx="5486401" cy="804863"/>
          </a:xfrm>
          <a:prstGeom prst="rect">
            <a:avLst/>
          </a:prstGeom>
        </p:spPr>
        <p:txBody>
          <a:bodyPr/>
          <a:lstStyle>
            <a:lvl1pPr>
              <a:defRPr>
                <a:latin typeface="Times New Roman"/>
                <a:ea typeface="Times New Roman"/>
                <a:cs typeface="Times New Roman"/>
                <a:sym typeface="Times New Roman"/>
              </a:defRPr>
            </a:lvl1pPr>
          </a:lstStyle>
          <a:p>
            <a:r>
              <a:t>Efez, 50 km od Izmiru. </a:t>
            </a:r>
          </a:p>
        </p:txBody>
      </p:sp>
    </p:spTree>
  </p:cSld>
  <p:clrMapOvr>
    <a:masterClrMapping/>
  </p:clrMapOvr>
  <p:transition spd="med"/>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Nadpis 1"/>
          <p:cNvSpPr txBox="1">
            <a:spLocks noGrp="1"/>
          </p:cNvSpPr>
          <p:nvPr>
            <p:ph type="title"/>
          </p:nvPr>
        </p:nvSpPr>
        <p:spPr>
          <a:prstGeom prst="rect">
            <a:avLst/>
          </a:prstGeom>
        </p:spPr>
        <p:txBody>
          <a:bodyPr/>
          <a:lstStyle/>
          <a:p>
            <a:pPr>
              <a:defRPr sz="1200"/>
            </a:pPr>
            <a:r>
              <a:rPr dirty="0"/>
              <a:t>Mario </a:t>
            </a:r>
            <a:r>
              <a:rPr dirty="0" err="1"/>
              <a:t>Livio</a:t>
            </a:r>
            <a:r>
              <a:rPr dirty="0"/>
              <a:t>, </a:t>
            </a:r>
            <a:r>
              <a:rPr i="1" dirty="0" err="1"/>
              <a:t>Zlatý</a:t>
            </a:r>
            <a:r>
              <a:rPr i="1" dirty="0"/>
              <a:t> </a:t>
            </a:r>
            <a:r>
              <a:rPr i="1" dirty="0" err="1"/>
              <a:t>řez</a:t>
            </a:r>
            <a:r>
              <a:rPr i="1" dirty="0"/>
              <a:t>, </a:t>
            </a:r>
            <a:r>
              <a:rPr dirty="0"/>
              <a:t>s. 60.</a:t>
            </a:r>
            <a:r>
              <a:rPr i="1" dirty="0"/>
              <a:t> </a:t>
            </a:r>
          </a:p>
        </p:txBody>
      </p:sp>
      <p:sp>
        <p:nvSpPr>
          <p:cNvPr id="693"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rPr sz="2000" dirty="0">
                <a:latin typeface="Times New Roman" panose="02020603050405020304" pitchFamily="18" charset="0"/>
                <a:cs typeface="Times New Roman" panose="02020603050405020304" pitchFamily="18" charset="0"/>
              </a:rPr>
              <a:t>„</a:t>
            </a:r>
            <a:r>
              <a:rPr sz="2000" dirty="0" err="1">
                <a:latin typeface="Times New Roman" panose="02020603050405020304" pitchFamily="18" charset="0"/>
                <a:cs typeface="Times New Roman" panose="02020603050405020304" pitchFamily="18" charset="0"/>
              </a:rPr>
              <a:t>Každý</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kdo</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vyrostl</a:t>
            </a:r>
            <a:r>
              <a:rPr sz="2000" dirty="0">
                <a:latin typeface="Times New Roman" panose="02020603050405020304" pitchFamily="18" charset="0"/>
                <a:cs typeface="Times New Roman" panose="02020603050405020304" pitchFamily="18" charset="0"/>
              </a:rPr>
              <a:t> v </a:t>
            </a:r>
            <a:r>
              <a:rPr sz="2000" dirty="0" err="1">
                <a:latin typeface="Times New Roman" panose="02020603050405020304" pitchFamily="18" charset="0"/>
                <a:cs typeface="Times New Roman" panose="02020603050405020304" pitchFamily="18" charset="0"/>
              </a:rPr>
              <a:t>západní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nebo</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blízkovýchodní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civilizaci</a:t>
            </a:r>
            <a:r>
              <a:rPr sz="2000" dirty="0">
                <a:latin typeface="Times New Roman" panose="02020603050405020304" pitchFamily="18" charset="0"/>
                <a:cs typeface="Times New Roman" panose="02020603050405020304" pitchFamily="18" charset="0"/>
              </a:rPr>
              <a:t>, je v </a:t>
            </a:r>
            <a:r>
              <a:rPr sz="2000" dirty="0" err="1">
                <a:latin typeface="Times New Roman" panose="02020603050405020304" pitchFamily="18" charset="0"/>
                <a:cs typeface="Times New Roman" panose="02020603050405020304" pitchFamily="18" charset="0"/>
              </a:rPr>
              <a:t>matematice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přírodních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vědách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filosofii</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umění</a:t>
            </a:r>
            <a:r>
              <a:rPr sz="2000" dirty="0">
                <a:latin typeface="Times New Roman" panose="02020603050405020304" pitchFamily="18" charset="0"/>
                <a:cs typeface="Times New Roman" panose="02020603050405020304" pitchFamily="18" charset="0"/>
              </a:rPr>
              <a:t> a </a:t>
            </a:r>
            <a:r>
              <a:rPr sz="2000" dirty="0" err="1">
                <a:latin typeface="Times New Roman" panose="02020603050405020304" pitchFamily="18" charset="0"/>
                <a:cs typeface="Times New Roman" panose="02020603050405020304" pitchFamily="18" charset="0"/>
              </a:rPr>
              <a:t>literatuře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bezpochyby</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žákem</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starých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Řeků</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Slova</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německého</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básníka</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Goetha</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že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totiž</a:t>
            </a:r>
            <a:r>
              <a:rPr sz="2000" dirty="0">
                <a:latin typeface="Times New Roman" panose="02020603050405020304" pitchFamily="18" charset="0"/>
                <a:cs typeface="Times New Roman" panose="02020603050405020304" pitchFamily="18" charset="0"/>
              </a:rPr>
              <a:t> „ze </a:t>
            </a:r>
            <a:r>
              <a:rPr sz="2000" dirty="0" err="1">
                <a:latin typeface="Times New Roman" panose="02020603050405020304" pitchFamily="18" charset="0"/>
                <a:cs typeface="Times New Roman" panose="02020603050405020304" pitchFamily="18" charset="0"/>
              </a:rPr>
              <a:t>všech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národů</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Řekové</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snili</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sen</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života</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nejlépe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jsou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pouze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malou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poklonou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průkopnickému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úsilí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Řeků</a:t>
            </a:r>
            <a:r>
              <a:rPr sz="2000" dirty="0">
                <a:latin typeface="Times New Roman" panose="02020603050405020304" pitchFamily="18" charset="0"/>
                <a:cs typeface="Times New Roman" panose="02020603050405020304" pitchFamily="18" charset="0"/>
              </a:rPr>
              <a:t> v </a:t>
            </a:r>
            <a:r>
              <a:rPr sz="2000" dirty="0" err="1">
                <a:latin typeface="Times New Roman" panose="02020603050405020304" pitchFamily="18" charset="0"/>
                <a:cs typeface="Times New Roman" panose="02020603050405020304" pitchFamily="18" charset="0"/>
              </a:rPr>
              <a:t>těch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sférách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poznání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které</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odkryli</a:t>
            </a:r>
            <a:r>
              <a:rPr sz="2000" dirty="0">
                <a:latin typeface="Times New Roman" panose="02020603050405020304" pitchFamily="18" charset="0"/>
                <a:cs typeface="Times New Roman" panose="02020603050405020304" pitchFamily="18" charset="0"/>
              </a:rPr>
              <a:t> a </a:t>
            </a:r>
            <a:r>
              <a:rPr sz="2000" dirty="0" err="1">
                <a:latin typeface="Times New Roman" panose="02020603050405020304" pitchFamily="18" charset="0"/>
                <a:cs typeface="Times New Roman" panose="02020603050405020304" pitchFamily="18" charset="0"/>
              </a:rPr>
              <a:t>pojmenovali</a:t>
            </a:r>
            <a:r>
              <a:rPr sz="2000" dirty="0">
                <a:latin typeface="Times New Roman" panose="02020603050405020304" pitchFamily="18" charset="0"/>
                <a:cs typeface="Times New Roman" panose="02020603050405020304" pitchFamily="18" charset="0"/>
              </a:rPr>
              <a:t>.</a:t>
            </a:r>
          </a:p>
          <a:p>
            <a:pPr marL="0" indent="0">
              <a:spcBef>
                <a:spcPts val="200"/>
              </a:spcBef>
              <a:buSzTx/>
              <a:buNone/>
              <a:defRPr sz="1200"/>
            </a:pPr>
            <a:r>
              <a:rPr sz="2000" dirty="0" err="1">
                <a:latin typeface="Times New Roman" panose="02020603050405020304" pitchFamily="18" charset="0"/>
                <a:cs typeface="Times New Roman" panose="02020603050405020304" pitchFamily="18" charset="0"/>
              </a:rPr>
              <a:t>Úspěchy</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Řeků</a:t>
            </a:r>
            <a:r>
              <a:rPr sz="2000" dirty="0">
                <a:latin typeface="Times New Roman" panose="02020603050405020304" pitchFamily="18" charset="0"/>
                <a:cs typeface="Times New Roman" panose="02020603050405020304" pitchFamily="18" charset="0"/>
              </a:rPr>
              <a:t> v </a:t>
            </a:r>
            <a:r>
              <a:rPr sz="2000" dirty="0" err="1">
                <a:latin typeface="Times New Roman" panose="02020603050405020304" pitchFamily="18" charset="0"/>
                <a:cs typeface="Times New Roman" panose="02020603050405020304" pitchFamily="18" charset="0"/>
              </a:rPr>
              <a:t>ostatních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oblastech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však</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blednou</a:t>
            </a:r>
            <a:r>
              <a:rPr sz="2000" dirty="0">
                <a:latin typeface="Times New Roman" panose="02020603050405020304" pitchFamily="18" charset="0"/>
                <a:cs typeface="Times New Roman" panose="02020603050405020304" pitchFamily="18" charset="0"/>
              </a:rPr>
              <a:t> v </a:t>
            </a:r>
            <a:r>
              <a:rPr sz="2000" dirty="0" err="1">
                <a:latin typeface="Times New Roman" panose="02020603050405020304" pitchFamily="18" charset="0"/>
                <a:cs typeface="Times New Roman" panose="02020603050405020304" pitchFamily="18" charset="0"/>
              </a:rPr>
              <a:t>porovnání</a:t>
            </a:r>
            <a:r>
              <a:rPr sz="2000" dirty="0">
                <a:latin typeface="Times New Roman" panose="02020603050405020304" pitchFamily="18" charset="0"/>
                <a:cs typeface="Times New Roman" panose="02020603050405020304" pitchFamily="18" charset="0"/>
              </a:rPr>
              <a:t> s </a:t>
            </a:r>
            <a:r>
              <a:rPr sz="2000" dirty="0" err="1">
                <a:latin typeface="Times New Roman" panose="02020603050405020304" pitchFamily="18" charset="0"/>
                <a:cs typeface="Times New Roman" panose="02020603050405020304" pitchFamily="18" charset="0"/>
              </a:rPr>
              <a:t>úctou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jakou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budí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výsledky</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jejich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činnosti</a:t>
            </a:r>
            <a:r>
              <a:rPr sz="2000" dirty="0">
                <a:latin typeface="Times New Roman" panose="02020603050405020304" pitchFamily="18" charset="0"/>
                <a:cs typeface="Times New Roman" panose="02020603050405020304" pitchFamily="18" charset="0"/>
              </a:rPr>
              <a:t> v </a:t>
            </a:r>
            <a:r>
              <a:rPr sz="2000" dirty="0" err="1">
                <a:latin typeface="Times New Roman" panose="02020603050405020304" pitchFamily="18" charset="0"/>
                <a:cs typeface="Times New Roman" panose="02020603050405020304" pitchFamily="18" charset="0"/>
              </a:rPr>
              <a:t>matematice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Během</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pouhých</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čtyř</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století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os</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Thaléta</a:t>
            </a:r>
            <a:r>
              <a:rPr sz="2000" dirty="0">
                <a:latin typeface="Times New Roman" panose="02020603050405020304" pitchFamily="18" charset="0"/>
                <a:cs typeface="Times New Roman" panose="02020603050405020304" pitchFamily="18" charset="0"/>
              </a:rPr>
              <a:t> z Mi</a:t>
            </a:r>
            <a:r>
              <a:rPr lang="cs-CZ" sz="2000" dirty="0">
                <a:latin typeface="Times New Roman" panose="02020603050405020304" pitchFamily="18" charset="0"/>
                <a:cs typeface="Times New Roman" panose="02020603050405020304" pitchFamily="18" charset="0"/>
              </a:rPr>
              <a:t>l</a:t>
            </a:r>
            <a:r>
              <a:rPr sz="2000" dirty="0" err="1">
                <a:latin typeface="Times New Roman" panose="02020603050405020304" pitchFamily="18" charset="0"/>
                <a:cs typeface="Times New Roman" panose="02020603050405020304" pitchFamily="18" charset="0"/>
              </a:rPr>
              <a:t>étu</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žil</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okolo</a:t>
            </a:r>
            <a:r>
              <a:rPr sz="2000" dirty="0">
                <a:latin typeface="Times New Roman" panose="02020603050405020304" pitchFamily="18" charset="0"/>
                <a:cs typeface="Times New Roman" panose="02020603050405020304" pitchFamily="18" charset="0"/>
              </a:rPr>
              <a:t> 600 </a:t>
            </a:r>
            <a:r>
              <a:rPr sz="2000" dirty="0" err="1">
                <a:latin typeface="Times New Roman" panose="02020603050405020304" pitchFamily="18" charset="0"/>
                <a:cs typeface="Times New Roman" panose="02020603050405020304" pitchFamily="18" charset="0"/>
              </a:rPr>
              <a:t>př</a:t>
            </a:r>
            <a:r>
              <a:rPr sz="2000" dirty="0">
                <a:latin typeface="Times New Roman" panose="02020603050405020304" pitchFamily="18" charset="0"/>
                <a:cs typeface="Times New Roman" panose="02020603050405020304" pitchFamily="18" charset="0"/>
              </a:rPr>
              <a:t>. n. l.) po „</a:t>
            </a:r>
            <a:r>
              <a:rPr sz="2000" dirty="0" err="1">
                <a:latin typeface="Times New Roman" panose="02020603050405020304" pitchFamily="18" charset="0"/>
                <a:cs typeface="Times New Roman" panose="02020603050405020304" pitchFamily="18" charset="0"/>
              </a:rPr>
              <a:t>velkého</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geometra</a:t>
            </a:r>
            <a:r>
              <a:rPr sz="2000" dirty="0">
                <a:latin typeface="Times New Roman" panose="02020603050405020304" pitchFamily="18" charset="0"/>
                <a:cs typeface="Times New Roman" panose="02020603050405020304" pitchFamily="18" charset="0"/>
              </a:rPr>
              <a:t>“ Apolonia z </a:t>
            </a:r>
            <a:r>
              <a:rPr sz="2000" dirty="0" err="1">
                <a:latin typeface="Times New Roman" panose="02020603050405020304" pitchFamily="18" charset="0"/>
                <a:cs typeface="Times New Roman" panose="02020603050405020304" pitchFamily="18" charset="0"/>
              </a:rPr>
              <a:t>Pergy</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kolem</a:t>
            </a:r>
            <a:r>
              <a:rPr sz="2000" dirty="0">
                <a:latin typeface="Times New Roman" panose="02020603050405020304" pitchFamily="18" charset="0"/>
                <a:cs typeface="Times New Roman" panose="02020603050405020304" pitchFamily="18" charset="0"/>
              </a:rPr>
              <a:t> 200 </a:t>
            </a:r>
            <a:r>
              <a:rPr sz="2000" dirty="0" err="1">
                <a:latin typeface="Times New Roman" panose="02020603050405020304" pitchFamily="18" charset="0"/>
                <a:cs typeface="Times New Roman" panose="02020603050405020304" pitchFamily="18" charset="0"/>
              </a:rPr>
              <a:t>př</a:t>
            </a:r>
            <a:r>
              <a:rPr sz="2000" dirty="0">
                <a:latin typeface="Times New Roman" panose="02020603050405020304" pitchFamily="18" charset="0"/>
                <a:cs typeface="Times New Roman" panose="02020603050405020304" pitchFamily="18" charset="0"/>
              </a:rPr>
              <a:t>. n. l.) </a:t>
            </a:r>
            <a:r>
              <a:rPr sz="2000" dirty="0" err="1">
                <a:latin typeface="Times New Roman" panose="02020603050405020304" pitchFamily="18" charset="0"/>
                <a:cs typeface="Times New Roman" panose="02020603050405020304" pitchFamily="18" charset="0"/>
              </a:rPr>
              <a:t>měli</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Řekové</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pohromadě</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všechny</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základní</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prvky</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geometrické</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teorie</a:t>
            </a:r>
            <a:r>
              <a:rPr sz="2000" dirty="0">
                <a:latin typeface="Times New Roman" panose="02020603050405020304" pitchFamily="18" charset="0"/>
                <a:cs typeface="Times New Roman" panose="02020603050405020304" pitchFamily="18" charset="0"/>
              </a:rPr>
              <a:t>.</a:t>
            </a:r>
          </a:p>
          <a:p>
            <a:pPr marL="0" indent="0">
              <a:spcBef>
                <a:spcPts val="200"/>
              </a:spcBef>
              <a:buSzTx/>
              <a:buNone/>
              <a:defRPr sz="1200"/>
            </a:pPr>
            <a:r>
              <a:rPr sz="2000" dirty="0" err="1">
                <a:latin typeface="Times New Roman" panose="02020603050405020304" pitchFamily="18" charset="0"/>
                <a:cs typeface="Times New Roman" panose="02020603050405020304" pitchFamily="18" charset="0"/>
              </a:rPr>
              <a:t>Znamenitost</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Řeků</a:t>
            </a:r>
            <a:r>
              <a:rPr sz="2000" dirty="0">
                <a:latin typeface="Times New Roman" panose="02020603050405020304" pitchFamily="18" charset="0"/>
                <a:cs typeface="Times New Roman" panose="02020603050405020304" pitchFamily="18" charset="0"/>
              </a:rPr>
              <a:t> v </a:t>
            </a:r>
            <a:r>
              <a:rPr sz="2000" dirty="0" err="1">
                <a:latin typeface="Times New Roman" panose="02020603050405020304" pitchFamily="18" charset="0"/>
                <a:cs typeface="Times New Roman" panose="02020603050405020304" pitchFamily="18" charset="0"/>
              </a:rPr>
              <a:t>matematice</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byla</a:t>
            </a:r>
            <a:r>
              <a:rPr sz="2000" dirty="0">
                <a:latin typeface="Times New Roman" panose="02020603050405020304" pitchFamily="18" charset="0"/>
                <a:cs typeface="Times New Roman" panose="02020603050405020304" pitchFamily="18" charset="0"/>
              </a:rPr>
              <a:t> do </a:t>
            </a:r>
            <a:r>
              <a:rPr sz="2000" dirty="0" err="1">
                <a:latin typeface="Times New Roman" panose="02020603050405020304" pitchFamily="18" charset="0"/>
                <a:cs typeface="Times New Roman" panose="02020603050405020304" pitchFamily="18" charset="0"/>
              </a:rPr>
              <a:t>značné</a:t>
            </a:r>
            <a:r>
              <a:rPr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míry</a:t>
            </a:r>
            <a:r>
              <a:rPr sz="2000"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výsledkem</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jejich</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zanícené</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touhy</a:t>
            </a:r>
            <a:r>
              <a:rPr sz="2000" b="1" dirty="0">
                <a:latin typeface="Times New Roman" panose="02020603050405020304" pitchFamily="18" charset="0"/>
                <a:cs typeface="Times New Roman" panose="02020603050405020304" pitchFamily="18" charset="0"/>
              </a:rPr>
              <a:t> po </a:t>
            </a:r>
            <a:r>
              <a:rPr sz="2000" b="1" dirty="0" err="1">
                <a:latin typeface="Times New Roman" panose="02020603050405020304" pitchFamily="18" charset="0"/>
                <a:cs typeface="Times New Roman" panose="02020603050405020304" pitchFamily="18" charset="0"/>
              </a:rPr>
              <a:t>poznání</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motivované</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však</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nikoliv</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pouze</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praktickými</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účely</a:t>
            </a:r>
            <a:r>
              <a:rPr sz="2000" b="1" dirty="0">
                <a:latin typeface="Times New Roman" panose="02020603050405020304" pitchFamily="18" charset="0"/>
                <a:cs typeface="Times New Roman" panose="02020603050405020304" pitchFamily="18" charset="0"/>
              </a:rPr>
              <a:t>, ale </a:t>
            </a:r>
            <a:r>
              <a:rPr sz="2000" b="1" dirty="0" err="1">
                <a:latin typeface="Times New Roman" panose="02020603050405020304" pitchFamily="18" charset="0"/>
                <a:cs typeface="Times New Roman" panose="02020603050405020304" pitchFamily="18" charset="0"/>
              </a:rPr>
              <a:t>poznáním</a:t>
            </a:r>
            <a:r>
              <a:rPr sz="2000" b="1" dirty="0">
                <a:latin typeface="Times New Roman" panose="02020603050405020304" pitchFamily="18" charset="0"/>
                <a:cs typeface="Times New Roman" panose="02020603050405020304" pitchFamily="18" charset="0"/>
              </a:rPr>
              <a:t> </a:t>
            </a:r>
            <a:r>
              <a:rPr sz="2000" b="1" dirty="0" err="1">
                <a:latin typeface="Times New Roman" panose="02020603050405020304" pitchFamily="18" charset="0"/>
                <a:cs typeface="Times New Roman" panose="02020603050405020304" pitchFamily="18" charset="0"/>
              </a:rPr>
              <a:t>samým</a:t>
            </a:r>
            <a:r>
              <a:rPr sz="2000" b="1" dirty="0">
                <a:latin typeface="Times New Roman" panose="02020603050405020304" pitchFamily="18" charset="0"/>
                <a:cs typeface="Times New Roman" panose="02020603050405020304" pitchFamily="18" charset="0"/>
              </a:rPr>
              <a:t>.</a:t>
            </a:r>
            <a:r>
              <a:rPr sz="2000" dirty="0">
                <a:latin typeface="Times New Roman" panose="02020603050405020304" pitchFamily="18" charset="0"/>
                <a:cs typeface="Times New Roman" panose="02020603050405020304" pitchFamily="18" charset="0"/>
              </a:rPr>
              <a:t>“</a:t>
            </a:r>
          </a:p>
          <a:p>
            <a:pPr marL="0" indent="0">
              <a:spcBef>
                <a:spcPts val="200"/>
              </a:spcBef>
              <a:buSzTx/>
              <a:buNone/>
              <a:defRPr sz="1200"/>
            </a:pPr>
            <a:r>
              <a:rPr dirty="0"/>
              <a:t>  </a:t>
            </a:r>
          </a:p>
        </p:txBody>
      </p:sp>
    </p:spTree>
  </p:cSld>
  <p:clrMapOvr>
    <a:masterClrMapping/>
  </p:clrMapOvr>
  <p:transition spd="med"/>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Nadpis 1"/>
          <p:cNvSpPr txBox="1">
            <a:spLocks noGrp="1"/>
          </p:cNvSpPr>
          <p:nvPr>
            <p:ph type="title"/>
          </p:nvPr>
        </p:nvSpPr>
        <p:spPr>
          <a:prstGeom prst="rect">
            <a:avLst/>
          </a:prstGeom>
        </p:spPr>
        <p:txBody>
          <a:bodyPr/>
          <a:lstStyle/>
          <a:p>
            <a:endParaRPr/>
          </a:p>
        </p:txBody>
      </p:sp>
      <p:sp>
        <p:nvSpPr>
          <p:cNvPr id="696"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Nadpis 1"/>
          <p:cNvSpPr txBox="1">
            <a:spLocks noGrp="1"/>
          </p:cNvSpPr>
          <p:nvPr>
            <p:ph type="title"/>
          </p:nvPr>
        </p:nvSpPr>
        <p:spPr>
          <a:prstGeom prst="rect">
            <a:avLst/>
          </a:prstGeom>
        </p:spPr>
        <p:txBody>
          <a:bodyPr/>
          <a:lstStyle>
            <a:lvl1pPr>
              <a:defRPr sz="1200"/>
            </a:lvl1pPr>
          </a:lstStyle>
          <a:p>
            <a:r>
              <a:t>Guthrie a hodnocení sofistů</a:t>
            </a:r>
          </a:p>
        </p:txBody>
      </p:sp>
      <p:sp>
        <p:nvSpPr>
          <p:cNvPr id="69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latin typeface="Times New Roman"/>
                <a:ea typeface="Times New Roman"/>
                <a:cs typeface="Times New Roman"/>
                <a:sym typeface="Times New Roman"/>
              </a:defRPr>
            </a:pPr>
            <a:r>
              <a:t>„With the change that came over philosophy in the fifth century, we are plunged into a discussion of questions </a:t>
            </a:r>
            <a:r>
              <a:rPr b="1"/>
              <a:t>which are as relevant now as they were when first raised by the Sophists</a:t>
            </a:r>
            <a:r>
              <a:t>. Whatever we may think of the Sophistic movement, we must all agree that (as Alban Lesky puts it in his history of Greek literature) </a:t>
            </a:r>
            <a:r>
              <a:rPr b="1"/>
              <a:t>no intellectual movement can be compared with it in the permanence of its results</a:t>
            </a:r>
            <a:r>
              <a:t>, and that the questions which the Sophists posed have never been allowed to lapse in the history of Western thought down to our own day.“</a:t>
            </a:r>
          </a:p>
          <a:p>
            <a:pPr marL="0" indent="0">
              <a:spcBef>
                <a:spcPts val="200"/>
              </a:spcBef>
              <a:buSzTx/>
              <a:buNone/>
              <a:defRPr sz="1200">
                <a:latin typeface="Times New Roman"/>
                <a:ea typeface="Times New Roman"/>
                <a:cs typeface="Times New Roman"/>
                <a:sym typeface="Times New Roman"/>
              </a:defRPr>
            </a:pPr>
            <a:r>
              <a:t>(W.K.C. Guthrie, </a:t>
            </a:r>
            <a:r>
              <a:rPr i="1"/>
              <a:t>The Sophists</a:t>
            </a:r>
            <a:r>
              <a:t>, s. 3)</a:t>
            </a:r>
          </a:p>
        </p:txBody>
      </p:sp>
    </p:spTree>
  </p:cSld>
  <p:clrMapOvr>
    <a:masterClrMapping/>
  </p:clrMapOvr>
  <p:transition spd="med"/>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Nadpis 1"/>
          <p:cNvSpPr txBox="1">
            <a:spLocks noGrp="1"/>
          </p:cNvSpPr>
          <p:nvPr>
            <p:ph type="title"/>
          </p:nvPr>
        </p:nvSpPr>
        <p:spPr>
          <a:prstGeom prst="rect">
            <a:avLst/>
          </a:prstGeom>
        </p:spPr>
        <p:txBody>
          <a:bodyPr/>
          <a:lstStyle/>
          <a:p>
            <a:pPr>
              <a:defRPr sz="1400"/>
            </a:pPr>
            <a:r>
              <a:t>Guthrie – cestování, obchod a setkávání s jinými kulturami</a:t>
            </a:r>
            <a:r>
              <a:rPr sz="4400"/>
              <a:t> </a:t>
            </a:r>
          </a:p>
        </p:txBody>
      </p:sp>
      <p:sp>
        <p:nvSpPr>
          <p:cNvPr id="702"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„The Ionian Greeks of the Anatolian coastal strip had been in close contact with Orientals for centuries, and their intellectual progress owed much to foreign sources. Trade and colonization took them to the Black Sea and Mesopotamia, and the Milesian colony Naucratis was founded in Egypt in the seventh century.1 Sojourns among Egyptians and Chaldaeans are recorded of early philosophers and sages like Solon, and are perfectly credible. The same may be said about the effect of the codification of laws. </a:t>
            </a:r>
            <a:r>
              <a:rPr b="1"/>
              <a:t>The unquestioning acceptance of law and custom, we are told, was no longer possible in a time of legislative activity. Ά code of laws drawn up by a human lawgiver whose name was known... could not be accepted in the old way as part of the everlasting order of things.</a:t>
            </a:r>
            <a:r>
              <a:t>‘“ (Guthrie, </a:t>
            </a:r>
            <a:r>
              <a:rPr i="1"/>
              <a:t>The Sophists, </a:t>
            </a:r>
            <a:r>
              <a:t>s. 17) </a:t>
            </a:r>
          </a:p>
        </p:txBody>
      </p:sp>
    </p:spTree>
  </p:cSld>
  <p:clrMapOvr>
    <a:masterClrMapping/>
  </p:clrMapOvr>
  <p:transition spd="med"/>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Nadpis 1"/>
          <p:cNvSpPr txBox="1">
            <a:spLocks noGrp="1"/>
          </p:cNvSpPr>
          <p:nvPr>
            <p:ph type="title"/>
          </p:nvPr>
        </p:nvSpPr>
        <p:spPr>
          <a:prstGeom prst="rect">
            <a:avLst/>
          </a:prstGeom>
        </p:spPr>
        <p:txBody>
          <a:bodyPr/>
          <a:lstStyle>
            <a:lvl1pPr>
              <a:defRPr sz="1800" i="1"/>
            </a:lvl1pPr>
          </a:lstStyle>
          <a:p>
            <a:r>
              <a:t>techné</a:t>
            </a:r>
          </a:p>
        </p:txBody>
      </p:sp>
      <p:sp>
        <p:nvSpPr>
          <p:cNvPr id="705" name="Zástupný symbol pro obsah 2"/>
          <p:cNvSpPr txBox="1">
            <a:spLocks noGrp="1"/>
          </p:cNvSpPr>
          <p:nvPr>
            <p:ph type="body" sz="half" idx="1"/>
          </p:nvPr>
        </p:nvSpPr>
        <p:spPr>
          <a:xfrm>
            <a:off x="457200" y="1600200"/>
            <a:ext cx="4038600" cy="4525963"/>
          </a:xfrm>
          <a:prstGeom prst="rect">
            <a:avLst/>
          </a:prstGeom>
        </p:spPr>
        <p:txBody>
          <a:bodyPr/>
          <a:lstStyle/>
          <a:p>
            <a:endParaRPr/>
          </a:p>
        </p:txBody>
      </p:sp>
      <p:sp>
        <p:nvSpPr>
          <p:cNvPr id="706"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42900" indent="-342900">
              <a:spcBef>
                <a:spcPts val="200"/>
              </a:spcBef>
              <a:buSzPct val="100000"/>
              <a:buChar char="-"/>
              <a:defRPr sz="1200"/>
            </a:pPr>
            <a:r>
              <a:t>Obvykle překládáme jako </a:t>
            </a:r>
            <a:r>
              <a:rPr i="1"/>
              <a:t>umění</a:t>
            </a:r>
            <a:r>
              <a:t>, ale v řečtině má mnohem širší význam. To platí o v případě jiných moderních jazyků.</a:t>
            </a:r>
            <a:endParaRPr sz="2800"/>
          </a:p>
          <a:p>
            <a:pPr marL="342900" indent="-342900">
              <a:spcBef>
                <a:spcPts val="200"/>
              </a:spcBef>
              <a:buSzPct val="100000"/>
              <a:buChar char="-"/>
              <a:defRPr sz="1200"/>
            </a:pPr>
            <a:r>
              <a:t>Informativní je etymologie výrazu: a) pochází od indoevropského základu </a:t>
            </a:r>
            <a:r>
              <a:rPr i="1"/>
              <a:t>tek-</a:t>
            </a:r>
            <a:r>
              <a:t>, </a:t>
            </a:r>
            <a:r>
              <a:rPr i="1"/>
              <a:t>tekt-</a:t>
            </a:r>
            <a:r>
              <a:t>, který sdružovla významy </a:t>
            </a:r>
            <a:r>
              <a:rPr i="1"/>
              <a:t>zhotovovat </a:t>
            </a:r>
            <a:r>
              <a:t>a </a:t>
            </a:r>
            <a:r>
              <a:rPr i="1"/>
              <a:t>plodit; </a:t>
            </a:r>
            <a:r>
              <a:t>v řečtině z tohoto kořene pocházejí: </a:t>
            </a:r>
            <a:r>
              <a:rPr i="1"/>
              <a:t>tiktein </a:t>
            </a:r>
            <a:r>
              <a:t>– plodit, rodit; </a:t>
            </a:r>
            <a:r>
              <a:rPr i="1"/>
              <a:t>teknon - </a:t>
            </a:r>
            <a:r>
              <a:t>dítě; </a:t>
            </a:r>
            <a:r>
              <a:rPr i="1"/>
              <a:t>tokos </a:t>
            </a:r>
            <a:r>
              <a:t>– plození, mládě; </a:t>
            </a:r>
            <a:r>
              <a:rPr i="1"/>
              <a:t>tektón </a:t>
            </a:r>
            <a:r>
              <a:t>– řemeslník; </a:t>
            </a:r>
            <a:endParaRPr sz="2800"/>
          </a:p>
          <a:p>
            <a:pPr marL="342900" indent="-342900">
              <a:spcBef>
                <a:spcPts val="200"/>
              </a:spcBef>
              <a:buSzPct val="100000"/>
              <a:buChar char="-"/>
              <a:defRPr sz="1200"/>
            </a:pPr>
            <a:r>
              <a:t>České slovo </a:t>
            </a:r>
            <a:r>
              <a:rPr i="1"/>
              <a:t>tesař </a:t>
            </a:r>
            <a:r>
              <a:t> - má stejný původ jako staroindické </a:t>
            </a:r>
            <a:r>
              <a:rPr i="1"/>
              <a:t>takşan – </a:t>
            </a:r>
            <a:r>
              <a:t>tesař</a:t>
            </a:r>
            <a:r>
              <a:rPr i="1"/>
              <a:t>, takşati </a:t>
            </a:r>
            <a:r>
              <a:t>– tesat zpracovávat dřevo.</a:t>
            </a:r>
            <a:endParaRPr sz="2800"/>
          </a:p>
          <a:p>
            <a:pPr marL="342900" indent="-342900">
              <a:spcBef>
                <a:spcPts val="200"/>
              </a:spcBef>
              <a:buSzPct val="100000"/>
              <a:buChar char="-"/>
              <a:defRPr sz="1200" i="1"/>
            </a:pPr>
            <a:r>
              <a:t>„</a:t>
            </a:r>
            <a:r>
              <a:rPr i="0"/>
              <a:t>Používání slov z této skupiny bylo tedy v řadě případů spojeno s představou o určité analogii mezi biologickými ději vedoucími ke vzniku nové živé bytosti a pracovními postupy vedoucími ke vzniku nového díla.“ (Mráz, M., 2008, s. 26.)</a:t>
            </a:r>
            <a:r>
              <a:t> </a:t>
            </a:r>
            <a:r>
              <a:rPr i="0"/>
              <a:t> </a:t>
            </a:r>
          </a:p>
        </p:txBody>
      </p:sp>
    </p:spTree>
  </p:cSld>
  <p:clrMapOvr>
    <a:masterClrMapping/>
  </p:clrMapOvr>
  <p:transition spd="med"/>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Nadpis 1"/>
          <p:cNvSpPr txBox="1">
            <a:spLocks noGrp="1"/>
          </p:cNvSpPr>
          <p:nvPr>
            <p:ph type="title"/>
          </p:nvPr>
        </p:nvSpPr>
        <p:spPr>
          <a:prstGeom prst="rect">
            <a:avLst/>
          </a:prstGeom>
        </p:spPr>
        <p:txBody>
          <a:bodyPr/>
          <a:lstStyle>
            <a:lvl1pPr>
              <a:defRPr sz="1200"/>
            </a:lvl1pPr>
          </a:lstStyle>
          <a:p>
            <a:r>
              <a:t>Aristotelés a sofisté</a:t>
            </a:r>
          </a:p>
        </p:txBody>
      </p:sp>
      <p:sp>
        <p:nvSpPr>
          <p:cNvPr id="70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„Ze jmen jsou pro sofistu zvláště upotřebitelná jména stejného znění – neboť jich užívá k oklamání posluchačů-, pro básníka však jména souznačná.“ (</a:t>
            </a:r>
            <a:r>
              <a:rPr i="1"/>
              <a:t>Rétorika</a:t>
            </a:r>
            <a:r>
              <a:t>, III, 2)</a:t>
            </a:r>
          </a:p>
        </p:txBody>
      </p:sp>
    </p:spTree>
  </p:cSld>
  <p:clrMapOvr>
    <a:masterClrMapping/>
  </p:clrMapOvr>
  <p:transition spd="med"/>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Nadpis 1"/>
          <p:cNvSpPr txBox="1">
            <a:spLocks noGrp="1"/>
          </p:cNvSpPr>
          <p:nvPr>
            <p:ph type="title"/>
          </p:nvPr>
        </p:nvSpPr>
        <p:spPr>
          <a:prstGeom prst="rect">
            <a:avLst/>
          </a:prstGeom>
        </p:spPr>
        <p:txBody>
          <a:bodyPr/>
          <a:lstStyle>
            <a:lvl1pPr>
              <a:defRPr sz="1600"/>
            </a:lvl1pPr>
          </a:lstStyle>
          <a:p>
            <a:r>
              <a:t>Aristotelés o výchově</a:t>
            </a:r>
          </a:p>
        </p:txBody>
      </p:sp>
      <p:sp>
        <p:nvSpPr>
          <p:cNvPr id="71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„Míním to takto: Je totiž možné říci, že se </a:t>
            </a:r>
            <a:r>
              <a:rPr b="1"/>
              <a:t>člověk stává vzdělaným</a:t>
            </a:r>
            <a:r>
              <a:t>, je možné říci, že se to, co není vzdělané, stává vzdělaným. Přitom tedy jednoduchým nazývám to, co vzniká a se stává, totiž člověka a co není vzdělané, a také to, čím se stává, je jednoduché, totiž vzdělané; složeným však i to, čím se stává, i to, co se stává, kdykoliv pravíme, že se nevzdělaný člověk stává vzdělaným člověkem. Z toho se u jednoho nejen říká, že se stává tím a tím, nýbrž i z toho a toho, například z toho, co není vzdělané, vzdělané, u druhého však se to tak neříká ve všech případech; </a:t>
            </a:r>
            <a:r>
              <a:rPr b="1"/>
              <a:t>neboť z člověka se nestal, nevznikl vzdělaný, nýbrž člověk se stal vzdělaným</a:t>
            </a:r>
            <a:r>
              <a:t>. Z toho však, co vzniká a se stává a co nazýváme jednoduchým, jedno se stává, podléhá vzniku, ale přitom trvá, kdežto druhé netrvá; </a:t>
            </a:r>
            <a:r>
              <a:rPr b="1"/>
              <a:t>neboť člověk, když se stává vzdělaným člověkem, trvá a  jest člověkem</a:t>
            </a:r>
            <a:r>
              <a:t>, ale nevzdělané a nemající vzdělání netrvá ani naprosto, ani ve složenině.“ (</a:t>
            </a:r>
            <a:r>
              <a:rPr i="1"/>
              <a:t>Fyzika</a:t>
            </a:r>
            <a:r>
              <a:t>, I, 7, 189bb34-190a13)</a:t>
            </a:r>
          </a:p>
        </p:txBody>
      </p:sp>
      <p:sp>
        <p:nvSpPr>
          <p:cNvPr id="713"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200"/>
              </a:spcBef>
              <a:defRPr sz="1200"/>
            </a:pPr>
            <a:r>
              <a:t>Výchova podle Aristotela rozvíjí všechny pozitivní vlohy obsažené v </a:t>
            </a:r>
            <a:r>
              <a:rPr b="1"/>
              <a:t>přirozenosti </a:t>
            </a:r>
            <a:r>
              <a:t>člověka, ale ji samu nemůže nikterak změnit.</a:t>
            </a:r>
            <a:endParaRPr sz="2800"/>
          </a:p>
          <a:p>
            <a:pPr>
              <a:spcBef>
                <a:spcPts val="600"/>
              </a:spcBef>
              <a:defRPr sz="1200"/>
            </a:pPr>
            <a:endParaRPr sz="2800"/>
          </a:p>
          <a:p>
            <a:pPr>
              <a:spcBef>
                <a:spcPts val="200"/>
              </a:spcBef>
              <a:defRPr sz="1200"/>
            </a:pPr>
            <a:r>
              <a:t>(</a:t>
            </a:r>
            <a:r>
              <a:rPr u="sng">
                <a:solidFill>
                  <a:srgbClr val="0000FF"/>
                </a:solidFill>
                <a:uFill>
                  <a:solidFill>
                    <a:srgbClr val="0000FF"/>
                  </a:solidFill>
                </a:uFill>
                <a:hlinkClick r:id="rId2" action="ppaction://hlinksldjump"/>
              </a:rPr>
              <a:t>Zpět 75</a:t>
            </a:r>
            <a:r>
              <a:t>)</a:t>
            </a:r>
          </a:p>
        </p:txBody>
      </p:sp>
    </p:spTree>
  </p:cSld>
  <p:clrMapOvr>
    <a:masterClrMapping/>
  </p:clrMapOvr>
  <p:transition spd="med"/>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Nadpis 1"/>
          <p:cNvSpPr txBox="1">
            <a:spLocks noGrp="1"/>
          </p:cNvSpPr>
          <p:nvPr>
            <p:ph type="title"/>
          </p:nvPr>
        </p:nvSpPr>
        <p:spPr>
          <a:prstGeom prst="rect">
            <a:avLst/>
          </a:prstGeom>
        </p:spPr>
        <p:txBody>
          <a:bodyPr/>
          <a:lstStyle/>
          <a:p>
            <a:pPr>
              <a:defRPr sz="1600"/>
            </a:pPr>
            <a:r>
              <a:t>Platón o výchově (</a:t>
            </a:r>
            <a:r>
              <a:rPr i="1"/>
              <a:t>Ústava</a:t>
            </a:r>
            <a:r>
              <a:t>, V., 449a; VIII, 544a-545c)</a:t>
            </a:r>
          </a:p>
        </p:txBody>
      </p:sp>
      <p:sp>
        <p:nvSpPr>
          <p:cNvPr id="716" name="Zástupný symbol pro obsah 2"/>
          <p:cNvSpPr txBox="1">
            <a:spLocks noGrp="1"/>
          </p:cNvSpPr>
          <p:nvPr>
            <p:ph type="body" sz="half" idx="1"/>
          </p:nvPr>
        </p:nvSpPr>
        <p:spPr>
          <a:xfrm>
            <a:off x="457200" y="1600200"/>
            <a:ext cx="4038600" cy="4525963"/>
          </a:xfrm>
          <a:prstGeom prst="rect">
            <a:avLst/>
          </a:prstGeom>
        </p:spPr>
        <p:txBody>
          <a:bodyPr/>
          <a:lstStyle/>
          <a:p>
            <a:pPr marL="0" indent="0">
              <a:lnSpc>
                <a:spcPct val="90000"/>
              </a:lnSpc>
              <a:spcBef>
                <a:spcPts val="200"/>
              </a:spcBef>
              <a:buSzTx/>
              <a:buNone/>
              <a:defRPr sz="1200"/>
            </a:pPr>
            <a:r>
              <a:t>„Takovou tedy obec i ústavu jmenuji dobrou a správnou a </a:t>
            </a:r>
            <a:r>
              <a:rPr b="1"/>
              <a:t>právě tak i takového muže</a:t>
            </a:r>
            <a:r>
              <a:t>; ostatní pak špatnými a pochybenými – je-li tato správná – jak co do uspořádání obcí, </a:t>
            </a:r>
            <a:r>
              <a:rPr b="1"/>
              <a:t>tak co do zásadního ustrojení duše v jednotlivých lidech</a:t>
            </a:r>
            <a:r>
              <a:t>, a to ve čtyřech podobách špatnosti.“ (Ústava, V., 449a)</a:t>
            </a:r>
          </a:p>
          <a:p>
            <a:pPr marL="0" indent="0">
              <a:lnSpc>
                <a:spcPct val="90000"/>
              </a:lnSpc>
              <a:buSzTx/>
              <a:buNone/>
              <a:defRPr sz="1200"/>
            </a:pPr>
            <a:endParaRPr/>
          </a:p>
          <a:p>
            <a:pPr marL="0" indent="0">
              <a:lnSpc>
                <a:spcPct val="90000"/>
              </a:lnSpc>
              <a:spcBef>
                <a:spcPts val="200"/>
              </a:spcBef>
              <a:buSzTx/>
              <a:buNone/>
              <a:defRPr sz="1200"/>
            </a:pPr>
            <a:r>
              <a:t>„Ale pak tedy – tak jsi říkal – jsou ostatní obce pochybené, je-li tato pravá. Co se týče těch ostatních ústav, řekl jsi, jak se pamatuji, že jsou jich čtyři druhy, o nichž by bylo záhodno promluvit a podívat se na jejich chyby a také na  lidi jim podobné, abychom si je všechny nejprve prohlédli, nelezli muže nejlepšího a muže nejhoršího a pak se podívali, zdali jest nejlepší nejblaženější a nejhorší nejnešťastnější, či tomu jest jinak; … Ústavy, které myslím a které mají také zvláštní jména, jsou tyto: předně vychvalovaná od většiny lidí ta ústava krétská a lakónská, druhá a na druhém místě chválena jest takzvaná oligarchie, ústava plná četných vad, pak této opačná  a přímo po ní vznikající demokracie a posléze ctihodná tyranie, převyšující všechny ostatní, čtvrtá to a nejhorší choroba obce. … Nuže zdalipak víš, že nutně musí býti právě tolik druhů lidských povah, kolik jest druhů ústav? … Tedy, je-li pět druhů obecních zřízení, bylo by také patero způsobů duše jednotlivců. … O tom člověku, který jest podoben aristokracii a kterého správně nazýváme dobrým a spravedlivým, jsme již vyložili.</a:t>
            </a:r>
          </a:p>
        </p:txBody>
      </p:sp>
      <p:sp>
        <p:nvSpPr>
          <p:cNvPr id="717" name="Zástupný symbol pro obsah 3"/>
          <p:cNvSpPr txBox="1"/>
          <p:nvPr/>
        </p:nvSpPr>
        <p:spPr>
          <a:xfrm>
            <a:off x="4693920" y="1600200"/>
            <a:ext cx="394716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77823">
              <a:lnSpc>
                <a:spcPct val="90000"/>
              </a:lnSpc>
              <a:spcBef>
                <a:spcPts val="200"/>
              </a:spcBef>
              <a:defRPr sz="1152"/>
            </a:pPr>
            <a:r>
              <a:t>… Dále pak jest asi probírati povahy horší, muže řevnivého a ctižádostivého, blízkého ústavě lakónské, a dále muže povahy oligarchické, demokratické a  tyranské, abychom nejspravedlivějšího, kterého uvidíme, postavili proti nejspravedlivějšímu a tak dovršili svůj výklad, jaký význam vůbec má čistá spravedlnost proti čisté nespravedlnosti pro šťastný nebo nešťastný život takových lidí; … Snad tedy jako jsme na začátku zkoumali mravní vlastnosti dříve na ústavách než na jednotlivcích, protože to tak bylo jasnější, právě tak bychom měli i nyní pozorovati nejprve ctižádostivou ústavu … a vedle ní budeme pozorovati také takového muž, potom oligarchii a oligarchického muže, dále pak si prohlédneme demokracii a podíváme se na muže demokratického, za čtvrté pak přistoupíme k obci řízené tyranem a prohlédnouce si ji budeme pozorovat tyranskou duši; tímto způsobem se pokusíme státi se povolanými soudci o zvolených otázkách.“ (VIII, 544a-545c)</a:t>
            </a:r>
            <a:endParaRPr sz="2688"/>
          </a:p>
          <a:p>
            <a:pPr defTabSz="877823">
              <a:lnSpc>
                <a:spcPct val="90000"/>
              </a:lnSpc>
              <a:spcBef>
                <a:spcPts val="600"/>
              </a:spcBef>
              <a:defRPr sz="1152"/>
            </a:pPr>
            <a:endParaRPr sz="2688"/>
          </a:p>
          <a:p>
            <a:pPr defTabSz="877823">
              <a:lnSpc>
                <a:spcPct val="90000"/>
              </a:lnSpc>
              <a:spcBef>
                <a:spcPts val="200"/>
              </a:spcBef>
              <a:defRPr sz="1152"/>
            </a:pPr>
            <a:r>
              <a:t>„Starost </a:t>
            </a:r>
            <a:r>
              <a:rPr i="1"/>
              <a:t>fysis </a:t>
            </a:r>
            <a:r>
              <a:t>o svojí individuální realizaci zde nemá místa, na jejím místě se objevuje nápodoba příslušného ideálního vzoru. … U Platóna výchova sice také nemůže změnit přirozenost člověka v plném smyslu slova, ale může ji přibližovat svému ideálnímu v zoru, tj. přece jen měnit jeho reálnou </a:t>
            </a:r>
            <a:r>
              <a:rPr i="1"/>
              <a:t>fysis.“ </a:t>
            </a:r>
            <a:r>
              <a:t>(Mráz, 1999, s. 77)</a:t>
            </a:r>
            <a:endParaRPr sz="2688"/>
          </a:p>
          <a:p>
            <a:pPr defTabSz="877823">
              <a:lnSpc>
                <a:spcPct val="90000"/>
              </a:lnSpc>
              <a:spcBef>
                <a:spcPts val="600"/>
              </a:spcBef>
              <a:defRPr sz="1152"/>
            </a:pPr>
            <a:endParaRPr sz="2688"/>
          </a:p>
          <a:p>
            <a:pPr defTabSz="877823">
              <a:lnSpc>
                <a:spcPct val="90000"/>
              </a:lnSpc>
              <a:spcBef>
                <a:spcPts val="200"/>
              </a:spcBef>
              <a:defRPr sz="1152"/>
            </a:pPr>
            <a:r>
              <a:t>(</a:t>
            </a:r>
            <a:r>
              <a:rPr u="sng">
                <a:solidFill>
                  <a:srgbClr val="0000FF"/>
                </a:solidFill>
                <a:uFill>
                  <a:solidFill>
                    <a:srgbClr val="0000FF"/>
                  </a:solidFill>
                </a:uFill>
                <a:hlinkClick r:id="rId2" action="ppaction://hlinksldjump"/>
              </a:rPr>
              <a:t>Zpět</a:t>
            </a:r>
            <a:r>
              <a:t>)</a:t>
            </a:r>
          </a:p>
        </p:txBody>
      </p:sp>
    </p:spTree>
  </p:cSld>
  <p:clrMapOvr>
    <a:masterClrMapping/>
  </p:clrMapOvr>
  <p:transition spd="med"/>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Nadpis 1"/>
          <p:cNvSpPr txBox="1">
            <a:spLocks noGrp="1"/>
          </p:cNvSpPr>
          <p:nvPr>
            <p:ph type="title"/>
          </p:nvPr>
        </p:nvSpPr>
        <p:spPr>
          <a:prstGeom prst="rect">
            <a:avLst/>
          </a:prstGeom>
        </p:spPr>
        <p:txBody>
          <a:bodyPr/>
          <a:lstStyle>
            <a:lvl1pPr>
              <a:defRPr sz="1600"/>
            </a:lvl1pPr>
          </a:lstStyle>
          <a:p>
            <a:r>
              <a:t>Aristotelés a Alexandr Veliký</a:t>
            </a:r>
          </a:p>
        </p:txBody>
      </p:sp>
      <p:sp>
        <p:nvSpPr>
          <p:cNvPr id="720"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Alexandrova výuka byla svěřena nejlepším učitelům, jako byl Leonidas a Lysimachos. Rovněž je uváděn Aristotelés, který měl s mladým Alexandrem číst Iliadu, jakožto průpravu pro jeho další vojevůdcovskou kariéru. Měl jej rovněž vzdělávat v lékařském umění. </a:t>
            </a:r>
          </a:p>
          <a:p>
            <a:pPr marL="0" indent="0">
              <a:spcBef>
                <a:spcPts val="200"/>
              </a:spcBef>
              <a:buSzTx/>
              <a:buNone/>
              <a:defRPr sz="1200"/>
            </a:pPr>
            <a:r>
              <a:t>Alexandrovo vzdělání neprobíhalo v Pelle, ale v nedaleké svatyni nymf blízko Miezy v hornatém vnitrozemí Makedonie. Určitě se nejednalo o soukromou záležitost, spolu s Alexandrem byli vzděláváni i chlapci dalších význačných rodů. </a:t>
            </a:r>
          </a:p>
          <a:p>
            <a:pPr marL="0" indent="0">
              <a:buSzTx/>
              <a:buNone/>
              <a:defRPr sz="1200"/>
            </a:pPr>
            <a:endParaRPr/>
          </a:p>
          <a:p>
            <a:pPr marL="0" indent="0">
              <a:spcBef>
                <a:spcPts val="200"/>
              </a:spcBef>
              <a:buSzTx/>
              <a:buNone/>
              <a:defRPr sz="1200"/>
            </a:pPr>
            <a:r>
              <a:t>Vztah k Aristotelovi byl pravděpodobně velmi významný. (s. 36-37)</a:t>
            </a:r>
          </a:p>
          <a:p>
            <a:pPr marL="0" indent="0">
              <a:buSzTx/>
              <a:buNone/>
              <a:defRPr sz="1200"/>
            </a:pPr>
            <a:endParaRPr/>
          </a:p>
          <a:p>
            <a:pPr marL="0" indent="0">
              <a:spcBef>
                <a:spcPts val="200"/>
              </a:spcBef>
              <a:buSzTx/>
              <a:buNone/>
              <a:defRPr sz="1200"/>
            </a:pPr>
            <a:r>
              <a:t>s. 40 – 41</a:t>
            </a: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000"/>
            </a:pPr>
            <a:r>
              <a:t>Trampedach, K. (2020), </a:t>
            </a:r>
            <a:r>
              <a:rPr i="1"/>
              <a:t>The Legitimitation of Comquest. Monarchical Representation and the Art of Government in the Empire of Alexander the Great. </a:t>
            </a:r>
            <a:r>
              <a:t>Stuttgart.</a:t>
            </a:r>
          </a:p>
        </p:txBody>
      </p:sp>
    </p:spTree>
  </p:cSld>
  <p:clrMapOvr>
    <a:masterClrMapping/>
  </p:clrMapOvr>
  <p:transition spd="med"/>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Nadpis 1"/>
          <p:cNvSpPr txBox="1">
            <a:spLocks noGrp="1"/>
          </p:cNvSpPr>
          <p:nvPr>
            <p:ph type="title"/>
          </p:nvPr>
        </p:nvSpPr>
        <p:spPr>
          <a:prstGeom prst="rect">
            <a:avLst/>
          </a:prstGeom>
        </p:spPr>
        <p:txBody>
          <a:bodyPr/>
          <a:lstStyle/>
          <a:p>
            <a:endParaRPr/>
          </a:p>
        </p:txBody>
      </p:sp>
      <p:sp>
        <p:nvSpPr>
          <p:cNvPr id="723" name="Zástupný symbol pro obsah 2"/>
          <p:cNvSpPr txBox="1">
            <a:spLocks noGrp="1"/>
          </p:cNvSpPr>
          <p:nvPr>
            <p:ph type="body" sz="half" idx="1"/>
          </p:nvPr>
        </p:nvSpPr>
        <p:spPr>
          <a:xfrm>
            <a:off x="457200" y="1600200"/>
            <a:ext cx="4038600" cy="4525963"/>
          </a:xfrm>
          <a:prstGeom prst="rect">
            <a:avLst/>
          </a:prstGeom>
        </p:spPr>
        <p:txBody>
          <a:bodyPr/>
          <a:lstStyle/>
          <a:p>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36" name="Nadpis 1"/>
          <p:cNvSpPr txBox="1">
            <a:spLocks noGrp="1"/>
          </p:cNvSpPr>
          <p:nvPr>
            <p:ph type="title"/>
          </p:nvPr>
        </p:nvSpPr>
        <p:spPr>
          <a:xfrm>
            <a:off x="457200" y="274638"/>
            <a:ext cx="8229600" cy="560333"/>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37" name="Zástupný symbol pro obsah 2"/>
          <p:cNvSpPr txBox="1">
            <a:spLocks noGrp="1"/>
          </p:cNvSpPr>
          <p:nvPr>
            <p:ph type="body" idx="1"/>
          </p:nvPr>
        </p:nvSpPr>
        <p:spPr>
          <a:xfrm>
            <a:off x="457200" y="1268107"/>
            <a:ext cx="8229600" cy="4321786"/>
          </a:xfrm>
          <a:prstGeom prst="rect">
            <a:avLst/>
          </a:prstGeom>
        </p:spPr>
        <p:txBody>
          <a:bodyPr/>
          <a:lstStyle/>
          <a:p>
            <a:pPr marL="514350" indent="-514350">
              <a:spcBef>
                <a:spcPts val="200"/>
              </a:spcBef>
              <a:defRPr sz="1800">
                <a:latin typeface="Times New Roman"/>
                <a:ea typeface="Times New Roman"/>
                <a:cs typeface="Times New Roman"/>
                <a:sym typeface="Times New Roman"/>
              </a:defRPr>
            </a:pPr>
            <a:r>
              <a:t>Zdá se, že tyto geografické, časové i související (hospodářské) okolnosti nejsou zcela bez významu pro vznik filosofického myšlení samotného, a to přinejmenším z těchto důvodů:</a:t>
            </a:r>
          </a:p>
          <a:p>
            <a:pPr marL="885825" lvl="1" indent="-428625">
              <a:spcBef>
                <a:spcPts val="200"/>
              </a:spcBef>
              <a:defRPr sz="1800">
                <a:latin typeface="Times New Roman"/>
                <a:ea typeface="Times New Roman"/>
                <a:cs typeface="Times New Roman"/>
                <a:sym typeface="Times New Roman"/>
              </a:defRPr>
            </a:pPr>
            <a:r>
              <a:t> 1. Řekové byli velmi dobří  cestovatelé, mořeplavci a obchodníci, dostávali se tedy během svých (obchodních) cest velmi daleko -  po souši do Sard (západ Malé Asie, vnitrozemí, dnes zaniklé), po moři byli v kontaktu s Pontem (oblast na jižním břehu Černého moře) i Egyptem – jinými slovy řečeno, Řekové se setkávali poměrně běžně s „jiným“, „odlišným“, s jinými kulturami, zvyky, mýty (výklady světa), ale také s inspiracemi (viz Tháles; </a:t>
            </a:r>
            <a:r>
              <a:rPr u="sng">
                <a:solidFill>
                  <a:srgbClr val="0000FF"/>
                </a:solidFill>
                <a:uFill>
                  <a:solidFill>
                    <a:srgbClr val="0000FF"/>
                  </a:solidFill>
                </a:uFill>
                <a:hlinkClick r:id="rId2" action="ppaction://hlinksldjump"/>
              </a:rPr>
              <a:t>Guthrie</a:t>
            </a:r>
            <a:r>
              <a:t>). Není tedy divu, že tento „přehled“ mohl přispět k relativizaci řady vlastních přesvědčení či také mytických obrazů světa. Příkladem zde může být </a:t>
            </a:r>
            <a:r>
              <a:rPr b="1"/>
              <a:t>Xenofanés z Kolofónu</a:t>
            </a:r>
            <a:r>
              <a:t>:</a:t>
            </a:r>
          </a:p>
        </p:txBody>
      </p:sp>
    </p:spTree>
  </p:cSld>
  <p:clrMapOvr>
    <a:masterClrMapping/>
  </p:clrMapOvr>
  <p:transition spd="med"/>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Nadpis 1"/>
          <p:cNvSpPr txBox="1">
            <a:spLocks noGrp="1"/>
          </p:cNvSpPr>
          <p:nvPr>
            <p:ph type="title"/>
          </p:nvPr>
        </p:nvSpPr>
        <p:spPr>
          <a:prstGeom prst="rect">
            <a:avLst/>
          </a:prstGeom>
        </p:spPr>
        <p:txBody>
          <a:bodyPr/>
          <a:lstStyle>
            <a:lvl1pPr>
              <a:defRPr sz="1000"/>
            </a:lvl1pPr>
          </a:lstStyle>
          <a:p>
            <a:r>
              <a:t>Vzdělání v Athénách</a:t>
            </a:r>
          </a:p>
        </p:txBody>
      </p:sp>
      <p:sp>
        <p:nvSpPr>
          <p:cNvPr id="726"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900"/>
            </a:pPr>
            <a:r>
              <a:t>O vzdělání athénského dítěte v prvé řadě rozhodovalo jeho pohlaví. Tzn. jiné vzdělání se dostalo chlapcům a jiné (ve velmi omezené míře) dívkám. Rovněž vliv otce a matky na vzdělání dětí se postupem času proměňoval.</a:t>
            </a:r>
          </a:p>
          <a:p>
            <a:pPr>
              <a:spcBef>
                <a:spcPts val="200"/>
              </a:spcBef>
              <a:buFontTx/>
              <a:buAutoNum type="arabicPeriod"/>
              <a:defRPr sz="900"/>
            </a:pPr>
            <a:r>
              <a:t>Rané fáze vzdělání nebyly zajišťovány státem, ale rodinou, vzdělání tedy probíhalo nejprve v úzkém rodinném kruhu. Matka v této fázi sehrávala nejdůležitější úlohu, což se rovněž pojilo i s vytyčením místa žen v athénské společnosti:</a:t>
            </a:r>
            <a:r>
              <a:rPr b="1"/>
              <a:t> „Údělem ženy bylo spokojit se s tím, že se náplň jejího životního působení omezovala na dům, respektive na jeho ženskou část (</a:t>
            </a:r>
            <a:r>
              <a:rPr b="1" i="1"/>
              <a:t>gynaikón</a:t>
            </a:r>
            <a:r>
              <a:rPr b="1"/>
              <a:t>), a její vliv na chlapce slábl úměrně tomu, jak dospíval a zařazoval se mezi starší mladíky a posléze mezi občany.“</a:t>
            </a:r>
            <a:r>
              <a:t> (Bleicken, s. 442)</a:t>
            </a:r>
          </a:p>
          <a:p>
            <a:pPr>
              <a:spcBef>
                <a:spcPts val="200"/>
              </a:spcBef>
              <a:buFontTx/>
              <a:buAutoNum type="arabicPeriod"/>
              <a:defRPr sz="900"/>
            </a:pPr>
            <a:r>
              <a:t>Dále se </a:t>
            </a:r>
            <a:r>
              <a:rPr b="1"/>
              <a:t>výchovy chlapce ujímal otec</a:t>
            </a:r>
            <a:r>
              <a:t> (podle svých sklonů a možností; nemohl se tomu moc dobře vyhnout, neboť to vyžadovaly zvyklosti a tradice); nevzdělával syna sám, ale svěřoval jej: </a:t>
            </a:r>
            <a:r>
              <a:rPr>
                <a:solidFill>
                  <a:srgbClr val="FF0000"/>
                </a:solidFill>
              </a:rPr>
              <a:t>od 6 let</a:t>
            </a:r>
            <a:r>
              <a:t> </a:t>
            </a:r>
            <a:r>
              <a:rPr i="1"/>
              <a:t>grammatistes </a:t>
            </a:r>
            <a:r>
              <a:t>– psaní a čtení; </a:t>
            </a:r>
            <a:r>
              <a:rPr i="1"/>
              <a:t>koitharistes </a:t>
            </a:r>
            <a:r>
              <a:t>–hudební výchova; </a:t>
            </a:r>
            <a:r>
              <a:rPr i="1"/>
              <a:t>paidotribés </a:t>
            </a:r>
            <a:r>
              <a:t>– tělesná výchova (uskutečňována na zápasišti (</a:t>
            </a:r>
            <a:r>
              <a:rPr i="1"/>
              <a:t>palaistra</a:t>
            </a:r>
            <a:r>
              <a:t>). Samozřejmě </a:t>
            </a:r>
            <a:r>
              <a:rPr>
                <a:solidFill>
                  <a:srgbClr val="FF0000"/>
                </a:solidFill>
              </a:rPr>
              <a:t>majetek rodiny sehrával také svou roli</a:t>
            </a:r>
            <a:r>
              <a:t>. Chudší děti se musely povolání ujmout mnohem dříve a jen bohatší rodiče si mohli dovolit posílat své děti k </a:t>
            </a:r>
            <a:r>
              <a:rPr b="1"/>
              <a:t>sofistům: </a:t>
            </a:r>
            <a:r>
              <a:t>„Pouze synové z dobrých rodin si proto mohli dovolit vyhledávat některého z učitelů, kteří poskytovali dosti náročné vzdělání: byli to sofisté, kteří od poloviny 5. století putovali po Řecku a na mnohých místech – zejména však v Athénách – k sobě přitahovali mladé muže. Nevěnovali se však běžné učební látce, nýbrž chtěli svými všeobecnými radami pomáhat lidem zvládat různé životní situace. Svými věru novátorskými názory o povaze a uspořádání světa bohů i lidí narušili tradiční osnovu lidského života, otřásli základy dosud uznávaných hodnot a pro konzervativní Athéňany byli opravdovou noční můrou. Přesto však po nich byla velká poptávka, protože přinášeli nové nebo alespoň módní myšlenky.“ (Bleicken, 443)</a:t>
            </a:r>
          </a:p>
          <a:p>
            <a:pPr>
              <a:spcBef>
                <a:spcPts val="200"/>
              </a:spcBef>
              <a:buFontTx/>
              <a:buAutoNum type="arabicPeriod"/>
              <a:defRPr sz="900"/>
            </a:pPr>
            <a:r>
              <a:t>Chlapci se dělili do dvou tříd: </a:t>
            </a:r>
            <a:r>
              <a:rPr i="1"/>
              <a:t>paides </a:t>
            </a:r>
            <a:r>
              <a:t>a </a:t>
            </a:r>
            <a:r>
              <a:rPr i="1"/>
              <a:t>neaniskoi </a:t>
            </a:r>
            <a:r>
              <a:t>(15-18 let); výuka se konala v domě učitele.</a:t>
            </a:r>
          </a:p>
          <a:p>
            <a:pPr>
              <a:spcBef>
                <a:spcPts val="200"/>
              </a:spcBef>
              <a:buFontTx/>
              <a:buAutoNum type="arabicPeriod"/>
              <a:defRPr sz="900"/>
            </a:pPr>
            <a:r>
              <a:t>Obsah výuky: „Číst a psát se žáci učili na slavných epických básních, hlavně na Homérovi a Hésiodovi. Četba zároveň zprostředkovávala obecně platné mravní a náboženské zásady a pravidla. Z Homéra se dítě naučilo, co je v lidském životě důležité a co ne. Homérovy eposy opravdu poskytovaly vzory jednání pro každou situaci: jak bojovat v bitvě, jak si vést při soudní při, jak uctívat bohy či dostát manželským povinnostem.“ (tamt.)</a:t>
            </a:r>
          </a:p>
          <a:p>
            <a:pPr>
              <a:spcBef>
                <a:spcPts val="200"/>
              </a:spcBef>
              <a:buFontTx/>
              <a:buAutoNum type="arabicPeriod"/>
              <a:defRPr sz="900"/>
            </a:pPr>
            <a:r>
              <a:t>Vzdělání děvčat: dívka vyrůstala v ženské části domu a od žen, tedy především matky, se tam učila dovednostem, které potřebovala pro život v manželství: vařit, příst, tkát. Většina žen neuměla číst a psát. </a:t>
            </a:r>
          </a:p>
          <a:p>
            <a:pPr marL="0" indent="0">
              <a:buSzTx/>
              <a:buNone/>
              <a:defRPr sz="900"/>
            </a:pPr>
            <a:endParaRPr/>
          </a:p>
          <a:p>
            <a:pPr marL="0" indent="0">
              <a:buSzTx/>
              <a:buNone/>
              <a:defRPr sz="900"/>
            </a:pPr>
            <a:endParaRPr/>
          </a:p>
          <a:p>
            <a:pPr marL="0" indent="0">
              <a:buSzTx/>
              <a:buNone/>
              <a:defRPr sz="900"/>
            </a:pPr>
            <a:endParaRPr/>
          </a:p>
          <a:p>
            <a:pPr marL="0" indent="0">
              <a:buSzTx/>
              <a:buNone/>
              <a:defRPr sz="900"/>
            </a:pPr>
            <a:endParaRPr/>
          </a:p>
          <a:p>
            <a:pPr marL="0" indent="0">
              <a:spcBef>
                <a:spcPts val="200"/>
              </a:spcBef>
              <a:buSzTx/>
              <a:buNone/>
              <a:defRPr sz="900"/>
            </a:pPr>
            <a:r>
              <a:t> (lit.: Jochen Bleicken, </a:t>
            </a:r>
            <a:r>
              <a:rPr i="1"/>
              <a:t>Athénská demokracie</a:t>
            </a:r>
            <a:r>
              <a:t>, s. 442-443)</a:t>
            </a:r>
          </a:p>
        </p:txBody>
      </p:sp>
    </p:spTree>
  </p:cSld>
  <p:clrMapOvr>
    <a:masterClrMapping/>
  </p:clrMapOvr>
  <p:transition spd="med"/>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Nadpis 1"/>
          <p:cNvSpPr txBox="1">
            <a:spLocks noGrp="1"/>
          </p:cNvSpPr>
          <p:nvPr>
            <p:ph type="title"/>
          </p:nvPr>
        </p:nvSpPr>
        <p:spPr>
          <a:prstGeom prst="rect">
            <a:avLst/>
          </a:prstGeom>
        </p:spPr>
        <p:txBody>
          <a:bodyPr/>
          <a:lstStyle/>
          <a:p>
            <a:r>
              <a:t>Métis – J.P. Vernant – </a:t>
            </a:r>
            <a:r>
              <a:rPr i="1"/>
              <a:t>Métis, </a:t>
            </a:r>
          </a:p>
        </p:txBody>
      </p:sp>
      <p:sp>
        <p:nvSpPr>
          <p:cNvPr id="72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400"/>
              </a:spcBef>
              <a:buSzTx/>
              <a:buNone/>
              <a:defRPr sz="1700">
                <a:latin typeface="Times New Roman"/>
                <a:ea typeface="Times New Roman"/>
                <a:cs typeface="Times New Roman"/>
                <a:sym typeface="Times New Roman"/>
              </a:defRPr>
            </a:pPr>
            <a:r>
              <a:t>„Platón se nám snaží poskytnout podrobný popis složek </a:t>
            </a:r>
            <a:r>
              <a:rPr i="1"/>
              <a:t>métis</a:t>
            </a:r>
            <a:r>
              <a:t>, aby podpořil své důvody k odsouzení </a:t>
            </a:r>
            <a:r>
              <a:rPr b="1"/>
              <a:t>této formy inteligence</a:t>
            </a:r>
            <a:r>
              <a:t>. Vynakládá značné úsilí na to, aby odhalil ubohou impotenci a především škodlivou povahu neprůhledných postupů, nevyzpytatelných metod a lstivosti při odhadování. Různé formy praktické inteligence jsou razantně odsouzeny jednou provždy ve jménu jediné a jedné Pravdy hlásané filozofií. ... Tyto nabízené možnosti měly tak hluboký vliv na vývoj západního myšlení, že i v moderní době ( … se setkáváme s jejími důsledky…) Základní důvod byl dvojí. Prvním z nich je možná to, že z křesťanského hlediska bylo nevyhnutelné, aby byla stále více zdůrazňována propast oddělující člověka od zvířat a aby se lidský rozum ještě jasněji oddělil od chování zvířat, jako tomu bylo u antických Řeků. Druhým a ještě silnějším důvodem je jistě to, že celá oblast inteligence s vlastními druhy porozumění, nikdy nepřestala pronásledovat západní metafyzické myšlení.“</a:t>
            </a:r>
          </a:p>
          <a:p>
            <a:pPr marL="0" indent="0">
              <a:buSzTx/>
              <a:buNone/>
              <a:defRPr>
                <a:latin typeface="Times New Roman"/>
                <a:ea typeface="Times New Roman"/>
                <a:cs typeface="Times New Roman"/>
                <a:sym typeface="Times New Roman"/>
              </a:defRPr>
            </a:pPr>
            <a:endParaRPr/>
          </a:p>
          <a:p>
            <a:pPr marL="0" indent="0">
              <a:spcBef>
                <a:spcPts val="400"/>
              </a:spcBef>
              <a:buSzTx/>
              <a:buNone/>
              <a:defRPr sz="1700"/>
            </a:pPr>
            <a:r>
              <a:t>Vernant, J. P., Detienne, M., </a:t>
            </a:r>
            <a:r>
              <a:rPr i="1"/>
              <a:t>Cunning Intelligence in Greek Culture and Society. </a:t>
            </a:r>
            <a:r>
              <a:t>Chicago, 1991, s. 316-318, srov. rovněž s. 4.</a:t>
            </a:r>
          </a:p>
        </p:txBody>
      </p:sp>
    </p:spTree>
  </p:cSld>
  <p:clrMapOvr>
    <a:masterClrMapping/>
  </p:clrMapOvr>
  <p:transition spd="med"/>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Nadpis 1"/>
          <p:cNvSpPr txBox="1">
            <a:spLocks noGrp="1"/>
          </p:cNvSpPr>
          <p:nvPr>
            <p:ph type="title"/>
          </p:nvPr>
        </p:nvSpPr>
        <p:spPr>
          <a:prstGeom prst="rect">
            <a:avLst/>
          </a:prstGeom>
        </p:spPr>
        <p:txBody>
          <a:bodyPr/>
          <a:lstStyle/>
          <a:p>
            <a:r>
              <a:t>Úrodný půlměsíc</a:t>
            </a:r>
          </a:p>
        </p:txBody>
      </p:sp>
      <p:pic>
        <p:nvPicPr>
          <p:cNvPr id="732" name="Zástupný symbol pro obsah 4" descr="Zástupný symbol pro obsah 4"/>
          <p:cNvPicPr>
            <a:picLocks noChangeAspect="1"/>
          </p:cNvPicPr>
          <p:nvPr/>
        </p:nvPicPr>
        <p:blipFill>
          <a:blip r:embed="rId2"/>
          <a:stretch>
            <a:fillRect/>
          </a:stretch>
        </p:blipFill>
        <p:spPr>
          <a:xfrm>
            <a:off x="2195735" y="1417637"/>
            <a:ext cx="4536506" cy="4708526"/>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asted-image.png" descr="pasted-image.png"/>
          <p:cNvPicPr>
            <a:picLocks noChangeAspect="1"/>
          </p:cNvPicPr>
          <p:nvPr/>
        </p:nvPicPr>
        <p:blipFill>
          <a:blip r:embed="rId2"/>
          <a:stretch>
            <a:fillRect/>
          </a:stretch>
        </p:blipFill>
        <p:spPr>
          <a:xfrm>
            <a:off x="704029" y="491869"/>
            <a:ext cx="2144491" cy="5874262"/>
          </a:xfrm>
          <a:prstGeom prst="rect">
            <a:avLst/>
          </a:prstGeom>
          <a:ln w="12700">
            <a:miter lim="400000"/>
          </a:ln>
        </p:spPr>
      </p:pic>
      <p:sp>
        <p:nvSpPr>
          <p:cNvPr id="140" name="„Všechno to, co je u lidí hanbou a potupou, přiřkli Homér a Hésiodos bohům: krást, cizoložit a navzájem se podvádět.“ (DK 21 B 11) „Ale smrtelníci se domnívají, že bohové se rodí, že mají oděv, hlas i tělo jako oni.“ (DK 21 B 14) „Aithiopové tvrdí, že je"/>
          <p:cNvSpPr txBox="1"/>
          <p:nvPr/>
        </p:nvSpPr>
        <p:spPr>
          <a:xfrm>
            <a:off x="3409933" y="1218065"/>
            <a:ext cx="5163009" cy="3384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862012" lvl="1" indent="-404812">
              <a:spcBef>
                <a:spcPts val="200"/>
              </a:spcBef>
              <a:buSzPct val="100000"/>
              <a:buFont typeface="Arial"/>
              <a:buChar char="–"/>
              <a:defRPr sz="1700">
                <a:latin typeface="Times New Roman"/>
                <a:ea typeface="Times New Roman"/>
                <a:cs typeface="Times New Roman"/>
                <a:sym typeface="Times New Roman"/>
              </a:defRPr>
            </a:pPr>
            <a:r>
              <a:rPr dirty="0"/>
              <a:t>„</a:t>
            </a:r>
            <a:r>
              <a:rPr dirty="0" err="1"/>
              <a:t>Všechno</a:t>
            </a:r>
            <a:r>
              <a:rPr dirty="0"/>
              <a:t> to, co je u </a:t>
            </a:r>
            <a:r>
              <a:rPr dirty="0" err="1"/>
              <a:t>lidí</a:t>
            </a:r>
            <a:r>
              <a:rPr dirty="0"/>
              <a:t> </a:t>
            </a:r>
            <a:r>
              <a:rPr dirty="0" err="1"/>
              <a:t>hanbou</a:t>
            </a:r>
            <a:r>
              <a:rPr dirty="0"/>
              <a:t> a </a:t>
            </a:r>
            <a:r>
              <a:rPr dirty="0" err="1"/>
              <a:t>potupou</a:t>
            </a:r>
            <a:r>
              <a:rPr dirty="0"/>
              <a:t>, </a:t>
            </a:r>
            <a:r>
              <a:rPr dirty="0" err="1"/>
              <a:t>přiřkli</a:t>
            </a:r>
            <a:r>
              <a:rPr dirty="0"/>
              <a:t> </a:t>
            </a:r>
            <a:r>
              <a:rPr dirty="0" err="1"/>
              <a:t>Homér</a:t>
            </a:r>
            <a:r>
              <a:rPr dirty="0"/>
              <a:t> a </a:t>
            </a:r>
            <a:r>
              <a:rPr dirty="0" err="1"/>
              <a:t>Hésiodos</a:t>
            </a:r>
            <a:r>
              <a:rPr dirty="0"/>
              <a:t> </a:t>
            </a:r>
            <a:r>
              <a:rPr dirty="0" err="1"/>
              <a:t>bohům</a:t>
            </a:r>
            <a:r>
              <a:rPr dirty="0"/>
              <a:t>: </a:t>
            </a:r>
            <a:r>
              <a:rPr dirty="0" err="1"/>
              <a:t>krást</a:t>
            </a:r>
            <a:r>
              <a:rPr dirty="0"/>
              <a:t>, </a:t>
            </a:r>
            <a:r>
              <a:rPr dirty="0" err="1"/>
              <a:t>cizoložit</a:t>
            </a:r>
            <a:r>
              <a:rPr dirty="0"/>
              <a:t> a </a:t>
            </a:r>
            <a:r>
              <a:rPr dirty="0" err="1"/>
              <a:t>navzájem</a:t>
            </a:r>
            <a:r>
              <a:rPr dirty="0"/>
              <a:t> se </a:t>
            </a:r>
            <a:r>
              <a:rPr dirty="0" err="1"/>
              <a:t>podvádět</a:t>
            </a:r>
            <a:r>
              <a:rPr dirty="0"/>
              <a:t>.“ (DK 21 B 11) „Ale </a:t>
            </a:r>
            <a:r>
              <a:rPr dirty="0" err="1"/>
              <a:t>smrtelníci</a:t>
            </a:r>
            <a:r>
              <a:rPr dirty="0"/>
              <a:t> se </a:t>
            </a:r>
            <a:r>
              <a:rPr dirty="0" err="1"/>
              <a:t>domnívají</a:t>
            </a:r>
            <a:r>
              <a:rPr dirty="0"/>
              <a:t>, </a:t>
            </a:r>
            <a:r>
              <a:rPr dirty="0" err="1"/>
              <a:t>že</a:t>
            </a:r>
            <a:r>
              <a:rPr dirty="0"/>
              <a:t> </a:t>
            </a:r>
            <a:r>
              <a:rPr dirty="0" err="1"/>
              <a:t>bohové</a:t>
            </a:r>
            <a:r>
              <a:rPr dirty="0"/>
              <a:t> se </a:t>
            </a:r>
            <a:r>
              <a:rPr dirty="0" err="1"/>
              <a:t>rodí</a:t>
            </a:r>
            <a:r>
              <a:rPr dirty="0"/>
              <a:t>, </a:t>
            </a:r>
            <a:r>
              <a:rPr dirty="0" err="1"/>
              <a:t>že</a:t>
            </a:r>
            <a:r>
              <a:rPr dirty="0"/>
              <a:t> </a:t>
            </a:r>
            <a:r>
              <a:rPr dirty="0" err="1"/>
              <a:t>mají</a:t>
            </a:r>
            <a:r>
              <a:rPr dirty="0"/>
              <a:t> </a:t>
            </a:r>
            <a:r>
              <a:rPr dirty="0" err="1"/>
              <a:t>oděv</a:t>
            </a:r>
            <a:r>
              <a:rPr dirty="0"/>
              <a:t>, </a:t>
            </a:r>
            <a:r>
              <a:rPr dirty="0" err="1"/>
              <a:t>hlas</a:t>
            </a:r>
            <a:r>
              <a:rPr dirty="0"/>
              <a:t> </a:t>
            </a:r>
            <a:r>
              <a:rPr dirty="0" err="1"/>
              <a:t>i</a:t>
            </a:r>
            <a:r>
              <a:rPr dirty="0"/>
              <a:t> </a:t>
            </a:r>
            <a:r>
              <a:rPr dirty="0" err="1"/>
              <a:t>tělo</a:t>
            </a:r>
            <a:r>
              <a:rPr dirty="0"/>
              <a:t> </a:t>
            </a:r>
            <a:r>
              <a:rPr dirty="0" err="1"/>
              <a:t>jako</a:t>
            </a:r>
            <a:r>
              <a:rPr dirty="0"/>
              <a:t> </a:t>
            </a:r>
            <a:r>
              <a:rPr dirty="0" err="1"/>
              <a:t>oni</a:t>
            </a:r>
            <a:r>
              <a:rPr dirty="0"/>
              <a:t>.“ (DK 21 B 14) „</a:t>
            </a:r>
            <a:r>
              <a:rPr dirty="0" err="1"/>
              <a:t>Aithiopové</a:t>
            </a:r>
            <a:r>
              <a:rPr dirty="0"/>
              <a:t> </a:t>
            </a:r>
            <a:r>
              <a:rPr dirty="0" err="1"/>
              <a:t>tvrdí</a:t>
            </a:r>
            <a:r>
              <a:rPr dirty="0"/>
              <a:t>, </a:t>
            </a:r>
            <a:r>
              <a:rPr dirty="0" err="1"/>
              <a:t>že</a:t>
            </a:r>
            <a:r>
              <a:rPr dirty="0"/>
              <a:t> </a:t>
            </a:r>
            <a:r>
              <a:rPr dirty="0" err="1"/>
              <a:t>jejich</a:t>
            </a:r>
            <a:r>
              <a:rPr dirty="0"/>
              <a:t> </a:t>
            </a:r>
            <a:r>
              <a:rPr dirty="0" err="1"/>
              <a:t>bohové</a:t>
            </a:r>
            <a:r>
              <a:rPr dirty="0"/>
              <a:t> </a:t>
            </a:r>
            <a:r>
              <a:rPr dirty="0" err="1"/>
              <a:t>jsou</a:t>
            </a:r>
            <a:r>
              <a:rPr dirty="0"/>
              <a:t> </a:t>
            </a:r>
            <a:r>
              <a:rPr dirty="0" err="1"/>
              <a:t>ploskonosí</a:t>
            </a:r>
            <a:r>
              <a:rPr dirty="0"/>
              <a:t> a </a:t>
            </a:r>
            <a:r>
              <a:rPr dirty="0" err="1"/>
              <a:t>černí</a:t>
            </a:r>
            <a:r>
              <a:rPr dirty="0"/>
              <a:t>, </a:t>
            </a:r>
            <a:r>
              <a:rPr dirty="0" err="1"/>
              <a:t>Thrákové</a:t>
            </a:r>
            <a:r>
              <a:rPr dirty="0"/>
              <a:t>, </a:t>
            </a:r>
            <a:r>
              <a:rPr dirty="0" err="1"/>
              <a:t>že</a:t>
            </a:r>
            <a:r>
              <a:rPr dirty="0"/>
              <a:t> </a:t>
            </a:r>
            <a:r>
              <a:rPr dirty="0" err="1"/>
              <a:t>ti</a:t>
            </a:r>
            <a:r>
              <a:rPr dirty="0"/>
              <a:t> </a:t>
            </a:r>
            <a:r>
              <a:rPr dirty="0" err="1"/>
              <a:t>jejich</a:t>
            </a:r>
            <a:r>
              <a:rPr dirty="0"/>
              <a:t> </a:t>
            </a:r>
            <a:r>
              <a:rPr dirty="0" err="1"/>
              <a:t>mají</a:t>
            </a:r>
            <a:r>
              <a:rPr dirty="0"/>
              <a:t> </a:t>
            </a:r>
            <a:r>
              <a:rPr dirty="0" err="1"/>
              <a:t>bleděmodré</a:t>
            </a:r>
            <a:r>
              <a:rPr dirty="0"/>
              <a:t> </a:t>
            </a:r>
            <a:r>
              <a:rPr dirty="0" err="1"/>
              <a:t>oči</a:t>
            </a:r>
            <a:r>
              <a:rPr dirty="0"/>
              <a:t> a </a:t>
            </a:r>
            <a:r>
              <a:rPr dirty="0" err="1"/>
              <a:t>rusé</a:t>
            </a:r>
            <a:r>
              <a:rPr dirty="0"/>
              <a:t> </a:t>
            </a:r>
            <a:r>
              <a:rPr dirty="0" err="1"/>
              <a:t>vlasy</a:t>
            </a:r>
            <a:r>
              <a:rPr dirty="0"/>
              <a:t>.“ (DK 21 B 16) „</a:t>
            </a:r>
            <a:r>
              <a:rPr dirty="0" err="1"/>
              <a:t>Kdyby</a:t>
            </a:r>
            <a:r>
              <a:rPr dirty="0"/>
              <a:t> </a:t>
            </a:r>
            <a:r>
              <a:rPr dirty="0" err="1"/>
              <a:t>však</a:t>
            </a:r>
            <a:r>
              <a:rPr dirty="0"/>
              <a:t> </a:t>
            </a:r>
            <a:r>
              <a:rPr dirty="0" err="1"/>
              <a:t>voli</a:t>
            </a:r>
            <a:r>
              <a:rPr dirty="0"/>
              <a:t>, </a:t>
            </a:r>
            <a:r>
              <a:rPr dirty="0" err="1"/>
              <a:t>koně</a:t>
            </a:r>
            <a:r>
              <a:rPr dirty="0"/>
              <a:t> </a:t>
            </a:r>
            <a:r>
              <a:rPr dirty="0" err="1"/>
              <a:t>či</a:t>
            </a:r>
            <a:r>
              <a:rPr dirty="0"/>
              <a:t> lvi </a:t>
            </a:r>
            <a:r>
              <a:rPr dirty="0" err="1"/>
              <a:t>měli</a:t>
            </a:r>
            <a:r>
              <a:rPr dirty="0"/>
              <a:t> </a:t>
            </a:r>
            <a:r>
              <a:rPr dirty="0" err="1"/>
              <a:t>ruce</a:t>
            </a:r>
            <a:r>
              <a:rPr dirty="0"/>
              <a:t> </a:t>
            </a:r>
            <a:r>
              <a:rPr dirty="0" err="1"/>
              <a:t>anebo</a:t>
            </a:r>
            <a:r>
              <a:rPr dirty="0"/>
              <a:t> </a:t>
            </a:r>
            <a:r>
              <a:rPr dirty="0" err="1"/>
              <a:t>uměli</a:t>
            </a:r>
            <a:r>
              <a:rPr dirty="0"/>
              <a:t> </a:t>
            </a:r>
            <a:r>
              <a:rPr dirty="0" err="1"/>
              <a:t>rukama</a:t>
            </a:r>
            <a:r>
              <a:rPr dirty="0"/>
              <a:t> </a:t>
            </a:r>
            <a:r>
              <a:rPr dirty="0" err="1"/>
              <a:t>kreslit</a:t>
            </a:r>
            <a:r>
              <a:rPr dirty="0"/>
              <a:t> a </a:t>
            </a:r>
            <a:r>
              <a:rPr dirty="0" err="1"/>
              <a:t>zhotovovat</a:t>
            </a:r>
            <a:r>
              <a:rPr dirty="0"/>
              <a:t> </a:t>
            </a:r>
            <a:r>
              <a:rPr dirty="0" err="1"/>
              <a:t>díla</a:t>
            </a:r>
            <a:r>
              <a:rPr dirty="0"/>
              <a:t> </a:t>
            </a:r>
            <a:r>
              <a:rPr dirty="0" err="1"/>
              <a:t>jako</a:t>
            </a:r>
            <a:r>
              <a:rPr dirty="0"/>
              <a:t> </a:t>
            </a:r>
            <a:r>
              <a:rPr dirty="0" err="1"/>
              <a:t>lidé</a:t>
            </a:r>
            <a:r>
              <a:rPr dirty="0"/>
              <a:t>, </a:t>
            </a:r>
            <a:r>
              <a:rPr dirty="0" err="1"/>
              <a:t>koně</a:t>
            </a:r>
            <a:r>
              <a:rPr dirty="0"/>
              <a:t> by </a:t>
            </a:r>
            <a:r>
              <a:rPr dirty="0" err="1"/>
              <a:t>kreslili</a:t>
            </a:r>
            <a:r>
              <a:rPr dirty="0"/>
              <a:t> </a:t>
            </a:r>
            <a:r>
              <a:rPr dirty="0" err="1"/>
              <a:t>podoby</a:t>
            </a:r>
            <a:r>
              <a:rPr dirty="0"/>
              <a:t> </a:t>
            </a:r>
            <a:r>
              <a:rPr dirty="0" err="1"/>
              <a:t>bohů</a:t>
            </a:r>
            <a:r>
              <a:rPr dirty="0"/>
              <a:t> </a:t>
            </a:r>
            <a:r>
              <a:rPr dirty="0" err="1"/>
              <a:t>podobné</a:t>
            </a:r>
            <a:r>
              <a:rPr dirty="0"/>
              <a:t> </a:t>
            </a:r>
            <a:r>
              <a:rPr dirty="0" err="1"/>
              <a:t>koňům</a:t>
            </a:r>
            <a:r>
              <a:rPr dirty="0"/>
              <a:t> a </a:t>
            </a:r>
            <a:r>
              <a:rPr dirty="0" err="1"/>
              <a:t>volové</a:t>
            </a:r>
            <a:r>
              <a:rPr dirty="0"/>
              <a:t> </a:t>
            </a:r>
            <a:r>
              <a:rPr dirty="0" err="1"/>
              <a:t>podobné</a:t>
            </a:r>
            <a:r>
              <a:rPr dirty="0"/>
              <a:t> </a:t>
            </a:r>
            <a:r>
              <a:rPr dirty="0" err="1"/>
              <a:t>volům</a:t>
            </a:r>
            <a:r>
              <a:rPr dirty="0"/>
              <a:t> a </a:t>
            </a:r>
            <a:r>
              <a:rPr dirty="0" err="1"/>
              <a:t>ztvárnili</a:t>
            </a:r>
            <a:r>
              <a:rPr dirty="0"/>
              <a:t> by je </a:t>
            </a:r>
            <a:r>
              <a:rPr dirty="0" err="1"/>
              <a:t>právě</a:t>
            </a:r>
            <a:r>
              <a:rPr dirty="0"/>
              <a:t> s </a:t>
            </a:r>
            <a:r>
              <a:rPr dirty="0" err="1"/>
              <a:t>takovými</a:t>
            </a:r>
            <a:r>
              <a:rPr dirty="0"/>
              <a:t> </a:t>
            </a:r>
            <a:r>
              <a:rPr dirty="0" err="1"/>
              <a:t>těli</a:t>
            </a:r>
            <a:r>
              <a:rPr dirty="0"/>
              <a:t>.“ (DK 21 B 15)</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Nadpis 1"/>
          <p:cNvSpPr txBox="1">
            <a:spLocks noGrp="1"/>
          </p:cNvSpPr>
          <p:nvPr>
            <p:ph type="title"/>
          </p:nvPr>
        </p:nvSpPr>
        <p:spPr>
          <a:xfrm>
            <a:off x="457200" y="274638"/>
            <a:ext cx="8229600" cy="581913"/>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43" name="Zástupný symbol pro obsah 2"/>
          <p:cNvSpPr txBox="1">
            <a:spLocks noGrp="1"/>
          </p:cNvSpPr>
          <p:nvPr>
            <p:ph type="body" idx="1"/>
          </p:nvPr>
        </p:nvSpPr>
        <p:spPr>
          <a:xfrm>
            <a:off x="252187" y="1354525"/>
            <a:ext cx="8229601" cy="3864653"/>
          </a:xfrm>
          <a:prstGeom prst="rect">
            <a:avLst/>
          </a:prstGeom>
        </p:spPr>
        <p:txBody>
          <a:bodyPr/>
          <a:lstStyle/>
          <a:p>
            <a:pPr marL="933450" lvl="1" indent="-476250">
              <a:spcBef>
                <a:spcPts val="200"/>
              </a:spcBef>
              <a:defRPr sz="2000">
                <a:latin typeface="Times New Roman"/>
                <a:ea typeface="Times New Roman"/>
                <a:cs typeface="Times New Roman"/>
                <a:sym typeface="Times New Roman"/>
              </a:defRPr>
            </a:pPr>
            <a:r>
              <a:t>2. Řekové přibližně od roku 1000 př. n. l. zakládali kolonie ve Středomoří i na pobřeží Černého moře – tlak kulturních center v těchto koloniích nemusel být tak velký jako třeba v Athénách či Spartě. Intelektuální prostor v koloniích mohl být mnohem </a:t>
            </a:r>
            <a:r>
              <a:rPr b="1"/>
              <a:t>svobodnější</a:t>
            </a:r>
            <a:r>
              <a:t>.</a:t>
            </a:r>
          </a:p>
          <a:p>
            <a:pPr marL="933450" lvl="1" indent="-476250">
              <a:spcBef>
                <a:spcPts val="200"/>
              </a:spcBef>
              <a:defRPr sz="2000">
                <a:latin typeface="Times New Roman"/>
                <a:ea typeface="Times New Roman"/>
                <a:cs typeface="Times New Roman"/>
                <a:sym typeface="Times New Roman"/>
              </a:defRPr>
            </a:pPr>
            <a:r>
              <a:t>3. Svou roli sehrál i jistý „národní či etnický“ rys Řeků, jehož si povšiml již Platón a který je v literatuře napříč obory neproblematicky potvrzován. Platón: Ústava (IV, 435), Zákony (V, 747 b-c) i Timáios (22b). Nověji v souvislosti s geometrií tento rys řeckého myšlení zmiňuje </a:t>
            </a:r>
            <a:r>
              <a:rPr u="sng">
                <a:solidFill>
                  <a:srgbClr val="0000FF"/>
                </a:solidFill>
                <a:uFill>
                  <a:solidFill>
                    <a:srgbClr val="0000FF"/>
                  </a:solidFill>
                </a:uFill>
                <a:hlinkClick r:id="rId2" action="ppaction://hlinksldjump"/>
              </a:rPr>
              <a:t>Mario Livio</a:t>
            </a:r>
            <a:r>
              <a: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45" name="Nadpis 1"/>
          <p:cNvSpPr txBox="1">
            <a:spLocks noGrp="1"/>
          </p:cNvSpPr>
          <p:nvPr>
            <p:ph type="title"/>
          </p:nvPr>
        </p:nvSpPr>
        <p:spPr>
          <a:xfrm>
            <a:off x="457200" y="209897"/>
            <a:ext cx="8229600" cy="66823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46" name="Zástupný symbol pro obsah 2"/>
          <p:cNvSpPr txBox="1">
            <a:spLocks noGrp="1"/>
          </p:cNvSpPr>
          <p:nvPr>
            <p:ph type="body" idx="1"/>
          </p:nvPr>
        </p:nvSpPr>
        <p:spPr>
          <a:xfrm>
            <a:off x="457200" y="1352337"/>
            <a:ext cx="8229600" cy="4435750"/>
          </a:xfrm>
          <a:prstGeom prst="rect">
            <a:avLst/>
          </a:prstGeom>
        </p:spPr>
        <p:txBody>
          <a:bodyPr>
            <a:normAutofit lnSpcReduction="10000"/>
          </a:bodyPr>
          <a:lstStyle/>
          <a:p>
            <a:pPr marL="909637" lvl="1" indent="-452437">
              <a:spcBef>
                <a:spcPts val="200"/>
              </a:spcBef>
              <a:defRPr sz="1900">
                <a:latin typeface="Times New Roman"/>
                <a:ea typeface="Times New Roman"/>
                <a:cs typeface="Times New Roman"/>
                <a:sym typeface="Times New Roman"/>
              </a:defRPr>
            </a:pPr>
            <a:r>
              <a:t>4. </a:t>
            </a:r>
            <a:r>
              <a:rPr b="1"/>
              <a:t>6. století</a:t>
            </a:r>
            <a:r>
              <a:t> můžeme považovat z vrchol konce tzv. Temného věku – proměňují se řecké společnosti, významnou roli začíná hrát </a:t>
            </a:r>
            <a:r>
              <a:rPr b="1"/>
              <a:t>obchod</a:t>
            </a:r>
            <a:r>
              <a:t>, zahraniční styky, pokračuje proces urbanizace – zakládání měst (</a:t>
            </a:r>
            <a:r>
              <a:rPr i="1"/>
              <a:t>polis</a:t>
            </a:r>
            <a:r>
              <a:t>, probíhalo od desátého století)</a:t>
            </a:r>
            <a:r>
              <a:rPr i="1"/>
              <a:t> </a:t>
            </a:r>
            <a:r>
              <a:t>a městských států, jež oslabují „homérský“ </a:t>
            </a:r>
            <a:r>
              <a:rPr b="1"/>
              <a:t>klanový model</a:t>
            </a:r>
            <a:r>
              <a:t> i mu příslušnou mýtickou složku, jež svůj odraz právě u Homéra nachází. Zvláště obchod spjatý se vzrůstem bohatství je chápán jako podmínka tvorby vyšší kultury. (Reale, J., </a:t>
            </a:r>
            <a:r>
              <a:rPr i="1"/>
              <a:t>c.d., </a:t>
            </a:r>
            <a:r>
              <a:t>s. 51-52; Bleicken, J., 2004, s. 22-23; Grant, M., 2002, s. 18-19) M. Grant v této souvislosti uvádí: „… velkorysý pokrok, který učinili Řekové 6. stol. byl bezesporu ohromující. Dosáhli ho především proto, že disponovali dostatkem volného času.“ (Grant, M., 2004, s. 40)</a:t>
            </a:r>
          </a:p>
          <a:p>
            <a:pPr marL="909637" lvl="1" indent="-452437">
              <a:spcBef>
                <a:spcPts val="200"/>
              </a:spcBef>
              <a:defRPr sz="1900">
                <a:latin typeface="Times New Roman"/>
                <a:ea typeface="Times New Roman"/>
                <a:cs typeface="Times New Roman"/>
                <a:sym typeface="Times New Roman"/>
              </a:defRPr>
            </a:pPr>
            <a:r>
              <a:t>6. A zcela jistě ne nakonec je třeba uvést, že řecká filosofie vzniká v době, kdy se </a:t>
            </a:r>
            <a:r>
              <a:rPr i="1"/>
              <a:t>polis </a:t>
            </a:r>
            <a:r>
              <a:t>(městský stát, politická jednota občanů) stává normou: občané se podílejí na vládě. K vrcholu toto uspořádání dojde v 5. a 4. stol. př. n. l. v Athénách.</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48" name="Kontext"/>
          <p:cNvSpPr txBox="1">
            <a:spLocks noGrp="1"/>
          </p:cNvSpPr>
          <p:nvPr>
            <p:ph type="title"/>
          </p:nvPr>
        </p:nvSpPr>
        <p:spPr>
          <a:xfrm>
            <a:off x="457200" y="274638"/>
            <a:ext cx="8229600" cy="511777"/>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a:t>
            </a:r>
          </a:p>
        </p:txBody>
      </p:sp>
      <p:sp>
        <p:nvSpPr>
          <p:cNvPr id="149" name="5. Řecké náboženství i náboženské zvyklosti nevedly k ustavení významné a rozhodující kněžské vrstvy, jež by byla  schopna toto náboženství „dogmatizovat“; rovněž stojí za zmínku, že „homérské“ náboženství (Homérovy eposy představují jejich pramen, mýtic"/>
          <p:cNvSpPr txBox="1"/>
          <p:nvPr/>
        </p:nvSpPr>
        <p:spPr>
          <a:xfrm>
            <a:off x="334825" y="2353325"/>
            <a:ext cx="8223084" cy="1860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862012" lvl="1" indent="-404812">
              <a:spcBef>
                <a:spcPts val="200"/>
              </a:spcBef>
              <a:buSzPct val="100000"/>
              <a:buFont typeface="Arial"/>
              <a:buChar char="–"/>
              <a:defRPr sz="1700">
                <a:latin typeface="Times New Roman"/>
                <a:ea typeface="Times New Roman"/>
                <a:cs typeface="Times New Roman"/>
                <a:sym typeface="Times New Roman"/>
              </a:defRPr>
            </a:pPr>
            <a:r>
              <a:t>5. </a:t>
            </a:r>
            <a:r>
              <a:rPr b="1"/>
              <a:t>Řecké náboženství i náboženské zvyklosti nevedly k ustavení významné a rozhodující kněžské vrstvy</a:t>
            </a:r>
            <a:r>
              <a:t>, jež by byla  schopna toto náboženství „dogmatizovat“; rovněž stojí za zmínku, že „homérské“ náboženství (Homérovy eposy představují jejich pramen, mýtický obraz světa a člověka v něm) je alespoň ze dvou důvodů „naturalistické“: a) naturalistický obraz člověka; b) naturalistický obraz přírodních jevů, který je zahalen do antropomorfního hávu. (</a:t>
            </a:r>
            <a:r>
              <a:rPr u="sng">
                <a:solidFill>
                  <a:srgbClr val="0000FF"/>
                </a:solidFill>
                <a:uFill>
                  <a:solidFill>
                    <a:srgbClr val="0000FF"/>
                  </a:solidFill>
                </a:uFill>
                <a:hlinkClick r:id="rId2" action="ppaction://hlinksldjump"/>
              </a:rPr>
              <a:t>Úrodný půlměsíc</a:t>
            </a:r>
            <a:r>
              <a:t>, Enúma Eliš, </a:t>
            </a:r>
            <a:r>
              <a:rPr u="sng">
                <a:solidFill>
                  <a:srgbClr val="0000FF"/>
                </a:solidFill>
                <a:uFill>
                  <a:solidFill>
                    <a:srgbClr val="0000FF"/>
                  </a:solidFill>
                </a:uFill>
                <a:hlinkClick r:id="rId3" action="ppaction://hlinksldjump"/>
              </a:rPr>
              <a:t>Wanax</a:t>
            </a:r>
            <a:r>
              <a:t>, krize pádu </a:t>
            </a:r>
            <a:r>
              <a:rPr b="1"/>
              <a:t>mykénské civilizace</a:t>
            </a:r>
            <a:r>
              <a: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Nadpis 1"/>
          <p:cNvSpPr txBox="1">
            <a:spLocks noGrp="1"/>
          </p:cNvSpPr>
          <p:nvPr>
            <p:ph type="title"/>
          </p:nvPr>
        </p:nvSpPr>
        <p:spPr>
          <a:xfrm>
            <a:off x="457200" y="274638"/>
            <a:ext cx="8229600" cy="722185"/>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Mykénský svět</a:t>
            </a:r>
          </a:p>
        </p:txBody>
      </p:sp>
      <p:pic>
        <p:nvPicPr>
          <p:cNvPr id="152" name="Zástupný symbol pro obsah 4" descr="Zástupný symbol pro obsah 4"/>
          <p:cNvPicPr>
            <a:picLocks noChangeAspect="1"/>
          </p:cNvPicPr>
          <p:nvPr/>
        </p:nvPicPr>
        <p:blipFill>
          <a:blip r:embed="rId2"/>
          <a:stretch>
            <a:fillRect/>
          </a:stretch>
        </p:blipFill>
        <p:spPr>
          <a:xfrm>
            <a:off x="1367644" y="1340767"/>
            <a:ext cx="6408712" cy="474190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00" name="Nadpis 1"/>
          <p:cNvSpPr txBox="1">
            <a:spLocks noGrp="1"/>
          </p:cNvSpPr>
          <p:nvPr>
            <p:ph type="title"/>
          </p:nvPr>
        </p:nvSpPr>
        <p:spPr>
          <a:xfrm>
            <a:off x="457200" y="274638"/>
            <a:ext cx="8229600" cy="844928"/>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Co je filosofie - filosofie jako "racionální popis povahy světa"</a:t>
            </a:r>
          </a:p>
        </p:txBody>
      </p:sp>
      <p:sp>
        <p:nvSpPr>
          <p:cNvPr id="101" name="Zástupný symbol pro obsah 2"/>
          <p:cNvSpPr txBox="1">
            <a:spLocks noGrp="1"/>
          </p:cNvSpPr>
          <p:nvPr>
            <p:ph type="body" idx="1"/>
          </p:nvPr>
        </p:nvSpPr>
        <p:spPr>
          <a:xfrm>
            <a:off x="282102" y="1528253"/>
            <a:ext cx="8404698" cy="4987017"/>
          </a:xfrm>
          <a:prstGeom prst="rect">
            <a:avLst/>
          </a:prstGeom>
        </p:spPr>
        <p:txBody>
          <a:bodyPr/>
          <a:lstStyle/>
          <a:p>
            <a:pPr>
              <a:spcBef>
                <a:spcPts val="300"/>
              </a:spcBef>
              <a:defRPr sz="1400">
                <a:latin typeface="Times New Roman"/>
                <a:ea typeface="Times New Roman"/>
                <a:cs typeface="Times New Roman"/>
                <a:sym typeface="Times New Roman"/>
              </a:defRPr>
            </a:pPr>
            <a:r>
              <a:rPr dirty="0" err="1"/>
              <a:t>Během</a:t>
            </a:r>
            <a:r>
              <a:rPr dirty="0"/>
              <a:t> </a:t>
            </a:r>
            <a:r>
              <a:rPr dirty="0" err="1"/>
              <a:t>následujících</a:t>
            </a:r>
            <a:r>
              <a:rPr dirty="0"/>
              <a:t> </a:t>
            </a:r>
            <a:r>
              <a:rPr dirty="0" err="1"/>
              <a:t>přednášek</a:t>
            </a:r>
            <a:r>
              <a:rPr dirty="0"/>
              <a:t> (</a:t>
            </a:r>
            <a:r>
              <a:rPr dirty="0" err="1"/>
              <a:t>případně</a:t>
            </a:r>
            <a:r>
              <a:rPr dirty="0"/>
              <a:t> </a:t>
            </a:r>
            <a:r>
              <a:rPr dirty="0" err="1"/>
              <a:t>i</a:t>
            </a:r>
            <a:r>
              <a:rPr dirty="0"/>
              <a:t> </a:t>
            </a:r>
            <a:r>
              <a:rPr dirty="0" err="1"/>
              <a:t>seminářů</a:t>
            </a:r>
            <a:r>
              <a:rPr dirty="0"/>
              <a:t>) se </a:t>
            </a:r>
            <a:r>
              <a:rPr dirty="0" err="1"/>
              <a:t>budeme</a:t>
            </a:r>
            <a:r>
              <a:rPr dirty="0"/>
              <a:t> </a:t>
            </a:r>
            <a:r>
              <a:rPr dirty="0" err="1"/>
              <a:t>zabývat</a:t>
            </a:r>
            <a:r>
              <a:rPr dirty="0"/>
              <a:t> </a:t>
            </a:r>
            <a:r>
              <a:rPr dirty="0" err="1"/>
              <a:t>západní</a:t>
            </a:r>
            <a:r>
              <a:rPr dirty="0"/>
              <a:t> </a:t>
            </a:r>
            <a:r>
              <a:rPr dirty="0" err="1"/>
              <a:t>filosofickou</a:t>
            </a:r>
            <a:r>
              <a:rPr dirty="0"/>
              <a:t> </a:t>
            </a:r>
            <a:r>
              <a:rPr dirty="0" err="1"/>
              <a:t>tradicí</a:t>
            </a:r>
            <a:r>
              <a:rPr dirty="0"/>
              <a:t>, </a:t>
            </a:r>
            <a:r>
              <a:rPr dirty="0" err="1"/>
              <a:t>západní</a:t>
            </a:r>
            <a:r>
              <a:rPr dirty="0"/>
              <a:t> </a:t>
            </a:r>
            <a:r>
              <a:rPr dirty="0" err="1"/>
              <a:t>filozofií</a:t>
            </a:r>
            <a:r>
              <a:rPr dirty="0"/>
              <a:t>. Tu </a:t>
            </a:r>
            <a:r>
              <a:rPr dirty="0" err="1"/>
              <a:t>předběžně</a:t>
            </a:r>
            <a:r>
              <a:rPr dirty="0"/>
              <a:t> (</a:t>
            </a:r>
            <a:r>
              <a:rPr dirty="0" err="1"/>
              <a:t>pracovně</a:t>
            </a:r>
            <a:r>
              <a:rPr dirty="0"/>
              <a:t>) </a:t>
            </a:r>
            <a:r>
              <a:rPr dirty="0" err="1"/>
              <a:t>budeme</a:t>
            </a:r>
            <a:r>
              <a:rPr dirty="0"/>
              <a:t> </a:t>
            </a:r>
            <a:r>
              <a:rPr dirty="0" err="1"/>
              <a:t>charakterizovat</a:t>
            </a:r>
            <a:r>
              <a:rPr dirty="0"/>
              <a:t> </a:t>
            </a:r>
            <a:r>
              <a:rPr dirty="0" err="1"/>
              <a:t>jako</a:t>
            </a:r>
            <a:r>
              <a:rPr sz="2100" dirty="0"/>
              <a:t> </a:t>
            </a:r>
            <a:r>
              <a:rPr sz="2100" b="1" dirty="0">
                <a:solidFill>
                  <a:srgbClr val="D90B00"/>
                </a:solidFill>
              </a:rPr>
              <a:t>„</a:t>
            </a:r>
            <a:r>
              <a:rPr sz="2100" b="1" dirty="0" err="1">
                <a:solidFill>
                  <a:srgbClr val="D90B00"/>
                </a:solidFill>
              </a:rPr>
              <a:t>racionální</a:t>
            </a:r>
            <a:r>
              <a:rPr sz="2100" b="1" dirty="0">
                <a:solidFill>
                  <a:srgbClr val="D90B00"/>
                </a:solidFill>
              </a:rPr>
              <a:t> </a:t>
            </a:r>
            <a:r>
              <a:rPr sz="2100" b="1" dirty="0" err="1">
                <a:solidFill>
                  <a:srgbClr val="D90B00"/>
                </a:solidFill>
              </a:rPr>
              <a:t>popis</a:t>
            </a:r>
            <a:r>
              <a:rPr sz="2100" b="1" dirty="0">
                <a:solidFill>
                  <a:srgbClr val="D90B00"/>
                </a:solidFill>
              </a:rPr>
              <a:t> </a:t>
            </a:r>
            <a:r>
              <a:rPr sz="2100" b="1" dirty="0" err="1">
                <a:solidFill>
                  <a:srgbClr val="D90B00"/>
                </a:solidFill>
              </a:rPr>
              <a:t>povahy</a:t>
            </a:r>
            <a:r>
              <a:rPr sz="2100" b="1" dirty="0">
                <a:solidFill>
                  <a:srgbClr val="D90B00"/>
                </a:solidFill>
              </a:rPr>
              <a:t> </a:t>
            </a:r>
            <a:r>
              <a:rPr sz="2100" b="1" dirty="0" err="1">
                <a:solidFill>
                  <a:srgbClr val="D90B00"/>
                </a:solidFill>
              </a:rPr>
              <a:t>světa</a:t>
            </a:r>
            <a:r>
              <a:rPr sz="2100" b="1" dirty="0">
                <a:solidFill>
                  <a:srgbClr val="D90B00"/>
                </a:solidFill>
              </a:rPr>
              <a:t>“</a:t>
            </a:r>
            <a:r>
              <a:rPr sz="2100" dirty="0"/>
              <a:t> </a:t>
            </a:r>
            <a:r>
              <a:rPr dirty="0"/>
              <a:t>(Kirk, Raven, </a:t>
            </a:r>
            <a:r>
              <a:rPr dirty="0" err="1"/>
              <a:t>Schoefield</a:t>
            </a:r>
            <a:r>
              <a:rPr dirty="0"/>
              <a:t>, 2004,  s. 99) s </a:t>
            </a:r>
            <a:r>
              <a:rPr dirty="0" err="1"/>
              <a:t>tím</a:t>
            </a:r>
            <a:r>
              <a:rPr dirty="0"/>
              <a:t> ale, </a:t>
            </a:r>
            <a:r>
              <a:rPr dirty="0" err="1"/>
              <a:t>že</a:t>
            </a:r>
            <a:r>
              <a:rPr dirty="0"/>
              <a:t> </a:t>
            </a:r>
            <a:r>
              <a:rPr dirty="0" err="1"/>
              <a:t>porozumění</a:t>
            </a:r>
            <a:r>
              <a:rPr dirty="0"/>
              <a:t> </a:t>
            </a:r>
            <a:r>
              <a:rPr dirty="0" err="1"/>
              <a:t>filosofii</a:t>
            </a:r>
            <a:r>
              <a:rPr dirty="0"/>
              <a:t> „</a:t>
            </a:r>
            <a:r>
              <a:rPr dirty="0" err="1"/>
              <a:t>jako</a:t>
            </a:r>
            <a:r>
              <a:rPr dirty="0"/>
              <a:t> </a:t>
            </a:r>
            <a:r>
              <a:rPr dirty="0" err="1"/>
              <a:t>takové</a:t>
            </a:r>
            <a:r>
              <a:rPr dirty="0"/>
              <a:t>“ </a:t>
            </a:r>
            <a:r>
              <a:rPr dirty="0" err="1"/>
              <a:t>bude</a:t>
            </a:r>
            <a:r>
              <a:rPr dirty="0"/>
              <a:t> </a:t>
            </a:r>
            <a:r>
              <a:rPr dirty="0" err="1"/>
              <a:t>vlastně</a:t>
            </a:r>
            <a:r>
              <a:rPr dirty="0"/>
              <a:t> </a:t>
            </a:r>
            <a:r>
              <a:rPr dirty="0" err="1"/>
              <a:t>úkolem</a:t>
            </a:r>
            <a:r>
              <a:rPr dirty="0"/>
              <a:t> </a:t>
            </a:r>
            <a:r>
              <a:rPr dirty="0" err="1"/>
              <a:t>každého</a:t>
            </a:r>
            <a:r>
              <a:rPr dirty="0"/>
              <a:t> z </a:t>
            </a:r>
            <a:r>
              <a:rPr dirty="0" err="1"/>
              <a:t>nás</a:t>
            </a:r>
            <a:r>
              <a:rPr dirty="0"/>
              <a:t>. </a:t>
            </a:r>
            <a:r>
              <a:rPr dirty="0" err="1"/>
              <a:t>Budeme</a:t>
            </a:r>
            <a:r>
              <a:rPr dirty="0"/>
              <a:t> </a:t>
            </a:r>
            <a:r>
              <a:rPr dirty="0" err="1"/>
              <a:t>tedy</a:t>
            </a:r>
            <a:r>
              <a:rPr dirty="0"/>
              <a:t> </a:t>
            </a:r>
            <a:r>
              <a:rPr dirty="0" err="1"/>
              <a:t>postupovat</a:t>
            </a:r>
            <a:r>
              <a:rPr dirty="0"/>
              <a:t> </a:t>
            </a:r>
            <a:r>
              <a:rPr dirty="0" err="1"/>
              <a:t>ve</a:t>
            </a:r>
            <a:r>
              <a:rPr dirty="0"/>
              <a:t> </a:t>
            </a:r>
            <a:r>
              <a:rPr dirty="0" err="1"/>
              <a:t>shodě</a:t>
            </a:r>
            <a:r>
              <a:rPr dirty="0"/>
              <a:t> s </a:t>
            </a:r>
            <a:r>
              <a:rPr dirty="0" err="1"/>
              <a:t>přesvědčením</a:t>
            </a:r>
            <a:r>
              <a:rPr dirty="0"/>
              <a:t> </a:t>
            </a:r>
            <a:r>
              <a:rPr dirty="0" err="1"/>
              <a:t>českého</a:t>
            </a:r>
            <a:r>
              <a:rPr dirty="0"/>
              <a:t> </a:t>
            </a:r>
            <a:r>
              <a:rPr dirty="0" err="1"/>
              <a:t>filosofa</a:t>
            </a:r>
            <a:r>
              <a:rPr dirty="0"/>
              <a:t> </a:t>
            </a:r>
            <a:r>
              <a:rPr dirty="0" err="1"/>
              <a:t>Jiřího</a:t>
            </a:r>
            <a:r>
              <a:rPr dirty="0"/>
              <a:t> </a:t>
            </a:r>
            <a:r>
              <a:rPr dirty="0" err="1"/>
              <a:t>Fuchse</a:t>
            </a:r>
            <a:r>
              <a:rPr dirty="0"/>
              <a:t>, </a:t>
            </a:r>
            <a:r>
              <a:rPr dirty="0" err="1"/>
              <a:t>který</a:t>
            </a:r>
            <a:r>
              <a:rPr dirty="0"/>
              <a:t> </a:t>
            </a:r>
            <a:r>
              <a:rPr dirty="0" err="1"/>
              <a:t>tvrdí</a:t>
            </a:r>
            <a:r>
              <a:rPr dirty="0"/>
              <a:t>, </a:t>
            </a:r>
            <a:r>
              <a:rPr dirty="0" err="1"/>
              <a:t>že</a:t>
            </a:r>
            <a:r>
              <a:rPr dirty="0"/>
              <a:t> </a:t>
            </a:r>
            <a:r>
              <a:rPr b="1" dirty="0"/>
              <a:t>„</a:t>
            </a:r>
            <a:r>
              <a:rPr b="1" dirty="0" err="1"/>
              <a:t>definice</a:t>
            </a:r>
            <a:r>
              <a:rPr b="1" dirty="0"/>
              <a:t> </a:t>
            </a:r>
            <a:r>
              <a:rPr b="1" dirty="0" err="1"/>
              <a:t>filosofie</a:t>
            </a:r>
            <a:r>
              <a:rPr b="1" dirty="0"/>
              <a:t> je </a:t>
            </a:r>
            <a:r>
              <a:rPr b="1" dirty="0" err="1"/>
              <a:t>až</a:t>
            </a:r>
            <a:r>
              <a:rPr b="1" dirty="0"/>
              <a:t> </a:t>
            </a:r>
            <a:r>
              <a:rPr b="1" dirty="0" err="1"/>
              <a:t>pozdním</a:t>
            </a:r>
            <a:r>
              <a:rPr b="1" dirty="0"/>
              <a:t> </a:t>
            </a:r>
            <a:r>
              <a:rPr b="1" dirty="0" err="1"/>
              <a:t>rezultátem</a:t>
            </a:r>
            <a:r>
              <a:rPr b="1" dirty="0"/>
              <a:t> </a:t>
            </a:r>
            <a:r>
              <a:rPr b="1" dirty="0" err="1"/>
              <a:t>filosofování</a:t>
            </a:r>
            <a:r>
              <a:rPr b="1" dirty="0"/>
              <a:t>“</a:t>
            </a:r>
            <a:r>
              <a:rPr dirty="0"/>
              <a:t>. </a:t>
            </a:r>
            <a:r>
              <a:rPr dirty="0" err="1"/>
              <a:t>Neboť</a:t>
            </a:r>
            <a:r>
              <a:rPr dirty="0"/>
              <a:t> se ale </a:t>
            </a:r>
            <a:r>
              <a:rPr dirty="0" err="1"/>
              <a:t>jedná</a:t>
            </a:r>
            <a:r>
              <a:rPr dirty="0"/>
              <a:t> </a:t>
            </a:r>
            <a:r>
              <a:rPr dirty="0" err="1"/>
              <a:t>pouze</a:t>
            </a:r>
            <a:r>
              <a:rPr dirty="0"/>
              <a:t> o </a:t>
            </a:r>
            <a:r>
              <a:rPr dirty="0" err="1"/>
              <a:t>vstupní</a:t>
            </a:r>
            <a:r>
              <a:rPr dirty="0"/>
              <a:t> </a:t>
            </a:r>
            <a:r>
              <a:rPr dirty="0" err="1"/>
              <a:t>kurz</a:t>
            </a:r>
            <a:r>
              <a:rPr dirty="0"/>
              <a:t>, </a:t>
            </a:r>
            <a:r>
              <a:rPr dirty="0" err="1"/>
              <a:t>jehož</a:t>
            </a:r>
            <a:r>
              <a:rPr dirty="0"/>
              <a:t> </a:t>
            </a:r>
            <a:r>
              <a:rPr dirty="0" err="1"/>
              <a:t>cílem</a:t>
            </a:r>
            <a:r>
              <a:rPr dirty="0"/>
              <a:t> je </a:t>
            </a:r>
            <a:r>
              <a:rPr dirty="0" err="1"/>
              <a:t>seznámit</a:t>
            </a:r>
            <a:r>
              <a:rPr dirty="0"/>
              <a:t> </a:t>
            </a:r>
            <a:r>
              <a:rPr dirty="0" err="1"/>
              <a:t>vás</a:t>
            </a:r>
            <a:r>
              <a:rPr dirty="0"/>
              <a:t> s </a:t>
            </a:r>
            <a:r>
              <a:rPr dirty="0" err="1"/>
              <a:t>některými</a:t>
            </a:r>
            <a:r>
              <a:rPr dirty="0"/>
              <a:t> </a:t>
            </a:r>
            <a:r>
              <a:rPr dirty="0" err="1"/>
              <a:t>tématy</a:t>
            </a:r>
            <a:r>
              <a:rPr dirty="0"/>
              <a:t> </a:t>
            </a:r>
            <a:r>
              <a:rPr dirty="0" err="1"/>
              <a:t>západní</a:t>
            </a:r>
            <a:r>
              <a:rPr dirty="0"/>
              <a:t> </a:t>
            </a:r>
            <a:r>
              <a:rPr dirty="0" err="1"/>
              <a:t>filozofie</a:t>
            </a:r>
            <a:r>
              <a:rPr dirty="0"/>
              <a:t>, </a:t>
            </a:r>
            <a:r>
              <a:rPr dirty="0" err="1"/>
              <a:t>nebudeme</a:t>
            </a:r>
            <a:r>
              <a:rPr dirty="0"/>
              <a:t> </a:t>
            </a:r>
            <a:r>
              <a:rPr dirty="0" err="1"/>
              <a:t>si</a:t>
            </a:r>
            <a:r>
              <a:rPr dirty="0"/>
              <a:t> </a:t>
            </a:r>
            <a:r>
              <a:rPr dirty="0" err="1"/>
              <a:t>klást</a:t>
            </a:r>
            <a:r>
              <a:rPr dirty="0"/>
              <a:t> </a:t>
            </a:r>
            <a:r>
              <a:rPr dirty="0" err="1"/>
              <a:t>až</a:t>
            </a:r>
            <a:r>
              <a:rPr dirty="0"/>
              <a:t> </a:t>
            </a:r>
            <a:r>
              <a:rPr dirty="0" err="1"/>
              <a:t>tak</a:t>
            </a:r>
            <a:r>
              <a:rPr dirty="0"/>
              <a:t> </a:t>
            </a:r>
            <a:r>
              <a:rPr dirty="0" err="1"/>
              <a:t>náročné</a:t>
            </a:r>
            <a:r>
              <a:rPr dirty="0"/>
              <a:t> </a:t>
            </a:r>
            <a:r>
              <a:rPr dirty="0" err="1"/>
              <a:t>cíle</a:t>
            </a:r>
            <a:r>
              <a:rPr dirty="0"/>
              <a:t> a </a:t>
            </a:r>
            <a:r>
              <a:rPr dirty="0" err="1"/>
              <a:t>pokusíme</a:t>
            </a:r>
            <a:r>
              <a:rPr dirty="0"/>
              <a:t> se </a:t>
            </a:r>
            <a:r>
              <a:rPr dirty="0" err="1"/>
              <a:t>pouze</a:t>
            </a:r>
            <a:r>
              <a:rPr dirty="0"/>
              <a:t> </a:t>
            </a:r>
            <a:r>
              <a:rPr dirty="0" err="1"/>
              <a:t>něco</a:t>
            </a:r>
            <a:r>
              <a:rPr dirty="0"/>
              <a:t> </a:t>
            </a:r>
            <a:r>
              <a:rPr dirty="0" err="1"/>
              <a:t>si</a:t>
            </a:r>
            <a:r>
              <a:rPr dirty="0"/>
              <a:t> </a:t>
            </a:r>
            <a:r>
              <a:rPr dirty="0" err="1"/>
              <a:t>odnést</a:t>
            </a:r>
            <a:r>
              <a:rPr dirty="0"/>
              <a:t> z </a:t>
            </a:r>
            <a:r>
              <a:rPr dirty="0" err="1"/>
              <a:t>dějin</a:t>
            </a:r>
            <a:r>
              <a:rPr dirty="0"/>
              <a:t> </a:t>
            </a:r>
            <a:r>
              <a:rPr dirty="0" err="1"/>
              <a:t>filosofie</a:t>
            </a:r>
            <a:r>
              <a:rPr dirty="0"/>
              <a:t>.</a:t>
            </a:r>
          </a:p>
          <a:p>
            <a:pPr>
              <a:spcBef>
                <a:spcPts val="300"/>
              </a:spcBef>
              <a:defRPr sz="1400">
                <a:latin typeface="Times New Roman"/>
                <a:ea typeface="Times New Roman"/>
                <a:cs typeface="Times New Roman"/>
                <a:sym typeface="Times New Roman"/>
              </a:defRPr>
            </a:pPr>
            <a:r>
              <a:rPr dirty="0"/>
              <a:t>Co pro </a:t>
            </a:r>
            <a:r>
              <a:rPr dirty="0" err="1"/>
              <a:t>nás</a:t>
            </a:r>
            <a:r>
              <a:rPr dirty="0"/>
              <a:t> </a:t>
            </a:r>
            <a:r>
              <a:rPr dirty="0" err="1"/>
              <a:t>plyne</a:t>
            </a:r>
            <a:r>
              <a:rPr dirty="0"/>
              <a:t> z </a:t>
            </a:r>
            <a:r>
              <a:rPr dirty="0" err="1"/>
              <a:t>řečeného</a:t>
            </a:r>
            <a:r>
              <a:rPr dirty="0"/>
              <a:t>: </a:t>
            </a:r>
            <a:r>
              <a:rPr dirty="0" err="1"/>
              <a:t>náš</a:t>
            </a:r>
            <a:r>
              <a:rPr dirty="0"/>
              <a:t> </a:t>
            </a:r>
            <a:r>
              <a:rPr dirty="0" err="1"/>
              <a:t>pohyb</a:t>
            </a:r>
            <a:r>
              <a:rPr dirty="0"/>
              <a:t> v </a:t>
            </a:r>
            <a:r>
              <a:rPr dirty="0" err="1"/>
              <a:t>rámci</a:t>
            </a:r>
            <a:r>
              <a:rPr dirty="0"/>
              <a:t> </a:t>
            </a:r>
            <a:r>
              <a:rPr dirty="0" err="1"/>
              <a:t>tématu</a:t>
            </a:r>
            <a:r>
              <a:rPr dirty="0"/>
              <a:t> </a:t>
            </a:r>
            <a:r>
              <a:rPr dirty="0" err="1"/>
              <a:t>bude</a:t>
            </a:r>
            <a:r>
              <a:rPr dirty="0"/>
              <a:t> </a:t>
            </a:r>
            <a:r>
              <a:rPr dirty="0" err="1"/>
              <a:t>veden</a:t>
            </a:r>
            <a:r>
              <a:rPr dirty="0"/>
              <a:t> </a:t>
            </a:r>
            <a:r>
              <a:rPr dirty="0" err="1"/>
              <a:t>především</a:t>
            </a:r>
            <a:r>
              <a:rPr dirty="0"/>
              <a:t> z </a:t>
            </a:r>
            <a:r>
              <a:rPr dirty="0" err="1"/>
              <a:t>hlediska</a:t>
            </a:r>
            <a:r>
              <a:rPr dirty="0"/>
              <a:t> </a:t>
            </a:r>
            <a:r>
              <a:rPr dirty="0" err="1"/>
              <a:t>dějin</a:t>
            </a:r>
            <a:r>
              <a:rPr dirty="0"/>
              <a:t> </a:t>
            </a:r>
            <a:r>
              <a:rPr dirty="0" err="1"/>
              <a:t>filosofie</a:t>
            </a:r>
            <a:r>
              <a:rPr dirty="0"/>
              <a:t>. To </a:t>
            </a:r>
            <a:r>
              <a:rPr dirty="0" err="1"/>
              <a:t>znamená</a:t>
            </a:r>
            <a:r>
              <a:rPr dirty="0"/>
              <a:t>, </a:t>
            </a:r>
            <a:r>
              <a:rPr dirty="0" err="1"/>
              <a:t>že</a:t>
            </a:r>
            <a:r>
              <a:rPr dirty="0"/>
              <a:t> </a:t>
            </a:r>
            <a:r>
              <a:rPr dirty="0" err="1"/>
              <a:t>naším</a:t>
            </a:r>
            <a:r>
              <a:rPr dirty="0"/>
              <a:t> </a:t>
            </a:r>
            <a:r>
              <a:rPr dirty="0" err="1"/>
              <a:t>cílem</a:t>
            </a:r>
            <a:r>
              <a:rPr dirty="0"/>
              <a:t> </a:t>
            </a:r>
            <a:r>
              <a:rPr dirty="0" err="1"/>
              <a:t>bude</a:t>
            </a:r>
            <a:r>
              <a:rPr dirty="0"/>
              <a:t> </a:t>
            </a:r>
            <a:r>
              <a:rPr dirty="0" err="1"/>
              <a:t>seznámit</a:t>
            </a:r>
            <a:r>
              <a:rPr dirty="0"/>
              <a:t> se s </a:t>
            </a:r>
            <a:r>
              <a:rPr dirty="0" err="1"/>
              <a:t>jejími</a:t>
            </a:r>
            <a:r>
              <a:rPr dirty="0"/>
              <a:t> </a:t>
            </a:r>
            <a:r>
              <a:rPr dirty="0" err="1"/>
              <a:t>hlavními</a:t>
            </a:r>
            <a:r>
              <a:rPr dirty="0"/>
              <a:t> </a:t>
            </a:r>
            <a:r>
              <a:rPr dirty="0" err="1"/>
              <a:t>postavami</a:t>
            </a:r>
            <a:r>
              <a:rPr dirty="0"/>
              <a:t> </a:t>
            </a:r>
            <a:r>
              <a:rPr dirty="0" err="1"/>
              <a:t>případně</a:t>
            </a:r>
            <a:r>
              <a:rPr dirty="0"/>
              <a:t> </a:t>
            </a:r>
            <a:r>
              <a:rPr dirty="0" err="1"/>
              <a:t>také</a:t>
            </a:r>
            <a:r>
              <a:rPr dirty="0"/>
              <a:t> s </a:t>
            </a:r>
            <a:r>
              <a:rPr dirty="0" err="1"/>
              <a:t>hlavními</a:t>
            </a:r>
            <a:r>
              <a:rPr dirty="0"/>
              <a:t> </a:t>
            </a:r>
            <a:r>
              <a:rPr dirty="0" err="1"/>
              <a:t>strategiemi</a:t>
            </a:r>
            <a:r>
              <a:rPr dirty="0"/>
              <a:t> </a:t>
            </a:r>
            <a:r>
              <a:rPr dirty="0" err="1"/>
              <a:t>filosofování</a:t>
            </a:r>
            <a:r>
              <a:rPr dirty="0"/>
              <a:t>. </a:t>
            </a:r>
            <a:r>
              <a:rPr dirty="0" err="1"/>
              <a:t>Zároveň</a:t>
            </a:r>
            <a:r>
              <a:rPr dirty="0"/>
              <a:t>, </a:t>
            </a:r>
            <a:r>
              <a:rPr dirty="0" err="1"/>
              <a:t>neboť</a:t>
            </a:r>
            <a:r>
              <a:rPr dirty="0"/>
              <a:t> </a:t>
            </a:r>
            <a:r>
              <a:rPr dirty="0" err="1"/>
              <a:t>téma</a:t>
            </a:r>
            <a:r>
              <a:rPr dirty="0"/>
              <a:t> je </a:t>
            </a:r>
            <a:r>
              <a:rPr dirty="0" err="1"/>
              <a:t>stále</a:t>
            </a:r>
            <a:r>
              <a:rPr dirty="0"/>
              <a:t> </a:t>
            </a:r>
            <a:r>
              <a:rPr dirty="0" err="1"/>
              <a:t>široké</a:t>
            </a:r>
            <a:r>
              <a:rPr dirty="0"/>
              <a:t>, </a:t>
            </a:r>
            <a:r>
              <a:rPr dirty="0" err="1"/>
              <a:t>zaměříme</a:t>
            </a:r>
            <a:r>
              <a:rPr dirty="0"/>
              <a:t> </a:t>
            </a:r>
            <a:r>
              <a:rPr dirty="0" err="1"/>
              <a:t>naši</a:t>
            </a:r>
            <a:r>
              <a:rPr dirty="0"/>
              <a:t> </a:t>
            </a:r>
            <a:r>
              <a:rPr dirty="0" err="1"/>
              <a:t>pozornost</a:t>
            </a:r>
            <a:r>
              <a:rPr dirty="0"/>
              <a:t> </a:t>
            </a:r>
            <a:r>
              <a:rPr dirty="0" err="1"/>
              <a:t>na</a:t>
            </a:r>
            <a:r>
              <a:rPr dirty="0"/>
              <a:t> </a:t>
            </a:r>
            <a:r>
              <a:rPr b="1" dirty="0" err="1"/>
              <a:t>filosoficko-antropologický</a:t>
            </a:r>
            <a:r>
              <a:rPr dirty="0"/>
              <a:t> </a:t>
            </a:r>
            <a:r>
              <a:rPr dirty="0" err="1"/>
              <a:t>motiv</a:t>
            </a:r>
            <a:r>
              <a:rPr dirty="0"/>
              <a:t>. To </a:t>
            </a:r>
            <a:r>
              <a:rPr dirty="0" err="1"/>
              <a:t>znamená</a:t>
            </a:r>
            <a:r>
              <a:rPr dirty="0"/>
              <a:t>, </a:t>
            </a:r>
            <a:r>
              <a:rPr dirty="0" err="1"/>
              <a:t>že</a:t>
            </a:r>
            <a:r>
              <a:rPr dirty="0"/>
              <a:t> v </a:t>
            </a:r>
            <a:r>
              <a:rPr dirty="0" err="1"/>
              <a:t>centru</a:t>
            </a:r>
            <a:r>
              <a:rPr dirty="0"/>
              <a:t> </a:t>
            </a:r>
            <a:r>
              <a:rPr dirty="0" err="1"/>
              <a:t>mého</a:t>
            </a:r>
            <a:r>
              <a:rPr dirty="0"/>
              <a:t> </a:t>
            </a:r>
            <a:r>
              <a:rPr dirty="0" err="1"/>
              <a:t>výkladu</a:t>
            </a:r>
            <a:r>
              <a:rPr dirty="0"/>
              <a:t> </a:t>
            </a:r>
            <a:r>
              <a:rPr dirty="0" err="1"/>
              <a:t>bude</a:t>
            </a:r>
            <a:r>
              <a:rPr dirty="0"/>
              <a:t> </a:t>
            </a:r>
            <a:r>
              <a:rPr dirty="0" err="1"/>
              <a:t>především</a:t>
            </a:r>
            <a:r>
              <a:rPr dirty="0"/>
              <a:t> </a:t>
            </a:r>
            <a:r>
              <a:rPr dirty="0" err="1"/>
              <a:t>praktická</a:t>
            </a:r>
            <a:r>
              <a:rPr dirty="0"/>
              <a:t> </a:t>
            </a:r>
            <a:r>
              <a:rPr dirty="0" err="1"/>
              <a:t>filosofie</a:t>
            </a:r>
            <a:r>
              <a:rPr dirty="0"/>
              <a:t> (</a:t>
            </a:r>
            <a:r>
              <a:rPr dirty="0" err="1"/>
              <a:t>filosofie</a:t>
            </a:r>
            <a:r>
              <a:rPr dirty="0"/>
              <a:t> </a:t>
            </a:r>
            <a:r>
              <a:rPr dirty="0" err="1"/>
              <a:t>týkající</a:t>
            </a:r>
            <a:r>
              <a:rPr dirty="0"/>
              <a:t> se </a:t>
            </a:r>
            <a:r>
              <a:rPr dirty="0" err="1"/>
              <a:t>věcí</a:t>
            </a:r>
            <a:r>
              <a:rPr dirty="0"/>
              <a:t> </a:t>
            </a:r>
            <a:r>
              <a:rPr dirty="0" err="1"/>
              <a:t>lidských</a:t>
            </a:r>
            <a:r>
              <a:rPr dirty="0"/>
              <a:t>) a v </a:t>
            </a:r>
            <a:r>
              <a:rPr dirty="0" err="1"/>
              <a:t>omezené</a:t>
            </a:r>
            <a:r>
              <a:rPr dirty="0"/>
              <a:t> </a:t>
            </a:r>
            <a:r>
              <a:rPr dirty="0" err="1"/>
              <a:t>míře</a:t>
            </a:r>
            <a:r>
              <a:rPr dirty="0"/>
              <a:t> </a:t>
            </a:r>
            <a:r>
              <a:rPr dirty="0" err="1"/>
              <a:t>další</a:t>
            </a:r>
            <a:r>
              <a:rPr dirty="0"/>
              <a:t> „</a:t>
            </a:r>
            <a:r>
              <a:rPr dirty="0" err="1"/>
              <a:t>disciplíny</a:t>
            </a:r>
            <a:r>
              <a:rPr dirty="0"/>
              <a:t> </a:t>
            </a:r>
            <a:r>
              <a:rPr dirty="0" err="1"/>
              <a:t>filosofie</a:t>
            </a:r>
            <a:r>
              <a:rPr dirty="0"/>
              <a:t>“ </a:t>
            </a:r>
            <a:r>
              <a:rPr dirty="0" err="1"/>
              <a:t>jako</a:t>
            </a:r>
            <a:r>
              <a:rPr dirty="0"/>
              <a:t> </a:t>
            </a:r>
            <a:r>
              <a:rPr dirty="0" err="1"/>
              <a:t>například</a:t>
            </a:r>
            <a:r>
              <a:rPr dirty="0"/>
              <a:t> </a:t>
            </a:r>
            <a:r>
              <a:rPr dirty="0" err="1"/>
              <a:t>fysika</a:t>
            </a:r>
            <a:r>
              <a:rPr dirty="0"/>
              <a:t>, </a:t>
            </a:r>
            <a:r>
              <a:rPr dirty="0" err="1"/>
              <a:t>metafysika</a:t>
            </a:r>
            <a:r>
              <a:rPr dirty="0"/>
              <a:t>, </a:t>
            </a:r>
            <a:r>
              <a:rPr dirty="0" err="1"/>
              <a:t>noetika</a:t>
            </a:r>
            <a:r>
              <a:rPr dirty="0"/>
              <a:t>.</a:t>
            </a:r>
          </a:p>
          <a:p>
            <a:pPr>
              <a:spcBef>
                <a:spcPts val="300"/>
              </a:spcBef>
              <a:defRPr sz="1400">
                <a:latin typeface="Times New Roman"/>
                <a:ea typeface="Times New Roman"/>
                <a:cs typeface="Times New Roman"/>
                <a:sym typeface="Times New Roman"/>
              </a:defRPr>
            </a:pPr>
            <a:r>
              <a:rPr dirty="0" err="1"/>
              <a:t>Samo</a:t>
            </a:r>
            <a:r>
              <a:rPr dirty="0"/>
              <a:t> </a:t>
            </a:r>
            <a:r>
              <a:rPr dirty="0" err="1"/>
              <a:t>slovo</a:t>
            </a:r>
            <a:r>
              <a:rPr dirty="0"/>
              <a:t> </a:t>
            </a:r>
            <a:r>
              <a:rPr i="1" dirty="0" err="1"/>
              <a:t>filosofie</a:t>
            </a:r>
            <a:r>
              <a:rPr dirty="0"/>
              <a:t>, </a:t>
            </a:r>
            <a:r>
              <a:rPr dirty="0" err="1"/>
              <a:t>jak</a:t>
            </a:r>
            <a:r>
              <a:rPr dirty="0"/>
              <a:t> </a:t>
            </a:r>
            <a:r>
              <a:rPr dirty="0" err="1"/>
              <a:t>jistě</a:t>
            </a:r>
            <a:r>
              <a:rPr dirty="0"/>
              <a:t> </a:t>
            </a:r>
            <a:r>
              <a:rPr dirty="0" err="1"/>
              <a:t>víte</a:t>
            </a:r>
            <a:r>
              <a:rPr dirty="0"/>
              <a:t>, je </a:t>
            </a:r>
            <a:r>
              <a:rPr dirty="0" err="1"/>
              <a:t>složeno</a:t>
            </a:r>
            <a:r>
              <a:rPr dirty="0"/>
              <a:t> ze </a:t>
            </a:r>
            <a:r>
              <a:rPr dirty="0" err="1"/>
              <a:t>dvou</a:t>
            </a:r>
            <a:r>
              <a:rPr dirty="0"/>
              <a:t> </a:t>
            </a:r>
            <a:r>
              <a:rPr dirty="0" err="1"/>
              <a:t>jednodušších</a:t>
            </a:r>
            <a:r>
              <a:rPr dirty="0"/>
              <a:t> </a:t>
            </a:r>
            <a:r>
              <a:rPr i="1" dirty="0" err="1"/>
              <a:t>filein</a:t>
            </a:r>
            <a:r>
              <a:rPr i="1" dirty="0"/>
              <a:t> </a:t>
            </a:r>
            <a:r>
              <a:rPr dirty="0"/>
              <a:t>(</a:t>
            </a:r>
            <a:r>
              <a:rPr i="1" dirty="0" err="1"/>
              <a:t>láska</a:t>
            </a:r>
            <a:r>
              <a:rPr dirty="0"/>
              <a:t>) a </a:t>
            </a:r>
            <a:r>
              <a:rPr dirty="0" err="1"/>
              <a:t>sofia</a:t>
            </a:r>
            <a:r>
              <a:rPr dirty="0"/>
              <a:t> (</a:t>
            </a:r>
            <a:r>
              <a:rPr i="1" dirty="0" err="1"/>
              <a:t>moudrost</a:t>
            </a:r>
            <a:r>
              <a:rPr dirty="0"/>
              <a:t>). Z </a:t>
            </a:r>
            <a:r>
              <a:rPr dirty="0" err="1"/>
              <a:t>etymologického</a:t>
            </a:r>
            <a:r>
              <a:rPr dirty="0"/>
              <a:t> </a:t>
            </a:r>
            <a:r>
              <a:rPr dirty="0" err="1"/>
              <a:t>hlediska</a:t>
            </a:r>
            <a:r>
              <a:rPr dirty="0"/>
              <a:t> je </a:t>
            </a:r>
            <a:r>
              <a:rPr dirty="0" err="1"/>
              <a:t>tedy</a:t>
            </a:r>
            <a:r>
              <a:rPr dirty="0"/>
              <a:t> </a:t>
            </a:r>
            <a:r>
              <a:rPr dirty="0" err="1"/>
              <a:t>význam</a:t>
            </a:r>
            <a:r>
              <a:rPr dirty="0"/>
              <a:t> </a:t>
            </a:r>
            <a:r>
              <a:rPr dirty="0" err="1"/>
              <a:t>slova</a:t>
            </a:r>
            <a:r>
              <a:rPr dirty="0"/>
              <a:t> </a:t>
            </a:r>
            <a:r>
              <a:rPr dirty="0" err="1"/>
              <a:t>filosofie</a:t>
            </a:r>
            <a:r>
              <a:rPr dirty="0"/>
              <a:t> </a:t>
            </a:r>
            <a:r>
              <a:rPr i="1" dirty="0" err="1"/>
              <a:t>láska</a:t>
            </a:r>
            <a:r>
              <a:rPr i="1" dirty="0"/>
              <a:t> k </a:t>
            </a:r>
            <a:r>
              <a:rPr i="1" dirty="0" err="1"/>
              <a:t>moudrosti</a:t>
            </a:r>
            <a:r>
              <a:rPr i="1" dirty="0"/>
              <a:t>. </a:t>
            </a:r>
            <a:r>
              <a:rPr dirty="0" err="1"/>
              <a:t>Poprvé</a:t>
            </a:r>
            <a:r>
              <a:rPr dirty="0"/>
              <a:t> </a:t>
            </a:r>
            <a:r>
              <a:rPr dirty="0" err="1"/>
              <a:t>jej</a:t>
            </a:r>
            <a:r>
              <a:rPr dirty="0"/>
              <a:t> </a:t>
            </a:r>
            <a:r>
              <a:rPr dirty="0" err="1"/>
              <a:t>použil</a:t>
            </a:r>
            <a:r>
              <a:rPr dirty="0"/>
              <a:t> </a:t>
            </a:r>
            <a:r>
              <a:rPr dirty="0" err="1"/>
              <a:t>snad</a:t>
            </a:r>
            <a:r>
              <a:rPr dirty="0"/>
              <a:t> </a:t>
            </a:r>
            <a:r>
              <a:rPr dirty="0" err="1"/>
              <a:t>Platón</a:t>
            </a:r>
            <a:r>
              <a:rPr dirty="0"/>
              <a:t>. </a:t>
            </a:r>
            <a:r>
              <a:rPr dirty="0" err="1"/>
              <a:t>Mohl</a:t>
            </a:r>
            <a:r>
              <a:rPr dirty="0"/>
              <a:t> to </a:t>
            </a:r>
            <a:r>
              <a:rPr dirty="0" err="1"/>
              <a:t>být</a:t>
            </a:r>
            <a:r>
              <a:rPr dirty="0"/>
              <a:t> </a:t>
            </a:r>
            <a:r>
              <a:rPr dirty="0" err="1"/>
              <a:t>i</a:t>
            </a:r>
            <a:r>
              <a:rPr dirty="0"/>
              <a:t> </a:t>
            </a:r>
            <a:r>
              <a:rPr dirty="0" err="1"/>
              <a:t>Sókrates</a:t>
            </a:r>
            <a:r>
              <a:rPr dirty="0"/>
              <a:t> </a:t>
            </a:r>
            <a:r>
              <a:rPr dirty="0" err="1"/>
              <a:t>či</a:t>
            </a:r>
            <a:r>
              <a:rPr dirty="0"/>
              <a:t> </a:t>
            </a:r>
            <a:r>
              <a:rPr dirty="0" err="1"/>
              <a:t>nějaký</a:t>
            </a:r>
            <a:r>
              <a:rPr dirty="0"/>
              <a:t> </a:t>
            </a:r>
            <a:r>
              <a:rPr dirty="0" err="1"/>
              <a:t>pythagorejec</a:t>
            </a:r>
            <a:r>
              <a:rPr dirty="0"/>
              <a:t>. </a:t>
            </a:r>
          </a:p>
          <a:p>
            <a:pPr>
              <a:spcBef>
                <a:spcPts val="300"/>
              </a:spcBef>
              <a:defRPr sz="1400">
                <a:latin typeface="Times New Roman"/>
                <a:ea typeface="Times New Roman"/>
                <a:cs typeface="Times New Roman"/>
                <a:sym typeface="Times New Roman"/>
              </a:defRPr>
            </a:pPr>
            <a:r>
              <a:rPr dirty="0"/>
              <a:t>Plat.,</a:t>
            </a:r>
            <a:r>
              <a:rPr i="1" dirty="0" err="1"/>
              <a:t>Theaitétos</a:t>
            </a:r>
            <a:r>
              <a:rPr dirty="0"/>
              <a:t> 155d, </a:t>
            </a:r>
            <a:r>
              <a:rPr dirty="0" err="1"/>
              <a:t>Arist</a:t>
            </a:r>
            <a:r>
              <a:rPr dirty="0"/>
              <a:t>., </a:t>
            </a:r>
            <a:r>
              <a:rPr i="1" dirty="0"/>
              <a:t>Met.</a:t>
            </a:r>
            <a:r>
              <a:rPr dirty="0"/>
              <a:t> 982b:</a:t>
            </a:r>
          </a:p>
          <a:p>
            <a:pPr>
              <a:spcBef>
                <a:spcPts val="300"/>
              </a:spcBef>
              <a:defRPr sz="1400">
                <a:latin typeface="Times New Roman"/>
                <a:ea typeface="Times New Roman"/>
                <a:cs typeface="Times New Roman"/>
                <a:sym typeface="Times New Roman"/>
              </a:defRPr>
            </a:pPr>
            <a:r>
              <a:rPr dirty="0" err="1"/>
              <a:t>Domnívám</a:t>
            </a:r>
            <a:r>
              <a:rPr dirty="0"/>
              <a:t> se, </a:t>
            </a:r>
            <a:r>
              <a:rPr dirty="0" err="1"/>
              <a:t>že</a:t>
            </a:r>
            <a:r>
              <a:rPr dirty="0"/>
              <a:t> </a:t>
            </a:r>
            <a:r>
              <a:rPr dirty="0" err="1"/>
              <a:t>velmi</a:t>
            </a:r>
            <a:r>
              <a:rPr dirty="0"/>
              <a:t> </a:t>
            </a:r>
            <a:r>
              <a:rPr dirty="0" err="1"/>
              <a:t>vhodným</a:t>
            </a:r>
            <a:r>
              <a:rPr dirty="0"/>
              <a:t> </a:t>
            </a:r>
            <a:r>
              <a:rPr dirty="0" err="1"/>
              <a:t>vstupem</a:t>
            </a:r>
            <a:r>
              <a:rPr dirty="0"/>
              <a:t> k </a:t>
            </a:r>
            <a:r>
              <a:rPr dirty="0" err="1"/>
              <a:t>povaze</a:t>
            </a:r>
            <a:r>
              <a:rPr dirty="0"/>
              <a:t> </a:t>
            </a:r>
            <a:r>
              <a:rPr dirty="0" err="1"/>
              <a:t>filosofie</a:t>
            </a:r>
            <a:r>
              <a:rPr dirty="0"/>
              <a:t> je </a:t>
            </a:r>
            <a:r>
              <a:rPr dirty="0" err="1"/>
              <a:t>seznámení</a:t>
            </a:r>
            <a:r>
              <a:rPr dirty="0"/>
              <a:t> se s </a:t>
            </a:r>
            <a:r>
              <a:rPr dirty="0" err="1"/>
              <a:t>jejím</a:t>
            </a:r>
            <a:r>
              <a:rPr dirty="0"/>
              <a:t> </a:t>
            </a:r>
            <a:r>
              <a:rPr dirty="0" err="1"/>
              <a:t>počátkem</a:t>
            </a:r>
            <a:r>
              <a:rPr dirty="0"/>
              <a:t> </a:t>
            </a:r>
            <a:r>
              <a:rPr dirty="0" err="1"/>
              <a:t>či</a:t>
            </a:r>
            <a:r>
              <a:rPr dirty="0"/>
              <a:t> </a:t>
            </a:r>
            <a:r>
              <a:rPr b="1" dirty="0" err="1"/>
              <a:t>kontextem</a:t>
            </a:r>
            <a:r>
              <a:rPr b="1" dirty="0"/>
              <a:t> </a:t>
            </a:r>
            <a:r>
              <a:rPr b="1" dirty="0" err="1"/>
              <a:t>jejího</a:t>
            </a:r>
            <a:r>
              <a:rPr b="1" dirty="0"/>
              <a:t> </a:t>
            </a:r>
            <a:r>
              <a:rPr b="1" dirty="0" err="1"/>
              <a:t>vzniku</a:t>
            </a:r>
            <a:r>
              <a:rPr dirty="0"/>
              <a:t>.</a:t>
            </a:r>
          </a:p>
          <a:p>
            <a:pPr>
              <a:spcBef>
                <a:spcPts val="300"/>
              </a:spcBef>
              <a:defRPr sz="1400">
                <a:latin typeface="Times New Roman"/>
                <a:ea typeface="Times New Roman"/>
                <a:cs typeface="Times New Roman"/>
                <a:sym typeface="Times New Roman"/>
              </a:defRPr>
            </a:pPr>
            <a:r>
              <a:rPr dirty="0" err="1"/>
              <a:t>Nicméně</a:t>
            </a:r>
            <a:r>
              <a:rPr dirty="0"/>
              <a:t> se </a:t>
            </a:r>
            <a:r>
              <a:rPr dirty="0" err="1"/>
              <a:t>podíváme</a:t>
            </a:r>
            <a:r>
              <a:rPr dirty="0"/>
              <a:t> </a:t>
            </a:r>
            <a:r>
              <a:rPr dirty="0" err="1"/>
              <a:t>i</a:t>
            </a:r>
            <a:r>
              <a:rPr dirty="0"/>
              <a:t> </a:t>
            </a:r>
            <a:r>
              <a:rPr dirty="0" err="1"/>
              <a:t>na</a:t>
            </a:r>
            <a:r>
              <a:rPr dirty="0"/>
              <a:t> to, v </a:t>
            </a:r>
            <a:r>
              <a:rPr dirty="0" err="1"/>
              <a:t>jakém</a:t>
            </a:r>
            <a:r>
              <a:rPr dirty="0"/>
              <a:t> </a:t>
            </a:r>
            <a:r>
              <a:rPr dirty="0" err="1"/>
              <a:t>stavu</a:t>
            </a:r>
            <a:r>
              <a:rPr dirty="0"/>
              <a:t> </a:t>
            </a:r>
            <a:r>
              <a:rPr dirty="0" err="1"/>
              <a:t>filosofie</a:t>
            </a:r>
            <a:r>
              <a:rPr dirty="0"/>
              <a:t> </a:t>
            </a:r>
            <a:r>
              <a:rPr dirty="0" err="1"/>
              <a:t>může</a:t>
            </a:r>
            <a:r>
              <a:rPr dirty="0"/>
              <a:t> </a:t>
            </a:r>
            <a:r>
              <a:rPr dirty="0" err="1"/>
              <a:t>dneska</a:t>
            </a:r>
            <a:r>
              <a:rPr dirty="0"/>
              <a:t> </a:t>
            </a:r>
            <a:r>
              <a:rPr dirty="0" err="1"/>
              <a:t>být</a:t>
            </a:r>
            <a:r>
              <a:rPr dirty="0"/>
              <a:t> z </a:t>
            </a:r>
            <a:r>
              <a:rPr dirty="0" err="1"/>
              <a:t>pohledu</a:t>
            </a:r>
            <a:r>
              <a:rPr dirty="0"/>
              <a:t> </a:t>
            </a:r>
            <a:r>
              <a:rPr dirty="0" err="1"/>
              <a:t>dvou</a:t>
            </a:r>
            <a:r>
              <a:rPr dirty="0"/>
              <a:t> </a:t>
            </a:r>
            <a:r>
              <a:rPr dirty="0" err="1"/>
              <a:t>českých</a:t>
            </a:r>
            <a:r>
              <a:rPr dirty="0"/>
              <a:t> </a:t>
            </a:r>
            <a:r>
              <a:rPr dirty="0" err="1"/>
              <a:t>filosofů</a:t>
            </a:r>
            <a:r>
              <a:rPr dirty="0"/>
              <a:t>: V. </a:t>
            </a:r>
            <a:r>
              <a:rPr dirty="0" err="1"/>
              <a:t>Bělohradského</a:t>
            </a:r>
            <a:r>
              <a:rPr dirty="0"/>
              <a:t> a Z. </a:t>
            </a:r>
            <a:r>
              <a:rPr dirty="0" err="1"/>
              <a:t>Kratochvíla</a:t>
            </a:r>
            <a:r>
              <a:rPr dirty="0"/>
              <a:t> a </a:t>
            </a:r>
            <a:r>
              <a:rPr dirty="0" err="1"/>
              <a:t>dalších</a:t>
            </a:r>
            <a:r>
              <a:rPr dirty="0"/>
              <a:t>.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3" name="Tyrins nedaleko Mykén"/>
          <p:cNvSpPr txBox="1">
            <a:spLocks noGrp="1"/>
          </p:cNvSpPr>
          <p:nvPr>
            <p:ph type="title"/>
          </p:nvPr>
        </p:nvSpPr>
        <p:spPr>
          <a:xfrm>
            <a:off x="430941" y="263287"/>
            <a:ext cx="8471173" cy="612571"/>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Tyrins nedaleko Mykén</a:t>
            </a:r>
          </a:p>
        </p:txBody>
      </p:sp>
      <p:pic>
        <p:nvPicPr>
          <p:cNvPr id="164" name="Tiryns Near Myceane.png" descr="Tiryns Near Myceane.png"/>
          <p:cNvPicPr>
            <a:picLocks noGrp="1" noChangeAspect="1"/>
          </p:cNvPicPr>
          <p:nvPr>
            <p:ph type="pic" idx="21"/>
          </p:nvPr>
        </p:nvPicPr>
        <p:blipFill>
          <a:blip r:embed="rId2"/>
          <a:srcRect/>
          <a:stretch>
            <a:fillRect/>
          </a:stretch>
        </p:blipFill>
        <p:spPr>
          <a:xfrm>
            <a:off x="1049139" y="985448"/>
            <a:ext cx="7045873" cy="5284405"/>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6" name="Tyrins"/>
          <p:cNvSpPr txBox="1">
            <a:spLocks noGrp="1"/>
          </p:cNvSpPr>
          <p:nvPr>
            <p:ph type="title"/>
          </p:nvPr>
        </p:nvSpPr>
        <p:spPr>
          <a:xfrm>
            <a:off x="485976" y="301859"/>
            <a:ext cx="8303813" cy="509450"/>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Tyrins</a:t>
            </a:r>
          </a:p>
        </p:txBody>
      </p:sp>
      <p:pic>
        <p:nvPicPr>
          <p:cNvPr id="167" name="Tiryns.png" descr="Tiryns.png"/>
          <p:cNvPicPr>
            <a:picLocks noGrp="1" noChangeAspect="1"/>
          </p:cNvPicPr>
          <p:nvPr>
            <p:ph type="pic" idx="21"/>
          </p:nvPr>
        </p:nvPicPr>
        <p:blipFill>
          <a:blip r:embed="rId2"/>
          <a:srcRect t="16510" b="16510"/>
          <a:stretch>
            <a:fillRect/>
          </a:stretch>
        </p:blipFill>
        <p:spPr>
          <a:xfrm>
            <a:off x="1005881" y="948441"/>
            <a:ext cx="7263964" cy="5447974"/>
          </a:xfrm>
          <a:prstGeom prst="rect">
            <a:avLst/>
          </a:prstGeom>
          <a:ln w="25400">
            <a:solidFill>
              <a:srgbClr val="EBEBEB"/>
            </a:solidFill>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0" name="Temné věky a jejich pravděpodobná  příčina  podle Le Blanc, S. A., Constant Battles. Why We Fight. New York, 2004, s. 174."/>
          <p:cNvSpPr txBox="1">
            <a:spLocks noGrp="1"/>
          </p:cNvSpPr>
          <p:nvPr>
            <p:ph type="title"/>
          </p:nvPr>
        </p:nvSpPr>
        <p:spPr>
          <a:xfrm>
            <a:off x="457200" y="274638"/>
            <a:ext cx="8229600" cy="851667"/>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rPr dirty="0" err="1"/>
              <a:t>Temné</a:t>
            </a:r>
            <a:r>
              <a:rPr dirty="0"/>
              <a:t> </a:t>
            </a:r>
            <a:r>
              <a:rPr dirty="0" err="1"/>
              <a:t>věky</a:t>
            </a:r>
            <a:r>
              <a:rPr dirty="0"/>
              <a:t> a </a:t>
            </a:r>
            <a:r>
              <a:rPr dirty="0" err="1"/>
              <a:t>jejich</a:t>
            </a:r>
            <a:r>
              <a:rPr dirty="0"/>
              <a:t> </a:t>
            </a:r>
            <a:r>
              <a:rPr dirty="0" err="1"/>
              <a:t>pravděpodobná</a:t>
            </a:r>
            <a:r>
              <a:rPr dirty="0"/>
              <a:t>  </a:t>
            </a:r>
            <a:r>
              <a:rPr dirty="0" err="1"/>
              <a:t>příčina</a:t>
            </a:r>
            <a:r>
              <a:rPr dirty="0"/>
              <a:t>  </a:t>
            </a:r>
            <a:r>
              <a:rPr dirty="0" err="1"/>
              <a:t>podle</a:t>
            </a:r>
            <a:r>
              <a:rPr dirty="0"/>
              <a:t> Le Blanc, S. A., </a:t>
            </a:r>
            <a:r>
              <a:rPr i="1" dirty="0"/>
              <a:t>Constant Battles. Why We Fight</a:t>
            </a:r>
            <a:r>
              <a:rPr dirty="0"/>
              <a:t>. New York, 2004, s. 174. </a:t>
            </a:r>
          </a:p>
        </p:txBody>
      </p:sp>
      <p:pic>
        <p:nvPicPr>
          <p:cNvPr id="161" name="Le Blanc dark ages.jpeg" descr="Le Blanc dark ages.jpeg"/>
          <p:cNvPicPr>
            <a:picLocks noChangeAspect="1"/>
          </p:cNvPicPr>
          <p:nvPr/>
        </p:nvPicPr>
        <p:blipFill>
          <a:blip r:embed="rId2"/>
          <a:stretch>
            <a:fillRect/>
          </a:stretch>
        </p:blipFill>
        <p:spPr>
          <a:xfrm>
            <a:off x="377655" y="1339147"/>
            <a:ext cx="8208386" cy="5049976"/>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54" name="Nadpis 1"/>
          <p:cNvSpPr txBox="1">
            <a:spLocks noGrp="1"/>
          </p:cNvSpPr>
          <p:nvPr>
            <p:ph type="title"/>
          </p:nvPr>
        </p:nvSpPr>
        <p:spPr>
          <a:xfrm>
            <a:off x="457200" y="274638"/>
            <a:ext cx="8229600" cy="52736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t>Polis, wanax, Vidal-Naquet, P., </a:t>
            </a:r>
            <a:r>
              <a:rPr i="1"/>
              <a:t>The Black Hunter. </a:t>
            </a:r>
            <a:r>
              <a:t>Baltimor, 1986, s. 288, 255.</a:t>
            </a:r>
          </a:p>
        </p:txBody>
      </p:sp>
      <p:sp>
        <p:nvSpPr>
          <p:cNvPr id="155" name="Zástupný symbol pro obsah 2"/>
          <p:cNvSpPr txBox="1">
            <a:spLocks noGrp="1"/>
          </p:cNvSpPr>
          <p:nvPr>
            <p:ph type="body" sz="half" idx="1"/>
          </p:nvPr>
        </p:nvSpPr>
        <p:spPr>
          <a:xfrm>
            <a:off x="4043226" y="973361"/>
            <a:ext cx="4367280" cy="3810704"/>
          </a:xfrm>
          <a:prstGeom prst="rect">
            <a:avLst/>
          </a:prstGeom>
        </p:spPr>
        <p:txBody>
          <a:bodyPr/>
          <a:lstStyle/>
          <a:p>
            <a:pPr>
              <a:spcBef>
                <a:spcPts val="300"/>
              </a:spcBef>
              <a:defRPr sz="1600">
                <a:latin typeface="Times New Roman"/>
                <a:ea typeface="Times New Roman"/>
                <a:cs typeface="Times New Roman"/>
                <a:sym typeface="Times New Roman"/>
              </a:defRPr>
            </a:pPr>
            <a:r>
              <a:rPr dirty="0"/>
              <a:t>„The material catastrophe was immense, …, but the „crisis of </a:t>
            </a:r>
            <a:r>
              <a:rPr dirty="0" err="1"/>
              <a:t>sovereignity</a:t>
            </a:r>
            <a:r>
              <a:rPr dirty="0"/>
              <a:t>“ was even more decisive. Greece was now a world freed from the omnipresent lord (</a:t>
            </a:r>
            <a:r>
              <a:rPr dirty="0" err="1"/>
              <a:t>wanax</a:t>
            </a:r>
            <a:r>
              <a:rPr dirty="0"/>
              <a:t>); after a long </a:t>
            </a:r>
            <a:r>
              <a:rPr dirty="0" err="1"/>
              <a:t>separatio</a:t>
            </a:r>
            <a:r>
              <a:rPr dirty="0"/>
              <a:t>, the villager and the warrior-aristocrat came face to face, belatedly reunited at the end of the eight century. Out of this reunion arose the </a:t>
            </a:r>
            <a:r>
              <a:rPr b="1" dirty="0" err="1"/>
              <a:t>clasical</a:t>
            </a:r>
            <a:r>
              <a:rPr b="1" dirty="0"/>
              <a:t> polis</a:t>
            </a:r>
            <a:r>
              <a:rPr dirty="0"/>
              <a:t>. … I mean that community could publish decrees (…) containing formulae that, (…), still inspire my admiration in their testimony to </a:t>
            </a:r>
            <a:r>
              <a:rPr dirty="0" err="1"/>
              <a:t>to</a:t>
            </a:r>
            <a:r>
              <a:rPr dirty="0"/>
              <a:t> the sovereignty of a group of equals: „Resolved by the city, resolved by the people, resolved by the council and the people.“</a:t>
            </a:r>
          </a:p>
        </p:txBody>
      </p:sp>
      <p:sp>
        <p:nvSpPr>
          <p:cNvPr id="156" name="Text"/>
          <p:cNvSpPr txBox="1"/>
          <p:nvPr/>
        </p:nvSpPr>
        <p:spPr>
          <a:xfrm>
            <a:off x="642972" y="3302365"/>
            <a:ext cx="3270105" cy="311409"/>
          </a:xfrm>
          <a:prstGeom prst="rect">
            <a:avLst/>
          </a:prstGeom>
          <a:ln w="12700">
            <a:miter lim="400000"/>
          </a:ln>
        </p:spPr>
        <p:txBody>
          <a:bodyPr lIns="45719" rIns="45719">
            <a:spAutoFit/>
          </a:bodyPr>
          <a:lstStyle/>
          <a:p>
            <a:pPr marL="342900" indent="-342900">
              <a:spcBef>
                <a:spcPts val="300"/>
              </a:spcBef>
              <a:buSzPct val="100000"/>
              <a:buFont typeface="Arial"/>
              <a:buChar char="•"/>
              <a:defRPr sz="1600">
                <a:latin typeface="Times New Roman"/>
                <a:ea typeface="Times New Roman"/>
                <a:cs typeface="Times New Roman"/>
                <a:sym typeface="Times New Roman"/>
              </a:defRPr>
            </a:pPr>
            <a:endParaRPr/>
          </a:p>
        </p:txBody>
      </p:sp>
      <p:pic>
        <p:nvPicPr>
          <p:cNvPr id="157" name="pasted-image.jpeg" descr="pasted-image.jpeg"/>
          <p:cNvPicPr>
            <a:picLocks noChangeAspect="1"/>
          </p:cNvPicPr>
          <p:nvPr/>
        </p:nvPicPr>
        <p:blipFill>
          <a:blip r:embed="rId2"/>
          <a:stretch>
            <a:fillRect/>
          </a:stretch>
        </p:blipFill>
        <p:spPr>
          <a:xfrm>
            <a:off x="353853" y="958119"/>
            <a:ext cx="3686611" cy="5461345"/>
          </a:xfrm>
          <a:prstGeom prst="rect">
            <a:avLst/>
          </a:prstGeom>
          <a:ln w="12700">
            <a:miter lim="400000"/>
          </a:ln>
        </p:spPr>
      </p:pic>
      <p:pic>
        <p:nvPicPr>
          <p:cNvPr id="158" name="Otevřít Snímek obrazovky 2023-03-21 v 20.46.05.png" descr="Otevřít Snímek obrazovky 2023-03-21 v 20.46.05.png"/>
          <p:cNvPicPr>
            <a:picLocks noChangeAspect="1"/>
          </p:cNvPicPr>
          <p:nvPr/>
        </p:nvPicPr>
        <p:blipFill>
          <a:blip r:embed="rId3"/>
          <a:stretch>
            <a:fillRect/>
          </a:stretch>
        </p:blipFill>
        <p:spPr>
          <a:xfrm>
            <a:off x="4259438" y="4185381"/>
            <a:ext cx="4580561" cy="2044094"/>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578E45-A1BA-47D0-BF82-674562139CE7}"/>
              </a:ext>
            </a:extLst>
          </p:cNvPr>
          <p:cNvSpPr>
            <a:spLocks noGrp="1"/>
          </p:cNvSpPr>
          <p:nvPr>
            <p:ph type="title"/>
          </p:nvPr>
        </p:nvSpPr>
        <p:spPr/>
        <p:txBody>
          <a:bodyPr/>
          <a:lstStyle/>
          <a:p>
            <a:r>
              <a:rPr lang="cs-CZ" dirty="0"/>
              <a:t>Svobodní zemědělci a jejich význam</a:t>
            </a:r>
          </a:p>
        </p:txBody>
      </p:sp>
      <p:sp>
        <p:nvSpPr>
          <p:cNvPr id="4" name="Zástupný text 3">
            <a:extLst>
              <a:ext uri="{FF2B5EF4-FFF2-40B4-BE49-F238E27FC236}">
                <a16:creationId xmlns:a16="http://schemas.microsoft.com/office/drawing/2014/main" id="{BED7EF69-DD7E-401A-970F-5967E4795D84}"/>
              </a:ext>
            </a:extLst>
          </p:cNvPr>
          <p:cNvSpPr>
            <a:spLocks noGrp="1"/>
          </p:cNvSpPr>
          <p:nvPr>
            <p:ph type="body" sz="quarter" idx="21"/>
          </p:nvPr>
        </p:nvSpPr>
        <p:spPr>
          <a:xfrm>
            <a:off x="3867151" y="1343025"/>
            <a:ext cx="4819650" cy="4821197"/>
          </a:xfrm>
        </p:spPr>
        <p:txBody>
          <a:bodyPr>
            <a:normAutofit/>
          </a:bodyPr>
          <a:lstStyle/>
          <a:p>
            <a:pPr marL="0" indent="0">
              <a:buNone/>
            </a:pPr>
            <a:r>
              <a:rPr lang="cs-CZ" sz="900" dirty="0">
                <a:latin typeface="Times New Roman" panose="02020603050405020304" pitchFamily="18" charset="0"/>
                <a:cs typeface="Times New Roman" panose="02020603050405020304" pitchFamily="18" charset="0"/>
              </a:rPr>
              <a:t>„</a:t>
            </a:r>
            <a:r>
              <a:rPr lang="cs-CZ" sz="1600" dirty="0">
                <a:latin typeface="Times New Roman" panose="02020603050405020304" pitchFamily="18" charset="0"/>
                <a:cs typeface="Times New Roman" panose="02020603050405020304" pitchFamily="18" charset="0"/>
              </a:rPr>
              <a:t>Vzestup </a:t>
            </a:r>
            <a:r>
              <a:rPr lang="cs-CZ" sz="1600" b="1" dirty="0">
                <a:latin typeface="Times New Roman" panose="02020603050405020304" pitchFamily="18" charset="0"/>
                <a:cs typeface="Times New Roman" panose="02020603050405020304" pitchFamily="18" charset="0"/>
              </a:rPr>
              <a:t>svobodných zemědělců</a:t>
            </a:r>
            <a:r>
              <a:rPr lang="cs-CZ" sz="1600" dirty="0">
                <a:latin typeface="Times New Roman" panose="02020603050405020304" pitchFamily="18" charset="0"/>
                <a:cs typeface="Times New Roman" panose="02020603050405020304" pitchFamily="18" charset="0"/>
              </a:rPr>
              <a:t>, kteří vlastnili a obhospodařovali své malé pozemky bez jakýchkoliv závazků na konci temného období řeckých dějin, byl zcela novým jevem v historii. Tato zhruba homogenní agrární třída byla do té doby v Řecku, ani nikde jinde v Evropě a okolním středomořském regionu, nevídaná. Jejich snahy vytvořit větší společenství agrárních rovnocenných členů vyústily, podle mého názoru, ve vznik systému nezávislých, ale </a:t>
            </a:r>
            <a:r>
              <a:rPr lang="cs-CZ" sz="1600" b="1" dirty="0">
                <a:latin typeface="Times New Roman" panose="02020603050405020304" pitchFamily="18" charset="0"/>
                <a:cs typeface="Times New Roman" panose="02020603050405020304" pitchFamily="18" charset="0"/>
              </a:rPr>
              <a:t>vzájemně propojených řeckých městských států</a:t>
            </a:r>
            <a:r>
              <a:rPr lang="cs-CZ" sz="1600" dirty="0">
                <a:latin typeface="Times New Roman" panose="02020603050405020304" pitchFamily="18" charset="0"/>
                <a:cs typeface="Times New Roman" panose="02020603050405020304" pitchFamily="18" charset="0"/>
              </a:rPr>
              <a:t> (polis), který charakterizoval západní kulturu.“ </a:t>
            </a:r>
          </a:p>
          <a:p>
            <a:pPr marL="0" indent="0">
              <a:buNone/>
            </a:pPr>
            <a:r>
              <a:rPr lang="cs-CZ" sz="1200" dirty="0">
                <a:latin typeface="Times New Roman" panose="02020603050405020304" pitchFamily="18" charset="0"/>
                <a:cs typeface="Times New Roman" panose="02020603050405020304" pitchFamily="18" charset="0"/>
              </a:rPr>
              <a:t>„</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rise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independent </a:t>
            </a:r>
            <a:r>
              <a:rPr lang="cs-CZ" sz="1200" dirty="0" err="1">
                <a:latin typeface="Times New Roman" panose="02020603050405020304" pitchFamily="18" charset="0"/>
                <a:cs typeface="Times New Roman" panose="02020603050405020304" pitchFamily="18" charset="0"/>
              </a:rPr>
              <a:t>farmers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who</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owned</a:t>
            </a:r>
            <a:r>
              <a:rPr lang="cs-CZ" sz="1200" dirty="0">
                <a:latin typeface="Times New Roman" panose="02020603050405020304" pitchFamily="18" charset="0"/>
                <a:cs typeface="Times New Roman" panose="02020603050405020304" pitchFamily="18" charset="0"/>
              </a:rPr>
              <a:t> and </a:t>
            </a:r>
            <a:r>
              <a:rPr lang="cs-CZ" sz="1200" dirty="0" err="1">
                <a:latin typeface="Times New Roman" panose="02020603050405020304" pitchFamily="18" charset="0"/>
                <a:cs typeface="Times New Roman" panose="02020603050405020304" pitchFamily="18" charset="0"/>
              </a:rPr>
              <a:t>worked</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without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encumbrance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their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small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plots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end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Greek</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dark</a:t>
            </a:r>
            <a:r>
              <a:rPr lang="cs-CZ" sz="1200" dirty="0">
                <a:latin typeface="Times New Roman" panose="02020603050405020304" pitchFamily="18" charset="0"/>
                <a:cs typeface="Times New Roman" panose="02020603050405020304" pitchFamily="18" charset="0"/>
              </a:rPr>
              <a:t> Age </a:t>
            </a:r>
            <a:r>
              <a:rPr lang="cs-CZ" sz="1200" dirty="0" err="1">
                <a:latin typeface="Times New Roman" panose="02020603050405020304" pitchFamily="18" charset="0"/>
                <a:cs typeface="Times New Roman" panose="02020603050405020304" pitchFamily="18" charset="0"/>
              </a:rPr>
              <a:t>was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entirely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new</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phenomenon</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history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This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roughly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homogenous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agrarian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class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was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previously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unseen</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Greece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anywhere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else</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Europe</a:t>
            </a:r>
            <a:r>
              <a:rPr lang="cs-CZ" sz="1200" dirty="0">
                <a:latin typeface="Times New Roman" panose="02020603050405020304" pitchFamily="18" charset="0"/>
                <a:cs typeface="Times New Roman" panose="02020603050405020304" pitchFamily="18" charset="0"/>
              </a:rPr>
              <a:t> and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surrounding</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Mediterranean</a:t>
            </a:r>
            <a:r>
              <a:rPr lang="cs-CZ" sz="1200" dirty="0">
                <a:latin typeface="Times New Roman" panose="02020603050405020304" pitchFamily="18" charset="0"/>
                <a:cs typeface="Times New Roman" panose="02020603050405020304" pitchFamily="18" charset="0"/>
              </a:rPr>
              <a:t> area. </a:t>
            </a:r>
            <a:r>
              <a:rPr lang="cs-CZ" sz="1200" dirty="0" err="1">
                <a:latin typeface="Times New Roman" panose="02020603050405020304" pitchFamily="18" charset="0"/>
                <a:cs typeface="Times New Roman" panose="02020603050405020304" pitchFamily="18" charset="0"/>
              </a:rPr>
              <a:t>Their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efforts</a:t>
            </a:r>
            <a:r>
              <a:rPr lang="cs-CZ" sz="1200" dirty="0">
                <a:latin typeface="Times New Roman" panose="02020603050405020304" pitchFamily="18" charset="0"/>
                <a:cs typeface="Times New Roman" panose="02020603050405020304" pitchFamily="18" charset="0"/>
              </a:rPr>
              <a:t> to </a:t>
            </a:r>
            <a:r>
              <a:rPr lang="cs-CZ" sz="1200" dirty="0" err="1">
                <a:latin typeface="Times New Roman" panose="02020603050405020304" pitchFamily="18" charset="0"/>
                <a:cs typeface="Times New Roman" panose="02020603050405020304" pitchFamily="18" charset="0"/>
              </a:rPr>
              <a:t>create</a:t>
            </a:r>
            <a:r>
              <a:rPr lang="cs-CZ" sz="1200" dirty="0">
                <a:latin typeface="Times New Roman" panose="02020603050405020304" pitchFamily="18" charset="0"/>
                <a:cs typeface="Times New Roman" panose="02020603050405020304" pitchFamily="18" charset="0"/>
              </a:rPr>
              <a:t> a </a:t>
            </a:r>
            <a:r>
              <a:rPr lang="cs-CZ" sz="1200" dirty="0" err="1">
                <a:latin typeface="Times New Roman" panose="02020603050405020304" pitchFamily="18" charset="0"/>
                <a:cs typeface="Times New Roman" panose="02020603050405020304" pitchFamily="18" charset="0"/>
              </a:rPr>
              <a:t>greater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community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agrarian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equals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resulted</a:t>
            </a:r>
            <a:r>
              <a:rPr lang="cs-CZ" sz="1200" dirty="0">
                <a:latin typeface="Times New Roman" panose="02020603050405020304" pitchFamily="18" charset="0"/>
                <a:cs typeface="Times New Roman" panose="02020603050405020304" pitchFamily="18" charset="0"/>
              </a:rPr>
              <a:t>, I </a:t>
            </a:r>
            <a:r>
              <a:rPr lang="cs-CZ" sz="1200" dirty="0" err="1">
                <a:latin typeface="Times New Roman" panose="02020603050405020304" pitchFamily="18" charset="0"/>
                <a:cs typeface="Times New Roman" panose="02020603050405020304" pitchFamily="18" charset="0"/>
              </a:rPr>
              <a:t>believe</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system</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independent but </a:t>
            </a:r>
            <a:r>
              <a:rPr lang="cs-CZ" sz="1200" dirty="0" err="1">
                <a:latin typeface="Times New Roman" panose="02020603050405020304" pitchFamily="18" charset="0"/>
                <a:cs typeface="Times New Roman" panose="02020603050405020304" pitchFamily="18" charset="0"/>
              </a:rPr>
              <a:t>interconnected</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Greek</a:t>
            </a:r>
            <a:r>
              <a:rPr lang="cs-CZ" sz="1200" dirty="0">
                <a:latin typeface="Times New Roman" panose="02020603050405020304" pitchFamily="18" charset="0"/>
                <a:cs typeface="Times New Roman" panose="02020603050405020304" pitchFamily="18" charset="0"/>
              </a:rPr>
              <a:t> city </a:t>
            </a:r>
            <a:r>
              <a:rPr lang="cs-CZ" sz="1200" dirty="0" err="1">
                <a:latin typeface="Times New Roman" panose="02020603050405020304" pitchFamily="18" charset="0"/>
                <a:cs typeface="Times New Roman" panose="02020603050405020304" pitchFamily="18" charset="0"/>
              </a:rPr>
              <a:t>states</a:t>
            </a:r>
            <a:r>
              <a:rPr lang="cs-CZ" sz="1200" dirty="0">
                <a:latin typeface="Times New Roman" panose="02020603050405020304" pitchFamily="18" charset="0"/>
                <a:cs typeface="Times New Roman" panose="02020603050405020304" pitchFamily="18" charset="0"/>
              </a:rPr>
              <a:t> (polis) </a:t>
            </a:r>
            <a:r>
              <a:rPr lang="cs-CZ" sz="1200" dirty="0" err="1">
                <a:latin typeface="Times New Roman" panose="02020603050405020304" pitchFamily="18" charset="0"/>
                <a:cs typeface="Times New Roman" panose="02020603050405020304" pitchFamily="18" charset="0"/>
              </a:rPr>
              <a:t>which</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characterized</a:t>
            </a:r>
            <a:r>
              <a:rPr lang="cs-CZ" sz="1200" dirty="0">
                <a:latin typeface="Times New Roman" panose="02020603050405020304" pitchFamily="18" charset="0"/>
                <a:cs typeface="Times New Roman" panose="02020603050405020304" pitchFamily="18" charset="0"/>
              </a:rPr>
              <a:t> western </a:t>
            </a:r>
            <a:r>
              <a:rPr lang="cs-CZ" sz="1200" dirty="0" err="1">
                <a:latin typeface="Times New Roman" panose="02020603050405020304" pitchFamily="18" charset="0"/>
                <a:cs typeface="Times New Roman" panose="02020603050405020304" pitchFamily="18" charset="0"/>
              </a:rPr>
              <a:t>culture</a:t>
            </a:r>
            <a:r>
              <a:rPr lang="cs-CZ" sz="1200" dirty="0">
                <a:latin typeface="Times New Roman" panose="02020603050405020304" pitchFamily="18" charset="0"/>
                <a:cs typeface="Times New Roman" panose="02020603050405020304" pitchFamily="18" charset="0"/>
              </a:rPr>
              <a:t>.“ (s.3)</a:t>
            </a:r>
          </a:p>
        </p:txBody>
      </p:sp>
      <p:pic>
        <p:nvPicPr>
          <p:cNvPr id="6" name="Obrázek 5">
            <a:extLst>
              <a:ext uri="{FF2B5EF4-FFF2-40B4-BE49-F238E27FC236}">
                <a16:creationId xmlns:a16="http://schemas.microsoft.com/office/drawing/2014/main" id="{EB2AAC42-CAA3-4465-9967-5449D4153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189" y="1203128"/>
            <a:ext cx="3269361" cy="4961094"/>
          </a:xfrm>
          <a:prstGeom prst="rect">
            <a:avLst/>
          </a:prstGeom>
        </p:spPr>
      </p:pic>
    </p:spTree>
    <p:extLst>
      <p:ext uri="{BB962C8B-B14F-4D97-AF65-F5344CB8AC3E}">
        <p14:creationId xmlns:p14="http://schemas.microsoft.com/office/powerpoint/2010/main" val="239600362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3449EF-85AA-47FE-A0C2-06ED8C50FDB1}"/>
              </a:ext>
            </a:extLst>
          </p:cNvPr>
          <p:cNvSpPr>
            <a:spLocks noGrp="1"/>
          </p:cNvSpPr>
          <p:nvPr>
            <p:ph type="title"/>
          </p:nvPr>
        </p:nvSpPr>
        <p:spPr/>
        <p:txBody>
          <a:bodyPr/>
          <a:lstStyle/>
          <a:p>
            <a:r>
              <a:rPr lang="cs-CZ" dirty="0"/>
              <a:t>Svobodní zemědělci a filosofie</a:t>
            </a:r>
          </a:p>
        </p:txBody>
      </p:sp>
      <p:sp>
        <p:nvSpPr>
          <p:cNvPr id="3" name="Zástupný text 2">
            <a:extLst>
              <a:ext uri="{FF2B5EF4-FFF2-40B4-BE49-F238E27FC236}">
                <a16:creationId xmlns:a16="http://schemas.microsoft.com/office/drawing/2014/main" id="{B4EED2DB-2386-414B-B864-44410184067A}"/>
              </a:ext>
            </a:extLst>
          </p:cNvPr>
          <p:cNvSpPr>
            <a:spLocks noGrp="1"/>
          </p:cNvSpPr>
          <p:nvPr>
            <p:ph type="body" sz="quarter" idx="1"/>
          </p:nvPr>
        </p:nvSpPr>
        <p:spPr>
          <a:xfrm>
            <a:off x="457200" y="1535112"/>
            <a:ext cx="3581400" cy="4227513"/>
          </a:xfrm>
        </p:spPr>
        <p:txBody>
          <a:bodyPr>
            <a:normAutofit fontScale="70000" lnSpcReduction="20000"/>
          </a:bodyPr>
          <a:lstStyle/>
          <a:p>
            <a:r>
              <a:rPr lang="cs-CZ" b="0" dirty="0">
                <a:latin typeface="Times New Roman" panose="02020603050405020304" pitchFamily="18" charset="0"/>
                <a:cs typeface="Times New Roman" panose="02020603050405020304" pitchFamily="18" charset="0"/>
              </a:rPr>
              <a:t>„</a:t>
            </a:r>
            <a:r>
              <a:rPr lang="cs-CZ" b="0" dirty="0" err="1">
                <a:latin typeface="Times New Roman" panose="02020603050405020304" pitchFamily="18" charset="0"/>
                <a:cs typeface="Times New Roman" panose="02020603050405020304" pitchFamily="18" charset="0"/>
              </a:rPr>
              <a:t>Greek</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agrarianism</a:t>
            </a:r>
            <a:r>
              <a:rPr lang="cs-CZ" b="0" dirty="0">
                <a:latin typeface="Times New Roman" panose="02020603050405020304" pitchFamily="18" charset="0"/>
                <a:cs typeface="Times New Roman" panose="02020603050405020304" pitchFamily="18" charset="0"/>
              </a:rPr>
              <a:t> –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success</a:t>
            </a:r>
            <a:r>
              <a:rPr lang="cs-CZ" b="0" dirty="0">
                <a:latin typeface="Times New Roman" panose="02020603050405020304" pitchFamily="18" charset="0"/>
                <a:cs typeface="Times New Roman" panose="02020603050405020304" pitchFamily="18" charset="0"/>
              </a:rPr>
              <a:t> and </a:t>
            </a:r>
            <a:r>
              <a:rPr lang="cs-CZ" b="0" dirty="0" err="1">
                <a:latin typeface="Times New Roman" panose="02020603050405020304" pitchFamily="18" charset="0"/>
                <a:cs typeface="Times New Roman" panose="02020603050405020304" pitchFamily="18" charset="0"/>
              </a:rPr>
              <a:t>social</a:t>
            </a:r>
            <a:r>
              <a:rPr lang="cs-CZ" b="0" dirty="0">
                <a:latin typeface="Times New Roman" panose="02020603050405020304" pitchFamily="18" charset="0"/>
                <a:cs typeface="Times New Roman" panose="02020603050405020304" pitchFamily="18" charset="0"/>
              </a:rPr>
              <a:t> stability </a:t>
            </a:r>
            <a:r>
              <a:rPr lang="cs-CZ" b="0" dirty="0" err="1">
                <a:latin typeface="Times New Roman" panose="02020603050405020304" pitchFamily="18" charset="0"/>
                <a:cs typeface="Times New Roman" panose="02020603050405020304" pitchFamily="18" charset="0"/>
              </a:rPr>
              <a:t>offered</a:t>
            </a:r>
            <a:r>
              <a:rPr lang="cs-CZ" b="0" dirty="0">
                <a:latin typeface="Times New Roman" panose="02020603050405020304" pitchFamily="18" charset="0"/>
                <a:cs typeface="Times New Roman" panose="02020603050405020304" pitchFamily="18" charset="0"/>
              </a:rPr>
              <a:t> by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creation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a </a:t>
            </a:r>
            <a:r>
              <a:rPr lang="cs-CZ" b="0" dirty="0" err="1">
                <a:latin typeface="Times New Roman" panose="02020603050405020304" pitchFamily="18" charset="0"/>
                <a:cs typeface="Times New Roman" panose="02020603050405020304" pitchFamily="18" charset="0"/>
              </a:rPr>
              <a:t>large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group</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middling</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farmers</a:t>
            </a:r>
            <a:r>
              <a:rPr lang="cs-CZ" b="0" dirty="0">
                <a:latin typeface="Times New Roman" panose="02020603050405020304" pitchFamily="18" charset="0"/>
                <a:cs typeface="Times New Roman" panose="02020603050405020304" pitchFamily="18" charset="0"/>
              </a:rPr>
              <a:t> – </a:t>
            </a:r>
            <a:r>
              <a:rPr lang="cs-CZ" b="0" dirty="0" err="1">
                <a:latin typeface="Times New Roman" panose="02020603050405020304" pitchFamily="18" charset="0"/>
                <a:cs typeface="Times New Roman" panose="02020603050405020304" pitchFamily="18" charset="0"/>
              </a:rPr>
              <a:t>antedated</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rise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conscious</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written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philosophical</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speculation</a:t>
            </a:r>
            <a:r>
              <a:rPr lang="cs-CZ" b="0" dirty="0">
                <a:latin typeface="Times New Roman" panose="02020603050405020304" pitchFamily="18" charset="0"/>
                <a:cs typeface="Times New Roman" panose="02020603050405020304" pitchFamily="18" charset="0"/>
              </a:rPr>
              <a:t>. So </a:t>
            </a:r>
            <a:r>
              <a:rPr lang="cs-CZ" b="0" dirty="0" err="1">
                <a:latin typeface="Times New Roman" panose="02020603050405020304" pitchFamily="18" charset="0"/>
                <a:cs typeface="Times New Roman" panose="02020603050405020304" pitchFamily="18" charset="0"/>
              </a:rPr>
              <a:t>it</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should</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be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expected</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that</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agrarian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tradition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informs</a:t>
            </a:r>
            <a:r>
              <a:rPr lang="cs-CZ" b="0" dirty="0">
                <a:latin typeface="Times New Roman" panose="02020603050405020304" pitchFamily="18" charset="0"/>
                <a:cs typeface="Times New Roman" panose="02020603050405020304" pitchFamily="18" charset="0"/>
              </a:rPr>
              <a:t> a </a:t>
            </a:r>
            <a:r>
              <a:rPr lang="cs-CZ" b="0" dirty="0" err="1">
                <a:latin typeface="Times New Roman" panose="02020603050405020304" pitchFamily="18" charset="0"/>
                <a:cs typeface="Times New Roman" panose="02020603050405020304" pitchFamily="18" charset="0"/>
              </a:rPr>
              <a:t>number</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early </a:t>
            </a:r>
            <a:r>
              <a:rPr lang="cs-CZ" b="0" dirty="0" err="1">
                <a:latin typeface="Times New Roman" panose="02020603050405020304" pitchFamily="18" charset="0"/>
                <a:cs typeface="Times New Roman" panose="02020603050405020304" pitchFamily="18" charset="0"/>
              </a:rPr>
              <a:t>greek</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philosophers</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men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who</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drew</a:t>
            </a:r>
            <a:r>
              <a:rPr lang="cs-CZ" b="0" dirty="0">
                <a:latin typeface="Times New Roman" panose="02020603050405020304" pitchFamily="18" charset="0"/>
                <a:cs typeface="Times New Roman" panose="02020603050405020304" pitchFamily="18" charset="0"/>
              </a:rPr>
              <a:t> on </a:t>
            </a:r>
            <a:r>
              <a:rPr lang="cs-CZ" b="0" dirty="0" err="1">
                <a:latin typeface="Times New Roman" panose="02020603050405020304" pitchFamily="18" charset="0"/>
                <a:cs typeface="Times New Roman" panose="02020603050405020304" pitchFamily="18" charset="0"/>
              </a:rPr>
              <a:t>emerging</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egalitarian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landscape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for</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their</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own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views</a:t>
            </a:r>
            <a:r>
              <a:rPr lang="cs-CZ" b="0" dirty="0">
                <a:latin typeface="Times New Roman" panose="02020603050405020304" pitchFamily="18" charset="0"/>
                <a:cs typeface="Times New Roman" panose="02020603050405020304" pitchFamily="18" charset="0"/>
              </a:rPr>
              <a:t> on natural </a:t>
            </a:r>
            <a:r>
              <a:rPr lang="cs-CZ" b="0" dirty="0" err="1">
                <a:latin typeface="Times New Roman" panose="02020603050405020304" pitchFamily="18" charset="0"/>
                <a:cs typeface="Times New Roman" panose="02020603050405020304" pitchFamily="18" charset="0"/>
              </a:rPr>
              <a:t>harmony</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Passages</a:t>
            </a:r>
            <a:r>
              <a:rPr lang="cs-CZ" b="0" dirty="0">
                <a:latin typeface="Times New Roman" panose="02020603050405020304" pitchFamily="18" charset="0"/>
                <a:cs typeface="Times New Roman" panose="02020603050405020304" pitchFamily="18" charset="0"/>
              </a:rPr>
              <a:t> in </a:t>
            </a:r>
            <a:r>
              <a:rPr lang="cs-CZ" b="0" dirty="0" err="1">
                <a:latin typeface="Times New Roman" panose="02020603050405020304" pitchFamily="18" charset="0"/>
                <a:cs typeface="Times New Roman" panose="02020603050405020304" pitchFamily="18" charset="0"/>
              </a:rPr>
              <a:t>Greek</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literature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that</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connect</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farming</a:t>
            </a:r>
            <a:r>
              <a:rPr lang="cs-CZ" b="0" dirty="0">
                <a:latin typeface="Times New Roman" panose="02020603050405020304" pitchFamily="18" charset="0"/>
                <a:cs typeface="Times New Roman" panose="02020603050405020304" pitchFamily="18" charset="0"/>
              </a:rPr>
              <a:t> to </a:t>
            </a:r>
            <a:r>
              <a:rPr lang="cs-CZ" b="0" dirty="0" err="1">
                <a:latin typeface="Times New Roman" panose="02020603050405020304" pitchFamily="18" charset="0"/>
                <a:cs typeface="Times New Roman" panose="02020603050405020304" pitchFamily="18" charset="0"/>
              </a:rPr>
              <a:t>philosophy</a:t>
            </a:r>
            <a:r>
              <a:rPr lang="cs-CZ" b="0" dirty="0">
                <a:latin typeface="Times New Roman" panose="02020603050405020304" pitchFamily="18" charset="0"/>
                <a:cs typeface="Times New Roman" panose="02020603050405020304" pitchFamily="18" charset="0"/>
              </a:rPr>
              <a:t> and early </a:t>
            </a:r>
            <a:r>
              <a:rPr lang="cs-CZ" b="0" dirty="0" err="1">
                <a:latin typeface="Times New Roman" panose="02020603050405020304" pitchFamily="18" charset="0"/>
                <a:cs typeface="Times New Roman" panose="02020603050405020304" pitchFamily="18" charset="0"/>
              </a:rPr>
              <a:t>philosophers</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illustrate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original</a:t>
            </a:r>
            <a:r>
              <a:rPr lang="cs-CZ" b="0" dirty="0">
                <a:latin typeface="Times New Roman" panose="02020603050405020304" pitchFamily="18" charset="0"/>
                <a:cs typeface="Times New Roman" panose="02020603050405020304" pitchFamily="18" charset="0"/>
              </a:rPr>
              <a:t> link </a:t>
            </a:r>
            <a:r>
              <a:rPr lang="cs-CZ" b="0" dirty="0" err="1">
                <a:latin typeface="Times New Roman" panose="02020603050405020304" pitchFamily="18" charset="0"/>
                <a:cs typeface="Times New Roman" panose="02020603050405020304" pitchFamily="18" charset="0"/>
              </a:rPr>
              <a:t>between</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philosophical</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speculation</a:t>
            </a:r>
            <a:r>
              <a:rPr lang="cs-CZ" b="0" dirty="0">
                <a:latin typeface="Times New Roman" panose="02020603050405020304" pitchFamily="18" charset="0"/>
                <a:cs typeface="Times New Roman" panose="02020603050405020304" pitchFamily="18" charset="0"/>
              </a:rPr>
              <a:t> and </a:t>
            </a:r>
            <a:r>
              <a:rPr lang="cs-CZ" b="0" dirty="0" err="1">
                <a:latin typeface="Times New Roman" panose="02020603050405020304" pitchFamily="18" charset="0"/>
                <a:cs typeface="Times New Roman" panose="02020603050405020304" pitchFamily="18" charset="0"/>
              </a:rPr>
              <a:t>both</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agrarian</a:t>
            </a:r>
            <a:r>
              <a:rPr lang="cs-CZ" b="0" dirty="0">
                <a:latin typeface="Times New Roman" panose="02020603050405020304" pitchFamily="18" charset="0"/>
                <a:cs typeface="Times New Roman" panose="02020603050405020304" pitchFamily="18" charset="0"/>
              </a:rPr>
              <a:t> ideology and </a:t>
            </a:r>
            <a:r>
              <a:rPr lang="cs-CZ" b="0" dirty="0" err="1">
                <a:latin typeface="Times New Roman" panose="02020603050405020304" pitchFamily="18" charset="0"/>
                <a:cs typeface="Times New Roman" panose="02020603050405020304" pitchFamily="18" charset="0"/>
              </a:rPr>
              <a:t>the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pragmatics</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of</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agriculture</a:t>
            </a:r>
            <a:r>
              <a:rPr lang="cs-CZ" b="0" dirty="0">
                <a:latin typeface="Times New Roman" panose="02020603050405020304" pitchFamily="18" charset="0"/>
                <a:cs typeface="Times New Roman" panose="02020603050405020304" pitchFamily="18" charset="0"/>
              </a:rPr>
              <a:t> </a:t>
            </a:r>
            <a:r>
              <a:rPr lang="cs-CZ" b="0" dirty="0" err="1">
                <a:latin typeface="Times New Roman" panose="02020603050405020304" pitchFamily="18" charset="0"/>
                <a:cs typeface="Times New Roman" panose="02020603050405020304" pitchFamily="18" charset="0"/>
              </a:rPr>
              <a:t>itself</a:t>
            </a:r>
            <a:r>
              <a:rPr lang="cs-CZ" b="0" dirty="0">
                <a:latin typeface="Times New Roman" panose="02020603050405020304" pitchFamily="18" charset="0"/>
                <a:cs typeface="Times New Roman" panose="02020603050405020304" pitchFamily="18" charset="0"/>
              </a:rPr>
              <a:t>.“</a:t>
            </a:r>
          </a:p>
        </p:txBody>
      </p:sp>
      <p:sp>
        <p:nvSpPr>
          <p:cNvPr id="4" name="Zástupný text 3">
            <a:extLst>
              <a:ext uri="{FF2B5EF4-FFF2-40B4-BE49-F238E27FC236}">
                <a16:creationId xmlns:a16="http://schemas.microsoft.com/office/drawing/2014/main" id="{9DACDD1C-4402-4FCE-AC02-B27310002930}"/>
              </a:ext>
            </a:extLst>
          </p:cNvPr>
          <p:cNvSpPr>
            <a:spLocks noGrp="1"/>
          </p:cNvSpPr>
          <p:nvPr>
            <p:ph type="body" sz="quarter" idx="21"/>
          </p:nvPr>
        </p:nvSpPr>
        <p:spPr>
          <a:xfrm>
            <a:off x="4352925" y="1535112"/>
            <a:ext cx="4333875" cy="4227513"/>
          </a:xfrm>
        </p:spPr>
        <p:txBody>
          <a:bodyPr>
            <a:normAutofit fontScale="62500" lnSpcReduction="20000"/>
          </a:bodyPr>
          <a:lstStyle/>
          <a:p>
            <a:pPr marL="0" indent="0">
              <a:buNone/>
            </a:pPr>
            <a:r>
              <a:rPr lang="cs-CZ" dirty="0">
                <a:latin typeface="Times New Roman" panose="02020603050405020304" pitchFamily="18" charset="0"/>
                <a:cs typeface="Times New Roman" panose="02020603050405020304" pitchFamily="18" charset="0"/>
              </a:rPr>
              <a:t>„Řecký agrarismus – úspěch a sociální stabilita, kterou přineslo vytvoření velké skupiny středně velkých farmářů – předcházely vzniku vědomé, písemně zaznamenané filosofické spekulace. Proto by se dalo očekávat, že agrární tradice ovlivnila řadu raných řeckých filosofů, mužů, kteří čerpali z nastupující rovnostářské krajiny pro své vlastní názory na přirozenou harmonii. </a:t>
            </a:r>
            <a:r>
              <a:rPr lang="cs-CZ" b="1" dirty="0">
                <a:latin typeface="Times New Roman" panose="02020603050405020304" pitchFamily="18" charset="0"/>
                <a:cs typeface="Times New Roman" panose="02020603050405020304" pitchFamily="18" charset="0"/>
              </a:rPr>
              <a:t>Pasáže v řecké literatuře, které propojují zemědělství s filosofií a ranými filosofy, ilustrují původní spojení mezi filosofickou spekulací, agrární ideologií a pragmatikou samotného zemědělství.</a:t>
            </a:r>
            <a:r>
              <a:rPr lang="cs-CZ"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5875442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401603-3444-4C90-B01D-9520D8C8F5B5}"/>
              </a:ext>
            </a:extLst>
          </p:cNvPr>
          <p:cNvSpPr>
            <a:spLocks noGrp="1"/>
          </p:cNvSpPr>
          <p:nvPr>
            <p:ph type="title"/>
          </p:nvPr>
        </p:nvSpPr>
        <p:spPr/>
        <p:txBody>
          <a:bodyPr/>
          <a:lstStyle/>
          <a:p>
            <a:endParaRPr lang="cs-CZ" dirty="0"/>
          </a:p>
        </p:txBody>
      </p:sp>
      <p:sp>
        <p:nvSpPr>
          <p:cNvPr id="3" name="Zástupný text 2">
            <a:extLst>
              <a:ext uri="{FF2B5EF4-FFF2-40B4-BE49-F238E27FC236}">
                <a16:creationId xmlns:a16="http://schemas.microsoft.com/office/drawing/2014/main" id="{95F14C78-106D-4737-A323-FF5C03AF5E7D}"/>
              </a:ext>
            </a:extLst>
          </p:cNvPr>
          <p:cNvSpPr>
            <a:spLocks noGrp="1"/>
          </p:cNvSpPr>
          <p:nvPr>
            <p:ph type="body" sz="quarter" idx="1"/>
          </p:nvPr>
        </p:nvSpPr>
        <p:spPr>
          <a:xfrm>
            <a:off x="457200" y="1535112"/>
            <a:ext cx="4040188" cy="4475163"/>
          </a:xfrm>
        </p:spPr>
        <p:txBody>
          <a:bodyPr>
            <a:normAutofit/>
          </a:bodyPr>
          <a:lstStyle/>
          <a:p>
            <a:r>
              <a:rPr lang="cs-CZ" sz="1800" b="0" dirty="0">
                <a:latin typeface="Times New Roman" panose="02020603050405020304" pitchFamily="18" charset="0"/>
                <a:cs typeface="Times New Roman" panose="02020603050405020304" pitchFamily="18" charset="0"/>
              </a:rPr>
              <a:t>„Polis – chráněná před vykořisťováním vnějšími mocnostmi – </a:t>
            </a:r>
            <a:r>
              <a:rPr lang="cs-CZ" sz="1800" dirty="0">
                <a:latin typeface="Times New Roman" panose="02020603050405020304" pitchFamily="18" charset="0"/>
                <a:cs typeface="Times New Roman" panose="02020603050405020304" pitchFamily="18" charset="0"/>
              </a:rPr>
              <a:t>vytvořila laboratoř pro intelektuální a uměleckou renesanci</a:t>
            </a:r>
            <a:r>
              <a:rPr lang="cs-CZ" sz="1800" b="0" dirty="0">
                <a:latin typeface="Times New Roman" panose="02020603050405020304" pitchFamily="18" charset="0"/>
                <a:cs typeface="Times New Roman" panose="02020603050405020304" pitchFamily="18" charset="0"/>
              </a:rPr>
              <a:t>, a to dávno před vznikem athénské demokracie.“</a:t>
            </a:r>
          </a:p>
          <a:p>
            <a:endParaRPr lang="cs-CZ" b="0" dirty="0">
              <a:latin typeface="Times New Roman" panose="02020603050405020304" pitchFamily="18" charset="0"/>
              <a:cs typeface="Times New Roman" panose="02020603050405020304" pitchFamily="18" charset="0"/>
            </a:endParaRPr>
          </a:p>
          <a:p>
            <a:r>
              <a:rPr lang="cs-CZ" b="0" dirty="0">
                <a:latin typeface="Times New Roman" panose="02020603050405020304" pitchFamily="18" charset="0"/>
                <a:cs typeface="Times New Roman" panose="02020603050405020304" pitchFamily="18" charset="0"/>
              </a:rPr>
              <a:t> </a:t>
            </a:r>
            <a:r>
              <a:rPr lang="cs-CZ" sz="1600" b="0" dirty="0">
                <a:latin typeface="Times New Roman" panose="02020603050405020304" pitchFamily="18" charset="0"/>
                <a:cs typeface="Times New Roman" panose="02020603050405020304" pitchFamily="18" charset="0"/>
              </a:rPr>
              <a:t>„…</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polis – </a:t>
            </a:r>
            <a:r>
              <a:rPr lang="cs-CZ" sz="1600" b="0" dirty="0" err="1">
                <a:latin typeface="Times New Roman" panose="02020603050405020304" pitchFamily="18" charset="0"/>
                <a:cs typeface="Times New Roman" panose="02020603050405020304" pitchFamily="18" charset="0"/>
              </a:rPr>
              <a:t>immune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from</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exploitation</a:t>
            </a:r>
            <a:r>
              <a:rPr lang="cs-CZ" sz="1600" b="0" dirty="0">
                <a:latin typeface="Times New Roman" panose="02020603050405020304" pitchFamily="18" charset="0"/>
                <a:cs typeface="Times New Roman" panose="02020603050405020304" pitchFamily="18" charset="0"/>
              </a:rPr>
              <a:t> by </a:t>
            </a:r>
            <a:r>
              <a:rPr lang="cs-CZ" sz="1600" b="0" dirty="0" err="1">
                <a:latin typeface="Times New Roman" panose="02020603050405020304" pitchFamily="18" charset="0"/>
                <a:cs typeface="Times New Roman" panose="02020603050405020304" pitchFamily="18" charset="0"/>
              </a:rPr>
              <a:t>outside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powers</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resulted</a:t>
            </a:r>
            <a:r>
              <a:rPr lang="cs-CZ" sz="1600" b="0" dirty="0">
                <a:latin typeface="Times New Roman" panose="02020603050405020304" pitchFamily="18" charset="0"/>
                <a:cs typeface="Times New Roman" panose="02020603050405020304" pitchFamily="18" charset="0"/>
              </a:rPr>
              <a:t> in a </a:t>
            </a:r>
            <a:r>
              <a:rPr lang="cs-CZ" sz="1600" dirty="0" err="1">
                <a:latin typeface="Times New Roman" panose="02020603050405020304" pitchFamily="18" charset="0"/>
                <a:cs typeface="Times New Roman" panose="02020603050405020304" pitchFamily="18" charset="0"/>
              </a:rPr>
              <a:t>laboratory</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for</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intellectual</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artistic</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renaissance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well</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before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even</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rise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of</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Athenian</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democracy</a:t>
            </a:r>
            <a:r>
              <a:rPr lang="cs-CZ" sz="1600" b="0" dirty="0">
                <a:latin typeface="Times New Roman" panose="02020603050405020304" pitchFamily="18" charset="0"/>
                <a:cs typeface="Times New Roman" panose="02020603050405020304" pitchFamily="18" charset="0"/>
              </a:rPr>
              <a:t>.“</a:t>
            </a:r>
          </a:p>
        </p:txBody>
      </p:sp>
      <p:sp>
        <p:nvSpPr>
          <p:cNvPr id="4" name="Zástupný text 3">
            <a:extLst>
              <a:ext uri="{FF2B5EF4-FFF2-40B4-BE49-F238E27FC236}">
                <a16:creationId xmlns:a16="http://schemas.microsoft.com/office/drawing/2014/main" id="{969C46A1-7B69-4BD2-A164-8E95259387D6}"/>
              </a:ext>
            </a:extLst>
          </p:cNvPr>
          <p:cNvSpPr>
            <a:spLocks noGrp="1"/>
          </p:cNvSpPr>
          <p:nvPr>
            <p:ph type="body" sz="quarter" idx="21"/>
          </p:nvPr>
        </p:nvSpPr>
        <p:spPr>
          <a:xfrm>
            <a:off x="4645025" y="1535112"/>
            <a:ext cx="4041775" cy="4475163"/>
          </a:xfrm>
        </p:spPr>
        <p:txBody>
          <a:bodyPr>
            <a:normAutofit fontScale="92500" lnSpcReduction="10000"/>
          </a:bodyPr>
          <a:lstStyle/>
          <a:p>
            <a:pPr marL="0" indent="0">
              <a:buNone/>
            </a:pPr>
            <a:endParaRPr lang="cs-CZ" sz="1600" dirty="0"/>
          </a:p>
          <a:p>
            <a:pPr marL="0" indent="0">
              <a:buNone/>
            </a:pPr>
            <a:endParaRPr lang="cs-CZ" sz="1600" dirty="0"/>
          </a:p>
          <a:p>
            <a:pPr marL="0" indent="0">
              <a:buNone/>
            </a:pPr>
            <a:r>
              <a:rPr lang="cs-CZ" sz="1600" dirty="0">
                <a:latin typeface="Times New Roman" panose="02020603050405020304" pitchFamily="18" charset="0"/>
                <a:cs typeface="Times New Roman" panose="02020603050405020304" pitchFamily="18" charset="0"/>
              </a:rPr>
              <a:t>„</a:t>
            </a:r>
            <a:r>
              <a:rPr lang="cs-CZ" sz="1600" b="1" dirty="0">
                <a:latin typeface="Times New Roman" panose="02020603050405020304" pitchFamily="18" charset="0"/>
                <a:cs typeface="Times New Roman" panose="02020603050405020304" pitchFamily="18" charset="0"/>
              </a:rPr>
              <a:t>Nikdo nemůže přežít bez druhého, přesto nikdo nehledí na druhého kvůli přežití. </a:t>
            </a:r>
            <a:r>
              <a:rPr lang="cs-CZ" sz="1600" dirty="0">
                <a:latin typeface="Times New Roman" panose="02020603050405020304" pitchFamily="18" charset="0"/>
                <a:cs typeface="Times New Roman" panose="02020603050405020304" pitchFamily="18" charset="0"/>
              </a:rPr>
              <a:t>Jakkoli to může moderním intelektuálům na univerzitách připadat znepokojivé, není přehnané tvrdit, že </a:t>
            </a:r>
            <a:r>
              <a:rPr lang="cs-CZ" sz="1600" b="1" dirty="0">
                <a:solidFill>
                  <a:srgbClr val="FF0000"/>
                </a:solidFill>
                <a:latin typeface="Times New Roman" panose="02020603050405020304" pitchFamily="18" charset="0"/>
                <a:cs typeface="Times New Roman" panose="02020603050405020304" pitchFamily="18" charset="0"/>
              </a:rPr>
              <a:t>celá naše západní literární a filosofická tradice vznikla na základech velmi zvláštního a dosud nevídaného člověka.“</a:t>
            </a:r>
          </a:p>
          <a:p>
            <a:pPr marL="0" indent="0">
              <a:buNone/>
            </a:pPr>
            <a:endParaRPr lang="cs-CZ" sz="900" dirty="0"/>
          </a:p>
          <a:p>
            <a:pPr marL="0" indent="0">
              <a:buNone/>
            </a:pPr>
            <a:endParaRPr lang="cs-CZ" sz="900" dirty="0"/>
          </a:p>
          <a:p>
            <a:pPr marL="0" indent="0">
              <a:buNone/>
            </a:pPr>
            <a:endParaRPr lang="cs-CZ" sz="900" dirty="0"/>
          </a:p>
          <a:p>
            <a:pPr marL="0" indent="0">
              <a:buNone/>
            </a:pPr>
            <a:endParaRPr lang="cs-CZ" sz="900" dirty="0"/>
          </a:p>
          <a:p>
            <a:pPr marL="0" indent="0">
              <a:buNone/>
            </a:pPr>
            <a:endParaRPr lang="cs-CZ" sz="900" dirty="0"/>
          </a:p>
          <a:p>
            <a:pPr marL="0" indent="0">
              <a:buNone/>
            </a:pPr>
            <a:endParaRPr lang="cs-CZ" sz="900" dirty="0"/>
          </a:p>
          <a:p>
            <a:pPr marL="0" indent="0">
              <a:buNone/>
            </a:pPr>
            <a:endParaRPr lang="cs-CZ" sz="900" dirty="0"/>
          </a:p>
          <a:p>
            <a:pPr marL="0" indent="0">
              <a:buNone/>
            </a:pPr>
            <a:r>
              <a:rPr lang="cs-CZ" sz="1200" dirty="0"/>
              <a:t>„</a:t>
            </a:r>
            <a:r>
              <a:rPr lang="cs-CZ" sz="1200" dirty="0" err="1">
                <a:latin typeface="Times New Roman" panose="02020603050405020304" pitchFamily="18" charset="0"/>
                <a:cs typeface="Times New Roman" panose="02020603050405020304" pitchFamily="18" charset="0"/>
              </a:rPr>
              <a:t>None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survive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without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another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yet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none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look</a:t>
            </a:r>
            <a:r>
              <a:rPr lang="cs-CZ" sz="1200" dirty="0">
                <a:latin typeface="Times New Roman" panose="02020603050405020304" pitchFamily="18" charset="0"/>
                <a:cs typeface="Times New Roman" panose="02020603050405020304" pitchFamily="18" charset="0"/>
              </a:rPr>
              <a:t> to </a:t>
            </a:r>
            <a:r>
              <a:rPr lang="cs-CZ" sz="1200" dirty="0" err="1">
                <a:latin typeface="Times New Roman" panose="02020603050405020304" pitchFamily="18" charset="0"/>
                <a:cs typeface="Times New Roman" panose="02020603050405020304" pitchFamily="18" charset="0"/>
              </a:rPr>
              <a:t>another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for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survival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Disturbing</a:t>
            </a:r>
            <a:r>
              <a:rPr lang="cs-CZ" sz="1200" dirty="0">
                <a:latin typeface="Times New Roman" panose="02020603050405020304" pitchFamily="18" charset="0"/>
                <a:cs typeface="Times New Roman" panose="02020603050405020304" pitchFamily="18" charset="0"/>
              </a:rPr>
              <a:t> as </a:t>
            </a:r>
            <a:r>
              <a:rPr lang="cs-CZ" sz="1200" dirty="0" err="1">
                <a:latin typeface="Times New Roman" panose="02020603050405020304" pitchFamily="18" charset="0"/>
                <a:cs typeface="Times New Roman" panose="02020603050405020304" pitchFamily="18" charset="0"/>
              </a:rPr>
              <a:t>it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might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be</a:t>
            </a:r>
            <a:r>
              <a:rPr lang="cs-CZ" sz="1200" dirty="0">
                <a:latin typeface="Times New Roman" panose="02020603050405020304" pitchFamily="18" charset="0"/>
                <a:cs typeface="Times New Roman" panose="02020603050405020304" pitchFamily="18" charset="0"/>
              </a:rPr>
              <a:t> to </a:t>
            </a:r>
            <a:r>
              <a:rPr lang="cs-CZ" sz="1200" dirty="0" err="1">
                <a:latin typeface="Times New Roman" panose="02020603050405020304" pitchFamily="18" charset="0"/>
                <a:cs typeface="Times New Roman" panose="02020603050405020304" pitchFamily="18" charset="0"/>
              </a:rPr>
              <a:t>modern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intellectuals</a:t>
            </a:r>
            <a:r>
              <a:rPr lang="cs-CZ" sz="1200" dirty="0">
                <a:latin typeface="Times New Roman" panose="02020603050405020304" pitchFamily="18" charset="0"/>
                <a:cs typeface="Times New Roman" panose="02020603050405020304" pitchFamily="18" charset="0"/>
              </a:rPr>
              <a:t> in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university, </a:t>
            </a:r>
            <a:r>
              <a:rPr lang="cs-CZ" sz="1200" dirty="0" err="1">
                <a:latin typeface="Times New Roman" panose="02020603050405020304" pitchFamily="18" charset="0"/>
                <a:cs typeface="Times New Roman" panose="02020603050405020304" pitchFamily="18" charset="0"/>
              </a:rPr>
              <a:t>it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is</a:t>
            </a:r>
            <a:r>
              <a:rPr lang="cs-CZ" sz="1200" dirty="0">
                <a:latin typeface="Times New Roman" panose="02020603050405020304" pitchFamily="18" charset="0"/>
                <a:cs typeface="Times New Roman" panose="02020603050405020304" pitchFamily="18" charset="0"/>
              </a:rPr>
              <a:t> not </a:t>
            </a:r>
            <a:r>
              <a:rPr lang="cs-CZ" sz="1200" dirty="0" err="1">
                <a:latin typeface="Times New Roman" panose="02020603050405020304" pitchFamily="18" charset="0"/>
                <a:cs typeface="Times New Roman" panose="02020603050405020304" pitchFamily="18" charset="0"/>
              </a:rPr>
              <a:t>exaggeration</a:t>
            </a:r>
            <a:r>
              <a:rPr lang="cs-CZ" sz="1200" dirty="0">
                <a:latin typeface="Times New Roman" panose="02020603050405020304" pitchFamily="18" charset="0"/>
                <a:cs typeface="Times New Roman" panose="02020603050405020304" pitchFamily="18" charset="0"/>
              </a:rPr>
              <a:t> to </a:t>
            </a:r>
            <a:r>
              <a:rPr lang="cs-CZ" sz="1200" dirty="0" err="1">
                <a:latin typeface="Times New Roman" panose="02020603050405020304" pitchFamily="18" charset="0"/>
                <a:cs typeface="Times New Roman" panose="02020603050405020304" pitchFamily="18" charset="0"/>
              </a:rPr>
              <a:t>say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that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our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entire</a:t>
            </a:r>
            <a:r>
              <a:rPr lang="cs-CZ" sz="1200" dirty="0">
                <a:latin typeface="Times New Roman" panose="02020603050405020304" pitchFamily="18" charset="0"/>
                <a:cs typeface="Times New Roman" panose="02020603050405020304" pitchFamily="18" charset="0"/>
              </a:rPr>
              <a:t> Western </a:t>
            </a:r>
            <a:r>
              <a:rPr lang="cs-CZ" sz="1200" dirty="0" err="1">
                <a:latin typeface="Times New Roman" panose="02020603050405020304" pitchFamily="18" charset="0"/>
                <a:cs typeface="Times New Roman" panose="02020603050405020304" pitchFamily="18" charset="0"/>
              </a:rPr>
              <a:t>literary</a:t>
            </a:r>
            <a:r>
              <a:rPr lang="cs-CZ" sz="1200" dirty="0">
                <a:latin typeface="Times New Roman" panose="02020603050405020304" pitchFamily="18" charset="0"/>
                <a:cs typeface="Times New Roman" panose="02020603050405020304" pitchFamily="18" charset="0"/>
              </a:rPr>
              <a:t> and </a:t>
            </a:r>
            <a:r>
              <a:rPr lang="cs-CZ" sz="1200" dirty="0" err="1">
                <a:latin typeface="Times New Roman" panose="02020603050405020304" pitchFamily="18" charset="0"/>
                <a:cs typeface="Times New Roman" panose="02020603050405020304" pitchFamily="18" charset="0"/>
              </a:rPr>
              <a:t>philosophical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tradition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arose</a:t>
            </a:r>
            <a:r>
              <a:rPr lang="cs-CZ" sz="1200" dirty="0">
                <a:latin typeface="Times New Roman" panose="02020603050405020304" pitchFamily="18" charset="0"/>
                <a:cs typeface="Times New Roman" panose="02020603050405020304" pitchFamily="18" charset="0"/>
              </a:rPr>
              <a:t> on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back</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 very </a:t>
            </a:r>
            <a:r>
              <a:rPr lang="cs-CZ" sz="1200" dirty="0" err="1">
                <a:latin typeface="Times New Roman" panose="02020603050405020304" pitchFamily="18" charset="0"/>
                <a:cs typeface="Times New Roman" panose="02020603050405020304" pitchFamily="18" charset="0"/>
              </a:rPr>
              <a:t>peculiar</a:t>
            </a:r>
            <a:r>
              <a:rPr lang="cs-CZ" sz="1200" dirty="0">
                <a:latin typeface="Times New Roman" panose="02020603050405020304" pitchFamily="18" charset="0"/>
                <a:cs typeface="Times New Roman" panose="02020603050405020304" pitchFamily="18" charset="0"/>
              </a:rPr>
              <a:t> and </a:t>
            </a:r>
            <a:r>
              <a:rPr lang="cs-CZ" sz="1200" dirty="0" err="1">
                <a:latin typeface="Times New Roman" panose="02020603050405020304" pitchFamily="18" charset="0"/>
                <a:cs typeface="Times New Roman" panose="02020603050405020304" pitchFamily="18" charset="0"/>
              </a:rPr>
              <a:t>previously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unseen</a:t>
            </a:r>
            <a:r>
              <a:rPr lang="cs-CZ" sz="1200" dirty="0">
                <a:latin typeface="Times New Roman" panose="02020603050405020304" pitchFamily="18" charset="0"/>
                <a:cs typeface="Times New Roman" panose="02020603050405020304" pitchFamily="18" charset="0"/>
              </a:rPr>
              <a:t> man.</a:t>
            </a:r>
            <a:r>
              <a:rPr lang="cs-CZ" sz="1200" dirty="0"/>
              <a:t>“ (s. 392)</a:t>
            </a:r>
          </a:p>
        </p:txBody>
      </p:sp>
    </p:spTree>
    <p:extLst>
      <p:ext uri="{BB962C8B-B14F-4D97-AF65-F5344CB8AC3E}">
        <p14:creationId xmlns:p14="http://schemas.microsoft.com/office/powerpoint/2010/main" val="263721310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0985A-0D4E-457B-8AF4-0AA15BF9269E}"/>
              </a:ext>
            </a:extLst>
          </p:cNvPr>
          <p:cNvSpPr>
            <a:spLocks noGrp="1"/>
          </p:cNvSpPr>
          <p:nvPr>
            <p:ph type="title"/>
          </p:nvPr>
        </p:nvSpPr>
        <p:spPr/>
        <p:txBody>
          <a:bodyPr>
            <a:normAutofit/>
          </a:bodyPr>
          <a:lstStyle/>
          <a:p>
            <a:r>
              <a:rPr lang="cs-CZ" sz="2400" dirty="0">
                <a:latin typeface="Times New Roman" panose="02020603050405020304" pitchFamily="18" charset="0"/>
                <a:cs typeface="Times New Roman" panose="02020603050405020304" pitchFamily="18" charset="0"/>
              </a:rPr>
              <a:t>Jan </a:t>
            </a:r>
            <a:r>
              <a:rPr lang="cs-CZ" sz="2400" dirty="0" err="1">
                <a:latin typeface="Times New Roman" panose="02020603050405020304" pitchFamily="18" charset="0"/>
                <a:cs typeface="Times New Roman" panose="02020603050405020304" pitchFamily="18" charset="0"/>
              </a:rPr>
              <a:t>Assmann</a:t>
            </a:r>
            <a:r>
              <a:rPr lang="cs-CZ" sz="2400" dirty="0">
                <a:latin typeface="Times New Roman" panose="02020603050405020304" pitchFamily="18" charset="0"/>
                <a:cs typeface="Times New Roman" panose="02020603050405020304" pitchFamily="18" charset="0"/>
              </a:rPr>
              <a:t> o řecké aristokracii</a:t>
            </a:r>
            <a:endParaRPr lang="cs-CZ" sz="2400" i="1" dirty="0">
              <a:latin typeface="Times New Roman" panose="02020603050405020304" pitchFamily="18" charset="0"/>
              <a:cs typeface="Times New Roman" panose="02020603050405020304" pitchFamily="18" charset="0"/>
            </a:endParaRPr>
          </a:p>
        </p:txBody>
      </p:sp>
      <p:sp>
        <p:nvSpPr>
          <p:cNvPr id="3" name="Zástupný text 2">
            <a:extLst>
              <a:ext uri="{FF2B5EF4-FFF2-40B4-BE49-F238E27FC236}">
                <a16:creationId xmlns:a16="http://schemas.microsoft.com/office/drawing/2014/main" id="{23B0E637-51F0-4E77-AC43-4F4157D6A578}"/>
              </a:ext>
            </a:extLst>
          </p:cNvPr>
          <p:cNvSpPr>
            <a:spLocks noGrp="1"/>
          </p:cNvSpPr>
          <p:nvPr>
            <p:ph type="body" sz="quarter" idx="1"/>
          </p:nvPr>
        </p:nvSpPr>
        <p:spPr>
          <a:xfrm>
            <a:off x="457200" y="1535112"/>
            <a:ext cx="4040188" cy="4637088"/>
          </a:xfrm>
        </p:spPr>
        <p:txBody>
          <a:bodyPr anchor="t">
            <a:normAutofit/>
          </a:bodyPr>
          <a:lstStyle/>
          <a:p>
            <a:r>
              <a:rPr lang="cs-CZ" sz="1600" b="0" dirty="0">
                <a:latin typeface="Times New Roman" panose="02020603050405020304" pitchFamily="18" charset="0"/>
                <a:cs typeface="Times New Roman" panose="02020603050405020304" pitchFamily="18" charset="0"/>
              </a:rPr>
              <a:t>„</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particular</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need</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for</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territory</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that</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goes</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together</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with</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this</a:t>
            </a:r>
            <a:r>
              <a:rPr lang="cs-CZ" sz="1600" b="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horsebreeding</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aristocracy</a:t>
            </a:r>
            <a:r>
              <a:rPr lang="cs-CZ" sz="1600" b="0" dirty="0">
                <a:latin typeface="Times New Roman" panose="02020603050405020304" pitchFamily="18" charset="0"/>
                <a:cs typeface="Times New Roman" panose="02020603050405020304" pitchFamily="18" charset="0"/>
              </a:rPr>
              <a:t> led to </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dirty="0">
                <a:latin typeface="Times New Roman" panose="02020603050405020304" pitchFamily="18" charset="0"/>
                <a:cs typeface="Times New Roman" panose="02020603050405020304" pitchFamily="18" charset="0"/>
              </a:rPr>
              <a:t>development o a </a:t>
            </a:r>
            <a:r>
              <a:rPr lang="cs-CZ" sz="1600" dirty="0" err="1">
                <a:latin typeface="Times New Roman" panose="02020603050405020304" pitchFamily="18" charset="0"/>
                <a:cs typeface="Times New Roman" panose="02020603050405020304" pitchFamily="18" charset="0"/>
              </a:rPr>
              <a:t>certain</a:t>
            </a:r>
            <a:r>
              <a:rPr lang="cs-CZ" sz="1600" dirty="0">
                <a:latin typeface="Times New Roman" panose="02020603050405020304" pitchFamily="18" charset="0"/>
                <a:cs typeface="Times New Roman" panose="02020603050405020304" pitchFamily="18" charset="0"/>
              </a:rPr>
              <a:t> lifestyle</a:t>
            </a:r>
            <a:r>
              <a:rPr lang="cs-CZ" sz="1600" b="0" dirty="0">
                <a:latin typeface="Times New Roman" panose="02020603050405020304" pitchFamily="18" charset="0"/>
                <a:cs typeface="Times New Roman" panose="02020603050405020304" pitchFamily="18" charset="0"/>
              </a:rPr>
              <a:t> and </a:t>
            </a:r>
            <a:r>
              <a:rPr lang="cs-CZ" sz="1600" b="0" dirty="0" err="1">
                <a:latin typeface="Times New Roman" panose="02020603050405020304" pitchFamily="18" charset="0"/>
                <a:cs typeface="Times New Roman" panose="02020603050405020304" pitchFamily="18" charset="0"/>
              </a:rPr>
              <a:t>personal</a:t>
            </a:r>
            <a:r>
              <a:rPr lang="cs-CZ" sz="1600" b="0" dirty="0">
                <a:latin typeface="Times New Roman" panose="02020603050405020304" pitchFamily="18" charset="0"/>
                <a:cs typeface="Times New Roman" panose="02020603050405020304" pitchFamily="18" charset="0"/>
              </a:rPr>
              <a:t> profile </a:t>
            </a:r>
            <a:r>
              <a:rPr lang="cs-CZ" sz="1600" b="0" dirty="0" err="1">
                <a:latin typeface="Times New Roman" panose="02020603050405020304" pitchFamily="18" charset="0"/>
                <a:cs typeface="Times New Roman" panose="02020603050405020304" pitchFamily="18" charset="0"/>
              </a:rPr>
              <a:t>that</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heve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been</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dubbed</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loose</a:t>
            </a:r>
            <a:r>
              <a:rPr lang="cs-CZ" sz="1600" b="0" dirty="0">
                <a:latin typeface="Times New Roman" panose="02020603050405020304" pitchFamily="18" charset="0"/>
                <a:cs typeface="Times New Roman" panose="02020603050405020304" pitchFamily="18" charset="0"/>
              </a:rPr>
              <a:t> (as </a:t>
            </a:r>
            <a:r>
              <a:rPr lang="cs-CZ" sz="1600" b="0" dirty="0" err="1">
                <a:latin typeface="Times New Roman" panose="02020603050405020304" pitchFamily="18" charset="0"/>
                <a:cs typeface="Times New Roman" panose="02020603050405020304" pitchFamily="18" charset="0"/>
              </a:rPr>
              <a:t>opposed</a:t>
            </a:r>
            <a:r>
              <a:rPr lang="cs-CZ" sz="1600" b="0" dirty="0">
                <a:latin typeface="Times New Roman" panose="02020603050405020304" pitchFamily="18" charset="0"/>
                <a:cs typeface="Times New Roman" panose="02020603050405020304" pitchFamily="18" charset="0"/>
              </a:rPr>
              <a:t>) to </a:t>
            </a:r>
            <a:r>
              <a:rPr lang="cs-CZ" sz="1600" b="0" dirty="0" err="1">
                <a:latin typeface="Times New Roman" panose="02020603050405020304" pitchFamily="18" charset="0"/>
                <a:cs typeface="Times New Roman" panose="02020603050405020304" pitchFamily="18" charset="0"/>
              </a:rPr>
              <a:t>tight</a:t>
            </a:r>
            <a:r>
              <a:rPr lang="cs-CZ" sz="1600" b="0" dirty="0">
                <a:latin typeface="Times New Roman" panose="02020603050405020304" pitchFamily="18" charset="0"/>
                <a:cs typeface="Times New Roman" panose="02020603050405020304" pitchFamily="18" charset="0"/>
              </a:rPr>
              <a:t> society,“ </a:t>
            </a:r>
            <a:r>
              <a:rPr lang="cs-CZ" sz="1600" b="0" dirty="0" err="1">
                <a:latin typeface="Times New Roman" panose="02020603050405020304" pitchFamily="18" charset="0"/>
                <a:cs typeface="Times New Roman" panose="02020603050405020304" pitchFamily="18" charset="0"/>
              </a:rPr>
              <a:t>this</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is</a:t>
            </a:r>
            <a:r>
              <a:rPr lang="cs-CZ" sz="1600" b="0" dirty="0">
                <a:latin typeface="Times New Roman" panose="02020603050405020304" pitchFamily="18" charset="0"/>
                <a:cs typeface="Times New Roman" panose="02020603050405020304" pitchFamily="18" charset="0"/>
              </a:rPr>
              <a:t> not in </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amoral</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sense</a:t>
            </a:r>
            <a:r>
              <a:rPr lang="cs-CZ" sz="1600" b="0" dirty="0">
                <a:latin typeface="Times New Roman" panose="02020603050405020304" pitchFamily="18" charset="0"/>
                <a:cs typeface="Times New Roman" panose="02020603050405020304" pitchFamily="18" charset="0"/>
              </a:rPr>
              <a:t>, but in </a:t>
            </a: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sense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of</a:t>
            </a:r>
            <a:r>
              <a:rPr lang="cs-CZ" sz="1600" b="0" dirty="0">
                <a:latin typeface="Times New Roman" panose="02020603050405020304" pitchFamily="18" charset="0"/>
                <a:cs typeface="Times New Roman" panose="02020603050405020304" pitchFamily="18" charset="0"/>
              </a:rPr>
              <a:t> a </a:t>
            </a:r>
            <a:r>
              <a:rPr lang="cs-CZ" sz="1600" dirty="0" err="1">
                <a:latin typeface="Times New Roman" panose="02020603050405020304" pitchFamily="18" charset="0"/>
                <a:cs typeface="Times New Roman" panose="02020603050405020304" pitchFamily="18" charset="0"/>
              </a:rPr>
              <a:t>desire</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need</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for</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freedom</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initiative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independence</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honour</a:t>
            </a:r>
            <a:r>
              <a:rPr lang="cs-CZ" sz="1600" dirty="0">
                <a:latin typeface="Times New Roman" panose="02020603050405020304" pitchFamily="18" charset="0"/>
                <a:cs typeface="Times New Roman" panose="02020603050405020304" pitchFamily="18" charset="0"/>
              </a:rPr>
              <a:t>.</a:t>
            </a:r>
            <a:r>
              <a:rPr lang="cs-CZ" sz="1600" b="0" dirty="0">
                <a:latin typeface="Times New Roman" panose="02020603050405020304" pitchFamily="18" charset="0"/>
                <a:cs typeface="Times New Roman" panose="02020603050405020304" pitchFamily="18" charset="0"/>
              </a:rPr>
              <a:t>“</a:t>
            </a:r>
          </a:p>
          <a:p>
            <a:endParaRPr lang="cs-CZ" sz="1000" dirty="0">
              <a:latin typeface="Times New Roman" panose="02020603050405020304" pitchFamily="18" charset="0"/>
              <a:cs typeface="Times New Roman" panose="02020603050405020304" pitchFamily="18" charset="0"/>
            </a:endParaRPr>
          </a:p>
          <a:p>
            <a:endParaRPr lang="cs-CZ" sz="1000" dirty="0">
              <a:latin typeface="Times New Roman" panose="02020603050405020304" pitchFamily="18" charset="0"/>
              <a:cs typeface="Times New Roman" panose="02020603050405020304" pitchFamily="18" charset="0"/>
            </a:endParaRPr>
          </a:p>
          <a:p>
            <a:endParaRPr lang="cs-CZ" sz="1000" dirty="0">
              <a:latin typeface="Times New Roman" panose="02020603050405020304" pitchFamily="18" charset="0"/>
              <a:cs typeface="Times New Roman" panose="02020603050405020304" pitchFamily="18" charset="0"/>
            </a:endParaRPr>
          </a:p>
          <a:p>
            <a:r>
              <a:rPr lang="cs-CZ" sz="1000" b="0" dirty="0">
                <a:latin typeface="Times New Roman" panose="02020603050405020304" pitchFamily="18" charset="0"/>
                <a:cs typeface="Times New Roman" panose="02020603050405020304" pitchFamily="18" charset="0"/>
              </a:rPr>
              <a:t>Jann </a:t>
            </a:r>
            <a:r>
              <a:rPr lang="cs-CZ" sz="1000" b="0" dirty="0" err="1">
                <a:latin typeface="Times New Roman" panose="02020603050405020304" pitchFamily="18" charset="0"/>
                <a:cs typeface="Times New Roman" panose="02020603050405020304" pitchFamily="18" charset="0"/>
              </a:rPr>
              <a:t>Assmann</a:t>
            </a:r>
            <a:r>
              <a:rPr lang="cs-CZ" sz="1000" b="0"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Cultural</a:t>
            </a:r>
            <a:r>
              <a:rPr lang="cs-CZ" sz="1000" b="0" i="1"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Memory</a:t>
            </a:r>
            <a:r>
              <a:rPr lang="cs-CZ" sz="1000" b="0" i="1" dirty="0">
                <a:latin typeface="Times New Roman" panose="02020603050405020304" pitchFamily="18" charset="0"/>
                <a:cs typeface="Times New Roman" panose="02020603050405020304" pitchFamily="18" charset="0"/>
              </a:rPr>
              <a:t> and Early </a:t>
            </a:r>
            <a:r>
              <a:rPr lang="cs-CZ" sz="1000" b="0" i="1" dirty="0" err="1">
                <a:latin typeface="Times New Roman" panose="02020603050405020304" pitchFamily="18" charset="0"/>
                <a:cs typeface="Times New Roman" panose="02020603050405020304" pitchFamily="18" charset="0"/>
              </a:rPr>
              <a:t>Civilization</a:t>
            </a:r>
            <a:r>
              <a:rPr lang="cs-CZ" sz="1000" b="0" i="1"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Writing</a:t>
            </a:r>
            <a:r>
              <a:rPr lang="cs-CZ" sz="1000" b="0" i="1"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remembrance</a:t>
            </a:r>
            <a:r>
              <a:rPr lang="cs-CZ" sz="1000" b="0" i="1" dirty="0">
                <a:latin typeface="Times New Roman" panose="02020603050405020304" pitchFamily="18" charset="0"/>
                <a:cs typeface="Times New Roman" panose="02020603050405020304" pitchFamily="18" charset="0"/>
              </a:rPr>
              <a:t>, and </a:t>
            </a:r>
            <a:r>
              <a:rPr lang="cs-CZ" sz="1000" b="0" i="1" dirty="0" err="1">
                <a:latin typeface="Times New Roman" panose="02020603050405020304" pitchFamily="18" charset="0"/>
                <a:cs typeface="Times New Roman" panose="02020603050405020304" pitchFamily="18" charset="0"/>
              </a:rPr>
              <a:t>political</a:t>
            </a:r>
            <a:r>
              <a:rPr lang="cs-CZ" sz="1000" b="0" i="1" dirty="0">
                <a:latin typeface="Times New Roman" panose="02020603050405020304" pitchFamily="18" charset="0"/>
                <a:cs typeface="Times New Roman" panose="02020603050405020304" pitchFamily="18" charset="0"/>
              </a:rPr>
              <a:t> </a:t>
            </a:r>
            <a:r>
              <a:rPr lang="cs-CZ" sz="1000" b="0" i="1" dirty="0" err="1">
                <a:latin typeface="Times New Roman" panose="02020603050405020304" pitchFamily="18" charset="0"/>
                <a:cs typeface="Times New Roman" panose="02020603050405020304" pitchFamily="18" charset="0"/>
              </a:rPr>
              <a:t>imagination</a:t>
            </a:r>
            <a:r>
              <a:rPr lang="cs-CZ" sz="1000" b="0" i="1" dirty="0">
                <a:latin typeface="Times New Roman" panose="02020603050405020304" pitchFamily="18" charset="0"/>
                <a:cs typeface="Times New Roman" panose="02020603050405020304" pitchFamily="18" charset="0"/>
              </a:rPr>
              <a:t>. </a:t>
            </a:r>
            <a:r>
              <a:rPr lang="cs-CZ" sz="1000" b="0" dirty="0">
                <a:latin typeface="Times New Roman" panose="02020603050405020304" pitchFamily="18" charset="0"/>
                <a:cs typeface="Times New Roman" panose="02020603050405020304" pitchFamily="18" charset="0"/>
              </a:rPr>
              <a:t>Cambridge University </a:t>
            </a:r>
            <a:r>
              <a:rPr lang="cs-CZ" sz="1000" b="0" dirty="0" err="1">
                <a:latin typeface="Times New Roman" panose="02020603050405020304" pitchFamily="18" charset="0"/>
                <a:cs typeface="Times New Roman" panose="02020603050405020304" pitchFamily="18" charset="0"/>
              </a:rPr>
              <a:t>Press</a:t>
            </a:r>
            <a:r>
              <a:rPr lang="cs-CZ" sz="1000" b="0" dirty="0">
                <a:latin typeface="Times New Roman" panose="02020603050405020304" pitchFamily="18" charset="0"/>
                <a:cs typeface="Times New Roman" panose="02020603050405020304" pitchFamily="18" charset="0"/>
              </a:rPr>
              <a:t>, 2011, s. 249.</a:t>
            </a:r>
            <a:endParaRPr lang="cs-CZ" sz="1000" b="0" dirty="0"/>
          </a:p>
        </p:txBody>
      </p:sp>
      <p:sp>
        <p:nvSpPr>
          <p:cNvPr id="4" name="Zástupný text 3">
            <a:extLst>
              <a:ext uri="{FF2B5EF4-FFF2-40B4-BE49-F238E27FC236}">
                <a16:creationId xmlns:a16="http://schemas.microsoft.com/office/drawing/2014/main" id="{1988EA13-392C-43C9-BCBA-85077DA1A6F1}"/>
              </a:ext>
            </a:extLst>
          </p:cNvPr>
          <p:cNvSpPr>
            <a:spLocks noGrp="1"/>
          </p:cNvSpPr>
          <p:nvPr>
            <p:ph type="body" sz="quarter" idx="21"/>
          </p:nvPr>
        </p:nvSpPr>
        <p:spPr>
          <a:xfrm>
            <a:off x="4645025" y="1535112"/>
            <a:ext cx="4041775" cy="4637088"/>
          </a:xfrm>
        </p:spPr>
        <p:txBody>
          <a:bodyPr anchor="t">
            <a:normAutofit/>
          </a:bodyPr>
          <a:lstStyle/>
          <a:p>
            <a:r>
              <a:rPr lang="cs-CZ" sz="1600" dirty="0">
                <a:latin typeface="Times New Roman" panose="02020603050405020304" pitchFamily="18" charset="0"/>
                <a:cs typeface="Times New Roman" panose="02020603050405020304" pitchFamily="18" charset="0"/>
              </a:rPr>
              <a:t>„Zvláštní potřeba území, která šla ruku v ruce s touto </a:t>
            </a:r>
            <a:r>
              <a:rPr lang="cs-CZ" sz="1600" b="1" dirty="0">
                <a:latin typeface="Times New Roman" panose="02020603050405020304" pitchFamily="18" charset="0"/>
                <a:cs typeface="Times New Roman" panose="02020603050405020304" pitchFamily="18" charset="0"/>
              </a:rPr>
              <a:t>aristokracií zabývající se chovem koní</a:t>
            </a:r>
            <a:r>
              <a:rPr lang="cs-CZ" sz="1600" dirty="0">
                <a:latin typeface="Times New Roman" panose="02020603050405020304" pitchFamily="18" charset="0"/>
                <a:cs typeface="Times New Roman" panose="02020603050405020304" pitchFamily="18" charset="0"/>
              </a:rPr>
              <a:t>, vedla k rozvoji určitého </a:t>
            </a:r>
            <a:r>
              <a:rPr lang="cs-CZ" sz="1600" b="1" dirty="0">
                <a:latin typeface="Times New Roman" panose="02020603050405020304" pitchFamily="18" charset="0"/>
                <a:cs typeface="Times New Roman" panose="02020603050405020304" pitchFamily="18" charset="0"/>
              </a:rPr>
              <a:t>životního stylu</a:t>
            </a:r>
            <a:r>
              <a:rPr lang="cs-CZ" sz="1600" dirty="0">
                <a:latin typeface="Times New Roman" panose="02020603050405020304" pitchFamily="18" charset="0"/>
                <a:cs typeface="Times New Roman" panose="02020603050405020304" pitchFamily="18" charset="0"/>
              </a:rPr>
              <a:t> a osobního profilu, který byl označován jako 'uvolněná (v protikladu k pevné) společnost', nikoli ve smyslu nemorálnosti, ale ve smyslu touhy a </a:t>
            </a:r>
            <a:r>
              <a:rPr lang="cs-CZ" sz="1600" b="1" dirty="0">
                <a:latin typeface="Times New Roman" panose="02020603050405020304" pitchFamily="18" charset="0"/>
                <a:cs typeface="Times New Roman" panose="02020603050405020304" pitchFamily="18" charset="0"/>
              </a:rPr>
              <a:t>potřeby po svobodě, iniciativě, nezávislosti a cti</a:t>
            </a:r>
            <a:r>
              <a:rPr lang="cs-CZ"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647840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Linear B"/>
          <p:cNvSpPr txBox="1">
            <a:spLocks noGrp="1"/>
          </p:cNvSpPr>
          <p:nvPr>
            <p:ph type="title"/>
          </p:nvPr>
        </p:nvSpPr>
        <p:spPr>
          <a:prstGeom prst="rect">
            <a:avLst/>
          </a:prstGeom>
        </p:spPr>
        <p:txBody>
          <a:bodyPr/>
          <a:lstStyle/>
          <a:p>
            <a:pPr defTabSz="365760">
              <a:defRPr sz="1760"/>
            </a:pPr>
            <a:r>
              <a:t>Linear B</a:t>
            </a:r>
          </a:p>
          <a:p>
            <a:pPr defTabSz="365760">
              <a:defRPr sz="1760"/>
            </a:pPr>
            <a:endParaRPr/>
          </a:p>
          <a:p>
            <a:pPr defTabSz="365760">
              <a:defRPr sz="1760"/>
            </a:pPr>
            <a:endParaRPr/>
          </a:p>
        </p:txBody>
      </p:sp>
      <p:pic>
        <p:nvPicPr>
          <p:cNvPr id="170" name="1280px-Clay_Tablet_inscribed_with_Linear_B_script.jpg" descr="1280px-Clay_Tablet_inscribed_with_Linear_B_script.jpg"/>
          <p:cNvPicPr>
            <a:picLocks noChangeAspect="1"/>
          </p:cNvPicPr>
          <p:nvPr/>
        </p:nvPicPr>
        <p:blipFill>
          <a:blip r:embed="rId2"/>
          <a:stretch>
            <a:fillRect/>
          </a:stretch>
        </p:blipFill>
        <p:spPr>
          <a:xfrm>
            <a:off x="0" y="1491059"/>
            <a:ext cx="9144000" cy="3736182"/>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EE049D-6F3B-4553-A8E3-FDFFE8A2D2FC}"/>
              </a:ext>
            </a:extLst>
          </p:cNvPr>
          <p:cNvSpPr>
            <a:spLocks noGrp="1"/>
          </p:cNvSpPr>
          <p:nvPr>
            <p:ph type="title"/>
          </p:nvPr>
        </p:nvSpPr>
        <p:spPr/>
        <p:txBody>
          <a:bodyPr/>
          <a:lstStyle/>
          <a:p>
            <a:r>
              <a:rPr lang="cs-CZ" dirty="0" err="1"/>
              <a:t>Palamedes</a:t>
            </a:r>
            <a:endParaRPr lang="cs-CZ" dirty="0"/>
          </a:p>
        </p:txBody>
      </p:sp>
    </p:spTree>
    <p:extLst>
      <p:ext uri="{BB962C8B-B14F-4D97-AF65-F5344CB8AC3E}">
        <p14:creationId xmlns:p14="http://schemas.microsoft.com/office/powerpoint/2010/main" val="332712325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3A3E33-7E31-40AF-AC1B-D4BF5D5C6B81}"/>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Nesamozřejmost racionality</a:t>
            </a:r>
          </a:p>
        </p:txBody>
      </p:sp>
      <p:sp>
        <p:nvSpPr>
          <p:cNvPr id="3" name="Zástupný text 2">
            <a:extLst>
              <a:ext uri="{FF2B5EF4-FFF2-40B4-BE49-F238E27FC236}">
                <a16:creationId xmlns:a16="http://schemas.microsoft.com/office/drawing/2014/main" id="{C36BD584-7865-46A0-B07C-45DFBB7C6FE9}"/>
              </a:ext>
            </a:extLst>
          </p:cNvPr>
          <p:cNvSpPr>
            <a:spLocks noGrp="1"/>
          </p:cNvSpPr>
          <p:nvPr>
            <p:ph type="body" idx="1"/>
          </p:nvPr>
        </p:nvSpPr>
        <p:spPr/>
        <p:txBody>
          <a:bodyPr/>
          <a:lstStyle/>
          <a:p>
            <a:pPr marL="0" indent="0">
              <a:buNone/>
            </a:pPr>
            <a:r>
              <a:rPr lang="cs-CZ" dirty="0">
                <a:latin typeface="Times New Roman" panose="02020603050405020304" pitchFamily="18" charset="0"/>
                <a:cs typeface="Times New Roman" panose="02020603050405020304" pitchFamily="18" charset="0"/>
              </a:rPr>
              <a:t>Nesamozřejmost racionality se může ukázat z několika hledisek:</a:t>
            </a:r>
          </a:p>
          <a:p>
            <a:pPr marL="514350" indent="-514350">
              <a:buAutoNum type="alphaLcParenR"/>
            </a:pPr>
            <a:r>
              <a:rPr lang="cs-CZ" dirty="0">
                <a:latin typeface="Times New Roman" panose="02020603050405020304" pitchFamily="18" charset="0"/>
                <a:cs typeface="Times New Roman" panose="02020603050405020304" pitchFamily="18" charset="0"/>
              </a:rPr>
              <a:t>z hlediska hlubších dějin myšlení</a:t>
            </a:r>
          </a:p>
          <a:p>
            <a:pPr marL="514350" indent="-514350">
              <a:buAutoNum type="alphaLcParenR"/>
            </a:pPr>
            <a:r>
              <a:rPr lang="cs-CZ" dirty="0">
                <a:latin typeface="Times New Roman" panose="02020603050405020304" pitchFamily="18" charset="0"/>
                <a:cs typeface="Times New Roman" panose="02020603050405020304" pitchFamily="18" charset="0"/>
              </a:rPr>
              <a:t>z hlediska dějin 20. století</a:t>
            </a:r>
          </a:p>
          <a:p>
            <a:pPr marL="514350" indent="-514350">
              <a:buAutoNum type="alphaLcParenR"/>
            </a:pPr>
            <a:r>
              <a:rPr lang="cs-CZ" dirty="0">
                <a:latin typeface="Times New Roman" panose="02020603050405020304" pitchFamily="18" charset="0"/>
                <a:cs typeface="Times New Roman" panose="02020603050405020304" pitchFamily="18" charset="0"/>
              </a:rPr>
              <a:t>z hlediska současného stavu</a:t>
            </a:r>
          </a:p>
        </p:txBody>
      </p:sp>
    </p:spTree>
    <p:extLst>
      <p:ext uri="{BB962C8B-B14F-4D97-AF65-F5344CB8AC3E}">
        <p14:creationId xmlns:p14="http://schemas.microsoft.com/office/powerpoint/2010/main" val="136008871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DF18C7-3638-48E6-B640-6D92511ED60F}"/>
              </a:ext>
            </a:extLst>
          </p:cNvPr>
          <p:cNvSpPr>
            <a:spLocks noGrp="1"/>
          </p:cNvSpPr>
          <p:nvPr>
            <p:ph type="title"/>
          </p:nvPr>
        </p:nvSpPr>
        <p:spPr>
          <a:xfrm>
            <a:off x="457200" y="274637"/>
            <a:ext cx="8229600" cy="5926137"/>
          </a:xfrm>
        </p:spPr>
        <p:txBody>
          <a:bodyPr>
            <a:normAutofit fontScale="90000"/>
          </a:bodyPr>
          <a:lstStyle/>
          <a:p>
            <a:pPr algn="l"/>
            <a:r>
              <a:rPr lang="cs-CZ" sz="1600" dirty="0">
                <a:latin typeface="Times New Roman" panose="02020603050405020304" pitchFamily="18" charset="0"/>
                <a:cs typeface="Times New Roman" panose="02020603050405020304" pitchFamily="18" charset="0"/>
              </a:rPr>
              <a:t>Význam řecké alfabety</a:t>
            </a:r>
            <a:br>
              <a:rPr lang="cs-CZ" sz="1600" dirty="0">
                <a:latin typeface="Times New Roman" panose="02020603050405020304" pitchFamily="18" charset="0"/>
                <a:cs typeface="Times New Roman" panose="02020603050405020304" pitchFamily="18" charset="0"/>
              </a:rPr>
            </a:br>
            <a:r>
              <a:rPr lang="cs-CZ" sz="1600" dirty="0">
                <a:latin typeface="Times New Roman" panose="02020603050405020304" pitchFamily="18" charset="0"/>
                <a:cs typeface="Times New Roman" panose="02020603050405020304" pitchFamily="18" charset="0"/>
              </a:rPr>
              <a:t>„</a:t>
            </a:r>
            <a:r>
              <a:rPr lang="cs-CZ" sz="1600" dirty="0" err="1">
                <a:latin typeface="Times New Roman" panose="02020603050405020304" pitchFamily="18" charset="0"/>
                <a:cs typeface="Times New Roman" panose="02020603050405020304" pitchFamily="18" charset="0"/>
              </a:rPr>
              <a:t>Greece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generally</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regarded</a:t>
            </a:r>
            <a:r>
              <a:rPr lang="cs-CZ" sz="1600" dirty="0">
                <a:latin typeface="Times New Roman" panose="02020603050405020304" pitchFamily="18" charset="0"/>
                <a:cs typeface="Times New Roman" panose="02020603050405020304" pitchFamily="18" charset="0"/>
              </a:rPr>
              <a:t> as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b="1" dirty="0">
                <a:latin typeface="Times New Roman" panose="02020603050405020304" pitchFamily="18" charset="0"/>
                <a:cs typeface="Times New Roman" panose="02020603050405020304" pitchFamily="18" charset="0"/>
              </a:rPr>
              <a:t>prototype </a:t>
            </a:r>
            <a:r>
              <a:rPr lang="cs-CZ" sz="1600" b="1" dirty="0" err="1">
                <a:latin typeface="Times New Roman" panose="02020603050405020304" pitchFamily="18" charset="0"/>
                <a:cs typeface="Times New Roman" panose="02020603050405020304" pitchFamily="18" charset="0"/>
              </a:rPr>
              <a:t>of</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literate</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culture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first</a:t>
            </a:r>
            <a:r>
              <a:rPr lang="cs-CZ" sz="1600" dirty="0">
                <a:latin typeface="Times New Roman" panose="02020603050405020304" pitchFamily="18" charset="0"/>
                <a:cs typeface="Times New Roman" panose="02020603050405020304" pitchFamily="18" charset="0"/>
              </a:rPr>
              <a:t> society, </a:t>
            </a:r>
            <a:r>
              <a:rPr lang="cs-CZ" sz="1600" dirty="0" err="1">
                <a:latin typeface="Times New Roman" panose="02020603050405020304" pitchFamily="18" charset="0"/>
                <a:cs typeface="Times New Roman" panose="02020603050405020304" pitchFamily="18" charset="0"/>
              </a:rPr>
              <a:t>write</a:t>
            </a:r>
            <a:r>
              <a:rPr lang="cs-CZ" sz="1600" dirty="0">
                <a:latin typeface="Times New Roman" panose="02020603050405020304" pitchFamily="18" charset="0"/>
                <a:cs typeface="Times New Roman" panose="02020603050405020304" pitchFamily="18" charset="0"/>
              </a:rPr>
              <a:t> J. </a:t>
            </a:r>
            <a:r>
              <a:rPr lang="cs-CZ" sz="1600" dirty="0" err="1">
                <a:latin typeface="Times New Roman" panose="02020603050405020304" pitchFamily="18" charset="0"/>
                <a:cs typeface="Times New Roman" panose="02020603050405020304" pitchFamily="18" charset="0"/>
              </a:rPr>
              <a:t>Goody</a:t>
            </a:r>
            <a:r>
              <a:rPr lang="cs-CZ" sz="1600" dirty="0">
                <a:latin typeface="Times New Roman" panose="02020603050405020304" pitchFamily="18" charset="0"/>
                <a:cs typeface="Times New Roman" panose="02020603050405020304" pitchFamily="18" charset="0"/>
              </a:rPr>
              <a:t> a I. Watt, „</a:t>
            </a:r>
            <a:r>
              <a:rPr lang="cs-CZ" sz="1600" dirty="0" err="1">
                <a:latin typeface="Times New Roman" panose="02020603050405020304" pitchFamily="18" charset="0"/>
                <a:cs typeface="Times New Roman" panose="02020603050405020304" pitchFamily="18" charset="0"/>
              </a:rPr>
              <a:t>that</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can</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trully</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be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called</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literate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did</a:t>
            </a:r>
            <a:r>
              <a:rPr lang="cs-CZ" sz="1600" dirty="0">
                <a:latin typeface="Times New Roman" panose="02020603050405020304" pitchFamily="18" charset="0"/>
                <a:cs typeface="Times New Roman" panose="02020603050405020304" pitchFamily="18" charset="0"/>
              </a:rPr>
              <a:t> not </a:t>
            </a:r>
            <a:r>
              <a:rPr lang="cs-CZ" sz="1600" dirty="0" err="1">
                <a:latin typeface="Times New Roman" panose="02020603050405020304" pitchFamily="18" charset="0"/>
                <a:cs typeface="Times New Roman" panose="02020603050405020304" pitchFamily="18" charset="0"/>
              </a:rPr>
              <a:t>evolve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until</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6th and 5th </a:t>
            </a:r>
            <a:r>
              <a:rPr lang="cs-CZ" sz="1600" dirty="0" err="1">
                <a:latin typeface="Times New Roman" panose="02020603050405020304" pitchFamily="18" charset="0"/>
                <a:cs typeface="Times New Roman" panose="02020603050405020304" pitchFamily="18" charset="0"/>
              </a:rPr>
              <a:t>centuries</a:t>
            </a:r>
            <a:r>
              <a:rPr lang="cs-CZ" sz="1600" dirty="0">
                <a:latin typeface="Times New Roman" panose="02020603050405020304" pitchFamily="18" charset="0"/>
                <a:cs typeface="Times New Roman" panose="02020603050405020304" pitchFamily="18" charset="0"/>
              </a:rPr>
              <a:t> BCE in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b="1" dirty="0">
                <a:latin typeface="Times New Roman" panose="02020603050405020304" pitchFamily="18" charset="0"/>
                <a:cs typeface="Times New Roman" panose="02020603050405020304" pitchFamily="18" charset="0"/>
              </a:rPr>
              <a:t>city-</a:t>
            </a:r>
            <a:r>
              <a:rPr lang="cs-CZ" sz="1600" b="1" dirty="0" err="1">
                <a:latin typeface="Times New Roman" panose="02020603050405020304" pitchFamily="18" charset="0"/>
                <a:cs typeface="Times New Roman" panose="02020603050405020304" pitchFamily="18" charset="0"/>
              </a:rPr>
              <a:t>states</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of</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Greece</a:t>
            </a:r>
            <a:r>
              <a:rPr lang="cs-CZ" sz="1600" b="1" dirty="0">
                <a:latin typeface="Times New Roman" panose="02020603050405020304" pitchFamily="18" charset="0"/>
                <a:cs typeface="Times New Roman" panose="02020603050405020304" pitchFamily="18" charset="0"/>
              </a:rPr>
              <a:t> and </a:t>
            </a:r>
            <a:r>
              <a:rPr lang="cs-CZ" sz="1600" b="1" dirty="0" err="1">
                <a:latin typeface="Times New Roman" panose="02020603050405020304" pitchFamily="18" charset="0"/>
                <a:cs typeface="Times New Roman" panose="02020603050405020304" pitchFamily="18" charset="0"/>
              </a:rPr>
              <a:t>Ionia</a:t>
            </a:r>
            <a:r>
              <a:rPr lang="cs-CZ" sz="1600" dirty="0">
                <a:latin typeface="Times New Roman" panose="02020603050405020304" pitchFamily="18" charset="0"/>
                <a:cs typeface="Times New Roman" panose="02020603050405020304" pitchFamily="18" charset="0"/>
              </a:rPr>
              <a:t>. …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Greek</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alphabet</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was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first</a:t>
            </a:r>
            <a:r>
              <a:rPr lang="cs-CZ" sz="1600" dirty="0">
                <a:latin typeface="Times New Roman" panose="02020603050405020304" pitchFamily="18" charset="0"/>
                <a:cs typeface="Times New Roman" panose="02020603050405020304" pitchFamily="18" charset="0"/>
              </a:rPr>
              <a:t> sign </a:t>
            </a:r>
            <a:r>
              <a:rPr lang="cs-CZ" sz="1600" dirty="0" err="1">
                <a:latin typeface="Times New Roman" panose="02020603050405020304" pitchFamily="18" charset="0"/>
                <a:cs typeface="Times New Roman" panose="02020603050405020304" pitchFamily="18" charset="0"/>
              </a:rPr>
              <a:t>system</a:t>
            </a:r>
            <a:r>
              <a:rPr lang="cs-CZ" sz="1600" dirty="0">
                <a:latin typeface="Times New Roman" panose="02020603050405020304" pitchFamily="18" charset="0"/>
                <a:cs typeface="Times New Roman" panose="02020603050405020304" pitchFamily="18" charset="0"/>
              </a:rPr>
              <a:t> to </a:t>
            </a:r>
            <a:r>
              <a:rPr lang="cs-CZ" sz="1600" dirty="0" err="1">
                <a:latin typeface="Times New Roman" panose="02020603050405020304" pitchFamily="18" charset="0"/>
                <a:cs typeface="Times New Roman" panose="02020603050405020304" pitchFamily="18" charset="0"/>
              </a:rPr>
              <a:t>represent</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phonemes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This</a:t>
            </a:r>
            <a:r>
              <a:rPr lang="cs-CZ" sz="1600" dirty="0">
                <a:latin typeface="Times New Roman" panose="02020603050405020304" pitchFamily="18" charset="0"/>
                <a:cs typeface="Times New Roman" panose="02020603050405020304" pitchFamily="18" charset="0"/>
              </a:rPr>
              <a:t> development </a:t>
            </a:r>
            <a:r>
              <a:rPr lang="cs-CZ" sz="1600" dirty="0" err="1">
                <a:latin typeface="Times New Roman" panose="02020603050405020304" pitchFamily="18" charset="0"/>
                <a:cs typeface="Times New Roman" panose="02020603050405020304" pitchFamily="18" charset="0"/>
              </a:rPr>
              <a:t>signified</a:t>
            </a:r>
            <a:r>
              <a:rPr lang="cs-CZ" sz="1600" dirty="0">
                <a:latin typeface="Times New Roman" panose="02020603050405020304" pitchFamily="18" charset="0"/>
                <a:cs typeface="Times New Roman" panose="02020603050405020304" pitchFamily="18" charset="0"/>
              </a:rPr>
              <a:t> a </a:t>
            </a:r>
            <a:r>
              <a:rPr lang="cs-CZ" sz="1600" dirty="0" err="1">
                <a:latin typeface="Times New Roman" panose="02020603050405020304" pitchFamily="18" charset="0"/>
                <a:cs typeface="Times New Roman" panose="02020603050405020304" pitchFamily="18" charset="0"/>
              </a:rPr>
              <a:t>huge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simplification</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that</a:t>
            </a:r>
            <a:r>
              <a:rPr lang="cs-CZ" sz="1600" dirty="0">
                <a:latin typeface="Times New Roman" panose="02020603050405020304" pitchFamily="18" charset="0"/>
                <a:cs typeface="Times New Roman" panose="02020603050405020304" pitchFamily="18" charset="0"/>
              </a:rPr>
              <a:t> led to </a:t>
            </a:r>
            <a:r>
              <a:rPr lang="cs-CZ" sz="1600" dirty="0" err="1">
                <a:latin typeface="Times New Roman" panose="02020603050405020304" pitchFamily="18" charset="0"/>
                <a:cs typeface="Times New Roman" panose="02020603050405020304" pitchFamily="18" charset="0"/>
              </a:rPr>
              <a:t>an</a:t>
            </a:r>
            <a:r>
              <a:rPr lang="cs-CZ" sz="1600"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unprecedented</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democratization</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of</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writing</a:t>
            </a:r>
            <a:r>
              <a:rPr lang="cs-CZ" sz="1600" b="1" dirty="0">
                <a:latin typeface="Times New Roman" panose="02020603050405020304" pitchFamily="18" charset="0"/>
                <a:cs typeface="Times New Roman" panose="02020603050405020304" pitchFamily="18" charset="0"/>
              </a:rPr>
              <a:t> in </a:t>
            </a:r>
            <a:r>
              <a:rPr lang="cs-CZ" sz="1600" b="1" dirty="0" err="1">
                <a:latin typeface="Times New Roman" panose="02020603050405020304" pitchFamily="18" charset="0"/>
                <a:cs typeface="Times New Roman" panose="02020603050405020304" pitchFamily="18" charset="0"/>
              </a:rPr>
              <a:t>contrast</a:t>
            </a:r>
            <a:r>
              <a:rPr lang="cs-CZ" sz="1600" b="1" dirty="0">
                <a:latin typeface="Times New Roman" panose="02020603050405020304" pitchFamily="18" charset="0"/>
                <a:cs typeface="Times New Roman" panose="02020603050405020304" pitchFamily="18" charset="0"/>
              </a:rPr>
              <a:t> to </a:t>
            </a:r>
            <a:r>
              <a:rPr lang="cs-CZ" sz="1600" b="1" dirty="0" err="1">
                <a:latin typeface="Times New Roman" panose="02020603050405020304" pitchFamily="18" charset="0"/>
                <a:cs typeface="Times New Roman" panose="02020603050405020304" pitchFamily="18" charset="0"/>
              </a:rPr>
              <a:t>the</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syllabaries</a:t>
            </a:r>
            <a:r>
              <a:rPr lang="cs-CZ" sz="1600" b="1"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Semites</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ideographs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Egyptians</a:t>
            </a:r>
            <a:r>
              <a:rPr lang="cs-CZ" sz="1600" dirty="0">
                <a:latin typeface="Times New Roman" panose="02020603050405020304" pitchFamily="18" charset="0"/>
                <a:cs typeface="Times New Roman" panose="02020603050405020304" pitchFamily="18" charset="0"/>
              </a:rPr>
              <a:t> and </a:t>
            </a:r>
            <a:r>
              <a:rPr lang="cs-CZ" sz="1600" dirty="0" err="1">
                <a:latin typeface="Times New Roman" panose="02020603050405020304" pitchFamily="18" charset="0"/>
                <a:cs typeface="Times New Roman" panose="02020603050405020304" pitchFamily="18" charset="0"/>
              </a:rPr>
              <a:t>Chinese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which</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were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always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confined</a:t>
            </a:r>
            <a:r>
              <a:rPr lang="cs-CZ" sz="1600" dirty="0">
                <a:latin typeface="Times New Roman" panose="02020603050405020304" pitchFamily="18" charset="0"/>
                <a:cs typeface="Times New Roman" panose="02020603050405020304" pitchFamily="18" charset="0"/>
              </a:rPr>
              <a:t> to a </a:t>
            </a:r>
            <a:r>
              <a:rPr lang="cs-CZ" sz="1600" dirty="0" err="1">
                <a:latin typeface="Times New Roman" panose="02020603050405020304" pitchFamily="18" charset="0"/>
                <a:cs typeface="Times New Roman" panose="02020603050405020304" pitchFamily="18" charset="0"/>
              </a:rPr>
              <a:t>small</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proffesional</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elite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furthermore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it</a:t>
            </a:r>
            <a:r>
              <a:rPr lang="cs-CZ" sz="1600" dirty="0">
                <a:latin typeface="Times New Roman" panose="02020603050405020304" pitchFamily="18" charset="0"/>
                <a:cs typeface="Times New Roman" panose="02020603050405020304" pitchFamily="18" charset="0"/>
              </a:rPr>
              <a:t> had </a:t>
            </a:r>
            <a:r>
              <a:rPr lang="cs-CZ" sz="1600" dirty="0" err="1">
                <a:latin typeface="Times New Roman" panose="02020603050405020304" pitchFamily="18" charset="0"/>
                <a:cs typeface="Times New Roman" panose="02020603050405020304" pitchFamily="18" charset="0"/>
              </a:rPr>
              <a:t>equally</a:t>
            </a:r>
            <a:r>
              <a:rPr lang="cs-CZ" sz="1600"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unprecedented</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effect</a:t>
            </a:r>
            <a:r>
              <a:rPr lang="cs-CZ" sz="1600" b="1" dirty="0">
                <a:latin typeface="Times New Roman" panose="02020603050405020304" pitchFamily="18" charset="0"/>
                <a:cs typeface="Times New Roman" panose="02020603050405020304" pitchFamily="18" charset="0"/>
              </a:rPr>
              <a:t> on </a:t>
            </a:r>
            <a:r>
              <a:rPr lang="cs-CZ" sz="1600" b="1" dirty="0" err="1">
                <a:latin typeface="Times New Roman" panose="02020603050405020304" pitchFamily="18" charset="0"/>
                <a:cs typeface="Times New Roman" panose="02020603050405020304" pitchFamily="18" charset="0"/>
              </a:rPr>
              <a:t>the</a:t>
            </a:r>
            <a:r>
              <a:rPr lang="cs-CZ" sz="1600" b="1" dirty="0">
                <a:latin typeface="Times New Roman" panose="02020603050405020304" pitchFamily="18" charset="0"/>
                <a:cs typeface="Times New Roman" panose="02020603050405020304" pitchFamily="18" charset="0"/>
              </a:rPr>
              <a:t> </a:t>
            </a:r>
            <a:r>
              <a:rPr lang="cs-CZ" sz="1600" b="1" dirty="0" err="1">
                <a:latin typeface="Times New Roman" panose="02020603050405020304" pitchFamily="18" charset="0"/>
                <a:cs typeface="Times New Roman" panose="02020603050405020304" pitchFamily="18" charset="0"/>
              </a:rPr>
              <a:t>human</a:t>
            </a:r>
            <a:r>
              <a:rPr lang="cs-CZ" sz="1600" b="1" dirty="0">
                <a:latin typeface="Times New Roman" panose="02020603050405020304" pitchFamily="18" charset="0"/>
                <a:cs typeface="Times New Roman" panose="02020603050405020304" pitchFamily="18" charset="0"/>
              </a:rPr>
              <a:t> mind</a:t>
            </a:r>
            <a:r>
              <a:rPr lang="cs-CZ" sz="1600" dirty="0">
                <a:latin typeface="Times New Roman" panose="02020603050405020304" pitchFamily="18" charset="0"/>
                <a:cs typeface="Times New Roman" panose="02020603050405020304" pitchFamily="18" charset="0"/>
              </a:rPr>
              <a:t>.“ </a:t>
            </a:r>
            <a:br>
              <a:rPr lang="cs-CZ" sz="1600" dirty="0">
                <a:latin typeface="Times New Roman" panose="02020603050405020304" pitchFamily="18" charset="0"/>
                <a:cs typeface="Times New Roman" panose="02020603050405020304" pitchFamily="18" charset="0"/>
              </a:rPr>
            </a:br>
            <a:r>
              <a:rPr lang="cs-CZ" sz="1600" dirty="0">
                <a:latin typeface="Times New Roman" panose="02020603050405020304" pitchFamily="18" charset="0"/>
                <a:cs typeface="Times New Roman" panose="02020603050405020304" pitchFamily="18" charset="0"/>
              </a:rPr>
              <a:t/>
            </a:r>
            <a:br>
              <a:rPr lang="cs-CZ" sz="1600" dirty="0">
                <a:latin typeface="Times New Roman" panose="02020603050405020304" pitchFamily="18" charset="0"/>
                <a:cs typeface="Times New Roman" panose="02020603050405020304" pitchFamily="18" charset="0"/>
              </a:rPr>
            </a:br>
            <a:r>
              <a:rPr lang="cs-CZ" sz="1600" dirty="0">
                <a:latin typeface="Times New Roman" panose="02020603050405020304" pitchFamily="18" charset="0"/>
                <a:cs typeface="Times New Roman" panose="02020603050405020304" pitchFamily="18" charset="0"/>
              </a:rPr>
              <a:t>Eric </a:t>
            </a:r>
            <a:r>
              <a:rPr lang="cs-CZ" sz="1600" dirty="0" err="1">
                <a:latin typeface="Times New Roman" panose="02020603050405020304" pitchFamily="18" charset="0"/>
                <a:cs typeface="Times New Roman" panose="02020603050405020304" pitchFamily="18" charset="0"/>
              </a:rPr>
              <a:t>Haveloc</a:t>
            </a:r>
            <a:r>
              <a:rPr lang="cs-CZ" sz="1600" dirty="0">
                <a:latin typeface="Times New Roman" panose="02020603050405020304" pitchFamily="18" charset="0"/>
                <a:cs typeface="Times New Roman" panose="02020603050405020304" pitchFamily="18" charset="0"/>
              </a:rPr>
              <a:t> hovoří o „zrození filosofie z ducha psaní“ („</a:t>
            </a:r>
            <a:r>
              <a:rPr lang="cs-CZ" sz="1600" dirty="0" err="1">
                <a:latin typeface="Times New Roman" panose="02020603050405020304" pitchFamily="18" charset="0"/>
                <a:cs typeface="Times New Roman" panose="02020603050405020304" pitchFamily="18" charset="0"/>
              </a:rPr>
              <a:t>birth</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philosophy</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from</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spirit</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writing</a:t>
            </a:r>
            <a:r>
              <a:rPr lang="cs-CZ" sz="1600" dirty="0">
                <a:latin typeface="Times New Roman" panose="02020603050405020304" pitchFamily="18" charset="0"/>
                <a:cs typeface="Times New Roman" panose="02020603050405020304" pitchFamily="18" charset="0"/>
              </a:rPr>
              <a:t>…“</a:t>
            </a:r>
            <a:br>
              <a:rPr lang="cs-CZ" sz="1600" dirty="0">
                <a:latin typeface="Times New Roman" panose="02020603050405020304" pitchFamily="18" charset="0"/>
                <a:cs typeface="Times New Roman" panose="02020603050405020304" pitchFamily="18" charset="0"/>
              </a:rPr>
            </a:br>
            <a:r>
              <a:rPr lang="cs-CZ" dirty="0"/>
              <a:t/>
            </a:r>
            <a:br>
              <a:rPr lang="cs-CZ" dirty="0"/>
            </a:br>
            <a:r>
              <a:rPr lang="cs-CZ" sz="1200" dirty="0">
                <a:latin typeface="Times New Roman" panose="02020603050405020304" pitchFamily="18" charset="0"/>
                <a:cs typeface="Times New Roman" panose="02020603050405020304" pitchFamily="18" charset="0"/>
              </a:rPr>
              <a:t>Jan </a:t>
            </a:r>
            <a:r>
              <a:rPr lang="cs-CZ" sz="1200" dirty="0" err="1">
                <a:latin typeface="Times New Roman" panose="02020603050405020304" pitchFamily="18" charset="0"/>
                <a:cs typeface="Times New Roman" panose="02020603050405020304" pitchFamily="18" charset="0"/>
              </a:rPr>
              <a:t>Assman</a:t>
            </a:r>
            <a:r>
              <a:rPr lang="cs-CZ" sz="1200"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Cultural</a:t>
            </a:r>
            <a:r>
              <a:rPr lang="cs-CZ" sz="1200" i="1"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memory</a:t>
            </a:r>
            <a:r>
              <a:rPr lang="cs-CZ" sz="1200" i="1" dirty="0">
                <a:latin typeface="Times New Roman" panose="02020603050405020304" pitchFamily="18" charset="0"/>
                <a:cs typeface="Times New Roman" panose="02020603050405020304" pitchFamily="18" charset="0"/>
              </a:rPr>
              <a:t> and early </a:t>
            </a:r>
            <a:r>
              <a:rPr lang="cs-CZ" sz="1200" i="1" dirty="0" err="1">
                <a:latin typeface="Times New Roman" panose="02020603050405020304" pitchFamily="18" charset="0"/>
                <a:cs typeface="Times New Roman" panose="02020603050405020304" pitchFamily="18" charset="0"/>
              </a:rPr>
              <a:t>civilization</a:t>
            </a:r>
            <a:r>
              <a:rPr lang="cs-CZ" sz="1200" i="1"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Writing</a:t>
            </a:r>
            <a:r>
              <a:rPr lang="cs-CZ" sz="1200" i="1"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remembrance</a:t>
            </a:r>
            <a:r>
              <a:rPr lang="cs-CZ" sz="1200" i="1" dirty="0">
                <a:latin typeface="Times New Roman" panose="02020603050405020304" pitchFamily="18" charset="0"/>
                <a:cs typeface="Times New Roman" panose="02020603050405020304" pitchFamily="18" charset="0"/>
              </a:rPr>
              <a:t>, and </a:t>
            </a:r>
            <a:r>
              <a:rPr lang="cs-CZ" sz="1200" i="1" dirty="0" err="1">
                <a:latin typeface="Times New Roman" panose="02020603050405020304" pitchFamily="18" charset="0"/>
                <a:cs typeface="Times New Roman" panose="02020603050405020304" pitchFamily="18" charset="0"/>
              </a:rPr>
              <a:t>political</a:t>
            </a:r>
            <a:r>
              <a:rPr lang="cs-CZ" sz="1200" i="1" dirty="0">
                <a:latin typeface="Times New Roman" panose="02020603050405020304" pitchFamily="18" charset="0"/>
                <a:cs typeface="Times New Roman" panose="02020603050405020304" pitchFamily="18" charset="0"/>
              </a:rPr>
              <a:t> </a:t>
            </a:r>
            <a:r>
              <a:rPr lang="cs-CZ" sz="1200" i="1" dirty="0" err="1">
                <a:latin typeface="Times New Roman" panose="02020603050405020304" pitchFamily="18" charset="0"/>
                <a:cs typeface="Times New Roman" panose="02020603050405020304" pitchFamily="18" charset="0"/>
              </a:rPr>
              <a:t>imagination</a:t>
            </a:r>
            <a:r>
              <a:rPr lang="cs-CZ" sz="1200" dirty="0">
                <a:latin typeface="Times New Roman" panose="02020603050405020304" pitchFamily="18" charset="0"/>
                <a:cs typeface="Times New Roman" panose="02020603050405020304" pitchFamily="18" charset="0"/>
              </a:rPr>
              <a:t>. Cambridge university </a:t>
            </a:r>
            <a:r>
              <a:rPr lang="cs-CZ" sz="1200" dirty="0" err="1">
                <a:latin typeface="Times New Roman" panose="02020603050405020304" pitchFamily="18" charset="0"/>
                <a:cs typeface="Times New Roman" panose="02020603050405020304" pitchFamily="18" charset="0"/>
              </a:rPr>
              <a:t>press</a:t>
            </a:r>
            <a:r>
              <a:rPr lang="cs-CZ" sz="1200" dirty="0">
                <a:latin typeface="Times New Roman" panose="02020603050405020304" pitchFamily="18" charset="0"/>
                <a:cs typeface="Times New Roman" panose="02020603050405020304" pitchFamily="18" charset="0"/>
              </a:rPr>
              <a:t>, 2011</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err="1">
                <a:latin typeface="Times New Roman" panose="02020603050405020304" pitchFamily="18" charset="0"/>
                <a:cs typeface="Times New Roman" panose="02020603050405020304" pitchFamily="18" charset="0"/>
              </a:rPr>
              <a:t>S</a:t>
            </a:r>
            <a:r>
              <a:rPr lang="cs-CZ" sz="1400" dirty="0" err="1">
                <a:latin typeface="Times New Roman" panose="02020603050405020304" pitchFamily="18" charset="0"/>
                <a:cs typeface="Times New Roman" panose="02020603050405020304" pitchFamily="18" charset="0"/>
              </a:rPr>
              <a:t>tanislas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Deheane</a:t>
            </a:r>
            <a:r>
              <a:rPr lang="cs-CZ" sz="1400"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How</a:t>
            </a:r>
            <a:r>
              <a:rPr lang="cs-CZ" sz="1400" i="1"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We</a:t>
            </a:r>
            <a:r>
              <a:rPr lang="cs-CZ" sz="1400" i="1"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Learn</a:t>
            </a:r>
            <a:r>
              <a:rPr lang="cs-CZ" sz="1400" dirty="0">
                <a:latin typeface="Times New Roman" panose="02020603050405020304" pitchFamily="18" charset="0"/>
                <a:cs typeface="Times New Roman" panose="02020603050405020304" pitchFamily="18" charset="0"/>
              </a:rPr>
              <a:t>, s. 120: „…</a:t>
            </a:r>
            <a:r>
              <a:rPr lang="cs-CZ" sz="1400" dirty="0" err="1">
                <a:latin typeface="Times New Roman" panose="02020603050405020304" pitchFamily="18" charset="0"/>
                <a:cs typeface="Times New Roman" panose="02020603050405020304" pitchFamily="18" charset="0"/>
              </a:rPr>
              <a:t>illiterate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adults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Their</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skills</a:t>
            </a:r>
            <a:r>
              <a:rPr lang="cs-CZ" sz="1400" dirty="0">
                <a:latin typeface="Times New Roman" panose="02020603050405020304" pitchFamily="18" charset="0"/>
                <a:cs typeface="Times New Roman" panose="02020603050405020304" pitchFamily="18" charset="0"/>
              </a:rPr>
              <a:t> are, in </a:t>
            </a:r>
            <a:r>
              <a:rPr lang="cs-CZ" sz="1400" dirty="0" err="1">
                <a:latin typeface="Times New Roman" panose="02020603050405020304" pitchFamily="18" charset="0"/>
                <a:cs typeface="Times New Roman" panose="02020603050405020304" pitchFamily="18" charset="0"/>
              </a:rPr>
              <a:t>certain</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ways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profoundly</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different</a:t>
            </a:r>
            <a:r>
              <a:rPr lang="cs-CZ" sz="1400" dirty="0">
                <a:latin typeface="Times New Roman" panose="02020603050405020304" pitchFamily="18" charset="0"/>
                <a:cs typeface="Times New Roman" panose="02020603050405020304" pitchFamily="18" charset="0"/>
              </a:rPr>
              <a:t>: not </a:t>
            </a:r>
            <a:r>
              <a:rPr lang="cs-CZ" sz="1400" dirty="0" err="1">
                <a:latin typeface="Times New Roman" panose="02020603050405020304" pitchFamily="18" charset="0"/>
                <a:cs typeface="Times New Roman" panose="02020603050405020304" pitchFamily="18" charset="0"/>
              </a:rPr>
              <a:t>only</a:t>
            </a:r>
            <a:r>
              <a:rPr lang="cs-CZ" sz="1400" dirty="0">
                <a:latin typeface="Times New Roman" panose="02020603050405020304" pitchFamily="18" charset="0"/>
                <a:cs typeface="Times New Roman" panose="02020603050405020304" pitchFamily="18" charset="0"/>
              </a:rPr>
              <a:t> are </a:t>
            </a:r>
            <a:r>
              <a:rPr lang="cs-CZ" sz="1400" dirty="0" err="1">
                <a:latin typeface="Times New Roman" panose="02020603050405020304" pitchFamily="18" charset="0"/>
                <a:cs typeface="Times New Roman" panose="02020603050405020304" pitchFamily="18" charset="0"/>
              </a:rPr>
              <a:t>they</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incapable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of</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recognizing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letters</a:t>
            </a:r>
            <a:r>
              <a:rPr lang="cs-CZ" sz="1400" dirty="0">
                <a:latin typeface="Times New Roman" panose="02020603050405020304" pitchFamily="18" charset="0"/>
                <a:cs typeface="Times New Roman" panose="02020603050405020304" pitchFamily="18" charset="0"/>
              </a:rPr>
              <a:t>, but </a:t>
            </a:r>
            <a:r>
              <a:rPr lang="cs-CZ" sz="1400" dirty="0" err="1">
                <a:latin typeface="Times New Roman" panose="02020603050405020304" pitchFamily="18" charset="0"/>
                <a:cs typeface="Times New Roman" panose="02020603050405020304" pitchFamily="18" charset="0"/>
              </a:rPr>
              <a:t>they</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also</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have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difficulties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recognizing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shapes</a:t>
            </a:r>
            <a:r>
              <a:rPr lang="cs-CZ" sz="1400" dirty="0">
                <a:latin typeface="Times New Roman" panose="02020603050405020304" pitchFamily="18" charset="0"/>
                <a:cs typeface="Times New Roman" panose="02020603050405020304" pitchFamily="18" charset="0"/>
              </a:rPr>
              <a:t> and </a:t>
            </a:r>
            <a:r>
              <a:rPr lang="cs-CZ" sz="1400" dirty="0" err="1">
                <a:latin typeface="Times New Roman" panose="02020603050405020304" pitchFamily="18" charset="0"/>
                <a:cs typeface="Times New Roman" panose="02020603050405020304" pitchFamily="18" charset="0"/>
              </a:rPr>
              <a:t>distinguishing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mirrora</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images</a:t>
            </a:r>
            <a:r>
              <a:rPr lang="cs-CZ" sz="1400" dirty="0">
                <a:latin typeface="Times New Roman" panose="02020603050405020304" pitchFamily="18" charset="0"/>
                <a:cs typeface="Times New Roman" panose="02020603050405020304" pitchFamily="18" charset="0"/>
              </a:rPr>
              <a:t>, … and </a:t>
            </a:r>
            <a:r>
              <a:rPr lang="cs-CZ" sz="1400" dirty="0" err="1">
                <a:latin typeface="Times New Roman" panose="02020603050405020304" pitchFamily="18" charset="0"/>
                <a:cs typeface="Times New Roman" panose="02020603050405020304" pitchFamily="18" charset="0"/>
              </a:rPr>
              <a:t>memorizing</a:t>
            </a:r>
            <a:r>
              <a:rPr lang="cs-CZ" sz="1400" dirty="0">
                <a:latin typeface="Times New Roman" panose="02020603050405020304" pitchFamily="18" charset="0"/>
                <a:cs typeface="Times New Roman" panose="02020603050405020304" pitchFamily="18" charset="0"/>
              </a:rPr>
              <a:t> and </a:t>
            </a:r>
            <a:r>
              <a:rPr lang="cs-CZ" sz="1400" dirty="0" err="1">
                <a:latin typeface="Times New Roman" panose="02020603050405020304" pitchFamily="18" charset="0"/>
                <a:cs typeface="Times New Roman" panose="02020603050405020304" pitchFamily="18" charset="0"/>
              </a:rPr>
              <a:t>distinguishing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spoken</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words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We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all</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need</a:t>
            </a:r>
            <a:r>
              <a:rPr lang="cs-CZ" sz="1400" dirty="0">
                <a:latin typeface="Times New Roman" panose="02020603050405020304" pitchFamily="18" charset="0"/>
                <a:cs typeface="Times New Roman" panose="02020603050405020304" pitchFamily="18" charset="0"/>
              </a:rPr>
              <a:t> to </a:t>
            </a:r>
            <a:r>
              <a:rPr lang="cs-CZ" sz="1400" dirty="0" err="1">
                <a:latin typeface="Times New Roman" panose="02020603050405020304" pitchFamily="18" charset="0"/>
                <a:cs typeface="Times New Roman" panose="02020603050405020304" pitchFamily="18" charset="0"/>
              </a:rPr>
              <a:t>exercise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our</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memory</a:t>
            </a:r>
            <a:r>
              <a:rPr lang="cs-CZ" sz="1400" dirty="0">
                <a:latin typeface="Times New Roman" panose="02020603050405020304" pitchFamily="18" charset="0"/>
                <a:cs typeface="Times New Roman" panose="02020603050405020304" pitchFamily="18" charset="0"/>
              </a:rPr>
              <a:t> – and </a:t>
            </a:r>
            <a:r>
              <a:rPr lang="cs-CZ" sz="1400" dirty="0" err="1">
                <a:latin typeface="Times New Roman" panose="02020603050405020304" pitchFamily="18" charset="0"/>
                <a:cs typeface="Times New Roman" panose="02020603050405020304" pitchFamily="18" charset="0"/>
              </a:rPr>
              <a:t>it</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gets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better</a:t>
            </a:r>
            <a:r>
              <a:rPr lang="cs-CZ" sz="1400" dirty="0">
                <a:latin typeface="Times New Roman" panose="02020603050405020304" pitchFamily="18" charset="0"/>
                <a:cs typeface="Times New Roman" panose="02020603050405020304" pitchFamily="18" charset="0"/>
              </a:rPr>
              <a:t>, not </a:t>
            </a:r>
            <a:r>
              <a:rPr lang="cs-CZ" sz="1400" dirty="0" err="1">
                <a:latin typeface="Times New Roman" panose="02020603050405020304" pitchFamily="18" charset="0"/>
                <a:cs typeface="Times New Roman" panose="02020603050405020304" pitchFamily="18" charset="0"/>
              </a:rPr>
              <a:t>worse</a:t>
            </a:r>
            <a:r>
              <a:rPr lang="cs-CZ" sz="1400" dirty="0">
                <a:latin typeface="Times New Roman" panose="02020603050405020304" pitchFamily="18" charset="0"/>
                <a:cs typeface="Times New Roman" panose="02020603050405020304" pitchFamily="18" charset="0"/>
              </a:rPr>
              <a:t>, by </a:t>
            </a:r>
            <a:r>
              <a:rPr lang="cs-CZ" sz="1400" dirty="0" err="1">
                <a:latin typeface="Times New Roman" panose="02020603050405020304" pitchFamily="18" charset="0"/>
                <a:cs typeface="Times New Roman" panose="02020603050405020304" pitchFamily="18" charset="0"/>
              </a:rPr>
              <a:t>having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gone</a:t>
            </a:r>
            <a:r>
              <a:rPr lang="cs-CZ" sz="1400" dirty="0">
                <a:latin typeface="Times New Roman" panose="02020603050405020304" pitchFamily="18" charset="0"/>
                <a:cs typeface="Times New Roman" panose="02020603050405020304" pitchFamily="18" charset="0"/>
              </a:rPr>
              <a:t> to </a:t>
            </a:r>
            <a:r>
              <a:rPr lang="cs-CZ" sz="1400" dirty="0" err="1">
                <a:latin typeface="Times New Roman" panose="02020603050405020304" pitchFamily="18" charset="0"/>
                <a:cs typeface="Times New Roman" panose="02020603050405020304" pitchFamily="18" charset="0"/>
              </a:rPr>
              <a:t>school</a:t>
            </a:r>
            <a:r>
              <a:rPr lang="cs-CZ" sz="1400" dirty="0">
                <a:latin typeface="Times New Roman" panose="02020603050405020304" pitchFamily="18" charset="0"/>
                <a:cs typeface="Times New Roman" panose="02020603050405020304" pitchFamily="18" charset="0"/>
              </a:rPr>
              <a:t> and </a:t>
            </a:r>
            <a:r>
              <a:rPr lang="cs-CZ" sz="1400" dirty="0" err="1">
                <a:latin typeface="Times New Roman" panose="02020603050405020304" pitchFamily="18" charset="0"/>
                <a:cs typeface="Times New Roman" panose="02020603050405020304" pitchFamily="18" charset="0"/>
              </a:rPr>
              <a:t>learn</a:t>
            </a:r>
            <a:r>
              <a:rPr lang="cs-CZ" sz="1400" dirty="0">
                <a:latin typeface="Times New Roman" panose="02020603050405020304" pitchFamily="18" charset="0"/>
                <a:cs typeface="Times New Roman" panose="02020603050405020304" pitchFamily="18" charset="0"/>
              </a:rPr>
              <a:t> to </a:t>
            </a:r>
            <a:r>
              <a:rPr lang="cs-CZ" sz="1400" dirty="0" err="1">
                <a:latin typeface="Times New Roman" panose="02020603050405020304" pitchFamily="18" charset="0"/>
                <a:cs typeface="Times New Roman" panose="02020603050405020304" pitchFamily="18" charset="0"/>
              </a:rPr>
              <a:t>read</a:t>
            </a:r>
            <a:r>
              <a:rPr lang="cs-CZ" sz="1400" dirty="0">
                <a:latin typeface="Times New Roman" panose="02020603050405020304" pitchFamily="18" charset="0"/>
                <a:cs typeface="Times New Roman" panose="02020603050405020304" pitchFamily="18" charset="0"/>
              </a:rPr>
              <a:t>.“</a:t>
            </a:r>
            <a:br>
              <a:rPr lang="cs-CZ" sz="1400" dirty="0">
                <a:latin typeface="Times New Roman" panose="02020603050405020304" pitchFamily="18" charset="0"/>
                <a:cs typeface="Times New Roman" panose="02020603050405020304" pitchFamily="18" charset="0"/>
              </a:rPr>
            </a:br>
            <a:r>
              <a:rPr lang="cs-CZ" sz="1400" dirty="0">
                <a:latin typeface="Times New Roman" panose="02020603050405020304" pitchFamily="18" charset="0"/>
                <a:cs typeface="Times New Roman" panose="02020603050405020304" pitchFamily="18" charset="0"/>
              </a:rPr>
              <a:t>„</a:t>
            </a:r>
            <a:r>
              <a:rPr lang="cs-CZ" sz="1400" dirty="0" err="1">
                <a:latin typeface="Times New Roman" panose="02020603050405020304" pitchFamily="18" charset="0"/>
                <a:cs typeface="Times New Roman" panose="02020603050405020304" pitchFamily="18" charset="0"/>
              </a:rPr>
              <a:t>Reading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recycles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the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circuits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of</a:t>
            </a:r>
            <a:r>
              <a:rPr lang="cs-CZ" sz="1400" dirty="0">
                <a:latin typeface="Times New Roman" panose="02020603050405020304" pitchFamily="18" charset="0"/>
                <a:cs typeface="Times New Roman" panose="02020603050405020304" pitchFamily="18" charset="0"/>
              </a:rPr>
              <a:t> vision and </a:t>
            </a:r>
            <a:r>
              <a:rPr lang="cs-CZ" sz="1400" dirty="0" err="1">
                <a:latin typeface="Times New Roman" panose="02020603050405020304" pitchFamily="18" charset="0"/>
                <a:cs typeface="Times New Roman" panose="02020603050405020304" pitchFamily="18" charset="0"/>
              </a:rPr>
              <a:t>spoken</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language</a:t>
            </a:r>
            <a:r>
              <a:rPr lang="cs-CZ" sz="1400" dirty="0">
                <a:latin typeface="Times New Roman" panose="02020603050405020304" pitchFamily="18" charset="0"/>
                <a:cs typeface="Times New Roman" panose="02020603050405020304" pitchFamily="18" charset="0"/>
              </a:rPr>
              <a:t>.“</a:t>
            </a:r>
            <a:br>
              <a:rPr lang="cs-CZ" sz="1400" dirty="0">
                <a:latin typeface="Times New Roman" panose="02020603050405020304" pitchFamily="18" charset="0"/>
                <a:cs typeface="Times New Roman" panose="02020603050405020304" pitchFamily="18" charset="0"/>
              </a:rPr>
            </a:br>
            <a:r>
              <a:rPr lang="cs-CZ" sz="1400" dirty="0">
                <a:latin typeface="Times New Roman" panose="02020603050405020304" pitchFamily="18" charset="0"/>
                <a:cs typeface="Times New Roman" panose="02020603050405020304" pitchFamily="18" charset="0"/>
              </a:rPr>
              <a:t/>
            </a:r>
            <a:br>
              <a:rPr lang="cs-CZ" sz="1400" dirty="0">
                <a:latin typeface="Times New Roman" panose="02020603050405020304" pitchFamily="18" charset="0"/>
                <a:cs typeface="Times New Roman" panose="02020603050405020304" pitchFamily="18" charset="0"/>
              </a:rPr>
            </a:br>
            <a:r>
              <a:rPr lang="cs-CZ" sz="1400" dirty="0">
                <a:latin typeface="Times New Roman" panose="02020603050405020304" pitchFamily="18" charset="0"/>
                <a:cs typeface="Times New Roman" panose="02020603050405020304" pitchFamily="18" charset="0"/>
              </a:rPr>
              <a:t/>
            </a:r>
            <a:br>
              <a:rPr lang="cs-CZ" sz="1400" dirty="0">
                <a:latin typeface="Times New Roman" panose="02020603050405020304" pitchFamily="18" charset="0"/>
                <a:cs typeface="Times New Roman" panose="02020603050405020304" pitchFamily="18" charset="0"/>
              </a:rPr>
            </a:br>
            <a:r>
              <a:rPr lang="cs-CZ" sz="1400" dirty="0">
                <a:latin typeface="Times New Roman" panose="02020603050405020304" pitchFamily="18" charset="0"/>
                <a:cs typeface="Times New Roman" panose="02020603050405020304" pitchFamily="18" charset="0"/>
              </a:rPr>
              <a:t>: učení čtení recyklujeme ty části mozku, které jsou za normálních okolností dedikované zpracování obrazu a jazyka. Ačkoliv se zvláště v starší literatuře můžeme setkat s názorem, že písmo snižuje paměťové schopnosti člověka, opak je zřejmě pravdou. </a:t>
            </a: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2031736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https://cs.abcdef.wiki/wiki/Nestor%27s_Cup_(Pithekoussai)"/>
          <p:cNvSpPr txBox="1">
            <a:spLocks noGrp="1"/>
          </p:cNvSpPr>
          <p:nvPr>
            <p:ph type="title"/>
          </p:nvPr>
        </p:nvSpPr>
        <p:spPr>
          <a:prstGeom prst="rect">
            <a:avLst/>
          </a:prstGeom>
        </p:spPr>
        <p:txBody>
          <a:bodyPr/>
          <a:lstStyle/>
          <a:p>
            <a:pPr defTabSz="512063">
              <a:defRPr sz="2464"/>
            </a:pPr>
            <a:r>
              <a:rPr u="sng">
                <a:solidFill>
                  <a:srgbClr val="0000FF"/>
                </a:solidFill>
                <a:uFill>
                  <a:solidFill>
                    <a:srgbClr val="0000FF"/>
                  </a:solidFill>
                </a:uFill>
                <a:hlinkClick r:id="rId2"/>
              </a:rPr>
              <a:t>https://cs.abcdef.wiki/wiki/Nestor%27s_Cup_(Pithekoussai)</a:t>
            </a:r>
          </a:p>
          <a:p>
            <a:pPr defTabSz="512063">
              <a:defRPr sz="2464"/>
            </a:pPr>
            <a:endParaRPr u="sng">
              <a:solidFill>
                <a:srgbClr val="0000FF"/>
              </a:solidFill>
              <a:uFill>
                <a:solidFill>
                  <a:srgbClr val="0000FF"/>
                </a:solidFill>
              </a:uFill>
              <a:hlinkClick r:id="rId2"/>
            </a:endParaRPr>
          </a:p>
        </p:txBody>
      </p:sp>
      <p:sp>
        <p:nvSpPr>
          <p:cNvPr id="173" name="Text"/>
          <p:cNvSpPr txBox="1"/>
          <p:nvPr/>
        </p:nvSpPr>
        <p:spPr>
          <a:xfrm>
            <a:off x="4572000" y="3429000"/>
            <a:ext cx="127000" cy="625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endParaRPr/>
          </a:p>
        </p:txBody>
      </p:sp>
      <p:pic>
        <p:nvPicPr>
          <p:cNvPr id="174" name="1280px-Nestorbecher_auf_Ischia.jpg" descr="1280px-Nestorbecher_auf_Ischia.jpg"/>
          <p:cNvPicPr>
            <a:picLocks noChangeAspect="1"/>
          </p:cNvPicPr>
          <p:nvPr/>
        </p:nvPicPr>
        <p:blipFill>
          <a:blip r:embed="rId3"/>
          <a:stretch>
            <a:fillRect/>
          </a:stretch>
        </p:blipFill>
        <p:spPr>
          <a:xfrm>
            <a:off x="0" y="906859"/>
            <a:ext cx="9144000" cy="5107782"/>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quot;Jsem pohár Nestora, který je dobrý k pití.…"/>
          <p:cNvSpPr txBox="1">
            <a:spLocks noGrp="1"/>
          </p:cNvSpPr>
          <p:nvPr>
            <p:ph type="title"/>
          </p:nvPr>
        </p:nvSpPr>
        <p:spPr>
          <a:xfrm>
            <a:off x="457200" y="255588"/>
            <a:ext cx="8229600" cy="3306762"/>
          </a:xfrm>
          <a:prstGeom prst="rect">
            <a:avLst/>
          </a:prstGeom>
          <a:solidFill>
            <a:srgbClr val="FFFFFF"/>
          </a:solidFill>
          <a:ln w="25400">
            <a:solidFill>
              <a:schemeClr val="accent1"/>
            </a:solidFill>
            <a:round/>
          </a:ln>
          <a:effectLst>
            <a:outerShdw blurRad="38100" dist="23000" dir="5400000" rotWithShape="0">
              <a:srgbClr val="000000">
                <a:alpha val="35000"/>
              </a:srgbClr>
            </a:outerShdw>
          </a:effectLst>
        </p:spPr>
        <p:txBody>
          <a:bodyPr>
            <a:normAutofit/>
          </a:bodyPr>
          <a:lstStyle/>
          <a:p>
            <a:pPr algn="l" defTabSz="704087">
              <a:defRPr sz="1386"/>
            </a:pPr>
            <a:r>
              <a:rPr dirty="0">
                <a:latin typeface="Times New Roman" panose="02020603050405020304" pitchFamily="18" charset="0"/>
                <a:cs typeface="Times New Roman" panose="02020603050405020304" pitchFamily="18" charset="0"/>
              </a:rPr>
              <a:t>"</a:t>
            </a:r>
            <a:r>
              <a:rPr dirty="0" err="1">
                <a:latin typeface="Times New Roman" panose="02020603050405020304" pitchFamily="18" charset="0"/>
                <a:cs typeface="Times New Roman" panose="02020603050405020304" pitchFamily="18" charset="0"/>
              </a:rPr>
              <a:t>Jsem</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pohár</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Nestora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který</a:t>
            </a:r>
            <a:r>
              <a:rPr dirty="0">
                <a:latin typeface="Times New Roman" panose="02020603050405020304" pitchFamily="18" charset="0"/>
                <a:cs typeface="Times New Roman" panose="02020603050405020304" pitchFamily="18" charset="0"/>
              </a:rPr>
              <a:t> je </a:t>
            </a:r>
            <a:r>
              <a:rPr dirty="0" err="1">
                <a:latin typeface="Times New Roman" panose="02020603050405020304" pitchFamily="18" charset="0"/>
                <a:cs typeface="Times New Roman" panose="02020603050405020304" pitchFamily="18" charset="0"/>
              </a:rPr>
              <a:t>dobrý</a:t>
            </a:r>
            <a:r>
              <a:rPr dirty="0">
                <a:latin typeface="Times New Roman" panose="02020603050405020304" pitchFamily="18" charset="0"/>
                <a:cs typeface="Times New Roman" panose="02020603050405020304" pitchFamily="18" charset="0"/>
              </a:rPr>
              <a:t> k </a:t>
            </a:r>
            <a:r>
              <a:rPr dirty="0" err="1">
                <a:latin typeface="Times New Roman" panose="02020603050405020304" pitchFamily="18" charset="0"/>
                <a:cs typeface="Times New Roman" panose="02020603050405020304" pitchFamily="18" charset="0"/>
              </a:rPr>
              <a:t>pití</a:t>
            </a:r>
            <a:r>
              <a:rPr dirty="0">
                <a:latin typeface="Times New Roman" panose="02020603050405020304" pitchFamily="18" charset="0"/>
                <a:cs typeface="Times New Roman" panose="02020603050405020304" pitchFamily="18" charset="0"/>
              </a:rPr>
              <a:t>. </a:t>
            </a:r>
          </a:p>
          <a:p>
            <a:pPr algn="l" defTabSz="704087">
              <a:defRPr sz="1386"/>
            </a:pPr>
            <a:endParaRPr dirty="0">
              <a:latin typeface="Times New Roman" panose="02020603050405020304" pitchFamily="18" charset="0"/>
              <a:cs typeface="Times New Roman" panose="02020603050405020304" pitchFamily="18" charset="0"/>
            </a:endParaRPr>
          </a:p>
          <a:p>
            <a:pPr algn="l" defTabSz="704087">
              <a:defRPr sz="1386"/>
            </a:pPr>
            <a:r>
              <a:rPr dirty="0" err="1">
                <a:latin typeface="Times New Roman" panose="02020603050405020304" pitchFamily="18" charset="0"/>
                <a:cs typeface="Times New Roman" panose="02020603050405020304" pitchFamily="18" charset="0"/>
              </a:rPr>
              <a:t>Kdo</a:t>
            </a:r>
            <a:r>
              <a:rPr dirty="0">
                <a:latin typeface="Times New Roman" panose="02020603050405020304" pitchFamily="18" charset="0"/>
                <a:cs typeface="Times New Roman" panose="02020603050405020304" pitchFamily="18" charset="0"/>
              </a:rPr>
              <a:t> se </a:t>
            </a:r>
            <a:r>
              <a:rPr dirty="0" err="1">
                <a:latin typeface="Times New Roman" panose="02020603050405020304" pitchFamily="18" charset="0"/>
                <a:cs typeface="Times New Roman" panose="02020603050405020304" pitchFamily="18" charset="0"/>
              </a:rPr>
              <a:t>napije</a:t>
            </a:r>
            <a:r>
              <a:rPr dirty="0">
                <a:latin typeface="Times New Roman" panose="02020603050405020304" pitchFamily="18" charset="0"/>
                <a:cs typeface="Times New Roman" panose="02020603050405020304" pitchFamily="18" charset="0"/>
              </a:rPr>
              <a:t> z </a:t>
            </a:r>
            <a:r>
              <a:rPr dirty="0" err="1">
                <a:latin typeface="Times New Roman" panose="02020603050405020304" pitchFamily="18" charset="0"/>
                <a:cs typeface="Times New Roman" panose="02020603050405020304" pitchFamily="18" charset="0"/>
              </a:rPr>
              <a:t>tohoto</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šálku</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touha</a:t>
            </a:r>
            <a:r>
              <a:rPr dirty="0">
                <a:latin typeface="Times New Roman" panose="02020603050405020304" pitchFamily="18" charset="0"/>
                <a:cs typeface="Times New Roman" panose="02020603050405020304" pitchFamily="18" charset="0"/>
              </a:rPr>
              <a:t> po </a:t>
            </a:r>
            <a:r>
              <a:rPr dirty="0" err="1">
                <a:latin typeface="Times New Roman" panose="02020603050405020304" pitchFamily="18" charset="0"/>
                <a:cs typeface="Times New Roman" panose="02020603050405020304" pitchFamily="18" charset="0"/>
              </a:rPr>
              <a:t>krásně</a:t>
            </a:r>
            <a:r>
              <a:rPr dirty="0">
                <a:latin typeface="Times New Roman" panose="02020603050405020304" pitchFamily="18" charset="0"/>
                <a:cs typeface="Times New Roman" panose="02020603050405020304" pitchFamily="18" charset="0"/>
              </a:rPr>
              <a:t> </a:t>
            </a:r>
          </a:p>
          <a:p>
            <a:pPr algn="l" defTabSz="704087">
              <a:defRPr sz="1386"/>
            </a:pPr>
            <a:endParaRPr dirty="0">
              <a:latin typeface="Times New Roman" panose="02020603050405020304" pitchFamily="18" charset="0"/>
              <a:cs typeface="Times New Roman" panose="02020603050405020304" pitchFamily="18" charset="0"/>
            </a:endParaRPr>
          </a:p>
          <a:p>
            <a:pPr algn="l" defTabSz="704087">
              <a:defRPr sz="1386"/>
            </a:pPr>
            <a:r>
              <a:rPr dirty="0" err="1">
                <a:latin typeface="Times New Roman" panose="02020603050405020304" pitchFamily="18" charset="0"/>
                <a:cs typeface="Times New Roman" panose="02020603050405020304" pitchFamily="18" charset="0"/>
              </a:rPr>
              <a:t>korunované</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Afroditě</a:t>
            </a:r>
            <a:r>
              <a:rPr dirty="0">
                <a:latin typeface="Times New Roman" panose="02020603050405020304" pitchFamily="18" charset="0"/>
                <a:cs typeface="Times New Roman" panose="02020603050405020304" pitchFamily="18" charset="0"/>
              </a:rPr>
              <a:t> se ho </a:t>
            </a:r>
            <a:r>
              <a:rPr dirty="0" err="1">
                <a:latin typeface="Times New Roman" panose="02020603050405020304" pitchFamily="18" charset="0"/>
                <a:cs typeface="Times New Roman" panose="02020603050405020304" pitchFamily="18" charset="0"/>
              </a:rPr>
              <a:t>okamžitě</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zmocní</a:t>
            </a:r>
            <a:r>
              <a:rPr dirty="0">
                <a:latin typeface="Times New Roman" panose="02020603050405020304" pitchFamily="18" charset="0"/>
                <a:cs typeface="Times New Roman" panose="02020603050405020304" pitchFamily="18" charset="0"/>
              </a:rPr>
              <a:t>."</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C3B24B-FDC6-48AD-8F33-658CF05A0192}"/>
              </a:ext>
            </a:extLst>
          </p:cNvPr>
          <p:cNvSpPr>
            <a:spLocks noGrp="1"/>
          </p:cNvSpPr>
          <p:nvPr>
            <p:ph type="title"/>
          </p:nvPr>
        </p:nvSpPr>
        <p:spPr/>
        <p:txBody>
          <a:bodyPr/>
          <a:lstStyle/>
          <a:p>
            <a:r>
              <a:rPr lang="cs-CZ" dirty="0" err="1"/>
              <a:t>Dipylonský</a:t>
            </a:r>
            <a:r>
              <a:rPr lang="cs-CZ" dirty="0"/>
              <a:t> pohár, cca 740 BC</a:t>
            </a:r>
          </a:p>
        </p:txBody>
      </p:sp>
      <p:sp>
        <p:nvSpPr>
          <p:cNvPr id="4" name="TextovéPole 3">
            <a:extLst>
              <a:ext uri="{FF2B5EF4-FFF2-40B4-BE49-F238E27FC236}">
                <a16:creationId xmlns:a16="http://schemas.microsoft.com/office/drawing/2014/main" id="{566994EF-C0E0-4DB6-B000-1031A357EE80}"/>
              </a:ext>
            </a:extLst>
          </p:cNvPr>
          <p:cNvSpPr txBox="1"/>
          <p:nvPr/>
        </p:nvSpPr>
        <p:spPr>
          <a:xfrm>
            <a:off x="2286000" y="3244334"/>
            <a:ext cx="45720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cs-CZ" dirty="0"/>
          </a:p>
        </p:txBody>
      </p:sp>
      <p:pic>
        <p:nvPicPr>
          <p:cNvPr id="6" name="Obrázek 5">
            <a:extLst>
              <a:ext uri="{FF2B5EF4-FFF2-40B4-BE49-F238E27FC236}">
                <a16:creationId xmlns:a16="http://schemas.microsoft.com/office/drawing/2014/main" id="{8657892D-BFB7-4C5C-BCBB-E15C27996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 y="1474789"/>
            <a:ext cx="7774781" cy="5202456"/>
          </a:xfrm>
          <a:prstGeom prst="rect">
            <a:avLst/>
          </a:prstGeom>
        </p:spPr>
      </p:pic>
    </p:spTree>
    <p:extLst>
      <p:ext uri="{BB962C8B-B14F-4D97-AF65-F5344CB8AC3E}">
        <p14:creationId xmlns:p14="http://schemas.microsoft.com/office/powerpoint/2010/main" val="41278123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B32C8925-4D61-4879-9630-5BA37D0925BA}"/>
              </a:ext>
            </a:extLst>
          </p:cNvPr>
          <p:cNvSpPr>
            <a:spLocks noGrp="1" noChangeArrowheads="1"/>
          </p:cNvSpPr>
          <p:nvPr>
            <p:ph type="title"/>
          </p:nvPr>
        </p:nvSpPr>
        <p:spPr bwMode="auto">
          <a:xfrm>
            <a:off x="790575" y="1733989"/>
            <a:ext cx="6817892"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Whoever</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of</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all</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these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dancers</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now</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plays</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most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delicately</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of</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him</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this</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0" i="0" u="none" strike="noStrike" cap="none" normalizeH="0" baseline="0" dirty="0">
                <a:ln>
                  <a:noFill/>
                </a:ln>
                <a:solidFill>
                  <a:schemeClr val="tx1"/>
                </a:solidFill>
                <a:effectLst/>
                <a:latin typeface="Arial" panose="020B0604020202020204" pitchFamily="34" charset="0"/>
              </a:rPr>
              <a:t/>
            </a:r>
            <a:br>
              <a:rPr kumimoji="0" lang="cs-CZ" altLang="cs-CZ" sz="1800" b="0" i="0" u="none" strike="noStrike" cap="none" normalizeH="0" baseline="0" dirty="0">
                <a:ln>
                  <a:noFill/>
                </a:ln>
                <a:solidFill>
                  <a:schemeClr val="tx1"/>
                </a:solidFill>
                <a:effectLst/>
                <a:latin typeface="Arial" panose="020B0604020202020204" pitchFamily="34" charset="0"/>
              </a:rPr>
            </a:br>
            <a:r>
              <a:rPr kumimoji="0" lang="cs-CZ" altLang="cs-CZ" sz="1800" b="0" i="0" u="none" strike="noStrike" cap="none" normalizeH="0" baseline="0" dirty="0">
                <a:ln>
                  <a:noFill/>
                </a:ln>
                <a:solidFill>
                  <a:schemeClr val="tx1"/>
                </a:solidFill>
                <a:effectLst/>
                <a:latin typeface="Arial" panose="020B0604020202020204" pitchFamily="34" charset="0"/>
              </a:rPr>
              <a:t/>
            </a:r>
            <a:br>
              <a:rPr kumimoji="0" lang="cs-CZ" altLang="cs-CZ" sz="1800" b="0" i="0" u="none" strike="noStrike" cap="none" normalizeH="0" baseline="0" dirty="0">
                <a:ln>
                  <a:noFill/>
                </a:ln>
                <a:solidFill>
                  <a:schemeClr val="tx1"/>
                </a:solidFill>
                <a:effectLst/>
                <a:latin typeface="Arial" panose="020B0604020202020204" pitchFamily="34" charset="0"/>
              </a:rPr>
            </a:br>
            <a:r>
              <a:rPr kumimoji="0" lang="cs-CZ" altLang="cs-CZ" sz="1800" b="0" i="0" u="none" strike="noStrike" cap="none" normalizeH="0" baseline="0" dirty="0">
                <a:ln>
                  <a:noFill/>
                </a:ln>
                <a:solidFill>
                  <a:schemeClr val="tx1"/>
                </a:solidFill>
                <a:effectLst/>
                <a:latin typeface="Arial" panose="020B0604020202020204" pitchFamily="34" charset="0"/>
              </a:rPr>
              <a:t/>
            </a:r>
            <a:br>
              <a:rPr kumimoji="0" lang="cs-CZ" altLang="cs-CZ" sz="1800" b="0" i="0" u="none" strike="noStrike" cap="none" normalizeH="0" baseline="0" dirty="0">
                <a:ln>
                  <a:noFill/>
                </a:ln>
                <a:solidFill>
                  <a:schemeClr val="tx1"/>
                </a:solidFill>
                <a:effectLst/>
                <a:latin typeface="Arial" panose="020B0604020202020204" pitchFamily="34" charset="0"/>
              </a:rPr>
            </a:br>
            <a:r>
              <a:rPr lang="cs-CZ" sz="2000" dirty="0">
                <a:latin typeface="Times New Roman" panose="02020603050405020304" pitchFamily="18" charset="0"/>
                <a:cs typeface="Times New Roman" panose="02020603050405020304" pitchFamily="18" charset="0"/>
              </a:rPr>
              <a:t>„Kdokoli z těchto tanečníků nyní tančí nejjemněji, o něm...“</a:t>
            </a:r>
            <a:r>
              <a:rPr kumimoji="0" lang="cs-CZ" altLang="cs-CZ" sz="1800" b="0" i="0" u="none" strike="noStrike" cap="none" normalizeH="0" baseline="0" dirty="0">
                <a:ln>
                  <a:noFill/>
                </a:ln>
                <a:solidFill>
                  <a:schemeClr val="tx1"/>
                </a:solidFill>
                <a:effectLst/>
                <a:latin typeface="Arial" panose="020B0604020202020204" pitchFamily="34" charset="0"/>
              </a:rPr>
              <a:t/>
            </a:r>
            <a:br>
              <a:rPr kumimoji="0" lang="cs-CZ" altLang="cs-CZ" sz="1800" b="0" i="0" u="none" strike="noStrike" cap="none" normalizeH="0" baseline="0" dirty="0">
                <a:ln>
                  <a:noFill/>
                </a:ln>
                <a:solidFill>
                  <a:schemeClr val="tx1"/>
                </a:solidFill>
                <a:effectLst/>
                <a:latin typeface="Arial" panose="020B0604020202020204" pitchFamily="34" charset="0"/>
              </a:rPr>
            </a:br>
            <a:r>
              <a:rPr kumimoji="0" lang="cs-CZ" altLang="cs-CZ" sz="1800" b="0" i="0" u="none" strike="noStrike" cap="none" normalizeH="0" baseline="0" dirty="0">
                <a:ln>
                  <a:noFill/>
                </a:ln>
                <a:solidFill>
                  <a:schemeClr val="tx1"/>
                </a:solidFill>
                <a:effectLst/>
                <a:latin typeface="Arial" panose="020B0604020202020204" pitchFamily="34" charset="0"/>
              </a:rPr>
              <a:t/>
            </a:r>
            <a:br>
              <a:rPr kumimoji="0" lang="cs-CZ" altLang="cs-CZ" sz="1800" b="0" i="0" u="none" strike="noStrike" cap="none" normalizeH="0" baseline="0" dirty="0">
                <a:ln>
                  <a:noFill/>
                </a:ln>
                <a:solidFill>
                  <a:schemeClr val="tx1"/>
                </a:solidFill>
                <a:effectLst/>
                <a:latin typeface="Arial" panose="020B0604020202020204" pitchFamily="34" charset="0"/>
              </a:rPr>
            </a:b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0574774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304A4E-20DC-4FC3-866C-9DF66790E174}"/>
              </a:ext>
            </a:extLst>
          </p:cNvPr>
          <p:cNvSpPr>
            <a:spLocks noGrp="1"/>
          </p:cNvSpPr>
          <p:nvPr>
            <p:ph type="title"/>
          </p:nvPr>
        </p:nvSpPr>
        <p:spPr>
          <a:xfrm>
            <a:off x="457200" y="274637"/>
            <a:ext cx="8229600" cy="6440487"/>
          </a:xfrm>
        </p:spPr>
        <p:txBody>
          <a:bodyPr anchor="t">
            <a:normAutofit/>
          </a:bodyPr>
          <a:lstStyle/>
          <a:p>
            <a:pPr algn="l"/>
            <a:r>
              <a:rPr lang="cs-CZ" sz="1200" dirty="0">
                <a:latin typeface="Times New Roman" panose="02020603050405020304" pitchFamily="18" charset="0"/>
                <a:cs typeface="Times New Roman" panose="02020603050405020304" pitchFamily="18" charset="0"/>
              </a:rPr>
              <a:t>K (možná hravému) zamyšlení: představte si Řecko jako dětské hřiště. To představuje bezpečný prostor, v jehož rámci si můžete hrát na prolézačkách, mezi keři a stromy i na pískovišti. Zatímco na prolézačkách můžete jako správné savčí mláďata trénovat svůj pohyb motivovaný zvědavostí a přirozenou hravostí (</a:t>
            </a:r>
            <a:r>
              <a:rPr lang="cs-CZ" sz="1200" dirty="0" err="1">
                <a:latin typeface="Times New Roman" panose="02020603050405020304" pitchFamily="18" charset="0"/>
                <a:cs typeface="Times New Roman" panose="02020603050405020304" pitchFamily="18" charset="0"/>
              </a:rPr>
              <a:t>Trimble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Haidt</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Gray</a:t>
            </a:r>
            <a:r>
              <a:rPr lang="cs-CZ" sz="1200" dirty="0">
                <a:latin typeface="Times New Roman" panose="02020603050405020304" pitchFamily="18" charset="0"/>
                <a:cs typeface="Times New Roman" panose="02020603050405020304" pitchFamily="18" charset="0"/>
              </a:rPr>
              <a:t>), na pískovišti můžete trénovat svou kreativitu a  představivost pomocí rukou i formiček. Pouhé používání rukou při formování písku si představme jako řeč, když používáte formičky, používáte písmo, formiček je při tom mnoho a každé dítě je může používat. Samotný písek si pak můžeme představit jako umění, vědy, filosofii. Na pískovišti není dostatek místa pro všechny možné výtvory, některé neobstojí, některé občas zestárnou, některé prostě někdo zašlápne, to se stává, je tam ale místo pro všechny děti, které si chtějí hrát. Stejně tak si mimo pískoviště můžete rozbít koleno, nebo si zlomit ruku, pokud vylezete na strom a spadnete.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Pár poznámek z literatury, které snad ospravedlňují přirovnání:</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1. Podle V. D. </a:t>
            </a:r>
            <a:r>
              <a:rPr lang="cs-CZ" sz="1200" dirty="0" err="1">
                <a:latin typeface="Times New Roman" panose="02020603050405020304" pitchFamily="18" charset="0"/>
                <a:cs typeface="Times New Roman" panose="02020603050405020304" pitchFamily="18" charset="0"/>
              </a:rPr>
              <a:t>Hansona</a:t>
            </a:r>
            <a:r>
              <a:rPr lang="cs-CZ" sz="1200" dirty="0">
                <a:latin typeface="Times New Roman" panose="02020603050405020304" pitchFamily="18" charset="0"/>
                <a:cs typeface="Times New Roman" panose="02020603050405020304" pitchFamily="18" charset="0"/>
              </a:rPr>
              <a:t> bylo Řecko dlouhou dobu ve stínu a bezpečí. To se změnilo až s pokusem Daria, perského vládce, dobít Řecko.</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2. Řekli jsme si, že v Řecku neexistoval žádný </a:t>
            </a:r>
            <a:r>
              <a:rPr lang="cs-CZ" sz="1200" dirty="0" err="1">
                <a:latin typeface="Times New Roman" panose="02020603050405020304" pitchFamily="18" charset="0"/>
                <a:cs typeface="Times New Roman" panose="02020603050405020304" pitchFamily="18" charset="0"/>
              </a:rPr>
              <a:t>wanax</a:t>
            </a:r>
            <a:r>
              <a:rPr lang="cs-CZ" sz="1200" dirty="0">
                <a:latin typeface="Times New Roman" panose="02020603050405020304" pitchFamily="18" charset="0"/>
                <a:cs typeface="Times New Roman" panose="02020603050405020304" pitchFamily="18" charset="0"/>
              </a:rPr>
              <a:t> ani náboženská autorita, která by si mohla vynutit poslušnost vůči ortodoxii. Základním pramenem řecké kultury jsou Homérské eposy, které k tomuto ani obsahově nejsou vhodné. Jsou ale vhodné k tomu, aby budovali pocit kulturní a také jistě národní identity. Odysseus je zvědavý hrdina, který se vrací domů.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3. Umění můžeme podle Briana </a:t>
            </a:r>
            <a:r>
              <a:rPr lang="cs-CZ" sz="1200" dirty="0" err="1">
                <a:latin typeface="Times New Roman" panose="02020603050405020304" pitchFamily="18" charset="0"/>
                <a:cs typeface="Times New Roman" panose="02020603050405020304" pitchFamily="18" charset="0"/>
              </a:rPr>
              <a:t>Boyda</a:t>
            </a:r>
            <a:r>
              <a:rPr lang="cs-CZ" sz="1200" dirty="0">
                <a:latin typeface="Times New Roman" panose="02020603050405020304" pitchFamily="18" charset="0"/>
                <a:cs typeface="Times New Roman" panose="02020603050405020304" pitchFamily="18" charset="0"/>
              </a:rPr>
              <a:t> považovat za kognitivní hru se vzory. Hra je podle Michaela </a:t>
            </a:r>
            <a:r>
              <a:rPr lang="cs-CZ" sz="1200" dirty="0" err="1">
                <a:latin typeface="Times New Roman" panose="02020603050405020304" pitchFamily="18" charset="0"/>
                <a:cs typeface="Times New Roman" panose="02020603050405020304" pitchFamily="18" charset="0"/>
              </a:rPr>
              <a:t>Trimble</a:t>
            </a:r>
            <a:r>
              <a:rPr lang="cs-CZ" sz="1200" dirty="0">
                <a:latin typeface="Times New Roman" panose="02020603050405020304" pitchFamily="18" charset="0"/>
                <a:cs typeface="Times New Roman" panose="02020603050405020304" pitchFamily="18" charset="0"/>
              </a:rPr>
              <a:t> savčí univerzálií vedle péče o potomky, audio-hlasové komunikace.</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4. Hra je výrazem tvořivosti člověka jako předpoklad zvládání budoucích překážek, fyzických, společenských, kooperačních, vědeckých, tvůrčích.</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5. Hra je možná jen tam, kde je bezpečí a nepřítomnost strachu. V prostředí strachu z trestu, který by byl spojen s případnými výsledky hry, se hra vytrácí.</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
            </a:r>
            <a:br>
              <a:rPr lang="cs-CZ" sz="1200" dirty="0">
                <a:latin typeface="Times New Roman" panose="02020603050405020304" pitchFamily="18" charset="0"/>
                <a:cs typeface="Times New Roman" panose="02020603050405020304" pitchFamily="18" charset="0"/>
              </a:rPr>
            </a:br>
            <a:r>
              <a:rPr lang="cs-CZ" sz="1200" dirty="0">
                <a:latin typeface="Times New Roman" panose="02020603050405020304" pitchFamily="18" charset="0"/>
                <a:cs typeface="Times New Roman" panose="02020603050405020304" pitchFamily="18" charset="0"/>
              </a:rPr>
              <a:t>6. Hra je také doprovázená zvědavosti, která se může týkat nejen explorace prostoru, ale také explorace světa jako fundamentálně poznatelného (</a:t>
            </a:r>
            <a:r>
              <a:rPr lang="cs-CZ" sz="1200" dirty="0" err="1">
                <a:latin typeface="Times New Roman" panose="02020603050405020304" pitchFamily="18" charset="0"/>
                <a:cs typeface="Times New Roman" panose="02020603050405020304" pitchFamily="18" charset="0"/>
              </a:rPr>
              <a:t>cognitive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foragers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ultimate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cognitive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foragers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LeDoux</a:t>
            </a:r>
            <a:r>
              <a:rPr lang="cs-CZ" sz="1200" dirty="0">
                <a:latin typeface="Times New Roman" panose="02020603050405020304" pitchFamily="18" charset="0"/>
                <a:cs typeface="Times New Roman" panose="02020603050405020304" pitchFamily="18" charset="0"/>
              </a:rPr>
              <a:t>, T. </a:t>
            </a:r>
            <a:r>
              <a:rPr lang="cs-CZ" sz="1200" dirty="0" err="1">
                <a:latin typeface="Times New Roman" panose="02020603050405020304" pitchFamily="18" charset="0"/>
                <a:cs typeface="Times New Roman" panose="02020603050405020304" pitchFamily="18" charset="0"/>
              </a:rPr>
              <a:t>Hill</a:t>
            </a:r>
            <a:r>
              <a:rPr lang="cs-CZ" sz="1200" dirty="0">
                <a:latin typeface="Times New Roman" panose="02020603050405020304" pitchFamily="18" charset="0"/>
                <a:cs typeface="Times New Roman" panose="02020603050405020304" pitchFamily="18" charset="0"/>
              </a:rPr>
              <a:t>). Děti podle S. </a:t>
            </a:r>
            <a:r>
              <a:rPr lang="cs-CZ" sz="1200" dirty="0" err="1">
                <a:latin typeface="Times New Roman" panose="02020603050405020304" pitchFamily="18" charset="0"/>
                <a:cs typeface="Times New Roman" panose="02020603050405020304" pitchFamily="18" charset="0"/>
              </a:rPr>
              <a:t>Deheana</a:t>
            </a:r>
            <a:r>
              <a:rPr lang="cs-CZ" sz="1200" dirty="0">
                <a:latin typeface="Times New Roman" panose="02020603050405020304" pitchFamily="18" charset="0"/>
                <a:cs typeface="Times New Roman" panose="02020603050405020304" pitchFamily="18" charset="0"/>
              </a:rPr>
              <a:t> disponuje celou řadou předvědění, které rozvíjejí experimentováním, jež vnímáme jako (někdy otravnou) hru.</a:t>
            </a:r>
          </a:p>
        </p:txBody>
      </p:sp>
    </p:spTree>
    <p:extLst>
      <p:ext uri="{BB962C8B-B14F-4D97-AF65-F5344CB8AC3E}">
        <p14:creationId xmlns:p14="http://schemas.microsoft.com/office/powerpoint/2010/main" val="81750609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tav současné filosofie?"/>
          <p:cNvSpPr txBox="1">
            <a:spLocks noGrp="1"/>
          </p:cNvSpPr>
          <p:nvPr>
            <p:ph type="title"/>
          </p:nvPr>
        </p:nvSpPr>
        <p:spPr>
          <a:xfrm>
            <a:off x="457200" y="274638"/>
            <a:ext cx="8229600" cy="5550188"/>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100">
                <a:solidFill>
                  <a:srgbClr val="FFFFFF"/>
                </a:solidFill>
              </a:defRPr>
            </a:lvl1pPr>
          </a:lstStyle>
          <a:p>
            <a:r>
              <a:t>Stav současné filosofie?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okuste se odpovědět na tyto otázky:…"/>
          <p:cNvSpPr txBox="1">
            <a:spLocks noGrp="1"/>
          </p:cNvSpPr>
          <p:nvPr>
            <p:ph type="title"/>
          </p:nvPr>
        </p:nvSpPr>
        <p:spPr>
          <a:xfrm>
            <a:off x="457200" y="274638"/>
            <a:ext cx="8229600" cy="5084343"/>
          </a:xfrm>
          <a:prstGeom prst="rect">
            <a:avLst/>
          </a:prstGeom>
        </p:spPr>
        <p:txBody>
          <a:bodyPr/>
          <a:lstStyle/>
          <a:p>
            <a:pPr defTabSz="667512">
              <a:defRPr sz="3212">
                <a:latin typeface="Times New Roman"/>
                <a:ea typeface="Times New Roman"/>
                <a:cs typeface="Times New Roman"/>
                <a:sym typeface="Times New Roman"/>
              </a:defRPr>
            </a:pPr>
            <a:r>
              <a:rPr b="1" dirty="0" err="1"/>
              <a:t>Pokuste</a:t>
            </a:r>
            <a:r>
              <a:rPr b="1" dirty="0"/>
              <a:t> se </a:t>
            </a:r>
            <a:r>
              <a:rPr b="1" dirty="0" err="1"/>
              <a:t>odpovědět</a:t>
            </a:r>
            <a:r>
              <a:rPr b="1" dirty="0"/>
              <a:t> </a:t>
            </a:r>
            <a:r>
              <a:rPr b="1" dirty="0" err="1"/>
              <a:t>na</a:t>
            </a:r>
            <a:r>
              <a:rPr b="1" dirty="0"/>
              <a:t> </a:t>
            </a:r>
            <a:r>
              <a:rPr b="1" dirty="0" err="1"/>
              <a:t>tyto</a:t>
            </a:r>
            <a:r>
              <a:rPr b="1" dirty="0"/>
              <a:t> </a:t>
            </a:r>
            <a:r>
              <a:rPr b="1" dirty="0" err="1"/>
              <a:t>otázky</a:t>
            </a:r>
            <a:r>
              <a:rPr dirty="0"/>
              <a:t>:</a:t>
            </a:r>
          </a:p>
          <a:p>
            <a:pPr defTabSz="667512">
              <a:defRPr sz="3212">
                <a:latin typeface="Times New Roman"/>
                <a:ea typeface="Times New Roman"/>
                <a:cs typeface="Times New Roman"/>
                <a:sym typeface="Times New Roman"/>
              </a:defRPr>
            </a:pPr>
            <a:r>
              <a:rPr dirty="0"/>
              <a:t>1. </a:t>
            </a:r>
            <a:r>
              <a:rPr dirty="0" err="1"/>
              <a:t>Jakého</a:t>
            </a:r>
            <a:r>
              <a:rPr dirty="0"/>
              <a:t> </a:t>
            </a:r>
            <a:r>
              <a:rPr dirty="0" err="1"/>
              <a:t>současného</a:t>
            </a:r>
            <a:r>
              <a:rPr dirty="0"/>
              <a:t> </a:t>
            </a:r>
            <a:r>
              <a:rPr dirty="0" err="1"/>
              <a:t>filosofa</a:t>
            </a:r>
            <a:r>
              <a:rPr dirty="0"/>
              <a:t> </a:t>
            </a:r>
            <a:r>
              <a:rPr dirty="0" err="1"/>
              <a:t>znáte</a:t>
            </a:r>
            <a:r>
              <a:rPr dirty="0"/>
              <a:t>?</a:t>
            </a:r>
          </a:p>
          <a:p>
            <a:pPr defTabSz="667512">
              <a:defRPr sz="3212">
                <a:latin typeface="Times New Roman"/>
                <a:ea typeface="Times New Roman"/>
                <a:cs typeface="Times New Roman"/>
                <a:sym typeface="Times New Roman"/>
              </a:defRPr>
            </a:pPr>
            <a:r>
              <a:rPr dirty="0"/>
              <a:t>2. </a:t>
            </a:r>
            <a:r>
              <a:rPr dirty="0" err="1"/>
              <a:t>Jakého</a:t>
            </a:r>
            <a:r>
              <a:rPr dirty="0"/>
              <a:t> </a:t>
            </a:r>
            <a:r>
              <a:rPr dirty="0" err="1"/>
              <a:t>staršího</a:t>
            </a:r>
            <a:r>
              <a:rPr dirty="0"/>
              <a:t> </a:t>
            </a:r>
            <a:r>
              <a:rPr dirty="0" err="1"/>
              <a:t>filosofa</a:t>
            </a:r>
            <a:r>
              <a:rPr dirty="0"/>
              <a:t> </a:t>
            </a:r>
            <a:r>
              <a:rPr dirty="0" err="1"/>
              <a:t>znáte</a:t>
            </a:r>
            <a:r>
              <a:rPr dirty="0"/>
              <a:t>?</a:t>
            </a:r>
          </a:p>
          <a:p>
            <a:pPr defTabSz="667512">
              <a:defRPr sz="3212">
                <a:latin typeface="Times New Roman"/>
                <a:ea typeface="Times New Roman"/>
                <a:cs typeface="Times New Roman"/>
                <a:sym typeface="Times New Roman"/>
              </a:defRPr>
            </a:pPr>
            <a:r>
              <a:rPr dirty="0"/>
              <a:t>3. </a:t>
            </a:r>
            <a:r>
              <a:rPr dirty="0" err="1"/>
              <a:t>Jaký</a:t>
            </a:r>
            <a:r>
              <a:rPr dirty="0"/>
              <a:t> </a:t>
            </a:r>
            <a:r>
              <a:rPr dirty="0" err="1"/>
              <a:t>filosofický</a:t>
            </a:r>
            <a:r>
              <a:rPr dirty="0"/>
              <a:t> text </a:t>
            </a:r>
            <a:r>
              <a:rPr dirty="0" err="1"/>
              <a:t>jste</a:t>
            </a:r>
            <a:r>
              <a:rPr dirty="0"/>
              <a:t> v </a:t>
            </a:r>
            <a:r>
              <a:rPr dirty="0" err="1"/>
              <a:t>poslední</a:t>
            </a:r>
            <a:r>
              <a:rPr dirty="0"/>
              <a:t> </a:t>
            </a:r>
            <a:r>
              <a:rPr dirty="0" err="1"/>
              <a:t>době</a:t>
            </a:r>
            <a:r>
              <a:rPr dirty="0"/>
              <a:t> </a:t>
            </a:r>
            <a:r>
              <a:rPr dirty="0" err="1"/>
              <a:t>četli</a:t>
            </a:r>
            <a:r>
              <a:rPr dirty="0"/>
              <a:t>?</a:t>
            </a:r>
          </a:p>
          <a:p>
            <a:pPr defTabSz="667512">
              <a:defRPr sz="3212">
                <a:latin typeface="Times New Roman"/>
                <a:ea typeface="Times New Roman"/>
                <a:cs typeface="Times New Roman"/>
                <a:sym typeface="Times New Roman"/>
              </a:defRPr>
            </a:pPr>
            <a:r>
              <a:rPr dirty="0"/>
              <a:t>4. </a:t>
            </a:r>
            <a:r>
              <a:rPr dirty="0" err="1"/>
              <a:t>Jaké</a:t>
            </a:r>
            <a:r>
              <a:rPr dirty="0"/>
              <a:t> </a:t>
            </a:r>
            <a:r>
              <a:rPr dirty="0" err="1"/>
              <a:t>znáte</a:t>
            </a:r>
            <a:r>
              <a:rPr dirty="0"/>
              <a:t> </a:t>
            </a:r>
            <a:r>
              <a:rPr dirty="0" err="1"/>
              <a:t>filosofické</a:t>
            </a:r>
            <a:r>
              <a:rPr dirty="0"/>
              <a:t> </a:t>
            </a:r>
            <a:r>
              <a:rPr dirty="0" err="1"/>
              <a:t>časopisy</a:t>
            </a:r>
            <a:r>
              <a:rPr dirty="0"/>
              <a:t> a </a:t>
            </a:r>
            <a:r>
              <a:rPr dirty="0" err="1"/>
              <a:t>nakladatelství</a:t>
            </a:r>
            <a:r>
              <a:rPr dirty="0"/>
              <a:t>?</a:t>
            </a:r>
          </a:p>
          <a:p>
            <a:pPr defTabSz="667512">
              <a:defRPr sz="3212">
                <a:latin typeface="Times New Roman"/>
                <a:ea typeface="Times New Roman"/>
                <a:cs typeface="Times New Roman"/>
                <a:sym typeface="Times New Roman"/>
              </a:defRPr>
            </a:pPr>
            <a:r>
              <a:rPr dirty="0"/>
              <a:t>5. Co je </a:t>
            </a:r>
            <a:r>
              <a:rPr dirty="0" err="1"/>
              <a:t>filosofie</a:t>
            </a:r>
            <a:r>
              <a:rPr dirty="0"/>
              <a:t>?</a:t>
            </a:r>
          </a:p>
          <a:p>
            <a:pPr defTabSz="667512">
              <a:defRPr sz="3212">
                <a:latin typeface="Times New Roman"/>
                <a:ea typeface="Times New Roman"/>
                <a:cs typeface="Times New Roman"/>
                <a:sym typeface="Times New Roman"/>
              </a:defRPr>
            </a:pPr>
            <a:endParaRPr dirty="0"/>
          </a:p>
          <a:p>
            <a:pPr defTabSz="667512">
              <a:defRPr sz="3212">
                <a:latin typeface="Times New Roman"/>
                <a:ea typeface="Times New Roman"/>
                <a:cs typeface="Times New Roman"/>
                <a:sym typeface="Times New Roman"/>
              </a:defRPr>
            </a:pPr>
            <a:endParaRPr dirty="0"/>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Václav Bělohradský, Filosofovat ve věku vlastních světů. Společnost nevolnosti. Slon."/>
          <p:cNvSpPr txBox="1">
            <a:spLocks noGrp="1"/>
          </p:cNvSpPr>
          <p:nvPr>
            <p:ph type="title"/>
          </p:nvPr>
        </p:nvSpPr>
        <p:spPr>
          <a:prstGeom prst="rect">
            <a:avLst/>
          </a:prstGeom>
        </p:spPr>
        <p:txBody>
          <a:bodyPr>
            <a:normAutofit fontScale="90000"/>
          </a:bodyPr>
          <a:lstStyle/>
          <a:p>
            <a:pPr defTabSz="749808">
              <a:defRPr sz="3607"/>
            </a:pPr>
            <a:r>
              <a:t>Václav Bělohradský, Filosofovat ve věku vlastních světů. </a:t>
            </a:r>
            <a:r>
              <a:rPr i="1"/>
              <a:t>Společnost nevolnosti. </a:t>
            </a:r>
            <a:r>
              <a:t>Slon. </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Zdeněk Kratochvíl, Na co je vědcům filosofie. Osel 22. 4. 2023."/>
          <p:cNvSpPr txBox="1">
            <a:spLocks noGrp="1"/>
          </p:cNvSpPr>
          <p:nvPr>
            <p:ph type="title"/>
          </p:nvPr>
        </p:nvSpPr>
        <p:spPr>
          <a:prstGeom prst="rect">
            <a:avLst/>
          </a:prstGeom>
        </p:spPr>
        <p:txBody>
          <a:bodyPr>
            <a:normAutofit fontScale="90000"/>
          </a:bodyPr>
          <a:lstStyle>
            <a:lvl1pPr defTabSz="786384">
              <a:defRPr sz="3784"/>
            </a:lvl1pPr>
          </a:lstStyle>
          <a:p>
            <a:r>
              <a:t>Zdeněk Kratochvíl, Na co je vědcům filosofie. Osel 22. 4. 2023.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704612-E8E9-4667-84DD-7D84A5D09037}"/>
              </a:ext>
            </a:extLst>
          </p:cNvPr>
          <p:cNvSpPr>
            <a:spLocks noGrp="1"/>
          </p:cNvSpPr>
          <p:nvPr>
            <p:ph type="title"/>
          </p:nvPr>
        </p:nvSpPr>
        <p:spPr/>
        <p:txBody>
          <a:bodyPr/>
          <a:lstStyle/>
          <a:p>
            <a:r>
              <a:rPr lang="cs-CZ" dirty="0"/>
              <a:t>Perspektiva hlubších dějin myšlení </a:t>
            </a:r>
          </a:p>
        </p:txBody>
      </p:sp>
      <p:sp>
        <p:nvSpPr>
          <p:cNvPr id="3" name="Zástupný text 2">
            <a:extLst>
              <a:ext uri="{FF2B5EF4-FFF2-40B4-BE49-F238E27FC236}">
                <a16:creationId xmlns:a16="http://schemas.microsoft.com/office/drawing/2014/main" id="{A605C228-1400-4797-BCFF-5AD9F488CAB4}"/>
              </a:ext>
            </a:extLst>
          </p:cNvPr>
          <p:cNvSpPr>
            <a:spLocks noGrp="1"/>
          </p:cNvSpPr>
          <p:nvPr>
            <p:ph type="body" idx="1"/>
          </p:nvPr>
        </p:nvSpPr>
        <p:spPr/>
        <p:txBody>
          <a:bodyPr>
            <a:normAutofit fontScale="47500" lnSpcReduction="20000"/>
          </a:bodyPr>
          <a:lstStyle/>
          <a:p>
            <a:pPr marL="0" indent="0">
              <a:buNone/>
            </a:pP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„Evropské myšlení začíná u Řeků. ... Na druhou stranu, tento způsob myšlení byl historickým vývojem, snad více, než je obvykle naznačeno tímto pojmem. </a:t>
            </a:r>
            <a:r>
              <a:rPr lang="cs-CZ" b="1" dirty="0">
                <a:latin typeface="Times New Roman" panose="02020603050405020304" pitchFamily="18" charset="0"/>
                <a:cs typeface="Times New Roman" panose="02020603050405020304" pitchFamily="18" charset="0"/>
              </a:rPr>
              <a:t>Protože jsme zvyklí považovat řecký způsob myšlení za závazný, instinktivně – nebo bychom měli říci naivně? – jej promítáme také do myšlenkových procesů jiného řádu.</a:t>
            </a:r>
            <a:r>
              <a:rPr lang="cs-CZ" dirty="0">
                <a:latin typeface="Times New Roman" panose="02020603050405020304" pitchFamily="18" charset="0"/>
                <a:cs typeface="Times New Roman" panose="02020603050405020304" pitchFamily="18" charset="0"/>
              </a:rPr>
              <a:t>“</a:t>
            </a:r>
          </a:p>
          <a:p>
            <a:pPr marL="0" indent="0">
              <a:buNone/>
            </a:pPr>
            <a:endParaRPr lang="cs-CZ" dirty="0">
              <a:latin typeface="Times New Roman" panose="02020603050405020304" pitchFamily="18" charset="0"/>
              <a:cs typeface="Times New Roman" panose="02020603050405020304" pitchFamily="18" charset="0"/>
            </a:endParaRPr>
          </a:p>
          <a:p>
            <a:pPr marL="0" indent="0">
              <a:buNone/>
            </a:pPr>
            <a:endParaRPr lang="cs-CZ" dirty="0">
              <a:latin typeface="Times New Roman" panose="02020603050405020304" pitchFamily="18" charset="0"/>
              <a:cs typeface="Times New Roman" panose="02020603050405020304" pitchFamily="18" charset="0"/>
            </a:endParaRPr>
          </a:p>
          <a:p>
            <a:pPr marL="0" indent="0">
              <a:buNone/>
            </a:pP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a:t>
            </a:r>
            <a:r>
              <a:rPr lang="cs-CZ" dirty="0" err="1">
                <a:latin typeface="Times New Roman" panose="02020603050405020304" pitchFamily="18" charset="0"/>
                <a:cs typeface="Times New Roman" panose="02020603050405020304" pitchFamily="18" charset="0"/>
              </a:rPr>
              <a:t>European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thinking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begins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with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Greeks</a:t>
            </a:r>
            <a:r>
              <a:rPr lang="cs-CZ" dirty="0">
                <a:latin typeface="Times New Roman" panose="02020603050405020304" pitchFamily="18" charset="0"/>
                <a:cs typeface="Times New Roman" panose="02020603050405020304" pitchFamily="18" charset="0"/>
              </a:rPr>
              <a:t>. … On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other</a:t>
            </a:r>
            <a:r>
              <a:rPr lang="cs-CZ" dirty="0">
                <a:latin typeface="Times New Roman" panose="02020603050405020304" pitchFamily="18" charset="0"/>
                <a:cs typeface="Times New Roman" panose="02020603050405020304" pitchFamily="18" charset="0"/>
              </a:rPr>
              <a:t> hand, </a:t>
            </a:r>
            <a:r>
              <a:rPr lang="cs-CZ" dirty="0" err="1">
                <a:latin typeface="Times New Roman" panose="02020603050405020304" pitchFamily="18" charset="0"/>
                <a:cs typeface="Times New Roman" panose="02020603050405020304" pitchFamily="18" charset="0"/>
              </a:rPr>
              <a:t>this</a:t>
            </a:r>
            <a:r>
              <a:rPr lang="cs-CZ" dirty="0">
                <a:latin typeface="Times New Roman" panose="02020603050405020304" pitchFamily="18" charset="0"/>
                <a:cs typeface="Times New Roman" panose="02020603050405020304" pitchFamily="18" charset="0"/>
              </a:rPr>
              <a:t> tipe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thinking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was</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historical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growth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perhaps</a:t>
            </a:r>
            <a:r>
              <a:rPr lang="cs-CZ" dirty="0">
                <a:latin typeface="Times New Roman" panose="02020603050405020304" pitchFamily="18" charset="0"/>
                <a:cs typeface="Times New Roman" panose="02020603050405020304" pitchFamily="18" charset="0"/>
              </a:rPr>
              <a:t> more so </a:t>
            </a:r>
            <a:r>
              <a:rPr lang="cs-CZ" dirty="0" err="1">
                <a:latin typeface="Times New Roman" panose="02020603050405020304" pitchFamily="18" charset="0"/>
                <a:cs typeface="Times New Roman" panose="02020603050405020304" pitchFamily="18" charset="0"/>
              </a:rPr>
              <a:t>than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ordinaryly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implied</a:t>
            </a:r>
            <a:r>
              <a:rPr lang="cs-CZ" dirty="0">
                <a:latin typeface="Times New Roman" panose="02020603050405020304" pitchFamily="18" charset="0"/>
                <a:cs typeface="Times New Roman" panose="02020603050405020304" pitchFamily="18" charset="0"/>
              </a:rPr>
              <a:t> by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term. </a:t>
            </a:r>
            <a:r>
              <a:rPr lang="cs-CZ" dirty="0" err="1">
                <a:latin typeface="Times New Roman" panose="02020603050405020304" pitchFamily="18" charset="0"/>
                <a:cs typeface="Times New Roman" panose="02020603050405020304" pitchFamily="18" charset="0"/>
              </a:rPr>
              <a:t>Because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a:t>
            </a:r>
            <a:r>
              <a:rPr lang="cs-CZ" dirty="0">
                <a:latin typeface="Times New Roman" panose="02020603050405020304" pitchFamily="18" charset="0"/>
                <a:cs typeface="Times New Roman" panose="02020603050405020304" pitchFamily="18" charset="0"/>
              </a:rPr>
              <a:t> are </a:t>
            </a:r>
            <a:r>
              <a:rPr lang="cs-CZ" dirty="0" err="1">
                <a:latin typeface="Times New Roman" panose="02020603050405020304" pitchFamily="18" charset="0"/>
                <a:cs typeface="Times New Roman" panose="02020603050405020304" pitchFamily="18" charset="0"/>
              </a:rPr>
              <a:t>accustomed</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regard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Greek</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thinking</a:t>
            </a:r>
            <a:r>
              <a:rPr lang="cs-CZ" dirty="0">
                <a:latin typeface="Times New Roman" panose="02020603050405020304" pitchFamily="18" charset="0"/>
                <a:cs typeface="Times New Roman" panose="02020603050405020304" pitchFamily="18" charset="0"/>
              </a:rPr>
              <a:t> as </a:t>
            </a:r>
            <a:r>
              <a:rPr lang="cs-CZ" dirty="0" err="1">
                <a:latin typeface="Times New Roman" panose="02020603050405020304" pitchFamily="18" charset="0"/>
                <a:cs typeface="Times New Roman" panose="02020603050405020304" pitchFamily="18" charset="0"/>
              </a:rPr>
              <a:t>obligatory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instinctively</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should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naively</a:t>
            </a:r>
            <a:r>
              <a:rPr lang="cs-CZ" dirty="0">
                <a:latin typeface="Times New Roman" panose="02020603050405020304" pitchFamily="18" charset="0"/>
                <a:cs typeface="Times New Roman" panose="02020603050405020304" pitchFamily="18" charset="0"/>
              </a:rPr>
              <a:t>? – projet </a:t>
            </a:r>
            <a:r>
              <a:rPr lang="cs-CZ" dirty="0" err="1">
                <a:latin typeface="Times New Roman" panose="02020603050405020304" pitchFamily="18" charset="0"/>
                <a:cs typeface="Times New Roman" panose="02020603050405020304" pitchFamily="18" charset="0"/>
              </a:rPr>
              <a:t>it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alsointo</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thought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processes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another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order</a:t>
            </a:r>
            <a:r>
              <a:rPr lang="cs-CZ" dirty="0">
                <a:latin typeface="Times New Roman" panose="02020603050405020304" pitchFamily="18" charset="0"/>
                <a:cs typeface="Times New Roman" panose="02020603050405020304" pitchFamily="18" charset="0"/>
              </a:rPr>
              <a:t>.“</a:t>
            </a:r>
          </a:p>
          <a:p>
            <a:pPr marL="0" indent="0">
              <a:buNone/>
            </a:pPr>
            <a:endParaRPr lang="cs-CZ" dirty="0"/>
          </a:p>
          <a:p>
            <a:pPr marL="0" indent="0">
              <a:buNone/>
            </a:pPr>
            <a:endParaRPr lang="cs-CZ" dirty="0"/>
          </a:p>
          <a:p>
            <a:pPr marL="0" indent="0">
              <a:buNone/>
            </a:pPr>
            <a:endParaRPr lang="cs-CZ" sz="1400" dirty="0">
              <a:latin typeface="Times New Roman" panose="02020603050405020304" pitchFamily="18" charset="0"/>
              <a:cs typeface="Times New Roman" panose="02020603050405020304" pitchFamily="18" charset="0"/>
            </a:endParaRPr>
          </a:p>
          <a:p>
            <a:pPr marL="0" indent="0">
              <a:buNone/>
            </a:pPr>
            <a:r>
              <a:rPr lang="cs-CZ" sz="2500" dirty="0">
                <a:latin typeface="Times New Roman" panose="02020603050405020304" pitchFamily="18" charset="0"/>
                <a:cs typeface="Times New Roman" panose="02020603050405020304" pitchFamily="18" charset="0"/>
              </a:rPr>
              <a:t>Bruno </a:t>
            </a:r>
            <a:r>
              <a:rPr lang="cs-CZ" sz="2500" dirty="0" err="1">
                <a:latin typeface="Times New Roman" panose="02020603050405020304" pitchFamily="18" charset="0"/>
                <a:cs typeface="Times New Roman" panose="02020603050405020304" pitchFamily="18" charset="0"/>
              </a:rPr>
              <a:t>Snell</a:t>
            </a:r>
            <a:r>
              <a:rPr lang="cs-CZ" sz="2500"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The</a:t>
            </a:r>
            <a:r>
              <a:rPr lang="cs-CZ" sz="2500" i="1" dirty="0">
                <a:latin typeface="Times New Roman" panose="02020603050405020304" pitchFamily="18" charset="0"/>
                <a:cs typeface="Times New Roman" panose="02020603050405020304" pitchFamily="18" charset="0"/>
              </a:rPr>
              <a:t> Discovery </a:t>
            </a:r>
            <a:r>
              <a:rPr lang="cs-CZ" sz="2500" i="1" dirty="0" err="1">
                <a:latin typeface="Times New Roman" panose="02020603050405020304" pitchFamily="18" charset="0"/>
                <a:cs typeface="Times New Roman" panose="02020603050405020304" pitchFamily="18" charset="0"/>
              </a:rPr>
              <a:t>of</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the</a:t>
            </a:r>
            <a:r>
              <a:rPr lang="cs-CZ" sz="2500" i="1" dirty="0">
                <a:latin typeface="Times New Roman" panose="02020603050405020304" pitchFamily="18" charset="0"/>
                <a:cs typeface="Times New Roman" panose="02020603050405020304" pitchFamily="18" charset="0"/>
              </a:rPr>
              <a:t> Mind. </a:t>
            </a:r>
            <a:r>
              <a:rPr lang="cs-CZ" sz="2500" i="1" dirty="0" err="1">
                <a:latin typeface="Times New Roman" panose="02020603050405020304" pitchFamily="18" charset="0"/>
                <a:cs typeface="Times New Roman" panose="02020603050405020304" pitchFamily="18" charset="0"/>
              </a:rPr>
              <a:t>The</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Greek</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Origins</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of</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European</a:t>
            </a:r>
            <a:r>
              <a:rPr lang="cs-CZ" sz="2500" i="1" dirty="0">
                <a:latin typeface="Times New Roman" panose="02020603050405020304" pitchFamily="18" charset="0"/>
                <a:cs typeface="Times New Roman" panose="02020603050405020304" pitchFamily="18" charset="0"/>
              </a:rPr>
              <a:t> </a:t>
            </a:r>
            <a:r>
              <a:rPr lang="cs-CZ" sz="2500" i="1" dirty="0" err="1">
                <a:latin typeface="Times New Roman" panose="02020603050405020304" pitchFamily="18" charset="0"/>
                <a:cs typeface="Times New Roman" panose="02020603050405020304" pitchFamily="18" charset="0"/>
              </a:rPr>
              <a:t>Thought</a:t>
            </a:r>
            <a:r>
              <a:rPr lang="cs-CZ" sz="2500" i="1" dirty="0">
                <a:latin typeface="Times New Roman" panose="02020603050405020304" pitchFamily="18" charset="0"/>
                <a:cs typeface="Times New Roman" panose="02020603050405020304" pitchFamily="18" charset="0"/>
              </a:rPr>
              <a:t>. </a:t>
            </a:r>
            <a:r>
              <a:rPr lang="cs-CZ" sz="2500" dirty="0">
                <a:latin typeface="Times New Roman" panose="02020603050405020304" pitchFamily="18" charset="0"/>
                <a:cs typeface="Times New Roman" panose="02020603050405020304" pitchFamily="18" charset="0"/>
              </a:rPr>
              <a:t>Harvard University </a:t>
            </a:r>
            <a:r>
              <a:rPr lang="cs-CZ" sz="2500" dirty="0" err="1">
                <a:latin typeface="Times New Roman" panose="02020603050405020304" pitchFamily="18" charset="0"/>
                <a:cs typeface="Times New Roman" panose="02020603050405020304" pitchFamily="18" charset="0"/>
              </a:rPr>
              <a:t>Press</a:t>
            </a:r>
            <a:r>
              <a:rPr lang="cs-CZ" sz="2500" dirty="0">
                <a:latin typeface="Times New Roman" panose="02020603050405020304" pitchFamily="18" charset="0"/>
                <a:cs typeface="Times New Roman" panose="02020603050405020304" pitchFamily="18" charset="0"/>
              </a:rPr>
              <a:t>, 1953.</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108260977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Paul Kurz, The Transcendental Temptation. Prometheus Books 2013."/>
          <p:cNvSpPr txBox="1">
            <a:spLocks noGrp="1"/>
          </p:cNvSpPr>
          <p:nvPr>
            <p:ph type="title"/>
          </p:nvPr>
        </p:nvSpPr>
        <p:spPr>
          <a:prstGeom prst="rect">
            <a:avLst/>
          </a:prstGeom>
        </p:spPr>
        <p:txBody>
          <a:bodyPr>
            <a:normAutofit fontScale="90000"/>
          </a:bodyPr>
          <a:lstStyle/>
          <a:p>
            <a:pPr defTabSz="749808">
              <a:defRPr sz="3607">
                <a:latin typeface="Times New Roman"/>
                <a:ea typeface="Times New Roman"/>
                <a:cs typeface="Times New Roman"/>
                <a:sym typeface="Times New Roman"/>
              </a:defRPr>
            </a:pPr>
            <a:r>
              <a:t>Paul Kurz, </a:t>
            </a:r>
            <a:r>
              <a:rPr i="1"/>
              <a:t>The Transcendental Temptation</a:t>
            </a:r>
            <a:r>
              <a:t>. Prometheus Books 2013. </a:t>
            </a:r>
          </a:p>
        </p:txBody>
      </p:sp>
      <p:pic>
        <p:nvPicPr>
          <p:cNvPr id="187" name="IMG_1030.jpeg" descr="IMG_1030.jpeg"/>
          <p:cNvPicPr>
            <a:picLocks noChangeAspect="1"/>
          </p:cNvPicPr>
          <p:nvPr/>
        </p:nvPicPr>
        <p:blipFill>
          <a:blip r:embed="rId2"/>
          <a:stretch>
            <a:fillRect/>
          </a:stretch>
        </p:blipFill>
        <p:spPr>
          <a:xfrm>
            <a:off x="855009" y="1711275"/>
            <a:ext cx="7433982" cy="4142602"/>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G_1031.jpeg" descr="IMG_1031.jpeg"/>
          <p:cNvPicPr>
            <a:picLocks noChangeAspect="1"/>
          </p:cNvPicPr>
          <p:nvPr/>
        </p:nvPicPr>
        <p:blipFill>
          <a:blip r:embed="rId2"/>
          <a:stretch>
            <a:fillRect/>
          </a:stretch>
        </p:blipFill>
        <p:spPr>
          <a:xfrm>
            <a:off x="416664" y="323562"/>
            <a:ext cx="6973296" cy="3266228"/>
          </a:xfrm>
          <a:prstGeom prst="rect">
            <a:avLst/>
          </a:prstGeom>
          <a:ln w="12700">
            <a:miter lim="400000"/>
          </a:ln>
        </p:spPr>
      </p:pic>
      <p:pic>
        <p:nvPicPr>
          <p:cNvPr id="190" name="IMG_1032.jpeg" descr="IMG_1032.jpeg"/>
          <p:cNvPicPr>
            <a:picLocks noChangeAspect="1"/>
          </p:cNvPicPr>
          <p:nvPr/>
        </p:nvPicPr>
        <p:blipFill>
          <a:blip r:embed="rId3"/>
          <a:stretch>
            <a:fillRect/>
          </a:stretch>
        </p:blipFill>
        <p:spPr>
          <a:xfrm>
            <a:off x="337838" y="3541007"/>
            <a:ext cx="7130948" cy="2803621"/>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Filosofie dnes?"/>
          <p:cNvSpPr txBox="1">
            <a:spLocks noGrp="1"/>
          </p:cNvSpPr>
          <p:nvPr>
            <p:ph type="title"/>
          </p:nvPr>
        </p:nvSpPr>
        <p:spPr>
          <a:xfrm>
            <a:off x="457200" y="274638"/>
            <a:ext cx="8229600" cy="5782230"/>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3200">
                <a:solidFill>
                  <a:srgbClr val="FFFFFF"/>
                </a:solidFill>
              </a:defRPr>
            </a:lvl1pPr>
          </a:lstStyle>
          <a:p>
            <a:r>
              <a:t>Filosofie dnes?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Řekli jsme, že filosofie je snahou o racionální výklad povahy světa. Svět pak dnes racionálně vykládá především věda pomocí vědecké metody. V negativním smyslu můžeme říct, že úkolem filosofie je přinejmenším upozorňovat na relevantní fenomény, v nichž v"/>
          <p:cNvSpPr txBox="1">
            <a:spLocks noGrp="1"/>
          </p:cNvSpPr>
          <p:nvPr>
            <p:ph type="title"/>
          </p:nvPr>
        </p:nvSpPr>
        <p:spPr>
          <a:xfrm>
            <a:off x="457200" y="274637"/>
            <a:ext cx="8229600" cy="6173787"/>
          </a:xfrm>
          <a:prstGeom prst="rect">
            <a:avLst/>
          </a:prstGeom>
        </p:spPr>
        <p:txBody>
          <a:bodyPr>
            <a:normAutofit/>
          </a:bodyPr>
          <a:lstStyle/>
          <a:p>
            <a:pPr defTabSz="795527">
              <a:defRPr sz="3828">
                <a:latin typeface="Times New Roman"/>
                <a:ea typeface="Times New Roman"/>
                <a:cs typeface="Times New Roman"/>
                <a:sym typeface="Times New Roman"/>
              </a:defRPr>
            </a:pPr>
            <a:r>
              <a:rPr dirty="0" err="1"/>
              <a:t>Řekli</a:t>
            </a:r>
            <a:r>
              <a:rPr dirty="0"/>
              <a:t> </a:t>
            </a:r>
            <a:r>
              <a:rPr dirty="0" err="1"/>
              <a:t>jsme</a:t>
            </a:r>
            <a:r>
              <a:rPr dirty="0"/>
              <a:t>, </a:t>
            </a:r>
            <a:r>
              <a:rPr dirty="0" err="1"/>
              <a:t>že</a:t>
            </a:r>
            <a:r>
              <a:rPr dirty="0"/>
              <a:t> </a:t>
            </a:r>
            <a:r>
              <a:rPr dirty="0" err="1"/>
              <a:t>filosofie</a:t>
            </a:r>
            <a:r>
              <a:rPr dirty="0"/>
              <a:t> je </a:t>
            </a:r>
            <a:r>
              <a:rPr dirty="0" err="1"/>
              <a:t>snahou</a:t>
            </a:r>
            <a:r>
              <a:rPr dirty="0"/>
              <a:t> o </a:t>
            </a:r>
            <a:r>
              <a:rPr dirty="0" err="1"/>
              <a:t>racionální</a:t>
            </a:r>
            <a:r>
              <a:rPr dirty="0"/>
              <a:t> </a:t>
            </a:r>
            <a:r>
              <a:rPr dirty="0" err="1"/>
              <a:t>výklad</a:t>
            </a:r>
            <a:r>
              <a:rPr dirty="0"/>
              <a:t> </a:t>
            </a:r>
            <a:r>
              <a:rPr dirty="0" err="1"/>
              <a:t>povahy</a:t>
            </a:r>
            <a:r>
              <a:rPr dirty="0"/>
              <a:t> </a:t>
            </a:r>
            <a:r>
              <a:rPr dirty="0" err="1"/>
              <a:t>světa</a:t>
            </a:r>
            <a:r>
              <a:rPr dirty="0"/>
              <a:t>. </a:t>
            </a:r>
            <a:r>
              <a:rPr dirty="0" err="1"/>
              <a:t>Svět</a:t>
            </a:r>
            <a:r>
              <a:rPr dirty="0"/>
              <a:t> </a:t>
            </a:r>
            <a:r>
              <a:rPr dirty="0" err="1"/>
              <a:t>pak</a:t>
            </a:r>
            <a:r>
              <a:rPr dirty="0"/>
              <a:t> </a:t>
            </a:r>
            <a:r>
              <a:rPr dirty="0" err="1"/>
              <a:t>dnes</a:t>
            </a:r>
            <a:r>
              <a:rPr dirty="0"/>
              <a:t> </a:t>
            </a:r>
            <a:r>
              <a:rPr dirty="0" err="1"/>
              <a:t>racionálně</a:t>
            </a:r>
            <a:r>
              <a:rPr dirty="0"/>
              <a:t> </a:t>
            </a:r>
            <a:r>
              <a:rPr dirty="0" err="1"/>
              <a:t>vykládá</a:t>
            </a:r>
            <a:r>
              <a:rPr dirty="0"/>
              <a:t> </a:t>
            </a:r>
            <a:r>
              <a:rPr dirty="0" err="1"/>
              <a:t>především</a:t>
            </a:r>
            <a:r>
              <a:rPr dirty="0"/>
              <a:t> </a:t>
            </a:r>
            <a:r>
              <a:rPr dirty="0" err="1"/>
              <a:t>věd</a:t>
            </a:r>
            <a:r>
              <a:rPr lang="cs-CZ" dirty="0"/>
              <a:t> </a:t>
            </a:r>
            <a:r>
              <a:rPr dirty="0"/>
              <a:t>a </a:t>
            </a:r>
            <a:r>
              <a:rPr dirty="0" err="1"/>
              <a:t>pomocí</a:t>
            </a:r>
            <a:r>
              <a:rPr dirty="0"/>
              <a:t> </a:t>
            </a:r>
            <a:r>
              <a:rPr dirty="0" err="1"/>
              <a:t>vědecké</a:t>
            </a:r>
            <a:r>
              <a:rPr dirty="0"/>
              <a:t> </a:t>
            </a:r>
            <a:r>
              <a:rPr dirty="0" err="1"/>
              <a:t>metody</a:t>
            </a:r>
            <a:r>
              <a:rPr dirty="0"/>
              <a:t>. V </a:t>
            </a:r>
            <a:r>
              <a:rPr b="1" dirty="0" err="1"/>
              <a:t>negativním</a:t>
            </a:r>
            <a:r>
              <a:rPr dirty="0"/>
              <a:t> </a:t>
            </a:r>
            <a:r>
              <a:rPr dirty="0" err="1"/>
              <a:t>smyslu</a:t>
            </a:r>
            <a:r>
              <a:rPr dirty="0"/>
              <a:t> </a:t>
            </a:r>
            <a:r>
              <a:rPr dirty="0" err="1"/>
              <a:t>můžeme</a:t>
            </a:r>
            <a:r>
              <a:rPr dirty="0"/>
              <a:t> </a:t>
            </a:r>
            <a:r>
              <a:rPr dirty="0" err="1"/>
              <a:t>říct</a:t>
            </a:r>
            <a:r>
              <a:rPr dirty="0"/>
              <a:t>, </a:t>
            </a:r>
            <a:r>
              <a:rPr dirty="0" err="1"/>
              <a:t>že</a:t>
            </a:r>
            <a:r>
              <a:rPr dirty="0"/>
              <a:t> </a:t>
            </a:r>
            <a:r>
              <a:rPr dirty="0" err="1"/>
              <a:t>úkolem</a:t>
            </a:r>
            <a:r>
              <a:rPr dirty="0"/>
              <a:t> </a:t>
            </a:r>
            <a:r>
              <a:rPr dirty="0" err="1"/>
              <a:t>filosofie</a:t>
            </a:r>
            <a:r>
              <a:rPr dirty="0"/>
              <a:t> je </a:t>
            </a:r>
            <a:r>
              <a:rPr dirty="0" err="1"/>
              <a:t>přinejmenším</a:t>
            </a:r>
            <a:r>
              <a:rPr dirty="0"/>
              <a:t> </a:t>
            </a:r>
            <a:r>
              <a:rPr dirty="0" err="1"/>
              <a:t>upozorňovat</a:t>
            </a:r>
            <a:r>
              <a:rPr dirty="0"/>
              <a:t> </a:t>
            </a:r>
            <a:r>
              <a:rPr dirty="0" err="1"/>
              <a:t>na</a:t>
            </a:r>
            <a:r>
              <a:rPr dirty="0"/>
              <a:t> </a:t>
            </a:r>
            <a:r>
              <a:rPr dirty="0" err="1"/>
              <a:t>relevantní</a:t>
            </a:r>
            <a:r>
              <a:rPr dirty="0"/>
              <a:t> </a:t>
            </a:r>
            <a:r>
              <a:rPr dirty="0" err="1"/>
              <a:t>fenomény</a:t>
            </a:r>
            <a:r>
              <a:rPr dirty="0"/>
              <a:t>, v </a:t>
            </a:r>
            <a:r>
              <a:rPr dirty="0" err="1"/>
              <a:t>nichž</a:t>
            </a:r>
            <a:r>
              <a:rPr dirty="0"/>
              <a:t> </a:t>
            </a:r>
            <a:r>
              <a:rPr dirty="0" err="1"/>
              <a:t>věda</a:t>
            </a:r>
            <a:r>
              <a:rPr dirty="0"/>
              <a:t> a </a:t>
            </a:r>
            <a:r>
              <a:rPr dirty="0" err="1"/>
              <a:t>vědecká</a:t>
            </a:r>
            <a:r>
              <a:rPr dirty="0"/>
              <a:t> </a:t>
            </a:r>
            <a:r>
              <a:rPr dirty="0" err="1"/>
              <a:t>metoda</a:t>
            </a:r>
            <a:r>
              <a:rPr dirty="0"/>
              <a:t> </a:t>
            </a:r>
            <a:r>
              <a:rPr dirty="0" err="1"/>
              <a:t>nejsou</a:t>
            </a:r>
            <a:r>
              <a:rPr dirty="0"/>
              <a:t> </a:t>
            </a:r>
            <a:r>
              <a:rPr dirty="0" err="1"/>
              <a:t>respektovány</a:t>
            </a:r>
            <a:r>
              <a:rPr dirty="0"/>
              <a:t>, </a:t>
            </a:r>
            <a:r>
              <a:rPr dirty="0" err="1"/>
              <a:t>což</a:t>
            </a:r>
            <a:r>
              <a:rPr dirty="0"/>
              <a:t> se </a:t>
            </a:r>
            <a:r>
              <a:rPr dirty="0" err="1"/>
              <a:t>často</a:t>
            </a:r>
            <a:r>
              <a:rPr dirty="0"/>
              <a:t> </a:t>
            </a:r>
            <a:r>
              <a:rPr dirty="0" err="1"/>
              <a:t>děje</a:t>
            </a:r>
            <a:r>
              <a:rPr dirty="0"/>
              <a:t> z </a:t>
            </a:r>
            <a:r>
              <a:rPr dirty="0" err="1"/>
              <a:t>ideologických</a:t>
            </a:r>
            <a:r>
              <a:rPr dirty="0"/>
              <a:t> </a:t>
            </a:r>
            <a:r>
              <a:rPr dirty="0" err="1"/>
              <a:t>důvodů</a:t>
            </a:r>
            <a:r>
              <a:rPr dirty="0"/>
              <a:t>.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o je věda a co jsou základní znaky vědeckého poznání?…"/>
          <p:cNvSpPr txBox="1">
            <a:spLocks noGrp="1"/>
          </p:cNvSpPr>
          <p:nvPr>
            <p:ph type="title"/>
          </p:nvPr>
        </p:nvSpPr>
        <p:spPr>
          <a:xfrm>
            <a:off x="457200" y="274638"/>
            <a:ext cx="8229600" cy="5509606"/>
          </a:xfrm>
          <a:prstGeom prst="rect">
            <a:avLst/>
          </a:prstGeom>
        </p:spPr>
        <p:txBody>
          <a:bodyPr anchor="t">
            <a:normAutofit fontScale="90000"/>
          </a:bodyPr>
          <a:lstStyle/>
          <a:p>
            <a:pPr algn="l" defTabSz="822959">
              <a:defRPr sz="3959">
                <a:latin typeface="Times New Roman"/>
                <a:ea typeface="Times New Roman"/>
                <a:cs typeface="Times New Roman"/>
                <a:sym typeface="Times New Roman"/>
              </a:defRPr>
            </a:pPr>
            <a:r>
              <a:rPr dirty="0"/>
              <a:t>Co je </a:t>
            </a:r>
            <a:r>
              <a:rPr dirty="0" err="1"/>
              <a:t>věda</a:t>
            </a:r>
            <a:r>
              <a:rPr dirty="0"/>
              <a:t> a co </a:t>
            </a:r>
            <a:r>
              <a:rPr dirty="0" err="1"/>
              <a:t>jsou</a:t>
            </a:r>
            <a:r>
              <a:rPr dirty="0"/>
              <a:t> </a:t>
            </a:r>
            <a:r>
              <a:rPr dirty="0" err="1"/>
              <a:t>základní</a:t>
            </a:r>
            <a:r>
              <a:rPr dirty="0"/>
              <a:t> </a:t>
            </a:r>
            <a:r>
              <a:rPr dirty="0" err="1"/>
              <a:t>znaky</a:t>
            </a:r>
            <a:r>
              <a:rPr dirty="0"/>
              <a:t> </a:t>
            </a:r>
            <a:r>
              <a:rPr dirty="0" err="1"/>
              <a:t>vědeckého</a:t>
            </a:r>
            <a:r>
              <a:rPr dirty="0"/>
              <a:t> </a:t>
            </a:r>
            <a:r>
              <a:rPr dirty="0" err="1"/>
              <a:t>poznání</a:t>
            </a:r>
            <a:r>
              <a:rPr dirty="0"/>
              <a:t>?</a:t>
            </a:r>
          </a:p>
          <a:p>
            <a:pPr algn="l" defTabSz="822959">
              <a:defRPr sz="3959">
                <a:latin typeface="Times New Roman"/>
                <a:ea typeface="Times New Roman"/>
                <a:cs typeface="Times New Roman"/>
                <a:sym typeface="Times New Roman"/>
              </a:defRPr>
            </a:pPr>
            <a:endParaRPr dirty="0"/>
          </a:p>
          <a:p>
            <a:pPr algn="l" defTabSz="822959">
              <a:defRPr sz="3959">
                <a:latin typeface="Times New Roman"/>
                <a:ea typeface="Times New Roman"/>
                <a:cs typeface="Times New Roman"/>
                <a:sym typeface="Times New Roman"/>
              </a:defRPr>
            </a:pPr>
            <a:r>
              <a:rPr dirty="0"/>
              <a:t>1. </a:t>
            </a:r>
            <a:r>
              <a:rPr dirty="0" err="1">
                <a:solidFill>
                  <a:srgbClr val="FF0000"/>
                </a:solidFill>
              </a:rPr>
              <a:t>Falzifikovatelnost</a:t>
            </a:r>
            <a:endParaRPr dirty="0">
              <a:solidFill>
                <a:srgbClr val="FF0000"/>
              </a:solidFill>
            </a:endParaRPr>
          </a:p>
          <a:p>
            <a:pPr algn="l" defTabSz="822959">
              <a:defRPr sz="3959">
                <a:latin typeface="Times New Roman"/>
                <a:ea typeface="Times New Roman"/>
                <a:cs typeface="Times New Roman"/>
                <a:sym typeface="Times New Roman"/>
              </a:defRPr>
            </a:pPr>
            <a:r>
              <a:rPr dirty="0"/>
              <a:t>2. </a:t>
            </a:r>
            <a:r>
              <a:rPr dirty="0" err="1"/>
              <a:t>Schopnost</a:t>
            </a:r>
            <a:r>
              <a:rPr dirty="0"/>
              <a:t> </a:t>
            </a:r>
            <a:r>
              <a:rPr dirty="0" err="1"/>
              <a:t>předpovídat</a:t>
            </a:r>
            <a:r>
              <a:rPr dirty="0"/>
              <a:t> </a:t>
            </a:r>
            <a:r>
              <a:rPr dirty="0" err="1"/>
              <a:t>jevy</a:t>
            </a:r>
            <a:r>
              <a:rPr dirty="0"/>
              <a:t> v </a:t>
            </a:r>
            <a:r>
              <a:rPr dirty="0" err="1"/>
              <a:t>přírodě</a:t>
            </a:r>
            <a:endParaRPr dirty="0"/>
          </a:p>
          <a:p>
            <a:pPr algn="l" defTabSz="822959">
              <a:defRPr sz="3959">
                <a:latin typeface="Times New Roman"/>
                <a:ea typeface="Times New Roman"/>
                <a:cs typeface="Times New Roman"/>
                <a:sym typeface="Times New Roman"/>
              </a:defRPr>
            </a:pPr>
            <a:r>
              <a:rPr dirty="0"/>
              <a:t>3. </a:t>
            </a:r>
            <a:r>
              <a:rPr dirty="0" err="1"/>
              <a:t>Schopnost</a:t>
            </a:r>
            <a:r>
              <a:rPr dirty="0"/>
              <a:t> </a:t>
            </a:r>
            <a:r>
              <a:rPr dirty="0" err="1"/>
              <a:t>vysvětlovat</a:t>
            </a:r>
            <a:r>
              <a:rPr dirty="0"/>
              <a:t> </a:t>
            </a:r>
            <a:r>
              <a:rPr dirty="0" err="1"/>
              <a:t>již</a:t>
            </a:r>
            <a:r>
              <a:rPr dirty="0"/>
              <a:t> </a:t>
            </a:r>
            <a:r>
              <a:rPr dirty="0" err="1"/>
              <a:t>známé</a:t>
            </a:r>
            <a:r>
              <a:rPr dirty="0"/>
              <a:t> </a:t>
            </a:r>
            <a:r>
              <a:rPr dirty="0" err="1"/>
              <a:t>fenomény</a:t>
            </a:r>
            <a:endParaRPr dirty="0"/>
          </a:p>
          <a:p>
            <a:pPr algn="l" defTabSz="822959">
              <a:defRPr sz="3959">
                <a:latin typeface="Times New Roman"/>
                <a:ea typeface="Times New Roman"/>
                <a:cs typeface="Times New Roman"/>
                <a:sym typeface="Times New Roman"/>
              </a:defRPr>
            </a:pPr>
            <a:r>
              <a:rPr dirty="0"/>
              <a:t>4. </a:t>
            </a:r>
            <a:r>
              <a:rPr dirty="0" err="1"/>
              <a:t>Princip</a:t>
            </a:r>
            <a:r>
              <a:rPr dirty="0"/>
              <a:t> </a:t>
            </a:r>
            <a:r>
              <a:rPr dirty="0" err="1"/>
              <a:t>úspornosti</a:t>
            </a:r>
            <a:r>
              <a:rPr dirty="0"/>
              <a:t>, parsimony principle</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rincip falzifikace"/>
          <p:cNvSpPr txBox="1">
            <a:spLocks noGrp="1"/>
          </p:cNvSpPr>
          <p:nvPr>
            <p:ph type="title"/>
          </p:nvPr>
        </p:nvSpPr>
        <p:spPr>
          <a:xfrm>
            <a:off x="457200" y="274638"/>
            <a:ext cx="8229600" cy="5359608"/>
          </a:xfrm>
          <a:prstGeom prst="rect">
            <a:avLst/>
          </a:prstGeom>
        </p:spPr>
        <p:txBody>
          <a:bodyPr/>
          <a:lstStyle>
            <a:lvl1pPr>
              <a:defRPr>
                <a:latin typeface="Times New Roman"/>
                <a:ea typeface="Times New Roman"/>
                <a:cs typeface="Times New Roman"/>
                <a:sym typeface="Times New Roman"/>
              </a:defRPr>
            </a:lvl1pPr>
          </a:lstStyle>
          <a:p>
            <a:r>
              <a:t>Princip falzifikace</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Vědecké teorie jsou ověřitelné. Ověřitelné teorie je možné na základě ověřovacího postupu zamítnout (a nahradit teoriemi jinými).“"/>
          <p:cNvSpPr txBox="1">
            <a:spLocks noGrp="1"/>
          </p:cNvSpPr>
          <p:nvPr>
            <p:ph type="title"/>
          </p:nvPr>
        </p:nvSpPr>
        <p:spPr>
          <a:xfrm>
            <a:off x="457200" y="679670"/>
            <a:ext cx="8229600" cy="4787394"/>
          </a:xfrm>
          <a:prstGeom prst="rect">
            <a:avLst/>
          </a:prstGeom>
        </p:spPr>
        <p:txBody>
          <a:bodyPr/>
          <a:lstStyle>
            <a:lvl1pPr algn="l" defTabSz="457200">
              <a:spcBef>
                <a:spcPts val="700"/>
              </a:spcBef>
              <a:defRPr sz="2100" i="1">
                <a:solidFill>
                  <a:srgbClr val="202122"/>
                </a:solidFill>
                <a:latin typeface="Times New Roman"/>
                <a:ea typeface="Times New Roman"/>
                <a:cs typeface="Times New Roman"/>
                <a:sym typeface="Times New Roman"/>
              </a:defRPr>
            </a:lvl1pPr>
          </a:lstStyle>
          <a:p>
            <a:r>
              <a:t>„Vědecké teorie jsou ověřitelné. Ověřitelné teorie je možné na základě ověřovacího postupu zamítnout (a nahradit teoriemi jinými).“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ředpovídání existence jevů ve světě,  tj. testovatelnost."/>
          <p:cNvSpPr txBox="1">
            <a:spLocks noGrp="1"/>
          </p:cNvSpPr>
          <p:nvPr>
            <p:ph type="title"/>
          </p:nvPr>
        </p:nvSpPr>
        <p:spPr>
          <a:xfrm>
            <a:off x="457200" y="274638"/>
            <a:ext cx="8229600" cy="5498495"/>
          </a:xfrm>
          <a:prstGeom prst="rect">
            <a:avLst/>
          </a:prstGeom>
        </p:spPr>
        <p:txBody>
          <a:bodyPr/>
          <a:lstStyle>
            <a:lvl1pPr>
              <a:defRPr>
                <a:latin typeface="Times New Roman"/>
                <a:ea typeface="Times New Roman"/>
                <a:cs typeface="Times New Roman"/>
                <a:sym typeface="Times New Roman"/>
              </a:defRPr>
            </a:lvl1pPr>
          </a:lstStyle>
          <a:p>
            <a:r>
              <a:t>Předpovídání existence jevů ve světě,  tj. testovatelnost.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arsimony principle, Occamova břitva"/>
          <p:cNvSpPr txBox="1">
            <a:spLocks noGrp="1"/>
          </p:cNvSpPr>
          <p:nvPr>
            <p:ph type="title"/>
          </p:nvPr>
        </p:nvSpPr>
        <p:spPr>
          <a:xfrm>
            <a:off x="457200" y="485746"/>
            <a:ext cx="8229600" cy="5531828"/>
          </a:xfrm>
          <a:prstGeom prst="rect">
            <a:avLst/>
          </a:prstGeom>
        </p:spPr>
        <p:txBody>
          <a:bodyPr anchor="t"/>
          <a:lstStyle/>
          <a:p>
            <a:pPr defTabSz="850391">
              <a:defRPr sz="4092">
                <a:latin typeface="Times New Roman"/>
                <a:ea typeface="Times New Roman"/>
                <a:cs typeface="Times New Roman"/>
                <a:sym typeface="Times New Roman"/>
              </a:defRPr>
            </a:pPr>
            <a:r>
              <a:t>Parsimony principle, Occamova břitva</a:t>
            </a:r>
          </a:p>
          <a:p>
            <a:pPr defTabSz="850391">
              <a:defRPr sz="4092">
                <a:latin typeface="Times New Roman"/>
                <a:ea typeface="Times New Roman"/>
                <a:cs typeface="Times New Roman"/>
                <a:sym typeface="Times New Roman"/>
              </a:defRPr>
            </a:pPr>
            <a:endParaRPr/>
          </a:p>
          <a:p>
            <a:pPr defTabSz="850391">
              <a:defRPr sz="4092">
                <a:latin typeface="Times New Roman"/>
                <a:ea typeface="Times New Roman"/>
                <a:cs typeface="Times New Roman"/>
                <a:sym typeface="Times New Roman"/>
              </a:defRPr>
            </a:pPr>
            <a:endParaRPr/>
          </a:p>
        </p:txBody>
      </p:sp>
      <p:pic>
        <p:nvPicPr>
          <p:cNvPr id="205" name="pasted-image.jpeg" descr="pasted-image.jpeg"/>
          <p:cNvPicPr>
            <a:picLocks noChangeAspect="1"/>
          </p:cNvPicPr>
          <p:nvPr/>
        </p:nvPicPr>
        <p:blipFill>
          <a:blip r:embed="rId2"/>
          <a:stretch>
            <a:fillRect/>
          </a:stretch>
        </p:blipFill>
        <p:spPr>
          <a:xfrm>
            <a:off x="457200" y="485746"/>
            <a:ext cx="8100746" cy="3548722"/>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Pluralitas non est ponenda sine necessitate.…"/>
          <p:cNvSpPr txBox="1">
            <a:spLocks noGrp="1"/>
          </p:cNvSpPr>
          <p:nvPr>
            <p:ph type="title"/>
          </p:nvPr>
        </p:nvSpPr>
        <p:spPr>
          <a:xfrm>
            <a:off x="457200" y="274638"/>
            <a:ext cx="8229600" cy="5648948"/>
          </a:xfrm>
          <a:prstGeom prst="rect">
            <a:avLst/>
          </a:prstGeom>
        </p:spPr>
        <p:txBody>
          <a:bodyPr/>
          <a:lstStyle/>
          <a:p>
            <a:pPr algn="l" defTabSz="457200">
              <a:defRPr sz="2100" i="1">
                <a:solidFill>
                  <a:srgbClr val="202122"/>
                </a:solidFill>
                <a:latin typeface="Times New Roman"/>
                <a:ea typeface="Times New Roman"/>
                <a:cs typeface="Times New Roman"/>
                <a:sym typeface="Times New Roman"/>
              </a:defRPr>
            </a:pPr>
            <a:r>
              <a:rPr dirty="0" err="1"/>
              <a:t>Pluralitas</a:t>
            </a:r>
            <a:r>
              <a:rPr dirty="0"/>
              <a:t> non </a:t>
            </a:r>
            <a:r>
              <a:rPr dirty="0" err="1"/>
              <a:t>est</a:t>
            </a:r>
            <a:r>
              <a:rPr dirty="0"/>
              <a:t> </a:t>
            </a:r>
            <a:r>
              <a:rPr dirty="0" err="1"/>
              <a:t>ponenda</a:t>
            </a:r>
            <a:r>
              <a:rPr dirty="0"/>
              <a:t> sine necessitate.</a:t>
            </a:r>
            <a:endParaRPr i="0" dirty="0"/>
          </a:p>
          <a:p>
            <a:pPr algn="l" defTabSz="457200">
              <a:defRPr sz="2100" i="1">
                <a:solidFill>
                  <a:srgbClr val="202122"/>
                </a:solidFill>
                <a:latin typeface="Times New Roman"/>
                <a:ea typeface="Times New Roman"/>
                <a:cs typeface="Times New Roman"/>
                <a:sym typeface="Times New Roman"/>
              </a:defRPr>
            </a:pPr>
            <a:r>
              <a:rPr i="0" dirty="0" err="1"/>
              <a:t>tj</a:t>
            </a:r>
            <a:r>
              <a:rPr i="0" dirty="0"/>
              <a:t>. </a:t>
            </a:r>
            <a:r>
              <a:rPr dirty="0" err="1"/>
              <a:t>Nemá</a:t>
            </a:r>
            <a:r>
              <a:rPr dirty="0"/>
              <a:t> se </a:t>
            </a:r>
            <a:r>
              <a:rPr dirty="0" err="1"/>
              <a:t>postulovat</a:t>
            </a:r>
            <a:r>
              <a:rPr dirty="0"/>
              <a:t> </a:t>
            </a:r>
            <a:r>
              <a:rPr dirty="0" err="1"/>
              <a:t>množství</a:t>
            </a:r>
            <a:r>
              <a:rPr dirty="0"/>
              <a:t> (</a:t>
            </a:r>
            <a:r>
              <a:rPr dirty="0" err="1"/>
              <a:t>důvodů</a:t>
            </a:r>
            <a:r>
              <a:rPr dirty="0"/>
              <a:t> </a:t>
            </a:r>
            <a:r>
              <a:rPr dirty="0" err="1"/>
              <a:t>či</a:t>
            </a:r>
            <a:r>
              <a:rPr dirty="0"/>
              <a:t> </a:t>
            </a:r>
            <a:r>
              <a:rPr dirty="0" err="1"/>
              <a:t>příčin</a:t>
            </a:r>
            <a:r>
              <a:rPr dirty="0"/>
              <a:t>), </a:t>
            </a:r>
            <a:r>
              <a:rPr dirty="0" err="1"/>
              <a:t>není</a:t>
            </a:r>
            <a:r>
              <a:rPr dirty="0"/>
              <a:t>-li to </a:t>
            </a:r>
            <a:r>
              <a:rPr dirty="0" err="1"/>
              <a:t>nezbytné</a:t>
            </a:r>
            <a:r>
              <a:rPr dirty="0"/>
              <a:t>.</a:t>
            </a:r>
            <a:endParaRPr i="0" dirty="0"/>
          </a:p>
          <a:p>
            <a:pPr algn="l" defTabSz="457200">
              <a:spcBef>
                <a:spcPts val="800"/>
              </a:spcBef>
              <a:defRPr sz="2100">
                <a:solidFill>
                  <a:srgbClr val="202122"/>
                </a:solidFill>
                <a:latin typeface="Times New Roman"/>
                <a:ea typeface="Times New Roman"/>
                <a:cs typeface="Times New Roman"/>
                <a:sym typeface="Times New Roman"/>
              </a:defRPr>
            </a:pPr>
            <a:r>
              <a:rPr dirty="0" err="1"/>
              <a:t>nebo</a:t>
            </a:r>
            <a:r>
              <a:rPr dirty="0"/>
              <a:t> v </a:t>
            </a:r>
            <a:r>
              <a:rPr dirty="0" err="1"/>
              <a:t>pozdější</a:t>
            </a:r>
            <a:r>
              <a:rPr dirty="0"/>
              <a:t> </a:t>
            </a:r>
            <a:r>
              <a:rPr dirty="0" err="1"/>
              <a:t>formulaci</a:t>
            </a:r>
            <a:endParaRPr dirty="0"/>
          </a:p>
          <a:p>
            <a:pPr algn="l" defTabSz="457200">
              <a:defRPr sz="2100" i="1">
                <a:solidFill>
                  <a:srgbClr val="202122"/>
                </a:solidFill>
                <a:latin typeface="Times New Roman"/>
                <a:ea typeface="Times New Roman"/>
                <a:cs typeface="Times New Roman"/>
                <a:sym typeface="Times New Roman"/>
              </a:defRPr>
            </a:pPr>
            <a:r>
              <a:rPr dirty="0" err="1"/>
              <a:t>Entia</a:t>
            </a:r>
            <a:r>
              <a:rPr dirty="0"/>
              <a:t> non </a:t>
            </a:r>
            <a:r>
              <a:rPr dirty="0" err="1"/>
              <a:t>sunt</a:t>
            </a:r>
            <a:r>
              <a:rPr dirty="0"/>
              <a:t> </a:t>
            </a:r>
            <a:r>
              <a:rPr dirty="0" err="1"/>
              <a:t>multiplicanda</a:t>
            </a:r>
            <a:r>
              <a:rPr dirty="0"/>
              <a:t> </a:t>
            </a:r>
            <a:r>
              <a:rPr dirty="0" err="1"/>
              <a:t>praeter</a:t>
            </a:r>
            <a:r>
              <a:rPr dirty="0"/>
              <a:t> </a:t>
            </a:r>
            <a:r>
              <a:rPr dirty="0" err="1"/>
              <a:t>necessitatem</a:t>
            </a:r>
            <a:r>
              <a:rPr dirty="0"/>
              <a:t>.</a:t>
            </a:r>
            <a:endParaRPr i="0" dirty="0"/>
          </a:p>
          <a:p>
            <a:pPr algn="l" defTabSz="457200">
              <a:defRPr sz="2100" i="1">
                <a:solidFill>
                  <a:srgbClr val="202122"/>
                </a:solidFill>
                <a:latin typeface="Times New Roman"/>
                <a:ea typeface="Times New Roman"/>
                <a:cs typeface="Times New Roman"/>
                <a:sym typeface="Times New Roman"/>
              </a:defRPr>
            </a:pPr>
            <a:r>
              <a:rPr i="0" dirty="0" err="1"/>
              <a:t>tj</a:t>
            </a:r>
            <a:r>
              <a:rPr i="0" dirty="0"/>
              <a:t>. </a:t>
            </a:r>
            <a:r>
              <a:rPr dirty="0"/>
              <a:t>Entity se </a:t>
            </a:r>
            <a:r>
              <a:rPr dirty="0" err="1"/>
              <a:t>nemají</a:t>
            </a:r>
            <a:r>
              <a:rPr dirty="0"/>
              <a:t> </a:t>
            </a:r>
            <a:r>
              <a:rPr dirty="0" err="1"/>
              <a:t>zmnožovat</a:t>
            </a:r>
            <a:r>
              <a:rPr dirty="0"/>
              <a:t> </a:t>
            </a:r>
            <a:r>
              <a:rPr dirty="0" err="1"/>
              <a:t>více</a:t>
            </a:r>
            <a:r>
              <a:rPr dirty="0"/>
              <a:t>, </a:t>
            </a:r>
            <a:r>
              <a:rPr dirty="0" err="1"/>
              <a:t>než</a:t>
            </a:r>
            <a:r>
              <a:rPr dirty="0"/>
              <a:t> je </a:t>
            </a:r>
            <a:r>
              <a:rPr dirty="0" err="1"/>
              <a:t>nutné</a:t>
            </a:r>
            <a:r>
              <a:rPr dirty="0"/>
              <a:t>.</a:t>
            </a:r>
            <a:endParaRPr i="0" dirty="0"/>
          </a:p>
          <a:p>
            <a:pPr algn="l" defTabSz="457200">
              <a:spcBef>
                <a:spcPts val="800"/>
              </a:spcBef>
              <a:defRPr sz="2100">
                <a:solidFill>
                  <a:srgbClr val="202122"/>
                </a:solidFill>
                <a:latin typeface="Times New Roman"/>
                <a:ea typeface="Times New Roman"/>
                <a:cs typeface="Times New Roman"/>
                <a:sym typeface="Times New Roman"/>
              </a:defRPr>
            </a:pPr>
            <a:r>
              <a:rPr dirty="0"/>
              <a:t>To se </a:t>
            </a:r>
            <a:r>
              <a:rPr dirty="0" err="1"/>
              <a:t>dá</a:t>
            </a:r>
            <a:r>
              <a:rPr dirty="0"/>
              <a:t> </a:t>
            </a:r>
            <a:r>
              <a:rPr dirty="0" err="1"/>
              <a:t>interpretovat</a:t>
            </a:r>
            <a:r>
              <a:rPr dirty="0"/>
              <a:t> </a:t>
            </a:r>
            <a:r>
              <a:rPr dirty="0" err="1"/>
              <a:t>dvěma</a:t>
            </a:r>
            <a:r>
              <a:rPr dirty="0"/>
              <a:t> </a:t>
            </a:r>
            <a:r>
              <a:rPr dirty="0" err="1"/>
              <a:t>mírně</a:t>
            </a:r>
            <a:r>
              <a:rPr dirty="0"/>
              <a:t> </a:t>
            </a:r>
            <a:r>
              <a:rPr dirty="0" err="1"/>
              <a:t>odlišnými</a:t>
            </a:r>
            <a:r>
              <a:rPr dirty="0"/>
              <a:t> </a:t>
            </a:r>
            <a:r>
              <a:rPr dirty="0" err="1"/>
              <a:t>způsoby</a:t>
            </a:r>
            <a:r>
              <a:rPr dirty="0"/>
              <a:t>. </a:t>
            </a:r>
            <a:r>
              <a:rPr dirty="0" err="1"/>
              <a:t>První</a:t>
            </a:r>
            <a:r>
              <a:rPr dirty="0"/>
              <a:t> </a:t>
            </a:r>
            <a:r>
              <a:rPr dirty="0" err="1"/>
              <a:t>lze</a:t>
            </a:r>
            <a:r>
              <a:rPr dirty="0"/>
              <a:t> </a:t>
            </a:r>
            <a:r>
              <a:rPr dirty="0" err="1"/>
              <a:t>popsat</a:t>
            </a:r>
            <a:r>
              <a:rPr dirty="0"/>
              <a:t> </a:t>
            </a:r>
            <a:r>
              <a:rPr dirty="0" err="1"/>
              <a:t>takto</a:t>
            </a:r>
            <a:r>
              <a:rPr dirty="0"/>
              <a:t>:</a:t>
            </a:r>
          </a:p>
          <a:p>
            <a:pPr algn="l" defTabSz="457200">
              <a:defRPr sz="2100" i="1">
                <a:solidFill>
                  <a:srgbClr val="202122"/>
                </a:solidFill>
                <a:latin typeface="Times New Roman"/>
                <a:ea typeface="Times New Roman"/>
                <a:cs typeface="Times New Roman"/>
                <a:sym typeface="Times New Roman"/>
              </a:defRPr>
            </a:pPr>
            <a:r>
              <a:rPr dirty="0" err="1"/>
              <a:t>Pokud</a:t>
            </a:r>
            <a:r>
              <a:rPr dirty="0"/>
              <a:t> pro </a:t>
            </a:r>
            <a:r>
              <a:rPr dirty="0" err="1"/>
              <a:t>nějaký</a:t>
            </a:r>
            <a:r>
              <a:rPr dirty="0"/>
              <a:t> </a:t>
            </a:r>
            <a:r>
              <a:rPr dirty="0" err="1"/>
              <a:t>jev</a:t>
            </a:r>
            <a:r>
              <a:rPr dirty="0"/>
              <a:t> </a:t>
            </a:r>
            <a:r>
              <a:rPr dirty="0" err="1"/>
              <a:t>existuje</a:t>
            </a:r>
            <a:r>
              <a:rPr dirty="0"/>
              <a:t> </a:t>
            </a:r>
            <a:r>
              <a:rPr dirty="0" err="1"/>
              <a:t>vícero</a:t>
            </a:r>
            <a:r>
              <a:rPr dirty="0"/>
              <a:t> </a:t>
            </a:r>
            <a:r>
              <a:rPr dirty="0" err="1"/>
              <a:t>vysvětlení</a:t>
            </a:r>
            <a:r>
              <a:rPr dirty="0"/>
              <a:t>, je </a:t>
            </a:r>
            <a:r>
              <a:rPr dirty="0" err="1"/>
              <a:t>lépe</a:t>
            </a:r>
            <a:r>
              <a:rPr dirty="0"/>
              <a:t> </a:t>
            </a:r>
            <a:r>
              <a:rPr dirty="0" err="1"/>
              <a:t>upřednostňovat</a:t>
            </a:r>
            <a:r>
              <a:rPr dirty="0"/>
              <a:t> to </a:t>
            </a:r>
            <a:r>
              <a:rPr dirty="0" err="1"/>
              <a:t>nejméně</a:t>
            </a:r>
            <a:r>
              <a:rPr dirty="0"/>
              <a:t> </a:t>
            </a:r>
            <a:r>
              <a:rPr dirty="0" err="1"/>
              <a:t>komplikované</a:t>
            </a:r>
            <a:r>
              <a:rPr dirty="0"/>
              <a:t>.</a:t>
            </a:r>
            <a:endParaRPr i="0" dirty="0"/>
          </a:p>
          <a:p>
            <a:pPr algn="l" defTabSz="457200">
              <a:spcBef>
                <a:spcPts val="800"/>
              </a:spcBef>
              <a:defRPr sz="2100">
                <a:solidFill>
                  <a:srgbClr val="202122"/>
                </a:solidFill>
                <a:latin typeface="Times New Roman"/>
                <a:ea typeface="Times New Roman"/>
                <a:cs typeface="Times New Roman"/>
                <a:sym typeface="Times New Roman"/>
              </a:defRPr>
            </a:pPr>
            <a:r>
              <a:rPr dirty="0" err="1"/>
              <a:t>Přesnější</a:t>
            </a:r>
            <a:r>
              <a:rPr dirty="0"/>
              <a:t> (</a:t>
            </a:r>
            <a:r>
              <a:rPr dirty="0" err="1"/>
              <a:t>užší</a:t>
            </a:r>
            <a:r>
              <a:rPr dirty="0"/>
              <a:t>) </a:t>
            </a:r>
            <a:r>
              <a:rPr dirty="0" err="1"/>
              <a:t>chápání</a:t>
            </a:r>
            <a:r>
              <a:rPr dirty="0"/>
              <a:t> </a:t>
            </a:r>
            <a:r>
              <a:rPr dirty="0" err="1"/>
              <a:t>Occamovy</a:t>
            </a:r>
            <a:r>
              <a:rPr dirty="0"/>
              <a:t> </a:t>
            </a:r>
            <a:r>
              <a:rPr dirty="0" err="1"/>
              <a:t>břitvy</a:t>
            </a:r>
            <a:r>
              <a:rPr dirty="0"/>
              <a:t> se </a:t>
            </a:r>
            <a:r>
              <a:rPr dirty="0" err="1"/>
              <a:t>týká</a:t>
            </a:r>
            <a:r>
              <a:rPr dirty="0"/>
              <a:t> </a:t>
            </a:r>
            <a:r>
              <a:rPr dirty="0" err="1"/>
              <a:t>části</a:t>
            </a:r>
            <a:r>
              <a:rPr dirty="0"/>
              <a:t> </a:t>
            </a:r>
            <a:r>
              <a:rPr dirty="0" err="1"/>
              <a:t>jedné</a:t>
            </a:r>
            <a:r>
              <a:rPr dirty="0"/>
              <a:t> </a:t>
            </a:r>
            <a:r>
              <a:rPr dirty="0" err="1"/>
              <a:t>teorie</a:t>
            </a:r>
            <a:r>
              <a:rPr dirty="0"/>
              <a:t>:</a:t>
            </a:r>
          </a:p>
          <a:p>
            <a:pPr algn="l" defTabSz="457200">
              <a:defRPr sz="2100" i="1">
                <a:solidFill>
                  <a:srgbClr val="202122"/>
                </a:solidFill>
                <a:latin typeface="Times New Roman"/>
                <a:ea typeface="Times New Roman"/>
                <a:cs typeface="Times New Roman"/>
                <a:sym typeface="Times New Roman"/>
              </a:defRPr>
            </a:pPr>
            <a:r>
              <a:rPr dirty="0" err="1"/>
              <a:t>Pokud</a:t>
            </a:r>
            <a:r>
              <a:rPr dirty="0"/>
              <a:t> </a:t>
            </a:r>
            <a:r>
              <a:rPr dirty="0" err="1"/>
              <a:t>nějaká</a:t>
            </a:r>
            <a:r>
              <a:rPr dirty="0"/>
              <a:t> </a:t>
            </a:r>
            <a:r>
              <a:rPr dirty="0" err="1"/>
              <a:t>část</a:t>
            </a:r>
            <a:r>
              <a:rPr dirty="0"/>
              <a:t> </a:t>
            </a:r>
            <a:r>
              <a:rPr dirty="0" err="1"/>
              <a:t>teorie</a:t>
            </a:r>
            <a:r>
              <a:rPr dirty="0"/>
              <a:t> </a:t>
            </a:r>
            <a:r>
              <a:rPr dirty="0" err="1"/>
              <a:t>není</a:t>
            </a:r>
            <a:r>
              <a:rPr dirty="0"/>
              <a:t> pro </a:t>
            </a:r>
            <a:r>
              <a:rPr dirty="0" err="1"/>
              <a:t>dosažení</a:t>
            </a:r>
            <a:r>
              <a:rPr dirty="0"/>
              <a:t> </a:t>
            </a:r>
            <a:r>
              <a:rPr dirty="0" err="1"/>
              <a:t>výsledků</a:t>
            </a:r>
            <a:r>
              <a:rPr dirty="0"/>
              <a:t> </a:t>
            </a:r>
            <a:r>
              <a:rPr dirty="0" err="1"/>
              <a:t>nezbytná</a:t>
            </a:r>
            <a:r>
              <a:rPr dirty="0"/>
              <a:t>, do </a:t>
            </a:r>
            <a:r>
              <a:rPr dirty="0" err="1"/>
              <a:t>teorie</a:t>
            </a:r>
            <a:r>
              <a:rPr dirty="0"/>
              <a:t> </a:t>
            </a:r>
            <a:r>
              <a:rPr dirty="0" err="1"/>
              <a:t>nepatří</a:t>
            </a:r>
            <a:r>
              <a:rPr dirty="0"/>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09E654-2021-4612-8094-085C5BEBD0C9}"/>
              </a:ext>
            </a:extLst>
          </p:cNvPr>
          <p:cNvSpPr>
            <a:spLocks noGrp="1"/>
          </p:cNvSpPr>
          <p:nvPr>
            <p:ph type="title"/>
          </p:nvPr>
        </p:nvSpPr>
        <p:spPr/>
        <p:txBody>
          <a:bodyPr>
            <a:normAutofit fontScale="90000"/>
          </a:bodyPr>
          <a:lstStyle/>
          <a:p>
            <a:r>
              <a:rPr lang="cs-CZ" dirty="0">
                <a:latin typeface="Times New Roman" panose="02020603050405020304" pitchFamily="18" charset="0"/>
                <a:cs typeface="Times New Roman" panose="02020603050405020304" pitchFamily="18" charset="0"/>
              </a:rPr>
              <a:t>Perspektiva tragických dějin 20. století</a:t>
            </a:r>
          </a:p>
        </p:txBody>
      </p:sp>
      <p:sp>
        <p:nvSpPr>
          <p:cNvPr id="3" name="Zástupný text 2">
            <a:extLst>
              <a:ext uri="{FF2B5EF4-FFF2-40B4-BE49-F238E27FC236}">
                <a16:creationId xmlns:a16="http://schemas.microsoft.com/office/drawing/2014/main" id="{56692B9E-E20F-4C41-9364-5E814C7732E3}"/>
              </a:ext>
            </a:extLst>
          </p:cNvPr>
          <p:cNvSpPr>
            <a:spLocks noGrp="1"/>
          </p:cNvSpPr>
          <p:nvPr>
            <p:ph type="body" idx="1"/>
          </p:nvPr>
        </p:nvSpPr>
        <p:spPr/>
        <p:txBody>
          <a:bodyPr/>
          <a:lstStyle/>
          <a:p>
            <a:pPr marL="0" indent="0">
              <a:buNone/>
            </a:pPr>
            <a:r>
              <a:rPr lang="cs-CZ" dirty="0">
                <a:latin typeface="Times New Roman" panose="02020603050405020304" pitchFamily="18" charset="0"/>
                <a:cs typeface="Times New Roman" panose="02020603050405020304" pitchFamily="18" charset="0"/>
              </a:rPr>
              <a:t>Především středo a východoevropská literatura 20. stol. nám zprostředkovává zkušenost nesamozřejmosti západní či evropské literatury.</a:t>
            </a:r>
            <a:r>
              <a:rPr lang="cs-CZ" dirty="0"/>
              <a:t> </a:t>
            </a:r>
          </a:p>
        </p:txBody>
      </p:sp>
    </p:spTree>
    <p:extLst>
      <p:ext uri="{BB962C8B-B14F-4D97-AF65-F5344CB8AC3E}">
        <p14:creationId xmlns:p14="http://schemas.microsoft.com/office/powerpoint/2010/main" val="1308263200"/>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o můžeme získat?…"/>
          <p:cNvSpPr txBox="1">
            <a:spLocks noGrp="1"/>
          </p:cNvSpPr>
          <p:nvPr>
            <p:ph type="title"/>
          </p:nvPr>
        </p:nvSpPr>
        <p:spPr>
          <a:xfrm>
            <a:off x="457200" y="274638"/>
            <a:ext cx="8229600" cy="4897824"/>
          </a:xfrm>
          <a:prstGeom prst="rect">
            <a:avLst/>
          </a:prstGeom>
        </p:spPr>
        <p:txBody>
          <a:bodyPr/>
          <a:lstStyle/>
          <a:p>
            <a:pPr>
              <a:defRPr>
                <a:latin typeface="Times New Roman"/>
                <a:ea typeface="Times New Roman"/>
                <a:cs typeface="Times New Roman"/>
                <a:sym typeface="Times New Roman"/>
              </a:defRPr>
            </a:pPr>
            <a:r>
              <a:t>Co můžeme získat?</a:t>
            </a:r>
          </a:p>
          <a:p>
            <a:pPr>
              <a:defRPr>
                <a:latin typeface="Times New Roman"/>
                <a:ea typeface="Times New Roman"/>
                <a:cs typeface="Times New Roman"/>
                <a:sym typeface="Times New Roman"/>
              </a:defRPr>
            </a:pPr>
            <a:r>
              <a:t>Pravdu? </a:t>
            </a:r>
          </a:p>
          <a:p>
            <a:pPr>
              <a:defRPr>
                <a:latin typeface="Times New Roman"/>
                <a:ea typeface="Times New Roman"/>
                <a:cs typeface="Times New Roman"/>
                <a:sym typeface="Times New Roman"/>
              </a:defRPr>
            </a:pPr>
            <a:r>
              <a:t>Jakou pravdu?</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Ve vědě můžeme rozlišit pravdu axiomatickou a empirickou."/>
          <p:cNvSpPr txBox="1">
            <a:spLocks noGrp="1"/>
          </p:cNvSpPr>
          <p:nvPr>
            <p:ph type="title"/>
          </p:nvPr>
        </p:nvSpPr>
        <p:spPr>
          <a:xfrm>
            <a:off x="457200" y="274638"/>
            <a:ext cx="8229600" cy="5638776"/>
          </a:xfrm>
          <a:prstGeom prst="rect">
            <a:avLst/>
          </a:prstGeom>
        </p:spPr>
        <p:txBody>
          <a:bodyPr/>
          <a:lstStyle>
            <a:lvl1pPr>
              <a:defRPr>
                <a:latin typeface="Times New Roman"/>
                <a:ea typeface="Times New Roman"/>
                <a:cs typeface="Times New Roman"/>
                <a:sym typeface="Times New Roman"/>
              </a:defRPr>
            </a:lvl1pPr>
          </a:lstStyle>
          <a:p>
            <a:r>
              <a:rPr dirty="0" err="1"/>
              <a:t>Ve</a:t>
            </a:r>
            <a:r>
              <a:rPr dirty="0"/>
              <a:t> </a:t>
            </a:r>
            <a:r>
              <a:rPr dirty="0" err="1"/>
              <a:t>vědě</a:t>
            </a:r>
            <a:r>
              <a:rPr dirty="0"/>
              <a:t> </a:t>
            </a:r>
            <a:r>
              <a:rPr dirty="0" err="1"/>
              <a:t>můžeme</a:t>
            </a:r>
            <a:r>
              <a:rPr dirty="0"/>
              <a:t> </a:t>
            </a:r>
            <a:r>
              <a:rPr dirty="0" err="1"/>
              <a:t>rozlišit</a:t>
            </a:r>
            <a:r>
              <a:rPr dirty="0"/>
              <a:t> </a:t>
            </a:r>
            <a:r>
              <a:rPr dirty="0" err="1"/>
              <a:t>pravdu</a:t>
            </a:r>
            <a:r>
              <a:rPr dirty="0"/>
              <a:t> </a:t>
            </a:r>
            <a:r>
              <a:rPr dirty="0" err="1"/>
              <a:t>axiomatickou</a:t>
            </a:r>
            <a:r>
              <a:rPr dirty="0"/>
              <a:t> a </a:t>
            </a:r>
            <a:r>
              <a:rPr dirty="0" err="1"/>
              <a:t>empirickou</a:t>
            </a:r>
            <a:r>
              <a:rPr dirty="0"/>
              <a:t>.</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Vědecká pravda v empirickém smyslu je provizorní a dospívání k ní pomocí této cesty:…"/>
          <p:cNvSpPr txBox="1">
            <a:spLocks noGrp="1"/>
          </p:cNvSpPr>
          <p:nvPr>
            <p:ph type="title"/>
          </p:nvPr>
        </p:nvSpPr>
        <p:spPr>
          <a:xfrm>
            <a:off x="457200" y="274638"/>
            <a:ext cx="8229600" cy="5959188"/>
          </a:xfrm>
          <a:prstGeom prst="rect">
            <a:avLst/>
          </a:prstGeom>
        </p:spPr>
        <p:txBody>
          <a:bodyPr>
            <a:normAutofit fontScale="90000"/>
          </a:bodyPr>
          <a:lstStyle/>
          <a:p>
            <a:pPr defTabSz="822959">
              <a:defRPr sz="3959">
                <a:latin typeface="Times New Roman"/>
                <a:ea typeface="Times New Roman"/>
                <a:cs typeface="Times New Roman"/>
                <a:sym typeface="Times New Roman"/>
              </a:defRPr>
            </a:pPr>
            <a:r>
              <a:t>Vědecká pravda v empirickém smyslu je provizorní a dospívání k ní pomocí této cesty: </a:t>
            </a:r>
          </a:p>
          <a:p>
            <a:pPr defTabSz="822959">
              <a:defRPr sz="3959">
                <a:latin typeface="Times New Roman"/>
                <a:ea typeface="Times New Roman"/>
                <a:cs typeface="Times New Roman"/>
                <a:sym typeface="Times New Roman"/>
              </a:defRPr>
            </a:pPr>
            <a:r>
              <a:t>1. Klademe otázku</a:t>
            </a:r>
          </a:p>
          <a:p>
            <a:pPr defTabSz="822959">
              <a:defRPr sz="3959">
                <a:latin typeface="Times New Roman"/>
                <a:ea typeface="Times New Roman"/>
                <a:cs typeface="Times New Roman"/>
                <a:sym typeface="Times New Roman"/>
              </a:defRPr>
            </a:pPr>
            <a:r>
              <a:t>2. Formulujeme hypotézu</a:t>
            </a:r>
          </a:p>
          <a:p>
            <a:pPr defTabSz="822959">
              <a:defRPr sz="3959">
                <a:latin typeface="Times New Roman"/>
                <a:ea typeface="Times New Roman"/>
                <a:cs typeface="Times New Roman"/>
                <a:sym typeface="Times New Roman"/>
              </a:defRPr>
            </a:pPr>
            <a:r>
              <a:t>3. Získáváme a analyzujeme data </a:t>
            </a:r>
          </a:p>
          <a:p>
            <a:pPr defTabSz="822959">
              <a:defRPr sz="3959">
                <a:latin typeface="Times New Roman"/>
                <a:ea typeface="Times New Roman"/>
                <a:cs typeface="Times New Roman"/>
                <a:sym typeface="Times New Roman"/>
              </a:defRPr>
            </a:pPr>
            <a:r>
              <a:t>4. Testujeme hypotézu</a:t>
            </a:r>
          </a:p>
          <a:p>
            <a:pPr defTabSz="822959">
              <a:defRPr sz="3959">
                <a:latin typeface="Times New Roman"/>
                <a:ea typeface="Times New Roman"/>
                <a:cs typeface="Times New Roman"/>
                <a:sym typeface="Times New Roman"/>
              </a:defRPr>
            </a:pPr>
            <a:r>
              <a:t>5. Vyvozujeme závěry</a:t>
            </a:r>
          </a:p>
          <a:p>
            <a:pPr defTabSz="822959">
              <a:defRPr sz="3959">
                <a:latin typeface="Times New Roman"/>
                <a:ea typeface="Times New Roman"/>
                <a:cs typeface="Times New Roman"/>
                <a:sym typeface="Times New Roman"/>
              </a:defRPr>
            </a:pPr>
            <a:r>
              <a:t>6. Replikace výsledků</a:t>
            </a:r>
          </a:p>
          <a:p>
            <a:pPr defTabSz="822959">
              <a:defRPr sz="3959">
                <a:latin typeface="Times New Roman"/>
                <a:ea typeface="Times New Roman"/>
                <a:cs typeface="Times New Roman"/>
                <a:sym typeface="Times New Roman"/>
              </a:defRPr>
            </a:pPr>
            <a:r>
              <a:t>7. Z poznatku se stává součást vědění</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o je samozřejmě ideál i ve vědeckém světě. Max Planc, jeden z největších vědců 20. století poznamenal:…"/>
          <p:cNvSpPr txBox="1">
            <a:spLocks noGrp="1"/>
          </p:cNvSpPr>
          <p:nvPr>
            <p:ph type="title"/>
          </p:nvPr>
        </p:nvSpPr>
        <p:spPr>
          <a:xfrm>
            <a:off x="457200" y="274638"/>
            <a:ext cx="8229600" cy="5368429"/>
          </a:xfrm>
          <a:prstGeom prst="rect">
            <a:avLst/>
          </a:prstGeom>
        </p:spPr>
        <p:txBody>
          <a:bodyPr>
            <a:normAutofit fontScale="90000"/>
          </a:bodyPr>
          <a:lstStyle/>
          <a:p>
            <a:pPr defTabSz="822959">
              <a:defRPr sz="3959">
                <a:latin typeface="Times New Roman"/>
                <a:ea typeface="Times New Roman"/>
                <a:cs typeface="Times New Roman"/>
                <a:sym typeface="Times New Roman"/>
              </a:defRPr>
            </a:pPr>
            <a:r>
              <a:t>To je samozřejmě ideál i ve vědeckém světě. Max Planc, jeden z největších vědců 20. století poznamenal:</a:t>
            </a:r>
          </a:p>
          <a:p>
            <a:pPr defTabSz="822959">
              <a:defRPr sz="3959">
                <a:latin typeface="Times New Roman"/>
                <a:ea typeface="Times New Roman"/>
                <a:cs typeface="Times New Roman"/>
                <a:sym typeface="Times New Roman"/>
              </a:defRPr>
            </a:pPr>
            <a:r>
              <a:t>“A new scientific truth does not triumph by convincing its opponents and making them see the light, but rather because its opponents eventually die, and a new generation grows up that is familiar with it.”</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Zoolog Frederick R. Schram souhlasí a dodává:…"/>
          <p:cNvSpPr txBox="1">
            <a:spLocks noGrp="1"/>
          </p:cNvSpPr>
          <p:nvPr>
            <p:ph type="title"/>
          </p:nvPr>
        </p:nvSpPr>
        <p:spPr>
          <a:xfrm>
            <a:off x="457200" y="274638"/>
            <a:ext cx="8229600" cy="5348870"/>
          </a:xfrm>
          <a:prstGeom prst="rect">
            <a:avLst/>
          </a:prstGeom>
        </p:spPr>
        <p:txBody>
          <a:bodyPr>
            <a:normAutofit fontScale="90000"/>
          </a:bodyPr>
          <a:lstStyle/>
          <a:p>
            <a:pPr defTabSz="822959">
              <a:defRPr sz="3959">
                <a:latin typeface="Times New Roman"/>
                <a:ea typeface="Times New Roman"/>
                <a:cs typeface="Times New Roman"/>
                <a:sym typeface="Times New Roman"/>
              </a:defRPr>
            </a:pPr>
            <a:r>
              <a:t>Zoolog Frederick R. Schram souhlasí a dodává:</a:t>
            </a:r>
          </a:p>
          <a:p>
            <a:pPr defTabSz="822959">
              <a:defRPr sz="3959">
                <a:latin typeface="Times New Roman"/>
                <a:ea typeface="Times New Roman"/>
                <a:cs typeface="Times New Roman"/>
                <a:sym typeface="Times New Roman"/>
              </a:defRPr>
            </a:pPr>
            <a:endParaRPr/>
          </a:p>
          <a:p>
            <a:pPr defTabSz="822959">
              <a:defRPr sz="3959">
                <a:latin typeface="Times New Roman"/>
                <a:ea typeface="Times New Roman"/>
                <a:cs typeface="Times New Roman"/>
                <a:sym typeface="Times New Roman"/>
              </a:defRPr>
            </a:pPr>
            <a:r>
              <a:t>“Science is not a superhuman activity immune to the foibles of human nature. Lack of progress in science is never so much due to any sparcity of factual information as it is to the fixed mindsets of scientists themselves.”</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plikace výsledků…"/>
          <p:cNvSpPr txBox="1">
            <a:spLocks noGrp="1"/>
          </p:cNvSpPr>
          <p:nvPr>
            <p:ph type="title"/>
          </p:nvPr>
        </p:nvSpPr>
        <p:spPr>
          <a:xfrm>
            <a:off x="457200" y="274638"/>
            <a:ext cx="8229600" cy="5121115"/>
          </a:xfrm>
          <a:prstGeom prst="rect">
            <a:avLst/>
          </a:prstGeom>
        </p:spPr>
        <p:txBody>
          <a:bodyPr/>
          <a:lstStyle/>
          <a:p>
            <a:r>
              <a:rPr dirty="0" err="1"/>
              <a:t>Replikace</a:t>
            </a:r>
            <a:r>
              <a:rPr dirty="0"/>
              <a:t> </a:t>
            </a:r>
            <a:r>
              <a:rPr dirty="0" err="1"/>
              <a:t>výsledků</a:t>
            </a:r>
            <a:endParaRPr dirty="0"/>
          </a:p>
          <a:p>
            <a:endParaRPr dirty="0"/>
          </a:p>
          <a:p>
            <a:r>
              <a:rPr dirty="0"/>
              <a:t>https://osf.io/ezum7/</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Literature review"/>
          <p:cNvSpPr txBox="1">
            <a:spLocks noGrp="1"/>
          </p:cNvSpPr>
          <p:nvPr>
            <p:ph type="title"/>
          </p:nvPr>
        </p:nvSpPr>
        <p:spPr>
          <a:xfrm>
            <a:off x="457200" y="274638"/>
            <a:ext cx="8229600" cy="5326094"/>
          </a:xfrm>
          <a:prstGeom prst="rect">
            <a:avLst/>
          </a:prstGeom>
        </p:spPr>
        <p:txBody>
          <a:bodyPr/>
          <a:lstStyle/>
          <a:p>
            <a:r>
              <a:t>Literature review</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Metastudie"/>
          <p:cNvSpPr txBox="1">
            <a:spLocks noGrp="1"/>
          </p:cNvSpPr>
          <p:nvPr>
            <p:ph type="title"/>
          </p:nvPr>
        </p:nvSpPr>
        <p:spPr>
          <a:xfrm>
            <a:off x="457200" y="274638"/>
            <a:ext cx="8229600" cy="5083156"/>
          </a:xfrm>
          <a:prstGeom prst="rect">
            <a:avLst/>
          </a:prstGeom>
        </p:spPr>
        <p:txBody>
          <a:bodyPr/>
          <a:lstStyle/>
          <a:p>
            <a:r>
              <a:t>Metastudie</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Nomologická síť vědecké evidence"/>
          <p:cNvSpPr txBox="1">
            <a:spLocks noGrp="1"/>
          </p:cNvSpPr>
          <p:nvPr>
            <p:ph type="title"/>
          </p:nvPr>
        </p:nvSpPr>
        <p:spPr>
          <a:xfrm>
            <a:off x="457200" y="274638"/>
            <a:ext cx="8229600" cy="5356462"/>
          </a:xfrm>
          <a:prstGeom prst="rect">
            <a:avLst/>
          </a:prstGeom>
        </p:spPr>
        <p:txBody>
          <a:bodyPr/>
          <a:lstStyle/>
          <a:p>
            <a:r>
              <a:t>Nomologická síť vědecké evidence</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K čemu vede respektování vědy a vědecké metody?…"/>
          <p:cNvSpPr txBox="1">
            <a:spLocks noGrp="1"/>
          </p:cNvSpPr>
          <p:nvPr>
            <p:ph type="title"/>
          </p:nvPr>
        </p:nvSpPr>
        <p:spPr>
          <a:xfrm>
            <a:off x="457200" y="274638"/>
            <a:ext cx="8229600" cy="4292956"/>
          </a:xfrm>
          <a:prstGeom prst="rect">
            <a:avLst/>
          </a:prstGeom>
        </p:spPr>
        <p:txBody>
          <a:bodyPr/>
          <a:lstStyle/>
          <a:p>
            <a:pPr>
              <a:defRPr sz="4600">
                <a:latin typeface="Times New Roman"/>
                <a:ea typeface="Times New Roman"/>
                <a:cs typeface="Times New Roman"/>
                <a:sym typeface="Times New Roman"/>
              </a:defRPr>
            </a:pPr>
            <a:r>
              <a:t>K čemu vede respektování vědy a vědecké metody?</a:t>
            </a:r>
          </a:p>
          <a:p>
            <a:pPr>
              <a:defRPr sz="4600">
                <a:latin typeface="Times New Roman"/>
                <a:ea typeface="Times New Roman"/>
                <a:cs typeface="Times New Roman"/>
                <a:sym typeface="Times New Roman"/>
              </a:defRPr>
            </a:pPr>
            <a:r>
              <a:t>O jakých důsledcích můžeme mluvit?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N. Mandelstam, Hope against hope:, s. 42:…"/>
          <p:cNvSpPr txBox="1">
            <a:spLocks noGrp="1"/>
          </p:cNvSpPr>
          <p:nvPr>
            <p:ph type="title"/>
          </p:nvPr>
        </p:nvSpPr>
        <p:spPr>
          <a:xfrm>
            <a:off x="457200" y="274638"/>
            <a:ext cx="8229600" cy="6311901"/>
          </a:xfrm>
          <a:prstGeom prst="rect">
            <a:avLst/>
          </a:prstGeom>
        </p:spPr>
        <p:txBody>
          <a:bodyPr anchor="t"/>
          <a:lstStyle/>
          <a:p>
            <a:pPr algn="just">
              <a:defRPr sz="1700">
                <a:latin typeface="Times New Roman"/>
                <a:ea typeface="Times New Roman"/>
                <a:cs typeface="Times New Roman"/>
                <a:sym typeface="Times New Roman"/>
              </a:defRPr>
            </a:pPr>
            <a:r>
              <a:rPr dirty="0"/>
              <a:t>N. Mandelstam, </a:t>
            </a:r>
            <a:r>
              <a:rPr i="1" dirty="0"/>
              <a:t>Hope against hope</a:t>
            </a:r>
            <a:r>
              <a:rPr dirty="0"/>
              <a:t>:, s. 42:</a:t>
            </a:r>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r>
              <a:rPr dirty="0"/>
              <a:t> "It would be the end of everything - </a:t>
            </a:r>
            <a:r>
              <a:rPr b="1" dirty="0"/>
              <a:t>friends, relatives, my mother Europe</a:t>
            </a:r>
            <a:r>
              <a:rPr dirty="0"/>
              <a:t>. ... I say "Europe" </a:t>
            </a:r>
            <a:r>
              <a:rPr b="1" dirty="0"/>
              <a:t>advisedly</a:t>
            </a:r>
            <a:r>
              <a:rPr dirty="0"/>
              <a:t>, because in the "new" state I had entered there was nothing of the European complex of thought, feelings and ideas by which I had lived hitherto. We were now in a world of different concepts, different ways of measuring and reckoning. ... Having entered a realm  of non-being, I had lost the sense of death. In the face of doom, even fear disappears. Fear is a gleam of hope, the will to live, self-assertion. It is a deeply European feeling, nurtured on </a:t>
            </a:r>
            <a:r>
              <a:rPr dirty="0" err="1"/>
              <a:t>selfrespect</a:t>
            </a:r>
            <a:r>
              <a:rPr dirty="0"/>
              <a:t>, the sense of one´s own worth, rights, needs and desires. A man clings to </a:t>
            </a:r>
            <a:r>
              <a:rPr dirty="0" err="1"/>
              <a:t>to</a:t>
            </a:r>
            <a:r>
              <a:rPr dirty="0"/>
              <a:t> what is his, and fears to lose it. Fear and hope are bound up with each other. Losing hope, we lose fear as well -there is nothing to be afraid of."</a:t>
            </a:r>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r>
              <a:rPr dirty="0"/>
              <a:t>"</a:t>
            </a:r>
            <a:r>
              <a:rPr dirty="0" err="1"/>
              <a:t>Byl</a:t>
            </a:r>
            <a:r>
              <a:rPr dirty="0"/>
              <a:t> by to </a:t>
            </a:r>
            <a:r>
              <a:rPr dirty="0" err="1"/>
              <a:t>konec</a:t>
            </a:r>
            <a:r>
              <a:rPr dirty="0"/>
              <a:t> </a:t>
            </a:r>
            <a:r>
              <a:rPr dirty="0" err="1"/>
              <a:t>všeho</a:t>
            </a:r>
            <a:r>
              <a:rPr dirty="0"/>
              <a:t> - </a:t>
            </a:r>
            <a:r>
              <a:rPr dirty="0" err="1"/>
              <a:t>přátel</a:t>
            </a:r>
            <a:r>
              <a:rPr dirty="0"/>
              <a:t>, </a:t>
            </a:r>
            <a:r>
              <a:rPr dirty="0" err="1"/>
              <a:t>příbuzných</a:t>
            </a:r>
            <a:r>
              <a:rPr dirty="0"/>
              <a:t>, </a:t>
            </a:r>
            <a:r>
              <a:rPr dirty="0" err="1"/>
              <a:t>mojí</a:t>
            </a:r>
            <a:r>
              <a:rPr dirty="0"/>
              <a:t> </a:t>
            </a:r>
            <a:r>
              <a:rPr dirty="0" err="1"/>
              <a:t>matky</a:t>
            </a:r>
            <a:r>
              <a:rPr dirty="0"/>
              <a:t> </a:t>
            </a:r>
            <a:r>
              <a:rPr dirty="0" err="1"/>
              <a:t>Evropy</a:t>
            </a:r>
            <a:r>
              <a:rPr dirty="0"/>
              <a:t>. ... </a:t>
            </a:r>
            <a:r>
              <a:rPr dirty="0" err="1"/>
              <a:t>říkám</a:t>
            </a:r>
            <a:r>
              <a:rPr dirty="0"/>
              <a:t> „</a:t>
            </a:r>
            <a:r>
              <a:rPr dirty="0" err="1"/>
              <a:t>Evropy</a:t>
            </a:r>
            <a:r>
              <a:rPr dirty="0"/>
              <a:t>“ </a:t>
            </a:r>
            <a:r>
              <a:rPr dirty="0" err="1"/>
              <a:t>zcela</a:t>
            </a:r>
            <a:r>
              <a:rPr dirty="0"/>
              <a:t> </a:t>
            </a:r>
            <a:r>
              <a:rPr dirty="0" err="1"/>
              <a:t>záměrně</a:t>
            </a:r>
            <a:r>
              <a:rPr dirty="0"/>
              <a:t>, </a:t>
            </a:r>
            <a:r>
              <a:rPr dirty="0" err="1"/>
              <a:t>protože</a:t>
            </a:r>
            <a:r>
              <a:rPr dirty="0"/>
              <a:t> v „</a:t>
            </a:r>
            <a:r>
              <a:rPr dirty="0" err="1"/>
              <a:t>novém</a:t>
            </a:r>
            <a:r>
              <a:rPr dirty="0"/>
              <a:t>“ </a:t>
            </a:r>
            <a:r>
              <a:rPr dirty="0" err="1"/>
              <a:t>státě</a:t>
            </a:r>
            <a:r>
              <a:rPr dirty="0"/>
              <a:t>, do </a:t>
            </a:r>
            <a:r>
              <a:rPr dirty="0" err="1"/>
              <a:t>kterého</a:t>
            </a:r>
            <a:r>
              <a:rPr dirty="0"/>
              <a:t> </a:t>
            </a:r>
            <a:r>
              <a:rPr dirty="0" err="1"/>
              <a:t>jsem</a:t>
            </a:r>
            <a:r>
              <a:rPr dirty="0"/>
              <a:t> </a:t>
            </a:r>
            <a:r>
              <a:rPr dirty="0" err="1"/>
              <a:t>vstoupila</a:t>
            </a:r>
            <a:r>
              <a:rPr dirty="0"/>
              <a:t>, </a:t>
            </a:r>
            <a:r>
              <a:rPr dirty="0" err="1"/>
              <a:t>nebylo</a:t>
            </a:r>
            <a:r>
              <a:rPr dirty="0"/>
              <a:t> </a:t>
            </a:r>
            <a:r>
              <a:rPr dirty="0" err="1"/>
              <a:t>nic</a:t>
            </a:r>
            <a:r>
              <a:rPr dirty="0"/>
              <a:t> z </a:t>
            </a:r>
            <a:r>
              <a:rPr b="1" dirty="0" err="1"/>
              <a:t>evropského</a:t>
            </a:r>
            <a:r>
              <a:rPr b="1" dirty="0"/>
              <a:t> </a:t>
            </a:r>
            <a:r>
              <a:rPr b="1" dirty="0" err="1"/>
              <a:t>myšlenkového</a:t>
            </a:r>
            <a:r>
              <a:rPr b="1" dirty="0"/>
              <a:t>, </a:t>
            </a:r>
            <a:r>
              <a:rPr b="1" dirty="0" err="1"/>
              <a:t>citového</a:t>
            </a:r>
            <a:r>
              <a:rPr b="1" dirty="0"/>
              <a:t> a </a:t>
            </a:r>
            <a:r>
              <a:rPr b="1" dirty="0" err="1"/>
              <a:t>ideového</a:t>
            </a:r>
            <a:r>
              <a:rPr b="1" dirty="0"/>
              <a:t> </a:t>
            </a:r>
            <a:r>
              <a:rPr b="1" dirty="0" err="1"/>
              <a:t>komplexu</a:t>
            </a:r>
            <a:r>
              <a:rPr dirty="0"/>
              <a:t>, </a:t>
            </a:r>
            <a:r>
              <a:rPr dirty="0" err="1"/>
              <a:t>podle</a:t>
            </a:r>
            <a:r>
              <a:rPr dirty="0"/>
              <a:t> </a:t>
            </a:r>
            <a:r>
              <a:rPr dirty="0" err="1"/>
              <a:t>kterého</a:t>
            </a:r>
            <a:r>
              <a:rPr dirty="0"/>
              <a:t> </a:t>
            </a:r>
            <a:r>
              <a:rPr dirty="0" err="1"/>
              <a:t>jsem</a:t>
            </a:r>
            <a:r>
              <a:rPr dirty="0"/>
              <a:t> </a:t>
            </a:r>
            <a:r>
              <a:rPr dirty="0" err="1"/>
              <a:t>žila</a:t>
            </a:r>
            <a:r>
              <a:rPr dirty="0"/>
              <a:t> </a:t>
            </a:r>
            <a:r>
              <a:rPr dirty="0" err="1"/>
              <a:t>doposud</a:t>
            </a:r>
            <a:r>
              <a:rPr dirty="0"/>
              <a:t>. </a:t>
            </a:r>
            <a:r>
              <a:rPr dirty="0" err="1"/>
              <a:t>Nyní</a:t>
            </a:r>
            <a:r>
              <a:rPr dirty="0"/>
              <a:t> </a:t>
            </a:r>
            <a:r>
              <a:rPr dirty="0" err="1"/>
              <a:t>jsme</a:t>
            </a:r>
            <a:r>
              <a:rPr dirty="0"/>
              <a:t> </a:t>
            </a:r>
            <a:r>
              <a:rPr dirty="0" err="1"/>
              <a:t>byli</a:t>
            </a:r>
            <a:r>
              <a:rPr dirty="0"/>
              <a:t> </a:t>
            </a:r>
            <a:r>
              <a:rPr dirty="0" err="1"/>
              <a:t>ve</a:t>
            </a:r>
            <a:r>
              <a:rPr dirty="0"/>
              <a:t> </a:t>
            </a:r>
            <a:r>
              <a:rPr dirty="0" err="1"/>
              <a:t>světě</a:t>
            </a:r>
            <a:r>
              <a:rPr dirty="0"/>
              <a:t> </a:t>
            </a:r>
            <a:r>
              <a:rPr b="1" dirty="0" err="1"/>
              <a:t>jiných</a:t>
            </a:r>
            <a:r>
              <a:rPr b="1" dirty="0"/>
              <a:t> </a:t>
            </a:r>
            <a:r>
              <a:rPr b="1" dirty="0" err="1"/>
              <a:t>pojmů</a:t>
            </a:r>
            <a:r>
              <a:rPr dirty="0"/>
              <a:t>, </a:t>
            </a:r>
            <a:r>
              <a:rPr dirty="0" err="1"/>
              <a:t>jiných</a:t>
            </a:r>
            <a:r>
              <a:rPr dirty="0"/>
              <a:t> </a:t>
            </a:r>
            <a:r>
              <a:rPr dirty="0" err="1"/>
              <a:t>způsobů</a:t>
            </a:r>
            <a:r>
              <a:rPr dirty="0"/>
              <a:t> </a:t>
            </a:r>
            <a:r>
              <a:rPr dirty="0" err="1"/>
              <a:t>měření</a:t>
            </a:r>
            <a:r>
              <a:rPr dirty="0"/>
              <a:t> a </a:t>
            </a:r>
            <a:r>
              <a:rPr dirty="0" err="1"/>
              <a:t>počítání</a:t>
            </a:r>
            <a:r>
              <a:rPr dirty="0"/>
              <a:t>. ... </a:t>
            </a:r>
            <a:r>
              <a:rPr dirty="0" err="1"/>
              <a:t>Když</a:t>
            </a:r>
            <a:r>
              <a:rPr dirty="0"/>
              <a:t> </a:t>
            </a:r>
            <a:r>
              <a:rPr dirty="0" err="1"/>
              <a:t>jsem</a:t>
            </a:r>
            <a:r>
              <a:rPr dirty="0"/>
              <a:t> </a:t>
            </a:r>
            <a:r>
              <a:rPr dirty="0" err="1"/>
              <a:t>vstoupila</a:t>
            </a:r>
            <a:r>
              <a:rPr dirty="0"/>
              <a:t> do </a:t>
            </a:r>
            <a:r>
              <a:rPr dirty="0" err="1"/>
              <a:t>říše</a:t>
            </a:r>
            <a:r>
              <a:rPr dirty="0"/>
              <a:t> </a:t>
            </a:r>
            <a:r>
              <a:rPr dirty="0" err="1"/>
              <a:t>nebytí</a:t>
            </a:r>
            <a:r>
              <a:rPr dirty="0"/>
              <a:t>, </a:t>
            </a:r>
            <a:r>
              <a:rPr dirty="0" err="1"/>
              <a:t>ztratila</a:t>
            </a:r>
            <a:r>
              <a:rPr dirty="0"/>
              <a:t> </a:t>
            </a:r>
            <a:r>
              <a:rPr dirty="0" err="1"/>
              <a:t>jsem</a:t>
            </a:r>
            <a:r>
              <a:rPr dirty="0"/>
              <a:t> </a:t>
            </a:r>
            <a:r>
              <a:rPr dirty="0" err="1"/>
              <a:t>smysl</a:t>
            </a:r>
            <a:r>
              <a:rPr dirty="0"/>
              <a:t> pro </a:t>
            </a:r>
            <a:r>
              <a:rPr dirty="0" err="1"/>
              <a:t>smrt</a:t>
            </a:r>
            <a:r>
              <a:rPr dirty="0"/>
              <a:t>. </a:t>
            </a:r>
            <a:r>
              <a:rPr dirty="0" err="1"/>
              <a:t>Tváří</a:t>
            </a:r>
            <a:r>
              <a:rPr dirty="0"/>
              <a:t> v </a:t>
            </a:r>
            <a:r>
              <a:rPr dirty="0" err="1"/>
              <a:t>tvář</a:t>
            </a:r>
            <a:r>
              <a:rPr dirty="0"/>
              <a:t> </a:t>
            </a:r>
            <a:r>
              <a:rPr dirty="0" err="1"/>
              <a:t>zkáze</a:t>
            </a:r>
            <a:r>
              <a:rPr dirty="0"/>
              <a:t> </a:t>
            </a:r>
            <a:r>
              <a:rPr dirty="0" err="1"/>
              <a:t>mizí</a:t>
            </a:r>
            <a:r>
              <a:rPr dirty="0"/>
              <a:t> </a:t>
            </a:r>
            <a:r>
              <a:rPr dirty="0" err="1"/>
              <a:t>i</a:t>
            </a:r>
            <a:r>
              <a:rPr dirty="0"/>
              <a:t> </a:t>
            </a:r>
            <a:r>
              <a:rPr dirty="0" err="1"/>
              <a:t>strach</a:t>
            </a:r>
            <a:r>
              <a:rPr dirty="0"/>
              <a:t>. </a:t>
            </a:r>
            <a:r>
              <a:rPr dirty="0" err="1"/>
              <a:t>Strach</a:t>
            </a:r>
            <a:r>
              <a:rPr dirty="0"/>
              <a:t> je </a:t>
            </a:r>
            <a:r>
              <a:rPr dirty="0" err="1"/>
              <a:t>záblesk</a:t>
            </a:r>
            <a:r>
              <a:rPr dirty="0"/>
              <a:t> </a:t>
            </a:r>
            <a:r>
              <a:rPr dirty="0" err="1"/>
              <a:t>naděje</a:t>
            </a:r>
            <a:r>
              <a:rPr dirty="0"/>
              <a:t>, </a:t>
            </a:r>
            <a:r>
              <a:rPr dirty="0" err="1"/>
              <a:t>vůle</a:t>
            </a:r>
            <a:r>
              <a:rPr dirty="0"/>
              <a:t> </a:t>
            </a:r>
            <a:r>
              <a:rPr dirty="0" err="1"/>
              <a:t>žít</a:t>
            </a:r>
            <a:r>
              <a:rPr dirty="0"/>
              <a:t>, </a:t>
            </a:r>
            <a:r>
              <a:rPr dirty="0" err="1"/>
              <a:t>sebeprosazení</a:t>
            </a:r>
            <a:r>
              <a:rPr dirty="0"/>
              <a:t>. Je to </a:t>
            </a:r>
            <a:r>
              <a:rPr dirty="0" err="1"/>
              <a:t>hluboce</a:t>
            </a:r>
            <a:r>
              <a:rPr dirty="0"/>
              <a:t> </a:t>
            </a:r>
            <a:r>
              <a:rPr dirty="0" err="1"/>
              <a:t>evropské</a:t>
            </a:r>
            <a:r>
              <a:rPr dirty="0"/>
              <a:t> </a:t>
            </a:r>
            <a:r>
              <a:rPr dirty="0" err="1"/>
              <a:t>cítění</a:t>
            </a:r>
            <a:r>
              <a:rPr dirty="0"/>
              <a:t>, </a:t>
            </a:r>
            <a:r>
              <a:rPr b="1" dirty="0" err="1"/>
              <a:t>živené</a:t>
            </a:r>
            <a:r>
              <a:rPr b="1" dirty="0"/>
              <a:t> </a:t>
            </a:r>
            <a:r>
              <a:rPr b="1" dirty="0" err="1"/>
              <a:t>sebeúctou</a:t>
            </a:r>
            <a:r>
              <a:rPr b="1" dirty="0"/>
              <a:t>, </a:t>
            </a:r>
            <a:r>
              <a:rPr b="1" dirty="0" err="1"/>
              <a:t>pocitem</a:t>
            </a:r>
            <a:r>
              <a:rPr b="1" dirty="0"/>
              <a:t> </a:t>
            </a:r>
            <a:r>
              <a:rPr b="1" dirty="0" err="1"/>
              <a:t>vlastní</a:t>
            </a:r>
            <a:r>
              <a:rPr b="1" dirty="0"/>
              <a:t> </a:t>
            </a:r>
            <a:r>
              <a:rPr b="1" dirty="0" err="1"/>
              <a:t>hodnoty</a:t>
            </a:r>
            <a:r>
              <a:rPr b="1" dirty="0"/>
              <a:t>, </a:t>
            </a:r>
            <a:r>
              <a:rPr b="1" dirty="0" err="1"/>
              <a:t>práv</a:t>
            </a:r>
            <a:r>
              <a:rPr b="1" dirty="0"/>
              <a:t>, </a:t>
            </a:r>
            <a:r>
              <a:rPr b="1" dirty="0" err="1"/>
              <a:t>potřeb</a:t>
            </a:r>
            <a:r>
              <a:rPr b="1" dirty="0"/>
              <a:t> a </a:t>
            </a:r>
            <a:r>
              <a:rPr b="1" dirty="0" err="1"/>
              <a:t>tužeb</a:t>
            </a:r>
            <a:r>
              <a:rPr dirty="0"/>
              <a:t>. </a:t>
            </a:r>
            <a:r>
              <a:rPr dirty="0" err="1"/>
              <a:t>Člověk</a:t>
            </a:r>
            <a:r>
              <a:rPr dirty="0"/>
              <a:t> </a:t>
            </a:r>
            <a:r>
              <a:rPr dirty="0" err="1"/>
              <a:t>lpí</a:t>
            </a:r>
            <a:r>
              <a:rPr dirty="0"/>
              <a:t> </a:t>
            </a:r>
            <a:r>
              <a:rPr dirty="0" err="1"/>
              <a:t>na</a:t>
            </a:r>
            <a:r>
              <a:rPr dirty="0"/>
              <a:t> tom, co je </a:t>
            </a:r>
            <a:r>
              <a:rPr dirty="0" err="1"/>
              <a:t>jeho</a:t>
            </a:r>
            <a:r>
              <a:rPr dirty="0"/>
              <a:t>, a </a:t>
            </a:r>
            <a:r>
              <a:rPr dirty="0" err="1"/>
              <a:t>bojí</a:t>
            </a:r>
            <a:r>
              <a:rPr dirty="0"/>
              <a:t> se, </a:t>
            </a:r>
            <a:r>
              <a:rPr dirty="0" err="1"/>
              <a:t>že</a:t>
            </a:r>
            <a:r>
              <a:rPr dirty="0"/>
              <a:t> to </a:t>
            </a:r>
            <a:r>
              <a:rPr dirty="0" err="1"/>
              <a:t>ztratí</a:t>
            </a:r>
            <a:r>
              <a:rPr dirty="0"/>
              <a:t>. </a:t>
            </a:r>
            <a:r>
              <a:rPr dirty="0" err="1"/>
              <a:t>Strach</a:t>
            </a:r>
            <a:r>
              <a:rPr dirty="0"/>
              <a:t> a </a:t>
            </a:r>
            <a:r>
              <a:rPr dirty="0" err="1"/>
              <a:t>naděje</a:t>
            </a:r>
            <a:r>
              <a:rPr dirty="0"/>
              <a:t> </a:t>
            </a:r>
            <a:r>
              <a:rPr dirty="0" err="1"/>
              <a:t>jsou</a:t>
            </a:r>
            <a:r>
              <a:rPr dirty="0"/>
              <a:t> </a:t>
            </a:r>
            <a:r>
              <a:rPr dirty="0" err="1"/>
              <a:t>vzájemně</a:t>
            </a:r>
            <a:r>
              <a:rPr dirty="0"/>
              <a:t> </a:t>
            </a:r>
            <a:r>
              <a:rPr dirty="0" err="1"/>
              <a:t>propojeny</a:t>
            </a:r>
            <a:r>
              <a:rPr dirty="0"/>
              <a:t>. </a:t>
            </a:r>
            <a:r>
              <a:rPr dirty="0" err="1"/>
              <a:t>Ztrácíme</a:t>
            </a:r>
            <a:r>
              <a:rPr dirty="0"/>
              <a:t> </a:t>
            </a:r>
            <a:r>
              <a:rPr dirty="0" err="1"/>
              <a:t>naději</a:t>
            </a:r>
            <a:r>
              <a:rPr dirty="0"/>
              <a:t>, </a:t>
            </a:r>
            <a:r>
              <a:rPr dirty="0" err="1"/>
              <a:t>ztrácíme</a:t>
            </a:r>
            <a:r>
              <a:rPr dirty="0"/>
              <a:t> </a:t>
            </a:r>
            <a:r>
              <a:rPr dirty="0" err="1"/>
              <a:t>i</a:t>
            </a:r>
            <a:r>
              <a:rPr dirty="0"/>
              <a:t> </a:t>
            </a:r>
            <a:r>
              <a:rPr dirty="0" err="1"/>
              <a:t>strach</a:t>
            </a:r>
            <a:r>
              <a:rPr dirty="0"/>
              <a:t> – </a:t>
            </a:r>
            <a:r>
              <a:rPr dirty="0" err="1"/>
              <a:t>není</a:t>
            </a:r>
            <a:r>
              <a:rPr dirty="0"/>
              <a:t> se </a:t>
            </a:r>
            <a:r>
              <a:rPr dirty="0" err="1"/>
              <a:t>čeho</a:t>
            </a:r>
            <a:r>
              <a:rPr dirty="0"/>
              <a:t> </a:t>
            </a:r>
            <a:r>
              <a:rPr dirty="0" err="1"/>
              <a:t>bát</a:t>
            </a:r>
            <a:r>
              <a:rPr dirty="0"/>
              <a:t>."</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rofim Lysenko a marxistické “zákony” v genetice:…"/>
          <p:cNvSpPr txBox="1">
            <a:spLocks noGrp="1"/>
          </p:cNvSpPr>
          <p:nvPr>
            <p:ph type="title"/>
          </p:nvPr>
        </p:nvSpPr>
        <p:spPr>
          <a:prstGeom prst="rect">
            <a:avLst/>
          </a:prstGeom>
        </p:spPr>
        <p:txBody>
          <a:bodyPr>
            <a:normAutofit fontScale="90000"/>
          </a:bodyPr>
          <a:lstStyle/>
          <a:p>
            <a:pPr defTabSz="365760">
              <a:defRPr sz="1760"/>
            </a:pPr>
            <a:r>
              <a:rPr dirty="0" err="1"/>
              <a:t>Trofim</a:t>
            </a:r>
            <a:r>
              <a:rPr dirty="0"/>
              <a:t> Lysenko a </a:t>
            </a:r>
            <a:r>
              <a:rPr dirty="0" err="1"/>
              <a:t>marxistické</a:t>
            </a:r>
            <a:r>
              <a:rPr dirty="0"/>
              <a:t> “</a:t>
            </a:r>
            <a:r>
              <a:rPr dirty="0" err="1"/>
              <a:t>zákony</a:t>
            </a:r>
            <a:r>
              <a:rPr dirty="0"/>
              <a:t>” v </a:t>
            </a:r>
            <a:r>
              <a:rPr dirty="0" err="1"/>
              <a:t>genetice</a:t>
            </a:r>
            <a:r>
              <a:rPr dirty="0"/>
              <a:t>:</a:t>
            </a:r>
          </a:p>
          <a:p>
            <a:pPr defTabSz="365760">
              <a:defRPr sz="1760"/>
            </a:pPr>
            <a:endParaRPr dirty="0"/>
          </a:p>
          <a:p>
            <a:pPr defTabSz="365760">
              <a:defRPr sz="1760"/>
            </a:pPr>
            <a:endParaRPr dirty="0"/>
          </a:p>
          <a:p>
            <a:pPr defTabSz="365760">
              <a:defRPr sz="1760"/>
            </a:pPr>
            <a:r>
              <a:rPr u="sng" dirty="0">
                <a:solidFill>
                  <a:srgbClr val="0000FF"/>
                </a:solidFill>
                <a:uFill>
                  <a:solidFill>
                    <a:srgbClr val="0000FF"/>
                  </a:solidFill>
                </a:uFill>
                <a:hlinkClick r:id="rId2"/>
              </a:rPr>
              <a:t>https://www.theatlantic.com/science/archive/2017/12/trofim-lysenko-soviet-union-russia/548786/</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olylogismus"/>
          <p:cNvSpPr txBox="1">
            <a:spLocks noGrp="1"/>
          </p:cNvSpPr>
          <p:nvPr>
            <p:ph type="title"/>
          </p:nvPr>
        </p:nvSpPr>
        <p:spPr>
          <a:xfrm>
            <a:off x="457200" y="274638"/>
            <a:ext cx="8229600" cy="5531828"/>
          </a:xfrm>
          <a:prstGeom prst="rect">
            <a:avLst/>
          </a:prstGeom>
        </p:spPr>
        <p:txBody>
          <a:bodyPr/>
          <a:lstStyle/>
          <a:p>
            <a:r>
              <a:t>Polylogismus</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Gad Saad a jeho teorie parazitů mysli či myšlenkových patogenů.…"/>
          <p:cNvSpPr txBox="1">
            <a:spLocks noGrp="1"/>
          </p:cNvSpPr>
          <p:nvPr>
            <p:ph type="title"/>
          </p:nvPr>
        </p:nvSpPr>
        <p:spPr>
          <a:xfrm>
            <a:off x="457200" y="274638"/>
            <a:ext cx="8229600" cy="5448301"/>
          </a:xfrm>
          <a:prstGeom prst="rect">
            <a:avLst/>
          </a:prstGeom>
        </p:spPr>
        <p:txBody>
          <a:bodyPr/>
          <a:lstStyle/>
          <a:p>
            <a:pPr defTabSz="402336">
              <a:defRPr sz="1628" b="1"/>
            </a:pPr>
            <a:r>
              <a:rPr dirty="0"/>
              <a:t>Gad </a:t>
            </a:r>
            <a:r>
              <a:rPr dirty="0" err="1"/>
              <a:t>Saad</a:t>
            </a:r>
            <a:r>
              <a:rPr dirty="0"/>
              <a:t> a </a:t>
            </a:r>
            <a:r>
              <a:rPr dirty="0" err="1"/>
              <a:t>jeho</a:t>
            </a:r>
            <a:r>
              <a:rPr dirty="0"/>
              <a:t> </a:t>
            </a:r>
            <a:r>
              <a:rPr dirty="0" err="1"/>
              <a:t>teorie</a:t>
            </a:r>
            <a:r>
              <a:rPr dirty="0"/>
              <a:t> </a:t>
            </a:r>
            <a:r>
              <a:rPr dirty="0" err="1"/>
              <a:t>parazitů</a:t>
            </a:r>
            <a:r>
              <a:rPr dirty="0"/>
              <a:t> </a:t>
            </a:r>
            <a:r>
              <a:rPr dirty="0" err="1"/>
              <a:t>mysli</a:t>
            </a:r>
            <a:r>
              <a:rPr dirty="0"/>
              <a:t> </a:t>
            </a:r>
            <a:r>
              <a:rPr dirty="0" err="1"/>
              <a:t>či</a:t>
            </a:r>
            <a:r>
              <a:rPr dirty="0"/>
              <a:t> </a:t>
            </a:r>
            <a:r>
              <a:rPr dirty="0" err="1"/>
              <a:t>myšlenkových</a:t>
            </a:r>
            <a:r>
              <a:rPr dirty="0"/>
              <a:t> </a:t>
            </a:r>
            <a:r>
              <a:rPr dirty="0" err="1"/>
              <a:t>patogenů</a:t>
            </a:r>
            <a:r>
              <a:rPr dirty="0"/>
              <a:t>.</a:t>
            </a:r>
          </a:p>
          <a:p>
            <a:pPr defTabSz="402336">
              <a:defRPr sz="1628"/>
            </a:pPr>
            <a:endParaRPr dirty="0"/>
          </a:p>
          <a:p>
            <a:pPr defTabSz="402336">
              <a:defRPr sz="1628"/>
            </a:pPr>
            <a:r>
              <a:rPr dirty="0"/>
              <a:t>"... parasitic pathogens of the human mind. These are composed of thought patterns, belief systems, attitudes, and mindsets that parasitize one´s ability to think properly and accurately. Once these </a:t>
            </a:r>
            <a:r>
              <a:rPr dirty="0" err="1"/>
              <a:t>midn</a:t>
            </a:r>
            <a:r>
              <a:rPr dirty="0"/>
              <a:t> viruses </a:t>
            </a:r>
            <a:r>
              <a:rPr dirty="0" err="1"/>
              <a:t>tak</a:t>
            </a:r>
            <a:r>
              <a:rPr dirty="0"/>
              <a:t> hold on one´s neuronal circuitry, the afflicted victim loses the ability to use reason, logic, and science to navigate the world. Instead, one sinks into abyss of infinite lunacy best defined by a dogged and proud departure from reality, common sense, and truth."</a:t>
            </a:r>
          </a:p>
          <a:p>
            <a:pPr defTabSz="402336">
              <a:defRPr sz="1628"/>
            </a:pPr>
            <a:endParaRPr dirty="0"/>
          </a:p>
          <a:p>
            <a:pPr defTabSz="402336">
              <a:defRPr sz="1628"/>
            </a:pPr>
            <a:r>
              <a:rPr dirty="0"/>
              <a:t>"... </a:t>
            </a:r>
            <a:r>
              <a:rPr dirty="0" err="1"/>
              <a:t>parazitické</a:t>
            </a:r>
            <a:r>
              <a:rPr dirty="0"/>
              <a:t> </a:t>
            </a:r>
            <a:r>
              <a:rPr dirty="0" err="1"/>
              <a:t>patogeny</a:t>
            </a:r>
            <a:r>
              <a:rPr dirty="0"/>
              <a:t> </a:t>
            </a:r>
            <a:r>
              <a:rPr dirty="0" err="1"/>
              <a:t>lidské</a:t>
            </a:r>
            <a:r>
              <a:rPr dirty="0"/>
              <a:t> </a:t>
            </a:r>
            <a:r>
              <a:rPr dirty="0" err="1"/>
              <a:t>mysli</a:t>
            </a:r>
            <a:r>
              <a:rPr dirty="0"/>
              <a:t>. Ty </a:t>
            </a:r>
            <a:r>
              <a:rPr dirty="0" err="1"/>
              <a:t>jsou</a:t>
            </a:r>
            <a:r>
              <a:rPr dirty="0"/>
              <a:t> </a:t>
            </a:r>
            <a:r>
              <a:rPr dirty="0" err="1"/>
              <a:t>sestávají</a:t>
            </a:r>
            <a:r>
              <a:rPr dirty="0"/>
              <a:t> z </a:t>
            </a:r>
            <a:r>
              <a:rPr dirty="0" err="1"/>
              <a:t>myšlenkových</a:t>
            </a:r>
            <a:r>
              <a:rPr dirty="0"/>
              <a:t> </a:t>
            </a:r>
          </a:p>
          <a:p>
            <a:pPr defTabSz="402336">
              <a:defRPr sz="1628"/>
            </a:pPr>
            <a:r>
              <a:rPr dirty="0" err="1"/>
              <a:t>vzorců</a:t>
            </a:r>
            <a:r>
              <a:rPr dirty="0"/>
              <a:t>, </a:t>
            </a:r>
            <a:r>
              <a:rPr dirty="0" err="1"/>
              <a:t>systémů</a:t>
            </a:r>
            <a:r>
              <a:rPr dirty="0"/>
              <a:t> </a:t>
            </a:r>
            <a:r>
              <a:rPr dirty="0" err="1"/>
              <a:t>přesvědčení</a:t>
            </a:r>
            <a:r>
              <a:rPr dirty="0"/>
              <a:t>, </a:t>
            </a:r>
            <a:r>
              <a:rPr dirty="0" err="1"/>
              <a:t>postojů</a:t>
            </a:r>
            <a:r>
              <a:rPr dirty="0"/>
              <a:t> a </a:t>
            </a:r>
            <a:r>
              <a:rPr dirty="0" err="1"/>
              <a:t>mindsetů</a:t>
            </a:r>
            <a:r>
              <a:rPr dirty="0"/>
              <a:t>, </a:t>
            </a:r>
            <a:r>
              <a:rPr dirty="0" err="1"/>
              <a:t>které</a:t>
            </a:r>
            <a:r>
              <a:rPr dirty="0"/>
              <a:t> </a:t>
            </a:r>
            <a:r>
              <a:rPr dirty="0" err="1"/>
              <a:t>parazitují</a:t>
            </a:r>
            <a:r>
              <a:rPr dirty="0"/>
              <a:t> </a:t>
            </a:r>
          </a:p>
          <a:p>
            <a:pPr defTabSz="402336">
              <a:defRPr sz="1628"/>
            </a:pPr>
            <a:r>
              <a:rPr dirty="0" err="1"/>
              <a:t>schopnost</a:t>
            </a:r>
            <a:r>
              <a:rPr dirty="0"/>
              <a:t> </a:t>
            </a:r>
            <a:r>
              <a:rPr dirty="0" err="1"/>
              <a:t>člověka</a:t>
            </a:r>
            <a:r>
              <a:rPr dirty="0"/>
              <a:t> </a:t>
            </a:r>
            <a:r>
              <a:rPr dirty="0" err="1"/>
              <a:t>myslet</a:t>
            </a:r>
            <a:r>
              <a:rPr dirty="0"/>
              <a:t> </a:t>
            </a:r>
            <a:r>
              <a:rPr dirty="0" err="1"/>
              <a:t>správně</a:t>
            </a:r>
            <a:r>
              <a:rPr dirty="0"/>
              <a:t> a </a:t>
            </a:r>
            <a:r>
              <a:rPr dirty="0" err="1"/>
              <a:t>přesně</a:t>
            </a:r>
            <a:r>
              <a:rPr dirty="0"/>
              <a:t>. </a:t>
            </a:r>
            <a:r>
              <a:rPr dirty="0" err="1"/>
              <a:t>Jakmile</a:t>
            </a:r>
            <a:r>
              <a:rPr dirty="0"/>
              <a:t> se </a:t>
            </a:r>
            <a:r>
              <a:rPr dirty="0" err="1"/>
              <a:t>tyto</a:t>
            </a:r>
            <a:r>
              <a:rPr dirty="0"/>
              <a:t> </a:t>
            </a:r>
            <a:r>
              <a:rPr dirty="0" err="1"/>
              <a:t>myšlenkové</a:t>
            </a:r>
            <a:r>
              <a:rPr dirty="0"/>
              <a:t> </a:t>
            </a:r>
            <a:r>
              <a:rPr dirty="0" err="1"/>
              <a:t>viry</a:t>
            </a:r>
            <a:r>
              <a:rPr dirty="0"/>
              <a:t> </a:t>
            </a:r>
          </a:p>
          <a:p>
            <a:pPr defTabSz="402336">
              <a:defRPr sz="1628"/>
            </a:pPr>
            <a:r>
              <a:rPr dirty="0" err="1"/>
              <a:t>ujmou</a:t>
            </a:r>
            <a:r>
              <a:rPr dirty="0"/>
              <a:t> </a:t>
            </a:r>
            <a:r>
              <a:rPr dirty="0" err="1"/>
              <a:t>neuronálních</a:t>
            </a:r>
            <a:r>
              <a:rPr dirty="0"/>
              <a:t> </a:t>
            </a:r>
            <a:r>
              <a:rPr dirty="0" err="1"/>
              <a:t>obvodů</a:t>
            </a:r>
            <a:r>
              <a:rPr dirty="0"/>
              <a:t> </a:t>
            </a:r>
            <a:r>
              <a:rPr dirty="0" err="1"/>
              <a:t>jedince</a:t>
            </a:r>
            <a:r>
              <a:rPr dirty="0"/>
              <a:t>, </a:t>
            </a:r>
            <a:r>
              <a:rPr dirty="0" err="1"/>
              <a:t>postižená</a:t>
            </a:r>
            <a:r>
              <a:rPr dirty="0"/>
              <a:t> </a:t>
            </a:r>
            <a:r>
              <a:rPr dirty="0" err="1"/>
              <a:t>oběť</a:t>
            </a:r>
            <a:r>
              <a:rPr dirty="0"/>
              <a:t> </a:t>
            </a:r>
            <a:r>
              <a:rPr dirty="0" err="1"/>
              <a:t>ztratí</a:t>
            </a:r>
            <a:r>
              <a:rPr dirty="0"/>
              <a:t> </a:t>
            </a:r>
            <a:r>
              <a:rPr dirty="0" err="1"/>
              <a:t>schopnost</a:t>
            </a:r>
            <a:r>
              <a:rPr dirty="0"/>
              <a:t> </a:t>
            </a:r>
          </a:p>
          <a:p>
            <a:pPr defTabSz="402336">
              <a:defRPr sz="1628"/>
            </a:pPr>
            <a:r>
              <a:rPr dirty="0" err="1"/>
              <a:t>používat</a:t>
            </a:r>
            <a:r>
              <a:rPr dirty="0"/>
              <a:t> </a:t>
            </a:r>
            <a:r>
              <a:rPr b="1" dirty="0" err="1"/>
              <a:t>rozum</a:t>
            </a:r>
            <a:r>
              <a:rPr b="1" dirty="0"/>
              <a:t>, </a:t>
            </a:r>
            <a:r>
              <a:rPr b="1" dirty="0" err="1"/>
              <a:t>logiku</a:t>
            </a:r>
            <a:r>
              <a:rPr b="1" dirty="0"/>
              <a:t> a </a:t>
            </a:r>
            <a:r>
              <a:rPr b="1" dirty="0" err="1"/>
              <a:t>vědu</a:t>
            </a:r>
            <a:r>
              <a:rPr dirty="0"/>
              <a:t> k </a:t>
            </a:r>
            <a:r>
              <a:rPr dirty="0" err="1"/>
              <a:t>orientaci</a:t>
            </a:r>
            <a:r>
              <a:rPr dirty="0"/>
              <a:t> </a:t>
            </a:r>
            <a:r>
              <a:rPr dirty="0" err="1"/>
              <a:t>ve</a:t>
            </a:r>
            <a:r>
              <a:rPr dirty="0"/>
              <a:t> </a:t>
            </a:r>
            <a:r>
              <a:rPr dirty="0" err="1"/>
              <a:t>světě</a:t>
            </a:r>
            <a:r>
              <a:rPr dirty="0"/>
              <a:t>. </a:t>
            </a:r>
            <a:r>
              <a:rPr dirty="0" err="1"/>
              <a:t>Místo</a:t>
            </a:r>
            <a:r>
              <a:rPr dirty="0"/>
              <a:t> </a:t>
            </a:r>
            <a:r>
              <a:rPr dirty="0" err="1"/>
              <a:t>toho</a:t>
            </a:r>
            <a:r>
              <a:rPr dirty="0"/>
              <a:t> se </a:t>
            </a:r>
            <a:r>
              <a:rPr dirty="0" err="1"/>
              <a:t>ponoří</a:t>
            </a:r>
            <a:endParaRPr dirty="0"/>
          </a:p>
          <a:p>
            <a:pPr defTabSz="402336">
              <a:defRPr sz="1628"/>
            </a:pPr>
            <a:r>
              <a:rPr dirty="0"/>
              <a:t> do </a:t>
            </a:r>
            <a:r>
              <a:rPr dirty="0" err="1"/>
              <a:t>propasti</a:t>
            </a:r>
            <a:r>
              <a:rPr dirty="0"/>
              <a:t> </a:t>
            </a:r>
            <a:r>
              <a:rPr dirty="0" err="1"/>
              <a:t>nekonečného</a:t>
            </a:r>
            <a:r>
              <a:rPr dirty="0"/>
              <a:t> </a:t>
            </a:r>
            <a:r>
              <a:rPr dirty="0" err="1"/>
              <a:t>šílenství</a:t>
            </a:r>
            <a:r>
              <a:rPr dirty="0"/>
              <a:t>, </a:t>
            </a:r>
            <a:r>
              <a:rPr dirty="0" err="1"/>
              <a:t>nejlépe</a:t>
            </a:r>
            <a:r>
              <a:rPr dirty="0"/>
              <a:t> </a:t>
            </a:r>
            <a:r>
              <a:rPr dirty="0" err="1"/>
              <a:t>definovaného</a:t>
            </a:r>
            <a:r>
              <a:rPr dirty="0"/>
              <a:t> </a:t>
            </a:r>
            <a:r>
              <a:rPr dirty="0" err="1"/>
              <a:t>tvrdohlavým</a:t>
            </a:r>
            <a:r>
              <a:rPr dirty="0"/>
              <a:t> a </a:t>
            </a:r>
          </a:p>
          <a:p>
            <a:pPr defTabSz="402336">
              <a:defRPr sz="1628"/>
            </a:pPr>
            <a:r>
              <a:rPr dirty="0" err="1"/>
              <a:t>hrdým</a:t>
            </a:r>
            <a:r>
              <a:rPr dirty="0"/>
              <a:t> </a:t>
            </a:r>
            <a:r>
              <a:rPr dirty="0" err="1"/>
              <a:t>odstoupením</a:t>
            </a:r>
            <a:r>
              <a:rPr dirty="0"/>
              <a:t> od reality, </a:t>
            </a:r>
            <a:r>
              <a:rPr dirty="0" err="1"/>
              <a:t>zdravého</a:t>
            </a:r>
            <a:r>
              <a:rPr dirty="0"/>
              <a:t> </a:t>
            </a:r>
            <a:r>
              <a:rPr dirty="0" err="1"/>
              <a:t>rozumu</a:t>
            </a:r>
            <a:r>
              <a:rPr dirty="0"/>
              <a:t> (common sense) a </a:t>
            </a:r>
            <a:r>
              <a:rPr dirty="0" err="1"/>
              <a:t>pravdy</a:t>
            </a:r>
            <a:r>
              <a:rPr dirty="0"/>
              <a:t>."</a:t>
            </a:r>
          </a:p>
          <a:p>
            <a:pPr defTabSz="402336">
              <a:defRPr sz="1628"/>
            </a:pPr>
            <a:endParaRPr dirty="0"/>
          </a:p>
          <a:p>
            <a:pPr defTabSz="402336">
              <a:defRPr sz="1628"/>
            </a:pPr>
            <a:r>
              <a:rPr dirty="0"/>
              <a:t>(The Parasitic Mind, s. 26)</a:t>
            </a:r>
          </a:p>
          <a:p>
            <a:pPr defTabSz="402336">
              <a:defRPr sz="1936"/>
            </a:pPr>
            <a:endParaRPr dirty="0"/>
          </a:p>
          <a:p>
            <a:pPr defTabSz="402336">
              <a:defRPr sz="1936"/>
            </a:pPr>
            <a:endParaRPr dirty="0"/>
          </a:p>
          <a:p>
            <a:pPr defTabSz="402336">
              <a:defRPr sz="1936"/>
            </a:pPr>
            <a:r>
              <a:rPr dirty="0"/>
              <a:t> </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Gad Saad: pštrosí syndrom (Ostrich Parasitic Syndrome)…"/>
          <p:cNvSpPr txBox="1">
            <a:spLocks noGrp="1"/>
          </p:cNvSpPr>
          <p:nvPr>
            <p:ph type="title"/>
          </p:nvPr>
        </p:nvSpPr>
        <p:spPr>
          <a:xfrm>
            <a:off x="457200" y="274638"/>
            <a:ext cx="8229600" cy="4584701"/>
          </a:xfrm>
          <a:prstGeom prst="rect">
            <a:avLst/>
          </a:prstGeom>
        </p:spPr>
        <p:txBody>
          <a:bodyPr/>
          <a:lstStyle/>
          <a:p>
            <a:pPr defTabSz="420623">
              <a:defRPr sz="2024"/>
            </a:pPr>
            <a:r>
              <a:t>Gad Saad: pštrosí syndrom (Ostrich Parasitic Syndrome)</a:t>
            </a:r>
          </a:p>
          <a:p>
            <a:pPr defTabSz="420623">
              <a:defRPr sz="2024"/>
            </a:pPr>
            <a:endParaRPr/>
          </a:p>
          <a:p>
            <a:pPr defTabSz="420623">
              <a:defRPr sz="2024"/>
            </a:pPr>
            <a:r>
              <a:t>"This general class of mind viruses is what I have coined Ostrich Parasitic Syndrome, namely various forms of disordered thinking that lead afflicted individuals to reject fundamental truths and realities that are as evident as the pull of gravity."</a:t>
            </a:r>
          </a:p>
          <a:p>
            <a:pPr defTabSz="420623">
              <a:defRPr sz="2024"/>
            </a:pPr>
            <a:endParaRPr/>
          </a:p>
          <a:p>
            <a:pPr defTabSz="420623">
              <a:defRPr sz="2024"/>
            </a:pPr>
            <a:r>
              <a:t>"Tato obecná třída myšlenkových virů je to, co jsem pojmenoval pštrosím parazitickým syndromem, konkrétně se jedná o různé formy poruchy myšlení, které </a:t>
            </a:r>
          </a:p>
          <a:p>
            <a:pPr defTabSz="420623">
              <a:defRPr sz="2024"/>
            </a:pPr>
            <a:r>
              <a:t>vedou postižené jedince k odmítání základních pravd a skutečností, které</a:t>
            </a:r>
          </a:p>
          <a:p>
            <a:pPr defTabSz="420623">
              <a:defRPr sz="2024"/>
            </a:pPr>
            <a:r>
              <a:t> jsou tak evidentní jako přitažlivost gravitace."</a:t>
            </a:r>
          </a:p>
          <a:p>
            <a:pPr defTabSz="420623">
              <a:defRPr sz="2024"/>
            </a:pPr>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ravda…"/>
          <p:cNvSpPr txBox="1">
            <a:spLocks noGrp="1"/>
          </p:cNvSpPr>
          <p:nvPr>
            <p:ph type="title"/>
          </p:nvPr>
        </p:nvSpPr>
        <p:spPr>
          <a:xfrm>
            <a:off x="457200" y="274638"/>
            <a:ext cx="8229600" cy="5598494"/>
          </a:xfrm>
          <a:prstGeom prst="rect">
            <a:avLst/>
          </a:prstGeom>
        </p:spPr>
        <p:txBody>
          <a:bodyPr/>
          <a:lstStyle/>
          <a:p>
            <a:r>
              <a:t>Pravda</a:t>
            </a:r>
          </a:p>
          <a:p>
            <a:r>
              <a:t>Nejprve ale o tom, jak na tom s pravdou jsme. </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Pravda obvykle až na druhém místě, asi ale ani to ne. Stačí se podívat na Wikipedii a zadat cognitive bias."/>
          <p:cNvSpPr txBox="1">
            <a:spLocks noGrp="1"/>
          </p:cNvSpPr>
          <p:nvPr>
            <p:ph type="title"/>
          </p:nvPr>
        </p:nvSpPr>
        <p:spPr>
          <a:xfrm>
            <a:off x="457200" y="274638"/>
            <a:ext cx="8229600" cy="5520717"/>
          </a:xfrm>
          <a:prstGeom prst="rect">
            <a:avLst/>
          </a:prstGeom>
        </p:spPr>
        <p:txBody>
          <a:bodyPr/>
          <a:lstStyle/>
          <a:p>
            <a:r>
              <a:t>Pravda obvykle až na druhém místě, asi ale ani to ne. Stačí se podívat na Wikipedii a zadat cognitive bias. </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Člověk je mentálně/myšlenkově líný. Většinou se nám prostě nechce shromažďovat data a potřebné informace."/>
          <p:cNvSpPr txBox="1">
            <a:spLocks noGrp="1"/>
          </p:cNvSpPr>
          <p:nvPr>
            <p:ph type="title"/>
          </p:nvPr>
        </p:nvSpPr>
        <p:spPr>
          <a:xfrm>
            <a:off x="457200" y="274638"/>
            <a:ext cx="8229600" cy="5631434"/>
          </a:xfrm>
          <a:prstGeom prst="rect">
            <a:avLst/>
          </a:prstGeom>
        </p:spPr>
        <p:txBody>
          <a:bodyPr/>
          <a:lstStyle/>
          <a:p>
            <a:r>
              <a:t>Člověk je mentálně/myšlenkově líný. Většinou se nám prostě nechce shromažďovat data a potřebné informace. </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Jakmile zaujmeme nějakou pozici, je pro nás obtížné změnit názor."/>
          <p:cNvSpPr txBox="1">
            <a:spLocks noGrp="1"/>
          </p:cNvSpPr>
          <p:nvPr>
            <p:ph type="title"/>
          </p:nvPr>
        </p:nvSpPr>
        <p:spPr>
          <a:xfrm>
            <a:off x="457200" y="419067"/>
            <a:ext cx="8229600" cy="5248141"/>
          </a:xfrm>
          <a:prstGeom prst="rect">
            <a:avLst/>
          </a:prstGeom>
        </p:spPr>
        <p:txBody>
          <a:bodyPr/>
          <a:lstStyle/>
          <a:p>
            <a:r>
              <a:t>Jakmile zaujmeme nějakou pozici, je pro nás obtížné změnit názor. </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Dvojím kliknutím aktivujete úpravy"/>
          <p:cNvSpPr txBox="1">
            <a:spLocks noGrp="1"/>
          </p:cNvSpPr>
          <p:nvPr>
            <p:ph type="title"/>
          </p:nvPr>
        </p:nvSpPr>
        <p:spPr>
          <a:xfrm>
            <a:off x="457200" y="274638"/>
            <a:ext cx="8419535" cy="6040263"/>
          </a:xfrm>
          <a:prstGeom prst="rect">
            <a:avLst/>
          </a:prstGeom>
        </p:spPr>
        <p:txBody>
          <a:bodyPr/>
          <a:lstStyle/>
          <a:p>
            <a:endParaRPr/>
          </a:p>
        </p:txBody>
      </p:sp>
      <p:pic>
        <p:nvPicPr>
          <p:cNvPr id="246" name="IMG_1023.jpeg" descr="IMG_1023.jpeg"/>
          <p:cNvPicPr>
            <a:picLocks noChangeAspect="1"/>
          </p:cNvPicPr>
          <p:nvPr/>
        </p:nvPicPr>
        <p:blipFill>
          <a:blip r:embed="rId2"/>
          <a:stretch>
            <a:fillRect/>
          </a:stretch>
        </p:blipFill>
        <p:spPr>
          <a:xfrm>
            <a:off x="600674" y="665514"/>
            <a:ext cx="4852999" cy="1055001"/>
          </a:xfrm>
          <a:prstGeom prst="rect">
            <a:avLst/>
          </a:prstGeom>
          <a:ln w="12700">
            <a:miter lim="400000"/>
          </a:ln>
        </p:spPr>
      </p:pic>
      <p:pic>
        <p:nvPicPr>
          <p:cNvPr id="247" name="IMG_1024.jpeg" descr="IMG_1024.jpeg"/>
          <p:cNvPicPr>
            <a:picLocks noChangeAspect="1"/>
          </p:cNvPicPr>
          <p:nvPr/>
        </p:nvPicPr>
        <p:blipFill>
          <a:blip r:embed="rId3"/>
          <a:stretch>
            <a:fillRect/>
          </a:stretch>
        </p:blipFill>
        <p:spPr>
          <a:xfrm>
            <a:off x="652353" y="1534656"/>
            <a:ext cx="4749641" cy="3047369"/>
          </a:xfrm>
          <a:prstGeom prst="rect">
            <a:avLst/>
          </a:prstGeom>
          <a:ln w="12700">
            <a:miter lim="400000"/>
          </a:ln>
        </p:spPr>
      </p:pic>
      <p:sp>
        <p:nvSpPr>
          <p:cNvPr id="248" name="Festinger, L., Ricken, H. W., When Prophecy Fails. 1956, s. 3."/>
          <p:cNvSpPr txBox="1"/>
          <p:nvPr/>
        </p:nvSpPr>
        <p:spPr>
          <a:xfrm>
            <a:off x="5079938" y="5444683"/>
            <a:ext cx="2226188" cy="881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Times New Roman"/>
                <a:ea typeface="Times New Roman"/>
                <a:cs typeface="Times New Roman"/>
                <a:sym typeface="Times New Roman"/>
              </a:defRPr>
            </a:lvl1pPr>
          </a:lstStyle>
          <a:p>
            <a:r>
              <a:t>Festinger, L., Ricken, H. W., When Prophecy Fails. 1956, s. 3. </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Dan Sperber a Hugo Mercier k tomu dodávají: změnit názor je pro nás obtížné proto, že naše argumentativní schopnosti nejsou primárně zaměřeny na hledání pravdy, ale na přesvědčování sama sebe a ostatních v bitvě důvtipu."/>
          <p:cNvSpPr txBox="1">
            <a:spLocks noGrp="1"/>
          </p:cNvSpPr>
          <p:nvPr>
            <p:ph type="title"/>
          </p:nvPr>
        </p:nvSpPr>
        <p:spPr>
          <a:xfrm>
            <a:off x="457200" y="274638"/>
            <a:ext cx="8229600" cy="5531828"/>
          </a:xfrm>
          <a:prstGeom prst="rect">
            <a:avLst/>
          </a:prstGeom>
        </p:spPr>
        <p:txBody>
          <a:bodyPr/>
          <a:lstStyle>
            <a:lvl1pPr>
              <a:defRPr>
                <a:latin typeface="Times New Roman"/>
                <a:ea typeface="Times New Roman"/>
                <a:cs typeface="Times New Roman"/>
                <a:sym typeface="Times New Roman"/>
              </a:defRPr>
            </a:lvl1pPr>
          </a:lstStyle>
          <a:p>
            <a:r>
              <a:t>Dan Sperber a Hugo Mercier k tomu dodávají: změnit názor je pro nás obtížné proto, že naše argumentativní schopnosti nejsou primárně zaměřeny na hledání pravdy, ale na přesvědčování sama sebe a ostatních v bitvě důvtipu.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876C74-F73E-410E-9348-C4F879D9FE6D}"/>
              </a:ext>
            </a:extLst>
          </p:cNvPr>
          <p:cNvSpPr>
            <a:spLocks noGrp="1"/>
          </p:cNvSpPr>
          <p:nvPr>
            <p:ph type="title"/>
          </p:nvPr>
        </p:nvSpPr>
        <p:spPr/>
        <p:txBody>
          <a:bodyPr/>
          <a:lstStyle/>
          <a:p>
            <a:r>
              <a:rPr lang="cs-CZ" dirty="0"/>
              <a:t>Perspektiva současnosti</a:t>
            </a:r>
          </a:p>
        </p:txBody>
      </p:sp>
    </p:spTree>
    <p:extLst>
      <p:ext uri="{BB962C8B-B14F-4D97-AF65-F5344CB8AC3E}">
        <p14:creationId xmlns:p14="http://schemas.microsoft.com/office/powerpoint/2010/main" val="985815530"/>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Nicméně, chceme-li uspět, není lepší cesty.…"/>
          <p:cNvSpPr txBox="1">
            <a:spLocks noGrp="1"/>
          </p:cNvSpPr>
          <p:nvPr>
            <p:ph type="title"/>
          </p:nvPr>
        </p:nvSpPr>
        <p:spPr>
          <a:xfrm>
            <a:off x="457200" y="274638"/>
            <a:ext cx="8229600" cy="5174258"/>
          </a:xfrm>
          <a:prstGeom prst="rect">
            <a:avLst/>
          </a:prstGeom>
        </p:spPr>
        <p:txBody>
          <a:bodyPr/>
          <a:lstStyle/>
          <a:p>
            <a:r>
              <a:rPr dirty="0" err="1"/>
              <a:t>Nicméně</a:t>
            </a:r>
            <a:r>
              <a:rPr dirty="0"/>
              <a:t>, </a:t>
            </a:r>
            <a:r>
              <a:rPr dirty="0" err="1"/>
              <a:t>chceme</a:t>
            </a:r>
            <a:r>
              <a:rPr dirty="0"/>
              <a:t>-li </a:t>
            </a:r>
            <a:r>
              <a:rPr dirty="0" err="1"/>
              <a:t>uspět</a:t>
            </a:r>
            <a:r>
              <a:rPr dirty="0"/>
              <a:t>, </a:t>
            </a:r>
            <a:r>
              <a:rPr dirty="0" err="1"/>
              <a:t>není</a:t>
            </a:r>
            <a:r>
              <a:rPr dirty="0"/>
              <a:t> </a:t>
            </a:r>
            <a:r>
              <a:rPr dirty="0" err="1"/>
              <a:t>lepší</a:t>
            </a:r>
            <a:r>
              <a:rPr dirty="0"/>
              <a:t> </a:t>
            </a:r>
            <a:r>
              <a:rPr dirty="0" err="1"/>
              <a:t>cesty</a:t>
            </a:r>
            <a:r>
              <a:rPr dirty="0"/>
              <a:t>. </a:t>
            </a:r>
          </a:p>
          <a:p>
            <a:r>
              <a:rPr dirty="0"/>
              <a:t>Alan </a:t>
            </a:r>
            <a:r>
              <a:rPr dirty="0" err="1"/>
              <a:t>Sokal</a:t>
            </a:r>
            <a:r>
              <a:rPr dirty="0"/>
              <a:t>: </a:t>
            </a:r>
          </a:p>
          <a:p>
            <a:endParaRPr dirty="0"/>
          </a:p>
        </p:txBody>
      </p:sp>
      <p:pic>
        <p:nvPicPr>
          <p:cNvPr id="253" name="vložený-obrázek.jpeg" descr="vložený-obrázek.jpeg"/>
          <p:cNvPicPr>
            <a:picLocks noChangeAspect="1"/>
          </p:cNvPicPr>
          <p:nvPr/>
        </p:nvPicPr>
        <p:blipFill>
          <a:blip r:embed="rId2"/>
          <a:stretch>
            <a:fillRect/>
          </a:stretch>
        </p:blipFill>
        <p:spPr>
          <a:xfrm>
            <a:off x="457200" y="274638"/>
            <a:ext cx="8128000" cy="1346201"/>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55" name="Nadpis 1"/>
          <p:cNvSpPr txBox="1">
            <a:spLocks noGrp="1"/>
          </p:cNvSpPr>
          <p:nvPr>
            <p:ph type="title"/>
          </p:nvPr>
        </p:nvSpPr>
        <p:spPr>
          <a:xfrm>
            <a:off x="457200" y="274638"/>
            <a:ext cx="8229600" cy="64458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Periodizace antické filosofie – mapa</a:t>
            </a:r>
          </a:p>
        </p:txBody>
      </p:sp>
      <p:sp>
        <p:nvSpPr>
          <p:cNvPr id="256" name="Zástupný symbol pro obsah 2"/>
          <p:cNvSpPr txBox="1">
            <a:spLocks noGrp="1"/>
          </p:cNvSpPr>
          <p:nvPr>
            <p:ph type="body" idx="1"/>
          </p:nvPr>
        </p:nvSpPr>
        <p:spPr>
          <a:xfrm>
            <a:off x="606670" y="1273651"/>
            <a:ext cx="8229600" cy="4852512"/>
          </a:xfrm>
          <a:prstGeom prst="rect">
            <a:avLst/>
          </a:prstGeom>
        </p:spPr>
        <p:txBody>
          <a:bodyPr/>
          <a:lstStyle/>
          <a:p>
            <a:pPr marL="0" indent="0">
              <a:spcBef>
                <a:spcPts val="300"/>
              </a:spcBef>
              <a:buSzTx/>
              <a:buNone/>
              <a:defRPr sz="1400">
                <a:latin typeface="Times New Roman"/>
                <a:ea typeface="Times New Roman"/>
                <a:cs typeface="Times New Roman"/>
                <a:sym typeface="Times New Roman"/>
              </a:defRPr>
            </a:pPr>
            <a:r>
              <a:rPr dirty="0" err="1"/>
              <a:t>Antickou</a:t>
            </a:r>
            <a:r>
              <a:rPr dirty="0"/>
              <a:t> </a:t>
            </a:r>
            <a:r>
              <a:rPr dirty="0" err="1"/>
              <a:t>filosofii</a:t>
            </a:r>
            <a:r>
              <a:rPr dirty="0"/>
              <a:t> </a:t>
            </a:r>
            <a:r>
              <a:rPr dirty="0" err="1"/>
              <a:t>můžeme</a:t>
            </a:r>
            <a:r>
              <a:rPr dirty="0"/>
              <a:t> </a:t>
            </a:r>
            <a:r>
              <a:rPr dirty="0" err="1"/>
              <a:t>rozdělit</a:t>
            </a:r>
            <a:r>
              <a:rPr dirty="0"/>
              <a:t> </a:t>
            </a:r>
            <a:r>
              <a:rPr dirty="0" err="1"/>
              <a:t>těmito</a:t>
            </a:r>
            <a:r>
              <a:rPr dirty="0"/>
              <a:t> </a:t>
            </a:r>
            <a:r>
              <a:rPr dirty="0" err="1"/>
              <a:t>způsoby</a:t>
            </a:r>
            <a:r>
              <a:rPr dirty="0"/>
              <a:t>:</a:t>
            </a:r>
          </a:p>
          <a:p>
            <a:pPr marL="0" indent="0">
              <a:buSzTx/>
              <a:buNone/>
              <a:defRPr sz="1400">
                <a:latin typeface="Times New Roman"/>
                <a:ea typeface="Times New Roman"/>
                <a:cs typeface="Times New Roman"/>
                <a:sym typeface="Times New Roman"/>
              </a:defRPr>
            </a:pPr>
            <a:endParaRPr dirty="0"/>
          </a:p>
          <a:p>
            <a:pPr marL="0" indent="0">
              <a:spcBef>
                <a:spcPts val="300"/>
              </a:spcBef>
              <a:buSzTx/>
              <a:buNone/>
              <a:defRPr sz="1400">
                <a:latin typeface="Times New Roman"/>
                <a:ea typeface="Times New Roman"/>
                <a:cs typeface="Times New Roman"/>
                <a:sym typeface="Times New Roman"/>
              </a:defRPr>
            </a:pPr>
            <a:r>
              <a:rPr dirty="0"/>
              <a:t>I.</a:t>
            </a:r>
          </a:p>
          <a:p>
            <a:pPr>
              <a:spcBef>
                <a:spcPts val="300"/>
              </a:spcBef>
              <a:buFontTx/>
              <a:buAutoNum type="arabicParenR"/>
              <a:defRPr sz="1400">
                <a:latin typeface="Times New Roman"/>
                <a:ea typeface="Times New Roman"/>
                <a:cs typeface="Times New Roman"/>
                <a:sym typeface="Times New Roman"/>
              </a:defRPr>
            </a:pPr>
            <a:r>
              <a:rPr dirty="0" err="1">
                <a:solidFill>
                  <a:srgbClr val="7030A0"/>
                </a:solidFill>
              </a:rPr>
              <a:t>Presokratovská</a:t>
            </a:r>
            <a:r>
              <a:rPr dirty="0"/>
              <a:t> </a:t>
            </a:r>
            <a:r>
              <a:rPr dirty="0" err="1"/>
              <a:t>či</a:t>
            </a:r>
            <a:r>
              <a:rPr dirty="0"/>
              <a:t> </a:t>
            </a:r>
            <a:r>
              <a:rPr dirty="0" err="1"/>
              <a:t>předsokratovská</a:t>
            </a:r>
            <a:r>
              <a:rPr dirty="0"/>
              <a:t> </a:t>
            </a:r>
            <a:r>
              <a:rPr dirty="0" err="1"/>
              <a:t>filosofie</a:t>
            </a:r>
            <a:r>
              <a:rPr dirty="0"/>
              <a:t>: a) </a:t>
            </a:r>
            <a:r>
              <a:rPr dirty="0" err="1"/>
              <a:t>přírodní</a:t>
            </a:r>
            <a:r>
              <a:rPr dirty="0"/>
              <a:t> </a:t>
            </a:r>
            <a:r>
              <a:rPr dirty="0" err="1"/>
              <a:t>filosofové</a:t>
            </a:r>
            <a:r>
              <a:rPr dirty="0"/>
              <a:t>; b) </a:t>
            </a:r>
            <a:r>
              <a:rPr dirty="0" err="1"/>
              <a:t>sofisté</a:t>
            </a:r>
            <a:r>
              <a:rPr dirty="0"/>
              <a:t>; </a:t>
            </a:r>
            <a:r>
              <a:rPr dirty="0" err="1"/>
              <a:t>působili</a:t>
            </a:r>
            <a:r>
              <a:rPr dirty="0"/>
              <a:t> </a:t>
            </a:r>
            <a:r>
              <a:rPr dirty="0" err="1"/>
              <a:t>nejpozději</a:t>
            </a:r>
            <a:r>
              <a:rPr dirty="0"/>
              <a:t> v </a:t>
            </a:r>
            <a:r>
              <a:rPr dirty="0" err="1"/>
              <a:t>Sókratově</a:t>
            </a:r>
            <a:r>
              <a:rPr dirty="0"/>
              <a:t> </a:t>
            </a:r>
            <a:r>
              <a:rPr dirty="0" err="1"/>
              <a:t>době</a:t>
            </a:r>
            <a:endParaRPr dirty="0"/>
          </a:p>
          <a:p>
            <a:pPr>
              <a:spcBef>
                <a:spcPts val="300"/>
              </a:spcBef>
              <a:buFontTx/>
              <a:buAutoNum type="arabicParenR"/>
              <a:defRPr sz="1400">
                <a:latin typeface="Times New Roman"/>
                <a:ea typeface="Times New Roman"/>
                <a:cs typeface="Times New Roman"/>
                <a:sym typeface="Times New Roman"/>
              </a:defRPr>
            </a:pPr>
            <a:r>
              <a:rPr dirty="0" err="1"/>
              <a:t>Klasické</a:t>
            </a:r>
            <a:r>
              <a:rPr dirty="0"/>
              <a:t> </a:t>
            </a:r>
            <a:r>
              <a:rPr dirty="0" err="1"/>
              <a:t>období</a:t>
            </a:r>
            <a:r>
              <a:rPr dirty="0"/>
              <a:t> </a:t>
            </a:r>
            <a:r>
              <a:rPr dirty="0" err="1"/>
              <a:t>antické</a:t>
            </a:r>
            <a:r>
              <a:rPr dirty="0"/>
              <a:t> </a:t>
            </a:r>
            <a:r>
              <a:rPr dirty="0" err="1"/>
              <a:t>filosofie</a:t>
            </a:r>
            <a:r>
              <a:rPr dirty="0"/>
              <a:t> – </a:t>
            </a:r>
            <a:r>
              <a:rPr dirty="0" err="1"/>
              <a:t>časově</a:t>
            </a:r>
            <a:r>
              <a:rPr dirty="0"/>
              <a:t> se do </a:t>
            </a:r>
            <a:r>
              <a:rPr dirty="0" err="1"/>
              <a:t>značné</a:t>
            </a:r>
            <a:r>
              <a:rPr dirty="0"/>
              <a:t> </a:t>
            </a:r>
            <a:r>
              <a:rPr dirty="0" err="1"/>
              <a:t>míry</a:t>
            </a:r>
            <a:r>
              <a:rPr dirty="0"/>
              <a:t> </a:t>
            </a:r>
            <a:r>
              <a:rPr dirty="0" err="1"/>
              <a:t>překrývá</a:t>
            </a:r>
            <a:r>
              <a:rPr dirty="0"/>
              <a:t> s </a:t>
            </a:r>
            <a:r>
              <a:rPr dirty="0" err="1"/>
              <a:t>trvání</a:t>
            </a:r>
            <a:r>
              <a:rPr dirty="0"/>
              <a:t> </a:t>
            </a:r>
            <a:r>
              <a:rPr dirty="0" err="1"/>
              <a:t>Athénské</a:t>
            </a:r>
            <a:r>
              <a:rPr dirty="0"/>
              <a:t> </a:t>
            </a:r>
            <a:r>
              <a:rPr dirty="0" err="1"/>
              <a:t>demokracie</a:t>
            </a:r>
            <a:endParaRPr dirty="0"/>
          </a:p>
          <a:p>
            <a:pPr>
              <a:spcBef>
                <a:spcPts val="300"/>
              </a:spcBef>
              <a:buFontTx/>
              <a:buAutoNum type="arabicParenR"/>
              <a:defRPr sz="1400">
                <a:latin typeface="Times New Roman"/>
                <a:ea typeface="Times New Roman"/>
                <a:cs typeface="Times New Roman"/>
                <a:sym typeface="Times New Roman"/>
              </a:defRPr>
            </a:pPr>
            <a:r>
              <a:rPr dirty="0" err="1"/>
              <a:t>Filosofie</a:t>
            </a:r>
            <a:r>
              <a:rPr dirty="0"/>
              <a:t> </a:t>
            </a:r>
            <a:r>
              <a:rPr dirty="0" err="1"/>
              <a:t>helénismu</a:t>
            </a:r>
            <a:r>
              <a:rPr dirty="0"/>
              <a:t> – </a:t>
            </a:r>
            <a:r>
              <a:rPr dirty="0" err="1"/>
              <a:t>po</a:t>
            </a:r>
            <a:r>
              <a:rPr dirty="0"/>
              <a:t> 338 </a:t>
            </a:r>
            <a:r>
              <a:rPr dirty="0" err="1"/>
              <a:t>př</a:t>
            </a:r>
            <a:r>
              <a:rPr dirty="0"/>
              <a:t>. n. l.</a:t>
            </a:r>
          </a:p>
          <a:p>
            <a:pPr marL="0" indent="0">
              <a:buSzTx/>
              <a:buNone/>
              <a:defRPr sz="1400">
                <a:latin typeface="Times New Roman"/>
                <a:ea typeface="Times New Roman"/>
                <a:cs typeface="Times New Roman"/>
                <a:sym typeface="Times New Roman"/>
              </a:defRPr>
            </a:pPr>
            <a:endParaRPr dirty="0"/>
          </a:p>
          <a:p>
            <a:pPr marL="0" indent="0">
              <a:spcBef>
                <a:spcPts val="300"/>
              </a:spcBef>
              <a:buSzTx/>
              <a:buNone/>
              <a:defRPr sz="1400">
                <a:latin typeface="Times New Roman"/>
                <a:ea typeface="Times New Roman"/>
                <a:cs typeface="Times New Roman"/>
                <a:sym typeface="Times New Roman"/>
              </a:defRPr>
            </a:pPr>
            <a:r>
              <a:rPr dirty="0"/>
              <a:t>II. (z </a:t>
            </a:r>
            <a:r>
              <a:rPr dirty="0" err="1"/>
              <a:t>hlediska</a:t>
            </a:r>
            <a:r>
              <a:rPr dirty="0"/>
              <a:t> </a:t>
            </a:r>
            <a:r>
              <a:rPr dirty="0" err="1"/>
              <a:t>dominantního</a:t>
            </a:r>
            <a:r>
              <a:rPr dirty="0"/>
              <a:t> </a:t>
            </a:r>
            <a:r>
              <a:rPr dirty="0" err="1"/>
              <a:t>předmětu</a:t>
            </a:r>
            <a:r>
              <a:rPr dirty="0"/>
              <a:t> </a:t>
            </a:r>
            <a:r>
              <a:rPr dirty="0" err="1"/>
              <a:t>zájmu</a:t>
            </a:r>
            <a:r>
              <a:rPr dirty="0"/>
              <a:t>)</a:t>
            </a:r>
          </a:p>
          <a:p>
            <a:pPr>
              <a:spcBef>
                <a:spcPts val="300"/>
              </a:spcBef>
              <a:buFontTx/>
              <a:buAutoNum type="arabicParenR"/>
              <a:defRPr sz="1400">
                <a:latin typeface="Times New Roman"/>
                <a:ea typeface="Times New Roman"/>
                <a:cs typeface="Times New Roman"/>
                <a:sym typeface="Times New Roman"/>
              </a:defRPr>
            </a:pPr>
            <a:r>
              <a:rPr dirty="0" err="1"/>
              <a:t>Naturalistická</a:t>
            </a:r>
            <a:r>
              <a:rPr dirty="0"/>
              <a:t> </a:t>
            </a:r>
            <a:r>
              <a:rPr dirty="0" err="1"/>
              <a:t>fáze</a:t>
            </a:r>
            <a:r>
              <a:rPr dirty="0"/>
              <a:t> – </a:t>
            </a:r>
            <a:r>
              <a:rPr dirty="0" err="1"/>
              <a:t>přírodní</a:t>
            </a:r>
            <a:r>
              <a:rPr dirty="0"/>
              <a:t> </a:t>
            </a:r>
            <a:r>
              <a:rPr dirty="0" err="1"/>
              <a:t>filosofové</a:t>
            </a:r>
            <a:r>
              <a:rPr dirty="0"/>
              <a:t> </a:t>
            </a:r>
            <a:r>
              <a:rPr dirty="0" err="1"/>
              <a:t>zabývající</a:t>
            </a:r>
            <a:r>
              <a:rPr dirty="0"/>
              <a:t> se </a:t>
            </a:r>
            <a:r>
              <a:rPr dirty="0" err="1"/>
              <a:t>především</a:t>
            </a:r>
            <a:r>
              <a:rPr dirty="0"/>
              <a:t> </a:t>
            </a:r>
            <a:r>
              <a:rPr dirty="0" err="1"/>
              <a:t>přirozeností</a:t>
            </a:r>
            <a:r>
              <a:rPr dirty="0"/>
              <a:t> (</a:t>
            </a:r>
            <a:r>
              <a:rPr i="1" dirty="0" err="1"/>
              <a:t>fysis</a:t>
            </a:r>
            <a:r>
              <a:rPr dirty="0"/>
              <a:t>) </a:t>
            </a:r>
            <a:r>
              <a:rPr dirty="0" err="1"/>
              <a:t>věcí</a:t>
            </a:r>
            <a:r>
              <a:rPr dirty="0"/>
              <a:t> </a:t>
            </a:r>
            <a:r>
              <a:rPr dirty="0" err="1"/>
              <a:t>či</a:t>
            </a:r>
            <a:r>
              <a:rPr dirty="0"/>
              <a:t> </a:t>
            </a:r>
            <a:r>
              <a:rPr dirty="0" err="1"/>
              <a:t>přírodou</a:t>
            </a:r>
            <a:r>
              <a:rPr dirty="0"/>
              <a:t> (</a:t>
            </a:r>
            <a:r>
              <a:rPr i="1" dirty="0" err="1"/>
              <a:t>fysis</a:t>
            </a:r>
            <a:r>
              <a:rPr dirty="0"/>
              <a:t>)</a:t>
            </a:r>
          </a:p>
          <a:p>
            <a:pPr>
              <a:spcBef>
                <a:spcPts val="300"/>
              </a:spcBef>
              <a:buFontTx/>
              <a:buAutoNum type="arabicParenR"/>
              <a:defRPr sz="1400">
                <a:latin typeface="Times New Roman"/>
                <a:ea typeface="Times New Roman"/>
                <a:cs typeface="Times New Roman"/>
                <a:sym typeface="Times New Roman"/>
              </a:defRPr>
            </a:pPr>
            <a:r>
              <a:rPr dirty="0" err="1"/>
              <a:t>Humanistická</a:t>
            </a:r>
            <a:r>
              <a:rPr dirty="0"/>
              <a:t> </a:t>
            </a:r>
            <a:r>
              <a:rPr dirty="0" err="1"/>
              <a:t>fáze</a:t>
            </a:r>
            <a:r>
              <a:rPr dirty="0"/>
              <a:t> – </a:t>
            </a:r>
            <a:r>
              <a:rPr dirty="0" err="1"/>
              <a:t>filosofové</a:t>
            </a:r>
            <a:r>
              <a:rPr dirty="0"/>
              <a:t> </a:t>
            </a:r>
            <a:r>
              <a:rPr dirty="0" err="1"/>
              <a:t>obratu</a:t>
            </a:r>
            <a:r>
              <a:rPr dirty="0"/>
              <a:t> k </a:t>
            </a:r>
            <a:r>
              <a:rPr dirty="0" err="1"/>
              <a:t>člověku</a:t>
            </a:r>
            <a:r>
              <a:rPr dirty="0"/>
              <a:t> </a:t>
            </a:r>
            <a:r>
              <a:rPr dirty="0" err="1"/>
              <a:t>či</a:t>
            </a:r>
            <a:r>
              <a:rPr dirty="0"/>
              <a:t> </a:t>
            </a:r>
            <a:r>
              <a:rPr dirty="0" err="1"/>
              <a:t>věcem</a:t>
            </a:r>
            <a:r>
              <a:rPr dirty="0"/>
              <a:t> </a:t>
            </a:r>
            <a:r>
              <a:rPr dirty="0" err="1"/>
              <a:t>lidským</a:t>
            </a:r>
            <a:r>
              <a:rPr dirty="0"/>
              <a:t>, </a:t>
            </a:r>
            <a:r>
              <a:rPr dirty="0" err="1"/>
              <a:t>především</a:t>
            </a:r>
            <a:r>
              <a:rPr dirty="0"/>
              <a:t> </a:t>
            </a:r>
            <a:r>
              <a:rPr dirty="0" err="1">
                <a:solidFill>
                  <a:srgbClr val="7030A0"/>
                </a:solidFill>
              </a:rPr>
              <a:t>sofisté</a:t>
            </a:r>
            <a:r>
              <a:rPr dirty="0">
                <a:solidFill>
                  <a:srgbClr val="7030A0"/>
                </a:solidFill>
              </a:rPr>
              <a:t> a</a:t>
            </a:r>
            <a:r>
              <a:rPr dirty="0"/>
              <a:t> </a:t>
            </a:r>
            <a:r>
              <a:rPr dirty="0" err="1">
                <a:solidFill>
                  <a:srgbClr val="7030A0"/>
                </a:solidFill>
              </a:rPr>
              <a:t>Sókrates</a:t>
            </a:r>
            <a:endParaRPr dirty="0">
              <a:solidFill>
                <a:srgbClr val="7030A0"/>
              </a:solidFill>
            </a:endParaRPr>
          </a:p>
          <a:p>
            <a:pPr>
              <a:spcBef>
                <a:spcPts val="300"/>
              </a:spcBef>
              <a:buFontTx/>
              <a:buAutoNum type="arabicParenR"/>
              <a:defRPr sz="1400">
                <a:latin typeface="Times New Roman"/>
                <a:ea typeface="Times New Roman"/>
                <a:cs typeface="Times New Roman"/>
                <a:sym typeface="Times New Roman"/>
              </a:defRPr>
            </a:pPr>
            <a:r>
              <a:rPr dirty="0" err="1"/>
              <a:t>Fáze</a:t>
            </a:r>
            <a:r>
              <a:rPr dirty="0"/>
              <a:t> </a:t>
            </a:r>
            <a:r>
              <a:rPr dirty="0" err="1"/>
              <a:t>velkých</a:t>
            </a:r>
            <a:r>
              <a:rPr dirty="0"/>
              <a:t> </a:t>
            </a:r>
            <a:r>
              <a:rPr dirty="0" err="1"/>
              <a:t>syntéz</a:t>
            </a:r>
            <a:r>
              <a:rPr dirty="0"/>
              <a:t> </a:t>
            </a:r>
            <a:r>
              <a:rPr dirty="0" err="1"/>
              <a:t>Platóna</a:t>
            </a:r>
            <a:r>
              <a:rPr dirty="0"/>
              <a:t> a </a:t>
            </a:r>
            <a:r>
              <a:rPr dirty="0" err="1"/>
              <a:t>Aristotela</a:t>
            </a:r>
            <a:endParaRPr dirty="0"/>
          </a:p>
          <a:p>
            <a:pPr>
              <a:spcBef>
                <a:spcPts val="300"/>
              </a:spcBef>
              <a:buFontTx/>
              <a:buAutoNum type="arabicParenR"/>
              <a:defRPr sz="1400">
                <a:latin typeface="Times New Roman"/>
                <a:ea typeface="Times New Roman"/>
                <a:cs typeface="Times New Roman"/>
                <a:sym typeface="Times New Roman"/>
              </a:defRPr>
            </a:pPr>
            <a:r>
              <a:rPr dirty="0" err="1"/>
              <a:t>Helénistická</a:t>
            </a:r>
            <a:r>
              <a:rPr dirty="0"/>
              <a:t> </a:t>
            </a:r>
            <a:r>
              <a:rPr dirty="0" err="1"/>
              <a:t>fáze</a:t>
            </a:r>
            <a:r>
              <a:rPr dirty="0"/>
              <a:t> – </a:t>
            </a:r>
            <a:r>
              <a:rPr dirty="0" err="1"/>
              <a:t>konstituují</a:t>
            </a:r>
            <a:r>
              <a:rPr dirty="0"/>
              <a:t> se </a:t>
            </a:r>
            <a:r>
              <a:rPr dirty="0" err="1"/>
              <a:t>známe</a:t>
            </a:r>
            <a:r>
              <a:rPr dirty="0"/>
              <a:t> </a:t>
            </a:r>
            <a:r>
              <a:rPr dirty="0" err="1"/>
              <a:t>školy</a:t>
            </a:r>
            <a:r>
              <a:rPr dirty="0"/>
              <a:t> </a:t>
            </a:r>
            <a:r>
              <a:rPr dirty="0" err="1"/>
              <a:t>jako</a:t>
            </a:r>
            <a:r>
              <a:rPr dirty="0"/>
              <a:t> </a:t>
            </a:r>
            <a:r>
              <a:rPr dirty="0" err="1"/>
              <a:t>stoicismus</a:t>
            </a:r>
            <a:r>
              <a:rPr dirty="0"/>
              <a:t>, </a:t>
            </a:r>
            <a:r>
              <a:rPr dirty="0" err="1"/>
              <a:t>epikureismus</a:t>
            </a:r>
            <a:r>
              <a:rPr dirty="0"/>
              <a:t>, </a:t>
            </a:r>
            <a:r>
              <a:rPr dirty="0" err="1"/>
              <a:t>skepticismus</a:t>
            </a:r>
            <a:r>
              <a:rPr dirty="0"/>
              <a:t>, </a:t>
            </a:r>
            <a:r>
              <a:rPr dirty="0" err="1"/>
              <a:t>eklekticismus</a:t>
            </a:r>
            <a:endParaRPr dirty="0"/>
          </a:p>
          <a:p>
            <a:pPr>
              <a:spcBef>
                <a:spcPts val="300"/>
              </a:spcBef>
              <a:buFontTx/>
              <a:buAutoNum type="arabicParenR"/>
              <a:defRPr sz="1400">
                <a:latin typeface="Times New Roman"/>
                <a:ea typeface="Times New Roman"/>
                <a:cs typeface="Times New Roman"/>
                <a:sym typeface="Times New Roman"/>
              </a:defRPr>
            </a:pPr>
            <a:r>
              <a:rPr dirty="0" err="1"/>
              <a:t>Fáze</a:t>
            </a:r>
            <a:r>
              <a:rPr dirty="0"/>
              <a:t> </a:t>
            </a:r>
            <a:r>
              <a:rPr dirty="0" err="1"/>
              <a:t>setkávání</a:t>
            </a:r>
            <a:r>
              <a:rPr dirty="0"/>
              <a:t> (</a:t>
            </a:r>
            <a:r>
              <a:rPr dirty="0" err="1"/>
              <a:t>konfrontace</a:t>
            </a:r>
            <a:r>
              <a:rPr dirty="0"/>
              <a:t>) </a:t>
            </a:r>
            <a:r>
              <a:rPr dirty="0" err="1"/>
              <a:t>křesťanství</a:t>
            </a:r>
            <a:r>
              <a:rPr dirty="0"/>
              <a:t> s </a:t>
            </a:r>
            <a:r>
              <a:rPr dirty="0" err="1"/>
              <a:t>filosofií</a:t>
            </a:r>
            <a:endParaRPr dirty="0"/>
          </a:p>
          <a:p>
            <a:pPr>
              <a:buFontTx/>
              <a:buAutoNum type="arabicParenR"/>
              <a:defRPr sz="1400">
                <a:latin typeface="Times New Roman"/>
                <a:ea typeface="Times New Roman"/>
                <a:cs typeface="Times New Roman"/>
                <a:sym typeface="Times New Roman"/>
              </a:defRPr>
            </a:pPr>
            <a:endParaRPr dirty="0"/>
          </a:p>
          <a:p>
            <a:pPr marL="0" indent="0">
              <a:spcBef>
                <a:spcPts val="300"/>
              </a:spcBef>
              <a:buSzTx/>
              <a:buNone/>
              <a:defRPr sz="1400">
                <a:latin typeface="Times New Roman"/>
                <a:ea typeface="Times New Roman"/>
                <a:cs typeface="Times New Roman"/>
                <a:sym typeface="Times New Roman"/>
              </a:defRPr>
            </a:pPr>
            <a:r>
              <a:rPr dirty="0"/>
              <a:t>V </a:t>
            </a:r>
            <a:r>
              <a:rPr dirty="0" err="1"/>
              <a:t>následujícím</a:t>
            </a:r>
            <a:r>
              <a:rPr dirty="0"/>
              <a:t> se </a:t>
            </a:r>
            <a:r>
              <a:rPr dirty="0" err="1"/>
              <a:t>tedy</a:t>
            </a:r>
            <a:r>
              <a:rPr dirty="0"/>
              <a:t> </a:t>
            </a:r>
            <a:r>
              <a:rPr dirty="0" err="1"/>
              <a:t>jednotlivými</a:t>
            </a:r>
            <a:r>
              <a:rPr dirty="0"/>
              <a:t> </a:t>
            </a:r>
            <a:r>
              <a:rPr dirty="0" err="1"/>
              <a:t>fázemi</a:t>
            </a:r>
            <a:r>
              <a:rPr dirty="0"/>
              <a:t> </a:t>
            </a:r>
            <a:r>
              <a:rPr dirty="0" err="1"/>
              <a:t>budeme</a:t>
            </a:r>
            <a:r>
              <a:rPr dirty="0"/>
              <a:t> v </a:t>
            </a:r>
            <a:r>
              <a:rPr dirty="0" err="1"/>
              <a:t>různé</a:t>
            </a:r>
            <a:r>
              <a:rPr dirty="0"/>
              <a:t> </a:t>
            </a:r>
            <a:r>
              <a:rPr dirty="0" err="1"/>
              <a:t>míře</a:t>
            </a:r>
            <a:r>
              <a:rPr dirty="0"/>
              <a:t> </a:t>
            </a:r>
            <a:r>
              <a:rPr dirty="0" err="1"/>
              <a:t>zabývat</a:t>
            </a:r>
            <a:r>
              <a:rPr dirty="0"/>
              <a:t>:</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Nadpis 1"/>
          <p:cNvSpPr txBox="1">
            <a:spLocks noGrp="1"/>
          </p:cNvSpPr>
          <p:nvPr>
            <p:ph type="title"/>
          </p:nvPr>
        </p:nvSpPr>
        <p:spPr>
          <a:xfrm>
            <a:off x="457200" y="274638"/>
            <a:ext cx="8229600" cy="552921"/>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Předsokratici  – přírodní filosofové („fysiologové“), sofisté</a:t>
            </a:r>
          </a:p>
        </p:txBody>
      </p:sp>
      <p:sp>
        <p:nvSpPr>
          <p:cNvPr id="259" name="Zástupný symbol pro obsah 2"/>
          <p:cNvSpPr txBox="1">
            <a:spLocks noGrp="1"/>
          </p:cNvSpPr>
          <p:nvPr>
            <p:ph type="body" idx="1"/>
          </p:nvPr>
        </p:nvSpPr>
        <p:spPr>
          <a:xfrm>
            <a:off x="457200" y="1164801"/>
            <a:ext cx="8229600" cy="4961362"/>
          </a:xfrm>
          <a:prstGeom prst="rect">
            <a:avLst/>
          </a:prstGeom>
        </p:spPr>
        <p:txBody>
          <a:bodyPr/>
          <a:lstStyle/>
          <a:p>
            <a:pPr marL="0" indent="0">
              <a:lnSpc>
                <a:spcPct val="90000"/>
              </a:lnSpc>
              <a:spcBef>
                <a:spcPts val="200"/>
              </a:spcBef>
              <a:buSzTx/>
              <a:buNone/>
              <a:defRPr sz="1200">
                <a:latin typeface="Times New Roman"/>
                <a:ea typeface="Times New Roman"/>
                <a:cs typeface="Times New Roman"/>
                <a:sym typeface="Times New Roman"/>
              </a:defRPr>
            </a:pPr>
            <a:r>
              <a:rPr dirty="0" err="1"/>
              <a:t>Jak</a:t>
            </a:r>
            <a:r>
              <a:rPr dirty="0"/>
              <a:t> </a:t>
            </a:r>
            <a:r>
              <a:rPr dirty="0" err="1"/>
              <a:t>jsem</a:t>
            </a:r>
            <a:r>
              <a:rPr dirty="0"/>
              <a:t> to </a:t>
            </a:r>
            <a:r>
              <a:rPr dirty="0" err="1"/>
              <a:t>uvedl</a:t>
            </a:r>
            <a:r>
              <a:rPr dirty="0"/>
              <a:t> </a:t>
            </a:r>
            <a:r>
              <a:rPr dirty="0" err="1"/>
              <a:t>výše</a:t>
            </a:r>
            <a:r>
              <a:rPr dirty="0"/>
              <a:t>, </a:t>
            </a:r>
            <a:r>
              <a:rPr dirty="0" err="1"/>
              <a:t>můžeme</a:t>
            </a:r>
            <a:r>
              <a:rPr dirty="0"/>
              <a:t> </a:t>
            </a:r>
            <a:r>
              <a:rPr dirty="0" err="1"/>
              <a:t>ve</a:t>
            </a:r>
            <a:r>
              <a:rPr dirty="0"/>
              <a:t> </a:t>
            </a:r>
            <a:r>
              <a:rPr dirty="0" err="1"/>
              <a:t>skupině</a:t>
            </a:r>
            <a:r>
              <a:rPr dirty="0"/>
              <a:t> </a:t>
            </a:r>
            <a:r>
              <a:rPr dirty="0" err="1"/>
              <a:t>předsokratiků</a:t>
            </a:r>
            <a:r>
              <a:rPr dirty="0"/>
              <a:t> </a:t>
            </a:r>
            <a:r>
              <a:rPr dirty="0" err="1"/>
              <a:t>rozlišit</a:t>
            </a:r>
            <a:r>
              <a:rPr dirty="0"/>
              <a:t> </a:t>
            </a:r>
            <a:r>
              <a:rPr dirty="0" err="1"/>
              <a:t>dva</a:t>
            </a:r>
            <a:r>
              <a:rPr dirty="0"/>
              <a:t> </a:t>
            </a:r>
            <a:r>
              <a:rPr dirty="0" err="1"/>
              <a:t>dominantní</a:t>
            </a:r>
            <a:r>
              <a:rPr dirty="0"/>
              <a:t> </a:t>
            </a:r>
            <a:r>
              <a:rPr dirty="0" err="1"/>
              <a:t>aspekty</a:t>
            </a:r>
            <a:r>
              <a:rPr dirty="0"/>
              <a:t> </a:t>
            </a:r>
            <a:r>
              <a:rPr dirty="0" err="1"/>
              <a:t>zájmu</a:t>
            </a:r>
            <a:r>
              <a:rPr dirty="0"/>
              <a:t>: a) </a:t>
            </a:r>
            <a:r>
              <a:rPr dirty="0" err="1"/>
              <a:t>přirozenost</a:t>
            </a:r>
            <a:r>
              <a:rPr dirty="0"/>
              <a:t> </a:t>
            </a:r>
            <a:r>
              <a:rPr dirty="0" err="1"/>
              <a:t>věcí</a:t>
            </a:r>
            <a:r>
              <a:rPr dirty="0"/>
              <a:t> (</a:t>
            </a:r>
            <a:r>
              <a:rPr dirty="0" err="1"/>
              <a:t>fysis</a:t>
            </a:r>
            <a:r>
              <a:rPr dirty="0"/>
              <a:t>); b) </a:t>
            </a:r>
            <a:r>
              <a:rPr dirty="0" err="1"/>
              <a:t>věci</a:t>
            </a:r>
            <a:r>
              <a:rPr dirty="0"/>
              <a:t> </a:t>
            </a:r>
            <a:r>
              <a:rPr dirty="0" err="1"/>
              <a:t>lidské</a:t>
            </a:r>
            <a:r>
              <a:rPr dirty="0"/>
              <a:t>. V </a:t>
            </a:r>
            <a:r>
              <a:rPr dirty="0" err="1"/>
              <a:t>souladu</a:t>
            </a:r>
            <a:r>
              <a:rPr dirty="0"/>
              <a:t> s </a:t>
            </a:r>
            <a:r>
              <a:rPr dirty="0" err="1"/>
              <a:t>tímto</a:t>
            </a:r>
            <a:r>
              <a:rPr dirty="0"/>
              <a:t> </a:t>
            </a:r>
            <a:r>
              <a:rPr dirty="0" err="1"/>
              <a:t>i</a:t>
            </a:r>
            <a:r>
              <a:rPr dirty="0"/>
              <a:t> </a:t>
            </a:r>
            <a:r>
              <a:rPr dirty="0" err="1"/>
              <a:t>kapitolu</a:t>
            </a:r>
            <a:r>
              <a:rPr dirty="0"/>
              <a:t> k </a:t>
            </a:r>
            <a:r>
              <a:rPr dirty="0" err="1"/>
              <a:t>předsokratikům</a:t>
            </a:r>
            <a:r>
              <a:rPr dirty="0"/>
              <a:t> </a:t>
            </a:r>
            <a:r>
              <a:rPr dirty="0" err="1"/>
              <a:t>budeme</a:t>
            </a:r>
            <a:r>
              <a:rPr dirty="0"/>
              <a:t> </a:t>
            </a:r>
            <a:r>
              <a:rPr dirty="0" err="1"/>
              <a:t>věnovat</a:t>
            </a:r>
            <a:r>
              <a:rPr dirty="0"/>
              <a:t> </a:t>
            </a:r>
            <a:r>
              <a:rPr dirty="0" err="1"/>
              <a:t>přírodním</a:t>
            </a:r>
            <a:r>
              <a:rPr dirty="0"/>
              <a:t> </a:t>
            </a:r>
            <a:r>
              <a:rPr dirty="0" err="1"/>
              <a:t>filosofům</a:t>
            </a:r>
            <a:r>
              <a:rPr dirty="0"/>
              <a:t> </a:t>
            </a:r>
            <a:r>
              <a:rPr dirty="0" err="1"/>
              <a:t>i</a:t>
            </a:r>
            <a:r>
              <a:rPr dirty="0"/>
              <a:t> </a:t>
            </a:r>
            <a:r>
              <a:rPr dirty="0" err="1"/>
              <a:t>sofistům</a:t>
            </a:r>
            <a:r>
              <a:rPr dirty="0"/>
              <a:t>. </a:t>
            </a:r>
          </a:p>
          <a:p>
            <a:pPr marL="0" indent="0">
              <a:lnSpc>
                <a:spcPct val="90000"/>
              </a:lnSpc>
              <a:buSzTx/>
              <a:buNone/>
              <a:defRPr sz="1200">
                <a:latin typeface="Times New Roman"/>
                <a:ea typeface="Times New Roman"/>
                <a:cs typeface="Times New Roman"/>
                <a:sym typeface="Times New Roman"/>
              </a:defRPr>
            </a:pPr>
            <a:endParaRPr dirty="0"/>
          </a:p>
          <a:p>
            <a:pPr marL="0" indent="0">
              <a:lnSpc>
                <a:spcPct val="90000"/>
              </a:lnSpc>
              <a:spcBef>
                <a:spcPts val="200"/>
              </a:spcBef>
              <a:buSzTx/>
              <a:buNone/>
              <a:defRPr sz="1200">
                <a:latin typeface="Times New Roman"/>
                <a:ea typeface="Times New Roman"/>
                <a:cs typeface="Times New Roman"/>
                <a:sym typeface="Times New Roman"/>
              </a:defRPr>
            </a:pPr>
            <a:r>
              <a:rPr dirty="0" err="1"/>
              <a:t>Základní</a:t>
            </a:r>
            <a:r>
              <a:rPr dirty="0"/>
              <a:t> </a:t>
            </a:r>
            <a:r>
              <a:rPr dirty="0" err="1"/>
              <a:t>přehled</a:t>
            </a:r>
            <a:r>
              <a:rPr dirty="0"/>
              <a:t> </a:t>
            </a:r>
            <a:r>
              <a:rPr dirty="0" err="1"/>
              <a:t>či</a:t>
            </a:r>
            <a:r>
              <a:rPr dirty="0"/>
              <a:t> </a:t>
            </a:r>
            <a:r>
              <a:rPr dirty="0" err="1"/>
              <a:t>mapa</a:t>
            </a:r>
            <a:r>
              <a:rPr dirty="0"/>
              <a:t> </a:t>
            </a:r>
            <a:r>
              <a:rPr dirty="0" err="1"/>
              <a:t>předsokratiků</a:t>
            </a:r>
            <a:r>
              <a:rPr dirty="0"/>
              <a:t> </a:t>
            </a:r>
            <a:r>
              <a:rPr dirty="0" err="1"/>
              <a:t>tedy</a:t>
            </a:r>
            <a:r>
              <a:rPr dirty="0"/>
              <a:t> </a:t>
            </a:r>
            <a:r>
              <a:rPr dirty="0" err="1"/>
              <a:t>může</a:t>
            </a:r>
            <a:r>
              <a:rPr dirty="0"/>
              <a:t> </a:t>
            </a:r>
            <a:r>
              <a:rPr dirty="0" err="1"/>
              <a:t>vypadat</a:t>
            </a:r>
            <a:r>
              <a:rPr dirty="0"/>
              <a:t> </a:t>
            </a:r>
            <a:r>
              <a:rPr dirty="0" err="1"/>
              <a:t>tako</a:t>
            </a:r>
            <a:r>
              <a:rPr dirty="0"/>
              <a:t>:</a:t>
            </a:r>
          </a:p>
          <a:p>
            <a:pPr>
              <a:lnSpc>
                <a:spcPct val="90000"/>
              </a:lnSpc>
              <a:spcBef>
                <a:spcPts val="200"/>
              </a:spcBef>
              <a:buFontTx/>
              <a:buAutoNum type="arabicParenR"/>
              <a:defRPr sz="1200">
                <a:latin typeface="Times New Roman"/>
                <a:ea typeface="Times New Roman"/>
                <a:cs typeface="Times New Roman"/>
                <a:sym typeface="Times New Roman"/>
              </a:defRPr>
            </a:pPr>
            <a:r>
              <a:rPr dirty="0" err="1"/>
              <a:t>Milétská</a:t>
            </a:r>
            <a:r>
              <a:rPr dirty="0"/>
              <a:t> „</a:t>
            </a:r>
            <a:r>
              <a:rPr dirty="0" err="1"/>
              <a:t>škola</a:t>
            </a:r>
            <a:r>
              <a:rPr dirty="0"/>
              <a:t>“ </a:t>
            </a:r>
            <a:r>
              <a:rPr dirty="0" err="1"/>
              <a:t>či</a:t>
            </a:r>
            <a:r>
              <a:rPr dirty="0"/>
              <a:t> </a:t>
            </a:r>
            <a:r>
              <a:rPr dirty="0" err="1"/>
              <a:t>Miléťané</a:t>
            </a:r>
            <a:r>
              <a:rPr dirty="0"/>
              <a:t> – </a:t>
            </a:r>
            <a:r>
              <a:rPr dirty="0" err="1"/>
              <a:t>Thalés</a:t>
            </a:r>
            <a:r>
              <a:rPr dirty="0"/>
              <a:t> z </a:t>
            </a:r>
            <a:r>
              <a:rPr dirty="0" err="1"/>
              <a:t>Milétu</a:t>
            </a:r>
            <a:r>
              <a:rPr dirty="0"/>
              <a:t>, </a:t>
            </a:r>
            <a:r>
              <a:rPr dirty="0" err="1"/>
              <a:t>Anaximandros</a:t>
            </a:r>
            <a:r>
              <a:rPr dirty="0"/>
              <a:t>, </a:t>
            </a:r>
            <a:r>
              <a:rPr dirty="0" err="1"/>
              <a:t>Anaximenés</a:t>
            </a:r>
            <a:endParaRPr dirty="0"/>
          </a:p>
          <a:p>
            <a:pPr>
              <a:lnSpc>
                <a:spcPct val="90000"/>
              </a:lnSpc>
              <a:spcBef>
                <a:spcPts val="200"/>
              </a:spcBef>
              <a:buFontTx/>
              <a:buAutoNum type="arabicParenR"/>
              <a:defRPr sz="1200">
                <a:latin typeface="Times New Roman"/>
                <a:ea typeface="Times New Roman"/>
                <a:cs typeface="Times New Roman"/>
                <a:sym typeface="Times New Roman"/>
              </a:defRPr>
            </a:pPr>
            <a:r>
              <a:rPr dirty="0" err="1"/>
              <a:t>Herakleitos</a:t>
            </a:r>
            <a:r>
              <a:rPr dirty="0"/>
              <a:t> z </a:t>
            </a:r>
            <a:r>
              <a:rPr dirty="0" err="1"/>
              <a:t>Efesu</a:t>
            </a:r>
            <a:r>
              <a:rPr dirty="0"/>
              <a:t> </a:t>
            </a:r>
          </a:p>
          <a:p>
            <a:pPr>
              <a:lnSpc>
                <a:spcPct val="90000"/>
              </a:lnSpc>
              <a:spcBef>
                <a:spcPts val="200"/>
              </a:spcBef>
              <a:buFontTx/>
              <a:buAutoNum type="arabicParenR"/>
              <a:defRPr sz="1200">
                <a:latin typeface="Times New Roman"/>
                <a:ea typeface="Times New Roman"/>
                <a:cs typeface="Times New Roman"/>
                <a:sym typeface="Times New Roman"/>
              </a:defRPr>
            </a:pPr>
            <a:r>
              <a:rPr dirty="0"/>
              <a:t>Pythagoras</a:t>
            </a:r>
          </a:p>
          <a:p>
            <a:pPr>
              <a:lnSpc>
                <a:spcPct val="90000"/>
              </a:lnSpc>
              <a:spcBef>
                <a:spcPts val="200"/>
              </a:spcBef>
              <a:buFontTx/>
              <a:buAutoNum type="arabicParenR"/>
              <a:defRPr sz="1200">
                <a:latin typeface="Times New Roman"/>
                <a:ea typeface="Times New Roman"/>
                <a:cs typeface="Times New Roman"/>
                <a:sym typeface="Times New Roman"/>
              </a:defRPr>
            </a:pPr>
            <a:r>
              <a:rPr dirty="0" err="1"/>
              <a:t>Eleaté</a:t>
            </a:r>
            <a:r>
              <a:rPr dirty="0"/>
              <a:t> – </a:t>
            </a:r>
            <a:r>
              <a:rPr dirty="0" err="1"/>
              <a:t>Xenofanés</a:t>
            </a:r>
            <a:r>
              <a:rPr dirty="0"/>
              <a:t>, </a:t>
            </a:r>
            <a:r>
              <a:rPr b="1" dirty="0" err="1"/>
              <a:t>Parmenidés</a:t>
            </a:r>
            <a:r>
              <a:rPr dirty="0"/>
              <a:t>, </a:t>
            </a:r>
            <a:r>
              <a:rPr dirty="0" err="1"/>
              <a:t>Zenón</a:t>
            </a:r>
            <a:r>
              <a:rPr dirty="0"/>
              <a:t> z </a:t>
            </a:r>
            <a:r>
              <a:rPr dirty="0" err="1"/>
              <a:t>Eleje</a:t>
            </a:r>
            <a:endParaRPr dirty="0"/>
          </a:p>
          <a:p>
            <a:pPr>
              <a:lnSpc>
                <a:spcPct val="90000"/>
              </a:lnSpc>
              <a:spcBef>
                <a:spcPts val="200"/>
              </a:spcBef>
              <a:buFontTx/>
              <a:buAutoNum type="arabicParenR"/>
              <a:defRPr sz="1200">
                <a:latin typeface="Times New Roman"/>
                <a:ea typeface="Times New Roman"/>
                <a:cs typeface="Times New Roman"/>
                <a:sym typeface="Times New Roman"/>
              </a:defRPr>
            </a:pPr>
            <a:r>
              <a:rPr dirty="0" err="1"/>
              <a:t>Pluralisté</a:t>
            </a:r>
            <a:r>
              <a:rPr dirty="0"/>
              <a:t>  </a:t>
            </a:r>
          </a:p>
          <a:p>
            <a:pPr>
              <a:lnSpc>
                <a:spcPct val="90000"/>
              </a:lnSpc>
              <a:spcBef>
                <a:spcPts val="200"/>
              </a:spcBef>
              <a:buFontTx/>
              <a:buAutoNum type="arabicParenR"/>
              <a:defRPr sz="1200">
                <a:latin typeface="Times New Roman"/>
                <a:ea typeface="Times New Roman"/>
                <a:cs typeface="Times New Roman"/>
                <a:sym typeface="Times New Roman"/>
              </a:defRPr>
            </a:pPr>
            <a:r>
              <a:rPr dirty="0" err="1"/>
              <a:t>Sofisté</a:t>
            </a:r>
            <a:endParaRPr dirty="0"/>
          </a:p>
          <a:p>
            <a:pPr marL="0" indent="0">
              <a:lnSpc>
                <a:spcPct val="90000"/>
              </a:lnSpc>
              <a:spcBef>
                <a:spcPts val="200"/>
              </a:spcBef>
              <a:buSzTx/>
              <a:buNone/>
              <a:defRPr sz="1200">
                <a:latin typeface="Times New Roman"/>
                <a:ea typeface="Times New Roman"/>
                <a:cs typeface="Times New Roman"/>
                <a:sym typeface="Times New Roman"/>
              </a:defRPr>
            </a:pPr>
            <a:r>
              <a:rPr dirty="0" err="1"/>
              <a:t>Další</a:t>
            </a:r>
            <a:r>
              <a:rPr dirty="0"/>
              <a:t> </a:t>
            </a:r>
            <a:r>
              <a:rPr dirty="0" err="1"/>
              <a:t>obecné</a:t>
            </a:r>
            <a:r>
              <a:rPr dirty="0"/>
              <a:t> </a:t>
            </a:r>
            <a:r>
              <a:rPr dirty="0" err="1"/>
              <a:t>poznámky</a:t>
            </a:r>
            <a:r>
              <a:rPr dirty="0"/>
              <a:t>:</a:t>
            </a:r>
          </a:p>
          <a:p>
            <a:pPr>
              <a:lnSpc>
                <a:spcPct val="90000"/>
              </a:lnSpc>
              <a:spcBef>
                <a:spcPts val="200"/>
              </a:spcBef>
              <a:buFontTx/>
              <a:buAutoNum type="arabicPeriod"/>
              <a:defRPr sz="1200">
                <a:latin typeface="Times New Roman"/>
                <a:ea typeface="Times New Roman"/>
                <a:cs typeface="Times New Roman"/>
                <a:sym typeface="Times New Roman"/>
              </a:defRPr>
            </a:pPr>
            <a:r>
              <a:rPr dirty="0" err="1"/>
              <a:t>Žili</a:t>
            </a:r>
            <a:r>
              <a:rPr dirty="0"/>
              <a:t> </a:t>
            </a:r>
            <a:r>
              <a:rPr dirty="0" err="1"/>
              <a:t>nejpozději</a:t>
            </a:r>
            <a:r>
              <a:rPr dirty="0"/>
              <a:t> v </a:t>
            </a:r>
            <a:r>
              <a:rPr dirty="0" err="1"/>
              <a:t>době</a:t>
            </a:r>
            <a:r>
              <a:rPr dirty="0"/>
              <a:t> </a:t>
            </a:r>
            <a:r>
              <a:rPr dirty="0" err="1"/>
              <a:t>Sókratově</a:t>
            </a:r>
            <a:r>
              <a:rPr dirty="0"/>
              <a:t>, ale </a:t>
            </a:r>
            <a:r>
              <a:rPr dirty="0" err="1"/>
              <a:t>nebyli</a:t>
            </a:r>
            <a:r>
              <a:rPr dirty="0"/>
              <a:t> </a:t>
            </a:r>
            <a:r>
              <a:rPr dirty="0" err="1"/>
              <a:t>jim</a:t>
            </a:r>
            <a:r>
              <a:rPr dirty="0"/>
              <a:t> </a:t>
            </a:r>
            <a:r>
              <a:rPr dirty="0" err="1"/>
              <a:t>nijak</a:t>
            </a:r>
            <a:r>
              <a:rPr dirty="0"/>
              <a:t> </a:t>
            </a:r>
            <a:r>
              <a:rPr dirty="0" err="1"/>
              <a:t>zásadně</a:t>
            </a:r>
            <a:r>
              <a:rPr dirty="0"/>
              <a:t> </a:t>
            </a:r>
            <a:r>
              <a:rPr dirty="0" err="1"/>
              <a:t>ovlivněni</a:t>
            </a:r>
            <a:r>
              <a:rPr dirty="0"/>
              <a:t>.</a:t>
            </a:r>
          </a:p>
          <a:p>
            <a:pPr>
              <a:lnSpc>
                <a:spcPct val="90000"/>
              </a:lnSpc>
              <a:spcBef>
                <a:spcPts val="200"/>
              </a:spcBef>
              <a:buFontTx/>
              <a:buAutoNum type="arabicPeriod"/>
              <a:defRPr sz="1200">
                <a:latin typeface="Times New Roman"/>
                <a:ea typeface="Times New Roman"/>
                <a:cs typeface="Times New Roman"/>
                <a:sym typeface="Times New Roman"/>
              </a:defRPr>
            </a:pPr>
            <a:r>
              <a:rPr dirty="0" err="1"/>
              <a:t>Jsou</a:t>
            </a:r>
            <a:r>
              <a:rPr dirty="0"/>
              <a:t> </a:t>
            </a:r>
            <a:r>
              <a:rPr dirty="0" err="1"/>
              <a:t>nazýváni</a:t>
            </a:r>
            <a:r>
              <a:rPr dirty="0"/>
              <a:t> „</a:t>
            </a:r>
            <a:r>
              <a:rPr dirty="0" err="1"/>
              <a:t>první</a:t>
            </a:r>
            <a:r>
              <a:rPr dirty="0"/>
              <a:t> </a:t>
            </a:r>
            <a:r>
              <a:rPr dirty="0" err="1"/>
              <a:t>filosofové</a:t>
            </a:r>
            <a:r>
              <a:rPr dirty="0"/>
              <a:t>“, „</a:t>
            </a:r>
            <a:r>
              <a:rPr dirty="0" err="1"/>
              <a:t>první</a:t>
            </a:r>
            <a:r>
              <a:rPr dirty="0"/>
              <a:t> </a:t>
            </a:r>
            <a:r>
              <a:rPr dirty="0" err="1"/>
              <a:t>vědci</a:t>
            </a:r>
            <a:r>
              <a:rPr dirty="0"/>
              <a:t>“; </a:t>
            </a:r>
            <a:r>
              <a:rPr dirty="0" err="1"/>
              <a:t>otevírají</a:t>
            </a:r>
            <a:r>
              <a:rPr dirty="0"/>
              <a:t> </a:t>
            </a:r>
            <a:r>
              <a:rPr dirty="0" err="1"/>
              <a:t>možnosti</a:t>
            </a:r>
            <a:r>
              <a:rPr dirty="0"/>
              <a:t>, </a:t>
            </a:r>
            <a:r>
              <a:rPr dirty="0" err="1"/>
              <a:t>témata</a:t>
            </a:r>
            <a:r>
              <a:rPr dirty="0"/>
              <a:t> a </a:t>
            </a:r>
            <a:r>
              <a:rPr dirty="0" err="1"/>
              <a:t>strategie</a:t>
            </a:r>
            <a:r>
              <a:rPr dirty="0"/>
              <a:t>, </a:t>
            </a:r>
            <a:r>
              <a:rPr dirty="0" err="1"/>
              <a:t>jež</a:t>
            </a:r>
            <a:r>
              <a:rPr dirty="0"/>
              <a:t> </a:t>
            </a:r>
            <a:r>
              <a:rPr dirty="0" err="1"/>
              <a:t>budou</a:t>
            </a:r>
            <a:r>
              <a:rPr dirty="0"/>
              <a:t> </a:t>
            </a:r>
            <a:r>
              <a:rPr dirty="0" err="1"/>
              <a:t>určující</a:t>
            </a:r>
            <a:r>
              <a:rPr dirty="0"/>
              <a:t> </a:t>
            </a:r>
            <a:r>
              <a:rPr dirty="0" err="1"/>
              <a:t>i</a:t>
            </a:r>
            <a:r>
              <a:rPr dirty="0"/>
              <a:t> pro </a:t>
            </a:r>
            <a:r>
              <a:rPr dirty="0" err="1"/>
              <a:t>následující</a:t>
            </a:r>
            <a:r>
              <a:rPr dirty="0"/>
              <a:t> </a:t>
            </a:r>
            <a:r>
              <a:rPr dirty="0" err="1"/>
              <a:t>generace</a:t>
            </a:r>
            <a:r>
              <a:rPr dirty="0"/>
              <a:t> </a:t>
            </a:r>
            <a:r>
              <a:rPr dirty="0" err="1"/>
              <a:t>filosofů</a:t>
            </a:r>
            <a:r>
              <a:rPr dirty="0"/>
              <a:t>. </a:t>
            </a:r>
            <a:r>
              <a:rPr dirty="0" err="1"/>
              <a:t>Takový</a:t>
            </a:r>
            <a:r>
              <a:rPr dirty="0"/>
              <a:t> </a:t>
            </a:r>
            <a:r>
              <a:rPr dirty="0" err="1"/>
              <a:t>sofista</a:t>
            </a:r>
            <a:r>
              <a:rPr dirty="0"/>
              <a:t> </a:t>
            </a:r>
            <a:r>
              <a:rPr dirty="0" err="1"/>
              <a:t>Prótagoras</a:t>
            </a:r>
            <a:r>
              <a:rPr dirty="0"/>
              <a:t> je </a:t>
            </a:r>
            <a:r>
              <a:rPr dirty="0" err="1"/>
              <a:t>inspirativní</a:t>
            </a:r>
            <a:r>
              <a:rPr dirty="0"/>
              <a:t> </a:t>
            </a:r>
            <a:r>
              <a:rPr dirty="0" err="1"/>
              <a:t>dodnes</a:t>
            </a:r>
            <a:r>
              <a:rPr dirty="0"/>
              <a:t>. </a:t>
            </a:r>
          </a:p>
          <a:p>
            <a:pPr>
              <a:lnSpc>
                <a:spcPct val="90000"/>
              </a:lnSpc>
              <a:spcBef>
                <a:spcPts val="200"/>
              </a:spcBef>
              <a:buFontTx/>
              <a:buAutoNum type="arabicPeriod"/>
              <a:defRPr sz="1200">
                <a:latin typeface="Times New Roman"/>
                <a:ea typeface="Times New Roman"/>
                <a:cs typeface="Times New Roman"/>
                <a:sym typeface="Times New Roman"/>
              </a:defRPr>
            </a:pPr>
            <a:r>
              <a:rPr dirty="0" err="1"/>
              <a:t>Nejedná</a:t>
            </a:r>
            <a:r>
              <a:rPr dirty="0"/>
              <a:t> se </a:t>
            </a:r>
            <a:r>
              <a:rPr dirty="0" err="1"/>
              <a:t>homogenní</a:t>
            </a:r>
            <a:r>
              <a:rPr dirty="0"/>
              <a:t> </a:t>
            </a:r>
            <a:r>
              <a:rPr dirty="0" err="1"/>
              <a:t>skupinu</a:t>
            </a:r>
            <a:r>
              <a:rPr dirty="0"/>
              <a:t>, </a:t>
            </a:r>
            <a:r>
              <a:rPr dirty="0" err="1"/>
              <a:t>spojuje</a:t>
            </a:r>
            <a:r>
              <a:rPr dirty="0"/>
              <a:t> je </a:t>
            </a:r>
            <a:r>
              <a:rPr dirty="0" err="1"/>
              <a:t>spíše</a:t>
            </a:r>
            <a:r>
              <a:rPr dirty="0"/>
              <a:t> to, </a:t>
            </a:r>
            <a:r>
              <a:rPr dirty="0" err="1"/>
              <a:t>že</a:t>
            </a:r>
            <a:r>
              <a:rPr dirty="0"/>
              <a:t> se </a:t>
            </a:r>
            <a:r>
              <a:rPr dirty="0" err="1"/>
              <a:t>všichni</a:t>
            </a:r>
            <a:r>
              <a:rPr dirty="0"/>
              <a:t> </a:t>
            </a:r>
            <a:r>
              <a:rPr dirty="0" err="1"/>
              <a:t>účastnili</a:t>
            </a:r>
            <a:r>
              <a:rPr dirty="0"/>
              <a:t> </a:t>
            </a:r>
            <a:r>
              <a:rPr dirty="0" err="1"/>
              <a:t>myšlenkového</a:t>
            </a:r>
            <a:r>
              <a:rPr dirty="0"/>
              <a:t> </a:t>
            </a:r>
            <a:r>
              <a:rPr dirty="0" err="1"/>
              <a:t>pohybu</a:t>
            </a:r>
            <a:r>
              <a:rPr dirty="0"/>
              <a:t>, </a:t>
            </a:r>
            <a:r>
              <a:rPr dirty="0" err="1"/>
              <a:t>který</a:t>
            </a:r>
            <a:r>
              <a:rPr dirty="0"/>
              <a:t> </a:t>
            </a:r>
            <a:r>
              <a:rPr dirty="0" err="1"/>
              <a:t>vedl</a:t>
            </a:r>
            <a:r>
              <a:rPr dirty="0"/>
              <a:t> k </a:t>
            </a:r>
            <a:r>
              <a:rPr dirty="0" err="1"/>
              <a:t>rozlišitelnosti</a:t>
            </a:r>
            <a:r>
              <a:rPr dirty="0"/>
              <a:t> „</a:t>
            </a:r>
            <a:r>
              <a:rPr dirty="0" err="1"/>
              <a:t>vědy</a:t>
            </a:r>
            <a:r>
              <a:rPr dirty="0"/>
              <a:t>“ a „</a:t>
            </a:r>
            <a:r>
              <a:rPr dirty="0" err="1"/>
              <a:t>filosofie</a:t>
            </a:r>
            <a:r>
              <a:rPr dirty="0"/>
              <a:t>“. M. Grant to </a:t>
            </a:r>
            <a:r>
              <a:rPr dirty="0" err="1"/>
              <a:t>popisuje</a:t>
            </a:r>
            <a:r>
              <a:rPr dirty="0"/>
              <a:t> </a:t>
            </a:r>
            <a:r>
              <a:rPr dirty="0" err="1"/>
              <a:t>těmito</a:t>
            </a:r>
            <a:r>
              <a:rPr dirty="0"/>
              <a:t> </a:t>
            </a:r>
            <a:r>
              <a:rPr dirty="0" err="1"/>
              <a:t>slovy</a:t>
            </a:r>
            <a:r>
              <a:rPr dirty="0"/>
              <a:t>: „… </a:t>
            </a:r>
            <a:r>
              <a:rPr dirty="0" err="1"/>
              <a:t>Řekové</a:t>
            </a:r>
            <a:r>
              <a:rPr dirty="0"/>
              <a:t> </a:t>
            </a:r>
            <a:r>
              <a:rPr dirty="0" err="1"/>
              <a:t>rovněž</a:t>
            </a:r>
            <a:r>
              <a:rPr dirty="0"/>
              <a:t> </a:t>
            </a:r>
            <a:r>
              <a:rPr dirty="0" err="1"/>
              <a:t>rozvíjeli</a:t>
            </a:r>
            <a:r>
              <a:rPr dirty="0"/>
              <a:t> </a:t>
            </a:r>
            <a:r>
              <a:rPr dirty="0" err="1"/>
              <a:t>racionální</a:t>
            </a:r>
            <a:r>
              <a:rPr dirty="0"/>
              <a:t> a </a:t>
            </a:r>
            <a:r>
              <a:rPr dirty="0" err="1"/>
              <a:t>vědecké</a:t>
            </a:r>
            <a:r>
              <a:rPr dirty="0"/>
              <a:t> </a:t>
            </a:r>
            <a:r>
              <a:rPr dirty="0" err="1"/>
              <a:t>myšlení</a:t>
            </a:r>
            <a:r>
              <a:rPr dirty="0"/>
              <a:t>. </a:t>
            </a:r>
            <a:r>
              <a:rPr dirty="0" err="1"/>
              <a:t>Řada</a:t>
            </a:r>
            <a:r>
              <a:rPr dirty="0"/>
              <a:t> </a:t>
            </a:r>
            <a:r>
              <a:rPr dirty="0" err="1"/>
              <a:t>vynikajících</a:t>
            </a:r>
            <a:r>
              <a:rPr dirty="0"/>
              <a:t> </a:t>
            </a:r>
            <a:r>
              <a:rPr dirty="0" err="1"/>
              <a:t>myslitelů</a:t>
            </a:r>
            <a:r>
              <a:rPr dirty="0"/>
              <a:t> </a:t>
            </a:r>
            <a:r>
              <a:rPr dirty="0" err="1"/>
              <a:t>bývá</a:t>
            </a:r>
            <a:r>
              <a:rPr dirty="0"/>
              <a:t> </a:t>
            </a:r>
            <a:r>
              <a:rPr dirty="0" err="1"/>
              <a:t>nepříliš</a:t>
            </a:r>
            <a:r>
              <a:rPr dirty="0"/>
              <a:t> </a:t>
            </a:r>
            <a:r>
              <a:rPr dirty="0" err="1"/>
              <a:t>uspokojivě</a:t>
            </a:r>
            <a:r>
              <a:rPr dirty="0"/>
              <a:t> </a:t>
            </a:r>
            <a:r>
              <a:rPr dirty="0" err="1"/>
              <a:t>zahrnována</a:t>
            </a:r>
            <a:r>
              <a:rPr dirty="0"/>
              <a:t> pod </a:t>
            </a:r>
            <a:r>
              <a:rPr dirty="0" err="1"/>
              <a:t>pojem</a:t>
            </a:r>
            <a:r>
              <a:rPr dirty="0"/>
              <a:t> „</a:t>
            </a:r>
            <a:r>
              <a:rPr dirty="0" err="1"/>
              <a:t>předsokratovští</a:t>
            </a:r>
            <a:r>
              <a:rPr dirty="0"/>
              <a:t> </a:t>
            </a:r>
            <a:r>
              <a:rPr dirty="0" err="1"/>
              <a:t>filosofové</a:t>
            </a:r>
            <a:r>
              <a:rPr dirty="0"/>
              <a:t>“. </a:t>
            </a:r>
            <a:r>
              <a:rPr dirty="0" err="1"/>
              <a:t>Ti</a:t>
            </a:r>
            <a:r>
              <a:rPr dirty="0"/>
              <a:t> </a:t>
            </a:r>
            <a:r>
              <a:rPr dirty="0" err="1"/>
              <a:t>ovšem</a:t>
            </a:r>
            <a:r>
              <a:rPr dirty="0"/>
              <a:t> </a:t>
            </a:r>
            <a:r>
              <a:rPr dirty="0" err="1"/>
              <a:t>byli</a:t>
            </a:r>
            <a:r>
              <a:rPr dirty="0"/>
              <a:t> </a:t>
            </a:r>
            <a:r>
              <a:rPr dirty="0" err="1"/>
              <a:t>současně</a:t>
            </a:r>
            <a:r>
              <a:rPr dirty="0"/>
              <a:t> </a:t>
            </a:r>
            <a:r>
              <a:rPr dirty="0" err="1"/>
              <a:t>méně</a:t>
            </a:r>
            <a:r>
              <a:rPr dirty="0"/>
              <a:t> a </a:t>
            </a:r>
            <a:r>
              <a:rPr dirty="0" err="1"/>
              <a:t>na</a:t>
            </a:r>
            <a:r>
              <a:rPr dirty="0"/>
              <a:t> </a:t>
            </a:r>
            <a:r>
              <a:rPr dirty="0" err="1"/>
              <a:t>druhé</a:t>
            </a:r>
            <a:r>
              <a:rPr dirty="0"/>
              <a:t> </a:t>
            </a:r>
            <a:r>
              <a:rPr dirty="0" err="1"/>
              <a:t>straně</a:t>
            </a:r>
            <a:r>
              <a:rPr dirty="0"/>
              <a:t> </a:t>
            </a:r>
            <a:r>
              <a:rPr dirty="0" err="1"/>
              <a:t>více</a:t>
            </a:r>
            <a:r>
              <a:rPr dirty="0"/>
              <a:t> </a:t>
            </a:r>
            <a:r>
              <a:rPr dirty="0" err="1"/>
              <a:t>než</a:t>
            </a:r>
            <a:r>
              <a:rPr dirty="0"/>
              <a:t> </a:t>
            </a:r>
            <a:r>
              <a:rPr dirty="0" err="1"/>
              <a:t>filosofové</a:t>
            </a:r>
            <a:r>
              <a:rPr dirty="0"/>
              <a:t> v </a:t>
            </a:r>
            <a:r>
              <a:rPr dirty="0" err="1"/>
              <a:t>dnešním</a:t>
            </a:r>
            <a:r>
              <a:rPr dirty="0"/>
              <a:t> </a:t>
            </a:r>
            <a:r>
              <a:rPr dirty="0" err="1"/>
              <a:t>slova</a:t>
            </a:r>
            <a:r>
              <a:rPr dirty="0"/>
              <a:t> </a:t>
            </a:r>
            <a:r>
              <a:rPr dirty="0" err="1"/>
              <a:t>smyslu</a:t>
            </a:r>
            <a:r>
              <a:rPr dirty="0"/>
              <a:t>. </a:t>
            </a:r>
            <a:r>
              <a:rPr dirty="0" err="1"/>
              <a:t>Méně</a:t>
            </a:r>
            <a:r>
              <a:rPr dirty="0"/>
              <a:t> proto, </a:t>
            </a:r>
            <a:r>
              <a:rPr dirty="0" err="1"/>
              <a:t>že</a:t>
            </a:r>
            <a:r>
              <a:rPr dirty="0"/>
              <a:t> se </a:t>
            </a:r>
            <a:r>
              <a:rPr dirty="0" err="1"/>
              <a:t>ještě</a:t>
            </a:r>
            <a:r>
              <a:rPr dirty="0"/>
              <a:t> </a:t>
            </a:r>
            <a:r>
              <a:rPr dirty="0" err="1"/>
              <a:t>zcela</a:t>
            </a:r>
            <a:r>
              <a:rPr dirty="0"/>
              <a:t> </a:t>
            </a:r>
            <a:r>
              <a:rPr dirty="0" err="1"/>
              <a:t>nevymanili</a:t>
            </a:r>
            <a:r>
              <a:rPr dirty="0"/>
              <a:t> z </a:t>
            </a:r>
            <a:r>
              <a:rPr dirty="0" err="1"/>
              <a:t>raných</a:t>
            </a:r>
            <a:r>
              <a:rPr dirty="0"/>
              <a:t> </a:t>
            </a:r>
            <a:r>
              <a:rPr dirty="0" err="1"/>
              <a:t>mytologických</a:t>
            </a:r>
            <a:r>
              <a:rPr dirty="0"/>
              <a:t> </a:t>
            </a:r>
            <a:r>
              <a:rPr dirty="0" err="1"/>
              <a:t>koncepcí</a:t>
            </a:r>
            <a:r>
              <a:rPr dirty="0"/>
              <a:t> </a:t>
            </a:r>
            <a:r>
              <a:rPr dirty="0" err="1"/>
              <a:t>vesmíru</a:t>
            </a:r>
            <a:r>
              <a:rPr dirty="0"/>
              <a:t>, </a:t>
            </a:r>
            <a:r>
              <a:rPr dirty="0" err="1"/>
              <a:t>i</a:t>
            </a:r>
            <a:r>
              <a:rPr dirty="0"/>
              <a:t> </a:t>
            </a:r>
            <a:r>
              <a:rPr dirty="0" err="1"/>
              <a:t>když</a:t>
            </a:r>
            <a:r>
              <a:rPr dirty="0"/>
              <a:t> </a:t>
            </a:r>
            <a:r>
              <a:rPr dirty="0" err="1"/>
              <a:t>nepochybně</a:t>
            </a:r>
            <a:r>
              <a:rPr dirty="0"/>
              <a:t> pod </a:t>
            </a:r>
            <a:r>
              <a:rPr dirty="0" err="1"/>
              <a:t>vlivem</a:t>
            </a:r>
            <a:r>
              <a:rPr dirty="0"/>
              <a:t> </a:t>
            </a:r>
            <a:r>
              <a:rPr dirty="0" err="1"/>
              <a:t>Homérova</a:t>
            </a:r>
            <a:r>
              <a:rPr dirty="0"/>
              <a:t> </a:t>
            </a:r>
            <a:r>
              <a:rPr dirty="0" err="1"/>
              <a:t>chladného</a:t>
            </a:r>
            <a:r>
              <a:rPr dirty="0"/>
              <a:t> </a:t>
            </a:r>
            <a:r>
              <a:rPr dirty="0" err="1"/>
              <a:t>přístupu</a:t>
            </a:r>
            <a:r>
              <a:rPr dirty="0"/>
              <a:t> k </a:t>
            </a:r>
            <a:r>
              <a:rPr dirty="0" err="1"/>
              <a:t>bohům</a:t>
            </a:r>
            <a:r>
              <a:rPr dirty="0"/>
              <a:t> </a:t>
            </a:r>
            <a:r>
              <a:rPr dirty="0" err="1"/>
              <a:t>urazili</a:t>
            </a:r>
            <a:r>
              <a:rPr dirty="0"/>
              <a:t> v </a:t>
            </a:r>
            <a:r>
              <a:rPr dirty="0" err="1"/>
              <a:t>tomto</a:t>
            </a:r>
            <a:r>
              <a:rPr dirty="0"/>
              <a:t> </a:t>
            </a:r>
            <a:r>
              <a:rPr dirty="0" err="1"/>
              <a:t>směru</a:t>
            </a:r>
            <a:r>
              <a:rPr dirty="0"/>
              <a:t> </a:t>
            </a:r>
            <a:r>
              <a:rPr dirty="0" err="1"/>
              <a:t>značný</a:t>
            </a:r>
            <a:r>
              <a:rPr dirty="0"/>
              <a:t> </a:t>
            </a:r>
            <a:r>
              <a:rPr dirty="0" err="1"/>
              <a:t>kus</a:t>
            </a:r>
            <a:r>
              <a:rPr dirty="0"/>
              <a:t> </a:t>
            </a:r>
            <a:r>
              <a:rPr dirty="0" err="1"/>
              <a:t>cesty</a:t>
            </a:r>
            <a:r>
              <a:rPr dirty="0"/>
              <a:t> </a:t>
            </a:r>
            <a:r>
              <a:rPr dirty="0" err="1"/>
              <a:t>předpokladem</a:t>
            </a:r>
            <a:r>
              <a:rPr dirty="0"/>
              <a:t>, </a:t>
            </a:r>
            <a:r>
              <a:rPr dirty="0" err="1"/>
              <a:t>že</a:t>
            </a:r>
            <a:r>
              <a:rPr dirty="0"/>
              <a:t> </a:t>
            </a:r>
            <a:r>
              <a:rPr dirty="0" err="1"/>
              <a:t>ač</a:t>
            </a:r>
            <a:r>
              <a:rPr dirty="0"/>
              <a:t> </a:t>
            </a:r>
            <a:r>
              <a:rPr dirty="0" err="1"/>
              <a:t>jsou</a:t>
            </a:r>
            <a:r>
              <a:rPr dirty="0"/>
              <a:t> </a:t>
            </a:r>
            <a:r>
              <a:rPr dirty="0" err="1"/>
              <a:t>lidé</a:t>
            </a:r>
            <a:r>
              <a:rPr dirty="0"/>
              <a:t> </a:t>
            </a:r>
            <a:r>
              <a:rPr dirty="0" err="1"/>
              <a:t>na</a:t>
            </a:r>
            <a:r>
              <a:rPr dirty="0"/>
              <a:t> </a:t>
            </a:r>
            <a:r>
              <a:rPr dirty="0" err="1"/>
              <a:t>božstvech</a:t>
            </a:r>
            <a:r>
              <a:rPr dirty="0"/>
              <a:t> do </a:t>
            </a:r>
            <a:r>
              <a:rPr dirty="0" err="1"/>
              <a:t>značné</a:t>
            </a:r>
            <a:r>
              <a:rPr dirty="0"/>
              <a:t> </a:t>
            </a:r>
            <a:r>
              <a:rPr dirty="0" err="1"/>
              <a:t>míry</a:t>
            </a:r>
            <a:r>
              <a:rPr dirty="0"/>
              <a:t> </a:t>
            </a:r>
            <a:r>
              <a:rPr dirty="0" err="1"/>
              <a:t>závislí</a:t>
            </a:r>
            <a:r>
              <a:rPr dirty="0"/>
              <a:t>, </a:t>
            </a:r>
            <a:r>
              <a:rPr dirty="0" err="1"/>
              <a:t>jsou</a:t>
            </a:r>
            <a:r>
              <a:rPr dirty="0"/>
              <a:t> </a:t>
            </a:r>
            <a:r>
              <a:rPr dirty="0" err="1"/>
              <a:t>zároveň</a:t>
            </a:r>
            <a:r>
              <a:rPr dirty="0"/>
              <a:t> </a:t>
            </a:r>
            <a:r>
              <a:rPr dirty="0" err="1"/>
              <a:t>autonomními</a:t>
            </a:r>
            <a:r>
              <a:rPr dirty="0"/>
              <a:t> </a:t>
            </a:r>
            <a:r>
              <a:rPr dirty="0" err="1"/>
              <a:t>bytostmi</a:t>
            </a:r>
            <a:r>
              <a:rPr dirty="0"/>
              <a:t>, </a:t>
            </a:r>
            <a:r>
              <a:rPr dirty="0" err="1"/>
              <a:t>schopnými</a:t>
            </a:r>
            <a:r>
              <a:rPr dirty="0"/>
              <a:t> </a:t>
            </a:r>
            <a:r>
              <a:rPr dirty="0" err="1"/>
              <a:t>vlastní</a:t>
            </a:r>
            <a:r>
              <a:rPr dirty="0"/>
              <a:t> </a:t>
            </a:r>
            <a:r>
              <a:rPr dirty="0" err="1"/>
              <a:t>vůlí</a:t>
            </a:r>
            <a:r>
              <a:rPr dirty="0"/>
              <a:t> </a:t>
            </a:r>
            <a:r>
              <a:rPr dirty="0" err="1"/>
              <a:t>rozhodovat</a:t>
            </a:r>
            <a:r>
              <a:rPr dirty="0"/>
              <a:t> o </a:t>
            </a:r>
            <a:r>
              <a:rPr dirty="0" err="1"/>
              <a:t>svých</a:t>
            </a:r>
            <a:r>
              <a:rPr dirty="0"/>
              <a:t> </a:t>
            </a:r>
            <a:r>
              <a:rPr dirty="0" err="1"/>
              <a:t>činech</a:t>
            </a:r>
            <a:r>
              <a:rPr dirty="0"/>
              <a:t>. Na </a:t>
            </a:r>
            <a:r>
              <a:rPr dirty="0" err="1"/>
              <a:t>druhé</a:t>
            </a:r>
            <a:r>
              <a:rPr dirty="0"/>
              <a:t> </a:t>
            </a:r>
            <a:r>
              <a:rPr dirty="0" err="1"/>
              <a:t>straně</a:t>
            </a:r>
            <a:r>
              <a:rPr dirty="0"/>
              <a:t> </a:t>
            </a:r>
            <a:r>
              <a:rPr dirty="0" err="1"/>
              <a:t>byli</a:t>
            </a:r>
            <a:r>
              <a:rPr dirty="0"/>
              <a:t> </a:t>
            </a:r>
            <a:r>
              <a:rPr dirty="0" err="1"/>
              <a:t>předsokratikové</a:t>
            </a:r>
            <a:r>
              <a:rPr dirty="0"/>
              <a:t> </a:t>
            </a:r>
            <a:r>
              <a:rPr dirty="0" err="1"/>
              <a:t>zároveň</a:t>
            </a:r>
            <a:r>
              <a:rPr dirty="0"/>
              <a:t> </a:t>
            </a:r>
            <a:r>
              <a:rPr dirty="0" err="1"/>
              <a:t>víc</a:t>
            </a:r>
            <a:r>
              <a:rPr dirty="0"/>
              <a:t> </a:t>
            </a:r>
            <a:r>
              <a:rPr dirty="0" err="1"/>
              <a:t>než</a:t>
            </a:r>
            <a:r>
              <a:rPr dirty="0"/>
              <a:t> </a:t>
            </a:r>
            <a:r>
              <a:rPr dirty="0" err="1"/>
              <a:t>jen</a:t>
            </a:r>
            <a:r>
              <a:rPr dirty="0"/>
              <a:t> </a:t>
            </a:r>
            <a:r>
              <a:rPr dirty="0" err="1"/>
              <a:t>filosofy</a:t>
            </a:r>
            <a:r>
              <a:rPr dirty="0"/>
              <a:t>, </a:t>
            </a:r>
            <a:r>
              <a:rPr dirty="0" err="1"/>
              <a:t>neboť</a:t>
            </a:r>
            <a:r>
              <a:rPr dirty="0"/>
              <a:t> se v </a:t>
            </a:r>
            <a:r>
              <a:rPr dirty="0" err="1"/>
              <a:t>nemalém</a:t>
            </a:r>
            <a:r>
              <a:rPr dirty="0"/>
              <a:t> </a:t>
            </a:r>
            <a:r>
              <a:rPr dirty="0" err="1"/>
              <a:t>rozsahu</a:t>
            </a:r>
            <a:r>
              <a:rPr dirty="0"/>
              <a:t> </a:t>
            </a:r>
            <a:r>
              <a:rPr dirty="0" err="1"/>
              <a:t>soustřeďovali</a:t>
            </a:r>
            <a:r>
              <a:rPr dirty="0"/>
              <a:t> </a:t>
            </a:r>
            <a:r>
              <a:rPr dirty="0" err="1"/>
              <a:t>na</a:t>
            </a:r>
            <a:r>
              <a:rPr dirty="0"/>
              <a:t> </a:t>
            </a:r>
            <a:r>
              <a:rPr dirty="0" err="1"/>
              <a:t>oblasti</a:t>
            </a:r>
            <a:r>
              <a:rPr dirty="0"/>
              <a:t>, </a:t>
            </a:r>
            <a:r>
              <a:rPr dirty="0" err="1"/>
              <a:t>které</a:t>
            </a:r>
            <a:r>
              <a:rPr dirty="0"/>
              <a:t> </a:t>
            </a:r>
            <a:r>
              <a:rPr dirty="0" err="1"/>
              <a:t>jsme</a:t>
            </a:r>
            <a:r>
              <a:rPr dirty="0"/>
              <a:t> my </a:t>
            </a:r>
            <a:r>
              <a:rPr dirty="0" err="1"/>
              <a:t>zvyklí</a:t>
            </a:r>
            <a:r>
              <a:rPr dirty="0"/>
              <a:t> </a:t>
            </a:r>
            <a:r>
              <a:rPr dirty="0" err="1"/>
              <a:t>spojovat</a:t>
            </a:r>
            <a:r>
              <a:rPr dirty="0"/>
              <a:t> </a:t>
            </a:r>
            <a:r>
              <a:rPr dirty="0" err="1"/>
              <a:t>nikoliv</a:t>
            </a:r>
            <a:r>
              <a:rPr dirty="0"/>
              <a:t> s </a:t>
            </a:r>
            <a:r>
              <a:rPr dirty="0" err="1"/>
              <a:t>filosofií</a:t>
            </a:r>
            <a:r>
              <a:rPr dirty="0"/>
              <a:t>, ale s </a:t>
            </a:r>
            <a:r>
              <a:rPr dirty="0" err="1"/>
              <a:t>exaktními</a:t>
            </a:r>
            <a:r>
              <a:rPr dirty="0"/>
              <a:t> </a:t>
            </a:r>
            <a:r>
              <a:rPr dirty="0" err="1"/>
              <a:t>vědními</a:t>
            </a:r>
            <a:r>
              <a:rPr dirty="0"/>
              <a:t> </a:t>
            </a:r>
            <a:r>
              <a:rPr dirty="0" err="1"/>
              <a:t>obory</a:t>
            </a:r>
            <a:r>
              <a:rPr dirty="0"/>
              <a:t>.“ (Grant, M., 2004, s. 40)</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Nadpis 1"/>
          <p:cNvSpPr txBox="1">
            <a:spLocks noGrp="1"/>
          </p:cNvSpPr>
          <p:nvPr>
            <p:ph type="title"/>
          </p:nvPr>
        </p:nvSpPr>
        <p:spPr>
          <a:xfrm>
            <a:off x="457200" y="274638"/>
            <a:ext cx="8229600" cy="696144"/>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Předsokratici  - prameny </a:t>
            </a:r>
          </a:p>
        </p:txBody>
      </p:sp>
      <p:sp>
        <p:nvSpPr>
          <p:cNvPr id="262" name="Zástupný symbol pro obsah 2"/>
          <p:cNvSpPr txBox="1">
            <a:spLocks noGrp="1"/>
          </p:cNvSpPr>
          <p:nvPr>
            <p:ph type="body" sz="half" idx="1"/>
          </p:nvPr>
        </p:nvSpPr>
        <p:spPr>
          <a:xfrm>
            <a:off x="4210653" y="1222090"/>
            <a:ext cx="4476147" cy="4904073"/>
          </a:xfrm>
          <a:prstGeom prst="rect">
            <a:avLst/>
          </a:prstGeom>
        </p:spPr>
        <p:txBody>
          <a:bodyPr/>
          <a:lstStyle/>
          <a:p>
            <a:pPr marL="0" indent="0">
              <a:lnSpc>
                <a:spcPct val="90000"/>
              </a:lnSpc>
              <a:spcBef>
                <a:spcPts val="200"/>
              </a:spcBef>
              <a:buSzTx/>
              <a:buNone/>
              <a:defRPr sz="1100">
                <a:latin typeface="Times New Roman"/>
                <a:ea typeface="Times New Roman"/>
                <a:cs typeface="Times New Roman"/>
                <a:sym typeface="Times New Roman"/>
              </a:defRPr>
            </a:pPr>
            <a:r>
              <a:t>Není vůbec překvapivé, že čím hlouběji se vracíme do minulosti, tím méně pramenů a informací máme. Nejinak je tomu i v případě prvních filosofů či přírodních filosofů. Naše znalosti jsou omezeny prameny, jež jsou mnohdy pouze </a:t>
            </a:r>
            <a:r>
              <a:rPr b="1"/>
              <a:t>zlomkovitého či fragmentárního</a:t>
            </a:r>
            <a:r>
              <a:t> charakteru, k čemuž mnohdy přistupuje ještě otázka jejich spolehlivosti. Jak uvidíme níže, stáří o důvěryhodnosti zlomku příliš nevypovídá. </a:t>
            </a:r>
            <a:endParaRPr sz="2900"/>
          </a:p>
          <a:p>
            <a:pPr marL="0" indent="0">
              <a:lnSpc>
                <a:spcPct val="90000"/>
              </a:lnSpc>
              <a:spcBef>
                <a:spcPts val="200"/>
              </a:spcBef>
              <a:buSzTx/>
              <a:buNone/>
              <a:defRPr sz="1100">
                <a:latin typeface="Times New Roman"/>
                <a:ea typeface="Times New Roman"/>
                <a:cs typeface="Times New Roman"/>
                <a:sym typeface="Times New Roman"/>
              </a:defRPr>
            </a:pPr>
            <a:r>
              <a:t>V případě prvních filosofů máme k dispozici především tzv. zlomky či fragmenty (citace), které nám zanechali někdy až mnohem pozdější „zpravodajové“ nebo informátoři, kterým říkáme </a:t>
            </a:r>
            <a:r>
              <a:rPr i="1"/>
              <a:t>doxografové. </a:t>
            </a:r>
            <a:r>
              <a:t>K nejvýznamnějším doxografům pak patří např. tito:</a:t>
            </a:r>
            <a:endParaRPr sz="2900"/>
          </a:p>
          <a:p>
            <a:pPr marL="0" indent="0">
              <a:lnSpc>
                <a:spcPct val="90000"/>
              </a:lnSpc>
              <a:spcBef>
                <a:spcPts val="600"/>
              </a:spcBef>
              <a:buSzTx/>
              <a:buNone/>
              <a:defRPr sz="1200" i="1">
                <a:latin typeface="Times New Roman"/>
                <a:ea typeface="Times New Roman"/>
                <a:cs typeface="Times New Roman"/>
                <a:sym typeface="Times New Roman"/>
              </a:defRPr>
            </a:pPr>
            <a:endParaRPr sz="2900"/>
          </a:p>
          <a:p>
            <a:pPr marL="0" indent="0">
              <a:lnSpc>
                <a:spcPct val="90000"/>
              </a:lnSpc>
              <a:spcBef>
                <a:spcPts val="200"/>
              </a:spcBef>
              <a:buSzTx/>
              <a:buNone/>
              <a:defRPr sz="1100" b="1">
                <a:latin typeface="Times New Roman"/>
                <a:ea typeface="Times New Roman"/>
                <a:cs typeface="Times New Roman"/>
                <a:sym typeface="Times New Roman"/>
              </a:defRPr>
            </a:pPr>
            <a:r>
              <a:t>Platón</a:t>
            </a:r>
            <a:r>
              <a:rPr b="0"/>
              <a:t> – nejstarší komentátor presokratiků, komentáře přibližné, někdy přehání či zveličuje, ironizuje; jsme-li si toho vědomi, je velmi cenným zdrojem.</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Aristotelés</a:t>
            </a:r>
            <a:r>
              <a:rPr b="0"/>
              <a:t> – „pečlivější“ zdroj informací (zvl. I. Met.), nicméně při interpretaci presokratiků je interpretuje prizmatem své vlastní filosofie.</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Theofrastos</a:t>
            </a:r>
            <a:r>
              <a:rPr b="0"/>
              <a:t> – pokusil se sepsat dějiny filosofie, až na zlomky ztraceny, hodně vycházel z Arist. </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Plútarchos</a:t>
            </a:r>
            <a:r>
              <a:rPr b="0"/>
              <a:t> – (1. – poč. 2. stol.)akademický filosof, dějepisec, ve svých </a:t>
            </a:r>
            <a:r>
              <a:rPr b="0" i="1"/>
              <a:t>Morálních pojednáních </a:t>
            </a:r>
            <a:r>
              <a:rPr b="0"/>
              <a:t>uvádí stovky citací.</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Sextost „Empeirikos“</a:t>
            </a:r>
            <a:r>
              <a:rPr b="0"/>
              <a:t> – (1. pol. 3. stol.) v Alexandrii působící lékař a skeptický filosof, věnoval se dějinám filosofie, vycházel z pramenné literatury</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Diogenés Leartios</a:t>
            </a:r>
            <a:r>
              <a:rPr b="0"/>
              <a:t> – během 3. stol. n. l. zkompiloval text </a:t>
            </a:r>
            <a:r>
              <a:rPr b="0" i="1"/>
              <a:t>Životy, názory a výroky slavných filosofů </a:t>
            </a:r>
            <a:r>
              <a:rPr b="0"/>
              <a:t>v deseti knihách, ve své době triviální dílo, pro nás velmi cenné. Příležitostné přímé citace. </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Jan Stobaios</a:t>
            </a:r>
            <a:r>
              <a:rPr b="0"/>
              <a:t> – 5. stol. n. l. – </a:t>
            </a:r>
            <a:r>
              <a:rPr b="0" i="1"/>
              <a:t>Antologie </a:t>
            </a:r>
            <a:r>
              <a:rPr b="0"/>
              <a:t>výchovné úryvky, obsahuje mnoho zlomků</a:t>
            </a:r>
            <a:endParaRPr sz="2900"/>
          </a:p>
          <a:p>
            <a:pPr marL="0" indent="0">
              <a:lnSpc>
                <a:spcPct val="90000"/>
              </a:lnSpc>
              <a:spcBef>
                <a:spcPts val="600"/>
              </a:spcBef>
              <a:buSzTx/>
              <a:buNone/>
              <a:defRPr sz="1200">
                <a:latin typeface="Times New Roman"/>
                <a:ea typeface="Times New Roman"/>
                <a:cs typeface="Times New Roman"/>
                <a:sym typeface="Times New Roman"/>
              </a:defRPr>
            </a:pPr>
            <a:endParaRPr sz="2900"/>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Die Fragmente der Vorsokratiker"/>
          <p:cNvSpPr txBox="1">
            <a:spLocks noGrp="1"/>
          </p:cNvSpPr>
          <p:nvPr>
            <p:ph type="title"/>
          </p:nvPr>
        </p:nvSpPr>
        <p:spPr>
          <a:xfrm>
            <a:off x="457200" y="274638"/>
            <a:ext cx="8229600" cy="552662"/>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Die Fragmente der Vorsokratiker</a:t>
            </a:r>
          </a:p>
        </p:txBody>
      </p:sp>
      <p:sp>
        <p:nvSpPr>
          <p:cNvPr id="265" name="Referenčním souborem fragmentů, s jehož způsobem odkazování se setkáváme v odborné literatuře, je práce Hermana Dielse a Walthera Kranze, Fragmenty předsokratiků (Die Fragmente der Vorsokratiker). Tito rozlišují, což stojí za to znát, zlomky (fragmenty):"/>
          <p:cNvSpPr txBox="1">
            <a:spLocks noGrp="1"/>
          </p:cNvSpPr>
          <p:nvPr>
            <p:ph type="body" sz="half" idx="1"/>
          </p:nvPr>
        </p:nvSpPr>
        <p:spPr>
          <a:xfrm>
            <a:off x="4174916" y="1478480"/>
            <a:ext cx="4511884" cy="4647683"/>
          </a:xfrm>
          <a:prstGeom prst="rect">
            <a:avLst/>
          </a:prstGeom>
        </p:spPr>
        <p:txBody>
          <a:bodyPr/>
          <a:lstStyle/>
          <a:p>
            <a:pPr marL="0" indent="0">
              <a:lnSpc>
                <a:spcPct val="90000"/>
              </a:lnSpc>
              <a:spcBef>
                <a:spcPts val="200"/>
              </a:spcBef>
              <a:buSzTx/>
              <a:buNone/>
              <a:defRPr sz="1100" b="1">
                <a:latin typeface="Times New Roman"/>
                <a:ea typeface="Times New Roman"/>
                <a:cs typeface="Times New Roman"/>
                <a:sym typeface="Times New Roman"/>
              </a:defRPr>
            </a:pPr>
            <a:r>
              <a:rPr dirty="0" err="1"/>
              <a:t>Referenčním</a:t>
            </a:r>
            <a:r>
              <a:rPr b="0" dirty="0"/>
              <a:t> </a:t>
            </a:r>
            <a:r>
              <a:rPr b="0" dirty="0" err="1"/>
              <a:t>souborem</a:t>
            </a:r>
            <a:r>
              <a:rPr b="0" dirty="0"/>
              <a:t> </a:t>
            </a:r>
            <a:r>
              <a:rPr b="0" dirty="0" err="1"/>
              <a:t>fragmentů</a:t>
            </a:r>
            <a:r>
              <a:rPr b="0" dirty="0"/>
              <a:t>, s </a:t>
            </a:r>
            <a:r>
              <a:rPr b="0" dirty="0" err="1"/>
              <a:t>jehož</a:t>
            </a:r>
            <a:r>
              <a:rPr b="0" dirty="0"/>
              <a:t> </a:t>
            </a:r>
            <a:r>
              <a:rPr b="0" dirty="0" err="1"/>
              <a:t>způsobem</a:t>
            </a:r>
            <a:r>
              <a:rPr b="0" dirty="0"/>
              <a:t> </a:t>
            </a:r>
            <a:r>
              <a:rPr b="0" dirty="0" err="1"/>
              <a:t>odkazování</a:t>
            </a:r>
            <a:r>
              <a:rPr b="0" dirty="0"/>
              <a:t> se </a:t>
            </a:r>
            <a:r>
              <a:rPr b="0" dirty="0" err="1"/>
              <a:t>setkáváme</a:t>
            </a:r>
            <a:r>
              <a:rPr b="0" dirty="0"/>
              <a:t> v </a:t>
            </a:r>
            <a:r>
              <a:rPr b="0" dirty="0" err="1"/>
              <a:t>odborné</a:t>
            </a:r>
            <a:r>
              <a:rPr b="0" dirty="0"/>
              <a:t> </a:t>
            </a:r>
            <a:r>
              <a:rPr b="0" dirty="0" err="1"/>
              <a:t>literatuře</a:t>
            </a:r>
            <a:r>
              <a:rPr b="0" dirty="0"/>
              <a:t>, je </a:t>
            </a:r>
            <a:r>
              <a:rPr b="0" dirty="0" err="1"/>
              <a:t>práce</a:t>
            </a:r>
            <a:r>
              <a:rPr b="0" dirty="0"/>
              <a:t> </a:t>
            </a:r>
            <a:r>
              <a:rPr dirty="0"/>
              <a:t>Hermana </a:t>
            </a:r>
            <a:r>
              <a:rPr dirty="0" err="1"/>
              <a:t>Dielse</a:t>
            </a:r>
            <a:r>
              <a:rPr dirty="0"/>
              <a:t> a </a:t>
            </a:r>
            <a:r>
              <a:rPr dirty="0" err="1"/>
              <a:t>Walthera</a:t>
            </a:r>
            <a:r>
              <a:rPr dirty="0"/>
              <a:t> </a:t>
            </a:r>
            <a:r>
              <a:rPr dirty="0" err="1"/>
              <a:t>Kranze</a:t>
            </a:r>
            <a:r>
              <a:rPr b="0" dirty="0"/>
              <a:t>, </a:t>
            </a:r>
            <a:r>
              <a:rPr b="0" i="1" dirty="0" err="1"/>
              <a:t>Fragmenty</a:t>
            </a:r>
            <a:r>
              <a:rPr b="0" i="1" dirty="0"/>
              <a:t> </a:t>
            </a:r>
            <a:r>
              <a:rPr b="0" i="1" dirty="0" err="1"/>
              <a:t>předsokratiků</a:t>
            </a:r>
            <a:r>
              <a:rPr b="0" dirty="0"/>
              <a:t> (</a:t>
            </a:r>
            <a:r>
              <a:rPr b="0" i="1" dirty="0"/>
              <a:t>Die </a:t>
            </a:r>
            <a:r>
              <a:rPr b="0" i="1" dirty="0" err="1"/>
              <a:t>Fragmente</a:t>
            </a:r>
            <a:r>
              <a:rPr b="0" i="1" dirty="0"/>
              <a:t> der </a:t>
            </a:r>
            <a:r>
              <a:rPr b="0" i="1" dirty="0" err="1"/>
              <a:t>Vorsokratiker</a:t>
            </a:r>
            <a:r>
              <a:rPr b="0" dirty="0"/>
              <a:t>). Tito </a:t>
            </a:r>
            <a:r>
              <a:rPr b="0" dirty="0" err="1"/>
              <a:t>rozlišují</a:t>
            </a:r>
            <a:r>
              <a:rPr b="0" dirty="0"/>
              <a:t>, </a:t>
            </a:r>
            <a:r>
              <a:rPr b="0" dirty="0" err="1"/>
              <a:t>což</a:t>
            </a:r>
            <a:r>
              <a:rPr b="0" dirty="0"/>
              <a:t> </a:t>
            </a:r>
            <a:r>
              <a:rPr b="0" dirty="0" err="1"/>
              <a:t>stojí</a:t>
            </a:r>
            <a:r>
              <a:rPr b="0" dirty="0"/>
              <a:t> </a:t>
            </a:r>
            <a:r>
              <a:rPr b="0" dirty="0" err="1"/>
              <a:t>za</a:t>
            </a:r>
            <a:r>
              <a:rPr b="0" dirty="0"/>
              <a:t> to </a:t>
            </a:r>
            <a:r>
              <a:rPr b="0" dirty="0" err="1"/>
              <a:t>znát</a:t>
            </a:r>
            <a:r>
              <a:rPr b="0" dirty="0"/>
              <a:t>, </a:t>
            </a:r>
            <a:r>
              <a:rPr b="0" dirty="0" err="1"/>
              <a:t>zlomky</a:t>
            </a:r>
            <a:r>
              <a:rPr b="0" dirty="0"/>
              <a:t> (</a:t>
            </a:r>
            <a:r>
              <a:rPr b="0" dirty="0" err="1"/>
              <a:t>fragmenty</a:t>
            </a:r>
            <a:r>
              <a:rPr b="0" dirty="0"/>
              <a:t>): </a:t>
            </a:r>
            <a:r>
              <a:rPr dirty="0"/>
              <a:t>A -  </a:t>
            </a:r>
            <a:r>
              <a:rPr dirty="0" err="1"/>
              <a:t>testimonia</a:t>
            </a:r>
            <a:r>
              <a:rPr b="0" dirty="0"/>
              <a:t>: </a:t>
            </a:r>
            <a:r>
              <a:rPr b="0" dirty="0" err="1"/>
              <a:t>zprávy</a:t>
            </a:r>
            <a:r>
              <a:rPr b="0" dirty="0"/>
              <a:t> o </a:t>
            </a:r>
            <a:r>
              <a:rPr b="0" dirty="0" err="1"/>
              <a:t>životě</a:t>
            </a:r>
            <a:r>
              <a:rPr b="0" dirty="0"/>
              <a:t> a </a:t>
            </a:r>
            <a:r>
              <a:rPr b="0" dirty="0" err="1"/>
              <a:t>doktrínách</a:t>
            </a:r>
            <a:r>
              <a:rPr b="0" dirty="0"/>
              <a:t> </a:t>
            </a:r>
            <a:r>
              <a:rPr b="0" dirty="0" err="1"/>
              <a:t>autorů</a:t>
            </a:r>
            <a:r>
              <a:rPr b="0" dirty="0"/>
              <a:t>. </a:t>
            </a:r>
            <a:r>
              <a:rPr b="0" dirty="0" err="1"/>
              <a:t>Svědectví</a:t>
            </a:r>
            <a:r>
              <a:rPr b="0" dirty="0"/>
              <a:t> </a:t>
            </a:r>
            <a:r>
              <a:rPr b="0" dirty="0" err="1"/>
              <a:t>zahrnují</a:t>
            </a:r>
            <a:r>
              <a:rPr b="0" dirty="0"/>
              <a:t> </a:t>
            </a:r>
            <a:r>
              <a:rPr b="0" dirty="0" err="1"/>
              <a:t>komentáře</a:t>
            </a:r>
            <a:r>
              <a:rPr b="0" dirty="0"/>
              <a:t> k </a:t>
            </a:r>
            <a:r>
              <a:rPr b="0" dirty="0" err="1"/>
              <a:t>dílům</a:t>
            </a:r>
            <a:r>
              <a:rPr b="0" dirty="0"/>
              <a:t> </a:t>
            </a:r>
            <a:r>
              <a:rPr b="0" dirty="0" err="1"/>
              <a:t>předsokratiků</a:t>
            </a:r>
            <a:r>
              <a:rPr b="0" dirty="0"/>
              <a:t>, </a:t>
            </a:r>
            <a:r>
              <a:rPr b="0" dirty="0" err="1"/>
              <a:t>popisy</a:t>
            </a:r>
            <a:r>
              <a:rPr b="0" dirty="0"/>
              <a:t> </a:t>
            </a:r>
            <a:r>
              <a:rPr b="0" dirty="0" err="1"/>
              <a:t>jejich</a:t>
            </a:r>
            <a:r>
              <a:rPr b="0" dirty="0"/>
              <a:t> </a:t>
            </a:r>
            <a:r>
              <a:rPr b="0" dirty="0" err="1"/>
              <a:t>životů</a:t>
            </a:r>
            <a:r>
              <a:rPr b="0" dirty="0"/>
              <a:t> a </a:t>
            </a:r>
            <a:r>
              <a:rPr b="0" dirty="0" err="1"/>
              <a:t>názorů</a:t>
            </a:r>
            <a:r>
              <a:rPr b="0" dirty="0"/>
              <a:t>. </a:t>
            </a:r>
            <a:r>
              <a:rPr dirty="0"/>
              <a:t>B - </a:t>
            </a:r>
            <a:r>
              <a:rPr dirty="0" err="1"/>
              <a:t>ipsissima</a:t>
            </a:r>
            <a:r>
              <a:rPr dirty="0"/>
              <a:t> </a:t>
            </a:r>
            <a:r>
              <a:rPr dirty="0" err="1"/>
              <a:t>verba</a:t>
            </a:r>
            <a:r>
              <a:rPr b="0" dirty="0"/>
              <a:t>:  </a:t>
            </a:r>
            <a:r>
              <a:rPr b="0" dirty="0" err="1"/>
              <a:t>fragmenty</a:t>
            </a:r>
            <a:r>
              <a:rPr b="0" dirty="0"/>
              <a:t> </a:t>
            </a:r>
            <a:r>
              <a:rPr b="0" dirty="0" err="1"/>
              <a:t>obsahující</a:t>
            </a:r>
            <a:r>
              <a:rPr b="0" dirty="0"/>
              <a:t> </a:t>
            </a:r>
            <a:r>
              <a:rPr b="0" dirty="0" err="1"/>
              <a:t>vlastní</a:t>
            </a:r>
            <a:r>
              <a:rPr b="0" dirty="0"/>
              <a:t> </a:t>
            </a:r>
            <a:r>
              <a:rPr b="0" dirty="0" err="1"/>
              <a:t>slova</a:t>
            </a:r>
            <a:r>
              <a:rPr b="0" dirty="0"/>
              <a:t> </a:t>
            </a:r>
            <a:r>
              <a:rPr b="0" dirty="0" err="1"/>
              <a:t>autora</a:t>
            </a:r>
            <a:r>
              <a:rPr b="0" dirty="0"/>
              <a:t> v </a:t>
            </a:r>
            <a:r>
              <a:rPr b="0" dirty="0" err="1"/>
              <a:t>podobě</a:t>
            </a:r>
            <a:r>
              <a:rPr b="0" dirty="0"/>
              <a:t> </a:t>
            </a:r>
            <a:r>
              <a:rPr b="0" dirty="0" err="1"/>
              <a:t>citací</a:t>
            </a:r>
            <a:r>
              <a:rPr b="0" dirty="0"/>
              <a:t> v </a:t>
            </a:r>
            <a:r>
              <a:rPr b="0" dirty="0" err="1"/>
              <a:t>pozdějších</a:t>
            </a:r>
            <a:r>
              <a:rPr b="0" dirty="0"/>
              <a:t> </a:t>
            </a:r>
            <a:r>
              <a:rPr b="0" dirty="0" err="1"/>
              <a:t>textech</a:t>
            </a:r>
            <a:r>
              <a:rPr b="0" dirty="0"/>
              <a:t>. </a:t>
            </a:r>
            <a:r>
              <a:rPr dirty="0"/>
              <a:t>C – </a:t>
            </a:r>
            <a:r>
              <a:rPr dirty="0" err="1"/>
              <a:t>imitace</a:t>
            </a:r>
            <a:r>
              <a:rPr b="0" dirty="0"/>
              <a:t>: </a:t>
            </a:r>
            <a:r>
              <a:rPr b="0" dirty="0" err="1"/>
              <a:t>práce</a:t>
            </a:r>
            <a:r>
              <a:rPr b="0" dirty="0"/>
              <a:t>, </a:t>
            </a:r>
            <a:r>
              <a:rPr b="0" dirty="0" err="1"/>
              <a:t>které</a:t>
            </a:r>
            <a:r>
              <a:rPr b="0" dirty="0"/>
              <a:t> </a:t>
            </a:r>
            <a:r>
              <a:rPr b="0" dirty="0" err="1"/>
              <a:t>si</a:t>
            </a:r>
            <a:r>
              <a:rPr b="0" dirty="0"/>
              <a:t> </a:t>
            </a:r>
            <a:r>
              <a:rPr b="0" dirty="0" err="1"/>
              <a:t>berou</a:t>
            </a:r>
            <a:r>
              <a:rPr b="0" dirty="0"/>
              <a:t> </a:t>
            </a:r>
            <a:r>
              <a:rPr b="0" dirty="0" err="1"/>
              <a:t>autora</a:t>
            </a:r>
            <a:r>
              <a:rPr b="0" dirty="0"/>
              <a:t> </a:t>
            </a:r>
            <a:r>
              <a:rPr b="0" dirty="0" err="1"/>
              <a:t>jako</a:t>
            </a:r>
            <a:r>
              <a:rPr b="0" dirty="0"/>
              <a:t> </a:t>
            </a:r>
            <a:r>
              <a:rPr b="0" dirty="0" err="1"/>
              <a:t>vzor</a:t>
            </a:r>
            <a:r>
              <a:rPr b="0" dirty="0"/>
              <a:t>. V </a:t>
            </a:r>
            <a:r>
              <a:rPr b="0" dirty="0" err="1"/>
              <a:t>češtině</a:t>
            </a:r>
            <a:r>
              <a:rPr b="0" dirty="0"/>
              <a:t> </a:t>
            </a:r>
            <a:r>
              <a:rPr b="0" dirty="0" err="1"/>
              <a:t>máme</a:t>
            </a:r>
            <a:r>
              <a:rPr b="0" dirty="0"/>
              <a:t> </a:t>
            </a:r>
            <a:r>
              <a:rPr b="0" dirty="0" err="1"/>
              <a:t>výbor</a:t>
            </a:r>
            <a:r>
              <a:rPr b="0" dirty="0"/>
              <a:t> </a:t>
            </a:r>
            <a:r>
              <a:rPr b="0" dirty="0" err="1"/>
              <a:t>zlomků</a:t>
            </a:r>
            <a:r>
              <a:rPr b="0" dirty="0"/>
              <a:t> od Karla </a:t>
            </a:r>
            <a:r>
              <a:rPr b="0" dirty="0" err="1"/>
              <a:t>Svobody</a:t>
            </a:r>
            <a:r>
              <a:rPr b="0" dirty="0"/>
              <a:t>: </a:t>
            </a:r>
            <a:r>
              <a:rPr b="0" i="1" dirty="0" err="1"/>
              <a:t>Zlomky</a:t>
            </a:r>
            <a:r>
              <a:rPr b="0" i="1" dirty="0"/>
              <a:t> </a:t>
            </a:r>
            <a:r>
              <a:rPr b="0" i="1" dirty="0" err="1"/>
              <a:t>předsokratovských</a:t>
            </a:r>
            <a:r>
              <a:rPr b="0" i="1" dirty="0"/>
              <a:t> </a:t>
            </a:r>
            <a:r>
              <a:rPr b="0" i="1" dirty="0" err="1"/>
              <a:t>myslitelů</a:t>
            </a:r>
            <a:r>
              <a:rPr b="0" i="1" dirty="0"/>
              <a:t> </a:t>
            </a:r>
            <a:r>
              <a:rPr b="0" dirty="0"/>
              <a:t>1962 (!). </a:t>
            </a:r>
            <a:r>
              <a:rPr b="0" dirty="0" err="1"/>
              <a:t>Velmi</a:t>
            </a:r>
            <a:r>
              <a:rPr b="0" dirty="0"/>
              <a:t> </a:t>
            </a:r>
            <a:r>
              <a:rPr b="0" dirty="0" err="1"/>
              <a:t>dobrý</a:t>
            </a:r>
            <a:r>
              <a:rPr b="0" dirty="0"/>
              <a:t> </a:t>
            </a:r>
            <a:r>
              <a:rPr b="0" dirty="0" err="1"/>
              <a:t>přístup</a:t>
            </a:r>
            <a:r>
              <a:rPr b="0" dirty="0"/>
              <a:t> k </a:t>
            </a:r>
            <a:r>
              <a:rPr b="0" dirty="0" err="1"/>
              <a:t>pramenům</a:t>
            </a:r>
            <a:r>
              <a:rPr b="0" dirty="0"/>
              <a:t> (</a:t>
            </a:r>
            <a:r>
              <a:rPr b="0" dirty="0" err="1"/>
              <a:t>překladům</a:t>
            </a:r>
            <a:r>
              <a:rPr b="0" dirty="0"/>
              <a:t>) </a:t>
            </a:r>
            <a:r>
              <a:rPr b="0" dirty="0" err="1"/>
              <a:t>i</a:t>
            </a:r>
            <a:r>
              <a:rPr b="0" dirty="0"/>
              <a:t> </a:t>
            </a:r>
            <a:r>
              <a:rPr b="0" dirty="0" err="1"/>
              <a:t>komentářům</a:t>
            </a:r>
            <a:r>
              <a:rPr b="0" dirty="0"/>
              <a:t> </a:t>
            </a:r>
            <a:r>
              <a:rPr b="0" dirty="0" err="1"/>
              <a:t>můžete</a:t>
            </a:r>
            <a:r>
              <a:rPr b="0" dirty="0"/>
              <a:t> </a:t>
            </a:r>
            <a:r>
              <a:rPr b="0" dirty="0" err="1"/>
              <a:t>najít</a:t>
            </a:r>
            <a:r>
              <a:rPr b="0" dirty="0"/>
              <a:t> </a:t>
            </a:r>
            <a:r>
              <a:rPr b="0" dirty="0" err="1"/>
              <a:t>na</a:t>
            </a:r>
            <a:r>
              <a:rPr b="0" dirty="0"/>
              <a:t> </a:t>
            </a:r>
            <a:r>
              <a:rPr b="0" dirty="0" err="1"/>
              <a:t>stránkách</a:t>
            </a:r>
            <a:r>
              <a:rPr b="0" dirty="0"/>
              <a:t> </a:t>
            </a:r>
            <a:r>
              <a:rPr dirty="0" err="1"/>
              <a:t>Zdeňka</a:t>
            </a:r>
            <a:r>
              <a:rPr dirty="0"/>
              <a:t> </a:t>
            </a:r>
            <a:r>
              <a:rPr dirty="0" err="1"/>
              <a:t>Kratochvíla</a:t>
            </a:r>
            <a:r>
              <a:rPr dirty="0"/>
              <a:t> www.</a:t>
            </a:r>
            <a:r>
              <a:rPr i="1" dirty="0"/>
              <a:t>fysis.cz.</a:t>
            </a:r>
            <a:r>
              <a:rPr b="0" i="1" dirty="0"/>
              <a:t> </a:t>
            </a:r>
            <a:r>
              <a:rPr b="0" i="1" dirty="0" err="1"/>
              <a:t>Předsókratovští</a:t>
            </a:r>
            <a:r>
              <a:rPr b="0" i="1" dirty="0"/>
              <a:t> </a:t>
            </a:r>
            <a:r>
              <a:rPr b="0" i="1" dirty="0" err="1"/>
              <a:t>filosofové</a:t>
            </a:r>
            <a:r>
              <a:rPr b="0" i="1" dirty="0"/>
              <a:t> </a:t>
            </a:r>
            <a:r>
              <a:rPr b="0" dirty="0"/>
              <a:t>od </a:t>
            </a:r>
            <a:r>
              <a:rPr b="0" dirty="0" err="1"/>
              <a:t>Kirka</a:t>
            </a:r>
            <a:r>
              <a:rPr b="0" dirty="0"/>
              <a:t>, </a:t>
            </a:r>
            <a:r>
              <a:rPr b="0" dirty="0" err="1"/>
              <a:t>Ravena</a:t>
            </a:r>
            <a:r>
              <a:rPr b="0" dirty="0"/>
              <a:t> a </a:t>
            </a:r>
            <a:r>
              <a:rPr b="0" dirty="0" err="1"/>
              <a:t>Schoefilda</a:t>
            </a:r>
            <a:r>
              <a:rPr b="0" dirty="0"/>
              <a:t> </a:t>
            </a:r>
            <a:r>
              <a:rPr b="0" dirty="0" err="1"/>
              <a:t>obsahují</a:t>
            </a:r>
            <a:r>
              <a:rPr b="0" dirty="0"/>
              <a:t> </a:t>
            </a:r>
            <a:r>
              <a:rPr b="0" dirty="0" err="1"/>
              <a:t>celou</a:t>
            </a:r>
            <a:r>
              <a:rPr b="0" dirty="0"/>
              <a:t> </a:t>
            </a:r>
            <a:r>
              <a:rPr b="0" dirty="0" err="1"/>
              <a:t>řadu</a:t>
            </a:r>
            <a:r>
              <a:rPr b="0" dirty="0"/>
              <a:t> </a:t>
            </a:r>
            <a:r>
              <a:rPr b="0" dirty="0" err="1"/>
              <a:t>zlomků</a:t>
            </a:r>
            <a:r>
              <a:rPr b="0" dirty="0"/>
              <a:t> v </a:t>
            </a:r>
            <a:r>
              <a:rPr b="0" dirty="0" err="1"/>
              <a:t>českém</a:t>
            </a:r>
            <a:r>
              <a:rPr b="0" dirty="0"/>
              <a:t> </a:t>
            </a:r>
            <a:r>
              <a:rPr b="0" dirty="0" err="1"/>
              <a:t>překladu</a:t>
            </a:r>
            <a:r>
              <a:rPr b="0" dirty="0"/>
              <a:t>. </a:t>
            </a:r>
            <a:r>
              <a:rPr b="0" dirty="0" err="1"/>
              <a:t>Za</a:t>
            </a:r>
            <a:r>
              <a:rPr b="0" dirty="0"/>
              <a:t> </a:t>
            </a:r>
            <a:r>
              <a:rPr b="0" dirty="0" err="1"/>
              <a:t>zmínku</a:t>
            </a:r>
            <a:r>
              <a:rPr b="0" dirty="0"/>
              <a:t> </a:t>
            </a:r>
            <a:r>
              <a:rPr b="0" dirty="0" err="1"/>
              <a:t>stojí</a:t>
            </a:r>
            <a:r>
              <a:rPr b="0" dirty="0"/>
              <a:t> </a:t>
            </a:r>
            <a:r>
              <a:rPr b="0" dirty="0" err="1"/>
              <a:t>také</a:t>
            </a:r>
            <a:r>
              <a:rPr b="0" dirty="0"/>
              <a:t> </a:t>
            </a:r>
            <a:r>
              <a:rPr b="0" dirty="0" err="1"/>
              <a:t>internetový</a:t>
            </a:r>
            <a:r>
              <a:rPr b="0" dirty="0"/>
              <a:t> </a:t>
            </a:r>
            <a:r>
              <a:rPr b="0" dirty="0" err="1"/>
              <a:t>časopis</a:t>
            </a:r>
            <a:r>
              <a:rPr b="0" dirty="0"/>
              <a:t> </a:t>
            </a:r>
            <a:r>
              <a:rPr dirty="0"/>
              <a:t>www.osel.cz</a:t>
            </a:r>
            <a:r>
              <a:rPr b="0" dirty="0"/>
              <a:t>, </a:t>
            </a:r>
            <a:r>
              <a:rPr b="0" dirty="0" err="1"/>
              <a:t>kde</a:t>
            </a:r>
            <a:r>
              <a:rPr b="0" dirty="0"/>
              <a:t> Z. </a:t>
            </a:r>
            <a:r>
              <a:rPr b="0" dirty="0" err="1"/>
              <a:t>Kratochvíl</a:t>
            </a:r>
            <a:r>
              <a:rPr b="0" dirty="0"/>
              <a:t> </a:t>
            </a:r>
            <a:r>
              <a:rPr b="0" dirty="0" err="1"/>
              <a:t>publikoval</a:t>
            </a:r>
            <a:r>
              <a:rPr b="0" dirty="0"/>
              <a:t> </a:t>
            </a:r>
            <a:r>
              <a:rPr b="0" dirty="0" err="1"/>
              <a:t>celou</a:t>
            </a:r>
            <a:r>
              <a:rPr b="0" dirty="0"/>
              <a:t> </a:t>
            </a:r>
            <a:r>
              <a:rPr b="0" dirty="0" err="1"/>
              <a:t>řadu</a:t>
            </a:r>
            <a:r>
              <a:rPr b="0" dirty="0"/>
              <a:t> </a:t>
            </a:r>
            <a:r>
              <a:rPr b="0" dirty="0" err="1"/>
              <a:t>textů</a:t>
            </a:r>
            <a:r>
              <a:rPr b="0" dirty="0"/>
              <a:t> o </a:t>
            </a:r>
            <a:r>
              <a:rPr b="0" dirty="0" err="1"/>
              <a:t>presokrat</a:t>
            </a:r>
            <a:r>
              <a:rPr b="0" dirty="0"/>
              <a:t>.</a:t>
            </a:r>
          </a:p>
        </p:txBody>
      </p:sp>
      <p:pic>
        <p:nvPicPr>
          <p:cNvPr id="266" name="pasted-image.jpeg" descr="pasted-image.jpeg"/>
          <p:cNvPicPr>
            <a:picLocks noChangeAspect="1"/>
          </p:cNvPicPr>
          <p:nvPr/>
        </p:nvPicPr>
        <p:blipFill>
          <a:blip r:embed="rId2"/>
          <a:stretch>
            <a:fillRect/>
          </a:stretch>
        </p:blipFill>
        <p:spPr>
          <a:xfrm>
            <a:off x="752060" y="1467016"/>
            <a:ext cx="3023149" cy="4792331"/>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609FB0-3D1D-4B37-9889-73C24B923A72}"/>
              </a:ext>
            </a:extLst>
          </p:cNvPr>
          <p:cNvSpPr>
            <a:spLocks noGrp="1"/>
          </p:cNvSpPr>
          <p:nvPr>
            <p:ph type="title"/>
          </p:nvPr>
        </p:nvSpPr>
        <p:spPr/>
        <p:txBody>
          <a:bodyPr>
            <a:normAutofit/>
          </a:bodyPr>
          <a:lstStyle/>
          <a:p>
            <a:r>
              <a:rPr lang="cs-CZ" dirty="0"/>
              <a:t>Prameny trochu obecněji</a:t>
            </a:r>
          </a:p>
        </p:txBody>
      </p:sp>
      <p:sp>
        <p:nvSpPr>
          <p:cNvPr id="3" name="Zástupný text 2">
            <a:extLst>
              <a:ext uri="{FF2B5EF4-FFF2-40B4-BE49-F238E27FC236}">
                <a16:creationId xmlns:a16="http://schemas.microsoft.com/office/drawing/2014/main" id="{A9C82503-BCB7-4757-A2C4-1D1E9AEAF8AD}"/>
              </a:ext>
            </a:extLst>
          </p:cNvPr>
          <p:cNvSpPr>
            <a:spLocks noGrp="1"/>
          </p:cNvSpPr>
          <p:nvPr>
            <p:ph type="body" idx="1"/>
          </p:nvPr>
        </p:nvSpPr>
        <p:spPr/>
        <p:txBody>
          <a:bodyPr>
            <a:normAutofit/>
          </a:bodyPr>
          <a:lstStyle/>
          <a:p>
            <a:pPr marL="0" indent="0">
              <a:buNone/>
            </a:pPr>
            <a:r>
              <a:rPr lang="cs-CZ" sz="1400" dirty="0">
                <a:latin typeface="Times New Roman" panose="02020603050405020304" pitchFamily="18" charset="0"/>
                <a:cs typeface="Times New Roman" panose="02020603050405020304" pitchFamily="18" charset="0"/>
              </a:rPr>
              <a:t>Odhaduje se, že se dochovalo tak 1 % antických pramenů v různých podobách. To je hrubý odhad, protože o některých textech víme, že jsme je ztratili, a některé texty se prostě ztratily, aniž by zanechaly historickou stopu. </a:t>
            </a:r>
          </a:p>
          <a:p>
            <a:pPr marL="0" indent="0">
              <a:buNone/>
            </a:pPr>
            <a:r>
              <a:rPr lang="cs-CZ" sz="1400" dirty="0">
                <a:latin typeface="Times New Roman" panose="02020603050405020304" pitchFamily="18" charset="0"/>
                <a:cs typeface="Times New Roman" panose="02020603050405020304" pitchFamily="18" charset="0"/>
              </a:rPr>
              <a:t>Příklade prvního textu může být </a:t>
            </a:r>
            <a:r>
              <a:rPr lang="cs-CZ" sz="1400" i="1" dirty="0">
                <a:latin typeface="Times New Roman" panose="02020603050405020304" pitchFamily="18" charset="0"/>
                <a:cs typeface="Times New Roman" panose="02020603050405020304" pitchFamily="18" charset="0"/>
              </a:rPr>
              <a:t>Spartská ústava </a:t>
            </a:r>
            <a:r>
              <a:rPr lang="cs-CZ" sz="1400" dirty="0">
                <a:latin typeface="Times New Roman" panose="02020603050405020304" pitchFamily="18" charset="0"/>
                <a:cs typeface="Times New Roman" panose="02020603050405020304" pitchFamily="18" charset="0"/>
              </a:rPr>
              <a:t>od Aristotela. Víme, že takový text existoval, ale nedochoval se. </a:t>
            </a:r>
          </a:p>
          <a:p>
            <a:pPr marL="0" indent="0">
              <a:buNone/>
            </a:pPr>
            <a:r>
              <a:rPr lang="cs-CZ" sz="1400" dirty="0">
                <a:latin typeface="Times New Roman" panose="02020603050405020304" pitchFamily="18" charset="0"/>
                <a:cs typeface="Times New Roman" panose="02020603050405020304" pitchFamily="18" charset="0"/>
              </a:rPr>
              <a:t>Příkladem druhého typu textu může být </a:t>
            </a:r>
            <a:r>
              <a:rPr lang="cs-CZ" sz="1400" dirty="0" err="1">
                <a:latin typeface="Times New Roman" panose="02020603050405020304" pitchFamily="18" charset="0"/>
                <a:cs typeface="Times New Roman" panose="02020603050405020304" pitchFamily="18" charset="0"/>
              </a:rPr>
              <a:t>Hellenica</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Oxyrhynchia</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ochysirinchus</a:t>
            </a:r>
            <a:r>
              <a:rPr lang="cs-CZ" sz="1400" dirty="0">
                <a:latin typeface="Times New Roman" panose="02020603050405020304" pitchFamily="18" charset="0"/>
                <a:cs typeface="Times New Roman" panose="02020603050405020304" pitchFamily="18" charset="0"/>
              </a:rPr>
              <a:t>/, papyrový fragment nalezený v roce 1906 v starověkém městě </a:t>
            </a:r>
            <a:r>
              <a:rPr lang="cs-CZ" sz="1400" dirty="0" err="1">
                <a:latin typeface="Times New Roman" panose="02020603050405020304" pitchFamily="18" charset="0"/>
                <a:cs typeface="Times New Roman" panose="02020603050405020304" pitchFamily="18" charset="0"/>
              </a:rPr>
              <a:t>Oxyrhynchus</a:t>
            </a:r>
            <a:r>
              <a:rPr lang="cs-CZ" sz="1400" dirty="0">
                <a:latin typeface="Times New Roman" panose="02020603050405020304" pitchFamily="18" charset="0"/>
                <a:cs typeface="Times New Roman" panose="02020603050405020304" pitchFamily="18" charset="0"/>
              </a:rPr>
              <a:t> (moderní Al-</a:t>
            </a:r>
            <a:r>
              <a:rPr lang="cs-CZ" sz="1400" dirty="0" err="1">
                <a:latin typeface="Times New Roman" panose="02020603050405020304" pitchFamily="18" charset="0"/>
                <a:cs typeface="Times New Roman" panose="02020603050405020304" pitchFamily="18" charset="0"/>
              </a:rPr>
              <a:t>Bahnasa</a:t>
            </a:r>
            <a:r>
              <a:rPr lang="cs-CZ" sz="1400" dirty="0">
                <a:latin typeface="Times New Roman" panose="02020603050405020304" pitchFamily="18" charset="0"/>
                <a:cs typeface="Times New Roman" panose="02020603050405020304" pitchFamily="18" charset="0"/>
              </a:rPr>
              <a:t>, Egypt), a to v hromadě smetí. Nikdo o něm nevěděl a při tom se jedná o autentický text.</a:t>
            </a:r>
          </a:p>
          <a:p>
            <a:pPr marL="0" indent="0">
              <a:buNone/>
            </a:pPr>
            <a:endParaRPr lang="cs-CZ" sz="1400" dirty="0">
              <a:latin typeface="Times New Roman" panose="02020603050405020304" pitchFamily="18" charset="0"/>
              <a:cs typeface="Times New Roman" panose="02020603050405020304" pitchFamily="18" charset="0"/>
            </a:endParaRPr>
          </a:p>
          <a:p>
            <a:pPr marL="0" indent="0">
              <a:buNone/>
            </a:pPr>
            <a:r>
              <a:rPr lang="cs-CZ" sz="1400" dirty="0">
                <a:latin typeface="Times New Roman" panose="02020603050405020304" pitchFamily="18" charset="0"/>
                <a:cs typeface="Times New Roman" panose="02020603050405020304" pitchFamily="18" charset="0"/>
              </a:rPr>
              <a:t>Seznam textů, o kterých víme, že jsme je ztratili existuje například zde: </a:t>
            </a:r>
            <a:r>
              <a:rPr lang="cs-CZ" sz="1400" b="1" dirty="0" err="1">
                <a:latin typeface="Times New Roman" panose="02020603050405020304" pitchFamily="18" charset="0"/>
                <a:cs typeface="Times New Roman" panose="02020603050405020304" pitchFamily="18" charset="0"/>
              </a:rPr>
              <a:t>Lost</a:t>
            </a:r>
            <a:r>
              <a:rPr lang="cs-CZ" sz="1400" b="1" dirty="0">
                <a:latin typeface="Times New Roman" panose="02020603050405020304" pitchFamily="18" charset="0"/>
                <a:cs typeface="Times New Roman" panose="02020603050405020304" pitchFamily="18" charset="0"/>
              </a:rPr>
              <a:t> </a:t>
            </a:r>
            <a:r>
              <a:rPr lang="cs-CZ" sz="1400" b="1" dirty="0" err="1">
                <a:latin typeface="Times New Roman" panose="02020603050405020304" pitchFamily="18" charset="0"/>
                <a:cs typeface="Times New Roman" panose="02020603050405020304" pitchFamily="18" charset="0"/>
              </a:rPr>
              <a:t>literary</a:t>
            </a:r>
            <a:r>
              <a:rPr lang="cs-CZ" sz="1400" b="1" dirty="0">
                <a:latin typeface="Times New Roman" panose="02020603050405020304" pitchFamily="18" charset="0"/>
                <a:cs typeface="Times New Roman" panose="02020603050405020304" pitchFamily="18" charset="0"/>
              </a:rPr>
              <a:t> </a:t>
            </a:r>
            <a:r>
              <a:rPr lang="cs-CZ" sz="1400" b="1" dirty="0" err="1">
                <a:latin typeface="Times New Roman" panose="02020603050405020304" pitchFamily="18" charset="0"/>
                <a:cs typeface="Times New Roman" panose="02020603050405020304" pitchFamily="18" charset="0"/>
              </a:rPr>
              <a:t>works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wikipedia</a:t>
            </a:r>
            <a:r>
              <a:rPr lang="cs-CZ" sz="1400" dirty="0">
                <a:latin typeface="Times New Roman" panose="02020603050405020304" pitchFamily="18" charset="0"/>
                <a:cs typeface="Times New Roman" panose="02020603050405020304" pitchFamily="18" charset="0"/>
              </a:rPr>
              <a:t>: </a:t>
            </a:r>
          </a:p>
          <a:p>
            <a:pPr marL="0" indent="0">
              <a:buNone/>
            </a:pPr>
            <a:endParaRPr lang="cs-CZ" sz="1400" dirty="0">
              <a:latin typeface="Times New Roman" panose="02020603050405020304" pitchFamily="18" charset="0"/>
              <a:cs typeface="Times New Roman" panose="02020603050405020304" pitchFamily="18" charset="0"/>
            </a:endParaRPr>
          </a:p>
          <a:p>
            <a:pPr marL="0" indent="0">
              <a:buNone/>
            </a:pPr>
            <a:r>
              <a:rPr lang="cs-CZ" sz="1400" dirty="0">
                <a:latin typeface="Times New Roman" panose="02020603050405020304" pitchFamily="18" charset="0"/>
                <a:cs typeface="Times New Roman" panose="02020603050405020304" pitchFamily="18" charset="0"/>
                <a:hlinkClick r:id="rId2"/>
              </a:rPr>
              <a:t>https://en.wikipedia.org/wiki/Lost_literary_work</a:t>
            </a:r>
            <a:endParaRPr lang="cs-CZ" sz="1400" dirty="0">
              <a:latin typeface="Times New Roman" panose="02020603050405020304" pitchFamily="18" charset="0"/>
              <a:cs typeface="Times New Roman" panose="02020603050405020304" pitchFamily="18" charset="0"/>
            </a:endParaRPr>
          </a:p>
          <a:p>
            <a:pPr marL="0" indent="0">
              <a:buNone/>
            </a:pPr>
            <a:endParaRPr lang="cs-CZ" sz="1400" dirty="0">
              <a:latin typeface="Times New Roman" panose="02020603050405020304" pitchFamily="18" charset="0"/>
              <a:cs typeface="Times New Roman" panose="02020603050405020304" pitchFamily="18" charset="0"/>
            </a:endParaRPr>
          </a:p>
          <a:p>
            <a:pPr marL="0" indent="0">
              <a:buNone/>
            </a:pPr>
            <a:r>
              <a:rPr lang="cs-CZ" sz="1400" dirty="0">
                <a:latin typeface="Times New Roman" panose="02020603050405020304" pitchFamily="18" charset="0"/>
                <a:cs typeface="Times New Roman" panose="02020603050405020304" pitchFamily="18" charset="0"/>
              </a:rPr>
              <a:t>Pojďme se podívat na jednu zajímavost.</a:t>
            </a:r>
          </a:p>
        </p:txBody>
      </p:sp>
    </p:spTree>
    <p:extLst>
      <p:ext uri="{BB962C8B-B14F-4D97-AF65-F5344CB8AC3E}">
        <p14:creationId xmlns:p14="http://schemas.microsoft.com/office/powerpoint/2010/main" val="2581693545"/>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CE77BE6F-DD21-4426-B797-F6644C4C5486}"/>
              </a:ext>
            </a:extLst>
          </p:cNvPr>
          <p:cNvSpPr>
            <a:spLocks noGrp="1"/>
          </p:cNvSpPr>
          <p:nvPr>
            <p:ph type="body" idx="1"/>
          </p:nvPr>
        </p:nvSpPr>
        <p:spPr/>
        <p:txBody>
          <a:bodyPr/>
          <a:lstStyle/>
          <a:p>
            <a:pPr marL="0" indent="0">
              <a:buNone/>
            </a:pPr>
            <a:endParaRPr lang="cs-CZ" dirty="0"/>
          </a:p>
        </p:txBody>
      </p:sp>
      <p:pic>
        <p:nvPicPr>
          <p:cNvPr id="5" name="Obrázek 4">
            <a:extLst>
              <a:ext uri="{FF2B5EF4-FFF2-40B4-BE49-F238E27FC236}">
                <a16:creationId xmlns:a16="http://schemas.microsoft.com/office/drawing/2014/main" id="{E6450C1C-E229-46A5-ACBC-44C11D262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384048"/>
            <a:ext cx="8829675" cy="5880564"/>
          </a:xfrm>
          <a:prstGeom prst="rect">
            <a:avLst/>
          </a:prstGeom>
        </p:spPr>
      </p:pic>
    </p:spTree>
    <p:extLst>
      <p:ext uri="{BB962C8B-B14F-4D97-AF65-F5344CB8AC3E}">
        <p14:creationId xmlns:p14="http://schemas.microsoft.com/office/powerpoint/2010/main" val="162054650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F08069-59A9-4112-84C4-C4704A914B84}"/>
              </a:ext>
            </a:extLst>
          </p:cNvPr>
          <p:cNvSpPr>
            <a:spLocks noGrp="1"/>
          </p:cNvSpPr>
          <p:nvPr>
            <p:ph type="title"/>
          </p:nvPr>
        </p:nvSpPr>
        <p:spPr/>
        <p:txBody>
          <a:bodyPr/>
          <a:lstStyle/>
          <a:p>
            <a:r>
              <a:rPr lang="cs-CZ" dirty="0">
                <a:latin typeface="Times New Roman" panose="02020603050405020304" pitchFamily="18" charset="0"/>
                <a:cs typeface="Times New Roman" panose="02020603050405020304" pitchFamily="18" charset="0"/>
              </a:rPr>
              <a:t>Vesuv v roce 79</a:t>
            </a:r>
          </a:p>
        </p:txBody>
      </p:sp>
      <p:sp>
        <p:nvSpPr>
          <p:cNvPr id="3" name="Zástupný text 2">
            <a:extLst>
              <a:ext uri="{FF2B5EF4-FFF2-40B4-BE49-F238E27FC236}">
                <a16:creationId xmlns:a16="http://schemas.microsoft.com/office/drawing/2014/main" id="{FA1973A1-C5AB-46D1-8165-7AA469771335}"/>
              </a:ext>
            </a:extLst>
          </p:cNvPr>
          <p:cNvSpPr>
            <a:spLocks noGrp="1"/>
          </p:cNvSpPr>
          <p:nvPr>
            <p:ph type="body" idx="1"/>
          </p:nvPr>
        </p:nvSpPr>
        <p:spPr>
          <a:xfrm>
            <a:off x="457200" y="1600200"/>
            <a:ext cx="3867150" cy="4525963"/>
          </a:xfrm>
        </p:spPr>
        <p:txBody>
          <a:bodyPr>
            <a:normAutofit/>
          </a:bodyPr>
          <a:lstStyle/>
          <a:p>
            <a:pPr marL="0" indent="0">
              <a:buNone/>
            </a:pPr>
            <a:r>
              <a:rPr lang="cs-CZ" sz="1800" dirty="0">
                <a:latin typeface="Times New Roman" panose="02020603050405020304" pitchFamily="18" charset="0"/>
                <a:cs typeface="Times New Roman" panose="02020603050405020304" pitchFamily="18" charset="0"/>
              </a:rPr>
              <a:t>Zničil pyroklastickým proudem nejen slavné Pompeje ale také město </a:t>
            </a:r>
            <a:r>
              <a:rPr lang="cs-CZ" sz="1800" b="1" dirty="0" err="1">
                <a:latin typeface="Times New Roman" panose="02020603050405020304" pitchFamily="18" charset="0"/>
                <a:cs typeface="Times New Roman" panose="02020603050405020304" pitchFamily="18" charset="0"/>
              </a:rPr>
              <a:t>Herculaneum</a:t>
            </a:r>
            <a:r>
              <a:rPr lang="cs-CZ" sz="1800" dirty="0">
                <a:latin typeface="Times New Roman" panose="02020603050405020304" pitchFamily="18" charset="0"/>
                <a:cs typeface="Times New Roman" panose="02020603050405020304" pitchFamily="18" charset="0"/>
              </a:rPr>
              <a:t>. </a:t>
            </a:r>
          </a:p>
          <a:p>
            <a:pPr marL="0" indent="0">
              <a:buNone/>
            </a:pPr>
            <a:r>
              <a:rPr lang="cs-CZ" sz="1800" dirty="0">
                <a:latin typeface="Times New Roman" panose="02020603050405020304" pitchFamily="18" charset="0"/>
                <a:cs typeface="Times New Roman" panose="02020603050405020304" pitchFamily="18" charset="0"/>
              </a:rPr>
              <a:t>Přibližně v roce 1750 se náhodnému zemědělci při práci na poli podařil nález. Našel starou mozaikovou podlahu. Při vykopávkách se zjistilo, že pod blízkými pozemky se nachází antická vila zasažena výbuchem sopky. Kromě celé řady uměleckých a jiných artefaktů byla odkryta i knihovna čítající několik tisíc svitků i knih. Část se podařilo rozvinout a přečíst, část byla zuhelnatělá. </a:t>
            </a:r>
          </a:p>
          <a:p>
            <a:pPr marL="0" indent="0">
              <a:buNone/>
            </a:pPr>
            <a:endParaRPr lang="cs-CZ" sz="1800" dirty="0">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6CEFFF25-552C-45C6-967D-5D282EE79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0" y="1417639"/>
            <a:ext cx="3867150" cy="3389597"/>
          </a:xfrm>
          <a:prstGeom prst="rect">
            <a:avLst/>
          </a:prstGeom>
        </p:spPr>
      </p:pic>
    </p:spTree>
    <p:extLst>
      <p:ext uri="{BB962C8B-B14F-4D97-AF65-F5344CB8AC3E}">
        <p14:creationId xmlns:p14="http://schemas.microsoft.com/office/powerpoint/2010/main" val="2524939436"/>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2C2733-ABF9-4CDD-B5FF-F9781693896F}"/>
              </a:ext>
            </a:extLst>
          </p:cNvPr>
          <p:cNvSpPr>
            <a:spLocks noGrp="1"/>
          </p:cNvSpPr>
          <p:nvPr>
            <p:ph type="title"/>
          </p:nvPr>
        </p:nvSpPr>
        <p:spPr/>
        <p:txBody>
          <a:bodyPr>
            <a:normAutofit fontScale="90000"/>
          </a:bodyPr>
          <a:lstStyle/>
          <a:p>
            <a:r>
              <a:rPr lang="cs-CZ" dirty="0" err="1">
                <a:latin typeface="Times New Roman" panose="02020603050405020304" pitchFamily="18" charset="0"/>
                <a:cs typeface="Times New Roman" panose="02020603050405020304" pitchFamily="18" charset="0"/>
              </a:rPr>
              <a:t>Villa</a:t>
            </a:r>
            <a:r>
              <a:rPr lang="cs-CZ" dirty="0">
                <a:latin typeface="Times New Roman" panose="02020603050405020304" pitchFamily="18" charset="0"/>
                <a:cs typeface="Times New Roman" panose="02020603050405020304" pitchFamily="18" charset="0"/>
              </a:rPr>
              <a:t> dei </a:t>
            </a:r>
            <a:r>
              <a:rPr lang="cs-CZ" dirty="0" err="1">
                <a:latin typeface="Times New Roman" panose="02020603050405020304" pitchFamily="18" charset="0"/>
                <a:cs typeface="Times New Roman" panose="02020603050405020304" pitchFamily="18" charset="0"/>
              </a:rPr>
              <a:t>Papyri</a:t>
            </a:r>
            <a:r>
              <a:rPr lang="cs-CZ" dirty="0">
                <a:latin typeface="Times New Roman" panose="02020603050405020304" pitchFamily="18" charset="0"/>
                <a:cs typeface="Times New Roman" panose="02020603050405020304" pitchFamily="18" charset="0"/>
              </a:rPr>
              <a:t>, Vila papyrů, a moderní technologie</a:t>
            </a:r>
          </a:p>
        </p:txBody>
      </p:sp>
      <p:sp>
        <p:nvSpPr>
          <p:cNvPr id="3" name="Zástupný text 2">
            <a:extLst>
              <a:ext uri="{FF2B5EF4-FFF2-40B4-BE49-F238E27FC236}">
                <a16:creationId xmlns:a16="http://schemas.microsoft.com/office/drawing/2014/main" id="{C7482B06-E0B8-442D-8910-644690A92DF1}"/>
              </a:ext>
            </a:extLst>
          </p:cNvPr>
          <p:cNvSpPr>
            <a:spLocks noGrp="1"/>
          </p:cNvSpPr>
          <p:nvPr>
            <p:ph type="body" idx="1"/>
          </p:nvPr>
        </p:nvSpPr>
        <p:spPr/>
        <p:txBody>
          <a:bodyPr>
            <a:normAutofit fontScale="92500"/>
          </a:bodyPr>
          <a:lstStyle/>
          <a:p>
            <a:pPr marL="0" indent="0">
              <a:buNone/>
            </a:pPr>
            <a:r>
              <a:rPr lang="cs-CZ" dirty="0">
                <a:latin typeface="Times New Roman" panose="02020603050405020304" pitchFamily="18" charset="0"/>
                <a:cs typeface="Times New Roman" panose="02020603050405020304" pitchFamily="18" charset="0"/>
              </a:rPr>
              <a:t>Díky těm nezuhelnatělým svitkům se podařilo rozšířit naše znalosti o Epikurovi.</a:t>
            </a:r>
          </a:p>
          <a:p>
            <a:pPr marL="0" indent="0">
              <a:buNone/>
            </a:pPr>
            <a:r>
              <a:rPr lang="cs-CZ" dirty="0">
                <a:latin typeface="Times New Roman" panose="02020603050405020304" pitchFamily="18" charset="0"/>
                <a:cs typeface="Times New Roman" panose="02020603050405020304" pitchFamily="18" charset="0"/>
              </a:rPr>
              <a:t>Díky moderním technologiím a projektu </a:t>
            </a:r>
            <a:r>
              <a:rPr lang="cs-CZ" dirty="0" err="1">
                <a:latin typeface="Times New Roman" panose="02020603050405020304" pitchFamily="18" charset="0"/>
                <a:cs typeface="Times New Roman" panose="02020603050405020304" pitchFamily="18" charset="0"/>
              </a:rPr>
              <a:t>Vesuvius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Challenge</a:t>
            </a:r>
            <a:r>
              <a:rPr lang="cs-CZ" dirty="0">
                <a:latin typeface="Times New Roman" panose="02020603050405020304" pitchFamily="18" charset="0"/>
                <a:cs typeface="Times New Roman" panose="02020603050405020304" pitchFamily="18" charset="0"/>
              </a:rPr>
              <a:t> jsme se před několika měsíci dozvěděli o tom, jak umíral Platón a kde byl pohřben. </a:t>
            </a:r>
          </a:p>
          <a:p>
            <a:pPr marL="0" indent="0">
              <a:buNone/>
            </a:pPr>
            <a:endParaRPr lang="cs-CZ" dirty="0">
              <a:latin typeface="Times New Roman" panose="02020603050405020304" pitchFamily="18" charset="0"/>
              <a:cs typeface="Times New Roman" panose="02020603050405020304" pitchFamily="18" charset="0"/>
            </a:endParaRPr>
          </a:p>
          <a:p>
            <a:pPr marL="0" indent="0">
              <a:buNone/>
            </a:pPr>
            <a:r>
              <a:rPr lang="cs-CZ" dirty="0">
                <a:latin typeface="Times New Roman" panose="02020603050405020304" pitchFamily="18" charset="0"/>
                <a:cs typeface="Times New Roman" panose="02020603050405020304" pitchFamily="18" charset="0"/>
              </a:rPr>
              <a:t>https://www.thetimes.com/uk/history/article/url-plato-last-night-alive-technology-scrolls-czw79zgbm</a:t>
            </a:r>
          </a:p>
        </p:txBody>
      </p:sp>
    </p:spTree>
    <p:extLst>
      <p:ext uri="{BB962C8B-B14F-4D97-AF65-F5344CB8AC3E}">
        <p14:creationId xmlns:p14="http://schemas.microsoft.com/office/powerpoint/2010/main" val="43899135"/>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Nadpis 1"/>
          <p:cNvSpPr txBox="1">
            <a:spLocks noGrp="1"/>
          </p:cNvSpPr>
          <p:nvPr>
            <p:ph type="title"/>
          </p:nvPr>
        </p:nvSpPr>
        <p:spPr>
          <a:xfrm>
            <a:off x="457200" y="255588"/>
            <a:ext cx="8229600" cy="684686"/>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rPr dirty="0" err="1"/>
              <a:t>Milétští</a:t>
            </a:r>
            <a:r>
              <a:rPr dirty="0"/>
              <a:t> </a:t>
            </a:r>
            <a:r>
              <a:rPr dirty="0" err="1"/>
              <a:t>filosofové</a:t>
            </a:r>
            <a:r>
              <a:rPr lang="cs-CZ" dirty="0"/>
              <a:t> – přírodní filosofové</a:t>
            </a:r>
            <a:r>
              <a:rPr dirty="0"/>
              <a:t> </a:t>
            </a:r>
          </a:p>
        </p:txBody>
      </p:sp>
      <p:sp>
        <p:nvSpPr>
          <p:cNvPr id="269" name="Zástupný symbol pro obsah 2"/>
          <p:cNvSpPr txBox="1">
            <a:spLocks noGrp="1"/>
          </p:cNvSpPr>
          <p:nvPr>
            <p:ph type="body" sz="quarter" idx="1"/>
          </p:nvPr>
        </p:nvSpPr>
        <p:spPr>
          <a:xfrm>
            <a:off x="491394" y="1052959"/>
            <a:ext cx="8161212" cy="530020"/>
          </a:xfrm>
          <a:prstGeom prst="rect">
            <a:avLst/>
          </a:prstGeom>
        </p:spPr>
        <p:txBody>
          <a:bodyPr/>
          <a:lstStyle>
            <a:lvl1pPr>
              <a:spcBef>
                <a:spcPts val="200"/>
              </a:spcBef>
              <a:defRPr sz="1200">
                <a:latin typeface="Times New Roman"/>
                <a:ea typeface="Times New Roman"/>
                <a:cs typeface="Times New Roman"/>
                <a:sym typeface="Times New Roman"/>
              </a:defRPr>
            </a:lvl1pPr>
          </a:lstStyle>
          <a:p>
            <a:r>
              <a:t>K prvním pokusům „o racionální výklad světa“, jak jsme již uvedli, došlo v Iónii, konkrétně ve městě Milétos (dnešní Turecko, ústí řeky Meandros (Velký Menderes).</a:t>
            </a:r>
          </a:p>
        </p:txBody>
      </p:sp>
      <p:pic>
        <p:nvPicPr>
          <p:cNvPr id="270" name="pasted-image.jpeg" descr="pasted-image.jpeg"/>
          <p:cNvPicPr>
            <a:picLocks noChangeAspect="1"/>
          </p:cNvPicPr>
          <p:nvPr/>
        </p:nvPicPr>
        <p:blipFill>
          <a:blip r:embed="rId2"/>
          <a:stretch>
            <a:fillRect/>
          </a:stretch>
        </p:blipFill>
        <p:spPr>
          <a:xfrm>
            <a:off x="746657" y="1671852"/>
            <a:ext cx="7766137" cy="387093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10C00C-CFD6-4A76-AB42-BA86DB218B1B}"/>
              </a:ext>
            </a:extLst>
          </p:cNvPr>
          <p:cNvSpPr>
            <a:spLocks noGrp="1"/>
          </p:cNvSpPr>
          <p:nvPr>
            <p:ph type="title"/>
          </p:nvPr>
        </p:nvSpPr>
        <p:spPr/>
        <p:txBody>
          <a:bodyPr>
            <a:normAutofit/>
          </a:bodyPr>
          <a:lstStyle/>
          <a:p>
            <a:r>
              <a:rPr lang="en-US" sz="1400" dirty="0">
                <a:latin typeface="Times New Roman" panose="02020603050405020304" pitchFamily="18" charset="0"/>
                <a:cs typeface="Times New Roman" panose="02020603050405020304" pitchFamily="18" charset="0"/>
              </a:rPr>
              <a:t>Victor David Hanson, </a:t>
            </a:r>
            <a:r>
              <a:rPr lang="en-US" sz="1400" i="1" dirty="0">
                <a:latin typeface="Times New Roman" panose="02020603050405020304" pitchFamily="18" charset="0"/>
                <a:cs typeface="Times New Roman" panose="02020603050405020304" pitchFamily="18" charset="0"/>
              </a:rPr>
              <a:t>The Dying Citizen: How Progressive Elites, Tribalism, and Globalization Are Destroying the Idea of America</a:t>
            </a:r>
            <a:r>
              <a:rPr lang="cs-CZ" sz="1400" i="1" dirty="0">
                <a:latin typeface="Times New Roman" panose="02020603050405020304" pitchFamily="18" charset="0"/>
                <a:cs typeface="Times New Roman" panose="02020603050405020304" pitchFamily="18" charset="0"/>
              </a:rPr>
              <a:t>.</a:t>
            </a:r>
            <a:endParaRPr lang="cs-CZ" sz="1400" dirty="0">
              <a:latin typeface="Times New Roman" panose="02020603050405020304" pitchFamily="18" charset="0"/>
              <a:cs typeface="Times New Roman" panose="02020603050405020304" pitchFamily="18" charset="0"/>
            </a:endParaRPr>
          </a:p>
        </p:txBody>
      </p:sp>
      <p:sp>
        <p:nvSpPr>
          <p:cNvPr id="3" name="Zástupný text 2">
            <a:extLst>
              <a:ext uri="{FF2B5EF4-FFF2-40B4-BE49-F238E27FC236}">
                <a16:creationId xmlns:a16="http://schemas.microsoft.com/office/drawing/2014/main" id="{8BA48FA4-2DB5-4BE4-8DCE-DE05E43B9AED}"/>
              </a:ext>
            </a:extLst>
          </p:cNvPr>
          <p:cNvSpPr>
            <a:spLocks noGrp="1"/>
          </p:cNvSpPr>
          <p:nvPr>
            <p:ph type="body" sz="quarter" idx="1"/>
          </p:nvPr>
        </p:nvSpPr>
        <p:spPr>
          <a:xfrm>
            <a:off x="457200" y="1535112"/>
            <a:ext cx="3914775" cy="5048250"/>
          </a:xfrm>
        </p:spPr>
        <p:txBody>
          <a:bodyPr/>
          <a:lstStyle/>
          <a:p>
            <a:endParaRPr lang="cs-CZ" dirty="0"/>
          </a:p>
        </p:txBody>
      </p:sp>
      <p:sp>
        <p:nvSpPr>
          <p:cNvPr id="4" name="Zástupný text 3">
            <a:extLst>
              <a:ext uri="{FF2B5EF4-FFF2-40B4-BE49-F238E27FC236}">
                <a16:creationId xmlns:a16="http://schemas.microsoft.com/office/drawing/2014/main" id="{D07BC543-453E-4126-B4A8-EC6BF5B3F86B}"/>
              </a:ext>
            </a:extLst>
          </p:cNvPr>
          <p:cNvSpPr>
            <a:spLocks noGrp="1"/>
          </p:cNvSpPr>
          <p:nvPr>
            <p:ph type="body" sz="quarter" idx="21"/>
          </p:nvPr>
        </p:nvSpPr>
        <p:spPr>
          <a:xfrm>
            <a:off x="4548188" y="1417639"/>
            <a:ext cx="4089400" cy="3295650"/>
          </a:xfrm>
        </p:spPr>
        <p:txBody>
          <a:bodyPr/>
          <a:lstStyle/>
          <a:p>
            <a:pPr marL="0" indent="0" defTabSz="722376">
              <a:buNone/>
              <a:defRPr sz="1738">
                <a:latin typeface="Times New Roman"/>
                <a:ea typeface="Times New Roman"/>
                <a:cs typeface="Times New Roman"/>
                <a:sym typeface="Times New Roman"/>
              </a:defRPr>
            </a:pPr>
            <a:r>
              <a:rPr lang="cs-CZ" dirty="0"/>
              <a:t>„Už neexistuje nic jako krádež, lež a podobně. Všechno jsou to jen konstrukty. Všechno, co je užitečné k získání moci, je považováno za legitimní. Neužitečné je nelegitimní. Tak (zastánci progresivní levice) definují morálku. Myslím, že jsme příšerně naivní, když si neuvědomujeme, že jsme uprostřed revoluce. Myslíme si, že stále hrajeme v rámci známých mantinelů či pravidel, a ono to tak není. Je načase se </a:t>
            </a:r>
          </a:p>
          <a:p>
            <a:pPr marL="0" indent="0" defTabSz="722376">
              <a:buNone/>
              <a:defRPr sz="1738">
                <a:latin typeface="Times New Roman"/>
                <a:ea typeface="Times New Roman"/>
                <a:cs typeface="Times New Roman"/>
                <a:sym typeface="Times New Roman"/>
              </a:defRPr>
            </a:pPr>
            <a:r>
              <a:rPr lang="cs-CZ" dirty="0"/>
              <a:t>probudit.“</a:t>
            </a:r>
          </a:p>
        </p:txBody>
      </p:sp>
      <p:pic>
        <p:nvPicPr>
          <p:cNvPr id="6" name="Obrázek 5">
            <a:extLst>
              <a:ext uri="{FF2B5EF4-FFF2-40B4-BE49-F238E27FC236}">
                <a16:creationId xmlns:a16="http://schemas.microsoft.com/office/drawing/2014/main" id="{623667EE-F786-4E3D-B859-CAF62877F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88" y="1535111"/>
            <a:ext cx="3490912" cy="5115811"/>
          </a:xfrm>
          <a:prstGeom prst="rect">
            <a:avLst/>
          </a:prstGeom>
        </p:spPr>
      </p:pic>
    </p:spTree>
    <p:extLst>
      <p:ext uri="{BB962C8B-B14F-4D97-AF65-F5344CB8AC3E}">
        <p14:creationId xmlns:p14="http://schemas.microsoft.com/office/powerpoint/2010/main" val="140323863"/>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72" name="Nadpis 1"/>
          <p:cNvSpPr txBox="1">
            <a:spLocks noGrp="1"/>
          </p:cNvSpPr>
          <p:nvPr>
            <p:ph type="title"/>
          </p:nvPr>
        </p:nvSpPr>
        <p:spPr>
          <a:xfrm>
            <a:off x="457200" y="274638"/>
            <a:ext cx="8229600" cy="813195"/>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t>Milétské divadlo (5. stol. př.n.l.)</a:t>
            </a:r>
            <a:br/>
            <a:r>
              <a:rPr sz="1200"/>
              <a:t>(</a:t>
            </a:r>
            <a:r>
              <a:rPr sz="1000"/>
              <a:t>https://cs.wikipedia.org/wiki/Mil%C3%A9t#/media/Soubor:Milet_amfiteatr_RB.jpg)</a:t>
            </a:r>
          </a:p>
        </p:txBody>
      </p:sp>
      <p:pic>
        <p:nvPicPr>
          <p:cNvPr id="273" name="Zástupný symbol pro obsah 4" descr="Zástupný symbol pro obsah 4"/>
          <p:cNvPicPr>
            <a:picLocks noChangeAspect="1"/>
          </p:cNvPicPr>
          <p:nvPr/>
        </p:nvPicPr>
        <p:blipFill>
          <a:blip r:embed="rId2"/>
          <a:stretch>
            <a:fillRect/>
          </a:stretch>
        </p:blipFill>
        <p:spPr>
          <a:xfrm>
            <a:off x="743797" y="1300680"/>
            <a:ext cx="7478055" cy="4985372"/>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Dvojím kliknutím aktivujete úpravy"/>
          <p:cNvSpPr txBox="1">
            <a:spLocks noGrp="1"/>
          </p:cNvSpPr>
          <p:nvPr>
            <p:ph type="title"/>
          </p:nvPr>
        </p:nvSpPr>
        <p:spPr>
          <a:prstGeom prst="rect">
            <a:avLst/>
          </a:prstGeom>
        </p:spPr>
        <p:txBody>
          <a:bodyPr/>
          <a:lstStyle/>
          <a:p>
            <a:endParaRPr/>
          </a:p>
        </p:txBody>
      </p:sp>
      <p:sp>
        <p:nvSpPr>
          <p:cNvPr id="276" name="Zástupci této první školy jsou Thalés, Anaximandros a Anaximenés.…"/>
          <p:cNvSpPr txBox="1"/>
          <p:nvPr/>
        </p:nvSpPr>
        <p:spPr>
          <a:xfrm>
            <a:off x="534775" y="1694842"/>
            <a:ext cx="7662949" cy="1461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200"/>
              </a:spcBef>
              <a:buSzPct val="100000"/>
              <a:buFont typeface="Arial"/>
              <a:buChar char="•"/>
              <a:defRPr sz="1200">
                <a:latin typeface="Times New Roman"/>
                <a:ea typeface="Times New Roman"/>
                <a:cs typeface="Times New Roman"/>
                <a:sym typeface="Times New Roman"/>
              </a:defRPr>
            </a:pPr>
            <a:r>
              <a:rPr dirty="0" err="1"/>
              <a:t>Zástupci</a:t>
            </a:r>
            <a:r>
              <a:rPr dirty="0"/>
              <a:t> </a:t>
            </a:r>
            <a:r>
              <a:rPr dirty="0" err="1"/>
              <a:t>této</a:t>
            </a:r>
            <a:r>
              <a:rPr dirty="0"/>
              <a:t> </a:t>
            </a:r>
            <a:r>
              <a:rPr dirty="0" err="1"/>
              <a:t>první</a:t>
            </a:r>
            <a:r>
              <a:rPr dirty="0"/>
              <a:t> </a:t>
            </a:r>
            <a:r>
              <a:rPr dirty="0" err="1"/>
              <a:t>školy</a:t>
            </a:r>
            <a:r>
              <a:rPr dirty="0"/>
              <a:t> </a:t>
            </a:r>
            <a:r>
              <a:rPr dirty="0" err="1"/>
              <a:t>jsou</a:t>
            </a:r>
            <a:r>
              <a:rPr dirty="0"/>
              <a:t> </a:t>
            </a:r>
            <a:r>
              <a:rPr dirty="0" err="1"/>
              <a:t>Thalés</a:t>
            </a:r>
            <a:r>
              <a:rPr dirty="0"/>
              <a:t>, </a:t>
            </a:r>
            <a:r>
              <a:rPr dirty="0" err="1"/>
              <a:t>Anaximandros</a:t>
            </a:r>
            <a:r>
              <a:rPr dirty="0"/>
              <a:t> a </a:t>
            </a:r>
            <a:r>
              <a:rPr dirty="0" err="1"/>
              <a:t>Anaximenés</a:t>
            </a:r>
            <a:r>
              <a:rPr dirty="0"/>
              <a:t>. </a:t>
            </a:r>
          </a:p>
          <a:p>
            <a:pPr marL="342900" indent="-342900">
              <a:spcBef>
                <a:spcPts val="200"/>
              </a:spcBef>
              <a:buSzPct val="100000"/>
              <a:buFont typeface="Arial"/>
              <a:buChar char="•"/>
              <a:defRPr sz="1200">
                <a:latin typeface="Times New Roman"/>
                <a:ea typeface="Times New Roman"/>
                <a:cs typeface="Times New Roman"/>
                <a:sym typeface="Times New Roman"/>
              </a:defRPr>
            </a:pPr>
            <a:r>
              <a:rPr dirty="0" err="1"/>
              <a:t>Každý</a:t>
            </a:r>
            <a:r>
              <a:rPr dirty="0"/>
              <a:t> z </a:t>
            </a:r>
            <a:r>
              <a:rPr dirty="0" err="1"/>
              <a:t>těchto</a:t>
            </a:r>
            <a:r>
              <a:rPr dirty="0"/>
              <a:t> </a:t>
            </a:r>
            <a:r>
              <a:rPr dirty="0" err="1"/>
              <a:t>filosofů</a:t>
            </a:r>
            <a:r>
              <a:rPr dirty="0"/>
              <a:t>.</a:t>
            </a:r>
            <a:r>
              <a:rPr lang="en-GB" dirty="0"/>
              <a:t> </a:t>
            </a:r>
            <a:r>
              <a:rPr lang="en-GB" dirty="0" err="1"/>
              <a:t>pravděpodobně</a:t>
            </a:r>
            <a:r>
              <a:rPr lang="en-GB" dirty="0"/>
              <a:t> </a:t>
            </a:r>
            <a:r>
              <a:rPr lang="en-GB" dirty="0" err="1"/>
              <a:t>pracoval</a:t>
            </a:r>
            <a:r>
              <a:rPr lang="en-GB" dirty="0"/>
              <a:t> s </a:t>
            </a:r>
            <a:r>
              <a:rPr lang="en-GB" dirty="0" err="1"/>
              <a:t>předpokladem</a:t>
            </a:r>
            <a:r>
              <a:rPr lang="en-GB" dirty="0"/>
              <a:t> </a:t>
            </a:r>
            <a:r>
              <a:rPr lang="en-GB" dirty="0" err="1"/>
              <a:t>jediné</a:t>
            </a:r>
            <a:r>
              <a:rPr lang="en-GB" dirty="0"/>
              <a:t> </a:t>
            </a:r>
            <a:r>
              <a:rPr lang="en-GB" b="1" dirty="0" err="1"/>
              <a:t>prvotní</a:t>
            </a:r>
            <a:r>
              <a:rPr lang="en-GB" b="1" dirty="0"/>
              <a:t> </a:t>
            </a:r>
            <a:r>
              <a:rPr lang="en-GB" b="1" dirty="0" err="1"/>
              <a:t>látky</a:t>
            </a:r>
            <a:r>
              <a:rPr lang="en-GB" dirty="0"/>
              <a:t>, to </a:t>
            </a:r>
            <a:r>
              <a:rPr lang="en-GB" dirty="0" err="1"/>
              <a:t>bylo</a:t>
            </a:r>
            <a:r>
              <a:rPr lang="en-GB" dirty="0"/>
              <a:t> </a:t>
            </a:r>
            <a:r>
              <a:rPr lang="en-GB" dirty="0" err="1"/>
              <a:t>nejdůležitějším</a:t>
            </a:r>
            <a:r>
              <a:rPr lang="en-GB" dirty="0"/>
              <a:t> </a:t>
            </a:r>
            <a:r>
              <a:rPr lang="en-GB" dirty="0" err="1"/>
              <a:t>krokem</a:t>
            </a:r>
            <a:r>
              <a:rPr lang="en-GB" dirty="0"/>
              <a:t> </a:t>
            </a:r>
            <a:r>
              <a:rPr lang="en-GB" dirty="0" err="1"/>
              <a:t>pokusů</a:t>
            </a:r>
            <a:r>
              <a:rPr lang="en-GB" dirty="0"/>
              <a:t> o </a:t>
            </a:r>
            <a:r>
              <a:rPr lang="en-GB" dirty="0" err="1"/>
              <a:t>systematické</a:t>
            </a:r>
            <a:r>
              <a:rPr lang="en-GB" dirty="0"/>
              <a:t> </a:t>
            </a:r>
            <a:r>
              <a:rPr lang="en-GB" dirty="0" err="1"/>
              <a:t>vyložení</a:t>
            </a:r>
            <a:r>
              <a:rPr lang="en-GB" dirty="0"/>
              <a:t> </a:t>
            </a:r>
            <a:r>
              <a:rPr lang="en-GB" dirty="0" err="1"/>
              <a:t>skutečnosti</a:t>
            </a:r>
            <a:endParaRPr dirty="0"/>
          </a:p>
          <a:p>
            <a:pPr marL="342900" indent="-342900">
              <a:spcBef>
                <a:spcPts val="200"/>
              </a:spcBef>
              <a:buSzPct val="100000"/>
              <a:buFont typeface="Arial"/>
              <a:buChar char="•"/>
              <a:defRPr sz="1200">
                <a:latin typeface="Times New Roman"/>
                <a:ea typeface="Times New Roman"/>
                <a:cs typeface="Times New Roman"/>
                <a:sym typeface="Times New Roman"/>
              </a:defRPr>
            </a:pPr>
            <a:r>
              <a:rPr dirty="0" err="1"/>
              <a:t>Všichni</a:t>
            </a:r>
            <a:r>
              <a:rPr dirty="0"/>
              <a:t> </a:t>
            </a:r>
            <a:r>
              <a:rPr dirty="0" err="1"/>
              <a:t>zmínění</a:t>
            </a:r>
            <a:r>
              <a:rPr dirty="0"/>
              <a:t> se </a:t>
            </a:r>
            <a:r>
              <a:rPr dirty="0" err="1"/>
              <a:t>pravděpodobně</a:t>
            </a:r>
            <a:r>
              <a:rPr dirty="0"/>
              <a:t> </a:t>
            </a:r>
            <a:r>
              <a:rPr dirty="0" err="1"/>
              <a:t>znali</a:t>
            </a:r>
            <a:r>
              <a:rPr dirty="0"/>
              <a:t>.</a:t>
            </a:r>
          </a:p>
          <a:p>
            <a:pPr marL="342900" indent="-342900">
              <a:spcBef>
                <a:spcPts val="200"/>
              </a:spcBef>
              <a:buSzPct val="100000"/>
              <a:buFont typeface="Arial"/>
              <a:buChar char="•"/>
              <a:defRPr sz="1200">
                <a:latin typeface="Times New Roman"/>
                <a:ea typeface="Times New Roman"/>
                <a:cs typeface="Times New Roman"/>
                <a:sym typeface="Times New Roman"/>
              </a:defRPr>
            </a:pPr>
            <a:r>
              <a:rPr dirty="0"/>
              <a:t>Co o </a:t>
            </a:r>
            <a:r>
              <a:rPr dirty="0" err="1"/>
              <a:t>nich</a:t>
            </a:r>
            <a:r>
              <a:rPr dirty="0"/>
              <a:t> </a:t>
            </a:r>
            <a:r>
              <a:rPr dirty="0" err="1"/>
              <a:t>víme</a:t>
            </a:r>
            <a:r>
              <a:rPr dirty="0"/>
              <a:t>, </a:t>
            </a:r>
            <a:r>
              <a:rPr b="1" dirty="0" err="1"/>
              <a:t>víme</a:t>
            </a:r>
            <a:r>
              <a:rPr b="1" dirty="0"/>
              <a:t> </a:t>
            </a:r>
            <a:r>
              <a:rPr b="1" dirty="0" err="1"/>
              <a:t>ze</a:t>
            </a:r>
            <a:r>
              <a:rPr b="1" dirty="0"/>
              <a:t> </a:t>
            </a:r>
            <a:r>
              <a:rPr b="1" dirty="0" err="1"/>
              <a:t>zlomků</a:t>
            </a:r>
            <a:r>
              <a:rPr dirty="0"/>
              <a:t>, </a:t>
            </a:r>
            <a:r>
              <a:rPr dirty="0" err="1"/>
              <a:t>což</a:t>
            </a:r>
            <a:r>
              <a:rPr dirty="0"/>
              <a:t> </a:t>
            </a:r>
            <a:r>
              <a:rPr dirty="0" err="1"/>
              <a:t>znamená</a:t>
            </a:r>
            <a:r>
              <a:rPr dirty="0"/>
              <a:t>, </a:t>
            </a:r>
            <a:r>
              <a:rPr dirty="0" err="1"/>
              <a:t>že</a:t>
            </a:r>
            <a:r>
              <a:rPr dirty="0"/>
              <a:t> </a:t>
            </a:r>
            <a:r>
              <a:rPr dirty="0" err="1"/>
              <a:t>interpretace</a:t>
            </a:r>
            <a:r>
              <a:rPr dirty="0"/>
              <a:t> se </a:t>
            </a:r>
            <a:r>
              <a:rPr dirty="0" err="1"/>
              <a:t>mohou</a:t>
            </a:r>
            <a:r>
              <a:rPr dirty="0"/>
              <a:t> </a:t>
            </a:r>
            <a:r>
              <a:rPr dirty="0" err="1"/>
              <a:t>lišit</a:t>
            </a:r>
            <a:r>
              <a:rPr dirty="0"/>
              <a:t> a </a:t>
            </a:r>
            <a:r>
              <a:rPr dirty="0" err="1"/>
              <a:t>liší</a:t>
            </a:r>
            <a:r>
              <a:rPr dirty="0"/>
              <a:t>. </a:t>
            </a:r>
            <a:r>
              <a:rPr dirty="0" err="1"/>
              <a:t>Např</a:t>
            </a:r>
            <a:r>
              <a:rPr dirty="0"/>
              <a:t>. </a:t>
            </a:r>
            <a:r>
              <a:rPr dirty="0" err="1"/>
              <a:t>přední</a:t>
            </a:r>
            <a:r>
              <a:rPr dirty="0"/>
              <a:t> </a:t>
            </a:r>
            <a:r>
              <a:rPr dirty="0" err="1"/>
              <a:t>český</a:t>
            </a:r>
            <a:r>
              <a:rPr dirty="0"/>
              <a:t> </a:t>
            </a:r>
            <a:r>
              <a:rPr dirty="0" err="1"/>
              <a:t>odborník</a:t>
            </a:r>
            <a:r>
              <a:rPr dirty="0"/>
              <a:t> </a:t>
            </a:r>
            <a:r>
              <a:rPr dirty="0" err="1"/>
              <a:t>na</a:t>
            </a:r>
            <a:r>
              <a:rPr dirty="0"/>
              <a:t> </a:t>
            </a:r>
            <a:r>
              <a:rPr dirty="0" err="1"/>
              <a:t>řeckou</a:t>
            </a:r>
            <a:r>
              <a:rPr dirty="0"/>
              <a:t> </a:t>
            </a:r>
            <a:r>
              <a:rPr dirty="0" err="1"/>
              <a:t>filosofii</a:t>
            </a:r>
            <a:r>
              <a:rPr dirty="0"/>
              <a:t>, </a:t>
            </a:r>
            <a:r>
              <a:rPr dirty="0" err="1"/>
              <a:t>Zdeněk</a:t>
            </a:r>
            <a:r>
              <a:rPr dirty="0"/>
              <a:t> </a:t>
            </a:r>
            <a:r>
              <a:rPr dirty="0" err="1"/>
              <a:t>Kratochvíl</a:t>
            </a:r>
            <a:r>
              <a:rPr dirty="0"/>
              <a:t>, </a:t>
            </a:r>
            <a:r>
              <a:rPr dirty="0" err="1"/>
              <a:t>považuje</a:t>
            </a:r>
            <a:r>
              <a:rPr dirty="0"/>
              <a:t> </a:t>
            </a:r>
            <a:r>
              <a:rPr dirty="0" err="1"/>
              <a:t>koncepci</a:t>
            </a:r>
            <a:r>
              <a:rPr dirty="0"/>
              <a:t> </a:t>
            </a:r>
            <a:r>
              <a:rPr dirty="0" err="1"/>
              <a:t>první</a:t>
            </a:r>
            <a:r>
              <a:rPr dirty="0"/>
              <a:t> </a:t>
            </a:r>
            <a:r>
              <a:rPr dirty="0" err="1"/>
              <a:t>látky</a:t>
            </a:r>
            <a:r>
              <a:rPr dirty="0"/>
              <a:t> </a:t>
            </a:r>
            <a:r>
              <a:rPr dirty="0" err="1"/>
              <a:t>za</a:t>
            </a:r>
            <a:r>
              <a:rPr dirty="0"/>
              <a:t> </a:t>
            </a:r>
            <a:r>
              <a:rPr b="1" dirty="0"/>
              <a:t>„</a:t>
            </a:r>
            <a:r>
              <a:rPr b="1" dirty="0" err="1"/>
              <a:t>zábavný</a:t>
            </a:r>
            <a:r>
              <a:rPr b="1" dirty="0"/>
              <a:t> </a:t>
            </a:r>
            <a:r>
              <a:rPr b="1" dirty="0" err="1"/>
              <a:t>nesmysl</a:t>
            </a:r>
            <a:r>
              <a:rPr b="1" dirty="0"/>
              <a:t>“</a:t>
            </a:r>
            <a:r>
              <a:rPr dirty="0"/>
              <a:t>. (</a:t>
            </a:r>
            <a:r>
              <a:rPr dirty="0" err="1"/>
              <a:t>Kratochvíl</a:t>
            </a:r>
            <a:r>
              <a:rPr dirty="0"/>
              <a:t>, Z., 2020) </a:t>
            </a:r>
            <a:r>
              <a:rPr dirty="0" err="1"/>
              <a:t>Nicméně</a:t>
            </a:r>
            <a:r>
              <a:rPr dirty="0"/>
              <a:t> </a:t>
            </a:r>
            <a:r>
              <a:rPr dirty="0" err="1"/>
              <a:t>tento</a:t>
            </a:r>
            <a:r>
              <a:rPr dirty="0"/>
              <a:t> </a:t>
            </a:r>
            <a:r>
              <a:rPr dirty="0" err="1"/>
              <a:t>předpoklad</a:t>
            </a:r>
            <a:r>
              <a:rPr dirty="0"/>
              <a:t> je v </a:t>
            </a:r>
            <a:r>
              <a:rPr dirty="0" err="1"/>
              <a:t>literatuře</a:t>
            </a:r>
            <a:r>
              <a:rPr dirty="0"/>
              <a:t>, </a:t>
            </a:r>
            <a:r>
              <a:rPr dirty="0" err="1"/>
              <a:t>zvláště</a:t>
            </a:r>
            <a:r>
              <a:rPr dirty="0"/>
              <a:t> v </a:t>
            </a:r>
            <a:r>
              <a:rPr dirty="0" err="1"/>
              <a:t>dějinách</a:t>
            </a:r>
            <a:r>
              <a:rPr dirty="0"/>
              <a:t> </a:t>
            </a:r>
            <a:r>
              <a:rPr dirty="0" err="1"/>
              <a:t>filosofie</a:t>
            </a:r>
            <a:r>
              <a:rPr dirty="0"/>
              <a:t>, </a:t>
            </a:r>
            <a:r>
              <a:rPr dirty="0" err="1"/>
              <a:t>běžný</a:t>
            </a:r>
            <a:r>
              <a:rPr dirty="0"/>
              <a:t>, proto se mu </a:t>
            </a:r>
            <a:r>
              <a:rPr dirty="0" err="1"/>
              <a:t>nebudeme</a:t>
            </a:r>
            <a:r>
              <a:rPr dirty="0"/>
              <a:t> </a:t>
            </a:r>
            <a:r>
              <a:rPr dirty="0" err="1"/>
              <a:t>vyhýbat</a:t>
            </a:r>
            <a:r>
              <a:rPr dirty="0"/>
              <a:t>.</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78" name="Thalés z Milétu"/>
          <p:cNvSpPr txBox="1">
            <a:spLocks noGrp="1"/>
          </p:cNvSpPr>
          <p:nvPr>
            <p:ph type="title"/>
          </p:nvPr>
        </p:nvSpPr>
        <p:spPr>
          <a:xfrm>
            <a:off x="836661" y="316647"/>
            <a:ext cx="7260166" cy="677508"/>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Thalés z Milétu</a:t>
            </a:r>
          </a:p>
        </p:txBody>
      </p:sp>
      <p:pic>
        <p:nvPicPr>
          <p:cNvPr id="279" name="IMG_0752.jpeg" descr="IMG_0752.jpeg"/>
          <p:cNvPicPr>
            <a:picLocks noChangeAspect="1"/>
          </p:cNvPicPr>
          <p:nvPr/>
        </p:nvPicPr>
        <p:blipFill>
          <a:blip r:embed="rId2"/>
          <a:stretch>
            <a:fillRect/>
          </a:stretch>
        </p:blipFill>
        <p:spPr>
          <a:xfrm>
            <a:off x="798564" y="896712"/>
            <a:ext cx="7336360" cy="3875513"/>
          </a:xfrm>
          <a:prstGeom prst="rect">
            <a:avLst/>
          </a:prstGeom>
          <a:ln w="12700">
            <a:miter lim="400000"/>
          </a:ln>
        </p:spPr>
      </p:pic>
      <p:sp>
        <p:nvSpPr>
          <p:cNvPr id="280" name="Veloso Salgado, The Origin of Science, 1906."/>
          <p:cNvSpPr txBox="1"/>
          <p:nvPr/>
        </p:nvSpPr>
        <p:spPr>
          <a:xfrm>
            <a:off x="321274" y="5185546"/>
            <a:ext cx="2118428" cy="881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Times New Roman"/>
                <a:ea typeface="Times New Roman"/>
                <a:cs typeface="Times New Roman"/>
                <a:sym typeface="Times New Roman"/>
              </a:defRPr>
            </a:lvl1pPr>
          </a:lstStyle>
          <a:p>
            <a:r>
              <a:t>Veloso Salgado, The Origin of Science, 1906.</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82"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100">
                <a:solidFill>
                  <a:srgbClr val="FFFFFF"/>
                </a:solidFill>
                <a:latin typeface="Times New Roman"/>
                <a:ea typeface="Times New Roman"/>
                <a:cs typeface="Times New Roman"/>
                <a:sym typeface="Times New Roman"/>
              </a:defRPr>
            </a:lvl1pPr>
          </a:lstStyle>
          <a:p>
            <a:r>
              <a:t>Thalés z Milétu </a:t>
            </a:r>
          </a:p>
        </p:txBody>
      </p:sp>
      <p:sp>
        <p:nvSpPr>
          <p:cNvPr id="283" name="Zástupný symbol pro obsah 2"/>
          <p:cNvSpPr txBox="1">
            <a:spLocks noGrp="1"/>
          </p:cNvSpPr>
          <p:nvPr>
            <p:ph type="body" idx="1"/>
          </p:nvPr>
        </p:nvSpPr>
        <p:spPr>
          <a:xfrm>
            <a:off x="457200" y="1600200"/>
            <a:ext cx="8229600" cy="4525963"/>
          </a:xfrm>
          <a:prstGeom prst="rect">
            <a:avLst/>
          </a:prstGeom>
        </p:spPr>
        <p:txBody>
          <a:bodyPr>
            <a:normAutofit fontScale="92500"/>
          </a:bodyPr>
          <a:lstStyle/>
          <a:p>
            <a:pPr marL="228600" indent="-228600">
              <a:lnSpc>
                <a:spcPct val="90000"/>
              </a:lnSpc>
              <a:spcBef>
                <a:spcPts val="200"/>
              </a:spcBef>
              <a:buFontTx/>
              <a:buAutoNum type="arabicParenR"/>
              <a:defRPr sz="900" b="1">
                <a:latin typeface="Times New Roman"/>
                <a:ea typeface="Times New Roman"/>
                <a:cs typeface="Times New Roman"/>
                <a:sym typeface="Times New Roman"/>
              </a:defRPr>
            </a:pPr>
            <a:r>
              <a:rPr dirty="0" err="1"/>
              <a:t>Život</a:t>
            </a:r>
            <a:r>
              <a:rPr b="0" dirty="0"/>
              <a:t>: o </a:t>
            </a:r>
            <a:r>
              <a:rPr b="0" dirty="0" err="1"/>
              <a:t>životě</a:t>
            </a:r>
            <a:r>
              <a:rPr b="0" dirty="0"/>
              <a:t> </a:t>
            </a:r>
            <a:r>
              <a:rPr b="0" dirty="0" err="1"/>
              <a:t>toho</a:t>
            </a:r>
            <a:r>
              <a:rPr b="0" dirty="0"/>
              <a:t> </a:t>
            </a:r>
            <a:r>
              <a:rPr b="0" dirty="0" err="1"/>
              <a:t>víme</a:t>
            </a:r>
            <a:r>
              <a:rPr b="0" dirty="0"/>
              <a:t> </a:t>
            </a:r>
            <a:r>
              <a:rPr b="0" dirty="0" err="1"/>
              <a:t>velmi</a:t>
            </a:r>
            <a:r>
              <a:rPr b="0" dirty="0"/>
              <a:t> </a:t>
            </a:r>
            <a:r>
              <a:rPr b="0" dirty="0" err="1"/>
              <a:t>málo</a:t>
            </a:r>
            <a:r>
              <a:rPr b="0" dirty="0"/>
              <a:t>; </a:t>
            </a:r>
            <a:r>
              <a:rPr b="0" dirty="0" err="1"/>
              <a:t>předpověděl</a:t>
            </a:r>
            <a:r>
              <a:rPr b="0" dirty="0"/>
              <a:t> </a:t>
            </a:r>
            <a:r>
              <a:rPr b="0" dirty="0" err="1"/>
              <a:t>zatmění</a:t>
            </a:r>
            <a:r>
              <a:rPr b="0" dirty="0"/>
              <a:t> </a:t>
            </a:r>
            <a:r>
              <a:rPr b="0" dirty="0" err="1"/>
              <a:t>Slunce</a:t>
            </a:r>
            <a:r>
              <a:rPr b="0" dirty="0"/>
              <a:t> v </a:t>
            </a:r>
            <a:r>
              <a:rPr b="0" dirty="0" err="1"/>
              <a:t>roce</a:t>
            </a:r>
            <a:r>
              <a:rPr b="0" dirty="0"/>
              <a:t> 585 </a:t>
            </a:r>
            <a:r>
              <a:rPr b="0" dirty="0" err="1"/>
              <a:t>př</a:t>
            </a:r>
            <a:r>
              <a:rPr b="0" dirty="0"/>
              <a:t>. Kr., proto </a:t>
            </a:r>
            <a:r>
              <a:rPr b="0" dirty="0" err="1"/>
              <a:t>jeho</a:t>
            </a:r>
            <a:r>
              <a:rPr b="0" dirty="0"/>
              <a:t> </a:t>
            </a:r>
            <a:r>
              <a:rPr b="0" dirty="0" err="1"/>
              <a:t>působení</a:t>
            </a:r>
            <a:r>
              <a:rPr b="0" dirty="0"/>
              <a:t> </a:t>
            </a:r>
            <a:r>
              <a:rPr b="0" dirty="0" err="1"/>
              <a:t>také</a:t>
            </a:r>
            <a:r>
              <a:rPr b="0" dirty="0"/>
              <a:t> </a:t>
            </a:r>
            <a:r>
              <a:rPr b="0" dirty="0" err="1"/>
              <a:t>klademe</a:t>
            </a:r>
            <a:r>
              <a:rPr b="0" dirty="0"/>
              <a:t> do 6. </a:t>
            </a:r>
            <a:r>
              <a:rPr b="0" dirty="0" err="1"/>
              <a:t>stol</a:t>
            </a:r>
            <a:r>
              <a:rPr b="0" dirty="0"/>
              <a:t>. </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a:t>
            </a:r>
            <a:r>
              <a:rPr dirty="0" err="1"/>
              <a:t>Thalés</a:t>
            </a:r>
            <a:r>
              <a:rPr dirty="0"/>
              <a:t>, </a:t>
            </a:r>
            <a:r>
              <a:rPr dirty="0" err="1"/>
              <a:t>jak</a:t>
            </a:r>
            <a:r>
              <a:rPr dirty="0"/>
              <a:t> </a:t>
            </a:r>
            <a:r>
              <a:rPr dirty="0" err="1"/>
              <a:t>tvrdí</a:t>
            </a:r>
            <a:r>
              <a:rPr dirty="0"/>
              <a:t> </a:t>
            </a:r>
            <a:r>
              <a:rPr dirty="0" err="1"/>
              <a:t>Hérodotos</a:t>
            </a:r>
            <a:r>
              <a:rPr dirty="0"/>
              <a:t>, </a:t>
            </a:r>
            <a:r>
              <a:rPr dirty="0" err="1"/>
              <a:t>Dúris</a:t>
            </a:r>
            <a:r>
              <a:rPr dirty="0"/>
              <a:t> a </a:t>
            </a:r>
            <a:r>
              <a:rPr dirty="0" err="1"/>
              <a:t>Démokritos</a:t>
            </a:r>
            <a:r>
              <a:rPr dirty="0"/>
              <a:t>, </a:t>
            </a:r>
            <a:r>
              <a:rPr dirty="0" err="1"/>
              <a:t>byl</a:t>
            </a:r>
            <a:r>
              <a:rPr dirty="0"/>
              <a:t> </a:t>
            </a:r>
            <a:r>
              <a:rPr dirty="0" err="1"/>
              <a:t>synem</a:t>
            </a:r>
            <a:r>
              <a:rPr dirty="0"/>
              <a:t> </a:t>
            </a:r>
            <a:r>
              <a:rPr dirty="0" err="1"/>
              <a:t>Examya</a:t>
            </a:r>
            <a:r>
              <a:rPr dirty="0"/>
              <a:t> a </a:t>
            </a:r>
            <a:r>
              <a:rPr dirty="0" err="1"/>
              <a:t>Kleobúliny</a:t>
            </a:r>
            <a:r>
              <a:rPr dirty="0"/>
              <a:t> a </a:t>
            </a:r>
            <a:r>
              <a:rPr dirty="0" err="1"/>
              <a:t>náležel</a:t>
            </a:r>
            <a:r>
              <a:rPr dirty="0"/>
              <a:t> k </a:t>
            </a:r>
            <a:r>
              <a:rPr dirty="0" err="1"/>
              <a:t>Théleovcům</a:t>
            </a:r>
            <a:r>
              <a:rPr dirty="0"/>
              <a:t>, </a:t>
            </a:r>
            <a:r>
              <a:rPr dirty="0" err="1"/>
              <a:t>což</a:t>
            </a:r>
            <a:r>
              <a:rPr dirty="0"/>
              <a:t> </a:t>
            </a:r>
            <a:r>
              <a:rPr dirty="0" err="1"/>
              <a:t>jsou</a:t>
            </a:r>
            <a:r>
              <a:rPr dirty="0"/>
              <a:t> </a:t>
            </a:r>
            <a:r>
              <a:rPr dirty="0" err="1"/>
              <a:t>urození</a:t>
            </a:r>
            <a:r>
              <a:rPr dirty="0"/>
              <a:t> </a:t>
            </a:r>
            <a:r>
              <a:rPr dirty="0" err="1"/>
              <a:t>Foiničané</a:t>
            </a:r>
            <a:r>
              <a:rPr dirty="0"/>
              <a:t> z </a:t>
            </a:r>
            <a:r>
              <a:rPr dirty="0" err="1"/>
              <a:t>rodu</a:t>
            </a:r>
            <a:r>
              <a:rPr dirty="0"/>
              <a:t> </a:t>
            </a:r>
            <a:r>
              <a:rPr dirty="0" err="1"/>
              <a:t>Kadmova</a:t>
            </a:r>
            <a:r>
              <a:rPr dirty="0"/>
              <a:t> a </a:t>
            </a:r>
            <a:r>
              <a:rPr dirty="0" err="1"/>
              <a:t>Agenorova</a:t>
            </a:r>
            <a:r>
              <a:rPr dirty="0"/>
              <a:t> … (</a:t>
            </a:r>
            <a:r>
              <a:rPr dirty="0" err="1"/>
              <a:t>Agénor</a:t>
            </a:r>
            <a:r>
              <a:rPr dirty="0"/>
              <a:t>) </a:t>
            </a:r>
            <a:r>
              <a:rPr dirty="0" err="1"/>
              <a:t>byl</a:t>
            </a:r>
            <a:r>
              <a:rPr dirty="0"/>
              <a:t> </a:t>
            </a:r>
            <a:r>
              <a:rPr dirty="0" err="1"/>
              <a:t>zapsán</a:t>
            </a:r>
            <a:r>
              <a:rPr dirty="0"/>
              <a:t> </a:t>
            </a:r>
            <a:r>
              <a:rPr dirty="0" err="1"/>
              <a:t>jako</a:t>
            </a:r>
            <a:r>
              <a:rPr dirty="0"/>
              <a:t> </a:t>
            </a:r>
            <a:r>
              <a:rPr dirty="0" err="1"/>
              <a:t>občan</a:t>
            </a:r>
            <a:r>
              <a:rPr dirty="0"/>
              <a:t> v </a:t>
            </a:r>
            <a:r>
              <a:rPr dirty="0" err="1"/>
              <a:t>Milétu</a:t>
            </a:r>
            <a:r>
              <a:rPr dirty="0"/>
              <a:t>, </a:t>
            </a:r>
            <a:r>
              <a:rPr dirty="0" err="1"/>
              <a:t>když</a:t>
            </a:r>
            <a:r>
              <a:rPr dirty="0"/>
              <a:t> </a:t>
            </a:r>
            <a:r>
              <a:rPr dirty="0" err="1"/>
              <a:t>přišel</a:t>
            </a:r>
            <a:r>
              <a:rPr dirty="0"/>
              <a:t> </a:t>
            </a:r>
            <a:r>
              <a:rPr dirty="0" err="1"/>
              <a:t>spolu</a:t>
            </a:r>
            <a:r>
              <a:rPr dirty="0"/>
              <a:t> s </a:t>
            </a:r>
            <a:r>
              <a:rPr dirty="0" err="1"/>
              <a:t>Neileem</a:t>
            </a:r>
            <a:r>
              <a:rPr dirty="0"/>
              <a:t>, </a:t>
            </a:r>
            <a:r>
              <a:rPr dirty="0" err="1"/>
              <a:t>kterého</a:t>
            </a:r>
            <a:r>
              <a:rPr dirty="0"/>
              <a:t> </a:t>
            </a:r>
            <a:r>
              <a:rPr dirty="0" err="1"/>
              <a:t>vyhnali</a:t>
            </a:r>
            <a:r>
              <a:rPr dirty="0"/>
              <a:t> z </a:t>
            </a:r>
            <a:r>
              <a:rPr dirty="0" err="1"/>
              <a:t>Foinikie</a:t>
            </a:r>
            <a:r>
              <a:rPr dirty="0"/>
              <a:t>. Ale </a:t>
            </a:r>
            <a:r>
              <a:rPr dirty="0" err="1"/>
              <a:t>většina</a:t>
            </a:r>
            <a:r>
              <a:rPr dirty="0"/>
              <a:t> </a:t>
            </a:r>
            <a:r>
              <a:rPr dirty="0" err="1"/>
              <a:t>autorů</a:t>
            </a:r>
            <a:r>
              <a:rPr dirty="0"/>
              <a:t> </a:t>
            </a:r>
            <a:r>
              <a:rPr dirty="0" err="1"/>
              <a:t>tvrdí</a:t>
            </a:r>
            <a:r>
              <a:rPr dirty="0"/>
              <a:t>, </a:t>
            </a:r>
            <a:r>
              <a:rPr dirty="0" err="1"/>
              <a:t>že</a:t>
            </a:r>
            <a:r>
              <a:rPr dirty="0"/>
              <a:t> </a:t>
            </a:r>
            <a:r>
              <a:rPr dirty="0" err="1"/>
              <a:t>Thalés</a:t>
            </a:r>
            <a:r>
              <a:rPr dirty="0"/>
              <a:t> </a:t>
            </a:r>
            <a:r>
              <a:rPr dirty="0" err="1"/>
              <a:t>byl</a:t>
            </a:r>
            <a:r>
              <a:rPr dirty="0"/>
              <a:t> </a:t>
            </a:r>
            <a:r>
              <a:rPr dirty="0" err="1"/>
              <a:t>rodem</a:t>
            </a:r>
            <a:r>
              <a:rPr dirty="0"/>
              <a:t> </a:t>
            </a:r>
            <a:r>
              <a:rPr dirty="0" err="1"/>
              <a:t>pravý</a:t>
            </a:r>
            <a:r>
              <a:rPr dirty="0"/>
              <a:t> </a:t>
            </a:r>
            <a:r>
              <a:rPr dirty="0" err="1"/>
              <a:t>Miléťan</a:t>
            </a:r>
            <a:r>
              <a:rPr dirty="0"/>
              <a:t> z </a:t>
            </a:r>
            <a:r>
              <a:rPr dirty="0" err="1"/>
              <a:t>významné</a:t>
            </a:r>
            <a:r>
              <a:rPr dirty="0"/>
              <a:t> </a:t>
            </a:r>
            <a:r>
              <a:rPr dirty="0" err="1"/>
              <a:t>rodiny</a:t>
            </a:r>
            <a:r>
              <a:rPr dirty="0"/>
              <a:t>.“ (DL I, 22; DK 11 A 1)</a:t>
            </a:r>
            <a:endParaRPr sz="2900" dirty="0"/>
          </a:p>
          <a:p>
            <a:pPr marL="0" indent="0">
              <a:lnSpc>
                <a:spcPct val="90000"/>
              </a:lnSpc>
              <a:spcBef>
                <a:spcPts val="600"/>
              </a:spcBef>
              <a:buSzTx/>
              <a:buNone/>
              <a:defRPr sz="1000">
                <a:latin typeface="Times New Roman"/>
                <a:ea typeface="Times New Roman"/>
                <a:cs typeface="Times New Roman"/>
                <a:sym typeface="Times New Roman"/>
              </a:defRPr>
            </a:pP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 </a:t>
            </a:r>
            <a:r>
              <a:rPr dirty="0" err="1"/>
              <a:t>Thaléta</a:t>
            </a:r>
            <a:r>
              <a:rPr dirty="0"/>
              <a:t>, </a:t>
            </a:r>
            <a:r>
              <a:rPr dirty="0" err="1"/>
              <a:t>Miléťana</a:t>
            </a:r>
            <a:r>
              <a:rPr dirty="0"/>
              <a:t> …, </a:t>
            </a:r>
            <a:r>
              <a:rPr dirty="0" err="1"/>
              <a:t>který</a:t>
            </a:r>
            <a:r>
              <a:rPr dirty="0"/>
              <a:t> </a:t>
            </a:r>
            <a:r>
              <a:rPr dirty="0" err="1"/>
              <a:t>byl</a:t>
            </a:r>
            <a:r>
              <a:rPr dirty="0"/>
              <a:t> </a:t>
            </a:r>
            <a:r>
              <a:rPr dirty="0" err="1"/>
              <a:t>svým</a:t>
            </a:r>
            <a:r>
              <a:rPr dirty="0"/>
              <a:t> </a:t>
            </a:r>
            <a:r>
              <a:rPr dirty="0" err="1"/>
              <a:t>vzdáleným</a:t>
            </a:r>
            <a:r>
              <a:rPr dirty="0"/>
              <a:t> </a:t>
            </a:r>
            <a:r>
              <a:rPr dirty="0" err="1"/>
              <a:t>původem</a:t>
            </a:r>
            <a:r>
              <a:rPr dirty="0"/>
              <a:t> </a:t>
            </a:r>
            <a:r>
              <a:rPr dirty="0" err="1"/>
              <a:t>Foiničan</a:t>
            </a:r>
            <a:r>
              <a:rPr dirty="0"/>
              <a:t>.“ (</a:t>
            </a:r>
            <a:r>
              <a:rPr dirty="0" err="1"/>
              <a:t>Hérodotos</a:t>
            </a:r>
            <a:r>
              <a:rPr dirty="0"/>
              <a:t>, </a:t>
            </a:r>
            <a:r>
              <a:rPr i="1" dirty="0"/>
              <a:t>Hist. </a:t>
            </a:r>
            <a:r>
              <a:rPr dirty="0"/>
              <a:t>I, 170; DK 11 A 4)</a:t>
            </a:r>
            <a:endParaRPr sz="2900" dirty="0"/>
          </a:p>
          <a:p>
            <a:pPr marL="0" indent="0">
              <a:lnSpc>
                <a:spcPct val="90000"/>
              </a:lnSpc>
              <a:spcBef>
                <a:spcPts val="600"/>
              </a:spcBef>
              <a:buSzTx/>
              <a:buNone/>
              <a:defRPr sz="1000">
                <a:latin typeface="Times New Roman"/>
                <a:ea typeface="Times New Roman"/>
                <a:cs typeface="Times New Roman"/>
                <a:sym typeface="Times New Roman"/>
              </a:defRPr>
            </a:pP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2) </a:t>
            </a:r>
            <a:r>
              <a:rPr dirty="0" err="1"/>
              <a:t>Prototyp</a:t>
            </a:r>
            <a:r>
              <a:rPr dirty="0"/>
              <a:t> (</a:t>
            </a:r>
            <a:r>
              <a:rPr b="1" dirty="0" err="1"/>
              <a:t>stereotyp</a:t>
            </a:r>
            <a:r>
              <a:rPr dirty="0"/>
              <a:t>) </a:t>
            </a:r>
            <a:r>
              <a:rPr dirty="0" err="1"/>
              <a:t>vědce</a:t>
            </a:r>
            <a:r>
              <a:rPr dirty="0"/>
              <a:t> </a:t>
            </a:r>
            <a:r>
              <a:rPr dirty="0" err="1"/>
              <a:t>či</a:t>
            </a:r>
            <a:r>
              <a:rPr dirty="0"/>
              <a:t> </a:t>
            </a:r>
            <a:r>
              <a:rPr dirty="0" err="1"/>
              <a:t>filosofa</a:t>
            </a:r>
            <a:r>
              <a:rPr dirty="0"/>
              <a:t> – </a:t>
            </a:r>
            <a:r>
              <a:rPr dirty="0" err="1"/>
              <a:t>Thalés</a:t>
            </a:r>
            <a:r>
              <a:rPr dirty="0"/>
              <a:t> </a:t>
            </a:r>
            <a:r>
              <a:rPr dirty="0" err="1"/>
              <a:t>posloužil</a:t>
            </a:r>
            <a:r>
              <a:rPr dirty="0"/>
              <a:t> </a:t>
            </a:r>
            <a:r>
              <a:rPr dirty="0" err="1"/>
              <a:t>jako</a:t>
            </a:r>
            <a:r>
              <a:rPr dirty="0"/>
              <a:t> </a:t>
            </a:r>
            <a:r>
              <a:rPr b="1" dirty="0" err="1"/>
              <a:t>prototyp</a:t>
            </a:r>
            <a:r>
              <a:rPr b="1" dirty="0"/>
              <a:t> „</a:t>
            </a:r>
            <a:r>
              <a:rPr b="1" dirty="0" err="1"/>
              <a:t>roztržitého</a:t>
            </a:r>
            <a:r>
              <a:rPr b="1" dirty="0"/>
              <a:t> </a:t>
            </a:r>
            <a:r>
              <a:rPr b="1" dirty="0" err="1"/>
              <a:t>vědce</a:t>
            </a:r>
            <a:r>
              <a:rPr b="1" dirty="0"/>
              <a:t>“</a:t>
            </a:r>
            <a:r>
              <a:rPr dirty="0"/>
              <a:t>. </a:t>
            </a:r>
            <a:r>
              <a:rPr dirty="0" err="1"/>
              <a:t>Zlomky</a:t>
            </a:r>
            <a:r>
              <a:rPr dirty="0"/>
              <a:t> </a:t>
            </a:r>
            <a:r>
              <a:rPr dirty="0" err="1"/>
              <a:t>podávají</a:t>
            </a:r>
            <a:r>
              <a:rPr dirty="0"/>
              <a:t> </a:t>
            </a:r>
            <a:r>
              <a:rPr dirty="0" err="1"/>
              <a:t>tyto</a:t>
            </a:r>
            <a:r>
              <a:rPr dirty="0"/>
              <a:t> „</a:t>
            </a:r>
            <a:r>
              <a:rPr dirty="0" err="1"/>
              <a:t>anekdoty</a:t>
            </a:r>
            <a:r>
              <a:rPr dirty="0"/>
              <a:t>“: </a:t>
            </a:r>
            <a:endParaRPr sz="2900" dirty="0"/>
          </a:p>
          <a:p>
            <a:pPr>
              <a:lnSpc>
                <a:spcPct val="90000"/>
              </a:lnSpc>
              <a:spcBef>
                <a:spcPts val="200"/>
              </a:spcBef>
              <a:defRPr sz="900">
                <a:latin typeface="Times New Roman"/>
                <a:ea typeface="Times New Roman"/>
                <a:cs typeface="Times New Roman"/>
                <a:sym typeface="Times New Roman"/>
              </a:defRPr>
            </a:pPr>
            <a:r>
              <a:rPr dirty="0"/>
              <a:t>„</a:t>
            </a:r>
            <a:r>
              <a:rPr dirty="0" err="1"/>
              <a:t>Traduje</a:t>
            </a:r>
            <a:r>
              <a:rPr dirty="0"/>
              <a:t> se, </a:t>
            </a:r>
            <a:r>
              <a:rPr dirty="0" err="1"/>
              <a:t>že</a:t>
            </a:r>
            <a:r>
              <a:rPr dirty="0"/>
              <a:t> </a:t>
            </a:r>
            <a:r>
              <a:rPr dirty="0" err="1"/>
              <a:t>když</a:t>
            </a:r>
            <a:r>
              <a:rPr dirty="0"/>
              <a:t> mu </a:t>
            </a:r>
            <a:r>
              <a:rPr dirty="0" err="1"/>
              <a:t>předhazovali</a:t>
            </a:r>
            <a:r>
              <a:rPr dirty="0"/>
              <a:t> </a:t>
            </a:r>
            <a:r>
              <a:rPr dirty="0" err="1"/>
              <a:t>jeho</a:t>
            </a:r>
            <a:r>
              <a:rPr dirty="0"/>
              <a:t> </a:t>
            </a:r>
            <a:r>
              <a:rPr dirty="0" err="1"/>
              <a:t>chudobu</a:t>
            </a:r>
            <a:r>
              <a:rPr dirty="0"/>
              <a:t> </a:t>
            </a:r>
            <a:r>
              <a:rPr dirty="0" err="1"/>
              <a:t>i</a:t>
            </a:r>
            <a:r>
              <a:rPr dirty="0"/>
              <a:t> </a:t>
            </a:r>
            <a:r>
              <a:rPr dirty="0" err="1"/>
              <a:t>neužitečnost</a:t>
            </a:r>
            <a:r>
              <a:rPr dirty="0"/>
              <a:t> </a:t>
            </a:r>
            <a:r>
              <a:rPr dirty="0" err="1"/>
              <a:t>filosofie</a:t>
            </a:r>
            <a:r>
              <a:rPr dirty="0"/>
              <a:t>, </a:t>
            </a:r>
            <a:r>
              <a:rPr dirty="0" err="1"/>
              <a:t>seznal</a:t>
            </a:r>
            <a:r>
              <a:rPr dirty="0"/>
              <a:t> </a:t>
            </a:r>
            <a:r>
              <a:rPr dirty="0" err="1"/>
              <a:t>díky</a:t>
            </a:r>
            <a:r>
              <a:rPr dirty="0"/>
              <a:t> </a:t>
            </a:r>
            <a:r>
              <a:rPr dirty="0" err="1"/>
              <a:t>pozorování</a:t>
            </a:r>
            <a:r>
              <a:rPr dirty="0"/>
              <a:t> </a:t>
            </a:r>
            <a:r>
              <a:rPr dirty="0" err="1"/>
              <a:t>hvězd</a:t>
            </a:r>
            <a:r>
              <a:rPr dirty="0"/>
              <a:t>, </a:t>
            </a:r>
            <a:r>
              <a:rPr dirty="0" err="1"/>
              <a:t>že</a:t>
            </a:r>
            <a:r>
              <a:rPr dirty="0"/>
              <a:t> </a:t>
            </a:r>
            <a:r>
              <a:rPr dirty="0" err="1"/>
              <a:t>přijde</a:t>
            </a:r>
            <a:r>
              <a:rPr dirty="0"/>
              <a:t> </a:t>
            </a:r>
            <a:r>
              <a:rPr dirty="0" err="1"/>
              <a:t>velká</a:t>
            </a:r>
            <a:r>
              <a:rPr dirty="0"/>
              <a:t> </a:t>
            </a:r>
            <a:r>
              <a:rPr dirty="0" err="1"/>
              <a:t>úroda</a:t>
            </a:r>
            <a:r>
              <a:rPr dirty="0"/>
              <a:t> </a:t>
            </a:r>
            <a:r>
              <a:rPr dirty="0" err="1"/>
              <a:t>oliv</a:t>
            </a:r>
            <a:r>
              <a:rPr dirty="0"/>
              <a:t>. </a:t>
            </a:r>
            <a:r>
              <a:rPr dirty="0" err="1"/>
              <a:t>Už</a:t>
            </a:r>
            <a:r>
              <a:rPr dirty="0"/>
              <a:t> v </a:t>
            </a:r>
            <a:r>
              <a:rPr dirty="0" err="1"/>
              <a:t>zimě</a:t>
            </a:r>
            <a:r>
              <a:rPr dirty="0"/>
              <a:t> </a:t>
            </a:r>
            <a:r>
              <a:rPr dirty="0" err="1"/>
              <a:t>nashromáždil</a:t>
            </a:r>
            <a:r>
              <a:rPr dirty="0"/>
              <a:t> </a:t>
            </a:r>
            <a:r>
              <a:rPr dirty="0" err="1"/>
              <a:t>něco</a:t>
            </a:r>
            <a:r>
              <a:rPr dirty="0"/>
              <a:t> </a:t>
            </a:r>
            <a:r>
              <a:rPr dirty="0" err="1"/>
              <a:t>málo</a:t>
            </a:r>
            <a:r>
              <a:rPr dirty="0"/>
              <a:t> </a:t>
            </a:r>
            <a:r>
              <a:rPr dirty="0" err="1"/>
              <a:t>peněz</a:t>
            </a:r>
            <a:r>
              <a:rPr dirty="0"/>
              <a:t>, </a:t>
            </a:r>
            <a:r>
              <a:rPr dirty="0" err="1"/>
              <a:t>zaplatil</a:t>
            </a:r>
            <a:r>
              <a:rPr dirty="0"/>
              <a:t> </a:t>
            </a:r>
            <a:r>
              <a:rPr dirty="0" err="1"/>
              <a:t>zálohy</a:t>
            </a:r>
            <a:r>
              <a:rPr dirty="0"/>
              <a:t> </a:t>
            </a:r>
            <a:r>
              <a:rPr dirty="0" err="1"/>
              <a:t>na</a:t>
            </a:r>
            <a:r>
              <a:rPr dirty="0"/>
              <a:t> </a:t>
            </a:r>
            <a:r>
              <a:rPr dirty="0" err="1"/>
              <a:t>všechny</a:t>
            </a:r>
            <a:r>
              <a:rPr dirty="0"/>
              <a:t> </a:t>
            </a:r>
            <a:r>
              <a:rPr dirty="0" err="1"/>
              <a:t>olivové</a:t>
            </a:r>
            <a:r>
              <a:rPr dirty="0"/>
              <a:t> </a:t>
            </a:r>
            <a:r>
              <a:rPr dirty="0" err="1"/>
              <a:t>lisy</a:t>
            </a:r>
            <a:r>
              <a:rPr dirty="0"/>
              <a:t> v </a:t>
            </a:r>
            <a:r>
              <a:rPr dirty="0" err="1"/>
              <a:t>Mílétu</a:t>
            </a:r>
            <a:r>
              <a:rPr dirty="0"/>
              <a:t> </a:t>
            </a:r>
            <a:r>
              <a:rPr dirty="0" err="1"/>
              <a:t>i</a:t>
            </a:r>
            <a:r>
              <a:rPr dirty="0"/>
              <a:t> </a:t>
            </a:r>
            <a:r>
              <a:rPr dirty="0" err="1"/>
              <a:t>na</a:t>
            </a:r>
            <a:r>
              <a:rPr dirty="0"/>
              <a:t> Chiu a </a:t>
            </a:r>
            <a:r>
              <a:rPr dirty="0" err="1"/>
              <a:t>za</a:t>
            </a:r>
            <a:r>
              <a:rPr dirty="0"/>
              <a:t> </a:t>
            </a:r>
            <a:r>
              <a:rPr dirty="0" err="1"/>
              <a:t>nízkou</a:t>
            </a:r>
            <a:r>
              <a:rPr dirty="0"/>
              <a:t> </a:t>
            </a:r>
            <a:r>
              <a:rPr dirty="0" err="1"/>
              <a:t>cenu</a:t>
            </a:r>
            <a:r>
              <a:rPr dirty="0"/>
              <a:t> </a:t>
            </a:r>
            <a:r>
              <a:rPr dirty="0" err="1"/>
              <a:t>si</a:t>
            </a:r>
            <a:r>
              <a:rPr dirty="0"/>
              <a:t> je </a:t>
            </a:r>
            <a:r>
              <a:rPr dirty="0" err="1"/>
              <a:t>pronajal</a:t>
            </a:r>
            <a:r>
              <a:rPr dirty="0"/>
              <a:t>, </a:t>
            </a:r>
            <a:r>
              <a:rPr dirty="0" err="1"/>
              <a:t>protože</a:t>
            </a:r>
            <a:r>
              <a:rPr dirty="0"/>
              <a:t> </a:t>
            </a:r>
            <a:r>
              <a:rPr dirty="0" err="1"/>
              <a:t>nikdo</a:t>
            </a:r>
            <a:r>
              <a:rPr dirty="0"/>
              <a:t> </a:t>
            </a:r>
            <a:r>
              <a:rPr dirty="0" err="1"/>
              <a:t>nenabízel</a:t>
            </a:r>
            <a:r>
              <a:rPr dirty="0"/>
              <a:t> </a:t>
            </a:r>
            <a:r>
              <a:rPr dirty="0" err="1"/>
              <a:t>víc</a:t>
            </a:r>
            <a:r>
              <a:rPr dirty="0"/>
              <a:t>. </a:t>
            </a:r>
            <a:r>
              <a:rPr dirty="0" err="1"/>
              <a:t>Když</a:t>
            </a:r>
            <a:r>
              <a:rPr dirty="0"/>
              <a:t> </a:t>
            </a:r>
            <a:r>
              <a:rPr dirty="0" err="1"/>
              <a:t>pak</a:t>
            </a:r>
            <a:r>
              <a:rPr dirty="0"/>
              <a:t> </a:t>
            </a:r>
            <a:r>
              <a:rPr dirty="0" err="1"/>
              <a:t>přišla</a:t>
            </a:r>
            <a:r>
              <a:rPr dirty="0"/>
              <a:t> </a:t>
            </a:r>
            <a:r>
              <a:rPr dirty="0" err="1"/>
              <a:t>doba</a:t>
            </a:r>
            <a:r>
              <a:rPr dirty="0"/>
              <a:t> </a:t>
            </a:r>
            <a:r>
              <a:rPr dirty="0" err="1"/>
              <a:t>sklizně</a:t>
            </a:r>
            <a:r>
              <a:rPr dirty="0"/>
              <a:t>, </a:t>
            </a:r>
            <a:r>
              <a:rPr dirty="0" err="1"/>
              <a:t>všichni</a:t>
            </a:r>
            <a:r>
              <a:rPr dirty="0"/>
              <a:t> je </a:t>
            </a:r>
            <a:r>
              <a:rPr dirty="0" err="1"/>
              <a:t>najednou</a:t>
            </a:r>
            <a:r>
              <a:rPr dirty="0"/>
              <a:t> </a:t>
            </a:r>
            <a:r>
              <a:rPr dirty="0" err="1"/>
              <a:t>potřebovali</a:t>
            </a:r>
            <a:r>
              <a:rPr dirty="0"/>
              <a:t> a on je </a:t>
            </a:r>
            <a:r>
              <a:rPr dirty="0" err="1"/>
              <a:t>pronajímal</a:t>
            </a:r>
            <a:r>
              <a:rPr dirty="0"/>
              <a:t>, </a:t>
            </a:r>
            <a:r>
              <a:rPr dirty="0" err="1"/>
              <a:t>za</a:t>
            </a:r>
            <a:r>
              <a:rPr dirty="0"/>
              <a:t> </a:t>
            </a:r>
            <a:r>
              <a:rPr dirty="0" err="1"/>
              <a:t>kolik</a:t>
            </a:r>
            <a:r>
              <a:rPr dirty="0"/>
              <a:t> </a:t>
            </a:r>
            <a:r>
              <a:rPr dirty="0" err="1"/>
              <a:t>chtěl</a:t>
            </a:r>
            <a:r>
              <a:rPr dirty="0"/>
              <a:t>, </a:t>
            </a:r>
            <a:r>
              <a:rPr dirty="0" err="1"/>
              <a:t>takže</a:t>
            </a:r>
            <a:r>
              <a:rPr dirty="0"/>
              <a:t> </a:t>
            </a:r>
            <a:r>
              <a:rPr dirty="0" err="1"/>
              <a:t>nashromáždil</a:t>
            </a:r>
            <a:r>
              <a:rPr dirty="0"/>
              <a:t> </a:t>
            </a:r>
            <a:r>
              <a:rPr dirty="0" err="1"/>
              <a:t>veliké</a:t>
            </a:r>
            <a:r>
              <a:rPr dirty="0"/>
              <a:t> </a:t>
            </a:r>
            <a:r>
              <a:rPr dirty="0" err="1"/>
              <a:t>peníze</a:t>
            </a:r>
            <a:r>
              <a:rPr dirty="0"/>
              <a:t>. </a:t>
            </a:r>
            <a:r>
              <a:rPr dirty="0" err="1"/>
              <a:t>Tím</a:t>
            </a:r>
            <a:r>
              <a:rPr dirty="0"/>
              <a:t> </a:t>
            </a:r>
            <a:r>
              <a:rPr dirty="0" err="1"/>
              <a:t>ukázal</a:t>
            </a:r>
            <a:r>
              <a:rPr dirty="0"/>
              <a:t>, </a:t>
            </a:r>
            <a:r>
              <a:rPr dirty="0" err="1"/>
              <a:t>že</a:t>
            </a:r>
            <a:r>
              <a:rPr dirty="0"/>
              <a:t> pro </a:t>
            </a:r>
            <a:r>
              <a:rPr dirty="0" err="1"/>
              <a:t>filosofy</a:t>
            </a:r>
            <a:r>
              <a:rPr dirty="0"/>
              <a:t> je </a:t>
            </a:r>
            <a:r>
              <a:rPr dirty="0" err="1"/>
              <a:t>snadné</a:t>
            </a:r>
            <a:r>
              <a:rPr dirty="0"/>
              <a:t> </a:t>
            </a:r>
            <a:r>
              <a:rPr dirty="0" err="1"/>
              <a:t>zbohatnout</a:t>
            </a:r>
            <a:r>
              <a:rPr dirty="0"/>
              <a:t>, </a:t>
            </a:r>
            <a:r>
              <a:rPr dirty="0" err="1"/>
              <a:t>pokud</a:t>
            </a:r>
            <a:r>
              <a:rPr dirty="0"/>
              <a:t> </a:t>
            </a:r>
            <a:r>
              <a:rPr dirty="0" err="1"/>
              <a:t>chtějí</a:t>
            </a:r>
            <a:r>
              <a:rPr dirty="0"/>
              <a:t>, ale </a:t>
            </a:r>
            <a:r>
              <a:rPr dirty="0" err="1"/>
              <a:t>že</a:t>
            </a:r>
            <a:r>
              <a:rPr dirty="0"/>
              <a:t> to </a:t>
            </a:r>
            <a:r>
              <a:rPr dirty="0" err="1"/>
              <a:t>není</a:t>
            </a:r>
            <a:r>
              <a:rPr dirty="0"/>
              <a:t> to, o co </a:t>
            </a:r>
            <a:r>
              <a:rPr dirty="0" err="1"/>
              <a:t>usilují</a:t>
            </a:r>
            <a:r>
              <a:rPr dirty="0"/>
              <a:t>.“ (</a:t>
            </a:r>
            <a:r>
              <a:rPr b="1" dirty="0"/>
              <a:t>A 10</a:t>
            </a:r>
            <a:r>
              <a:rPr dirty="0"/>
              <a:t>  =  </a:t>
            </a:r>
            <a:r>
              <a:rPr dirty="0" err="1"/>
              <a:t>Aristotelés</a:t>
            </a:r>
            <a:r>
              <a:rPr dirty="0"/>
              <a:t>, </a:t>
            </a:r>
            <a:r>
              <a:rPr i="1" dirty="0" err="1"/>
              <a:t>Politica</a:t>
            </a:r>
            <a:r>
              <a:rPr dirty="0"/>
              <a:t> I,11; 1259a6)</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 </a:t>
            </a:r>
            <a:endParaRPr sz="2900" dirty="0"/>
          </a:p>
          <a:p>
            <a:pPr>
              <a:lnSpc>
                <a:spcPct val="90000"/>
              </a:lnSpc>
              <a:spcBef>
                <a:spcPts val="200"/>
              </a:spcBef>
              <a:defRPr sz="900">
                <a:latin typeface="Times New Roman"/>
                <a:ea typeface="Times New Roman"/>
                <a:cs typeface="Times New Roman"/>
                <a:sym typeface="Times New Roman"/>
              </a:defRPr>
            </a:pPr>
            <a:r>
              <a:rPr dirty="0"/>
              <a:t>„(...) </a:t>
            </a:r>
            <a:r>
              <a:rPr dirty="0" err="1"/>
              <a:t>právě</a:t>
            </a:r>
            <a:r>
              <a:rPr dirty="0"/>
              <a:t> </a:t>
            </a:r>
            <a:r>
              <a:rPr dirty="0" err="1"/>
              <a:t>tak</a:t>
            </a:r>
            <a:r>
              <a:rPr dirty="0"/>
              <a:t>, </a:t>
            </a:r>
            <a:r>
              <a:rPr dirty="0" err="1"/>
              <a:t>Theodóre</a:t>
            </a:r>
            <a:r>
              <a:rPr dirty="0"/>
              <a:t>, </a:t>
            </a:r>
            <a:r>
              <a:rPr dirty="0" err="1"/>
              <a:t>jako</a:t>
            </a:r>
            <a:r>
              <a:rPr dirty="0"/>
              <a:t> se </a:t>
            </a:r>
            <a:r>
              <a:rPr dirty="0" err="1"/>
              <a:t>prý</a:t>
            </a:r>
            <a:r>
              <a:rPr dirty="0"/>
              <a:t> </a:t>
            </a:r>
            <a:r>
              <a:rPr dirty="0" err="1"/>
              <a:t>ona</a:t>
            </a:r>
            <a:r>
              <a:rPr dirty="0"/>
              <a:t> </a:t>
            </a:r>
            <a:r>
              <a:rPr dirty="0" err="1"/>
              <a:t>vtipná</a:t>
            </a:r>
            <a:r>
              <a:rPr dirty="0"/>
              <a:t> a </a:t>
            </a:r>
            <a:r>
              <a:rPr dirty="0" err="1"/>
              <a:t>půvabná</a:t>
            </a:r>
            <a:r>
              <a:rPr dirty="0"/>
              <a:t> </a:t>
            </a:r>
            <a:r>
              <a:rPr dirty="0" err="1"/>
              <a:t>thrácká</a:t>
            </a:r>
            <a:r>
              <a:rPr dirty="0"/>
              <a:t> </a:t>
            </a:r>
            <a:r>
              <a:rPr dirty="0" err="1"/>
              <a:t>služka</a:t>
            </a:r>
            <a:r>
              <a:rPr dirty="0"/>
              <a:t> </a:t>
            </a:r>
            <a:r>
              <a:rPr dirty="0" err="1"/>
              <a:t>vysmála</a:t>
            </a:r>
            <a:r>
              <a:rPr dirty="0"/>
              <a:t> </a:t>
            </a:r>
            <a:r>
              <a:rPr dirty="0" err="1"/>
              <a:t>Thalétovi</a:t>
            </a:r>
            <a:r>
              <a:rPr dirty="0"/>
              <a:t>, </a:t>
            </a:r>
            <a:r>
              <a:rPr dirty="0" err="1"/>
              <a:t>když</a:t>
            </a:r>
            <a:r>
              <a:rPr dirty="0"/>
              <a:t> </a:t>
            </a:r>
            <a:r>
              <a:rPr dirty="0" err="1"/>
              <a:t>pozoroval</a:t>
            </a:r>
            <a:r>
              <a:rPr dirty="0"/>
              <a:t> </a:t>
            </a:r>
            <a:r>
              <a:rPr dirty="0" err="1"/>
              <a:t>hvězdy</a:t>
            </a:r>
            <a:r>
              <a:rPr dirty="0"/>
              <a:t> a </a:t>
            </a:r>
            <a:r>
              <a:rPr dirty="0" err="1"/>
              <a:t>spadl</a:t>
            </a:r>
            <a:r>
              <a:rPr dirty="0"/>
              <a:t> do </a:t>
            </a:r>
            <a:r>
              <a:rPr dirty="0" err="1"/>
              <a:t>studny</a:t>
            </a:r>
            <a:r>
              <a:rPr dirty="0"/>
              <a:t>, </a:t>
            </a:r>
            <a:r>
              <a:rPr dirty="0" err="1"/>
              <a:t>zatímco</a:t>
            </a:r>
            <a:r>
              <a:rPr dirty="0"/>
              <a:t> se </a:t>
            </a:r>
            <a:r>
              <a:rPr dirty="0" err="1"/>
              <a:t>díval</a:t>
            </a:r>
            <a:r>
              <a:rPr dirty="0"/>
              <a:t> </a:t>
            </a:r>
            <a:r>
              <a:rPr dirty="0" err="1"/>
              <a:t>nahoru</a:t>
            </a:r>
            <a:r>
              <a:rPr dirty="0"/>
              <a:t>. </a:t>
            </a:r>
            <a:r>
              <a:rPr dirty="0" err="1"/>
              <a:t>Posmívala</a:t>
            </a:r>
            <a:r>
              <a:rPr dirty="0"/>
              <a:t> se mu, </a:t>
            </a:r>
            <a:r>
              <a:rPr dirty="0" err="1"/>
              <a:t>že</a:t>
            </a:r>
            <a:r>
              <a:rPr dirty="0"/>
              <a:t> se </a:t>
            </a:r>
            <a:r>
              <a:rPr dirty="0" err="1"/>
              <a:t>pokouší</a:t>
            </a:r>
            <a:r>
              <a:rPr dirty="0"/>
              <a:t> </a:t>
            </a:r>
            <a:r>
              <a:rPr dirty="0" err="1"/>
              <a:t>poznat</a:t>
            </a:r>
            <a:r>
              <a:rPr dirty="0"/>
              <a:t> </a:t>
            </a:r>
            <a:r>
              <a:rPr dirty="0" err="1"/>
              <a:t>věci</a:t>
            </a:r>
            <a:r>
              <a:rPr dirty="0"/>
              <a:t> </a:t>
            </a:r>
            <a:r>
              <a:rPr dirty="0" err="1"/>
              <a:t>na</a:t>
            </a:r>
            <a:r>
              <a:rPr dirty="0"/>
              <a:t> </a:t>
            </a:r>
            <a:r>
              <a:rPr dirty="0" err="1"/>
              <a:t>nebi</a:t>
            </a:r>
            <a:r>
              <a:rPr dirty="0"/>
              <a:t>, </a:t>
            </a:r>
            <a:r>
              <a:rPr dirty="0" err="1"/>
              <a:t>že</a:t>
            </a:r>
            <a:r>
              <a:rPr dirty="0"/>
              <a:t> mu </a:t>
            </a:r>
            <a:r>
              <a:rPr dirty="0" err="1"/>
              <a:t>však</a:t>
            </a:r>
            <a:r>
              <a:rPr dirty="0"/>
              <a:t> </a:t>
            </a:r>
            <a:r>
              <a:rPr dirty="0" err="1"/>
              <a:t>zůstává</a:t>
            </a:r>
            <a:r>
              <a:rPr dirty="0"/>
              <a:t> </a:t>
            </a:r>
            <a:r>
              <a:rPr dirty="0" err="1"/>
              <a:t>skryto</a:t>
            </a:r>
            <a:r>
              <a:rPr dirty="0"/>
              <a:t>, co </a:t>
            </a:r>
            <a:r>
              <a:rPr dirty="0" err="1"/>
              <a:t>leží</a:t>
            </a:r>
            <a:r>
              <a:rPr dirty="0"/>
              <a:t> </a:t>
            </a:r>
            <a:r>
              <a:rPr dirty="0" err="1"/>
              <a:t>před</a:t>
            </a:r>
            <a:r>
              <a:rPr dirty="0"/>
              <a:t> </a:t>
            </a:r>
            <a:r>
              <a:rPr dirty="0" err="1"/>
              <a:t>ním</a:t>
            </a:r>
            <a:r>
              <a:rPr dirty="0"/>
              <a:t> a u </a:t>
            </a:r>
            <a:r>
              <a:rPr dirty="0" err="1"/>
              <a:t>jeho</a:t>
            </a:r>
            <a:r>
              <a:rPr dirty="0"/>
              <a:t> </a:t>
            </a:r>
            <a:r>
              <a:rPr dirty="0" err="1"/>
              <a:t>nohou</a:t>
            </a:r>
            <a:r>
              <a:rPr dirty="0"/>
              <a:t>.“ (</a:t>
            </a:r>
            <a:r>
              <a:rPr b="1" dirty="0"/>
              <a:t>A 9  </a:t>
            </a:r>
            <a:r>
              <a:rPr dirty="0"/>
              <a:t>=  </a:t>
            </a:r>
            <a:r>
              <a:rPr dirty="0" err="1"/>
              <a:t>Platón</a:t>
            </a:r>
            <a:r>
              <a:rPr dirty="0"/>
              <a:t>, </a:t>
            </a:r>
            <a:r>
              <a:rPr i="1" dirty="0"/>
              <a:t>Theaetetus</a:t>
            </a:r>
            <a:r>
              <a:rPr dirty="0"/>
              <a:t> 174a)</a:t>
            </a:r>
            <a:endParaRPr sz="2900" dirty="0"/>
          </a:p>
          <a:p>
            <a:pPr>
              <a:lnSpc>
                <a:spcPct val="90000"/>
              </a:lnSpc>
              <a:spcBef>
                <a:spcPts val="200"/>
              </a:spcBef>
              <a:defRPr sz="900">
                <a:latin typeface="Times New Roman"/>
                <a:ea typeface="Times New Roman"/>
                <a:cs typeface="Times New Roman"/>
                <a:sym typeface="Times New Roman"/>
              </a:defRPr>
            </a:pPr>
            <a:r>
              <a:rPr dirty="0" err="1"/>
              <a:t>Tradičně</a:t>
            </a:r>
            <a:r>
              <a:rPr dirty="0"/>
              <a:t> je </a:t>
            </a:r>
            <a:r>
              <a:rPr dirty="0" err="1"/>
              <a:t>považován</a:t>
            </a:r>
            <a:r>
              <a:rPr dirty="0"/>
              <a:t> </a:t>
            </a:r>
            <a:r>
              <a:rPr dirty="0" err="1"/>
              <a:t>za</a:t>
            </a:r>
            <a:r>
              <a:rPr dirty="0"/>
              <a:t> </a:t>
            </a:r>
            <a:r>
              <a:rPr dirty="0" err="1"/>
              <a:t>prvního</a:t>
            </a:r>
            <a:r>
              <a:rPr dirty="0"/>
              <a:t> </a:t>
            </a:r>
            <a:r>
              <a:rPr dirty="0" err="1"/>
              <a:t>filosofa</a:t>
            </a:r>
            <a:r>
              <a:rPr dirty="0"/>
              <a:t>: </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	„</a:t>
            </a:r>
            <a:r>
              <a:rPr dirty="0" err="1"/>
              <a:t>Traduje</a:t>
            </a:r>
            <a:r>
              <a:rPr dirty="0"/>
              <a:t> se, </a:t>
            </a:r>
            <a:r>
              <a:rPr dirty="0" err="1"/>
              <a:t>že</a:t>
            </a:r>
            <a:r>
              <a:rPr dirty="0"/>
              <a:t> </a:t>
            </a:r>
            <a:r>
              <a:rPr dirty="0" err="1"/>
              <a:t>Thalés</a:t>
            </a:r>
            <a:r>
              <a:rPr dirty="0"/>
              <a:t> </a:t>
            </a:r>
            <a:r>
              <a:rPr dirty="0" err="1"/>
              <a:t>byl</a:t>
            </a:r>
            <a:r>
              <a:rPr dirty="0"/>
              <a:t> </a:t>
            </a:r>
            <a:r>
              <a:rPr dirty="0" err="1"/>
              <a:t>první</a:t>
            </a:r>
            <a:r>
              <a:rPr dirty="0"/>
              <a:t>, </a:t>
            </a:r>
            <a:r>
              <a:rPr dirty="0" err="1"/>
              <a:t>kdo</a:t>
            </a:r>
            <a:r>
              <a:rPr dirty="0"/>
              <a:t> </a:t>
            </a:r>
            <a:r>
              <a:rPr dirty="0" err="1"/>
              <a:t>Řekům</a:t>
            </a:r>
            <a:r>
              <a:rPr dirty="0"/>
              <a:t> </a:t>
            </a:r>
            <a:r>
              <a:rPr dirty="0" err="1"/>
              <a:t>objevil</a:t>
            </a:r>
            <a:r>
              <a:rPr dirty="0"/>
              <a:t> </a:t>
            </a:r>
            <a:r>
              <a:rPr dirty="0" err="1"/>
              <a:t>zkoumání</a:t>
            </a:r>
            <a:r>
              <a:rPr dirty="0"/>
              <a:t> </a:t>
            </a:r>
            <a:r>
              <a:rPr dirty="0" err="1"/>
              <a:t>přírody</a:t>
            </a:r>
            <a:r>
              <a:rPr dirty="0"/>
              <a:t>. </a:t>
            </a:r>
            <a:r>
              <a:rPr dirty="0" err="1"/>
              <a:t>Měl</a:t>
            </a:r>
            <a:r>
              <a:rPr dirty="0"/>
              <a:t> </a:t>
            </a:r>
            <a:r>
              <a:rPr dirty="0" err="1"/>
              <a:t>sice</a:t>
            </a:r>
            <a:r>
              <a:rPr dirty="0"/>
              <a:t> </a:t>
            </a:r>
            <a:r>
              <a:rPr dirty="0" err="1"/>
              <a:t>mnoho</a:t>
            </a:r>
            <a:r>
              <a:rPr dirty="0"/>
              <a:t> </a:t>
            </a:r>
            <a:r>
              <a:rPr dirty="0" err="1"/>
              <a:t>předchůdců</a:t>
            </a:r>
            <a:r>
              <a:rPr dirty="0"/>
              <a:t>, </a:t>
            </a:r>
            <a:r>
              <a:rPr dirty="0" err="1"/>
              <a:t>jak</a:t>
            </a:r>
            <a:r>
              <a:rPr dirty="0"/>
              <a:t> </a:t>
            </a:r>
            <a:r>
              <a:rPr dirty="0" err="1"/>
              <a:t>míní</a:t>
            </a:r>
            <a:r>
              <a:rPr dirty="0"/>
              <a:t> </a:t>
            </a:r>
            <a:r>
              <a:rPr dirty="0" err="1"/>
              <a:t>i</a:t>
            </a:r>
            <a:r>
              <a:rPr dirty="0"/>
              <a:t> </a:t>
            </a:r>
            <a:r>
              <a:rPr dirty="0" err="1"/>
              <a:t>Theofrastos</a:t>
            </a:r>
            <a:r>
              <a:rPr dirty="0"/>
              <a:t> (</a:t>
            </a:r>
            <a:r>
              <a:rPr i="1" dirty="0"/>
              <a:t>Dox</a:t>
            </a:r>
            <a:r>
              <a:rPr dirty="0"/>
              <a:t>. 475), ale 	</a:t>
            </a:r>
            <a:r>
              <a:rPr dirty="0" err="1"/>
              <a:t>vynikl</a:t>
            </a:r>
            <a:r>
              <a:rPr dirty="0"/>
              <a:t> </a:t>
            </a:r>
            <a:r>
              <a:rPr dirty="0" err="1"/>
              <a:t>nad</a:t>
            </a:r>
            <a:r>
              <a:rPr dirty="0"/>
              <a:t> </a:t>
            </a:r>
            <a:r>
              <a:rPr dirty="0" err="1"/>
              <a:t>nimi</a:t>
            </a:r>
            <a:r>
              <a:rPr dirty="0"/>
              <a:t> 	</a:t>
            </a:r>
            <a:r>
              <a:rPr dirty="0" err="1"/>
              <a:t>natolik</a:t>
            </a:r>
            <a:r>
              <a:rPr dirty="0"/>
              <a:t>, </a:t>
            </a:r>
            <a:r>
              <a:rPr dirty="0" err="1"/>
              <a:t>že</a:t>
            </a:r>
            <a:r>
              <a:rPr dirty="0"/>
              <a:t> </a:t>
            </a:r>
            <a:r>
              <a:rPr dirty="0" err="1"/>
              <a:t>zastínil</a:t>
            </a:r>
            <a:r>
              <a:rPr dirty="0"/>
              <a:t> </a:t>
            </a:r>
            <a:r>
              <a:rPr dirty="0" err="1"/>
              <a:t>všechny</a:t>
            </a:r>
            <a:r>
              <a:rPr dirty="0"/>
              <a:t>, </a:t>
            </a:r>
            <a:r>
              <a:rPr dirty="0" err="1"/>
              <a:t>kdo</a:t>
            </a:r>
            <a:r>
              <a:rPr dirty="0"/>
              <a:t> </a:t>
            </a:r>
            <a:r>
              <a:rPr dirty="0" err="1"/>
              <a:t>byli</a:t>
            </a:r>
            <a:r>
              <a:rPr dirty="0"/>
              <a:t> </a:t>
            </a:r>
            <a:r>
              <a:rPr dirty="0" err="1"/>
              <a:t>před</a:t>
            </a:r>
            <a:r>
              <a:rPr dirty="0"/>
              <a:t> </a:t>
            </a:r>
            <a:r>
              <a:rPr dirty="0" err="1"/>
              <a:t>ním</a:t>
            </a:r>
            <a:r>
              <a:rPr dirty="0"/>
              <a:t>. </a:t>
            </a:r>
            <a:r>
              <a:rPr dirty="0" err="1"/>
              <a:t>Nic</a:t>
            </a:r>
            <a:r>
              <a:rPr dirty="0"/>
              <a:t> se </a:t>
            </a:r>
            <a:r>
              <a:rPr dirty="0" err="1"/>
              <a:t>však</a:t>
            </a:r>
            <a:r>
              <a:rPr dirty="0"/>
              <a:t> v </a:t>
            </a:r>
            <a:r>
              <a:rPr dirty="0" err="1"/>
              <a:t>žádných</a:t>
            </a:r>
            <a:r>
              <a:rPr dirty="0"/>
              <a:t> </a:t>
            </a:r>
            <a:r>
              <a:rPr dirty="0" err="1"/>
              <a:t>spisech</a:t>
            </a:r>
            <a:r>
              <a:rPr dirty="0"/>
              <a:t> </a:t>
            </a:r>
            <a:r>
              <a:rPr dirty="0" err="1"/>
              <a:t>neříká</a:t>
            </a:r>
            <a:r>
              <a:rPr dirty="0"/>
              <a:t> o tom, </a:t>
            </a:r>
            <a:r>
              <a:rPr dirty="0" err="1"/>
              <a:t>že</a:t>
            </a:r>
            <a:r>
              <a:rPr dirty="0"/>
              <a:t> by </a:t>
            </a:r>
            <a:r>
              <a:rPr dirty="0" err="1"/>
              <a:t>po</a:t>
            </a:r>
            <a:r>
              <a:rPr dirty="0"/>
              <a:t> </a:t>
            </a:r>
            <a:r>
              <a:rPr dirty="0" err="1"/>
              <a:t>něm</a:t>
            </a:r>
            <a:r>
              <a:rPr dirty="0"/>
              <a:t> </a:t>
            </a:r>
            <a:r>
              <a:rPr dirty="0" err="1"/>
              <a:t>zůstalo</a:t>
            </a:r>
            <a:r>
              <a:rPr dirty="0"/>
              <a:t> </a:t>
            </a:r>
            <a:r>
              <a:rPr dirty="0" err="1"/>
              <a:t>něco</a:t>
            </a:r>
            <a:r>
              <a:rPr dirty="0"/>
              <a:t> 	</a:t>
            </a:r>
            <a:r>
              <a:rPr dirty="0" err="1"/>
              <a:t>napsaného</a:t>
            </a:r>
            <a:r>
              <a:rPr dirty="0"/>
              <a:t>, </a:t>
            </a:r>
            <a:r>
              <a:rPr dirty="0" err="1"/>
              <a:t>kromě</a:t>
            </a:r>
            <a:r>
              <a:rPr dirty="0"/>
              <a:t> </a:t>
            </a:r>
            <a:r>
              <a:rPr dirty="0" err="1"/>
              <a:t>takzvané</a:t>
            </a:r>
            <a:r>
              <a:rPr dirty="0"/>
              <a:t> 	</a:t>
            </a:r>
            <a:r>
              <a:rPr i="1" dirty="0" err="1"/>
              <a:t>Astronomie</a:t>
            </a:r>
            <a:r>
              <a:rPr i="1" dirty="0"/>
              <a:t> pro </a:t>
            </a:r>
            <a:r>
              <a:rPr i="1" dirty="0" err="1"/>
              <a:t>plavce</a:t>
            </a:r>
            <a:r>
              <a:rPr dirty="0"/>
              <a:t>.“ (</a:t>
            </a:r>
            <a:r>
              <a:rPr dirty="0" err="1"/>
              <a:t>Simplikios</a:t>
            </a:r>
            <a:r>
              <a:rPr dirty="0"/>
              <a:t>, </a:t>
            </a:r>
            <a:r>
              <a:rPr i="1" dirty="0"/>
              <a:t>In </a:t>
            </a:r>
            <a:r>
              <a:rPr i="1" dirty="0" err="1"/>
              <a:t>Physica</a:t>
            </a:r>
            <a:r>
              <a:rPr dirty="0"/>
              <a:t> 23,29)</a:t>
            </a:r>
            <a:endParaRPr sz="2900" dirty="0"/>
          </a:p>
          <a:p>
            <a:pPr marL="0" indent="0">
              <a:lnSpc>
                <a:spcPct val="90000"/>
              </a:lnSpc>
              <a:spcBef>
                <a:spcPts val="600"/>
              </a:spcBef>
              <a:buSzTx/>
              <a:buNone/>
              <a:defRPr sz="1000">
                <a:latin typeface="Times New Roman"/>
                <a:ea typeface="Times New Roman"/>
                <a:cs typeface="Times New Roman"/>
                <a:sym typeface="Times New Roman"/>
              </a:defRPr>
            </a:pP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3) </a:t>
            </a:r>
            <a:r>
              <a:rPr b="1" dirty="0" err="1"/>
              <a:t>Filosofie</a:t>
            </a:r>
            <a:r>
              <a:rPr dirty="0"/>
              <a:t>: </a:t>
            </a:r>
            <a:r>
              <a:rPr dirty="0" err="1"/>
              <a:t>počátkem</a:t>
            </a:r>
            <a:r>
              <a:rPr dirty="0"/>
              <a:t> (</a:t>
            </a:r>
            <a:r>
              <a:rPr b="1" dirty="0" err="1"/>
              <a:t>arché</a:t>
            </a:r>
            <a:r>
              <a:rPr dirty="0"/>
              <a:t>) je </a:t>
            </a:r>
            <a:r>
              <a:rPr dirty="0" err="1"/>
              <a:t>voda</a:t>
            </a:r>
            <a:r>
              <a:rPr dirty="0"/>
              <a:t>:</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a:t>
            </a:r>
            <a:r>
              <a:rPr dirty="0" err="1"/>
              <a:t>Jiní</a:t>
            </a:r>
            <a:r>
              <a:rPr dirty="0"/>
              <a:t> </a:t>
            </a:r>
            <a:r>
              <a:rPr dirty="0" err="1"/>
              <a:t>tvrdí</a:t>
            </a:r>
            <a:r>
              <a:rPr dirty="0"/>
              <a:t>, </a:t>
            </a:r>
            <a:r>
              <a:rPr dirty="0" err="1"/>
              <a:t>že</a:t>
            </a:r>
            <a:r>
              <a:rPr dirty="0"/>
              <a:t> </a:t>
            </a:r>
            <a:r>
              <a:rPr dirty="0" err="1"/>
              <a:t>Země</a:t>
            </a:r>
            <a:r>
              <a:rPr dirty="0"/>
              <a:t> </a:t>
            </a:r>
            <a:r>
              <a:rPr dirty="0" err="1"/>
              <a:t>spočívá</a:t>
            </a:r>
            <a:r>
              <a:rPr dirty="0"/>
              <a:t> </a:t>
            </a:r>
            <a:r>
              <a:rPr dirty="0" err="1"/>
              <a:t>na</a:t>
            </a:r>
            <a:r>
              <a:rPr dirty="0"/>
              <a:t> </a:t>
            </a:r>
            <a:r>
              <a:rPr dirty="0" err="1"/>
              <a:t>vodě</a:t>
            </a:r>
            <a:r>
              <a:rPr dirty="0"/>
              <a:t>. </a:t>
            </a:r>
            <a:r>
              <a:rPr dirty="0" err="1"/>
              <a:t>Neboť</a:t>
            </a:r>
            <a:r>
              <a:rPr dirty="0"/>
              <a:t> </a:t>
            </a:r>
            <a:r>
              <a:rPr dirty="0" err="1"/>
              <a:t>toto</a:t>
            </a:r>
            <a:r>
              <a:rPr dirty="0"/>
              <a:t> je </a:t>
            </a:r>
            <a:r>
              <a:rPr dirty="0" err="1"/>
              <a:t>nejstarší</a:t>
            </a:r>
            <a:r>
              <a:rPr dirty="0"/>
              <a:t> </a:t>
            </a:r>
            <a:r>
              <a:rPr dirty="0" err="1"/>
              <a:t>výklad</a:t>
            </a:r>
            <a:r>
              <a:rPr dirty="0"/>
              <a:t>, </a:t>
            </a:r>
            <a:r>
              <a:rPr dirty="0" err="1"/>
              <a:t>který</a:t>
            </a:r>
            <a:r>
              <a:rPr dirty="0"/>
              <a:t> k </a:t>
            </a:r>
            <a:r>
              <a:rPr dirty="0" err="1"/>
              <a:t>nám</a:t>
            </a:r>
            <a:r>
              <a:rPr dirty="0"/>
              <a:t> </a:t>
            </a:r>
            <a:r>
              <a:rPr dirty="0" err="1"/>
              <a:t>došel</a:t>
            </a:r>
            <a:r>
              <a:rPr dirty="0"/>
              <a:t>. </a:t>
            </a:r>
            <a:r>
              <a:rPr b="1" dirty="0" err="1"/>
              <a:t>Tvrdí</a:t>
            </a:r>
            <a:r>
              <a:rPr b="1" dirty="0"/>
              <a:t> se</a:t>
            </a:r>
            <a:r>
              <a:rPr dirty="0"/>
              <a:t>, </a:t>
            </a:r>
            <a:r>
              <a:rPr dirty="0" err="1"/>
              <a:t>že</a:t>
            </a:r>
            <a:r>
              <a:rPr dirty="0"/>
              <a:t> </a:t>
            </a:r>
            <a:r>
              <a:rPr dirty="0" err="1"/>
              <a:t>jej</a:t>
            </a:r>
            <a:r>
              <a:rPr dirty="0"/>
              <a:t> </a:t>
            </a:r>
            <a:r>
              <a:rPr dirty="0" err="1"/>
              <a:t>podal</a:t>
            </a:r>
            <a:r>
              <a:rPr dirty="0"/>
              <a:t> </a:t>
            </a:r>
            <a:r>
              <a:rPr dirty="0" err="1"/>
              <a:t>Thalés</a:t>
            </a:r>
            <a:r>
              <a:rPr dirty="0"/>
              <a:t> z </a:t>
            </a:r>
            <a:r>
              <a:rPr dirty="0" err="1"/>
              <a:t>Milétu</a:t>
            </a:r>
            <a:r>
              <a:rPr dirty="0"/>
              <a:t>, </a:t>
            </a:r>
            <a:r>
              <a:rPr dirty="0" err="1"/>
              <a:t>podle</a:t>
            </a:r>
            <a:r>
              <a:rPr dirty="0"/>
              <a:t> </a:t>
            </a:r>
            <a:r>
              <a:rPr dirty="0" err="1"/>
              <a:t>něhož</a:t>
            </a:r>
            <a:r>
              <a:rPr dirty="0"/>
              <a:t> </a:t>
            </a:r>
            <a:r>
              <a:rPr dirty="0" err="1"/>
              <a:t>Země</a:t>
            </a:r>
            <a:r>
              <a:rPr dirty="0"/>
              <a:t> </a:t>
            </a:r>
            <a:r>
              <a:rPr dirty="0" err="1"/>
              <a:t>spočívá</a:t>
            </a:r>
            <a:r>
              <a:rPr dirty="0"/>
              <a:t> </a:t>
            </a:r>
            <a:r>
              <a:rPr dirty="0" err="1"/>
              <a:t>na</a:t>
            </a:r>
            <a:r>
              <a:rPr dirty="0"/>
              <a:t> </a:t>
            </a:r>
            <a:r>
              <a:rPr dirty="0" err="1"/>
              <a:t>místě</a:t>
            </a:r>
            <a:r>
              <a:rPr dirty="0"/>
              <a:t>, </a:t>
            </a:r>
            <a:r>
              <a:rPr dirty="0" err="1"/>
              <a:t>protože</a:t>
            </a:r>
            <a:r>
              <a:rPr dirty="0"/>
              <a:t> je </a:t>
            </a:r>
            <a:r>
              <a:rPr dirty="0" err="1"/>
              <a:t>plovoucí</a:t>
            </a:r>
            <a:r>
              <a:rPr dirty="0"/>
              <a:t>, </a:t>
            </a:r>
            <a:r>
              <a:rPr dirty="0" err="1"/>
              <a:t>podobně</a:t>
            </a:r>
            <a:r>
              <a:rPr dirty="0"/>
              <a:t> </a:t>
            </a:r>
            <a:r>
              <a:rPr dirty="0" err="1"/>
              <a:t>jako</a:t>
            </a:r>
            <a:r>
              <a:rPr dirty="0"/>
              <a:t> </a:t>
            </a:r>
            <a:r>
              <a:rPr dirty="0" err="1"/>
              <a:t>dřevo</a:t>
            </a:r>
            <a:r>
              <a:rPr dirty="0"/>
              <a:t> </a:t>
            </a:r>
            <a:r>
              <a:rPr dirty="0" err="1"/>
              <a:t>nebo</a:t>
            </a:r>
            <a:r>
              <a:rPr dirty="0"/>
              <a:t> </a:t>
            </a:r>
            <a:r>
              <a:rPr dirty="0" err="1"/>
              <a:t>jiné</a:t>
            </a:r>
            <a:r>
              <a:rPr dirty="0"/>
              <a:t> </a:t>
            </a:r>
            <a:r>
              <a:rPr dirty="0" err="1"/>
              <a:t>takové</a:t>
            </a:r>
            <a:r>
              <a:rPr dirty="0"/>
              <a:t> </a:t>
            </a:r>
            <a:r>
              <a:rPr dirty="0" err="1"/>
              <a:t>věci</a:t>
            </a:r>
            <a:r>
              <a:rPr dirty="0"/>
              <a:t> (</a:t>
            </a:r>
            <a:r>
              <a:rPr dirty="0" err="1"/>
              <a:t>neboť</a:t>
            </a:r>
            <a:r>
              <a:rPr dirty="0"/>
              <a:t> </a:t>
            </a:r>
            <a:r>
              <a:rPr dirty="0" err="1"/>
              <a:t>žádná</a:t>
            </a:r>
            <a:r>
              <a:rPr dirty="0"/>
              <a:t> </a:t>
            </a:r>
            <a:r>
              <a:rPr dirty="0" err="1"/>
              <a:t>taková</a:t>
            </a:r>
            <a:r>
              <a:rPr dirty="0"/>
              <a:t> </a:t>
            </a:r>
            <a:r>
              <a:rPr dirty="0" err="1"/>
              <a:t>věc</a:t>
            </a:r>
            <a:r>
              <a:rPr dirty="0"/>
              <a:t> </a:t>
            </a:r>
            <a:r>
              <a:rPr dirty="0" err="1"/>
              <a:t>svou</a:t>
            </a:r>
            <a:r>
              <a:rPr dirty="0"/>
              <a:t> </a:t>
            </a:r>
            <a:r>
              <a:rPr dirty="0" err="1"/>
              <a:t>přirozeností</a:t>
            </a:r>
            <a:r>
              <a:rPr dirty="0"/>
              <a:t> </a:t>
            </a:r>
            <a:r>
              <a:rPr dirty="0" err="1"/>
              <a:t>nespočívá</a:t>
            </a:r>
            <a:r>
              <a:rPr dirty="0"/>
              <a:t> </a:t>
            </a:r>
            <a:r>
              <a:rPr dirty="0" err="1"/>
              <a:t>na</a:t>
            </a:r>
            <a:r>
              <a:rPr dirty="0"/>
              <a:t> </a:t>
            </a:r>
            <a:r>
              <a:rPr dirty="0" err="1"/>
              <a:t>vzduchu</a:t>
            </a:r>
            <a:r>
              <a:rPr dirty="0"/>
              <a:t>, ale </a:t>
            </a:r>
            <a:r>
              <a:rPr dirty="0" err="1"/>
              <a:t>na</a:t>
            </a:r>
            <a:r>
              <a:rPr dirty="0"/>
              <a:t> </a:t>
            </a:r>
            <a:r>
              <a:rPr dirty="0" err="1"/>
              <a:t>vodě</a:t>
            </a:r>
            <a:r>
              <a:rPr dirty="0"/>
              <a:t>) – </a:t>
            </a:r>
            <a:r>
              <a:rPr dirty="0" err="1"/>
              <a:t>jako</a:t>
            </a:r>
            <a:r>
              <a:rPr dirty="0"/>
              <a:t> by </a:t>
            </a:r>
            <a:r>
              <a:rPr dirty="0" err="1"/>
              <a:t>týž</a:t>
            </a:r>
            <a:r>
              <a:rPr dirty="0"/>
              <a:t> </a:t>
            </a:r>
            <a:r>
              <a:rPr dirty="0" err="1"/>
              <a:t>výklad</a:t>
            </a:r>
            <a:r>
              <a:rPr dirty="0"/>
              <a:t> </a:t>
            </a:r>
            <a:r>
              <a:rPr dirty="0" err="1"/>
              <a:t>musel</a:t>
            </a:r>
            <a:r>
              <a:rPr dirty="0"/>
              <a:t> </a:t>
            </a:r>
            <a:r>
              <a:rPr dirty="0" err="1"/>
              <a:t>platit</a:t>
            </a:r>
            <a:r>
              <a:rPr dirty="0"/>
              <a:t> pro </a:t>
            </a:r>
            <a:r>
              <a:rPr dirty="0" err="1"/>
              <a:t>Zemi</a:t>
            </a:r>
            <a:r>
              <a:rPr dirty="0"/>
              <a:t> </a:t>
            </a:r>
            <a:r>
              <a:rPr dirty="0" err="1"/>
              <a:t>i</a:t>
            </a:r>
            <a:r>
              <a:rPr dirty="0"/>
              <a:t> pro </a:t>
            </a:r>
            <a:r>
              <a:rPr dirty="0" err="1"/>
              <a:t>vodu</a:t>
            </a:r>
            <a:r>
              <a:rPr dirty="0"/>
              <a:t>, </a:t>
            </a:r>
            <a:r>
              <a:rPr dirty="0" err="1"/>
              <a:t>která</a:t>
            </a:r>
            <a:r>
              <a:rPr dirty="0"/>
              <a:t> </a:t>
            </a:r>
            <a:r>
              <a:rPr dirty="0" err="1"/>
              <a:t>Zemi</a:t>
            </a:r>
            <a:r>
              <a:rPr dirty="0"/>
              <a:t> </a:t>
            </a:r>
            <a:r>
              <a:rPr dirty="0" err="1"/>
              <a:t>nese</a:t>
            </a:r>
            <a:r>
              <a:rPr dirty="0"/>
              <a:t>.“ (</a:t>
            </a:r>
            <a:r>
              <a:rPr dirty="0" err="1"/>
              <a:t>Aristotelés</a:t>
            </a:r>
            <a:r>
              <a:rPr dirty="0"/>
              <a:t>, </a:t>
            </a:r>
            <a:r>
              <a:rPr i="1" dirty="0"/>
              <a:t>De </a:t>
            </a:r>
            <a:r>
              <a:rPr i="1" dirty="0" err="1"/>
              <a:t>caelo</a:t>
            </a:r>
            <a:r>
              <a:rPr i="1" dirty="0"/>
              <a:t>, </a:t>
            </a:r>
            <a:r>
              <a:rPr dirty="0"/>
              <a:t>II, 13, 294a28; DK 11 A 14)</a:t>
            </a:r>
            <a:endParaRPr sz="2900" dirty="0"/>
          </a:p>
          <a:p>
            <a:pPr marL="0" indent="0">
              <a:lnSpc>
                <a:spcPct val="90000"/>
              </a:lnSpc>
              <a:spcBef>
                <a:spcPts val="200"/>
              </a:spcBef>
              <a:buSzTx/>
              <a:buNone/>
              <a:defRPr sz="900">
                <a:latin typeface="Times New Roman"/>
                <a:ea typeface="Times New Roman"/>
                <a:cs typeface="Times New Roman"/>
                <a:sym typeface="Times New Roman"/>
              </a:defRPr>
            </a:pPr>
            <a:r>
              <a:rPr dirty="0"/>
              <a:t>„Z </a:t>
            </a:r>
            <a:r>
              <a:rPr dirty="0" err="1"/>
              <a:t>těch</a:t>
            </a:r>
            <a:r>
              <a:rPr dirty="0"/>
              <a:t>, </a:t>
            </a:r>
            <a:r>
              <a:rPr dirty="0" err="1"/>
              <a:t>kdo</a:t>
            </a:r>
            <a:r>
              <a:rPr dirty="0"/>
              <a:t> </a:t>
            </a:r>
            <a:r>
              <a:rPr dirty="0" err="1"/>
              <a:t>jako</a:t>
            </a:r>
            <a:r>
              <a:rPr dirty="0"/>
              <a:t> </a:t>
            </a:r>
            <a:r>
              <a:rPr dirty="0" err="1"/>
              <a:t>první</a:t>
            </a:r>
            <a:r>
              <a:rPr dirty="0"/>
              <a:t> </a:t>
            </a:r>
            <a:r>
              <a:rPr dirty="0" err="1"/>
              <a:t>začali</a:t>
            </a:r>
            <a:r>
              <a:rPr dirty="0"/>
              <a:t> </a:t>
            </a:r>
            <a:r>
              <a:rPr dirty="0" err="1"/>
              <a:t>filosofovat</a:t>
            </a:r>
            <a:r>
              <a:rPr dirty="0"/>
              <a:t>, se </a:t>
            </a:r>
            <a:r>
              <a:rPr dirty="0" err="1"/>
              <a:t>většina</a:t>
            </a:r>
            <a:r>
              <a:rPr dirty="0"/>
              <a:t> </a:t>
            </a:r>
            <a:r>
              <a:rPr dirty="0" err="1"/>
              <a:t>domnívala</a:t>
            </a:r>
            <a:r>
              <a:rPr dirty="0"/>
              <a:t>, </a:t>
            </a:r>
            <a:r>
              <a:rPr dirty="0" err="1"/>
              <a:t>že</a:t>
            </a:r>
            <a:r>
              <a:rPr dirty="0"/>
              <a:t> </a:t>
            </a:r>
            <a:r>
              <a:rPr dirty="0" err="1"/>
              <a:t>pouze</a:t>
            </a:r>
            <a:r>
              <a:rPr dirty="0"/>
              <a:t> </a:t>
            </a:r>
            <a:r>
              <a:rPr dirty="0" err="1"/>
              <a:t>příčiny</a:t>
            </a:r>
            <a:r>
              <a:rPr dirty="0"/>
              <a:t> v </a:t>
            </a:r>
            <a:r>
              <a:rPr dirty="0" err="1"/>
              <a:t>podobě</a:t>
            </a:r>
            <a:r>
              <a:rPr dirty="0"/>
              <a:t> </a:t>
            </a:r>
            <a:r>
              <a:rPr dirty="0" err="1"/>
              <a:t>látky</a:t>
            </a:r>
            <a:r>
              <a:rPr dirty="0"/>
              <a:t> </a:t>
            </a:r>
            <a:r>
              <a:rPr dirty="0" err="1"/>
              <a:t>jsou</a:t>
            </a:r>
            <a:r>
              <a:rPr dirty="0"/>
              <a:t> </a:t>
            </a:r>
            <a:r>
              <a:rPr dirty="0" err="1"/>
              <a:t>příčinami</a:t>
            </a:r>
            <a:r>
              <a:rPr dirty="0"/>
              <a:t> </a:t>
            </a:r>
            <a:r>
              <a:rPr dirty="0" err="1"/>
              <a:t>všeho</a:t>
            </a:r>
            <a:r>
              <a:rPr dirty="0"/>
              <a:t>. </a:t>
            </a:r>
            <a:r>
              <a:rPr dirty="0" err="1"/>
              <a:t>Neboť</a:t>
            </a:r>
            <a:r>
              <a:rPr dirty="0"/>
              <a:t> z </a:t>
            </a:r>
            <a:r>
              <a:rPr dirty="0" err="1"/>
              <a:t>čeho</a:t>
            </a:r>
            <a:r>
              <a:rPr dirty="0"/>
              <a:t> </a:t>
            </a:r>
            <a:r>
              <a:rPr dirty="0" err="1"/>
              <a:t>všechna</a:t>
            </a:r>
            <a:r>
              <a:rPr dirty="0"/>
              <a:t> </a:t>
            </a:r>
            <a:r>
              <a:rPr dirty="0" err="1"/>
              <a:t>jsoucna</a:t>
            </a:r>
            <a:r>
              <a:rPr dirty="0"/>
              <a:t> </a:t>
            </a:r>
            <a:r>
              <a:rPr dirty="0" err="1"/>
              <a:t>jsou</a:t>
            </a:r>
            <a:r>
              <a:rPr dirty="0"/>
              <a:t> a z </a:t>
            </a:r>
            <a:r>
              <a:rPr dirty="0" err="1"/>
              <a:t>čeho</a:t>
            </a:r>
            <a:r>
              <a:rPr dirty="0"/>
              <a:t> </a:t>
            </a:r>
            <a:r>
              <a:rPr dirty="0" err="1"/>
              <a:t>jako</a:t>
            </a:r>
            <a:r>
              <a:rPr dirty="0"/>
              <a:t> </a:t>
            </a:r>
            <a:r>
              <a:rPr dirty="0" err="1"/>
              <a:t>první</a:t>
            </a:r>
            <a:r>
              <a:rPr dirty="0"/>
              <a:t> </a:t>
            </a:r>
            <a:r>
              <a:rPr dirty="0" err="1"/>
              <a:t>vznikají</a:t>
            </a:r>
            <a:r>
              <a:rPr dirty="0"/>
              <a:t>  a do </a:t>
            </a:r>
            <a:r>
              <a:rPr dirty="0" err="1"/>
              <a:t>čeho</a:t>
            </a:r>
            <a:r>
              <a:rPr dirty="0"/>
              <a:t> </a:t>
            </a:r>
            <a:r>
              <a:rPr dirty="0" err="1"/>
              <a:t>nakonec</a:t>
            </a:r>
            <a:r>
              <a:rPr dirty="0"/>
              <a:t> </a:t>
            </a:r>
            <a:r>
              <a:rPr dirty="0" err="1"/>
              <a:t>zanikají</a:t>
            </a:r>
            <a:r>
              <a:rPr dirty="0"/>
              <a:t>, </a:t>
            </a:r>
            <a:r>
              <a:rPr dirty="0" err="1"/>
              <a:t>zatímco</a:t>
            </a:r>
            <a:r>
              <a:rPr dirty="0"/>
              <a:t> substance </a:t>
            </a:r>
            <a:r>
              <a:rPr dirty="0" err="1"/>
              <a:t>trvá</a:t>
            </a:r>
            <a:r>
              <a:rPr dirty="0"/>
              <a:t> a </a:t>
            </a:r>
            <a:r>
              <a:rPr dirty="0" err="1"/>
              <a:t>mění</a:t>
            </a:r>
            <a:r>
              <a:rPr dirty="0"/>
              <a:t> se </a:t>
            </a:r>
            <a:r>
              <a:rPr dirty="0" err="1"/>
              <a:t>pouze</a:t>
            </a:r>
            <a:r>
              <a:rPr dirty="0"/>
              <a:t> </a:t>
            </a:r>
            <a:r>
              <a:rPr dirty="0" err="1"/>
              <a:t>její</a:t>
            </a:r>
            <a:r>
              <a:rPr dirty="0"/>
              <a:t> </a:t>
            </a:r>
            <a:r>
              <a:rPr dirty="0" err="1"/>
              <a:t>stavy</a:t>
            </a:r>
            <a:r>
              <a:rPr dirty="0"/>
              <a:t>, o tom </a:t>
            </a:r>
            <a:r>
              <a:rPr dirty="0" err="1"/>
              <a:t>říkají</a:t>
            </a:r>
            <a:r>
              <a:rPr dirty="0"/>
              <a:t>, </a:t>
            </a:r>
            <a:r>
              <a:rPr dirty="0" err="1"/>
              <a:t>že</a:t>
            </a:r>
            <a:r>
              <a:rPr dirty="0"/>
              <a:t> je to </a:t>
            </a:r>
            <a:r>
              <a:rPr dirty="0" err="1"/>
              <a:t>prvek</a:t>
            </a:r>
            <a:r>
              <a:rPr dirty="0"/>
              <a:t> a </a:t>
            </a:r>
            <a:r>
              <a:rPr dirty="0" err="1"/>
              <a:t>počátek</a:t>
            </a:r>
            <a:r>
              <a:rPr dirty="0"/>
              <a:t> </a:t>
            </a:r>
            <a:r>
              <a:rPr dirty="0" err="1"/>
              <a:t>jsoucen</a:t>
            </a:r>
            <a:r>
              <a:rPr dirty="0"/>
              <a:t>. A z </a:t>
            </a:r>
            <a:r>
              <a:rPr dirty="0" err="1"/>
              <a:t>toho</a:t>
            </a:r>
            <a:r>
              <a:rPr dirty="0"/>
              <a:t> </a:t>
            </a:r>
            <a:r>
              <a:rPr dirty="0" err="1"/>
              <a:t>důvodu</a:t>
            </a:r>
            <a:r>
              <a:rPr dirty="0"/>
              <a:t> se </a:t>
            </a:r>
            <a:r>
              <a:rPr dirty="0" err="1"/>
              <a:t>domnívají</a:t>
            </a:r>
            <a:r>
              <a:rPr dirty="0"/>
              <a:t>, </a:t>
            </a:r>
            <a:r>
              <a:rPr dirty="0" err="1"/>
              <a:t>že</a:t>
            </a:r>
            <a:r>
              <a:rPr dirty="0"/>
              <a:t> </a:t>
            </a:r>
            <a:r>
              <a:rPr dirty="0" err="1"/>
              <a:t>nic</a:t>
            </a:r>
            <a:r>
              <a:rPr dirty="0"/>
              <a:t> </a:t>
            </a:r>
            <a:r>
              <a:rPr dirty="0" err="1"/>
              <a:t>ani</a:t>
            </a:r>
            <a:r>
              <a:rPr dirty="0"/>
              <a:t> </a:t>
            </a:r>
            <a:r>
              <a:rPr dirty="0" err="1"/>
              <a:t>nevzniká</a:t>
            </a:r>
            <a:r>
              <a:rPr dirty="0"/>
              <a:t>, </a:t>
            </a:r>
            <a:r>
              <a:rPr dirty="0" err="1"/>
              <a:t>ani</a:t>
            </a:r>
            <a:r>
              <a:rPr dirty="0"/>
              <a:t> </a:t>
            </a:r>
            <a:r>
              <a:rPr dirty="0" err="1"/>
              <a:t>nezaniká</a:t>
            </a:r>
            <a:r>
              <a:rPr dirty="0"/>
              <a:t>, </a:t>
            </a:r>
            <a:r>
              <a:rPr dirty="0" err="1"/>
              <a:t>protože</a:t>
            </a:r>
            <a:r>
              <a:rPr dirty="0"/>
              <a:t> </a:t>
            </a:r>
            <a:r>
              <a:rPr dirty="0" err="1"/>
              <a:t>takováto</a:t>
            </a:r>
            <a:r>
              <a:rPr dirty="0"/>
              <a:t> </a:t>
            </a:r>
            <a:r>
              <a:rPr dirty="0" err="1"/>
              <a:t>přirozenost</a:t>
            </a:r>
            <a:r>
              <a:rPr dirty="0"/>
              <a:t> </a:t>
            </a:r>
            <a:r>
              <a:rPr dirty="0" err="1"/>
              <a:t>prý</a:t>
            </a:r>
            <a:r>
              <a:rPr dirty="0"/>
              <a:t> </a:t>
            </a:r>
            <a:r>
              <a:rPr dirty="0" err="1"/>
              <a:t>zůstává</a:t>
            </a:r>
            <a:r>
              <a:rPr dirty="0"/>
              <a:t> </a:t>
            </a:r>
            <a:r>
              <a:rPr dirty="0" err="1"/>
              <a:t>stále</a:t>
            </a:r>
            <a:r>
              <a:rPr dirty="0"/>
              <a:t> </a:t>
            </a:r>
            <a:r>
              <a:rPr dirty="0" err="1"/>
              <a:t>zachována</a:t>
            </a:r>
            <a:r>
              <a:rPr dirty="0"/>
              <a:t> … </a:t>
            </a:r>
            <a:r>
              <a:rPr dirty="0" err="1"/>
              <a:t>Neboť</a:t>
            </a:r>
            <a:r>
              <a:rPr dirty="0"/>
              <a:t> </a:t>
            </a:r>
            <a:r>
              <a:rPr dirty="0" err="1"/>
              <a:t>musí</a:t>
            </a:r>
            <a:r>
              <a:rPr dirty="0"/>
              <a:t> </a:t>
            </a:r>
            <a:r>
              <a:rPr dirty="0" err="1"/>
              <a:t>existovat</a:t>
            </a:r>
            <a:r>
              <a:rPr dirty="0"/>
              <a:t> </a:t>
            </a:r>
            <a:r>
              <a:rPr dirty="0" err="1"/>
              <a:t>jakási</a:t>
            </a:r>
            <a:r>
              <a:rPr dirty="0"/>
              <a:t> </a:t>
            </a:r>
            <a:r>
              <a:rPr dirty="0" err="1"/>
              <a:t>přirozenost</a:t>
            </a:r>
            <a:r>
              <a:rPr dirty="0"/>
              <a:t>, </a:t>
            </a:r>
            <a:r>
              <a:rPr dirty="0" err="1"/>
              <a:t>buď</a:t>
            </a:r>
            <a:r>
              <a:rPr dirty="0"/>
              <a:t> </a:t>
            </a:r>
            <a:r>
              <a:rPr dirty="0" err="1"/>
              <a:t>jedna</a:t>
            </a:r>
            <a:r>
              <a:rPr dirty="0"/>
              <a:t> </a:t>
            </a:r>
            <a:r>
              <a:rPr dirty="0" err="1"/>
              <a:t>nebo</a:t>
            </a:r>
            <a:r>
              <a:rPr dirty="0"/>
              <a:t> </a:t>
            </a:r>
            <a:r>
              <a:rPr dirty="0" err="1"/>
              <a:t>více</a:t>
            </a:r>
            <a:r>
              <a:rPr dirty="0"/>
              <a:t> </a:t>
            </a:r>
            <a:r>
              <a:rPr dirty="0" err="1"/>
              <a:t>než</a:t>
            </a:r>
            <a:r>
              <a:rPr dirty="0"/>
              <a:t> </a:t>
            </a:r>
            <a:r>
              <a:rPr dirty="0" err="1"/>
              <a:t>jedna</a:t>
            </a:r>
            <a:r>
              <a:rPr dirty="0"/>
              <a:t>, </a:t>
            </a:r>
            <a:r>
              <a:rPr dirty="0" err="1"/>
              <a:t>ze</a:t>
            </a:r>
            <a:r>
              <a:rPr dirty="0"/>
              <a:t> </a:t>
            </a:r>
            <a:r>
              <a:rPr dirty="0" err="1"/>
              <a:t>které</a:t>
            </a:r>
            <a:r>
              <a:rPr dirty="0"/>
              <a:t> </a:t>
            </a:r>
            <a:r>
              <a:rPr dirty="0" err="1"/>
              <a:t>vznikají</a:t>
            </a:r>
            <a:r>
              <a:rPr dirty="0"/>
              <a:t> </a:t>
            </a:r>
            <a:r>
              <a:rPr dirty="0" err="1"/>
              <a:t>ostatní</a:t>
            </a:r>
            <a:r>
              <a:rPr dirty="0"/>
              <a:t> </a:t>
            </a:r>
            <a:r>
              <a:rPr dirty="0" err="1"/>
              <a:t>věci</a:t>
            </a:r>
            <a:r>
              <a:rPr dirty="0"/>
              <a:t>, </a:t>
            </a:r>
            <a:r>
              <a:rPr dirty="0" err="1"/>
              <a:t>zatímco</a:t>
            </a:r>
            <a:r>
              <a:rPr dirty="0"/>
              <a:t> </a:t>
            </a:r>
            <a:r>
              <a:rPr dirty="0" err="1"/>
              <a:t>ona</a:t>
            </a:r>
            <a:r>
              <a:rPr dirty="0"/>
              <a:t> </a:t>
            </a:r>
            <a:r>
              <a:rPr dirty="0" err="1"/>
              <a:t>zůstává</a:t>
            </a:r>
            <a:r>
              <a:rPr dirty="0"/>
              <a:t> </a:t>
            </a:r>
            <a:r>
              <a:rPr dirty="0" err="1"/>
              <a:t>zachována</a:t>
            </a:r>
            <a:r>
              <a:rPr dirty="0"/>
              <a:t>. </a:t>
            </a:r>
            <a:r>
              <a:rPr b="1" dirty="0"/>
              <a:t>O </a:t>
            </a:r>
            <a:r>
              <a:rPr b="1" dirty="0" err="1"/>
              <a:t>počtu</a:t>
            </a:r>
            <a:r>
              <a:rPr b="1" dirty="0"/>
              <a:t> a </a:t>
            </a:r>
            <a:r>
              <a:rPr b="1" dirty="0" err="1"/>
              <a:t>povaze</a:t>
            </a:r>
            <a:r>
              <a:rPr b="1" dirty="0"/>
              <a:t> </a:t>
            </a:r>
            <a:r>
              <a:rPr b="1" dirty="0" err="1"/>
              <a:t>takových</a:t>
            </a:r>
            <a:r>
              <a:rPr b="1" dirty="0"/>
              <a:t> </a:t>
            </a:r>
            <a:r>
              <a:rPr b="1" dirty="0" err="1"/>
              <a:t>počátků</a:t>
            </a:r>
            <a:r>
              <a:rPr b="1" dirty="0"/>
              <a:t> </a:t>
            </a:r>
            <a:r>
              <a:rPr b="1" dirty="0" err="1"/>
              <a:t>však</a:t>
            </a:r>
            <a:r>
              <a:rPr b="1" dirty="0"/>
              <a:t> </a:t>
            </a:r>
            <a:r>
              <a:rPr b="1" dirty="0" err="1"/>
              <a:t>neříkají</a:t>
            </a:r>
            <a:r>
              <a:rPr b="1" dirty="0"/>
              <a:t> </a:t>
            </a:r>
            <a:r>
              <a:rPr b="1" dirty="0" err="1"/>
              <a:t>všichni</a:t>
            </a:r>
            <a:r>
              <a:rPr b="1" dirty="0"/>
              <a:t> </a:t>
            </a:r>
            <a:r>
              <a:rPr b="1" dirty="0" err="1"/>
              <a:t>totéž</a:t>
            </a:r>
            <a:r>
              <a:rPr b="1" dirty="0"/>
              <a:t>.</a:t>
            </a:r>
            <a:r>
              <a:rPr dirty="0"/>
              <a:t> </a:t>
            </a:r>
            <a:r>
              <a:rPr dirty="0" err="1"/>
              <a:t>Thalés</a:t>
            </a:r>
            <a:r>
              <a:rPr dirty="0"/>
              <a:t>, od </a:t>
            </a:r>
            <a:r>
              <a:rPr dirty="0" err="1"/>
              <a:t>něhož</a:t>
            </a:r>
            <a:r>
              <a:rPr dirty="0"/>
              <a:t> </a:t>
            </a:r>
            <a:r>
              <a:rPr dirty="0" err="1"/>
              <a:t>pochází</a:t>
            </a:r>
            <a:r>
              <a:rPr dirty="0"/>
              <a:t> </a:t>
            </a:r>
            <a:r>
              <a:rPr dirty="0" err="1"/>
              <a:t>tento</a:t>
            </a:r>
            <a:r>
              <a:rPr dirty="0"/>
              <a:t> </a:t>
            </a:r>
            <a:r>
              <a:rPr dirty="0" err="1"/>
              <a:t>způsob</a:t>
            </a:r>
            <a:r>
              <a:rPr dirty="0"/>
              <a:t> </a:t>
            </a:r>
            <a:r>
              <a:rPr dirty="0" err="1"/>
              <a:t>filosofie</a:t>
            </a:r>
            <a:r>
              <a:rPr dirty="0"/>
              <a:t>, </a:t>
            </a:r>
            <a:r>
              <a:rPr dirty="0" err="1"/>
              <a:t>tvrdí</a:t>
            </a:r>
            <a:r>
              <a:rPr dirty="0"/>
              <a:t>, </a:t>
            </a:r>
            <a:r>
              <a:rPr dirty="0" err="1"/>
              <a:t>že</a:t>
            </a:r>
            <a:r>
              <a:rPr dirty="0"/>
              <a:t> je to </a:t>
            </a:r>
            <a:r>
              <a:rPr dirty="0" err="1"/>
              <a:t>voda</a:t>
            </a:r>
            <a:r>
              <a:rPr dirty="0"/>
              <a:t> (proto </a:t>
            </a:r>
            <a:r>
              <a:rPr dirty="0" err="1"/>
              <a:t>také</a:t>
            </a:r>
            <a:r>
              <a:rPr dirty="0"/>
              <a:t> </a:t>
            </a:r>
            <a:r>
              <a:rPr dirty="0" err="1"/>
              <a:t>prohlásil</a:t>
            </a:r>
            <a:r>
              <a:rPr dirty="0"/>
              <a:t>, </a:t>
            </a:r>
            <a:r>
              <a:rPr dirty="0" err="1"/>
              <a:t>že</a:t>
            </a:r>
            <a:r>
              <a:rPr dirty="0"/>
              <a:t> </a:t>
            </a:r>
            <a:r>
              <a:rPr dirty="0" err="1"/>
              <a:t>Země</a:t>
            </a:r>
            <a:r>
              <a:rPr dirty="0"/>
              <a:t> je </a:t>
            </a:r>
            <a:r>
              <a:rPr dirty="0" err="1"/>
              <a:t>na</a:t>
            </a:r>
            <a:r>
              <a:rPr dirty="0"/>
              <a:t> </a:t>
            </a:r>
            <a:r>
              <a:rPr dirty="0" err="1"/>
              <a:t>vodě</a:t>
            </a:r>
            <a:r>
              <a:rPr dirty="0"/>
              <a:t>). </a:t>
            </a:r>
            <a:r>
              <a:rPr dirty="0" err="1"/>
              <a:t>Tuto</a:t>
            </a:r>
            <a:r>
              <a:rPr dirty="0"/>
              <a:t> </a:t>
            </a:r>
            <a:r>
              <a:rPr dirty="0" err="1"/>
              <a:t>domněnku</a:t>
            </a:r>
            <a:r>
              <a:rPr dirty="0"/>
              <a:t> </a:t>
            </a:r>
            <a:r>
              <a:rPr dirty="0" err="1"/>
              <a:t>možná</a:t>
            </a:r>
            <a:r>
              <a:rPr dirty="0"/>
              <a:t> </a:t>
            </a:r>
            <a:r>
              <a:rPr dirty="0" err="1"/>
              <a:t>pojal</a:t>
            </a:r>
            <a:r>
              <a:rPr dirty="0"/>
              <a:t>, </a:t>
            </a:r>
            <a:r>
              <a:rPr dirty="0" err="1"/>
              <a:t>když</a:t>
            </a:r>
            <a:r>
              <a:rPr dirty="0"/>
              <a:t> </a:t>
            </a:r>
            <a:r>
              <a:rPr dirty="0" err="1"/>
              <a:t>pozoroval</a:t>
            </a:r>
            <a:r>
              <a:rPr dirty="0"/>
              <a:t>, </a:t>
            </a:r>
            <a:r>
              <a:rPr dirty="0" err="1"/>
              <a:t>že</a:t>
            </a:r>
            <a:r>
              <a:rPr dirty="0"/>
              <a:t> </a:t>
            </a:r>
            <a:r>
              <a:rPr dirty="0" err="1"/>
              <a:t>výživa</a:t>
            </a:r>
            <a:r>
              <a:rPr dirty="0"/>
              <a:t> </a:t>
            </a:r>
            <a:r>
              <a:rPr dirty="0" err="1"/>
              <a:t>všeho</a:t>
            </a:r>
            <a:r>
              <a:rPr dirty="0"/>
              <a:t> je </a:t>
            </a:r>
            <a:r>
              <a:rPr dirty="0" err="1"/>
              <a:t>vlhká</a:t>
            </a:r>
            <a:r>
              <a:rPr dirty="0"/>
              <a:t> a </a:t>
            </a:r>
            <a:r>
              <a:rPr dirty="0" err="1"/>
              <a:t>že</a:t>
            </a:r>
            <a:r>
              <a:rPr dirty="0"/>
              <a:t> </a:t>
            </a:r>
            <a:r>
              <a:rPr dirty="0" err="1"/>
              <a:t>samo</a:t>
            </a:r>
            <a:r>
              <a:rPr dirty="0"/>
              <a:t> </a:t>
            </a:r>
            <a:r>
              <a:rPr dirty="0" err="1"/>
              <a:t>teplo</a:t>
            </a:r>
            <a:r>
              <a:rPr dirty="0"/>
              <a:t> </a:t>
            </a:r>
            <a:r>
              <a:rPr dirty="0" err="1"/>
              <a:t>vzniká</a:t>
            </a:r>
            <a:r>
              <a:rPr dirty="0"/>
              <a:t> z </a:t>
            </a:r>
            <a:r>
              <a:rPr dirty="0" err="1"/>
              <a:t>vlhka</a:t>
            </a:r>
            <a:r>
              <a:rPr dirty="0"/>
              <a:t> a </a:t>
            </a:r>
            <a:r>
              <a:rPr dirty="0" err="1"/>
              <a:t>vlhkem</a:t>
            </a:r>
            <a:r>
              <a:rPr dirty="0"/>
              <a:t> </a:t>
            </a:r>
            <a:r>
              <a:rPr dirty="0" err="1"/>
              <a:t>žije</a:t>
            </a:r>
            <a:r>
              <a:rPr dirty="0"/>
              <a:t> (</a:t>
            </a:r>
            <a:r>
              <a:rPr dirty="0" err="1"/>
              <a:t>počátkem</a:t>
            </a:r>
            <a:r>
              <a:rPr dirty="0"/>
              <a:t> </a:t>
            </a:r>
            <a:r>
              <a:rPr dirty="0" err="1"/>
              <a:t>všeho</a:t>
            </a:r>
            <a:r>
              <a:rPr dirty="0"/>
              <a:t> je to, z </a:t>
            </a:r>
            <a:r>
              <a:rPr dirty="0" err="1"/>
              <a:t>čeho</a:t>
            </a:r>
            <a:r>
              <a:rPr dirty="0"/>
              <a:t> </a:t>
            </a:r>
            <a:r>
              <a:rPr dirty="0" err="1"/>
              <a:t>všechno</a:t>
            </a:r>
            <a:r>
              <a:rPr dirty="0"/>
              <a:t> </a:t>
            </a:r>
            <a:r>
              <a:rPr dirty="0" err="1"/>
              <a:t>vzniká</a:t>
            </a:r>
            <a:r>
              <a:rPr dirty="0"/>
              <a:t>) Proto </a:t>
            </a:r>
            <a:r>
              <a:rPr dirty="0" err="1"/>
              <a:t>tedy</a:t>
            </a:r>
            <a:r>
              <a:rPr dirty="0"/>
              <a:t> </a:t>
            </a:r>
            <a:r>
              <a:rPr dirty="0" err="1"/>
              <a:t>pojal</a:t>
            </a:r>
            <a:r>
              <a:rPr dirty="0"/>
              <a:t> </a:t>
            </a:r>
            <a:r>
              <a:rPr dirty="0" err="1"/>
              <a:t>tuto</a:t>
            </a:r>
            <a:r>
              <a:rPr dirty="0"/>
              <a:t> </a:t>
            </a:r>
            <a:r>
              <a:rPr dirty="0" err="1"/>
              <a:t>domněnku</a:t>
            </a:r>
            <a:r>
              <a:rPr dirty="0"/>
              <a:t> a </a:t>
            </a:r>
            <a:r>
              <a:rPr dirty="0" err="1"/>
              <a:t>také</a:t>
            </a:r>
            <a:r>
              <a:rPr dirty="0"/>
              <a:t> proto, </a:t>
            </a:r>
            <a:r>
              <a:rPr dirty="0" err="1"/>
              <a:t>že</a:t>
            </a:r>
            <a:r>
              <a:rPr dirty="0"/>
              <a:t> </a:t>
            </a:r>
            <a:r>
              <a:rPr dirty="0" err="1"/>
              <a:t>semena</a:t>
            </a:r>
            <a:r>
              <a:rPr dirty="0"/>
              <a:t> </a:t>
            </a:r>
            <a:r>
              <a:rPr dirty="0" err="1"/>
              <a:t>všechna</a:t>
            </a:r>
            <a:r>
              <a:rPr dirty="0"/>
              <a:t> </a:t>
            </a:r>
            <a:r>
              <a:rPr dirty="0" err="1"/>
              <a:t>mají</a:t>
            </a:r>
            <a:r>
              <a:rPr dirty="0"/>
              <a:t> </a:t>
            </a:r>
            <a:r>
              <a:rPr dirty="0" err="1"/>
              <a:t>vlhkou</a:t>
            </a:r>
            <a:r>
              <a:rPr dirty="0"/>
              <a:t> </a:t>
            </a:r>
            <a:r>
              <a:rPr dirty="0" err="1"/>
              <a:t>přirozenost</a:t>
            </a:r>
            <a:r>
              <a:rPr dirty="0"/>
              <a:t> a </a:t>
            </a:r>
            <a:r>
              <a:rPr dirty="0" err="1"/>
              <a:t>že</a:t>
            </a:r>
            <a:r>
              <a:rPr dirty="0"/>
              <a:t> </a:t>
            </a:r>
            <a:r>
              <a:rPr dirty="0" err="1"/>
              <a:t>přirozeným</a:t>
            </a:r>
            <a:r>
              <a:rPr dirty="0"/>
              <a:t> </a:t>
            </a:r>
            <a:r>
              <a:rPr dirty="0" err="1"/>
              <a:t>počátkem</a:t>
            </a:r>
            <a:r>
              <a:rPr dirty="0"/>
              <a:t> </a:t>
            </a:r>
            <a:r>
              <a:rPr dirty="0" err="1"/>
              <a:t>vlhkých</a:t>
            </a:r>
            <a:r>
              <a:rPr dirty="0"/>
              <a:t> </a:t>
            </a:r>
            <a:r>
              <a:rPr dirty="0" err="1"/>
              <a:t>věcí</a:t>
            </a:r>
            <a:r>
              <a:rPr dirty="0"/>
              <a:t> je </a:t>
            </a:r>
            <a:r>
              <a:rPr dirty="0" err="1"/>
              <a:t>voda</a:t>
            </a:r>
            <a:r>
              <a:rPr dirty="0"/>
              <a:t>.“ (</a:t>
            </a:r>
            <a:r>
              <a:rPr dirty="0" err="1"/>
              <a:t>Aristotelés</a:t>
            </a:r>
            <a:r>
              <a:rPr dirty="0"/>
              <a:t>, </a:t>
            </a:r>
            <a:r>
              <a:rPr i="1" dirty="0" err="1"/>
              <a:t>Metafyzika</a:t>
            </a:r>
            <a:r>
              <a:rPr dirty="0"/>
              <a:t>, I, 3, 983b6 (DK 11 A 12)</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Zástupný symbol pro obsah 2"/>
          <p:cNvSpPr txBox="1">
            <a:spLocks noGrp="1"/>
          </p:cNvSpPr>
          <p:nvPr>
            <p:ph type="body" idx="1"/>
          </p:nvPr>
        </p:nvSpPr>
        <p:spPr>
          <a:xfrm>
            <a:off x="457200" y="731836"/>
            <a:ext cx="8229600" cy="5394327"/>
          </a:xfrm>
          <a:prstGeom prst="rect">
            <a:avLst/>
          </a:prstGeom>
        </p:spPr>
        <p:txBody>
          <a:bodyPr/>
          <a:lstStyle/>
          <a:p>
            <a:pPr>
              <a:lnSpc>
                <a:spcPct val="90000"/>
              </a:lnSpc>
              <a:spcBef>
                <a:spcPts val="200"/>
              </a:spcBef>
              <a:defRPr sz="1200"/>
            </a:pPr>
            <a:r>
              <a:t>Standardní (učebnicový) výklad vychází z Aristotelova svědectví (viz výše), v němž se hovoří o vodě jako počátku (</a:t>
            </a:r>
            <a:r>
              <a:rPr i="1"/>
              <a:t>arché</a:t>
            </a:r>
            <a:r>
              <a:t>). Nicméně skutečnost je taková, že dochované zlomky jsou natolik skoupé, že s jistotou to tvrdit určitě nemůžeme. Zdeněk Kratochvíl se k tomu vyjadřuje takto: „Aristotelés u něho </a:t>
            </a:r>
            <a:r>
              <a:rPr b="1"/>
              <a:t>naprosto anachronicky</a:t>
            </a:r>
            <a:r>
              <a:t> hledal odpovědi na své otázky po počátcích, živlech a základu, což se dodnes projevuje v řadě učebnic. Thalés samozřejmě ještě nemohl nic tušit o nějakých živlech, nicméně Aristotelés mu tu vodu jako živoucí základ a počátek všeho přišil“ (Kratochvíl, Z., </a:t>
            </a:r>
            <a:r>
              <a:rPr i="1"/>
              <a:t>Kam že to upadl Thalés z Milétu?</a:t>
            </a:r>
            <a:r>
              <a:t>) Kirk, Raven a Schoefield nás obdobně upozorňují: </a:t>
            </a:r>
          </a:p>
          <a:p>
            <a:pPr>
              <a:lnSpc>
                <a:spcPct val="90000"/>
              </a:lnSpc>
              <a:defRPr sz="1200"/>
            </a:pPr>
            <a:endParaRPr/>
          </a:p>
          <a:p>
            <a:pPr marL="0" indent="0">
              <a:lnSpc>
                <a:spcPct val="90000"/>
              </a:lnSpc>
              <a:spcBef>
                <a:spcPts val="200"/>
              </a:spcBef>
              <a:buSzTx/>
              <a:buNone/>
              <a:defRPr sz="1200"/>
            </a:pPr>
            <a:r>
              <a:t>„Skutečnost, že Aristotelés uplatnil na rozbor svých předchůdců tuto jedinou strnulou metodu, je zdrojem řady nedorozumění, třebaže správně a s užitkem zdůrazňuje určité podobnosti mezi jejich teoriemi. Tak např. Thalétův „počátek“ (v Aristotelově smyslu) a Hérakleitův „počátek“ (podle Aristotela oheň) byly pro Thaléta a Hérakleita samotné zjevně čímsi velmi odlišným. Po pravdě řečeno, nevíme o Thalétových názorech na vodu (kromě toho, že na ní plove Země) nic víc než to, že se Aristotelovi, který neprojevoval v tomto ohledu zrovna přemrštěnou rozlišovací schopnost, ve své z doslechu čerpané, pravděpodobně velmi zkratkovité a poněkud pokroucené podobě jevily jako odpovídající jeho vlastnímu pojetí látkové </a:t>
            </a:r>
            <a:r>
              <a:rPr i="1"/>
              <a:t>arché.“ </a:t>
            </a:r>
            <a:r>
              <a:t>(Kirk, Raven, Schoefield, 2004, s. 118) </a:t>
            </a:r>
          </a:p>
          <a:p>
            <a:pPr marL="0" indent="0">
              <a:lnSpc>
                <a:spcPct val="90000"/>
              </a:lnSpc>
              <a:buSzTx/>
              <a:buNone/>
              <a:defRPr sz="1200"/>
            </a:pPr>
            <a:endParaRPr/>
          </a:p>
          <a:p>
            <a:pPr>
              <a:lnSpc>
                <a:spcPct val="90000"/>
              </a:lnSpc>
              <a:spcBef>
                <a:spcPts val="200"/>
              </a:spcBef>
              <a:defRPr sz="1200"/>
            </a:pPr>
            <a:r>
              <a:t>Thalés se, jak je asi všeobecně známo, věnoval geometrii, astronomii i politice: </a:t>
            </a:r>
          </a:p>
          <a:p>
            <a:pPr marL="0" indent="0">
              <a:lnSpc>
                <a:spcPct val="90000"/>
              </a:lnSpc>
              <a:buSzTx/>
              <a:buNone/>
              <a:defRPr sz="1200"/>
            </a:pPr>
            <a:endParaRPr/>
          </a:p>
          <a:p>
            <a:pPr marL="0" indent="0">
              <a:lnSpc>
                <a:spcPct val="90000"/>
              </a:lnSpc>
              <a:spcBef>
                <a:spcPts val="200"/>
              </a:spcBef>
              <a:buSzTx/>
              <a:buNone/>
              <a:defRPr sz="1200"/>
            </a:pPr>
            <a:r>
              <a:t> </a:t>
            </a:r>
          </a:p>
          <a:p>
            <a:pPr marL="0" indent="0">
              <a:lnSpc>
                <a:spcPct val="90000"/>
              </a:lnSpc>
              <a:spcBef>
                <a:spcPts val="200"/>
              </a:spcBef>
              <a:buSzTx/>
              <a:buNone/>
              <a:defRPr sz="1200"/>
            </a:pPr>
            <a:r>
              <a:t>„(...) Říká se, že Thalés první poznal a vyslovil, že u každého rovnoramenného trojúhelníka si jsou úhly při základně rovny. Po starém způsobu však tyto úhly nazval podobnými.“ (</a:t>
            </a:r>
            <a:r>
              <a:rPr b="1"/>
              <a:t>A 20</a:t>
            </a:r>
            <a:r>
              <a:t> /2  =  Proklos, </a:t>
            </a:r>
            <a:r>
              <a:rPr i="1"/>
              <a:t>In Eucleidem</a:t>
            </a:r>
            <a:r>
              <a:t> 250,20)</a:t>
            </a:r>
          </a:p>
          <a:p>
            <a:pPr marL="0" indent="0">
              <a:lnSpc>
                <a:spcPct val="90000"/>
              </a:lnSpc>
              <a:spcBef>
                <a:spcPts val="200"/>
              </a:spcBef>
              <a:buSzTx/>
              <a:buNone/>
              <a:defRPr sz="1200"/>
            </a:pPr>
            <a:r>
              <a:t> </a:t>
            </a:r>
          </a:p>
          <a:p>
            <a:pPr marL="0" indent="0">
              <a:lnSpc>
                <a:spcPct val="90000"/>
              </a:lnSpc>
              <a:spcBef>
                <a:spcPts val="200"/>
              </a:spcBef>
              <a:buSzTx/>
              <a:buNone/>
              <a:defRPr sz="1200"/>
            </a:pPr>
            <a:r>
              <a:t>„Poučka, že protínají-li se dvě úsečky, jsou si [protilehlé] úhly při vrcholu rovny, byla, jak říká Eudémos, prvně nalezena Thalétem.“ (</a:t>
            </a:r>
            <a:r>
              <a:rPr b="1"/>
              <a:t>A 20</a:t>
            </a:r>
            <a:r>
              <a:t> /3  =  Proklos, </a:t>
            </a:r>
            <a:r>
              <a:rPr i="1"/>
              <a:t>In Eucleidem</a:t>
            </a:r>
            <a:r>
              <a:t> 299,1)</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Nadpis 1"/>
          <p:cNvSpPr txBox="1">
            <a:spLocks noGrp="1"/>
          </p:cNvSpPr>
          <p:nvPr>
            <p:ph type="title"/>
          </p:nvPr>
        </p:nvSpPr>
        <p:spPr>
          <a:xfrm>
            <a:off x="457200" y="274638"/>
            <a:ext cx="8229600" cy="950427"/>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rPr dirty="0" err="1"/>
              <a:t>Anaximandros</a:t>
            </a:r>
            <a:r>
              <a:rPr dirty="0"/>
              <a:t> z </a:t>
            </a:r>
            <a:r>
              <a:rPr dirty="0" err="1"/>
              <a:t>Milétu</a:t>
            </a:r>
            <a:r>
              <a:rPr dirty="0"/>
              <a:t> (</a:t>
            </a:r>
            <a:r>
              <a:rPr dirty="0" err="1"/>
              <a:t>cca</a:t>
            </a:r>
            <a:r>
              <a:rPr dirty="0"/>
              <a:t>. 546 - 500)</a:t>
            </a:r>
          </a:p>
        </p:txBody>
      </p:sp>
      <p:sp>
        <p:nvSpPr>
          <p:cNvPr id="288" name="Zástupný symbol pro obsah 2"/>
          <p:cNvSpPr txBox="1">
            <a:spLocks noGrp="1"/>
          </p:cNvSpPr>
          <p:nvPr>
            <p:ph type="body" idx="1"/>
          </p:nvPr>
        </p:nvSpPr>
        <p:spPr>
          <a:xfrm>
            <a:off x="457200" y="1600200"/>
            <a:ext cx="8229600" cy="4525963"/>
          </a:xfrm>
          <a:prstGeom prst="rect">
            <a:avLst/>
          </a:prstGeom>
        </p:spPr>
        <p:txBody>
          <a:bodyPr/>
          <a:lstStyle/>
          <a:p>
            <a:pPr marL="0" indent="0" defTabSz="877823">
              <a:lnSpc>
                <a:spcPct val="90000"/>
              </a:lnSpc>
              <a:spcBef>
                <a:spcPts val="200"/>
              </a:spcBef>
              <a:buSzTx/>
              <a:buNone/>
              <a:defRPr sz="863"/>
            </a:pPr>
            <a:r>
              <a:rPr dirty="0"/>
              <a:t>1) </a:t>
            </a:r>
            <a:r>
              <a:rPr dirty="0" err="1"/>
              <a:t>Několik</a:t>
            </a:r>
            <a:r>
              <a:rPr dirty="0"/>
              <a:t> </a:t>
            </a:r>
            <a:r>
              <a:rPr dirty="0" err="1"/>
              <a:t>vstupních</a:t>
            </a:r>
            <a:r>
              <a:rPr dirty="0"/>
              <a:t> </a:t>
            </a:r>
            <a:r>
              <a:rPr dirty="0" err="1"/>
              <a:t>poznámek</a:t>
            </a:r>
            <a:endParaRPr dirty="0"/>
          </a:p>
          <a:p>
            <a:pPr marL="329184" indent="-329184" defTabSz="877823">
              <a:lnSpc>
                <a:spcPct val="90000"/>
              </a:lnSpc>
              <a:spcBef>
                <a:spcPts val="200"/>
              </a:spcBef>
              <a:defRPr sz="863"/>
            </a:pPr>
            <a:r>
              <a:rPr dirty="0" err="1"/>
              <a:t>Doxografická</a:t>
            </a:r>
            <a:r>
              <a:rPr dirty="0"/>
              <a:t> </a:t>
            </a:r>
            <a:r>
              <a:rPr dirty="0" err="1"/>
              <a:t>tradice</a:t>
            </a:r>
            <a:r>
              <a:rPr dirty="0"/>
              <a:t> </a:t>
            </a:r>
            <a:r>
              <a:rPr dirty="0" err="1"/>
              <a:t>nazývá</a:t>
            </a:r>
            <a:r>
              <a:rPr dirty="0"/>
              <a:t> </a:t>
            </a:r>
            <a:r>
              <a:rPr dirty="0" err="1"/>
              <a:t>Anaximandra</a:t>
            </a:r>
            <a:r>
              <a:rPr dirty="0"/>
              <a:t> „</a:t>
            </a:r>
            <a:r>
              <a:rPr dirty="0" err="1"/>
              <a:t>Thaletovým</a:t>
            </a:r>
            <a:r>
              <a:rPr dirty="0"/>
              <a:t> </a:t>
            </a:r>
            <a:r>
              <a:rPr dirty="0" err="1"/>
              <a:t>žákem</a:t>
            </a:r>
            <a:r>
              <a:rPr dirty="0"/>
              <a:t>“, „</a:t>
            </a:r>
            <a:r>
              <a:rPr dirty="0" err="1"/>
              <a:t>příbuzným</a:t>
            </a:r>
            <a:r>
              <a:rPr dirty="0"/>
              <a:t>“, „</a:t>
            </a:r>
            <a:r>
              <a:rPr dirty="0" err="1"/>
              <a:t>známým</a:t>
            </a:r>
            <a:r>
              <a:rPr dirty="0"/>
              <a:t>“, „</a:t>
            </a:r>
            <a:r>
              <a:rPr dirty="0" err="1"/>
              <a:t>spoluobčanem</a:t>
            </a:r>
            <a:r>
              <a:rPr dirty="0"/>
              <a:t>“. </a:t>
            </a:r>
            <a:r>
              <a:rPr dirty="0" err="1"/>
              <a:t>Ať</a:t>
            </a:r>
            <a:r>
              <a:rPr dirty="0"/>
              <a:t> </a:t>
            </a:r>
            <a:r>
              <a:rPr dirty="0" err="1"/>
              <a:t>tomu</a:t>
            </a:r>
            <a:r>
              <a:rPr dirty="0"/>
              <a:t> </a:t>
            </a:r>
            <a:r>
              <a:rPr dirty="0" err="1"/>
              <a:t>bylo</a:t>
            </a:r>
            <a:r>
              <a:rPr dirty="0"/>
              <a:t> </a:t>
            </a:r>
            <a:r>
              <a:rPr dirty="0" err="1"/>
              <a:t>jakkoliv</a:t>
            </a:r>
            <a:r>
              <a:rPr dirty="0"/>
              <a:t>, </a:t>
            </a:r>
            <a:r>
              <a:rPr dirty="0" err="1"/>
              <a:t>zdá</a:t>
            </a:r>
            <a:r>
              <a:rPr dirty="0"/>
              <a:t> se </a:t>
            </a:r>
            <a:r>
              <a:rPr dirty="0" err="1"/>
              <a:t>na</a:t>
            </a:r>
            <a:r>
              <a:rPr dirty="0"/>
              <a:t> </a:t>
            </a:r>
            <a:r>
              <a:rPr dirty="0" err="1"/>
              <a:t>základě</a:t>
            </a:r>
            <a:r>
              <a:rPr dirty="0"/>
              <a:t> </a:t>
            </a:r>
            <a:r>
              <a:rPr dirty="0" err="1"/>
              <a:t>dochovaných</a:t>
            </a:r>
            <a:r>
              <a:rPr dirty="0"/>
              <a:t> </a:t>
            </a:r>
            <a:r>
              <a:rPr dirty="0" err="1"/>
              <a:t>zpráv</a:t>
            </a:r>
            <a:r>
              <a:rPr dirty="0"/>
              <a:t>, </a:t>
            </a:r>
            <a:r>
              <a:rPr dirty="0" err="1"/>
              <a:t>že</a:t>
            </a:r>
            <a:r>
              <a:rPr dirty="0"/>
              <a:t> </a:t>
            </a:r>
            <a:r>
              <a:rPr dirty="0" err="1"/>
              <a:t>byl</a:t>
            </a:r>
            <a:r>
              <a:rPr dirty="0"/>
              <a:t> </a:t>
            </a:r>
            <a:r>
              <a:rPr dirty="0" err="1"/>
              <a:t>jen</a:t>
            </a:r>
            <a:r>
              <a:rPr dirty="0"/>
              <a:t> o </a:t>
            </a:r>
            <a:r>
              <a:rPr dirty="0" err="1"/>
              <a:t>něco</a:t>
            </a:r>
            <a:r>
              <a:rPr dirty="0"/>
              <a:t> </a:t>
            </a:r>
            <a:r>
              <a:rPr dirty="0" err="1"/>
              <a:t>málo</a:t>
            </a:r>
            <a:r>
              <a:rPr dirty="0"/>
              <a:t> </a:t>
            </a:r>
            <a:r>
              <a:rPr dirty="0" err="1"/>
              <a:t>mladší</a:t>
            </a:r>
            <a:r>
              <a:rPr dirty="0"/>
              <a:t> </a:t>
            </a:r>
            <a:r>
              <a:rPr dirty="0" err="1"/>
              <a:t>než</a:t>
            </a:r>
            <a:r>
              <a:rPr dirty="0"/>
              <a:t> </a:t>
            </a:r>
            <a:r>
              <a:rPr dirty="0" err="1"/>
              <a:t>Thalés</a:t>
            </a:r>
            <a:r>
              <a:rPr dirty="0"/>
              <a:t>. </a:t>
            </a:r>
            <a:r>
              <a:rPr dirty="0" err="1"/>
              <a:t>Jinak</a:t>
            </a:r>
            <a:r>
              <a:rPr dirty="0"/>
              <a:t> </a:t>
            </a:r>
            <a:r>
              <a:rPr dirty="0" err="1"/>
              <a:t>nevíme</a:t>
            </a:r>
            <a:r>
              <a:rPr dirty="0"/>
              <a:t> o </a:t>
            </a:r>
            <a:r>
              <a:rPr dirty="0" err="1"/>
              <a:t>životě</a:t>
            </a:r>
            <a:r>
              <a:rPr dirty="0"/>
              <a:t> </a:t>
            </a:r>
            <a:r>
              <a:rPr dirty="0" err="1"/>
              <a:t>nic</a:t>
            </a:r>
            <a:r>
              <a:rPr dirty="0"/>
              <a:t> </a:t>
            </a:r>
            <a:r>
              <a:rPr dirty="0" err="1"/>
              <a:t>kromě</a:t>
            </a:r>
            <a:r>
              <a:rPr dirty="0"/>
              <a:t> </a:t>
            </a:r>
            <a:r>
              <a:rPr dirty="0" err="1"/>
              <a:t>toho</a:t>
            </a:r>
            <a:r>
              <a:rPr dirty="0"/>
              <a:t>, </a:t>
            </a:r>
            <a:r>
              <a:rPr dirty="0" err="1"/>
              <a:t>že</a:t>
            </a:r>
            <a:r>
              <a:rPr dirty="0"/>
              <a:t> </a:t>
            </a:r>
            <a:r>
              <a:rPr b="1" dirty="0"/>
              <a:t>„</a:t>
            </a:r>
            <a:r>
              <a:rPr b="1" dirty="0" err="1"/>
              <a:t>když</a:t>
            </a:r>
            <a:r>
              <a:rPr b="1" dirty="0"/>
              <a:t> </a:t>
            </a:r>
            <a:r>
              <a:rPr b="1" dirty="0" err="1"/>
              <a:t>zpíval</a:t>
            </a:r>
            <a:r>
              <a:rPr b="1" dirty="0"/>
              <a:t>, </a:t>
            </a:r>
            <a:r>
              <a:rPr b="1" dirty="0" err="1"/>
              <a:t>děti</a:t>
            </a:r>
            <a:r>
              <a:rPr b="1" dirty="0"/>
              <a:t> se mu </a:t>
            </a:r>
            <a:r>
              <a:rPr b="1" dirty="0" err="1"/>
              <a:t>smály</a:t>
            </a:r>
            <a:r>
              <a:rPr b="1" dirty="0"/>
              <a:t>.“ </a:t>
            </a:r>
          </a:p>
          <a:p>
            <a:pPr marL="329184" indent="-329184" defTabSz="877823">
              <a:lnSpc>
                <a:spcPct val="90000"/>
              </a:lnSpc>
              <a:spcBef>
                <a:spcPts val="200"/>
              </a:spcBef>
              <a:defRPr sz="863"/>
            </a:pPr>
            <a:r>
              <a:rPr dirty="0"/>
              <a:t>V </a:t>
            </a:r>
            <a:r>
              <a:rPr dirty="0" err="1"/>
              <a:t>případě</a:t>
            </a:r>
            <a:r>
              <a:rPr dirty="0"/>
              <a:t> </a:t>
            </a:r>
            <a:r>
              <a:rPr dirty="0" err="1"/>
              <a:t>Thaléta</a:t>
            </a:r>
            <a:r>
              <a:rPr dirty="0"/>
              <a:t>, </a:t>
            </a:r>
            <a:r>
              <a:rPr dirty="0" err="1"/>
              <a:t>pokud</a:t>
            </a:r>
            <a:r>
              <a:rPr dirty="0"/>
              <a:t> </a:t>
            </a:r>
            <a:r>
              <a:rPr dirty="0" err="1"/>
              <a:t>pomineme</a:t>
            </a:r>
            <a:r>
              <a:rPr dirty="0"/>
              <a:t> </a:t>
            </a:r>
            <a:r>
              <a:rPr dirty="0" err="1"/>
              <a:t>jeho</a:t>
            </a:r>
            <a:r>
              <a:rPr dirty="0"/>
              <a:t> </a:t>
            </a:r>
            <a:r>
              <a:rPr dirty="0" err="1"/>
              <a:t>vědecký</a:t>
            </a:r>
            <a:r>
              <a:rPr dirty="0"/>
              <a:t> </a:t>
            </a:r>
            <a:r>
              <a:rPr dirty="0" err="1"/>
              <a:t>přínos</a:t>
            </a:r>
            <a:r>
              <a:rPr dirty="0"/>
              <a:t>, </a:t>
            </a:r>
            <a:r>
              <a:rPr dirty="0" err="1"/>
              <a:t>panuje</a:t>
            </a:r>
            <a:r>
              <a:rPr dirty="0"/>
              <a:t>  </a:t>
            </a:r>
            <a:r>
              <a:rPr dirty="0" err="1"/>
              <a:t>přesvědčení</a:t>
            </a:r>
            <a:r>
              <a:rPr dirty="0"/>
              <a:t>, </a:t>
            </a:r>
            <a:r>
              <a:rPr dirty="0" err="1"/>
              <a:t>že</a:t>
            </a:r>
            <a:r>
              <a:rPr dirty="0"/>
              <a:t> </a:t>
            </a:r>
            <a:r>
              <a:rPr dirty="0" err="1"/>
              <a:t>jeho</a:t>
            </a:r>
            <a:r>
              <a:rPr dirty="0"/>
              <a:t> </a:t>
            </a:r>
            <a:r>
              <a:rPr dirty="0" err="1"/>
              <a:t>největším</a:t>
            </a:r>
            <a:r>
              <a:rPr dirty="0"/>
              <a:t> </a:t>
            </a:r>
            <a:r>
              <a:rPr dirty="0" err="1"/>
              <a:t>výkonem</a:t>
            </a:r>
            <a:r>
              <a:rPr dirty="0"/>
              <a:t>, </a:t>
            </a:r>
            <a:r>
              <a:rPr dirty="0" err="1"/>
              <a:t>bylo</a:t>
            </a:r>
            <a:r>
              <a:rPr dirty="0"/>
              <a:t> </a:t>
            </a:r>
            <a:r>
              <a:rPr dirty="0" err="1"/>
              <a:t>vymanění</a:t>
            </a:r>
            <a:r>
              <a:rPr dirty="0"/>
              <a:t> </a:t>
            </a:r>
            <a:r>
              <a:rPr dirty="0" err="1"/>
              <a:t>myšlení</a:t>
            </a:r>
            <a:r>
              <a:rPr dirty="0"/>
              <a:t> z </a:t>
            </a:r>
            <a:r>
              <a:rPr dirty="0" err="1"/>
              <a:t>mytických</a:t>
            </a:r>
            <a:r>
              <a:rPr dirty="0"/>
              <a:t> </a:t>
            </a:r>
            <a:r>
              <a:rPr dirty="0" err="1"/>
              <a:t>omezení</a:t>
            </a:r>
            <a:r>
              <a:rPr dirty="0"/>
              <a:t>: </a:t>
            </a:r>
            <a:r>
              <a:rPr b="1" dirty="0"/>
              <a:t>„</a:t>
            </a:r>
            <a:r>
              <a:rPr b="1" dirty="0" err="1"/>
              <a:t>Thalés</a:t>
            </a:r>
            <a:r>
              <a:rPr b="1" dirty="0"/>
              <a:t> </a:t>
            </a:r>
            <a:r>
              <a:rPr b="1" dirty="0" err="1"/>
              <a:t>zjevně</a:t>
            </a:r>
            <a:r>
              <a:rPr b="1" dirty="0"/>
              <a:t> </a:t>
            </a:r>
            <a:r>
              <a:rPr b="1" dirty="0" err="1"/>
              <a:t>opustil</a:t>
            </a:r>
            <a:r>
              <a:rPr b="1" dirty="0"/>
              <a:t> </a:t>
            </a:r>
            <a:r>
              <a:rPr b="1" dirty="0" err="1"/>
              <a:t>mytické</a:t>
            </a:r>
            <a:r>
              <a:rPr b="1" dirty="0"/>
              <a:t> </a:t>
            </a:r>
            <a:r>
              <a:rPr b="1" dirty="0" err="1"/>
              <a:t>formulace</a:t>
            </a:r>
            <a:r>
              <a:rPr b="1" dirty="0"/>
              <a:t>; </a:t>
            </a:r>
            <a:r>
              <a:rPr b="1" dirty="0" err="1"/>
              <a:t>už</a:t>
            </a:r>
            <a:r>
              <a:rPr b="1" dirty="0"/>
              <a:t> to </a:t>
            </a:r>
            <a:r>
              <a:rPr b="1" dirty="0" err="1"/>
              <a:t>samo</a:t>
            </a:r>
            <a:r>
              <a:rPr b="1" dirty="0"/>
              <a:t> o </a:t>
            </a:r>
            <a:r>
              <a:rPr b="1" dirty="0" err="1"/>
              <a:t>sobě</a:t>
            </a:r>
            <a:r>
              <a:rPr b="1" dirty="0"/>
              <a:t> </a:t>
            </a:r>
            <a:r>
              <a:rPr b="1" dirty="0" err="1"/>
              <a:t>opravňuje</a:t>
            </a:r>
            <a:r>
              <a:rPr b="1" dirty="0"/>
              <a:t> k </a:t>
            </a:r>
            <a:r>
              <a:rPr b="1" dirty="0" err="1"/>
              <a:t>tvrzení</a:t>
            </a:r>
            <a:r>
              <a:rPr b="1" dirty="0"/>
              <a:t>, </a:t>
            </a:r>
            <a:r>
              <a:rPr b="1" dirty="0" err="1"/>
              <a:t>že</a:t>
            </a:r>
            <a:r>
              <a:rPr b="1" dirty="0"/>
              <a:t> </a:t>
            </a:r>
            <a:r>
              <a:rPr b="1" dirty="0" err="1"/>
              <a:t>byl</a:t>
            </a:r>
            <a:r>
              <a:rPr b="1" dirty="0"/>
              <a:t> </a:t>
            </a:r>
            <a:r>
              <a:rPr b="1" dirty="0" err="1"/>
              <a:t>prvním</a:t>
            </a:r>
            <a:r>
              <a:rPr b="1" dirty="0"/>
              <a:t> </a:t>
            </a:r>
            <a:r>
              <a:rPr b="1" dirty="0" err="1"/>
              <a:t>filosofem</a:t>
            </a:r>
            <a:r>
              <a:rPr b="1" dirty="0"/>
              <a:t>, </a:t>
            </a:r>
            <a:r>
              <a:rPr b="1" dirty="0" err="1"/>
              <a:t>aťsi</a:t>
            </a:r>
            <a:r>
              <a:rPr b="1" dirty="0"/>
              <a:t> </a:t>
            </a:r>
            <a:r>
              <a:rPr b="1" dirty="0" err="1"/>
              <a:t>bylo</a:t>
            </a:r>
            <a:r>
              <a:rPr b="1" dirty="0"/>
              <a:t> </a:t>
            </a:r>
            <a:r>
              <a:rPr b="1" dirty="0" err="1"/>
              <a:t>jeho</a:t>
            </a:r>
            <a:r>
              <a:rPr b="1" dirty="0"/>
              <a:t> </a:t>
            </a:r>
            <a:r>
              <a:rPr b="1" dirty="0" err="1"/>
              <a:t>myšlení</a:t>
            </a:r>
            <a:r>
              <a:rPr b="1" dirty="0"/>
              <a:t> </a:t>
            </a:r>
            <a:r>
              <a:rPr b="1" dirty="0" err="1"/>
              <a:t>sebenaivnější</a:t>
            </a:r>
            <a:r>
              <a:rPr b="1" dirty="0"/>
              <a:t>.“</a:t>
            </a:r>
            <a:r>
              <a:rPr dirty="0"/>
              <a:t> (Kirk, Raven, </a:t>
            </a:r>
            <a:r>
              <a:rPr dirty="0" err="1"/>
              <a:t>Schoefield</a:t>
            </a:r>
            <a:r>
              <a:rPr dirty="0"/>
              <a:t>, 2004, s. 129). </a:t>
            </a:r>
            <a:r>
              <a:rPr b="1" dirty="0" err="1"/>
              <a:t>Anaximandros</a:t>
            </a:r>
            <a:r>
              <a:rPr b="1" dirty="0"/>
              <a:t> v </a:t>
            </a:r>
            <a:r>
              <a:rPr b="1" dirty="0" err="1"/>
              <a:t>tomto</a:t>
            </a:r>
            <a:r>
              <a:rPr b="1" dirty="0"/>
              <a:t> </a:t>
            </a:r>
            <a:r>
              <a:rPr b="1" dirty="0" err="1"/>
              <a:t>pohybu</a:t>
            </a:r>
            <a:r>
              <a:rPr b="1" dirty="0"/>
              <a:t> </a:t>
            </a:r>
            <a:r>
              <a:rPr b="1" dirty="0" err="1"/>
              <a:t>vymaňování</a:t>
            </a:r>
            <a:r>
              <a:rPr dirty="0"/>
              <a:t> </a:t>
            </a:r>
            <a:r>
              <a:rPr u="sng" dirty="0" err="1"/>
              <a:t>pokračoval</a:t>
            </a:r>
            <a:r>
              <a:rPr dirty="0"/>
              <a:t> a je </a:t>
            </a:r>
            <a:r>
              <a:rPr dirty="0" err="1"/>
              <a:t>považován</a:t>
            </a:r>
            <a:r>
              <a:rPr dirty="0"/>
              <a:t> </a:t>
            </a:r>
            <a:r>
              <a:rPr dirty="0" err="1"/>
              <a:t>za</a:t>
            </a:r>
            <a:r>
              <a:rPr dirty="0"/>
              <a:t> </a:t>
            </a:r>
            <a:r>
              <a:rPr dirty="0" err="1"/>
              <a:t>prvního</a:t>
            </a:r>
            <a:r>
              <a:rPr dirty="0"/>
              <a:t>, </a:t>
            </a:r>
            <a:r>
              <a:rPr dirty="0" err="1"/>
              <a:t>kdo</a:t>
            </a:r>
            <a:r>
              <a:rPr dirty="0"/>
              <a:t> se </a:t>
            </a:r>
            <a:r>
              <a:rPr dirty="0" err="1"/>
              <a:t>pokusil</a:t>
            </a:r>
            <a:r>
              <a:rPr dirty="0"/>
              <a:t> o </a:t>
            </a:r>
            <a:r>
              <a:rPr dirty="0" err="1"/>
              <a:t>první</a:t>
            </a:r>
            <a:r>
              <a:rPr dirty="0"/>
              <a:t> „</a:t>
            </a:r>
            <a:r>
              <a:rPr dirty="0" err="1"/>
              <a:t>souhrnný</a:t>
            </a:r>
            <a:r>
              <a:rPr dirty="0"/>
              <a:t> a </a:t>
            </a:r>
            <a:r>
              <a:rPr dirty="0" err="1"/>
              <a:t>podrobný</a:t>
            </a:r>
            <a:r>
              <a:rPr dirty="0"/>
              <a:t> </a:t>
            </a:r>
            <a:r>
              <a:rPr dirty="0" err="1"/>
              <a:t>výklad</a:t>
            </a:r>
            <a:r>
              <a:rPr dirty="0"/>
              <a:t> </a:t>
            </a:r>
            <a:r>
              <a:rPr dirty="0" err="1"/>
              <a:t>všech</a:t>
            </a:r>
            <a:r>
              <a:rPr dirty="0"/>
              <a:t> </a:t>
            </a:r>
            <a:r>
              <a:rPr dirty="0" err="1"/>
              <a:t>aspektů</a:t>
            </a:r>
            <a:r>
              <a:rPr dirty="0"/>
              <a:t> </a:t>
            </a:r>
            <a:r>
              <a:rPr dirty="0" err="1"/>
              <a:t>světa</a:t>
            </a:r>
            <a:r>
              <a:rPr dirty="0"/>
              <a:t> </a:t>
            </a:r>
            <a:r>
              <a:rPr dirty="0" err="1"/>
              <a:t>lidské</a:t>
            </a:r>
            <a:r>
              <a:rPr dirty="0"/>
              <a:t> </a:t>
            </a:r>
            <a:r>
              <a:rPr dirty="0" err="1"/>
              <a:t>zkušenosti</a:t>
            </a:r>
            <a:r>
              <a:rPr dirty="0"/>
              <a:t>.“ (</a:t>
            </a:r>
            <a:r>
              <a:rPr i="1" dirty="0"/>
              <a:t>C. </a:t>
            </a:r>
            <a:r>
              <a:rPr i="1" dirty="0" err="1"/>
              <a:t>d.,</a:t>
            </a:r>
            <a:r>
              <a:rPr dirty="0" err="1"/>
              <a:t>s</a:t>
            </a:r>
            <a:r>
              <a:rPr dirty="0"/>
              <a:t>. 131) </a:t>
            </a:r>
            <a:r>
              <a:rPr dirty="0" err="1"/>
              <a:t>Stejně</a:t>
            </a:r>
            <a:r>
              <a:rPr dirty="0"/>
              <a:t> </a:t>
            </a:r>
            <a:r>
              <a:rPr dirty="0" err="1"/>
              <a:t>tak</a:t>
            </a:r>
            <a:r>
              <a:rPr dirty="0"/>
              <a:t> je </a:t>
            </a:r>
            <a:r>
              <a:rPr dirty="0" err="1"/>
              <a:t>považován</a:t>
            </a:r>
            <a:r>
              <a:rPr dirty="0"/>
              <a:t> </a:t>
            </a:r>
            <a:r>
              <a:rPr dirty="0" err="1"/>
              <a:t>za</a:t>
            </a:r>
            <a:r>
              <a:rPr dirty="0"/>
              <a:t> </a:t>
            </a:r>
            <a:r>
              <a:rPr dirty="0" err="1"/>
              <a:t>prvního</a:t>
            </a:r>
            <a:r>
              <a:rPr dirty="0"/>
              <a:t> (</a:t>
            </a:r>
            <a:r>
              <a:rPr dirty="0" err="1"/>
              <a:t>následovníky</a:t>
            </a:r>
            <a:r>
              <a:rPr dirty="0"/>
              <a:t> </a:t>
            </a:r>
            <a:r>
              <a:rPr dirty="0" err="1"/>
              <a:t>nepřekonaného</a:t>
            </a:r>
            <a:r>
              <a:rPr dirty="0"/>
              <a:t>) </a:t>
            </a:r>
            <a:r>
              <a:rPr dirty="0" err="1"/>
              <a:t>myslitele</a:t>
            </a:r>
            <a:r>
              <a:rPr dirty="0"/>
              <a:t> (</a:t>
            </a:r>
            <a:r>
              <a:rPr dirty="0" err="1"/>
              <a:t>vědce</a:t>
            </a:r>
            <a:r>
              <a:rPr dirty="0"/>
              <a:t>), </a:t>
            </a:r>
            <a:r>
              <a:rPr dirty="0" err="1"/>
              <a:t>který</a:t>
            </a:r>
            <a:r>
              <a:rPr dirty="0"/>
              <a:t> se </a:t>
            </a:r>
            <a:r>
              <a:rPr dirty="0" err="1"/>
              <a:t>pokusil</a:t>
            </a:r>
            <a:r>
              <a:rPr dirty="0"/>
              <a:t> o </a:t>
            </a:r>
            <a:r>
              <a:rPr dirty="0" err="1"/>
              <a:t>racionální</a:t>
            </a:r>
            <a:r>
              <a:rPr dirty="0"/>
              <a:t> </a:t>
            </a:r>
            <a:r>
              <a:rPr dirty="0" err="1"/>
              <a:t>výklad</a:t>
            </a:r>
            <a:r>
              <a:rPr dirty="0"/>
              <a:t> </a:t>
            </a:r>
            <a:r>
              <a:rPr dirty="0" err="1"/>
              <a:t>původu</a:t>
            </a:r>
            <a:r>
              <a:rPr dirty="0"/>
              <a:t> </a:t>
            </a:r>
            <a:r>
              <a:rPr dirty="0" err="1"/>
              <a:t>člověka</a:t>
            </a:r>
            <a:r>
              <a:rPr dirty="0"/>
              <a:t> a </a:t>
            </a:r>
            <a:r>
              <a:rPr dirty="0" err="1"/>
              <a:t>života</a:t>
            </a:r>
            <a:r>
              <a:rPr dirty="0"/>
              <a:t>. </a:t>
            </a:r>
            <a:r>
              <a:rPr dirty="0" err="1"/>
              <a:t>Podobně</a:t>
            </a:r>
            <a:r>
              <a:rPr dirty="0"/>
              <a:t> </a:t>
            </a:r>
            <a:r>
              <a:rPr dirty="0" err="1"/>
              <a:t>jako</a:t>
            </a:r>
            <a:r>
              <a:rPr dirty="0"/>
              <a:t> </a:t>
            </a:r>
            <a:r>
              <a:rPr dirty="0" err="1"/>
              <a:t>Thalés</a:t>
            </a:r>
            <a:r>
              <a:rPr dirty="0"/>
              <a:t> se </a:t>
            </a:r>
            <a:r>
              <a:rPr dirty="0" err="1"/>
              <a:t>věnoval</a:t>
            </a:r>
            <a:r>
              <a:rPr dirty="0"/>
              <a:t> </a:t>
            </a:r>
            <a:r>
              <a:rPr dirty="0" err="1"/>
              <a:t>i</a:t>
            </a:r>
            <a:r>
              <a:rPr dirty="0"/>
              <a:t> </a:t>
            </a:r>
            <a:r>
              <a:rPr dirty="0" err="1"/>
              <a:t>praktické</a:t>
            </a:r>
            <a:r>
              <a:rPr dirty="0"/>
              <a:t> </a:t>
            </a:r>
            <a:r>
              <a:rPr dirty="0" err="1"/>
              <a:t>vědě</a:t>
            </a:r>
            <a:r>
              <a:rPr dirty="0"/>
              <a:t> – pro </a:t>
            </a:r>
            <a:r>
              <a:rPr dirty="0" err="1"/>
              <a:t>milétské</a:t>
            </a:r>
            <a:r>
              <a:rPr dirty="0"/>
              <a:t> </a:t>
            </a:r>
            <a:r>
              <a:rPr dirty="0" err="1"/>
              <a:t>námořníky</a:t>
            </a:r>
            <a:r>
              <a:rPr dirty="0"/>
              <a:t> </a:t>
            </a:r>
            <a:r>
              <a:rPr dirty="0" err="1"/>
              <a:t>pravděpodobně</a:t>
            </a:r>
            <a:r>
              <a:rPr dirty="0"/>
              <a:t> </a:t>
            </a:r>
            <a:r>
              <a:rPr dirty="0" err="1"/>
              <a:t>vytvořil</a:t>
            </a:r>
            <a:r>
              <a:rPr dirty="0"/>
              <a:t> </a:t>
            </a:r>
            <a:r>
              <a:rPr dirty="0" err="1"/>
              <a:t>mapu</a:t>
            </a:r>
            <a:r>
              <a:rPr dirty="0"/>
              <a:t>, </a:t>
            </a:r>
            <a:r>
              <a:rPr dirty="0" err="1"/>
              <a:t>věnoval</a:t>
            </a:r>
            <a:r>
              <a:rPr dirty="0"/>
              <a:t> se </a:t>
            </a:r>
            <a:r>
              <a:rPr dirty="0" err="1"/>
              <a:t>politice</a:t>
            </a:r>
            <a:r>
              <a:rPr dirty="0"/>
              <a:t> – </a:t>
            </a:r>
            <a:r>
              <a:rPr dirty="0" err="1"/>
              <a:t>vedl</a:t>
            </a:r>
            <a:r>
              <a:rPr dirty="0"/>
              <a:t> </a:t>
            </a:r>
            <a:r>
              <a:rPr dirty="0" err="1"/>
              <a:t>kolonii</a:t>
            </a:r>
            <a:r>
              <a:rPr dirty="0"/>
              <a:t> do </a:t>
            </a:r>
            <a:r>
              <a:rPr dirty="0" err="1"/>
              <a:t>Apollónie</a:t>
            </a:r>
            <a:r>
              <a:rPr dirty="0"/>
              <a:t>; </a:t>
            </a:r>
            <a:r>
              <a:rPr dirty="0" err="1"/>
              <a:t>pravděpodobně</a:t>
            </a:r>
            <a:r>
              <a:rPr dirty="0"/>
              <a:t> se </a:t>
            </a:r>
            <a:r>
              <a:rPr dirty="0" err="1"/>
              <a:t>zabýval</a:t>
            </a:r>
            <a:r>
              <a:rPr dirty="0"/>
              <a:t> </a:t>
            </a:r>
            <a:r>
              <a:rPr dirty="0" err="1"/>
              <a:t>i</a:t>
            </a:r>
            <a:r>
              <a:rPr dirty="0"/>
              <a:t> </a:t>
            </a:r>
            <a:r>
              <a:rPr dirty="0" err="1"/>
              <a:t>geometrií</a:t>
            </a:r>
            <a:r>
              <a:rPr dirty="0"/>
              <a:t> a </a:t>
            </a:r>
            <a:r>
              <a:rPr dirty="0" err="1"/>
              <a:t>astronomií</a:t>
            </a:r>
            <a:r>
              <a:rPr dirty="0"/>
              <a:t>. (</a:t>
            </a:r>
            <a:r>
              <a:rPr dirty="0" err="1"/>
              <a:t>Coplestone</a:t>
            </a:r>
            <a:r>
              <a:rPr dirty="0"/>
              <a:t>, 2014, s. 43; </a:t>
            </a:r>
            <a:r>
              <a:rPr dirty="0" err="1"/>
              <a:t>Kratochvíl</a:t>
            </a:r>
            <a:r>
              <a:rPr dirty="0"/>
              <a:t>, 2019))</a:t>
            </a:r>
          </a:p>
          <a:p>
            <a:pPr marL="329184" indent="-329184" defTabSz="877823">
              <a:lnSpc>
                <a:spcPct val="90000"/>
              </a:lnSpc>
              <a:spcBef>
                <a:spcPts val="200"/>
              </a:spcBef>
              <a:defRPr sz="863"/>
            </a:pPr>
            <a:r>
              <a:rPr dirty="0" err="1"/>
              <a:t>Anaximandros</a:t>
            </a:r>
            <a:r>
              <a:rPr dirty="0"/>
              <a:t> </a:t>
            </a:r>
            <a:r>
              <a:rPr dirty="0" err="1"/>
              <a:t>zcela</a:t>
            </a:r>
            <a:r>
              <a:rPr dirty="0"/>
              <a:t> </a:t>
            </a:r>
            <a:r>
              <a:rPr dirty="0" err="1"/>
              <a:t>jistě</a:t>
            </a:r>
            <a:r>
              <a:rPr dirty="0"/>
              <a:t> </a:t>
            </a:r>
            <a:r>
              <a:rPr dirty="0" err="1"/>
              <a:t>napsal</a:t>
            </a:r>
            <a:r>
              <a:rPr dirty="0"/>
              <a:t> </a:t>
            </a:r>
            <a:r>
              <a:rPr dirty="0" err="1"/>
              <a:t>knihu</a:t>
            </a:r>
            <a:r>
              <a:rPr dirty="0"/>
              <a:t>. </a:t>
            </a:r>
            <a:r>
              <a:rPr dirty="0" err="1"/>
              <a:t>Té</a:t>
            </a:r>
            <a:r>
              <a:rPr dirty="0"/>
              <a:t> </a:t>
            </a:r>
            <a:r>
              <a:rPr dirty="0" err="1"/>
              <a:t>pak</a:t>
            </a:r>
            <a:r>
              <a:rPr dirty="0"/>
              <a:t> </a:t>
            </a:r>
            <a:r>
              <a:rPr dirty="0" err="1"/>
              <a:t>tradice</a:t>
            </a:r>
            <a:r>
              <a:rPr dirty="0"/>
              <a:t>, </a:t>
            </a:r>
            <a:r>
              <a:rPr dirty="0" err="1"/>
              <a:t>zvláště</a:t>
            </a:r>
            <a:r>
              <a:rPr dirty="0"/>
              <a:t> </a:t>
            </a:r>
            <a:r>
              <a:rPr dirty="0" err="1"/>
              <a:t>alexandrijští</a:t>
            </a:r>
            <a:r>
              <a:rPr dirty="0"/>
              <a:t> </a:t>
            </a:r>
            <a:r>
              <a:rPr dirty="0" err="1"/>
              <a:t>filosofové</a:t>
            </a:r>
            <a:r>
              <a:rPr dirty="0"/>
              <a:t>, </a:t>
            </a:r>
            <a:r>
              <a:rPr dirty="0" err="1"/>
              <a:t>dali</a:t>
            </a:r>
            <a:r>
              <a:rPr dirty="0"/>
              <a:t> </a:t>
            </a:r>
            <a:r>
              <a:rPr dirty="0" err="1"/>
              <a:t>název</a:t>
            </a:r>
            <a:r>
              <a:rPr dirty="0"/>
              <a:t> </a:t>
            </a:r>
            <a:r>
              <a:rPr i="1" dirty="0"/>
              <a:t>O </a:t>
            </a:r>
            <a:r>
              <a:rPr i="1" dirty="0" err="1"/>
              <a:t>přírodě</a:t>
            </a:r>
            <a:r>
              <a:rPr i="1" dirty="0"/>
              <a:t>. </a:t>
            </a:r>
            <a:r>
              <a:rPr dirty="0" err="1"/>
              <a:t>Jednalo</a:t>
            </a:r>
            <a:r>
              <a:rPr dirty="0"/>
              <a:t> se o </a:t>
            </a:r>
            <a:r>
              <a:rPr dirty="0" err="1"/>
              <a:t>první</a:t>
            </a:r>
            <a:r>
              <a:rPr dirty="0"/>
              <a:t> </a:t>
            </a:r>
            <a:r>
              <a:rPr dirty="0" err="1"/>
              <a:t>řecké</a:t>
            </a:r>
            <a:r>
              <a:rPr dirty="0"/>
              <a:t> </a:t>
            </a:r>
            <a:r>
              <a:rPr dirty="0" err="1"/>
              <a:t>prozaické</a:t>
            </a:r>
            <a:r>
              <a:rPr dirty="0"/>
              <a:t> </a:t>
            </a:r>
            <a:r>
              <a:rPr dirty="0" err="1"/>
              <a:t>dílo</a:t>
            </a:r>
            <a:r>
              <a:rPr dirty="0"/>
              <a:t>.</a:t>
            </a:r>
            <a:endParaRPr i="1" dirty="0"/>
          </a:p>
          <a:p>
            <a:pPr marL="329184" indent="-329184" defTabSz="877823">
              <a:lnSpc>
                <a:spcPct val="90000"/>
              </a:lnSpc>
              <a:defRPr sz="863"/>
            </a:pPr>
            <a:endParaRPr i="1" dirty="0"/>
          </a:p>
          <a:p>
            <a:pPr marL="0" indent="0" defTabSz="877823">
              <a:lnSpc>
                <a:spcPct val="90000"/>
              </a:lnSpc>
              <a:spcBef>
                <a:spcPts val="200"/>
              </a:spcBef>
              <a:buSzTx/>
              <a:buNone/>
              <a:defRPr sz="863"/>
            </a:pPr>
            <a:r>
              <a:rPr dirty="0"/>
              <a:t>2) </a:t>
            </a:r>
            <a:r>
              <a:rPr dirty="0" err="1"/>
              <a:t>Filosofie</a:t>
            </a:r>
            <a:r>
              <a:rPr dirty="0"/>
              <a:t>: „</a:t>
            </a:r>
            <a:r>
              <a:rPr dirty="0" err="1"/>
              <a:t>generickou</a:t>
            </a:r>
            <a:r>
              <a:rPr dirty="0"/>
              <a:t> </a:t>
            </a:r>
            <a:r>
              <a:rPr dirty="0" err="1"/>
              <a:t>substancí</a:t>
            </a:r>
            <a:r>
              <a:rPr dirty="0"/>
              <a:t>“ je </a:t>
            </a:r>
            <a:r>
              <a:rPr i="1" dirty="0"/>
              <a:t>to </a:t>
            </a:r>
            <a:r>
              <a:rPr i="1" dirty="0" err="1"/>
              <a:t>apeiron</a:t>
            </a:r>
            <a:r>
              <a:rPr i="1" dirty="0"/>
              <a:t> </a:t>
            </a:r>
            <a:r>
              <a:rPr dirty="0"/>
              <a:t>(</a:t>
            </a:r>
            <a:r>
              <a:rPr dirty="0" err="1"/>
              <a:t>neurčité</a:t>
            </a:r>
            <a:r>
              <a:rPr dirty="0"/>
              <a:t> </a:t>
            </a:r>
            <a:r>
              <a:rPr dirty="0" err="1"/>
              <a:t>nebo</a:t>
            </a:r>
            <a:r>
              <a:rPr dirty="0"/>
              <a:t> </a:t>
            </a:r>
            <a:r>
              <a:rPr dirty="0" err="1"/>
              <a:t>nekonečné</a:t>
            </a:r>
            <a:r>
              <a:rPr dirty="0"/>
              <a:t>)</a:t>
            </a:r>
          </a:p>
          <a:p>
            <a:pPr marL="0" indent="0" defTabSz="877823">
              <a:lnSpc>
                <a:spcPct val="90000"/>
              </a:lnSpc>
              <a:buSzTx/>
              <a:buNone/>
              <a:defRPr sz="863"/>
            </a:pPr>
            <a:endParaRPr dirty="0"/>
          </a:p>
          <a:p>
            <a:pPr marL="0" indent="0" defTabSz="877823">
              <a:lnSpc>
                <a:spcPct val="90000"/>
              </a:lnSpc>
              <a:spcBef>
                <a:spcPts val="200"/>
              </a:spcBef>
              <a:buSzTx/>
              <a:buNone/>
              <a:defRPr sz="863"/>
            </a:pPr>
            <a:r>
              <a:rPr dirty="0"/>
              <a:t>„</a:t>
            </a:r>
            <a:r>
              <a:rPr dirty="0" err="1"/>
              <a:t>Anaximandros</a:t>
            </a:r>
            <a:r>
              <a:rPr dirty="0"/>
              <a:t> z </a:t>
            </a:r>
            <a:r>
              <a:rPr dirty="0" err="1"/>
              <a:t>Milétu</a:t>
            </a:r>
            <a:r>
              <a:rPr dirty="0"/>
              <a:t>, </a:t>
            </a:r>
            <a:r>
              <a:rPr dirty="0" err="1"/>
              <a:t>syn</a:t>
            </a:r>
            <a:r>
              <a:rPr dirty="0"/>
              <a:t> </a:t>
            </a:r>
            <a:r>
              <a:rPr dirty="0" err="1"/>
              <a:t>Praxiadův</a:t>
            </a:r>
            <a:r>
              <a:rPr dirty="0"/>
              <a:t>: </a:t>
            </a:r>
            <a:r>
              <a:rPr dirty="0" err="1"/>
              <a:t>tvrdil</a:t>
            </a:r>
            <a:r>
              <a:rPr dirty="0"/>
              <a:t>, </a:t>
            </a:r>
            <a:r>
              <a:rPr dirty="0" err="1"/>
              <a:t>že</a:t>
            </a:r>
            <a:r>
              <a:rPr dirty="0"/>
              <a:t> </a:t>
            </a:r>
            <a:r>
              <a:rPr dirty="0" err="1"/>
              <a:t>počátkem</a:t>
            </a:r>
            <a:r>
              <a:rPr dirty="0"/>
              <a:t> a </a:t>
            </a:r>
            <a:r>
              <a:rPr dirty="0" err="1"/>
              <a:t>prvkem</a:t>
            </a:r>
            <a:r>
              <a:rPr dirty="0"/>
              <a:t> (</a:t>
            </a:r>
            <a:r>
              <a:rPr dirty="0" err="1"/>
              <a:t>archen</a:t>
            </a:r>
            <a:r>
              <a:rPr dirty="0"/>
              <a:t> kai </a:t>
            </a:r>
            <a:r>
              <a:rPr dirty="0" err="1"/>
              <a:t>stoicheon</a:t>
            </a:r>
            <a:r>
              <a:rPr dirty="0"/>
              <a:t>) je </a:t>
            </a:r>
            <a:r>
              <a:rPr dirty="0" err="1"/>
              <a:t>neurčito</a:t>
            </a:r>
            <a:r>
              <a:rPr dirty="0"/>
              <a:t>, a </a:t>
            </a:r>
            <a:r>
              <a:rPr dirty="0" err="1"/>
              <a:t>nevymezoval</a:t>
            </a:r>
            <a:r>
              <a:rPr dirty="0"/>
              <a:t>, </a:t>
            </a:r>
            <a:r>
              <a:rPr dirty="0" err="1"/>
              <a:t>že</a:t>
            </a:r>
            <a:r>
              <a:rPr dirty="0"/>
              <a:t> je to </a:t>
            </a:r>
            <a:r>
              <a:rPr dirty="0" err="1"/>
              <a:t>vzduch</a:t>
            </a:r>
            <a:r>
              <a:rPr dirty="0"/>
              <a:t>, </a:t>
            </a:r>
            <a:r>
              <a:rPr dirty="0" err="1"/>
              <a:t>voda</a:t>
            </a:r>
            <a:r>
              <a:rPr dirty="0"/>
              <a:t> </a:t>
            </a:r>
            <a:r>
              <a:rPr dirty="0" err="1"/>
              <a:t>nebo</a:t>
            </a:r>
            <a:r>
              <a:rPr dirty="0"/>
              <a:t> </a:t>
            </a:r>
            <a:r>
              <a:rPr dirty="0" err="1"/>
              <a:t>něco</a:t>
            </a:r>
            <a:r>
              <a:rPr dirty="0"/>
              <a:t> </a:t>
            </a:r>
            <a:r>
              <a:rPr dirty="0" err="1"/>
              <a:t>jiného</a:t>
            </a:r>
            <a:r>
              <a:rPr dirty="0"/>
              <a:t> … „ (DL II, 1-2 (DK 12 A 1))</a:t>
            </a:r>
          </a:p>
          <a:p>
            <a:pPr marL="0" indent="0" defTabSz="877823">
              <a:lnSpc>
                <a:spcPct val="90000"/>
              </a:lnSpc>
              <a:buSzTx/>
              <a:buNone/>
              <a:defRPr sz="863"/>
            </a:pPr>
            <a:endParaRPr dirty="0"/>
          </a:p>
          <a:p>
            <a:pPr marL="0" indent="0" defTabSz="877823">
              <a:lnSpc>
                <a:spcPct val="90000"/>
              </a:lnSpc>
              <a:spcBef>
                <a:spcPts val="200"/>
              </a:spcBef>
              <a:buSzTx/>
              <a:buNone/>
              <a:defRPr sz="863"/>
            </a:pPr>
            <a:r>
              <a:rPr dirty="0"/>
              <a:t>„</a:t>
            </a:r>
            <a:r>
              <a:rPr dirty="0" err="1"/>
              <a:t>Jeden</a:t>
            </a:r>
            <a:r>
              <a:rPr dirty="0"/>
              <a:t> z </a:t>
            </a:r>
            <a:r>
              <a:rPr dirty="0" err="1"/>
              <a:t>těch</a:t>
            </a:r>
            <a:r>
              <a:rPr dirty="0"/>
              <a:t>, </a:t>
            </a:r>
            <a:r>
              <a:rPr dirty="0" err="1"/>
              <a:t>kdo</a:t>
            </a:r>
            <a:r>
              <a:rPr dirty="0"/>
              <a:t> </a:t>
            </a:r>
            <a:r>
              <a:rPr dirty="0" err="1"/>
              <a:t>říkají</a:t>
            </a:r>
            <a:r>
              <a:rPr dirty="0"/>
              <a:t>, </a:t>
            </a:r>
            <a:r>
              <a:rPr dirty="0" err="1"/>
              <a:t>že</a:t>
            </a:r>
            <a:r>
              <a:rPr dirty="0"/>
              <a:t> je </a:t>
            </a:r>
            <a:r>
              <a:rPr dirty="0" err="1"/>
              <a:t>jeden</a:t>
            </a:r>
            <a:r>
              <a:rPr dirty="0"/>
              <a:t> (</a:t>
            </a:r>
            <a:r>
              <a:rPr dirty="0" err="1"/>
              <a:t>prvek</a:t>
            </a:r>
            <a:r>
              <a:rPr dirty="0"/>
              <a:t>) </a:t>
            </a:r>
            <a:r>
              <a:rPr dirty="0" err="1"/>
              <a:t>pohyblivý</a:t>
            </a:r>
            <a:r>
              <a:rPr dirty="0"/>
              <a:t> a </a:t>
            </a:r>
            <a:r>
              <a:rPr dirty="0" err="1"/>
              <a:t>nekonečný</a:t>
            </a:r>
            <a:r>
              <a:rPr dirty="0"/>
              <a:t>, </a:t>
            </a:r>
            <a:r>
              <a:rPr dirty="0" err="1"/>
              <a:t>Anaximandros</a:t>
            </a:r>
            <a:r>
              <a:rPr dirty="0"/>
              <a:t>, </a:t>
            </a:r>
            <a:r>
              <a:rPr dirty="0" err="1"/>
              <a:t>syn</a:t>
            </a:r>
            <a:r>
              <a:rPr dirty="0"/>
              <a:t> </a:t>
            </a:r>
            <a:r>
              <a:rPr dirty="0" err="1"/>
              <a:t>Praxiadův</a:t>
            </a:r>
            <a:r>
              <a:rPr dirty="0"/>
              <a:t>, </a:t>
            </a:r>
            <a:r>
              <a:rPr dirty="0" err="1"/>
              <a:t>který</a:t>
            </a:r>
            <a:r>
              <a:rPr dirty="0"/>
              <a:t> </a:t>
            </a:r>
            <a:r>
              <a:rPr dirty="0" err="1"/>
              <a:t>byl</a:t>
            </a:r>
            <a:r>
              <a:rPr dirty="0"/>
              <a:t> </a:t>
            </a:r>
            <a:r>
              <a:rPr dirty="0" err="1"/>
              <a:t>Thaletovým</a:t>
            </a:r>
            <a:r>
              <a:rPr dirty="0"/>
              <a:t> </a:t>
            </a:r>
            <a:r>
              <a:rPr dirty="0" err="1"/>
              <a:t>nástupcem</a:t>
            </a:r>
            <a:r>
              <a:rPr dirty="0"/>
              <a:t> a </a:t>
            </a:r>
            <a:r>
              <a:rPr dirty="0" err="1"/>
              <a:t>žákem</a:t>
            </a:r>
            <a:r>
              <a:rPr dirty="0"/>
              <a:t>, </a:t>
            </a:r>
            <a:r>
              <a:rPr dirty="0" err="1"/>
              <a:t>řekl</a:t>
            </a:r>
            <a:r>
              <a:rPr dirty="0"/>
              <a:t>, </a:t>
            </a:r>
            <a:r>
              <a:rPr dirty="0" err="1"/>
              <a:t>že</a:t>
            </a:r>
            <a:r>
              <a:rPr dirty="0"/>
              <a:t> </a:t>
            </a:r>
            <a:r>
              <a:rPr dirty="0" err="1"/>
              <a:t>počátkem</a:t>
            </a:r>
            <a:r>
              <a:rPr dirty="0"/>
              <a:t> a </a:t>
            </a:r>
            <a:r>
              <a:rPr dirty="0" err="1"/>
              <a:t>prvkem</a:t>
            </a:r>
            <a:r>
              <a:rPr dirty="0"/>
              <a:t> (</a:t>
            </a:r>
            <a:r>
              <a:rPr i="1" dirty="0" err="1"/>
              <a:t>arché</a:t>
            </a:r>
            <a:r>
              <a:rPr i="1" dirty="0"/>
              <a:t> kai </a:t>
            </a:r>
            <a:r>
              <a:rPr i="1" dirty="0" err="1"/>
              <a:t>stoicheon</a:t>
            </a:r>
            <a:r>
              <a:rPr dirty="0"/>
              <a:t>) </a:t>
            </a:r>
            <a:r>
              <a:rPr dirty="0" err="1"/>
              <a:t>všech</a:t>
            </a:r>
            <a:r>
              <a:rPr dirty="0"/>
              <a:t> </a:t>
            </a:r>
            <a:r>
              <a:rPr dirty="0" err="1"/>
              <a:t>věcí</a:t>
            </a:r>
            <a:r>
              <a:rPr dirty="0"/>
              <a:t> je </a:t>
            </a:r>
            <a:r>
              <a:rPr i="1" dirty="0" err="1"/>
              <a:t>apeiron</a:t>
            </a:r>
            <a:r>
              <a:rPr i="1" dirty="0"/>
              <a:t> </a:t>
            </a:r>
            <a:r>
              <a:rPr dirty="0"/>
              <a:t>(</a:t>
            </a:r>
            <a:r>
              <a:rPr dirty="0" err="1"/>
              <a:t>neurčité</a:t>
            </a:r>
            <a:r>
              <a:rPr dirty="0"/>
              <a:t> </a:t>
            </a:r>
            <a:r>
              <a:rPr dirty="0" err="1"/>
              <a:t>nebo</a:t>
            </a:r>
            <a:r>
              <a:rPr dirty="0"/>
              <a:t> </a:t>
            </a:r>
            <a:r>
              <a:rPr dirty="0" err="1"/>
              <a:t>nekonečné</a:t>
            </a:r>
            <a:r>
              <a:rPr dirty="0"/>
              <a:t>), a </a:t>
            </a:r>
            <a:r>
              <a:rPr dirty="0" err="1"/>
              <a:t>jako</a:t>
            </a:r>
            <a:r>
              <a:rPr dirty="0"/>
              <a:t> </a:t>
            </a:r>
            <a:r>
              <a:rPr dirty="0" err="1"/>
              <a:t>první</a:t>
            </a:r>
            <a:r>
              <a:rPr dirty="0"/>
              <a:t> </a:t>
            </a:r>
            <a:r>
              <a:rPr dirty="0" err="1"/>
              <a:t>zavedl</a:t>
            </a:r>
            <a:r>
              <a:rPr dirty="0"/>
              <a:t> </a:t>
            </a:r>
            <a:r>
              <a:rPr dirty="0" err="1"/>
              <a:t>toto</a:t>
            </a:r>
            <a:r>
              <a:rPr dirty="0"/>
              <a:t> </a:t>
            </a:r>
            <a:r>
              <a:rPr dirty="0" err="1"/>
              <a:t>jméno</a:t>
            </a:r>
            <a:r>
              <a:rPr dirty="0"/>
              <a:t> pro </a:t>
            </a:r>
            <a:r>
              <a:rPr dirty="0" err="1"/>
              <a:t>počátek</a:t>
            </a:r>
            <a:r>
              <a:rPr dirty="0"/>
              <a:t> (</a:t>
            </a:r>
            <a:r>
              <a:rPr dirty="0" err="1"/>
              <a:t>arche</a:t>
            </a:r>
            <a:r>
              <a:rPr dirty="0"/>
              <a:t>). </a:t>
            </a:r>
            <a:r>
              <a:rPr dirty="0" err="1"/>
              <a:t>Říká</a:t>
            </a:r>
            <a:r>
              <a:rPr dirty="0"/>
              <a:t>, </a:t>
            </a:r>
            <a:r>
              <a:rPr dirty="0" err="1"/>
              <a:t>že</a:t>
            </a:r>
            <a:r>
              <a:rPr dirty="0"/>
              <a:t> to </a:t>
            </a:r>
            <a:r>
              <a:rPr dirty="0" err="1"/>
              <a:t>není</a:t>
            </a:r>
            <a:r>
              <a:rPr dirty="0"/>
              <a:t> </a:t>
            </a:r>
            <a:r>
              <a:rPr dirty="0" err="1"/>
              <a:t>ani</a:t>
            </a:r>
            <a:r>
              <a:rPr dirty="0"/>
              <a:t> </a:t>
            </a:r>
            <a:r>
              <a:rPr dirty="0" err="1"/>
              <a:t>voda</a:t>
            </a:r>
            <a:r>
              <a:rPr dirty="0"/>
              <a:t>, </a:t>
            </a:r>
            <a:r>
              <a:rPr dirty="0" err="1"/>
              <a:t>ani</a:t>
            </a:r>
            <a:r>
              <a:rPr dirty="0"/>
              <a:t> </a:t>
            </a:r>
            <a:r>
              <a:rPr dirty="0" err="1"/>
              <a:t>nic</a:t>
            </a:r>
            <a:r>
              <a:rPr dirty="0"/>
              <a:t> </a:t>
            </a:r>
            <a:r>
              <a:rPr dirty="0" err="1"/>
              <a:t>jiného</a:t>
            </a:r>
            <a:r>
              <a:rPr dirty="0"/>
              <a:t> z </a:t>
            </a:r>
            <a:r>
              <a:rPr dirty="0" err="1"/>
              <a:t>takzvaných</a:t>
            </a:r>
            <a:r>
              <a:rPr dirty="0"/>
              <a:t> </a:t>
            </a:r>
            <a:r>
              <a:rPr dirty="0" err="1"/>
              <a:t>prvků</a:t>
            </a:r>
            <a:r>
              <a:rPr dirty="0"/>
              <a:t>, </a:t>
            </a:r>
            <a:r>
              <a:rPr dirty="0" err="1"/>
              <a:t>nýbrž</a:t>
            </a:r>
            <a:r>
              <a:rPr dirty="0"/>
              <a:t> </a:t>
            </a:r>
            <a:r>
              <a:rPr dirty="0" err="1"/>
              <a:t>jakási</a:t>
            </a:r>
            <a:r>
              <a:rPr dirty="0"/>
              <a:t> </a:t>
            </a:r>
            <a:r>
              <a:rPr dirty="0" err="1"/>
              <a:t>jiná</a:t>
            </a:r>
            <a:r>
              <a:rPr dirty="0"/>
              <a:t> </a:t>
            </a:r>
            <a:r>
              <a:rPr dirty="0" err="1"/>
              <a:t>neomezená</a:t>
            </a:r>
            <a:r>
              <a:rPr dirty="0"/>
              <a:t> (</a:t>
            </a:r>
            <a:r>
              <a:rPr i="1" dirty="0" err="1"/>
              <a:t>apeiron</a:t>
            </a:r>
            <a:r>
              <a:rPr dirty="0"/>
              <a:t>) </a:t>
            </a:r>
            <a:r>
              <a:rPr dirty="0" err="1"/>
              <a:t>přirozenost</a:t>
            </a:r>
            <a:r>
              <a:rPr dirty="0"/>
              <a:t>, </a:t>
            </a:r>
            <a:r>
              <a:rPr b="1" dirty="0"/>
              <a:t>z </a:t>
            </a:r>
            <a:r>
              <a:rPr b="1" dirty="0" err="1"/>
              <a:t>níž</a:t>
            </a:r>
            <a:r>
              <a:rPr b="1" dirty="0"/>
              <a:t> </a:t>
            </a:r>
            <a:r>
              <a:rPr b="1" dirty="0" err="1"/>
              <a:t>vznikají</a:t>
            </a:r>
            <a:r>
              <a:rPr b="1" dirty="0"/>
              <a:t> </a:t>
            </a:r>
            <a:r>
              <a:rPr b="1" dirty="0" err="1"/>
              <a:t>všechny</a:t>
            </a:r>
            <a:r>
              <a:rPr b="1" dirty="0"/>
              <a:t> </a:t>
            </a:r>
            <a:r>
              <a:rPr b="1" dirty="0" err="1"/>
              <a:t>vesmíry</a:t>
            </a:r>
            <a:r>
              <a:rPr b="1" dirty="0"/>
              <a:t> a </a:t>
            </a:r>
            <a:r>
              <a:rPr b="1" dirty="0" err="1"/>
              <a:t>světy</a:t>
            </a:r>
            <a:r>
              <a:rPr dirty="0"/>
              <a:t>. A z </a:t>
            </a:r>
            <a:r>
              <a:rPr dirty="0" err="1"/>
              <a:t>čeho</a:t>
            </a:r>
            <a:r>
              <a:rPr dirty="0"/>
              <a:t> </a:t>
            </a:r>
            <a:r>
              <a:rPr dirty="0" err="1"/>
              <a:t>pochází</a:t>
            </a:r>
            <a:r>
              <a:rPr dirty="0"/>
              <a:t> </a:t>
            </a:r>
            <a:r>
              <a:rPr b="1" dirty="0" err="1"/>
              <a:t>vznikání</a:t>
            </a:r>
            <a:r>
              <a:rPr b="1" dirty="0"/>
              <a:t> </a:t>
            </a:r>
            <a:r>
              <a:rPr b="1" dirty="0" err="1"/>
              <a:t>jsoucích</a:t>
            </a:r>
            <a:r>
              <a:rPr b="1" dirty="0"/>
              <a:t> </a:t>
            </a:r>
            <a:r>
              <a:rPr b="1" dirty="0" err="1"/>
              <a:t>věcí</a:t>
            </a:r>
            <a:r>
              <a:rPr b="1" dirty="0"/>
              <a:t>, do </a:t>
            </a:r>
            <a:r>
              <a:rPr b="1" dirty="0" err="1"/>
              <a:t>toho</a:t>
            </a:r>
            <a:r>
              <a:rPr b="1" dirty="0"/>
              <a:t> </a:t>
            </a:r>
            <a:r>
              <a:rPr b="1" dirty="0" err="1"/>
              <a:t>směřuje</a:t>
            </a:r>
            <a:r>
              <a:rPr b="1" dirty="0"/>
              <a:t> </a:t>
            </a:r>
            <a:r>
              <a:rPr b="1" dirty="0" err="1"/>
              <a:t>také</a:t>
            </a:r>
            <a:r>
              <a:rPr b="1" dirty="0"/>
              <a:t> </a:t>
            </a:r>
            <a:r>
              <a:rPr b="1" dirty="0" err="1"/>
              <a:t>jejich</a:t>
            </a:r>
            <a:r>
              <a:rPr b="1" dirty="0"/>
              <a:t> </a:t>
            </a:r>
            <a:r>
              <a:rPr b="1" dirty="0" err="1"/>
              <a:t>zanikání</a:t>
            </a:r>
            <a:r>
              <a:rPr dirty="0"/>
              <a:t> </a:t>
            </a:r>
            <a:r>
              <a:rPr b="1" dirty="0"/>
              <a:t>„</a:t>
            </a:r>
            <a:r>
              <a:rPr b="1" dirty="0" err="1"/>
              <a:t>podle</a:t>
            </a:r>
            <a:r>
              <a:rPr b="1" dirty="0"/>
              <a:t> </a:t>
            </a:r>
            <a:r>
              <a:rPr b="1" dirty="0" err="1"/>
              <a:t>nutnosti</a:t>
            </a:r>
            <a:r>
              <a:rPr b="1" dirty="0"/>
              <a:t>; </a:t>
            </a:r>
            <a:r>
              <a:rPr b="1" dirty="0" err="1"/>
              <a:t>neboť</a:t>
            </a:r>
            <a:r>
              <a:rPr b="1" dirty="0"/>
              <a:t> </a:t>
            </a:r>
            <a:r>
              <a:rPr b="1" dirty="0" err="1"/>
              <a:t>si</a:t>
            </a:r>
            <a:r>
              <a:rPr b="1" dirty="0"/>
              <a:t> </a:t>
            </a:r>
            <a:r>
              <a:rPr b="1" dirty="0" err="1"/>
              <a:t>navzájem</a:t>
            </a:r>
            <a:r>
              <a:rPr b="1" dirty="0"/>
              <a:t> </a:t>
            </a:r>
            <a:r>
              <a:rPr b="1" dirty="0" err="1"/>
              <a:t>platí</a:t>
            </a:r>
            <a:r>
              <a:rPr b="1" dirty="0"/>
              <a:t> </a:t>
            </a:r>
            <a:r>
              <a:rPr b="1" dirty="0" err="1"/>
              <a:t>pokutu</a:t>
            </a:r>
            <a:r>
              <a:rPr b="1" dirty="0"/>
              <a:t> a </a:t>
            </a:r>
            <a:r>
              <a:rPr b="1" dirty="0" err="1"/>
              <a:t>odplatu</a:t>
            </a:r>
            <a:r>
              <a:rPr b="1" dirty="0"/>
              <a:t> </a:t>
            </a:r>
            <a:r>
              <a:rPr b="1" dirty="0" err="1"/>
              <a:t>za</a:t>
            </a:r>
            <a:r>
              <a:rPr b="1" dirty="0"/>
              <a:t> </a:t>
            </a:r>
            <a:r>
              <a:rPr b="1" dirty="0" err="1"/>
              <a:t>bezpráví</a:t>
            </a:r>
            <a:r>
              <a:rPr b="1" dirty="0"/>
              <a:t> </a:t>
            </a:r>
            <a:r>
              <a:rPr b="1" dirty="0" err="1"/>
              <a:t>podle</a:t>
            </a:r>
            <a:r>
              <a:rPr b="1" dirty="0"/>
              <a:t> </a:t>
            </a:r>
            <a:r>
              <a:rPr b="1" dirty="0" err="1"/>
              <a:t>pořádku</a:t>
            </a:r>
            <a:r>
              <a:rPr b="1" dirty="0"/>
              <a:t> </a:t>
            </a:r>
            <a:r>
              <a:rPr b="1" dirty="0" err="1"/>
              <a:t>času</a:t>
            </a:r>
            <a:r>
              <a:rPr b="1" dirty="0"/>
              <a:t>“</a:t>
            </a:r>
            <a:r>
              <a:rPr dirty="0"/>
              <a:t>, </a:t>
            </a:r>
            <a:r>
              <a:rPr dirty="0" err="1"/>
              <a:t>jak</a:t>
            </a:r>
            <a:r>
              <a:rPr dirty="0"/>
              <a:t> se </a:t>
            </a:r>
            <a:r>
              <a:rPr dirty="0" err="1"/>
              <a:t>vyjadřuje</a:t>
            </a:r>
            <a:r>
              <a:rPr dirty="0"/>
              <a:t> </a:t>
            </a:r>
            <a:r>
              <a:rPr dirty="0" err="1"/>
              <a:t>poněkud</a:t>
            </a:r>
            <a:r>
              <a:rPr dirty="0"/>
              <a:t> </a:t>
            </a:r>
            <a:r>
              <a:rPr dirty="0" err="1"/>
              <a:t>básnickými</a:t>
            </a:r>
            <a:r>
              <a:rPr dirty="0"/>
              <a:t> </a:t>
            </a:r>
            <a:r>
              <a:rPr dirty="0" err="1"/>
              <a:t>slovy</a:t>
            </a:r>
            <a:r>
              <a:rPr dirty="0"/>
              <a:t>.“ (</a:t>
            </a:r>
            <a:r>
              <a:rPr dirty="0" err="1"/>
              <a:t>Simplikios</a:t>
            </a:r>
            <a:r>
              <a:rPr dirty="0"/>
              <a:t>, </a:t>
            </a:r>
            <a:r>
              <a:rPr i="1" dirty="0"/>
              <a:t>In </a:t>
            </a:r>
            <a:r>
              <a:rPr i="1" dirty="0" err="1"/>
              <a:t>Arist</a:t>
            </a:r>
            <a:r>
              <a:rPr i="1" dirty="0"/>
              <a:t>. Phys. </a:t>
            </a:r>
            <a:r>
              <a:rPr dirty="0"/>
              <a:t>24, 13 (DK 12 A 9)</a:t>
            </a:r>
          </a:p>
          <a:p>
            <a:pPr marL="0" indent="0" defTabSz="877823">
              <a:lnSpc>
                <a:spcPct val="90000"/>
              </a:lnSpc>
              <a:buSzTx/>
              <a:buNone/>
              <a:defRPr sz="863"/>
            </a:pPr>
            <a:endParaRPr dirty="0"/>
          </a:p>
          <a:p>
            <a:pPr marL="0" indent="0" defTabSz="877823">
              <a:lnSpc>
                <a:spcPct val="90000"/>
              </a:lnSpc>
              <a:spcBef>
                <a:spcPts val="200"/>
              </a:spcBef>
              <a:buSzTx/>
              <a:buNone/>
              <a:defRPr sz="863" i="1"/>
            </a:pPr>
            <a:r>
              <a:rPr dirty="0" err="1"/>
              <a:t>Apeiron</a:t>
            </a:r>
            <a:r>
              <a:rPr i="0" dirty="0"/>
              <a:t>, </a:t>
            </a:r>
            <a:r>
              <a:rPr i="0" dirty="0" err="1"/>
              <a:t>tato</a:t>
            </a:r>
            <a:r>
              <a:rPr i="0" dirty="0"/>
              <a:t> </a:t>
            </a:r>
            <a:r>
              <a:rPr i="0" dirty="0" err="1"/>
              <a:t>pralátka</a:t>
            </a:r>
            <a:r>
              <a:rPr i="0" dirty="0"/>
              <a:t> je co do </a:t>
            </a:r>
            <a:r>
              <a:rPr i="0" dirty="0" err="1"/>
              <a:t>rozlohy</a:t>
            </a:r>
            <a:r>
              <a:rPr i="0" dirty="0"/>
              <a:t> </a:t>
            </a:r>
            <a:r>
              <a:rPr i="0" dirty="0" err="1"/>
              <a:t>neomezeně</a:t>
            </a:r>
            <a:r>
              <a:rPr i="0" dirty="0"/>
              <a:t> </a:t>
            </a:r>
            <a:r>
              <a:rPr i="0" dirty="0" err="1"/>
              <a:t>veliká</a:t>
            </a:r>
            <a:r>
              <a:rPr i="0" dirty="0"/>
              <a:t>:  „</a:t>
            </a:r>
            <a:r>
              <a:rPr i="0" dirty="0" err="1"/>
              <a:t>obklopuje</a:t>
            </a:r>
            <a:r>
              <a:rPr i="0" dirty="0"/>
              <a:t> </a:t>
            </a:r>
            <a:r>
              <a:rPr i="0" dirty="0" err="1"/>
              <a:t>všechny</a:t>
            </a:r>
            <a:r>
              <a:rPr i="0" dirty="0"/>
              <a:t> </a:t>
            </a:r>
            <a:r>
              <a:rPr i="0" dirty="0" err="1"/>
              <a:t>věci</a:t>
            </a:r>
            <a:r>
              <a:rPr i="0" dirty="0"/>
              <a:t>“ (DK 12 A 16); </a:t>
            </a:r>
            <a:r>
              <a:rPr i="0" dirty="0" err="1"/>
              <a:t>vnitřně</a:t>
            </a:r>
            <a:r>
              <a:rPr i="0" dirty="0"/>
              <a:t> je </a:t>
            </a:r>
            <a:r>
              <a:rPr i="0" dirty="0" err="1"/>
              <a:t>neurčitá</a:t>
            </a:r>
            <a:r>
              <a:rPr i="0" dirty="0"/>
              <a:t>, </a:t>
            </a:r>
            <a:r>
              <a:rPr i="0" dirty="0" err="1"/>
              <a:t>tj</a:t>
            </a:r>
            <a:r>
              <a:rPr i="0" dirty="0"/>
              <a:t>. </a:t>
            </a:r>
            <a:r>
              <a:rPr i="0" dirty="0" err="1"/>
              <a:t>nepřipomíná</a:t>
            </a:r>
            <a:r>
              <a:rPr i="0" dirty="0"/>
              <a:t> </a:t>
            </a:r>
            <a:r>
              <a:rPr i="0" dirty="0" err="1"/>
              <a:t>nic</a:t>
            </a:r>
            <a:r>
              <a:rPr i="0" dirty="0"/>
              <a:t> z </a:t>
            </a:r>
            <a:r>
              <a:rPr i="0" dirty="0" err="1"/>
              <a:t>toho</a:t>
            </a:r>
            <a:r>
              <a:rPr i="0" dirty="0"/>
              <a:t>, co </a:t>
            </a:r>
            <a:r>
              <a:rPr i="0" dirty="0" err="1"/>
              <a:t>známe</a:t>
            </a:r>
            <a:r>
              <a:rPr i="0" dirty="0"/>
              <a:t> z </a:t>
            </a:r>
            <a:r>
              <a:rPr i="0" dirty="0" err="1"/>
              <a:t>naší</a:t>
            </a:r>
            <a:r>
              <a:rPr i="0" dirty="0"/>
              <a:t> </a:t>
            </a:r>
            <a:r>
              <a:rPr i="0" dirty="0" err="1"/>
              <a:t>zkušenosti</a:t>
            </a:r>
            <a:r>
              <a:rPr i="0" dirty="0"/>
              <a:t>: „ </a:t>
            </a:r>
            <a:r>
              <a:rPr i="0" dirty="0" err="1"/>
              <a:t>nevymezoval</a:t>
            </a:r>
            <a:r>
              <a:rPr i="0" dirty="0"/>
              <a:t>, </a:t>
            </a:r>
            <a:r>
              <a:rPr i="0" dirty="0" err="1"/>
              <a:t>že</a:t>
            </a:r>
            <a:r>
              <a:rPr i="0" dirty="0"/>
              <a:t> je to </a:t>
            </a:r>
            <a:r>
              <a:rPr i="0" dirty="0" err="1"/>
              <a:t>vzduch</a:t>
            </a:r>
            <a:r>
              <a:rPr i="0" dirty="0"/>
              <a:t>, </a:t>
            </a:r>
            <a:r>
              <a:rPr i="0" dirty="0" err="1"/>
              <a:t>voda</a:t>
            </a:r>
            <a:r>
              <a:rPr i="0" dirty="0"/>
              <a:t> </a:t>
            </a:r>
            <a:r>
              <a:rPr i="0" dirty="0" err="1"/>
              <a:t>nebo</a:t>
            </a:r>
            <a:r>
              <a:rPr i="0" dirty="0"/>
              <a:t> </a:t>
            </a:r>
            <a:r>
              <a:rPr i="0" dirty="0" err="1"/>
              <a:t>něco</a:t>
            </a:r>
            <a:r>
              <a:rPr i="0" dirty="0"/>
              <a:t> </a:t>
            </a:r>
            <a:r>
              <a:rPr i="0" dirty="0" err="1"/>
              <a:t>jiného</a:t>
            </a:r>
            <a:r>
              <a:rPr i="0" dirty="0"/>
              <a:t>“.</a:t>
            </a:r>
          </a:p>
          <a:p>
            <a:pPr marL="0" indent="0" defTabSz="877823">
              <a:lnSpc>
                <a:spcPct val="90000"/>
              </a:lnSpc>
              <a:buSzTx/>
              <a:buNone/>
              <a:defRPr sz="863"/>
            </a:pPr>
            <a:endParaRPr i="0" dirty="0"/>
          </a:p>
          <a:p>
            <a:pPr marL="0" indent="0" defTabSz="877823">
              <a:lnSpc>
                <a:spcPct val="90000"/>
              </a:lnSpc>
              <a:spcBef>
                <a:spcPts val="200"/>
              </a:spcBef>
              <a:buSzTx/>
              <a:buNone/>
              <a:defRPr sz="863" i="1"/>
            </a:pPr>
            <a:r>
              <a:rPr dirty="0" err="1"/>
              <a:t>Apeiron</a:t>
            </a:r>
            <a:r>
              <a:rPr i="0" dirty="0"/>
              <a:t> je </a:t>
            </a:r>
            <a:r>
              <a:rPr i="0" dirty="0" err="1"/>
              <a:t>tedy</a:t>
            </a:r>
            <a:r>
              <a:rPr i="0" dirty="0"/>
              <a:t> </a:t>
            </a:r>
            <a:r>
              <a:rPr i="0" dirty="0" err="1"/>
              <a:t>intimně</a:t>
            </a:r>
            <a:r>
              <a:rPr i="0" dirty="0"/>
              <a:t> </a:t>
            </a:r>
            <a:r>
              <a:rPr i="0" dirty="0" err="1"/>
              <a:t>spjato</a:t>
            </a:r>
            <a:r>
              <a:rPr i="0" dirty="0"/>
              <a:t> s </a:t>
            </a:r>
            <a:r>
              <a:rPr b="1" i="0" dirty="0" err="1"/>
              <a:t>možností</a:t>
            </a:r>
            <a:r>
              <a:rPr b="1" i="0" dirty="0"/>
              <a:t> </a:t>
            </a:r>
            <a:r>
              <a:rPr b="1" i="0" dirty="0" err="1"/>
              <a:t>změny</a:t>
            </a:r>
            <a:r>
              <a:rPr b="1" i="0" dirty="0"/>
              <a:t> </a:t>
            </a:r>
            <a:r>
              <a:rPr b="1" i="0" dirty="0" err="1"/>
              <a:t>vůbec</a:t>
            </a:r>
            <a:r>
              <a:rPr i="0" dirty="0"/>
              <a:t> (</a:t>
            </a:r>
            <a:r>
              <a:rPr i="0" dirty="0" err="1"/>
              <a:t>vzniku</a:t>
            </a:r>
            <a:r>
              <a:rPr i="0" dirty="0"/>
              <a:t> a </a:t>
            </a:r>
            <a:r>
              <a:rPr i="0" dirty="0" err="1"/>
              <a:t>zániku</a:t>
            </a:r>
            <a:r>
              <a:rPr i="0" dirty="0"/>
              <a:t>): „</a:t>
            </a:r>
            <a:r>
              <a:rPr i="0" dirty="0" err="1"/>
              <a:t>Víra</a:t>
            </a:r>
            <a:r>
              <a:rPr i="0" dirty="0"/>
              <a:t>, </a:t>
            </a:r>
            <a:r>
              <a:rPr i="0" dirty="0" err="1"/>
              <a:t>že</a:t>
            </a:r>
            <a:r>
              <a:rPr i="0" dirty="0"/>
              <a:t> </a:t>
            </a:r>
            <a:r>
              <a:rPr i="0" dirty="0" err="1"/>
              <a:t>existuje</a:t>
            </a:r>
            <a:r>
              <a:rPr i="0" dirty="0"/>
              <a:t> </a:t>
            </a:r>
            <a:r>
              <a:rPr i="0" dirty="0" err="1"/>
              <a:t>cosi</a:t>
            </a:r>
            <a:r>
              <a:rPr i="0" dirty="0"/>
              <a:t> </a:t>
            </a:r>
            <a:r>
              <a:rPr i="0" dirty="0" err="1"/>
              <a:t>nekonečného</a:t>
            </a:r>
            <a:r>
              <a:rPr i="0" dirty="0"/>
              <a:t>, </a:t>
            </a:r>
            <a:r>
              <a:rPr i="0" dirty="0" err="1"/>
              <a:t>pochází</a:t>
            </a:r>
            <a:r>
              <a:rPr i="0" dirty="0"/>
              <a:t> – </a:t>
            </a:r>
            <a:r>
              <a:rPr i="0" dirty="0" err="1"/>
              <a:t>zkoumáme</a:t>
            </a:r>
            <a:r>
              <a:rPr i="0" dirty="0"/>
              <a:t>-li </a:t>
            </a:r>
            <a:r>
              <a:rPr i="0" dirty="0" err="1"/>
              <a:t>tuto</a:t>
            </a:r>
            <a:r>
              <a:rPr i="0" dirty="0"/>
              <a:t> </a:t>
            </a:r>
            <a:r>
              <a:rPr i="0" dirty="0" err="1"/>
              <a:t>otázku</a:t>
            </a:r>
            <a:r>
              <a:rPr i="0" dirty="0"/>
              <a:t> – </a:t>
            </a:r>
            <a:r>
              <a:rPr i="0" dirty="0" err="1"/>
              <a:t>nejspíše</a:t>
            </a:r>
            <a:r>
              <a:rPr i="0" dirty="0"/>
              <a:t> z </a:t>
            </a:r>
            <a:r>
              <a:rPr i="0" dirty="0" err="1"/>
              <a:t>pěti</a:t>
            </a:r>
            <a:r>
              <a:rPr i="0" dirty="0"/>
              <a:t> </a:t>
            </a:r>
            <a:r>
              <a:rPr i="0" dirty="0" err="1"/>
              <a:t>faktorů</a:t>
            </a:r>
            <a:r>
              <a:rPr i="0" dirty="0"/>
              <a:t> … </a:t>
            </a:r>
            <a:r>
              <a:rPr i="0" dirty="0" err="1"/>
              <a:t>dále</a:t>
            </a:r>
            <a:r>
              <a:rPr i="0" dirty="0"/>
              <a:t>, </a:t>
            </a:r>
            <a:r>
              <a:rPr i="0" dirty="0" err="1"/>
              <a:t>protože</a:t>
            </a:r>
            <a:r>
              <a:rPr i="0" dirty="0"/>
              <a:t> </a:t>
            </a:r>
            <a:r>
              <a:rPr i="0" dirty="0" err="1"/>
              <a:t>vznikání</a:t>
            </a:r>
            <a:r>
              <a:rPr i="0" dirty="0"/>
              <a:t> a </a:t>
            </a:r>
            <a:r>
              <a:rPr i="0" dirty="0" err="1"/>
              <a:t>zanikání</a:t>
            </a:r>
            <a:r>
              <a:rPr i="0" dirty="0"/>
              <a:t> </a:t>
            </a:r>
            <a:r>
              <a:rPr i="0" dirty="0" err="1"/>
              <a:t>neustane</a:t>
            </a:r>
            <a:r>
              <a:rPr i="0" dirty="0"/>
              <a:t> </a:t>
            </a:r>
            <a:r>
              <a:rPr i="0" dirty="0" err="1"/>
              <a:t>jedině</a:t>
            </a:r>
            <a:r>
              <a:rPr i="0" dirty="0"/>
              <a:t> </a:t>
            </a:r>
            <a:r>
              <a:rPr i="0" dirty="0" err="1"/>
              <a:t>tehdy</a:t>
            </a:r>
            <a:r>
              <a:rPr i="0" dirty="0"/>
              <a:t>, </a:t>
            </a:r>
            <a:r>
              <a:rPr i="0" dirty="0" err="1"/>
              <a:t>bude</a:t>
            </a:r>
            <a:r>
              <a:rPr i="0" dirty="0"/>
              <a:t>-li </a:t>
            </a:r>
            <a:r>
              <a:rPr i="0" dirty="0" err="1"/>
              <a:t>nekonečno</a:t>
            </a:r>
            <a:r>
              <a:rPr i="0" dirty="0"/>
              <a:t> </a:t>
            </a:r>
            <a:r>
              <a:rPr i="0" dirty="0" err="1"/>
              <a:t>tím</a:t>
            </a:r>
            <a:r>
              <a:rPr i="0" dirty="0"/>
              <a:t>, z </a:t>
            </a:r>
            <a:r>
              <a:rPr i="0" dirty="0" err="1"/>
              <a:t>čeho</a:t>
            </a:r>
            <a:r>
              <a:rPr i="0" dirty="0"/>
              <a:t> </a:t>
            </a:r>
            <a:r>
              <a:rPr i="0" dirty="0" err="1"/>
              <a:t>pochází</a:t>
            </a:r>
            <a:r>
              <a:rPr i="0" dirty="0"/>
              <a:t> to, co </a:t>
            </a:r>
            <a:r>
              <a:rPr i="0" dirty="0" err="1"/>
              <a:t>vzniká</a:t>
            </a:r>
            <a:r>
              <a:rPr i="0" dirty="0"/>
              <a:t>.“ (</a:t>
            </a:r>
            <a:r>
              <a:rPr i="0" dirty="0" err="1"/>
              <a:t>Arist</a:t>
            </a:r>
            <a:r>
              <a:rPr i="0" dirty="0"/>
              <a:t>., Phys., III, 4, 203b15 (DK 12 A 15).</a:t>
            </a:r>
          </a:p>
          <a:p>
            <a:pPr marL="0" indent="0" defTabSz="877823">
              <a:lnSpc>
                <a:spcPct val="90000"/>
              </a:lnSpc>
              <a:buSzTx/>
              <a:buNone/>
              <a:defRPr sz="863"/>
            </a:pPr>
            <a:endParaRPr i="0" dirty="0"/>
          </a:p>
          <a:p>
            <a:pPr marL="0" indent="0" defTabSz="877823">
              <a:lnSpc>
                <a:spcPct val="90000"/>
              </a:lnSpc>
              <a:spcBef>
                <a:spcPts val="200"/>
              </a:spcBef>
              <a:buSzTx/>
              <a:buNone/>
              <a:defRPr sz="863"/>
            </a:pPr>
            <a:r>
              <a:rPr dirty="0"/>
              <a:t>„Ani </a:t>
            </a:r>
            <a:r>
              <a:rPr dirty="0" err="1"/>
              <a:t>není</a:t>
            </a:r>
            <a:r>
              <a:rPr dirty="0"/>
              <a:t> </a:t>
            </a:r>
            <a:r>
              <a:rPr dirty="0" err="1"/>
              <a:t>nutné</a:t>
            </a:r>
            <a:r>
              <a:rPr dirty="0"/>
              <a:t>, </a:t>
            </a:r>
            <a:r>
              <a:rPr b="1" dirty="0" err="1"/>
              <a:t>nemá</a:t>
            </a:r>
            <a:r>
              <a:rPr b="1" dirty="0"/>
              <a:t>-li </a:t>
            </a:r>
            <a:r>
              <a:rPr b="1" dirty="0" err="1"/>
              <a:t>ustat</a:t>
            </a:r>
            <a:r>
              <a:rPr b="1" dirty="0"/>
              <a:t> </a:t>
            </a:r>
            <a:r>
              <a:rPr b="1" dirty="0" err="1"/>
              <a:t>vznikání</a:t>
            </a:r>
            <a:r>
              <a:rPr dirty="0"/>
              <a:t>, aby </a:t>
            </a:r>
            <a:r>
              <a:rPr dirty="0" err="1"/>
              <a:t>smyslově</a:t>
            </a:r>
            <a:r>
              <a:rPr dirty="0"/>
              <a:t> </a:t>
            </a:r>
            <a:r>
              <a:rPr dirty="0" err="1"/>
              <a:t>vnímatelné</a:t>
            </a:r>
            <a:r>
              <a:rPr dirty="0"/>
              <a:t> </a:t>
            </a:r>
            <a:r>
              <a:rPr dirty="0" err="1"/>
              <a:t>těleso</a:t>
            </a:r>
            <a:r>
              <a:rPr dirty="0"/>
              <a:t> </a:t>
            </a:r>
            <a:r>
              <a:rPr dirty="0" err="1"/>
              <a:t>bylo</a:t>
            </a:r>
            <a:r>
              <a:rPr dirty="0"/>
              <a:t> </a:t>
            </a:r>
            <a:r>
              <a:rPr dirty="0" err="1"/>
              <a:t>aktuálně</a:t>
            </a:r>
            <a:r>
              <a:rPr dirty="0"/>
              <a:t> </a:t>
            </a:r>
            <a:r>
              <a:rPr dirty="0" err="1"/>
              <a:t>nekonečné</a:t>
            </a:r>
            <a:r>
              <a:rPr dirty="0"/>
              <a:t>: </a:t>
            </a:r>
            <a:r>
              <a:rPr dirty="0" err="1"/>
              <a:t>neboť</a:t>
            </a:r>
            <a:r>
              <a:rPr dirty="0"/>
              <a:t> je </a:t>
            </a:r>
            <a:r>
              <a:rPr dirty="0" err="1"/>
              <a:t>možné</a:t>
            </a:r>
            <a:r>
              <a:rPr dirty="0"/>
              <a:t>, </a:t>
            </a:r>
            <a:r>
              <a:rPr dirty="0" err="1"/>
              <a:t>že</a:t>
            </a:r>
            <a:r>
              <a:rPr dirty="0"/>
              <a:t> </a:t>
            </a:r>
            <a:r>
              <a:rPr b="1" dirty="0" err="1"/>
              <a:t>zánik</a:t>
            </a:r>
            <a:r>
              <a:rPr b="1" dirty="0"/>
              <a:t> </a:t>
            </a:r>
            <a:r>
              <a:rPr b="1" dirty="0" err="1"/>
              <a:t>jedné</a:t>
            </a:r>
            <a:r>
              <a:rPr b="1" dirty="0"/>
              <a:t> </a:t>
            </a:r>
            <a:r>
              <a:rPr b="1" dirty="0" err="1"/>
              <a:t>věci</a:t>
            </a:r>
            <a:r>
              <a:rPr b="1" dirty="0"/>
              <a:t> je </a:t>
            </a:r>
            <a:r>
              <a:rPr b="1" dirty="0" err="1"/>
              <a:t>vznikem</a:t>
            </a:r>
            <a:r>
              <a:rPr b="1" dirty="0"/>
              <a:t> </a:t>
            </a:r>
            <a:r>
              <a:rPr b="1" dirty="0" err="1"/>
              <a:t>jiné</a:t>
            </a:r>
            <a:r>
              <a:rPr b="1" dirty="0"/>
              <a:t> </a:t>
            </a:r>
            <a:r>
              <a:rPr b="1" dirty="0" err="1"/>
              <a:t>věci</a:t>
            </a:r>
            <a:r>
              <a:rPr dirty="0"/>
              <a:t> a </a:t>
            </a:r>
            <a:r>
              <a:rPr dirty="0" err="1"/>
              <a:t>veškerenstvo</a:t>
            </a:r>
            <a:r>
              <a:rPr dirty="0"/>
              <a:t> je </a:t>
            </a:r>
            <a:r>
              <a:rPr dirty="0" err="1"/>
              <a:t>přitom</a:t>
            </a:r>
            <a:r>
              <a:rPr dirty="0"/>
              <a:t> </a:t>
            </a:r>
            <a:r>
              <a:rPr dirty="0" err="1"/>
              <a:t>omezené</a:t>
            </a:r>
            <a:r>
              <a:rPr dirty="0"/>
              <a:t>.“ (</a:t>
            </a:r>
            <a:r>
              <a:rPr dirty="0" err="1"/>
              <a:t>Arist</a:t>
            </a:r>
            <a:r>
              <a:rPr dirty="0"/>
              <a:t>., </a:t>
            </a:r>
            <a:r>
              <a:rPr i="1" dirty="0"/>
              <a:t>Phys., </a:t>
            </a:r>
            <a:r>
              <a:rPr dirty="0"/>
              <a:t>III, 8, 208a8 (DK 12 A 14)</a:t>
            </a:r>
            <a:r>
              <a:rPr i="1" dirty="0"/>
              <a:t> </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Zástupný symbol pro obsah 2"/>
          <p:cNvSpPr txBox="1">
            <a:spLocks noGrp="1"/>
          </p:cNvSpPr>
          <p:nvPr>
            <p:ph type="body" idx="1"/>
          </p:nvPr>
        </p:nvSpPr>
        <p:spPr>
          <a:xfrm>
            <a:off x="457200" y="631829"/>
            <a:ext cx="8229600" cy="5494334"/>
          </a:xfrm>
          <a:prstGeom prst="rect">
            <a:avLst/>
          </a:prstGeom>
        </p:spPr>
        <p:txBody>
          <a:bodyPr/>
          <a:lstStyle/>
          <a:p>
            <a:pPr>
              <a:spcBef>
                <a:spcPts val="200"/>
              </a:spcBef>
              <a:defRPr sz="1200">
                <a:latin typeface="Times New Roman"/>
                <a:ea typeface="Times New Roman"/>
                <a:cs typeface="Times New Roman"/>
                <a:sym typeface="Times New Roman"/>
              </a:defRPr>
            </a:pPr>
            <a:r>
              <a:rPr dirty="0" err="1"/>
              <a:t>Anaximandros</a:t>
            </a:r>
            <a:r>
              <a:rPr dirty="0"/>
              <a:t> </a:t>
            </a:r>
            <a:r>
              <a:rPr dirty="0" err="1"/>
              <a:t>patří</a:t>
            </a:r>
            <a:r>
              <a:rPr dirty="0"/>
              <a:t> k </a:t>
            </a:r>
            <a:r>
              <a:rPr dirty="0" err="1"/>
              <a:t>nejbrilantnějším</a:t>
            </a:r>
            <a:r>
              <a:rPr dirty="0"/>
              <a:t> (Kirk, Raven, </a:t>
            </a:r>
            <a:r>
              <a:rPr dirty="0" err="1"/>
              <a:t>Schoefield</a:t>
            </a:r>
            <a:r>
              <a:rPr dirty="0"/>
              <a:t>, </a:t>
            </a:r>
            <a:r>
              <a:rPr i="1" dirty="0"/>
              <a:t>c. d., </a:t>
            </a:r>
            <a:r>
              <a:rPr dirty="0"/>
              <a:t>s. 182) z </a:t>
            </a:r>
            <a:r>
              <a:rPr dirty="0" err="1"/>
              <a:t>prvních</a:t>
            </a:r>
            <a:r>
              <a:rPr dirty="0"/>
              <a:t> </a:t>
            </a:r>
            <a:r>
              <a:rPr dirty="0" err="1"/>
              <a:t>filosofů</a:t>
            </a:r>
            <a:r>
              <a:rPr dirty="0"/>
              <a:t> a </a:t>
            </a:r>
            <a:r>
              <a:rPr dirty="0" err="1"/>
              <a:t>myslitelů</a:t>
            </a:r>
            <a:r>
              <a:rPr dirty="0"/>
              <a:t>. Do </a:t>
            </a:r>
            <a:r>
              <a:rPr dirty="0" err="1"/>
              <a:t>značné</a:t>
            </a:r>
            <a:r>
              <a:rPr dirty="0"/>
              <a:t> </a:t>
            </a:r>
            <a:r>
              <a:rPr dirty="0" err="1"/>
              <a:t>míry</a:t>
            </a:r>
            <a:r>
              <a:rPr dirty="0"/>
              <a:t> se to </a:t>
            </a:r>
            <a:r>
              <a:rPr dirty="0" err="1"/>
              <a:t>ukazuje</a:t>
            </a:r>
            <a:r>
              <a:rPr dirty="0"/>
              <a:t> </a:t>
            </a:r>
            <a:r>
              <a:rPr dirty="0" err="1"/>
              <a:t>na</a:t>
            </a:r>
            <a:r>
              <a:rPr dirty="0"/>
              <a:t> </a:t>
            </a:r>
            <a:r>
              <a:rPr dirty="0" err="1"/>
              <a:t>šíři</a:t>
            </a:r>
            <a:r>
              <a:rPr dirty="0"/>
              <a:t> </a:t>
            </a:r>
            <a:r>
              <a:rPr dirty="0" err="1"/>
              <a:t>i</a:t>
            </a:r>
            <a:r>
              <a:rPr dirty="0"/>
              <a:t> </a:t>
            </a:r>
            <a:r>
              <a:rPr dirty="0" err="1"/>
              <a:t>kvalitě</a:t>
            </a:r>
            <a:r>
              <a:rPr dirty="0"/>
              <a:t> </a:t>
            </a:r>
            <a:r>
              <a:rPr dirty="0" err="1"/>
              <a:t>jeho</a:t>
            </a:r>
            <a:r>
              <a:rPr dirty="0"/>
              <a:t> </a:t>
            </a:r>
            <a:r>
              <a:rPr dirty="0" err="1"/>
              <a:t>dalších</a:t>
            </a:r>
            <a:r>
              <a:rPr dirty="0"/>
              <a:t> </a:t>
            </a:r>
            <a:r>
              <a:rPr dirty="0" err="1"/>
              <a:t>aktivit</a:t>
            </a:r>
            <a:r>
              <a:rPr dirty="0"/>
              <a:t>, o </a:t>
            </a:r>
            <a:r>
              <a:rPr dirty="0" err="1"/>
              <a:t>nichž</a:t>
            </a:r>
            <a:r>
              <a:rPr dirty="0"/>
              <a:t> </a:t>
            </a:r>
            <a:r>
              <a:rPr dirty="0" err="1"/>
              <a:t>nás</a:t>
            </a:r>
            <a:r>
              <a:rPr dirty="0"/>
              <a:t> </a:t>
            </a:r>
            <a:r>
              <a:rPr dirty="0" err="1"/>
              <a:t>tradice</a:t>
            </a:r>
            <a:r>
              <a:rPr dirty="0"/>
              <a:t> </a:t>
            </a:r>
            <a:r>
              <a:rPr dirty="0" err="1"/>
              <a:t>zpravuje</a:t>
            </a:r>
            <a:r>
              <a:rPr dirty="0"/>
              <a:t>:</a:t>
            </a:r>
          </a:p>
          <a:p>
            <a:pPr>
              <a:defRPr sz="1200">
                <a:latin typeface="Times New Roman"/>
                <a:ea typeface="Times New Roman"/>
                <a:cs typeface="Times New Roman"/>
                <a:sym typeface="Times New Roman"/>
              </a:defRPr>
            </a:pPr>
            <a:endParaRPr dirty="0"/>
          </a:p>
          <a:p>
            <a:pPr marL="0" indent="0">
              <a:spcBef>
                <a:spcPts val="200"/>
              </a:spcBef>
              <a:buSzTx/>
              <a:buNone/>
              <a:defRPr sz="1200">
                <a:latin typeface="Times New Roman"/>
                <a:ea typeface="Times New Roman"/>
                <a:cs typeface="Times New Roman"/>
                <a:sym typeface="Times New Roman"/>
              </a:defRPr>
            </a:pPr>
            <a:r>
              <a:rPr dirty="0"/>
              <a:t>1) </a:t>
            </a:r>
            <a:r>
              <a:rPr dirty="0" err="1"/>
              <a:t>Vědecké</a:t>
            </a:r>
            <a:r>
              <a:rPr dirty="0"/>
              <a:t> </a:t>
            </a:r>
            <a:r>
              <a:rPr dirty="0" err="1"/>
              <a:t>aktivity</a:t>
            </a:r>
            <a:r>
              <a:rPr dirty="0"/>
              <a:t>: </a:t>
            </a:r>
          </a:p>
          <a:p>
            <a:pPr marL="0" indent="0">
              <a:spcBef>
                <a:spcPts val="200"/>
              </a:spcBef>
              <a:buSzTx/>
              <a:buNone/>
              <a:defRPr sz="1200">
                <a:latin typeface="Times New Roman"/>
                <a:ea typeface="Times New Roman"/>
                <a:cs typeface="Times New Roman"/>
                <a:sym typeface="Times New Roman"/>
              </a:defRPr>
            </a:pPr>
            <a:r>
              <a:rPr dirty="0"/>
              <a:t>	„</a:t>
            </a:r>
            <a:r>
              <a:rPr dirty="0" err="1"/>
              <a:t>Anaximandros</a:t>
            </a:r>
            <a:r>
              <a:rPr dirty="0"/>
              <a:t> z </a:t>
            </a:r>
            <a:r>
              <a:rPr dirty="0" err="1"/>
              <a:t>Milétu</a:t>
            </a:r>
            <a:r>
              <a:rPr dirty="0"/>
              <a:t>, </a:t>
            </a:r>
            <a:r>
              <a:rPr dirty="0" err="1"/>
              <a:t>posluchač</a:t>
            </a:r>
            <a:r>
              <a:rPr dirty="0"/>
              <a:t> </a:t>
            </a:r>
            <a:r>
              <a:rPr dirty="0" err="1"/>
              <a:t>Thalétův</a:t>
            </a:r>
            <a:r>
              <a:rPr dirty="0"/>
              <a:t>, se </a:t>
            </a:r>
            <a:r>
              <a:rPr dirty="0" err="1"/>
              <a:t>jako</a:t>
            </a:r>
            <a:r>
              <a:rPr dirty="0"/>
              <a:t> </a:t>
            </a:r>
            <a:r>
              <a:rPr dirty="0" err="1"/>
              <a:t>první</a:t>
            </a:r>
            <a:r>
              <a:rPr dirty="0"/>
              <a:t> </a:t>
            </a:r>
            <a:r>
              <a:rPr dirty="0" err="1"/>
              <a:t>odvážil</a:t>
            </a:r>
            <a:r>
              <a:rPr dirty="0"/>
              <a:t> </a:t>
            </a:r>
            <a:r>
              <a:rPr dirty="0" err="1"/>
              <a:t>zakreslit</a:t>
            </a:r>
            <a:r>
              <a:rPr dirty="0"/>
              <a:t> </a:t>
            </a:r>
            <a:r>
              <a:rPr dirty="0" err="1"/>
              <a:t>obydlený</a:t>
            </a:r>
            <a:r>
              <a:rPr dirty="0"/>
              <a:t> </a:t>
            </a:r>
            <a:r>
              <a:rPr dirty="0" err="1"/>
              <a:t>svět</a:t>
            </a:r>
            <a:r>
              <a:rPr dirty="0"/>
              <a:t> </a:t>
            </a:r>
            <a:r>
              <a:rPr dirty="0" err="1"/>
              <a:t>na</a:t>
            </a:r>
            <a:r>
              <a:rPr dirty="0"/>
              <a:t> </a:t>
            </a:r>
            <a:r>
              <a:rPr dirty="0" err="1"/>
              <a:t>desku</a:t>
            </a:r>
            <a:r>
              <a:rPr dirty="0"/>
              <a:t>; </a:t>
            </a:r>
            <a:r>
              <a:rPr dirty="0" err="1"/>
              <a:t>po</a:t>
            </a:r>
            <a:r>
              <a:rPr dirty="0"/>
              <a:t> </a:t>
            </a:r>
            <a:r>
              <a:rPr dirty="0" err="1"/>
              <a:t>něm</a:t>
            </a:r>
            <a:r>
              <a:rPr dirty="0"/>
              <a:t> </a:t>
            </a:r>
            <a:r>
              <a:rPr dirty="0" err="1"/>
              <a:t>tento</a:t>
            </a:r>
            <a:r>
              <a:rPr dirty="0"/>
              <a:t> 	</a:t>
            </a:r>
            <a:r>
              <a:rPr dirty="0" err="1"/>
              <a:t>nákres</a:t>
            </a:r>
            <a:r>
              <a:rPr dirty="0"/>
              <a:t> </a:t>
            </a:r>
            <a:r>
              <a:rPr dirty="0" err="1"/>
              <a:t>upřesnil</a:t>
            </a:r>
            <a:r>
              <a:rPr dirty="0"/>
              <a:t> </a:t>
            </a:r>
            <a:r>
              <a:rPr dirty="0" err="1"/>
              <a:t>Hakataios</a:t>
            </a:r>
            <a:r>
              <a:rPr dirty="0"/>
              <a:t> z </a:t>
            </a:r>
            <a:r>
              <a:rPr dirty="0" err="1"/>
              <a:t>Milétu</a:t>
            </a:r>
            <a:r>
              <a:rPr dirty="0"/>
              <a:t>, </a:t>
            </a:r>
            <a:r>
              <a:rPr dirty="0" err="1"/>
              <a:t>který</a:t>
            </a:r>
            <a:r>
              <a:rPr dirty="0"/>
              <a:t> </a:t>
            </a:r>
            <a:r>
              <a:rPr dirty="0" err="1"/>
              <a:t>byl</a:t>
            </a:r>
            <a:r>
              <a:rPr dirty="0"/>
              <a:t> </a:t>
            </a:r>
            <a:r>
              <a:rPr dirty="0" err="1"/>
              <a:t>velmi</a:t>
            </a:r>
            <a:r>
              <a:rPr dirty="0"/>
              <a:t> </a:t>
            </a:r>
            <a:r>
              <a:rPr dirty="0" err="1"/>
              <a:t>zcestovalý</a:t>
            </a:r>
            <a:r>
              <a:rPr dirty="0"/>
              <a:t>, </a:t>
            </a:r>
            <a:r>
              <a:rPr dirty="0" err="1"/>
              <a:t>takže</a:t>
            </a:r>
            <a:r>
              <a:rPr dirty="0"/>
              <a:t> se </a:t>
            </a:r>
            <a:r>
              <a:rPr dirty="0" err="1"/>
              <a:t>tento</a:t>
            </a:r>
            <a:r>
              <a:rPr dirty="0"/>
              <a:t> </a:t>
            </a:r>
            <a:r>
              <a:rPr dirty="0" err="1"/>
              <a:t>výtvor</a:t>
            </a:r>
            <a:r>
              <a:rPr dirty="0"/>
              <a:t> </a:t>
            </a:r>
            <a:r>
              <a:rPr dirty="0" err="1"/>
              <a:t>těšil</a:t>
            </a:r>
            <a:r>
              <a:rPr dirty="0"/>
              <a:t> </a:t>
            </a:r>
            <a:r>
              <a:rPr dirty="0" err="1"/>
              <a:t>obdivu</a:t>
            </a:r>
            <a:r>
              <a:rPr dirty="0"/>
              <a:t>.“ (DK 12 A 6) </a:t>
            </a:r>
            <a:r>
              <a:rPr dirty="0" err="1"/>
              <a:t>Mapa</a:t>
            </a:r>
            <a:r>
              <a:rPr dirty="0"/>
              <a:t> 	se od </a:t>
            </a:r>
            <a:r>
              <a:rPr dirty="0" err="1"/>
              <a:t>kresby</a:t>
            </a:r>
            <a:r>
              <a:rPr dirty="0"/>
              <a:t> </a:t>
            </a:r>
            <a:r>
              <a:rPr dirty="0" err="1"/>
              <a:t>liší</a:t>
            </a:r>
            <a:r>
              <a:rPr dirty="0"/>
              <a:t> </a:t>
            </a:r>
            <a:r>
              <a:rPr dirty="0" err="1"/>
              <a:t>užitím</a:t>
            </a:r>
            <a:r>
              <a:rPr dirty="0"/>
              <a:t> </a:t>
            </a:r>
            <a:r>
              <a:rPr dirty="0" err="1"/>
              <a:t>jednotného</a:t>
            </a:r>
            <a:r>
              <a:rPr dirty="0"/>
              <a:t> </a:t>
            </a:r>
            <a:r>
              <a:rPr dirty="0" err="1"/>
              <a:t>měřítka</a:t>
            </a:r>
            <a:r>
              <a:rPr dirty="0"/>
              <a:t>, </a:t>
            </a:r>
            <a:r>
              <a:rPr dirty="0" err="1"/>
              <a:t>což</a:t>
            </a:r>
            <a:r>
              <a:rPr dirty="0"/>
              <a:t>, </a:t>
            </a:r>
            <a:r>
              <a:rPr dirty="0" err="1"/>
              <a:t>zdá</a:t>
            </a:r>
            <a:r>
              <a:rPr dirty="0"/>
              <a:t> se, </a:t>
            </a:r>
            <a:r>
              <a:rPr dirty="0" err="1"/>
              <a:t>Anaximandros</a:t>
            </a:r>
            <a:r>
              <a:rPr dirty="0"/>
              <a:t> </a:t>
            </a:r>
            <a:r>
              <a:rPr dirty="0" err="1"/>
              <a:t>udělal</a:t>
            </a:r>
            <a:r>
              <a:rPr dirty="0"/>
              <a:t>.</a:t>
            </a:r>
          </a:p>
          <a:p>
            <a:pPr marL="0" indent="0">
              <a:spcBef>
                <a:spcPts val="200"/>
              </a:spcBef>
              <a:buSzTx/>
              <a:buNone/>
              <a:defRPr sz="1200">
                <a:latin typeface="Times New Roman"/>
                <a:ea typeface="Times New Roman"/>
                <a:cs typeface="Times New Roman"/>
                <a:sym typeface="Times New Roman"/>
              </a:defRPr>
            </a:pPr>
            <a:r>
              <a:rPr dirty="0"/>
              <a:t>2) </a:t>
            </a:r>
            <a:r>
              <a:rPr dirty="0" err="1"/>
              <a:t>Zrod</a:t>
            </a:r>
            <a:r>
              <a:rPr dirty="0"/>
              <a:t> </a:t>
            </a:r>
            <a:r>
              <a:rPr dirty="0" err="1"/>
              <a:t>člověka</a:t>
            </a:r>
            <a:r>
              <a:rPr dirty="0"/>
              <a:t>:</a:t>
            </a:r>
          </a:p>
          <a:p>
            <a:pPr marL="0" indent="0">
              <a:spcBef>
                <a:spcPts val="200"/>
              </a:spcBef>
              <a:buSzTx/>
              <a:buNone/>
              <a:defRPr sz="1200">
                <a:latin typeface="Times New Roman"/>
                <a:ea typeface="Times New Roman"/>
                <a:cs typeface="Times New Roman"/>
                <a:sym typeface="Times New Roman"/>
              </a:defRPr>
            </a:pPr>
            <a:r>
              <a:rPr dirty="0"/>
              <a:t>	„</a:t>
            </a:r>
            <a:r>
              <a:rPr dirty="0" err="1"/>
              <a:t>Dále</a:t>
            </a:r>
            <a:r>
              <a:rPr dirty="0"/>
              <a:t> </a:t>
            </a:r>
            <a:r>
              <a:rPr dirty="0" err="1"/>
              <a:t>tvrdí</a:t>
            </a:r>
            <a:r>
              <a:rPr dirty="0"/>
              <a:t>, </a:t>
            </a:r>
            <a:r>
              <a:rPr dirty="0" err="1"/>
              <a:t>že</a:t>
            </a:r>
            <a:r>
              <a:rPr dirty="0"/>
              <a:t> </a:t>
            </a:r>
            <a:r>
              <a:rPr dirty="0" err="1"/>
              <a:t>původně</a:t>
            </a:r>
            <a:r>
              <a:rPr dirty="0"/>
              <a:t> se </a:t>
            </a:r>
            <a:r>
              <a:rPr dirty="0" err="1"/>
              <a:t>člověk</a:t>
            </a:r>
            <a:r>
              <a:rPr dirty="0"/>
              <a:t> </a:t>
            </a:r>
            <a:r>
              <a:rPr dirty="0" err="1"/>
              <a:t>zrodil</a:t>
            </a:r>
            <a:r>
              <a:rPr dirty="0"/>
              <a:t> z </a:t>
            </a:r>
            <a:r>
              <a:rPr dirty="0" err="1"/>
              <a:t>živých</a:t>
            </a:r>
            <a:r>
              <a:rPr dirty="0"/>
              <a:t> </a:t>
            </a:r>
            <a:r>
              <a:rPr dirty="0" err="1"/>
              <a:t>bytostí</a:t>
            </a:r>
            <a:r>
              <a:rPr dirty="0"/>
              <a:t> </a:t>
            </a:r>
            <a:r>
              <a:rPr dirty="0" err="1"/>
              <a:t>jiného</a:t>
            </a:r>
            <a:r>
              <a:rPr dirty="0"/>
              <a:t> </a:t>
            </a:r>
            <a:r>
              <a:rPr dirty="0" err="1"/>
              <a:t>druhu</a:t>
            </a:r>
            <a:r>
              <a:rPr dirty="0"/>
              <a:t>, </a:t>
            </a:r>
            <a:r>
              <a:rPr dirty="0" err="1"/>
              <a:t>protože</a:t>
            </a:r>
            <a:r>
              <a:rPr dirty="0"/>
              <a:t> </a:t>
            </a:r>
            <a:r>
              <a:rPr dirty="0" err="1"/>
              <a:t>jiné</a:t>
            </a:r>
            <a:r>
              <a:rPr dirty="0"/>
              <a:t> </a:t>
            </a:r>
            <a:r>
              <a:rPr dirty="0" err="1"/>
              <a:t>bytosti</a:t>
            </a:r>
            <a:r>
              <a:rPr dirty="0"/>
              <a:t> se </a:t>
            </a:r>
            <a:r>
              <a:rPr dirty="0" err="1"/>
              <a:t>brzy</a:t>
            </a:r>
            <a:r>
              <a:rPr dirty="0"/>
              <a:t> </a:t>
            </a:r>
            <a:r>
              <a:rPr dirty="0" err="1"/>
              <a:t>živí</a:t>
            </a:r>
            <a:r>
              <a:rPr dirty="0"/>
              <a:t> </a:t>
            </a:r>
            <a:r>
              <a:rPr dirty="0" err="1"/>
              <a:t>samy</a:t>
            </a:r>
            <a:r>
              <a:rPr dirty="0"/>
              <a:t>, ale 	</a:t>
            </a:r>
            <a:r>
              <a:rPr dirty="0" err="1"/>
              <a:t>člověk</a:t>
            </a:r>
            <a:r>
              <a:rPr dirty="0"/>
              <a:t> </a:t>
            </a:r>
            <a:r>
              <a:rPr dirty="0" err="1"/>
              <a:t>jako</a:t>
            </a:r>
            <a:r>
              <a:rPr dirty="0"/>
              <a:t> </a:t>
            </a:r>
            <a:r>
              <a:rPr dirty="0" err="1"/>
              <a:t>jediný</a:t>
            </a:r>
            <a:r>
              <a:rPr dirty="0"/>
              <a:t> </a:t>
            </a:r>
            <a:r>
              <a:rPr dirty="0" err="1"/>
              <a:t>musí</a:t>
            </a:r>
            <a:r>
              <a:rPr dirty="0"/>
              <a:t> </a:t>
            </a:r>
            <a:r>
              <a:rPr dirty="0" err="1"/>
              <a:t>být</a:t>
            </a:r>
            <a:r>
              <a:rPr dirty="0"/>
              <a:t> </a:t>
            </a:r>
            <a:r>
              <a:rPr dirty="0" err="1"/>
              <a:t>dlouho</a:t>
            </a:r>
            <a:r>
              <a:rPr dirty="0"/>
              <a:t> </a:t>
            </a:r>
            <a:r>
              <a:rPr dirty="0" err="1"/>
              <a:t>kojen</a:t>
            </a:r>
            <a:r>
              <a:rPr dirty="0"/>
              <a:t>. Z </a:t>
            </a:r>
            <a:r>
              <a:rPr dirty="0" err="1"/>
              <a:t>tohoto</a:t>
            </a:r>
            <a:r>
              <a:rPr dirty="0"/>
              <a:t> </a:t>
            </a:r>
            <a:r>
              <a:rPr dirty="0" err="1"/>
              <a:t>důvodu</a:t>
            </a:r>
            <a:r>
              <a:rPr dirty="0"/>
              <a:t> by </a:t>
            </a:r>
            <a:r>
              <a:rPr dirty="0" err="1"/>
              <a:t>byl</a:t>
            </a:r>
            <a:r>
              <a:rPr dirty="0"/>
              <a:t> </a:t>
            </a:r>
            <a:r>
              <a:rPr dirty="0" err="1"/>
              <a:t>nemohl</a:t>
            </a:r>
            <a:r>
              <a:rPr dirty="0"/>
              <a:t> </a:t>
            </a:r>
            <a:r>
              <a:rPr dirty="0" err="1"/>
              <a:t>přežít</a:t>
            </a:r>
            <a:r>
              <a:rPr dirty="0"/>
              <a:t>. </a:t>
            </a:r>
            <a:r>
              <a:rPr dirty="0" err="1"/>
              <a:t>Kdyby</a:t>
            </a:r>
            <a:r>
              <a:rPr dirty="0"/>
              <a:t> </a:t>
            </a:r>
            <a:r>
              <a:rPr dirty="0" err="1"/>
              <a:t>toto</a:t>
            </a:r>
            <a:r>
              <a:rPr dirty="0"/>
              <a:t> </a:t>
            </a:r>
            <a:r>
              <a:rPr dirty="0" err="1"/>
              <a:t>byla</a:t>
            </a:r>
            <a:r>
              <a:rPr dirty="0"/>
              <a:t> </a:t>
            </a:r>
            <a:r>
              <a:rPr dirty="0" err="1"/>
              <a:t>jeho</a:t>
            </a:r>
            <a:r>
              <a:rPr dirty="0"/>
              <a:t> </a:t>
            </a:r>
            <a:r>
              <a:rPr dirty="0" err="1"/>
              <a:t>původní</a:t>
            </a:r>
            <a:r>
              <a:rPr dirty="0"/>
              <a:t> 	forma.“ (</a:t>
            </a:r>
            <a:r>
              <a:rPr dirty="0" err="1"/>
              <a:t>Dk</a:t>
            </a:r>
            <a:r>
              <a:rPr dirty="0"/>
              <a:t> 12 A 10)</a:t>
            </a:r>
          </a:p>
          <a:p>
            <a:pPr marL="0" indent="0">
              <a:spcBef>
                <a:spcPts val="200"/>
              </a:spcBef>
              <a:buSzTx/>
              <a:buNone/>
              <a:defRPr sz="1200">
                <a:latin typeface="Times New Roman"/>
                <a:ea typeface="Times New Roman"/>
                <a:cs typeface="Times New Roman"/>
                <a:sym typeface="Times New Roman"/>
              </a:defRPr>
            </a:pPr>
            <a:r>
              <a:rPr dirty="0"/>
              <a:t>3) </a:t>
            </a:r>
            <a:r>
              <a:rPr dirty="0" err="1"/>
              <a:t>Původ</a:t>
            </a:r>
            <a:r>
              <a:rPr dirty="0"/>
              <a:t> </a:t>
            </a:r>
            <a:r>
              <a:rPr dirty="0" err="1"/>
              <a:t>života</a:t>
            </a:r>
            <a:r>
              <a:rPr dirty="0"/>
              <a:t>:</a:t>
            </a:r>
          </a:p>
          <a:p>
            <a:pPr marL="0" indent="0">
              <a:spcBef>
                <a:spcPts val="200"/>
              </a:spcBef>
              <a:buSzTx/>
              <a:buNone/>
              <a:defRPr sz="1200">
                <a:latin typeface="Times New Roman"/>
                <a:ea typeface="Times New Roman"/>
                <a:cs typeface="Times New Roman"/>
                <a:sym typeface="Times New Roman"/>
              </a:defRPr>
            </a:pPr>
            <a:r>
              <a:rPr dirty="0"/>
              <a:t>	„</a:t>
            </a:r>
            <a:r>
              <a:rPr dirty="0" err="1"/>
              <a:t>Anaximandros</a:t>
            </a:r>
            <a:r>
              <a:rPr dirty="0"/>
              <a:t> </a:t>
            </a:r>
            <a:r>
              <a:rPr dirty="0" err="1"/>
              <a:t>tvrdil</a:t>
            </a:r>
            <a:r>
              <a:rPr dirty="0"/>
              <a:t>, </a:t>
            </a:r>
            <a:r>
              <a:rPr dirty="0" err="1"/>
              <a:t>že</a:t>
            </a:r>
            <a:r>
              <a:rPr dirty="0"/>
              <a:t> </a:t>
            </a:r>
            <a:r>
              <a:rPr dirty="0" err="1"/>
              <a:t>první</a:t>
            </a:r>
            <a:r>
              <a:rPr dirty="0"/>
              <a:t> </a:t>
            </a:r>
            <a:r>
              <a:rPr dirty="0" err="1"/>
              <a:t>živé</a:t>
            </a:r>
            <a:r>
              <a:rPr dirty="0"/>
              <a:t> </a:t>
            </a:r>
            <a:r>
              <a:rPr dirty="0" err="1"/>
              <a:t>bytosti</a:t>
            </a:r>
            <a:r>
              <a:rPr dirty="0"/>
              <a:t> se </a:t>
            </a:r>
            <a:r>
              <a:rPr dirty="0" err="1"/>
              <a:t>zrodily</a:t>
            </a:r>
            <a:r>
              <a:rPr dirty="0"/>
              <a:t> </a:t>
            </a:r>
            <a:r>
              <a:rPr dirty="0" err="1"/>
              <a:t>ve</a:t>
            </a:r>
            <a:r>
              <a:rPr dirty="0"/>
              <a:t> </a:t>
            </a:r>
            <a:r>
              <a:rPr dirty="0" err="1"/>
              <a:t>vlhku</a:t>
            </a:r>
            <a:r>
              <a:rPr dirty="0"/>
              <a:t> a </a:t>
            </a:r>
            <a:r>
              <a:rPr dirty="0" err="1"/>
              <a:t>byly</a:t>
            </a:r>
            <a:r>
              <a:rPr dirty="0"/>
              <a:t> </a:t>
            </a:r>
            <a:r>
              <a:rPr dirty="0" err="1"/>
              <a:t>obaleny</a:t>
            </a:r>
            <a:r>
              <a:rPr dirty="0"/>
              <a:t> </a:t>
            </a:r>
            <a:r>
              <a:rPr dirty="0" err="1"/>
              <a:t>ostnatou</a:t>
            </a:r>
            <a:r>
              <a:rPr dirty="0"/>
              <a:t> </a:t>
            </a:r>
            <a:r>
              <a:rPr dirty="0" err="1"/>
              <a:t>kůrou</a:t>
            </a:r>
            <a:r>
              <a:rPr dirty="0"/>
              <a:t>; </a:t>
            </a:r>
            <a:r>
              <a:rPr dirty="0" err="1"/>
              <a:t>když</a:t>
            </a:r>
            <a:r>
              <a:rPr dirty="0"/>
              <a:t> </a:t>
            </a:r>
            <a:r>
              <a:rPr dirty="0" err="1"/>
              <a:t>dosáhly</a:t>
            </a:r>
            <a:r>
              <a:rPr dirty="0"/>
              <a:t> </a:t>
            </a:r>
            <a:r>
              <a:rPr dirty="0" err="1"/>
              <a:t>vyššího</a:t>
            </a:r>
            <a:r>
              <a:rPr dirty="0"/>
              <a:t> 	</a:t>
            </a:r>
            <a:r>
              <a:rPr dirty="0" err="1"/>
              <a:t>věku</a:t>
            </a:r>
            <a:r>
              <a:rPr dirty="0"/>
              <a:t>, </a:t>
            </a:r>
            <a:r>
              <a:rPr dirty="0" err="1"/>
              <a:t>vystupovaly</a:t>
            </a:r>
            <a:r>
              <a:rPr dirty="0"/>
              <a:t> </a:t>
            </a:r>
            <a:r>
              <a:rPr dirty="0" err="1"/>
              <a:t>na</a:t>
            </a:r>
            <a:r>
              <a:rPr dirty="0"/>
              <a:t> </a:t>
            </a:r>
            <a:r>
              <a:rPr dirty="0" err="1"/>
              <a:t>sušší</a:t>
            </a:r>
            <a:r>
              <a:rPr dirty="0"/>
              <a:t> </a:t>
            </a:r>
            <a:r>
              <a:rPr dirty="0" err="1"/>
              <a:t>místa</a:t>
            </a:r>
            <a:r>
              <a:rPr dirty="0"/>
              <a:t>, a </a:t>
            </a:r>
            <a:r>
              <a:rPr dirty="0" err="1"/>
              <a:t>když</a:t>
            </a:r>
            <a:r>
              <a:rPr dirty="0"/>
              <a:t> </a:t>
            </a:r>
            <a:r>
              <a:rPr dirty="0" err="1"/>
              <a:t>kůra</a:t>
            </a:r>
            <a:r>
              <a:rPr dirty="0"/>
              <a:t> </a:t>
            </a:r>
            <a:r>
              <a:rPr dirty="0" err="1"/>
              <a:t>praskla</a:t>
            </a:r>
            <a:r>
              <a:rPr dirty="0"/>
              <a:t>, </a:t>
            </a:r>
            <a:r>
              <a:rPr dirty="0" err="1"/>
              <a:t>žily</a:t>
            </a:r>
            <a:r>
              <a:rPr dirty="0"/>
              <a:t> </a:t>
            </a:r>
            <a:r>
              <a:rPr dirty="0" err="1"/>
              <a:t>krátký</a:t>
            </a:r>
            <a:r>
              <a:rPr dirty="0"/>
              <a:t> </a:t>
            </a:r>
            <a:r>
              <a:rPr dirty="0" err="1"/>
              <a:t>čas</a:t>
            </a:r>
            <a:r>
              <a:rPr dirty="0"/>
              <a:t> </a:t>
            </a:r>
            <a:r>
              <a:rPr dirty="0" err="1"/>
              <a:t>jiným</a:t>
            </a:r>
            <a:r>
              <a:rPr dirty="0"/>
              <a:t> </a:t>
            </a:r>
            <a:r>
              <a:rPr dirty="0" err="1"/>
              <a:t>způsobem</a:t>
            </a:r>
            <a:r>
              <a:rPr dirty="0"/>
              <a:t> </a:t>
            </a:r>
            <a:r>
              <a:rPr dirty="0" err="1"/>
              <a:t>života</a:t>
            </a:r>
            <a:r>
              <a:rPr dirty="0"/>
              <a:t>.“ (DK 12 A 30)</a:t>
            </a:r>
          </a:p>
          <a:p>
            <a:pPr marL="0" indent="0">
              <a:spcBef>
                <a:spcPts val="200"/>
              </a:spcBef>
              <a:buSzTx/>
              <a:buNone/>
              <a:defRPr sz="1200">
                <a:latin typeface="Times New Roman"/>
                <a:ea typeface="Times New Roman"/>
                <a:cs typeface="Times New Roman"/>
                <a:sym typeface="Times New Roman"/>
              </a:defRPr>
            </a:pPr>
            <a:r>
              <a:rPr dirty="0"/>
              <a:t>	</a:t>
            </a:r>
          </a:p>
          <a:p>
            <a:pPr marL="0" indent="0">
              <a:spcBef>
                <a:spcPts val="200"/>
              </a:spcBef>
              <a:buSzTx/>
              <a:buNone/>
              <a:defRPr sz="1200">
                <a:latin typeface="Times New Roman"/>
                <a:ea typeface="Times New Roman"/>
                <a:cs typeface="Times New Roman"/>
                <a:sym typeface="Times New Roman"/>
              </a:defRPr>
            </a:pPr>
            <a:r>
              <a:rPr dirty="0"/>
              <a:t>	„</a:t>
            </a:r>
            <a:r>
              <a:rPr dirty="0" err="1"/>
              <a:t>Anaximandros</a:t>
            </a:r>
            <a:r>
              <a:rPr dirty="0"/>
              <a:t> z </a:t>
            </a:r>
            <a:r>
              <a:rPr dirty="0" err="1"/>
              <a:t>Milétu</a:t>
            </a:r>
            <a:r>
              <a:rPr dirty="0"/>
              <a:t> </a:t>
            </a:r>
            <a:r>
              <a:rPr dirty="0" err="1"/>
              <a:t>měl</a:t>
            </a:r>
            <a:r>
              <a:rPr dirty="0"/>
              <a:t> </a:t>
            </a:r>
            <a:r>
              <a:rPr dirty="0" err="1"/>
              <a:t>za</a:t>
            </a:r>
            <a:r>
              <a:rPr dirty="0"/>
              <a:t> to, </a:t>
            </a:r>
            <a:r>
              <a:rPr dirty="0" err="1"/>
              <a:t>že</a:t>
            </a:r>
            <a:r>
              <a:rPr dirty="0"/>
              <a:t> z </a:t>
            </a:r>
            <a:r>
              <a:rPr dirty="0" err="1"/>
              <a:t>ohřáté</a:t>
            </a:r>
            <a:r>
              <a:rPr dirty="0"/>
              <a:t> </a:t>
            </a:r>
            <a:r>
              <a:rPr dirty="0" err="1"/>
              <a:t>vody</a:t>
            </a:r>
            <a:r>
              <a:rPr dirty="0"/>
              <a:t> a </a:t>
            </a:r>
            <a:r>
              <a:rPr dirty="0" err="1"/>
              <a:t>země</a:t>
            </a:r>
            <a:r>
              <a:rPr dirty="0"/>
              <a:t> </a:t>
            </a:r>
            <a:r>
              <a:rPr dirty="0" err="1"/>
              <a:t>vznikl</a:t>
            </a:r>
            <a:r>
              <a:rPr dirty="0"/>
              <a:t> </a:t>
            </a:r>
            <a:r>
              <a:rPr dirty="0" err="1"/>
              <a:t>buď</a:t>
            </a:r>
            <a:r>
              <a:rPr dirty="0"/>
              <a:t> </a:t>
            </a:r>
            <a:r>
              <a:rPr dirty="0" err="1"/>
              <a:t>ryby</a:t>
            </a:r>
            <a:r>
              <a:rPr dirty="0"/>
              <a:t>, </a:t>
            </a:r>
            <a:r>
              <a:rPr dirty="0" err="1"/>
              <a:t>nebo</a:t>
            </a:r>
            <a:r>
              <a:rPr dirty="0"/>
              <a:t> </a:t>
            </a:r>
            <a:r>
              <a:rPr dirty="0" err="1"/>
              <a:t>rybám</a:t>
            </a:r>
            <a:r>
              <a:rPr dirty="0"/>
              <a:t> </a:t>
            </a:r>
            <a:r>
              <a:rPr dirty="0" err="1"/>
              <a:t>velmi</a:t>
            </a:r>
            <a:r>
              <a:rPr dirty="0"/>
              <a:t> </a:t>
            </a:r>
            <a:r>
              <a:rPr dirty="0" err="1"/>
              <a:t>podobné</a:t>
            </a:r>
            <a:r>
              <a:rPr dirty="0"/>
              <a:t> </a:t>
            </a:r>
            <a:r>
              <a:rPr dirty="0" err="1"/>
              <a:t>bytosti</a:t>
            </a:r>
            <a:r>
              <a:rPr dirty="0"/>
              <a:t>; 	</a:t>
            </a:r>
            <a:r>
              <a:rPr dirty="0" err="1"/>
              <a:t>člověk</a:t>
            </a:r>
            <a:r>
              <a:rPr dirty="0"/>
              <a:t> </a:t>
            </a:r>
            <a:r>
              <a:rPr dirty="0" err="1"/>
              <a:t>rostl</a:t>
            </a:r>
            <a:r>
              <a:rPr dirty="0"/>
              <a:t> v </a:t>
            </a:r>
            <a:r>
              <a:rPr dirty="0" err="1"/>
              <a:t>nich</a:t>
            </a:r>
            <a:r>
              <a:rPr dirty="0"/>
              <a:t> a </a:t>
            </a:r>
            <a:r>
              <a:rPr dirty="0" err="1"/>
              <a:t>ony</a:t>
            </a:r>
            <a:r>
              <a:rPr dirty="0"/>
              <a:t> </a:t>
            </a:r>
            <a:r>
              <a:rPr dirty="0" err="1"/>
              <a:t>zadržovaly</a:t>
            </a:r>
            <a:r>
              <a:rPr dirty="0"/>
              <a:t> plod </a:t>
            </a:r>
            <a:r>
              <a:rPr dirty="0" err="1"/>
              <a:t>až</a:t>
            </a:r>
            <a:r>
              <a:rPr dirty="0"/>
              <a:t> do puberty; </a:t>
            </a:r>
            <a:r>
              <a:rPr dirty="0" err="1"/>
              <a:t>teprve</a:t>
            </a:r>
            <a:r>
              <a:rPr dirty="0"/>
              <a:t> </a:t>
            </a:r>
            <a:r>
              <a:rPr dirty="0" err="1"/>
              <a:t>tehdy</a:t>
            </a:r>
            <a:r>
              <a:rPr dirty="0"/>
              <a:t> </a:t>
            </a:r>
            <a:r>
              <a:rPr dirty="0" err="1"/>
              <a:t>tyto</a:t>
            </a:r>
            <a:r>
              <a:rPr dirty="0"/>
              <a:t> </a:t>
            </a:r>
            <a:r>
              <a:rPr dirty="0" err="1"/>
              <a:t>rybovité</a:t>
            </a:r>
            <a:r>
              <a:rPr dirty="0"/>
              <a:t> </a:t>
            </a:r>
            <a:r>
              <a:rPr dirty="0" err="1"/>
              <a:t>bytosti</a:t>
            </a:r>
            <a:r>
              <a:rPr dirty="0"/>
              <a:t> </a:t>
            </a:r>
            <a:r>
              <a:rPr dirty="0" err="1"/>
              <a:t>praskly</a:t>
            </a:r>
            <a:r>
              <a:rPr dirty="0"/>
              <a:t> a </a:t>
            </a:r>
            <a:r>
              <a:rPr dirty="0" err="1"/>
              <a:t>vystoupily</a:t>
            </a:r>
            <a:r>
              <a:rPr dirty="0"/>
              <a:t> z </a:t>
            </a:r>
            <a:r>
              <a:rPr dirty="0" err="1"/>
              <a:t>nich</a:t>
            </a:r>
            <a:r>
              <a:rPr dirty="0"/>
              <a:t> 	</a:t>
            </a:r>
            <a:r>
              <a:rPr dirty="0" err="1"/>
              <a:t>muži</a:t>
            </a:r>
            <a:r>
              <a:rPr dirty="0"/>
              <a:t> a </a:t>
            </a:r>
            <a:r>
              <a:rPr dirty="0" err="1"/>
              <a:t>ženy</a:t>
            </a:r>
            <a:r>
              <a:rPr dirty="0"/>
              <a:t>, </a:t>
            </a:r>
            <a:r>
              <a:rPr dirty="0" err="1"/>
              <a:t>kteří</a:t>
            </a:r>
            <a:r>
              <a:rPr dirty="0"/>
              <a:t> </a:t>
            </a:r>
            <a:r>
              <a:rPr dirty="0" err="1"/>
              <a:t>již</a:t>
            </a:r>
            <a:r>
              <a:rPr dirty="0"/>
              <a:t> </a:t>
            </a:r>
            <a:r>
              <a:rPr dirty="0" err="1"/>
              <a:t>byli</a:t>
            </a:r>
            <a:r>
              <a:rPr dirty="0"/>
              <a:t> </a:t>
            </a:r>
            <a:r>
              <a:rPr dirty="0" err="1"/>
              <a:t>schopni</a:t>
            </a:r>
            <a:r>
              <a:rPr dirty="0"/>
              <a:t> </a:t>
            </a:r>
            <a:r>
              <a:rPr dirty="0" err="1"/>
              <a:t>živit</a:t>
            </a:r>
            <a:r>
              <a:rPr dirty="0"/>
              <a:t> se </a:t>
            </a:r>
            <a:r>
              <a:rPr dirty="0" err="1"/>
              <a:t>sami</a:t>
            </a:r>
            <a:r>
              <a:rPr dirty="0"/>
              <a:t>.“ </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Rekonstrukce Anaximandrovy mapy"/>
          <p:cNvSpPr txBox="1">
            <a:spLocks noGrp="1"/>
          </p:cNvSpPr>
          <p:nvPr>
            <p:ph type="title"/>
          </p:nvPr>
        </p:nvSpPr>
        <p:spPr>
          <a:xfrm>
            <a:off x="457200" y="274638"/>
            <a:ext cx="8229600" cy="705545"/>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Rekonstrukce Anaximandrovy mapy</a:t>
            </a:r>
          </a:p>
        </p:txBody>
      </p:sp>
      <p:pic>
        <p:nvPicPr>
          <p:cNvPr id="293" name="Anaximandros mapa.png" descr="Anaximandros mapa.png"/>
          <p:cNvPicPr>
            <a:picLocks noChangeAspect="1"/>
          </p:cNvPicPr>
          <p:nvPr/>
        </p:nvPicPr>
        <p:blipFill>
          <a:blip r:embed="rId2"/>
          <a:stretch>
            <a:fillRect/>
          </a:stretch>
        </p:blipFill>
        <p:spPr>
          <a:xfrm>
            <a:off x="446446" y="1779991"/>
            <a:ext cx="4677633" cy="4553903"/>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t>Anaximenés z Milétu (cca 520? – 494?) </a:t>
            </a:r>
          </a:p>
        </p:txBody>
      </p:sp>
      <p:sp>
        <p:nvSpPr>
          <p:cNvPr id="296"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200"/>
            </a:pPr>
            <a:r>
              <a:rPr dirty="0" err="1"/>
              <a:t>Několik</a:t>
            </a:r>
            <a:r>
              <a:rPr dirty="0"/>
              <a:t> </a:t>
            </a:r>
            <a:r>
              <a:rPr dirty="0" err="1"/>
              <a:t>vstupních</a:t>
            </a:r>
            <a:r>
              <a:rPr dirty="0"/>
              <a:t> </a:t>
            </a:r>
            <a:r>
              <a:rPr dirty="0" err="1"/>
              <a:t>poznámek</a:t>
            </a:r>
            <a:endParaRPr dirty="0"/>
          </a:p>
          <a:p>
            <a:pPr marL="0" indent="0">
              <a:spcBef>
                <a:spcPts val="200"/>
              </a:spcBef>
              <a:buSzTx/>
              <a:buNone/>
              <a:defRPr sz="1200"/>
            </a:pPr>
            <a:r>
              <a:rPr dirty="0" err="1"/>
              <a:t>Anaximenés</a:t>
            </a:r>
            <a:r>
              <a:rPr dirty="0"/>
              <a:t> </a:t>
            </a:r>
            <a:r>
              <a:rPr dirty="0" err="1"/>
              <a:t>byl</a:t>
            </a:r>
            <a:r>
              <a:rPr dirty="0"/>
              <a:t> </a:t>
            </a:r>
            <a:r>
              <a:rPr dirty="0" err="1"/>
              <a:t>mladším</a:t>
            </a:r>
            <a:r>
              <a:rPr dirty="0"/>
              <a:t> </a:t>
            </a:r>
            <a:r>
              <a:rPr dirty="0" err="1"/>
              <a:t>současníkem</a:t>
            </a:r>
            <a:r>
              <a:rPr dirty="0"/>
              <a:t> </a:t>
            </a:r>
            <a:r>
              <a:rPr dirty="0" err="1"/>
              <a:t>Anaximandra</a:t>
            </a:r>
            <a:r>
              <a:rPr dirty="0"/>
              <a:t>. O </a:t>
            </a:r>
            <a:r>
              <a:rPr dirty="0" err="1"/>
              <a:t>jeho</a:t>
            </a:r>
            <a:r>
              <a:rPr dirty="0"/>
              <a:t> </a:t>
            </a:r>
            <a:r>
              <a:rPr dirty="0" err="1"/>
              <a:t>životě</a:t>
            </a:r>
            <a:r>
              <a:rPr dirty="0"/>
              <a:t> </a:t>
            </a:r>
            <a:r>
              <a:rPr dirty="0" err="1"/>
              <a:t>rovněž</a:t>
            </a:r>
            <a:r>
              <a:rPr dirty="0"/>
              <a:t> </a:t>
            </a:r>
            <a:r>
              <a:rPr dirty="0" err="1"/>
              <a:t>nevíme</a:t>
            </a:r>
            <a:r>
              <a:rPr dirty="0"/>
              <a:t> </a:t>
            </a:r>
            <a:r>
              <a:rPr dirty="0" err="1"/>
              <a:t>téměř</a:t>
            </a:r>
            <a:r>
              <a:rPr dirty="0"/>
              <a:t> </a:t>
            </a:r>
            <a:r>
              <a:rPr dirty="0" err="1"/>
              <a:t>nic.</a:t>
            </a:r>
            <a:r>
              <a:rPr dirty="0"/>
              <a:t> </a:t>
            </a:r>
            <a:r>
              <a:rPr dirty="0" err="1"/>
              <a:t>Podle</a:t>
            </a:r>
            <a:r>
              <a:rPr dirty="0"/>
              <a:t> </a:t>
            </a:r>
            <a:r>
              <a:rPr dirty="0" err="1"/>
              <a:t>některých</a:t>
            </a:r>
            <a:r>
              <a:rPr dirty="0"/>
              <a:t> </a:t>
            </a:r>
            <a:r>
              <a:rPr dirty="0" err="1"/>
              <a:t>poznáme</a:t>
            </a:r>
            <a:r>
              <a:rPr dirty="0"/>
              <a:t> </a:t>
            </a:r>
            <a:r>
              <a:rPr dirty="0" err="1"/>
              <a:t>lze</a:t>
            </a:r>
            <a:r>
              <a:rPr dirty="0"/>
              <a:t> </a:t>
            </a:r>
            <a:r>
              <a:rPr dirty="0" err="1"/>
              <a:t>soudit</a:t>
            </a:r>
            <a:r>
              <a:rPr dirty="0"/>
              <a:t>, </a:t>
            </a:r>
            <a:r>
              <a:rPr dirty="0" err="1"/>
              <a:t>že</a:t>
            </a:r>
            <a:r>
              <a:rPr dirty="0"/>
              <a:t> </a:t>
            </a:r>
            <a:r>
              <a:rPr dirty="0" err="1"/>
              <a:t>napsal</a:t>
            </a:r>
            <a:r>
              <a:rPr dirty="0"/>
              <a:t> </a:t>
            </a:r>
            <a:r>
              <a:rPr dirty="0" err="1"/>
              <a:t>knihu</a:t>
            </a:r>
            <a:r>
              <a:rPr dirty="0"/>
              <a:t> v „</a:t>
            </a:r>
            <a:r>
              <a:rPr dirty="0" err="1"/>
              <a:t>prosté</a:t>
            </a:r>
            <a:r>
              <a:rPr dirty="0"/>
              <a:t> a </a:t>
            </a:r>
            <a:r>
              <a:rPr dirty="0" err="1"/>
              <a:t>střízlivé</a:t>
            </a:r>
            <a:r>
              <a:rPr dirty="0"/>
              <a:t>“ </a:t>
            </a:r>
            <a:r>
              <a:rPr dirty="0" err="1"/>
              <a:t>iónštině</a:t>
            </a:r>
            <a:r>
              <a:rPr dirty="0"/>
              <a:t>.</a:t>
            </a:r>
          </a:p>
          <a:p>
            <a:pPr marL="0" indent="0">
              <a:buSzTx/>
              <a:buNone/>
              <a:defRPr sz="1200"/>
            </a:pPr>
            <a:endParaRPr dirty="0"/>
          </a:p>
          <a:p>
            <a:pPr marL="0" indent="0">
              <a:spcBef>
                <a:spcPts val="200"/>
              </a:spcBef>
              <a:buSzTx/>
              <a:buNone/>
              <a:defRPr sz="1200"/>
            </a:pPr>
            <a:r>
              <a:rPr dirty="0"/>
              <a:t>2) </a:t>
            </a:r>
            <a:r>
              <a:rPr dirty="0" err="1"/>
              <a:t>Filosofie</a:t>
            </a:r>
            <a:r>
              <a:rPr dirty="0"/>
              <a:t>: </a:t>
            </a:r>
            <a:r>
              <a:rPr dirty="0" err="1"/>
              <a:t>generativní</a:t>
            </a:r>
            <a:r>
              <a:rPr dirty="0"/>
              <a:t> </a:t>
            </a:r>
            <a:r>
              <a:rPr dirty="0" err="1"/>
              <a:t>látka</a:t>
            </a:r>
            <a:r>
              <a:rPr dirty="0"/>
              <a:t> – </a:t>
            </a:r>
            <a:r>
              <a:rPr dirty="0" err="1"/>
              <a:t>vzduch</a:t>
            </a:r>
            <a:endParaRPr dirty="0"/>
          </a:p>
          <a:p>
            <a:pPr marL="0" indent="0">
              <a:buSzTx/>
              <a:buNone/>
              <a:defRPr sz="1200"/>
            </a:pPr>
            <a:endParaRPr dirty="0"/>
          </a:p>
          <a:p>
            <a:pPr marL="0" indent="0">
              <a:spcBef>
                <a:spcPts val="200"/>
              </a:spcBef>
              <a:buSzTx/>
              <a:buNone/>
              <a:defRPr sz="1200"/>
            </a:pPr>
            <a:r>
              <a:rPr dirty="0"/>
              <a:t>„</a:t>
            </a:r>
            <a:r>
              <a:rPr dirty="0" err="1"/>
              <a:t>Anaximenés</a:t>
            </a:r>
            <a:r>
              <a:rPr dirty="0"/>
              <a:t> a </a:t>
            </a:r>
            <a:r>
              <a:rPr dirty="0" err="1"/>
              <a:t>Diogenés</a:t>
            </a:r>
            <a:r>
              <a:rPr dirty="0"/>
              <a:t> </a:t>
            </a:r>
            <a:r>
              <a:rPr dirty="0" err="1"/>
              <a:t>pokládají</a:t>
            </a:r>
            <a:r>
              <a:rPr dirty="0"/>
              <a:t> </a:t>
            </a:r>
            <a:r>
              <a:rPr dirty="0" err="1"/>
              <a:t>vzduch</a:t>
            </a:r>
            <a:r>
              <a:rPr dirty="0"/>
              <a:t> </a:t>
            </a:r>
            <a:r>
              <a:rPr dirty="0" err="1"/>
              <a:t>za</a:t>
            </a:r>
            <a:r>
              <a:rPr dirty="0"/>
              <a:t> </a:t>
            </a:r>
            <a:r>
              <a:rPr dirty="0" err="1"/>
              <a:t>dřívější</a:t>
            </a:r>
            <a:r>
              <a:rPr dirty="0"/>
              <a:t> </a:t>
            </a:r>
            <a:r>
              <a:rPr dirty="0" err="1"/>
              <a:t>než</a:t>
            </a:r>
            <a:r>
              <a:rPr dirty="0"/>
              <a:t> </a:t>
            </a:r>
            <a:r>
              <a:rPr dirty="0" err="1"/>
              <a:t>vodu</a:t>
            </a:r>
            <a:r>
              <a:rPr dirty="0"/>
              <a:t> a </a:t>
            </a:r>
            <a:r>
              <a:rPr dirty="0" err="1"/>
              <a:t>považují</a:t>
            </a:r>
            <a:r>
              <a:rPr dirty="0"/>
              <a:t> ho </a:t>
            </a:r>
            <a:r>
              <a:rPr dirty="0" err="1"/>
              <a:t>za</a:t>
            </a:r>
            <a:r>
              <a:rPr dirty="0"/>
              <a:t> </a:t>
            </a:r>
            <a:r>
              <a:rPr dirty="0" err="1"/>
              <a:t>nejvlastnější</a:t>
            </a:r>
            <a:r>
              <a:rPr dirty="0"/>
              <a:t> </a:t>
            </a:r>
            <a:r>
              <a:rPr dirty="0" err="1"/>
              <a:t>počátek</a:t>
            </a:r>
            <a:r>
              <a:rPr dirty="0"/>
              <a:t> </a:t>
            </a:r>
            <a:r>
              <a:rPr dirty="0" err="1"/>
              <a:t>jednoduchých</a:t>
            </a:r>
            <a:r>
              <a:rPr dirty="0"/>
              <a:t> </a:t>
            </a:r>
            <a:r>
              <a:rPr dirty="0" err="1"/>
              <a:t>těles</a:t>
            </a:r>
            <a:r>
              <a:rPr dirty="0"/>
              <a:t>.“ (</a:t>
            </a:r>
            <a:r>
              <a:rPr dirty="0" err="1"/>
              <a:t>Arist</a:t>
            </a:r>
            <a:r>
              <a:rPr dirty="0"/>
              <a:t>., </a:t>
            </a:r>
            <a:r>
              <a:rPr i="1" dirty="0"/>
              <a:t>Met. </a:t>
            </a:r>
            <a:r>
              <a:rPr dirty="0"/>
              <a:t>I, 3, 984a5; DK 13 A 4)</a:t>
            </a:r>
          </a:p>
          <a:p>
            <a:pPr marL="0" indent="0">
              <a:buSzTx/>
              <a:buNone/>
              <a:defRPr sz="1200"/>
            </a:pPr>
            <a:endParaRPr dirty="0"/>
          </a:p>
          <a:p>
            <a:pPr marL="0" indent="0">
              <a:spcBef>
                <a:spcPts val="200"/>
              </a:spcBef>
              <a:buSzTx/>
              <a:buNone/>
              <a:defRPr sz="1200"/>
            </a:pPr>
            <a:r>
              <a:rPr dirty="0"/>
              <a:t>„</a:t>
            </a:r>
            <a:r>
              <a:rPr dirty="0" err="1"/>
              <a:t>Anaximenés</a:t>
            </a:r>
            <a:r>
              <a:rPr dirty="0"/>
              <a:t>, </a:t>
            </a:r>
            <a:r>
              <a:rPr dirty="0" err="1"/>
              <a:t>syn</a:t>
            </a:r>
            <a:r>
              <a:rPr dirty="0"/>
              <a:t> </a:t>
            </a:r>
            <a:r>
              <a:rPr dirty="0" err="1"/>
              <a:t>Eurstratův</a:t>
            </a:r>
            <a:r>
              <a:rPr dirty="0"/>
              <a:t>, z </a:t>
            </a:r>
            <a:r>
              <a:rPr dirty="0" err="1"/>
              <a:t>Milétu</a:t>
            </a:r>
            <a:r>
              <a:rPr dirty="0"/>
              <a:t>, </a:t>
            </a:r>
            <a:r>
              <a:rPr dirty="0" err="1"/>
              <a:t>jenž</a:t>
            </a:r>
            <a:r>
              <a:rPr dirty="0"/>
              <a:t> </a:t>
            </a:r>
            <a:r>
              <a:rPr dirty="0" err="1"/>
              <a:t>byl</a:t>
            </a:r>
            <a:r>
              <a:rPr dirty="0"/>
              <a:t> </a:t>
            </a:r>
            <a:r>
              <a:rPr dirty="0" err="1"/>
              <a:t>druhem</a:t>
            </a:r>
            <a:r>
              <a:rPr dirty="0"/>
              <a:t> </a:t>
            </a:r>
            <a:r>
              <a:rPr dirty="0" err="1"/>
              <a:t>Anaximandrovým</a:t>
            </a:r>
            <a:r>
              <a:rPr dirty="0"/>
              <a:t>, </a:t>
            </a:r>
            <a:r>
              <a:rPr dirty="0" err="1"/>
              <a:t>stejně</a:t>
            </a:r>
            <a:r>
              <a:rPr dirty="0"/>
              <a:t> </a:t>
            </a:r>
            <a:r>
              <a:rPr dirty="0" err="1"/>
              <a:t>jako</a:t>
            </a:r>
            <a:r>
              <a:rPr dirty="0"/>
              <a:t> on </a:t>
            </a:r>
            <a:r>
              <a:rPr dirty="0" err="1"/>
              <a:t>tvrdí</a:t>
            </a:r>
            <a:r>
              <a:rPr dirty="0"/>
              <a:t>, </a:t>
            </a:r>
            <a:r>
              <a:rPr dirty="0" err="1"/>
              <a:t>že</a:t>
            </a:r>
            <a:r>
              <a:rPr dirty="0"/>
              <a:t> </a:t>
            </a:r>
            <a:r>
              <a:rPr dirty="0" err="1"/>
              <a:t>základní</a:t>
            </a:r>
            <a:r>
              <a:rPr dirty="0"/>
              <a:t> </a:t>
            </a:r>
            <a:r>
              <a:rPr dirty="0" err="1"/>
              <a:t>přirozenost</a:t>
            </a:r>
            <a:r>
              <a:rPr dirty="0"/>
              <a:t> je </a:t>
            </a:r>
            <a:r>
              <a:rPr dirty="0" err="1"/>
              <a:t>jedna</a:t>
            </a:r>
            <a:r>
              <a:rPr dirty="0"/>
              <a:t> a </a:t>
            </a:r>
            <a:r>
              <a:rPr dirty="0" err="1"/>
              <a:t>neomezená</a:t>
            </a:r>
            <a:r>
              <a:rPr dirty="0"/>
              <a:t>, ale </a:t>
            </a:r>
            <a:r>
              <a:rPr dirty="0" err="1"/>
              <a:t>nikoliv</a:t>
            </a:r>
            <a:r>
              <a:rPr dirty="0"/>
              <a:t> </a:t>
            </a:r>
            <a:r>
              <a:rPr dirty="0" err="1"/>
              <a:t>neurčitá</a:t>
            </a:r>
            <a:r>
              <a:rPr dirty="0"/>
              <a:t>, </a:t>
            </a:r>
            <a:r>
              <a:rPr dirty="0" err="1"/>
              <a:t>jak</a:t>
            </a:r>
            <a:r>
              <a:rPr dirty="0"/>
              <a:t> </a:t>
            </a:r>
            <a:r>
              <a:rPr dirty="0" err="1"/>
              <a:t>tvrdí</a:t>
            </a:r>
            <a:r>
              <a:rPr dirty="0"/>
              <a:t> </a:t>
            </a:r>
            <a:r>
              <a:rPr dirty="0" err="1"/>
              <a:t>Anaximandros</a:t>
            </a:r>
            <a:r>
              <a:rPr dirty="0"/>
              <a:t>, </a:t>
            </a:r>
            <a:r>
              <a:rPr dirty="0" err="1"/>
              <a:t>nýbrž</a:t>
            </a:r>
            <a:r>
              <a:rPr dirty="0"/>
              <a:t> </a:t>
            </a:r>
            <a:r>
              <a:rPr dirty="0" err="1"/>
              <a:t>určitá</a:t>
            </a:r>
            <a:r>
              <a:rPr dirty="0"/>
              <a:t>, </a:t>
            </a:r>
            <a:r>
              <a:rPr dirty="0" err="1"/>
              <a:t>neboť</a:t>
            </a:r>
            <a:r>
              <a:rPr dirty="0"/>
              <a:t> </a:t>
            </a:r>
            <a:r>
              <a:rPr dirty="0" err="1"/>
              <a:t>ji</a:t>
            </a:r>
            <a:r>
              <a:rPr dirty="0"/>
              <a:t> </a:t>
            </a:r>
            <a:r>
              <a:rPr dirty="0" err="1"/>
              <a:t>nazývají</a:t>
            </a:r>
            <a:r>
              <a:rPr dirty="0"/>
              <a:t> </a:t>
            </a:r>
            <a:r>
              <a:rPr dirty="0" err="1"/>
              <a:t>vzduchem</a:t>
            </a:r>
            <a:r>
              <a:rPr dirty="0"/>
              <a:t>; </a:t>
            </a:r>
            <a:r>
              <a:rPr dirty="0" err="1"/>
              <a:t>liší</a:t>
            </a:r>
            <a:r>
              <a:rPr dirty="0"/>
              <a:t> se </a:t>
            </a:r>
            <a:r>
              <a:rPr dirty="0" err="1"/>
              <a:t>ve</a:t>
            </a:r>
            <a:r>
              <a:rPr dirty="0"/>
              <a:t> </a:t>
            </a:r>
            <a:r>
              <a:rPr dirty="0" err="1"/>
              <a:t>svých</a:t>
            </a:r>
            <a:r>
              <a:rPr dirty="0"/>
              <a:t> </a:t>
            </a:r>
            <a:r>
              <a:rPr dirty="0" err="1"/>
              <a:t>existujících</a:t>
            </a:r>
            <a:r>
              <a:rPr dirty="0"/>
              <a:t> </a:t>
            </a:r>
            <a:r>
              <a:rPr dirty="0" err="1"/>
              <a:t>podobách</a:t>
            </a:r>
            <a:r>
              <a:rPr dirty="0"/>
              <a:t> </a:t>
            </a:r>
            <a:r>
              <a:rPr dirty="0" err="1"/>
              <a:t>řídkostí</a:t>
            </a:r>
            <a:r>
              <a:rPr dirty="0"/>
              <a:t> a </a:t>
            </a:r>
            <a:r>
              <a:rPr dirty="0" err="1"/>
              <a:t>hustotou</a:t>
            </a:r>
            <a:r>
              <a:rPr dirty="0"/>
              <a:t>. </a:t>
            </a:r>
            <a:r>
              <a:rPr dirty="0" err="1"/>
              <a:t>Když</a:t>
            </a:r>
            <a:r>
              <a:rPr dirty="0"/>
              <a:t> se </a:t>
            </a:r>
            <a:r>
              <a:rPr dirty="0" err="1"/>
              <a:t>zřeďuje</a:t>
            </a:r>
            <a:r>
              <a:rPr dirty="0"/>
              <a:t>, </a:t>
            </a:r>
            <a:r>
              <a:rPr dirty="0" err="1"/>
              <a:t>stává</a:t>
            </a:r>
            <a:r>
              <a:rPr dirty="0"/>
              <a:t> se </a:t>
            </a:r>
            <a:r>
              <a:rPr dirty="0" err="1"/>
              <a:t>ohněm</a:t>
            </a:r>
            <a:r>
              <a:rPr dirty="0"/>
              <a:t>, a </a:t>
            </a:r>
            <a:r>
              <a:rPr dirty="0" err="1"/>
              <a:t>když</a:t>
            </a:r>
            <a:r>
              <a:rPr dirty="0"/>
              <a:t> se </a:t>
            </a:r>
            <a:r>
              <a:rPr dirty="0" err="1"/>
              <a:t>zhušťuje</a:t>
            </a:r>
            <a:r>
              <a:rPr dirty="0"/>
              <a:t>, </a:t>
            </a:r>
            <a:r>
              <a:rPr dirty="0" err="1"/>
              <a:t>stává</a:t>
            </a:r>
            <a:r>
              <a:rPr dirty="0"/>
              <a:t> se </a:t>
            </a:r>
            <a:r>
              <a:rPr dirty="0" err="1"/>
              <a:t>větrem</a:t>
            </a:r>
            <a:r>
              <a:rPr dirty="0"/>
              <a:t>, </a:t>
            </a:r>
            <a:r>
              <a:rPr dirty="0" err="1"/>
              <a:t>pak</a:t>
            </a:r>
            <a:r>
              <a:rPr dirty="0"/>
              <a:t> </a:t>
            </a:r>
            <a:r>
              <a:rPr dirty="0" err="1"/>
              <a:t>oblakem</a:t>
            </a:r>
            <a:r>
              <a:rPr dirty="0"/>
              <a:t> (a </a:t>
            </a:r>
            <a:r>
              <a:rPr dirty="0" err="1"/>
              <a:t>když</a:t>
            </a:r>
            <a:r>
              <a:rPr dirty="0"/>
              <a:t> se </a:t>
            </a:r>
            <a:r>
              <a:rPr dirty="0" err="1"/>
              <a:t>zhušťuje</a:t>
            </a:r>
            <a:r>
              <a:rPr dirty="0"/>
              <a:t> </a:t>
            </a:r>
            <a:r>
              <a:rPr dirty="0" err="1"/>
              <a:t>ještě</a:t>
            </a:r>
            <a:r>
              <a:rPr dirty="0"/>
              <a:t> </a:t>
            </a:r>
            <a:r>
              <a:rPr dirty="0" err="1"/>
              <a:t>více</a:t>
            </a:r>
            <a:r>
              <a:rPr dirty="0"/>
              <a:t>) </a:t>
            </a:r>
            <a:r>
              <a:rPr dirty="0" err="1"/>
              <a:t>vodou</a:t>
            </a:r>
            <a:r>
              <a:rPr dirty="0"/>
              <a:t>, </a:t>
            </a:r>
            <a:r>
              <a:rPr dirty="0" err="1"/>
              <a:t>potom</a:t>
            </a:r>
            <a:r>
              <a:rPr dirty="0"/>
              <a:t> </a:t>
            </a:r>
            <a:r>
              <a:rPr dirty="0" err="1"/>
              <a:t>zemí</a:t>
            </a:r>
            <a:r>
              <a:rPr dirty="0"/>
              <a:t>, </a:t>
            </a:r>
            <a:r>
              <a:rPr dirty="0" err="1"/>
              <a:t>potom</a:t>
            </a:r>
            <a:r>
              <a:rPr dirty="0"/>
              <a:t> </a:t>
            </a:r>
            <a:r>
              <a:rPr dirty="0" err="1"/>
              <a:t>kameny</a:t>
            </a:r>
            <a:r>
              <a:rPr dirty="0"/>
              <a:t>; a </a:t>
            </a:r>
            <a:r>
              <a:rPr dirty="0" err="1"/>
              <a:t>ostatní</a:t>
            </a:r>
            <a:r>
              <a:rPr dirty="0"/>
              <a:t> </a:t>
            </a:r>
            <a:r>
              <a:rPr dirty="0" err="1"/>
              <a:t>věci</a:t>
            </a:r>
            <a:r>
              <a:rPr dirty="0"/>
              <a:t> </a:t>
            </a:r>
            <a:r>
              <a:rPr dirty="0" err="1"/>
              <a:t>vznikají</a:t>
            </a:r>
            <a:r>
              <a:rPr dirty="0"/>
              <a:t> z </a:t>
            </a:r>
            <a:r>
              <a:rPr dirty="0" err="1"/>
              <a:t>těchto</a:t>
            </a:r>
            <a:r>
              <a:rPr dirty="0"/>
              <a:t>. </a:t>
            </a:r>
            <a:r>
              <a:rPr dirty="0" err="1"/>
              <a:t>Také</a:t>
            </a:r>
            <a:r>
              <a:rPr dirty="0"/>
              <a:t> on </a:t>
            </a:r>
            <a:r>
              <a:rPr dirty="0" err="1"/>
              <a:t>činí</a:t>
            </a:r>
            <a:r>
              <a:rPr dirty="0"/>
              <a:t> </a:t>
            </a:r>
            <a:r>
              <a:rPr dirty="0" err="1"/>
              <a:t>pohyb</a:t>
            </a:r>
            <a:r>
              <a:rPr dirty="0"/>
              <a:t> </a:t>
            </a:r>
            <a:r>
              <a:rPr dirty="0" err="1"/>
              <a:t>věčným</a:t>
            </a:r>
            <a:r>
              <a:rPr dirty="0"/>
              <a:t> a </a:t>
            </a:r>
            <a:r>
              <a:rPr dirty="0" err="1"/>
              <a:t>tvrdí</a:t>
            </a:r>
            <a:r>
              <a:rPr dirty="0"/>
              <a:t> </a:t>
            </a:r>
            <a:r>
              <a:rPr dirty="0" err="1"/>
              <a:t>že</a:t>
            </a:r>
            <a:r>
              <a:rPr dirty="0"/>
              <a:t> </a:t>
            </a:r>
            <a:r>
              <a:rPr dirty="0" err="1"/>
              <a:t>skrze</a:t>
            </a:r>
            <a:r>
              <a:rPr dirty="0"/>
              <a:t> </a:t>
            </a:r>
            <a:r>
              <a:rPr dirty="0" err="1"/>
              <a:t>něj</a:t>
            </a:r>
            <a:r>
              <a:rPr dirty="0"/>
              <a:t> se </a:t>
            </a:r>
            <a:r>
              <a:rPr dirty="0" err="1"/>
              <a:t>uskutečňuje</a:t>
            </a:r>
            <a:r>
              <a:rPr dirty="0"/>
              <a:t> </a:t>
            </a:r>
            <a:r>
              <a:rPr dirty="0" err="1"/>
              <a:t>změna</a:t>
            </a:r>
            <a:r>
              <a:rPr dirty="0"/>
              <a:t>.“ ¨(</a:t>
            </a:r>
            <a:r>
              <a:rPr dirty="0" err="1"/>
              <a:t>Theofratos</a:t>
            </a:r>
            <a:r>
              <a:rPr dirty="0"/>
              <a:t> u </a:t>
            </a:r>
            <a:r>
              <a:rPr dirty="0" err="1"/>
              <a:t>Simplikia</a:t>
            </a:r>
            <a:r>
              <a:rPr dirty="0"/>
              <a:t>, </a:t>
            </a:r>
            <a:r>
              <a:rPr i="1" dirty="0"/>
              <a:t>In </a:t>
            </a:r>
            <a:r>
              <a:rPr i="1" dirty="0" err="1"/>
              <a:t>Arist</a:t>
            </a:r>
            <a:r>
              <a:rPr i="1" dirty="0"/>
              <a:t>. Phys. </a:t>
            </a:r>
            <a:r>
              <a:rPr dirty="0"/>
              <a:t>24, 26; DK 13 A 5)</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t>Hérakleitos z Efesu (cca 540 – 480)</a:t>
            </a:r>
          </a:p>
        </p:txBody>
      </p:sp>
      <p:sp>
        <p:nvSpPr>
          <p:cNvPr id="299"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000"/>
            </a:pPr>
            <a:r>
              <a:rPr dirty="0" err="1"/>
              <a:t>Několik</a:t>
            </a:r>
            <a:r>
              <a:rPr dirty="0"/>
              <a:t> </a:t>
            </a:r>
            <a:r>
              <a:rPr dirty="0" err="1"/>
              <a:t>vstupních</a:t>
            </a:r>
            <a:r>
              <a:rPr dirty="0"/>
              <a:t> </a:t>
            </a:r>
            <a:r>
              <a:rPr dirty="0" err="1"/>
              <a:t>poznámek</a:t>
            </a:r>
            <a:r>
              <a:rPr dirty="0"/>
              <a:t>:</a:t>
            </a:r>
          </a:p>
          <a:p>
            <a:pPr marL="0" indent="0">
              <a:spcBef>
                <a:spcPts val="200"/>
              </a:spcBef>
              <a:buSzTx/>
              <a:buNone/>
              <a:defRPr sz="1000"/>
            </a:pPr>
            <a:r>
              <a:rPr dirty="0"/>
              <a:t>I o </a:t>
            </a:r>
            <a:r>
              <a:rPr dirty="0" err="1"/>
              <a:t>Hérakleitově</a:t>
            </a:r>
            <a:r>
              <a:rPr dirty="0"/>
              <a:t> </a:t>
            </a:r>
            <a:r>
              <a:rPr dirty="0" err="1"/>
              <a:t>životě</a:t>
            </a:r>
            <a:r>
              <a:rPr dirty="0"/>
              <a:t> </a:t>
            </a:r>
            <a:r>
              <a:rPr dirty="0" err="1"/>
              <a:t>toho</a:t>
            </a:r>
            <a:r>
              <a:rPr dirty="0"/>
              <a:t> </a:t>
            </a:r>
            <a:r>
              <a:rPr dirty="0" err="1"/>
              <a:t>víme</a:t>
            </a:r>
            <a:r>
              <a:rPr dirty="0"/>
              <a:t> </a:t>
            </a:r>
            <a:r>
              <a:rPr dirty="0" err="1"/>
              <a:t>opravdu</a:t>
            </a:r>
            <a:r>
              <a:rPr dirty="0"/>
              <a:t> </a:t>
            </a:r>
            <a:r>
              <a:rPr dirty="0" err="1"/>
              <a:t>velmi</a:t>
            </a:r>
            <a:r>
              <a:rPr dirty="0"/>
              <a:t> </a:t>
            </a:r>
            <a:r>
              <a:rPr dirty="0" err="1"/>
              <a:t>málo</a:t>
            </a:r>
            <a:r>
              <a:rPr dirty="0"/>
              <a:t>. V </a:t>
            </a:r>
            <a:r>
              <a:rPr dirty="0" err="1"/>
              <a:t>zásadě</a:t>
            </a:r>
            <a:r>
              <a:rPr dirty="0"/>
              <a:t> </a:t>
            </a:r>
            <a:r>
              <a:rPr dirty="0" err="1"/>
              <a:t>jen</a:t>
            </a:r>
            <a:r>
              <a:rPr dirty="0"/>
              <a:t> </a:t>
            </a:r>
            <a:r>
              <a:rPr dirty="0" err="1"/>
              <a:t>následující</a:t>
            </a:r>
            <a:r>
              <a:rPr dirty="0"/>
              <a:t> </a:t>
            </a:r>
            <a:r>
              <a:rPr dirty="0" err="1"/>
              <a:t>údaje</a:t>
            </a:r>
            <a:r>
              <a:rPr dirty="0"/>
              <a:t> </a:t>
            </a:r>
            <a:r>
              <a:rPr dirty="0" err="1"/>
              <a:t>můžeme</a:t>
            </a:r>
            <a:r>
              <a:rPr dirty="0"/>
              <a:t> </a:t>
            </a:r>
            <a:r>
              <a:rPr dirty="0" err="1"/>
              <a:t>brát</a:t>
            </a:r>
            <a:r>
              <a:rPr dirty="0"/>
              <a:t> </a:t>
            </a:r>
            <a:r>
              <a:rPr dirty="0" err="1"/>
              <a:t>jako</a:t>
            </a:r>
            <a:r>
              <a:rPr dirty="0"/>
              <a:t> </a:t>
            </a:r>
            <a:r>
              <a:rPr dirty="0" err="1"/>
              <a:t>jisté</a:t>
            </a:r>
            <a:r>
              <a:rPr dirty="0"/>
              <a:t>: </a:t>
            </a:r>
            <a:r>
              <a:rPr dirty="0" err="1"/>
              <a:t>celý</a:t>
            </a:r>
            <a:r>
              <a:rPr dirty="0"/>
              <a:t> </a:t>
            </a:r>
            <a:r>
              <a:rPr dirty="0" err="1"/>
              <a:t>život</a:t>
            </a:r>
            <a:r>
              <a:rPr dirty="0"/>
              <a:t> </a:t>
            </a:r>
            <a:r>
              <a:rPr dirty="0" err="1"/>
              <a:t>prožil</a:t>
            </a:r>
            <a:r>
              <a:rPr dirty="0"/>
              <a:t> v </a:t>
            </a:r>
            <a:r>
              <a:rPr dirty="0" err="1"/>
              <a:t>Efesu</a:t>
            </a:r>
            <a:r>
              <a:rPr dirty="0"/>
              <a:t>, </a:t>
            </a:r>
            <a:r>
              <a:rPr dirty="0" err="1"/>
              <a:t>pocházel</a:t>
            </a:r>
            <a:r>
              <a:rPr dirty="0"/>
              <a:t> </a:t>
            </a:r>
            <a:r>
              <a:rPr dirty="0" err="1"/>
              <a:t>ze</a:t>
            </a:r>
            <a:r>
              <a:rPr dirty="0"/>
              <a:t> </a:t>
            </a:r>
            <a:r>
              <a:rPr dirty="0" err="1"/>
              <a:t>staré</a:t>
            </a:r>
            <a:r>
              <a:rPr dirty="0"/>
              <a:t> </a:t>
            </a:r>
            <a:r>
              <a:rPr dirty="0" err="1"/>
              <a:t>aristokratické</a:t>
            </a:r>
            <a:r>
              <a:rPr dirty="0"/>
              <a:t> </a:t>
            </a:r>
            <a:r>
              <a:rPr dirty="0" err="1"/>
              <a:t>rodiny</a:t>
            </a:r>
            <a:r>
              <a:rPr dirty="0"/>
              <a:t> a </a:t>
            </a:r>
            <a:r>
              <a:rPr dirty="0" err="1"/>
              <a:t>špatně</a:t>
            </a:r>
            <a:r>
              <a:rPr dirty="0"/>
              <a:t> </a:t>
            </a:r>
            <a:r>
              <a:rPr dirty="0" err="1"/>
              <a:t>vycházel</a:t>
            </a:r>
            <a:r>
              <a:rPr dirty="0"/>
              <a:t> se </a:t>
            </a:r>
            <a:r>
              <a:rPr dirty="0" err="1"/>
              <a:t>svými</a:t>
            </a:r>
            <a:r>
              <a:rPr dirty="0"/>
              <a:t> </a:t>
            </a:r>
            <a:r>
              <a:rPr dirty="0" err="1"/>
              <a:t>spoluobčany</a:t>
            </a:r>
            <a:r>
              <a:rPr dirty="0"/>
              <a:t>. </a:t>
            </a:r>
            <a:r>
              <a:rPr dirty="0" err="1"/>
              <a:t>Doxografická</a:t>
            </a:r>
            <a:r>
              <a:rPr dirty="0"/>
              <a:t> </a:t>
            </a:r>
            <a:r>
              <a:rPr dirty="0" err="1"/>
              <a:t>tradice</a:t>
            </a:r>
            <a:r>
              <a:rPr dirty="0"/>
              <a:t> je ale </a:t>
            </a:r>
            <a:r>
              <a:rPr dirty="0" err="1"/>
              <a:t>na</a:t>
            </a:r>
            <a:r>
              <a:rPr dirty="0"/>
              <a:t> </a:t>
            </a:r>
            <a:r>
              <a:rPr dirty="0" err="1"/>
              <a:t>detaily</a:t>
            </a:r>
            <a:r>
              <a:rPr dirty="0"/>
              <a:t> </a:t>
            </a:r>
            <a:r>
              <a:rPr dirty="0" err="1"/>
              <a:t>Hérakleitova</a:t>
            </a:r>
            <a:r>
              <a:rPr dirty="0"/>
              <a:t> </a:t>
            </a:r>
            <a:r>
              <a:rPr dirty="0" err="1"/>
              <a:t>života</a:t>
            </a:r>
            <a:r>
              <a:rPr dirty="0"/>
              <a:t> </a:t>
            </a:r>
            <a:r>
              <a:rPr dirty="0" err="1"/>
              <a:t>mnohem</a:t>
            </a:r>
            <a:r>
              <a:rPr dirty="0"/>
              <a:t> </a:t>
            </a:r>
            <a:r>
              <a:rPr dirty="0" err="1"/>
              <a:t>bohatší</a:t>
            </a:r>
            <a:r>
              <a:rPr dirty="0"/>
              <a:t>, </a:t>
            </a:r>
            <a:r>
              <a:rPr dirty="0" err="1"/>
              <a:t>nicméně</a:t>
            </a:r>
            <a:r>
              <a:rPr dirty="0"/>
              <a:t> </a:t>
            </a:r>
            <a:r>
              <a:rPr dirty="0" err="1"/>
              <a:t>vše</a:t>
            </a:r>
            <a:r>
              <a:rPr dirty="0"/>
              <a:t> </a:t>
            </a:r>
            <a:r>
              <a:rPr dirty="0" err="1"/>
              <a:t>nad</a:t>
            </a:r>
            <a:r>
              <a:rPr dirty="0"/>
              <a:t> </a:t>
            </a:r>
            <a:r>
              <a:rPr dirty="0" err="1"/>
              <a:t>uvedené</a:t>
            </a:r>
            <a:r>
              <a:rPr dirty="0"/>
              <a:t> </a:t>
            </a:r>
            <a:r>
              <a:rPr dirty="0" err="1"/>
              <a:t>tři</a:t>
            </a:r>
            <a:r>
              <a:rPr dirty="0"/>
              <a:t> </a:t>
            </a:r>
            <a:r>
              <a:rPr dirty="0" err="1"/>
              <a:t>údaje</a:t>
            </a:r>
            <a:r>
              <a:rPr dirty="0"/>
              <a:t> </a:t>
            </a:r>
            <a:r>
              <a:rPr dirty="0" err="1"/>
              <a:t>nelze</a:t>
            </a:r>
            <a:r>
              <a:rPr dirty="0"/>
              <a:t> </a:t>
            </a:r>
            <a:r>
              <a:rPr dirty="0" err="1"/>
              <a:t>brát</a:t>
            </a:r>
            <a:r>
              <a:rPr dirty="0"/>
              <a:t> </a:t>
            </a:r>
            <a:r>
              <a:rPr dirty="0" err="1"/>
              <a:t>příliš</a:t>
            </a:r>
            <a:r>
              <a:rPr dirty="0"/>
              <a:t> </a:t>
            </a:r>
            <a:r>
              <a:rPr dirty="0" err="1"/>
              <a:t>vážně</a:t>
            </a:r>
            <a:r>
              <a:rPr dirty="0"/>
              <a:t>, neb se </a:t>
            </a:r>
            <a:r>
              <a:rPr dirty="0" err="1"/>
              <a:t>jedná</a:t>
            </a:r>
            <a:r>
              <a:rPr dirty="0"/>
              <a:t> o </a:t>
            </a:r>
            <a:r>
              <a:rPr dirty="0" err="1"/>
              <a:t>pozdější</a:t>
            </a:r>
            <a:r>
              <a:rPr dirty="0"/>
              <a:t> </a:t>
            </a:r>
            <a:r>
              <a:rPr dirty="0" err="1"/>
              <a:t>dodatky</a:t>
            </a:r>
            <a:r>
              <a:rPr dirty="0"/>
              <a:t> „</a:t>
            </a:r>
            <a:r>
              <a:rPr dirty="0" err="1"/>
              <a:t>hellenistických</a:t>
            </a:r>
            <a:r>
              <a:rPr dirty="0"/>
              <a:t> </a:t>
            </a:r>
            <a:r>
              <a:rPr dirty="0" err="1"/>
              <a:t>pedantů</a:t>
            </a:r>
            <a:r>
              <a:rPr dirty="0"/>
              <a:t>“ (Kirk, Raven, </a:t>
            </a:r>
            <a:r>
              <a:rPr dirty="0" err="1"/>
              <a:t>Schoefield</a:t>
            </a:r>
            <a:r>
              <a:rPr dirty="0"/>
              <a:t>, 2004, s. 233-234):</a:t>
            </a:r>
          </a:p>
          <a:p>
            <a:pPr marL="0" indent="0">
              <a:buSzTx/>
              <a:buNone/>
              <a:defRPr sz="1000"/>
            </a:pPr>
            <a:endParaRPr dirty="0"/>
          </a:p>
          <a:p>
            <a:pPr marL="0" indent="0">
              <a:spcBef>
                <a:spcPts val="200"/>
              </a:spcBef>
              <a:buSzTx/>
              <a:buNone/>
              <a:defRPr sz="1000"/>
            </a:pPr>
            <a:r>
              <a:rPr dirty="0"/>
              <a:t>„</a:t>
            </a:r>
            <a:r>
              <a:rPr dirty="0" err="1"/>
              <a:t>Hérakleitos</a:t>
            </a:r>
            <a:r>
              <a:rPr dirty="0"/>
              <a:t>, </a:t>
            </a:r>
            <a:r>
              <a:rPr dirty="0" err="1"/>
              <a:t>syn</a:t>
            </a:r>
            <a:r>
              <a:rPr dirty="0"/>
              <a:t> </a:t>
            </a:r>
            <a:r>
              <a:rPr dirty="0" err="1"/>
              <a:t>Blosónův</a:t>
            </a:r>
            <a:r>
              <a:rPr dirty="0"/>
              <a:t> (</a:t>
            </a:r>
            <a:r>
              <a:rPr dirty="0" err="1"/>
              <a:t>nebo</a:t>
            </a:r>
            <a:r>
              <a:rPr dirty="0"/>
              <a:t> </a:t>
            </a:r>
            <a:r>
              <a:rPr dirty="0" err="1"/>
              <a:t>podle</a:t>
            </a:r>
            <a:r>
              <a:rPr dirty="0"/>
              <a:t> </a:t>
            </a:r>
            <a:r>
              <a:rPr dirty="0" err="1"/>
              <a:t>některých</a:t>
            </a:r>
            <a:r>
              <a:rPr dirty="0"/>
              <a:t> </a:t>
            </a:r>
            <a:r>
              <a:rPr dirty="0" err="1"/>
              <a:t>Hérakontův</a:t>
            </a:r>
            <a:r>
              <a:rPr dirty="0"/>
              <a:t>), z </a:t>
            </a:r>
            <a:r>
              <a:rPr dirty="0" err="1"/>
              <a:t>Efesu</a:t>
            </a:r>
            <a:r>
              <a:rPr dirty="0"/>
              <a:t>. </a:t>
            </a:r>
            <a:r>
              <a:rPr i="1" dirty="0" err="1"/>
              <a:t>Akmé</a:t>
            </a:r>
            <a:r>
              <a:rPr dirty="0"/>
              <a:t> </a:t>
            </a:r>
            <a:r>
              <a:rPr dirty="0" err="1"/>
              <a:t>dosáhl</a:t>
            </a:r>
            <a:r>
              <a:rPr dirty="0"/>
              <a:t> v 69. </a:t>
            </a:r>
            <a:r>
              <a:rPr dirty="0" err="1"/>
              <a:t>olympiadě</a:t>
            </a:r>
            <a:r>
              <a:rPr dirty="0"/>
              <a:t> (504-501). </a:t>
            </a:r>
            <a:r>
              <a:rPr dirty="0" err="1"/>
              <a:t>Byl</a:t>
            </a:r>
            <a:r>
              <a:rPr dirty="0"/>
              <a:t> </a:t>
            </a:r>
            <a:r>
              <a:rPr dirty="0" err="1"/>
              <a:t>povýšený</a:t>
            </a:r>
            <a:r>
              <a:rPr dirty="0"/>
              <a:t> </a:t>
            </a:r>
            <a:r>
              <a:rPr dirty="0" err="1"/>
              <a:t>jako</a:t>
            </a:r>
            <a:r>
              <a:rPr dirty="0"/>
              <a:t> </a:t>
            </a:r>
            <a:r>
              <a:rPr dirty="0" err="1"/>
              <a:t>málokdo</a:t>
            </a:r>
            <a:r>
              <a:rPr dirty="0"/>
              <a:t> a </a:t>
            </a:r>
            <a:r>
              <a:rPr dirty="0" err="1"/>
              <a:t>přezíravý</a:t>
            </a:r>
            <a:r>
              <a:rPr dirty="0"/>
              <a:t>, </a:t>
            </a:r>
            <a:r>
              <a:rPr dirty="0" err="1"/>
              <a:t>jak</a:t>
            </a:r>
            <a:r>
              <a:rPr dirty="0"/>
              <a:t> je </a:t>
            </a:r>
            <a:r>
              <a:rPr dirty="0" err="1"/>
              <a:t>zřejmé</a:t>
            </a:r>
            <a:r>
              <a:rPr dirty="0"/>
              <a:t> </a:t>
            </a:r>
            <a:r>
              <a:rPr dirty="0" err="1"/>
              <a:t>i</a:t>
            </a:r>
            <a:r>
              <a:rPr dirty="0"/>
              <a:t> z </a:t>
            </a:r>
            <a:r>
              <a:rPr dirty="0" err="1"/>
              <a:t>jeho</a:t>
            </a:r>
            <a:r>
              <a:rPr dirty="0"/>
              <a:t> </a:t>
            </a:r>
            <a:r>
              <a:rPr dirty="0" err="1"/>
              <a:t>spisu</a:t>
            </a:r>
            <a:r>
              <a:rPr dirty="0"/>
              <a:t>, v </a:t>
            </a:r>
            <a:r>
              <a:rPr dirty="0" err="1"/>
              <a:t>němž</a:t>
            </a:r>
            <a:r>
              <a:rPr dirty="0"/>
              <a:t> </a:t>
            </a:r>
            <a:r>
              <a:rPr dirty="0" err="1"/>
              <a:t>praví</a:t>
            </a:r>
            <a:r>
              <a:rPr dirty="0"/>
              <a:t>: „</a:t>
            </a:r>
            <a:r>
              <a:rPr dirty="0" err="1"/>
              <a:t>Mnohostranná</a:t>
            </a:r>
            <a:r>
              <a:rPr dirty="0"/>
              <a:t> </a:t>
            </a:r>
            <a:r>
              <a:rPr dirty="0" err="1"/>
              <a:t>učenost</a:t>
            </a:r>
            <a:r>
              <a:rPr dirty="0"/>
              <a:t> </a:t>
            </a:r>
            <a:r>
              <a:rPr dirty="0" err="1"/>
              <a:t>neučí</a:t>
            </a:r>
            <a:r>
              <a:rPr dirty="0"/>
              <a:t> </a:t>
            </a:r>
            <a:r>
              <a:rPr dirty="0" err="1"/>
              <a:t>rozumnosti</a:t>
            </a:r>
            <a:r>
              <a:rPr dirty="0"/>
              <a:t>: </a:t>
            </a:r>
            <a:r>
              <a:rPr dirty="0" err="1"/>
              <a:t>neboť</a:t>
            </a:r>
            <a:r>
              <a:rPr dirty="0"/>
              <a:t> by </a:t>
            </a:r>
            <a:r>
              <a:rPr dirty="0" err="1"/>
              <a:t>byla</a:t>
            </a:r>
            <a:r>
              <a:rPr dirty="0"/>
              <a:t> </a:t>
            </a:r>
            <a:r>
              <a:rPr dirty="0" err="1"/>
              <a:t>naučila</a:t>
            </a:r>
            <a:r>
              <a:rPr dirty="0"/>
              <a:t> </a:t>
            </a:r>
            <a:r>
              <a:rPr dirty="0" err="1"/>
              <a:t>Hesioda</a:t>
            </a:r>
            <a:r>
              <a:rPr dirty="0"/>
              <a:t> a </a:t>
            </a:r>
            <a:r>
              <a:rPr dirty="0" err="1"/>
              <a:t>Pythagoru</a:t>
            </a:r>
            <a:r>
              <a:rPr dirty="0"/>
              <a:t> a </a:t>
            </a:r>
            <a:r>
              <a:rPr dirty="0" err="1"/>
              <a:t>stejně</a:t>
            </a:r>
            <a:r>
              <a:rPr dirty="0"/>
              <a:t> </a:t>
            </a:r>
            <a:r>
              <a:rPr dirty="0" err="1"/>
              <a:t>tak</a:t>
            </a:r>
            <a:r>
              <a:rPr dirty="0"/>
              <a:t> </a:t>
            </a:r>
            <a:r>
              <a:rPr dirty="0" err="1"/>
              <a:t>i</a:t>
            </a:r>
            <a:r>
              <a:rPr dirty="0"/>
              <a:t> </a:t>
            </a:r>
            <a:r>
              <a:rPr dirty="0" err="1"/>
              <a:t>Xenofana</a:t>
            </a:r>
            <a:r>
              <a:rPr dirty="0"/>
              <a:t> a </a:t>
            </a:r>
            <a:r>
              <a:rPr dirty="0" err="1"/>
              <a:t>Hekataia</a:t>
            </a:r>
            <a:r>
              <a:rPr dirty="0"/>
              <a:t>“ … </a:t>
            </a:r>
            <a:r>
              <a:rPr dirty="0" err="1"/>
              <a:t>Nakonec</a:t>
            </a:r>
            <a:r>
              <a:rPr dirty="0"/>
              <a:t> se </a:t>
            </a:r>
            <a:r>
              <a:rPr dirty="0" err="1"/>
              <a:t>stal</a:t>
            </a:r>
            <a:r>
              <a:rPr dirty="0"/>
              <a:t> </a:t>
            </a:r>
            <a:r>
              <a:rPr dirty="0" err="1"/>
              <a:t>misantropem</a:t>
            </a:r>
            <a:r>
              <a:rPr dirty="0"/>
              <a:t>, </a:t>
            </a:r>
            <a:r>
              <a:rPr dirty="0" err="1"/>
              <a:t>odešel</a:t>
            </a:r>
            <a:r>
              <a:rPr dirty="0"/>
              <a:t> do </a:t>
            </a:r>
            <a:r>
              <a:rPr dirty="0" err="1"/>
              <a:t>ústraní</a:t>
            </a:r>
            <a:r>
              <a:rPr dirty="0"/>
              <a:t> a </a:t>
            </a:r>
            <a:r>
              <a:rPr dirty="0" err="1"/>
              <a:t>žil</a:t>
            </a:r>
            <a:r>
              <a:rPr dirty="0"/>
              <a:t> v </a:t>
            </a:r>
            <a:r>
              <a:rPr dirty="0" err="1"/>
              <a:t>horách</a:t>
            </a:r>
            <a:r>
              <a:rPr dirty="0"/>
              <a:t>, </a:t>
            </a:r>
            <a:r>
              <a:rPr dirty="0" err="1"/>
              <a:t>kde</a:t>
            </a:r>
            <a:r>
              <a:rPr dirty="0"/>
              <a:t> se </a:t>
            </a:r>
            <a:r>
              <a:rPr dirty="0" err="1"/>
              <a:t>živil</a:t>
            </a:r>
            <a:r>
              <a:rPr dirty="0"/>
              <a:t> </a:t>
            </a:r>
            <a:r>
              <a:rPr dirty="0" err="1"/>
              <a:t>travou</a:t>
            </a:r>
            <a:r>
              <a:rPr dirty="0"/>
              <a:t> a </a:t>
            </a:r>
            <a:r>
              <a:rPr dirty="0" err="1"/>
              <a:t>bylinami</a:t>
            </a:r>
            <a:r>
              <a:rPr dirty="0"/>
              <a:t>. </a:t>
            </a:r>
            <a:r>
              <a:rPr dirty="0" err="1"/>
              <a:t>Když</a:t>
            </a:r>
            <a:r>
              <a:rPr dirty="0"/>
              <a:t> </a:t>
            </a:r>
            <a:r>
              <a:rPr dirty="0" err="1"/>
              <a:t>však</a:t>
            </a:r>
            <a:r>
              <a:rPr dirty="0"/>
              <a:t> z </a:t>
            </a:r>
            <a:r>
              <a:rPr dirty="0" err="1"/>
              <a:t>toho</a:t>
            </a:r>
            <a:r>
              <a:rPr dirty="0"/>
              <a:t> </a:t>
            </a:r>
            <a:r>
              <a:rPr dirty="0" err="1"/>
              <a:t>dostal</a:t>
            </a:r>
            <a:r>
              <a:rPr dirty="0"/>
              <a:t> </a:t>
            </a:r>
            <a:r>
              <a:rPr dirty="0" err="1"/>
              <a:t>vodnatost</a:t>
            </a:r>
            <a:r>
              <a:rPr dirty="0"/>
              <a:t>, </a:t>
            </a:r>
            <a:r>
              <a:rPr dirty="0" err="1"/>
              <a:t>sestoupil</a:t>
            </a:r>
            <a:r>
              <a:rPr dirty="0"/>
              <a:t> do </a:t>
            </a:r>
            <a:r>
              <a:rPr dirty="0" err="1"/>
              <a:t>města</a:t>
            </a:r>
            <a:r>
              <a:rPr dirty="0"/>
              <a:t> a </a:t>
            </a:r>
            <a:r>
              <a:rPr dirty="0" err="1"/>
              <a:t>hádankovitě</a:t>
            </a:r>
            <a:r>
              <a:rPr dirty="0"/>
              <a:t> se </a:t>
            </a:r>
            <a:r>
              <a:rPr dirty="0" err="1"/>
              <a:t>vyptával</a:t>
            </a:r>
            <a:r>
              <a:rPr dirty="0"/>
              <a:t> </a:t>
            </a:r>
            <a:r>
              <a:rPr dirty="0" err="1"/>
              <a:t>lékařů</a:t>
            </a:r>
            <a:r>
              <a:rPr dirty="0"/>
              <a:t>, </a:t>
            </a:r>
            <a:r>
              <a:rPr dirty="0" err="1"/>
              <a:t>zdali</a:t>
            </a:r>
            <a:r>
              <a:rPr dirty="0"/>
              <a:t> by </a:t>
            </a:r>
            <a:r>
              <a:rPr dirty="0" err="1"/>
              <a:t>uměli</a:t>
            </a:r>
            <a:r>
              <a:rPr dirty="0"/>
              <a:t> </a:t>
            </a:r>
            <a:r>
              <a:rPr dirty="0" err="1"/>
              <a:t>udělat</a:t>
            </a:r>
            <a:r>
              <a:rPr dirty="0"/>
              <a:t> </a:t>
            </a:r>
            <a:r>
              <a:rPr dirty="0" err="1"/>
              <a:t>ze</a:t>
            </a:r>
            <a:r>
              <a:rPr dirty="0"/>
              <a:t> </a:t>
            </a:r>
            <a:r>
              <a:rPr dirty="0" err="1"/>
              <a:t>záplavy</a:t>
            </a:r>
            <a:r>
              <a:rPr dirty="0"/>
              <a:t> </a:t>
            </a:r>
            <a:r>
              <a:rPr dirty="0" err="1"/>
              <a:t>sucho</a:t>
            </a:r>
            <a:r>
              <a:rPr dirty="0"/>
              <a:t>. </a:t>
            </a:r>
            <a:r>
              <a:rPr dirty="0" err="1"/>
              <a:t>Protože</a:t>
            </a:r>
            <a:r>
              <a:rPr dirty="0"/>
              <a:t> mu </a:t>
            </a:r>
            <a:r>
              <a:rPr dirty="0" err="1"/>
              <a:t>nerozuměli</a:t>
            </a:r>
            <a:r>
              <a:rPr dirty="0"/>
              <a:t>, </a:t>
            </a:r>
            <a:r>
              <a:rPr dirty="0" err="1"/>
              <a:t>zahrabal</a:t>
            </a:r>
            <a:r>
              <a:rPr dirty="0"/>
              <a:t> se v </a:t>
            </a:r>
            <a:r>
              <a:rPr dirty="0" err="1"/>
              <a:t>chlévě</a:t>
            </a:r>
            <a:r>
              <a:rPr dirty="0"/>
              <a:t> do </a:t>
            </a:r>
            <a:r>
              <a:rPr dirty="0" err="1"/>
              <a:t>kravského</a:t>
            </a:r>
            <a:r>
              <a:rPr dirty="0"/>
              <a:t> </a:t>
            </a:r>
            <a:r>
              <a:rPr dirty="0" err="1"/>
              <a:t>hnoje</a:t>
            </a:r>
            <a:r>
              <a:rPr dirty="0"/>
              <a:t> v </a:t>
            </a:r>
            <a:r>
              <a:rPr dirty="0" err="1"/>
              <a:t>očekávání</a:t>
            </a:r>
            <a:r>
              <a:rPr dirty="0"/>
              <a:t>, </a:t>
            </a:r>
            <a:r>
              <a:rPr dirty="0" err="1"/>
              <a:t>že</a:t>
            </a:r>
            <a:r>
              <a:rPr dirty="0"/>
              <a:t> se </a:t>
            </a:r>
            <a:r>
              <a:rPr dirty="0" err="1"/>
              <a:t>teplem</a:t>
            </a:r>
            <a:r>
              <a:rPr dirty="0"/>
              <a:t> </a:t>
            </a:r>
            <a:r>
              <a:rPr dirty="0" err="1"/>
              <a:t>hnoje</a:t>
            </a:r>
            <a:r>
              <a:rPr dirty="0"/>
              <a:t> </a:t>
            </a:r>
            <a:r>
              <a:rPr dirty="0" err="1"/>
              <a:t>voda</a:t>
            </a:r>
            <a:r>
              <a:rPr dirty="0"/>
              <a:t> z </a:t>
            </a:r>
            <a:r>
              <a:rPr dirty="0" err="1"/>
              <a:t>něho</a:t>
            </a:r>
            <a:r>
              <a:rPr dirty="0"/>
              <a:t> </a:t>
            </a:r>
            <a:r>
              <a:rPr dirty="0" err="1"/>
              <a:t>vypaří</a:t>
            </a:r>
            <a:r>
              <a:rPr dirty="0"/>
              <a:t>. Ale </a:t>
            </a:r>
            <a:r>
              <a:rPr dirty="0" err="1"/>
              <a:t>ani</a:t>
            </a:r>
            <a:r>
              <a:rPr dirty="0"/>
              <a:t> </a:t>
            </a:r>
            <a:r>
              <a:rPr dirty="0" err="1"/>
              <a:t>takto</a:t>
            </a:r>
            <a:r>
              <a:rPr dirty="0"/>
              <a:t> </a:t>
            </a:r>
            <a:r>
              <a:rPr dirty="0" err="1"/>
              <a:t>ničeho</a:t>
            </a:r>
            <a:r>
              <a:rPr dirty="0"/>
              <a:t> </a:t>
            </a:r>
            <a:r>
              <a:rPr dirty="0" err="1"/>
              <a:t>nedosáhl</a:t>
            </a:r>
            <a:r>
              <a:rPr dirty="0"/>
              <a:t> a </a:t>
            </a:r>
            <a:r>
              <a:rPr dirty="0" err="1"/>
              <a:t>zemřel</a:t>
            </a:r>
            <a:r>
              <a:rPr dirty="0"/>
              <a:t> </a:t>
            </a:r>
            <a:r>
              <a:rPr dirty="0" err="1"/>
              <a:t>ve</a:t>
            </a:r>
            <a:r>
              <a:rPr dirty="0"/>
              <a:t> </a:t>
            </a:r>
            <a:r>
              <a:rPr dirty="0" err="1"/>
              <a:t>věku</a:t>
            </a:r>
            <a:r>
              <a:rPr dirty="0"/>
              <a:t> </a:t>
            </a:r>
            <a:r>
              <a:rPr dirty="0" err="1"/>
              <a:t>šedesáti</a:t>
            </a:r>
            <a:r>
              <a:rPr dirty="0"/>
              <a:t> let.“ (DL IX, 1; DK 22 A 1)</a:t>
            </a:r>
          </a:p>
          <a:p>
            <a:pPr marL="0" indent="0">
              <a:buSzTx/>
              <a:buNone/>
              <a:defRPr sz="1000"/>
            </a:pPr>
            <a:endParaRPr dirty="0"/>
          </a:p>
          <a:p>
            <a:pPr marL="0" indent="0">
              <a:spcBef>
                <a:spcPts val="200"/>
              </a:spcBef>
              <a:buSzTx/>
              <a:buNone/>
              <a:defRPr sz="1000"/>
            </a:pPr>
            <a:r>
              <a:rPr dirty="0" err="1"/>
              <a:t>Tradice</a:t>
            </a:r>
            <a:r>
              <a:rPr dirty="0"/>
              <a:t> </a:t>
            </a:r>
            <a:r>
              <a:rPr dirty="0" err="1"/>
              <a:t>Hérakleitovi</a:t>
            </a:r>
            <a:r>
              <a:rPr dirty="0"/>
              <a:t> </a:t>
            </a:r>
            <a:r>
              <a:rPr dirty="0" err="1"/>
              <a:t>přiřkla</a:t>
            </a:r>
            <a:r>
              <a:rPr dirty="0"/>
              <a:t> </a:t>
            </a:r>
            <a:r>
              <a:rPr dirty="0" err="1"/>
              <a:t>tato</a:t>
            </a:r>
            <a:r>
              <a:rPr dirty="0"/>
              <a:t> </a:t>
            </a:r>
            <a:r>
              <a:rPr dirty="0" err="1"/>
              <a:t>přízviska</a:t>
            </a:r>
            <a:r>
              <a:rPr dirty="0"/>
              <a:t>: „</a:t>
            </a:r>
            <a:r>
              <a:rPr dirty="0" err="1"/>
              <a:t>mluvící</a:t>
            </a:r>
            <a:r>
              <a:rPr dirty="0"/>
              <a:t> v </a:t>
            </a:r>
            <a:r>
              <a:rPr dirty="0" err="1"/>
              <a:t>hádankách</a:t>
            </a:r>
            <a:r>
              <a:rPr dirty="0"/>
              <a:t>“ (DL IX, 6), </a:t>
            </a:r>
            <a:r>
              <a:rPr i="1" dirty="0"/>
              <a:t>„</a:t>
            </a:r>
            <a:r>
              <a:rPr dirty="0" err="1"/>
              <a:t>plačící</a:t>
            </a:r>
            <a:r>
              <a:rPr dirty="0"/>
              <a:t> </a:t>
            </a:r>
            <a:r>
              <a:rPr dirty="0" err="1"/>
              <a:t>filosof</a:t>
            </a:r>
            <a:r>
              <a:rPr i="1" dirty="0"/>
              <a:t>“, „</a:t>
            </a:r>
            <a:r>
              <a:rPr i="1" dirty="0" err="1"/>
              <a:t>křikloun</a:t>
            </a:r>
            <a:r>
              <a:rPr i="1" dirty="0"/>
              <a:t> </a:t>
            </a:r>
            <a:r>
              <a:rPr i="1" dirty="0" err="1"/>
              <a:t>Hérakleitos</a:t>
            </a:r>
            <a:r>
              <a:rPr i="1" dirty="0"/>
              <a:t>, </a:t>
            </a:r>
            <a:r>
              <a:rPr i="1" dirty="0" err="1"/>
              <a:t>davu</a:t>
            </a:r>
            <a:r>
              <a:rPr i="1" dirty="0"/>
              <a:t> </a:t>
            </a:r>
            <a:r>
              <a:rPr i="1" dirty="0" err="1"/>
              <a:t>jenž</a:t>
            </a:r>
            <a:r>
              <a:rPr i="1" dirty="0"/>
              <a:t> </a:t>
            </a:r>
            <a:r>
              <a:rPr i="1" dirty="0" err="1"/>
              <a:t>spílá</a:t>
            </a:r>
            <a:r>
              <a:rPr i="1" dirty="0"/>
              <a:t> a v </a:t>
            </a:r>
            <a:r>
              <a:rPr i="1" dirty="0" err="1"/>
              <a:t>hádankách</a:t>
            </a:r>
            <a:r>
              <a:rPr i="1" dirty="0"/>
              <a:t> </a:t>
            </a:r>
            <a:r>
              <a:rPr i="1" dirty="0" err="1"/>
              <a:t>mluví</a:t>
            </a:r>
            <a:r>
              <a:rPr i="1" dirty="0"/>
              <a:t>“. </a:t>
            </a:r>
            <a:r>
              <a:rPr dirty="0" err="1"/>
              <a:t>Rovněž</a:t>
            </a:r>
            <a:r>
              <a:rPr dirty="0"/>
              <a:t> je </a:t>
            </a:r>
            <a:r>
              <a:rPr dirty="0" err="1"/>
              <a:t>třeba</a:t>
            </a:r>
            <a:r>
              <a:rPr dirty="0"/>
              <a:t> </a:t>
            </a:r>
            <a:r>
              <a:rPr dirty="0" err="1"/>
              <a:t>říci</a:t>
            </a:r>
            <a:r>
              <a:rPr dirty="0"/>
              <a:t>, </a:t>
            </a:r>
            <a:r>
              <a:rPr dirty="0" err="1"/>
              <a:t>že</a:t>
            </a:r>
            <a:r>
              <a:rPr dirty="0"/>
              <a:t> </a:t>
            </a:r>
            <a:r>
              <a:rPr dirty="0" err="1"/>
              <a:t>vztah</a:t>
            </a:r>
            <a:r>
              <a:rPr dirty="0"/>
              <a:t> </a:t>
            </a:r>
            <a:r>
              <a:rPr dirty="0" err="1"/>
              <a:t>pozdějších</a:t>
            </a:r>
            <a:r>
              <a:rPr dirty="0"/>
              <a:t> </a:t>
            </a:r>
            <a:r>
              <a:rPr dirty="0" err="1"/>
              <a:t>filosofů</a:t>
            </a:r>
            <a:r>
              <a:rPr dirty="0"/>
              <a:t> je </a:t>
            </a:r>
            <a:r>
              <a:rPr dirty="0" err="1"/>
              <a:t>poměrně</a:t>
            </a:r>
            <a:r>
              <a:rPr dirty="0"/>
              <a:t> </a:t>
            </a:r>
            <a:r>
              <a:rPr dirty="0" err="1"/>
              <a:t>ambivalentní</a:t>
            </a:r>
            <a:r>
              <a:rPr dirty="0"/>
              <a:t>: </a:t>
            </a:r>
            <a:r>
              <a:rPr dirty="0" err="1"/>
              <a:t>Aristotelés</a:t>
            </a:r>
            <a:r>
              <a:rPr dirty="0"/>
              <a:t> v </a:t>
            </a:r>
            <a:r>
              <a:rPr dirty="0" err="1"/>
              <a:t>něm</a:t>
            </a:r>
            <a:r>
              <a:rPr dirty="0"/>
              <a:t> </a:t>
            </a:r>
            <a:r>
              <a:rPr dirty="0" err="1"/>
              <a:t>spatřoval</a:t>
            </a:r>
            <a:r>
              <a:rPr dirty="0"/>
              <a:t> </a:t>
            </a:r>
            <a:r>
              <a:rPr dirty="0" err="1"/>
              <a:t>mírně</a:t>
            </a:r>
            <a:r>
              <a:rPr dirty="0"/>
              <a:t> </a:t>
            </a:r>
            <a:r>
              <a:rPr dirty="0" err="1"/>
              <a:t>pomateného</a:t>
            </a:r>
            <a:r>
              <a:rPr dirty="0"/>
              <a:t> </a:t>
            </a:r>
            <a:r>
              <a:rPr dirty="0" err="1"/>
              <a:t>odpůrce</a:t>
            </a:r>
            <a:r>
              <a:rPr dirty="0"/>
              <a:t> </a:t>
            </a:r>
            <a:r>
              <a:rPr dirty="0" err="1"/>
              <a:t>zákona</a:t>
            </a:r>
            <a:r>
              <a:rPr dirty="0"/>
              <a:t> </a:t>
            </a:r>
            <a:r>
              <a:rPr dirty="0" err="1"/>
              <a:t>sporu</a:t>
            </a:r>
            <a:r>
              <a:rPr dirty="0"/>
              <a:t>, </a:t>
            </a:r>
            <a:r>
              <a:rPr dirty="0" err="1"/>
              <a:t>Theofrastos</a:t>
            </a:r>
            <a:r>
              <a:rPr dirty="0"/>
              <a:t> </a:t>
            </a:r>
            <a:r>
              <a:rPr dirty="0" err="1"/>
              <a:t>duševně</a:t>
            </a:r>
            <a:r>
              <a:rPr dirty="0"/>
              <a:t> </a:t>
            </a:r>
            <a:r>
              <a:rPr dirty="0" err="1"/>
              <a:t>nemocného</a:t>
            </a:r>
            <a:r>
              <a:rPr dirty="0"/>
              <a:t> </a:t>
            </a:r>
            <a:r>
              <a:rPr dirty="0" err="1"/>
              <a:t>jedince</a:t>
            </a:r>
            <a:r>
              <a:rPr dirty="0"/>
              <a:t> (</a:t>
            </a:r>
            <a:r>
              <a:rPr dirty="0" err="1"/>
              <a:t>manicko-depresivního</a:t>
            </a:r>
            <a:r>
              <a:rPr dirty="0"/>
              <a:t>), </a:t>
            </a:r>
            <a:r>
              <a:rPr dirty="0" err="1"/>
              <a:t>stoikové</a:t>
            </a:r>
            <a:r>
              <a:rPr dirty="0"/>
              <a:t> </a:t>
            </a:r>
            <a:r>
              <a:rPr dirty="0" err="1"/>
              <a:t>Hérakleita</a:t>
            </a:r>
            <a:r>
              <a:rPr dirty="0"/>
              <a:t> </a:t>
            </a:r>
            <a:r>
              <a:rPr dirty="0" err="1"/>
              <a:t>uznávali</a:t>
            </a:r>
            <a:r>
              <a:rPr dirty="0"/>
              <a:t> </a:t>
            </a:r>
            <a:r>
              <a:rPr dirty="0" err="1"/>
              <a:t>jako</a:t>
            </a:r>
            <a:r>
              <a:rPr dirty="0"/>
              <a:t> </a:t>
            </a:r>
            <a:r>
              <a:rPr dirty="0" err="1"/>
              <a:t>svého</a:t>
            </a:r>
            <a:r>
              <a:rPr dirty="0"/>
              <a:t> </a:t>
            </a:r>
            <a:r>
              <a:rPr dirty="0" err="1"/>
              <a:t>předchůdce</a:t>
            </a:r>
            <a:r>
              <a:rPr dirty="0"/>
              <a:t>. </a:t>
            </a:r>
            <a:r>
              <a:rPr dirty="0" err="1"/>
              <a:t>Velmi</a:t>
            </a:r>
            <a:r>
              <a:rPr dirty="0"/>
              <a:t> </a:t>
            </a:r>
            <a:r>
              <a:rPr dirty="0" err="1"/>
              <a:t>komplexně</a:t>
            </a:r>
            <a:r>
              <a:rPr dirty="0"/>
              <a:t> </a:t>
            </a:r>
            <a:r>
              <a:rPr dirty="0" err="1"/>
              <a:t>pak</a:t>
            </a:r>
            <a:r>
              <a:rPr dirty="0"/>
              <a:t> k </a:t>
            </a:r>
            <a:r>
              <a:rPr dirty="0" err="1"/>
              <a:t>Hérakleitovi</a:t>
            </a:r>
            <a:r>
              <a:rPr dirty="0"/>
              <a:t> </a:t>
            </a:r>
            <a:r>
              <a:rPr dirty="0" err="1"/>
              <a:t>přistupoval</a:t>
            </a:r>
            <a:r>
              <a:rPr dirty="0"/>
              <a:t> </a:t>
            </a:r>
            <a:r>
              <a:rPr dirty="0" err="1"/>
              <a:t>Platón</a:t>
            </a:r>
            <a:r>
              <a:rPr dirty="0"/>
              <a:t>.</a:t>
            </a:r>
            <a:r>
              <a:rPr i="1" dirty="0"/>
              <a:t> </a:t>
            </a:r>
            <a:r>
              <a:rPr dirty="0" err="1"/>
              <a:t>Václav</a:t>
            </a:r>
            <a:r>
              <a:rPr dirty="0"/>
              <a:t> </a:t>
            </a:r>
            <a:r>
              <a:rPr dirty="0" err="1"/>
              <a:t>Bělohradský</a:t>
            </a:r>
            <a:r>
              <a:rPr dirty="0"/>
              <a:t> o </a:t>
            </a:r>
            <a:r>
              <a:rPr dirty="0" err="1"/>
              <a:t>Hérakleitovi</a:t>
            </a:r>
            <a:r>
              <a:rPr dirty="0"/>
              <a:t> </a:t>
            </a:r>
            <a:r>
              <a:rPr dirty="0" err="1"/>
              <a:t>ve</a:t>
            </a:r>
            <a:r>
              <a:rPr dirty="0"/>
              <a:t> </a:t>
            </a:r>
            <a:r>
              <a:rPr dirty="0" err="1"/>
              <a:t>svém</a:t>
            </a:r>
            <a:r>
              <a:rPr dirty="0"/>
              <a:t> </a:t>
            </a:r>
            <a:r>
              <a:rPr dirty="0" err="1"/>
              <a:t>eseji</a:t>
            </a:r>
            <a:r>
              <a:rPr dirty="0"/>
              <a:t> </a:t>
            </a:r>
            <a:r>
              <a:rPr i="1" dirty="0" err="1"/>
              <a:t>Filosofovat</a:t>
            </a:r>
            <a:r>
              <a:rPr i="1" dirty="0"/>
              <a:t> </a:t>
            </a:r>
            <a:r>
              <a:rPr i="1" dirty="0" err="1"/>
              <a:t>ve</a:t>
            </a:r>
            <a:r>
              <a:rPr i="1" dirty="0"/>
              <a:t> </a:t>
            </a:r>
            <a:r>
              <a:rPr i="1" dirty="0" err="1"/>
              <a:t>věku</a:t>
            </a:r>
            <a:r>
              <a:rPr i="1" dirty="0"/>
              <a:t> </a:t>
            </a:r>
            <a:r>
              <a:rPr i="1" dirty="0" err="1"/>
              <a:t>vlastních</a:t>
            </a:r>
            <a:r>
              <a:rPr i="1" dirty="0"/>
              <a:t> </a:t>
            </a:r>
            <a:r>
              <a:rPr i="1" dirty="0" err="1"/>
              <a:t>světů</a:t>
            </a:r>
            <a:r>
              <a:rPr i="1" dirty="0"/>
              <a:t> </a:t>
            </a:r>
            <a:r>
              <a:rPr dirty="0" err="1"/>
              <a:t>píše</a:t>
            </a:r>
            <a:r>
              <a:rPr dirty="0"/>
              <a:t>, </a:t>
            </a:r>
            <a:r>
              <a:rPr dirty="0" err="1"/>
              <a:t>že</a:t>
            </a:r>
            <a:r>
              <a:rPr dirty="0"/>
              <a:t> </a:t>
            </a:r>
            <a:r>
              <a:rPr dirty="0" err="1"/>
              <a:t>Hérakleitos</a:t>
            </a:r>
            <a:r>
              <a:rPr dirty="0"/>
              <a:t> </a:t>
            </a:r>
            <a:r>
              <a:rPr dirty="0" err="1"/>
              <a:t>byl</a:t>
            </a:r>
            <a:r>
              <a:rPr dirty="0"/>
              <a:t> „</a:t>
            </a:r>
            <a:r>
              <a:rPr dirty="0" err="1"/>
              <a:t>prvním</a:t>
            </a:r>
            <a:r>
              <a:rPr dirty="0"/>
              <a:t> </a:t>
            </a:r>
            <a:r>
              <a:rPr dirty="0" err="1"/>
              <a:t>mistrem</a:t>
            </a:r>
            <a:r>
              <a:rPr dirty="0"/>
              <a:t> </a:t>
            </a:r>
            <a:r>
              <a:rPr dirty="0" err="1"/>
              <a:t>filosofování</a:t>
            </a:r>
            <a:r>
              <a:rPr dirty="0"/>
              <a:t> v </a:t>
            </a:r>
            <a:r>
              <a:rPr dirty="0" err="1"/>
              <a:t>Evropě</a:t>
            </a:r>
            <a:r>
              <a:rPr dirty="0"/>
              <a:t> </a:t>
            </a:r>
            <a:r>
              <a:rPr dirty="0" err="1"/>
              <a:t>byl</a:t>
            </a:r>
            <a:r>
              <a:rPr dirty="0"/>
              <a:t> </a:t>
            </a:r>
            <a:r>
              <a:rPr dirty="0" err="1"/>
              <a:t>Hérakleitos</a:t>
            </a:r>
            <a:r>
              <a:rPr dirty="0"/>
              <a:t>“. (</a:t>
            </a:r>
            <a:r>
              <a:rPr dirty="0" err="1"/>
              <a:t>Bělohradský</a:t>
            </a:r>
            <a:r>
              <a:rPr dirty="0"/>
              <a:t>, 2009, s. 34) </a:t>
            </a:r>
            <a:r>
              <a:rPr dirty="0" err="1"/>
              <a:t>Poměrně</a:t>
            </a:r>
            <a:r>
              <a:rPr dirty="0"/>
              <a:t> </a:t>
            </a:r>
            <a:r>
              <a:rPr dirty="0" err="1"/>
              <a:t>běžně</a:t>
            </a:r>
            <a:r>
              <a:rPr dirty="0"/>
              <a:t> se </a:t>
            </a:r>
            <a:r>
              <a:rPr dirty="0" err="1"/>
              <a:t>pak</a:t>
            </a:r>
            <a:r>
              <a:rPr dirty="0"/>
              <a:t> </a:t>
            </a:r>
            <a:r>
              <a:rPr dirty="0" err="1"/>
              <a:t>hovoří</a:t>
            </a:r>
            <a:r>
              <a:rPr dirty="0"/>
              <a:t> o </a:t>
            </a:r>
            <a:r>
              <a:rPr dirty="0" err="1"/>
              <a:t>temném</a:t>
            </a:r>
            <a:r>
              <a:rPr dirty="0"/>
              <a:t> </a:t>
            </a:r>
            <a:r>
              <a:rPr dirty="0" err="1"/>
              <a:t>Hérakleitovi</a:t>
            </a:r>
            <a:r>
              <a:rPr dirty="0"/>
              <a:t>, </a:t>
            </a:r>
            <a:r>
              <a:rPr dirty="0" err="1"/>
              <a:t>což</a:t>
            </a:r>
            <a:r>
              <a:rPr dirty="0"/>
              <a:t> je </a:t>
            </a:r>
            <a:r>
              <a:rPr dirty="0" err="1"/>
              <a:t>dáno</a:t>
            </a:r>
            <a:r>
              <a:rPr dirty="0"/>
              <a:t> </a:t>
            </a:r>
            <a:r>
              <a:rPr dirty="0" err="1"/>
              <a:t>jeho</a:t>
            </a:r>
            <a:r>
              <a:rPr dirty="0"/>
              <a:t> </a:t>
            </a:r>
            <a:r>
              <a:rPr dirty="0" err="1"/>
              <a:t>stylem</a:t>
            </a:r>
            <a:r>
              <a:rPr dirty="0"/>
              <a:t>, s </a:t>
            </a:r>
            <a:r>
              <a:rPr dirty="0" err="1"/>
              <a:t>nímž</a:t>
            </a:r>
            <a:r>
              <a:rPr dirty="0"/>
              <a:t> se </a:t>
            </a:r>
            <a:r>
              <a:rPr dirty="0" err="1"/>
              <a:t>budeme</a:t>
            </a:r>
            <a:r>
              <a:rPr dirty="0"/>
              <a:t> </a:t>
            </a:r>
            <a:r>
              <a:rPr dirty="0" err="1"/>
              <a:t>moci</a:t>
            </a:r>
            <a:r>
              <a:rPr dirty="0"/>
              <a:t> </a:t>
            </a:r>
            <a:r>
              <a:rPr dirty="0" err="1"/>
              <a:t>za</a:t>
            </a:r>
            <a:r>
              <a:rPr dirty="0"/>
              <a:t> </a:t>
            </a:r>
            <a:r>
              <a:rPr dirty="0" err="1"/>
              <a:t>malou</a:t>
            </a:r>
            <a:r>
              <a:rPr dirty="0"/>
              <a:t> </a:t>
            </a:r>
            <a:r>
              <a:rPr dirty="0" err="1"/>
              <a:t>chvíli</a:t>
            </a:r>
            <a:r>
              <a:rPr dirty="0"/>
              <a:t> </a:t>
            </a:r>
            <a:r>
              <a:rPr dirty="0" err="1"/>
              <a:t>seznámit</a:t>
            </a:r>
            <a:r>
              <a:rPr dirty="0"/>
              <a:t>. </a:t>
            </a:r>
          </a:p>
        </p:txBody>
      </p:sp>
      <p:pic>
        <p:nvPicPr>
          <p:cNvPr id="300" name="Rukopis 4" descr="Rukopis 4"/>
          <p:cNvPicPr>
            <a:picLocks noChangeAspect="1"/>
          </p:cNvPicPr>
          <p:nvPr/>
        </p:nvPicPr>
        <p:blipFill>
          <a:blip r:embed="rId2"/>
          <a:stretch>
            <a:fillRect/>
          </a:stretch>
        </p:blipFill>
        <p:spPr>
          <a:xfrm>
            <a:off x="3295863" y="5037151"/>
            <a:ext cx="254881" cy="18324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Motiv systému Office">
  <a:themeElements>
    <a:clrScheme name="Motiv systému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tiv systému Office">
      <a:majorFont>
        <a:latin typeface="Calibri"/>
        <a:ea typeface="Calibri"/>
        <a:cs typeface="Calibri"/>
      </a:majorFont>
      <a:minorFont>
        <a:latin typeface="Helvetica"/>
        <a:ea typeface="Helvetica"/>
        <a:cs typeface="Helvetica"/>
      </a:minorFont>
    </a:fontScheme>
    <a:fmtScheme name="Motiv systému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tiv systému Office">
  <a:themeElements>
    <a:clrScheme name="Motiv systému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tiv systému Office">
      <a:majorFont>
        <a:latin typeface="Calibri"/>
        <a:ea typeface="Calibri"/>
        <a:cs typeface="Calibri"/>
      </a:majorFont>
      <a:minorFont>
        <a:latin typeface="Helvetica"/>
        <a:ea typeface="Helvetica"/>
        <a:cs typeface="Helvetica"/>
      </a:minorFont>
    </a:fontScheme>
    <a:fmtScheme name="Motiv systému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4106</TotalTime>
  <Words>45036</Words>
  <Application>Microsoft Office PowerPoint</Application>
  <PresentationFormat>Předvádění na obrazovce (4:3)</PresentationFormat>
  <Paragraphs>1474</Paragraphs>
  <Slides>242</Slides>
  <Notes>2</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242</vt:i4>
      </vt:variant>
    </vt:vector>
  </HeadingPairs>
  <TitlesOfParts>
    <vt:vector size="246" baseType="lpstr">
      <vt:lpstr>Arial</vt:lpstr>
      <vt:lpstr>Calibri</vt:lpstr>
      <vt:lpstr>Times New Roman</vt:lpstr>
      <vt:lpstr>Motiv systému Office</vt:lpstr>
      <vt:lpstr>Filosofie</vt:lpstr>
      <vt:lpstr>Organizace kurzu Filozofie</vt:lpstr>
      <vt:lpstr>Co je filosofie - filosofie jako "racionální popis povahy světa"</vt:lpstr>
      <vt:lpstr>Nesamozřejmost racionality</vt:lpstr>
      <vt:lpstr>Perspektiva hlubších dějin myšlení </vt:lpstr>
      <vt:lpstr>Perspektiva tragických dějin 20. století</vt:lpstr>
      <vt:lpstr>N. Mandelstam, Hope against hope:, s. 42:    "It would be the end of everything - friends, relatives, my mother Europe. ... I say "Europe" advisedly, because in the "new" state I had entered there was nothing of the European complex of thought, feelings and ideas by which I had lived hitherto. We were now in a world of different concepts, different ways of measuring and reckoning. ... Having entered a realm  of non-being, I had lost the sense of death. In the face of doom, even fear disappears. Fear is a gleam of hope, the will to live, self-assertion. It is a deeply European feeling, nurtured on selfrespect, the sense of one´s own worth, rights, needs and desires. A man clings to to what is his, and fears to lose it. Fear and hope are bound up with each other. Losing hope, we lose fear as well -there is nothing to be afraid of."  "Byl by to konec všeho - přátel, příbuzných, mojí matky Evropy. ... říkám „Evropy“ zcela záměrně, protože v „novém“ státě, do kterého jsem vstoupila, nebylo nic z evropského myšlenkového, citového a ideového komplexu, podle kterého jsem žila doposud. Nyní jsme byli ve světě jiných pojmů, jiných způsobů měření a počítání. ... Když jsem vstoupila do říše nebytí, ztratila jsem smysl pro smrt. Tváří v tvář zkáze mizí i strach. Strach je záblesk naděje, vůle žít, sebeprosazení. Je to hluboce evropské cítění, živené sebeúctou, pocitem vlastní hodnoty, práv, potřeb a tužeb. Člověk lpí na tom, co je jeho, a bojí se, že to ztratí. Strach a naděje jsou vzájemně propojeny. Ztrácíme naději, ztrácíme i strach – není se čeho bát."</vt:lpstr>
      <vt:lpstr>Perspektiva současnosti</vt:lpstr>
      <vt:lpstr>Victor David Hanson, The Dying Citizen: How Progressive Elites, Tribalism, and Globalization Are Destroying the Idea of America.</vt:lpstr>
      <vt:lpstr>Prezentace aplikace PowerPoint</vt:lpstr>
      <vt:lpstr>Modern universities - odly enough, given that their mission is to evaluate ideas - have been at the forefront of finding ways to suppres opinions, includin disinviting and drowning out speakers, removing controversial teachers from the clasroom, revoking offers of job and support, expunging contentious erticles from archives, and classifying differences of opinion as punishable harassment and discrimination. They respond as RIng Lardner recalled his father doing when the writter was a boy: "Shut up," he explained.   "Moderní univerzity - což je divné, vzhledem k tomu, že jejich posláním je hodnotit názory - stály v čele vymýšlení způsobů potlačování názorů, včetně vyrušování a umlčování řečníků, odstraňování kontroverzních učitelů z učeben, rušení nabídek pracovních míst a podpory, mazání sporných článků z archivů a klasifikování rozdílnosti názorů jako trestuhodného obtěžování a diskriminace." S. Pinker, Rationality, s. 43.</vt:lpstr>
      <vt:lpstr>Kontext vzniku filosofie</vt:lpstr>
      <vt:lpstr>Kontext </vt:lpstr>
      <vt:lpstr>Mýtické a nemytické myšlení</vt:lpstr>
      <vt:lpstr>Mario Livio, Zlatý řez, s. 60. </vt:lpstr>
      <vt:lpstr>Zvědavost? Periergeia?</vt:lpstr>
      <vt:lpstr>Prezentace aplikace PowerPoint</vt:lpstr>
      <vt:lpstr>Mýtus a filosofie</vt:lpstr>
      <vt:lpstr>Prezentace aplikace PowerPoint</vt:lpstr>
      <vt:lpstr>Řecké kolonie v současném Rusku a Ukrajině, které byly založeny pravděpodobně Miléťany mezi 8. a 6. stol. </vt:lpstr>
      <vt:lpstr>Prezentace aplikace PowerPoint</vt:lpstr>
      <vt:lpstr>Prezentace aplikace PowerPoint</vt:lpstr>
      <vt:lpstr>Prezentace aplikace PowerPoint</vt:lpstr>
      <vt:lpstr>Kontext </vt:lpstr>
      <vt:lpstr>Prezentace aplikace PowerPoint</vt:lpstr>
      <vt:lpstr>Kontext </vt:lpstr>
      <vt:lpstr>Kontext </vt:lpstr>
      <vt:lpstr>Kontext</vt:lpstr>
      <vt:lpstr>Mykénský svět</vt:lpstr>
      <vt:lpstr>Tyrins nedaleko Mykén</vt:lpstr>
      <vt:lpstr>Tyrins</vt:lpstr>
      <vt:lpstr>Temné věky a jejich pravděpodobná  příčina  podle Le Blanc, S. A., Constant Battles. Why We Fight. New York, 2004, s. 174. </vt:lpstr>
      <vt:lpstr>Polis, wanax, Vidal-Naquet, P., The Black Hunter. Baltimor, 1986, s. 288, 255.</vt:lpstr>
      <vt:lpstr>Svobodní zemědělci a jejich význam</vt:lpstr>
      <vt:lpstr>Svobodní zemědělci a filosofie</vt:lpstr>
      <vt:lpstr>Prezentace aplikace PowerPoint</vt:lpstr>
      <vt:lpstr>Jan Assmann o řecké aristokracii</vt:lpstr>
      <vt:lpstr>Linear B  </vt:lpstr>
      <vt:lpstr>Palamedes</vt:lpstr>
      <vt:lpstr>Význam řecké alfabety „Greece is generally regarded as the prototype of literate culture. The first society, write J. Goody a I. Watt, „that can trully be called literate did not evolve until the 6th and 5th centuries BCE in the city-states of Greece and Ionia. … the Greek alphabet was the first sign system to represent phonemes. This development signified a huge simplification that led to an unprecedented democratization of writing in contrast to the syllabaries of the Semites and the ideographs of the Egyptians and Chinese, which were always confined to a small, proffesional elite, furthermore, it had equally unprecedented effect on the human mind.“   Eric Haveloc hovoří o „zrození filosofie z ducha psaní“ („birth of philosophy from the spirit of writing…“  Jan Assman. Cultural memory and early civilization. Writing, remembrance, and political imagination. Cambridge university press, 2011  Stanislas Deheane, How We Learn, s. 120: „…illiterate adults. Their skills are, in certain ways, profoundly different: not only are they incapable of recognizing letters, but they also have difficulties recognizing shapes and distinguishing mirrora images, … and memorizing and distinguishing spoken words. We all need to exercise our memory – and it gets better, not worse, by having gone to school and learn to read.“ „Reading recycles the circuits of vision and spoken language.“   : učení čtení recyklujeme ty části mozku, které jsou za normálních okolností dedikované zpracování obrazu a jazyka. Ačkoliv se zvláště v starší literatuře můžeme setkat s názorem, že písmo snižuje paměťové schopnosti člověka, opak je zřejmě pravdou.   „</vt:lpstr>
      <vt:lpstr>https://cs.abcdef.wiki/wiki/Nestor%27s_Cup_(Pithekoussai) </vt:lpstr>
      <vt:lpstr>"Jsem pohár Nestora, který je dobrý k pití.   Kdo se napije z tohoto šálku, touha po krásně   korunované Afroditě se ho okamžitě zmocní."</vt:lpstr>
      <vt:lpstr>Dipylonský pohár, cca 740 BC</vt:lpstr>
      <vt:lpstr>„Whoever of all these dancers now plays most delicately, of him this …“   „Kdokoli z těchto tanečníků nyní tančí nejjemněji, o něm...“   </vt:lpstr>
      <vt:lpstr>K (možná hravému) zamyšlení: představte si Řecko jako dětské hřiště. To představuje bezpečný prostor, v jehož rámci si můžete hrát na prolézačkách, mezi keři a stromy i na pískovišti. Zatímco na prolézačkách můžete jako správné savčí mláďata trénovat svůj pohyb motivovaný zvědavostí a přirozenou hravostí (Trimble, Haidt, Gray), na pískovišti můžete trénovat svou kreativitu a  představivost pomocí rukou i formiček. Pouhé používání rukou při formování písku si představme jako řeč, když používáte formičky, používáte písmo, formiček je při tom mnoho a každé dítě je může používat. Samotný písek si pak můžeme představit jako umění, vědy, filosofii. Na pískovišti není dostatek místa pro všechny možné výtvory, některé neobstojí, některé občas zestárnou, některé prostě někdo zašlápne, to se stává, je tam ale místo pro všechny děti, které si chtějí hrát. Stejně tak si mimo pískoviště můžete rozbít koleno, nebo si zlomit ruku, pokud vylezete na strom a spadnete.   Pár poznámek z literatury, které snad ospravedlňují přirovnání:  1. Podle V. D. Hansona bylo Řecko dlouhou dobu ve stínu a bezpečí. To se změnilo až s pokusem Daria, perského vládce, dobít Řecko.  2. Řekli jsme si, že v Řecku neexistoval žádný wanax ani náboženská autorita, která by si mohla vynutit poslušnost vůči ortodoxii. Základním pramenem řecké kultury jsou Homérské eposy, které k tomuto ani obsahově nejsou vhodné. Jsou ale vhodné k tomu, aby budovali pocit kulturní a také jistě národní identity. Odysseus je zvědavý hrdina, který se vrací domů.   3. Umění můžeme podle Briana Boyda považovat za kognitivní hru se vzory. Hra je podle Michaela Trimble savčí univerzálií vedle péče o potomky, audio-hlasové komunikace.  4. Hra je výrazem tvořivosti člověka jako předpoklad zvládání budoucích překážek, fyzických, společenských, kooperačních, vědeckých, tvůrčích.  5. Hra je možná jen tam, kde je bezpečí a nepřítomnost strachu. V prostředí strachu z trestu, který by byl spojen s případnými výsledky hry, se hra vytrácí.  6. Hra je také doprovázená zvědavosti, která se může týkat nejen explorace prostoru, ale také explorace světa jako fundamentálně poznatelného (cognitive foragers, ultimate cognitive foragers, LeDoux, T. Hill). Děti podle S. Deheana disponuje celou řadou předvědění, které rozvíjejí experimentováním, jež vnímáme jako (někdy otravnou) hru.</vt:lpstr>
      <vt:lpstr>Stav současné filosofie?</vt:lpstr>
      <vt:lpstr>Pokuste se odpovědět na tyto otázky: 1. Jakého současného filosofa znáte? 2. Jakého staršího filosofa znáte? 3. Jaký filosofický text jste v poslední době četli? 4. Jaké znáte filosofické časopisy a nakladatelství? 5. Co je filosofie?  </vt:lpstr>
      <vt:lpstr>Václav Bělohradský, Filosofovat ve věku vlastních světů. Společnost nevolnosti. Slon. </vt:lpstr>
      <vt:lpstr>Zdeněk Kratochvíl, Na co je vědcům filosofie. Osel 22. 4. 2023. </vt:lpstr>
      <vt:lpstr>Paul Kurz, The Transcendental Temptation. Prometheus Books 2013. </vt:lpstr>
      <vt:lpstr>Prezentace aplikace PowerPoint</vt:lpstr>
      <vt:lpstr>Filosofie dnes?</vt:lpstr>
      <vt:lpstr>Řekli jsme, že filosofie je snahou o racionální výklad povahy světa. Svět pak dnes racionálně vykládá především věd a pomocí vědecké metody. V negativním smyslu můžeme říct, že úkolem filosofie je přinejmenším upozorňovat na relevantní fenomény, v nichž věda a vědecká metoda nejsou respektovány, což se často děje z ideologických důvodů.  </vt:lpstr>
      <vt:lpstr>Co je věda a co jsou základní znaky vědeckého poznání?  1. Falzifikovatelnost 2. Schopnost předpovídat jevy v přírodě 3. Schopnost vysvětlovat již známé fenomény 4. Princip úspornosti, parsimony principle</vt:lpstr>
      <vt:lpstr>Princip falzifikace</vt:lpstr>
      <vt:lpstr>„Vědecké teorie jsou ověřitelné. Ověřitelné teorie je možné na základě ověřovacího postupu zamítnout (a nahradit teoriemi jinými).“ </vt:lpstr>
      <vt:lpstr>Předpovídání existence jevů ve světě,  tj. testovatelnost. </vt:lpstr>
      <vt:lpstr>Parsimony principle, Occamova břitva  </vt:lpstr>
      <vt:lpstr>Pluralitas non est ponenda sine necessitate. tj. Nemá se postulovat množství (důvodů či příčin), není-li to nezbytné. nebo v pozdější formulaci Entia non sunt multiplicanda praeter necessitatem. tj. Entity se nemají zmnožovat více, než je nutné. To se dá interpretovat dvěma mírně odlišnými způsoby. První lze popsat takto: Pokud pro nějaký jev existuje vícero vysvětlení, je lépe upřednostňovat to nejméně komplikované. Přesnější (užší) chápání Occamovy břitvy se týká části jedné teorie: Pokud nějaká část teorie není pro dosažení výsledků nezbytná, do teorie nepatří.</vt:lpstr>
      <vt:lpstr>Co můžeme získat? Pravdu?  Jakou pravdu?</vt:lpstr>
      <vt:lpstr>Ve vědě můžeme rozlišit pravdu axiomatickou a empirickou.</vt:lpstr>
      <vt:lpstr>Vědecká pravda v empirickém smyslu je provizorní a dospívání k ní pomocí této cesty:  1. Klademe otázku 2. Formulujeme hypotézu 3. Získáváme a analyzujeme data  4. Testujeme hypotézu 5. Vyvozujeme závěry 6. Replikace výsledků 7. Z poznatku se stává součást vědění</vt:lpstr>
      <vt:lpstr>To je samozřejmě ideál i ve vědeckém světě. Max Planc, jeden z největších vědců 20. století poznamenal: “A new scientific truth does not triumph by convincing its opponents and making them see the light, but rather because its opponents eventually die, and a new generation grows up that is familiar with it.”</vt:lpstr>
      <vt:lpstr>Zoolog Frederick R. Schram souhlasí a dodává:  “Science is not a superhuman activity immune to the foibles of human nature. Lack of progress in science is never so much due to any sparcity of factual information as it is to the fixed mindsets of scientists themselves.”</vt:lpstr>
      <vt:lpstr>Replikace výsledků  https://osf.io/ezum7/</vt:lpstr>
      <vt:lpstr>Literature review</vt:lpstr>
      <vt:lpstr>Metastudie</vt:lpstr>
      <vt:lpstr>Nomologická síť vědecké evidence</vt:lpstr>
      <vt:lpstr>K čemu vede respektování vědy a vědecké metody? O jakých důsledcích můžeme mluvit?</vt:lpstr>
      <vt:lpstr>Trofim Lysenko a marxistické “zákony” v genetice:   https://www.theatlantic.com/science/archive/2017/12/trofim-lysenko-soviet-union-russia/548786/</vt:lpstr>
      <vt:lpstr>Polylogismus</vt:lpstr>
      <vt:lpstr>Gad Saad a jeho teorie parazitů mysli či myšlenkových patogenů.  "... parasitic pathogens of the human mind. These are composed of thought patterns, belief systems, attitudes, and mindsets that parasitize one´s ability to think properly and accurately. Once these midn viruses tak hold on one´s neuronal circuitry, the afflicted victim loses the ability to use reason, logic, and science to navigate the world. Instead, one sinks into abyss of infinite lunacy best defined by a dogged and proud departure from reality, common sense, and truth."  "... parazitické patogeny lidské mysli. Ty jsou sestávají z myšlenkových  vzorců, systémů přesvědčení, postojů a mindsetů, které parazitují  schopnost člověka myslet správně a přesně. Jakmile se tyto myšlenkové viry  ujmou neuronálních obvodů jedince, postižená oběť ztratí schopnost  používat rozum, logiku a vědu k orientaci ve světě. Místo toho se ponoří  do propasti nekonečného šílenství, nejlépe definovaného tvrdohlavým a  hrdým odstoupením od reality, zdravého rozumu (common sense) a pravdy."  (The Parasitic Mind, s. 26)    </vt:lpstr>
      <vt:lpstr>Gad Saad: pštrosí syndrom (Ostrich Parasitic Syndrome)  "This general class of mind viruses is what I have coined Ostrich Parasitic Syndrome, namely various forms of disordered thinking that lead afflicted individuals to reject fundamental truths and realities that are as evident as the pull of gravity."  "Tato obecná třída myšlenkových virů je to, co jsem pojmenoval pštrosím parazitickým syndromem, konkrétně se jedná o různé formy poruchy myšlení, které  vedou postižené jedince k odmítání základních pravd a skutečností, které  jsou tak evidentní jako přitažlivost gravitace." </vt:lpstr>
      <vt:lpstr>Pravda Nejprve ale o tom, jak na tom s pravdou jsme. </vt:lpstr>
      <vt:lpstr>Pravda obvykle až na druhém místě, asi ale ani to ne. Stačí se podívat na Wikipedii a zadat cognitive bias. </vt:lpstr>
      <vt:lpstr>Člověk je mentálně/myšlenkově líný. Většinou se nám prostě nechce shromažďovat data a potřebné informace. </vt:lpstr>
      <vt:lpstr>Jakmile zaujmeme nějakou pozici, je pro nás obtížné změnit názor. </vt:lpstr>
      <vt:lpstr>Prezentace aplikace PowerPoint</vt:lpstr>
      <vt:lpstr>Dan Sperber a Hugo Mercier k tomu dodávají: změnit názor je pro nás obtížné proto, že naše argumentativní schopnosti nejsou primárně zaměřeny na hledání pravdy, ale na přesvědčování sama sebe a ostatních v bitvě důvtipu. </vt:lpstr>
      <vt:lpstr>Nicméně, chceme-li uspět, není lepší cesty.  Alan Sokal:  </vt:lpstr>
      <vt:lpstr>Periodizace antické filosofie – mapa</vt:lpstr>
      <vt:lpstr>Předsokratici  – přírodní filosofové („fysiologové“), sofisté</vt:lpstr>
      <vt:lpstr>Předsokratici  - prameny </vt:lpstr>
      <vt:lpstr>Die Fragmente der Vorsokratiker</vt:lpstr>
      <vt:lpstr>Prameny trochu obecněji</vt:lpstr>
      <vt:lpstr>Prezentace aplikace PowerPoint</vt:lpstr>
      <vt:lpstr>Vesuv v roce 79</vt:lpstr>
      <vt:lpstr>Villa dei Papyri, Vila papyrů, a moderní technologie</vt:lpstr>
      <vt:lpstr>Milétští filosofové – přírodní filosofové </vt:lpstr>
      <vt:lpstr>Milétské divadlo (5. stol. př.n.l.) (https://cs.wikipedia.org/wiki/Mil%C3%A9t#/media/Soubor:Milet_amfiteatr_RB.jpg)</vt:lpstr>
      <vt:lpstr>Prezentace aplikace PowerPoint</vt:lpstr>
      <vt:lpstr>Thalés z Milétu</vt:lpstr>
      <vt:lpstr>Thalés z Milétu </vt:lpstr>
      <vt:lpstr>Prezentace aplikace PowerPoint</vt:lpstr>
      <vt:lpstr>Anaximandros z Milétu (cca. 546 - 500)</vt:lpstr>
      <vt:lpstr>Prezentace aplikace PowerPoint</vt:lpstr>
      <vt:lpstr>Rekonstrukce Anaximandrovy mapy</vt:lpstr>
      <vt:lpstr>Anaximenés z Milétu (cca 520? – 494?) </vt:lpstr>
      <vt:lpstr>Hérakleitos z Efesu (cca 540 – 480)</vt:lpstr>
      <vt:lpstr>Hérakleitos z Efesu – teorie poznání I </vt:lpstr>
      <vt:lpstr>Hérakleitos z Efesu – teorie poznání II </vt:lpstr>
      <vt:lpstr>Zákaz vyškrtávání a I. Newton (Wilczek, F., A Beautiful Question. Penguin 2016, s. 80)</vt:lpstr>
      <vt:lpstr>Hérakleitos z Efesu – teorie poznání III (aplikace)</vt:lpstr>
      <vt:lpstr>Periergeia - zvědavost</vt:lpstr>
      <vt:lpstr>Anaximandrova mapa jako výraz zvědavosti</vt:lpstr>
      <vt:lpstr>Přírodní filosofové a filosofové dnes?</vt:lpstr>
      <vt:lpstr>Prezentace aplikace PowerPoint</vt:lpstr>
      <vt:lpstr>Patricia Churchland – Neurophilosophy, 1986, s. 3-4.</vt:lpstr>
      <vt:lpstr>Daniel C. Dennet</vt:lpstr>
      <vt:lpstr>Simona Ginsburg a Eva Jablonka</vt:lpstr>
      <vt:lpstr>Proti přírodním filosofům</vt:lpstr>
      <vt:lpstr>Prezentace aplikace PowerPoint</vt:lpstr>
      <vt:lpstr>Filosofie na Západě </vt:lpstr>
      <vt:lpstr>Robin Dunbar o náboženství (Dunbar, R., How Religion Evolved. Pelican 2022.)</vt:lpstr>
      <vt:lpstr>Prezentace aplikace PowerPoint</vt:lpstr>
      <vt:lpstr>Pythagoru všichni známe</vt:lpstr>
      <vt:lpstr>Pythagoras ze Samu (asi 570 – 500) - pythagoreismus</vt:lpstr>
      <vt:lpstr>Parmenidés z Eleje (cca 515-450)</vt:lpstr>
      <vt:lpstr>Parmenidés z Eleje – Filosofická báseň I – „Cesta pravdy“</vt:lpstr>
      <vt:lpstr>Prezentace aplikace PowerPoint</vt:lpstr>
      <vt:lpstr>Parmenidés z Eleje – Filosofická báseň II - pravda </vt:lpstr>
      <vt:lpstr>Parmenidés z Eleje – Filosofická báseň III - „jest“ a co k tomu patří</vt:lpstr>
      <vt:lpstr>Parmenidés z Eleje – dodatečné poznámky</vt:lpstr>
      <vt:lpstr>Zénón z Eleje (cca 490-430)</vt:lpstr>
      <vt:lpstr>Zénón z Eleje – aporie I</vt:lpstr>
      <vt:lpstr>Zénón z Eleje – paradoxy pohybu</vt:lpstr>
      <vt:lpstr>Nick Lane, Oxigen. Oxford 2003, s. 86.</vt:lpstr>
      <vt:lpstr>Sofisté I – „… so little known but so important …“</vt:lpstr>
      <vt:lpstr>Sofisté II - kontext</vt:lpstr>
      <vt:lpstr>R. Sennett, Flesh and Stones, s. 33:</vt:lpstr>
      <vt:lpstr>Vzdělání v Athénách</vt:lpstr>
      <vt:lpstr>Sofisté III – pár svědectví o působení</vt:lpstr>
      <vt:lpstr>Prezentace aplikace PowerPoint</vt:lpstr>
      <vt:lpstr>Métis – J.P. Vernant – Métis, </vt:lpstr>
      <vt:lpstr>Prótagoras z Abdér (cca 486-420) – „earliest and greatest of the Sophists“ (Guthrie, c. d., s. 4) </vt:lpstr>
      <vt:lpstr>Prótagoras – výrok „homo mensura“ (VHM)</vt:lpstr>
      <vt:lpstr>Prótagoras – VHM, pluralismus vs. monismus</vt:lpstr>
      <vt:lpstr>Prótagoras – pro každou věc existují dvě navzájem protikladná pojetí </vt:lpstr>
      <vt:lpstr>Prótagoras a Platón z hlediska sofistického útoku na „Pravdu“</vt:lpstr>
      <vt:lpstr>Prótagoras  – praktická filosofie I – mýtus vzniku společnosti</vt:lpstr>
      <vt:lpstr>Prótagoras  – praktická filosofie II – právo je nutné, ale jeho (konkrétní) realizace nikoliv</vt:lpstr>
      <vt:lpstr>Prótagoras  – praktická filosofie II - trest</vt:lpstr>
      <vt:lpstr>Sofisté – nomos/fysis kontroverze – právo, jeho zdůvodnění a povaha</vt:lpstr>
      <vt:lpstr>Teorie přirozeného práva I – „právo silnějšího“ – Gorgias z Leontin (483-375)</vt:lpstr>
      <vt:lpstr>Sókratés</vt:lpstr>
      <vt:lpstr>Sókratés</vt:lpstr>
      <vt:lpstr>Sókratés – jak naložit s prameny?</vt:lpstr>
      <vt:lpstr>Sókratovy „otázky“</vt:lpstr>
      <vt:lpstr>Sókratés – status obecného</vt:lpstr>
      <vt:lpstr>Sókratés – ctnost (zdatnost, virtue, aréte)</vt:lpstr>
      <vt:lpstr>Drama 5. stol. Aischylos, Sofokles, Euripidés </vt:lpstr>
      <vt:lpstr>Příklady tragických konfliktů. „(Tragické konflikty) ve skutečnosti vyjadřují naše praktické intuice lépe než teoretické řešení.“ (M. Nussbaumová, c. d., s. 97) „Od časů dialogu Euthyfrón se převládající tradice v morální filosofii shoduje v jednom ústředním bodě: tyto případy jsou projevem jisté inkonzistence, která je urážkou praktické logiky a měla by být odstraněna.“ (M. Nuss., c. d., s. 104)</vt:lpstr>
      <vt:lpstr>Kam by bylo dobré se nyní přesunout? K srovnání vztahu k tragédiím u Platóna a Aristotela</vt:lpstr>
      <vt:lpstr>Sókratovo „nevědění“ – Obrana Sókrata (21b-e)</vt:lpstr>
      <vt:lpstr>Platón (428/427 – 348/7)</vt:lpstr>
      <vt:lpstr>Platónovy dialogy – členění podle F. Coplestone, s. 191-193</vt:lpstr>
      <vt:lpstr>Platón – interpretační obtíže</vt:lpstr>
      <vt:lpstr>Platónův 7. list a problém sdělování či učení filosofie</vt:lpstr>
      <vt:lpstr>Struktura světa a hmoty: Timaios </vt:lpstr>
      <vt:lpstr>Platónská tělesa</vt:lpstr>
      <vt:lpstr>Salvador Dalí, 1955, Sacrament poslední večeře</vt:lpstr>
      <vt:lpstr>Johanes Kepler, Mysterium Cosmographicum a jeho „mladický“ (1597) model sluneční soustavy</vt:lpstr>
      <vt:lpstr>Albrecht Dürer, Melancolia (1541)</vt:lpstr>
      <vt:lpstr>Prezentace aplikace PowerPoint</vt:lpstr>
      <vt:lpstr>Člověk Timaios, 69c.</vt:lpstr>
      <vt:lpstr>Platónova teorie poznání I</vt:lpstr>
      <vt:lpstr>Prezentace aplikace PowerPoint</vt:lpstr>
      <vt:lpstr>Camille Flammarion</vt:lpstr>
      <vt:lpstr>Neznamená to ale, že by poznání bylo nemožné, vztahuje se jen k idejím (pravzorům).</vt:lpstr>
      <vt:lpstr>Stupně poznání – Ústava 509d6-511e5</vt:lpstr>
      <vt:lpstr>Podle J. Sallis (p. 414) a Lawrence C. Chin</vt:lpstr>
      <vt:lpstr>Teorie „ideální obce“</vt:lpstr>
      <vt:lpstr>Duše ve Faidrovi a krásná obec v Ústavě</vt:lpstr>
      <vt:lpstr>Některé zákony ve spravedlivé (dokonalé) obci I – určení správců a strážců</vt:lpstr>
      <vt:lpstr>N. Mandelstam, Hope against Hope, s. 156: "Whatever else might happen, the idea of indoctrinating people and watching over their minds would remain the basic line. Here is the high road, they had told us, and we have marked it out for you, so why do you want to wander off on side roads? Why indulge your whims, if the only worthwhile task have already been set and their solution given beforehand? In all their different incarnations, our guardians were always sure they were right and never knew what it was to doubt. They always boldly claimed to know just by looking at a seed what its fruit would be, and from this it was but a step to decreeing the destruction of any seedling they thought was useless. And this they do all to thouroughly."   "Jakékoli jiné události by se mohly stát, myšlenka indoktrinace lidí a  sledování jejich myslí by zůstala základní linií. Říkali nám: 'Tady je  ta správná cesta,' a pro vás jsme ji označili. Tak proč byste chtěli  bloudit po vedlejších cestách? Proč se oddáváte svým choutkám, když už  byl stanoven jediný smysluplný úkol a jeho řešení předem podáno? Ve  všech svých různých podobách byli naši strážci vždy přesvědčeni, že mají  pravdu, a nikdy neznali pochybnosti. Vždy směle tvrdili, že vědí jen  pohledem na semínko, jaký bude mít plod, a z toho byl jen krok k  vyhlášení zničení jakéhokoli klíčku, který považovali za zbytečný. A to  vše dělají tak důkladně."</vt:lpstr>
      <vt:lpstr>Některé zákony ve spravedlivé (dokonalé) obci I – „legitimizace“ sociální hierarchie (spíše tříd) </vt:lpstr>
      <vt:lpstr>Některé zákony ve spravedlivé (dokonalé) obci I – soukromý majetek a soukromí</vt:lpstr>
      <vt:lpstr>Některé zákony ve spravedlivé (dokonalé) obci I – ženy </vt:lpstr>
      <vt:lpstr>Je možné ideální obec realizovat? Ústava 472d9: „Nuže, nestvořili jsme snad i my v myšlenkách vzor (paradeigma) dobré obce?“ </vt:lpstr>
      <vt:lpstr>N. Mandelstam, Hope against hope, s. 39: "Seventeen years of persistent indoctrination had been to no avail. These people who collected money for us, as well as those who gave it, were breaking the rule that governed relation with victims of the regime. In periods of violence and terror people retreat into themselves and hide their feelings, but their feelings are ineradicable and cannot be destroyed by any amout of indoctrination. Even if they are wiped out in one generation, as happened here to considerable extent, they will burst forth again in the next one. We have seen this several times.The idea of good seems really to be inborn, and those who sin against the laws of humanity always see their error in the end - or their children do."   "Sedmnáct let vytrvalé indoktrinace bylo k ničemu. Tito lidé, kteří pro nás vybírali peníze, i ti, kteří je dávali, porušovali pravidlo, kterým se řídil vztah k obětem režimu. V obdobích násilí a teroru se lidé stahují do sebe a skrývají své pocity, ale jejich pocity jsou nevykořenitelné a nelze je zničit žádnou indoktrinací. I když budou v jedné generaci vyhlazeny, jak se to do značné míry stalo zde, v další generaci znovu propuknou. Viděli jsme to několikrát. Zdá se, že myšlenka dobra je skutečně vrozená a ti, kdo hřeší proti zákonům lidskosti, nakonec vždy vidí svou chybu – nebo ji vidí jejich děti." </vt:lpstr>
      <vt:lpstr>Prezentace aplikace PowerPoint</vt:lpstr>
      <vt:lpstr>Platónův vztah k umění (Ústava X, Zákony X.)</vt:lpstr>
      <vt:lpstr>Prezentace aplikace PowerPoint</vt:lpstr>
      <vt:lpstr>Platón a drama Zákony III, 700</vt:lpstr>
      <vt:lpstr>Evoluční psychologové L. Cosmides a J. Tooby o významu imaginativního umění</vt:lpstr>
      <vt:lpstr>Platón – možná hodnocení</vt:lpstr>
      <vt:lpstr>Aristotelés </vt:lpstr>
      <vt:lpstr>Aristotelés (384 – 321) -  „Rozum“, „Čtenář,“ „Filosof“</vt:lpstr>
      <vt:lpstr>Aristotelés: prameny</vt:lpstr>
      <vt:lpstr>Aristotelés – klasifikace věd</vt:lpstr>
      <vt:lpstr>Aristotelés – klasifikace věd</vt:lpstr>
      <vt:lpstr>Aristotelés O duši, II – aplikace výsledků teoretických věd na člověka</vt:lpstr>
      <vt:lpstr>Aristotelés – o poznání</vt:lpstr>
      <vt:lpstr>Aristotelés – politické společenství v Politice a Etice Níkomachově</vt:lpstr>
      <vt:lpstr>Člověk, občan a občanská vláda</vt:lpstr>
      <vt:lpstr>Šťastný život </vt:lpstr>
      <vt:lpstr>Aristotelés – ctnosti, poznámky</vt:lpstr>
      <vt:lpstr>Aristotelova kritika Platónovy ideální obce</vt:lpstr>
      <vt:lpstr>Stav řemeslníků (výrobců): otázka majetku a výchovy</vt:lpstr>
      <vt:lpstr>Komunismus žen a dětí, láska</vt:lpstr>
      <vt:lpstr>Aristotelés - sebeláska</vt:lpstr>
      <vt:lpstr>Jednota obce</vt:lpstr>
      <vt:lpstr>Aristotelés o umění (tragédii) – Poetika, O komedii</vt:lpstr>
      <vt:lpstr>Aristotelés o umění (tragédii) - Poetika</vt:lpstr>
      <vt:lpstr>Prezentace aplikace PowerPoint</vt:lpstr>
      <vt:lpstr>Prezentace aplikace PowerPoint</vt:lpstr>
      <vt:lpstr>Robin Dunbar, How Religion Evolved (Pelican, 2022) </vt:lpstr>
      <vt:lpstr>Edward O. Wilson - Sociobiology</vt:lpstr>
      <vt:lpstr>Aristotelés a ženy</vt:lpstr>
      <vt:lpstr>Prezentace aplikace PowerPoint</vt:lpstr>
      <vt:lpstr>Hellénistická filosofie - kontext</vt:lpstr>
      <vt:lpstr>Hellénistická filosofie – přirozenost, rozum, jedinec, lidstvo</vt:lpstr>
      <vt:lpstr>Diogenés </vt:lpstr>
      <vt:lpstr>Diogenés</vt:lpstr>
      <vt:lpstr>Diogenés ze Sinopé</vt:lpstr>
      <vt:lpstr>Stoická filosofie</vt:lpstr>
      <vt:lpstr>Proč se Zenon rozešel s kynismem?</vt:lpstr>
      <vt:lpstr>Akademie a peripatos</vt:lpstr>
      <vt:lpstr>Hellenistická filosofie školy</vt:lpstr>
      <vt:lpstr>Hellénistická filosofie - prameny</vt:lpstr>
      <vt:lpstr>Filosofie 1. př. n. l. – 3. stol. n. l.</vt:lpstr>
      <vt:lpstr>Prezentace aplikace PowerPoint</vt:lpstr>
      <vt:lpstr>Literatura</vt:lpstr>
      <vt:lpstr>Literatura</vt:lpstr>
      <vt:lpstr>Východní původ filosofického myšlení?</vt:lpstr>
      <vt:lpstr>Archaická doba</vt:lpstr>
      <vt:lpstr>Mytické a nemytické myšlení</vt:lpstr>
      <vt:lpstr>Prezentace aplikace PowerPoint</vt:lpstr>
      <vt:lpstr>Herman Dielz a Walther Kranz: Die Fragmente der Vorsokratiker</vt:lpstr>
      <vt:lpstr>Mario Livio, Zlatý řez, s. 60. </vt:lpstr>
      <vt:lpstr>Prezentace aplikace PowerPoint</vt:lpstr>
      <vt:lpstr>Guthrie a hodnocení sofistů</vt:lpstr>
      <vt:lpstr>Guthrie – cestování, obchod a setkávání s jinými kulturami </vt:lpstr>
      <vt:lpstr>techné</vt:lpstr>
      <vt:lpstr>Aristotelés a sofisté</vt:lpstr>
      <vt:lpstr>Aristotelés o výchově</vt:lpstr>
      <vt:lpstr>Platón o výchově (Ústava, V., 449a; VIII, 544a-545c)</vt:lpstr>
      <vt:lpstr>Aristotelés a Alexandr Veliký</vt:lpstr>
      <vt:lpstr>Prezentace aplikace PowerPoint</vt:lpstr>
      <vt:lpstr>Vzdělání v Athénách</vt:lpstr>
      <vt:lpstr>Métis – J.P. Vernant – Métis, </vt:lpstr>
      <vt:lpstr>Úrodný půlměsíc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Filosofie</dc:title>
  <cp:lastModifiedBy>Administrator</cp:lastModifiedBy>
  <cp:revision>102</cp:revision>
  <dcterms:modified xsi:type="dcterms:W3CDTF">2024-11-21T08:31:42Z</dcterms:modified>
</cp:coreProperties>
</file>