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1.xml" ContentType="application/inkml+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ink/ink2.xml" ContentType="application/inkml+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22" r:id="rId3"/>
    <p:sldId id="424" r:id="rId4"/>
    <p:sldId id="425" r:id="rId5"/>
    <p:sldId id="421" r:id="rId6"/>
    <p:sldId id="290" r:id="rId7"/>
    <p:sldId id="560" r:id="rId8"/>
    <p:sldId id="545" r:id="rId9"/>
    <p:sldId id="561" r:id="rId10"/>
    <p:sldId id="259" r:id="rId11"/>
    <p:sldId id="562" r:id="rId12"/>
    <p:sldId id="261" r:id="rId13"/>
    <p:sldId id="563" r:id="rId14"/>
    <p:sldId id="564" r:id="rId15"/>
    <p:sldId id="266" r:id="rId16"/>
    <p:sldId id="267" r:id="rId17"/>
    <p:sldId id="263" r:id="rId18"/>
    <p:sldId id="565" r:id="rId19"/>
    <p:sldId id="566" r:id="rId20"/>
    <p:sldId id="547" r:id="rId21"/>
    <p:sldId id="548" r:id="rId22"/>
    <p:sldId id="568" r:id="rId23"/>
    <p:sldId id="345" r:id="rId24"/>
    <p:sldId id="569" r:id="rId25"/>
    <p:sldId id="570" r:id="rId26"/>
    <p:sldId id="586" r:id="rId27"/>
    <p:sldId id="587" r:id="rId28"/>
    <p:sldId id="598" r:id="rId29"/>
    <p:sldId id="444" r:id="rId30"/>
    <p:sldId id="281" r:id="rId31"/>
    <p:sldId id="282" r:id="rId32"/>
    <p:sldId id="283" r:id="rId33"/>
    <p:sldId id="284" r:id="rId34"/>
    <p:sldId id="591" r:id="rId35"/>
    <p:sldId id="592" r:id="rId36"/>
    <p:sldId id="593" r:id="rId37"/>
    <p:sldId id="594" r:id="rId38"/>
    <p:sldId id="276" r:id="rId39"/>
    <p:sldId id="277" r:id="rId40"/>
    <p:sldId id="285" r:id="rId41"/>
    <p:sldId id="260" r:id="rId42"/>
    <p:sldId id="286" r:id="rId43"/>
    <p:sldId id="595" r:id="rId44"/>
    <p:sldId id="288" r:id="rId45"/>
    <p:sldId id="289" r:id="rId46"/>
    <p:sldId id="596" r:id="rId47"/>
    <p:sldId id="291" r:id="rId48"/>
    <p:sldId id="292" r:id="rId49"/>
    <p:sldId id="268" r:id="rId50"/>
    <p:sldId id="293" r:id="rId51"/>
    <p:sldId id="294" r:id="rId52"/>
    <p:sldId id="278" r:id="rId53"/>
    <p:sldId id="599" r:id="rId54"/>
    <p:sldId id="301" r:id="rId55"/>
    <p:sldId id="295" r:id="rId56"/>
    <p:sldId id="303" r:id="rId57"/>
    <p:sldId id="600" r:id="rId58"/>
    <p:sldId id="588" r:id="rId59"/>
    <p:sldId id="589" r:id="rId60"/>
    <p:sldId id="423" r:id="rId61"/>
    <p:sldId id="426" r:id="rId62"/>
    <p:sldId id="257" r:id="rId63"/>
    <p:sldId id="258" r:id="rId64"/>
    <p:sldId id="427" r:id="rId65"/>
    <p:sldId id="287" r:id="rId66"/>
    <p:sldId id="262" r:id="rId67"/>
    <p:sldId id="269" r:id="rId68"/>
    <p:sldId id="264" r:id="rId69"/>
    <p:sldId id="265" r:id="rId70"/>
    <p:sldId id="552" r:id="rId71"/>
    <p:sldId id="270" r:id="rId72"/>
    <p:sldId id="271" r:id="rId73"/>
    <p:sldId id="274" r:id="rId74"/>
    <p:sldId id="272" r:id="rId75"/>
    <p:sldId id="275" r:id="rId76"/>
    <p:sldId id="273" r:id="rId77"/>
    <p:sldId id="437" r:id="rId78"/>
    <p:sldId id="438" r:id="rId79"/>
    <p:sldId id="442" r:id="rId80"/>
    <p:sldId id="549" r:id="rId81"/>
    <p:sldId id="554" r:id="rId82"/>
    <p:sldId id="550" r:id="rId83"/>
    <p:sldId id="551" r:id="rId84"/>
    <p:sldId id="449" r:id="rId85"/>
    <p:sldId id="557" r:id="rId86"/>
    <p:sldId id="440" r:id="rId87"/>
    <p:sldId id="439" r:id="rId88"/>
    <p:sldId id="443" r:id="rId89"/>
    <p:sldId id="448" r:id="rId90"/>
    <p:sldId id="447" r:id="rId91"/>
    <p:sldId id="454" r:id="rId92"/>
    <p:sldId id="458" r:id="rId93"/>
    <p:sldId id="459" r:id="rId94"/>
    <p:sldId id="463" r:id="rId95"/>
    <p:sldId id="464" r:id="rId96"/>
    <p:sldId id="467" r:id="rId97"/>
    <p:sldId id="466" r:id="rId98"/>
    <p:sldId id="500" r:id="rId99"/>
    <p:sldId id="501" r:id="rId100"/>
    <p:sldId id="502" r:id="rId101"/>
    <p:sldId id="496" r:id="rId102"/>
    <p:sldId id="497" r:id="rId103"/>
    <p:sldId id="498" r:id="rId104"/>
    <p:sldId id="499" r:id="rId105"/>
    <p:sldId id="475" r:id="rId106"/>
    <p:sldId id="476" r:id="rId107"/>
    <p:sldId id="477" r:id="rId108"/>
    <p:sldId id="478" r:id="rId109"/>
    <p:sldId id="479" r:id="rId110"/>
    <p:sldId id="480" r:id="rId111"/>
    <p:sldId id="485" r:id="rId112"/>
    <p:sldId id="486" r:id="rId113"/>
    <p:sldId id="487" r:id="rId114"/>
    <p:sldId id="490" r:id="rId115"/>
    <p:sldId id="558" r:id="rId116"/>
    <p:sldId id="559" r:id="rId117"/>
    <p:sldId id="491" r:id="rId118"/>
    <p:sldId id="492" r:id="rId119"/>
    <p:sldId id="493" r:id="rId120"/>
    <p:sldId id="523" r:id="rId121"/>
    <p:sldId id="524" r:id="rId122"/>
    <p:sldId id="525" r:id="rId123"/>
    <p:sldId id="526" r:id="rId124"/>
    <p:sldId id="527" r:id="rId125"/>
    <p:sldId id="528" r:id="rId126"/>
    <p:sldId id="529" r:id="rId127"/>
    <p:sldId id="530" r:id="rId128"/>
    <p:sldId id="503" r:id="rId129"/>
    <p:sldId id="504" r:id="rId130"/>
    <p:sldId id="505" r:id="rId131"/>
    <p:sldId id="506" r:id="rId132"/>
    <p:sldId id="520" r:id="rId133"/>
    <p:sldId id="521" r:id="rId134"/>
    <p:sldId id="507" r:id="rId135"/>
    <p:sldId id="508" r:id="rId136"/>
    <p:sldId id="510" r:id="rId137"/>
    <p:sldId id="531" r:id="rId138"/>
    <p:sldId id="511" r:id="rId139"/>
    <p:sldId id="512" r:id="rId140"/>
    <p:sldId id="513" r:id="rId141"/>
    <p:sldId id="514" r:id="rId142"/>
    <p:sldId id="515" r:id="rId143"/>
    <p:sldId id="516" r:id="rId144"/>
    <p:sldId id="517" r:id="rId145"/>
    <p:sldId id="518" r:id="rId146"/>
    <p:sldId id="532" r:id="rId147"/>
    <p:sldId id="533" r:id="rId148"/>
    <p:sldId id="534" r:id="rId149"/>
    <p:sldId id="519" r:id="rId150"/>
    <p:sldId id="395" r:id="rId151"/>
    <p:sldId id="397" r:id="rId152"/>
    <p:sldId id="398" r:id="rId153"/>
    <p:sldId id="399" r:id="rId154"/>
    <p:sldId id="404" r:id="rId155"/>
    <p:sldId id="415" r:id="rId156"/>
    <p:sldId id="416" r:id="rId157"/>
    <p:sldId id="417" r:id="rId158"/>
    <p:sldId id="418" r:id="rId159"/>
    <p:sldId id="535" r:id="rId160"/>
    <p:sldId id="543" r:id="rId161"/>
    <p:sldId id="544" r:id="rId162"/>
    <p:sldId id="536" r:id="rId163"/>
    <p:sldId id="537" r:id="rId164"/>
    <p:sldId id="538" r:id="rId165"/>
    <p:sldId id="539" r:id="rId166"/>
    <p:sldId id="540" r:id="rId167"/>
    <p:sldId id="541" r:id="rId168"/>
    <p:sldId id="542" r:id="rId169"/>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4" autoAdjust="0"/>
    <p:restoredTop sz="94684"/>
  </p:normalViewPr>
  <p:slideViewPr>
    <p:cSldViewPr>
      <p:cViewPr varScale="1">
        <p:scale>
          <a:sx n="152" d="100"/>
          <a:sy n="152" d="100"/>
        </p:scale>
        <p:origin x="204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2"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s>
</file>

<file path=ppt/diagrams/_rels/data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B29C6C-32EF-479A-8C85-C3A0C6ED6DA3}" type="doc">
      <dgm:prSet loTypeId="urn:microsoft.com/office/officeart/2005/8/layout/process4" loCatId="process" qsTypeId="urn:microsoft.com/office/officeart/2005/8/quickstyle/simple2" qsCatId="simple" csTypeId="urn:microsoft.com/office/officeart/2005/8/colors/accent3_2" csCatId="accent3"/>
      <dgm:spPr/>
      <dgm:t>
        <a:bodyPr/>
        <a:lstStyle/>
        <a:p>
          <a:endParaRPr lang="en-US"/>
        </a:p>
      </dgm:t>
    </dgm:pt>
    <dgm:pt modelId="{9B5B74B9-4833-48CC-B61D-434D5E678D82}">
      <dgm:prSet/>
      <dgm:spPr/>
      <dgm:t>
        <a:bodyPr/>
        <a:lstStyle/>
        <a:p>
          <a:r>
            <a:rPr lang="cs-CZ"/>
            <a:t>Místem pro přežití i pro smrt dítěte je a byla jeho vlastní rodina.</a:t>
          </a:r>
          <a:endParaRPr lang="en-US"/>
        </a:p>
      </dgm:t>
    </dgm:pt>
    <dgm:pt modelId="{43E7D678-1C19-462B-8D93-AEF4BAA2D9D0}" type="parTrans" cxnId="{3FC1476E-CE9D-47C5-8F54-EAF3AF4EBF87}">
      <dgm:prSet/>
      <dgm:spPr/>
      <dgm:t>
        <a:bodyPr/>
        <a:lstStyle/>
        <a:p>
          <a:endParaRPr lang="en-US"/>
        </a:p>
      </dgm:t>
    </dgm:pt>
    <dgm:pt modelId="{7812560B-E2F7-46E4-A251-BCCC31EFB0DA}" type="sibTrans" cxnId="{3FC1476E-CE9D-47C5-8F54-EAF3AF4EBF87}">
      <dgm:prSet/>
      <dgm:spPr/>
      <dgm:t>
        <a:bodyPr/>
        <a:lstStyle/>
        <a:p>
          <a:endParaRPr lang="en-US"/>
        </a:p>
      </dgm:t>
    </dgm:pt>
    <dgm:pt modelId="{7A403412-00DE-4CD5-8379-1F703977C94A}">
      <dgm:prSet/>
      <dgm:spPr/>
      <dgm:t>
        <a:bodyPr/>
        <a:lstStyle/>
        <a:p>
          <a:r>
            <a:rPr lang="cs-CZ"/>
            <a:t>Do 4 stolení n.l. starověk – vraždění dětí, které jsou vnímány jako přebytečné – do Konstantinopolského sněmu</a:t>
          </a:r>
          <a:endParaRPr lang="en-US"/>
        </a:p>
      </dgm:t>
    </dgm:pt>
    <dgm:pt modelId="{51336549-9377-4339-934E-B28FE87FA302}" type="parTrans" cxnId="{6D303645-390E-425E-B675-536A9EAAFCFD}">
      <dgm:prSet/>
      <dgm:spPr/>
      <dgm:t>
        <a:bodyPr/>
        <a:lstStyle/>
        <a:p>
          <a:endParaRPr lang="en-US"/>
        </a:p>
      </dgm:t>
    </dgm:pt>
    <dgm:pt modelId="{33F2C7BE-9AAA-4F5F-BF6D-5AFE6FABD224}" type="sibTrans" cxnId="{6D303645-390E-425E-B675-536A9EAAFCFD}">
      <dgm:prSet/>
      <dgm:spPr/>
      <dgm:t>
        <a:bodyPr/>
        <a:lstStyle/>
        <a:p>
          <a:endParaRPr lang="en-US"/>
        </a:p>
      </dgm:t>
    </dgm:pt>
    <dgm:pt modelId="{CEFFA8EF-36F2-4F51-A810-B87A40760A8E}">
      <dgm:prSet/>
      <dgm:spPr/>
      <dgm:t>
        <a:bodyPr/>
        <a:lstStyle/>
        <a:p>
          <a:r>
            <a:rPr lang="cs-CZ"/>
            <a:t>4 – 13 století – opouštění dětí jako menší zlo, ženě je přiznána nesmrtelná duše </a:t>
          </a:r>
          <a:endParaRPr lang="en-US"/>
        </a:p>
      </dgm:t>
    </dgm:pt>
    <dgm:pt modelId="{216173A3-A9C9-45A8-99A8-602DFFE4DC5F}" type="parTrans" cxnId="{375A4E66-9F51-4F38-A9C4-9500D9EEB61C}">
      <dgm:prSet/>
      <dgm:spPr/>
      <dgm:t>
        <a:bodyPr/>
        <a:lstStyle/>
        <a:p>
          <a:endParaRPr lang="en-US"/>
        </a:p>
      </dgm:t>
    </dgm:pt>
    <dgm:pt modelId="{7D306286-D8E9-41ED-B627-5CC43A8F8D99}" type="sibTrans" cxnId="{375A4E66-9F51-4F38-A9C4-9500D9EEB61C}">
      <dgm:prSet/>
      <dgm:spPr/>
      <dgm:t>
        <a:bodyPr/>
        <a:lstStyle/>
        <a:p>
          <a:endParaRPr lang="en-US"/>
        </a:p>
      </dgm:t>
    </dgm:pt>
    <dgm:pt modelId="{DCF412F3-DCCD-6745-96A3-21CD2C2D74A4}" type="pres">
      <dgm:prSet presAssocID="{95B29C6C-32EF-479A-8C85-C3A0C6ED6DA3}" presName="Name0" presStyleCnt="0">
        <dgm:presLayoutVars>
          <dgm:dir/>
          <dgm:animLvl val="lvl"/>
          <dgm:resizeHandles val="exact"/>
        </dgm:presLayoutVars>
      </dgm:prSet>
      <dgm:spPr/>
    </dgm:pt>
    <dgm:pt modelId="{4C22893A-41A0-BA4E-AD03-487EA4AAEA57}" type="pres">
      <dgm:prSet presAssocID="{CEFFA8EF-36F2-4F51-A810-B87A40760A8E}" presName="boxAndChildren" presStyleCnt="0"/>
      <dgm:spPr/>
    </dgm:pt>
    <dgm:pt modelId="{8E7C4291-15BE-804B-9670-F4D55E688279}" type="pres">
      <dgm:prSet presAssocID="{CEFFA8EF-36F2-4F51-A810-B87A40760A8E}" presName="parentTextBox" presStyleLbl="node1" presStyleIdx="0" presStyleCnt="3"/>
      <dgm:spPr/>
    </dgm:pt>
    <dgm:pt modelId="{627D13E8-5DF8-0B4A-A671-CB789156683A}" type="pres">
      <dgm:prSet presAssocID="{33F2C7BE-9AAA-4F5F-BF6D-5AFE6FABD224}" presName="sp" presStyleCnt="0"/>
      <dgm:spPr/>
    </dgm:pt>
    <dgm:pt modelId="{DB342435-34CF-884B-8B62-473FC13C0BFA}" type="pres">
      <dgm:prSet presAssocID="{7A403412-00DE-4CD5-8379-1F703977C94A}" presName="arrowAndChildren" presStyleCnt="0"/>
      <dgm:spPr/>
    </dgm:pt>
    <dgm:pt modelId="{1BE3BF9A-7327-714B-9B30-B0F770764EFA}" type="pres">
      <dgm:prSet presAssocID="{7A403412-00DE-4CD5-8379-1F703977C94A}" presName="parentTextArrow" presStyleLbl="node1" presStyleIdx="1" presStyleCnt="3"/>
      <dgm:spPr/>
    </dgm:pt>
    <dgm:pt modelId="{0AD8B55A-CA82-5F4C-9623-878CF404085A}" type="pres">
      <dgm:prSet presAssocID="{7812560B-E2F7-46E4-A251-BCCC31EFB0DA}" presName="sp" presStyleCnt="0"/>
      <dgm:spPr/>
    </dgm:pt>
    <dgm:pt modelId="{A64A8C86-C3F9-5A42-B7FA-B04585F94961}" type="pres">
      <dgm:prSet presAssocID="{9B5B74B9-4833-48CC-B61D-434D5E678D82}" presName="arrowAndChildren" presStyleCnt="0"/>
      <dgm:spPr/>
    </dgm:pt>
    <dgm:pt modelId="{C31CA3C8-6C58-E74E-AB18-E6ED8748A461}" type="pres">
      <dgm:prSet presAssocID="{9B5B74B9-4833-48CC-B61D-434D5E678D82}" presName="parentTextArrow" presStyleLbl="node1" presStyleIdx="2" presStyleCnt="3"/>
      <dgm:spPr/>
    </dgm:pt>
  </dgm:ptLst>
  <dgm:cxnLst>
    <dgm:cxn modelId="{6D303645-390E-425E-B675-536A9EAAFCFD}" srcId="{95B29C6C-32EF-479A-8C85-C3A0C6ED6DA3}" destId="{7A403412-00DE-4CD5-8379-1F703977C94A}" srcOrd="1" destOrd="0" parTransId="{51336549-9377-4339-934E-B28FE87FA302}" sibTransId="{33F2C7BE-9AAA-4F5F-BF6D-5AFE6FABD224}"/>
    <dgm:cxn modelId="{375A4E66-9F51-4F38-A9C4-9500D9EEB61C}" srcId="{95B29C6C-32EF-479A-8C85-C3A0C6ED6DA3}" destId="{CEFFA8EF-36F2-4F51-A810-B87A40760A8E}" srcOrd="2" destOrd="0" parTransId="{216173A3-A9C9-45A8-99A8-602DFFE4DC5F}" sibTransId="{7D306286-D8E9-41ED-B627-5CC43A8F8D99}"/>
    <dgm:cxn modelId="{3FC1476E-CE9D-47C5-8F54-EAF3AF4EBF87}" srcId="{95B29C6C-32EF-479A-8C85-C3A0C6ED6DA3}" destId="{9B5B74B9-4833-48CC-B61D-434D5E678D82}" srcOrd="0" destOrd="0" parTransId="{43E7D678-1C19-462B-8D93-AEF4BAA2D9D0}" sibTransId="{7812560B-E2F7-46E4-A251-BCCC31EFB0DA}"/>
    <dgm:cxn modelId="{41DC2982-75E6-A746-8CEB-C8E197032C64}" type="presOf" srcId="{7A403412-00DE-4CD5-8379-1F703977C94A}" destId="{1BE3BF9A-7327-714B-9B30-B0F770764EFA}" srcOrd="0" destOrd="0" presId="urn:microsoft.com/office/officeart/2005/8/layout/process4"/>
    <dgm:cxn modelId="{A8272783-2D53-C649-9B29-B9D1D8AD7D98}" type="presOf" srcId="{9B5B74B9-4833-48CC-B61D-434D5E678D82}" destId="{C31CA3C8-6C58-E74E-AB18-E6ED8748A461}" srcOrd="0" destOrd="0" presId="urn:microsoft.com/office/officeart/2005/8/layout/process4"/>
    <dgm:cxn modelId="{AA356096-BE31-E44B-914F-4CF7FBAFCBD1}" type="presOf" srcId="{CEFFA8EF-36F2-4F51-A810-B87A40760A8E}" destId="{8E7C4291-15BE-804B-9670-F4D55E688279}" srcOrd="0" destOrd="0" presId="urn:microsoft.com/office/officeart/2005/8/layout/process4"/>
    <dgm:cxn modelId="{64B12CFA-6167-F54C-8774-531402381EF4}" type="presOf" srcId="{95B29C6C-32EF-479A-8C85-C3A0C6ED6DA3}" destId="{DCF412F3-DCCD-6745-96A3-21CD2C2D74A4}" srcOrd="0" destOrd="0" presId="urn:microsoft.com/office/officeart/2005/8/layout/process4"/>
    <dgm:cxn modelId="{5911A6F9-7BAE-1045-80AC-69F018329B61}" type="presParOf" srcId="{DCF412F3-DCCD-6745-96A3-21CD2C2D74A4}" destId="{4C22893A-41A0-BA4E-AD03-487EA4AAEA57}" srcOrd="0" destOrd="0" presId="urn:microsoft.com/office/officeart/2005/8/layout/process4"/>
    <dgm:cxn modelId="{DC93E716-E1A5-A643-8AF9-08E9741D51AB}" type="presParOf" srcId="{4C22893A-41A0-BA4E-AD03-487EA4AAEA57}" destId="{8E7C4291-15BE-804B-9670-F4D55E688279}" srcOrd="0" destOrd="0" presId="urn:microsoft.com/office/officeart/2005/8/layout/process4"/>
    <dgm:cxn modelId="{1D556512-30BC-314C-8F48-59688960ABA3}" type="presParOf" srcId="{DCF412F3-DCCD-6745-96A3-21CD2C2D74A4}" destId="{627D13E8-5DF8-0B4A-A671-CB789156683A}" srcOrd="1" destOrd="0" presId="urn:microsoft.com/office/officeart/2005/8/layout/process4"/>
    <dgm:cxn modelId="{68B3DB1F-5E3D-284D-8637-DF1B42075478}" type="presParOf" srcId="{DCF412F3-DCCD-6745-96A3-21CD2C2D74A4}" destId="{DB342435-34CF-884B-8B62-473FC13C0BFA}" srcOrd="2" destOrd="0" presId="urn:microsoft.com/office/officeart/2005/8/layout/process4"/>
    <dgm:cxn modelId="{56EC5CF9-FB86-7E4F-B888-49F4F6C924C2}" type="presParOf" srcId="{DB342435-34CF-884B-8B62-473FC13C0BFA}" destId="{1BE3BF9A-7327-714B-9B30-B0F770764EFA}" srcOrd="0" destOrd="0" presId="urn:microsoft.com/office/officeart/2005/8/layout/process4"/>
    <dgm:cxn modelId="{633EA9D5-46F3-EC4B-AA15-E41C459DFC59}" type="presParOf" srcId="{DCF412F3-DCCD-6745-96A3-21CD2C2D74A4}" destId="{0AD8B55A-CA82-5F4C-9623-878CF404085A}" srcOrd="3" destOrd="0" presId="urn:microsoft.com/office/officeart/2005/8/layout/process4"/>
    <dgm:cxn modelId="{D1E31199-25A7-4E48-8D0C-91F916CA9E27}" type="presParOf" srcId="{DCF412F3-DCCD-6745-96A3-21CD2C2D74A4}" destId="{A64A8C86-C3F9-5A42-B7FA-B04585F94961}" srcOrd="4" destOrd="0" presId="urn:microsoft.com/office/officeart/2005/8/layout/process4"/>
    <dgm:cxn modelId="{671E17F7-4F10-7E49-9AC1-1064BEA0DA63}" type="presParOf" srcId="{A64A8C86-C3F9-5A42-B7FA-B04585F94961}" destId="{C31CA3C8-6C58-E74E-AB18-E6ED8748A46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28F752-420A-47C4-B206-B4EA855CFF87}" type="doc">
      <dgm:prSet loTypeId="urn:microsoft.com/office/officeart/2005/8/layout/vList2" loCatId="list" qsTypeId="urn:microsoft.com/office/officeart/2005/8/quickstyle/simple5" qsCatId="simple" csTypeId="urn:microsoft.com/office/officeart/2005/8/colors/accent2_2" csCatId="accent2"/>
      <dgm:spPr/>
      <dgm:t>
        <a:bodyPr/>
        <a:lstStyle/>
        <a:p>
          <a:endParaRPr lang="en-US"/>
        </a:p>
      </dgm:t>
    </dgm:pt>
    <dgm:pt modelId="{385E8C87-5B66-404D-9DAE-E71ABD1FE710}">
      <dgm:prSet/>
      <dgm:spPr/>
      <dgm:t>
        <a:bodyPr/>
        <a:lstStyle/>
        <a:p>
          <a:r>
            <a:rPr lang="cs-CZ"/>
            <a:t>Ambivalence 13 – 17 století – scholastika rozvíjí teorii, že dítě se člověkem stává výchovou (tabula rasa), nalezince – Vincentina, ochrana novorozenců – torny. Ochrana dětského života jako křesťanská ctnost.</a:t>
          </a:r>
          <a:endParaRPr lang="en-US"/>
        </a:p>
      </dgm:t>
    </dgm:pt>
    <dgm:pt modelId="{CED4F0C6-27A6-4D2C-A987-BED021244342}" type="parTrans" cxnId="{45487CF3-97D1-46CB-A367-EBE3A4BAD63E}">
      <dgm:prSet/>
      <dgm:spPr/>
      <dgm:t>
        <a:bodyPr/>
        <a:lstStyle/>
        <a:p>
          <a:endParaRPr lang="en-US"/>
        </a:p>
      </dgm:t>
    </dgm:pt>
    <dgm:pt modelId="{D7BEC9C3-A6AD-421E-BD6A-79011DE681E7}" type="sibTrans" cxnId="{45487CF3-97D1-46CB-A367-EBE3A4BAD63E}">
      <dgm:prSet/>
      <dgm:spPr/>
      <dgm:t>
        <a:bodyPr/>
        <a:lstStyle/>
        <a:p>
          <a:endParaRPr lang="en-US"/>
        </a:p>
      </dgm:t>
    </dgm:pt>
    <dgm:pt modelId="{4A6AF08A-290B-4B60-81CC-93BB847BCE5E}">
      <dgm:prSet/>
      <dgm:spPr/>
      <dgm:t>
        <a:bodyPr/>
        <a:lstStyle/>
        <a:p>
          <a:r>
            <a:rPr lang="cs-CZ"/>
            <a:t>18 století a velká průmyslová revoluce – změna rodinných rolí, rozbití rodinné jednoty, vznik prvních sociálních systémů a změna pohledu na rodinu – Bismarck – rodina jako základ prosperujícího státu.</a:t>
          </a:r>
          <a:endParaRPr lang="en-US"/>
        </a:p>
      </dgm:t>
    </dgm:pt>
    <dgm:pt modelId="{1A5B60D4-C2FA-46FD-9A1C-3C74BCD8F270}" type="parTrans" cxnId="{1EED2C97-E6FD-4EA5-BE74-D991A548125A}">
      <dgm:prSet/>
      <dgm:spPr/>
      <dgm:t>
        <a:bodyPr/>
        <a:lstStyle/>
        <a:p>
          <a:endParaRPr lang="en-US"/>
        </a:p>
      </dgm:t>
    </dgm:pt>
    <dgm:pt modelId="{7D5B065B-3DAE-4952-9D9D-E3723BFCE767}" type="sibTrans" cxnId="{1EED2C97-E6FD-4EA5-BE74-D991A548125A}">
      <dgm:prSet/>
      <dgm:spPr/>
      <dgm:t>
        <a:bodyPr/>
        <a:lstStyle/>
        <a:p>
          <a:endParaRPr lang="en-US"/>
        </a:p>
      </dgm:t>
    </dgm:pt>
    <dgm:pt modelId="{FB2BFEFA-E246-0F45-B67F-A75D6128B420}" type="pres">
      <dgm:prSet presAssocID="{8A28F752-420A-47C4-B206-B4EA855CFF87}" presName="linear" presStyleCnt="0">
        <dgm:presLayoutVars>
          <dgm:animLvl val="lvl"/>
          <dgm:resizeHandles val="exact"/>
        </dgm:presLayoutVars>
      </dgm:prSet>
      <dgm:spPr/>
    </dgm:pt>
    <dgm:pt modelId="{7EC880B2-327B-D640-8BA3-85DF2800DAE2}" type="pres">
      <dgm:prSet presAssocID="{385E8C87-5B66-404D-9DAE-E71ABD1FE710}" presName="parentText" presStyleLbl="node1" presStyleIdx="0" presStyleCnt="2">
        <dgm:presLayoutVars>
          <dgm:chMax val="0"/>
          <dgm:bulletEnabled val="1"/>
        </dgm:presLayoutVars>
      </dgm:prSet>
      <dgm:spPr/>
    </dgm:pt>
    <dgm:pt modelId="{64913C5E-588F-3F4C-B52C-D29DD072B470}" type="pres">
      <dgm:prSet presAssocID="{D7BEC9C3-A6AD-421E-BD6A-79011DE681E7}" presName="spacer" presStyleCnt="0"/>
      <dgm:spPr/>
    </dgm:pt>
    <dgm:pt modelId="{8000D496-E582-CC4B-85A1-763109A4EC3C}" type="pres">
      <dgm:prSet presAssocID="{4A6AF08A-290B-4B60-81CC-93BB847BCE5E}" presName="parentText" presStyleLbl="node1" presStyleIdx="1" presStyleCnt="2">
        <dgm:presLayoutVars>
          <dgm:chMax val="0"/>
          <dgm:bulletEnabled val="1"/>
        </dgm:presLayoutVars>
      </dgm:prSet>
      <dgm:spPr/>
    </dgm:pt>
  </dgm:ptLst>
  <dgm:cxnLst>
    <dgm:cxn modelId="{CD366D31-4F7A-BD42-A6FC-A9C05B904FF7}" type="presOf" srcId="{385E8C87-5B66-404D-9DAE-E71ABD1FE710}" destId="{7EC880B2-327B-D640-8BA3-85DF2800DAE2}" srcOrd="0" destOrd="0" presId="urn:microsoft.com/office/officeart/2005/8/layout/vList2"/>
    <dgm:cxn modelId="{6788CF35-E0F5-5D4A-8028-31EA7C40E603}" type="presOf" srcId="{8A28F752-420A-47C4-B206-B4EA855CFF87}" destId="{FB2BFEFA-E246-0F45-B67F-A75D6128B420}" srcOrd="0" destOrd="0" presId="urn:microsoft.com/office/officeart/2005/8/layout/vList2"/>
    <dgm:cxn modelId="{1EED2C97-E6FD-4EA5-BE74-D991A548125A}" srcId="{8A28F752-420A-47C4-B206-B4EA855CFF87}" destId="{4A6AF08A-290B-4B60-81CC-93BB847BCE5E}" srcOrd="1" destOrd="0" parTransId="{1A5B60D4-C2FA-46FD-9A1C-3C74BCD8F270}" sibTransId="{7D5B065B-3DAE-4952-9D9D-E3723BFCE767}"/>
    <dgm:cxn modelId="{2BFA2EBF-CDFF-3F4C-ADDC-13D54927FCC8}" type="presOf" srcId="{4A6AF08A-290B-4B60-81CC-93BB847BCE5E}" destId="{8000D496-E582-CC4B-85A1-763109A4EC3C}" srcOrd="0" destOrd="0" presId="urn:microsoft.com/office/officeart/2005/8/layout/vList2"/>
    <dgm:cxn modelId="{45487CF3-97D1-46CB-A367-EBE3A4BAD63E}" srcId="{8A28F752-420A-47C4-B206-B4EA855CFF87}" destId="{385E8C87-5B66-404D-9DAE-E71ABD1FE710}" srcOrd="0" destOrd="0" parTransId="{CED4F0C6-27A6-4D2C-A987-BED021244342}" sibTransId="{D7BEC9C3-A6AD-421E-BD6A-79011DE681E7}"/>
    <dgm:cxn modelId="{B89439FA-6CF7-4E45-AB21-5C66A3528227}" type="presParOf" srcId="{FB2BFEFA-E246-0F45-B67F-A75D6128B420}" destId="{7EC880B2-327B-D640-8BA3-85DF2800DAE2}" srcOrd="0" destOrd="0" presId="urn:microsoft.com/office/officeart/2005/8/layout/vList2"/>
    <dgm:cxn modelId="{1C3381D5-61CD-DD4E-9B47-2DD2272F5D10}" type="presParOf" srcId="{FB2BFEFA-E246-0F45-B67F-A75D6128B420}" destId="{64913C5E-588F-3F4C-B52C-D29DD072B470}" srcOrd="1" destOrd="0" presId="urn:microsoft.com/office/officeart/2005/8/layout/vList2"/>
    <dgm:cxn modelId="{E6181467-3CF8-BE40-85C2-1B5ED5FF224B}" type="presParOf" srcId="{FB2BFEFA-E246-0F45-B67F-A75D6128B420}" destId="{8000D496-E582-CC4B-85A1-763109A4EC3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A05A64-3DF8-4993-A822-58C2D086AFC6}"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76E88719-1D5A-404C-97A9-76637214A603}">
      <dgm:prSet/>
      <dgm:spPr/>
      <dgm:t>
        <a:bodyPr/>
        <a:lstStyle/>
        <a:p>
          <a:r>
            <a:rPr lang="cs-CZ"/>
            <a:t>19 století – povinná školní docházka, vzdělanost je nutná pro rozvoj státu. Škola se stává nezastupitelným prvkem výchovy, dítě je budoucí plátce daní.</a:t>
          </a:r>
          <a:endParaRPr lang="en-US"/>
        </a:p>
      </dgm:t>
    </dgm:pt>
    <dgm:pt modelId="{9CA08BD6-3E6C-484F-9423-80DF5C0B30EF}" type="parTrans" cxnId="{33EB1E1E-0B6E-4C2D-98F1-85EA6F9130FA}">
      <dgm:prSet/>
      <dgm:spPr/>
      <dgm:t>
        <a:bodyPr/>
        <a:lstStyle/>
        <a:p>
          <a:endParaRPr lang="en-US"/>
        </a:p>
      </dgm:t>
    </dgm:pt>
    <dgm:pt modelId="{A5FDA4CD-3195-46B3-92BE-FE13F764579E}" type="sibTrans" cxnId="{33EB1E1E-0B6E-4C2D-98F1-85EA6F9130FA}">
      <dgm:prSet/>
      <dgm:spPr/>
      <dgm:t>
        <a:bodyPr/>
        <a:lstStyle/>
        <a:p>
          <a:endParaRPr lang="en-US"/>
        </a:p>
      </dgm:t>
    </dgm:pt>
    <dgm:pt modelId="{EFB152CD-1ABC-4F4F-B0CB-2F0FE688AECE}">
      <dgm:prSet/>
      <dgm:spPr/>
      <dgm:t>
        <a:bodyPr/>
        <a:lstStyle/>
        <a:p>
          <a:r>
            <a:rPr lang="cs-CZ"/>
            <a:t>20 století – rodiče stávají sluhou dítěte (nárůst vnitřního napětí rodiny). Společenská role rodiče je být sluhou dítěte – pojem vycházející z sociálního modelu Welfare.</a:t>
          </a:r>
          <a:endParaRPr lang="en-US"/>
        </a:p>
      </dgm:t>
    </dgm:pt>
    <dgm:pt modelId="{C4F2A92E-A491-4397-8265-8CD7FA476089}" type="parTrans" cxnId="{7B39AB8D-E82B-4699-B64C-A9602FEEBFE4}">
      <dgm:prSet/>
      <dgm:spPr/>
      <dgm:t>
        <a:bodyPr/>
        <a:lstStyle/>
        <a:p>
          <a:endParaRPr lang="en-US"/>
        </a:p>
      </dgm:t>
    </dgm:pt>
    <dgm:pt modelId="{C30100EF-8600-4EE4-B818-F74CE38B83F7}" type="sibTrans" cxnId="{7B39AB8D-E82B-4699-B64C-A9602FEEBFE4}">
      <dgm:prSet/>
      <dgm:spPr/>
      <dgm:t>
        <a:bodyPr/>
        <a:lstStyle/>
        <a:p>
          <a:endParaRPr lang="en-US"/>
        </a:p>
      </dgm:t>
    </dgm:pt>
    <dgm:pt modelId="{DE8AE565-CA5F-4E44-81DB-10B7B7CA0982}">
      <dgm:prSet/>
      <dgm:spPr/>
      <dgm:t>
        <a:bodyPr/>
        <a:lstStyle/>
        <a:p>
          <a:r>
            <a:rPr lang="cs-CZ"/>
            <a:t>21 století -  Welwork, Flexicure – vymáhání rodičovských povinností a povinností dítěte se učit podle svých možností.</a:t>
          </a:r>
          <a:endParaRPr lang="en-US"/>
        </a:p>
      </dgm:t>
    </dgm:pt>
    <dgm:pt modelId="{13E5B527-AB75-4B03-90B9-84F1E24BF842}" type="parTrans" cxnId="{861B2F8D-7D77-47B3-88D0-2207FE27CBA3}">
      <dgm:prSet/>
      <dgm:spPr/>
      <dgm:t>
        <a:bodyPr/>
        <a:lstStyle/>
        <a:p>
          <a:endParaRPr lang="en-US"/>
        </a:p>
      </dgm:t>
    </dgm:pt>
    <dgm:pt modelId="{3B70D6C7-BD78-43E0-AD55-30A7EB0DC3B2}" type="sibTrans" cxnId="{861B2F8D-7D77-47B3-88D0-2207FE27CBA3}">
      <dgm:prSet/>
      <dgm:spPr/>
      <dgm:t>
        <a:bodyPr/>
        <a:lstStyle/>
        <a:p>
          <a:endParaRPr lang="en-US"/>
        </a:p>
      </dgm:t>
    </dgm:pt>
    <dgm:pt modelId="{2393355B-D5AA-E34D-B534-9F3D179AC334}" type="pres">
      <dgm:prSet presAssocID="{61A05A64-3DF8-4993-A822-58C2D086AFC6}" presName="linear" presStyleCnt="0">
        <dgm:presLayoutVars>
          <dgm:animLvl val="lvl"/>
          <dgm:resizeHandles val="exact"/>
        </dgm:presLayoutVars>
      </dgm:prSet>
      <dgm:spPr/>
    </dgm:pt>
    <dgm:pt modelId="{3DADEEBB-B135-3A4B-A84D-4D0BD4134ECA}" type="pres">
      <dgm:prSet presAssocID="{76E88719-1D5A-404C-97A9-76637214A603}" presName="parentText" presStyleLbl="node1" presStyleIdx="0" presStyleCnt="3">
        <dgm:presLayoutVars>
          <dgm:chMax val="0"/>
          <dgm:bulletEnabled val="1"/>
        </dgm:presLayoutVars>
      </dgm:prSet>
      <dgm:spPr/>
    </dgm:pt>
    <dgm:pt modelId="{937B2AB9-31F2-B241-9502-82D0A180C3AD}" type="pres">
      <dgm:prSet presAssocID="{A5FDA4CD-3195-46B3-92BE-FE13F764579E}" presName="spacer" presStyleCnt="0"/>
      <dgm:spPr/>
    </dgm:pt>
    <dgm:pt modelId="{90C82301-C11A-564A-831C-4E838638C949}" type="pres">
      <dgm:prSet presAssocID="{EFB152CD-1ABC-4F4F-B0CB-2F0FE688AECE}" presName="parentText" presStyleLbl="node1" presStyleIdx="1" presStyleCnt="3">
        <dgm:presLayoutVars>
          <dgm:chMax val="0"/>
          <dgm:bulletEnabled val="1"/>
        </dgm:presLayoutVars>
      </dgm:prSet>
      <dgm:spPr/>
    </dgm:pt>
    <dgm:pt modelId="{6E01A737-09D1-AD4F-9E04-E6CD857E56DF}" type="pres">
      <dgm:prSet presAssocID="{C30100EF-8600-4EE4-B818-F74CE38B83F7}" presName="spacer" presStyleCnt="0"/>
      <dgm:spPr/>
    </dgm:pt>
    <dgm:pt modelId="{927CCF21-9737-FA49-BB60-892F6DA5105F}" type="pres">
      <dgm:prSet presAssocID="{DE8AE565-CA5F-4E44-81DB-10B7B7CA0982}" presName="parentText" presStyleLbl="node1" presStyleIdx="2" presStyleCnt="3">
        <dgm:presLayoutVars>
          <dgm:chMax val="0"/>
          <dgm:bulletEnabled val="1"/>
        </dgm:presLayoutVars>
      </dgm:prSet>
      <dgm:spPr/>
    </dgm:pt>
  </dgm:ptLst>
  <dgm:cxnLst>
    <dgm:cxn modelId="{33EB1E1E-0B6E-4C2D-98F1-85EA6F9130FA}" srcId="{61A05A64-3DF8-4993-A822-58C2D086AFC6}" destId="{76E88719-1D5A-404C-97A9-76637214A603}" srcOrd="0" destOrd="0" parTransId="{9CA08BD6-3E6C-484F-9423-80DF5C0B30EF}" sibTransId="{A5FDA4CD-3195-46B3-92BE-FE13F764579E}"/>
    <dgm:cxn modelId="{861B2F8D-7D77-47B3-88D0-2207FE27CBA3}" srcId="{61A05A64-3DF8-4993-A822-58C2D086AFC6}" destId="{DE8AE565-CA5F-4E44-81DB-10B7B7CA0982}" srcOrd="2" destOrd="0" parTransId="{13E5B527-AB75-4B03-90B9-84F1E24BF842}" sibTransId="{3B70D6C7-BD78-43E0-AD55-30A7EB0DC3B2}"/>
    <dgm:cxn modelId="{7B39AB8D-E82B-4699-B64C-A9602FEEBFE4}" srcId="{61A05A64-3DF8-4993-A822-58C2D086AFC6}" destId="{EFB152CD-1ABC-4F4F-B0CB-2F0FE688AECE}" srcOrd="1" destOrd="0" parTransId="{C4F2A92E-A491-4397-8265-8CD7FA476089}" sibTransId="{C30100EF-8600-4EE4-B818-F74CE38B83F7}"/>
    <dgm:cxn modelId="{27E22B91-FE69-FB4E-B9E9-044A16F8C4B8}" type="presOf" srcId="{EFB152CD-1ABC-4F4F-B0CB-2F0FE688AECE}" destId="{90C82301-C11A-564A-831C-4E838638C949}" srcOrd="0" destOrd="0" presId="urn:microsoft.com/office/officeart/2005/8/layout/vList2"/>
    <dgm:cxn modelId="{180E03B7-067E-CC4C-813D-D851772FFE60}" type="presOf" srcId="{61A05A64-3DF8-4993-A822-58C2D086AFC6}" destId="{2393355B-D5AA-E34D-B534-9F3D179AC334}" srcOrd="0" destOrd="0" presId="urn:microsoft.com/office/officeart/2005/8/layout/vList2"/>
    <dgm:cxn modelId="{5B7396CD-94E2-8A40-8B69-B0177425AF86}" type="presOf" srcId="{DE8AE565-CA5F-4E44-81DB-10B7B7CA0982}" destId="{927CCF21-9737-FA49-BB60-892F6DA5105F}" srcOrd="0" destOrd="0" presId="urn:microsoft.com/office/officeart/2005/8/layout/vList2"/>
    <dgm:cxn modelId="{1AB170F4-38DE-B840-A584-14F734EC811C}" type="presOf" srcId="{76E88719-1D5A-404C-97A9-76637214A603}" destId="{3DADEEBB-B135-3A4B-A84D-4D0BD4134ECA}" srcOrd="0" destOrd="0" presId="urn:microsoft.com/office/officeart/2005/8/layout/vList2"/>
    <dgm:cxn modelId="{8E9B093C-0D3F-834B-8464-6B4F7C293C2A}" type="presParOf" srcId="{2393355B-D5AA-E34D-B534-9F3D179AC334}" destId="{3DADEEBB-B135-3A4B-A84D-4D0BD4134ECA}" srcOrd="0" destOrd="0" presId="urn:microsoft.com/office/officeart/2005/8/layout/vList2"/>
    <dgm:cxn modelId="{A61F1133-FC75-1C44-B764-BE78A5FD12E8}" type="presParOf" srcId="{2393355B-D5AA-E34D-B534-9F3D179AC334}" destId="{937B2AB9-31F2-B241-9502-82D0A180C3AD}" srcOrd="1" destOrd="0" presId="urn:microsoft.com/office/officeart/2005/8/layout/vList2"/>
    <dgm:cxn modelId="{52A333C4-73D1-B746-A379-6C40719936D0}" type="presParOf" srcId="{2393355B-D5AA-E34D-B534-9F3D179AC334}" destId="{90C82301-C11A-564A-831C-4E838638C949}" srcOrd="2" destOrd="0" presId="urn:microsoft.com/office/officeart/2005/8/layout/vList2"/>
    <dgm:cxn modelId="{46635770-4C9B-A84B-B663-E0475F5E863E}" type="presParOf" srcId="{2393355B-D5AA-E34D-B534-9F3D179AC334}" destId="{6E01A737-09D1-AD4F-9E04-E6CD857E56DF}" srcOrd="3" destOrd="0" presId="urn:microsoft.com/office/officeart/2005/8/layout/vList2"/>
    <dgm:cxn modelId="{0CF9E59E-E4ED-874F-B378-CD98E31129E7}" type="presParOf" srcId="{2393355B-D5AA-E34D-B534-9F3D179AC334}" destId="{927CCF21-9737-FA49-BB60-892F6DA5105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19BDA9-188A-4BD9-BF00-F16FF29378D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094E1B8-1DE4-41D9-A32D-8308E04EAF01}">
      <dgm:prSet/>
      <dgm:spPr/>
      <dgm:t>
        <a:bodyPr/>
        <a:lstStyle/>
        <a:p>
          <a:r>
            <a:rPr lang="cs-CZ"/>
            <a:t>Hodnocení reality je dán způsobem poznání, to však není neměnné</a:t>
          </a:r>
          <a:endParaRPr lang="en-US"/>
        </a:p>
      </dgm:t>
    </dgm:pt>
    <dgm:pt modelId="{06AD35E2-84A5-47A3-9C09-519BEA697AD8}" type="parTrans" cxnId="{7FDB22F8-1C52-493D-B0AA-C5F3E3B0FE32}">
      <dgm:prSet/>
      <dgm:spPr/>
      <dgm:t>
        <a:bodyPr/>
        <a:lstStyle/>
        <a:p>
          <a:endParaRPr lang="en-US"/>
        </a:p>
      </dgm:t>
    </dgm:pt>
    <dgm:pt modelId="{B90F53B5-DE66-46EB-87BA-DD94F0773FE2}" type="sibTrans" cxnId="{7FDB22F8-1C52-493D-B0AA-C5F3E3B0FE32}">
      <dgm:prSet/>
      <dgm:spPr/>
      <dgm:t>
        <a:bodyPr/>
        <a:lstStyle/>
        <a:p>
          <a:endParaRPr lang="en-US"/>
        </a:p>
      </dgm:t>
    </dgm:pt>
    <dgm:pt modelId="{B0FC7199-5F73-443A-A894-88542600F46C}">
      <dgm:prSet/>
      <dgm:spPr/>
      <dgm:t>
        <a:bodyPr/>
        <a:lstStyle/>
        <a:p>
          <a:r>
            <a:rPr lang="cs-CZ"/>
            <a:t>Podstatou jevu CAN je  ubližování dětem vzhledem k nějaké mezi.</a:t>
          </a:r>
          <a:endParaRPr lang="en-US"/>
        </a:p>
      </dgm:t>
    </dgm:pt>
    <dgm:pt modelId="{3CEE0BCF-B621-472E-BB20-8AAFD1E56B7F}" type="parTrans" cxnId="{68BC6423-889F-495B-9B60-E6DC5BC19C50}">
      <dgm:prSet/>
      <dgm:spPr/>
      <dgm:t>
        <a:bodyPr/>
        <a:lstStyle/>
        <a:p>
          <a:endParaRPr lang="en-US"/>
        </a:p>
      </dgm:t>
    </dgm:pt>
    <dgm:pt modelId="{90F00341-90D3-4910-B614-86D2712D0ACD}" type="sibTrans" cxnId="{68BC6423-889F-495B-9B60-E6DC5BC19C50}">
      <dgm:prSet/>
      <dgm:spPr/>
      <dgm:t>
        <a:bodyPr/>
        <a:lstStyle/>
        <a:p>
          <a:endParaRPr lang="en-US"/>
        </a:p>
      </dgm:t>
    </dgm:pt>
    <dgm:pt modelId="{808DBF3F-2E29-4057-B0BF-332EC38B3FF8}">
      <dgm:prSet/>
      <dgm:spPr/>
      <dgm:t>
        <a:bodyPr/>
        <a:lstStyle/>
        <a:p>
          <a:r>
            <a:rPr lang="cs-CZ"/>
            <a:t>Způsob popisu jevu CAN je ještě více neměřitelný a je především ovlivněn sociálně-společenským kontextem hodnotitele</a:t>
          </a:r>
          <a:endParaRPr lang="en-US"/>
        </a:p>
      </dgm:t>
    </dgm:pt>
    <dgm:pt modelId="{EF76F1AD-B17D-40D1-8EC2-E5104F65CAB7}" type="parTrans" cxnId="{291A82BD-53A0-409F-8968-36C8FDBC1AF8}">
      <dgm:prSet/>
      <dgm:spPr/>
      <dgm:t>
        <a:bodyPr/>
        <a:lstStyle/>
        <a:p>
          <a:endParaRPr lang="en-US"/>
        </a:p>
      </dgm:t>
    </dgm:pt>
    <dgm:pt modelId="{CA92A83D-0868-4B5C-852E-F4A5BB0B0A96}" type="sibTrans" cxnId="{291A82BD-53A0-409F-8968-36C8FDBC1AF8}">
      <dgm:prSet/>
      <dgm:spPr/>
      <dgm:t>
        <a:bodyPr/>
        <a:lstStyle/>
        <a:p>
          <a:endParaRPr lang="en-US"/>
        </a:p>
      </dgm:t>
    </dgm:pt>
    <dgm:pt modelId="{FFD555C5-1C86-4564-BDCE-C50768D01666}">
      <dgm:prSet/>
      <dgm:spPr/>
      <dgm:t>
        <a:bodyPr/>
        <a:lstStyle/>
        <a:p>
          <a:r>
            <a:rPr lang="cs-CZ"/>
            <a:t>Další proměnná je výbava dítěte – psychická a fyzická </a:t>
          </a:r>
          <a:endParaRPr lang="en-US"/>
        </a:p>
      </dgm:t>
    </dgm:pt>
    <dgm:pt modelId="{8B18157E-F9BC-48A7-B9CD-A0E78A42003A}" type="parTrans" cxnId="{D5656F0F-562F-4212-B042-EF16C1792C8A}">
      <dgm:prSet/>
      <dgm:spPr/>
      <dgm:t>
        <a:bodyPr/>
        <a:lstStyle/>
        <a:p>
          <a:endParaRPr lang="en-US"/>
        </a:p>
      </dgm:t>
    </dgm:pt>
    <dgm:pt modelId="{B005A496-7EE7-4195-A6B2-6A4328F41308}" type="sibTrans" cxnId="{D5656F0F-562F-4212-B042-EF16C1792C8A}">
      <dgm:prSet/>
      <dgm:spPr/>
      <dgm:t>
        <a:bodyPr/>
        <a:lstStyle/>
        <a:p>
          <a:endParaRPr lang="en-US"/>
        </a:p>
      </dgm:t>
    </dgm:pt>
    <dgm:pt modelId="{6CE70ECD-80A0-4151-90A9-937DCEC1A1B4}" type="pres">
      <dgm:prSet presAssocID="{3619BDA9-188A-4BD9-BF00-F16FF29378D3}" presName="root" presStyleCnt="0">
        <dgm:presLayoutVars>
          <dgm:dir/>
          <dgm:resizeHandles val="exact"/>
        </dgm:presLayoutVars>
      </dgm:prSet>
      <dgm:spPr/>
    </dgm:pt>
    <dgm:pt modelId="{721C78AC-55E9-407E-938C-26EE94F0C495}" type="pres">
      <dgm:prSet presAssocID="{4094E1B8-1DE4-41D9-A32D-8308E04EAF01}" presName="compNode" presStyleCnt="0"/>
      <dgm:spPr/>
    </dgm:pt>
    <dgm:pt modelId="{8383B0E8-9D3A-429B-BFBE-177FAC5F036C}" type="pres">
      <dgm:prSet presAssocID="{4094E1B8-1DE4-41D9-A32D-8308E04EAF01}" presName="bgRect" presStyleLbl="bgShp" presStyleIdx="0" presStyleCnt="4"/>
      <dgm:spPr/>
    </dgm:pt>
    <dgm:pt modelId="{F9AC4DB0-D69A-4390-9760-18EA8110F741}" type="pres">
      <dgm:prSet presAssocID="{4094E1B8-1DE4-41D9-A32D-8308E04EAF0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Zaškrtnutí"/>
        </a:ext>
      </dgm:extLst>
    </dgm:pt>
    <dgm:pt modelId="{5D9FF6A1-409F-444B-BD56-CBB841EE67C5}" type="pres">
      <dgm:prSet presAssocID="{4094E1B8-1DE4-41D9-A32D-8308E04EAF01}" presName="spaceRect" presStyleCnt="0"/>
      <dgm:spPr/>
    </dgm:pt>
    <dgm:pt modelId="{67AF0DE1-8FA7-40EA-8E4B-35F25D52D99A}" type="pres">
      <dgm:prSet presAssocID="{4094E1B8-1DE4-41D9-A32D-8308E04EAF01}" presName="parTx" presStyleLbl="revTx" presStyleIdx="0" presStyleCnt="4">
        <dgm:presLayoutVars>
          <dgm:chMax val="0"/>
          <dgm:chPref val="0"/>
        </dgm:presLayoutVars>
      </dgm:prSet>
      <dgm:spPr/>
    </dgm:pt>
    <dgm:pt modelId="{28DEF468-A1C0-4DCB-B0F4-7CD04E777DA4}" type="pres">
      <dgm:prSet presAssocID="{B90F53B5-DE66-46EB-87BA-DD94F0773FE2}" presName="sibTrans" presStyleCnt="0"/>
      <dgm:spPr/>
    </dgm:pt>
    <dgm:pt modelId="{EEF53963-D674-44F4-9796-B6632EBBE5FA}" type="pres">
      <dgm:prSet presAssocID="{B0FC7199-5F73-443A-A894-88542600F46C}" presName="compNode" presStyleCnt="0"/>
      <dgm:spPr/>
    </dgm:pt>
    <dgm:pt modelId="{8404499E-0CB3-4D03-B999-C5F575FE0440}" type="pres">
      <dgm:prSet presAssocID="{B0FC7199-5F73-443A-A894-88542600F46C}" presName="bgRect" presStyleLbl="bgShp" presStyleIdx="1" presStyleCnt="4"/>
      <dgm:spPr/>
    </dgm:pt>
    <dgm:pt modelId="{8BB91803-BD98-4465-BA1A-B362D7A3115F}" type="pres">
      <dgm:prSet presAssocID="{B0FC7199-5F73-443A-A894-88542600F46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ízátko"/>
        </a:ext>
      </dgm:extLst>
    </dgm:pt>
    <dgm:pt modelId="{FC3FF868-7146-40E5-BF9B-BDA2CAB3DA93}" type="pres">
      <dgm:prSet presAssocID="{B0FC7199-5F73-443A-A894-88542600F46C}" presName="spaceRect" presStyleCnt="0"/>
      <dgm:spPr/>
    </dgm:pt>
    <dgm:pt modelId="{59CBAA93-1956-4915-931D-08B79F513947}" type="pres">
      <dgm:prSet presAssocID="{B0FC7199-5F73-443A-A894-88542600F46C}" presName="parTx" presStyleLbl="revTx" presStyleIdx="1" presStyleCnt="4">
        <dgm:presLayoutVars>
          <dgm:chMax val="0"/>
          <dgm:chPref val="0"/>
        </dgm:presLayoutVars>
      </dgm:prSet>
      <dgm:spPr/>
    </dgm:pt>
    <dgm:pt modelId="{B8340160-440F-41CC-9D63-391E711871CF}" type="pres">
      <dgm:prSet presAssocID="{90F00341-90D3-4910-B614-86D2712D0ACD}" presName="sibTrans" presStyleCnt="0"/>
      <dgm:spPr/>
    </dgm:pt>
    <dgm:pt modelId="{53C2C8BC-A94F-431D-98F4-5595A399903E}" type="pres">
      <dgm:prSet presAssocID="{808DBF3F-2E29-4057-B0BF-332EC38B3FF8}" presName="compNode" presStyleCnt="0"/>
      <dgm:spPr/>
    </dgm:pt>
    <dgm:pt modelId="{6D35438B-53D4-424F-AE6B-A412C6AAC3C6}" type="pres">
      <dgm:prSet presAssocID="{808DBF3F-2E29-4057-B0BF-332EC38B3FF8}" presName="bgRect" presStyleLbl="bgShp" presStyleIdx="2" presStyleCnt="4"/>
      <dgm:spPr/>
    </dgm:pt>
    <dgm:pt modelId="{059CAD8C-B802-4F0D-BE40-0AC17B11BDCB}" type="pres">
      <dgm:prSet presAssocID="{808DBF3F-2E29-4057-B0BF-332EC38B3FF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rget Audience"/>
        </a:ext>
      </dgm:extLst>
    </dgm:pt>
    <dgm:pt modelId="{AB17985A-6B68-439E-A29D-F284E90A2241}" type="pres">
      <dgm:prSet presAssocID="{808DBF3F-2E29-4057-B0BF-332EC38B3FF8}" presName="spaceRect" presStyleCnt="0"/>
      <dgm:spPr/>
    </dgm:pt>
    <dgm:pt modelId="{90886ADE-F5F5-4834-BE47-F018A5A0AB07}" type="pres">
      <dgm:prSet presAssocID="{808DBF3F-2E29-4057-B0BF-332EC38B3FF8}" presName="parTx" presStyleLbl="revTx" presStyleIdx="2" presStyleCnt="4">
        <dgm:presLayoutVars>
          <dgm:chMax val="0"/>
          <dgm:chPref val="0"/>
        </dgm:presLayoutVars>
      </dgm:prSet>
      <dgm:spPr/>
    </dgm:pt>
    <dgm:pt modelId="{7290EE42-88B6-43B6-AEEE-909690BFC026}" type="pres">
      <dgm:prSet presAssocID="{CA92A83D-0868-4B5C-852E-F4A5BB0B0A96}" presName="sibTrans" presStyleCnt="0"/>
      <dgm:spPr/>
    </dgm:pt>
    <dgm:pt modelId="{5364C581-2052-4346-8BA4-396E0294E92C}" type="pres">
      <dgm:prSet presAssocID="{FFD555C5-1C86-4564-BDCE-C50768D01666}" presName="compNode" presStyleCnt="0"/>
      <dgm:spPr/>
    </dgm:pt>
    <dgm:pt modelId="{2607D12F-0820-4B7B-939B-95088E6D894C}" type="pres">
      <dgm:prSet presAssocID="{FFD555C5-1C86-4564-BDCE-C50768D01666}" presName="bgRect" presStyleLbl="bgShp" presStyleIdx="3" presStyleCnt="4"/>
      <dgm:spPr/>
    </dgm:pt>
    <dgm:pt modelId="{14469174-37C3-4642-952F-D20E7782AFFC}" type="pres">
      <dgm:prSet presAssocID="{FFD555C5-1C86-4564-BDCE-C50768D0166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 Bulb and Gear"/>
        </a:ext>
      </dgm:extLst>
    </dgm:pt>
    <dgm:pt modelId="{98DF4E2B-0FE3-4976-8AC9-D96B18DE5BA0}" type="pres">
      <dgm:prSet presAssocID="{FFD555C5-1C86-4564-BDCE-C50768D01666}" presName="spaceRect" presStyleCnt="0"/>
      <dgm:spPr/>
    </dgm:pt>
    <dgm:pt modelId="{4A566F31-D99D-4230-BF23-6E63FBA8BA08}" type="pres">
      <dgm:prSet presAssocID="{FFD555C5-1C86-4564-BDCE-C50768D01666}" presName="parTx" presStyleLbl="revTx" presStyleIdx="3" presStyleCnt="4">
        <dgm:presLayoutVars>
          <dgm:chMax val="0"/>
          <dgm:chPref val="0"/>
        </dgm:presLayoutVars>
      </dgm:prSet>
      <dgm:spPr/>
    </dgm:pt>
  </dgm:ptLst>
  <dgm:cxnLst>
    <dgm:cxn modelId="{9405B802-FC2C-4BBB-B46B-B25F7CFFA4BA}" type="presOf" srcId="{B0FC7199-5F73-443A-A894-88542600F46C}" destId="{59CBAA93-1956-4915-931D-08B79F513947}" srcOrd="0" destOrd="0" presId="urn:microsoft.com/office/officeart/2018/2/layout/IconVerticalSolidList"/>
    <dgm:cxn modelId="{D5656F0F-562F-4212-B042-EF16C1792C8A}" srcId="{3619BDA9-188A-4BD9-BF00-F16FF29378D3}" destId="{FFD555C5-1C86-4564-BDCE-C50768D01666}" srcOrd="3" destOrd="0" parTransId="{8B18157E-F9BC-48A7-B9CD-A0E78A42003A}" sibTransId="{B005A496-7EE7-4195-A6B2-6A4328F41308}"/>
    <dgm:cxn modelId="{68BC6423-889F-495B-9B60-E6DC5BC19C50}" srcId="{3619BDA9-188A-4BD9-BF00-F16FF29378D3}" destId="{B0FC7199-5F73-443A-A894-88542600F46C}" srcOrd="1" destOrd="0" parTransId="{3CEE0BCF-B621-472E-BB20-8AAFD1E56B7F}" sibTransId="{90F00341-90D3-4910-B614-86D2712D0ACD}"/>
    <dgm:cxn modelId="{ABE06126-DB8A-4102-964A-ED87BFFBB2FA}" type="presOf" srcId="{FFD555C5-1C86-4564-BDCE-C50768D01666}" destId="{4A566F31-D99D-4230-BF23-6E63FBA8BA08}" srcOrd="0" destOrd="0" presId="urn:microsoft.com/office/officeart/2018/2/layout/IconVerticalSolidList"/>
    <dgm:cxn modelId="{47E573AE-F4B5-4646-8140-629774809B4F}" type="presOf" srcId="{4094E1B8-1DE4-41D9-A32D-8308E04EAF01}" destId="{67AF0DE1-8FA7-40EA-8E4B-35F25D52D99A}" srcOrd="0" destOrd="0" presId="urn:microsoft.com/office/officeart/2018/2/layout/IconVerticalSolidList"/>
    <dgm:cxn modelId="{291A82BD-53A0-409F-8968-36C8FDBC1AF8}" srcId="{3619BDA9-188A-4BD9-BF00-F16FF29378D3}" destId="{808DBF3F-2E29-4057-B0BF-332EC38B3FF8}" srcOrd="2" destOrd="0" parTransId="{EF76F1AD-B17D-40D1-8EC2-E5104F65CAB7}" sibTransId="{CA92A83D-0868-4B5C-852E-F4A5BB0B0A96}"/>
    <dgm:cxn modelId="{15337AC0-887C-440F-8954-4FFF5D6BE794}" type="presOf" srcId="{3619BDA9-188A-4BD9-BF00-F16FF29378D3}" destId="{6CE70ECD-80A0-4151-90A9-937DCEC1A1B4}" srcOrd="0" destOrd="0" presId="urn:microsoft.com/office/officeart/2018/2/layout/IconVerticalSolidList"/>
    <dgm:cxn modelId="{78FFE8DB-AF93-4671-93A8-DF6B90B9796C}" type="presOf" srcId="{808DBF3F-2E29-4057-B0BF-332EC38B3FF8}" destId="{90886ADE-F5F5-4834-BE47-F018A5A0AB07}" srcOrd="0" destOrd="0" presId="urn:microsoft.com/office/officeart/2018/2/layout/IconVerticalSolidList"/>
    <dgm:cxn modelId="{7FDB22F8-1C52-493D-B0AA-C5F3E3B0FE32}" srcId="{3619BDA9-188A-4BD9-BF00-F16FF29378D3}" destId="{4094E1B8-1DE4-41D9-A32D-8308E04EAF01}" srcOrd="0" destOrd="0" parTransId="{06AD35E2-84A5-47A3-9C09-519BEA697AD8}" sibTransId="{B90F53B5-DE66-46EB-87BA-DD94F0773FE2}"/>
    <dgm:cxn modelId="{8F545500-76C5-4EE5-BE4B-B4212B1990C7}" type="presParOf" srcId="{6CE70ECD-80A0-4151-90A9-937DCEC1A1B4}" destId="{721C78AC-55E9-407E-938C-26EE94F0C495}" srcOrd="0" destOrd="0" presId="urn:microsoft.com/office/officeart/2018/2/layout/IconVerticalSolidList"/>
    <dgm:cxn modelId="{1940FCA2-AD79-4935-8717-0B0E460A644C}" type="presParOf" srcId="{721C78AC-55E9-407E-938C-26EE94F0C495}" destId="{8383B0E8-9D3A-429B-BFBE-177FAC5F036C}" srcOrd="0" destOrd="0" presId="urn:microsoft.com/office/officeart/2018/2/layout/IconVerticalSolidList"/>
    <dgm:cxn modelId="{E58F9508-5FF6-4B66-85EA-68C8FCBABB97}" type="presParOf" srcId="{721C78AC-55E9-407E-938C-26EE94F0C495}" destId="{F9AC4DB0-D69A-4390-9760-18EA8110F741}" srcOrd="1" destOrd="0" presId="urn:microsoft.com/office/officeart/2018/2/layout/IconVerticalSolidList"/>
    <dgm:cxn modelId="{ECA25C60-AA0B-41F0-B497-84AD057EB40B}" type="presParOf" srcId="{721C78AC-55E9-407E-938C-26EE94F0C495}" destId="{5D9FF6A1-409F-444B-BD56-CBB841EE67C5}" srcOrd="2" destOrd="0" presId="urn:microsoft.com/office/officeart/2018/2/layout/IconVerticalSolidList"/>
    <dgm:cxn modelId="{70FB7B9C-413B-4C6D-AC5D-777AF4944487}" type="presParOf" srcId="{721C78AC-55E9-407E-938C-26EE94F0C495}" destId="{67AF0DE1-8FA7-40EA-8E4B-35F25D52D99A}" srcOrd="3" destOrd="0" presId="urn:microsoft.com/office/officeart/2018/2/layout/IconVerticalSolidList"/>
    <dgm:cxn modelId="{22C021D9-7E46-4003-BB11-AFA7472C87B7}" type="presParOf" srcId="{6CE70ECD-80A0-4151-90A9-937DCEC1A1B4}" destId="{28DEF468-A1C0-4DCB-B0F4-7CD04E777DA4}" srcOrd="1" destOrd="0" presId="urn:microsoft.com/office/officeart/2018/2/layout/IconVerticalSolidList"/>
    <dgm:cxn modelId="{654E60FC-C13F-40D8-A802-52246C10B375}" type="presParOf" srcId="{6CE70ECD-80A0-4151-90A9-937DCEC1A1B4}" destId="{EEF53963-D674-44F4-9796-B6632EBBE5FA}" srcOrd="2" destOrd="0" presId="urn:microsoft.com/office/officeart/2018/2/layout/IconVerticalSolidList"/>
    <dgm:cxn modelId="{A3597098-9500-4F65-B7E0-95965F76AD9E}" type="presParOf" srcId="{EEF53963-D674-44F4-9796-B6632EBBE5FA}" destId="{8404499E-0CB3-4D03-B999-C5F575FE0440}" srcOrd="0" destOrd="0" presId="urn:microsoft.com/office/officeart/2018/2/layout/IconVerticalSolidList"/>
    <dgm:cxn modelId="{107967A3-19FB-4A24-9EEC-A2FA1DC2FC42}" type="presParOf" srcId="{EEF53963-D674-44F4-9796-B6632EBBE5FA}" destId="{8BB91803-BD98-4465-BA1A-B362D7A3115F}" srcOrd="1" destOrd="0" presId="urn:microsoft.com/office/officeart/2018/2/layout/IconVerticalSolidList"/>
    <dgm:cxn modelId="{97DDEA0E-4690-4F6A-8F38-A3A0CA5CE70E}" type="presParOf" srcId="{EEF53963-D674-44F4-9796-B6632EBBE5FA}" destId="{FC3FF868-7146-40E5-BF9B-BDA2CAB3DA93}" srcOrd="2" destOrd="0" presId="urn:microsoft.com/office/officeart/2018/2/layout/IconVerticalSolidList"/>
    <dgm:cxn modelId="{E4CFA695-27F7-428D-B608-1DFC408C6CBF}" type="presParOf" srcId="{EEF53963-D674-44F4-9796-B6632EBBE5FA}" destId="{59CBAA93-1956-4915-931D-08B79F513947}" srcOrd="3" destOrd="0" presId="urn:microsoft.com/office/officeart/2018/2/layout/IconVerticalSolidList"/>
    <dgm:cxn modelId="{2A2B23F5-36D0-45AB-A0A8-6D6451F0CBE6}" type="presParOf" srcId="{6CE70ECD-80A0-4151-90A9-937DCEC1A1B4}" destId="{B8340160-440F-41CC-9D63-391E711871CF}" srcOrd="3" destOrd="0" presId="urn:microsoft.com/office/officeart/2018/2/layout/IconVerticalSolidList"/>
    <dgm:cxn modelId="{563C3C64-121F-4559-B23A-8CE56020204C}" type="presParOf" srcId="{6CE70ECD-80A0-4151-90A9-937DCEC1A1B4}" destId="{53C2C8BC-A94F-431D-98F4-5595A399903E}" srcOrd="4" destOrd="0" presId="urn:microsoft.com/office/officeart/2018/2/layout/IconVerticalSolidList"/>
    <dgm:cxn modelId="{1BDFAEDB-1F63-4FC5-8DAE-3AEFEA7199F3}" type="presParOf" srcId="{53C2C8BC-A94F-431D-98F4-5595A399903E}" destId="{6D35438B-53D4-424F-AE6B-A412C6AAC3C6}" srcOrd="0" destOrd="0" presId="urn:microsoft.com/office/officeart/2018/2/layout/IconVerticalSolidList"/>
    <dgm:cxn modelId="{E6B21F30-F28E-427A-8A6E-CF3FA1031886}" type="presParOf" srcId="{53C2C8BC-A94F-431D-98F4-5595A399903E}" destId="{059CAD8C-B802-4F0D-BE40-0AC17B11BDCB}" srcOrd="1" destOrd="0" presId="urn:microsoft.com/office/officeart/2018/2/layout/IconVerticalSolidList"/>
    <dgm:cxn modelId="{A201F984-2395-45DB-BA9B-6A2A7D2F2144}" type="presParOf" srcId="{53C2C8BC-A94F-431D-98F4-5595A399903E}" destId="{AB17985A-6B68-439E-A29D-F284E90A2241}" srcOrd="2" destOrd="0" presId="urn:microsoft.com/office/officeart/2018/2/layout/IconVerticalSolidList"/>
    <dgm:cxn modelId="{BF8F95B3-7CA5-4D0B-84F3-953BB5F14416}" type="presParOf" srcId="{53C2C8BC-A94F-431D-98F4-5595A399903E}" destId="{90886ADE-F5F5-4834-BE47-F018A5A0AB07}" srcOrd="3" destOrd="0" presId="urn:microsoft.com/office/officeart/2018/2/layout/IconVerticalSolidList"/>
    <dgm:cxn modelId="{18EE4B88-664F-4223-80DC-BDDE9A05E4AF}" type="presParOf" srcId="{6CE70ECD-80A0-4151-90A9-937DCEC1A1B4}" destId="{7290EE42-88B6-43B6-AEEE-909690BFC026}" srcOrd="5" destOrd="0" presId="urn:microsoft.com/office/officeart/2018/2/layout/IconVerticalSolidList"/>
    <dgm:cxn modelId="{9E444A90-0A8B-4817-9A2C-C01CC3817BDD}" type="presParOf" srcId="{6CE70ECD-80A0-4151-90A9-937DCEC1A1B4}" destId="{5364C581-2052-4346-8BA4-396E0294E92C}" srcOrd="6" destOrd="0" presId="urn:microsoft.com/office/officeart/2018/2/layout/IconVerticalSolidList"/>
    <dgm:cxn modelId="{3A240D90-3253-42C5-B367-543A509EB6ED}" type="presParOf" srcId="{5364C581-2052-4346-8BA4-396E0294E92C}" destId="{2607D12F-0820-4B7B-939B-95088E6D894C}" srcOrd="0" destOrd="0" presId="urn:microsoft.com/office/officeart/2018/2/layout/IconVerticalSolidList"/>
    <dgm:cxn modelId="{C3FF2109-5FE1-42B8-A625-CCF92CC2A6F7}" type="presParOf" srcId="{5364C581-2052-4346-8BA4-396E0294E92C}" destId="{14469174-37C3-4642-952F-D20E7782AFFC}" srcOrd="1" destOrd="0" presId="urn:microsoft.com/office/officeart/2018/2/layout/IconVerticalSolidList"/>
    <dgm:cxn modelId="{7AD48174-4F75-421F-87F0-2F77CA937CBD}" type="presParOf" srcId="{5364C581-2052-4346-8BA4-396E0294E92C}" destId="{98DF4E2B-0FE3-4976-8AC9-D96B18DE5BA0}" srcOrd="2" destOrd="0" presId="urn:microsoft.com/office/officeart/2018/2/layout/IconVerticalSolidList"/>
    <dgm:cxn modelId="{DB0C54EE-186F-47E1-8668-21453100B37A}" type="presParOf" srcId="{5364C581-2052-4346-8BA4-396E0294E92C}" destId="{4A566F31-D99D-4230-BF23-6E63FBA8BA0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9EC10D-6A66-46FB-8555-CAF1136BE9E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9DA86C1-DF46-4B73-AA37-33F504A403F2}">
      <dgm:prSet/>
      <dgm:spPr/>
      <dgm:t>
        <a:bodyPr/>
        <a:lstStyle/>
        <a:p>
          <a:r>
            <a:rPr lang="cs-CZ"/>
            <a:t>Neumíme rozlišovat pojmy</a:t>
          </a:r>
          <a:endParaRPr lang="en-US"/>
        </a:p>
      </dgm:t>
    </dgm:pt>
    <dgm:pt modelId="{6BE9A013-BFD5-4E06-B839-A6FC9A0D4F5B}" type="parTrans" cxnId="{BD989E9D-9D12-46A5-A11F-3FEDBE233CB5}">
      <dgm:prSet/>
      <dgm:spPr/>
      <dgm:t>
        <a:bodyPr/>
        <a:lstStyle/>
        <a:p>
          <a:endParaRPr lang="en-US"/>
        </a:p>
      </dgm:t>
    </dgm:pt>
    <dgm:pt modelId="{A526465E-3808-4356-9BE6-6E13288FC3F5}" type="sibTrans" cxnId="{BD989E9D-9D12-46A5-A11F-3FEDBE233CB5}">
      <dgm:prSet/>
      <dgm:spPr/>
      <dgm:t>
        <a:bodyPr/>
        <a:lstStyle/>
        <a:p>
          <a:endParaRPr lang="en-US"/>
        </a:p>
      </dgm:t>
    </dgm:pt>
    <dgm:pt modelId="{3716C065-26C3-4B9C-9A4B-D6E8072E75B7}">
      <dgm:prSet/>
      <dgm:spPr/>
      <dgm:t>
        <a:bodyPr/>
        <a:lstStyle/>
        <a:p>
          <a:r>
            <a:rPr lang="cs-CZ"/>
            <a:t>Slučujeme nesouvisející pojmy: dítě patří do rodiny a dítě má vyrůstat ve funkční rodině.</a:t>
          </a:r>
          <a:endParaRPr lang="en-US"/>
        </a:p>
      </dgm:t>
    </dgm:pt>
    <dgm:pt modelId="{CED29332-ED8B-495D-A3AA-95455B76D332}" type="parTrans" cxnId="{D6ABD508-A064-4EB8-AC3F-14B87C622946}">
      <dgm:prSet/>
      <dgm:spPr/>
      <dgm:t>
        <a:bodyPr/>
        <a:lstStyle/>
        <a:p>
          <a:endParaRPr lang="en-US"/>
        </a:p>
      </dgm:t>
    </dgm:pt>
    <dgm:pt modelId="{5430C2DF-C230-47FB-917F-23D2F4FBB04C}" type="sibTrans" cxnId="{D6ABD508-A064-4EB8-AC3F-14B87C622946}">
      <dgm:prSet/>
      <dgm:spPr/>
      <dgm:t>
        <a:bodyPr/>
        <a:lstStyle/>
        <a:p>
          <a:endParaRPr lang="en-US"/>
        </a:p>
      </dgm:t>
    </dgm:pt>
    <dgm:pt modelId="{707C38A2-D1EF-4335-822F-7236FB92766E}">
      <dgm:prSet/>
      <dgm:spPr/>
      <dgm:t>
        <a:bodyPr/>
        <a:lstStyle/>
        <a:p>
          <a:r>
            <a:rPr lang="cs-CZ"/>
            <a:t>Rok má 12 měsíců, ale 13 lunárních cyklů</a:t>
          </a:r>
          <a:endParaRPr lang="en-US"/>
        </a:p>
      </dgm:t>
    </dgm:pt>
    <dgm:pt modelId="{94D80156-AFB1-49AD-94D3-CEA057F5D68F}" type="parTrans" cxnId="{507E2236-7093-4207-8DF6-87989E85B41B}">
      <dgm:prSet/>
      <dgm:spPr/>
      <dgm:t>
        <a:bodyPr/>
        <a:lstStyle/>
        <a:p>
          <a:endParaRPr lang="en-US"/>
        </a:p>
      </dgm:t>
    </dgm:pt>
    <dgm:pt modelId="{871C8CBA-297A-4247-815B-60D39F10F26A}" type="sibTrans" cxnId="{507E2236-7093-4207-8DF6-87989E85B41B}">
      <dgm:prSet/>
      <dgm:spPr/>
      <dgm:t>
        <a:bodyPr/>
        <a:lstStyle/>
        <a:p>
          <a:endParaRPr lang="en-US"/>
        </a:p>
      </dgm:t>
    </dgm:pt>
    <dgm:pt modelId="{72C2017D-7D04-4D02-9829-D81E8FF7323D}">
      <dgm:prSet/>
      <dgm:spPr/>
      <dgm:t>
        <a:bodyPr/>
        <a:lstStyle/>
        <a:p>
          <a:r>
            <a:rPr lang="cs-CZ"/>
            <a:t>Slunce vyjde na východě, ale reálně se otočí země, slunce stojí</a:t>
          </a:r>
          <a:endParaRPr lang="en-US"/>
        </a:p>
      </dgm:t>
    </dgm:pt>
    <dgm:pt modelId="{9708E20C-E266-4047-A484-C58391950F71}" type="parTrans" cxnId="{35C1AA19-9768-4497-B630-4B15D7F4686E}">
      <dgm:prSet/>
      <dgm:spPr/>
      <dgm:t>
        <a:bodyPr/>
        <a:lstStyle/>
        <a:p>
          <a:endParaRPr lang="en-US"/>
        </a:p>
      </dgm:t>
    </dgm:pt>
    <dgm:pt modelId="{6215511C-2B62-4493-BD6E-15297F5DCE21}" type="sibTrans" cxnId="{35C1AA19-9768-4497-B630-4B15D7F4686E}">
      <dgm:prSet/>
      <dgm:spPr/>
      <dgm:t>
        <a:bodyPr/>
        <a:lstStyle/>
        <a:p>
          <a:endParaRPr lang="en-US"/>
        </a:p>
      </dgm:t>
    </dgm:pt>
    <dgm:pt modelId="{32F7152F-377E-C74E-B316-4D01FF8D9E86}" type="pres">
      <dgm:prSet presAssocID="{6B9EC10D-6A66-46FB-8555-CAF1136BE9E3}" presName="linear" presStyleCnt="0">
        <dgm:presLayoutVars>
          <dgm:animLvl val="lvl"/>
          <dgm:resizeHandles val="exact"/>
        </dgm:presLayoutVars>
      </dgm:prSet>
      <dgm:spPr/>
    </dgm:pt>
    <dgm:pt modelId="{45DCF04E-57AB-1940-A338-265969C5DA91}" type="pres">
      <dgm:prSet presAssocID="{09DA86C1-DF46-4B73-AA37-33F504A403F2}" presName="parentText" presStyleLbl="node1" presStyleIdx="0" presStyleCnt="4">
        <dgm:presLayoutVars>
          <dgm:chMax val="0"/>
          <dgm:bulletEnabled val="1"/>
        </dgm:presLayoutVars>
      </dgm:prSet>
      <dgm:spPr/>
    </dgm:pt>
    <dgm:pt modelId="{2966516D-7996-AE47-902C-459376D9F915}" type="pres">
      <dgm:prSet presAssocID="{A526465E-3808-4356-9BE6-6E13288FC3F5}" presName="spacer" presStyleCnt="0"/>
      <dgm:spPr/>
    </dgm:pt>
    <dgm:pt modelId="{45BD8F78-9AB6-D24A-BBC4-1847FE0BD8F2}" type="pres">
      <dgm:prSet presAssocID="{3716C065-26C3-4B9C-9A4B-D6E8072E75B7}" presName="parentText" presStyleLbl="node1" presStyleIdx="1" presStyleCnt="4">
        <dgm:presLayoutVars>
          <dgm:chMax val="0"/>
          <dgm:bulletEnabled val="1"/>
        </dgm:presLayoutVars>
      </dgm:prSet>
      <dgm:spPr/>
    </dgm:pt>
    <dgm:pt modelId="{37A7C664-01A3-B045-BE74-C50B459E05B8}" type="pres">
      <dgm:prSet presAssocID="{5430C2DF-C230-47FB-917F-23D2F4FBB04C}" presName="spacer" presStyleCnt="0"/>
      <dgm:spPr/>
    </dgm:pt>
    <dgm:pt modelId="{8D336DCB-451B-4042-9598-E6BCFFC2C65C}" type="pres">
      <dgm:prSet presAssocID="{707C38A2-D1EF-4335-822F-7236FB92766E}" presName="parentText" presStyleLbl="node1" presStyleIdx="2" presStyleCnt="4">
        <dgm:presLayoutVars>
          <dgm:chMax val="0"/>
          <dgm:bulletEnabled val="1"/>
        </dgm:presLayoutVars>
      </dgm:prSet>
      <dgm:spPr/>
    </dgm:pt>
    <dgm:pt modelId="{CE1B8104-376A-4044-8718-1B2A95F1971C}" type="pres">
      <dgm:prSet presAssocID="{871C8CBA-297A-4247-815B-60D39F10F26A}" presName="spacer" presStyleCnt="0"/>
      <dgm:spPr/>
    </dgm:pt>
    <dgm:pt modelId="{20D8DA4F-AA58-E64E-9F60-C0EA6C42F867}" type="pres">
      <dgm:prSet presAssocID="{72C2017D-7D04-4D02-9829-D81E8FF7323D}" presName="parentText" presStyleLbl="node1" presStyleIdx="3" presStyleCnt="4">
        <dgm:presLayoutVars>
          <dgm:chMax val="0"/>
          <dgm:bulletEnabled val="1"/>
        </dgm:presLayoutVars>
      </dgm:prSet>
      <dgm:spPr/>
    </dgm:pt>
  </dgm:ptLst>
  <dgm:cxnLst>
    <dgm:cxn modelId="{D6ABD508-A064-4EB8-AC3F-14B87C622946}" srcId="{6B9EC10D-6A66-46FB-8555-CAF1136BE9E3}" destId="{3716C065-26C3-4B9C-9A4B-D6E8072E75B7}" srcOrd="1" destOrd="0" parTransId="{CED29332-ED8B-495D-A3AA-95455B76D332}" sibTransId="{5430C2DF-C230-47FB-917F-23D2F4FBB04C}"/>
    <dgm:cxn modelId="{1364E915-441A-AA4B-AC14-5B4014C84558}" type="presOf" srcId="{707C38A2-D1EF-4335-822F-7236FB92766E}" destId="{8D336DCB-451B-4042-9598-E6BCFFC2C65C}" srcOrd="0" destOrd="0" presId="urn:microsoft.com/office/officeart/2005/8/layout/vList2"/>
    <dgm:cxn modelId="{35C1AA19-9768-4497-B630-4B15D7F4686E}" srcId="{6B9EC10D-6A66-46FB-8555-CAF1136BE9E3}" destId="{72C2017D-7D04-4D02-9829-D81E8FF7323D}" srcOrd="3" destOrd="0" parTransId="{9708E20C-E266-4047-A484-C58391950F71}" sibTransId="{6215511C-2B62-4493-BD6E-15297F5DCE21}"/>
    <dgm:cxn modelId="{B13E3D1A-49F5-8144-A11B-682F9C8852F7}" type="presOf" srcId="{3716C065-26C3-4B9C-9A4B-D6E8072E75B7}" destId="{45BD8F78-9AB6-D24A-BBC4-1847FE0BD8F2}" srcOrd="0" destOrd="0" presId="urn:microsoft.com/office/officeart/2005/8/layout/vList2"/>
    <dgm:cxn modelId="{507E2236-7093-4207-8DF6-87989E85B41B}" srcId="{6B9EC10D-6A66-46FB-8555-CAF1136BE9E3}" destId="{707C38A2-D1EF-4335-822F-7236FB92766E}" srcOrd="2" destOrd="0" parTransId="{94D80156-AFB1-49AD-94D3-CEA057F5D68F}" sibTransId="{871C8CBA-297A-4247-815B-60D39F10F26A}"/>
    <dgm:cxn modelId="{091CB04F-D4FE-EA4B-8D4B-6AC3BD79761F}" type="presOf" srcId="{6B9EC10D-6A66-46FB-8555-CAF1136BE9E3}" destId="{32F7152F-377E-C74E-B316-4D01FF8D9E86}" srcOrd="0" destOrd="0" presId="urn:microsoft.com/office/officeart/2005/8/layout/vList2"/>
    <dgm:cxn modelId="{BD989E9D-9D12-46A5-A11F-3FEDBE233CB5}" srcId="{6B9EC10D-6A66-46FB-8555-CAF1136BE9E3}" destId="{09DA86C1-DF46-4B73-AA37-33F504A403F2}" srcOrd="0" destOrd="0" parTransId="{6BE9A013-BFD5-4E06-B839-A6FC9A0D4F5B}" sibTransId="{A526465E-3808-4356-9BE6-6E13288FC3F5}"/>
    <dgm:cxn modelId="{10C134EC-CC1F-8841-B6E1-4BAEBD7ED465}" type="presOf" srcId="{09DA86C1-DF46-4B73-AA37-33F504A403F2}" destId="{45DCF04E-57AB-1940-A338-265969C5DA91}" srcOrd="0" destOrd="0" presId="urn:microsoft.com/office/officeart/2005/8/layout/vList2"/>
    <dgm:cxn modelId="{C92F61FF-C959-9F4C-B624-5AB642E608BF}" type="presOf" srcId="{72C2017D-7D04-4D02-9829-D81E8FF7323D}" destId="{20D8DA4F-AA58-E64E-9F60-C0EA6C42F867}" srcOrd="0" destOrd="0" presId="urn:microsoft.com/office/officeart/2005/8/layout/vList2"/>
    <dgm:cxn modelId="{AB4DABA9-4F53-7440-B4DA-4E1BF93F5F34}" type="presParOf" srcId="{32F7152F-377E-C74E-B316-4D01FF8D9E86}" destId="{45DCF04E-57AB-1940-A338-265969C5DA91}" srcOrd="0" destOrd="0" presId="urn:microsoft.com/office/officeart/2005/8/layout/vList2"/>
    <dgm:cxn modelId="{6C4C4D5D-BF93-DB43-BC70-CED7A290415F}" type="presParOf" srcId="{32F7152F-377E-C74E-B316-4D01FF8D9E86}" destId="{2966516D-7996-AE47-902C-459376D9F915}" srcOrd="1" destOrd="0" presId="urn:microsoft.com/office/officeart/2005/8/layout/vList2"/>
    <dgm:cxn modelId="{5CD04636-97F6-804B-B3D8-C00841BA8531}" type="presParOf" srcId="{32F7152F-377E-C74E-B316-4D01FF8D9E86}" destId="{45BD8F78-9AB6-D24A-BBC4-1847FE0BD8F2}" srcOrd="2" destOrd="0" presId="urn:microsoft.com/office/officeart/2005/8/layout/vList2"/>
    <dgm:cxn modelId="{9CF14099-5BF2-724E-8967-486A67C68167}" type="presParOf" srcId="{32F7152F-377E-C74E-B316-4D01FF8D9E86}" destId="{37A7C664-01A3-B045-BE74-C50B459E05B8}" srcOrd="3" destOrd="0" presId="urn:microsoft.com/office/officeart/2005/8/layout/vList2"/>
    <dgm:cxn modelId="{7F78165B-1C82-DA43-A5C6-58F180762AB9}" type="presParOf" srcId="{32F7152F-377E-C74E-B316-4D01FF8D9E86}" destId="{8D336DCB-451B-4042-9598-E6BCFFC2C65C}" srcOrd="4" destOrd="0" presId="urn:microsoft.com/office/officeart/2005/8/layout/vList2"/>
    <dgm:cxn modelId="{E52725E2-D757-2B47-AD96-A937908195B2}" type="presParOf" srcId="{32F7152F-377E-C74E-B316-4D01FF8D9E86}" destId="{CE1B8104-376A-4044-8718-1B2A95F1971C}" srcOrd="5" destOrd="0" presId="urn:microsoft.com/office/officeart/2005/8/layout/vList2"/>
    <dgm:cxn modelId="{85AB674A-6025-B248-862A-C9D72D038E6C}" type="presParOf" srcId="{32F7152F-377E-C74E-B316-4D01FF8D9E86}" destId="{20D8DA4F-AA58-E64E-9F60-C0EA6C42F86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E67B95-2B60-419F-806C-723168AEB45E}" type="doc">
      <dgm:prSet loTypeId="urn:microsoft.com/office/officeart/2005/8/layout/default" loCatId="list" qsTypeId="urn:microsoft.com/office/officeart/2005/8/quickstyle/simple5" qsCatId="simple" csTypeId="urn:microsoft.com/office/officeart/2005/8/colors/accent1_2" csCatId="accent1"/>
      <dgm:spPr/>
      <dgm:t>
        <a:bodyPr/>
        <a:lstStyle/>
        <a:p>
          <a:endParaRPr lang="en-US"/>
        </a:p>
      </dgm:t>
    </dgm:pt>
    <dgm:pt modelId="{F00AD224-6C29-491D-96B7-C8160ADE7273}">
      <dgm:prSet/>
      <dgm:spPr/>
      <dgm:t>
        <a:bodyPr/>
        <a:lstStyle/>
        <a:p>
          <a:r>
            <a:rPr lang="cs-CZ"/>
            <a:t>Jaké je hlavní téma- témata?</a:t>
          </a:r>
          <a:endParaRPr lang="en-US"/>
        </a:p>
      </dgm:t>
    </dgm:pt>
    <dgm:pt modelId="{89D24FC1-CA5A-4C8E-BE27-3EA0D439CB53}" type="parTrans" cxnId="{17B3BB2C-6390-4492-A7B6-B0E1C6A10C57}">
      <dgm:prSet/>
      <dgm:spPr/>
      <dgm:t>
        <a:bodyPr/>
        <a:lstStyle/>
        <a:p>
          <a:endParaRPr lang="en-US"/>
        </a:p>
      </dgm:t>
    </dgm:pt>
    <dgm:pt modelId="{116D2EA2-D10B-4B66-A6C6-DC8EAAC48978}" type="sibTrans" cxnId="{17B3BB2C-6390-4492-A7B6-B0E1C6A10C57}">
      <dgm:prSet/>
      <dgm:spPr/>
      <dgm:t>
        <a:bodyPr/>
        <a:lstStyle/>
        <a:p>
          <a:endParaRPr lang="en-US"/>
        </a:p>
      </dgm:t>
    </dgm:pt>
    <dgm:pt modelId="{DA777856-785B-43F1-9628-C592D4328B7E}">
      <dgm:prSet/>
      <dgm:spPr/>
      <dgm:t>
        <a:bodyPr/>
        <a:lstStyle/>
        <a:p>
          <a:r>
            <a:rPr lang="cs-CZ"/>
            <a:t>Kdo jsou hlavní účastníci – jednotlivec, skupina, komunita?</a:t>
          </a:r>
          <a:endParaRPr lang="en-US"/>
        </a:p>
      </dgm:t>
    </dgm:pt>
    <dgm:pt modelId="{50CD0FD6-0E04-48AA-808C-F0E62EE6A2D4}" type="parTrans" cxnId="{E7B1B2DA-D585-4FC7-A766-0DF338AF547E}">
      <dgm:prSet/>
      <dgm:spPr/>
      <dgm:t>
        <a:bodyPr/>
        <a:lstStyle/>
        <a:p>
          <a:endParaRPr lang="en-US"/>
        </a:p>
      </dgm:t>
    </dgm:pt>
    <dgm:pt modelId="{9C33CF77-AD6F-465B-BE28-CE115E0CBE83}" type="sibTrans" cxnId="{E7B1B2DA-D585-4FC7-A766-0DF338AF547E}">
      <dgm:prSet/>
      <dgm:spPr/>
      <dgm:t>
        <a:bodyPr/>
        <a:lstStyle/>
        <a:p>
          <a:endParaRPr lang="en-US"/>
        </a:p>
      </dgm:t>
    </dgm:pt>
    <dgm:pt modelId="{95D0411B-246D-4659-B9AA-870646A6F797}">
      <dgm:prSet/>
      <dgm:spPr/>
      <dgm:t>
        <a:bodyPr/>
        <a:lstStyle/>
        <a:p>
          <a:r>
            <a:rPr lang="cs-CZ"/>
            <a:t>Z jaké pohledu prezentují, co chybí?</a:t>
          </a:r>
          <a:endParaRPr lang="en-US"/>
        </a:p>
      </dgm:t>
    </dgm:pt>
    <dgm:pt modelId="{CC910BAB-53C6-4C29-91B4-927789850E2C}" type="parTrans" cxnId="{6F0E47D8-E3F1-47E5-9DE4-5A19F1F45BD3}">
      <dgm:prSet/>
      <dgm:spPr/>
      <dgm:t>
        <a:bodyPr/>
        <a:lstStyle/>
        <a:p>
          <a:endParaRPr lang="en-US"/>
        </a:p>
      </dgm:t>
    </dgm:pt>
    <dgm:pt modelId="{BE94CA40-AD1D-4C51-9015-6247C31CD04A}" type="sibTrans" cxnId="{6F0E47D8-E3F1-47E5-9DE4-5A19F1F45BD3}">
      <dgm:prSet/>
      <dgm:spPr/>
      <dgm:t>
        <a:bodyPr/>
        <a:lstStyle/>
        <a:p>
          <a:endParaRPr lang="en-US"/>
        </a:p>
      </dgm:t>
    </dgm:pt>
    <dgm:pt modelId="{E2424AB7-6707-4340-9244-BC7C93BCFD24}">
      <dgm:prSet/>
      <dgm:spPr/>
      <dgm:t>
        <a:bodyPr/>
        <a:lstStyle/>
        <a:p>
          <a:r>
            <a:rPr lang="cs-CZ"/>
            <a:t>Rozdílnost pohledu jednotlivých účastníků</a:t>
          </a:r>
          <a:endParaRPr lang="en-US"/>
        </a:p>
      </dgm:t>
    </dgm:pt>
    <dgm:pt modelId="{5B3B56F2-D086-49F7-B7BB-17DBC6E28515}" type="parTrans" cxnId="{A05E6F78-0E0F-48EE-A2AE-8BA0900982D8}">
      <dgm:prSet/>
      <dgm:spPr/>
      <dgm:t>
        <a:bodyPr/>
        <a:lstStyle/>
        <a:p>
          <a:endParaRPr lang="en-US"/>
        </a:p>
      </dgm:t>
    </dgm:pt>
    <dgm:pt modelId="{47AD71BA-BF8D-4422-8C07-ECC31F62DE1F}" type="sibTrans" cxnId="{A05E6F78-0E0F-48EE-A2AE-8BA0900982D8}">
      <dgm:prSet/>
      <dgm:spPr/>
      <dgm:t>
        <a:bodyPr/>
        <a:lstStyle/>
        <a:p>
          <a:endParaRPr lang="en-US"/>
        </a:p>
      </dgm:t>
    </dgm:pt>
    <dgm:pt modelId="{ABBDC695-1B0C-48F0-8997-6DF5A89AA2C6}">
      <dgm:prSet/>
      <dgm:spPr/>
      <dgm:t>
        <a:bodyPr/>
        <a:lstStyle/>
        <a:p>
          <a:r>
            <a:rPr lang="cs-CZ"/>
            <a:t>Jaké mají znalosti a zkušenosti? (teorie, systémy, paradigmata, kulturu, pohlaví, mocenské hry)</a:t>
          </a:r>
          <a:endParaRPr lang="en-US"/>
        </a:p>
      </dgm:t>
    </dgm:pt>
    <dgm:pt modelId="{812CD626-5C38-486C-8E5B-9DC3DC3231A9}" type="parTrans" cxnId="{842CF2E7-C91C-4A20-8DB0-2969CED26F4D}">
      <dgm:prSet/>
      <dgm:spPr/>
      <dgm:t>
        <a:bodyPr/>
        <a:lstStyle/>
        <a:p>
          <a:endParaRPr lang="en-US"/>
        </a:p>
      </dgm:t>
    </dgm:pt>
    <dgm:pt modelId="{0DCB987F-555E-4BFC-871E-0FBBA50C026E}" type="sibTrans" cxnId="{842CF2E7-C91C-4A20-8DB0-2969CED26F4D}">
      <dgm:prSet/>
      <dgm:spPr/>
      <dgm:t>
        <a:bodyPr/>
        <a:lstStyle/>
        <a:p>
          <a:endParaRPr lang="en-US"/>
        </a:p>
      </dgm:t>
    </dgm:pt>
    <dgm:pt modelId="{16F39BD2-B7E3-4EEE-B784-3167BCA05423}">
      <dgm:prSet/>
      <dgm:spPr/>
      <dgm:t>
        <a:bodyPr/>
        <a:lstStyle/>
        <a:p>
          <a:r>
            <a:rPr lang="cs-CZ"/>
            <a:t>Jaký používají jazyk, rozumění pojmům</a:t>
          </a:r>
          <a:endParaRPr lang="en-US"/>
        </a:p>
      </dgm:t>
    </dgm:pt>
    <dgm:pt modelId="{91414D72-BFEB-49A2-B4D6-199D58ED721A}" type="parTrans" cxnId="{289F046A-EB5F-45BE-BEA5-E44D1B277769}">
      <dgm:prSet/>
      <dgm:spPr/>
      <dgm:t>
        <a:bodyPr/>
        <a:lstStyle/>
        <a:p>
          <a:endParaRPr lang="en-US"/>
        </a:p>
      </dgm:t>
    </dgm:pt>
    <dgm:pt modelId="{48762068-71B0-471B-BDD8-0EAE797D9244}" type="sibTrans" cxnId="{289F046A-EB5F-45BE-BEA5-E44D1B277769}">
      <dgm:prSet/>
      <dgm:spPr/>
      <dgm:t>
        <a:bodyPr/>
        <a:lstStyle/>
        <a:p>
          <a:endParaRPr lang="en-US"/>
        </a:p>
      </dgm:t>
    </dgm:pt>
    <dgm:pt modelId="{3F021DA7-931D-462E-9649-B13F4F0CB12F}">
      <dgm:prSet/>
      <dgm:spPr/>
      <dgm:t>
        <a:bodyPr/>
        <a:lstStyle/>
        <a:p>
          <a:r>
            <a:rPr lang="cs-CZ"/>
            <a:t>Mezery, předsudky v popisu, co se očekává že získanou. </a:t>
          </a:r>
          <a:endParaRPr lang="en-US"/>
        </a:p>
      </dgm:t>
    </dgm:pt>
    <dgm:pt modelId="{62DC2019-2591-4FB3-ABFD-7181F7B53132}" type="parTrans" cxnId="{7061184D-26AB-40D5-8DAE-C23F74C1FE69}">
      <dgm:prSet/>
      <dgm:spPr/>
      <dgm:t>
        <a:bodyPr/>
        <a:lstStyle/>
        <a:p>
          <a:endParaRPr lang="en-US"/>
        </a:p>
      </dgm:t>
    </dgm:pt>
    <dgm:pt modelId="{B502B143-5A4F-464B-92E7-1D290E369AF3}" type="sibTrans" cxnId="{7061184D-26AB-40D5-8DAE-C23F74C1FE69}">
      <dgm:prSet/>
      <dgm:spPr/>
      <dgm:t>
        <a:bodyPr/>
        <a:lstStyle/>
        <a:p>
          <a:endParaRPr lang="en-US"/>
        </a:p>
      </dgm:t>
    </dgm:pt>
    <dgm:pt modelId="{D28F85CF-DB2F-44C2-B3BA-B25D97B776CD}">
      <dgm:prSet/>
      <dgm:spPr/>
      <dgm:t>
        <a:bodyPr/>
        <a:lstStyle/>
        <a:p>
          <a:r>
            <a:rPr lang="cs-CZ"/>
            <a:t>Jaká je časová osa – vývoj rodiny v čase</a:t>
          </a:r>
          <a:endParaRPr lang="en-US"/>
        </a:p>
      </dgm:t>
    </dgm:pt>
    <dgm:pt modelId="{A5F945AB-696D-4702-A7A0-CC30A2EC328C}" type="parTrans" cxnId="{7B6B9753-7E84-44C4-AFED-CCD31F7D0CFA}">
      <dgm:prSet/>
      <dgm:spPr/>
      <dgm:t>
        <a:bodyPr/>
        <a:lstStyle/>
        <a:p>
          <a:endParaRPr lang="en-US"/>
        </a:p>
      </dgm:t>
    </dgm:pt>
    <dgm:pt modelId="{F4FAF3C5-39DA-4022-989E-3669AA339F23}" type="sibTrans" cxnId="{7B6B9753-7E84-44C4-AFED-CCD31F7D0CFA}">
      <dgm:prSet/>
      <dgm:spPr/>
      <dgm:t>
        <a:bodyPr/>
        <a:lstStyle/>
        <a:p>
          <a:endParaRPr lang="en-US"/>
        </a:p>
      </dgm:t>
    </dgm:pt>
    <dgm:pt modelId="{C436F61A-1245-E941-8061-DECB6625D614}" type="pres">
      <dgm:prSet presAssocID="{45E67B95-2B60-419F-806C-723168AEB45E}" presName="diagram" presStyleCnt="0">
        <dgm:presLayoutVars>
          <dgm:dir/>
          <dgm:resizeHandles val="exact"/>
        </dgm:presLayoutVars>
      </dgm:prSet>
      <dgm:spPr/>
    </dgm:pt>
    <dgm:pt modelId="{DC5B979B-8480-694B-9F56-F9A6B3C7CF98}" type="pres">
      <dgm:prSet presAssocID="{F00AD224-6C29-491D-96B7-C8160ADE7273}" presName="node" presStyleLbl="node1" presStyleIdx="0" presStyleCnt="8">
        <dgm:presLayoutVars>
          <dgm:bulletEnabled val="1"/>
        </dgm:presLayoutVars>
      </dgm:prSet>
      <dgm:spPr/>
    </dgm:pt>
    <dgm:pt modelId="{93F03D33-7422-E545-B72C-CC26C15D4407}" type="pres">
      <dgm:prSet presAssocID="{116D2EA2-D10B-4B66-A6C6-DC8EAAC48978}" presName="sibTrans" presStyleCnt="0"/>
      <dgm:spPr/>
    </dgm:pt>
    <dgm:pt modelId="{A3E689FB-2393-EE41-A60C-287E5DD3770A}" type="pres">
      <dgm:prSet presAssocID="{DA777856-785B-43F1-9628-C592D4328B7E}" presName="node" presStyleLbl="node1" presStyleIdx="1" presStyleCnt="8">
        <dgm:presLayoutVars>
          <dgm:bulletEnabled val="1"/>
        </dgm:presLayoutVars>
      </dgm:prSet>
      <dgm:spPr/>
    </dgm:pt>
    <dgm:pt modelId="{7A6D4476-A9F1-4045-863A-0A363705154F}" type="pres">
      <dgm:prSet presAssocID="{9C33CF77-AD6F-465B-BE28-CE115E0CBE83}" presName="sibTrans" presStyleCnt="0"/>
      <dgm:spPr/>
    </dgm:pt>
    <dgm:pt modelId="{C5B5C6AF-B060-D84A-BBD8-B5EF05EE4B0B}" type="pres">
      <dgm:prSet presAssocID="{95D0411B-246D-4659-B9AA-870646A6F797}" presName="node" presStyleLbl="node1" presStyleIdx="2" presStyleCnt="8">
        <dgm:presLayoutVars>
          <dgm:bulletEnabled val="1"/>
        </dgm:presLayoutVars>
      </dgm:prSet>
      <dgm:spPr/>
    </dgm:pt>
    <dgm:pt modelId="{507311C8-37BB-8C48-B40A-37C6CE90878F}" type="pres">
      <dgm:prSet presAssocID="{BE94CA40-AD1D-4C51-9015-6247C31CD04A}" presName="sibTrans" presStyleCnt="0"/>
      <dgm:spPr/>
    </dgm:pt>
    <dgm:pt modelId="{2BC55D27-9B84-3147-8D38-08767C9347B2}" type="pres">
      <dgm:prSet presAssocID="{E2424AB7-6707-4340-9244-BC7C93BCFD24}" presName="node" presStyleLbl="node1" presStyleIdx="3" presStyleCnt="8">
        <dgm:presLayoutVars>
          <dgm:bulletEnabled val="1"/>
        </dgm:presLayoutVars>
      </dgm:prSet>
      <dgm:spPr/>
    </dgm:pt>
    <dgm:pt modelId="{B429357A-17FD-BD4B-B0C7-B8267BA9040B}" type="pres">
      <dgm:prSet presAssocID="{47AD71BA-BF8D-4422-8C07-ECC31F62DE1F}" presName="sibTrans" presStyleCnt="0"/>
      <dgm:spPr/>
    </dgm:pt>
    <dgm:pt modelId="{5C83FFCB-84D1-9A41-B41B-ABDBBB28DA5F}" type="pres">
      <dgm:prSet presAssocID="{ABBDC695-1B0C-48F0-8997-6DF5A89AA2C6}" presName="node" presStyleLbl="node1" presStyleIdx="4" presStyleCnt="8">
        <dgm:presLayoutVars>
          <dgm:bulletEnabled val="1"/>
        </dgm:presLayoutVars>
      </dgm:prSet>
      <dgm:spPr/>
    </dgm:pt>
    <dgm:pt modelId="{14E7B488-992B-E940-9C0B-9FCF9376D285}" type="pres">
      <dgm:prSet presAssocID="{0DCB987F-555E-4BFC-871E-0FBBA50C026E}" presName="sibTrans" presStyleCnt="0"/>
      <dgm:spPr/>
    </dgm:pt>
    <dgm:pt modelId="{0F0E7A68-3B20-D54F-A1DA-90FA3D1A129D}" type="pres">
      <dgm:prSet presAssocID="{16F39BD2-B7E3-4EEE-B784-3167BCA05423}" presName="node" presStyleLbl="node1" presStyleIdx="5" presStyleCnt="8">
        <dgm:presLayoutVars>
          <dgm:bulletEnabled val="1"/>
        </dgm:presLayoutVars>
      </dgm:prSet>
      <dgm:spPr/>
    </dgm:pt>
    <dgm:pt modelId="{11E446BC-EA39-BA4D-8A81-79E9ED8428A1}" type="pres">
      <dgm:prSet presAssocID="{48762068-71B0-471B-BDD8-0EAE797D9244}" presName="sibTrans" presStyleCnt="0"/>
      <dgm:spPr/>
    </dgm:pt>
    <dgm:pt modelId="{CA45BBC8-74F4-9648-9F05-AEB2E27414D0}" type="pres">
      <dgm:prSet presAssocID="{3F021DA7-931D-462E-9649-B13F4F0CB12F}" presName="node" presStyleLbl="node1" presStyleIdx="6" presStyleCnt="8">
        <dgm:presLayoutVars>
          <dgm:bulletEnabled val="1"/>
        </dgm:presLayoutVars>
      </dgm:prSet>
      <dgm:spPr/>
    </dgm:pt>
    <dgm:pt modelId="{823B128D-1D4A-5C40-AD4B-9371C63C803B}" type="pres">
      <dgm:prSet presAssocID="{B502B143-5A4F-464B-92E7-1D290E369AF3}" presName="sibTrans" presStyleCnt="0"/>
      <dgm:spPr/>
    </dgm:pt>
    <dgm:pt modelId="{66CE4D75-5DB0-6F40-9DA4-1A8E7FA56034}" type="pres">
      <dgm:prSet presAssocID="{D28F85CF-DB2F-44C2-B3BA-B25D97B776CD}" presName="node" presStyleLbl="node1" presStyleIdx="7" presStyleCnt="8">
        <dgm:presLayoutVars>
          <dgm:bulletEnabled val="1"/>
        </dgm:presLayoutVars>
      </dgm:prSet>
      <dgm:spPr/>
    </dgm:pt>
  </dgm:ptLst>
  <dgm:cxnLst>
    <dgm:cxn modelId="{51E08313-7738-AF45-9116-B4494BDBAE69}" type="presOf" srcId="{95D0411B-246D-4659-B9AA-870646A6F797}" destId="{C5B5C6AF-B060-D84A-BBD8-B5EF05EE4B0B}" srcOrd="0" destOrd="0" presId="urn:microsoft.com/office/officeart/2005/8/layout/default"/>
    <dgm:cxn modelId="{31C2E919-C7E6-8844-8C37-139AEB9D7188}" type="presOf" srcId="{F00AD224-6C29-491D-96B7-C8160ADE7273}" destId="{DC5B979B-8480-694B-9F56-F9A6B3C7CF98}" srcOrd="0" destOrd="0" presId="urn:microsoft.com/office/officeart/2005/8/layout/default"/>
    <dgm:cxn modelId="{17B3BB2C-6390-4492-A7B6-B0E1C6A10C57}" srcId="{45E67B95-2B60-419F-806C-723168AEB45E}" destId="{F00AD224-6C29-491D-96B7-C8160ADE7273}" srcOrd="0" destOrd="0" parTransId="{89D24FC1-CA5A-4C8E-BE27-3EA0D439CB53}" sibTransId="{116D2EA2-D10B-4B66-A6C6-DC8EAAC48978}"/>
    <dgm:cxn modelId="{02AD125C-997C-FA4A-A4F2-174849F5A8F5}" type="presOf" srcId="{45E67B95-2B60-419F-806C-723168AEB45E}" destId="{C436F61A-1245-E941-8061-DECB6625D614}" srcOrd="0" destOrd="0" presId="urn:microsoft.com/office/officeart/2005/8/layout/default"/>
    <dgm:cxn modelId="{E0E96B5F-D509-794A-A995-BA46702C5D8E}" type="presOf" srcId="{16F39BD2-B7E3-4EEE-B784-3167BCA05423}" destId="{0F0E7A68-3B20-D54F-A1DA-90FA3D1A129D}" srcOrd="0" destOrd="0" presId="urn:microsoft.com/office/officeart/2005/8/layout/default"/>
    <dgm:cxn modelId="{289F046A-EB5F-45BE-BEA5-E44D1B277769}" srcId="{45E67B95-2B60-419F-806C-723168AEB45E}" destId="{16F39BD2-B7E3-4EEE-B784-3167BCA05423}" srcOrd="5" destOrd="0" parTransId="{91414D72-BFEB-49A2-B4D6-199D58ED721A}" sibTransId="{48762068-71B0-471B-BDD8-0EAE797D9244}"/>
    <dgm:cxn modelId="{7061184D-26AB-40D5-8DAE-C23F74C1FE69}" srcId="{45E67B95-2B60-419F-806C-723168AEB45E}" destId="{3F021DA7-931D-462E-9649-B13F4F0CB12F}" srcOrd="6" destOrd="0" parTransId="{62DC2019-2591-4FB3-ABFD-7181F7B53132}" sibTransId="{B502B143-5A4F-464B-92E7-1D290E369AF3}"/>
    <dgm:cxn modelId="{7B6B9753-7E84-44C4-AFED-CCD31F7D0CFA}" srcId="{45E67B95-2B60-419F-806C-723168AEB45E}" destId="{D28F85CF-DB2F-44C2-B3BA-B25D97B776CD}" srcOrd="7" destOrd="0" parTransId="{A5F945AB-696D-4702-A7A0-CC30A2EC328C}" sibTransId="{F4FAF3C5-39DA-4022-989E-3669AA339F23}"/>
    <dgm:cxn modelId="{A05E6F78-0E0F-48EE-A2AE-8BA0900982D8}" srcId="{45E67B95-2B60-419F-806C-723168AEB45E}" destId="{E2424AB7-6707-4340-9244-BC7C93BCFD24}" srcOrd="3" destOrd="0" parTransId="{5B3B56F2-D086-49F7-B7BB-17DBC6E28515}" sibTransId="{47AD71BA-BF8D-4422-8C07-ECC31F62DE1F}"/>
    <dgm:cxn modelId="{D022F378-F40D-3741-A5B7-5CF89DDD854B}" type="presOf" srcId="{DA777856-785B-43F1-9628-C592D4328B7E}" destId="{A3E689FB-2393-EE41-A60C-287E5DD3770A}" srcOrd="0" destOrd="0" presId="urn:microsoft.com/office/officeart/2005/8/layout/default"/>
    <dgm:cxn modelId="{B0F3C080-EEC3-2D43-981A-BA15BCEE4002}" type="presOf" srcId="{ABBDC695-1B0C-48F0-8997-6DF5A89AA2C6}" destId="{5C83FFCB-84D1-9A41-B41B-ABDBBB28DA5F}" srcOrd="0" destOrd="0" presId="urn:microsoft.com/office/officeart/2005/8/layout/default"/>
    <dgm:cxn modelId="{44AB94BD-719F-B043-899D-67AA0CEEF09F}" type="presOf" srcId="{3F021DA7-931D-462E-9649-B13F4F0CB12F}" destId="{CA45BBC8-74F4-9648-9F05-AEB2E27414D0}" srcOrd="0" destOrd="0" presId="urn:microsoft.com/office/officeart/2005/8/layout/default"/>
    <dgm:cxn modelId="{6F0E47D8-E3F1-47E5-9DE4-5A19F1F45BD3}" srcId="{45E67B95-2B60-419F-806C-723168AEB45E}" destId="{95D0411B-246D-4659-B9AA-870646A6F797}" srcOrd="2" destOrd="0" parTransId="{CC910BAB-53C6-4C29-91B4-927789850E2C}" sibTransId="{BE94CA40-AD1D-4C51-9015-6247C31CD04A}"/>
    <dgm:cxn modelId="{E7B1B2DA-D585-4FC7-A766-0DF338AF547E}" srcId="{45E67B95-2B60-419F-806C-723168AEB45E}" destId="{DA777856-785B-43F1-9628-C592D4328B7E}" srcOrd="1" destOrd="0" parTransId="{50CD0FD6-0E04-48AA-808C-F0E62EE6A2D4}" sibTransId="{9C33CF77-AD6F-465B-BE28-CE115E0CBE83}"/>
    <dgm:cxn modelId="{842CF2E7-C91C-4A20-8DB0-2969CED26F4D}" srcId="{45E67B95-2B60-419F-806C-723168AEB45E}" destId="{ABBDC695-1B0C-48F0-8997-6DF5A89AA2C6}" srcOrd="4" destOrd="0" parTransId="{812CD626-5C38-486C-8E5B-9DC3DC3231A9}" sibTransId="{0DCB987F-555E-4BFC-871E-0FBBA50C026E}"/>
    <dgm:cxn modelId="{697B8AF9-B255-4543-B735-A73187AB0645}" type="presOf" srcId="{E2424AB7-6707-4340-9244-BC7C93BCFD24}" destId="{2BC55D27-9B84-3147-8D38-08767C9347B2}" srcOrd="0" destOrd="0" presId="urn:microsoft.com/office/officeart/2005/8/layout/default"/>
    <dgm:cxn modelId="{5D3B5BFD-5A76-B047-AA00-469C6D115725}" type="presOf" srcId="{D28F85CF-DB2F-44C2-B3BA-B25D97B776CD}" destId="{66CE4D75-5DB0-6F40-9DA4-1A8E7FA56034}" srcOrd="0" destOrd="0" presId="urn:microsoft.com/office/officeart/2005/8/layout/default"/>
    <dgm:cxn modelId="{37A782E1-64A9-B741-AE3A-9A49363A18BA}" type="presParOf" srcId="{C436F61A-1245-E941-8061-DECB6625D614}" destId="{DC5B979B-8480-694B-9F56-F9A6B3C7CF98}" srcOrd="0" destOrd="0" presId="urn:microsoft.com/office/officeart/2005/8/layout/default"/>
    <dgm:cxn modelId="{A0F2F90D-2BCA-8F46-8B23-7B080F89FBDB}" type="presParOf" srcId="{C436F61A-1245-E941-8061-DECB6625D614}" destId="{93F03D33-7422-E545-B72C-CC26C15D4407}" srcOrd="1" destOrd="0" presId="urn:microsoft.com/office/officeart/2005/8/layout/default"/>
    <dgm:cxn modelId="{22CC7A0B-6FB5-6C4D-9EAC-27121A85D3E6}" type="presParOf" srcId="{C436F61A-1245-E941-8061-DECB6625D614}" destId="{A3E689FB-2393-EE41-A60C-287E5DD3770A}" srcOrd="2" destOrd="0" presId="urn:microsoft.com/office/officeart/2005/8/layout/default"/>
    <dgm:cxn modelId="{B0932764-C434-8E46-BAF7-52FC20CA7314}" type="presParOf" srcId="{C436F61A-1245-E941-8061-DECB6625D614}" destId="{7A6D4476-A9F1-4045-863A-0A363705154F}" srcOrd="3" destOrd="0" presId="urn:microsoft.com/office/officeart/2005/8/layout/default"/>
    <dgm:cxn modelId="{1F725B46-4CF6-6E4B-8EE1-8EB68A115F01}" type="presParOf" srcId="{C436F61A-1245-E941-8061-DECB6625D614}" destId="{C5B5C6AF-B060-D84A-BBD8-B5EF05EE4B0B}" srcOrd="4" destOrd="0" presId="urn:microsoft.com/office/officeart/2005/8/layout/default"/>
    <dgm:cxn modelId="{4F42EE86-C139-7F4B-93E6-3F877D7A658B}" type="presParOf" srcId="{C436F61A-1245-E941-8061-DECB6625D614}" destId="{507311C8-37BB-8C48-B40A-37C6CE90878F}" srcOrd="5" destOrd="0" presId="urn:microsoft.com/office/officeart/2005/8/layout/default"/>
    <dgm:cxn modelId="{F8C6C715-AD0B-E041-82E6-9C4C4BB92FD6}" type="presParOf" srcId="{C436F61A-1245-E941-8061-DECB6625D614}" destId="{2BC55D27-9B84-3147-8D38-08767C9347B2}" srcOrd="6" destOrd="0" presId="urn:microsoft.com/office/officeart/2005/8/layout/default"/>
    <dgm:cxn modelId="{FCC70B3B-771E-B94D-8E28-EF962E7DA1BB}" type="presParOf" srcId="{C436F61A-1245-E941-8061-DECB6625D614}" destId="{B429357A-17FD-BD4B-B0C7-B8267BA9040B}" srcOrd="7" destOrd="0" presId="urn:microsoft.com/office/officeart/2005/8/layout/default"/>
    <dgm:cxn modelId="{B3CA8FDC-850B-8C4C-A1A0-248893BD16FC}" type="presParOf" srcId="{C436F61A-1245-E941-8061-DECB6625D614}" destId="{5C83FFCB-84D1-9A41-B41B-ABDBBB28DA5F}" srcOrd="8" destOrd="0" presId="urn:microsoft.com/office/officeart/2005/8/layout/default"/>
    <dgm:cxn modelId="{D6517316-19C0-6248-800C-AA9C967E52D1}" type="presParOf" srcId="{C436F61A-1245-E941-8061-DECB6625D614}" destId="{14E7B488-992B-E940-9C0B-9FCF9376D285}" srcOrd="9" destOrd="0" presId="urn:microsoft.com/office/officeart/2005/8/layout/default"/>
    <dgm:cxn modelId="{204D173A-4D8F-1740-A4A0-CC0099537A7B}" type="presParOf" srcId="{C436F61A-1245-E941-8061-DECB6625D614}" destId="{0F0E7A68-3B20-D54F-A1DA-90FA3D1A129D}" srcOrd="10" destOrd="0" presId="urn:microsoft.com/office/officeart/2005/8/layout/default"/>
    <dgm:cxn modelId="{07529920-384A-E643-8718-F27BB3CAEB87}" type="presParOf" srcId="{C436F61A-1245-E941-8061-DECB6625D614}" destId="{11E446BC-EA39-BA4D-8A81-79E9ED8428A1}" srcOrd="11" destOrd="0" presId="urn:microsoft.com/office/officeart/2005/8/layout/default"/>
    <dgm:cxn modelId="{1E84196C-33BA-5543-B8A0-D49D1283400A}" type="presParOf" srcId="{C436F61A-1245-E941-8061-DECB6625D614}" destId="{CA45BBC8-74F4-9648-9F05-AEB2E27414D0}" srcOrd="12" destOrd="0" presId="urn:microsoft.com/office/officeart/2005/8/layout/default"/>
    <dgm:cxn modelId="{959D5C44-03C5-6E47-A9A8-F18B5114201F}" type="presParOf" srcId="{C436F61A-1245-E941-8061-DECB6625D614}" destId="{823B128D-1D4A-5C40-AD4B-9371C63C803B}" srcOrd="13" destOrd="0" presId="urn:microsoft.com/office/officeart/2005/8/layout/default"/>
    <dgm:cxn modelId="{ACCBB8D2-7A48-2942-99E7-5502EF341AB3}" type="presParOf" srcId="{C436F61A-1245-E941-8061-DECB6625D614}" destId="{66CE4D75-5DB0-6F40-9DA4-1A8E7FA56034}"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BE3B6A-73A0-4AE4-8C3D-3AC00677E2B9}" type="doc">
      <dgm:prSet loTypeId="urn:microsoft.com/office/officeart/2005/8/layout/default" loCatId="list" qsTypeId="urn:microsoft.com/office/officeart/2005/8/quickstyle/simple5" qsCatId="simple" csTypeId="urn:microsoft.com/office/officeart/2005/8/colors/accent3_2" csCatId="accent3" phldr="1"/>
      <dgm:spPr/>
      <dgm:t>
        <a:bodyPr/>
        <a:lstStyle/>
        <a:p>
          <a:endParaRPr lang="en-US"/>
        </a:p>
      </dgm:t>
    </dgm:pt>
    <dgm:pt modelId="{7A356524-FDCD-46E0-A7AC-15FD4D1BCA77}">
      <dgm:prSet/>
      <dgm:spPr/>
      <dgm:t>
        <a:bodyPr/>
        <a:lstStyle/>
        <a:p>
          <a:r>
            <a:rPr lang="cs-CZ"/>
            <a:t>Pojmenováni skrytých a nových částí, nám umožňuje novou konstrukci.</a:t>
          </a:r>
          <a:endParaRPr lang="en-US"/>
        </a:p>
      </dgm:t>
    </dgm:pt>
    <dgm:pt modelId="{DB6087F9-F199-4DEC-AAEC-6809C8976F58}" type="parTrans" cxnId="{0F4BB984-BC31-4F0D-842E-B4836C5CE24F}">
      <dgm:prSet/>
      <dgm:spPr/>
      <dgm:t>
        <a:bodyPr/>
        <a:lstStyle/>
        <a:p>
          <a:endParaRPr lang="en-US"/>
        </a:p>
      </dgm:t>
    </dgm:pt>
    <dgm:pt modelId="{41892F35-C35E-4620-B523-4E16CDAFC146}" type="sibTrans" cxnId="{0F4BB984-BC31-4F0D-842E-B4836C5CE24F}">
      <dgm:prSet/>
      <dgm:spPr/>
      <dgm:t>
        <a:bodyPr/>
        <a:lstStyle/>
        <a:p>
          <a:endParaRPr lang="en-US"/>
        </a:p>
      </dgm:t>
    </dgm:pt>
    <dgm:pt modelId="{8FE247A9-9FFD-4159-8DBF-50F24579DEEC}">
      <dgm:prSet/>
      <dgm:spPr/>
      <dgm:t>
        <a:bodyPr/>
        <a:lstStyle/>
        <a:p>
          <a:r>
            <a:rPr lang="cs-CZ"/>
            <a:t>Využít nových pojmenování, frází, </a:t>
          </a:r>
          <a:endParaRPr lang="en-US"/>
        </a:p>
      </dgm:t>
    </dgm:pt>
    <dgm:pt modelId="{D8F30C13-B487-479E-A59B-9F97616063EB}" type="parTrans" cxnId="{1107BF2A-B06B-44C1-B90E-96C52FB31090}">
      <dgm:prSet/>
      <dgm:spPr/>
      <dgm:t>
        <a:bodyPr/>
        <a:lstStyle/>
        <a:p>
          <a:endParaRPr lang="en-US"/>
        </a:p>
      </dgm:t>
    </dgm:pt>
    <dgm:pt modelId="{F14C5986-EF9C-4A1D-8027-AE5F3B04C471}" type="sibTrans" cxnId="{1107BF2A-B06B-44C1-B90E-96C52FB31090}">
      <dgm:prSet/>
      <dgm:spPr/>
      <dgm:t>
        <a:bodyPr/>
        <a:lstStyle/>
        <a:p>
          <a:endParaRPr lang="en-US"/>
        </a:p>
      </dgm:t>
    </dgm:pt>
    <dgm:pt modelId="{97DCB23A-207B-4023-B84C-29CE06670CAC}">
      <dgm:prSet/>
      <dgm:spPr/>
      <dgm:t>
        <a:bodyPr/>
        <a:lstStyle/>
        <a:p>
          <a:r>
            <a:rPr lang="cs-CZ"/>
            <a:t>Tvorba nových kategorií</a:t>
          </a:r>
          <a:endParaRPr lang="en-US"/>
        </a:p>
      </dgm:t>
    </dgm:pt>
    <dgm:pt modelId="{D5C7D370-AB18-4257-B26C-EC169816B9BD}" type="parTrans" cxnId="{C39DFA9F-5E6F-4057-8B97-4AEECC8C5B19}">
      <dgm:prSet/>
      <dgm:spPr/>
      <dgm:t>
        <a:bodyPr/>
        <a:lstStyle/>
        <a:p>
          <a:endParaRPr lang="en-US"/>
        </a:p>
      </dgm:t>
    </dgm:pt>
    <dgm:pt modelId="{4A3AF168-D168-4269-8DA2-201AD02DDB54}" type="sibTrans" cxnId="{C39DFA9F-5E6F-4057-8B97-4AEECC8C5B19}">
      <dgm:prSet/>
      <dgm:spPr/>
      <dgm:t>
        <a:bodyPr/>
        <a:lstStyle/>
        <a:p>
          <a:endParaRPr lang="en-US"/>
        </a:p>
      </dgm:t>
    </dgm:pt>
    <dgm:pt modelId="{E8CCD090-0687-4DBD-802D-72FD677E05BA}">
      <dgm:prSet/>
      <dgm:spPr/>
      <dgm:t>
        <a:bodyPr/>
        <a:lstStyle/>
        <a:p>
          <a:r>
            <a:rPr lang="cs-CZ"/>
            <a:t>Nové praktické modely</a:t>
          </a:r>
          <a:endParaRPr lang="en-US"/>
        </a:p>
      </dgm:t>
    </dgm:pt>
    <dgm:pt modelId="{100A4F12-12FC-49C2-8D63-8DDE8182F623}" type="parTrans" cxnId="{8C2E003B-BDAF-4A66-847E-2A0D69B3BB66}">
      <dgm:prSet/>
      <dgm:spPr/>
      <dgm:t>
        <a:bodyPr/>
        <a:lstStyle/>
        <a:p>
          <a:endParaRPr lang="en-US"/>
        </a:p>
      </dgm:t>
    </dgm:pt>
    <dgm:pt modelId="{77BBAE9A-69A9-4DCC-8310-668A9F338A23}" type="sibTrans" cxnId="{8C2E003B-BDAF-4A66-847E-2A0D69B3BB66}">
      <dgm:prSet/>
      <dgm:spPr/>
      <dgm:t>
        <a:bodyPr/>
        <a:lstStyle/>
        <a:p>
          <a:endParaRPr lang="en-US"/>
        </a:p>
      </dgm:t>
    </dgm:pt>
    <dgm:pt modelId="{1F737BEF-06EF-4550-8B65-114CFDF54F91}">
      <dgm:prSet/>
      <dgm:spPr/>
      <dgm:t>
        <a:bodyPr/>
        <a:lstStyle/>
        <a:p>
          <a:r>
            <a:rPr lang="cs-CZ" dirty="0"/>
            <a:t>Vytváření nové struktury nebo procesů, kultury nebo klimatu diskurzu rozvoje a akceptace</a:t>
          </a:r>
          <a:endParaRPr lang="en-US" dirty="0"/>
        </a:p>
      </dgm:t>
    </dgm:pt>
    <dgm:pt modelId="{18E237EE-D38B-4F71-AF7F-B32705B3AF7B}" type="parTrans" cxnId="{93170194-B928-4D14-A6D1-268558DEB602}">
      <dgm:prSet/>
      <dgm:spPr/>
      <dgm:t>
        <a:bodyPr/>
        <a:lstStyle/>
        <a:p>
          <a:endParaRPr lang="en-US"/>
        </a:p>
      </dgm:t>
    </dgm:pt>
    <dgm:pt modelId="{C7DB2ACF-F68C-48B9-A0C9-0E9F1AAA579B}" type="sibTrans" cxnId="{93170194-B928-4D14-A6D1-268558DEB602}">
      <dgm:prSet/>
      <dgm:spPr/>
      <dgm:t>
        <a:bodyPr/>
        <a:lstStyle/>
        <a:p>
          <a:endParaRPr lang="en-US"/>
        </a:p>
      </dgm:t>
    </dgm:pt>
    <dgm:pt modelId="{989458CB-B22C-42E6-B4E0-01B7C21D4E17}">
      <dgm:prSet/>
      <dgm:spPr/>
      <dgm:t>
        <a:bodyPr/>
        <a:lstStyle/>
        <a:p>
          <a:r>
            <a:rPr lang="cs-CZ" dirty="0"/>
            <a:t>Jak rozumím a interpretuji příběh, co dělá moje interpretace s příběhem</a:t>
          </a:r>
          <a:endParaRPr lang="en-US" dirty="0"/>
        </a:p>
      </dgm:t>
    </dgm:pt>
    <dgm:pt modelId="{C251426A-8398-408F-95C3-67214BD16A28}" type="parTrans" cxnId="{3028C493-54AA-4843-8A59-3D91F17D16B9}">
      <dgm:prSet/>
      <dgm:spPr/>
      <dgm:t>
        <a:bodyPr/>
        <a:lstStyle/>
        <a:p>
          <a:endParaRPr lang="cs-CZ"/>
        </a:p>
      </dgm:t>
    </dgm:pt>
    <dgm:pt modelId="{50E81C83-727F-41AC-96D1-077940A2F7CB}" type="sibTrans" cxnId="{3028C493-54AA-4843-8A59-3D91F17D16B9}">
      <dgm:prSet/>
      <dgm:spPr/>
      <dgm:t>
        <a:bodyPr/>
        <a:lstStyle/>
        <a:p>
          <a:endParaRPr lang="cs-CZ"/>
        </a:p>
      </dgm:t>
    </dgm:pt>
    <dgm:pt modelId="{91992EF3-3D23-A84F-8F14-8FD1F942DBF5}" type="pres">
      <dgm:prSet presAssocID="{5BBE3B6A-73A0-4AE4-8C3D-3AC00677E2B9}" presName="diagram" presStyleCnt="0">
        <dgm:presLayoutVars>
          <dgm:dir/>
          <dgm:resizeHandles val="exact"/>
        </dgm:presLayoutVars>
      </dgm:prSet>
      <dgm:spPr/>
    </dgm:pt>
    <dgm:pt modelId="{9D6CCD00-E0A5-4845-81C3-71CFAFFC66D3}" type="pres">
      <dgm:prSet presAssocID="{7A356524-FDCD-46E0-A7AC-15FD4D1BCA77}" presName="node" presStyleLbl="node1" presStyleIdx="0" presStyleCnt="6">
        <dgm:presLayoutVars>
          <dgm:bulletEnabled val="1"/>
        </dgm:presLayoutVars>
      </dgm:prSet>
      <dgm:spPr/>
    </dgm:pt>
    <dgm:pt modelId="{8C9E202C-C286-924C-9FD0-0B53FF67DC1C}" type="pres">
      <dgm:prSet presAssocID="{41892F35-C35E-4620-B523-4E16CDAFC146}" presName="sibTrans" presStyleCnt="0"/>
      <dgm:spPr/>
    </dgm:pt>
    <dgm:pt modelId="{F3B41B50-82DF-D84E-92F8-85C8D24FC1F7}" type="pres">
      <dgm:prSet presAssocID="{8FE247A9-9FFD-4159-8DBF-50F24579DEEC}" presName="node" presStyleLbl="node1" presStyleIdx="1" presStyleCnt="6">
        <dgm:presLayoutVars>
          <dgm:bulletEnabled val="1"/>
        </dgm:presLayoutVars>
      </dgm:prSet>
      <dgm:spPr/>
    </dgm:pt>
    <dgm:pt modelId="{AC60CF26-45FA-D34B-97E8-9A1513CC19F2}" type="pres">
      <dgm:prSet presAssocID="{F14C5986-EF9C-4A1D-8027-AE5F3B04C471}" presName="sibTrans" presStyleCnt="0"/>
      <dgm:spPr/>
    </dgm:pt>
    <dgm:pt modelId="{367550DB-6C6A-5547-8BFA-8055D24F06D0}" type="pres">
      <dgm:prSet presAssocID="{97DCB23A-207B-4023-B84C-29CE06670CAC}" presName="node" presStyleLbl="node1" presStyleIdx="2" presStyleCnt="6">
        <dgm:presLayoutVars>
          <dgm:bulletEnabled val="1"/>
        </dgm:presLayoutVars>
      </dgm:prSet>
      <dgm:spPr/>
    </dgm:pt>
    <dgm:pt modelId="{04D9D556-1356-A141-98EB-1F08036E9067}" type="pres">
      <dgm:prSet presAssocID="{4A3AF168-D168-4269-8DA2-201AD02DDB54}" presName="sibTrans" presStyleCnt="0"/>
      <dgm:spPr/>
    </dgm:pt>
    <dgm:pt modelId="{CA9C55A9-84FF-5D4E-825E-F8FB9C268C24}" type="pres">
      <dgm:prSet presAssocID="{E8CCD090-0687-4DBD-802D-72FD677E05BA}" presName="node" presStyleLbl="node1" presStyleIdx="3" presStyleCnt="6">
        <dgm:presLayoutVars>
          <dgm:bulletEnabled val="1"/>
        </dgm:presLayoutVars>
      </dgm:prSet>
      <dgm:spPr/>
    </dgm:pt>
    <dgm:pt modelId="{29C98B7D-955B-4E4A-B2F1-ECA04E563E57}" type="pres">
      <dgm:prSet presAssocID="{77BBAE9A-69A9-4DCC-8310-668A9F338A23}" presName="sibTrans" presStyleCnt="0"/>
      <dgm:spPr/>
    </dgm:pt>
    <dgm:pt modelId="{38E8029D-0311-F140-B69B-8817246A8EF1}" type="pres">
      <dgm:prSet presAssocID="{1F737BEF-06EF-4550-8B65-114CFDF54F91}" presName="node" presStyleLbl="node1" presStyleIdx="4" presStyleCnt="6">
        <dgm:presLayoutVars>
          <dgm:bulletEnabled val="1"/>
        </dgm:presLayoutVars>
      </dgm:prSet>
      <dgm:spPr/>
    </dgm:pt>
    <dgm:pt modelId="{6CFC95D0-B188-4439-870D-98887BE2EA15}" type="pres">
      <dgm:prSet presAssocID="{C7DB2ACF-F68C-48B9-A0C9-0E9F1AAA579B}" presName="sibTrans" presStyleCnt="0"/>
      <dgm:spPr/>
    </dgm:pt>
    <dgm:pt modelId="{2A722584-5CEA-494E-97D1-5DBE4DD24699}" type="pres">
      <dgm:prSet presAssocID="{989458CB-B22C-42E6-B4E0-01B7C21D4E17}" presName="node" presStyleLbl="node1" presStyleIdx="5" presStyleCnt="6">
        <dgm:presLayoutVars>
          <dgm:bulletEnabled val="1"/>
        </dgm:presLayoutVars>
      </dgm:prSet>
      <dgm:spPr/>
    </dgm:pt>
  </dgm:ptLst>
  <dgm:cxnLst>
    <dgm:cxn modelId="{2DE71112-5178-5D4C-AC62-34E049924BCF}" type="presOf" srcId="{E8CCD090-0687-4DBD-802D-72FD677E05BA}" destId="{CA9C55A9-84FF-5D4E-825E-F8FB9C268C24}" srcOrd="0" destOrd="0" presId="urn:microsoft.com/office/officeart/2005/8/layout/default"/>
    <dgm:cxn modelId="{1107BF2A-B06B-44C1-B90E-96C52FB31090}" srcId="{5BBE3B6A-73A0-4AE4-8C3D-3AC00677E2B9}" destId="{8FE247A9-9FFD-4159-8DBF-50F24579DEEC}" srcOrd="1" destOrd="0" parTransId="{D8F30C13-B487-479E-A59B-9F97616063EB}" sibTransId="{F14C5986-EF9C-4A1D-8027-AE5F3B04C471}"/>
    <dgm:cxn modelId="{B0AA5330-5B04-FF40-9578-5DB003FA4CF4}" type="presOf" srcId="{97DCB23A-207B-4023-B84C-29CE06670CAC}" destId="{367550DB-6C6A-5547-8BFA-8055D24F06D0}" srcOrd="0" destOrd="0" presId="urn:microsoft.com/office/officeart/2005/8/layout/default"/>
    <dgm:cxn modelId="{8C2E003B-BDAF-4A66-847E-2A0D69B3BB66}" srcId="{5BBE3B6A-73A0-4AE4-8C3D-3AC00677E2B9}" destId="{E8CCD090-0687-4DBD-802D-72FD677E05BA}" srcOrd="3" destOrd="0" parTransId="{100A4F12-12FC-49C2-8D63-8DDE8182F623}" sibTransId="{77BBAE9A-69A9-4DCC-8310-668A9F338A23}"/>
    <dgm:cxn modelId="{0C659E42-29C9-4FC0-8DC8-A1AFCF33AB3B}" type="presOf" srcId="{989458CB-B22C-42E6-B4E0-01B7C21D4E17}" destId="{2A722584-5CEA-494E-97D1-5DBE4DD24699}" srcOrd="0" destOrd="0" presId="urn:microsoft.com/office/officeart/2005/8/layout/default"/>
    <dgm:cxn modelId="{5CD78665-4F44-1742-B505-F6501CA1609D}" type="presOf" srcId="{7A356524-FDCD-46E0-A7AC-15FD4D1BCA77}" destId="{9D6CCD00-E0A5-4845-81C3-71CFAFFC66D3}" srcOrd="0" destOrd="0" presId="urn:microsoft.com/office/officeart/2005/8/layout/default"/>
    <dgm:cxn modelId="{6F424073-21F3-1C47-A18B-24793558DF84}" type="presOf" srcId="{8FE247A9-9FFD-4159-8DBF-50F24579DEEC}" destId="{F3B41B50-82DF-D84E-92F8-85C8D24FC1F7}" srcOrd="0" destOrd="0" presId="urn:microsoft.com/office/officeart/2005/8/layout/default"/>
    <dgm:cxn modelId="{F80F4958-6FE8-4848-A812-E0B156A14E92}" type="presOf" srcId="{1F737BEF-06EF-4550-8B65-114CFDF54F91}" destId="{38E8029D-0311-F140-B69B-8817246A8EF1}" srcOrd="0" destOrd="0" presId="urn:microsoft.com/office/officeart/2005/8/layout/default"/>
    <dgm:cxn modelId="{0F4BB984-BC31-4F0D-842E-B4836C5CE24F}" srcId="{5BBE3B6A-73A0-4AE4-8C3D-3AC00677E2B9}" destId="{7A356524-FDCD-46E0-A7AC-15FD4D1BCA77}" srcOrd="0" destOrd="0" parTransId="{DB6087F9-F199-4DEC-AAEC-6809C8976F58}" sibTransId="{41892F35-C35E-4620-B523-4E16CDAFC146}"/>
    <dgm:cxn modelId="{3028C493-54AA-4843-8A59-3D91F17D16B9}" srcId="{5BBE3B6A-73A0-4AE4-8C3D-3AC00677E2B9}" destId="{989458CB-B22C-42E6-B4E0-01B7C21D4E17}" srcOrd="5" destOrd="0" parTransId="{C251426A-8398-408F-95C3-67214BD16A28}" sibTransId="{50E81C83-727F-41AC-96D1-077940A2F7CB}"/>
    <dgm:cxn modelId="{93170194-B928-4D14-A6D1-268558DEB602}" srcId="{5BBE3B6A-73A0-4AE4-8C3D-3AC00677E2B9}" destId="{1F737BEF-06EF-4550-8B65-114CFDF54F91}" srcOrd="4" destOrd="0" parTransId="{18E237EE-D38B-4F71-AF7F-B32705B3AF7B}" sibTransId="{C7DB2ACF-F68C-48B9-A0C9-0E9F1AAA579B}"/>
    <dgm:cxn modelId="{C39DFA9F-5E6F-4057-8B97-4AEECC8C5B19}" srcId="{5BBE3B6A-73A0-4AE4-8C3D-3AC00677E2B9}" destId="{97DCB23A-207B-4023-B84C-29CE06670CAC}" srcOrd="2" destOrd="0" parTransId="{D5C7D370-AB18-4257-B26C-EC169816B9BD}" sibTransId="{4A3AF168-D168-4269-8DA2-201AD02DDB54}"/>
    <dgm:cxn modelId="{3EF31EE6-6524-5D48-B443-F6D05961A572}" type="presOf" srcId="{5BBE3B6A-73A0-4AE4-8C3D-3AC00677E2B9}" destId="{91992EF3-3D23-A84F-8F14-8FD1F942DBF5}" srcOrd="0" destOrd="0" presId="urn:microsoft.com/office/officeart/2005/8/layout/default"/>
    <dgm:cxn modelId="{4317727A-7098-B941-B22B-7E30FFA88010}" type="presParOf" srcId="{91992EF3-3D23-A84F-8F14-8FD1F942DBF5}" destId="{9D6CCD00-E0A5-4845-81C3-71CFAFFC66D3}" srcOrd="0" destOrd="0" presId="urn:microsoft.com/office/officeart/2005/8/layout/default"/>
    <dgm:cxn modelId="{AF116933-D385-2641-A9B3-8E147CE961D9}" type="presParOf" srcId="{91992EF3-3D23-A84F-8F14-8FD1F942DBF5}" destId="{8C9E202C-C286-924C-9FD0-0B53FF67DC1C}" srcOrd="1" destOrd="0" presId="urn:microsoft.com/office/officeart/2005/8/layout/default"/>
    <dgm:cxn modelId="{3484CC98-19DB-584E-86A6-066B4BAFB805}" type="presParOf" srcId="{91992EF3-3D23-A84F-8F14-8FD1F942DBF5}" destId="{F3B41B50-82DF-D84E-92F8-85C8D24FC1F7}" srcOrd="2" destOrd="0" presId="urn:microsoft.com/office/officeart/2005/8/layout/default"/>
    <dgm:cxn modelId="{9D71790E-CFA2-E24B-AAC8-91F8A6B8AE8C}" type="presParOf" srcId="{91992EF3-3D23-A84F-8F14-8FD1F942DBF5}" destId="{AC60CF26-45FA-D34B-97E8-9A1513CC19F2}" srcOrd="3" destOrd="0" presId="urn:microsoft.com/office/officeart/2005/8/layout/default"/>
    <dgm:cxn modelId="{582D2DBC-25FF-BE4D-9456-CF4C01B8581D}" type="presParOf" srcId="{91992EF3-3D23-A84F-8F14-8FD1F942DBF5}" destId="{367550DB-6C6A-5547-8BFA-8055D24F06D0}" srcOrd="4" destOrd="0" presId="urn:microsoft.com/office/officeart/2005/8/layout/default"/>
    <dgm:cxn modelId="{807276AC-A9CD-3E4E-9D43-6998E4E90D41}" type="presParOf" srcId="{91992EF3-3D23-A84F-8F14-8FD1F942DBF5}" destId="{04D9D556-1356-A141-98EB-1F08036E9067}" srcOrd="5" destOrd="0" presId="urn:microsoft.com/office/officeart/2005/8/layout/default"/>
    <dgm:cxn modelId="{3D3D554F-F742-BD43-AB88-2C2C82E18723}" type="presParOf" srcId="{91992EF3-3D23-A84F-8F14-8FD1F942DBF5}" destId="{CA9C55A9-84FF-5D4E-825E-F8FB9C268C24}" srcOrd="6" destOrd="0" presId="urn:microsoft.com/office/officeart/2005/8/layout/default"/>
    <dgm:cxn modelId="{BEE97B64-4523-B741-8F49-D5F1C254AA38}" type="presParOf" srcId="{91992EF3-3D23-A84F-8F14-8FD1F942DBF5}" destId="{29C98B7D-955B-4E4A-B2F1-ECA04E563E57}" srcOrd="7" destOrd="0" presId="urn:microsoft.com/office/officeart/2005/8/layout/default"/>
    <dgm:cxn modelId="{65D3B856-4CB2-3B46-8828-EAE9EF21BA7A}" type="presParOf" srcId="{91992EF3-3D23-A84F-8F14-8FD1F942DBF5}" destId="{38E8029D-0311-F140-B69B-8817246A8EF1}" srcOrd="8" destOrd="0" presId="urn:microsoft.com/office/officeart/2005/8/layout/default"/>
    <dgm:cxn modelId="{0FB41AB1-A849-4DCD-B168-B42A1CB4F8BF}" type="presParOf" srcId="{91992EF3-3D23-A84F-8F14-8FD1F942DBF5}" destId="{6CFC95D0-B188-4439-870D-98887BE2EA15}" srcOrd="9" destOrd="0" presId="urn:microsoft.com/office/officeart/2005/8/layout/default"/>
    <dgm:cxn modelId="{D2A59D3F-E4D0-49C4-A18B-66DA71C52EB3}" type="presParOf" srcId="{91992EF3-3D23-A84F-8F14-8FD1F942DBF5}" destId="{2A722584-5CEA-494E-97D1-5DBE4DD2469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A61972-9869-4F59-874C-2ABD88116BE5}"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8E488B15-DE68-4FF5-B316-EBF2E07D07C5}">
      <dgm:prSet/>
      <dgm:spPr/>
      <dgm:t>
        <a:bodyPr/>
        <a:lstStyle/>
        <a:p>
          <a:r>
            <a:rPr lang="cs-CZ"/>
            <a:t>Deprivace, zanedbanost, frustrace</a:t>
          </a:r>
          <a:endParaRPr lang="en-US"/>
        </a:p>
      </dgm:t>
    </dgm:pt>
    <dgm:pt modelId="{D36C60E0-E5FE-4064-89AC-293131DA5706}" type="parTrans" cxnId="{8C57F539-55D0-4255-A2F7-CF8D5CF8A63C}">
      <dgm:prSet/>
      <dgm:spPr/>
      <dgm:t>
        <a:bodyPr/>
        <a:lstStyle/>
        <a:p>
          <a:endParaRPr lang="en-US"/>
        </a:p>
      </dgm:t>
    </dgm:pt>
    <dgm:pt modelId="{A85E8DFF-05DF-4BD2-9F6B-80EABCA4D176}" type="sibTrans" cxnId="{8C57F539-55D0-4255-A2F7-CF8D5CF8A63C}">
      <dgm:prSet/>
      <dgm:spPr/>
      <dgm:t>
        <a:bodyPr/>
        <a:lstStyle/>
        <a:p>
          <a:endParaRPr lang="en-US"/>
        </a:p>
      </dgm:t>
    </dgm:pt>
    <dgm:pt modelId="{30406E2F-E6AE-4080-93A1-4CE948F34C4C}">
      <dgm:prSet/>
      <dgm:spPr/>
      <dgm:t>
        <a:bodyPr/>
        <a:lstStyle/>
        <a:p>
          <a:r>
            <a:rPr lang="cs-CZ" u="sng"/>
            <a:t>Typ sociálně hyperaktivní</a:t>
          </a:r>
          <a:r>
            <a:rPr lang="cs-CZ"/>
            <a:t>  </a:t>
          </a:r>
          <a:endParaRPr lang="en-US"/>
        </a:p>
      </dgm:t>
    </dgm:pt>
    <dgm:pt modelId="{B6BCA765-24B6-4C30-B48D-8DE01D1BEBF8}" type="parTrans" cxnId="{2B656C6B-6086-4BAA-9E06-A00E36EFE8CA}">
      <dgm:prSet/>
      <dgm:spPr/>
      <dgm:t>
        <a:bodyPr/>
        <a:lstStyle/>
        <a:p>
          <a:endParaRPr lang="en-US"/>
        </a:p>
      </dgm:t>
    </dgm:pt>
    <dgm:pt modelId="{25C458D5-2676-4F93-A293-CF138B380DF0}" type="sibTrans" cxnId="{2B656C6B-6086-4BAA-9E06-A00E36EFE8CA}">
      <dgm:prSet/>
      <dgm:spPr/>
      <dgm:t>
        <a:bodyPr/>
        <a:lstStyle/>
        <a:p>
          <a:endParaRPr lang="en-US"/>
        </a:p>
      </dgm:t>
    </dgm:pt>
    <dgm:pt modelId="{D68E8354-FA4E-40A6-A284-9EC569F7AB50}">
      <dgm:prSet/>
      <dgm:spPr/>
      <dgm:t>
        <a:bodyPr/>
        <a:lstStyle/>
        <a:p>
          <a:r>
            <a:rPr lang="cs-CZ" u="sng"/>
            <a:t>Typ sociálně hypoaktivní</a:t>
          </a:r>
          <a:r>
            <a:rPr lang="cs-CZ"/>
            <a:t>  </a:t>
          </a:r>
          <a:endParaRPr lang="en-US"/>
        </a:p>
      </dgm:t>
    </dgm:pt>
    <dgm:pt modelId="{7B4E8F95-D787-448E-B1B8-0589C5CCDD11}" type="parTrans" cxnId="{6262B1F1-D674-4613-B271-54AFB9A08716}">
      <dgm:prSet/>
      <dgm:spPr/>
      <dgm:t>
        <a:bodyPr/>
        <a:lstStyle/>
        <a:p>
          <a:endParaRPr lang="en-US"/>
        </a:p>
      </dgm:t>
    </dgm:pt>
    <dgm:pt modelId="{6D6838BD-2635-4665-A2A9-EC7FB7AA5E64}" type="sibTrans" cxnId="{6262B1F1-D674-4613-B271-54AFB9A08716}">
      <dgm:prSet/>
      <dgm:spPr/>
      <dgm:t>
        <a:bodyPr/>
        <a:lstStyle/>
        <a:p>
          <a:endParaRPr lang="en-US"/>
        </a:p>
      </dgm:t>
    </dgm:pt>
    <dgm:pt modelId="{EACB8198-26F6-44BB-88C7-CC9C435BA5D7}">
      <dgm:prSet/>
      <dgm:spPr/>
      <dgm:t>
        <a:bodyPr/>
        <a:lstStyle/>
        <a:p>
          <a:r>
            <a:rPr lang="cs-CZ" u="sng"/>
            <a:t>Typ normoaktivní</a:t>
          </a:r>
          <a:r>
            <a:rPr lang="cs-CZ"/>
            <a:t> </a:t>
          </a:r>
          <a:endParaRPr lang="en-US"/>
        </a:p>
      </dgm:t>
    </dgm:pt>
    <dgm:pt modelId="{1568F51F-63C0-4F8F-818D-93B21C5D5750}" type="parTrans" cxnId="{28B28BDE-1BB2-4F3A-BC3D-F352D196820F}">
      <dgm:prSet/>
      <dgm:spPr/>
      <dgm:t>
        <a:bodyPr/>
        <a:lstStyle/>
        <a:p>
          <a:endParaRPr lang="en-US"/>
        </a:p>
      </dgm:t>
    </dgm:pt>
    <dgm:pt modelId="{2EA7F379-3F86-436D-8077-5615F8410C77}" type="sibTrans" cxnId="{28B28BDE-1BB2-4F3A-BC3D-F352D196820F}">
      <dgm:prSet/>
      <dgm:spPr/>
      <dgm:t>
        <a:bodyPr/>
        <a:lstStyle/>
        <a:p>
          <a:endParaRPr lang="en-US"/>
        </a:p>
      </dgm:t>
    </dgm:pt>
    <dgm:pt modelId="{CC1904CC-C735-4243-94B4-F7DE50B03F3F}" type="pres">
      <dgm:prSet presAssocID="{D2A61972-9869-4F59-874C-2ABD88116BE5}" presName="outerComposite" presStyleCnt="0">
        <dgm:presLayoutVars>
          <dgm:chMax val="5"/>
          <dgm:dir/>
          <dgm:resizeHandles val="exact"/>
        </dgm:presLayoutVars>
      </dgm:prSet>
      <dgm:spPr/>
    </dgm:pt>
    <dgm:pt modelId="{A1436A88-F6E7-874E-A85F-006CC9D3BCF6}" type="pres">
      <dgm:prSet presAssocID="{D2A61972-9869-4F59-874C-2ABD88116BE5}" presName="dummyMaxCanvas" presStyleCnt="0">
        <dgm:presLayoutVars/>
      </dgm:prSet>
      <dgm:spPr/>
    </dgm:pt>
    <dgm:pt modelId="{7F6E6F8F-2E08-B948-8CFB-4F61763D3C35}" type="pres">
      <dgm:prSet presAssocID="{D2A61972-9869-4F59-874C-2ABD88116BE5}" presName="FourNodes_1" presStyleLbl="node1" presStyleIdx="0" presStyleCnt="4">
        <dgm:presLayoutVars>
          <dgm:bulletEnabled val="1"/>
        </dgm:presLayoutVars>
      </dgm:prSet>
      <dgm:spPr/>
    </dgm:pt>
    <dgm:pt modelId="{2FD5E46E-C7A1-A147-A3A3-C25EDEC1E6D7}" type="pres">
      <dgm:prSet presAssocID="{D2A61972-9869-4F59-874C-2ABD88116BE5}" presName="FourNodes_2" presStyleLbl="node1" presStyleIdx="1" presStyleCnt="4">
        <dgm:presLayoutVars>
          <dgm:bulletEnabled val="1"/>
        </dgm:presLayoutVars>
      </dgm:prSet>
      <dgm:spPr/>
    </dgm:pt>
    <dgm:pt modelId="{0E907763-E67A-944E-A792-E6D3F854570E}" type="pres">
      <dgm:prSet presAssocID="{D2A61972-9869-4F59-874C-2ABD88116BE5}" presName="FourNodes_3" presStyleLbl="node1" presStyleIdx="2" presStyleCnt="4">
        <dgm:presLayoutVars>
          <dgm:bulletEnabled val="1"/>
        </dgm:presLayoutVars>
      </dgm:prSet>
      <dgm:spPr/>
    </dgm:pt>
    <dgm:pt modelId="{BC464F30-D9C3-7B40-8FB3-3F9949A14382}" type="pres">
      <dgm:prSet presAssocID="{D2A61972-9869-4F59-874C-2ABD88116BE5}" presName="FourNodes_4" presStyleLbl="node1" presStyleIdx="3" presStyleCnt="4">
        <dgm:presLayoutVars>
          <dgm:bulletEnabled val="1"/>
        </dgm:presLayoutVars>
      </dgm:prSet>
      <dgm:spPr/>
    </dgm:pt>
    <dgm:pt modelId="{720EFBDD-CA68-B946-B6E4-2CA9D7D9AE9B}" type="pres">
      <dgm:prSet presAssocID="{D2A61972-9869-4F59-874C-2ABD88116BE5}" presName="FourConn_1-2" presStyleLbl="fgAccFollowNode1" presStyleIdx="0" presStyleCnt="3">
        <dgm:presLayoutVars>
          <dgm:bulletEnabled val="1"/>
        </dgm:presLayoutVars>
      </dgm:prSet>
      <dgm:spPr/>
    </dgm:pt>
    <dgm:pt modelId="{A90C9024-7B58-464D-8A30-9B6C8D0865A1}" type="pres">
      <dgm:prSet presAssocID="{D2A61972-9869-4F59-874C-2ABD88116BE5}" presName="FourConn_2-3" presStyleLbl="fgAccFollowNode1" presStyleIdx="1" presStyleCnt="3">
        <dgm:presLayoutVars>
          <dgm:bulletEnabled val="1"/>
        </dgm:presLayoutVars>
      </dgm:prSet>
      <dgm:spPr/>
    </dgm:pt>
    <dgm:pt modelId="{8399B988-8846-C243-B30B-D2C97F38F2D7}" type="pres">
      <dgm:prSet presAssocID="{D2A61972-9869-4F59-874C-2ABD88116BE5}" presName="FourConn_3-4" presStyleLbl="fgAccFollowNode1" presStyleIdx="2" presStyleCnt="3">
        <dgm:presLayoutVars>
          <dgm:bulletEnabled val="1"/>
        </dgm:presLayoutVars>
      </dgm:prSet>
      <dgm:spPr/>
    </dgm:pt>
    <dgm:pt modelId="{B689CEB0-F888-0E4F-9306-6656DAB44D58}" type="pres">
      <dgm:prSet presAssocID="{D2A61972-9869-4F59-874C-2ABD88116BE5}" presName="FourNodes_1_text" presStyleLbl="node1" presStyleIdx="3" presStyleCnt="4">
        <dgm:presLayoutVars>
          <dgm:bulletEnabled val="1"/>
        </dgm:presLayoutVars>
      </dgm:prSet>
      <dgm:spPr/>
    </dgm:pt>
    <dgm:pt modelId="{5D210201-2A39-DA4B-86E2-81A19925C5AA}" type="pres">
      <dgm:prSet presAssocID="{D2A61972-9869-4F59-874C-2ABD88116BE5}" presName="FourNodes_2_text" presStyleLbl="node1" presStyleIdx="3" presStyleCnt="4">
        <dgm:presLayoutVars>
          <dgm:bulletEnabled val="1"/>
        </dgm:presLayoutVars>
      </dgm:prSet>
      <dgm:spPr/>
    </dgm:pt>
    <dgm:pt modelId="{6ADF140E-61F2-E74B-B583-1E70FA7CD303}" type="pres">
      <dgm:prSet presAssocID="{D2A61972-9869-4F59-874C-2ABD88116BE5}" presName="FourNodes_3_text" presStyleLbl="node1" presStyleIdx="3" presStyleCnt="4">
        <dgm:presLayoutVars>
          <dgm:bulletEnabled val="1"/>
        </dgm:presLayoutVars>
      </dgm:prSet>
      <dgm:spPr/>
    </dgm:pt>
    <dgm:pt modelId="{4E7E77B9-BD6B-A749-8E43-90FACC704AAB}" type="pres">
      <dgm:prSet presAssocID="{D2A61972-9869-4F59-874C-2ABD88116BE5}" presName="FourNodes_4_text" presStyleLbl="node1" presStyleIdx="3" presStyleCnt="4">
        <dgm:presLayoutVars>
          <dgm:bulletEnabled val="1"/>
        </dgm:presLayoutVars>
      </dgm:prSet>
      <dgm:spPr/>
    </dgm:pt>
  </dgm:ptLst>
  <dgm:cxnLst>
    <dgm:cxn modelId="{F7DB4802-BD09-2546-A8E2-AC65A4062FAB}" type="presOf" srcId="{A85E8DFF-05DF-4BD2-9F6B-80EABCA4D176}" destId="{720EFBDD-CA68-B946-B6E4-2CA9D7D9AE9B}" srcOrd="0" destOrd="0" presId="urn:microsoft.com/office/officeart/2005/8/layout/vProcess5"/>
    <dgm:cxn modelId="{9A9B7217-81DE-B04D-B748-7EFB17D622C1}" type="presOf" srcId="{6D6838BD-2635-4665-A2A9-EC7FB7AA5E64}" destId="{8399B988-8846-C243-B30B-D2C97F38F2D7}" srcOrd="0" destOrd="0" presId="urn:microsoft.com/office/officeart/2005/8/layout/vProcess5"/>
    <dgm:cxn modelId="{93934237-02ED-5647-A253-7DD62FAA22D4}" type="presOf" srcId="{EACB8198-26F6-44BB-88C7-CC9C435BA5D7}" destId="{BC464F30-D9C3-7B40-8FB3-3F9949A14382}" srcOrd="0" destOrd="0" presId="urn:microsoft.com/office/officeart/2005/8/layout/vProcess5"/>
    <dgm:cxn modelId="{8C57F539-55D0-4255-A2F7-CF8D5CF8A63C}" srcId="{D2A61972-9869-4F59-874C-2ABD88116BE5}" destId="{8E488B15-DE68-4FF5-B316-EBF2E07D07C5}" srcOrd="0" destOrd="0" parTransId="{D36C60E0-E5FE-4064-89AC-293131DA5706}" sibTransId="{A85E8DFF-05DF-4BD2-9F6B-80EABCA4D176}"/>
    <dgm:cxn modelId="{6401593B-49C8-B943-B730-5FB1D8D5C3A6}" type="presOf" srcId="{EACB8198-26F6-44BB-88C7-CC9C435BA5D7}" destId="{4E7E77B9-BD6B-A749-8E43-90FACC704AAB}" srcOrd="1" destOrd="0" presId="urn:microsoft.com/office/officeart/2005/8/layout/vProcess5"/>
    <dgm:cxn modelId="{C283D163-43D3-CB45-B998-101D9E7D3A60}" type="presOf" srcId="{D68E8354-FA4E-40A6-A284-9EC569F7AB50}" destId="{0E907763-E67A-944E-A792-E6D3F854570E}" srcOrd="0" destOrd="0" presId="urn:microsoft.com/office/officeart/2005/8/layout/vProcess5"/>
    <dgm:cxn modelId="{2B656C6B-6086-4BAA-9E06-A00E36EFE8CA}" srcId="{D2A61972-9869-4F59-874C-2ABD88116BE5}" destId="{30406E2F-E6AE-4080-93A1-4CE948F34C4C}" srcOrd="1" destOrd="0" parTransId="{B6BCA765-24B6-4C30-B48D-8DE01D1BEBF8}" sibTransId="{25C458D5-2676-4F93-A293-CF138B380DF0}"/>
    <dgm:cxn modelId="{05160286-2B1F-5443-9752-A7EC592E7438}" type="presOf" srcId="{30406E2F-E6AE-4080-93A1-4CE948F34C4C}" destId="{2FD5E46E-C7A1-A147-A3A3-C25EDEC1E6D7}" srcOrd="0" destOrd="0" presId="urn:microsoft.com/office/officeart/2005/8/layout/vProcess5"/>
    <dgm:cxn modelId="{C004C1B6-071E-7944-A4EA-30319301996C}" type="presOf" srcId="{8E488B15-DE68-4FF5-B316-EBF2E07D07C5}" destId="{7F6E6F8F-2E08-B948-8CFB-4F61763D3C35}" srcOrd="0" destOrd="0" presId="urn:microsoft.com/office/officeart/2005/8/layout/vProcess5"/>
    <dgm:cxn modelId="{28B28BDE-1BB2-4F3A-BC3D-F352D196820F}" srcId="{D2A61972-9869-4F59-874C-2ABD88116BE5}" destId="{EACB8198-26F6-44BB-88C7-CC9C435BA5D7}" srcOrd="3" destOrd="0" parTransId="{1568F51F-63C0-4F8F-818D-93B21C5D5750}" sibTransId="{2EA7F379-3F86-436D-8077-5615F8410C77}"/>
    <dgm:cxn modelId="{DF1B73E6-BBA3-264E-BDF8-5ABE578032A1}" type="presOf" srcId="{D68E8354-FA4E-40A6-A284-9EC569F7AB50}" destId="{6ADF140E-61F2-E74B-B583-1E70FA7CD303}" srcOrd="1" destOrd="0" presId="urn:microsoft.com/office/officeart/2005/8/layout/vProcess5"/>
    <dgm:cxn modelId="{B659CCEE-2BFE-774E-B132-B43315EF11C0}" type="presOf" srcId="{8E488B15-DE68-4FF5-B316-EBF2E07D07C5}" destId="{B689CEB0-F888-0E4F-9306-6656DAB44D58}" srcOrd="1" destOrd="0" presId="urn:microsoft.com/office/officeart/2005/8/layout/vProcess5"/>
    <dgm:cxn modelId="{4816FEEE-8C35-BF4F-839F-CD74929E6E3B}" type="presOf" srcId="{30406E2F-E6AE-4080-93A1-4CE948F34C4C}" destId="{5D210201-2A39-DA4B-86E2-81A19925C5AA}" srcOrd="1" destOrd="0" presId="urn:microsoft.com/office/officeart/2005/8/layout/vProcess5"/>
    <dgm:cxn modelId="{6262B1F1-D674-4613-B271-54AFB9A08716}" srcId="{D2A61972-9869-4F59-874C-2ABD88116BE5}" destId="{D68E8354-FA4E-40A6-A284-9EC569F7AB50}" srcOrd="2" destOrd="0" parTransId="{7B4E8F95-D787-448E-B1B8-0589C5CCDD11}" sibTransId="{6D6838BD-2635-4665-A2A9-EC7FB7AA5E64}"/>
    <dgm:cxn modelId="{FE7CB3F7-CF2C-7146-A9DD-B133003CD67A}" type="presOf" srcId="{D2A61972-9869-4F59-874C-2ABD88116BE5}" destId="{CC1904CC-C735-4243-94B4-F7DE50B03F3F}" srcOrd="0" destOrd="0" presId="urn:microsoft.com/office/officeart/2005/8/layout/vProcess5"/>
    <dgm:cxn modelId="{B0B4D8F8-214A-E245-8614-D76763775250}" type="presOf" srcId="{25C458D5-2676-4F93-A293-CF138B380DF0}" destId="{A90C9024-7B58-464D-8A30-9B6C8D0865A1}" srcOrd="0" destOrd="0" presId="urn:microsoft.com/office/officeart/2005/8/layout/vProcess5"/>
    <dgm:cxn modelId="{3D934599-194B-354D-A8FC-2201D4C7C0B3}" type="presParOf" srcId="{CC1904CC-C735-4243-94B4-F7DE50B03F3F}" destId="{A1436A88-F6E7-874E-A85F-006CC9D3BCF6}" srcOrd="0" destOrd="0" presId="urn:microsoft.com/office/officeart/2005/8/layout/vProcess5"/>
    <dgm:cxn modelId="{F16E75FA-EAD6-2C4F-9C63-2613245B884F}" type="presParOf" srcId="{CC1904CC-C735-4243-94B4-F7DE50B03F3F}" destId="{7F6E6F8F-2E08-B948-8CFB-4F61763D3C35}" srcOrd="1" destOrd="0" presId="urn:microsoft.com/office/officeart/2005/8/layout/vProcess5"/>
    <dgm:cxn modelId="{AE20DFF6-91B7-B043-9122-BC7B375A442C}" type="presParOf" srcId="{CC1904CC-C735-4243-94B4-F7DE50B03F3F}" destId="{2FD5E46E-C7A1-A147-A3A3-C25EDEC1E6D7}" srcOrd="2" destOrd="0" presId="urn:microsoft.com/office/officeart/2005/8/layout/vProcess5"/>
    <dgm:cxn modelId="{1EA34B63-5D8C-DC4E-ABF4-8C691D87AB8B}" type="presParOf" srcId="{CC1904CC-C735-4243-94B4-F7DE50B03F3F}" destId="{0E907763-E67A-944E-A792-E6D3F854570E}" srcOrd="3" destOrd="0" presId="urn:microsoft.com/office/officeart/2005/8/layout/vProcess5"/>
    <dgm:cxn modelId="{2F4EDA7B-DC0F-114C-ABE7-7E838118F972}" type="presParOf" srcId="{CC1904CC-C735-4243-94B4-F7DE50B03F3F}" destId="{BC464F30-D9C3-7B40-8FB3-3F9949A14382}" srcOrd="4" destOrd="0" presId="urn:microsoft.com/office/officeart/2005/8/layout/vProcess5"/>
    <dgm:cxn modelId="{CB4E243F-3DA2-194E-B49E-E4FEEFCDA6A9}" type="presParOf" srcId="{CC1904CC-C735-4243-94B4-F7DE50B03F3F}" destId="{720EFBDD-CA68-B946-B6E4-2CA9D7D9AE9B}" srcOrd="5" destOrd="0" presId="urn:microsoft.com/office/officeart/2005/8/layout/vProcess5"/>
    <dgm:cxn modelId="{029F4A97-8934-8148-84BD-D75BF19C407A}" type="presParOf" srcId="{CC1904CC-C735-4243-94B4-F7DE50B03F3F}" destId="{A90C9024-7B58-464D-8A30-9B6C8D0865A1}" srcOrd="6" destOrd="0" presId="urn:microsoft.com/office/officeart/2005/8/layout/vProcess5"/>
    <dgm:cxn modelId="{F091A1E9-F4E0-9E46-9BF9-F40649DF5B43}" type="presParOf" srcId="{CC1904CC-C735-4243-94B4-F7DE50B03F3F}" destId="{8399B988-8846-C243-B30B-D2C97F38F2D7}" srcOrd="7" destOrd="0" presId="urn:microsoft.com/office/officeart/2005/8/layout/vProcess5"/>
    <dgm:cxn modelId="{3617237C-F7EC-DC4B-96D6-4DF90CE52805}" type="presParOf" srcId="{CC1904CC-C735-4243-94B4-F7DE50B03F3F}" destId="{B689CEB0-F888-0E4F-9306-6656DAB44D58}" srcOrd="8" destOrd="0" presId="urn:microsoft.com/office/officeart/2005/8/layout/vProcess5"/>
    <dgm:cxn modelId="{61193D7F-A625-7E44-9EFD-0779030AB9E0}" type="presParOf" srcId="{CC1904CC-C735-4243-94B4-F7DE50B03F3F}" destId="{5D210201-2A39-DA4B-86E2-81A19925C5AA}" srcOrd="9" destOrd="0" presId="urn:microsoft.com/office/officeart/2005/8/layout/vProcess5"/>
    <dgm:cxn modelId="{A262675E-4118-9641-BBB1-612C8DC4B2F2}" type="presParOf" srcId="{CC1904CC-C735-4243-94B4-F7DE50B03F3F}" destId="{6ADF140E-61F2-E74B-B583-1E70FA7CD303}" srcOrd="10" destOrd="0" presId="urn:microsoft.com/office/officeart/2005/8/layout/vProcess5"/>
    <dgm:cxn modelId="{58B776AA-1FCC-9A4D-A5C5-E2864F2264DF}" type="presParOf" srcId="{CC1904CC-C735-4243-94B4-F7DE50B03F3F}" destId="{4E7E77B9-BD6B-A749-8E43-90FACC704AA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6BD466-15D3-4573-A2E3-8BFFF167F95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DA884388-822D-4807-B19C-73FE9BD2A523}">
      <dgm:prSet/>
      <dgm:spPr/>
      <dgm:t>
        <a:bodyPr/>
        <a:lstStyle/>
        <a:p>
          <a:r>
            <a:rPr lang="cs-CZ"/>
            <a:t>Stručný popis sociálního, organizačního a personálního kontextu – v základu příběhu, jak jsou vidět a jsou relevantní</a:t>
          </a:r>
          <a:endParaRPr lang="en-US"/>
        </a:p>
      </dgm:t>
    </dgm:pt>
    <dgm:pt modelId="{5EFD0C1C-D431-4D2F-B0A5-29EAD1A76AEC}" type="parTrans" cxnId="{13C3259C-127E-4E0F-99B7-AC34C57A0E84}">
      <dgm:prSet/>
      <dgm:spPr/>
      <dgm:t>
        <a:bodyPr/>
        <a:lstStyle/>
        <a:p>
          <a:endParaRPr lang="en-US"/>
        </a:p>
      </dgm:t>
    </dgm:pt>
    <dgm:pt modelId="{161389A3-C1AD-4C88-A592-92FF411F83E9}" type="sibTrans" cxnId="{13C3259C-127E-4E0F-99B7-AC34C57A0E84}">
      <dgm:prSet/>
      <dgm:spPr/>
      <dgm:t>
        <a:bodyPr/>
        <a:lstStyle/>
        <a:p>
          <a:endParaRPr lang="en-US"/>
        </a:p>
      </dgm:t>
    </dgm:pt>
    <dgm:pt modelId="{92EC156E-6964-4032-9316-E9C86536FA0B}">
      <dgm:prSet/>
      <dgm:spPr/>
      <dgm:t>
        <a:bodyPr/>
        <a:lstStyle/>
        <a:p>
          <a:r>
            <a:rPr lang="cs-CZ"/>
            <a:t>Důvody, které jsou rozhodující pro nás</a:t>
          </a:r>
          <a:endParaRPr lang="en-US"/>
        </a:p>
      </dgm:t>
    </dgm:pt>
    <dgm:pt modelId="{090A7F73-2D91-4C0D-93B6-A20C368D6E6F}" type="parTrans" cxnId="{278C38F3-B2B1-4ED2-ACC7-A7151EE2B58A}">
      <dgm:prSet/>
      <dgm:spPr/>
      <dgm:t>
        <a:bodyPr/>
        <a:lstStyle/>
        <a:p>
          <a:endParaRPr lang="en-US"/>
        </a:p>
      </dgm:t>
    </dgm:pt>
    <dgm:pt modelId="{0DCF738E-BA10-4CEC-8132-5AA98070FB98}" type="sibTrans" cxnId="{278C38F3-B2B1-4ED2-ACC7-A7151EE2B58A}">
      <dgm:prSet/>
      <dgm:spPr/>
      <dgm:t>
        <a:bodyPr/>
        <a:lstStyle/>
        <a:p>
          <a:endParaRPr lang="en-US"/>
        </a:p>
      </dgm:t>
    </dgm:pt>
    <dgm:pt modelId="{A61768C3-A4F0-4371-B3C8-F076F128185A}">
      <dgm:prSet/>
      <dgm:spPr/>
      <dgm:t>
        <a:bodyPr/>
        <a:lstStyle/>
        <a:p>
          <a:r>
            <a:rPr lang="cs-CZ"/>
            <a:t>Popis z naší perspektivy – být jako by nad věcí, spontánní a nepřezkoumané předpoklady</a:t>
          </a:r>
          <a:endParaRPr lang="en-US"/>
        </a:p>
      </dgm:t>
    </dgm:pt>
    <dgm:pt modelId="{742DE087-AEDD-4496-9F31-A3BAEC3C099E}" type="parTrans" cxnId="{7356A356-BB32-480C-8728-9A7886EEA99A}">
      <dgm:prSet/>
      <dgm:spPr/>
      <dgm:t>
        <a:bodyPr/>
        <a:lstStyle/>
        <a:p>
          <a:endParaRPr lang="en-US"/>
        </a:p>
      </dgm:t>
    </dgm:pt>
    <dgm:pt modelId="{C7414CC9-4600-42BC-8168-8866C3418492}" type="sibTrans" cxnId="{7356A356-BB32-480C-8728-9A7886EEA99A}">
      <dgm:prSet/>
      <dgm:spPr/>
      <dgm:t>
        <a:bodyPr/>
        <a:lstStyle/>
        <a:p>
          <a:endParaRPr lang="en-US"/>
        </a:p>
      </dgm:t>
    </dgm:pt>
    <dgm:pt modelId="{43982882-A494-48B0-9DB2-DF59A9145BC3}" type="pres">
      <dgm:prSet presAssocID="{8D6BD466-15D3-4573-A2E3-8BFFF167F956}" presName="root" presStyleCnt="0">
        <dgm:presLayoutVars>
          <dgm:dir/>
          <dgm:resizeHandles val="exact"/>
        </dgm:presLayoutVars>
      </dgm:prSet>
      <dgm:spPr/>
    </dgm:pt>
    <dgm:pt modelId="{9403FF4E-006B-4113-A4E4-A8567375F795}" type="pres">
      <dgm:prSet presAssocID="{DA884388-822D-4807-B19C-73FE9BD2A523}" presName="compNode" presStyleCnt="0"/>
      <dgm:spPr/>
    </dgm:pt>
    <dgm:pt modelId="{1FA7FFA0-F9F4-405B-80D0-EAED12A16785}" type="pres">
      <dgm:prSet presAssocID="{DA884388-822D-4807-B19C-73FE9BD2A523}" presName="bgRect" presStyleLbl="bgShp" presStyleIdx="0" presStyleCnt="3"/>
      <dgm:spPr/>
    </dgm:pt>
    <dgm:pt modelId="{D35A872B-E75F-42EA-A789-B03EE8278419}" type="pres">
      <dgm:prSet presAssocID="{DA884388-822D-4807-B19C-73FE9BD2A52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ýzkum"/>
        </a:ext>
      </dgm:extLst>
    </dgm:pt>
    <dgm:pt modelId="{59D980FF-C481-43FE-BE86-F617B6F7826E}" type="pres">
      <dgm:prSet presAssocID="{DA884388-822D-4807-B19C-73FE9BD2A523}" presName="spaceRect" presStyleCnt="0"/>
      <dgm:spPr/>
    </dgm:pt>
    <dgm:pt modelId="{E04A88E1-F3DB-4C16-848F-DDDF0E7B6E9A}" type="pres">
      <dgm:prSet presAssocID="{DA884388-822D-4807-B19C-73FE9BD2A523}" presName="parTx" presStyleLbl="revTx" presStyleIdx="0" presStyleCnt="3">
        <dgm:presLayoutVars>
          <dgm:chMax val="0"/>
          <dgm:chPref val="0"/>
        </dgm:presLayoutVars>
      </dgm:prSet>
      <dgm:spPr/>
    </dgm:pt>
    <dgm:pt modelId="{78DF6BDE-84B7-45AD-BCB0-2D966E3DE81C}" type="pres">
      <dgm:prSet presAssocID="{161389A3-C1AD-4C88-A592-92FF411F83E9}" presName="sibTrans" presStyleCnt="0"/>
      <dgm:spPr/>
    </dgm:pt>
    <dgm:pt modelId="{433956BD-A071-4FF4-BB42-77440451799B}" type="pres">
      <dgm:prSet presAssocID="{92EC156E-6964-4032-9316-E9C86536FA0B}" presName="compNode" presStyleCnt="0"/>
      <dgm:spPr/>
    </dgm:pt>
    <dgm:pt modelId="{0E24DDDE-8043-4D78-8783-FF2A5274E069}" type="pres">
      <dgm:prSet presAssocID="{92EC156E-6964-4032-9316-E9C86536FA0B}" presName="bgRect" presStyleLbl="bgShp" presStyleIdx="1" presStyleCnt="3"/>
      <dgm:spPr/>
    </dgm:pt>
    <dgm:pt modelId="{4A4F8977-3387-472D-8611-14E6668D9D5E}" type="pres">
      <dgm:prSet presAssocID="{92EC156E-6964-4032-9316-E9C86536FA0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9134168E-A7F0-437D-95CF-1435AD1C6D1B}" type="pres">
      <dgm:prSet presAssocID="{92EC156E-6964-4032-9316-E9C86536FA0B}" presName="spaceRect" presStyleCnt="0"/>
      <dgm:spPr/>
    </dgm:pt>
    <dgm:pt modelId="{115A82C4-C085-465E-B850-0546118572D8}" type="pres">
      <dgm:prSet presAssocID="{92EC156E-6964-4032-9316-E9C86536FA0B}" presName="parTx" presStyleLbl="revTx" presStyleIdx="1" presStyleCnt="3">
        <dgm:presLayoutVars>
          <dgm:chMax val="0"/>
          <dgm:chPref val="0"/>
        </dgm:presLayoutVars>
      </dgm:prSet>
      <dgm:spPr/>
    </dgm:pt>
    <dgm:pt modelId="{81FFDC8F-657D-42D6-AF94-600DBCCC5BC7}" type="pres">
      <dgm:prSet presAssocID="{0DCF738E-BA10-4CEC-8132-5AA98070FB98}" presName="sibTrans" presStyleCnt="0"/>
      <dgm:spPr/>
    </dgm:pt>
    <dgm:pt modelId="{806CB8A7-517F-4EB7-A6D4-00319D06CF23}" type="pres">
      <dgm:prSet presAssocID="{A61768C3-A4F0-4371-B3C8-F076F128185A}" presName="compNode" presStyleCnt="0"/>
      <dgm:spPr/>
    </dgm:pt>
    <dgm:pt modelId="{477F3E54-DA6C-4EBB-B50B-314DB4261A22}" type="pres">
      <dgm:prSet presAssocID="{A61768C3-A4F0-4371-B3C8-F076F128185A}" presName="bgRect" presStyleLbl="bgShp" presStyleIdx="2" presStyleCnt="3"/>
      <dgm:spPr/>
    </dgm:pt>
    <dgm:pt modelId="{0C5FCC5B-E11B-456F-96EA-A05428D8D77F}" type="pres">
      <dgm:prSet presAssocID="{A61768C3-A4F0-4371-B3C8-F076F128185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tázky"/>
        </a:ext>
      </dgm:extLst>
    </dgm:pt>
    <dgm:pt modelId="{E48BF81F-169B-4A30-862B-144133458A82}" type="pres">
      <dgm:prSet presAssocID="{A61768C3-A4F0-4371-B3C8-F076F128185A}" presName="spaceRect" presStyleCnt="0"/>
      <dgm:spPr/>
    </dgm:pt>
    <dgm:pt modelId="{CE339C14-878A-4D52-994B-DE544CFB33F0}" type="pres">
      <dgm:prSet presAssocID="{A61768C3-A4F0-4371-B3C8-F076F128185A}" presName="parTx" presStyleLbl="revTx" presStyleIdx="2" presStyleCnt="3">
        <dgm:presLayoutVars>
          <dgm:chMax val="0"/>
          <dgm:chPref val="0"/>
        </dgm:presLayoutVars>
      </dgm:prSet>
      <dgm:spPr/>
    </dgm:pt>
  </dgm:ptLst>
  <dgm:cxnLst>
    <dgm:cxn modelId="{F4A2693F-6FE4-41A9-A765-FD2E5F72E1D7}" type="presOf" srcId="{8D6BD466-15D3-4573-A2E3-8BFFF167F956}" destId="{43982882-A494-48B0-9DB2-DF59A9145BC3}" srcOrd="0" destOrd="0" presId="urn:microsoft.com/office/officeart/2018/2/layout/IconVerticalSolidList"/>
    <dgm:cxn modelId="{EB518F6A-A671-45CD-BDFF-A01D3280FD44}" type="presOf" srcId="{92EC156E-6964-4032-9316-E9C86536FA0B}" destId="{115A82C4-C085-465E-B850-0546118572D8}" srcOrd="0" destOrd="0" presId="urn:microsoft.com/office/officeart/2018/2/layout/IconVerticalSolidList"/>
    <dgm:cxn modelId="{7356A356-BB32-480C-8728-9A7886EEA99A}" srcId="{8D6BD466-15D3-4573-A2E3-8BFFF167F956}" destId="{A61768C3-A4F0-4371-B3C8-F076F128185A}" srcOrd="2" destOrd="0" parTransId="{742DE087-AEDD-4496-9F31-A3BAEC3C099E}" sibTransId="{C7414CC9-4600-42BC-8168-8866C3418492}"/>
    <dgm:cxn modelId="{C5953A87-414E-4795-9876-A2CE808D301C}" type="presOf" srcId="{DA884388-822D-4807-B19C-73FE9BD2A523}" destId="{E04A88E1-F3DB-4C16-848F-DDDF0E7B6E9A}" srcOrd="0" destOrd="0" presId="urn:microsoft.com/office/officeart/2018/2/layout/IconVerticalSolidList"/>
    <dgm:cxn modelId="{13C3259C-127E-4E0F-99B7-AC34C57A0E84}" srcId="{8D6BD466-15D3-4573-A2E3-8BFFF167F956}" destId="{DA884388-822D-4807-B19C-73FE9BD2A523}" srcOrd="0" destOrd="0" parTransId="{5EFD0C1C-D431-4D2F-B0A5-29EAD1A76AEC}" sibTransId="{161389A3-C1AD-4C88-A592-92FF411F83E9}"/>
    <dgm:cxn modelId="{37781EA3-3C27-4464-9F1F-BC3D40AF383C}" type="presOf" srcId="{A61768C3-A4F0-4371-B3C8-F076F128185A}" destId="{CE339C14-878A-4D52-994B-DE544CFB33F0}" srcOrd="0" destOrd="0" presId="urn:microsoft.com/office/officeart/2018/2/layout/IconVerticalSolidList"/>
    <dgm:cxn modelId="{278C38F3-B2B1-4ED2-ACC7-A7151EE2B58A}" srcId="{8D6BD466-15D3-4573-A2E3-8BFFF167F956}" destId="{92EC156E-6964-4032-9316-E9C86536FA0B}" srcOrd="1" destOrd="0" parTransId="{090A7F73-2D91-4C0D-93B6-A20C368D6E6F}" sibTransId="{0DCF738E-BA10-4CEC-8132-5AA98070FB98}"/>
    <dgm:cxn modelId="{B886E86B-55E9-45D3-9866-2086F500F622}" type="presParOf" srcId="{43982882-A494-48B0-9DB2-DF59A9145BC3}" destId="{9403FF4E-006B-4113-A4E4-A8567375F795}" srcOrd="0" destOrd="0" presId="urn:microsoft.com/office/officeart/2018/2/layout/IconVerticalSolidList"/>
    <dgm:cxn modelId="{F7B17EEE-B006-4B5D-B8B9-9458CD6EA984}" type="presParOf" srcId="{9403FF4E-006B-4113-A4E4-A8567375F795}" destId="{1FA7FFA0-F9F4-405B-80D0-EAED12A16785}" srcOrd="0" destOrd="0" presId="urn:microsoft.com/office/officeart/2018/2/layout/IconVerticalSolidList"/>
    <dgm:cxn modelId="{A6C522C1-CB60-404C-9744-5224AEF89715}" type="presParOf" srcId="{9403FF4E-006B-4113-A4E4-A8567375F795}" destId="{D35A872B-E75F-42EA-A789-B03EE8278419}" srcOrd="1" destOrd="0" presId="urn:microsoft.com/office/officeart/2018/2/layout/IconVerticalSolidList"/>
    <dgm:cxn modelId="{ED91437F-885D-437D-A1D1-7502A92438E3}" type="presParOf" srcId="{9403FF4E-006B-4113-A4E4-A8567375F795}" destId="{59D980FF-C481-43FE-BE86-F617B6F7826E}" srcOrd="2" destOrd="0" presId="urn:microsoft.com/office/officeart/2018/2/layout/IconVerticalSolidList"/>
    <dgm:cxn modelId="{27430705-82B1-4748-AE15-A372F0802D1E}" type="presParOf" srcId="{9403FF4E-006B-4113-A4E4-A8567375F795}" destId="{E04A88E1-F3DB-4C16-848F-DDDF0E7B6E9A}" srcOrd="3" destOrd="0" presId="urn:microsoft.com/office/officeart/2018/2/layout/IconVerticalSolidList"/>
    <dgm:cxn modelId="{0AD7AD82-8212-41D5-A253-B6BE481EE23E}" type="presParOf" srcId="{43982882-A494-48B0-9DB2-DF59A9145BC3}" destId="{78DF6BDE-84B7-45AD-BCB0-2D966E3DE81C}" srcOrd="1" destOrd="0" presId="urn:microsoft.com/office/officeart/2018/2/layout/IconVerticalSolidList"/>
    <dgm:cxn modelId="{0287F7B8-558C-4EA0-AB32-A58059E70BC4}" type="presParOf" srcId="{43982882-A494-48B0-9DB2-DF59A9145BC3}" destId="{433956BD-A071-4FF4-BB42-77440451799B}" srcOrd="2" destOrd="0" presId="urn:microsoft.com/office/officeart/2018/2/layout/IconVerticalSolidList"/>
    <dgm:cxn modelId="{13F88DB6-A444-4945-A361-21F401134F02}" type="presParOf" srcId="{433956BD-A071-4FF4-BB42-77440451799B}" destId="{0E24DDDE-8043-4D78-8783-FF2A5274E069}" srcOrd="0" destOrd="0" presId="urn:microsoft.com/office/officeart/2018/2/layout/IconVerticalSolidList"/>
    <dgm:cxn modelId="{11571CBD-FC28-425A-B9EF-EC8CB3C5566A}" type="presParOf" srcId="{433956BD-A071-4FF4-BB42-77440451799B}" destId="{4A4F8977-3387-472D-8611-14E6668D9D5E}" srcOrd="1" destOrd="0" presId="urn:microsoft.com/office/officeart/2018/2/layout/IconVerticalSolidList"/>
    <dgm:cxn modelId="{E37EBC0C-F6E8-41AB-8551-7B80FDCA0E5B}" type="presParOf" srcId="{433956BD-A071-4FF4-BB42-77440451799B}" destId="{9134168E-A7F0-437D-95CF-1435AD1C6D1B}" srcOrd="2" destOrd="0" presId="urn:microsoft.com/office/officeart/2018/2/layout/IconVerticalSolidList"/>
    <dgm:cxn modelId="{E3DB167A-621E-4324-9956-88F54AB381D3}" type="presParOf" srcId="{433956BD-A071-4FF4-BB42-77440451799B}" destId="{115A82C4-C085-465E-B850-0546118572D8}" srcOrd="3" destOrd="0" presId="urn:microsoft.com/office/officeart/2018/2/layout/IconVerticalSolidList"/>
    <dgm:cxn modelId="{CE00C8B7-A20C-4FAA-8255-C40F79D6B2A2}" type="presParOf" srcId="{43982882-A494-48B0-9DB2-DF59A9145BC3}" destId="{81FFDC8F-657D-42D6-AF94-600DBCCC5BC7}" srcOrd="3" destOrd="0" presId="urn:microsoft.com/office/officeart/2018/2/layout/IconVerticalSolidList"/>
    <dgm:cxn modelId="{7337F105-B39C-47E5-BB0E-C5569BAEADE0}" type="presParOf" srcId="{43982882-A494-48B0-9DB2-DF59A9145BC3}" destId="{806CB8A7-517F-4EB7-A6D4-00319D06CF23}" srcOrd="4" destOrd="0" presId="urn:microsoft.com/office/officeart/2018/2/layout/IconVerticalSolidList"/>
    <dgm:cxn modelId="{C58CEE21-03A4-4B82-96C9-F2B430326073}" type="presParOf" srcId="{806CB8A7-517F-4EB7-A6D4-00319D06CF23}" destId="{477F3E54-DA6C-4EBB-B50B-314DB4261A22}" srcOrd="0" destOrd="0" presId="urn:microsoft.com/office/officeart/2018/2/layout/IconVerticalSolidList"/>
    <dgm:cxn modelId="{F3192722-6366-4CEA-BFD3-70B91F57ACB7}" type="presParOf" srcId="{806CB8A7-517F-4EB7-A6D4-00319D06CF23}" destId="{0C5FCC5B-E11B-456F-96EA-A05428D8D77F}" srcOrd="1" destOrd="0" presId="urn:microsoft.com/office/officeart/2018/2/layout/IconVerticalSolidList"/>
    <dgm:cxn modelId="{2B1B7728-541B-4637-AC2C-13BFBCB12093}" type="presParOf" srcId="{806CB8A7-517F-4EB7-A6D4-00319D06CF23}" destId="{E48BF81F-169B-4A30-862B-144133458A82}" srcOrd="2" destOrd="0" presId="urn:microsoft.com/office/officeart/2018/2/layout/IconVerticalSolidList"/>
    <dgm:cxn modelId="{5925AF3F-428E-42D6-9A5C-71AABCDD5108}" type="presParOf" srcId="{806CB8A7-517F-4EB7-A6D4-00319D06CF23}" destId="{CE339C14-878A-4D52-994B-DE544CFB33F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7C4291-15BE-804B-9670-F4D55E688279}">
      <dsp:nvSpPr>
        <dsp:cNvPr id="0" name=""/>
        <dsp:cNvSpPr/>
      </dsp:nvSpPr>
      <dsp:spPr>
        <a:xfrm>
          <a:off x="0" y="3406931"/>
          <a:ext cx="8229600" cy="1118231"/>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cs-CZ" sz="2500" kern="1200"/>
            <a:t>4 – 13 století – opouštění dětí jako menší zlo, ženě je přiznána nesmrtelná duše </a:t>
          </a:r>
          <a:endParaRPr lang="en-US" sz="2500" kern="1200"/>
        </a:p>
      </dsp:txBody>
      <dsp:txXfrm>
        <a:off x="0" y="3406931"/>
        <a:ext cx="8229600" cy="1118231"/>
      </dsp:txXfrm>
    </dsp:sp>
    <dsp:sp modelId="{1BE3BF9A-7327-714B-9B30-B0F770764EFA}">
      <dsp:nvSpPr>
        <dsp:cNvPr id="0" name=""/>
        <dsp:cNvSpPr/>
      </dsp:nvSpPr>
      <dsp:spPr>
        <a:xfrm rot="10800000">
          <a:off x="0" y="1703865"/>
          <a:ext cx="8229600" cy="1719839"/>
        </a:xfrm>
        <a:prstGeom prst="upArrowCallou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cs-CZ" sz="2500" kern="1200"/>
            <a:t>Do 4 stolení n.l. starověk – vraždění dětí, které jsou vnímány jako přebytečné – do Konstantinopolského sněmu</a:t>
          </a:r>
          <a:endParaRPr lang="en-US" sz="2500" kern="1200"/>
        </a:p>
      </dsp:txBody>
      <dsp:txXfrm rot="10800000">
        <a:off x="0" y="1703865"/>
        <a:ext cx="8229600" cy="1117500"/>
      </dsp:txXfrm>
    </dsp:sp>
    <dsp:sp modelId="{C31CA3C8-6C58-E74E-AB18-E6ED8748A461}">
      <dsp:nvSpPr>
        <dsp:cNvPr id="0" name=""/>
        <dsp:cNvSpPr/>
      </dsp:nvSpPr>
      <dsp:spPr>
        <a:xfrm rot="10800000">
          <a:off x="0" y="799"/>
          <a:ext cx="8229600" cy="1719839"/>
        </a:xfrm>
        <a:prstGeom prst="upArrowCallou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cs-CZ" sz="2500" kern="1200"/>
            <a:t>Místem pro přežití i pro smrt dítěte je a byla jeho vlastní rodina.</a:t>
          </a:r>
          <a:endParaRPr lang="en-US" sz="2500" kern="1200"/>
        </a:p>
      </dsp:txBody>
      <dsp:txXfrm rot="10800000">
        <a:off x="0" y="799"/>
        <a:ext cx="8229600" cy="1117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880B2-327B-D640-8BA3-85DF2800DAE2}">
      <dsp:nvSpPr>
        <dsp:cNvPr id="0" name=""/>
        <dsp:cNvSpPr/>
      </dsp:nvSpPr>
      <dsp:spPr>
        <a:xfrm>
          <a:off x="0" y="3356"/>
          <a:ext cx="6696744" cy="28828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kern="1200"/>
            <a:t>Ambivalence 13 – 17 století – scholastika rozvíjí teorii, že dítě se člověkem stává výchovou (tabula rasa), nalezince – Vincentina, ochrana novorozenců – torny. Ochrana dětského života jako křesťanská ctnost.</a:t>
          </a:r>
          <a:endParaRPr lang="en-US" sz="2800" kern="1200"/>
        </a:p>
      </dsp:txBody>
      <dsp:txXfrm>
        <a:off x="140731" y="144087"/>
        <a:ext cx="6415282" cy="2601418"/>
      </dsp:txXfrm>
    </dsp:sp>
    <dsp:sp modelId="{8000D496-E582-CC4B-85A1-763109A4EC3C}">
      <dsp:nvSpPr>
        <dsp:cNvPr id="0" name=""/>
        <dsp:cNvSpPr/>
      </dsp:nvSpPr>
      <dsp:spPr>
        <a:xfrm>
          <a:off x="0" y="2966876"/>
          <a:ext cx="6696744" cy="288288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cs-CZ" sz="2800" kern="1200"/>
            <a:t>18 století a velká průmyslová revoluce – změna rodinných rolí, rozbití rodinné jednoty, vznik prvních sociálních systémů a změna pohledu na rodinu – Bismarck – rodina jako základ prosperujícího státu.</a:t>
          </a:r>
          <a:endParaRPr lang="en-US" sz="2800" kern="1200"/>
        </a:p>
      </dsp:txBody>
      <dsp:txXfrm>
        <a:off x="140731" y="3107607"/>
        <a:ext cx="6415282" cy="2601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DEEBB-B135-3A4B-A84D-4D0BD4134ECA}">
      <dsp:nvSpPr>
        <dsp:cNvPr id="0" name=""/>
        <dsp:cNvSpPr/>
      </dsp:nvSpPr>
      <dsp:spPr>
        <a:xfrm>
          <a:off x="0" y="483886"/>
          <a:ext cx="8229600" cy="148473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kern="1200"/>
            <a:t>19 století – povinná školní docházka, vzdělanost je nutná pro rozvoj státu. Škola se stává nezastupitelným prvkem výchovy, dítě je budoucí plátce daní.</a:t>
          </a:r>
          <a:endParaRPr lang="en-US" sz="2700" kern="1200"/>
        </a:p>
      </dsp:txBody>
      <dsp:txXfrm>
        <a:off x="72479" y="556365"/>
        <a:ext cx="8084642" cy="1339772"/>
      </dsp:txXfrm>
    </dsp:sp>
    <dsp:sp modelId="{90C82301-C11A-564A-831C-4E838638C949}">
      <dsp:nvSpPr>
        <dsp:cNvPr id="0" name=""/>
        <dsp:cNvSpPr/>
      </dsp:nvSpPr>
      <dsp:spPr>
        <a:xfrm>
          <a:off x="0" y="2046376"/>
          <a:ext cx="8229600" cy="148473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kern="1200"/>
            <a:t>20 století – rodiče stávají sluhou dítěte (nárůst vnitřního napětí rodiny). Společenská role rodiče je být sluhou dítěte – pojem vycházející z sociálního modelu Welfare.</a:t>
          </a:r>
          <a:endParaRPr lang="en-US" sz="2700" kern="1200"/>
        </a:p>
      </dsp:txBody>
      <dsp:txXfrm>
        <a:off x="72479" y="2118855"/>
        <a:ext cx="8084642" cy="1339772"/>
      </dsp:txXfrm>
    </dsp:sp>
    <dsp:sp modelId="{927CCF21-9737-FA49-BB60-892F6DA5105F}">
      <dsp:nvSpPr>
        <dsp:cNvPr id="0" name=""/>
        <dsp:cNvSpPr/>
      </dsp:nvSpPr>
      <dsp:spPr>
        <a:xfrm>
          <a:off x="0" y="3608866"/>
          <a:ext cx="8229600" cy="148473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kern="1200"/>
            <a:t>21 století -  Welwork, Flexicure – vymáhání rodičovských povinností a povinností dítěte se učit podle svých možností.</a:t>
          </a:r>
          <a:endParaRPr lang="en-US" sz="2700" kern="1200"/>
        </a:p>
      </dsp:txBody>
      <dsp:txXfrm>
        <a:off x="72479" y="3681345"/>
        <a:ext cx="8084642" cy="13397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3B0E8-9D3A-429B-BFBE-177FAC5F036C}">
      <dsp:nvSpPr>
        <dsp:cNvPr id="0" name=""/>
        <dsp:cNvSpPr/>
      </dsp:nvSpPr>
      <dsp:spPr>
        <a:xfrm>
          <a:off x="0" y="1878"/>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AC4DB0-D69A-4390-9760-18EA8110F741}">
      <dsp:nvSpPr>
        <dsp:cNvPr id="0" name=""/>
        <dsp:cNvSpPr/>
      </dsp:nvSpPr>
      <dsp:spPr>
        <a:xfrm>
          <a:off x="287993" y="216088"/>
          <a:ext cx="523623" cy="523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AF0DE1-8FA7-40EA-8E4B-35F25D52D99A}">
      <dsp:nvSpPr>
        <dsp:cNvPr id="0" name=""/>
        <dsp:cNvSpPr/>
      </dsp:nvSpPr>
      <dsp:spPr>
        <a:xfrm>
          <a:off x="1099610" y="1878"/>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889000">
            <a:lnSpc>
              <a:spcPct val="90000"/>
            </a:lnSpc>
            <a:spcBef>
              <a:spcPct val="0"/>
            </a:spcBef>
            <a:spcAft>
              <a:spcPct val="35000"/>
            </a:spcAft>
            <a:buNone/>
          </a:pPr>
          <a:r>
            <a:rPr lang="cs-CZ" sz="2000" kern="1200"/>
            <a:t>Hodnocení reality je dán způsobem poznání, to však není neměnné</a:t>
          </a:r>
          <a:endParaRPr lang="en-US" sz="2000" kern="1200"/>
        </a:p>
      </dsp:txBody>
      <dsp:txXfrm>
        <a:off x="1099610" y="1878"/>
        <a:ext cx="7129989" cy="952043"/>
      </dsp:txXfrm>
    </dsp:sp>
    <dsp:sp modelId="{8404499E-0CB3-4D03-B999-C5F575FE0440}">
      <dsp:nvSpPr>
        <dsp:cNvPr id="0" name=""/>
        <dsp:cNvSpPr/>
      </dsp:nvSpPr>
      <dsp:spPr>
        <a:xfrm>
          <a:off x="0" y="1191932"/>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B91803-BD98-4465-BA1A-B362D7A3115F}">
      <dsp:nvSpPr>
        <dsp:cNvPr id="0" name=""/>
        <dsp:cNvSpPr/>
      </dsp:nvSpPr>
      <dsp:spPr>
        <a:xfrm>
          <a:off x="287993" y="1406142"/>
          <a:ext cx="523623" cy="523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CBAA93-1956-4915-931D-08B79F513947}">
      <dsp:nvSpPr>
        <dsp:cNvPr id="0" name=""/>
        <dsp:cNvSpPr/>
      </dsp:nvSpPr>
      <dsp:spPr>
        <a:xfrm>
          <a:off x="1099610" y="1191932"/>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889000">
            <a:lnSpc>
              <a:spcPct val="90000"/>
            </a:lnSpc>
            <a:spcBef>
              <a:spcPct val="0"/>
            </a:spcBef>
            <a:spcAft>
              <a:spcPct val="35000"/>
            </a:spcAft>
            <a:buNone/>
          </a:pPr>
          <a:r>
            <a:rPr lang="cs-CZ" sz="2000" kern="1200"/>
            <a:t>Podstatou jevu CAN je  ubližování dětem vzhledem k nějaké mezi.</a:t>
          </a:r>
          <a:endParaRPr lang="en-US" sz="2000" kern="1200"/>
        </a:p>
      </dsp:txBody>
      <dsp:txXfrm>
        <a:off x="1099610" y="1191932"/>
        <a:ext cx="7129989" cy="952043"/>
      </dsp:txXfrm>
    </dsp:sp>
    <dsp:sp modelId="{6D35438B-53D4-424F-AE6B-A412C6AAC3C6}">
      <dsp:nvSpPr>
        <dsp:cNvPr id="0" name=""/>
        <dsp:cNvSpPr/>
      </dsp:nvSpPr>
      <dsp:spPr>
        <a:xfrm>
          <a:off x="0" y="2381986"/>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9CAD8C-B802-4F0D-BE40-0AC17B11BDCB}">
      <dsp:nvSpPr>
        <dsp:cNvPr id="0" name=""/>
        <dsp:cNvSpPr/>
      </dsp:nvSpPr>
      <dsp:spPr>
        <a:xfrm>
          <a:off x="287993" y="2596196"/>
          <a:ext cx="523623" cy="5236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886ADE-F5F5-4834-BE47-F018A5A0AB07}">
      <dsp:nvSpPr>
        <dsp:cNvPr id="0" name=""/>
        <dsp:cNvSpPr/>
      </dsp:nvSpPr>
      <dsp:spPr>
        <a:xfrm>
          <a:off x="1099610" y="2381986"/>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889000">
            <a:lnSpc>
              <a:spcPct val="90000"/>
            </a:lnSpc>
            <a:spcBef>
              <a:spcPct val="0"/>
            </a:spcBef>
            <a:spcAft>
              <a:spcPct val="35000"/>
            </a:spcAft>
            <a:buNone/>
          </a:pPr>
          <a:r>
            <a:rPr lang="cs-CZ" sz="2000" kern="1200"/>
            <a:t>Způsob popisu jevu CAN je ještě více neměřitelný a je především ovlivněn sociálně-společenským kontextem hodnotitele</a:t>
          </a:r>
          <a:endParaRPr lang="en-US" sz="2000" kern="1200"/>
        </a:p>
      </dsp:txBody>
      <dsp:txXfrm>
        <a:off x="1099610" y="2381986"/>
        <a:ext cx="7129989" cy="952043"/>
      </dsp:txXfrm>
    </dsp:sp>
    <dsp:sp modelId="{2607D12F-0820-4B7B-939B-95088E6D894C}">
      <dsp:nvSpPr>
        <dsp:cNvPr id="0" name=""/>
        <dsp:cNvSpPr/>
      </dsp:nvSpPr>
      <dsp:spPr>
        <a:xfrm>
          <a:off x="0" y="3572041"/>
          <a:ext cx="8229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469174-37C3-4642-952F-D20E7782AFFC}">
      <dsp:nvSpPr>
        <dsp:cNvPr id="0" name=""/>
        <dsp:cNvSpPr/>
      </dsp:nvSpPr>
      <dsp:spPr>
        <a:xfrm>
          <a:off x="287993" y="3786250"/>
          <a:ext cx="523623" cy="5236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566F31-D99D-4230-BF23-6E63FBA8BA08}">
      <dsp:nvSpPr>
        <dsp:cNvPr id="0" name=""/>
        <dsp:cNvSpPr/>
      </dsp:nvSpPr>
      <dsp:spPr>
        <a:xfrm>
          <a:off x="1099610" y="3572041"/>
          <a:ext cx="7129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889000">
            <a:lnSpc>
              <a:spcPct val="90000"/>
            </a:lnSpc>
            <a:spcBef>
              <a:spcPct val="0"/>
            </a:spcBef>
            <a:spcAft>
              <a:spcPct val="35000"/>
            </a:spcAft>
            <a:buNone/>
          </a:pPr>
          <a:r>
            <a:rPr lang="cs-CZ" sz="2000" kern="1200"/>
            <a:t>Další proměnná je výbava dítěte – psychická a fyzická </a:t>
          </a:r>
          <a:endParaRPr lang="en-US" sz="2000" kern="1200"/>
        </a:p>
      </dsp:txBody>
      <dsp:txXfrm>
        <a:off x="1099610" y="3572041"/>
        <a:ext cx="7129989" cy="9520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DCF04E-57AB-1940-A338-265969C5DA91}">
      <dsp:nvSpPr>
        <dsp:cNvPr id="0" name=""/>
        <dsp:cNvSpPr/>
      </dsp:nvSpPr>
      <dsp:spPr>
        <a:xfrm>
          <a:off x="0" y="1183"/>
          <a:ext cx="7355160" cy="1072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kern="1200"/>
            <a:t>Neumíme rozlišovat pojmy</a:t>
          </a:r>
          <a:endParaRPr lang="en-US" sz="2700" kern="1200"/>
        </a:p>
      </dsp:txBody>
      <dsp:txXfrm>
        <a:off x="52359" y="53542"/>
        <a:ext cx="7250442" cy="967861"/>
      </dsp:txXfrm>
    </dsp:sp>
    <dsp:sp modelId="{45BD8F78-9AB6-D24A-BBC4-1847FE0BD8F2}">
      <dsp:nvSpPr>
        <dsp:cNvPr id="0" name=""/>
        <dsp:cNvSpPr/>
      </dsp:nvSpPr>
      <dsp:spPr>
        <a:xfrm>
          <a:off x="0" y="1151522"/>
          <a:ext cx="7355160" cy="1072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kern="1200"/>
            <a:t>Slučujeme nesouvisející pojmy: dítě patří do rodiny a dítě má vyrůstat ve funkční rodině.</a:t>
          </a:r>
          <a:endParaRPr lang="en-US" sz="2700" kern="1200"/>
        </a:p>
      </dsp:txBody>
      <dsp:txXfrm>
        <a:off x="52359" y="1203881"/>
        <a:ext cx="7250442" cy="967861"/>
      </dsp:txXfrm>
    </dsp:sp>
    <dsp:sp modelId="{8D336DCB-451B-4042-9598-E6BCFFC2C65C}">
      <dsp:nvSpPr>
        <dsp:cNvPr id="0" name=""/>
        <dsp:cNvSpPr/>
      </dsp:nvSpPr>
      <dsp:spPr>
        <a:xfrm>
          <a:off x="0" y="2301861"/>
          <a:ext cx="7355160" cy="1072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kern="1200"/>
            <a:t>Rok má 12 měsíců, ale 13 lunárních cyklů</a:t>
          </a:r>
          <a:endParaRPr lang="en-US" sz="2700" kern="1200"/>
        </a:p>
      </dsp:txBody>
      <dsp:txXfrm>
        <a:off x="52359" y="2354220"/>
        <a:ext cx="7250442" cy="967861"/>
      </dsp:txXfrm>
    </dsp:sp>
    <dsp:sp modelId="{20D8DA4F-AA58-E64E-9F60-C0EA6C42F867}">
      <dsp:nvSpPr>
        <dsp:cNvPr id="0" name=""/>
        <dsp:cNvSpPr/>
      </dsp:nvSpPr>
      <dsp:spPr>
        <a:xfrm>
          <a:off x="0" y="3452200"/>
          <a:ext cx="7355160" cy="1072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cs-CZ" sz="2700" kern="1200"/>
            <a:t>Slunce vyjde na východě, ale reálně se otočí země, slunce stojí</a:t>
          </a:r>
          <a:endParaRPr lang="en-US" sz="2700" kern="1200"/>
        </a:p>
      </dsp:txBody>
      <dsp:txXfrm>
        <a:off x="52359" y="3504559"/>
        <a:ext cx="7250442" cy="9678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B979B-8480-694B-9F56-F9A6B3C7CF98}">
      <dsp:nvSpPr>
        <dsp:cNvPr id="0" name=""/>
        <dsp:cNvSpPr/>
      </dsp:nvSpPr>
      <dsp:spPr>
        <a:xfrm>
          <a:off x="495061" y="645"/>
          <a:ext cx="2262336" cy="135740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kern="1200"/>
            <a:t>Jaké je hlavní téma- témata?</a:t>
          </a:r>
          <a:endParaRPr lang="en-US" sz="1700" kern="1200"/>
        </a:p>
      </dsp:txBody>
      <dsp:txXfrm>
        <a:off x="495061" y="645"/>
        <a:ext cx="2262336" cy="1357401"/>
      </dsp:txXfrm>
    </dsp:sp>
    <dsp:sp modelId="{A3E689FB-2393-EE41-A60C-287E5DD3770A}">
      <dsp:nvSpPr>
        <dsp:cNvPr id="0" name=""/>
        <dsp:cNvSpPr/>
      </dsp:nvSpPr>
      <dsp:spPr>
        <a:xfrm>
          <a:off x="2983631" y="645"/>
          <a:ext cx="2262336" cy="135740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kern="1200"/>
            <a:t>Kdo jsou hlavní účastníci – jednotlivec, skupina, komunita?</a:t>
          </a:r>
          <a:endParaRPr lang="en-US" sz="1700" kern="1200"/>
        </a:p>
      </dsp:txBody>
      <dsp:txXfrm>
        <a:off x="2983631" y="645"/>
        <a:ext cx="2262336" cy="1357401"/>
      </dsp:txXfrm>
    </dsp:sp>
    <dsp:sp modelId="{C5B5C6AF-B060-D84A-BBD8-B5EF05EE4B0B}">
      <dsp:nvSpPr>
        <dsp:cNvPr id="0" name=""/>
        <dsp:cNvSpPr/>
      </dsp:nvSpPr>
      <dsp:spPr>
        <a:xfrm>
          <a:off x="5472201" y="645"/>
          <a:ext cx="2262336" cy="135740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kern="1200"/>
            <a:t>Z jaké pohledu prezentují, co chybí?</a:t>
          </a:r>
          <a:endParaRPr lang="en-US" sz="1700" kern="1200"/>
        </a:p>
      </dsp:txBody>
      <dsp:txXfrm>
        <a:off x="5472201" y="645"/>
        <a:ext cx="2262336" cy="1357401"/>
      </dsp:txXfrm>
    </dsp:sp>
    <dsp:sp modelId="{2BC55D27-9B84-3147-8D38-08767C9347B2}">
      <dsp:nvSpPr>
        <dsp:cNvPr id="0" name=""/>
        <dsp:cNvSpPr/>
      </dsp:nvSpPr>
      <dsp:spPr>
        <a:xfrm>
          <a:off x="495061" y="1584280"/>
          <a:ext cx="2262336" cy="135740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kern="1200"/>
            <a:t>Rozdílnost pohledu jednotlivých účastníků</a:t>
          </a:r>
          <a:endParaRPr lang="en-US" sz="1700" kern="1200"/>
        </a:p>
      </dsp:txBody>
      <dsp:txXfrm>
        <a:off x="495061" y="1584280"/>
        <a:ext cx="2262336" cy="1357401"/>
      </dsp:txXfrm>
    </dsp:sp>
    <dsp:sp modelId="{5C83FFCB-84D1-9A41-B41B-ABDBBB28DA5F}">
      <dsp:nvSpPr>
        <dsp:cNvPr id="0" name=""/>
        <dsp:cNvSpPr/>
      </dsp:nvSpPr>
      <dsp:spPr>
        <a:xfrm>
          <a:off x="2983631" y="1584280"/>
          <a:ext cx="2262336" cy="135740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kern="1200"/>
            <a:t>Jaké mají znalosti a zkušenosti? (teorie, systémy, paradigmata, kulturu, pohlaví, mocenské hry)</a:t>
          </a:r>
          <a:endParaRPr lang="en-US" sz="1700" kern="1200"/>
        </a:p>
      </dsp:txBody>
      <dsp:txXfrm>
        <a:off x="2983631" y="1584280"/>
        <a:ext cx="2262336" cy="1357401"/>
      </dsp:txXfrm>
    </dsp:sp>
    <dsp:sp modelId="{0F0E7A68-3B20-D54F-A1DA-90FA3D1A129D}">
      <dsp:nvSpPr>
        <dsp:cNvPr id="0" name=""/>
        <dsp:cNvSpPr/>
      </dsp:nvSpPr>
      <dsp:spPr>
        <a:xfrm>
          <a:off x="5472201" y="1584280"/>
          <a:ext cx="2262336" cy="135740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kern="1200"/>
            <a:t>Jaký používají jazyk, rozumění pojmům</a:t>
          </a:r>
          <a:endParaRPr lang="en-US" sz="1700" kern="1200"/>
        </a:p>
      </dsp:txBody>
      <dsp:txXfrm>
        <a:off x="5472201" y="1584280"/>
        <a:ext cx="2262336" cy="1357401"/>
      </dsp:txXfrm>
    </dsp:sp>
    <dsp:sp modelId="{CA45BBC8-74F4-9648-9F05-AEB2E27414D0}">
      <dsp:nvSpPr>
        <dsp:cNvPr id="0" name=""/>
        <dsp:cNvSpPr/>
      </dsp:nvSpPr>
      <dsp:spPr>
        <a:xfrm>
          <a:off x="1739346" y="3167916"/>
          <a:ext cx="2262336" cy="135740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kern="1200"/>
            <a:t>Mezery, předsudky v popisu, co se očekává že získanou. </a:t>
          </a:r>
          <a:endParaRPr lang="en-US" sz="1700" kern="1200"/>
        </a:p>
      </dsp:txBody>
      <dsp:txXfrm>
        <a:off x="1739346" y="3167916"/>
        <a:ext cx="2262336" cy="1357401"/>
      </dsp:txXfrm>
    </dsp:sp>
    <dsp:sp modelId="{66CE4D75-5DB0-6F40-9DA4-1A8E7FA56034}">
      <dsp:nvSpPr>
        <dsp:cNvPr id="0" name=""/>
        <dsp:cNvSpPr/>
      </dsp:nvSpPr>
      <dsp:spPr>
        <a:xfrm>
          <a:off x="4227916" y="3167916"/>
          <a:ext cx="2262336" cy="135740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cs-CZ" sz="1700" kern="1200"/>
            <a:t>Jaká je časová osa – vývoj rodiny v čase</a:t>
          </a:r>
          <a:endParaRPr lang="en-US" sz="1700" kern="1200"/>
        </a:p>
      </dsp:txBody>
      <dsp:txXfrm>
        <a:off x="4227916" y="3167916"/>
        <a:ext cx="2262336" cy="13574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CCD00-E0A5-4845-81C3-71CFAFFC66D3}">
      <dsp:nvSpPr>
        <dsp:cNvPr id="0" name=""/>
        <dsp:cNvSpPr/>
      </dsp:nvSpPr>
      <dsp:spPr>
        <a:xfrm>
          <a:off x="0" y="591343"/>
          <a:ext cx="2571749" cy="154305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a:t>Pojmenováni skrytých a nových částí, nám umožňuje novou konstrukci.</a:t>
          </a:r>
          <a:endParaRPr lang="en-US" sz="1900" kern="1200"/>
        </a:p>
      </dsp:txBody>
      <dsp:txXfrm>
        <a:off x="0" y="591343"/>
        <a:ext cx="2571749" cy="1543050"/>
      </dsp:txXfrm>
    </dsp:sp>
    <dsp:sp modelId="{F3B41B50-82DF-D84E-92F8-85C8D24FC1F7}">
      <dsp:nvSpPr>
        <dsp:cNvPr id="0" name=""/>
        <dsp:cNvSpPr/>
      </dsp:nvSpPr>
      <dsp:spPr>
        <a:xfrm>
          <a:off x="2828925" y="591343"/>
          <a:ext cx="2571749" cy="154305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a:t>Využít nových pojmenování, frází, </a:t>
          </a:r>
          <a:endParaRPr lang="en-US" sz="1900" kern="1200"/>
        </a:p>
      </dsp:txBody>
      <dsp:txXfrm>
        <a:off x="2828925" y="591343"/>
        <a:ext cx="2571749" cy="1543050"/>
      </dsp:txXfrm>
    </dsp:sp>
    <dsp:sp modelId="{367550DB-6C6A-5547-8BFA-8055D24F06D0}">
      <dsp:nvSpPr>
        <dsp:cNvPr id="0" name=""/>
        <dsp:cNvSpPr/>
      </dsp:nvSpPr>
      <dsp:spPr>
        <a:xfrm>
          <a:off x="5657849" y="591343"/>
          <a:ext cx="2571749" cy="154305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a:t>Tvorba nových kategorií</a:t>
          </a:r>
          <a:endParaRPr lang="en-US" sz="1900" kern="1200"/>
        </a:p>
      </dsp:txBody>
      <dsp:txXfrm>
        <a:off x="5657849" y="591343"/>
        <a:ext cx="2571749" cy="1543050"/>
      </dsp:txXfrm>
    </dsp:sp>
    <dsp:sp modelId="{CA9C55A9-84FF-5D4E-825E-F8FB9C268C24}">
      <dsp:nvSpPr>
        <dsp:cNvPr id="0" name=""/>
        <dsp:cNvSpPr/>
      </dsp:nvSpPr>
      <dsp:spPr>
        <a:xfrm>
          <a:off x="0" y="2391569"/>
          <a:ext cx="2571749" cy="154305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a:t>Nové praktické modely</a:t>
          </a:r>
          <a:endParaRPr lang="en-US" sz="1900" kern="1200"/>
        </a:p>
      </dsp:txBody>
      <dsp:txXfrm>
        <a:off x="0" y="2391569"/>
        <a:ext cx="2571749" cy="1543050"/>
      </dsp:txXfrm>
    </dsp:sp>
    <dsp:sp modelId="{38E8029D-0311-F140-B69B-8817246A8EF1}">
      <dsp:nvSpPr>
        <dsp:cNvPr id="0" name=""/>
        <dsp:cNvSpPr/>
      </dsp:nvSpPr>
      <dsp:spPr>
        <a:xfrm>
          <a:off x="2828925" y="2391569"/>
          <a:ext cx="2571749" cy="154305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dirty="0"/>
            <a:t>Vytváření nové struktury nebo procesů, kultury nebo klimatu diskurzu rozvoje a akceptace</a:t>
          </a:r>
          <a:endParaRPr lang="en-US" sz="1900" kern="1200" dirty="0"/>
        </a:p>
      </dsp:txBody>
      <dsp:txXfrm>
        <a:off x="2828925" y="2391569"/>
        <a:ext cx="2571749" cy="1543050"/>
      </dsp:txXfrm>
    </dsp:sp>
    <dsp:sp modelId="{2A722584-5CEA-494E-97D1-5DBE4DD24699}">
      <dsp:nvSpPr>
        <dsp:cNvPr id="0" name=""/>
        <dsp:cNvSpPr/>
      </dsp:nvSpPr>
      <dsp:spPr>
        <a:xfrm>
          <a:off x="5657849" y="2391569"/>
          <a:ext cx="2571749" cy="154305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cs-CZ" sz="1900" kern="1200" dirty="0"/>
            <a:t>Jak rozumím a interpretuji příběh, co dělá moje interpretace s příběhem</a:t>
          </a:r>
          <a:endParaRPr lang="en-US" sz="1900" kern="1200" dirty="0"/>
        </a:p>
      </dsp:txBody>
      <dsp:txXfrm>
        <a:off x="5657849" y="2391569"/>
        <a:ext cx="2571749" cy="15430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E6F8F-2E08-B948-8CFB-4F61763D3C35}">
      <dsp:nvSpPr>
        <dsp:cNvPr id="0" name=""/>
        <dsp:cNvSpPr/>
      </dsp:nvSpPr>
      <dsp:spPr>
        <a:xfrm>
          <a:off x="0" y="0"/>
          <a:ext cx="8290560" cy="66639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cs-CZ" sz="2900" kern="1200"/>
            <a:t>Deprivace, zanedbanost, frustrace</a:t>
          </a:r>
          <a:endParaRPr lang="en-US" sz="2900" kern="1200"/>
        </a:p>
      </dsp:txBody>
      <dsp:txXfrm>
        <a:off x="19518" y="19518"/>
        <a:ext cx="7515157" cy="627358"/>
      </dsp:txXfrm>
    </dsp:sp>
    <dsp:sp modelId="{2FD5E46E-C7A1-A147-A3A3-C25EDEC1E6D7}">
      <dsp:nvSpPr>
        <dsp:cNvPr id="0" name=""/>
        <dsp:cNvSpPr/>
      </dsp:nvSpPr>
      <dsp:spPr>
        <a:xfrm>
          <a:off x="694334" y="787557"/>
          <a:ext cx="8290560" cy="666394"/>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cs-CZ" sz="2900" u="sng" kern="1200"/>
            <a:t>Typ sociálně hyperaktivní</a:t>
          </a:r>
          <a:r>
            <a:rPr lang="cs-CZ" sz="2900" kern="1200"/>
            <a:t>  </a:t>
          </a:r>
          <a:endParaRPr lang="en-US" sz="2900" kern="1200"/>
        </a:p>
      </dsp:txBody>
      <dsp:txXfrm>
        <a:off x="713852" y="807075"/>
        <a:ext cx="7124033" cy="627358"/>
      </dsp:txXfrm>
    </dsp:sp>
    <dsp:sp modelId="{0E907763-E67A-944E-A792-E6D3F854570E}">
      <dsp:nvSpPr>
        <dsp:cNvPr id="0" name=""/>
        <dsp:cNvSpPr/>
      </dsp:nvSpPr>
      <dsp:spPr>
        <a:xfrm>
          <a:off x="1378305" y="1575114"/>
          <a:ext cx="8290560" cy="666394"/>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cs-CZ" sz="2900" u="sng" kern="1200"/>
            <a:t>Typ sociálně hypoaktivní</a:t>
          </a:r>
          <a:r>
            <a:rPr lang="cs-CZ" sz="2900" kern="1200"/>
            <a:t>  </a:t>
          </a:r>
          <a:endParaRPr lang="en-US" sz="2900" kern="1200"/>
        </a:p>
      </dsp:txBody>
      <dsp:txXfrm>
        <a:off x="1397823" y="1594632"/>
        <a:ext cx="7134396" cy="627358"/>
      </dsp:txXfrm>
    </dsp:sp>
    <dsp:sp modelId="{BC464F30-D9C3-7B40-8FB3-3F9949A14382}">
      <dsp:nvSpPr>
        <dsp:cNvPr id="0" name=""/>
        <dsp:cNvSpPr/>
      </dsp:nvSpPr>
      <dsp:spPr>
        <a:xfrm>
          <a:off x="2072639" y="2362672"/>
          <a:ext cx="8290560" cy="666394"/>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cs-CZ" sz="2900" u="sng" kern="1200"/>
            <a:t>Typ normoaktivní</a:t>
          </a:r>
          <a:r>
            <a:rPr lang="cs-CZ" sz="2900" kern="1200"/>
            <a:t> </a:t>
          </a:r>
          <a:endParaRPr lang="en-US" sz="2900" kern="1200"/>
        </a:p>
      </dsp:txBody>
      <dsp:txXfrm>
        <a:off x="2092157" y="2382190"/>
        <a:ext cx="7124033" cy="627358"/>
      </dsp:txXfrm>
    </dsp:sp>
    <dsp:sp modelId="{720EFBDD-CA68-B946-B6E4-2CA9D7D9AE9B}">
      <dsp:nvSpPr>
        <dsp:cNvPr id="0" name=""/>
        <dsp:cNvSpPr/>
      </dsp:nvSpPr>
      <dsp:spPr>
        <a:xfrm>
          <a:off x="7857403" y="510397"/>
          <a:ext cx="433156" cy="433156"/>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7954863" y="510397"/>
        <a:ext cx="238236" cy="325950"/>
      </dsp:txXfrm>
    </dsp:sp>
    <dsp:sp modelId="{A90C9024-7B58-464D-8A30-9B6C8D0865A1}">
      <dsp:nvSpPr>
        <dsp:cNvPr id="0" name=""/>
        <dsp:cNvSpPr/>
      </dsp:nvSpPr>
      <dsp:spPr>
        <a:xfrm>
          <a:off x="8551737" y="1297955"/>
          <a:ext cx="433156" cy="433156"/>
        </a:xfrm>
        <a:prstGeom prst="downArrow">
          <a:avLst>
            <a:gd name="adj1" fmla="val 55000"/>
            <a:gd name="adj2" fmla="val 45000"/>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649197" y="1297955"/>
        <a:ext cx="238236" cy="325950"/>
      </dsp:txXfrm>
    </dsp:sp>
    <dsp:sp modelId="{8399B988-8846-C243-B30B-D2C97F38F2D7}">
      <dsp:nvSpPr>
        <dsp:cNvPr id="0" name=""/>
        <dsp:cNvSpPr/>
      </dsp:nvSpPr>
      <dsp:spPr>
        <a:xfrm>
          <a:off x="9235709" y="2085512"/>
          <a:ext cx="433156" cy="433156"/>
        </a:xfrm>
        <a:prstGeom prst="downArrow">
          <a:avLst>
            <a:gd name="adj1" fmla="val 55000"/>
            <a:gd name="adj2" fmla="val 45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9333169" y="2085512"/>
        <a:ext cx="238236" cy="3259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A7FFA0-F9F4-405B-80D0-EAED12A16785}">
      <dsp:nvSpPr>
        <dsp:cNvPr id="0" name=""/>
        <dsp:cNvSpPr/>
      </dsp:nvSpPr>
      <dsp:spPr>
        <a:xfrm>
          <a:off x="0" y="552"/>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5A872B-E75F-42EA-A789-B03EE8278419}">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4A88E1-F3DB-4C16-848F-DDDF0E7B6E9A}">
      <dsp:nvSpPr>
        <dsp:cNvPr id="0" name=""/>
        <dsp:cNvSpPr/>
      </dsp:nvSpPr>
      <dsp:spPr>
        <a:xfrm>
          <a:off x="1493203" y="552"/>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066800">
            <a:lnSpc>
              <a:spcPct val="90000"/>
            </a:lnSpc>
            <a:spcBef>
              <a:spcPct val="0"/>
            </a:spcBef>
            <a:spcAft>
              <a:spcPct val="35000"/>
            </a:spcAft>
            <a:buNone/>
          </a:pPr>
          <a:r>
            <a:rPr lang="cs-CZ" sz="2400" kern="1200"/>
            <a:t>Stručný popis sociálního, organizačního a personálního kontextu – v základu příběhu, jak jsou vidět a jsou relevantní</a:t>
          </a:r>
          <a:endParaRPr lang="en-US" sz="2400" kern="1200"/>
        </a:p>
      </dsp:txBody>
      <dsp:txXfrm>
        <a:off x="1493203" y="552"/>
        <a:ext cx="6736396" cy="1292816"/>
      </dsp:txXfrm>
    </dsp:sp>
    <dsp:sp modelId="{0E24DDDE-8043-4D78-8783-FF2A5274E069}">
      <dsp:nvSpPr>
        <dsp:cNvPr id="0" name=""/>
        <dsp:cNvSpPr/>
      </dsp:nvSpPr>
      <dsp:spPr>
        <a:xfrm>
          <a:off x="0" y="1616573"/>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4F8977-3387-472D-8611-14E6668D9D5E}">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5A82C4-C085-465E-B850-0546118572D8}">
      <dsp:nvSpPr>
        <dsp:cNvPr id="0" name=""/>
        <dsp:cNvSpPr/>
      </dsp:nvSpPr>
      <dsp:spPr>
        <a:xfrm>
          <a:off x="1493203" y="161657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066800">
            <a:lnSpc>
              <a:spcPct val="90000"/>
            </a:lnSpc>
            <a:spcBef>
              <a:spcPct val="0"/>
            </a:spcBef>
            <a:spcAft>
              <a:spcPct val="35000"/>
            </a:spcAft>
            <a:buNone/>
          </a:pPr>
          <a:r>
            <a:rPr lang="cs-CZ" sz="2400" kern="1200"/>
            <a:t>Důvody, které jsou rozhodující pro nás</a:t>
          </a:r>
          <a:endParaRPr lang="en-US" sz="2400" kern="1200"/>
        </a:p>
      </dsp:txBody>
      <dsp:txXfrm>
        <a:off x="1493203" y="1616573"/>
        <a:ext cx="6736396" cy="1292816"/>
      </dsp:txXfrm>
    </dsp:sp>
    <dsp:sp modelId="{477F3E54-DA6C-4EBB-B50B-314DB4261A22}">
      <dsp:nvSpPr>
        <dsp:cNvPr id="0" name=""/>
        <dsp:cNvSpPr/>
      </dsp:nvSpPr>
      <dsp:spPr>
        <a:xfrm>
          <a:off x="0" y="3232593"/>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5FCC5B-E11B-456F-96EA-A05428D8D77F}">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339C14-878A-4D52-994B-DE544CFB33F0}">
      <dsp:nvSpPr>
        <dsp:cNvPr id="0" name=""/>
        <dsp:cNvSpPr/>
      </dsp:nvSpPr>
      <dsp:spPr>
        <a:xfrm>
          <a:off x="1493203" y="323259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066800">
            <a:lnSpc>
              <a:spcPct val="90000"/>
            </a:lnSpc>
            <a:spcBef>
              <a:spcPct val="0"/>
            </a:spcBef>
            <a:spcAft>
              <a:spcPct val="35000"/>
            </a:spcAft>
            <a:buNone/>
          </a:pPr>
          <a:r>
            <a:rPr lang="cs-CZ" sz="2400" kern="1200"/>
            <a:t>Popis z naší perspektivy – být jako by nad věcí, spontánní a nepřezkoumané předpoklady</a:t>
          </a:r>
          <a:endParaRPr lang="en-US" sz="2400" kern="1200"/>
        </a:p>
      </dsp:txBody>
      <dsp:txXfrm>
        <a:off x="1493203" y="3232593"/>
        <a:ext cx="6736396" cy="129281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5:29:31.114"/>
    </inkml:context>
    <inkml:brush xml:id="br0">
      <inkml:brushProperty name="width" value="0.09086" units="cm"/>
      <inkml:brushProperty name="height" value="0.09086" units="cm"/>
      <inkml:brushProperty name="color" value="#FF0000"/>
    </inkml:brush>
  </inkml:definitions>
  <inkml:trace contextRef="#ctx0" brushRef="#br0">10223 10200 8356,'-5'-12'68,"3"4"1,-3 2 0,1-1-1,2 2 1,3 0 0,5 2 0,5 2-1,0 2 1,2 2 0,2 1 0,1-2 0,2 0 0,1-2 0,1 0 0,0 0 0,0 0 0,2 0 0,3 0 0,1 0 0,1 0 0,0 0 0,0 0 0,1 0 0,2 0 0,3 0 0,0 0 0,3 0 15,3 0 0,-1 0 0,4 0 0,3 0 0,3 0 0,3 0 0,-1 1 0,2 2 0,3 0 0,5 0 0,2-2 0,0-1-89,1 0 1,2 0 0,-30 0 0,1 0 0,-1 0 0,1 0 0,-1 0 0,1 0 0,-2 0-1,0 0 1,1 0 0,-1 0 0,0 0 0,0 0 0,2 0 0,-1-1 0,2 0 0,-1-1 0,1 0-1,-1 1 1,1-1 0,0 1 0,0 0 0,0-1 0,0 1 0,1 0 0,0-1 0,0 0-1,1 0 1,1 1 3,0 1 0,0-1 1,-1 0-1,-1 1 1,1-1-1,0-1 0,0 0 1,1 0-1,0 1 1,1 0-1,1 0 0,-1 0 1,0 1-1,1 0 1,-2 0-1,1 0 1,0 0-1,1 0 0,0 0 1,0 0-1,1 0 1,0-1-1,1 0 0,0 0 4,1-1 0,-1 0 1,1-1-1,0 2 0,-4 1 1,0 0-1,1 0 0,0 0 1,2 0-1,0 0 1,1-1-1,-1 0 0,2 0 1,0 0-1,-1-1 0,-1 0 1,1 1-1,-1-1 1,0 2-1,0-1 0,1 1 1,1 0-1,-1 0 0,0 0 1,0 0-1,1 0 1,-2 0-1,-1 0 0,1 0 1,0 0-1,0 0 0,0 0 1,1 0 0,1 0 0,-1 0 1,0 0-1,0 0 0,1 0 0,-2 0 1,-1 0-1,1 0 0,-1 0 1,0 0-1,-1 0 0,1 0 0,1 0 1,0 0-1,0-1 0,0 0 1,0-1-1,-2 0 0,1 0 0,-2 1 1,1 0-1,-1 0 0,0-1 2,2 0 0,0 0 1,-1 2-1,1-1 1,0-1-1,0-1 1,-2 1-1,0 0 1,0-1-1,-1 1 0,1-1 1,1 1-1,1-2 1,1 1-1,-1 1 1,0-1-1,1 0 1,-1 0-1,-1 0 1,0 0-1,-1 1 0,0-1 1,0 1-1,0 0 1,0 0-1,1 0 1,-1 0-1,2 1 1,-1-1-1,1 1 1,-1 0-1,0 1-6,-1 0 1,0 0-1,0 0 1,0 0-1,0 0 1,1 0-1,-1 0 1,0 0-1,1 0 1,-1 0-1,-1 0 1,0 0-1,0-1 1,0 0-1,0 0 1,0 0-1,2-1 1,-1 0 0,0 1-1,1-1 1,-1 1-1,0 0 1,0 0-1,-1-1 3,0 1 1,0-2 0,0 0-1,0-1 1,1 1 0,-1 0-1,0 0 1,0 0 0,0-1-1,-1 0 1,-1 0 0,0 0-1,1 1 1,-1 0 0,-1 0-1,1 0 1,0 0 0,0 0 0,-1 0-1,1 0 1,-1 0 0,-1 1-1,0-1 1,-2 1 0,0 0-1,-1 0 1,0 0 0,0 0-1,0 0 1,0 0 0,32-1 1,-2 2 0,-1 1 0,-4 0 0,1 0 1,0 0-1,0 0 0,0-1 0,-5-2 0,-2-1 1,-2 2-1,-1 0 0,-1 2 52,-2 0 1,-4-3-1,-4-1 1,-1 0-1,-2 0 1,-2 0 0,-2 1-1,-4 2 1,-2 0-1,-3-2 1,-2-1 0,-1 2-1,-3 1 1,-1 1-1,-3 0 1,1 0-58,3 0 0,-3 0 0,2 0 0,-2 0 0,-1 0 0,-2 1 0,-1 1 0,-2 4 0,-1 1 0,1 6 0,0 4 0,5 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10:51:15.682"/>
    </inkml:context>
    <inkml:brush xml:id="br0">
      <inkml:brushProperty name="width" value="0.04286" units="cm"/>
      <inkml:brushProperty name="height" value="0.04286" units="cm"/>
    </inkml:brush>
  </inkml:definitions>
  <inkml:trace contextRef="#ctx0" brushRef="#br0">94 140 7152,'-16'0'0,"1"0"44,-1 0 1,1-3 0,1-6-1,4-6 668,5-2 1,3-1 0,2 3-1051,0-1 1,2 6-1,3 1-638,5 3 0,-1 0 976,1 6 0,0-6 0,6-3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lvl1pPr>
              <a:defRPr/>
            </a:lvl1pPr>
          </a:lstStyle>
          <a:p>
            <a:pPr>
              <a:defRPr/>
            </a:pPr>
            <a:fld id="{804B34F2-3878-492D-A26D-EBA5D906049F}" type="datetimeFigureOut">
              <a:rPr lang="cs-CZ"/>
              <a:pPr>
                <a:defRPr/>
              </a:pPr>
              <a:t>18.10.2024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C9D6AE79-F88F-46C3-B708-BB521DF04FFE}"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CB592CC6-7EC2-4F61-B72D-63F3994B6CA6}" type="datetimeFigureOut">
              <a:rPr lang="cs-CZ"/>
              <a:pPr>
                <a:defRPr/>
              </a:pPr>
              <a:t>18.10.2024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FA060417-07A6-453C-9D06-70E215602E43}"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49718F04-96F7-4552-86F1-FF8EA2D2F1D2}" type="datetimeFigureOut">
              <a:rPr lang="cs-CZ"/>
              <a:pPr>
                <a:defRPr/>
              </a:pPr>
              <a:t>18.10.2024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2409FCAE-624F-460D-B820-41F032ABB2EA}"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cs-CZ"/>
              <a:t>Kliknutím lze upravit styl.</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15916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B33956A4-ADBC-46AC-BDAB-369882BEA156}" type="datetimeFigureOut">
              <a:rPr lang="cs-CZ"/>
              <a:pPr>
                <a:defRPr/>
              </a:pPr>
              <a:t>18.10.2024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CA8BB97-72D6-4381-93BB-84C0805ABF83}"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22AE46F6-0EAD-4D7A-816F-2B810A8A4DC1}" type="datetimeFigureOut">
              <a:rPr lang="cs-CZ"/>
              <a:pPr>
                <a:defRPr/>
              </a:pPr>
              <a:t>18.10.2024</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16C4937D-36D5-40CC-9F9C-C26CE0E51AB3}"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F2D7EAE9-3639-4F10-9D8F-565D6EDAAF97}" type="datetimeFigureOut">
              <a:rPr lang="cs-CZ"/>
              <a:pPr>
                <a:defRPr/>
              </a:pPr>
              <a:t>18.10.2024</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35526207-283B-408A-8429-B4D6C1CBF5B6}"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3379D19F-D642-49BB-A8DB-4DF1F7C99C01}" type="datetimeFigureOut">
              <a:rPr lang="cs-CZ"/>
              <a:pPr>
                <a:defRPr/>
              </a:pPr>
              <a:t>18.10.2024</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346FFDED-18F8-4E6C-98F4-12590A15165A}"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3"/>
          <p:cNvSpPr>
            <a:spLocks noGrp="1"/>
          </p:cNvSpPr>
          <p:nvPr>
            <p:ph type="dt" sz="half" idx="10"/>
          </p:nvPr>
        </p:nvSpPr>
        <p:spPr/>
        <p:txBody>
          <a:bodyPr/>
          <a:lstStyle>
            <a:lvl1pPr>
              <a:defRPr/>
            </a:lvl1pPr>
          </a:lstStyle>
          <a:p>
            <a:pPr>
              <a:defRPr/>
            </a:pPr>
            <a:fld id="{32F506CD-E82F-416C-A9B9-D4151D28734F}" type="datetimeFigureOut">
              <a:rPr lang="cs-CZ"/>
              <a:pPr>
                <a:defRPr/>
              </a:pPr>
              <a:t>18.10.2024</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38196025-A789-4068-88C1-56741D6AC58B}"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C03D24D-4C4A-4A2A-887D-5FF1B2B796F4}" type="datetimeFigureOut">
              <a:rPr lang="cs-CZ"/>
              <a:pPr>
                <a:defRPr/>
              </a:pPr>
              <a:t>18.10.2024</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708CCCDA-AA82-4A95-9282-3804D7474FD6}"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C6A81CC0-41AD-41AE-939A-FD02C1B11816}" type="datetimeFigureOut">
              <a:rPr lang="cs-CZ"/>
              <a:pPr>
                <a:defRPr/>
              </a:pPr>
              <a:t>18.10.2024</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124E2592-4460-4A20-A9F7-FDFCED547B42}"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786B23BA-6A03-40B9-9902-8C83D03F2F20}" type="datetimeFigureOut">
              <a:rPr lang="cs-CZ"/>
              <a:pPr>
                <a:defRPr/>
              </a:pPr>
              <a:t>18.10.2024</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42B3049D-372C-4B3C-B18A-AB6F69518C22}"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Zástupný symbol pro nadpis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2051" name="Zástupný symbol pro tex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B42D5A-8079-4128-9D45-D4DFFC3519BF}" type="datetimeFigureOut">
              <a:rPr lang="cs-CZ"/>
              <a:pPr>
                <a:defRPr/>
              </a:pPr>
              <a:t>18.10.2024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52C0733-AE9E-4447-84FB-245003B14959}"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zakony.centrum.cz/obcansky-zakonik-novy/cast-2-hlava-2-dil-2-oddil-9-paragraf-858"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customXml" Target="../ink/ink2.xml"/><Relationship Id="rId1" Type="http://schemas.openxmlformats.org/officeDocument/2006/relationships/slideLayout" Target="../slideLayouts/slideLayout2.xml"/><Relationship Id="rId5" Type="http://schemas.openxmlformats.org/officeDocument/2006/relationships/image" Target="../media/image2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a:xfrm>
            <a:off x="722313" y="4406900"/>
            <a:ext cx="7772400" cy="1362075"/>
          </a:xfrm>
        </p:spPr>
        <p:txBody>
          <a:bodyPr wrap="square" anchor="t">
            <a:normAutofit/>
          </a:bodyPr>
          <a:lstStyle/>
          <a:p>
            <a:pPr eaLnBrk="1" hangingPunct="1"/>
            <a:r>
              <a:rPr lang="cs-CZ" dirty="0"/>
              <a:t>CAN - právní rámec</a:t>
            </a:r>
            <a:r>
              <a:rPr lang="cs-CZ"/>
              <a:t>, úvod</a:t>
            </a:r>
            <a:endParaRPr lang="cs-CZ" dirty="0"/>
          </a:p>
        </p:txBody>
      </p:sp>
      <p:sp>
        <p:nvSpPr>
          <p:cNvPr id="71" name="Text Placeholder 2">
            <a:extLst>
              <a:ext uri="{FF2B5EF4-FFF2-40B4-BE49-F238E27FC236}">
                <a16:creationId xmlns:a16="http://schemas.microsoft.com/office/drawing/2014/main" id="{95DDDB01-EC29-4069-0BF3-AFD0E696BAA0}"/>
              </a:ext>
            </a:extLst>
          </p:cNvPr>
          <p:cNvSpPr>
            <a:spLocks noGrp="1"/>
          </p:cNvSpPr>
          <p:nvPr>
            <p:ph type="body" idx="1"/>
          </p:nvPr>
        </p:nvSpPr>
        <p:spPr>
          <a:xfrm>
            <a:off x="722313" y="2906713"/>
            <a:ext cx="7772400" cy="1500187"/>
          </a:xfrm>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68B881-F23B-5A4F-9D11-5302AD5FCC56}"/>
              </a:ext>
            </a:extLst>
          </p:cNvPr>
          <p:cNvSpPr>
            <a:spLocks noGrp="1"/>
          </p:cNvSpPr>
          <p:nvPr>
            <p:ph type="title"/>
          </p:nvPr>
        </p:nvSpPr>
        <p:spPr/>
        <p:txBody>
          <a:bodyPr/>
          <a:lstStyle/>
          <a:p>
            <a:r>
              <a:rPr lang="cs-CZ" dirty="0"/>
              <a:t>Charta lidských práv</a:t>
            </a:r>
          </a:p>
        </p:txBody>
      </p:sp>
      <p:sp>
        <p:nvSpPr>
          <p:cNvPr id="3" name="Zástupný obsah 2">
            <a:extLst>
              <a:ext uri="{FF2B5EF4-FFF2-40B4-BE49-F238E27FC236}">
                <a16:creationId xmlns:a16="http://schemas.microsoft.com/office/drawing/2014/main" id="{C7B03AA1-7302-C04C-BB90-BC7254F28DDB}"/>
              </a:ext>
            </a:extLst>
          </p:cNvPr>
          <p:cNvSpPr>
            <a:spLocks noGrp="1"/>
          </p:cNvSpPr>
          <p:nvPr>
            <p:ph idx="1"/>
          </p:nvPr>
        </p:nvSpPr>
        <p:spPr/>
        <p:txBody>
          <a:bodyPr>
            <a:normAutofit fontScale="77500" lnSpcReduction="20000"/>
          </a:bodyPr>
          <a:lstStyle/>
          <a:p>
            <a:r>
              <a:rPr lang="cs-CZ" b="1" dirty="0"/>
              <a:t>Čl. 5</a:t>
            </a:r>
          </a:p>
          <a:p>
            <a:pPr marL="0" indent="0">
              <a:buNone/>
            </a:pPr>
            <a:r>
              <a:rPr lang="cs-CZ" dirty="0"/>
              <a:t>Každý je způsobilý mít práva.</a:t>
            </a:r>
          </a:p>
          <a:p>
            <a:r>
              <a:rPr lang="cs-CZ" b="1" dirty="0"/>
              <a:t>Čl. 6</a:t>
            </a:r>
          </a:p>
          <a:p>
            <a:pPr marL="0" indent="0">
              <a:buNone/>
            </a:pPr>
            <a:r>
              <a:rPr lang="cs-CZ" b="1" dirty="0"/>
              <a:t>(1)</a:t>
            </a:r>
            <a:r>
              <a:rPr lang="cs-CZ" dirty="0"/>
              <a:t> Každý má právo na život. Lidský život je hoden ochrany již před narozením.</a:t>
            </a:r>
          </a:p>
          <a:p>
            <a:pPr marL="0" indent="0">
              <a:buNone/>
            </a:pPr>
            <a:r>
              <a:rPr lang="cs-CZ" b="1" dirty="0"/>
              <a:t>(2)</a:t>
            </a:r>
            <a:r>
              <a:rPr lang="cs-CZ" dirty="0"/>
              <a:t> Nikdo nesmí být zbaven života.</a:t>
            </a:r>
          </a:p>
          <a:p>
            <a:r>
              <a:rPr lang="cs-CZ" b="1" dirty="0"/>
              <a:t>Čl. 10</a:t>
            </a:r>
          </a:p>
          <a:p>
            <a:pPr marL="0" indent="0">
              <a:buNone/>
            </a:pPr>
            <a:r>
              <a:rPr lang="cs-CZ" b="1" dirty="0"/>
              <a:t>(1)</a:t>
            </a:r>
            <a:r>
              <a:rPr lang="cs-CZ" dirty="0"/>
              <a:t> Každý má právo, aby byla zachována jeho lidská důstojnost, osobní čest, dobrá pověst a chráněno jeho jméno.</a:t>
            </a:r>
          </a:p>
          <a:p>
            <a:pPr marL="0" indent="0">
              <a:buNone/>
            </a:pPr>
            <a:r>
              <a:rPr lang="cs-CZ" b="1" dirty="0"/>
              <a:t>(2)</a:t>
            </a:r>
            <a:r>
              <a:rPr lang="cs-CZ" dirty="0"/>
              <a:t> Každý má právo na ochranu před neoprávněným zasahováním do soukromého a rodinného života.</a:t>
            </a:r>
          </a:p>
          <a:p>
            <a:pPr marL="0" indent="0">
              <a:buNone/>
            </a:pPr>
            <a:endParaRPr lang="cs-CZ" dirty="0"/>
          </a:p>
          <a:p>
            <a:endParaRPr lang="cs-CZ" dirty="0"/>
          </a:p>
        </p:txBody>
      </p:sp>
    </p:spTree>
    <p:extLst>
      <p:ext uri="{BB962C8B-B14F-4D97-AF65-F5344CB8AC3E}">
        <p14:creationId xmlns:p14="http://schemas.microsoft.com/office/powerpoint/2010/main" val="213526121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Nadpis 1"/>
          <p:cNvSpPr>
            <a:spLocks noGrp="1"/>
          </p:cNvSpPr>
          <p:nvPr>
            <p:ph type="title"/>
          </p:nvPr>
        </p:nvSpPr>
        <p:spPr/>
        <p:txBody>
          <a:bodyPr/>
          <a:lstStyle/>
          <a:p>
            <a:r>
              <a:rPr lang="cs-CZ"/>
              <a:t>Dynamika CSA</a:t>
            </a:r>
          </a:p>
        </p:txBody>
      </p:sp>
      <p:sp>
        <p:nvSpPr>
          <p:cNvPr id="89091" name="Zástupný symbol pro obsah 2"/>
          <p:cNvSpPr>
            <a:spLocks noGrp="1"/>
          </p:cNvSpPr>
          <p:nvPr>
            <p:ph idx="1"/>
          </p:nvPr>
        </p:nvSpPr>
        <p:spPr/>
        <p:txBody>
          <a:bodyPr/>
          <a:lstStyle/>
          <a:p>
            <a:r>
              <a:rPr lang="cs-CZ"/>
              <a:t>Zrazení přirozené důvěry dítěte</a:t>
            </a:r>
          </a:p>
          <a:p>
            <a:r>
              <a:rPr lang="cs-CZ"/>
              <a:t>Zneužití moci</a:t>
            </a:r>
          </a:p>
          <a:p>
            <a:r>
              <a:rPr lang="cs-CZ"/>
              <a:t>Neschopnost dítěte dát vědomý souhlas</a:t>
            </a:r>
          </a:p>
          <a:p>
            <a:r>
              <a:rPr lang="cs-CZ"/>
              <a:t>Emoční manipulace/fyzické donucení dítěte</a:t>
            </a:r>
          </a:p>
          <a:p>
            <a:r>
              <a:rPr lang="cs-CZ"/>
              <a:t>Pocit ohrožení u dítěte bez ohledu na způsob zneužití</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pPr>
              <a:buFont typeface="Arial" charset="0"/>
              <a:buNone/>
              <a:defRPr/>
            </a:pPr>
            <a:r>
              <a:rPr lang="cs-CZ" dirty="0"/>
              <a:t>Dětská a adolescentní psychiatrie se zabývá kontaktním sexuálním chováním:</a:t>
            </a:r>
          </a:p>
          <a:p>
            <a:pPr marL="514350" indent="-514350">
              <a:buFont typeface="Arial" charset="0"/>
              <a:buAutoNum type="alphaLcPeriod"/>
              <a:defRPr/>
            </a:pPr>
            <a:r>
              <a:rPr lang="cs-CZ" dirty="0" err="1"/>
              <a:t>Nepenetrativní</a:t>
            </a:r>
            <a:r>
              <a:rPr lang="cs-CZ" dirty="0"/>
              <a:t> aktivity – dotýkání se, mazlení, dráždění na prsou a na genitálu předměty, rukou, genitálem</a:t>
            </a:r>
          </a:p>
          <a:p>
            <a:pPr marL="514350" indent="-514350">
              <a:buFont typeface="Arial" charset="0"/>
              <a:buAutoNum type="alphaLcPeriod"/>
              <a:defRPr/>
            </a:pPr>
            <a:r>
              <a:rPr lang="cs-CZ" dirty="0" err="1"/>
              <a:t>Penetrativní</a:t>
            </a:r>
            <a:r>
              <a:rPr lang="cs-CZ" dirty="0"/>
              <a:t> aktivity – proniknutí pohlavním údem, prsty nebo předměty do genitálu,. Rozlišuje se: orálně-genitální sexuální akt, análně-genitální akt, genitálně-genitální akt.</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pPr>
              <a:buFont typeface="Arial" charset="0"/>
              <a:buNone/>
              <a:defRPr/>
            </a:pPr>
            <a:r>
              <a:rPr lang="cs-CZ" dirty="0"/>
              <a:t>Klinická psychologie rozlišuje:</a:t>
            </a:r>
          </a:p>
          <a:p>
            <a:pPr>
              <a:defRPr/>
            </a:pPr>
            <a:r>
              <a:rPr lang="cs-CZ" dirty="0"/>
              <a:t>Sexuální zneužití bezdotykové – setkání s exhibicionisty, účast na sexuálních aktivitách, kde nedochází k žádnému sexuálnímu tělesnému kontaktu (vystavení dítěte pornografickým videonahrávkám).</a:t>
            </a:r>
          </a:p>
          <a:p>
            <a:pPr>
              <a:defRPr/>
            </a:pPr>
            <a:r>
              <a:rPr lang="cs-CZ" dirty="0"/>
              <a:t>Kontaktní zneužití – kde dochází k pohlavnímu kontaktu, včetně laskání prsou a pohlavních orgánů dítěte.</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Nadpis 1"/>
          <p:cNvSpPr>
            <a:spLocks noGrp="1"/>
          </p:cNvSpPr>
          <p:nvPr>
            <p:ph type="title"/>
          </p:nvPr>
        </p:nvSpPr>
        <p:spPr/>
        <p:txBody>
          <a:bodyPr/>
          <a:lstStyle/>
          <a:p>
            <a:r>
              <a:rPr lang="cs-CZ"/>
              <a:t>Syndrom přizpůsobení</a:t>
            </a:r>
          </a:p>
        </p:txBody>
      </p:sp>
      <p:sp>
        <p:nvSpPr>
          <p:cNvPr id="3" name="Zástupný symbol pro obsah 2"/>
          <p:cNvSpPr>
            <a:spLocks noGrp="1"/>
          </p:cNvSpPr>
          <p:nvPr>
            <p:ph idx="1"/>
          </p:nvPr>
        </p:nvSpPr>
        <p:spPr/>
        <p:txBody>
          <a:bodyPr>
            <a:normAutofit fontScale="70000" lnSpcReduction="20000"/>
          </a:bodyPr>
          <a:lstStyle/>
          <a:p>
            <a:pPr>
              <a:defRPr/>
            </a:pPr>
            <a:r>
              <a:rPr lang="cs-CZ" dirty="0"/>
              <a:t>Syndrom dětského přizpůsobení (Summit 1983) – dítě v případě odhalení CSA ses tkává s druhotným zneužíváním, sekundární viktimizací. Dítěti se nevěří, konfrontace prožitku s okolním světem vychází v neprospěch dítěte. Je li dospělý považován za důvěryhodnou osobu, dítěti se nevěří a klade se mu vina.</a:t>
            </a:r>
          </a:p>
          <a:p>
            <a:pPr>
              <a:defRPr/>
            </a:pPr>
            <a:r>
              <a:rPr lang="cs-CZ" dirty="0"/>
              <a:t>Syndrom přizpůsobení zahrnuje 5 fází:</a:t>
            </a:r>
          </a:p>
          <a:p>
            <a:pPr marL="514350" indent="-514350">
              <a:buFont typeface="Arial" charset="0"/>
              <a:buAutoNum type="arabicPeriod"/>
              <a:defRPr/>
            </a:pPr>
            <a:r>
              <a:rPr lang="cs-CZ" b="1" dirty="0"/>
              <a:t>Utajování </a:t>
            </a:r>
            <a:r>
              <a:rPr lang="cs-CZ" dirty="0"/>
              <a:t>– žádné dítě není připraveno a možnost obtěžování, většinou je na obtěžujícím závislé. Není připraveno na výroky – jestli to někomu řekneš, nebudu tě mít rád…</a:t>
            </a:r>
          </a:p>
          <a:p>
            <a:pPr marL="514350" indent="-514350">
              <a:buFont typeface="Arial" charset="0"/>
              <a:buAutoNum type="arabicPeriod"/>
              <a:defRPr/>
            </a:pPr>
            <a:r>
              <a:rPr lang="cs-CZ" b="1" dirty="0"/>
              <a:t>Bezmocnost</a:t>
            </a:r>
            <a:r>
              <a:rPr lang="cs-CZ" dirty="0"/>
              <a:t> – třikrát větší pravděpodobnost, že dítě bude obtěžováno blízkou osobou. Bezmocnost se zvětšuje, pokud je dítě svěřeno do péče pachatele.</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642938"/>
            <a:ext cx="8229600" cy="5483225"/>
          </a:xfrm>
        </p:spPr>
        <p:txBody>
          <a:bodyPr>
            <a:normAutofit fontScale="70000" lnSpcReduction="20000"/>
          </a:bodyPr>
          <a:lstStyle/>
          <a:p>
            <a:pPr>
              <a:buFont typeface="Arial" charset="0"/>
              <a:buNone/>
              <a:defRPr/>
            </a:pPr>
            <a:r>
              <a:rPr lang="cs-CZ" b="1" dirty="0"/>
              <a:t>3. Svedení a přizpůsobení </a:t>
            </a:r>
            <a:r>
              <a:rPr lang="cs-CZ" dirty="0"/>
              <a:t>– zneužívání není pro dítě jednorázovou záležitostí. Jedinou jeho možností je přijmout skutečnost a přizpůsobit se jí – vytváření vnitřního konfliktu v dítěti. Důsledkem je </a:t>
            </a:r>
            <a:r>
              <a:rPr lang="cs-CZ" dirty="0" err="1"/>
              <a:t>sebetrestání</a:t>
            </a:r>
            <a:r>
              <a:rPr lang="cs-CZ" dirty="0"/>
              <a:t>, patologická závislost,  selektivní narušení reality, narušení osobnosti dítěte. Dítě často samo sebe viní ze vzniku situace, snaží se „být hodné“, získat zpátky lásku a přijetí.</a:t>
            </a:r>
          </a:p>
          <a:p>
            <a:pPr>
              <a:buFont typeface="Arial" charset="0"/>
              <a:buNone/>
              <a:defRPr/>
            </a:pPr>
            <a:r>
              <a:rPr lang="cs-CZ" b="1" dirty="0"/>
              <a:t>4. Opožděně, konfliktní odhalení </a:t>
            </a:r>
            <a:r>
              <a:rPr lang="cs-CZ" dirty="0"/>
              <a:t>– dítě si nechává tajemství pro sebe a opožděně je hlásí, čímž snižuje svou věrohodnost. Dospělá je nevinen do prokázání viny, a dítě je v podřadné pozici vůči dospělému.</a:t>
            </a:r>
          </a:p>
          <a:p>
            <a:pPr>
              <a:buFont typeface="Arial" charset="0"/>
              <a:buNone/>
              <a:defRPr/>
            </a:pPr>
            <a:r>
              <a:rPr lang="cs-CZ" b="1" dirty="0"/>
              <a:t>5. Odvolání výpovědi </a:t>
            </a:r>
            <a:r>
              <a:rPr lang="cs-CZ" dirty="0"/>
              <a:t>– dítě s velkou pravděpodobností svou výpověď odvolá, zůstane mu jen pocit vzteku, viny a povinnost zachránit rodinu. Je tak v pozici dospělého, ale jenom v této situaci, což zvyšuje jeho vnitřní tenzi. Má strach ze zavržení rodiči.</a:t>
            </a:r>
          </a:p>
          <a:p>
            <a:pPr>
              <a:buFont typeface="Arial" charset="0"/>
              <a:buNone/>
              <a:defRPr/>
            </a:pPr>
            <a:endParaRPr lang="cs-CZ" dirty="0"/>
          </a:p>
          <a:p>
            <a:pPr>
              <a:buFont typeface="Arial" charset="0"/>
              <a:buNone/>
              <a:defRPr/>
            </a:pPr>
            <a:r>
              <a:rPr lang="cs-CZ" dirty="0"/>
              <a:t>CSA  bez zásahu posiluje poškozování dítěte, lhostejnost a netečnost společnosti k tomuto jevu.</a:t>
            </a:r>
          </a:p>
          <a:p>
            <a:pPr>
              <a:defRPr/>
            </a:pPr>
            <a:endParaRPr lang="cs-CZ"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Nadpis 1"/>
          <p:cNvSpPr>
            <a:spLocks noGrp="1"/>
          </p:cNvSpPr>
          <p:nvPr>
            <p:ph type="title"/>
          </p:nvPr>
        </p:nvSpPr>
        <p:spPr/>
        <p:txBody>
          <a:bodyPr/>
          <a:lstStyle/>
          <a:p>
            <a:r>
              <a:rPr lang="cs-CZ"/>
              <a:t>Formy CSA</a:t>
            </a:r>
          </a:p>
        </p:txBody>
      </p:sp>
      <p:sp>
        <p:nvSpPr>
          <p:cNvPr id="3" name="Zástupný symbol pro obsah 2"/>
          <p:cNvSpPr>
            <a:spLocks noGrp="1"/>
          </p:cNvSpPr>
          <p:nvPr>
            <p:ph idx="1"/>
          </p:nvPr>
        </p:nvSpPr>
        <p:spPr>
          <a:xfrm>
            <a:off x="457200" y="1600200"/>
            <a:ext cx="8229600" cy="4829175"/>
          </a:xfrm>
        </p:spPr>
        <p:txBody>
          <a:bodyPr>
            <a:normAutofit fontScale="70000" lnSpcReduction="20000"/>
          </a:bodyPr>
          <a:lstStyle/>
          <a:p>
            <a:pPr>
              <a:defRPr/>
            </a:pPr>
            <a:r>
              <a:rPr lang="cs-CZ" dirty="0"/>
              <a:t>Příklad bezdotykového CSA.</a:t>
            </a:r>
          </a:p>
          <a:p>
            <a:pPr>
              <a:buFont typeface="Arial" charset="0"/>
              <a:buNone/>
              <a:defRPr/>
            </a:pPr>
            <a:r>
              <a:rPr lang="cs-CZ" i="1" dirty="0"/>
              <a:t>8 </a:t>
            </a:r>
            <a:r>
              <a:rPr lang="cs-CZ" i="1" dirty="0" err="1"/>
              <a:t>letý</a:t>
            </a:r>
            <a:r>
              <a:rPr lang="cs-CZ" i="1" dirty="0"/>
              <a:t> chlapec vyrůstal se svou sestrou (10 let) v </a:t>
            </a:r>
            <a:r>
              <a:rPr lang="cs-CZ" i="1" dirty="0" err="1"/>
              <a:t>afunkční</a:t>
            </a:r>
            <a:r>
              <a:rPr lang="cs-CZ" i="1" dirty="0"/>
              <a:t> rodině. Po rodinných hádkách, odmítla matka spát v ložnici, otec si tam vzal syna, aby nespal sám. Matka se stala svědkem rozhovorů, kdy otec synovi před spaním vyprávěl své erotické zážitky a chlapec se ve své naivitě ptal, otec s chutí popisoval detaily. Toto bylo ukončeno až odstěhováním z rodiny.</a:t>
            </a:r>
          </a:p>
          <a:p>
            <a:pPr>
              <a:buFontTx/>
              <a:buChar char="-"/>
              <a:defRPr/>
            </a:pPr>
            <a:r>
              <a:rPr lang="cs-CZ" dirty="0"/>
              <a:t>Dítě je svědkem sexuálních aktivit dospělých</a:t>
            </a:r>
          </a:p>
          <a:p>
            <a:pPr>
              <a:buFontTx/>
              <a:buChar char="-"/>
              <a:defRPr/>
            </a:pPr>
            <a:r>
              <a:rPr lang="cs-CZ" dirty="0"/>
              <a:t>Do kategorie CSA spadají i obscénní telefonické hovory, ale ty nemají podle studií tak ničivý vliv na psychiku dítěte.</a:t>
            </a:r>
          </a:p>
          <a:p>
            <a:pPr>
              <a:buFontTx/>
              <a:buChar char="-"/>
              <a:defRPr/>
            </a:pPr>
            <a:r>
              <a:rPr lang="cs-CZ" dirty="0"/>
              <a:t>Exhibicionismus – dospělý ukazuje své genitálie dítěti, obvykle se jedná o náhodné akce v parku.</a:t>
            </a:r>
          </a:p>
          <a:p>
            <a:pPr>
              <a:buFontTx/>
              <a:buChar char="-"/>
              <a:defRPr/>
            </a:pPr>
            <a:r>
              <a:rPr lang="cs-CZ" dirty="0" err="1"/>
              <a:t>Harassment</a:t>
            </a:r>
            <a:r>
              <a:rPr lang="cs-CZ" dirty="0"/>
              <a:t> – znepokojování, zneklidňování. Dospělý zneklidňuje dítě slovními výpady, poplácáním, tisknutím k sobě. Důležitý je skrytý motiv dospělého.</a:t>
            </a:r>
          </a:p>
          <a:p>
            <a:pPr>
              <a:buFont typeface="Arial" charset="0"/>
              <a:buNone/>
              <a:defRPr/>
            </a:pPr>
            <a:r>
              <a:rPr lang="cs-CZ" dirty="0"/>
              <a:t>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Nadpis 1"/>
          <p:cNvSpPr>
            <a:spLocks noGrp="1"/>
          </p:cNvSpPr>
          <p:nvPr>
            <p:ph type="title"/>
          </p:nvPr>
        </p:nvSpPr>
        <p:spPr/>
        <p:txBody>
          <a:bodyPr/>
          <a:lstStyle/>
          <a:p>
            <a:r>
              <a:rPr lang="cs-CZ"/>
              <a:t>Dotykové CSA</a:t>
            </a:r>
          </a:p>
        </p:txBody>
      </p:sp>
      <p:sp>
        <p:nvSpPr>
          <p:cNvPr id="3" name="Zástupný symbol pro obsah 2"/>
          <p:cNvSpPr>
            <a:spLocks noGrp="1"/>
          </p:cNvSpPr>
          <p:nvPr>
            <p:ph idx="1"/>
          </p:nvPr>
        </p:nvSpPr>
        <p:spPr/>
        <p:txBody>
          <a:bodyPr>
            <a:normAutofit fontScale="77500" lnSpcReduction="20000"/>
          </a:bodyPr>
          <a:lstStyle/>
          <a:p>
            <a:pPr>
              <a:buFontTx/>
              <a:buChar char="-"/>
              <a:defRPr/>
            </a:pPr>
            <a:r>
              <a:rPr lang="cs-CZ" dirty="0"/>
              <a:t>Obtěžování – sexuální útok, při nímž je dítě dospělým obtěžováno, líbáno, osaháváno na erotogenních zónách. Souběžně běží slovní obtěžování. Zpravidla končí znásilněním.</a:t>
            </a:r>
          </a:p>
          <a:p>
            <a:pPr>
              <a:buFontTx/>
              <a:buChar char="-"/>
              <a:defRPr/>
            </a:pPr>
            <a:r>
              <a:rPr lang="cs-CZ" dirty="0"/>
              <a:t>Sexuální útok – fyzický kontakt s dítětem, kdy se dospělý, často za užití síly, dotýká erotogenních zón dítěte, mazlí se sním, poškozuje ho tím, že do něj vniká – prstem, předměty. Nutí dítě např. k masturbaci penisu rukou, může se pokusit o styk mezi stehna.</a:t>
            </a:r>
          </a:p>
          <a:p>
            <a:pPr>
              <a:buFontTx/>
              <a:buChar char="-"/>
              <a:defRPr/>
            </a:pPr>
            <a:r>
              <a:rPr lang="cs-CZ" dirty="0"/>
              <a:t>Znásilnění – vynucené vniknutí do vagíny, konečníku, úst.</a:t>
            </a:r>
          </a:p>
          <a:p>
            <a:pPr>
              <a:buFontTx/>
              <a:buChar char="-"/>
              <a:defRPr/>
            </a:pPr>
            <a:r>
              <a:rPr lang="cs-CZ" dirty="0"/>
              <a:t>Incest – sexuální aktivita mezi dvěma osobami, jímž není zákonem dovoleno uzavřít sňatek. Otec – dcera, matka – syn, strýc – neteř, mezi sourozenci.</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28625"/>
            <a:ext cx="8229600" cy="5697538"/>
          </a:xfrm>
        </p:spPr>
        <p:txBody>
          <a:bodyPr>
            <a:normAutofit fontScale="77500" lnSpcReduction="20000"/>
          </a:bodyPr>
          <a:lstStyle/>
          <a:p>
            <a:pPr>
              <a:buFontTx/>
              <a:buChar char="-"/>
              <a:defRPr/>
            </a:pPr>
            <a:r>
              <a:rPr lang="cs-CZ" dirty="0"/>
              <a:t>Pedofilní obtěžování – sexuální obtěžování </a:t>
            </a:r>
            <a:r>
              <a:rPr lang="cs-CZ" dirty="0" err="1"/>
              <a:t>preburtálního</a:t>
            </a:r>
            <a:r>
              <a:rPr lang="cs-CZ" dirty="0"/>
              <a:t> dítěte jakýmkoliv dospělým. Kontrolní znaky – dítě se toulá po nocích, je zamlklé, má vyšší obnosy peněz.</a:t>
            </a:r>
          </a:p>
          <a:p>
            <a:pPr>
              <a:buFontTx/>
              <a:buChar char="-"/>
              <a:defRPr/>
            </a:pPr>
            <a:r>
              <a:rPr lang="cs-CZ" dirty="0"/>
              <a:t>Sexuální útok s následkem smrti – útok sexuálního devianta, který dítěti ublíží tak, že dítě na následky poranění umírá.</a:t>
            </a:r>
          </a:p>
          <a:p>
            <a:pPr>
              <a:buFontTx/>
              <a:buChar char="-"/>
              <a:defRPr/>
            </a:pPr>
            <a:r>
              <a:rPr lang="cs-CZ" dirty="0"/>
              <a:t>Pachatelé bývají nenápadní lidé s tzv. dobrým vztahem k dětem, pocházejí ze všech sociálních vrstev. Zpravidla se jedná o příbuzné, či dobré známe dítěte.</a:t>
            </a:r>
          </a:p>
          <a:p>
            <a:pPr>
              <a:buFontTx/>
              <a:buChar char="-"/>
              <a:defRPr/>
            </a:pPr>
            <a:r>
              <a:rPr lang="cs-CZ" dirty="0"/>
              <a:t>Příčin jsou různé, spouštěcí mechanizmy rovněž. Někdy je to dlouhá sexuální abstinence vzhledem k partnerským konfliktům, nemoci, pobyty mimo domov, neschopnosti nalézt si odpovídající protějšek.</a:t>
            </a:r>
          </a:p>
          <a:p>
            <a:pPr>
              <a:buFontTx/>
              <a:buChar char="-"/>
              <a:defRPr/>
            </a:pPr>
            <a:r>
              <a:rPr lang="cs-CZ" dirty="0"/>
              <a:t>Jindy sexuální agresor vede normální sexuální život, ale cítí se nespokojen, touží po změně a dítě jej začne přitahovat. Dalším důvodem mohou být sexuální deviace dospělého.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2"/>
          <p:cNvSpPr>
            <a:spLocks noGrp="1" noChangeArrowheads="1"/>
          </p:cNvSpPr>
          <p:nvPr>
            <p:ph type="title"/>
          </p:nvPr>
        </p:nvSpPr>
        <p:spPr/>
        <p:txBody>
          <a:bodyPr>
            <a:normAutofit fontScale="90000"/>
          </a:bodyPr>
          <a:lstStyle/>
          <a:p>
            <a:pPr eaLnBrk="1" hangingPunct="1">
              <a:defRPr/>
            </a:pPr>
            <a:r>
              <a:rPr lang="cs-CZ" b="1"/>
              <a:t>Rizikové faktory pro sexuální</a:t>
            </a:r>
            <a:br>
              <a:rPr lang="cs-CZ" b="1"/>
            </a:br>
            <a:r>
              <a:rPr lang="cs-CZ" b="1"/>
              <a:t>zneužívání</a:t>
            </a:r>
          </a:p>
        </p:txBody>
      </p:sp>
      <p:sp>
        <p:nvSpPr>
          <p:cNvPr id="93187" name="Rectangle 3"/>
          <p:cNvSpPr>
            <a:spLocks noGrp="1" noChangeArrowheads="1"/>
          </p:cNvSpPr>
          <p:nvPr>
            <p:ph type="body" idx="1"/>
          </p:nvPr>
        </p:nvSpPr>
        <p:spPr>
          <a:xfrm>
            <a:off x="468313" y="2205038"/>
            <a:ext cx="8229600" cy="2405062"/>
          </a:xfrm>
        </p:spPr>
        <p:txBody>
          <a:bodyPr/>
          <a:lstStyle/>
          <a:p>
            <a:pPr eaLnBrk="1" hangingPunct="1"/>
            <a:r>
              <a:rPr lang="cs-CZ" sz="2400"/>
              <a:t>rizikoví dospělí</a:t>
            </a:r>
          </a:p>
          <a:p>
            <a:pPr eaLnBrk="1" hangingPunct="1"/>
            <a:r>
              <a:rPr lang="cs-CZ" sz="2400"/>
              <a:t>rizikové děti</a:t>
            </a:r>
          </a:p>
          <a:p>
            <a:pPr eaLnBrk="1" hangingPunct="1"/>
            <a:r>
              <a:rPr lang="cs-CZ" sz="2400"/>
              <a:t>rizikové situace</a:t>
            </a:r>
          </a:p>
          <a:p>
            <a:pPr eaLnBrk="1" hangingPunct="1"/>
            <a:r>
              <a:rPr lang="cs-CZ" sz="2400"/>
              <a:t>ohrožené děti</a:t>
            </a:r>
          </a:p>
          <a:p>
            <a:pPr eaLnBrk="1" hangingPunct="1"/>
            <a:endParaRPr lang="cs-CZ" sz="240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cs-CZ" b="1"/>
              <a:t>Rizikoví dospělí</a:t>
            </a:r>
          </a:p>
        </p:txBody>
      </p:sp>
      <p:sp>
        <p:nvSpPr>
          <p:cNvPr id="94211" name="Rectangle 3"/>
          <p:cNvSpPr>
            <a:spLocks noGrp="1" noChangeArrowheads="1"/>
          </p:cNvSpPr>
          <p:nvPr>
            <p:ph type="body" idx="1"/>
          </p:nvPr>
        </p:nvSpPr>
        <p:spPr>
          <a:xfrm>
            <a:off x="457200" y="1600200"/>
            <a:ext cx="8229600" cy="4186238"/>
          </a:xfrm>
        </p:spPr>
        <p:txBody>
          <a:bodyPr/>
          <a:lstStyle/>
          <a:p>
            <a:pPr marL="268288" indent="-268288" eaLnBrk="1" hangingPunct="1"/>
            <a:r>
              <a:rPr lang="cs-CZ" sz="2400"/>
              <a:t>muži sexuálně hyperaktivní</a:t>
            </a:r>
          </a:p>
          <a:p>
            <a:pPr marL="268288" indent="-268288" eaLnBrk="1" hangingPunct="1"/>
            <a:r>
              <a:rPr lang="cs-CZ" sz="2400"/>
              <a:t>sexuální devianti</a:t>
            </a:r>
          </a:p>
          <a:p>
            <a:pPr marL="268288" indent="-268288" eaLnBrk="1" hangingPunct="1"/>
            <a:r>
              <a:rPr lang="cs-CZ" sz="2400"/>
              <a:t>alkoholici, toxikomani</a:t>
            </a:r>
          </a:p>
          <a:p>
            <a:pPr marL="268288" indent="-268288" eaLnBrk="1" hangingPunct="1"/>
            <a:r>
              <a:rPr lang="cs-CZ" sz="2400"/>
              <a:t>občas starší mužové, kteří pro stařeckou demenci mají omezenou kontrolu pudového jednání</a:t>
            </a:r>
          </a:p>
          <a:p>
            <a:pPr marL="268288" indent="-268288" eaLnBrk="1" hangingPunct="1"/>
            <a:r>
              <a:rPr lang="cs-CZ" sz="2400"/>
              <a:t>Ženy/muži zklamaní v primárním vztahu</a:t>
            </a:r>
          </a:p>
          <a:p>
            <a:pPr marL="268288" indent="-268288" eaLnBrk="1" hangingPunct="1"/>
            <a:r>
              <a:rPr lang="cs-CZ" sz="2400"/>
              <a:t>Jedinci, kteří ustrnuli na nižším stupni sexuálního vývoje</a:t>
            </a:r>
          </a:p>
          <a:p>
            <a:pPr marL="268288" indent="-268288" eaLnBrk="1" hangingPunct="1"/>
            <a:r>
              <a:rPr lang="cs-CZ" sz="2400"/>
              <a:t>20% agresorů CSA jsou ženy</a:t>
            </a:r>
          </a:p>
          <a:p>
            <a:pPr marL="268288" indent="-268288" eaLnBrk="1" hangingPunct="1"/>
            <a:r>
              <a:rPr lang="cs-CZ" sz="2400"/>
              <a:t>Spoluúčast partnera, tím že situaci přehlíží – bojí se ztráty.</a:t>
            </a:r>
          </a:p>
          <a:p>
            <a:pPr marL="268288" indent="-268288" eaLnBrk="1" hangingPunct="1"/>
            <a:endParaRPr lang="cs-CZ"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441EA432-B848-9D44-A8A7-28369394905C}"/>
              </a:ext>
            </a:extLst>
          </p:cNvPr>
          <p:cNvSpPr>
            <a:spLocks noGrp="1"/>
          </p:cNvSpPr>
          <p:nvPr>
            <p:ph idx="1"/>
          </p:nvPr>
        </p:nvSpPr>
        <p:spPr>
          <a:xfrm>
            <a:off x="628650" y="1362577"/>
            <a:ext cx="7886700" cy="4127396"/>
          </a:xfrm>
        </p:spPr>
        <p:txBody>
          <a:bodyPr>
            <a:normAutofit fontScale="70000" lnSpcReduction="20000"/>
          </a:bodyPr>
          <a:lstStyle/>
          <a:p>
            <a:r>
              <a:rPr lang="cs-CZ" b="1" dirty="0"/>
              <a:t>Čl. 32</a:t>
            </a:r>
          </a:p>
          <a:p>
            <a:pPr marL="0" indent="0">
              <a:buNone/>
            </a:pPr>
            <a:r>
              <a:rPr lang="cs-CZ" b="1" dirty="0"/>
              <a:t>(1)</a:t>
            </a:r>
            <a:r>
              <a:rPr lang="cs-CZ" dirty="0"/>
              <a:t> Rodičovství a rodina jsou pod ochranou zákona. Zvláštní ochrana dětí a mladistvých je zaručena.</a:t>
            </a:r>
          </a:p>
          <a:p>
            <a:pPr marL="0" indent="0">
              <a:buNone/>
            </a:pPr>
            <a:r>
              <a:rPr lang="cs-CZ" b="1" dirty="0"/>
              <a:t>(2)</a:t>
            </a:r>
            <a:r>
              <a:rPr lang="cs-CZ" dirty="0"/>
              <a:t> Ženě v těhotenství je zaručena zvláštní péče, ochrana v pracovních vztazích a odpovídající pracovní podmínky.</a:t>
            </a:r>
          </a:p>
          <a:p>
            <a:pPr marL="0" indent="0">
              <a:buNone/>
            </a:pPr>
            <a:r>
              <a:rPr lang="cs-CZ" b="1" dirty="0"/>
              <a:t>(3)</a:t>
            </a:r>
            <a:r>
              <a:rPr lang="cs-CZ" dirty="0"/>
              <a:t> Děti narozené v manželství i mimo ně mají stejná práva.</a:t>
            </a:r>
          </a:p>
          <a:p>
            <a:pPr marL="0" indent="0">
              <a:buNone/>
            </a:pPr>
            <a:r>
              <a:rPr lang="cs-CZ" b="1" dirty="0"/>
              <a:t>(4)</a:t>
            </a:r>
            <a:r>
              <a:rPr lang="cs-CZ" dirty="0"/>
              <a:t> Péče o děti a jejich výchova je právem rodičů; děti mají právo na rodičovskou výchovu a péči. Práva rodičů mohou být omezena a nezletilé děti mohou být od rodičů odloučeny proti jejich vůli jen rozhodnutím soudu na základě zákona.</a:t>
            </a:r>
          </a:p>
          <a:p>
            <a:pPr marL="0" indent="0">
              <a:buNone/>
            </a:pPr>
            <a:r>
              <a:rPr lang="cs-CZ" b="1" dirty="0"/>
              <a:t>(5)</a:t>
            </a:r>
            <a:r>
              <a:rPr lang="cs-CZ" dirty="0"/>
              <a:t> Rodiče, kteří pečují o děti, mají právo na pomoc státu.</a:t>
            </a:r>
          </a:p>
          <a:p>
            <a:endParaRPr lang="cs-CZ" dirty="0"/>
          </a:p>
        </p:txBody>
      </p:sp>
    </p:spTree>
    <p:extLst>
      <p:ext uri="{BB962C8B-B14F-4D97-AF65-F5344CB8AC3E}">
        <p14:creationId xmlns:p14="http://schemas.microsoft.com/office/powerpoint/2010/main" val="81200085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Nadpis 1"/>
          <p:cNvSpPr>
            <a:spLocks noGrp="1"/>
          </p:cNvSpPr>
          <p:nvPr>
            <p:ph type="title"/>
          </p:nvPr>
        </p:nvSpPr>
        <p:spPr/>
        <p:txBody>
          <a:bodyPr/>
          <a:lstStyle/>
          <a:p>
            <a:r>
              <a:rPr lang="cs-CZ"/>
              <a:t>Sexuální chování - aktér</a:t>
            </a:r>
          </a:p>
        </p:txBody>
      </p:sp>
      <p:sp>
        <p:nvSpPr>
          <p:cNvPr id="95235" name="Zástupný symbol pro obsah 2"/>
          <p:cNvSpPr>
            <a:spLocks noGrp="1"/>
          </p:cNvSpPr>
          <p:nvPr>
            <p:ph idx="1"/>
          </p:nvPr>
        </p:nvSpPr>
        <p:spPr/>
        <p:txBody>
          <a:bodyPr/>
          <a:lstStyle/>
          <a:p>
            <a:r>
              <a:rPr lang="cs-CZ"/>
              <a:t>Je mnohem starší a zralejší než dítě</a:t>
            </a:r>
          </a:p>
          <a:p>
            <a:r>
              <a:rPr lang="cs-CZ"/>
              <a:t>Je v pozici autority nebo pečovatelském vztahu k dítěti.</a:t>
            </a:r>
          </a:p>
          <a:p>
            <a:r>
              <a:rPr lang="cs-CZ"/>
              <a:t>Vymáhá aktivity silou nebo podvodem.</a:t>
            </a:r>
          </a:p>
          <a:p>
            <a:endParaRPr lang="cs-CZ"/>
          </a:p>
          <a:p>
            <a:r>
              <a:rPr lang="cs-CZ"/>
              <a:t>Všechny tyto okolnosti znamenají neadekvátní vztah pro etickou normu sexuality v našich kulturních podmínkách.</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Nadpis 1"/>
          <p:cNvSpPr>
            <a:spLocks noGrp="1"/>
          </p:cNvSpPr>
          <p:nvPr>
            <p:ph type="title"/>
          </p:nvPr>
        </p:nvSpPr>
        <p:spPr/>
        <p:txBody>
          <a:bodyPr/>
          <a:lstStyle/>
          <a:p>
            <a:r>
              <a:rPr lang="cs-CZ"/>
              <a:t>Příznaky a projevy CSA</a:t>
            </a:r>
          </a:p>
        </p:txBody>
      </p:sp>
      <p:sp>
        <p:nvSpPr>
          <p:cNvPr id="3" name="Zástupný symbol pro obsah 2"/>
          <p:cNvSpPr>
            <a:spLocks noGrp="1"/>
          </p:cNvSpPr>
          <p:nvPr>
            <p:ph idx="1"/>
          </p:nvPr>
        </p:nvSpPr>
        <p:spPr/>
        <p:txBody>
          <a:bodyPr>
            <a:normAutofit fontScale="92500" lnSpcReduction="20000"/>
          </a:bodyPr>
          <a:lstStyle/>
          <a:p>
            <a:pPr>
              <a:defRPr/>
            </a:pPr>
            <a:r>
              <a:rPr lang="cs-CZ" dirty="0"/>
              <a:t>Krátkodobé příznaky: strach, úzkost, pocit viny a hanby, deprese a nízká sebeúcta.Ztráta důvěry k dospělým, snížení prospěchu ve škole, případně sexuální obtěžování ostatních dětí. Vyhledávání sexuálních partnerů mezi staršími dětmi, dospělými, nebo zneužívání slabších dětí.</a:t>
            </a:r>
          </a:p>
          <a:p>
            <a:pPr>
              <a:defRPr/>
            </a:pPr>
            <a:r>
              <a:rPr lang="cs-CZ" dirty="0"/>
              <a:t>Somatické obtíže: bolesti hlavy, bříška, enuréza, poruchy spánku a příjmu potravy, regresivní chování – cucání palce atd.</a:t>
            </a:r>
          </a:p>
          <a:p>
            <a:pPr>
              <a:defRPr/>
            </a:pPr>
            <a:r>
              <a:rPr lang="cs-CZ" dirty="0"/>
              <a:t>Nejnápadnější je nepřiměřené sexuální chování, sebepoškozování, </a:t>
            </a:r>
            <a:r>
              <a:rPr lang="cs-CZ" dirty="0" err="1"/>
              <a:t>suicidální</a:t>
            </a:r>
            <a:r>
              <a:rPr lang="cs-CZ" dirty="0"/>
              <a:t> tendence.</a:t>
            </a:r>
          </a:p>
          <a:p>
            <a:pPr>
              <a:defRPr/>
            </a:pPr>
            <a:endParaRPr lang="cs-CZ"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Zástupný symbol pro obsah 2"/>
          <p:cNvSpPr>
            <a:spLocks noGrp="1"/>
          </p:cNvSpPr>
          <p:nvPr>
            <p:ph idx="1"/>
          </p:nvPr>
        </p:nvSpPr>
        <p:spPr/>
        <p:txBody>
          <a:bodyPr/>
          <a:lstStyle/>
          <a:p>
            <a:r>
              <a:rPr lang="cs-CZ"/>
              <a:t>Agresívní napadání vrstevníků ve škole</a:t>
            </a:r>
          </a:p>
          <a:p>
            <a:r>
              <a:rPr lang="cs-CZ"/>
              <a:t>Vyhýbání se situacím kde je nutné svlékání – před tělocvikem</a:t>
            </a:r>
          </a:p>
          <a:p>
            <a:r>
              <a:rPr lang="cs-CZ"/>
              <a:t>Váhání s odchodem domů</a:t>
            </a:r>
          </a:p>
          <a:p>
            <a:r>
              <a:rPr lang="cs-CZ"/>
              <a:t>Útěky z domova</a:t>
            </a:r>
          </a:p>
          <a:p>
            <a:r>
              <a:rPr lang="cs-CZ"/>
              <a:t>Výrazná úzkost v přítomnosti některých dospělých</a:t>
            </a:r>
          </a:p>
          <a:p>
            <a:r>
              <a:rPr lang="cs-CZ"/>
              <a:t>Lhostejné postoje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Nadpis 1"/>
          <p:cNvSpPr>
            <a:spLocks noGrp="1"/>
          </p:cNvSpPr>
          <p:nvPr>
            <p:ph type="title"/>
          </p:nvPr>
        </p:nvSpPr>
        <p:spPr/>
        <p:txBody>
          <a:bodyPr/>
          <a:lstStyle/>
          <a:p>
            <a:r>
              <a:rPr lang="cs-CZ"/>
              <a:t>Fyzické projevy</a:t>
            </a:r>
          </a:p>
        </p:txBody>
      </p:sp>
      <p:sp>
        <p:nvSpPr>
          <p:cNvPr id="3" name="Zástupný symbol pro obsah 2"/>
          <p:cNvSpPr>
            <a:spLocks noGrp="1"/>
          </p:cNvSpPr>
          <p:nvPr>
            <p:ph idx="1"/>
          </p:nvPr>
        </p:nvSpPr>
        <p:spPr/>
        <p:txBody>
          <a:bodyPr>
            <a:normAutofit lnSpcReduction="10000"/>
          </a:bodyPr>
          <a:lstStyle/>
          <a:p>
            <a:pPr>
              <a:defRPr/>
            </a:pPr>
            <a:r>
              <a:rPr lang="cs-CZ" dirty="0"/>
              <a:t>Traumata a fyzické poškození:</a:t>
            </a:r>
          </a:p>
          <a:p>
            <a:pPr>
              <a:buFont typeface="Arial" charset="0"/>
              <a:buNone/>
              <a:defRPr/>
            </a:pPr>
            <a:r>
              <a:rPr lang="cs-CZ" dirty="0"/>
              <a:t>Fyzické poškození agresorem: hematomy, popáleniny, zlomeniny</a:t>
            </a:r>
          </a:p>
          <a:p>
            <a:pPr>
              <a:buFont typeface="Arial" charset="0"/>
              <a:buNone/>
              <a:defRPr/>
            </a:pPr>
            <a:r>
              <a:rPr lang="cs-CZ" dirty="0"/>
              <a:t>Sebepoškozování: vytrhávaní vlasů, řezná poranění – ztráta přitažlivosti, snížení vnitřní tenze.</a:t>
            </a:r>
          </a:p>
          <a:p>
            <a:pPr>
              <a:defRPr/>
            </a:pPr>
            <a:r>
              <a:rPr lang="cs-CZ" dirty="0"/>
              <a:t>Poškození růstu, opoždění psychomotorického vývoje</a:t>
            </a:r>
          </a:p>
          <a:p>
            <a:pPr>
              <a:defRPr/>
            </a:pPr>
            <a:r>
              <a:rPr lang="cs-CZ" dirty="0"/>
              <a:t>Ne vždy je spojeno CSA s CAN</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a 5"/>
          <p:cNvSpPr/>
          <p:nvPr/>
        </p:nvSpPr>
        <p:spPr>
          <a:xfrm>
            <a:off x="3571875" y="1857375"/>
            <a:ext cx="1643063" cy="1500188"/>
          </a:xfrm>
          <a:prstGeom prst="ellipse">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solidFill>
                  <a:schemeClr val="tx1"/>
                </a:solidFill>
              </a:rPr>
              <a:t>psychické</a:t>
            </a:r>
          </a:p>
        </p:txBody>
      </p:sp>
      <p:sp>
        <p:nvSpPr>
          <p:cNvPr id="4" name="Elipsa 3"/>
          <p:cNvSpPr/>
          <p:nvPr/>
        </p:nvSpPr>
        <p:spPr>
          <a:xfrm>
            <a:off x="2571750" y="2143125"/>
            <a:ext cx="1357313" cy="1285875"/>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solidFill>
                  <a:schemeClr val="tx1"/>
                </a:solidFill>
              </a:rPr>
              <a:t>fyzické</a:t>
            </a:r>
          </a:p>
        </p:txBody>
      </p:sp>
      <p:sp>
        <p:nvSpPr>
          <p:cNvPr id="7" name="Elipsa 6"/>
          <p:cNvSpPr/>
          <p:nvPr/>
        </p:nvSpPr>
        <p:spPr>
          <a:xfrm>
            <a:off x="3357563" y="2928938"/>
            <a:ext cx="1357312" cy="1285875"/>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a:solidFill>
                  <a:schemeClr val="tx1"/>
                </a:solidFill>
              </a:rPr>
              <a:t>sexuální</a:t>
            </a:r>
          </a:p>
        </p:txBody>
      </p:sp>
      <p:sp>
        <p:nvSpPr>
          <p:cNvPr id="5" name="Nadpis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s-CZ" sz="4400" b="0" i="0" u="none" strike="noStrike" kern="1200" cap="none" spc="0" normalizeH="0" baseline="0" noProof="0">
                <a:ln>
                  <a:noFill/>
                </a:ln>
                <a:solidFill>
                  <a:schemeClr val="tx1"/>
                </a:solidFill>
                <a:effectLst/>
                <a:uLnTx/>
                <a:uFillTx/>
                <a:latin typeface="+mj-lt"/>
                <a:ea typeface="+mj-ea"/>
                <a:cs typeface="+mj-cs"/>
              </a:rPr>
              <a:t>Psychické týrání</a:t>
            </a:r>
            <a:endParaRPr kumimoji="0" lang="cs-CZ"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6A43D8-4621-67BB-D2B9-B3C6EC432C7C}"/>
              </a:ext>
            </a:extLst>
          </p:cNvPr>
          <p:cNvSpPr>
            <a:spLocks noGrp="1"/>
          </p:cNvSpPr>
          <p:nvPr>
            <p:ph type="title"/>
          </p:nvPr>
        </p:nvSpPr>
        <p:spPr/>
        <p:txBody>
          <a:bodyPr/>
          <a:lstStyle/>
          <a:p>
            <a:r>
              <a:rPr lang="cs-CZ"/>
              <a:t>Konec </a:t>
            </a:r>
          </a:p>
        </p:txBody>
      </p:sp>
      <p:sp>
        <p:nvSpPr>
          <p:cNvPr id="3" name="Zástupný obsah 2">
            <a:extLst>
              <a:ext uri="{FF2B5EF4-FFF2-40B4-BE49-F238E27FC236}">
                <a16:creationId xmlns:a16="http://schemas.microsoft.com/office/drawing/2014/main" id="{74E6C6F9-3D88-53C6-FCFF-E525B3C73F0B}"/>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29107359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E4ED99-0548-2CE4-D8EE-F0D9B5424640}"/>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80980F5B-4626-B8C7-3D7C-150A66839905}"/>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321952498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835696" y="260648"/>
            <a:ext cx="5608389" cy="6393563"/>
          </a:xfrm>
          <a:prstGeom prst="rect">
            <a:avLst/>
          </a:prstGeom>
          <a:noFill/>
          <a:ln w="9525">
            <a:noFill/>
            <a:miter lim="800000"/>
            <a:headEnd/>
            <a:tailEnd/>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2445556" y="0"/>
            <a:ext cx="3782628" cy="6872026"/>
          </a:xfrm>
          <a:prstGeom prst="rect">
            <a:avLst/>
          </a:prstGeom>
          <a:noFill/>
          <a:ln w="9525">
            <a:noFill/>
            <a:miter lim="800000"/>
            <a:headEnd/>
            <a:tailEnd/>
          </a:ln>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608628" y="0"/>
            <a:ext cx="5115937" cy="666936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77AE24-4636-EC44-8633-16AD2768F44D}"/>
              </a:ext>
            </a:extLst>
          </p:cNvPr>
          <p:cNvSpPr>
            <a:spLocks noGrp="1"/>
          </p:cNvSpPr>
          <p:nvPr>
            <p:ph type="title"/>
          </p:nvPr>
        </p:nvSpPr>
        <p:spPr/>
        <p:txBody>
          <a:bodyPr/>
          <a:lstStyle/>
          <a:p>
            <a:r>
              <a:rPr lang="cs-CZ" dirty="0"/>
              <a:t>Listina dětských práv</a:t>
            </a:r>
          </a:p>
        </p:txBody>
      </p:sp>
      <p:sp>
        <p:nvSpPr>
          <p:cNvPr id="3" name="Zástupný obsah 2">
            <a:extLst>
              <a:ext uri="{FF2B5EF4-FFF2-40B4-BE49-F238E27FC236}">
                <a16:creationId xmlns:a16="http://schemas.microsoft.com/office/drawing/2014/main" id="{30E2F02D-E5E5-FE49-AC8D-F9A675BF3936}"/>
              </a:ext>
            </a:extLst>
          </p:cNvPr>
          <p:cNvSpPr>
            <a:spLocks noGrp="1"/>
          </p:cNvSpPr>
          <p:nvPr>
            <p:ph idx="1"/>
          </p:nvPr>
        </p:nvSpPr>
        <p:spPr>
          <a:xfrm>
            <a:off x="628650" y="2226469"/>
            <a:ext cx="7886700" cy="3500438"/>
          </a:xfrm>
        </p:spPr>
        <p:txBody>
          <a:bodyPr>
            <a:normAutofit fontScale="47500" lnSpcReduction="20000"/>
          </a:bodyPr>
          <a:lstStyle/>
          <a:p>
            <a:r>
              <a:rPr lang="cs-CZ" dirty="0"/>
              <a:t>Článek 1</a:t>
            </a:r>
          </a:p>
          <a:p>
            <a:pPr marL="0" indent="0">
              <a:buNone/>
            </a:pPr>
            <a:r>
              <a:rPr lang="cs-CZ" dirty="0"/>
              <a:t>Pro účely této úmluvy se dítětem rozumí každá lidská bytost mladší osmnácti let, pokud podle právního řádu, jenž se na dítě vztahuje, není zletilosti dosaženo dříve.</a:t>
            </a:r>
          </a:p>
          <a:p>
            <a:r>
              <a:rPr lang="cs-CZ" dirty="0"/>
              <a:t>Článek 7</a:t>
            </a:r>
          </a:p>
          <a:p>
            <a:pPr marL="385763" indent="-385763">
              <a:buAutoNum type="arabicPeriod"/>
            </a:pPr>
            <a:r>
              <a:rPr lang="cs-CZ" dirty="0"/>
              <a:t>Každé dítě je registrováno ihned po narození a má od narození právo na jméno, právo na státní příslušnost, a pokud to je možné, právo znát své rodiče a právo na jejich péči.</a:t>
            </a:r>
          </a:p>
          <a:p>
            <a:r>
              <a:rPr lang="cs-CZ" dirty="0"/>
              <a:t>Článek 12</a:t>
            </a:r>
          </a:p>
          <a:p>
            <a:pPr marL="0" indent="0">
              <a:buNone/>
            </a:pPr>
            <a:r>
              <a:rPr lang="cs-CZ" dirty="0"/>
              <a:t>1. Státy, které jsou smluvní stranou úmluvy, zabezpečují dítěti, které je schopno formulovat své vlastní názory, právo tyto názory svobodně vyjadřovat ve všech záležitostech, které se jej dotýkají, přičemž se názorům dítěte musí věnovat patřičná pozornost odpovídající jeho věku a úrovni.</a:t>
            </a:r>
          </a:p>
          <a:p>
            <a:pPr marL="0" indent="0">
              <a:buNone/>
            </a:pPr>
            <a:r>
              <a:rPr lang="cs-CZ" dirty="0"/>
              <a:t>2. Za tímto účelem se dítěti zejména poskytuje možnost, aby bylo vyslyšeno v každém soudním nebo správním řízení, které se jej dotýká, a to buď přímo, nebo prostřednictvím zástupce anebo příslušného orgánu, přičemž způsob slyšení musí být v souladu s procedurálními pravidly vnitrostátního zákonodárství.</a:t>
            </a:r>
          </a:p>
          <a:p>
            <a:pPr marL="0" indent="0">
              <a:buNone/>
            </a:pPr>
            <a:endParaRPr lang="cs-CZ" dirty="0"/>
          </a:p>
          <a:p>
            <a:endParaRPr lang="cs-CZ" dirty="0"/>
          </a:p>
        </p:txBody>
      </p:sp>
      <mc:AlternateContent xmlns:mc="http://schemas.openxmlformats.org/markup-compatibility/2006" xmlns:p14="http://schemas.microsoft.com/office/powerpoint/2010/main">
        <mc:Choice Requires="p14">
          <p:contentPart p14:bwMode="auto" r:id="rId2">
            <p14:nvContentPartPr>
              <p14:cNvPr id="4" name="Rukopis 3">
                <a:extLst>
                  <a:ext uri="{FF2B5EF4-FFF2-40B4-BE49-F238E27FC236}">
                    <a16:creationId xmlns:a16="http://schemas.microsoft.com/office/drawing/2014/main" id="{E6115D8B-26EE-CA26-ED78-E004A46B0434}"/>
                  </a:ext>
                </a:extLst>
              </p14:cNvPr>
              <p14:cNvContentPartPr/>
              <p14:nvPr/>
            </p14:nvContentPartPr>
            <p14:xfrm>
              <a:off x="3673800" y="3558960"/>
              <a:ext cx="3749760" cy="113400"/>
            </p14:xfrm>
          </p:contentPart>
        </mc:Choice>
        <mc:Fallback xmlns="">
          <p:pic>
            <p:nvPicPr>
              <p:cNvPr id="4" name="Rukopis 3">
                <a:extLst>
                  <a:ext uri="{FF2B5EF4-FFF2-40B4-BE49-F238E27FC236}">
                    <a16:creationId xmlns:a16="http://schemas.microsoft.com/office/drawing/2014/main" id="{E6115D8B-26EE-CA26-ED78-E004A46B0434}"/>
                  </a:ext>
                </a:extLst>
              </p:cNvPr>
              <p:cNvPicPr/>
              <p:nvPr/>
            </p:nvPicPr>
            <p:blipFill>
              <a:blip r:embed="rId3"/>
              <a:stretch>
                <a:fillRect/>
              </a:stretch>
            </p:blipFill>
            <p:spPr>
              <a:xfrm>
                <a:off x="3657600" y="3542760"/>
                <a:ext cx="3782160" cy="145800"/>
              </a:xfrm>
              <a:prstGeom prst="rect">
                <a:avLst/>
              </a:prstGeom>
            </p:spPr>
          </p:pic>
        </mc:Fallback>
      </mc:AlternateContent>
    </p:spTree>
    <p:extLst>
      <p:ext uri="{BB962C8B-B14F-4D97-AF65-F5344CB8AC3E}">
        <p14:creationId xmlns:p14="http://schemas.microsoft.com/office/powerpoint/2010/main" val="28464535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Nadpis 1"/>
          <p:cNvSpPr>
            <a:spLocks noGrp="1"/>
          </p:cNvSpPr>
          <p:nvPr>
            <p:ph type="title"/>
          </p:nvPr>
        </p:nvSpPr>
        <p:spPr/>
        <p:txBody>
          <a:bodyPr/>
          <a:lstStyle/>
          <a:p>
            <a:r>
              <a:rPr lang="cs-CZ"/>
              <a:t>zanedbávání</a:t>
            </a:r>
          </a:p>
        </p:txBody>
      </p:sp>
      <p:sp>
        <p:nvSpPr>
          <p:cNvPr id="3" name="Zástupný symbol pro obsah 2"/>
          <p:cNvSpPr>
            <a:spLocks noGrp="1"/>
          </p:cNvSpPr>
          <p:nvPr>
            <p:ph idx="1"/>
          </p:nvPr>
        </p:nvSpPr>
        <p:spPr/>
        <p:txBody>
          <a:bodyPr>
            <a:normAutofit fontScale="92500" lnSpcReduction="10000"/>
          </a:bodyPr>
          <a:lstStyle/>
          <a:p>
            <a:pPr>
              <a:defRPr/>
            </a:pPr>
            <a:r>
              <a:rPr lang="cs-CZ" dirty="0"/>
              <a:t>Zanedbávání je jakýkoliv nedostatek péče, který způsobuje vážnou újmu ve vývoji dítěte, nebo dítě ohrožuje. Tělesné zanedbávání je pojímáno jako neuspokojování tělesných potřeb dítěte. To zahrnuje neposkytování přiměřené výživy, oblečení, přístřeší, zdravotní péče a ochrany před zlem. Citové zanedbávání je neuspokojování citových potřeb dítěte, a to pokud se týká náklonnosti i pocitu dítěte, že někam patří.</a:t>
            </a:r>
          </a:p>
          <a:p>
            <a:pPr>
              <a:buFont typeface="Arial" charset="0"/>
              <a:buNone/>
              <a:defRPr/>
            </a:pPr>
            <a:r>
              <a:rPr lang="cs-CZ" dirty="0"/>
              <a:t>Zdravotní komise Rady Evropy</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Nadpis 1"/>
          <p:cNvSpPr>
            <a:spLocks noGrp="1"/>
          </p:cNvSpPr>
          <p:nvPr>
            <p:ph type="title"/>
          </p:nvPr>
        </p:nvSpPr>
        <p:spPr/>
        <p:txBody>
          <a:bodyPr/>
          <a:lstStyle/>
          <a:p>
            <a:endParaRPr lang="cs-CZ"/>
          </a:p>
        </p:txBody>
      </p:sp>
      <p:sp>
        <p:nvSpPr>
          <p:cNvPr id="116739" name="Zástupný symbol pro obsah 2"/>
          <p:cNvSpPr>
            <a:spLocks noGrp="1"/>
          </p:cNvSpPr>
          <p:nvPr>
            <p:ph idx="1"/>
          </p:nvPr>
        </p:nvSpPr>
        <p:spPr/>
        <p:txBody>
          <a:bodyPr/>
          <a:lstStyle/>
          <a:p>
            <a:r>
              <a:rPr lang="cs-CZ"/>
              <a:t>Hlášenek o podezření na sy. CAN je za rok kolem 20 – 40 tisíc</a:t>
            </a:r>
          </a:p>
          <a:p>
            <a:r>
              <a:rPr lang="cs-CZ"/>
              <a:t>Povšimněte si prosím, že věk 0-15 roků je ve vašich statistikách zastoupen pouze 1 případem za celý rok 2006</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250825" y="274638"/>
            <a:ext cx="8713788" cy="1143000"/>
          </a:xfrm>
        </p:spPr>
        <p:txBody>
          <a:bodyPr>
            <a:normAutofit fontScale="90000"/>
          </a:bodyPr>
          <a:lstStyle/>
          <a:p>
            <a:pPr>
              <a:defRPr/>
            </a:pPr>
            <a:r>
              <a:rPr lang="cs-CZ" b="1" dirty="0"/>
              <a:t>Rozdělení duševního</a:t>
            </a:r>
            <a:br>
              <a:rPr lang="cs-CZ" b="1" dirty="0"/>
            </a:br>
            <a:r>
              <a:rPr lang="cs-CZ" b="1" dirty="0"/>
              <a:t>(psychického) týrání</a:t>
            </a:r>
          </a:p>
        </p:txBody>
      </p:sp>
      <p:sp>
        <p:nvSpPr>
          <p:cNvPr id="117763" name="Rectangle 3"/>
          <p:cNvSpPr>
            <a:spLocks noGrp="1" noChangeArrowheads="1"/>
          </p:cNvSpPr>
          <p:nvPr>
            <p:ph type="body" idx="1"/>
          </p:nvPr>
        </p:nvSpPr>
        <p:spPr>
          <a:xfrm>
            <a:off x="1763713" y="1844675"/>
            <a:ext cx="6419850" cy="2692400"/>
          </a:xfrm>
        </p:spPr>
        <p:txBody>
          <a:bodyPr/>
          <a:lstStyle/>
          <a:p>
            <a:r>
              <a:rPr lang="cs-CZ" sz="2400"/>
              <a:t>složka aktivní</a:t>
            </a:r>
          </a:p>
          <a:p>
            <a:r>
              <a:rPr lang="cs-CZ" sz="2400"/>
              <a:t>složka pasivní</a:t>
            </a:r>
          </a:p>
          <a:p>
            <a:r>
              <a:rPr lang="cs-CZ" sz="2400"/>
              <a:t>rodiče nemající čas na dítě</a:t>
            </a:r>
          </a:p>
          <a:p>
            <a:r>
              <a:rPr lang="cs-CZ" sz="2400"/>
              <a:t>emoční vydírání</a:t>
            </a:r>
          </a:p>
          <a:p>
            <a:r>
              <a:rPr lang="cs-CZ" sz="2400"/>
              <a:t>srovnávání se sourozencem</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cs-CZ" b="1"/>
              <a:t>Aktivní složka</a:t>
            </a:r>
          </a:p>
        </p:txBody>
      </p:sp>
      <p:sp>
        <p:nvSpPr>
          <p:cNvPr id="118787" name="Rectangle 3"/>
          <p:cNvSpPr>
            <a:spLocks noGrp="1" noChangeArrowheads="1"/>
          </p:cNvSpPr>
          <p:nvPr>
            <p:ph type="body" idx="1"/>
          </p:nvPr>
        </p:nvSpPr>
        <p:spPr>
          <a:xfrm>
            <a:off x="457200" y="1600200"/>
            <a:ext cx="8435975" cy="4525963"/>
          </a:xfrm>
        </p:spPr>
        <p:txBody>
          <a:bodyPr/>
          <a:lstStyle/>
          <a:p>
            <a:pPr marL="268288" indent="-268288">
              <a:buFontTx/>
              <a:buNone/>
            </a:pPr>
            <a:r>
              <a:rPr lang="cs-CZ" sz="2400" b="1"/>
              <a:t>Dítěti se dítěti děje nějaká nepříznivá činnost:</a:t>
            </a:r>
          </a:p>
          <a:p>
            <a:pPr marL="268288" indent="-268288"/>
            <a:r>
              <a:rPr lang="cs-CZ" sz="2400"/>
              <a:t>nadávky</a:t>
            </a:r>
          </a:p>
          <a:p>
            <a:pPr marL="268288" indent="-268288"/>
            <a:r>
              <a:rPr lang="cs-CZ" sz="2400"/>
              <a:t>ponižování</a:t>
            </a:r>
          </a:p>
          <a:p>
            <a:pPr marL="268288" indent="-268288"/>
            <a:r>
              <a:rPr lang="cs-CZ" sz="2400"/>
              <a:t>zesměšňování</a:t>
            </a:r>
          </a:p>
          <a:p>
            <a:pPr marL="268288" indent="-268288"/>
            <a:r>
              <a:rPr lang="cs-CZ" sz="2400"/>
              <a:t>nedůvěra</a:t>
            </a:r>
          </a:p>
          <a:p>
            <a:pPr marL="268288" indent="-268288"/>
            <a:r>
              <a:rPr lang="cs-CZ" sz="2400"/>
              <a:t>opovrhování</a:t>
            </a:r>
          </a:p>
          <a:p>
            <a:pPr marL="268288" indent="-268288"/>
            <a:r>
              <a:rPr lang="cs-CZ" sz="2400"/>
              <a:t>Hostilita - </a:t>
            </a:r>
            <a:r>
              <a:rPr lang="cs-CZ" sz="2000"/>
              <a:t>sklon k nepřátelským agresivním impulzům navenek, tendence ublížit jiné osobě nebo skupině osob, nepřátelství</a:t>
            </a:r>
          </a:p>
          <a:p>
            <a:pPr marL="268288" indent="-268288"/>
            <a:r>
              <a:rPr lang="cs-CZ" sz="2400"/>
              <a:t>Přílišná ochrana před společností a běžnými starostmi</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quarter" idx="10"/>
          </p:nvPr>
        </p:nvSpPr>
        <p:spPr/>
        <p:txBody>
          <a:bodyPr/>
          <a:lstStyle/>
          <a:p>
            <a:pPr>
              <a:defRPr/>
            </a:pPr>
            <a:fld id="{5483ED92-502C-4C4C-8AFD-AD339BAC1CC4}" type="datetime1">
              <a:rPr lang="cs-CZ"/>
              <a:pPr>
                <a:defRPr/>
              </a:pPr>
              <a:t>18.10.2024</a:t>
            </a:fld>
            <a:endParaRPr lang="cs-CZ"/>
          </a:p>
        </p:txBody>
      </p:sp>
      <p:sp>
        <p:nvSpPr>
          <p:cNvPr id="5" name="Zástupný symbol pro číslo snímku 5"/>
          <p:cNvSpPr>
            <a:spLocks noGrp="1"/>
          </p:cNvSpPr>
          <p:nvPr>
            <p:ph type="sldNum" sz="quarter" idx="12"/>
          </p:nvPr>
        </p:nvSpPr>
        <p:spPr/>
        <p:txBody>
          <a:bodyPr/>
          <a:lstStyle/>
          <a:p>
            <a:pPr>
              <a:defRPr/>
            </a:pPr>
            <a:fld id="{0CCBE020-04AB-4F5E-939B-C84E963FF1B6}" type="slidenum">
              <a:rPr lang="cs-CZ"/>
              <a:pPr>
                <a:defRPr/>
              </a:pPr>
              <a:t>124</a:t>
            </a:fld>
            <a:endParaRPr lang="cs-CZ"/>
          </a:p>
        </p:txBody>
      </p:sp>
      <p:sp>
        <p:nvSpPr>
          <p:cNvPr id="119812" name="Rectangle 2"/>
          <p:cNvSpPr>
            <a:spLocks noGrp="1" noChangeArrowheads="1"/>
          </p:cNvSpPr>
          <p:nvPr>
            <p:ph type="title"/>
          </p:nvPr>
        </p:nvSpPr>
        <p:spPr/>
        <p:txBody>
          <a:bodyPr/>
          <a:lstStyle/>
          <a:p>
            <a:r>
              <a:rPr lang="cs-CZ" b="1"/>
              <a:t>Pasivní složka</a:t>
            </a:r>
          </a:p>
        </p:txBody>
      </p:sp>
      <p:sp>
        <p:nvSpPr>
          <p:cNvPr id="119813" name="Rectangle 3"/>
          <p:cNvSpPr>
            <a:spLocks noGrp="1" noChangeArrowheads="1"/>
          </p:cNvSpPr>
          <p:nvPr>
            <p:ph type="body" idx="1"/>
          </p:nvPr>
        </p:nvSpPr>
        <p:spPr>
          <a:xfrm>
            <a:off x="1116013" y="2060575"/>
            <a:ext cx="7283450" cy="2765425"/>
          </a:xfrm>
        </p:spPr>
        <p:txBody>
          <a:bodyPr/>
          <a:lstStyle/>
          <a:p>
            <a:pPr>
              <a:buFontTx/>
              <a:buNone/>
            </a:pPr>
            <a:r>
              <a:rPr lang="cs-CZ" sz="2400" b="1"/>
              <a:t>Dítěti se neděje něco, co by mělo být:</a:t>
            </a:r>
          </a:p>
          <a:p>
            <a:r>
              <a:rPr lang="cs-CZ" sz="2400"/>
              <a:t>neláska</a:t>
            </a:r>
          </a:p>
          <a:p>
            <a:r>
              <a:rPr lang="cs-CZ" sz="2400"/>
              <a:t>nezájem</a:t>
            </a:r>
          </a:p>
          <a:p>
            <a:r>
              <a:rPr lang="cs-CZ" sz="2400"/>
              <a:t>nevšímavost</a:t>
            </a:r>
          </a:p>
          <a:p>
            <a:r>
              <a:rPr lang="cs-CZ" sz="2400"/>
              <a:t>nedostatek péče těch, které má dítě rádo</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cs-CZ" b="1"/>
              <a:t>Plně vytížení rodiče</a:t>
            </a:r>
          </a:p>
        </p:txBody>
      </p:sp>
      <p:sp>
        <p:nvSpPr>
          <p:cNvPr id="120835" name="Rectangle 3"/>
          <p:cNvSpPr>
            <a:spLocks noGrp="1" noChangeArrowheads="1"/>
          </p:cNvSpPr>
          <p:nvPr>
            <p:ph type="body" idx="1"/>
          </p:nvPr>
        </p:nvSpPr>
        <p:spPr/>
        <p:txBody>
          <a:bodyPr/>
          <a:lstStyle/>
          <a:p>
            <a:pPr marL="268288" indent="-268288">
              <a:buFontTx/>
              <a:buNone/>
            </a:pPr>
            <a:r>
              <a:rPr lang="cs-CZ" sz="2400" b="1"/>
              <a:t>nemají čas na dítě</a:t>
            </a:r>
          </a:p>
          <a:p>
            <a:pPr marL="268288" indent="-268288">
              <a:buFontTx/>
              <a:buNone/>
            </a:pPr>
            <a:r>
              <a:rPr lang="cs-CZ" sz="1600"/>
              <a:t>(přece dělají vše pro to, aby se měly dobře):</a:t>
            </a:r>
          </a:p>
          <a:p>
            <a:pPr marL="268288" indent="-268288"/>
            <a:r>
              <a:rPr lang="cs-CZ" sz="2400"/>
              <a:t>Mohou se objevit horší známky ve škole – pak nastupuje „tvrdší režim“ – množí se zákazy: chození ven, dívání se na televizi, počítač, zájmy apod.</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cs-CZ" b="1"/>
              <a:t>Emoční vydírání</a:t>
            </a:r>
          </a:p>
        </p:txBody>
      </p:sp>
      <p:sp>
        <p:nvSpPr>
          <p:cNvPr id="121859" name="Rectangle 3"/>
          <p:cNvSpPr>
            <a:spLocks noGrp="1" noChangeArrowheads="1"/>
          </p:cNvSpPr>
          <p:nvPr>
            <p:ph type="body" idx="1"/>
          </p:nvPr>
        </p:nvSpPr>
        <p:spPr/>
        <p:txBody>
          <a:bodyPr/>
          <a:lstStyle/>
          <a:p>
            <a:r>
              <a:rPr lang="cs-CZ" sz="2400"/>
              <a:t>s takovými známkami nám děláš ostudu</a:t>
            </a:r>
          </a:p>
          <a:p>
            <a:r>
              <a:rPr lang="cs-CZ" sz="2400"/>
              <a:t>ty mne utrápíš</a:t>
            </a:r>
          </a:p>
          <a:p>
            <a:r>
              <a:rPr lang="cs-CZ" sz="2400"/>
              <a:t>jsi stejný jako tatínek, maminka (zvláště v problémových rodinných vztazích)</a:t>
            </a:r>
          </a:p>
          <a:p>
            <a:r>
              <a:rPr lang="cs-CZ" sz="2400"/>
              <a:t>jsi nevděčník, to mám za všechnu svoji péči a starost o tebe</a:t>
            </a:r>
          </a:p>
          <a:p>
            <a:r>
              <a:rPr lang="cs-CZ" sz="2400"/>
              <a:t>Přenášení partnerských starostí na dítě.</a:t>
            </a:r>
          </a:p>
          <a:p>
            <a:r>
              <a:rPr lang="cs-CZ" sz="2400"/>
              <a:t>Děti rozvedených rodičů si i v dospělosti vyčítají, že neudělali dost proto, aby druhý rodič neodešel</a:t>
            </a:r>
          </a:p>
          <a:p>
            <a:endParaRPr lang="cs-CZ" sz="240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cs-CZ" b="1"/>
              <a:t>Srovnávání se sourozencem</a:t>
            </a:r>
          </a:p>
        </p:txBody>
      </p:sp>
      <p:sp>
        <p:nvSpPr>
          <p:cNvPr id="122883" name="Rectangle 3"/>
          <p:cNvSpPr>
            <a:spLocks noGrp="1" noChangeArrowheads="1"/>
          </p:cNvSpPr>
          <p:nvPr>
            <p:ph type="body" idx="1"/>
          </p:nvPr>
        </p:nvSpPr>
        <p:spPr>
          <a:xfrm>
            <a:off x="857250" y="2060575"/>
            <a:ext cx="7572375" cy="3154363"/>
          </a:xfrm>
        </p:spPr>
        <p:txBody>
          <a:bodyPr/>
          <a:lstStyle/>
          <a:p>
            <a:r>
              <a:rPr lang="cs-CZ" sz="2400"/>
              <a:t>bratr (sestra) je chytřejší, pořádnější, úspěšnější, hezčí, dokonalejší, </a:t>
            </a:r>
            <a:br>
              <a:rPr lang="cs-CZ" sz="2400"/>
            </a:br>
            <a:r>
              <a:rPr lang="cs-CZ" sz="2400"/>
              <a:t>no prostě více hoden lásky a obdivu než ty</a:t>
            </a:r>
          </a:p>
          <a:p>
            <a:r>
              <a:rPr lang="cs-CZ" sz="2400"/>
              <a:t>Srovnávání s dětmi ze širší rodiny, případně spolužáky</a:t>
            </a:r>
          </a:p>
          <a:p>
            <a:r>
              <a:rPr lang="cs-CZ" sz="2400"/>
              <a:t>Srovnávání se sebou – úspěšný rodič, neúspěšný rodič. Dítěti to nezvedne sebevědomí, je individualitou</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Diagnostika CAN</a:t>
            </a:r>
          </a:p>
        </p:txBody>
      </p:sp>
      <p:sp>
        <p:nvSpPr>
          <p:cNvPr id="3" name="Zástupný symbol pro obsah 2"/>
          <p:cNvSpPr>
            <a:spLocks noGrp="1"/>
          </p:cNvSpPr>
          <p:nvPr>
            <p:ph idx="1"/>
          </p:nvPr>
        </p:nvSpPr>
        <p:spPr/>
        <p:txBody>
          <a:bodyPr/>
          <a:lstStyle/>
          <a:p>
            <a:endParaRPr lang="cs-CZ"/>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Nadpis 1"/>
          <p:cNvSpPr>
            <a:spLocks noGrp="1"/>
          </p:cNvSpPr>
          <p:nvPr>
            <p:ph type="title"/>
          </p:nvPr>
        </p:nvSpPr>
        <p:spPr/>
        <p:txBody>
          <a:bodyPr/>
          <a:lstStyle/>
          <a:p>
            <a:endParaRPr lang="cs-CZ"/>
          </a:p>
        </p:txBody>
      </p:sp>
      <p:pic>
        <p:nvPicPr>
          <p:cNvPr id="72707" name="Picture 2"/>
          <p:cNvPicPr>
            <a:picLocks noGrp="1" noChangeAspect="1" noChangeArrowheads="1"/>
          </p:cNvPicPr>
          <p:nvPr>
            <p:ph idx="1"/>
          </p:nvPr>
        </p:nvPicPr>
        <p:blipFill>
          <a:blip r:embed="rId2" cstate="print"/>
          <a:srcRect/>
          <a:stretch>
            <a:fillRect/>
          </a:stretch>
        </p:blipFill>
        <p:spPr>
          <a:xfrm>
            <a:off x="1928813" y="2079625"/>
            <a:ext cx="4267200" cy="2878138"/>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D85C4A0F-7702-734D-9826-369A2C5FB6C7}"/>
              </a:ext>
            </a:extLst>
          </p:cNvPr>
          <p:cNvSpPr>
            <a:spLocks noGrp="1"/>
          </p:cNvSpPr>
          <p:nvPr>
            <p:ph idx="1"/>
          </p:nvPr>
        </p:nvSpPr>
        <p:spPr>
          <a:xfrm>
            <a:off x="628650" y="1200151"/>
            <a:ext cx="7886700" cy="4289822"/>
          </a:xfrm>
        </p:spPr>
        <p:txBody>
          <a:bodyPr>
            <a:normAutofit fontScale="55000" lnSpcReduction="20000"/>
          </a:bodyPr>
          <a:lstStyle/>
          <a:p>
            <a:r>
              <a:rPr lang="cs-CZ" dirty="0"/>
              <a:t>Článek 16</a:t>
            </a:r>
          </a:p>
          <a:p>
            <a:pPr marL="0" indent="0">
              <a:buNone/>
            </a:pPr>
            <a:r>
              <a:rPr lang="cs-CZ" dirty="0"/>
              <a:t>1. Žádné dítě nesmí být vystaveno svévolnému zasahování do svého soukromého života, rodiny, domova nebo korespondence ani nezákonným útokům na svou čest a pověst.</a:t>
            </a:r>
          </a:p>
          <a:p>
            <a:pPr marL="0" indent="0">
              <a:buNone/>
            </a:pPr>
            <a:r>
              <a:rPr lang="cs-CZ" dirty="0"/>
              <a:t>2. Dítě má právo na zákonnou ochranu proti takovým zásahům nebo útokům.</a:t>
            </a:r>
          </a:p>
          <a:p>
            <a:r>
              <a:rPr lang="cs-CZ" dirty="0"/>
              <a:t>Článek 20</a:t>
            </a:r>
          </a:p>
          <a:p>
            <a:pPr marL="0" indent="0">
              <a:buNone/>
            </a:pPr>
            <a:r>
              <a:rPr lang="cs-CZ" dirty="0"/>
              <a:t>1. Dítě dočasně nebo trvale zbavené svého rodinného prostředí nebo dítě, které ve svém vlastním zájmu nemůže být ponecháno v tomto prostředí, má právo na zvláštní ochranu a pomoc poskytovanou státem.</a:t>
            </a:r>
          </a:p>
          <a:p>
            <a:pPr marL="0" indent="0">
              <a:buNone/>
            </a:pPr>
            <a:r>
              <a:rPr lang="cs-CZ" dirty="0"/>
              <a:t>2. Státy, které jsou smluvní stranou úmluvy, zabezpečí takovému dítěti v souladu se svým vnitrostátním zákonodárstvím náhradní péči.</a:t>
            </a:r>
          </a:p>
          <a:p>
            <a:pPr marL="0" indent="0">
              <a:buNone/>
            </a:pPr>
            <a:r>
              <a:rPr lang="cs-CZ" dirty="0"/>
              <a:t>3. Tato péče může mezi jiným zahrnovat předání do výchovy, institut „</a:t>
            </a:r>
            <a:r>
              <a:rPr lang="cs-CZ" dirty="0" err="1"/>
              <a:t>kafala</a:t>
            </a:r>
            <a:r>
              <a:rPr lang="cs-CZ" dirty="0"/>
              <a:t>" podle islámského práva, osvojení a v nutných případech umístění do vhodného zařízení péče o děti. Při volbě řešení je nutno brát potřebný ohled na žádoucí kontinuitu ve výchově dítěte a na jeho etnický, náboženský, kulturní a jazykový původ.</a:t>
            </a:r>
          </a:p>
          <a:p>
            <a:endParaRPr lang="cs-CZ" dirty="0"/>
          </a:p>
        </p:txBody>
      </p:sp>
    </p:spTree>
    <p:extLst>
      <p:ext uri="{BB962C8B-B14F-4D97-AF65-F5344CB8AC3E}">
        <p14:creationId xmlns:p14="http://schemas.microsoft.com/office/powerpoint/2010/main" val="50609256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adpis 1"/>
          <p:cNvSpPr>
            <a:spLocks noGrp="1"/>
          </p:cNvSpPr>
          <p:nvPr>
            <p:ph type="title"/>
          </p:nvPr>
        </p:nvSpPr>
        <p:spPr/>
        <p:txBody>
          <a:bodyPr/>
          <a:lstStyle/>
          <a:p>
            <a:r>
              <a:rPr lang="cs-CZ"/>
              <a:t>Traumatická vzpomínka</a:t>
            </a:r>
          </a:p>
        </p:txBody>
      </p:sp>
      <p:sp>
        <p:nvSpPr>
          <p:cNvPr id="73731" name="Zástupný symbol pro obsah 2"/>
          <p:cNvSpPr>
            <a:spLocks noGrp="1"/>
          </p:cNvSpPr>
          <p:nvPr>
            <p:ph idx="1"/>
          </p:nvPr>
        </p:nvSpPr>
        <p:spPr/>
        <p:txBody>
          <a:bodyPr/>
          <a:lstStyle/>
          <a:p>
            <a:r>
              <a:rPr lang="cs-CZ" sz="2200"/>
              <a:t>Amygdala – implicitní paměť. Vzpomínky fungující na pocitech, zvucích, vůních, barvách. Neumíme si je vybavit.</a:t>
            </a:r>
          </a:p>
          <a:p>
            <a:r>
              <a:rPr lang="cs-CZ" sz="2200"/>
              <a:t>Hipokampus – deklarativní paměť. Zde máme vzpomínky v časových posloupnostech, se schopností si je vyvolat a popisovat.</a:t>
            </a:r>
          </a:p>
          <a:p>
            <a:r>
              <a:rPr lang="cs-CZ" sz="2200"/>
              <a:t>Hipokampus a amygdala jsou součástí našeho limbického systému, hrají důležitou roli při vzniku a regulaci prožívání našich emocí.</a:t>
            </a:r>
          </a:p>
          <a:p>
            <a:r>
              <a:rPr lang="cs-CZ" sz="2200"/>
              <a:t>Do amygdaly se ukládají opakující se prožitky, automatické chování, smyslové vjemy. Jsou zde všechny vzpomínky z tzv. předverbálního období – prožitky z uteru až do věku cca. 2 let než dojde k rozvoji hipokampu.</a:t>
            </a:r>
          </a:p>
          <a:p>
            <a:r>
              <a:rPr lang="cs-CZ" sz="2200"/>
              <a:t>Může se jednat i o prožitky, kdy jsme jako malí marně volali dospělou osobu, kdy jsme prožívali opuštěnost, ztrátu blízké osoby.</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obsah 2"/>
          <p:cNvSpPr>
            <a:spLocks noGrp="1"/>
          </p:cNvSpPr>
          <p:nvPr>
            <p:ph idx="1"/>
          </p:nvPr>
        </p:nvSpPr>
        <p:spPr>
          <a:xfrm>
            <a:off x="457200" y="571500"/>
            <a:ext cx="8229600" cy="5554663"/>
          </a:xfrm>
        </p:spPr>
        <p:txBody>
          <a:bodyPr/>
          <a:lstStyle/>
          <a:p>
            <a:r>
              <a:rPr lang="cs-CZ" sz="2400"/>
              <a:t>Traumatické události – i v dospělosti, které jsou příliš úzkostné a traumatizující (vyvolává smutek, stud…), které nedokážeme zpracovávat na vědomé úrovni, si ukládáme do amygdaly, bohužel mohou vyvolat reakci – pro nás za běžných podmínek nepřirozenou a neadekvátní – může jakýkoliv spouštěcí mechanizmus – vůně, slova, zvuk, podobnost situace, osoba se pak zachová podle určitého vzorce uloženého v implicitní paměti.</a:t>
            </a:r>
          </a:p>
          <a:p>
            <a:r>
              <a:rPr lang="cs-CZ" sz="2400"/>
              <a:t>V případě našeho chlapce, tak mohlo dojít jen ke spouštění mechanizmu, daného prožitkem s bratrancem, pocit blízkosti i nechat se okrádat.</a:t>
            </a:r>
          </a:p>
          <a:p>
            <a:r>
              <a:rPr lang="cs-CZ" sz="2400"/>
              <a:t>Potřeboval zkušenost bezpečného, nemanipulujícího a nezneužívajícího vztahu s autoritou.</a:t>
            </a:r>
          </a:p>
          <a:p>
            <a:r>
              <a:rPr lang="cs-CZ" sz="2400"/>
              <a:t>Jak se tam dostávají informace, to je závislé na bezpečné a nejisté vazby z dětství.</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lstStyle/>
          <a:p>
            <a:pPr eaLnBrk="1" hangingPunct="1"/>
            <a:r>
              <a:rPr lang="cs-CZ" b="1"/>
              <a:t>Sociální práce.</a:t>
            </a:r>
            <a:endParaRPr lang="cs-CZ"/>
          </a:p>
        </p:txBody>
      </p:sp>
      <p:sp>
        <p:nvSpPr>
          <p:cNvPr id="3" name="Zástupný symbol pro obsah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cs-CZ" dirty="0"/>
              <a:t>Respektování tradice v kontextu poznání dnešní doby – vyžaduje vysokou odbornou úroveň </a:t>
            </a:r>
            <a:br>
              <a:rPr lang="cs-CZ" dirty="0"/>
            </a:br>
            <a:r>
              <a:rPr lang="cs-CZ" dirty="0"/>
              <a:t>a zároveň důraz na </a:t>
            </a:r>
            <a:r>
              <a:rPr lang="cs-CZ" b="1" dirty="0"/>
              <a:t>lidskost</a:t>
            </a:r>
            <a:r>
              <a:rPr lang="cs-CZ" dirty="0"/>
              <a:t>.</a:t>
            </a:r>
          </a:p>
          <a:p>
            <a:pPr eaLnBrk="1" fontAlgn="auto" hangingPunct="1">
              <a:spcAft>
                <a:spcPts val="0"/>
              </a:spcAft>
              <a:buFont typeface="Arial" pitchFamily="34" charset="0"/>
              <a:buChar char="•"/>
              <a:defRPr/>
            </a:pPr>
            <a:r>
              <a:rPr lang="cs-CZ" dirty="0"/>
              <a:t>Zachování rovnováhy trojjedinosti </a:t>
            </a:r>
            <a:r>
              <a:rPr lang="cs-CZ" b="1" dirty="0"/>
              <a:t>vůle</a:t>
            </a:r>
            <a:r>
              <a:rPr lang="cs-CZ" dirty="0"/>
              <a:t> </a:t>
            </a:r>
            <a:br>
              <a:rPr lang="cs-CZ" dirty="0"/>
            </a:br>
            <a:r>
              <a:rPr lang="cs-CZ" dirty="0"/>
              <a:t>(cíl – blaho dítěte), </a:t>
            </a:r>
            <a:r>
              <a:rPr lang="cs-CZ" b="1" dirty="0"/>
              <a:t>rozumu</a:t>
            </a:r>
            <a:r>
              <a:rPr lang="cs-CZ" dirty="0"/>
              <a:t> (racionální </a:t>
            </a:r>
            <a:br>
              <a:rPr lang="cs-CZ" dirty="0"/>
            </a:br>
            <a:r>
              <a:rPr lang="cs-CZ" dirty="0"/>
              <a:t>přístup – odbornost) a </a:t>
            </a:r>
            <a:r>
              <a:rPr lang="cs-CZ" b="1" dirty="0"/>
              <a:t>citu</a:t>
            </a:r>
            <a:r>
              <a:rPr lang="cs-CZ" dirty="0"/>
              <a:t> (empatie).</a:t>
            </a:r>
          </a:p>
          <a:p>
            <a:pPr eaLnBrk="1" fontAlgn="auto" hangingPunct="1">
              <a:spcAft>
                <a:spcPts val="0"/>
              </a:spcAft>
              <a:buFont typeface="Arial" pitchFamily="34" charset="0"/>
              <a:buChar char="•"/>
              <a:defRPr/>
            </a:pPr>
            <a:r>
              <a:rPr lang="cs-CZ" u="sng" dirty="0"/>
              <a:t>Nepodléhat módním trendům</a:t>
            </a:r>
          </a:p>
          <a:p>
            <a:pPr eaLnBrk="1" fontAlgn="auto" hangingPunct="1">
              <a:spcAft>
                <a:spcPts val="0"/>
              </a:spcAft>
              <a:buFont typeface="Arial" pitchFamily="34" charset="0"/>
              <a:buChar char="•"/>
              <a:defRPr/>
            </a:pPr>
            <a:r>
              <a:rPr lang="cs-CZ" dirty="0"/>
              <a:t>Praxe jiných kultur je pouze inspirací, </a:t>
            </a:r>
            <a:br>
              <a:rPr lang="cs-CZ" dirty="0"/>
            </a:br>
            <a:r>
              <a:rPr lang="cs-CZ" dirty="0"/>
              <a:t>ale ne ideálním vzorem k nezbytné realizaci.</a:t>
            </a:r>
          </a:p>
          <a:p>
            <a:pPr eaLnBrk="1" fontAlgn="auto" hangingPunct="1">
              <a:spcAft>
                <a:spcPts val="0"/>
              </a:spcAft>
              <a:buFont typeface="Arial" pitchFamily="34" charset="0"/>
              <a:buChar char="•"/>
              <a:defRPr/>
            </a:pPr>
            <a:r>
              <a:rPr lang="cs-CZ" b="1" dirty="0"/>
              <a:t>Vidět do budoucna.</a:t>
            </a:r>
          </a:p>
          <a:p>
            <a:pPr eaLnBrk="1" fontAlgn="auto" hangingPunct="1">
              <a:spcAft>
                <a:spcPts val="0"/>
              </a:spcAft>
              <a:buFont typeface="Arial" pitchFamily="34" charset="0"/>
              <a:buChar char="•"/>
              <a:defRPr/>
            </a:pPr>
            <a:endParaRPr lang="cs-CZ"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cs-CZ" b="1"/>
              <a:t>Anamnéza</a:t>
            </a:r>
          </a:p>
        </p:txBody>
      </p:sp>
      <p:sp>
        <p:nvSpPr>
          <p:cNvPr id="103427" name="Rectangle 3"/>
          <p:cNvSpPr>
            <a:spLocks noGrp="1" noChangeArrowheads="1"/>
          </p:cNvSpPr>
          <p:nvPr>
            <p:ph type="body" idx="1"/>
          </p:nvPr>
        </p:nvSpPr>
        <p:spPr>
          <a:xfrm>
            <a:off x="1042988" y="1557338"/>
            <a:ext cx="7570787" cy="4060825"/>
          </a:xfrm>
        </p:spPr>
        <p:txBody>
          <a:bodyPr/>
          <a:lstStyle/>
          <a:p>
            <a:pPr eaLnBrk="1" hangingPunct="1">
              <a:lnSpc>
                <a:spcPct val="80000"/>
              </a:lnSpc>
              <a:buFontTx/>
              <a:buNone/>
            </a:pPr>
            <a:r>
              <a:rPr lang="cs-CZ" sz="2400"/>
              <a:t>Rodinná:</a:t>
            </a:r>
          </a:p>
          <a:p>
            <a:pPr eaLnBrk="1" hangingPunct="1">
              <a:lnSpc>
                <a:spcPct val="80000"/>
              </a:lnSpc>
            </a:pPr>
            <a:r>
              <a:rPr lang="cs-CZ" sz="2400"/>
              <a:t>data o otci a matce, počet, zdravotní stav a vývoj sourozenců</a:t>
            </a:r>
          </a:p>
          <a:p>
            <a:pPr eaLnBrk="1" hangingPunct="1">
              <a:lnSpc>
                <a:spcPct val="80000"/>
              </a:lnSpc>
              <a:buFontTx/>
              <a:buNone/>
            </a:pPr>
            <a:r>
              <a:rPr lang="cs-CZ" sz="2400"/>
              <a:t>Osobní:</a:t>
            </a:r>
          </a:p>
          <a:p>
            <a:pPr eaLnBrk="1" hangingPunct="1">
              <a:lnSpc>
                <a:spcPct val="80000"/>
              </a:lnSpc>
            </a:pPr>
            <a:r>
              <a:rPr lang="cs-CZ" sz="2400"/>
              <a:t>úplnost očkování, opakované úrazy, opakované hospitalizace, zejména dlouhodobé</a:t>
            </a:r>
          </a:p>
          <a:p>
            <a:pPr eaLnBrk="1" hangingPunct="1">
              <a:lnSpc>
                <a:spcPct val="80000"/>
              </a:lnSpc>
              <a:buFontTx/>
              <a:buNone/>
            </a:pPr>
            <a:r>
              <a:rPr lang="cs-CZ" sz="2400"/>
              <a:t>Sociální:</a:t>
            </a:r>
          </a:p>
          <a:p>
            <a:pPr eaLnBrk="1" hangingPunct="1">
              <a:lnSpc>
                <a:spcPct val="80000"/>
              </a:lnSpc>
            </a:pPr>
            <a:r>
              <a:rPr lang="cs-CZ" sz="2400"/>
              <a:t>velikost a kategorie bytu, počet členů domácnosti, zaměstnání rodičů, příjmy rodičů, typ školy dítěte</a:t>
            </a:r>
            <a:br>
              <a:rPr lang="cs-CZ" sz="2400"/>
            </a:br>
            <a:r>
              <a:rPr lang="cs-CZ" sz="2400"/>
              <a:t>a sourozenců, jejich prospěch, známka z chování, „koníčky“ dítěte</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idx="1"/>
          </p:nvPr>
        </p:nvPicPr>
        <p:blipFill>
          <a:blip r:embed="rId2" cstate="print"/>
          <a:srcRect/>
          <a:stretch>
            <a:fillRect/>
          </a:stretch>
        </p:blipFill>
        <p:spPr>
          <a:xfrm>
            <a:off x="412750" y="428625"/>
            <a:ext cx="8294688" cy="6054725"/>
          </a:xfrm>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Grp="1" noChangeAspect="1" noChangeArrowheads="1"/>
          </p:cNvPicPr>
          <p:nvPr>
            <p:ph idx="1"/>
          </p:nvPr>
        </p:nvPicPr>
        <p:blipFill>
          <a:blip r:embed="rId2" cstate="print"/>
          <a:srcRect/>
          <a:stretch>
            <a:fillRect/>
          </a:stretch>
        </p:blipFill>
        <p:spPr>
          <a:xfrm rot="10624248">
            <a:off x="742950" y="622300"/>
            <a:ext cx="8226425" cy="5789613"/>
          </a:xfrm>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p:cNvPicPr>
            <a:picLocks noGrp="1" noChangeAspect="1" noChangeArrowheads="1"/>
          </p:cNvPicPr>
          <p:nvPr>
            <p:ph idx="1"/>
          </p:nvPr>
        </p:nvPicPr>
        <p:blipFill>
          <a:blip r:embed="rId2" cstate="print"/>
          <a:srcRect r="16437" b="29048"/>
          <a:stretch>
            <a:fillRect/>
          </a:stretch>
        </p:blipFill>
        <p:spPr>
          <a:xfrm>
            <a:off x="357188" y="785813"/>
            <a:ext cx="7643812" cy="3935412"/>
          </a:xfrm>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Nadpis 1"/>
          <p:cNvSpPr>
            <a:spLocks noGrp="1"/>
          </p:cNvSpPr>
          <p:nvPr>
            <p:ph type="title"/>
          </p:nvPr>
        </p:nvSpPr>
        <p:spPr/>
        <p:txBody>
          <a:bodyPr/>
          <a:lstStyle/>
          <a:p>
            <a:r>
              <a:rPr lang="cs-CZ"/>
              <a:t>Právní hledisko</a:t>
            </a:r>
          </a:p>
        </p:txBody>
      </p:sp>
      <p:sp>
        <p:nvSpPr>
          <p:cNvPr id="111619" name="Zástupný symbol pro obsah 2"/>
          <p:cNvSpPr>
            <a:spLocks noGrp="1"/>
          </p:cNvSpPr>
          <p:nvPr>
            <p:ph idx="1"/>
          </p:nvPr>
        </p:nvSpPr>
        <p:spPr/>
        <p:txBody>
          <a:bodyPr/>
          <a:lstStyle/>
          <a:p>
            <a:r>
              <a:rPr lang="cs-CZ"/>
              <a:t>Povinnosti občana – hlásit podezření na CAN a CSA</a:t>
            </a:r>
          </a:p>
          <a:p>
            <a:r>
              <a:rPr lang="cs-CZ"/>
              <a:t>Zákonná opatření: minimální věková hranice (15 let), zákonná opatření proti svedení (č.140/161 v platném znění) – kuplířství, ohrožování mravnosti, týrání svěřené osoby, opuštění, vražda, znásilnění…</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Nadpis 1"/>
          <p:cNvSpPr>
            <a:spLocks noGrp="1"/>
          </p:cNvSpPr>
          <p:nvPr>
            <p:ph type="title"/>
          </p:nvPr>
        </p:nvSpPr>
        <p:spPr/>
        <p:txBody>
          <a:bodyPr/>
          <a:lstStyle/>
          <a:p>
            <a:r>
              <a:rPr lang="cs-CZ"/>
              <a:t>Systémové týrání</a:t>
            </a:r>
          </a:p>
        </p:txBody>
      </p:sp>
      <p:sp>
        <p:nvSpPr>
          <p:cNvPr id="3" name="Zástupný symbol pro obsah 2"/>
          <p:cNvSpPr>
            <a:spLocks noGrp="1"/>
          </p:cNvSpPr>
          <p:nvPr>
            <p:ph idx="1"/>
          </p:nvPr>
        </p:nvSpPr>
        <p:spPr/>
        <p:txBody>
          <a:bodyPr>
            <a:normAutofit lnSpcReduction="10000"/>
          </a:bodyPr>
          <a:lstStyle/>
          <a:p>
            <a:pPr>
              <a:buFont typeface="Arial" charset="0"/>
              <a:buNone/>
              <a:defRPr/>
            </a:pPr>
            <a:r>
              <a:rPr lang="cs-CZ" dirty="0"/>
              <a:t>Jedná se o týrání systémem, který byl založen pro ochranu a pomoc dětem.</a:t>
            </a:r>
          </a:p>
          <a:p>
            <a:pPr>
              <a:defRPr/>
            </a:pPr>
            <a:r>
              <a:rPr lang="cs-CZ" dirty="0"/>
              <a:t>Sekundární viktimizace – výslech ve věci CAN, děti odebrané se vrací po létech k biologickým rodičům proti jejich vůli, nebo zmanipulované.</a:t>
            </a:r>
          </a:p>
          <a:p>
            <a:pPr>
              <a:defRPr/>
            </a:pPr>
            <a:r>
              <a:rPr lang="cs-CZ" dirty="0"/>
              <a:t>Profesionální pěstouni na přechodnou dobu- (západní Evropa)</a:t>
            </a:r>
          </a:p>
          <a:p>
            <a:pPr>
              <a:defRPr/>
            </a:pPr>
            <a:r>
              <a:rPr lang="cs-CZ" dirty="0"/>
              <a:t>Nedostatek osobních vazeb v ústavní péči – děti zde nemají nikoho „svého“.</a:t>
            </a:r>
          </a:p>
          <a:p>
            <a:pPr>
              <a:defRPr/>
            </a:pPr>
            <a:endParaRPr lang="cs-CZ"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Nadpis 1"/>
          <p:cNvSpPr>
            <a:spLocks noGrp="1"/>
          </p:cNvSpPr>
          <p:nvPr>
            <p:ph type="title"/>
          </p:nvPr>
        </p:nvSpPr>
        <p:spPr/>
        <p:txBody>
          <a:bodyPr/>
          <a:lstStyle/>
          <a:p>
            <a:r>
              <a:rPr lang="cs-CZ"/>
              <a:t>Rituální zneužívání</a:t>
            </a:r>
          </a:p>
        </p:txBody>
      </p:sp>
      <p:sp>
        <p:nvSpPr>
          <p:cNvPr id="138243" name="Zástupný symbol pro obsah 2"/>
          <p:cNvSpPr>
            <a:spLocks noGrp="1"/>
          </p:cNvSpPr>
          <p:nvPr>
            <p:ph idx="1"/>
          </p:nvPr>
        </p:nvSpPr>
        <p:spPr/>
        <p:txBody>
          <a:bodyPr/>
          <a:lstStyle/>
          <a:p>
            <a:r>
              <a:rPr lang="cs-CZ"/>
              <a:t>Takové zacházení s dětmi, které se uskutečňuje v souvislosti s nějakými symboly, které mají náboženskou, magickou či nadpřirozenou charakteristiku a jsou součásti nějakého společenství.</a:t>
            </a:r>
          </a:p>
          <a:p>
            <a:r>
              <a:rPr lang="cs-CZ"/>
              <a:t>Pojídání dětí, kruté vymýtání ďábla z dětí,</a:t>
            </a:r>
          </a:p>
          <a:p>
            <a:r>
              <a:rPr lang="cs-CZ"/>
              <a:t>Může jít o zneužívání jedincem – jedince, skupinou – jedince, skupinou - skupinu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7836D0-99BB-9241-AAA6-2AF707C74FAE}"/>
              </a:ext>
            </a:extLst>
          </p:cNvPr>
          <p:cNvSpPr>
            <a:spLocks noGrp="1"/>
          </p:cNvSpPr>
          <p:nvPr>
            <p:ph type="title"/>
          </p:nvPr>
        </p:nvSpPr>
        <p:spPr/>
        <p:txBody>
          <a:bodyPr/>
          <a:lstStyle/>
          <a:p>
            <a:r>
              <a:rPr lang="cs-CZ" dirty="0"/>
              <a:t>Občanský zákoník</a:t>
            </a:r>
          </a:p>
        </p:txBody>
      </p:sp>
      <p:sp>
        <p:nvSpPr>
          <p:cNvPr id="3" name="Zástupný obsah 2">
            <a:extLst>
              <a:ext uri="{FF2B5EF4-FFF2-40B4-BE49-F238E27FC236}">
                <a16:creationId xmlns:a16="http://schemas.microsoft.com/office/drawing/2014/main" id="{5A3775CC-9DE6-CB48-A973-17E6C6611844}"/>
              </a:ext>
            </a:extLst>
          </p:cNvPr>
          <p:cNvSpPr>
            <a:spLocks noGrp="1"/>
          </p:cNvSpPr>
          <p:nvPr>
            <p:ph idx="1"/>
          </p:nvPr>
        </p:nvSpPr>
        <p:spPr/>
        <p:txBody>
          <a:bodyPr>
            <a:normAutofit fontScale="62500" lnSpcReduction="20000"/>
          </a:bodyPr>
          <a:lstStyle/>
          <a:p>
            <a:r>
              <a:rPr lang="cs-CZ" b="1" dirty="0"/>
              <a:t>§ 655</a:t>
            </a:r>
          </a:p>
          <a:p>
            <a:pPr marL="0" indent="0">
              <a:buNone/>
            </a:pPr>
            <a:r>
              <a:rPr lang="cs-CZ" dirty="0"/>
              <a:t>Manželství je trvalý svazek muže a ženy vzniklý způsobem, který stanoví tento zákon. Hlavním účelem manželství je založení rodiny, řádná výchova dětí a vzájemná podpora a pomoc.</a:t>
            </a:r>
          </a:p>
          <a:p>
            <a:r>
              <a:rPr lang="cs-CZ" b="1" dirty="0"/>
              <a:t>§ 687</a:t>
            </a:r>
          </a:p>
          <a:p>
            <a:pPr marL="0" indent="0">
              <a:buNone/>
            </a:pPr>
            <a:r>
              <a:rPr lang="cs-CZ" b="1" dirty="0"/>
              <a:t>(1)</a:t>
            </a:r>
            <a:r>
              <a:rPr lang="cs-CZ" dirty="0"/>
              <a:t> Manželé mají rovné povinnosti a rovná práva.</a:t>
            </a:r>
          </a:p>
          <a:p>
            <a:pPr marL="0" indent="0">
              <a:buNone/>
            </a:pPr>
            <a:r>
              <a:rPr lang="cs-CZ" b="1" dirty="0"/>
              <a:t>(2)</a:t>
            </a:r>
            <a:r>
              <a:rPr lang="cs-CZ" dirty="0"/>
              <a:t> Manželé si jsou navzájem povinni úctou, jsou povinni žít spolu, být si věrni, vzájemně respektovat svou důstojnost, podporovat se, udržovat rodinné společenství, vytvářet zdravé rodinné prostředí a společně pečovat o děti.</a:t>
            </a:r>
          </a:p>
          <a:p>
            <a:r>
              <a:rPr lang="cs-CZ" b="1" dirty="0"/>
              <a:t>§ 692</a:t>
            </a:r>
          </a:p>
          <a:p>
            <a:pPr marL="0" indent="0">
              <a:buNone/>
            </a:pPr>
            <a:r>
              <a:rPr lang="cs-CZ" b="1" dirty="0"/>
              <a:t>Rozhodování o záležitostech rodiny</a:t>
            </a:r>
          </a:p>
          <a:p>
            <a:pPr marL="0" indent="0">
              <a:buNone/>
            </a:pPr>
            <a:r>
              <a:rPr lang="cs-CZ" b="1" dirty="0"/>
              <a:t>(1)</a:t>
            </a:r>
            <a:r>
              <a:rPr lang="cs-CZ" dirty="0"/>
              <a:t> O záležitostech rodiny, včetně volby umístění rodinné domácnosti, popřípadě domácnosti jednoho z manželů a dalších členů rodiny, především dětí, které nenabyly plné svéprávnosti, a o způsobu života rodiny, se mají manželé dohodnout.</a:t>
            </a:r>
          </a:p>
          <a:p>
            <a:endParaRPr lang="cs-CZ" dirty="0"/>
          </a:p>
        </p:txBody>
      </p:sp>
    </p:spTree>
    <p:extLst>
      <p:ext uri="{BB962C8B-B14F-4D97-AF65-F5344CB8AC3E}">
        <p14:creationId xmlns:p14="http://schemas.microsoft.com/office/powerpoint/2010/main" val="12132503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Nadpis 1"/>
          <p:cNvSpPr>
            <a:spLocks noGrp="1"/>
          </p:cNvSpPr>
          <p:nvPr>
            <p:ph type="title"/>
          </p:nvPr>
        </p:nvSpPr>
        <p:spPr/>
        <p:txBody>
          <a:bodyPr/>
          <a:lstStyle/>
          <a:p>
            <a:r>
              <a:rPr lang="cs-CZ"/>
              <a:t>Dětská prostituce</a:t>
            </a:r>
          </a:p>
        </p:txBody>
      </p:sp>
      <p:sp>
        <p:nvSpPr>
          <p:cNvPr id="139267" name="Zástupný symbol pro obsah 2"/>
          <p:cNvSpPr>
            <a:spLocks noGrp="1"/>
          </p:cNvSpPr>
          <p:nvPr>
            <p:ph idx="1"/>
          </p:nvPr>
        </p:nvSpPr>
        <p:spPr/>
        <p:txBody>
          <a:bodyPr/>
          <a:lstStyle/>
          <a:p>
            <a:r>
              <a:rPr lang="cs-CZ"/>
              <a:t>Neočekávaný vysoký nárůst dětské prostituce v Evropě – zvláštní forma otroctví.</a:t>
            </a:r>
          </a:p>
          <a:p>
            <a:r>
              <a:rPr lang="cs-CZ"/>
              <a:t>Podíl dětí na obchodování s lidmi se odhaduje na 25%</a:t>
            </a:r>
          </a:p>
          <a:p>
            <a:r>
              <a:rPr lang="cs-CZ"/>
              <a:t>Masové rozšíření dětské pornografie</a:t>
            </a:r>
          </a:p>
          <a:p>
            <a:r>
              <a:rPr lang="cs-CZ"/>
              <a:t>Rozvoj nové formy – elektronická forma</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Nadpis 1"/>
          <p:cNvSpPr>
            <a:spLocks noGrp="1"/>
          </p:cNvSpPr>
          <p:nvPr>
            <p:ph type="title"/>
          </p:nvPr>
        </p:nvSpPr>
        <p:spPr/>
        <p:txBody>
          <a:bodyPr/>
          <a:lstStyle/>
          <a:p>
            <a:r>
              <a:rPr lang="cs-CZ"/>
              <a:t>Dětská práce</a:t>
            </a:r>
          </a:p>
        </p:txBody>
      </p:sp>
      <p:sp>
        <p:nvSpPr>
          <p:cNvPr id="140291" name="Zástupný symbol pro obsah 2"/>
          <p:cNvSpPr>
            <a:spLocks noGrp="1"/>
          </p:cNvSpPr>
          <p:nvPr>
            <p:ph idx="1"/>
          </p:nvPr>
        </p:nvSpPr>
        <p:spPr/>
        <p:txBody>
          <a:bodyPr/>
          <a:lstStyle/>
          <a:p>
            <a:r>
              <a:rPr lang="cs-CZ"/>
              <a:t>Starý občanský zákoník formuloval, že dítě je povinno podle svých schopností a věku pomáhat při chodu domácnosti.</a:t>
            </a:r>
          </a:p>
          <a:p>
            <a:r>
              <a:rPr lang="cs-CZ"/>
              <a:t>Kde je hranice mezi pomocí rodině a využíváním dětí k pracovní činnosti</a:t>
            </a:r>
          </a:p>
          <a:p>
            <a:r>
              <a:rPr lang="cs-CZ"/>
              <a:t>Obohacování se na úkor práce dětí</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Nadpis 1"/>
          <p:cNvSpPr>
            <a:spLocks noGrp="1"/>
          </p:cNvSpPr>
          <p:nvPr>
            <p:ph type="title"/>
          </p:nvPr>
        </p:nvSpPr>
        <p:spPr/>
        <p:txBody>
          <a:bodyPr/>
          <a:lstStyle/>
          <a:p>
            <a:r>
              <a:rPr lang="cs-CZ"/>
              <a:t>Příčiny</a:t>
            </a:r>
          </a:p>
        </p:txBody>
      </p:sp>
      <p:sp>
        <p:nvSpPr>
          <p:cNvPr id="3" name="Zástupný symbol pro obsah 2"/>
          <p:cNvSpPr>
            <a:spLocks noGrp="1"/>
          </p:cNvSpPr>
          <p:nvPr>
            <p:ph idx="1"/>
          </p:nvPr>
        </p:nvSpPr>
        <p:spPr/>
        <p:txBody>
          <a:bodyPr>
            <a:normAutofit fontScale="92500" lnSpcReduction="10000"/>
          </a:bodyPr>
          <a:lstStyle/>
          <a:p>
            <a:pPr>
              <a:defRPr/>
            </a:pPr>
            <a:r>
              <a:rPr lang="cs-CZ" dirty="0"/>
              <a:t>Chudoba – ekonomická, emocionální, sociální, kulturní</a:t>
            </a:r>
          </a:p>
          <a:p>
            <a:pPr>
              <a:defRPr/>
            </a:pPr>
            <a:r>
              <a:rPr lang="cs-CZ" dirty="0"/>
              <a:t>Osobní zkušenost se sexuálním zneužitím mělo 50% dětí, 66% mladých pohybujících se v sexuálním průmyslu</a:t>
            </a:r>
          </a:p>
          <a:p>
            <a:pPr>
              <a:defRPr/>
            </a:pPr>
            <a:r>
              <a:rPr lang="cs-CZ" dirty="0"/>
              <a:t>Deficit vzdělání, informací</a:t>
            </a:r>
          </a:p>
          <a:p>
            <a:pPr>
              <a:defRPr/>
            </a:pPr>
            <a:r>
              <a:rPr lang="cs-CZ" dirty="0"/>
              <a:t>Absence akceptované sociální sítě</a:t>
            </a:r>
          </a:p>
          <a:p>
            <a:pPr>
              <a:defRPr/>
            </a:pPr>
            <a:r>
              <a:rPr lang="cs-CZ" dirty="0"/>
              <a:t>Dlouhodobý stres, nezaměstnanost</a:t>
            </a:r>
          </a:p>
          <a:p>
            <a:pPr>
              <a:defRPr/>
            </a:pPr>
            <a:r>
              <a:rPr lang="cs-CZ" dirty="0"/>
              <a:t>Touha po majetku, penězích</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Nadpis 1"/>
          <p:cNvSpPr>
            <a:spLocks noGrp="1"/>
          </p:cNvSpPr>
          <p:nvPr>
            <p:ph type="title"/>
          </p:nvPr>
        </p:nvSpPr>
        <p:spPr/>
        <p:txBody>
          <a:bodyPr/>
          <a:lstStyle/>
          <a:p>
            <a:r>
              <a:rPr lang="cs-CZ"/>
              <a:t>Následky komerčního zneužívání</a:t>
            </a:r>
          </a:p>
        </p:txBody>
      </p:sp>
      <p:sp>
        <p:nvSpPr>
          <p:cNvPr id="142339" name="Zástupný symbol pro obsah 2"/>
          <p:cNvSpPr>
            <a:spLocks noGrp="1"/>
          </p:cNvSpPr>
          <p:nvPr>
            <p:ph idx="1"/>
          </p:nvPr>
        </p:nvSpPr>
        <p:spPr/>
        <p:txBody>
          <a:bodyPr/>
          <a:lstStyle/>
          <a:p>
            <a:r>
              <a:rPr lang="cs-CZ"/>
              <a:t>Stres, rozvoj posttraumatické stresové poruchy</a:t>
            </a:r>
          </a:p>
          <a:p>
            <a:r>
              <a:rPr lang="cs-CZ"/>
              <a:t>Získaná porucha osobnosti</a:t>
            </a:r>
          </a:p>
          <a:p>
            <a:endParaRPr lang="cs-CZ"/>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Nadpis 1"/>
          <p:cNvSpPr>
            <a:spLocks noGrp="1"/>
          </p:cNvSpPr>
          <p:nvPr>
            <p:ph type="title"/>
          </p:nvPr>
        </p:nvSpPr>
        <p:spPr/>
        <p:txBody>
          <a:bodyPr/>
          <a:lstStyle/>
          <a:p>
            <a:r>
              <a:rPr lang="cs-CZ"/>
              <a:t>Obchod s dětmi - ČR</a:t>
            </a:r>
          </a:p>
        </p:txBody>
      </p:sp>
      <p:sp>
        <p:nvSpPr>
          <p:cNvPr id="143363" name="Zástupný symbol pro obsah 2"/>
          <p:cNvSpPr>
            <a:spLocks noGrp="1"/>
          </p:cNvSpPr>
          <p:nvPr>
            <p:ph idx="1"/>
          </p:nvPr>
        </p:nvSpPr>
        <p:spPr/>
        <p:txBody>
          <a:bodyPr/>
          <a:lstStyle/>
          <a:p>
            <a:r>
              <a:rPr lang="cs-CZ" dirty="0"/>
              <a:t>Falešné otcovství – legalizace pobytu, vyvezení dítěte za hranice, okamžitá adopce</a:t>
            </a:r>
          </a:p>
          <a:p>
            <a:r>
              <a:rPr lang="cs-CZ" dirty="0"/>
              <a:t>Prodej dětí do NRP – žadatelé mimo registr KÚ, „svěření dítěte konkrétní osobě“</a:t>
            </a:r>
          </a:p>
          <a:p>
            <a:r>
              <a:rPr lang="cs-CZ" dirty="0"/>
              <a:t>NRP vnoučat – jako zdroj příjmu</a:t>
            </a:r>
          </a:p>
          <a:p>
            <a:r>
              <a:rPr lang="cs-CZ" dirty="0" err="1"/>
              <a:t>Surogátní</a:t>
            </a:r>
            <a:r>
              <a:rPr lang="cs-CZ" dirty="0"/>
              <a:t> mateřství</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Dalším stupněm systémového týrání je ve jménu dobra.</a:t>
            </a:r>
          </a:p>
          <a:p>
            <a:r>
              <a:rPr lang="cs-CZ" dirty="0"/>
              <a:t>Novela zákona 359/1999 o sociálně právní ochraně dětí a dokument MPSV – </a:t>
            </a:r>
          </a:p>
          <a:p>
            <a:r>
              <a:rPr lang="cs-CZ" dirty="0"/>
              <a:t>Základem je udržet dítě co nejdéle v biologické rodině, neboť prý nic lepšího jej nemůže potkat</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Nadpis 1"/>
          <p:cNvSpPr>
            <a:spLocks noGrp="1"/>
          </p:cNvSpPr>
          <p:nvPr>
            <p:ph type="title"/>
          </p:nvPr>
        </p:nvSpPr>
        <p:spPr/>
        <p:txBody>
          <a:bodyPr/>
          <a:lstStyle/>
          <a:p>
            <a:r>
              <a:rPr lang="cs-CZ"/>
              <a:t>Trauma – proti zveřejnění</a:t>
            </a:r>
          </a:p>
        </p:txBody>
      </p:sp>
      <p:sp>
        <p:nvSpPr>
          <p:cNvPr id="106499" name="Zástupný symbol pro obsah 2"/>
          <p:cNvSpPr>
            <a:spLocks noGrp="1"/>
          </p:cNvSpPr>
          <p:nvPr>
            <p:ph idx="1"/>
          </p:nvPr>
        </p:nvSpPr>
        <p:spPr/>
        <p:txBody>
          <a:bodyPr/>
          <a:lstStyle/>
          <a:p>
            <a:r>
              <a:rPr lang="cs-CZ"/>
              <a:t>Rodina se dohodla na mlčení a odkrytím by vznikl další stres.</a:t>
            </a:r>
          </a:p>
          <a:p>
            <a:r>
              <a:rPr lang="cs-CZ"/>
              <a:t>Zveřejnění povede k regresi chování dítěte, nebo v přílišné kontrole.</a:t>
            </a:r>
          </a:p>
          <a:p>
            <a:r>
              <a:rPr lang="cs-CZ"/>
              <a:t>Jsou objeveny naléhavé potřeby rodiny i dítěte a členové rodiny souhlasí s intervencí.</a:t>
            </a:r>
          </a:p>
          <a:p>
            <a:r>
              <a:rPr lang="cs-CZ"/>
              <a:t>Odhalení by šlo proti dítěti, které již začíná situaci zvládat.</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Nadpis 1"/>
          <p:cNvSpPr>
            <a:spLocks noGrp="1"/>
          </p:cNvSpPr>
          <p:nvPr>
            <p:ph type="title"/>
          </p:nvPr>
        </p:nvSpPr>
        <p:spPr/>
        <p:txBody>
          <a:bodyPr/>
          <a:lstStyle/>
          <a:p>
            <a:r>
              <a:rPr lang="cs-CZ"/>
              <a:t>Trauma – pro zveřejnění</a:t>
            </a:r>
          </a:p>
        </p:txBody>
      </p:sp>
      <p:sp>
        <p:nvSpPr>
          <p:cNvPr id="3" name="Zástupný symbol pro obsah 2"/>
          <p:cNvSpPr>
            <a:spLocks noGrp="1"/>
          </p:cNvSpPr>
          <p:nvPr>
            <p:ph idx="1"/>
          </p:nvPr>
        </p:nvSpPr>
        <p:spPr/>
        <p:txBody>
          <a:bodyPr>
            <a:normAutofit fontScale="92500" lnSpcReduction="20000"/>
          </a:bodyPr>
          <a:lstStyle/>
          <a:p>
            <a:pPr>
              <a:defRPr/>
            </a:pPr>
            <a:r>
              <a:rPr lang="cs-CZ" dirty="0"/>
              <a:t>Odhalení viníka, vytvoří situaci pro dítě, porozumět hrozné skutečnosti.</a:t>
            </a:r>
          </a:p>
          <a:p>
            <a:pPr>
              <a:defRPr/>
            </a:pPr>
            <a:r>
              <a:rPr lang="cs-CZ" dirty="0"/>
              <a:t>Afekt s mohutnými emocemi je vhodný pro terapii.</a:t>
            </a:r>
          </a:p>
          <a:p>
            <a:pPr>
              <a:defRPr/>
            </a:pPr>
            <a:r>
              <a:rPr lang="cs-CZ" dirty="0"/>
              <a:t>Dysfunkce rodinné dyády je kanálem pro dobrou integraci</a:t>
            </a:r>
          </a:p>
          <a:p>
            <a:pPr>
              <a:defRPr/>
            </a:pPr>
            <a:r>
              <a:rPr lang="cs-CZ" dirty="0"/>
              <a:t>Dítě se může vidět v lepším světle, není viníkem, změna sebeúcty, teprve po expozici mohou nastat změny</a:t>
            </a:r>
          </a:p>
          <a:p>
            <a:pPr>
              <a:defRPr/>
            </a:pPr>
            <a:r>
              <a:rPr lang="cs-CZ" dirty="0"/>
              <a:t>Trauma přestává být tajemstvím, což umožňuje restrukturalizaci vztahů.</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Nadpis 1"/>
          <p:cNvSpPr>
            <a:spLocks noGrp="1"/>
          </p:cNvSpPr>
          <p:nvPr>
            <p:ph type="title"/>
          </p:nvPr>
        </p:nvSpPr>
        <p:spPr/>
        <p:txBody>
          <a:bodyPr/>
          <a:lstStyle/>
          <a:p>
            <a:endParaRPr lang="cs-CZ"/>
          </a:p>
        </p:txBody>
      </p:sp>
      <p:sp>
        <p:nvSpPr>
          <p:cNvPr id="133123" name="Zástupný symbol pro obsah 2"/>
          <p:cNvSpPr>
            <a:spLocks noGrp="1"/>
          </p:cNvSpPr>
          <p:nvPr>
            <p:ph idx="1"/>
          </p:nvPr>
        </p:nvSpPr>
        <p:spPr/>
        <p:txBody>
          <a:bodyPr/>
          <a:lstStyle/>
          <a:p>
            <a:r>
              <a:rPr lang="cs-CZ"/>
              <a:t>Bolest psychická či duševní je nezměřitelná.  Vzniká jako důsledek nevšímání, ponižování, výsměchu, urážek, opovrhování či záměrného zastrašování. Ve většině případů má za následek trvalé nízké sebevědomí. Svoji nejistotu může kompenzovat agresí, šikanou, uzavřením se do sebe, přestane komunikovat s okolím a tváří se, jako by nebylo.</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C9794F7F-5671-2741-B82C-A75160EF6893}"/>
              </a:ext>
            </a:extLst>
          </p:cNvPr>
          <p:cNvSpPr>
            <a:spLocks noGrp="1"/>
          </p:cNvSpPr>
          <p:nvPr>
            <p:ph idx="1"/>
          </p:nvPr>
        </p:nvSpPr>
        <p:spPr>
          <a:xfrm>
            <a:off x="628650" y="1010653"/>
            <a:ext cx="7886700" cy="4890837"/>
          </a:xfrm>
        </p:spPr>
        <p:txBody>
          <a:bodyPr>
            <a:noAutofit/>
          </a:bodyPr>
          <a:lstStyle/>
          <a:p>
            <a:r>
              <a:rPr lang="cs-CZ" sz="1500" b="1" dirty="0"/>
              <a:t>§ 775</a:t>
            </a:r>
          </a:p>
          <a:p>
            <a:pPr marL="0" indent="0">
              <a:buNone/>
            </a:pPr>
            <a:r>
              <a:rPr lang="cs-CZ" sz="1500" dirty="0"/>
              <a:t>Matkou dítěte je žena, která je porodila</a:t>
            </a:r>
            <a:endParaRPr lang="cs-CZ" sz="1500" b="1" dirty="0"/>
          </a:p>
          <a:p>
            <a:r>
              <a:rPr lang="cs-CZ" sz="1500" b="1" dirty="0"/>
              <a:t>§ 776</a:t>
            </a:r>
          </a:p>
          <a:p>
            <a:pPr marL="0" indent="0">
              <a:buNone/>
            </a:pPr>
            <a:r>
              <a:rPr lang="cs-CZ" sz="1500" b="1" dirty="0"/>
              <a:t>(1)</a:t>
            </a:r>
            <a:r>
              <a:rPr lang="cs-CZ" sz="1500" dirty="0"/>
              <a:t> Narodí-li se dítě v době od uzavření manželství do uplynutí třístého dne poté, co manželství zaniklo nebo bylo prohlášeno za neplatné, anebo poté, co byl manžel matky prohlášen za nezvěstného, má se za to, že otcem je manžel matky.</a:t>
            </a:r>
          </a:p>
          <a:p>
            <a:pPr marL="0" indent="0">
              <a:buNone/>
            </a:pPr>
            <a:r>
              <a:rPr lang="cs-CZ" sz="1500" b="1" dirty="0"/>
              <a:t>(2)</a:t>
            </a:r>
            <a:r>
              <a:rPr lang="cs-CZ" sz="1500" dirty="0"/>
              <a:t> Narodí-li se dítě ženě znovu provdané, má se za to, že otcem je manžel pozdější, i když se dítě narodilo před uplynutím třístého dne poté, co předchozí manželství zaniklo nebo bylo prohlášeno za neplatné.</a:t>
            </a:r>
          </a:p>
          <a:p>
            <a:r>
              <a:rPr lang="cs-CZ" sz="1500" b="1" dirty="0"/>
              <a:t>§ 855</a:t>
            </a:r>
          </a:p>
          <a:p>
            <a:pPr marL="0" indent="0">
              <a:buNone/>
            </a:pPr>
            <a:r>
              <a:rPr lang="cs-CZ" sz="1500" b="1" dirty="0"/>
              <a:t>(1)</a:t>
            </a:r>
            <a:r>
              <a:rPr lang="cs-CZ" sz="1500" dirty="0"/>
              <a:t> Rodiče a dítě mají vůči sobě navzájem povinnosti a práva. Těchto vzájemných povinností a práv se nemohou vzdát; učiní-li tak, nepřihlíží se k tomu.</a:t>
            </a:r>
          </a:p>
          <a:p>
            <a:pPr marL="0" indent="0">
              <a:buNone/>
            </a:pPr>
            <a:r>
              <a:rPr lang="cs-CZ" sz="1500" b="1" dirty="0"/>
              <a:t>(2)</a:t>
            </a:r>
            <a:r>
              <a:rPr lang="cs-CZ" sz="1500" dirty="0"/>
              <a:t> Účelem povinností a práv k dítěti je zajištění morálního a hmotného prospěchu dítěte.</a:t>
            </a:r>
          </a:p>
          <a:p>
            <a:r>
              <a:rPr lang="cs-CZ" sz="1500" b="1" dirty="0"/>
              <a:t>§ 856</a:t>
            </a:r>
          </a:p>
          <a:p>
            <a:pPr marL="0" indent="0">
              <a:buNone/>
            </a:pPr>
            <a:r>
              <a:rPr lang="cs-CZ" sz="1500" dirty="0"/>
              <a:t>Povinnosti a práva rodičů spojená s osobností dítěte a povinnosti a práva osobní povahy vznikají narozením dítěte a zanikají nabytím jeho zletilosti.</a:t>
            </a:r>
          </a:p>
        </p:txBody>
      </p:sp>
    </p:spTree>
    <p:extLst>
      <p:ext uri="{BB962C8B-B14F-4D97-AF65-F5344CB8AC3E}">
        <p14:creationId xmlns:p14="http://schemas.microsoft.com/office/powerpoint/2010/main" val="353812778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Nadpis 1"/>
          <p:cNvSpPr>
            <a:spLocks noGrp="1"/>
          </p:cNvSpPr>
          <p:nvPr>
            <p:ph type="title"/>
          </p:nvPr>
        </p:nvSpPr>
        <p:spPr/>
        <p:txBody>
          <a:bodyPr/>
          <a:lstStyle/>
          <a:p>
            <a:r>
              <a:rPr lang="cs-CZ"/>
              <a:t>Rizikové sociální prostředí</a:t>
            </a:r>
          </a:p>
        </p:txBody>
      </p:sp>
      <p:sp>
        <p:nvSpPr>
          <p:cNvPr id="126979" name="Zástupný symbol pro obsah 2"/>
          <p:cNvSpPr>
            <a:spLocks noGrp="1"/>
          </p:cNvSpPr>
          <p:nvPr>
            <p:ph idx="1"/>
          </p:nvPr>
        </p:nvSpPr>
        <p:spPr/>
        <p:txBody>
          <a:bodyPr/>
          <a:lstStyle/>
          <a:p>
            <a:r>
              <a:rPr lang="cs-CZ"/>
              <a:t>Škola, její výběr, osobnost pedagoga</a:t>
            </a:r>
          </a:p>
          <a:p>
            <a:r>
              <a:rPr lang="cs-CZ"/>
              <a:t>Kolektiv ve třídě – děti dokážou být neuvěřitelně kruté k sobě navzájem</a:t>
            </a:r>
          </a:p>
          <a:p>
            <a:r>
              <a:rPr lang="cs-CZ"/>
              <a:t>Šikana</a:t>
            </a:r>
          </a:p>
          <a:p>
            <a:r>
              <a:rPr lang="cs-CZ"/>
              <a:t>Sociální začlenění – party, sídliště atd.</a:t>
            </a:r>
          </a:p>
          <a:p>
            <a:r>
              <a:rPr lang="cs-CZ"/>
              <a:t>Dítě je součástí minority</a:t>
            </a:r>
          </a:p>
          <a:p>
            <a:r>
              <a:rPr lang="cs-CZ"/>
              <a:t>Ústavní výchova</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Nadpis 1"/>
          <p:cNvSpPr>
            <a:spLocks noGrp="1"/>
          </p:cNvSpPr>
          <p:nvPr>
            <p:ph type="title"/>
          </p:nvPr>
        </p:nvSpPr>
        <p:spPr/>
        <p:txBody>
          <a:bodyPr/>
          <a:lstStyle/>
          <a:p>
            <a:r>
              <a:rPr lang="cs-CZ"/>
              <a:t>rozvod</a:t>
            </a:r>
          </a:p>
        </p:txBody>
      </p:sp>
      <p:sp>
        <p:nvSpPr>
          <p:cNvPr id="3" name="Zástupný symbol pro obsah 2"/>
          <p:cNvSpPr>
            <a:spLocks noGrp="1"/>
          </p:cNvSpPr>
          <p:nvPr>
            <p:ph idx="1"/>
          </p:nvPr>
        </p:nvSpPr>
        <p:spPr/>
        <p:txBody>
          <a:bodyPr>
            <a:normAutofit fontScale="92500" lnSpcReduction="20000"/>
          </a:bodyPr>
          <a:lstStyle/>
          <a:p>
            <a:pPr>
              <a:defRPr/>
            </a:pPr>
            <a:r>
              <a:rPr lang="cs-CZ" dirty="0"/>
              <a:t>Rozvod manželů je jednou z nejkritičtějších situací v životě dítěte</a:t>
            </a:r>
          </a:p>
          <a:p>
            <a:pPr>
              <a:defRPr/>
            </a:pPr>
            <a:r>
              <a:rPr lang="cs-CZ" dirty="0"/>
              <a:t>Obracení dětí proti druhému partneru</a:t>
            </a:r>
          </a:p>
          <a:p>
            <a:pPr>
              <a:defRPr/>
            </a:pPr>
            <a:r>
              <a:rPr lang="cs-CZ" dirty="0"/>
              <a:t>Svádění svého selhání na děti</a:t>
            </a:r>
          </a:p>
          <a:p>
            <a:pPr>
              <a:defRPr/>
            </a:pPr>
            <a:r>
              <a:rPr lang="cs-CZ" dirty="0"/>
              <a:t>Trestání partnera prostřednictvím dětí</a:t>
            </a:r>
          </a:p>
          <a:p>
            <a:pPr>
              <a:defRPr/>
            </a:pPr>
            <a:r>
              <a:rPr lang="cs-CZ" dirty="0"/>
              <a:t>Slabá </a:t>
            </a:r>
            <a:r>
              <a:rPr lang="cs-CZ" dirty="0" err="1"/>
              <a:t>předrozvodová</a:t>
            </a:r>
            <a:r>
              <a:rPr lang="cs-CZ" dirty="0"/>
              <a:t> péče o děti</a:t>
            </a:r>
          </a:p>
          <a:p>
            <a:pPr>
              <a:defRPr/>
            </a:pPr>
            <a:r>
              <a:rPr lang="cs-CZ" dirty="0"/>
              <a:t>Slabá </a:t>
            </a:r>
            <a:r>
              <a:rPr lang="cs-CZ" dirty="0" err="1"/>
              <a:t>porozvodová</a:t>
            </a:r>
            <a:r>
              <a:rPr lang="cs-CZ" dirty="0"/>
              <a:t> adaptace dětí na novou situaci</a:t>
            </a:r>
          </a:p>
          <a:p>
            <a:pPr>
              <a:defRPr/>
            </a:pPr>
            <a:r>
              <a:rPr lang="cs-CZ" dirty="0"/>
              <a:t>Děti přece nebudou mamce/otci ubližovat, přestože si již dobře uvědomují, „že to s ní nemají lehké“</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Nadpis 1"/>
          <p:cNvSpPr>
            <a:spLocks noGrp="1"/>
          </p:cNvSpPr>
          <p:nvPr>
            <p:ph type="title"/>
          </p:nvPr>
        </p:nvSpPr>
        <p:spPr/>
        <p:txBody>
          <a:bodyPr/>
          <a:lstStyle/>
          <a:p>
            <a:r>
              <a:rPr lang="cs-CZ"/>
              <a:t>Identita dítěte</a:t>
            </a:r>
          </a:p>
        </p:txBody>
      </p:sp>
      <p:sp>
        <p:nvSpPr>
          <p:cNvPr id="3" name="Zástupný symbol pro obsah 2"/>
          <p:cNvSpPr>
            <a:spLocks noGrp="1"/>
          </p:cNvSpPr>
          <p:nvPr>
            <p:ph idx="1"/>
          </p:nvPr>
        </p:nvSpPr>
        <p:spPr/>
        <p:txBody>
          <a:bodyPr>
            <a:normAutofit lnSpcReduction="10000"/>
          </a:bodyPr>
          <a:lstStyle/>
          <a:p>
            <a:pPr>
              <a:defRPr/>
            </a:pPr>
            <a:r>
              <a:rPr lang="cs-CZ" dirty="0"/>
              <a:t>Kde jsem doma – pocit bezpečí</a:t>
            </a:r>
          </a:p>
          <a:p>
            <a:pPr>
              <a:defRPr/>
            </a:pPr>
            <a:r>
              <a:rPr lang="cs-CZ" dirty="0"/>
              <a:t>Subjektivní pocit – mají rodiče o mě zájem</a:t>
            </a:r>
          </a:p>
          <a:p>
            <a:pPr>
              <a:defRPr/>
            </a:pPr>
            <a:r>
              <a:rPr lang="cs-CZ" dirty="0"/>
              <a:t>Znám své rodiče (</a:t>
            </a:r>
            <a:r>
              <a:rPr lang="cs-CZ" dirty="0" err="1"/>
              <a:t>Babybox</a:t>
            </a:r>
            <a:r>
              <a:rPr lang="cs-CZ" dirty="0"/>
              <a:t> – nalezenec)</a:t>
            </a:r>
          </a:p>
          <a:p>
            <a:pPr>
              <a:defRPr/>
            </a:pPr>
            <a:r>
              <a:rPr lang="cs-CZ" dirty="0"/>
              <a:t>Dítě v NRP</a:t>
            </a:r>
          </a:p>
          <a:p>
            <a:pPr>
              <a:defRPr/>
            </a:pPr>
            <a:r>
              <a:rPr lang="cs-CZ" dirty="0"/>
              <a:t>Ústavní dítě</a:t>
            </a:r>
          </a:p>
          <a:p>
            <a:pPr>
              <a:defRPr/>
            </a:pPr>
            <a:r>
              <a:rPr lang="cs-CZ" dirty="0"/>
              <a:t>Postižené dítě</a:t>
            </a:r>
          </a:p>
          <a:p>
            <a:pPr>
              <a:defRPr/>
            </a:pPr>
            <a:r>
              <a:rPr lang="cs-CZ" dirty="0"/>
              <a:t>Patřím k minoritě – vegetariánství, etnikum, náboženství</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Nadpis 1"/>
          <p:cNvSpPr>
            <a:spLocks noGrp="1"/>
          </p:cNvSpPr>
          <p:nvPr>
            <p:ph type="title"/>
          </p:nvPr>
        </p:nvSpPr>
        <p:spPr/>
        <p:txBody>
          <a:bodyPr/>
          <a:lstStyle/>
          <a:p>
            <a:r>
              <a:rPr lang="cs-CZ"/>
              <a:t>Násilí ve školách</a:t>
            </a:r>
          </a:p>
        </p:txBody>
      </p:sp>
      <p:sp>
        <p:nvSpPr>
          <p:cNvPr id="130051" name="Zástupný symbol pro obsah 2"/>
          <p:cNvSpPr>
            <a:spLocks noGrp="1"/>
          </p:cNvSpPr>
          <p:nvPr>
            <p:ph idx="1"/>
          </p:nvPr>
        </p:nvSpPr>
        <p:spPr/>
        <p:txBody>
          <a:bodyPr/>
          <a:lstStyle/>
          <a:p>
            <a:r>
              <a:rPr lang="cs-CZ"/>
              <a:t>Tělesné tresty učitelů</a:t>
            </a:r>
          </a:p>
          <a:p>
            <a:r>
              <a:rPr lang="cs-CZ"/>
              <a:t>Verbální agrese formou morální harassmentu učitelů</a:t>
            </a:r>
          </a:p>
          <a:p>
            <a:r>
              <a:rPr lang="cs-CZ"/>
              <a:t>Předsudky, nesnášenlivost</a:t>
            </a:r>
          </a:p>
          <a:p>
            <a:r>
              <a:rPr lang="cs-CZ"/>
              <a:t>Preference menšiny – vzor z USA</a:t>
            </a:r>
          </a:p>
          <a:p>
            <a:r>
              <a:rPr lang="cs-CZ"/>
              <a:t>Šikanování – od dětí, od učitelů a vychovatelů</a:t>
            </a:r>
          </a:p>
          <a:p>
            <a:r>
              <a:rPr lang="cs-CZ"/>
              <a:t>Stigmatizace pro odlišný vzhled, či funkci</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Nadpis 1"/>
          <p:cNvSpPr>
            <a:spLocks noGrp="1"/>
          </p:cNvSpPr>
          <p:nvPr>
            <p:ph type="title"/>
          </p:nvPr>
        </p:nvSpPr>
        <p:spPr/>
        <p:txBody>
          <a:bodyPr/>
          <a:lstStyle/>
          <a:p>
            <a:r>
              <a:rPr lang="cs-CZ"/>
              <a:t>Reakce dítěte</a:t>
            </a:r>
          </a:p>
        </p:txBody>
      </p:sp>
      <p:sp>
        <p:nvSpPr>
          <p:cNvPr id="135171" name="Zástupný symbol pro obsah 2"/>
          <p:cNvSpPr>
            <a:spLocks noGrp="1"/>
          </p:cNvSpPr>
          <p:nvPr>
            <p:ph idx="1"/>
          </p:nvPr>
        </p:nvSpPr>
        <p:spPr/>
        <p:txBody>
          <a:bodyPr/>
          <a:lstStyle/>
          <a:p>
            <a:r>
              <a:rPr lang="cs-CZ"/>
              <a:t>Sebevražda</a:t>
            </a:r>
          </a:p>
          <a:p>
            <a:r>
              <a:rPr lang="cs-CZ"/>
              <a:t>Somatické projevy – bolesti bříška, teploty, alergie</a:t>
            </a:r>
          </a:p>
          <a:p>
            <a:r>
              <a:rPr lang="cs-CZ"/>
              <a:t>Psychické projevy – strach, úzkost, depresivní stavy, apatie</a:t>
            </a:r>
          </a:p>
          <a:p>
            <a:endParaRPr lang="cs-CZ"/>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Nadpis 1"/>
          <p:cNvSpPr>
            <a:spLocks noGrp="1"/>
          </p:cNvSpPr>
          <p:nvPr>
            <p:ph type="title"/>
          </p:nvPr>
        </p:nvSpPr>
        <p:spPr/>
        <p:txBody>
          <a:bodyPr/>
          <a:lstStyle/>
          <a:p>
            <a:r>
              <a:rPr lang="cs-CZ"/>
              <a:t>Šikana</a:t>
            </a:r>
          </a:p>
        </p:txBody>
      </p:sp>
      <p:sp>
        <p:nvSpPr>
          <p:cNvPr id="3" name="Zástupný symbol pro obsah 2"/>
          <p:cNvSpPr>
            <a:spLocks noGrp="1"/>
          </p:cNvSpPr>
          <p:nvPr>
            <p:ph idx="1"/>
          </p:nvPr>
        </p:nvSpPr>
        <p:spPr/>
        <p:txBody>
          <a:bodyPr>
            <a:normAutofit fontScale="92500"/>
          </a:bodyPr>
          <a:lstStyle/>
          <a:p>
            <a:pPr>
              <a:defRPr/>
            </a:pPr>
            <a:r>
              <a:rPr lang="cs-CZ" dirty="0"/>
              <a:t>Známky v chování:</a:t>
            </a:r>
          </a:p>
          <a:p>
            <a:pPr>
              <a:buFont typeface="Arial" charset="0"/>
              <a:buNone/>
              <a:defRPr/>
            </a:pPr>
            <a:r>
              <a:rPr lang="cs-CZ" dirty="0"/>
              <a:t>Tělesné potíže spojené s nechutí a strachem jít do školy</a:t>
            </a:r>
          </a:p>
          <a:p>
            <a:pPr>
              <a:buFont typeface="Arial" charset="0"/>
              <a:buNone/>
              <a:defRPr/>
            </a:pPr>
            <a:r>
              <a:rPr lang="cs-CZ" dirty="0"/>
              <a:t>Ztráta zájmu o učení a zhoršení prospěchu ve škole</a:t>
            </a:r>
          </a:p>
          <a:p>
            <a:pPr>
              <a:buFont typeface="Arial" charset="0"/>
              <a:buNone/>
              <a:defRPr/>
            </a:pPr>
            <a:r>
              <a:rPr lang="cs-CZ" dirty="0"/>
              <a:t>Záškoláctví</a:t>
            </a:r>
          </a:p>
          <a:p>
            <a:pPr>
              <a:buFont typeface="Arial" charset="0"/>
              <a:buNone/>
              <a:defRPr/>
            </a:pPr>
            <a:r>
              <a:rPr lang="cs-CZ" dirty="0"/>
              <a:t>Chybění přátel</a:t>
            </a:r>
          </a:p>
          <a:p>
            <a:pPr>
              <a:buFont typeface="Arial" charset="0"/>
              <a:buNone/>
              <a:defRPr/>
            </a:pPr>
            <a:r>
              <a:rPr lang="cs-CZ" dirty="0"/>
              <a:t>Nejisté ustrašené vystupování</a:t>
            </a:r>
          </a:p>
          <a:p>
            <a:pPr>
              <a:buFont typeface="Arial" charset="0"/>
              <a:buNone/>
              <a:defRPr/>
            </a:pPr>
            <a:r>
              <a:rPr lang="cs-CZ" dirty="0"/>
              <a:t>Poruchy spánku, noční můry</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571500"/>
            <a:ext cx="8229600" cy="5554663"/>
          </a:xfrm>
        </p:spPr>
        <p:txBody>
          <a:bodyPr>
            <a:normAutofit fontScale="92500" lnSpcReduction="10000"/>
          </a:bodyPr>
          <a:lstStyle/>
          <a:p>
            <a:pPr>
              <a:defRPr/>
            </a:pPr>
            <a:r>
              <a:rPr lang="cs-CZ" dirty="0"/>
              <a:t>Šikanu podporuje všeobecné mínění, že si za to děti mohou samy</a:t>
            </a:r>
          </a:p>
          <a:p>
            <a:pPr>
              <a:defRPr/>
            </a:pPr>
            <a:r>
              <a:rPr lang="cs-CZ" dirty="0"/>
              <a:t>Přesvědčení, že si věci děti mezi sebou vyjasní</a:t>
            </a:r>
          </a:p>
          <a:p>
            <a:pPr>
              <a:defRPr/>
            </a:pPr>
            <a:r>
              <a:rPr lang="cs-CZ" dirty="0"/>
              <a:t>Touha zbavit se odpovědnosti na úkor dětí</a:t>
            </a:r>
          </a:p>
          <a:p>
            <a:pPr>
              <a:defRPr/>
            </a:pPr>
            <a:r>
              <a:rPr lang="cs-CZ" dirty="0"/>
              <a:t>Přesvědčení dítěte o tom, že si umí se vším a vždy samo poradit – očekávání rodičů od svých dětí v prvních létech života – častá omnipotence mužů.</a:t>
            </a:r>
          </a:p>
          <a:p>
            <a:pPr>
              <a:defRPr/>
            </a:pPr>
            <a:r>
              <a:rPr lang="cs-CZ" dirty="0"/>
              <a:t>Postižení nebo méně zdatní jedinci pak jsou bráni jako padavky – nepovedení, orientace na výkon.</a:t>
            </a:r>
          </a:p>
          <a:p>
            <a:pPr>
              <a:defRPr/>
            </a:pPr>
            <a:r>
              <a:rPr lang="cs-CZ" dirty="0"/>
              <a:t>V ČR je vyšší procento šikany než v zemích EU.</a:t>
            </a:r>
          </a:p>
          <a:p>
            <a:pPr>
              <a:defRPr/>
            </a:pPr>
            <a:r>
              <a:rPr lang="cs-CZ" dirty="0"/>
              <a:t>Nechci být sám, ale nechci být jako oni</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Nadpis 1"/>
          <p:cNvSpPr>
            <a:spLocks noGrp="1"/>
          </p:cNvSpPr>
          <p:nvPr>
            <p:ph type="title"/>
          </p:nvPr>
        </p:nvSpPr>
        <p:spPr/>
        <p:txBody>
          <a:bodyPr/>
          <a:lstStyle/>
          <a:p>
            <a:r>
              <a:rPr lang="cs-CZ"/>
              <a:t>Čeho se vyvarovat</a:t>
            </a:r>
          </a:p>
        </p:txBody>
      </p:sp>
      <p:sp>
        <p:nvSpPr>
          <p:cNvPr id="3" name="Zástupný symbol pro obsah 2"/>
          <p:cNvSpPr>
            <a:spLocks noGrp="1"/>
          </p:cNvSpPr>
          <p:nvPr>
            <p:ph idx="1"/>
          </p:nvPr>
        </p:nvSpPr>
        <p:spPr/>
        <p:txBody>
          <a:bodyPr>
            <a:normAutofit lnSpcReduction="10000"/>
          </a:bodyPr>
          <a:lstStyle/>
          <a:p>
            <a:pPr>
              <a:defRPr/>
            </a:pPr>
            <a:r>
              <a:rPr lang="cs-CZ" dirty="0"/>
              <a:t>Otevřené konfrontace oběť – násilník.</a:t>
            </a:r>
          </a:p>
          <a:p>
            <a:pPr>
              <a:defRPr/>
            </a:pPr>
            <a:r>
              <a:rPr lang="cs-CZ" dirty="0"/>
              <a:t>Konfrontace s násilníkem bez dostatečné míry ověřených informací.</a:t>
            </a:r>
          </a:p>
          <a:p>
            <a:pPr>
              <a:defRPr/>
            </a:pPr>
            <a:r>
              <a:rPr lang="cs-CZ" dirty="0"/>
              <a:t>Přenesení odpovědnosti na oběť</a:t>
            </a:r>
          </a:p>
          <a:p>
            <a:pPr>
              <a:defRPr/>
            </a:pPr>
            <a:r>
              <a:rPr lang="cs-CZ" dirty="0"/>
              <a:t>Ustoupení násilníkovi  na úkor oběti</a:t>
            </a:r>
          </a:p>
          <a:p>
            <a:pPr>
              <a:defRPr/>
            </a:pPr>
            <a:r>
              <a:rPr lang="cs-CZ" dirty="0"/>
              <a:t>Odsouzení násilníka, nikoliv jeho chování</a:t>
            </a:r>
          </a:p>
          <a:p>
            <a:pPr>
              <a:defRPr/>
            </a:pPr>
            <a:r>
              <a:rPr lang="cs-CZ" dirty="0"/>
              <a:t>Podcenění důsledků na oběť i kolektiv</a:t>
            </a:r>
          </a:p>
          <a:p>
            <a:pPr>
              <a:defRPr/>
            </a:pPr>
            <a:r>
              <a:rPr lang="cs-CZ" dirty="0"/>
              <a:t>Nebrání šikany mezi dětmi na oběť</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Nadpis 1"/>
          <p:cNvSpPr>
            <a:spLocks noGrp="1"/>
          </p:cNvSpPr>
          <p:nvPr>
            <p:ph type="title"/>
          </p:nvPr>
        </p:nvSpPr>
        <p:spPr/>
        <p:txBody>
          <a:bodyPr/>
          <a:lstStyle/>
          <a:p>
            <a:r>
              <a:rPr lang="cs-CZ"/>
              <a:t>Předcházení šikaně</a:t>
            </a:r>
          </a:p>
        </p:txBody>
      </p:sp>
      <p:sp>
        <p:nvSpPr>
          <p:cNvPr id="3" name="Zástupný symbol pro obsah 2"/>
          <p:cNvSpPr>
            <a:spLocks noGrp="1"/>
          </p:cNvSpPr>
          <p:nvPr>
            <p:ph idx="1"/>
          </p:nvPr>
        </p:nvSpPr>
        <p:spPr/>
        <p:txBody>
          <a:bodyPr>
            <a:normAutofit lnSpcReduction="10000"/>
          </a:bodyPr>
          <a:lstStyle/>
          <a:p>
            <a:pPr>
              <a:defRPr/>
            </a:pPr>
            <a:r>
              <a:rPr lang="cs-CZ" dirty="0"/>
              <a:t>Vytvoření atmosféry otevřenosti a vzájemné solidarity</a:t>
            </a:r>
          </a:p>
          <a:p>
            <a:pPr>
              <a:defRPr/>
            </a:pPr>
            <a:r>
              <a:rPr lang="cs-CZ" dirty="0"/>
              <a:t>Definování vlastních postojů k podstatě a existenci šikany</a:t>
            </a:r>
          </a:p>
          <a:p>
            <a:pPr>
              <a:defRPr/>
            </a:pPr>
            <a:r>
              <a:rPr lang="cs-CZ" dirty="0"/>
              <a:t>Jasná pravidla chování v kolektivu</a:t>
            </a:r>
          </a:p>
          <a:p>
            <a:pPr>
              <a:defRPr/>
            </a:pPr>
            <a:r>
              <a:rPr lang="cs-CZ" dirty="0"/>
              <a:t>Vedení diskuzí na téma odlišností – etnické, tělesné, kulturní</a:t>
            </a:r>
          </a:p>
          <a:p>
            <a:pPr>
              <a:defRPr/>
            </a:pPr>
            <a:r>
              <a:rPr lang="cs-CZ" dirty="0"/>
              <a:t>Vzdělávání v oblasti lidských práv a </a:t>
            </a:r>
            <a:r>
              <a:rPr lang="cs-CZ"/>
              <a:t>duchovních tradic</a:t>
            </a:r>
            <a:endParaRPr lang="cs-CZ"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Nadpis 1"/>
          <p:cNvSpPr>
            <a:spLocks noGrp="1"/>
          </p:cNvSpPr>
          <p:nvPr>
            <p:ph type="title"/>
          </p:nvPr>
        </p:nvSpPr>
        <p:spPr/>
        <p:txBody>
          <a:bodyPr/>
          <a:lstStyle/>
          <a:p>
            <a:r>
              <a:rPr lang="cs-CZ"/>
              <a:t>Nejčastější projevy</a:t>
            </a:r>
          </a:p>
        </p:txBody>
      </p:sp>
      <p:sp>
        <p:nvSpPr>
          <p:cNvPr id="134147" name="Zástupný symbol pro obsah 2"/>
          <p:cNvSpPr>
            <a:spLocks noGrp="1"/>
          </p:cNvSpPr>
          <p:nvPr>
            <p:ph idx="1"/>
          </p:nvPr>
        </p:nvSpPr>
        <p:spPr/>
        <p:txBody>
          <a:bodyPr/>
          <a:lstStyle/>
          <a:p>
            <a:r>
              <a:rPr lang="cs-CZ"/>
              <a:t>Sociální hyperaktivita – rychle a snadno navazují vztahy s dospělými, chybí jim strach z cizích lidí, dožadují se jejich pozornosti. Vztahy zůstávají plytké.</a:t>
            </a:r>
          </a:p>
          <a:p>
            <a:r>
              <a:rPr lang="cs-CZ"/>
              <a:t>Sociální provokace – dožadování se pozornosti záměrnou provokací, destruktivní chování atd.</a:t>
            </a:r>
          </a:p>
          <a:p>
            <a:r>
              <a:rPr lang="cs-CZ"/>
              <a:t>Útlumový typ – sociálně apatické, pasívní, typický je nedostatek jakékoliv iniciativy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33688405-C320-1F43-B84C-A7E776BC6672}"/>
              </a:ext>
            </a:extLst>
          </p:cNvPr>
          <p:cNvSpPr>
            <a:spLocks noGrp="1"/>
          </p:cNvSpPr>
          <p:nvPr>
            <p:ph idx="1"/>
          </p:nvPr>
        </p:nvSpPr>
        <p:spPr>
          <a:xfrm>
            <a:off x="628650" y="1594811"/>
            <a:ext cx="7886700" cy="3900613"/>
          </a:xfrm>
        </p:spPr>
        <p:txBody>
          <a:bodyPr>
            <a:normAutofit fontScale="55000" lnSpcReduction="20000"/>
          </a:bodyPr>
          <a:lstStyle/>
          <a:p>
            <a:r>
              <a:rPr lang="cs-CZ" b="1" dirty="0"/>
              <a:t>§ 857</a:t>
            </a:r>
          </a:p>
          <a:p>
            <a:pPr marL="0" indent="0">
              <a:buNone/>
            </a:pPr>
            <a:r>
              <a:rPr lang="cs-CZ" b="1" dirty="0"/>
              <a:t>(1)</a:t>
            </a:r>
            <a:r>
              <a:rPr lang="cs-CZ" dirty="0"/>
              <a:t> Dítě je povinno dbát svých rodičů.</a:t>
            </a:r>
          </a:p>
          <a:p>
            <a:pPr marL="0" indent="0">
              <a:buNone/>
            </a:pPr>
            <a:r>
              <a:rPr lang="cs-CZ" b="1" dirty="0"/>
              <a:t>(2)</a:t>
            </a:r>
            <a:r>
              <a:rPr lang="cs-CZ" dirty="0"/>
              <a:t> Dokud se dítě nestane svéprávným, mají rodiče právo usměrňovat své dítě výchovnými opatřeními, jak to odpovídá jeho rozvíjejícím se schopnostem, včetně omezení sledujících ochranu morálky, zdraví a práv dítěte, jakož i práv jiných osob a veřejného pořádku. Dítě je povinno se těmto opatřením podřídit.</a:t>
            </a:r>
          </a:p>
          <a:p>
            <a:r>
              <a:rPr lang="cs-CZ" b="1" dirty="0"/>
              <a:t>§ 858</a:t>
            </a:r>
          </a:p>
          <a:p>
            <a:pPr marL="0" indent="0">
              <a:buNone/>
            </a:pPr>
            <a:r>
              <a:rPr lang="cs-CZ" dirty="0"/>
              <a:t>Rodičovská odpovědnost zahrnuje povinnosti a práva rodičů, která spočívají v péči o dítě, zahrnující zejména péči o jeho zdraví, jeho tělesný, citový, rozumový a mravní vývoj, v ochraně dítěte, v udržování osobního styku s dítětem, v zajišťování jeho výchovy a vzdělání, v určení místa jeho bydliště, v jeho zastupování a spravování jeho jmění; vzniká narozením dítěte a zaniká, jakmile dítě nabude plné svéprávnosti. Trvání a rozsah rodičovské odpovědnosti může změnit jen soud.</a:t>
            </a:r>
          </a:p>
        </p:txBody>
      </p:sp>
    </p:spTree>
    <p:extLst>
      <p:ext uri="{BB962C8B-B14F-4D97-AF65-F5344CB8AC3E}">
        <p14:creationId xmlns:p14="http://schemas.microsoft.com/office/powerpoint/2010/main" val="111382122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Nová morbidita</a:t>
            </a:r>
          </a:p>
        </p:txBody>
      </p:sp>
      <p:sp>
        <p:nvSpPr>
          <p:cNvPr id="3" name="Zástupný symbol pro obsah 2"/>
          <p:cNvSpPr>
            <a:spLocks noGrp="1"/>
          </p:cNvSpPr>
          <p:nvPr>
            <p:ph idx="1"/>
          </p:nvPr>
        </p:nvSpPr>
        <p:spPr/>
        <p:txBody>
          <a:bodyPr/>
          <a:lstStyle/>
          <a:p>
            <a:r>
              <a:rPr lang="cs-CZ" dirty="0"/>
              <a:t>Jeden z projevů nedostatečné saturace potřeb v dětství</a:t>
            </a:r>
          </a:p>
          <a:p>
            <a:r>
              <a:rPr lang="cs-CZ" dirty="0"/>
              <a:t>Rovněž zde patří dětství, kdy děti byly vychovávány „</a:t>
            </a:r>
            <a:r>
              <a:rPr lang="cs-CZ" dirty="0" err="1"/>
              <a:t>bezstresově</a:t>
            </a:r>
            <a:r>
              <a:rPr lang="cs-CZ" dirty="0"/>
              <a:t>“</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Dodatky </a:t>
            </a:r>
          </a:p>
        </p:txBody>
      </p:sp>
      <p:sp>
        <p:nvSpPr>
          <p:cNvPr id="3" name="Zástupný symbol pro obsah 2"/>
          <p:cNvSpPr>
            <a:spLocks noGrp="1"/>
          </p:cNvSpPr>
          <p:nvPr>
            <p:ph idx="1"/>
          </p:nvPr>
        </p:nvSpPr>
        <p:spPr/>
        <p:txBody>
          <a:bodyPr/>
          <a:lstStyle/>
          <a:p>
            <a:endParaRPr lang="cs-CZ"/>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Nadpis 1"/>
          <p:cNvSpPr>
            <a:spLocks noGrp="1"/>
          </p:cNvSpPr>
          <p:nvPr>
            <p:ph type="title"/>
          </p:nvPr>
        </p:nvSpPr>
        <p:spPr/>
        <p:txBody>
          <a:bodyPr/>
          <a:lstStyle/>
          <a:p>
            <a:r>
              <a:rPr lang="cs-CZ"/>
              <a:t>Bezpečná a nejistá vazba</a:t>
            </a:r>
          </a:p>
        </p:txBody>
      </p:sp>
      <p:sp>
        <p:nvSpPr>
          <p:cNvPr id="75779" name="Zástupný symbol pro obsah 2"/>
          <p:cNvSpPr>
            <a:spLocks noGrp="1"/>
          </p:cNvSpPr>
          <p:nvPr>
            <p:ph idx="1"/>
          </p:nvPr>
        </p:nvSpPr>
        <p:spPr/>
        <p:txBody>
          <a:bodyPr/>
          <a:lstStyle/>
          <a:p>
            <a:r>
              <a:rPr lang="cs-CZ" sz="2200"/>
              <a:t>Bezpečná vazba pro dítě – můžu si dovolit projevy svých emocí, jsem chápán jako individualita, která má právo na své emoce, můžu se s nimi svěřit v bezpečí a jsou tam zpracovány vždy za podobných pravidel.</a:t>
            </a:r>
          </a:p>
          <a:p>
            <a:r>
              <a:rPr lang="cs-CZ" sz="2200"/>
              <a:t>Nejistá vazba – dospělý se dostatečně neodloučí od nové bytosti, nebo nemá zájem o emoce a prožitky malého člověka, případně se neustále mění pravidla.</a:t>
            </a:r>
          </a:p>
          <a:p>
            <a:r>
              <a:rPr lang="cs-CZ" sz="2200"/>
              <a:t>V dítěti se utváří „vnitřní pracovní model“ (sir. Bowlby). Pokud jsou reakce osob, které o dítě pečují v raném dětství předpovidatelně  podobné, vnitřní model dítěte je konzistentní, organizovaný, bude se chovat podle očekávání pečovatele. </a:t>
            </a:r>
          </a:p>
          <a:p>
            <a:r>
              <a:rPr lang="cs-CZ" sz="2200"/>
              <a:t>Pokud pečovatel reaguje vždy jen po hlasitém křiku, dítě bude své emoce projevovat křikem, bude tak naplňovat a řešit své potřeby, případně např. pocity úzkosti.</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Nadpis 1"/>
          <p:cNvSpPr>
            <a:spLocks noGrp="1"/>
          </p:cNvSpPr>
          <p:nvPr>
            <p:ph type="title"/>
          </p:nvPr>
        </p:nvSpPr>
        <p:spPr/>
        <p:txBody>
          <a:bodyPr/>
          <a:lstStyle/>
          <a:p>
            <a:r>
              <a:rPr lang="cs-CZ"/>
              <a:t>konteinování</a:t>
            </a:r>
          </a:p>
        </p:txBody>
      </p:sp>
      <p:sp>
        <p:nvSpPr>
          <p:cNvPr id="76803" name="Zástupný symbol pro obsah 2"/>
          <p:cNvSpPr>
            <a:spLocks noGrp="1"/>
          </p:cNvSpPr>
          <p:nvPr>
            <p:ph idx="1"/>
          </p:nvPr>
        </p:nvSpPr>
        <p:spPr/>
        <p:txBody>
          <a:bodyPr/>
          <a:lstStyle/>
          <a:p>
            <a:r>
              <a:rPr lang="cs-CZ" sz="2200"/>
              <a:t>S dříve uvedeným souvisí psychoanalytický model tzv. konteinování.</a:t>
            </a:r>
          </a:p>
          <a:p>
            <a:r>
              <a:rPr lang="cs-CZ" sz="2200"/>
              <a:t>Willfred Bion viděl vztah matky a dítěte v raném dětství jako neustálou výměnu dobrých a špatných myšlenkových obsahů.</a:t>
            </a:r>
          </a:p>
          <a:p>
            <a:r>
              <a:rPr lang="cs-CZ" sz="2200"/>
              <a:t>Příjemce dětských neudržitelných úzkostí, strachů či agrese se stává matka. Ta je ukládá do jakéhosi svého vnitřního prostoru (kontejneru) a může je dítěti vracet zpět zpracované a uklidňující.</a:t>
            </a:r>
          </a:p>
          <a:p>
            <a:r>
              <a:rPr lang="cs-CZ" sz="2200"/>
              <a:t>Cílem konteinování není jenom zbavit dítě jeho negativních emocí a prožitků, ale taky jejich přeměna a vracení v pocitech a významech, které jsou vraceny v bezpečné formě. </a:t>
            </a:r>
          </a:p>
          <a:p>
            <a:r>
              <a:rPr lang="cs-CZ" sz="2200"/>
              <a:t>Dítě se tak učí svým emocem rozumět a poznávat – v bezpečné vazbě. Dítě se tak stává zvídavější a umí lépe zpracovávat své emoce.</a:t>
            </a:r>
          </a:p>
          <a:p>
            <a:endParaRPr lang="cs-CZ" sz="220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Nadpis 1"/>
          <p:cNvSpPr>
            <a:spLocks noGrp="1"/>
          </p:cNvSpPr>
          <p:nvPr>
            <p:ph type="title"/>
          </p:nvPr>
        </p:nvSpPr>
        <p:spPr/>
        <p:txBody>
          <a:bodyPr/>
          <a:lstStyle/>
          <a:p>
            <a:endParaRPr lang="cs-CZ"/>
          </a:p>
        </p:txBody>
      </p:sp>
      <p:sp>
        <p:nvSpPr>
          <p:cNvPr id="77827" name="Zástupný symbol pro obsah 2"/>
          <p:cNvSpPr>
            <a:spLocks noGrp="1"/>
          </p:cNvSpPr>
          <p:nvPr>
            <p:ph idx="1"/>
          </p:nvPr>
        </p:nvSpPr>
        <p:spPr/>
        <p:txBody>
          <a:bodyPr/>
          <a:lstStyle/>
          <a:p>
            <a:r>
              <a:rPr lang="cs-CZ" sz="2200"/>
              <a:t>Pokud dítě nedostává pozitivní zpětnou vazbu/případně žádnou, je nuceno křičet při pocitech úzkosti do úplného ukřičení. Dosáhne přesvědčení, že poznávání a rozumění vlastním emocem nemá smysl, a už vůbec nemá smysl je komukoliv sdělovat. Tyto děti jsou méně úspěšné ve svých partnerských vztazích i ve vztazích ke svým dětem.</a:t>
            </a:r>
          </a:p>
          <a:p>
            <a:r>
              <a:rPr lang="cs-CZ" sz="2200"/>
              <a:t>Důvodem nereagování matky, či patologického reagování, může být přílišný nezájem, nebo pocit výčitek za jakoukoliv nepohodu dítěte – neoddělení své osobnosti od osobnosti dítěte.</a:t>
            </a:r>
          </a:p>
          <a:p>
            <a:r>
              <a:rPr lang="cs-CZ" sz="2200"/>
              <a:t>Pokud matka reaguje na emoce dítěte, dochází k tzv. mentalizaci, dítě se setkává s empatií, je schopno vnímat emoce druhé osoby.</a:t>
            </a:r>
          </a:p>
          <a:p>
            <a:endParaRPr lang="cs-CZ" sz="240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Nadpis 1"/>
          <p:cNvSpPr>
            <a:spLocks noGrp="1"/>
          </p:cNvSpPr>
          <p:nvPr>
            <p:ph type="title"/>
          </p:nvPr>
        </p:nvSpPr>
        <p:spPr/>
        <p:txBody>
          <a:bodyPr/>
          <a:lstStyle/>
          <a:p>
            <a:endParaRPr lang="cs-CZ"/>
          </a:p>
        </p:txBody>
      </p:sp>
      <p:sp>
        <p:nvSpPr>
          <p:cNvPr id="78851" name="Zástupný symbol pro obsah 2"/>
          <p:cNvSpPr>
            <a:spLocks noGrp="1"/>
          </p:cNvSpPr>
          <p:nvPr>
            <p:ph idx="1"/>
          </p:nvPr>
        </p:nvSpPr>
        <p:spPr/>
        <p:txBody>
          <a:bodyPr/>
          <a:lstStyle/>
          <a:p>
            <a:r>
              <a:rPr lang="cs-CZ" sz="2400"/>
              <a:t>Dítě, které nezažilo nikdy navracející se emoce, není empatie schopno, pak jsou případy, že po přepadení mladistvými, oni útočníci sami nejsou schopni vnímat, že zaútočili na jinou bytost, nejsou schopni si ani představit emoce předeného.</a:t>
            </a:r>
          </a:p>
          <a:p>
            <a:r>
              <a:rPr lang="cs-CZ" sz="2400"/>
              <a:t>Jedná se o nepropojení příslušných mozkových neuronů – mirror neuron.</a:t>
            </a:r>
          </a:p>
          <a:p>
            <a:r>
              <a:rPr lang="cs-CZ" sz="2400"/>
              <a:t>Je to reverzibilní vada i v dospělosti, potřebuje však setkání s bezpodmínečnou láskou. K. Jaspers toto setkání považuje za daleko významnější hraniční situaci než fenomén smrti.</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Nadpis 1"/>
          <p:cNvSpPr>
            <a:spLocks noGrp="1"/>
          </p:cNvSpPr>
          <p:nvPr>
            <p:ph type="title"/>
          </p:nvPr>
        </p:nvSpPr>
        <p:spPr/>
        <p:txBody>
          <a:bodyPr/>
          <a:lstStyle/>
          <a:p>
            <a:r>
              <a:rPr lang="cs-CZ"/>
              <a:t>Kazuistika - CSA</a:t>
            </a:r>
          </a:p>
        </p:txBody>
      </p:sp>
      <p:sp>
        <p:nvSpPr>
          <p:cNvPr id="3" name="Zástupný symbol pro obsah 2"/>
          <p:cNvSpPr>
            <a:spLocks noGrp="1"/>
          </p:cNvSpPr>
          <p:nvPr>
            <p:ph idx="1"/>
          </p:nvPr>
        </p:nvSpPr>
        <p:spPr/>
        <p:txBody>
          <a:bodyPr>
            <a:normAutofit fontScale="62500" lnSpcReduction="20000"/>
          </a:bodyPr>
          <a:lstStyle/>
          <a:p>
            <a:pPr>
              <a:defRPr/>
            </a:pPr>
            <a:r>
              <a:rPr lang="cs-CZ" dirty="0"/>
              <a:t>Dívenka 12 let se svěřila matce, že ji zneužívá otčím. </a:t>
            </a:r>
            <a:r>
              <a:rPr lang="cs-CZ" dirty="0" err="1"/>
              <a:t>Pedopsychiatr</a:t>
            </a:r>
            <a:r>
              <a:rPr lang="cs-CZ" dirty="0"/>
              <a:t> odeslal nezletilou k hospitalizaci. Matka se rozvedla před šesti lety. Od rozvodu bydleli u rodičů matky, s vlastním otcem se stýkal minimálně. Teď se měli přestěhovat do vlastního bytu a s tím souvisela změna školy, změna kamarádů a dívenka s tím nesouhlasila.</a:t>
            </a:r>
          </a:p>
          <a:p>
            <a:pPr>
              <a:buFont typeface="Arial" charset="0"/>
              <a:buNone/>
              <a:defRPr/>
            </a:pPr>
            <a:r>
              <a:rPr lang="cs-CZ" dirty="0"/>
              <a:t>Během hospitalizace se dívčina výpověď měnila, nesouhlasila časová data, četnost a způsob – hlazení na břiše, genitálů, doteky penisem těla dívky. Odmítá konfrontaci s otčímem, udává, že nechce aby se rodiče rozvedli. Gynekologické vyšetření zneužívání nepotvrdilo, referované sexuální praktiky vyloučit nešlo. Nevlastní otec vše vehementně popíral. Vyšetřovatel požádal o prodloužení hospitalizace, jakmile se to dívka dověděla došlo k výrazným poruchám chování. Po různých soudních peripetiích, byla svěřena do péče rodičů matky, obtížně si zvykal na navou situaci, matka ji navštěvoval dvakrát ročně. Muž byl soudně zbaven obžaloby. Dívky vystudovala střední školu.</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Nadpis 1"/>
          <p:cNvSpPr>
            <a:spLocks noGrp="1"/>
          </p:cNvSpPr>
          <p:nvPr>
            <p:ph type="title"/>
          </p:nvPr>
        </p:nvSpPr>
        <p:spPr/>
        <p:txBody>
          <a:bodyPr/>
          <a:lstStyle/>
          <a:p>
            <a:r>
              <a:rPr lang="cs-CZ"/>
              <a:t>Po 14 letech </a:t>
            </a:r>
          </a:p>
        </p:txBody>
      </p:sp>
      <p:sp>
        <p:nvSpPr>
          <p:cNvPr id="80899" name="Zástupný symbol pro obsah 2"/>
          <p:cNvSpPr>
            <a:spLocks noGrp="1"/>
          </p:cNvSpPr>
          <p:nvPr>
            <p:ph idx="1"/>
          </p:nvPr>
        </p:nvSpPr>
        <p:spPr/>
        <p:txBody>
          <a:bodyPr/>
          <a:lstStyle/>
          <a:p>
            <a:r>
              <a:rPr lang="cs-CZ"/>
              <a:t>Mladá žena udává, že byla skutečně zneužívána. Před šesti lety se vdala, po šesti měsících se rozvedla. Nejvíce ji ranila matčina nedůvěra. Spontánně dodává, že pro děti je těžké o tom mluvit, změny výpovědí zdůvodňuje tím, jak si postupně na traumatizující okamžiky vzpomínala.</a:t>
            </a:r>
          </a:p>
          <a:p>
            <a:pPr>
              <a:buFont typeface="Arial" charset="0"/>
              <a:buNone/>
            </a:pPr>
            <a:endParaRPr lang="cs-CZ"/>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Nadpis 1"/>
          <p:cNvSpPr>
            <a:spLocks noGrp="1"/>
          </p:cNvSpPr>
          <p:nvPr>
            <p:ph type="title"/>
          </p:nvPr>
        </p:nvSpPr>
        <p:spPr/>
        <p:txBody>
          <a:bodyPr/>
          <a:lstStyle/>
          <a:p>
            <a:endParaRPr lang="cs-CZ"/>
          </a:p>
        </p:txBody>
      </p:sp>
      <p:sp>
        <p:nvSpPr>
          <p:cNvPr id="81923" name="Zástupný symbol pro obsah 2"/>
          <p:cNvSpPr>
            <a:spLocks noGrp="1"/>
          </p:cNvSpPr>
          <p:nvPr>
            <p:ph idx="1"/>
          </p:nvPr>
        </p:nvSpPr>
        <p:spPr/>
        <p:txBody>
          <a:bodyPr/>
          <a:lstStyle/>
          <a:p>
            <a:pPr>
              <a:buFont typeface="Arial" charset="0"/>
              <a:buNone/>
            </a:pPr>
            <a:r>
              <a:rPr lang="cs-CZ" sz="2400"/>
              <a:t>Vykazuje mnoho znaků sexuálně zneužívaných dětí. Má stále pocity zahanbení a iracionální viny. Připadá si nemožná a špinavá. Chodí jen do práce a domů, pracuje u počítače, s lidmi má minimální styk.</a:t>
            </a:r>
          </a:p>
          <a:p>
            <a:pPr>
              <a:buFont typeface="Arial" charset="0"/>
              <a:buNone/>
            </a:pPr>
            <a:r>
              <a:rPr lang="cs-CZ" sz="2400"/>
              <a:t>V manželství nebyla schopna sexuálního života, po styku se hodiny myla, byla plačtivá, cítila úzkost. Zpočátku byl manžel ohleduplný, vlídný a pak jej to přestalo bavit, vracel se pozdě domů, to zda měl milenky neví, neřešila to. Se zneužíváním se mu nesvěřila. Sexuální život byl pro ni nepřijatelný. Nyní je zoufale sama, ale každou odbornou pomoc odmítá, nikomu nevěří.</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FCD476-1CF4-5A41-960E-55542EC5FB04}"/>
              </a:ext>
            </a:extLst>
          </p:cNvPr>
          <p:cNvSpPr>
            <a:spLocks noGrp="1"/>
          </p:cNvSpPr>
          <p:nvPr>
            <p:ph type="title"/>
          </p:nvPr>
        </p:nvSpPr>
        <p:spPr/>
        <p:txBody>
          <a:bodyPr/>
          <a:lstStyle/>
          <a:p>
            <a:r>
              <a:rPr lang="cs-CZ" dirty="0"/>
              <a:t>Zákon SPOD – č.359/1999Sb.</a:t>
            </a:r>
          </a:p>
        </p:txBody>
      </p:sp>
      <p:sp>
        <p:nvSpPr>
          <p:cNvPr id="3" name="Zástupný obsah 2">
            <a:extLst>
              <a:ext uri="{FF2B5EF4-FFF2-40B4-BE49-F238E27FC236}">
                <a16:creationId xmlns:a16="http://schemas.microsoft.com/office/drawing/2014/main" id="{FAC4C6D4-74E5-FA4A-ACCD-304D081E6077}"/>
              </a:ext>
            </a:extLst>
          </p:cNvPr>
          <p:cNvSpPr>
            <a:spLocks noGrp="1"/>
          </p:cNvSpPr>
          <p:nvPr>
            <p:ph idx="1"/>
          </p:nvPr>
        </p:nvSpPr>
        <p:spPr/>
        <p:txBody>
          <a:bodyPr>
            <a:normAutofit fontScale="70000" lnSpcReduction="20000"/>
          </a:bodyPr>
          <a:lstStyle/>
          <a:p>
            <a:r>
              <a:rPr lang="cs-CZ" b="1" dirty="0"/>
              <a:t>§ 1</a:t>
            </a:r>
          </a:p>
          <a:p>
            <a:r>
              <a:rPr lang="cs-CZ" b="1" dirty="0"/>
              <a:t>Předmět úpravy</a:t>
            </a:r>
          </a:p>
          <a:p>
            <a:r>
              <a:rPr lang="cs-CZ" b="1" dirty="0"/>
              <a:t>(1)</a:t>
            </a:r>
            <a:r>
              <a:rPr lang="cs-CZ" dirty="0"/>
              <a:t> Tento zákon upravuje sociálně-právní ochranu dětí a zaopatření zletilých nebo plně svéprávných fyzických osob po zániku pěstounské péče nebo ústavní výchovy.</a:t>
            </a:r>
          </a:p>
          <a:p>
            <a:r>
              <a:rPr lang="cs-CZ" b="1" dirty="0"/>
              <a:t>(2)</a:t>
            </a:r>
            <a:r>
              <a:rPr lang="cs-CZ" dirty="0"/>
              <a:t> Sociálně-právní ochranou dětí (dále jen "sociálně-právní ochrana") se rozumí zejména</a:t>
            </a:r>
          </a:p>
          <a:p>
            <a:r>
              <a:rPr lang="cs-CZ" b="1" dirty="0"/>
              <a:t>a)</a:t>
            </a:r>
            <a:r>
              <a:rPr lang="cs-CZ" dirty="0"/>
              <a:t> ochrana práva dítěte na příznivý vývoj a řádnou výchovu,</a:t>
            </a:r>
          </a:p>
          <a:p>
            <a:r>
              <a:rPr lang="cs-CZ" b="1" dirty="0"/>
              <a:t>b)</a:t>
            </a:r>
            <a:r>
              <a:rPr lang="cs-CZ" dirty="0"/>
              <a:t> ochrana oprávněných zájmů dítěte, včetně ochrany jeho jmění,</a:t>
            </a:r>
          </a:p>
          <a:p>
            <a:r>
              <a:rPr lang="cs-CZ" b="1" dirty="0"/>
              <a:t>c)</a:t>
            </a:r>
            <a:r>
              <a:rPr lang="cs-CZ" dirty="0"/>
              <a:t> působení směřující k obnovení narušených funkcí rodiny,</a:t>
            </a:r>
          </a:p>
          <a:p>
            <a:r>
              <a:rPr lang="cs-CZ" b="1" dirty="0"/>
              <a:t>d)</a:t>
            </a:r>
            <a:r>
              <a:rPr lang="cs-CZ" dirty="0"/>
              <a:t> zabezpečení náhradního rodinného prostředí pro dítě, které nemůže být trvale nebo dočasně vychováváno ve vlastní rodině.</a:t>
            </a:r>
          </a:p>
          <a:p>
            <a:endParaRPr lang="cs-CZ" dirty="0"/>
          </a:p>
        </p:txBody>
      </p:sp>
    </p:spTree>
    <p:extLst>
      <p:ext uri="{BB962C8B-B14F-4D97-AF65-F5344CB8AC3E}">
        <p14:creationId xmlns:p14="http://schemas.microsoft.com/office/powerpoint/2010/main" val="806441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8C36D476-C4D0-1746-AB62-814798FA3A85}"/>
              </a:ext>
            </a:extLst>
          </p:cNvPr>
          <p:cNvSpPr>
            <a:spLocks noGrp="1"/>
          </p:cNvSpPr>
          <p:nvPr>
            <p:ph idx="1"/>
          </p:nvPr>
        </p:nvSpPr>
        <p:spPr/>
        <p:txBody>
          <a:bodyPr>
            <a:normAutofit fontScale="85000" lnSpcReduction="20000"/>
          </a:bodyPr>
          <a:lstStyle/>
          <a:p>
            <a:r>
              <a:rPr lang="cs-CZ" b="1" dirty="0"/>
              <a:t>§ 5</a:t>
            </a:r>
          </a:p>
          <a:p>
            <a:pPr marL="0" indent="0">
              <a:buNone/>
            </a:pPr>
            <a:r>
              <a:rPr lang="cs-CZ" dirty="0"/>
              <a:t>Předním hlediskem sociálně-právní ochrany je zájem a blaho dítěte, ochrana rodičovství a rodiny a vzájemné právo rodičů a dětí na rodičovskou výchovu a péči. Přitom se přihlíží i k širšímu sociálnímu prostředí dítěte.</a:t>
            </a:r>
          </a:p>
          <a:p>
            <a:r>
              <a:rPr lang="cs-CZ" b="1" dirty="0"/>
              <a:t>§ 6</a:t>
            </a:r>
          </a:p>
          <a:p>
            <a:pPr marL="0" indent="0">
              <a:buNone/>
            </a:pPr>
            <a:r>
              <a:rPr lang="cs-CZ" dirty="0"/>
              <a:t>Sociálně-právní ochrana se zaměřuje zejména na děti,</a:t>
            </a:r>
          </a:p>
          <a:p>
            <a:pPr marL="0" indent="0">
              <a:buNone/>
            </a:pPr>
            <a:r>
              <a:rPr lang="cs-CZ" b="1" dirty="0"/>
              <a:t>a)</a:t>
            </a:r>
            <a:r>
              <a:rPr lang="cs-CZ" dirty="0"/>
              <a:t> jejichž rodiče</a:t>
            </a:r>
          </a:p>
          <a:p>
            <a:pPr marL="0" indent="0">
              <a:buNone/>
            </a:pPr>
            <a:r>
              <a:rPr lang="cs-CZ" b="1" dirty="0"/>
              <a:t>1.</a:t>
            </a:r>
            <a:r>
              <a:rPr lang="cs-CZ" dirty="0"/>
              <a:t> zemřeli,</a:t>
            </a:r>
          </a:p>
          <a:p>
            <a:pPr marL="0" indent="0">
              <a:buNone/>
            </a:pPr>
            <a:r>
              <a:rPr lang="cs-CZ" b="1" dirty="0"/>
              <a:t>2.</a:t>
            </a:r>
            <a:r>
              <a:rPr lang="cs-CZ" dirty="0"/>
              <a:t> neplní povinnosti plynoucí z rodičovské odpovědnosti, nebo</a:t>
            </a:r>
          </a:p>
          <a:p>
            <a:pPr marL="0" indent="0">
              <a:buNone/>
            </a:pPr>
            <a:endParaRPr lang="cs-CZ" dirty="0"/>
          </a:p>
          <a:p>
            <a:endParaRPr lang="cs-CZ" dirty="0"/>
          </a:p>
        </p:txBody>
      </p:sp>
    </p:spTree>
    <p:extLst>
      <p:ext uri="{BB962C8B-B14F-4D97-AF65-F5344CB8AC3E}">
        <p14:creationId xmlns:p14="http://schemas.microsoft.com/office/powerpoint/2010/main" val="408710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7C43E6-C55E-A741-A914-A99A0E47C058}"/>
              </a:ext>
            </a:extLst>
          </p:cNvPr>
          <p:cNvSpPr>
            <a:spLocks noGrp="1"/>
          </p:cNvSpPr>
          <p:nvPr>
            <p:ph type="title"/>
          </p:nvPr>
        </p:nvSpPr>
        <p:spPr/>
        <p:txBody>
          <a:bodyPr/>
          <a:lstStyle/>
          <a:p>
            <a:r>
              <a:rPr lang="cs-CZ" dirty="0"/>
              <a:t>Zákon 108/2006Sb. O sociálních službách</a:t>
            </a:r>
          </a:p>
        </p:txBody>
      </p:sp>
      <p:sp>
        <p:nvSpPr>
          <p:cNvPr id="3" name="Zástupný obsah 2">
            <a:extLst>
              <a:ext uri="{FF2B5EF4-FFF2-40B4-BE49-F238E27FC236}">
                <a16:creationId xmlns:a16="http://schemas.microsoft.com/office/drawing/2014/main" id="{1F44525A-A2F8-CE4B-A702-C8F7E9081C31}"/>
              </a:ext>
            </a:extLst>
          </p:cNvPr>
          <p:cNvSpPr>
            <a:spLocks noGrp="1"/>
          </p:cNvSpPr>
          <p:nvPr>
            <p:ph idx="1"/>
          </p:nvPr>
        </p:nvSpPr>
        <p:spPr/>
        <p:txBody>
          <a:bodyPr>
            <a:normAutofit fontScale="55000" lnSpcReduction="20000"/>
          </a:bodyPr>
          <a:lstStyle/>
          <a:p>
            <a:r>
              <a:rPr lang="cs-CZ" b="1" dirty="0"/>
              <a:t>§ 1</a:t>
            </a:r>
          </a:p>
          <a:p>
            <a:pPr marL="0" indent="0">
              <a:buNone/>
            </a:pPr>
            <a:r>
              <a:rPr lang="cs-CZ" b="1" dirty="0"/>
              <a:t>(1)</a:t>
            </a:r>
            <a:r>
              <a:rPr lang="cs-CZ" dirty="0"/>
              <a:t> Tento zákon upravuje podmínky poskytování pomoci a podpory fyzickým osobám v nepříznivé sociální situaci (dále jen "osoba") prostřednictvím sociálních služeb a příspěvku na péči, podmínky pro vydání oprávnění k poskytování sociálních služeb, výkon veřejné správy v oblasti sociálních služeb, inspekci poskytování sociálních služeb a předpoklady pro výkon činnosti v sociálních službách.</a:t>
            </a:r>
          </a:p>
          <a:p>
            <a:r>
              <a:rPr lang="cs-CZ" b="1" dirty="0"/>
              <a:t>§ 3</a:t>
            </a:r>
          </a:p>
          <a:p>
            <a:pPr marL="0" indent="0">
              <a:buNone/>
            </a:pPr>
            <a:r>
              <a:rPr lang="cs-CZ" dirty="0"/>
              <a:t>Pro účely tohoto zákona se rozumí</a:t>
            </a:r>
          </a:p>
          <a:p>
            <a:pPr marL="0" indent="0">
              <a:buNone/>
            </a:pPr>
            <a:r>
              <a:rPr lang="cs-CZ" b="1" dirty="0"/>
              <a:t>a)</a:t>
            </a:r>
            <a:r>
              <a:rPr lang="cs-CZ" dirty="0"/>
              <a:t> sociální službou činnost nebo soubor činností podle tohoto zákona zajišťujících pomoc a podporu osobám za účelem sociálního začlenění nebo prevence sociálního vyloučení,</a:t>
            </a:r>
          </a:p>
          <a:p>
            <a:pPr marL="0" indent="0">
              <a:buNone/>
            </a:pPr>
            <a:r>
              <a:rPr lang="cs-CZ" b="1" dirty="0"/>
              <a:t>b)</a:t>
            </a:r>
            <a:r>
              <a:rPr lang="cs-CZ" dirty="0"/>
              <a:t> nepříznivou sociální situací oslabení nebo ztráta schopnosti z důvodu věku, nepříznivého zdravotního stavu, pro krizovou sociální situaci, životní návyky a způsob života vedoucí ke konfliktu se společností, sociálně znevýhodňující prostředí, ohrožení práv a zájmů trestnou činností jiné fyzické osoby nebo z jiných závažných důvodů řešit vzniklou situaci tak, aby toto řešení podporovalo sociální začlenění a ochranu před sociálním vyloučením,</a:t>
            </a:r>
          </a:p>
          <a:p>
            <a:endParaRPr lang="cs-CZ" dirty="0"/>
          </a:p>
        </p:txBody>
      </p:sp>
    </p:spTree>
    <p:extLst>
      <p:ext uri="{BB962C8B-B14F-4D97-AF65-F5344CB8AC3E}">
        <p14:creationId xmlns:p14="http://schemas.microsoft.com/office/powerpoint/2010/main" val="1368088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wrap="square" anchor="ctr">
            <a:normAutofit/>
          </a:bodyPr>
          <a:lstStyle/>
          <a:p>
            <a:pPr>
              <a:lnSpc>
                <a:spcPct val="90000"/>
              </a:lnSpc>
            </a:pPr>
            <a:r>
              <a:rPr lang="cs-CZ" sz="3700"/>
              <a:t>Historický kontext postavení dítěte ve společnosti</a:t>
            </a:r>
          </a:p>
        </p:txBody>
      </p:sp>
      <p:graphicFrame>
        <p:nvGraphicFramePr>
          <p:cNvPr id="5" name="Zástupný symbol pro obsah 2">
            <a:extLst>
              <a:ext uri="{FF2B5EF4-FFF2-40B4-BE49-F238E27FC236}">
                <a16:creationId xmlns:a16="http://schemas.microsoft.com/office/drawing/2014/main" id="{47643EE3-2845-15C3-689E-D66B1CE0289F}"/>
              </a:ext>
            </a:extLst>
          </p:cNvPr>
          <p:cNvGraphicFramePr>
            <a:graphicFrameLocks noGrp="1"/>
          </p:cNvGraphicFramePr>
          <p:nvPr>
            <p:ph idx="1"/>
            <p:extLst>
              <p:ext uri="{D42A27DB-BD31-4B8C-83A1-F6EECF244321}">
                <p14:modId xmlns:p14="http://schemas.microsoft.com/office/powerpoint/2010/main" val="22957835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wrap="square" anchor="ctr">
            <a:normAutofit/>
          </a:bodyPr>
          <a:lstStyle/>
          <a:p>
            <a:r>
              <a:rPr lang="cs-CZ" dirty="0"/>
              <a:t>Proces dekonstrukce</a:t>
            </a:r>
          </a:p>
        </p:txBody>
      </p:sp>
      <p:graphicFrame>
        <p:nvGraphicFramePr>
          <p:cNvPr id="7" name="Zástupný symbol pro obsah 2">
            <a:extLst>
              <a:ext uri="{FF2B5EF4-FFF2-40B4-BE49-F238E27FC236}">
                <a16:creationId xmlns:a16="http://schemas.microsoft.com/office/drawing/2014/main" id="{C3170D3D-23F1-2364-E154-CEFF680041B5}"/>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504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wrap="square" anchor="ctr">
            <a:normAutofit/>
          </a:bodyPr>
          <a:lstStyle/>
          <a:p>
            <a:r>
              <a:rPr lang="cs-CZ" dirty="0"/>
              <a:t>Rekonstrukce</a:t>
            </a:r>
          </a:p>
        </p:txBody>
      </p:sp>
      <p:graphicFrame>
        <p:nvGraphicFramePr>
          <p:cNvPr id="5" name="Zástupný symbol pro obsah 2">
            <a:extLst>
              <a:ext uri="{FF2B5EF4-FFF2-40B4-BE49-F238E27FC236}">
                <a16:creationId xmlns:a16="http://schemas.microsoft.com/office/drawing/2014/main" id="{D6644233-2704-ABD0-8868-65E8D1EC699E}"/>
              </a:ext>
            </a:extLst>
          </p:cNvPr>
          <p:cNvGraphicFramePr>
            <a:graphicFrameLocks noGrp="1"/>
          </p:cNvGraphicFramePr>
          <p:nvPr>
            <p:ph idx="1"/>
            <p:extLst>
              <p:ext uri="{D42A27DB-BD31-4B8C-83A1-F6EECF244321}">
                <p14:modId xmlns:p14="http://schemas.microsoft.com/office/powerpoint/2010/main" val="346870465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3386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D6054E-7772-DDFA-591F-DD540140C121}"/>
              </a:ext>
            </a:extLst>
          </p:cNvPr>
          <p:cNvSpPr>
            <a:spLocks noGrp="1"/>
          </p:cNvSpPr>
          <p:nvPr>
            <p:ph type="title"/>
          </p:nvPr>
        </p:nvSpPr>
        <p:spPr/>
        <p:txBody>
          <a:bodyPr/>
          <a:lstStyle/>
          <a:p>
            <a:r>
              <a:rPr lang="cs-CZ" dirty="0"/>
              <a:t>Bezpečí </a:t>
            </a:r>
          </a:p>
        </p:txBody>
      </p:sp>
      <p:sp>
        <p:nvSpPr>
          <p:cNvPr id="3" name="Zástupný obsah 2">
            <a:extLst>
              <a:ext uri="{FF2B5EF4-FFF2-40B4-BE49-F238E27FC236}">
                <a16:creationId xmlns:a16="http://schemas.microsoft.com/office/drawing/2014/main" id="{C4DEA3FD-71BE-4C9C-B3CF-E7ED0A9542D2}"/>
              </a:ext>
            </a:extLst>
          </p:cNvPr>
          <p:cNvSpPr>
            <a:spLocks noGrp="1"/>
          </p:cNvSpPr>
          <p:nvPr>
            <p:ph idx="1"/>
          </p:nvPr>
        </p:nvSpPr>
        <p:spPr/>
        <p:txBody>
          <a:bodyPr/>
          <a:lstStyle/>
          <a:p>
            <a:r>
              <a:rPr lang="cs-CZ" dirty="0"/>
              <a:t>Vizualizace bezpečného místa</a:t>
            </a:r>
          </a:p>
          <a:p>
            <a:r>
              <a:rPr lang="cs-CZ" dirty="0"/>
              <a:t>Světlo</a:t>
            </a:r>
          </a:p>
          <a:p>
            <a:r>
              <a:rPr lang="cs-CZ" dirty="0"/>
              <a:t>Vůně</a:t>
            </a:r>
          </a:p>
          <a:p>
            <a:r>
              <a:rPr lang="cs-CZ" dirty="0"/>
              <a:t>Teplo</a:t>
            </a:r>
          </a:p>
          <a:p>
            <a:r>
              <a:rPr lang="cs-CZ" dirty="0"/>
              <a:t>Hebkost </a:t>
            </a:r>
          </a:p>
          <a:p>
            <a:endParaRPr lang="cs-CZ" dirty="0"/>
          </a:p>
          <a:p>
            <a:endParaRPr lang="cs-CZ" dirty="0"/>
          </a:p>
          <a:p>
            <a:r>
              <a:rPr lang="cs-CZ" dirty="0"/>
              <a:t>Co jste vnímali?</a:t>
            </a:r>
          </a:p>
          <a:p>
            <a:endParaRPr lang="cs-CZ" dirty="0"/>
          </a:p>
        </p:txBody>
      </p:sp>
    </p:spTree>
    <p:extLst>
      <p:ext uri="{BB962C8B-B14F-4D97-AF65-F5344CB8AC3E}">
        <p14:creationId xmlns:p14="http://schemas.microsoft.com/office/powerpoint/2010/main" val="4145829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E6E5FA-1445-5173-E8AC-DE6A84C02F86}"/>
              </a:ext>
            </a:extLst>
          </p:cNvPr>
          <p:cNvSpPr>
            <a:spLocks noGrp="1"/>
          </p:cNvSpPr>
          <p:nvPr>
            <p:ph type="title"/>
          </p:nvPr>
        </p:nvSpPr>
        <p:spPr/>
        <p:txBody>
          <a:bodyPr/>
          <a:lstStyle/>
          <a:p>
            <a:r>
              <a:rPr lang="cs-CZ" dirty="0"/>
              <a:t>Pocity </a:t>
            </a:r>
          </a:p>
        </p:txBody>
      </p:sp>
      <p:sp>
        <p:nvSpPr>
          <p:cNvPr id="3" name="Zástupný obsah 2">
            <a:extLst>
              <a:ext uri="{FF2B5EF4-FFF2-40B4-BE49-F238E27FC236}">
                <a16:creationId xmlns:a16="http://schemas.microsoft.com/office/drawing/2014/main" id="{8ED343F1-5788-E341-B5AF-CFC08DD7EC12}"/>
              </a:ext>
            </a:extLst>
          </p:cNvPr>
          <p:cNvSpPr>
            <a:spLocks noGrp="1"/>
          </p:cNvSpPr>
          <p:nvPr>
            <p:ph idx="1"/>
          </p:nvPr>
        </p:nvSpPr>
        <p:spPr/>
        <p:txBody>
          <a:bodyPr/>
          <a:lstStyle/>
          <a:p>
            <a:r>
              <a:rPr lang="cs-CZ" dirty="0"/>
              <a:t>Co chci já, sám za sebe, kdykoliv, ale nedovolím si to…</a:t>
            </a:r>
          </a:p>
          <a:p>
            <a:r>
              <a:rPr lang="cs-CZ" dirty="0"/>
              <a:t>Kdy nic nedělám?</a:t>
            </a:r>
          </a:p>
          <a:p>
            <a:r>
              <a:rPr lang="cs-CZ" dirty="0"/>
              <a:t>Co se stane, když něco neudělám?</a:t>
            </a:r>
          </a:p>
          <a:p>
            <a:r>
              <a:rPr lang="cs-CZ" dirty="0"/>
              <a:t>Jak zvládáte autority, vedoucího v práci atd.</a:t>
            </a:r>
          </a:p>
          <a:p>
            <a:r>
              <a:rPr lang="cs-CZ" dirty="0"/>
              <a:t>V čem jsem jiný a líbí se mi to</a:t>
            </a:r>
          </a:p>
          <a:p>
            <a:r>
              <a:rPr lang="cs-CZ" dirty="0"/>
              <a:t>Co mi dělá problém „dovolit si to..“</a:t>
            </a:r>
          </a:p>
          <a:p>
            <a:endParaRPr lang="cs-CZ" dirty="0"/>
          </a:p>
        </p:txBody>
      </p:sp>
    </p:spTree>
    <p:extLst>
      <p:ext uri="{BB962C8B-B14F-4D97-AF65-F5344CB8AC3E}">
        <p14:creationId xmlns:p14="http://schemas.microsoft.com/office/powerpoint/2010/main" val="2784681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A0FFAC-C8A2-6B0B-CA14-CFCD34230405}"/>
              </a:ext>
            </a:extLst>
          </p:cNvPr>
          <p:cNvSpPr>
            <a:spLocks noGrp="1"/>
          </p:cNvSpPr>
          <p:nvPr>
            <p:ph type="title"/>
          </p:nvPr>
        </p:nvSpPr>
        <p:spPr/>
        <p:txBody>
          <a:bodyPr/>
          <a:lstStyle/>
          <a:p>
            <a:r>
              <a:rPr lang="cs-CZ" dirty="0"/>
              <a:t>Princip reakcí</a:t>
            </a:r>
          </a:p>
        </p:txBody>
      </p:sp>
      <p:sp>
        <p:nvSpPr>
          <p:cNvPr id="3" name="Zástupný obsah 2">
            <a:extLst>
              <a:ext uri="{FF2B5EF4-FFF2-40B4-BE49-F238E27FC236}">
                <a16:creationId xmlns:a16="http://schemas.microsoft.com/office/drawing/2014/main" id="{782AEF56-F099-8124-9371-9E7189CCA67A}"/>
              </a:ext>
            </a:extLst>
          </p:cNvPr>
          <p:cNvSpPr>
            <a:spLocks noGrp="1"/>
          </p:cNvSpPr>
          <p:nvPr>
            <p:ph idx="1"/>
          </p:nvPr>
        </p:nvSpPr>
        <p:spPr/>
        <p:txBody>
          <a:bodyPr/>
          <a:lstStyle/>
          <a:p>
            <a:r>
              <a:rPr lang="cs-CZ" dirty="0"/>
              <a:t>Naše okolí často nereaguje na nás, ale na to co očekáváme</a:t>
            </a:r>
          </a:p>
          <a:p>
            <a:r>
              <a:rPr lang="cs-CZ" dirty="0"/>
              <a:t>To co očekáváme, si velmi často neuvědomujeme, ale můžeme to změnit</a:t>
            </a:r>
          </a:p>
          <a:p>
            <a:r>
              <a:rPr lang="cs-CZ" dirty="0"/>
              <a:t>Jak reaguji v únavě, ve zlobě</a:t>
            </a:r>
          </a:p>
          <a:p>
            <a:r>
              <a:rPr lang="cs-CZ" dirty="0"/>
              <a:t>Jak reaguji v opilosti</a:t>
            </a:r>
          </a:p>
          <a:p>
            <a:r>
              <a:rPr lang="cs-CZ" dirty="0"/>
              <a:t>Jak reaguji, když se mi všechno daří</a:t>
            </a:r>
          </a:p>
        </p:txBody>
      </p:sp>
    </p:spTree>
    <p:extLst>
      <p:ext uri="{BB962C8B-B14F-4D97-AF65-F5344CB8AC3E}">
        <p14:creationId xmlns:p14="http://schemas.microsoft.com/office/powerpoint/2010/main" val="859197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2F7930-E465-4C88-4897-0CD5B650ACE7}"/>
              </a:ext>
            </a:extLst>
          </p:cNvPr>
          <p:cNvSpPr>
            <a:spLocks noGrp="1"/>
          </p:cNvSpPr>
          <p:nvPr>
            <p:ph type="title"/>
          </p:nvPr>
        </p:nvSpPr>
        <p:spPr/>
        <p:txBody>
          <a:bodyPr/>
          <a:lstStyle/>
          <a:p>
            <a:r>
              <a:rPr lang="cs-CZ" dirty="0"/>
              <a:t>Výchova </a:t>
            </a:r>
          </a:p>
        </p:txBody>
      </p:sp>
      <p:sp>
        <p:nvSpPr>
          <p:cNvPr id="3" name="Zástupný obsah 2">
            <a:extLst>
              <a:ext uri="{FF2B5EF4-FFF2-40B4-BE49-F238E27FC236}">
                <a16:creationId xmlns:a16="http://schemas.microsoft.com/office/drawing/2014/main" id="{63814CE0-B4A7-E1E5-A073-10AB9673DED9}"/>
              </a:ext>
            </a:extLst>
          </p:cNvPr>
          <p:cNvSpPr>
            <a:spLocks noGrp="1"/>
          </p:cNvSpPr>
          <p:nvPr>
            <p:ph idx="1"/>
          </p:nvPr>
        </p:nvSpPr>
        <p:spPr/>
        <p:txBody>
          <a:bodyPr/>
          <a:lstStyle/>
          <a:p>
            <a:r>
              <a:rPr lang="cs-CZ" dirty="0"/>
              <a:t>Jak to bylo u nás doma/ve škole</a:t>
            </a:r>
          </a:p>
          <a:p>
            <a:r>
              <a:rPr lang="cs-CZ" dirty="0"/>
              <a:t>Jak to je u nás doma</a:t>
            </a:r>
          </a:p>
          <a:p>
            <a:r>
              <a:rPr lang="cs-CZ" dirty="0"/>
              <a:t>Jaký příběh chceme psát</a:t>
            </a:r>
          </a:p>
        </p:txBody>
      </p:sp>
    </p:spTree>
    <p:extLst>
      <p:ext uri="{BB962C8B-B14F-4D97-AF65-F5344CB8AC3E}">
        <p14:creationId xmlns:p14="http://schemas.microsoft.com/office/powerpoint/2010/main" val="247811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BBA040-05D5-0975-627C-EBB72A37AEF2}"/>
              </a:ext>
            </a:extLst>
          </p:cNvPr>
          <p:cNvSpPr>
            <a:spLocks noGrp="1"/>
          </p:cNvSpPr>
          <p:nvPr>
            <p:ph type="title"/>
          </p:nvPr>
        </p:nvSpPr>
        <p:spPr/>
        <p:txBody>
          <a:bodyPr/>
          <a:lstStyle/>
          <a:p>
            <a:r>
              <a:rPr lang="cs-CZ" dirty="0"/>
              <a:t>Já vůči sobě</a:t>
            </a:r>
          </a:p>
        </p:txBody>
      </p:sp>
      <p:sp>
        <p:nvSpPr>
          <p:cNvPr id="3" name="Zástupný obsah 2">
            <a:extLst>
              <a:ext uri="{FF2B5EF4-FFF2-40B4-BE49-F238E27FC236}">
                <a16:creationId xmlns:a16="http://schemas.microsoft.com/office/drawing/2014/main" id="{D58394AC-30A5-2C68-7720-2061F90F04CB}"/>
              </a:ext>
            </a:extLst>
          </p:cNvPr>
          <p:cNvSpPr>
            <a:spLocks noGrp="1"/>
          </p:cNvSpPr>
          <p:nvPr>
            <p:ph idx="1"/>
          </p:nvPr>
        </p:nvSpPr>
        <p:spPr/>
        <p:txBody>
          <a:bodyPr/>
          <a:lstStyle/>
          <a:p>
            <a:r>
              <a:rPr lang="cs-CZ" dirty="0"/>
              <a:t>Já vůči sobě – co očekávám, jaké jsou nároky na mne samotného? Kdy si připadám nedostatečný, za co se odměňuji?</a:t>
            </a:r>
          </a:p>
          <a:p>
            <a:endParaRPr lang="cs-CZ" dirty="0"/>
          </a:p>
          <a:p>
            <a:r>
              <a:rPr lang="cs-CZ" dirty="0"/>
              <a:t>Vystrojit pohřeb vlastním představám o sobě.</a:t>
            </a:r>
          </a:p>
        </p:txBody>
      </p:sp>
    </p:spTree>
    <p:extLst>
      <p:ext uri="{BB962C8B-B14F-4D97-AF65-F5344CB8AC3E}">
        <p14:creationId xmlns:p14="http://schemas.microsoft.com/office/powerpoint/2010/main" val="317969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67C21E-2382-8BF4-BC71-28DBF9E6AB6B}"/>
              </a:ext>
            </a:extLst>
          </p:cNvPr>
          <p:cNvSpPr>
            <a:spLocks noGrp="1"/>
          </p:cNvSpPr>
          <p:nvPr>
            <p:ph type="title"/>
          </p:nvPr>
        </p:nvSpPr>
        <p:spPr/>
        <p:txBody>
          <a:bodyPr/>
          <a:lstStyle/>
          <a:p>
            <a:r>
              <a:rPr lang="cs-CZ" dirty="0"/>
              <a:t>Jednotlivé děti – </a:t>
            </a:r>
            <a:r>
              <a:rPr lang="cs-CZ"/>
              <a:t>z kazuistiky</a:t>
            </a:r>
            <a:endParaRPr lang="cs-CZ" dirty="0"/>
          </a:p>
        </p:txBody>
      </p:sp>
      <p:sp>
        <p:nvSpPr>
          <p:cNvPr id="3" name="Zástupný obsah 2">
            <a:extLst>
              <a:ext uri="{FF2B5EF4-FFF2-40B4-BE49-F238E27FC236}">
                <a16:creationId xmlns:a16="http://schemas.microsoft.com/office/drawing/2014/main" id="{8751E534-493A-1EB2-61CD-607735494B8E}"/>
              </a:ext>
            </a:extLst>
          </p:cNvPr>
          <p:cNvSpPr>
            <a:spLocks noGrp="1"/>
          </p:cNvSpPr>
          <p:nvPr>
            <p:ph idx="1"/>
          </p:nvPr>
        </p:nvSpPr>
        <p:spPr/>
        <p:txBody>
          <a:bodyPr/>
          <a:lstStyle/>
          <a:p>
            <a:r>
              <a:rPr lang="cs-CZ" dirty="0"/>
              <a:t>Je něco co očekávám?</a:t>
            </a:r>
          </a:p>
          <a:p>
            <a:r>
              <a:rPr lang="cs-CZ" dirty="0"/>
              <a:t>Co vypovídají má očekávání o mě?</a:t>
            </a:r>
          </a:p>
          <a:p>
            <a:endParaRPr lang="cs-CZ" dirty="0"/>
          </a:p>
        </p:txBody>
      </p:sp>
    </p:spTree>
    <p:extLst>
      <p:ext uri="{BB962C8B-B14F-4D97-AF65-F5344CB8AC3E}">
        <p14:creationId xmlns:p14="http://schemas.microsoft.com/office/powerpoint/2010/main" val="4276046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pPr eaLnBrk="1" hangingPunct="1"/>
            <a:r>
              <a:rPr lang="cs-CZ"/>
              <a:t>Formy a projevy syndromu CAN</a:t>
            </a:r>
          </a:p>
        </p:txBody>
      </p:sp>
      <p:graphicFrame>
        <p:nvGraphicFramePr>
          <p:cNvPr id="4" name="Zástupný symbol pro obsah 3"/>
          <p:cNvGraphicFramePr>
            <a:graphicFrameLocks noGrp="1"/>
          </p:cNvGraphicFramePr>
          <p:nvPr>
            <p:ph idx="1"/>
          </p:nvPr>
        </p:nvGraphicFramePr>
        <p:xfrm>
          <a:off x="179512" y="1600200"/>
          <a:ext cx="8507289" cy="4035974"/>
        </p:xfrm>
        <a:graphic>
          <a:graphicData uri="http://schemas.openxmlformats.org/drawingml/2006/table">
            <a:tbl>
              <a:tblPr/>
              <a:tblGrid>
                <a:gridCol w="2835763">
                  <a:extLst>
                    <a:ext uri="{9D8B030D-6E8A-4147-A177-3AD203B41FA5}">
                      <a16:colId xmlns:a16="http://schemas.microsoft.com/office/drawing/2014/main" val="20000"/>
                    </a:ext>
                  </a:extLst>
                </a:gridCol>
                <a:gridCol w="2835763">
                  <a:extLst>
                    <a:ext uri="{9D8B030D-6E8A-4147-A177-3AD203B41FA5}">
                      <a16:colId xmlns:a16="http://schemas.microsoft.com/office/drawing/2014/main" val="20001"/>
                    </a:ext>
                  </a:extLst>
                </a:gridCol>
                <a:gridCol w="2835763">
                  <a:extLst>
                    <a:ext uri="{9D8B030D-6E8A-4147-A177-3AD203B41FA5}">
                      <a16:colId xmlns:a16="http://schemas.microsoft.com/office/drawing/2014/main" val="20002"/>
                    </a:ext>
                  </a:extLst>
                </a:gridCol>
              </a:tblGrid>
              <a:tr h="418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rgbClr val="FFFFFF"/>
                          </a:solidFill>
                          <a:effectLst/>
                          <a:latin typeface="Calibri" pitchFamily="34" charset="0"/>
                        </a:rPr>
                        <a:t>aktivní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rgbClr val="FFFFFF"/>
                          </a:solidFill>
                          <a:effectLst/>
                          <a:latin typeface="Calibri" pitchFamily="34" charset="0"/>
                        </a:rPr>
                        <a:t>pasívní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9500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Tělesné týrání, zneužívání a zanedbávání</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Tržné, zhmožděné rány a poranění, bití, zlomeniny, krvácení, dušení, otrávení, smrt</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Neprospívání, vyhladovění, nedostatky v bydlení, ošacení, nedostatek ve zdravotní a výchovné péči</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837922">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dirty="0">
                          <a:ln>
                            <a:noFill/>
                          </a:ln>
                          <a:solidFill>
                            <a:srgbClr val="000000"/>
                          </a:solidFill>
                          <a:effectLst/>
                          <a:latin typeface="Times New Roman" pitchFamily="18" charset="0"/>
                          <a:cs typeface="Times New Roman" pitchFamily="18" charset="0"/>
                        </a:rPr>
                        <a:t>Duševní a citové týrání, zneužívání a zanedbávání</a:t>
                      </a:r>
                      <a:endParaRPr kumimoji="0" lang="cs-CZ" sz="11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Nadávky, ponižování, strašení, stres, šikana, agrese</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Přehnané nároky na dítě</a:t>
                      </a:r>
                      <a:endParaRPr kumimoji="0" lang="cs-CZ" sz="1100" b="0" i="0" u="none" strike="noStrike" cap="none" normalizeH="0" baseline="0">
                        <a:ln>
                          <a:noFill/>
                        </a:ln>
                        <a:solidFill>
                          <a:srgbClr val="000000"/>
                        </a:solidFill>
                        <a:effectLst/>
                        <a:latin typeface="Calibri" pitchFamily="34" charset="0"/>
                        <a:cs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Nedostatek podnětů, zanedbanost duševní i citová</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69500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Sexuální zneužívání</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Sexuální hry, pohlavní zneužití, ohmatávání, manipulace v oblasti erotogenních zón, znásilnění, incest</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Exhibice, video, foto, audiopornografie, zahrnutí dětí do sexuálních aktivit dospělých</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69500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Zvláštní formy</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Münchhansenův syndrom v zastoupení, systémové týrání a zneužívání, rituální týrání</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cs-CZ" sz="11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69500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1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Systémy a CAN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1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Šikana, kyberšikana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1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Zesměšňování, kolektivní vina ve třídě</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702645509"/>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8DE2D9-1BDC-CDE2-5B24-252491E61AFB}"/>
              </a:ext>
            </a:extLst>
          </p:cNvPr>
          <p:cNvSpPr>
            <a:spLocks noGrp="1"/>
          </p:cNvSpPr>
          <p:nvPr>
            <p:ph type="title"/>
          </p:nvPr>
        </p:nvSpPr>
        <p:spPr/>
        <p:txBody>
          <a:bodyPr/>
          <a:lstStyle/>
          <a:p>
            <a:r>
              <a:rPr lang="cs-CZ" dirty="0"/>
              <a:t>Proces pomoci</a:t>
            </a:r>
          </a:p>
        </p:txBody>
      </p:sp>
      <p:sp>
        <p:nvSpPr>
          <p:cNvPr id="3" name="Zástupný obsah 2">
            <a:extLst>
              <a:ext uri="{FF2B5EF4-FFF2-40B4-BE49-F238E27FC236}">
                <a16:creationId xmlns:a16="http://schemas.microsoft.com/office/drawing/2014/main" id="{706F1D9A-E2E4-47C9-AB2C-FA66BCDD5E17}"/>
              </a:ext>
            </a:extLst>
          </p:cNvPr>
          <p:cNvSpPr>
            <a:spLocks noGrp="1"/>
          </p:cNvSpPr>
          <p:nvPr>
            <p:ph idx="1"/>
          </p:nvPr>
        </p:nvSpPr>
        <p:spPr/>
        <p:txBody>
          <a:bodyPr/>
          <a:lstStyle/>
          <a:p>
            <a:r>
              <a:rPr lang="cs-CZ" dirty="0"/>
              <a:t>Oznámení </a:t>
            </a:r>
            <a:r>
              <a:rPr lang="cs-CZ"/>
              <a:t>– OSPOD, Policie</a:t>
            </a:r>
          </a:p>
          <a:p>
            <a:endParaRPr lang="cs-CZ"/>
          </a:p>
        </p:txBody>
      </p:sp>
    </p:spTree>
    <p:extLst>
      <p:ext uri="{BB962C8B-B14F-4D97-AF65-F5344CB8AC3E}">
        <p14:creationId xmlns:p14="http://schemas.microsoft.com/office/powerpoint/2010/main" val="2020125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symbol pro obsah 2">
            <a:extLst>
              <a:ext uri="{FF2B5EF4-FFF2-40B4-BE49-F238E27FC236}">
                <a16:creationId xmlns:a16="http://schemas.microsoft.com/office/drawing/2014/main" id="{F6A67AA4-EBC7-14E3-0FEB-983CAEFA80F8}"/>
              </a:ext>
            </a:extLst>
          </p:cNvPr>
          <p:cNvGraphicFramePr>
            <a:graphicFrameLocks noGrp="1"/>
          </p:cNvGraphicFramePr>
          <p:nvPr>
            <p:ph idx="1"/>
            <p:extLst>
              <p:ext uri="{D42A27DB-BD31-4B8C-83A1-F6EECF244321}">
                <p14:modId xmlns:p14="http://schemas.microsoft.com/office/powerpoint/2010/main" val="1378602167"/>
              </p:ext>
            </p:extLst>
          </p:nvPr>
        </p:nvGraphicFramePr>
        <p:xfrm>
          <a:off x="1331640" y="404664"/>
          <a:ext cx="6696744"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B13A44-72F5-40FE-A36F-E0F0F080A197}"/>
              </a:ext>
            </a:extLst>
          </p:cNvPr>
          <p:cNvSpPr>
            <a:spLocks noGrp="1"/>
          </p:cNvSpPr>
          <p:nvPr>
            <p:ph type="title"/>
          </p:nvPr>
        </p:nvSpPr>
        <p:spPr/>
        <p:txBody>
          <a:bodyPr/>
          <a:lstStyle/>
          <a:p>
            <a:r>
              <a:rPr lang="cs-CZ" dirty="0"/>
              <a:t>Trauma </a:t>
            </a:r>
          </a:p>
        </p:txBody>
      </p:sp>
      <p:sp>
        <p:nvSpPr>
          <p:cNvPr id="3" name="Zástupný obsah 2">
            <a:extLst>
              <a:ext uri="{FF2B5EF4-FFF2-40B4-BE49-F238E27FC236}">
                <a16:creationId xmlns:a16="http://schemas.microsoft.com/office/drawing/2014/main" id="{39085C6E-8AC8-4DB7-814C-BCA1BD1A13AB}"/>
              </a:ext>
            </a:extLst>
          </p:cNvPr>
          <p:cNvSpPr>
            <a:spLocks noGrp="1"/>
          </p:cNvSpPr>
          <p:nvPr>
            <p:ph idx="1"/>
          </p:nvPr>
        </p:nvSpPr>
        <p:spPr/>
        <p:txBody>
          <a:bodyPr/>
          <a:lstStyle/>
          <a:p>
            <a:pPr algn="l"/>
            <a:r>
              <a:rPr lang="cs-CZ" b="1" i="0" dirty="0">
                <a:effectLst/>
                <a:latin typeface="Arial" panose="020B0604020202020204" pitchFamily="34" charset="0"/>
              </a:rPr>
              <a:t>Psychické</a:t>
            </a:r>
            <a:r>
              <a:rPr lang="cs-CZ" b="0" i="0" dirty="0">
                <a:effectLst/>
                <a:latin typeface="Arial" panose="020B0604020202020204" pitchFamily="34" charset="0"/>
              </a:rPr>
              <a:t> (nebo též </a:t>
            </a:r>
            <a:r>
              <a:rPr lang="cs-CZ" b="1" i="0" dirty="0">
                <a:effectLst/>
                <a:latin typeface="Arial" panose="020B0604020202020204" pitchFamily="34" charset="0"/>
              </a:rPr>
              <a:t>duševní</a:t>
            </a:r>
            <a:r>
              <a:rPr lang="cs-CZ" b="0" i="0" dirty="0">
                <a:effectLst/>
                <a:latin typeface="Arial" panose="020B0604020202020204" pitchFamily="34" charset="0"/>
              </a:rPr>
              <a:t>) </a:t>
            </a:r>
            <a:r>
              <a:rPr lang="cs-CZ" b="1" i="0" dirty="0">
                <a:effectLst/>
                <a:latin typeface="Arial" panose="020B0604020202020204" pitchFamily="34" charset="0"/>
              </a:rPr>
              <a:t>trauma</a:t>
            </a:r>
            <a:r>
              <a:rPr lang="cs-CZ" b="0" i="0" dirty="0">
                <a:effectLst/>
                <a:latin typeface="Arial" panose="020B0604020202020204" pitchFamily="34" charset="0"/>
              </a:rPr>
              <a:t> je psychické zranění, duševní stav člověka, ke kterému dochází v důsledku traumatické (traumatizující) události, jakou může být těžký úraz, </a:t>
            </a:r>
            <a:r>
              <a:rPr lang="cs-CZ" dirty="0">
                <a:latin typeface="Arial" panose="020B0604020202020204" pitchFamily="34" charset="0"/>
              </a:rPr>
              <a:t>úmrtí</a:t>
            </a:r>
            <a:r>
              <a:rPr lang="cs-CZ" b="0" i="0" dirty="0">
                <a:effectLst/>
                <a:latin typeface="Arial" panose="020B0604020202020204" pitchFamily="34" charset="0"/>
              </a:rPr>
              <a:t> v rodině, </a:t>
            </a:r>
            <a:r>
              <a:rPr lang="cs-CZ" dirty="0">
                <a:latin typeface="Arial" panose="020B0604020202020204" pitchFamily="34" charset="0"/>
              </a:rPr>
              <a:t>znásilnění</a:t>
            </a:r>
            <a:r>
              <a:rPr lang="cs-CZ" b="0" i="0" dirty="0">
                <a:effectLst/>
                <a:latin typeface="Arial" panose="020B0604020202020204" pitchFamily="34" charset="0"/>
              </a:rPr>
              <a:t>, </a:t>
            </a:r>
            <a:r>
              <a:rPr lang="cs-CZ" dirty="0">
                <a:latin typeface="Arial" panose="020B0604020202020204" pitchFamily="34" charset="0"/>
              </a:rPr>
              <a:t>šikana</a:t>
            </a:r>
            <a:r>
              <a:rPr lang="cs-CZ" b="0" i="0" dirty="0">
                <a:effectLst/>
                <a:latin typeface="Arial" panose="020B0604020202020204" pitchFamily="34" charset="0"/>
              </a:rPr>
              <a:t> apod.</a:t>
            </a:r>
          </a:p>
          <a:p>
            <a:pPr algn="l"/>
            <a:r>
              <a:rPr lang="cs-CZ" b="0" i="0" dirty="0">
                <a:effectLst/>
                <a:latin typeface="Arial" panose="020B0604020202020204" pitchFamily="34" charset="0"/>
              </a:rPr>
              <a:t>Traumatem se rozumí zážitek, který ve velké míře porušuje duševní rovnováhu. </a:t>
            </a:r>
          </a:p>
          <a:p>
            <a:pPr algn="l"/>
            <a:r>
              <a:rPr lang="cs-CZ" b="0" i="0" dirty="0">
                <a:effectLst/>
                <a:latin typeface="Arial" panose="020B0604020202020204" pitchFamily="34" charset="0"/>
              </a:rPr>
              <a:t>Třebaže se </a:t>
            </a:r>
            <a:r>
              <a:rPr lang="cs-CZ" dirty="0">
                <a:latin typeface="Arial" panose="020B0604020202020204" pitchFamily="34" charset="0"/>
              </a:rPr>
              <a:t>podvědomí</a:t>
            </a:r>
            <a:r>
              <a:rPr lang="cs-CZ" b="0" i="0" dirty="0">
                <a:effectLst/>
                <a:latin typeface="Arial" panose="020B0604020202020204" pitchFamily="34" charset="0"/>
              </a:rPr>
              <a:t> brání tím, že potlačuje vzpomínky na takový bolestivý zážitek, trauma ovlivňuje život v podobě </a:t>
            </a:r>
            <a:r>
              <a:rPr lang="cs-CZ" dirty="0">
                <a:latin typeface="Arial" panose="020B0604020202020204" pitchFamily="34" charset="0"/>
              </a:rPr>
              <a:t>neuróz</a:t>
            </a:r>
            <a:r>
              <a:rPr lang="cs-CZ" b="0" i="0" dirty="0">
                <a:effectLst/>
                <a:latin typeface="Arial" panose="020B0604020202020204" pitchFamily="34" charset="0"/>
              </a:rPr>
              <a:t> a </a:t>
            </a:r>
            <a:r>
              <a:rPr lang="cs-CZ" dirty="0">
                <a:latin typeface="Arial" panose="020B0604020202020204" pitchFamily="34" charset="0"/>
              </a:rPr>
              <a:t>psychóz</a:t>
            </a:r>
            <a:r>
              <a:rPr lang="cs-CZ" b="0" i="0" dirty="0">
                <a:effectLst/>
                <a:latin typeface="Arial" panose="020B0604020202020204" pitchFamily="34" charset="0"/>
              </a:rPr>
              <a:t>.</a:t>
            </a:r>
          </a:p>
          <a:p>
            <a:endParaRPr lang="cs-CZ" dirty="0"/>
          </a:p>
        </p:txBody>
      </p:sp>
    </p:spTree>
    <p:extLst>
      <p:ext uri="{BB962C8B-B14F-4D97-AF65-F5344CB8AC3E}">
        <p14:creationId xmlns:p14="http://schemas.microsoft.com/office/powerpoint/2010/main" val="2985354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1B3615-02B3-4727-8B06-4E49A867454A}"/>
              </a:ext>
            </a:extLst>
          </p:cNvPr>
          <p:cNvSpPr>
            <a:spLocks noGrp="1"/>
          </p:cNvSpPr>
          <p:nvPr>
            <p:ph type="title"/>
          </p:nvPr>
        </p:nvSpPr>
        <p:spPr/>
        <p:txBody>
          <a:bodyPr/>
          <a:lstStyle/>
          <a:p>
            <a:r>
              <a:rPr lang="cs-CZ" dirty="0"/>
              <a:t>Funkce rodiny</a:t>
            </a:r>
          </a:p>
        </p:txBody>
      </p:sp>
      <p:sp>
        <p:nvSpPr>
          <p:cNvPr id="3" name="Zástupný obsah 2">
            <a:extLst>
              <a:ext uri="{FF2B5EF4-FFF2-40B4-BE49-F238E27FC236}">
                <a16:creationId xmlns:a16="http://schemas.microsoft.com/office/drawing/2014/main" id="{91A49B8E-A881-4669-865B-4001E5FFA171}"/>
              </a:ext>
            </a:extLst>
          </p:cNvPr>
          <p:cNvSpPr>
            <a:spLocks noGrp="1"/>
          </p:cNvSpPr>
          <p:nvPr>
            <p:ph idx="1"/>
          </p:nvPr>
        </p:nvSpPr>
        <p:spPr/>
        <p:txBody>
          <a:bodyPr/>
          <a:lstStyle/>
          <a:p>
            <a:r>
              <a:rPr lang="cs-CZ" sz="1350" dirty="0">
                <a:latin typeface="Times New Roman" panose="02020603050405020304" pitchFamily="18" charset="0"/>
                <a:ea typeface="Arial Unicode MS"/>
              </a:rPr>
              <a:t>Co je na základních funkcí rodiny zajímavé je vzájemná závislost mezi rodičem, rodinou a dítětem. Rodina vedená rodiči ve svých funkcích silně ovlivňuje dítě a jeho vývoj. Je zde však nutné si uvědomit i zpětnou interakci – dítě svým způsobem zpracovávaní informací, emocí a všeho ostatního co se jej snaží dospělí naučit, ovlivňuje zpětně chod rodiny a rodiče. </a:t>
            </a:r>
            <a:r>
              <a:rPr lang="cs-CZ" sz="1350" dirty="0">
                <a:latin typeface="Times New Roman" panose="02020603050405020304" pitchFamily="18" charset="0"/>
                <a:ea typeface="Calibri" panose="020F0502020204030204" pitchFamily="34" charset="0"/>
              </a:rPr>
              <a:t>	</a:t>
            </a:r>
            <a:r>
              <a:rPr lang="cs-CZ" sz="1350" dirty="0">
                <a:latin typeface="Times New Roman" panose="02020603050405020304" pitchFamily="18" charset="0"/>
                <a:ea typeface="Arial Unicode MS"/>
              </a:rPr>
              <a:t>Na tomto místě je vhodné si uvědomit, že nejen rodiče vychovávají a vedou dítě, ale i dítě vychovává (mění, dává jim příležitost k rozvoji) a vede rodiče. </a:t>
            </a:r>
            <a:r>
              <a:rPr lang="cs-CZ" sz="1350" dirty="0">
                <a:latin typeface="Times New Roman" panose="02020603050405020304" pitchFamily="18" charset="0"/>
                <a:ea typeface="Arial Unicode MS"/>
                <a:cs typeface="Arial Unicode MS"/>
              </a:rPr>
              <a:t>Funkce rodiny vychází z </a:t>
            </a:r>
            <a:r>
              <a:rPr lang="cs-CZ" sz="1350" dirty="0" err="1">
                <a:latin typeface="Times New Roman" panose="02020603050405020304" pitchFamily="18" charset="0"/>
                <a:ea typeface="Arial Unicode MS"/>
                <a:cs typeface="Arial Unicode MS"/>
              </a:rPr>
              <a:t>rodičovsk</a:t>
            </a:r>
            <a:r>
              <a:rPr lang="fr-FR" sz="1350" dirty="0">
                <a:latin typeface="Times New Roman" panose="02020603050405020304" pitchFamily="18" charset="0"/>
                <a:ea typeface="Arial Unicode MS"/>
                <a:cs typeface="Arial Unicode MS"/>
              </a:rPr>
              <a:t>é </a:t>
            </a:r>
            <a:r>
              <a:rPr lang="cs-CZ" sz="1350" dirty="0">
                <a:latin typeface="Times New Roman" panose="02020603050405020304" pitchFamily="18" charset="0"/>
                <a:ea typeface="Arial Unicode MS"/>
                <a:cs typeface="Arial Unicode MS"/>
              </a:rPr>
              <a:t>odpovědnosti, kterou např. popisuje </a:t>
            </a:r>
            <a:r>
              <a:rPr lang="cs-CZ" sz="1350" dirty="0" err="1">
                <a:latin typeface="Times New Roman" panose="02020603050405020304" pitchFamily="18" charset="0"/>
                <a:ea typeface="Arial Unicode MS"/>
                <a:cs typeface="Arial Unicode MS"/>
              </a:rPr>
              <a:t>obč</a:t>
            </a:r>
            <a:r>
              <a:rPr lang="da-DK" sz="1350" dirty="0">
                <a:latin typeface="Times New Roman" panose="02020603050405020304" pitchFamily="18" charset="0"/>
                <a:ea typeface="Arial Unicode MS"/>
                <a:cs typeface="Arial Unicode MS"/>
              </a:rPr>
              <a:t>ansk</a:t>
            </a:r>
            <a:r>
              <a:rPr lang="cs-CZ" sz="1350" dirty="0">
                <a:latin typeface="Times New Roman" panose="02020603050405020304" pitchFamily="18" charset="0"/>
                <a:ea typeface="Arial Unicode MS"/>
                <a:cs typeface="Arial Unicode MS"/>
              </a:rPr>
              <a:t>ý zákoník následovně: </a:t>
            </a:r>
            <a:r>
              <a:rPr lang="cs-CZ" sz="1350" dirty="0">
                <a:solidFill>
                  <a:srgbClr val="0000FF"/>
                </a:solidFill>
                <a:uFill>
                  <a:solidFill>
                    <a:srgbClr val="0000FF"/>
                  </a:solidFill>
                </a:uFill>
                <a:latin typeface="Times New Roman" panose="02020603050405020304" pitchFamily="18" charset="0"/>
                <a:ea typeface="Arial Unicode MS"/>
                <a:cs typeface="Arial Unicode MS"/>
                <a:hlinkClick r:id="rId2"/>
              </a:rPr>
              <a:t>§ </a:t>
            </a:r>
            <a:r>
              <a:rPr lang="ru-RU" sz="1350" dirty="0">
                <a:solidFill>
                  <a:srgbClr val="0000FF"/>
                </a:solidFill>
                <a:uFill>
                  <a:solidFill>
                    <a:srgbClr val="0000FF"/>
                  </a:solidFill>
                </a:uFill>
                <a:latin typeface="Times New Roman" panose="02020603050405020304" pitchFamily="18" charset="0"/>
                <a:ea typeface="Arial Unicode MS"/>
                <a:cs typeface="Arial Unicode MS"/>
                <a:hlinkClick r:id="rId2"/>
              </a:rPr>
              <a:t>858</a:t>
            </a:r>
            <a:r>
              <a:rPr lang="cs-CZ" sz="1350" dirty="0">
                <a:latin typeface="Times New Roman" panose="02020603050405020304" pitchFamily="18" charset="0"/>
                <a:ea typeface="Arial Unicode MS"/>
                <a:cs typeface="Arial Unicode MS"/>
              </a:rPr>
              <a:t>; Rodičovská odpovědnost zahrnuje povinnosti a práva rodičů, která spočívají v </a:t>
            </a:r>
            <a:r>
              <a:rPr lang="cs-CZ" sz="1350" dirty="0" err="1">
                <a:latin typeface="Times New Roman" panose="02020603050405020304" pitchFamily="18" charset="0"/>
                <a:ea typeface="Arial Unicode MS"/>
                <a:cs typeface="Arial Unicode MS"/>
              </a:rPr>
              <a:t>péč</a:t>
            </a:r>
            <a:r>
              <a:rPr lang="pt-PT" sz="1350" dirty="0">
                <a:latin typeface="Times New Roman" panose="02020603050405020304" pitchFamily="18" charset="0"/>
                <a:ea typeface="Arial Unicode MS"/>
                <a:cs typeface="Arial Unicode MS"/>
              </a:rPr>
              <a:t>i o d</a:t>
            </a:r>
            <a:r>
              <a:rPr lang="cs-CZ" sz="1350" dirty="0" err="1">
                <a:latin typeface="Times New Roman" panose="02020603050405020304" pitchFamily="18" charset="0"/>
                <a:ea typeface="Arial Unicode MS"/>
                <a:cs typeface="Arial Unicode MS"/>
              </a:rPr>
              <a:t>ítě</a:t>
            </a:r>
            <a:r>
              <a:rPr lang="cs-CZ" sz="1350" dirty="0">
                <a:latin typeface="Times New Roman" panose="02020603050405020304" pitchFamily="18" charset="0"/>
                <a:ea typeface="Arial Unicode MS"/>
                <a:cs typeface="Arial Unicode MS"/>
              </a:rPr>
              <a:t>, zahrnující </a:t>
            </a:r>
            <a:r>
              <a:rPr lang="cs-CZ" sz="1350" dirty="0" err="1">
                <a:latin typeface="Times New Roman" panose="02020603050405020304" pitchFamily="18" charset="0"/>
                <a:ea typeface="Arial Unicode MS"/>
                <a:cs typeface="Arial Unicode MS"/>
              </a:rPr>
              <a:t>zejm</a:t>
            </a:r>
            <a:r>
              <a:rPr lang="fr-FR" sz="1350" dirty="0">
                <a:latin typeface="Times New Roman" panose="02020603050405020304" pitchFamily="18" charset="0"/>
                <a:ea typeface="Arial Unicode MS"/>
                <a:cs typeface="Arial Unicode MS"/>
              </a:rPr>
              <a:t>é</a:t>
            </a:r>
            <a:r>
              <a:rPr lang="cs-CZ" sz="1350" dirty="0">
                <a:latin typeface="Times New Roman" panose="02020603050405020304" pitchFamily="18" charset="0"/>
                <a:ea typeface="Arial Unicode MS"/>
                <a:cs typeface="Arial Unicode MS"/>
              </a:rPr>
              <a:t>na péči o jeho zdraví, jeho tělesný, citový, rozumový a mravní vývoj, v ochraně dítěte, v udržování osobního styku s dítětem, v zajišťování jeho výchovy a vzdělání, v určení místa jeho bydliště, v jeho zastupování a spravování jeho jmění; vzniká </a:t>
            </a:r>
            <a:r>
              <a:rPr lang="de-DE" sz="1350" dirty="0" err="1">
                <a:latin typeface="Times New Roman" panose="02020603050405020304" pitchFamily="18" charset="0"/>
                <a:ea typeface="Arial Unicode MS"/>
                <a:cs typeface="Arial Unicode MS"/>
              </a:rPr>
              <a:t>narozen</a:t>
            </a:r>
            <a:r>
              <a:rPr lang="cs-CZ" sz="1350" dirty="0" err="1">
                <a:latin typeface="Times New Roman" panose="02020603050405020304" pitchFamily="18" charset="0"/>
                <a:ea typeface="Arial Unicode MS"/>
                <a:cs typeface="Arial Unicode MS"/>
              </a:rPr>
              <a:t>ím</a:t>
            </a:r>
            <a:r>
              <a:rPr lang="cs-CZ" sz="1350" dirty="0">
                <a:latin typeface="Times New Roman" panose="02020603050405020304" pitchFamily="18" charset="0"/>
                <a:ea typeface="Arial Unicode MS"/>
                <a:cs typeface="Arial Unicode MS"/>
              </a:rPr>
              <a:t> dítěte a zaniká, jakmile dítě nabude pln</a:t>
            </a:r>
            <a:r>
              <a:rPr lang="fr-FR" sz="1350" dirty="0">
                <a:latin typeface="Times New Roman" panose="02020603050405020304" pitchFamily="18" charset="0"/>
                <a:ea typeface="Arial Unicode MS"/>
                <a:cs typeface="Arial Unicode MS"/>
              </a:rPr>
              <a:t>é </a:t>
            </a:r>
            <a:r>
              <a:rPr lang="cs-CZ" sz="1350" dirty="0">
                <a:latin typeface="Times New Roman" panose="02020603050405020304" pitchFamily="18" charset="0"/>
                <a:ea typeface="Arial Unicode MS"/>
                <a:cs typeface="Arial Unicode MS"/>
              </a:rPr>
              <a:t>sv</a:t>
            </a:r>
            <a:r>
              <a:rPr lang="fr-FR" sz="1350" dirty="0">
                <a:latin typeface="Times New Roman" panose="02020603050405020304" pitchFamily="18" charset="0"/>
                <a:ea typeface="Arial Unicode MS"/>
                <a:cs typeface="Arial Unicode MS"/>
              </a:rPr>
              <a:t>é</a:t>
            </a:r>
            <a:r>
              <a:rPr lang="cs-CZ" sz="1350" dirty="0">
                <a:latin typeface="Times New Roman" panose="02020603050405020304" pitchFamily="18" charset="0"/>
                <a:ea typeface="Arial Unicode MS"/>
                <a:cs typeface="Arial Unicode MS"/>
              </a:rPr>
              <a:t>právnosti. Trvání a rozsah </a:t>
            </a:r>
            <a:r>
              <a:rPr lang="cs-CZ" sz="1350" dirty="0" err="1">
                <a:latin typeface="Times New Roman" panose="02020603050405020304" pitchFamily="18" charset="0"/>
                <a:ea typeface="Arial Unicode MS"/>
                <a:cs typeface="Arial Unicode MS"/>
              </a:rPr>
              <a:t>rodičovsk</a:t>
            </a:r>
            <a:r>
              <a:rPr lang="fr-FR" sz="1350" dirty="0">
                <a:latin typeface="Times New Roman" panose="02020603050405020304" pitchFamily="18" charset="0"/>
                <a:ea typeface="Arial Unicode MS"/>
                <a:cs typeface="Arial Unicode MS"/>
              </a:rPr>
              <a:t>é </a:t>
            </a:r>
            <a:r>
              <a:rPr lang="cs-CZ" sz="1350" dirty="0">
                <a:latin typeface="Times New Roman" panose="02020603050405020304" pitchFamily="18" charset="0"/>
                <a:ea typeface="Arial Unicode MS"/>
                <a:cs typeface="Arial Unicode MS"/>
              </a:rPr>
              <a:t>odpovědnosti může změnit jen soud.</a:t>
            </a:r>
            <a:endParaRPr lang="cs-CZ" sz="1350" dirty="0">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352485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C73AB2-774C-4FC4-B65E-9887468C91B2}"/>
              </a:ext>
            </a:extLst>
          </p:cNvPr>
          <p:cNvSpPr>
            <a:spLocks noGrp="1"/>
          </p:cNvSpPr>
          <p:nvPr>
            <p:ph type="title"/>
          </p:nvPr>
        </p:nvSpPr>
        <p:spPr/>
        <p:txBody>
          <a:bodyPr/>
          <a:lstStyle/>
          <a:p>
            <a:r>
              <a:rPr lang="cs-CZ" sz="3300" b="1" dirty="0">
                <a:latin typeface="Times New Roman" panose="02020603050405020304" pitchFamily="18" charset="0"/>
                <a:ea typeface="Arial Unicode MS"/>
                <a:cs typeface="Times New Roman" panose="02020603050405020304" pitchFamily="18" charset="0"/>
              </a:rPr>
              <a:t>Funkce reprodukční</a:t>
            </a:r>
            <a:endParaRPr lang="cs-CZ" dirty="0"/>
          </a:p>
        </p:txBody>
      </p:sp>
      <p:sp>
        <p:nvSpPr>
          <p:cNvPr id="3" name="Zástupný obsah 2">
            <a:extLst>
              <a:ext uri="{FF2B5EF4-FFF2-40B4-BE49-F238E27FC236}">
                <a16:creationId xmlns:a16="http://schemas.microsoft.com/office/drawing/2014/main" id="{624A9282-3650-413A-950A-1E67C9E6694C}"/>
              </a:ext>
            </a:extLst>
          </p:cNvPr>
          <p:cNvSpPr>
            <a:spLocks noGrp="1"/>
          </p:cNvSpPr>
          <p:nvPr>
            <p:ph idx="1"/>
          </p:nvPr>
        </p:nvSpPr>
        <p:spPr/>
        <p:txBody>
          <a:bodyPr>
            <a:normAutofit/>
          </a:bodyPr>
          <a:lstStyle/>
          <a:p>
            <a:pPr>
              <a:lnSpc>
                <a:spcPct val="115000"/>
              </a:lnSpc>
              <a:spcAft>
                <a:spcPts val="750"/>
              </a:spcAft>
            </a:pPr>
            <a:r>
              <a:rPr lang="cs-CZ" sz="1350" dirty="0">
                <a:latin typeface="Times New Roman" panose="02020603050405020304" pitchFamily="18" charset="0"/>
                <a:ea typeface="Calibri" panose="020F0502020204030204" pitchFamily="34" charset="0"/>
                <a:cs typeface="Times New Roman" panose="02020603050405020304" pitchFamily="18" charset="0"/>
              </a:rPr>
              <a:t>	</a:t>
            </a:r>
            <a:r>
              <a:rPr lang="cs-CZ" sz="1350" dirty="0">
                <a:latin typeface="Times New Roman" panose="02020603050405020304" pitchFamily="18" charset="0"/>
                <a:ea typeface="Arial Unicode MS"/>
                <a:cs typeface="Times New Roman" panose="02020603050405020304" pitchFamily="18" charset="0"/>
              </a:rPr>
              <a:t>Ještě do nedávna byla rodina místem, ve kterém a do kterého se rodilo dítě. Bylo společensky normální, že dítě se rodí sezdaným partnerům. </a:t>
            </a:r>
            <a:r>
              <a:rPr lang="cs-CZ" sz="1350" dirty="0" err="1">
                <a:latin typeface="Times New Roman" panose="02020603050405020304" pitchFamily="18" charset="0"/>
                <a:ea typeface="Arial Unicode MS"/>
                <a:cs typeface="Times New Roman" panose="02020603050405020304" pitchFamily="18" charset="0"/>
              </a:rPr>
              <a:t>Zpravdila</a:t>
            </a:r>
            <a:r>
              <a:rPr lang="cs-CZ" sz="1350" dirty="0">
                <a:latin typeface="Times New Roman" panose="02020603050405020304" pitchFamily="18" charset="0"/>
                <a:ea typeface="Arial Unicode MS"/>
                <a:cs typeface="Times New Roman" panose="02020603050405020304" pitchFamily="18" charset="0"/>
              </a:rPr>
              <a:t> se taky dítě rodilo v biologicky nejpřijatelnější dobu – tedy mezi 20 a 30 rokem života ženy a muže. </a:t>
            </a:r>
            <a:endParaRPr lang="cs-CZ" sz="135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cs-CZ" sz="1350" dirty="0">
                <a:latin typeface="Times New Roman" panose="02020603050405020304" pitchFamily="18" charset="0"/>
                <a:ea typeface="Arial Unicode MS"/>
                <a:cs typeface="Times New Roman" panose="02020603050405020304" pitchFamily="18" charset="0"/>
              </a:rPr>
              <a:t>Toto již dnes neplatí. Cílem je spotřeba a to na všech úrovních. Dítě – a tím založení rodiny – se odkládá „na potom“. V prvním období se </a:t>
            </a:r>
            <a:r>
              <a:rPr lang="cs-CZ" sz="1350" dirty="0" err="1">
                <a:latin typeface="Times New Roman" panose="02020603050405020304" pitchFamily="18" charset="0"/>
                <a:ea typeface="Arial Unicode MS"/>
                <a:cs typeface="Times New Roman" panose="02020603050405020304" pitchFamily="18" charset="0"/>
              </a:rPr>
              <a:t>popužívá</a:t>
            </a:r>
            <a:r>
              <a:rPr lang="cs-CZ" sz="1350" dirty="0">
                <a:latin typeface="Times New Roman" panose="02020603050405020304" pitchFamily="18" charset="0"/>
                <a:ea typeface="Arial Unicode MS"/>
                <a:cs typeface="Times New Roman" panose="02020603050405020304" pitchFamily="18" charset="0"/>
              </a:rPr>
              <a:t> antikoncepce, aby v období, kdy chceme </a:t>
            </a:r>
            <a:r>
              <a:rPr lang="cs-CZ" sz="1350" dirty="0" err="1">
                <a:latin typeface="Times New Roman" panose="02020603050405020304" pitchFamily="18" charset="0"/>
                <a:ea typeface="Arial Unicode MS"/>
                <a:cs typeface="Times New Roman" panose="02020603050405020304" pitchFamily="18" charset="0"/>
              </a:rPr>
              <a:t>založít</a:t>
            </a:r>
            <a:r>
              <a:rPr lang="cs-CZ" sz="1350" dirty="0">
                <a:latin typeface="Times New Roman" panose="02020603050405020304" pitchFamily="18" charset="0"/>
                <a:ea typeface="Arial Unicode MS"/>
                <a:cs typeface="Times New Roman" panose="02020603050405020304" pitchFamily="18" charset="0"/>
              </a:rPr>
              <a:t> rodinu, abychom využili IVF oplodnění, neboť fyziologicky jsme již neschopni. Důvodem odkládání založení rodiny – mít dítě – je uváděna nízká finanční příjmová hladina mladých lidí.</a:t>
            </a:r>
            <a:endParaRPr lang="cs-CZ" sz="135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cs-CZ" sz="1350" dirty="0">
                <a:latin typeface="Times New Roman" panose="02020603050405020304" pitchFamily="18" charset="0"/>
                <a:ea typeface="Calibri" panose="020F0502020204030204" pitchFamily="34" charset="0"/>
                <a:cs typeface="Times New Roman" panose="02020603050405020304" pitchFamily="18" charset="0"/>
              </a:rPr>
              <a:t>	</a:t>
            </a:r>
            <a:r>
              <a:rPr lang="cs-CZ" sz="1350" dirty="0">
                <a:latin typeface="Times New Roman" panose="02020603050405020304" pitchFamily="18" charset="0"/>
                <a:ea typeface="Arial Unicode MS"/>
                <a:cs typeface="Times New Roman" panose="02020603050405020304" pitchFamily="18" charset="0"/>
              </a:rPr>
              <a:t>Roste nám počet dětí žijících mimo svou původní rodinu (</a:t>
            </a:r>
            <a:r>
              <a:rPr lang="cs-CZ" sz="1350" dirty="0" err="1">
                <a:latin typeface="Times New Roman" panose="02020603050405020304" pitchFamily="18" charset="0"/>
                <a:ea typeface="Arial Unicode MS"/>
                <a:cs typeface="Times New Roman" panose="02020603050405020304" pitchFamily="18" charset="0"/>
              </a:rPr>
              <a:t>child</a:t>
            </a:r>
            <a:r>
              <a:rPr lang="cs-CZ" sz="1350" dirty="0">
                <a:latin typeface="Times New Roman" panose="02020603050405020304" pitchFamily="18" charset="0"/>
                <a:ea typeface="Arial Unicode MS"/>
                <a:cs typeface="Times New Roman" panose="02020603050405020304" pitchFamily="18" charset="0"/>
              </a:rPr>
              <a:t> </a:t>
            </a:r>
            <a:r>
              <a:rPr lang="cs-CZ" sz="1350" dirty="0" err="1">
                <a:latin typeface="Times New Roman" panose="02020603050405020304" pitchFamily="18" charset="0"/>
                <a:ea typeface="Arial Unicode MS"/>
                <a:cs typeface="Times New Roman" panose="02020603050405020304" pitchFamily="18" charset="0"/>
              </a:rPr>
              <a:t>of</a:t>
            </a:r>
            <a:r>
              <a:rPr lang="cs-CZ" sz="1350" dirty="0">
                <a:latin typeface="Times New Roman" panose="02020603050405020304" pitchFamily="18" charset="0"/>
                <a:ea typeface="Arial Unicode MS"/>
                <a:cs typeface="Times New Roman" panose="02020603050405020304" pitchFamily="18" charset="0"/>
              </a:rPr>
              <a:t> </a:t>
            </a:r>
            <a:r>
              <a:rPr lang="cs-CZ" sz="1350" dirty="0" err="1">
                <a:latin typeface="Times New Roman" panose="02020603050405020304" pitchFamily="18" charset="0"/>
                <a:ea typeface="Arial Unicode MS"/>
                <a:cs typeface="Times New Roman" panose="02020603050405020304" pitchFamily="18" charset="0"/>
              </a:rPr>
              <a:t>home</a:t>
            </a:r>
            <a:r>
              <a:rPr lang="cs-CZ" sz="1350" dirty="0">
                <a:latin typeface="Times New Roman" panose="02020603050405020304" pitchFamily="18" charset="0"/>
                <a:ea typeface="Arial Unicode MS"/>
                <a:cs typeface="Times New Roman" panose="02020603050405020304" pitchFamily="18" charset="0"/>
              </a:rPr>
              <a:t>), roste nám počet svobodných matek. Rodina již statisticky není místem, kde se „přirozeně“ dítě narodí a žije, je vychováváno, opečováváno a chráněno. </a:t>
            </a:r>
            <a:endParaRPr lang="cs-CZ" sz="1350" dirty="0">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623406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41F8FE-D06C-4722-B76A-3E7F2A0FADC1}"/>
              </a:ext>
            </a:extLst>
          </p:cNvPr>
          <p:cNvSpPr>
            <a:spLocks noGrp="1"/>
          </p:cNvSpPr>
          <p:nvPr>
            <p:ph type="title"/>
          </p:nvPr>
        </p:nvSpPr>
        <p:spPr/>
        <p:txBody>
          <a:bodyPr/>
          <a:lstStyle/>
          <a:p>
            <a:r>
              <a:rPr lang="cs-CZ" sz="3300" b="1" dirty="0">
                <a:latin typeface="Times New Roman" panose="02020603050405020304" pitchFamily="18" charset="0"/>
                <a:ea typeface="Arial Unicode MS"/>
                <a:cs typeface="Times New Roman" panose="02020603050405020304" pitchFamily="18" charset="0"/>
              </a:rPr>
              <a:t>Funkce ekonomická</a:t>
            </a:r>
            <a:endParaRPr lang="cs-CZ" dirty="0"/>
          </a:p>
        </p:txBody>
      </p:sp>
      <p:sp>
        <p:nvSpPr>
          <p:cNvPr id="3" name="Zástupný obsah 2">
            <a:extLst>
              <a:ext uri="{FF2B5EF4-FFF2-40B4-BE49-F238E27FC236}">
                <a16:creationId xmlns:a16="http://schemas.microsoft.com/office/drawing/2014/main" id="{C599D1FF-424A-4074-9526-3D335F56C237}"/>
              </a:ext>
            </a:extLst>
          </p:cNvPr>
          <p:cNvSpPr>
            <a:spLocks noGrp="1"/>
          </p:cNvSpPr>
          <p:nvPr>
            <p:ph idx="1"/>
          </p:nvPr>
        </p:nvSpPr>
        <p:spPr/>
        <p:txBody>
          <a:bodyPr>
            <a:normAutofit/>
          </a:bodyPr>
          <a:lstStyle/>
          <a:p>
            <a:pPr>
              <a:lnSpc>
                <a:spcPct val="115000"/>
              </a:lnSpc>
              <a:spcAft>
                <a:spcPts val="750"/>
              </a:spcAft>
            </a:pPr>
            <a:r>
              <a:rPr lang="cs-CZ" sz="1350" dirty="0">
                <a:latin typeface="Times New Roman" panose="02020603050405020304" pitchFamily="18" charset="0"/>
                <a:ea typeface="Calibri" panose="020F0502020204030204" pitchFamily="34" charset="0"/>
                <a:cs typeface="Times New Roman" panose="02020603050405020304" pitchFamily="18" charset="0"/>
              </a:rPr>
              <a:t>	</a:t>
            </a:r>
            <a:r>
              <a:rPr lang="cs-CZ" sz="1350" dirty="0">
                <a:latin typeface="Times New Roman" panose="02020603050405020304" pitchFamily="18" charset="0"/>
                <a:ea typeface="Arial Unicode MS"/>
                <a:cs typeface="Times New Roman" panose="02020603050405020304" pitchFamily="18" charset="0"/>
              </a:rPr>
              <a:t>Rodina je systéme malého rodinného podniku. Do rodiny přicházejí určitým systém finance. Rodina se učí tyto finance v rámci interních procesů přerozdělovat. Zpětně svou spotřebou roztáčí kolo výroby a nákupu, a tím vytváří a ovlivňuje hospodářství.</a:t>
            </a:r>
            <a:endParaRPr lang="cs-CZ" sz="135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cs-CZ" sz="1350" dirty="0">
                <a:latin typeface="Times New Roman" panose="02020603050405020304" pitchFamily="18" charset="0"/>
                <a:ea typeface="Calibri" panose="020F0502020204030204" pitchFamily="34" charset="0"/>
                <a:cs typeface="Times New Roman" panose="02020603050405020304" pitchFamily="18" charset="0"/>
              </a:rPr>
              <a:t>	</a:t>
            </a:r>
            <a:r>
              <a:rPr lang="cs-CZ" sz="1350" dirty="0">
                <a:latin typeface="Times New Roman" panose="02020603050405020304" pitchFamily="18" charset="0"/>
                <a:ea typeface="Arial Unicode MS"/>
                <a:cs typeface="Times New Roman" panose="02020603050405020304" pitchFamily="18" charset="0"/>
              </a:rPr>
              <a:t>Ve funkci ekonomické se tedy nejedná jen o přísun a spotřebu, ale rovněž o interní strukturu rodiny, které může naučit děti vnímat hodnotu peněz, nebo v jisté nedostatečnosti, může naučit dítě žít jen ze sociálních dávek. Rodina je taky prvním místem, kdy sdílíme materiální věci společně, a učíme se na základě ekonomie i učení vztahu k věcem, případně i finančnímu altruismu.</a:t>
            </a:r>
            <a:endParaRPr lang="cs-CZ" sz="1350" dirty="0">
              <a:latin typeface="Times New Roman" panose="02020603050405020304" pitchFamily="18" charset="0"/>
              <a:ea typeface="Calibri" panose="020F0502020204030204" pitchFamily="34" charset="0"/>
              <a:cs typeface="Times New Roman" panose="02020603050405020304" pitchFamily="18" charset="0"/>
            </a:endParaRPr>
          </a:p>
          <a:p>
            <a:r>
              <a:rPr lang="cs-CZ" sz="1350" dirty="0">
                <a:latin typeface="Times New Roman" panose="02020603050405020304" pitchFamily="18" charset="0"/>
                <a:ea typeface="Arial Unicode MS"/>
                <a:cs typeface="Arial Unicode MS"/>
              </a:rPr>
              <a:t>Do našeho zařízení byla přijeta 14 letá dívka v rámci </a:t>
            </a:r>
            <a:r>
              <a:rPr lang="cs-CZ" sz="1350" dirty="0" err="1">
                <a:latin typeface="Times New Roman" panose="02020603050405020304" pitchFamily="18" charset="0"/>
                <a:ea typeface="Arial Unicode MS"/>
                <a:cs typeface="Arial Unicode MS"/>
              </a:rPr>
              <a:t>krizov</a:t>
            </a:r>
            <a:r>
              <a:rPr lang="fr-FR" sz="1350" dirty="0">
                <a:latin typeface="Times New Roman" panose="02020603050405020304" pitchFamily="18" charset="0"/>
                <a:ea typeface="Arial Unicode MS"/>
                <a:cs typeface="Arial Unicode MS"/>
              </a:rPr>
              <a:t>é </a:t>
            </a:r>
            <a:r>
              <a:rPr lang="cs-CZ" sz="1350" dirty="0">
                <a:latin typeface="Times New Roman" panose="02020603050405020304" pitchFamily="18" charset="0"/>
                <a:ea typeface="Arial Unicode MS"/>
                <a:cs typeface="Arial Unicode MS"/>
              </a:rPr>
              <a:t>pomoci. Tak </a:t>
            </a:r>
            <a:r>
              <a:rPr lang="cs-CZ" sz="1350" dirty="0" err="1">
                <a:latin typeface="Times New Roman" panose="02020603050405020304" pitchFamily="18" charset="0"/>
                <a:ea typeface="Arial Unicode MS"/>
                <a:cs typeface="Arial Unicode MS"/>
              </a:rPr>
              <a:t>velk</a:t>
            </a:r>
            <a:r>
              <a:rPr lang="fr-FR" sz="1350" dirty="0">
                <a:latin typeface="Times New Roman" panose="02020603050405020304" pitchFamily="18" charset="0"/>
                <a:ea typeface="Arial Unicode MS"/>
                <a:cs typeface="Arial Unicode MS"/>
              </a:rPr>
              <a:t>é </a:t>
            </a:r>
            <a:r>
              <a:rPr lang="cs-CZ" sz="1350" dirty="0">
                <a:latin typeface="Times New Roman" panose="02020603050405020304" pitchFamily="18" charset="0"/>
                <a:ea typeface="Arial Unicode MS"/>
                <a:cs typeface="Arial Unicode MS"/>
              </a:rPr>
              <a:t>děti mají vysoká </a:t>
            </a:r>
            <a:r>
              <a:rPr lang="it-IT" sz="1350" dirty="0">
                <a:latin typeface="Times New Roman" panose="02020603050405020304" pitchFamily="18" charset="0"/>
                <a:ea typeface="Arial Unicode MS"/>
                <a:cs typeface="Arial Unicode MS"/>
              </a:rPr>
              <a:t>privilegia v</a:t>
            </a:r>
            <a:r>
              <a:rPr lang="cs-CZ" sz="1350" dirty="0">
                <a:latin typeface="Times New Roman" panose="02020603050405020304" pitchFamily="18" charset="0"/>
                <a:ea typeface="Arial Unicode MS"/>
                <a:cs typeface="Arial Unicode MS"/>
              </a:rPr>
              <a:t> pohybu po zařízení. Při rozhovoru s jednou kuchařkou se ptala, proč </a:t>
            </a:r>
            <a:r>
              <a:rPr lang="it-IT" sz="1350" dirty="0">
                <a:latin typeface="Times New Roman" panose="02020603050405020304" pitchFamily="18" charset="0"/>
                <a:ea typeface="Arial Unicode MS"/>
                <a:cs typeface="Arial Unicode MS"/>
              </a:rPr>
              <a:t>tato pan</a:t>
            </a:r>
            <a:r>
              <a:rPr lang="cs-CZ" sz="1350" dirty="0">
                <a:latin typeface="Times New Roman" panose="02020603050405020304" pitchFamily="18" charset="0"/>
                <a:ea typeface="Arial Unicode MS"/>
                <a:cs typeface="Arial Unicode MS"/>
              </a:rPr>
              <a:t>í chodí práce. Dostalas odpověď: „jsem ráda u dětí a taky potřebuje nějak</a:t>
            </a:r>
            <a:r>
              <a:rPr lang="fr-FR" sz="1350" dirty="0">
                <a:latin typeface="Times New Roman" panose="02020603050405020304" pitchFamily="18" charset="0"/>
                <a:ea typeface="Arial Unicode MS"/>
                <a:cs typeface="Arial Unicode MS"/>
              </a:rPr>
              <a:t>é </a:t>
            </a:r>
            <a:r>
              <a:rPr lang="cs-CZ" sz="1350" dirty="0">
                <a:latin typeface="Times New Roman" panose="02020603050405020304" pitchFamily="18" charset="0"/>
                <a:ea typeface="Arial Unicode MS"/>
                <a:cs typeface="Arial Unicode MS"/>
              </a:rPr>
              <a:t>peníze pro život.“ Naše dívenka odpověděla:“ A to nemáš </a:t>
            </a:r>
            <a:r>
              <a:rPr lang="fr-FR" sz="1350" dirty="0">
                <a:latin typeface="Times New Roman" panose="02020603050405020304" pitchFamily="18" charset="0"/>
                <a:ea typeface="Arial Unicode MS"/>
                <a:cs typeface="Arial Unicode MS"/>
              </a:rPr>
              <a:t>soci</a:t>
            </a:r>
            <a:r>
              <a:rPr lang="cs-CZ" sz="1350" dirty="0" err="1">
                <a:latin typeface="Times New Roman" panose="02020603050405020304" pitchFamily="18" charset="0"/>
                <a:ea typeface="Arial Unicode MS"/>
                <a:cs typeface="Arial Unicode MS"/>
              </a:rPr>
              <a:t>álku</a:t>
            </a:r>
            <a:r>
              <a:rPr lang="cs-CZ" sz="1350" dirty="0">
                <a:latin typeface="Times New Roman" panose="02020603050405020304" pitchFamily="18" charset="0"/>
                <a:ea typeface="Arial Unicode MS"/>
                <a:cs typeface="Arial Unicode MS"/>
              </a:rPr>
              <a:t>, že chodíš </a:t>
            </a:r>
            <a:r>
              <a:rPr lang="pt-PT" sz="1350" dirty="0">
                <a:latin typeface="Times New Roman" panose="02020603050405020304" pitchFamily="18" charset="0"/>
                <a:ea typeface="Arial Unicode MS"/>
                <a:cs typeface="Arial Unicode MS"/>
              </a:rPr>
              <a:t>do pr</a:t>
            </a:r>
            <a:r>
              <a:rPr lang="cs-CZ" sz="1350" dirty="0" err="1">
                <a:latin typeface="Times New Roman" panose="02020603050405020304" pitchFamily="18" charset="0"/>
                <a:ea typeface="Arial Unicode MS"/>
                <a:cs typeface="Arial Unicode MS"/>
              </a:rPr>
              <a:t>áce</a:t>
            </a:r>
            <a:r>
              <a:rPr lang="cs-CZ" sz="1350" dirty="0">
                <a:latin typeface="Times New Roman" panose="02020603050405020304" pitchFamily="18" charset="0"/>
                <a:ea typeface="Arial Unicode MS"/>
                <a:cs typeface="Arial Unicode MS"/>
              </a:rPr>
              <a:t>?“</a:t>
            </a:r>
            <a:endParaRPr lang="cs-CZ" sz="1350" dirty="0">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531600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6637E2-039C-4A57-B3D2-D91F63AF2BF2}"/>
              </a:ext>
            </a:extLst>
          </p:cNvPr>
          <p:cNvSpPr>
            <a:spLocks noGrp="1"/>
          </p:cNvSpPr>
          <p:nvPr>
            <p:ph type="title"/>
          </p:nvPr>
        </p:nvSpPr>
        <p:spPr/>
        <p:txBody>
          <a:bodyPr/>
          <a:lstStyle/>
          <a:p>
            <a:r>
              <a:rPr lang="cs-CZ" sz="3300" b="1" dirty="0">
                <a:latin typeface="Times New Roman" panose="02020603050405020304" pitchFamily="18" charset="0"/>
                <a:ea typeface="Arial Unicode MS"/>
                <a:cs typeface="Times New Roman" panose="02020603050405020304" pitchFamily="18" charset="0"/>
              </a:rPr>
              <a:t>Funkce vzdělávací</a:t>
            </a:r>
            <a:endParaRPr lang="cs-CZ" dirty="0"/>
          </a:p>
        </p:txBody>
      </p:sp>
      <p:sp>
        <p:nvSpPr>
          <p:cNvPr id="3" name="Zástupný obsah 2">
            <a:extLst>
              <a:ext uri="{FF2B5EF4-FFF2-40B4-BE49-F238E27FC236}">
                <a16:creationId xmlns:a16="http://schemas.microsoft.com/office/drawing/2014/main" id="{0E41230F-C7BD-420F-BEAA-582DE2022359}"/>
              </a:ext>
            </a:extLst>
          </p:cNvPr>
          <p:cNvSpPr>
            <a:spLocks noGrp="1"/>
          </p:cNvSpPr>
          <p:nvPr>
            <p:ph idx="1"/>
          </p:nvPr>
        </p:nvSpPr>
        <p:spPr/>
        <p:txBody>
          <a:bodyPr>
            <a:normAutofit/>
          </a:bodyPr>
          <a:lstStyle/>
          <a:p>
            <a:pPr>
              <a:lnSpc>
                <a:spcPct val="115000"/>
              </a:lnSpc>
              <a:spcAft>
                <a:spcPts val="750"/>
              </a:spcAft>
            </a:pPr>
            <a:r>
              <a:rPr lang="cs-CZ" sz="1350" dirty="0">
                <a:latin typeface="Times New Roman" panose="02020603050405020304" pitchFamily="18" charset="0"/>
                <a:ea typeface="Calibri" panose="020F0502020204030204" pitchFamily="34" charset="0"/>
                <a:cs typeface="Times New Roman" panose="02020603050405020304" pitchFamily="18" charset="0"/>
              </a:rPr>
              <a:t>	</a:t>
            </a:r>
            <a:r>
              <a:rPr lang="cs-CZ" sz="1350" dirty="0">
                <a:latin typeface="Times New Roman" panose="02020603050405020304" pitchFamily="18" charset="0"/>
                <a:ea typeface="Arial Unicode MS"/>
                <a:cs typeface="Times New Roman" panose="02020603050405020304" pitchFamily="18" charset="0"/>
              </a:rPr>
              <a:t>V současné společenské struktuře je rodina vnímána již odloučeně od vzdělávacích institucí. Za poslední půlstoletí rodina a její místo ve společnosti prošla významnou změnou. Tato změna je dána nejen společenskými změnami, ale rovněž i politickým rozdělováním sil vzhledem ke vzniku Evropské unie a jejího vlivu na vnitřní sociální systémy.</a:t>
            </a:r>
            <a:endParaRPr lang="cs-CZ" sz="135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cs-CZ" sz="1350" dirty="0">
                <a:latin typeface="Times New Roman" panose="02020603050405020304" pitchFamily="18" charset="0"/>
                <a:ea typeface="Calibri" panose="020F0502020204030204" pitchFamily="34" charset="0"/>
                <a:cs typeface="Times New Roman" panose="02020603050405020304" pitchFamily="18" charset="0"/>
              </a:rPr>
              <a:t>	</a:t>
            </a:r>
            <a:r>
              <a:rPr lang="cs-CZ" sz="1350" dirty="0">
                <a:latin typeface="Times New Roman" panose="02020603050405020304" pitchFamily="18" charset="0"/>
                <a:ea typeface="Arial Unicode MS"/>
                <a:cs typeface="Times New Roman" panose="02020603050405020304" pitchFamily="18" charset="0"/>
              </a:rPr>
              <a:t>Jak jsem uvedl výše, do přelomu tisíciletí byla škola součástí výchovného procesu společně s rodiči. Tento fakt již dnes zcela neplatí – platí spíše jen u alternativních škol typu </a:t>
            </a:r>
            <a:r>
              <a:rPr lang="cs-CZ" sz="1350" dirty="0" err="1">
                <a:latin typeface="Times New Roman" panose="02020603050405020304" pitchFamily="18" charset="0"/>
                <a:ea typeface="Arial Unicode MS"/>
                <a:cs typeface="Times New Roman" panose="02020603050405020304" pitchFamily="18" charset="0"/>
              </a:rPr>
              <a:t>Montesori</a:t>
            </a:r>
            <a:r>
              <a:rPr lang="cs-CZ" sz="1350" dirty="0">
                <a:latin typeface="Times New Roman" panose="02020603050405020304" pitchFamily="18" charset="0"/>
                <a:ea typeface="Arial Unicode MS"/>
                <a:cs typeface="Times New Roman" panose="02020603050405020304" pitchFamily="18" charset="0"/>
              </a:rPr>
              <a:t>, </a:t>
            </a:r>
            <a:r>
              <a:rPr lang="cs-CZ" sz="1350" dirty="0" err="1">
                <a:latin typeface="Times New Roman" panose="02020603050405020304" pitchFamily="18" charset="0"/>
                <a:ea typeface="Arial Unicode MS"/>
                <a:cs typeface="Times New Roman" panose="02020603050405020304" pitchFamily="18" charset="0"/>
              </a:rPr>
              <a:t>Waldrovská</a:t>
            </a:r>
            <a:r>
              <a:rPr lang="cs-CZ" sz="1350" dirty="0">
                <a:latin typeface="Times New Roman" panose="02020603050405020304" pitchFamily="18" charset="0"/>
                <a:ea typeface="Arial Unicode MS"/>
                <a:cs typeface="Times New Roman" panose="02020603050405020304" pitchFamily="18" charset="0"/>
              </a:rPr>
              <a:t> škola a podobně. U státních institucí již došlo ke striktnímu rozdělení školy jako vzdělávací instituce a rodiny jako výchovné instituce. Opačně však je potřeba si všimnout situace, kdy stát a především ekonomika  jako mocenská struktura více zasahuje do chodu rodiny. Stát ztrácí vliv na rodinu a její začleňování – již taky stát a společnost přestává být nositelem a ochranitelem vlastní kultury. Kultura je diktována ochranou zájmu menšin a ekonomikou nadnárodních společností (Keller 2007).</a:t>
            </a:r>
            <a:endParaRPr lang="cs-CZ" sz="135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cs-CZ" sz="1350" dirty="0">
                <a:latin typeface="Times New Roman" panose="02020603050405020304" pitchFamily="18" charset="0"/>
                <a:ea typeface="Calibri" panose="020F0502020204030204" pitchFamily="34" charset="0"/>
                <a:cs typeface="Times New Roman" panose="02020603050405020304" pitchFamily="18" charset="0"/>
              </a:rPr>
              <a:t>	</a:t>
            </a:r>
            <a:r>
              <a:rPr lang="cs-CZ" sz="1350" dirty="0">
                <a:latin typeface="Times New Roman" panose="02020603050405020304" pitchFamily="18" charset="0"/>
                <a:ea typeface="Arial Unicode MS"/>
                <a:cs typeface="Times New Roman" panose="02020603050405020304" pitchFamily="18" charset="0"/>
              </a:rPr>
              <a:t>Děti však stále mají v rodině svou potřebu přiměřených výchovných podnětů. Rodina jako prostor startuje rozvoj dítěte, rozvoj kognitivních funkcí, případně i nápravu raných postižení spojených s neurologií dítěte.</a:t>
            </a:r>
            <a:endParaRPr lang="cs-CZ" sz="1350" dirty="0">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094777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6319A5-1F0D-498D-9C53-0E09514FDF92}"/>
              </a:ext>
            </a:extLst>
          </p:cNvPr>
          <p:cNvSpPr>
            <a:spLocks noGrp="1"/>
          </p:cNvSpPr>
          <p:nvPr>
            <p:ph type="title"/>
          </p:nvPr>
        </p:nvSpPr>
        <p:spPr/>
        <p:txBody>
          <a:bodyPr/>
          <a:lstStyle/>
          <a:p>
            <a:r>
              <a:rPr lang="cs-CZ" sz="3300" b="1" dirty="0">
                <a:latin typeface="Times New Roman" panose="02020603050405020304" pitchFamily="18" charset="0"/>
                <a:ea typeface="Arial Unicode MS"/>
                <a:cs typeface="Times New Roman" panose="02020603050405020304" pitchFamily="18" charset="0"/>
              </a:rPr>
              <a:t>Socializační</a:t>
            </a:r>
            <a:endParaRPr lang="cs-CZ" dirty="0"/>
          </a:p>
        </p:txBody>
      </p:sp>
      <p:sp>
        <p:nvSpPr>
          <p:cNvPr id="3" name="Zástupný obsah 2">
            <a:extLst>
              <a:ext uri="{FF2B5EF4-FFF2-40B4-BE49-F238E27FC236}">
                <a16:creationId xmlns:a16="http://schemas.microsoft.com/office/drawing/2014/main" id="{BEEA845F-56E0-4DAF-8D61-CB90A0FEA12B}"/>
              </a:ext>
            </a:extLst>
          </p:cNvPr>
          <p:cNvSpPr>
            <a:spLocks noGrp="1"/>
          </p:cNvSpPr>
          <p:nvPr>
            <p:ph idx="1"/>
          </p:nvPr>
        </p:nvSpPr>
        <p:spPr/>
        <p:txBody>
          <a:bodyPr>
            <a:normAutofit/>
          </a:bodyPr>
          <a:lstStyle/>
          <a:p>
            <a:pPr>
              <a:lnSpc>
                <a:spcPct val="115000"/>
              </a:lnSpc>
              <a:spcAft>
                <a:spcPts val="750"/>
              </a:spcAft>
            </a:pPr>
            <a:r>
              <a:rPr lang="cs-CZ" sz="1350" dirty="0">
                <a:latin typeface="Times New Roman" panose="02020603050405020304" pitchFamily="18" charset="0"/>
                <a:ea typeface="Calibri" panose="020F0502020204030204" pitchFamily="34" charset="0"/>
                <a:cs typeface="Times New Roman" panose="02020603050405020304" pitchFamily="18" charset="0"/>
              </a:rPr>
              <a:t>	</a:t>
            </a:r>
            <a:r>
              <a:rPr lang="cs-CZ" sz="1350" dirty="0">
                <a:latin typeface="Times New Roman" panose="02020603050405020304" pitchFamily="18" charset="0"/>
                <a:ea typeface="Arial Unicode MS"/>
                <a:cs typeface="Times New Roman" panose="02020603050405020304" pitchFamily="18" charset="0"/>
              </a:rPr>
              <a:t>Ještě nedávno platilo, že rodina se chová jako sociální společenství a je dost snadné definovat kdo do ní patří a kdo nikoliv (</a:t>
            </a:r>
            <a:r>
              <a:rPr lang="cs-CZ" sz="1350" dirty="0" err="1">
                <a:latin typeface="Times New Roman" panose="02020603050405020304" pitchFamily="18" charset="0"/>
                <a:ea typeface="Arial Unicode MS"/>
                <a:cs typeface="Times New Roman" panose="02020603050405020304" pitchFamily="18" charset="0"/>
              </a:rPr>
              <a:t>Komárik</a:t>
            </a:r>
            <a:r>
              <a:rPr lang="cs-CZ" sz="1350" dirty="0">
                <a:latin typeface="Times New Roman" panose="02020603050405020304" pitchFamily="18" charset="0"/>
                <a:ea typeface="Arial Unicode MS"/>
                <a:cs typeface="Times New Roman" panose="02020603050405020304" pitchFamily="18" charset="0"/>
              </a:rPr>
              <a:t> 2007). Rovněž je jednoduché definovat teritorium rodiny, kde a kdo sem patří, kdo je host, kdo je nepřítel. Je zde i jistá hierarchie, případně anarchie, dá se však definovat a snadno se v ní orientovat. Dnes je již složitější se v některých rodinných vztazích orientovat, dokázat dosledovat jak se některé primární vztahy kříží, prolínají, případně kde se z bývalých partnerů stávají nepřátelé, jejichž zbraní je dítě.</a:t>
            </a:r>
            <a:endParaRPr lang="cs-CZ" sz="135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cs-CZ" sz="1350" dirty="0">
                <a:latin typeface="Times New Roman" panose="02020603050405020304" pitchFamily="18" charset="0"/>
                <a:ea typeface="Calibri" panose="020F0502020204030204" pitchFamily="34" charset="0"/>
                <a:cs typeface="Times New Roman" panose="02020603050405020304" pitchFamily="18" charset="0"/>
              </a:rPr>
              <a:t>	</a:t>
            </a:r>
            <a:r>
              <a:rPr lang="cs-CZ" sz="1350" dirty="0">
                <a:latin typeface="Times New Roman" panose="02020603050405020304" pitchFamily="18" charset="0"/>
                <a:ea typeface="Arial Unicode MS"/>
                <a:cs typeface="Times New Roman" panose="02020603050405020304" pitchFamily="18" charset="0"/>
              </a:rPr>
              <a:t>Rodina jako samostatný sociální subjekt vytváří s ostatními jedinci i rodinnými subjekty společnost, která je nositelem určitých hodnot patřící k dané kultuře. Tyto hodnoty jsou v konkrétnějších formách předávány dětem právě v rodinném prostoru a v rodinných vazbách – dítě se socializuje z perspektivy rodinných hodnot. Hodnoty a rituály zpětně dávají členům pocit bezpečí.</a:t>
            </a:r>
            <a:endParaRPr lang="cs-CZ" sz="1350" dirty="0">
              <a:latin typeface="Times New Roman" panose="02020603050405020304" pitchFamily="18" charset="0"/>
              <a:ea typeface="Calibri" panose="020F0502020204030204" pitchFamily="34" charset="0"/>
              <a:cs typeface="Times New Roman" panose="02020603050405020304" pitchFamily="18" charset="0"/>
            </a:endParaRPr>
          </a:p>
          <a:p>
            <a:r>
              <a:rPr lang="cs-CZ" dirty="0" err="1"/>
              <a:t>Harris</a:t>
            </a:r>
            <a:r>
              <a:rPr lang="cs-CZ" dirty="0"/>
              <a:t> </a:t>
            </a:r>
          </a:p>
        </p:txBody>
      </p:sp>
    </p:spTree>
    <p:extLst>
      <p:ext uri="{BB962C8B-B14F-4D97-AF65-F5344CB8AC3E}">
        <p14:creationId xmlns:p14="http://schemas.microsoft.com/office/powerpoint/2010/main" val="3720377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7C69BC-6EB4-41B9-80AF-F61E76BB7608}"/>
              </a:ext>
            </a:extLst>
          </p:cNvPr>
          <p:cNvSpPr>
            <a:spLocks noGrp="1"/>
          </p:cNvSpPr>
          <p:nvPr>
            <p:ph type="title"/>
          </p:nvPr>
        </p:nvSpPr>
        <p:spPr/>
        <p:txBody>
          <a:bodyPr/>
          <a:lstStyle/>
          <a:p>
            <a:r>
              <a:rPr lang="cs-CZ" sz="3300" b="1" dirty="0">
                <a:latin typeface="Times New Roman" panose="02020603050405020304" pitchFamily="18" charset="0"/>
                <a:ea typeface="Arial Unicode MS"/>
                <a:cs typeface="Times New Roman" panose="02020603050405020304" pitchFamily="18" charset="0"/>
              </a:rPr>
              <a:t>Emocionální funkce</a:t>
            </a:r>
            <a:endParaRPr lang="cs-CZ" dirty="0"/>
          </a:p>
        </p:txBody>
      </p:sp>
      <p:sp>
        <p:nvSpPr>
          <p:cNvPr id="3" name="Zástupný obsah 2">
            <a:extLst>
              <a:ext uri="{FF2B5EF4-FFF2-40B4-BE49-F238E27FC236}">
                <a16:creationId xmlns:a16="http://schemas.microsoft.com/office/drawing/2014/main" id="{DCDC3EEE-19E9-4946-8510-90EAA475A10F}"/>
              </a:ext>
            </a:extLst>
          </p:cNvPr>
          <p:cNvSpPr>
            <a:spLocks noGrp="1"/>
          </p:cNvSpPr>
          <p:nvPr>
            <p:ph idx="1"/>
          </p:nvPr>
        </p:nvSpPr>
        <p:spPr/>
        <p:txBody>
          <a:bodyPr>
            <a:normAutofit/>
          </a:bodyPr>
          <a:lstStyle/>
          <a:p>
            <a:pPr>
              <a:lnSpc>
                <a:spcPct val="115000"/>
              </a:lnSpc>
              <a:spcAft>
                <a:spcPts val="750"/>
              </a:spcAft>
            </a:pPr>
            <a:r>
              <a:rPr lang="cs-CZ" sz="1350" dirty="0">
                <a:latin typeface="Times New Roman" panose="02020603050405020304" pitchFamily="18" charset="0"/>
                <a:ea typeface="Calibri" panose="020F0502020204030204" pitchFamily="34" charset="0"/>
                <a:cs typeface="Times New Roman" panose="02020603050405020304" pitchFamily="18" charset="0"/>
              </a:rPr>
              <a:t>	</a:t>
            </a:r>
            <a:r>
              <a:rPr lang="cs-CZ" sz="1350" dirty="0">
                <a:latin typeface="Times New Roman" panose="02020603050405020304" pitchFamily="18" charset="0"/>
                <a:ea typeface="Arial Unicode MS"/>
                <a:cs typeface="Times New Roman" panose="02020603050405020304" pitchFamily="18" charset="0"/>
              </a:rPr>
              <a:t>Saturace psychických potřeb. Tyto potřeby popisuje Matějček jako jedny z nejdůležitějších, dokonce mají přednost před blahobytem (v anglicky psané literatuře často uváděný jako </a:t>
            </a:r>
            <a:r>
              <a:rPr lang="cs-CZ" sz="1350" dirty="0" err="1">
                <a:latin typeface="Times New Roman" panose="02020603050405020304" pitchFamily="18" charset="0"/>
                <a:ea typeface="Arial Unicode MS"/>
                <a:cs typeface="Times New Roman" panose="02020603050405020304" pitchFamily="18" charset="0"/>
              </a:rPr>
              <a:t>wellfare</a:t>
            </a:r>
            <a:r>
              <a:rPr lang="cs-CZ" sz="1350" dirty="0">
                <a:latin typeface="Times New Roman" panose="02020603050405020304" pitchFamily="18" charset="0"/>
                <a:ea typeface="Arial Unicode MS"/>
                <a:cs typeface="Times New Roman" panose="02020603050405020304" pitchFamily="18" charset="0"/>
              </a:rPr>
              <a:t>, nebo </a:t>
            </a:r>
            <a:r>
              <a:rPr lang="cs-CZ" sz="1350" dirty="0" err="1">
                <a:latin typeface="Times New Roman" panose="02020603050405020304" pitchFamily="18" charset="0"/>
                <a:ea typeface="Arial Unicode MS"/>
                <a:cs typeface="Times New Roman" panose="02020603050405020304" pitchFamily="18" charset="0"/>
              </a:rPr>
              <a:t>wellbeing</a:t>
            </a:r>
            <a:r>
              <a:rPr lang="cs-CZ" sz="1350" dirty="0">
                <a:latin typeface="Times New Roman" panose="02020603050405020304" pitchFamily="18" charset="0"/>
                <a:ea typeface="Arial Unicode MS"/>
                <a:cs typeface="Times New Roman" panose="02020603050405020304" pitchFamily="18" charset="0"/>
              </a:rPr>
              <a:t>).</a:t>
            </a:r>
            <a:endParaRPr lang="cs-CZ" sz="135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cs-CZ" sz="1350" dirty="0">
                <a:latin typeface="Times New Roman" panose="02020603050405020304" pitchFamily="18" charset="0"/>
                <a:ea typeface="Calibri" panose="020F0502020204030204" pitchFamily="34" charset="0"/>
                <a:cs typeface="Times New Roman" panose="02020603050405020304" pitchFamily="18" charset="0"/>
              </a:rPr>
              <a:t>	</a:t>
            </a:r>
            <a:r>
              <a:rPr lang="cs-CZ" sz="1350" dirty="0">
                <a:latin typeface="Times New Roman" panose="02020603050405020304" pitchFamily="18" charset="0"/>
                <a:ea typeface="Arial Unicode MS"/>
                <a:cs typeface="Times New Roman" panose="02020603050405020304" pitchFamily="18" charset="0"/>
              </a:rPr>
              <a:t>Matějček mimo jiné upozorňuje na potřebu láskyplného přijetí, stálost vztahů a otevřenou budoucnost. </a:t>
            </a:r>
            <a:r>
              <a:rPr lang="cs-CZ" sz="1350" dirty="0" err="1">
                <a:latin typeface="Times New Roman" panose="02020603050405020304" pitchFamily="18" charset="0"/>
                <a:ea typeface="Arial Unicode MS"/>
                <a:cs typeface="Times New Roman" panose="02020603050405020304" pitchFamily="18" charset="0"/>
              </a:rPr>
              <a:t>Škoviera</a:t>
            </a:r>
            <a:r>
              <a:rPr lang="cs-CZ" sz="1350" dirty="0">
                <a:latin typeface="Times New Roman" panose="02020603050405020304" pitchFamily="18" charset="0"/>
                <a:ea typeface="Arial Unicode MS"/>
                <a:cs typeface="Times New Roman" panose="02020603050405020304" pitchFamily="18" charset="0"/>
              </a:rPr>
              <a:t> v předmluvě své knihy „</a:t>
            </a:r>
            <a:r>
              <a:rPr lang="cs-CZ" sz="1350" dirty="0" err="1">
                <a:latin typeface="Times New Roman" panose="02020603050405020304" pitchFamily="18" charset="0"/>
                <a:ea typeface="Arial Unicode MS"/>
                <a:cs typeface="Times New Roman" panose="02020603050405020304" pitchFamily="18" charset="0"/>
              </a:rPr>
              <a:t>Prevýchova</a:t>
            </a:r>
            <a:r>
              <a:rPr lang="cs-CZ" sz="1350" dirty="0">
                <a:latin typeface="Times New Roman" panose="02020603050405020304" pitchFamily="18" charset="0"/>
                <a:ea typeface="Arial Unicode MS"/>
                <a:cs typeface="Times New Roman" panose="02020603050405020304" pitchFamily="18" charset="0"/>
              </a:rPr>
              <a:t>, Úvod do teorie a praxe“ sám upozorňuje, že ekonomická sila rodiny nemá přímou souvislost s naplňování emočních i fyzických potřeb dítěte. Tento fakt, na který upozorňují i jiní autoři je v přímém rozporu s Novým občanským zákoníkem, který předpokládá, že slabá ekonomická situace rodiny je důvodem zanedbávání případně i týrání dítěte.</a:t>
            </a:r>
            <a:endParaRPr lang="cs-CZ" sz="135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cs-CZ" sz="1350" dirty="0">
                <a:latin typeface="Times New Roman" panose="02020603050405020304" pitchFamily="18" charset="0"/>
                <a:ea typeface="Calibri" panose="020F0502020204030204" pitchFamily="34" charset="0"/>
                <a:cs typeface="Times New Roman" panose="02020603050405020304" pitchFamily="18" charset="0"/>
              </a:rPr>
              <a:t>	</a:t>
            </a:r>
            <a:r>
              <a:rPr lang="cs-CZ" sz="1350" dirty="0">
                <a:latin typeface="Times New Roman" panose="02020603050405020304" pitchFamily="18" charset="0"/>
                <a:ea typeface="Arial Unicode MS"/>
                <a:cs typeface="Times New Roman" panose="02020603050405020304" pitchFamily="18" charset="0"/>
              </a:rPr>
              <a:t>Emocionální funkce rodiny rovněž umožňuje doplňovat vztahem některé nedostatky, např. sníženou ekonomickou sílu rodiny. Rovněž emocionální funkce rodiny a emoce jako vztahová záležitost učí dítě řešit konflikt, zvládat své vlastní emoce – lépe řečeno, umět s nimi zacházet.</a:t>
            </a:r>
            <a:endParaRPr lang="cs-CZ" sz="1350" dirty="0">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161195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0484F2-5521-4B39-977F-97DECB948605}"/>
              </a:ext>
            </a:extLst>
          </p:cNvPr>
          <p:cNvSpPr>
            <a:spLocks noGrp="1"/>
          </p:cNvSpPr>
          <p:nvPr>
            <p:ph type="title"/>
          </p:nvPr>
        </p:nvSpPr>
        <p:spPr/>
        <p:txBody>
          <a:bodyPr/>
          <a:lstStyle/>
          <a:p>
            <a:r>
              <a:rPr lang="cs-CZ" sz="3300" dirty="0">
                <a:latin typeface="Times New Roman" panose="02020603050405020304" pitchFamily="18" charset="0"/>
                <a:ea typeface="Arial Unicode MS"/>
                <a:cs typeface="Times New Roman" panose="02020603050405020304" pitchFamily="18" charset="0"/>
              </a:rPr>
              <a:t> </a:t>
            </a:r>
            <a:r>
              <a:rPr lang="cs-CZ" sz="3300" b="1" dirty="0">
                <a:latin typeface="Times New Roman" panose="02020603050405020304" pitchFamily="18" charset="0"/>
                <a:ea typeface="Arial Unicode MS"/>
                <a:cs typeface="Times New Roman" panose="02020603050405020304" pitchFamily="18" charset="0"/>
              </a:rPr>
              <a:t>Výchovná funkce</a:t>
            </a:r>
            <a:endParaRPr lang="cs-CZ" dirty="0"/>
          </a:p>
        </p:txBody>
      </p:sp>
      <p:sp>
        <p:nvSpPr>
          <p:cNvPr id="3" name="Zástupný obsah 2">
            <a:extLst>
              <a:ext uri="{FF2B5EF4-FFF2-40B4-BE49-F238E27FC236}">
                <a16:creationId xmlns:a16="http://schemas.microsoft.com/office/drawing/2014/main" id="{BB4A9AE7-0B68-415C-813E-FC2358E9B61F}"/>
              </a:ext>
            </a:extLst>
          </p:cNvPr>
          <p:cNvSpPr>
            <a:spLocks noGrp="1"/>
          </p:cNvSpPr>
          <p:nvPr>
            <p:ph idx="1"/>
          </p:nvPr>
        </p:nvSpPr>
        <p:spPr/>
        <p:txBody>
          <a:bodyPr>
            <a:normAutofit/>
          </a:bodyPr>
          <a:lstStyle/>
          <a:p>
            <a:pPr>
              <a:lnSpc>
                <a:spcPct val="115000"/>
              </a:lnSpc>
              <a:spcAft>
                <a:spcPts val="750"/>
              </a:spcAft>
            </a:pPr>
            <a:r>
              <a:rPr lang="cs-CZ" sz="1350" dirty="0">
                <a:latin typeface="Times New Roman" panose="02020603050405020304" pitchFamily="18" charset="0"/>
                <a:ea typeface="Calibri" panose="020F0502020204030204" pitchFamily="34" charset="0"/>
                <a:cs typeface="Times New Roman" panose="02020603050405020304" pitchFamily="18" charset="0"/>
              </a:rPr>
              <a:t>	</a:t>
            </a:r>
            <a:r>
              <a:rPr lang="cs-CZ" sz="1350" dirty="0">
                <a:latin typeface="Times New Roman" panose="02020603050405020304" pitchFamily="18" charset="0"/>
                <a:ea typeface="Arial Unicode MS"/>
                <a:cs typeface="Times New Roman" panose="02020603050405020304" pitchFamily="18" charset="0"/>
              </a:rPr>
              <a:t>Dítě je vychováváno ke sběru informací a k dovednosti s informacemi zacházet, učí se první slova, ale rovněž získává dovednosti jako je vzájemná sounáležitost a způsob vzájemné interakce vzhledem k jednotlivým členům rodiny a domácnosti.</a:t>
            </a:r>
            <a:endParaRPr lang="cs-CZ" sz="135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cs-CZ" sz="1350" dirty="0">
                <a:latin typeface="Times New Roman" panose="02020603050405020304" pitchFamily="18" charset="0"/>
                <a:ea typeface="Calibri" panose="020F0502020204030204" pitchFamily="34" charset="0"/>
                <a:cs typeface="Times New Roman" panose="02020603050405020304" pitchFamily="18" charset="0"/>
              </a:rPr>
              <a:t>	</a:t>
            </a:r>
            <a:r>
              <a:rPr lang="cs-CZ" sz="1350" dirty="0">
                <a:latin typeface="Times New Roman" panose="02020603050405020304" pitchFamily="18" charset="0"/>
                <a:ea typeface="Arial Unicode MS"/>
                <a:cs typeface="Times New Roman" panose="02020603050405020304" pitchFamily="18" charset="0"/>
              </a:rPr>
              <a:t>Dítě rovněž má své místo v rodině, které je dáno pohlavím a věkem. Rodinné konstelace – pořadí dětí – jsou velmi silným výchovným činitelem. Tento fakt budu ještě jednou zmiňovat v rámci přijímání dítěte v systému náhradní rodinné péče. Každé dítě je učeno tomu, že nejmladší je nejkřehčí, že musí mít ohledy, je rodinným mazlíkem i zdrojem stresu – např. toho, že starší musí chápat a uhýbat. Dítě je rovněž vychováváno a vedeno k emočním projevům, jejím rozumění. V primární rodině se dítě nejúčinněji naučí komunikovat, naučí se empatii. Z tohoto důvodu potřebuje vyrůstat ve stálém prostředí z pohledu jasnosti a srozumitelnosti emočních projevů. Potřebuje zažít frustraci, ale rovněž potřebuje, aby toho pozitivního bylo více (</a:t>
            </a:r>
            <a:r>
              <a:rPr lang="cs-CZ" sz="1350" dirty="0" err="1">
                <a:latin typeface="Times New Roman" panose="02020603050405020304" pitchFamily="18" charset="0"/>
                <a:ea typeface="Arial Unicode MS"/>
                <a:cs typeface="Times New Roman" panose="02020603050405020304" pitchFamily="18" charset="0"/>
              </a:rPr>
              <a:t>Pöthe</a:t>
            </a:r>
            <a:r>
              <a:rPr lang="cs-CZ" sz="1350" dirty="0">
                <a:latin typeface="Times New Roman" panose="02020603050405020304" pitchFamily="18" charset="0"/>
                <a:ea typeface="Arial Unicode MS"/>
                <a:cs typeface="Times New Roman" panose="02020603050405020304" pitchFamily="18" charset="0"/>
              </a:rPr>
              <a:t> 1999). </a:t>
            </a:r>
            <a:endParaRPr lang="cs-CZ" sz="1350" dirty="0">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733570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41F016-4DEF-4554-9C08-82FABEE375E7}"/>
              </a:ext>
            </a:extLst>
          </p:cNvPr>
          <p:cNvSpPr>
            <a:spLocks noGrp="1"/>
          </p:cNvSpPr>
          <p:nvPr>
            <p:ph type="title"/>
          </p:nvPr>
        </p:nvSpPr>
        <p:spPr/>
        <p:txBody>
          <a:bodyPr/>
          <a:lstStyle/>
          <a:p>
            <a:r>
              <a:rPr lang="cs-CZ" sz="3300" b="1" dirty="0">
                <a:latin typeface="Times New Roman" panose="02020603050405020304" pitchFamily="18" charset="0"/>
                <a:ea typeface="Arial Unicode MS"/>
                <a:cs typeface="Times New Roman" panose="02020603050405020304" pitchFamily="18" charset="0"/>
              </a:rPr>
              <a:t>Ochranná funkce</a:t>
            </a:r>
            <a:endParaRPr lang="cs-CZ" dirty="0"/>
          </a:p>
        </p:txBody>
      </p:sp>
      <p:sp>
        <p:nvSpPr>
          <p:cNvPr id="3" name="Zástupný obsah 2">
            <a:extLst>
              <a:ext uri="{FF2B5EF4-FFF2-40B4-BE49-F238E27FC236}">
                <a16:creationId xmlns:a16="http://schemas.microsoft.com/office/drawing/2014/main" id="{5819E0DA-2EF8-4AD7-816B-389910C6E075}"/>
              </a:ext>
            </a:extLst>
          </p:cNvPr>
          <p:cNvSpPr>
            <a:spLocks noGrp="1"/>
          </p:cNvSpPr>
          <p:nvPr>
            <p:ph idx="1"/>
          </p:nvPr>
        </p:nvSpPr>
        <p:spPr/>
        <p:txBody>
          <a:bodyPr/>
          <a:lstStyle/>
          <a:p>
            <a:pPr>
              <a:lnSpc>
                <a:spcPct val="115000"/>
              </a:lnSpc>
              <a:spcAft>
                <a:spcPts val="750"/>
              </a:spcAft>
            </a:pPr>
            <a:r>
              <a:rPr lang="cs-CZ" sz="1350" dirty="0">
                <a:latin typeface="Times New Roman" panose="02020603050405020304" pitchFamily="18" charset="0"/>
                <a:ea typeface="Calibri" panose="020F0502020204030204" pitchFamily="34" charset="0"/>
                <a:cs typeface="Times New Roman" panose="02020603050405020304" pitchFamily="18" charset="0"/>
              </a:rPr>
              <a:t>	</a:t>
            </a:r>
            <a:r>
              <a:rPr lang="cs-CZ" sz="1350" dirty="0">
                <a:latin typeface="Times New Roman" panose="02020603050405020304" pitchFamily="18" charset="0"/>
                <a:ea typeface="Arial Unicode MS"/>
                <a:cs typeface="Times New Roman" panose="02020603050405020304" pitchFamily="18" charset="0"/>
              </a:rPr>
              <a:t>Jedním z důležitých socializačních funkcí rodiny je místo bezpečí pro jejich členy, kdy mohu být sám sebou a mohu „odložit“ některé společenské konvence, např. v oblékání. Do ochranné funkce však taky patří i to, že obdržím zastání případě pocitu nespravedlnosti, že mohu tyto své pocity  s někým řešit v bezpečném prostředí. Dle mého názoru do ochranné funkce rodiny patří i to, že jsou transparentní pravidla pro vnitřní chod rodiny a že mám možnost jako dítě i dospělý dostat přiměřeným způsobem zpětnou vazbu na mé jednání, a ochranu před neadekvátním jednáním jiných osob. Nejedná se zde o slepou ochranu, ale o ochranu před agresí, ale rovněž i ochranu před přílišným návalem stresujících faktorů.</a:t>
            </a:r>
            <a:endParaRPr lang="cs-CZ" sz="1350" dirty="0">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024464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4E1D14F-2B24-4C85-9B3C-CC3BAB08B9DD}"/>
              </a:ext>
            </a:extLst>
          </p:cNvPr>
          <p:cNvSpPr>
            <a:spLocks noGrp="1"/>
          </p:cNvSpPr>
          <p:nvPr>
            <p:ph type="title"/>
          </p:nvPr>
        </p:nvSpPr>
        <p:spPr/>
        <p:txBody>
          <a:bodyPr>
            <a:normAutofit/>
          </a:bodyPr>
          <a:lstStyle/>
          <a:p>
            <a:r>
              <a:rPr lang="cs-CZ" u="sng" dirty="0">
                <a:latin typeface="Times New Roman" panose="02020603050405020304" pitchFamily="18" charset="0"/>
                <a:ea typeface="Arial Unicode MS"/>
                <a:cs typeface="Times New Roman" panose="02020603050405020304" pitchFamily="18" charset="0"/>
              </a:rPr>
              <a:t>Č</a:t>
            </a:r>
            <a:r>
              <a:rPr lang="cs-CZ" sz="3300" u="sng" dirty="0">
                <a:latin typeface="Times New Roman" panose="02020603050405020304" pitchFamily="18" charset="0"/>
                <a:ea typeface="Arial Unicode MS"/>
                <a:cs typeface="Times New Roman" panose="02020603050405020304" pitchFamily="18" charset="0"/>
              </a:rPr>
              <a:t>leníme rodiny dle jejich dysfunkčnosti</a:t>
            </a:r>
            <a:r>
              <a:rPr lang="cs-CZ" sz="3300" dirty="0">
                <a:latin typeface="Times New Roman" panose="02020603050405020304" pitchFamily="18" charset="0"/>
                <a:ea typeface="Arial Unicode MS"/>
                <a:cs typeface="Times New Roman" panose="02020603050405020304" pitchFamily="18" charset="0"/>
              </a:rPr>
              <a:t> </a:t>
            </a:r>
            <a:endParaRPr lang="cs-CZ" dirty="0"/>
          </a:p>
        </p:txBody>
      </p:sp>
      <p:sp>
        <p:nvSpPr>
          <p:cNvPr id="3" name="Zástupný obsah 2">
            <a:extLst>
              <a:ext uri="{FF2B5EF4-FFF2-40B4-BE49-F238E27FC236}">
                <a16:creationId xmlns:a16="http://schemas.microsoft.com/office/drawing/2014/main" id="{6773A5DB-74DE-41B0-9E3C-39ACD51D2E0C}"/>
              </a:ext>
            </a:extLst>
          </p:cNvPr>
          <p:cNvSpPr>
            <a:spLocks noGrp="1"/>
          </p:cNvSpPr>
          <p:nvPr>
            <p:ph idx="1"/>
          </p:nvPr>
        </p:nvSpPr>
        <p:spPr/>
        <p:txBody>
          <a:bodyPr>
            <a:normAutofit lnSpcReduction="10000"/>
          </a:bodyPr>
          <a:lstStyle/>
          <a:p>
            <a:pPr>
              <a:lnSpc>
                <a:spcPct val="115000"/>
              </a:lnSpc>
              <a:spcAft>
                <a:spcPts val="750"/>
              </a:spcAft>
            </a:pPr>
            <a:r>
              <a:rPr lang="cs-CZ" sz="1350" dirty="0">
                <a:latin typeface="Times New Roman" panose="02020603050405020304" pitchFamily="18" charset="0"/>
                <a:ea typeface="Calibri" panose="020F0502020204030204" pitchFamily="34" charset="0"/>
                <a:cs typeface="Times New Roman" panose="02020603050405020304" pitchFamily="18" charset="0"/>
              </a:rPr>
              <a:t>	</a:t>
            </a:r>
            <a:r>
              <a:rPr lang="cs-CZ" sz="1350" dirty="0">
                <a:latin typeface="Times New Roman" panose="02020603050405020304" pitchFamily="18" charset="0"/>
                <a:ea typeface="Arial Unicode MS"/>
                <a:cs typeface="Times New Roman" panose="02020603050405020304" pitchFamily="18" charset="0"/>
              </a:rPr>
              <a:t>Rodinu </a:t>
            </a:r>
            <a:r>
              <a:rPr lang="cs-CZ" sz="1350" b="1" dirty="0">
                <a:latin typeface="Times New Roman" panose="02020603050405020304" pitchFamily="18" charset="0"/>
                <a:ea typeface="Arial Unicode MS"/>
                <a:cs typeface="Times New Roman" panose="02020603050405020304" pitchFamily="18" charset="0"/>
              </a:rPr>
              <a:t>problémovou</a:t>
            </a:r>
            <a:r>
              <a:rPr lang="cs-CZ" sz="1350" dirty="0">
                <a:latin typeface="Times New Roman" panose="02020603050405020304" pitchFamily="18" charset="0"/>
                <a:ea typeface="Arial Unicode MS"/>
                <a:cs typeface="Times New Roman" panose="02020603050405020304" pitchFamily="18" charset="0"/>
              </a:rPr>
              <a:t>, ve které se vyskytuje narušení některých, nebo všech výše uvedených funkcí. Narušení těchto funkcí ale neohrožuje vývoj rodiny, ani jejich členů a rodina je schopna sama zabezpečit zlepšení výkonu funkcí, případně s malou pomocí.</a:t>
            </a:r>
            <a:endParaRPr lang="cs-CZ" sz="135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cs-CZ" sz="1350" dirty="0">
                <a:latin typeface="Times New Roman" panose="02020603050405020304" pitchFamily="18" charset="0"/>
                <a:ea typeface="Calibri" panose="020F0502020204030204" pitchFamily="34" charset="0"/>
                <a:cs typeface="Times New Roman" panose="02020603050405020304" pitchFamily="18" charset="0"/>
              </a:rPr>
              <a:t>	</a:t>
            </a:r>
            <a:r>
              <a:rPr lang="cs-CZ" sz="1350" dirty="0">
                <a:latin typeface="Times New Roman" panose="02020603050405020304" pitchFamily="18" charset="0"/>
                <a:ea typeface="Arial Unicode MS"/>
                <a:cs typeface="Times New Roman" panose="02020603050405020304" pitchFamily="18" charset="0"/>
              </a:rPr>
              <a:t>Rodinu </a:t>
            </a:r>
            <a:r>
              <a:rPr lang="cs-CZ" sz="1350" b="1" dirty="0">
                <a:latin typeface="Times New Roman" panose="02020603050405020304" pitchFamily="18" charset="0"/>
                <a:ea typeface="Arial Unicode MS"/>
                <a:cs typeface="Times New Roman" panose="02020603050405020304" pitchFamily="18" charset="0"/>
              </a:rPr>
              <a:t>dysfunkční</a:t>
            </a:r>
            <a:r>
              <a:rPr lang="cs-CZ" sz="1350" dirty="0">
                <a:latin typeface="Times New Roman" panose="02020603050405020304" pitchFamily="18" charset="0"/>
                <a:ea typeface="Arial Unicode MS"/>
                <a:cs typeface="Times New Roman" panose="02020603050405020304" pitchFamily="18" charset="0"/>
              </a:rPr>
              <a:t>, kde se již vyskytuje významné narušení některých, nebo všech základních funkcí, rodinný systém je poškozen a vývoj dítěte, či dětí je vážně ohrožen. Tyto rodiny nejsou schopny pomoci si samy a je potřeba využít zdroje pomoci z vnějška rodiny.</a:t>
            </a:r>
            <a:endParaRPr lang="cs-CZ" sz="135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cs-CZ" sz="1350" dirty="0">
                <a:latin typeface="Times New Roman" panose="02020603050405020304" pitchFamily="18" charset="0"/>
                <a:ea typeface="Calibri" panose="020F0502020204030204" pitchFamily="34" charset="0"/>
                <a:cs typeface="Times New Roman" panose="02020603050405020304" pitchFamily="18" charset="0"/>
              </a:rPr>
              <a:t>	</a:t>
            </a:r>
            <a:r>
              <a:rPr lang="cs-CZ" sz="1350" dirty="0">
                <a:latin typeface="Times New Roman" panose="02020603050405020304" pitchFamily="18" charset="0"/>
                <a:ea typeface="Arial Unicode MS"/>
                <a:cs typeface="Times New Roman" panose="02020603050405020304" pitchFamily="18" charset="0"/>
              </a:rPr>
              <a:t>Rodinu </a:t>
            </a:r>
            <a:r>
              <a:rPr lang="cs-CZ" sz="1350" b="1" dirty="0" err="1">
                <a:latin typeface="Times New Roman" panose="02020603050405020304" pitchFamily="18" charset="0"/>
                <a:ea typeface="Arial Unicode MS"/>
                <a:cs typeface="Times New Roman" panose="02020603050405020304" pitchFamily="18" charset="0"/>
              </a:rPr>
              <a:t>afunkční</a:t>
            </a:r>
            <a:r>
              <a:rPr lang="cs-CZ" sz="1350" dirty="0">
                <a:latin typeface="Times New Roman" panose="02020603050405020304" pitchFamily="18" charset="0"/>
                <a:ea typeface="Arial Unicode MS"/>
                <a:cs typeface="Times New Roman" panose="02020603050405020304" pitchFamily="18" charset="0"/>
              </a:rPr>
              <a:t>, ve které je rodinné fungování již silně poškozeno z důvodu těžce narušeného uspokojování potřeb, nebo neuspokojování potřeb. Dítě nejen nemá uspokojovány základní potřeby, ale je také ohroženo na samotném životě. </a:t>
            </a:r>
            <a:endParaRPr lang="cs-CZ" sz="1350" dirty="0">
              <a:latin typeface="Times New Roman" panose="02020603050405020304" pitchFamily="18" charset="0"/>
              <a:ea typeface="Calibri" panose="020F0502020204030204" pitchFamily="34" charset="0"/>
              <a:cs typeface="Times New Roman" panose="02020603050405020304" pitchFamily="18" charset="0"/>
            </a:endParaRPr>
          </a:p>
          <a:p>
            <a:pPr indent="337185">
              <a:lnSpc>
                <a:spcPct val="115000"/>
              </a:lnSpc>
              <a:spcAft>
                <a:spcPts val="750"/>
              </a:spcAft>
            </a:pPr>
            <a:r>
              <a:rPr lang="cs-CZ" sz="1350" dirty="0">
                <a:latin typeface="Times New Roman" panose="02020603050405020304" pitchFamily="18" charset="0"/>
                <a:ea typeface="Arial Unicode MS"/>
                <a:cs typeface="Times New Roman" panose="02020603050405020304" pitchFamily="18" charset="0"/>
              </a:rPr>
              <a:t>V těchto případech často dochází k zásahu pracovníků OSPOD a to odebráním dětí z původní rodiny a jejich umisťování do náhradní péče.  </a:t>
            </a:r>
            <a:endParaRPr lang="cs-CZ" sz="135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cs-CZ" sz="1350" dirty="0">
                <a:latin typeface="Times New Roman" panose="02020603050405020304" pitchFamily="18" charset="0"/>
                <a:ea typeface="Calibri" panose="020F0502020204030204" pitchFamily="34" charset="0"/>
                <a:cs typeface="Times New Roman" panose="02020603050405020304" pitchFamily="18" charset="0"/>
              </a:rPr>
              <a:t>	</a:t>
            </a:r>
            <a:r>
              <a:rPr lang="cs-CZ" sz="1350" dirty="0">
                <a:latin typeface="Times New Roman" panose="02020603050405020304" pitchFamily="18" charset="0"/>
                <a:ea typeface="Arial Unicode MS"/>
                <a:cs typeface="Times New Roman" panose="02020603050405020304" pitchFamily="18" charset="0"/>
              </a:rPr>
              <a:t>Děti, které se v současnosti v České republice narodí, se rodí v 52% nesezdaným ženám. Ze statistiky již nevyčteme, zda se jedná o samoživitelky nebo ženy s partnerem. </a:t>
            </a:r>
            <a:endParaRPr lang="cs-CZ" sz="135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cs-CZ" sz="1350" dirty="0">
                <a:latin typeface="Times New Roman" panose="02020603050405020304" pitchFamily="18" charset="0"/>
                <a:ea typeface="Calibri" panose="020F0502020204030204" pitchFamily="34" charset="0"/>
                <a:cs typeface="Times New Roman" panose="02020603050405020304" pitchFamily="18" charset="0"/>
              </a:rPr>
              <a:t>	</a:t>
            </a:r>
            <a:r>
              <a:rPr lang="cs-CZ" sz="1350" dirty="0">
                <a:latin typeface="Times New Roman" panose="02020603050405020304" pitchFamily="18" charset="0"/>
                <a:ea typeface="Arial Unicode MS"/>
                <a:cs typeface="Times New Roman" panose="02020603050405020304" pitchFamily="18" charset="0"/>
              </a:rPr>
              <a:t>Matka se pro dítě může snažit tvořit bezpečné prostředí, nepředstavuje ovšem tak pevnou oporu, jako partnerské soužití v souladu, nebo rozrostlejší rodina, která kolektivně spolupracuje (Matoušek, </a:t>
            </a:r>
            <a:r>
              <a:rPr lang="cs-CZ" sz="1350" dirty="0" err="1">
                <a:latin typeface="Times New Roman" panose="02020603050405020304" pitchFamily="18" charset="0"/>
                <a:ea typeface="Arial Unicode MS"/>
                <a:cs typeface="Times New Roman" panose="02020603050405020304" pitchFamily="18" charset="0"/>
              </a:rPr>
              <a:t>Pazlarová</a:t>
            </a:r>
            <a:r>
              <a:rPr lang="cs-CZ" sz="1350" dirty="0">
                <a:latin typeface="Times New Roman" panose="02020603050405020304" pitchFamily="18" charset="0"/>
                <a:ea typeface="Arial Unicode MS"/>
                <a:cs typeface="Times New Roman" panose="02020603050405020304" pitchFamily="18" charset="0"/>
              </a:rPr>
              <a:t>, 2014)</a:t>
            </a:r>
            <a:endParaRPr lang="cs-CZ" sz="1350" dirty="0">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44588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symbol pro obsah 2">
            <a:extLst>
              <a:ext uri="{FF2B5EF4-FFF2-40B4-BE49-F238E27FC236}">
                <a16:creationId xmlns:a16="http://schemas.microsoft.com/office/drawing/2014/main" id="{FA04E80F-D44F-D346-CC60-6C96DA255D5D}"/>
              </a:ext>
            </a:extLst>
          </p:cNvPr>
          <p:cNvGraphicFramePr>
            <a:graphicFrameLocks noGrp="1"/>
          </p:cNvGraphicFramePr>
          <p:nvPr>
            <p:ph idx="1"/>
            <p:extLst>
              <p:ext uri="{D42A27DB-BD31-4B8C-83A1-F6EECF244321}">
                <p14:modId xmlns:p14="http://schemas.microsoft.com/office/powerpoint/2010/main" val="2040968303"/>
              </p:ext>
            </p:extLst>
          </p:nvPr>
        </p:nvGraphicFramePr>
        <p:xfrm>
          <a:off x="457200" y="548680"/>
          <a:ext cx="8229600" cy="5577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AFC2DF8-FA92-46D1-BE36-51E64642912E}"/>
              </a:ext>
            </a:extLst>
          </p:cNvPr>
          <p:cNvSpPr>
            <a:spLocks noGrp="1"/>
          </p:cNvSpPr>
          <p:nvPr>
            <p:ph type="title"/>
          </p:nvPr>
        </p:nvSpPr>
        <p:spPr/>
        <p:txBody>
          <a:bodyPr/>
          <a:lstStyle/>
          <a:p>
            <a:r>
              <a:rPr lang="cs-CZ" dirty="0"/>
              <a:t>Dětské potřeby</a:t>
            </a:r>
          </a:p>
        </p:txBody>
      </p:sp>
      <p:sp>
        <p:nvSpPr>
          <p:cNvPr id="3" name="Zástupný obsah 2">
            <a:extLst>
              <a:ext uri="{FF2B5EF4-FFF2-40B4-BE49-F238E27FC236}">
                <a16:creationId xmlns:a16="http://schemas.microsoft.com/office/drawing/2014/main" id="{E4F3F5CF-B824-4437-971D-F1AE0750B81F}"/>
              </a:ext>
            </a:extLst>
          </p:cNvPr>
          <p:cNvSpPr>
            <a:spLocks noGrp="1"/>
          </p:cNvSpPr>
          <p:nvPr>
            <p:ph idx="1"/>
          </p:nvPr>
        </p:nvSpPr>
        <p:spPr/>
        <p:txBody>
          <a:bodyPr/>
          <a:lstStyle/>
          <a:p>
            <a:r>
              <a:rPr lang="cs-CZ" sz="2100" dirty="0">
                <a:latin typeface="Times New Roman" panose="02020603050405020304" pitchFamily="18" charset="0"/>
                <a:ea typeface="Arial Unicode MS"/>
                <a:cs typeface="Times New Roman" panose="02020603050405020304" pitchFamily="18" charset="0"/>
              </a:rPr>
              <a:t>Aby se dítě mohlo vyvíjet zdravě po duševní stránce a mohlo být prospěšné společnosti, musí být uspokojovány jeho základní potřeby. I přesto, že na dítě působí větší počet výchovných prostředí, rodina je nejdůležitější institucí v uspokojování potřeb dítěte a pokud jsou rodiče s dítětem v soužití, zároveň dochází k uspokojování jejich potřeb (Matějček, 2005).</a:t>
            </a:r>
            <a:endParaRPr lang="cs-CZ" sz="2100" dirty="0">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259718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6D40D7-6A63-4AFD-B076-660A56113EB5}"/>
              </a:ext>
            </a:extLst>
          </p:cNvPr>
          <p:cNvSpPr>
            <a:spLocks noGrp="1"/>
          </p:cNvSpPr>
          <p:nvPr>
            <p:ph type="title"/>
          </p:nvPr>
        </p:nvSpPr>
        <p:spPr/>
        <p:txBody>
          <a:bodyPr/>
          <a:lstStyle/>
          <a:p>
            <a:r>
              <a:rPr lang="cs-CZ" dirty="0"/>
              <a:t>Co je potřeba</a:t>
            </a:r>
          </a:p>
        </p:txBody>
      </p:sp>
      <p:sp>
        <p:nvSpPr>
          <p:cNvPr id="3" name="Zástupný obsah 2">
            <a:extLst>
              <a:ext uri="{FF2B5EF4-FFF2-40B4-BE49-F238E27FC236}">
                <a16:creationId xmlns:a16="http://schemas.microsoft.com/office/drawing/2014/main" id="{5CDABB08-FA3B-4433-94E1-EED2544609BF}"/>
              </a:ext>
            </a:extLst>
          </p:cNvPr>
          <p:cNvSpPr>
            <a:spLocks noGrp="1"/>
          </p:cNvSpPr>
          <p:nvPr>
            <p:ph idx="1"/>
          </p:nvPr>
        </p:nvSpPr>
        <p:spPr/>
        <p:txBody>
          <a:bodyPr>
            <a:normAutofit/>
          </a:bodyPr>
          <a:lstStyle/>
          <a:p>
            <a:pPr>
              <a:lnSpc>
                <a:spcPct val="115000"/>
              </a:lnSpc>
              <a:spcAft>
                <a:spcPts val="750"/>
              </a:spcAft>
            </a:pPr>
            <a:r>
              <a:rPr lang="cs-CZ" sz="1800" i="1" dirty="0">
                <a:latin typeface="Times New Roman" panose="02020603050405020304" pitchFamily="18" charset="0"/>
                <a:ea typeface="Arial Unicode MS"/>
                <a:cs typeface="Times New Roman" panose="02020603050405020304" pitchFamily="18" charset="0"/>
              </a:rPr>
              <a:t>„Potřeba je subjektivně pociťovaný nedostatek něčeho nezbytného“</a:t>
            </a:r>
            <a:r>
              <a:rPr lang="cs-CZ" sz="1800" dirty="0">
                <a:latin typeface="Times New Roman" panose="02020603050405020304" pitchFamily="18" charset="0"/>
                <a:ea typeface="Arial Unicode MS"/>
                <a:cs typeface="Times New Roman" panose="02020603050405020304" pitchFamily="18" charset="0"/>
              </a:rPr>
              <a:t> (Kukla, 2016, s. 131). Vaníčková (2007) uvádí, že uspokojování potřeb dítěte spadá do rodičovských povinností a je obsahem výchovy. Je-li uspokojování potřeb dětí nedostačující, nebo v případě, že vůbec neprobíhá, jedná se o zanedbávání dětí. Potřeby dítěte závisí na několika faktorech. Jedná se zejména o věk dítěte, pohlaví dítěte, jeho zdravotní stav a původní prostředí (Kukla, 2016).</a:t>
            </a:r>
            <a:endParaRPr lang="cs-CZ" sz="18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750"/>
              </a:spcAft>
            </a:pPr>
            <a:r>
              <a:rPr lang="cs-CZ" sz="1800" dirty="0">
                <a:latin typeface="Times New Roman" panose="02020603050405020304" pitchFamily="18" charset="0"/>
                <a:ea typeface="Calibri" panose="020F0502020204030204" pitchFamily="34" charset="0"/>
                <a:cs typeface="Times New Roman" panose="02020603050405020304" pitchFamily="18" charset="0"/>
              </a:rPr>
              <a:t>	</a:t>
            </a:r>
            <a:r>
              <a:rPr lang="cs-CZ" sz="1800" dirty="0">
                <a:latin typeface="Times New Roman" panose="02020603050405020304" pitchFamily="18" charset="0"/>
                <a:ea typeface="Arial Unicode MS"/>
                <a:cs typeface="Times New Roman" panose="02020603050405020304" pitchFamily="18" charset="0"/>
              </a:rPr>
              <a:t>Dalším významným milníkem rodinné formy pomoci dítěti v ohrožení jsou studie </a:t>
            </a:r>
            <a:r>
              <a:rPr lang="cs-CZ" sz="1800" dirty="0" err="1">
                <a:latin typeface="Times New Roman" panose="02020603050405020304" pitchFamily="18" charset="0"/>
                <a:ea typeface="Arial Unicode MS"/>
                <a:cs typeface="Times New Roman" panose="02020603050405020304" pitchFamily="18" charset="0"/>
              </a:rPr>
              <a:t>Bovlbyho</a:t>
            </a:r>
            <a:r>
              <a:rPr lang="cs-CZ" sz="1800" dirty="0">
                <a:latin typeface="Times New Roman" panose="02020603050405020304" pitchFamily="18" charset="0"/>
                <a:ea typeface="Arial Unicode MS"/>
                <a:cs typeface="Times New Roman" panose="02020603050405020304" pitchFamily="18" charset="0"/>
              </a:rPr>
              <a:t> a tria českých autorů – Matějček, </a:t>
            </a:r>
            <a:r>
              <a:rPr lang="cs-CZ" sz="1800" dirty="0" err="1">
                <a:latin typeface="Times New Roman" panose="02020603050405020304" pitchFamily="18" charset="0"/>
                <a:ea typeface="Arial Unicode MS"/>
                <a:cs typeface="Times New Roman" panose="02020603050405020304" pitchFamily="18" charset="0"/>
              </a:rPr>
              <a:t>Langmeier</a:t>
            </a:r>
            <a:r>
              <a:rPr lang="cs-CZ" sz="1800" dirty="0">
                <a:latin typeface="Times New Roman" panose="02020603050405020304" pitchFamily="18" charset="0"/>
                <a:ea typeface="Arial Unicode MS"/>
                <a:cs typeface="Times New Roman" panose="02020603050405020304" pitchFamily="18" charset="0"/>
              </a:rPr>
              <a:t>, </a:t>
            </a:r>
            <a:r>
              <a:rPr lang="cs-CZ" sz="1800" dirty="0" err="1">
                <a:latin typeface="Times New Roman" panose="02020603050405020304" pitchFamily="18" charset="0"/>
                <a:ea typeface="Arial Unicode MS"/>
                <a:cs typeface="Times New Roman" panose="02020603050405020304" pitchFamily="18" charset="0"/>
              </a:rPr>
              <a:t>Dunovský</a:t>
            </a:r>
            <a:r>
              <a:rPr lang="cs-CZ" sz="1800" dirty="0">
                <a:latin typeface="Times New Roman" panose="02020603050405020304" pitchFamily="18" charset="0"/>
                <a:ea typeface="Arial Unicode MS"/>
                <a:cs typeface="Times New Roman" panose="02020603050405020304" pitchFamily="18" charset="0"/>
              </a:rPr>
              <a:t>. Všichni tito autoři se shodují na tom, že dítě potřebuje ve svém raném dětství jednu pečující osobu, která je plně soustředěna na jeho potřeby. Dětské potřeby definoval Matějček (2002):</a:t>
            </a:r>
            <a:endParaRPr lang="cs-CZ" sz="1800" dirty="0">
              <a:latin typeface="Times New Roman" panose="02020603050405020304" pitchFamily="18"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1255765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2FE021-0ACF-477E-9EC6-ACA14A567412}"/>
              </a:ext>
            </a:extLst>
          </p:cNvPr>
          <p:cNvSpPr>
            <a:spLocks noGrp="1"/>
          </p:cNvSpPr>
          <p:nvPr>
            <p:ph type="title"/>
          </p:nvPr>
        </p:nvSpPr>
        <p:spPr/>
        <p:txBody>
          <a:bodyPr/>
          <a:lstStyle/>
          <a:p>
            <a:r>
              <a:rPr lang="cs-CZ" dirty="0"/>
              <a:t>Potřeba stimulace</a:t>
            </a:r>
          </a:p>
        </p:txBody>
      </p:sp>
      <p:sp>
        <p:nvSpPr>
          <p:cNvPr id="3" name="Zástupný obsah 2">
            <a:extLst>
              <a:ext uri="{FF2B5EF4-FFF2-40B4-BE49-F238E27FC236}">
                <a16:creationId xmlns:a16="http://schemas.microsoft.com/office/drawing/2014/main" id="{92A9073B-AD11-42E1-AF5B-9846B350CE34}"/>
              </a:ext>
            </a:extLst>
          </p:cNvPr>
          <p:cNvSpPr>
            <a:spLocks noGrp="1"/>
          </p:cNvSpPr>
          <p:nvPr>
            <p:ph idx="1"/>
          </p:nvPr>
        </p:nvSpPr>
        <p:spPr/>
        <p:txBody>
          <a:bodyPr/>
          <a:lstStyle/>
          <a:p>
            <a:r>
              <a:rPr lang="cs-CZ" sz="1800" kern="0" dirty="0">
                <a:ea typeface="Symbol" panose="05050102010706020507" pitchFamily="18" charset="2"/>
                <a:cs typeface="Symbol" panose="05050102010706020507" pitchFamily="18" charset="2"/>
              </a:rPr>
              <a:t>Potřeba stimulace - </a:t>
            </a:r>
            <a:r>
              <a:rPr lang="cs-CZ" sz="1800" kern="0" dirty="0">
                <a:solidFill>
                  <a:srgbClr val="333333"/>
                </a:solidFill>
                <a:ea typeface="Symbol" panose="05050102010706020507" pitchFamily="18" charset="2"/>
                <a:cs typeface="Symbol" panose="05050102010706020507" pitchFamily="18" charset="2"/>
              </a:rPr>
              <a:t>dostupnost podnětů v </a:t>
            </a:r>
            <a:r>
              <a:rPr lang="cs-CZ" sz="1800" kern="0" dirty="0" err="1">
                <a:solidFill>
                  <a:srgbClr val="333333"/>
                </a:solidFill>
                <a:ea typeface="Symbol" panose="05050102010706020507" pitchFamily="18" charset="2"/>
                <a:cs typeface="Symbol" panose="05050102010706020507" pitchFamily="18" charset="2"/>
              </a:rPr>
              <a:t>přiměřeném</a:t>
            </a:r>
            <a:r>
              <a:rPr lang="cs-CZ" sz="1800" kern="0" dirty="0">
                <a:solidFill>
                  <a:srgbClr val="333333"/>
                </a:solidFill>
                <a:ea typeface="Symbol" panose="05050102010706020507" pitchFamily="18" charset="2"/>
                <a:cs typeface="Symbol" panose="05050102010706020507" pitchFamily="18" charset="2"/>
              </a:rPr>
              <a:t> množství a variabilitě. Dítě potřebuje být podněcované, stimulované v oblasti zrakové, sluchové, hmatové, atd. Nejpřirozenějším zdrojem smyslové stimulace je každodenní tělesný, zrakový a </a:t>
            </a:r>
            <a:r>
              <a:rPr lang="cs-CZ" sz="1800" kern="0" dirty="0" err="1">
                <a:solidFill>
                  <a:srgbClr val="333333"/>
                </a:solidFill>
                <a:ea typeface="Symbol" panose="05050102010706020507" pitchFamily="18" charset="2"/>
                <a:cs typeface="Symbol" panose="05050102010706020507" pitchFamily="18" charset="2"/>
              </a:rPr>
              <a:t>řečový</a:t>
            </a:r>
            <a:r>
              <a:rPr lang="cs-CZ" sz="1800" kern="0" dirty="0">
                <a:solidFill>
                  <a:srgbClr val="333333"/>
                </a:solidFill>
                <a:ea typeface="Symbol" panose="05050102010706020507" pitchFamily="18" charset="2"/>
                <a:cs typeface="Symbol" panose="05050102010706020507" pitchFamily="18" charset="2"/>
              </a:rPr>
              <a:t> kontakt s dítětem: Důležité je, aby podněty odrážely určitou pravidelnost a srozumitelný systém, který je zprostředkovaný nejčastěji matkou. Souvisí to s potřebou porozumět světu, aby se dítě do něj mohlo začlenit. Dítě potřebuje okolo sebe nejen rozličné hračky, pěkné prostředí, ale hlavně lidi, kteří se s ním mazlí, laskají, usmívají se. Jejich nedostatek nebo jednostrannost vývoj dítěte narušují a zpomalují</a:t>
            </a:r>
            <a:r>
              <a:rPr lang="cs-CZ" sz="1350" kern="0" dirty="0">
                <a:solidFill>
                  <a:srgbClr val="333333"/>
                </a:solidFill>
                <a:ea typeface="Symbol" panose="05050102010706020507" pitchFamily="18" charset="2"/>
                <a:cs typeface="Symbol" panose="05050102010706020507" pitchFamily="18" charset="2"/>
              </a:rPr>
              <a:t>.</a:t>
            </a:r>
            <a:endParaRPr lang="cs-CZ" sz="1350" kern="0" dirty="0">
              <a:ea typeface="Symbol" panose="05050102010706020507" pitchFamily="18" charset="2"/>
              <a:cs typeface="Symbol" panose="05050102010706020507" pitchFamily="18" charset="2"/>
            </a:endParaRPr>
          </a:p>
          <a:p>
            <a:endParaRPr lang="cs-CZ" dirty="0"/>
          </a:p>
        </p:txBody>
      </p:sp>
    </p:spTree>
    <p:extLst>
      <p:ext uri="{BB962C8B-B14F-4D97-AF65-F5344CB8AC3E}">
        <p14:creationId xmlns:p14="http://schemas.microsoft.com/office/powerpoint/2010/main" val="1729534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BF6E05-A607-4CFF-9146-BCE56311666D}"/>
              </a:ext>
            </a:extLst>
          </p:cNvPr>
          <p:cNvSpPr>
            <a:spLocks noGrp="1"/>
          </p:cNvSpPr>
          <p:nvPr>
            <p:ph type="title"/>
          </p:nvPr>
        </p:nvSpPr>
        <p:spPr/>
        <p:txBody>
          <a:bodyPr/>
          <a:lstStyle/>
          <a:p>
            <a:r>
              <a:rPr lang="cs-CZ" dirty="0"/>
              <a:t>Potřeba smysluplného světa</a:t>
            </a:r>
          </a:p>
        </p:txBody>
      </p:sp>
      <p:sp>
        <p:nvSpPr>
          <p:cNvPr id="3" name="Zástupný obsah 2">
            <a:extLst>
              <a:ext uri="{FF2B5EF4-FFF2-40B4-BE49-F238E27FC236}">
                <a16:creationId xmlns:a16="http://schemas.microsoft.com/office/drawing/2014/main" id="{B56D41A7-8F22-4663-99FE-644C23C72B89}"/>
              </a:ext>
            </a:extLst>
          </p:cNvPr>
          <p:cNvSpPr>
            <a:spLocks noGrp="1"/>
          </p:cNvSpPr>
          <p:nvPr>
            <p:ph idx="1"/>
          </p:nvPr>
        </p:nvSpPr>
        <p:spPr/>
        <p:txBody>
          <a:bodyPr/>
          <a:lstStyle/>
          <a:p>
            <a:r>
              <a:rPr lang="cs-CZ" sz="1800" kern="0" dirty="0">
                <a:ea typeface="Symbol" panose="05050102010706020507" pitchFamily="18" charset="2"/>
                <a:cs typeface="Symbol" panose="05050102010706020507" pitchFamily="18" charset="2"/>
              </a:rPr>
              <a:t>Potřeba smysluplného světa - </a:t>
            </a:r>
            <a:r>
              <a:rPr lang="cs-CZ" sz="1800" kern="0" dirty="0">
                <a:solidFill>
                  <a:srgbClr val="333333"/>
                </a:solidFill>
                <a:ea typeface="Symbol" panose="05050102010706020507" pitchFamily="18" charset="2"/>
                <a:cs typeface="Symbol" panose="05050102010706020507" pitchFamily="18" charset="2"/>
              </a:rPr>
              <a:t>stálost věcného a sociálního prostředí, které dítě prostřednictvím matky poznává a orientuje se v něm. Děti již v kojeneckém věku projevují radost, když ve svém prostředí objeví nějaký systém, nějakou pravidelnost, kterou mohou vlastní činností ovlivnit. Dítě se aktivně̌ zmocňuje světa a úspěchy ho podněcují k dalším aktivitám</a:t>
            </a:r>
            <a:r>
              <a:rPr lang="cs-CZ" sz="1350" kern="0" dirty="0">
                <a:solidFill>
                  <a:srgbClr val="333333"/>
                </a:solidFill>
                <a:ea typeface="Symbol" panose="05050102010706020507" pitchFamily="18" charset="2"/>
                <a:cs typeface="Symbol" panose="05050102010706020507" pitchFamily="18" charset="2"/>
              </a:rPr>
              <a:t>. </a:t>
            </a:r>
            <a:endParaRPr lang="cs-CZ" sz="1350" kern="0" dirty="0">
              <a:ea typeface="Symbol" panose="05050102010706020507" pitchFamily="18" charset="2"/>
              <a:cs typeface="Symbol" panose="05050102010706020507" pitchFamily="18" charset="2"/>
            </a:endParaRPr>
          </a:p>
          <a:p>
            <a:endParaRPr lang="cs-CZ" dirty="0"/>
          </a:p>
        </p:txBody>
      </p:sp>
    </p:spTree>
    <p:extLst>
      <p:ext uri="{BB962C8B-B14F-4D97-AF65-F5344CB8AC3E}">
        <p14:creationId xmlns:p14="http://schemas.microsoft.com/office/powerpoint/2010/main" val="16034269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EA30BA-AF29-451C-9179-9183545C88ED}"/>
              </a:ext>
            </a:extLst>
          </p:cNvPr>
          <p:cNvSpPr>
            <a:spLocks noGrp="1"/>
          </p:cNvSpPr>
          <p:nvPr>
            <p:ph type="title"/>
          </p:nvPr>
        </p:nvSpPr>
        <p:spPr/>
        <p:txBody>
          <a:bodyPr/>
          <a:lstStyle/>
          <a:p>
            <a:r>
              <a:rPr lang="cs-CZ" dirty="0"/>
              <a:t>Potřeba lásky</a:t>
            </a:r>
          </a:p>
        </p:txBody>
      </p:sp>
      <p:sp>
        <p:nvSpPr>
          <p:cNvPr id="3" name="Zástupný obsah 2">
            <a:extLst>
              <a:ext uri="{FF2B5EF4-FFF2-40B4-BE49-F238E27FC236}">
                <a16:creationId xmlns:a16="http://schemas.microsoft.com/office/drawing/2014/main" id="{54A4A990-0AA1-407D-8161-2E72B4BF3474}"/>
              </a:ext>
            </a:extLst>
          </p:cNvPr>
          <p:cNvSpPr>
            <a:spLocks noGrp="1"/>
          </p:cNvSpPr>
          <p:nvPr>
            <p:ph idx="1"/>
          </p:nvPr>
        </p:nvSpPr>
        <p:spPr/>
        <p:txBody>
          <a:bodyPr/>
          <a:lstStyle/>
          <a:p>
            <a:r>
              <a:rPr lang="cs-CZ" sz="1800" kern="0" dirty="0">
                <a:ea typeface="Symbol" panose="05050102010706020507" pitchFamily="18" charset="2"/>
                <a:cs typeface="Symbol" panose="05050102010706020507" pitchFamily="18" charset="2"/>
              </a:rPr>
              <a:t>Potřeba lásky – citového bezpečí - </a:t>
            </a:r>
            <a:r>
              <a:rPr lang="cs-CZ" sz="1800" kern="0" dirty="0">
                <a:solidFill>
                  <a:srgbClr val="333333"/>
                </a:solidFill>
                <a:ea typeface="Symbol" panose="05050102010706020507" pitchFamily="18" charset="2"/>
                <a:cs typeface="Symbol" panose="05050102010706020507" pitchFamily="18" charset="2"/>
              </a:rPr>
              <a:t>potřebu trvalého kladného vztahu k mateřské osobě (nemusí to být biologická matka), dále </a:t>
            </a:r>
            <a:r>
              <a:rPr lang="cs-CZ" sz="1800" kern="0" dirty="0" err="1">
                <a:solidFill>
                  <a:srgbClr val="333333"/>
                </a:solidFill>
                <a:ea typeface="Symbol" panose="05050102010706020507" pitchFamily="18" charset="2"/>
                <a:cs typeface="Symbol" panose="05050102010706020507" pitchFamily="18" charset="2"/>
              </a:rPr>
              <a:t>potřeba</a:t>
            </a:r>
            <a:r>
              <a:rPr lang="cs-CZ" sz="1800" kern="0" dirty="0">
                <a:solidFill>
                  <a:srgbClr val="333333"/>
                </a:solidFill>
                <a:ea typeface="Symbol" panose="05050102010706020507" pitchFamily="18" charset="2"/>
                <a:cs typeface="Symbol" panose="05050102010706020507" pitchFamily="18" charset="2"/>
              </a:rPr>
              <a:t> kladného </a:t>
            </a:r>
            <a:r>
              <a:rPr lang="cs-CZ" sz="1800" kern="0" dirty="0" err="1">
                <a:solidFill>
                  <a:srgbClr val="333333"/>
                </a:solidFill>
                <a:ea typeface="Symbol" panose="05050102010706020507" pitchFamily="18" charset="2"/>
                <a:cs typeface="Symbol" panose="05050102010706020507" pitchFamily="18" charset="2"/>
              </a:rPr>
              <a:t>opětovaného</a:t>
            </a:r>
            <a:r>
              <a:rPr lang="cs-CZ" sz="1800" kern="0" dirty="0">
                <a:solidFill>
                  <a:srgbClr val="333333"/>
                </a:solidFill>
                <a:ea typeface="Symbol" panose="05050102010706020507" pitchFamily="18" charset="2"/>
                <a:cs typeface="Symbol" panose="05050102010706020507" pitchFamily="18" charset="2"/>
              </a:rPr>
              <a:t> vztahu k ostatním </a:t>
            </a:r>
            <a:r>
              <a:rPr lang="cs-CZ" sz="1800" kern="0" dirty="0" err="1">
                <a:solidFill>
                  <a:srgbClr val="333333"/>
                </a:solidFill>
                <a:ea typeface="Symbol" panose="05050102010706020507" pitchFamily="18" charset="2"/>
                <a:cs typeface="Symbol" panose="05050102010706020507" pitchFamily="18" charset="2"/>
              </a:rPr>
              <a:t>členům</a:t>
            </a:r>
            <a:r>
              <a:rPr lang="cs-CZ" sz="1800" kern="0" dirty="0">
                <a:solidFill>
                  <a:srgbClr val="333333"/>
                </a:solidFill>
                <a:ea typeface="Symbol" panose="05050102010706020507" pitchFamily="18" charset="2"/>
                <a:cs typeface="Symbol" panose="05050102010706020507" pitchFamily="18" charset="2"/>
              </a:rPr>
              <a:t> rodiny, </a:t>
            </a:r>
            <a:r>
              <a:rPr lang="cs-CZ" sz="1800" kern="0" dirty="0" err="1">
                <a:solidFill>
                  <a:srgbClr val="333333"/>
                </a:solidFill>
                <a:ea typeface="Symbol" panose="05050102010706020507" pitchFamily="18" charset="2"/>
                <a:cs typeface="Symbol" panose="05050102010706020507" pitchFamily="18" charset="2"/>
              </a:rPr>
              <a:t>později</a:t>
            </a:r>
            <a:r>
              <a:rPr lang="cs-CZ" sz="1800" kern="0" dirty="0">
                <a:solidFill>
                  <a:srgbClr val="333333"/>
                </a:solidFill>
                <a:ea typeface="Symbol" panose="05050102010706020507" pitchFamily="18" charset="2"/>
                <a:cs typeface="Symbol" panose="05050102010706020507" pitchFamily="18" charset="2"/>
              </a:rPr>
              <a:t> k </a:t>
            </a:r>
            <a:r>
              <a:rPr lang="cs-CZ" sz="1800" kern="0" dirty="0" err="1">
                <a:solidFill>
                  <a:srgbClr val="333333"/>
                </a:solidFill>
                <a:ea typeface="Symbol" panose="05050102010706020507" pitchFamily="18" charset="2"/>
                <a:cs typeface="Symbol" panose="05050102010706020507" pitchFamily="18" charset="2"/>
              </a:rPr>
              <a:t>vrstevníkům</a:t>
            </a:r>
            <a:r>
              <a:rPr lang="cs-CZ" sz="1800" kern="0" dirty="0">
                <a:solidFill>
                  <a:srgbClr val="333333"/>
                </a:solidFill>
                <a:ea typeface="Symbol" panose="05050102010706020507" pitchFamily="18" charset="2"/>
                <a:cs typeface="Symbol" panose="05050102010706020507" pitchFamily="18" charset="2"/>
              </a:rPr>
              <a:t>, což se </a:t>
            </a:r>
            <a:r>
              <a:rPr lang="cs-CZ" sz="1800" kern="0" dirty="0" err="1">
                <a:solidFill>
                  <a:srgbClr val="333333"/>
                </a:solidFill>
                <a:ea typeface="Symbol" panose="05050102010706020507" pitchFamily="18" charset="2"/>
                <a:cs typeface="Symbol" panose="05050102010706020507" pitchFamily="18" charset="2"/>
              </a:rPr>
              <a:t>obzvlášte</a:t>
            </a:r>
            <a:r>
              <a:rPr lang="cs-CZ" sz="1800" kern="0" dirty="0">
                <a:solidFill>
                  <a:srgbClr val="333333"/>
                </a:solidFill>
                <a:ea typeface="Symbol" panose="05050102010706020507" pitchFamily="18" charset="2"/>
                <a:cs typeface="Symbol" panose="05050102010706020507" pitchFamily="18" charset="2"/>
              </a:rPr>
              <a:t>̌ projevuje </a:t>
            </a:r>
            <a:r>
              <a:rPr lang="cs-CZ" sz="1800" kern="0" dirty="0" err="1">
                <a:solidFill>
                  <a:srgbClr val="333333"/>
                </a:solidFill>
                <a:ea typeface="Symbol" panose="05050102010706020507" pitchFamily="18" charset="2"/>
                <a:cs typeface="Symbol" panose="05050102010706020507" pitchFamily="18" charset="2"/>
              </a:rPr>
              <a:t>věku</a:t>
            </a:r>
            <a:r>
              <a:rPr lang="cs-CZ" sz="1800" kern="0" dirty="0">
                <a:solidFill>
                  <a:srgbClr val="333333"/>
                </a:solidFill>
                <a:ea typeface="Symbol" panose="05050102010706020507" pitchFamily="18" charset="2"/>
                <a:cs typeface="Symbol" panose="05050102010706020507" pitchFamily="18" charset="2"/>
              </a:rPr>
              <a:t> a v </a:t>
            </a:r>
            <a:r>
              <a:rPr lang="cs-CZ" sz="1800" kern="0" dirty="0" err="1">
                <a:solidFill>
                  <a:srgbClr val="333333"/>
                </a:solidFill>
                <a:ea typeface="Symbol" panose="05050102010706020507" pitchFamily="18" charset="2"/>
                <a:cs typeface="Symbol" panose="05050102010706020507" pitchFamily="18" charset="2"/>
              </a:rPr>
              <a:t>puberte</a:t>
            </a:r>
            <a:r>
              <a:rPr lang="cs-CZ" sz="1800" kern="0" dirty="0">
                <a:solidFill>
                  <a:srgbClr val="333333"/>
                </a:solidFill>
                <a:ea typeface="Symbol" panose="05050102010706020507" pitchFamily="18" charset="2"/>
                <a:cs typeface="Symbol" panose="05050102010706020507" pitchFamily="18" charset="2"/>
              </a:rPr>
              <a:t>̌. Dále je to </a:t>
            </a:r>
            <a:r>
              <a:rPr lang="cs-CZ" sz="1800" kern="0" dirty="0" err="1">
                <a:solidFill>
                  <a:srgbClr val="333333"/>
                </a:solidFill>
                <a:ea typeface="Symbol" panose="05050102010706020507" pitchFamily="18" charset="2"/>
                <a:cs typeface="Symbol" panose="05050102010706020507" pitchFamily="18" charset="2"/>
              </a:rPr>
              <a:t>potřeba</a:t>
            </a:r>
            <a:r>
              <a:rPr lang="cs-CZ" sz="1800" kern="0" dirty="0">
                <a:solidFill>
                  <a:srgbClr val="333333"/>
                </a:solidFill>
                <a:ea typeface="Symbol" panose="05050102010706020507" pitchFamily="18" charset="2"/>
                <a:cs typeface="Symbol" panose="05050102010706020507" pitchFamily="18" charset="2"/>
              </a:rPr>
              <a:t> </a:t>
            </a:r>
            <a:r>
              <a:rPr lang="cs-CZ" sz="1800" kern="0" dirty="0" err="1">
                <a:solidFill>
                  <a:srgbClr val="333333"/>
                </a:solidFill>
                <a:ea typeface="Symbol" panose="05050102010706020507" pitchFamily="18" charset="2"/>
                <a:cs typeface="Symbol" panose="05050102010706020507" pitchFamily="18" charset="2"/>
              </a:rPr>
              <a:t>důvěrných</a:t>
            </a:r>
            <a:r>
              <a:rPr lang="cs-CZ" sz="1800" kern="0" dirty="0">
                <a:solidFill>
                  <a:srgbClr val="333333"/>
                </a:solidFill>
                <a:ea typeface="Symbol" panose="05050102010706020507" pitchFamily="18" charset="2"/>
                <a:cs typeface="Symbol" panose="05050102010706020507" pitchFamily="18" charset="2"/>
              </a:rPr>
              <a:t> vztahů mezi chlapci a </a:t>
            </a:r>
            <a:r>
              <a:rPr lang="cs-CZ" sz="1800" kern="0" dirty="0" err="1">
                <a:solidFill>
                  <a:srgbClr val="333333"/>
                </a:solidFill>
                <a:ea typeface="Symbol" panose="05050102010706020507" pitchFamily="18" charset="2"/>
                <a:cs typeface="Symbol" panose="05050102010706020507" pitchFamily="18" charset="2"/>
              </a:rPr>
              <a:t>děvčaty</a:t>
            </a:r>
            <a:r>
              <a:rPr lang="cs-CZ" sz="1800" kern="0" dirty="0">
                <a:solidFill>
                  <a:srgbClr val="333333"/>
                </a:solidFill>
                <a:ea typeface="Symbol" panose="05050102010706020507" pitchFamily="18" charset="2"/>
                <a:cs typeface="Symbol" panose="05050102010706020507" pitchFamily="18" charset="2"/>
              </a:rPr>
              <a:t>, </a:t>
            </a:r>
            <a:r>
              <a:rPr lang="cs-CZ" sz="1800" kern="0" dirty="0" err="1">
                <a:solidFill>
                  <a:srgbClr val="333333"/>
                </a:solidFill>
                <a:ea typeface="Symbol" panose="05050102010706020507" pitchFamily="18" charset="2"/>
                <a:cs typeface="Symbol" panose="05050102010706020507" pitchFamily="18" charset="2"/>
              </a:rPr>
              <a:t>potřeba</a:t>
            </a:r>
            <a:r>
              <a:rPr lang="cs-CZ" sz="1800" kern="0" dirty="0">
                <a:solidFill>
                  <a:srgbClr val="333333"/>
                </a:solidFill>
                <a:ea typeface="Symbol" panose="05050102010706020507" pitchFamily="18" charset="2"/>
                <a:cs typeface="Symbol" panose="05050102010706020507" pitchFamily="18" charset="2"/>
              </a:rPr>
              <a:t> životního partnera a u </a:t>
            </a:r>
            <a:r>
              <a:rPr lang="cs-CZ" sz="1800" kern="0" dirty="0" err="1">
                <a:solidFill>
                  <a:srgbClr val="333333"/>
                </a:solidFill>
                <a:ea typeface="Symbol" panose="05050102010706020507" pitchFamily="18" charset="2"/>
                <a:cs typeface="Symbol" panose="05050102010706020507" pitchFamily="18" charset="2"/>
              </a:rPr>
              <a:t>většiny</a:t>
            </a:r>
            <a:r>
              <a:rPr lang="cs-CZ" sz="1800" kern="0" dirty="0">
                <a:solidFill>
                  <a:srgbClr val="333333"/>
                </a:solidFill>
                <a:ea typeface="Symbol" panose="05050102010706020507" pitchFamily="18" charset="2"/>
                <a:cs typeface="Symbol" panose="05050102010706020507" pitchFamily="18" charset="2"/>
              </a:rPr>
              <a:t> lidí v </a:t>
            </a:r>
            <a:r>
              <a:rPr lang="cs-CZ" sz="1800" kern="0" dirty="0" err="1">
                <a:solidFill>
                  <a:srgbClr val="333333"/>
                </a:solidFill>
                <a:ea typeface="Symbol" panose="05050102010706020507" pitchFamily="18" charset="2"/>
                <a:cs typeface="Symbol" panose="05050102010706020507" pitchFamily="18" charset="2"/>
              </a:rPr>
              <a:t>dospělosti</a:t>
            </a:r>
            <a:r>
              <a:rPr lang="cs-CZ" sz="1800" kern="0" dirty="0">
                <a:solidFill>
                  <a:srgbClr val="333333"/>
                </a:solidFill>
                <a:ea typeface="Symbol" panose="05050102010706020507" pitchFamily="18" charset="2"/>
                <a:cs typeface="Symbol" panose="05050102010706020507" pitchFamily="18" charset="2"/>
              </a:rPr>
              <a:t> </a:t>
            </a:r>
            <a:r>
              <a:rPr lang="cs-CZ" sz="1800" kern="0" dirty="0" err="1">
                <a:solidFill>
                  <a:srgbClr val="333333"/>
                </a:solidFill>
                <a:ea typeface="Symbol" panose="05050102010706020507" pitchFamily="18" charset="2"/>
                <a:cs typeface="Symbol" panose="05050102010706020507" pitchFamily="18" charset="2"/>
              </a:rPr>
              <a:t>potřeba</a:t>
            </a:r>
            <a:r>
              <a:rPr lang="cs-CZ" sz="1800" kern="0" dirty="0">
                <a:solidFill>
                  <a:srgbClr val="333333"/>
                </a:solidFill>
                <a:ea typeface="Symbol" panose="05050102010706020507" pitchFamily="18" charset="2"/>
                <a:cs typeface="Symbol" panose="05050102010706020507" pitchFamily="18" charset="2"/>
              </a:rPr>
              <a:t> mít </a:t>
            </a:r>
            <a:r>
              <a:rPr lang="cs-CZ" sz="1800" kern="0" dirty="0" err="1">
                <a:solidFill>
                  <a:srgbClr val="333333"/>
                </a:solidFill>
                <a:ea typeface="Symbol" panose="05050102010706020507" pitchFamily="18" charset="2"/>
                <a:cs typeface="Symbol" panose="05050102010706020507" pitchFamily="18" charset="2"/>
              </a:rPr>
              <a:t>děti</a:t>
            </a:r>
            <a:r>
              <a:rPr lang="cs-CZ" sz="1800" kern="0" dirty="0">
                <a:solidFill>
                  <a:srgbClr val="333333"/>
                </a:solidFill>
                <a:ea typeface="Symbol" panose="05050102010706020507" pitchFamily="18" charset="2"/>
                <a:cs typeface="Symbol" panose="05050102010706020507" pitchFamily="18" charset="2"/>
              </a:rPr>
              <a:t>, svoje potomstvo.</a:t>
            </a:r>
            <a:endParaRPr lang="cs-CZ" sz="1800" kern="0" dirty="0">
              <a:ea typeface="Symbol" panose="05050102010706020507" pitchFamily="18" charset="2"/>
              <a:cs typeface="Symbol" panose="05050102010706020507" pitchFamily="18" charset="2"/>
            </a:endParaRPr>
          </a:p>
          <a:p>
            <a:endParaRPr lang="cs-CZ" dirty="0"/>
          </a:p>
        </p:txBody>
      </p:sp>
    </p:spTree>
    <p:extLst>
      <p:ext uri="{BB962C8B-B14F-4D97-AF65-F5344CB8AC3E}">
        <p14:creationId xmlns:p14="http://schemas.microsoft.com/office/powerpoint/2010/main" val="20174904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1E75FF-C307-48BB-B00F-A13826C7966F}"/>
              </a:ext>
            </a:extLst>
          </p:cNvPr>
          <p:cNvSpPr>
            <a:spLocks noGrp="1"/>
          </p:cNvSpPr>
          <p:nvPr>
            <p:ph type="title"/>
          </p:nvPr>
        </p:nvSpPr>
        <p:spPr/>
        <p:txBody>
          <a:bodyPr/>
          <a:lstStyle/>
          <a:p>
            <a:r>
              <a:rPr lang="cs-CZ" dirty="0"/>
              <a:t>Potřeba pozitivní identity</a:t>
            </a:r>
          </a:p>
        </p:txBody>
      </p:sp>
      <p:sp>
        <p:nvSpPr>
          <p:cNvPr id="3" name="Zástupný obsah 2">
            <a:extLst>
              <a:ext uri="{FF2B5EF4-FFF2-40B4-BE49-F238E27FC236}">
                <a16:creationId xmlns:a16="http://schemas.microsoft.com/office/drawing/2014/main" id="{C0C2124A-E537-40A1-8E60-920CAEB467DD}"/>
              </a:ext>
            </a:extLst>
          </p:cNvPr>
          <p:cNvSpPr>
            <a:spLocks noGrp="1"/>
          </p:cNvSpPr>
          <p:nvPr>
            <p:ph idx="1"/>
          </p:nvPr>
        </p:nvSpPr>
        <p:spPr/>
        <p:txBody>
          <a:bodyPr/>
          <a:lstStyle/>
          <a:p>
            <a:r>
              <a:rPr lang="cs-CZ" sz="1800" kern="0" dirty="0">
                <a:ea typeface="Symbol" panose="05050102010706020507" pitchFamily="18" charset="2"/>
                <a:cs typeface="Symbol" panose="05050102010706020507" pitchFamily="18" charset="2"/>
              </a:rPr>
              <a:t>Potřeba identity, najít si místo ve společnosti - </a:t>
            </a:r>
            <a:r>
              <a:rPr lang="cs-CZ" sz="1800" kern="0" dirty="0" err="1">
                <a:solidFill>
                  <a:srgbClr val="333333"/>
                </a:solidFill>
                <a:ea typeface="Symbol" panose="05050102010706020507" pitchFamily="18" charset="2"/>
                <a:cs typeface="Symbol" panose="05050102010706020507" pitchFamily="18" charset="2"/>
              </a:rPr>
              <a:t>Díte</a:t>
            </a:r>
            <a:r>
              <a:rPr lang="cs-CZ" sz="1800" kern="0" dirty="0">
                <a:solidFill>
                  <a:srgbClr val="333333"/>
                </a:solidFill>
                <a:ea typeface="Symbol" panose="05050102010706020507" pitchFamily="18" charset="2"/>
                <a:cs typeface="Symbol" panose="05050102010706020507" pitchFamily="18" charset="2"/>
              </a:rPr>
              <a:t>̌ si v interakci s okolím </a:t>
            </a:r>
            <a:r>
              <a:rPr lang="cs-CZ" sz="1800" kern="0" dirty="0" err="1">
                <a:solidFill>
                  <a:srgbClr val="333333"/>
                </a:solidFill>
                <a:ea typeface="Symbol" panose="05050102010706020507" pitchFamily="18" charset="2"/>
                <a:cs typeface="Symbol" panose="05050102010706020507" pitchFamily="18" charset="2"/>
              </a:rPr>
              <a:t>postupne</a:t>
            </a:r>
            <a:r>
              <a:rPr lang="cs-CZ" sz="1800" kern="0" dirty="0">
                <a:solidFill>
                  <a:srgbClr val="333333"/>
                </a:solidFill>
                <a:ea typeface="Symbol" panose="05050102010706020507" pitchFamily="18" charset="2"/>
                <a:cs typeface="Symbol" panose="05050102010706020507" pitchFamily="18" charset="2"/>
              </a:rPr>
              <a:t>̌ </a:t>
            </a:r>
            <a:r>
              <a:rPr lang="cs-CZ" sz="1800" kern="0" dirty="0" err="1">
                <a:solidFill>
                  <a:srgbClr val="333333"/>
                </a:solidFill>
                <a:ea typeface="Symbol" panose="05050102010706020507" pitchFamily="18" charset="2"/>
                <a:cs typeface="Symbol" panose="05050102010706020507" pitchFamily="18" charset="2"/>
              </a:rPr>
              <a:t>uvědomuje</a:t>
            </a:r>
            <a:r>
              <a:rPr lang="cs-CZ" sz="1800" kern="0" dirty="0">
                <a:solidFill>
                  <a:srgbClr val="333333"/>
                </a:solidFill>
                <a:ea typeface="Symbol" panose="05050102010706020507" pitchFamily="18" charset="2"/>
                <a:cs typeface="Symbol" panose="05050102010706020507" pitchFamily="18" charset="2"/>
              </a:rPr>
              <a:t> svoje „JÁ“, </a:t>
            </a:r>
            <a:r>
              <a:rPr lang="cs-CZ" sz="1800" kern="0" dirty="0" err="1">
                <a:solidFill>
                  <a:srgbClr val="333333"/>
                </a:solidFill>
                <a:ea typeface="Symbol" panose="05050102010706020507" pitchFamily="18" charset="2"/>
                <a:cs typeface="Symbol" panose="05050102010706020507" pitchFamily="18" charset="2"/>
              </a:rPr>
              <a:t>vytváří</a:t>
            </a:r>
            <a:r>
              <a:rPr lang="cs-CZ" sz="1800" kern="0" dirty="0">
                <a:solidFill>
                  <a:srgbClr val="333333"/>
                </a:solidFill>
                <a:ea typeface="Symbol" panose="05050102010706020507" pitchFamily="18" charset="2"/>
                <a:cs typeface="Symbol" panose="05050102010706020507" pitchFamily="18" charset="2"/>
              </a:rPr>
              <a:t> si svoje </a:t>
            </a:r>
            <a:r>
              <a:rPr lang="cs-CZ" sz="1800" kern="0" dirty="0" err="1">
                <a:solidFill>
                  <a:srgbClr val="333333"/>
                </a:solidFill>
                <a:ea typeface="Symbol" panose="05050102010706020507" pitchFamily="18" charset="2"/>
                <a:cs typeface="Symbol" panose="05050102010706020507" pitchFamily="18" charset="2"/>
              </a:rPr>
              <a:t>sebevědomí</a:t>
            </a:r>
            <a:r>
              <a:rPr lang="cs-CZ" sz="1800" kern="0" dirty="0">
                <a:solidFill>
                  <a:srgbClr val="333333"/>
                </a:solidFill>
                <a:ea typeface="Symbol" panose="05050102010706020507" pitchFamily="18" charset="2"/>
                <a:cs typeface="Symbol" panose="05050102010706020507" pitchFamily="18" charset="2"/>
              </a:rPr>
              <a:t>, </a:t>
            </a:r>
            <a:r>
              <a:rPr lang="cs-CZ" sz="1800" kern="0" dirty="0" err="1">
                <a:solidFill>
                  <a:srgbClr val="333333"/>
                </a:solidFill>
                <a:ea typeface="Symbol" panose="05050102010706020507" pitchFamily="18" charset="2"/>
                <a:cs typeface="Symbol" panose="05050102010706020507" pitchFamily="18" charset="2"/>
              </a:rPr>
              <a:t>sebepřijetí</a:t>
            </a:r>
            <a:r>
              <a:rPr lang="cs-CZ" sz="1800" kern="0" dirty="0">
                <a:solidFill>
                  <a:srgbClr val="333333"/>
                </a:solidFill>
                <a:ea typeface="Symbol" panose="05050102010706020507" pitchFamily="18" charset="2"/>
                <a:cs typeface="Symbol" panose="05050102010706020507" pitchFamily="18" charset="2"/>
              </a:rPr>
              <a:t>, svoji identitu, kterou </a:t>
            </a:r>
            <a:r>
              <a:rPr lang="cs-CZ" sz="1800" kern="0" dirty="0" err="1">
                <a:solidFill>
                  <a:srgbClr val="333333"/>
                </a:solidFill>
                <a:ea typeface="Symbol" panose="05050102010706020507" pitchFamily="18" charset="2"/>
                <a:cs typeface="Symbol" panose="05050102010706020507" pitchFamily="18" charset="2"/>
              </a:rPr>
              <a:t>dotváří</a:t>
            </a:r>
            <a:r>
              <a:rPr lang="cs-CZ" sz="1800" kern="0" dirty="0">
                <a:solidFill>
                  <a:srgbClr val="333333"/>
                </a:solidFill>
                <a:ea typeface="Symbol" panose="05050102010706020507" pitchFamily="18" charset="2"/>
                <a:cs typeface="Symbol" panose="05050102010706020507" pitchFamily="18" charset="2"/>
              </a:rPr>
              <a:t> v období dospívání. Každý má </a:t>
            </a:r>
            <a:r>
              <a:rPr lang="cs-CZ" sz="1800" kern="0" dirty="0" err="1">
                <a:solidFill>
                  <a:srgbClr val="333333"/>
                </a:solidFill>
                <a:ea typeface="Symbol" panose="05050102010706020507" pitchFamily="18" charset="2"/>
                <a:cs typeface="Symbol" panose="05050102010706020507" pitchFamily="18" charset="2"/>
              </a:rPr>
              <a:t>potřebu</a:t>
            </a:r>
            <a:r>
              <a:rPr lang="cs-CZ" sz="1800" kern="0" dirty="0">
                <a:solidFill>
                  <a:srgbClr val="333333"/>
                </a:solidFill>
                <a:ea typeface="Symbol" panose="05050102010706020507" pitchFamily="18" charset="2"/>
                <a:cs typeface="Symbol" panose="05050102010706020507" pitchFamily="18" charset="2"/>
              </a:rPr>
              <a:t> být </a:t>
            </a:r>
            <a:r>
              <a:rPr lang="cs-CZ" sz="1800" kern="0" dirty="0" err="1">
                <a:solidFill>
                  <a:srgbClr val="333333"/>
                </a:solidFill>
                <a:ea typeface="Symbol" panose="05050102010706020507" pitchFamily="18" charset="2"/>
                <a:cs typeface="Symbol" panose="05050102010706020507" pitchFamily="18" charset="2"/>
              </a:rPr>
              <a:t>přijímaný</a:t>
            </a:r>
            <a:r>
              <a:rPr lang="cs-CZ" sz="1800" kern="0" dirty="0">
                <a:solidFill>
                  <a:srgbClr val="333333"/>
                </a:solidFill>
                <a:ea typeface="Symbol" panose="05050102010706020507" pitchFamily="18" charset="2"/>
                <a:cs typeface="Symbol" panose="05050102010706020507" pitchFamily="18" charset="2"/>
              </a:rPr>
              <a:t> a </a:t>
            </a:r>
            <a:r>
              <a:rPr lang="cs-CZ" sz="1800" kern="0" dirty="0" err="1">
                <a:solidFill>
                  <a:srgbClr val="333333"/>
                </a:solidFill>
                <a:ea typeface="Symbol" panose="05050102010706020507" pitchFamily="18" charset="2"/>
                <a:cs typeface="Symbol" panose="05050102010706020507" pitchFamily="18" charset="2"/>
              </a:rPr>
              <a:t>někam</a:t>
            </a:r>
            <a:r>
              <a:rPr lang="cs-CZ" sz="1800" kern="0" dirty="0">
                <a:solidFill>
                  <a:srgbClr val="333333"/>
                </a:solidFill>
                <a:ea typeface="Symbol" panose="05050102010706020507" pitchFamily="18" charset="2"/>
                <a:cs typeface="Symbol" panose="05050102010706020507" pitchFamily="18" charset="2"/>
              </a:rPr>
              <a:t> </a:t>
            </a:r>
            <a:r>
              <a:rPr lang="cs-CZ" sz="1800" kern="0" dirty="0" err="1">
                <a:solidFill>
                  <a:srgbClr val="333333"/>
                </a:solidFill>
                <a:ea typeface="Symbol" panose="05050102010706020507" pitchFamily="18" charset="2"/>
                <a:cs typeface="Symbol" panose="05050102010706020507" pitchFamily="18" charset="2"/>
              </a:rPr>
              <a:t>patřit</a:t>
            </a:r>
            <a:r>
              <a:rPr lang="cs-CZ" sz="1800" kern="0" dirty="0">
                <a:solidFill>
                  <a:srgbClr val="333333"/>
                </a:solidFill>
                <a:ea typeface="Symbol" panose="05050102010706020507" pitchFamily="18" charset="2"/>
                <a:cs typeface="Symbol" panose="05050102010706020507" pitchFamily="18" charset="2"/>
              </a:rPr>
              <a:t> – do rodiny, do skupiny kamarádů, do pracovního, zájmového, duchovního a dalších </a:t>
            </a:r>
            <a:r>
              <a:rPr lang="cs-CZ" sz="1800" kern="0" dirty="0" err="1">
                <a:solidFill>
                  <a:srgbClr val="333333"/>
                </a:solidFill>
                <a:ea typeface="Symbol" panose="05050102010706020507" pitchFamily="18" charset="2"/>
                <a:cs typeface="Symbol" panose="05050102010706020507" pitchFamily="18" charset="2"/>
              </a:rPr>
              <a:t>společenstev</a:t>
            </a:r>
            <a:r>
              <a:rPr lang="cs-CZ" sz="1800" kern="0" dirty="0">
                <a:solidFill>
                  <a:srgbClr val="333333"/>
                </a:solidFill>
                <a:ea typeface="Symbol" panose="05050102010706020507" pitchFamily="18" charset="2"/>
                <a:cs typeface="Symbol" panose="05050102010706020507" pitchFamily="18" charset="2"/>
              </a:rPr>
              <a:t> a mít tam </a:t>
            </a:r>
            <a:r>
              <a:rPr lang="cs-CZ" sz="1800" kern="0" dirty="0" err="1">
                <a:solidFill>
                  <a:srgbClr val="333333"/>
                </a:solidFill>
                <a:ea typeface="Symbol" panose="05050102010706020507" pitchFamily="18" charset="2"/>
                <a:cs typeface="Symbol" panose="05050102010706020507" pitchFamily="18" charset="2"/>
              </a:rPr>
              <a:t>přijatelnou</a:t>
            </a:r>
            <a:r>
              <a:rPr lang="cs-CZ" sz="1800" kern="0" dirty="0">
                <a:solidFill>
                  <a:srgbClr val="333333"/>
                </a:solidFill>
                <a:ea typeface="Symbol" panose="05050102010706020507" pitchFamily="18" charset="2"/>
                <a:cs typeface="Symbol" panose="05050102010706020507" pitchFamily="18" charset="2"/>
              </a:rPr>
              <a:t> roli a pozici.</a:t>
            </a:r>
            <a:endParaRPr lang="cs-CZ" sz="1800" kern="0" dirty="0">
              <a:ea typeface="Symbol" panose="05050102010706020507" pitchFamily="18" charset="2"/>
              <a:cs typeface="Symbol" panose="05050102010706020507" pitchFamily="18" charset="2"/>
            </a:endParaRPr>
          </a:p>
          <a:p>
            <a:endParaRPr lang="cs-CZ" dirty="0"/>
          </a:p>
        </p:txBody>
      </p:sp>
    </p:spTree>
    <p:extLst>
      <p:ext uri="{BB962C8B-B14F-4D97-AF65-F5344CB8AC3E}">
        <p14:creationId xmlns:p14="http://schemas.microsoft.com/office/powerpoint/2010/main" val="933090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BFBC81-5C40-44F2-9D69-106E4242C156}"/>
              </a:ext>
            </a:extLst>
          </p:cNvPr>
          <p:cNvSpPr>
            <a:spLocks noGrp="1"/>
          </p:cNvSpPr>
          <p:nvPr>
            <p:ph type="title"/>
          </p:nvPr>
        </p:nvSpPr>
        <p:spPr/>
        <p:txBody>
          <a:bodyPr/>
          <a:lstStyle/>
          <a:p>
            <a:r>
              <a:rPr lang="cs-CZ" dirty="0"/>
              <a:t>Potřeba životní perspektivy</a:t>
            </a:r>
          </a:p>
        </p:txBody>
      </p:sp>
      <p:sp>
        <p:nvSpPr>
          <p:cNvPr id="3" name="Zástupný obsah 2">
            <a:extLst>
              <a:ext uri="{FF2B5EF4-FFF2-40B4-BE49-F238E27FC236}">
                <a16:creationId xmlns:a16="http://schemas.microsoft.com/office/drawing/2014/main" id="{25E0FB0A-4C32-4462-B03B-A82DFBE83B33}"/>
              </a:ext>
            </a:extLst>
          </p:cNvPr>
          <p:cNvSpPr>
            <a:spLocks noGrp="1"/>
          </p:cNvSpPr>
          <p:nvPr>
            <p:ph idx="1"/>
          </p:nvPr>
        </p:nvSpPr>
        <p:spPr/>
        <p:txBody>
          <a:bodyPr/>
          <a:lstStyle/>
          <a:p>
            <a:r>
              <a:rPr lang="cs-CZ" sz="1800" kern="0" dirty="0">
                <a:ea typeface="Symbol" panose="05050102010706020507" pitchFamily="18" charset="2"/>
                <a:cs typeface="Symbol" panose="05050102010706020507" pitchFamily="18" charset="2"/>
              </a:rPr>
              <a:t>Potřeba životní perspektivy, otevřené budoucnosti - </a:t>
            </a:r>
            <a:r>
              <a:rPr lang="cs-CZ" sz="1800" kern="0" dirty="0" err="1">
                <a:solidFill>
                  <a:srgbClr val="333333"/>
                </a:solidFill>
                <a:ea typeface="Symbol" panose="05050102010706020507" pitchFamily="18" charset="2"/>
                <a:cs typeface="Symbol" panose="05050102010706020507" pitchFamily="18" charset="2"/>
              </a:rPr>
              <a:t>společnou</a:t>
            </a:r>
            <a:r>
              <a:rPr lang="cs-CZ" sz="1800" kern="0" dirty="0">
                <a:solidFill>
                  <a:srgbClr val="333333"/>
                </a:solidFill>
                <a:ea typeface="Symbol" panose="05050102010706020507" pitchFamily="18" charset="2"/>
                <a:cs typeface="Symbol" panose="05050102010706020507" pitchFamily="18" charset="2"/>
              </a:rPr>
              <a:t> budoucnost má </a:t>
            </a:r>
            <a:r>
              <a:rPr lang="cs-CZ" sz="1800" kern="0" dirty="0" err="1">
                <a:solidFill>
                  <a:srgbClr val="333333"/>
                </a:solidFill>
                <a:ea typeface="Symbol" panose="05050102010706020507" pitchFamily="18" charset="2"/>
                <a:cs typeface="Symbol" panose="05050102010706020507" pitchFamily="18" charset="2"/>
              </a:rPr>
              <a:t>díte</a:t>
            </a:r>
            <a:r>
              <a:rPr lang="cs-CZ" sz="1800" kern="0" dirty="0">
                <a:solidFill>
                  <a:srgbClr val="333333"/>
                </a:solidFill>
                <a:ea typeface="Symbol" panose="05050102010706020507" pitchFamily="18" charset="2"/>
                <a:cs typeface="Symbol" panose="05050102010706020507" pitchFamily="18" charset="2"/>
              </a:rPr>
              <a:t>̌ </a:t>
            </a:r>
            <a:r>
              <a:rPr lang="cs-CZ" sz="1800" kern="0" dirty="0" err="1">
                <a:solidFill>
                  <a:srgbClr val="333333"/>
                </a:solidFill>
                <a:ea typeface="Symbol" panose="05050102010706020507" pitchFamily="18" charset="2"/>
                <a:cs typeface="Symbol" panose="05050102010706020507" pitchFamily="18" charset="2"/>
              </a:rPr>
              <a:t>práve</a:t>
            </a:r>
            <a:r>
              <a:rPr lang="cs-CZ" sz="1800" kern="0" dirty="0">
                <a:solidFill>
                  <a:srgbClr val="333333"/>
                </a:solidFill>
                <a:ea typeface="Symbol" panose="05050102010706020507" pitchFamily="18" charset="2"/>
                <a:cs typeface="Symbol" panose="05050102010706020507" pitchFamily="18" charset="2"/>
              </a:rPr>
              <a:t>̌ v </a:t>
            </a:r>
            <a:r>
              <a:rPr lang="cs-CZ" sz="1800" kern="0" dirty="0" err="1">
                <a:solidFill>
                  <a:srgbClr val="333333"/>
                </a:solidFill>
                <a:ea typeface="Symbol" panose="05050102010706020507" pitchFamily="18" charset="2"/>
                <a:cs typeface="Symbol" panose="05050102010706020507" pitchFamily="18" charset="2"/>
              </a:rPr>
              <a:t>rodine</a:t>
            </a:r>
            <a:r>
              <a:rPr lang="cs-CZ" sz="1800" kern="0" dirty="0">
                <a:solidFill>
                  <a:srgbClr val="333333"/>
                </a:solidFill>
                <a:ea typeface="Symbol" panose="05050102010706020507" pitchFamily="18" charset="2"/>
                <a:cs typeface="Symbol" panose="05050102010706020507" pitchFamily="18" charset="2"/>
              </a:rPr>
              <a:t>̌. Je to </a:t>
            </a:r>
            <a:r>
              <a:rPr lang="cs-CZ" sz="1800" kern="0" dirty="0" err="1">
                <a:solidFill>
                  <a:srgbClr val="333333"/>
                </a:solidFill>
                <a:ea typeface="Symbol" panose="05050102010706020507" pitchFamily="18" charset="2"/>
                <a:cs typeface="Symbol" panose="05050102010706020507" pitchFamily="18" charset="2"/>
              </a:rPr>
              <a:t>potřeba</a:t>
            </a:r>
            <a:r>
              <a:rPr lang="cs-CZ" sz="1800" kern="0" dirty="0">
                <a:solidFill>
                  <a:srgbClr val="333333"/>
                </a:solidFill>
                <a:ea typeface="Symbol" panose="05050102010706020507" pitchFamily="18" charset="2"/>
                <a:cs typeface="Symbol" panose="05050102010706020507" pitchFamily="18" charset="2"/>
              </a:rPr>
              <a:t> tak </a:t>
            </a:r>
            <a:r>
              <a:rPr lang="cs-CZ" sz="1800" kern="0" dirty="0" err="1">
                <a:solidFill>
                  <a:srgbClr val="333333"/>
                </a:solidFill>
                <a:ea typeface="Symbol" panose="05050102010706020507" pitchFamily="18" charset="2"/>
                <a:cs typeface="Symbol" panose="05050102010706020507" pitchFamily="18" charset="2"/>
              </a:rPr>
              <a:t>důležitá</a:t>
            </a:r>
            <a:r>
              <a:rPr lang="cs-CZ" sz="1800" kern="0" dirty="0">
                <a:solidFill>
                  <a:srgbClr val="333333"/>
                </a:solidFill>
                <a:ea typeface="Symbol" panose="05050102010706020507" pitchFamily="18" charset="2"/>
                <a:cs typeface="Symbol" panose="05050102010706020507" pitchFamily="18" charset="2"/>
              </a:rPr>
              <a:t>, že </a:t>
            </a:r>
            <a:r>
              <a:rPr lang="cs-CZ" sz="1800" kern="0" dirty="0" err="1">
                <a:solidFill>
                  <a:srgbClr val="333333"/>
                </a:solidFill>
                <a:ea typeface="Symbol" panose="05050102010706020507" pitchFamily="18" charset="2"/>
                <a:cs typeface="Symbol" panose="05050102010706020507" pitchFamily="18" charset="2"/>
              </a:rPr>
              <a:t>někdy</a:t>
            </a:r>
            <a:r>
              <a:rPr lang="cs-CZ" sz="1800" kern="0" dirty="0">
                <a:solidFill>
                  <a:srgbClr val="333333"/>
                </a:solidFill>
                <a:ea typeface="Symbol" panose="05050102010706020507" pitchFamily="18" charset="2"/>
                <a:cs typeface="Symbol" panose="05050102010706020507" pitchFamily="18" charset="2"/>
              </a:rPr>
              <a:t> bývá </a:t>
            </a:r>
            <a:r>
              <a:rPr lang="cs-CZ" sz="1800" kern="0" dirty="0" err="1">
                <a:solidFill>
                  <a:srgbClr val="333333"/>
                </a:solidFill>
                <a:ea typeface="Symbol" panose="05050102010706020507" pitchFamily="18" charset="2"/>
                <a:cs typeface="Symbol" panose="05050102010706020507" pitchFamily="18" charset="2"/>
              </a:rPr>
              <a:t>uváděna</a:t>
            </a:r>
            <a:r>
              <a:rPr lang="cs-CZ" sz="1800" kern="0" dirty="0">
                <a:solidFill>
                  <a:srgbClr val="333333"/>
                </a:solidFill>
                <a:ea typeface="Symbol" panose="05050102010706020507" pitchFamily="18" charset="2"/>
                <a:cs typeface="Symbol" panose="05050102010706020507" pitchFamily="18" charset="2"/>
              </a:rPr>
              <a:t> jako samostatná pátá </a:t>
            </a:r>
            <a:r>
              <a:rPr lang="cs-CZ" sz="1800" kern="0" dirty="0" err="1">
                <a:solidFill>
                  <a:srgbClr val="333333"/>
                </a:solidFill>
                <a:ea typeface="Symbol" panose="05050102010706020507" pitchFamily="18" charset="2"/>
                <a:cs typeface="Symbol" panose="05050102010706020507" pitchFamily="18" charset="2"/>
              </a:rPr>
              <a:t>úroven</a:t>
            </a:r>
            <a:r>
              <a:rPr lang="cs-CZ" sz="1800" kern="0" dirty="0">
                <a:solidFill>
                  <a:srgbClr val="333333"/>
                </a:solidFill>
                <a:ea typeface="Symbol" panose="05050102010706020507" pitchFamily="18" charset="2"/>
                <a:cs typeface="Symbol" panose="05050102010706020507" pitchFamily="18" charset="2"/>
              </a:rPr>
              <a:t>̌ v rámci psychických </a:t>
            </a:r>
            <a:r>
              <a:rPr lang="cs-CZ" sz="1800" kern="0" dirty="0" err="1">
                <a:solidFill>
                  <a:srgbClr val="333333"/>
                </a:solidFill>
                <a:ea typeface="Symbol" panose="05050102010706020507" pitchFamily="18" charset="2"/>
                <a:cs typeface="Symbol" panose="05050102010706020507" pitchFamily="18" charset="2"/>
              </a:rPr>
              <a:t>potřeb</a:t>
            </a:r>
            <a:r>
              <a:rPr lang="cs-CZ" sz="1800" kern="0" dirty="0">
                <a:solidFill>
                  <a:srgbClr val="333333"/>
                </a:solidFill>
                <a:ea typeface="Symbol" panose="05050102010706020507" pitchFamily="18" charset="2"/>
                <a:cs typeface="Symbol" panose="05050102010706020507" pitchFamily="18" charset="2"/>
              </a:rPr>
              <a:t>.</a:t>
            </a:r>
            <a:endParaRPr lang="cs-CZ" sz="1800" kern="0" dirty="0">
              <a:ea typeface="Symbol" panose="05050102010706020507" pitchFamily="18" charset="2"/>
              <a:cs typeface="Symbol" panose="05050102010706020507" pitchFamily="18" charset="2"/>
            </a:endParaRPr>
          </a:p>
          <a:p>
            <a:endParaRPr lang="cs-CZ" dirty="0"/>
          </a:p>
        </p:txBody>
      </p:sp>
    </p:spTree>
    <p:extLst>
      <p:ext uri="{BB962C8B-B14F-4D97-AF65-F5344CB8AC3E}">
        <p14:creationId xmlns:p14="http://schemas.microsoft.com/office/powerpoint/2010/main" val="1410963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534ED2-BCED-4424-9C16-3D8B56863254}"/>
              </a:ext>
            </a:extLst>
          </p:cNvPr>
          <p:cNvSpPr>
            <a:spLocks noGrp="1"/>
          </p:cNvSpPr>
          <p:nvPr>
            <p:ph type="title"/>
          </p:nvPr>
        </p:nvSpPr>
        <p:spPr/>
        <p:txBody>
          <a:bodyPr/>
          <a:lstStyle/>
          <a:p>
            <a:r>
              <a:rPr lang="cs-CZ" sz="3300" dirty="0">
                <a:latin typeface="Times New Roman" panose="02020603050405020304" pitchFamily="18" charset="0"/>
                <a:ea typeface="Arial Unicode MS"/>
                <a:cs typeface="Times New Roman" panose="02020603050405020304" pitchFamily="18" charset="0"/>
              </a:rPr>
              <a:t>„</a:t>
            </a:r>
            <a:r>
              <a:rPr lang="cs-CZ" sz="3300" b="1" dirty="0">
                <a:latin typeface="Times New Roman" panose="02020603050405020304" pitchFamily="18" charset="0"/>
                <a:ea typeface="Arial Unicode MS"/>
                <a:cs typeface="Times New Roman" panose="02020603050405020304" pitchFamily="18" charset="0"/>
              </a:rPr>
              <a:t>Základní potřeby dětí psychické</a:t>
            </a:r>
            <a:endParaRPr lang="cs-CZ" dirty="0"/>
          </a:p>
        </p:txBody>
      </p:sp>
      <p:sp>
        <p:nvSpPr>
          <p:cNvPr id="3" name="Zástupný obsah 2">
            <a:extLst>
              <a:ext uri="{FF2B5EF4-FFF2-40B4-BE49-F238E27FC236}">
                <a16:creationId xmlns:a16="http://schemas.microsoft.com/office/drawing/2014/main" id="{E6BBCF1A-FC3B-416B-BE9D-14BAD303E5D2}"/>
              </a:ext>
            </a:extLst>
          </p:cNvPr>
          <p:cNvSpPr>
            <a:spLocks noGrp="1"/>
          </p:cNvSpPr>
          <p:nvPr>
            <p:ph idx="1"/>
          </p:nvPr>
        </p:nvSpPr>
        <p:spPr/>
        <p:txBody>
          <a:bodyPr>
            <a:normAutofit/>
          </a:bodyPr>
          <a:lstStyle/>
          <a:p>
            <a:pPr marL="0" indent="0">
              <a:lnSpc>
                <a:spcPct val="115000"/>
              </a:lnSpc>
              <a:spcAft>
                <a:spcPts val="750"/>
              </a:spcAft>
              <a:buNone/>
            </a:pPr>
            <a:endParaRPr lang="cs-CZ" sz="1350" dirty="0">
              <a:latin typeface="Times New Roman" panose="02020603050405020304" pitchFamily="18" charset="0"/>
              <a:ea typeface="Calibri" panose="020F0502020204030204" pitchFamily="34" charset="0"/>
              <a:cs typeface="Times New Roman" panose="02020603050405020304" pitchFamily="18" charset="0"/>
            </a:endParaRPr>
          </a:p>
          <a:p>
            <a:pPr marL="257175" indent="-257175" algn="just">
              <a:lnSpc>
                <a:spcPct val="150000"/>
              </a:lnSpc>
              <a:spcAft>
                <a:spcPts val="750"/>
              </a:spcAft>
              <a:buFont typeface="Symbol" panose="05050102010706020507" pitchFamily="18" charset="2"/>
              <a:buChar char="-"/>
            </a:pPr>
            <a:r>
              <a:rPr lang="cs-CZ" sz="1350" kern="0" dirty="0">
                <a:latin typeface="Times New Roman" panose="02020603050405020304" pitchFamily="18" charset="0"/>
                <a:ea typeface="Times New Roman" panose="02020603050405020304" pitchFamily="18" charset="0"/>
                <a:cs typeface="Times New Roman" panose="02020603050405020304" pitchFamily="18" charset="0"/>
              </a:rPr>
              <a:t>množství kvalita a proměnlivost podnětů,</a:t>
            </a:r>
          </a:p>
          <a:p>
            <a:pPr marL="257175" indent="-257175" algn="just">
              <a:lnSpc>
                <a:spcPct val="150000"/>
              </a:lnSpc>
              <a:spcAft>
                <a:spcPts val="750"/>
              </a:spcAft>
              <a:buFont typeface="Symbol" panose="05050102010706020507" pitchFamily="18" charset="2"/>
              <a:buChar char="-"/>
            </a:pPr>
            <a:r>
              <a:rPr lang="cs-CZ" sz="1350" kern="0" dirty="0">
                <a:latin typeface="Times New Roman" panose="02020603050405020304" pitchFamily="18" charset="0"/>
                <a:ea typeface="Times New Roman" panose="02020603050405020304" pitchFamily="18" charset="0"/>
                <a:cs typeface="Times New Roman" panose="02020603050405020304" pitchFamily="18" charset="0"/>
              </a:rPr>
              <a:t>řád a smysl podnětů pro učení,</a:t>
            </a:r>
          </a:p>
          <a:p>
            <a:pPr marL="257175" indent="-257175" algn="just">
              <a:lnSpc>
                <a:spcPct val="150000"/>
              </a:lnSpc>
              <a:spcAft>
                <a:spcPts val="750"/>
              </a:spcAft>
              <a:buFont typeface="Symbol" panose="05050102010706020507" pitchFamily="18" charset="2"/>
              <a:buChar char="-"/>
            </a:pPr>
            <a:r>
              <a:rPr lang="cs-CZ" sz="1350" kern="0" dirty="0">
                <a:latin typeface="Times New Roman" panose="02020603050405020304" pitchFamily="18" charset="0"/>
                <a:ea typeface="Times New Roman" panose="02020603050405020304" pitchFamily="18" charset="0"/>
                <a:cs typeface="Times New Roman" panose="02020603050405020304" pitchFamily="18" charset="0"/>
              </a:rPr>
              <a:t>citové a sociální vazby pro utváření osobnosti dítěte,</a:t>
            </a:r>
          </a:p>
          <a:p>
            <a:pPr marL="257175" indent="-257175" algn="just">
              <a:lnSpc>
                <a:spcPct val="150000"/>
              </a:lnSpc>
              <a:spcAft>
                <a:spcPts val="750"/>
              </a:spcAft>
              <a:buFont typeface="Symbol" panose="05050102010706020507" pitchFamily="18" charset="2"/>
              <a:buChar char="-"/>
            </a:pPr>
            <a:r>
              <a:rPr lang="cs-CZ" sz="1350" kern="0" dirty="0">
                <a:latin typeface="Times New Roman" panose="02020603050405020304" pitchFamily="18" charset="0"/>
                <a:ea typeface="Times New Roman" panose="02020603050405020304" pitchFamily="18" charset="0"/>
                <a:cs typeface="Times New Roman" panose="02020603050405020304" pitchFamily="18" charset="0"/>
              </a:rPr>
              <a:t>potřeba osobní identity,</a:t>
            </a:r>
          </a:p>
          <a:p>
            <a:pPr marL="257175" indent="-257175" algn="just">
              <a:lnSpc>
                <a:spcPct val="150000"/>
              </a:lnSpc>
              <a:spcAft>
                <a:spcPts val="750"/>
              </a:spcAft>
              <a:buFont typeface="Symbol" panose="05050102010706020507" pitchFamily="18" charset="2"/>
              <a:buChar char="-"/>
            </a:pPr>
            <a:r>
              <a:rPr lang="cs-CZ" sz="1350" kern="0" dirty="0">
                <a:latin typeface="Times New Roman" panose="02020603050405020304" pitchFamily="18" charset="0"/>
                <a:ea typeface="Times New Roman" panose="02020603050405020304" pitchFamily="18" charset="0"/>
                <a:cs typeface="Times New Roman" panose="02020603050405020304" pitchFamily="18" charset="0"/>
              </a:rPr>
              <a:t>potřeba otevřené budoucnosti.</a:t>
            </a:r>
          </a:p>
          <a:p>
            <a:endParaRPr lang="cs-CZ" dirty="0"/>
          </a:p>
        </p:txBody>
      </p:sp>
    </p:spTree>
    <p:extLst>
      <p:ext uri="{BB962C8B-B14F-4D97-AF65-F5344CB8AC3E}">
        <p14:creationId xmlns:p14="http://schemas.microsoft.com/office/powerpoint/2010/main" val="9156881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9F9662-5460-4C4F-9430-720AE914E99D}"/>
              </a:ext>
            </a:extLst>
          </p:cNvPr>
          <p:cNvSpPr>
            <a:spLocks noGrp="1"/>
          </p:cNvSpPr>
          <p:nvPr>
            <p:ph type="title"/>
          </p:nvPr>
        </p:nvSpPr>
        <p:spPr/>
        <p:txBody>
          <a:bodyPr/>
          <a:lstStyle/>
          <a:p>
            <a:r>
              <a:rPr lang="cs-CZ" sz="3300" b="1" dirty="0">
                <a:latin typeface="Times New Roman" panose="02020603050405020304" pitchFamily="18" charset="0"/>
                <a:ea typeface="Arial Unicode MS"/>
                <a:cs typeface="Times New Roman" panose="02020603050405020304" pitchFamily="18" charset="0"/>
              </a:rPr>
              <a:t>Základní potřeby biologické:</a:t>
            </a:r>
            <a:endParaRPr lang="cs-CZ" dirty="0"/>
          </a:p>
        </p:txBody>
      </p:sp>
      <p:sp>
        <p:nvSpPr>
          <p:cNvPr id="3" name="Zástupný obsah 2">
            <a:extLst>
              <a:ext uri="{FF2B5EF4-FFF2-40B4-BE49-F238E27FC236}">
                <a16:creationId xmlns:a16="http://schemas.microsoft.com/office/drawing/2014/main" id="{E5E6D751-4D4D-407B-A093-6F37C4431DE4}"/>
              </a:ext>
            </a:extLst>
          </p:cNvPr>
          <p:cNvSpPr>
            <a:spLocks noGrp="1"/>
          </p:cNvSpPr>
          <p:nvPr>
            <p:ph idx="1"/>
          </p:nvPr>
        </p:nvSpPr>
        <p:spPr/>
        <p:txBody>
          <a:bodyPr>
            <a:normAutofit/>
          </a:bodyPr>
          <a:lstStyle/>
          <a:p>
            <a:pPr marL="257175" indent="-257175" algn="just">
              <a:lnSpc>
                <a:spcPct val="150000"/>
              </a:lnSpc>
              <a:spcAft>
                <a:spcPts val="750"/>
              </a:spcAft>
              <a:buFont typeface="Symbol" panose="05050102010706020507" pitchFamily="18" charset="2"/>
              <a:buChar char="-"/>
            </a:pPr>
            <a:r>
              <a:rPr lang="cs-CZ" sz="2100" kern="0" dirty="0">
                <a:latin typeface="Times New Roman" panose="02020603050405020304" pitchFamily="18" charset="0"/>
                <a:ea typeface="Times New Roman" panose="02020603050405020304" pitchFamily="18" charset="0"/>
                <a:cs typeface="Times New Roman" panose="02020603050405020304" pitchFamily="18" charset="0"/>
              </a:rPr>
              <a:t>vzduch, voda, teplo,</a:t>
            </a:r>
          </a:p>
          <a:p>
            <a:pPr marL="257175" indent="-257175" algn="just">
              <a:lnSpc>
                <a:spcPct val="150000"/>
              </a:lnSpc>
              <a:spcAft>
                <a:spcPts val="750"/>
              </a:spcAft>
              <a:buFont typeface="Symbol" panose="05050102010706020507" pitchFamily="18" charset="2"/>
              <a:buChar char="-"/>
            </a:pPr>
            <a:r>
              <a:rPr lang="cs-CZ" sz="2100" kern="0" dirty="0">
                <a:latin typeface="Times New Roman" panose="02020603050405020304" pitchFamily="18" charset="0"/>
                <a:ea typeface="Times New Roman" panose="02020603050405020304" pitchFamily="18" charset="0"/>
                <a:cs typeface="Times New Roman" panose="02020603050405020304" pitchFamily="18" charset="0"/>
              </a:rPr>
              <a:t>kvalitní výživa,</a:t>
            </a:r>
          </a:p>
          <a:p>
            <a:pPr marL="257175" indent="-257175" algn="just">
              <a:lnSpc>
                <a:spcPct val="150000"/>
              </a:lnSpc>
              <a:spcAft>
                <a:spcPts val="750"/>
              </a:spcAft>
              <a:buFont typeface="Symbol" panose="05050102010706020507" pitchFamily="18" charset="2"/>
              <a:buChar char="-"/>
            </a:pPr>
            <a:r>
              <a:rPr lang="cs-CZ" sz="2100" kern="0" dirty="0">
                <a:latin typeface="Times New Roman" panose="02020603050405020304" pitchFamily="18" charset="0"/>
                <a:ea typeface="Times New Roman" panose="02020603050405020304" pitchFamily="18" charset="0"/>
                <a:cs typeface="Times New Roman" panose="02020603050405020304" pitchFamily="18" charset="0"/>
              </a:rPr>
              <a:t>spánek,</a:t>
            </a:r>
          </a:p>
          <a:p>
            <a:pPr marL="257175" indent="-257175" algn="just">
              <a:lnSpc>
                <a:spcPct val="150000"/>
              </a:lnSpc>
              <a:spcAft>
                <a:spcPts val="750"/>
              </a:spcAft>
              <a:buFont typeface="Symbol" panose="05050102010706020507" pitchFamily="18" charset="2"/>
              <a:buChar char="-"/>
            </a:pPr>
            <a:r>
              <a:rPr lang="cs-CZ" sz="2100" kern="0" dirty="0">
                <a:latin typeface="Times New Roman" panose="02020603050405020304" pitchFamily="18" charset="0"/>
                <a:ea typeface="Times New Roman" panose="02020603050405020304" pitchFamily="18" charset="0"/>
                <a:cs typeface="Times New Roman" panose="02020603050405020304" pitchFamily="18" charset="0"/>
              </a:rPr>
              <a:t>odpočinek, zájmové aktivity, relaxace,</a:t>
            </a:r>
          </a:p>
          <a:p>
            <a:pPr marL="257175" indent="-257175" algn="just">
              <a:lnSpc>
                <a:spcPct val="150000"/>
              </a:lnSpc>
              <a:spcAft>
                <a:spcPts val="750"/>
              </a:spcAft>
              <a:buFont typeface="Symbol" panose="05050102010706020507" pitchFamily="18" charset="2"/>
              <a:buChar char="-"/>
            </a:pPr>
            <a:r>
              <a:rPr lang="cs-CZ" sz="2100" kern="0" dirty="0">
                <a:latin typeface="Times New Roman" panose="02020603050405020304" pitchFamily="18" charset="0"/>
                <a:ea typeface="Times New Roman" panose="02020603050405020304" pitchFamily="18" charset="0"/>
                <a:cs typeface="Times New Roman" panose="02020603050405020304" pitchFamily="18" charset="0"/>
              </a:rPr>
              <a:t>přiměřené obydlí a ošacení,</a:t>
            </a:r>
          </a:p>
          <a:p>
            <a:pPr marL="257175" indent="-257175" algn="just">
              <a:lnSpc>
                <a:spcPct val="150000"/>
              </a:lnSpc>
              <a:spcAft>
                <a:spcPts val="750"/>
              </a:spcAft>
              <a:buFont typeface="Symbol" panose="05050102010706020507" pitchFamily="18" charset="2"/>
              <a:buChar char="-"/>
            </a:pPr>
            <a:r>
              <a:rPr lang="cs-CZ" sz="2100" kern="0" dirty="0">
                <a:latin typeface="Times New Roman" panose="02020603050405020304" pitchFamily="18" charset="0"/>
                <a:ea typeface="Times New Roman" panose="02020603050405020304" pitchFamily="18" charset="0"/>
                <a:cs typeface="Times New Roman" panose="02020603050405020304" pitchFamily="18" charset="0"/>
              </a:rPr>
              <a:t>ochrana dítěte před nemocemi a úrazy.</a:t>
            </a:r>
          </a:p>
          <a:p>
            <a:endParaRPr lang="cs-CZ" dirty="0"/>
          </a:p>
        </p:txBody>
      </p:sp>
    </p:spTree>
    <p:extLst>
      <p:ext uri="{BB962C8B-B14F-4D97-AF65-F5344CB8AC3E}">
        <p14:creationId xmlns:p14="http://schemas.microsoft.com/office/powerpoint/2010/main" val="21287954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BF5DA5-DA7D-4C0C-8635-6A507E47040E}"/>
              </a:ext>
            </a:extLst>
          </p:cNvPr>
          <p:cNvSpPr>
            <a:spLocks noGrp="1"/>
          </p:cNvSpPr>
          <p:nvPr>
            <p:ph type="title"/>
          </p:nvPr>
        </p:nvSpPr>
        <p:spPr/>
        <p:txBody>
          <a:bodyPr/>
          <a:lstStyle/>
          <a:p>
            <a:r>
              <a:rPr lang="cs-CZ" sz="3300" b="1" dirty="0">
                <a:latin typeface="Times New Roman" panose="02020603050405020304" pitchFamily="18" charset="0"/>
                <a:ea typeface="Arial Unicode MS"/>
                <a:cs typeface="Times New Roman" panose="02020603050405020304" pitchFamily="18" charset="0"/>
              </a:rPr>
              <a:t>Základní potřeby emocionální:</a:t>
            </a:r>
            <a:endParaRPr lang="cs-CZ" dirty="0"/>
          </a:p>
        </p:txBody>
      </p:sp>
      <p:sp>
        <p:nvSpPr>
          <p:cNvPr id="3" name="Zástupný obsah 2">
            <a:extLst>
              <a:ext uri="{FF2B5EF4-FFF2-40B4-BE49-F238E27FC236}">
                <a16:creationId xmlns:a16="http://schemas.microsoft.com/office/drawing/2014/main" id="{F91B8534-A224-48A3-BEE0-974E7F53224D}"/>
              </a:ext>
            </a:extLst>
          </p:cNvPr>
          <p:cNvSpPr>
            <a:spLocks noGrp="1"/>
          </p:cNvSpPr>
          <p:nvPr>
            <p:ph idx="1"/>
          </p:nvPr>
        </p:nvSpPr>
        <p:spPr/>
        <p:txBody>
          <a:bodyPr>
            <a:normAutofit/>
          </a:bodyPr>
          <a:lstStyle/>
          <a:p>
            <a:pPr marL="257175" indent="-257175" algn="just">
              <a:lnSpc>
                <a:spcPct val="150000"/>
              </a:lnSpc>
              <a:spcAft>
                <a:spcPts val="750"/>
              </a:spcAft>
              <a:buFont typeface="Symbol" panose="05050102010706020507" pitchFamily="18" charset="2"/>
              <a:buChar char="-"/>
            </a:pPr>
            <a:r>
              <a:rPr lang="cs-CZ" sz="2100" kern="0" dirty="0">
                <a:latin typeface="Times New Roman" panose="02020603050405020304" pitchFamily="18" charset="0"/>
                <a:ea typeface="Times New Roman" panose="02020603050405020304" pitchFamily="18" charset="0"/>
                <a:cs typeface="Times New Roman" panose="02020603050405020304" pitchFamily="18" charset="0"/>
              </a:rPr>
              <a:t>uvědomělé prožívání situací a schopnost empatie,</a:t>
            </a:r>
          </a:p>
          <a:p>
            <a:pPr marL="257175" indent="-257175" algn="just">
              <a:lnSpc>
                <a:spcPct val="150000"/>
              </a:lnSpc>
              <a:spcAft>
                <a:spcPts val="750"/>
              </a:spcAft>
              <a:buFont typeface="Symbol" panose="05050102010706020507" pitchFamily="18" charset="2"/>
              <a:buChar char="-"/>
            </a:pPr>
            <a:r>
              <a:rPr lang="cs-CZ" sz="2100" kern="0" dirty="0">
                <a:latin typeface="Times New Roman" panose="02020603050405020304" pitchFamily="18" charset="0"/>
                <a:ea typeface="Times New Roman" panose="02020603050405020304" pitchFamily="18" charset="0"/>
                <a:cs typeface="Times New Roman" panose="02020603050405020304" pitchFamily="18" charset="0"/>
              </a:rPr>
              <a:t>prožitek z veřejně prospěšné práce, dobrého skutku,</a:t>
            </a:r>
          </a:p>
          <a:p>
            <a:pPr marL="257175" indent="-257175" algn="just">
              <a:lnSpc>
                <a:spcPct val="150000"/>
              </a:lnSpc>
              <a:spcAft>
                <a:spcPts val="750"/>
              </a:spcAft>
              <a:buFont typeface="Symbol" panose="05050102010706020507" pitchFamily="18" charset="2"/>
              <a:buChar char="-"/>
            </a:pPr>
            <a:r>
              <a:rPr lang="cs-CZ" sz="2100" kern="0" dirty="0">
                <a:latin typeface="Times New Roman" panose="02020603050405020304" pitchFamily="18" charset="0"/>
                <a:ea typeface="Times New Roman" panose="02020603050405020304" pitchFamily="18" charset="0"/>
                <a:cs typeface="Times New Roman" panose="02020603050405020304" pitchFamily="18" charset="0"/>
              </a:rPr>
              <a:t>pozitivní výchova a bezpodmínečná akceptace dítěte,</a:t>
            </a:r>
          </a:p>
          <a:p>
            <a:pPr marL="257175" indent="-257175" algn="just">
              <a:lnSpc>
                <a:spcPct val="150000"/>
              </a:lnSpc>
              <a:spcAft>
                <a:spcPts val="750"/>
              </a:spcAft>
              <a:buFont typeface="Symbol" panose="05050102010706020507" pitchFamily="18" charset="2"/>
              <a:buChar char="-"/>
            </a:pPr>
            <a:r>
              <a:rPr lang="cs-CZ" sz="2100" kern="0" dirty="0">
                <a:latin typeface="Times New Roman" panose="02020603050405020304" pitchFamily="18" charset="0"/>
                <a:ea typeface="Times New Roman" panose="02020603050405020304" pitchFamily="18" charset="0"/>
                <a:cs typeface="Times New Roman" panose="02020603050405020304" pitchFamily="18" charset="0"/>
              </a:rPr>
              <a:t>porozumění nonverbální komunikaci.</a:t>
            </a:r>
          </a:p>
          <a:p>
            <a:endParaRPr lang="cs-CZ" dirty="0"/>
          </a:p>
        </p:txBody>
      </p:sp>
    </p:spTree>
    <p:extLst>
      <p:ext uri="{BB962C8B-B14F-4D97-AF65-F5344CB8AC3E}">
        <p14:creationId xmlns:p14="http://schemas.microsoft.com/office/powerpoint/2010/main" val="1693573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wrap="square" anchor="ctr">
            <a:normAutofit/>
          </a:bodyPr>
          <a:lstStyle/>
          <a:p>
            <a:r>
              <a:rPr lang="cs-CZ" dirty="0"/>
              <a:t>Způsoby poznání</a:t>
            </a:r>
          </a:p>
        </p:txBody>
      </p:sp>
      <p:graphicFrame>
        <p:nvGraphicFramePr>
          <p:cNvPr id="5" name="Zástupný symbol pro obsah 2">
            <a:extLst>
              <a:ext uri="{FF2B5EF4-FFF2-40B4-BE49-F238E27FC236}">
                <a16:creationId xmlns:a16="http://schemas.microsoft.com/office/drawing/2014/main" id="{B699DAFA-A4DF-F591-BA9A-9B77276544BD}"/>
              </a:ext>
            </a:extLst>
          </p:cNvPr>
          <p:cNvGraphicFramePr>
            <a:graphicFrameLocks noGrp="1"/>
          </p:cNvGraphicFramePr>
          <p:nvPr>
            <p:ph idx="1"/>
            <p:extLst>
              <p:ext uri="{D42A27DB-BD31-4B8C-83A1-F6EECF244321}">
                <p14:modId xmlns:p14="http://schemas.microsoft.com/office/powerpoint/2010/main" val="193225959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8BE3F4-7E04-438A-B3FD-8EC6508EA3AF}"/>
              </a:ext>
            </a:extLst>
          </p:cNvPr>
          <p:cNvSpPr>
            <a:spLocks noGrp="1"/>
          </p:cNvSpPr>
          <p:nvPr>
            <p:ph type="title"/>
          </p:nvPr>
        </p:nvSpPr>
        <p:spPr/>
        <p:txBody>
          <a:bodyPr/>
          <a:lstStyle/>
          <a:p>
            <a:r>
              <a:rPr lang="cs-CZ" sz="3300" b="1" dirty="0">
                <a:latin typeface="Times New Roman" panose="02020603050405020304" pitchFamily="18" charset="0"/>
                <a:ea typeface="Arial Unicode MS"/>
                <a:cs typeface="Times New Roman" panose="02020603050405020304" pitchFamily="18" charset="0"/>
              </a:rPr>
              <a:t>Základní potřeby sociální:</a:t>
            </a:r>
            <a:endParaRPr lang="cs-CZ" dirty="0"/>
          </a:p>
        </p:txBody>
      </p:sp>
      <p:sp>
        <p:nvSpPr>
          <p:cNvPr id="3" name="Zástupný obsah 2">
            <a:extLst>
              <a:ext uri="{FF2B5EF4-FFF2-40B4-BE49-F238E27FC236}">
                <a16:creationId xmlns:a16="http://schemas.microsoft.com/office/drawing/2014/main" id="{94CF8EA1-89C7-464F-830E-1B7ED2A29473}"/>
              </a:ext>
            </a:extLst>
          </p:cNvPr>
          <p:cNvSpPr>
            <a:spLocks noGrp="1"/>
          </p:cNvSpPr>
          <p:nvPr>
            <p:ph idx="1"/>
          </p:nvPr>
        </p:nvSpPr>
        <p:spPr/>
        <p:txBody>
          <a:bodyPr>
            <a:normAutofit/>
          </a:bodyPr>
          <a:lstStyle/>
          <a:p>
            <a:pPr marL="257175" indent="-257175" algn="just">
              <a:lnSpc>
                <a:spcPct val="150000"/>
              </a:lnSpc>
              <a:spcAft>
                <a:spcPts val="750"/>
              </a:spcAft>
              <a:buFont typeface="Symbol" panose="05050102010706020507" pitchFamily="18" charset="2"/>
              <a:buChar char="-"/>
            </a:pPr>
            <a:r>
              <a:rPr lang="cs-CZ" sz="2100" kern="0" dirty="0">
                <a:latin typeface="Times New Roman" panose="02020603050405020304" pitchFamily="18" charset="0"/>
                <a:ea typeface="Times New Roman" panose="02020603050405020304" pitchFamily="18" charset="0"/>
                <a:cs typeface="Times New Roman" panose="02020603050405020304" pitchFamily="18" charset="0"/>
              </a:rPr>
              <a:t>sociální dovednosti,</a:t>
            </a:r>
          </a:p>
          <a:p>
            <a:pPr marL="257175" indent="-257175" algn="just">
              <a:lnSpc>
                <a:spcPct val="150000"/>
              </a:lnSpc>
              <a:spcAft>
                <a:spcPts val="750"/>
              </a:spcAft>
              <a:buFont typeface="Symbol" panose="05050102010706020507" pitchFamily="18" charset="2"/>
              <a:buChar char="-"/>
            </a:pPr>
            <a:r>
              <a:rPr lang="cs-CZ" sz="2100" kern="0" dirty="0">
                <a:latin typeface="Times New Roman" panose="02020603050405020304" pitchFamily="18" charset="0"/>
                <a:ea typeface="Times New Roman" panose="02020603050405020304" pitchFamily="18" charset="0"/>
                <a:cs typeface="Times New Roman" panose="02020603050405020304" pitchFamily="18" charset="0"/>
              </a:rPr>
              <a:t>vzory pravidel chování v sociální komunikaci,</a:t>
            </a:r>
          </a:p>
          <a:p>
            <a:pPr marL="257175" indent="-257175" algn="just">
              <a:lnSpc>
                <a:spcPct val="150000"/>
              </a:lnSpc>
              <a:spcAft>
                <a:spcPts val="750"/>
              </a:spcAft>
              <a:buFont typeface="Symbol" panose="05050102010706020507" pitchFamily="18" charset="2"/>
              <a:buChar char="-"/>
            </a:pPr>
            <a:r>
              <a:rPr lang="cs-CZ" sz="2100" kern="0" dirty="0">
                <a:latin typeface="Times New Roman" panose="02020603050405020304" pitchFamily="18" charset="0"/>
                <a:ea typeface="Times New Roman" panose="02020603050405020304" pitchFamily="18" charset="0"/>
                <a:cs typeface="Times New Roman" panose="02020603050405020304" pitchFamily="18" charset="0"/>
              </a:rPr>
              <a:t>pocit sounáležitosti,</a:t>
            </a:r>
          </a:p>
          <a:p>
            <a:pPr marL="257175" indent="-257175" algn="just">
              <a:lnSpc>
                <a:spcPct val="150000"/>
              </a:lnSpc>
              <a:spcAft>
                <a:spcPts val="750"/>
              </a:spcAft>
              <a:buFont typeface="Symbol" panose="05050102010706020507" pitchFamily="18" charset="2"/>
              <a:buChar char="-"/>
            </a:pPr>
            <a:r>
              <a:rPr lang="cs-CZ" sz="2100" kern="0" dirty="0">
                <a:latin typeface="Times New Roman" panose="02020603050405020304" pitchFamily="18" charset="0"/>
                <a:ea typeface="Times New Roman" panose="02020603050405020304" pitchFamily="18" charset="0"/>
                <a:cs typeface="Times New Roman" panose="02020603050405020304" pitchFamily="18" charset="0"/>
              </a:rPr>
              <a:t>pocit jistoty v očekávání sociální podpory ze strany klíčové osoby,</a:t>
            </a:r>
          </a:p>
          <a:p>
            <a:pPr marL="257175" indent="-257175" algn="just">
              <a:lnSpc>
                <a:spcPct val="150000"/>
              </a:lnSpc>
              <a:spcAft>
                <a:spcPts val="750"/>
              </a:spcAft>
              <a:buFont typeface="Symbol" panose="05050102010706020507" pitchFamily="18" charset="2"/>
              <a:buChar char="-"/>
            </a:pPr>
            <a:r>
              <a:rPr lang="cs-CZ" sz="2100" kern="0" dirty="0">
                <a:latin typeface="Times New Roman" panose="02020603050405020304" pitchFamily="18" charset="0"/>
                <a:ea typeface="Times New Roman" panose="02020603050405020304" pitchFamily="18" charset="0"/>
                <a:cs typeface="Times New Roman" panose="02020603050405020304" pitchFamily="18" charset="0"/>
              </a:rPr>
              <a:t>ochrana před všemi formami interpersonálního násilí,</a:t>
            </a:r>
          </a:p>
          <a:p>
            <a:pPr marL="257175" indent="-257175" algn="just">
              <a:lnSpc>
                <a:spcPct val="150000"/>
              </a:lnSpc>
              <a:spcAft>
                <a:spcPts val="750"/>
              </a:spcAft>
              <a:buFont typeface="Symbol" panose="05050102010706020507" pitchFamily="18" charset="2"/>
              <a:buChar char="-"/>
            </a:pPr>
            <a:r>
              <a:rPr lang="cs-CZ" sz="2100" kern="0" dirty="0">
                <a:latin typeface="Times New Roman" panose="02020603050405020304" pitchFamily="18" charset="0"/>
                <a:ea typeface="Times New Roman" panose="02020603050405020304" pitchFamily="18" charset="0"/>
                <a:cs typeface="Times New Roman" panose="02020603050405020304" pitchFamily="18" charset="0"/>
              </a:rPr>
              <a:t>zvládání stresu.</a:t>
            </a:r>
          </a:p>
          <a:p>
            <a:endParaRPr lang="cs-CZ" dirty="0"/>
          </a:p>
        </p:txBody>
      </p:sp>
    </p:spTree>
    <p:extLst>
      <p:ext uri="{BB962C8B-B14F-4D97-AF65-F5344CB8AC3E}">
        <p14:creationId xmlns:p14="http://schemas.microsoft.com/office/powerpoint/2010/main" val="31180877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A0E7D8-1F6F-4FFD-867A-4B421B3ED401}"/>
              </a:ext>
            </a:extLst>
          </p:cNvPr>
          <p:cNvSpPr>
            <a:spLocks noGrp="1"/>
          </p:cNvSpPr>
          <p:nvPr>
            <p:ph type="title"/>
          </p:nvPr>
        </p:nvSpPr>
        <p:spPr/>
        <p:txBody>
          <a:bodyPr/>
          <a:lstStyle/>
          <a:p>
            <a:r>
              <a:rPr lang="cs-CZ" sz="3300" b="1" dirty="0">
                <a:latin typeface="Times New Roman" panose="02020603050405020304" pitchFamily="18" charset="0"/>
                <a:ea typeface="Arial Unicode MS"/>
                <a:cs typeface="Times New Roman" panose="02020603050405020304" pitchFamily="18" charset="0"/>
              </a:rPr>
              <a:t>Základní potřeby duchovní:</a:t>
            </a:r>
            <a:endParaRPr lang="cs-CZ" dirty="0"/>
          </a:p>
        </p:txBody>
      </p:sp>
      <p:sp>
        <p:nvSpPr>
          <p:cNvPr id="3" name="Zástupný obsah 2">
            <a:extLst>
              <a:ext uri="{FF2B5EF4-FFF2-40B4-BE49-F238E27FC236}">
                <a16:creationId xmlns:a16="http://schemas.microsoft.com/office/drawing/2014/main" id="{099CAC08-BE8F-4182-8DBC-0206D402FF77}"/>
              </a:ext>
            </a:extLst>
          </p:cNvPr>
          <p:cNvSpPr>
            <a:spLocks noGrp="1"/>
          </p:cNvSpPr>
          <p:nvPr>
            <p:ph idx="1"/>
          </p:nvPr>
        </p:nvSpPr>
        <p:spPr/>
        <p:txBody>
          <a:bodyPr>
            <a:normAutofit/>
          </a:bodyPr>
          <a:lstStyle/>
          <a:p>
            <a:pPr marL="257175" indent="-257175" algn="just">
              <a:lnSpc>
                <a:spcPct val="150000"/>
              </a:lnSpc>
              <a:spcAft>
                <a:spcPts val="750"/>
              </a:spcAft>
              <a:buFont typeface="Symbol" panose="05050102010706020507" pitchFamily="18" charset="2"/>
              <a:buChar char="-"/>
            </a:pPr>
            <a:r>
              <a:rPr lang="cs-CZ" sz="2100" kern="0" dirty="0">
                <a:latin typeface="Times New Roman" panose="02020603050405020304" pitchFamily="18" charset="0"/>
                <a:ea typeface="Times New Roman" panose="02020603050405020304" pitchFamily="18" charset="0"/>
                <a:cs typeface="Times New Roman" panose="02020603050405020304" pitchFamily="18" charset="0"/>
              </a:rPr>
              <a:t>potřeba přiměřeného sebepojetí,</a:t>
            </a:r>
          </a:p>
          <a:p>
            <a:pPr marL="257175" indent="-257175" algn="just">
              <a:lnSpc>
                <a:spcPct val="150000"/>
              </a:lnSpc>
              <a:spcAft>
                <a:spcPts val="750"/>
              </a:spcAft>
              <a:buFont typeface="Symbol" panose="05050102010706020507" pitchFamily="18" charset="2"/>
              <a:buChar char="-"/>
            </a:pPr>
            <a:r>
              <a:rPr lang="cs-CZ" sz="2100" kern="0" dirty="0">
                <a:latin typeface="Times New Roman" panose="02020603050405020304" pitchFamily="18" charset="0"/>
                <a:ea typeface="Times New Roman" panose="02020603050405020304" pitchFamily="18" charset="0"/>
                <a:cs typeface="Times New Roman" panose="02020603050405020304" pitchFamily="18" charset="0"/>
              </a:rPr>
              <a:t>potřeba hierarchie životních hodnot.“</a:t>
            </a:r>
          </a:p>
          <a:p>
            <a:pPr>
              <a:lnSpc>
                <a:spcPct val="115000"/>
              </a:lnSpc>
              <a:spcAft>
                <a:spcPts val="750"/>
              </a:spcAft>
            </a:pPr>
            <a:r>
              <a:rPr lang="cs-CZ" sz="2100" dirty="0">
                <a:latin typeface="Times New Roman" panose="02020603050405020304" pitchFamily="18" charset="0"/>
                <a:ea typeface="Calibri" panose="020F0502020204030204" pitchFamily="34" charset="0"/>
                <a:cs typeface="Times New Roman" panose="02020603050405020304" pitchFamily="18" charset="0"/>
              </a:rPr>
              <a:t>	</a:t>
            </a:r>
            <a:endParaRPr lang="cs-CZ" dirty="0"/>
          </a:p>
        </p:txBody>
      </p:sp>
    </p:spTree>
    <p:extLst>
      <p:ext uri="{BB962C8B-B14F-4D97-AF65-F5344CB8AC3E}">
        <p14:creationId xmlns:p14="http://schemas.microsoft.com/office/powerpoint/2010/main" val="5692234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811BD5-9F47-45D7-AA6D-8E6EC29235ED}"/>
              </a:ext>
            </a:extLst>
          </p:cNvPr>
          <p:cNvSpPr>
            <a:spLocks noGrp="1"/>
          </p:cNvSpPr>
          <p:nvPr>
            <p:ph type="title"/>
          </p:nvPr>
        </p:nvSpPr>
        <p:spPr/>
        <p:txBody>
          <a:bodyPr/>
          <a:lstStyle/>
          <a:p>
            <a:r>
              <a:rPr lang="cs-CZ" dirty="0"/>
              <a:t>Demokratizace rodiny</a:t>
            </a:r>
          </a:p>
        </p:txBody>
      </p:sp>
      <p:sp>
        <p:nvSpPr>
          <p:cNvPr id="3" name="Zástupný obsah 2">
            <a:extLst>
              <a:ext uri="{FF2B5EF4-FFF2-40B4-BE49-F238E27FC236}">
                <a16:creationId xmlns:a16="http://schemas.microsoft.com/office/drawing/2014/main" id="{217A7BA5-E170-4548-9F3A-652F8F76E4BB}"/>
              </a:ext>
            </a:extLst>
          </p:cNvPr>
          <p:cNvSpPr>
            <a:spLocks noGrp="1"/>
          </p:cNvSpPr>
          <p:nvPr>
            <p:ph idx="1"/>
          </p:nvPr>
        </p:nvSpPr>
        <p:spPr/>
        <p:txBody>
          <a:bodyPr>
            <a:normAutofit/>
          </a:bodyPr>
          <a:lstStyle/>
          <a:p>
            <a:pPr>
              <a:lnSpc>
                <a:spcPct val="115000"/>
              </a:lnSpc>
              <a:spcAft>
                <a:spcPts val="750"/>
              </a:spcAft>
            </a:pPr>
            <a:r>
              <a:rPr lang="cs-CZ" sz="1350" dirty="0">
                <a:latin typeface="Times New Roman" panose="02020603050405020304" pitchFamily="18" charset="0"/>
                <a:ea typeface="Calibri" panose="020F0502020204030204" pitchFamily="34" charset="0"/>
                <a:cs typeface="Times New Roman" panose="02020603050405020304" pitchFamily="18" charset="0"/>
              </a:rPr>
              <a:t>Stát jako nositel moci a služeb přichází k obyvatelům s určitými očekáváními v rámci své rodinné politiky. S očekáváními však přichází i partneři, ale s očekáváními přichází i děti. Tahle očekávání se mísí s potřebami. Informační technologie bourají důvěru mezi lidmi – jsou často nástrojem moci, ale paralelně vyrůstá  potřeba budování důvěry v systém – v rámci SPOD je tento jev patrný na rodinných konferencích.</a:t>
            </a:r>
          </a:p>
          <a:p>
            <a:pPr>
              <a:lnSpc>
                <a:spcPct val="115000"/>
              </a:lnSpc>
              <a:spcAft>
                <a:spcPts val="750"/>
              </a:spcAft>
            </a:pPr>
            <a:r>
              <a:rPr lang="cs-CZ" sz="1350" dirty="0">
                <a:latin typeface="Times New Roman" panose="02020603050405020304" pitchFamily="18" charset="0"/>
                <a:ea typeface="Calibri" panose="020F0502020204030204" pitchFamily="34" charset="0"/>
                <a:cs typeface="Times New Roman" panose="02020603050405020304" pitchFamily="18" charset="0"/>
              </a:rPr>
              <a:t>	Stát očekává od žen  - mateřství a rodičovství – možnost otcovské dovolené na tomto očekávání mění jen málo, neboť do hry vstupují dětské potřeby, schopnost kojení a podobně. Argument o umělé stravě je jako srovnání aktu a pietního aktu. </a:t>
            </a:r>
          </a:p>
          <a:p>
            <a:pPr indent="337185">
              <a:lnSpc>
                <a:spcPct val="115000"/>
              </a:lnSpc>
              <a:spcAft>
                <a:spcPts val="750"/>
              </a:spcAft>
            </a:pPr>
            <a:r>
              <a:rPr lang="cs-CZ" sz="1350" dirty="0">
                <a:latin typeface="Times New Roman" panose="02020603050405020304" pitchFamily="18" charset="0"/>
                <a:ea typeface="Calibri" panose="020F0502020204030204" pitchFamily="34" charset="0"/>
                <a:cs typeface="Times New Roman" panose="02020603050405020304" pitchFamily="18" charset="0"/>
              </a:rPr>
              <a:t>Rodina se však demokratizuje a podle výše uvedených principů demokratizace, takový proces potřebuje diskurzivní prostor naplněný důvěrou. V dnešních rodinách dochází ve funkčních vztazích k vytváření nových rozdělení rolí – kdo vydělává, starost o děti, starost o domácnost a podobně. Do těchto domácích a rodinných diskurzů jsou zapojovány i děti a vytváří tak nové kategorie a modely. </a:t>
            </a:r>
            <a:r>
              <a:rPr lang="cs-CZ" sz="1350" dirty="0" err="1">
                <a:latin typeface="Times New Roman" panose="02020603050405020304" pitchFamily="18" charset="0"/>
                <a:ea typeface="Calibri" panose="020F0502020204030204" pitchFamily="34" charset="0"/>
                <a:cs typeface="Times New Roman" panose="02020603050405020304" pitchFamily="18" charset="0"/>
              </a:rPr>
              <a:t>Giddens</a:t>
            </a:r>
            <a:r>
              <a:rPr lang="cs-CZ" sz="1350" dirty="0">
                <a:latin typeface="Times New Roman" panose="02020603050405020304" pitchFamily="18" charset="0"/>
                <a:ea typeface="Calibri" panose="020F0502020204030204" pitchFamily="34" charset="0"/>
                <a:cs typeface="Times New Roman" panose="02020603050405020304" pitchFamily="18" charset="0"/>
              </a:rPr>
              <a:t> (in </a:t>
            </a:r>
            <a:r>
              <a:rPr lang="cs-CZ" sz="1350" dirty="0" err="1">
                <a:latin typeface="Times New Roman" panose="02020603050405020304" pitchFamily="18" charset="0"/>
                <a:ea typeface="Calibri" panose="020F0502020204030204" pitchFamily="34" charset="0"/>
                <a:cs typeface="Times New Roman" panose="02020603050405020304" pitchFamily="18" charset="0"/>
              </a:rPr>
              <a:t>Webb</a:t>
            </a:r>
            <a:r>
              <a:rPr lang="cs-CZ" sz="1350" dirty="0">
                <a:latin typeface="Times New Roman" panose="02020603050405020304" pitchFamily="18" charset="0"/>
                <a:ea typeface="Calibri" panose="020F0502020204030204" pitchFamily="34" charset="0"/>
                <a:cs typeface="Times New Roman" panose="02020603050405020304" pitchFamily="18" charset="0"/>
              </a:rPr>
              <a:t>, 2013) upozorňuje na to, že výhodu mají jedinci se spiritualitou, empatií a sebereflexí. Stát konstruuje v rámci sociální práce pomoci rodinám nová pravidla, ale rodiny ve své funkčnosti žijí mimo tato pravidla. Cesta od </a:t>
            </a:r>
            <a:r>
              <a:rPr lang="cs-CZ" sz="1350" dirty="0" err="1">
                <a:latin typeface="Times New Roman" panose="02020603050405020304" pitchFamily="18" charset="0"/>
                <a:ea typeface="Calibri" panose="020F0502020204030204" pitchFamily="34" charset="0"/>
                <a:cs typeface="Times New Roman" panose="02020603050405020304" pitchFamily="18" charset="0"/>
              </a:rPr>
              <a:t>dys</a:t>
            </a:r>
            <a:r>
              <a:rPr lang="cs-CZ" sz="1350">
                <a:latin typeface="Times New Roman" panose="02020603050405020304" pitchFamily="18" charset="0"/>
                <a:ea typeface="Calibri" panose="020F0502020204030204" pitchFamily="34" charset="0"/>
                <a:cs typeface="Times New Roman" panose="02020603050405020304" pitchFamily="18" charset="0"/>
              </a:rPr>
              <a:t>-funkčnosti k funkčnosti je stává složitější ne jen pro sociální pracovníky, ale především pro jednotlivce.</a:t>
            </a:r>
          </a:p>
          <a:p>
            <a:endParaRPr lang="cs-CZ"/>
          </a:p>
        </p:txBody>
      </p:sp>
    </p:spTree>
    <p:extLst>
      <p:ext uri="{BB962C8B-B14F-4D97-AF65-F5344CB8AC3E}">
        <p14:creationId xmlns:p14="http://schemas.microsoft.com/office/powerpoint/2010/main" val="950740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83E23D-8162-8811-1A0D-E7B0BB9C3B2A}"/>
              </a:ext>
            </a:extLst>
          </p:cNvPr>
          <p:cNvSpPr>
            <a:spLocks noGrp="1"/>
          </p:cNvSpPr>
          <p:nvPr>
            <p:ph type="title"/>
          </p:nvPr>
        </p:nvSpPr>
        <p:spPr/>
        <p:txBody>
          <a:bodyPr/>
          <a:lstStyle/>
          <a:p>
            <a:r>
              <a:rPr lang="cs-CZ" dirty="0"/>
              <a:t>Výchovné instituce</a:t>
            </a:r>
          </a:p>
        </p:txBody>
      </p:sp>
      <p:sp>
        <p:nvSpPr>
          <p:cNvPr id="3" name="Zástupný obsah 2">
            <a:extLst>
              <a:ext uri="{FF2B5EF4-FFF2-40B4-BE49-F238E27FC236}">
                <a16:creationId xmlns:a16="http://schemas.microsoft.com/office/drawing/2014/main" id="{9CD56456-CF63-599E-7A1F-698A8C5335E6}"/>
              </a:ext>
            </a:extLst>
          </p:cNvPr>
          <p:cNvSpPr>
            <a:spLocks noGrp="1"/>
          </p:cNvSpPr>
          <p:nvPr>
            <p:ph idx="1"/>
          </p:nvPr>
        </p:nvSpPr>
        <p:spPr/>
        <p:txBody>
          <a:bodyPr/>
          <a:lstStyle/>
          <a:p>
            <a:r>
              <a:rPr lang="cs-CZ" dirty="0"/>
              <a:t>Potřeby dítěte – bezpečí být sám sebou</a:t>
            </a:r>
          </a:p>
          <a:p>
            <a:r>
              <a:rPr lang="cs-CZ" dirty="0"/>
              <a:t>Rozvíjet dovednosti, které škola nepodporuje</a:t>
            </a:r>
          </a:p>
          <a:p>
            <a:r>
              <a:rPr lang="cs-CZ" dirty="0"/>
              <a:t>Nemít školu založenou </a:t>
            </a:r>
            <a:r>
              <a:rPr lang="cs-CZ"/>
              <a:t>na mentorování</a:t>
            </a:r>
          </a:p>
        </p:txBody>
      </p:sp>
    </p:spTree>
    <p:extLst>
      <p:ext uri="{BB962C8B-B14F-4D97-AF65-F5344CB8AC3E}">
        <p14:creationId xmlns:p14="http://schemas.microsoft.com/office/powerpoint/2010/main" val="36508273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332" y="1321138"/>
            <a:ext cx="7773338" cy="1197133"/>
          </a:xfrm>
        </p:spPr>
        <p:txBody>
          <a:bodyPr>
            <a:normAutofit/>
          </a:bodyPr>
          <a:lstStyle/>
          <a:p>
            <a:r>
              <a:rPr lang="cs-CZ" dirty="0"/>
              <a:t>Nenaplněnost potřeb</a:t>
            </a:r>
          </a:p>
        </p:txBody>
      </p:sp>
      <p:graphicFrame>
        <p:nvGraphicFramePr>
          <p:cNvPr id="5" name="Zástupný symbol pro obsah 2">
            <a:extLst>
              <a:ext uri="{FF2B5EF4-FFF2-40B4-BE49-F238E27FC236}">
                <a16:creationId xmlns:a16="http://schemas.microsoft.com/office/drawing/2014/main" id="{90C77854-899F-42EF-8F4E-984AD9DDE6EF}"/>
              </a:ext>
            </a:extLst>
          </p:cNvPr>
          <p:cNvGraphicFramePr>
            <a:graphicFrameLocks noGrp="1"/>
          </p:cNvGraphicFramePr>
          <p:nvPr>
            <p:ph sz="quarter" idx="13"/>
          </p:nvPr>
        </p:nvGraphicFramePr>
        <p:xfrm>
          <a:off x="685800" y="2756607"/>
          <a:ext cx="7772400" cy="22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94372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8F5FB8-D7B2-4F37-92CF-1596979D1FBA}"/>
              </a:ext>
            </a:extLst>
          </p:cNvPr>
          <p:cNvSpPr>
            <a:spLocks noGrp="1"/>
          </p:cNvSpPr>
          <p:nvPr>
            <p:ph type="title"/>
          </p:nvPr>
        </p:nvSpPr>
        <p:spPr/>
        <p:txBody>
          <a:bodyPr/>
          <a:lstStyle/>
          <a:p>
            <a:r>
              <a:rPr lang="cs-CZ" dirty="0"/>
              <a:t>Reflektující tým</a:t>
            </a:r>
          </a:p>
        </p:txBody>
      </p:sp>
      <p:sp>
        <p:nvSpPr>
          <p:cNvPr id="3" name="Zástupný obsah 2">
            <a:extLst>
              <a:ext uri="{FF2B5EF4-FFF2-40B4-BE49-F238E27FC236}">
                <a16:creationId xmlns:a16="http://schemas.microsoft.com/office/drawing/2014/main" id="{41565C19-9628-4EF2-8F61-09BF019CDA38}"/>
              </a:ext>
            </a:extLst>
          </p:cNvPr>
          <p:cNvSpPr>
            <a:spLocks noGrp="1"/>
          </p:cNvSpPr>
          <p:nvPr>
            <p:ph idx="1"/>
          </p:nvPr>
        </p:nvSpPr>
        <p:spPr/>
        <p:txBody>
          <a:bodyPr/>
          <a:lstStyle/>
          <a:p>
            <a:r>
              <a:rPr lang="cs-CZ" dirty="0"/>
              <a:t>Naplňování dětských potřeb</a:t>
            </a:r>
          </a:p>
        </p:txBody>
      </p:sp>
    </p:spTree>
    <p:extLst>
      <p:ext uri="{BB962C8B-B14F-4D97-AF65-F5344CB8AC3E}">
        <p14:creationId xmlns:p14="http://schemas.microsoft.com/office/powerpoint/2010/main" val="14648283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648A09-3B8B-1D49-AEA9-D7B30884D7B4}"/>
              </a:ext>
            </a:extLst>
          </p:cNvPr>
          <p:cNvSpPr>
            <a:spLocks noGrp="1"/>
          </p:cNvSpPr>
          <p:nvPr>
            <p:ph type="title"/>
          </p:nvPr>
        </p:nvSpPr>
        <p:spPr/>
        <p:txBody>
          <a:bodyPr/>
          <a:lstStyle/>
          <a:p>
            <a:r>
              <a:rPr lang="cs-CZ" dirty="0"/>
              <a:t>Potřeby dětí – jak by mělo vypadat naplňování</a:t>
            </a:r>
          </a:p>
        </p:txBody>
      </p:sp>
      <p:sp>
        <p:nvSpPr>
          <p:cNvPr id="3" name="Zástupný obsah 2">
            <a:extLst>
              <a:ext uri="{FF2B5EF4-FFF2-40B4-BE49-F238E27FC236}">
                <a16:creationId xmlns:a16="http://schemas.microsoft.com/office/drawing/2014/main" id="{E588E05F-3D48-5C4B-A5FE-1A3695A9B00A}"/>
              </a:ext>
            </a:extLst>
          </p:cNvPr>
          <p:cNvSpPr>
            <a:spLocks noGrp="1"/>
          </p:cNvSpPr>
          <p:nvPr>
            <p:ph idx="1"/>
          </p:nvPr>
        </p:nvSpPr>
        <p:spPr/>
        <p:txBody>
          <a:bodyPr>
            <a:normAutofit fontScale="85000" lnSpcReduction="20000"/>
          </a:bodyPr>
          <a:lstStyle/>
          <a:p>
            <a:r>
              <a:rPr lang="cs-CZ" dirty="0"/>
              <a:t>Potřeby přiměřené stimulace</a:t>
            </a:r>
          </a:p>
          <a:p>
            <a:r>
              <a:rPr lang="cs-CZ" dirty="0"/>
              <a:t>Smysluplného světa</a:t>
            </a:r>
          </a:p>
          <a:p>
            <a:r>
              <a:rPr lang="cs-CZ" dirty="0"/>
              <a:t>Potřeby lásky</a:t>
            </a:r>
          </a:p>
          <a:p>
            <a:r>
              <a:rPr lang="cs-CZ" dirty="0"/>
              <a:t>Pozitivní identity</a:t>
            </a:r>
          </a:p>
          <a:p>
            <a:r>
              <a:rPr lang="cs-CZ" dirty="0"/>
              <a:t>Životní perspektivy</a:t>
            </a:r>
          </a:p>
          <a:p>
            <a:r>
              <a:rPr lang="cs-CZ" dirty="0"/>
              <a:t>Potřeby psychické</a:t>
            </a:r>
          </a:p>
          <a:p>
            <a:r>
              <a:rPr lang="cs-CZ" dirty="0"/>
              <a:t>Potřeby biologické</a:t>
            </a:r>
          </a:p>
          <a:p>
            <a:r>
              <a:rPr lang="cs-CZ" dirty="0"/>
              <a:t>Potřeby emocionální</a:t>
            </a:r>
          </a:p>
          <a:p>
            <a:r>
              <a:rPr lang="cs-CZ" dirty="0"/>
              <a:t>Potřeby sociální</a:t>
            </a:r>
          </a:p>
          <a:p>
            <a:r>
              <a:rPr lang="cs-CZ" dirty="0"/>
              <a:t>Potřeby duchovní</a:t>
            </a:r>
          </a:p>
        </p:txBody>
      </p:sp>
    </p:spTree>
    <p:extLst>
      <p:ext uri="{BB962C8B-B14F-4D97-AF65-F5344CB8AC3E}">
        <p14:creationId xmlns:p14="http://schemas.microsoft.com/office/powerpoint/2010/main" val="26885012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3A70A-B687-A6F6-CD29-E6A9B72B3D7F}"/>
            </a:ext>
          </a:extLst>
        </p:cNvPr>
        <p:cNvGrpSpPr/>
        <p:nvPr/>
      </p:nvGrpSpPr>
      <p:grpSpPr>
        <a:xfrm>
          <a:off x="0" y="0"/>
          <a:ext cx="0" cy="0"/>
          <a:chOff x="0" y="0"/>
          <a:chExt cx="0" cy="0"/>
        </a:xfrm>
      </p:grpSpPr>
      <p:sp>
        <p:nvSpPr>
          <p:cNvPr id="22530" name="Nadpis 1">
            <a:extLst>
              <a:ext uri="{FF2B5EF4-FFF2-40B4-BE49-F238E27FC236}">
                <a16:creationId xmlns:a16="http://schemas.microsoft.com/office/drawing/2014/main" id="{638C8741-B2DF-B2A4-5270-47BE4CBF4F89}"/>
              </a:ext>
            </a:extLst>
          </p:cNvPr>
          <p:cNvSpPr>
            <a:spLocks noGrp="1"/>
          </p:cNvSpPr>
          <p:nvPr>
            <p:ph type="title"/>
          </p:nvPr>
        </p:nvSpPr>
        <p:spPr/>
        <p:txBody>
          <a:bodyPr/>
          <a:lstStyle/>
          <a:p>
            <a:pPr eaLnBrk="1" hangingPunct="1"/>
            <a:r>
              <a:rPr lang="cs-CZ"/>
              <a:t>Formy a projevy syndromu CAN</a:t>
            </a:r>
          </a:p>
        </p:txBody>
      </p:sp>
      <p:graphicFrame>
        <p:nvGraphicFramePr>
          <p:cNvPr id="4" name="Zástupný symbol pro obsah 3">
            <a:extLst>
              <a:ext uri="{FF2B5EF4-FFF2-40B4-BE49-F238E27FC236}">
                <a16:creationId xmlns:a16="http://schemas.microsoft.com/office/drawing/2014/main" id="{97986057-D44B-E48F-C46D-7E0A190709A0}"/>
              </a:ext>
            </a:extLst>
          </p:cNvPr>
          <p:cNvGraphicFramePr>
            <a:graphicFrameLocks noGrp="1"/>
          </p:cNvGraphicFramePr>
          <p:nvPr>
            <p:ph idx="1"/>
          </p:nvPr>
        </p:nvGraphicFramePr>
        <p:xfrm>
          <a:off x="179512" y="1600200"/>
          <a:ext cx="8507289" cy="4035974"/>
        </p:xfrm>
        <a:graphic>
          <a:graphicData uri="http://schemas.openxmlformats.org/drawingml/2006/table">
            <a:tbl>
              <a:tblPr/>
              <a:tblGrid>
                <a:gridCol w="2835763">
                  <a:extLst>
                    <a:ext uri="{9D8B030D-6E8A-4147-A177-3AD203B41FA5}">
                      <a16:colId xmlns:a16="http://schemas.microsoft.com/office/drawing/2014/main" val="20000"/>
                    </a:ext>
                  </a:extLst>
                </a:gridCol>
                <a:gridCol w="2835763">
                  <a:extLst>
                    <a:ext uri="{9D8B030D-6E8A-4147-A177-3AD203B41FA5}">
                      <a16:colId xmlns:a16="http://schemas.microsoft.com/office/drawing/2014/main" val="20001"/>
                    </a:ext>
                  </a:extLst>
                </a:gridCol>
                <a:gridCol w="2835763">
                  <a:extLst>
                    <a:ext uri="{9D8B030D-6E8A-4147-A177-3AD203B41FA5}">
                      <a16:colId xmlns:a16="http://schemas.microsoft.com/office/drawing/2014/main" val="20002"/>
                    </a:ext>
                  </a:extLst>
                </a:gridCol>
              </a:tblGrid>
              <a:tr h="418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rgbClr val="FFFFFF"/>
                          </a:solidFill>
                          <a:effectLst/>
                          <a:latin typeface="Calibri" pitchFamily="34" charset="0"/>
                        </a:rPr>
                        <a:t>aktivní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rgbClr val="FFFFFF"/>
                          </a:solidFill>
                          <a:effectLst/>
                          <a:latin typeface="Calibri" pitchFamily="34" charset="0"/>
                        </a:rPr>
                        <a:t>pasívní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9500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Tělesné týrání, zneužívání a zanedbávání</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Tržné, zhmožděné rány a poranění, bití, zlomeniny, krvácení, dušení, otrávení, smrt</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Neprospívání, vyhladovění, nedostatky v bydlení, ošacení, nedostatek ve zdravotní a výchovné péči</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837922">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dirty="0">
                          <a:ln>
                            <a:noFill/>
                          </a:ln>
                          <a:solidFill>
                            <a:srgbClr val="000000"/>
                          </a:solidFill>
                          <a:effectLst/>
                          <a:latin typeface="Times New Roman" pitchFamily="18" charset="0"/>
                          <a:cs typeface="Times New Roman" pitchFamily="18" charset="0"/>
                        </a:rPr>
                        <a:t>Duševní a citové týrání, zneužívání a zanedbávání</a:t>
                      </a:r>
                      <a:endParaRPr kumimoji="0" lang="cs-CZ" sz="11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Nadávky, ponižování, strašení, stres, šikana, agrese</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Přehnané nároky na dítě</a:t>
                      </a:r>
                      <a:endParaRPr kumimoji="0" lang="cs-CZ" sz="1100" b="0" i="0" u="none" strike="noStrike" cap="none" normalizeH="0" baseline="0">
                        <a:ln>
                          <a:noFill/>
                        </a:ln>
                        <a:solidFill>
                          <a:srgbClr val="000000"/>
                        </a:solidFill>
                        <a:effectLst/>
                        <a:latin typeface="Calibri" pitchFamily="34" charset="0"/>
                        <a:cs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Nedostatek podnětů, zanedbanost duševní i citová</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69500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Sexuální zneužívání</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Sexuální hry, pohlavní zneužití, ohmatávání, manipulace v oblasti erotogenních zón, znásilnění, incest</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Exhibice, video, foto, audiopornografie, zahrnutí dětí do sexuálních aktivit dospělých</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69500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Zvláštní formy</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Münchhansenův syndrom v zastoupení, systémové týrání a zneužívání, rituální týrání</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cs-CZ" sz="11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69500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1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Systémy a CAN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1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Šikana, kyberšikana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100" b="0" i="0" u="none" strike="noStrike" cap="none" normalizeH="0" baseline="0" dirty="0">
                          <a:ln>
                            <a:noFill/>
                          </a:ln>
                          <a:solidFill>
                            <a:srgbClr val="000000"/>
                          </a:solidFill>
                          <a:effectLst/>
                          <a:latin typeface="Calibri" pitchFamily="34" charset="0"/>
                          <a:ea typeface="Calibri" pitchFamily="34" charset="0"/>
                          <a:cs typeface="Times New Roman" pitchFamily="18" charset="0"/>
                        </a:rPr>
                        <a:t>Zesměšňování, kolektivní vina ve třídě</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702645509"/>
                  </a:ext>
                </a:extLst>
              </a:tr>
            </a:tbl>
          </a:graphicData>
        </a:graphic>
      </p:graphicFrame>
    </p:spTree>
    <p:extLst>
      <p:ext uri="{BB962C8B-B14F-4D97-AF65-F5344CB8AC3E}">
        <p14:creationId xmlns:p14="http://schemas.microsoft.com/office/powerpoint/2010/main" val="18831965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5A86C1-ED46-26A2-DCE7-4E4D01C5DD41}"/>
              </a:ext>
            </a:extLst>
          </p:cNvPr>
          <p:cNvSpPr>
            <a:spLocks noGrp="1"/>
          </p:cNvSpPr>
          <p:nvPr>
            <p:ph type="title"/>
          </p:nvPr>
        </p:nvSpPr>
        <p:spPr/>
        <p:txBody>
          <a:bodyPr/>
          <a:lstStyle/>
          <a:p>
            <a:r>
              <a:rPr lang="cs-CZ" dirty="0"/>
              <a:t>Bezpečí doma – napište si</a:t>
            </a:r>
          </a:p>
        </p:txBody>
      </p:sp>
      <p:sp>
        <p:nvSpPr>
          <p:cNvPr id="3" name="Zástupný obsah 2">
            <a:extLst>
              <a:ext uri="{FF2B5EF4-FFF2-40B4-BE49-F238E27FC236}">
                <a16:creationId xmlns:a16="http://schemas.microsoft.com/office/drawing/2014/main" id="{2B14B953-E941-4184-8645-BBFFE9E4B921}"/>
              </a:ext>
            </a:extLst>
          </p:cNvPr>
          <p:cNvSpPr>
            <a:spLocks noGrp="1"/>
          </p:cNvSpPr>
          <p:nvPr>
            <p:ph idx="1"/>
          </p:nvPr>
        </p:nvSpPr>
        <p:spPr/>
        <p:txBody>
          <a:bodyPr/>
          <a:lstStyle/>
          <a:p>
            <a:r>
              <a:rPr lang="cs-CZ" dirty="0"/>
              <a:t>Jak to můžeme udělat, abychom byli v pohodě, jaká pravidla (rituály), jak velká svoboda, jaké úkoly</a:t>
            </a:r>
          </a:p>
          <a:p>
            <a:r>
              <a:rPr lang="cs-CZ" dirty="0"/>
              <a:t>Čas na vztahy, být s dítětem jinak</a:t>
            </a:r>
          </a:p>
          <a:p>
            <a:r>
              <a:rPr lang="cs-CZ" dirty="0"/>
              <a:t>Reflexe s partnerem</a:t>
            </a:r>
          </a:p>
          <a:p>
            <a:r>
              <a:rPr lang="cs-CZ" dirty="0"/>
              <a:t>Reflexe se sebou samým – co to je být dobrým rodičem, být dobrým k sobě?</a:t>
            </a:r>
          </a:p>
        </p:txBody>
      </p:sp>
    </p:spTree>
    <p:extLst>
      <p:ext uri="{BB962C8B-B14F-4D97-AF65-F5344CB8AC3E}">
        <p14:creationId xmlns:p14="http://schemas.microsoft.com/office/powerpoint/2010/main" val="35679755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9552A0-2D91-C7DF-027D-1974FA731A9F}"/>
              </a:ext>
            </a:extLst>
          </p:cNvPr>
          <p:cNvSpPr>
            <a:spLocks noGrp="1"/>
          </p:cNvSpPr>
          <p:nvPr>
            <p:ph type="title"/>
          </p:nvPr>
        </p:nvSpPr>
        <p:spPr/>
        <p:txBody>
          <a:bodyPr/>
          <a:lstStyle/>
          <a:p>
            <a:r>
              <a:rPr lang="cs-CZ" dirty="0"/>
              <a:t>Syndrom přizpůsobení</a:t>
            </a:r>
          </a:p>
        </p:txBody>
      </p:sp>
      <p:sp>
        <p:nvSpPr>
          <p:cNvPr id="3" name="Zástupný obsah 2">
            <a:extLst>
              <a:ext uri="{FF2B5EF4-FFF2-40B4-BE49-F238E27FC236}">
                <a16:creationId xmlns:a16="http://schemas.microsoft.com/office/drawing/2014/main" id="{C22E01CB-70B8-E72B-9662-A2DC85F8971F}"/>
              </a:ext>
            </a:extLst>
          </p:cNvPr>
          <p:cNvSpPr>
            <a:spLocks noGrp="1"/>
          </p:cNvSpPr>
          <p:nvPr>
            <p:ph idx="1"/>
          </p:nvPr>
        </p:nvSpPr>
        <p:spPr/>
        <p:txBody>
          <a:bodyPr/>
          <a:lstStyle/>
          <a:p>
            <a:r>
              <a:rPr lang="cs-CZ" dirty="0"/>
              <a:t>Utajování</a:t>
            </a:r>
          </a:p>
          <a:p>
            <a:r>
              <a:rPr lang="cs-CZ" dirty="0"/>
              <a:t>Bezmocnost – </a:t>
            </a:r>
            <a:r>
              <a:rPr lang="cs-CZ" sz="1800" dirty="0"/>
              <a:t>především vzhledem k osobě blízké</a:t>
            </a:r>
          </a:p>
          <a:p>
            <a:r>
              <a:rPr lang="cs-CZ" dirty="0"/>
              <a:t>Svedení a přizpůsobení - </a:t>
            </a:r>
            <a:r>
              <a:rPr lang="cs-CZ" sz="1800" dirty="0">
                <a:effectLst/>
                <a:latin typeface="Calibri" panose="020F0502020204030204" pitchFamily="34" charset="0"/>
                <a:ea typeface="Calibri" panose="020F0502020204030204" pitchFamily="34" charset="0"/>
                <a:cs typeface="Times New Roman" panose="02020603050405020304" pitchFamily="18" charset="0"/>
              </a:rPr>
              <a:t>adolescentní psychopatologie, patologická závislost,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sebetrestání</a:t>
            </a:r>
            <a:r>
              <a:rPr lang="cs-CZ" sz="1800" dirty="0">
                <a:effectLst/>
                <a:latin typeface="Calibri" panose="020F0502020204030204" pitchFamily="34" charset="0"/>
                <a:ea typeface="Calibri" panose="020F0502020204030204" pitchFamily="34" charset="0"/>
                <a:cs typeface="Times New Roman" panose="02020603050405020304" pitchFamily="18" charset="0"/>
              </a:rPr>
              <a:t>, selektivní narušení reality, narušení osobnosti. Dítě, které se setkává s podrobující bezmocí, touží dosáhnout pocitu moci a kontroly – vnímá sebe jako důvod (že si to zaslouží)</a:t>
            </a:r>
          </a:p>
          <a:p>
            <a:r>
              <a:rPr lang="cs-CZ" dirty="0"/>
              <a:t>Konfliktní odhalení</a:t>
            </a:r>
          </a:p>
          <a:p>
            <a:r>
              <a:rPr lang="cs-CZ" dirty="0"/>
              <a:t>Odvolání výpovědi - </a:t>
            </a:r>
            <a:r>
              <a:rPr lang="cs-CZ" sz="1800" dirty="0">
                <a:effectLst/>
                <a:latin typeface="Calibri" panose="020F0502020204030204" pitchFamily="34" charset="0"/>
                <a:ea typeface="Calibri" panose="020F0502020204030204" pitchFamily="34" charset="0"/>
                <a:cs typeface="Times New Roman" panose="02020603050405020304" pitchFamily="18" charset="0"/>
              </a:rPr>
              <a:t>strach ze zavržení rodiči, z opožděných výslechů, z rozbití rodiny, následuje připuštění, že si historku vymyslelo</a:t>
            </a:r>
            <a:endParaRPr lang="cs-CZ" dirty="0"/>
          </a:p>
        </p:txBody>
      </p:sp>
    </p:spTree>
    <p:extLst>
      <p:ext uri="{BB962C8B-B14F-4D97-AF65-F5344CB8AC3E}">
        <p14:creationId xmlns:p14="http://schemas.microsoft.com/office/powerpoint/2010/main" val="2075242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404664"/>
            <a:ext cx="8229600" cy="6120680"/>
          </a:xfrm>
        </p:spPr>
        <p:txBody>
          <a:bodyPr rtlCol="0">
            <a:normAutofit fontScale="92500" lnSpcReduction="10000"/>
          </a:bodyPr>
          <a:lstStyle/>
          <a:p>
            <a:pPr eaLnBrk="1" fontAlgn="auto" hangingPunct="1">
              <a:spcAft>
                <a:spcPts val="0"/>
              </a:spcAft>
              <a:buFont typeface="Arial" pitchFamily="34" charset="0"/>
              <a:buChar char="•"/>
              <a:defRPr/>
            </a:pPr>
            <a:r>
              <a:rPr lang="cs-CZ" dirty="0"/>
              <a:t>Sociální normy se proměňují – dnes nám nevadí sexuální vtipy, ale panuje nechuť k etnickým žertům.</a:t>
            </a:r>
          </a:p>
          <a:p>
            <a:pPr eaLnBrk="1" fontAlgn="auto" hangingPunct="1">
              <a:spcAft>
                <a:spcPts val="0"/>
              </a:spcAft>
              <a:buFont typeface="Arial" pitchFamily="34" charset="0"/>
              <a:buChar char="•"/>
              <a:defRPr/>
            </a:pPr>
            <a:r>
              <a:rPr lang="cs-CZ" dirty="0"/>
              <a:t>Na děti jsme méně přísní, ale více jim zasahujeme do života. Děti ztrácí bezstarostné dětství e-žákovská.</a:t>
            </a:r>
          </a:p>
          <a:p>
            <a:pPr eaLnBrk="1" fontAlgn="auto" hangingPunct="1">
              <a:spcAft>
                <a:spcPts val="0"/>
              </a:spcAft>
              <a:buFont typeface="Arial" pitchFamily="34" charset="0"/>
              <a:buChar char="•"/>
              <a:defRPr/>
            </a:pPr>
            <a:r>
              <a:rPr lang="cs-CZ" dirty="0"/>
              <a:t>Teta </a:t>
            </a:r>
            <a:r>
              <a:rPr lang="cs-CZ" dirty="0" err="1"/>
              <a:t>Poly</a:t>
            </a:r>
            <a:r>
              <a:rPr lang="cs-CZ" dirty="0"/>
              <a:t> v Tomu </a:t>
            </a:r>
            <a:r>
              <a:rPr lang="cs-CZ" dirty="0" err="1"/>
              <a:t>Sawyerovi</a:t>
            </a:r>
            <a:r>
              <a:rPr lang="cs-CZ" dirty="0"/>
              <a:t> sice používala výprasku, ale dovolovala </a:t>
            </a:r>
            <a:r>
              <a:rPr lang="cs-CZ" dirty="0" err="1"/>
              <a:t>Tomovi</a:t>
            </a:r>
            <a:r>
              <a:rPr lang="cs-CZ" dirty="0"/>
              <a:t> hodiny se toulat a užívat si dobrodružství.</a:t>
            </a:r>
          </a:p>
          <a:p>
            <a:pPr eaLnBrk="1" fontAlgn="auto" hangingPunct="1">
              <a:spcAft>
                <a:spcPts val="0"/>
              </a:spcAft>
              <a:buFont typeface="Arial" pitchFamily="34" charset="0"/>
              <a:buChar char="•"/>
              <a:defRPr/>
            </a:pPr>
            <a:r>
              <a:rPr lang="cs-CZ" dirty="0"/>
              <a:t>Lidé nemají ve zvyku prosedět celé noci a nezávazně si povídat.</a:t>
            </a:r>
          </a:p>
          <a:p>
            <a:pPr eaLnBrk="1" fontAlgn="auto" hangingPunct="1">
              <a:spcAft>
                <a:spcPts val="0"/>
              </a:spcAft>
              <a:buFont typeface="Arial" pitchFamily="34" charset="0"/>
              <a:buChar char="•"/>
              <a:defRPr/>
            </a:pPr>
            <a:r>
              <a:rPr lang="cs-CZ" dirty="0"/>
              <a:t>Svobodu chápeme jako možnost neustálého měnění životních cílů.</a:t>
            </a:r>
          </a:p>
          <a:p>
            <a:pPr eaLnBrk="1" fontAlgn="auto" hangingPunct="1">
              <a:spcAft>
                <a:spcPts val="0"/>
              </a:spcAft>
              <a:buFont typeface="Arial" pitchFamily="34" charset="0"/>
              <a:buChar char="•"/>
              <a:defRPr/>
            </a:pPr>
            <a:endParaRPr lang="cs-CZ"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p:txBody>
          <a:bodyPr/>
          <a:lstStyle/>
          <a:p>
            <a:pPr eaLnBrk="1" hangingPunct="1"/>
            <a:r>
              <a:rPr lang="cs-CZ"/>
              <a:t>Studie r. 2000 – MUDr. Novotný</a:t>
            </a:r>
          </a:p>
        </p:txBody>
      </p:sp>
      <p:graphicFrame>
        <p:nvGraphicFramePr>
          <p:cNvPr id="5" name="Group 194"/>
          <p:cNvGraphicFramePr>
            <a:graphicFrameLocks/>
          </p:cNvGraphicFramePr>
          <p:nvPr/>
        </p:nvGraphicFramePr>
        <p:xfrm>
          <a:off x="1042988" y="1557338"/>
          <a:ext cx="7210425" cy="4167188"/>
        </p:xfrm>
        <a:graphic>
          <a:graphicData uri="http://schemas.openxmlformats.org/drawingml/2006/table">
            <a:tbl>
              <a:tblPr/>
              <a:tblGrid>
                <a:gridCol w="2027237">
                  <a:extLst>
                    <a:ext uri="{9D8B030D-6E8A-4147-A177-3AD203B41FA5}">
                      <a16:colId xmlns:a16="http://schemas.microsoft.com/office/drawing/2014/main" val="20000"/>
                    </a:ext>
                  </a:extLst>
                </a:gridCol>
                <a:gridCol w="2808288">
                  <a:extLst>
                    <a:ext uri="{9D8B030D-6E8A-4147-A177-3AD203B41FA5}">
                      <a16:colId xmlns:a16="http://schemas.microsoft.com/office/drawing/2014/main" val="20001"/>
                    </a:ext>
                  </a:extLst>
                </a:gridCol>
                <a:gridCol w="1584325">
                  <a:extLst>
                    <a:ext uri="{9D8B030D-6E8A-4147-A177-3AD203B41FA5}">
                      <a16:colId xmlns:a16="http://schemas.microsoft.com/office/drawing/2014/main" val="20002"/>
                    </a:ext>
                  </a:extLst>
                </a:gridCol>
                <a:gridCol w="790575">
                  <a:extLst>
                    <a:ext uri="{9D8B030D-6E8A-4147-A177-3AD203B41FA5}">
                      <a16:colId xmlns:a16="http://schemas.microsoft.com/office/drawing/2014/main" val="20003"/>
                    </a:ext>
                  </a:extLst>
                </a:gridCol>
              </a:tblGrid>
              <a:tr h="460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dirty="0">
                          <a:ln>
                            <a:noFill/>
                          </a:ln>
                          <a:solidFill>
                            <a:schemeClr val="tx1"/>
                          </a:solidFill>
                          <a:effectLst/>
                          <a:latin typeface="Times New Roman" pitchFamily="18" charset="0"/>
                          <a:cs typeface="Times New Roman" pitchFamily="18" charset="0"/>
                        </a:rPr>
                        <a:t>Kdo týral</a:t>
                      </a:r>
                      <a:endParaRPr kumimoji="0" lang="cs-CZ" sz="2400" b="0" i="0" u="none" strike="noStrike" cap="none" normalizeH="0" baseline="0" dirty="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sng" strike="noStrike" cap="none" normalizeH="0" baseline="0">
                          <a:ln>
                            <a:noFill/>
                          </a:ln>
                          <a:solidFill>
                            <a:schemeClr val="tx1"/>
                          </a:solidFill>
                          <a:effectLst/>
                          <a:latin typeface="Times New Roman" pitchFamily="18" charset="0"/>
                          <a:cs typeface="Times New Roman" pitchFamily="18" charset="0"/>
                        </a:rPr>
                        <a:t>OSOBA DÍTĚTI</a:t>
                      </a:r>
                      <a:endParaRPr kumimoji="0" lang="cs-CZ" sz="2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400" b="1" i="0" u="sng" strike="noStrike" cap="none" normalizeH="0" baseline="0">
                          <a:ln>
                            <a:noFill/>
                          </a:ln>
                          <a:solidFill>
                            <a:schemeClr val="tx1"/>
                          </a:solidFill>
                          <a:effectLst/>
                          <a:latin typeface="Times New Roman" pitchFamily="18" charset="0"/>
                          <a:cs typeface="Times New Roman" pitchFamily="18" charset="0"/>
                        </a:rPr>
                        <a:t>DOBŘE ZNÁMÁ</a:t>
                      </a:r>
                      <a:endParaRPr kumimoji="0" lang="cs-CZ" sz="2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cs-CZ" sz="4800" b="1"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7200" b="1" i="0" u="none" strike="noStrike" cap="none" normalizeH="0" baseline="0">
                          <a:ln>
                            <a:noFill/>
                          </a:ln>
                          <a:solidFill>
                            <a:schemeClr val="tx1"/>
                          </a:solidFill>
                          <a:effectLst/>
                          <a:latin typeface="Times New Roman" pitchFamily="18" charset="0"/>
                          <a:cs typeface="Times New Roman" pitchFamily="18" charset="0"/>
                        </a:rPr>
                        <a:t>97%</a:t>
                      </a:r>
                      <a:endParaRPr kumimoji="0" lang="cs-CZ" sz="1800" b="0" i="0" u="none" strike="noStrike" cap="none" normalizeH="0" baseline="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Times New Roman" pitchFamily="18" charset="0"/>
                          <a:cs typeface="Times New Roman" pitchFamily="18" charset="0"/>
                        </a:rPr>
                        <a:t>Abs. počet</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Times New Roman" pitchFamily="18" charset="0"/>
                          <a:cs typeface="Times New Roman" pitchFamily="18" charset="0"/>
                        </a:rPr>
                        <a:t>%</a:t>
                      </a:r>
                      <a:endParaRPr kumimoji="0" lang="cs-CZ" sz="2400" b="0" i="0" u="none" strike="noStrike" cap="none" normalizeH="0" baseline="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Times New Roman" pitchFamily="18" charset="0"/>
                          <a:cs typeface="Times New Roman" pitchFamily="18" charset="0"/>
                        </a:rPr>
                        <a:t>Matka</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cs-CZ"/>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Times New Roman" pitchFamily="18" charset="0"/>
                          <a:cs typeface="Times New Roman" pitchFamily="18" charset="0"/>
                        </a:rPr>
                        <a:t>79</a:t>
                      </a:r>
                      <a:endParaRPr kumimoji="0" lang="cs-CZ" sz="2400" b="0" i="0" u="none" strike="noStrike" cap="none" normalizeH="0" baseline="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Times New Roman" pitchFamily="18" charset="0"/>
                          <a:cs typeface="Times New Roman" pitchFamily="18" charset="0"/>
                        </a:rPr>
                        <a:t>45</a:t>
                      </a:r>
                      <a:endParaRPr kumimoji="0" lang="cs-CZ" sz="2400" b="0" i="0" u="none" strike="noStrike" cap="none" normalizeH="0" baseline="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Times New Roman" pitchFamily="18" charset="0"/>
                          <a:cs typeface="Times New Roman" pitchFamily="18" charset="0"/>
                        </a:rPr>
                        <a:t>Otec</a:t>
                      </a:r>
                      <a:endParaRPr kumimoji="0" lang="cs-CZ" sz="2400" b="0" i="0" u="none" strike="noStrike" cap="none" normalizeH="0" baseline="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cs-CZ"/>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Times New Roman" pitchFamily="18" charset="0"/>
                          <a:cs typeface="Times New Roman" pitchFamily="18" charset="0"/>
                        </a:rPr>
                        <a:t>69</a:t>
                      </a:r>
                      <a:endParaRPr kumimoji="0" lang="cs-CZ" sz="2400" b="0" i="0" u="none" strike="noStrike" cap="none" normalizeH="0" baseline="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Times New Roman" pitchFamily="18" charset="0"/>
                          <a:cs typeface="Times New Roman" pitchFamily="18" charset="0"/>
                        </a:rPr>
                        <a:t>39</a:t>
                      </a:r>
                      <a:endParaRPr kumimoji="0" lang="cs-CZ" sz="2400" b="0" i="0" u="none" strike="noStrike" cap="none" normalizeH="0" baseline="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Times New Roman" pitchFamily="18" charset="0"/>
                          <a:cs typeface="Times New Roman" pitchFamily="18" charset="0"/>
                        </a:rPr>
                        <a:t>Druh matky</a:t>
                      </a:r>
                      <a:endParaRPr kumimoji="0" lang="cs-CZ" sz="2400" b="0" i="0" u="none" strike="noStrike" cap="none" normalizeH="0" baseline="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cs-CZ"/>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Times New Roman" pitchFamily="18" charset="0"/>
                          <a:cs typeface="Times New Roman" pitchFamily="18" charset="0"/>
                        </a:rPr>
                        <a:t>11</a:t>
                      </a:r>
                      <a:endParaRPr kumimoji="0" lang="cs-CZ" sz="2400" b="0" i="0" u="none" strike="noStrike" cap="none" normalizeH="0" baseline="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Times New Roman" pitchFamily="18" charset="0"/>
                          <a:cs typeface="Times New Roman" pitchFamily="18" charset="0"/>
                        </a:rPr>
                        <a:t>6</a:t>
                      </a:r>
                      <a:endParaRPr kumimoji="0" lang="cs-CZ" sz="2400" b="0" i="0" u="none" strike="noStrike" cap="none" normalizeH="0" baseline="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64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Times New Roman" pitchFamily="18" charset="0"/>
                          <a:cs typeface="Times New Roman" pitchFamily="18" charset="0"/>
                        </a:rPr>
                        <a:t>Jiný příbuzný</a:t>
                      </a:r>
                      <a:endParaRPr kumimoji="0" lang="cs-CZ" sz="2400" b="0" i="0" u="none" strike="noStrike" cap="none" normalizeH="0" baseline="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cs-CZ"/>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Times New Roman" pitchFamily="18" charset="0"/>
                          <a:cs typeface="Times New Roman" pitchFamily="18" charset="0"/>
                        </a:rPr>
                        <a:t>5</a:t>
                      </a:r>
                      <a:endParaRPr kumimoji="0" lang="cs-CZ" sz="2400" b="0" i="0" u="none" strike="noStrike" cap="none" normalizeH="0" baseline="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Times New Roman" pitchFamily="18" charset="0"/>
                          <a:cs typeface="Times New Roman" pitchFamily="18" charset="0"/>
                        </a:rPr>
                        <a:t>3</a:t>
                      </a:r>
                      <a:endParaRPr kumimoji="0" lang="cs-CZ" sz="2400" b="0" i="0" u="none" strike="noStrike" cap="none" normalizeH="0" baseline="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Times New Roman" pitchFamily="18" charset="0"/>
                          <a:cs typeface="Times New Roman" pitchFamily="18" charset="0"/>
                        </a:rPr>
                        <a:t>Pěstounka</a:t>
                      </a:r>
                      <a:endParaRPr kumimoji="0" lang="cs-CZ" sz="2400" b="0" i="0" u="none" strike="noStrike" cap="none" normalizeH="0" baseline="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cs-CZ"/>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Times New Roman" pitchFamily="18" charset="0"/>
                          <a:cs typeface="Times New Roman" pitchFamily="18" charset="0"/>
                        </a:rPr>
                        <a:t>4</a:t>
                      </a:r>
                      <a:endParaRPr kumimoji="0" lang="cs-CZ" sz="2400" b="0" i="0" u="none" strike="noStrike" cap="none" normalizeH="0" baseline="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Times New Roman" pitchFamily="18" charset="0"/>
                          <a:cs typeface="Times New Roman" pitchFamily="18" charset="0"/>
                        </a:rPr>
                        <a:t>22</a:t>
                      </a:r>
                      <a:endParaRPr kumimoji="0" lang="cs-CZ" sz="2400" b="0" i="0" u="none" strike="noStrike" cap="none" normalizeH="0" baseline="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Times New Roman" pitchFamily="18" charset="0"/>
                          <a:cs typeface="Times New Roman" pitchFamily="18" charset="0"/>
                        </a:rPr>
                        <a:t>Pěstoun</a:t>
                      </a:r>
                      <a:endParaRPr kumimoji="0" lang="cs-CZ" sz="2400" b="0" i="0" u="none" strike="noStrike" cap="none" normalizeH="0" baseline="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cs-CZ"/>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Times New Roman" pitchFamily="18" charset="0"/>
                          <a:cs typeface="Times New Roman" pitchFamily="18" charset="0"/>
                        </a:rPr>
                        <a:t>11</a:t>
                      </a:r>
                      <a:endParaRPr kumimoji="0" lang="cs-CZ" sz="2400" b="0" i="0" u="none" strike="noStrike" cap="none" normalizeH="0" baseline="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Times New Roman" pitchFamily="18" charset="0"/>
                          <a:cs typeface="Times New Roman" pitchFamily="18" charset="0"/>
                        </a:rPr>
                        <a:t>1</a:t>
                      </a:r>
                      <a:endParaRPr kumimoji="0" lang="cs-CZ" sz="2400" b="0" i="0" u="none" strike="noStrike" cap="none" normalizeH="0" baseline="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Times New Roman" pitchFamily="18" charset="0"/>
                          <a:cs typeface="Times New Roman" pitchFamily="18" charset="0"/>
                        </a:rPr>
                        <a:t>Družka otce</a:t>
                      </a:r>
                      <a:endParaRPr kumimoji="0" lang="cs-CZ" sz="2400" b="0" i="0" u="none" strike="noStrike" cap="none" normalizeH="0" baseline="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cs-CZ"/>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Times New Roman" pitchFamily="18" charset="0"/>
                          <a:cs typeface="Times New Roman" pitchFamily="18" charset="0"/>
                        </a:rPr>
                        <a:t>1</a:t>
                      </a:r>
                      <a:endParaRPr kumimoji="0" lang="cs-CZ" sz="2400" b="0" i="0" u="none" strike="noStrike" cap="none" normalizeH="0" baseline="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Times New Roman" pitchFamily="18" charset="0"/>
                          <a:cs typeface="Times New Roman" pitchFamily="18" charset="0"/>
                        </a:rPr>
                        <a:t>1</a:t>
                      </a:r>
                      <a:endParaRPr kumimoji="0" lang="cs-CZ" sz="2400" b="0" i="0" u="none" strike="noStrike" cap="none" normalizeH="0" baseline="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0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Times New Roman" pitchFamily="18" charset="0"/>
                          <a:cs typeface="Times New Roman" pitchFamily="18" charset="0"/>
                        </a:rPr>
                        <a:t>Jiná osoba</a:t>
                      </a:r>
                      <a:endParaRPr kumimoji="0" lang="cs-CZ" sz="2400" b="0" i="0" u="none" strike="noStrike" cap="none" normalizeH="0" baseline="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Times New Roman" pitchFamily="18" charset="0"/>
                          <a:cs typeface="Times New Roman" pitchFamily="18" charset="0"/>
                        </a:rPr>
                        <a:t>Dítěti asi neznámá</a:t>
                      </a: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a:ln>
                            <a:noFill/>
                          </a:ln>
                          <a:solidFill>
                            <a:schemeClr val="tx1"/>
                          </a:solidFill>
                          <a:effectLst/>
                          <a:latin typeface="Times New Roman" pitchFamily="18" charset="0"/>
                          <a:cs typeface="Times New Roman" pitchFamily="18" charset="0"/>
                        </a:rPr>
                        <a:t>6</a:t>
                      </a:r>
                      <a:endParaRPr kumimoji="0" lang="cs-CZ" sz="2400" b="0" i="0" u="none" strike="noStrike" cap="none" normalizeH="0" baseline="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dirty="0">
                          <a:ln>
                            <a:noFill/>
                          </a:ln>
                          <a:solidFill>
                            <a:schemeClr val="tx1"/>
                          </a:solidFill>
                          <a:effectLst/>
                          <a:latin typeface="Times New Roman" pitchFamily="18" charset="0"/>
                          <a:cs typeface="Times New Roman" pitchFamily="18" charset="0"/>
                        </a:rPr>
                        <a:t>3</a:t>
                      </a:r>
                      <a:endParaRPr kumimoji="0" lang="cs-CZ" sz="2400" b="0" i="0" u="none" strike="noStrike" cap="none" normalizeH="0" baseline="0" dirty="0">
                        <a:ln>
                          <a:noFill/>
                        </a:ln>
                        <a:solidFill>
                          <a:schemeClr val="tx1"/>
                        </a:solidFill>
                        <a:effectLst/>
                        <a:latin typeface="Arial"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Syndrom CAN</a:t>
            </a:r>
          </a:p>
        </p:txBody>
      </p:sp>
      <p:sp>
        <p:nvSpPr>
          <p:cNvPr id="3" name="Zástupný symbol pro obsah 2"/>
          <p:cNvSpPr>
            <a:spLocks noGrp="1"/>
          </p:cNvSpPr>
          <p:nvPr>
            <p:ph idx="1"/>
          </p:nvPr>
        </p:nvSpPr>
        <p:spPr/>
        <p:txBody>
          <a:bodyPr/>
          <a:lstStyle/>
          <a:p>
            <a:pPr>
              <a:buNone/>
            </a:pPr>
            <a:endParaRPr lang="cs-CZ" dirty="0"/>
          </a:p>
        </p:txBody>
      </p:sp>
      <mc:AlternateContent xmlns:mc="http://schemas.openxmlformats.org/markup-compatibility/2006" xmlns:p14="http://schemas.microsoft.com/office/powerpoint/2010/main">
        <mc:Choice Requires="p14">
          <p:contentPart p14:bwMode="auto" r:id="rId2">
            <p14:nvContentPartPr>
              <p14:cNvPr id="5" name="Rukopis 4">
                <a:extLst>
                  <a:ext uri="{FF2B5EF4-FFF2-40B4-BE49-F238E27FC236}">
                    <a16:creationId xmlns:a16="http://schemas.microsoft.com/office/drawing/2014/main" id="{CEDF0F4C-A0FC-43BB-ED74-85EB404C817D}"/>
                  </a:ext>
                </a:extLst>
              </p14:cNvPr>
              <p14:cNvContentPartPr/>
              <p14:nvPr/>
            </p14:nvContentPartPr>
            <p14:xfrm>
              <a:off x="2332448" y="3027594"/>
              <a:ext cx="33840" cy="50400"/>
            </p14:xfrm>
          </p:contentPart>
        </mc:Choice>
        <mc:Fallback xmlns="">
          <p:pic>
            <p:nvPicPr>
              <p:cNvPr id="5" name="Rukopis 4">
                <a:extLst>
                  <a:ext uri="{FF2B5EF4-FFF2-40B4-BE49-F238E27FC236}">
                    <a16:creationId xmlns:a16="http://schemas.microsoft.com/office/drawing/2014/main" id="{CEDF0F4C-A0FC-43BB-ED74-85EB404C817D}"/>
                  </a:ext>
                </a:extLst>
              </p:cNvPr>
              <p:cNvPicPr/>
              <p:nvPr/>
            </p:nvPicPr>
            <p:blipFill>
              <a:blip r:embed="rId5"/>
              <a:stretch>
                <a:fillRect/>
              </a:stretch>
            </p:blipFill>
            <p:spPr>
              <a:xfrm>
                <a:off x="2325248" y="3020394"/>
                <a:ext cx="48960" cy="65520"/>
              </a:xfrm>
              <a:prstGeom prst="rect">
                <a:avLst/>
              </a:prstGeom>
            </p:spPr>
          </p:pic>
        </mc:Fallback>
      </mc:AlternateContent>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p:txBody>
          <a:bodyPr/>
          <a:lstStyle/>
          <a:p>
            <a:pPr eaLnBrk="1" hangingPunct="1"/>
            <a:r>
              <a:rPr lang="cs-CZ"/>
              <a:t>Kdo je dítě</a:t>
            </a:r>
          </a:p>
        </p:txBody>
      </p:sp>
      <p:sp>
        <p:nvSpPr>
          <p:cNvPr id="6147" name="Zástupný symbol pro obsah 2"/>
          <p:cNvSpPr>
            <a:spLocks noGrp="1"/>
          </p:cNvSpPr>
          <p:nvPr>
            <p:ph idx="1"/>
          </p:nvPr>
        </p:nvSpPr>
        <p:spPr/>
        <p:txBody>
          <a:bodyPr/>
          <a:lstStyle/>
          <a:p>
            <a:pPr eaLnBrk="1" hangingPunct="1"/>
            <a:r>
              <a:rPr lang="cs-CZ"/>
              <a:t>Pro účely této úmluvy se dítětem rozumí každá lidská bytost mladší osmnácti let, pokud podle právního řádu, jenž se na dítě vztahuje, není zletilosti dosaženo dříve.</a:t>
            </a:r>
          </a:p>
          <a:p>
            <a:pPr eaLnBrk="1" hangingPunct="1">
              <a:buFont typeface="Arial" charset="0"/>
              <a:buNone/>
            </a:pPr>
            <a:r>
              <a:rPr lang="cs-CZ" b="1"/>
              <a:t>(ÚMLUVA o právech dítěte)</a:t>
            </a:r>
            <a:endParaRPr lang="cs-CZ"/>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subTitle" idx="1"/>
          </p:nvPr>
        </p:nvSpPr>
        <p:spPr>
          <a:xfrm>
            <a:off x="285750" y="1000125"/>
            <a:ext cx="8588375" cy="4808538"/>
          </a:xfrm>
        </p:spPr>
        <p:txBody>
          <a:bodyPr rtlCol="0">
            <a:normAutofit/>
          </a:bodyPr>
          <a:lstStyle/>
          <a:p>
            <a:pPr eaLnBrk="1" fontAlgn="auto" hangingPunct="1">
              <a:spcAft>
                <a:spcPts val="0"/>
              </a:spcAft>
              <a:buFont typeface="Arial" pitchFamily="34" charset="0"/>
              <a:buNone/>
              <a:defRPr/>
            </a:pPr>
            <a:r>
              <a:rPr lang="cs-CZ" sz="4400" b="1" u="sng" dirty="0">
                <a:solidFill>
                  <a:schemeClr val="tx1"/>
                </a:solidFill>
              </a:rPr>
              <a:t>D E F I N I C E  </a:t>
            </a:r>
            <a:r>
              <a:rPr lang="cs-CZ" sz="4400" b="1" u="sng" dirty="0" err="1">
                <a:solidFill>
                  <a:schemeClr val="tx1"/>
                </a:solidFill>
              </a:rPr>
              <a:t>sy</a:t>
            </a:r>
            <a:r>
              <a:rPr lang="cs-CZ" sz="4400" b="1" u="sng" dirty="0">
                <a:solidFill>
                  <a:schemeClr val="tx1"/>
                </a:solidFill>
              </a:rPr>
              <a:t>  CAN:</a:t>
            </a:r>
            <a:endParaRPr lang="cs-CZ" sz="4400" b="1" dirty="0">
              <a:solidFill>
                <a:schemeClr val="tx1"/>
              </a:solidFill>
            </a:endParaRPr>
          </a:p>
          <a:p>
            <a:pPr eaLnBrk="1" fontAlgn="auto" hangingPunct="1">
              <a:spcAft>
                <a:spcPts val="0"/>
              </a:spcAft>
              <a:buFont typeface="Arial" pitchFamily="34" charset="0"/>
              <a:buNone/>
              <a:defRPr/>
            </a:pPr>
            <a:endParaRPr lang="cs-CZ" sz="1200" b="1" dirty="0">
              <a:solidFill>
                <a:schemeClr val="tx1"/>
              </a:solidFill>
            </a:endParaRPr>
          </a:p>
          <a:p>
            <a:pPr eaLnBrk="1" fontAlgn="auto" hangingPunct="1">
              <a:spcAft>
                <a:spcPts val="0"/>
              </a:spcAft>
              <a:buFont typeface="Arial" pitchFamily="34" charset="0"/>
              <a:buNone/>
              <a:defRPr/>
            </a:pPr>
            <a:r>
              <a:rPr lang="cs-CZ" sz="2800" b="1" dirty="0">
                <a:solidFill>
                  <a:schemeClr val="tx1"/>
                </a:solidFill>
              </a:rPr>
              <a:t>Za týrání, zneužívání a zanedbávání považujeme </a:t>
            </a:r>
            <a:r>
              <a:rPr lang="cs-CZ" sz="2000" b="1" dirty="0">
                <a:solidFill>
                  <a:schemeClr val="tx1"/>
                </a:solidFill>
              </a:rPr>
              <a:t>jakékoliv nenáhodné, </a:t>
            </a:r>
            <a:r>
              <a:rPr lang="cs-CZ" sz="2000" b="1" dirty="0" err="1">
                <a:solidFill>
                  <a:schemeClr val="tx1"/>
                </a:solidFill>
              </a:rPr>
              <a:t>preventabilní</a:t>
            </a:r>
            <a:r>
              <a:rPr lang="cs-CZ" sz="2000" b="1" dirty="0">
                <a:solidFill>
                  <a:schemeClr val="tx1"/>
                </a:solidFill>
              </a:rPr>
              <a:t>, vědomé (popřípadě i nevědomé) </a:t>
            </a:r>
            <a:r>
              <a:rPr lang="cs-CZ" sz="2800" b="1" dirty="0">
                <a:solidFill>
                  <a:schemeClr val="tx1"/>
                </a:solidFill>
              </a:rPr>
              <a:t>jednání</a:t>
            </a:r>
            <a:r>
              <a:rPr lang="cs-CZ" sz="2000" b="1" dirty="0">
                <a:solidFill>
                  <a:schemeClr val="tx1"/>
                </a:solidFill>
              </a:rPr>
              <a:t> rodiče, vychovatele anebo osoby vůči dítěti,</a:t>
            </a:r>
            <a:r>
              <a:rPr lang="cs-CZ" sz="2800" b="1" dirty="0">
                <a:solidFill>
                  <a:schemeClr val="tx1"/>
                </a:solidFill>
              </a:rPr>
              <a:t> jež je v dané společnosti nepřijatelné nebo odmítané </a:t>
            </a:r>
            <a:r>
              <a:rPr lang="cs-CZ" sz="2000" b="1" dirty="0">
                <a:solidFill>
                  <a:schemeClr val="tx1"/>
                </a:solidFill>
              </a:rPr>
              <a:t>a jež poškozuje tělesný, duševní i společenský stav a vývoj dítěte, popřípadě způsobuje i smrt.</a:t>
            </a:r>
          </a:p>
          <a:p>
            <a:pPr eaLnBrk="1" fontAlgn="auto" hangingPunct="1">
              <a:spcAft>
                <a:spcPts val="0"/>
              </a:spcAft>
              <a:buFont typeface="Arial" pitchFamily="34" charset="0"/>
              <a:buNone/>
              <a:defRPr/>
            </a:pPr>
            <a:r>
              <a:rPr lang="cs-CZ" sz="2400" b="1" dirty="0">
                <a:solidFill>
                  <a:schemeClr val="tx1"/>
                </a:solidFill>
              </a:rPr>
              <a:t>(Prof. </a:t>
            </a:r>
            <a:r>
              <a:rPr lang="cs-CZ" sz="2400" b="1" dirty="0" err="1">
                <a:solidFill>
                  <a:schemeClr val="tx1"/>
                </a:solidFill>
              </a:rPr>
              <a:t>Dunovský</a:t>
            </a:r>
            <a:r>
              <a:rPr lang="cs-CZ" sz="2400" b="1" dirty="0">
                <a:solidFill>
                  <a:schemeClr val="tx1"/>
                </a:solidFill>
              </a:rPr>
              <a:t>)</a:t>
            </a:r>
          </a:p>
          <a:p>
            <a:pPr eaLnBrk="1" fontAlgn="auto" hangingPunct="1">
              <a:spcAft>
                <a:spcPts val="0"/>
              </a:spcAft>
              <a:buFont typeface="Arial" pitchFamily="34" charset="0"/>
              <a:buNone/>
              <a:defRPr/>
            </a:pPr>
            <a:endParaRPr lang="cs-CZ" sz="1800" b="1"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zdravotní komise Evropy</a:t>
            </a:r>
            <a:endParaRPr lang="cs-CZ" dirty="0"/>
          </a:p>
        </p:txBody>
      </p:sp>
      <p:sp>
        <p:nvSpPr>
          <p:cNvPr id="3" name="Zástupný symbol pro obsah 2"/>
          <p:cNvSpPr>
            <a:spLocks noGrp="1"/>
          </p:cNvSpPr>
          <p:nvPr>
            <p:ph idx="1"/>
          </p:nvPr>
        </p:nvSpPr>
        <p:spPr/>
        <p:txBody>
          <a:bodyPr/>
          <a:lstStyle/>
          <a:p>
            <a:endParaRPr lang="cs-CZ" dirty="0"/>
          </a:p>
          <a:p>
            <a:r>
              <a:rPr lang="cs-CZ" b="1" i="1" dirty="0"/>
              <a:t>	Tělesné týrání je tělesné ublížení dítěti nebo jeho nezabránění, případně </a:t>
            </a:r>
            <a:r>
              <a:rPr lang="cs-CZ" b="1" i="1" dirty="0" err="1"/>
              <a:t>nezábránění</a:t>
            </a:r>
            <a:r>
              <a:rPr lang="cs-CZ" b="1" i="1" dirty="0"/>
              <a:t> utrpení dítěte, včetně úmyslného otrávení nebo udušení dítěte,a to tam, kde je určitá znalost či důvodné podezření, že zranění bylo způsobeno anebo že mu vědomě nebylo zabráněno.</a:t>
            </a:r>
            <a:endParaRPr lang="cs-CZ" dirty="0"/>
          </a:p>
          <a:p>
            <a:endParaRPr lang="cs-CZ"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normAutofit fontScale="90000"/>
          </a:bodyPr>
          <a:lstStyle/>
          <a:p>
            <a:pPr eaLnBrk="1" fontAlgn="auto" hangingPunct="1">
              <a:spcAft>
                <a:spcPts val="0"/>
              </a:spcAft>
              <a:defRPr/>
            </a:pPr>
            <a:r>
              <a:rPr lang="cs-CZ" altLang="ja-JP" b="1" dirty="0"/>
              <a:t>Úmluva o právech dítěte  z 20.11.1989</a:t>
            </a:r>
            <a:endParaRPr lang="cs-CZ" dirty="0"/>
          </a:p>
        </p:txBody>
      </p:sp>
      <p:sp>
        <p:nvSpPr>
          <p:cNvPr id="8195" name="Zástupný symbol pro obsah 2"/>
          <p:cNvSpPr>
            <a:spLocks noGrp="1"/>
          </p:cNvSpPr>
          <p:nvPr>
            <p:ph idx="1"/>
          </p:nvPr>
        </p:nvSpPr>
        <p:spPr/>
        <p:txBody>
          <a:bodyPr/>
          <a:lstStyle/>
          <a:p>
            <a:pPr eaLnBrk="1" hangingPunct="1"/>
            <a:endParaRPr lang="cs-CZ" altLang="ja-JP"/>
          </a:p>
          <a:p>
            <a:pPr eaLnBrk="1" hangingPunct="1"/>
            <a:r>
              <a:rPr lang="cs-CZ" altLang="ja-JP"/>
              <a:t>„Dítě má právo vyrůstat v láskyplném prostředí.“ </a:t>
            </a:r>
          </a:p>
          <a:p>
            <a:pPr algn="r" eaLnBrk="1" hangingPunct="1">
              <a:buFont typeface="Arial" charset="0"/>
              <a:buNone/>
            </a:pPr>
            <a:r>
              <a:rPr lang="cs-CZ" altLang="ja-JP"/>
              <a:t>(Preambule)</a:t>
            </a:r>
            <a:endParaRPr lang="cs-CZ"/>
          </a:p>
          <a:p>
            <a:pPr eaLnBrk="1" hangingPunct="1"/>
            <a:endParaRPr lang="cs-CZ"/>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pPr eaLnBrk="1" hangingPunct="1"/>
            <a:r>
              <a:rPr lang="cs-CZ" b="1"/>
              <a:t>Vývoj pojmu „s</a:t>
            </a:r>
            <a:r>
              <a:rPr lang="en-GB" b="1"/>
              <a:t>yndrom CAN</a:t>
            </a:r>
            <a:r>
              <a:rPr lang="cs-CZ" b="1"/>
              <a:t>“</a:t>
            </a:r>
            <a:endParaRPr lang="cs-CZ"/>
          </a:p>
        </p:txBody>
      </p:sp>
      <p:sp>
        <p:nvSpPr>
          <p:cNvPr id="3" name="Zástupný symbol pro obsah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cs-CZ" dirty="0"/>
              <a:t>1883 Liverpool a 1884 Londýn –  „Národní společnost prevence proti krutostem na dětech“. Prvotní zaměření bylo proti fyzickému násilí na dětech, vykořisťování dětskou prací, nedostatečná péče a výživa. – základní obsahová náplň – fyzické týrání.</a:t>
            </a:r>
          </a:p>
          <a:p>
            <a:pPr eaLnBrk="1" fontAlgn="auto" hangingPunct="1">
              <a:spcAft>
                <a:spcPts val="0"/>
              </a:spcAft>
              <a:buFont typeface="Arial" pitchFamily="34" charset="0"/>
              <a:buChar char="•"/>
              <a:defRPr/>
            </a:pPr>
            <a:r>
              <a:rPr lang="cs-CZ" dirty="0"/>
              <a:t>1959 OSN: „Charta práv dítěte“ (2. verze ve XX. století)</a:t>
            </a:r>
            <a:endParaRPr lang="en-GB" dirty="0"/>
          </a:p>
          <a:p>
            <a:pPr eaLnBrk="1" fontAlgn="auto" hangingPunct="1">
              <a:spcAft>
                <a:spcPts val="0"/>
              </a:spcAft>
              <a:buFont typeface="Arial" pitchFamily="34" charset="0"/>
              <a:buChar char="•"/>
              <a:defRPr/>
            </a:pPr>
            <a:r>
              <a:rPr lang="en-GB" dirty="0"/>
              <a:t>196</a:t>
            </a:r>
            <a:r>
              <a:rPr lang="cs-CZ" dirty="0"/>
              <a:t>2</a:t>
            </a:r>
            <a:r>
              <a:rPr lang="en-GB" dirty="0"/>
              <a:t> Henry </a:t>
            </a:r>
            <a:r>
              <a:rPr lang="en-GB" dirty="0" err="1"/>
              <a:t>Kempe</a:t>
            </a:r>
            <a:r>
              <a:rPr lang="en-GB" dirty="0"/>
              <a:t> - „Battered Child“</a:t>
            </a:r>
            <a:r>
              <a:rPr lang="cs-CZ" dirty="0"/>
              <a:t>v USA definoval syndrom bitého dítěte, a z tohoto plynulo postupné přijímání zákonů o povinném hlášení týrání dítěte v jednotlivých státech USA. To zároveň vedlo k hlubšímu vnímání násilí na dětech a rozvinul se pojem </a:t>
            </a:r>
            <a:r>
              <a:rPr lang="cs-CZ" dirty="0" err="1"/>
              <a:t>Child</a:t>
            </a:r>
            <a:r>
              <a:rPr lang="cs-CZ" dirty="0"/>
              <a:t> Abuse – zneužití dítěte. </a:t>
            </a:r>
          </a:p>
          <a:p>
            <a:pPr eaLnBrk="1" fontAlgn="auto" hangingPunct="1">
              <a:spcAft>
                <a:spcPts val="0"/>
              </a:spcAft>
              <a:buFont typeface="Arial" pitchFamily="34" charset="0"/>
              <a:buChar char="•"/>
              <a:defRPr/>
            </a:pPr>
            <a:endParaRPr lang="cs-CZ"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620688"/>
            <a:ext cx="8229600" cy="5505475"/>
          </a:xfrm>
        </p:spPr>
        <p:txBody>
          <a:bodyPr rtlCol="0">
            <a:normAutofit fontScale="62500" lnSpcReduction="20000"/>
          </a:bodyPr>
          <a:lstStyle/>
          <a:p>
            <a:pPr eaLnBrk="1" fontAlgn="auto" hangingPunct="1">
              <a:spcAft>
                <a:spcPts val="0"/>
              </a:spcAft>
              <a:buFont typeface="Arial" pitchFamily="34" charset="0"/>
              <a:buChar char="•"/>
              <a:defRPr/>
            </a:pPr>
            <a:r>
              <a:rPr lang="cs-CZ" sz="4400" dirty="0"/>
              <a:t>Zde se začalo rozlišovat mezi aktivní formou – čin, a pasívní formou – nedostatek při uspokojování potřeb dítěte.</a:t>
            </a:r>
          </a:p>
          <a:p>
            <a:pPr eaLnBrk="1" fontAlgn="auto" hangingPunct="1">
              <a:spcAft>
                <a:spcPts val="0"/>
              </a:spcAft>
              <a:buFont typeface="Arial" pitchFamily="34" charset="0"/>
              <a:buChar char="•"/>
              <a:defRPr/>
            </a:pPr>
            <a:r>
              <a:rPr lang="cs-CZ" sz="4400" dirty="0"/>
              <a:t>Se studiemi v oblasti tělesného týrání se ukázalo, že všechny tyto děti trpí i psychicky a emocionálně. Tělesné týrání je tak spojeno s psychickou deprivací (zanedbání základních duševních potřeb) i potřeb citových (nedostatek lásky, porozumění, identifikace..). Toto přispělo k definici CAN – syndrom týraného a zanedbávaného dítěte. </a:t>
            </a:r>
          </a:p>
          <a:p>
            <a:pPr eaLnBrk="1" fontAlgn="auto" hangingPunct="1">
              <a:spcAft>
                <a:spcPts val="0"/>
              </a:spcAft>
              <a:buFont typeface="Arial" pitchFamily="34" charset="0"/>
              <a:buChar char="•"/>
              <a:defRPr/>
            </a:pPr>
            <a:r>
              <a:rPr lang="cs-CZ" sz="4400" dirty="0"/>
              <a:t>Se syndromem CAN není tedy spojeno jen jednání dospělé osoby, ale rovněž i jednání institucí..</a:t>
            </a:r>
          </a:p>
          <a:p>
            <a:pPr eaLnBrk="1" fontAlgn="auto" hangingPunct="1">
              <a:spcAft>
                <a:spcPts val="0"/>
              </a:spcAft>
              <a:buFont typeface="Arial" pitchFamily="34" charset="0"/>
              <a:buChar char="•"/>
              <a:defRPr/>
            </a:pPr>
            <a:r>
              <a:rPr lang="cs-CZ" sz="4400" dirty="0"/>
              <a:t>1972 John </a:t>
            </a:r>
            <a:r>
              <a:rPr lang="cs-CZ" sz="4400" dirty="0" err="1"/>
              <a:t>Caffey</a:t>
            </a:r>
            <a:r>
              <a:rPr lang="cs-CZ" sz="4400" dirty="0"/>
              <a:t> – </a:t>
            </a:r>
            <a:r>
              <a:rPr lang="cs-CZ" sz="4400" dirty="0" err="1"/>
              <a:t>Shaken</a:t>
            </a:r>
            <a:r>
              <a:rPr lang="cs-CZ" sz="4400" dirty="0"/>
              <a:t> baby syndrom</a:t>
            </a:r>
            <a:br>
              <a:rPr lang="cs-CZ" dirty="0"/>
            </a:br>
            <a:r>
              <a:rPr lang="cs-CZ" sz="1400" dirty="0"/>
              <a:t>(</a:t>
            </a:r>
            <a:endParaRPr lang="cs-CZ" dirty="0"/>
          </a:p>
          <a:p>
            <a:pPr eaLnBrk="1" fontAlgn="auto" hangingPunct="1">
              <a:spcAft>
                <a:spcPts val="0"/>
              </a:spcAft>
              <a:buFont typeface="Arial" pitchFamily="34" charset="0"/>
              <a:buChar char="•"/>
              <a:defRPr/>
            </a:pPr>
            <a:endParaRPr lang="cs-CZ"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pPr eaLnBrk="1" hangingPunct="1"/>
            <a:r>
              <a:rPr lang="cs-CZ" b="1"/>
              <a:t>Po roce 2000</a:t>
            </a:r>
            <a:endParaRPr lang="cs-CZ"/>
          </a:p>
        </p:txBody>
      </p:sp>
      <p:sp>
        <p:nvSpPr>
          <p:cNvPr id="12291" name="Zástupný symbol pro obsah 2"/>
          <p:cNvSpPr>
            <a:spLocks noGrp="1"/>
          </p:cNvSpPr>
          <p:nvPr>
            <p:ph idx="1"/>
          </p:nvPr>
        </p:nvSpPr>
        <p:spPr/>
        <p:txBody>
          <a:bodyPr/>
          <a:lstStyle/>
          <a:p>
            <a:pPr eaLnBrk="1" hangingPunct="1">
              <a:lnSpc>
                <a:spcPct val="90000"/>
              </a:lnSpc>
            </a:pPr>
            <a:r>
              <a:rPr lang="cs-CZ"/>
              <a:t>2000 Opční protokol k Úmluvě o právech dítěte týkající se prodeje dětí, dětské prostituce a dětské pornografie</a:t>
            </a:r>
          </a:p>
          <a:p>
            <a:pPr eaLnBrk="1" hangingPunct="1">
              <a:lnSpc>
                <a:spcPct val="90000"/>
              </a:lnSpc>
            </a:pPr>
            <a:r>
              <a:rPr lang="cs-CZ"/>
              <a:t>2001 Světový kongres OSN Jokohama  </a:t>
            </a:r>
          </a:p>
          <a:p>
            <a:pPr eaLnBrk="1" hangingPunct="1">
              <a:lnSpc>
                <a:spcPct val="90000"/>
              </a:lnSpc>
            </a:pPr>
            <a:r>
              <a:rPr lang="cs-CZ"/>
              <a:t>2006 Národní plán boje proti komerčnímu sexuálnímu zneužívání dědí na období 2006 – 2008</a:t>
            </a:r>
          </a:p>
          <a:p>
            <a:pPr eaLnBrk="1" hangingPunct="1">
              <a:lnSpc>
                <a:spcPct val="90000"/>
              </a:lnSpc>
            </a:pPr>
            <a:r>
              <a:rPr lang="cs-CZ"/>
              <a:t>2008 Národní strategie prevence násilí na dětech v ČR na období 2008 - 2018</a:t>
            </a:r>
          </a:p>
          <a:p>
            <a:pPr eaLnBrk="1" hangingPunct="1">
              <a:lnSpc>
                <a:spcPct val="90000"/>
              </a:lnSpc>
            </a:pPr>
            <a:endParaRPr lang="cs-CZ"/>
          </a:p>
          <a:p>
            <a:pPr eaLnBrk="1" hangingPunct="1"/>
            <a:endParaRPr lang="cs-CZ"/>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pPr eaLnBrk="1" hangingPunct="1"/>
            <a:r>
              <a:rPr lang="cs-CZ"/>
              <a:t>ČSSR               ČR</a:t>
            </a:r>
          </a:p>
        </p:txBody>
      </p:sp>
      <p:sp>
        <p:nvSpPr>
          <p:cNvPr id="3" name="Zástupný symbol pro obsah 2"/>
          <p:cNvSpPr>
            <a:spLocks noGrp="1"/>
          </p:cNvSpPr>
          <p:nvPr>
            <p:ph idx="1"/>
          </p:nvPr>
        </p:nvSpPr>
        <p:spPr/>
        <p:txBody>
          <a:bodyPr rtlCol="0">
            <a:normAutofit fontScale="92500" lnSpcReduction="20000"/>
          </a:bodyPr>
          <a:lstStyle/>
          <a:p>
            <a:pPr marL="806450" indent="-806450" eaLnBrk="1" fontAlgn="auto" hangingPunct="1">
              <a:lnSpc>
                <a:spcPct val="80000"/>
              </a:lnSpc>
              <a:spcAft>
                <a:spcPts val="0"/>
              </a:spcAft>
              <a:buFontTx/>
              <a:buNone/>
              <a:defRPr/>
            </a:pPr>
            <a:r>
              <a:rPr lang="cs-CZ" dirty="0"/>
              <a:t>1963 Prof. Zdeněk Matějček píše o psychické deprivaci v rodině</a:t>
            </a:r>
          </a:p>
          <a:p>
            <a:pPr marL="806450" indent="-806450" eaLnBrk="1" fontAlgn="auto" hangingPunct="1">
              <a:lnSpc>
                <a:spcPct val="80000"/>
              </a:lnSpc>
              <a:spcAft>
                <a:spcPts val="0"/>
              </a:spcAft>
              <a:buFontTx/>
              <a:buNone/>
              <a:defRPr/>
            </a:pPr>
            <a:r>
              <a:rPr lang="cs-CZ" dirty="0"/>
              <a:t>1970 Docent MUDr. Jan </a:t>
            </a:r>
            <a:r>
              <a:rPr lang="cs-CZ" dirty="0" err="1"/>
              <a:t>Ringel</a:t>
            </a:r>
            <a:r>
              <a:rPr lang="cs-CZ" dirty="0"/>
              <a:t> na Pediatrické konferenci v Pardubicích veřejně mluví o týrání dětí. </a:t>
            </a:r>
          </a:p>
          <a:p>
            <a:pPr marL="806450" indent="-806450" eaLnBrk="1" fontAlgn="auto" hangingPunct="1">
              <a:lnSpc>
                <a:spcPct val="80000"/>
              </a:lnSpc>
              <a:spcAft>
                <a:spcPts val="0"/>
              </a:spcAft>
              <a:buFontTx/>
              <a:buNone/>
              <a:defRPr/>
            </a:pPr>
            <a:r>
              <a:rPr lang="cs-CZ" dirty="0"/>
              <a:t>1971 Prim MUDr. Zdeněk Březina, CSc. a MUDr. Jaroslav </a:t>
            </a:r>
            <a:r>
              <a:rPr lang="cs-CZ" dirty="0" err="1"/>
              <a:t>Marten</a:t>
            </a:r>
            <a:r>
              <a:rPr lang="cs-CZ" dirty="0"/>
              <a:t> se snaží aktivně vyhledávat a registrovat ohrožené dětí, oba neohrozeně o problému zcela veřejně mluvili </a:t>
            </a:r>
          </a:p>
          <a:p>
            <a:pPr marL="806450" indent="-806450" eaLnBrk="1" fontAlgn="auto" hangingPunct="1">
              <a:lnSpc>
                <a:spcPct val="80000"/>
              </a:lnSpc>
              <a:spcAft>
                <a:spcPts val="0"/>
              </a:spcAft>
              <a:buFontTx/>
              <a:buNone/>
              <a:defRPr/>
            </a:pPr>
            <a:endParaRPr lang="cs-CZ" dirty="0"/>
          </a:p>
          <a:p>
            <a:pPr marL="806450" indent="-806450" eaLnBrk="1" fontAlgn="auto" hangingPunct="1">
              <a:lnSpc>
                <a:spcPct val="80000"/>
              </a:lnSpc>
              <a:spcAft>
                <a:spcPts val="0"/>
              </a:spcAft>
              <a:buFontTx/>
              <a:buNone/>
              <a:defRPr/>
            </a:pPr>
            <a:r>
              <a:rPr lang="cs-CZ" dirty="0"/>
              <a:t>Dnes je literatury mnoho, klasiky jsou </a:t>
            </a:r>
            <a:br>
              <a:rPr lang="cs-CZ" dirty="0"/>
            </a:br>
            <a:r>
              <a:rPr lang="cs-CZ" dirty="0"/>
              <a:t>Prof. MUDr. Jiří </a:t>
            </a:r>
            <a:r>
              <a:rPr lang="cs-CZ" dirty="0" err="1"/>
              <a:t>Dunovský</a:t>
            </a:r>
            <a:r>
              <a:rPr lang="cs-CZ" dirty="0"/>
              <a:t>, DrSc.</a:t>
            </a:r>
            <a:br>
              <a:rPr lang="cs-CZ" dirty="0"/>
            </a:br>
            <a:r>
              <a:rPr lang="cs-CZ" dirty="0"/>
              <a:t>MUDr. Petr </a:t>
            </a:r>
            <a:r>
              <a:rPr lang="cs-CZ" dirty="0" err="1"/>
              <a:t>Pöthe</a:t>
            </a:r>
            <a:br>
              <a:rPr lang="cs-CZ" dirty="0"/>
            </a:br>
            <a:r>
              <a:rPr lang="cs-CZ" dirty="0" err="1"/>
              <a:t>MUDr</a:t>
            </a:r>
            <a:r>
              <a:rPr lang="cs-CZ" dirty="0"/>
              <a:t> Eva Vaníčková</a:t>
            </a:r>
          </a:p>
          <a:p>
            <a:pPr eaLnBrk="1" fontAlgn="auto" hangingPunct="1">
              <a:spcAft>
                <a:spcPts val="0"/>
              </a:spcAft>
              <a:buFont typeface="Arial" pitchFamily="34" charset="0"/>
              <a:buChar char="•"/>
              <a:defRPr/>
            </a:pPr>
            <a:endParaRPr lang="cs-CZ" dirty="0"/>
          </a:p>
        </p:txBody>
      </p:sp>
      <p:cxnSp>
        <p:nvCxnSpPr>
          <p:cNvPr id="5" name="Přímá spojovací šipka 4"/>
          <p:cNvCxnSpPr/>
          <p:nvPr/>
        </p:nvCxnSpPr>
        <p:spPr>
          <a:xfrm>
            <a:off x="4071938" y="928688"/>
            <a:ext cx="1214437" cy="15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1E1E42-047E-9FCA-CD31-473FB6ABDCB4}"/>
              </a:ext>
            </a:extLst>
          </p:cNvPr>
          <p:cNvSpPr>
            <a:spLocks noGrp="1"/>
          </p:cNvSpPr>
          <p:nvPr>
            <p:ph type="title"/>
          </p:nvPr>
        </p:nvSpPr>
        <p:spPr/>
        <p:txBody>
          <a:bodyPr/>
          <a:lstStyle/>
          <a:p>
            <a:r>
              <a:rPr lang="cs-CZ" dirty="0"/>
              <a:t>Sociální </a:t>
            </a:r>
            <a:r>
              <a:rPr lang="cs-CZ" dirty="0" err="1"/>
              <a:t>konstrucionismus</a:t>
            </a:r>
            <a:r>
              <a:rPr lang="cs-CZ" dirty="0"/>
              <a:t> a dítě</a:t>
            </a:r>
          </a:p>
        </p:txBody>
      </p:sp>
      <p:sp>
        <p:nvSpPr>
          <p:cNvPr id="3" name="Zástupný obsah 2">
            <a:extLst>
              <a:ext uri="{FF2B5EF4-FFF2-40B4-BE49-F238E27FC236}">
                <a16:creationId xmlns:a16="http://schemas.microsoft.com/office/drawing/2014/main" id="{DEA92666-8111-89B0-323A-117FAEA4BEBA}"/>
              </a:ext>
            </a:extLst>
          </p:cNvPr>
          <p:cNvSpPr>
            <a:spLocks noGrp="1"/>
          </p:cNvSpPr>
          <p:nvPr>
            <p:ph idx="1"/>
          </p:nvPr>
        </p:nvSpPr>
        <p:spPr/>
        <p:txBody>
          <a:bodyPr/>
          <a:lstStyle/>
          <a:p>
            <a:r>
              <a:rPr lang="cs-CZ" dirty="0"/>
              <a:t>Současný pohled na dítě</a:t>
            </a:r>
          </a:p>
          <a:p>
            <a:endParaRPr lang="cs-CZ" dirty="0"/>
          </a:p>
          <a:p>
            <a:r>
              <a:rPr lang="cs-CZ" dirty="0"/>
              <a:t>Pohled na rodinu</a:t>
            </a:r>
          </a:p>
          <a:p>
            <a:endParaRPr lang="cs-CZ" dirty="0"/>
          </a:p>
          <a:p>
            <a:r>
              <a:rPr lang="cs-CZ" dirty="0"/>
              <a:t>Pohled na výchovu</a:t>
            </a:r>
          </a:p>
          <a:p>
            <a:endParaRPr lang="cs-CZ" dirty="0"/>
          </a:p>
          <a:p>
            <a:r>
              <a:rPr lang="cs-CZ" dirty="0"/>
              <a:t>Práva a povinnosti</a:t>
            </a:r>
          </a:p>
        </p:txBody>
      </p:sp>
    </p:spTree>
    <p:extLst>
      <p:ext uri="{BB962C8B-B14F-4D97-AF65-F5344CB8AC3E}">
        <p14:creationId xmlns:p14="http://schemas.microsoft.com/office/powerpoint/2010/main" val="23539224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8D6691-B48C-E54F-AAE0-5692A3559FAC}"/>
              </a:ext>
            </a:extLst>
          </p:cNvPr>
          <p:cNvSpPr>
            <a:spLocks noGrp="1"/>
          </p:cNvSpPr>
          <p:nvPr>
            <p:ph type="title"/>
          </p:nvPr>
        </p:nvSpPr>
        <p:spPr/>
        <p:txBody>
          <a:bodyPr/>
          <a:lstStyle/>
          <a:p>
            <a:r>
              <a:rPr lang="cs-CZ" dirty="0"/>
              <a:t>Rodina </a:t>
            </a:r>
          </a:p>
        </p:txBody>
      </p:sp>
      <p:sp>
        <p:nvSpPr>
          <p:cNvPr id="3" name="Zástupný obsah 2">
            <a:extLst>
              <a:ext uri="{FF2B5EF4-FFF2-40B4-BE49-F238E27FC236}">
                <a16:creationId xmlns:a16="http://schemas.microsoft.com/office/drawing/2014/main" id="{EC251D65-5E8F-394B-B520-BA33C8780E85}"/>
              </a:ext>
            </a:extLst>
          </p:cNvPr>
          <p:cNvSpPr>
            <a:spLocks noGrp="1"/>
          </p:cNvSpPr>
          <p:nvPr>
            <p:ph idx="1"/>
          </p:nvPr>
        </p:nvSpPr>
        <p:spPr/>
        <p:txBody>
          <a:bodyPr/>
          <a:lstStyle/>
          <a:p>
            <a:r>
              <a:rPr lang="cs-CZ" dirty="0"/>
              <a:t>Co je rodina?</a:t>
            </a:r>
          </a:p>
          <a:p>
            <a:endParaRPr lang="cs-CZ" dirty="0"/>
          </a:p>
          <a:p>
            <a:endParaRPr lang="cs-CZ" dirty="0"/>
          </a:p>
          <a:p>
            <a:endParaRPr lang="cs-CZ" dirty="0"/>
          </a:p>
        </p:txBody>
      </p:sp>
    </p:spTree>
    <p:extLst>
      <p:ext uri="{BB962C8B-B14F-4D97-AF65-F5344CB8AC3E}">
        <p14:creationId xmlns:p14="http://schemas.microsoft.com/office/powerpoint/2010/main" val="14961580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eaLnBrk="1" hangingPunct="1"/>
            <a:r>
              <a:rPr lang="cs-CZ" b="1"/>
              <a:t>Rozdělení rizikových faktorů</a:t>
            </a:r>
            <a:endParaRPr lang="cs-CZ"/>
          </a:p>
        </p:txBody>
      </p:sp>
      <p:sp>
        <p:nvSpPr>
          <p:cNvPr id="15363" name="Zástupný symbol pro obsah 2"/>
          <p:cNvSpPr>
            <a:spLocks noGrp="1"/>
          </p:cNvSpPr>
          <p:nvPr>
            <p:ph idx="1"/>
          </p:nvPr>
        </p:nvSpPr>
        <p:spPr/>
        <p:txBody>
          <a:bodyPr/>
          <a:lstStyle/>
          <a:p>
            <a:pPr eaLnBrk="1" hangingPunct="1"/>
            <a:r>
              <a:rPr lang="cs-CZ"/>
              <a:t>z hlediska dítěte</a:t>
            </a:r>
          </a:p>
          <a:p>
            <a:pPr eaLnBrk="1" hangingPunct="1"/>
            <a:r>
              <a:rPr lang="cs-CZ"/>
              <a:t>z hlediska rodiče</a:t>
            </a:r>
          </a:p>
          <a:p>
            <a:pPr eaLnBrk="1" hangingPunct="1"/>
            <a:r>
              <a:rPr lang="cs-CZ"/>
              <a:t>z hlediska rodinné situace a rodinných vztahů</a:t>
            </a:r>
          </a:p>
          <a:p>
            <a:pPr eaLnBrk="1" hangingPunct="1"/>
            <a:r>
              <a:rPr lang="cs-CZ"/>
              <a:t>z hlediska širších společenských souvislostí</a:t>
            </a:r>
          </a:p>
          <a:p>
            <a:pPr eaLnBrk="1" hangingPunct="1"/>
            <a:endParaRPr lang="cs-CZ"/>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pPr eaLnBrk="1" hangingPunct="1"/>
            <a:r>
              <a:rPr lang="cs-CZ"/>
              <a:t>Rizikové dítě</a:t>
            </a:r>
          </a:p>
        </p:txBody>
      </p:sp>
      <p:sp>
        <p:nvSpPr>
          <p:cNvPr id="3" name="Zástupný symbol pro obsah 2"/>
          <p:cNvSpPr>
            <a:spLocks noGrp="1"/>
          </p:cNvSpPr>
          <p:nvPr>
            <p:ph idx="1"/>
          </p:nvPr>
        </p:nvSpPr>
        <p:spPr/>
        <p:txBody>
          <a:bodyPr rtlCol="0">
            <a:normAutofit fontScale="92500" lnSpcReduction="10000"/>
          </a:bodyPr>
          <a:lstStyle/>
          <a:p>
            <a:pPr eaLnBrk="1" fontAlgn="auto" hangingPunct="1">
              <a:lnSpc>
                <a:spcPct val="80000"/>
              </a:lnSpc>
              <a:spcAft>
                <a:spcPts val="0"/>
              </a:spcAft>
              <a:buFont typeface="Arial" pitchFamily="34" charset="0"/>
              <a:buChar char="•"/>
              <a:defRPr/>
            </a:pPr>
            <a:r>
              <a:rPr lang="cs-CZ" dirty="0"/>
              <a:t>dítě nedonošené</a:t>
            </a:r>
          </a:p>
          <a:p>
            <a:pPr eaLnBrk="1" fontAlgn="auto" hangingPunct="1">
              <a:lnSpc>
                <a:spcPct val="80000"/>
              </a:lnSpc>
              <a:spcAft>
                <a:spcPts val="0"/>
              </a:spcAft>
              <a:buFont typeface="Arial" pitchFamily="34" charset="0"/>
              <a:buChar char="•"/>
              <a:defRPr/>
            </a:pPr>
            <a:r>
              <a:rPr lang="cs-CZ" dirty="0"/>
              <a:t>dítě neklidné, hyperaktivní, impulzivní (LMD, ADHD aj.)</a:t>
            </a:r>
          </a:p>
          <a:p>
            <a:pPr eaLnBrk="1" fontAlgn="auto" hangingPunct="1">
              <a:lnSpc>
                <a:spcPct val="80000"/>
              </a:lnSpc>
              <a:spcAft>
                <a:spcPts val="0"/>
              </a:spcAft>
              <a:buFont typeface="Arial" pitchFamily="34" charset="0"/>
              <a:buChar char="•"/>
              <a:defRPr/>
            </a:pPr>
            <a:r>
              <a:rPr lang="cs-CZ" dirty="0"/>
              <a:t>dítě labilní, úzkostné, plačtivé</a:t>
            </a:r>
          </a:p>
          <a:p>
            <a:pPr eaLnBrk="1" fontAlgn="auto" hangingPunct="1">
              <a:lnSpc>
                <a:spcPct val="80000"/>
              </a:lnSpc>
              <a:spcAft>
                <a:spcPts val="0"/>
              </a:spcAft>
              <a:buFont typeface="Arial" pitchFamily="34" charset="0"/>
              <a:buChar char="•"/>
              <a:defRPr/>
            </a:pPr>
            <a:r>
              <a:rPr lang="cs-CZ" dirty="0"/>
              <a:t>dítě s postižením</a:t>
            </a:r>
          </a:p>
          <a:p>
            <a:pPr eaLnBrk="1" fontAlgn="auto" hangingPunct="1">
              <a:lnSpc>
                <a:spcPct val="80000"/>
              </a:lnSpc>
              <a:spcAft>
                <a:spcPts val="0"/>
              </a:spcAft>
              <a:buFont typeface="Arial" pitchFamily="34" charset="0"/>
              <a:buChar char="•"/>
              <a:defRPr/>
            </a:pPr>
            <a:r>
              <a:rPr lang="cs-CZ" dirty="0"/>
              <a:t>dítě chronicky či opakovaně nemocné</a:t>
            </a:r>
          </a:p>
          <a:p>
            <a:pPr eaLnBrk="1" fontAlgn="auto" hangingPunct="1">
              <a:lnSpc>
                <a:spcPct val="80000"/>
              </a:lnSpc>
              <a:spcAft>
                <a:spcPts val="0"/>
              </a:spcAft>
              <a:buFont typeface="Arial" pitchFamily="34" charset="0"/>
              <a:buChar char="•"/>
              <a:defRPr/>
            </a:pPr>
            <a:r>
              <a:rPr lang="cs-CZ" dirty="0"/>
              <a:t>dítě s poruchami chování</a:t>
            </a:r>
          </a:p>
          <a:p>
            <a:pPr eaLnBrk="1" fontAlgn="auto" hangingPunct="1">
              <a:lnSpc>
                <a:spcPct val="80000"/>
              </a:lnSpc>
              <a:spcAft>
                <a:spcPts val="0"/>
              </a:spcAft>
              <a:buFont typeface="Arial" pitchFamily="34" charset="0"/>
              <a:buChar char="•"/>
              <a:defRPr/>
            </a:pPr>
            <a:r>
              <a:rPr lang="cs-CZ" dirty="0"/>
              <a:t>dětské lhaní</a:t>
            </a:r>
          </a:p>
          <a:p>
            <a:pPr eaLnBrk="1" fontAlgn="auto" hangingPunct="1">
              <a:lnSpc>
                <a:spcPct val="80000"/>
              </a:lnSpc>
              <a:spcAft>
                <a:spcPts val="0"/>
              </a:spcAft>
              <a:buFont typeface="Arial" pitchFamily="34" charset="0"/>
              <a:buChar char="•"/>
              <a:defRPr/>
            </a:pPr>
            <a:r>
              <a:rPr lang="cs-CZ" dirty="0"/>
              <a:t>záškoláctví, toulání, útěky z domova</a:t>
            </a:r>
          </a:p>
          <a:p>
            <a:pPr eaLnBrk="1" fontAlgn="auto" hangingPunct="1">
              <a:lnSpc>
                <a:spcPct val="80000"/>
              </a:lnSpc>
              <a:spcAft>
                <a:spcPts val="0"/>
              </a:spcAft>
              <a:buFont typeface="Arial" pitchFamily="34" charset="0"/>
              <a:buChar char="•"/>
              <a:defRPr/>
            </a:pPr>
            <a:r>
              <a:rPr lang="cs-CZ" dirty="0"/>
              <a:t>dítě, které nesplňuje očekávání rodičů</a:t>
            </a:r>
          </a:p>
          <a:p>
            <a:pPr eaLnBrk="1" fontAlgn="auto" hangingPunct="1">
              <a:lnSpc>
                <a:spcPct val="80000"/>
              </a:lnSpc>
              <a:spcAft>
                <a:spcPts val="0"/>
              </a:spcAft>
              <a:buFont typeface="Arial" pitchFamily="34" charset="0"/>
              <a:buChar char="•"/>
              <a:defRPr/>
            </a:pPr>
            <a:r>
              <a:rPr lang="cs-CZ" dirty="0"/>
              <a:t>Jiné než očekávané pohlaví</a:t>
            </a:r>
          </a:p>
          <a:p>
            <a:pPr eaLnBrk="1" fontAlgn="auto" hangingPunct="1">
              <a:spcAft>
                <a:spcPts val="0"/>
              </a:spcAft>
              <a:buFont typeface="Arial" pitchFamily="34" charset="0"/>
              <a:buChar char="•"/>
              <a:defRPr/>
            </a:pPr>
            <a:endParaRPr lang="cs-CZ"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pPr eaLnBrk="1" hangingPunct="1"/>
            <a:r>
              <a:rPr lang="cs-CZ"/>
              <a:t>Rizikové dívky</a:t>
            </a:r>
          </a:p>
        </p:txBody>
      </p:sp>
      <p:sp>
        <p:nvSpPr>
          <p:cNvPr id="17411" name="Zástupný symbol pro obsah 2"/>
          <p:cNvSpPr>
            <a:spLocks noGrp="1"/>
          </p:cNvSpPr>
          <p:nvPr>
            <p:ph idx="1"/>
          </p:nvPr>
        </p:nvSpPr>
        <p:spPr/>
        <p:txBody>
          <a:bodyPr/>
          <a:lstStyle/>
          <a:p>
            <a:pPr marL="268288" indent="-268288" eaLnBrk="1" hangingPunct="1"/>
            <a:r>
              <a:rPr lang="cs-CZ"/>
              <a:t>dívky kypré</a:t>
            </a:r>
          </a:p>
          <a:p>
            <a:pPr marL="268288" indent="-268288" eaLnBrk="1" hangingPunct="1"/>
            <a:r>
              <a:rPr lang="cs-CZ"/>
              <a:t>příjemných ženských tvarů –„vyspělé“</a:t>
            </a:r>
          </a:p>
          <a:p>
            <a:pPr marL="268288" indent="-268288" eaLnBrk="1" hangingPunct="1"/>
            <a:r>
              <a:rPr lang="cs-CZ"/>
              <a:t>mazlivé</a:t>
            </a:r>
          </a:p>
          <a:p>
            <a:pPr marL="268288" indent="-268288" eaLnBrk="1" hangingPunct="1"/>
            <a:r>
              <a:rPr lang="cs-CZ"/>
              <a:t>svádivé</a:t>
            </a:r>
          </a:p>
          <a:p>
            <a:pPr marL="268288" indent="-268288" eaLnBrk="1" hangingPunct="1"/>
            <a:r>
              <a:rPr lang="cs-CZ"/>
              <a:t>koketní</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pPr eaLnBrk="1" hangingPunct="1"/>
            <a:r>
              <a:rPr lang="cs-CZ"/>
              <a:t>Rizikový rodič</a:t>
            </a:r>
          </a:p>
        </p:txBody>
      </p:sp>
      <p:sp>
        <p:nvSpPr>
          <p:cNvPr id="3" name="Zástupný symbol pro obsah 2"/>
          <p:cNvSpPr>
            <a:spLocks noGrp="1"/>
          </p:cNvSpPr>
          <p:nvPr>
            <p:ph idx="1"/>
          </p:nvPr>
        </p:nvSpPr>
        <p:spPr>
          <a:xfrm>
            <a:off x="457200" y="1600200"/>
            <a:ext cx="8229600" cy="4781128"/>
          </a:xfrm>
        </p:spPr>
        <p:txBody>
          <a:bodyPr rtlCol="0">
            <a:normAutofit fontScale="85000" lnSpcReduction="20000"/>
          </a:bodyPr>
          <a:lstStyle/>
          <a:p>
            <a:pPr marL="268288" indent="-268288" eaLnBrk="1" fontAlgn="auto" hangingPunct="1">
              <a:lnSpc>
                <a:spcPct val="80000"/>
              </a:lnSpc>
              <a:spcAft>
                <a:spcPts val="0"/>
              </a:spcAft>
              <a:buFont typeface="Arial" pitchFamily="34" charset="0"/>
              <a:buChar char="•"/>
              <a:defRPr/>
            </a:pPr>
            <a:r>
              <a:rPr lang="cs-CZ" dirty="0"/>
              <a:t>lidé s anomálním vývojem osobnosti (psychopatie), často s agresivními povahovými rysy</a:t>
            </a:r>
          </a:p>
          <a:p>
            <a:pPr marL="268288" indent="-268288" eaLnBrk="1" fontAlgn="auto" hangingPunct="1">
              <a:lnSpc>
                <a:spcPct val="80000"/>
              </a:lnSpc>
              <a:spcAft>
                <a:spcPts val="0"/>
              </a:spcAft>
              <a:buFont typeface="Arial" pitchFamily="34" charset="0"/>
              <a:buChar char="•"/>
              <a:defRPr/>
            </a:pPr>
            <a:r>
              <a:rPr lang="cs-CZ" dirty="0"/>
              <a:t>někteří lidé s psychickou chorobou (psychotici)</a:t>
            </a:r>
          </a:p>
          <a:p>
            <a:pPr marL="268288" indent="-268288" eaLnBrk="1" fontAlgn="auto" hangingPunct="1">
              <a:lnSpc>
                <a:spcPct val="80000"/>
              </a:lnSpc>
              <a:spcAft>
                <a:spcPts val="0"/>
              </a:spcAft>
              <a:buFont typeface="Arial" pitchFamily="34" charset="0"/>
              <a:buChar char="•"/>
              <a:defRPr/>
            </a:pPr>
            <a:r>
              <a:rPr lang="cs-CZ" dirty="0"/>
              <a:t>někteří rodiče s neurotickými obtížemi (chronicky frustrovaní)</a:t>
            </a:r>
          </a:p>
          <a:p>
            <a:pPr marL="268288" indent="-268288" eaLnBrk="1" fontAlgn="auto" hangingPunct="1">
              <a:lnSpc>
                <a:spcPct val="80000"/>
              </a:lnSpc>
              <a:spcAft>
                <a:spcPts val="0"/>
              </a:spcAft>
              <a:buFont typeface="Arial" pitchFamily="34" charset="0"/>
              <a:buChar char="•"/>
              <a:defRPr/>
            </a:pPr>
            <a:r>
              <a:rPr lang="cs-CZ" dirty="0"/>
              <a:t>rodiče žijící atypickým životním stylem, příslušníci sekt apod.</a:t>
            </a:r>
          </a:p>
          <a:p>
            <a:pPr marL="268288" indent="-268288" eaLnBrk="1" fontAlgn="auto" hangingPunct="1">
              <a:lnSpc>
                <a:spcPct val="80000"/>
              </a:lnSpc>
              <a:spcAft>
                <a:spcPts val="0"/>
              </a:spcAft>
              <a:buFont typeface="Arial" pitchFamily="34" charset="0"/>
              <a:buChar char="•"/>
              <a:defRPr/>
            </a:pPr>
            <a:r>
              <a:rPr lang="cs-CZ" dirty="0"/>
              <a:t>stoupenci agresivních rituálů</a:t>
            </a:r>
          </a:p>
          <a:p>
            <a:pPr marL="268288" indent="-268288" eaLnBrk="1" fontAlgn="auto" hangingPunct="1">
              <a:lnSpc>
                <a:spcPct val="80000"/>
              </a:lnSpc>
              <a:spcAft>
                <a:spcPts val="0"/>
              </a:spcAft>
              <a:buFont typeface="Arial" pitchFamily="34" charset="0"/>
              <a:buChar char="•"/>
              <a:defRPr/>
            </a:pPr>
            <a:r>
              <a:rPr lang="cs-CZ" dirty="0"/>
              <a:t>rozvodové situace</a:t>
            </a:r>
          </a:p>
          <a:p>
            <a:pPr marL="268288" indent="-268288" eaLnBrk="1" fontAlgn="auto" hangingPunct="1">
              <a:lnSpc>
                <a:spcPct val="80000"/>
              </a:lnSpc>
              <a:spcAft>
                <a:spcPts val="0"/>
              </a:spcAft>
              <a:buFont typeface="Arial" pitchFamily="34" charset="0"/>
              <a:buChar char="•"/>
              <a:defRPr/>
            </a:pPr>
            <a:r>
              <a:rPr lang="cs-CZ" dirty="0" err="1"/>
              <a:t>porozvodové</a:t>
            </a:r>
            <a:r>
              <a:rPr lang="cs-CZ" dirty="0"/>
              <a:t> spory o děti</a:t>
            </a:r>
          </a:p>
          <a:p>
            <a:pPr eaLnBrk="1" fontAlgn="auto" hangingPunct="1">
              <a:spcAft>
                <a:spcPts val="0"/>
              </a:spcAft>
              <a:buFont typeface="Arial" pitchFamily="34" charset="0"/>
              <a:buChar char="•"/>
              <a:defRPr/>
            </a:pPr>
            <a:r>
              <a:rPr lang="cs-CZ" dirty="0"/>
              <a:t>Rodiče s vysokými nároky</a:t>
            </a:r>
          </a:p>
          <a:p>
            <a:pPr eaLnBrk="1" fontAlgn="auto" hangingPunct="1">
              <a:spcAft>
                <a:spcPts val="0"/>
              </a:spcAft>
              <a:buFont typeface="Arial" pitchFamily="34" charset="0"/>
              <a:buChar char="•"/>
              <a:defRPr/>
            </a:pPr>
            <a:r>
              <a:rPr lang="cs-CZ" dirty="0"/>
              <a:t>Rodiče, kteří se nedokážou oddělit od svého dítěte – vnímat jeho individualitu (oni vědí lépe než dítě co potřebuje).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lstStyle/>
          <a:p>
            <a:pPr eaLnBrk="1" hangingPunct="1"/>
            <a:r>
              <a:rPr lang="cs-CZ"/>
              <a:t>Rizikoví dospělí</a:t>
            </a:r>
          </a:p>
        </p:txBody>
      </p:sp>
      <p:sp>
        <p:nvSpPr>
          <p:cNvPr id="3" name="Zástupný symbol pro obsah 2"/>
          <p:cNvSpPr>
            <a:spLocks noGrp="1"/>
          </p:cNvSpPr>
          <p:nvPr>
            <p:ph idx="1"/>
          </p:nvPr>
        </p:nvSpPr>
        <p:spPr/>
        <p:txBody>
          <a:bodyPr rtlCol="0">
            <a:normAutofit fontScale="92500"/>
          </a:bodyPr>
          <a:lstStyle/>
          <a:p>
            <a:pPr marL="268288" indent="-268288" eaLnBrk="1" fontAlgn="auto" hangingPunct="1">
              <a:spcAft>
                <a:spcPts val="0"/>
              </a:spcAft>
              <a:buFont typeface="Arial" pitchFamily="34" charset="0"/>
              <a:buChar char="•"/>
              <a:defRPr/>
            </a:pPr>
            <a:r>
              <a:rPr lang="cs-CZ" dirty="0"/>
              <a:t>muži a ženy sexuálně hyperaktivní</a:t>
            </a:r>
          </a:p>
          <a:p>
            <a:pPr marL="268288" indent="-268288" eaLnBrk="1" fontAlgn="auto" hangingPunct="1">
              <a:spcAft>
                <a:spcPts val="0"/>
              </a:spcAft>
              <a:buFont typeface="Arial" pitchFamily="34" charset="0"/>
              <a:buChar char="•"/>
              <a:defRPr/>
            </a:pPr>
            <a:r>
              <a:rPr lang="cs-CZ" dirty="0"/>
              <a:t>sexuální devianti</a:t>
            </a:r>
          </a:p>
          <a:p>
            <a:pPr marL="268288" indent="-268288" eaLnBrk="1" fontAlgn="auto" hangingPunct="1">
              <a:spcAft>
                <a:spcPts val="0"/>
              </a:spcAft>
              <a:buFont typeface="Arial" pitchFamily="34" charset="0"/>
              <a:buChar char="•"/>
              <a:defRPr/>
            </a:pPr>
            <a:r>
              <a:rPr lang="cs-CZ" dirty="0"/>
              <a:t>alkoholici, toxikomani</a:t>
            </a:r>
          </a:p>
          <a:p>
            <a:pPr marL="268288" indent="-268288" eaLnBrk="1" fontAlgn="auto" hangingPunct="1">
              <a:spcAft>
                <a:spcPts val="0"/>
              </a:spcAft>
              <a:buFont typeface="Arial" pitchFamily="34" charset="0"/>
              <a:buChar char="•"/>
              <a:defRPr/>
            </a:pPr>
            <a:r>
              <a:rPr lang="cs-CZ" dirty="0"/>
              <a:t>občas starší mužové, kteří pro stařeckou demenci mají omezenou kontrolu pudového jednání</a:t>
            </a:r>
          </a:p>
          <a:p>
            <a:pPr marL="268288" indent="-268288" eaLnBrk="1" fontAlgn="auto" hangingPunct="1">
              <a:spcAft>
                <a:spcPts val="0"/>
              </a:spcAft>
              <a:buFont typeface="Arial" pitchFamily="34" charset="0"/>
              <a:buChar char="•"/>
              <a:defRPr/>
            </a:pPr>
            <a:r>
              <a:rPr lang="cs-CZ" dirty="0"/>
              <a:t>Rodiče, kteří do svých dětí projektují své nesplněné přání a vysoká očekávání</a:t>
            </a:r>
          </a:p>
          <a:p>
            <a:pPr marL="268288" indent="-268288" eaLnBrk="1" fontAlgn="auto" hangingPunct="1">
              <a:spcAft>
                <a:spcPts val="0"/>
              </a:spcAft>
              <a:buFont typeface="Arial" pitchFamily="34" charset="0"/>
              <a:buChar char="•"/>
              <a:defRPr/>
            </a:pPr>
            <a:r>
              <a:rPr lang="cs-CZ" dirty="0"/>
              <a:t>Rodič, který prožil CAN – </a:t>
            </a:r>
            <a:r>
              <a:rPr lang="cs-CZ" dirty="0" err="1"/>
              <a:t>transgenerační</a:t>
            </a:r>
            <a:r>
              <a:rPr lang="cs-CZ" dirty="0"/>
              <a:t> problém</a:t>
            </a:r>
          </a:p>
          <a:p>
            <a:pPr eaLnBrk="1" fontAlgn="auto" hangingPunct="1">
              <a:spcAft>
                <a:spcPts val="0"/>
              </a:spcAft>
              <a:buFont typeface="Arial" pitchFamily="34" charset="0"/>
              <a:buChar char="•"/>
              <a:defRPr/>
            </a:pPr>
            <a:endParaRPr lang="cs-CZ"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pPr eaLnBrk="1" hangingPunct="1"/>
            <a:r>
              <a:rPr lang="cs-CZ"/>
              <a:t>Rizikové situace</a:t>
            </a:r>
          </a:p>
        </p:txBody>
      </p:sp>
      <p:sp>
        <p:nvSpPr>
          <p:cNvPr id="3" name="Zástupný symbol pro obsah 2"/>
          <p:cNvSpPr>
            <a:spLocks noGrp="1"/>
          </p:cNvSpPr>
          <p:nvPr>
            <p:ph idx="1"/>
          </p:nvPr>
        </p:nvSpPr>
        <p:spPr/>
        <p:txBody>
          <a:bodyPr rtlCol="0">
            <a:normAutofit fontScale="85000" lnSpcReduction="20000"/>
          </a:bodyPr>
          <a:lstStyle/>
          <a:p>
            <a:pPr eaLnBrk="1" fontAlgn="auto" hangingPunct="1">
              <a:lnSpc>
                <a:spcPct val="90000"/>
              </a:lnSpc>
              <a:spcAft>
                <a:spcPts val="0"/>
              </a:spcAft>
              <a:buFont typeface="Arial" pitchFamily="34" charset="0"/>
              <a:buChar char="•"/>
              <a:defRPr/>
            </a:pPr>
            <a:r>
              <a:rPr lang="cs-CZ" dirty="0"/>
              <a:t>dříve stísněný životní prostor rodiny (spaní rodičů</a:t>
            </a:r>
            <a:br>
              <a:rPr lang="cs-CZ" dirty="0"/>
            </a:br>
            <a:r>
              <a:rPr lang="cs-CZ" dirty="0"/>
              <a:t>s dětmi)</a:t>
            </a:r>
          </a:p>
          <a:p>
            <a:pPr eaLnBrk="1" fontAlgn="auto" hangingPunct="1">
              <a:lnSpc>
                <a:spcPct val="90000"/>
              </a:lnSpc>
              <a:spcAft>
                <a:spcPts val="0"/>
              </a:spcAft>
              <a:buFont typeface="Arial" pitchFamily="34" charset="0"/>
              <a:buChar char="•"/>
              <a:defRPr/>
            </a:pPr>
            <a:r>
              <a:rPr lang="cs-CZ" dirty="0"/>
              <a:t>„příležitost dělá zloděje“ – dítě je třeba nemocné, pečuje o něj rodič, ošetřování vyžaduje intenzivní tělesný kontakt</a:t>
            </a:r>
          </a:p>
          <a:p>
            <a:pPr eaLnBrk="1" fontAlgn="auto" hangingPunct="1">
              <a:lnSpc>
                <a:spcPct val="90000"/>
              </a:lnSpc>
              <a:spcAft>
                <a:spcPts val="0"/>
              </a:spcAft>
              <a:buFont typeface="Arial" pitchFamily="34" charset="0"/>
              <a:buChar char="•"/>
              <a:defRPr/>
            </a:pPr>
            <a:r>
              <a:rPr lang="cs-CZ" dirty="0"/>
              <a:t>přítel rodiny</a:t>
            </a:r>
          </a:p>
          <a:p>
            <a:pPr eaLnBrk="1" fontAlgn="auto" hangingPunct="1">
              <a:lnSpc>
                <a:spcPct val="90000"/>
              </a:lnSpc>
              <a:spcAft>
                <a:spcPts val="0"/>
              </a:spcAft>
              <a:buFont typeface="Arial" pitchFamily="34" charset="0"/>
              <a:buChar char="•"/>
              <a:defRPr/>
            </a:pPr>
            <a:r>
              <a:rPr lang="cs-CZ" dirty="0"/>
              <a:t>uvolněná sexualita v rodině – viz příklad (dříve spíše</a:t>
            </a:r>
            <a:br>
              <a:rPr lang="cs-CZ" dirty="0"/>
            </a:br>
            <a:r>
              <a:rPr lang="cs-CZ" dirty="0"/>
              <a:t>v rodinách s nízkým socioekonomickým statutem, nyní spíše v rodinách na vysoké ekonomické úrovni)</a:t>
            </a:r>
          </a:p>
          <a:p>
            <a:pPr eaLnBrk="1" fontAlgn="auto" hangingPunct="1">
              <a:lnSpc>
                <a:spcPct val="90000"/>
              </a:lnSpc>
              <a:spcAft>
                <a:spcPts val="0"/>
              </a:spcAft>
              <a:buFont typeface="Arial" pitchFamily="34" charset="0"/>
              <a:buChar char="•"/>
              <a:defRPr/>
            </a:pPr>
            <a:r>
              <a:rPr lang="cs-CZ" dirty="0"/>
              <a:t>vychovatelé v různých zařízeních</a:t>
            </a:r>
          </a:p>
          <a:p>
            <a:pPr eaLnBrk="1" fontAlgn="auto" hangingPunct="1">
              <a:lnSpc>
                <a:spcPct val="90000"/>
              </a:lnSpc>
              <a:spcAft>
                <a:spcPts val="0"/>
              </a:spcAft>
              <a:buFont typeface="Arial" pitchFamily="34" charset="0"/>
              <a:buChar char="•"/>
              <a:defRPr/>
            </a:pPr>
            <a:r>
              <a:rPr lang="cs-CZ" dirty="0"/>
              <a:t>prázdninové tábory</a:t>
            </a:r>
          </a:p>
          <a:p>
            <a:pPr eaLnBrk="1" fontAlgn="auto" hangingPunct="1">
              <a:lnSpc>
                <a:spcPct val="90000"/>
              </a:lnSpc>
              <a:spcAft>
                <a:spcPts val="0"/>
              </a:spcAft>
              <a:buFont typeface="Arial" pitchFamily="34" charset="0"/>
              <a:buChar char="•"/>
              <a:defRPr/>
            </a:pPr>
            <a:r>
              <a:rPr lang="cs-CZ" dirty="0"/>
              <a:t>zájmové kroužky</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Riziková rodina</a:t>
            </a:r>
          </a:p>
        </p:txBody>
      </p:sp>
      <p:sp>
        <p:nvSpPr>
          <p:cNvPr id="3" name="Zástupný symbol pro obsah 2"/>
          <p:cNvSpPr>
            <a:spLocks noGrp="1"/>
          </p:cNvSpPr>
          <p:nvPr>
            <p:ph idx="1"/>
          </p:nvPr>
        </p:nvSpPr>
        <p:spPr/>
        <p:txBody>
          <a:bodyPr/>
          <a:lstStyle/>
          <a:p>
            <a:r>
              <a:rPr lang="cs-CZ" dirty="0"/>
              <a:t>Setřené generační rozdíly</a:t>
            </a:r>
          </a:p>
          <a:p>
            <a:r>
              <a:rPr lang="cs-CZ" dirty="0"/>
              <a:t>Dítě jako nástroj manipulace</a:t>
            </a:r>
          </a:p>
          <a:p>
            <a:r>
              <a:rPr lang="cs-CZ" dirty="0"/>
              <a:t>Domácí násilí mezi manžely (50/48/2)</a:t>
            </a:r>
          </a:p>
          <a:p>
            <a:r>
              <a:rPr lang="cs-CZ" dirty="0"/>
              <a:t>Normální tabu nefunguje</a:t>
            </a:r>
          </a:p>
          <a:p>
            <a:r>
              <a:rPr lang="cs-CZ" dirty="0"/>
              <a:t>Důležitá  témat jsou tabuizována</a:t>
            </a:r>
          </a:p>
          <a:p>
            <a:r>
              <a:rPr lang="cs-CZ" dirty="0"/>
              <a:t>Rodič jako sluha dítěte</a:t>
            </a:r>
          </a:p>
          <a:p>
            <a:r>
              <a:rPr lang="cs-CZ" dirty="0"/>
              <a:t>Závislosti</a:t>
            </a:r>
          </a:p>
          <a:p>
            <a:r>
              <a:rPr lang="cs-CZ" dirty="0"/>
              <a:t>Nedostatek rituálů</a:t>
            </a:r>
          </a:p>
          <a:p>
            <a:endParaRPr lang="cs-CZ"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980728"/>
            <a:ext cx="8229600" cy="5145435"/>
          </a:xfrm>
        </p:spPr>
        <p:txBody>
          <a:bodyPr/>
          <a:lstStyle/>
          <a:p>
            <a:r>
              <a:rPr lang="cs-CZ" dirty="0"/>
              <a:t>V pubertě nezískávají děti právo na utváření rodinného fungování</a:t>
            </a:r>
          </a:p>
          <a:p>
            <a:r>
              <a:rPr lang="cs-CZ" dirty="0"/>
              <a:t>Měnící se pravidla hry</a:t>
            </a:r>
          </a:p>
          <a:p>
            <a:r>
              <a:rPr lang="cs-CZ" dirty="0"/>
              <a:t>Dítě jako nástroj pro odreagování vnitřního napětí rodiče</a:t>
            </a:r>
          </a:p>
          <a:p>
            <a:r>
              <a:rPr lang="cs-CZ" dirty="0"/>
              <a:t>Společenská izolace rodiny</a:t>
            </a:r>
          </a:p>
          <a:p>
            <a:r>
              <a:rPr lang="cs-CZ" dirty="0"/>
              <a:t>Ztráta soukromí vzhledem k vysoké míře společenského života rodiny</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pPr eaLnBrk="1" hangingPunct="1"/>
            <a:r>
              <a:rPr lang="cs-CZ"/>
              <a:t>Formy a projevy syndromu CAN</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3826886481"/>
              </p:ext>
            </p:extLst>
          </p:nvPr>
        </p:nvGraphicFramePr>
        <p:xfrm>
          <a:off x="179512" y="1600200"/>
          <a:ext cx="8507289" cy="3340969"/>
        </p:xfrm>
        <a:graphic>
          <a:graphicData uri="http://schemas.openxmlformats.org/drawingml/2006/table">
            <a:tbl>
              <a:tblPr/>
              <a:tblGrid>
                <a:gridCol w="2835763">
                  <a:extLst>
                    <a:ext uri="{9D8B030D-6E8A-4147-A177-3AD203B41FA5}">
                      <a16:colId xmlns:a16="http://schemas.microsoft.com/office/drawing/2014/main" val="20000"/>
                    </a:ext>
                  </a:extLst>
                </a:gridCol>
                <a:gridCol w="2835763">
                  <a:extLst>
                    <a:ext uri="{9D8B030D-6E8A-4147-A177-3AD203B41FA5}">
                      <a16:colId xmlns:a16="http://schemas.microsoft.com/office/drawing/2014/main" val="20001"/>
                    </a:ext>
                  </a:extLst>
                </a:gridCol>
                <a:gridCol w="2835763">
                  <a:extLst>
                    <a:ext uri="{9D8B030D-6E8A-4147-A177-3AD203B41FA5}">
                      <a16:colId xmlns:a16="http://schemas.microsoft.com/office/drawing/2014/main" val="20002"/>
                    </a:ext>
                  </a:extLst>
                </a:gridCol>
              </a:tblGrid>
              <a:tr h="418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rgbClr val="FFFFFF"/>
                          </a:solidFill>
                          <a:effectLst/>
                          <a:latin typeface="Calibri" pitchFamily="34" charset="0"/>
                        </a:rPr>
                        <a:t>aktivní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a:ln>
                            <a:noFill/>
                          </a:ln>
                          <a:solidFill>
                            <a:srgbClr val="FFFFFF"/>
                          </a:solidFill>
                          <a:effectLst/>
                          <a:latin typeface="Calibri" pitchFamily="34" charset="0"/>
                        </a:rPr>
                        <a:t>pasívní</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9500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Tělesné týrání, zneužívání a zanedbávání</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Tržné, zhmožděné rány a poranění, bití, zlomeniny, krvácení, dušení, otrávení, smrt</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Neprospívání, vyhladovění, nedostatky v bydlení, ošacení, nedostatek ve zdravotní a výchovné péči</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837922">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dirty="0">
                          <a:ln>
                            <a:noFill/>
                          </a:ln>
                          <a:solidFill>
                            <a:srgbClr val="000000"/>
                          </a:solidFill>
                          <a:effectLst/>
                          <a:latin typeface="Times New Roman" pitchFamily="18" charset="0"/>
                          <a:cs typeface="Times New Roman" pitchFamily="18" charset="0"/>
                        </a:rPr>
                        <a:t>Duševní a citové týrání, zneužívání a zanedbávání</a:t>
                      </a:r>
                      <a:endParaRPr kumimoji="0" lang="cs-CZ" sz="11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Nadávky, ponižování, strašení, stres, šikana, agrese</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Přehnané nároky na dítě</a:t>
                      </a:r>
                      <a:endParaRPr kumimoji="0" lang="cs-CZ" sz="1100" b="0" i="0" u="none" strike="noStrike" cap="none" normalizeH="0" baseline="0">
                        <a:ln>
                          <a:noFill/>
                        </a:ln>
                        <a:solidFill>
                          <a:srgbClr val="000000"/>
                        </a:solidFill>
                        <a:effectLst/>
                        <a:latin typeface="Calibri" pitchFamily="34" charset="0"/>
                        <a:cs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Nedostatek podnětů, zanedbanost duševní i citová</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69500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Sexuální zneužívání</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Sexuální hry, pohlavní zneužití, ohmatávání, manipulace v oblasti erotogenních zón, znásilnění, incest</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Exhibice, video, foto, audiopornografie, zahrnutí dětí do sexuálních aktivit dospělých</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695005">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Zvláštní formy</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cs-CZ" sz="1200" b="0" i="0" u="none" strike="noStrike" cap="none" normalizeH="0" baseline="0">
                          <a:ln>
                            <a:noFill/>
                          </a:ln>
                          <a:solidFill>
                            <a:srgbClr val="000000"/>
                          </a:solidFill>
                          <a:effectLst/>
                          <a:latin typeface="Times New Roman" pitchFamily="18" charset="0"/>
                          <a:cs typeface="Times New Roman" pitchFamily="18" charset="0"/>
                        </a:rPr>
                        <a:t>Münchhansenův syndrom v zastoupení, systémové týrání a zneužívání, rituální týrání</a:t>
                      </a:r>
                      <a:endParaRPr kumimoji="0" lang="cs-CZ" sz="1100" b="0" i="0" u="none" strike="noStrike" cap="none" normalizeH="0" baseline="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cs-CZ" sz="1100" b="0" i="0" u="none" strike="noStrike" cap="none" normalizeH="0" baseline="0" dirty="0">
                        <a:ln>
                          <a:noFill/>
                        </a:ln>
                        <a:solidFill>
                          <a:srgbClr val="000000"/>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E8528B8-336F-DE7E-E134-A2F75C5B2447}"/>
              </a:ext>
            </a:extLst>
          </p:cNvPr>
          <p:cNvSpPr>
            <a:spLocks noGrp="1"/>
          </p:cNvSpPr>
          <p:nvPr>
            <p:ph type="title"/>
          </p:nvPr>
        </p:nvSpPr>
        <p:spPr>
          <a:xfrm>
            <a:off x="457200" y="274638"/>
            <a:ext cx="8229600" cy="1143000"/>
          </a:xfrm>
        </p:spPr>
        <p:txBody>
          <a:bodyPr/>
          <a:lstStyle/>
          <a:p>
            <a:r>
              <a:rPr lang="en-US" dirty="0" err="1"/>
              <a:t>Pojem</a:t>
            </a:r>
            <a:r>
              <a:rPr lang="en-US" dirty="0"/>
              <a:t> a </a:t>
            </a:r>
            <a:r>
              <a:rPr lang="en-US" dirty="0" err="1"/>
              <a:t>jeho</a:t>
            </a:r>
            <a:r>
              <a:rPr lang="en-US" dirty="0"/>
              <a:t> </a:t>
            </a:r>
            <a:r>
              <a:rPr lang="en-US" dirty="0" err="1"/>
              <a:t>obsah</a:t>
            </a:r>
            <a:endParaRPr lang="en-US" dirty="0"/>
          </a:p>
        </p:txBody>
      </p:sp>
      <p:graphicFrame>
        <p:nvGraphicFramePr>
          <p:cNvPr id="5" name="Zástupný symbol pro obsah 2">
            <a:extLst>
              <a:ext uri="{FF2B5EF4-FFF2-40B4-BE49-F238E27FC236}">
                <a16:creationId xmlns:a16="http://schemas.microsoft.com/office/drawing/2014/main" id="{C78448ED-024C-9476-B042-D1A44699E833}"/>
              </a:ext>
            </a:extLst>
          </p:cNvPr>
          <p:cNvGraphicFramePr>
            <a:graphicFrameLocks noGrp="1"/>
          </p:cNvGraphicFramePr>
          <p:nvPr>
            <p:ph sz="half" idx="2"/>
            <p:extLst>
              <p:ext uri="{D42A27DB-BD31-4B8C-83A1-F6EECF244321}">
                <p14:modId xmlns:p14="http://schemas.microsoft.com/office/powerpoint/2010/main" val="1177667535"/>
              </p:ext>
            </p:extLst>
          </p:nvPr>
        </p:nvGraphicFramePr>
        <p:xfrm>
          <a:off x="1331640" y="1600200"/>
          <a:ext cx="735516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wrap="square" anchor="ctr">
            <a:normAutofit/>
          </a:bodyPr>
          <a:lstStyle/>
          <a:p>
            <a:r>
              <a:rPr lang="cs-CZ" dirty="0"/>
              <a:t>Nástroj – popis kritické události</a:t>
            </a:r>
          </a:p>
        </p:txBody>
      </p:sp>
      <p:graphicFrame>
        <p:nvGraphicFramePr>
          <p:cNvPr id="5" name="Zástupný symbol pro obsah 2">
            <a:extLst>
              <a:ext uri="{FF2B5EF4-FFF2-40B4-BE49-F238E27FC236}">
                <a16:creationId xmlns:a16="http://schemas.microsoft.com/office/drawing/2014/main" id="{4B346263-C246-0844-4481-712D131D0EC2}"/>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6956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33680B-9350-2B40-8978-5D74D1D3231B}"/>
              </a:ext>
            </a:extLst>
          </p:cNvPr>
          <p:cNvSpPr>
            <a:spLocks noGrp="1"/>
          </p:cNvSpPr>
          <p:nvPr>
            <p:ph type="title"/>
          </p:nvPr>
        </p:nvSpPr>
        <p:spPr/>
        <p:txBody>
          <a:bodyPr/>
          <a:lstStyle/>
          <a:p>
            <a:r>
              <a:rPr lang="cs-CZ" dirty="0"/>
              <a:t>kazuistiky</a:t>
            </a:r>
          </a:p>
        </p:txBody>
      </p:sp>
      <p:sp>
        <p:nvSpPr>
          <p:cNvPr id="3" name="Zástupný obsah 2">
            <a:extLst>
              <a:ext uri="{FF2B5EF4-FFF2-40B4-BE49-F238E27FC236}">
                <a16:creationId xmlns:a16="http://schemas.microsoft.com/office/drawing/2014/main" id="{4CD2459B-0992-1948-92B6-D600072DCAB5}"/>
              </a:ext>
            </a:extLst>
          </p:cNvPr>
          <p:cNvSpPr>
            <a:spLocks noGrp="1"/>
          </p:cNvSpPr>
          <p:nvPr>
            <p:ph idx="1"/>
          </p:nvPr>
        </p:nvSpPr>
        <p:spPr/>
        <p:txBody>
          <a:bodyPr/>
          <a:lstStyle/>
          <a:p>
            <a:r>
              <a:rPr lang="cs-CZ" dirty="0"/>
              <a:t>Dítě – má každý den jeden až dva kroužky</a:t>
            </a:r>
          </a:p>
          <a:p>
            <a:r>
              <a:rPr lang="cs-CZ" dirty="0"/>
              <a:t>Dítě nemá žádné kroužky, nezájem rodičů, má tablet</a:t>
            </a:r>
          </a:p>
          <a:p>
            <a:r>
              <a:rPr lang="cs-CZ" dirty="0"/>
              <a:t>Je vedeno k tomu formulovat své emoce a pocity</a:t>
            </a:r>
          </a:p>
          <a:p>
            <a:r>
              <a:rPr lang="cs-CZ" dirty="0"/>
              <a:t>Problém výběru</a:t>
            </a:r>
          </a:p>
          <a:p>
            <a:endParaRPr lang="cs-CZ" dirty="0"/>
          </a:p>
        </p:txBody>
      </p:sp>
    </p:spTree>
    <p:extLst>
      <p:ext uri="{BB962C8B-B14F-4D97-AF65-F5344CB8AC3E}">
        <p14:creationId xmlns:p14="http://schemas.microsoft.com/office/powerpoint/2010/main" val="38945097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Analýza našeho myšlení a práce – analýza příběhu</a:t>
            </a:r>
          </a:p>
        </p:txBody>
      </p:sp>
      <p:sp>
        <p:nvSpPr>
          <p:cNvPr id="3" name="Zástupný symbol pro obsah 2"/>
          <p:cNvSpPr>
            <a:spLocks noGrp="1"/>
          </p:cNvSpPr>
          <p:nvPr>
            <p:ph idx="1"/>
          </p:nvPr>
        </p:nvSpPr>
        <p:spPr/>
        <p:txBody>
          <a:bodyPr>
            <a:normAutofit fontScale="77500" lnSpcReduction="20000"/>
          </a:bodyPr>
          <a:lstStyle/>
          <a:p>
            <a:r>
              <a:rPr lang="cs-CZ" dirty="0"/>
              <a:t>Co je důležité v popisu příběhu pro mě? Jaké pojmy, fráze často používám? Je zde něco jasně binárního?</a:t>
            </a:r>
          </a:p>
          <a:p>
            <a:r>
              <a:rPr lang="cs-CZ" dirty="0"/>
              <a:t>Kdo jsou účastni v příběhu (jednotlivci, skupiny, minority) jak sebe vnímám ve vztahu k nim?</a:t>
            </a:r>
          </a:p>
          <a:p>
            <a:r>
              <a:rPr lang="cs-CZ" dirty="0"/>
              <a:t>Jaké pohledy jsou zastoupeny, které chybí, jaký je můj pohled?</a:t>
            </a:r>
          </a:p>
          <a:p>
            <a:r>
              <a:rPr lang="cs-CZ" dirty="0"/>
              <a:t>Jak příběh interpretuji, jak působí má interpretace na příběh?</a:t>
            </a:r>
          </a:p>
          <a:p>
            <a:r>
              <a:rPr lang="cs-CZ" dirty="0"/>
              <a:t>Jaký jiný pohled můžu mít na situaci, jaký jiný pohled jsem udělal?</a:t>
            </a:r>
          </a:p>
          <a:p>
            <a:r>
              <a:rPr lang="cs-CZ" dirty="0"/>
              <a:t>Jaké znalosti používám, jak je užívám v praxi</a:t>
            </a:r>
          </a:p>
          <a:p>
            <a:r>
              <a:rPr lang="cs-CZ" dirty="0"/>
              <a:t>Jakým rolím napomáhám, jaké jsou mé postoje k moci?</a:t>
            </a:r>
          </a:p>
        </p:txBody>
      </p:sp>
    </p:spTree>
    <p:extLst>
      <p:ext uri="{BB962C8B-B14F-4D97-AF65-F5344CB8AC3E}">
        <p14:creationId xmlns:p14="http://schemas.microsoft.com/office/powerpoint/2010/main" val="2386507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Pomáhající profese a moc</a:t>
            </a:r>
          </a:p>
        </p:txBody>
      </p:sp>
      <p:sp>
        <p:nvSpPr>
          <p:cNvPr id="3" name="Zástupný symbol pro obsah 2"/>
          <p:cNvSpPr>
            <a:spLocks noGrp="1"/>
          </p:cNvSpPr>
          <p:nvPr>
            <p:ph idx="1"/>
          </p:nvPr>
        </p:nvSpPr>
        <p:spPr/>
        <p:txBody>
          <a:bodyPr/>
          <a:lstStyle/>
          <a:p>
            <a:r>
              <a:rPr lang="cs-CZ" dirty="0"/>
              <a:t>Touha po moci jako motivace k výkonu zaměstnání</a:t>
            </a:r>
          </a:p>
          <a:p>
            <a:r>
              <a:rPr lang="cs-CZ" dirty="0"/>
              <a:t>Očekávání státu</a:t>
            </a:r>
          </a:p>
          <a:p>
            <a:r>
              <a:rPr lang="cs-CZ" dirty="0"/>
              <a:t>Očekávání společnosti</a:t>
            </a:r>
          </a:p>
          <a:p>
            <a:r>
              <a:rPr lang="cs-CZ" dirty="0"/>
              <a:t>Očekávání osob k krizi</a:t>
            </a:r>
          </a:p>
        </p:txBody>
      </p:sp>
    </p:spTree>
    <p:extLst>
      <p:ext uri="{BB962C8B-B14F-4D97-AF65-F5344CB8AC3E}">
        <p14:creationId xmlns:p14="http://schemas.microsoft.com/office/powerpoint/2010/main" val="33076359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p:txBody>
          <a:bodyPr/>
          <a:lstStyle/>
          <a:p>
            <a:pPr eaLnBrk="1" hangingPunct="1"/>
            <a:r>
              <a:rPr lang="cs-CZ"/>
              <a:t>ČR</a:t>
            </a:r>
          </a:p>
        </p:txBody>
      </p:sp>
      <p:sp>
        <p:nvSpPr>
          <p:cNvPr id="3" name="Zástupný symbol pro obsah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cs-CZ" dirty="0"/>
              <a:t>Uvádí se, že syndromem CAN trpí v České republice – obdobně jako v jiných evropských zemích - okolo </a:t>
            </a:r>
            <a:r>
              <a:rPr lang="cs-CZ" b="1" dirty="0"/>
              <a:t>1–2 %</a:t>
            </a:r>
            <a:r>
              <a:rPr lang="cs-CZ" dirty="0"/>
              <a:t> </a:t>
            </a:r>
            <a:r>
              <a:rPr lang="cs-CZ" b="1" dirty="0"/>
              <a:t>dětí</a:t>
            </a:r>
            <a:r>
              <a:rPr lang="cs-CZ" dirty="0"/>
              <a:t>, resp. dvacet až čtyřicet tisíc dětí mladších patnácti let. V nadpoloviční většině jsou týrány děti mladší šesti let. </a:t>
            </a:r>
            <a:br>
              <a:rPr lang="cs-CZ" dirty="0"/>
            </a:br>
            <a:r>
              <a:rPr lang="cs-CZ" dirty="0"/>
              <a:t>Nejčastěji se stávají </a:t>
            </a:r>
            <a:r>
              <a:rPr lang="cs-CZ" dirty="0" err="1"/>
              <a:t>obětmi</a:t>
            </a:r>
            <a:r>
              <a:rPr lang="cs-CZ" dirty="0"/>
              <a:t> děti kojeneckého a </a:t>
            </a:r>
            <a:r>
              <a:rPr lang="cs-CZ" dirty="0" err="1"/>
              <a:t>batoleckého</a:t>
            </a:r>
            <a:r>
              <a:rPr lang="cs-CZ" dirty="0"/>
              <a:t> věku. Podle odborníků bývají zanedbáváním i týráním ve stejné míře postiženi chlapci i dívky. Odhaduje se, že ročně u nás na následky týrání a zanedbávání péče umírá nejméně padesát dětí.. </a:t>
            </a:r>
          </a:p>
          <a:p>
            <a:pPr eaLnBrk="1" fontAlgn="auto" hangingPunct="1">
              <a:spcAft>
                <a:spcPts val="0"/>
              </a:spcAft>
              <a:buFont typeface="Arial" pitchFamily="34" charset="0"/>
              <a:buChar char="•"/>
              <a:defRPr/>
            </a:pPr>
            <a:endParaRPr lang="cs-CZ"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422B4A-BDD7-4607-6539-4C9CF0904284}"/>
              </a:ext>
            </a:extLst>
          </p:cNvPr>
          <p:cNvSpPr>
            <a:spLocks noGrp="1"/>
          </p:cNvSpPr>
          <p:nvPr>
            <p:ph type="title"/>
          </p:nvPr>
        </p:nvSpPr>
        <p:spPr/>
        <p:txBody>
          <a:bodyPr/>
          <a:lstStyle/>
          <a:p>
            <a:r>
              <a:rPr lang="cs-CZ" dirty="0"/>
              <a:t>Pomoc dítěti</a:t>
            </a:r>
          </a:p>
        </p:txBody>
      </p:sp>
      <p:sp>
        <p:nvSpPr>
          <p:cNvPr id="3" name="Zástupný obsah 2">
            <a:extLst>
              <a:ext uri="{FF2B5EF4-FFF2-40B4-BE49-F238E27FC236}">
                <a16:creationId xmlns:a16="http://schemas.microsoft.com/office/drawing/2014/main" id="{F683D60E-D019-7589-1F06-D44EB2A4E1BA}"/>
              </a:ext>
            </a:extLst>
          </p:cNvPr>
          <p:cNvSpPr>
            <a:spLocks noGrp="1"/>
          </p:cNvSpPr>
          <p:nvPr>
            <p:ph idx="1"/>
          </p:nvPr>
        </p:nvSpPr>
        <p:spPr/>
        <p:txBody>
          <a:bodyPr/>
          <a:lstStyle/>
          <a:p>
            <a:r>
              <a:rPr lang="cs-CZ" dirty="0"/>
              <a:t>Když pomáháme dítěti, vždy jej traumatizujeme</a:t>
            </a:r>
          </a:p>
          <a:p>
            <a:r>
              <a:rPr lang="cs-CZ" dirty="0"/>
              <a:t>Traumatizované dítě v nové rodině </a:t>
            </a:r>
            <a:r>
              <a:rPr lang="cs-CZ"/>
              <a:t>bez psychoterapie </a:t>
            </a:r>
            <a:r>
              <a:rPr lang="cs-CZ" dirty="0"/>
              <a:t>– rozloží pěstouny</a:t>
            </a:r>
          </a:p>
        </p:txBody>
      </p:sp>
    </p:spTree>
    <p:extLst>
      <p:ext uri="{BB962C8B-B14F-4D97-AF65-F5344CB8AC3E}">
        <p14:creationId xmlns:p14="http://schemas.microsoft.com/office/powerpoint/2010/main" val="38797422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p:txBody>
          <a:bodyPr/>
          <a:lstStyle/>
          <a:p>
            <a:pPr eaLnBrk="1" hangingPunct="1"/>
            <a:r>
              <a:rPr lang="cs-CZ"/>
              <a:t>Fyzické týrání</a:t>
            </a:r>
          </a:p>
        </p:txBody>
      </p:sp>
      <p:sp>
        <p:nvSpPr>
          <p:cNvPr id="3" name="Zástupný obsah 2">
            <a:extLst>
              <a:ext uri="{FF2B5EF4-FFF2-40B4-BE49-F238E27FC236}">
                <a16:creationId xmlns:a16="http://schemas.microsoft.com/office/drawing/2014/main" id="{642D5976-C1A9-5A11-233C-8D8872E6FA42}"/>
              </a:ext>
            </a:extLst>
          </p:cNvPr>
          <p:cNvSpPr>
            <a:spLocks noGrp="1"/>
          </p:cNvSpPr>
          <p:nvPr>
            <p:ph idx="1"/>
          </p:nvPr>
        </p:nvSpPr>
        <p:spPr/>
        <p:txBody>
          <a:bodyPr/>
          <a:lstStyle/>
          <a:p>
            <a:endParaRPr lang="cs-CZ"/>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Fyzické týrání</a:t>
            </a:r>
          </a:p>
        </p:txBody>
      </p:sp>
      <p:sp>
        <p:nvSpPr>
          <p:cNvPr id="3" name="Zástupný symbol pro obsah 2"/>
          <p:cNvSpPr>
            <a:spLocks noGrp="1"/>
          </p:cNvSpPr>
          <p:nvPr>
            <p:ph idx="1"/>
          </p:nvPr>
        </p:nvSpPr>
        <p:spPr/>
        <p:txBody>
          <a:bodyPr/>
          <a:lstStyle/>
          <a:p>
            <a:r>
              <a:rPr lang="cs-CZ" dirty="0"/>
              <a:t>Úmyslné i neúmyslné ublížení dítěti, jehož následkem je poranění nebo smrt</a:t>
            </a:r>
          </a:p>
          <a:p>
            <a:r>
              <a:rPr lang="cs-CZ" dirty="0"/>
              <a:t>Nejvíce dětí na světě umírá v důsledku tělesného týrání ve věku do 1 roku.</a:t>
            </a:r>
          </a:p>
          <a:p>
            <a:r>
              <a:rPr lang="cs-CZ" dirty="0"/>
              <a:t>Z právního hlediska je nejsnadněji prokazatelné.</a:t>
            </a:r>
          </a:p>
          <a:p>
            <a:r>
              <a:rPr lang="cs-CZ" dirty="0"/>
              <a:t>Vysoký vliv na počet a intenzitu tělesného týrání má společenská tolerance k tělesným trestům.</a:t>
            </a:r>
          </a:p>
          <a:p>
            <a:endParaRPr lang="cs-CZ"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Nadpis 1"/>
          <p:cNvSpPr>
            <a:spLocks noGrp="1"/>
          </p:cNvSpPr>
          <p:nvPr>
            <p:ph type="title"/>
          </p:nvPr>
        </p:nvSpPr>
        <p:spPr/>
        <p:txBody>
          <a:bodyPr/>
          <a:lstStyle/>
          <a:p>
            <a:pPr eaLnBrk="1" hangingPunct="1"/>
            <a:r>
              <a:rPr lang="cs-CZ"/>
              <a:t>Zavřená poranění</a:t>
            </a:r>
          </a:p>
        </p:txBody>
      </p:sp>
      <p:sp>
        <p:nvSpPr>
          <p:cNvPr id="3" name="Zástupný symbol pro obsah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cs-CZ" dirty="0"/>
              <a:t>Vyznačují se poškozením tkání a orgánů tupým násilím, zpravidla bez porušení kůže.</a:t>
            </a:r>
          </a:p>
          <a:p>
            <a:pPr eaLnBrk="1" fontAlgn="auto" hangingPunct="1">
              <a:spcAft>
                <a:spcPts val="0"/>
              </a:spcAft>
              <a:buFont typeface="Arial" pitchFamily="34" charset="0"/>
              <a:buChar char="•"/>
              <a:defRPr/>
            </a:pPr>
            <a:r>
              <a:rPr lang="cs-CZ" dirty="0"/>
              <a:t>Otřesy – funkční poruchy bez patologickoanatomického nálezu – otřesy mozku a míchy – </a:t>
            </a:r>
            <a:r>
              <a:rPr lang="cs-CZ" dirty="0" err="1"/>
              <a:t>shaker</a:t>
            </a:r>
            <a:r>
              <a:rPr lang="cs-CZ" dirty="0"/>
              <a:t> </a:t>
            </a:r>
            <a:r>
              <a:rPr lang="cs-CZ" dirty="0" err="1"/>
              <a:t>snydrom</a:t>
            </a:r>
            <a:r>
              <a:rPr lang="cs-CZ" dirty="0"/>
              <a:t>.</a:t>
            </a:r>
          </a:p>
          <a:p>
            <a:pPr eaLnBrk="1" fontAlgn="auto" hangingPunct="1">
              <a:spcAft>
                <a:spcPts val="0"/>
              </a:spcAft>
              <a:buFont typeface="Arial" pitchFamily="34" charset="0"/>
              <a:buChar char="•"/>
              <a:defRPr/>
            </a:pPr>
            <a:r>
              <a:rPr lang="cs-CZ" dirty="0"/>
              <a:t>Pohmoždění – vyskytují se na kůži, kdy užitím tupého násilí dochází k </a:t>
            </a:r>
            <a:r>
              <a:rPr lang="cs-CZ" dirty="0" err="1"/>
              <a:t>nitrokožnímu</a:t>
            </a:r>
            <a:r>
              <a:rPr lang="cs-CZ" dirty="0"/>
              <a:t> krvácení (modřiny). Objevují se u 90% fyzicky týraných dětí, obtížně zjistitelné u dětí tmavé pleti.</a:t>
            </a:r>
          </a:p>
          <a:p>
            <a:pPr eaLnBrk="1" fontAlgn="auto" hangingPunct="1">
              <a:spcAft>
                <a:spcPts val="0"/>
              </a:spcAft>
              <a:buFont typeface="Arial" pitchFamily="34" charset="0"/>
              <a:buChar char="•"/>
              <a:defRPr/>
            </a:pPr>
            <a:endParaRPr lang="cs-CZ"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404664"/>
            <a:ext cx="8229600" cy="5577483"/>
          </a:xfrm>
        </p:spPr>
        <p:txBody>
          <a:bodyPr/>
          <a:lstStyle/>
          <a:p>
            <a:r>
              <a:rPr lang="cs-CZ" sz="2800" dirty="0"/>
              <a:t>Údery – vnitřní poranění způsobeny údery.  Kruhy pod očima mohou být způsoby parazity ne jen poraněním, otřesy mozku – podobné projevy jako silná nevolnost nebo střevní chřipka – jen je jiný reakce zorniček.</a:t>
            </a:r>
          </a:p>
          <a:p>
            <a:r>
              <a:rPr lang="cs-CZ" sz="2800" dirty="0"/>
              <a:t>Vytrhávání vlasů – jako trest nebo jako uvolnění napětí od dítěte – žije v takových podmínkách, že jednu bolest přehlušuje jinou, pozor na alopecii.</a:t>
            </a:r>
          </a:p>
          <a:p>
            <a:pPr eaLnBrk="1" fontAlgn="auto" hangingPunct="1">
              <a:spcAft>
                <a:spcPts val="0"/>
              </a:spcAft>
              <a:buFont typeface="Arial" pitchFamily="34" charset="0"/>
              <a:buChar char="•"/>
              <a:defRPr/>
            </a:pPr>
            <a:r>
              <a:rPr lang="cs-CZ" sz="2800" dirty="0"/>
              <a:t>Zhmoždění od kousnutí – je vhodný posudek od zubního lékaře, eventuálně vyšetření slin domnělého pachatele.</a:t>
            </a:r>
          </a:p>
          <a:p>
            <a:pPr eaLnBrk="1" fontAlgn="auto" hangingPunct="1">
              <a:spcAft>
                <a:spcPts val="0"/>
              </a:spcAft>
              <a:buFont typeface="Arial" pitchFamily="34" charset="0"/>
              <a:buChar char="•"/>
              <a:defRPr/>
            </a:pPr>
            <a:endParaRPr lang="cs-CZ"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AEF620-72BD-874D-AB6D-73953FE7E893}"/>
              </a:ext>
            </a:extLst>
          </p:cNvPr>
          <p:cNvSpPr>
            <a:spLocks noGrp="1"/>
          </p:cNvSpPr>
          <p:nvPr>
            <p:ph type="title"/>
          </p:nvPr>
        </p:nvSpPr>
        <p:spPr/>
        <p:txBody>
          <a:bodyPr/>
          <a:lstStyle/>
          <a:p>
            <a:r>
              <a:rPr lang="cs-CZ" dirty="0"/>
              <a:t>Právní vymezení</a:t>
            </a:r>
          </a:p>
        </p:txBody>
      </p:sp>
      <p:sp>
        <p:nvSpPr>
          <p:cNvPr id="3" name="Zástupný obsah 2">
            <a:extLst>
              <a:ext uri="{FF2B5EF4-FFF2-40B4-BE49-F238E27FC236}">
                <a16:creationId xmlns:a16="http://schemas.microsoft.com/office/drawing/2014/main" id="{DDFB2227-49D4-0A43-AC4D-6B8353A04E6E}"/>
              </a:ext>
            </a:extLst>
          </p:cNvPr>
          <p:cNvSpPr>
            <a:spLocks noGrp="1"/>
          </p:cNvSpPr>
          <p:nvPr>
            <p:ph idx="1"/>
          </p:nvPr>
        </p:nvSpPr>
        <p:spPr/>
        <p:txBody>
          <a:bodyPr/>
          <a:lstStyle/>
          <a:p>
            <a:r>
              <a:rPr lang="cs-CZ" sz="2400" dirty="0"/>
              <a:t>Charta lidských práv - ústavní zákone č. 23/1991Sb.</a:t>
            </a:r>
          </a:p>
          <a:p>
            <a:r>
              <a:rPr lang="cs-CZ" sz="2400" dirty="0"/>
              <a:t>Listina práv dítěte – zákon č.104/1991Sb.</a:t>
            </a:r>
          </a:p>
          <a:p>
            <a:r>
              <a:rPr lang="cs-CZ" sz="2400" dirty="0"/>
              <a:t>Občanský zákoník – zákon č. 89/2012Sb. - §655 – 955</a:t>
            </a:r>
          </a:p>
          <a:p>
            <a:r>
              <a:rPr lang="cs-CZ" sz="2400" dirty="0"/>
              <a:t>Zákon o hmotné nouzi – č.111/2006Sb.</a:t>
            </a:r>
          </a:p>
          <a:p>
            <a:r>
              <a:rPr lang="cs-CZ" sz="2400" dirty="0"/>
              <a:t>Zákon o sociálně právní ochraně – č.359/1999Sb.</a:t>
            </a:r>
          </a:p>
          <a:p>
            <a:r>
              <a:rPr lang="cs-CZ" sz="2400" dirty="0"/>
              <a:t>Zákon o sociálních službách – č.108/2006Sb.</a:t>
            </a:r>
          </a:p>
          <a:p>
            <a:r>
              <a:rPr lang="cs-CZ" sz="2400" dirty="0"/>
              <a:t>Vyhláška – č.505/2006Sb. Standardy kvality sociálních služeb</a:t>
            </a:r>
          </a:p>
          <a:p>
            <a:r>
              <a:rPr lang="cs-CZ" sz="2400" dirty="0"/>
              <a:t>Vyhláška – č.401/2012Sb. Standardy kvality výkonu SPOD</a:t>
            </a:r>
          </a:p>
        </p:txBody>
      </p:sp>
    </p:spTree>
    <p:extLst>
      <p:ext uri="{BB962C8B-B14F-4D97-AF65-F5344CB8AC3E}">
        <p14:creationId xmlns:p14="http://schemas.microsoft.com/office/powerpoint/2010/main" val="31908990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620688"/>
            <a:ext cx="8229600" cy="5505475"/>
          </a:xfrm>
        </p:spPr>
        <p:txBody>
          <a:bodyPr/>
          <a:lstStyle/>
          <a:p>
            <a:pPr eaLnBrk="1" fontAlgn="auto" hangingPunct="1">
              <a:spcAft>
                <a:spcPts val="0"/>
              </a:spcAft>
              <a:buNone/>
              <a:defRPr/>
            </a:pPr>
            <a:r>
              <a:rPr lang="cs-CZ" sz="2800" dirty="0"/>
              <a:t>Modřiny a otoky</a:t>
            </a:r>
          </a:p>
          <a:p>
            <a:pPr eaLnBrk="1" fontAlgn="auto" hangingPunct="1">
              <a:spcAft>
                <a:spcPts val="0"/>
              </a:spcAft>
              <a:buFont typeface="Arial" pitchFamily="34" charset="0"/>
              <a:buChar char="•"/>
              <a:defRPr/>
            </a:pPr>
            <a:r>
              <a:rPr lang="cs-CZ" sz="2800" dirty="0"/>
              <a:t>Od 0 – 48 hodin je to otok a červená nebo modrá barva, 2 – 3 den purpurová až žlutá, 4-7 den žlutá až hnědá, další dny hnědá blednoucí.</a:t>
            </a:r>
          </a:p>
          <a:p>
            <a:pPr eaLnBrk="1" fontAlgn="auto" hangingPunct="1">
              <a:spcAft>
                <a:spcPts val="0"/>
              </a:spcAft>
              <a:buFont typeface="Arial" pitchFamily="34" charset="0"/>
              <a:buChar char="•"/>
              <a:defRPr/>
            </a:pPr>
            <a:r>
              <a:rPr lang="cs-CZ" sz="2800" dirty="0"/>
              <a:t>Mívají charakteristický tvar  - otisk ruky, rákosky a vařečky, párové modřiny od svírání, obtisk prstenu. V dokumentaci kromě popisu je nutná rovněž fotodokumentace. Může zde dojít i k odtržení kůže či poškození orgánu.</a:t>
            </a:r>
          </a:p>
          <a:p>
            <a:pPr eaLnBrk="1" fontAlgn="auto" hangingPunct="1">
              <a:spcAft>
                <a:spcPts val="0"/>
              </a:spcAft>
              <a:buFont typeface="Arial" pitchFamily="34" charset="0"/>
              <a:buChar char="•"/>
              <a:defRPr/>
            </a:pPr>
            <a:r>
              <a:rPr lang="cs-CZ" sz="2800" dirty="0"/>
              <a:t>U časté tvorby modřin je nejprve nutné vyloučení krevního onemocnění, případně nežádoucí účinky léků</a:t>
            </a:r>
          </a:p>
          <a:p>
            <a:pPr eaLnBrk="1" fontAlgn="auto" hangingPunct="1">
              <a:spcAft>
                <a:spcPts val="0"/>
              </a:spcAft>
              <a:buFont typeface="Arial" pitchFamily="34" charset="0"/>
              <a:buChar char="•"/>
              <a:defRPr/>
            </a:pPr>
            <a:endParaRPr lang="cs-CZ"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218CEBEA-D26C-B178-ACE8-32B69BF6863C}"/>
              </a:ext>
            </a:extLst>
          </p:cNvPr>
          <p:cNvSpPr>
            <a:spLocks noGrp="1"/>
          </p:cNvSpPr>
          <p:nvPr>
            <p:ph idx="1"/>
          </p:nvPr>
        </p:nvSpPr>
        <p:spPr/>
        <p:txBody>
          <a:bodyPr/>
          <a:lstStyle/>
          <a:p>
            <a:endParaRPr lang="cs-CZ"/>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Nadpis 1"/>
          <p:cNvSpPr>
            <a:spLocks noGrp="1"/>
          </p:cNvSpPr>
          <p:nvPr>
            <p:ph type="title"/>
          </p:nvPr>
        </p:nvSpPr>
        <p:spPr/>
        <p:txBody>
          <a:bodyPr/>
          <a:lstStyle/>
          <a:p>
            <a:pPr eaLnBrk="1" hangingPunct="1"/>
            <a:r>
              <a:rPr lang="cs-CZ"/>
              <a:t>Otevřená poranění</a:t>
            </a:r>
          </a:p>
        </p:txBody>
      </p:sp>
      <p:sp>
        <p:nvSpPr>
          <p:cNvPr id="3" name="Zástupný symbol pro obsah 2"/>
          <p:cNvSpPr>
            <a:spLocks noGrp="1"/>
          </p:cNvSpPr>
          <p:nvPr>
            <p:ph idx="1"/>
          </p:nvPr>
        </p:nvSpPr>
        <p:spPr/>
        <p:txBody>
          <a:bodyPr rtlCol="0">
            <a:normAutofit fontScale="62500" lnSpcReduction="20000"/>
          </a:bodyPr>
          <a:lstStyle/>
          <a:p>
            <a:pPr eaLnBrk="1" fontAlgn="auto" hangingPunct="1">
              <a:spcAft>
                <a:spcPts val="0"/>
              </a:spcAft>
              <a:buFont typeface="Arial" pitchFamily="34" charset="0"/>
              <a:buChar char="•"/>
              <a:defRPr/>
            </a:pPr>
            <a:r>
              <a:rPr lang="cs-CZ" dirty="0"/>
              <a:t>Ranou rozumíme každé porušení kůže, sliznice nebo povrchu některého orgánu.</a:t>
            </a:r>
          </a:p>
          <a:p>
            <a:pPr eaLnBrk="1" fontAlgn="auto" hangingPunct="1">
              <a:spcAft>
                <a:spcPts val="0"/>
              </a:spcAft>
              <a:buFont typeface="Arial" pitchFamily="34" charset="0"/>
              <a:buChar char="•"/>
              <a:defRPr/>
            </a:pPr>
            <a:r>
              <a:rPr lang="cs-CZ" dirty="0"/>
              <a:t>Rány rozdělujeme:</a:t>
            </a:r>
          </a:p>
          <a:p>
            <a:pPr eaLnBrk="1" fontAlgn="auto" hangingPunct="1">
              <a:spcAft>
                <a:spcPts val="0"/>
              </a:spcAft>
              <a:buFontTx/>
              <a:buChar char="-"/>
              <a:defRPr/>
            </a:pPr>
            <a:r>
              <a:rPr lang="cs-CZ" dirty="0"/>
              <a:t>Oděrka – ztráta pokožky</a:t>
            </a:r>
          </a:p>
          <a:p>
            <a:pPr eaLnBrk="1" fontAlgn="auto" hangingPunct="1">
              <a:spcAft>
                <a:spcPts val="0"/>
              </a:spcAft>
              <a:buFontTx/>
              <a:buChar char="-"/>
              <a:defRPr/>
            </a:pPr>
            <a:r>
              <a:rPr lang="cs-CZ" dirty="0"/>
              <a:t>Rána řezná</a:t>
            </a:r>
          </a:p>
          <a:p>
            <a:pPr eaLnBrk="1" fontAlgn="auto" hangingPunct="1">
              <a:spcAft>
                <a:spcPts val="0"/>
              </a:spcAft>
              <a:buFontTx/>
              <a:buChar char="-"/>
              <a:defRPr/>
            </a:pPr>
            <a:r>
              <a:rPr lang="cs-CZ" dirty="0"/>
              <a:t>Sečná</a:t>
            </a:r>
          </a:p>
          <a:p>
            <a:pPr eaLnBrk="1" fontAlgn="auto" hangingPunct="1">
              <a:spcAft>
                <a:spcPts val="0"/>
              </a:spcAft>
              <a:buFontTx/>
              <a:buChar char="-"/>
              <a:defRPr/>
            </a:pPr>
            <a:r>
              <a:rPr lang="cs-CZ" dirty="0"/>
              <a:t>Bodná</a:t>
            </a:r>
          </a:p>
          <a:p>
            <a:pPr eaLnBrk="1" fontAlgn="auto" hangingPunct="1">
              <a:spcAft>
                <a:spcPts val="0"/>
              </a:spcAft>
              <a:buFontTx/>
              <a:buChar char="-"/>
              <a:defRPr/>
            </a:pPr>
            <a:r>
              <a:rPr lang="cs-CZ" dirty="0"/>
              <a:t>Tržná</a:t>
            </a:r>
          </a:p>
          <a:p>
            <a:pPr eaLnBrk="1" fontAlgn="auto" hangingPunct="1">
              <a:spcAft>
                <a:spcPts val="0"/>
              </a:spcAft>
              <a:buFontTx/>
              <a:buChar char="-"/>
              <a:defRPr/>
            </a:pPr>
            <a:r>
              <a:rPr lang="cs-CZ" dirty="0"/>
              <a:t>Zhmožděná</a:t>
            </a:r>
          </a:p>
          <a:p>
            <a:pPr eaLnBrk="1" fontAlgn="auto" hangingPunct="1">
              <a:spcAft>
                <a:spcPts val="0"/>
              </a:spcAft>
              <a:buFontTx/>
              <a:buChar char="-"/>
              <a:defRPr/>
            </a:pPr>
            <a:r>
              <a:rPr lang="cs-CZ" dirty="0"/>
              <a:t>Kousnutí</a:t>
            </a:r>
          </a:p>
          <a:p>
            <a:pPr eaLnBrk="1" fontAlgn="auto" hangingPunct="1">
              <a:spcAft>
                <a:spcPts val="0"/>
              </a:spcAft>
              <a:buFontTx/>
              <a:buChar char="-"/>
              <a:defRPr/>
            </a:pPr>
            <a:r>
              <a:rPr lang="cs-CZ" dirty="0"/>
              <a:t>Střelná</a:t>
            </a:r>
          </a:p>
          <a:p>
            <a:pPr eaLnBrk="1" fontAlgn="auto" hangingPunct="1">
              <a:spcAft>
                <a:spcPts val="0"/>
              </a:spcAft>
              <a:buFontTx/>
              <a:buChar char="-"/>
              <a:defRPr/>
            </a:pPr>
            <a:r>
              <a:rPr lang="cs-CZ" dirty="0"/>
              <a:t>Ztráta tkání</a:t>
            </a:r>
          </a:p>
          <a:p>
            <a:pPr eaLnBrk="1" fontAlgn="auto" hangingPunct="1">
              <a:spcAft>
                <a:spcPts val="0"/>
              </a:spcAft>
              <a:buFont typeface="Arial" pitchFamily="34" charset="0"/>
              <a:buNone/>
              <a:defRPr/>
            </a:pPr>
            <a:r>
              <a:rPr lang="cs-CZ" dirty="0"/>
              <a:t>Rovněž je důležité popsat stav rány – čerstvá, zanícená, hojící se, zarudlá. Její velikost, umístění a množství.</a:t>
            </a:r>
          </a:p>
          <a:p>
            <a:pPr eaLnBrk="1" fontAlgn="auto" hangingPunct="1">
              <a:spcAft>
                <a:spcPts val="0"/>
              </a:spcAft>
              <a:buFont typeface="Arial" pitchFamily="34" charset="0"/>
              <a:buNone/>
              <a:defRPr/>
            </a:pPr>
            <a:r>
              <a:rPr lang="cs-CZ" dirty="0"/>
              <a:t>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500062"/>
            <a:ext cx="8229600" cy="5809257"/>
          </a:xfrm>
        </p:spPr>
        <p:txBody>
          <a:bodyPr rtlCol="0">
            <a:normAutofit fontScale="77500" lnSpcReduction="20000"/>
          </a:bodyPr>
          <a:lstStyle/>
          <a:p>
            <a:pPr eaLnBrk="1" fontAlgn="auto" hangingPunct="1">
              <a:spcAft>
                <a:spcPts val="0"/>
              </a:spcAft>
              <a:buFont typeface="Arial" pitchFamily="34" charset="0"/>
              <a:buChar char="•"/>
              <a:defRPr/>
            </a:pPr>
            <a:r>
              <a:rPr lang="cs-CZ" dirty="0"/>
              <a:t>Nitrooční krvácení – všímat jak dítě udržuje oční kontakt, barvu (zarudlost, krvácivé stopy) oka, poškození okolí oka, jeho změny či otoky či hematomy.</a:t>
            </a:r>
          </a:p>
          <a:p>
            <a:pPr eaLnBrk="1" fontAlgn="auto" hangingPunct="1">
              <a:spcAft>
                <a:spcPts val="0"/>
              </a:spcAft>
              <a:buFont typeface="Arial" pitchFamily="34" charset="0"/>
              <a:buChar char="•"/>
              <a:defRPr/>
            </a:pPr>
            <a:r>
              <a:rPr lang="cs-CZ" dirty="0"/>
              <a:t>Rány na hrudníku – otevřená poranění mohou ztížit dýchání, u malých dětí tak může dojít k poškození mozku z nedostatku kyslíku.</a:t>
            </a:r>
          </a:p>
          <a:p>
            <a:pPr eaLnBrk="1" fontAlgn="auto" hangingPunct="1">
              <a:spcAft>
                <a:spcPts val="0"/>
              </a:spcAft>
              <a:buFont typeface="Arial" pitchFamily="34" charset="0"/>
              <a:buChar char="•"/>
              <a:defRPr/>
            </a:pPr>
            <a:r>
              <a:rPr lang="cs-CZ" dirty="0"/>
              <a:t>Popáleniny – jsou různého charakteru, málokdy se však prokáže zavinění.</a:t>
            </a:r>
          </a:p>
          <a:p>
            <a:pPr eaLnBrk="1" fontAlgn="auto" hangingPunct="1">
              <a:spcAft>
                <a:spcPts val="0"/>
              </a:spcAft>
              <a:buFont typeface="Arial" pitchFamily="34" charset="0"/>
              <a:buChar char="•"/>
              <a:defRPr/>
            </a:pPr>
            <a:r>
              <a:rPr lang="cs-CZ" dirty="0"/>
              <a:t>„zebra“  doprovodné příznaky jsou stopy pod násilí, když se dítě brání.</a:t>
            </a:r>
          </a:p>
          <a:p>
            <a:pPr eaLnBrk="1" fontAlgn="auto" hangingPunct="1">
              <a:spcAft>
                <a:spcPts val="0"/>
              </a:spcAft>
              <a:buFont typeface="Arial" pitchFamily="34" charset="0"/>
              <a:buChar char="•"/>
              <a:defRPr/>
            </a:pPr>
            <a:r>
              <a:rPr lang="cs-CZ" dirty="0"/>
              <a:t>Opaření – do vařící vody bývají ponořeni kojenci, opaření horkou vodou – syndrom nedělního odpoledne,</a:t>
            </a:r>
          </a:p>
          <a:p>
            <a:pPr eaLnBrk="1" fontAlgn="auto" hangingPunct="1">
              <a:spcAft>
                <a:spcPts val="0"/>
              </a:spcAft>
              <a:buFont typeface="Arial" pitchFamily="34" charset="0"/>
              <a:buChar char="•"/>
              <a:defRPr/>
            </a:pPr>
            <a:r>
              <a:rPr lang="cs-CZ" dirty="0"/>
              <a:t>Tepelná poranění – pokud bylo dítě vláčeno po koberci, popáleniny cigaretou jsou často doprovázeny poraněním na zápěstí od znehybňování dítěte.  </a:t>
            </a:r>
          </a:p>
          <a:p>
            <a:pPr eaLnBrk="1" fontAlgn="auto" hangingPunct="1">
              <a:spcAft>
                <a:spcPts val="0"/>
              </a:spcAft>
              <a:buFont typeface="Arial" pitchFamily="34" charset="0"/>
              <a:buChar char="•"/>
              <a:defRPr/>
            </a:pPr>
            <a:r>
              <a:rPr lang="cs-CZ" dirty="0"/>
              <a:t>Popáleniny od jídla – popáleno je okolí úst nebo dutina ústní.</a:t>
            </a:r>
          </a:p>
          <a:p>
            <a:pPr eaLnBrk="1" fontAlgn="auto" hangingPunct="1">
              <a:spcAft>
                <a:spcPts val="0"/>
              </a:spcAft>
              <a:buNone/>
              <a:defRPr/>
            </a:pPr>
            <a:endParaRPr lang="cs-CZ"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692696"/>
            <a:ext cx="8229600" cy="5433467"/>
          </a:xfrm>
        </p:spPr>
        <p:txBody>
          <a:bodyPr/>
          <a:lstStyle/>
          <a:p>
            <a:pPr eaLnBrk="1" fontAlgn="auto" hangingPunct="1">
              <a:spcAft>
                <a:spcPts val="0"/>
              </a:spcAft>
              <a:buFont typeface="Arial" pitchFamily="34" charset="0"/>
              <a:buChar char="•"/>
              <a:defRPr/>
            </a:pPr>
            <a:r>
              <a:rPr lang="cs-CZ" dirty="0"/>
              <a:t>Při podezření na CAN je nutno vyloučit náhodné zranění, kontaktní dermatitidu, impetigo, plenkový </a:t>
            </a:r>
            <a:r>
              <a:rPr lang="cs-CZ" dirty="0" err="1"/>
              <a:t>exém</a:t>
            </a:r>
            <a:r>
              <a:rPr lang="cs-CZ" dirty="0"/>
              <a:t>.</a:t>
            </a:r>
          </a:p>
          <a:p>
            <a:pPr eaLnBrk="1" fontAlgn="auto" hangingPunct="1">
              <a:spcAft>
                <a:spcPts val="0"/>
              </a:spcAft>
              <a:buFont typeface="Arial" pitchFamily="34" charset="0"/>
              <a:buChar char="•"/>
              <a:defRPr/>
            </a:pPr>
            <a:r>
              <a:rPr lang="cs-CZ" dirty="0"/>
              <a:t>Týrání má množství dalších doprovodných příznaků – bojácnost dítěte, sníženou sociální aktivitu, nechutenství nebo přílišnou spotřebu jídla, agresivní reakce, bolesti hlavy, bříška.</a:t>
            </a:r>
          </a:p>
          <a:p>
            <a:pPr eaLnBrk="1" fontAlgn="auto" hangingPunct="1">
              <a:spcAft>
                <a:spcPts val="0"/>
              </a:spcAft>
              <a:buFont typeface="Arial" pitchFamily="34" charset="0"/>
              <a:buChar char="•"/>
              <a:defRPr/>
            </a:pPr>
            <a:r>
              <a:rPr lang="cs-CZ" dirty="0"/>
              <a:t>Týrání dítěte bývá spojeno s mnohočetným poraněním, případně s agresí vůči ostatním členům domácnosti.</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Nadpis 1"/>
          <p:cNvSpPr>
            <a:spLocks noGrp="1"/>
          </p:cNvSpPr>
          <p:nvPr>
            <p:ph type="title"/>
          </p:nvPr>
        </p:nvSpPr>
        <p:spPr/>
        <p:txBody>
          <a:bodyPr/>
          <a:lstStyle/>
          <a:p>
            <a:pPr eaLnBrk="1" hangingPunct="1"/>
            <a:r>
              <a:rPr lang="cs-CZ"/>
              <a:t>Münchhausenův syn. by proxy</a:t>
            </a:r>
          </a:p>
        </p:txBody>
      </p:sp>
      <p:sp>
        <p:nvSpPr>
          <p:cNvPr id="3" name="Zástupný symbol pro obsah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cs-CZ" dirty="0"/>
              <a:t>Rodiče vedle úmyslných otrav dětí léky si vymýšlejí nejrůznější příznaky a onemocnění, případně je uměle „vyrábějí“ aby dítě bylo vyšetřováno a také léčeno.</a:t>
            </a:r>
          </a:p>
          <a:p>
            <a:pPr eaLnBrk="1" fontAlgn="auto" hangingPunct="1">
              <a:spcAft>
                <a:spcPts val="0"/>
              </a:spcAft>
              <a:buFont typeface="Arial" pitchFamily="34" charset="0"/>
              <a:buChar char="•"/>
              <a:defRPr/>
            </a:pPr>
            <a:r>
              <a:rPr lang="cs-CZ" dirty="0"/>
              <a:t>Ve 20% končí smrtí dítěte, převážně zadušením a je zvlášť významný u syndromu náhlého úmrtí kojence.</a:t>
            </a:r>
          </a:p>
          <a:p>
            <a:pPr eaLnBrk="1" fontAlgn="auto" hangingPunct="1">
              <a:spcAft>
                <a:spcPts val="0"/>
              </a:spcAft>
              <a:buFont typeface="Arial" pitchFamily="34" charset="0"/>
              <a:buChar char="•"/>
              <a:defRPr/>
            </a:pPr>
            <a:r>
              <a:rPr lang="cs-CZ" dirty="0"/>
              <a:t>Pojmenování je po baronu </a:t>
            </a:r>
            <a:r>
              <a:rPr lang="cs-CZ" dirty="0" err="1"/>
              <a:t>Müchhansenovi</a:t>
            </a:r>
            <a:r>
              <a:rPr lang="cs-CZ" dirty="0"/>
              <a:t> (česky znám jako baron Prášil). Rodiče si vymýšlejí různé příznaky pro nemoci dětí, poškozují vzorky moči od dětí, případně přímé poškozování dítěte.</a:t>
            </a:r>
          </a:p>
          <a:p>
            <a:pPr eaLnBrk="1" fontAlgn="auto" hangingPunct="1">
              <a:spcAft>
                <a:spcPts val="0"/>
              </a:spcAft>
              <a:buFont typeface="Arial" pitchFamily="34" charset="0"/>
              <a:buChar char="•"/>
              <a:defRPr/>
            </a:pPr>
            <a:r>
              <a:rPr lang="cs-CZ" dirty="0"/>
              <a:t>Děti jsou často zaostalé, špinavé, absolvují různá vyšetření, z jejichž důvodů nedochází do školy a postižení dítěte se tak jen násobí.</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Nadpis 1"/>
          <p:cNvSpPr>
            <a:spLocks noGrp="1"/>
          </p:cNvSpPr>
          <p:nvPr>
            <p:ph type="title"/>
          </p:nvPr>
        </p:nvSpPr>
        <p:spPr/>
        <p:txBody>
          <a:bodyPr/>
          <a:lstStyle/>
          <a:p>
            <a:pPr eaLnBrk="1" hangingPunct="1"/>
            <a:r>
              <a:rPr lang="cs-CZ" dirty="0"/>
              <a:t>Fyzické týrání pasívního charakteru</a:t>
            </a:r>
          </a:p>
        </p:txBody>
      </p:sp>
      <p:sp>
        <p:nvSpPr>
          <p:cNvPr id="3" name="Zástupný symbol pro obsah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cs-CZ" dirty="0"/>
              <a:t>Nedostatečná výživa po stránce kvalitativní a kvantitativní – podváha, zastavení růstu. Nejčastěji z důvodů nedostatku vitamínů – nutno vyloučit psychiatrickou či somatickou diagnózu (růstový hormon).</a:t>
            </a:r>
          </a:p>
          <a:p>
            <a:pPr eaLnBrk="1" fontAlgn="auto" hangingPunct="1">
              <a:spcAft>
                <a:spcPts val="0"/>
              </a:spcAft>
              <a:buFont typeface="Arial" pitchFamily="34" charset="0"/>
              <a:buChar char="•"/>
              <a:defRPr/>
            </a:pPr>
            <a:r>
              <a:rPr lang="cs-CZ" dirty="0"/>
              <a:t>Nedostatek podnětů k rozvoji smyslové složky – verbální komunikace, neznalost základních tvarů, barev podle odpovídajícího věku. Nezná říkadla, absence pohádek</a:t>
            </a:r>
          </a:p>
          <a:p>
            <a:pPr eaLnBrk="1" fontAlgn="auto" hangingPunct="1">
              <a:spcAft>
                <a:spcPts val="0"/>
              </a:spcAft>
              <a:buFont typeface="Arial" pitchFamily="34" charset="0"/>
              <a:buChar char="•"/>
              <a:defRPr/>
            </a:pPr>
            <a:r>
              <a:rPr lang="cs-CZ" dirty="0"/>
              <a:t>Sociální nezralost – neumí se samo najíst lžičkou, okamžitě hledá tulivou blízkost i s cizími lidmi, udržování osobní hygieny atd. </a:t>
            </a:r>
          </a:p>
          <a:p>
            <a:pPr eaLnBrk="1" fontAlgn="auto" hangingPunct="1">
              <a:spcAft>
                <a:spcPts val="0"/>
              </a:spcAft>
              <a:buFont typeface="Arial" pitchFamily="34" charset="0"/>
              <a:buChar char="•"/>
              <a:defRPr/>
            </a:pPr>
            <a:r>
              <a:rPr lang="cs-CZ" dirty="0"/>
              <a:t>Nedostatek zdravotní péče</a:t>
            </a:r>
          </a:p>
          <a:p>
            <a:pPr eaLnBrk="1" fontAlgn="auto" hangingPunct="1">
              <a:spcAft>
                <a:spcPts val="0"/>
              </a:spcAft>
              <a:buFont typeface="Arial" pitchFamily="34" charset="0"/>
              <a:buChar char="•"/>
              <a:defRPr/>
            </a:pPr>
            <a:r>
              <a:rPr lang="cs-CZ" dirty="0"/>
              <a:t>Nedostatek přístřeší, ošacení a ochrany.</a:t>
            </a:r>
          </a:p>
          <a:p>
            <a:pPr eaLnBrk="1" fontAlgn="auto" hangingPunct="1">
              <a:spcAft>
                <a:spcPts val="0"/>
              </a:spcAft>
              <a:buFont typeface="Arial" pitchFamily="34" charset="0"/>
              <a:buChar char="•"/>
              <a:defRPr/>
            </a:pPr>
            <a:r>
              <a:rPr lang="cs-CZ" dirty="0"/>
              <a:t>Děti vykořisťované</a:t>
            </a:r>
          </a:p>
          <a:p>
            <a:pPr eaLnBrk="1" fontAlgn="auto" hangingPunct="1">
              <a:spcAft>
                <a:spcPts val="0"/>
              </a:spcAft>
              <a:buFont typeface="Arial" pitchFamily="34" charset="0"/>
              <a:buChar char="•"/>
              <a:defRPr/>
            </a:pPr>
            <a:endParaRPr lang="cs-CZ" dirty="0"/>
          </a:p>
          <a:p>
            <a:pPr eaLnBrk="1" fontAlgn="auto" hangingPunct="1">
              <a:spcAft>
                <a:spcPts val="0"/>
              </a:spcAft>
              <a:buFont typeface="Arial" pitchFamily="34" charset="0"/>
              <a:buChar char="•"/>
              <a:defRPr/>
            </a:pPr>
            <a:endParaRPr lang="cs-CZ"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Sexuální zneužívání</a:t>
            </a:r>
          </a:p>
        </p:txBody>
      </p:sp>
      <p:sp>
        <p:nvSpPr>
          <p:cNvPr id="3" name="Zástupný symbol pro obsah 2"/>
          <p:cNvSpPr>
            <a:spLocks noGrp="1"/>
          </p:cNvSpPr>
          <p:nvPr>
            <p:ph idx="1"/>
          </p:nvPr>
        </p:nvSpPr>
        <p:spPr/>
        <p:txBody>
          <a:bodyPr/>
          <a:lstStyle/>
          <a:p>
            <a:endParaRPr lang="cs-CZ"/>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Nadpis 1"/>
          <p:cNvSpPr>
            <a:spLocks noGrp="1"/>
          </p:cNvSpPr>
          <p:nvPr>
            <p:ph type="title"/>
          </p:nvPr>
        </p:nvSpPr>
        <p:spPr/>
        <p:txBody>
          <a:bodyPr/>
          <a:lstStyle/>
          <a:p>
            <a:r>
              <a:rPr lang="cs-CZ"/>
              <a:t>Vývoj pojmu CSA</a:t>
            </a:r>
          </a:p>
        </p:txBody>
      </p:sp>
      <p:sp>
        <p:nvSpPr>
          <p:cNvPr id="3" name="Zástupný symbol pro obsah 2"/>
          <p:cNvSpPr>
            <a:spLocks noGrp="1"/>
          </p:cNvSpPr>
          <p:nvPr>
            <p:ph idx="1"/>
          </p:nvPr>
        </p:nvSpPr>
        <p:spPr/>
        <p:txBody>
          <a:bodyPr>
            <a:normAutofit fontScale="92500"/>
          </a:bodyPr>
          <a:lstStyle/>
          <a:p>
            <a:pPr>
              <a:defRPr/>
            </a:pPr>
            <a:r>
              <a:rPr lang="cs-CZ" dirty="0"/>
              <a:t>V 50 letech minulého století, </a:t>
            </a:r>
            <a:r>
              <a:rPr lang="cs-CZ" dirty="0" err="1"/>
              <a:t>Kinsey</a:t>
            </a:r>
            <a:r>
              <a:rPr lang="cs-CZ" dirty="0"/>
              <a:t> sice uvádí sexuální týrání, ale považuje vyjádření emocí jako nepřiměřené.</a:t>
            </a:r>
          </a:p>
          <a:p>
            <a:pPr>
              <a:defRPr/>
            </a:pPr>
            <a:r>
              <a:rPr lang="cs-CZ" dirty="0"/>
              <a:t>Teprve v roce 1973 ze studie </a:t>
            </a:r>
            <a:r>
              <a:rPr lang="cs-CZ" dirty="0" err="1"/>
              <a:t>Yatesho</a:t>
            </a:r>
            <a:r>
              <a:rPr lang="cs-CZ" dirty="0"/>
              <a:t>, vyplývá, že nepřiměřené sexuální chování žen, může být způsobeno incestním nenásilným chováním rodiče nebo jiné blízké osoby – naučené chování.</a:t>
            </a:r>
          </a:p>
          <a:p>
            <a:pPr>
              <a:defRPr/>
            </a:pPr>
            <a:r>
              <a:rPr lang="cs-CZ" dirty="0"/>
              <a:t>V roce 1985 byla s váháním zavedena diagnóza sexuálního zneužívání dítěte - CSA.</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Nadpis 1"/>
          <p:cNvSpPr>
            <a:spLocks noGrp="1"/>
          </p:cNvSpPr>
          <p:nvPr>
            <p:ph type="title"/>
          </p:nvPr>
        </p:nvSpPr>
        <p:spPr/>
        <p:txBody>
          <a:bodyPr/>
          <a:lstStyle/>
          <a:p>
            <a:r>
              <a:rPr lang="cs-CZ"/>
              <a:t>Psychiatrická definice</a:t>
            </a:r>
          </a:p>
        </p:txBody>
      </p:sp>
      <p:sp>
        <p:nvSpPr>
          <p:cNvPr id="83971" name="Zástupný symbol pro obsah 2"/>
          <p:cNvSpPr>
            <a:spLocks noGrp="1"/>
          </p:cNvSpPr>
          <p:nvPr>
            <p:ph idx="1"/>
          </p:nvPr>
        </p:nvSpPr>
        <p:spPr/>
        <p:txBody>
          <a:bodyPr/>
          <a:lstStyle/>
          <a:p>
            <a:r>
              <a:rPr lang="cs-CZ"/>
              <a:t>Sexuálním zneužívání se rozumí, zapojení závislého, vývojově nezralého dítěte nebo adolescenta do sexuálních aktivit, které jím nejsou plně pochopeny a přijímány a narušují jejich sexuální tabu v rodinných rolích.</a:t>
            </a:r>
          </a:p>
          <a:p>
            <a:r>
              <a:rPr lang="cs-CZ"/>
              <a:t>Zneužití dítěte pro sexuální uspokojení dospělého.</a:t>
            </a:r>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3583</TotalTime>
  <Words>11302</Words>
  <Application>Microsoft Office PowerPoint</Application>
  <PresentationFormat>Předvádění na obrazovce (4:3)</PresentationFormat>
  <Paragraphs>854</Paragraphs>
  <Slides>168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168</vt:i4>
      </vt:variant>
    </vt:vector>
  </HeadingPairs>
  <TitlesOfParts>
    <vt:vector size="173" baseType="lpstr">
      <vt:lpstr>Arial</vt:lpstr>
      <vt:lpstr>Calibri</vt:lpstr>
      <vt:lpstr>Symbol</vt:lpstr>
      <vt:lpstr>Times New Roman</vt:lpstr>
      <vt:lpstr>Motiv sady Office</vt:lpstr>
      <vt:lpstr>CAN - právní rámec, úvod</vt:lpstr>
      <vt:lpstr>Historický kontext postavení dítěte ve společnosti</vt:lpstr>
      <vt:lpstr>Prezentace aplikace PowerPoint</vt:lpstr>
      <vt:lpstr>Prezentace aplikace PowerPoint</vt:lpstr>
      <vt:lpstr>Způsoby poznání</vt:lpstr>
      <vt:lpstr>Prezentace aplikace PowerPoint</vt:lpstr>
      <vt:lpstr>Sociální konstrucionismus a dítě</vt:lpstr>
      <vt:lpstr>Pojem a jeho obsah</vt:lpstr>
      <vt:lpstr>Právní vymezení</vt:lpstr>
      <vt:lpstr>Charta lidských práv</vt:lpstr>
      <vt:lpstr>Prezentace aplikace PowerPoint</vt:lpstr>
      <vt:lpstr>Listina dětských práv</vt:lpstr>
      <vt:lpstr>Prezentace aplikace PowerPoint</vt:lpstr>
      <vt:lpstr>Občanský zákoník</vt:lpstr>
      <vt:lpstr>Prezentace aplikace PowerPoint</vt:lpstr>
      <vt:lpstr>Prezentace aplikace PowerPoint</vt:lpstr>
      <vt:lpstr>Zákon SPOD – č.359/1999Sb.</vt:lpstr>
      <vt:lpstr>Prezentace aplikace PowerPoint</vt:lpstr>
      <vt:lpstr>Zákon 108/2006Sb. O sociálních službách</vt:lpstr>
      <vt:lpstr>Proces dekonstrukce</vt:lpstr>
      <vt:lpstr>Rekonstrukce</vt:lpstr>
      <vt:lpstr>Bezpečí </vt:lpstr>
      <vt:lpstr>Pocity </vt:lpstr>
      <vt:lpstr>Princip reakcí</vt:lpstr>
      <vt:lpstr>Výchova </vt:lpstr>
      <vt:lpstr>Já vůči sobě</vt:lpstr>
      <vt:lpstr>Jednotlivé děti – z kazuistiky</vt:lpstr>
      <vt:lpstr>Formy a projevy syndromu CAN</vt:lpstr>
      <vt:lpstr>Proces pomoci</vt:lpstr>
      <vt:lpstr>Trauma </vt:lpstr>
      <vt:lpstr>Funkce rodiny</vt:lpstr>
      <vt:lpstr>Funkce reprodukční</vt:lpstr>
      <vt:lpstr>Funkce ekonomická</vt:lpstr>
      <vt:lpstr>Funkce vzdělávací</vt:lpstr>
      <vt:lpstr>Socializační</vt:lpstr>
      <vt:lpstr>Emocionální funkce</vt:lpstr>
      <vt:lpstr> Výchovná funkce</vt:lpstr>
      <vt:lpstr>Ochranná funkce</vt:lpstr>
      <vt:lpstr>Členíme rodiny dle jejich dysfunkčnosti </vt:lpstr>
      <vt:lpstr>Dětské potřeby</vt:lpstr>
      <vt:lpstr>Co je potřeba</vt:lpstr>
      <vt:lpstr>Potřeba stimulace</vt:lpstr>
      <vt:lpstr>Potřeba smysluplného světa</vt:lpstr>
      <vt:lpstr>Potřeba lásky</vt:lpstr>
      <vt:lpstr>Potřeba pozitivní identity</vt:lpstr>
      <vt:lpstr>Potřeba životní perspektivy</vt:lpstr>
      <vt:lpstr>„Základní potřeby dětí psychické</vt:lpstr>
      <vt:lpstr>Základní potřeby biologické:</vt:lpstr>
      <vt:lpstr>Základní potřeby emocionální:</vt:lpstr>
      <vt:lpstr>Základní potřeby sociální:</vt:lpstr>
      <vt:lpstr>Základní potřeby duchovní:</vt:lpstr>
      <vt:lpstr>Demokratizace rodiny</vt:lpstr>
      <vt:lpstr>Výchovné instituce</vt:lpstr>
      <vt:lpstr>Nenaplněnost potřeb</vt:lpstr>
      <vt:lpstr>Reflektující tým</vt:lpstr>
      <vt:lpstr>Potřeby dětí – jak by mělo vypadat naplňování</vt:lpstr>
      <vt:lpstr>Formy a projevy syndromu CAN</vt:lpstr>
      <vt:lpstr>Bezpečí doma – napište si</vt:lpstr>
      <vt:lpstr>Syndrom přizpůsobení</vt:lpstr>
      <vt:lpstr>Studie r. 2000 – MUDr. Novotný</vt:lpstr>
      <vt:lpstr>Syndrom CAN</vt:lpstr>
      <vt:lpstr>Kdo je dítě</vt:lpstr>
      <vt:lpstr>Prezentace aplikace PowerPoint</vt:lpstr>
      <vt:lpstr>zdravotní komise Evropy</vt:lpstr>
      <vt:lpstr>Úmluva o právech dítěte  z 20.11.1989</vt:lpstr>
      <vt:lpstr>Vývoj pojmu „syndrom CAN“</vt:lpstr>
      <vt:lpstr>Prezentace aplikace PowerPoint</vt:lpstr>
      <vt:lpstr>Po roce 2000</vt:lpstr>
      <vt:lpstr>ČSSR               ČR</vt:lpstr>
      <vt:lpstr>Rodina </vt:lpstr>
      <vt:lpstr>Rozdělení rizikových faktorů</vt:lpstr>
      <vt:lpstr>Rizikové dítě</vt:lpstr>
      <vt:lpstr>Rizikové dívky</vt:lpstr>
      <vt:lpstr>Rizikový rodič</vt:lpstr>
      <vt:lpstr>Rizikoví dospělí</vt:lpstr>
      <vt:lpstr>Rizikové situace</vt:lpstr>
      <vt:lpstr>Riziková rodina</vt:lpstr>
      <vt:lpstr>Prezentace aplikace PowerPoint</vt:lpstr>
      <vt:lpstr>Formy a projevy syndromu CAN</vt:lpstr>
      <vt:lpstr>Nástroj – popis kritické události</vt:lpstr>
      <vt:lpstr>kazuistiky</vt:lpstr>
      <vt:lpstr>Analýza našeho myšlení a práce – analýza příběhu</vt:lpstr>
      <vt:lpstr>Pomáhající profese a moc</vt:lpstr>
      <vt:lpstr>ČR</vt:lpstr>
      <vt:lpstr>Pomoc dítěti</vt:lpstr>
      <vt:lpstr>Fyzické týrání</vt:lpstr>
      <vt:lpstr>Fyzické týrání</vt:lpstr>
      <vt:lpstr>Zavřená poranění</vt:lpstr>
      <vt:lpstr>Prezentace aplikace PowerPoint</vt:lpstr>
      <vt:lpstr>Prezentace aplikace PowerPoint</vt:lpstr>
      <vt:lpstr>Prezentace aplikace PowerPoint</vt:lpstr>
      <vt:lpstr>Otevřená poranění</vt:lpstr>
      <vt:lpstr>Prezentace aplikace PowerPoint</vt:lpstr>
      <vt:lpstr>Prezentace aplikace PowerPoint</vt:lpstr>
      <vt:lpstr>Münchhausenův syn. by proxy</vt:lpstr>
      <vt:lpstr>Fyzické týrání pasívního charakteru</vt:lpstr>
      <vt:lpstr>Sexuální zneužívání</vt:lpstr>
      <vt:lpstr>Vývoj pojmu CSA</vt:lpstr>
      <vt:lpstr>Psychiatrická definice</vt:lpstr>
      <vt:lpstr>Dynamika CSA</vt:lpstr>
      <vt:lpstr>Prezentace aplikace PowerPoint</vt:lpstr>
      <vt:lpstr>Prezentace aplikace PowerPoint</vt:lpstr>
      <vt:lpstr>Syndrom přizpůsobení</vt:lpstr>
      <vt:lpstr>Prezentace aplikace PowerPoint</vt:lpstr>
      <vt:lpstr>Formy CSA</vt:lpstr>
      <vt:lpstr>Dotykové CSA</vt:lpstr>
      <vt:lpstr>Prezentace aplikace PowerPoint</vt:lpstr>
      <vt:lpstr>Rizikové faktory pro sexuální zneužívání</vt:lpstr>
      <vt:lpstr>Rizikoví dospělí</vt:lpstr>
      <vt:lpstr>Sexuální chování - aktér</vt:lpstr>
      <vt:lpstr>Příznaky a projevy CSA</vt:lpstr>
      <vt:lpstr>Prezentace aplikace PowerPoint</vt:lpstr>
      <vt:lpstr>Fyzické projevy</vt:lpstr>
      <vt:lpstr>Prezentace aplikace PowerPoint</vt:lpstr>
      <vt:lpstr>Konec </vt:lpstr>
      <vt:lpstr>Prezentace aplikace PowerPoint</vt:lpstr>
      <vt:lpstr>Prezentace aplikace PowerPoint</vt:lpstr>
      <vt:lpstr>Prezentace aplikace PowerPoint</vt:lpstr>
      <vt:lpstr>Prezentace aplikace PowerPoint</vt:lpstr>
      <vt:lpstr>zanedbávání</vt:lpstr>
      <vt:lpstr>Prezentace aplikace PowerPoint</vt:lpstr>
      <vt:lpstr>Rozdělení duševního (psychického) týrání</vt:lpstr>
      <vt:lpstr>Aktivní složka</vt:lpstr>
      <vt:lpstr>Pasivní složka</vt:lpstr>
      <vt:lpstr>Plně vytížení rodiče</vt:lpstr>
      <vt:lpstr>Emoční vydírání</vt:lpstr>
      <vt:lpstr>Srovnávání se sourozencem</vt:lpstr>
      <vt:lpstr>Diagnostika CAN</vt:lpstr>
      <vt:lpstr>Prezentace aplikace PowerPoint</vt:lpstr>
      <vt:lpstr>Traumatická vzpomínka</vt:lpstr>
      <vt:lpstr>Prezentace aplikace PowerPoint</vt:lpstr>
      <vt:lpstr>Sociální práce.</vt:lpstr>
      <vt:lpstr>Anamnéza</vt:lpstr>
      <vt:lpstr>Prezentace aplikace PowerPoint</vt:lpstr>
      <vt:lpstr>Prezentace aplikace PowerPoint</vt:lpstr>
      <vt:lpstr>Prezentace aplikace PowerPoint</vt:lpstr>
      <vt:lpstr>Právní hledisko</vt:lpstr>
      <vt:lpstr>Systémové týrání</vt:lpstr>
      <vt:lpstr>Rituální zneužívání</vt:lpstr>
      <vt:lpstr>Dětská prostituce</vt:lpstr>
      <vt:lpstr>Dětská práce</vt:lpstr>
      <vt:lpstr>Příčiny</vt:lpstr>
      <vt:lpstr>Následky komerčního zneužívání</vt:lpstr>
      <vt:lpstr>Obchod s dětmi - ČR</vt:lpstr>
      <vt:lpstr>Prezentace aplikace PowerPoint</vt:lpstr>
      <vt:lpstr>Trauma – proti zveřejnění</vt:lpstr>
      <vt:lpstr>Trauma – pro zveřejnění</vt:lpstr>
      <vt:lpstr>Prezentace aplikace PowerPoint</vt:lpstr>
      <vt:lpstr>Prezentace aplikace PowerPoint</vt:lpstr>
      <vt:lpstr>Rizikové sociální prostředí</vt:lpstr>
      <vt:lpstr>rozvod</vt:lpstr>
      <vt:lpstr>Identita dítěte</vt:lpstr>
      <vt:lpstr>Násilí ve školách</vt:lpstr>
      <vt:lpstr>Reakce dítěte</vt:lpstr>
      <vt:lpstr>Šikana</vt:lpstr>
      <vt:lpstr>Prezentace aplikace PowerPoint</vt:lpstr>
      <vt:lpstr>Čeho se vyvarovat</vt:lpstr>
      <vt:lpstr>Předcházení šikaně</vt:lpstr>
      <vt:lpstr>Nejčastější projevy</vt:lpstr>
      <vt:lpstr>Nová morbidita</vt:lpstr>
      <vt:lpstr>Dodatky </vt:lpstr>
      <vt:lpstr>Bezpečná a nejistá vazba</vt:lpstr>
      <vt:lpstr>konteinování</vt:lpstr>
      <vt:lpstr>Prezentace aplikace PowerPoint</vt:lpstr>
      <vt:lpstr>Prezentace aplikace PowerPoint</vt:lpstr>
      <vt:lpstr>Kazuistika - CSA</vt:lpstr>
      <vt:lpstr>Po 14 letech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dc:title>
  <dc:creator>Petr</dc:creator>
  <cp:lastModifiedBy>Petr Fabián</cp:lastModifiedBy>
  <cp:revision>118</cp:revision>
  <dcterms:created xsi:type="dcterms:W3CDTF">2010-02-23T15:52:22Z</dcterms:created>
  <dcterms:modified xsi:type="dcterms:W3CDTF">2024-10-18T13:45:41Z</dcterms:modified>
</cp:coreProperties>
</file>