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3" r:id="rId17"/>
    <p:sldId id="271" r:id="rId18"/>
    <p:sldId id="274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D19EE1-E326-4658-9724-B1DA1BEBD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D1FEABF-B350-4139-ABA2-21F3A87FD9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7FE196-779C-4752-A292-B7C601028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1C1F-F633-47F3-B3EA-9FF8FF148E3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668DE3-56EB-4E1E-812D-AC4B40060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CCB5F2-8551-4546-A453-3C574512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941A-FCD6-48C1-8EC8-EE082B82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057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329377-D815-48F4-98BF-4C97D5515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908150B-CF03-45E4-ADF4-40F289B59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A3F14C-EFB6-4EDD-BFAC-A5108B0BD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1C1F-F633-47F3-B3EA-9FF8FF148E3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5F71B6-DE45-43B8-94AA-47BD9C06F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CE81A8-F87E-427B-8BFA-8FB8356B7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941A-FCD6-48C1-8EC8-EE082B82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20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399A1C2-615F-4C5E-AC37-CFA25AE0BE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5FE13C8-A854-443C-A706-B8A55BCC8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6CFF53-2FE3-408C-A440-4437683F3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1C1F-F633-47F3-B3EA-9FF8FF148E3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C8D6E9-CF41-48A4-9CF2-BDCA4CE4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24781C-9E54-4D6E-A826-773F1FDFD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941A-FCD6-48C1-8EC8-EE082B82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76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E8F331-4381-43EC-BDE6-3CEFCC476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BFFF33-7295-4532-97B1-102457144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61F5DC-C2B0-4CCE-BAA6-C45BFEEC6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1C1F-F633-47F3-B3EA-9FF8FF148E3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92B61C-DE12-4571-8BC5-5191E65BC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9DDF6C-A8E5-4F57-A71F-A23C0B5E3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941A-FCD6-48C1-8EC8-EE082B82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11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B0C15-F72C-4F7B-BEDE-E64DA091E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0ABCE60-5BBA-48A2-A16E-4FFB0BDE4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B7DD02-CC01-4A98-ADAF-726902F21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1C1F-F633-47F3-B3EA-9FF8FF148E3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4B25F0-0BAC-43B5-8BE0-1CAE9D066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054B66-0505-4301-BA48-5A5939E94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941A-FCD6-48C1-8EC8-EE082B82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48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52C718-7F29-40AC-AFBA-FB12E2790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1E27CC-DC23-4323-9C44-9D6D745574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536AE33-AFEB-4501-8754-5E74AE763D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B31A23-4B52-4353-9213-E5C870849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1C1F-F633-47F3-B3EA-9FF8FF148E3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3B6313-86E0-4B45-9A4D-FDF1AF600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2740E9-F413-4304-A9E3-34C12BA8F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941A-FCD6-48C1-8EC8-EE082B82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64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1CFF8-912D-4252-8989-AB5719184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7CC94B7-8C63-45EC-A463-9CC5AE9A7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8F7D192-1796-4E6C-A19C-EB04D3DCA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D9B601F-8476-4EEB-8EDE-15F93E3A64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EE86A4B-C347-4A5D-A6FD-F0A6B46A78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3996D30-0607-494C-A14A-3B445649E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1C1F-F633-47F3-B3EA-9FF8FF148E3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ED4A3E9-FEC3-430B-BE3C-DB5EC5436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335AB0C-2040-415E-9A20-8ED20FF5C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941A-FCD6-48C1-8EC8-EE082B82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081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FD14E-D5D8-47D6-819A-1A515A266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862F540-1573-4366-96E1-B6CD32D60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1C1F-F633-47F3-B3EA-9FF8FF148E3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259E5D0-B866-4442-9995-1C983D99E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30EEA15-96FC-4B46-BD5C-624447570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941A-FCD6-48C1-8EC8-EE082B82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78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2CC3FD4-E934-4BD0-ADD7-808BD0955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1C1F-F633-47F3-B3EA-9FF8FF148E3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41EE921-7621-4AC0-A57D-9EB8E4C6B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C0F9E3-D2F3-47E0-ACC7-BC5907F21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941A-FCD6-48C1-8EC8-EE082B82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79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3AEC05-AF72-481C-96DA-EF8C53AB6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341150-2C48-41B4-BD76-291A6EB4C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15467C5-0CED-449E-A807-D59357335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AE7B11-C772-4499-81FC-82B0F4482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1C1F-F633-47F3-B3EA-9FF8FF148E3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60ECCB3-C370-4887-948C-42D47BFDF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37ECBCE-0549-4F37-96B8-7B16C7A42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941A-FCD6-48C1-8EC8-EE082B82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9384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D6BE78-5608-4919-A3C0-38BE7F1DD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490A6B8-FA24-45CD-813C-F6C003CA2E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B359AFF-E544-4950-9425-AF69EBC337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07C6A9-29EB-4F18-9804-902212F7D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1C1F-F633-47F3-B3EA-9FF8FF148E3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8B71D5A-F61C-4830-A0C1-E21616B5A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875DB9-EA7A-4D2D-A23B-56CAE1F93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941A-FCD6-48C1-8EC8-EE082B82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91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88B4FE9-D7F3-4C85-8BA9-D1D51C1AD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D4BA12B-787F-4027-95C2-14C27B505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DE3D6D-6296-4531-81D4-08C245F74C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71C1F-F633-47F3-B3EA-9FF8FF148E3E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085B9D-7554-47DB-843A-B960F82CF7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915931-67B2-4224-860C-72F246D91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D941A-FCD6-48C1-8EC8-EE082B82F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420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EF1525-C2DA-44B7-9F34-28EF2393C5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Sociálně-právní ochrana dětí – úvodní otázky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4A966A-4734-4F71-8A59-9DFCD2E64C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Ondřej Pavelek</a:t>
            </a:r>
          </a:p>
        </p:txBody>
      </p:sp>
    </p:spTree>
    <p:extLst>
      <p:ext uri="{BB962C8B-B14F-4D97-AF65-F5344CB8AC3E}">
        <p14:creationId xmlns:p14="http://schemas.microsoft.com/office/powerpoint/2010/main" val="2162485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AE4A90-920B-4DC9-AA61-C959C3228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4703"/>
            <a:ext cx="10515600" cy="550226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Obecní úřad je povinen:</a:t>
            </a:r>
            <a:endParaRPr lang="cs-CZ" dirty="0"/>
          </a:p>
          <a:p>
            <a:pPr lvl="1"/>
            <a:r>
              <a:rPr lang="cs-CZ" dirty="0"/>
              <a:t>a) Vyhledávat děti vyžadující ochranu (§ 6).</a:t>
            </a:r>
          </a:p>
          <a:p>
            <a:pPr lvl="1"/>
            <a:r>
              <a:rPr lang="cs-CZ" dirty="0"/>
              <a:t>b) Podporovat rodiče v plnění jejich povinností.</a:t>
            </a:r>
          </a:p>
          <a:p>
            <a:pPr lvl="1"/>
            <a:r>
              <a:rPr lang="cs-CZ" dirty="0"/>
              <a:t>c) Projednávat s rodiči problémy ve výchově.</a:t>
            </a:r>
          </a:p>
          <a:p>
            <a:pPr lvl="1"/>
            <a:r>
              <a:rPr lang="cs-CZ" dirty="0"/>
              <a:t>d) Projednávat s dítětem jeho chování.</a:t>
            </a:r>
          </a:p>
          <a:p>
            <a:pPr lvl="1"/>
            <a:r>
              <a:rPr lang="cs-CZ" dirty="0"/>
              <a:t>e) Kontrolovat prostředí ohrožující vývoj dítěte.</a:t>
            </a:r>
          </a:p>
          <a:p>
            <a:pPr lvl="1"/>
            <a:r>
              <a:rPr lang="cs-CZ" dirty="0"/>
              <a:t>f) Zprostředkovat rodičům poradenství při uplatňování práv dítěte.</a:t>
            </a:r>
          </a:p>
          <a:p>
            <a:pPr lvl="1"/>
            <a:r>
              <a:rPr lang="cs-CZ" dirty="0"/>
              <a:t>g) Informovat příslušné úřady o dětech potřebujících ochranu.</a:t>
            </a:r>
          </a:p>
          <a:p>
            <a:pPr lvl="1"/>
            <a:endParaRPr lang="cs-CZ" dirty="0"/>
          </a:p>
          <a:p>
            <a:r>
              <a:rPr lang="cs-CZ" b="1" dirty="0"/>
              <a:t>Obecní úřad s rozšířenou působností je povinen:</a:t>
            </a:r>
            <a:endParaRPr lang="cs-CZ" dirty="0"/>
          </a:p>
          <a:p>
            <a:pPr lvl="1"/>
            <a:r>
              <a:rPr lang="cs-CZ" dirty="0"/>
              <a:t>a) Monitorovat nepříznivé vlivy působící na děti.</a:t>
            </a:r>
          </a:p>
          <a:p>
            <a:pPr lvl="1"/>
            <a:r>
              <a:rPr lang="cs-CZ" dirty="0"/>
              <a:t>b) Činit opatření k omezení těchto vlivů.</a:t>
            </a:r>
          </a:p>
          <a:p>
            <a:pPr lvl="1"/>
            <a:r>
              <a:rPr lang="cs-CZ" dirty="0"/>
              <a:t>c) Pravidelně vyhodnocovat situaci dítěte a rodiny.</a:t>
            </a:r>
          </a:p>
          <a:p>
            <a:pPr lvl="1"/>
            <a:r>
              <a:rPr lang="cs-CZ" dirty="0"/>
              <a:t>d) Zpracovat individuální plán ochrany dítěte ve spolupráci s rodinou a odborníky.</a:t>
            </a:r>
          </a:p>
          <a:p>
            <a:pPr lvl="1"/>
            <a:r>
              <a:rPr lang="cs-CZ" dirty="0"/>
              <a:t>e) Pořádat případové konference k řešení konkrétních situací.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415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1A08EC-4578-4AE3-B198-24176E749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Povinnosti zdravotnických zařízení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8ED203-E190-4006-946C-0D76469A9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Opustila-li matka dítě v nemocnici</a:t>
            </a:r>
            <a:r>
              <a:rPr lang="cs-CZ" dirty="0"/>
              <a:t>, zdravotnické zařízení musí o tom neprodleně informovat úřad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6174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1207E-9705-4A80-AC0A-300FB5430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Poradenská činnost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2CE9CDB-6AE3-490C-BD55-EDA241CEE4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908414"/>
            <a:ext cx="9661876" cy="418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cs-CZ" altLang="cs-CZ" dirty="0"/>
              <a:t>Poradenské povinnosti obecního úřadu s rozšířenou působností: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/>
              <a:t>a) Pomoc rodičům při výchovných problémech.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/>
              <a:t>b) Poradenství při výchově a péči o dítě, zejména zdravotně postižené.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/>
              <a:t>c) Organizace přednášek a kurzů.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/>
              <a:t>d) Poradenská pomoc osvojitelům a pěstounům.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/>
              <a:t>e) Pomoc při uplatňování nároků na výživné pro dítě.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cs-CZ" altLang="cs-CZ" dirty="0"/>
              <a:t>Povinnosti krajského úřadu: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/>
              <a:t>a) Příprava osvojitelů a pěstounů k přijetí dítěte.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/>
              <a:t>b) Příprava dětí k osvojení a pěstounské péči.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/>
              <a:t>c) Poradenská pomoc osvojitelům a pěstounům.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119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536A9A-AE9B-4A9A-B1CD-6B88C09C4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7547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Opatření na ochranu dětí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E6C9D9-D571-4F78-80E8-C05A5D0B2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672"/>
            <a:ext cx="10515600" cy="4774291"/>
          </a:xfrm>
        </p:spPr>
        <p:txBody>
          <a:bodyPr/>
          <a:lstStyle/>
          <a:p>
            <a:r>
              <a:rPr lang="cs-CZ" dirty="0"/>
              <a:t>Obecní úřad s rozšířenou působností podává návrhy na soud, například na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/>
              <a:t>Rozhodnutí o potřebě souhlasu rodiče k osvojení dítěte.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/>
              <a:t>Omezení, zbavení nebo pozastavení rodičovské odpovědnosti.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/>
              <a:t>Nařízení ústavní výchovy nebo její prodloužení/zrušení.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/>
              <a:t>Umístění dítěte do zařízení vyžadujícího okamžitou pomoc.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/>
              <a:t>Svěření dítěte do pěstounské péče na přechodnou dobu.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/>
              <a:t>Nařízení a přemístění dítěte do jiného zařízení.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dirty="0"/>
              <a:t>Další opatření, např. k domácímu násilí.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8691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536A9A-AE9B-4A9A-B1CD-6B88C09C4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7547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Opatření na ochranu dětí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E6C9D9-D571-4F78-80E8-C05A5D0B2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672"/>
            <a:ext cx="10515600" cy="4774291"/>
          </a:xfrm>
        </p:spPr>
        <p:txBody>
          <a:bodyPr/>
          <a:lstStyle/>
          <a:p>
            <a:r>
              <a:rPr lang="cs-CZ" dirty="0"/>
              <a:t>Předběžná jednání s rodiči - Obecní úřad projedná s rodiči důvody podání návrhu na soud a poučí je o jejich právech a povinnostech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</a:t>
            </a:r>
            <a:r>
              <a:rPr lang="cs-CZ" b="1" dirty="0"/>
              <a:t>Opatření sociálně-právní ochrany</a:t>
            </a:r>
            <a:r>
              <a:rPr lang="cs-CZ" dirty="0"/>
              <a:t> – Poskytování poradenství a pomoc při výchově, uložení povinnosti odborné pomoci, výchovná opatření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Rychlost jednání</a:t>
            </a:r>
            <a:r>
              <a:rPr lang="cs-CZ" dirty="0"/>
              <a:t> – Obecní úřad a zúčastněné osoby musí jednat co nejrychleji a poskytnout dítěti i rodičům potřebnou odbornou pomoc.</a:t>
            </a:r>
          </a:p>
        </p:txBody>
      </p:sp>
    </p:spTree>
    <p:extLst>
      <p:ext uri="{BB962C8B-B14F-4D97-AF65-F5344CB8AC3E}">
        <p14:creationId xmlns:p14="http://schemas.microsoft.com/office/powerpoint/2010/main" val="179923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DC3410-6922-4DF1-856E-F8E0FB2A9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Pěstounská péče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FFBA60-84E5-44CC-B7D6-AFF39AFC4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100" b="1" dirty="0"/>
              <a:t>Vymezení pěstounské péče</a:t>
            </a:r>
            <a:endParaRPr lang="cs-CZ" sz="3100" dirty="0"/>
          </a:p>
          <a:p>
            <a:pPr lvl="1"/>
            <a:r>
              <a:rPr lang="cs-CZ" sz="2800" dirty="0"/>
              <a:t>Osobní péče o dítě jako pěstounská péče.</a:t>
            </a:r>
          </a:p>
          <a:p>
            <a:pPr lvl="1"/>
            <a:r>
              <a:rPr lang="cs-CZ" sz="2800" dirty="0"/>
              <a:t>Rozdělení na zprostředkovanou (včetně přechodné) a nezprostředkovanou pěstounskou péči.</a:t>
            </a:r>
          </a:p>
          <a:p>
            <a:r>
              <a:rPr lang="cs-CZ" sz="3100" b="1" dirty="0"/>
              <a:t>Práva pečující osoby</a:t>
            </a:r>
            <a:endParaRPr lang="cs-CZ" sz="3100" dirty="0"/>
          </a:p>
          <a:p>
            <a:pPr lvl="1"/>
            <a:r>
              <a:rPr lang="cs-CZ" sz="2800" dirty="0"/>
              <a:t>Právo na pomoc při zajištění osobní a celodenní péče (např. dočasná pracovní neschopnost).</a:t>
            </a:r>
          </a:p>
          <a:p>
            <a:pPr lvl="1"/>
            <a:r>
              <a:rPr lang="cs-CZ" sz="2800" dirty="0"/>
              <a:t>Právo na psychologickou, terapeutickou a odbornou podporu.</a:t>
            </a:r>
          </a:p>
          <a:p>
            <a:r>
              <a:rPr lang="cs-CZ" sz="3100" b="1" dirty="0"/>
              <a:t>Vzdělávací povinnost</a:t>
            </a:r>
            <a:endParaRPr lang="cs-CZ" sz="3100" dirty="0"/>
          </a:p>
          <a:p>
            <a:pPr lvl="1"/>
            <a:r>
              <a:rPr lang="cs-CZ" sz="2800" dirty="0"/>
              <a:t>Pečující osoba musí absolvovat vzdělávání v oblasti péče o dítě v rozsahu 24 hodin ročně.</a:t>
            </a:r>
          </a:p>
          <a:p>
            <a:r>
              <a:rPr lang="cs-CZ" sz="3100" b="1" dirty="0"/>
              <a:t>Sledování dohody o výkonu pěstounské péče</a:t>
            </a:r>
            <a:endParaRPr lang="cs-CZ" sz="3100" dirty="0"/>
          </a:p>
          <a:p>
            <a:pPr lvl="1"/>
            <a:r>
              <a:rPr lang="cs-CZ" sz="2800" dirty="0"/>
              <a:t>Povinnost umožnit sledování naplňování dohody zaměstnanci obecního úřadu.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3418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8539FF-901D-4E9E-84C0-FC9CD48C3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Pěstounská péče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C3803B-ECB7-4DF6-9905-2D5D1B7AC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100" b="1" dirty="0"/>
              <a:t>Udržování kontaktu s rodinou dítěte</a:t>
            </a:r>
            <a:endParaRPr lang="cs-CZ" sz="3100" dirty="0"/>
          </a:p>
          <a:p>
            <a:pPr lvl="1"/>
            <a:r>
              <a:rPr lang="cs-CZ" sz="2800" dirty="0"/>
              <a:t>Povinnost pečující osoby podporovat vazby dítěte s rodinou, pokud soud nerozhodne jinak.</a:t>
            </a:r>
          </a:p>
          <a:p>
            <a:r>
              <a:rPr lang="cs-CZ" sz="3100" b="1" dirty="0"/>
              <a:t>Dohoda o výkonu pěstounské péče (§47b)</a:t>
            </a:r>
            <a:endParaRPr lang="cs-CZ" sz="3100" dirty="0"/>
          </a:p>
          <a:p>
            <a:pPr lvl="1"/>
            <a:r>
              <a:rPr lang="cs-CZ" sz="2800" dirty="0"/>
              <a:t>Dohoda upravuje podrobnosti práv a povinností a musí být uzavřena do 30 dnů od svěření dítěte.</a:t>
            </a:r>
          </a:p>
          <a:p>
            <a:r>
              <a:rPr lang="cs-CZ" sz="3100" b="1" dirty="0"/>
              <a:t>Sledování plnění dohody</a:t>
            </a:r>
            <a:endParaRPr lang="cs-CZ" sz="3100" dirty="0"/>
          </a:p>
          <a:p>
            <a:pPr lvl="1"/>
            <a:r>
              <a:rPr lang="cs-CZ" sz="2800" dirty="0"/>
              <a:t>Obecní úřad sleduje plnění dohody každé dva měsíce a minimálně jednou za 6 měsíců podává zprávu.</a:t>
            </a:r>
          </a:p>
          <a:p>
            <a:r>
              <a:rPr lang="cs-CZ" sz="3100" b="1" dirty="0"/>
              <a:t>Státní příspěvek na výkon pěstounské péče (§47d)</a:t>
            </a:r>
            <a:endParaRPr lang="cs-CZ" sz="3100" dirty="0"/>
          </a:p>
          <a:p>
            <a:pPr lvl="1"/>
            <a:r>
              <a:rPr lang="cs-CZ" sz="2800" dirty="0"/>
              <a:t>Obecní úřady mají nárok na příspěvek 59 400 Kč ročně na podporu nákladů péče a dohled.</a:t>
            </a:r>
          </a:p>
          <a:p>
            <a:r>
              <a:rPr lang="cs-CZ" sz="3100" b="1" dirty="0"/>
              <a:t>Podmínky pro přiznání příspěvku</a:t>
            </a:r>
            <a:endParaRPr lang="cs-CZ" sz="3100" dirty="0"/>
          </a:p>
          <a:p>
            <a:pPr lvl="1"/>
            <a:r>
              <a:rPr lang="cs-CZ" sz="2800" dirty="0"/>
              <a:t>Podání žádosti s povinnými údaji a dodržování podmínek stanovených zákonem.</a:t>
            </a:r>
          </a:p>
          <a:p>
            <a:r>
              <a:rPr lang="cs-CZ" sz="3100" b="1" dirty="0"/>
              <a:t>Oznamovací povinnost</a:t>
            </a:r>
            <a:endParaRPr lang="cs-CZ" sz="3100" dirty="0"/>
          </a:p>
          <a:p>
            <a:r>
              <a:rPr lang="cs-CZ" sz="3100" dirty="0"/>
              <a:t>Povinnost příjemců příspěvku hlásit změny, které ovlivňují nárok na příspěvek.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01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4DE09A-D766-4A14-A218-0C8B83923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193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Mezinárodně-právní ochrana dětí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F1C51F-64B9-4FC4-BB82-6CC9D85E1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2369"/>
            <a:ext cx="10515600" cy="4534594"/>
          </a:xfrm>
        </p:spPr>
        <p:txBody>
          <a:bodyPr/>
          <a:lstStyle/>
          <a:p>
            <a:r>
              <a:rPr lang="cs-CZ" dirty="0"/>
              <a:t>Úřad pro mezinárodněprávní ochranu dětí</a:t>
            </a:r>
          </a:p>
          <a:p>
            <a:r>
              <a:rPr lang="cs-CZ" dirty="0"/>
              <a:t>ochrana práv dětí v přeshraničních situacích</a:t>
            </a:r>
          </a:p>
          <a:p>
            <a:endParaRPr lang="cs-CZ" dirty="0"/>
          </a:p>
          <a:p>
            <a:r>
              <a:rPr lang="cs-CZ" dirty="0"/>
              <a:t>Hlavní činnosti</a:t>
            </a:r>
          </a:p>
          <a:p>
            <a:pPr lvl="1"/>
            <a:r>
              <a:rPr lang="cs-CZ" dirty="0"/>
              <a:t>Zprostředkování mezinárodního osvojení</a:t>
            </a:r>
          </a:p>
          <a:p>
            <a:pPr lvl="1"/>
            <a:r>
              <a:rPr lang="cs-CZ" dirty="0"/>
              <a:t>Řešení únosů dětí</a:t>
            </a:r>
          </a:p>
          <a:p>
            <a:pPr lvl="1"/>
            <a:r>
              <a:rPr lang="pt-BR" dirty="0"/>
              <a:t>Péče o děti v cizině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6722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A47202-2538-4A12-899A-1284ABA36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Děkuji 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02A294-3E43-44DE-9140-E8BEDD366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0813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F4E475-B877-4841-BD8D-54B6468D2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je sociálně-právní ochrana dětí?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EC3F04-845F-4A90-9BEE-931453057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Zákon č. 359/1999 Sb., o sociálně-právní ochraně dětí 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Ochrana práv dětí je dále upravena dalšími zvláštními právními předpisy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Zákon se zaměřuje na sociálně-právní ochranu dětí a zaopatření plně svéprávných osob po ukončení pěstounské péče nebo ústavní výchovy.</a:t>
            </a:r>
          </a:p>
        </p:txBody>
      </p:sp>
    </p:spTree>
    <p:extLst>
      <p:ext uri="{BB962C8B-B14F-4D97-AF65-F5344CB8AC3E}">
        <p14:creationId xmlns:p14="http://schemas.microsoft.com/office/powerpoint/2010/main" val="279198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F4E475-B877-4841-BD8D-54B6468D2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je sociálně-právní ochrana dětí?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EC3F04-845F-4A90-9BEE-931453057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Sociálně-právní ochrana zahrnuje</a:t>
            </a:r>
          </a:p>
          <a:p>
            <a:pPr lvl="1"/>
            <a:r>
              <a:rPr lang="cs-CZ" dirty="0"/>
              <a:t>a) Ochranu práva dítěte na příznivý vývoj a řádnou výchovu.</a:t>
            </a:r>
          </a:p>
          <a:p>
            <a:pPr lvl="1"/>
            <a:r>
              <a:rPr lang="cs-CZ" dirty="0"/>
              <a:t>b) Ochranu oprávněných zájmů dítěte, včetně ochrany jeho majetku.</a:t>
            </a:r>
          </a:p>
          <a:p>
            <a:pPr lvl="1"/>
            <a:r>
              <a:rPr lang="cs-CZ" dirty="0"/>
              <a:t>c) Pomoc při obnově narušených funkcí rodiny.</a:t>
            </a:r>
          </a:p>
          <a:p>
            <a:pPr lvl="1"/>
            <a:r>
              <a:rPr lang="cs-CZ" dirty="0"/>
              <a:t>d) Zajištění náhradního rodinného prostředí pro děti, které nemohou být vychovávány ve vlastní rodině.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4790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685089-5668-46C1-A841-45333778C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Dítě a oprávněné osoby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3C94B5-D1C1-4C51-8A36-CDB4A21BD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Dítětem je nezletilá osoba</a:t>
            </a:r>
          </a:p>
          <a:p>
            <a:r>
              <a:rPr lang="cs-CZ" dirty="0"/>
              <a:t>Sociálně-právní ochrana se poskytuje dětem, které mají trvalý pobyt v ČR, nebo jsou zde oprávněně na základě zvláštních předpisů (např. azylanti, osoby s mezinárodní ochranou).</a:t>
            </a:r>
          </a:p>
          <a:p>
            <a:endParaRPr lang="cs-CZ" dirty="0"/>
          </a:p>
          <a:p>
            <a:r>
              <a:rPr lang="cs-CZ" dirty="0"/>
              <a:t>Plné přímé zaopatření zahrnuje stravování, ubytování a ošacení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3210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F29A1-E280-4A1B-9770-DC95A46E6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Orgány sociálně-právní ochrany dětí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16C74C-8A34-49C9-8715-3A1D7DDF8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Úřad pro mezinárodněprávní ochranu dětí</a:t>
            </a:r>
          </a:p>
          <a:p>
            <a:pPr lvl="1"/>
            <a:r>
              <a:rPr lang="cs-CZ" dirty="0"/>
              <a:t>Zřízen správní úřad se sídlem v Brně podřízený Ministerstvu práce a sociálních věcí, který zajišťuje ochranu dětí s mezinárodním prvkem.</a:t>
            </a:r>
          </a:p>
          <a:p>
            <a:r>
              <a:rPr lang="cs-CZ" dirty="0"/>
              <a:t>Krajské a obecní úřady s rozšířenou působností.</a:t>
            </a:r>
          </a:p>
          <a:p>
            <a:r>
              <a:rPr lang="cs-CZ" dirty="0"/>
              <a:t>Ministerstvo a Úřad pro mezinárodněprávní ochranu dětí.</a:t>
            </a:r>
          </a:p>
          <a:p>
            <a:r>
              <a:rPr lang="cs-CZ" dirty="0"/>
              <a:t>Úřad práce ČR.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4954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AD12F8-0138-4996-9C8D-83249D863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Hlavní zásady/principy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B86FF2-E8B4-4A32-977D-7053304D7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Zájem a blaho dítěte, ochrana rodičovství a rodiny (§ 5 zákona)</a:t>
            </a:r>
          </a:p>
          <a:p>
            <a:endParaRPr lang="cs-CZ" dirty="0"/>
          </a:p>
          <a:p>
            <a:r>
              <a:rPr lang="cs-CZ" dirty="0"/>
              <a:t>Vzájemné právo rodičů a dětí na rodičovskou výchovu a péči</a:t>
            </a:r>
          </a:p>
          <a:p>
            <a:endParaRPr lang="cs-CZ" dirty="0"/>
          </a:p>
          <a:p>
            <a:r>
              <a:rPr lang="cs-CZ" dirty="0"/>
              <a:t> Přihlíží i k širšímu sociálnímu prostředí dítěte</a:t>
            </a:r>
          </a:p>
        </p:txBody>
      </p:sp>
    </p:spTree>
    <p:extLst>
      <p:ext uri="{BB962C8B-B14F-4D97-AF65-F5344CB8AC3E}">
        <p14:creationId xmlns:p14="http://schemas.microsoft.com/office/powerpoint/2010/main" val="3006614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9CC03-3ED8-4D2D-A196-3DD3FA98B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Ochrana dítěte</a:t>
            </a:r>
            <a:endParaRPr lang="cs-CZ" b="1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6935835-2D02-4117-A175-D4AD872361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01842" y="1720060"/>
            <a:ext cx="11629746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Děti, jejichž rodiče: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Zemřeli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Neplní rodičovské povinnosti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Zneužívají rodičovská práva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Děti vedoucí 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nemravný nebo rizikový život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Zanedbávají školu, nepracují, jsou závislé na alkoholu nebo drogách, zapojují se do trestné činnosti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Děti často 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utíkající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od rodičů nebo odpovědných osob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Děti, na kterých byl spáchán 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trestný čin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nebo jsou jím ohroženy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Děti ohrožené 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násilím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mezi rodiči nebo dalšími osobami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Děti bez doprovodu rodičů, které jsou 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žadateli o azyl nebo meziná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rodní ochranu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107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61D427-033E-4538-BE06-DE7E2314D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1538"/>
            <a:ext cx="10515600" cy="5599914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Každý občan má právo</a:t>
            </a:r>
            <a:endParaRPr lang="cs-CZ" dirty="0"/>
          </a:p>
          <a:p>
            <a:pPr lvl="1"/>
            <a:r>
              <a:rPr lang="cs-CZ" dirty="0"/>
              <a:t>Upozornit na závadné chování dětí</a:t>
            </a:r>
          </a:p>
          <a:p>
            <a:pPr lvl="1"/>
            <a:r>
              <a:rPr lang="cs-CZ" dirty="0"/>
              <a:t>Upozornit orgán ochrany na porušení rodičovských povinností nebo zneužití práv</a:t>
            </a:r>
          </a:p>
          <a:p>
            <a:endParaRPr lang="cs-CZ" dirty="0"/>
          </a:p>
          <a:p>
            <a:r>
              <a:rPr lang="cs-CZ" dirty="0"/>
              <a:t>Právo dítěte požádat o pomoc</a:t>
            </a:r>
          </a:p>
          <a:p>
            <a:endParaRPr lang="cs-CZ" dirty="0"/>
          </a:p>
          <a:p>
            <a:r>
              <a:rPr lang="cs-CZ" dirty="0"/>
              <a:t>Dítě má právo vyjádřit se ke všem záležitostem, které se ho týkají</a:t>
            </a:r>
          </a:p>
          <a:p>
            <a:endParaRPr lang="cs-CZ" dirty="0"/>
          </a:p>
          <a:p>
            <a:r>
              <a:rPr lang="cs-CZ" dirty="0"/>
              <a:t>Názory jsou zohledněny podle věku a rozumové vyspělosti</a:t>
            </a:r>
          </a:p>
          <a:p>
            <a:endParaRPr lang="cs-CZ" dirty="0"/>
          </a:p>
          <a:p>
            <a:r>
              <a:rPr lang="cs-CZ" dirty="0"/>
              <a:t>Rodiče mohou požádat o pomoc orgán ochrany, státní orgány, školy, zdravotní zařízení</a:t>
            </a:r>
          </a:p>
        </p:txBody>
      </p:sp>
    </p:spTree>
    <p:extLst>
      <p:ext uri="{BB962C8B-B14F-4D97-AF65-F5344CB8AC3E}">
        <p14:creationId xmlns:p14="http://schemas.microsoft.com/office/powerpoint/2010/main" val="230116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4F4B9-1968-4C63-B2E8-F13658AB3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Opatření sociálně-právní ochrany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A590A0-9868-45A7-A1D5-FA25BF4FA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Preventivní a poradenská činnost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Opatření na ochranu dětí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85629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rgbClr val="498DF1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1016</Words>
  <Application>Microsoft Office PowerPoint</Application>
  <PresentationFormat>Širokoúhlá obrazovka</PresentationFormat>
  <Paragraphs>133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Sociálně-právní ochrana dětí – úvodní otázky</vt:lpstr>
      <vt:lpstr>Co je sociálně-právní ochrana dětí?</vt:lpstr>
      <vt:lpstr>Co je sociálně-právní ochrana dětí?</vt:lpstr>
      <vt:lpstr>Dítě a oprávněné osoby</vt:lpstr>
      <vt:lpstr>Orgány sociálně-právní ochrany dětí </vt:lpstr>
      <vt:lpstr>Hlavní zásady/principy</vt:lpstr>
      <vt:lpstr>Ochrana dítěte</vt:lpstr>
      <vt:lpstr>Prezentace aplikace PowerPoint</vt:lpstr>
      <vt:lpstr>Opatření sociálně-právní ochrany </vt:lpstr>
      <vt:lpstr>Prezentace aplikace PowerPoint</vt:lpstr>
      <vt:lpstr>Povinnosti zdravotnických zařízení</vt:lpstr>
      <vt:lpstr>Poradenská činnost</vt:lpstr>
      <vt:lpstr>Opatření na ochranu dětí </vt:lpstr>
      <vt:lpstr>Opatření na ochranu dětí </vt:lpstr>
      <vt:lpstr>Pěstounská péče </vt:lpstr>
      <vt:lpstr>Pěstounská péče </vt:lpstr>
      <vt:lpstr>Mezinárodně-právní ochrana dětí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Sociálně-právní ochrana dětí</dc:title>
  <dc:creator>Ondřej Pavelek</dc:creator>
  <cp:lastModifiedBy>Ondřej Pavelek</cp:lastModifiedBy>
  <cp:revision>12</cp:revision>
  <dcterms:created xsi:type="dcterms:W3CDTF">2024-11-06T08:02:57Z</dcterms:created>
  <dcterms:modified xsi:type="dcterms:W3CDTF">2024-11-06T09:45:15Z</dcterms:modified>
</cp:coreProperties>
</file>