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0" r:id="rId4"/>
    <p:sldId id="321" r:id="rId5"/>
    <p:sldId id="322" r:id="rId6"/>
    <p:sldId id="323" r:id="rId7"/>
    <p:sldId id="326" r:id="rId8"/>
    <p:sldId id="290" r:id="rId9"/>
    <p:sldId id="328" r:id="rId10"/>
    <p:sldId id="319" r:id="rId11"/>
    <p:sldId id="316" r:id="rId12"/>
    <p:sldId id="327" r:id="rId13"/>
    <p:sldId id="329" r:id="rId14"/>
    <p:sldId id="330" r:id="rId15"/>
    <p:sldId id="331" r:id="rId16"/>
    <p:sldId id="332" r:id="rId17"/>
    <p:sldId id="335" r:id="rId18"/>
    <p:sldId id="334" r:id="rId19"/>
    <p:sldId id="336" r:id="rId20"/>
    <p:sldId id="333" r:id="rId21"/>
    <p:sldId id="337" r:id="rId22"/>
    <p:sldId id="338" r:id="rId23"/>
    <p:sldId id="33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4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94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9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5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16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85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83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3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94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46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9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9325-0006-40BD-B5FA-BB46D3CA5E53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CFB8-023A-4055-B837-897E29AF8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8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Sociální politika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FVP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Opava</a:t>
            </a:r>
          </a:p>
          <a:p>
            <a:r>
              <a:rPr lang="cs-CZ" dirty="0"/>
              <a:t>zimní semestr 2024/2025</a:t>
            </a:r>
          </a:p>
          <a:p>
            <a:r>
              <a:rPr lang="cs-CZ" dirty="0"/>
              <a:t>15.10.2024</a:t>
            </a:r>
          </a:p>
        </p:txBody>
      </p:sp>
    </p:spTree>
    <p:extLst>
      <p:ext uri="{BB962C8B-B14F-4D97-AF65-F5344CB8AC3E}">
        <p14:creationId xmlns:p14="http://schemas.microsoft.com/office/powerpoint/2010/main" val="205174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1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Pojem sociální událost v sociální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2571"/>
            <a:ext cx="10515600" cy="5060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Sociální riziko, které</a:t>
            </a:r>
          </a:p>
          <a:p>
            <a:pPr marL="541338" indent="-541338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je společensky uznáno za závažné, protože</a:t>
            </a:r>
          </a:p>
          <a:p>
            <a:pPr marL="541338" indent="-541338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ekonomicky a sociálně ohrožuje existenci člověka,</a:t>
            </a:r>
          </a:p>
          <a:p>
            <a:pPr marL="541338" indent="-541338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jeho řešení vyžaduje společenskou ochranu, protože</a:t>
            </a:r>
          </a:p>
          <a:p>
            <a:pPr marL="541338" indent="-541338">
              <a:buSzPct val="70000"/>
              <a:buFont typeface="Wingdings" panose="05000000000000000000" pitchFamily="2" charset="2"/>
              <a:buChar char="q"/>
            </a:pPr>
            <a:r>
              <a:rPr lang="cs-CZ" dirty="0"/>
              <a:t>postižená osoba nebo její rodina nejsou schopni jeho důsledky odvrátit vlastními silami</a:t>
            </a:r>
          </a:p>
          <a:p>
            <a:pPr marL="541338" indent="-541338">
              <a:buSzPct val="70000"/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SzPct val="70000"/>
            </a:pPr>
            <a:r>
              <a:rPr lang="cs-CZ" dirty="0"/>
              <a:t>Předmětem veřejného zájmu jsou životní situace, které svými důsledky mohou vyvolávat sociální napětí </a:t>
            </a:r>
          </a:p>
          <a:p>
            <a:pPr>
              <a:buSzPct val="70000"/>
            </a:pPr>
            <a:r>
              <a:rPr lang="cs-CZ" dirty="0"/>
              <a:t>Životní situace se stává sociální událostí, pokud vznikne příčinná souvislost mezi veřejně uznanou individuální životní situací a jejími společenskými a ekonomickými následky </a:t>
            </a:r>
          </a:p>
        </p:txBody>
      </p:sp>
    </p:spTree>
    <p:extLst>
      <p:ext uri="{BB962C8B-B14F-4D97-AF65-F5344CB8AC3E}">
        <p14:creationId xmlns:p14="http://schemas.microsoft.com/office/powerpoint/2010/main" val="3567845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B2C7190A-602A-75A6-CAC4-5C01543B9973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883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r>
              <a:rPr lang="cs-CZ" dirty="0"/>
              <a:t>Okolnosti, se kterými jsou spojeny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79216CB-964B-37F2-F855-688A66EFF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230"/>
            <a:ext cx="10515600" cy="4928733"/>
          </a:xfrm>
        </p:spPr>
        <p:txBody>
          <a:bodyPr/>
          <a:lstStyle/>
          <a:p>
            <a:r>
              <a:rPr lang="cs-CZ" dirty="0"/>
              <a:t>Zdravotní stav – nemoc, invalidita, úraz</a:t>
            </a:r>
          </a:p>
          <a:p>
            <a:r>
              <a:rPr lang="cs-CZ" dirty="0"/>
              <a:t>Rodina – zakládání rodiny, mateřství, výchova dětí v rodině a selhání rodiny , ztráta živitele</a:t>
            </a:r>
          </a:p>
          <a:p>
            <a:r>
              <a:rPr lang="cs-CZ" dirty="0"/>
              <a:t>Nezaměstnanost</a:t>
            </a:r>
          </a:p>
          <a:p>
            <a:r>
              <a:rPr lang="cs-CZ" dirty="0"/>
              <a:t>Věk - stáří</a:t>
            </a:r>
          </a:p>
          <a:p>
            <a:r>
              <a:rPr lang="cs-CZ" dirty="0"/>
              <a:t>Chudoba a materiální deprivace, sociální vyloučení, sociální dezintegrace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05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C8B2E-01FD-2BAD-AA26-8292FD38C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zdraví, péče a ochrana v nemoci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97287-E94A-2911-4408-751267CAB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Právo na zdraví</a:t>
            </a:r>
          </a:p>
          <a:p>
            <a:r>
              <a:rPr lang="cs-CZ" dirty="0"/>
              <a:t>Vytváření podmínek pro péči o zdraví, dostupnost zdravotní péče</a:t>
            </a:r>
          </a:p>
          <a:p>
            <a:pPr lvl="1"/>
            <a:r>
              <a:rPr lang="cs-CZ" dirty="0"/>
              <a:t>prevence, terapie, rehabilitace</a:t>
            </a:r>
          </a:p>
          <a:p>
            <a:r>
              <a:rPr lang="cs-CZ" dirty="0"/>
              <a:t>Nemoc jako sociální událost:</a:t>
            </a:r>
          </a:p>
          <a:p>
            <a:pPr lvl="1"/>
            <a:r>
              <a:rPr lang="cs-CZ" dirty="0"/>
              <a:t>Potřeba péče jiné osoby, zajištění prostředků po dobu nemoci nebo poskytnutí služeb dalších institucí</a:t>
            </a:r>
          </a:p>
          <a:p>
            <a:r>
              <a:rPr lang="cs-CZ" dirty="0"/>
              <a:t>Cíle ochrany v nemoci:</a:t>
            </a:r>
          </a:p>
          <a:p>
            <a:pPr lvl="1"/>
            <a:r>
              <a:rPr lang="cs-CZ" dirty="0"/>
              <a:t>Vytvoření podmínek pro zajištění těchto cílů</a:t>
            </a:r>
          </a:p>
          <a:p>
            <a:pPr lvl="1"/>
            <a:r>
              <a:rPr lang="cs-CZ" dirty="0"/>
              <a:t>Ochrana pracujících na trhu práce při nemoci</a:t>
            </a:r>
          </a:p>
          <a:p>
            <a:r>
              <a:rPr lang="cs-CZ" dirty="0"/>
              <a:t>Financování založeno na státem garantovaném veřejném zdravotním pojištění a na nemocenském pojištění (solidarita zdravých s nemocnými), další veřejné zdroje, jiné zdroje (včetně spoluúčasti pacienta)</a:t>
            </a:r>
          </a:p>
        </p:txBody>
      </p:sp>
    </p:spTree>
    <p:extLst>
      <p:ext uri="{BB962C8B-B14F-4D97-AF65-F5344CB8AC3E}">
        <p14:creationId xmlns:p14="http://schemas.microsoft.com/office/powerpoint/2010/main" val="4214847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78491-0E66-7B07-D10C-D650E4FA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Invalidita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15DDD-0DCA-5A36-336B-70613FEFC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Přechodné nebo trvalé tělesné nebo duševní poškození nebo ztráta určité funkce či části organismu a v důsledku něho snížená pracovní schopnost nebo společenské uplatnění</a:t>
            </a:r>
          </a:p>
          <a:p>
            <a:r>
              <a:rPr lang="cs-CZ" dirty="0"/>
              <a:t>Konkrétní definice místně a dobově podmíněna</a:t>
            </a:r>
          </a:p>
          <a:p>
            <a:r>
              <a:rPr lang="cs-CZ" dirty="0"/>
              <a:t>Charakter sociální události vyplývá z dlouhodobého nebo trvalého vyřazení člověka ze standardních možností společenské participace</a:t>
            </a:r>
          </a:p>
          <a:p>
            <a:r>
              <a:rPr lang="cs-CZ" dirty="0"/>
              <a:t>Odlišná od pojmů handicap nebo zdravotní postižení</a:t>
            </a:r>
          </a:p>
          <a:p>
            <a:pPr lvl="1"/>
            <a:r>
              <a:rPr lang="cs-CZ" dirty="0"/>
              <a:t>Různé nástroje ochrany a podpory, právní instituty, s nimi spojená práva, regulace (sociální pojištění, politika zaměstnanosti)</a:t>
            </a:r>
          </a:p>
          <a:p>
            <a:r>
              <a:rPr lang="cs-CZ" dirty="0"/>
              <a:t>Finance v systému: veřejné zdroje, soukromé životní pojištění, úrazové pojištění aj.</a:t>
            </a:r>
          </a:p>
        </p:txBody>
      </p:sp>
    </p:spTree>
    <p:extLst>
      <p:ext uri="{BB962C8B-B14F-4D97-AF65-F5344CB8AC3E}">
        <p14:creationId xmlns:p14="http://schemas.microsoft.com/office/powerpoint/2010/main" val="2196903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246CC-8925-8EDF-FAB4-6EBF52B5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Rodina, mateřství, výchova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929EE-1E34-708D-FDB2-60B36349C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714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Ztráta živitele v rodině byla jako sociální událost historicky chápána jako jedna z prvních (i když vysoce selektivně)</a:t>
            </a:r>
          </a:p>
          <a:p>
            <a:pPr lvl="1"/>
            <a:r>
              <a:rPr lang="cs-CZ" dirty="0"/>
              <a:t>První systematická řešení těchto situací prostřednictvím zavádění zákonů, institutů, později pak i zřizováním institucí</a:t>
            </a:r>
          </a:p>
          <a:p>
            <a:r>
              <a:rPr lang="cs-CZ" dirty="0"/>
              <a:t>V současném pojetí odraz práva na rodinu, ochrany rodiny a práv dítěte</a:t>
            </a:r>
          </a:p>
          <a:p>
            <a:r>
              <a:rPr lang="cs-CZ" dirty="0"/>
              <a:t>Narození dítěte a péče o něj má značné dopady na ekonomickou situaci rodiny</a:t>
            </a:r>
          </a:p>
          <a:p>
            <a:r>
              <a:rPr lang="cs-CZ" dirty="0"/>
              <a:t>Na potřeby spojené se založením rodiny a výchovou dětí zpravidla není možné „našetřit předem“</a:t>
            </a:r>
          </a:p>
          <a:p>
            <a:r>
              <a:rPr lang="cs-CZ" dirty="0"/>
              <a:t>Financování: veřejné rozpočty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007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5367C-8DA0-E319-E07D-B537EA6B5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události spojené s rodinou, mateřstvím, výchovou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45F7C-4D00-6E02-DAE6-CCF03BA95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Mateřství</a:t>
            </a:r>
          </a:p>
          <a:p>
            <a:r>
              <a:rPr lang="cs-CZ" dirty="0"/>
              <a:t>Rodičovství a rodina</a:t>
            </a:r>
          </a:p>
          <a:p>
            <a:r>
              <a:rPr lang="cs-CZ" dirty="0"/>
              <a:t>Výchova a výživa dětí v rodině</a:t>
            </a:r>
          </a:p>
          <a:p>
            <a:r>
              <a:rPr lang="cs-CZ" dirty="0"/>
              <a:t>Ochrana dětí a žen v rodině i mimo ní</a:t>
            </a:r>
          </a:p>
          <a:p>
            <a:r>
              <a:rPr lang="cs-CZ" dirty="0"/>
              <a:t>Pomoc při ztrátě živitele</a:t>
            </a:r>
          </a:p>
        </p:txBody>
      </p:sp>
    </p:spTree>
    <p:extLst>
      <p:ext uri="{BB962C8B-B14F-4D97-AF65-F5344CB8AC3E}">
        <p14:creationId xmlns:p14="http://schemas.microsoft.com/office/powerpoint/2010/main" val="35517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685F3F-F8A1-DAE9-2F8D-C5E515EE4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Zaměstnanost a nezaměstnanost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6D2AE-58C7-8DE4-DC3A-8460375F4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Právo na práci</a:t>
            </a:r>
          </a:p>
          <a:p>
            <a:r>
              <a:rPr lang="cs-CZ" dirty="0"/>
              <a:t>Pracovněprávní ochrana zaměstnanců</a:t>
            </a:r>
          </a:p>
          <a:p>
            <a:pPr lvl="1"/>
            <a:r>
              <a:rPr lang="cs-CZ" dirty="0"/>
              <a:t>Např. ochrana zaměstnanců před diskriminací (více k tomu viz dále)</a:t>
            </a:r>
          </a:p>
          <a:p>
            <a:r>
              <a:rPr lang="cs-CZ" dirty="0"/>
              <a:t>Nezaměstnanost jako sociální událost:</a:t>
            </a:r>
          </a:p>
          <a:p>
            <a:pPr lvl="1"/>
            <a:r>
              <a:rPr lang="cs-CZ" dirty="0"/>
              <a:t>Nedobrovolný charakter (nemožnost získat zaměstnání)</a:t>
            </a:r>
          </a:p>
          <a:p>
            <a:pPr lvl="1"/>
            <a:r>
              <a:rPr lang="cs-CZ" dirty="0"/>
              <a:t>Pracovní schopnost (způsobilost být zaměstnán)</a:t>
            </a:r>
          </a:p>
          <a:p>
            <a:pPr lvl="1"/>
            <a:r>
              <a:rPr lang="cs-CZ" dirty="0"/>
              <a:t>Připravenost pro výkon zaměstnání</a:t>
            </a:r>
          </a:p>
          <a:p>
            <a:pPr lvl="1"/>
            <a:r>
              <a:rPr lang="cs-CZ" dirty="0"/>
              <a:t>Aktivní hledání zaměstnání</a:t>
            </a:r>
          </a:p>
          <a:p>
            <a:r>
              <a:rPr lang="cs-CZ" dirty="0"/>
              <a:t>Nedobrovolná dovolená, zkrácení pracovní doby</a:t>
            </a:r>
          </a:p>
        </p:txBody>
      </p:sp>
    </p:spTree>
    <p:extLst>
      <p:ext uri="{BB962C8B-B14F-4D97-AF65-F5344CB8AC3E}">
        <p14:creationId xmlns:p14="http://schemas.microsoft.com/office/powerpoint/2010/main" val="243366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3DC63-C39B-5DA4-CD9D-235E35575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F5437-6460-671A-A129-CFC6C4B7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práci a ochrana zaměstnance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D0642B-AB4D-8057-8992-88E32B7DB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Právo na práci</a:t>
            </a:r>
          </a:p>
          <a:p>
            <a:r>
              <a:rPr lang="cs-CZ" dirty="0"/>
              <a:t>Pracovněprávní ochrana zaměstnanců</a:t>
            </a:r>
          </a:p>
          <a:p>
            <a:pPr lvl="1"/>
            <a:r>
              <a:rPr lang="cs-CZ" dirty="0"/>
              <a:t>Prevence diskriminace, nerovného zacházení</a:t>
            </a:r>
          </a:p>
          <a:p>
            <a:pPr lvl="1"/>
            <a:r>
              <a:rPr lang="cs-CZ" dirty="0"/>
              <a:t>Bezpečnost a ochrana zdraví při práci</a:t>
            </a:r>
          </a:p>
          <a:p>
            <a:pPr lvl="1"/>
            <a:r>
              <a:rPr lang="cs-CZ" dirty="0"/>
              <a:t>Podmínky na pracovišti</a:t>
            </a:r>
          </a:p>
          <a:p>
            <a:pPr lvl="1"/>
            <a:r>
              <a:rPr lang="cs-CZ" dirty="0"/>
              <a:t>Odměňování</a:t>
            </a:r>
          </a:p>
          <a:p>
            <a:pPr lvl="1"/>
            <a:r>
              <a:rPr lang="cs-CZ" dirty="0"/>
              <a:t>Právo organizovat se, právo na stávku</a:t>
            </a:r>
          </a:p>
          <a:p>
            <a:r>
              <a:rPr lang="cs-CZ" dirty="0"/>
              <a:t>Regulační mechanismy</a:t>
            </a:r>
          </a:p>
          <a:p>
            <a:pPr lvl="1"/>
            <a:r>
              <a:rPr lang="cs-CZ" dirty="0"/>
              <a:t>Regulace: odvody na sociální pojištění, odvody na APZ, minimální mzda, zaručená minimální mzda</a:t>
            </a:r>
          </a:p>
          <a:p>
            <a:pPr lvl="1"/>
            <a:r>
              <a:rPr lang="cs-CZ" dirty="0"/>
              <a:t>Kontrola nelegálního zaměstnávání, pracovních podmínek</a:t>
            </a:r>
          </a:p>
          <a:p>
            <a:pPr lvl="1"/>
            <a:r>
              <a:rPr lang="cs-CZ" dirty="0"/>
              <a:t>Kolektivní vyjednávání, kolektivní smlouvy</a:t>
            </a:r>
          </a:p>
        </p:txBody>
      </p:sp>
    </p:spTree>
    <p:extLst>
      <p:ext uri="{BB962C8B-B14F-4D97-AF65-F5344CB8AC3E}">
        <p14:creationId xmlns:p14="http://schemas.microsoft.com/office/powerpoint/2010/main" val="2539513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3F1A7-808D-614B-8D67-59F166CF7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Nástroje pro prevenci nezaměstnanosti a na podporu nezaměstnaných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FFFAB-1398-57A8-B4CD-13B565B6A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Podpora v nezaměstnanosti</a:t>
            </a:r>
          </a:p>
          <a:p>
            <a:r>
              <a:rPr lang="cs-CZ" dirty="0"/>
              <a:t>Aktivní politika zaměstnanosti</a:t>
            </a:r>
          </a:p>
          <a:p>
            <a:r>
              <a:rPr lang="cs-CZ" dirty="0"/>
              <a:t>Podpory poskytované zaměstnavatelům, spolupráce se zaměstnavateli</a:t>
            </a:r>
          </a:p>
          <a:p>
            <a:r>
              <a:rPr lang="cs-CZ" dirty="0"/>
              <a:t>Zaměstnávání osob znevýhodněných na trhu práce</a:t>
            </a:r>
          </a:p>
          <a:p>
            <a:r>
              <a:rPr lang="cs-CZ" dirty="0"/>
              <a:t>Finanční zdroje: sociální pojištění, odvody na APZ, další veřejné prostředky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710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48665-1DAA-EF49-3E2C-A38BB5F33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pasivní politiky zaměstnanosti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7742EE-BAC2-89A6-4341-B884C0548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Podpora v nezaměstnanosti:</a:t>
            </a:r>
          </a:p>
          <a:p>
            <a:r>
              <a:rPr lang="cs-CZ" dirty="0"/>
              <a:t>Finanční podpora za účelem snížení negativních důsledků spojených se ztrátou zaměstnání a příjmu</a:t>
            </a:r>
          </a:p>
          <a:p>
            <a:r>
              <a:rPr lang="cs-CZ" dirty="0"/>
              <a:t>Nárok na výplatu vzniká, pokud uchazeč:</a:t>
            </a:r>
          </a:p>
          <a:p>
            <a:pPr lvl="1"/>
            <a:r>
              <a:rPr lang="cs-CZ" dirty="0"/>
              <a:t>Odváděl během posledních dvou let důchodové pojištění alespoň 12 měsíců; pokud tuto podmínku nesplňuje, je možné započíst náhradní doby zaměstnání</a:t>
            </a:r>
          </a:p>
          <a:p>
            <a:pPr lvl="1"/>
            <a:r>
              <a:rPr lang="cs-CZ" dirty="0"/>
              <a:t>Požádal o poskytnutí podpory v nezaměstnanosti</a:t>
            </a:r>
          </a:p>
          <a:p>
            <a:pPr lvl="1"/>
            <a:r>
              <a:rPr lang="cs-CZ" dirty="0"/>
              <a:t>Nepobírá starobní důchod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Podpora při rekvalifikaci, zprostředkování zaměstnání, předčasný odchod do důchodu</a:t>
            </a:r>
          </a:p>
        </p:txBody>
      </p:sp>
    </p:spTree>
    <p:extLst>
      <p:ext uri="{BB962C8B-B14F-4D97-AF65-F5344CB8AC3E}">
        <p14:creationId xmlns:p14="http://schemas.microsoft.com/office/powerpoint/2010/main" val="196672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041AE-BCC9-EDE1-48F4-C109B24C9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1.10.2024 I.</a:t>
            </a:r>
            <a:br>
              <a:rPr lang="cs-CZ" dirty="0"/>
            </a:br>
            <a:r>
              <a:rPr lang="cs-CZ" i="1" dirty="0"/>
              <a:t>Nástroje sociální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5BC025-6D06-1DAE-1B8F-5E093770B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Prostředky umožňující realizaci sociální politiky</a:t>
            </a:r>
          </a:p>
          <a:p>
            <a:r>
              <a:rPr lang="cs-CZ" dirty="0"/>
              <a:t>Důležitá hlediska při jejich uplatnění</a:t>
            </a:r>
          </a:p>
          <a:p>
            <a:pPr lvl="1"/>
            <a:r>
              <a:rPr lang="cs-CZ" dirty="0"/>
              <a:t>Účinnost – poskytnout ochranu, komu je určena (dostatečně diferenciovaná a adresná), zamezit zneužívání, zajištění nákladové efektivnosti při jejich realizace apod.</a:t>
            </a:r>
          </a:p>
          <a:p>
            <a:pPr lvl="1"/>
            <a:r>
              <a:rPr lang="cs-CZ" dirty="0"/>
              <a:t>Vyváženost opatření – optimální alokace zdrojů a zajištění / podpora sociálního smíru</a:t>
            </a:r>
          </a:p>
          <a:p>
            <a:r>
              <a:rPr lang="cs-CZ" dirty="0"/>
              <a:t>Nástroje SP různého typu - právní, ekonomické, sociální dokumenty, prosazování zájmů (viz také přednáška z 1.10.2024)</a:t>
            </a:r>
          </a:p>
        </p:txBody>
      </p:sp>
    </p:spTree>
    <p:extLst>
      <p:ext uri="{BB962C8B-B14F-4D97-AF65-F5344CB8AC3E}">
        <p14:creationId xmlns:p14="http://schemas.microsoft.com/office/powerpoint/2010/main" val="41260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39851-4C73-7213-8B21-F2DA93EB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politika zaměstnanosti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74EE9D-88EF-27A3-A8AA-6E3AF3DA8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Rekvalifikace</a:t>
            </a:r>
          </a:p>
          <a:p>
            <a:r>
              <a:rPr lang="cs-CZ" dirty="0"/>
              <a:t>Investiční pobídky</a:t>
            </a:r>
          </a:p>
          <a:p>
            <a:r>
              <a:rPr lang="cs-CZ" dirty="0"/>
              <a:t>Veřejně prospěšné práce</a:t>
            </a:r>
          </a:p>
          <a:p>
            <a:r>
              <a:rPr lang="cs-CZ" dirty="0"/>
              <a:t>Společensky účelná pracovní místa</a:t>
            </a:r>
          </a:p>
          <a:p>
            <a:r>
              <a:rPr lang="cs-CZ" dirty="0"/>
              <a:t>Překlenovací příspěvek</a:t>
            </a:r>
          </a:p>
          <a:p>
            <a:r>
              <a:rPr lang="cs-CZ" dirty="0"/>
              <a:t>Příspěvek na zapracování</a:t>
            </a:r>
          </a:p>
        </p:txBody>
      </p:sp>
    </p:spTree>
    <p:extLst>
      <p:ext uri="{BB962C8B-B14F-4D97-AF65-F5344CB8AC3E}">
        <p14:creationId xmlns:p14="http://schemas.microsoft.com/office/powerpoint/2010/main" val="3994072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99569-8403-547B-D3CA-4D202821C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pracovní místo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3CB249-3BE5-E4BE-4C8D-7698D97A4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chráněného pracovního trhu v zákoně č. 435/2004 Sb., o zaměstnanosti:</a:t>
            </a:r>
          </a:p>
          <a:p>
            <a:pPr marL="0" indent="0">
              <a:buNone/>
            </a:pPr>
            <a:r>
              <a:rPr lang="cs-CZ" i="1" dirty="0"/>
              <a:t>Je tvořen zaměstnavateli s více než 50 % osob se zdravotním postižením z celkového počtu svých zaměstnanců, se kterými zároveň Úřad práce ČR uzavřel písemnou dohodu o jejich uznání za zaměstnavatele na chráněném trhu práce. </a:t>
            </a:r>
          </a:p>
        </p:txBody>
      </p:sp>
    </p:spTree>
    <p:extLst>
      <p:ext uri="{BB962C8B-B14F-4D97-AF65-F5344CB8AC3E}">
        <p14:creationId xmlns:p14="http://schemas.microsoft.com/office/powerpoint/2010/main" val="992831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7D051-ED4F-4C34-15AE-75FDA887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Stárnutí a zajištění ve stáří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B93E21-8CF8-F227-4D1D-87E666D38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Stárnutí - přirozený proces provázený snižováním některých funkcí</a:t>
            </a:r>
          </a:p>
          <a:p>
            <a:r>
              <a:rPr lang="cs-CZ" dirty="0"/>
              <a:t>Individuální, ale v určitém okamžiku se dotýká se i schopnosti vykonávat zaměstnávání</a:t>
            </a:r>
          </a:p>
          <a:p>
            <a:r>
              <a:rPr lang="cs-CZ" dirty="0"/>
              <a:t>Potřeba zajištění ve stáří – státem garantovaný mechanismus - sociální pojištění</a:t>
            </a:r>
          </a:p>
          <a:p>
            <a:r>
              <a:rPr lang="cs-CZ" dirty="0"/>
              <a:t>Společenský konsensus – mezigenerační solidarita x trend k atomizaci rodin (silně převažují nukleární rodiny nad vícegeneračním soužitím)</a:t>
            </a:r>
          </a:p>
          <a:p>
            <a:r>
              <a:rPr lang="cs-CZ" dirty="0"/>
              <a:t>Financování: sociální pojištění, penzijní připojištění se státním příspěvkem, soukromé spoření</a:t>
            </a:r>
          </a:p>
          <a:p>
            <a:r>
              <a:rPr lang="cs-CZ" dirty="0"/>
              <a:t>Uplatňuje se princip solidarity a princip ekvivalence</a:t>
            </a:r>
          </a:p>
        </p:txBody>
      </p:sp>
    </p:spTree>
    <p:extLst>
      <p:ext uri="{BB962C8B-B14F-4D97-AF65-F5344CB8AC3E}">
        <p14:creationId xmlns:p14="http://schemas.microsoft.com/office/powerpoint/2010/main" val="3449490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819A4-47AB-108A-E7B9-86C36C5D2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Chudoba, materiální deprivace, vyloučení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C2257-CDB1-476F-4EC3-57B4AF5C7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Absolutní a relativní chudoba</a:t>
            </a:r>
          </a:p>
          <a:p>
            <a:pPr lvl="1"/>
            <a:r>
              <a:rPr lang="cs-CZ" dirty="0"/>
              <a:t>Nemožnost nebo ztížená možnost uspokojovat základní potřeby</a:t>
            </a:r>
          </a:p>
          <a:p>
            <a:r>
              <a:rPr lang="cs-CZ" dirty="0"/>
              <a:t>Definice a měření chudoby</a:t>
            </a:r>
          </a:p>
          <a:p>
            <a:r>
              <a:rPr lang="cs-CZ" dirty="0"/>
              <a:t>Sociální vyloučení – nerovný přístup ke zdrojům a statkům</a:t>
            </a:r>
          </a:p>
          <a:p>
            <a:r>
              <a:rPr lang="cs-CZ" dirty="0"/>
              <a:t>Pomoc v hmotné nouzi, životní minimum, 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příspěvek na živobytí, doplatek na bydlení, mimořádná okamžitá pomoc</a:t>
            </a:r>
            <a:endParaRPr lang="cs-CZ" dirty="0"/>
          </a:p>
          <a:p>
            <a:r>
              <a:rPr lang="cs-CZ" dirty="0"/>
              <a:t>Financování: veřejné zdroje, další instituce a jejich zdroje nebo programy (včetně např. prostředků nadací, veřejných sbírek, sociálních stipendií, společenské odpovědnosti firem, občanských iniciativ apod.)</a:t>
            </a:r>
          </a:p>
        </p:txBody>
      </p:sp>
    </p:spTree>
    <p:extLst>
      <p:ext uri="{BB962C8B-B14F-4D97-AF65-F5344CB8AC3E}">
        <p14:creationId xmlns:p14="http://schemas.microsoft.com/office/powerpoint/2010/main" val="415506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928EF-C9C7-E82D-54FC-0B9B72A8E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1.10.2024 II.</a:t>
            </a:r>
            <a:br>
              <a:rPr lang="cs-CZ" dirty="0"/>
            </a:br>
            <a:r>
              <a:rPr lang="cs-CZ" i="1" dirty="0"/>
              <a:t>Právní nástroje sociální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738693-863A-9562-C922-349033161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Právní řád všeobecně (normy s různou mírou závaznosti)</a:t>
            </a:r>
          </a:p>
          <a:p>
            <a:r>
              <a:rPr lang="cs-CZ" dirty="0"/>
              <a:t>Sociálně právní legislativa - právo sociálního zabezpečení, sociálně právní ochrana, dětí, poskytování sociálních služeb… (+ jejich jednotlivé oblasti)</a:t>
            </a:r>
          </a:p>
          <a:p>
            <a:pPr lvl="1"/>
            <a:r>
              <a:rPr lang="cs-CZ" dirty="0"/>
              <a:t>Právní regulace</a:t>
            </a:r>
          </a:p>
          <a:p>
            <a:pPr lvl="1"/>
            <a:r>
              <a:rPr lang="cs-CZ" dirty="0"/>
              <a:t>Specifické právní instituty pro oblast sociální politiky</a:t>
            </a:r>
          </a:p>
          <a:p>
            <a:pPr lvl="2"/>
            <a:r>
              <a:rPr lang="cs-CZ" sz="2200" dirty="0"/>
              <a:t>Sociální pojištění</a:t>
            </a:r>
          </a:p>
          <a:p>
            <a:pPr lvl="2"/>
            <a:r>
              <a:rPr lang="cs-CZ" sz="2200" dirty="0"/>
              <a:t>Opatrovnictví</a:t>
            </a:r>
          </a:p>
          <a:p>
            <a:pPr lvl="2"/>
            <a:r>
              <a:rPr lang="cs-CZ" sz="2200" dirty="0"/>
              <a:t>Sociální služby</a:t>
            </a:r>
          </a:p>
          <a:p>
            <a:pPr lvl="2"/>
            <a:r>
              <a:rPr lang="cs-CZ" sz="2200" dirty="0"/>
              <a:t>Příspěvek na péči</a:t>
            </a:r>
          </a:p>
          <a:p>
            <a:pPr lvl="2"/>
            <a:r>
              <a:rPr lang="cs-CZ" sz="2200" dirty="0"/>
              <a:t>Status osoby zdravotně znevýhodněné</a:t>
            </a:r>
          </a:p>
          <a:p>
            <a:pPr lvl="2"/>
            <a:r>
              <a:rPr lang="cs-CZ" sz="2200" dirty="0"/>
              <a:t>…</a:t>
            </a:r>
          </a:p>
          <a:p>
            <a:pPr lvl="1"/>
            <a:r>
              <a:rPr lang="cs-CZ" dirty="0"/>
              <a:t>Specifické instituce vykonávající určené agendy v oblasti sociální politiky, regulace výkonu těchto agend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Koordinace jednotlivých oblastí sociální politiky mezi sebou a s dalšími politikami</a:t>
            </a:r>
          </a:p>
        </p:txBody>
      </p:sp>
    </p:spTree>
    <p:extLst>
      <p:ext uri="{BB962C8B-B14F-4D97-AF65-F5344CB8AC3E}">
        <p14:creationId xmlns:p14="http://schemas.microsoft.com/office/powerpoint/2010/main" val="365383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4CF1F-ED38-166D-4FA2-2CC96DB3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U</a:t>
            </a:r>
            <a:r>
              <a:rPr lang="cs-CZ" dirty="0"/>
              <a:t>přesnění k přednášce z 1.10.2024 III.</a:t>
            </a:r>
            <a:br>
              <a:rPr lang="cs-CZ" dirty="0"/>
            </a:br>
            <a:r>
              <a:rPr lang="cs-CZ" sz="4400" i="1" dirty="0"/>
              <a:t>Sociální dokumenty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1AF9F-6330-74BB-E869-7B4736973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 dokumentů (koncepce, plán, strategie, program…)</a:t>
            </a:r>
          </a:p>
          <a:p>
            <a:r>
              <a:rPr lang="cs-CZ" dirty="0"/>
              <a:t>Odlišný časový horizont</a:t>
            </a:r>
          </a:p>
          <a:p>
            <a:pPr lvl="1"/>
            <a:r>
              <a:rPr lang="cs-CZ" dirty="0"/>
              <a:t>Doktrína, strategie</a:t>
            </a:r>
          </a:p>
          <a:p>
            <a:pPr lvl="1"/>
            <a:r>
              <a:rPr lang="cs-CZ" dirty="0"/>
              <a:t>Programový dokument, realizační plán</a:t>
            </a:r>
          </a:p>
          <a:p>
            <a:r>
              <a:rPr lang="cs-CZ" dirty="0"/>
              <a:t>Skladebnost plánů</a:t>
            </a:r>
          </a:p>
          <a:p>
            <a:pPr lvl="1"/>
            <a:r>
              <a:rPr lang="cs-CZ" dirty="0"/>
              <a:t>Časový horizont- dlouhodobé / střednědobé / krátkodobé cíle; vize, celkový cíl, dílčí cíle, konkrétní implementační postupy atd.</a:t>
            </a:r>
          </a:p>
          <a:p>
            <a:pPr lvl="1"/>
            <a:r>
              <a:rPr lang="cs-CZ" dirty="0"/>
              <a:t>Úroveň veřejné správy</a:t>
            </a:r>
          </a:p>
          <a:p>
            <a:pPr lvl="1"/>
            <a:r>
              <a:rPr lang="cs-CZ" dirty="0"/>
              <a:t>Provázanost různých oblastí sociální politiky a veřejné správy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83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356F1-9DCD-497A-0BE8-3EF27C2F8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1.10.2024 IV.</a:t>
            </a:r>
            <a:br>
              <a:rPr lang="cs-CZ" dirty="0"/>
            </a:br>
            <a:r>
              <a:rPr lang="cs-CZ" sz="4400" i="1" dirty="0"/>
              <a:t>Sociální doktrína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68CE67-D4D6-AB45-7386-0E494C6B5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Dlouhodobý rámec pro praktickou sociálně politickou činnost</a:t>
            </a:r>
          </a:p>
          <a:p>
            <a:r>
              <a:rPr lang="cs-CZ" dirty="0"/>
              <a:t>Horizont 10, 15 i více let</a:t>
            </a:r>
          </a:p>
          <a:p>
            <a:r>
              <a:rPr lang="cs-CZ" dirty="0"/>
              <a:t>Vize, vodítko pro další směřování SP, určení „koridoru“, ve kterém by se měla SP pohybovat</a:t>
            </a:r>
          </a:p>
          <a:p>
            <a:r>
              <a:rPr lang="cs-CZ" dirty="0"/>
              <a:t>Zabránění excesům (vzhledem k limitovaným možnostem realizace dlouhodobých cílů v důsledku volebního cyklu, prosazení populistických opatření)</a:t>
            </a:r>
          </a:p>
          <a:p>
            <a:r>
              <a:rPr lang="cs-CZ" dirty="0"/>
              <a:t>Opírá se o teoretické poznatky, reflektuje reálný stav, předpokládaný další společenský vývoj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16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479B6-1D3B-70E6-301D-FAE987664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1.10.2024 V.</a:t>
            </a:r>
            <a:br>
              <a:rPr lang="cs-CZ" dirty="0"/>
            </a:br>
            <a:r>
              <a:rPr lang="cs-CZ" i="1" dirty="0"/>
              <a:t>Programy a prosazování zájmů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E4511-6EE8-282A-DC29-7326BD4D5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6" y="1825625"/>
            <a:ext cx="11353800" cy="4546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Program:</a:t>
            </a:r>
          </a:p>
          <a:p>
            <a:r>
              <a:rPr lang="cs-CZ" dirty="0"/>
              <a:t>Nástroj pro prosazování záměrů sociální doktríny</a:t>
            </a:r>
          </a:p>
          <a:p>
            <a:r>
              <a:rPr lang="cs-CZ" dirty="0"/>
              <a:t>Konkrétní prostředek, způsob, technika pro dosahování programových cílů</a:t>
            </a:r>
          </a:p>
          <a:p>
            <a:r>
              <a:rPr lang="cs-CZ" dirty="0"/>
              <a:t>Zohledňuje různé zájmy a do jeho formulace a implementace se mohou zapojit různí aktéři sociální politiky</a:t>
            </a:r>
          </a:p>
          <a:p>
            <a:pPr lvl="1"/>
            <a:r>
              <a:rPr lang="cs-CZ" dirty="0"/>
              <a:t>Organizované platformy, ad hoc iniciativy, připomínkování</a:t>
            </a:r>
          </a:p>
          <a:p>
            <a:pPr lvl="1"/>
            <a:r>
              <a:rPr lang="cs-CZ" dirty="0"/>
              <a:t>Poradní orgány, další instituce, zájmové organizace, experti, dotčené subjekty, veřejnost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Participace subjektů sociální politiky:</a:t>
            </a:r>
          </a:p>
          <a:p>
            <a:r>
              <a:rPr lang="cs-CZ" dirty="0"/>
              <a:t>Týká se jich, někdy bezprostředně a velmi konkrétně</a:t>
            </a:r>
          </a:p>
          <a:p>
            <a:r>
              <a:rPr lang="cs-CZ" dirty="0"/>
              <a:t>Realizace sociální politiky nebo participace na její realizaci</a:t>
            </a:r>
          </a:p>
          <a:p>
            <a:r>
              <a:rPr lang="cs-CZ" dirty="0"/>
              <a:t>Nemožnost jejich zapojení ohrožuje sociální smír (viz také přednáška z 1.10.2024) </a:t>
            </a:r>
          </a:p>
        </p:txBody>
      </p:sp>
    </p:spTree>
    <p:extLst>
      <p:ext uri="{BB962C8B-B14F-4D97-AF65-F5344CB8AC3E}">
        <p14:creationId xmlns:p14="http://schemas.microsoft.com/office/powerpoint/2010/main" val="3042874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FB0A4F4C-2F35-23D8-5D87-E39B9F5DB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1.10.2024 VI.</a:t>
            </a:r>
            <a:br>
              <a:rPr lang="cs-CZ" dirty="0"/>
            </a:br>
            <a:r>
              <a:rPr lang="cs-CZ" i="1" dirty="0"/>
              <a:t>Formy realizace sociální politiky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79B4C-AFA2-9931-350E-2A1F891D3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909004"/>
          </a:xfrm>
        </p:spPr>
        <p:txBody>
          <a:bodyPr>
            <a:normAutofit/>
          </a:bodyPr>
          <a:lstStyle/>
          <a:p>
            <a:r>
              <a:rPr lang="cs-CZ" dirty="0"/>
              <a:t>Regulace</a:t>
            </a:r>
          </a:p>
          <a:p>
            <a:pPr lvl="1"/>
            <a:r>
              <a:rPr lang="cs-CZ" dirty="0"/>
              <a:t>Zákaz</a:t>
            </a:r>
          </a:p>
          <a:p>
            <a:pPr lvl="1"/>
            <a:r>
              <a:rPr lang="cs-CZ" dirty="0"/>
              <a:t>Příkaz</a:t>
            </a:r>
          </a:p>
          <a:p>
            <a:r>
              <a:rPr lang="cs-CZ" dirty="0"/>
              <a:t>Plnění</a:t>
            </a:r>
          </a:p>
          <a:p>
            <a:pPr lvl="1"/>
            <a:r>
              <a:rPr lang="cs-CZ" dirty="0"/>
              <a:t>Finanční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Věcné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Služba</a:t>
            </a:r>
          </a:p>
          <a:p>
            <a:pPr lvl="1"/>
            <a:endParaRPr lang="cs-CZ" dirty="0"/>
          </a:p>
          <a:p>
            <a:r>
              <a:rPr lang="cs-CZ" dirty="0"/>
              <a:t>Kontraktace, vyvíjení nátlaku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F4A073C1-2613-A20A-B9F9-97421455DB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lvl="1"/>
            <a:r>
              <a:rPr lang="cs-CZ" dirty="0"/>
              <a:t>Zákaz dětské práce</a:t>
            </a:r>
          </a:p>
          <a:p>
            <a:pPr lvl="1"/>
            <a:r>
              <a:rPr lang="cs-CZ" dirty="0"/>
              <a:t>Cenová regulace, příspěvek na APZ</a:t>
            </a:r>
          </a:p>
          <a:p>
            <a:pPr lvl="1"/>
            <a:endParaRPr lang="cs-CZ" dirty="0"/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Sociální příjmy</a:t>
            </a:r>
            <a:r>
              <a:rPr lang="cs-CZ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cs-CZ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příjmy spojené s opatřeními sociální politiky</a:t>
            </a:r>
          </a:p>
          <a:p>
            <a:pPr lvl="1"/>
            <a:r>
              <a:rPr lang="cs-CZ" dirty="0"/>
              <a:t>Protetické a zdravotní pomůcky, materiální pomoc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cs-CZ" dirty="0"/>
              <a:t>Sociální služby podle zákona č. 108/2006 Sb., o soc. službách, další služby</a:t>
            </a:r>
          </a:p>
        </p:txBody>
      </p:sp>
    </p:spTree>
    <p:extLst>
      <p:ext uri="{BB962C8B-B14F-4D97-AF65-F5344CB8AC3E}">
        <p14:creationId xmlns:p14="http://schemas.microsoft.com/office/powerpoint/2010/main" val="2944610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2850D55-B00D-4ACB-60DB-B46F7390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Sociální událost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9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E8A35-EFE7-DD50-37D3-DC7D8C84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zavedení pojmu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650D57-BA01-A53A-6134-8740F06E1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Různé životní situace v životě člověka</a:t>
            </a:r>
          </a:p>
          <a:p>
            <a:pPr lvl="1"/>
            <a:r>
              <a:rPr lang="cs-CZ" dirty="0"/>
              <a:t>Přirozené</a:t>
            </a:r>
          </a:p>
          <a:p>
            <a:pPr lvl="2"/>
            <a:r>
              <a:rPr lang="cs-CZ" sz="2400" dirty="0"/>
              <a:t>Biologické - narození, dospívání, těhotenství, stáří</a:t>
            </a:r>
          </a:p>
          <a:p>
            <a:pPr lvl="2"/>
            <a:r>
              <a:rPr lang="cs-CZ" sz="2400" dirty="0"/>
              <a:t>Sociální – životní start, založení rodiny, výdělečná činnost</a:t>
            </a:r>
          </a:p>
          <a:p>
            <a:pPr lvl="1"/>
            <a:r>
              <a:rPr lang="cs-CZ" dirty="0"/>
              <a:t>Nepřirozené, ohrožující</a:t>
            </a:r>
          </a:p>
          <a:p>
            <a:pPr lvl="2"/>
            <a:r>
              <a:rPr lang="cs-CZ" sz="2400" dirty="0"/>
              <a:t>Biologické – nemoc, invalidita</a:t>
            </a:r>
          </a:p>
          <a:p>
            <a:pPr lvl="2"/>
            <a:r>
              <a:rPr lang="cs-CZ" sz="2400" dirty="0"/>
              <a:t>Sociální – dezintegrace a sociální vyloučení, sociální izolace, chudoba</a:t>
            </a:r>
          </a:p>
          <a:p>
            <a:r>
              <a:rPr lang="cs-CZ" dirty="0"/>
              <a:t>V některých z nich jedinci hrozí</a:t>
            </a:r>
          </a:p>
          <a:p>
            <a:pPr lvl="1"/>
            <a:r>
              <a:rPr lang="cs-CZ" dirty="0"/>
              <a:t>Ztráta příjmů</a:t>
            </a:r>
          </a:p>
          <a:p>
            <a:pPr lvl="1"/>
            <a:r>
              <a:rPr lang="cs-CZ" dirty="0"/>
              <a:t>Mimořádné výdaje</a:t>
            </a:r>
          </a:p>
          <a:p>
            <a:r>
              <a:rPr lang="cs-CZ" dirty="0"/>
              <a:t>Mimořádná zdravotní či sociální omezení</a:t>
            </a:r>
          </a:p>
          <a:p>
            <a:r>
              <a:rPr lang="cs-CZ" dirty="0"/>
              <a:t>Zdravotní a sociální následky takových situací pro jedince, jeho okolí a společnost</a:t>
            </a:r>
          </a:p>
          <a:p>
            <a:r>
              <a:rPr lang="cs-CZ" dirty="0"/>
              <a:t>Jako veřejný zájem obvykle uznávány v případě ekonomických následků</a:t>
            </a:r>
          </a:p>
        </p:txBody>
      </p:sp>
    </p:spTree>
    <p:extLst>
      <p:ext uri="{BB962C8B-B14F-4D97-AF65-F5344CB8AC3E}">
        <p14:creationId xmlns:p14="http://schemas.microsoft.com/office/powerpoint/2010/main" val="32202117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6712</TotalTime>
  <Words>1472</Words>
  <Application>Microsoft Office PowerPoint</Application>
  <PresentationFormat>Širokoúhlá obrazovka</PresentationFormat>
  <Paragraphs>191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Google Sans</vt:lpstr>
      <vt:lpstr>Tahoma</vt:lpstr>
      <vt:lpstr>Times New Roman</vt:lpstr>
      <vt:lpstr>Wingdings</vt:lpstr>
      <vt:lpstr>Motiv Office</vt:lpstr>
      <vt:lpstr>Sociální politika I.</vt:lpstr>
      <vt:lpstr>Upřesnění k přednášce z 1.10.2024 I. Nástroje sociální politiky</vt:lpstr>
      <vt:lpstr>Upřesnění k přednášce z 1.10.2024 II. Právní nástroje sociální politiky</vt:lpstr>
      <vt:lpstr>Upřesnění k přednášce z 1.10.2024 III. Sociální dokumenty</vt:lpstr>
      <vt:lpstr>Upřesnění k přednášce z 1.10.2024 IV. Sociální doktrína</vt:lpstr>
      <vt:lpstr>Upřesnění k přednášce z 1.10.2024 V. Programy a prosazování zájmů</vt:lpstr>
      <vt:lpstr>Upřesnění k přednášce z 1.10.2024 VI. Formy realizace sociální politiky </vt:lpstr>
      <vt:lpstr>Sociální událost</vt:lpstr>
      <vt:lpstr>Východiska pro zavedení pojmu</vt:lpstr>
      <vt:lpstr>Pojem sociální událost v sociální politice</vt:lpstr>
      <vt:lpstr>Prezentace aplikace PowerPoint</vt:lpstr>
      <vt:lpstr>Péče o zdraví, péče a ochrana v nemoci</vt:lpstr>
      <vt:lpstr>Invalidita</vt:lpstr>
      <vt:lpstr>Rodina, mateřství, výchova dětí</vt:lpstr>
      <vt:lpstr>Sociální události spojené s rodinou, mateřstvím, výchovou dětí</vt:lpstr>
      <vt:lpstr>Zaměstnanost a nezaměstnanost</vt:lpstr>
      <vt:lpstr>Právo na práci a ochrana zaměstnance</vt:lpstr>
      <vt:lpstr>Nástroje pro prevenci nezaměstnanosti a na podporu nezaměstnaných</vt:lpstr>
      <vt:lpstr>Nástroje pasivní politiky zaměstnanosti</vt:lpstr>
      <vt:lpstr>Aktivní politika zaměstnanosti</vt:lpstr>
      <vt:lpstr>Chráněné pracovní místo</vt:lpstr>
      <vt:lpstr>Stárnutí a zajištění ve stáří</vt:lpstr>
      <vt:lpstr>Chudoba, materiální deprivace, vyloučení</vt:lpstr>
    </vt:vector>
  </TitlesOfParts>
  <Company>VÚPSV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politika I.</dc:title>
  <dc:creator>Průša Ladislav</dc:creator>
  <cp:lastModifiedBy>Pavel Bareš</cp:lastModifiedBy>
  <cp:revision>292</cp:revision>
  <dcterms:created xsi:type="dcterms:W3CDTF">2018-10-04T15:02:25Z</dcterms:created>
  <dcterms:modified xsi:type="dcterms:W3CDTF">2024-10-23T13:06:41Z</dcterms:modified>
</cp:coreProperties>
</file>