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309" r:id="rId4"/>
    <p:sldId id="306" r:id="rId5"/>
    <p:sldId id="307" r:id="rId6"/>
    <p:sldId id="308" r:id="rId7"/>
    <p:sldId id="310" r:id="rId8"/>
    <p:sldId id="311" r:id="rId9"/>
    <p:sldId id="312" r:id="rId10"/>
    <p:sldId id="313" r:id="rId11"/>
    <p:sldId id="315" r:id="rId12"/>
    <p:sldId id="314" r:id="rId13"/>
    <p:sldId id="316" r:id="rId14"/>
    <p:sldId id="317" r:id="rId15"/>
    <p:sldId id="318" r:id="rId16"/>
    <p:sldId id="292" r:id="rId17"/>
    <p:sldId id="319" r:id="rId18"/>
    <p:sldId id="299" r:id="rId19"/>
    <p:sldId id="296" r:id="rId20"/>
    <p:sldId id="297" r:id="rId21"/>
    <p:sldId id="288" r:id="rId22"/>
    <p:sldId id="289" r:id="rId23"/>
    <p:sldId id="285" r:id="rId24"/>
    <p:sldId id="287" r:id="rId25"/>
    <p:sldId id="291" r:id="rId26"/>
    <p:sldId id="290" r:id="rId27"/>
    <p:sldId id="305" r:id="rId28"/>
    <p:sldId id="304" r:id="rId29"/>
    <p:sldId id="293" r:id="rId30"/>
    <p:sldId id="301" r:id="rId31"/>
    <p:sldId id="302" r:id="rId32"/>
    <p:sldId id="303" r:id="rId3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83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8EC03C-DA3F-8ED4-09EF-525A2F678D80}"/>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7AA0BE4-4F7D-0275-0912-A63978DF1A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AE236C3-36DE-A659-0897-BFCB86E0EDAE}"/>
              </a:ext>
            </a:extLst>
          </p:cNvPr>
          <p:cNvSpPr>
            <a:spLocks noGrp="1"/>
          </p:cNvSpPr>
          <p:nvPr>
            <p:ph type="dt" sz="half" idx="10"/>
          </p:nvPr>
        </p:nvSpPr>
        <p:spPr/>
        <p:txBody>
          <a:bodyPr/>
          <a:lstStyle/>
          <a:p>
            <a:fld id="{F2B0855E-EE43-47C8-8BE2-F7F6F3C1B0B3}" type="datetimeFigureOut">
              <a:rPr lang="cs-CZ" smtClean="0"/>
              <a:t>30.10.2024</a:t>
            </a:fld>
            <a:endParaRPr lang="cs-CZ"/>
          </a:p>
        </p:txBody>
      </p:sp>
      <p:sp>
        <p:nvSpPr>
          <p:cNvPr id="5" name="Zástupný symbol pro zápatí 4">
            <a:extLst>
              <a:ext uri="{FF2B5EF4-FFF2-40B4-BE49-F238E27FC236}">
                <a16:creationId xmlns:a16="http://schemas.microsoft.com/office/drawing/2014/main" id="{D4B0F82C-05FA-8D3E-A1C8-D5E255C3EA9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E7B3D1A-0CE0-EADE-0213-592E4B278548}"/>
              </a:ext>
            </a:extLst>
          </p:cNvPr>
          <p:cNvSpPr>
            <a:spLocks noGrp="1"/>
          </p:cNvSpPr>
          <p:nvPr>
            <p:ph type="sldNum" sz="quarter" idx="12"/>
          </p:nvPr>
        </p:nvSpPr>
        <p:spPr/>
        <p:txBody>
          <a:bodyPr/>
          <a:lstStyle/>
          <a:p>
            <a:fld id="{BB250524-053A-455C-94F8-AA9E31171175}" type="slidenum">
              <a:rPr lang="cs-CZ" smtClean="0"/>
              <a:t>‹#›</a:t>
            </a:fld>
            <a:endParaRPr lang="cs-CZ"/>
          </a:p>
        </p:txBody>
      </p:sp>
    </p:spTree>
    <p:extLst>
      <p:ext uri="{BB962C8B-B14F-4D97-AF65-F5344CB8AC3E}">
        <p14:creationId xmlns:p14="http://schemas.microsoft.com/office/powerpoint/2010/main" val="4269911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F48F5B-0A77-503F-E937-2D11CE78C3D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8C52412-0D9F-0F94-4059-A94FA7962E1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3958DF4-B43D-578C-8B56-0A5AF27ED038}"/>
              </a:ext>
            </a:extLst>
          </p:cNvPr>
          <p:cNvSpPr>
            <a:spLocks noGrp="1"/>
          </p:cNvSpPr>
          <p:nvPr>
            <p:ph type="dt" sz="half" idx="10"/>
          </p:nvPr>
        </p:nvSpPr>
        <p:spPr/>
        <p:txBody>
          <a:bodyPr/>
          <a:lstStyle/>
          <a:p>
            <a:fld id="{F2B0855E-EE43-47C8-8BE2-F7F6F3C1B0B3}" type="datetimeFigureOut">
              <a:rPr lang="cs-CZ" smtClean="0"/>
              <a:t>30.10.2024</a:t>
            </a:fld>
            <a:endParaRPr lang="cs-CZ"/>
          </a:p>
        </p:txBody>
      </p:sp>
      <p:sp>
        <p:nvSpPr>
          <p:cNvPr id="5" name="Zástupný symbol pro zápatí 4">
            <a:extLst>
              <a:ext uri="{FF2B5EF4-FFF2-40B4-BE49-F238E27FC236}">
                <a16:creationId xmlns:a16="http://schemas.microsoft.com/office/drawing/2014/main" id="{A053C9F7-37FC-343A-92AF-B577FF85BDD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43B74BA-90D7-B12F-9939-E764B327E1B9}"/>
              </a:ext>
            </a:extLst>
          </p:cNvPr>
          <p:cNvSpPr>
            <a:spLocks noGrp="1"/>
          </p:cNvSpPr>
          <p:nvPr>
            <p:ph type="sldNum" sz="quarter" idx="12"/>
          </p:nvPr>
        </p:nvSpPr>
        <p:spPr/>
        <p:txBody>
          <a:bodyPr/>
          <a:lstStyle/>
          <a:p>
            <a:fld id="{BB250524-053A-455C-94F8-AA9E31171175}" type="slidenum">
              <a:rPr lang="cs-CZ" smtClean="0"/>
              <a:t>‹#›</a:t>
            </a:fld>
            <a:endParaRPr lang="cs-CZ"/>
          </a:p>
        </p:txBody>
      </p:sp>
    </p:spTree>
    <p:extLst>
      <p:ext uri="{BB962C8B-B14F-4D97-AF65-F5344CB8AC3E}">
        <p14:creationId xmlns:p14="http://schemas.microsoft.com/office/powerpoint/2010/main" val="745128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CE6699C-28FB-8E6E-4C4F-92CFAE0CEE0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EF54AE79-FA74-4783-9866-F54D519D341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C5646A0-B52D-7940-0A68-5E2093172F33}"/>
              </a:ext>
            </a:extLst>
          </p:cNvPr>
          <p:cNvSpPr>
            <a:spLocks noGrp="1"/>
          </p:cNvSpPr>
          <p:nvPr>
            <p:ph type="dt" sz="half" idx="10"/>
          </p:nvPr>
        </p:nvSpPr>
        <p:spPr/>
        <p:txBody>
          <a:bodyPr/>
          <a:lstStyle/>
          <a:p>
            <a:fld id="{F2B0855E-EE43-47C8-8BE2-F7F6F3C1B0B3}" type="datetimeFigureOut">
              <a:rPr lang="cs-CZ" smtClean="0"/>
              <a:t>30.10.2024</a:t>
            </a:fld>
            <a:endParaRPr lang="cs-CZ"/>
          </a:p>
        </p:txBody>
      </p:sp>
      <p:sp>
        <p:nvSpPr>
          <p:cNvPr id="5" name="Zástupný symbol pro zápatí 4">
            <a:extLst>
              <a:ext uri="{FF2B5EF4-FFF2-40B4-BE49-F238E27FC236}">
                <a16:creationId xmlns:a16="http://schemas.microsoft.com/office/drawing/2014/main" id="{45BC29F2-21DC-DC5C-172F-D71829E2A1E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FB48C05-6E00-5972-C24D-32502E046280}"/>
              </a:ext>
            </a:extLst>
          </p:cNvPr>
          <p:cNvSpPr>
            <a:spLocks noGrp="1"/>
          </p:cNvSpPr>
          <p:nvPr>
            <p:ph type="sldNum" sz="quarter" idx="12"/>
          </p:nvPr>
        </p:nvSpPr>
        <p:spPr/>
        <p:txBody>
          <a:bodyPr/>
          <a:lstStyle/>
          <a:p>
            <a:fld id="{BB250524-053A-455C-94F8-AA9E31171175}" type="slidenum">
              <a:rPr lang="cs-CZ" smtClean="0"/>
              <a:t>‹#›</a:t>
            </a:fld>
            <a:endParaRPr lang="cs-CZ"/>
          </a:p>
        </p:txBody>
      </p:sp>
    </p:spTree>
    <p:extLst>
      <p:ext uri="{BB962C8B-B14F-4D97-AF65-F5344CB8AC3E}">
        <p14:creationId xmlns:p14="http://schemas.microsoft.com/office/powerpoint/2010/main" val="3520405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0AE19A-2F57-1954-EB96-6BE1B5CDB54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C4C3CB3-FB5B-858A-C176-9C5589630DF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46044E0-76E2-F610-AEED-28578898AFAB}"/>
              </a:ext>
            </a:extLst>
          </p:cNvPr>
          <p:cNvSpPr>
            <a:spLocks noGrp="1"/>
          </p:cNvSpPr>
          <p:nvPr>
            <p:ph type="dt" sz="half" idx="10"/>
          </p:nvPr>
        </p:nvSpPr>
        <p:spPr/>
        <p:txBody>
          <a:bodyPr/>
          <a:lstStyle/>
          <a:p>
            <a:fld id="{F2B0855E-EE43-47C8-8BE2-F7F6F3C1B0B3}" type="datetimeFigureOut">
              <a:rPr lang="cs-CZ" smtClean="0"/>
              <a:t>30.10.2024</a:t>
            </a:fld>
            <a:endParaRPr lang="cs-CZ"/>
          </a:p>
        </p:txBody>
      </p:sp>
      <p:sp>
        <p:nvSpPr>
          <p:cNvPr id="5" name="Zástupný symbol pro zápatí 4">
            <a:extLst>
              <a:ext uri="{FF2B5EF4-FFF2-40B4-BE49-F238E27FC236}">
                <a16:creationId xmlns:a16="http://schemas.microsoft.com/office/drawing/2014/main" id="{FDE2608C-BE6B-3E6E-F6CB-A67834F42AA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9EFBD18-0522-847B-9930-C969FED38FFB}"/>
              </a:ext>
            </a:extLst>
          </p:cNvPr>
          <p:cNvSpPr>
            <a:spLocks noGrp="1"/>
          </p:cNvSpPr>
          <p:nvPr>
            <p:ph type="sldNum" sz="quarter" idx="12"/>
          </p:nvPr>
        </p:nvSpPr>
        <p:spPr/>
        <p:txBody>
          <a:bodyPr/>
          <a:lstStyle/>
          <a:p>
            <a:fld id="{BB250524-053A-455C-94F8-AA9E31171175}" type="slidenum">
              <a:rPr lang="cs-CZ" smtClean="0"/>
              <a:t>‹#›</a:t>
            </a:fld>
            <a:endParaRPr lang="cs-CZ"/>
          </a:p>
        </p:txBody>
      </p:sp>
    </p:spTree>
    <p:extLst>
      <p:ext uri="{BB962C8B-B14F-4D97-AF65-F5344CB8AC3E}">
        <p14:creationId xmlns:p14="http://schemas.microsoft.com/office/powerpoint/2010/main" val="2783857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8059D6-78AE-6E4A-0E1F-B20BAC61133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9C109B9B-48C3-64DD-EFA0-04F8E6FD14D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5AD95E4-D385-1716-5A1D-EC447D9FD293}"/>
              </a:ext>
            </a:extLst>
          </p:cNvPr>
          <p:cNvSpPr>
            <a:spLocks noGrp="1"/>
          </p:cNvSpPr>
          <p:nvPr>
            <p:ph type="dt" sz="half" idx="10"/>
          </p:nvPr>
        </p:nvSpPr>
        <p:spPr/>
        <p:txBody>
          <a:bodyPr/>
          <a:lstStyle/>
          <a:p>
            <a:fld id="{F2B0855E-EE43-47C8-8BE2-F7F6F3C1B0B3}" type="datetimeFigureOut">
              <a:rPr lang="cs-CZ" smtClean="0"/>
              <a:t>30.10.2024</a:t>
            </a:fld>
            <a:endParaRPr lang="cs-CZ"/>
          </a:p>
        </p:txBody>
      </p:sp>
      <p:sp>
        <p:nvSpPr>
          <p:cNvPr id="5" name="Zástupný symbol pro zápatí 4">
            <a:extLst>
              <a:ext uri="{FF2B5EF4-FFF2-40B4-BE49-F238E27FC236}">
                <a16:creationId xmlns:a16="http://schemas.microsoft.com/office/drawing/2014/main" id="{BDD522C0-26D8-8094-7818-D73E98C9169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19346E1-9C2C-4CBE-84FD-4A32151F42F1}"/>
              </a:ext>
            </a:extLst>
          </p:cNvPr>
          <p:cNvSpPr>
            <a:spLocks noGrp="1"/>
          </p:cNvSpPr>
          <p:nvPr>
            <p:ph type="sldNum" sz="quarter" idx="12"/>
          </p:nvPr>
        </p:nvSpPr>
        <p:spPr/>
        <p:txBody>
          <a:bodyPr/>
          <a:lstStyle/>
          <a:p>
            <a:fld id="{BB250524-053A-455C-94F8-AA9E31171175}" type="slidenum">
              <a:rPr lang="cs-CZ" smtClean="0"/>
              <a:t>‹#›</a:t>
            </a:fld>
            <a:endParaRPr lang="cs-CZ"/>
          </a:p>
        </p:txBody>
      </p:sp>
    </p:spTree>
    <p:extLst>
      <p:ext uri="{BB962C8B-B14F-4D97-AF65-F5344CB8AC3E}">
        <p14:creationId xmlns:p14="http://schemas.microsoft.com/office/powerpoint/2010/main" val="2635235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2007D7-EC96-B2C0-D3AA-65E10D737E7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78AC8DF-E394-7AB1-B00B-1FBC218D17AC}"/>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E1917868-45B7-9501-0BE7-E6484492E73F}"/>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7489CE5-DD6F-D739-3879-F697E43BFE05}"/>
              </a:ext>
            </a:extLst>
          </p:cNvPr>
          <p:cNvSpPr>
            <a:spLocks noGrp="1"/>
          </p:cNvSpPr>
          <p:nvPr>
            <p:ph type="dt" sz="half" idx="10"/>
          </p:nvPr>
        </p:nvSpPr>
        <p:spPr/>
        <p:txBody>
          <a:bodyPr/>
          <a:lstStyle/>
          <a:p>
            <a:fld id="{F2B0855E-EE43-47C8-8BE2-F7F6F3C1B0B3}" type="datetimeFigureOut">
              <a:rPr lang="cs-CZ" smtClean="0"/>
              <a:t>30.10.2024</a:t>
            </a:fld>
            <a:endParaRPr lang="cs-CZ"/>
          </a:p>
        </p:txBody>
      </p:sp>
      <p:sp>
        <p:nvSpPr>
          <p:cNvPr id="6" name="Zástupný symbol pro zápatí 5">
            <a:extLst>
              <a:ext uri="{FF2B5EF4-FFF2-40B4-BE49-F238E27FC236}">
                <a16:creationId xmlns:a16="http://schemas.microsoft.com/office/drawing/2014/main" id="{538917FF-3557-CB84-FAD4-974BD48D965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8E72F42-5F04-C662-F6C5-F221170F8C94}"/>
              </a:ext>
            </a:extLst>
          </p:cNvPr>
          <p:cNvSpPr>
            <a:spLocks noGrp="1"/>
          </p:cNvSpPr>
          <p:nvPr>
            <p:ph type="sldNum" sz="quarter" idx="12"/>
          </p:nvPr>
        </p:nvSpPr>
        <p:spPr/>
        <p:txBody>
          <a:bodyPr/>
          <a:lstStyle/>
          <a:p>
            <a:fld id="{BB250524-053A-455C-94F8-AA9E31171175}" type="slidenum">
              <a:rPr lang="cs-CZ" smtClean="0"/>
              <a:t>‹#›</a:t>
            </a:fld>
            <a:endParaRPr lang="cs-CZ"/>
          </a:p>
        </p:txBody>
      </p:sp>
    </p:spTree>
    <p:extLst>
      <p:ext uri="{BB962C8B-B14F-4D97-AF65-F5344CB8AC3E}">
        <p14:creationId xmlns:p14="http://schemas.microsoft.com/office/powerpoint/2010/main" val="3439370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1538DA-9AC4-4B69-6AEA-027948556AE1}"/>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85B420B-D991-8B44-1EC6-5007C3EA1A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60D9838-32FB-CAA4-D0F6-19129AED5AA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D31DC86-A8A5-A9D3-7599-AC230E8CE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FC50427-EA0C-2355-C520-50D74CCA7AD4}"/>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B997FB2-71B2-C164-E9D7-0407FA9B1696}"/>
              </a:ext>
            </a:extLst>
          </p:cNvPr>
          <p:cNvSpPr>
            <a:spLocks noGrp="1"/>
          </p:cNvSpPr>
          <p:nvPr>
            <p:ph type="dt" sz="half" idx="10"/>
          </p:nvPr>
        </p:nvSpPr>
        <p:spPr/>
        <p:txBody>
          <a:bodyPr/>
          <a:lstStyle/>
          <a:p>
            <a:fld id="{F2B0855E-EE43-47C8-8BE2-F7F6F3C1B0B3}" type="datetimeFigureOut">
              <a:rPr lang="cs-CZ" smtClean="0"/>
              <a:t>30.10.2024</a:t>
            </a:fld>
            <a:endParaRPr lang="cs-CZ"/>
          </a:p>
        </p:txBody>
      </p:sp>
      <p:sp>
        <p:nvSpPr>
          <p:cNvPr id="8" name="Zástupný symbol pro zápatí 7">
            <a:extLst>
              <a:ext uri="{FF2B5EF4-FFF2-40B4-BE49-F238E27FC236}">
                <a16:creationId xmlns:a16="http://schemas.microsoft.com/office/drawing/2014/main" id="{DBDF4393-FE82-62CD-9E16-096B8709D11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FE1FD11-1F0B-7100-4C2E-D3B09B94BCAB}"/>
              </a:ext>
            </a:extLst>
          </p:cNvPr>
          <p:cNvSpPr>
            <a:spLocks noGrp="1"/>
          </p:cNvSpPr>
          <p:nvPr>
            <p:ph type="sldNum" sz="quarter" idx="12"/>
          </p:nvPr>
        </p:nvSpPr>
        <p:spPr/>
        <p:txBody>
          <a:bodyPr/>
          <a:lstStyle/>
          <a:p>
            <a:fld id="{BB250524-053A-455C-94F8-AA9E31171175}" type="slidenum">
              <a:rPr lang="cs-CZ" smtClean="0"/>
              <a:t>‹#›</a:t>
            </a:fld>
            <a:endParaRPr lang="cs-CZ"/>
          </a:p>
        </p:txBody>
      </p:sp>
    </p:spTree>
    <p:extLst>
      <p:ext uri="{BB962C8B-B14F-4D97-AF65-F5344CB8AC3E}">
        <p14:creationId xmlns:p14="http://schemas.microsoft.com/office/powerpoint/2010/main" val="1497987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F6E089-68DC-711E-142E-92A0071131D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9EBE324-6260-1573-486E-47F6F46A86D3}"/>
              </a:ext>
            </a:extLst>
          </p:cNvPr>
          <p:cNvSpPr>
            <a:spLocks noGrp="1"/>
          </p:cNvSpPr>
          <p:nvPr>
            <p:ph type="dt" sz="half" idx="10"/>
          </p:nvPr>
        </p:nvSpPr>
        <p:spPr/>
        <p:txBody>
          <a:bodyPr/>
          <a:lstStyle/>
          <a:p>
            <a:fld id="{F2B0855E-EE43-47C8-8BE2-F7F6F3C1B0B3}" type="datetimeFigureOut">
              <a:rPr lang="cs-CZ" smtClean="0"/>
              <a:t>30.10.2024</a:t>
            </a:fld>
            <a:endParaRPr lang="cs-CZ"/>
          </a:p>
        </p:txBody>
      </p:sp>
      <p:sp>
        <p:nvSpPr>
          <p:cNvPr id="4" name="Zástupný symbol pro zápatí 3">
            <a:extLst>
              <a:ext uri="{FF2B5EF4-FFF2-40B4-BE49-F238E27FC236}">
                <a16:creationId xmlns:a16="http://schemas.microsoft.com/office/drawing/2014/main" id="{7A628601-CEC5-B72C-21CE-482991E3468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79FEDF5-BB7B-4D9E-29F8-E98286E92410}"/>
              </a:ext>
            </a:extLst>
          </p:cNvPr>
          <p:cNvSpPr>
            <a:spLocks noGrp="1"/>
          </p:cNvSpPr>
          <p:nvPr>
            <p:ph type="sldNum" sz="quarter" idx="12"/>
          </p:nvPr>
        </p:nvSpPr>
        <p:spPr/>
        <p:txBody>
          <a:bodyPr/>
          <a:lstStyle/>
          <a:p>
            <a:fld id="{BB250524-053A-455C-94F8-AA9E31171175}" type="slidenum">
              <a:rPr lang="cs-CZ" smtClean="0"/>
              <a:t>‹#›</a:t>
            </a:fld>
            <a:endParaRPr lang="cs-CZ"/>
          </a:p>
        </p:txBody>
      </p:sp>
    </p:spTree>
    <p:extLst>
      <p:ext uri="{BB962C8B-B14F-4D97-AF65-F5344CB8AC3E}">
        <p14:creationId xmlns:p14="http://schemas.microsoft.com/office/powerpoint/2010/main" val="1680424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754C94A-70D0-8E83-C3F2-A3D3D5C20A4E}"/>
              </a:ext>
            </a:extLst>
          </p:cNvPr>
          <p:cNvSpPr>
            <a:spLocks noGrp="1"/>
          </p:cNvSpPr>
          <p:nvPr>
            <p:ph type="dt" sz="half" idx="10"/>
          </p:nvPr>
        </p:nvSpPr>
        <p:spPr/>
        <p:txBody>
          <a:bodyPr/>
          <a:lstStyle/>
          <a:p>
            <a:fld id="{F2B0855E-EE43-47C8-8BE2-F7F6F3C1B0B3}" type="datetimeFigureOut">
              <a:rPr lang="cs-CZ" smtClean="0"/>
              <a:t>30.10.2024</a:t>
            </a:fld>
            <a:endParaRPr lang="cs-CZ"/>
          </a:p>
        </p:txBody>
      </p:sp>
      <p:sp>
        <p:nvSpPr>
          <p:cNvPr id="3" name="Zástupný symbol pro zápatí 2">
            <a:extLst>
              <a:ext uri="{FF2B5EF4-FFF2-40B4-BE49-F238E27FC236}">
                <a16:creationId xmlns:a16="http://schemas.microsoft.com/office/drawing/2014/main" id="{A2FE49F0-05E3-337D-68CA-F45F5CFE261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CEBD107-A34B-D1CF-97EA-F43B2F303CB0}"/>
              </a:ext>
            </a:extLst>
          </p:cNvPr>
          <p:cNvSpPr>
            <a:spLocks noGrp="1"/>
          </p:cNvSpPr>
          <p:nvPr>
            <p:ph type="sldNum" sz="quarter" idx="12"/>
          </p:nvPr>
        </p:nvSpPr>
        <p:spPr/>
        <p:txBody>
          <a:bodyPr/>
          <a:lstStyle/>
          <a:p>
            <a:fld id="{BB250524-053A-455C-94F8-AA9E31171175}" type="slidenum">
              <a:rPr lang="cs-CZ" smtClean="0"/>
              <a:t>‹#›</a:t>
            </a:fld>
            <a:endParaRPr lang="cs-CZ"/>
          </a:p>
        </p:txBody>
      </p:sp>
    </p:spTree>
    <p:extLst>
      <p:ext uri="{BB962C8B-B14F-4D97-AF65-F5344CB8AC3E}">
        <p14:creationId xmlns:p14="http://schemas.microsoft.com/office/powerpoint/2010/main" val="2549941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849D1F-D295-1CE2-538D-A7723481827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FF5C03E-1F2D-81C3-D750-45F9D5D1B6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133BB34-98C7-FA1C-D947-90FE494840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3C1FB99-6587-35A7-B02C-3292271348C0}"/>
              </a:ext>
            </a:extLst>
          </p:cNvPr>
          <p:cNvSpPr>
            <a:spLocks noGrp="1"/>
          </p:cNvSpPr>
          <p:nvPr>
            <p:ph type="dt" sz="half" idx="10"/>
          </p:nvPr>
        </p:nvSpPr>
        <p:spPr/>
        <p:txBody>
          <a:bodyPr/>
          <a:lstStyle/>
          <a:p>
            <a:fld id="{F2B0855E-EE43-47C8-8BE2-F7F6F3C1B0B3}" type="datetimeFigureOut">
              <a:rPr lang="cs-CZ" smtClean="0"/>
              <a:t>30.10.2024</a:t>
            </a:fld>
            <a:endParaRPr lang="cs-CZ"/>
          </a:p>
        </p:txBody>
      </p:sp>
      <p:sp>
        <p:nvSpPr>
          <p:cNvPr id="6" name="Zástupný symbol pro zápatí 5">
            <a:extLst>
              <a:ext uri="{FF2B5EF4-FFF2-40B4-BE49-F238E27FC236}">
                <a16:creationId xmlns:a16="http://schemas.microsoft.com/office/drawing/2014/main" id="{C8B04CA4-970E-3E10-7A8F-91FCF599D89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E5622CF-EE1B-DA25-5B27-3D8ED504C367}"/>
              </a:ext>
            </a:extLst>
          </p:cNvPr>
          <p:cNvSpPr>
            <a:spLocks noGrp="1"/>
          </p:cNvSpPr>
          <p:nvPr>
            <p:ph type="sldNum" sz="quarter" idx="12"/>
          </p:nvPr>
        </p:nvSpPr>
        <p:spPr/>
        <p:txBody>
          <a:bodyPr/>
          <a:lstStyle/>
          <a:p>
            <a:fld id="{BB250524-053A-455C-94F8-AA9E31171175}" type="slidenum">
              <a:rPr lang="cs-CZ" smtClean="0"/>
              <a:t>‹#›</a:t>
            </a:fld>
            <a:endParaRPr lang="cs-CZ"/>
          </a:p>
        </p:txBody>
      </p:sp>
    </p:spTree>
    <p:extLst>
      <p:ext uri="{BB962C8B-B14F-4D97-AF65-F5344CB8AC3E}">
        <p14:creationId xmlns:p14="http://schemas.microsoft.com/office/powerpoint/2010/main" val="3499576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A1FE4E-D295-BC8B-F99A-DF834F31A0A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D3ED590A-EF72-5D8B-8433-E527E92F2D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66669A7F-49EC-D763-04AF-CD1E9A5B9A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35FF9C5-7787-BC3F-C3EF-0F44E58E0ED3}"/>
              </a:ext>
            </a:extLst>
          </p:cNvPr>
          <p:cNvSpPr>
            <a:spLocks noGrp="1"/>
          </p:cNvSpPr>
          <p:nvPr>
            <p:ph type="dt" sz="half" idx="10"/>
          </p:nvPr>
        </p:nvSpPr>
        <p:spPr/>
        <p:txBody>
          <a:bodyPr/>
          <a:lstStyle/>
          <a:p>
            <a:fld id="{F2B0855E-EE43-47C8-8BE2-F7F6F3C1B0B3}" type="datetimeFigureOut">
              <a:rPr lang="cs-CZ" smtClean="0"/>
              <a:t>30.10.2024</a:t>
            </a:fld>
            <a:endParaRPr lang="cs-CZ"/>
          </a:p>
        </p:txBody>
      </p:sp>
      <p:sp>
        <p:nvSpPr>
          <p:cNvPr id="6" name="Zástupný symbol pro zápatí 5">
            <a:extLst>
              <a:ext uri="{FF2B5EF4-FFF2-40B4-BE49-F238E27FC236}">
                <a16:creationId xmlns:a16="http://schemas.microsoft.com/office/drawing/2014/main" id="{1603BD79-AF04-67C1-E731-A9ED89A6EAA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DF87293-D15A-C391-42C0-0286922BB792}"/>
              </a:ext>
            </a:extLst>
          </p:cNvPr>
          <p:cNvSpPr>
            <a:spLocks noGrp="1"/>
          </p:cNvSpPr>
          <p:nvPr>
            <p:ph type="sldNum" sz="quarter" idx="12"/>
          </p:nvPr>
        </p:nvSpPr>
        <p:spPr/>
        <p:txBody>
          <a:bodyPr/>
          <a:lstStyle/>
          <a:p>
            <a:fld id="{BB250524-053A-455C-94F8-AA9E31171175}" type="slidenum">
              <a:rPr lang="cs-CZ" smtClean="0"/>
              <a:t>‹#›</a:t>
            </a:fld>
            <a:endParaRPr lang="cs-CZ"/>
          </a:p>
        </p:txBody>
      </p:sp>
    </p:spTree>
    <p:extLst>
      <p:ext uri="{BB962C8B-B14F-4D97-AF65-F5344CB8AC3E}">
        <p14:creationId xmlns:p14="http://schemas.microsoft.com/office/powerpoint/2010/main" val="3920800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D9D2333-F082-EAE8-B083-5BACA3ECF7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59B430A-DDAD-7B41-5B01-F9C5CCCF5B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22F6F28-C3C7-B770-74D2-7547586292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2B0855E-EE43-47C8-8BE2-F7F6F3C1B0B3}" type="datetimeFigureOut">
              <a:rPr lang="cs-CZ" smtClean="0"/>
              <a:t>30.10.2024</a:t>
            </a:fld>
            <a:endParaRPr lang="cs-CZ"/>
          </a:p>
        </p:txBody>
      </p:sp>
      <p:sp>
        <p:nvSpPr>
          <p:cNvPr id="5" name="Zástupný symbol pro zápatí 4">
            <a:extLst>
              <a:ext uri="{FF2B5EF4-FFF2-40B4-BE49-F238E27FC236}">
                <a16:creationId xmlns:a16="http://schemas.microsoft.com/office/drawing/2014/main" id="{B6C1690B-3A79-C5BF-59B0-E1D92552C8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F43EDCFD-716E-0EEB-811D-64034AF29E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250524-053A-455C-94F8-AA9E31171175}" type="slidenum">
              <a:rPr lang="cs-CZ" smtClean="0"/>
              <a:t>‹#›</a:t>
            </a:fld>
            <a:endParaRPr lang="cs-CZ"/>
          </a:p>
        </p:txBody>
      </p:sp>
    </p:spTree>
    <p:extLst>
      <p:ext uri="{BB962C8B-B14F-4D97-AF65-F5344CB8AC3E}">
        <p14:creationId xmlns:p14="http://schemas.microsoft.com/office/powerpoint/2010/main" val="981602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vert="horz" lIns="91440" tIns="45720" rIns="91440" bIns="45720" rtlCol="0" anchor="b">
            <a:normAutofit/>
          </a:bodyPr>
          <a:lstStyle/>
          <a:p>
            <a:r>
              <a:rPr kumimoji="0" lang="cs-CZ" sz="6000" b="1" i="0" u="none" strike="noStrike" kern="1200" cap="none" spc="0" normalizeH="0" baseline="0" noProof="0" dirty="0">
                <a:ln>
                  <a:noFill/>
                </a:ln>
                <a:solidFill>
                  <a:prstClr val="black"/>
                </a:solidFill>
                <a:effectLst/>
                <a:uLnTx/>
                <a:uFillTx/>
                <a:latin typeface="Calibri Light" panose="020F0302020204030204"/>
                <a:ea typeface="+mj-ea"/>
                <a:cs typeface="+mj-cs"/>
              </a:rPr>
              <a:t>Sociální politika I.</a:t>
            </a:r>
            <a:endParaRPr lang="cs-CZ" b="1" dirty="0"/>
          </a:p>
        </p:txBody>
      </p:sp>
      <p:sp>
        <p:nvSpPr>
          <p:cNvPr id="3" name="Podnadpis 2"/>
          <p:cNvSpPr>
            <a:spLocks noGrp="1"/>
          </p:cNvSpPr>
          <p:nvPr>
            <p:ph type="subTitle" idx="1"/>
          </p:nvPr>
        </p:nvSpPr>
        <p:spPr/>
        <p:txBody>
          <a:bodyPr>
            <a:normAutofit lnSpcReduction="10000"/>
          </a:bodyPr>
          <a:lstStyle/>
          <a:p>
            <a:endParaRPr lang="cs-CZ" dirty="0"/>
          </a:p>
          <a:p>
            <a:r>
              <a:rPr lang="cs-CZ" dirty="0" err="1"/>
              <a:t>FVP</a:t>
            </a:r>
            <a:r>
              <a:rPr lang="cs-CZ" dirty="0"/>
              <a:t> </a:t>
            </a:r>
            <a:r>
              <a:rPr lang="cs-CZ" dirty="0" err="1"/>
              <a:t>SU</a:t>
            </a:r>
            <a:r>
              <a:rPr lang="cs-CZ" dirty="0"/>
              <a:t> Opava</a:t>
            </a:r>
          </a:p>
          <a:p>
            <a:r>
              <a:rPr lang="cs-CZ" dirty="0"/>
              <a:t>zimní semestr 2024/2025</a:t>
            </a:r>
          </a:p>
          <a:p>
            <a:r>
              <a:rPr lang="cs-CZ" dirty="0"/>
              <a:t>29.10.2024</a:t>
            </a:r>
          </a:p>
        </p:txBody>
      </p:sp>
    </p:spTree>
    <p:extLst>
      <p:ext uri="{BB962C8B-B14F-4D97-AF65-F5344CB8AC3E}">
        <p14:creationId xmlns:p14="http://schemas.microsoft.com/office/powerpoint/2010/main" val="2051743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939030-E2E3-012A-2BD7-33E5DB616AA8}"/>
              </a:ext>
            </a:extLst>
          </p:cNvPr>
          <p:cNvSpPr>
            <a:spLocks noGrp="1"/>
          </p:cNvSpPr>
          <p:nvPr>
            <p:ph type="title"/>
          </p:nvPr>
        </p:nvSpPr>
        <p:spPr/>
        <p:txBody>
          <a:bodyPr>
            <a:noAutofit/>
          </a:bodyPr>
          <a:lstStyle/>
          <a:p>
            <a:r>
              <a:rPr lang="cs-CZ" sz="3600" dirty="0"/>
              <a:t>Antický paternalismus, počátky solidarity</a:t>
            </a:r>
            <a:br>
              <a:rPr lang="cs-CZ" sz="3600" dirty="0"/>
            </a:br>
            <a:r>
              <a:rPr lang="cs-CZ" sz="3600" i="1" dirty="0"/>
              <a:t>Uspořádání společnosti a státu a jejich implikace</a:t>
            </a:r>
            <a:endParaRPr lang="cs-CZ" sz="3600" dirty="0"/>
          </a:p>
        </p:txBody>
      </p:sp>
      <p:sp>
        <p:nvSpPr>
          <p:cNvPr id="3" name="Zástupný obsah 2">
            <a:extLst>
              <a:ext uri="{FF2B5EF4-FFF2-40B4-BE49-F238E27FC236}">
                <a16:creationId xmlns:a16="http://schemas.microsoft.com/office/drawing/2014/main" id="{06340DCB-3282-7CDC-69FE-84548D09EDC4}"/>
              </a:ext>
            </a:extLst>
          </p:cNvPr>
          <p:cNvSpPr>
            <a:spLocks noGrp="1"/>
          </p:cNvSpPr>
          <p:nvPr>
            <p:ph idx="1"/>
          </p:nvPr>
        </p:nvSpPr>
        <p:spPr/>
        <p:txBody>
          <a:bodyPr>
            <a:normAutofit/>
          </a:bodyPr>
          <a:lstStyle/>
          <a:p>
            <a:r>
              <a:rPr lang="cs-CZ" dirty="0"/>
              <a:t>Privilegované vrstvy ve starověkém Řecku a Římě: vysoce selektivní přístup různých skupin osob k právům</a:t>
            </a:r>
          </a:p>
          <a:p>
            <a:r>
              <a:rPr lang="cs-CZ" dirty="0"/>
              <a:t>Svobodní občané využívající práce otroků nepotřebovali podporu od státu</a:t>
            </a:r>
          </a:p>
          <a:p>
            <a:r>
              <a:rPr lang="cs-CZ" dirty="0"/>
              <a:t>Soucit a pomoc slabším nebo nemocným nebyly společensky oceňovanými hodnotami</a:t>
            </a:r>
          </a:p>
          <a:p>
            <a:r>
              <a:rPr lang="cs-CZ" dirty="0"/>
              <a:t>U privilegovaných vrstev se ale jejich vnímání i přístup k nim dále vyvíjejí (role antických filozofů, římské právo)</a:t>
            </a:r>
          </a:p>
          <a:p>
            <a:r>
              <a:rPr lang="cs-CZ" dirty="0"/>
              <a:t>Lišící se přístupy jednotlivých řeckých městských států</a:t>
            </a:r>
          </a:p>
        </p:txBody>
      </p:sp>
    </p:spTree>
    <p:extLst>
      <p:ext uri="{BB962C8B-B14F-4D97-AF65-F5344CB8AC3E}">
        <p14:creationId xmlns:p14="http://schemas.microsoft.com/office/powerpoint/2010/main" val="1397584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FD0067-4D6C-614B-3EA2-1A7DA5368440}"/>
              </a:ext>
            </a:extLst>
          </p:cNvPr>
          <p:cNvSpPr>
            <a:spLocks noGrp="1"/>
          </p:cNvSpPr>
          <p:nvPr>
            <p:ph type="title"/>
          </p:nvPr>
        </p:nvSpPr>
        <p:spPr/>
        <p:txBody>
          <a:bodyPr/>
          <a:lstStyle/>
          <a:p>
            <a:r>
              <a:rPr lang="cs-CZ" dirty="0"/>
              <a:t>Antický paternalismus, počátky solidarity</a:t>
            </a:r>
            <a:br>
              <a:rPr lang="cs-CZ" dirty="0"/>
            </a:br>
            <a:r>
              <a:rPr lang="cs-CZ" i="1" dirty="0"/>
              <a:t>Ideová východiska</a:t>
            </a:r>
            <a:endParaRPr lang="cs-CZ" dirty="0"/>
          </a:p>
        </p:txBody>
      </p:sp>
      <p:sp>
        <p:nvSpPr>
          <p:cNvPr id="3" name="Zástupný obsah 2">
            <a:extLst>
              <a:ext uri="{FF2B5EF4-FFF2-40B4-BE49-F238E27FC236}">
                <a16:creationId xmlns:a16="http://schemas.microsoft.com/office/drawing/2014/main" id="{FD62AA78-6FE5-8C2C-B56B-82AF1D1E008E}"/>
              </a:ext>
            </a:extLst>
          </p:cNvPr>
          <p:cNvSpPr>
            <a:spLocks noGrp="1"/>
          </p:cNvSpPr>
          <p:nvPr>
            <p:ph idx="1"/>
          </p:nvPr>
        </p:nvSpPr>
        <p:spPr>
          <a:xfrm>
            <a:off x="838199" y="1825625"/>
            <a:ext cx="10756769" cy="4667250"/>
          </a:xfrm>
        </p:spPr>
        <p:txBody>
          <a:bodyPr>
            <a:normAutofit/>
          </a:bodyPr>
          <a:lstStyle/>
          <a:p>
            <a:r>
              <a:rPr lang="cs-CZ" dirty="0"/>
              <a:t>Aristoteles (4. století př. n. l.)</a:t>
            </a:r>
          </a:p>
          <a:p>
            <a:pPr lvl="1"/>
            <a:r>
              <a:rPr lang="cs-CZ" dirty="0"/>
              <a:t>Svobodný občan by měl usilovat o mravní jednání, a to především tak, že je schopen si pomoci sám</a:t>
            </a:r>
          </a:p>
          <a:p>
            <a:pPr lvl="1"/>
            <a:r>
              <a:rPr lang="cs-CZ" dirty="0"/>
              <a:t>Pokud se mu to nedaří, měl by svůj osud dokázat důstojně snášet</a:t>
            </a:r>
          </a:p>
          <a:p>
            <a:pPr lvl="1"/>
            <a:r>
              <a:rPr lang="cs-CZ" dirty="0"/>
              <a:t>Pokud tedy je chudý, nemocný nebo „pronásledovaný osudem“ spočívá ctnostné jednání právě ve snášení této situace</a:t>
            </a:r>
          </a:p>
          <a:p>
            <a:pPr lvl="1"/>
            <a:r>
              <a:rPr lang="cs-CZ" dirty="0"/>
              <a:t>Chybí tak pochopení pro osoby v obtížné situaci</a:t>
            </a:r>
          </a:p>
          <a:p>
            <a:pPr lvl="1"/>
            <a:r>
              <a:rPr lang="cs-CZ" dirty="0"/>
              <a:t>Navíc se výše uvedené netýká se barbarů a otroků, jen svobodných občanů</a:t>
            </a:r>
          </a:p>
          <a:p>
            <a:r>
              <a:rPr lang="cs-CZ" dirty="0"/>
              <a:t>Seneka (1. stol. př. n. l.)</a:t>
            </a:r>
          </a:p>
          <a:p>
            <a:pPr lvl="1"/>
            <a:r>
              <a:rPr lang="cs-CZ" dirty="0"/>
              <a:t>Při dosahování ctnosti je důležitý altruismus a filantropie</a:t>
            </a:r>
          </a:p>
          <a:p>
            <a:pPr lvl="1"/>
            <a:r>
              <a:rPr lang="cs-CZ" dirty="0"/>
              <a:t>Nestačí nedělat lidem zle, ale je třeba jednat pro dobro druhých</a:t>
            </a:r>
          </a:p>
        </p:txBody>
      </p:sp>
    </p:spTree>
    <p:extLst>
      <p:ext uri="{BB962C8B-B14F-4D97-AF65-F5344CB8AC3E}">
        <p14:creationId xmlns:p14="http://schemas.microsoft.com/office/powerpoint/2010/main" val="392144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5509F69-31FB-1C7F-EF0E-837F94F1CC5E}"/>
              </a:ext>
            </a:extLst>
          </p:cNvPr>
          <p:cNvSpPr>
            <a:spLocks noGrp="1"/>
          </p:cNvSpPr>
          <p:nvPr>
            <p:ph idx="1"/>
          </p:nvPr>
        </p:nvSpPr>
        <p:spPr/>
        <p:txBody>
          <a:bodyPr>
            <a:normAutofit fontScale="77500" lnSpcReduction="20000"/>
          </a:bodyPr>
          <a:lstStyle/>
          <a:p>
            <a:r>
              <a:rPr lang="cs-CZ" dirty="0"/>
              <a:t>Poskytování státní pomoci práceneschopným a nemajetným válečným poškozencům v Athénách</a:t>
            </a:r>
          </a:p>
          <a:p>
            <a:pPr lvl="1"/>
            <a:r>
              <a:rPr lang="cs-CZ" dirty="0"/>
              <a:t>včetně toho, že stát zajistil péči a výchovu sirotků po vojácích do nabytí jejich plnoletosti</a:t>
            </a:r>
          </a:p>
          <a:p>
            <a:r>
              <a:rPr lang="cs-CZ" dirty="0"/>
              <a:t>Masová chudoba ohrožovala společnost</a:t>
            </a:r>
          </a:p>
          <a:p>
            <a:pPr lvl="1"/>
            <a:r>
              <a:rPr lang="cs-CZ" dirty="0"/>
              <a:t>Pro svobodné občany bylo značným rizikem spadnutí do dlužního otroctví, proto bylo zavedeno navracení svobody těmto osobám</a:t>
            </a:r>
          </a:p>
          <a:p>
            <a:pPr lvl="1"/>
            <a:r>
              <a:rPr lang="cs-CZ" dirty="0"/>
              <a:t>Solónovy reformy (6. stol. př. n. l.): zamezení dlužního otroctví a vzniku nových dlužníků</a:t>
            </a:r>
          </a:p>
          <a:p>
            <a:r>
              <a:rPr lang="cs-CZ" dirty="0"/>
              <a:t>V Athénách ve 4. století př. n. l. byla pomoc poskytována i některým dalším ohroženým skupinám svobodných občanů - při ztrátě možnosti zajištění obživy např. kvůli oslepnutí, ztrátě končetiny apod.</a:t>
            </a:r>
          </a:p>
          <a:p>
            <a:r>
              <a:rPr lang="cs-CZ" dirty="0"/>
              <a:t>Vzájemnostní ochrana v případě nemoci nebo smrti mezi řemeslníky ve starém Římě (</a:t>
            </a:r>
            <a:r>
              <a:rPr lang="cs-CZ" dirty="0" err="1"/>
              <a:t>collegia</a:t>
            </a:r>
            <a:r>
              <a:rPr lang="cs-CZ" dirty="0"/>
              <a:t>) – s ohledem na rostoucí vliv byla císařem Marcem Aureliem ve druhém stol. př. n. l. podřízena státnímu dozoru</a:t>
            </a:r>
          </a:p>
          <a:p>
            <a:r>
              <a:rPr lang="cs-CZ" dirty="0"/>
              <a:t>Společným znakem různých benefitů bylo jejich přidělování autoritami (nebyl na ně nárok)</a:t>
            </a:r>
          </a:p>
          <a:p>
            <a:endParaRPr lang="cs-CZ" dirty="0"/>
          </a:p>
        </p:txBody>
      </p:sp>
      <p:sp>
        <p:nvSpPr>
          <p:cNvPr id="4" name="Nadpis 1">
            <a:extLst>
              <a:ext uri="{FF2B5EF4-FFF2-40B4-BE49-F238E27FC236}">
                <a16:creationId xmlns:a16="http://schemas.microsoft.com/office/drawing/2014/main" id="{B942EBF9-C9F1-35A1-DA02-0A17D2F85540}"/>
              </a:ext>
            </a:extLst>
          </p:cNvPr>
          <p:cNvSpPr>
            <a:spLocks noGrp="1"/>
          </p:cNvSpPr>
          <p:nvPr>
            <p:ph type="title"/>
          </p:nvPr>
        </p:nvSpPr>
        <p:spPr>
          <a:xfrm>
            <a:off x="838200" y="365125"/>
            <a:ext cx="10515600" cy="1325563"/>
          </a:xfrm>
        </p:spPr>
        <p:txBody>
          <a:bodyPr/>
          <a:lstStyle/>
          <a:p>
            <a:r>
              <a:rPr lang="cs-CZ" dirty="0"/>
              <a:t>Antický paternalismus, počátky solidarity</a:t>
            </a:r>
            <a:br>
              <a:rPr lang="cs-CZ" dirty="0"/>
            </a:br>
            <a:r>
              <a:rPr lang="cs-CZ" i="1" dirty="0"/>
              <a:t>Příklady</a:t>
            </a:r>
            <a:endParaRPr lang="cs-CZ" dirty="0"/>
          </a:p>
        </p:txBody>
      </p:sp>
    </p:spTree>
    <p:extLst>
      <p:ext uri="{BB962C8B-B14F-4D97-AF65-F5344CB8AC3E}">
        <p14:creationId xmlns:p14="http://schemas.microsoft.com/office/powerpoint/2010/main" val="924824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F45943-A335-E125-52E7-998D5A0EE5FD}"/>
              </a:ext>
            </a:extLst>
          </p:cNvPr>
          <p:cNvSpPr>
            <a:spLocks noGrp="1"/>
          </p:cNvSpPr>
          <p:nvPr>
            <p:ph type="title"/>
          </p:nvPr>
        </p:nvSpPr>
        <p:spPr/>
        <p:txBody>
          <a:bodyPr/>
          <a:lstStyle/>
          <a:p>
            <a:r>
              <a:rPr lang="cs-CZ" dirty="0"/>
              <a:t>Charakteristiky křesťanského učení významné pro sociální politiku</a:t>
            </a:r>
          </a:p>
        </p:txBody>
      </p:sp>
      <p:sp>
        <p:nvSpPr>
          <p:cNvPr id="3" name="Zástupný obsah 2">
            <a:extLst>
              <a:ext uri="{FF2B5EF4-FFF2-40B4-BE49-F238E27FC236}">
                <a16:creationId xmlns:a16="http://schemas.microsoft.com/office/drawing/2014/main" id="{03704DFC-BF2E-1F4B-7E0E-EB5236EDDF0E}"/>
              </a:ext>
            </a:extLst>
          </p:cNvPr>
          <p:cNvSpPr>
            <a:spLocks noGrp="1"/>
          </p:cNvSpPr>
          <p:nvPr>
            <p:ph idx="1"/>
          </p:nvPr>
        </p:nvSpPr>
        <p:spPr/>
        <p:txBody>
          <a:bodyPr/>
          <a:lstStyle/>
          <a:p>
            <a:r>
              <a:rPr lang="cs-CZ" dirty="0"/>
              <a:t>Pomoc bližnímu jako jedna z hlavních ctností v monoteistických náboženstvích</a:t>
            </a:r>
          </a:p>
          <a:p>
            <a:r>
              <a:rPr lang="cs-CZ" dirty="0"/>
              <a:t>Systém pravidel chování odvíjejících se od základních náboženských norem (Desatero)</a:t>
            </a:r>
          </a:p>
          <a:p>
            <a:r>
              <a:rPr lang="cs-CZ" dirty="0"/>
              <a:t>Hlavní rozdíly křesťanské filantropie oproti paternalismu :</a:t>
            </a:r>
          </a:p>
          <a:p>
            <a:pPr lvl="1"/>
            <a:r>
              <a:rPr lang="cs-CZ" dirty="0"/>
              <a:t>odklon od </a:t>
            </a:r>
            <a:r>
              <a:rPr lang="cs-CZ" dirty="0" err="1"/>
              <a:t>instucionalizovaných</a:t>
            </a:r>
            <a:r>
              <a:rPr lang="cs-CZ" dirty="0"/>
              <a:t> opatření, respektive od systémové péče a příklon k filantropickým aktivitám uzpůsobeným konkrétním situacím</a:t>
            </a:r>
          </a:p>
          <a:p>
            <a:pPr lvl="1"/>
            <a:r>
              <a:rPr lang="cs-CZ" dirty="0"/>
              <a:t>spíše měla charakter „sousedské pomoci“ než „otcovské péče“</a:t>
            </a:r>
          </a:p>
          <a:p>
            <a:pPr lvl="1"/>
            <a:r>
              <a:rPr lang="cs-CZ" dirty="0"/>
              <a:t>zpravidla nebyla institucionalizovaná a byla výrazněji individualizovaná</a:t>
            </a:r>
          </a:p>
          <a:p>
            <a:pPr lvl="1"/>
            <a:r>
              <a:rPr lang="cs-CZ" dirty="0"/>
              <a:t>dobrovolnost</a:t>
            </a:r>
          </a:p>
          <a:p>
            <a:endParaRPr lang="cs-CZ" dirty="0"/>
          </a:p>
          <a:p>
            <a:endParaRPr lang="cs-CZ" dirty="0"/>
          </a:p>
        </p:txBody>
      </p:sp>
    </p:spTree>
    <p:extLst>
      <p:ext uri="{BB962C8B-B14F-4D97-AF65-F5344CB8AC3E}">
        <p14:creationId xmlns:p14="http://schemas.microsoft.com/office/powerpoint/2010/main" val="17079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4B598E-63BA-8C29-64A4-80F76CE7E77B}"/>
              </a:ext>
            </a:extLst>
          </p:cNvPr>
          <p:cNvSpPr>
            <a:spLocks noGrp="1"/>
          </p:cNvSpPr>
          <p:nvPr>
            <p:ph type="title"/>
          </p:nvPr>
        </p:nvSpPr>
        <p:spPr/>
        <p:txBody>
          <a:bodyPr/>
          <a:lstStyle/>
          <a:p>
            <a:r>
              <a:rPr lang="cs-CZ" dirty="0"/>
              <a:t>Charita a chudinská péče ve středověku</a:t>
            </a:r>
          </a:p>
        </p:txBody>
      </p:sp>
      <p:sp>
        <p:nvSpPr>
          <p:cNvPr id="3" name="Zástupný obsah 2">
            <a:extLst>
              <a:ext uri="{FF2B5EF4-FFF2-40B4-BE49-F238E27FC236}">
                <a16:creationId xmlns:a16="http://schemas.microsoft.com/office/drawing/2014/main" id="{AF9F45C8-49C8-6A4B-441C-1E5B050DD002}"/>
              </a:ext>
            </a:extLst>
          </p:cNvPr>
          <p:cNvSpPr>
            <a:spLocks noGrp="1"/>
          </p:cNvSpPr>
          <p:nvPr>
            <p:ph idx="1"/>
          </p:nvPr>
        </p:nvSpPr>
        <p:spPr>
          <a:xfrm>
            <a:off x="838199" y="1825625"/>
            <a:ext cx="10964159" cy="4351338"/>
          </a:xfrm>
        </p:spPr>
        <p:txBody>
          <a:bodyPr>
            <a:normAutofit fontScale="85000" lnSpcReduction="20000"/>
          </a:bodyPr>
          <a:lstStyle/>
          <a:p>
            <a:r>
              <a:rPr lang="cs-CZ" dirty="0"/>
              <a:t>Do značné míry ponecháno na rodinné solidaritě, rozvoj sociálních problémů brzdila také omezení spojená s nevolnictvím, i tak se ale počet chudých bez možnosti zajištění obživy rozrůstal</a:t>
            </a:r>
          </a:p>
          <a:p>
            <a:r>
              <a:rPr lang="cs-CZ" dirty="0"/>
              <a:t>Individuální žebrota, vznik útulků pro chudé, vznik církevních řádů shromažďujících a vynakládajících prostředky na péči o chudé (získávání prostředků na základě žebroty mnichů – ta byla pro tyto účely „přípustná“, později díky hospodářské činnosti v klášterech)</a:t>
            </a:r>
          </a:p>
          <a:p>
            <a:r>
              <a:rPr lang="cs-CZ" dirty="0"/>
              <a:t>Zprvu čistě záležitost církví, později zapojeny také šlechta a obce</a:t>
            </a:r>
          </a:p>
          <a:p>
            <a:r>
              <a:rPr lang="cs-CZ" dirty="0"/>
              <a:t>Institut výměnku</a:t>
            </a:r>
          </a:p>
          <a:p>
            <a:r>
              <a:rPr lang="cs-CZ" dirty="0"/>
              <a:t>Hornictví – vznik hornických bratrstev (vzájemnostní podpora horníků nebo jejich rodin v případě úrazu nebo úmrtí)</a:t>
            </a:r>
          </a:p>
          <a:p>
            <a:r>
              <a:rPr lang="cs-CZ" dirty="0"/>
              <a:t>Rozvoj řemesel – ohrožení stávajícího společenského uspořádání (zpřetrhání rodinných vazeb, stěhování do měst) - vzájemnostní podpora (cechy) – limity (privilegovaná pozice mistrů oproti učňům a tovaryšům)</a:t>
            </a:r>
          </a:p>
        </p:txBody>
      </p:sp>
    </p:spTree>
    <p:extLst>
      <p:ext uri="{BB962C8B-B14F-4D97-AF65-F5344CB8AC3E}">
        <p14:creationId xmlns:p14="http://schemas.microsoft.com/office/powerpoint/2010/main" val="661437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7D94C9-0E4E-B20F-ED98-10B10E3010BB}"/>
              </a:ext>
            </a:extLst>
          </p:cNvPr>
          <p:cNvSpPr>
            <a:spLocks noGrp="1"/>
          </p:cNvSpPr>
          <p:nvPr>
            <p:ph type="title"/>
          </p:nvPr>
        </p:nvSpPr>
        <p:spPr/>
        <p:txBody>
          <a:bodyPr/>
          <a:lstStyle/>
          <a:p>
            <a:r>
              <a:rPr lang="cs-CZ" dirty="0"/>
              <a:t>Řešení problému chudoby v novověku</a:t>
            </a:r>
          </a:p>
        </p:txBody>
      </p:sp>
      <p:sp>
        <p:nvSpPr>
          <p:cNvPr id="3" name="Zástupný obsah 2">
            <a:extLst>
              <a:ext uri="{FF2B5EF4-FFF2-40B4-BE49-F238E27FC236}">
                <a16:creationId xmlns:a16="http://schemas.microsoft.com/office/drawing/2014/main" id="{557D3509-8B82-1320-EAE7-9FAA1768C2F6}"/>
              </a:ext>
            </a:extLst>
          </p:cNvPr>
          <p:cNvSpPr>
            <a:spLocks noGrp="1"/>
          </p:cNvSpPr>
          <p:nvPr>
            <p:ph idx="1"/>
          </p:nvPr>
        </p:nvSpPr>
        <p:spPr/>
        <p:txBody>
          <a:bodyPr/>
          <a:lstStyle/>
          <a:p>
            <a:r>
              <a:rPr lang="cs-CZ" dirty="0"/>
              <a:t>Masové chudnutí obyvatel v souvislosti se zabavováním půdy rolníkům kvůli rozvoji manufaktur (v Anglii v 15.-16. stol., ve Francii v 17.-18. stol.)</a:t>
            </a:r>
          </a:p>
          <a:p>
            <a:r>
              <a:rPr lang="cs-CZ" dirty="0"/>
              <a:t>Anglie: Nejprve represivní řešení problému tuláctví, s nárůstem chudoby alžbětinské chudinské zákony:</a:t>
            </a:r>
          </a:p>
          <a:p>
            <a:pPr lvl="1"/>
            <a:r>
              <a:rPr lang="cs-CZ" dirty="0"/>
              <a:t>Zaměstnavatelé a obce mají nařízeno platit na chudé</a:t>
            </a:r>
          </a:p>
          <a:p>
            <a:pPr lvl="1"/>
            <a:r>
              <a:rPr lang="cs-CZ" dirty="0"/>
              <a:t>Rozlišení v zákoně na práce schopné (buď tzv. </a:t>
            </a:r>
            <a:r>
              <a:rPr lang="cs-CZ" dirty="0" err="1"/>
              <a:t>Work</a:t>
            </a:r>
            <a:r>
              <a:rPr lang="cs-CZ" dirty="0"/>
              <a:t> </a:t>
            </a:r>
            <a:r>
              <a:rPr lang="cs-CZ" dirty="0" err="1"/>
              <a:t>Houses</a:t>
            </a:r>
            <a:r>
              <a:rPr lang="cs-CZ" dirty="0"/>
              <a:t> nebo </a:t>
            </a:r>
            <a:r>
              <a:rPr lang="cs-CZ" dirty="0" err="1"/>
              <a:t>Houses</a:t>
            </a:r>
            <a:r>
              <a:rPr lang="cs-CZ" dirty="0"/>
              <a:t> </a:t>
            </a:r>
            <a:r>
              <a:rPr lang="cs-CZ" dirty="0" err="1"/>
              <a:t>of</a:t>
            </a:r>
            <a:r>
              <a:rPr lang="cs-CZ" dirty="0"/>
              <a:t> </a:t>
            </a:r>
            <a:r>
              <a:rPr lang="cs-CZ" dirty="0" err="1"/>
              <a:t>Correction</a:t>
            </a:r>
            <a:r>
              <a:rPr lang="cs-CZ" dirty="0"/>
              <a:t>) a práce neschopné (</a:t>
            </a:r>
            <a:r>
              <a:rPr lang="cs-CZ" dirty="0" err="1"/>
              <a:t>Poor</a:t>
            </a:r>
            <a:r>
              <a:rPr lang="cs-CZ" dirty="0"/>
              <a:t> </a:t>
            </a:r>
            <a:r>
              <a:rPr lang="cs-CZ" dirty="0" err="1"/>
              <a:t>Houses</a:t>
            </a:r>
            <a:r>
              <a:rPr lang="cs-CZ" dirty="0"/>
              <a:t>)</a:t>
            </a:r>
          </a:p>
          <a:p>
            <a:pPr lvl="1"/>
            <a:r>
              <a:rPr lang="cs-CZ" dirty="0"/>
              <a:t>Model řešení chudoby uplatňovaný na území obce obcí samotnou</a:t>
            </a:r>
          </a:p>
          <a:p>
            <a:r>
              <a:rPr lang="cs-CZ" dirty="0"/>
              <a:t>Francie: zřízení domovského práva</a:t>
            </a:r>
          </a:p>
        </p:txBody>
      </p:sp>
    </p:spTree>
    <p:extLst>
      <p:ext uri="{BB962C8B-B14F-4D97-AF65-F5344CB8AC3E}">
        <p14:creationId xmlns:p14="http://schemas.microsoft.com/office/powerpoint/2010/main" val="334383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a:solidFill>
                  <a:prstClr val="black"/>
                </a:solidFill>
              </a:rPr>
              <a:t>Státem regulované soustavy založené na pojistném principu I.</a:t>
            </a:r>
            <a:endParaRPr lang="cs-CZ" dirty="0"/>
          </a:p>
        </p:txBody>
      </p:sp>
      <p:sp>
        <p:nvSpPr>
          <p:cNvPr id="3" name="Zástupný symbol pro obsah 2"/>
          <p:cNvSpPr>
            <a:spLocks noGrp="1"/>
          </p:cNvSpPr>
          <p:nvPr>
            <p:ph idx="1"/>
          </p:nvPr>
        </p:nvSpPr>
        <p:spPr>
          <a:xfrm>
            <a:off x="838200" y="1690688"/>
            <a:ext cx="10515600" cy="4718350"/>
          </a:xfrm>
        </p:spPr>
        <p:txBody>
          <a:bodyPr vert="horz" lIns="91440" tIns="45720" rIns="91440" bIns="45720" rtlCol="0">
            <a:normAutofit fontScale="92500" lnSpcReduction="10000"/>
          </a:bodyPr>
          <a:lstStyle/>
          <a:p>
            <a:r>
              <a:rPr lang="cs-CZ" dirty="0"/>
              <a:t>Edmund Halley - Úmrtnostní tabulky (17. stol.)</a:t>
            </a:r>
          </a:p>
          <a:p>
            <a:r>
              <a:rPr lang="cs-CZ" dirty="0"/>
              <a:t>Jean-</a:t>
            </a:r>
            <a:r>
              <a:rPr lang="cs-CZ" dirty="0" err="1"/>
              <a:t>Baptiste</a:t>
            </a:r>
            <a:r>
              <a:rPr lang="cs-CZ" dirty="0"/>
              <a:t> </a:t>
            </a:r>
            <a:r>
              <a:rPr lang="cs-CZ" dirty="0" err="1"/>
              <a:t>Colbert</a:t>
            </a:r>
            <a:endParaRPr lang="cs-CZ" dirty="0"/>
          </a:p>
          <a:p>
            <a:pPr lvl="1"/>
            <a:r>
              <a:rPr lang="cs-CZ" dirty="0"/>
              <a:t>Povinné, státem nařízené pojištění pro francouzské obchodní námořnictvo (1670)</a:t>
            </a:r>
          </a:p>
          <a:p>
            <a:r>
              <a:rPr lang="cs-CZ" dirty="0"/>
              <a:t>Otto von Bismarck</a:t>
            </a:r>
          </a:p>
          <a:p>
            <a:pPr lvl="1"/>
            <a:r>
              <a:rPr lang="cs-CZ" dirty="0"/>
              <a:t>nemocenské pojištění (1881)</a:t>
            </a:r>
          </a:p>
          <a:p>
            <a:pPr lvl="1"/>
            <a:r>
              <a:rPr lang="cs-CZ" dirty="0"/>
              <a:t>úrazové pojištění (1883)</a:t>
            </a:r>
          </a:p>
          <a:p>
            <a:pPr lvl="1"/>
            <a:r>
              <a:rPr lang="cs-CZ" dirty="0"/>
              <a:t>starobní a invalidní pojištění (1889)</a:t>
            </a:r>
          </a:p>
          <a:p>
            <a:r>
              <a:rPr lang="cs-CZ" dirty="0"/>
              <a:t>Eduard Franz Josef </a:t>
            </a:r>
            <a:r>
              <a:rPr lang="cs-CZ" dirty="0" err="1"/>
              <a:t>Taafe</a:t>
            </a:r>
            <a:endParaRPr lang="cs-CZ" dirty="0"/>
          </a:p>
          <a:p>
            <a:pPr lvl="1"/>
            <a:r>
              <a:rPr lang="cs-CZ" dirty="0"/>
              <a:t>nemocenské pojištění (1888)</a:t>
            </a:r>
          </a:p>
          <a:p>
            <a:pPr lvl="1"/>
            <a:r>
              <a:rPr lang="cs-CZ" dirty="0"/>
              <a:t>úrazové pojištění (1889)</a:t>
            </a:r>
          </a:p>
          <a:p>
            <a:pPr lvl="1"/>
            <a:r>
              <a:rPr lang="cs-CZ" dirty="0"/>
              <a:t>hornické pojištění (1889)</a:t>
            </a:r>
          </a:p>
          <a:p>
            <a:endParaRPr lang="cs-CZ" dirty="0"/>
          </a:p>
        </p:txBody>
      </p:sp>
    </p:spTree>
    <p:extLst>
      <p:ext uri="{BB962C8B-B14F-4D97-AF65-F5344CB8AC3E}">
        <p14:creationId xmlns:p14="http://schemas.microsoft.com/office/powerpoint/2010/main" val="3539736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53725E-5D4D-8A58-AC42-2500D45EF225}"/>
              </a:ext>
            </a:extLst>
          </p:cNvPr>
          <p:cNvSpPr>
            <a:spLocks noGrp="1"/>
          </p:cNvSpPr>
          <p:nvPr>
            <p:ph type="title"/>
          </p:nvPr>
        </p:nvSpPr>
        <p:spPr/>
        <p:txBody>
          <a:bodyPr/>
          <a:lstStyle/>
          <a:p>
            <a:r>
              <a:rPr lang="cs-CZ" dirty="0"/>
              <a:t>Vznik komplexních systémů sociálního zabezpečení</a:t>
            </a:r>
          </a:p>
        </p:txBody>
      </p:sp>
      <p:sp>
        <p:nvSpPr>
          <p:cNvPr id="3" name="Zástupný obsah 2">
            <a:extLst>
              <a:ext uri="{FF2B5EF4-FFF2-40B4-BE49-F238E27FC236}">
                <a16:creationId xmlns:a16="http://schemas.microsoft.com/office/drawing/2014/main" id="{E877468A-4912-D1D5-4768-2FB6E6F3A01E}"/>
              </a:ext>
            </a:extLst>
          </p:cNvPr>
          <p:cNvSpPr>
            <a:spLocks noGrp="1"/>
          </p:cNvSpPr>
          <p:nvPr>
            <p:ph idx="1"/>
          </p:nvPr>
        </p:nvSpPr>
        <p:spPr/>
        <p:txBody>
          <a:bodyPr>
            <a:normAutofit/>
          </a:bodyPr>
          <a:lstStyle/>
          <a:p>
            <a:r>
              <a:rPr lang="cs-CZ" dirty="0"/>
              <a:t>William </a:t>
            </a:r>
            <a:r>
              <a:rPr lang="cs-CZ" dirty="0" err="1"/>
              <a:t>Beveridge</a:t>
            </a:r>
            <a:endParaRPr lang="cs-CZ" dirty="0"/>
          </a:p>
          <a:p>
            <a:pPr lvl="1"/>
            <a:r>
              <a:rPr lang="cs-CZ" dirty="0"/>
              <a:t>Systém národního sociálního pojištění ve Velké  Británii (1942)</a:t>
            </a:r>
          </a:p>
          <a:p>
            <a:pPr lvl="1"/>
            <a:r>
              <a:rPr lang="cs-CZ" dirty="0"/>
              <a:t>S cílem řešit pět zel: nevědomost, nečinnost, nemoc, potřeba, zanedbanost</a:t>
            </a:r>
          </a:p>
          <a:p>
            <a:r>
              <a:rPr lang="cs-CZ" dirty="0"/>
              <a:t>Pierre </a:t>
            </a:r>
            <a:r>
              <a:rPr lang="cs-CZ" dirty="0" err="1"/>
              <a:t>Laroque</a:t>
            </a:r>
            <a:endParaRPr lang="cs-CZ" dirty="0"/>
          </a:p>
          <a:p>
            <a:pPr lvl="1"/>
            <a:r>
              <a:rPr lang="cs-CZ" dirty="0"/>
              <a:t>Poválečný systém sociálního zabezpečení ve Francii</a:t>
            </a:r>
          </a:p>
          <a:p>
            <a:pPr lvl="1"/>
            <a:r>
              <a:rPr lang="cs-CZ" dirty="0"/>
              <a:t>S cílem garantovat všem zabezpečení životního standardu prostřednictvím celonárodní solidarity</a:t>
            </a:r>
          </a:p>
          <a:p>
            <a:pPr lvl="1"/>
            <a:r>
              <a:rPr lang="cs-CZ" dirty="0"/>
              <a:t>Průběžný systém financování</a:t>
            </a:r>
          </a:p>
          <a:p>
            <a:pPr lvl="1"/>
            <a:r>
              <a:rPr lang="cs-CZ" dirty="0"/>
              <a:t>Zohledňuje různé aspekty solidarity</a:t>
            </a:r>
          </a:p>
          <a:p>
            <a:pPr lvl="2"/>
            <a:r>
              <a:rPr lang="cs-CZ" dirty="0"/>
              <a:t>zdraví/nemocní, mladí/staří, zaměstnaní/nezaměstnaní, bohatí/chudí</a:t>
            </a:r>
          </a:p>
          <a:p>
            <a:endParaRPr lang="cs-CZ" dirty="0"/>
          </a:p>
        </p:txBody>
      </p:sp>
    </p:spTree>
    <p:extLst>
      <p:ext uri="{BB962C8B-B14F-4D97-AF65-F5344CB8AC3E}">
        <p14:creationId xmlns:p14="http://schemas.microsoft.com/office/powerpoint/2010/main" val="2627191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2850D55-B00D-4ACB-60DB-B46F73903D95}"/>
              </a:ext>
            </a:extLst>
          </p:cNvPr>
          <p:cNvSpPr>
            <a:spLocks noGrp="1"/>
          </p:cNvSpPr>
          <p:nvPr>
            <p:ph type="title"/>
          </p:nvPr>
        </p:nvSpPr>
        <p:spPr/>
        <p:txBody>
          <a:bodyPr/>
          <a:lstStyle/>
          <a:p>
            <a:r>
              <a:rPr lang="cs-CZ" dirty="0">
                <a:solidFill>
                  <a:srgbClr val="000000"/>
                </a:solidFill>
                <a:latin typeface="Tahoma" panose="020B0604030504040204" pitchFamily="34" charset="0"/>
              </a:rPr>
              <a:t>2</a:t>
            </a:r>
            <a:r>
              <a:rPr lang="cs-CZ" sz="6000" dirty="0">
                <a:solidFill>
                  <a:srgbClr val="000000"/>
                </a:solidFill>
                <a:latin typeface="Tahoma" panose="020B0604030504040204" pitchFamily="34" charset="0"/>
              </a:rPr>
              <a:t>. Vývoj a tradice sociální politiky v ČR</a:t>
            </a:r>
            <a:endParaRPr lang="cs-CZ" dirty="0"/>
          </a:p>
        </p:txBody>
      </p:sp>
    </p:spTree>
    <p:extLst>
      <p:ext uri="{BB962C8B-B14F-4D97-AF65-F5344CB8AC3E}">
        <p14:creationId xmlns:p14="http://schemas.microsoft.com/office/powerpoint/2010/main" val="3341509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solidFill>
                  <a:srgbClr val="000000"/>
                </a:solidFill>
                <a:latin typeface="Tahoma" panose="020B0604030504040204" pitchFamily="34" charset="0"/>
              </a:rPr>
              <a:t>Osobnosti, které formovaly sociální politiku na území dnešní ČR I.</a:t>
            </a:r>
            <a:endParaRPr lang="cs-CZ" dirty="0"/>
          </a:p>
        </p:txBody>
      </p:sp>
      <p:sp>
        <p:nvSpPr>
          <p:cNvPr id="3" name="Zástupný symbol pro obsah 2"/>
          <p:cNvSpPr>
            <a:spLocks noGrp="1"/>
          </p:cNvSpPr>
          <p:nvPr>
            <p:ph idx="1"/>
          </p:nvPr>
        </p:nvSpPr>
        <p:spPr/>
        <p:txBody>
          <a:bodyPr/>
          <a:lstStyle/>
          <a:p>
            <a:pPr marL="0" indent="0">
              <a:buSzPct val="70000"/>
              <a:buNone/>
            </a:pPr>
            <a:r>
              <a:rPr lang="cs-CZ" dirty="0"/>
              <a:t>Albín </a:t>
            </a:r>
            <a:r>
              <a:rPr lang="cs-CZ" dirty="0" err="1"/>
              <a:t>Bráf</a:t>
            </a:r>
            <a:r>
              <a:rPr lang="cs-CZ" dirty="0"/>
              <a:t> : </a:t>
            </a:r>
            <a:r>
              <a:rPr lang="cs-CZ" sz="2400" dirty="0"/>
              <a:t>Almužna a mzda (1883) </a:t>
            </a:r>
            <a:r>
              <a:rPr lang="cs-CZ" sz="2000" dirty="0"/>
              <a:t>– role státu při pomoci chudým</a:t>
            </a:r>
          </a:p>
          <a:p>
            <a:pPr marL="0" indent="0">
              <a:buNone/>
            </a:pPr>
            <a:r>
              <a:rPr lang="cs-CZ" dirty="0"/>
              <a:t>Karel Engliš: </a:t>
            </a:r>
            <a:r>
              <a:rPr lang="cs-CZ" sz="2400" dirty="0"/>
              <a:t>Sociální politika (1916) </a:t>
            </a:r>
            <a:r>
              <a:rPr lang="cs-CZ" sz="2000" dirty="0"/>
              <a:t>= praktické snažení, aby společenský celek byl vypěstěn a přetvořen co nejideálněji</a:t>
            </a:r>
          </a:p>
          <a:p>
            <a:pPr marL="0" indent="0">
              <a:buNone/>
            </a:pPr>
            <a:r>
              <a:rPr lang="cs-CZ" dirty="0"/>
              <a:t>Josef Macek: </a:t>
            </a:r>
            <a:r>
              <a:rPr lang="cs-CZ" sz="2400" dirty="0"/>
              <a:t>Základy sociální politiky (1925) </a:t>
            </a:r>
            <a:r>
              <a:rPr lang="cs-CZ" dirty="0"/>
              <a:t>– </a:t>
            </a:r>
            <a:r>
              <a:rPr lang="cs-CZ" sz="2000" dirty="0"/>
              <a:t>soc. pol. jako preventivní činnost, snaží  se změnit společenské zřízení tak, aby se jeho vinou nevyskytovala společenská zla (chudoba, nezaměstnanost, nemoc, nízký příjem, ...) x sociální péče jako represivní činnost, snaží se zmírnit lidské utrpení v konkrétních případech</a:t>
            </a:r>
          </a:p>
          <a:p>
            <a:pPr marL="0" indent="0">
              <a:buNone/>
            </a:pPr>
            <a:r>
              <a:rPr lang="cs-CZ" dirty="0"/>
              <a:t>Alois Rašín: (1923) – </a:t>
            </a:r>
            <a:r>
              <a:rPr lang="cs-CZ" sz="2000" dirty="0"/>
              <a:t>vymezil program státní sociální politiky: Sociální ochranné zákonodárství, pojišťování rizika ztráty výdělku při onemocnění a úrazu, nezaměstnanosti, invaliditě a stáří hledí těm, kteří nemohou uspořit tolik, aby jejich jmění bylo základem života jejich, jednak zabezpečiti dlouhé užívání pracovní síly, jednak pojistit je pro případ ztráty jejich výdělkové schopnosti, aby nebyly odkázáni na důchod zaopatřování chudých</a:t>
            </a:r>
          </a:p>
        </p:txBody>
      </p:sp>
    </p:spTree>
    <p:extLst>
      <p:ext uri="{BB962C8B-B14F-4D97-AF65-F5344CB8AC3E}">
        <p14:creationId xmlns:p14="http://schemas.microsoft.com/office/powerpoint/2010/main" val="1693349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2850D55-B00D-4ACB-60DB-B46F73903D95}"/>
              </a:ext>
            </a:extLst>
          </p:cNvPr>
          <p:cNvSpPr>
            <a:spLocks noGrp="1"/>
          </p:cNvSpPr>
          <p:nvPr>
            <p:ph type="title"/>
          </p:nvPr>
        </p:nvSpPr>
        <p:spPr/>
        <p:txBody>
          <a:bodyPr/>
          <a:lstStyle/>
          <a:p>
            <a:r>
              <a:rPr lang="cs-CZ" sz="6000" dirty="0">
                <a:solidFill>
                  <a:srgbClr val="000000"/>
                </a:solidFill>
                <a:latin typeface="Tahoma" panose="020B0604030504040204" pitchFamily="34" charset="0"/>
              </a:rPr>
              <a:t>1. Geneze sociální politiky</a:t>
            </a:r>
            <a:endParaRPr lang="cs-CZ" dirty="0"/>
          </a:p>
        </p:txBody>
      </p:sp>
    </p:spTree>
    <p:extLst>
      <p:ext uri="{BB962C8B-B14F-4D97-AF65-F5344CB8AC3E}">
        <p14:creationId xmlns:p14="http://schemas.microsoft.com/office/powerpoint/2010/main" val="1278400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199" y="365125"/>
            <a:ext cx="10615367" cy="1325563"/>
          </a:xfrm>
        </p:spPr>
        <p:txBody>
          <a:bodyPr/>
          <a:lstStyle/>
          <a:p>
            <a:pPr algn="ctr"/>
            <a:r>
              <a:rPr lang="cs-CZ" sz="2800" dirty="0">
                <a:solidFill>
                  <a:srgbClr val="000000"/>
                </a:solidFill>
                <a:latin typeface="Tahoma" panose="020B0604030504040204" pitchFamily="34" charset="0"/>
              </a:rPr>
              <a:t>Osobnosti, které formovaly sociální politiku na území dnešní ČR II.</a:t>
            </a: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a:t>Lev Winter – </a:t>
            </a:r>
            <a:r>
              <a:rPr lang="cs-CZ" sz="2000" dirty="0"/>
              <a:t>ministr sociální péče 1920 – 1935</a:t>
            </a:r>
          </a:p>
          <a:p>
            <a:pPr marL="0" indent="0">
              <a:buNone/>
            </a:pPr>
            <a:endParaRPr lang="cs-CZ" dirty="0"/>
          </a:p>
          <a:p>
            <a:pPr marL="0" indent="0">
              <a:buNone/>
            </a:pPr>
            <a:r>
              <a:rPr lang="cs-CZ" dirty="0"/>
              <a:t>Emil </a:t>
            </a:r>
            <a:r>
              <a:rPr lang="cs-CZ" dirty="0" err="1"/>
              <a:t>Schönbaum</a:t>
            </a:r>
            <a:r>
              <a:rPr lang="cs-CZ" dirty="0"/>
              <a:t> – </a:t>
            </a:r>
            <a:r>
              <a:rPr lang="cs-CZ" sz="2000" dirty="0"/>
              <a:t>pojistný matematik – zákon o sociálním pojištění (1924)</a:t>
            </a:r>
          </a:p>
          <a:p>
            <a:pPr marL="0" indent="0">
              <a:buNone/>
            </a:pPr>
            <a:endParaRPr lang="cs-CZ" dirty="0"/>
          </a:p>
          <a:p>
            <a:pPr marL="0" indent="0">
              <a:buNone/>
            </a:pPr>
            <a:r>
              <a:rPr lang="cs-CZ" dirty="0"/>
              <a:t>Antonín Zelenka – </a:t>
            </a:r>
            <a:r>
              <a:rPr lang="cs-CZ" sz="2400" dirty="0" err="1"/>
              <a:t>řed</a:t>
            </a:r>
            <a:r>
              <a:rPr lang="cs-CZ" sz="2400" dirty="0"/>
              <a:t>. </a:t>
            </a:r>
            <a:r>
              <a:rPr lang="cs-CZ" sz="2400" dirty="0" err="1"/>
              <a:t>odb</a:t>
            </a:r>
            <a:r>
              <a:rPr lang="cs-CZ" sz="2400" dirty="0"/>
              <a:t>. sociálního zabezpečení MOP 1947 – 1970</a:t>
            </a:r>
          </a:p>
          <a:p>
            <a:pPr marL="0" indent="0">
              <a:buNone/>
            </a:pPr>
            <a:endParaRPr lang="cs-CZ" dirty="0"/>
          </a:p>
          <a:p>
            <a:pPr marL="0" indent="0">
              <a:buNone/>
            </a:pPr>
            <a:r>
              <a:rPr lang="cs-CZ" dirty="0"/>
              <a:t>Igor Tomeš – </a:t>
            </a:r>
            <a:r>
              <a:rPr lang="cs-CZ" sz="2000" dirty="0"/>
              <a:t>Scénář sociální reformy, tvůrce záchranné sociální sítě, autor filosofie transformace sociálního systému po r. 1989, mezinárodní expert</a:t>
            </a:r>
          </a:p>
          <a:p>
            <a:endParaRPr lang="cs-CZ" dirty="0"/>
          </a:p>
        </p:txBody>
      </p:sp>
    </p:spTree>
    <p:extLst>
      <p:ext uri="{BB962C8B-B14F-4D97-AF65-F5344CB8AC3E}">
        <p14:creationId xmlns:p14="http://schemas.microsoft.com/office/powerpoint/2010/main" val="2703483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t>Východiska a vývoj sociální politiky v letech 1948-1989 I.</a:t>
            </a:r>
            <a:endParaRPr lang="cs-CZ" dirty="0"/>
          </a:p>
        </p:txBody>
      </p:sp>
      <p:sp>
        <p:nvSpPr>
          <p:cNvPr id="3" name="Zástupný symbol pro obsah 2"/>
          <p:cNvSpPr>
            <a:spLocks noGrp="1"/>
          </p:cNvSpPr>
          <p:nvPr>
            <p:ph idx="1"/>
          </p:nvPr>
        </p:nvSpPr>
        <p:spPr/>
        <p:txBody>
          <a:bodyPr vert="horz" lIns="91440" tIns="45720" rIns="91440" bIns="45720" rtlCol="0">
            <a:normAutofit fontScale="85000" lnSpcReduction="20000"/>
          </a:bodyPr>
          <a:lstStyle/>
          <a:p>
            <a:r>
              <a:rPr lang="cs-CZ" dirty="0"/>
              <a:t>Termín sociální politika začátkem 50. let vymizel – z ideologického hlediska neexistovaly sociální problémy, které socialismus odstranil (viz např. neexistence nezaměstnanosti, chudoby aj.) – problémy existovaly, byly skryty a řešeny prostřednictvím ekonomiky (přezaměstnanost, cenové dotace)</a:t>
            </a:r>
          </a:p>
          <a:p>
            <a:r>
              <a:rPr lang="cs-CZ" dirty="0"/>
              <a:t>Rozsáhlé redistribuce respektovaly v nadměrné míře rovnostářské myšlenkové koncepty </a:t>
            </a:r>
          </a:p>
          <a:p>
            <a:r>
              <a:rPr lang="cs-CZ" dirty="0"/>
              <a:t>Sociální politika byla deformována, šlo de facto pouze o aktivity státu, který monopolně realizoval aktivity v sociální oblasti, role ostatních subjektů byla potlačena nebo zcela vyloučena, stát výrazně omezil prostor pro samostatné chování všech nestátních subjektů, včetně rodiny, občanům byla vnucena role pasivních příjemců dávek a služeb, aniž měli reálnou možnost o jejich rozsahu a kvalitě spolurozhodovat, sociální opatření byla prezentována jako dary velkorysého a štědrého státu občanovi, který vystupoval především v roli pouhého objektu sociální politiky</a:t>
            </a:r>
          </a:p>
        </p:txBody>
      </p:sp>
    </p:spTree>
    <p:extLst>
      <p:ext uri="{BB962C8B-B14F-4D97-AF65-F5344CB8AC3E}">
        <p14:creationId xmlns:p14="http://schemas.microsoft.com/office/powerpoint/2010/main" val="30118886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t>Východiska a vývoj sociální politiky v letech 1948-1989 II.</a:t>
            </a:r>
            <a:endParaRPr lang="cs-CZ" dirty="0"/>
          </a:p>
        </p:txBody>
      </p:sp>
      <p:sp>
        <p:nvSpPr>
          <p:cNvPr id="3" name="Zástupný symbol pro obsah 2"/>
          <p:cNvSpPr>
            <a:spLocks noGrp="1"/>
          </p:cNvSpPr>
          <p:nvPr>
            <p:ph idx="1"/>
          </p:nvPr>
        </p:nvSpPr>
        <p:spPr/>
        <p:txBody>
          <a:bodyPr vert="horz" lIns="91440" tIns="45720" rIns="91440" bIns="45720" rtlCol="0">
            <a:normAutofit fontScale="92500" lnSpcReduction="20000"/>
          </a:bodyPr>
          <a:lstStyle/>
          <a:p>
            <a:r>
              <a:rPr lang="cs-CZ" dirty="0"/>
              <a:t>Monopol státu byl totální, stát koncipoval, realizoval, financoval a kontroloval celou oblast, respektoval sociální spravedlnost ve smyslu rovnostářství a prosazoval universální schémata a celospolečenský solidarismus</a:t>
            </a:r>
          </a:p>
          <a:p>
            <a:r>
              <a:rPr lang="cs-CZ" dirty="0"/>
              <a:t>Způsob financování byl založen na státním rozpočtu a financování sociálních opatření bylo reziduální, dostatek zdrojů pro financování rozsáhlých sociálních výdajů se stával stále problematičtější, stagnace a pokles ekonomického rozvoje v 60. a 80. letech naznačovaly nutnost změny</a:t>
            </a:r>
          </a:p>
          <a:p>
            <a:r>
              <a:rPr lang="cs-CZ" dirty="0"/>
              <a:t>Sociální jištění obyvatelstva se v minulosti ze všeho nejméně setkávalo s odsudky – sociální systémy relativně dobře fungovaly, vycházely </a:t>
            </a:r>
            <a:br>
              <a:rPr lang="cs-CZ" dirty="0"/>
            </a:br>
            <a:r>
              <a:rPr lang="cs-CZ" dirty="0"/>
              <a:t>z předchozí dlouholeté tradice, postupně se dále vyvíjely a sledovaly </a:t>
            </a:r>
            <a:br>
              <a:rPr lang="cs-CZ" dirty="0"/>
            </a:br>
            <a:r>
              <a:rPr lang="cs-CZ" dirty="0"/>
              <a:t>v určité míře i vývoj ve vyspělých zemích a akceptovaly nebo přihlížely i</a:t>
            </a:r>
            <a:br>
              <a:rPr lang="cs-CZ" dirty="0"/>
            </a:br>
            <a:r>
              <a:rPr lang="cs-CZ" dirty="0"/>
              <a:t>k mezinárodním konvencím a doporučením nadnárodních organizací</a:t>
            </a:r>
          </a:p>
          <a:p>
            <a:endParaRPr lang="cs-CZ" dirty="0"/>
          </a:p>
        </p:txBody>
      </p:sp>
    </p:spTree>
    <p:extLst>
      <p:ext uri="{BB962C8B-B14F-4D97-AF65-F5344CB8AC3E}">
        <p14:creationId xmlns:p14="http://schemas.microsoft.com/office/powerpoint/2010/main" val="5330662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solidFill>
                  <a:srgbClr val="000000"/>
                </a:solidFill>
                <a:latin typeface="Tahoma" panose="020B0604030504040204" pitchFamily="34" charset="0"/>
              </a:rPr>
              <a:t>Východiska a vývoj sociální politiky po roce 1989</a:t>
            </a:r>
            <a:br>
              <a:rPr lang="cs-CZ" sz="2800" dirty="0">
                <a:solidFill>
                  <a:srgbClr val="000000"/>
                </a:solidFill>
                <a:latin typeface="Tahoma" panose="020B0604030504040204" pitchFamily="34" charset="0"/>
              </a:rPr>
            </a:br>
            <a:r>
              <a:rPr lang="cs-CZ" sz="2800" i="1" dirty="0">
                <a:solidFill>
                  <a:srgbClr val="000000"/>
                </a:solidFill>
                <a:latin typeface="Tahoma" panose="020B0604030504040204" pitchFamily="34" charset="0"/>
              </a:rPr>
              <a:t>Transformace sociální politiky</a:t>
            </a:r>
          </a:p>
        </p:txBody>
      </p:sp>
      <p:sp>
        <p:nvSpPr>
          <p:cNvPr id="3" name="Zástupný symbol pro obsah 2"/>
          <p:cNvSpPr>
            <a:spLocks noGrp="1"/>
          </p:cNvSpPr>
          <p:nvPr>
            <p:ph idx="1"/>
          </p:nvPr>
        </p:nvSpPr>
        <p:spPr>
          <a:xfrm>
            <a:off x="541537" y="1586268"/>
            <a:ext cx="11043821" cy="5087911"/>
          </a:xfrm>
        </p:spPr>
        <p:txBody>
          <a:bodyPr vert="horz" lIns="91440" tIns="45720" rIns="91440" bIns="45720" rtlCol="0">
            <a:normAutofit fontScale="92500" lnSpcReduction="10000"/>
          </a:bodyPr>
          <a:lstStyle/>
          <a:p>
            <a:r>
              <a:rPr lang="cs-CZ" dirty="0"/>
              <a:t>Proces, v němž společnost přechází k systému ve vyspělém světě dlouhodobě realizovanému – tuto systémovou změnu nelze uskutečnit</a:t>
            </a:r>
            <a:br>
              <a:rPr lang="cs-CZ" dirty="0"/>
            </a:br>
            <a:r>
              <a:rPr lang="cs-CZ" dirty="0"/>
              <a:t>v krátkém časovém údobí, starý systém ve své původní funkci neexistuje, ale zároveň ještě ve své celistvosti dostatečně nepůsobí systém nový </a:t>
            </a:r>
          </a:p>
          <a:p>
            <a:r>
              <a:rPr lang="cs-CZ" dirty="0"/>
              <a:t>Transformaci je třeba vnímat nejen jako proces směřující k nové podobě sociální politiky, ale současně i jako proces směřující ke kultivaci jedince, ke změně jeho postojů, chování, hodnotových orientací apod.  </a:t>
            </a:r>
          </a:p>
          <a:p>
            <a:r>
              <a:rPr lang="cs-CZ" dirty="0"/>
              <a:t>Problém trendů ve vývoji sociální politiky – jde o tendenci přechodu ke společnosti informací,  o účinnější zvládání rychle postupujícího vědeckotechnického vývoje, o přechod od národních hledisek a kritérií</a:t>
            </a:r>
            <a:br>
              <a:rPr lang="cs-CZ" dirty="0"/>
            </a:br>
            <a:r>
              <a:rPr lang="cs-CZ" dirty="0"/>
              <a:t>k aspektům mezinárodním apod. </a:t>
            </a:r>
          </a:p>
          <a:p>
            <a:r>
              <a:rPr lang="cs-CZ" dirty="0"/>
              <a:t>Sociální reformu je třeba chápat nikoli jako jednorázový akt, ale jako reformu kontinuální</a:t>
            </a:r>
          </a:p>
          <a:p>
            <a:endParaRPr lang="cs-CZ" dirty="0"/>
          </a:p>
          <a:p>
            <a:endParaRPr lang="cs-CZ" dirty="0"/>
          </a:p>
        </p:txBody>
      </p:sp>
    </p:spTree>
    <p:extLst>
      <p:ext uri="{BB962C8B-B14F-4D97-AF65-F5344CB8AC3E}">
        <p14:creationId xmlns:p14="http://schemas.microsoft.com/office/powerpoint/2010/main" val="1194411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825625"/>
            <a:ext cx="10515600" cy="4717218"/>
          </a:xfrm>
        </p:spPr>
        <p:txBody>
          <a:bodyPr>
            <a:normAutofit fontScale="77500" lnSpcReduction="20000"/>
          </a:bodyPr>
          <a:lstStyle/>
          <a:p>
            <a:r>
              <a:rPr lang="cs-CZ" dirty="0"/>
              <a:t>Sociální program federální vlády zpracovaný na přechodné období dvou let</a:t>
            </a:r>
          </a:p>
          <a:p>
            <a:r>
              <a:rPr lang="cs-CZ" dirty="0"/>
              <a:t>Pojat jako program ochranný, který měl umožnit a podpořit ekonomickou reformu, nikoli jako program cílově orientovaný, zaměřil se na vytipování aktuálních rizik dalšího vývoje (nezaměstnanost, inflace, privatizace,  opatření, která budou tlumit sociální napětí spojená s těmito procesy)</a:t>
            </a:r>
          </a:p>
          <a:p>
            <a:r>
              <a:rPr lang="cs-CZ" dirty="0"/>
              <a:t>Inicioval vznik záchranné sociální sítě </a:t>
            </a:r>
          </a:p>
          <a:p>
            <a:r>
              <a:rPr lang="cs-CZ" dirty="0"/>
              <a:t>Sehrál aktivní roli, sociální politika umožnila start a počátek ekonomické reformy</a:t>
            </a:r>
          </a:p>
          <a:p>
            <a:r>
              <a:rPr lang="cs-CZ" dirty="0"/>
              <a:t>Položil základy k vybudování sociální politiky nového typu, vytvářel chybějící sociální instituce (např. úřady práce), instituty (např. sociální pojištění, životní minimum) a mechanismy (např. valorizační mechanismy, kolektivní vyjednávání)</a:t>
            </a:r>
          </a:p>
          <a:p>
            <a:r>
              <a:rPr lang="cs-CZ" dirty="0"/>
              <a:t>Přijata řada nových zákonů (např. zákon o zaměstnanosti, o životním minimu, sociální potřebnosti, o pojistném na sociální zabezpečení a příspěvku na státní politiku zaměstnanosti, o zdravotním pojištění aj.), v průběhu 90. let a na počátku tohoto století doznaly mnoha změn</a:t>
            </a:r>
          </a:p>
        </p:txBody>
      </p:sp>
      <p:sp>
        <p:nvSpPr>
          <p:cNvPr id="7" name="Nadpis 1">
            <a:extLst>
              <a:ext uri="{FF2B5EF4-FFF2-40B4-BE49-F238E27FC236}">
                <a16:creationId xmlns:a16="http://schemas.microsoft.com/office/drawing/2014/main" id="{0FA741B7-6692-5E7C-DD72-93259DAEB539}"/>
              </a:ext>
            </a:extLst>
          </p:cNvPr>
          <p:cNvSpPr>
            <a:spLocks noGrp="1"/>
          </p:cNvSpPr>
          <p:nvPr>
            <p:ph type="title"/>
          </p:nvPr>
        </p:nvSpPr>
        <p:spPr>
          <a:xfrm>
            <a:off x="838200" y="365125"/>
            <a:ext cx="10515600" cy="1325563"/>
          </a:xfrm>
        </p:spPr>
        <p:txBody>
          <a:bodyPr/>
          <a:lstStyle/>
          <a:p>
            <a:r>
              <a:rPr lang="cs-CZ" sz="2800" dirty="0">
                <a:solidFill>
                  <a:srgbClr val="000000"/>
                </a:solidFill>
                <a:latin typeface="Tahoma" panose="020B0604030504040204" pitchFamily="34" charset="0"/>
              </a:rPr>
              <a:t>Východiska a vývoj sociální politiky po roce 1989</a:t>
            </a:r>
            <a:br>
              <a:rPr lang="cs-CZ" sz="2800" dirty="0">
                <a:solidFill>
                  <a:srgbClr val="000000"/>
                </a:solidFill>
                <a:latin typeface="Tahoma" panose="020B0604030504040204" pitchFamily="34" charset="0"/>
              </a:rPr>
            </a:br>
            <a:r>
              <a:rPr lang="cs-CZ" sz="2800" i="1" dirty="0">
                <a:solidFill>
                  <a:srgbClr val="000000"/>
                </a:solidFill>
                <a:latin typeface="Tahoma" panose="020B0604030504040204" pitchFamily="34" charset="0"/>
              </a:rPr>
              <a:t>Scénář sociální reformy</a:t>
            </a:r>
          </a:p>
        </p:txBody>
      </p:sp>
    </p:spTree>
    <p:extLst>
      <p:ext uri="{BB962C8B-B14F-4D97-AF65-F5344CB8AC3E}">
        <p14:creationId xmlns:p14="http://schemas.microsoft.com/office/powerpoint/2010/main" val="3487141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solidFill>
                  <a:srgbClr val="000000"/>
                </a:solidFill>
                <a:latin typeface="Tahoma" panose="020B0604030504040204" pitchFamily="34" charset="0"/>
              </a:rPr>
              <a:t>Východiska a vývoj sociální politiky po roce 1989</a:t>
            </a:r>
            <a:br>
              <a:rPr lang="cs-CZ" sz="2800" dirty="0">
                <a:solidFill>
                  <a:srgbClr val="000000"/>
                </a:solidFill>
                <a:latin typeface="Tahoma" panose="020B0604030504040204" pitchFamily="34" charset="0"/>
              </a:rPr>
            </a:br>
            <a:r>
              <a:rPr lang="cs-CZ" sz="2800" i="1" dirty="0">
                <a:solidFill>
                  <a:srgbClr val="000000"/>
                </a:solidFill>
                <a:latin typeface="Tahoma" panose="020B0604030504040204" pitchFamily="34" charset="0"/>
              </a:rPr>
              <a:t>Koncept záchranné sociální sítě</a:t>
            </a:r>
            <a:endParaRPr lang="cs-CZ" i="1" dirty="0"/>
          </a:p>
        </p:txBody>
      </p:sp>
      <p:sp>
        <p:nvSpPr>
          <p:cNvPr id="3" name="Zástupný symbol pro obsah 2"/>
          <p:cNvSpPr>
            <a:spLocks noGrp="1"/>
          </p:cNvSpPr>
          <p:nvPr>
            <p:ph idx="1"/>
          </p:nvPr>
        </p:nvSpPr>
        <p:spPr/>
        <p:txBody>
          <a:bodyPr>
            <a:normAutofit lnSpcReduction="10000"/>
          </a:bodyPr>
          <a:lstStyle/>
          <a:p>
            <a:r>
              <a:rPr lang="cs-CZ" dirty="0"/>
              <a:t>Záchranná sociální síť má zmírňovat sociální dopady jednotlivých kroků transformace ekonomiky</a:t>
            </a:r>
          </a:p>
          <a:p>
            <a:r>
              <a:rPr lang="cs-CZ" dirty="0"/>
              <a:t>Je výrazem celospolečenské solidarity a zodpovědnosti státu ve vztahu k občanům pro případ, že se ne vlastní vinou dostanou do stavu nouze, případně že jsou ohroženy důležité sociální zájmy občana nebo i státu (společnosti) – v těchto případech stát garantuje potřebný, nezbytný, společensky uznaný standard pomoci</a:t>
            </a:r>
          </a:p>
          <a:p>
            <a:r>
              <a:rPr lang="cs-CZ" dirty="0"/>
              <a:t>Je koncipována jako aktivizační, adaptabilní a pružný systém sociálních opatření, který musí nutně reagovat na změny, k nimž dochází v reálném životě</a:t>
            </a:r>
          </a:p>
        </p:txBody>
      </p:sp>
    </p:spTree>
    <p:extLst>
      <p:ext uri="{BB962C8B-B14F-4D97-AF65-F5344CB8AC3E}">
        <p14:creationId xmlns:p14="http://schemas.microsoft.com/office/powerpoint/2010/main" val="2894572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621137"/>
            <a:ext cx="10515600" cy="5211192"/>
          </a:xfrm>
        </p:spPr>
        <p:txBody>
          <a:bodyPr>
            <a:noAutofit/>
          </a:bodyPr>
          <a:lstStyle/>
          <a:p>
            <a:pPr marL="0" indent="0">
              <a:lnSpc>
                <a:spcPct val="80000"/>
              </a:lnSpc>
              <a:buNone/>
            </a:pPr>
            <a:r>
              <a:rPr lang="cs-CZ" sz="2400" i="1" dirty="0"/>
              <a:t>Soubor  legislativních norem upravující sociálně politická opatření, kterými stát garantuje všem občanům určitou minimální úroveň pomoci v případě, že se ocitnou v závažných a státem uznaných nouzových sociálních situacích</a:t>
            </a:r>
          </a:p>
          <a:p>
            <a:pPr marL="0" indent="0">
              <a:lnSpc>
                <a:spcPct val="80000"/>
              </a:lnSpc>
              <a:buNone/>
            </a:pPr>
            <a:endParaRPr lang="cs-CZ" sz="1400" dirty="0"/>
          </a:p>
          <a:p>
            <a:pPr marL="0" indent="0">
              <a:lnSpc>
                <a:spcPct val="80000"/>
              </a:lnSpc>
              <a:buNone/>
            </a:pPr>
            <a:r>
              <a:rPr lang="cs-CZ" sz="2400" dirty="0"/>
              <a:t>Základní funkce:</a:t>
            </a:r>
          </a:p>
          <a:p>
            <a:pPr>
              <a:lnSpc>
                <a:spcPct val="80000"/>
              </a:lnSpc>
              <a:buSzPct val="70000"/>
            </a:pPr>
            <a:r>
              <a:rPr lang="cs-CZ" sz="2400" dirty="0"/>
              <a:t>Aktivně působí v politice zaměstnanosti a spoluvytváří předpoklady k tomu, aby se pracovní síla vracela do aktivní ekonomické činnosti a byla zabezpečena nezbytnými příjmy v případě nezaměstnanosti</a:t>
            </a:r>
          </a:p>
          <a:p>
            <a:pPr>
              <a:lnSpc>
                <a:spcPct val="80000"/>
              </a:lnSpc>
              <a:buSzPct val="70000"/>
            </a:pPr>
            <a:r>
              <a:rPr lang="cs-CZ" sz="2400" dirty="0"/>
              <a:t>Garantuje ekonomicky aktivnímu obyvatelstvu minimální výši pracovního příjmu garantováním tzv. minimální mzdy</a:t>
            </a:r>
          </a:p>
          <a:p>
            <a:pPr>
              <a:lnSpc>
                <a:spcPct val="80000"/>
              </a:lnSpc>
              <a:buSzPct val="70000"/>
            </a:pPr>
            <a:r>
              <a:rPr lang="cs-CZ" sz="2400" dirty="0"/>
              <a:t>Garantuje nezbytně nutnou výši příjmů sociálně potřebným občanům, zejména nízkopříjmovým rodinám s dětmi (např. stanovením tzv. životního minima)</a:t>
            </a:r>
          </a:p>
          <a:p>
            <a:pPr>
              <a:lnSpc>
                <a:spcPct val="80000"/>
              </a:lnSpc>
              <a:buSzPct val="70000"/>
            </a:pPr>
            <a:r>
              <a:rPr lang="cs-CZ" sz="2400" dirty="0"/>
              <a:t>Poskytuje určitou ochranu bydlení sociálně potřebným občanům (určitými příspěvky na úhradu nákladů spojených s bydlením)</a:t>
            </a:r>
          </a:p>
          <a:p>
            <a:pPr marL="0" indent="0">
              <a:buNone/>
            </a:pPr>
            <a:endParaRPr lang="cs-CZ" sz="2400" dirty="0"/>
          </a:p>
        </p:txBody>
      </p:sp>
      <p:sp>
        <p:nvSpPr>
          <p:cNvPr id="6" name="Nadpis 1">
            <a:extLst>
              <a:ext uri="{FF2B5EF4-FFF2-40B4-BE49-F238E27FC236}">
                <a16:creationId xmlns:a16="http://schemas.microsoft.com/office/drawing/2014/main" id="{78DE86AC-E2DA-A5D7-4C11-0A0700630959}"/>
              </a:ext>
            </a:extLst>
          </p:cNvPr>
          <p:cNvSpPr>
            <a:spLocks noGrp="1"/>
          </p:cNvSpPr>
          <p:nvPr>
            <p:ph type="title"/>
          </p:nvPr>
        </p:nvSpPr>
        <p:spPr>
          <a:xfrm>
            <a:off x="838200" y="365125"/>
            <a:ext cx="10515600" cy="1325563"/>
          </a:xfrm>
        </p:spPr>
        <p:txBody>
          <a:bodyPr/>
          <a:lstStyle/>
          <a:p>
            <a:r>
              <a:rPr lang="cs-CZ" sz="2800" dirty="0">
                <a:solidFill>
                  <a:srgbClr val="000000"/>
                </a:solidFill>
                <a:latin typeface="Tahoma" panose="020B0604030504040204" pitchFamily="34" charset="0"/>
              </a:rPr>
              <a:t>Východiska a vývoj sociální politiky po roce 1989</a:t>
            </a:r>
            <a:br>
              <a:rPr lang="cs-CZ" sz="2800" dirty="0">
                <a:solidFill>
                  <a:srgbClr val="000000"/>
                </a:solidFill>
                <a:latin typeface="Tahoma" panose="020B0604030504040204" pitchFamily="34" charset="0"/>
              </a:rPr>
            </a:br>
            <a:r>
              <a:rPr lang="cs-CZ" sz="2800" i="1" dirty="0">
                <a:solidFill>
                  <a:srgbClr val="000000"/>
                </a:solidFill>
                <a:latin typeface="Tahoma" panose="020B0604030504040204" pitchFamily="34" charset="0"/>
              </a:rPr>
              <a:t>Vymezení a základní funkce záchranné sociální sítě</a:t>
            </a:r>
            <a:endParaRPr lang="cs-CZ" i="1" dirty="0"/>
          </a:p>
        </p:txBody>
      </p:sp>
    </p:spTree>
    <p:extLst>
      <p:ext uri="{BB962C8B-B14F-4D97-AF65-F5344CB8AC3E}">
        <p14:creationId xmlns:p14="http://schemas.microsoft.com/office/powerpoint/2010/main" val="34101964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AB92F-26B6-1621-EE68-D39D5206BF63}"/>
            </a:ext>
          </a:extLst>
        </p:cNvPr>
        <p:cNvGrpSpPr/>
        <p:nvPr/>
      </p:nvGrpSpPr>
      <p:grpSpPr>
        <a:xfrm>
          <a:off x="0" y="0"/>
          <a:ext cx="0" cy="0"/>
          <a:chOff x="0" y="0"/>
          <a:chExt cx="0" cy="0"/>
        </a:xfrm>
      </p:grpSpPr>
      <p:sp>
        <p:nvSpPr>
          <p:cNvPr id="4" name="Nadpis 3">
            <a:extLst>
              <a:ext uri="{FF2B5EF4-FFF2-40B4-BE49-F238E27FC236}">
                <a16:creationId xmlns:a16="http://schemas.microsoft.com/office/drawing/2014/main" id="{988951FE-55FC-40AA-EE83-5C47EC3F0B31}"/>
              </a:ext>
            </a:extLst>
          </p:cNvPr>
          <p:cNvSpPr>
            <a:spLocks noGrp="1"/>
          </p:cNvSpPr>
          <p:nvPr>
            <p:ph type="title"/>
          </p:nvPr>
        </p:nvSpPr>
        <p:spPr/>
        <p:txBody>
          <a:bodyPr/>
          <a:lstStyle/>
          <a:p>
            <a:r>
              <a:rPr lang="cs-CZ" dirty="0">
                <a:solidFill>
                  <a:srgbClr val="000000"/>
                </a:solidFill>
                <a:latin typeface="Tahoma" panose="020B0604030504040204" pitchFamily="34" charset="0"/>
              </a:rPr>
              <a:t>3</a:t>
            </a:r>
            <a:r>
              <a:rPr lang="cs-CZ" sz="6000" dirty="0">
                <a:solidFill>
                  <a:srgbClr val="000000"/>
                </a:solidFill>
                <a:latin typeface="Tahoma" panose="020B0604030504040204" pitchFamily="34" charset="0"/>
              </a:rPr>
              <a:t>. </a:t>
            </a:r>
            <a:r>
              <a:rPr lang="cs-CZ" sz="6000" dirty="0">
                <a:solidFill>
                  <a:srgbClr val="000000"/>
                </a:solidFill>
                <a:latin typeface="Tahoma" panose="020B0604030504040204" pitchFamily="34" charset="0"/>
                <a:ea typeface="+mn-ea"/>
                <a:cs typeface="+mn-cs"/>
              </a:rPr>
              <a:t>Příčiny rozdílů a modely sociální politiky</a:t>
            </a:r>
            <a:endParaRPr lang="cs-CZ" dirty="0"/>
          </a:p>
        </p:txBody>
      </p:sp>
    </p:spTree>
    <p:extLst>
      <p:ext uri="{BB962C8B-B14F-4D97-AF65-F5344CB8AC3E}">
        <p14:creationId xmlns:p14="http://schemas.microsoft.com/office/powerpoint/2010/main" val="26031387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solidFill>
                  <a:srgbClr val="000000"/>
                </a:solidFill>
                <a:latin typeface="Tahoma" panose="020B0604030504040204" pitchFamily="34" charset="0"/>
              </a:rPr>
              <a:t>Koncept sociálního státu a jeho varianty</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Podle V. Krebse (in: Mertl J. a kol. 2023):</a:t>
            </a:r>
          </a:p>
          <a:p>
            <a:r>
              <a:rPr lang="cs-CZ" dirty="0"/>
              <a:t>Stěžejní koncept pro určení a popis role státu v sociální politice</a:t>
            </a:r>
          </a:p>
          <a:p>
            <a:r>
              <a:rPr lang="cs-CZ" dirty="0"/>
              <a:t>Klíčovou otázkou fungování státu v oblasti sociální politiky je míra přerozdělování</a:t>
            </a:r>
          </a:p>
          <a:p>
            <a:r>
              <a:rPr lang="cs-CZ" dirty="0"/>
              <a:t>Koncept sociální státu odráží rostoucí roli státu v sociální politice</a:t>
            </a:r>
          </a:p>
          <a:p>
            <a:r>
              <a:rPr lang="cs-CZ" dirty="0"/>
              <a:t>Lze jej vnímat jako reformu liberálního pojetí sociální politiky, která se v různých státech uplatňovala v různém rozsahu a v různé podobě v závislosti na konkrétních národních specifikách</a:t>
            </a:r>
          </a:p>
          <a:p>
            <a:r>
              <a:rPr lang="cs-CZ" dirty="0"/>
              <a:t>Vzhledem k těmto specifikům jsou koncepty sociálních států ve vyspělých zemích značně diferencované</a:t>
            </a:r>
          </a:p>
          <a:p>
            <a:endParaRPr lang="cs-CZ" dirty="0"/>
          </a:p>
        </p:txBody>
      </p:sp>
    </p:spTree>
    <p:extLst>
      <p:ext uri="{BB962C8B-B14F-4D97-AF65-F5344CB8AC3E}">
        <p14:creationId xmlns:p14="http://schemas.microsoft.com/office/powerpoint/2010/main" val="276478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solidFill>
                  <a:srgbClr val="000000"/>
                </a:solidFill>
                <a:latin typeface="Tahoma" panose="020B0604030504040204" pitchFamily="34" charset="0"/>
                <a:ea typeface="+mn-ea"/>
                <a:cs typeface="+mn-cs"/>
              </a:rPr>
              <a:t>Možnosti rozlišení a klasifikace modelů sociální politiky</a:t>
            </a:r>
            <a:endParaRPr lang="cs-CZ" dirty="0"/>
          </a:p>
        </p:txBody>
      </p:sp>
      <p:sp>
        <p:nvSpPr>
          <p:cNvPr id="3" name="Zástupný symbol pro obsah 2"/>
          <p:cNvSpPr>
            <a:spLocks noGrp="1"/>
          </p:cNvSpPr>
          <p:nvPr>
            <p:ph idx="1"/>
          </p:nvPr>
        </p:nvSpPr>
        <p:spPr/>
        <p:txBody>
          <a:bodyPr>
            <a:normAutofit/>
          </a:bodyPr>
          <a:lstStyle/>
          <a:p>
            <a:r>
              <a:rPr lang="cs-CZ" dirty="0"/>
              <a:t>Rozhodující  je, jaká role je přisuzována jednotlivým subjektům, spor o to, jakou úlohu koncepční i čistě praktickou má v sociální politice stát a ostatní subjekty</a:t>
            </a:r>
          </a:p>
          <a:p>
            <a:r>
              <a:rPr lang="cs-CZ" dirty="0"/>
              <a:t>Rozlišení podle míry účasti státu v praxi sociální politiky se rozlišují i její určité modely (R. M. </a:t>
            </a:r>
            <a:r>
              <a:rPr lang="cs-CZ" dirty="0" err="1"/>
              <a:t>Titmus</a:t>
            </a:r>
            <a:r>
              <a:rPr lang="cs-CZ" dirty="0"/>
              <a:t> – "Úvod do sociální politiky" (1974), G. </a:t>
            </a:r>
            <a:r>
              <a:rPr lang="cs-CZ" dirty="0" err="1"/>
              <a:t>Esping</a:t>
            </a:r>
            <a:r>
              <a:rPr lang="cs-CZ" dirty="0"/>
              <a:t> </a:t>
            </a:r>
            <a:r>
              <a:rPr lang="cs-CZ"/>
              <a:t>– Anderson </a:t>
            </a:r>
            <a:r>
              <a:rPr lang="cs-CZ" dirty="0"/>
              <a:t>– "Tři politické ekonomie sociálního státu" (1991)</a:t>
            </a:r>
          </a:p>
          <a:p>
            <a:pPr lvl="1"/>
            <a:r>
              <a:rPr lang="cs-CZ" dirty="0"/>
              <a:t>liberální (reziduální) model</a:t>
            </a:r>
          </a:p>
          <a:p>
            <a:pPr lvl="1"/>
            <a:r>
              <a:rPr lang="cs-CZ" dirty="0"/>
              <a:t>sociálně-demokratický (</a:t>
            </a:r>
            <a:r>
              <a:rPr lang="cs-CZ" dirty="0" err="1"/>
              <a:t>redistributivní</a:t>
            </a:r>
            <a:r>
              <a:rPr lang="cs-CZ" dirty="0"/>
              <a:t>) model</a:t>
            </a:r>
          </a:p>
          <a:p>
            <a:pPr lvl="1"/>
            <a:r>
              <a:rPr lang="cs-CZ" dirty="0"/>
              <a:t>korporativní (výkonový) model</a:t>
            </a:r>
          </a:p>
          <a:p>
            <a:pPr>
              <a:buFontTx/>
              <a:buChar char="-"/>
            </a:pPr>
            <a:endParaRPr lang="cs-CZ" dirty="0"/>
          </a:p>
        </p:txBody>
      </p:sp>
    </p:spTree>
    <p:extLst>
      <p:ext uri="{BB962C8B-B14F-4D97-AF65-F5344CB8AC3E}">
        <p14:creationId xmlns:p14="http://schemas.microsoft.com/office/powerpoint/2010/main" val="2996550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CD42B6-AD66-F935-6238-ED8F16A6B2D3}"/>
              </a:ext>
            </a:extLst>
          </p:cNvPr>
          <p:cNvSpPr>
            <a:spLocks noGrp="1"/>
          </p:cNvSpPr>
          <p:nvPr>
            <p:ph type="title"/>
          </p:nvPr>
        </p:nvSpPr>
        <p:spPr/>
        <p:txBody>
          <a:bodyPr/>
          <a:lstStyle/>
          <a:p>
            <a:r>
              <a:rPr lang="cs-CZ" dirty="0"/>
              <a:t>Obecné poznámky ke genezi sociální politiky</a:t>
            </a:r>
            <a:br>
              <a:rPr lang="cs-CZ" dirty="0"/>
            </a:br>
            <a:r>
              <a:rPr lang="cs-CZ" i="1" dirty="0"/>
              <a:t>Co je a není cílem popisu její geneze?</a:t>
            </a:r>
          </a:p>
        </p:txBody>
      </p:sp>
      <p:sp>
        <p:nvSpPr>
          <p:cNvPr id="3" name="Zástupný obsah 2">
            <a:extLst>
              <a:ext uri="{FF2B5EF4-FFF2-40B4-BE49-F238E27FC236}">
                <a16:creationId xmlns:a16="http://schemas.microsoft.com/office/drawing/2014/main" id="{8F812612-91CB-F5C0-35D2-C56014064F63}"/>
              </a:ext>
            </a:extLst>
          </p:cNvPr>
          <p:cNvSpPr>
            <a:spLocks noGrp="1"/>
          </p:cNvSpPr>
          <p:nvPr>
            <p:ph idx="1"/>
          </p:nvPr>
        </p:nvSpPr>
        <p:spPr>
          <a:xfrm>
            <a:off x="838200" y="1825625"/>
            <a:ext cx="10766196" cy="4801418"/>
          </a:xfrm>
        </p:spPr>
        <p:txBody>
          <a:bodyPr>
            <a:normAutofit fontScale="85000" lnSpcReduction="20000"/>
          </a:bodyPr>
          <a:lstStyle/>
          <a:p>
            <a:r>
              <a:rPr lang="cs-CZ" dirty="0"/>
              <a:t>Popis geneze sociální politiky: založen na popisu geneze sociálně politických systémů a proto se u něho nelze omezit na charakteristiku vývoje jednoho národního státu</a:t>
            </a:r>
          </a:p>
          <a:p>
            <a:r>
              <a:rPr lang="cs-CZ" dirty="0"/>
              <a:t>Jeho cílem je</a:t>
            </a:r>
          </a:p>
          <a:p>
            <a:pPr lvl="1"/>
            <a:r>
              <a:rPr lang="cs-CZ" dirty="0"/>
              <a:t>Zachytit hlavní trendy při formování sociální politiky a nejvýznamnější milníky jejího vývoje</a:t>
            </a:r>
          </a:p>
          <a:p>
            <a:pPr lvl="1"/>
            <a:r>
              <a:rPr lang="cs-CZ" dirty="0"/>
              <a:t>Objasnit důvody vedoucí ke změnám sociální politiky, popsat trendy a události, které vedly k této potřebě</a:t>
            </a:r>
          </a:p>
          <a:p>
            <a:pPr lvl="1"/>
            <a:r>
              <a:rPr lang="cs-CZ" dirty="0"/>
              <a:t>Popsat historické okolnosti vedoucí ke vzniku a určující podobu fungování některých významných institutů, případně jejich historické proměny</a:t>
            </a:r>
          </a:p>
          <a:p>
            <a:pPr lvl="1"/>
            <a:r>
              <a:rPr lang="cs-CZ" dirty="0"/>
              <a:t>Prostřednictvím tohoto „historického exkurzu“ získat odpovídající „měřítka“ pro hodnocení stávajících institutů, nadhled či odstup od aktuálního a vlastně také „dobového“ pohledu; poukázat na významné historické a zahraniční inspirace a milníky v sociální politice</a:t>
            </a:r>
          </a:p>
          <a:p>
            <a:r>
              <a:rPr lang="cs-CZ" dirty="0"/>
              <a:t>Jeho cílem není</a:t>
            </a:r>
          </a:p>
          <a:p>
            <a:pPr lvl="1"/>
            <a:r>
              <a:rPr lang="cs-CZ" dirty="0"/>
              <a:t>podrobný popis institutů založených na odlišných pojetích sociálních politiky</a:t>
            </a:r>
          </a:p>
          <a:p>
            <a:pPr lvl="1"/>
            <a:r>
              <a:rPr lang="cs-CZ" dirty="0"/>
              <a:t>podrobná charakteristika přístupů k ní uplatňovaných v různých historických obdobích ani</a:t>
            </a:r>
          </a:p>
          <a:p>
            <a:pPr lvl="1"/>
            <a:r>
              <a:rPr lang="cs-CZ" dirty="0"/>
              <a:t>provedení komparace různých východisek, institutů, systémů nebo jejich implikací</a:t>
            </a:r>
          </a:p>
        </p:txBody>
      </p:sp>
    </p:spTree>
    <p:extLst>
      <p:ext uri="{BB962C8B-B14F-4D97-AF65-F5344CB8AC3E}">
        <p14:creationId xmlns:p14="http://schemas.microsoft.com/office/powerpoint/2010/main" val="11272733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solidFill>
                  <a:srgbClr val="000000"/>
                </a:solidFill>
                <a:latin typeface="Tahoma" panose="020B0604030504040204" pitchFamily="34" charset="0"/>
              </a:rPr>
              <a:t>Liberální (reziduální) model</a:t>
            </a:r>
            <a:endParaRPr lang="cs-CZ" dirty="0"/>
          </a:p>
        </p:txBody>
      </p:sp>
      <p:sp>
        <p:nvSpPr>
          <p:cNvPr id="3" name="Zástupný symbol pro obsah 2"/>
          <p:cNvSpPr>
            <a:spLocks noGrp="1"/>
          </p:cNvSpPr>
          <p:nvPr>
            <p:ph idx="1"/>
          </p:nvPr>
        </p:nvSpPr>
        <p:spPr/>
        <p:txBody>
          <a:bodyPr>
            <a:normAutofit/>
          </a:bodyPr>
          <a:lstStyle/>
          <a:p>
            <a:pPr>
              <a:spcBef>
                <a:spcPts val="600"/>
              </a:spcBef>
            </a:pPr>
            <a:r>
              <a:rPr lang="cs-CZ" dirty="0">
                <a:latin typeface="Verdana" panose="020B0604030504040204" pitchFamily="34" charset="0"/>
                <a:ea typeface="Calibri" panose="020F0502020204030204" pitchFamily="34" charset="0"/>
              </a:rPr>
              <a:t>Poskytování sociální pomoci na základě testování majetkových poměrů</a:t>
            </a:r>
          </a:p>
          <a:p>
            <a:pPr>
              <a:spcBef>
                <a:spcPts val="600"/>
              </a:spcBef>
            </a:pPr>
            <a:r>
              <a:rPr lang="cs-CZ" dirty="0">
                <a:latin typeface="Verdana" panose="020B0604030504040204" pitchFamily="34" charset="0"/>
                <a:ea typeface="Calibri" panose="020F0502020204030204" pitchFamily="34" charset="0"/>
              </a:rPr>
              <a:t>Malé přerozdělování</a:t>
            </a:r>
          </a:p>
          <a:p>
            <a:pPr>
              <a:spcBef>
                <a:spcPts val="600"/>
              </a:spcBef>
            </a:pPr>
            <a:r>
              <a:rPr lang="cs-CZ" dirty="0">
                <a:latin typeface="Verdana" panose="020B0604030504040204" pitchFamily="34" charset="0"/>
                <a:ea typeface="Calibri" panose="020F0502020204030204" pitchFamily="34" charset="0"/>
              </a:rPr>
              <a:t>Orientace na zabezpečení osob s nízkými příjmy</a:t>
            </a:r>
          </a:p>
          <a:p>
            <a:pPr>
              <a:spcBef>
                <a:spcPts val="600"/>
              </a:spcBef>
            </a:pPr>
            <a:r>
              <a:rPr lang="cs-CZ" dirty="0">
                <a:latin typeface="Verdana" panose="020B0604030504040204" pitchFamily="34" charset="0"/>
                <a:ea typeface="Calibri" panose="020F0502020204030204" pitchFamily="34" charset="0"/>
              </a:rPr>
              <a:t>Nízká úroveň dávek</a:t>
            </a:r>
          </a:p>
          <a:p>
            <a:pPr>
              <a:spcBef>
                <a:spcPts val="600"/>
              </a:spcBef>
            </a:pPr>
            <a:endParaRPr lang="cs-CZ" dirty="0">
              <a:latin typeface="Verdana" panose="020B0604030504040204" pitchFamily="34" charset="0"/>
              <a:ea typeface="Calibri" panose="020F0502020204030204" pitchFamily="34" charset="0"/>
            </a:endParaRPr>
          </a:p>
          <a:p>
            <a:pPr>
              <a:spcBef>
                <a:spcPts val="600"/>
              </a:spcBef>
            </a:pPr>
            <a:r>
              <a:rPr lang="cs-CZ" dirty="0">
                <a:latin typeface="Verdana" panose="020B0604030504040204" pitchFamily="34" charset="0"/>
                <a:ea typeface="Calibri" panose="020F0502020204030204" pitchFamily="34" charset="0"/>
              </a:rPr>
              <a:t>Uplatňovány v USA, Kanadě a v Austrálii, blíží se jim systémy v Dánsku, Švýcarsku a ve Velké Británii</a:t>
            </a:r>
            <a:endParaRPr lang="cs-CZ" sz="4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6375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solidFill>
                  <a:srgbClr val="000000"/>
                </a:solidFill>
                <a:latin typeface="Tahoma" panose="020B0604030504040204" pitchFamily="34" charset="0"/>
              </a:rPr>
              <a:t>Korporativistický (výkonový) model</a:t>
            </a:r>
            <a:endParaRPr lang="cs-CZ" dirty="0"/>
          </a:p>
        </p:txBody>
      </p:sp>
      <p:sp>
        <p:nvSpPr>
          <p:cNvPr id="3" name="Zástupný symbol pro obsah 2"/>
          <p:cNvSpPr>
            <a:spLocks noGrp="1"/>
          </p:cNvSpPr>
          <p:nvPr>
            <p:ph idx="1"/>
          </p:nvPr>
        </p:nvSpPr>
        <p:spPr/>
        <p:txBody>
          <a:bodyPr/>
          <a:lstStyle/>
          <a:p>
            <a:pPr>
              <a:spcBef>
                <a:spcPts val="600"/>
              </a:spcBef>
            </a:pPr>
            <a:r>
              <a:rPr lang="cs-CZ" dirty="0">
                <a:latin typeface="Verdana" panose="020B0604030504040204" pitchFamily="34" charset="0"/>
                <a:ea typeface="Calibri" panose="020F0502020204030204" pitchFamily="34" charset="0"/>
              </a:rPr>
              <a:t>Zachování statusových rozdílů mezi jednotlivými sociálními třídami</a:t>
            </a:r>
          </a:p>
          <a:p>
            <a:pPr>
              <a:spcBef>
                <a:spcPts val="600"/>
              </a:spcBef>
            </a:pPr>
            <a:r>
              <a:rPr lang="cs-CZ" dirty="0">
                <a:latin typeface="Verdana" panose="020B0604030504040204" pitchFamily="34" charset="0"/>
                <a:ea typeface="Calibri" panose="020F0502020204030204" pitchFamily="34" charset="0"/>
              </a:rPr>
              <a:t>Soukromé pojištění a zaměstnanecké příplatky mají pouze marginální roli</a:t>
            </a:r>
          </a:p>
          <a:p>
            <a:pPr>
              <a:spcBef>
                <a:spcPts val="600"/>
              </a:spcBef>
            </a:pPr>
            <a:endParaRPr lang="cs-CZ" dirty="0">
              <a:latin typeface="Verdana" panose="020B0604030504040204" pitchFamily="34" charset="0"/>
              <a:ea typeface="Calibri" panose="020F0502020204030204" pitchFamily="34" charset="0"/>
            </a:endParaRPr>
          </a:p>
          <a:p>
            <a:pPr>
              <a:spcBef>
                <a:spcPts val="600"/>
              </a:spcBef>
            </a:pPr>
            <a:r>
              <a:rPr lang="cs-CZ" dirty="0">
                <a:latin typeface="Verdana" panose="020B0604030504040204" pitchFamily="34" charset="0"/>
                <a:ea typeface="Calibri" panose="020F0502020204030204" pitchFamily="34" charset="0"/>
              </a:rPr>
              <a:t>Uplatňován v Rakousku, Německu, Francii a v Itálii</a:t>
            </a:r>
            <a:endParaRPr lang="cs-CZ" sz="4000" dirty="0">
              <a:latin typeface="Times New Roman" panose="02020603050405020304" pitchFamily="18" charset="0"/>
              <a:ea typeface="Calibri" panose="020F0502020204030204" pitchFamily="34" charset="0"/>
            </a:endParaRPr>
          </a:p>
          <a:p>
            <a:pPr marL="0" indent="0">
              <a:buNone/>
            </a:pPr>
            <a:endParaRPr lang="cs-CZ" dirty="0"/>
          </a:p>
        </p:txBody>
      </p:sp>
    </p:spTree>
    <p:extLst>
      <p:ext uri="{BB962C8B-B14F-4D97-AF65-F5344CB8AC3E}">
        <p14:creationId xmlns:p14="http://schemas.microsoft.com/office/powerpoint/2010/main" val="1087980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solidFill>
                  <a:srgbClr val="000000"/>
                </a:solidFill>
                <a:latin typeface="Tahoma" panose="020B0604030504040204" pitchFamily="34" charset="0"/>
              </a:rPr>
              <a:t>Sociálně-demokratický (</a:t>
            </a:r>
            <a:r>
              <a:rPr lang="cs-CZ" sz="2800" dirty="0" err="1">
                <a:solidFill>
                  <a:srgbClr val="000000"/>
                </a:solidFill>
                <a:latin typeface="Tahoma" panose="020B0604030504040204" pitchFamily="34" charset="0"/>
              </a:rPr>
              <a:t>redistributivní</a:t>
            </a:r>
            <a:r>
              <a:rPr lang="cs-CZ" sz="2800" dirty="0">
                <a:solidFill>
                  <a:srgbClr val="000000"/>
                </a:solidFill>
                <a:latin typeface="Tahoma" panose="020B0604030504040204" pitchFamily="34" charset="0"/>
              </a:rPr>
              <a:t>) model</a:t>
            </a:r>
          </a:p>
        </p:txBody>
      </p:sp>
      <p:sp>
        <p:nvSpPr>
          <p:cNvPr id="3" name="Zástupný symbol pro obsah 2"/>
          <p:cNvSpPr>
            <a:spLocks noGrp="1"/>
          </p:cNvSpPr>
          <p:nvPr>
            <p:ph idx="1"/>
          </p:nvPr>
        </p:nvSpPr>
        <p:spPr/>
        <p:txBody>
          <a:bodyPr/>
          <a:lstStyle/>
          <a:p>
            <a:pPr>
              <a:spcBef>
                <a:spcPts val="600"/>
              </a:spcBef>
            </a:pPr>
            <a:r>
              <a:rPr lang="cs-CZ" dirty="0">
                <a:latin typeface="Verdana" panose="020B0604030504040204" pitchFamily="34" charset="0"/>
                <a:ea typeface="Calibri" panose="020F0502020204030204" pitchFamily="34" charset="0"/>
              </a:rPr>
              <a:t>Úsilí o dosažení rovnosti při zajišťování nejvyššího standardu potřeb</a:t>
            </a:r>
          </a:p>
          <a:p>
            <a:pPr>
              <a:spcBef>
                <a:spcPts val="600"/>
              </a:spcBef>
            </a:pPr>
            <a:r>
              <a:rPr lang="cs-CZ" dirty="0">
                <a:latin typeface="Verdana" panose="020B0604030504040204" pitchFamily="34" charset="0"/>
                <a:ea typeface="Calibri" panose="020F0502020204030204" pitchFamily="34" charset="0"/>
              </a:rPr>
              <a:t>Poskytované dávky a služby jsou souměřitelné</a:t>
            </a:r>
            <a:br>
              <a:rPr lang="cs-CZ" dirty="0">
                <a:latin typeface="Verdana" panose="020B0604030504040204" pitchFamily="34" charset="0"/>
                <a:ea typeface="Calibri" panose="020F0502020204030204" pitchFamily="34" charset="0"/>
              </a:rPr>
            </a:br>
            <a:r>
              <a:rPr lang="cs-CZ" dirty="0">
                <a:latin typeface="Verdana" panose="020B0604030504040204" pitchFamily="34" charset="0"/>
                <a:ea typeface="Calibri" panose="020F0502020204030204" pitchFamily="34" charset="0"/>
              </a:rPr>
              <a:t>s nejvyššími požadavky středních tříd</a:t>
            </a:r>
          </a:p>
          <a:p>
            <a:pPr>
              <a:spcBef>
                <a:spcPts val="600"/>
              </a:spcBef>
            </a:pPr>
            <a:r>
              <a:rPr lang="cs-CZ" dirty="0">
                <a:latin typeface="Verdana" panose="020B0604030504040204" pitchFamily="34" charset="0"/>
                <a:ea typeface="Calibri" panose="020F0502020204030204" pitchFamily="34" charset="0"/>
              </a:rPr>
              <a:t>Rovnost je nastolena garantováním plné</a:t>
            </a:r>
            <a:r>
              <a:rPr lang="cs-CZ" sz="800" dirty="0">
                <a:latin typeface="Verdana" panose="020B0604030504040204" pitchFamily="34" charset="0"/>
                <a:ea typeface="Calibri" panose="020F0502020204030204" pitchFamily="34" charset="0"/>
              </a:rPr>
              <a:t> </a:t>
            </a:r>
            <a:r>
              <a:rPr lang="cs-CZ" dirty="0">
                <a:latin typeface="Verdana" panose="020B0604030504040204" pitchFamily="34" charset="0"/>
                <a:ea typeface="Calibri" panose="020F0502020204030204" pitchFamily="34" charset="0"/>
              </a:rPr>
              <a:t>participace pracujících na úrovni, které se těšily nejbohatší vrstvy společnost</a:t>
            </a:r>
            <a:r>
              <a:rPr lang="en-US">
                <a:latin typeface="Verdana" panose="020B0604030504040204" pitchFamily="34" charset="0"/>
                <a:ea typeface="Calibri" panose="020F0502020204030204" pitchFamily="34" charset="0"/>
              </a:rPr>
              <a:t>i</a:t>
            </a:r>
            <a:endParaRPr lang="cs-CZ" dirty="0">
              <a:latin typeface="Verdana" panose="020B0604030504040204" pitchFamily="34" charset="0"/>
              <a:ea typeface="Calibri" panose="020F0502020204030204" pitchFamily="34" charset="0"/>
            </a:endParaRPr>
          </a:p>
          <a:p>
            <a:pPr>
              <a:spcBef>
                <a:spcPts val="600"/>
              </a:spcBef>
            </a:pPr>
            <a:endParaRPr lang="cs-CZ" dirty="0">
              <a:latin typeface="Verdana" panose="020B0604030504040204" pitchFamily="34" charset="0"/>
              <a:ea typeface="Calibri" panose="020F0502020204030204" pitchFamily="34" charset="0"/>
            </a:endParaRPr>
          </a:p>
          <a:p>
            <a:pPr>
              <a:spcBef>
                <a:spcPts val="600"/>
              </a:spcBef>
            </a:pPr>
            <a:r>
              <a:rPr lang="cs-CZ" dirty="0">
                <a:latin typeface="Verdana" panose="020B0604030504040204" pitchFamily="34" charset="0"/>
                <a:ea typeface="Calibri" panose="020F0502020204030204" pitchFamily="34" charset="0"/>
              </a:rPr>
              <a:t>Uplatňován zejména v Norsku, Švédsku a ve Finsku</a:t>
            </a:r>
            <a:endParaRPr lang="cs-CZ" sz="4000" dirty="0">
              <a:latin typeface="Times New Roman" panose="02020603050405020304" pitchFamily="18" charset="0"/>
              <a:ea typeface="Calibri" panose="020F0502020204030204" pitchFamily="34" charset="0"/>
            </a:endParaRPr>
          </a:p>
          <a:p>
            <a:pPr marL="0" indent="0">
              <a:buNone/>
            </a:pPr>
            <a:endParaRPr lang="cs-CZ" dirty="0"/>
          </a:p>
        </p:txBody>
      </p:sp>
    </p:spTree>
    <p:extLst>
      <p:ext uri="{BB962C8B-B14F-4D97-AF65-F5344CB8AC3E}">
        <p14:creationId xmlns:p14="http://schemas.microsoft.com/office/powerpoint/2010/main" val="4189522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C2B709-E74C-37CD-CBE7-51DF066462A8}"/>
              </a:ext>
            </a:extLst>
          </p:cNvPr>
          <p:cNvSpPr>
            <a:spLocks noGrp="1"/>
          </p:cNvSpPr>
          <p:nvPr>
            <p:ph type="title"/>
          </p:nvPr>
        </p:nvSpPr>
        <p:spPr/>
        <p:txBody>
          <a:bodyPr>
            <a:normAutofit/>
          </a:bodyPr>
          <a:lstStyle/>
          <a:p>
            <a:r>
              <a:rPr lang="cs-CZ" dirty="0"/>
              <a:t>Obecné poznámky ke genezi sociální politiky</a:t>
            </a:r>
            <a:br>
              <a:rPr lang="cs-CZ" dirty="0"/>
            </a:br>
            <a:r>
              <a:rPr lang="cs-CZ" i="1" dirty="0"/>
              <a:t>Nejednoznačnost pojmu sociální politika</a:t>
            </a:r>
          </a:p>
        </p:txBody>
      </p:sp>
      <p:sp>
        <p:nvSpPr>
          <p:cNvPr id="3" name="Zástupný obsah 2">
            <a:extLst>
              <a:ext uri="{FF2B5EF4-FFF2-40B4-BE49-F238E27FC236}">
                <a16:creationId xmlns:a16="http://schemas.microsoft.com/office/drawing/2014/main" id="{339809CB-8427-7687-BCA6-E3E1A98BAD0D}"/>
              </a:ext>
            </a:extLst>
          </p:cNvPr>
          <p:cNvSpPr>
            <a:spLocks noGrp="1"/>
          </p:cNvSpPr>
          <p:nvPr>
            <p:ph idx="1"/>
          </p:nvPr>
        </p:nvSpPr>
        <p:spPr>
          <a:xfrm>
            <a:off x="838200" y="1825625"/>
            <a:ext cx="10515600" cy="4773138"/>
          </a:xfrm>
        </p:spPr>
        <p:txBody>
          <a:bodyPr>
            <a:normAutofit lnSpcReduction="10000"/>
          </a:bodyPr>
          <a:lstStyle/>
          <a:p>
            <a:pPr marL="0" indent="0">
              <a:buNone/>
            </a:pPr>
            <a:r>
              <a:rPr lang="cs-CZ" dirty="0"/>
              <a:t>Přístup k vymezení pojmu a jeho implikace:</a:t>
            </a:r>
          </a:p>
          <a:p>
            <a:r>
              <a:rPr lang="cs-CZ" dirty="0"/>
              <a:t>Širší / užší pojetí</a:t>
            </a:r>
          </a:p>
          <a:p>
            <a:r>
              <a:rPr lang="cs-CZ" dirty="0"/>
              <a:t>Oblasti působení sociální politiky</a:t>
            </a:r>
          </a:p>
          <a:p>
            <a:r>
              <a:rPr lang="cs-CZ" dirty="0"/>
              <a:t>Nástroje spojované se sociální politikou</a:t>
            </a:r>
          </a:p>
          <a:p>
            <a:r>
              <a:rPr lang="cs-CZ" dirty="0"/>
              <a:t>Zapojení různých skupin aktérů do tvorby a realizace sociální politiky</a:t>
            </a:r>
          </a:p>
          <a:p>
            <a:pPr lvl="1"/>
            <a:r>
              <a:rPr lang="cs-CZ" dirty="0"/>
              <a:t>Včetně míry zohlednění této okolnosti (sociální politika státu / sociální politika jako výslednice působení různých jejích aktérů)</a:t>
            </a:r>
          </a:p>
          <a:p>
            <a:endParaRPr lang="cs-CZ" dirty="0"/>
          </a:p>
          <a:p>
            <a:pPr marL="0" indent="0">
              <a:buNone/>
            </a:pPr>
            <a:r>
              <a:rPr lang="cs-CZ" dirty="0"/>
              <a:t>Používání pojmu podmíněno historickým a společenským kontextem</a:t>
            </a:r>
          </a:p>
          <a:p>
            <a:endParaRPr lang="cs-CZ" dirty="0"/>
          </a:p>
        </p:txBody>
      </p:sp>
    </p:spTree>
    <p:extLst>
      <p:ext uri="{BB962C8B-B14F-4D97-AF65-F5344CB8AC3E}">
        <p14:creationId xmlns:p14="http://schemas.microsoft.com/office/powerpoint/2010/main" val="2699056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C2B709-E74C-37CD-CBE7-51DF066462A8}"/>
              </a:ext>
            </a:extLst>
          </p:cNvPr>
          <p:cNvSpPr>
            <a:spLocks noGrp="1"/>
          </p:cNvSpPr>
          <p:nvPr>
            <p:ph type="title"/>
          </p:nvPr>
        </p:nvSpPr>
        <p:spPr/>
        <p:txBody>
          <a:bodyPr>
            <a:normAutofit/>
          </a:bodyPr>
          <a:lstStyle/>
          <a:p>
            <a:r>
              <a:rPr lang="cs-CZ" dirty="0"/>
              <a:t>Obecné poznámky ke genezi sociální politiky</a:t>
            </a:r>
            <a:br>
              <a:rPr lang="cs-CZ" dirty="0"/>
            </a:br>
            <a:r>
              <a:rPr lang="cs-CZ" i="1" dirty="0"/>
              <a:t>Časové hledisko</a:t>
            </a:r>
          </a:p>
        </p:txBody>
      </p:sp>
      <p:sp>
        <p:nvSpPr>
          <p:cNvPr id="3" name="Zástupný obsah 2">
            <a:extLst>
              <a:ext uri="{FF2B5EF4-FFF2-40B4-BE49-F238E27FC236}">
                <a16:creationId xmlns:a16="http://schemas.microsoft.com/office/drawing/2014/main" id="{339809CB-8427-7687-BCA6-E3E1A98BAD0D}"/>
              </a:ext>
            </a:extLst>
          </p:cNvPr>
          <p:cNvSpPr>
            <a:spLocks noGrp="1"/>
          </p:cNvSpPr>
          <p:nvPr>
            <p:ph idx="1"/>
          </p:nvPr>
        </p:nvSpPr>
        <p:spPr>
          <a:xfrm>
            <a:off x="838200" y="1825625"/>
            <a:ext cx="10515600" cy="4773138"/>
          </a:xfrm>
        </p:spPr>
        <p:txBody>
          <a:bodyPr>
            <a:normAutofit fontScale="85000" lnSpcReduction="20000"/>
          </a:bodyPr>
          <a:lstStyle/>
          <a:p>
            <a:r>
              <a:rPr lang="cs-CZ" dirty="0"/>
              <a:t>Nelinearita vývoje, reakce na události: neplatí předpoklad, že by společnosti byly nějak „</a:t>
            </a:r>
            <a:r>
              <a:rPr lang="cs-CZ" dirty="0" err="1"/>
              <a:t>automaticky“„předurčeny</a:t>
            </a:r>
            <a:r>
              <a:rPr lang="cs-CZ" dirty="0"/>
              <a:t>“ ke směřování</a:t>
            </a:r>
            <a:br>
              <a:rPr lang="cs-CZ" dirty="0"/>
            </a:br>
            <a:r>
              <a:rPr lang="cs-CZ" dirty="0"/>
              <a:t>k integraci a k podpoře solidarity</a:t>
            </a:r>
          </a:p>
          <a:p>
            <a:pPr lvl="1"/>
            <a:r>
              <a:rPr lang="cs-CZ" dirty="0"/>
              <a:t>Předpoklad „dějinné nutnosti“ nebo „směřování dějin“ se může projevovat spíše implicitně v rámci úvah nebo při výkladu historie, může ale být postulován také záměrně</a:t>
            </a:r>
            <a:br>
              <a:rPr lang="cs-CZ" dirty="0"/>
            </a:br>
            <a:r>
              <a:rPr lang="cs-CZ" dirty="0"/>
              <a:t>(z idealistických nebo ideologických pozic)</a:t>
            </a:r>
          </a:p>
          <a:p>
            <a:pPr lvl="1"/>
            <a:r>
              <a:rPr lang="cs-CZ" dirty="0"/>
              <a:t>Vede ale k neadekvátním reflexím sociální politiky a může se v různých ohledech negativně promítat i do podoby sociální politiky (viz dále)</a:t>
            </a:r>
          </a:p>
          <a:p>
            <a:pPr lvl="1"/>
            <a:r>
              <a:rPr lang="cs-CZ" dirty="0"/>
              <a:t>Přesvědčení o „dějinné nutnosti“ nereflektuje aktivní roli subjektů sociální politiky a jejich záměrnou snahu o ovlivnění její podoby</a:t>
            </a:r>
          </a:p>
          <a:p>
            <a:pPr lvl="1"/>
            <a:r>
              <a:rPr lang="cs-CZ" dirty="0"/>
              <a:t>Redukuje výklad historie na výsledky různých procesů a nepřihlíží k vnitřním procesům, jimiž bylo výsledku dosaženo (artikulace zájmů různých skupin obyvatel, politický cyklus)</a:t>
            </a:r>
          </a:p>
          <a:p>
            <a:r>
              <a:rPr lang="cs-CZ" dirty="0"/>
              <a:t>Na vývoj sociální politiky je třeba nahlížet tak, že „každý pokrok byl výsledkem lidského úsilí inspirovaného myšlenkou nebo společenským napětím“ (Tomeš)</a:t>
            </a:r>
          </a:p>
          <a:p>
            <a:r>
              <a:rPr lang="cs-CZ" dirty="0"/>
              <a:t>Lišící se trajektorie vývoje v různých oblastech sociální politiky</a:t>
            </a:r>
          </a:p>
          <a:p>
            <a:pPr lvl="1"/>
            <a:r>
              <a:rPr lang="cs-CZ" dirty="0"/>
              <a:t>Včetně vzájemných vazeb a interakcí mezi nimi (někdy konfliktních)</a:t>
            </a:r>
          </a:p>
          <a:p>
            <a:endParaRPr lang="cs-CZ" dirty="0"/>
          </a:p>
          <a:p>
            <a:endParaRPr lang="cs-CZ" dirty="0"/>
          </a:p>
        </p:txBody>
      </p:sp>
    </p:spTree>
    <p:extLst>
      <p:ext uri="{BB962C8B-B14F-4D97-AF65-F5344CB8AC3E}">
        <p14:creationId xmlns:p14="http://schemas.microsoft.com/office/powerpoint/2010/main" val="473493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C2B709-E74C-37CD-CBE7-51DF066462A8}"/>
              </a:ext>
            </a:extLst>
          </p:cNvPr>
          <p:cNvSpPr>
            <a:spLocks noGrp="1"/>
          </p:cNvSpPr>
          <p:nvPr>
            <p:ph type="title"/>
          </p:nvPr>
        </p:nvSpPr>
        <p:spPr/>
        <p:txBody>
          <a:bodyPr>
            <a:normAutofit/>
          </a:bodyPr>
          <a:lstStyle/>
          <a:p>
            <a:r>
              <a:rPr lang="cs-CZ" dirty="0"/>
              <a:t>Obecné poznámky ke genezi sociální politiky</a:t>
            </a:r>
            <a:br>
              <a:rPr lang="cs-CZ" dirty="0"/>
            </a:br>
            <a:r>
              <a:rPr lang="cs-CZ" i="1" dirty="0"/>
              <a:t>Územní hledisko</a:t>
            </a:r>
          </a:p>
        </p:txBody>
      </p:sp>
      <p:sp>
        <p:nvSpPr>
          <p:cNvPr id="3" name="Zástupný obsah 2">
            <a:extLst>
              <a:ext uri="{FF2B5EF4-FFF2-40B4-BE49-F238E27FC236}">
                <a16:creationId xmlns:a16="http://schemas.microsoft.com/office/drawing/2014/main" id="{339809CB-8427-7687-BCA6-E3E1A98BAD0D}"/>
              </a:ext>
            </a:extLst>
          </p:cNvPr>
          <p:cNvSpPr>
            <a:spLocks noGrp="1"/>
          </p:cNvSpPr>
          <p:nvPr>
            <p:ph idx="1"/>
          </p:nvPr>
        </p:nvSpPr>
        <p:spPr>
          <a:xfrm>
            <a:off x="838199" y="1825624"/>
            <a:ext cx="10973587" cy="5032375"/>
          </a:xfrm>
        </p:spPr>
        <p:txBody>
          <a:bodyPr>
            <a:normAutofit fontScale="77500" lnSpcReduction="20000"/>
          </a:bodyPr>
          <a:lstStyle/>
          <a:p>
            <a:r>
              <a:rPr lang="cs-CZ" b="1" dirty="0"/>
              <a:t>Lišící se společenské, ekonomické demografické podmínky </a:t>
            </a:r>
            <a:r>
              <a:rPr lang="cs-CZ" dirty="0"/>
              <a:t>v různých zemích</a:t>
            </a:r>
          </a:p>
          <a:p>
            <a:pPr lvl="1"/>
            <a:r>
              <a:rPr lang="cs-CZ" dirty="0"/>
              <a:t>Oblasti sociální politiky s potřebou zohlednit přitom i místní podmínky - např. hromadné propouštění v určitém regionu, vybavenost regionu určitými službami, podpora komunity apod.</a:t>
            </a:r>
          </a:p>
          <a:p>
            <a:pPr lvl="1"/>
            <a:r>
              <a:rPr lang="cs-CZ" dirty="0"/>
              <a:t>Oblasti sociální politiky s potřebou zajistit jednotný přístup – pojistné a dávkové systémy</a:t>
            </a:r>
          </a:p>
          <a:p>
            <a:r>
              <a:rPr lang="cs-CZ" dirty="0"/>
              <a:t>To nevylučuje možnost inspirace z jiných zemí, ale jejich uplatnění předpokládá vzájemnou „kompatibilitu“ systémů, případně jejich </a:t>
            </a:r>
            <a:r>
              <a:rPr lang="cs-CZ" b="1" dirty="0"/>
              <a:t>uzpůsobení místním podmínkám</a:t>
            </a:r>
          </a:p>
          <a:p>
            <a:pPr lvl="1"/>
            <a:r>
              <a:rPr lang="cs-CZ" dirty="0"/>
              <a:t>Tento požadavek platí pro zavádění veškerých inovací v oblasti sociální politiky (nejen v případě snahy o přijetí inspirativních modelů ze zahraničí)</a:t>
            </a:r>
          </a:p>
          <a:p>
            <a:pPr lvl="1"/>
            <a:r>
              <a:rPr lang="cs-CZ" dirty="0"/>
              <a:t>K tomu jsou potřebné znalost situace (rozsahu řešeného problému) na daném území, možností jejich řešení, ale i anticipace očekávaných dopadů, monitoring a vyhodnocování dopadů zaváděných opatření na obyvatele příslušného území, respektive zjištěným poznatkům odpovídající případné následné úpravy zavedených opatření</a:t>
            </a:r>
          </a:p>
          <a:p>
            <a:pPr lvl="1"/>
            <a:r>
              <a:rPr lang="cs-CZ" dirty="0"/>
              <a:t>Dříve byly postačujícím východiskem pro zavádění nových opatření očekávané a reálné dopady na národní nebo regionální úrovni, kapacity samotného státu, respektive příslušného regionu atd.</a:t>
            </a:r>
          </a:p>
          <a:p>
            <a:r>
              <a:rPr lang="cs-CZ" dirty="0"/>
              <a:t>Od 20. století se k tomu přidává </a:t>
            </a:r>
            <a:r>
              <a:rPr lang="cs-CZ" b="1" dirty="0"/>
              <a:t>potřeba souladu s mezinárodními a evropskými doporučeními, respektive právem</a:t>
            </a:r>
          </a:p>
          <a:p>
            <a:pPr lvl="1"/>
            <a:r>
              <a:rPr lang="cs-CZ" dirty="0"/>
              <a:t>Doporučení nadnárodních institucí typu Mezinárodní organizace práce, Světové banky, institucí OSN, mezinárodní úmluvy a regulace, integrace trhů a s tím spojená koordinace regulace</a:t>
            </a:r>
            <a:br>
              <a:rPr lang="cs-CZ" dirty="0"/>
            </a:br>
            <a:r>
              <a:rPr lang="cs-CZ" dirty="0"/>
              <a:t>v bezcelních zónách, zónách volného obchodu jako EHS, ES, NAFTA, nebo na jednotném trhu EU</a:t>
            </a:r>
          </a:p>
        </p:txBody>
      </p:sp>
    </p:spTree>
    <p:extLst>
      <p:ext uri="{BB962C8B-B14F-4D97-AF65-F5344CB8AC3E}">
        <p14:creationId xmlns:p14="http://schemas.microsoft.com/office/powerpoint/2010/main" val="2671076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7CDA46-9FB2-7276-973E-CD11628FACDA}"/>
              </a:ext>
            </a:extLst>
          </p:cNvPr>
          <p:cNvSpPr>
            <a:spLocks noGrp="1"/>
          </p:cNvSpPr>
          <p:nvPr>
            <p:ph type="title"/>
          </p:nvPr>
        </p:nvSpPr>
        <p:spPr/>
        <p:txBody>
          <a:bodyPr/>
          <a:lstStyle/>
          <a:p>
            <a:r>
              <a:rPr lang="cs-CZ" dirty="0"/>
              <a:t>Rodová solidarita</a:t>
            </a:r>
          </a:p>
        </p:txBody>
      </p:sp>
      <p:sp>
        <p:nvSpPr>
          <p:cNvPr id="3" name="Zástupný obsah 2">
            <a:extLst>
              <a:ext uri="{FF2B5EF4-FFF2-40B4-BE49-F238E27FC236}">
                <a16:creationId xmlns:a16="http://schemas.microsoft.com/office/drawing/2014/main" id="{CD292EE7-5C16-08EE-F9FA-E866E2C451FF}"/>
              </a:ext>
            </a:extLst>
          </p:cNvPr>
          <p:cNvSpPr>
            <a:spLocks noGrp="1"/>
          </p:cNvSpPr>
          <p:nvPr>
            <p:ph idx="1"/>
          </p:nvPr>
        </p:nvSpPr>
        <p:spPr/>
        <p:txBody>
          <a:bodyPr/>
          <a:lstStyle/>
          <a:p>
            <a:r>
              <a:rPr lang="cs-CZ" dirty="0"/>
              <a:t>Nejstarší známá forma uspořádání vztahů v komunitě</a:t>
            </a:r>
          </a:p>
          <a:p>
            <a:r>
              <a:rPr lang="cs-CZ" dirty="0"/>
              <a:t>Nebyly vytvářeny instituce pro potřebné členy, ale jejich problémy byly řešeny v daném rodovém nebo rodinném prostředí</a:t>
            </a:r>
          </a:p>
          <a:p>
            <a:r>
              <a:rPr lang="cs-CZ" dirty="0"/>
              <a:t>S rostoucí dělbou práce a rostoucí mírou společenské organizace se péče na této bázi nedostávala těm, kterým zařazení do společenského systému neumožňovalo se o sebe postarat</a:t>
            </a:r>
          </a:p>
          <a:p>
            <a:r>
              <a:rPr lang="cs-CZ" dirty="0"/>
              <a:t>Chudoba se tak stala nejstarším sociálně politickým problémem řešeným lidskými společenstvími</a:t>
            </a:r>
          </a:p>
          <a:p>
            <a:endParaRPr lang="cs-CZ" dirty="0"/>
          </a:p>
          <a:p>
            <a:endParaRPr lang="cs-CZ" dirty="0"/>
          </a:p>
        </p:txBody>
      </p:sp>
    </p:spTree>
    <p:extLst>
      <p:ext uri="{BB962C8B-B14F-4D97-AF65-F5344CB8AC3E}">
        <p14:creationId xmlns:p14="http://schemas.microsoft.com/office/powerpoint/2010/main" val="1630673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951FEC-9D63-A886-03CD-2258710FF6EE}"/>
              </a:ext>
            </a:extLst>
          </p:cNvPr>
          <p:cNvSpPr>
            <a:spLocks noGrp="1"/>
          </p:cNvSpPr>
          <p:nvPr>
            <p:ph type="title"/>
          </p:nvPr>
        </p:nvSpPr>
        <p:spPr/>
        <p:txBody>
          <a:bodyPr/>
          <a:lstStyle/>
          <a:p>
            <a:r>
              <a:rPr lang="cs-CZ" dirty="0"/>
              <a:t>Autokratický paternalismus I.</a:t>
            </a:r>
          </a:p>
        </p:txBody>
      </p:sp>
      <p:sp>
        <p:nvSpPr>
          <p:cNvPr id="3" name="Zástupný obsah 2">
            <a:extLst>
              <a:ext uri="{FF2B5EF4-FFF2-40B4-BE49-F238E27FC236}">
                <a16:creationId xmlns:a16="http://schemas.microsoft.com/office/drawing/2014/main" id="{3F63D39B-BE8E-0E55-2379-D2CADA273722}"/>
              </a:ext>
            </a:extLst>
          </p:cNvPr>
          <p:cNvSpPr>
            <a:spLocks noGrp="1"/>
          </p:cNvSpPr>
          <p:nvPr>
            <p:ph idx="1"/>
          </p:nvPr>
        </p:nvSpPr>
        <p:spPr/>
        <p:txBody>
          <a:bodyPr>
            <a:normAutofit fontScale="92500" lnSpcReduction="10000"/>
          </a:bodyPr>
          <a:lstStyle/>
          <a:p>
            <a:r>
              <a:rPr lang="cs-CZ" dirty="0"/>
              <a:t>Se vznikem prvních komplexnějších forem lidské organizace (městské státy, starověké despocie) se význam rodových systémů při zajištění péče o potřebné snižuje</a:t>
            </a:r>
          </a:p>
          <a:p>
            <a:r>
              <a:rPr lang="cs-CZ" dirty="0"/>
              <a:t>Redistribuce zdrojů založena na patriarchálním paternalismu </a:t>
            </a:r>
          </a:p>
          <a:p>
            <a:pPr lvl="1"/>
            <a:r>
              <a:rPr lang="cs-CZ" dirty="0"/>
              <a:t>Charakteristické je hierarchické uspořádání</a:t>
            </a:r>
          </a:p>
          <a:p>
            <a:pPr lvl="1"/>
            <a:r>
              <a:rPr lang="cs-CZ" dirty="0"/>
              <a:t>Kmenový vůdce (později despota, feudál, diktátor) stojící v tomto systému na vrcholu přiděluje role a prostředky všem, včetně potřebných osob</a:t>
            </a:r>
          </a:p>
          <a:p>
            <a:pPr lvl="1"/>
            <a:r>
              <a:rPr lang="cs-CZ" dirty="0"/>
              <a:t>Jsou zřizovány instituce pro zajištění tohoto přídělového mechanismu</a:t>
            </a:r>
          </a:p>
          <a:p>
            <a:pPr lvl="1"/>
            <a:r>
              <a:rPr lang="cs-CZ" dirty="0"/>
              <a:t>Ty mají nádech posvátnosti (odvíjejí se od vůle panovníka, podléhají mu)</a:t>
            </a:r>
          </a:p>
          <a:p>
            <a:pPr lvl="1"/>
            <a:r>
              <a:rPr lang="cs-CZ" dirty="0"/>
              <a:t>Příjemce podpory je zavázán panovníkovi, vděčí mu za jím poskytnutou podporu, je vůči němu i institucím ve vazalské pozici (je mu odepřena možnost stát se aktivním subjektem sociální politiky)</a:t>
            </a:r>
          </a:p>
          <a:p>
            <a:pPr lvl="1"/>
            <a:endParaRPr lang="cs-CZ" dirty="0"/>
          </a:p>
          <a:p>
            <a:endParaRPr lang="cs-CZ" dirty="0"/>
          </a:p>
        </p:txBody>
      </p:sp>
    </p:spTree>
    <p:extLst>
      <p:ext uri="{BB962C8B-B14F-4D97-AF65-F5344CB8AC3E}">
        <p14:creationId xmlns:p14="http://schemas.microsoft.com/office/powerpoint/2010/main" val="415216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27CB2F-6BA5-0F11-6C1C-A28541B66519}"/>
              </a:ext>
            </a:extLst>
          </p:cNvPr>
          <p:cNvSpPr>
            <a:spLocks noGrp="1"/>
          </p:cNvSpPr>
          <p:nvPr>
            <p:ph type="title"/>
          </p:nvPr>
        </p:nvSpPr>
        <p:spPr/>
        <p:txBody>
          <a:bodyPr/>
          <a:lstStyle/>
          <a:p>
            <a:r>
              <a:rPr lang="cs-CZ" dirty="0"/>
              <a:t>Autokratický paternalismus II.</a:t>
            </a:r>
          </a:p>
        </p:txBody>
      </p:sp>
      <p:sp>
        <p:nvSpPr>
          <p:cNvPr id="3" name="Zástupný obsah 2">
            <a:extLst>
              <a:ext uri="{FF2B5EF4-FFF2-40B4-BE49-F238E27FC236}">
                <a16:creationId xmlns:a16="http://schemas.microsoft.com/office/drawing/2014/main" id="{B8921478-9540-AC01-D5E1-9C8505A5A3FB}"/>
              </a:ext>
            </a:extLst>
          </p:cNvPr>
          <p:cNvSpPr>
            <a:spLocks noGrp="1"/>
          </p:cNvSpPr>
          <p:nvPr>
            <p:ph idx="1"/>
          </p:nvPr>
        </p:nvSpPr>
        <p:spPr/>
        <p:txBody>
          <a:bodyPr/>
          <a:lstStyle/>
          <a:p>
            <a:r>
              <a:rPr lang="cs-CZ" dirty="0"/>
              <a:t>První státní podpory vyhrazeny lidem, o něž se stát opíral</a:t>
            </a:r>
          </a:p>
          <a:p>
            <a:r>
              <a:rPr lang="cs-CZ" dirty="0" err="1"/>
              <a:t>Chammurapi</a:t>
            </a:r>
            <a:r>
              <a:rPr lang="cs-CZ" dirty="0"/>
              <a:t> (asi 1800 př. n. l.) – práva vojáka:</a:t>
            </a:r>
          </a:p>
          <a:p>
            <a:pPr lvl="1"/>
            <a:r>
              <a:rPr lang="cs-CZ" dirty="0"/>
              <a:t>nárok vdovy po vojákovi na třetinu jeho vojenského přídělu, pokud po vojákovy zůstal nezletilý syn</a:t>
            </a:r>
          </a:p>
          <a:p>
            <a:pPr lvl="1"/>
            <a:r>
              <a:rPr lang="cs-CZ" dirty="0"/>
              <a:t>poskytování přídělů půdy vojákům kvůli jejich zajištění na stáří</a:t>
            </a:r>
          </a:p>
          <a:p>
            <a:endParaRPr lang="cs-CZ" dirty="0"/>
          </a:p>
          <a:p>
            <a:endParaRPr lang="cs-CZ" dirty="0"/>
          </a:p>
        </p:txBody>
      </p:sp>
    </p:spTree>
    <p:extLst>
      <p:ext uri="{BB962C8B-B14F-4D97-AF65-F5344CB8AC3E}">
        <p14:creationId xmlns:p14="http://schemas.microsoft.com/office/powerpoint/2010/main" val="18160613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615</TotalTime>
  <Words>3157</Words>
  <Application>Microsoft Office PowerPoint</Application>
  <PresentationFormat>Širokoúhlá obrazovka</PresentationFormat>
  <Paragraphs>211</Paragraphs>
  <Slides>32</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32</vt:i4>
      </vt:variant>
    </vt:vector>
  </HeadingPairs>
  <TitlesOfParts>
    <vt:vector size="40" baseType="lpstr">
      <vt:lpstr>Aptos</vt:lpstr>
      <vt:lpstr>Aptos Display</vt:lpstr>
      <vt:lpstr>Arial</vt:lpstr>
      <vt:lpstr>Calibri Light</vt:lpstr>
      <vt:lpstr>Tahoma</vt:lpstr>
      <vt:lpstr>Times New Roman</vt:lpstr>
      <vt:lpstr>Verdana</vt:lpstr>
      <vt:lpstr>Motiv Office</vt:lpstr>
      <vt:lpstr>Sociální politika I.</vt:lpstr>
      <vt:lpstr>1. Geneze sociální politiky</vt:lpstr>
      <vt:lpstr>Obecné poznámky ke genezi sociální politiky Co je a není cílem popisu její geneze?</vt:lpstr>
      <vt:lpstr>Obecné poznámky ke genezi sociální politiky Nejednoznačnost pojmu sociální politika</vt:lpstr>
      <vt:lpstr>Obecné poznámky ke genezi sociální politiky Časové hledisko</vt:lpstr>
      <vt:lpstr>Obecné poznámky ke genezi sociální politiky Územní hledisko</vt:lpstr>
      <vt:lpstr>Rodová solidarita</vt:lpstr>
      <vt:lpstr>Autokratický paternalismus I.</vt:lpstr>
      <vt:lpstr>Autokratický paternalismus II.</vt:lpstr>
      <vt:lpstr>Antický paternalismus, počátky solidarity Uspořádání společnosti a státu a jejich implikace</vt:lpstr>
      <vt:lpstr>Antický paternalismus, počátky solidarity Ideová východiska</vt:lpstr>
      <vt:lpstr>Antický paternalismus, počátky solidarity Příklady</vt:lpstr>
      <vt:lpstr>Charakteristiky křesťanského učení významné pro sociální politiku</vt:lpstr>
      <vt:lpstr>Charita a chudinská péče ve středověku</vt:lpstr>
      <vt:lpstr>Řešení problému chudoby v novověku</vt:lpstr>
      <vt:lpstr>Státem regulované soustavy založené na pojistném principu I.</vt:lpstr>
      <vt:lpstr>Vznik komplexních systémů sociálního zabezpečení</vt:lpstr>
      <vt:lpstr>2. Vývoj a tradice sociální politiky v ČR</vt:lpstr>
      <vt:lpstr>Osobnosti, které formovaly sociální politiku na území dnešní ČR I.</vt:lpstr>
      <vt:lpstr>Osobnosti, které formovaly sociální politiku na území dnešní ČR II.</vt:lpstr>
      <vt:lpstr>Východiska a vývoj sociální politiky v letech 1948-1989 I.</vt:lpstr>
      <vt:lpstr>Východiska a vývoj sociální politiky v letech 1948-1989 II.</vt:lpstr>
      <vt:lpstr>Východiska a vývoj sociální politiky po roce 1989 Transformace sociální politiky</vt:lpstr>
      <vt:lpstr>Východiska a vývoj sociální politiky po roce 1989 Scénář sociální reformy</vt:lpstr>
      <vt:lpstr>Východiska a vývoj sociální politiky po roce 1989 Koncept záchranné sociální sítě</vt:lpstr>
      <vt:lpstr>Východiska a vývoj sociální politiky po roce 1989 Vymezení a základní funkce záchranné sociální sítě</vt:lpstr>
      <vt:lpstr>3. Příčiny rozdílů a modely sociální politiky</vt:lpstr>
      <vt:lpstr>Koncept sociálního státu a jeho varianty</vt:lpstr>
      <vt:lpstr>Možnosti rozlišení a klasifikace modelů sociální politiky</vt:lpstr>
      <vt:lpstr>Liberální (reziduální) model</vt:lpstr>
      <vt:lpstr>Korporativistický (výkonový) model</vt:lpstr>
      <vt:lpstr>Sociálně-demokratický (redistributivní) model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Pavel Bareš</dc:creator>
  <cp:lastModifiedBy>Pavel Bareš</cp:lastModifiedBy>
  <cp:revision>104</cp:revision>
  <dcterms:created xsi:type="dcterms:W3CDTF">2024-10-08T05:41:51Z</dcterms:created>
  <dcterms:modified xsi:type="dcterms:W3CDTF">2024-10-30T15:21:29Z</dcterms:modified>
</cp:coreProperties>
</file>