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7" r:id="rId3"/>
    <p:sldId id="336" r:id="rId4"/>
    <p:sldId id="298" r:id="rId5"/>
    <p:sldId id="340" r:id="rId6"/>
    <p:sldId id="303" r:id="rId7"/>
    <p:sldId id="348" r:id="rId8"/>
    <p:sldId id="343" r:id="rId9"/>
    <p:sldId id="350" r:id="rId10"/>
    <p:sldId id="345" r:id="rId11"/>
    <p:sldId id="344" r:id="rId12"/>
    <p:sldId id="346" r:id="rId13"/>
    <p:sldId id="347" r:id="rId14"/>
    <p:sldId id="349" r:id="rId15"/>
    <p:sldId id="342" r:id="rId16"/>
    <p:sldId id="304" r:id="rId17"/>
    <p:sldId id="295" r:id="rId18"/>
    <p:sldId id="351" r:id="rId19"/>
    <p:sldId id="353" r:id="rId20"/>
    <p:sldId id="352" r:id="rId21"/>
    <p:sldId id="312" r:id="rId22"/>
    <p:sldId id="266" r:id="rId23"/>
    <p:sldId id="355" r:id="rId24"/>
    <p:sldId id="307" r:id="rId25"/>
    <p:sldId id="308" r:id="rId26"/>
    <p:sldId id="309" r:id="rId27"/>
    <p:sldId id="310" r:id="rId28"/>
    <p:sldId id="311" r:id="rId29"/>
    <p:sldId id="356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EC03C-DA3F-8ED4-09EF-525A2F678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AA0BE4-4F7D-0275-0912-A63978DF1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E236C3-36DE-A659-0897-BFCB86E0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B0F82C-05FA-8D3E-A1C8-D5E255C3E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7B3D1A-0CE0-EADE-0213-592E4B278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91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F48F5B-0A77-503F-E937-2D11CE78C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C52412-0D9F-0F94-4059-A94FA7962E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958DF4-B43D-578C-8B56-0A5AF27ED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53C9F7-37FC-343A-92AF-B577FF85B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3B74BA-90D7-B12F-9939-E764B327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12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E6699C-28FB-8E6E-4C4F-92CFAE0CE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54AE79-FA74-4783-9866-F54D519D3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5646A0-B52D-7940-0A68-5E2093172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BC29F2-21DC-DC5C-172F-D71829E2A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B48C05-6E00-5972-C24D-32502E046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40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0AE19A-2F57-1954-EB96-6BE1B5CDB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4C3CB3-FB5B-858A-C176-9C5589630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6044E0-76E2-F610-AEED-28578898A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E2608C-BE6B-3E6E-F6CB-A67834F42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EFBD18-0522-847B-9930-C969FED38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85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8059D6-78AE-6E4A-0E1F-B20BAC611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109B9B-48C3-64DD-EFA0-04F8E6FD1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AD95E4-D385-1716-5A1D-EC447D9FD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D522C0-26D8-8094-7818-D73E98C91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9346E1-9C2C-4CBE-84FD-4A32151F4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23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007D7-EC96-B2C0-D3AA-65E10D737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8AC8DF-E394-7AB1-B00B-1FBC218D17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917868-45B7-9501-0BE7-E6484492E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489CE5-DD6F-D739-3879-F697E43BF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8917FF-3557-CB84-FAD4-974BD48D9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E72F42-5F04-C662-F6C5-F221170F8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37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538DA-9AC4-4B69-6AEA-027948556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85B420B-D991-8B44-1EC6-5007C3EA1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60D9838-32FB-CAA4-D0F6-19129AED5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D31DC86-A8A5-A9D3-7599-AC230E8CEC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FC50427-EA0C-2355-C520-50D74CCA7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B997FB2-71B2-C164-E9D7-0407FA9B1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BDF4393-FE82-62CD-9E16-096B8709D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FE1FD11-1F0B-7100-4C2E-D3B09B94B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98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F6E089-68DC-711E-142E-92A007113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9EBE324-6260-1573-486E-47F6F46A8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A628601-CEC5-B72C-21CE-482991E34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9FEDF5-BB7B-4D9E-29F8-E98286E92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42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754C94A-70D0-8E83-C3F2-A3D3D5C20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2FE49F0-05E3-337D-68CA-F45F5CFE2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EBD107-A34B-D1CF-97EA-F43B2F303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94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849D1F-D295-1CE2-538D-A77234818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F5C03E-1F2D-81C3-D750-45F9D5D1B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133BB34-98C7-FA1C-D947-90FE49484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C1FB99-6587-35A7-B02C-329227134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B04CA4-970E-3E10-7A8F-91FCF599D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5622CF-EE1B-DA25-5B27-3D8ED504C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576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A1FE4E-D295-BC8B-F99A-DF834F31A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3ED590A-EF72-5D8B-8433-E527E92F2D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6669A7F-49EC-D763-04AF-CD1E9A5B9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5FF9C5-7787-BC3F-C3EF-0F44E58E0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603BD79-AF04-67C1-E731-A9ED89A6E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F87293-D15A-C391-42C0-0286922BB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800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D9D2333-F082-EAE8-B083-5BACA3ECF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9B430A-DDAD-7B41-5B01-F9C5CCCF5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2F6F28-C3C7-B770-74D2-754758629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B0855E-EE43-47C8-8BE2-F7F6F3C1B0B3}" type="datetimeFigureOut">
              <a:rPr lang="cs-CZ" smtClean="0"/>
              <a:t>10.11.2024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C1690B-3A79-C5BF-59B0-E1D92552C8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3EDCFD-716E-0EEB-811D-64034AF29E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60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kumimoji="0" lang="cs-CZ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Sociální politika I.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 err="1"/>
              <a:t>FVP</a:t>
            </a:r>
            <a:r>
              <a:rPr lang="cs-CZ" dirty="0"/>
              <a:t> </a:t>
            </a:r>
            <a:r>
              <a:rPr lang="cs-CZ" dirty="0" err="1"/>
              <a:t>SU</a:t>
            </a:r>
            <a:r>
              <a:rPr lang="cs-CZ" dirty="0"/>
              <a:t> Opava</a:t>
            </a:r>
          </a:p>
          <a:p>
            <a:r>
              <a:rPr lang="cs-CZ" dirty="0"/>
              <a:t>zimní semestr 2024/2025</a:t>
            </a:r>
          </a:p>
          <a:p>
            <a:r>
              <a:rPr lang="cs-CZ" dirty="0"/>
              <a:t>12.11.2024</a:t>
            </a:r>
          </a:p>
        </p:txBody>
      </p:sp>
    </p:spTree>
    <p:extLst>
      <p:ext uri="{BB962C8B-B14F-4D97-AF65-F5344CB8AC3E}">
        <p14:creationId xmlns:p14="http://schemas.microsoft.com/office/powerpoint/2010/main" val="2051743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16E32D-A52C-77B5-40BF-3D7110270B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FC6DF-199B-0950-9964-041136E5F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42" y="365125"/>
            <a:ext cx="10741058" cy="1325563"/>
          </a:xfrm>
        </p:spPr>
        <p:txBody>
          <a:bodyPr>
            <a:normAutofit/>
          </a:bodyPr>
          <a:lstStyle/>
          <a:p>
            <a:r>
              <a:rPr lang="cs-CZ" dirty="0"/>
              <a:t>Příprava zákonných norem (legislativní proces)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C1EBA4-CEB3-000C-C603-B0A1200B4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24" y="1690688"/>
            <a:ext cx="11510127" cy="509661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Východiskem je vládní, poslanecký či senátní návrh zákona nebo návrh krajského zastupitelstva</a:t>
            </a:r>
          </a:p>
          <a:p>
            <a:r>
              <a:rPr lang="cs-CZ" dirty="0"/>
              <a:t>Příprava takové návrhu zahrnuje</a:t>
            </a:r>
          </a:p>
          <a:p>
            <a:pPr lvl="1"/>
            <a:r>
              <a:rPr lang="cs-CZ" dirty="0"/>
              <a:t>Analýzu právního a skutkového stavu</a:t>
            </a:r>
          </a:p>
          <a:p>
            <a:pPr lvl="1"/>
            <a:r>
              <a:rPr lang="cs-CZ" dirty="0"/>
              <a:t>Vyhodnocení dopadů - finančních, obsahových (dopady na dotčené skupiny osob, vlivy na jiné realizované programy atd.), na životní prostředí (</a:t>
            </a:r>
            <a:r>
              <a:rPr lang="cs-CZ" dirty="0" err="1"/>
              <a:t>Enviromental</a:t>
            </a:r>
            <a:r>
              <a:rPr lang="cs-CZ" dirty="0"/>
              <a:t> </a:t>
            </a:r>
            <a:r>
              <a:rPr lang="cs-CZ" dirty="0" err="1"/>
              <a:t>Impact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), dopadů na další legislativu, respektive vyhodnocení souladu s ústavou, mezinárodními smlouvami a dalšími právními předpisy ČR a EU (jak soulad s jejich principy, tak i s jejich konkrétním zněním)</a:t>
            </a:r>
          </a:p>
          <a:p>
            <a:pPr lvl="1"/>
            <a:r>
              <a:rPr lang="cs-CZ" dirty="0"/>
              <a:t>Zajištění souladu s právním řádem a s mezinárodními smlouvami </a:t>
            </a:r>
          </a:p>
          <a:p>
            <a:pPr lvl="1"/>
            <a:r>
              <a:rPr lang="cs-CZ" dirty="0"/>
              <a:t>Formální úpravy (jednoznačná, srozumitelná a jazykově a stylisticky bezvadná formulace návrhu)</a:t>
            </a:r>
          </a:p>
          <a:p>
            <a:r>
              <a:rPr lang="cs-CZ" dirty="0"/>
              <a:t>(Pověřeným ministerstvem je připraven věcný záměr zákona)</a:t>
            </a:r>
          </a:p>
          <a:p>
            <a:r>
              <a:rPr lang="cs-CZ" dirty="0"/>
              <a:t>(Věcný záměr projedná Vláda a je vypracováno paragrafované znění návrhu zákona)</a:t>
            </a:r>
          </a:p>
          <a:p>
            <a:r>
              <a:rPr lang="cs-CZ" dirty="0"/>
              <a:t>Projednávání v Poslanecké sněmovně (1., 2. a 3. čtení)</a:t>
            </a:r>
          </a:p>
          <a:p>
            <a:r>
              <a:rPr lang="cs-CZ" dirty="0"/>
              <a:t>Projednávání v Senátu</a:t>
            </a:r>
          </a:p>
          <a:p>
            <a:r>
              <a:rPr lang="cs-CZ" dirty="0"/>
              <a:t>Podpis prezidenta a publikace ve Sbírce zákonů</a:t>
            </a:r>
          </a:p>
          <a:p>
            <a:r>
              <a:rPr lang="cs-CZ" dirty="0"/>
              <a:t>Vyhlášením ve Sbírce zákonů vstupuje zákon v platnost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1539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5F5B-7359-BF15-D0AD-F0C7AE33D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a typeface="Calibri" panose="020F0502020204030204" pitchFamily="34" charset="0"/>
              </a:rPr>
              <a:t>Prosazování opatření a programů na úrovni vlády a ministerstev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BEA76D-B573-9314-2360-6700E79D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913" y="1681261"/>
            <a:ext cx="11114202" cy="5351135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Kompetence vlády a ministerstev</a:t>
            </a:r>
          </a:p>
          <a:p>
            <a:pPr lvl="1"/>
            <a:r>
              <a:rPr lang="cs-CZ" dirty="0"/>
              <a:t>Vydávání právních předpisů nižší právní síly – nařízení a vyhlášky</a:t>
            </a:r>
          </a:p>
          <a:p>
            <a:pPr lvl="1"/>
            <a:r>
              <a:rPr lang="cs-CZ" dirty="0"/>
              <a:t>Tvorba programových dokumentů, podpora jejich realizace</a:t>
            </a:r>
          </a:p>
          <a:p>
            <a:r>
              <a:rPr lang="cs-CZ" dirty="0"/>
              <a:t>Návrh a projednávání nařízení a vyhlášek</a:t>
            </a:r>
          </a:p>
          <a:p>
            <a:pPr lvl="1"/>
            <a:r>
              <a:rPr lang="cs-CZ" dirty="0"/>
              <a:t>Řídí se podobnými principy jako příprava návrhu věcného záměru zákona (tj. principy, dopady)</a:t>
            </a:r>
          </a:p>
          <a:p>
            <a:pPr lvl="1"/>
            <a:r>
              <a:rPr lang="cs-CZ" dirty="0"/>
              <a:t>Vláda: návrh projednají Legislativní rada vlády a ministerstva, poté návrh schvaluje vláda </a:t>
            </a:r>
          </a:p>
          <a:p>
            <a:pPr lvl="1"/>
            <a:r>
              <a:rPr lang="cs-CZ" dirty="0"/>
              <a:t>Ministerstva: návrh projednají jejich legislativní odbory, následuje vnitřní a vnější připomínkové řízení (tj. další ministerstva, odborná pracoviště, zájmové organizace), zapracování připomínek a předložení vládě ke schválení</a:t>
            </a:r>
          </a:p>
          <a:p>
            <a:r>
              <a:rPr lang="cs-CZ" dirty="0"/>
              <a:t>Příprava programů vlády a ministerstev</a:t>
            </a:r>
          </a:p>
          <a:p>
            <a:pPr lvl="1"/>
            <a:r>
              <a:rPr lang="cs-CZ" dirty="0"/>
              <a:t>Programové prohlášení vlády → koncepce  (zelená kniha) → strategie (bílá kniha) → realizační plány, programy</a:t>
            </a:r>
          </a:p>
          <a:p>
            <a:pPr lvl="1"/>
            <a:r>
              <a:rPr lang="cs-CZ" dirty="0"/>
              <a:t>Mohou implikovat potřebu úpravy právních předpisů (→ zásady zákona → zákon - viz předchozí text)</a:t>
            </a:r>
          </a:p>
          <a:p>
            <a:r>
              <a:rPr lang="cs-CZ" dirty="0"/>
              <a:t>Příklady programových dokumentů vlády a ministerstev (nejen z oblasti sociální politiky) </a:t>
            </a:r>
          </a:p>
          <a:p>
            <a:pPr lvl="1"/>
            <a:r>
              <a:rPr lang="cs-CZ" dirty="0"/>
              <a:t>Scénář sociální reformy  (1990)…, Národní plán obnovy (2021, aktualizace 2023), Aktualizovaný strategický rámec Česká republika 2030 s výhledem do roku 2050 (2024)</a:t>
            </a:r>
          </a:p>
          <a:p>
            <a:pPr lvl="1"/>
            <a:r>
              <a:rPr lang="cs-CZ" dirty="0"/>
              <a:t>Strategický rámec přípravy na stárnutí společnosti 2021-2025  (MPSV), Akční plán k naplnění Strategického rámce přípravy na stárnutí společnosti na období 2023-2025 (MPSV), </a:t>
            </a:r>
            <a:r>
              <a:rPr lang="pl-PL" dirty="0"/>
              <a:t>Koncepce vězeňství do roku 2025 (MSP), </a:t>
            </a:r>
            <a:r>
              <a:rPr lang="cs-CZ" b="0" i="0" dirty="0">
                <a:solidFill>
                  <a:srgbClr val="454545"/>
                </a:solidFill>
                <a:effectLst/>
                <a:latin typeface="Roboto" panose="02000000000000000000" pitchFamily="2" charset="0"/>
              </a:rPr>
              <a:t>Státní politika životního prostředí ČR (MŽP)…</a:t>
            </a:r>
          </a:p>
        </p:txBody>
      </p:sp>
    </p:spTree>
    <p:extLst>
      <p:ext uri="{BB962C8B-B14F-4D97-AF65-F5344CB8AC3E}">
        <p14:creationId xmlns:p14="http://schemas.microsoft.com/office/powerpoint/2010/main" val="3621974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F79024-0EF3-8A71-572C-FB6659BE6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Pohledy na organizaci veřejné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2A9AD-C714-0E45-2681-CFBE4D176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626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M. Weber</a:t>
            </a:r>
          </a:p>
          <a:p>
            <a:pPr lvl="1"/>
            <a:r>
              <a:rPr lang="cs-CZ" dirty="0"/>
              <a:t>Byrokracie jako forma efektivního výkonu veřejné správy</a:t>
            </a:r>
          </a:p>
          <a:p>
            <a:pPr lvl="1"/>
            <a:r>
              <a:rPr lang="cs-CZ" dirty="0"/>
              <a:t>Koncept ideální byrokracie (rozhodování na základě formalizovaných pravidel apod.)</a:t>
            </a:r>
          </a:p>
          <a:p>
            <a:r>
              <a:rPr lang="cs-CZ" dirty="0"/>
              <a:t>R. </a:t>
            </a:r>
            <a:r>
              <a:rPr lang="cs-CZ" dirty="0" err="1"/>
              <a:t>Michels</a:t>
            </a:r>
            <a:r>
              <a:rPr lang="cs-CZ" dirty="0"/>
              <a:t> - „železný zákon oligarchie“ (rozhodování neřídí úředníci ale oligarchie)</a:t>
            </a:r>
          </a:p>
          <a:p>
            <a:r>
              <a:rPr lang="cs-CZ" dirty="0"/>
              <a:t>R. </a:t>
            </a:r>
            <a:r>
              <a:rPr lang="cs-CZ" dirty="0" err="1"/>
              <a:t>Merton</a:t>
            </a:r>
            <a:r>
              <a:rPr lang="cs-CZ" dirty="0"/>
              <a:t> - dysfunkce byrokracie (záměna prostředku za účel)</a:t>
            </a:r>
          </a:p>
          <a:p>
            <a:r>
              <a:rPr lang="cs-CZ" dirty="0"/>
              <a:t>P. </a:t>
            </a:r>
            <a:r>
              <a:rPr lang="cs-CZ" dirty="0" err="1"/>
              <a:t>Blau</a:t>
            </a:r>
            <a:r>
              <a:rPr lang="cs-CZ" dirty="0"/>
              <a:t> - význam neformálních vztahů ve veřejné správě</a:t>
            </a:r>
          </a:p>
          <a:p>
            <a:r>
              <a:rPr lang="cs-CZ" dirty="0"/>
              <a:t>New Public </a:t>
            </a:r>
            <a:r>
              <a:rPr lang="cs-CZ" dirty="0" err="1"/>
              <a:t>Administration</a:t>
            </a:r>
            <a:r>
              <a:rPr lang="cs-CZ" dirty="0"/>
              <a:t> (NPA)</a:t>
            </a:r>
          </a:p>
          <a:p>
            <a:pPr lvl="1"/>
            <a:r>
              <a:rPr lang="cs-CZ" dirty="0"/>
              <a:t>Zpochybnění dichotomie mezi správou a politikou, participace, decentralizace, důraz na potřeby klientů</a:t>
            </a:r>
          </a:p>
          <a:p>
            <a:r>
              <a:rPr lang="cs-CZ" dirty="0"/>
              <a:t>New Public Management (NPM)</a:t>
            </a:r>
          </a:p>
          <a:p>
            <a:pPr lvl="1"/>
            <a:r>
              <a:rPr lang="cs-CZ" dirty="0"/>
              <a:t>Důraz na ekonomičnost, účinnost a efektivitu vládních agentur, inspirace soukromým sektorem</a:t>
            </a:r>
          </a:p>
          <a:p>
            <a:pPr lvl="1"/>
            <a:r>
              <a:rPr lang="cs-CZ" dirty="0"/>
              <a:t>Zavádění mechanismů řízení využívaných v komerční sféře do veřejné správy</a:t>
            </a:r>
          </a:p>
          <a:p>
            <a:pPr lvl="1"/>
            <a:r>
              <a:rPr lang="cs-CZ" dirty="0"/>
              <a:t>Privatizace</a:t>
            </a:r>
          </a:p>
          <a:p>
            <a:r>
              <a:rPr lang="cs-CZ" dirty="0"/>
              <a:t>Koncept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Governance</a:t>
            </a:r>
            <a:r>
              <a:rPr lang="cs-CZ" dirty="0"/>
              <a:t> a </a:t>
            </a:r>
            <a:r>
              <a:rPr lang="cs-CZ" dirty="0" err="1"/>
              <a:t>neoweberiánské</a:t>
            </a:r>
            <a:r>
              <a:rPr lang="cs-CZ" dirty="0"/>
              <a:t> koncepty výkonu veřejné správy</a:t>
            </a:r>
          </a:p>
        </p:txBody>
      </p:sp>
    </p:spTree>
    <p:extLst>
      <p:ext uri="{BB962C8B-B14F-4D97-AF65-F5344CB8AC3E}">
        <p14:creationId xmlns:p14="http://schemas.microsoft.com/office/powerpoint/2010/main" val="78137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B053A0-79DD-8D67-57E0-C47A16275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modely </a:t>
            </a:r>
            <a:r>
              <a:rPr lang="cs-CZ"/>
              <a:t>veřejné správy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3C6E09-87DD-1963-7991-D4D9219EAF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55939"/>
            <a:ext cx="5181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1. Hierarchický (základní, nejčastější)</a:t>
            </a:r>
          </a:p>
          <a:p>
            <a:r>
              <a:rPr lang="cs-CZ" sz="2000" dirty="0"/>
              <a:t>Nákladní charakteristiky:</a:t>
            </a:r>
          </a:p>
          <a:p>
            <a:pPr lvl="1"/>
            <a:r>
              <a:rPr lang="cs-CZ" sz="1800" dirty="0"/>
              <a:t>koncentrace moci, působnosti a rozhodovací pravomoci u vyšších orgánů</a:t>
            </a:r>
          </a:p>
          <a:p>
            <a:pPr lvl="1"/>
            <a:r>
              <a:rPr lang="cs-CZ" sz="1800" dirty="0"/>
              <a:t>důraz na rozhodovací strukturu</a:t>
            </a:r>
          </a:p>
          <a:p>
            <a:pPr lvl="1"/>
            <a:r>
              <a:rPr lang="cs-CZ" sz="1800" dirty="0"/>
              <a:t>formalizace procesních postupů</a:t>
            </a:r>
          </a:p>
          <a:p>
            <a:r>
              <a:rPr lang="cs-CZ" sz="2000" dirty="0"/>
              <a:t>Výhody: jasné, rychlé, formální</a:t>
            </a:r>
          </a:p>
          <a:p>
            <a:r>
              <a:rPr lang="cs-CZ" sz="2000" dirty="0"/>
              <a:t>Nevýhody:</a:t>
            </a:r>
          </a:p>
          <a:p>
            <a:pPr lvl="1"/>
            <a:r>
              <a:rPr lang="cs-CZ" sz="1800" dirty="0"/>
              <a:t>selhání při předávání informací</a:t>
            </a:r>
          </a:p>
          <a:p>
            <a:pPr lvl="1"/>
            <a:r>
              <a:rPr lang="cs-CZ" sz="1800" dirty="0"/>
              <a:t>zapojení specialistů primárně dáno zařazením v hierarchii (může limitovat)</a:t>
            </a:r>
          </a:p>
          <a:p>
            <a:pPr lvl="1"/>
            <a:r>
              <a:rPr lang="cs-CZ" sz="1800" dirty="0"/>
              <a:t>problém mezilidské spolupráce</a:t>
            </a:r>
          </a:p>
          <a:p>
            <a:pPr lvl="1"/>
            <a:r>
              <a:rPr lang="cs-CZ" sz="1800" dirty="0"/>
              <a:t>přetížení špiček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41049EC-15F3-CC18-F0B3-DC0AFD32D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55939"/>
            <a:ext cx="5181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2. Participační model</a:t>
            </a:r>
          </a:p>
          <a:p>
            <a:r>
              <a:rPr lang="cs-CZ" sz="2000" dirty="0"/>
              <a:t>Pozměněný hierarchický model</a:t>
            </a:r>
          </a:p>
          <a:p>
            <a:r>
              <a:rPr lang="cs-CZ" sz="2000" dirty="0"/>
              <a:t>Dává jednotlivcům větší svobodu</a:t>
            </a:r>
            <a:br>
              <a:rPr lang="cs-CZ" sz="2000" dirty="0"/>
            </a:br>
            <a:r>
              <a:rPr lang="cs-CZ" sz="2000" dirty="0"/>
              <a:t>s cílem zohlednit tyto předpoklady:</a:t>
            </a:r>
          </a:p>
          <a:p>
            <a:pPr lvl="1"/>
            <a:r>
              <a:rPr lang="cs-CZ" sz="1800" dirty="0"/>
              <a:t>samostatnost zlepšuje výkonnost</a:t>
            </a:r>
          </a:p>
          <a:p>
            <a:pPr lvl="1"/>
            <a:r>
              <a:rPr lang="cs-CZ" sz="1800" dirty="0"/>
              <a:t>autoritativní přístup není společensky akceptován</a:t>
            </a:r>
          </a:p>
          <a:p>
            <a:pPr lvl="1"/>
            <a:r>
              <a:rPr lang="cs-CZ" sz="1800" dirty="0"/>
              <a:t>dochází k přetěžování řídících špiček</a:t>
            </a:r>
          </a:p>
          <a:p>
            <a:pPr marL="0" indent="0">
              <a:buNone/>
            </a:pPr>
            <a:r>
              <a:rPr lang="cs-CZ" sz="2000" b="1" dirty="0"/>
              <a:t>3. Konzultativní model</a:t>
            </a:r>
          </a:p>
          <a:p>
            <a:r>
              <a:rPr lang="cs-CZ" sz="2000" dirty="0"/>
              <a:t>Cíl: zohlednit různost zájmů ve společnosti</a:t>
            </a:r>
          </a:p>
          <a:p>
            <a:pPr lvl="1"/>
            <a:r>
              <a:rPr lang="cs-CZ" sz="1800" dirty="0"/>
              <a:t>K tomu jsou nezbytné konzultace s odborníky či zástupci zájmových skupin</a:t>
            </a:r>
          </a:p>
          <a:p>
            <a:r>
              <a:rPr lang="cs-CZ" sz="2000" dirty="0"/>
              <a:t>Konzultace doplňují existující hierarchickou organizaci, mají iniciativní a koordinační funkci</a:t>
            </a:r>
          </a:p>
        </p:txBody>
      </p:sp>
    </p:spTree>
    <p:extLst>
      <p:ext uri="{BB962C8B-B14F-4D97-AF65-F5344CB8AC3E}">
        <p14:creationId xmlns:p14="http://schemas.microsoft.com/office/powerpoint/2010/main" val="925630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E8149B-EAFC-3D16-0F82-4B25940B73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4E71F-990C-9133-08A0-171110676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  <a:t>Nestátní subjekty sociální politiky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914CE2-4C25-F9B2-C2F6-1F1E6F5FB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686"/>
          </a:xfrm>
        </p:spPr>
        <p:txBody>
          <a:bodyPr>
            <a:normAutofit/>
          </a:bodyPr>
          <a:lstStyle/>
          <a:p>
            <a:r>
              <a:rPr lang="cs-CZ" dirty="0"/>
              <a:t>Vůči nim je ze strany státu uplatňován princip: co není zakázáno, je povoleno (respektive: od nestátního subjektu muže být vyžadováno pouze takové plnění, které mu bylo v souladu se zákonem nařízeno)</a:t>
            </a:r>
          </a:p>
          <a:p>
            <a:r>
              <a:rPr lang="cs-CZ" dirty="0"/>
              <a:t>Z toho vyplývá</a:t>
            </a:r>
          </a:p>
          <a:p>
            <a:pPr lvl="1"/>
            <a:r>
              <a:rPr lang="cs-CZ" dirty="0"/>
              <a:t>jak to, že i těmto subjektům vznikají také určité povinnosti vůči jiným osobám nebo institucím,</a:t>
            </a:r>
          </a:p>
          <a:p>
            <a:pPr lvl="1"/>
            <a:r>
              <a:rPr lang="cs-CZ" dirty="0"/>
              <a:t>tak především prostor  pro jejich vlastní iniciativu, včetně např. i možnosti participovat na rozhodování institucí veřejné správy nebo při vyvíjení nátlaku na další subjekty</a:t>
            </a:r>
          </a:p>
        </p:txBody>
      </p:sp>
    </p:spTree>
    <p:extLst>
      <p:ext uri="{BB962C8B-B14F-4D97-AF65-F5344CB8AC3E}">
        <p14:creationId xmlns:p14="http://schemas.microsoft.com/office/powerpoint/2010/main" val="77418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8E54B4-58DC-D8A7-0045-43452EA4A2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9F574-CB2C-2A81-A3EA-9B8332653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Participace širší a odborné veřejnosti při politickém rozhodování</a:t>
            </a:r>
            <a:endParaRPr lang="cs-CZ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9DE980-BC9E-B8E2-BF44-40FCC5635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Přínosy zapojení širšího okruhu subjektů do rozhodování</a:t>
            </a:r>
          </a:p>
          <a:p>
            <a:pPr lvl="1"/>
            <a:r>
              <a:rPr lang="cs-CZ" dirty="0"/>
              <a:t>Celková proměna charakteru rozhodování</a:t>
            </a:r>
          </a:p>
          <a:p>
            <a:pPr lvl="1"/>
            <a:r>
              <a:rPr lang="cs-CZ" dirty="0"/>
              <a:t>Posílení občanské sounáležitosti</a:t>
            </a:r>
          </a:p>
          <a:p>
            <a:pPr lvl="1"/>
            <a:r>
              <a:rPr lang="cs-CZ" dirty="0"/>
              <a:t>Podpora začlenění různých skupin osob</a:t>
            </a:r>
          </a:p>
          <a:p>
            <a:r>
              <a:rPr lang="cs-CZ" dirty="0"/>
              <a:t>Veřejné konzultace - různorodé nástroje umožňující zajištění obousměrné komunikace mezi zástupci veřejných institucí a dalšími subjekty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Neformální konzultace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Rozeslání připravovaného návrhu do veřejného připomínkového řízení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Diskuse o připravovaném návrhu v rámci veřejného slyšení,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Diskuse o připravovaném návrhu v expertních či poradenských orgánech a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Předložení návrhů k připomínkování a komentování širší veřejnosti</a:t>
            </a:r>
          </a:p>
        </p:txBody>
      </p:sp>
    </p:spTree>
    <p:extLst>
      <p:ext uri="{BB962C8B-B14F-4D97-AF65-F5344CB8AC3E}">
        <p14:creationId xmlns:p14="http://schemas.microsoft.com/office/powerpoint/2010/main" val="1726678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41378C-2301-CA56-8D47-8523A04F54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AD94F81-F650-872A-4EDB-1103CA392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  <a:t>2</a:t>
            </a:r>
            <a:r>
              <a:rPr lang="cs-CZ" sz="6000" dirty="0">
                <a:solidFill>
                  <a:srgbClr val="000000"/>
                </a:solidFill>
                <a:latin typeface="Tahoma" panose="020B0604030504040204" pitchFamily="34" charset="0"/>
              </a:rPr>
              <a:t>. </a:t>
            </a: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Sociální zabezpečení jako základ sociální politiky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41207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Obsah pojmu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7645" y="1825624"/>
            <a:ext cx="11312165" cy="4829700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cs-CZ" dirty="0"/>
              <a:t>Stěžejní součást sociální politiky </a:t>
            </a:r>
          </a:p>
          <a:p>
            <a:pPr>
              <a:spcBef>
                <a:spcPts val="600"/>
              </a:spcBef>
            </a:pPr>
            <a:r>
              <a:rPr lang="cs-CZ" dirty="0"/>
              <a:t>Prostředek k uskutečňování jejích úkolů a cílů</a:t>
            </a:r>
          </a:p>
          <a:p>
            <a:pPr>
              <a:spcBef>
                <a:spcPts val="600"/>
              </a:spcBef>
            </a:pPr>
            <a:r>
              <a:rPr lang="cs-CZ" dirty="0"/>
              <a:t>Soubor institucí, zařízení a opatření, jejichž  prostřednictvím a pomocí se uskutečňuje předcházení, zmírňování  a odstraňování následků sociálních událostí občanů</a:t>
            </a:r>
          </a:p>
          <a:p>
            <a:pPr lvl="1"/>
            <a:r>
              <a:rPr lang="cs-CZ" noProof="1"/>
              <a:t>Konkrétní vymezení pojmu může mít různé podoby</a:t>
            </a:r>
            <a:endParaRPr lang="en-US" noProof="1"/>
          </a:p>
          <a:p>
            <a:pPr lvl="1"/>
            <a:r>
              <a:rPr lang="cs-CZ" noProof="1"/>
              <a:t>Jeho klíčovým aspektem je „zajištění sociální péče“, ale má odlišný (širší) význam než pojmy „sociální péče“, „sociální ochrana“, případně „social welfare“</a:t>
            </a:r>
          </a:p>
          <a:p>
            <a:pPr lvl="1"/>
            <a:r>
              <a:rPr lang="cs-CZ" noProof="1"/>
              <a:t>Vztažný rámec pojmu</a:t>
            </a:r>
            <a:r>
              <a:rPr lang="en-US" noProof="1"/>
              <a:t>: soubor opatření, </a:t>
            </a:r>
            <a:r>
              <a:rPr lang="cs-CZ" noProof="1"/>
              <a:t>sou</a:t>
            </a:r>
            <a:r>
              <a:rPr lang="en-US" noProof="1"/>
              <a:t>část sociální politiky, veřejná správa</a:t>
            </a:r>
            <a:r>
              <a:rPr lang="cs-CZ" noProof="1"/>
              <a:t> a určité </a:t>
            </a:r>
            <a:r>
              <a:rPr lang="en-US" noProof="1"/>
              <a:t>veřejn</a:t>
            </a:r>
            <a:r>
              <a:rPr lang="cs-CZ" noProof="1"/>
              <a:t>é </a:t>
            </a:r>
            <a:r>
              <a:rPr lang="en-US" noProof="1"/>
              <a:t>služb</a:t>
            </a:r>
            <a:r>
              <a:rPr lang="cs-CZ" noProof="1"/>
              <a:t>y</a:t>
            </a:r>
            <a:r>
              <a:rPr lang="en-US" noProof="1"/>
              <a:t>, oblast</a:t>
            </a:r>
            <a:r>
              <a:rPr lang="cs-CZ" noProof="1"/>
              <a:t> zkoumání</a:t>
            </a:r>
            <a:endParaRPr lang="en-US" noProof="1"/>
          </a:p>
          <a:p>
            <a:pPr lvl="1"/>
            <a:r>
              <a:rPr lang="cs-CZ" noProof="1"/>
              <a:t>Definiční znaky pojmu</a:t>
            </a:r>
            <a:r>
              <a:rPr lang="en-US" noProof="1"/>
              <a:t>: </a:t>
            </a:r>
            <a:r>
              <a:rPr lang="cs-CZ" noProof="1"/>
              <a:t>pro sociální politiku relevantní… </a:t>
            </a:r>
            <a:r>
              <a:rPr lang="en-US" noProof="1"/>
              <a:t>cíle, principy, opatření, subjekty</a:t>
            </a:r>
            <a:r>
              <a:rPr lang="cs-CZ" noProof="1"/>
              <a:t>…</a:t>
            </a:r>
          </a:p>
          <a:p>
            <a:pPr lvl="1"/>
            <a:r>
              <a:rPr lang="cs-CZ" dirty="0"/>
              <a:t>Klíčová podstata – vazba na pojem sociální událost</a:t>
            </a:r>
          </a:p>
          <a:p>
            <a:pPr>
              <a:spcBef>
                <a:spcPts val="600"/>
              </a:spcBef>
            </a:pPr>
            <a:r>
              <a:rPr lang="cs-CZ" dirty="0"/>
              <a:t>V různých zemích se jeho chápání liší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Charakter, cíle, formy realizace, náplň, vymezení okruhu  sociálních událostí, oprávněných osob, nároků, benefitů…</a:t>
            </a:r>
          </a:p>
        </p:txBody>
      </p:sp>
    </p:spTree>
    <p:extLst>
      <p:ext uri="{BB962C8B-B14F-4D97-AF65-F5344CB8AC3E}">
        <p14:creationId xmlns:p14="http://schemas.microsoft.com/office/powerpoint/2010/main" val="2910455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88BC32-5643-CEDB-E703-6713DF4F9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Užší pojetí sociálního zabezpečení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CC0FD2-9332-7201-7F89-4E6056E9A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889" y="1825624"/>
            <a:ext cx="11321591" cy="4857979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dirty="0"/>
              <a:t>Zaměření na opatření, která by společnost měla zavést k řešení svých sociálních problémů</a:t>
            </a:r>
          </a:p>
          <a:p>
            <a:pPr>
              <a:spcBef>
                <a:spcPts val="600"/>
              </a:spcBef>
            </a:pPr>
            <a:r>
              <a:rPr lang="cs-CZ" dirty="0"/>
              <a:t>Omezuje se pouze na reflexi nejvýznamnější tradice historického vývoje sociální politiky, tj. na zajištění sociální péče a na řešení problémů spojených se ztrátou příjmu, zchudnutím a chudobou (opatření zavedená Bismarckem apod. nebo dřívější přístupy k těmto otázkám)</a:t>
            </a:r>
          </a:p>
          <a:p>
            <a:pPr>
              <a:spcBef>
                <a:spcPts val="600"/>
              </a:spcBef>
            </a:pPr>
            <a:r>
              <a:rPr lang="cs-CZ" dirty="0"/>
              <a:t>Toto pojetí sociálního zabezpečení má z dnešního pohledu v řadě ohledů blízko k reziduálnímu pojetí sociální politiky, ale nejde o totožné pojmy (srov. v úvodní část této přednášky)</a:t>
            </a:r>
          </a:p>
          <a:p>
            <a:pPr>
              <a:spcBef>
                <a:spcPts val="600"/>
              </a:spcBef>
            </a:pPr>
            <a:r>
              <a:rPr lang="cs-CZ" dirty="0"/>
              <a:t>Zahrnuje důchodové zabezpečení a sociální  péči, respektive sociální služby</a:t>
            </a:r>
          </a:p>
        </p:txBody>
      </p:sp>
    </p:spTree>
    <p:extLst>
      <p:ext uri="{BB962C8B-B14F-4D97-AF65-F5344CB8AC3E}">
        <p14:creationId xmlns:p14="http://schemas.microsoft.com/office/powerpoint/2010/main" val="3763236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2F023F-2147-03CE-D779-E96504D8BD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26BC9-2AC9-A5C3-C979-CE9C228DB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Širší pojetí sociálního zabezpečení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063D57-7370-C2F2-FA27-ED85BD068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889" y="1825624"/>
            <a:ext cx="11321591" cy="4857979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cs-CZ" dirty="0"/>
              <a:t>Snaha o zajištění služeb, jejichž cílem je podpora sociální stability občanů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Směřuje k prevenci rizikových situací nebo před nimi, prevenci rizikového chování atd. nebo má ambici zajistit určitý garantovaný standard v případě definovaného okruhu sociálních událostí</a:t>
            </a:r>
          </a:p>
          <a:p>
            <a:pPr>
              <a:spcBef>
                <a:spcPts val="600"/>
              </a:spcBef>
            </a:pPr>
            <a:r>
              <a:rPr lang="cs-CZ" dirty="0"/>
              <a:t>Odpovídá přístupu v sociální politice, který se objevuje se zaváděním komplexních systémů sociálního zabezpečení (</a:t>
            </a:r>
            <a:r>
              <a:rPr lang="cs-CZ" dirty="0" err="1"/>
              <a:t>Beveridge</a:t>
            </a:r>
            <a:r>
              <a:rPr lang="cs-CZ" dirty="0"/>
              <a:t> apod. a následný vývoj)</a:t>
            </a:r>
          </a:p>
          <a:p>
            <a:pPr>
              <a:spcBef>
                <a:spcPts val="600"/>
              </a:spcBef>
            </a:pPr>
            <a:r>
              <a:rPr lang="cs-CZ" dirty="0"/>
              <a:t>Zahrnuje péči o zdraví (léčebnou i preventivní), zabezpečení při dočasné neschopnosti pro nemoc a úraz, zabezpečení matek v případě těhotenství a mateřství, pomoc při výchově dětí v rodině, zabezpečení při invaliditě a ve stáří, zabezpečení rodinných příslušníků a pozůstalých a zabezpečení v nezaměstnanosti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428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9D79ED-DB8D-6E65-088C-D27CFC482A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C771BC-1A5F-A600-1196-A17826407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Upřesnění k přednášce z 29.10.2024</a:t>
            </a:r>
            <a:br>
              <a:rPr lang="cs-CZ" dirty="0"/>
            </a:br>
            <a:r>
              <a:rPr lang="cs-CZ" i="1" dirty="0"/>
              <a:t>Porovnání modelů sociální politiky I.</a:t>
            </a:r>
            <a:endParaRPr lang="en-GB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6D1E00CF-D2DC-2E81-5F85-FE9B6D9FC6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97191"/>
              </p:ext>
            </p:extLst>
          </p:nvPr>
        </p:nvGraphicFramePr>
        <p:xfrm>
          <a:off x="861133" y="1743936"/>
          <a:ext cx="10492666" cy="3477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0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5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10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5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0108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typ sociálního státu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liberální (reziduální)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korporativní (výkonový)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kumimoji="0" lang="cs-CZ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sociálně-demokratický (</a:t>
                      </a:r>
                      <a:r>
                        <a:rPr kumimoji="0" lang="cs-CZ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redistributivní</a:t>
                      </a:r>
                      <a:r>
                        <a:rPr kumimoji="0" lang="cs-CZ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)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851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princip pro získání nároku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potřeba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zásluha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rovnost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cílová skupina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chudí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pracující a jejich rodiny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všichni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851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význam příjmového testu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primární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druhotný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okrajový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7851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populace pokrytá povinně poskytovanými</a:t>
                      </a:r>
                      <a:r>
                        <a:rPr lang="cs-CZ" sz="2000" b="0" baseline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službami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menšina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většina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všichni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7809143"/>
                  </a:ext>
                </a:extLst>
              </a:tr>
              <a:tr h="447851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výše příspěvků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nízká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střední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vysoká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4319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44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C91997-4E13-85CA-24BB-6547F4035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okolnosti promítající se do vymezení pojmu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94F3BE-CE91-5EC5-0BB9-0942BFAA3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Vymezení je podmíněno obecným vnímáním účelu systému sociálního zabezpečení ve společnosti (tj. s popsaným užším nebo širším chápáním pojmu)</a:t>
            </a:r>
          </a:p>
          <a:p>
            <a:r>
              <a:rPr lang="cs-CZ" dirty="0"/>
              <a:t>Ovlivňují jej specifické vlastnosti jednotlivých opatření zahrnutých do tohoto systému - jejich povaha, rozsah, účel, kompatibilita s jinými opatřeními…</a:t>
            </a:r>
          </a:p>
          <a:p>
            <a:r>
              <a:rPr lang="cs-CZ" dirty="0"/>
              <a:t>Vymezení pojmu dále záleží na specifikaci subjektů, které systém sociálního zabezpečení zajišťují nebo se něm podílejí, i na formě jejich zapojení a opatřeních, jež realizují, či službách, které zajišťují</a:t>
            </a:r>
          </a:p>
          <a:p>
            <a:r>
              <a:rPr lang="cs-CZ" dirty="0"/>
              <a:t>Podle Tomeše pojem sociální  zabezpečení představuje </a:t>
            </a:r>
            <a:r>
              <a:rPr lang="cs-CZ" i="1" dirty="0"/>
              <a:t>souhrnné označení pro všechny sociální  instituce poskytující občanům radu (poradenství), ochranu (prevenci), materiální (věcná)  a peněžní plnění (dávky), služby a azyl (ústavní péči) k uspokojení  jejich sociálních (společností uznaných) potřeb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3797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600"/>
              </a:spcBef>
            </a:pPr>
            <a:r>
              <a:rPr lang="cs-CZ" dirty="0"/>
              <a:t>Demografický vývoj</a:t>
            </a:r>
          </a:p>
          <a:p>
            <a:pPr lvl="1"/>
            <a:r>
              <a:rPr lang="cs-CZ" dirty="0"/>
              <a:t>Porodnost, stárnutí populace</a:t>
            </a:r>
          </a:p>
          <a:p>
            <a:pPr>
              <a:spcBef>
                <a:spcPts val="600"/>
              </a:spcBef>
            </a:pPr>
            <a:r>
              <a:rPr lang="cs-CZ" dirty="0"/>
              <a:t>Ekonomické a sociální faktory</a:t>
            </a:r>
          </a:p>
          <a:p>
            <a:pPr lvl="1"/>
            <a:r>
              <a:rPr lang="cs-CZ" dirty="0"/>
              <a:t>HDP, ceny, rozložení mezd, vývoj nezaměstnanosti, zdravotní stav obyvatelstva</a:t>
            </a:r>
          </a:p>
          <a:p>
            <a:pPr>
              <a:spcBef>
                <a:spcPts val="600"/>
              </a:spcBef>
            </a:pPr>
            <a:r>
              <a:rPr lang="cs-CZ" dirty="0"/>
              <a:t>Společensko-politické faktory</a:t>
            </a:r>
          </a:p>
          <a:p>
            <a:pPr lvl="1"/>
            <a:r>
              <a:rPr lang="cs-CZ" dirty="0"/>
              <a:t>Programové prohlášení vlády, programy politických stran, sociální smír, kolektivní vyjednávání</a:t>
            </a:r>
          </a:p>
          <a:p>
            <a:pPr>
              <a:spcBef>
                <a:spcPts val="600"/>
              </a:spcBef>
            </a:pPr>
            <a:r>
              <a:rPr lang="cs-CZ" dirty="0"/>
              <a:t>Mezinárodní faktory</a:t>
            </a:r>
          </a:p>
          <a:p>
            <a:pPr lvl="1"/>
            <a:r>
              <a:rPr lang="cs-CZ" dirty="0"/>
              <a:t>Přijetí mezinárodních standardů (Mezinárodní organizace práce), členství v EU, mezinárodní závazky (Evropská sociální charta)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FF3929AF-1F11-D8B5-72BB-2E1C9DDF5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Determinanty určující podobu systémů sociálního zabezpečení</a:t>
            </a:r>
          </a:p>
        </p:txBody>
      </p:sp>
    </p:spTree>
    <p:extLst>
      <p:ext uri="{BB962C8B-B14F-4D97-AF65-F5344CB8AC3E}">
        <p14:creationId xmlns:p14="http://schemas.microsoft.com/office/powerpoint/2010/main" val="2821752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597AF-9152-9C17-72A5-8EACE524E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Zdravotní péče</a:t>
            </a:r>
          </a:p>
          <a:p>
            <a:r>
              <a:rPr lang="cs-CZ" dirty="0"/>
              <a:t>Příspěvek na nemoc</a:t>
            </a:r>
          </a:p>
          <a:p>
            <a:r>
              <a:rPr lang="cs-CZ" dirty="0"/>
              <a:t>Příspěvek na invaliditu</a:t>
            </a:r>
          </a:p>
          <a:p>
            <a:r>
              <a:rPr lang="cs-CZ" dirty="0"/>
              <a:t>Příspěvek při pracovním úrazu nebo nemoci z povolání</a:t>
            </a:r>
          </a:p>
          <a:p>
            <a:r>
              <a:rPr lang="cs-CZ" dirty="0"/>
              <a:t>Příspěvek v nezaměstnanosti</a:t>
            </a:r>
          </a:p>
          <a:p>
            <a:r>
              <a:rPr lang="cs-CZ" dirty="0"/>
              <a:t>Důchodový příspěvek</a:t>
            </a:r>
          </a:p>
          <a:p>
            <a:r>
              <a:rPr lang="cs-CZ" dirty="0"/>
              <a:t>Příspěvek na mateřství</a:t>
            </a:r>
          </a:p>
          <a:p>
            <a:r>
              <a:rPr lang="cs-CZ" dirty="0"/>
              <a:t>Rodinný a dětský příspěvek</a:t>
            </a:r>
          </a:p>
          <a:p>
            <a:r>
              <a:rPr lang="cs-CZ" dirty="0"/>
              <a:t>Příspěvek pro pozůstalé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8149ECF-FCC8-DD15-1F6F-2F4F72443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Součásti sociálního zabezpečení podle Úmluvy ILO z roku 1952 č. </a:t>
            </a:r>
            <a:r>
              <a:rPr lang="cs-CZ" dirty="0"/>
              <a:t>102</a:t>
            </a:r>
          </a:p>
        </p:txBody>
      </p:sp>
    </p:spTree>
    <p:extLst>
      <p:ext uri="{BB962C8B-B14F-4D97-AF65-F5344CB8AC3E}">
        <p14:creationId xmlns:p14="http://schemas.microsoft.com/office/powerpoint/2010/main" val="26141490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D4B73-B795-CA25-96F5-3F86C2013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Soustava nástrojů sociálního zabezpečení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26EEE21-9FDB-7C54-2984-EE7B6DA80B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Užší definice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BCF242-F913-3771-EA6B-687F7561CDF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Sociální pojištění</a:t>
            </a:r>
          </a:p>
          <a:p>
            <a:r>
              <a:rPr lang="cs-CZ" dirty="0"/>
              <a:t>Sociální ochrana</a:t>
            </a:r>
          </a:p>
          <a:p>
            <a:r>
              <a:rPr lang="cs-CZ" dirty="0"/>
              <a:t>Sociální pomoc</a:t>
            </a:r>
          </a:p>
          <a:p>
            <a:r>
              <a:rPr lang="cs-CZ" dirty="0"/>
              <a:t>Sociální služby</a:t>
            </a:r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52C3CC0-81E4-B7A9-4051-B8B5888CFA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Širší definice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982458B-BBB4-763E-4997-2CB0F1E2B1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68505" cy="3684588"/>
          </a:xfrm>
        </p:spPr>
        <p:txBody>
          <a:bodyPr>
            <a:normAutofit/>
          </a:bodyPr>
          <a:lstStyle/>
          <a:p>
            <a:r>
              <a:rPr lang="cs-CZ" dirty="0"/>
              <a:t>Prevence diskriminace a podpora rovného zacházení</a:t>
            </a:r>
          </a:p>
          <a:p>
            <a:r>
              <a:rPr lang="cs-CZ" dirty="0"/>
              <a:t>Rodinná politika</a:t>
            </a:r>
          </a:p>
          <a:p>
            <a:r>
              <a:rPr lang="cs-CZ" dirty="0"/>
              <a:t>Politika zaměstnanosti</a:t>
            </a:r>
          </a:p>
          <a:p>
            <a:r>
              <a:rPr lang="cs-CZ" dirty="0"/>
              <a:t>Politika vzdělávání</a:t>
            </a:r>
          </a:p>
          <a:p>
            <a:r>
              <a:rPr lang="cs-CZ" dirty="0"/>
              <a:t>Bydlení a životní podmínky</a:t>
            </a:r>
          </a:p>
          <a:p>
            <a:r>
              <a:rPr lang="cs-CZ" dirty="0"/>
              <a:t>Duševní zdraví, prevence zdraví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7922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Typy řešených situací a způsob jejich organizačního zajištění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797410"/>
              </p:ext>
            </p:extLst>
          </p:nvPr>
        </p:nvGraphicFramePr>
        <p:xfrm>
          <a:off x="838200" y="1795304"/>
          <a:ext cx="10515599" cy="4714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8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8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8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3460"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sociální pojištění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státní</a:t>
                      </a:r>
                      <a:r>
                        <a:rPr lang="cs-CZ" baseline="0" dirty="0">
                          <a:latin typeface="+mn-lt"/>
                          <a:cs typeface="Arial" panose="020B0604020202020204" pitchFamily="34" charset="0"/>
                        </a:rPr>
                        <a:t> sociální podpora</a:t>
                      </a:r>
                      <a:endParaRPr lang="cs-CZ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sociální pomoc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3659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typ řešené sociální situace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situace, na které se lze dopředu připravit odložením své kupní síly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situace, které jsou na základě určitého společenského konsensu uznány za zřetele hodné, kdy je účelné osobu nebo rodinu</a:t>
                      </a:r>
                      <a:r>
                        <a:rPr lang="cs-CZ" sz="1800" b="1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podpořit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situace, které občan není schopen řešit sám nebo s pomocí vlastní rodiny – hmotná nouze, sociální nouze, sociálně právní ochrana</a:t>
                      </a:r>
                    </a:p>
                    <a:p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460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způsob financování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sociální pojištění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daně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daně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3463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administrace (organizační</a:t>
                      </a:r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 zabezpečení)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ČSSZ, ÚP ČR, zdravotní</a:t>
                      </a:r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 pojišťovny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ÚP</a:t>
                      </a:r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 ČR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ÚP ČR, samospráva,</a:t>
                      </a:r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b="1" baseline="0" dirty="0" err="1">
                          <a:latin typeface="+mn-lt"/>
                          <a:cs typeface="Arial" panose="020B0604020202020204" pitchFamily="34" charset="0"/>
                        </a:rPr>
                        <a:t>ORP</a:t>
                      </a:r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, NNO, ...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750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Sociální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5938"/>
            <a:ext cx="10515600" cy="4721025"/>
          </a:xfrm>
        </p:spPr>
        <p:txBody>
          <a:bodyPr/>
          <a:lstStyle/>
          <a:p>
            <a:pPr marL="0" lvl="0" indent="0">
              <a:buNone/>
            </a:pPr>
            <a:endParaRPr lang="cs-CZ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dirty="0"/>
              <a:t>						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473945"/>
              </p:ext>
            </p:extLst>
          </p:nvPr>
        </p:nvGraphicFramePr>
        <p:xfrm>
          <a:off x="559295" y="1455939"/>
          <a:ext cx="10999431" cy="5535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6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6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66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5279"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sociální dávka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n-lt"/>
                          <a:cs typeface="Arial" panose="020B0604020202020204" pitchFamily="34" charset="0"/>
                        </a:rPr>
                        <a:t>administrace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5668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stáří</a:t>
                      </a:r>
                    </a:p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invalidita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starobní důchod</a:t>
                      </a:r>
                    </a:p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invalidní důchod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ČSSZ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ztráta</a:t>
                      </a:r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 partnera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vdovský,</a:t>
                      </a:r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 vdovecký, sirotčí důchod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ČSSZ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2385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nemoc</a:t>
                      </a:r>
                    </a:p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(dlouhodobé) ošetřování, mateřství, </a:t>
                      </a:r>
                    </a:p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těhotenství</a:t>
                      </a:r>
                    </a:p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otcovská poporodní péče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latin typeface="+mn-lt"/>
                          <a:cs typeface="Arial" panose="020B0604020202020204" pitchFamily="34" charset="0"/>
                        </a:rPr>
                        <a:t>nemocenská, </a:t>
                      </a:r>
                    </a:p>
                    <a:p>
                      <a:r>
                        <a:rPr lang="cs-CZ" sz="1600" b="1" dirty="0">
                          <a:latin typeface="+mn-lt"/>
                          <a:cs typeface="Arial" panose="020B0604020202020204" pitchFamily="34" charset="0"/>
                        </a:rPr>
                        <a:t>(dlouhodobé)</a:t>
                      </a:r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 ošetřovné, </a:t>
                      </a:r>
                    </a:p>
                    <a:p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peněžitá pomoc v mateřství, vyrovnávací příspěvek v těhotenství a v mateřství,</a:t>
                      </a:r>
                    </a:p>
                    <a:p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otcovská poporodní péče</a:t>
                      </a:r>
                    </a:p>
                    <a:p>
                      <a:endParaRPr lang="cs-CZ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ČSSZ</a:t>
                      </a:r>
                    </a:p>
                    <a:p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5668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nemoc, těhotenství, mateřství, porod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zdravotní péče (věcná dávka)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zdravotní pojišťovny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ztráta zaměstnání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podpora v nezaměstnanosti rekvalifikace (věcná dávka)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ÚP 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pracovní</a:t>
                      </a:r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 úraz</a:t>
                      </a:r>
                    </a:p>
                    <a:p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nemoc z povolání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renta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Česká pojišťovna, a.s.</a:t>
                      </a:r>
                    </a:p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Kooperativa, a.s.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9563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Státní sociální podpora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630131"/>
              </p:ext>
            </p:extLst>
          </p:nvPr>
        </p:nvGraphicFramePr>
        <p:xfrm>
          <a:off x="838200" y="1825625"/>
          <a:ext cx="10515600" cy="4379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4394">
                <a:tc>
                  <a:txBody>
                    <a:bodyPr/>
                    <a:lstStyle/>
                    <a:p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sociální dávka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562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narození dítěte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porodné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ÚP 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562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péče o dítě do 4 let věku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rodičovský příspěvek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ÚP ČR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4394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výchova a příprava dítěte</a:t>
                      </a:r>
                      <a:r>
                        <a:rPr lang="cs-CZ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 povolání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přídavek na dítě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ÚP ČR</a:t>
                      </a:r>
                    </a:p>
                    <a:p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4394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vysoké náklady související s bydlením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příspěvek</a:t>
                      </a:r>
                      <a:r>
                        <a:rPr lang="cs-CZ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 bydlení</a:t>
                      </a:r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ÚP ČR</a:t>
                      </a:r>
                    </a:p>
                    <a:p>
                      <a:endParaRPr lang="cs-CZ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562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úmrtí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pohřebné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ÚP 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1714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Sociální pomoc I.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568871"/>
              </p:ext>
            </p:extLst>
          </p:nvPr>
        </p:nvGraphicFramePr>
        <p:xfrm>
          <a:off x="368301" y="1397934"/>
          <a:ext cx="11430000" cy="5261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847">
                <a:tc>
                  <a:txBody>
                    <a:bodyPr/>
                    <a:lstStyle/>
                    <a:p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sociální dávka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administrace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847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HMOTNÁ</a:t>
                      </a:r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 NOUZE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b="1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996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nízký příjem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latin typeface="+mn-lt"/>
                          <a:cs typeface="Arial" panose="020B0604020202020204" pitchFamily="34" charset="0"/>
                        </a:rPr>
                        <a:t>příspěvek na živobytí, doplatek na bydlení, mimořádná okamžitá pomoc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ÚP 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847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SOCIÁLNÍ NOUZE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b="1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3633">
                <a:tc>
                  <a:txBody>
                    <a:bodyPr/>
                    <a:lstStyle/>
                    <a:p>
                      <a:r>
                        <a:rPr lang="cs-CZ" sz="1600" b="1" dirty="0">
                          <a:latin typeface="+mn-lt"/>
                          <a:cs typeface="Arial" panose="020B0604020202020204" pitchFamily="34" charset="0"/>
                        </a:rPr>
                        <a:t>neschopnost zajistit si základní</a:t>
                      </a:r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 životní potřeby z důvodu věku, nepříznivého zdravotního stavu, ...</a:t>
                      </a:r>
                      <a:endParaRPr lang="cs-CZ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latin typeface="+mn-lt"/>
                          <a:cs typeface="Arial" panose="020B0604020202020204" pitchFamily="34" charset="0"/>
                        </a:rPr>
                        <a:t>dávky pro osoby se zdravotním postižením (příspěvek na mobilitu, příspěvek na úpravu bytu)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ÚP 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2931">
                <a:tc>
                  <a:txBody>
                    <a:bodyPr/>
                    <a:lstStyle/>
                    <a:p>
                      <a:endParaRPr lang="cs-CZ" b="1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sociální služby (věcná  dávka)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latin typeface="+mn-lt"/>
                          <a:cs typeface="Arial" panose="020B0604020202020204" pitchFamily="34" charset="0"/>
                        </a:rPr>
                        <a:t>stát – příspěvek na péči (ÚP</a:t>
                      </a:r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 ČR)</a:t>
                      </a:r>
                      <a:r>
                        <a:rPr lang="cs-CZ" sz="1600" b="1" dirty="0">
                          <a:latin typeface="+mn-lt"/>
                          <a:cs typeface="Arial" panose="020B0604020202020204" pitchFamily="34" charset="0"/>
                        </a:rPr>
                        <a:t>, dotace poskytovatelům soc. služeb (MPSV)</a:t>
                      </a:r>
                    </a:p>
                    <a:p>
                      <a:r>
                        <a:rPr lang="cs-CZ" sz="1600" b="1" dirty="0">
                          <a:latin typeface="+mn-lt"/>
                          <a:cs typeface="Arial" panose="020B0604020202020204" pitchFamily="34" charset="0"/>
                        </a:rPr>
                        <a:t>samospráva</a:t>
                      </a:r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 – příspěvky poskytovatelům soc. služeb</a:t>
                      </a:r>
                    </a:p>
                    <a:p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klient – pobyt, strava, peč. služba</a:t>
                      </a:r>
                    </a:p>
                    <a:p>
                      <a:r>
                        <a:rPr lang="cs-CZ" sz="1600" b="1" dirty="0" err="1">
                          <a:latin typeface="+mn-lt"/>
                          <a:cs typeface="Arial" panose="020B0604020202020204" pitchFamily="34" charset="0"/>
                        </a:rPr>
                        <a:t>zdr</a:t>
                      </a:r>
                      <a:r>
                        <a:rPr lang="cs-CZ" sz="1600" b="1" dirty="0"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 pojišťovny – </a:t>
                      </a:r>
                      <a:r>
                        <a:rPr lang="cs-CZ" sz="1600" b="1" baseline="0" dirty="0" err="1">
                          <a:latin typeface="+mn-lt"/>
                          <a:cs typeface="Arial" panose="020B0604020202020204" pitchFamily="34" charset="0"/>
                        </a:rPr>
                        <a:t>ošetř</a:t>
                      </a:r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. péče</a:t>
                      </a:r>
                    </a:p>
                    <a:p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NNO, obch. spol., </a:t>
                      </a:r>
                      <a:r>
                        <a:rPr lang="cs-CZ" sz="1600" b="1" baseline="0" dirty="0" err="1">
                          <a:latin typeface="+mn-lt"/>
                          <a:cs typeface="Arial" panose="020B0604020202020204" pitchFamily="34" charset="0"/>
                        </a:rPr>
                        <a:t>FO</a:t>
                      </a:r>
                      <a:endParaRPr lang="cs-CZ" sz="1600" b="1" baseline="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ESF</a:t>
                      </a:r>
                    </a:p>
                    <a:p>
                      <a:r>
                        <a:rPr lang="cs-CZ" sz="1600" b="1" baseline="0" dirty="0">
                          <a:latin typeface="+mn-lt"/>
                          <a:cs typeface="Arial" panose="020B0604020202020204" pitchFamily="34" charset="0"/>
                        </a:rPr>
                        <a:t>sponzorské dary</a:t>
                      </a:r>
                      <a:endParaRPr lang="cs-CZ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093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Sociální pomoc II.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109625"/>
              </p:ext>
            </p:extLst>
          </p:nvPr>
        </p:nvGraphicFramePr>
        <p:xfrm>
          <a:off x="838200" y="1690687"/>
          <a:ext cx="10515600" cy="2212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144">
                <a:tc>
                  <a:txBody>
                    <a:bodyPr/>
                    <a:lstStyle/>
                    <a:p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sociální dávka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administrace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536">
                <a:tc>
                  <a:txBody>
                    <a:bodyPr/>
                    <a:lstStyle/>
                    <a:p>
                      <a:r>
                        <a:rPr lang="cs-CZ" b="1">
                          <a:latin typeface="+mn-lt"/>
                          <a:cs typeface="Arial" panose="020B0604020202020204" pitchFamily="34" charset="0"/>
                        </a:rPr>
                        <a:t>SOCIÁLNĚPRÁVNÍ OCHRANA DĚTÍ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b="1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b="1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0765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neschopnost zajistit si vymahatelnost</a:t>
                      </a:r>
                      <a:r>
                        <a:rPr lang="cs-CZ" b="1" baseline="0" dirty="0">
                          <a:latin typeface="+mn-lt"/>
                          <a:cs typeface="Arial" panose="020B0604020202020204" pitchFamily="34" charset="0"/>
                        </a:rPr>
                        <a:t> práv v sociální oblasti</a:t>
                      </a:r>
                      <a:endParaRPr lang="cs-CZ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sociální služby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obce s rozšířenou působností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6576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3933CB-2C4A-22D0-7649-A3533BA8F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E321AC-86C7-7F52-9D8E-97B2F5FCD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6271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Penzijní připojištění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DE1BCAF7-567E-8084-5B8E-4EADE5D2B7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95079"/>
              </p:ext>
            </p:extLst>
          </p:nvPr>
        </p:nvGraphicFramePr>
        <p:xfrm>
          <a:off x="838201" y="1825625"/>
          <a:ext cx="10456332" cy="1735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7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2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8500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3. pilíř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sociální dávka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administrace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7167"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doplňkové důchodové spoření (penzijní připojištění se státním příspěvkem)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penze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latin typeface="+mn-lt"/>
                          <a:cs typeface="Arial" panose="020B0604020202020204" pitchFamily="34" charset="0"/>
                        </a:rPr>
                        <a:t>penzijní společnosti (penzijní fondy)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7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B21B95-DAD3-BF3C-BA51-1F61809E9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0ED9C7-34D2-7D87-4235-35C45C2CE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Upřesnění k přednášce z 29.10.2024</a:t>
            </a:r>
            <a:br>
              <a:rPr lang="cs-CZ" dirty="0"/>
            </a:br>
            <a:r>
              <a:rPr lang="cs-CZ" i="1" dirty="0"/>
              <a:t>Porovnání modelů sociální politiky II.</a:t>
            </a:r>
            <a:endParaRPr lang="en-GB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535AE72-044F-DF20-9C6F-747BC2688E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2161766"/>
              </p:ext>
            </p:extLst>
          </p:nvPr>
        </p:nvGraphicFramePr>
        <p:xfrm>
          <a:off x="861133" y="1743936"/>
          <a:ext cx="10492666" cy="3029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0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5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2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5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0108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typ sociálního státu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liberální (reziduální)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korporativní (výkonový)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kumimoji="0" lang="cs-CZ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sociálně-demokratický (</a:t>
                      </a:r>
                      <a:r>
                        <a:rPr kumimoji="0" lang="cs-CZ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redistributivní</a:t>
                      </a:r>
                      <a:r>
                        <a:rPr kumimoji="0" lang="cs-CZ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)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851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přerozdělení zdrojů podle potřeb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okrajové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druhotné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primární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577115"/>
                  </a:ext>
                </a:extLst>
              </a:tr>
              <a:tr h="447851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služby zajišťované ze zákona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omezené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rozsáhlé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všeobecné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851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odpovědnost státu za uspokojení potřeb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minimální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optimální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úplná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6255766"/>
                  </a:ext>
                </a:extLst>
              </a:tr>
              <a:tr h="447851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část národního důchodu určená pro služby státu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nízká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střední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vysoká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503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83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2850D55-B00D-4ACB-60DB-B46F73903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6000" dirty="0">
                <a:solidFill>
                  <a:srgbClr val="000000"/>
                </a:solidFill>
                <a:latin typeface="Tahoma" panose="020B0604030504040204" pitchFamily="34" charset="0"/>
              </a:rPr>
              <a:t>1. </a:t>
            </a: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Tvorba programů sociální politiky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083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7A122C-5768-1B90-0F21-92C395DF1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Kontext a faktory diferencující procesy tvorby programů v sociální politice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AF82EB-6362-4397-07D6-2A23C4A66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75" y="1825625"/>
            <a:ext cx="11199044" cy="466725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Objekt sociální politiky (co)</a:t>
            </a:r>
          </a:p>
          <a:p>
            <a:pPr lvl="1"/>
            <a:r>
              <a:rPr lang="cs-CZ" dirty="0"/>
              <a:t>Vymezení předmětné oblasti včetně rozlišení podtémat a koordinace s dalšími oblastmi</a:t>
            </a:r>
          </a:p>
          <a:p>
            <a:r>
              <a:rPr lang="cs-CZ" dirty="0"/>
              <a:t>Subjekty sociální politiky (kdo)</a:t>
            </a:r>
          </a:p>
          <a:p>
            <a:pPr lvl="1"/>
            <a:r>
              <a:rPr lang="cs-CZ" dirty="0"/>
              <a:t>Možnosti zapojení a prosazování jejich zájmů</a:t>
            </a:r>
          </a:p>
          <a:p>
            <a:r>
              <a:rPr lang="cs-CZ" dirty="0"/>
              <a:t>Principy (proč)</a:t>
            </a:r>
          </a:p>
          <a:p>
            <a:pPr lvl="1"/>
            <a:r>
              <a:rPr lang="cs-CZ" dirty="0"/>
              <a:t>Hodnotová východiska, etické zásady, využití znalostí (evidence-</a:t>
            </a:r>
            <a:r>
              <a:rPr lang="cs-CZ" dirty="0" err="1"/>
              <a:t>based</a:t>
            </a:r>
            <a:r>
              <a:rPr lang="cs-CZ" dirty="0"/>
              <a:t> přístup)</a:t>
            </a:r>
          </a:p>
          <a:p>
            <a:pPr lvl="1"/>
            <a:r>
              <a:rPr lang="cs-CZ" dirty="0"/>
              <a:t>Cíle (socioekonomické, politické), soulad se zákonem včetně mezinárodních závazků, inspirující přístupy</a:t>
            </a:r>
          </a:p>
          <a:p>
            <a:r>
              <a:rPr lang="cs-CZ" dirty="0"/>
              <a:t>Nástroje, postupy, procedury, metody (jak)</a:t>
            </a:r>
          </a:p>
          <a:p>
            <a:pPr lvl="1"/>
            <a:r>
              <a:rPr lang="cs-CZ" dirty="0"/>
              <a:t>Různé typy jejich rozlišení, výběr vhodného postupu pro tvorbu programu</a:t>
            </a:r>
          </a:p>
          <a:p>
            <a:r>
              <a:rPr lang="cs-CZ" dirty="0"/>
              <a:t>Území (kde)</a:t>
            </a:r>
          </a:p>
          <a:p>
            <a:pPr lvl="1"/>
            <a:r>
              <a:rPr lang="cs-CZ" dirty="0"/>
              <a:t>Úroveň, jíž se program týká, charakteristiky příslušného území, adaptace přebíraných modelů</a:t>
            </a:r>
          </a:p>
          <a:p>
            <a:r>
              <a:rPr lang="cs-CZ" dirty="0"/>
              <a:t>Období (kdy)</a:t>
            </a:r>
          </a:p>
          <a:p>
            <a:pPr lvl="1"/>
            <a:r>
              <a:rPr lang="cs-CZ" dirty="0"/>
              <a:t>Predikce vývoje, vyhodnocení dopadů, časový horizont pro zavádění opatření</a:t>
            </a:r>
          </a:p>
        </p:txBody>
      </p:sp>
    </p:spTree>
    <p:extLst>
      <p:ext uri="{BB962C8B-B14F-4D97-AF65-F5344CB8AC3E}">
        <p14:creationId xmlns:p14="http://schemas.microsoft.com/office/powerpoint/2010/main" val="3822403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cs-CZ" sz="3600" dirty="0">
                <a:solidFill>
                  <a:srgbClr val="000000"/>
                </a:solidFill>
                <a:latin typeface="Tahoma" panose="020B0604030504040204" pitchFamily="34" charset="0"/>
              </a:rPr>
              <a:t>Subjekty sociální politiky jako nositelé idejí a tvůrci a realizátoři sociálně politických programů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822757" cy="477313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Zájmy a prosazování zájmů</a:t>
            </a:r>
          </a:p>
          <a:p>
            <a:pPr lvl="1"/>
            <a:r>
              <a:rPr lang="cs-CZ" dirty="0"/>
              <a:t>Pojem veřejný zájem</a:t>
            </a:r>
          </a:p>
          <a:p>
            <a:pPr lvl="2"/>
            <a:r>
              <a:rPr lang="cs-CZ" dirty="0"/>
              <a:t>V právním státě se formuluje na základě společenského konsensu</a:t>
            </a:r>
          </a:p>
          <a:p>
            <a:pPr lvl="2"/>
            <a:r>
              <a:rPr lang="cs-CZ" dirty="0"/>
              <a:t>Lze rozlišit fázi identifikace, fázi formulace a prezentace a fázi realizace</a:t>
            </a:r>
          </a:p>
          <a:p>
            <a:pPr lvl="2"/>
            <a:r>
              <a:rPr lang="cs-CZ" dirty="0"/>
              <a:t>Společně s veřejný zájmy se ale prosazují i parciální zájmy různých subjektů</a:t>
            </a:r>
          </a:p>
          <a:p>
            <a:pPr lvl="1">
              <a:spcBef>
                <a:spcPts val="600"/>
              </a:spcBef>
            </a:pPr>
            <a:r>
              <a:rPr lang="cs-CZ" dirty="0">
                <a:ea typeface="Calibri" panose="020F0502020204030204" pitchFamily="34" charset="0"/>
              </a:rPr>
              <a:t>Zájmová sdružení, servisní a </a:t>
            </a:r>
            <a:r>
              <a:rPr lang="cs-CZ" dirty="0" err="1">
                <a:ea typeface="Calibri" panose="020F0502020204030204" pitchFamily="34" charset="0"/>
              </a:rPr>
              <a:t>advokační</a:t>
            </a:r>
            <a:r>
              <a:rPr lang="cs-CZ" dirty="0">
                <a:ea typeface="Calibri" panose="020F0502020204030204" pitchFamily="34" charset="0"/>
              </a:rPr>
              <a:t> organizace</a:t>
            </a:r>
          </a:p>
          <a:p>
            <a:pPr lvl="1">
              <a:spcBef>
                <a:spcPts val="600"/>
              </a:spcBef>
            </a:pPr>
            <a:r>
              <a:rPr lang="cs-CZ" dirty="0">
                <a:ea typeface="Calibri" panose="020F0502020204030204" pitchFamily="34" charset="0"/>
              </a:rPr>
              <a:t>Politické strany (</a:t>
            </a:r>
            <a:r>
              <a:rPr lang="cs-CZ" dirty="0" err="1">
                <a:ea typeface="Calibri" panose="020F0502020204030204" pitchFamily="34" charset="0"/>
              </a:rPr>
              <a:t>think</a:t>
            </a:r>
            <a:r>
              <a:rPr lang="cs-CZ" dirty="0">
                <a:ea typeface="Calibri" panose="020F0502020204030204" pitchFamily="34" charset="0"/>
              </a:rPr>
              <a:t> tanky)</a:t>
            </a:r>
          </a:p>
          <a:p>
            <a:pPr lvl="1">
              <a:spcBef>
                <a:spcPts val="600"/>
              </a:spcBef>
            </a:pPr>
            <a:r>
              <a:rPr lang="cs-CZ" dirty="0">
                <a:ea typeface="Calibri" panose="020F0502020204030204" pitchFamily="34" charset="0"/>
              </a:rPr>
              <a:t>Prosazování opatření a programů na úrovni vlády a ministerstev</a:t>
            </a:r>
          </a:p>
          <a:p>
            <a:r>
              <a:rPr lang="cs-CZ" dirty="0"/>
              <a:t>Moc</a:t>
            </a:r>
          </a:p>
          <a:p>
            <a:pPr lvl="1"/>
            <a:r>
              <a:rPr lang="cs-CZ" dirty="0"/>
              <a:t>Legitimita moci a omezení při jejím výkonu, svěřená oprávnění a rozhodovací pravomoci (včetně možnosti ovlivňovat situaci jiných subjektů), zákonnost, závazné postupy atd.</a:t>
            </a:r>
          </a:p>
          <a:p>
            <a:r>
              <a:rPr lang="cs-CZ" dirty="0"/>
              <a:t>Vliv</a:t>
            </a:r>
          </a:p>
          <a:p>
            <a:pPr lvl="1"/>
            <a:r>
              <a:rPr lang="cs-CZ" dirty="0"/>
              <a:t>Dopad činnosti subjektu na oblast jejich působení, význam jeho „reputace“ pro další aktéry, jeho schopnost ovlivňovat pozici, přístup nebo jednání dalších aktérů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622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5C21D0-0E88-7D10-DE19-C70D896DD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F0A6D0-D3A4-6B74-327A-2C63B9C8B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  <a:t>Subjekty formující a prosazující programy v sociální politice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7355D8-E9FE-C221-8397-979E1A407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686"/>
          </a:xfrm>
        </p:spPr>
        <p:txBody>
          <a:bodyPr>
            <a:normAutofit/>
          </a:bodyPr>
          <a:lstStyle/>
          <a:p>
            <a:r>
              <a:rPr lang="cs-CZ" dirty="0"/>
              <a:t>Stát, respektive instituce veřejné správy a veřejnoprávní instituce</a:t>
            </a:r>
          </a:p>
          <a:p>
            <a:r>
              <a:rPr lang="cs-CZ" dirty="0"/>
              <a:t>Subjekty soukromého práva</a:t>
            </a:r>
          </a:p>
          <a:p>
            <a:pPr lvl="1"/>
            <a:r>
              <a:rPr lang="cs-CZ" dirty="0"/>
              <a:t>Komerční nebo neziskové organizace všeobecně</a:t>
            </a:r>
          </a:p>
          <a:p>
            <a:pPr lvl="1"/>
            <a:r>
              <a:rPr lang="cs-CZ" dirty="0"/>
              <a:t>Specificky organizace provozující určité typy služeb</a:t>
            </a:r>
          </a:p>
          <a:p>
            <a:pPr lvl="1"/>
            <a:r>
              <a:rPr lang="cs-CZ" dirty="0"/>
              <a:t>Specificky zájmové a </a:t>
            </a:r>
            <a:r>
              <a:rPr lang="cs-CZ" dirty="0" err="1"/>
              <a:t>advokační</a:t>
            </a:r>
            <a:r>
              <a:rPr lang="cs-CZ" dirty="0"/>
              <a:t> organizace (tj. organizace sdružující určité typy organizací nebo jejich pracovníky; ty přitom mohou sdružovat subjekty soukromoprávní i veřejnoprávní povahy, respektive jejich pracovníky)</a:t>
            </a:r>
          </a:p>
          <a:p>
            <a:pPr lvl="1"/>
            <a:r>
              <a:rPr lang="cs-CZ" dirty="0"/>
              <a:t>Jednotliví občané nebo skupiny občanů, jež spojují společné charakteristiky nebo se aktivně sdružují na základě sdíleného zájmu</a:t>
            </a:r>
          </a:p>
        </p:txBody>
      </p:sp>
    </p:spTree>
    <p:extLst>
      <p:ext uri="{BB962C8B-B14F-4D97-AF65-F5344CB8AC3E}">
        <p14:creationId xmlns:p14="http://schemas.microsoft.com/office/powerpoint/2010/main" val="3000423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516C66-0788-627C-2587-584B50FAB5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BFD02-C638-AA93-F82C-2B12610F1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Stát a jeho instituce – veřejná správa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4B788D-7CC5-9F3C-CA2C-216FB276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779" y="1690688"/>
            <a:ext cx="11481848" cy="516731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Disponuje řadou rozhodovacích pravomocí, jejichž legitimita se odvozuje z platného právního řádu</a:t>
            </a:r>
          </a:p>
          <a:p>
            <a:r>
              <a:rPr lang="cs-CZ" dirty="0"/>
              <a:t>V liberálních demokraciích ale jsou tyto pravomoci podřízeny řadě, samotným státem, respektive jeho institucemi, vydaných omezení</a:t>
            </a:r>
          </a:p>
          <a:p>
            <a:pPr lvl="1"/>
            <a:r>
              <a:rPr lang="cs-CZ" dirty="0"/>
              <a:t>Tato autoregulace odlišuje právní stát od autokratického vládnutí</a:t>
            </a:r>
          </a:p>
          <a:p>
            <a:r>
              <a:rPr lang="cs-CZ" dirty="0"/>
              <a:t>Základní princip: co není dovoleno, je zakázáno</a:t>
            </a:r>
          </a:p>
          <a:p>
            <a:r>
              <a:rPr lang="cs-CZ" dirty="0"/>
              <a:t>Potřeba další diferenciace státních institucí: tři základní formy veřejné moci, územní hledisko (stát, kraj, obec), věcná působnost (gesce), okruh svěřených pravomocí</a:t>
            </a:r>
          </a:p>
          <a:p>
            <a:r>
              <a:rPr lang="cs-CZ" dirty="0"/>
              <a:t>Současně s jejich rozlišením je ale potřebné vyvážit nastavení jejich pravomocí, vhodně nastavit jejich působnost a vytvořit podmínky pro jejich vzájemnou a efektivní kooperaci</a:t>
            </a:r>
          </a:p>
          <a:p>
            <a:r>
              <a:rPr lang="cs-CZ" dirty="0"/>
              <a:t>Potřeba rozlišení a současně i zajištění souladu nejen mezi institucemi, ale i</a:t>
            </a:r>
            <a:br>
              <a:rPr lang="cs-CZ" dirty="0"/>
            </a:br>
            <a:r>
              <a:rPr lang="cs-CZ" dirty="0"/>
              <a:t>v rámci nich (mezi volenými orgány a administrativou a mezi jednotlivými organizačními složkami, odbory apod.)</a:t>
            </a:r>
          </a:p>
          <a:p>
            <a:r>
              <a:rPr lang="cs-CZ" dirty="0"/>
              <a:t>Toto vše implikuje</a:t>
            </a:r>
          </a:p>
          <a:p>
            <a:pPr lvl="1"/>
            <a:r>
              <a:rPr lang="cs-CZ" dirty="0"/>
              <a:t>Dominantní (ne nutně…) postavení státu a jeho institucí při tvorbě programů sociální politiky a</a:t>
            </a:r>
          </a:p>
          <a:p>
            <a:pPr lvl="1"/>
            <a:r>
              <a:rPr lang="cs-CZ" dirty="0"/>
              <a:t>Potřebu podrobné a rozsáhlé regulace možností jejich zapojení do ní a postupů, které používají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5432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1CAA2C-9540-54F5-8846-4A60120C1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Regulatorní rámec upravující působnost institucí veřejné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059D9A-12CA-6B8D-FC34-DC5259B82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Rozlišení podle závaznosti dokumentu:</a:t>
            </a:r>
          </a:p>
          <a:p>
            <a:r>
              <a:rPr lang="cs-CZ" dirty="0"/>
              <a:t>Mezinárodní smlouvy, Ústava ČR, Listina základních práv a svobod</a:t>
            </a:r>
          </a:p>
          <a:p>
            <a:r>
              <a:rPr lang="cs-CZ" dirty="0"/>
              <a:t>Zákonné a podzákonné normy (nařízení a vyhlášky vlády a ministerstev)</a:t>
            </a:r>
          </a:p>
          <a:p>
            <a:r>
              <a:rPr lang="cs-CZ" dirty="0"/>
              <a:t>(Vyhlášky samosprávných orgánů)</a:t>
            </a:r>
          </a:p>
          <a:p>
            <a:r>
              <a:rPr lang="cs-CZ" dirty="0"/>
              <a:t>Statutární předpisy, interní předpisy, směrnice nebo metodiky různých institucí (např. dokumenty institucí veřejné správy zřizující podřízené veřejnoprávní instituce, interní předpisy takto zřízených institucí atd.)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Rozlišení podle povahy právní úpravy:</a:t>
            </a:r>
          </a:p>
          <a:p>
            <a:r>
              <a:rPr lang="cs-CZ" dirty="0"/>
              <a:t>Věcné (co) a procedurální předpisy (jak)</a:t>
            </a:r>
          </a:p>
        </p:txBody>
      </p:sp>
    </p:spTree>
    <p:extLst>
      <p:ext uri="{BB962C8B-B14F-4D97-AF65-F5344CB8AC3E}">
        <p14:creationId xmlns:p14="http://schemas.microsoft.com/office/powerpoint/2010/main" val="42131281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3157</TotalTime>
  <Words>2622</Words>
  <Application>Microsoft Office PowerPoint</Application>
  <PresentationFormat>Širokoúhlá obrazovka</PresentationFormat>
  <Paragraphs>344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7" baseType="lpstr">
      <vt:lpstr>Aptos</vt:lpstr>
      <vt:lpstr>Aptos Display</vt:lpstr>
      <vt:lpstr>Arial</vt:lpstr>
      <vt:lpstr>Calibri</vt:lpstr>
      <vt:lpstr>Calibri Light</vt:lpstr>
      <vt:lpstr>Roboto</vt:lpstr>
      <vt:lpstr>Tahoma</vt:lpstr>
      <vt:lpstr>Motiv Office</vt:lpstr>
      <vt:lpstr>Sociální politika I.</vt:lpstr>
      <vt:lpstr>Upřesnění k přednášce z 29.10.2024 Porovnání modelů sociální politiky I.</vt:lpstr>
      <vt:lpstr>Upřesnění k přednášce z 29.10.2024 Porovnání modelů sociální politiky II.</vt:lpstr>
      <vt:lpstr>1. Tvorba programů sociální politiky</vt:lpstr>
      <vt:lpstr>Kontext a faktory diferencující procesy tvorby programů v sociální politice</vt:lpstr>
      <vt:lpstr>Subjekty sociální politiky jako nositelé idejí a tvůrci a realizátoři sociálně politických programů</vt:lpstr>
      <vt:lpstr>Subjekty formující a prosazující programy v sociální politice</vt:lpstr>
      <vt:lpstr>Stát a jeho instituce – veřejná správa</vt:lpstr>
      <vt:lpstr>Regulatorní rámec upravující působnost institucí veřejné správy</vt:lpstr>
      <vt:lpstr>Příprava zákonných norem (legislativní proces)</vt:lpstr>
      <vt:lpstr>Prosazování opatření a programů na úrovni vlády a ministerstev</vt:lpstr>
      <vt:lpstr>Pohledy na organizaci veřejné správy</vt:lpstr>
      <vt:lpstr>Organizační modely veřejné správy</vt:lpstr>
      <vt:lpstr>Nestátní subjekty sociální politiky</vt:lpstr>
      <vt:lpstr>Participace širší a odborné veřejnosti při politickém rozhodování</vt:lpstr>
      <vt:lpstr>2. Sociální zabezpečení jako základ sociální politiky</vt:lpstr>
      <vt:lpstr>Obsah pojmu </vt:lpstr>
      <vt:lpstr>Užší pojetí sociálního zabezpečení</vt:lpstr>
      <vt:lpstr>Širší pojetí sociálního zabezpečení</vt:lpstr>
      <vt:lpstr>Další okolnosti promítající se do vymezení pojmu</vt:lpstr>
      <vt:lpstr>Determinanty určující podobu systémů sociálního zabezpečení</vt:lpstr>
      <vt:lpstr>Součásti sociálního zabezpečení podle Úmluvy ILO z roku 1952 č. 102</vt:lpstr>
      <vt:lpstr>Soustava nástrojů sociálního zabezpečení</vt:lpstr>
      <vt:lpstr>Typy řešených situací a způsob jejich organizačního zajištění</vt:lpstr>
      <vt:lpstr>Sociální pojištění</vt:lpstr>
      <vt:lpstr>Státní sociální podpora</vt:lpstr>
      <vt:lpstr>Sociální pomoc I.</vt:lpstr>
      <vt:lpstr>Sociální pomoc II.</vt:lpstr>
      <vt:lpstr>Penzijní připojištění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Pavel Bareš</dc:creator>
  <cp:lastModifiedBy>Pavel Bareš</cp:lastModifiedBy>
  <cp:revision>420</cp:revision>
  <dcterms:created xsi:type="dcterms:W3CDTF">2024-10-08T05:41:51Z</dcterms:created>
  <dcterms:modified xsi:type="dcterms:W3CDTF">2024-11-10T15:49:25Z</dcterms:modified>
</cp:coreProperties>
</file>