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2" r:id="rId3"/>
    <p:sldId id="356" r:id="rId4"/>
    <p:sldId id="365" r:id="rId5"/>
    <p:sldId id="362" r:id="rId6"/>
    <p:sldId id="264" r:id="rId7"/>
    <p:sldId id="366" r:id="rId8"/>
    <p:sldId id="367" r:id="rId9"/>
    <p:sldId id="368" r:id="rId10"/>
    <p:sldId id="369" r:id="rId11"/>
    <p:sldId id="371" r:id="rId12"/>
    <p:sldId id="370" r:id="rId13"/>
    <p:sldId id="360" r:id="rId14"/>
    <p:sldId id="363" r:id="rId15"/>
    <p:sldId id="358" r:id="rId16"/>
    <p:sldId id="373" r:id="rId17"/>
    <p:sldId id="374" r:id="rId18"/>
    <p:sldId id="312" r:id="rId19"/>
    <p:sldId id="311" r:id="rId20"/>
    <p:sldId id="375" r:id="rId21"/>
    <p:sldId id="313" r:id="rId22"/>
    <p:sldId id="377" r:id="rId23"/>
    <p:sldId id="376" r:id="rId24"/>
    <p:sldId id="314" r:id="rId25"/>
    <p:sldId id="379" r:id="rId26"/>
    <p:sldId id="378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EC03C-DA3F-8ED4-09EF-525A2F67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A0BE4-4F7D-0275-0912-A63978DF1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E236C3-36DE-A659-0897-BFCB86E0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0F82C-05FA-8D3E-A1C8-D5E255C3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B3D1A-0CE0-EADE-0213-592E4B27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1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48F5B-0A77-503F-E937-2D11CE78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C52412-0D9F-0F94-4059-A94FA7962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58DF4-B43D-578C-8B56-0A5AF27E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53C9F7-37FC-343A-92AF-B577FF85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B74BA-90D7-B12F-9939-E764B327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2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E6699C-28FB-8E6E-4C4F-92CFAE0CE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54AE79-FA74-4783-9866-F54D519D3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646A0-B52D-7940-0A68-5E209317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C29F2-21DC-DC5C-172F-D71829E2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B48C05-6E00-5972-C24D-32502E04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0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AE19A-2F57-1954-EB96-6BE1B5CD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C3CB3-FB5B-858A-C176-9C558963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044E0-76E2-F610-AEED-28578898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2608C-BE6B-3E6E-F6CB-A67834F4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FBD18-0522-847B-9930-C969FED3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059D6-78AE-6E4A-0E1F-B20BAC61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109B9B-48C3-64DD-EFA0-04F8E6FD1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D95E4-D385-1716-5A1D-EC447D9F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522C0-26D8-8094-7818-D73E98C9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346E1-9C2C-4CBE-84FD-4A32151F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07D7-EC96-B2C0-D3AA-65E10D73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AC8DF-E394-7AB1-B00B-1FBC218D1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917868-45B7-9501-0BE7-E6484492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489CE5-DD6F-D739-3879-F697E43B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8917FF-3557-CB84-FAD4-974BD48D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E72F42-5F04-C662-F6C5-F221170F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37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538DA-9AC4-4B69-6AEA-02794855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5B420B-D991-8B44-1EC6-5007C3EA1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0D9838-32FB-CAA4-D0F6-19129AED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31DC86-A8A5-A9D3-7599-AC230E8CE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C50427-EA0C-2355-C520-50D74CCA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997FB2-71B2-C164-E9D7-0407FA9B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DF4393-FE82-62CD-9E16-096B8709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E1FD11-1F0B-7100-4C2E-D3B09B9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8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E089-68DC-711E-142E-92A00711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EBE324-6260-1573-486E-47F6F46A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28601-CEC5-B72C-21CE-482991E3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9FEDF5-BB7B-4D9E-29F8-E98286E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2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4C94A-70D0-8E83-C3F2-A3D3D5C2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FE49F0-05E3-337D-68CA-F45F5CFE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EBD107-A34B-D1CF-97EA-F43B2F30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49D1F-D295-1CE2-538D-A7723481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5C03E-1F2D-81C3-D750-45F9D5D1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33BB34-98C7-FA1C-D947-90FE4948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C1FB99-6587-35A7-B02C-32922713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04CA4-970E-3E10-7A8F-91FCF599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622CF-EE1B-DA25-5B27-3D8ED504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7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FE4E-D295-BC8B-F99A-DF834F31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ED590A-EF72-5D8B-8433-E527E92F2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669A7F-49EC-D763-04AF-CD1E9A5B9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5FF9C5-7787-BC3F-C3EF-0F44E58E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3BD79-AF04-67C1-E731-A9ED89A6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F87293-D15A-C391-42C0-0286922B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0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9D2333-F082-EAE8-B083-5BACA3EC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9B430A-DDAD-7B41-5B01-F9C5CCCF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2F6F28-C3C7-B770-74D2-754758629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0855E-EE43-47C8-8BE2-F7F6F3C1B0B3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1690B-3A79-C5BF-59B0-E1D92552C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3EDCFD-716E-0EEB-811D-64034AF29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tm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Sociální politika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26.11.2024</a:t>
            </a:r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D57D5-E22F-A4B0-9D49-D895FF483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5EFE0-3C27-A715-EA3B-35440CB21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služby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EB1A7-3570-5326-EE2E-78B8C0022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V angličtině </a:t>
            </a:r>
            <a:r>
              <a:rPr lang="en-US" i="1" dirty="0"/>
              <a:t>social services</a:t>
            </a:r>
          </a:p>
          <a:p>
            <a:r>
              <a:rPr lang="cs-CZ" dirty="0"/>
              <a:t>Jsou poskytnuty na základě specifické potřebnosti, respektive pro nemožnost řešit situaci  jinými prostředky (tj. stejný princip jako pro sociální pomoc obecně)</a:t>
            </a:r>
          </a:p>
          <a:p>
            <a:r>
              <a:rPr lang="cs-CZ" b="1" dirty="0"/>
              <a:t>Systematická činnost subjektu (poskytovatele služby) vůči sociálnímu objektu (uživateli služby)</a:t>
            </a:r>
          </a:p>
          <a:p>
            <a:r>
              <a:rPr lang="cs-CZ" dirty="0"/>
              <a:t>Různorodá, někdy i velmi široká pojetí, odkazující obecněji na veřejné služby (včetně např. předškolní výchovy dětí, sociálně právní ochrany dětí apod.)</a:t>
            </a:r>
          </a:p>
          <a:p>
            <a:r>
              <a:rPr lang="cs-CZ" dirty="0"/>
              <a:t>V ČR jsou v zákoně o sociálních službách vymezeny jako „činnost nebo soubor činností podle tohoto zákona zajišťujících pomoc a podporu osobám za účelem sociálního začlenění nebo prevence sociálního vyloučení“</a:t>
            </a:r>
          </a:p>
          <a:p>
            <a:pPr lvl="1"/>
            <a:r>
              <a:rPr lang="cs-CZ" dirty="0"/>
              <a:t>oba tyto pojmy jsou v zákoně dále vymezeny, a to s odkazem na, v zákoně také vymezený  pojem „nepříznivá sociální situace“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66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DAAD1-B538-672B-EC5F-64D6CB06D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4C19C-69B7-B0D4-17A1-7E16B83D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Sociálně právní ochrana dětí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B0C4C-1B76-452F-6DEA-A4F554BB1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V angličtině </a:t>
            </a:r>
            <a:r>
              <a:rPr lang="en-US" i="1" dirty="0"/>
              <a:t>child protection services / child welfare services</a:t>
            </a:r>
          </a:p>
          <a:p>
            <a:r>
              <a:rPr lang="cs-CZ" b="1" dirty="0"/>
              <a:t>Postupy a opatření usilující o zlepšení situace dítěte, jež se ocitlo</a:t>
            </a:r>
            <a:br>
              <a:rPr lang="cs-CZ" b="1" dirty="0"/>
            </a:br>
            <a:r>
              <a:rPr lang="cs-CZ" b="1" dirty="0"/>
              <a:t>v situaci, která jej ohrožuje na životě či zdraví nebo ohrožuje jeho další vývoj, respektive reagující na selhání některých funkcí rodiny při zajištění výchovy dítěte nebo při péči o něj</a:t>
            </a:r>
          </a:p>
          <a:p>
            <a:r>
              <a:rPr lang="cs-CZ" dirty="0"/>
              <a:t>Zahrnuje</a:t>
            </a:r>
          </a:p>
          <a:p>
            <a:pPr lvl="1"/>
            <a:r>
              <a:rPr lang="cs-CZ" dirty="0"/>
              <a:t>Detekci ohrožených dětí</a:t>
            </a:r>
          </a:p>
          <a:p>
            <a:pPr lvl="1"/>
            <a:r>
              <a:rPr lang="cs-CZ" dirty="0"/>
              <a:t>Pomoc rodinám při řešení jejich problémů</a:t>
            </a:r>
          </a:p>
          <a:p>
            <a:pPr lvl="1"/>
            <a:r>
              <a:rPr lang="cs-CZ" dirty="0"/>
              <a:t>Zajištění bezpečí pro ohrožené děti</a:t>
            </a:r>
          </a:p>
          <a:p>
            <a:pPr lvl="1"/>
            <a:r>
              <a:rPr lang="cs-CZ" dirty="0"/>
              <a:t>Podporu zachování či obnovení celistvosti rodiny, tj.</a:t>
            </a:r>
          </a:p>
          <a:p>
            <a:pPr lvl="2"/>
            <a:r>
              <a:rPr lang="cs-CZ" dirty="0"/>
              <a:t>předcházení rozdělování rodin a odebírání dětí z péče rodičů</a:t>
            </a:r>
          </a:p>
          <a:p>
            <a:pPr lvl="2"/>
            <a:r>
              <a:rPr lang="cs-CZ" dirty="0"/>
              <a:t>podporu a intervence ve prospěch návratu dětí do původních rodin, pokud byly odděleny</a:t>
            </a:r>
          </a:p>
          <a:p>
            <a:pPr lvl="1"/>
            <a:r>
              <a:rPr lang="cs-CZ" dirty="0"/>
              <a:t>Zajištění kvalitní a stabilní péče pro děti, které nemohou být ve své původní rodině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090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250AC-6768-9413-C0F7-9FD3F440A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rozdílu mezi sociální podporou a sociální pomocí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5F38E6-3D58-35D1-1F56-885A0D080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73" y="1825625"/>
            <a:ext cx="11530738" cy="4854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Nárok na sociální podporu </a:t>
            </a:r>
            <a:r>
              <a:rPr lang="cs-CZ" dirty="0"/>
              <a:t>vzniká:</a:t>
            </a:r>
          </a:p>
          <a:p>
            <a:r>
              <a:rPr lang="cs-CZ" dirty="0"/>
              <a:t>splněním podmínek nároku ze zákona (na základě smlouvy)</a:t>
            </a:r>
          </a:p>
          <a:p>
            <a:pPr lvl="1"/>
            <a:r>
              <a:rPr lang="cs-CZ" dirty="0"/>
              <a:t>buď bez příjmové nebo majetkové podmínky, </a:t>
            </a:r>
          </a:p>
          <a:p>
            <a:pPr lvl="1"/>
            <a:r>
              <a:rPr lang="cs-CZ" dirty="0"/>
              <a:t>nebo u těch dávek, u nichž sice existuje </a:t>
            </a:r>
            <a:r>
              <a:rPr lang="cs-CZ" i="1" dirty="0"/>
              <a:t>příjmová či majetková podmínka</a:t>
            </a:r>
            <a:r>
              <a:rPr lang="cs-CZ" dirty="0"/>
              <a:t>, ale ta</a:t>
            </a:r>
          </a:p>
          <a:p>
            <a:pPr lvl="2"/>
            <a:r>
              <a:rPr lang="cs-CZ" i="1" dirty="0"/>
              <a:t>nebyla kritériem pro získání samotného nároku</a:t>
            </a:r>
            <a:r>
              <a:rPr lang="cs-CZ" dirty="0"/>
              <a:t>, ale „pouze“ kritériem určujícím, zda spolu s již přiznaným oprávněním vzniká i nárok na přiznání určitého benefitu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Nárok na poskytnutí sociální pomoci </a:t>
            </a:r>
            <a:r>
              <a:rPr lang="cs-CZ" dirty="0"/>
              <a:t>vzniká:</a:t>
            </a:r>
          </a:p>
          <a:p>
            <a:r>
              <a:rPr lang="cs-CZ" dirty="0"/>
              <a:t>pouze po splnění ekonomického kritéria (příjmového nebo majetkového), jeho splnění je tak rozhodující okolností pro získání nároku</a:t>
            </a:r>
          </a:p>
          <a:p>
            <a:pPr lvl="1"/>
            <a:r>
              <a:rPr lang="cs-CZ" dirty="0"/>
              <a:t>Nárok osoby v tomto případě nevzniká „výhradně“ ze zákona nebo smluvních podmínek, ale jeho podmínkou je rovněž rozhodnutím oprávněného orgánu (tj. předpokladem pro získání nároku je podání žádosti a následné posouzení a kladné rozhodnutí oprávněného orgánu)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61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E224F-4869-62C8-9640-FE1E978D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welfare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38F40-3DD2-92D0-AE00-598D6248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26213" cy="491930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Odlišné přístupy k vymezení pojmu (evropský x americký přístup) i k jeho překladu do češtiny</a:t>
            </a:r>
          </a:p>
          <a:p>
            <a:r>
              <a:rPr lang="cs-CZ" dirty="0"/>
              <a:t>Původní význam pojmu je spojen se </a:t>
            </a:r>
            <a:r>
              <a:rPr lang="cs-CZ" i="1" dirty="0"/>
              <a:t>sociální péčí</a:t>
            </a:r>
          </a:p>
          <a:p>
            <a:pPr lvl="1"/>
            <a:r>
              <a:rPr lang="cs-CZ" dirty="0"/>
              <a:t>V češtině mu mohou odpovídat také spojení </a:t>
            </a:r>
            <a:r>
              <a:rPr lang="cs-CZ" i="1" dirty="0"/>
              <a:t>sociální </a:t>
            </a:r>
            <a:r>
              <a:rPr lang="cs-CZ" dirty="0"/>
              <a:t>blaho nebo sociální</a:t>
            </a:r>
            <a:r>
              <a:rPr lang="cs-CZ" i="1" dirty="0"/>
              <a:t> blahobyt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s ohledem na kontext jeho používání (viz dále) mu ale lépe odpovídá spojení </a:t>
            </a:r>
            <a:r>
              <a:rPr lang="cs-CZ" i="1" dirty="0"/>
              <a:t>sociální péče</a:t>
            </a:r>
          </a:p>
          <a:p>
            <a:r>
              <a:rPr lang="cs-CZ" dirty="0"/>
              <a:t>Je úzce spojen s přístupem objevujícím se během 2. světové války (</a:t>
            </a:r>
            <a:r>
              <a:rPr lang="en-US" dirty="0"/>
              <a:t>Beveridge</a:t>
            </a:r>
            <a:r>
              <a:rPr lang="cs-CZ" dirty="0"/>
              <a:t>) a používán ve spojení </a:t>
            </a:r>
            <a:r>
              <a:rPr lang="en-US" i="1" dirty="0"/>
              <a:t>social welfare state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sociální stát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Vzhledem k nejasnosti jeho vymezení je někdy jeho obsah spojován se </a:t>
            </a:r>
            <a:r>
              <a:rPr lang="cs-CZ" i="1" dirty="0"/>
              <a:t>sociálním zabezpečením </a:t>
            </a:r>
            <a:r>
              <a:rPr lang="cs-CZ" dirty="0"/>
              <a:t>(a to jak v užším, tak i v širším vymezení), nebo dokonce i se </a:t>
            </a:r>
            <a:r>
              <a:rPr lang="cs-CZ" i="1" dirty="0"/>
              <a:t>sociální ochranou</a:t>
            </a:r>
          </a:p>
          <a:p>
            <a:pPr lvl="1"/>
            <a:r>
              <a:rPr lang="cs-CZ" dirty="0"/>
              <a:t>Od těchto dvou pojmů se ale liší právě tím, že tyto dva pojmy je možné vymezit odkazem na situace, na něž se zaměřují (viz výše), zatímco chápání pojmu </a:t>
            </a:r>
            <a:r>
              <a:rPr lang="en-US" i="1" dirty="0"/>
              <a:t>social welfare </a:t>
            </a:r>
            <a:r>
              <a:rPr lang="cs-CZ" dirty="0"/>
              <a:t>jsou velmi rozmanitá a ovlivněná různými aspekty, s nimiž je tento pojem asociován</a:t>
            </a:r>
          </a:p>
          <a:p>
            <a:pPr lvl="1"/>
            <a:r>
              <a:rPr lang="cs-CZ" dirty="0"/>
              <a:t>Pro pojmy </a:t>
            </a:r>
            <a:r>
              <a:rPr lang="cs-CZ" i="1" dirty="0"/>
              <a:t>sociální ochrana</a:t>
            </a:r>
            <a:r>
              <a:rPr lang="cs-CZ" dirty="0"/>
              <a:t> i </a:t>
            </a:r>
            <a:r>
              <a:rPr lang="cs-CZ" i="1" dirty="0"/>
              <a:t>sociální zabezpečení </a:t>
            </a:r>
            <a:r>
              <a:rPr lang="cs-CZ" dirty="0"/>
              <a:t>je navíc charakteristický významový posun </a:t>
            </a:r>
            <a:r>
              <a:rPr lang="cs-CZ" dirty="0">
                <a:solidFill>
                  <a:srgbClr val="000000"/>
                </a:solidFill>
                <a:latin typeface="Segoe UI Web (West European)"/>
              </a:rPr>
              <a:t>od</a:t>
            </a:r>
            <a:r>
              <a:rPr lang="cs-CZ" i="1" dirty="0">
                <a:solidFill>
                  <a:srgbClr val="000000"/>
                </a:solidFill>
                <a:latin typeface="Segoe UI Web (West European)"/>
              </a:rPr>
              <a:t> poskytování </a:t>
            </a:r>
            <a:r>
              <a:rPr lang="cs-CZ" dirty="0">
                <a:solidFill>
                  <a:srgbClr val="000000"/>
                </a:solidFill>
                <a:latin typeface="Segoe UI Web (West European)"/>
              </a:rPr>
              <a:t>k </a:t>
            </a:r>
            <a:r>
              <a:rPr lang="cs-CZ" i="1" dirty="0">
                <a:solidFill>
                  <a:srgbClr val="000000"/>
                </a:solidFill>
                <a:latin typeface="Segoe UI Web (West European)"/>
              </a:rPr>
              <a:t>ochraně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341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C98C2-34AD-8020-4E74-3EE997E29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D3B60-3BDF-CE7D-F794-79DEEBBD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pojmy </a:t>
            </a:r>
            <a:r>
              <a:rPr lang="cs-CZ" i="1" dirty="0"/>
              <a:t>sociální stát </a:t>
            </a:r>
            <a:r>
              <a:rPr lang="cs-CZ" dirty="0"/>
              <a:t>a</a:t>
            </a:r>
            <a:r>
              <a:rPr lang="cs-CZ" i="1" dirty="0"/>
              <a:t> </a:t>
            </a:r>
            <a:r>
              <a:rPr lang="en-US" i="1" dirty="0"/>
              <a:t>social welfare state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96A69-B07B-6455-4014-692E026D9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22858" cy="482098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Zatímco pojem </a:t>
            </a:r>
            <a:r>
              <a:rPr lang="en-US" i="1" dirty="0"/>
              <a:t>social welfare </a:t>
            </a:r>
            <a:r>
              <a:rPr lang="cs-CZ" dirty="0"/>
              <a:t>je obtížně uchopitelný, existuje „paradoxně“ výraznější shoda ohledně obsahu „odvozeného“ pojmu </a:t>
            </a:r>
            <a:r>
              <a:rPr lang="en-US" i="1" dirty="0"/>
              <a:t>social welfare state</a:t>
            </a:r>
            <a:endParaRPr lang="en-US" dirty="0"/>
          </a:p>
          <a:p>
            <a:r>
              <a:rPr lang="cs-CZ" dirty="0"/>
              <a:t>To je odrazem toho, že pojetí pojmu podle </a:t>
            </a:r>
            <a:r>
              <a:rPr lang="en-US" dirty="0"/>
              <a:t>Beveridge</a:t>
            </a:r>
            <a:r>
              <a:rPr lang="cs-CZ" dirty="0"/>
              <a:t> dalo spojení </a:t>
            </a:r>
            <a:r>
              <a:rPr lang="en-US" i="1" dirty="0"/>
              <a:t>social welfare </a:t>
            </a:r>
            <a:r>
              <a:rPr lang="cs-CZ" dirty="0"/>
              <a:t>zcela nový význam a pojem </a:t>
            </a:r>
            <a:r>
              <a:rPr lang="en-US" i="1" dirty="0"/>
              <a:t>social welfare state</a:t>
            </a:r>
            <a:r>
              <a:rPr lang="cs-CZ" dirty="0"/>
              <a:t> je odvozován právě od tohoto pojetí</a:t>
            </a:r>
          </a:p>
          <a:p>
            <a:pPr lvl="1"/>
            <a:r>
              <a:rPr lang="cs-CZ" dirty="0"/>
              <a:t>V tomto, de facto nově definovaném konceptu, byla kromě aspektu </a:t>
            </a:r>
            <a:r>
              <a:rPr lang="cs-CZ" i="1" dirty="0"/>
              <a:t>sociální péče výrazně </a:t>
            </a:r>
            <a:r>
              <a:rPr lang="cs-CZ" dirty="0"/>
              <a:t>akcentována snaha o komplexní zajištění podmínek pro realizaci nezadatelných lidských práv (tj. pojem díky tomu obsáhl také snahu komplexně řešit situaci občana a snahu o komplexní zajištění jeho práv, respektive od nich odvozených nároků v sociální oblasti, odkazuje také na výše zmiňovaný aspekt „sociálního blahobytu“, klade důraz na stěžejní roli státu při tomto úsilí nebo přímo jeho povinnost o prosazení těchto cílů pro jeho občany)</a:t>
            </a:r>
          </a:p>
          <a:p>
            <a:r>
              <a:rPr lang="cs-CZ" dirty="0"/>
              <a:t>Z těchto důvodů se lze kromě pojmu </a:t>
            </a:r>
            <a:r>
              <a:rPr lang="cs-CZ" i="1" dirty="0"/>
              <a:t>sociální stát </a:t>
            </a:r>
            <a:r>
              <a:rPr lang="cs-CZ" dirty="0"/>
              <a:t>v českém prostředí setkat také s překladem </a:t>
            </a:r>
            <a:r>
              <a:rPr lang="cs-CZ" i="1" dirty="0"/>
              <a:t>stát sociálního blahobytu</a:t>
            </a:r>
          </a:p>
          <a:p>
            <a:r>
              <a:rPr lang="cs-CZ" dirty="0"/>
              <a:t>Vzhledem k řadě nepřesností spojených se snahou o překlad obou pojmů je</a:t>
            </a:r>
            <a:br>
              <a:rPr lang="cs-CZ" dirty="0"/>
            </a:br>
            <a:r>
              <a:rPr lang="cs-CZ" dirty="0"/>
              <a:t>v českém prostředí poměrně hojně používána i jejich anglická podoba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0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C7B70-D56A-B015-CB32-29C73209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2. Pojetí sociálního státu a jeho vývoj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565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7F4FA-9EF3-D609-9AC1-E5B3783F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Zmínky o pojmu v předchozích přednáškách</a:t>
            </a:r>
          </a:p>
        </p:txBody>
      </p:sp>
      <p:pic>
        <p:nvPicPr>
          <p:cNvPr id="17" name="Zástupný obsah 16" descr="Obsah obrázku text, snímek obrazovky, Písmo, dokument&#10;&#10;Popis byl vytvořen automaticky">
            <a:extLst>
              <a:ext uri="{FF2B5EF4-FFF2-40B4-BE49-F238E27FC236}">
                <a16:creationId xmlns:a16="http://schemas.microsoft.com/office/drawing/2014/main" id="{6899C9BD-4EF6-61D4-8E8F-AC32D4C8C7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0915"/>
            <a:ext cx="5181600" cy="27875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1" name="Zástupný obsah 20" descr="Obsah obrázku text, snímek obrazovky, Písmo">
            <a:extLst>
              <a:ext uri="{FF2B5EF4-FFF2-40B4-BE49-F238E27FC236}">
                <a16:creationId xmlns:a16="http://schemas.microsoft.com/office/drawing/2014/main" id="{27A814C3-9796-A5E0-34A6-E6200BF34F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1" y="1820915"/>
            <a:ext cx="5383138" cy="27984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3" name="Obrázek 22" descr="Obsah obrázku text, snímek obrazovky, Písmo, číslo">
            <a:extLst>
              <a:ext uri="{FF2B5EF4-FFF2-40B4-BE49-F238E27FC236}">
                <a16:creationId xmlns:a16="http://schemas.microsoft.com/office/drawing/2014/main" id="{FD2C1D64-9875-1BAE-1F95-FE2A42C07B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92"/>
          <a:stretch/>
        </p:blipFill>
        <p:spPr>
          <a:xfrm>
            <a:off x="3380986" y="4749597"/>
            <a:ext cx="5582429" cy="18380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4" name="Obdélník 23">
            <a:extLst>
              <a:ext uri="{FF2B5EF4-FFF2-40B4-BE49-F238E27FC236}">
                <a16:creationId xmlns:a16="http://schemas.microsoft.com/office/drawing/2014/main" id="{B0B9CD28-7B05-75AE-1D97-4C1656754561}"/>
              </a:ext>
            </a:extLst>
          </p:cNvPr>
          <p:cNvSpPr/>
          <p:nvPr/>
        </p:nvSpPr>
        <p:spPr>
          <a:xfrm>
            <a:off x="3510115" y="5604387"/>
            <a:ext cx="1327355" cy="294967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E55181B6-C8AD-BF50-A88D-E882B5F31946}"/>
              </a:ext>
            </a:extLst>
          </p:cNvPr>
          <p:cNvSpPr/>
          <p:nvPr/>
        </p:nvSpPr>
        <p:spPr>
          <a:xfrm>
            <a:off x="934067" y="1907458"/>
            <a:ext cx="3156152" cy="294967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26F36C27-5CFB-6D7B-D542-FF5B509008F2}"/>
              </a:ext>
            </a:extLst>
          </p:cNvPr>
          <p:cNvSpPr/>
          <p:nvPr/>
        </p:nvSpPr>
        <p:spPr>
          <a:xfrm>
            <a:off x="1101215" y="3281516"/>
            <a:ext cx="1740308" cy="294967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B4B891C6-2CCB-8252-1265-5E72A46CBDE7}"/>
              </a:ext>
            </a:extLst>
          </p:cNvPr>
          <p:cNvSpPr/>
          <p:nvPr/>
        </p:nvSpPr>
        <p:spPr>
          <a:xfrm>
            <a:off x="3510115" y="4061338"/>
            <a:ext cx="1848466" cy="294967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B52320A7-0987-B77E-D3AA-05AD147CC31F}"/>
              </a:ext>
            </a:extLst>
          </p:cNvPr>
          <p:cNvSpPr/>
          <p:nvPr/>
        </p:nvSpPr>
        <p:spPr>
          <a:xfrm>
            <a:off x="6346721" y="3716593"/>
            <a:ext cx="1499421" cy="226141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69859855-9963-216E-E95C-4D2E48C73D91}"/>
              </a:ext>
            </a:extLst>
          </p:cNvPr>
          <p:cNvSpPr/>
          <p:nvPr/>
        </p:nvSpPr>
        <p:spPr>
          <a:xfrm>
            <a:off x="9463544" y="3524866"/>
            <a:ext cx="1890256" cy="191727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166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80DAC-B177-99FF-0C8C-FF2589C4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326" y="365125"/>
            <a:ext cx="11208470" cy="1325563"/>
          </a:xfrm>
        </p:spPr>
        <p:txBody>
          <a:bodyPr>
            <a:normAutofit/>
          </a:bodyPr>
          <a:lstStyle/>
          <a:p>
            <a:r>
              <a:rPr lang="cs-CZ" dirty="0"/>
              <a:t>Klíčové impulzy pro rozvoj modelů sociální politiky spojovaných s označením „sociální stát“</a:t>
            </a:r>
          </a:p>
        </p:txBody>
      </p:sp>
      <p:pic>
        <p:nvPicPr>
          <p:cNvPr id="7" name="Zástupný obsah 6" descr="Obsah obrázku text, snímek obrazovky, Písmo, dokument">
            <a:extLst>
              <a:ext uri="{FF2B5EF4-FFF2-40B4-BE49-F238E27FC236}">
                <a16:creationId xmlns:a16="http://schemas.microsoft.com/office/drawing/2014/main" id="{5629124F-A402-B7E1-E80C-93B995A2C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723" y="1825625"/>
            <a:ext cx="8053222" cy="4351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09921C32-32E1-4DBF-5676-199C63A0143F}"/>
              </a:ext>
            </a:extLst>
          </p:cNvPr>
          <p:cNvSpPr/>
          <p:nvPr/>
        </p:nvSpPr>
        <p:spPr>
          <a:xfrm>
            <a:off x="2158490" y="4072091"/>
            <a:ext cx="7795135" cy="385609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F6E8BE5-5DBC-BB7A-A65E-C5D5BDFF0B9F}"/>
              </a:ext>
            </a:extLst>
          </p:cNvPr>
          <p:cNvSpPr/>
          <p:nvPr/>
        </p:nvSpPr>
        <p:spPr>
          <a:xfrm>
            <a:off x="2158491" y="4457700"/>
            <a:ext cx="6814060" cy="331116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Shrnutí hlavních východisek pro rozvoj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5049"/>
            <a:ext cx="10515600" cy="4857982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cs-CZ" dirty="0"/>
              <a:t>Křesťanská dobročinnost</a:t>
            </a:r>
          </a:p>
          <a:p>
            <a:r>
              <a:rPr lang="cs-CZ" dirty="0"/>
              <a:t>Osvícenecké pojetí společenské smlouvy (17. století), kdy stát uznal svou povinnost pečovat o chudé a práce neschopné</a:t>
            </a:r>
          </a:p>
          <a:p>
            <a:r>
              <a:rPr lang="cs-CZ" dirty="0"/>
              <a:t>Filozofická, etická a právní východiska (filozofická východiska v antice, křesťanské etika, teorie přirozeného práva, liberalismus, socialismus, rozvoj sociálních hnutí)</a:t>
            </a:r>
          </a:p>
          <a:p>
            <a:pPr lvl="1"/>
            <a:r>
              <a:rPr lang="cs-CZ" dirty="0"/>
              <a:t>Např. Auguste </a:t>
            </a:r>
            <a:r>
              <a:rPr lang="cs-CZ" dirty="0" err="1"/>
              <a:t>Comte</a:t>
            </a:r>
            <a:r>
              <a:rPr lang="cs-CZ" dirty="0"/>
              <a:t> (19. stol.)</a:t>
            </a:r>
          </a:p>
          <a:p>
            <a:pPr lvl="2"/>
            <a:r>
              <a:rPr lang="cs-CZ" dirty="0"/>
              <a:t>konsensus a solidarita udržují sociální rovnováhu</a:t>
            </a:r>
          </a:p>
          <a:p>
            <a:pPr lvl="2"/>
            <a:r>
              <a:rPr lang="cs-CZ" dirty="0"/>
              <a:t>stát proto má vůči svým občanům kromě ochranných vojenských, policejních a ekonomických rolí také sociální role =</a:t>
            </a:r>
            <a:r>
              <a:rPr lang="en-US" dirty="0"/>
              <a:t>&gt; </a:t>
            </a:r>
            <a:r>
              <a:rPr lang="cs-CZ" dirty="0"/>
              <a:t>solidarita je nezbytným prvkem státnosti</a:t>
            </a:r>
          </a:p>
          <a:p>
            <a:r>
              <a:rPr lang="cs-CZ" dirty="0"/>
              <a:t>Růst úlohy státu v evropských zemích v oblasti chudinské péče (19. stol.)</a:t>
            </a:r>
          </a:p>
          <a:p>
            <a:r>
              <a:rPr lang="cs-CZ" dirty="0"/>
              <a:t>1919 – založení Mezinárodní organizace práce</a:t>
            </a:r>
            <a:endParaRPr lang="en-US" dirty="0"/>
          </a:p>
          <a:p>
            <a:pPr lvl="1"/>
            <a:r>
              <a:rPr lang="cs-CZ" dirty="0"/>
              <a:t>Formulace</a:t>
            </a:r>
            <a:r>
              <a:rPr lang="en-US" dirty="0"/>
              <a:t> </a:t>
            </a:r>
            <a:r>
              <a:rPr lang="cs-CZ" dirty="0"/>
              <a:t>minimálních standardů sociálního zákonodárství s cílem udržet sociální náklady veřejných financí a zaměstnavatelů v přijatelné míře</a:t>
            </a:r>
          </a:p>
          <a:p>
            <a:r>
              <a:rPr lang="cs-CZ" dirty="0"/>
              <a:t>Přizpůsobování sociálních politik států tomu, že</a:t>
            </a:r>
          </a:p>
          <a:p>
            <a:pPr lvl="1"/>
            <a:r>
              <a:rPr lang="cs-CZ" dirty="0"/>
              <a:t>liberální pojetí státní sociální politiky neumožňovalo státu vhodně reagovat na</a:t>
            </a:r>
          </a:p>
          <a:p>
            <a:pPr lvl="1"/>
            <a:r>
              <a:rPr lang="cs-CZ" dirty="0"/>
              <a:t>sociální změny (respektive důsledky těchto změn), které probíhaly ve druhé polovině 19. století a nabyly na významu po Velké hospodářské krizi a druhé světové válce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A30C8F3-7BBE-7854-D495-824D0F1D2631}"/>
              </a:ext>
            </a:extLst>
          </p:cNvPr>
          <p:cNvSpPr/>
          <p:nvPr/>
        </p:nvSpPr>
        <p:spPr>
          <a:xfrm>
            <a:off x="914152" y="4260627"/>
            <a:ext cx="10439648" cy="385609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DA6C5F-0B6E-24F9-4C91-DD8F871FDF1E}"/>
              </a:ext>
            </a:extLst>
          </p:cNvPr>
          <p:cNvSpPr/>
          <p:nvPr/>
        </p:nvSpPr>
        <p:spPr>
          <a:xfrm>
            <a:off x="914152" y="5486399"/>
            <a:ext cx="10439648" cy="1006475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20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/>
              <a:t>Sociální stát jako produkt evropské civilizace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cs-CZ" dirty="0"/>
              <a:t>Jde o produkt historického vývoje veřejně organizované solidarity</a:t>
            </a:r>
          </a:p>
          <a:p>
            <a:r>
              <a:rPr lang="cs-CZ" dirty="0"/>
              <a:t>Zároveň je reakcí na mezinárodně uznané právo občanů na důstojné životní podmínky</a:t>
            </a:r>
          </a:p>
          <a:p>
            <a:r>
              <a:rPr lang="cs-CZ" dirty="0"/>
              <a:t>Jeho podstatou je veřejná garance a zajištění základních lidských práv</a:t>
            </a:r>
          </a:p>
          <a:p>
            <a:pPr lvl="1"/>
            <a:r>
              <a:rPr lang="cs-CZ" dirty="0"/>
              <a:t>Občanská práva (právo na život, svoboda projevu, možnost participaci na věcech veřejných)</a:t>
            </a:r>
          </a:p>
          <a:p>
            <a:pPr lvl="1"/>
            <a:r>
              <a:rPr lang="cs-CZ" dirty="0"/>
              <a:t>Sociální práva (právo práci a důstojné pracovní podmínky, právo na vzdělání, právo účastnit se kulturního života, právo na sociální zabezpečení, ochranu a pomoc rodině, na důstojné životní podmínky atd.)</a:t>
            </a:r>
          </a:p>
          <a:p>
            <a:r>
              <a:rPr lang="cs-CZ" dirty="0"/>
              <a:t>Nejedná </a:t>
            </a:r>
            <a:r>
              <a:rPr lang="cs-CZ"/>
              <a:t>se o pevně </a:t>
            </a:r>
            <a:r>
              <a:rPr lang="cs-CZ" dirty="0"/>
              <a:t>definovaný konstrukt</a:t>
            </a:r>
          </a:p>
          <a:p>
            <a:pPr lvl="1"/>
            <a:r>
              <a:rPr lang="cs-CZ" dirty="0"/>
              <a:t>Obecné proměny jeho chápání v čase – lze rozlišit několik fází vývoje přístupu ke konceptu sociálního státu, respektive k jeho praktickému uplatňování v rámci sociální politiky států (viz dále)</a:t>
            </a:r>
          </a:p>
          <a:p>
            <a:pPr lvl="1"/>
            <a:r>
              <a:rPr lang="cs-CZ" dirty="0"/>
              <a:t>Jeho podoba se odvíjí od specifického kontextu, historické tradice a dalších vlivů</a:t>
            </a:r>
            <a:br>
              <a:rPr lang="cs-CZ" dirty="0"/>
            </a:br>
            <a:r>
              <a:rPr lang="cs-CZ" dirty="0"/>
              <a:t>v konkrétní zemi (více viz dále)</a:t>
            </a:r>
          </a:p>
        </p:txBody>
      </p:sp>
    </p:spTree>
    <p:extLst>
      <p:ext uri="{BB962C8B-B14F-4D97-AF65-F5344CB8AC3E}">
        <p14:creationId xmlns:p14="http://schemas.microsoft.com/office/powerpoint/2010/main" val="128343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0B95B-88F3-AE40-804A-FAE07DA5F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BADA3D-981A-BCCC-1A4F-F71F29DC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1. 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Specifikace vybraných klíčových pojmů sociální politiky a vztahy mezi nimi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18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1C296-0DB7-502A-B0D4-CFD20AAE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Charakteristické znaky sociálního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D9495-08C9-BF91-E595-E48EB113A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Označení států, ve kterých je občanům prostřednictvím státních institucí a dalších subjektů sociální politiky zajištěna sociální ochrana / </a:t>
            </a:r>
            <a:r>
              <a:rPr lang="en-US" dirty="0"/>
              <a:t>social welfare </a:t>
            </a:r>
            <a:r>
              <a:rPr lang="cs-CZ" dirty="0"/>
              <a:t>/ sociální zabezpečení</a:t>
            </a:r>
          </a:p>
          <a:p>
            <a:r>
              <a:rPr lang="cs-CZ" dirty="0"/>
              <a:t>Významné rysy:</a:t>
            </a:r>
          </a:p>
          <a:p>
            <a:pPr lvl="1"/>
            <a:r>
              <a:rPr lang="cs-CZ" dirty="0"/>
              <a:t>Oporou sociálního státu jsou právní stát, demokratické instituce a odpovídající institucionální kapacity</a:t>
            </a:r>
          </a:p>
          <a:p>
            <a:pPr lvl="1"/>
            <a:r>
              <a:rPr lang="cs-CZ" dirty="0"/>
              <a:t>Zajišťuje opatření, která</a:t>
            </a:r>
          </a:p>
          <a:p>
            <a:pPr lvl="2"/>
            <a:r>
              <a:rPr lang="cs-CZ" dirty="0"/>
              <a:t>brání, překonávají nebo zmírňují sociální rizika a</a:t>
            </a:r>
          </a:p>
          <a:p>
            <a:pPr lvl="2"/>
            <a:r>
              <a:rPr lang="cs-CZ" dirty="0"/>
              <a:t>podporují adekvátní životní standardy, sociální zabezpečení nebo sociální suverenitu</a:t>
            </a:r>
          </a:p>
          <a:p>
            <a:pPr lvl="1"/>
            <a:r>
              <a:rPr lang="cs-CZ" dirty="0"/>
              <a:t>Vyznačuje se komplexním přístupem státu k sociálnímu zabezpečení, jednotlivá opatření sociální politiky jsou výrazně provázaná a sledují vzájemně se doplňující cíle (</a:t>
            </a:r>
            <a:r>
              <a:rPr lang="cs-CZ" dirty="0" err="1"/>
              <a:t>Beveridge</a:t>
            </a:r>
            <a:r>
              <a:rPr lang="cs-CZ" dirty="0"/>
              <a:t>, </a:t>
            </a:r>
            <a:r>
              <a:rPr lang="cs-CZ" dirty="0" err="1"/>
              <a:t>Laroque</a:t>
            </a:r>
            <a:r>
              <a:rPr lang="cs-CZ" dirty="0"/>
              <a:t>– viz přednáška z 29.10.)</a:t>
            </a:r>
          </a:p>
        </p:txBody>
      </p:sp>
    </p:spTree>
    <p:extLst>
      <p:ext uri="{BB962C8B-B14F-4D97-AF65-F5344CB8AC3E}">
        <p14:creationId xmlns:p14="http://schemas.microsoft.com/office/powerpoint/2010/main" val="3383465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stát jako mechanismus pro zajištění nezadatelných lidských práv státem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072" y="1825625"/>
            <a:ext cx="11340446" cy="4930282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cs-CZ" dirty="0"/>
              <a:t>Jeho cílem v podstatě je povinné zajištění nezadatelných lidských práv občana ze strany státu, a to v odpovídajícím rozsahu</a:t>
            </a:r>
          </a:p>
          <a:p>
            <a:pPr lvl="1"/>
            <a:r>
              <a:rPr lang="cs-CZ" dirty="0"/>
              <a:t>Tento rozsah se odvíjí od konsensu v dané společnosti ohledně přiměřené míry solidarity mezi občany </a:t>
            </a:r>
          </a:p>
          <a:p>
            <a:pPr lvl="1"/>
            <a:r>
              <a:rPr lang="cs-CZ" dirty="0"/>
              <a:t>Současně je potřebné, aby byl udržitelný</a:t>
            </a:r>
          </a:p>
          <a:p>
            <a:pPr lvl="1"/>
            <a:r>
              <a:rPr lang="cs-CZ" dirty="0"/>
              <a:t>Výrazně jej ovlivňují také další demografické, ekonomické a sociální, politické a společenské nebo mezinárodní vlivy</a:t>
            </a:r>
          </a:p>
          <a:p>
            <a:pPr lvl="1"/>
            <a:r>
              <a:rPr lang="cs-CZ" dirty="0"/>
              <a:t>Významný vliv má také obecnější zkušenost s vývojem pojetí sociálního státu a jeho fungováním, respektive obecnější souvislosti, jež se promítaly do vývoje chápání tohoto konceptu (viz dále)</a:t>
            </a:r>
          </a:p>
          <a:p>
            <a:r>
              <a:rPr lang="cs-CZ" dirty="0"/>
              <a:t>Tyto okolnosti se v jednotlivých státech velmi liší</a:t>
            </a:r>
          </a:p>
          <a:p>
            <a:pPr lvl="1"/>
            <a:r>
              <a:rPr lang="cs-CZ" dirty="0"/>
              <a:t>Mezinárodní faktory a obecnější proměny v chápání pojmu a zkušenosti s jeho uplatňováním v praxi mají sice obecnější platnost, ale míra jejich vlivu a způsob jejich zohlednění se v různých zemích liší</a:t>
            </a:r>
          </a:p>
          <a:p>
            <a:r>
              <a:rPr lang="cs-CZ" dirty="0"/>
              <a:t>Odlišné jsou proto také</a:t>
            </a:r>
          </a:p>
          <a:p>
            <a:pPr lvl="1"/>
            <a:r>
              <a:rPr lang="cs-CZ" dirty="0"/>
              <a:t>Okruh, rozsah, formy či postupy využívané k plnění opatření realizovaných v této oblasti státem</a:t>
            </a:r>
          </a:p>
          <a:p>
            <a:pPr lvl="1"/>
            <a:r>
              <a:rPr lang="cs-CZ" dirty="0"/>
              <a:t>Instituce a postupy umožňující jejich organizační zajištění a okruh dalších subjektů podílejících se na jejich realizaci a jejich působnosti (veřejnoprávní / soukromoprávní, obecná regulace působnosti subjektů ve veřejné správě a subjektů soukromého práva / oborové regulace)</a:t>
            </a:r>
          </a:p>
          <a:p>
            <a:pPr lvl="1"/>
            <a:r>
              <a:rPr lang="cs-CZ" dirty="0"/>
              <a:t>Okruh oprávněných osob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51541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8EAC3-3C08-8C11-84FB-078779A5C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841D7-A021-FB62-C741-F0E65B5D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stát jako mechanismus pro zajištění nezadatelných lidských práv státem II.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A518657-3F6D-A960-FCDE-39049C5A20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Základní sociální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A90152-4A1D-A94A-D150-02877DBD23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r>
              <a:rPr lang="cs-CZ" dirty="0"/>
              <a:t>Právo na práci</a:t>
            </a:r>
          </a:p>
          <a:p>
            <a:r>
              <a:rPr lang="cs-CZ" dirty="0"/>
              <a:t>Právo na uspokojivé pracovní podmínky</a:t>
            </a:r>
          </a:p>
          <a:p>
            <a:r>
              <a:rPr lang="cs-CZ" dirty="0"/>
              <a:t>Právo na přiměřenou životní úroveň</a:t>
            </a:r>
          </a:p>
          <a:p>
            <a:r>
              <a:rPr lang="cs-CZ" dirty="0"/>
              <a:t>Právo na rodinu</a:t>
            </a:r>
          </a:p>
          <a:p>
            <a:r>
              <a:rPr lang="cs-CZ" dirty="0"/>
              <a:t>Právo na sociální zabezpečení</a:t>
            </a:r>
          </a:p>
          <a:p>
            <a:r>
              <a:rPr lang="cs-CZ" dirty="0"/>
              <a:t>Právo na svobodu sdružování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8B7F5FB-9250-1DB2-0ECD-A61ABA5CD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Další sociální práva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9F392EC-854A-4F2E-92FA-CB47A50AFD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Rovné příležitosti k získání a provozování výdělečné činnosti</a:t>
            </a:r>
          </a:p>
          <a:p>
            <a:r>
              <a:rPr lang="cs-CZ" dirty="0"/>
              <a:t>Rovnost přístupu k veřejným službám, především ke zdravotní péči a ke vzdělání</a:t>
            </a:r>
          </a:p>
          <a:p>
            <a:r>
              <a:rPr lang="cs-CZ" dirty="0"/>
              <a:t>Zajištění sociální ochrany a pomoci v případě hmotné nouze</a:t>
            </a:r>
          </a:p>
          <a:p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296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9EC7E-098B-6D40-2EC3-CB13B0B5A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1E8B-7F0E-EE18-EF7C-1601DDCE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stát jako mechanismus pro zajištění nezadatelných lidských práv státem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61D6A4-E5B9-8E0B-7880-848EA4CB3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02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Stát má povinnost zajistit</a:t>
            </a:r>
          </a:p>
          <a:p>
            <a:pPr lvl="1"/>
            <a:r>
              <a:rPr lang="cs-CZ" dirty="0"/>
              <a:t>Rovný přístup k sociálním právům, tj. jejich</a:t>
            </a:r>
          </a:p>
          <a:p>
            <a:pPr lvl="2"/>
            <a:r>
              <a:rPr lang="cs-CZ" dirty="0"/>
              <a:t>Místní dostupnost (blízkost úřadů, služeb)</a:t>
            </a:r>
          </a:p>
          <a:p>
            <a:pPr lvl="2"/>
            <a:r>
              <a:rPr lang="cs-CZ" dirty="0"/>
              <a:t>Finanční dostupnost (výše úhrad, poplatků, přiměřenost nákladů spojených s dopravou apod.)</a:t>
            </a:r>
          </a:p>
          <a:p>
            <a:pPr lvl="1"/>
            <a:r>
              <a:rPr lang="cs-CZ" dirty="0"/>
              <a:t>Zajistit jejich realizaci v potřebném rozsahu (kvalita státem zajišťovaných služeb a služeb, jejichž kvalitu stát garantuje)</a:t>
            </a:r>
          </a:p>
        </p:txBody>
      </p:sp>
    </p:spTree>
    <p:extLst>
      <p:ext uri="{BB962C8B-B14F-4D97-AF65-F5344CB8AC3E}">
        <p14:creationId xmlns:p14="http://schemas.microsoft.com/office/powerpoint/2010/main" val="2048187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Rozsah míry solidarity mezi občany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38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cs-CZ" dirty="0"/>
              <a:t>Otázka odpovídajícího rozsahu realizovaných plnění je klíčová</a:t>
            </a:r>
          </a:p>
          <a:p>
            <a:pPr lvl="1"/>
            <a:r>
              <a:rPr lang="cs-CZ" dirty="0"/>
              <a:t>pro zajištění legitimity státu při jeho snaze o zajištění sociálních práv občanů</a:t>
            </a:r>
          </a:p>
          <a:p>
            <a:pPr lvl="1"/>
            <a:r>
              <a:rPr lang="cs-CZ" dirty="0"/>
              <a:t>pro udržitelnost těchto plnění</a:t>
            </a:r>
          </a:p>
          <a:p>
            <a:r>
              <a:rPr lang="cs-CZ" dirty="0"/>
              <a:t>Je potřebné usilovat o udržení rovnováhy v solidaritě mezi těmi, kdo platí a těmi, kdo dostávají výhody z veřejných prostředků</a:t>
            </a:r>
          </a:p>
          <a:p>
            <a:r>
              <a:rPr lang="cs-CZ" dirty="0"/>
              <a:t>Přílišná zátěž veřejných financí ale neimplikuje konec či selhání sociálního státu, jako spíše potřebu přehodnocení sociální politiky státu (např. ve smyslu zvýšení odpovědnosti jedinců za své budoucí sociální potřeby)</a:t>
            </a:r>
          </a:p>
          <a:p>
            <a:r>
              <a:rPr lang="cs-CZ" dirty="0"/>
              <a:t>Lišící se stanoviska různých aktérů ohledně</a:t>
            </a:r>
          </a:p>
          <a:p>
            <a:pPr lvl="1"/>
            <a:r>
              <a:rPr lang="cs-CZ" dirty="0"/>
              <a:t>Přiměřené míry veřejné solidarity </a:t>
            </a:r>
          </a:p>
          <a:p>
            <a:pPr lvl="1"/>
            <a:r>
              <a:rPr lang="cs-CZ" dirty="0"/>
              <a:t>Role státu při zajišťování šesti základních sociálních práv přiměřeným a důstojným způsobem</a:t>
            </a:r>
          </a:p>
        </p:txBody>
      </p:sp>
    </p:spTree>
    <p:extLst>
      <p:ext uri="{BB962C8B-B14F-4D97-AF65-F5344CB8AC3E}">
        <p14:creationId xmlns:p14="http://schemas.microsoft.com/office/powerpoint/2010/main" val="766308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FF1BA-5887-62E6-EDED-C8DFDEB97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pojetí sociálního státu ve světě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A407655-5B83-6F13-CB05-991463CB6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865792"/>
              </p:ext>
            </p:extLst>
          </p:nvPr>
        </p:nvGraphicFramePr>
        <p:xfrm>
          <a:off x="838200" y="1712501"/>
          <a:ext cx="10515600" cy="4937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14806">
                  <a:extLst>
                    <a:ext uri="{9D8B030D-6E8A-4147-A177-3AD203B41FA5}">
                      <a16:colId xmlns:a16="http://schemas.microsoft.com/office/drawing/2014/main" val="2153850539"/>
                    </a:ext>
                  </a:extLst>
                </a:gridCol>
                <a:gridCol w="9100794">
                  <a:extLst>
                    <a:ext uri="{9D8B030D-6E8A-4147-A177-3AD203B41FA5}">
                      <a16:colId xmlns:a16="http://schemas.microsoft.com/office/drawing/2014/main" val="3048121640"/>
                    </a:ext>
                  </a:extLst>
                </a:gridCol>
              </a:tblGrid>
              <a:tr h="430576">
                <a:tc>
                  <a:txBody>
                    <a:bodyPr/>
                    <a:lstStyle/>
                    <a:p>
                      <a:r>
                        <a:rPr lang="cs-CZ" sz="2000" b="0" dirty="0"/>
                        <a:t>50. léta</a:t>
                      </a:r>
                      <a:br>
                        <a:rPr lang="cs-CZ" sz="2000" b="0" dirty="0"/>
                      </a:br>
                      <a:r>
                        <a:rPr lang="cs-CZ" sz="2000" b="0" dirty="0"/>
                        <a:t>20. století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/>
                        <a:t>Pro poválečné pojetí sociálního státu je charakteristická rostoucí míra redistribuce zdrojů a zvyšující se rozsah a štědrost sociální politiky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674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0" dirty="0"/>
                        <a:t>60. a 70. léta 20. století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Ekonomická konjunktura: nebyly důvody k omezení štědrosti a míra redistribuce a angažmá státu v sociální politice dále rostly ( = rostoucí nároky na sociální stát)</a:t>
                      </a:r>
                    </a:p>
                    <a:p>
                      <a:r>
                        <a:rPr lang="cs-CZ" sz="2000" dirty="0"/>
                        <a:t>Tento trend stimulovala také soutěž se sociálním modelem SSSR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1973-1980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Ropná krize, recese: nastává problém „ufinancovat“ sociální stát v jeho stávající podobě</a:t>
                      </a:r>
                    </a:p>
                    <a:p>
                      <a:r>
                        <a:rPr lang="cs-CZ" sz="2000" dirty="0"/>
                        <a:t>Objevují se i další stimuly ke změnám: nástup asijských „tygrů“, stárnutí populace Vzniká tak potřeba přehodnotit stávající sociální politiky států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53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80. léta</a:t>
                      </a:r>
                      <a:br>
                        <a:rPr lang="cs-CZ" sz="2000" dirty="0"/>
                      </a:br>
                      <a:r>
                        <a:rPr lang="cs-CZ" sz="2000" dirty="0"/>
                        <a:t>20. století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Tlak na úspory veřejných financí (vliv neoliberalismu) a zvýšení odpovědnosti jedince za budoucí sociální potřeby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Hovoří se o krizi sociálního státu, je diskutován rozsah solidarity a role státu.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Následně ale dochází k </a:t>
                      </a:r>
                      <a:r>
                        <a:rPr lang="cs-CZ" sz="2000" dirty="0" err="1"/>
                        <a:t>rekonceptualizaci</a:t>
                      </a:r>
                      <a:r>
                        <a:rPr lang="cs-CZ" sz="2000" dirty="0"/>
                        <a:t> sociálního státu a opětovnému růstu jeho významu (odklon od států od neoliberálních přístupů, stav jejich ekonomik, integrace států do Evropské unie)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2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39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21F97-D328-EFDB-CC1E-5DD47882F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aspekty spojené se zajištěním fungování sociálního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748B4-2E43-4F13-8356-D9B956535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199" y="2311220"/>
            <a:ext cx="11217602" cy="4351338"/>
          </a:xfrm>
        </p:spPr>
        <p:txBody>
          <a:bodyPr/>
          <a:lstStyle/>
          <a:p>
            <a:r>
              <a:rPr lang="cs-CZ" dirty="0"/>
              <a:t>Kritika sociálního státu se objevuje v souvislosti s ropnou krizí (1973)</a:t>
            </a:r>
          </a:p>
          <a:p>
            <a:r>
              <a:rPr lang="cs-CZ" dirty="0"/>
              <a:t>Předmětem jeho kritiky jsou různé aspekty týkající se výrazného angažmá státu v sociální politice, které je se sociálním státem spojeno</a:t>
            </a:r>
          </a:p>
          <a:p>
            <a:pPr lvl="1"/>
            <a:r>
              <a:rPr lang="cs-CZ" dirty="0"/>
              <a:t>Rostoucí výdaje v kontextu stagnace nebo poklesu příjmů</a:t>
            </a:r>
          </a:p>
          <a:p>
            <a:pPr lvl="2"/>
            <a:r>
              <a:rPr lang="cs-CZ" dirty="0"/>
              <a:t>Nemožnost zajistit  financování sociálního státu v jeho stávající podobě</a:t>
            </a:r>
          </a:p>
          <a:p>
            <a:pPr lvl="1"/>
            <a:r>
              <a:rPr lang="cs-CZ" dirty="0"/>
              <a:t>Efektivita</a:t>
            </a:r>
          </a:p>
          <a:p>
            <a:pPr lvl="2"/>
            <a:r>
              <a:rPr lang="cs-CZ" dirty="0"/>
              <a:t>Zajištění kvality veřejných služeb a efektivního výkonu veřejných služeb</a:t>
            </a:r>
          </a:p>
          <a:p>
            <a:pPr lvl="1"/>
            <a:r>
              <a:rPr lang="cs-CZ" dirty="0"/>
              <a:t>Legitimita</a:t>
            </a:r>
          </a:p>
          <a:p>
            <a:pPr lvl="2"/>
            <a:r>
              <a:rPr lang="cs-CZ" dirty="0"/>
              <a:t>Politický nesouhlas ohledně rozsahu redistribuce</a:t>
            </a:r>
          </a:p>
          <a:p>
            <a:pPr lvl="1"/>
            <a:r>
              <a:rPr lang="cs-CZ" dirty="0"/>
              <a:t>Demografické trendy</a:t>
            </a:r>
          </a:p>
          <a:p>
            <a:pPr lvl="2"/>
            <a:r>
              <a:rPr lang="cs-CZ" dirty="0"/>
              <a:t>Klesající podíl lidí, kteří přispívají do sociálního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55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DBB68-935F-218F-7839-8B03400E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informace z přednášky z 12.11.</a:t>
            </a:r>
          </a:p>
        </p:txBody>
      </p:sp>
      <p:pic>
        <p:nvPicPr>
          <p:cNvPr id="9" name="Zástupný obsah 8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A8AA9DFE-BCEA-E951-085B-934581D6E9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22089"/>
            <a:ext cx="9251971" cy="47707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02D6AB3-F11A-5E58-5C4E-F282F7657E74}"/>
              </a:ext>
            </a:extLst>
          </p:cNvPr>
          <p:cNvSpPr txBox="1"/>
          <p:nvPr/>
        </p:nvSpPr>
        <p:spPr>
          <a:xfrm>
            <a:off x="3536721" y="3766520"/>
            <a:ext cx="114831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podpora</a:t>
            </a:r>
            <a:endParaRPr lang="en-GB" sz="20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27017F6-BB6C-7831-EB42-80100FD3E48D}"/>
              </a:ext>
            </a:extLst>
          </p:cNvPr>
          <p:cNvCxnSpPr>
            <a:cxnSpLocks/>
          </p:cNvCxnSpPr>
          <p:nvPr/>
        </p:nvCxnSpPr>
        <p:spPr>
          <a:xfrm flipH="1">
            <a:off x="2371725" y="3981450"/>
            <a:ext cx="1076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55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4802A-2158-E383-351A-2A21227C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 používaných pojmů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158D4-27D2-CF21-9394-CC1A44CD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353"/>
            <a:ext cx="10515600" cy="4822622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5"/>
                </a:solidFill>
                <a:highlight>
                  <a:srgbClr val="FFFF00"/>
                </a:highlight>
              </a:rPr>
              <a:t>Sociální ochrana</a:t>
            </a:r>
          </a:p>
          <a:p>
            <a:pPr lvl="1"/>
            <a:endParaRPr lang="cs-CZ" dirty="0">
              <a:highlight>
                <a:srgbClr val="FFFF00"/>
              </a:highlight>
            </a:endParaRPr>
          </a:p>
          <a:p>
            <a:pPr lvl="1"/>
            <a:r>
              <a:rPr lang="cs-CZ" dirty="0">
                <a:highlight>
                  <a:srgbClr val="FFFF00"/>
                </a:highlight>
              </a:rPr>
              <a:t>Právo sociálního zabezpečení, respektive systémy sociálního zabezpečení, tj. </a:t>
            </a:r>
            <a:r>
              <a:rPr lang="cs-CZ" b="1" dirty="0">
                <a:solidFill>
                  <a:schemeClr val="accent5"/>
                </a:solidFill>
                <a:highlight>
                  <a:srgbClr val="FFFF00"/>
                </a:highlight>
              </a:rPr>
              <a:t>sociální zabezpečení 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cs-CZ" dirty="0">
                <a:highlight>
                  <a:srgbClr val="FFFF00"/>
                </a:highlight>
              </a:rPr>
              <a:t>dále též „SZ“; v angličtině </a:t>
            </a:r>
            <a:r>
              <a:rPr lang="en-US" i="1" dirty="0">
                <a:highlight>
                  <a:srgbClr val="FFFF00"/>
                </a:highlight>
              </a:rPr>
              <a:t>social security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pPr lvl="2"/>
            <a:r>
              <a:rPr lang="cs-CZ" dirty="0">
                <a:highlight>
                  <a:srgbClr val="FFFF00"/>
                </a:highlight>
              </a:rPr>
              <a:t>Sociální pojištění</a:t>
            </a:r>
          </a:p>
          <a:p>
            <a:pPr lvl="2"/>
            <a:r>
              <a:rPr lang="cs-CZ" b="1" dirty="0">
                <a:solidFill>
                  <a:schemeClr val="accent5"/>
                </a:solidFill>
                <a:highlight>
                  <a:srgbClr val="FFFF00"/>
                </a:highlight>
              </a:rPr>
              <a:t>Sociální podpora</a:t>
            </a:r>
          </a:p>
          <a:p>
            <a:pPr lvl="2"/>
            <a:r>
              <a:rPr lang="cs-CZ" dirty="0">
                <a:highlight>
                  <a:srgbClr val="FFFF00"/>
                </a:highlight>
              </a:rPr>
              <a:t>Sociální pomoc a sociální služby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Pracovní právo – povinnosti zaměstnavatele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Občanské a obchodní právo – pojišťovací a připojišťovací systémy, realizace činností nebo poskytování finančních prostředků nestátními subjekty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5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F2589-2A7C-CDC9-EEF4-0F6EE45A4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FA7A7-B4C7-35A2-4F22-179B246A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61" y="365125"/>
            <a:ext cx="10982633" cy="1325563"/>
          </a:xfrm>
        </p:spPr>
        <p:txBody>
          <a:bodyPr>
            <a:normAutofit/>
          </a:bodyPr>
          <a:lstStyle/>
          <a:p>
            <a:r>
              <a:rPr lang="cs-CZ" dirty="0"/>
              <a:t>Sociální zabezpečení (více viz přednáška 12.11.)</a:t>
            </a:r>
            <a:endParaRPr lang="en-GB" dirty="0"/>
          </a:p>
        </p:txBody>
      </p:sp>
      <p:pic>
        <p:nvPicPr>
          <p:cNvPr id="7" name="Zástupný obsah 6" descr="Obsah obrázku text, snímek obrazovky, Písmo, dokument">
            <a:extLst>
              <a:ext uri="{FF2B5EF4-FFF2-40B4-BE49-F238E27FC236}">
                <a16:creationId xmlns:a16="http://schemas.microsoft.com/office/drawing/2014/main" id="{4153BB34-817C-CF3A-326E-2456EF585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732" y="2048396"/>
            <a:ext cx="7068536" cy="390579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461C1C0C-5313-79AA-F8E1-5B542F294CEF}"/>
              </a:ext>
            </a:extLst>
          </p:cNvPr>
          <p:cNvSpPr/>
          <p:nvPr/>
        </p:nvSpPr>
        <p:spPr>
          <a:xfrm>
            <a:off x="2690564" y="3348934"/>
            <a:ext cx="6805860" cy="534885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8E3AB6B-D9CF-4430-D18E-CD1F723AE367}"/>
              </a:ext>
            </a:extLst>
          </p:cNvPr>
          <p:cNvSpPr/>
          <p:nvPr/>
        </p:nvSpPr>
        <p:spPr>
          <a:xfrm>
            <a:off x="2700589" y="4087499"/>
            <a:ext cx="6795836" cy="331205"/>
          </a:xfrm>
          <a:prstGeom prst="rect">
            <a:avLst/>
          </a:pr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CECE872-101B-884D-7FC0-CDC5B436BF71}"/>
              </a:ext>
            </a:extLst>
          </p:cNvPr>
          <p:cNvCxnSpPr>
            <a:cxnSpLocks/>
          </p:cNvCxnSpPr>
          <p:nvPr/>
        </p:nvCxnSpPr>
        <p:spPr>
          <a:xfrm flipH="1">
            <a:off x="8115300" y="4181475"/>
            <a:ext cx="419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4E55435-5E6E-F736-3134-B8925423EC69}"/>
              </a:ext>
            </a:extLst>
          </p:cNvPr>
          <p:cNvCxnSpPr>
            <a:cxnSpLocks/>
          </p:cNvCxnSpPr>
          <p:nvPr/>
        </p:nvCxnSpPr>
        <p:spPr>
          <a:xfrm flipH="1">
            <a:off x="8496300" y="4248150"/>
            <a:ext cx="6477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33EB9881-BA66-9462-EF1D-47A491B1FF41}"/>
              </a:ext>
            </a:extLst>
          </p:cNvPr>
          <p:cNvCxnSpPr>
            <a:cxnSpLocks/>
          </p:cNvCxnSpPr>
          <p:nvPr/>
        </p:nvCxnSpPr>
        <p:spPr>
          <a:xfrm flipH="1">
            <a:off x="7515225" y="4248150"/>
            <a:ext cx="5715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Obdélník 21">
            <a:extLst>
              <a:ext uri="{FF2B5EF4-FFF2-40B4-BE49-F238E27FC236}">
                <a16:creationId xmlns:a16="http://schemas.microsoft.com/office/drawing/2014/main" id="{3AFDA9F6-FFBA-0561-D601-FAEEEAF9D6D4}"/>
              </a:ext>
            </a:extLst>
          </p:cNvPr>
          <p:cNvSpPr/>
          <p:nvPr/>
        </p:nvSpPr>
        <p:spPr>
          <a:xfrm>
            <a:off x="2695576" y="2770501"/>
            <a:ext cx="6805860" cy="578433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088205BD-6F9E-0AE0-BD3D-404040F7AC1B}"/>
              </a:ext>
            </a:extLst>
          </p:cNvPr>
          <p:cNvSpPr/>
          <p:nvPr/>
        </p:nvSpPr>
        <p:spPr>
          <a:xfrm>
            <a:off x="2685552" y="3883820"/>
            <a:ext cx="6805860" cy="203680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E5AD03D1-2ED6-E077-E3C3-A493453710F4}"/>
              </a:ext>
            </a:extLst>
          </p:cNvPr>
          <p:cNvSpPr/>
          <p:nvPr/>
        </p:nvSpPr>
        <p:spPr>
          <a:xfrm>
            <a:off x="2695575" y="4418704"/>
            <a:ext cx="6795837" cy="1391544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201FB01-1B1A-CBF3-1F2B-0F7B8FABF051}"/>
              </a:ext>
            </a:extLst>
          </p:cNvPr>
          <p:cNvCxnSpPr>
            <a:cxnSpLocks/>
          </p:cNvCxnSpPr>
          <p:nvPr/>
        </p:nvCxnSpPr>
        <p:spPr>
          <a:xfrm flipH="1">
            <a:off x="6477000" y="4257675"/>
            <a:ext cx="4191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55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43292-3A75-C305-B175-F62100FFB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99256-62B3-4959-6C9A-DB01EF5A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36423-39CC-2889-BB5D-78AE905F8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1825625"/>
            <a:ext cx="11434915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 angličtině </a:t>
            </a:r>
            <a:r>
              <a:rPr lang="en-US" i="1" dirty="0"/>
              <a:t>social protection</a:t>
            </a:r>
          </a:p>
          <a:p>
            <a:r>
              <a:rPr lang="cs-CZ" dirty="0">
                <a:solidFill>
                  <a:srgbClr val="000000"/>
                </a:solidFill>
                <a:latin typeface="Segoe UI Web (West European)"/>
              </a:rPr>
              <a:t>Nejobecnější termín, zahrnuje pojmy sociální zabezpečení, </a:t>
            </a:r>
            <a:r>
              <a:rPr lang="en-US" dirty="0">
                <a:solidFill>
                  <a:srgbClr val="000000"/>
                </a:solidFill>
                <a:latin typeface="Segoe UI Web (West European)"/>
              </a:rPr>
              <a:t>social welfare</a:t>
            </a:r>
            <a:r>
              <a:rPr lang="cs-CZ" dirty="0">
                <a:solidFill>
                  <a:srgbClr val="000000"/>
                </a:solidFill>
                <a:latin typeface="Segoe UI Web (West European)"/>
              </a:rPr>
              <a:t>, sociální prevence, zdravotní prevence, pracovněprávní ochrana a bezpečné pracovní podmínky atd.</a:t>
            </a:r>
          </a:p>
          <a:p>
            <a:r>
              <a:rPr lang="cs-CZ" b="1" dirty="0">
                <a:solidFill>
                  <a:srgbClr val="000000"/>
                </a:solidFill>
                <a:latin typeface="Segoe UI Web (West European)"/>
              </a:rPr>
              <a:t>Soubor nástrojů, kterými se občanům zajišťují </a:t>
            </a:r>
            <a:r>
              <a:rPr lang="cs-CZ" b="1" i="1" dirty="0">
                <a:solidFill>
                  <a:srgbClr val="000000"/>
                </a:solidFill>
                <a:latin typeface="Segoe UI Web (West European)"/>
              </a:rPr>
              <a:t>záměry sociální ochrany</a:t>
            </a:r>
          </a:p>
          <a:p>
            <a:r>
              <a:rPr lang="cs-CZ" dirty="0">
                <a:solidFill>
                  <a:srgbClr val="000000"/>
                </a:solidFill>
                <a:latin typeface="Segoe UI Web (West European)"/>
              </a:rPr>
              <a:t>Termín odkazuje na systematické úsilí sociálních subjektů o </a:t>
            </a:r>
            <a:r>
              <a:rPr lang="cs-CZ" i="1" dirty="0">
                <a:solidFill>
                  <a:srgbClr val="000000"/>
                </a:solidFill>
                <a:latin typeface="Segoe UI Web (West European)"/>
              </a:rPr>
              <a:t>řešení obtížných situací, které vedou k ekonomické či sociální nouzi občanů a občané je nejsou schopni řešit vlastními silami, s pomocí rodiny či komunity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Segoe UI Web (West European)"/>
              </a:rPr>
              <a:t>Cílem tohoto úsilí je zajistit nezadatelná práva na důstojný život, na rodinu a na práci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Segoe UI Web (West European)"/>
              </a:rPr>
              <a:t>Vymezení je velmi podobné jako u SZ, ale zde se odkazuje na širší vymezení řešených situací oproti pojmu „sociální událost“, jež byla oporou pro definici pojmu SZ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Segoe UI Web (West European)"/>
              </a:rPr>
              <a:t>I tento pojem odkazuje na princip subsidiarity spojující solidaritu a individuální odpovědnost</a:t>
            </a:r>
            <a:endParaRPr lang="cs-CZ" dirty="0"/>
          </a:p>
          <a:p>
            <a:pPr lvl="1"/>
            <a:r>
              <a:rPr lang="cs-CZ" dirty="0">
                <a:solidFill>
                  <a:srgbClr val="000000"/>
                </a:solidFill>
                <a:latin typeface="Segoe UI Web (West European)"/>
              </a:rPr>
              <a:t>Odlišná perspektiva oproti pojmům sociální péče a </a:t>
            </a:r>
            <a:r>
              <a:rPr lang="en-US" dirty="0">
                <a:solidFill>
                  <a:srgbClr val="000000"/>
                </a:solidFill>
                <a:latin typeface="Segoe UI Web (West European)"/>
              </a:rPr>
              <a:t>social welfare</a:t>
            </a:r>
            <a:r>
              <a:rPr lang="cs-CZ" dirty="0">
                <a:solidFill>
                  <a:srgbClr val="000000"/>
                </a:solidFill>
                <a:latin typeface="Segoe UI Web (West European)"/>
              </a:rPr>
              <a:t>: sociální ochranu charakterizuje je </a:t>
            </a:r>
            <a:r>
              <a:rPr lang="cs-CZ" i="1" dirty="0">
                <a:solidFill>
                  <a:srgbClr val="000000"/>
                </a:solidFill>
                <a:latin typeface="Segoe UI Web (West European)"/>
              </a:rPr>
              <a:t>významový posun od poskytování péče v definovaných situacích k zajištění ochrany v takovýchto situacích nebo před nimi</a:t>
            </a:r>
            <a:endParaRPr lang="cs-CZ" dirty="0">
              <a:solidFill>
                <a:srgbClr val="000000"/>
              </a:solidFill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41746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1757F-BE8C-8E72-CD27-F98BF8E40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8ABE8-06AF-2296-C240-3FFDB44DC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pojištění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2B89B-C57B-13FF-BD51-1EB99AC1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8003" cy="482314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angličtině </a:t>
            </a:r>
            <a:r>
              <a:rPr lang="en-US" i="1" dirty="0"/>
              <a:t>social insurance</a:t>
            </a:r>
          </a:p>
          <a:p>
            <a:r>
              <a:rPr lang="cs-CZ" b="1" dirty="0"/>
              <a:t>Institucionální systém, ve kterém se občan sám (svou činností) nebo někdo jiný občana povinně zajišťuje pro případ budoucí pojistné události</a:t>
            </a:r>
          </a:p>
          <a:p>
            <a:r>
              <a:rPr lang="cs-CZ" dirty="0"/>
              <a:t>Založeno na metodě rozpočtového přerozdělování (průběžný systém, případně </a:t>
            </a:r>
            <a:r>
              <a:rPr lang="en-US" dirty="0"/>
              <a:t>pay-as-you-go </a:t>
            </a:r>
            <a:r>
              <a:rPr lang="cs-CZ" dirty="0"/>
              <a:t>systém) nebo na akumulaci prostředků ve fondech</a:t>
            </a:r>
          </a:p>
          <a:p>
            <a:r>
              <a:rPr lang="cs-CZ" dirty="0"/>
              <a:t>Od skončení druhé světové válce má fondová forma pojištění spíše doplňkový charakter</a:t>
            </a:r>
          </a:p>
          <a:p>
            <a:r>
              <a:rPr lang="cs-CZ" dirty="0"/>
              <a:t>Spoření ve fondech</a:t>
            </a:r>
          </a:p>
          <a:p>
            <a:pPr lvl="1"/>
            <a:r>
              <a:rPr lang="cs-CZ" dirty="0"/>
              <a:t>Účast v některých fondových pojistných systémech (např. systémy důchodového pojištění) může být účast jak dobrovolná, tak i povinná</a:t>
            </a:r>
          </a:p>
          <a:p>
            <a:pPr lvl="1"/>
            <a:r>
              <a:rPr lang="cs-CZ" dirty="0"/>
              <a:t>Administrováno může být veřejnoprávními institucemi i soukromoprávními subjekty</a:t>
            </a:r>
          </a:p>
        </p:txBody>
      </p:sp>
    </p:spTree>
    <p:extLst>
      <p:ext uri="{BB962C8B-B14F-4D97-AF65-F5344CB8AC3E}">
        <p14:creationId xmlns:p14="http://schemas.microsoft.com/office/powerpoint/2010/main" val="4193109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385A5-D817-86F3-39FC-4F77F452A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5E92B-1660-980E-B509-38AAE9571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podpora a sociální zaopatření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8D82F-4D7A-D4C4-D18D-EFD0A4A44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angličtině </a:t>
            </a:r>
            <a:r>
              <a:rPr lang="en-US" i="1" dirty="0"/>
              <a:t>universal benefits </a:t>
            </a:r>
            <a:r>
              <a:rPr lang="cs-CZ" dirty="0"/>
              <a:t>(případně </a:t>
            </a:r>
            <a:r>
              <a:rPr lang="en-US" i="1" dirty="0"/>
              <a:t>categorical benefits</a:t>
            </a:r>
            <a:r>
              <a:rPr lang="cs-CZ" dirty="0"/>
              <a:t>)</a:t>
            </a:r>
            <a:endParaRPr lang="en-US" dirty="0"/>
          </a:p>
          <a:p>
            <a:r>
              <a:rPr lang="cs-CZ" b="1" dirty="0"/>
              <a:t>Sociální podpora představuje formu konání ve prospěch občanů</a:t>
            </a:r>
          </a:p>
          <a:p>
            <a:pPr lvl="1"/>
            <a:r>
              <a:rPr lang="cs-CZ" b="1" dirty="0"/>
              <a:t>v situaci definované zákonem nebo smlouvou</a:t>
            </a:r>
          </a:p>
          <a:p>
            <a:pPr lvl="1"/>
            <a:r>
              <a:rPr lang="cs-CZ" b="1" dirty="0"/>
              <a:t>ve prospěch těch, kdo splnili podmínku vzniku nároku,</a:t>
            </a:r>
          </a:p>
          <a:p>
            <a:pPr lvl="2"/>
            <a:r>
              <a:rPr lang="cs-CZ" i="1" dirty="0"/>
              <a:t>aniž by si nárok „koupili“ placením zvláštních cílených příspěvků,</a:t>
            </a:r>
          </a:p>
          <a:p>
            <a:pPr lvl="2"/>
            <a:r>
              <a:rPr lang="cs-CZ" i="1" dirty="0"/>
              <a:t>nebo ho získali splněním stanovených hranic potřebnosti (</a:t>
            </a:r>
            <a:r>
              <a:rPr lang="cs-CZ" dirty="0"/>
              <a:t>testováním majetku, příjmů – přesnější vyjasnění vztahu mezi podmíněností nároku příjmem či majetkem a subsystémy SZ viz dále)</a:t>
            </a:r>
          </a:p>
          <a:p>
            <a:r>
              <a:rPr lang="cs-CZ" dirty="0"/>
              <a:t>Poskytování </a:t>
            </a:r>
            <a:r>
              <a:rPr lang="cs-CZ" i="1" dirty="0"/>
              <a:t>sociální zaopatření </a:t>
            </a:r>
            <a:r>
              <a:rPr lang="cs-CZ" dirty="0"/>
              <a:t>je spojeno již s nejstaršími selektivními formami sociální ochrany vybraných skupin obyvatel ze strany státu (ochrana rodin vojáků ve starověkých despociích) nebo prvky systémů sociálního zabezpečení v komunistických zemích, ale ne výhradně (například Dánsko)</a:t>
            </a:r>
          </a:p>
          <a:p>
            <a:r>
              <a:rPr lang="cs-CZ" dirty="0"/>
              <a:t>Na poskytnutí </a:t>
            </a:r>
            <a:r>
              <a:rPr lang="cs-CZ" i="1" dirty="0"/>
              <a:t>sociální podpory </a:t>
            </a:r>
            <a:r>
              <a:rPr lang="cs-CZ" dirty="0"/>
              <a:t>ze strany státu vzniká nárok v definovaných situacích na základě občanského principu (tj. ne na základě příslušnosti</a:t>
            </a:r>
            <a:br>
              <a:rPr lang="cs-CZ" dirty="0"/>
            </a:br>
            <a:r>
              <a:rPr lang="cs-CZ" dirty="0"/>
              <a:t>k určité definované skupině nebo vzhledem k určitým dřívějším zásluhám nebo plněním ze strany oprávněné osoby)</a:t>
            </a:r>
          </a:p>
        </p:txBody>
      </p:sp>
    </p:spTree>
    <p:extLst>
      <p:ext uri="{BB962C8B-B14F-4D97-AF65-F5344CB8AC3E}">
        <p14:creationId xmlns:p14="http://schemas.microsoft.com/office/powerpoint/2010/main" val="301700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810E7-F838-C356-7801-33D41ED0B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069C3-CC82-F46C-BD5C-74562C33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pomoc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62D21-4AA1-A350-6055-6017962EC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angličtině </a:t>
            </a:r>
            <a:r>
              <a:rPr lang="en-US" i="1" dirty="0"/>
              <a:t>social assistance</a:t>
            </a:r>
          </a:p>
          <a:p>
            <a:r>
              <a:rPr lang="cs-CZ" dirty="0"/>
              <a:t>Vychází z tradice chudinské péče</a:t>
            </a:r>
          </a:p>
          <a:p>
            <a:r>
              <a:rPr lang="cs-CZ" dirty="0"/>
              <a:t>Označuje jednu z nejstarších forem přerozdělování, kterou stát pomáhá těm, kdo to prokazatelně potřebují</a:t>
            </a:r>
          </a:p>
          <a:p>
            <a:r>
              <a:rPr lang="cs-CZ" b="1" dirty="0"/>
              <a:t>Pomoc poskytovaná sociálním subjektem občanům ve stavu nouze</a:t>
            </a:r>
            <a:br>
              <a:rPr lang="cs-CZ" b="1" dirty="0"/>
            </a:br>
            <a:r>
              <a:rPr lang="cs-CZ" b="1" dirty="0"/>
              <a:t>k uspokojování jejich potřeb v nezbytném či přiměřeném rozsahu</a:t>
            </a:r>
          </a:p>
          <a:p>
            <a:r>
              <a:rPr lang="cs-CZ" dirty="0"/>
              <a:t>Nové pojetí klade důraz na aktivitu adresáta a jeho odpovědnost za sebe a rodinu:</a:t>
            </a:r>
          </a:p>
          <a:p>
            <a:pPr lvl="1"/>
            <a:r>
              <a:rPr lang="cs-CZ" dirty="0"/>
              <a:t>Sociální pomoc je poskytována tehdy, pokud občan nemůže stav nouze překonat sám </a:t>
            </a:r>
            <a:r>
              <a:rPr lang="cs-CZ" i="1" dirty="0"/>
              <a:t>a nelze-li použít prostředků ze sociálního pojištění ani sociální podpory, protože na ně nevznikl nárok, nebo nestačí na překonání situace</a:t>
            </a:r>
          </a:p>
          <a:p>
            <a:r>
              <a:rPr lang="cs-CZ" dirty="0"/>
              <a:t>Může jít o peněžité či věcné dávky nebo poskytování plnění formou služeb</a:t>
            </a:r>
          </a:p>
        </p:txBody>
      </p:sp>
    </p:spTree>
    <p:extLst>
      <p:ext uri="{BB962C8B-B14F-4D97-AF65-F5344CB8AC3E}">
        <p14:creationId xmlns:p14="http://schemas.microsoft.com/office/powerpoint/2010/main" val="3253660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8B77938-8B9C-4D62-9165-3EA35204C3CC}">
  <we:reference id="wa200005566" version="3.0.0.2" store="cs-CZ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4673</TotalTime>
  <Words>2560</Words>
  <Application>Microsoft Office PowerPoint</Application>
  <PresentationFormat>Širokoúhlá obrazovka</PresentationFormat>
  <Paragraphs>194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Aptos</vt:lpstr>
      <vt:lpstr>Aptos Display</vt:lpstr>
      <vt:lpstr>Arial</vt:lpstr>
      <vt:lpstr>Calibri Light</vt:lpstr>
      <vt:lpstr>Segoe UI Web (West European)</vt:lpstr>
      <vt:lpstr>Tahoma</vt:lpstr>
      <vt:lpstr>Motiv Office</vt:lpstr>
      <vt:lpstr>Sociální politika I.</vt:lpstr>
      <vt:lpstr>1. Specifikace vybraných klíčových pojmů sociální politiky a vztahy mezi nimi</vt:lpstr>
      <vt:lpstr>Oprava informace z přednášky z 12.11.</vt:lpstr>
      <vt:lpstr>Řád používaných pojmů</vt:lpstr>
      <vt:lpstr>Sociální zabezpečení (více viz přednáška 12.11.)</vt:lpstr>
      <vt:lpstr>Sociální ochrana</vt:lpstr>
      <vt:lpstr>Sociální pojištění</vt:lpstr>
      <vt:lpstr>Sociální podpora a sociální zaopatření</vt:lpstr>
      <vt:lpstr>Sociální pomoc</vt:lpstr>
      <vt:lpstr>Sociální služby</vt:lpstr>
      <vt:lpstr>Sociálně právní ochrana dětí</vt:lpstr>
      <vt:lpstr>Upřesnění rozdílu mezi sociální podporou a sociální pomocí</vt:lpstr>
      <vt:lpstr>Social welfare</vt:lpstr>
      <vt:lpstr>Vztahy mezi pojmy sociální stát a social welfare state</vt:lpstr>
      <vt:lpstr>2. Pojetí sociálního státu a jeho vývoj</vt:lpstr>
      <vt:lpstr>Zmínky o pojmu v předchozích přednáškách</vt:lpstr>
      <vt:lpstr>Klíčové impulzy pro rozvoj modelů sociální politiky spojovaných s označením „sociální stát“</vt:lpstr>
      <vt:lpstr>Shrnutí hlavních východisek pro rozvoj sociálního státu</vt:lpstr>
      <vt:lpstr>Sociální stát jako produkt evropské civilizace</vt:lpstr>
      <vt:lpstr>Charakteristické znaky sociálního státu</vt:lpstr>
      <vt:lpstr>Sociální stát jako mechanismus pro zajištění nezadatelných lidských práv státem I.</vt:lpstr>
      <vt:lpstr>Sociální stát jako mechanismus pro zajištění nezadatelných lidských práv státem II.</vt:lpstr>
      <vt:lpstr>Sociální stát jako mechanismus pro zajištění nezadatelných lidských práv státem III.</vt:lpstr>
      <vt:lpstr>Rozsah míry solidarity mezi občany</vt:lpstr>
      <vt:lpstr>Vývoj pojetí sociálního státu ve světě</vt:lpstr>
      <vt:lpstr>Problematické aspekty spojené se zajištěním fungování sociálního státu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Bareš</dc:creator>
  <cp:lastModifiedBy>Pavel Bareš</cp:lastModifiedBy>
  <cp:revision>727</cp:revision>
  <dcterms:created xsi:type="dcterms:W3CDTF">2024-10-08T05:41:51Z</dcterms:created>
  <dcterms:modified xsi:type="dcterms:W3CDTF">2024-11-27T12:36:44Z</dcterms:modified>
</cp:coreProperties>
</file>