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sldIdLst>
    <p:sldId id="256" r:id="rId2"/>
    <p:sldId id="372" r:id="rId3"/>
    <p:sldId id="389" r:id="rId4"/>
    <p:sldId id="390" r:id="rId5"/>
    <p:sldId id="391" r:id="rId6"/>
    <p:sldId id="407" r:id="rId7"/>
    <p:sldId id="366" r:id="rId8"/>
    <p:sldId id="386" r:id="rId9"/>
    <p:sldId id="417" r:id="rId10"/>
    <p:sldId id="385" r:id="rId11"/>
    <p:sldId id="393" r:id="rId12"/>
    <p:sldId id="394" r:id="rId13"/>
    <p:sldId id="395" r:id="rId14"/>
    <p:sldId id="399" r:id="rId15"/>
    <p:sldId id="413" r:id="rId16"/>
    <p:sldId id="414" r:id="rId17"/>
    <p:sldId id="358" r:id="rId18"/>
    <p:sldId id="318" r:id="rId19"/>
    <p:sldId id="322" r:id="rId20"/>
    <p:sldId id="323" r:id="rId21"/>
    <p:sldId id="324" r:id="rId22"/>
    <p:sldId id="325" r:id="rId23"/>
    <p:sldId id="376" r:id="rId24"/>
    <p:sldId id="333" r:id="rId25"/>
    <p:sldId id="378" r:id="rId26"/>
    <p:sldId id="396" r:id="rId27"/>
    <p:sldId id="326" r:id="rId28"/>
    <p:sldId id="327" r:id="rId29"/>
    <p:sldId id="387" r:id="rId30"/>
    <p:sldId id="415" r:id="rId31"/>
    <p:sldId id="416" r:id="rId32"/>
    <p:sldId id="418" r:id="rId33"/>
    <p:sldId id="409" r:id="rId34"/>
    <p:sldId id="410" r:id="rId35"/>
    <p:sldId id="408" r:id="rId36"/>
    <p:sldId id="375" r:id="rId37"/>
    <p:sldId id="373" r:id="rId38"/>
    <p:sldId id="400" r:id="rId39"/>
    <p:sldId id="320" r:id="rId40"/>
    <p:sldId id="321" r:id="rId4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Střední styl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90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09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E6E0A6-0F87-453F-86F9-D84FD99AA57A}" type="datetimeFigureOut">
              <a:rPr lang="cs-CZ" smtClean="0"/>
              <a:t>12.12.2024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4A73C2-33B5-47DD-BA9C-72F54A0A50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4403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4A73C2-33B5-47DD-BA9C-72F54A0A5071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0561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8EC03C-DA3F-8ED4-09EF-525A2F678D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7AA0BE4-4F7D-0275-0912-A63978DF1A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AE236C3-36DE-A659-0897-BFCB86E0E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0855E-EE43-47C8-8BE2-F7F6F3C1B0B3}" type="datetimeFigureOut">
              <a:rPr lang="cs-CZ" smtClean="0"/>
              <a:t>12.12.2024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4B0F82C-05FA-8D3E-A1C8-D5E255C3E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E7B3D1A-0CE0-EADE-0213-592E4B278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50524-053A-455C-94F8-AA9E311711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9911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F48F5B-0A77-503F-E937-2D11CE78C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8C52412-0D9F-0F94-4059-A94FA7962E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3958DF4-B43D-578C-8B56-0A5AF27ED0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0855E-EE43-47C8-8BE2-F7F6F3C1B0B3}" type="datetimeFigureOut">
              <a:rPr lang="cs-CZ" smtClean="0"/>
              <a:t>12.12.2024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053C9F7-37FC-343A-92AF-B577FF85B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43B74BA-90D7-B12F-9939-E764B327E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50524-053A-455C-94F8-AA9E311711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5128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CE6699C-28FB-8E6E-4C4F-92CFAE0CEE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F54AE79-FA74-4783-9866-F54D519D34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C5646A0-B52D-7940-0A68-5E2093172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0855E-EE43-47C8-8BE2-F7F6F3C1B0B3}" type="datetimeFigureOut">
              <a:rPr lang="cs-CZ" smtClean="0"/>
              <a:t>12.12.2024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5BC29F2-21DC-DC5C-172F-D71829E2A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FB48C05-6E00-5972-C24D-32502E046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50524-053A-455C-94F8-AA9E311711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0405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0AE19A-2F57-1954-EB96-6BE1B5CDB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4C3CB3-FB5B-858A-C176-9C5589630D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46044E0-76E2-F610-AEED-28578898A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0855E-EE43-47C8-8BE2-F7F6F3C1B0B3}" type="datetimeFigureOut">
              <a:rPr lang="cs-CZ" smtClean="0"/>
              <a:t>12.12.2024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DE2608C-BE6B-3E6E-F6CB-A67834F42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9EFBD18-0522-847B-9930-C969FED38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50524-053A-455C-94F8-AA9E311711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3857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8059D6-78AE-6E4A-0E1F-B20BAC6113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C109B9B-48C3-64DD-EFA0-04F8E6FD14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5AD95E4-D385-1716-5A1D-EC447D9FD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0855E-EE43-47C8-8BE2-F7F6F3C1B0B3}" type="datetimeFigureOut">
              <a:rPr lang="cs-CZ" smtClean="0"/>
              <a:t>12.12.2024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DD522C0-26D8-8094-7818-D73E98C91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19346E1-9C2C-4CBE-84FD-4A32151F4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50524-053A-455C-94F8-AA9E311711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5235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2007D7-EC96-B2C0-D3AA-65E10D737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8AC8DF-E394-7AB1-B00B-1FBC218D17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1917868-45B7-9501-0BE7-E6484492E7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7489CE5-DD6F-D739-3879-F697E43BF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0855E-EE43-47C8-8BE2-F7F6F3C1B0B3}" type="datetimeFigureOut">
              <a:rPr lang="cs-CZ" smtClean="0"/>
              <a:t>12.12.2024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38917FF-3557-CB84-FAD4-974BD48D9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8E72F42-5F04-C662-F6C5-F221170F8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50524-053A-455C-94F8-AA9E311711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9370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1538DA-9AC4-4B69-6AEA-027948556A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85B420B-D991-8B44-1EC6-5007C3EA1A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60D9838-32FB-CAA4-D0F6-19129AED5A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D31DC86-A8A5-A9D3-7599-AC230E8CEC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FC50427-EA0C-2355-C520-50D74CCA7A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B997FB2-71B2-C164-E9D7-0407FA9B1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0855E-EE43-47C8-8BE2-F7F6F3C1B0B3}" type="datetimeFigureOut">
              <a:rPr lang="cs-CZ" smtClean="0"/>
              <a:t>12.12.2024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DBDF4393-FE82-62CD-9E16-096B8709D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FE1FD11-1F0B-7100-4C2E-D3B09B94B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50524-053A-455C-94F8-AA9E311711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7987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F6E089-68DC-711E-142E-92A007113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9EBE324-6260-1573-486E-47F6F46A8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0855E-EE43-47C8-8BE2-F7F6F3C1B0B3}" type="datetimeFigureOut">
              <a:rPr lang="cs-CZ" smtClean="0"/>
              <a:t>12.12.2024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A628601-CEC5-B72C-21CE-482991E34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79FEDF5-BB7B-4D9E-29F8-E98286E92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50524-053A-455C-94F8-AA9E311711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0424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754C94A-70D0-8E83-C3F2-A3D3D5C20A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0855E-EE43-47C8-8BE2-F7F6F3C1B0B3}" type="datetimeFigureOut">
              <a:rPr lang="cs-CZ" smtClean="0"/>
              <a:t>12.12.2024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2FE49F0-05E3-337D-68CA-F45F5CFE2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CEBD107-A34B-D1CF-97EA-F43B2F303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50524-053A-455C-94F8-AA9E311711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9941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849D1F-D295-1CE2-538D-A77234818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F5C03E-1F2D-81C3-D750-45F9D5D1B6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133BB34-98C7-FA1C-D947-90FE494840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3C1FB99-6587-35A7-B02C-329227134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0855E-EE43-47C8-8BE2-F7F6F3C1B0B3}" type="datetimeFigureOut">
              <a:rPr lang="cs-CZ" smtClean="0"/>
              <a:t>12.12.2024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8B04CA4-970E-3E10-7A8F-91FCF599D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E5622CF-EE1B-DA25-5B27-3D8ED504C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50524-053A-455C-94F8-AA9E311711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9576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A1FE4E-D295-BC8B-F99A-DF834F31A0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3ED590A-EF72-5D8B-8433-E527E92F2D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6669A7F-49EC-D763-04AF-CD1E9A5B9A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35FF9C5-7787-BC3F-C3EF-0F44E58E0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0855E-EE43-47C8-8BE2-F7F6F3C1B0B3}" type="datetimeFigureOut">
              <a:rPr lang="cs-CZ" smtClean="0"/>
              <a:t>12.12.2024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603BD79-AF04-67C1-E731-A9ED89A6E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DF87293-D15A-C391-42C0-0286922BB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50524-053A-455C-94F8-AA9E311711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0800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D9D2333-F082-EAE8-B083-5BACA3ECF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59B430A-DDAD-7B41-5B01-F9C5CCCF5B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22F6F28-C3C7-B770-74D2-7547586292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2B0855E-EE43-47C8-8BE2-F7F6F3C1B0B3}" type="datetimeFigureOut">
              <a:rPr lang="cs-CZ" smtClean="0"/>
              <a:t>12.12.2024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6C1690B-3A79-C5BF-59B0-E1D92552C8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43EDCFD-716E-0EEB-811D-64034AF29E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B250524-053A-455C-94F8-AA9E311711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602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 vert="horz" lIns="91440" tIns="45720" rIns="91440" bIns="45720" rtlCol="0" anchor="b">
            <a:normAutofit/>
          </a:bodyPr>
          <a:lstStyle/>
          <a:p>
            <a:r>
              <a:rPr kumimoji="0" lang="cs-CZ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Sociální politika I.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dirty="0"/>
          </a:p>
          <a:p>
            <a:r>
              <a:rPr lang="cs-CZ" dirty="0" err="1"/>
              <a:t>FVP</a:t>
            </a:r>
            <a:r>
              <a:rPr lang="cs-CZ" dirty="0"/>
              <a:t> </a:t>
            </a:r>
            <a:r>
              <a:rPr lang="cs-CZ" dirty="0" err="1"/>
              <a:t>SU</a:t>
            </a:r>
            <a:r>
              <a:rPr lang="cs-CZ" dirty="0"/>
              <a:t> Opava</a:t>
            </a:r>
          </a:p>
          <a:p>
            <a:r>
              <a:rPr lang="cs-CZ" dirty="0"/>
              <a:t>zimní semestr 2024/2025</a:t>
            </a:r>
          </a:p>
          <a:p>
            <a:r>
              <a:rPr lang="cs-CZ"/>
              <a:t>10.12.2024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17431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EC05C8-0388-670A-3709-271013163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Smlouva o založení EHS (Římská smlouva)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951F730-9FA5-6315-4C4F-2409D75BE1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Přijata 1957</a:t>
            </a:r>
          </a:p>
          <a:p>
            <a:r>
              <a:rPr lang="cs-CZ" dirty="0"/>
              <a:t>Ujednání týkající se sociální politiky</a:t>
            </a:r>
          </a:p>
          <a:p>
            <a:pPr lvl="1"/>
            <a:r>
              <a:rPr lang="cs-CZ" dirty="0"/>
              <a:t>Rovné odměňování za stejnou práci pro ženy a muže</a:t>
            </a:r>
          </a:p>
          <a:p>
            <a:pPr lvl="1"/>
            <a:r>
              <a:rPr lang="cs-CZ" dirty="0"/>
              <a:t>Volný pohyb osob</a:t>
            </a:r>
          </a:p>
          <a:p>
            <a:pPr lvl="1"/>
            <a:r>
              <a:rPr lang="cs-CZ" dirty="0"/>
              <a:t>Důraz na sociální soudržnost</a:t>
            </a:r>
          </a:p>
          <a:p>
            <a:pPr lvl="1"/>
            <a:r>
              <a:rPr lang="cs-CZ" dirty="0"/>
              <a:t>Založení Evropského sociálního fondu</a:t>
            </a:r>
          </a:p>
        </p:txBody>
      </p:sp>
    </p:spTree>
    <p:extLst>
      <p:ext uri="{BB962C8B-B14F-4D97-AF65-F5344CB8AC3E}">
        <p14:creationId xmlns:p14="http://schemas.microsoft.com/office/powerpoint/2010/main" val="5878996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542F3F-4811-3CE5-EA6E-5FF1ECAA3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akční program Společenství 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33ADCC2-E9B2-A2EB-0BC1-413F08356F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roce 1974 přijat první Sociální akční program Společenství</a:t>
            </a:r>
          </a:p>
          <a:p>
            <a:r>
              <a:rPr lang="cs-CZ" dirty="0"/>
              <a:t>Hlavní cíle:</a:t>
            </a:r>
          </a:p>
          <a:p>
            <a:pPr lvl="1"/>
            <a:r>
              <a:rPr lang="cs-CZ" dirty="0"/>
              <a:t>Zlepšení pracovních a životních podmínek</a:t>
            </a:r>
          </a:p>
          <a:p>
            <a:pPr lvl="1"/>
            <a:r>
              <a:rPr lang="cs-CZ" dirty="0"/>
              <a:t>Účast pracovníků na řízení jejich firem </a:t>
            </a:r>
          </a:p>
          <a:p>
            <a:pPr lvl="1"/>
            <a:r>
              <a:rPr lang="cs-CZ" dirty="0"/>
              <a:t>Dosažení vyšší a lepší zaměstnanosti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03324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F5C008-67D4-725D-0F50-46C5463B4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akční program Společenství II.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8675FB-028D-08DC-8890-E387B3D101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 rámci plnění tohoto programu byla v období 1974 až 1986 přijata řada směrnic týkajících se harmonizace národních legislativ</a:t>
            </a:r>
            <a:br>
              <a:rPr lang="cs-CZ" dirty="0"/>
            </a:br>
            <a:r>
              <a:rPr lang="cs-CZ" dirty="0"/>
              <a:t>v oblasti pracovního práva</a:t>
            </a:r>
          </a:p>
          <a:p>
            <a:pPr lvl="1"/>
            <a:r>
              <a:rPr lang="cs-CZ" dirty="0"/>
              <a:t>Např. regulace týkající se kolektivního propouštění, bezpečnosti a ochrany zdraví či stejného zacházení pro muže a ženy</a:t>
            </a:r>
          </a:p>
          <a:p>
            <a:r>
              <a:rPr lang="cs-CZ" dirty="0"/>
              <a:t>Jejich cílem bylo</a:t>
            </a:r>
          </a:p>
          <a:p>
            <a:pPr lvl="1"/>
            <a:r>
              <a:rPr lang="cs-CZ" dirty="0"/>
              <a:t>Odstranění či omezení rizika sociálního dumpingu mezi zeměmi ES s různou úrovní pracovně právní ochrany (zejména o otázkách bezpečnosti a ochrany zdraví při práci)</a:t>
            </a:r>
          </a:p>
          <a:p>
            <a:pPr lvl="1"/>
            <a:r>
              <a:rPr lang="cs-CZ" dirty="0"/>
              <a:t>Podpora sociální dimenze postupujícího ekonomického rozvoje a integrace</a:t>
            </a:r>
          </a:p>
        </p:txBody>
      </p:sp>
    </p:spTree>
    <p:extLst>
      <p:ext uri="{BB962C8B-B14F-4D97-AF65-F5344CB8AC3E}">
        <p14:creationId xmlns:p14="http://schemas.microsoft.com/office/powerpoint/2010/main" val="23888613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EC4289-4D70-B4CE-C634-738764B8B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Přijetí Charty Společenství základních sociálních práv pracovníků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91F24A-EE8F-8092-FDD4-363CFDC70B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Dalším pokusem zvýraznit "sociální dimenzi" vnitřního trhu byla Charta Společenství základních sociálních práv pracovníků přijatá v roce 1989 (více viz téma 2)</a:t>
            </a:r>
          </a:p>
          <a:p>
            <a:r>
              <a:rPr lang="cs-CZ" dirty="0"/>
              <a:t>Dokument vycházel z </a:t>
            </a:r>
            <a:r>
              <a:rPr lang="cs-CZ" i="1" dirty="0"/>
              <a:t>Evropské sociální charty </a:t>
            </a:r>
            <a:r>
              <a:rPr lang="cs-CZ" dirty="0"/>
              <a:t>Rady Evropy a úmluv Mezinárodní organizace práce (více viz téma 2) </a:t>
            </a:r>
          </a:p>
        </p:txBody>
      </p:sp>
    </p:spTree>
    <p:extLst>
      <p:ext uri="{BB962C8B-B14F-4D97-AF65-F5344CB8AC3E}">
        <p14:creationId xmlns:p14="http://schemas.microsoft.com/office/powerpoint/2010/main" val="21200942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92B480-EADF-2991-EB59-3344FC22C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Milníky evropské integrace pro sociální politiku v rozmezí let 1990-2000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4DB3792-A9EB-AC89-8242-5CC97DF8C3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Sociální ustanovení Smlouvy o založení Evropského společenství byla významně posílena v souvislosti s přijetím Maastrichtské smlouvy (1991)</a:t>
            </a:r>
          </a:p>
          <a:p>
            <a:r>
              <a:rPr lang="cs-CZ" dirty="0"/>
              <a:t>Klíčové části Amsterodamské smlouvy (1997) pro sociální politiku</a:t>
            </a:r>
          </a:p>
          <a:p>
            <a:pPr lvl="1"/>
            <a:r>
              <a:rPr lang="cs-CZ" dirty="0"/>
              <a:t>maastrichtská Dohoda o sociální politice </a:t>
            </a:r>
          </a:p>
          <a:p>
            <a:pPr lvl="1"/>
            <a:r>
              <a:rPr lang="cs-CZ" dirty="0"/>
              <a:t>nová kapitola o zaměstnanosti (články 125 - 130 Smlouvy o ES) posilující koordinační úlohu a pravomoci ES v této oblasti s cílem sblížit národní politiku zaměstnanosti a snížit vysokou úroveň nezaměstnanosti v EU</a:t>
            </a:r>
          </a:p>
          <a:p>
            <a:r>
              <a:rPr lang="cs-CZ" dirty="0"/>
              <a:t>Lisabonská smlouva (2000) – k hospodářské a sociální dimenzi přibyla dimenze ekologická</a:t>
            </a:r>
          </a:p>
          <a:p>
            <a:r>
              <a:rPr lang="cs-CZ" dirty="0"/>
              <a:t>Hlavní směry sociální politiky Evropské Unie, formulované v Lisabonu v roce 2000, se orientovaly na to, aby se Evropa stala</a:t>
            </a:r>
          </a:p>
          <a:p>
            <a:pPr lvl="1"/>
            <a:r>
              <a:rPr lang="cs-CZ" dirty="0"/>
              <a:t>nejkonkurenčnější ekonomikou světa založenou na vědomostech</a:t>
            </a:r>
          </a:p>
          <a:p>
            <a:pPr lvl="1"/>
            <a:r>
              <a:rPr lang="cs-CZ" dirty="0"/>
              <a:t>schopnou dosahovat trvale udržitelný rozvoj</a:t>
            </a:r>
          </a:p>
          <a:p>
            <a:pPr lvl="1"/>
            <a:r>
              <a:rPr lang="cs-CZ" dirty="0"/>
              <a:t>schopnou vytvářet lepší pracovní příležitosti při vyšší sociální kohezi</a:t>
            </a:r>
          </a:p>
        </p:txBody>
      </p:sp>
    </p:spTree>
    <p:extLst>
      <p:ext uri="{BB962C8B-B14F-4D97-AF65-F5344CB8AC3E}">
        <p14:creationId xmlns:p14="http://schemas.microsoft.com/office/powerpoint/2010/main" val="4090005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2BDAEB-604C-CECF-C6F0-B5D8B1FFCB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Milníky evropské integrace pro sociální politiku po roce 2000 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04FD7F7-1F6E-EEFA-61B8-6CE3ACFAA7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Lisabonská smlouva z roku 2009 - změna v postavení Evropské Unie</a:t>
            </a:r>
          </a:p>
          <a:p>
            <a:pPr lvl="1"/>
            <a:r>
              <a:rPr lang="cs-CZ" dirty="0"/>
              <a:t>Stala subjektem mezinárodního práva</a:t>
            </a:r>
          </a:p>
          <a:p>
            <a:pPr lvl="1"/>
            <a:r>
              <a:rPr lang="cs-CZ" dirty="0"/>
              <a:t>Obsahuje aktualizaci předchozích smluv v oblasti sociální politiky (Konkrétně se jedná zejména o Hlavu IX zaměstnanost, Hlavu X Sociální politika, Hlavu XI Evropský sociální fond a Hlavu XIV Veřejné zdraví)</a:t>
            </a:r>
          </a:p>
          <a:p>
            <a:r>
              <a:rPr lang="cs-CZ" dirty="0"/>
              <a:t>Strategie Evropa 2020 (2010–2020) definovala řadu ambiciózních sociálněekonomických cílů - v oblasti sociální ochrany šlo zejména o</a:t>
            </a:r>
          </a:p>
          <a:p>
            <a:pPr lvl="1"/>
            <a:r>
              <a:rPr lang="cs-CZ" dirty="0"/>
              <a:t>Úsilí o dosažení 75 % zaměstnanosti osob ve věku 20–64 let, mimo jiné i prostřednictvím vyšší účasti mladých lidí, starších a nízkokvalifikovaných pracovníků a lepší integrace legálních migrantů</a:t>
            </a:r>
          </a:p>
          <a:p>
            <a:pPr lvl="1"/>
            <a:r>
              <a:rPr lang="cs-CZ" dirty="0"/>
              <a:t>Snížení počtu osob ohrožených chudobou a sociálním vyloučením o 20 milionů</a:t>
            </a:r>
          </a:p>
        </p:txBody>
      </p:sp>
    </p:spTree>
    <p:extLst>
      <p:ext uri="{BB962C8B-B14F-4D97-AF65-F5344CB8AC3E}">
        <p14:creationId xmlns:p14="http://schemas.microsoft.com/office/powerpoint/2010/main" val="28270746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22EFAF-CD5A-C716-0330-8B3B3539E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Milníky evropské integrace pro sociální politiku po roce 2000 II.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96008B-066D-5F69-E43B-801591D17E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841610" cy="4351338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V roce 2017 byl představen Evropský pilíř sociálních práv (více viz téma 2)</a:t>
            </a:r>
          </a:p>
          <a:p>
            <a:r>
              <a:rPr lang="cs-CZ" dirty="0"/>
              <a:t>Tři hlavní oblasti: rovné příležitosti a přístup na trh práce, spravedlivé pracovní podmínky, sociální ochrana a sociální začleňování</a:t>
            </a:r>
          </a:p>
          <a:p>
            <a:r>
              <a:rPr lang="cs-CZ" dirty="0"/>
              <a:t>Tento dokument vychází z relevantních ustanovení Smlouvy o Evropské Unii a obsahuje 20 bodů:</a:t>
            </a:r>
          </a:p>
          <a:p>
            <a:pPr lvl="1"/>
            <a:r>
              <a:rPr lang="cs-CZ" dirty="0"/>
              <a:t>Např. princip rovných příležitostí, zdravé pracovní prostředí nebo inkluze lidí</a:t>
            </a:r>
            <a:br>
              <a:rPr lang="cs-CZ" dirty="0"/>
            </a:br>
            <a:r>
              <a:rPr lang="cs-CZ" dirty="0"/>
              <a:t>s postižením. </a:t>
            </a:r>
          </a:p>
          <a:p>
            <a:r>
              <a:rPr lang="cs-CZ" dirty="0"/>
              <a:t>Na tyto body navazují jednotlivé rámce a akční plány EU (tam, kde </a:t>
            </a:r>
            <a:br>
              <a:rPr lang="cs-CZ" dirty="0"/>
            </a:br>
            <a:r>
              <a:rPr lang="cs-CZ" dirty="0"/>
              <a:t>k tomu má Evropská komise kompetenci - např. strategický rámec EU pro ochranu zdraví a bezpečnost při práci na období 2021–2027), nebo jsou formulovány natolik obecně, aby je mohly členské země naplnit</a:t>
            </a:r>
            <a:br>
              <a:rPr lang="cs-CZ" dirty="0"/>
            </a:br>
            <a:r>
              <a:rPr lang="cs-CZ" dirty="0"/>
              <a:t>v rámci národní sociální politiky (např. bod o minimálním příjmu nebo dávkách v nezaměstnanosti)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05087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BC7B70-D56A-B015-CB32-29C7320947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49" y="1709738"/>
            <a:ext cx="10810253" cy="4163161"/>
          </a:xfrm>
        </p:spPr>
        <p:txBody>
          <a:bodyPr>
            <a:noAutofit/>
          </a:bodyPr>
          <a:lstStyle/>
          <a:p>
            <a:r>
              <a:rPr lang="cs-CZ" sz="4800" dirty="0">
                <a:solidFill>
                  <a:srgbClr val="000000"/>
                </a:solidFill>
                <a:latin typeface="Tahoma" panose="020B0604030504040204" pitchFamily="34" charset="0"/>
              </a:rPr>
              <a:t>2. Evropské sociální zákonodárství a základní dokumenty Evropské sociální politiky</a:t>
            </a:r>
            <a:br>
              <a:rPr lang="cs-CZ" sz="4800" dirty="0">
                <a:solidFill>
                  <a:srgbClr val="000000"/>
                </a:solidFill>
                <a:latin typeface="Tahoma" panose="020B0604030504040204" pitchFamily="34" charset="0"/>
              </a:rPr>
            </a:br>
            <a:br>
              <a:rPr lang="cs-CZ" sz="4800" dirty="0">
                <a:solidFill>
                  <a:srgbClr val="000000"/>
                </a:solidFill>
                <a:latin typeface="Tahoma" panose="020B0604030504040204" pitchFamily="34" charset="0"/>
              </a:rPr>
            </a:br>
            <a:r>
              <a:rPr lang="cs-CZ" sz="4800" dirty="0">
                <a:solidFill>
                  <a:srgbClr val="000000"/>
                </a:solidFill>
                <a:latin typeface="Tahoma" panose="020B0604030504040204" pitchFamily="34" charset="0"/>
              </a:rPr>
              <a:t>a) Legislativní a strategické dokumenty</a:t>
            </a: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12635659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SzPct val="70000"/>
            </a:pPr>
            <a:r>
              <a:rPr lang="cs-CZ" dirty="0"/>
              <a:t>Stanovují minimální sociální standardy</a:t>
            </a:r>
          </a:p>
          <a:p>
            <a:pPr lvl="1">
              <a:buSzPct val="70000"/>
            </a:pPr>
            <a:r>
              <a:rPr lang="cs-CZ" dirty="0"/>
              <a:t>Úmluva ILO o minimální normě sociálního zabezpečení,  Evropský zákoník sociálního zabezpečení, Úmluva o ochraně lidských práv a důstojnosti lidské bytosti v souvislosti s aplikací biologie a medicíny</a:t>
            </a:r>
          </a:p>
          <a:p>
            <a:pPr>
              <a:buSzPct val="70000"/>
            </a:pPr>
            <a:r>
              <a:rPr lang="cs-CZ" dirty="0"/>
              <a:t>Upravují koordinační pravidla s cílem provázat vnitrostátní právní předpisy a zajistit rovné postavení státních příslušníků smluvních stran tak, aby s nimi bylo zacházeno v jiném smluvním státě stejně jako s vlastními občany</a:t>
            </a: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0515C319-1D94-DA40-4F6B-3CC4EEFBF1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 dirty="0"/>
              <a:t>Mezinárodní smlouvy</a:t>
            </a:r>
          </a:p>
        </p:txBody>
      </p:sp>
    </p:spTree>
    <p:extLst>
      <p:ext uri="{BB962C8B-B14F-4D97-AF65-F5344CB8AC3E}">
        <p14:creationId xmlns:p14="http://schemas.microsoft.com/office/powerpoint/2010/main" val="36792419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SzPct val="70000"/>
            </a:pPr>
            <a:r>
              <a:rPr lang="cs-CZ" dirty="0"/>
              <a:t>Všeobecná deklarace lidských práv (1948)</a:t>
            </a:r>
          </a:p>
          <a:p>
            <a:pPr lvl="1">
              <a:buSzPct val="70000"/>
            </a:pPr>
            <a:r>
              <a:rPr lang="cs-CZ" dirty="0"/>
              <a:t>Právo na sociální zabezpečení a na zajištění hospodářských, sociálních a kulturních práv nezbytných pro důstojný a svobodný rozvoj osobnosti</a:t>
            </a:r>
          </a:p>
          <a:p>
            <a:pPr lvl="1">
              <a:buSzPct val="70000"/>
            </a:pPr>
            <a:r>
              <a:rPr lang="cs-CZ" dirty="0"/>
              <a:t>Právo každého na životní úroveň, která by zajistila „zdraví a blahobyt“ osoby a její rodiny, včetně práva na zabezpečení v nezaměstnanosti, nemoci, nezpůsobilosti k práci, ovdovění, stáří nebo v ostatních případech ztráty výdělečných schopností </a:t>
            </a:r>
          </a:p>
          <a:p>
            <a:pPr>
              <a:buSzPct val="70000"/>
            </a:pPr>
            <a:r>
              <a:rPr lang="cs-CZ" dirty="0"/>
              <a:t>Mezinárodní pakt o hospodářských, sociálních a kulturních právech (1966)</a:t>
            </a:r>
          </a:p>
          <a:p>
            <a:pPr lvl="1">
              <a:buSzPct val="70000"/>
            </a:pPr>
            <a:r>
              <a:rPr lang="cs-CZ" dirty="0"/>
              <a:t>právo na sociální zabezpečení, práva žen na ochranu a pomoc v době těhotenství a mateřství, právo jednotlivce na přiměřenou životní úroveň, právo na ochranu zdraví</a:t>
            </a:r>
          </a:p>
        </p:txBody>
      </p:sp>
      <p:sp>
        <p:nvSpPr>
          <p:cNvPr id="5" name="Nadpis 1">
            <a:extLst>
              <a:ext uri="{FF2B5EF4-FFF2-40B4-BE49-F238E27FC236}">
                <a16:creationId xmlns:a16="http://schemas.microsoft.com/office/drawing/2014/main" id="{AE93C44C-6514-955F-9615-233DEC31D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 dirty="0"/>
              <a:t>Stěžejní lidskoprávní dokumenty OSN I.</a:t>
            </a:r>
          </a:p>
        </p:txBody>
      </p:sp>
    </p:spTree>
    <p:extLst>
      <p:ext uri="{BB962C8B-B14F-4D97-AF65-F5344CB8AC3E}">
        <p14:creationId xmlns:p14="http://schemas.microsoft.com/office/powerpoint/2010/main" val="21500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A0B95B-88F3-AE40-804A-FAE07DA5FB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CFBADA3D-981A-BCCC-1A4F-F71F29DC97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6000" dirty="0">
                <a:solidFill>
                  <a:srgbClr val="000000"/>
                </a:solidFill>
                <a:latin typeface="Tahoma" panose="020B0604030504040204" pitchFamily="34" charset="0"/>
              </a:rPr>
              <a:t>1. </a:t>
            </a:r>
            <a:r>
              <a:rPr lang="cs-CZ" dirty="0">
                <a:solidFill>
                  <a:srgbClr val="000000"/>
                </a:solidFill>
                <a:latin typeface="Tahoma" panose="020B0604030504040204" pitchFamily="34" charset="0"/>
              </a:rPr>
              <a:t>Postavení sociální politiky a její chápání v evropském prostoru </a:t>
            </a:r>
            <a:br>
              <a:rPr lang="cs-CZ" dirty="0">
                <a:solidFill>
                  <a:srgbClr val="000000"/>
                </a:solidFill>
                <a:latin typeface="Tahoma" panose="020B0604030504040204" pitchFamily="34" charset="0"/>
              </a:rPr>
            </a:br>
            <a:br>
              <a:rPr lang="cs-CZ" dirty="0">
                <a:solidFill>
                  <a:srgbClr val="000000"/>
                </a:solidFill>
                <a:latin typeface="Tahoma" panose="020B0604030504040204" pitchFamily="34" charset="0"/>
              </a:rPr>
            </a:br>
            <a:r>
              <a:rPr lang="cs-CZ" dirty="0">
                <a:solidFill>
                  <a:srgbClr val="000000"/>
                </a:solidFill>
                <a:latin typeface="Tahoma" panose="020B0604030504040204" pitchFamily="34" charset="0"/>
              </a:rPr>
              <a:t>a) historie, kontext a hlavní znaky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11886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09204"/>
            <a:ext cx="10515600" cy="4667759"/>
          </a:xfrm>
        </p:spPr>
        <p:txBody>
          <a:bodyPr>
            <a:normAutofit fontScale="92500" lnSpcReduction="10000"/>
          </a:bodyPr>
          <a:lstStyle/>
          <a:p>
            <a:pPr>
              <a:buSzPct val="70000"/>
            </a:pPr>
            <a:r>
              <a:rPr lang="cs-CZ" sz="2600" dirty="0">
                <a:solidFill>
                  <a:prstClr val="black"/>
                </a:solidFill>
              </a:rPr>
              <a:t>Úmluva o odstranění všech forem diskriminace žen (1979)</a:t>
            </a:r>
          </a:p>
          <a:p>
            <a:pPr lvl="1">
              <a:buSzPct val="70000"/>
            </a:pPr>
            <a:r>
              <a:rPr lang="cs-CZ" dirty="0"/>
              <a:t>Chrání ženy před diskriminací v oblasti sociální, kulturní, politické (volební právo) </a:t>
            </a:r>
          </a:p>
          <a:p>
            <a:pPr lvl="1">
              <a:buSzPct val="70000"/>
            </a:pPr>
            <a:r>
              <a:rPr lang="cs-CZ" dirty="0"/>
              <a:t>Stanoví povinnost států přijmout veškerá opatření, která zajistí na základě rovnoprávnosti mužů a žen stejná práva na sociální zabezpečení, zejména</a:t>
            </a:r>
            <a:br>
              <a:rPr lang="cs-CZ" dirty="0"/>
            </a:br>
            <a:r>
              <a:rPr lang="cs-CZ" dirty="0"/>
              <a:t>v případech důchodu, nezaměstnanosti, nemoci, invalidity a stáří a jiné neschopnosti pracovat</a:t>
            </a:r>
          </a:p>
          <a:p>
            <a:pPr lvl="1">
              <a:buSzPct val="70000"/>
            </a:pPr>
            <a:r>
              <a:rPr lang="cs-CZ" dirty="0"/>
              <a:t>Zahrnuje rovnoprávný přístup ke zdravotním službám, včetně služeb v období těhotenství, šestinedělí a poporodním obdobím, a to bezplatně</a:t>
            </a:r>
          </a:p>
          <a:p>
            <a:pPr lvl="1">
              <a:buSzPct val="70000"/>
            </a:pPr>
            <a:r>
              <a:rPr lang="cs-CZ" dirty="0"/>
              <a:t>rovnoprávné zajištění práv na rodinné přídavky</a:t>
            </a:r>
          </a:p>
          <a:p>
            <a:pPr>
              <a:buSzPct val="70000"/>
            </a:pPr>
            <a:r>
              <a:rPr lang="cs-CZ" sz="2600" dirty="0">
                <a:solidFill>
                  <a:prstClr val="black"/>
                </a:solidFill>
              </a:rPr>
              <a:t>Úmluva o právech osob se zdravotním postižením (2006)</a:t>
            </a:r>
          </a:p>
          <a:p>
            <a:pPr lvl="1">
              <a:buSzPct val="70000"/>
            </a:pPr>
            <a:r>
              <a:rPr lang="cs-CZ" dirty="0"/>
              <a:t>Je založena na respektu k lidské důstojnosti, rovnosti příležitostí, rovnosti mužů a žen, plném zapojení osob se zdravotním postižením do společnosti</a:t>
            </a:r>
          </a:p>
          <a:p>
            <a:pPr>
              <a:buSzPct val="70000"/>
            </a:pPr>
            <a:r>
              <a:rPr lang="cs-CZ" dirty="0"/>
              <a:t>Úmluva o právech dítěte (1989)</a:t>
            </a:r>
          </a:p>
        </p:txBody>
      </p:sp>
      <p:sp>
        <p:nvSpPr>
          <p:cNvPr id="5" name="Nadpis 1">
            <a:extLst>
              <a:ext uri="{FF2B5EF4-FFF2-40B4-BE49-F238E27FC236}">
                <a16:creationId xmlns:a16="http://schemas.microsoft.com/office/drawing/2014/main" id="{4FD44B8B-2369-E329-E5B2-CD43EFA23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 dirty="0"/>
              <a:t>Stěžejní lidskoprávní dokumenty OSN II.</a:t>
            </a:r>
          </a:p>
        </p:txBody>
      </p:sp>
    </p:spTree>
    <p:extLst>
      <p:ext uri="{BB962C8B-B14F-4D97-AF65-F5344CB8AC3E}">
        <p14:creationId xmlns:p14="http://schemas.microsoft.com/office/powerpoint/2010/main" val="18009066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813330" cy="4351338"/>
          </a:xfrm>
        </p:spPr>
        <p:txBody>
          <a:bodyPr>
            <a:normAutofit/>
          </a:bodyPr>
          <a:lstStyle/>
          <a:p>
            <a:pPr>
              <a:buSzPct val="70000"/>
              <a:tabLst>
                <a:tab pos="266700" algn="l"/>
              </a:tabLst>
            </a:pPr>
            <a:r>
              <a:rPr lang="cs-CZ" dirty="0"/>
              <a:t>Úmluva o minimální normě sociálního zabezpečení (1952)</a:t>
            </a:r>
          </a:p>
          <a:p>
            <a:pPr lvl="1">
              <a:buSzPct val="70000"/>
              <a:tabLst>
                <a:tab pos="266700" algn="l"/>
              </a:tabLst>
            </a:pPr>
            <a:r>
              <a:rPr lang="cs-CZ" dirty="0"/>
              <a:t>Upravuje minimální standardy sociálního zabezpečení v případě sociální události (onemocnění, pracovní neschopnost, nezaměstnanost, stanovený důchodový věk, pracovní úraz a nemoc </a:t>
            </a:r>
            <a:br>
              <a:rPr lang="cs-CZ" dirty="0"/>
            </a:br>
            <a:r>
              <a:rPr lang="cs-CZ" dirty="0"/>
              <a:t>z povolání, zajištění péče o děti, těhotenství, porod a jejich následky, invalidita, ztráta prostředků k živobytí utrpěná následkem úmrtí živitele rodiny)</a:t>
            </a:r>
          </a:p>
          <a:p>
            <a:pPr>
              <a:buSzPct val="70000"/>
              <a:tabLst>
                <a:tab pos="266700" algn="l"/>
              </a:tabLst>
            </a:pPr>
            <a:r>
              <a:rPr lang="cs-CZ" dirty="0"/>
              <a:t>Úmluva o invalidních, starobních a pozůstalostních dávkách (1967)</a:t>
            </a:r>
          </a:p>
          <a:p>
            <a:pPr>
              <a:buSzPct val="70000"/>
              <a:tabLst>
                <a:tab pos="266700" algn="l"/>
              </a:tabLst>
            </a:pPr>
            <a:r>
              <a:rPr lang="cs-CZ" dirty="0"/>
              <a:t>Úmluva o zdravotní péči a dávkách v nemoci (1969)</a:t>
            </a:r>
          </a:p>
        </p:txBody>
      </p:sp>
      <p:sp>
        <p:nvSpPr>
          <p:cNvPr id="5" name="Nadpis 1">
            <a:extLst>
              <a:ext uri="{FF2B5EF4-FFF2-40B4-BE49-F238E27FC236}">
                <a16:creationId xmlns:a16="http://schemas.microsoft.com/office/drawing/2014/main" id="{909B13DD-EDB9-67C8-2588-ADEBAD75F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 dirty="0"/>
              <a:t>Mezinárodní úmluvy ILO</a:t>
            </a:r>
          </a:p>
        </p:txBody>
      </p:sp>
    </p:spTree>
    <p:extLst>
      <p:ext uri="{BB962C8B-B14F-4D97-AF65-F5344CB8AC3E}">
        <p14:creationId xmlns:p14="http://schemas.microsoft.com/office/powerpoint/2010/main" val="33054119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61031"/>
          </a:xfrm>
        </p:spPr>
        <p:txBody>
          <a:bodyPr>
            <a:normAutofit lnSpcReduction="10000"/>
          </a:bodyPr>
          <a:lstStyle/>
          <a:p>
            <a:pPr>
              <a:buSzPct val="70000"/>
            </a:pPr>
            <a:r>
              <a:rPr lang="cs-CZ" dirty="0"/>
              <a:t>Evropská sociální charta (1961, 1988, 1996)</a:t>
            </a:r>
          </a:p>
          <a:p>
            <a:pPr lvl="1">
              <a:buSzPct val="70000"/>
            </a:pPr>
            <a:r>
              <a:rPr lang="cs-CZ" dirty="0"/>
              <a:t>V původním znění zakotvuje celkem 19 sociálních práv (právo na sociální zabezpečení, na sociální a zdravotní pomoc těm, kteří nemají dostatečné prostředky, právo na využívání služeb sociální péče, právo zdravotně postižených na přípravu k povolání, pracovní rehabilitaci a sociální </a:t>
            </a:r>
            <a:r>
              <a:rPr lang="cs-CZ" dirty="0" err="1"/>
              <a:t>readaptaci</a:t>
            </a:r>
            <a:r>
              <a:rPr lang="cs-CZ" dirty="0"/>
              <a:t>, právo rodiny na sociální, právní a hospodářskou ochranu, právo matek a dětí na odpovídající sociální a hospodářskou ochranu atd.)</a:t>
            </a:r>
          </a:p>
          <a:p>
            <a:pPr lvl="1">
              <a:buSzPct val="70000"/>
            </a:pPr>
            <a:r>
              <a:rPr lang="cs-CZ" dirty="0"/>
              <a:t>Dodatek (1988 ) – doplněna čtyři práva (např. právo starých osob na sociální ochranu)</a:t>
            </a:r>
          </a:p>
          <a:p>
            <a:pPr lvl="1">
              <a:buSzPct val="70000"/>
            </a:pPr>
            <a:r>
              <a:rPr lang="cs-CZ" dirty="0"/>
              <a:t>Revize (1996) – celkem 31 sociálních práv (přidány např. právo na ochranu proti chudobě a sociálnímu vyloučení, právo na bydlení) </a:t>
            </a:r>
          </a:p>
          <a:p>
            <a:pPr>
              <a:buSzPct val="70000"/>
            </a:pPr>
            <a:r>
              <a:rPr lang="cs-CZ" dirty="0"/>
              <a:t>Evropský zákoník sociálního zabezpečení</a:t>
            </a:r>
          </a:p>
          <a:p>
            <a:pPr>
              <a:buSzPct val="70000"/>
            </a:pPr>
            <a:r>
              <a:rPr lang="cs-CZ" dirty="0"/>
              <a:t>Úmluva o lidských právech a biomedicíně</a:t>
            </a:r>
          </a:p>
          <a:p>
            <a:endParaRPr lang="cs-CZ" dirty="0"/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73FC06DE-163A-F93B-A28C-8BC0735815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 dirty="0"/>
              <a:t>Nejdůležitější dokumenty Rady Evropy pro oblast sociální politiky</a:t>
            </a:r>
          </a:p>
        </p:txBody>
      </p:sp>
    </p:spTree>
    <p:extLst>
      <p:ext uri="{BB962C8B-B14F-4D97-AF65-F5344CB8AC3E}">
        <p14:creationId xmlns:p14="http://schemas.microsoft.com/office/powerpoint/2010/main" val="30388460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F0D9B1-680D-3482-9530-D604B5388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Evropská sociální charta 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BCE012-3781-8A8A-96FE-9C7943EF2D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Přijata 1961 (aktualizace 1988 a 1991)</a:t>
            </a:r>
          </a:p>
          <a:p>
            <a:r>
              <a:rPr lang="cs-CZ" dirty="0"/>
              <a:t>ČR signatářem od roku 1992, v ČR platná od roku 1999</a:t>
            </a:r>
          </a:p>
          <a:p>
            <a:r>
              <a:rPr lang="cs-CZ" dirty="0"/>
              <a:t>Zakotvuje sociální práva a principy (právo na práci, právo na spravedlivou odměnu za práci apod.</a:t>
            </a:r>
          </a:p>
          <a:p>
            <a:r>
              <a:rPr lang="cs-CZ" dirty="0"/>
              <a:t>Zásady jsou formulovány obecně, případně je v některých případech stanovena minimální požadovaná úroveň</a:t>
            </a:r>
          </a:p>
          <a:p>
            <a:r>
              <a:rPr lang="cs-CZ" dirty="0"/>
              <a:t>Jednotlivé země rozhodují o konkrétním způsobu, jakým způsobu  či úrovni práv a principy naplní</a:t>
            </a:r>
          </a:p>
        </p:txBody>
      </p:sp>
    </p:spTree>
    <p:extLst>
      <p:ext uri="{BB962C8B-B14F-4D97-AF65-F5344CB8AC3E}">
        <p14:creationId xmlns:p14="http://schemas.microsoft.com/office/powerpoint/2010/main" val="19011190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690688"/>
            <a:ext cx="5257800" cy="4486275"/>
          </a:xfrm>
        </p:spPr>
        <p:txBody>
          <a:bodyPr>
            <a:normAutofit fontScale="62500" lnSpcReduction="20000"/>
          </a:bodyPr>
          <a:lstStyle/>
          <a:p>
            <a:r>
              <a:rPr lang="cs-CZ" b="1" dirty="0"/>
              <a:t>právo na práci (čl. 1)</a:t>
            </a:r>
          </a:p>
          <a:p>
            <a:r>
              <a:rPr lang="cs-CZ" dirty="0"/>
              <a:t>právo na spravedlivé pracovní podmínky (čl. 2)</a:t>
            </a:r>
          </a:p>
          <a:p>
            <a:r>
              <a:rPr lang="cs-CZ" dirty="0"/>
              <a:t>právo na bezpečné a zdravé pracovní podmínky (čl. 3)</a:t>
            </a:r>
          </a:p>
          <a:p>
            <a:r>
              <a:rPr lang="cs-CZ" dirty="0"/>
              <a:t>právo na spravedlivou odměnu za práci (čl. 4)</a:t>
            </a:r>
          </a:p>
          <a:p>
            <a:r>
              <a:rPr lang="cs-CZ" b="1" dirty="0"/>
              <a:t>právo organizovat se (čl. 5)</a:t>
            </a:r>
          </a:p>
          <a:p>
            <a:r>
              <a:rPr lang="cs-CZ" b="1" dirty="0"/>
              <a:t>právo kolektivně vyjednávat (čl. 6)</a:t>
            </a:r>
          </a:p>
          <a:p>
            <a:r>
              <a:rPr lang="cs-CZ" dirty="0"/>
              <a:t>právo dětí a mladých osob na ochranu (čl. 7)</a:t>
            </a:r>
          </a:p>
          <a:p>
            <a:r>
              <a:rPr lang="cs-CZ" dirty="0"/>
              <a:t>právo zaměstnaných žen na ochranu (čl. 8)</a:t>
            </a:r>
          </a:p>
          <a:p>
            <a:r>
              <a:rPr lang="cs-CZ" dirty="0"/>
              <a:t>právo na poradenství při volbě povolání (čl. 9)</a:t>
            </a:r>
          </a:p>
          <a:p>
            <a:r>
              <a:rPr lang="cs-CZ" dirty="0"/>
              <a:t>právo na přípravu k výkonu povolání (čl. 10)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690688"/>
            <a:ext cx="5181600" cy="4486275"/>
          </a:xfrm>
        </p:spPr>
        <p:txBody>
          <a:bodyPr>
            <a:normAutofit fontScale="62500" lnSpcReduction="20000"/>
          </a:bodyPr>
          <a:lstStyle/>
          <a:p>
            <a:r>
              <a:rPr lang="cs-CZ" dirty="0"/>
              <a:t>právo na ochranu zdraví (čl. 11)</a:t>
            </a:r>
          </a:p>
          <a:p>
            <a:r>
              <a:rPr lang="cs-CZ" b="1" dirty="0"/>
              <a:t>právo na sociální zabezpečení (čl. 12)</a:t>
            </a:r>
          </a:p>
          <a:p>
            <a:r>
              <a:rPr lang="cs-CZ" b="1" dirty="0"/>
              <a:t>právo na sociální a lékařskou pomoc (čl. 13)</a:t>
            </a:r>
          </a:p>
          <a:p>
            <a:r>
              <a:rPr lang="cs-CZ" dirty="0"/>
              <a:t>právo využívat služby sociální péče (čl. 14)</a:t>
            </a:r>
          </a:p>
          <a:p>
            <a:r>
              <a:rPr lang="cs-CZ" dirty="0"/>
              <a:t>právo tělesně nebo duševně postižených osob na odbornou přípravu k výkonu povolání, rehabilitaci a na profesní a sociální </a:t>
            </a:r>
            <a:r>
              <a:rPr lang="cs-CZ" dirty="0" err="1"/>
              <a:t>readaptaci</a:t>
            </a:r>
            <a:r>
              <a:rPr lang="cs-CZ" dirty="0"/>
              <a:t> (čl. 15)</a:t>
            </a:r>
          </a:p>
          <a:p>
            <a:r>
              <a:rPr lang="cs-CZ" b="1" dirty="0"/>
              <a:t>právo rodiny na sociální, právní a hospodářskou ochranu (čl. 16)</a:t>
            </a:r>
          </a:p>
          <a:p>
            <a:r>
              <a:rPr lang="cs-CZ" dirty="0"/>
              <a:t>právo matek a dětí na sociální a hospodářskou ochranu (čl. 17)</a:t>
            </a:r>
          </a:p>
          <a:p>
            <a:r>
              <a:rPr lang="cs-CZ" dirty="0"/>
              <a:t>právo na výdělečnou činnost na území jiných smluvních stran (čl. 18)</a:t>
            </a:r>
          </a:p>
          <a:p>
            <a:r>
              <a:rPr lang="cs-CZ" b="1" dirty="0"/>
              <a:t>právo migrujících pracovníků a jejich rodin na ochranu a pomoc (čl. 19)</a:t>
            </a:r>
          </a:p>
          <a:p>
            <a:endParaRPr lang="cs-CZ" b="1" dirty="0"/>
          </a:p>
        </p:txBody>
      </p:sp>
      <p:sp>
        <p:nvSpPr>
          <p:cNvPr id="5" name="Nadpis 1">
            <a:extLst>
              <a:ext uri="{FF2B5EF4-FFF2-40B4-BE49-F238E27FC236}">
                <a16:creationId xmlns:a16="http://schemas.microsoft.com/office/drawing/2014/main" id="{534523B4-740B-EF64-D80B-1B473806D0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 dirty="0"/>
              <a:t>Evropská sociální charta II.</a:t>
            </a:r>
          </a:p>
        </p:txBody>
      </p:sp>
    </p:spTree>
    <p:extLst>
      <p:ext uri="{BB962C8B-B14F-4D97-AF65-F5344CB8AC3E}">
        <p14:creationId xmlns:p14="http://schemas.microsoft.com/office/powerpoint/2010/main" val="12244641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C3FCAB-DBD5-0329-ECF0-B4280CDF3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Charta Společenství základních sociálních práv pracovníků 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867004C-8731-AE4D-D807-0EE11E123C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rmAutofit/>
          </a:bodyPr>
          <a:lstStyle/>
          <a:p>
            <a:r>
              <a:rPr lang="cs-CZ" dirty="0"/>
              <a:t>Práva obsažená v Evropské sociální chartě jsou dále rozvíjena i</a:t>
            </a:r>
            <a:br>
              <a:rPr lang="cs-CZ" dirty="0"/>
            </a:br>
            <a:r>
              <a:rPr lang="cs-CZ" dirty="0"/>
              <a:t>v Chartě Společenství základních sociálních práv pracovníků</a:t>
            </a:r>
            <a:br>
              <a:rPr lang="cs-CZ" dirty="0"/>
            </a:br>
            <a:r>
              <a:rPr lang="cs-CZ" dirty="0"/>
              <a:t>z roku 1989</a:t>
            </a:r>
          </a:p>
          <a:p>
            <a:r>
              <a:rPr lang="cs-CZ" dirty="0"/>
              <a:t>Ta se detailněji věnuje právům pracovníků a podmínkám výkonu práce</a:t>
            </a:r>
          </a:p>
          <a:p>
            <a:r>
              <a:rPr lang="cs-CZ" dirty="0"/>
              <a:t>Pro fungování trhu práce byl významný rovněž Jednotný evropský akt (1987)</a:t>
            </a:r>
          </a:p>
          <a:p>
            <a:r>
              <a:rPr lang="cs-CZ" dirty="0"/>
              <a:t>Ten znamenal přechod k jednotnému vnitřnímu trhu, kdy se ale ukázalo, že volný pohyb osob musí být spojen i s harmonizací sociálního zákonodárství</a:t>
            </a:r>
          </a:p>
        </p:txBody>
      </p:sp>
    </p:spTree>
    <p:extLst>
      <p:ext uri="{BB962C8B-B14F-4D97-AF65-F5344CB8AC3E}">
        <p14:creationId xmlns:p14="http://schemas.microsoft.com/office/powerpoint/2010/main" val="14015160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37F0AC-D7B1-02A4-2FBE-008298961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Charta Společenství základních sociálních práv pracovníků II.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977CB2-70D2-1CA5-2D03-6F3FE87825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Svobodný pohyb pracovníků v rámci ES</a:t>
            </a:r>
          </a:p>
          <a:p>
            <a:r>
              <a:rPr lang="cs-CZ" dirty="0"/>
              <a:t>Právo na zaměstnání a spravedlivou odměnu za práci, právo na odpočinek po práci, dovolenou, zdravé životní a pracovní prostředí</a:t>
            </a:r>
          </a:p>
          <a:p>
            <a:r>
              <a:rPr lang="cs-CZ" dirty="0"/>
              <a:t>Právo na sociální ochranu</a:t>
            </a:r>
          </a:p>
          <a:p>
            <a:r>
              <a:rPr lang="cs-CZ" dirty="0"/>
              <a:t>Právo na svobodu sdružování a kolektivní vyjednávání, právo na stávku</a:t>
            </a:r>
          </a:p>
          <a:p>
            <a:r>
              <a:rPr lang="cs-CZ" dirty="0"/>
              <a:t>Právo na odbornou přípravu</a:t>
            </a:r>
          </a:p>
          <a:p>
            <a:r>
              <a:rPr lang="cs-CZ" dirty="0"/>
              <a:t>Právo na rovné zacházení s muži a ženami</a:t>
            </a:r>
          </a:p>
          <a:p>
            <a:r>
              <a:rPr lang="cs-CZ" dirty="0"/>
              <a:t>Právo na informace a konzultace</a:t>
            </a:r>
          </a:p>
          <a:p>
            <a:r>
              <a:rPr lang="cs-CZ" dirty="0"/>
              <a:t>Právo na účast pracovníků na rozvoji pracovních podmínek</a:t>
            </a:r>
          </a:p>
          <a:p>
            <a:r>
              <a:rPr lang="cs-CZ" dirty="0"/>
              <a:t>Právo na ochranu dětí a mladistvých, starších osob a zdravotně postižených</a:t>
            </a:r>
          </a:p>
          <a:p>
            <a:r>
              <a:rPr lang="cs-CZ" dirty="0"/>
              <a:t>Deklaratorní povaha, ale i přesto plněno ze strany členských zemí dodržována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80659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SzPct val="70000"/>
            </a:pPr>
            <a:r>
              <a:rPr lang="cs-CZ" dirty="0"/>
              <a:t>Především zaměřeno na</a:t>
            </a:r>
          </a:p>
          <a:p>
            <a:pPr lvl="1">
              <a:buSzPct val="70000"/>
            </a:pPr>
            <a:r>
              <a:rPr lang="cs-CZ" dirty="0"/>
              <a:t>Vytvoření předpokladů pro rovné postavení mužů a žen</a:t>
            </a:r>
          </a:p>
          <a:p>
            <a:pPr lvl="1">
              <a:buSzPct val="70000"/>
            </a:pPr>
            <a:r>
              <a:rPr lang="cs-CZ" dirty="0"/>
              <a:t>Sociálněprávní aspekty volného pohybu osob (pracovníků, osob samostatně výdělečně činných a dalších osob) po EU </a:t>
            </a:r>
          </a:p>
          <a:p>
            <a:pPr>
              <a:buSzPct val="70000"/>
            </a:pPr>
            <a:endParaRPr lang="cs-CZ" dirty="0"/>
          </a:p>
          <a:p>
            <a:pPr>
              <a:buSzPct val="70000"/>
            </a:pPr>
            <a:r>
              <a:rPr lang="cs-CZ" dirty="0"/>
              <a:t>Současně ale existují také oblasti, které mají v právu EU pouze obecný základ  a nejsou podrobněji upraveny</a:t>
            </a:r>
          </a:p>
          <a:p>
            <a:pPr lvl="1">
              <a:buSzPct val="70000"/>
            </a:pPr>
            <a:r>
              <a:rPr lang="cs-CZ" dirty="0"/>
              <a:t>Tyto oblasti, respektive situace jsou řešeny jsou v rámci prohloubené spolupráce členských států EU</a:t>
            </a:r>
          </a:p>
          <a:p>
            <a:pPr lvl="1">
              <a:buSzPct val="70000"/>
            </a:pPr>
            <a:r>
              <a:rPr lang="cs-CZ" dirty="0"/>
              <a:t>Lze mezi ně řadit např. prevenci sociálního vyloučení či modernizaci systémů sociálního zabezpečení</a:t>
            </a:r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E93BCB34-BFC2-36E8-FB19-390209895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Právo Evropské unie I.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47421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81707"/>
          </a:xfrm>
        </p:spPr>
        <p:txBody>
          <a:bodyPr>
            <a:normAutofit fontScale="77500" lnSpcReduction="20000"/>
          </a:bodyPr>
          <a:lstStyle/>
          <a:p>
            <a:pPr marL="0" indent="0">
              <a:buSzPct val="70000"/>
              <a:buNone/>
            </a:pPr>
            <a:r>
              <a:rPr lang="cs-CZ" b="1" dirty="0"/>
              <a:t>Směrnice</a:t>
            </a:r>
          </a:p>
          <a:p>
            <a:pPr>
              <a:buSzPct val="70000"/>
            </a:pPr>
            <a:r>
              <a:rPr lang="cs-CZ" dirty="0"/>
              <a:t>Souhrn norem, který je právně závazný pro členské státy, pokud jde o cíle, jichž má být dosaženo, je však ponecháno na rozhodnutí jednotlivých členských států, jaké formy a metody zvolí</a:t>
            </a:r>
          </a:p>
          <a:p>
            <a:pPr lvl="1">
              <a:buSzPct val="70000"/>
            </a:pPr>
            <a:r>
              <a:rPr lang="cs-CZ" dirty="0"/>
              <a:t>Na podkladě směrnice jsou členské státy povinny upravit vnitrostátní sociální předpisy, které s ní nejsou v souladu</a:t>
            </a:r>
          </a:p>
          <a:p>
            <a:pPr marL="0" indent="0">
              <a:buSzPct val="70000"/>
              <a:buNone/>
            </a:pPr>
            <a:r>
              <a:rPr lang="cs-CZ" b="1" dirty="0"/>
              <a:t>Nařízení</a:t>
            </a:r>
          </a:p>
          <a:p>
            <a:pPr>
              <a:buSzPct val="70000"/>
            </a:pPr>
            <a:r>
              <a:rPr lang="cs-CZ" dirty="0"/>
              <a:t>Souhrn právních norem, který je obecně závazný v celém rozsahu</a:t>
            </a:r>
          </a:p>
          <a:p>
            <a:pPr lvl="1">
              <a:buSzPct val="70000"/>
            </a:pPr>
            <a:r>
              <a:rPr lang="cs-CZ" dirty="0"/>
              <a:t>Smyslem nařízení v sociální oblasti je odstranit překážky volného pohybu, zejména zajistit stejná práva a stejné povinnosti v sociálním zabezpečení pro občany jiných členských států, jako mají příslušníci takového státu</a:t>
            </a:r>
          </a:p>
          <a:p>
            <a:pPr marL="0" indent="0">
              <a:buSzPct val="70000"/>
              <a:buNone/>
            </a:pPr>
            <a:r>
              <a:rPr lang="cs-CZ" b="1" dirty="0"/>
              <a:t>Rozhodnutí </a:t>
            </a:r>
          </a:p>
          <a:p>
            <a:pPr>
              <a:buSzPct val="70000"/>
            </a:pPr>
            <a:r>
              <a:rPr lang="cs-CZ" dirty="0"/>
              <a:t>Závazný pramen práva v celém rozsahu</a:t>
            </a:r>
          </a:p>
          <a:p>
            <a:pPr marL="0" indent="0">
              <a:buSzPct val="70000"/>
              <a:buNone/>
            </a:pPr>
            <a:r>
              <a:rPr lang="cs-CZ" b="1" dirty="0"/>
              <a:t>Stanovisko </a:t>
            </a:r>
          </a:p>
          <a:p>
            <a:pPr>
              <a:buSzPct val="70000"/>
            </a:pPr>
            <a:r>
              <a:rPr lang="cs-CZ" dirty="0"/>
              <a:t>Nezávazný právní akt</a:t>
            </a:r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E07B030A-46FD-79FC-1E8F-575452F98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Právo Evropské unie II.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72803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D3E7D8-7216-B582-7AAD-8832CC174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Evropský pilíř sociálních práv 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736C72-41E8-8F05-14F9-40B27DFF3E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Vytvořen v roce 2017 s cílem</a:t>
            </a:r>
          </a:p>
          <a:p>
            <a:pPr lvl="1"/>
            <a:r>
              <a:rPr lang="cs-CZ" dirty="0"/>
              <a:t>Napomoci rozvoji nových a účinnějších práv </a:t>
            </a:r>
          </a:p>
          <a:p>
            <a:pPr lvl="1"/>
            <a:r>
              <a:rPr lang="cs-CZ" dirty="0"/>
              <a:t>Podpořit spravedlivé a fungující trhy práce i systémy sociálního zabezpečení</a:t>
            </a:r>
          </a:p>
          <a:p>
            <a:r>
              <a:rPr lang="cs-CZ" dirty="0"/>
              <a:t>Na základě akčního plánu k Evropskému pilíři sociálních práv stanovila Evropská komise 20 principů, na nichž je tento pilíř postaven</a:t>
            </a:r>
          </a:p>
        </p:txBody>
      </p:sp>
    </p:spTree>
    <p:extLst>
      <p:ext uri="{BB962C8B-B14F-4D97-AF65-F5344CB8AC3E}">
        <p14:creationId xmlns:p14="http://schemas.microsoft.com/office/powerpoint/2010/main" val="5084291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757D9C-BCD4-BD14-131F-89D6F76E8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Obecné směřování vývoje sociální politiky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6568EC-EE25-1349-2D8F-89364086A1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Od nahodilosti po cílenou sociální solidaritu</a:t>
            </a:r>
          </a:p>
          <a:p>
            <a:r>
              <a:rPr lang="cs-CZ" dirty="0"/>
              <a:t>Od filantropie po nezadatelné právo na lidsky důstojnou existenci</a:t>
            </a:r>
          </a:p>
          <a:p>
            <a:r>
              <a:rPr lang="cs-CZ" dirty="0"/>
              <a:t>Od nezávazných doporučení k povinným a závazným pravidlům</a:t>
            </a:r>
          </a:p>
          <a:p>
            <a:r>
              <a:rPr lang="cs-CZ" dirty="0"/>
              <a:t>Od dílčích, oborových, regionálních opatření ke komplexnímu, integrovanému a provázanému systémovému řešení</a:t>
            </a:r>
          </a:p>
          <a:p>
            <a:r>
              <a:rPr lang="cs-CZ" dirty="0"/>
              <a:t>Od drobných sociálních počinů k organizaci velkých systémů sociálního zabezpečení</a:t>
            </a:r>
          </a:p>
          <a:p>
            <a:r>
              <a:rPr lang="cs-CZ" dirty="0"/>
              <a:t>Od sociální pomoci přes sociální zabezpečení po sociální ochranu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068146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6196AB-89C7-CBF9-0EAF-9DB6DA32A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Evropský pilíř sociálních práv II.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1EE965-6650-5971-7BCA-D98586D4CCE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Všeobecné a odborné vzdělávání a celoživotní učení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Rovnost žen a mužů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Rovné příležitosti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Aktivní podpora zaměstnanosti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Bezpečné a adaptabilní zaměstnání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D580F93-403E-0D20-5A47-50C895778D0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 startAt="6"/>
            </a:pPr>
            <a:r>
              <a:rPr lang="cs-CZ" dirty="0"/>
              <a:t>Mzdy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cs-CZ" dirty="0"/>
              <a:t>Informace o pracovních podmínkách a ochrana v případě propuštění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cs-CZ" dirty="0"/>
              <a:t>Sociální dialog a zapojení pracovníků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cs-CZ" dirty="0"/>
              <a:t>Rovnováha mezi pracovním a soukromým životem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cs-CZ" dirty="0"/>
              <a:t>Zdravé, bezpečné a dobře uzpůsobené pracovní prostředí a ochrana údajů</a:t>
            </a:r>
          </a:p>
        </p:txBody>
      </p:sp>
    </p:spTree>
    <p:extLst>
      <p:ext uri="{BB962C8B-B14F-4D97-AF65-F5344CB8AC3E}">
        <p14:creationId xmlns:p14="http://schemas.microsoft.com/office/powerpoint/2010/main" val="366298667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7F0B26-9404-E3D1-8495-5D895A1166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34CF28-B63D-2953-C8CE-DB4FE712CB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Evropský pilíř sociálních práv III.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6C70896-E09A-C288-B857-77D354C9C04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11"/>
            </a:pPr>
            <a:r>
              <a:rPr lang="pt-BR" dirty="0"/>
              <a:t>Péče o děti a podpora dětí</a:t>
            </a:r>
            <a:endParaRPr lang="cs-CZ" dirty="0"/>
          </a:p>
          <a:p>
            <a:pPr marL="514350" indent="-514350">
              <a:buFont typeface="+mj-lt"/>
              <a:buAutoNum type="arabicPeriod" startAt="11"/>
            </a:pPr>
            <a:r>
              <a:rPr lang="cs-CZ" dirty="0"/>
              <a:t>Sociální ochrana</a:t>
            </a:r>
          </a:p>
          <a:p>
            <a:pPr marL="514350" indent="-514350">
              <a:buFont typeface="+mj-lt"/>
              <a:buAutoNum type="arabicPeriod" startAt="11"/>
            </a:pPr>
            <a:r>
              <a:rPr lang="cs-CZ" dirty="0"/>
              <a:t>Podpora v nezaměstnanosti</a:t>
            </a:r>
          </a:p>
          <a:p>
            <a:pPr marL="514350" indent="-514350">
              <a:buFont typeface="+mj-lt"/>
              <a:buAutoNum type="arabicPeriod" startAt="11"/>
            </a:pPr>
            <a:r>
              <a:rPr lang="cs-CZ" dirty="0"/>
              <a:t>Minimální příjem</a:t>
            </a:r>
          </a:p>
          <a:p>
            <a:pPr marL="514350" indent="-514350">
              <a:buFont typeface="+mj-lt"/>
              <a:buAutoNum type="arabicPeriod" startAt="11"/>
            </a:pPr>
            <a:r>
              <a:rPr lang="es-ES" dirty="0"/>
              <a:t>Příjem ve stáří a důchody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905D08A-ADA8-BCBD-E6E4-4151771E9FB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16"/>
            </a:pPr>
            <a:r>
              <a:rPr lang="cs-CZ" dirty="0"/>
              <a:t>Ochrana zdraví</a:t>
            </a:r>
          </a:p>
          <a:p>
            <a:pPr marL="514350" indent="-514350">
              <a:buFont typeface="+mj-lt"/>
              <a:buAutoNum type="arabicPeriod" startAt="16"/>
            </a:pPr>
            <a:r>
              <a:rPr lang="cs-CZ" dirty="0"/>
              <a:t>Začlenění osob se zdravotním postižením</a:t>
            </a:r>
          </a:p>
          <a:p>
            <a:pPr marL="514350" indent="-514350">
              <a:buFont typeface="+mj-lt"/>
              <a:buAutoNum type="arabicPeriod" startAt="16"/>
            </a:pPr>
            <a:r>
              <a:rPr lang="cs-CZ" dirty="0"/>
              <a:t>Dlouhodobá péče</a:t>
            </a:r>
          </a:p>
          <a:p>
            <a:pPr marL="514350" indent="-514350">
              <a:buFont typeface="+mj-lt"/>
              <a:buAutoNum type="arabicPeriod" startAt="16"/>
            </a:pPr>
            <a:r>
              <a:rPr lang="pl-PL" dirty="0"/>
              <a:t>Bydlení a pomoc pro osoby bez domova</a:t>
            </a:r>
            <a:endParaRPr lang="cs-CZ" dirty="0"/>
          </a:p>
          <a:p>
            <a:pPr marL="514350" indent="-514350">
              <a:buFont typeface="+mj-lt"/>
              <a:buAutoNum type="arabicPeriod" startAt="16"/>
            </a:pPr>
            <a:r>
              <a:rPr lang="cs-CZ" dirty="0"/>
              <a:t>Přístup k základním službám</a:t>
            </a:r>
          </a:p>
        </p:txBody>
      </p:sp>
    </p:spTree>
    <p:extLst>
      <p:ext uri="{BB962C8B-B14F-4D97-AF65-F5344CB8AC3E}">
        <p14:creationId xmlns:p14="http://schemas.microsoft.com/office/powerpoint/2010/main" val="226957589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1E8BB9-79DA-8001-13B4-89040CC222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D3B1A19E-FE08-AEEB-7CB6-5483BC18F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6692" y="1191264"/>
            <a:ext cx="10515600" cy="2852737"/>
          </a:xfrm>
        </p:spPr>
        <p:txBody>
          <a:bodyPr>
            <a:normAutofit/>
          </a:bodyPr>
          <a:lstStyle/>
          <a:p>
            <a:r>
              <a:rPr lang="cs-CZ" sz="5400" dirty="0">
                <a:solidFill>
                  <a:srgbClr val="000000"/>
                </a:solidFill>
                <a:latin typeface="Tahoma" panose="020B0604030504040204" pitchFamily="34" charset="0"/>
              </a:rPr>
              <a:t>b) Finanční nástroje EU</a:t>
            </a:r>
            <a:br>
              <a:rPr lang="cs-CZ" sz="5400" dirty="0">
                <a:solidFill>
                  <a:srgbClr val="000000"/>
                </a:solidFill>
                <a:latin typeface="Tahoma" panose="020B0604030504040204" pitchFamily="34" charset="0"/>
              </a:rPr>
            </a:br>
            <a:r>
              <a:rPr lang="cs-CZ" sz="5400" dirty="0">
                <a:solidFill>
                  <a:srgbClr val="000000"/>
                </a:solidFill>
                <a:latin typeface="Tahoma" panose="020B0604030504040204" pitchFamily="34" charset="0"/>
              </a:rPr>
              <a:t>pro oblast sociální politiky a další oblasti</a:t>
            </a:r>
            <a:endParaRPr lang="cs-CZ" sz="5400" dirty="0"/>
          </a:p>
        </p:txBody>
      </p:sp>
    </p:spTree>
    <p:extLst>
      <p:ext uri="{BB962C8B-B14F-4D97-AF65-F5344CB8AC3E}">
        <p14:creationId xmlns:p14="http://schemas.microsoft.com/office/powerpoint/2010/main" val="170157239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F92213-54E4-6A55-DC4D-2F3FA7EAE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Fondy Evropské unie relevantní pro oblast sociální politiky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9A7241-1049-A2BC-4FCA-029F36DA19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Fondy - nástroj realizace evropské politiky soudržnosti</a:t>
            </a:r>
          </a:p>
          <a:p>
            <a:r>
              <a:rPr lang="cs-CZ" dirty="0"/>
              <a:t>Prostředek pro snižování ekonomických a  sociálních rozdílů mezi členskými státy a jednotlivými regiony</a:t>
            </a:r>
          </a:p>
          <a:p>
            <a:r>
              <a:rPr lang="cs-CZ" dirty="0"/>
              <a:t>Finanční podpora z fondů EU je poskytována více různými formami</a:t>
            </a:r>
          </a:p>
          <a:p>
            <a:pPr lvl="1"/>
            <a:r>
              <a:rPr lang="cs-CZ" dirty="0"/>
              <a:t>Granty (částečně financovány EU a členskými státy)</a:t>
            </a:r>
          </a:p>
          <a:p>
            <a:pPr lvl="1"/>
            <a:r>
              <a:rPr lang="cs-CZ" dirty="0"/>
              <a:t>Dotace spravované národními a regionálními autoritami</a:t>
            </a:r>
          </a:p>
          <a:p>
            <a:pPr lvl="1"/>
            <a:r>
              <a:rPr lang="cs-CZ" dirty="0"/>
              <a:t>Půjčky</a:t>
            </a:r>
          </a:p>
          <a:p>
            <a:r>
              <a:rPr lang="cs-CZ" dirty="0"/>
              <a:t>EU (případně Evropská komise) může sama napřímo financovat některé projekty, ovšem nejčastější podoba fondů je sdílená</a:t>
            </a:r>
            <a:br>
              <a:rPr lang="cs-CZ" dirty="0"/>
            </a:br>
            <a:r>
              <a:rPr lang="cs-CZ" dirty="0"/>
              <a:t>s členskými státy</a:t>
            </a:r>
          </a:p>
        </p:txBody>
      </p:sp>
    </p:spTree>
    <p:extLst>
      <p:ext uri="{BB962C8B-B14F-4D97-AF65-F5344CB8AC3E}">
        <p14:creationId xmlns:p14="http://schemas.microsoft.com/office/powerpoint/2010/main" val="223467435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BC7608-E282-8A3D-C052-12C666CEE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Evropské strukturální a investiční fondy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E6163F-7754-A3B0-12D5-D31FD4501E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Evropský fond pro regionální rozvoj (EFRR, ERDF)</a:t>
            </a:r>
          </a:p>
          <a:p>
            <a:r>
              <a:rPr lang="cs-CZ" dirty="0"/>
              <a:t>Evropský sociální fond+ (ESF)</a:t>
            </a:r>
          </a:p>
          <a:p>
            <a:r>
              <a:rPr lang="cs-CZ" dirty="0"/>
              <a:t>Fond soudržnosti (FS/CF)</a:t>
            </a:r>
          </a:p>
          <a:p>
            <a:r>
              <a:rPr lang="cs-CZ" dirty="0"/>
              <a:t>Evropský zemědělský fond pro rozvoj venkova (EZFRV/EAFRD)</a:t>
            </a:r>
          </a:p>
          <a:p>
            <a:r>
              <a:rPr lang="cs-CZ" dirty="0"/>
              <a:t>Evropský námořní, rybářský fond a akvakulturní fond (EMFAF)</a:t>
            </a:r>
          </a:p>
        </p:txBody>
      </p:sp>
    </p:spTree>
    <p:extLst>
      <p:ext uri="{BB962C8B-B14F-4D97-AF65-F5344CB8AC3E}">
        <p14:creationId xmlns:p14="http://schemas.microsoft.com/office/powerpoint/2010/main" val="243780750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E815D2-466A-4B31-6115-A39B2310A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fondy a obdobné finanční mechanismy evropské Unie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8D100B-1141-2F47-3891-70CF829768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0" i="0" dirty="0">
                <a:solidFill>
                  <a:srgbClr val="474747"/>
                </a:solidFill>
                <a:effectLst/>
                <a:latin typeface="Google Sans"/>
              </a:rPr>
              <a:t>Fond solidarity Evropské unie (EUFS)</a:t>
            </a:r>
          </a:p>
          <a:p>
            <a:r>
              <a:rPr lang="cs-CZ" b="0" i="0" dirty="0">
                <a:solidFill>
                  <a:srgbClr val="474747"/>
                </a:solidFill>
                <a:effectLst/>
                <a:latin typeface="Google Sans"/>
              </a:rPr>
              <a:t>Evropský fond pro přizpůsobení se globalizaci (EGF)</a:t>
            </a:r>
          </a:p>
          <a:p>
            <a:r>
              <a:rPr lang="cs-CZ" b="0" i="0" dirty="0">
                <a:solidFill>
                  <a:srgbClr val="474747"/>
                </a:solidFill>
                <a:effectLst/>
                <a:latin typeface="Google Sans"/>
              </a:rPr>
              <a:t>Fond evropské pomoci nejchudším osobám (FEAD)</a:t>
            </a:r>
          </a:p>
          <a:p>
            <a:r>
              <a:rPr lang="cs-CZ" b="0" i="0" dirty="0">
                <a:solidFill>
                  <a:srgbClr val="474747"/>
                </a:solidFill>
                <a:effectLst/>
                <a:latin typeface="Google Sans"/>
              </a:rPr>
              <a:t>Azylový, migrační a integrační fond (AMIF)</a:t>
            </a:r>
          </a:p>
          <a:p>
            <a:r>
              <a:rPr lang="cs-CZ" b="0" i="0" dirty="0">
                <a:solidFill>
                  <a:srgbClr val="474747"/>
                </a:solidFill>
                <a:effectLst/>
                <a:latin typeface="Google Sans"/>
              </a:rPr>
              <a:t>Evropský fond pro strategické investice (EFSI)</a:t>
            </a:r>
          </a:p>
          <a:p>
            <a:r>
              <a:rPr lang="cs-CZ" b="0" i="0" dirty="0">
                <a:solidFill>
                  <a:srgbClr val="474747"/>
                </a:solidFill>
                <a:effectLst/>
                <a:latin typeface="Google Sans"/>
              </a:rPr>
              <a:t>Fond pro spravedlivou transformaci</a:t>
            </a:r>
          </a:p>
          <a:p>
            <a:r>
              <a:rPr lang="cs-CZ" b="0" i="0" dirty="0">
                <a:solidFill>
                  <a:srgbClr val="474747"/>
                </a:solidFill>
                <a:effectLst/>
                <a:latin typeface="Google Sans"/>
              </a:rPr>
              <a:t>Fond pro integrovanou správu hranic</a:t>
            </a:r>
          </a:p>
          <a:p>
            <a:r>
              <a:rPr lang="cs-CZ" b="0" i="0" dirty="0">
                <a:solidFill>
                  <a:srgbClr val="474747"/>
                </a:solidFill>
                <a:effectLst/>
                <a:latin typeface="Google Sans"/>
              </a:rPr>
              <a:t>Fond pro vnitřní bezpečnost</a:t>
            </a:r>
          </a:p>
          <a:p>
            <a:r>
              <a:rPr lang="cs-CZ" b="0" i="0" dirty="0">
                <a:solidFill>
                  <a:srgbClr val="474747"/>
                </a:solidFill>
                <a:effectLst/>
                <a:latin typeface="Google Sans"/>
              </a:rPr>
              <a:t>Evropský obranný fond</a:t>
            </a:r>
          </a:p>
          <a:p>
            <a:r>
              <a:rPr lang="cs-CZ" dirty="0">
                <a:solidFill>
                  <a:srgbClr val="000000"/>
                </a:solidFill>
                <a:latin typeface="Source Sans Pro" panose="020B0503030403020204" pitchFamily="34" charset="0"/>
              </a:rPr>
              <a:t>Mechanismus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NextGenerationEU</a:t>
            </a:r>
            <a:r>
              <a:rPr lang="cs-CZ" b="0" i="0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 – podpora dočasné obnovy pro ekonomické a sociální ztráty po koronavirové pandemii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801063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861E70-369C-5375-DA84-53F9582452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Evropský sociální fond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BFE72B-D514-68BE-0B3E-4D181F06CA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Původní cíl zvýšit zaměstnanost</a:t>
            </a:r>
          </a:p>
          <a:p>
            <a:r>
              <a:rPr lang="cs-CZ" dirty="0"/>
              <a:t>Později zaměření na řešení aktuálních situací </a:t>
            </a:r>
          </a:p>
          <a:p>
            <a:pPr lvl="1"/>
            <a:r>
              <a:rPr lang="cs-CZ" dirty="0"/>
              <a:t>podpora osob obtížně hledajících práci </a:t>
            </a:r>
            <a:br>
              <a:rPr lang="cs-CZ" dirty="0"/>
            </a:br>
            <a:r>
              <a:rPr lang="cs-CZ" dirty="0"/>
              <a:t>(mladiství, ženy, zdravotně postižení, nezaměstnaní)</a:t>
            </a:r>
          </a:p>
          <a:p>
            <a:pPr lvl="1"/>
            <a:r>
              <a:rPr lang="cs-CZ" dirty="0"/>
              <a:t>sociální začleňování</a:t>
            </a:r>
          </a:p>
          <a:p>
            <a:pPr lvl="1"/>
            <a:r>
              <a:rPr lang="cs-CZ" dirty="0"/>
              <a:t>migrace pracovníků v rámci Evropy</a:t>
            </a:r>
          </a:p>
          <a:p>
            <a:pPr lvl="1"/>
            <a:r>
              <a:rPr lang="cs-CZ" dirty="0"/>
              <a:t>inovace na pracovišti a celoživotní vzdělávání</a:t>
            </a:r>
          </a:p>
          <a:p>
            <a:r>
              <a:rPr lang="cs-CZ" dirty="0"/>
              <a:t>V současné době podpora projektů v oblasti vzdělávání s vazbou na trh práce, rekvalifikace a zaměstnávání znevýhodněných skupin obyvatelstva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230064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CC1FE3-78CA-0A93-E811-CCCD245F04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EA7485-BE8F-16EB-5BD2-B54BE3A4B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755" y="1709738"/>
            <a:ext cx="11085921" cy="2852737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  <a:latin typeface="Tahoma" panose="020B0604030504040204" pitchFamily="34" charset="0"/>
              </a:rPr>
              <a:t>3. Modernizace sociálních systémů z evropské perspektivy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682403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2AC8CC-CE42-38D0-D4E7-A8C688C6F6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 významných trendů a stěžejních výzev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BEC0A9-A555-07B6-B901-7490B9F19F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Stárnutí populace ve všech členských státech</a:t>
            </a:r>
          </a:p>
          <a:p>
            <a:r>
              <a:rPr lang="cs-CZ" dirty="0"/>
              <a:t>Rostoucí účast žen na trhu práce a měnící se poměr v zastoupení obou pohlaví</a:t>
            </a:r>
          </a:p>
          <a:p>
            <a:r>
              <a:rPr lang="cs-CZ" dirty="0"/>
              <a:t>Přetrvávající dlouhodobá nezaměstnanost, zvláště mezi staršími pracovníky a trend směrem k předčasnému odchodu do důchodu</a:t>
            </a:r>
          </a:p>
          <a:p>
            <a:r>
              <a:rPr lang="cs-CZ" dirty="0"/>
              <a:t>Růst počtu domácností v relaci k růstu populace charakterizovaný stoupajícím počtem lidí, kteří žijí sami a také domácností, jejichž žádný člen není zaměstnán</a:t>
            </a:r>
          </a:p>
          <a:p>
            <a:r>
              <a:rPr lang="cs-CZ" dirty="0"/>
              <a:t>Globalizace, strukturální změny ekonomiky,  měnící se podmínky pro podniky i zaměstnance, omezení schopnosti vlád řídit hospodářský vývoj</a:t>
            </a:r>
          </a:p>
          <a:p>
            <a:r>
              <a:rPr lang="cs-CZ" dirty="0"/>
              <a:t>Pandemie nemoci covid, válka na Ukrajině, růst cen</a:t>
            </a:r>
          </a:p>
          <a:p>
            <a:r>
              <a:rPr lang="cs-CZ" dirty="0"/>
              <a:t>Potřeba konsolidace veřejných výdajů</a:t>
            </a:r>
          </a:p>
        </p:txBody>
      </p:sp>
    </p:spTree>
    <p:extLst>
      <p:ext uri="{BB962C8B-B14F-4D97-AF65-F5344CB8AC3E}">
        <p14:creationId xmlns:p14="http://schemas.microsoft.com/office/powerpoint/2010/main" val="314343935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spcBef>
                <a:spcPts val="1000"/>
              </a:spcBef>
            </a:pPr>
            <a:r>
              <a:rPr lang="cs-CZ" dirty="0"/>
              <a:t>Společné aktivity EU při úsilí o modernizaci sociálních politik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rmAutofit/>
          </a:bodyPr>
          <a:lstStyle/>
          <a:p>
            <a:r>
              <a:rPr lang="cs-CZ" dirty="0"/>
              <a:t>Společná strategie modernizace sociální ochrany </a:t>
            </a:r>
            <a:br>
              <a:rPr lang="cs-CZ" dirty="0"/>
            </a:br>
            <a:r>
              <a:rPr lang="cs-CZ" dirty="0"/>
              <a:t>(</a:t>
            </a:r>
            <a:r>
              <a:rPr lang="en-US" dirty="0"/>
              <a:t>Concerted Strategy for </a:t>
            </a:r>
            <a:r>
              <a:rPr lang="en-US" dirty="0" err="1"/>
              <a:t>Modernising</a:t>
            </a:r>
            <a:r>
              <a:rPr lang="en-US" dirty="0"/>
              <a:t> Social Protection</a:t>
            </a:r>
            <a:r>
              <a:rPr lang="cs-CZ" dirty="0"/>
              <a:t>)</a:t>
            </a:r>
          </a:p>
          <a:p>
            <a:r>
              <a:rPr lang="cs-CZ" dirty="0"/>
              <a:t>Cíle</a:t>
            </a:r>
          </a:p>
          <a:p>
            <a:pPr lvl="1"/>
            <a:r>
              <a:rPr lang="cs-CZ" dirty="0"/>
              <a:t>Z</a:t>
            </a:r>
            <a:r>
              <a:rPr lang="x-none" dirty="0"/>
              <a:t>ajistit, aby se vyplatilo pracovat a poskytovat zaručený příjem</a:t>
            </a:r>
            <a:endParaRPr lang="cs-CZ" dirty="0"/>
          </a:p>
          <a:p>
            <a:pPr lvl="1"/>
            <a:r>
              <a:rPr lang="cs-CZ" dirty="0"/>
              <a:t>Z</a:t>
            </a:r>
            <a:r>
              <a:rPr lang="x-none" dirty="0"/>
              <a:t>ajistit zaručené důchody a udržitelné důchodové systémy</a:t>
            </a:r>
            <a:endParaRPr lang="cs-CZ" dirty="0"/>
          </a:p>
          <a:p>
            <a:pPr lvl="1"/>
            <a:r>
              <a:rPr lang="cs-CZ" dirty="0"/>
              <a:t>P</a:t>
            </a:r>
            <a:r>
              <a:rPr lang="x-none" dirty="0"/>
              <a:t>odporovat sociální integraci</a:t>
            </a:r>
            <a:endParaRPr lang="cs-CZ" dirty="0"/>
          </a:p>
          <a:p>
            <a:pPr lvl="1"/>
            <a:r>
              <a:rPr lang="cs-CZ" dirty="0"/>
              <a:t>Z</a:t>
            </a:r>
            <a:r>
              <a:rPr lang="x-none" dirty="0"/>
              <a:t>ajistit vysokou kvalitu a udržitelnost </a:t>
            </a:r>
            <a:r>
              <a:rPr lang="cs-CZ" dirty="0"/>
              <a:t>dlouhodobé sociálně </a:t>
            </a:r>
            <a:r>
              <a:rPr lang="x-none" dirty="0"/>
              <a:t>zdravotní péče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8422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36948A-10E6-10E4-5B45-EDBD2F419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Evropský sociální model 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B8146D-7D21-F768-636E-59CB9BA2FE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Označení pro společné či podobné rysy evropských sociálních systémů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Počáteční východiska (obecné historické vlivy v rámci geneze sociální politiky)</a:t>
            </a:r>
          </a:p>
          <a:p>
            <a:r>
              <a:rPr lang="cs-CZ" dirty="0"/>
              <a:t> Národní systémy sociální ochrany a v nich uplatňovaný princip universality a solidarity</a:t>
            </a:r>
          </a:p>
          <a:p>
            <a:r>
              <a:rPr lang="cs-CZ" dirty="0"/>
              <a:t>Existence státních zásahů na ochranu námezdně pracujících (zejména pokud jde o pracovní dobu, pracovní podmínky a bezpečnost a ochranu zdraví při práci)</a:t>
            </a:r>
          </a:p>
          <a:p>
            <a:r>
              <a:rPr lang="cs-CZ" dirty="0"/>
              <a:t>Existence zastoupení námezdně pracujících v podniku formou volených institucí a potvrzené účasti odborů</a:t>
            </a:r>
          </a:p>
          <a:p>
            <a:r>
              <a:rPr lang="cs-CZ" dirty="0"/>
              <a:t>Princip kolektivního vyjednávání sociálních partnerů o pracovních podmínkách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426787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/>
              <a:t>Další možnosti koordinace a harmonizace sociálních systémů zemí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39365" y="1856349"/>
            <a:ext cx="11349871" cy="4641126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cs-CZ" altLang="cs-CZ" dirty="0"/>
              <a:t>Sociální politika je ve výsostné kompetenci členských zemí</a:t>
            </a:r>
          </a:p>
          <a:p>
            <a:r>
              <a:rPr lang="cs-CZ" altLang="cs-CZ" dirty="0"/>
              <a:t>Pro </a:t>
            </a:r>
            <a:r>
              <a:rPr lang="cs-CZ" altLang="cs-CZ"/>
              <a:t>její další koordinaci </a:t>
            </a:r>
            <a:r>
              <a:rPr lang="cs-CZ" altLang="cs-CZ" dirty="0"/>
              <a:t>a harmonizaci jsou využívány</a:t>
            </a:r>
          </a:p>
          <a:p>
            <a:pPr lvl="1"/>
            <a:r>
              <a:rPr lang="cs-CZ" altLang="cs-CZ" dirty="0"/>
              <a:t>Otevřená metoda  koordinace</a:t>
            </a:r>
          </a:p>
          <a:p>
            <a:pPr lvl="1"/>
            <a:r>
              <a:rPr lang="cs-CZ" altLang="cs-CZ" dirty="0"/>
              <a:t>Sdílení příkladů dobré praxe</a:t>
            </a:r>
          </a:p>
          <a:p>
            <a:r>
              <a:rPr lang="cs-CZ" altLang="cs-CZ" dirty="0"/>
              <a:t>Za tímto účelem jsou na evropské úrovni sdíleny a vyhodnocovány dokumenty zpracované na národní úrovni týkající se relevantních oblastí, např.:</a:t>
            </a:r>
          </a:p>
          <a:p>
            <a:pPr lvl="1"/>
            <a:r>
              <a:rPr lang="cs-CZ" altLang="cs-CZ" dirty="0"/>
              <a:t>Zpráva o  národních strategiích sociální ochrany</a:t>
            </a:r>
          </a:p>
          <a:p>
            <a:pPr lvl="1"/>
            <a:r>
              <a:rPr lang="cs-CZ" altLang="cs-CZ" dirty="0"/>
              <a:t>Zpráva o prevenci sociálního vyloučení (o sociálním začleňování)</a:t>
            </a:r>
          </a:p>
          <a:p>
            <a:pPr lvl="1"/>
            <a:r>
              <a:rPr lang="cs-CZ" altLang="cs-CZ" dirty="0"/>
              <a:t>Zpráva o udržitelných důchodových systémech</a:t>
            </a:r>
          </a:p>
          <a:p>
            <a:pPr lvl="1"/>
            <a:r>
              <a:rPr lang="cs-CZ" altLang="cs-CZ" dirty="0"/>
              <a:t>Zpráva o udržitelných systémech dlouhodobé sociálně zdravotní péče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06947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D2E3D2-B82E-77F7-ED3C-727464BC39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3B3A59-3468-3707-C7B0-E3C81D0F4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Evropský sociální model II.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181CC1-0A55-F547-7803-EF6041CD4C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Stěžejní okolnosti výrazněji se promítající do utváření evropského sociálního modelu (specifické okolnosti, 20. století)</a:t>
            </a:r>
          </a:p>
          <a:p>
            <a:r>
              <a:rPr lang="cs-CZ" dirty="0"/>
              <a:t>normy a univerzální výzvy Mezinárodní organizace práce a nejvýznamnější ratifikované mezinárodní úmluvy, zejména Evropská sociální charta</a:t>
            </a:r>
          </a:p>
          <a:p>
            <a:r>
              <a:rPr lang="cs-CZ" dirty="0"/>
              <a:t>Společná poválečná historie v rámci rozdělené Evropy</a:t>
            </a:r>
          </a:p>
          <a:p>
            <a:r>
              <a:rPr lang="cs-CZ" dirty="0"/>
              <a:t>Podobné ekonomické podmínky (zejména vysoký a dlouhodobý ekonomický růst a nízká nezaměstnanost) v padesátých a šedesátých letech umožnily výrazné rozšíření sociální ochrany a zavedení relativně vysokých pracovních standardů prakticky ve většině západoevropských zemích</a:t>
            </a:r>
          </a:p>
        </p:txBody>
      </p:sp>
    </p:spTree>
    <p:extLst>
      <p:ext uri="{BB962C8B-B14F-4D97-AF65-F5344CB8AC3E}">
        <p14:creationId xmlns:p14="http://schemas.microsoft.com/office/powerpoint/2010/main" val="792936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2E8B2B-6EBB-551E-3D19-B27DE9AF1D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D2718908-E731-BF8D-FC20-6CC0290D1E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023" y="1709738"/>
            <a:ext cx="10586301" cy="2852737"/>
          </a:xfrm>
        </p:spPr>
        <p:txBody>
          <a:bodyPr/>
          <a:lstStyle/>
          <a:p>
            <a:r>
              <a:rPr lang="cs-CZ" sz="6000" dirty="0">
                <a:solidFill>
                  <a:srgbClr val="000000"/>
                </a:solidFill>
                <a:latin typeface="Tahoma" panose="020B0604030504040204" pitchFamily="34" charset="0"/>
              </a:rPr>
              <a:t>b</a:t>
            </a:r>
            <a:r>
              <a:rPr lang="cs-CZ" dirty="0">
                <a:solidFill>
                  <a:srgbClr val="000000"/>
                </a:solidFill>
                <a:latin typeface="Tahoma" panose="020B0604030504040204" pitchFamily="34" charset="0"/>
              </a:rPr>
              <a:t>)</a:t>
            </a:r>
            <a:r>
              <a:rPr lang="cs-CZ" sz="6000" dirty="0">
                <a:solidFill>
                  <a:srgbClr val="000000"/>
                </a:solidFill>
                <a:latin typeface="Tahoma" panose="020B0604030504040204" pitchFamily="34" charset="0"/>
              </a:rPr>
              <a:t> Postavení sociální politiky</a:t>
            </a:r>
            <a:br>
              <a:rPr lang="cs-CZ" sz="6000" dirty="0">
                <a:solidFill>
                  <a:srgbClr val="000000"/>
                </a:solidFill>
                <a:latin typeface="Tahoma" panose="020B0604030504040204" pitchFamily="34" charset="0"/>
              </a:rPr>
            </a:br>
            <a:r>
              <a:rPr lang="cs-CZ" sz="6000" dirty="0">
                <a:solidFill>
                  <a:srgbClr val="000000"/>
                </a:solidFill>
                <a:latin typeface="Tahoma" panose="020B0604030504040204" pitchFamily="34" charset="0"/>
              </a:rPr>
              <a:t>v e</a:t>
            </a:r>
            <a:r>
              <a:rPr lang="cs-CZ" dirty="0">
                <a:solidFill>
                  <a:srgbClr val="000000"/>
                </a:solidFill>
                <a:latin typeface="Tahoma" panose="020B0604030504040204" pitchFamily="34" charset="0"/>
              </a:rPr>
              <a:t>vropské integraci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3090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11757F-BE8C-8E72-CD27-F98BF8E409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72D005BC-2C50-CFA7-B948-793FEDCB9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Sociální dimenze evropské integrace</a:t>
            </a:r>
            <a:br>
              <a:rPr lang="cs-CZ" dirty="0"/>
            </a:br>
            <a:endParaRPr lang="cs-CZ" dirty="0"/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8E3AE6A6-D7A3-5DC6-1B09-FA79BF4EF1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Součást procesu evropské spolupráce a integrace</a:t>
            </a:r>
          </a:p>
          <a:p>
            <a:r>
              <a:rPr lang="cs-CZ" dirty="0"/>
              <a:t>Od počátku evropské integrace důraz na rozvoj sociálního modelu</a:t>
            </a:r>
          </a:p>
          <a:p>
            <a:pPr lvl="1"/>
            <a:r>
              <a:rPr lang="cs-CZ" dirty="0"/>
              <a:t>Nejprve bylo spojeno s aktivitami směřujícími k vytvoření jednotného pracovního trhu a umožněním volného pohybu osob (zahrnuje regulace pracovního trhu a opatření reagující na sociální aspekty spojené s volným pohybem osob)</a:t>
            </a:r>
          </a:p>
          <a:p>
            <a:r>
              <a:rPr lang="cs-CZ" dirty="0"/>
              <a:t>Snaha o vyvážení hospodářského růstu sociální spravedlností a ochranou</a:t>
            </a:r>
          </a:p>
          <a:p>
            <a:pPr lvl="1"/>
            <a:r>
              <a:rPr lang="cs-CZ" dirty="0"/>
              <a:t>Hospodářský vývoj provázejí sociální investice a snaha o spravedlivé rozdělení výhod spojených s hospodářským růstem</a:t>
            </a:r>
          </a:p>
          <a:p>
            <a:pPr lvl="1"/>
            <a:r>
              <a:rPr lang="cs-CZ" dirty="0"/>
              <a:t>Cílem je udržení konkurenceschopnosti členských zemí při současném důrazu na zachování přijatých sociálních hodnot a standardů</a:t>
            </a:r>
          </a:p>
        </p:txBody>
      </p:sp>
    </p:spTree>
    <p:extLst>
      <p:ext uri="{BB962C8B-B14F-4D97-AF65-F5344CB8AC3E}">
        <p14:creationId xmlns:p14="http://schemas.microsoft.com/office/powerpoint/2010/main" val="41445100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B83C82-59E7-C21F-5DB5-4B1817C04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sociální politiky v zemích EU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A9990E-CFDD-11FA-489A-DD36C8FF87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Podobnosti a odlišnosti jednotlivých zemích (východiska, situace)</a:t>
            </a:r>
          </a:p>
          <a:p>
            <a:r>
              <a:rPr lang="cs-CZ" dirty="0"/>
              <a:t>Koordinace politik v oblasti zaměstnanosti a sociální politiky </a:t>
            </a:r>
          </a:p>
          <a:p>
            <a:pPr lvl="1"/>
            <a:r>
              <a:rPr lang="cs-CZ" dirty="0"/>
              <a:t>Úsilí o harmonizaci legislativy, respektive regulací ve vybraných oblastech</a:t>
            </a:r>
          </a:p>
          <a:p>
            <a:pPr lvl="1"/>
            <a:r>
              <a:rPr lang="cs-CZ" dirty="0"/>
              <a:t>Sociální politika v EU = výsostná kompetence členských zemí EU</a:t>
            </a:r>
          </a:p>
          <a:p>
            <a:pPr lvl="1"/>
            <a:r>
              <a:rPr lang="cs-CZ" dirty="0"/>
              <a:t>Otevřená metoda koordinace</a:t>
            </a:r>
          </a:p>
          <a:p>
            <a:r>
              <a:rPr lang="cs-CZ" dirty="0"/>
              <a:t>Sociální soudržnost v rámci států – zlepšování podmínek občanů zemí EU, přerozdělení, spravedlivé rozdělení výhod </a:t>
            </a:r>
          </a:p>
          <a:p>
            <a:r>
              <a:rPr lang="cs-CZ" dirty="0"/>
              <a:t>Sociální soudržnost mezi státy (fondy EU)</a:t>
            </a:r>
          </a:p>
          <a:p>
            <a:r>
              <a:rPr lang="cs-CZ" dirty="0"/>
              <a:t>Finanční kooperace zemích EU při reakcích na aktuální společenské výzvy ve členských zemích podporující státy při ohrožujících situacích - dluhová krize v Řecku, dopady pandemie covid-19, dopady války na Ukrajině, reakce na živelní katastrofy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25323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BE3CFB-BEDE-0BBB-96B6-51B18B201D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0B5F19E1-CAB5-5E87-0465-D4A87A9C6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>
                <a:solidFill>
                  <a:srgbClr val="000000"/>
                </a:solidFill>
                <a:latin typeface="Tahoma" panose="020B0604030504040204" pitchFamily="34" charset="0"/>
              </a:rPr>
              <a:t>c) Milníky procesu evro</a:t>
            </a:r>
            <a:r>
              <a:rPr lang="cs-CZ" dirty="0">
                <a:solidFill>
                  <a:srgbClr val="000000"/>
                </a:solidFill>
                <a:latin typeface="Tahoma" panose="020B0604030504040204" pitchFamily="34" charset="0"/>
              </a:rPr>
              <a:t>pské integrace se zřetelem na oblast sociální politiky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080921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1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B8B77938-8B9C-4D62-9165-3EA35204C3CC}">
  <we:reference id="wa200005566" version="3.0.0.2" store="cs-CZ" storeType="OMEX"/>
  <we:alternateReferences>
    <we:reference id="wa200005566" version="3.0.0.2" store="wa200005566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otalTime>5447</TotalTime>
  <Words>3015</Words>
  <Application>Microsoft Office PowerPoint</Application>
  <PresentationFormat>Širokoúhlá obrazovka</PresentationFormat>
  <Paragraphs>270</Paragraphs>
  <Slides>40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40</vt:i4>
      </vt:variant>
    </vt:vector>
  </HeadingPairs>
  <TitlesOfParts>
    <vt:vector size="48" baseType="lpstr">
      <vt:lpstr>Aptos</vt:lpstr>
      <vt:lpstr>Aptos Display</vt:lpstr>
      <vt:lpstr>Arial</vt:lpstr>
      <vt:lpstr>Calibri Light</vt:lpstr>
      <vt:lpstr>Google Sans</vt:lpstr>
      <vt:lpstr>Source Sans Pro</vt:lpstr>
      <vt:lpstr>Tahoma</vt:lpstr>
      <vt:lpstr>Motiv Office</vt:lpstr>
      <vt:lpstr>Sociální politika I.</vt:lpstr>
      <vt:lpstr>1. Postavení sociální politiky a její chápání v evropském prostoru   a) historie, kontext a hlavní znaky</vt:lpstr>
      <vt:lpstr>Obecné směřování vývoje sociální politiky</vt:lpstr>
      <vt:lpstr>Evropský sociální model I.</vt:lpstr>
      <vt:lpstr>Evropský sociální model II.</vt:lpstr>
      <vt:lpstr>b) Postavení sociální politiky v evropské integraci</vt:lpstr>
      <vt:lpstr>Sociální dimenze evropské integrace </vt:lpstr>
      <vt:lpstr>Charakteristika sociální politiky v zemích EU</vt:lpstr>
      <vt:lpstr>c) Milníky procesu evropské integrace se zřetelem na oblast sociální politiky</vt:lpstr>
      <vt:lpstr>Smlouva o založení EHS (Římská smlouva)</vt:lpstr>
      <vt:lpstr>Sociální akční program Společenství I.</vt:lpstr>
      <vt:lpstr>Sociální akční program Společenství II.</vt:lpstr>
      <vt:lpstr>Přijetí Charty Společenství základních sociálních práv pracovníků</vt:lpstr>
      <vt:lpstr>Milníky evropské integrace pro sociální politiku v rozmezí let 1990-2000</vt:lpstr>
      <vt:lpstr>Milníky evropské integrace pro sociální politiku po roce 2000 I.</vt:lpstr>
      <vt:lpstr>Milníky evropské integrace pro sociální politiku po roce 2000 II.</vt:lpstr>
      <vt:lpstr>2. Evropské sociální zákonodárství a základní dokumenty Evropské sociální politiky  a) Legislativní a strategické dokumenty</vt:lpstr>
      <vt:lpstr>Mezinárodní smlouvy</vt:lpstr>
      <vt:lpstr>Stěžejní lidskoprávní dokumenty OSN I.</vt:lpstr>
      <vt:lpstr>Stěžejní lidskoprávní dokumenty OSN II.</vt:lpstr>
      <vt:lpstr>Mezinárodní úmluvy ILO</vt:lpstr>
      <vt:lpstr>Nejdůležitější dokumenty Rady Evropy pro oblast sociální politiky</vt:lpstr>
      <vt:lpstr>Evropská sociální charta I.</vt:lpstr>
      <vt:lpstr>Evropská sociální charta II.</vt:lpstr>
      <vt:lpstr>Charta Společenství základních sociálních práv pracovníků I.</vt:lpstr>
      <vt:lpstr>Charta Společenství základních sociálních práv pracovníků II.</vt:lpstr>
      <vt:lpstr>Právo Evropské unie I.</vt:lpstr>
      <vt:lpstr>Právo Evropské unie II.</vt:lpstr>
      <vt:lpstr>Evropský pilíř sociálních práv I.</vt:lpstr>
      <vt:lpstr>Evropský pilíř sociálních práv II.</vt:lpstr>
      <vt:lpstr>Evropský pilíř sociálních práv III.</vt:lpstr>
      <vt:lpstr>b) Finanční nástroje EU pro oblast sociální politiky a další oblasti</vt:lpstr>
      <vt:lpstr>Fondy Evropské unie relevantní pro oblast sociální politiky</vt:lpstr>
      <vt:lpstr>Evropské strukturální a investiční fondy</vt:lpstr>
      <vt:lpstr>Další fondy a obdobné finanční mechanismy evropské Unie</vt:lpstr>
      <vt:lpstr>Evropský sociální fond</vt:lpstr>
      <vt:lpstr>3. Modernizace sociálních systémů z evropské perspektivy</vt:lpstr>
      <vt:lpstr>Shrnutí významných trendů a stěžejních výzev</vt:lpstr>
      <vt:lpstr>Společné aktivity EU při úsilí o modernizaci sociálních politik</vt:lpstr>
      <vt:lpstr>Další možnosti koordinace a harmonizace sociálních systémů zemí EU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Pavel Bareš</dc:creator>
  <cp:lastModifiedBy>Pavel Bareš</cp:lastModifiedBy>
  <cp:revision>961</cp:revision>
  <dcterms:created xsi:type="dcterms:W3CDTF">2024-10-08T05:41:51Z</dcterms:created>
  <dcterms:modified xsi:type="dcterms:W3CDTF">2024-12-12T12:27:36Z</dcterms:modified>
</cp:coreProperties>
</file>