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7" r:id="rId2"/>
    <p:sldId id="270" r:id="rId3"/>
    <p:sldId id="264" r:id="rId4"/>
    <p:sldId id="269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34D23607-60AE-40F9-AE01-D1B3A2A9F9B5}" type="datetimeFigureOut">
              <a:rPr lang="cs-CZ" smtClean="0"/>
              <a:t>21.11.2024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BF7C8796-1BE8-4B0B-8CC8-1E5B9C70A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572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3607-60AE-40F9-AE01-D1B3A2A9F9B5}" type="datetimeFigureOut">
              <a:rPr lang="cs-CZ" smtClean="0"/>
              <a:t>21.11.2024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C8796-1BE8-4B0B-8CC8-1E5B9C70A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333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4D23607-60AE-40F9-AE01-D1B3A2A9F9B5}" type="datetimeFigureOut">
              <a:rPr lang="cs-CZ" smtClean="0"/>
              <a:t>21.11.2024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F7C8796-1BE8-4B0B-8CC8-1E5B9C70A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154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4D23607-60AE-40F9-AE01-D1B3A2A9F9B5}" type="datetimeFigureOut">
              <a:rPr lang="cs-CZ" smtClean="0"/>
              <a:t>21.11.2024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F7C8796-1BE8-4B0B-8CC8-1E5B9C70A58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6253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4D23607-60AE-40F9-AE01-D1B3A2A9F9B5}" type="datetimeFigureOut">
              <a:rPr lang="cs-CZ" smtClean="0"/>
              <a:t>21.11.2024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F7C8796-1BE8-4B0B-8CC8-1E5B9C70A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075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3607-60AE-40F9-AE01-D1B3A2A9F9B5}" type="datetimeFigureOut">
              <a:rPr lang="cs-CZ" smtClean="0"/>
              <a:t>21.11.2024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C8796-1BE8-4B0B-8CC8-1E5B9C70A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388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3607-60AE-40F9-AE01-D1B3A2A9F9B5}" type="datetimeFigureOut">
              <a:rPr lang="cs-CZ" smtClean="0"/>
              <a:t>21.11.2024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C8796-1BE8-4B0B-8CC8-1E5B9C70A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925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3607-60AE-40F9-AE01-D1B3A2A9F9B5}" type="datetimeFigureOut">
              <a:rPr lang="cs-CZ" smtClean="0"/>
              <a:t>21.11.2024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C8796-1BE8-4B0B-8CC8-1E5B9C70A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728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4D23607-60AE-40F9-AE01-D1B3A2A9F9B5}" type="datetimeFigureOut">
              <a:rPr lang="cs-CZ" smtClean="0"/>
              <a:t>21.11.2024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F7C8796-1BE8-4B0B-8CC8-1E5B9C70A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11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3607-60AE-40F9-AE01-D1B3A2A9F9B5}" type="datetimeFigureOut">
              <a:rPr lang="cs-CZ" smtClean="0"/>
              <a:t>21.11.2024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C8796-1BE8-4B0B-8CC8-1E5B9C70A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66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4D23607-60AE-40F9-AE01-D1B3A2A9F9B5}" type="datetimeFigureOut">
              <a:rPr lang="cs-CZ" smtClean="0"/>
              <a:t>21.11.2024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F7C8796-1BE8-4B0B-8CC8-1E5B9C70A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605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3607-60AE-40F9-AE01-D1B3A2A9F9B5}" type="datetimeFigureOut">
              <a:rPr lang="cs-CZ" smtClean="0"/>
              <a:t>21.11.2024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C8796-1BE8-4B0B-8CC8-1E5B9C70A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485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3607-60AE-40F9-AE01-D1B3A2A9F9B5}" type="datetimeFigureOut">
              <a:rPr lang="cs-CZ" smtClean="0"/>
              <a:t>21.11.2024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C8796-1BE8-4B0B-8CC8-1E5B9C70A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355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3607-60AE-40F9-AE01-D1B3A2A9F9B5}" type="datetimeFigureOut">
              <a:rPr lang="cs-CZ" smtClean="0"/>
              <a:t>21.11.2024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C8796-1BE8-4B0B-8CC8-1E5B9C70A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95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3607-60AE-40F9-AE01-D1B3A2A9F9B5}" type="datetimeFigureOut">
              <a:rPr lang="cs-CZ" smtClean="0"/>
              <a:t>21.11.2024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C8796-1BE8-4B0B-8CC8-1E5B9C70A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928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3607-60AE-40F9-AE01-D1B3A2A9F9B5}" type="datetimeFigureOut">
              <a:rPr lang="cs-CZ" smtClean="0"/>
              <a:t>21.11.2024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C8796-1BE8-4B0B-8CC8-1E5B9C70A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36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3607-60AE-40F9-AE01-D1B3A2A9F9B5}" type="datetimeFigureOut">
              <a:rPr lang="cs-CZ" smtClean="0"/>
              <a:t>21.11.2024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C8796-1BE8-4B0B-8CC8-1E5B9C70A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340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23607-60AE-40F9-AE01-D1B3A2A9F9B5}" type="datetimeFigureOut">
              <a:rPr lang="cs-CZ" smtClean="0"/>
              <a:t>21.11.2024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C8796-1BE8-4B0B-8CC8-1E5B9C70A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129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3114AD-29CB-5D54-E2CC-2D45AACFCA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Handicap v životě člověka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BBD534-11A4-214C-914A-EA9C9D0388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cap="none" dirty="0"/>
              <a:t>Mgr. Pavlína Davidová, MBA, </a:t>
            </a:r>
            <a:r>
              <a:rPr lang="cs-CZ" cap="none" dirty="0" err="1"/>
              <a:t>DiS</a:t>
            </a:r>
            <a:r>
              <a:rPr lang="cs-CZ" cap="non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20670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C83994-D169-AD8D-0C50-BBCE263B13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AB0518-3E80-4DF3-9CDA-017A80F94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50724"/>
            <a:ext cx="8850124" cy="899650"/>
          </a:xfrm>
        </p:spPr>
        <p:txBody>
          <a:bodyPr>
            <a:noAutofit/>
          </a:bodyPr>
          <a:lstStyle/>
          <a:p>
            <a:pPr algn="ctr"/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dělají koordinátoři?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D04A61-5A15-B78B-70D2-968D54F8B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71484"/>
            <a:ext cx="10236472" cy="4517364"/>
          </a:xfrm>
        </p:spPr>
        <p:txBody>
          <a:bodyPr>
            <a:normAutofit/>
          </a:bodyPr>
          <a:lstStyle/>
          <a:p>
            <a:pPr lvl="1" indent="-34290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Plánování a organizace 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stanovení cíle jednotlivých programů, vyvíjení osnovy a plánů jednotlivých aktivit, zajištění potřebných materiálů, logistika a komunikace s účastníky a jejich rodiči. </a:t>
            </a:r>
            <a:endParaRPr lang="cs-CZ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Dozor a podpora 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dohled nad průběhem aktivit a zajištění bezpečnosti, motivace všech zúčastněných osob.</a:t>
            </a:r>
          </a:p>
          <a:p>
            <a:pPr lvl="1" indent="-34290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Hodnocení a zlepšování 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vyhodnocení efektivnosti programů, zpětná vazba od účastníků,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uprava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programů, aby lépe odpovídaly potřebám účastníků. </a:t>
            </a:r>
          </a:p>
          <a:p>
            <a:pPr lvl="1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Spolupráce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spolupráce s učiteli, rodiči, dobrovolníky a dalšími partnery.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endParaRPr lang="cs-CZ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DE1A96D-E63F-423F-57F2-D2FC03BB6D78}"/>
              </a:ext>
            </a:extLst>
          </p:cNvPr>
          <p:cNvSpPr txBox="1"/>
          <p:nvPr/>
        </p:nvSpPr>
        <p:spPr>
          <a:xfrm>
            <a:off x="4465074" y="6319060"/>
            <a:ext cx="25994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cap="none" dirty="0">
                <a:latin typeface="Calibri" panose="020F0502020204030204" pitchFamily="34" charset="0"/>
                <a:cs typeface="Times New Roman" panose="02020603050405020304" pitchFamily="18" charset="0"/>
              </a:rPr>
              <a:t>© Davidová, 2024</a:t>
            </a:r>
            <a:endParaRPr lang="cs-CZ" sz="1800" cap="none" dirty="0"/>
          </a:p>
        </p:txBody>
      </p:sp>
    </p:spTree>
    <p:extLst>
      <p:ext uri="{BB962C8B-B14F-4D97-AF65-F5344CB8AC3E}">
        <p14:creationId xmlns:p14="http://schemas.microsoft.com/office/powerpoint/2010/main" val="171742738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4C8B9-58A1-E4E8-461B-413D42D29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50724"/>
            <a:ext cx="8850124" cy="899650"/>
          </a:xfrm>
        </p:spPr>
        <p:txBody>
          <a:bodyPr>
            <a:noAutofit/>
          </a:bodyPr>
          <a:lstStyle/>
          <a:p>
            <a:pPr algn="ctr"/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Jaké dovednosti by měl mít dobrý koordinátor?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098580-F686-87A4-64B8-55E812D74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5844"/>
            <a:ext cx="10236472" cy="4773003"/>
          </a:xfrm>
        </p:spPr>
        <p:txBody>
          <a:bodyPr>
            <a:normAutofit/>
          </a:bodyPr>
          <a:lstStyle/>
          <a:p>
            <a:pPr lvl="1" indent="-34290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Organizační schopnosti 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schopnost plánovat, koordinovat, řídit různé úkoly.</a:t>
            </a:r>
          </a:p>
          <a:p>
            <a:pPr lvl="1" indent="-34290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Komunikativní dovednosti 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schopnost jasně a srozumitelně komunikovat s různými skupinami lidí.</a:t>
            </a:r>
          </a:p>
          <a:p>
            <a:pPr lvl="1" indent="-34290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Empatie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schopnost vcítit se do potřeb a pocitů ostatních.</a:t>
            </a:r>
          </a:p>
          <a:p>
            <a:pPr lvl="1" indent="-34290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Flexibilita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schopnost přizpůsobit se nečekaným situacím.</a:t>
            </a:r>
          </a:p>
          <a:p>
            <a:pPr lvl="1" indent="-34290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Týmová spolupráce 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schopnost pracovat efektivně v týmu. </a:t>
            </a:r>
          </a:p>
          <a:p>
            <a:pPr lvl="1" indent="-34290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Pedagogické dovednosti 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znalost základních pedagogických principů a jejich využití v praxi. </a:t>
            </a:r>
          </a:p>
          <a:p>
            <a:pPr lvl="1" indent="-34290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Zájem o práci s dětmi a mládeží </a:t>
            </a:r>
            <a:endParaRPr lang="cs-CZ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endParaRPr lang="cs-CZ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292ED42-BC20-0A4C-26DB-7B6E9AB9BB36}"/>
              </a:ext>
            </a:extLst>
          </p:cNvPr>
          <p:cNvSpPr txBox="1"/>
          <p:nvPr/>
        </p:nvSpPr>
        <p:spPr>
          <a:xfrm>
            <a:off x="4465074" y="6319060"/>
            <a:ext cx="25994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cap="none" dirty="0">
                <a:latin typeface="Calibri" panose="020F0502020204030204" pitchFamily="34" charset="0"/>
                <a:cs typeface="Times New Roman" panose="02020603050405020304" pitchFamily="18" charset="0"/>
              </a:rPr>
              <a:t>© Davidová, 2024</a:t>
            </a:r>
            <a:endParaRPr lang="cs-CZ" sz="1800" cap="none" dirty="0"/>
          </a:p>
        </p:txBody>
      </p:sp>
    </p:spTree>
    <p:extLst>
      <p:ext uri="{BB962C8B-B14F-4D97-AF65-F5344CB8AC3E}">
        <p14:creationId xmlns:p14="http://schemas.microsoft.com/office/powerpoint/2010/main" val="283015051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4C8B9-58A1-E4E8-461B-413D42D29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50724"/>
            <a:ext cx="8850124" cy="899650"/>
          </a:xfrm>
        </p:spPr>
        <p:txBody>
          <a:bodyPr>
            <a:noAutofit/>
          </a:bodyPr>
          <a:lstStyle/>
          <a:p>
            <a:pPr algn="ctr"/>
            <a:r>
              <a:rPr lang="cs-CZ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Organzace</a:t>
            </a: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zabývající se doučováním a volnočasovými aktivitami pro děti a mládež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098580-F686-87A4-64B8-55E812D74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1316"/>
            <a:ext cx="10236472" cy="4507532"/>
          </a:xfrm>
        </p:spPr>
        <p:txBody>
          <a:bodyPr>
            <a:normAutofit/>
          </a:bodyPr>
          <a:lstStyle/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Tutorie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z.s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.: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původně S.T.O.P. Tato organizace se zaměřuje na doučování dětí ze sociálně znevýhodněného prostředí. Nabízí individuální i skupinové doučování různých předmětů.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Salesiánské středisko volného času Don </a:t>
            </a:r>
            <a:r>
              <a:rPr lang="cs-CZ" sz="2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Bosco</a:t>
            </a: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24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osláním Salesiánského střediska volného času Don </a:t>
            </a:r>
            <a:r>
              <a:rPr lang="cs-CZ" sz="240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Bosco</a:t>
            </a:r>
            <a:r>
              <a:rPr lang="cs-CZ" sz="240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je výchova a vzdělávání převážně romských dětí a mládeže z Ostravy</a:t>
            </a:r>
            <a:endParaRPr lang="cs-CZ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endParaRPr lang="cs-CZ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292ED42-BC20-0A4C-26DB-7B6E9AB9BB36}"/>
              </a:ext>
            </a:extLst>
          </p:cNvPr>
          <p:cNvSpPr txBox="1"/>
          <p:nvPr/>
        </p:nvSpPr>
        <p:spPr>
          <a:xfrm>
            <a:off x="4465074" y="6319060"/>
            <a:ext cx="25994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cap="none" dirty="0">
                <a:latin typeface="Calibri" panose="020F0502020204030204" pitchFamily="34" charset="0"/>
                <a:cs typeface="Times New Roman" panose="02020603050405020304" pitchFamily="18" charset="0"/>
              </a:rPr>
              <a:t>© Davidová, 2024</a:t>
            </a:r>
            <a:endParaRPr lang="cs-CZ" sz="1800" cap="none" dirty="0"/>
          </a:p>
        </p:txBody>
      </p:sp>
    </p:spTree>
    <p:extLst>
      <p:ext uri="{BB962C8B-B14F-4D97-AF65-F5344CB8AC3E}">
        <p14:creationId xmlns:p14="http://schemas.microsoft.com/office/powerpoint/2010/main" val="3759138475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4C8B9-58A1-E4E8-461B-413D42D29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250724"/>
            <a:ext cx="10344627" cy="545690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Neziskové organizace a jejich role v poradenské práci</a:t>
            </a:r>
            <a:endParaRPr lang="cs-CZ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098580-F686-87A4-64B8-55E812D74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79871"/>
            <a:ext cx="10236472" cy="5139189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Neziskové organizace (NNO) hrají v oblasti poradenské práce čím dál významnější roli. </a:t>
            </a:r>
            <a:r>
              <a:rPr lang="cs-CZ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oplňují veřejnou sféru a přinášejí do poradenské práce nový rozměr.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Jaké jsou hlavní role neziskových organizací v poradenské práci?</a:t>
            </a:r>
            <a:endParaRPr lang="cs-CZ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Specializace na konkrétní cílové skupiny 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většinou specializace na práci s určitými skupinami obyvatel – senioři, hendikepovaní, oběti trestných činů, oběti domácího násilí, osoby závislé na návykových látkách atd. Díky tomu je pomoc cílená a efektivnější. 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Flexibilita a rychlá reakce 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schopnost rychle reagovat na jednotlivé potřeby a měnící se situace. Větší volnost při výběru metod a nástrojů, což umožňuje přizpůsobit své služby individuálním potřebám klientů. 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Doplňování veřejných služeb 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poskytnutí služeb, které nejsou standardní nabídkou veřejných institucí. Zaměření na prevenci, podporu komunit, nebo specifické oblast, které nejsou dostatečně pokryty veřejnými službami. 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Budování vztahů a komunit 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organizace různých akcí, skupiny vzájemné pomoci, vytváření bezpečného prostředí, kde se lidé mohou setkávat, podporovat. 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Advocacy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zlepšení právního a sociálního postavení znevýhodněných skupin. </a:t>
            </a:r>
            <a:endParaRPr lang="cs-CZ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endParaRPr lang="cs-CZ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292ED42-BC20-0A4C-26DB-7B6E9AB9BB36}"/>
              </a:ext>
            </a:extLst>
          </p:cNvPr>
          <p:cNvSpPr txBox="1"/>
          <p:nvPr/>
        </p:nvSpPr>
        <p:spPr>
          <a:xfrm>
            <a:off x="4465074" y="6319060"/>
            <a:ext cx="25994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cap="none" dirty="0">
                <a:latin typeface="Calibri" panose="020F0502020204030204" pitchFamily="34" charset="0"/>
                <a:cs typeface="Times New Roman" panose="02020603050405020304" pitchFamily="18" charset="0"/>
              </a:rPr>
              <a:t>© Davidová, 2024</a:t>
            </a:r>
            <a:endParaRPr lang="cs-CZ" sz="1800" cap="none" dirty="0"/>
          </a:p>
        </p:txBody>
      </p:sp>
    </p:spTree>
    <p:extLst>
      <p:ext uri="{BB962C8B-B14F-4D97-AF65-F5344CB8AC3E}">
        <p14:creationId xmlns:p14="http://schemas.microsoft.com/office/powerpoint/2010/main" val="31071650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4C8B9-58A1-E4E8-461B-413D42D29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50724"/>
            <a:ext cx="10688756" cy="545690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Služby poskytované NNO</a:t>
            </a:r>
            <a:endParaRPr lang="cs-CZ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098580-F686-87A4-64B8-55E812D74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6852"/>
            <a:ext cx="10236472" cy="4831996"/>
          </a:xfrm>
        </p:spPr>
        <p:txBody>
          <a:bodyPr>
            <a:normAutofit/>
          </a:bodyPr>
          <a:lstStyle/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Individuální poradenství 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Skupinová terapie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Krizová intervence 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poskytnutí okamžité pomoci v krizových situacích (aplikace Nepanikař)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Právní poradenství 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možnosti právní ochrany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poradenství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Poradenství v oblasti závislostí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Psychologické poradenství</a:t>
            </a:r>
          </a:p>
          <a:p>
            <a:pPr marL="457200" lvl="1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endParaRPr lang="cs-CZ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292ED42-BC20-0A4C-26DB-7B6E9AB9BB36}"/>
              </a:ext>
            </a:extLst>
          </p:cNvPr>
          <p:cNvSpPr txBox="1"/>
          <p:nvPr/>
        </p:nvSpPr>
        <p:spPr>
          <a:xfrm>
            <a:off x="4465074" y="6319060"/>
            <a:ext cx="25994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cap="none" dirty="0">
                <a:latin typeface="Calibri" panose="020F0502020204030204" pitchFamily="34" charset="0"/>
                <a:cs typeface="Times New Roman" panose="02020603050405020304" pitchFamily="18" charset="0"/>
              </a:rPr>
              <a:t>© Davidová, 2024</a:t>
            </a:r>
            <a:endParaRPr lang="cs-CZ" sz="1800" cap="none" dirty="0"/>
          </a:p>
        </p:txBody>
      </p:sp>
    </p:spTree>
    <p:extLst>
      <p:ext uri="{BB962C8B-B14F-4D97-AF65-F5344CB8AC3E}">
        <p14:creationId xmlns:p14="http://schemas.microsoft.com/office/powerpoint/2010/main" val="390135081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4C8B9-58A1-E4E8-461B-413D42D29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250724"/>
            <a:ext cx="10560937" cy="545690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Výzvy pro neziskové organizace v poradenské práci</a:t>
            </a:r>
            <a:endParaRPr lang="cs-CZ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098580-F686-87A4-64B8-55E812D74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5342"/>
            <a:ext cx="10236472" cy="4743506"/>
          </a:xfrm>
        </p:spPr>
        <p:txBody>
          <a:bodyPr>
            <a:normAutofit/>
          </a:bodyPr>
          <a:lstStyle/>
          <a:p>
            <a:pPr lvl="1" indent="-34290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Financování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často čelí problémům s financováním, což může omezovat rozsah jejich služeb.</a:t>
            </a:r>
          </a:p>
          <a:p>
            <a:pPr lvl="1" indent="-34290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Kapacity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omezená kapacita, což může vést k dlouhým čekacím dobám. </a:t>
            </a:r>
          </a:p>
          <a:p>
            <a:pPr lvl="1" indent="-34290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Spolupráce s veřejnou sférou 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častá byrokracie a složitost procesů při spolupráci s veřejnými institucemi. </a:t>
            </a:r>
            <a:endParaRPr lang="cs-CZ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292ED42-BC20-0A4C-26DB-7B6E9AB9BB36}"/>
              </a:ext>
            </a:extLst>
          </p:cNvPr>
          <p:cNvSpPr txBox="1"/>
          <p:nvPr/>
        </p:nvSpPr>
        <p:spPr>
          <a:xfrm>
            <a:off x="4465074" y="6319060"/>
            <a:ext cx="25994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cap="none" dirty="0">
                <a:latin typeface="Calibri" panose="020F0502020204030204" pitchFamily="34" charset="0"/>
                <a:cs typeface="Times New Roman" panose="02020603050405020304" pitchFamily="18" charset="0"/>
              </a:rPr>
              <a:t>© Davidová, 2024</a:t>
            </a:r>
            <a:endParaRPr lang="cs-CZ" sz="1800" cap="none" dirty="0"/>
          </a:p>
        </p:txBody>
      </p:sp>
    </p:spTree>
    <p:extLst>
      <p:ext uri="{BB962C8B-B14F-4D97-AF65-F5344CB8AC3E}">
        <p14:creationId xmlns:p14="http://schemas.microsoft.com/office/powerpoint/2010/main" val="259333982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3114AD-29CB-5D54-E2CC-2D45AACFC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Handicap v životě člověka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BBD534-11A4-214C-914A-EA9C9D0388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cap="none" dirty="0"/>
              <a:t>Mgr. Pavlína Davidová, MBA, </a:t>
            </a:r>
            <a:r>
              <a:rPr lang="cs-CZ" cap="none" dirty="0" err="1"/>
              <a:t>DiS</a:t>
            </a:r>
            <a:r>
              <a:rPr lang="cs-CZ" cap="none" dirty="0"/>
              <a:t>. </a:t>
            </a:r>
          </a:p>
          <a:p>
            <a:r>
              <a:rPr lang="cs-CZ" cap="none" dirty="0"/>
              <a:t>pavlina.davidova@fvp.slu.cz </a:t>
            </a:r>
          </a:p>
        </p:txBody>
      </p:sp>
    </p:spTree>
    <p:extLst>
      <p:ext uri="{BB962C8B-B14F-4D97-AF65-F5344CB8AC3E}">
        <p14:creationId xmlns:p14="http://schemas.microsoft.com/office/powerpoint/2010/main" val="214950084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Kondenzační stopa">
  <a:themeElements>
    <a:clrScheme name="Kondenzační stop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Kondenzační stop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ační stop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66</TotalTime>
  <Words>567</Words>
  <Application>Microsoft Office PowerPoint</Application>
  <PresentationFormat>Širokoúhlá obrazovka</PresentationFormat>
  <Paragraphs>49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Symbol</vt:lpstr>
      <vt:lpstr>Kondenzační stopa</vt:lpstr>
      <vt:lpstr>Handicap v životě člověka</vt:lpstr>
      <vt:lpstr>Co dělají koordinátoři?</vt:lpstr>
      <vt:lpstr>Jaké dovednosti by měl mít dobrý koordinátor?</vt:lpstr>
      <vt:lpstr>Organzace zabývající se doučováním a volnočasovými aktivitami pro děti a mládež</vt:lpstr>
      <vt:lpstr>Neziskové organizace a jejich role v poradenské práci</vt:lpstr>
      <vt:lpstr>Služby poskytované NNO</vt:lpstr>
      <vt:lpstr>Výzvy pro neziskové organizace v poradenské práci</vt:lpstr>
      <vt:lpstr>Handicap v životě člověka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Pavlína Davidová</dc:creator>
  <cp:lastModifiedBy>Pavlína Davidová</cp:lastModifiedBy>
  <cp:revision>14</cp:revision>
  <dcterms:created xsi:type="dcterms:W3CDTF">2024-09-30T13:58:21Z</dcterms:created>
  <dcterms:modified xsi:type="dcterms:W3CDTF">2024-11-21T14:10:40Z</dcterms:modified>
</cp:coreProperties>
</file>