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4"/>
  </p:notesMasterIdLst>
  <p:sldIdLst>
    <p:sldId id="256" r:id="rId2"/>
    <p:sldId id="257" r:id="rId3"/>
    <p:sldId id="258" r:id="rId4"/>
    <p:sldId id="299" r:id="rId5"/>
    <p:sldId id="259" r:id="rId6"/>
    <p:sldId id="301" r:id="rId7"/>
    <p:sldId id="300" r:id="rId8"/>
    <p:sldId id="302" r:id="rId9"/>
    <p:sldId id="307" r:id="rId10"/>
    <p:sldId id="308" r:id="rId11"/>
    <p:sldId id="309" r:id="rId12"/>
    <p:sldId id="260" r:id="rId13"/>
    <p:sldId id="261" r:id="rId14"/>
    <p:sldId id="262" r:id="rId15"/>
    <p:sldId id="313" r:id="rId16"/>
    <p:sldId id="314" r:id="rId17"/>
    <p:sldId id="303" r:id="rId18"/>
    <p:sldId id="304" r:id="rId19"/>
    <p:sldId id="305" r:id="rId20"/>
    <p:sldId id="306" r:id="rId21"/>
    <p:sldId id="310" r:id="rId22"/>
    <p:sldId id="311" r:id="rId23"/>
    <p:sldId id="312" r:id="rId24"/>
    <p:sldId id="315" r:id="rId25"/>
    <p:sldId id="316" r:id="rId26"/>
    <p:sldId id="483" r:id="rId27"/>
    <p:sldId id="317" r:id="rId28"/>
    <p:sldId id="318" r:id="rId29"/>
    <p:sldId id="319" r:id="rId30"/>
    <p:sldId id="320" r:id="rId31"/>
    <p:sldId id="321" r:id="rId32"/>
    <p:sldId id="322" r:id="rId33"/>
    <p:sldId id="323" r:id="rId34"/>
    <p:sldId id="339" r:id="rId35"/>
    <p:sldId id="328" r:id="rId36"/>
    <p:sldId id="329" r:id="rId37"/>
    <p:sldId id="330" r:id="rId38"/>
    <p:sldId id="331" r:id="rId39"/>
    <p:sldId id="337" r:id="rId40"/>
    <p:sldId id="338" r:id="rId41"/>
    <p:sldId id="263" r:id="rId42"/>
    <p:sldId id="264" r:id="rId43"/>
    <p:sldId id="265" r:id="rId44"/>
    <p:sldId id="278" r:id="rId45"/>
    <p:sldId id="279" r:id="rId46"/>
    <p:sldId id="280" r:id="rId47"/>
    <p:sldId id="267" r:id="rId48"/>
    <p:sldId id="332" r:id="rId49"/>
    <p:sldId id="333" r:id="rId50"/>
    <p:sldId id="334" r:id="rId51"/>
    <p:sldId id="335" r:id="rId52"/>
    <p:sldId id="336" r:id="rId53"/>
    <p:sldId id="340" r:id="rId54"/>
    <p:sldId id="341" r:id="rId55"/>
    <p:sldId id="342" r:id="rId56"/>
    <p:sldId id="343" r:id="rId57"/>
    <p:sldId id="344" r:id="rId58"/>
    <p:sldId id="345" r:id="rId59"/>
    <p:sldId id="346" r:id="rId60"/>
    <p:sldId id="347" r:id="rId61"/>
    <p:sldId id="348" r:id="rId62"/>
    <p:sldId id="349" r:id="rId63"/>
    <p:sldId id="350" r:id="rId64"/>
    <p:sldId id="351" r:id="rId65"/>
    <p:sldId id="352" r:id="rId66"/>
    <p:sldId id="353" r:id="rId67"/>
    <p:sldId id="354" r:id="rId68"/>
    <p:sldId id="355" r:id="rId69"/>
    <p:sldId id="356" r:id="rId70"/>
    <p:sldId id="357" r:id="rId71"/>
    <p:sldId id="358" r:id="rId72"/>
    <p:sldId id="359" r:id="rId73"/>
    <p:sldId id="360" r:id="rId74"/>
    <p:sldId id="361" r:id="rId75"/>
    <p:sldId id="362" r:id="rId76"/>
    <p:sldId id="363" r:id="rId77"/>
    <p:sldId id="364" r:id="rId78"/>
    <p:sldId id="366" r:id="rId79"/>
    <p:sldId id="367" r:id="rId80"/>
    <p:sldId id="368" r:id="rId81"/>
    <p:sldId id="482" r:id="rId82"/>
    <p:sldId id="287" r:id="rId83"/>
    <p:sldId id="288" r:id="rId84"/>
    <p:sldId id="289" r:id="rId85"/>
    <p:sldId id="290" r:id="rId86"/>
    <p:sldId id="291" r:id="rId87"/>
    <p:sldId id="292" r:id="rId88"/>
    <p:sldId id="293" r:id="rId89"/>
    <p:sldId id="294" r:id="rId90"/>
    <p:sldId id="295" r:id="rId91"/>
    <p:sldId id="296" r:id="rId92"/>
    <p:sldId id="297" r:id="rId93"/>
    <p:sldId id="298" r:id="rId94"/>
    <p:sldId id="369" r:id="rId95"/>
    <p:sldId id="371" r:id="rId96"/>
    <p:sldId id="372" r:id="rId97"/>
    <p:sldId id="453" r:id="rId98"/>
    <p:sldId id="454" r:id="rId99"/>
    <p:sldId id="455" r:id="rId100"/>
    <p:sldId id="456" r:id="rId101"/>
    <p:sldId id="457" r:id="rId102"/>
    <p:sldId id="458" r:id="rId103"/>
    <p:sldId id="459" r:id="rId104"/>
    <p:sldId id="460" r:id="rId105"/>
    <p:sldId id="461" r:id="rId106"/>
    <p:sldId id="266" r:id="rId107"/>
    <p:sldId id="462" r:id="rId108"/>
    <p:sldId id="268" r:id="rId109"/>
    <p:sldId id="269" r:id="rId110"/>
    <p:sldId id="270" r:id="rId111"/>
    <p:sldId id="273" r:id="rId112"/>
    <p:sldId id="275" r:id="rId113"/>
    <p:sldId id="276" r:id="rId114"/>
    <p:sldId id="463" r:id="rId115"/>
    <p:sldId id="464" r:id="rId116"/>
    <p:sldId id="465" r:id="rId117"/>
    <p:sldId id="281" r:id="rId118"/>
    <p:sldId id="282" r:id="rId119"/>
    <p:sldId id="466" r:id="rId120"/>
    <p:sldId id="467" r:id="rId121"/>
    <p:sldId id="468" r:id="rId122"/>
    <p:sldId id="469" r:id="rId123"/>
    <p:sldId id="470" r:id="rId124"/>
    <p:sldId id="471" r:id="rId125"/>
    <p:sldId id="472" r:id="rId126"/>
    <p:sldId id="473" r:id="rId127"/>
    <p:sldId id="474" r:id="rId128"/>
    <p:sldId id="475" r:id="rId129"/>
    <p:sldId id="477" r:id="rId130"/>
    <p:sldId id="478" r:id="rId131"/>
    <p:sldId id="479" r:id="rId132"/>
    <p:sldId id="480" r:id="rId13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5" d="100"/>
          <a:sy n="115" d="100"/>
        </p:scale>
        <p:origin x="432" y="10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notesMaster" Target="notesMasters/notesMaster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presProps" Target="pres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37F625-57CE-4F92-A0A7-069373FE5094}" type="datetimeFigureOut">
              <a:rPr lang="cs-CZ" smtClean="0"/>
              <a:t>14.10.2024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E11EFB-97FB-42A6-8562-64E32E5EF729}" type="slidenum">
              <a:rPr lang="cs-CZ" smtClean="0"/>
              <a:t>‹#›</a:t>
            </a:fld>
            <a:endParaRPr lang="cs-CZ"/>
          </a:p>
        </p:txBody>
      </p:sp>
    </p:spTree>
    <p:extLst>
      <p:ext uri="{BB962C8B-B14F-4D97-AF65-F5344CB8AC3E}">
        <p14:creationId xmlns:p14="http://schemas.microsoft.com/office/powerpoint/2010/main" val="6511688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57200" lvl="1" indent="0">
              <a:buNone/>
            </a:pPr>
            <a:r>
              <a:rPr lang="cs-CZ" dirty="0"/>
              <a:t>KUBÁT, Michal: </a:t>
            </a:r>
            <a:r>
              <a:rPr lang="cs-CZ" i="1" dirty="0"/>
              <a:t>Volby a volební systémy. </a:t>
            </a:r>
            <a:r>
              <a:rPr lang="cs-CZ" dirty="0"/>
              <a:t>In: CABADA, Ladislav - KUBÁT, Michal a kol.: Úvod do studia politické vědy. Praha 2004, s 207.</a:t>
            </a:r>
          </a:p>
          <a:p>
            <a:endParaRPr lang="cs-CZ" dirty="0"/>
          </a:p>
          <a:p>
            <a:pPr marL="457200" lvl="1" indent="0">
              <a:buNone/>
            </a:pPr>
            <a:r>
              <a:rPr lang="cs-CZ" dirty="0"/>
              <a:t>KUBÁT, Michal: </a:t>
            </a:r>
            <a:r>
              <a:rPr lang="cs-CZ" i="1" dirty="0"/>
              <a:t>Volby a volební systémy. </a:t>
            </a:r>
            <a:r>
              <a:rPr lang="cs-CZ" dirty="0"/>
              <a:t>In: CABADA, Ladislav - KUBÁT, Michal a kol.: Úvod do studia politické vědy. Praha 2004, s 207.</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B10FEEAB-53B0-4AAA-A51C-B784005C25C0}" type="slidenum">
              <a:rPr lang="cs-CZ" smtClean="0"/>
              <a:t>90</a:t>
            </a:fld>
            <a:endParaRPr lang="cs-CZ"/>
          </a:p>
        </p:txBody>
      </p:sp>
    </p:spTree>
    <p:extLst>
      <p:ext uri="{BB962C8B-B14F-4D97-AF65-F5344CB8AC3E}">
        <p14:creationId xmlns:p14="http://schemas.microsoft.com/office/powerpoint/2010/main" val="2766141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94ED78-6F6B-47F1-9413-D96DC5570D5A}"/>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697A4451-CF5B-4AF3-86D8-53B0C8E345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6795F4B-E59D-48C2-BEA7-AFBFADEA04FD}"/>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5DA3017B-E3A3-4325-AF19-A8207E5D48E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C61F69B2-BB74-4A36-ADC6-06A5D400C835}"/>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1673683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65C1A0-162F-4D59-9C4D-F2011B29A5C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513E6B2F-1086-4571-87A8-793A358D267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942D0C2-1082-45F4-819D-82BA13894A96}"/>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74E9CCB3-654F-4B3B-BC9B-FED3E388FC1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6F13A0-F0A0-424D-97C4-A94D8CB33CF0}"/>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15237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1F7C4F16-40B3-46DB-AFAC-5FF99C660943}"/>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C035F2F8-9B13-4B4B-A75A-B667DD7E175B}"/>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58A162E-E5B8-464B-8C82-791426A94804}"/>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183DF5AC-01FD-4B67-8AF2-CF08F434351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6F290F0-BF67-4086-B11D-4B3D5FD824DC}"/>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51922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082428F-E81E-4E8C-A8D3-D022C9D963D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29A97821-8A06-4D84-A672-A4A6927FD102}"/>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9FF767E-2957-4769-861E-80B6C2A197BC}"/>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01562AA4-6F64-43A1-AD24-935911489AB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80F11C5-E8D0-42ED-AEAF-3B7C76CBB70E}"/>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4126993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E2E36-4937-4BCE-9545-91E99799698C}"/>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0B9DEE70-60DC-4B0D-8900-A0F7628D201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04B9A1AD-C4B8-43D7-A53F-130A52572BF9}"/>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57CD170B-9D3F-4425-9FC1-B9E8EF4B6C2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DE378C5-22EA-4E33-8568-2A5581D8360E}"/>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232938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413C1F3-2F78-4F41-A183-720A5D69A978}"/>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AC974C7-A581-49A2-8AA6-EF21ED3682EF}"/>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A7F12935-8EC9-40AC-98D2-05BF044BEC6F}"/>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0053CB8-21D3-4033-A067-C368A0DE8B25}"/>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6" name="Zástupný symbol pro zápatí 5">
            <a:extLst>
              <a:ext uri="{FF2B5EF4-FFF2-40B4-BE49-F238E27FC236}">
                <a16:creationId xmlns:a16="http://schemas.microsoft.com/office/drawing/2014/main" id="{2589F99A-3D77-4B86-BA26-AD03854FA68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EAC3A91-DB11-4FF6-ACFD-93C70EC112A1}"/>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56852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78F9F1-81CE-4C61-8A91-646BDA62A90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36854881-281F-44BD-B7A4-2842D17A53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2347D3CF-BEAA-4960-AD76-86A7462F87A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BC85F776-5EF8-4161-9E47-89352DDFD9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762CACEE-7355-4C86-AA0B-549F67687A09}"/>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7A33BC75-99FC-49CA-BBBB-8D1693E86F1C}"/>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8" name="Zástupný symbol pro zápatí 7">
            <a:extLst>
              <a:ext uri="{FF2B5EF4-FFF2-40B4-BE49-F238E27FC236}">
                <a16:creationId xmlns:a16="http://schemas.microsoft.com/office/drawing/2014/main" id="{782A956D-E214-4DE5-ABEA-EA0AEA14C0BC}"/>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9707547-4BC4-438D-9C5D-45430C69E565}"/>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473625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C8D8746-B916-4AD8-9298-DAB965D141D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F5F62CFC-816D-442E-BE74-6BEAD1C26864}"/>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4" name="Zástupný symbol pro zápatí 3">
            <a:extLst>
              <a:ext uri="{FF2B5EF4-FFF2-40B4-BE49-F238E27FC236}">
                <a16:creationId xmlns:a16="http://schemas.microsoft.com/office/drawing/2014/main" id="{D3FEB038-3316-4115-8218-E7CB78FB802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D29CB8F-99A2-47BE-8147-5BC0FA2CA448}"/>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688583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9F0970A-D9D6-4407-A6A0-A00E4DA4A14A}"/>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3" name="Zástupný symbol pro zápatí 2">
            <a:extLst>
              <a:ext uri="{FF2B5EF4-FFF2-40B4-BE49-F238E27FC236}">
                <a16:creationId xmlns:a16="http://schemas.microsoft.com/office/drawing/2014/main" id="{26090DC8-1D83-40C2-9D05-3F24A45797F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E0EA1B1B-E8F8-4AE8-8CB2-96CB7C1B33E4}"/>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53132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D85A99-2A6A-4009-8945-A8DF11A6C209}"/>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F38B1FC0-1FED-47B0-A8F1-8543058FB9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4C09B65F-242F-4A31-A1AF-A69F184302C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809250C0-2CEB-4EE2-81E0-5A80889A3EA4}"/>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6" name="Zástupný symbol pro zápatí 5">
            <a:extLst>
              <a:ext uri="{FF2B5EF4-FFF2-40B4-BE49-F238E27FC236}">
                <a16:creationId xmlns:a16="http://schemas.microsoft.com/office/drawing/2014/main" id="{C39B4862-FCDA-445C-AA27-50CE8872437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86E0219-4658-4FD6-8086-5346B456E763}"/>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3967466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4FCD69-7717-4112-88BE-E64D2028CDA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64485BF1-123A-4828-8949-D9F3520743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B4019512-1FF3-4E24-9F99-866AC1E9A6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7209F6F-8CE6-490B-82E2-6F271519A6D4}"/>
              </a:ext>
            </a:extLst>
          </p:cNvPr>
          <p:cNvSpPr>
            <a:spLocks noGrp="1"/>
          </p:cNvSpPr>
          <p:nvPr>
            <p:ph type="dt" sz="half" idx="10"/>
          </p:nvPr>
        </p:nvSpPr>
        <p:spPr/>
        <p:txBody>
          <a:bodyPr/>
          <a:lstStyle/>
          <a:p>
            <a:fld id="{343F6158-1C0F-4584-B2C3-2E9A53B12EB1}" type="datetimeFigureOut">
              <a:rPr lang="cs-CZ" smtClean="0"/>
              <a:t>14.10.2024</a:t>
            </a:fld>
            <a:endParaRPr lang="cs-CZ"/>
          </a:p>
        </p:txBody>
      </p:sp>
      <p:sp>
        <p:nvSpPr>
          <p:cNvPr id="6" name="Zástupný symbol pro zápatí 5">
            <a:extLst>
              <a:ext uri="{FF2B5EF4-FFF2-40B4-BE49-F238E27FC236}">
                <a16:creationId xmlns:a16="http://schemas.microsoft.com/office/drawing/2014/main" id="{8291CF7E-A13D-4311-8303-E6CCD34A4C1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FC859FC-24AB-41C7-ACD0-BE79A63D72AD}"/>
              </a:ext>
            </a:extLst>
          </p:cNvPr>
          <p:cNvSpPr>
            <a:spLocks noGrp="1"/>
          </p:cNvSpPr>
          <p:nvPr>
            <p:ph type="sldNum" sz="quarter" idx="12"/>
          </p:nvPr>
        </p:nvSpPr>
        <p:spPr/>
        <p:txBody>
          <a:bodyPr/>
          <a:lstStyle/>
          <a:p>
            <a:fld id="{9E9C089A-93D4-48AC-A15F-B3FA02EC04A4}" type="slidenum">
              <a:rPr lang="cs-CZ" smtClean="0"/>
              <a:t>‹#›</a:t>
            </a:fld>
            <a:endParaRPr lang="cs-CZ"/>
          </a:p>
        </p:txBody>
      </p:sp>
    </p:spTree>
    <p:extLst>
      <p:ext uri="{BB962C8B-B14F-4D97-AF65-F5344CB8AC3E}">
        <p14:creationId xmlns:p14="http://schemas.microsoft.com/office/powerpoint/2010/main" val="4573714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8AF3A4-ED7C-409D-A6F6-7769BA5CB97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F915682-86C1-4857-95F6-95778C011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632830B-8AC6-4EFD-B7D8-6216032019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F6158-1C0F-4584-B2C3-2E9A53B12EB1}" type="datetimeFigureOut">
              <a:rPr lang="cs-CZ" smtClean="0"/>
              <a:t>14.10.2024</a:t>
            </a:fld>
            <a:endParaRPr lang="cs-CZ"/>
          </a:p>
        </p:txBody>
      </p:sp>
      <p:sp>
        <p:nvSpPr>
          <p:cNvPr id="5" name="Zástupný symbol pro zápatí 4">
            <a:extLst>
              <a:ext uri="{FF2B5EF4-FFF2-40B4-BE49-F238E27FC236}">
                <a16:creationId xmlns:a16="http://schemas.microsoft.com/office/drawing/2014/main" id="{59D1111A-DEAD-426A-BC2D-BC79747C03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185E152-F79F-4B3A-8A95-EA579DE6F6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9C089A-93D4-48AC-A15F-B3FA02EC04A4}" type="slidenum">
              <a:rPr lang="cs-CZ" smtClean="0"/>
              <a:t>‹#›</a:t>
            </a:fld>
            <a:endParaRPr lang="cs-CZ"/>
          </a:p>
        </p:txBody>
      </p:sp>
    </p:spTree>
    <p:extLst>
      <p:ext uri="{BB962C8B-B14F-4D97-AF65-F5344CB8AC3E}">
        <p14:creationId xmlns:p14="http://schemas.microsoft.com/office/powerpoint/2010/main" val="1936716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322CBC-F674-4ECC-AF3F-CFBDFB18BAB2}"/>
              </a:ext>
            </a:extLst>
          </p:cNvPr>
          <p:cNvSpPr>
            <a:spLocks noGrp="1"/>
          </p:cNvSpPr>
          <p:nvPr>
            <p:ph type="ctrTitle"/>
          </p:nvPr>
        </p:nvSpPr>
        <p:spPr/>
        <p:txBody>
          <a:bodyPr/>
          <a:lstStyle/>
          <a:p>
            <a:r>
              <a:rPr lang="cs-CZ" dirty="0"/>
              <a:t>Veřejné politiky</a:t>
            </a:r>
          </a:p>
        </p:txBody>
      </p:sp>
      <p:sp>
        <p:nvSpPr>
          <p:cNvPr id="3" name="Podnadpis 2">
            <a:extLst>
              <a:ext uri="{FF2B5EF4-FFF2-40B4-BE49-F238E27FC236}">
                <a16:creationId xmlns:a16="http://schemas.microsoft.com/office/drawing/2014/main" id="{F9835916-C09D-4A1A-BF07-FED3BD817AFD}"/>
              </a:ext>
            </a:extLst>
          </p:cNvPr>
          <p:cNvSpPr>
            <a:spLocks noGrp="1"/>
          </p:cNvSpPr>
          <p:nvPr>
            <p:ph type="subTitle" idx="1"/>
          </p:nvPr>
        </p:nvSpPr>
        <p:spPr/>
        <p:txBody>
          <a:bodyPr>
            <a:normAutofit/>
          </a:bodyPr>
          <a:lstStyle/>
          <a:p>
            <a:endParaRPr lang="cs-CZ" dirty="0"/>
          </a:p>
          <a:p>
            <a:endParaRPr lang="cs-CZ" dirty="0"/>
          </a:p>
          <a:p>
            <a:endParaRPr lang="cs-CZ" dirty="0"/>
          </a:p>
        </p:txBody>
      </p:sp>
    </p:spTree>
    <p:extLst>
      <p:ext uri="{BB962C8B-B14F-4D97-AF65-F5344CB8AC3E}">
        <p14:creationId xmlns:p14="http://schemas.microsoft.com/office/powerpoint/2010/main" val="12519289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Geneze politické vědy</a:t>
            </a:r>
          </a:p>
        </p:txBody>
      </p:sp>
      <p:sp>
        <p:nvSpPr>
          <p:cNvPr id="3" name="Zástupný symbol pro obsah 2"/>
          <p:cNvSpPr>
            <a:spLocks noGrp="1"/>
          </p:cNvSpPr>
          <p:nvPr>
            <p:ph idx="1"/>
          </p:nvPr>
        </p:nvSpPr>
        <p:spPr/>
        <p:txBody>
          <a:bodyPr>
            <a:normAutofit fontScale="92500" lnSpcReduction="10000"/>
          </a:bodyPr>
          <a:lstStyle/>
          <a:p>
            <a:r>
              <a:rPr lang="cs-CZ" dirty="0"/>
              <a:t>Začíná se prosazovat v první polovině 19. století. dvojí pojetí: </a:t>
            </a:r>
          </a:p>
          <a:p>
            <a:pPr lvl="1"/>
            <a:r>
              <a:rPr lang="cs-CZ" dirty="0"/>
              <a:t>Výzkum institucí a vztahů mezi vládou a lidmi</a:t>
            </a:r>
          </a:p>
          <a:p>
            <a:pPr lvl="1"/>
            <a:r>
              <a:rPr lang="cs-CZ" dirty="0"/>
              <a:t>„věda o morálce“</a:t>
            </a:r>
          </a:p>
          <a:p>
            <a:r>
              <a:rPr lang="cs-CZ" dirty="0"/>
              <a:t>Další rozvoj umožněn rozvojem správních aparátů v DEMOKRATICKÝCH společnostech. (Vládní a správní aparáty pociťovaly potřebu využívat odborných poznatků) – umožnilo rozvoj empirických výzkumů. W. Wilson – </a:t>
            </a:r>
            <a:r>
              <a:rPr lang="cs-CZ" i="1" dirty="0"/>
              <a:t>Studium správy (</a:t>
            </a:r>
            <a:r>
              <a:rPr lang="cs-CZ" i="1" dirty="0" err="1"/>
              <a:t>The</a:t>
            </a:r>
            <a:r>
              <a:rPr lang="cs-CZ" i="1" dirty="0"/>
              <a:t> Study </a:t>
            </a:r>
            <a:r>
              <a:rPr lang="cs-CZ" i="1" dirty="0" err="1"/>
              <a:t>of</a:t>
            </a:r>
            <a:r>
              <a:rPr lang="cs-CZ" i="1" dirty="0"/>
              <a:t> </a:t>
            </a:r>
            <a:r>
              <a:rPr lang="cs-CZ" i="1" dirty="0" err="1"/>
              <a:t>Administration</a:t>
            </a:r>
            <a:r>
              <a:rPr lang="cs-CZ" i="1" dirty="0"/>
              <a:t>,</a:t>
            </a:r>
            <a:r>
              <a:rPr lang="cs-CZ" dirty="0"/>
              <a:t> z r. 1889 In: </a:t>
            </a:r>
            <a:r>
              <a:rPr lang="cs-CZ" dirty="0" err="1"/>
              <a:t>Political</a:t>
            </a:r>
            <a:r>
              <a:rPr lang="cs-CZ" dirty="0"/>
              <a:t> science </a:t>
            </a:r>
            <a:r>
              <a:rPr lang="cs-CZ" dirty="0" err="1"/>
              <a:t>Quaterly</a:t>
            </a:r>
            <a:r>
              <a:rPr lang="cs-CZ" dirty="0"/>
              <a:t>). </a:t>
            </a:r>
          </a:p>
          <a:p>
            <a:r>
              <a:rPr lang="cs-CZ" dirty="0" err="1"/>
              <a:t>Staatstheorie</a:t>
            </a:r>
            <a:r>
              <a:rPr lang="cs-CZ" dirty="0"/>
              <a:t> - ztotožňovala politickou vědu s teorií státu a byla </a:t>
            </a:r>
            <a:r>
              <a:rPr lang="cs-CZ" b="1" dirty="0"/>
              <a:t>odvozena od ústavního práva.</a:t>
            </a:r>
          </a:p>
          <a:p>
            <a:r>
              <a:rPr lang="cs-CZ" dirty="0"/>
              <a:t>Přibližně do 60. let 20 století převažoval pohled, že politologie je velmi úzce spjata s právem.</a:t>
            </a:r>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p:txBody>
          <a:bodyPr/>
          <a:lstStyle/>
          <a:p>
            <a:pPr eaLnBrk="1" hangingPunct="1"/>
            <a:r>
              <a:rPr lang="cs-CZ" altLang="cs-CZ"/>
              <a:t>(státní) moc</a:t>
            </a:r>
          </a:p>
        </p:txBody>
      </p:sp>
      <p:sp>
        <p:nvSpPr>
          <p:cNvPr id="3" name="Zástupný symbol pro obsah 2"/>
          <p:cNvSpPr>
            <a:spLocks noGrp="1"/>
          </p:cNvSpPr>
          <p:nvPr>
            <p:ph sz="quarter" idx="1"/>
          </p:nvPr>
        </p:nvSpPr>
        <p:spPr/>
        <p:txBody>
          <a:bodyPr rtlCol="0">
            <a:normAutofit/>
          </a:bodyPr>
          <a:lstStyle/>
          <a:p>
            <a:pPr algn="just">
              <a:defRPr/>
            </a:pPr>
            <a:r>
              <a:rPr lang="cs-CZ" dirty="0"/>
              <a:t>Autorita(přirozená) – dobrovolné uznávání a respektování určitého subjektu ze strany jiných subjektů → projevy důvěry a legitimity (přijímání) ve společenských vztazích</a:t>
            </a:r>
          </a:p>
          <a:p>
            <a:pPr algn="just">
              <a:defRPr/>
            </a:pPr>
            <a:r>
              <a:rPr lang="cs-CZ" dirty="0"/>
              <a:t>Jiné formy vlivu → nedobrovolné podřizování</a:t>
            </a:r>
          </a:p>
          <a:p>
            <a:pPr algn="just">
              <a:defRPr/>
            </a:pPr>
            <a:r>
              <a:rPr lang="cs-CZ" dirty="0"/>
              <a:t>MOC – šance prosadit uvnitř spol. vztahu svou vůli a to i proti vůli – odporu. (M. Weber)</a:t>
            </a:r>
          </a:p>
          <a:p>
            <a:pPr algn="just">
              <a:defRPr/>
            </a:pPr>
            <a:r>
              <a:rPr lang="cs-CZ" dirty="0"/>
              <a:t>Moc – šance o ovládání jistých vývojových událostí (T. Geiger)</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Nadpis 1"/>
          <p:cNvSpPr>
            <a:spLocks noGrp="1"/>
          </p:cNvSpPr>
          <p:nvPr>
            <p:ph type="title"/>
          </p:nvPr>
        </p:nvSpPr>
        <p:spPr/>
        <p:txBody>
          <a:bodyPr/>
          <a:lstStyle/>
          <a:p>
            <a:pPr eaLnBrk="1" hangingPunct="1"/>
            <a:r>
              <a:rPr lang="cs-CZ" altLang="cs-CZ"/>
              <a:t>Legitimita X moc</a:t>
            </a:r>
          </a:p>
        </p:txBody>
      </p:sp>
      <p:sp>
        <p:nvSpPr>
          <p:cNvPr id="3" name="Zástupný symbol pro obsah 2"/>
          <p:cNvSpPr>
            <a:spLocks noGrp="1"/>
          </p:cNvSpPr>
          <p:nvPr>
            <p:ph sz="quarter" idx="1"/>
          </p:nvPr>
        </p:nvSpPr>
        <p:spPr/>
        <p:txBody>
          <a:bodyPr rtlCol="0">
            <a:normAutofit/>
          </a:bodyPr>
          <a:lstStyle/>
          <a:p>
            <a:pPr algn="just">
              <a:defRPr/>
            </a:pPr>
            <a:r>
              <a:rPr lang="cs-CZ" dirty="0"/>
              <a:t>Typická forma projevu dynamiky společenských vztahů</a:t>
            </a:r>
          </a:p>
          <a:p>
            <a:pPr algn="just">
              <a:defRPr/>
            </a:pPr>
            <a:r>
              <a:rPr lang="cs-CZ" dirty="0"/>
              <a:t>V občanské společnosti je veřejná moc daná dobrovolným a svobodným uznáním a respektováním</a:t>
            </a:r>
          </a:p>
          <a:p>
            <a:pPr algn="just">
              <a:defRPr/>
            </a:pPr>
            <a:r>
              <a:rPr lang="cs-CZ" dirty="0"/>
              <a:t>Legitimita moci – uznání a respektování odůvodněnosti a schopnosti používat prostředky násilí</a:t>
            </a:r>
          </a:p>
          <a:p>
            <a:pPr algn="just">
              <a:defRPr/>
            </a:pPr>
            <a:endParaRPr lang="cs-CZ" dirty="0"/>
          </a:p>
          <a:p>
            <a:pPr algn="just">
              <a:defRPr/>
            </a:pPr>
            <a:r>
              <a:rPr lang="cs-CZ" dirty="0"/>
              <a:t>Zneužití moci → ztráta autority (legitimity)</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p:txBody>
          <a:bodyPr/>
          <a:lstStyle/>
          <a:p>
            <a:pPr eaLnBrk="1" hangingPunct="1"/>
            <a:r>
              <a:rPr lang="cs-CZ" altLang="cs-CZ"/>
              <a:t>Státní moc</a:t>
            </a:r>
          </a:p>
        </p:txBody>
      </p:sp>
      <p:sp>
        <p:nvSpPr>
          <p:cNvPr id="3" name="Zástupný symbol pro obsah 2"/>
          <p:cNvSpPr>
            <a:spLocks noGrp="1"/>
          </p:cNvSpPr>
          <p:nvPr>
            <p:ph sz="quarter" idx="1"/>
          </p:nvPr>
        </p:nvSpPr>
        <p:spPr>
          <a:xfrm>
            <a:off x="1981200" y="1341438"/>
            <a:ext cx="8229600" cy="5111750"/>
          </a:xfrm>
        </p:spPr>
        <p:txBody>
          <a:bodyPr rtlCol="0">
            <a:normAutofit fontScale="92500" lnSpcReduction="20000"/>
          </a:bodyPr>
          <a:lstStyle/>
          <a:p>
            <a:pPr algn="just">
              <a:defRPr/>
            </a:pPr>
            <a:r>
              <a:rPr lang="cs-CZ" dirty="0"/>
              <a:t>Autorita státu založena na politické legitimitě a legalitě</a:t>
            </a:r>
          </a:p>
          <a:p>
            <a:pPr algn="just">
              <a:defRPr/>
            </a:pPr>
            <a:r>
              <a:rPr lang="cs-CZ" dirty="0"/>
              <a:t>Legitimita – uznání a respektování subjektu politiky (státu) ze strany společnosti → důvěra (posiluje přirozenou autoritu)</a:t>
            </a:r>
          </a:p>
          <a:p>
            <a:pPr lvl="1" algn="just">
              <a:defRPr/>
            </a:pPr>
            <a:r>
              <a:rPr lang="cs-CZ" dirty="0"/>
              <a:t>Předpoklad uplatňování moci v demokraciích je politická legitimita založena na autoritě. (ústavy hovoří o tom, že politická moc vychází z lidu)</a:t>
            </a:r>
          </a:p>
          <a:p>
            <a:pPr algn="just">
              <a:defRPr/>
            </a:pPr>
            <a:r>
              <a:rPr lang="cs-CZ" dirty="0"/>
              <a:t>Důležitost kontroly – zjištění, zda státní moc má přirozenou autoritu → formy demokracie </a:t>
            </a:r>
          </a:p>
          <a:p>
            <a:pPr marL="0" indent="0" algn="just">
              <a:buNone/>
              <a:defRPr/>
            </a:pPr>
            <a:r>
              <a:rPr lang="cs-CZ" dirty="0"/>
              <a:t>					- VOLBY – </a:t>
            </a:r>
          </a:p>
          <a:p>
            <a:pPr algn="just">
              <a:defRPr/>
            </a:pPr>
            <a:r>
              <a:rPr lang="cs-CZ" dirty="0"/>
              <a:t>Legalita – právo stanovuje podmínky, průběh a okolnosti legitimního procesu získávání moci, její uplatňování a působení</a:t>
            </a:r>
          </a:p>
          <a:p>
            <a:pPr algn="just">
              <a:defRPr/>
            </a:pPr>
            <a:r>
              <a:rPr lang="cs-CZ" b="1" dirty="0"/>
              <a:t>Legitimita státní moci je založena jak na politické legitimitě, tak na legalitě jejího uplatňování</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Nadpis 1"/>
          <p:cNvSpPr>
            <a:spLocks noGrp="1"/>
          </p:cNvSpPr>
          <p:nvPr>
            <p:ph type="title"/>
          </p:nvPr>
        </p:nvSpPr>
        <p:spPr/>
        <p:txBody>
          <a:bodyPr>
            <a:normAutofit/>
          </a:bodyPr>
          <a:lstStyle/>
          <a:p>
            <a:r>
              <a:rPr lang="cs-CZ" altLang="cs-CZ" dirty="0"/>
              <a:t>Základní techniky ustavování do státních funkcí:</a:t>
            </a:r>
          </a:p>
        </p:txBody>
      </p:sp>
      <p:sp>
        <p:nvSpPr>
          <p:cNvPr id="12291" name="Zástupný symbol pro obsah 2"/>
          <p:cNvSpPr>
            <a:spLocks noGrp="1"/>
          </p:cNvSpPr>
          <p:nvPr>
            <p:ph sz="quarter" idx="1"/>
          </p:nvPr>
        </p:nvSpPr>
        <p:spPr>
          <a:xfrm>
            <a:off x="1981200" y="1600200"/>
            <a:ext cx="8229600" cy="5257800"/>
          </a:xfrm>
        </p:spPr>
        <p:txBody>
          <a:bodyPr/>
          <a:lstStyle/>
          <a:p>
            <a:pPr lvl="1"/>
            <a:r>
              <a:rPr lang="cs-CZ" altLang="cs-CZ" dirty="0"/>
              <a:t>Ustavení následnictvím</a:t>
            </a:r>
          </a:p>
          <a:p>
            <a:pPr lvl="1"/>
            <a:r>
              <a:rPr lang="cs-CZ" altLang="cs-CZ" dirty="0"/>
              <a:t>Ustavení rodem</a:t>
            </a:r>
          </a:p>
          <a:p>
            <a:pPr lvl="1"/>
            <a:r>
              <a:rPr lang="cs-CZ" altLang="cs-CZ" dirty="0"/>
              <a:t>Ustavení losem </a:t>
            </a:r>
          </a:p>
          <a:p>
            <a:pPr lvl="1"/>
            <a:r>
              <a:rPr lang="cs-CZ" altLang="cs-CZ" dirty="0"/>
              <a:t>Ustavení z titulu zastávání jiné funkce</a:t>
            </a:r>
          </a:p>
          <a:p>
            <a:pPr lvl="1"/>
            <a:r>
              <a:rPr lang="cs-CZ" altLang="cs-CZ" dirty="0"/>
              <a:t>Ustavení jmenováním</a:t>
            </a:r>
          </a:p>
          <a:p>
            <a:pPr lvl="1"/>
            <a:r>
              <a:rPr lang="cs-CZ" altLang="cs-CZ" dirty="0"/>
              <a:t>Ustavení aklamací</a:t>
            </a:r>
          </a:p>
          <a:p>
            <a:pPr lvl="1"/>
            <a:r>
              <a:rPr lang="cs-CZ" altLang="cs-CZ" dirty="0"/>
              <a:t>Ustavení plebiscitem</a:t>
            </a:r>
          </a:p>
          <a:p>
            <a:r>
              <a:rPr lang="cs-CZ" altLang="cs-CZ" dirty="0"/>
              <a:t>Od těchto technik jsou odlišné </a:t>
            </a:r>
            <a:r>
              <a:rPr lang="cs-CZ" altLang="cs-CZ" b="1" dirty="0"/>
              <a:t>volby:</a:t>
            </a:r>
          </a:p>
          <a:p>
            <a:r>
              <a:rPr lang="cs-CZ" altLang="cs-CZ" dirty="0"/>
              <a:t>Znaky demokratických voleb: všeobecné, rovné, přímé a tajné.</a:t>
            </a:r>
          </a:p>
          <a:p>
            <a:endParaRPr lang="cs-CZ" altLang="cs-CZ"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a:bodyPr>
          <a:lstStyle/>
          <a:p>
            <a:pPr>
              <a:defRPr/>
            </a:pPr>
            <a:r>
              <a:rPr lang="cs-CZ" dirty="0"/>
              <a:t>Nebezpečí koncentrace a zneužití státní moci</a:t>
            </a:r>
          </a:p>
        </p:txBody>
      </p:sp>
      <p:sp>
        <p:nvSpPr>
          <p:cNvPr id="3" name="Zástupný symbol pro obsah 2"/>
          <p:cNvSpPr>
            <a:spLocks noGrp="1"/>
          </p:cNvSpPr>
          <p:nvPr>
            <p:ph sz="quarter" idx="1"/>
          </p:nvPr>
        </p:nvSpPr>
        <p:spPr/>
        <p:txBody>
          <a:bodyPr rtlCol="0">
            <a:normAutofit/>
          </a:bodyPr>
          <a:lstStyle/>
          <a:p>
            <a:pPr>
              <a:defRPr/>
            </a:pPr>
            <a:r>
              <a:rPr lang="cs-CZ" dirty="0"/>
              <a:t>Dělba státní moci</a:t>
            </a:r>
          </a:p>
          <a:p>
            <a:pPr marL="0" indent="0">
              <a:buNone/>
              <a:defRPr/>
            </a:pPr>
            <a:endParaRPr lang="cs-CZ" dirty="0"/>
          </a:p>
          <a:p>
            <a:pPr>
              <a:defRPr/>
            </a:pPr>
            <a:r>
              <a:rPr lang="cs-CZ" dirty="0"/>
              <a:t>Kontrola státní moci</a:t>
            </a:r>
          </a:p>
          <a:p>
            <a:pPr marL="0" indent="0">
              <a:buNone/>
              <a:defRPr/>
            </a:pPr>
            <a:endParaRPr lang="cs-CZ" dirty="0"/>
          </a:p>
          <a:p>
            <a:pPr>
              <a:defRPr/>
            </a:pPr>
            <a:r>
              <a:rPr lang="cs-CZ" dirty="0"/>
              <a:t>Ochrana jednotlivce</a:t>
            </a:r>
          </a:p>
          <a:p>
            <a:pPr marL="0" indent="0">
              <a:buNone/>
              <a:defRPr/>
            </a:pPr>
            <a:r>
              <a:rPr lang="cs-CZ" dirty="0"/>
              <a:t> - Lidská práva</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p:txBody>
          <a:bodyPr/>
          <a:lstStyle/>
          <a:p>
            <a:pPr eaLnBrk="1" hangingPunct="1"/>
            <a:r>
              <a:rPr lang="cs-CZ" altLang="cs-CZ"/>
              <a:t>Veřejná moc</a:t>
            </a:r>
          </a:p>
        </p:txBody>
      </p:sp>
      <p:sp>
        <p:nvSpPr>
          <p:cNvPr id="3" name="Zástupný symbol pro obsah 2"/>
          <p:cNvSpPr>
            <a:spLocks noGrp="1"/>
          </p:cNvSpPr>
          <p:nvPr>
            <p:ph sz="quarter" idx="1"/>
          </p:nvPr>
        </p:nvSpPr>
        <p:spPr/>
        <p:txBody>
          <a:bodyPr rtlCol="0">
            <a:normAutofit/>
          </a:bodyPr>
          <a:lstStyle/>
          <a:p>
            <a:pPr algn="just">
              <a:defRPr/>
            </a:pPr>
            <a:r>
              <a:rPr lang="cs-CZ" dirty="0"/>
              <a:t>Stát – subjekt nejvyšší veřejné moci (suverén, mocenský monopol)</a:t>
            </a:r>
          </a:p>
          <a:p>
            <a:pPr marL="0" indent="0" algn="just">
              <a:buNone/>
              <a:defRPr/>
            </a:pPr>
            <a:r>
              <a:rPr lang="cs-CZ" dirty="0"/>
              <a:t>				X</a:t>
            </a:r>
          </a:p>
          <a:p>
            <a:pPr algn="just">
              <a:defRPr/>
            </a:pPr>
            <a:r>
              <a:rPr lang="cs-CZ" dirty="0"/>
              <a:t>Veřejná moc – stát na základě práva svěřuje těm nestátním institucím, jejichž veřejně zájmový charakter uznává (veřejnoprávní korporace)</a:t>
            </a:r>
          </a:p>
          <a:p>
            <a:pPr algn="just">
              <a:defRPr/>
            </a:pPr>
            <a:r>
              <a:rPr lang="cs-CZ" dirty="0"/>
              <a:t>Veřejná moc:</a:t>
            </a:r>
          </a:p>
          <a:p>
            <a:pPr algn="just">
              <a:buFontTx/>
              <a:buChar char="-"/>
              <a:defRPr/>
            </a:pPr>
            <a:r>
              <a:rPr lang="cs-CZ" dirty="0"/>
              <a:t>Státní moc – státní orgány</a:t>
            </a:r>
          </a:p>
          <a:p>
            <a:pPr algn="just">
              <a:buFontTx/>
              <a:buChar char="-"/>
              <a:defRPr/>
            </a:pPr>
            <a:r>
              <a:rPr lang="cs-CZ" dirty="0"/>
              <a:t>Veřejná moc v užším smyslu – odvozená veřejná moc (subjekty místní samosprávy, duchovní samosprávy)</a:t>
            </a: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Nadpis 1"/>
          <p:cNvSpPr>
            <a:spLocks noGrp="1"/>
          </p:cNvSpPr>
          <p:nvPr>
            <p:ph type="title"/>
          </p:nvPr>
        </p:nvSpPr>
        <p:spPr/>
        <p:txBody>
          <a:bodyPr/>
          <a:lstStyle/>
          <a:p>
            <a:pPr eaLnBrk="1" hangingPunct="1"/>
            <a:r>
              <a:rPr lang="cs-CZ" altLang="cs-CZ"/>
              <a:t>Suverenita</a:t>
            </a:r>
          </a:p>
        </p:txBody>
      </p:sp>
      <p:sp>
        <p:nvSpPr>
          <p:cNvPr id="15363" name="Zástupný symbol pro obsah 2"/>
          <p:cNvSpPr>
            <a:spLocks noGrp="1"/>
          </p:cNvSpPr>
          <p:nvPr>
            <p:ph sz="quarter" idx="1"/>
          </p:nvPr>
        </p:nvSpPr>
        <p:spPr/>
        <p:txBody>
          <a:bodyPr/>
          <a:lstStyle/>
          <a:p>
            <a:pPr algn="just" eaLnBrk="1" hangingPunct="1"/>
            <a:r>
              <a:rPr lang="cs-CZ" altLang="cs-CZ"/>
              <a:t>Nezávislost a neomezenost státní moci na jakékoliv vnitřní i vnější moci</a:t>
            </a:r>
          </a:p>
          <a:p>
            <a:pPr algn="just" eaLnBrk="1" hangingPunct="1">
              <a:buFontTx/>
              <a:buChar char="-"/>
            </a:pPr>
            <a:r>
              <a:rPr lang="cs-CZ" altLang="cs-CZ"/>
              <a:t>Vnitřní a vnější suverenita</a:t>
            </a:r>
          </a:p>
          <a:p>
            <a:pPr algn="just" eaLnBrk="1" hangingPunct="1"/>
            <a:r>
              <a:rPr lang="cs-CZ" altLang="cs-CZ"/>
              <a:t>Závislost – korigována mezinárodním právem (zásada svrchované rovnosti, dobrovolnosti a reciprocity)</a:t>
            </a:r>
          </a:p>
          <a:p>
            <a:pPr algn="just" eaLnBrk="1" hangingPunct="1"/>
            <a:r>
              <a:rPr lang="cs-CZ" altLang="cs-CZ"/>
              <a:t>Evropská integrace?</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a:t>Státní území a obyvatelstvo</a:t>
            </a:r>
          </a:p>
        </p:txBody>
      </p:sp>
      <p:sp>
        <p:nvSpPr>
          <p:cNvPr id="3" name="Zástupný symbol pro obsah 2"/>
          <p:cNvSpPr>
            <a:spLocks noGrp="1"/>
          </p:cNvSpPr>
          <p:nvPr>
            <p:ph sz="quarter" idx="1"/>
          </p:nvPr>
        </p:nvSpPr>
        <p:spPr/>
        <p:txBody>
          <a:bodyPr rtlCol="0">
            <a:normAutofit/>
          </a:bodyPr>
          <a:lstStyle/>
          <a:p>
            <a:pPr>
              <a:defRPr/>
            </a:pPr>
            <a:r>
              <a:rPr lang="cs-CZ" dirty="0"/>
              <a:t>Teritorialita – vztah státu k určitému území, realizace státní moci</a:t>
            </a:r>
          </a:p>
          <a:p>
            <a:pPr>
              <a:defRPr/>
            </a:pPr>
            <a:r>
              <a:rPr lang="cs-CZ" dirty="0"/>
              <a:t>Závislá území (kolonie)</a:t>
            </a:r>
          </a:p>
          <a:p>
            <a:pPr>
              <a:defRPr/>
            </a:pPr>
            <a:endParaRPr lang="cs-CZ" dirty="0"/>
          </a:p>
          <a:p>
            <a:pPr>
              <a:defRPr/>
            </a:pPr>
            <a:r>
              <a:rPr lang="cs-CZ" dirty="0"/>
              <a:t>Obyvatelstvo</a:t>
            </a:r>
          </a:p>
          <a:p>
            <a:pPr>
              <a:buFontTx/>
              <a:buChar char="-"/>
              <a:defRPr/>
            </a:pPr>
            <a:r>
              <a:rPr lang="cs-CZ" dirty="0"/>
              <a:t>Občané – trvalý charakter, právní vztah → členství ve státu</a:t>
            </a:r>
          </a:p>
          <a:p>
            <a:pPr>
              <a:buFontTx/>
              <a:buChar char="-"/>
              <a:defRPr/>
            </a:pPr>
            <a:r>
              <a:rPr lang="cs-CZ" dirty="0"/>
              <a:t>Princip personality – vztah mezi státem a občanem, ať se nachází kdekoliv</a:t>
            </a: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eaLnBrk="1" hangingPunct="1"/>
            <a:r>
              <a:rPr lang="cs-CZ" altLang="cs-CZ"/>
              <a:t>Správa</a:t>
            </a:r>
          </a:p>
        </p:txBody>
      </p:sp>
      <p:sp>
        <p:nvSpPr>
          <p:cNvPr id="3" name="Zástupný symbol pro obsah 2"/>
          <p:cNvSpPr>
            <a:spLocks noGrp="1"/>
          </p:cNvSpPr>
          <p:nvPr>
            <p:ph sz="quarter" idx="1"/>
          </p:nvPr>
        </p:nvSpPr>
        <p:spPr/>
        <p:txBody>
          <a:bodyPr rtlCol="0">
            <a:normAutofit fontScale="92500" lnSpcReduction="20000"/>
          </a:bodyPr>
          <a:lstStyle/>
          <a:p>
            <a:pPr>
              <a:defRPr/>
            </a:pPr>
            <a:r>
              <a:rPr lang="cs-CZ" dirty="0"/>
              <a:t>Administrare X </a:t>
            </a:r>
            <a:r>
              <a:rPr lang="cs-CZ" dirty="0" err="1"/>
              <a:t>governare</a:t>
            </a:r>
            <a:endParaRPr lang="cs-CZ" dirty="0"/>
          </a:p>
          <a:p>
            <a:pPr>
              <a:defRPr/>
            </a:pPr>
            <a:r>
              <a:rPr lang="cs-CZ" dirty="0"/>
              <a:t>Činnosti – administrativní, organizační, plánovací, kontrolní, řídící, ….</a:t>
            </a:r>
          </a:p>
          <a:p>
            <a:pPr>
              <a:defRPr/>
            </a:pPr>
            <a:endParaRPr lang="cs-CZ" dirty="0"/>
          </a:p>
          <a:p>
            <a:pPr>
              <a:defRPr/>
            </a:pPr>
            <a:r>
              <a:rPr lang="cs-CZ" dirty="0"/>
              <a:t>Management</a:t>
            </a:r>
          </a:p>
          <a:p>
            <a:pPr>
              <a:defRPr/>
            </a:pPr>
            <a:r>
              <a:rPr lang="cs-CZ" dirty="0"/>
              <a:t>Good governance</a:t>
            </a:r>
          </a:p>
          <a:p>
            <a:pPr>
              <a:defRPr/>
            </a:pPr>
            <a:endParaRPr lang="cs-CZ" dirty="0"/>
          </a:p>
          <a:p>
            <a:pPr>
              <a:defRPr/>
            </a:pPr>
            <a:r>
              <a:rPr lang="cs-CZ" dirty="0"/>
              <a:t>Správa: činnost sledující záměrně nějaký cíl</a:t>
            </a:r>
          </a:p>
          <a:p>
            <a:pPr>
              <a:defRPr/>
            </a:pPr>
            <a:endParaRPr lang="cs-CZ" dirty="0"/>
          </a:p>
          <a:p>
            <a:pPr>
              <a:buFontTx/>
              <a:buChar char="-"/>
              <a:defRPr/>
            </a:pPr>
            <a:r>
              <a:rPr lang="cs-CZ" dirty="0"/>
              <a:t>Záležitosti veřejné X soukromé </a:t>
            </a:r>
          </a:p>
          <a:p>
            <a:pPr marL="0" indent="0">
              <a:buNone/>
              <a:defRPr/>
            </a:pPr>
            <a:r>
              <a:rPr lang="cs-CZ" dirty="0"/>
              <a:t>			správa veřejná X soukromá</a:t>
            </a:r>
          </a:p>
          <a:p>
            <a:pPr marL="0" indent="0">
              <a:buNone/>
              <a:defRPr/>
            </a:pPr>
            <a:endParaRPr lang="cs-CZ"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cs-CZ" altLang="cs-CZ"/>
              <a:t>Veřejná X soukromá správa</a:t>
            </a:r>
          </a:p>
        </p:txBody>
      </p:sp>
      <p:sp>
        <p:nvSpPr>
          <p:cNvPr id="18435" name="Zástupný symbol pro obsah 2"/>
          <p:cNvSpPr>
            <a:spLocks noGrp="1"/>
          </p:cNvSpPr>
          <p:nvPr>
            <p:ph sz="quarter" idx="1"/>
          </p:nvPr>
        </p:nvSpPr>
        <p:spPr/>
        <p:txBody>
          <a:bodyPr/>
          <a:lstStyle/>
          <a:p>
            <a:pPr algn="just" eaLnBrk="1" hangingPunct="1"/>
            <a:r>
              <a:rPr lang="cs-CZ" altLang="cs-CZ"/>
              <a:t>Právní ukotvení – negativní, pozitivní</a:t>
            </a:r>
          </a:p>
          <a:p>
            <a:pPr algn="just" eaLnBrk="1" hangingPunct="1"/>
            <a:r>
              <a:rPr lang="cs-CZ" altLang="cs-CZ"/>
              <a:t>Stanovení cílů – samostatně, zákony</a:t>
            </a:r>
          </a:p>
          <a:p>
            <a:pPr algn="just" eaLnBrk="1" hangingPunct="1"/>
            <a:r>
              <a:rPr lang="cs-CZ" altLang="cs-CZ"/>
              <a:t>Limitovaná možnost změny úkolů</a:t>
            </a:r>
          </a:p>
          <a:p>
            <a:pPr algn="just" eaLnBrk="1" hangingPunct="1"/>
            <a:r>
              <a:rPr lang="cs-CZ" altLang="cs-CZ"/>
              <a:t>Monopolní postavení ve výkonu některých veřejných služeb</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Konference UNESCO – Paříž 1948</a:t>
            </a:r>
          </a:p>
        </p:txBody>
      </p:sp>
      <p:sp>
        <p:nvSpPr>
          <p:cNvPr id="3" name="Zástupný symbol pro obsah 2"/>
          <p:cNvSpPr>
            <a:spLocks noGrp="1"/>
          </p:cNvSpPr>
          <p:nvPr>
            <p:ph idx="1"/>
          </p:nvPr>
        </p:nvSpPr>
        <p:spPr>
          <a:xfrm>
            <a:off x="1828800" y="1196752"/>
            <a:ext cx="8686800" cy="5400600"/>
          </a:xfrm>
        </p:spPr>
        <p:txBody>
          <a:bodyPr>
            <a:normAutofit/>
          </a:bodyPr>
          <a:lstStyle/>
          <a:p>
            <a:r>
              <a:rPr lang="cs-CZ" dirty="0"/>
              <a:t>Diskuse ohledně vymezení politické vědy</a:t>
            </a:r>
          </a:p>
          <a:p>
            <a:r>
              <a:rPr lang="cs-CZ" b="1" dirty="0"/>
              <a:t>Na této konferenci vymezeno pole působnosti politologie na 4 disciplíny:</a:t>
            </a:r>
          </a:p>
          <a:p>
            <a:pPr lvl="0"/>
            <a:r>
              <a:rPr lang="cs-CZ" u="sng" dirty="0"/>
              <a:t>Politická teorie </a:t>
            </a:r>
            <a:r>
              <a:rPr lang="cs-CZ" dirty="0"/>
              <a:t>(politická teorie, dějiny politických teorií)</a:t>
            </a:r>
          </a:p>
          <a:p>
            <a:pPr lvl="0"/>
            <a:r>
              <a:rPr lang="cs-CZ" u="sng" dirty="0"/>
              <a:t>Politické instituce</a:t>
            </a:r>
            <a:r>
              <a:rPr lang="cs-CZ" dirty="0"/>
              <a:t> (ústava, forma vlády, regionální a lokální forma vlády, veřejná správa, hospodářské a sociál í úkoly státu, srovnávací nauka o institucích)</a:t>
            </a:r>
          </a:p>
          <a:p>
            <a:pPr lvl="0"/>
            <a:r>
              <a:rPr lang="cs-CZ" u="sng" dirty="0"/>
              <a:t>Strany, skupiny, veřejné mínění</a:t>
            </a:r>
            <a:r>
              <a:rPr lang="cs-CZ" dirty="0"/>
              <a:t> (politické strany, skupiny a svazy, účast občanů na vládě a správě, veřejné mínění)</a:t>
            </a:r>
          </a:p>
          <a:p>
            <a:r>
              <a:rPr lang="cs-CZ" u="sng" dirty="0"/>
              <a:t>Mezinárodní vztahy</a:t>
            </a:r>
            <a:r>
              <a:rPr lang="cs-CZ" dirty="0"/>
              <a:t> (mezinárodní politika, mezinárodní organizace, mezinárodní právo)</a:t>
            </a:r>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Nadpis 1"/>
          <p:cNvSpPr>
            <a:spLocks noGrp="1"/>
          </p:cNvSpPr>
          <p:nvPr>
            <p:ph type="title"/>
          </p:nvPr>
        </p:nvSpPr>
        <p:spPr/>
        <p:txBody>
          <a:bodyPr/>
          <a:lstStyle/>
          <a:p>
            <a:pPr eaLnBrk="1" hangingPunct="1"/>
            <a:r>
              <a:rPr lang="cs-CZ" altLang="cs-CZ"/>
              <a:t>VS soukromá X veřejná</a:t>
            </a:r>
          </a:p>
        </p:txBody>
      </p:sp>
      <p:sp>
        <p:nvSpPr>
          <p:cNvPr id="3" name="Zástupný symbol pro obsah 2"/>
          <p:cNvSpPr>
            <a:spLocks noGrp="1"/>
          </p:cNvSpPr>
          <p:nvPr>
            <p:ph sz="quarter" idx="1"/>
          </p:nvPr>
        </p:nvSpPr>
        <p:spPr/>
        <p:txBody>
          <a:bodyPr rtlCol="0">
            <a:normAutofit fontScale="85000" lnSpcReduction="20000"/>
          </a:bodyPr>
          <a:lstStyle/>
          <a:p>
            <a:pPr algn="just">
              <a:defRPr/>
            </a:pPr>
            <a:r>
              <a:rPr lang="cs-CZ" b="1" dirty="0">
                <a:solidFill>
                  <a:srgbClr val="FF0000"/>
                </a:solidFill>
              </a:rPr>
              <a:t>Soukromá správa</a:t>
            </a:r>
          </a:p>
          <a:p>
            <a:pPr algn="just">
              <a:buFontTx/>
              <a:buChar char="-"/>
              <a:defRPr/>
            </a:pPr>
            <a:r>
              <a:rPr lang="cs-CZ" dirty="0"/>
              <a:t>Správa podniku, politické strany, fotbalový klub atd.</a:t>
            </a:r>
          </a:p>
          <a:p>
            <a:pPr algn="just">
              <a:buFontTx/>
              <a:buChar char="-"/>
              <a:defRPr/>
            </a:pPr>
            <a:r>
              <a:rPr lang="cs-CZ" dirty="0"/>
              <a:t>Zavazuje pouze ty osoby, které jsou k ní v nějakém vztahu (zaměstnanci, členové)</a:t>
            </a:r>
          </a:p>
          <a:p>
            <a:pPr algn="just">
              <a:buFontTx/>
              <a:buChar char="-"/>
              <a:defRPr/>
            </a:pPr>
            <a:r>
              <a:rPr lang="cs-CZ" dirty="0"/>
              <a:t>Rozhodování ale nesmí být protiprávní, ale může být mimoprávní – </a:t>
            </a:r>
            <a:r>
              <a:rPr lang="cs-CZ" i="1" u="sng" dirty="0"/>
              <a:t>co není zakázáno, je dovoleno</a:t>
            </a:r>
          </a:p>
          <a:p>
            <a:pPr algn="just">
              <a:defRPr/>
            </a:pPr>
            <a:r>
              <a:rPr lang="cs-CZ" b="1" dirty="0">
                <a:solidFill>
                  <a:srgbClr val="FF0000"/>
                </a:solidFill>
              </a:rPr>
              <a:t>Veřejná správa</a:t>
            </a:r>
          </a:p>
          <a:p>
            <a:pPr algn="just">
              <a:buFontTx/>
              <a:buChar char="-"/>
              <a:defRPr/>
            </a:pPr>
            <a:r>
              <a:rPr lang="cs-CZ" dirty="0"/>
              <a:t>Ústavní zásada – </a:t>
            </a:r>
            <a:r>
              <a:rPr lang="cs-CZ" i="1" u="sng" dirty="0"/>
              <a:t>co není dovoleno, je zakázáno</a:t>
            </a:r>
          </a:p>
          <a:p>
            <a:pPr algn="just">
              <a:buFontTx/>
              <a:buChar char="-"/>
              <a:defRPr/>
            </a:pPr>
            <a:r>
              <a:rPr lang="cs-CZ" dirty="0"/>
              <a:t>Správa veřejných záležitostí, ten kdo ji vykonává, jí vykonávat musí</a:t>
            </a:r>
          </a:p>
          <a:p>
            <a:pPr algn="just">
              <a:buFontTx/>
              <a:buChar char="-"/>
              <a:defRPr/>
            </a:pPr>
            <a:r>
              <a:rPr lang="cs-CZ" dirty="0"/>
              <a:t>Je vázána k právu</a:t>
            </a:r>
          </a:p>
          <a:p>
            <a:pPr algn="just">
              <a:buFontTx/>
              <a:buChar char="-"/>
              <a:defRPr/>
            </a:pPr>
            <a:r>
              <a:rPr lang="cs-CZ" dirty="0"/>
              <a:t>VS může právo tvořit</a:t>
            </a:r>
          </a:p>
          <a:p>
            <a:pPr algn="just">
              <a:buFontTx/>
              <a:buChar char="-"/>
              <a:defRPr/>
            </a:pPr>
            <a:r>
              <a:rPr lang="cs-CZ" dirty="0"/>
              <a:t>Musí být v souladu se zákony (podzákonnými předpisy)</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pPr eaLnBrk="1" hangingPunct="1"/>
            <a:r>
              <a:rPr lang="cs-CZ" altLang="cs-CZ"/>
              <a:t>Druhy veřejné správy</a:t>
            </a:r>
          </a:p>
        </p:txBody>
      </p:sp>
      <p:sp>
        <p:nvSpPr>
          <p:cNvPr id="3" name="Zástupný symbol pro obsah 2"/>
          <p:cNvSpPr>
            <a:spLocks noGrp="1"/>
          </p:cNvSpPr>
          <p:nvPr>
            <p:ph sz="quarter" idx="1"/>
          </p:nvPr>
        </p:nvSpPr>
        <p:spPr/>
        <p:txBody>
          <a:bodyPr rtlCol="0">
            <a:normAutofit/>
          </a:bodyPr>
          <a:lstStyle/>
          <a:p>
            <a:pPr algn="just">
              <a:defRPr/>
            </a:pPr>
            <a:r>
              <a:rPr lang="cs-CZ" dirty="0"/>
              <a:t>Dělba moci, územní členění (horizontální a vertikální dělba moci) → vliv na členění VS</a:t>
            </a:r>
          </a:p>
          <a:p>
            <a:pPr algn="just">
              <a:defRPr/>
            </a:pPr>
            <a:endParaRPr lang="cs-CZ" dirty="0"/>
          </a:p>
          <a:p>
            <a:pPr algn="just">
              <a:defRPr/>
            </a:pPr>
            <a:r>
              <a:rPr lang="cs-CZ" dirty="0"/>
              <a:t>Hlediska:  - organizační,</a:t>
            </a:r>
          </a:p>
          <a:p>
            <a:pPr marL="1828800" lvl="4" indent="0" algn="just">
              <a:buNone/>
              <a:defRPr/>
            </a:pPr>
            <a:r>
              <a:rPr lang="cs-CZ" sz="3200" dirty="0"/>
              <a:t>  - právní forma,</a:t>
            </a:r>
          </a:p>
          <a:p>
            <a:pPr marL="1828800" lvl="4" indent="0" algn="just">
              <a:buNone/>
              <a:defRPr/>
            </a:pPr>
            <a:r>
              <a:rPr lang="cs-CZ" sz="3200" dirty="0"/>
              <a:t>  - úkoly</a:t>
            </a:r>
          </a:p>
          <a:p>
            <a:pPr lvl="4">
              <a:buFontTx/>
              <a:buChar char="-"/>
              <a:defRPr/>
            </a:pPr>
            <a:endParaRPr lang="cs-CZ"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2"/>
          <p:cNvSpPr>
            <a:spLocks noGrp="1"/>
          </p:cNvSpPr>
          <p:nvPr>
            <p:ph type="title"/>
          </p:nvPr>
        </p:nvSpPr>
        <p:spPr/>
        <p:txBody>
          <a:bodyPr/>
          <a:lstStyle/>
          <a:p>
            <a:pPr eaLnBrk="1" hangingPunct="1"/>
            <a:r>
              <a:rPr lang="cs-CZ" altLang="cs-CZ"/>
              <a:t>Veřejná správa</a:t>
            </a:r>
          </a:p>
        </p:txBody>
      </p:sp>
      <p:sp>
        <p:nvSpPr>
          <p:cNvPr id="4" name="Zástupný symbol pro obsah 3"/>
          <p:cNvSpPr>
            <a:spLocks noGrp="1"/>
          </p:cNvSpPr>
          <p:nvPr>
            <p:ph sz="quarter" idx="1"/>
          </p:nvPr>
        </p:nvSpPr>
        <p:spPr/>
        <p:txBody>
          <a:bodyPr rtlCol="0">
            <a:normAutofit/>
          </a:bodyPr>
          <a:lstStyle/>
          <a:p>
            <a:pPr algn="just">
              <a:defRPr/>
            </a:pPr>
            <a:r>
              <a:rPr lang="cs-CZ" dirty="0"/>
              <a:t>Správa:</a:t>
            </a:r>
          </a:p>
          <a:p>
            <a:pPr marL="0" indent="0" algn="just">
              <a:buNone/>
              <a:defRPr/>
            </a:pPr>
            <a:r>
              <a:rPr lang="cs-CZ" dirty="0"/>
              <a:t>Soubor činností, majících záměrný charakter, které jsou uskutečňovány v relativně trvalo organizovaných celcích, v objektivně vymezeném rámci a jež jsou zaměřeny k dosažení určitého cíle. Současně se jedná také o zajištění těch procesů, jimiž se správa uskutečňuje.</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Nadpis 1"/>
          <p:cNvSpPr>
            <a:spLocks noGrp="1"/>
          </p:cNvSpPr>
          <p:nvPr>
            <p:ph type="title"/>
          </p:nvPr>
        </p:nvSpPr>
        <p:spPr/>
        <p:txBody>
          <a:bodyPr/>
          <a:lstStyle/>
          <a:p>
            <a:pPr eaLnBrk="1" hangingPunct="1"/>
            <a:r>
              <a:rPr lang="cs-CZ" altLang="cs-CZ"/>
              <a:t>Správa </a:t>
            </a:r>
            <a:r>
              <a:rPr lang="cs-CZ" altLang="cs-CZ" i="1"/>
              <a:t>veřejná</a:t>
            </a:r>
          </a:p>
        </p:txBody>
      </p:sp>
      <p:sp>
        <p:nvSpPr>
          <p:cNvPr id="3" name="Zástupný symbol pro obsah 2"/>
          <p:cNvSpPr>
            <a:spLocks noGrp="1"/>
          </p:cNvSpPr>
          <p:nvPr>
            <p:ph sz="quarter" idx="1"/>
          </p:nvPr>
        </p:nvSpPr>
        <p:spPr/>
        <p:txBody>
          <a:bodyPr rtlCol="0">
            <a:normAutofit/>
          </a:bodyPr>
          <a:lstStyle/>
          <a:p>
            <a:pPr algn="just">
              <a:defRPr/>
            </a:pPr>
            <a:r>
              <a:rPr lang="cs-CZ" dirty="0"/>
              <a:t>Vykonávaná ve veřejném zájmu</a:t>
            </a:r>
          </a:p>
          <a:p>
            <a:pPr lvl="1" algn="just">
              <a:defRPr/>
            </a:pPr>
            <a:r>
              <a:rPr lang="cs-CZ" dirty="0"/>
              <a:t>Problém s definicí „veřejného zájmu“</a:t>
            </a:r>
          </a:p>
          <a:p>
            <a:pPr algn="just">
              <a:defRPr/>
            </a:pPr>
            <a:r>
              <a:rPr lang="cs-CZ" dirty="0"/>
              <a:t>Zajišťování a vykonávání veřejných záležitostí těmi, kteří tuto činnost vykonávají jako právem stanovenou povinnost, a to pouze v mezích daných zákony</a:t>
            </a:r>
          </a:p>
          <a:p>
            <a:pPr algn="just">
              <a:defRPr/>
            </a:pPr>
            <a:endParaRPr lang="cs-CZ" dirty="0"/>
          </a:p>
          <a:p>
            <a:pPr marL="0" indent="0" algn="just">
              <a:buNone/>
              <a:defRPr/>
            </a:pPr>
            <a:r>
              <a:rPr lang="cs-CZ" dirty="0"/>
              <a:t>Soukromá – soukromý zájem, může vše, co zákon nezakazuje</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Nadpis 1"/>
          <p:cNvSpPr>
            <a:spLocks noGrp="1"/>
          </p:cNvSpPr>
          <p:nvPr>
            <p:ph type="title"/>
          </p:nvPr>
        </p:nvSpPr>
        <p:spPr/>
        <p:txBody>
          <a:bodyPr/>
          <a:lstStyle/>
          <a:p>
            <a:pPr eaLnBrk="1" hangingPunct="1"/>
            <a:r>
              <a:rPr lang="cs-CZ" altLang="cs-CZ"/>
              <a:t>VS materiální X formální</a:t>
            </a:r>
          </a:p>
        </p:txBody>
      </p:sp>
      <p:sp>
        <p:nvSpPr>
          <p:cNvPr id="24579" name="Zástupný symbol pro obsah 2"/>
          <p:cNvSpPr>
            <a:spLocks noGrp="1"/>
          </p:cNvSpPr>
          <p:nvPr>
            <p:ph sz="quarter" idx="1"/>
          </p:nvPr>
        </p:nvSpPr>
        <p:spPr/>
        <p:txBody>
          <a:bodyPr/>
          <a:lstStyle/>
          <a:p>
            <a:pPr eaLnBrk="1" hangingPunct="1"/>
            <a:r>
              <a:rPr lang="cs-CZ" altLang="cs-CZ"/>
              <a:t>VS – druh činnosti (=spravování)</a:t>
            </a:r>
          </a:p>
          <a:p>
            <a:pPr eaLnBrk="1" hangingPunct="1"/>
            <a:endParaRPr lang="cs-CZ" altLang="cs-CZ"/>
          </a:p>
          <a:p>
            <a:pPr marL="1828800" lvl="4" indent="0">
              <a:buNone/>
            </a:pPr>
            <a:r>
              <a:rPr lang="cs-CZ" altLang="cs-CZ"/>
              <a:t>	</a:t>
            </a:r>
            <a:r>
              <a:rPr lang="cs-CZ" altLang="cs-CZ" sz="3200" i="1"/>
              <a:t>materiální</a:t>
            </a:r>
          </a:p>
          <a:p>
            <a:pPr marL="1828800" lvl="4" indent="0">
              <a:buNone/>
            </a:pPr>
            <a:r>
              <a:rPr lang="cs-CZ" altLang="cs-CZ" sz="3200"/>
              <a:t>	        X</a:t>
            </a:r>
          </a:p>
          <a:p>
            <a:pPr marL="1828800" lvl="4" indent="0">
              <a:buNone/>
            </a:pPr>
            <a:r>
              <a:rPr lang="cs-CZ" altLang="cs-CZ" sz="3200"/>
              <a:t>	</a:t>
            </a:r>
            <a:r>
              <a:rPr lang="cs-CZ" altLang="cs-CZ" sz="3200" i="1"/>
              <a:t>formální</a:t>
            </a:r>
          </a:p>
          <a:p>
            <a:pPr marL="1828800" lvl="4" indent="0">
              <a:buNone/>
            </a:pPr>
            <a:endParaRPr lang="cs-CZ" altLang="cs-CZ" sz="3200" i="1"/>
          </a:p>
          <a:p>
            <a:pPr marL="1828800" lvl="4" indent="0">
              <a:buNone/>
            </a:pPr>
            <a:endParaRPr lang="cs-CZ" altLang="cs-CZ" sz="3200" i="1"/>
          </a:p>
          <a:p>
            <a:pPr marL="1828800" lvl="4" indent="0">
              <a:buNone/>
            </a:pPr>
            <a:r>
              <a:rPr lang="cs-CZ" altLang="cs-CZ"/>
              <a:t>VS – organizační jednotka (= instituce, orgán)</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p:cNvSpPr>
            <a:spLocks noGrp="1"/>
          </p:cNvSpPr>
          <p:nvPr>
            <p:ph type="title"/>
          </p:nvPr>
        </p:nvSpPr>
        <p:spPr/>
        <p:txBody>
          <a:bodyPr/>
          <a:lstStyle/>
          <a:p>
            <a:pPr eaLnBrk="1" hangingPunct="1"/>
            <a:r>
              <a:rPr lang="cs-CZ" altLang="cs-CZ"/>
              <a:t>Materiální pojetí</a:t>
            </a:r>
          </a:p>
        </p:txBody>
      </p:sp>
      <p:sp>
        <p:nvSpPr>
          <p:cNvPr id="3" name="Zástupný symbol pro obsah 2"/>
          <p:cNvSpPr>
            <a:spLocks noGrp="1"/>
          </p:cNvSpPr>
          <p:nvPr>
            <p:ph sz="quarter" idx="1"/>
          </p:nvPr>
        </p:nvSpPr>
        <p:spPr/>
        <p:txBody>
          <a:bodyPr rtlCol="0">
            <a:normAutofit lnSpcReduction="10000"/>
          </a:bodyPr>
          <a:lstStyle/>
          <a:p>
            <a:pPr algn="just">
              <a:defRPr/>
            </a:pPr>
            <a:r>
              <a:rPr lang="cs-CZ" dirty="0"/>
              <a:t>Činnost státních nebo jiných orgánů veřejné moci za účelem plnění určitých úkolů</a:t>
            </a:r>
          </a:p>
          <a:p>
            <a:pPr algn="just">
              <a:defRPr/>
            </a:pPr>
            <a:endParaRPr lang="cs-CZ" dirty="0"/>
          </a:p>
          <a:p>
            <a:pPr algn="just">
              <a:defRPr/>
            </a:pPr>
            <a:r>
              <a:rPr lang="cs-CZ" dirty="0"/>
              <a:t>Pozitivní X negativní vymezení:</a:t>
            </a:r>
          </a:p>
          <a:p>
            <a:pPr algn="just">
              <a:buFontTx/>
              <a:buChar char="-"/>
              <a:defRPr/>
            </a:pPr>
            <a:r>
              <a:rPr lang="cs-CZ" b="1" dirty="0"/>
              <a:t>Pozitivní</a:t>
            </a:r>
            <a:r>
              <a:rPr lang="cs-CZ" dirty="0"/>
              <a:t> – úkoly, které má správa zabezpečovat</a:t>
            </a:r>
          </a:p>
          <a:p>
            <a:pPr algn="just">
              <a:buFontTx/>
              <a:buChar char="-"/>
              <a:defRPr/>
            </a:pPr>
            <a:r>
              <a:rPr lang="cs-CZ" b="1" dirty="0"/>
              <a:t>Negativní </a:t>
            </a:r>
            <a:r>
              <a:rPr lang="cs-CZ" dirty="0"/>
              <a:t>– co není VS „zbytková kategorie“</a:t>
            </a:r>
          </a:p>
          <a:p>
            <a:pPr marL="0" indent="0" algn="just">
              <a:buNone/>
              <a:defRPr/>
            </a:pPr>
            <a:r>
              <a:rPr lang="cs-CZ" dirty="0"/>
              <a:t>→ souhrn činností, které nejsou zákonodárstvím, vládou ani soudnictvím</a:t>
            </a:r>
          </a:p>
          <a:p>
            <a:pPr marL="0" indent="0" algn="just">
              <a:buNone/>
              <a:defRPr/>
            </a:pPr>
            <a:r>
              <a:rPr lang="cs-CZ" dirty="0"/>
              <a:t>→činnosti státu (jiného subjektu veřejné moci), která není vykonávaná orgány moci zákonodárné, výkonné ani soudní</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p:cNvSpPr>
            <a:spLocks noGrp="1"/>
          </p:cNvSpPr>
          <p:nvPr>
            <p:ph type="title"/>
          </p:nvPr>
        </p:nvSpPr>
        <p:spPr/>
        <p:txBody>
          <a:bodyPr/>
          <a:lstStyle/>
          <a:p>
            <a:pPr eaLnBrk="1" hangingPunct="1"/>
            <a:r>
              <a:rPr lang="cs-CZ" altLang="cs-CZ"/>
              <a:t>Správní věda</a:t>
            </a:r>
          </a:p>
        </p:txBody>
      </p:sp>
      <p:sp>
        <p:nvSpPr>
          <p:cNvPr id="3" name="Zástupný symbol pro obsah 2"/>
          <p:cNvSpPr>
            <a:spLocks noGrp="1"/>
          </p:cNvSpPr>
          <p:nvPr>
            <p:ph sz="quarter" idx="1"/>
          </p:nvPr>
        </p:nvSpPr>
        <p:spPr/>
        <p:txBody>
          <a:bodyPr rtlCol="0">
            <a:normAutofit/>
          </a:bodyPr>
          <a:lstStyle/>
          <a:p>
            <a:pPr algn="just">
              <a:defRPr/>
            </a:pPr>
            <a:r>
              <a:rPr lang="cs-CZ" dirty="0"/>
              <a:t>Vědní obor v rámci sociálních věd → sociální vědní obor o veřejné správě</a:t>
            </a:r>
          </a:p>
          <a:p>
            <a:pPr algn="just">
              <a:defRPr/>
            </a:pPr>
            <a:endParaRPr lang="cs-CZ" dirty="0"/>
          </a:p>
          <a:p>
            <a:pPr algn="just">
              <a:defRPr/>
            </a:pPr>
            <a:r>
              <a:rPr lang="cs-CZ" dirty="0"/>
              <a:t>Sociální věda o racionálním uspořádání veřejné správy za účelem dosahování její efektivnosti, demokratičnosti a otevřenosti při obstarávání veřejných záležitostí</a:t>
            </a:r>
          </a:p>
          <a:p>
            <a:pPr algn="just">
              <a:defRPr/>
            </a:pPr>
            <a:endParaRPr lang="cs-CZ" dirty="0"/>
          </a:p>
          <a:p>
            <a:pPr algn="just">
              <a:defRPr/>
            </a:pPr>
            <a:r>
              <a:rPr lang="cs-CZ" dirty="0"/>
              <a:t>Má mít praktický smysl a cíl</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p:cNvSpPr>
            <a:spLocks noGrp="1"/>
          </p:cNvSpPr>
          <p:nvPr>
            <p:ph type="title"/>
          </p:nvPr>
        </p:nvSpPr>
        <p:spPr/>
        <p:txBody>
          <a:bodyPr/>
          <a:lstStyle/>
          <a:p>
            <a:pPr eaLnBrk="1" hangingPunct="1"/>
            <a:r>
              <a:rPr lang="cs-CZ" altLang="cs-CZ"/>
              <a:t>Okruhy správní vědy</a:t>
            </a:r>
          </a:p>
        </p:txBody>
      </p:sp>
      <p:sp>
        <p:nvSpPr>
          <p:cNvPr id="27651" name="Zástupný symbol pro obsah 2"/>
          <p:cNvSpPr>
            <a:spLocks noGrp="1"/>
          </p:cNvSpPr>
          <p:nvPr>
            <p:ph sz="quarter" idx="1"/>
          </p:nvPr>
        </p:nvSpPr>
        <p:spPr/>
        <p:txBody>
          <a:bodyPr/>
          <a:lstStyle/>
          <a:p>
            <a:pPr algn="just" eaLnBrk="1" hangingPunct="1"/>
            <a:r>
              <a:rPr lang="cs-CZ" altLang="cs-CZ"/>
              <a:t>Postavení VS ve státě a její vztah k občanům a organizacím při plnění veřejných úkolů</a:t>
            </a:r>
          </a:p>
          <a:p>
            <a:pPr algn="just" eaLnBrk="1" hangingPunct="1"/>
            <a:r>
              <a:rPr lang="cs-CZ" altLang="cs-CZ"/>
              <a:t>Rozhodování a rozhodovací procesy ve VS</a:t>
            </a:r>
          </a:p>
          <a:p>
            <a:pPr algn="just" eaLnBrk="1" hangingPunct="1"/>
            <a:r>
              <a:rPr lang="cs-CZ" altLang="cs-CZ"/>
              <a:t>Organizační výstavba VS</a:t>
            </a:r>
          </a:p>
          <a:p>
            <a:pPr algn="just" eaLnBrk="1" hangingPunct="1"/>
            <a:r>
              <a:rPr lang="cs-CZ" altLang="cs-CZ"/>
              <a:t>Pracovníci ve VS, jejich kvalifikace, postavení</a:t>
            </a:r>
          </a:p>
          <a:p>
            <a:pPr algn="just" eaLnBrk="1" hangingPunct="1"/>
            <a:r>
              <a:rPr lang="cs-CZ" altLang="cs-CZ"/>
              <a:t>Finanční a materiální zabezpečení VS</a:t>
            </a:r>
          </a:p>
          <a:p>
            <a:pPr algn="just" eaLnBrk="1" hangingPunct="1"/>
            <a:r>
              <a:rPr lang="cs-CZ" altLang="cs-CZ"/>
              <a:t>Modernizace činností a organizace VS</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p:cNvSpPr>
            <a:spLocks noGrp="1"/>
          </p:cNvSpPr>
          <p:nvPr>
            <p:ph type="title"/>
          </p:nvPr>
        </p:nvSpPr>
        <p:spPr/>
        <p:txBody>
          <a:bodyPr/>
          <a:lstStyle/>
          <a:p>
            <a:pPr eaLnBrk="1" hangingPunct="1"/>
            <a:r>
              <a:rPr lang="cs-CZ" altLang="cs-CZ"/>
              <a:t>Funkce správní vědy</a:t>
            </a:r>
          </a:p>
        </p:txBody>
      </p:sp>
      <p:sp>
        <p:nvSpPr>
          <p:cNvPr id="3" name="Zástupný symbol pro obsah 2"/>
          <p:cNvSpPr>
            <a:spLocks noGrp="1"/>
          </p:cNvSpPr>
          <p:nvPr>
            <p:ph sz="quarter" idx="1"/>
          </p:nvPr>
        </p:nvSpPr>
        <p:spPr/>
        <p:txBody>
          <a:bodyPr rtlCol="0">
            <a:normAutofit/>
          </a:bodyPr>
          <a:lstStyle/>
          <a:p>
            <a:pPr algn="just">
              <a:defRPr/>
            </a:pPr>
            <a:r>
              <a:rPr lang="cs-CZ" b="1" dirty="0"/>
              <a:t>Programová</a:t>
            </a:r>
            <a:r>
              <a:rPr lang="cs-CZ" dirty="0"/>
              <a:t> – disponování informacemi o VS, formulace základních problémů, podněcování řešení, doporučení ke konkrétním opatřením</a:t>
            </a:r>
          </a:p>
          <a:p>
            <a:pPr algn="just">
              <a:defRPr/>
            </a:pPr>
            <a:r>
              <a:rPr lang="cs-CZ" b="1" dirty="0"/>
              <a:t>Koordinační</a:t>
            </a:r>
            <a:r>
              <a:rPr lang="cs-CZ" dirty="0"/>
              <a:t> – koordinace studia VS</a:t>
            </a:r>
          </a:p>
          <a:p>
            <a:pPr algn="just">
              <a:defRPr/>
            </a:pPr>
            <a:r>
              <a:rPr lang="cs-CZ" b="1" dirty="0"/>
              <a:t>Aplikační </a:t>
            </a:r>
            <a:r>
              <a:rPr lang="cs-CZ" dirty="0"/>
              <a:t>– integrace poznatků jiných oborů a jejich aplikace na VS (modernizace, zvyšování kvalifikace a výkonnosti)</a:t>
            </a:r>
          </a:p>
          <a:p>
            <a:pPr algn="just">
              <a:defRPr/>
            </a:pPr>
            <a:r>
              <a:rPr lang="cs-CZ" b="1" dirty="0"/>
              <a:t>Poznávací</a:t>
            </a:r>
            <a:r>
              <a:rPr lang="cs-CZ" dirty="0"/>
              <a:t> – vytváření nových vědeckých poznatků, metod a pojmového aparátu</a:t>
            </a: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D2EBF46-88D4-4EA3-BA04-1CF0F2B4B436}"/>
              </a:ext>
            </a:extLst>
          </p:cNvPr>
          <p:cNvSpPr>
            <a:spLocks noGrp="1"/>
          </p:cNvSpPr>
          <p:nvPr>
            <p:ph type="ctrTitle"/>
          </p:nvPr>
        </p:nvSpPr>
        <p:spPr/>
        <p:txBody>
          <a:bodyPr/>
          <a:lstStyle/>
          <a:p>
            <a:r>
              <a:rPr lang="cs-CZ" dirty="0"/>
              <a:t>Úrovně veřejné politiky</a:t>
            </a:r>
          </a:p>
        </p:txBody>
      </p:sp>
      <p:sp>
        <p:nvSpPr>
          <p:cNvPr id="5" name="Podnadpis 4">
            <a:extLst>
              <a:ext uri="{FF2B5EF4-FFF2-40B4-BE49-F238E27FC236}">
                <a16:creationId xmlns:a16="http://schemas.microsoft.com/office/drawing/2014/main" id="{B9BCD15A-365A-4AFB-AC80-566103F9400E}"/>
              </a:ext>
            </a:extLst>
          </p:cNvPr>
          <p:cNvSpPr>
            <a:spLocks noGrp="1"/>
          </p:cNvSpPr>
          <p:nvPr>
            <p:ph type="subTitle" idx="1"/>
          </p:nvPr>
        </p:nvSpPr>
        <p:spPr/>
        <p:txBody>
          <a:bodyPr/>
          <a:lstStyle/>
          <a:p>
            <a:r>
              <a:rPr lang="cs-CZ" dirty="0"/>
              <a:t>Lokální veřejná politika</a:t>
            </a:r>
          </a:p>
        </p:txBody>
      </p:sp>
    </p:spTree>
    <p:extLst>
      <p:ext uri="{BB962C8B-B14F-4D97-AF65-F5344CB8AC3E}">
        <p14:creationId xmlns:p14="http://schemas.microsoft.com/office/powerpoint/2010/main" val="27054362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Maurice</a:t>
            </a:r>
            <a:r>
              <a:rPr lang="cs-CZ" dirty="0"/>
              <a:t> </a:t>
            </a:r>
            <a:r>
              <a:rPr lang="cs-CZ" dirty="0" err="1"/>
              <a:t>Duverger</a:t>
            </a:r>
            <a:r>
              <a:rPr lang="cs-CZ" dirty="0"/>
              <a:t> </a:t>
            </a:r>
          </a:p>
        </p:txBody>
      </p:sp>
      <p:sp>
        <p:nvSpPr>
          <p:cNvPr id="3" name="Zástupný symbol pro obsah 2"/>
          <p:cNvSpPr>
            <a:spLocks noGrp="1"/>
          </p:cNvSpPr>
          <p:nvPr>
            <p:ph idx="1"/>
          </p:nvPr>
        </p:nvSpPr>
        <p:spPr/>
        <p:txBody>
          <a:bodyPr>
            <a:normAutofit/>
          </a:bodyPr>
          <a:lstStyle/>
          <a:p>
            <a:r>
              <a:rPr lang="cs-CZ" dirty="0"/>
              <a:t>Metody politické vědy (1959)</a:t>
            </a:r>
          </a:p>
          <a:p>
            <a:r>
              <a:rPr lang="cs-CZ" dirty="0"/>
              <a:t>3 názorové proudy na obsah předmětu vědy o politice:</a:t>
            </a:r>
          </a:p>
          <a:p>
            <a:pPr lvl="1"/>
            <a:r>
              <a:rPr lang="cs-CZ" dirty="0"/>
              <a:t>Politologie průsečíkem věd (neumožňuje hovořit o politologii jako o specifické společenskovědní disciplíně)</a:t>
            </a:r>
          </a:p>
          <a:p>
            <a:pPr lvl="1"/>
            <a:r>
              <a:rPr lang="cs-CZ" dirty="0"/>
              <a:t>Politologie nejmladší ze společenských věd (měla by se zabývat oblastmi politiky stojícími mimo zájem ostatních společenských věd – např. struktura a fungování politických stran, volební systémy, nátlakové skupiny…)</a:t>
            </a:r>
          </a:p>
          <a:p>
            <a:pPr lvl="1"/>
            <a:r>
              <a:rPr lang="cs-CZ" dirty="0"/>
              <a:t>Politologie jako věda syntetická. Jejím úkolem je shrnovat a zevšeobecňovat poznatky jiných společenských věd týkající se studia moci a státu.</a:t>
            </a:r>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E78C207-C200-4CE1-99E2-43691B27860F}"/>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F341C008-E344-4438-B8DD-65EF1195A493}"/>
              </a:ext>
            </a:extLst>
          </p:cNvPr>
          <p:cNvSpPr>
            <a:spLocks noGrp="1"/>
          </p:cNvSpPr>
          <p:nvPr>
            <p:ph idx="1"/>
          </p:nvPr>
        </p:nvSpPr>
        <p:spPr/>
        <p:txBody>
          <a:bodyPr>
            <a:normAutofit fontScale="62500" lnSpcReduction="20000"/>
          </a:bodyPr>
          <a:lstStyle/>
          <a:p>
            <a:r>
              <a:rPr lang="cs-CZ" dirty="0"/>
              <a:t>Nejzákladnější úrovní realizace veřejných politik je lokální veřejná politika. Nejen v českém prostředí je realizována na úrovni obcí. V českém prostředí však převažují poměrně málo lidnaté obce disponující nižšími rozpočty. Z tohoto důvodu mnohé obce spoluutvářejí tzv. </a:t>
            </a:r>
            <a:r>
              <a:rPr lang="cs-CZ" dirty="0" err="1"/>
              <a:t>meziobecní</a:t>
            </a:r>
            <a:r>
              <a:rPr lang="cs-CZ" dirty="0"/>
              <a:t> spolupráci, jejímž prostřednictvím realizují část „svých“ veřejných politik. Dohodnout se takto mohou nejméně dvě a či více obcí, které spolupracují v konkrétních oblastech lokální politiky (často při založení a provozu mateřské či základní školy, v oblastech cestovního ruchu, při výstavbě a modernizaci infrastruktury </a:t>
            </a:r>
            <a:r>
              <a:rPr lang="cs-CZ" dirty="0" err="1"/>
              <a:t>atd</a:t>
            </a:r>
            <a:r>
              <a:rPr lang="cs-CZ" dirty="0"/>
              <a:t>).v Mezi subjekty lokální veřejné politiky řadíme obecní zastupitelstvo, radu, starostu i občany obce (do této kategorie patří kromě obyvatel obce také občanská sdružení, nejrůznější druhy nadací, obecně prospěšné společnosti, církve, politické strany a další organizace, které působí na území dané obce). Objekty pak představují všichni obyvatelé obce a dále organizace, které na území obce působí. </a:t>
            </a:r>
          </a:p>
          <a:p>
            <a:r>
              <a:rPr lang="cs-CZ" dirty="0"/>
              <a:t>Lokální veřejné politiky se vyznačují následujícími dvěma základními charakteristikami: </a:t>
            </a:r>
          </a:p>
          <a:p>
            <a:pPr lvl="0"/>
            <a:r>
              <a:rPr lang="cs-CZ" dirty="0"/>
              <a:t>„obsazují politické činnosti prováděné uvnitř územní jednotky veřejné správy pro dané společenství a </a:t>
            </a:r>
          </a:p>
          <a:p>
            <a:pPr lvl="0"/>
            <a:r>
              <a:rPr lang="cs-CZ" dirty="0"/>
              <a:t>spravují přímo potřeby takových společenství“ (</a:t>
            </a:r>
            <a:r>
              <a:rPr lang="cs-CZ" dirty="0" err="1"/>
              <a:t>Halásek</a:t>
            </a:r>
            <a:r>
              <a:rPr lang="cs-CZ" dirty="0"/>
              <a:t> 2004, 64)</a:t>
            </a:r>
          </a:p>
          <a:p>
            <a:pPr lvl="0"/>
            <a:r>
              <a:rPr lang="cs-CZ" dirty="0"/>
              <a:t>V konečné fázi o konkrétní podobě veřejné politiky rozhoduje zastupitelstvo obce a usnáší se ve formě tzv. Obecně závazných vyhlášek (OZV). Tyto obecně závazné vyhlášky musí být vyvěšeny na úřední desce obecního úřadu po dobu nejméně 15 dní. Zároveň platí, že obecně závazné vyhlášky nesmí být v rozporu se stávajícími zákony České republiky, přičemž ze zákona kontrolu OZV prování Ministerstvo vnitra České republiky. Postavení obcí a jejich orgánů upravuje zákon č. 128/2000 Sb. </a:t>
            </a:r>
            <a:r>
              <a:rPr lang="cs-CZ" i="1" dirty="0"/>
              <a:t>Zákon o obcích.</a:t>
            </a:r>
            <a:r>
              <a:rPr lang="cs-CZ" dirty="0"/>
              <a:t> </a:t>
            </a:r>
          </a:p>
          <a:p>
            <a:endParaRPr lang="cs-CZ" dirty="0"/>
          </a:p>
        </p:txBody>
      </p:sp>
    </p:spTree>
    <p:extLst>
      <p:ext uri="{BB962C8B-B14F-4D97-AF65-F5344CB8AC3E}">
        <p14:creationId xmlns:p14="http://schemas.microsoft.com/office/powerpoint/2010/main" val="2907694341"/>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8FBE5D-3F6A-4D6E-99ED-A7A2E2BE491E}"/>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102C153F-CCD0-451B-9AB4-6E3390F864DD}"/>
              </a:ext>
            </a:extLst>
          </p:cNvPr>
          <p:cNvSpPr>
            <a:spLocks noGrp="1"/>
          </p:cNvSpPr>
          <p:nvPr>
            <p:ph idx="1"/>
          </p:nvPr>
        </p:nvSpPr>
        <p:spPr/>
        <p:txBody>
          <a:bodyPr>
            <a:normAutofit fontScale="92500" lnSpcReduction="20000"/>
          </a:bodyPr>
          <a:lstStyle/>
          <a:p>
            <a:r>
              <a:rPr lang="cs-CZ" dirty="0"/>
              <a:t>Přednostmi řešení záležitostí obecního veřejného zájmu na úrovni obce jsou:</a:t>
            </a:r>
          </a:p>
          <a:p>
            <a:pPr lvl="0"/>
            <a:r>
              <a:rPr lang="cs-CZ" dirty="0"/>
              <a:t>dobrá znalost prostředí, občanů, všech souvislostí</a:t>
            </a:r>
          </a:p>
          <a:p>
            <a:pPr lvl="0"/>
            <a:r>
              <a:rPr lang="cs-CZ" dirty="0"/>
              <a:t>možnost zapojit občany do správy věcí veřejných</a:t>
            </a:r>
          </a:p>
          <a:p>
            <a:pPr lvl="0"/>
            <a:r>
              <a:rPr lang="cs-CZ" dirty="0"/>
              <a:t>reálná decentralizace správy společnosti</a:t>
            </a:r>
          </a:p>
          <a:p>
            <a:pPr lvl="0"/>
            <a:r>
              <a:rPr lang="cs-CZ" dirty="0"/>
              <a:t>vysoký potenciál sdružovat tři základní sektory (veřejný, soukromý a občanský)</a:t>
            </a:r>
          </a:p>
          <a:p>
            <a:r>
              <a:rPr lang="cs-CZ" dirty="0"/>
              <a:t>Lokální veřejná politika se také vyznačuje možností občanů ovlivnit některé z veřejných záležitostí prostřednictvím místního referenda. Veřejné politiky na lokální úrovni představují velmi zásadní oblast. V Evropě v posledních několika desetiletích docházelo k zásadním decentralizačním procesům. Rada Evropy schválila v roce 1985 Evropskou chartu místní samosprávy, která znamenala posílení samospráv na lokální úrovni</a:t>
            </a:r>
          </a:p>
        </p:txBody>
      </p:sp>
    </p:spTree>
    <p:extLst>
      <p:ext uri="{BB962C8B-B14F-4D97-AF65-F5344CB8AC3E}">
        <p14:creationId xmlns:p14="http://schemas.microsoft.com/office/powerpoint/2010/main" val="343098940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B09E666-0C05-4CCB-8988-3E580DBEC581}"/>
              </a:ext>
            </a:extLst>
          </p:cNvPr>
          <p:cNvSpPr>
            <a:spLocks noGrp="1"/>
          </p:cNvSpPr>
          <p:nvPr>
            <p:ph type="title"/>
          </p:nvPr>
        </p:nvSpPr>
        <p:spPr/>
        <p:txBody>
          <a:bodyPr/>
          <a:lstStyle/>
          <a:p>
            <a:r>
              <a:rPr lang="cs-CZ" dirty="0"/>
              <a:t>Regionální veřejná politika</a:t>
            </a:r>
          </a:p>
        </p:txBody>
      </p:sp>
      <p:sp>
        <p:nvSpPr>
          <p:cNvPr id="3" name="Zástupný symbol pro obsah 2">
            <a:extLst>
              <a:ext uri="{FF2B5EF4-FFF2-40B4-BE49-F238E27FC236}">
                <a16:creationId xmlns:a16="http://schemas.microsoft.com/office/drawing/2014/main" id="{DC5D697F-5A3A-49DD-B8D6-9D3F3AD21500}"/>
              </a:ext>
            </a:extLst>
          </p:cNvPr>
          <p:cNvSpPr>
            <a:spLocks noGrp="1"/>
          </p:cNvSpPr>
          <p:nvPr>
            <p:ph idx="1"/>
          </p:nvPr>
        </p:nvSpPr>
        <p:spPr/>
        <p:txBody>
          <a:bodyPr>
            <a:normAutofit fontScale="92500" lnSpcReduction="20000"/>
          </a:bodyPr>
          <a:lstStyle/>
          <a:p>
            <a:r>
              <a:rPr lang="cs-CZ" dirty="0"/>
              <a:t>Dalším stupněm mezi lokální a národní Veřejnou politikou představuje regionální politika. Veřejná politika na této úrovni je prováděna na úrovni mikroregionů, jednotlivých krajů a na základě spolupráce mezi jednotlivými kraji. Subjekty veřejné politiky představují kraje, zastupitelstva kraje, rada, hejtman, obce, které leží na území daného kraje, občané kraje a všechny organizace a sdružení, které vykonávají svou činnost na území kraje. „Regionální veřejná politika se týká především komplexního územního rozvoje, dopravní obslužnosti území, správy a financování primárního a sekundárního školství, péče o životní prostředí a potřebu informací atd.“ (</a:t>
            </a:r>
            <a:r>
              <a:rPr lang="cs-CZ" dirty="0" err="1"/>
              <a:t>Halásek</a:t>
            </a:r>
            <a:r>
              <a:rPr lang="cs-CZ" dirty="0"/>
              <a:t> a Zezulková, 2004, 66) „O regionální veřejné politice v konečné fázi rozhoduje zastupitelstvo kraje a usnáší se na ni ve formě obecně závazných vyhlášek kraje.“ (</a:t>
            </a:r>
            <a:r>
              <a:rPr lang="cs-CZ" dirty="0" err="1"/>
              <a:t>Halásek</a:t>
            </a:r>
            <a:r>
              <a:rPr lang="cs-CZ" dirty="0"/>
              <a:t> a Zezulková, 2004, 66). Navíc platí, že tyto vyhlášky, stejně jako v případě obecně závazných vyhlášek nesmí být v rozporu se stávající platnou právní úpravou České republiky. Postavení krajů a jejich orgánů upravuje zákon č. 129/2000 Sb. </a:t>
            </a:r>
            <a:r>
              <a:rPr lang="cs-CZ" i="1" dirty="0"/>
              <a:t>Zákon</a:t>
            </a:r>
            <a:r>
              <a:rPr lang="cs-CZ" dirty="0"/>
              <a:t> </a:t>
            </a:r>
            <a:r>
              <a:rPr lang="cs-CZ" i="1" dirty="0"/>
              <a:t>o krajích.</a:t>
            </a:r>
            <a:r>
              <a:rPr lang="cs-CZ" dirty="0"/>
              <a:t>  </a:t>
            </a:r>
          </a:p>
          <a:p>
            <a:endParaRPr lang="cs-CZ" dirty="0"/>
          </a:p>
        </p:txBody>
      </p:sp>
    </p:spTree>
    <p:extLst>
      <p:ext uri="{BB962C8B-B14F-4D97-AF65-F5344CB8AC3E}">
        <p14:creationId xmlns:p14="http://schemas.microsoft.com/office/powerpoint/2010/main" val="8267676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1A5C5D-BB5D-4BFA-8346-6CD854DE4A37}"/>
              </a:ext>
            </a:extLst>
          </p:cNvPr>
          <p:cNvSpPr>
            <a:spLocks noGrp="1"/>
          </p:cNvSpPr>
          <p:nvPr>
            <p:ph type="title"/>
          </p:nvPr>
        </p:nvSpPr>
        <p:spPr/>
        <p:txBody>
          <a:bodyPr/>
          <a:lstStyle/>
          <a:p>
            <a:r>
              <a:rPr lang="cs-CZ" dirty="0"/>
              <a:t>Národní veřejné politiky</a:t>
            </a:r>
          </a:p>
        </p:txBody>
      </p:sp>
      <p:sp>
        <p:nvSpPr>
          <p:cNvPr id="3" name="Zástupný symbol pro obsah 2">
            <a:extLst>
              <a:ext uri="{FF2B5EF4-FFF2-40B4-BE49-F238E27FC236}">
                <a16:creationId xmlns:a16="http://schemas.microsoft.com/office/drawing/2014/main" id="{EF7C612C-DF7B-4BF9-BA4D-F4072280A57E}"/>
              </a:ext>
            </a:extLst>
          </p:cNvPr>
          <p:cNvSpPr>
            <a:spLocks noGrp="1"/>
          </p:cNvSpPr>
          <p:nvPr>
            <p:ph idx="1"/>
          </p:nvPr>
        </p:nvSpPr>
        <p:spPr/>
        <p:txBody>
          <a:bodyPr>
            <a:normAutofit fontScale="92500" lnSpcReduction="20000"/>
          </a:bodyPr>
          <a:lstStyle/>
          <a:p>
            <a:r>
              <a:rPr lang="cs-CZ" dirty="0"/>
              <a:t>Národní veřejné politiky jsou vykonávány na centrální úrovni, tzn. na úrovni národního státu. Subjekty národní veřejné politiky jsou parlament, prezident, vláda, ministerstva a další ústřední orgány státní správy. Důležitým subjektem jsou zájmové organizace, profesní komory, odbory, tripartita, kraje a obce. Objektem národní veřejné politiky jsou občané státu, krajů, obce a všechny organizace, které působí na území státu. </a:t>
            </a:r>
          </a:p>
          <a:p>
            <a:r>
              <a:rPr lang="cs-CZ" dirty="0"/>
              <a:t>„Národní veřejná politika je dána</a:t>
            </a:r>
          </a:p>
          <a:p>
            <a:r>
              <a:rPr lang="cs-CZ" dirty="0"/>
              <a:t>Ústavou a Listinou základních práv a svobod</a:t>
            </a:r>
          </a:p>
          <a:p>
            <a:r>
              <a:rPr lang="cs-CZ" dirty="0"/>
              <a:t>Konkrétní segmenty národní veřejné politiky jsou pak vyjádřeny v zákonech.  </a:t>
            </a:r>
          </a:p>
          <a:p>
            <a:r>
              <a:rPr lang="cs-CZ" dirty="0"/>
              <a:t>zákony – zmocňují exekutivu – k vydávání podzákonných právních předpisů – Nařízení vlády, vyhlášky ministerstev.“ (</a:t>
            </a:r>
            <a:r>
              <a:rPr lang="cs-CZ" dirty="0" err="1"/>
              <a:t>Halásek</a:t>
            </a:r>
            <a:r>
              <a:rPr lang="cs-CZ" dirty="0"/>
              <a:t> a Zezulková 2004, 66).</a:t>
            </a:r>
          </a:p>
          <a:p>
            <a:endParaRPr lang="cs-CZ" dirty="0"/>
          </a:p>
        </p:txBody>
      </p:sp>
    </p:spTree>
    <p:extLst>
      <p:ext uri="{BB962C8B-B14F-4D97-AF65-F5344CB8AC3E}">
        <p14:creationId xmlns:p14="http://schemas.microsoft.com/office/powerpoint/2010/main" val="260476416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DC32539-E95B-4642-BBE0-EB7F9508A058}"/>
              </a:ext>
            </a:extLst>
          </p:cNvPr>
          <p:cNvSpPr>
            <a:spLocks noGrp="1"/>
          </p:cNvSpPr>
          <p:nvPr>
            <p:ph type="title"/>
          </p:nvPr>
        </p:nvSpPr>
        <p:spPr/>
        <p:txBody>
          <a:bodyPr/>
          <a:lstStyle/>
          <a:p>
            <a:r>
              <a:rPr lang="cs-CZ" dirty="0"/>
              <a:t>Evropská veřejná politika</a:t>
            </a:r>
          </a:p>
        </p:txBody>
      </p:sp>
      <p:sp>
        <p:nvSpPr>
          <p:cNvPr id="3" name="Zástupný symbol pro obsah 2">
            <a:extLst>
              <a:ext uri="{FF2B5EF4-FFF2-40B4-BE49-F238E27FC236}">
                <a16:creationId xmlns:a16="http://schemas.microsoft.com/office/drawing/2014/main" id="{29C4612D-FABE-4B26-AEC0-D3B37DCF0438}"/>
              </a:ext>
            </a:extLst>
          </p:cNvPr>
          <p:cNvSpPr>
            <a:spLocks noGrp="1"/>
          </p:cNvSpPr>
          <p:nvPr>
            <p:ph idx="1"/>
          </p:nvPr>
        </p:nvSpPr>
        <p:spPr/>
        <p:txBody>
          <a:bodyPr>
            <a:normAutofit fontScale="77500" lnSpcReduction="20000"/>
          </a:bodyPr>
          <a:lstStyle/>
          <a:p>
            <a:r>
              <a:rPr lang="cs-CZ" dirty="0"/>
              <a:t>V průběhu 50. let 20. století byly započaty procesy evropské integrace, v jejím rámci došlo k vytvoření Evropských hospodářských společenství, na jejichž základě vznikla pozdější Evropská unie. Rovněž na této úrovni je pro dosažení cílů Evropské unie potřeba formulovat a implementovat veřejné politiky. Subjekty, které se na těchto procesech podílejí, jsou na evropské úrovni Evropská rada, Evropský parlament, Evropská komise a všechny ostatní orgány Evropské unie. Na evropské veřejné politice se také podílejí národní parlamenty jednotlivých členských zemí EU, národní vlády, regiony. Mezi objekty evropských veřejných politik můžeme přiřadit všechny občany EU, vlády členských států, parlamenty členských zemí, kraje a obce a také veškeré organizace, které působí v Evropské unii. Veřejná politika EU je vyjádřena především v zakládacích smlouvách, které můžeme souhrnně označit jako primární právo společenství. Sekundární právo Evropských společenství naopak představují právní akty, jež byly přijaty jednotlivými institucemi Evropské unie, mezi něž patří nařízení, směrnice, stanoviska, rozhodnutí a doporučení. K těmto aktům jsou zmocněny Rada EU, často také Rada EU společně s Evropským parlamentem a v mnohých případech také i Evropská komise. </a:t>
            </a:r>
          </a:p>
        </p:txBody>
      </p:sp>
    </p:spTree>
    <p:extLst>
      <p:ext uri="{BB962C8B-B14F-4D97-AF65-F5344CB8AC3E}">
        <p14:creationId xmlns:p14="http://schemas.microsoft.com/office/powerpoint/2010/main" val="3044640122"/>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1185BD-7F06-4F10-BCDF-6AEBE96C18E0}"/>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27679F34-72BD-4771-919E-7FDED4FC2D6B}"/>
              </a:ext>
            </a:extLst>
          </p:cNvPr>
          <p:cNvSpPr>
            <a:spLocks noGrp="1"/>
          </p:cNvSpPr>
          <p:nvPr>
            <p:ph idx="1"/>
          </p:nvPr>
        </p:nvSpPr>
        <p:spPr/>
        <p:txBody>
          <a:bodyPr>
            <a:normAutofit lnSpcReduction="10000"/>
          </a:bodyPr>
          <a:lstStyle/>
          <a:p>
            <a:r>
              <a:rPr lang="cs-CZ" dirty="0"/>
              <a:t>„Nařízení – jsou právními akty, které jsou obecně a přímo závazné. Vztahují se na všechny státy a stávají se součástí jejich právního řádu ihned po schválení. Pokud jsou v rozporu se zákony některého členského státu, mají přednost. Směrnice – jsou právními akty, které zavazují zúčastněné státy provést ve svém právním řádu k jednotnému datu určité změny tak, aby si právo jednotlivých států neodporovalo a poskytovalo srovnatelnou úroveň ochrany. Rozhodnutí – přijímána orgány EU jsou rovněž závaznými právními akty, vztahují se však pouze na ty členské státy, firmy nebo jednotlivce, jimž jsou adresována. Stanoviska a doporučení nejsou na rozdíl od nařízení, směrnic a rozhodnutí právně závazná. Nemají tedy právní, ale pouze politickou váhu.“ </a:t>
            </a:r>
          </a:p>
        </p:txBody>
      </p:sp>
    </p:spTree>
    <p:extLst>
      <p:ext uri="{BB962C8B-B14F-4D97-AF65-F5344CB8AC3E}">
        <p14:creationId xmlns:p14="http://schemas.microsoft.com/office/powerpoint/2010/main" val="368610252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910F949-DA22-4D41-818B-F1D4A3621D8D}"/>
              </a:ext>
            </a:extLst>
          </p:cNvPr>
          <p:cNvSpPr>
            <a:spLocks noGrp="1"/>
          </p:cNvSpPr>
          <p:nvPr>
            <p:ph type="title"/>
          </p:nvPr>
        </p:nvSpPr>
        <p:spPr/>
        <p:txBody>
          <a:bodyPr/>
          <a:lstStyle/>
          <a:p>
            <a:r>
              <a:rPr lang="cs-CZ" dirty="0"/>
              <a:t>Globální veřejná politika</a:t>
            </a:r>
          </a:p>
        </p:txBody>
      </p:sp>
      <p:sp>
        <p:nvSpPr>
          <p:cNvPr id="3" name="Zástupný symbol pro obsah 2">
            <a:extLst>
              <a:ext uri="{FF2B5EF4-FFF2-40B4-BE49-F238E27FC236}">
                <a16:creationId xmlns:a16="http://schemas.microsoft.com/office/drawing/2014/main" id="{BC76837B-156A-4E07-B3F0-5EE60A6A0FC4}"/>
              </a:ext>
            </a:extLst>
          </p:cNvPr>
          <p:cNvSpPr>
            <a:spLocks noGrp="1"/>
          </p:cNvSpPr>
          <p:nvPr>
            <p:ph idx="1"/>
          </p:nvPr>
        </p:nvSpPr>
        <p:spPr/>
        <p:txBody>
          <a:bodyPr/>
          <a:lstStyle/>
          <a:p>
            <a:r>
              <a:rPr lang="cs-CZ" dirty="0"/>
              <a:t>Světová veřejná politika vychází především z globálních veřejných zájmů, které byly představiteli samotných mezinárodních organizací označeny jako celosvětově prospěšné (jako např. ochrana životního prostředí, zvládání humanitárních krizí, boj proti terorizmu, ochrana kulturního dědictví nebo boj proti chudobě atd.) Subjekty globální veřejné politiky jsou mezinárodní organizace, mezivládní organizace, hybridní nebo nestátní organizace, které patří do neziskového sektoru (jako např. </a:t>
            </a:r>
            <a:r>
              <a:rPr lang="cs-CZ" dirty="0" err="1"/>
              <a:t>Amnesty</a:t>
            </a:r>
            <a:r>
              <a:rPr lang="cs-CZ" dirty="0"/>
              <a:t> International). </a:t>
            </a:r>
          </a:p>
          <a:p>
            <a:endParaRPr lang="cs-CZ" dirty="0"/>
          </a:p>
        </p:txBody>
      </p:sp>
    </p:spTree>
    <p:extLst>
      <p:ext uri="{BB962C8B-B14F-4D97-AF65-F5344CB8AC3E}">
        <p14:creationId xmlns:p14="http://schemas.microsoft.com/office/powerpoint/2010/main" val="185742708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E99C82-45DF-4F83-9F9A-0786D717DA64}"/>
              </a:ext>
            </a:extLst>
          </p:cNvPr>
          <p:cNvSpPr>
            <a:spLocks noGrp="1"/>
          </p:cNvSpPr>
          <p:nvPr>
            <p:ph type="title"/>
          </p:nvPr>
        </p:nvSpPr>
        <p:spPr/>
        <p:txBody>
          <a:bodyPr/>
          <a:lstStyle/>
          <a:p>
            <a:r>
              <a:rPr lang="cs-CZ" dirty="0"/>
              <a:t>EU</a:t>
            </a:r>
          </a:p>
        </p:txBody>
      </p:sp>
      <p:sp>
        <p:nvSpPr>
          <p:cNvPr id="3" name="Zástupný symbol pro obsah 2">
            <a:extLst>
              <a:ext uri="{FF2B5EF4-FFF2-40B4-BE49-F238E27FC236}">
                <a16:creationId xmlns:a16="http://schemas.microsoft.com/office/drawing/2014/main" id="{B7B82400-F3C1-4F96-B21C-8075D229F25B}"/>
              </a:ext>
            </a:extLst>
          </p:cNvPr>
          <p:cNvSpPr>
            <a:spLocks noGrp="1"/>
          </p:cNvSpPr>
          <p:nvPr>
            <p:ph idx="1"/>
          </p:nvPr>
        </p:nvSpPr>
        <p:spPr/>
        <p:txBody>
          <a:bodyPr>
            <a:normAutofit fontScale="85000" lnSpcReduction="20000"/>
          </a:bodyPr>
          <a:lstStyle/>
          <a:p>
            <a:r>
              <a:rPr lang="cs-CZ" dirty="0"/>
              <a:t>Na úrovni Evropské unie jsou rozlišovány tři pilíře, které se týkají veřejných politik v EU, které vycházejí přímo z evropských smluv. </a:t>
            </a:r>
          </a:p>
          <a:p>
            <a:r>
              <a:rPr lang="cs-CZ" b="1" dirty="0"/>
              <a:t>První pilíř – jsou smlouvy o ES:</a:t>
            </a:r>
          </a:p>
          <a:p>
            <a:pPr lvl="0"/>
            <a:r>
              <a:rPr lang="cs-CZ" dirty="0"/>
              <a:t>ESUO (Evropské společenství uhlí a oceli)</a:t>
            </a:r>
          </a:p>
          <a:p>
            <a:pPr lvl="0"/>
            <a:r>
              <a:rPr lang="cs-CZ" dirty="0"/>
              <a:t>EHS (Evropské hospodářské společenství)</a:t>
            </a:r>
          </a:p>
          <a:p>
            <a:pPr lvl="0"/>
            <a:r>
              <a:rPr lang="cs-CZ" dirty="0"/>
              <a:t>ESAE – Evropské společenství pro atomovou energii)</a:t>
            </a:r>
          </a:p>
          <a:p>
            <a:r>
              <a:rPr lang="cs-CZ" dirty="0"/>
              <a:t>Veřejné politiky – v prvním pilíři: dělba mezi: </a:t>
            </a:r>
          </a:p>
          <a:p>
            <a:r>
              <a:rPr lang="cs-CZ" dirty="0"/>
              <a:t>společné politiky (viz pozdější kapitoly) – oblasti, ve kterých členské státy – zcela delegovaly své pravomoci k tvorbě a výkonu politiky na orgány EU.</a:t>
            </a:r>
          </a:p>
          <a:p>
            <a:r>
              <a:rPr lang="cs-CZ" dirty="0"/>
              <a:t>komunitární politiky, v jejichž rámci členské státy přenesly na </a:t>
            </a:r>
            <a:r>
              <a:rPr lang="cs-CZ" dirty="0" err="1"/>
              <a:t>supranacionální</a:t>
            </a:r>
            <a:r>
              <a:rPr lang="cs-CZ" dirty="0"/>
              <a:t> úroveň svou působnost pouze částečně. </a:t>
            </a:r>
          </a:p>
          <a:p>
            <a:r>
              <a:rPr lang="cs-CZ" dirty="0"/>
              <a:t>Mezi společné politiky patří zemědělská, obchodní, dopravní a měnová politika</a:t>
            </a:r>
          </a:p>
          <a:p>
            <a:endParaRPr lang="cs-CZ" dirty="0"/>
          </a:p>
        </p:txBody>
      </p:sp>
    </p:spTree>
    <p:extLst>
      <p:ext uri="{BB962C8B-B14F-4D97-AF65-F5344CB8AC3E}">
        <p14:creationId xmlns:p14="http://schemas.microsoft.com/office/powerpoint/2010/main" val="1610997871"/>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23F4E2-026F-451A-AD0E-4C114B6AEADD}"/>
              </a:ext>
            </a:extLst>
          </p:cNvPr>
          <p:cNvSpPr>
            <a:spLocks noGrp="1"/>
          </p:cNvSpPr>
          <p:nvPr>
            <p:ph type="title"/>
          </p:nvPr>
        </p:nvSpPr>
        <p:spPr/>
        <p:txBody>
          <a:bodyPr/>
          <a:lstStyle/>
          <a:p>
            <a:r>
              <a:rPr lang="cs-CZ" dirty="0"/>
              <a:t>Komunitární politika</a:t>
            </a:r>
          </a:p>
        </p:txBody>
      </p:sp>
      <p:sp>
        <p:nvSpPr>
          <p:cNvPr id="3" name="Zástupný symbol pro obsah 2">
            <a:extLst>
              <a:ext uri="{FF2B5EF4-FFF2-40B4-BE49-F238E27FC236}">
                <a16:creationId xmlns:a16="http://schemas.microsoft.com/office/drawing/2014/main" id="{607BE673-8932-4FC6-9D48-5C62F6495E17}"/>
              </a:ext>
            </a:extLst>
          </p:cNvPr>
          <p:cNvSpPr>
            <a:spLocks noGrp="1"/>
          </p:cNvSpPr>
          <p:nvPr>
            <p:ph sz="half" idx="1"/>
          </p:nvPr>
        </p:nvSpPr>
        <p:spPr/>
        <p:txBody>
          <a:bodyPr>
            <a:normAutofit/>
          </a:bodyPr>
          <a:lstStyle/>
          <a:p>
            <a:pPr lvl="0"/>
            <a:r>
              <a:rPr lang="cs-CZ" dirty="0"/>
              <a:t>ochrana hospodářské soutěže</a:t>
            </a:r>
          </a:p>
          <a:p>
            <a:pPr lvl="0"/>
            <a:r>
              <a:rPr lang="cs-CZ" dirty="0"/>
              <a:t>jednotný vnitřní trh</a:t>
            </a:r>
          </a:p>
          <a:p>
            <a:pPr lvl="0"/>
            <a:r>
              <a:rPr lang="cs-CZ" dirty="0"/>
              <a:t>regionální politika</a:t>
            </a:r>
          </a:p>
          <a:p>
            <a:pPr lvl="0"/>
            <a:r>
              <a:rPr lang="cs-CZ" dirty="0"/>
              <a:t>ochrana životního prostředí</a:t>
            </a:r>
          </a:p>
          <a:p>
            <a:pPr lvl="0"/>
            <a:r>
              <a:rPr lang="cs-CZ" dirty="0"/>
              <a:t>školství, vzdělání</a:t>
            </a:r>
          </a:p>
          <a:p>
            <a:pPr lvl="0"/>
            <a:r>
              <a:rPr lang="cs-CZ" dirty="0"/>
              <a:t>sociální politika</a:t>
            </a:r>
          </a:p>
          <a:p>
            <a:pPr lvl="0"/>
            <a:r>
              <a:rPr lang="cs-CZ" dirty="0"/>
              <a:t> výzkum a technologický rozvoj</a:t>
            </a:r>
          </a:p>
          <a:p>
            <a:pPr lvl="0"/>
            <a:r>
              <a:rPr lang="cs-CZ" dirty="0"/>
              <a:t>transevropské sítě</a:t>
            </a:r>
          </a:p>
          <a:p>
            <a:endParaRPr lang="cs-CZ" dirty="0"/>
          </a:p>
        </p:txBody>
      </p:sp>
      <p:sp>
        <p:nvSpPr>
          <p:cNvPr id="4" name="Zástupný symbol pro obsah 3">
            <a:extLst>
              <a:ext uri="{FF2B5EF4-FFF2-40B4-BE49-F238E27FC236}">
                <a16:creationId xmlns:a16="http://schemas.microsoft.com/office/drawing/2014/main" id="{BB7B4341-3D88-4080-9EEB-414DF8BE9288}"/>
              </a:ext>
            </a:extLst>
          </p:cNvPr>
          <p:cNvSpPr>
            <a:spLocks noGrp="1"/>
          </p:cNvSpPr>
          <p:nvPr>
            <p:ph sz="half" idx="2"/>
          </p:nvPr>
        </p:nvSpPr>
        <p:spPr/>
        <p:txBody>
          <a:bodyPr/>
          <a:lstStyle/>
          <a:p>
            <a:pPr lvl="0"/>
            <a:r>
              <a:rPr lang="cs-CZ" dirty="0"/>
              <a:t>ochrana spotřebitele</a:t>
            </a:r>
          </a:p>
          <a:p>
            <a:pPr lvl="0"/>
            <a:r>
              <a:rPr lang="cs-CZ" dirty="0"/>
              <a:t>ochrana zdraví</a:t>
            </a:r>
          </a:p>
          <a:p>
            <a:pPr lvl="0"/>
            <a:r>
              <a:rPr lang="cs-CZ" dirty="0"/>
              <a:t>kultura</a:t>
            </a:r>
          </a:p>
          <a:p>
            <a:pPr lvl="0"/>
            <a:r>
              <a:rPr lang="cs-CZ" dirty="0"/>
              <a:t>rozvojová politika</a:t>
            </a:r>
          </a:p>
          <a:p>
            <a:pPr lvl="0"/>
            <a:r>
              <a:rPr lang="cs-CZ" dirty="0"/>
              <a:t>energetická politika</a:t>
            </a:r>
          </a:p>
          <a:p>
            <a:pPr lvl="0"/>
            <a:r>
              <a:rPr lang="cs-CZ" dirty="0"/>
              <a:t>turistika</a:t>
            </a:r>
          </a:p>
          <a:p>
            <a:pPr lvl="0"/>
            <a:r>
              <a:rPr lang="cs-CZ" dirty="0"/>
              <a:t>migrační politika</a:t>
            </a:r>
          </a:p>
          <a:p>
            <a:endParaRPr lang="cs-CZ" dirty="0"/>
          </a:p>
        </p:txBody>
      </p:sp>
    </p:spTree>
    <p:extLst>
      <p:ext uri="{BB962C8B-B14F-4D97-AF65-F5344CB8AC3E}">
        <p14:creationId xmlns:p14="http://schemas.microsoft.com/office/powerpoint/2010/main" val="1646845056"/>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9A467A-6A26-45B3-BED1-DC70D980AA62}"/>
              </a:ext>
            </a:extLst>
          </p:cNvPr>
          <p:cNvSpPr>
            <a:spLocks noGrp="1"/>
          </p:cNvSpPr>
          <p:nvPr>
            <p:ph type="title"/>
          </p:nvPr>
        </p:nvSpPr>
        <p:spPr/>
        <p:txBody>
          <a:bodyPr/>
          <a:lstStyle/>
          <a:p>
            <a:r>
              <a:rPr lang="cs-CZ" dirty="0"/>
              <a:t>Druhý pilíř</a:t>
            </a:r>
          </a:p>
        </p:txBody>
      </p:sp>
      <p:sp>
        <p:nvSpPr>
          <p:cNvPr id="3" name="Zástupný symbol pro obsah 2">
            <a:extLst>
              <a:ext uri="{FF2B5EF4-FFF2-40B4-BE49-F238E27FC236}">
                <a16:creationId xmlns:a16="http://schemas.microsoft.com/office/drawing/2014/main" id="{640699E1-505A-40FC-BB5F-AD8059D90301}"/>
              </a:ext>
            </a:extLst>
          </p:cNvPr>
          <p:cNvSpPr>
            <a:spLocks noGrp="1"/>
          </p:cNvSpPr>
          <p:nvPr>
            <p:ph idx="1"/>
          </p:nvPr>
        </p:nvSpPr>
        <p:spPr/>
        <p:txBody>
          <a:bodyPr/>
          <a:lstStyle/>
          <a:p>
            <a:r>
              <a:rPr lang="cs-CZ" dirty="0"/>
              <a:t>Druhý pilíř je upraven Smlouvou o EU a v jejím rámci je také Společná zahraniční a bezpečnostní politika EU. Jejími obecnými cíli jsou zajištění bezpečnosti členských států, ochrana společných hodnot a zájmů, ochrana nezávislosti EU, zachování míru, podpora mezinárodní spolupráce, rozvoj demokracie a právního státu, respektování lidských práv a svobod. (</a:t>
            </a:r>
            <a:r>
              <a:rPr lang="cs-CZ" dirty="0" err="1"/>
              <a:t>Halásek</a:t>
            </a:r>
            <a:r>
              <a:rPr lang="cs-CZ" dirty="0"/>
              <a:t> a Zezulková, 2004, 68).</a:t>
            </a:r>
          </a:p>
          <a:p>
            <a:endParaRPr lang="cs-CZ" dirty="0"/>
          </a:p>
        </p:txBody>
      </p:sp>
    </p:spTree>
    <p:extLst>
      <p:ext uri="{BB962C8B-B14F-4D97-AF65-F5344CB8AC3E}">
        <p14:creationId xmlns:p14="http://schemas.microsoft.com/office/powerpoint/2010/main" val="6947414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Pojetí politologie podle M. </a:t>
            </a:r>
            <a:r>
              <a:rPr lang="cs-CZ" dirty="0" err="1"/>
              <a:t>Duvergera</a:t>
            </a:r>
            <a:endParaRPr lang="cs-CZ" dirty="0"/>
          </a:p>
        </p:txBody>
      </p:sp>
      <p:sp>
        <p:nvSpPr>
          <p:cNvPr id="3" name="Zástupný symbol pro obsah 2"/>
          <p:cNvSpPr>
            <a:spLocks noGrp="1"/>
          </p:cNvSpPr>
          <p:nvPr>
            <p:ph idx="1"/>
          </p:nvPr>
        </p:nvSpPr>
        <p:spPr/>
        <p:txBody>
          <a:bodyPr/>
          <a:lstStyle/>
          <a:p>
            <a:r>
              <a:rPr lang="cs-CZ" dirty="0"/>
              <a:t>Dvojí rozlišení základního pojetí politické vědy jako:</a:t>
            </a:r>
          </a:p>
          <a:p>
            <a:endParaRPr lang="cs-CZ" dirty="0"/>
          </a:p>
          <a:p>
            <a:pPr lvl="1"/>
            <a:r>
              <a:rPr lang="cs-CZ" dirty="0"/>
              <a:t>1) politickou vědu jako vědu o státu (Vychází zde z tradičního vymezení. Odkazuje při tom na klasické pojetí, které je spjato se státem.)</a:t>
            </a:r>
          </a:p>
          <a:p>
            <a:pPr lvl="1"/>
            <a:r>
              <a:rPr lang="cs-CZ" dirty="0"/>
              <a:t>2) politickou vědu jako vědu o moci. (Jedná se o širší pojetí)</a:t>
            </a:r>
          </a:p>
          <a:p>
            <a:pPr marL="0" indent="0">
              <a:buNone/>
            </a:pPr>
            <a:r>
              <a:rPr lang="cs-CZ" dirty="0"/>
              <a:t>	</a:t>
            </a:r>
          </a:p>
        </p:txBody>
      </p:sp>
    </p:spTree>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587059-D9AB-481E-A837-4E97ABD67B27}"/>
              </a:ext>
            </a:extLst>
          </p:cNvPr>
          <p:cNvSpPr>
            <a:spLocks noGrp="1"/>
          </p:cNvSpPr>
          <p:nvPr>
            <p:ph type="title"/>
          </p:nvPr>
        </p:nvSpPr>
        <p:spPr/>
        <p:txBody>
          <a:bodyPr/>
          <a:lstStyle/>
          <a:p>
            <a:r>
              <a:rPr lang="cs-CZ" dirty="0"/>
              <a:t>Třetí pilíř</a:t>
            </a:r>
          </a:p>
        </p:txBody>
      </p:sp>
      <p:sp>
        <p:nvSpPr>
          <p:cNvPr id="3" name="Zástupný symbol pro obsah 2">
            <a:extLst>
              <a:ext uri="{FF2B5EF4-FFF2-40B4-BE49-F238E27FC236}">
                <a16:creationId xmlns:a16="http://schemas.microsoft.com/office/drawing/2014/main" id="{7392C400-97F9-4E16-A2CF-EE58D0C2973A}"/>
              </a:ext>
            </a:extLst>
          </p:cNvPr>
          <p:cNvSpPr>
            <a:spLocks noGrp="1"/>
          </p:cNvSpPr>
          <p:nvPr>
            <p:ph idx="1"/>
          </p:nvPr>
        </p:nvSpPr>
        <p:spPr/>
        <p:txBody>
          <a:bodyPr/>
          <a:lstStyle/>
          <a:p>
            <a:r>
              <a:rPr lang="cs-CZ" dirty="0"/>
              <a:t>Třetí pilíř – rovněž ve smlouvě o EU – týká se spolupráce v oblastech vnitra a justice. Spolupráce se týká v oblastech trestního procesu, policejních orgánů a soudů. Hlavními cíli politiky jsou:</a:t>
            </a:r>
          </a:p>
          <a:p>
            <a:r>
              <a:rPr lang="cs-CZ" dirty="0"/>
              <a:t>„ochrana svobody, bezpečí a práv v prostoru EU</a:t>
            </a:r>
          </a:p>
          <a:p>
            <a:r>
              <a:rPr lang="cs-CZ" dirty="0"/>
              <a:t>prevence rasizmu a xenofobie</a:t>
            </a:r>
          </a:p>
          <a:p>
            <a:r>
              <a:rPr lang="cs-CZ" dirty="0"/>
              <a:t>boj proti organizované a neorganizované kriminalitě</a:t>
            </a:r>
          </a:p>
          <a:p>
            <a:r>
              <a:rPr lang="cs-CZ" dirty="0"/>
              <a:t>boj proti terorizmu</a:t>
            </a:r>
          </a:p>
          <a:p>
            <a:r>
              <a:rPr lang="cs-CZ" dirty="0"/>
              <a:t>boj proti obchodu s lidmi, drogami a zbraněmi</a:t>
            </a:r>
          </a:p>
          <a:p>
            <a:r>
              <a:rPr lang="cs-CZ" dirty="0"/>
              <a:t>boj proti korupci a podvodům“ </a:t>
            </a:r>
          </a:p>
        </p:txBody>
      </p:sp>
    </p:spTree>
    <p:extLst>
      <p:ext uri="{BB962C8B-B14F-4D97-AF65-F5344CB8AC3E}">
        <p14:creationId xmlns:p14="http://schemas.microsoft.com/office/powerpoint/2010/main" val="4141144075"/>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79C3A6-3C27-4978-9044-85CCE16B0B37}"/>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548B81B1-1223-4556-A3DE-C326F3203DAC}"/>
              </a:ext>
            </a:extLst>
          </p:cNvPr>
          <p:cNvSpPr>
            <a:spLocks noGrp="1"/>
          </p:cNvSpPr>
          <p:nvPr>
            <p:ph idx="1"/>
          </p:nvPr>
        </p:nvSpPr>
        <p:spPr/>
        <p:txBody>
          <a:bodyPr/>
          <a:lstStyle/>
          <a:p>
            <a:r>
              <a:rPr lang="cs-CZ" dirty="0"/>
              <a:t>Společný trh (1957)</a:t>
            </a:r>
          </a:p>
          <a:p>
            <a:r>
              <a:rPr lang="cs-CZ" dirty="0"/>
              <a:t>Překážky a ochranářská opatření členských zemí</a:t>
            </a:r>
          </a:p>
          <a:p>
            <a:r>
              <a:rPr lang="cs-CZ" dirty="0"/>
              <a:t>Jednotný Evropský akt 1997</a:t>
            </a:r>
          </a:p>
        </p:txBody>
      </p:sp>
    </p:spTree>
    <p:extLst>
      <p:ext uri="{BB962C8B-B14F-4D97-AF65-F5344CB8AC3E}">
        <p14:creationId xmlns:p14="http://schemas.microsoft.com/office/powerpoint/2010/main" val="26356157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77420A00-F29E-4A56-8DC7-F049579C8ECB}"/>
              </a:ext>
            </a:extLst>
          </p:cNvPr>
          <p:cNvSpPr>
            <a:spLocks noGrp="1"/>
          </p:cNvSpPr>
          <p:nvPr>
            <p:ph type="title"/>
          </p:nvPr>
        </p:nvSpPr>
        <p:spPr/>
        <p:txBody>
          <a:bodyPr/>
          <a:lstStyle/>
          <a:p>
            <a:endParaRPr lang="cs-CZ" dirty="0"/>
          </a:p>
        </p:txBody>
      </p:sp>
      <p:graphicFrame>
        <p:nvGraphicFramePr>
          <p:cNvPr id="4" name="Zástupný symbol pro obsah 3">
            <a:extLst>
              <a:ext uri="{FF2B5EF4-FFF2-40B4-BE49-F238E27FC236}">
                <a16:creationId xmlns:a16="http://schemas.microsoft.com/office/drawing/2014/main" id="{27CD8FE7-468F-4F32-8048-D8624EFA7DF9}"/>
              </a:ext>
            </a:extLst>
          </p:cNvPr>
          <p:cNvGraphicFramePr>
            <a:graphicFrameLocks noGrp="1"/>
          </p:cNvGraphicFramePr>
          <p:nvPr>
            <p:ph idx="1"/>
            <p:extLst>
              <p:ext uri="{D42A27DB-BD31-4B8C-83A1-F6EECF244321}">
                <p14:modId xmlns:p14="http://schemas.microsoft.com/office/powerpoint/2010/main" val="369659371"/>
              </p:ext>
            </p:extLst>
          </p:nvPr>
        </p:nvGraphicFramePr>
        <p:xfrm>
          <a:off x="1676126" y="60960"/>
          <a:ext cx="10515874" cy="6736079"/>
        </p:xfrm>
        <a:graphic>
          <a:graphicData uri="http://schemas.openxmlformats.org/drawingml/2006/table">
            <a:tbl>
              <a:tblPr firstRow="1" firstCol="1" bandRow="1">
                <a:tableStyleId>{5C22544A-7EE6-4342-B048-85BDC9FD1C3A}</a:tableStyleId>
              </a:tblPr>
              <a:tblGrid>
                <a:gridCol w="2712301">
                  <a:extLst>
                    <a:ext uri="{9D8B030D-6E8A-4147-A177-3AD203B41FA5}">
                      <a16:colId xmlns:a16="http://schemas.microsoft.com/office/drawing/2014/main" val="3259784548"/>
                    </a:ext>
                  </a:extLst>
                </a:gridCol>
                <a:gridCol w="7803573">
                  <a:extLst>
                    <a:ext uri="{9D8B030D-6E8A-4147-A177-3AD203B41FA5}">
                      <a16:colId xmlns:a16="http://schemas.microsoft.com/office/drawing/2014/main" val="2245022229"/>
                    </a:ext>
                  </a:extLst>
                </a:gridCol>
              </a:tblGrid>
              <a:tr h="1559635">
                <a:tc>
                  <a:txBody>
                    <a:bodyPr/>
                    <a:lstStyle/>
                    <a:p>
                      <a:pPr>
                        <a:lnSpc>
                          <a:spcPct val="115000"/>
                        </a:lnSpc>
                        <a:spcAft>
                          <a:spcPts val="0"/>
                        </a:spcAft>
                      </a:pPr>
                      <a:r>
                        <a:rPr lang="cs-CZ" sz="2400" dirty="0">
                          <a:effectLst/>
                        </a:rPr>
                        <a:t>Zóna volného obchodu</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tc>
                  <a:txBody>
                    <a:bodyPr/>
                    <a:lstStyle/>
                    <a:p>
                      <a:pPr>
                        <a:lnSpc>
                          <a:spcPct val="115000"/>
                        </a:lnSpc>
                        <a:spcAft>
                          <a:spcPts val="0"/>
                        </a:spcAft>
                      </a:pPr>
                      <a:r>
                        <a:rPr lang="cs-CZ" sz="2400">
                          <a:effectLst/>
                        </a:rPr>
                        <a:t>zrušení všech tarifních i kvantitativních obchodních omezení mezi dvěma a více státy, přičemž si každý stát zachovává vlastní celní předpisy a kvóty ve vztahu k jiným zemím.</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extLst>
                  <a:ext uri="{0D108BD9-81ED-4DB2-BD59-A6C34878D82A}">
                    <a16:rowId xmlns:a16="http://schemas.microsoft.com/office/drawing/2014/main" val="4232682070"/>
                  </a:ext>
                </a:extLst>
              </a:tr>
              <a:tr h="1028587">
                <a:tc>
                  <a:txBody>
                    <a:bodyPr/>
                    <a:lstStyle/>
                    <a:p>
                      <a:pPr>
                        <a:lnSpc>
                          <a:spcPct val="115000"/>
                        </a:lnSpc>
                        <a:spcAft>
                          <a:spcPts val="0"/>
                        </a:spcAft>
                      </a:pPr>
                      <a:r>
                        <a:rPr lang="cs-CZ" sz="2400">
                          <a:effectLst/>
                        </a:rPr>
                        <a:t>celní unie</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tc>
                  <a:txBody>
                    <a:bodyPr/>
                    <a:lstStyle/>
                    <a:p>
                      <a:pPr>
                        <a:lnSpc>
                          <a:spcPct val="115000"/>
                        </a:lnSpc>
                        <a:spcAft>
                          <a:spcPts val="0"/>
                        </a:spcAft>
                      </a:pPr>
                      <a:r>
                        <a:rPr lang="cs-CZ" sz="2400">
                          <a:effectLst/>
                        </a:rPr>
                        <a:t>rozšíření zóny volného obchodu o společný celní sazebník vůči třetím zemím.</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extLst>
                  <a:ext uri="{0D108BD9-81ED-4DB2-BD59-A6C34878D82A}">
                    <a16:rowId xmlns:a16="http://schemas.microsoft.com/office/drawing/2014/main" val="2478354198"/>
                  </a:ext>
                </a:extLst>
              </a:tr>
              <a:tr h="1559635">
                <a:tc>
                  <a:txBody>
                    <a:bodyPr/>
                    <a:lstStyle/>
                    <a:p>
                      <a:pPr>
                        <a:lnSpc>
                          <a:spcPct val="115000"/>
                        </a:lnSpc>
                        <a:spcAft>
                          <a:spcPts val="0"/>
                        </a:spcAft>
                      </a:pPr>
                      <a:r>
                        <a:rPr lang="cs-CZ" sz="2400">
                          <a:effectLst/>
                        </a:rPr>
                        <a:t>společný trh</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tc>
                  <a:txBody>
                    <a:bodyPr/>
                    <a:lstStyle/>
                    <a:p>
                      <a:pPr>
                        <a:lnSpc>
                          <a:spcPct val="115000"/>
                        </a:lnSpc>
                        <a:spcAft>
                          <a:spcPts val="0"/>
                        </a:spcAft>
                      </a:pPr>
                      <a:r>
                        <a:rPr lang="cs-CZ" sz="2400">
                          <a:effectLst/>
                        </a:rPr>
                        <a:t>rozšíření volného pohybu zboží o volný pohyb dalších hospodářských faktorů – osob, služeb a kapitálu, je zpravidla chráněn společnými pravidly hospodářské soutěže.</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extLst>
                  <a:ext uri="{0D108BD9-81ED-4DB2-BD59-A6C34878D82A}">
                    <a16:rowId xmlns:a16="http://schemas.microsoft.com/office/drawing/2014/main" val="276104932"/>
                  </a:ext>
                </a:extLst>
              </a:tr>
              <a:tr h="1028587">
                <a:tc>
                  <a:txBody>
                    <a:bodyPr/>
                    <a:lstStyle/>
                    <a:p>
                      <a:pPr>
                        <a:lnSpc>
                          <a:spcPct val="115000"/>
                        </a:lnSpc>
                        <a:spcAft>
                          <a:spcPts val="0"/>
                        </a:spcAft>
                      </a:pPr>
                      <a:r>
                        <a:rPr lang="cs-CZ" sz="2400">
                          <a:effectLst/>
                        </a:rPr>
                        <a:t>měnová unie</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tc>
                  <a:txBody>
                    <a:bodyPr/>
                    <a:lstStyle/>
                    <a:p>
                      <a:pPr>
                        <a:lnSpc>
                          <a:spcPct val="115000"/>
                        </a:lnSpc>
                        <a:spcAft>
                          <a:spcPts val="0"/>
                        </a:spcAft>
                      </a:pPr>
                      <a:r>
                        <a:rPr lang="cs-CZ" sz="2400">
                          <a:effectLst/>
                        </a:rPr>
                        <a:t>společný trh doplněný o společnou měnu, zahrnující jednotný měnový systém a centrální banku.</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extLst>
                  <a:ext uri="{0D108BD9-81ED-4DB2-BD59-A6C34878D82A}">
                    <a16:rowId xmlns:a16="http://schemas.microsoft.com/office/drawing/2014/main" val="2787963804"/>
                  </a:ext>
                </a:extLst>
              </a:tr>
              <a:tr h="1559635">
                <a:tc>
                  <a:txBody>
                    <a:bodyPr/>
                    <a:lstStyle/>
                    <a:p>
                      <a:pPr>
                        <a:lnSpc>
                          <a:spcPct val="115000"/>
                        </a:lnSpc>
                        <a:spcAft>
                          <a:spcPts val="0"/>
                        </a:spcAft>
                      </a:pPr>
                      <a:r>
                        <a:rPr lang="cs-CZ" sz="2400">
                          <a:effectLst/>
                        </a:rPr>
                        <a:t>hospodářská unie </a:t>
                      </a:r>
                      <a:endParaRPr lang="cs-CZ" sz="240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tc>
                  <a:txBody>
                    <a:bodyPr/>
                    <a:lstStyle/>
                    <a:p>
                      <a:pPr>
                        <a:lnSpc>
                          <a:spcPct val="115000"/>
                        </a:lnSpc>
                        <a:spcAft>
                          <a:spcPts val="0"/>
                        </a:spcAft>
                      </a:pPr>
                      <a:r>
                        <a:rPr lang="cs-CZ" sz="2400" dirty="0">
                          <a:effectLst/>
                        </a:rPr>
                        <a:t>plná integrace členských států v nadnárodních orgánech odpovědných za vytváření společné hospodářské politiky včetně existence jednotného daňového systému.</a:t>
                      </a:r>
                      <a:endParaRPr lang="cs-CZ" sz="2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59150" marR="59150" marT="0" marB="0"/>
                </a:tc>
                <a:extLst>
                  <a:ext uri="{0D108BD9-81ED-4DB2-BD59-A6C34878D82A}">
                    <a16:rowId xmlns:a16="http://schemas.microsoft.com/office/drawing/2014/main" val="2889150678"/>
                  </a:ext>
                </a:extLst>
              </a:tr>
            </a:tbl>
          </a:graphicData>
        </a:graphic>
      </p:graphicFrame>
    </p:spTree>
    <p:extLst>
      <p:ext uri="{BB962C8B-B14F-4D97-AF65-F5344CB8AC3E}">
        <p14:creationId xmlns:p14="http://schemas.microsoft.com/office/powerpoint/2010/main" val="1857922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Přístupy v politické vědě</a:t>
            </a:r>
          </a:p>
        </p:txBody>
      </p:sp>
      <p:sp>
        <p:nvSpPr>
          <p:cNvPr id="3" name="Zástupný symbol pro obsah 2"/>
          <p:cNvSpPr>
            <a:spLocks noGrp="1"/>
          </p:cNvSpPr>
          <p:nvPr>
            <p:ph idx="1"/>
          </p:nvPr>
        </p:nvSpPr>
        <p:spPr/>
        <p:txBody>
          <a:bodyPr>
            <a:normAutofit/>
          </a:bodyPr>
          <a:lstStyle/>
          <a:p>
            <a:pPr lvl="0"/>
            <a:r>
              <a:rPr lang="cs-CZ" b="1" dirty="0"/>
              <a:t>ontologicko-normativní</a:t>
            </a:r>
            <a:r>
              <a:rPr lang="cs-CZ" dirty="0"/>
              <a:t> přístup </a:t>
            </a:r>
            <a:r>
              <a:rPr lang="cs-CZ" i="1" dirty="0"/>
              <a:t>(označován také jako konzervativní, nebo prakticko-filozofický)</a:t>
            </a:r>
          </a:p>
          <a:p>
            <a:pPr lvl="0"/>
            <a:r>
              <a:rPr lang="cs-CZ" b="1" dirty="0"/>
              <a:t>kriticko-dialektický přístup </a:t>
            </a:r>
            <a:r>
              <a:rPr lang="cs-CZ" i="1" dirty="0"/>
              <a:t>(označován také jako historicko-dialektický, dialekticko-kritický, levě nebo levicově sociální, marxistický nebo také </a:t>
            </a:r>
            <a:r>
              <a:rPr lang="cs-CZ" i="1" dirty="0" err="1"/>
              <a:t>neomarxistický</a:t>
            </a:r>
            <a:r>
              <a:rPr lang="cs-CZ" i="1" dirty="0"/>
              <a:t>)</a:t>
            </a:r>
          </a:p>
          <a:p>
            <a:r>
              <a:rPr lang="cs-CZ" b="1" dirty="0"/>
              <a:t>empiricko-analytický přístup </a:t>
            </a:r>
            <a:r>
              <a:rPr lang="cs-CZ" i="1" dirty="0"/>
              <a:t>(v současnosti převažuje v politické vědě)</a:t>
            </a:r>
            <a:r>
              <a:rPr lang="cs-CZ" dirty="0"/>
              <a:t> </a:t>
            </a:r>
          </a:p>
          <a:p>
            <a:pPr lvl="0"/>
            <a:endParaRPr lang="cs-CZ" i="1" dirty="0"/>
          </a:p>
          <a:p>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EA175B-21EE-4789-BC45-ACEAAD08FF83}"/>
              </a:ext>
            </a:extLst>
          </p:cNvPr>
          <p:cNvSpPr>
            <a:spLocks noGrp="1"/>
          </p:cNvSpPr>
          <p:nvPr>
            <p:ph type="title"/>
          </p:nvPr>
        </p:nvSpPr>
        <p:spPr/>
        <p:txBody>
          <a:bodyPr/>
          <a:lstStyle/>
          <a:p>
            <a:r>
              <a:rPr lang="cs-CZ" dirty="0"/>
              <a:t>Vztah veřejné politiky k politologii</a:t>
            </a:r>
          </a:p>
        </p:txBody>
      </p:sp>
      <p:sp>
        <p:nvSpPr>
          <p:cNvPr id="3" name="Zástupný symbol pro obsah 2">
            <a:extLst>
              <a:ext uri="{FF2B5EF4-FFF2-40B4-BE49-F238E27FC236}">
                <a16:creationId xmlns:a16="http://schemas.microsoft.com/office/drawing/2014/main" id="{51998099-EDA1-47BE-92E8-5FB0B79BAFB7}"/>
              </a:ext>
            </a:extLst>
          </p:cNvPr>
          <p:cNvSpPr>
            <a:spLocks noGrp="1"/>
          </p:cNvSpPr>
          <p:nvPr>
            <p:ph idx="1"/>
          </p:nvPr>
        </p:nvSpPr>
        <p:spPr/>
        <p:txBody>
          <a:bodyPr>
            <a:normAutofit/>
          </a:bodyPr>
          <a:lstStyle/>
          <a:p>
            <a:pPr algn="just"/>
            <a:r>
              <a:rPr lang="cs-CZ" dirty="0"/>
              <a:t>Předmětem zájmu politologie je především výkon samotné politiky, kterou můžeme charakterizovat, jako specializovanou a profesionalizovanou lidskou činnost, bezprostředně vázanou na </a:t>
            </a:r>
            <a:r>
              <a:rPr lang="cs-CZ" i="1" dirty="0"/>
              <a:t>„reprezentaci a střed diferencovaných zájmů a boj o moc.... </a:t>
            </a:r>
          </a:p>
          <a:p>
            <a:pPr algn="just"/>
            <a:r>
              <a:rPr lang="cs-CZ" i="1" dirty="0"/>
              <a:t>Zajímá se spíše o sociálně politický proces vedoucí k uspokojování konkrétních potřeb příslušníků těchto společenství, které nemůže být zprostředkováno výlučně soukromým sektorem“ </a:t>
            </a:r>
            <a:r>
              <a:rPr lang="cs-CZ" dirty="0"/>
              <a:t>(</a:t>
            </a:r>
            <a:r>
              <a:rPr lang="cs-CZ" dirty="0" err="1"/>
              <a:t>Halásek</a:t>
            </a:r>
            <a:r>
              <a:rPr lang="cs-CZ" dirty="0"/>
              <a:t>, 2004, 11)</a:t>
            </a:r>
          </a:p>
          <a:p>
            <a:pPr algn="just"/>
            <a:r>
              <a:rPr lang="cs-CZ" dirty="0"/>
              <a:t> Politologie zároveň vymezuje tři hlavní dimenze samotné politiky. </a:t>
            </a:r>
          </a:p>
        </p:txBody>
      </p:sp>
    </p:spTree>
    <p:extLst>
      <p:ext uri="{BB962C8B-B14F-4D97-AF65-F5344CB8AC3E}">
        <p14:creationId xmlns:p14="http://schemas.microsoft.com/office/powerpoint/2010/main" val="1094711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F5D7A4B-C991-466A-8B37-8B1316B2284C}"/>
              </a:ext>
            </a:extLst>
          </p:cNvPr>
          <p:cNvSpPr>
            <a:spLocks noGrp="1"/>
          </p:cNvSpPr>
          <p:nvPr>
            <p:ph type="title"/>
          </p:nvPr>
        </p:nvSpPr>
        <p:spPr>
          <a:xfrm>
            <a:off x="838200" y="365126"/>
            <a:ext cx="10515600" cy="904382"/>
          </a:xfrm>
        </p:spPr>
        <p:txBody>
          <a:bodyPr/>
          <a:lstStyle/>
          <a:p>
            <a:r>
              <a:rPr lang="cs-CZ" dirty="0"/>
              <a:t>Politologie a veřejné politiky</a:t>
            </a:r>
          </a:p>
        </p:txBody>
      </p:sp>
      <p:sp>
        <p:nvSpPr>
          <p:cNvPr id="3" name="Zástupný symbol pro obsah 2">
            <a:extLst>
              <a:ext uri="{FF2B5EF4-FFF2-40B4-BE49-F238E27FC236}">
                <a16:creationId xmlns:a16="http://schemas.microsoft.com/office/drawing/2014/main" id="{199E3EFF-C322-4D64-AD8F-DE5A7898B55B}"/>
              </a:ext>
            </a:extLst>
          </p:cNvPr>
          <p:cNvSpPr>
            <a:spLocks noGrp="1"/>
          </p:cNvSpPr>
          <p:nvPr>
            <p:ph idx="1"/>
          </p:nvPr>
        </p:nvSpPr>
        <p:spPr>
          <a:xfrm>
            <a:off x="838200" y="1340528"/>
            <a:ext cx="10515600" cy="5370989"/>
          </a:xfrm>
        </p:spPr>
        <p:txBody>
          <a:bodyPr>
            <a:normAutofit fontScale="62500" lnSpcReduction="20000"/>
          </a:bodyPr>
          <a:lstStyle/>
          <a:p>
            <a:r>
              <a:rPr lang="cs-CZ" dirty="0"/>
              <a:t>SHRNUTÍ</a:t>
            </a:r>
          </a:p>
          <a:p>
            <a:r>
              <a:rPr lang="cs-CZ" i="1" dirty="0"/>
              <a:t>„</a:t>
            </a:r>
            <a:r>
              <a:rPr lang="cs-CZ" b="1" i="1" dirty="0"/>
              <a:t>Veřejnými politikami (</a:t>
            </a:r>
            <a:r>
              <a:rPr lang="cs-CZ" b="1" i="1" dirty="0" err="1"/>
              <a:t>Policies</a:t>
            </a:r>
            <a:r>
              <a:rPr lang="cs-CZ" b="1" i="1" dirty="0"/>
              <a:t>) rozumíme výstupy politického procesu</a:t>
            </a:r>
            <a:r>
              <a:rPr lang="cs-CZ" i="1" dirty="0"/>
              <a:t>: politická opatření a jejich implementaci. Proto, abychom něco mohli označit za veřejnou politiku, musí být přijato formální a politicky legitimní rozhodnutí. Přesněji řečeno politika:</a:t>
            </a:r>
            <a:endParaRPr lang="cs-CZ" dirty="0"/>
          </a:p>
          <a:p>
            <a:pPr lvl="0"/>
            <a:r>
              <a:rPr lang="cs-CZ" b="1" i="1" dirty="0"/>
              <a:t>Je výsledkem jednání státních orgánů</a:t>
            </a:r>
            <a:r>
              <a:rPr lang="cs-CZ" i="1" dirty="0"/>
              <a:t>, které k němu mají legislativní, politické a finanční oprávnění. Z toho plyna také to, že jakákoli politika, její tvorba a implementace není nikdy věcí jediné instituce, ale často řady veřejných (i soukromých institucí.</a:t>
            </a:r>
            <a:endParaRPr lang="cs-CZ" dirty="0"/>
          </a:p>
          <a:p>
            <a:pPr lvl="0"/>
            <a:r>
              <a:rPr lang="cs-CZ" b="1" i="1" dirty="0"/>
              <a:t>Reaguje na konkrétní potřeby nebo problémy společnosti nebo skupin</a:t>
            </a:r>
            <a:r>
              <a:rPr lang="cs-CZ" i="1" dirty="0"/>
              <a:t>, které ji tvoří. Tyto potřeby artikulují a agregují různí političtí aktéři</a:t>
            </a:r>
            <a:endParaRPr lang="cs-CZ" dirty="0"/>
          </a:p>
          <a:p>
            <a:pPr lvl="0"/>
            <a:r>
              <a:rPr lang="cs-CZ" b="1" i="1" dirty="0"/>
              <a:t>Snaží se o dosažení souboru cílů</a:t>
            </a:r>
            <a:r>
              <a:rPr lang="cs-CZ" i="1" dirty="0"/>
              <a:t>, které představují pokus o řešení konkrétního společenského problému. Tyto cíle jsou diktovány potřebami, které má politika řešit.</a:t>
            </a:r>
            <a:endParaRPr lang="cs-CZ" dirty="0"/>
          </a:p>
          <a:p>
            <a:pPr lvl="0"/>
            <a:r>
              <a:rPr lang="cs-CZ" b="1" i="1" dirty="0"/>
              <a:t>Není obvykle tvořena jedním rozhodnutím nebo událostí, ale je výsledkem řady rozhodnutí. Tato rozhodnutí jsou v budoucnu </a:t>
            </a:r>
            <a:r>
              <a:rPr lang="cs-CZ" b="1" i="1" dirty="0" err="1"/>
              <a:t>revidovatelná</a:t>
            </a:r>
            <a:r>
              <a:rPr lang="cs-CZ" b="1" i="1" dirty="0"/>
              <a:t>. </a:t>
            </a:r>
            <a:endParaRPr lang="cs-CZ" b="1" dirty="0"/>
          </a:p>
          <a:p>
            <a:pPr lvl="0"/>
            <a:r>
              <a:rPr lang="cs-CZ" b="1" i="1" dirty="0"/>
              <a:t>Obsahuje specifikaci důvodů, proč byla přijata</a:t>
            </a:r>
            <a:r>
              <a:rPr lang="cs-CZ" i="1" dirty="0"/>
              <a:t>.“</a:t>
            </a:r>
            <a:r>
              <a:rPr lang="cs-CZ" dirty="0"/>
              <a:t> Převzato: (Balík, Císař, Fiala a kol., 2010, 12)</a:t>
            </a:r>
          </a:p>
          <a:p>
            <a:pPr marL="0" indent="0">
              <a:buNone/>
            </a:pPr>
            <a:endParaRPr lang="cs-CZ" dirty="0"/>
          </a:p>
          <a:p>
            <a:pPr algn="just"/>
            <a:r>
              <a:rPr lang="cs-CZ" dirty="0"/>
              <a:t>Jednotlivé oblasti jsou vymezeny rezortními institucemi. </a:t>
            </a:r>
            <a:r>
              <a:rPr lang="cs-CZ" i="1" dirty="0"/>
              <a:t>„V rámci exekutivy jsou důležitá ministerstva, která v rámci jednotlivých politických sektorů“ jsou na vrcholu jejich institucionální hierarchie. „Nové resorty bývají důležitým článkem v uznání nového politického sektoru.“ Ale existence politiky jako takové – není podmíněna existencí příslušného ministerstva. Ministerstvo může mít v kompetenci více než jednu politiku. „Existují politiky, které jsou ze své definice meziresortní, stejně tak může existovat politika bez ministerského zastřešení, což ji však bude vždy ve vztahu k ostatním politikám znevýhodňovat.“</a:t>
            </a:r>
            <a:r>
              <a:rPr lang="cs-CZ" dirty="0"/>
              <a:t> </a:t>
            </a:r>
          </a:p>
        </p:txBody>
      </p:sp>
    </p:spTree>
    <p:extLst>
      <p:ext uri="{BB962C8B-B14F-4D97-AF65-F5344CB8AC3E}">
        <p14:creationId xmlns:p14="http://schemas.microsoft.com/office/powerpoint/2010/main" val="25991531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C5BABBA-25B1-4A82-ACC8-235751F55402}"/>
              </a:ext>
            </a:extLst>
          </p:cNvPr>
          <p:cNvSpPr>
            <a:spLocks noGrp="1"/>
          </p:cNvSpPr>
          <p:nvPr>
            <p:ph type="title"/>
          </p:nvPr>
        </p:nvSpPr>
        <p:spPr/>
        <p:txBody>
          <a:bodyPr/>
          <a:lstStyle/>
          <a:p>
            <a:r>
              <a:rPr lang="cs-CZ" dirty="0"/>
              <a:t>Vztah veřejné politiky k ostatním vědám</a:t>
            </a:r>
          </a:p>
        </p:txBody>
      </p:sp>
      <p:sp>
        <p:nvSpPr>
          <p:cNvPr id="3" name="Zástupný symbol pro obsah 2">
            <a:extLst>
              <a:ext uri="{FF2B5EF4-FFF2-40B4-BE49-F238E27FC236}">
                <a16:creationId xmlns:a16="http://schemas.microsoft.com/office/drawing/2014/main" id="{24C9F4D1-A349-4986-9800-9A2338159EC6}"/>
              </a:ext>
            </a:extLst>
          </p:cNvPr>
          <p:cNvSpPr>
            <a:spLocks noGrp="1"/>
          </p:cNvSpPr>
          <p:nvPr>
            <p:ph idx="1"/>
          </p:nvPr>
        </p:nvSpPr>
        <p:spPr/>
        <p:txBody>
          <a:bodyPr>
            <a:normAutofit fontScale="92500" lnSpcReduction="20000"/>
          </a:bodyPr>
          <a:lstStyle/>
          <a:p>
            <a:r>
              <a:rPr lang="cs-CZ" dirty="0"/>
              <a:t>S politologií má veřejná politika totožný zájem o procesy, jejichž prostřednictvím dochází k přijímání rozhodnutí. </a:t>
            </a:r>
          </a:p>
          <a:p>
            <a:r>
              <a:rPr lang="cs-CZ" dirty="0"/>
              <a:t>Veřejná správa nahlíží, stejně, jako veřejná politika na roli administrativních aparátů v procesu formování politiky a implementaci rozhodnutí. </a:t>
            </a:r>
          </a:p>
          <a:p>
            <a:r>
              <a:rPr lang="cs-CZ" dirty="0"/>
              <a:t>S právními vědami při výzkumu veřejných politik je právo chápáno jako regulatorní rámec. </a:t>
            </a:r>
          </a:p>
          <a:p>
            <a:r>
              <a:rPr lang="cs-CZ" dirty="0"/>
              <a:t>Ekonomie ovlivnila veřejnou politiku. Veřejná politika se mj. zabývá analýzou nákladů a výnosů, či maximalizaci užitku hospodářské politiky. </a:t>
            </a:r>
          </a:p>
          <a:p>
            <a:r>
              <a:rPr lang="cs-CZ" dirty="0"/>
              <a:t>Veřejné politiky lze uchopit i z pohledu sociologie. Sociologie klade důraz na pochopení společnosti jako celku. </a:t>
            </a:r>
          </a:p>
          <a:p>
            <a:r>
              <a:rPr lang="cs-CZ" dirty="0"/>
              <a:t>Veřejná politika pod vlivem filozofie se také zaměřuje na hodnotové systémy a etické otázky. </a:t>
            </a:r>
          </a:p>
          <a:p>
            <a:endParaRPr lang="cs-CZ" dirty="0"/>
          </a:p>
        </p:txBody>
      </p:sp>
    </p:spTree>
    <p:extLst>
      <p:ext uri="{BB962C8B-B14F-4D97-AF65-F5344CB8AC3E}">
        <p14:creationId xmlns:p14="http://schemas.microsoft.com/office/powerpoint/2010/main" val="40609951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611EC01-DA83-4987-A687-6AAC850B6100}"/>
              </a:ext>
            </a:extLst>
          </p:cNvPr>
          <p:cNvSpPr>
            <a:spLocks noGrp="1"/>
          </p:cNvSpPr>
          <p:nvPr>
            <p:ph type="title"/>
          </p:nvPr>
        </p:nvSpPr>
        <p:spPr/>
        <p:txBody>
          <a:bodyPr/>
          <a:lstStyle/>
          <a:p>
            <a:r>
              <a:rPr lang="cs-CZ" dirty="0"/>
              <a:t>Znaky veřejné politiky</a:t>
            </a:r>
          </a:p>
        </p:txBody>
      </p:sp>
      <p:sp>
        <p:nvSpPr>
          <p:cNvPr id="3" name="Zástupný symbol pro obsah 2">
            <a:extLst>
              <a:ext uri="{FF2B5EF4-FFF2-40B4-BE49-F238E27FC236}">
                <a16:creationId xmlns:a16="http://schemas.microsoft.com/office/drawing/2014/main" id="{2D7CDD30-5C59-47E0-9C8F-263599EFCFFA}"/>
              </a:ext>
            </a:extLst>
          </p:cNvPr>
          <p:cNvSpPr>
            <a:spLocks noGrp="1"/>
          </p:cNvSpPr>
          <p:nvPr>
            <p:ph idx="1"/>
          </p:nvPr>
        </p:nvSpPr>
        <p:spPr/>
        <p:txBody>
          <a:bodyPr>
            <a:normAutofit fontScale="92500"/>
          </a:bodyPr>
          <a:lstStyle/>
          <a:p>
            <a:r>
              <a:rPr lang="cs-CZ" b="1" dirty="0"/>
              <a:t>Interdisciplinarita!!!</a:t>
            </a:r>
            <a:r>
              <a:rPr lang="cs-CZ" dirty="0"/>
              <a:t> </a:t>
            </a:r>
          </a:p>
          <a:p>
            <a:r>
              <a:rPr lang="cs-CZ" b="1" dirty="0"/>
              <a:t>snaha o </a:t>
            </a:r>
            <a:r>
              <a:rPr lang="cs-CZ" b="1" i="1" dirty="0"/>
              <a:t>„praktické uplatnění veřejné politiky při řešení konkrétních sociálních problémů.</a:t>
            </a:r>
            <a:r>
              <a:rPr lang="cs-CZ" i="1" dirty="0"/>
              <a:t> Tato ambice – stát se užitečným nástrojem, schopným poskytovat informace, které by přispěly k lepšímu řešení těchto problémů – byla určujícím faktorem samotného jejího vzniku.“</a:t>
            </a:r>
            <a:r>
              <a:rPr lang="cs-CZ" dirty="0"/>
              <a:t> (Potůček 2005, 11). </a:t>
            </a:r>
          </a:p>
          <a:p>
            <a:r>
              <a:rPr lang="cs-CZ" dirty="0"/>
              <a:t>poskytuje vhodné nástroje pro lepší porozumění společnosti a politice.</a:t>
            </a:r>
          </a:p>
          <a:p>
            <a:r>
              <a:rPr lang="cs-CZ" dirty="0"/>
              <a:t> Veřejná politika nabízí výsledkům bezprostřední užití. </a:t>
            </a:r>
          </a:p>
          <a:p>
            <a:r>
              <a:rPr lang="cs-CZ" dirty="0"/>
              <a:t>Nevýhoda - tato její aplikační povaha přispívá ke slabosti jejích výchozích teorií a k obrazu disciplíny, které schází vědecké zdůvodnění v očích představitelů jiných věd...“ (Potůček 2005, 11). </a:t>
            </a:r>
          </a:p>
          <a:p>
            <a:endParaRPr lang="cs-CZ" dirty="0"/>
          </a:p>
        </p:txBody>
      </p:sp>
    </p:spTree>
    <p:extLst>
      <p:ext uri="{BB962C8B-B14F-4D97-AF65-F5344CB8AC3E}">
        <p14:creationId xmlns:p14="http://schemas.microsoft.com/office/powerpoint/2010/main" val="17750808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C67312-C553-4A4A-8FFA-E4E22BFA8831}"/>
              </a:ext>
            </a:extLst>
          </p:cNvPr>
          <p:cNvSpPr>
            <a:spLocks noGrp="1"/>
          </p:cNvSpPr>
          <p:nvPr>
            <p:ph type="title"/>
          </p:nvPr>
        </p:nvSpPr>
        <p:spPr/>
        <p:txBody>
          <a:bodyPr/>
          <a:lstStyle/>
          <a:p>
            <a:r>
              <a:rPr lang="cs-CZ" dirty="0"/>
              <a:t>Širší a užší pojetí veřejné politiky</a:t>
            </a:r>
          </a:p>
        </p:txBody>
      </p:sp>
      <p:sp>
        <p:nvSpPr>
          <p:cNvPr id="3" name="Zástupný symbol pro obsah 2">
            <a:extLst>
              <a:ext uri="{FF2B5EF4-FFF2-40B4-BE49-F238E27FC236}">
                <a16:creationId xmlns:a16="http://schemas.microsoft.com/office/drawing/2014/main" id="{0ADE3EA7-15C4-4BB7-8264-A78F4A975BC7}"/>
              </a:ext>
            </a:extLst>
          </p:cNvPr>
          <p:cNvSpPr>
            <a:spLocks noGrp="1"/>
          </p:cNvSpPr>
          <p:nvPr>
            <p:ph idx="1"/>
          </p:nvPr>
        </p:nvSpPr>
        <p:spPr/>
        <p:txBody>
          <a:bodyPr/>
          <a:lstStyle/>
          <a:p>
            <a:pPr lvl="0"/>
            <a:r>
              <a:rPr lang="cs-CZ" dirty="0"/>
              <a:t>širší pojetí – „</a:t>
            </a:r>
            <a:r>
              <a:rPr lang="cs-CZ" b="1" dirty="0"/>
              <a:t>analyzuje formování veřejného zájmu „(součástí veřejné politiky je pak i bezpečnostní politika, zahraniční politika, sociální politika atd.)</a:t>
            </a:r>
            <a:r>
              <a:rPr lang="cs-CZ" dirty="0"/>
              <a:t>“ (</a:t>
            </a:r>
            <a:r>
              <a:rPr lang="cs-CZ" dirty="0" err="1"/>
              <a:t>Halásek</a:t>
            </a:r>
            <a:r>
              <a:rPr lang="cs-CZ" dirty="0"/>
              <a:t>, 2004, 9)</a:t>
            </a:r>
          </a:p>
          <a:p>
            <a:r>
              <a:rPr lang="cs-CZ" dirty="0"/>
              <a:t>užší pojetí „</a:t>
            </a:r>
            <a:r>
              <a:rPr lang="cs-CZ" b="1" dirty="0"/>
              <a:t>jen některý aspekt veřejné politiky</a:t>
            </a:r>
            <a:r>
              <a:rPr lang="cs-CZ" dirty="0"/>
              <a:t>, tj. politika životního prostředí, regionální politika, municipální politika, politika jednotlivých odvětví či organizací veřejného sektoru, např. zdravotní politika, vzdělávací politika, kulturní politika atp.“ </a:t>
            </a:r>
          </a:p>
        </p:txBody>
      </p:sp>
    </p:spTree>
    <p:extLst>
      <p:ext uri="{BB962C8B-B14F-4D97-AF65-F5344CB8AC3E}">
        <p14:creationId xmlns:p14="http://schemas.microsoft.com/office/powerpoint/2010/main" val="3308104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11667A-1463-4201-B497-2C41A1BB5FF9}"/>
              </a:ext>
            </a:extLst>
          </p:cNvPr>
          <p:cNvSpPr>
            <a:spLocks noGrp="1"/>
          </p:cNvSpPr>
          <p:nvPr>
            <p:ph type="title"/>
          </p:nvPr>
        </p:nvSpPr>
        <p:spPr/>
        <p:txBody>
          <a:bodyPr/>
          <a:lstStyle/>
          <a:p>
            <a:r>
              <a:rPr lang="cs-CZ" dirty="0"/>
              <a:t>Geneze veřejné politiky a oblast jejího zájmu</a:t>
            </a:r>
          </a:p>
        </p:txBody>
      </p:sp>
      <p:sp>
        <p:nvSpPr>
          <p:cNvPr id="3" name="Zástupný symbol pro obsah 2">
            <a:extLst>
              <a:ext uri="{FF2B5EF4-FFF2-40B4-BE49-F238E27FC236}">
                <a16:creationId xmlns:a16="http://schemas.microsoft.com/office/drawing/2014/main" id="{1137035E-EAE5-447A-B735-98952DCE9187}"/>
              </a:ext>
            </a:extLst>
          </p:cNvPr>
          <p:cNvSpPr>
            <a:spLocks noGrp="1"/>
          </p:cNvSpPr>
          <p:nvPr>
            <p:ph idx="1"/>
          </p:nvPr>
        </p:nvSpPr>
        <p:spPr/>
        <p:txBody>
          <a:bodyPr>
            <a:normAutofit fontScale="85000" lnSpcReduction="20000"/>
          </a:bodyPr>
          <a:lstStyle/>
          <a:p>
            <a:pPr algn="just"/>
            <a:r>
              <a:rPr lang="cs-CZ" dirty="0"/>
              <a:t>Veřejná politika je ve srovnání s jinými sociálními vědami multidisciplinární. </a:t>
            </a:r>
          </a:p>
          <a:p>
            <a:pPr algn="just"/>
            <a:r>
              <a:rPr lang="cs-CZ" dirty="0"/>
              <a:t>Martin Potůček: hranice této vědní disciplíny jsou dodnes poměrně neurčité. </a:t>
            </a:r>
          </a:p>
          <a:p>
            <a:pPr algn="just"/>
            <a:r>
              <a:rPr lang="cs-CZ" dirty="0"/>
              <a:t>Jedná se o </a:t>
            </a:r>
            <a:r>
              <a:rPr lang="cs-CZ" i="1" dirty="0"/>
              <a:t>„nedávno zformovaný vědní obor, který hledá na celém světě svou zřetelnou identitu.“ </a:t>
            </a:r>
          </a:p>
          <a:p>
            <a:pPr algn="just"/>
            <a:r>
              <a:rPr lang="cs-CZ" dirty="0"/>
              <a:t>Veřejná politika tedy přestavuje poměrně mladou vědní disciplínu, kterou ale můžeme oprávněně považovat za velmi dynamicky se rozvíjející. </a:t>
            </a:r>
          </a:p>
          <a:p>
            <a:pPr algn="just"/>
            <a:r>
              <a:rPr lang="cs-CZ" dirty="0"/>
              <a:t>Dušan </a:t>
            </a:r>
            <a:r>
              <a:rPr lang="cs-CZ" dirty="0" err="1"/>
              <a:t>Halásek</a:t>
            </a:r>
            <a:r>
              <a:rPr lang="cs-CZ" dirty="0"/>
              <a:t> vymezuje veřejnou politiku jako </a:t>
            </a:r>
            <a:r>
              <a:rPr lang="cs-CZ" i="1" dirty="0"/>
              <a:t>„disciplínu analyzující procesy formování a uplatňování veřejného zájmu institucemi veřejného sektoru. Vychází přitom z podnětů, které byly vypracovány na půdě ekonomie, politické vědy, sociologie, teorie organizace, teorie společenského výběru, práva a správní vědy.“ </a:t>
            </a:r>
            <a:r>
              <a:rPr lang="cs-CZ" dirty="0"/>
              <a:t>(</a:t>
            </a:r>
            <a:r>
              <a:rPr lang="cs-CZ" dirty="0" err="1"/>
              <a:t>Halásek</a:t>
            </a:r>
            <a:r>
              <a:rPr lang="cs-CZ" dirty="0"/>
              <a:t> 2004, 11) </a:t>
            </a:r>
          </a:p>
          <a:p>
            <a:pPr algn="just"/>
            <a:r>
              <a:rPr lang="cs-CZ" dirty="0"/>
              <a:t>Toto vymezení odkazuje přitom na základní východiska veřejné politiky a na skutečnost, že u jejího zrodu stály různé vědní obory. </a:t>
            </a:r>
          </a:p>
          <a:p>
            <a:endParaRPr lang="cs-CZ" dirty="0"/>
          </a:p>
        </p:txBody>
      </p:sp>
    </p:spTree>
    <p:extLst>
      <p:ext uri="{BB962C8B-B14F-4D97-AF65-F5344CB8AC3E}">
        <p14:creationId xmlns:p14="http://schemas.microsoft.com/office/powerpoint/2010/main" val="18571352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6894F8F-E831-4834-8140-2B88F7A28901}"/>
              </a:ext>
            </a:extLst>
          </p:cNvPr>
          <p:cNvSpPr>
            <a:spLocks noGrp="1"/>
          </p:cNvSpPr>
          <p:nvPr>
            <p:ph type="title"/>
          </p:nvPr>
        </p:nvSpPr>
        <p:spPr/>
        <p:txBody>
          <a:bodyPr/>
          <a:lstStyle/>
          <a:p>
            <a:r>
              <a:rPr lang="cs-CZ" dirty="0"/>
              <a:t>Širší pojetí</a:t>
            </a:r>
          </a:p>
        </p:txBody>
      </p:sp>
      <p:sp>
        <p:nvSpPr>
          <p:cNvPr id="3" name="Zástupný symbol pro obsah 2">
            <a:extLst>
              <a:ext uri="{FF2B5EF4-FFF2-40B4-BE49-F238E27FC236}">
                <a16:creationId xmlns:a16="http://schemas.microsoft.com/office/drawing/2014/main" id="{DA474CE9-3EDE-438D-8B39-CC5A4E1FE5FF}"/>
              </a:ext>
            </a:extLst>
          </p:cNvPr>
          <p:cNvSpPr>
            <a:spLocks noGrp="1"/>
          </p:cNvSpPr>
          <p:nvPr>
            <p:ph idx="1"/>
          </p:nvPr>
        </p:nvSpPr>
        <p:spPr/>
        <p:txBody>
          <a:bodyPr>
            <a:normAutofit lnSpcReduction="10000"/>
          </a:bodyPr>
          <a:lstStyle/>
          <a:p>
            <a:r>
              <a:rPr lang="cs-CZ" dirty="0"/>
              <a:t>Širší pojetí veřejné politiky můžeme dále rozčlenit na následující základní kategorie:</a:t>
            </a:r>
          </a:p>
          <a:p>
            <a:pPr lvl="0"/>
            <a:r>
              <a:rPr lang="cs-CZ" dirty="0"/>
              <a:t>„</a:t>
            </a:r>
            <a:r>
              <a:rPr lang="cs-CZ" b="1" dirty="0"/>
              <a:t>nejširší pojetí zahrnuje všechny složky výkonné věcné veřejné politiky, tj. např. zahraniční, bezpečnostní, vojenskou hospodářskou atd.</a:t>
            </a:r>
          </a:p>
          <a:p>
            <a:pPr lvl="0"/>
            <a:r>
              <a:rPr lang="cs-CZ" b="1" dirty="0"/>
              <a:t>středně rozsáhlé pojetí </a:t>
            </a:r>
            <a:r>
              <a:rPr lang="cs-CZ" dirty="0"/>
              <a:t>se soustřeďuje převážně na tzv. odvětví rozvoje člověka, tj. školství, zdravotnictví, kulturu, sociální péči, tělovýchovu a sport.</a:t>
            </a:r>
          </a:p>
          <a:p>
            <a:r>
              <a:rPr lang="cs-CZ" b="1" dirty="0"/>
              <a:t>nejužší pojetí </a:t>
            </a:r>
            <a:r>
              <a:rPr lang="cs-CZ" dirty="0"/>
              <a:t>je možno redukovat pouze na dílčí sociální oblast, i chápat v podstatě jako sociálně charitativní péči, nebo pouze na regionální oblast, kdy může jít i o zcela malé lokality.“ </a:t>
            </a:r>
          </a:p>
        </p:txBody>
      </p:sp>
    </p:spTree>
    <p:extLst>
      <p:ext uri="{BB962C8B-B14F-4D97-AF65-F5344CB8AC3E}">
        <p14:creationId xmlns:p14="http://schemas.microsoft.com/office/powerpoint/2010/main" val="30016828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977C1B-2950-4CD2-8BFA-24B36B175882}"/>
              </a:ext>
            </a:extLst>
          </p:cNvPr>
          <p:cNvSpPr>
            <a:spLocks noGrp="1"/>
          </p:cNvSpPr>
          <p:nvPr>
            <p:ph type="title"/>
          </p:nvPr>
        </p:nvSpPr>
        <p:spPr/>
        <p:txBody>
          <a:bodyPr/>
          <a:lstStyle/>
          <a:p>
            <a:r>
              <a:rPr lang="cs-CZ" dirty="0"/>
              <a:t>Subjekty veřejné politiky</a:t>
            </a:r>
          </a:p>
        </p:txBody>
      </p:sp>
      <p:sp>
        <p:nvSpPr>
          <p:cNvPr id="3" name="Zástupný symbol pro obsah 2">
            <a:extLst>
              <a:ext uri="{FF2B5EF4-FFF2-40B4-BE49-F238E27FC236}">
                <a16:creationId xmlns:a16="http://schemas.microsoft.com/office/drawing/2014/main" id="{7ACD9156-7703-463B-8960-DA6C7C4FE19D}"/>
              </a:ext>
            </a:extLst>
          </p:cNvPr>
          <p:cNvSpPr>
            <a:spLocks noGrp="1"/>
          </p:cNvSpPr>
          <p:nvPr>
            <p:ph idx="1"/>
          </p:nvPr>
        </p:nvSpPr>
        <p:spPr/>
        <p:txBody>
          <a:bodyPr/>
          <a:lstStyle/>
          <a:p>
            <a:pPr lvl="0"/>
            <a:r>
              <a:rPr lang="cs-CZ" dirty="0"/>
              <a:t>nadnárodní instituce a subjekty (např. EU, NATO)</a:t>
            </a:r>
          </a:p>
          <a:p>
            <a:pPr lvl="0"/>
            <a:r>
              <a:rPr lang="cs-CZ" dirty="0"/>
              <a:t>stát a jeho orgány státní správy</a:t>
            </a:r>
          </a:p>
          <a:p>
            <a:pPr lvl="0"/>
            <a:r>
              <a:rPr lang="cs-CZ" dirty="0"/>
              <a:t>obce a jiné samosprávné celky</a:t>
            </a:r>
          </a:p>
          <a:p>
            <a:pPr lvl="0"/>
            <a:r>
              <a:rPr lang="cs-CZ" dirty="0"/>
              <a:t>občané, rodiny, domácnosti</a:t>
            </a:r>
          </a:p>
          <a:p>
            <a:pPr lvl="0"/>
            <a:r>
              <a:rPr lang="cs-CZ" dirty="0"/>
              <a:t>občanské iniciativy, politické strany církve atd.</a:t>
            </a:r>
          </a:p>
          <a:p>
            <a:pPr lvl="0"/>
            <a:endParaRPr lang="cs-CZ" dirty="0"/>
          </a:p>
          <a:p>
            <a:pPr lvl="0"/>
            <a:r>
              <a:rPr lang="cs-CZ" dirty="0"/>
              <a:t>Viz další snímky prezentace</a:t>
            </a:r>
          </a:p>
          <a:p>
            <a:endParaRPr lang="cs-CZ" dirty="0"/>
          </a:p>
        </p:txBody>
      </p:sp>
    </p:spTree>
    <p:extLst>
      <p:ext uri="{BB962C8B-B14F-4D97-AF65-F5344CB8AC3E}">
        <p14:creationId xmlns:p14="http://schemas.microsoft.com/office/powerpoint/2010/main" val="4070302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E45985D-5C55-449E-B1BD-EA94225F921D}"/>
              </a:ext>
            </a:extLst>
          </p:cNvPr>
          <p:cNvSpPr>
            <a:spLocks noGrp="1"/>
          </p:cNvSpPr>
          <p:nvPr>
            <p:ph type="title"/>
          </p:nvPr>
        </p:nvSpPr>
        <p:spPr/>
        <p:txBody>
          <a:bodyPr/>
          <a:lstStyle/>
          <a:p>
            <a:r>
              <a:rPr lang="cs-CZ" dirty="0"/>
              <a:t>Objekty veřejné politiky</a:t>
            </a:r>
          </a:p>
        </p:txBody>
      </p:sp>
      <p:sp>
        <p:nvSpPr>
          <p:cNvPr id="3" name="Zástupný symbol pro obsah 2">
            <a:extLst>
              <a:ext uri="{FF2B5EF4-FFF2-40B4-BE49-F238E27FC236}">
                <a16:creationId xmlns:a16="http://schemas.microsoft.com/office/drawing/2014/main" id="{45780D3E-703F-4D54-822B-BDDE59CC086F}"/>
              </a:ext>
            </a:extLst>
          </p:cNvPr>
          <p:cNvSpPr>
            <a:spLocks noGrp="1"/>
          </p:cNvSpPr>
          <p:nvPr>
            <p:ph idx="1"/>
          </p:nvPr>
        </p:nvSpPr>
        <p:spPr/>
        <p:txBody>
          <a:bodyPr/>
          <a:lstStyle/>
          <a:p>
            <a:pPr lvl="0"/>
            <a:r>
              <a:rPr lang="cs-CZ" dirty="0"/>
              <a:t>jednotlivec, skupiny lidí, obyvatelstvo</a:t>
            </a:r>
          </a:p>
          <a:p>
            <a:pPr lvl="0"/>
            <a:r>
              <a:rPr lang="cs-CZ" dirty="0"/>
              <a:t>obce, kraje</a:t>
            </a:r>
          </a:p>
          <a:p>
            <a:pPr lvl="0"/>
            <a:r>
              <a:rPr lang="cs-CZ" dirty="0"/>
              <a:t>chráněná území</a:t>
            </a:r>
          </a:p>
          <a:p>
            <a:pPr lvl="0"/>
            <a:r>
              <a:rPr lang="cs-CZ" dirty="0"/>
              <a:t>velké městské aglomerace</a:t>
            </a:r>
          </a:p>
          <a:p>
            <a:pPr lvl="0"/>
            <a:r>
              <a:rPr lang="cs-CZ" dirty="0"/>
              <a:t>příhraniční oblasti</a:t>
            </a:r>
          </a:p>
          <a:p>
            <a:endParaRPr lang="cs-CZ" dirty="0"/>
          </a:p>
        </p:txBody>
      </p:sp>
    </p:spTree>
    <p:extLst>
      <p:ext uri="{BB962C8B-B14F-4D97-AF65-F5344CB8AC3E}">
        <p14:creationId xmlns:p14="http://schemas.microsoft.com/office/powerpoint/2010/main" val="291597376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C11A80-EB86-46E9-A7AE-710782C7B349}"/>
              </a:ext>
            </a:extLst>
          </p:cNvPr>
          <p:cNvSpPr>
            <a:spLocks noGrp="1"/>
          </p:cNvSpPr>
          <p:nvPr>
            <p:ph type="title"/>
          </p:nvPr>
        </p:nvSpPr>
        <p:spPr/>
        <p:txBody>
          <a:bodyPr/>
          <a:lstStyle/>
          <a:p>
            <a:r>
              <a:rPr lang="cs-CZ" dirty="0"/>
              <a:t>Termíny, využívané v ostatních vědách</a:t>
            </a:r>
          </a:p>
        </p:txBody>
      </p:sp>
      <p:sp>
        <p:nvSpPr>
          <p:cNvPr id="3" name="Zástupný symbol pro obsah 2">
            <a:extLst>
              <a:ext uri="{FF2B5EF4-FFF2-40B4-BE49-F238E27FC236}">
                <a16:creationId xmlns:a16="http://schemas.microsoft.com/office/drawing/2014/main" id="{A0E11214-990A-42F1-945A-71F943103195}"/>
              </a:ext>
            </a:extLst>
          </p:cNvPr>
          <p:cNvSpPr>
            <a:spLocks noGrp="1"/>
          </p:cNvSpPr>
          <p:nvPr>
            <p:ph idx="1"/>
          </p:nvPr>
        </p:nvSpPr>
        <p:spPr/>
        <p:txBody>
          <a:bodyPr/>
          <a:lstStyle/>
          <a:p>
            <a:r>
              <a:rPr lang="cs-CZ" dirty="0"/>
              <a:t>veřejný zájem, (Sociologie a Politologie)</a:t>
            </a:r>
          </a:p>
          <a:p>
            <a:r>
              <a:rPr lang="cs-CZ" dirty="0"/>
              <a:t>veřejné záležitosti (Politologie)</a:t>
            </a:r>
          </a:p>
          <a:p>
            <a:r>
              <a:rPr lang="cs-CZ" dirty="0"/>
              <a:t>veřejný prostor, (Komunikace)</a:t>
            </a:r>
          </a:p>
          <a:p>
            <a:r>
              <a:rPr lang="cs-CZ" dirty="0"/>
              <a:t>veřejný sektor, veřejné finance, veřejné statky (Ekonomie)</a:t>
            </a:r>
          </a:p>
          <a:p>
            <a:r>
              <a:rPr lang="cs-CZ" dirty="0"/>
              <a:t>veřejné právo. (Právo)</a:t>
            </a:r>
          </a:p>
          <a:p>
            <a:endParaRPr lang="cs-CZ" dirty="0"/>
          </a:p>
        </p:txBody>
      </p:sp>
    </p:spTree>
    <p:extLst>
      <p:ext uri="{BB962C8B-B14F-4D97-AF65-F5344CB8AC3E}">
        <p14:creationId xmlns:p14="http://schemas.microsoft.com/office/powerpoint/2010/main" val="9557902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F386B3-9E08-48E2-8BE0-3AD5585EF3CC}"/>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0EAA9FEF-A602-435E-B0A4-C1A6062A2702}"/>
              </a:ext>
            </a:extLst>
          </p:cNvPr>
          <p:cNvSpPr>
            <a:spLocks noGrp="1"/>
          </p:cNvSpPr>
          <p:nvPr>
            <p:ph idx="1"/>
          </p:nvPr>
        </p:nvSpPr>
        <p:spPr/>
        <p:txBody>
          <a:bodyPr>
            <a:normAutofit/>
          </a:bodyPr>
          <a:lstStyle/>
          <a:p>
            <a:pPr algn="just"/>
            <a:r>
              <a:rPr lang="cs-CZ" dirty="0"/>
              <a:t>Veřejný zájem představuje poměrně nejednoznačný termín, který není všeobecně přijímán a nemá definitivní platnost. </a:t>
            </a:r>
          </a:p>
          <a:p>
            <a:pPr algn="just"/>
            <a:r>
              <a:rPr lang="cs-CZ" dirty="0" err="1"/>
              <a:t>Lippman</a:t>
            </a:r>
            <a:r>
              <a:rPr lang="cs-CZ" dirty="0"/>
              <a:t> v této souvislosti uvádí, že: </a:t>
            </a:r>
            <a:r>
              <a:rPr lang="cs-CZ" i="1" dirty="0"/>
              <a:t>„dospělí lidé, chce se věřit, sdílejí shodné veřejné zájmy. Veřejný zájem se však u nich směšuje, a někdy jej v rozporu s jejich soukromými a speciálními zájmy. Je-li tomu tak, lze říci, že veřejný zájem je zřejmě tím, co by si lidé vybrali, kdyby viděli jasně, racionálně a jednali nezaujatě a benevolentně.“</a:t>
            </a:r>
            <a:r>
              <a:rPr lang="cs-CZ" dirty="0"/>
              <a:t> (Potůček, 2005 12).</a:t>
            </a:r>
          </a:p>
          <a:p>
            <a:endParaRPr lang="cs-CZ" dirty="0"/>
          </a:p>
        </p:txBody>
      </p:sp>
    </p:spTree>
    <p:extLst>
      <p:ext uri="{BB962C8B-B14F-4D97-AF65-F5344CB8AC3E}">
        <p14:creationId xmlns:p14="http://schemas.microsoft.com/office/powerpoint/2010/main" val="10367653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66BD7C-2860-416D-9B88-3E54C917C05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2078270B-8625-4D7F-83AC-DF1021BF4269}"/>
              </a:ext>
            </a:extLst>
          </p:cNvPr>
          <p:cNvSpPr>
            <a:spLocks noGrp="1"/>
          </p:cNvSpPr>
          <p:nvPr>
            <p:ph idx="1"/>
          </p:nvPr>
        </p:nvSpPr>
        <p:spPr/>
        <p:txBody>
          <a:bodyPr>
            <a:normAutofit fontScale="70000" lnSpcReduction="20000"/>
          </a:bodyPr>
          <a:lstStyle/>
          <a:p>
            <a:pPr algn="just"/>
            <a:r>
              <a:rPr lang="cs-CZ" dirty="0"/>
              <a:t>Veřejný zájem ve velmi obecné rovně v demokratických společnostech vyjadřuje především </a:t>
            </a:r>
            <a:r>
              <a:rPr lang="cs-CZ" b="1" dirty="0"/>
              <a:t> </a:t>
            </a:r>
            <a:r>
              <a:rPr lang="cs-CZ" b="1" i="1" dirty="0"/>
              <a:t>„to, co si přeje většina.“</a:t>
            </a:r>
            <a:r>
              <a:rPr lang="cs-CZ" b="1" dirty="0"/>
              <a:t> (Potůček, 2005, 12) </a:t>
            </a:r>
          </a:p>
          <a:p>
            <a:pPr algn="just"/>
            <a:r>
              <a:rPr lang="cs-CZ" dirty="0"/>
              <a:t>Přesto v tomto velmi obecném vymezení je potřeba definovat také zájmy nejrůznějších menšinových skupin, jež by mohly být zásadně narušeny. </a:t>
            </a:r>
          </a:p>
          <a:p>
            <a:pPr algn="just"/>
            <a:r>
              <a:rPr lang="cs-CZ" dirty="0"/>
              <a:t>Z tohoto důvodu přestavují základní instituce, kterými jsou „obec, instituce občanské společnosti a stát těmi institucemi, které nabízejí institucionální mechanismy pro artikulaci, agregaci a koordinaci, případně i realizaci dílčích zájmů do podoby, v níž je už užitečné hovořit o zájmech veřejných. Významná je ovšem komplikace daná institucionálním zprostředkováním těchto veřejných zájmů. </a:t>
            </a:r>
          </a:p>
          <a:p>
            <a:pPr algn="just"/>
            <a:r>
              <a:rPr lang="cs-CZ" dirty="0"/>
              <a:t>Úřady a úředníci mají také své zájmy, které vstupují do politického procesu identifikace a uspokojování toho, co se dotýká veřejného zájmů. Samotné vymezení toho, co je (resp. co má být) veřejným zájmem je tedy živým sociálním a politickým procesem.“ (např. Potůček, 2005, 12).</a:t>
            </a:r>
          </a:p>
          <a:p>
            <a:pPr algn="just"/>
            <a:r>
              <a:rPr lang="cs-CZ" dirty="0"/>
              <a:t>Kvůli různým orientacím a zájmům jednotlivců – způsobují, že veřejné zájmy se tak často „stávají předmětem vyjednávání, a někdy i konfliktu.“ (Potůček, 2005, 13) „Veřejný zájem je východiskem a jeho realizace kritériem účinnosti veřejné politiky.“ (</a:t>
            </a:r>
            <a:r>
              <a:rPr lang="cs-CZ" dirty="0" err="1"/>
              <a:t>Halásek</a:t>
            </a:r>
            <a:r>
              <a:rPr lang="cs-CZ" dirty="0"/>
              <a:t>, 2004, 41)</a:t>
            </a:r>
          </a:p>
          <a:p>
            <a:endParaRPr lang="cs-CZ" dirty="0"/>
          </a:p>
        </p:txBody>
      </p:sp>
    </p:spTree>
    <p:extLst>
      <p:ext uri="{BB962C8B-B14F-4D97-AF65-F5344CB8AC3E}">
        <p14:creationId xmlns:p14="http://schemas.microsoft.com/office/powerpoint/2010/main" val="34952094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Otázka pro skupinu</a:t>
            </a:r>
            <a:endParaRPr lang="cs-CZ" dirty="0"/>
          </a:p>
        </p:txBody>
      </p:sp>
      <p:sp>
        <p:nvSpPr>
          <p:cNvPr id="3" name="Zástupný symbol pro obsah 2"/>
          <p:cNvSpPr>
            <a:spLocks noGrp="1"/>
          </p:cNvSpPr>
          <p:nvPr>
            <p:ph idx="1"/>
          </p:nvPr>
        </p:nvSpPr>
        <p:spPr/>
        <p:txBody>
          <a:bodyPr/>
          <a:lstStyle/>
          <a:p>
            <a:r>
              <a:rPr lang="cs-CZ" dirty="0" smtClean="0"/>
              <a:t>Jak zjistím co je předmětem veřejného zájmu? </a:t>
            </a:r>
          </a:p>
          <a:p>
            <a:r>
              <a:rPr lang="cs-CZ" dirty="0" smtClean="0"/>
              <a:t>Co podle Vás podléhá veřejnému zájmu?</a:t>
            </a:r>
            <a:endParaRPr lang="cs-CZ" dirty="0"/>
          </a:p>
          <a:p>
            <a:endParaRPr lang="cs-CZ" dirty="0"/>
          </a:p>
        </p:txBody>
      </p:sp>
    </p:spTree>
    <p:extLst>
      <p:ext uri="{BB962C8B-B14F-4D97-AF65-F5344CB8AC3E}">
        <p14:creationId xmlns:p14="http://schemas.microsoft.com/office/powerpoint/2010/main" val="243194109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EE028E2-325C-4835-92C5-E5FFC44DA483}"/>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B6F6F5FD-B3E3-4A38-B14C-77D7330525AF}"/>
              </a:ext>
            </a:extLst>
          </p:cNvPr>
          <p:cNvSpPr>
            <a:spLocks noGrp="1"/>
          </p:cNvSpPr>
          <p:nvPr>
            <p:ph idx="1"/>
          </p:nvPr>
        </p:nvSpPr>
        <p:spPr/>
        <p:txBody>
          <a:bodyPr>
            <a:normAutofit lnSpcReduction="10000"/>
          </a:bodyPr>
          <a:lstStyle/>
          <a:p>
            <a:pPr algn="just"/>
            <a:r>
              <a:rPr lang="cs-CZ" dirty="0"/>
              <a:t>Veřejný zájem každé společnosti a každého státního celku je často zmiňován a formulován </a:t>
            </a:r>
            <a:r>
              <a:rPr lang="cs-CZ" b="1" dirty="0"/>
              <a:t>v nejzákladnějších a nejobecnějších dokumentech, za které můžeme považovat ústavy, zákony. </a:t>
            </a:r>
          </a:p>
          <a:p>
            <a:pPr algn="just"/>
            <a:r>
              <a:rPr lang="cs-CZ" dirty="0"/>
              <a:t>Na tyto normy se </a:t>
            </a:r>
            <a:r>
              <a:rPr lang="cs-CZ" b="1" dirty="0"/>
              <a:t>odvolávají systémové politické strany ve svých programových dokumentech. </a:t>
            </a:r>
          </a:p>
          <a:p>
            <a:pPr algn="just"/>
            <a:r>
              <a:rPr lang="cs-CZ" dirty="0"/>
              <a:t>Veřejná politika představuje </a:t>
            </a:r>
            <a:r>
              <a:rPr lang="cs-CZ" b="1" dirty="0"/>
              <a:t>hlavní mantinely pro své působení. </a:t>
            </a:r>
            <a:r>
              <a:rPr lang="cs-CZ" dirty="0"/>
              <a:t>„Veřejné zájmy lze členit do segmentů (např. ekonomický, politický, kulturní, sociální, civilizační, ekologický) a tyto segmenty se stávají předmětem speciálních částí veřejné politiky (hospodářská, kulturní, sociální, ekologická vzdělávací, dopravní </a:t>
            </a:r>
            <a:r>
              <a:rPr lang="cs-CZ" dirty="0" err="1"/>
              <a:t>atd</a:t>
            </a:r>
            <a:r>
              <a:rPr lang="cs-CZ" dirty="0"/>
              <a:t>). Všechny segmenty veřejné politiky se dají shrnout do jedné obecné veřejné politiky.“ </a:t>
            </a:r>
          </a:p>
          <a:p>
            <a:endParaRPr lang="cs-CZ" dirty="0"/>
          </a:p>
        </p:txBody>
      </p:sp>
    </p:spTree>
    <p:extLst>
      <p:ext uri="{BB962C8B-B14F-4D97-AF65-F5344CB8AC3E}">
        <p14:creationId xmlns:p14="http://schemas.microsoft.com/office/powerpoint/2010/main" val="3510390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FE2F97-4048-4057-9F50-B4652F2899E1}"/>
              </a:ext>
            </a:extLst>
          </p:cNvPr>
          <p:cNvSpPr>
            <a:spLocks noGrp="1"/>
          </p:cNvSpPr>
          <p:nvPr>
            <p:ph type="title"/>
          </p:nvPr>
        </p:nvSpPr>
        <p:spPr/>
        <p:txBody>
          <a:bodyPr/>
          <a:lstStyle/>
          <a:p>
            <a:r>
              <a:rPr lang="cs-CZ" dirty="0"/>
              <a:t>Veřejný zájem</a:t>
            </a:r>
          </a:p>
        </p:txBody>
      </p:sp>
      <p:sp>
        <p:nvSpPr>
          <p:cNvPr id="3" name="Zástupný symbol pro obsah 2">
            <a:extLst>
              <a:ext uri="{FF2B5EF4-FFF2-40B4-BE49-F238E27FC236}">
                <a16:creationId xmlns:a16="http://schemas.microsoft.com/office/drawing/2014/main" id="{14657D78-8FE7-4B3F-B52D-B902C2AEF3A5}"/>
              </a:ext>
            </a:extLst>
          </p:cNvPr>
          <p:cNvSpPr>
            <a:spLocks noGrp="1"/>
          </p:cNvSpPr>
          <p:nvPr>
            <p:ph idx="1"/>
          </p:nvPr>
        </p:nvSpPr>
        <p:spPr/>
        <p:txBody>
          <a:bodyPr>
            <a:normAutofit fontScale="85000" lnSpcReduction="20000"/>
          </a:bodyPr>
          <a:lstStyle/>
          <a:p>
            <a:r>
              <a:rPr lang="cs-CZ" dirty="0" err="1"/>
              <a:t>Wilenski</a:t>
            </a:r>
            <a:r>
              <a:rPr lang="cs-CZ" dirty="0"/>
              <a:t> a Turner - veřejné zájmy v demokratických společnostech, přičemž se při výzkumu zaměřily na rozdíly mezi pluralitním zprostředkováním zájmů a korporativistickým modelem zprostředkování zájmů. </a:t>
            </a:r>
          </a:p>
          <a:p>
            <a:r>
              <a:rPr lang="cs-CZ" dirty="0"/>
              <a:t>V těchto zemích, kde byly přítomné poměrně silné zájmové skupiny, vymezili tito autoři veřejné zájmy, které charakterizovali, jako „ekonomickou prosperitu, zaměstnanost a udržení úrovně příjmů.“ Potůček 2005, 13). </a:t>
            </a:r>
          </a:p>
          <a:p>
            <a:r>
              <a:rPr lang="cs-CZ" dirty="0"/>
              <a:t>Výzkum těchto autorů navíc potvrdil platnost stanovené hypotézy, zda </a:t>
            </a:r>
            <a:r>
              <a:rPr lang="cs-CZ" i="1" dirty="0"/>
              <a:t>„korporativní demokracie –tj. společnosti, kde klasické mechanizmy reprezentativní demokracie schopné reflektovat spíše „plošně“ vyjádřené zájmy, zprostředkovávají vyjednávání mezi politickými partnery (tripartita, profesní a hospodářské komory, občanská sdružení apod. – jsou schopny lépe směřovat přes artikulované skupiny zájmů.“</a:t>
            </a:r>
          </a:p>
          <a:p>
            <a:r>
              <a:rPr lang="cs-CZ" dirty="0"/>
              <a:t>Zároveň platí, že nejrůznější konflikty různorodých zájmů jsou schopny produkovat výrazné rozdíly v hodnotových zakotveních jednotlivých veřejných politik, což se také odráží v teoretických modelech veřejných politik. </a:t>
            </a:r>
          </a:p>
          <a:p>
            <a:endParaRPr lang="cs-CZ" dirty="0"/>
          </a:p>
        </p:txBody>
      </p:sp>
    </p:spTree>
    <p:extLst>
      <p:ext uri="{BB962C8B-B14F-4D97-AF65-F5344CB8AC3E}">
        <p14:creationId xmlns:p14="http://schemas.microsoft.com/office/powerpoint/2010/main" val="31530131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A298922-277D-4D55-81AE-E9730676524B}"/>
              </a:ext>
            </a:extLst>
          </p:cNvPr>
          <p:cNvSpPr>
            <a:spLocks noGrp="1"/>
          </p:cNvSpPr>
          <p:nvPr>
            <p:ph type="title"/>
          </p:nvPr>
        </p:nvSpPr>
        <p:spPr/>
        <p:txBody>
          <a:bodyPr/>
          <a:lstStyle/>
          <a:p>
            <a:r>
              <a:rPr lang="cs-CZ" dirty="0"/>
              <a:t>Charakteristika veřejného zájmu</a:t>
            </a:r>
          </a:p>
        </p:txBody>
      </p:sp>
      <p:sp>
        <p:nvSpPr>
          <p:cNvPr id="3" name="Zástupný symbol pro obsah 2">
            <a:extLst>
              <a:ext uri="{FF2B5EF4-FFF2-40B4-BE49-F238E27FC236}">
                <a16:creationId xmlns:a16="http://schemas.microsoft.com/office/drawing/2014/main" id="{8AC8E271-22A4-4CC4-ABA2-67A1C3AF5009}"/>
              </a:ext>
            </a:extLst>
          </p:cNvPr>
          <p:cNvSpPr>
            <a:spLocks noGrp="1"/>
          </p:cNvSpPr>
          <p:nvPr>
            <p:ph idx="1"/>
          </p:nvPr>
        </p:nvSpPr>
        <p:spPr/>
        <p:txBody>
          <a:bodyPr>
            <a:normAutofit fontScale="77500" lnSpcReduction="20000"/>
          </a:bodyPr>
          <a:lstStyle/>
          <a:p>
            <a:pPr lvl="0"/>
            <a:r>
              <a:rPr lang="cs-CZ" dirty="0"/>
              <a:t>„Veřejný zájem se týká zajištění a rozdělování veřejných statků (hmotných služeb, kulturních hodnot atd.), které jsou individuálně nepřiřaditelné a spotřebuje veřejnost jako celek nebo její jednotlivé části </a:t>
            </a:r>
          </a:p>
          <a:p>
            <a:r>
              <a:rPr lang="cs-CZ" dirty="0"/>
              <a:t>(Pojem veřejný zájem vyjadřuje – </a:t>
            </a:r>
          </a:p>
          <a:p>
            <a:pPr lvl="1"/>
            <a:r>
              <a:rPr lang="cs-CZ" dirty="0"/>
              <a:t>Potřeby, jež se týkají větších společenských kategorií (skupin či celé společnosti)</a:t>
            </a:r>
          </a:p>
          <a:p>
            <a:pPr lvl="1"/>
            <a:r>
              <a:rPr lang="cs-CZ" dirty="0"/>
              <a:t>Hodnoty, na jejichž uskutečnění společnost aspiruje</a:t>
            </a:r>
          </a:p>
          <a:p>
            <a:pPr lvl="1"/>
            <a:r>
              <a:rPr lang="cs-CZ" dirty="0"/>
              <a:t>Obranu před ohrožením těchto potřeb a hodnot.)</a:t>
            </a:r>
          </a:p>
          <a:p>
            <a:pPr lvl="0"/>
            <a:r>
              <a:rPr lang="cs-CZ" dirty="0"/>
              <a:t>Veřejný zájem je aspirací subjektů společnosti (jednotlivců, skupin, organizací, politických stran, hnutí, vlády, parlamentu) na y hodnoty, které považují za prioritní, preferenční. </a:t>
            </a:r>
          </a:p>
          <a:p>
            <a:pPr lvl="0"/>
            <a:r>
              <a:rPr lang="cs-CZ" dirty="0"/>
              <a:t>Veřejný zájem je pravidelně složen ze segmentů (ekonomický, politický, kulturní, sociální, civilizační, ekologický, zdravotní,) Přičemž jen v těch nejobecnějších dokumentech (v ústavě, zákonech a programech politických stran je formulován jako celek.)</a:t>
            </a:r>
          </a:p>
          <a:p>
            <a:r>
              <a:rPr lang="cs-CZ" b="1" dirty="0"/>
              <a:t>Veřejný zájem je strukturovaný: podle času, místa, objektu i zdroje vzniku. </a:t>
            </a:r>
          </a:p>
        </p:txBody>
      </p:sp>
    </p:spTree>
    <p:extLst>
      <p:ext uri="{BB962C8B-B14F-4D97-AF65-F5344CB8AC3E}">
        <p14:creationId xmlns:p14="http://schemas.microsoft.com/office/powerpoint/2010/main" val="238161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D6A6B-26B9-450E-B2AC-2DAA0805742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6D207984-3446-46C8-AFA7-F46067C2F01D}"/>
              </a:ext>
            </a:extLst>
          </p:cNvPr>
          <p:cNvSpPr>
            <a:spLocks noGrp="1"/>
          </p:cNvSpPr>
          <p:nvPr>
            <p:ph idx="1"/>
          </p:nvPr>
        </p:nvSpPr>
        <p:spPr/>
        <p:txBody>
          <a:bodyPr>
            <a:normAutofit fontScale="92500" lnSpcReduction="20000"/>
          </a:bodyPr>
          <a:lstStyle/>
          <a:p>
            <a:pPr algn="just"/>
            <a:r>
              <a:rPr lang="cs-CZ" dirty="0"/>
              <a:t>K rozvoji veřejné politiky jako vědní disciplíny docházelo přibližně od 60. let 20. století. </a:t>
            </a:r>
          </a:p>
          <a:p>
            <a:pPr algn="just"/>
            <a:r>
              <a:rPr lang="cs-CZ" dirty="0"/>
              <a:t>Hlavním impulzem se stala potřeba </a:t>
            </a:r>
            <a:r>
              <a:rPr lang="cs-CZ" i="1" dirty="0"/>
              <a:t>„porozumět specifickým politickým problémům, faktorům ovlivňujícím jednotlivé politiky a vztahům mezi politikami a jejich společenskými důsledky. Snaží se porozumět tomu, co země dělají, nikoliv pouze tomu, jak to dělají. Vztahuje proces k výsledkům a klade větší důraz na vlivy, systematické hodnocení výsledků i nechtěné důsledky veřejných politik.“ </a:t>
            </a:r>
            <a:r>
              <a:rPr lang="cs-CZ" dirty="0"/>
              <a:t> (Potůček 2005, 9) </a:t>
            </a:r>
          </a:p>
          <a:p>
            <a:pPr algn="just"/>
            <a:r>
              <a:rPr lang="cs-CZ" dirty="0"/>
              <a:t>Pro tuto disciplínu zároveň platí, že neexistuje jedna, obecně sdílená definice samotné veřejné politiky, kterou můžeme označit </a:t>
            </a:r>
            <a:r>
              <a:rPr lang="cs-CZ" dirty="0" err="1"/>
              <a:t>anglojazyčným</a:t>
            </a:r>
            <a:r>
              <a:rPr lang="cs-CZ" dirty="0"/>
              <a:t> termínem </a:t>
            </a:r>
            <a:r>
              <a:rPr lang="cs-CZ" i="1" dirty="0"/>
              <a:t>public </a:t>
            </a:r>
            <a:r>
              <a:rPr lang="cs-CZ" i="1" dirty="0" err="1"/>
              <a:t>policy</a:t>
            </a:r>
            <a:r>
              <a:rPr lang="cs-CZ" i="1" dirty="0"/>
              <a:t>, </a:t>
            </a:r>
            <a:r>
              <a:rPr lang="cs-CZ" dirty="0"/>
              <a:t>nebo politických studií </a:t>
            </a:r>
            <a:r>
              <a:rPr lang="cs-CZ" i="1" dirty="0"/>
              <a:t>(</a:t>
            </a:r>
            <a:r>
              <a:rPr lang="cs-CZ" i="1" dirty="0" err="1"/>
              <a:t>policy</a:t>
            </a:r>
            <a:r>
              <a:rPr lang="cs-CZ" i="1" dirty="0"/>
              <a:t> </a:t>
            </a:r>
            <a:r>
              <a:rPr lang="cs-CZ" i="1" dirty="0" err="1"/>
              <a:t>studies</a:t>
            </a:r>
            <a:r>
              <a:rPr lang="cs-CZ" i="1" dirty="0"/>
              <a:t>). </a:t>
            </a:r>
          </a:p>
          <a:p>
            <a:pPr algn="just"/>
            <a:r>
              <a:rPr lang="cs-CZ" b="1" u="sng" dirty="0"/>
              <a:t>Neexistuje přitom jediná sdílená definice samotné veřejné politiky (public </a:t>
            </a:r>
            <a:r>
              <a:rPr lang="cs-CZ" b="1" u="sng" dirty="0" err="1"/>
              <a:t>policy</a:t>
            </a:r>
            <a:r>
              <a:rPr lang="cs-CZ" b="1" u="sng" dirty="0"/>
              <a:t>), nebo politických studií (</a:t>
            </a:r>
            <a:r>
              <a:rPr lang="cs-CZ" b="1" u="sng" dirty="0" err="1"/>
              <a:t>policy</a:t>
            </a:r>
            <a:r>
              <a:rPr lang="cs-CZ" b="1" u="sng" dirty="0"/>
              <a:t> </a:t>
            </a:r>
            <a:r>
              <a:rPr lang="cs-CZ" b="1" u="sng" dirty="0" err="1"/>
              <a:t>studies</a:t>
            </a:r>
            <a:r>
              <a:rPr lang="cs-CZ" b="1" u="sng" dirty="0"/>
              <a:t>).</a:t>
            </a:r>
            <a:r>
              <a:rPr lang="cs-CZ" dirty="0"/>
              <a:t> (Potůček 2005, 9)</a:t>
            </a:r>
          </a:p>
          <a:p>
            <a:endParaRPr lang="cs-CZ" dirty="0"/>
          </a:p>
        </p:txBody>
      </p:sp>
    </p:spTree>
    <p:extLst>
      <p:ext uri="{BB962C8B-B14F-4D97-AF65-F5344CB8AC3E}">
        <p14:creationId xmlns:p14="http://schemas.microsoft.com/office/powerpoint/2010/main" val="21446025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9517A3-3CB5-4498-B2F3-DFBB644F63C8}"/>
              </a:ext>
            </a:extLst>
          </p:cNvPr>
          <p:cNvSpPr>
            <a:spLocks noGrp="1"/>
          </p:cNvSpPr>
          <p:nvPr>
            <p:ph type="title"/>
          </p:nvPr>
        </p:nvSpPr>
        <p:spPr/>
        <p:txBody>
          <a:bodyPr/>
          <a:lstStyle/>
          <a:p>
            <a:r>
              <a:rPr lang="cs-CZ" dirty="0"/>
              <a:t>Členění veřejných zájmů</a:t>
            </a:r>
          </a:p>
        </p:txBody>
      </p:sp>
      <p:sp>
        <p:nvSpPr>
          <p:cNvPr id="3" name="Zástupný symbol pro obsah 2">
            <a:extLst>
              <a:ext uri="{FF2B5EF4-FFF2-40B4-BE49-F238E27FC236}">
                <a16:creationId xmlns:a16="http://schemas.microsoft.com/office/drawing/2014/main" id="{661D383B-2AA6-48C3-91FD-BD5C55EBAF41}"/>
              </a:ext>
            </a:extLst>
          </p:cNvPr>
          <p:cNvSpPr>
            <a:spLocks noGrp="1"/>
          </p:cNvSpPr>
          <p:nvPr>
            <p:ph idx="1"/>
          </p:nvPr>
        </p:nvSpPr>
        <p:spPr/>
        <p:txBody>
          <a:bodyPr/>
          <a:lstStyle/>
          <a:p>
            <a:r>
              <a:rPr lang="cs-CZ" dirty="0"/>
              <a:t>Krátkodobé (jsou definovatelné a zjistitelné na podkladě sociálních problémů, napětí, společenských poruch či funkčních potřeb společnosti a jejich podstatných části) </a:t>
            </a:r>
          </a:p>
          <a:p>
            <a:r>
              <a:rPr lang="cs-CZ" dirty="0"/>
              <a:t>Dlouhodobé (jež jsou založeny spíše na hodnotách, o něž společnost usiluje a případném ohrožení těchto hodnot). Ty se na první pohled nejeví, musí být výsledkem hlubší analýzy</a:t>
            </a:r>
          </a:p>
          <a:p>
            <a:r>
              <a:rPr lang="cs-CZ" dirty="0"/>
              <a:t>Střednědobé, které jsou směsí a prolínáním obou.  </a:t>
            </a:r>
          </a:p>
          <a:p>
            <a:endParaRPr lang="cs-CZ" dirty="0"/>
          </a:p>
        </p:txBody>
      </p:sp>
    </p:spTree>
    <p:extLst>
      <p:ext uri="{BB962C8B-B14F-4D97-AF65-F5344CB8AC3E}">
        <p14:creationId xmlns:p14="http://schemas.microsoft.com/office/powerpoint/2010/main" val="11935500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9987EA-320D-4722-9914-42CBDDF681F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4932957F-27C5-4EB4-BA14-B5B2C5545847}"/>
              </a:ext>
            </a:extLst>
          </p:cNvPr>
          <p:cNvSpPr>
            <a:spLocks noGrp="1"/>
          </p:cNvSpPr>
          <p:nvPr>
            <p:ph idx="1"/>
          </p:nvPr>
        </p:nvSpPr>
        <p:spPr/>
        <p:txBody>
          <a:bodyPr/>
          <a:lstStyle/>
          <a:p>
            <a:pPr lvl="0"/>
            <a:r>
              <a:rPr lang="cs-CZ" dirty="0"/>
              <a:t>Předmětem veřejné politiky se stávají veřejné </a:t>
            </a:r>
            <a:r>
              <a:rPr lang="cs-CZ" b="1" dirty="0"/>
              <a:t>zájmy jen tehdy, jsou-li jako veřejné uznány. </a:t>
            </a:r>
            <a:r>
              <a:rPr lang="cs-CZ" dirty="0"/>
              <a:t>To znamená, že dostanou ve veřejné politice náležitou preferenci. </a:t>
            </a:r>
          </a:p>
          <a:p>
            <a:r>
              <a:rPr lang="cs-CZ" sz="4800" b="1" dirty="0"/>
              <a:t>Veřejné zájmy nejsou jen záležitosti veřejných institucí, ale i jednotlivců!!!</a:t>
            </a:r>
          </a:p>
        </p:txBody>
      </p:sp>
    </p:spTree>
    <p:extLst>
      <p:ext uri="{BB962C8B-B14F-4D97-AF65-F5344CB8AC3E}">
        <p14:creationId xmlns:p14="http://schemas.microsoft.com/office/powerpoint/2010/main" val="35276317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39883A9-2859-4973-B012-DA587CF978E3}"/>
              </a:ext>
            </a:extLst>
          </p:cNvPr>
          <p:cNvSpPr>
            <a:spLocks noGrp="1"/>
          </p:cNvSpPr>
          <p:nvPr>
            <p:ph type="title"/>
          </p:nvPr>
        </p:nvSpPr>
        <p:spPr/>
        <p:txBody>
          <a:bodyPr/>
          <a:lstStyle/>
          <a:p>
            <a:r>
              <a:rPr lang="cs-CZ" dirty="0"/>
              <a:t>Další rozlišení</a:t>
            </a:r>
          </a:p>
        </p:txBody>
      </p:sp>
      <p:sp>
        <p:nvSpPr>
          <p:cNvPr id="3" name="Zástupný symbol pro obsah 2">
            <a:extLst>
              <a:ext uri="{FF2B5EF4-FFF2-40B4-BE49-F238E27FC236}">
                <a16:creationId xmlns:a16="http://schemas.microsoft.com/office/drawing/2014/main" id="{442662B1-779C-4A6E-B465-BC6D366496DB}"/>
              </a:ext>
            </a:extLst>
          </p:cNvPr>
          <p:cNvSpPr>
            <a:spLocks noGrp="1"/>
          </p:cNvSpPr>
          <p:nvPr>
            <p:ph idx="1"/>
          </p:nvPr>
        </p:nvSpPr>
        <p:spPr/>
        <p:txBody>
          <a:bodyPr>
            <a:normAutofit fontScale="77500" lnSpcReduction="20000"/>
          </a:bodyPr>
          <a:lstStyle/>
          <a:p>
            <a:r>
              <a:rPr lang="cs-CZ" b="1" dirty="0"/>
              <a:t>Rozlišení reaktivní x aktivní politiky</a:t>
            </a:r>
            <a:endParaRPr lang="cs-CZ" dirty="0"/>
          </a:p>
          <a:p>
            <a:pPr lvl="0"/>
            <a:r>
              <a:rPr lang="cs-CZ" dirty="0"/>
              <a:t>„aktivní veřejná politika se snaží anticipovat možná ohrožení i rozvojové příležitosti uspokojování veřejných zájmů a v předstihu adekvátně reagovat na předpokládaný vývoj. Zde nabývá na významu prognózování jakožto soubor metod zaměřených na zkoumání možných budoucností</a:t>
            </a:r>
          </a:p>
          <a:p>
            <a:pPr lvl="0"/>
            <a:r>
              <a:rPr lang="cs-CZ" dirty="0"/>
              <a:t>reaktivní veřejná politika reaguje, až když je veřejný zájem reálně ohrožen.“ </a:t>
            </a:r>
          </a:p>
          <a:p>
            <a:pPr marL="0" indent="0">
              <a:buNone/>
            </a:pPr>
            <a:endParaRPr lang="cs-CZ" dirty="0"/>
          </a:p>
          <a:p>
            <a:r>
              <a:rPr lang="cs-CZ" b="1" dirty="0"/>
              <a:t>Rozlišení liberální x paternalistické politiky</a:t>
            </a:r>
            <a:endParaRPr lang="cs-CZ" dirty="0"/>
          </a:p>
          <a:p>
            <a:pPr lvl="0"/>
            <a:r>
              <a:rPr lang="cs-CZ" dirty="0"/>
              <a:t>„liberální veřejná politika zasahuje až tam, kde individuální zájem ohrožuje uznaný veřejný zájem.</a:t>
            </a:r>
          </a:p>
          <a:p>
            <a:pPr lvl="0"/>
            <a:r>
              <a:rPr lang="cs-CZ" dirty="0"/>
              <a:t>paternalistická veřejná politika prosazuje uznaný veřejný zájem </a:t>
            </a:r>
            <a:r>
              <a:rPr lang="cs-CZ" dirty="0" smtClean="0"/>
              <a:t>(</a:t>
            </a:r>
            <a:r>
              <a:rPr lang="cs-CZ" dirty="0"/>
              <a:t>v případě, že jde o veřejnou politiku autoritářského státu, je větší riziko, že půjde o prosazování toho, co se za veřejný zájem pouze vydává</a:t>
            </a:r>
            <a:r>
              <a:rPr lang="cs-CZ" dirty="0" smtClean="0"/>
              <a:t>) často </a:t>
            </a:r>
            <a:r>
              <a:rPr lang="cs-CZ" dirty="0"/>
              <a:t>bez ohledu na možnou újmu individuálních zájmů nebo na změněnou (měnící se nebo diferencující se) povahu lidských potřeb apod.“</a:t>
            </a:r>
          </a:p>
          <a:p>
            <a:endParaRPr lang="cs-CZ" dirty="0"/>
          </a:p>
        </p:txBody>
      </p:sp>
    </p:spTree>
    <p:extLst>
      <p:ext uri="{BB962C8B-B14F-4D97-AF65-F5344CB8AC3E}">
        <p14:creationId xmlns:p14="http://schemas.microsoft.com/office/powerpoint/2010/main" val="22157408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FCAD978-93AB-41B3-B2E1-20CF91B88B9D}"/>
              </a:ext>
            </a:extLst>
          </p:cNvPr>
          <p:cNvSpPr>
            <a:spLocks noGrp="1"/>
          </p:cNvSpPr>
          <p:nvPr>
            <p:ph type="title"/>
          </p:nvPr>
        </p:nvSpPr>
        <p:spPr/>
        <p:txBody>
          <a:bodyPr/>
          <a:lstStyle/>
          <a:p>
            <a:r>
              <a:rPr lang="cs-CZ" dirty="0"/>
              <a:t>Rozhodovací procesy</a:t>
            </a:r>
          </a:p>
        </p:txBody>
      </p:sp>
      <p:sp>
        <p:nvSpPr>
          <p:cNvPr id="3" name="Zástupný symbol pro obsah 2">
            <a:extLst>
              <a:ext uri="{FF2B5EF4-FFF2-40B4-BE49-F238E27FC236}">
                <a16:creationId xmlns:a16="http://schemas.microsoft.com/office/drawing/2014/main" id="{243A391B-7F4F-4375-BBBE-F21CD6EB9992}"/>
              </a:ext>
            </a:extLst>
          </p:cNvPr>
          <p:cNvSpPr>
            <a:spLocks noGrp="1"/>
          </p:cNvSpPr>
          <p:nvPr>
            <p:ph idx="1"/>
          </p:nvPr>
        </p:nvSpPr>
        <p:spPr/>
        <p:txBody>
          <a:bodyPr>
            <a:normAutofit fontScale="70000" lnSpcReduction="20000"/>
          </a:bodyPr>
          <a:lstStyle/>
          <a:p>
            <a:r>
              <a:rPr lang="cs-CZ" b="1" dirty="0"/>
              <a:t>Rozhodovací procesy mají často velmi komplexní charakter</a:t>
            </a:r>
            <a:r>
              <a:rPr lang="cs-CZ" dirty="0"/>
              <a:t>, který se odráží do procesu tvorby a realizace veřejné politiky. </a:t>
            </a:r>
          </a:p>
          <a:p>
            <a:r>
              <a:rPr lang="cs-CZ" dirty="0"/>
              <a:t>Rozhodování v oblasti tvorby politiky není často záležitostí jediného politického aktéra. </a:t>
            </a:r>
          </a:p>
          <a:p>
            <a:r>
              <a:rPr lang="cs-CZ" dirty="0"/>
              <a:t>Je výstupem, vycházejícím z dlouhodobějších procesů a výsledkem celé série různých rozhodnutí řady aktérů. </a:t>
            </a:r>
          </a:p>
          <a:p>
            <a:r>
              <a:rPr lang="cs-CZ" dirty="0"/>
              <a:t>Samotná politika také prochází řadou proměn a není neměnná v čase, přičemž často dochází ke změnám i původních ideových východisek, v jejichž rámci je daná politika ukotvena. </a:t>
            </a:r>
          </a:p>
          <a:p>
            <a:r>
              <a:rPr lang="cs-CZ" dirty="0"/>
              <a:t>Veřejné politiky podléhají změnám v důsledku změn politického prostředí, resp. Obměn politických elit, či samotných politických stran, nebo změn jejich programové orientace. </a:t>
            </a:r>
          </a:p>
          <a:p>
            <a:r>
              <a:rPr lang="cs-CZ" dirty="0"/>
              <a:t>Politická rozhodování jsou přitom </a:t>
            </a:r>
            <a:r>
              <a:rPr lang="cs-CZ" i="1" dirty="0"/>
              <a:t>„součástí velmi dynamických a proměnlivých politických procesů, což se může také projevovat určitými obtížemi při stanovování ukončení některých programů, či při určování míry úspěšnosti dané veřejné politiky. Proces tvorby a realizace veřejné politiky zároveň probíhá i v situaci,  kdy absentují politická rozhodnutí. Tento stav se týká situace, kdy se stávající politické elity koncentrují na udržení státu quo.  Především na nejnižších organizačních úrovních lze také nalézt případy, kdy některé z aktivit jsou prováděny mimo rámec legitimních rozhodovacích procesů.“</a:t>
            </a:r>
            <a:endParaRPr lang="cs-CZ" dirty="0"/>
          </a:p>
        </p:txBody>
      </p:sp>
    </p:spTree>
    <p:extLst>
      <p:ext uri="{BB962C8B-B14F-4D97-AF65-F5344CB8AC3E}">
        <p14:creationId xmlns:p14="http://schemas.microsoft.com/office/powerpoint/2010/main" val="23644930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BD2F28-CD3F-4B6E-9B2F-423E94E64378}"/>
              </a:ext>
            </a:extLst>
          </p:cNvPr>
          <p:cNvSpPr>
            <a:spLocks noGrp="1"/>
          </p:cNvSpPr>
          <p:nvPr>
            <p:ph type="title"/>
          </p:nvPr>
        </p:nvSpPr>
        <p:spPr/>
        <p:txBody>
          <a:bodyPr/>
          <a:lstStyle/>
          <a:p>
            <a:r>
              <a:rPr lang="cs-CZ" dirty="0"/>
              <a:t>Úkol pro skupinu:</a:t>
            </a:r>
          </a:p>
        </p:txBody>
      </p:sp>
      <p:sp>
        <p:nvSpPr>
          <p:cNvPr id="3" name="Zástupný symbol pro obsah 2">
            <a:extLst>
              <a:ext uri="{FF2B5EF4-FFF2-40B4-BE49-F238E27FC236}">
                <a16:creationId xmlns:a16="http://schemas.microsoft.com/office/drawing/2014/main" id="{3834A70A-7E9A-4660-89C9-47C5E0043B13}"/>
              </a:ext>
            </a:extLst>
          </p:cNvPr>
          <p:cNvSpPr>
            <a:spLocks noGrp="1"/>
          </p:cNvSpPr>
          <p:nvPr>
            <p:ph idx="1"/>
          </p:nvPr>
        </p:nvSpPr>
        <p:spPr/>
        <p:txBody>
          <a:bodyPr/>
          <a:lstStyle/>
          <a:p>
            <a:r>
              <a:rPr lang="cs-CZ" dirty="0"/>
              <a:t>Kdo může být součástí rozhodovacího procesu?</a:t>
            </a:r>
          </a:p>
        </p:txBody>
      </p:sp>
    </p:spTree>
    <p:extLst>
      <p:ext uri="{BB962C8B-B14F-4D97-AF65-F5344CB8AC3E}">
        <p14:creationId xmlns:p14="http://schemas.microsoft.com/office/powerpoint/2010/main" val="23978074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u="sng" dirty="0"/>
              <a:t>Politické strany a jejich funkce</a:t>
            </a:r>
            <a:endParaRPr lang="cs-CZ" dirty="0"/>
          </a:p>
        </p:txBody>
      </p:sp>
      <p:sp>
        <p:nvSpPr>
          <p:cNvPr id="3" name="Zástupný symbol pro obsah 2"/>
          <p:cNvSpPr>
            <a:spLocks noGrp="1"/>
          </p:cNvSpPr>
          <p:nvPr>
            <p:ph sz="quarter" idx="1"/>
          </p:nvPr>
        </p:nvSpPr>
        <p:spPr/>
        <p:txBody>
          <a:bodyPr/>
          <a:lstStyle/>
          <a:p>
            <a:pPr algn="just"/>
            <a:r>
              <a:rPr lang="cs-CZ" dirty="0"/>
              <a:t>Edmund </a:t>
            </a:r>
            <a:r>
              <a:rPr lang="cs-CZ" dirty="0" err="1"/>
              <a:t>Burke</a:t>
            </a:r>
            <a:r>
              <a:rPr lang="cs-CZ" dirty="0"/>
              <a:t> (1770): </a:t>
            </a:r>
            <a:r>
              <a:rPr lang="cs-CZ" i="1" dirty="0"/>
              <a:t>„strana je seskupení lidí, kteří se spojují, aby společnými silami prosazovali národní zájem a to na základě nějakého konkrétního principu, na němž se všichni shodují.“</a:t>
            </a:r>
          </a:p>
          <a:p>
            <a:pPr algn="just"/>
            <a:r>
              <a:rPr lang="cs-CZ" dirty="0" err="1"/>
              <a:t>Schumpeter</a:t>
            </a:r>
            <a:r>
              <a:rPr lang="cs-CZ" dirty="0"/>
              <a:t>: skupina, </a:t>
            </a:r>
            <a:r>
              <a:rPr lang="cs-CZ" i="1" dirty="0"/>
              <a:t>„v níž se její členové sjednocují, aby získali politickou moc.“</a:t>
            </a:r>
          </a:p>
          <a:p>
            <a:pPr algn="just"/>
            <a:r>
              <a:rPr lang="cs-CZ" dirty="0"/>
              <a:t>Otázka, který prvek převažuje, zda-li snaha získat politickou moc, nebo snaha sjednotit se na základě určité ideologické blízkosti.</a:t>
            </a:r>
          </a:p>
          <a:p>
            <a:pPr algn="just"/>
            <a:r>
              <a:rPr lang="cs-CZ" b="1" dirty="0" err="1"/>
              <a:t>Giovanni</a:t>
            </a:r>
            <a:r>
              <a:rPr lang="cs-CZ" b="1" dirty="0"/>
              <a:t> </a:t>
            </a:r>
            <a:r>
              <a:rPr lang="cs-CZ" b="1" dirty="0" err="1"/>
              <a:t>Sartori</a:t>
            </a:r>
            <a:r>
              <a:rPr lang="cs-CZ" b="1" dirty="0"/>
              <a:t> – tzv. minimální definice</a:t>
            </a:r>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Minimální definice</a:t>
            </a:r>
          </a:p>
        </p:txBody>
      </p:sp>
      <p:sp>
        <p:nvSpPr>
          <p:cNvPr id="3" name="Zástupný symbol pro obsah 2"/>
          <p:cNvSpPr>
            <a:spLocks noGrp="1"/>
          </p:cNvSpPr>
          <p:nvPr>
            <p:ph sz="quarter" idx="1"/>
          </p:nvPr>
        </p:nvSpPr>
        <p:spPr/>
        <p:txBody>
          <a:bodyPr/>
          <a:lstStyle/>
          <a:p>
            <a:r>
              <a:rPr lang="cs-CZ" b="1" dirty="0" err="1"/>
              <a:t>Giovanni</a:t>
            </a:r>
            <a:r>
              <a:rPr lang="cs-CZ" b="1" dirty="0"/>
              <a:t> </a:t>
            </a:r>
            <a:r>
              <a:rPr lang="cs-CZ" b="1" dirty="0" err="1"/>
              <a:t>Sartori</a:t>
            </a:r>
            <a:r>
              <a:rPr lang="cs-CZ" b="1" dirty="0"/>
              <a:t> – tzv. minimální definice</a:t>
            </a:r>
          </a:p>
          <a:p>
            <a:r>
              <a:rPr lang="cs-CZ" b="1" i="1" u="sng" dirty="0"/>
              <a:t>„politická skupina, jež se účastní voleb, jež je schopna jejich prostřednictvím prosadit své kandidáty do veřejných úřadů.“</a:t>
            </a:r>
          </a:p>
          <a:p>
            <a:endParaRPr lang="cs-CZ"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Další vymezení</a:t>
            </a:r>
          </a:p>
        </p:txBody>
      </p:sp>
      <p:sp>
        <p:nvSpPr>
          <p:cNvPr id="3" name="Zástupný symbol pro obsah 2"/>
          <p:cNvSpPr>
            <a:spLocks noGrp="1"/>
          </p:cNvSpPr>
          <p:nvPr>
            <p:ph sz="quarter" idx="1"/>
          </p:nvPr>
        </p:nvSpPr>
        <p:spPr/>
        <p:txBody>
          <a:bodyPr>
            <a:normAutofit/>
          </a:bodyPr>
          <a:lstStyle/>
          <a:p>
            <a:pPr algn="just"/>
            <a:r>
              <a:rPr lang="cs-CZ" dirty="0" err="1"/>
              <a:t>Strmiska</a:t>
            </a:r>
            <a:r>
              <a:rPr lang="cs-CZ" dirty="0"/>
              <a:t>: </a:t>
            </a:r>
            <a:r>
              <a:rPr lang="cs-CZ" i="1" dirty="0"/>
              <a:t>„Oblíbenost </a:t>
            </a:r>
            <a:r>
              <a:rPr lang="cs-CZ" i="1" dirty="0" err="1"/>
              <a:t>Sartoriho</a:t>
            </a:r>
            <a:r>
              <a:rPr lang="cs-CZ" i="1" dirty="0"/>
              <a:t> definice plyne z její oblíbenosti a minima charakterizujících znaků. Vymezení politické strany ovšem často bývá koncipováno šířeji a různými autory jsou zmiňovány další znaky..... Na prvním místě bývá zmiňována </a:t>
            </a:r>
            <a:r>
              <a:rPr lang="cs-CZ" b="1" i="1" u="sng" dirty="0"/>
              <a:t>trvalost organizační struktury a existence místních územních struktur a centrálního vedení</a:t>
            </a:r>
            <a:r>
              <a:rPr lang="cs-CZ" i="1" dirty="0"/>
              <a:t>, dále </a:t>
            </a:r>
            <a:r>
              <a:rPr lang="cs-CZ" b="1" i="1" u="sng" dirty="0"/>
              <a:t>ideologická orientace</a:t>
            </a:r>
            <a:r>
              <a:rPr lang="cs-CZ" i="1" dirty="0"/>
              <a:t> a/nebo </a:t>
            </a:r>
            <a:r>
              <a:rPr lang="cs-CZ" b="1" i="1" u="sng" dirty="0"/>
              <a:t>prezentování určitého programu</a:t>
            </a:r>
            <a:r>
              <a:rPr lang="cs-CZ" i="1" dirty="0"/>
              <a:t>, případně alespoň </a:t>
            </a:r>
            <a:r>
              <a:rPr lang="cs-CZ" b="1" i="1" u="sng" dirty="0"/>
              <a:t>základního politického cíle,</a:t>
            </a:r>
            <a:r>
              <a:rPr lang="cs-CZ" i="1" dirty="0"/>
              <a:t> a někdy také snaha </a:t>
            </a:r>
            <a:r>
              <a:rPr lang="cs-CZ" b="1" i="1" u="sng" dirty="0"/>
              <a:t>získávat společenskou podporu nejenom prostřednictvím voleb.“</a:t>
            </a:r>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Rozlišení</a:t>
            </a:r>
          </a:p>
        </p:txBody>
      </p:sp>
      <p:sp>
        <p:nvSpPr>
          <p:cNvPr id="3" name="Zástupný symbol pro obsah 2"/>
          <p:cNvSpPr>
            <a:spLocks noGrp="1"/>
          </p:cNvSpPr>
          <p:nvPr>
            <p:ph sz="quarter" idx="1"/>
          </p:nvPr>
        </p:nvSpPr>
        <p:spPr/>
        <p:txBody>
          <a:bodyPr/>
          <a:lstStyle/>
          <a:p>
            <a:r>
              <a:rPr lang="cs-CZ" b="1" u="sng" dirty="0" err="1"/>
              <a:t>Maurice</a:t>
            </a:r>
            <a:r>
              <a:rPr lang="cs-CZ" b="1" u="sng" dirty="0"/>
              <a:t> </a:t>
            </a:r>
            <a:r>
              <a:rPr lang="cs-CZ" b="1" u="sng" dirty="0" err="1"/>
              <a:t>Duverger</a:t>
            </a:r>
            <a:r>
              <a:rPr lang="cs-CZ" b="1" u="sng" dirty="0"/>
              <a:t> – rozdíl, - politické strany se snaží moc získat a vykonávat, zájmové skupiny – pouze působit na moc a uplatňovat svůj vliv. </a:t>
            </a:r>
          </a:p>
          <a:p>
            <a:r>
              <a:rPr lang="cs-CZ" u="sng" dirty="0"/>
              <a:t>monotematické strany</a:t>
            </a:r>
            <a:endParaRPr lang="cs-CZ" b="1" u="sng" dirty="0"/>
          </a:p>
          <a:p>
            <a:r>
              <a:rPr lang="cs-CZ" b="1" u="sng" dirty="0"/>
              <a:t>Strana x Hnutí</a:t>
            </a:r>
          </a:p>
          <a:p>
            <a:r>
              <a:rPr lang="cs-CZ" dirty="0"/>
              <a:t>Hnutí velice často širší fenomén, ale oproti straně – menší míra organizovanosti</a:t>
            </a:r>
          </a:p>
          <a:p>
            <a:endParaRPr lang="cs-CZ"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Vývoj politických stran</a:t>
            </a:r>
          </a:p>
        </p:txBody>
      </p:sp>
      <p:sp>
        <p:nvSpPr>
          <p:cNvPr id="3" name="Zástupný symbol pro obsah 2"/>
          <p:cNvSpPr>
            <a:spLocks noGrp="1"/>
          </p:cNvSpPr>
          <p:nvPr>
            <p:ph sz="quarter" idx="1"/>
          </p:nvPr>
        </p:nvSpPr>
        <p:spPr>
          <a:xfrm>
            <a:off x="1825752" y="1527048"/>
            <a:ext cx="8503920" cy="5330952"/>
          </a:xfrm>
        </p:spPr>
        <p:txBody>
          <a:bodyPr>
            <a:normAutofit/>
          </a:bodyPr>
          <a:lstStyle/>
          <a:p>
            <a:r>
              <a:rPr lang="cs-CZ" b="1" dirty="0"/>
              <a:t>Duverger:</a:t>
            </a:r>
          </a:p>
          <a:p>
            <a:r>
              <a:rPr lang="cs-CZ" dirty="0"/>
              <a:t>interně vzniklé x externě vzniklé</a:t>
            </a:r>
          </a:p>
          <a:p>
            <a:r>
              <a:rPr lang="cs-CZ" u="sng" dirty="0"/>
              <a:t>kádrové strany a strany masové</a:t>
            </a:r>
          </a:p>
          <a:p>
            <a:r>
              <a:rPr lang="cs-CZ" b="1" dirty="0"/>
              <a:t>Otto </a:t>
            </a:r>
            <a:r>
              <a:rPr lang="cs-CZ" b="1" dirty="0" err="1"/>
              <a:t>Kirschheimer</a:t>
            </a:r>
            <a:r>
              <a:rPr lang="cs-CZ" b="1" dirty="0"/>
              <a:t> </a:t>
            </a:r>
            <a:r>
              <a:rPr lang="cs-CZ" dirty="0"/>
              <a:t>– </a:t>
            </a:r>
            <a:r>
              <a:rPr lang="cs-CZ" b="1" u="sng" dirty="0" err="1"/>
              <a:t>catch</a:t>
            </a:r>
            <a:r>
              <a:rPr lang="cs-CZ" b="1" u="sng" dirty="0"/>
              <a:t>-</a:t>
            </a:r>
            <a:r>
              <a:rPr lang="cs-CZ" b="1" u="sng" dirty="0" err="1"/>
              <a:t>all</a:t>
            </a:r>
            <a:r>
              <a:rPr lang="cs-CZ" b="1" u="sng" dirty="0"/>
              <a:t> party</a:t>
            </a:r>
            <a:r>
              <a:rPr lang="cs-CZ" dirty="0"/>
              <a:t>, znaky:</a:t>
            </a:r>
          </a:p>
          <a:p>
            <a:pPr lvl="0"/>
            <a:r>
              <a:rPr lang="cs-CZ" dirty="0"/>
              <a:t>drastické omezení ideologické zátěže</a:t>
            </a:r>
          </a:p>
          <a:p>
            <a:pPr lvl="0"/>
            <a:r>
              <a:rPr lang="cs-CZ" dirty="0"/>
              <a:t>zvýšení úlohy stranického vedení</a:t>
            </a:r>
          </a:p>
          <a:p>
            <a:pPr lvl="0"/>
            <a:r>
              <a:rPr lang="cs-CZ" dirty="0"/>
              <a:t>snížení významu individuálního členství ve straně</a:t>
            </a:r>
          </a:p>
          <a:p>
            <a:pPr lvl="0"/>
            <a:r>
              <a:rPr lang="cs-CZ" dirty="0"/>
              <a:t>méně důrazu na úzké dílčí zájmy</a:t>
            </a:r>
          </a:p>
          <a:p>
            <a:r>
              <a:rPr lang="cs-CZ" dirty="0"/>
              <a:t>zajištění přístupu k různorodým skupinovým zájmům.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Pojetí „ </a:t>
            </a:r>
            <a:r>
              <a:rPr lang="cs-CZ" dirty="0" err="1"/>
              <a:t>policy</a:t>
            </a:r>
            <a:r>
              <a:rPr lang="cs-CZ" dirty="0"/>
              <a:t>“ – vychází z politologie (Trojdimenzionální pojetí politiky)</a:t>
            </a:r>
          </a:p>
        </p:txBody>
      </p:sp>
      <p:sp>
        <p:nvSpPr>
          <p:cNvPr id="3" name="Zástupný symbol pro obsah 2"/>
          <p:cNvSpPr>
            <a:spLocks noGrp="1"/>
          </p:cNvSpPr>
          <p:nvPr>
            <p:ph idx="1"/>
          </p:nvPr>
        </p:nvSpPr>
        <p:spPr/>
        <p:txBody>
          <a:bodyPr>
            <a:normAutofit fontScale="92500"/>
          </a:bodyPr>
          <a:lstStyle/>
          <a:p>
            <a:pPr algn="just"/>
            <a:r>
              <a:rPr lang="cs-CZ" b="1" dirty="0"/>
              <a:t>Polity</a:t>
            </a:r>
            <a:r>
              <a:rPr lang="cs-CZ" dirty="0"/>
              <a:t> - politický řád. Jedná se o oblast, kde se střetávají politické ideje a ideologie, z nichž vyplývá formální a institucionální řád daných politických systémů. Dimenze polity určuje pravidla politické soutěže. </a:t>
            </a:r>
          </a:p>
          <a:p>
            <a:pPr algn="just"/>
            <a:r>
              <a:rPr lang="cs-CZ" b="1" dirty="0" err="1"/>
              <a:t>Politics</a:t>
            </a:r>
            <a:r>
              <a:rPr lang="cs-CZ" dirty="0"/>
              <a:t> –dynamický aspekt samotného utváření politiky, v němž se navzájem střetávají nejrůznější zájmy. Do této interakce vstupují jednotlivci, skupiny </a:t>
            </a:r>
            <a:r>
              <a:rPr lang="cs-CZ" dirty="0" err="1"/>
              <a:t>atd</a:t>
            </a:r>
            <a:r>
              <a:rPr lang="cs-CZ" dirty="0"/>
              <a:t>… </a:t>
            </a:r>
            <a:r>
              <a:rPr lang="cs-CZ" dirty="0" err="1"/>
              <a:t>Politics</a:t>
            </a:r>
            <a:r>
              <a:rPr lang="cs-CZ" dirty="0"/>
              <a:t> představuje </a:t>
            </a:r>
            <a:r>
              <a:rPr lang="cs-CZ" b="1" dirty="0"/>
              <a:t>konfliktní proces utváření politiky.</a:t>
            </a:r>
            <a:r>
              <a:rPr lang="cs-CZ" dirty="0"/>
              <a:t> Politické ideje jsou vyjadřovány v podobě konkrétních politických požadavků, plánů, rozhodnutí a dohod. </a:t>
            </a:r>
          </a:p>
          <a:p>
            <a:pPr algn="just"/>
            <a:r>
              <a:rPr lang="cs-CZ" b="1" dirty="0"/>
              <a:t>Policy –</a:t>
            </a:r>
            <a:r>
              <a:rPr lang="cs-CZ" dirty="0"/>
              <a:t> jedná se o zbývající aspekt politiky, který se může definovat jako její výsledek, obsah, cíl či konkrétní politiku. Na této úrovni se z politických idejí stávají konkrétní opatření (zákony, nařízení, programy). </a:t>
            </a:r>
          </a:p>
          <a:p>
            <a:endParaRPr lang="cs-CZ" dirty="0"/>
          </a:p>
        </p:txBody>
      </p:sp>
    </p:spTree>
    <p:extLst>
      <p:ext uri="{BB962C8B-B14F-4D97-AF65-F5344CB8AC3E}">
        <p14:creationId xmlns:p14="http://schemas.microsoft.com/office/powerpoint/2010/main" val="307465067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r>
              <a:rPr lang="cs-CZ" b="1" i="1" dirty="0"/>
              <a:t>Richard </a:t>
            </a:r>
            <a:r>
              <a:rPr lang="cs-CZ" b="1" i="1" dirty="0" err="1"/>
              <a:t>Katz</a:t>
            </a:r>
            <a:r>
              <a:rPr lang="cs-CZ" b="1" i="1" dirty="0"/>
              <a:t>, Peter </a:t>
            </a:r>
            <a:r>
              <a:rPr lang="cs-CZ" b="1" i="1" dirty="0" err="1"/>
              <a:t>Mair</a:t>
            </a:r>
            <a:r>
              <a:rPr lang="cs-CZ" b="1" i="1" dirty="0"/>
              <a:t> – kartelová strana</a:t>
            </a:r>
            <a:endParaRPr lang="cs-CZ" b="1" dirty="0"/>
          </a:p>
          <a:p>
            <a:endParaRPr lang="cs-CZ" dirty="0"/>
          </a:p>
          <a:p>
            <a:r>
              <a:rPr lang="cs-CZ" b="1" dirty="0"/>
              <a:t>Herbert </a:t>
            </a:r>
            <a:r>
              <a:rPr lang="cs-CZ" b="1" dirty="0" err="1"/>
              <a:t>Kitschelt</a:t>
            </a:r>
            <a:r>
              <a:rPr lang="cs-CZ" b="1" dirty="0"/>
              <a:t> </a:t>
            </a:r>
          </a:p>
          <a:p>
            <a:r>
              <a:rPr lang="cs-CZ" dirty="0"/>
              <a:t>se zabývá politickými stranami ve střední a východní Evropě.</a:t>
            </a:r>
          </a:p>
          <a:p>
            <a:r>
              <a:rPr lang="cs-CZ" b="1" dirty="0"/>
              <a:t>Charizmatické, klientelistické, programové.</a:t>
            </a:r>
          </a:p>
          <a:p>
            <a:endParaRPr lang="cs-CZ"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Konfliktní linie - </a:t>
            </a:r>
            <a:r>
              <a:rPr lang="cs-CZ" dirty="0" err="1"/>
              <a:t>cleavages</a:t>
            </a:r>
            <a:endParaRPr lang="cs-CZ" dirty="0"/>
          </a:p>
        </p:txBody>
      </p:sp>
      <p:sp>
        <p:nvSpPr>
          <p:cNvPr id="3" name="Zástupný symbol pro obsah 2"/>
          <p:cNvSpPr>
            <a:spLocks noGrp="1"/>
          </p:cNvSpPr>
          <p:nvPr>
            <p:ph sz="quarter" idx="1"/>
          </p:nvPr>
        </p:nvSpPr>
        <p:spPr/>
        <p:txBody>
          <a:bodyPr/>
          <a:lstStyle/>
          <a:p>
            <a:r>
              <a:rPr lang="cs-CZ" b="1" u="sng" dirty="0"/>
              <a:t>Stein </a:t>
            </a:r>
            <a:r>
              <a:rPr lang="cs-CZ" b="1" u="sng" dirty="0" err="1"/>
              <a:t>Rokkan</a:t>
            </a:r>
            <a:r>
              <a:rPr lang="cs-CZ" b="1" u="sng" dirty="0"/>
              <a:t>, S. M. </a:t>
            </a:r>
            <a:r>
              <a:rPr lang="cs-CZ" b="1" u="sng" dirty="0" err="1"/>
              <a:t>Lipset</a:t>
            </a:r>
            <a:r>
              <a:rPr lang="cs-CZ" b="1" u="sng" dirty="0"/>
              <a:t>:</a:t>
            </a:r>
          </a:p>
          <a:p>
            <a:pPr lvl="1"/>
            <a:r>
              <a:rPr lang="cs-CZ" b="1" dirty="0"/>
              <a:t>Centrum x Periferie</a:t>
            </a:r>
            <a:endParaRPr lang="cs-CZ" dirty="0"/>
          </a:p>
          <a:p>
            <a:pPr lvl="1"/>
            <a:r>
              <a:rPr lang="cs-CZ" b="1" dirty="0"/>
              <a:t>Církev x Stát</a:t>
            </a:r>
            <a:endParaRPr lang="cs-CZ" dirty="0"/>
          </a:p>
          <a:p>
            <a:pPr lvl="1"/>
            <a:r>
              <a:rPr lang="cs-CZ" b="1" dirty="0"/>
              <a:t>Město x Venkov</a:t>
            </a:r>
            <a:endParaRPr lang="cs-CZ" dirty="0"/>
          </a:p>
          <a:p>
            <a:pPr lvl="1"/>
            <a:r>
              <a:rPr lang="cs-CZ" b="1" dirty="0"/>
              <a:t>Zaměstnavatelé x zaměstnanci – nebo – vlastníci x pracující</a:t>
            </a:r>
            <a:r>
              <a:rPr lang="cs-CZ" dirty="0"/>
              <a:t> </a:t>
            </a:r>
          </a:p>
          <a:p>
            <a:endParaRPr lang="cs-CZ" dirty="0"/>
          </a:p>
          <a:p>
            <a:r>
              <a:rPr lang="cs-CZ" dirty="0"/>
              <a:t>R. </a:t>
            </a:r>
            <a:r>
              <a:rPr lang="cs-CZ" dirty="0" err="1"/>
              <a:t>Inglehart</a:t>
            </a:r>
            <a:endParaRPr lang="cs-CZ" dirty="0"/>
          </a:p>
          <a:p>
            <a:pPr lvl="1"/>
            <a:r>
              <a:rPr lang="cs-CZ" dirty="0"/>
              <a:t>Možná budoucí konfliktní linie materiální x postmateriální hodnoty</a:t>
            </a:r>
          </a:p>
          <a:p>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Arend </a:t>
            </a:r>
            <a:r>
              <a:rPr lang="cs-CZ" dirty="0" err="1"/>
              <a:t>Lijphart</a:t>
            </a:r>
            <a:r>
              <a:rPr lang="cs-CZ" dirty="0"/>
              <a:t> 1990 </a:t>
            </a:r>
          </a:p>
        </p:txBody>
      </p:sp>
      <p:sp>
        <p:nvSpPr>
          <p:cNvPr id="3" name="Zástupný symbol pro obsah 2"/>
          <p:cNvSpPr>
            <a:spLocks noGrp="1"/>
          </p:cNvSpPr>
          <p:nvPr>
            <p:ph sz="quarter" idx="1"/>
          </p:nvPr>
        </p:nvSpPr>
        <p:spPr/>
        <p:txBody>
          <a:bodyPr>
            <a:normAutofit lnSpcReduction="10000"/>
          </a:bodyPr>
          <a:lstStyle/>
          <a:p>
            <a:r>
              <a:rPr lang="cs-CZ" dirty="0"/>
              <a:t>– ideologické dimenze. Definuje celkem sedm dimenzí, kde se odehrává hlavní stranická soutěž :</a:t>
            </a:r>
          </a:p>
          <a:p>
            <a:r>
              <a:rPr lang="cs-CZ" dirty="0"/>
              <a:t>1) socioekonomická, </a:t>
            </a:r>
          </a:p>
          <a:p>
            <a:r>
              <a:rPr lang="cs-CZ" dirty="0"/>
              <a:t>2) náboženská, </a:t>
            </a:r>
          </a:p>
          <a:p>
            <a:r>
              <a:rPr lang="cs-CZ" dirty="0"/>
              <a:t>3) kulturně-etnická, </a:t>
            </a:r>
          </a:p>
          <a:p>
            <a:r>
              <a:rPr lang="cs-CZ" dirty="0"/>
              <a:t>4) urbánně-rurální, </a:t>
            </a:r>
          </a:p>
          <a:p>
            <a:r>
              <a:rPr lang="cs-CZ" dirty="0"/>
              <a:t>5) postmateriální hodnoty </a:t>
            </a:r>
          </a:p>
          <a:p>
            <a:r>
              <a:rPr lang="cs-CZ" dirty="0"/>
              <a:t>6) podpora režimu – (systémové a </a:t>
            </a:r>
            <a:r>
              <a:rPr lang="cs-CZ" dirty="0" err="1"/>
              <a:t>antisystémové</a:t>
            </a:r>
            <a:r>
              <a:rPr lang="cs-CZ" dirty="0"/>
              <a:t> strany) </a:t>
            </a:r>
          </a:p>
          <a:p>
            <a:r>
              <a:rPr lang="cs-CZ" dirty="0"/>
              <a:t>7) dimenze zahraniční politiky. (otázky Evropské integrace).</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Klaus von Beyme – stranické rodiny</a:t>
            </a:r>
          </a:p>
        </p:txBody>
      </p:sp>
      <p:sp>
        <p:nvSpPr>
          <p:cNvPr id="3" name="Zástupný symbol pro obsah 2"/>
          <p:cNvSpPr>
            <a:spLocks noGrp="1"/>
          </p:cNvSpPr>
          <p:nvPr>
            <p:ph sz="quarter" idx="1"/>
          </p:nvPr>
        </p:nvSpPr>
        <p:spPr/>
        <p:txBody>
          <a:bodyPr>
            <a:normAutofit lnSpcReduction="10000"/>
          </a:bodyPr>
          <a:lstStyle/>
          <a:p>
            <a:r>
              <a:rPr lang="cs-CZ" b="1" i="1" u="sng" dirty="0"/>
              <a:t>1) liberální a radikální strany,</a:t>
            </a:r>
            <a:endParaRPr lang="cs-CZ" dirty="0"/>
          </a:p>
          <a:p>
            <a:r>
              <a:rPr lang="cs-CZ" b="1" i="1" u="sng" dirty="0"/>
              <a:t>2) konzervativní strany</a:t>
            </a:r>
            <a:endParaRPr lang="cs-CZ" dirty="0"/>
          </a:p>
          <a:p>
            <a:r>
              <a:rPr lang="cs-CZ" b="1" i="1" u="sng" dirty="0"/>
              <a:t>3) socialistické a sociálně demokratické strany</a:t>
            </a:r>
            <a:endParaRPr lang="cs-CZ" dirty="0"/>
          </a:p>
          <a:p>
            <a:r>
              <a:rPr lang="cs-CZ" b="1" i="1" u="sng" dirty="0"/>
              <a:t>4) </a:t>
            </a:r>
            <a:r>
              <a:rPr lang="cs-CZ" b="1" i="1" u="sng" dirty="0" err="1"/>
              <a:t>křesťansko</a:t>
            </a:r>
            <a:r>
              <a:rPr lang="cs-CZ" b="1" i="1" u="sng" dirty="0"/>
              <a:t> – demokratické strany</a:t>
            </a:r>
            <a:endParaRPr lang="cs-CZ" dirty="0"/>
          </a:p>
          <a:p>
            <a:r>
              <a:rPr lang="cs-CZ" b="1" i="1" u="sng" dirty="0"/>
              <a:t>5) komunistické strany</a:t>
            </a:r>
            <a:endParaRPr lang="cs-CZ" dirty="0"/>
          </a:p>
          <a:p>
            <a:r>
              <a:rPr lang="cs-CZ" b="1" i="1" u="sng" dirty="0"/>
              <a:t>6) rolnické strany</a:t>
            </a:r>
            <a:endParaRPr lang="cs-CZ" dirty="0"/>
          </a:p>
          <a:p>
            <a:r>
              <a:rPr lang="cs-CZ" b="1" i="1" u="sng" dirty="0"/>
              <a:t>7) regionální a etnické strany</a:t>
            </a:r>
            <a:endParaRPr lang="cs-CZ" dirty="0"/>
          </a:p>
          <a:p>
            <a:r>
              <a:rPr lang="cs-CZ" b="1" i="1" u="sng" dirty="0"/>
              <a:t>8) krajně (extrémně) pravicové strany a</a:t>
            </a:r>
            <a:endParaRPr lang="cs-CZ" dirty="0"/>
          </a:p>
          <a:p>
            <a:r>
              <a:rPr lang="cs-CZ" b="1" i="1" u="sng" dirty="0"/>
              <a:t>9) ekologické strany.</a:t>
            </a:r>
            <a:endParaRPr lang="cs-CZ"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George Brunner, funkce politických stran</a:t>
            </a:r>
          </a:p>
        </p:txBody>
      </p:sp>
      <p:sp>
        <p:nvSpPr>
          <p:cNvPr id="3" name="Zástupný symbol pro obsah 2"/>
          <p:cNvSpPr>
            <a:spLocks noGrp="1"/>
          </p:cNvSpPr>
          <p:nvPr>
            <p:ph sz="quarter" idx="1"/>
          </p:nvPr>
        </p:nvSpPr>
        <p:spPr/>
        <p:txBody>
          <a:bodyPr/>
          <a:lstStyle/>
          <a:p>
            <a:pPr lvl="0"/>
            <a:r>
              <a:rPr lang="cs-CZ" dirty="0"/>
              <a:t>Integrační funkce – ta představuje nejrozmanitější formy zprostředkování mezi lidem a nositeli státní moci</a:t>
            </a:r>
          </a:p>
          <a:p>
            <a:pPr lvl="0"/>
            <a:r>
              <a:rPr lang="cs-CZ" dirty="0"/>
              <a:t>Funkce výběru vedení – strany vybírají a snaží se prosadit kandidáty do nejrůznějších funkcí.  (tyto dvě funkce se doplňují)</a:t>
            </a:r>
          </a:p>
          <a:p>
            <a:pPr lvl="0"/>
            <a:r>
              <a:rPr lang="cs-CZ" dirty="0"/>
              <a:t>Funkce výkonu panství (státní moci) – tu naplňuje ve volbách vítězná strana</a:t>
            </a:r>
          </a:p>
          <a:p>
            <a:r>
              <a:rPr lang="cs-CZ" dirty="0"/>
              <a:t>Funkce kontroly panství – ta je realizována opozičními politickými stranami</a:t>
            </a:r>
          </a:p>
        </p:txBody>
      </p:sp>
    </p:spTree>
    <p:extLst>
      <p:ext uri="{BB962C8B-B14F-4D97-AF65-F5344CB8AC3E}">
        <p14:creationId xmlns:p14="http://schemas.microsoft.com/office/powerpoint/2010/main" val="29157641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Gabriel </a:t>
            </a:r>
            <a:r>
              <a:rPr lang="cs-CZ" dirty="0" err="1"/>
              <a:t>Almond</a:t>
            </a:r>
            <a:r>
              <a:rPr lang="cs-CZ" dirty="0"/>
              <a:t>, </a:t>
            </a:r>
            <a:r>
              <a:rPr lang="cs-CZ" dirty="0" err="1"/>
              <a:t>Bingham</a:t>
            </a:r>
            <a:r>
              <a:rPr lang="cs-CZ" dirty="0"/>
              <a:t> </a:t>
            </a:r>
            <a:r>
              <a:rPr lang="cs-CZ" dirty="0" err="1"/>
              <a:t>Powel</a:t>
            </a:r>
            <a:endParaRPr lang="cs-CZ" dirty="0"/>
          </a:p>
        </p:txBody>
      </p:sp>
      <p:sp>
        <p:nvSpPr>
          <p:cNvPr id="3" name="Zástupný symbol pro obsah 2"/>
          <p:cNvSpPr>
            <a:spLocks noGrp="1"/>
          </p:cNvSpPr>
          <p:nvPr>
            <p:ph sz="quarter" idx="1"/>
          </p:nvPr>
        </p:nvSpPr>
        <p:spPr/>
        <p:txBody>
          <a:bodyPr>
            <a:normAutofit fontScale="85000" lnSpcReduction="20000"/>
          </a:bodyPr>
          <a:lstStyle/>
          <a:p>
            <a:pPr lvl="0"/>
            <a:r>
              <a:rPr lang="cs-CZ" b="1" u="sng" dirty="0"/>
              <a:t>SYSTÉMOVÉ ÚKONY</a:t>
            </a:r>
          </a:p>
          <a:p>
            <a:pPr lvl="0"/>
            <a:r>
              <a:rPr lang="cs-CZ" dirty="0"/>
              <a:t>Formulace požadavků</a:t>
            </a:r>
          </a:p>
          <a:p>
            <a:pPr lvl="0"/>
            <a:r>
              <a:rPr lang="cs-CZ" dirty="0"/>
              <a:t>Požadavky jsou kombinovány ve formě alternativních návrhů jednání</a:t>
            </a:r>
          </a:p>
          <a:p>
            <a:pPr lvl="0"/>
            <a:r>
              <a:rPr lang="cs-CZ" dirty="0"/>
              <a:t>Jsou formulována autoritativní pravidla, která jsou</a:t>
            </a:r>
          </a:p>
          <a:p>
            <a:pPr lvl="0"/>
            <a:r>
              <a:rPr lang="cs-CZ" dirty="0"/>
              <a:t>Zavedena a prosazena, tato aplikace je </a:t>
            </a:r>
          </a:p>
          <a:p>
            <a:pPr lvl="0"/>
            <a:r>
              <a:rPr lang="cs-CZ" dirty="0"/>
              <a:t>Přizpůsobena individuálním případům, přičemž</a:t>
            </a:r>
          </a:p>
          <a:p>
            <a:pPr lvl="0"/>
            <a:r>
              <a:rPr lang="cs-CZ" dirty="0"/>
              <a:t>Tyto rozličné aktivity jsou vyměňovány uvnitř politického systému a předávány jeho okolí</a:t>
            </a:r>
          </a:p>
          <a:p>
            <a:r>
              <a:rPr lang="cs-CZ" dirty="0"/>
              <a:t>Tyto základní funkce autoři ještě rozšiřují </a:t>
            </a:r>
            <a:r>
              <a:rPr lang="cs-CZ" b="1" dirty="0"/>
              <a:t>– a doplňují je o:</a:t>
            </a:r>
          </a:p>
          <a:p>
            <a:r>
              <a:rPr lang="cs-CZ" dirty="0"/>
              <a:t>7. udržování a přizpůsobování sytému</a:t>
            </a:r>
          </a:p>
          <a:p>
            <a:r>
              <a:rPr lang="cs-CZ" dirty="0"/>
              <a:t>8. </a:t>
            </a:r>
            <a:r>
              <a:rPr lang="cs-CZ" dirty="0" err="1"/>
              <a:t>rekrutaci</a:t>
            </a:r>
            <a:r>
              <a:rPr lang="cs-CZ" dirty="0"/>
              <a:t> politického personálu. </a:t>
            </a:r>
          </a:p>
          <a:p>
            <a:endParaRPr lang="cs-CZ" dirty="0"/>
          </a:p>
        </p:txBody>
      </p:sp>
    </p:spTree>
    <p:extLst>
      <p:ext uri="{BB962C8B-B14F-4D97-AF65-F5344CB8AC3E}">
        <p14:creationId xmlns:p14="http://schemas.microsoft.com/office/powerpoint/2010/main" val="25963047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Elmar </a:t>
            </a:r>
            <a:r>
              <a:rPr lang="cs-CZ" dirty="0" err="1"/>
              <a:t>Wiesendhal</a:t>
            </a:r>
            <a:r>
              <a:rPr lang="cs-CZ" dirty="0"/>
              <a:t> – FUNKČNÍ KATALOG </a:t>
            </a:r>
          </a:p>
        </p:txBody>
      </p:sp>
      <p:sp>
        <p:nvSpPr>
          <p:cNvPr id="3" name="Zástupný symbol pro obsah 2"/>
          <p:cNvSpPr>
            <a:spLocks noGrp="1"/>
          </p:cNvSpPr>
          <p:nvPr>
            <p:ph sz="quarter" idx="1"/>
          </p:nvPr>
        </p:nvSpPr>
        <p:spPr/>
        <p:txBody>
          <a:bodyPr>
            <a:normAutofit/>
          </a:bodyPr>
          <a:lstStyle/>
          <a:p>
            <a:r>
              <a:rPr lang="cs-CZ" b="1" i="1" dirty="0"/>
              <a:t>„1. Výběr a rekrutování elity, 2., vytváření vůle, programu a formulování cílů, 3. Vytváření mínění, informace a komunikace, 4. Vytváření vlády, řízení a koordinace, 5. Soutěž o hlasy, účast ve volbách a volební boj 6. Artikulace a reprezentace zájmů, 7. Integrace skupin, 8. Artikulace zájmů, 9. Nominování kandidátů a jejich prezentace, 10. Vzdělávání a politická socializace, 11. Mobilizování mas, vzdělávání mas, participace, 12. Propaganda, mobilizace a podpora, 13. Legitimizační funkce, vytváření konsenzu, 14. Funkce spojování, 15. Zprostředkování a transformace zájmů, 16. Kontrola vlády, 17. Udržování systému, 18. Reforma systému a jeho inovace“ </a:t>
            </a:r>
            <a:endParaRPr lang="cs-CZ" dirty="0"/>
          </a:p>
        </p:txBody>
      </p:sp>
    </p:spTree>
    <p:extLst>
      <p:ext uri="{BB962C8B-B14F-4D97-AF65-F5344CB8AC3E}">
        <p14:creationId xmlns:p14="http://schemas.microsoft.com/office/powerpoint/2010/main" val="22785558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Funkce politických stran (</a:t>
            </a:r>
            <a:r>
              <a:rPr lang="cs-CZ" dirty="0" err="1"/>
              <a:t>von</a:t>
            </a:r>
            <a:r>
              <a:rPr lang="cs-CZ" dirty="0"/>
              <a:t> </a:t>
            </a:r>
            <a:r>
              <a:rPr lang="cs-CZ" dirty="0" err="1"/>
              <a:t>Beyme</a:t>
            </a:r>
            <a:r>
              <a:rPr lang="cs-CZ" dirty="0"/>
              <a:t>)</a:t>
            </a:r>
          </a:p>
        </p:txBody>
      </p:sp>
      <p:sp>
        <p:nvSpPr>
          <p:cNvPr id="3" name="Zástupný symbol pro obsah 2"/>
          <p:cNvSpPr>
            <a:spLocks noGrp="1"/>
          </p:cNvSpPr>
          <p:nvPr>
            <p:ph sz="quarter" idx="1"/>
          </p:nvPr>
        </p:nvSpPr>
        <p:spPr/>
        <p:txBody>
          <a:bodyPr/>
          <a:lstStyle/>
          <a:p>
            <a:pPr lvl="0"/>
            <a:r>
              <a:rPr lang="cs-CZ" dirty="0"/>
              <a:t>identifikují politické cíle, což se vztahuje k jejich ideologickému vymezení a </a:t>
            </a:r>
            <a:r>
              <a:rPr lang="cs-CZ" dirty="0" err="1"/>
              <a:t>programatice</a:t>
            </a:r>
            <a:endParaRPr lang="cs-CZ" dirty="0"/>
          </a:p>
          <a:p>
            <a:pPr lvl="0"/>
            <a:r>
              <a:rPr lang="cs-CZ" dirty="0"/>
              <a:t>Podílejí se na artikulaci a agregaci společenských zájmů</a:t>
            </a:r>
          </a:p>
          <a:p>
            <a:pPr lvl="0"/>
            <a:r>
              <a:rPr lang="cs-CZ" dirty="0"/>
              <a:t>Mobilizují veřejnost zejména formou účasti na volbách a podílejí se také na procesu politické socializace a </a:t>
            </a:r>
          </a:p>
          <a:p>
            <a:pPr lvl="0"/>
            <a:r>
              <a:rPr lang="cs-CZ" dirty="0"/>
              <a:t>Hrají nezastupitelnou roli v procesu rekrutování politické elity a formování vlády. </a:t>
            </a:r>
          </a:p>
          <a:p>
            <a:endParaRPr lang="cs-CZ"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24A034F-C084-496E-A05A-1F090D2D4AB7}"/>
              </a:ext>
            </a:extLst>
          </p:cNvPr>
          <p:cNvSpPr>
            <a:spLocks noGrp="1"/>
          </p:cNvSpPr>
          <p:nvPr>
            <p:ph type="title"/>
          </p:nvPr>
        </p:nvSpPr>
        <p:spPr/>
        <p:txBody>
          <a:bodyPr/>
          <a:lstStyle/>
          <a:p>
            <a:r>
              <a:rPr lang="cs-CZ" dirty="0"/>
              <a:t>Zájmové skupiny</a:t>
            </a:r>
          </a:p>
        </p:txBody>
      </p:sp>
      <p:sp>
        <p:nvSpPr>
          <p:cNvPr id="3" name="Zástupný symbol pro obsah 2">
            <a:extLst>
              <a:ext uri="{FF2B5EF4-FFF2-40B4-BE49-F238E27FC236}">
                <a16:creationId xmlns:a16="http://schemas.microsoft.com/office/drawing/2014/main" id="{23E5992B-1130-4A54-B934-2CE30763F84A}"/>
              </a:ext>
            </a:extLst>
          </p:cNvPr>
          <p:cNvSpPr>
            <a:spLocks noGrp="1"/>
          </p:cNvSpPr>
          <p:nvPr>
            <p:ph idx="1"/>
          </p:nvPr>
        </p:nvSpPr>
        <p:spPr/>
        <p:txBody>
          <a:bodyPr>
            <a:normAutofit fontScale="92500"/>
          </a:bodyPr>
          <a:lstStyle/>
          <a:p>
            <a:r>
              <a:rPr lang="cs-CZ" dirty="0"/>
              <a:t>Základní definice zájmových skupin považuje tyto skupiny za </a:t>
            </a:r>
            <a:r>
              <a:rPr lang="cs-CZ" i="1" dirty="0"/>
              <a:t>„</a:t>
            </a:r>
            <a:r>
              <a:rPr lang="cs-CZ" b="1" i="1" dirty="0"/>
              <a:t>dobrovolně utvářené sociální jednotky (s určitými cíli a s určitým vnitřním členěním), které se snaží uskutečnit individuální, materiální a ideové zájmy svých členů (ve smyslu potřeb, užitu a ospravedlnění), přičemž to dělají uvnitř sociální jednotky a/nebo vůči jiným skupinám, organizacím a institucím.“</a:t>
            </a:r>
            <a:r>
              <a:rPr lang="cs-CZ" b="1" dirty="0"/>
              <a:t> </a:t>
            </a:r>
            <a:r>
              <a:rPr lang="cs-CZ" dirty="0"/>
              <a:t>(Fiala, Mareš 2005, 233)</a:t>
            </a:r>
          </a:p>
          <a:p>
            <a:r>
              <a:rPr lang="cs-CZ" dirty="0"/>
              <a:t>Existuje všeobecná shoda ohledně dvou základních typů zájmových skupin. Můžou být rozděleny na tyto dvě kategorie:</a:t>
            </a:r>
          </a:p>
          <a:p>
            <a:pPr lvl="0"/>
            <a:r>
              <a:rPr lang="cs-CZ" sz="3600" b="1" dirty="0"/>
              <a:t>(politické) zájmové skupiny (</a:t>
            </a:r>
            <a:r>
              <a:rPr lang="cs-CZ" sz="3600" b="1" dirty="0" err="1"/>
              <a:t>interest</a:t>
            </a:r>
            <a:r>
              <a:rPr lang="cs-CZ" sz="3600" b="1" dirty="0"/>
              <a:t> </a:t>
            </a:r>
            <a:r>
              <a:rPr lang="cs-CZ" sz="3600" b="1" dirty="0" err="1"/>
              <a:t>groups</a:t>
            </a:r>
            <a:r>
              <a:rPr lang="cs-CZ" sz="3600" b="1" dirty="0"/>
              <a:t>)</a:t>
            </a:r>
          </a:p>
          <a:p>
            <a:pPr lvl="0"/>
            <a:r>
              <a:rPr lang="cs-CZ" sz="3600" b="1" dirty="0"/>
              <a:t>nátlakové skupiny (</a:t>
            </a:r>
            <a:r>
              <a:rPr lang="cs-CZ" sz="3600" b="1" dirty="0" err="1"/>
              <a:t>pressure</a:t>
            </a:r>
            <a:r>
              <a:rPr lang="cs-CZ" sz="3600" b="1" dirty="0"/>
              <a:t> </a:t>
            </a:r>
            <a:r>
              <a:rPr lang="cs-CZ" sz="3600" b="1" dirty="0" err="1"/>
              <a:t>groups</a:t>
            </a:r>
            <a:r>
              <a:rPr lang="cs-CZ" sz="3600" b="1" dirty="0"/>
              <a:t>)</a:t>
            </a:r>
          </a:p>
          <a:p>
            <a:endParaRPr lang="cs-CZ" dirty="0"/>
          </a:p>
        </p:txBody>
      </p:sp>
    </p:spTree>
    <p:extLst>
      <p:ext uri="{BB962C8B-B14F-4D97-AF65-F5344CB8AC3E}">
        <p14:creationId xmlns:p14="http://schemas.microsoft.com/office/powerpoint/2010/main" val="137857834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CB59851-8595-44B9-A67E-1A432308CF0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2D01062-E655-4B01-A519-DA7F620AAC9D}"/>
              </a:ext>
            </a:extLst>
          </p:cNvPr>
          <p:cNvSpPr>
            <a:spLocks noGrp="1"/>
          </p:cNvSpPr>
          <p:nvPr>
            <p:ph idx="1"/>
          </p:nvPr>
        </p:nvSpPr>
        <p:spPr/>
        <p:txBody>
          <a:bodyPr>
            <a:normAutofit fontScale="85000" lnSpcReduction="10000"/>
          </a:bodyPr>
          <a:lstStyle/>
          <a:p>
            <a:pPr algn="just"/>
            <a:r>
              <a:rPr lang="cs-CZ" b="1" dirty="0"/>
              <a:t>Zájmové skupiny se vyznačují tím, že se jedná o reprezentaci primárně ekonomických zájmů, zatímco nátlakové skupiny kladou důraz přednostně na témata, která jsou spojena s ideologickou oblastí. </a:t>
            </a:r>
          </a:p>
          <a:p>
            <a:pPr algn="just"/>
            <a:r>
              <a:rPr lang="cs-CZ" dirty="0"/>
              <a:t>Zájmové skupiny mají </a:t>
            </a:r>
            <a:r>
              <a:rPr lang="cs-CZ" b="1" dirty="0"/>
              <a:t>tedy jednoznačné zájmy, </a:t>
            </a:r>
            <a:r>
              <a:rPr lang="cs-CZ" dirty="0"/>
              <a:t>týkající se velmi úzce vymezené sféry působnosti společnosti a proto tyto zájmy můžeme primárně vnímat jako zájmy </a:t>
            </a:r>
            <a:r>
              <a:rPr lang="cs-CZ" b="1" dirty="0"/>
              <a:t>určitého ekonomického (sociálního sektoru) (</a:t>
            </a:r>
            <a:r>
              <a:rPr lang="cs-CZ" b="1" dirty="0" err="1"/>
              <a:t>sectoral</a:t>
            </a:r>
            <a:r>
              <a:rPr lang="cs-CZ" b="1" dirty="0"/>
              <a:t> </a:t>
            </a:r>
            <a:r>
              <a:rPr lang="cs-CZ" b="1" dirty="0" err="1"/>
              <a:t>interests</a:t>
            </a:r>
            <a:r>
              <a:rPr lang="cs-CZ" b="1" dirty="0"/>
              <a:t>). </a:t>
            </a:r>
          </a:p>
          <a:p>
            <a:pPr algn="just"/>
            <a:r>
              <a:rPr lang="cs-CZ" dirty="0"/>
              <a:t>Kategorie zájmových skupin může být dále rozčleněna na </a:t>
            </a:r>
            <a:r>
              <a:rPr lang="cs-CZ" b="1" dirty="0"/>
              <a:t>„na skupiny orientované na obhajobu zájmů zaměstnanců, zaměstnavatelů, svobodných profesí, organizace reprezentující zájmy pracovníků v různých dělnických profesích.“ </a:t>
            </a:r>
          </a:p>
          <a:p>
            <a:pPr algn="just"/>
            <a:r>
              <a:rPr lang="cs-CZ" dirty="0"/>
              <a:t>Mezi tzv. </a:t>
            </a:r>
            <a:r>
              <a:rPr lang="cs-CZ" u="sng" dirty="0"/>
              <a:t>nátlakové skupiny můžeme zařadit nejrůznější církevní organizace a spolky a s nimi spolupracující instituce či organizace zaměřující se např. na ochranu lidských práv, oblast ochrany životního prostředí aj. </a:t>
            </a:r>
          </a:p>
          <a:p>
            <a:endParaRPr lang="cs-CZ" dirty="0"/>
          </a:p>
        </p:txBody>
      </p:sp>
    </p:spTree>
    <p:extLst>
      <p:ext uri="{BB962C8B-B14F-4D97-AF65-F5344CB8AC3E}">
        <p14:creationId xmlns:p14="http://schemas.microsoft.com/office/powerpoint/2010/main" val="3373353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E06063-E5C1-4EC3-BEA7-46922D8D325E}"/>
              </a:ext>
            </a:extLst>
          </p:cNvPr>
          <p:cNvSpPr>
            <a:spLocks noGrp="1"/>
          </p:cNvSpPr>
          <p:nvPr>
            <p:ph type="title"/>
          </p:nvPr>
        </p:nvSpPr>
        <p:spPr/>
        <p:txBody>
          <a:bodyPr/>
          <a:lstStyle/>
          <a:p>
            <a:r>
              <a:rPr lang="cs-CZ" dirty="0"/>
              <a:t>Pojetí „public </a:t>
            </a:r>
            <a:r>
              <a:rPr lang="cs-CZ" dirty="0" err="1"/>
              <a:t>policy</a:t>
            </a:r>
            <a:r>
              <a:rPr lang="cs-CZ" dirty="0"/>
              <a:t>“</a:t>
            </a:r>
          </a:p>
        </p:txBody>
      </p:sp>
      <p:sp>
        <p:nvSpPr>
          <p:cNvPr id="3" name="Zástupný symbol pro obsah 2">
            <a:extLst>
              <a:ext uri="{FF2B5EF4-FFF2-40B4-BE49-F238E27FC236}">
                <a16:creationId xmlns:a16="http://schemas.microsoft.com/office/drawing/2014/main" id="{FBE12D7F-593D-42BD-8CF2-BEC13013C2B2}"/>
              </a:ext>
            </a:extLst>
          </p:cNvPr>
          <p:cNvSpPr>
            <a:spLocks noGrp="1"/>
          </p:cNvSpPr>
          <p:nvPr>
            <p:ph idx="1"/>
          </p:nvPr>
        </p:nvSpPr>
        <p:spPr/>
        <p:txBody>
          <a:bodyPr>
            <a:normAutofit lnSpcReduction="10000"/>
          </a:bodyPr>
          <a:lstStyle/>
          <a:p>
            <a:pPr algn="just"/>
            <a:r>
              <a:rPr lang="cs-CZ" dirty="0"/>
              <a:t>G. </a:t>
            </a:r>
            <a:r>
              <a:rPr lang="cs-CZ" dirty="0" err="1"/>
              <a:t>Peters</a:t>
            </a:r>
            <a:r>
              <a:rPr lang="cs-CZ" dirty="0"/>
              <a:t> označuje veřejnou politiku, jako: </a:t>
            </a:r>
            <a:r>
              <a:rPr lang="cs-CZ" i="1" dirty="0"/>
              <a:t>„souhrn činností vlády přímo nebo nepřímo působících na občany, operujících na třech úrovních: politická rozhodnutí, produkty politiky a důsledky politiky.“</a:t>
            </a:r>
            <a:r>
              <a:rPr lang="cs-CZ" dirty="0"/>
              <a:t> (Potůček 2005, 9) </a:t>
            </a:r>
          </a:p>
          <a:p>
            <a:pPr algn="just"/>
            <a:r>
              <a:rPr lang="cs-CZ" dirty="0"/>
              <a:t>Další autor W. </a:t>
            </a:r>
            <a:r>
              <a:rPr lang="cs-CZ" dirty="0" err="1"/>
              <a:t>Dunn</a:t>
            </a:r>
            <a:r>
              <a:rPr lang="cs-CZ" dirty="0"/>
              <a:t>, uvádí, že analýza politiky (</a:t>
            </a:r>
            <a:r>
              <a:rPr lang="cs-CZ" dirty="0" err="1"/>
              <a:t>policy</a:t>
            </a:r>
            <a:r>
              <a:rPr lang="cs-CZ" dirty="0"/>
              <a:t> </a:t>
            </a:r>
            <a:r>
              <a:rPr lang="cs-CZ" dirty="0" err="1"/>
              <a:t>analisis</a:t>
            </a:r>
            <a:r>
              <a:rPr lang="cs-CZ" dirty="0"/>
              <a:t>) je: </a:t>
            </a:r>
            <a:r>
              <a:rPr lang="cs-CZ" i="1" dirty="0"/>
              <a:t>„aplikovanou sociálně vědní disciplínou, která užívá multidisciplinárních metod zkoumání a zdůvodňování k produkci a zpracování politicky relevantních informací použitelných v příslušných politických rámcích k řešení problémů veřejné politiky.“</a:t>
            </a:r>
            <a:r>
              <a:rPr lang="cs-CZ" dirty="0"/>
              <a:t> (Potůček 2005, 9).  </a:t>
            </a:r>
          </a:p>
          <a:p>
            <a:pPr algn="just"/>
            <a:r>
              <a:rPr lang="cs-CZ" dirty="0"/>
              <a:t>Veřejná politika je silně ovlivněna řadou prvků jiných sociálních věd.  </a:t>
            </a:r>
          </a:p>
          <a:p>
            <a:endParaRPr lang="cs-CZ" dirty="0"/>
          </a:p>
        </p:txBody>
      </p:sp>
    </p:spTree>
    <p:extLst>
      <p:ext uri="{BB962C8B-B14F-4D97-AF65-F5344CB8AC3E}">
        <p14:creationId xmlns:p14="http://schemas.microsoft.com/office/powerpoint/2010/main" val="260472633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FC6B88B-7D9E-4953-8391-8F8F82E3E208}"/>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3CF271A7-C36D-48FE-A9F2-D09AD84AD139}"/>
              </a:ext>
            </a:extLst>
          </p:cNvPr>
          <p:cNvSpPr>
            <a:spLocks noGrp="1"/>
          </p:cNvSpPr>
          <p:nvPr>
            <p:ph idx="1"/>
          </p:nvPr>
        </p:nvSpPr>
        <p:spPr/>
        <p:txBody>
          <a:bodyPr>
            <a:normAutofit fontScale="85000" lnSpcReduction="20000"/>
          </a:bodyPr>
          <a:lstStyle/>
          <a:p>
            <a:pPr algn="just"/>
            <a:r>
              <a:rPr lang="cs-CZ" dirty="0"/>
              <a:t>Zájmové a nátlakové skupiny prošly poměrně dynamickým vývojem. Jak ukazují hlavní schéma jejich vývoje: </a:t>
            </a:r>
          </a:p>
          <a:p>
            <a:pPr lvl="1" algn="just"/>
            <a:r>
              <a:rPr lang="cs-CZ" dirty="0"/>
              <a:t>„Počet aktivních nátlakových organizací v současné době v západoevropských politických systémech </a:t>
            </a:r>
            <a:r>
              <a:rPr lang="cs-CZ" b="1" dirty="0"/>
              <a:t>výrazně vzrůstá</a:t>
            </a:r>
            <a:r>
              <a:rPr lang="cs-CZ" dirty="0"/>
              <a:t>, jejich působnost se rozšiřuje a zasahuje velmi širokou škálu problémů a témat. </a:t>
            </a:r>
          </a:p>
          <a:p>
            <a:pPr lvl="1" algn="just"/>
            <a:r>
              <a:rPr lang="cs-CZ" dirty="0"/>
              <a:t>Stávající zájmové skupiny, a to především ty, které působí v nejdůležitějších sektorech ekonomiky, se na sklonku 20. století výrazně politicky angažovaly a </a:t>
            </a:r>
            <a:r>
              <a:rPr lang="cs-CZ" b="1" dirty="0"/>
              <a:t>staly se pro vládní politiku prakticky nepostradatelnými</a:t>
            </a:r>
          </a:p>
          <a:p>
            <a:pPr lvl="1" algn="just"/>
            <a:r>
              <a:rPr lang="cs-CZ" dirty="0"/>
              <a:t>V souvislosti s tímto trendem se prokazuje zvláště </a:t>
            </a:r>
            <a:r>
              <a:rPr lang="cs-CZ" b="1" dirty="0"/>
              <a:t>v posledních dvou desetiletích posilování vazby na státní instituce</a:t>
            </a:r>
            <a:r>
              <a:rPr lang="cs-CZ" dirty="0"/>
              <a:t> (tedy propojení zájmových a nátlakových skupin s vládou, naopak vazby směrem k občanské společnosti, tedy k </a:t>
            </a:r>
            <a:r>
              <a:rPr lang="cs-CZ" dirty="0" err="1"/>
              <a:t>tm</a:t>
            </a:r>
            <a:r>
              <a:rPr lang="cs-CZ" dirty="0"/>
              <a:t>, jejichž zájmy tyto organizace zastupují a hájí, se výrazně oslabují.</a:t>
            </a:r>
          </a:p>
          <a:p>
            <a:pPr lvl="1" algn="just"/>
            <a:r>
              <a:rPr lang="cs-CZ" b="1" dirty="0"/>
              <a:t>Původním jevem tohoto procesu je vytváření formalizovaných kontaktů mezi státními institucemi a zájmovými skupinami. </a:t>
            </a:r>
          </a:p>
          <a:p>
            <a:pPr lvl="1" algn="just"/>
            <a:r>
              <a:rPr lang="cs-CZ" dirty="0"/>
              <a:t>Platí rovněž, že nově </a:t>
            </a:r>
            <a:r>
              <a:rPr lang="cs-CZ" b="1" dirty="0"/>
              <a:t>vznikající nátlakové i zájmové skupiny se začaly výhradně orientovat na politické strany a využívají jejich vlivu a postavení v politickém systému k prosazení svých zájmů, k ovlivňování politiky státu a k mobilizaci občanské společnosti.“ </a:t>
            </a:r>
          </a:p>
          <a:p>
            <a:endParaRPr lang="cs-CZ" dirty="0"/>
          </a:p>
        </p:txBody>
      </p:sp>
    </p:spTree>
    <p:extLst>
      <p:ext uri="{BB962C8B-B14F-4D97-AF65-F5344CB8AC3E}">
        <p14:creationId xmlns:p14="http://schemas.microsoft.com/office/powerpoint/2010/main" val="17898534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A6F23B1-E7CA-4129-993D-409F7DC3840B}"/>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CDCD42FC-429E-494F-B4D8-0A9827BC37AF}"/>
              </a:ext>
            </a:extLst>
          </p:cNvPr>
          <p:cNvSpPr>
            <a:spLocks noGrp="1"/>
          </p:cNvSpPr>
          <p:nvPr>
            <p:ph idx="1"/>
          </p:nvPr>
        </p:nvSpPr>
        <p:spPr/>
        <p:txBody>
          <a:bodyPr>
            <a:normAutofit fontScale="92500" lnSpcReduction="20000"/>
          </a:bodyPr>
          <a:lstStyle/>
          <a:p>
            <a:pPr algn="just"/>
            <a:r>
              <a:rPr lang="cs-CZ" dirty="0"/>
              <a:t>K nejrozšířenějším typům zájmových a nátlakových skupin můžeme zařadit: </a:t>
            </a:r>
          </a:p>
          <a:p>
            <a:pPr lvl="0" algn="just"/>
            <a:r>
              <a:rPr lang="cs-CZ" b="1" u="sng" dirty="0"/>
              <a:t>odborové svazy. </a:t>
            </a:r>
            <a:r>
              <a:rPr lang="cs-CZ" dirty="0"/>
              <a:t>Tyto skupiny bývají nejčastěji organizovány podle profesního zaměření. Odborové organizace se velmi často podílejí na činnosti různých komisí, účastní se jednání s představiteli relevantních politických stran a vládními představiteli a podílejí se na odborných konzultacích mnohých návrhů v oblasti tvorby veřejných politik. Kromě politických jednání mohou odborové svazy ovlivňovat politiku prostřednictvím demonstrací, stávek, které představují další formy možného nátlaku. </a:t>
            </a:r>
          </a:p>
          <a:p>
            <a:pPr lvl="0" algn="just"/>
            <a:r>
              <a:rPr lang="cs-CZ" dirty="0"/>
              <a:t>Další skupinou představují </a:t>
            </a:r>
            <a:r>
              <a:rPr lang="cs-CZ" b="1" dirty="0"/>
              <a:t>obchodní komory, finanční sdružení, sdružení zaměstnanců ve finančním sektoru atd</a:t>
            </a:r>
            <a:r>
              <a:rPr lang="cs-CZ" dirty="0"/>
              <a:t>. </a:t>
            </a:r>
          </a:p>
          <a:p>
            <a:pPr lvl="0" algn="just"/>
            <a:r>
              <a:rPr lang="cs-CZ" b="1" dirty="0"/>
              <a:t>Církevní organizace</a:t>
            </a:r>
          </a:p>
          <a:p>
            <a:pPr algn="just"/>
            <a:r>
              <a:rPr lang="cs-CZ" b="1" dirty="0"/>
              <a:t>Organizace podporující ochranu životního prostředí atd.</a:t>
            </a:r>
          </a:p>
        </p:txBody>
      </p:sp>
    </p:spTree>
    <p:extLst>
      <p:ext uri="{BB962C8B-B14F-4D97-AF65-F5344CB8AC3E}">
        <p14:creationId xmlns:p14="http://schemas.microsoft.com/office/powerpoint/2010/main" val="254116706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96F45F-831B-410C-AE42-5DAD01DF9B30}"/>
              </a:ext>
            </a:extLst>
          </p:cNvPr>
          <p:cNvSpPr>
            <a:spLocks noGrp="1"/>
          </p:cNvSpPr>
          <p:nvPr>
            <p:ph type="title"/>
          </p:nvPr>
        </p:nvSpPr>
        <p:spPr/>
        <p:txBody>
          <a:bodyPr/>
          <a:lstStyle/>
          <a:p>
            <a:r>
              <a:rPr lang="cs-CZ" dirty="0"/>
              <a:t>Zprostředkování zájmů – vztah zájmových sdružení a politického systému</a:t>
            </a:r>
          </a:p>
        </p:txBody>
      </p:sp>
      <p:sp>
        <p:nvSpPr>
          <p:cNvPr id="3" name="Zástupný symbol pro obsah 2">
            <a:extLst>
              <a:ext uri="{FF2B5EF4-FFF2-40B4-BE49-F238E27FC236}">
                <a16:creationId xmlns:a16="http://schemas.microsoft.com/office/drawing/2014/main" id="{46833507-A92D-4D05-B1B2-4594AA4870F6}"/>
              </a:ext>
            </a:extLst>
          </p:cNvPr>
          <p:cNvSpPr>
            <a:spLocks noGrp="1"/>
          </p:cNvSpPr>
          <p:nvPr>
            <p:ph idx="1"/>
          </p:nvPr>
        </p:nvSpPr>
        <p:spPr/>
        <p:txBody>
          <a:bodyPr/>
          <a:lstStyle/>
          <a:p>
            <a:r>
              <a:rPr lang="cs-CZ" dirty="0"/>
              <a:t>V politických teoriích se setkáváme se dvěma hlavními typy modelů zprostředkování zájmů. Prvním typem je pluralitní model (někdy nazýván </a:t>
            </a:r>
            <a:r>
              <a:rPr lang="cs-CZ" b="1" dirty="0"/>
              <a:t>liberálně-pluralitní model zprostředkování zájmů a druhým, protikladným typem je </a:t>
            </a:r>
            <a:r>
              <a:rPr lang="cs-CZ" b="1" dirty="0" err="1"/>
              <a:t>neokorporativní</a:t>
            </a:r>
            <a:r>
              <a:rPr lang="cs-CZ" b="1" dirty="0"/>
              <a:t> model, rovněž nazýván liberálním korporativizmem</a:t>
            </a:r>
            <a:r>
              <a:rPr lang="cs-CZ" dirty="0"/>
              <a:t> (</a:t>
            </a:r>
            <a:r>
              <a:rPr lang="cs-CZ" dirty="0" err="1"/>
              <a:t>Cabada</a:t>
            </a:r>
            <a:r>
              <a:rPr lang="cs-CZ" dirty="0"/>
              <a:t>, Charvát, Stulík, 2015, 134-136).</a:t>
            </a:r>
          </a:p>
          <a:p>
            <a:r>
              <a:rPr lang="cs-CZ" dirty="0"/>
              <a:t>Dva základní modely – pluralitní x (</a:t>
            </a:r>
            <a:r>
              <a:rPr lang="cs-CZ" dirty="0" err="1"/>
              <a:t>neo</a:t>
            </a:r>
            <a:r>
              <a:rPr lang="cs-CZ" dirty="0"/>
              <a:t>)korporativistický</a:t>
            </a:r>
          </a:p>
          <a:p>
            <a:endParaRPr lang="cs-CZ" dirty="0"/>
          </a:p>
        </p:txBody>
      </p:sp>
    </p:spTree>
    <p:extLst>
      <p:ext uri="{BB962C8B-B14F-4D97-AF65-F5344CB8AC3E}">
        <p14:creationId xmlns:p14="http://schemas.microsoft.com/office/powerpoint/2010/main" val="41425513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60D4CF-8C2D-4324-B79C-70747CE0DA9C}"/>
              </a:ext>
            </a:extLst>
          </p:cNvPr>
          <p:cNvSpPr>
            <a:spLocks noGrp="1"/>
          </p:cNvSpPr>
          <p:nvPr>
            <p:ph type="title"/>
          </p:nvPr>
        </p:nvSpPr>
        <p:spPr/>
        <p:txBody>
          <a:bodyPr/>
          <a:lstStyle/>
          <a:p>
            <a:r>
              <a:rPr lang="cs-CZ" dirty="0"/>
              <a:t>Pluralistický model </a:t>
            </a:r>
          </a:p>
        </p:txBody>
      </p:sp>
      <p:sp>
        <p:nvSpPr>
          <p:cNvPr id="3" name="Zástupný symbol pro obsah 2">
            <a:extLst>
              <a:ext uri="{FF2B5EF4-FFF2-40B4-BE49-F238E27FC236}">
                <a16:creationId xmlns:a16="http://schemas.microsoft.com/office/drawing/2014/main" id="{3AE1297B-5DC5-4F71-A703-78813023A4B8}"/>
              </a:ext>
            </a:extLst>
          </p:cNvPr>
          <p:cNvSpPr>
            <a:spLocks noGrp="1"/>
          </p:cNvSpPr>
          <p:nvPr>
            <p:ph idx="1"/>
          </p:nvPr>
        </p:nvSpPr>
        <p:spPr/>
        <p:txBody>
          <a:bodyPr>
            <a:normAutofit fontScale="62500" lnSpcReduction="20000"/>
          </a:bodyPr>
          <a:lstStyle/>
          <a:p>
            <a:pPr algn="just"/>
            <a:r>
              <a:rPr lang="cs-CZ" dirty="0"/>
              <a:t>Větší počet zájmových sdružení, která jsou málo organizovaná. </a:t>
            </a:r>
          </a:p>
          <a:p>
            <a:pPr algn="just"/>
            <a:r>
              <a:rPr lang="cs-CZ" dirty="0"/>
              <a:t>Vychází z představy, že partikulární zájmy budou prosazovány prostřednictvím konkurence a soutěže nejrůznějších zájmových skupin. (podobná myšlence tržního principu a soutěže ve společnosti). </a:t>
            </a:r>
          </a:p>
          <a:p>
            <a:pPr algn="just"/>
            <a:r>
              <a:rPr lang="cs-CZ" dirty="0"/>
              <a:t>všechny zájmy, které existují ve společnosti, jsou ve větší či menší míře organizovány a konkurují si navzájem. </a:t>
            </a:r>
          </a:p>
          <a:p>
            <a:pPr algn="just"/>
            <a:r>
              <a:rPr lang="cs-CZ" dirty="0"/>
              <a:t>Zájmové skupiny tak také přestavují bariéru pro jednostranný výkon moci. </a:t>
            </a:r>
          </a:p>
          <a:p>
            <a:pPr algn="just"/>
            <a:r>
              <a:rPr lang="cs-CZ" dirty="0"/>
              <a:t>Větší míru motivace pro prosazování zájmů mají především ty zájmové skupiny, jejichž požadavky nebyly doposud vyslyšeny a v působení na moc nebyly příliš úspěšné. </a:t>
            </a:r>
          </a:p>
          <a:p>
            <a:pPr algn="just"/>
            <a:r>
              <a:rPr lang="cs-CZ" dirty="0"/>
              <a:t>žádná skupina nemá ustaven oficiální komunikační kanál s představiteli výkonné moci. Z tohoto důvodu jsou zájmové skupiny nuceny využívat především neformální struktury. (</a:t>
            </a:r>
            <a:r>
              <a:rPr lang="cs-CZ" dirty="0" err="1"/>
              <a:t>Cabada</a:t>
            </a:r>
            <a:r>
              <a:rPr lang="cs-CZ" dirty="0"/>
              <a:t>, Charvát, Stulík, 2015, 136).</a:t>
            </a:r>
          </a:p>
          <a:p>
            <a:pPr algn="just"/>
            <a:r>
              <a:rPr lang="cs-CZ" dirty="0"/>
              <a:t>Základy pluralizmu představil na počátku 20. století </a:t>
            </a:r>
            <a:r>
              <a:rPr lang="cs-CZ" b="1" dirty="0"/>
              <a:t>Arthur </a:t>
            </a:r>
            <a:r>
              <a:rPr lang="cs-CZ" b="1" dirty="0" err="1"/>
              <a:t>Fisher</a:t>
            </a:r>
            <a:r>
              <a:rPr lang="cs-CZ" b="1" dirty="0"/>
              <a:t> </a:t>
            </a:r>
            <a:r>
              <a:rPr lang="cs-CZ" b="1" dirty="0" err="1"/>
              <a:t>Bentley</a:t>
            </a:r>
            <a:r>
              <a:rPr lang="cs-CZ" b="1" dirty="0"/>
              <a:t>.</a:t>
            </a:r>
            <a:r>
              <a:rPr lang="cs-CZ" dirty="0"/>
              <a:t> „Uvedl, že  všechny politické jevy – vše, co se stane a přihodí – jsou jevy skupinové, a </a:t>
            </a:r>
            <a:r>
              <a:rPr lang="cs-CZ" b="1" u="sng" dirty="0"/>
              <a:t>formuloval teorii skupinového nátlaku.</a:t>
            </a:r>
            <a:r>
              <a:rPr lang="cs-CZ" dirty="0"/>
              <a:t>“ (Fiala, Mareš 2005, 237). </a:t>
            </a:r>
          </a:p>
          <a:p>
            <a:pPr algn="just"/>
            <a:r>
              <a:rPr lang="cs-CZ" dirty="0"/>
              <a:t>David B. Truman na tuto teorii navázal při výzkumu politického systému Spojených států amerických, přičemž formuloval „že postoje, názory a zájmy jednotlivců jsou tvořeny příslušností ke skupinám. Skupiny jsou nástroji politické socializace. Politika je chápána jako konflikty mezi skupinami, přičemž se jedná o konflikty v rámci jistých hranic. Jde však o konflikty, které ve své většině mají za následek celkovou rovnováhu politického systému a společnosti jako takové.“ (Fiala, Mareš 2005, 236).</a:t>
            </a:r>
          </a:p>
        </p:txBody>
      </p:sp>
    </p:spTree>
    <p:extLst>
      <p:ext uri="{BB962C8B-B14F-4D97-AF65-F5344CB8AC3E}">
        <p14:creationId xmlns:p14="http://schemas.microsoft.com/office/powerpoint/2010/main" val="311275240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2B5DA4-811C-4F71-91A5-131B0EB02CEE}"/>
              </a:ext>
            </a:extLst>
          </p:cNvPr>
          <p:cNvSpPr>
            <a:spLocks noGrp="1"/>
          </p:cNvSpPr>
          <p:nvPr>
            <p:ph type="title"/>
          </p:nvPr>
        </p:nvSpPr>
        <p:spPr/>
        <p:txBody>
          <a:bodyPr/>
          <a:lstStyle/>
          <a:p>
            <a:r>
              <a:rPr lang="cs-CZ" dirty="0"/>
              <a:t>Pluralismus – D. Truman:</a:t>
            </a:r>
          </a:p>
        </p:txBody>
      </p:sp>
      <p:sp>
        <p:nvSpPr>
          <p:cNvPr id="3" name="Zástupný symbol pro obsah 2">
            <a:extLst>
              <a:ext uri="{FF2B5EF4-FFF2-40B4-BE49-F238E27FC236}">
                <a16:creationId xmlns:a16="http://schemas.microsoft.com/office/drawing/2014/main" id="{788CC21F-8685-4BFA-9466-FFF19B821DD4}"/>
              </a:ext>
            </a:extLst>
          </p:cNvPr>
          <p:cNvSpPr>
            <a:spLocks noGrp="1"/>
          </p:cNvSpPr>
          <p:nvPr>
            <p:ph idx="1"/>
          </p:nvPr>
        </p:nvSpPr>
        <p:spPr/>
        <p:txBody>
          <a:bodyPr>
            <a:normAutofit fontScale="70000" lnSpcReduction="20000"/>
          </a:bodyPr>
          <a:lstStyle/>
          <a:p>
            <a:r>
              <a:rPr lang="cs-CZ" dirty="0"/>
              <a:t>1. „Neexistuje skupina, která by jako jediná mohla uplatňovat systematickou a vše pronikající kontrolu nad více než jedním druhem problémů. Skupina může být dominantní v jedné oblasti, ale její vliv je omezen na tuto konkrétní oblast.</a:t>
            </a:r>
          </a:p>
          <a:p>
            <a:r>
              <a:rPr lang="cs-CZ" dirty="0"/>
              <a:t>2. Existuje přibližná rovnováha moci mezi nejdůležitějšími skupinami výrobců a skupinami pracovní síly (tedy skupinami kapitálu) a skupinami pracovní síly. </a:t>
            </a:r>
          </a:p>
          <a:p>
            <a:r>
              <a:rPr lang="cs-CZ" dirty="0"/>
              <a:t>3. Ekonomická moc je oddělena od moci politické. V rozporu s marxistickým názorem o propojení ekonomické a politické moci pluralistická koncepce popírá, že by politická moc a kontrola byly spojeny s rozhodujícími ekonomickými zájmy nebo byly podřízené nějaké konkrétní ekonomické skupině.</a:t>
            </a:r>
          </a:p>
          <a:p>
            <a:r>
              <a:rPr lang="cs-CZ" dirty="0"/>
              <a:t>4. Stát se z pluralistického pohledu jeví jako neutrální arbitr, nestranně soudící konflikty mezi třídami, jinými společenskými skupinami a zájmovými organizacemi (neutralita státu). </a:t>
            </a:r>
          </a:p>
          <a:p>
            <a:r>
              <a:rPr lang="cs-CZ" dirty="0"/>
              <a:t>5. Pluralisté tvrdí, že ve společnosti existuje pluralita názorů, což znamená, že ve společnosti neexistuje jedna dominantní ideologie. </a:t>
            </a:r>
          </a:p>
          <a:p>
            <a:r>
              <a:rPr lang="cs-CZ" dirty="0"/>
              <a:t>6. Pluralistická koncepce má určitou představu výběru, soupeření, souhlasu a zodpovědnosti. Pluralistický názor pojímá politiku jako proces výběru a soutěže mezi různými politickými stranami a nátlakovými skupinami.“ (Fiala, Mareš, 2005, 238). </a:t>
            </a:r>
          </a:p>
          <a:p>
            <a:endParaRPr lang="cs-CZ" dirty="0"/>
          </a:p>
        </p:txBody>
      </p:sp>
    </p:spTree>
    <p:extLst>
      <p:ext uri="{BB962C8B-B14F-4D97-AF65-F5344CB8AC3E}">
        <p14:creationId xmlns:p14="http://schemas.microsoft.com/office/powerpoint/2010/main" val="42686112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3D90879-0025-4650-98A6-8A20443680B0}"/>
              </a:ext>
            </a:extLst>
          </p:cNvPr>
          <p:cNvSpPr>
            <a:spLocks noGrp="1"/>
          </p:cNvSpPr>
          <p:nvPr>
            <p:ph type="title"/>
          </p:nvPr>
        </p:nvSpPr>
        <p:spPr/>
        <p:txBody>
          <a:bodyPr/>
          <a:lstStyle/>
          <a:p>
            <a:r>
              <a:rPr lang="cs-CZ" dirty="0"/>
              <a:t>Pluralismus – R. </a:t>
            </a:r>
            <a:r>
              <a:rPr lang="cs-CZ" dirty="0" err="1"/>
              <a:t>Dahl</a:t>
            </a:r>
            <a:endParaRPr lang="cs-CZ" dirty="0"/>
          </a:p>
        </p:txBody>
      </p:sp>
      <p:sp>
        <p:nvSpPr>
          <p:cNvPr id="3" name="Zástupný symbol pro obsah 2">
            <a:extLst>
              <a:ext uri="{FF2B5EF4-FFF2-40B4-BE49-F238E27FC236}">
                <a16:creationId xmlns:a16="http://schemas.microsoft.com/office/drawing/2014/main" id="{F1F25861-BFB0-451F-AF54-9477BA68EDD8}"/>
              </a:ext>
            </a:extLst>
          </p:cNvPr>
          <p:cNvSpPr>
            <a:spLocks noGrp="1"/>
          </p:cNvSpPr>
          <p:nvPr>
            <p:ph idx="1"/>
          </p:nvPr>
        </p:nvSpPr>
        <p:spPr/>
        <p:txBody>
          <a:bodyPr>
            <a:normAutofit fontScale="77500" lnSpcReduction="20000"/>
          </a:bodyPr>
          <a:lstStyle/>
          <a:p>
            <a:pPr algn="just"/>
            <a:r>
              <a:rPr lang="cs-CZ" dirty="0"/>
              <a:t>Pluralizmus je v pojetí R. </a:t>
            </a:r>
            <a:r>
              <a:rPr lang="cs-CZ" dirty="0" err="1"/>
              <a:t>Dahla</a:t>
            </a:r>
            <a:r>
              <a:rPr lang="cs-CZ" dirty="0"/>
              <a:t> chápán jako nutný a žádoucí element. Robert </a:t>
            </a:r>
            <a:r>
              <a:rPr lang="cs-CZ" dirty="0" err="1"/>
              <a:t>Dahl</a:t>
            </a:r>
            <a:r>
              <a:rPr lang="cs-CZ" dirty="0"/>
              <a:t>, také neztotožňoval pluralismus s demokracií (či s polyarchie). </a:t>
            </a:r>
            <a:r>
              <a:rPr lang="cs-CZ" dirty="0" err="1"/>
              <a:t>Roberth</a:t>
            </a:r>
            <a:r>
              <a:rPr lang="cs-CZ" dirty="0"/>
              <a:t> </a:t>
            </a:r>
            <a:r>
              <a:rPr lang="cs-CZ" dirty="0" err="1"/>
              <a:t>Dáhl</a:t>
            </a:r>
            <a:r>
              <a:rPr lang="cs-CZ" dirty="0"/>
              <a:t> nezpochybňoval pozitivní roli zájmových sdružení, přesto si uvědomoval i jejich potenciální nebezpečnost pro demokratické zřízení. Podle R. </a:t>
            </a:r>
            <a:r>
              <a:rPr lang="cs-CZ" dirty="0" err="1"/>
              <a:t>Dahla</a:t>
            </a:r>
            <a:r>
              <a:rPr lang="cs-CZ" dirty="0"/>
              <a:t> jsou zájmové skupiny potenciálně nebezpečné, z těchto důvodů: </a:t>
            </a:r>
          </a:p>
          <a:p>
            <a:pPr algn="just"/>
            <a:r>
              <a:rPr lang="cs-CZ" dirty="0"/>
              <a:t>a) „stabilizace politických nerovností (organizovaní občané jsou vlivnější než občané neorganizovaní)</a:t>
            </a:r>
          </a:p>
          <a:p>
            <a:pPr algn="just"/>
            <a:r>
              <a:rPr lang="cs-CZ" dirty="0"/>
              <a:t>b) deformování občanského vědomí. (zájmové skupiny zostřují partikulární požadavky na úkor šířeji pojatých potřeb a prosazují krátkodobé cíle na úkor dlouhodobých.</a:t>
            </a:r>
          </a:p>
          <a:p>
            <a:pPr algn="just"/>
            <a:r>
              <a:rPr lang="cs-CZ" dirty="0"/>
              <a:t>c) překrucování veřejného programu (nerovné zdroje umožňují organizacím vyvíjet nerovnoměrný vliv při určování, jaké alternativy se budou vážně zvažovat),</a:t>
            </a:r>
          </a:p>
          <a:p>
            <a:pPr algn="just"/>
            <a:r>
              <a:rPr lang="cs-CZ" dirty="0"/>
              <a:t>d) odcizení konečné kontroly (existence organizací s sebou nese i konflikt mezi organizační autonomií na jedné straně a kontrolou celého </a:t>
            </a:r>
            <a:r>
              <a:rPr lang="cs-CZ" dirty="0" err="1"/>
              <a:t>démosu</a:t>
            </a:r>
            <a:r>
              <a:rPr lang="cs-CZ" dirty="0"/>
              <a:t> na straně druhé.“ (Fiala, Mareš 2005, 239). </a:t>
            </a:r>
          </a:p>
          <a:p>
            <a:endParaRPr lang="cs-CZ" dirty="0"/>
          </a:p>
        </p:txBody>
      </p:sp>
    </p:spTree>
    <p:extLst>
      <p:ext uri="{BB962C8B-B14F-4D97-AF65-F5344CB8AC3E}">
        <p14:creationId xmlns:p14="http://schemas.microsoft.com/office/powerpoint/2010/main" val="115428332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60FD5F-ED37-4DE8-B0BA-CC81AB4ABB07}"/>
              </a:ext>
            </a:extLst>
          </p:cNvPr>
          <p:cNvSpPr>
            <a:spLocks noGrp="1"/>
          </p:cNvSpPr>
          <p:nvPr>
            <p:ph type="title"/>
          </p:nvPr>
        </p:nvSpPr>
        <p:spPr/>
        <p:txBody>
          <a:bodyPr/>
          <a:lstStyle/>
          <a:p>
            <a:r>
              <a:rPr lang="cs-CZ" dirty="0"/>
              <a:t>Pluralismus - kritika</a:t>
            </a:r>
          </a:p>
        </p:txBody>
      </p:sp>
      <p:sp>
        <p:nvSpPr>
          <p:cNvPr id="3" name="Zástupný symbol pro obsah 2">
            <a:extLst>
              <a:ext uri="{FF2B5EF4-FFF2-40B4-BE49-F238E27FC236}">
                <a16:creationId xmlns:a16="http://schemas.microsoft.com/office/drawing/2014/main" id="{3FDEDEB7-8E8D-4DF2-884E-F2CA5A28EE44}"/>
              </a:ext>
            </a:extLst>
          </p:cNvPr>
          <p:cNvSpPr>
            <a:spLocks noGrp="1"/>
          </p:cNvSpPr>
          <p:nvPr>
            <p:ph idx="1"/>
          </p:nvPr>
        </p:nvSpPr>
        <p:spPr/>
        <p:txBody>
          <a:bodyPr/>
          <a:lstStyle/>
          <a:p>
            <a:pPr algn="just"/>
            <a:r>
              <a:rPr lang="cs-CZ" dirty="0"/>
              <a:t>Mezi hlavní nevýhody tohoto modelu patří poměrně velká nepřehlednost systému zájmových skupin, které dokonce často dublují vlastní činnost. „Další nevýhodou může být reglementace prostoru pro samotné skupiny ze strany státu. Pokud totiž nemá žádná ze zájmových skupin přístup k přímému vyjednávání s vládou, pak vláda může nepřímo omezit pole působení pro takové skupiny. (</a:t>
            </a:r>
            <a:r>
              <a:rPr lang="cs-CZ" dirty="0" err="1"/>
              <a:t>Cabada</a:t>
            </a:r>
            <a:r>
              <a:rPr lang="cs-CZ" dirty="0"/>
              <a:t>, Charvát, Stulík, 2015, 136).</a:t>
            </a:r>
          </a:p>
          <a:p>
            <a:endParaRPr lang="cs-CZ" dirty="0"/>
          </a:p>
        </p:txBody>
      </p:sp>
    </p:spTree>
    <p:extLst>
      <p:ext uri="{BB962C8B-B14F-4D97-AF65-F5344CB8AC3E}">
        <p14:creationId xmlns:p14="http://schemas.microsoft.com/office/powerpoint/2010/main" val="4908532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770C2EC-330B-4A62-99C8-375C13F60894}"/>
              </a:ext>
            </a:extLst>
          </p:cNvPr>
          <p:cNvSpPr>
            <a:spLocks noGrp="1"/>
          </p:cNvSpPr>
          <p:nvPr>
            <p:ph type="title"/>
          </p:nvPr>
        </p:nvSpPr>
        <p:spPr/>
        <p:txBody>
          <a:bodyPr/>
          <a:lstStyle/>
          <a:p>
            <a:r>
              <a:rPr lang="cs-CZ" dirty="0"/>
              <a:t>(</a:t>
            </a:r>
            <a:r>
              <a:rPr lang="cs-CZ" dirty="0" err="1"/>
              <a:t>Neo</a:t>
            </a:r>
            <a:r>
              <a:rPr lang="cs-CZ" dirty="0"/>
              <a:t>)korporativismus</a:t>
            </a:r>
          </a:p>
        </p:txBody>
      </p:sp>
      <p:sp>
        <p:nvSpPr>
          <p:cNvPr id="3" name="Zástupný symbol pro obsah 2">
            <a:extLst>
              <a:ext uri="{FF2B5EF4-FFF2-40B4-BE49-F238E27FC236}">
                <a16:creationId xmlns:a16="http://schemas.microsoft.com/office/drawing/2014/main" id="{B57ABACA-A4BE-46AE-9C58-39706ECD3A22}"/>
              </a:ext>
            </a:extLst>
          </p:cNvPr>
          <p:cNvSpPr>
            <a:spLocks noGrp="1"/>
          </p:cNvSpPr>
          <p:nvPr>
            <p:ph idx="1"/>
          </p:nvPr>
        </p:nvSpPr>
        <p:spPr/>
        <p:txBody>
          <a:bodyPr>
            <a:normAutofit fontScale="70000" lnSpcReduction="20000"/>
          </a:bodyPr>
          <a:lstStyle/>
          <a:p>
            <a:pPr algn="just"/>
            <a:r>
              <a:rPr lang="cs-CZ" dirty="0"/>
              <a:t>Původní model se označoval jako korporativizmus. </a:t>
            </a:r>
          </a:p>
          <a:p>
            <a:pPr algn="just"/>
            <a:r>
              <a:rPr lang="cs-CZ" dirty="0"/>
              <a:t>„Je odvozen od pojmu korporace, označujícího společné organizace zaměstnanců a zaměstnavatelů téhož oboru zprostředkující a reprezentující zájmy v politické sféře.“ (</a:t>
            </a:r>
            <a:r>
              <a:rPr lang="cs-CZ" dirty="0" err="1"/>
              <a:t>Říchová</a:t>
            </a:r>
            <a:r>
              <a:rPr lang="cs-CZ" dirty="0"/>
              <a:t>, 2002, 177). </a:t>
            </a:r>
          </a:p>
          <a:p>
            <a:pPr algn="just"/>
            <a:r>
              <a:rPr lang="cs-CZ" dirty="0"/>
              <a:t>Jako moderní fenomén byl tento pojem spojován s encyklikou papeže LV XIII </a:t>
            </a:r>
            <a:r>
              <a:rPr lang="cs-CZ" i="1" dirty="0" err="1"/>
              <a:t>Rerum</a:t>
            </a:r>
            <a:r>
              <a:rPr lang="cs-CZ" i="1" dirty="0"/>
              <a:t> </a:t>
            </a:r>
            <a:r>
              <a:rPr lang="cs-CZ" i="1" dirty="0" err="1"/>
              <a:t>novarum</a:t>
            </a:r>
            <a:r>
              <a:rPr lang="cs-CZ" i="1" dirty="0"/>
              <a:t>, </a:t>
            </a:r>
            <a:r>
              <a:rPr lang="cs-CZ" dirty="0"/>
              <a:t>která se věnovala formám vztahu mezi zaměstnavatelskými a zaměstnaneckými organizacemi, jež byla schopna zamezit třídnímu konfliktu. V minulosti však tento pojem byl nejčastěji spojován s fašistickou Itálií, ale i s jinými nedemokratickými režimy 20. století, jako např. se </a:t>
            </a:r>
            <a:r>
              <a:rPr lang="cs-CZ" dirty="0" err="1"/>
              <a:t>Salazarovým</a:t>
            </a:r>
            <a:r>
              <a:rPr lang="cs-CZ" dirty="0"/>
              <a:t> režimem v Portugalsku nebo režimem Franciska Franka ve Španělsku. </a:t>
            </a:r>
          </a:p>
          <a:p>
            <a:pPr algn="just"/>
            <a:r>
              <a:rPr lang="cs-CZ" dirty="0"/>
              <a:t>Z tohoto důvodu docházelo po druhé světové válce k negativnímu náhledu na tento model, přičemž v polovině 70. let 20. století došlo k redefinici tohoto modelu a jeho částečné rehabilitaci. </a:t>
            </a:r>
          </a:p>
          <a:p>
            <a:pPr algn="just"/>
            <a:r>
              <a:rPr lang="cs-CZ" dirty="0"/>
              <a:t>Po 2 sv. válce „posloužil korporativismus </a:t>
            </a:r>
            <a:r>
              <a:rPr lang="cs-CZ" b="1" u="sng" dirty="0"/>
              <a:t>P. C. </a:t>
            </a:r>
            <a:r>
              <a:rPr lang="cs-CZ" b="1" u="sng" dirty="0" err="1"/>
              <a:t>Schmitterovi</a:t>
            </a:r>
            <a:r>
              <a:rPr lang="cs-CZ" b="1" u="sng" dirty="0"/>
              <a:t> (1974), </a:t>
            </a:r>
            <a:r>
              <a:rPr lang="cs-CZ" dirty="0"/>
              <a:t>aby jeho pomocí definoval zastupitelský systém, v němž jsou jeho konstitutivní prvky organizovány v rámci omezeného počtu jedinečných, povinných, nesoutěživých a hierarchicky řízených skupin, které jsou funkčně specializované (od sebe oddělené), státem uznané nebo schválené (případně i vytvořené)  a kterým je zaručena autonomní monopolní reprezentace ve specifických oblastech.“ (</a:t>
            </a:r>
            <a:r>
              <a:rPr lang="cs-CZ" dirty="0" err="1"/>
              <a:t>Říchová</a:t>
            </a:r>
            <a:r>
              <a:rPr lang="cs-CZ" dirty="0"/>
              <a:t>, 2000, 178). </a:t>
            </a:r>
          </a:p>
        </p:txBody>
      </p:sp>
    </p:spTree>
    <p:extLst>
      <p:ext uri="{BB962C8B-B14F-4D97-AF65-F5344CB8AC3E}">
        <p14:creationId xmlns:p14="http://schemas.microsoft.com/office/powerpoint/2010/main" val="183509277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84B812B-4514-4133-A848-AA715EA09B05}"/>
              </a:ext>
            </a:extLst>
          </p:cNvPr>
          <p:cNvSpPr>
            <a:spLocks noGrp="1"/>
          </p:cNvSpPr>
          <p:nvPr>
            <p:ph type="title"/>
          </p:nvPr>
        </p:nvSpPr>
        <p:spPr/>
        <p:txBody>
          <a:bodyPr/>
          <a:lstStyle/>
          <a:p>
            <a:r>
              <a:rPr lang="cs-CZ" dirty="0" err="1"/>
              <a:t>Schmitter</a:t>
            </a:r>
            <a:endParaRPr lang="cs-CZ" dirty="0"/>
          </a:p>
        </p:txBody>
      </p:sp>
      <p:sp>
        <p:nvSpPr>
          <p:cNvPr id="3" name="Zástupný symbol pro obsah 2">
            <a:extLst>
              <a:ext uri="{FF2B5EF4-FFF2-40B4-BE49-F238E27FC236}">
                <a16:creationId xmlns:a16="http://schemas.microsoft.com/office/drawing/2014/main" id="{1AB65355-4459-433D-991E-285057256E4F}"/>
              </a:ext>
            </a:extLst>
          </p:cNvPr>
          <p:cNvSpPr>
            <a:spLocks noGrp="1"/>
          </p:cNvSpPr>
          <p:nvPr>
            <p:ph idx="1"/>
          </p:nvPr>
        </p:nvSpPr>
        <p:spPr/>
        <p:txBody>
          <a:bodyPr>
            <a:normAutofit fontScale="92500" lnSpcReduction="20000"/>
          </a:bodyPr>
          <a:lstStyle/>
          <a:p>
            <a:r>
              <a:rPr lang="cs-CZ" dirty="0" err="1"/>
              <a:t>Schmitter</a:t>
            </a:r>
            <a:r>
              <a:rPr lang="cs-CZ" dirty="0"/>
              <a:t> charakterizoval korporativizmus: </a:t>
            </a:r>
          </a:p>
          <a:p>
            <a:r>
              <a:rPr lang="cs-CZ" dirty="0"/>
              <a:t>1) na politickém rozhodování podílí pouze omezený počet svazů </a:t>
            </a:r>
          </a:p>
          <a:p>
            <a:r>
              <a:rPr lang="cs-CZ" dirty="0"/>
              <a:t>2) jsou vnitřně hierarchicky strukturované a </a:t>
            </a:r>
          </a:p>
          <a:p>
            <a:r>
              <a:rPr lang="cs-CZ" dirty="0"/>
              <a:t>3) jejichž členové jsou organizování, dále jsou svazem </a:t>
            </a:r>
          </a:p>
          <a:p>
            <a:r>
              <a:rPr lang="cs-CZ" dirty="0"/>
              <a:t>4) funkčně diferencovány </a:t>
            </a:r>
          </a:p>
          <a:p>
            <a:r>
              <a:rPr lang="cs-CZ" dirty="0"/>
              <a:t>5) nejednají oproti jiným svazům soutěživě. </a:t>
            </a:r>
          </a:p>
          <a:p>
            <a:r>
              <a:rPr lang="cs-CZ" dirty="0"/>
              <a:t>6) jsou  uznávány ze strany státu a </a:t>
            </a:r>
          </a:p>
          <a:p>
            <a:r>
              <a:rPr lang="cs-CZ" dirty="0"/>
              <a:t>7) jsou vybaveny pro kontroly svazového vedení</a:t>
            </a:r>
          </a:p>
          <a:p>
            <a:r>
              <a:rPr lang="cs-CZ" dirty="0"/>
              <a:t> 8) artikulaci zájmů </a:t>
            </a:r>
          </a:p>
          <a:p>
            <a:r>
              <a:rPr lang="cs-CZ" dirty="0"/>
              <a:t>9) s monopolem reprezentace.“ (Fiala, Mareš 2005, 243).   </a:t>
            </a:r>
          </a:p>
          <a:p>
            <a:endParaRPr lang="cs-CZ" dirty="0"/>
          </a:p>
        </p:txBody>
      </p:sp>
    </p:spTree>
    <p:extLst>
      <p:ext uri="{BB962C8B-B14F-4D97-AF65-F5344CB8AC3E}">
        <p14:creationId xmlns:p14="http://schemas.microsoft.com/office/powerpoint/2010/main" val="14299477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1D0A0B-FD8B-4079-B88D-93201F3F84D8}"/>
              </a:ext>
            </a:extLst>
          </p:cNvPr>
          <p:cNvSpPr>
            <a:spLocks noGrp="1"/>
          </p:cNvSpPr>
          <p:nvPr>
            <p:ph type="title"/>
          </p:nvPr>
        </p:nvSpPr>
        <p:spPr/>
        <p:txBody>
          <a:bodyPr/>
          <a:lstStyle/>
          <a:p>
            <a:r>
              <a:rPr lang="cs-CZ" dirty="0" err="1"/>
              <a:t>Lembruch</a:t>
            </a:r>
            <a:r>
              <a:rPr lang="cs-CZ" dirty="0"/>
              <a:t> (funkční podmínky korporativizmu):</a:t>
            </a:r>
          </a:p>
        </p:txBody>
      </p:sp>
      <p:sp>
        <p:nvSpPr>
          <p:cNvPr id="3" name="Zástupný symbol pro obsah 2">
            <a:extLst>
              <a:ext uri="{FF2B5EF4-FFF2-40B4-BE49-F238E27FC236}">
                <a16:creationId xmlns:a16="http://schemas.microsoft.com/office/drawing/2014/main" id="{7A36166F-7A15-4C45-8FC6-016E3DE411FF}"/>
              </a:ext>
            </a:extLst>
          </p:cNvPr>
          <p:cNvSpPr>
            <a:spLocks noGrp="1"/>
          </p:cNvSpPr>
          <p:nvPr>
            <p:ph idx="1"/>
          </p:nvPr>
        </p:nvSpPr>
        <p:spPr/>
        <p:txBody>
          <a:bodyPr>
            <a:normAutofit/>
          </a:bodyPr>
          <a:lstStyle/>
          <a:p>
            <a:r>
              <a:rPr lang="cs-CZ" dirty="0"/>
              <a:t>1) „zájmy producentů musí být organizovány v zastřešující zájmové skupině</a:t>
            </a:r>
          </a:p>
          <a:p>
            <a:r>
              <a:rPr lang="cs-CZ" dirty="0"/>
              <a:t>2) systémy stran a systémy zájmových skupin musí být vzájemně provázány. </a:t>
            </a:r>
          </a:p>
          <a:p>
            <a:r>
              <a:rPr lang="cs-CZ" dirty="0"/>
              <a:t>3) vztahy mezi zájmovými skupinami a vládou jsou institucionalizované, přičemž</a:t>
            </a:r>
          </a:p>
          <a:p>
            <a:r>
              <a:rPr lang="cs-CZ" dirty="0"/>
              <a:t>4) odbory zaujímají klíčové postavení a </a:t>
            </a:r>
          </a:p>
          <a:p>
            <a:r>
              <a:rPr lang="cs-CZ" dirty="0"/>
              <a:t>5) záruku na dojednané výsledky má vláda.“ (Fiala, Mareš, 243)</a:t>
            </a:r>
          </a:p>
          <a:p>
            <a:endParaRPr lang="cs-CZ" dirty="0"/>
          </a:p>
        </p:txBody>
      </p:sp>
    </p:spTree>
    <p:extLst>
      <p:ext uri="{BB962C8B-B14F-4D97-AF65-F5344CB8AC3E}">
        <p14:creationId xmlns:p14="http://schemas.microsoft.com/office/powerpoint/2010/main" val="327470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A250DE-C42D-432A-9B63-A495A6A8B93E}"/>
              </a:ext>
            </a:extLst>
          </p:cNvPr>
          <p:cNvSpPr>
            <a:spLocks noGrp="1"/>
          </p:cNvSpPr>
          <p:nvPr>
            <p:ph type="title"/>
          </p:nvPr>
        </p:nvSpPr>
        <p:spPr/>
        <p:txBody>
          <a:bodyPr/>
          <a:lstStyle/>
          <a:p>
            <a:r>
              <a:rPr lang="cs-CZ" dirty="0" smtClean="0"/>
              <a:t>Politologické pojetí veřejné politiky</a:t>
            </a:r>
            <a:endParaRPr lang="cs-CZ" dirty="0"/>
          </a:p>
        </p:txBody>
      </p:sp>
      <p:sp>
        <p:nvSpPr>
          <p:cNvPr id="3" name="Zástupný symbol pro obsah 2">
            <a:extLst>
              <a:ext uri="{FF2B5EF4-FFF2-40B4-BE49-F238E27FC236}">
                <a16:creationId xmlns:a16="http://schemas.microsoft.com/office/drawing/2014/main" id="{448119B2-0ABD-4D9F-903A-4551D7FA3F44}"/>
              </a:ext>
            </a:extLst>
          </p:cNvPr>
          <p:cNvSpPr>
            <a:spLocks noGrp="1"/>
          </p:cNvSpPr>
          <p:nvPr>
            <p:ph idx="1"/>
          </p:nvPr>
        </p:nvSpPr>
        <p:spPr/>
        <p:txBody>
          <a:bodyPr>
            <a:normAutofit fontScale="77500" lnSpcReduction="20000"/>
          </a:bodyPr>
          <a:lstStyle/>
          <a:p>
            <a:pPr algn="just"/>
            <a:r>
              <a:rPr lang="cs-CZ" dirty="0"/>
              <a:t>V politologickém pojetí, lze veřejné politiky považovat za </a:t>
            </a:r>
            <a:r>
              <a:rPr lang="cs-CZ" b="1" dirty="0"/>
              <a:t>„výstupy politického procesu: politická opatření a jejich implementaci.</a:t>
            </a:r>
            <a:r>
              <a:rPr lang="cs-CZ" dirty="0"/>
              <a:t> Proto, abychom něco mohli označit za veřejnou politiku, musí být přijato na základě formálních a politicky legitimních rozhodnutí. Přesněji řečeno politika:</a:t>
            </a:r>
          </a:p>
          <a:p>
            <a:pPr lvl="0" algn="just"/>
            <a:r>
              <a:rPr lang="cs-CZ" b="1" dirty="0"/>
              <a:t>Je výsledkem jednání státních orgánů,</a:t>
            </a:r>
            <a:r>
              <a:rPr lang="cs-CZ" dirty="0"/>
              <a:t> které k němu mají legislativní, politické a finanční oprávnění. Z toho plyna také to, že jakákoli politika, její tvorba a implementace není nikdy věcí jediné instituce, ale často řady veřejných (i soukromých institucí.</a:t>
            </a:r>
          </a:p>
          <a:p>
            <a:pPr lvl="0" algn="just"/>
            <a:r>
              <a:rPr lang="cs-CZ" b="1" dirty="0"/>
              <a:t>Reaguje na konkrétní potřeby </a:t>
            </a:r>
            <a:r>
              <a:rPr lang="cs-CZ" dirty="0"/>
              <a:t>nebo problémy společnosti nebo skupin, které ji tvoří. Tyto potřeby artikulují a agregují různí političtí aktéři</a:t>
            </a:r>
          </a:p>
          <a:p>
            <a:pPr lvl="0" algn="just"/>
            <a:r>
              <a:rPr lang="cs-CZ" dirty="0"/>
              <a:t>Snaží se </a:t>
            </a:r>
            <a:r>
              <a:rPr lang="cs-CZ" b="1" dirty="0"/>
              <a:t>o dosažení souboru cílů</a:t>
            </a:r>
            <a:r>
              <a:rPr lang="cs-CZ" dirty="0"/>
              <a:t>, které představují pokus o řešení konkrétního společenského problému. Tyto cíle jsou diktovány potřebami, které má politika řešit.</a:t>
            </a:r>
          </a:p>
          <a:p>
            <a:pPr lvl="0" algn="just"/>
            <a:r>
              <a:rPr lang="cs-CZ" b="1" dirty="0"/>
              <a:t>Není obvykle tvořena jedním rozhodnutím </a:t>
            </a:r>
            <a:r>
              <a:rPr lang="cs-CZ" dirty="0"/>
              <a:t>nebo událostí, ale je výsledkem řady rozhodnutí. Tato rozhodnutí jsou v budoucnu </a:t>
            </a:r>
            <a:r>
              <a:rPr lang="cs-CZ" dirty="0" err="1"/>
              <a:t>revidovatelná</a:t>
            </a:r>
            <a:r>
              <a:rPr lang="cs-CZ" dirty="0"/>
              <a:t>. </a:t>
            </a:r>
          </a:p>
          <a:p>
            <a:pPr lvl="0" algn="just"/>
            <a:r>
              <a:rPr lang="cs-CZ" b="1" dirty="0"/>
              <a:t>Obsahuje specifikaci důvodů</a:t>
            </a:r>
            <a:r>
              <a:rPr lang="cs-CZ" dirty="0"/>
              <a:t>, proč byla přijata.“ (Balík, Císař, Fiala a kol., 2010, 12)</a:t>
            </a:r>
          </a:p>
          <a:p>
            <a:endParaRPr lang="cs-CZ" dirty="0"/>
          </a:p>
        </p:txBody>
      </p:sp>
    </p:spTree>
    <p:extLst>
      <p:ext uri="{BB962C8B-B14F-4D97-AF65-F5344CB8AC3E}">
        <p14:creationId xmlns:p14="http://schemas.microsoft.com/office/powerpoint/2010/main" val="25863529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822685-8BA8-4D20-BCF9-4D44CCB00574}"/>
              </a:ext>
            </a:extLst>
          </p:cNvPr>
          <p:cNvSpPr>
            <a:spLocks noGrp="1"/>
          </p:cNvSpPr>
          <p:nvPr>
            <p:ph type="title"/>
          </p:nvPr>
        </p:nvSpPr>
        <p:spPr/>
        <p:txBody>
          <a:bodyPr/>
          <a:lstStyle/>
          <a:p>
            <a:r>
              <a:rPr lang="cs-CZ" dirty="0" err="1"/>
              <a:t>Neokoporativizmus</a:t>
            </a:r>
            <a:r>
              <a:rPr lang="cs-CZ" dirty="0"/>
              <a:t>: kritika</a:t>
            </a:r>
          </a:p>
        </p:txBody>
      </p:sp>
      <p:sp>
        <p:nvSpPr>
          <p:cNvPr id="3" name="Zástupný symbol pro obsah 2">
            <a:extLst>
              <a:ext uri="{FF2B5EF4-FFF2-40B4-BE49-F238E27FC236}">
                <a16:creationId xmlns:a16="http://schemas.microsoft.com/office/drawing/2014/main" id="{70ED519B-BFAC-42CB-ADB8-B7E8F475DA22}"/>
              </a:ext>
            </a:extLst>
          </p:cNvPr>
          <p:cNvSpPr>
            <a:spLocks noGrp="1"/>
          </p:cNvSpPr>
          <p:nvPr>
            <p:ph idx="1"/>
          </p:nvPr>
        </p:nvSpPr>
        <p:spPr/>
        <p:txBody>
          <a:bodyPr>
            <a:normAutofit lnSpcReduction="10000"/>
          </a:bodyPr>
          <a:lstStyle/>
          <a:p>
            <a:r>
              <a:rPr lang="cs-CZ" dirty="0"/>
              <a:t>Mezi negativa (liberálního) korporativizmu patří, skutečnost, že zdaleka ne všechny </a:t>
            </a:r>
          </a:p>
          <a:p>
            <a:pPr algn="just"/>
            <a:r>
              <a:rPr lang="cs-CZ" dirty="0"/>
              <a:t>„zájmové skupiny jsou preferovány ve smyslu vyjednávací pozice. Preferovány jsou pouze ty, na jejichž členech spočívá nějaký vládní zájem.., či mají sami o sobě vliv (např. celostátní svaz odborů při vyjednávání v tripartitě). Dalším problémem je, že jednat mohou jen „špičky organizací“, a tak mají zájmové skupiny v liberálním korporativizmu nutně podobu „pyramid“ – to znamená, že jsou zájmy předávány v drtivé většiny vertikálně (směrem nahoru). Otázkou je, zda tato hierarchie nemůže sklouzávat k potlačení menšinového názoru bez deliberace a prosazování vnitroskupinové politiky tzv. za zavřenými dveřmi. (</a:t>
            </a:r>
            <a:r>
              <a:rPr lang="cs-CZ" dirty="0" err="1"/>
              <a:t>Cabada</a:t>
            </a:r>
            <a:r>
              <a:rPr lang="cs-CZ" dirty="0"/>
              <a:t>, Charvát, Stulík, 2015, 136). </a:t>
            </a:r>
          </a:p>
          <a:p>
            <a:endParaRPr lang="cs-CZ" dirty="0"/>
          </a:p>
        </p:txBody>
      </p:sp>
    </p:spTree>
    <p:extLst>
      <p:ext uri="{BB962C8B-B14F-4D97-AF65-F5344CB8AC3E}">
        <p14:creationId xmlns:p14="http://schemas.microsoft.com/office/powerpoint/2010/main" val="175391776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8543D4-C12F-45A7-B962-32F69C6C88B0}"/>
              </a:ext>
            </a:extLst>
          </p:cNvPr>
          <p:cNvSpPr>
            <a:spLocks noGrp="1"/>
          </p:cNvSpPr>
          <p:nvPr>
            <p:ph type="title"/>
          </p:nvPr>
        </p:nvSpPr>
        <p:spPr/>
        <p:txBody>
          <a:bodyPr/>
          <a:lstStyle/>
          <a:p>
            <a:r>
              <a:rPr lang="cs-CZ" dirty="0"/>
              <a:t>Lobbing</a:t>
            </a:r>
          </a:p>
        </p:txBody>
      </p:sp>
      <p:sp>
        <p:nvSpPr>
          <p:cNvPr id="3" name="Zástupný symbol pro obsah 2">
            <a:extLst>
              <a:ext uri="{FF2B5EF4-FFF2-40B4-BE49-F238E27FC236}">
                <a16:creationId xmlns:a16="http://schemas.microsoft.com/office/drawing/2014/main" id="{D838915F-AD1E-42E1-AC6B-61443CBF6706}"/>
              </a:ext>
            </a:extLst>
          </p:cNvPr>
          <p:cNvSpPr>
            <a:spLocks noGrp="1"/>
          </p:cNvSpPr>
          <p:nvPr>
            <p:ph idx="1"/>
          </p:nvPr>
        </p:nvSpPr>
        <p:spPr/>
        <p:txBody>
          <a:bodyPr>
            <a:normAutofit/>
          </a:bodyPr>
          <a:lstStyle/>
          <a:p>
            <a:pPr algn="just"/>
            <a:r>
              <a:rPr lang="cs-CZ" dirty="0"/>
              <a:t>Lobbing můžeme charakterizovat jako „prosazování zájmů zájmových skupin do výstupů procesu tvorby politiky, zejména jejich informační přímé i nepřímé, vstupování do jakékoli fáze či segmentu tohoto procesu. V tomto smyslu lze považovat lobbing za legitimní součást pluralitního konceptu demokracie. Vlastní jádro lobbistických aktivit se koncentruje v informačních tocích, jimiž jsou promítány zájmy skupin ve veřejné politice.“ (</a:t>
            </a:r>
            <a:r>
              <a:rPr lang="cs-CZ" dirty="0" err="1"/>
              <a:t>Ornstein</a:t>
            </a:r>
            <a:r>
              <a:rPr lang="cs-CZ" dirty="0"/>
              <a:t> a </a:t>
            </a:r>
            <a:r>
              <a:rPr lang="cs-CZ" dirty="0" err="1"/>
              <a:t>Elder</a:t>
            </a:r>
            <a:r>
              <a:rPr lang="cs-CZ" dirty="0"/>
              <a:t> 1978) (Potůček, 2005, 52)</a:t>
            </a:r>
          </a:p>
          <a:p>
            <a:endParaRPr lang="cs-CZ" dirty="0"/>
          </a:p>
        </p:txBody>
      </p:sp>
    </p:spTree>
    <p:extLst>
      <p:ext uri="{BB962C8B-B14F-4D97-AF65-F5344CB8AC3E}">
        <p14:creationId xmlns:p14="http://schemas.microsoft.com/office/powerpoint/2010/main" val="101808049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C4D87D-2F8D-44D8-8CA2-B628AB96A0D1}"/>
              </a:ext>
            </a:extLst>
          </p:cNvPr>
          <p:cNvSpPr>
            <a:spLocks noGrp="1"/>
          </p:cNvSpPr>
          <p:nvPr>
            <p:ph type="title"/>
          </p:nvPr>
        </p:nvSpPr>
        <p:spPr/>
        <p:txBody>
          <a:bodyPr/>
          <a:lstStyle/>
          <a:p>
            <a:r>
              <a:rPr lang="cs-CZ" dirty="0" err="1"/>
              <a:t>Lobbying</a:t>
            </a:r>
            <a:endParaRPr lang="cs-CZ" dirty="0"/>
          </a:p>
        </p:txBody>
      </p:sp>
      <p:sp>
        <p:nvSpPr>
          <p:cNvPr id="3" name="Zástupný symbol pro obsah 2">
            <a:extLst>
              <a:ext uri="{FF2B5EF4-FFF2-40B4-BE49-F238E27FC236}">
                <a16:creationId xmlns:a16="http://schemas.microsoft.com/office/drawing/2014/main" id="{42D09A18-E9E8-4E0A-862E-D9C520829E5E}"/>
              </a:ext>
            </a:extLst>
          </p:cNvPr>
          <p:cNvSpPr>
            <a:spLocks noGrp="1"/>
          </p:cNvSpPr>
          <p:nvPr>
            <p:ph idx="1"/>
          </p:nvPr>
        </p:nvSpPr>
        <p:spPr/>
        <p:txBody>
          <a:bodyPr>
            <a:normAutofit fontScale="70000" lnSpcReduction="20000"/>
          </a:bodyPr>
          <a:lstStyle/>
          <a:p>
            <a:pPr algn="just"/>
            <a:r>
              <a:rPr lang="cs-CZ" dirty="0"/>
              <a:t>Charles P. Taft: „Lobbing je prezentování skupinových zájmů orgánům vládnutí (ať již jde o exekutivní, legislativní, či soudní), a to na místní, regionální nebo státní úrovni. Nátlakové skupiny používají široké spektrum technik. Jednou z nich je snaha ovlivnit veřejné mínění tak, aby nakonec došlo k prolnutí veřejného zájmu s dílčími zájmy skupiny. Jinou technikou je přesvědčování rozhodovatelů o politických důsledcích, které vyplynou z podpory/oponování cílů zájmové skupiny. Důležitou úlohou lobbisty je prezentace detailních informací o určitém opatření, či politickém záměru, týkajícím se jeho skupiny...“ </a:t>
            </a:r>
          </a:p>
          <a:p>
            <a:pPr algn="just"/>
            <a:r>
              <a:rPr lang="cs-CZ" dirty="0"/>
              <a:t>Přínos lobbingu je v situaci, kdy </a:t>
            </a:r>
            <a:r>
              <a:rPr lang="cs-CZ" b="1" u="sng" dirty="0"/>
              <a:t>„každý významnější problém, který vstupuje do politické agendy, mobilizuje aktivity na obou stranách problému (přirozeně i více stranách), kdy jsou generovány relevantní informace, které by si jinak rozhodovatelé mohli jen obtížně nebo nákladně opatřit.“ </a:t>
            </a:r>
          </a:p>
          <a:p>
            <a:pPr algn="just"/>
            <a:r>
              <a:rPr lang="cs-CZ" dirty="0"/>
              <a:t>V rámci rozhodovacího procesu mají klíčoví političtí aktéři pro rozhodnutí daleko širší spektrum informací. </a:t>
            </a:r>
          </a:p>
          <a:p>
            <a:pPr algn="just"/>
            <a:r>
              <a:rPr lang="cs-CZ" dirty="0"/>
              <a:t>Zatímco politické elity mají k dispozici pouze obecné informace, lobbisté jim pomáhají získávat detailnější. (Potůček 2005, 53). </a:t>
            </a:r>
          </a:p>
          <a:p>
            <a:pPr algn="just"/>
            <a:r>
              <a:rPr lang="cs-CZ" dirty="0"/>
              <a:t>Lobbisté, kteří působí v demokratickém, konkurenčním prostředí, jsou nuceni neposkytovat zkreslené či neúplné informace, čehož by mohla využít jejich konkurence. </a:t>
            </a:r>
          </a:p>
          <a:p>
            <a:endParaRPr lang="cs-CZ" dirty="0"/>
          </a:p>
        </p:txBody>
      </p:sp>
    </p:spTree>
    <p:extLst>
      <p:ext uri="{BB962C8B-B14F-4D97-AF65-F5344CB8AC3E}">
        <p14:creationId xmlns:p14="http://schemas.microsoft.com/office/powerpoint/2010/main" val="26925765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0D04BF-CC3A-4AC5-A9C9-FC3B858B0D3E}"/>
              </a:ext>
            </a:extLst>
          </p:cNvPr>
          <p:cNvSpPr>
            <a:spLocks noGrp="1"/>
          </p:cNvSpPr>
          <p:nvPr>
            <p:ph type="title"/>
          </p:nvPr>
        </p:nvSpPr>
        <p:spPr/>
        <p:txBody>
          <a:bodyPr/>
          <a:lstStyle/>
          <a:p>
            <a:r>
              <a:rPr lang="cs-CZ" dirty="0"/>
              <a:t>Koncept sítě tvorby politik</a:t>
            </a:r>
          </a:p>
        </p:txBody>
      </p:sp>
      <p:sp>
        <p:nvSpPr>
          <p:cNvPr id="3" name="Zástupný symbol pro obsah 2">
            <a:extLst>
              <a:ext uri="{FF2B5EF4-FFF2-40B4-BE49-F238E27FC236}">
                <a16:creationId xmlns:a16="http://schemas.microsoft.com/office/drawing/2014/main" id="{F30BFD63-2FDA-4F74-B7A1-FEE526F78F9B}"/>
              </a:ext>
            </a:extLst>
          </p:cNvPr>
          <p:cNvSpPr>
            <a:spLocks noGrp="1"/>
          </p:cNvSpPr>
          <p:nvPr>
            <p:ph idx="1"/>
          </p:nvPr>
        </p:nvSpPr>
        <p:spPr/>
        <p:txBody>
          <a:bodyPr>
            <a:normAutofit fontScale="55000" lnSpcReduction="20000"/>
          </a:bodyPr>
          <a:lstStyle/>
          <a:p>
            <a:pPr algn="just"/>
            <a:r>
              <a:rPr lang="cs-CZ" dirty="0"/>
              <a:t>(</a:t>
            </a:r>
            <a:r>
              <a:rPr lang="cs-CZ" dirty="0" err="1"/>
              <a:t>policy</a:t>
            </a:r>
            <a:r>
              <a:rPr lang="cs-CZ" dirty="0"/>
              <a:t> </a:t>
            </a:r>
            <a:r>
              <a:rPr lang="cs-CZ" dirty="0" err="1"/>
              <a:t>networks</a:t>
            </a:r>
            <a:r>
              <a:rPr lang="cs-CZ" dirty="0"/>
              <a:t>)</a:t>
            </a:r>
          </a:p>
          <a:p>
            <a:pPr algn="just"/>
            <a:r>
              <a:rPr lang="cs-CZ" dirty="0"/>
              <a:t>„snaží se analyzovat a pochopit tvorbu veřejné politiky jako sféru otevřeného politického prostoru, v němž probíhají různorodé a proměnlivé interakce mezi volně spjatými skupinami aktérů. Akcentování </a:t>
            </a:r>
            <a:r>
              <a:rPr lang="cs-CZ" dirty="0" err="1"/>
              <a:t>nehierarchického</a:t>
            </a:r>
            <a:r>
              <a:rPr lang="cs-CZ" dirty="0"/>
              <a:t> pojetí procesu interakcí umožňuje tomuto alternativnímu „mikro“ pohledu vnímat tvorbu politik jako proměnlivou síť vztahů mezi těmi, kdo z nejrůznějších motivů zasahují, utvářejí a ovlivňují veřejnou politiku (</a:t>
            </a:r>
            <a:r>
              <a:rPr lang="cs-CZ" dirty="0" err="1"/>
              <a:t>policy</a:t>
            </a:r>
            <a:r>
              <a:rPr lang="cs-CZ" dirty="0"/>
              <a:t>), a to jednak jako proces, a jednak jako produkt. Zřejmým odrazem tohoto analytického pohledu je zavedení pojmu </a:t>
            </a:r>
            <a:r>
              <a:rPr lang="cs-CZ" b="1" dirty="0"/>
              <a:t>politické sítě vymezeného jako sítě, v nichž se realizuje tvorba politik“ (Potůček, 2005, 54)</a:t>
            </a:r>
            <a:r>
              <a:rPr lang="cs-CZ" dirty="0"/>
              <a:t> </a:t>
            </a:r>
          </a:p>
          <a:p>
            <a:pPr algn="just"/>
            <a:r>
              <a:rPr lang="cs-CZ" dirty="0"/>
              <a:t>V popředí zájmu tohoto přístupu stojí otázka, </a:t>
            </a:r>
            <a:r>
              <a:rPr lang="cs-CZ" b="1" dirty="0"/>
              <a:t>nakolik se jedná v tvorbě politik o více aktérů</a:t>
            </a:r>
            <a:r>
              <a:rPr lang="cs-CZ" dirty="0"/>
              <a:t>. </a:t>
            </a:r>
          </a:p>
          <a:p>
            <a:pPr algn="just"/>
            <a:r>
              <a:rPr lang="cs-CZ" dirty="0"/>
              <a:t>V podmínkách, které jsou spojeny s </a:t>
            </a:r>
            <a:r>
              <a:rPr lang="cs-CZ" b="1" dirty="0"/>
              <a:t>více aktérovou participací se objevuje široce otevřený okruh problémů veřejné politiky. </a:t>
            </a:r>
          </a:p>
          <a:p>
            <a:pPr algn="just"/>
            <a:r>
              <a:rPr lang="cs-CZ" dirty="0"/>
              <a:t>Základní kritéria</a:t>
            </a:r>
            <a:r>
              <a:rPr lang="cs-CZ" b="1" dirty="0"/>
              <a:t>, jimiž lze odlišit jednotlivé typy sítí politik </a:t>
            </a:r>
          </a:p>
          <a:p>
            <a:pPr lvl="0" algn="just"/>
            <a:r>
              <a:rPr lang="cs-CZ" dirty="0"/>
              <a:t>úroveň institucionalizace – slouží jako kritérium pro míry stability sítě, jehož použitím lze lokalizovat relativně stabilní strukturace účastníků na jedné straně spektry stability, zatímco na opačné straně tohoto spektra se nacházejí ad hoc vzniklé skupiny různorodých aktérů.</a:t>
            </a:r>
          </a:p>
          <a:p>
            <a:pPr lvl="0" algn="just"/>
            <a:r>
              <a:rPr lang="cs-CZ" dirty="0"/>
              <a:t>rozsah uspořádání tvorby politik – určuje se podle něj – zda je těžiště procesu tvorby politik omezeno na </a:t>
            </a:r>
            <a:r>
              <a:rPr lang="cs-CZ" dirty="0" err="1"/>
              <a:t>sektorální</a:t>
            </a:r>
            <a:r>
              <a:rPr lang="cs-CZ" dirty="0"/>
              <a:t> aktivity, či zda má </a:t>
            </a:r>
            <a:r>
              <a:rPr lang="cs-CZ" dirty="0" err="1"/>
              <a:t>transsektorální</a:t>
            </a:r>
            <a:r>
              <a:rPr lang="cs-CZ" dirty="0"/>
              <a:t> charakter.</a:t>
            </a:r>
          </a:p>
          <a:p>
            <a:pPr lvl="0" algn="just"/>
            <a:r>
              <a:rPr lang="cs-CZ" dirty="0"/>
              <a:t>počet skupin účastníků. (Zda je uzavřený pro omezený počet aktérů, či je přístup do nich relativně snadný).</a:t>
            </a:r>
          </a:p>
          <a:p>
            <a:endParaRPr lang="cs-CZ" dirty="0"/>
          </a:p>
        </p:txBody>
      </p:sp>
    </p:spTree>
    <p:extLst>
      <p:ext uri="{BB962C8B-B14F-4D97-AF65-F5344CB8AC3E}">
        <p14:creationId xmlns:p14="http://schemas.microsoft.com/office/powerpoint/2010/main" val="305658644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3594F-BA87-441D-A3D6-D760362E92DD}"/>
              </a:ext>
            </a:extLst>
          </p:cNvPr>
          <p:cNvSpPr>
            <a:spLocks noGrp="1"/>
          </p:cNvSpPr>
          <p:nvPr>
            <p:ph type="title"/>
          </p:nvPr>
        </p:nvSpPr>
        <p:spPr/>
        <p:txBody>
          <a:bodyPr/>
          <a:lstStyle/>
          <a:p>
            <a:r>
              <a:rPr lang="cs-CZ" dirty="0"/>
              <a:t>Stabilita sítí politik</a:t>
            </a:r>
          </a:p>
        </p:txBody>
      </p:sp>
      <p:sp>
        <p:nvSpPr>
          <p:cNvPr id="3" name="Zástupný symbol pro obsah 2">
            <a:extLst>
              <a:ext uri="{FF2B5EF4-FFF2-40B4-BE49-F238E27FC236}">
                <a16:creationId xmlns:a16="http://schemas.microsoft.com/office/drawing/2014/main" id="{2193417A-9F8F-4F5F-8DE1-50D96F3B713E}"/>
              </a:ext>
            </a:extLst>
          </p:cNvPr>
          <p:cNvSpPr>
            <a:spLocks noGrp="1"/>
          </p:cNvSpPr>
          <p:nvPr>
            <p:ph idx="1"/>
          </p:nvPr>
        </p:nvSpPr>
        <p:spPr/>
        <p:txBody>
          <a:bodyPr>
            <a:normAutofit fontScale="62500" lnSpcReduction="20000"/>
          </a:bodyPr>
          <a:lstStyle/>
          <a:p>
            <a:r>
              <a:rPr lang="cs-CZ" b="1" dirty="0"/>
              <a:t>Méně stabilní síť tvorby politik</a:t>
            </a:r>
            <a:endParaRPr lang="cs-CZ" dirty="0"/>
          </a:p>
          <a:p>
            <a:r>
              <a:rPr lang="cs-CZ" dirty="0"/>
              <a:t>Síť kolem problémů (</a:t>
            </a:r>
            <a:r>
              <a:rPr lang="cs-CZ" dirty="0" err="1"/>
              <a:t>issue</a:t>
            </a:r>
            <a:r>
              <a:rPr lang="cs-CZ" dirty="0"/>
              <a:t> network). Proto níž je typická tzv. „ad hoc“ struktura. Negativem této sítě je skutečnost, že výstupy jsou </a:t>
            </a:r>
            <a:r>
              <a:rPr lang="cs-CZ" dirty="0" err="1"/>
              <a:t>predikovatelné</a:t>
            </a:r>
            <a:r>
              <a:rPr lang="cs-CZ" dirty="0"/>
              <a:t> jen velmi obtížně. Další nejistota pramení z příliš nejasné struktury. V rámci této sítě neexistuje sdílený, výchozí konsensus, absentují sdílené hodnoty a při řešení problému není vycházeno z konzistentní definice řešeného problému. Tento model postrádá centrální autoritu či funkční mocenské centrum. </a:t>
            </a:r>
          </a:p>
          <a:p>
            <a:r>
              <a:rPr lang="cs-CZ" b="1" dirty="0"/>
              <a:t>Stabilní síť</a:t>
            </a:r>
            <a:endParaRPr lang="cs-CZ" dirty="0"/>
          </a:p>
          <a:p>
            <a:r>
              <a:rPr lang="cs-CZ" dirty="0"/>
              <a:t>Síť skupinové </a:t>
            </a:r>
            <a:r>
              <a:rPr lang="cs-CZ" dirty="0" err="1"/>
              <a:t>podvlády</a:t>
            </a:r>
            <a:r>
              <a:rPr lang="cs-CZ" dirty="0"/>
              <a:t> (</a:t>
            </a:r>
            <a:r>
              <a:rPr lang="cs-CZ" dirty="0" err="1"/>
              <a:t>group</a:t>
            </a:r>
            <a:r>
              <a:rPr lang="cs-CZ" dirty="0"/>
              <a:t> </a:t>
            </a:r>
            <a:r>
              <a:rPr lang="cs-CZ" dirty="0" err="1"/>
              <a:t>subgovernments</a:t>
            </a:r>
            <a:r>
              <a:rPr lang="cs-CZ" dirty="0"/>
              <a:t>). V tomto modelu jednotlivci a skupiny velmi systematicky a rutinně vykonávají rozhodnutí v konkrétních stanovených oblastech veřejné politiky. </a:t>
            </a:r>
          </a:p>
          <a:p>
            <a:r>
              <a:rPr lang="cs-CZ" b="1" dirty="0"/>
              <a:t>Rigidní síť</a:t>
            </a:r>
          </a:p>
          <a:p>
            <a:r>
              <a:rPr lang="cs-CZ" dirty="0"/>
              <a:t> – představuje velmi extrémní verzi sítě skupinové nadvlády. Tento druh je často označován jako </a:t>
            </a:r>
            <a:r>
              <a:rPr lang="cs-CZ" i="1" dirty="0"/>
              <a:t>Iron triangle</a:t>
            </a:r>
            <a:r>
              <a:rPr lang="cs-CZ" dirty="0"/>
              <a:t> – (želený trojúhelník). Do tohoto typu bývají řazeny Spojené státy americké. Toto uspořádání se vyznačuje velmi úzkými kruhy účastníků, které jsou zároveň autonomní. V tomto prostředí dochází ke spolupráci úzkých a stabilních trojkoalic, které kontrolují veřejné problémy. V rámci těchto sítí působí zástupci zájmových skupin, vládní agentury a výbory a podvýbory Kongresu. „Charakteristickým znakem sítě Iron </a:t>
            </a:r>
            <a:r>
              <a:rPr lang="cs-CZ" dirty="0" err="1"/>
              <a:t>triangles</a:t>
            </a:r>
            <a:r>
              <a:rPr lang="cs-CZ" dirty="0"/>
              <a:t> – kompatibilní cíle všech tří skupin participantů bez ohledu na to, zda se jedná o soukromé aktéry, či aktéry reprezentující veřejné zájmy. Jejich aktivity se vzájemně doplňují, podporují, a proto jsou vesměs považovány za efektivnější v ekonomickém i politickém smyslu.“ (Potůček 2005, 56).</a:t>
            </a:r>
          </a:p>
          <a:p>
            <a:endParaRPr lang="cs-CZ" dirty="0"/>
          </a:p>
        </p:txBody>
      </p:sp>
    </p:spTree>
    <p:extLst>
      <p:ext uri="{BB962C8B-B14F-4D97-AF65-F5344CB8AC3E}">
        <p14:creationId xmlns:p14="http://schemas.microsoft.com/office/powerpoint/2010/main" val="13683039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C361307D-804F-4A0C-9D8E-19F80469A7F0}"/>
              </a:ext>
            </a:extLst>
          </p:cNvPr>
          <p:cNvSpPr>
            <a:spLocks noGrp="1"/>
          </p:cNvSpPr>
          <p:nvPr>
            <p:ph type="ctrTitle"/>
          </p:nvPr>
        </p:nvSpPr>
        <p:spPr/>
        <p:txBody>
          <a:bodyPr/>
          <a:lstStyle/>
          <a:p>
            <a:r>
              <a:rPr lang="cs-CZ" dirty="0"/>
              <a:t>Teoretické přístupy k procesu tvorby veřejných politik</a:t>
            </a:r>
          </a:p>
        </p:txBody>
      </p:sp>
      <p:sp>
        <p:nvSpPr>
          <p:cNvPr id="5" name="Podnadpis 4">
            <a:extLst>
              <a:ext uri="{FF2B5EF4-FFF2-40B4-BE49-F238E27FC236}">
                <a16:creationId xmlns:a16="http://schemas.microsoft.com/office/drawing/2014/main" id="{0E00E103-AB18-4976-BF28-ED173AA11650}"/>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137694271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E6BF5A-C214-4D3D-82FE-6574D8815D07}"/>
              </a:ext>
            </a:extLst>
          </p:cNvPr>
          <p:cNvSpPr>
            <a:spLocks noGrp="1"/>
          </p:cNvSpPr>
          <p:nvPr>
            <p:ph type="title"/>
          </p:nvPr>
        </p:nvSpPr>
        <p:spPr/>
        <p:txBody>
          <a:bodyPr/>
          <a:lstStyle/>
          <a:p>
            <a:r>
              <a:rPr lang="cs-CZ" dirty="0"/>
              <a:t>Teorie tvorby veřejných </a:t>
            </a:r>
            <a:r>
              <a:rPr lang="cs-CZ" dirty="0" err="1"/>
              <a:t>politk</a:t>
            </a:r>
            <a:r>
              <a:rPr lang="cs-CZ" dirty="0"/>
              <a:t> </a:t>
            </a:r>
          </a:p>
        </p:txBody>
      </p:sp>
      <p:sp>
        <p:nvSpPr>
          <p:cNvPr id="3" name="Zástupný symbol pro obsah 2">
            <a:extLst>
              <a:ext uri="{FF2B5EF4-FFF2-40B4-BE49-F238E27FC236}">
                <a16:creationId xmlns:a16="http://schemas.microsoft.com/office/drawing/2014/main" id="{E92D2CEA-364A-47A8-8596-E29CA5E1DED3}"/>
              </a:ext>
            </a:extLst>
          </p:cNvPr>
          <p:cNvSpPr>
            <a:spLocks noGrp="1"/>
          </p:cNvSpPr>
          <p:nvPr>
            <p:ph idx="1"/>
          </p:nvPr>
        </p:nvSpPr>
        <p:spPr/>
        <p:txBody>
          <a:bodyPr>
            <a:normAutofit fontScale="92500" lnSpcReduction="10000"/>
          </a:bodyPr>
          <a:lstStyle/>
          <a:p>
            <a:r>
              <a:rPr lang="cs-CZ" dirty="0" err="1"/>
              <a:t>Sabadier</a:t>
            </a:r>
            <a:r>
              <a:rPr lang="cs-CZ" dirty="0"/>
              <a:t> – několik teoretických přístupů. </a:t>
            </a:r>
          </a:p>
          <a:p>
            <a:pPr lvl="0"/>
            <a:r>
              <a:rPr lang="cs-CZ" dirty="0"/>
              <a:t>Institucionální racionální volba (</a:t>
            </a:r>
            <a:r>
              <a:rPr lang="cs-CZ" dirty="0" err="1"/>
              <a:t>Rational</a:t>
            </a:r>
            <a:r>
              <a:rPr lang="cs-CZ" dirty="0"/>
              <a:t> </a:t>
            </a:r>
            <a:r>
              <a:rPr lang="cs-CZ" dirty="0" err="1"/>
              <a:t>choice</a:t>
            </a:r>
            <a:r>
              <a:rPr lang="cs-CZ" dirty="0"/>
              <a:t> </a:t>
            </a:r>
            <a:r>
              <a:rPr lang="cs-CZ" dirty="0" err="1"/>
              <a:t>institutionalism</a:t>
            </a:r>
            <a:r>
              <a:rPr lang="cs-CZ" dirty="0"/>
              <a:t>) a konkrétně teorie společně užívaných zdrojů (</a:t>
            </a:r>
            <a:r>
              <a:rPr lang="cs-CZ" dirty="0" err="1"/>
              <a:t>theory</a:t>
            </a:r>
            <a:r>
              <a:rPr lang="cs-CZ" dirty="0"/>
              <a:t> </a:t>
            </a:r>
            <a:r>
              <a:rPr lang="cs-CZ" dirty="0" err="1"/>
              <a:t>of</a:t>
            </a:r>
            <a:r>
              <a:rPr lang="cs-CZ" dirty="0"/>
              <a:t> </a:t>
            </a:r>
            <a:r>
              <a:rPr lang="cs-CZ" dirty="0" err="1"/>
              <a:t>common</a:t>
            </a:r>
            <a:r>
              <a:rPr lang="cs-CZ" dirty="0"/>
              <a:t>-pool </a:t>
            </a:r>
            <a:r>
              <a:rPr lang="cs-CZ" dirty="0" err="1"/>
              <a:t>resources</a:t>
            </a:r>
            <a:r>
              <a:rPr lang="cs-CZ" dirty="0"/>
              <a:t>)</a:t>
            </a:r>
          </a:p>
          <a:p>
            <a:pPr lvl="0"/>
            <a:r>
              <a:rPr lang="cs-CZ" dirty="0"/>
              <a:t>Teorie advokačních koalic (</a:t>
            </a:r>
            <a:r>
              <a:rPr lang="cs-CZ" dirty="0" err="1"/>
              <a:t>advocacy</a:t>
            </a:r>
            <a:r>
              <a:rPr lang="cs-CZ" dirty="0"/>
              <a:t> </a:t>
            </a:r>
            <a:r>
              <a:rPr lang="cs-CZ" dirty="0" err="1"/>
              <a:t>coalition</a:t>
            </a:r>
            <a:r>
              <a:rPr lang="cs-CZ" dirty="0"/>
              <a:t>(s) </a:t>
            </a:r>
            <a:r>
              <a:rPr lang="cs-CZ" dirty="0" err="1"/>
              <a:t>theory</a:t>
            </a:r>
            <a:r>
              <a:rPr lang="cs-CZ" dirty="0"/>
              <a:t>)</a:t>
            </a:r>
          </a:p>
          <a:p>
            <a:pPr lvl="0"/>
            <a:r>
              <a:rPr lang="cs-CZ" dirty="0"/>
              <a:t>Teorie sociální konstrukce cílových skupin (</a:t>
            </a:r>
            <a:r>
              <a:rPr lang="cs-CZ" dirty="0" err="1"/>
              <a:t>social</a:t>
            </a:r>
            <a:r>
              <a:rPr lang="cs-CZ" dirty="0"/>
              <a:t> </a:t>
            </a:r>
            <a:r>
              <a:rPr lang="cs-CZ" dirty="0" err="1"/>
              <a:t>censtructions</a:t>
            </a:r>
            <a:r>
              <a:rPr lang="cs-CZ" dirty="0"/>
              <a:t> </a:t>
            </a:r>
            <a:r>
              <a:rPr lang="cs-CZ" dirty="0" err="1"/>
              <a:t>of</a:t>
            </a:r>
            <a:r>
              <a:rPr lang="cs-CZ" dirty="0"/>
              <a:t> </a:t>
            </a:r>
            <a:r>
              <a:rPr lang="cs-CZ" dirty="0" err="1"/>
              <a:t>target</a:t>
            </a:r>
            <a:r>
              <a:rPr lang="cs-CZ" dirty="0"/>
              <a:t> </a:t>
            </a:r>
            <a:r>
              <a:rPr lang="cs-CZ" dirty="0" err="1"/>
              <a:t>groups</a:t>
            </a:r>
            <a:r>
              <a:rPr lang="cs-CZ" dirty="0"/>
              <a:t> </a:t>
            </a:r>
            <a:r>
              <a:rPr lang="cs-CZ" dirty="0" err="1"/>
              <a:t>theory</a:t>
            </a:r>
            <a:r>
              <a:rPr lang="cs-CZ" dirty="0"/>
              <a:t>)</a:t>
            </a:r>
          </a:p>
          <a:p>
            <a:pPr lvl="0"/>
            <a:r>
              <a:rPr lang="cs-CZ" dirty="0"/>
              <a:t>Teorie sítí veřejných politik (</a:t>
            </a:r>
            <a:r>
              <a:rPr lang="cs-CZ" dirty="0" err="1"/>
              <a:t>policy</a:t>
            </a:r>
            <a:r>
              <a:rPr lang="cs-CZ" dirty="0"/>
              <a:t> </a:t>
            </a:r>
            <a:r>
              <a:rPr lang="cs-CZ" dirty="0" err="1"/>
              <a:t>networks</a:t>
            </a:r>
            <a:r>
              <a:rPr lang="cs-CZ" dirty="0"/>
              <a:t> </a:t>
            </a:r>
            <a:r>
              <a:rPr lang="cs-CZ" dirty="0" err="1"/>
              <a:t>theory</a:t>
            </a:r>
            <a:r>
              <a:rPr lang="cs-CZ" dirty="0"/>
              <a:t>)</a:t>
            </a:r>
          </a:p>
          <a:p>
            <a:pPr lvl="0"/>
            <a:r>
              <a:rPr lang="cs-CZ" dirty="0"/>
              <a:t>Teorie přerušené </a:t>
            </a:r>
            <a:r>
              <a:rPr lang="cs-CZ" dirty="0" err="1"/>
              <a:t>rovnovány</a:t>
            </a:r>
            <a:r>
              <a:rPr lang="cs-CZ" dirty="0"/>
              <a:t> (</a:t>
            </a:r>
            <a:r>
              <a:rPr lang="cs-CZ" dirty="0" err="1"/>
              <a:t>punctuated-equilibrium</a:t>
            </a:r>
            <a:r>
              <a:rPr lang="cs-CZ" dirty="0"/>
              <a:t> </a:t>
            </a:r>
            <a:r>
              <a:rPr lang="cs-CZ" dirty="0" err="1"/>
              <a:t>theory</a:t>
            </a:r>
            <a:r>
              <a:rPr lang="cs-CZ" dirty="0"/>
              <a:t>)</a:t>
            </a:r>
          </a:p>
          <a:p>
            <a:pPr lvl="0"/>
            <a:r>
              <a:rPr lang="cs-CZ" dirty="0"/>
              <a:t>Teorie tří proudů (</a:t>
            </a:r>
            <a:r>
              <a:rPr lang="cs-CZ" dirty="0" err="1"/>
              <a:t>multiple-streams</a:t>
            </a:r>
            <a:r>
              <a:rPr lang="cs-CZ" dirty="0"/>
              <a:t> </a:t>
            </a:r>
            <a:r>
              <a:rPr lang="cs-CZ" dirty="0" err="1"/>
              <a:t>theory</a:t>
            </a:r>
            <a:r>
              <a:rPr lang="cs-CZ" dirty="0"/>
              <a:t>)</a:t>
            </a:r>
          </a:p>
          <a:p>
            <a:endParaRPr lang="cs-CZ" dirty="0"/>
          </a:p>
        </p:txBody>
      </p:sp>
    </p:spTree>
    <p:extLst>
      <p:ext uri="{BB962C8B-B14F-4D97-AF65-F5344CB8AC3E}">
        <p14:creationId xmlns:p14="http://schemas.microsoft.com/office/powerpoint/2010/main" val="248141989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4B0C2E-1CCC-4851-96B5-452EAC6BBF25}"/>
              </a:ext>
            </a:extLst>
          </p:cNvPr>
          <p:cNvSpPr>
            <a:spLocks noGrp="1"/>
          </p:cNvSpPr>
          <p:nvPr>
            <p:ph type="title"/>
          </p:nvPr>
        </p:nvSpPr>
        <p:spPr/>
        <p:txBody>
          <a:bodyPr/>
          <a:lstStyle/>
          <a:p>
            <a:r>
              <a:rPr lang="cs-CZ" dirty="0"/>
              <a:t>Institucionální racionální volba</a:t>
            </a:r>
          </a:p>
        </p:txBody>
      </p:sp>
      <p:sp>
        <p:nvSpPr>
          <p:cNvPr id="3" name="Zástupný symbol pro obsah 2">
            <a:extLst>
              <a:ext uri="{FF2B5EF4-FFF2-40B4-BE49-F238E27FC236}">
                <a16:creationId xmlns:a16="http://schemas.microsoft.com/office/drawing/2014/main" id="{B9E8DB59-E71F-427D-926F-607A407B1C2A}"/>
              </a:ext>
            </a:extLst>
          </p:cNvPr>
          <p:cNvSpPr>
            <a:spLocks noGrp="1"/>
          </p:cNvSpPr>
          <p:nvPr>
            <p:ph idx="1"/>
          </p:nvPr>
        </p:nvSpPr>
        <p:spPr/>
        <p:txBody>
          <a:bodyPr>
            <a:normAutofit fontScale="55000" lnSpcReduction="20000"/>
          </a:bodyPr>
          <a:lstStyle/>
          <a:p>
            <a:r>
              <a:rPr lang="cs-CZ" dirty="0"/>
              <a:t>Označován jako „nový </a:t>
            </a:r>
            <a:r>
              <a:rPr lang="cs-CZ" dirty="0" err="1"/>
              <a:t>institucionalizmus</a:t>
            </a:r>
            <a:r>
              <a:rPr lang="cs-CZ" dirty="0"/>
              <a:t>“. </a:t>
            </a:r>
          </a:p>
          <a:p>
            <a:r>
              <a:rPr lang="cs-CZ" dirty="0"/>
              <a:t>Analýza politiky je postavena na předpokladu, že všechny formální struktury a všeobecně přijímané normy zásadně ovlivňují lidské jednání. Politické instituce a historicky zavedená pravidla, omezení a politiky strukturují racionální egoistické chování politických aktérů,  k nimž můžeme přiřadit nejen zájmové skupiny, úředníky, či volené politiky, působící na nejrůznějších úrovních, v průběhu procesu tvorby veřejných politik.</a:t>
            </a:r>
          </a:p>
          <a:p>
            <a:r>
              <a:rPr lang="cs-CZ" dirty="0"/>
              <a:t> Institucionální racionální volbu </a:t>
            </a:r>
            <a:r>
              <a:rPr lang="cs-CZ" b="1" u="sng" dirty="0"/>
              <a:t>datujeme k přelomu 70. a 80. let 20. století. </a:t>
            </a:r>
          </a:p>
          <a:p>
            <a:r>
              <a:rPr lang="cs-CZ" dirty="0"/>
              <a:t>Vzniká v reakci  na limity klasické teorie racionální volby při vysvětlení stability legislativního procesu ve Spojených státech amerických. </a:t>
            </a:r>
          </a:p>
          <a:p>
            <a:r>
              <a:rPr lang="cs-CZ" dirty="0"/>
              <a:t>Hlavním faktorem je organizační členění Kongresu na výbory a podvýbory, které omezují možnosti selekce a dostupnost informací. </a:t>
            </a:r>
          </a:p>
          <a:p>
            <a:r>
              <a:rPr lang="cs-CZ" dirty="0"/>
              <a:t>Pozornost tohoto přístupu se také zaměřila na další oblasti výzkumu (např. na politické strany, demokratizaci, etnické konflikty, mezinárodní vztahy, vývoj politických institucí anebo studium nadnárodních institucí). </a:t>
            </a:r>
          </a:p>
          <a:p>
            <a:r>
              <a:rPr lang="cs-CZ" dirty="0"/>
              <a:t>Instituce poskytují pravidla, procedury a donucovací mechanismy, které mohou zvýšit stabilitu očekávání a překonávají některé problémy spojené s kolektivním jednáním. </a:t>
            </a:r>
          </a:p>
          <a:p>
            <a:r>
              <a:rPr lang="cs-CZ" b="1" dirty="0"/>
              <a:t>„Veřejné politiky jsou potom chápány jako institucionální uspořádání, která občanům a dalším aktérům dovolují, předepisují nebo naopak zakazují určité jednání.</a:t>
            </a:r>
            <a:r>
              <a:rPr lang="cs-CZ" dirty="0"/>
              <a:t> Tento směr zahrnuje teorie, jako jsou teorie veřejné volby, kde jsou rozhodovatelé chápáni jako racionální aktéři optimalizující svůj vlastní zájem, nebo teorie společenské volby s jejími racionálními voliči, teorie vztahu principál-agent – zaměřená na smluvní vztahy a pobídky mezi nadřízeným a podřízeným, nebo teorie her a teorie společných užívaných zdrojů zbývajících se rozhodováním v situacích, kdy dochází ke konfliktům mezi různými zájmy.“ Mezi hlavní zastánce tohoto přístupu patří </a:t>
            </a:r>
            <a:r>
              <a:rPr lang="cs-CZ" dirty="0" err="1"/>
              <a:t>Elionor</a:t>
            </a:r>
            <a:r>
              <a:rPr lang="cs-CZ" dirty="0"/>
              <a:t> </a:t>
            </a:r>
            <a:r>
              <a:rPr lang="cs-CZ" dirty="0" err="1"/>
              <a:t>Ostromová</a:t>
            </a:r>
            <a:r>
              <a:rPr lang="cs-CZ" dirty="0"/>
              <a:t>, Mark </a:t>
            </a:r>
            <a:r>
              <a:rPr lang="cs-CZ" dirty="0" err="1"/>
              <a:t>Polack</a:t>
            </a:r>
            <a:r>
              <a:rPr lang="cs-CZ" dirty="0"/>
              <a:t> nebo Fritz Sharp.</a:t>
            </a:r>
          </a:p>
          <a:p>
            <a:endParaRPr lang="cs-CZ" dirty="0"/>
          </a:p>
        </p:txBody>
      </p:sp>
    </p:spTree>
    <p:extLst>
      <p:ext uri="{BB962C8B-B14F-4D97-AF65-F5344CB8AC3E}">
        <p14:creationId xmlns:p14="http://schemas.microsoft.com/office/powerpoint/2010/main" val="27026704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1E6D20-ACB7-44E9-9E1D-8F5CC8921F3B}"/>
              </a:ext>
            </a:extLst>
          </p:cNvPr>
          <p:cNvSpPr>
            <a:spLocks noGrp="1"/>
          </p:cNvSpPr>
          <p:nvPr>
            <p:ph type="title"/>
          </p:nvPr>
        </p:nvSpPr>
        <p:spPr/>
        <p:txBody>
          <a:bodyPr/>
          <a:lstStyle/>
          <a:p>
            <a:r>
              <a:rPr lang="cs-CZ" dirty="0"/>
              <a:t>Teorie koalic aktérů</a:t>
            </a:r>
          </a:p>
        </p:txBody>
      </p:sp>
      <p:sp>
        <p:nvSpPr>
          <p:cNvPr id="3" name="Zástupný symbol pro obsah 2">
            <a:extLst>
              <a:ext uri="{FF2B5EF4-FFF2-40B4-BE49-F238E27FC236}">
                <a16:creationId xmlns:a16="http://schemas.microsoft.com/office/drawing/2014/main" id="{B7A7F770-8CAA-4ED4-8FCC-CC4AFD2CE170}"/>
              </a:ext>
            </a:extLst>
          </p:cNvPr>
          <p:cNvSpPr>
            <a:spLocks noGrp="1"/>
          </p:cNvSpPr>
          <p:nvPr>
            <p:ph idx="1"/>
          </p:nvPr>
        </p:nvSpPr>
        <p:spPr/>
        <p:txBody>
          <a:bodyPr>
            <a:normAutofit fontScale="85000" lnSpcReduction="10000"/>
          </a:bodyPr>
          <a:lstStyle/>
          <a:p>
            <a:r>
              <a:rPr lang="cs-CZ" dirty="0"/>
              <a:t>Tento přístup je považován za syntetizující</a:t>
            </a:r>
          </a:p>
          <a:p>
            <a:r>
              <a:rPr lang="cs-CZ" dirty="0"/>
              <a:t>Orientuje se na aktéry při analýze politických procesů v dlouhodobé perspektivě. </a:t>
            </a:r>
          </a:p>
          <a:p>
            <a:r>
              <a:rPr lang="cs-CZ" dirty="0"/>
              <a:t>Proces tvorby veřejných politik je chápán jako </a:t>
            </a:r>
            <a:r>
              <a:rPr lang="cs-CZ" b="1" dirty="0"/>
              <a:t>výsledek soutěže a interakce.</a:t>
            </a:r>
            <a:r>
              <a:rPr lang="cs-CZ" dirty="0"/>
              <a:t> </a:t>
            </a:r>
          </a:p>
          <a:p>
            <a:r>
              <a:rPr lang="cs-CZ" dirty="0"/>
              <a:t>Do tohoto procesu vstupují různorodí aktéři, kteří vytvářejí tzv. </a:t>
            </a:r>
            <a:r>
              <a:rPr lang="cs-CZ" dirty="0" err="1"/>
              <a:t>advokační</a:t>
            </a:r>
            <a:r>
              <a:rPr lang="cs-CZ" dirty="0"/>
              <a:t> koalice (</a:t>
            </a:r>
            <a:r>
              <a:rPr lang="cs-CZ" dirty="0" err="1"/>
              <a:t>advocacy</a:t>
            </a:r>
            <a:r>
              <a:rPr lang="cs-CZ" dirty="0"/>
              <a:t> </a:t>
            </a:r>
            <a:r>
              <a:rPr lang="cs-CZ" dirty="0" err="1"/>
              <a:t>coalitions</a:t>
            </a:r>
            <a:r>
              <a:rPr lang="cs-CZ" dirty="0"/>
              <a:t>). </a:t>
            </a:r>
          </a:p>
          <a:p>
            <a:r>
              <a:rPr lang="cs-CZ" dirty="0"/>
              <a:t>Pro aktéry přitom platí, že ne vždy jednají zcela čistě racionálně a jejich chování a strategie jsou ovlivněny také normativními soudy. </a:t>
            </a:r>
          </a:p>
          <a:p>
            <a:r>
              <a:rPr lang="cs-CZ" dirty="0"/>
              <a:t>Pro naplnění svých představ využívají tito aktéři a jejich koalice dostupné zdroje. Těmito zdroji mohou být např. přístup k tvůrcům politik, veřejné mínění, informace a znalosti či okruh podporovatelů. Tyto zdroje jsou využívány pro nalézání efektivních míst pro prosazení cílů dané </a:t>
            </a:r>
            <a:r>
              <a:rPr lang="cs-CZ" dirty="0" err="1"/>
              <a:t>advokační</a:t>
            </a:r>
            <a:r>
              <a:rPr lang="cs-CZ" dirty="0"/>
              <a:t> koalice. Těmito místy jsou např. volby, referenda, soudy, vládní agentury atd. </a:t>
            </a:r>
          </a:p>
          <a:p>
            <a:endParaRPr lang="cs-CZ" dirty="0"/>
          </a:p>
        </p:txBody>
      </p:sp>
    </p:spTree>
    <p:extLst>
      <p:ext uri="{BB962C8B-B14F-4D97-AF65-F5344CB8AC3E}">
        <p14:creationId xmlns:p14="http://schemas.microsoft.com/office/powerpoint/2010/main" val="219815515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42EB5-D983-44AE-96C3-3E715052B8D0}"/>
              </a:ext>
            </a:extLst>
          </p:cNvPr>
          <p:cNvSpPr>
            <a:spLocks noGrp="1"/>
          </p:cNvSpPr>
          <p:nvPr>
            <p:ph type="title"/>
          </p:nvPr>
        </p:nvSpPr>
        <p:spPr/>
        <p:txBody>
          <a:bodyPr/>
          <a:lstStyle/>
          <a:p>
            <a:r>
              <a:rPr lang="cs-CZ" dirty="0"/>
              <a:t>Teorie tří proudů a okno příležitostí </a:t>
            </a:r>
          </a:p>
        </p:txBody>
      </p:sp>
      <p:sp>
        <p:nvSpPr>
          <p:cNvPr id="3" name="Zástupný symbol pro obsah 2">
            <a:extLst>
              <a:ext uri="{FF2B5EF4-FFF2-40B4-BE49-F238E27FC236}">
                <a16:creationId xmlns:a16="http://schemas.microsoft.com/office/drawing/2014/main" id="{F83EE3AE-8324-496C-B809-49D8FCDB929E}"/>
              </a:ext>
            </a:extLst>
          </p:cNvPr>
          <p:cNvSpPr>
            <a:spLocks noGrp="1"/>
          </p:cNvSpPr>
          <p:nvPr>
            <p:ph idx="1"/>
          </p:nvPr>
        </p:nvSpPr>
        <p:spPr/>
        <p:txBody>
          <a:bodyPr>
            <a:normAutofit fontScale="55000" lnSpcReduction="20000"/>
          </a:bodyPr>
          <a:lstStyle/>
          <a:p>
            <a:pPr algn="just"/>
            <a:r>
              <a:rPr lang="cs-CZ" dirty="0"/>
              <a:t>John </a:t>
            </a:r>
            <a:r>
              <a:rPr lang="cs-CZ" dirty="0" err="1"/>
              <a:t>Kingdon</a:t>
            </a:r>
            <a:r>
              <a:rPr lang="cs-CZ" dirty="0"/>
              <a:t> v roce 1984 </a:t>
            </a:r>
          </a:p>
          <a:p>
            <a:pPr algn="just"/>
            <a:r>
              <a:rPr lang="cs-CZ" dirty="0"/>
              <a:t>chování organizací přirovnal k „odpadkovému koši“ (</a:t>
            </a:r>
            <a:r>
              <a:rPr lang="cs-CZ" dirty="0" err="1"/>
              <a:t>garbage</a:t>
            </a:r>
            <a:r>
              <a:rPr lang="cs-CZ" dirty="0"/>
              <a:t> </a:t>
            </a:r>
            <a:r>
              <a:rPr lang="cs-CZ" dirty="0" err="1"/>
              <a:t>can</a:t>
            </a:r>
            <a:r>
              <a:rPr lang="cs-CZ" dirty="0"/>
              <a:t> model). </a:t>
            </a:r>
          </a:p>
          <a:p>
            <a:pPr algn="just"/>
            <a:r>
              <a:rPr lang="cs-CZ" dirty="0"/>
              <a:t>Tento koš je naplňován a vyprazdňován bez zjevného smyslu a racionality. </a:t>
            </a:r>
          </a:p>
          <a:p>
            <a:pPr algn="just"/>
            <a:r>
              <a:rPr lang="cs-CZ" dirty="0"/>
              <a:t>Teorie tří proudů se snaží vysvětlit tvorbu veřejných politik v podmínkách nejistoty. </a:t>
            </a:r>
          </a:p>
          <a:p>
            <a:pPr algn="just"/>
            <a:r>
              <a:rPr lang="cs-CZ" dirty="0"/>
              <a:t>„</a:t>
            </a:r>
            <a:r>
              <a:rPr lang="cs-CZ" dirty="0" err="1"/>
              <a:t>Kingdon</a:t>
            </a:r>
            <a:r>
              <a:rPr lang="cs-CZ" dirty="0"/>
              <a:t> popsal faktory ovlivňující tvorbu veřejných politiky pomocí metafory tří na sobě více méně nezávislých proudů: problémy, veřejné politiky (</a:t>
            </a:r>
            <a:r>
              <a:rPr lang="cs-CZ" dirty="0" err="1"/>
              <a:t>policy</a:t>
            </a:r>
            <a:r>
              <a:rPr lang="cs-CZ" dirty="0"/>
              <a:t>) a politiky (</a:t>
            </a:r>
            <a:r>
              <a:rPr lang="cs-CZ" dirty="0" err="1"/>
              <a:t>politics</a:t>
            </a:r>
            <a:r>
              <a:rPr lang="cs-CZ" dirty="0"/>
              <a:t>). </a:t>
            </a:r>
          </a:p>
          <a:p>
            <a:pPr algn="just"/>
            <a:r>
              <a:rPr lang="cs-CZ" dirty="0"/>
              <a:t>První proud se sestává z problémů a jejich různých definic předkládaných tvůrcům veřejných politik, dostupných dat o těchto problémech, dramatických nebo jinak důležitých událostí zvyšujících povědomí o problémech a také hodnocení výstupů a efektů existujících programů a iniciativ. </a:t>
            </a:r>
          </a:p>
          <a:p>
            <a:pPr algn="just"/>
            <a:r>
              <a:rPr lang="cs-CZ" dirty="0" err="1"/>
              <a:t>Veřejněpolitický</a:t>
            </a:r>
            <a:r>
              <a:rPr lang="cs-CZ" dirty="0"/>
              <a:t> proud sestává z myšlenek různých aktérů (experti, akademici, úředníci), především pak z alternativních návrhů na řešení těchto problémů. </a:t>
            </a:r>
          </a:p>
          <a:p>
            <a:pPr algn="just"/>
            <a:r>
              <a:rPr lang="cs-CZ" dirty="0"/>
              <a:t>Politický proud zahrnuje volby a volené politiky a může skrze veřejné mínění, kampaně nebo administrativní a legislativní změny stimulovat nebo naopak omezovat uznání a řešení daného problému. </a:t>
            </a:r>
          </a:p>
          <a:p>
            <a:pPr algn="just"/>
            <a:r>
              <a:rPr lang="cs-CZ" b="1" dirty="0"/>
              <a:t>Klíčovým okamžikem – je z hlediska změny veřejné politiky tzv. okno příležitosti (</a:t>
            </a:r>
            <a:r>
              <a:rPr lang="cs-CZ" b="1" dirty="0" err="1"/>
              <a:t>window</a:t>
            </a:r>
            <a:r>
              <a:rPr lang="cs-CZ" b="1" dirty="0"/>
              <a:t> </a:t>
            </a:r>
            <a:r>
              <a:rPr lang="cs-CZ" b="1" dirty="0" err="1"/>
              <a:t>of</a:t>
            </a:r>
            <a:r>
              <a:rPr lang="cs-CZ" b="1" dirty="0"/>
              <a:t> oportunity), které dovoluje politickým aktérům spojit všechny tři proudy dohromady a vnést problém do politické agendy, anebo vyvolat významnou změnu existující politiky.“</a:t>
            </a:r>
            <a:r>
              <a:rPr lang="cs-CZ" dirty="0"/>
              <a:t> Mezi </a:t>
            </a:r>
            <a:r>
              <a:rPr lang="cs-CZ" dirty="0" err="1"/>
              <a:t>přesdtavitele</a:t>
            </a:r>
            <a:r>
              <a:rPr lang="cs-CZ" dirty="0"/>
              <a:t> tohoto proudu jsou řazeni také </a:t>
            </a:r>
            <a:r>
              <a:rPr lang="cs-CZ" dirty="0" err="1"/>
              <a:t>Nikolaos</a:t>
            </a:r>
            <a:r>
              <a:rPr lang="cs-CZ" dirty="0"/>
              <a:t> </a:t>
            </a:r>
            <a:r>
              <a:rPr lang="cs-CZ" dirty="0" err="1"/>
              <a:t>Zahriadis</a:t>
            </a:r>
            <a:r>
              <a:rPr lang="cs-CZ" dirty="0"/>
              <a:t>, či  Michael </a:t>
            </a:r>
            <a:r>
              <a:rPr lang="cs-CZ" dirty="0" err="1"/>
              <a:t>Howlet</a:t>
            </a:r>
            <a:r>
              <a:rPr lang="cs-CZ" dirty="0"/>
              <a:t>.</a:t>
            </a:r>
          </a:p>
          <a:p>
            <a:endParaRPr lang="cs-CZ" dirty="0"/>
          </a:p>
        </p:txBody>
      </p:sp>
    </p:spTree>
    <p:extLst>
      <p:ext uri="{BB962C8B-B14F-4D97-AF65-F5344CB8AC3E}">
        <p14:creationId xmlns:p14="http://schemas.microsoft.com/office/powerpoint/2010/main" val="250538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010F23-0A6A-426B-B11A-9630FE2F4158}"/>
              </a:ext>
            </a:extLst>
          </p:cNvPr>
          <p:cNvSpPr>
            <a:spLocks noGrp="1"/>
          </p:cNvSpPr>
          <p:nvPr>
            <p:ph type="title"/>
          </p:nvPr>
        </p:nvSpPr>
        <p:spPr/>
        <p:txBody>
          <a:bodyPr/>
          <a:lstStyle/>
          <a:p>
            <a:r>
              <a:rPr lang="cs-CZ" dirty="0"/>
              <a:t>Vztah k ostatním vědám</a:t>
            </a:r>
          </a:p>
        </p:txBody>
      </p:sp>
      <p:graphicFrame>
        <p:nvGraphicFramePr>
          <p:cNvPr id="4" name="Zástupný symbol pro obsah 3">
            <a:extLst>
              <a:ext uri="{FF2B5EF4-FFF2-40B4-BE49-F238E27FC236}">
                <a16:creationId xmlns:a16="http://schemas.microsoft.com/office/drawing/2014/main" id="{2FDD8221-D206-40C2-898E-F5B46CCCDBD7}"/>
              </a:ext>
            </a:extLst>
          </p:cNvPr>
          <p:cNvGraphicFramePr>
            <a:graphicFrameLocks noGrp="1"/>
          </p:cNvGraphicFramePr>
          <p:nvPr>
            <p:ph idx="1"/>
            <p:extLst>
              <p:ext uri="{D42A27DB-BD31-4B8C-83A1-F6EECF244321}">
                <p14:modId xmlns:p14="http://schemas.microsoft.com/office/powerpoint/2010/main" val="3857382555"/>
              </p:ext>
            </p:extLst>
          </p:nvPr>
        </p:nvGraphicFramePr>
        <p:xfrm>
          <a:off x="905522" y="1784411"/>
          <a:ext cx="10005134" cy="4708462"/>
        </p:xfrm>
        <a:graphic>
          <a:graphicData uri="http://schemas.openxmlformats.org/drawingml/2006/table">
            <a:tbl>
              <a:tblPr firstRow="1" firstCol="1" bandRow="1">
                <a:tableStyleId>{5C22544A-7EE6-4342-B048-85BDC9FD1C3A}</a:tableStyleId>
              </a:tblPr>
              <a:tblGrid>
                <a:gridCol w="5001411">
                  <a:extLst>
                    <a:ext uri="{9D8B030D-6E8A-4147-A177-3AD203B41FA5}">
                      <a16:colId xmlns:a16="http://schemas.microsoft.com/office/drawing/2014/main" val="3540915445"/>
                    </a:ext>
                  </a:extLst>
                </a:gridCol>
                <a:gridCol w="5003723">
                  <a:extLst>
                    <a:ext uri="{9D8B030D-6E8A-4147-A177-3AD203B41FA5}">
                      <a16:colId xmlns:a16="http://schemas.microsoft.com/office/drawing/2014/main" val="2740067377"/>
                    </a:ext>
                  </a:extLst>
                </a:gridCol>
              </a:tblGrid>
              <a:tr h="351270">
                <a:tc>
                  <a:txBody>
                    <a:bodyPr/>
                    <a:lstStyle/>
                    <a:p>
                      <a:pPr>
                        <a:lnSpc>
                          <a:spcPct val="115000"/>
                        </a:lnSpc>
                        <a:spcAft>
                          <a:spcPts val="0"/>
                        </a:spcAft>
                      </a:pPr>
                      <a:r>
                        <a:rPr lang="cs-CZ" sz="2000" dirty="0">
                          <a:effectLst/>
                        </a:rPr>
                        <a:t>Disciplína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effectLst/>
                        </a:rPr>
                        <a:t>Témata</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39340647"/>
                  </a:ext>
                </a:extLst>
              </a:tr>
              <a:tr h="726199">
                <a:tc>
                  <a:txBody>
                    <a:bodyPr/>
                    <a:lstStyle/>
                    <a:p>
                      <a:pPr>
                        <a:lnSpc>
                          <a:spcPct val="115000"/>
                        </a:lnSpc>
                        <a:spcAft>
                          <a:spcPts val="0"/>
                        </a:spcAft>
                      </a:pPr>
                      <a:r>
                        <a:rPr lang="cs-CZ" sz="2000" dirty="0">
                          <a:effectLst/>
                        </a:rPr>
                        <a:t>Politologie</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a:effectLst/>
                        </a:rPr>
                        <a:t>proces, jehož prostřednictvím jsou činěna rozhodnutí</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94209978"/>
                  </a:ext>
                </a:extLst>
              </a:tr>
              <a:tr h="726199">
                <a:tc>
                  <a:txBody>
                    <a:bodyPr/>
                    <a:lstStyle/>
                    <a:p>
                      <a:pPr>
                        <a:lnSpc>
                          <a:spcPct val="115000"/>
                        </a:lnSpc>
                        <a:spcAft>
                          <a:spcPts val="0"/>
                        </a:spcAft>
                      </a:pPr>
                      <a:r>
                        <a:rPr lang="cs-CZ" sz="2000" dirty="0">
                          <a:effectLst/>
                        </a:rPr>
                        <a:t>Veřejná správa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role byrokracie ve formování politiky a v implementaci rozhodnutí</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5567596"/>
                  </a:ext>
                </a:extLst>
              </a:tr>
              <a:tr h="351270">
                <a:tc>
                  <a:txBody>
                    <a:bodyPr/>
                    <a:lstStyle/>
                    <a:p>
                      <a:pPr>
                        <a:lnSpc>
                          <a:spcPct val="115000"/>
                        </a:lnSpc>
                        <a:spcAft>
                          <a:spcPts val="0"/>
                        </a:spcAft>
                      </a:pPr>
                      <a:r>
                        <a:rPr lang="cs-CZ" sz="2000">
                          <a:effectLst/>
                        </a:rPr>
                        <a:t>právní vědy </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právo jako regulatorní rámec</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029642"/>
                  </a:ext>
                </a:extLst>
              </a:tr>
              <a:tr h="1101127">
                <a:tc>
                  <a:txBody>
                    <a:bodyPr/>
                    <a:lstStyle/>
                    <a:p>
                      <a:pPr>
                        <a:lnSpc>
                          <a:spcPct val="115000"/>
                        </a:lnSpc>
                        <a:spcAft>
                          <a:spcPts val="0"/>
                        </a:spcAft>
                      </a:pPr>
                      <a:r>
                        <a:rPr lang="cs-CZ" sz="2000">
                          <a:effectLst/>
                        </a:rPr>
                        <a:t>Ekonomie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instrumentální racionalita, analýza nákladů a výnosů, maximalizace užitku či specifické hospodářské politiky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3758189"/>
                  </a:ext>
                </a:extLst>
              </a:tr>
              <a:tr h="1101127">
                <a:tc>
                  <a:txBody>
                    <a:bodyPr/>
                    <a:lstStyle/>
                    <a:p>
                      <a:pPr>
                        <a:lnSpc>
                          <a:spcPct val="115000"/>
                        </a:lnSpc>
                        <a:spcAft>
                          <a:spcPts val="0"/>
                        </a:spcAft>
                      </a:pPr>
                      <a:r>
                        <a:rPr lang="cs-CZ" sz="2000">
                          <a:effectLst/>
                        </a:rPr>
                        <a:t>Sociologie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porozumění společnosti jako celku, třídně sociální struktura, sociální status, sociální problémy, sociální zájmy</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0302088"/>
                  </a:ext>
                </a:extLst>
              </a:tr>
              <a:tr h="351270">
                <a:tc>
                  <a:txBody>
                    <a:bodyPr/>
                    <a:lstStyle/>
                    <a:p>
                      <a:pPr>
                        <a:lnSpc>
                          <a:spcPct val="115000"/>
                        </a:lnSpc>
                        <a:spcAft>
                          <a:spcPts val="0"/>
                        </a:spcAft>
                      </a:pPr>
                      <a:r>
                        <a:rPr lang="cs-CZ" sz="2000">
                          <a:effectLst/>
                        </a:rPr>
                        <a:t>Filozofie</a:t>
                      </a:r>
                      <a:endParaRPr lang="cs-CZ" sz="20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cs-CZ" sz="2000" dirty="0">
                          <a:effectLst/>
                        </a:rPr>
                        <a:t>logika, hodnoty a etika</a:t>
                      </a:r>
                      <a:endParaRPr lang="cs-CZ" sz="20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78930484"/>
                  </a:ext>
                </a:extLst>
              </a:tr>
            </a:tbl>
          </a:graphicData>
        </a:graphic>
      </p:graphicFrame>
    </p:spTree>
    <p:extLst>
      <p:ext uri="{BB962C8B-B14F-4D97-AF65-F5344CB8AC3E}">
        <p14:creationId xmlns:p14="http://schemas.microsoft.com/office/powerpoint/2010/main" val="178992098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9861A7-3118-4106-858E-E37082647A56}"/>
              </a:ext>
            </a:extLst>
          </p:cNvPr>
          <p:cNvSpPr>
            <a:spLocks noGrp="1"/>
          </p:cNvSpPr>
          <p:nvPr>
            <p:ph type="title"/>
          </p:nvPr>
        </p:nvSpPr>
        <p:spPr/>
        <p:txBody>
          <a:bodyPr/>
          <a:lstStyle/>
          <a:p>
            <a:r>
              <a:rPr lang="cs-CZ" dirty="0"/>
              <a:t>Teorie sítí veřejných politik</a:t>
            </a:r>
          </a:p>
        </p:txBody>
      </p:sp>
      <p:sp>
        <p:nvSpPr>
          <p:cNvPr id="3" name="Zástupný symbol pro obsah 2">
            <a:extLst>
              <a:ext uri="{FF2B5EF4-FFF2-40B4-BE49-F238E27FC236}">
                <a16:creationId xmlns:a16="http://schemas.microsoft.com/office/drawing/2014/main" id="{C242999B-47F7-47D6-8264-F69B7A6CCFA0}"/>
              </a:ext>
            </a:extLst>
          </p:cNvPr>
          <p:cNvSpPr>
            <a:spLocks noGrp="1"/>
          </p:cNvSpPr>
          <p:nvPr>
            <p:ph idx="1"/>
          </p:nvPr>
        </p:nvSpPr>
        <p:spPr/>
        <p:txBody>
          <a:bodyPr>
            <a:normAutofit fontScale="62500" lnSpcReduction="20000"/>
          </a:bodyPr>
          <a:lstStyle/>
          <a:p>
            <a:r>
              <a:rPr lang="cs-CZ" dirty="0"/>
              <a:t>Navazuje na korporativistický model zprostředkování zájmů. </a:t>
            </a:r>
            <a:r>
              <a:rPr lang="cs-CZ" b="1" dirty="0"/>
              <a:t>Tento model je zasazen do obecnějšího rámce analýzy vztahů  mezi aktéry a jejich zájmy.</a:t>
            </a:r>
            <a:r>
              <a:rPr lang="cs-CZ" dirty="0"/>
              <a:t> Politické sítě přitom přestavují soubory neformálních vazeb mezi exekutivou a dalšími aktéry a formálních institucionálních neformálních vazeb. Veřejné politiky jsou určovány vzájemnou interakcí mezi na sobě nezávislými aktéry. Tři hlavní dimenze konceptu politických sítí:</a:t>
            </a:r>
          </a:p>
          <a:p>
            <a:pPr lvl="0"/>
            <a:r>
              <a:rPr lang="cs-CZ" dirty="0"/>
              <a:t>Politické sítě představují všechny možné vztahy mezi zájmovými skupinami a státem. </a:t>
            </a:r>
          </a:p>
          <a:p>
            <a:pPr lvl="0"/>
            <a:r>
              <a:rPr lang="cs-CZ" dirty="0"/>
              <a:t>Navazuje na tradiční modely – o reprezentaci skupinových zájmů – jakými jsou pluralizmus a korporativizmus a snaží se o vytvoření vlastní přesnější typologie společenských, resp. mocenských vztahů na </a:t>
            </a:r>
            <a:r>
              <a:rPr lang="cs-CZ" dirty="0" err="1"/>
              <a:t>mezo</a:t>
            </a:r>
            <a:r>
              <a:rPr lang="cs-CZ" dirty="0"/>
              <a:t>-úrovni. Propojují mikroúroveň analyzující roli zájmů na konkrétní vládní rozhodnutí s makroúrovní zabývající se širšími otázkami distribuce moci ve společnosti</a:t>
            </a:r>
          </a:p>
          <a:p>
            <a:pPr lvl="0"/>
            <a:r>
              <a:rPr lang="cs-CZ" dirty="0"/>
              <a:t>Vymezuje sítě jako novou formu vládnutí, odlišnou od hierarchie (stát) na jedné a horizontální struktury (trh) na straně druhé. </a:t>
            </a:r>
          </a:p>
          <a:p>
            <a:pPr lvl="0"/>
            <a:r>
              <a:rPr lang="cs-CZ" dirty="0"/>
              <a:t>Sítě jsou pojímány jako další ideálně typická forma koordinace se svým specifickým systémem produkce a výměny, řešení konfliktů, obecnou orientací, způsoby odvozování legitimity a pohnutkami participujících aktérů. V tomto pojetí jsou sítě autonomní a sebe-organizující entity založené na pluralitě aktérů, které jsou však oproti trhu schopny záměrně sledovat a prosazovat kolektivní cíle podobně jako hierarchie.</a:t>
            </a:r>
          </a:p>
          <a:p>
            <a:pPr lvl="0"/>
            <a:r>
              <a:rPr lang="cs-CZ" dirty="0"/>
              <a:t>Formalizovaný kvantitativní přístup k analýze sociálních sítí – komplexních vzorců interakcí mezi soukromými a veřejnými aktéry v rámci procesu tvorby a realizace politik.“  </a:t>
            </a:r>
            <a:r>
              <a:rPr lang="cs-CZ" i="1" dirty="0"/>
              <a:t>Mezi představitele tohoto přístupu patří: Rod </a:t>
            </a:r>
            <a:r>
              <a:rPr lang="cs-CZ" i="1" dirty="0" err="1"/>
              <a:t>Rhodes</a:t>
            </a:r>
            <a:r>
              <a:rPr lang="cs-CZ" i="1" dirty="0"/>
              <a:t>, Mark Thatcher a David </a:t>
            </a:r>
            <a:r>
              <a:rPr lang="cs-CZ" i="1" dirty="0" err="1"/>
              <a:t>March</a:t>
            </a:r>
            <a:r>
              <a:rPr lang="cs-CZ" i="1" dirty="0"/>
              <a:t>.</a:t>
            </a:r>
          </a:p>
        </p:txBody>
      </p:sp>
    </p:spTree>
    <p:extLst>
      <p:ext uri="{BB962C8B-B14F-4D97-AF65-F5344CB8AC3E}">
        <p14:creationId xmlns:p14="http://schemas.microsoft.com/office/powerpoint/2010/main" val="228434302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DABA965-0F1B-442E-B9D0-657289C70137}"/>
              </a:ext>
            </a:extLst>
          </p:cNvPr>
          <p:cNvSpPr>
            <a:spLocks noGrp="1"/>
          </p:cNvSpPr>
          <p:nvPr>
            <p:ph type="title"/>
          </p:nvPr>
        </p:nvSpPr>
        <p:spPr/>
        <p:txBody>
          <a:bodyPr/>
          <a:lstStyle/>
          <a:p>
            <a:r>
              <a:rPr lang="cs-CZ" dirty="0"/>
              <a:t>Teorie přerušované rovnováhy</a:t>
            </a:r>
          </a:p>
        </p:txBody>
      </p:sp>
      <p:sp>
        <p:nvSpPr>
          <p:cNvPr id="3" name="Zástupný symbol pro obsah 2">
            <a:extLst>
              <a:ext uri="{FF2B5EF4-FFF2-40B4-BE49-F238E27FC236}">
                <a16:creationId xmlns:a16="http://schemas.microsoft.com/office/drawing/2014/main" id="{EF13DA45-FF18-43AE-99E6-7711723449FC}"/>
              </a:ext>
            </a:extLst>
          </p:cNvPr>
          <p:cNvSpPr>
            <a:spLocks noGrp="1"/>
          </p:cNvSpPr>
          <p:nvPr>
            <p:ph idx="1"/>
          </p:nvPr>
        </p:nvSpPr>
        <p:spPr/>
        <p:txBody>
          <a:bodyPr>
            <a:normAutofit fontScale="85000" lnSpcReduction="20000"/>
          </a:bodyPr>
          <a:lstStyle/>
          <a:p>
            <a:r>
              <a:rPr lang="cs-CZ" b="1" dirty="0"/>
              <a:t>Předpoklad, že v politickém procesu dochází k pravidelnému střídání delších období stability a změn,</a:t>
            </a:r>
            <a:r>
              <a:rPr lang="cs-CZ" dirty="0"/>
              <a:t> které jsou někdy vystřídány kratšími obdobími zásadních změn v politice. </a:t>
            </a:r>
          </a:p>
          <a:p>
            <a:r>
              <a:rPr lang="cs-CZ" dirty="0"/>
              <a:t>Teorie přerušované rovnováhy usiluje o vysvětlení zákonitostí obou období v procesech tvorby veřejných politik. </a:t>
            </a:r>
          </a:p>
          <a:p>
            <a:r>
              <a:rPr lang="cs-CZ" dirty="0"/>
              <a:t>Instituce státu jsou zpravidla konzervativní a odolávají vnějším vlivům v obavě, že se řešení problémů dostanou </a:t>
            </a:r>
            <a:r>
              <a:rPr lang="cs-CZ" dirty="0" err="1"/>
              <a:t>dostanou</a:t>
            </a:r>
            <a:r>
              <a:rPr lang="cs-CZ" dirty="0"/>
              <a:t> mimo kontrolu expertů a úzkých zájmových skupin. </a:t>
            </a:r>
          </a:p>
          <a:p>
            <a:r>
              <a:rPr lang="cs-CZ" dirty="0"/>
              <a:t>Dále je tento proces ovlivňován omezenou racionalitou spojenou s rozhodováním. </a:t>
            </a:r>
          </a:p>
          <a:p>
            <a:r>
              <a:rPr lang="cs-CZ" i="1" dirty="0"/>
              <a:t>Rozhodovatelé mají kognitivní limity a mohou se věnovat pouze omezenému počtu problémů po určitou dobu.</a:t>
            </a:r>
            <a:r>
              <a:rPr lang="cs-CZ" dirty="0"/>
              <a:t> </a:t>
            </a:r>
          </a:p>
          <a:p>
            <a:r>
              <a:rPr lang="cs-CZ" dirty="0"/>
              <a:t>Tento přístup našel uplatnění především ve Spojených státech amerických, ale také i ve Francii. </a:t>
            </a:r>
          </a:p>
          <a:p>
            <a:endParaRPr lang="cs-CZ" dirty="0"/>
          </a:p>
        </p:txBody>
      </p:sp>
    </p:spTree>
    <p:extLst>
      <p:ext uri="{BB962C8B-B14F-4D97-AF65-F5344CB8AC3E}">
        <p14:creationId xmlns:p14="http://schemas.microsoft.com/office/powerpoint/2010/main" val="142381043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D42938D-65AC-4EAD-A146-9C67F9030DAD}"/>
              </a:ext>
            </a:extLst>
          </p:cNvPr>
          <p:cNvSpPr>
            <a:spLocks noGrp="1"/>
          </p:cNvSpPr>
          <p:nvPr>
            <p:ph type="title"/>
          </p:nvPr>
        </p:nvSpPr>
        <p:spPr/>
        <p:txBody>
          <a:bodyPr/>
          <a:lstStyle/>
          <a:p>
            <a:r>
              <a:rPr lang="cs-CZ" dirty="0"/>
              <a:t>Teorie sociální konstrukce cílových skupin</a:t>
            </a:r>
          </a:p>
        </p:txBody>
      </p:sp>
      <p:sp>
        <p:nvSpPr>
          <p:cNvPr id="3" name="Zástupný symbol pro obsah 2">
            <a:extLst>
              <a:ext uri="{FF2B5EF4-FFF2-40B4-BE49-F238E27FC236}">
                <a16:creationId xmlns:a16="http://schemas.microsoft.com/office/drawing/2014/main" id="{B3E8FD4C-A7BE-4D40-9F8E-F5FCDDA9B99D}"/>
              </a:ext>
            </a:extLst>
          </p:cNvPr>
          <p:cNvSpPr>
            <a:spLocks noGrp="1"/>
          </p:cNvSpPr>
          <p:nvPr>
            <p:ph idx="1"/>
          </p:nvPr>
        </p:nvSpPr>
        <p:spPr/>
        <p:txBody>
          <a:bodyPr>
            <a:normAutofit fontScale="77500" lnSpcReduction="20000"/>
          </a:bodyPr>
          <a:lstStyle/>
          <a:p>
            <a:r>
              <a:rPr lang="cs-CZ" dirty="0"/>
              <a:t>Klíčovým prvkem této teorie </a:t>
            </a:r>
            <a:r>
              <a:rPr lang="cs-CZ" b="1" dirty="0"/>
              <a:t>představují čtyři ideální typy cílových skupin,</a:t>
            </a:r>
            <a:r>
              <a:rPr lang="cs-CZ" dirty="0"/>
              <a:t> kterými jsou:</a:t>
            </a:r>
          </a:p>
          <a:p>
            <a:r>
              <a:rPr lang="cs-CZ" dirty="0"/>
              <a:t> „a) zvýhodněná – politicky silná a pozitivně vnímaná skupina, </a:t>
            </a:r>
          </a:p>
          <a:p>
            <a:r>
              <a:rPr lang="cs-CZ" dirty="0"/>
              <a:t>b) soupeřící - politicky silná, ale negativně vnímaná skupina, </a:t>
            </a:r>
          </a:p>
          <a:p>
            <a:r>
              <a:rPr lang="cs-CZ" dirty="0"/>
              <a:t>c) závislá – politicky slabá a pozitivně vnímaná skupina a </a:t>
            </a:r>
          </a:p>
          <a:p>
            <a:r>
              <a:rPr lang="cs-CZ" dirty="0"/>
              <a:t>d) deviantní – politicky slabá a negativně vnímaná skupina.“ </a:t>
            </a:r>
          </a:p>
          <a:p>
            <a:r>
              <a:rPr lang="cs-CZ" dirty="0"/>
              <a:t>Dynamický model sleduje, jakým způsobem zastánci jednotlivých skupin strategicky působí na změně negativního vnímání „své“ skupiny či na udržení pozitivního vnímání „své skupiny a také, jakým způsobem sledují své cíle v oblasti veřejných politik. </a:t>
            </a:r>
          </a:p>
          <a:p>
            <a:r>
              <a:rPr lang="cs-CZ" dirty="0"/>
              <a:t>Politický proces je přitom vnímán tímto proudem jako arénu, v níž dochází k soupeření různých vnímání, a v jejímž rámci se aktéři snaží získat, či obhájit výhodu pro svou skupinu. Mezi představitele této teorie patří Helen </a:t>
            </a:r>
            <a:r>
              <a:rPr lang="cs-CZ" dirty="0" err="1"/>
              <a:t>Ingramová</a:t>
            </a:r>
            <a:r>
              <a:rPr lang="cs-CZ" dirty="0"/>
              <a:t>, </a:t>
            </a:r>
            <a:r>
              <a:rPr lang="cs-CZ" dirty="0" err="1"/>
              <a:t>Mara</a:t>
            </a:r>
            <a:r>
              <a:rPr lang="cs-CZ" dirty="0"/>
              <a:t> </a:t>
            </a:r>
            <a:r>
              <a:rPr lang="cs-CZ" dirty="0" err="1"/>
              <a:t>Sidneyová</a:t>
            </a:r>
            <a:r>
              <a:rPr lang="cs-CZ" dirty="0"/>
              <a:t>, Anne Schneiderová. </a:t>
            </a:r>
          </a:p>
          <a:p>
            <a:r>
              <a:rPr lang="cs-CZ" dirty="0"/>
              <a:t> </a:t>
            </a:r>
          </a:p>
          <a:p>
            <a:endParaRPr lang="cs-CZ" dirty="0"/>
          </a:p>
        </p:txBody>
      </p:sp>
    </p:spTree>
    <p:extLst>
      <p:ext uri="{BB962C8B-B14F-4D97-AF65-F5344CB8AC3E}">
        <p14:creationId xmlns:p14="http://schemas.microsoft.com/office/powerpoint/2010/main" val="132320233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27CE90-D57D-46F2-BE7B-9B1F7C8BA977}"/>
              </a:ext>
            </a:extLst>
          </p:cNvPr>
          <p:cNvSpPr>
            <a:spLocks noGrp="1"/>
          </p:cNvSpPr>
          <p:nvPr>
            <p:ph type="ctrTitle"/>
          </p:nvPr>
        </p:nvSpPr>
        <p:spPr/>
        <p:txBody>
          <a:bodyPr/>
          <a:lstStyle/>
          <a:p>
            <a:r>
              <a:rPr lang="cs-CZ" dirty="0"/>
              <a:t>Specifické normativní modely veřejných politik</a:t>
            </a:r>
          </a:p>
        </p:txBody>
      </p:sp>
      <p:sp>
        <p:nvSpPr>
          <p:cNvPr id="3" name="Podnadpis 2">
            <a:extLst>
              <a:ext uri="{FF2B5EF4-FFF2-40B4-BE49-F238E27FC236}">
                <a16:creationId xmlns:a16="http://schemas.microsoft.com/office/drawing/2014/main" id="{27A45D2D-6674-4675-93D8-88E53BB7BC5D}"/>
              </a:ext>
            </a:extLst>
          </p:cNvPr>
          <p:cNvSpPr>
            <a:spLocks noGrp="1"/>
          </p:cNvSpPr>
          <p:nvPr>
            <p:ph type="subTitle" idx="1"/>
          </p:nvPr>
        </p:nvSpPr>
        <p:spPr/>
        <p:txBody>
          <a:bodyPr/>
          <a:lstStyle/>
          <a:p>
            <a:r>
              <a:rPr lang="cs-CZ" dirty="0"/>
              <a:t>Ve veřejně politické praxi – existuje několik normativních modelů, které jsou inspirovány některými sociálními filozofy, nebo sociální praxí. </a:t>
            </a:r>
          </a:p>
          <a:p>
            <a:endParaRPr lang="cs-CZ" dirty="0"/>
          </a:p>
        </p:txBody>
      </p:sp>
    </p:spTree>
    <p:extLst>
      <p:ext uri="{BB962C8B-B14F-4D97-AF65-F5344CB8AC3E}">
        <p14:creationId xmlns:p14="http://schemas.microsoft.com/office/powerpoint/2010/main" val="287845267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4836AA-927A-4893-872A-FFC7163A7F8E}"/>
              </a:ext>
            </a:extLst>
          </p:cNvPr>
          <p:cNvSpPr>
            <a:spLocks noGrp="1"/>
          </p:cNvSpPr>
          <p:nvPr>
            <p:ph type="title"/>
          </p:nvPr>
        </p:nvSpPr>
        <p:spPr/>
        <p:txBody>
          <a:bodyPr/>
          <a:lstStyle/>
          <a:p>
            <a:r>
              <a:rPr lang="cs-CZ" dirty="0"/>
              <a:t>Utilitarizmus</a:t>
            </a:r>
          </a:p>
        </p:txBody>
      </p:sp>
      <p:sp>
        <p:nvSpPr>
          <p:cNvPr id="3" name="Zástupný symbol pro obsah 2">
            <a:extLst>
              <a:ext uri="{FF2B5EF4-FFF2-40B4-BE49-F238E27FC236}">
                <a16:creationId xmlns:a16="http://schemas.microsoft.com/office/drawing/2014/main" id="{F7B5A2D0-F9D6-49E2-9ACC-E27671DB64C0}"/>
              </a:ext>
            </a:extLst>
          </p:cNvPr>
          <p:cNvSpPr>
            <a:spLocks noGrp="1"/>
          </p:cNvSpPr>
          <p:nvPr>
            <p:ph idx="1"/>
          </p:nvPr>
        </p:nvSpPr>
        <p:spPr/>
        <p:txBody>
          <a:bodyPr/>
          <a:lstStyle/>
          <a:p>
            <a:pPr algn="just"/>
            <a:r>
              <a:rPr lang="cs-CZ" dirty="0" err="1"/>
              <a:t>Bentham</a:t>
            </a:r>
            <a:r>
              <a:rPr lang="cs-CZ" dirty="0"/>
              <a:t> provedl vymezení ústředního cíle, k němuž by měla společnost přirozeně směřovat. Tímto cílem je zajištění maximálního blaha pro maximální možný počet lidí. „Celkové, společenské veřejné blaho je součtem užitků všech příslušníků daného společenství.“ (Potůček a kol, 2005, 25) Zde můžeme narážet na problém, že </a:t>
            </a:r>
            <a:r>
              <a:rPr lang="cs-CZ" b="1" dirty="0"/>
              <a:t>společenské či sociální blaho je velmi obtížně definovatelné </a:t>
            </a:r>
            <a:r>
              <a:rPr lang="cs-CZ" dirty="0"/>
              <a:t>podobně, jako měření či operacionalizace veřejného užitu. Tyto kategorie často podléhají spíše subjektivnímu hodnocení. Není tedy příliš jasné, jak metodologicky tento model uchopit. </a:t>
            </a:r>
          </a:p>
          <a:p>
            <a:pPr marL="0" indent="0">
              <a:buNone/>
            </a:pPr>
            <a:endParaRPr lang="cs-CZ" dirty="0"/>
          </a:p>
          <a:p>
            <a:endParaRPr lang="cs-CZ" dirty="0"/>
          </a:p>
        </p:txBody>
      </p:sp>
    </p:spTree>
    <p:extLst>
      <p:ext uri="{BB962C8B-B14F-4D97-AF65-F5344CB8AC3E}">
        <p14:creationId xmlns:p14="http://schemas.microsoft.com/office/powerpoint/2010/main" val="93309328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BA6A7BD-AC88-4871-9499-6A9F8C5BA0EB}"/>
              </a:ext>
            </a:extLst>
          </p:cNvPr>
          <p:cNvSpPr>
            <a:spLocks noGrp="1"/>
          </p:cNvSpPr>
          <p:nvPr>
            <p:ph type="title"/>
          </p:nvPr>
        </p:nvSpPr>
        <p:spPr/>
        <p:txBody>
          <a:bodyPr/>
          <a:lstStyle/>
          <a:p>
            <a:r>
              <a:rPr lang="cs-CZ" dirty="0" err="1"/>
              <a:t>Rawlsův</a:t>
            </a:r>
            <a:r>
              <a:rPr lang="cs-CZ" dirty="0"/>
              <a:t> princip spravedlnosti </a:t>
            </a:r>
          </a:p>
        </p:txBody>
      </p:sp>
      <p:sp>
        <p:nvSpPr>
          <p:cNvPr id="3" name="Zástupný symbol pro obsah 2">
            <a:extLst>
              <a:ext uri="{FF2B5EF4-FFF2-40B4-BE49-F238E27FC236}">
                <a16:creationId xmlns:a16="http://schemas.microsoft.com/office/drawing/2014/main" id="{7119991A-C244-4571-A2B2-86280280224F}"/>
              </a:ext>
            </a:extLst>
          </p:cNvPr>
          <p:cNvSpPr>
            <a:spLocks noGrp="1"/>
          </p:cNvSpPr>
          <p:nvPr>
            <p:ph idx="1"/>
          </p:nvPr>
        </p:nvSpPr>
        <p:spPr/>
        <p:txBody>
          <a:bodyPr/>
          <a:lstStyle/>
          <a:p>
            <a:pPr algn="just"/>
            <a:r>
              <a:rPr lang="cs-CZ" dirty="0"/>
              <a:t>Tento model je postaven na reakci na utilitarizmus. </a:t>
            </a:r>
            <a:r>
              <a:rPr lang="cs-CZ" dirty="0" err="1"/>
              <a:t>Rawls</a:t>
            </a:r>
            <a:r>
              <a:rPr lang="cs-CZ" dirty="0"/>
              <a:t> proto vymezil specifičtější kritérium „podle něj je třeba maximalizovat výhody nejméně preferovanému za předpokladu, že jsou poskytnuty nejméně takové životní podmínky jako tomuto nejvíce handicapovanému jedinci.“ Systémy redistribuce mají  být uplatněny až do „okamžiku, kdy by ohrozily motivační systém natolik, že by – vzhledem k celkovému poklesu produkce – zhoršily i postavení samotného nejvíce handicapovaného.“ (</a:t>
            </a:r>
            <a:r>
              <a:rPr lang="cs-CZ" dirty="0" err="1"/>
              <a:t>Halásek</a:t>
            </a:r>
            <a:r>
              <a:rPr lang="cs-CZ" dirty="0"/>
              <a:t>, 2004, 25)</a:t>
            </a:r>
          </a:p>
          <a:p>
            <a:endParaRPr lang="cs-CZ" dirty="0"/>
          </a:p>
        </p:txBody>
      </p:sp>
    </p:spTree>
    <p:extLst>
      <p:ext uri="{BB962C8B-B14F-4D97-AF65-F5344CB8AC3E}">
        <p14:creationId xmlns:p14="http://schemas.microsoft.com/office/powerpoint/2010/main" val="338089138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E8BF28F-F15E-4E4F-91D3-2AC3CC6B8B18}"/>
              </a:ext>
            </a:extLst>
          </p:cNvPr>
          <p:cNvSpPr>
            <a:spLocks noGrp="1"/>
          </p:cNvSpPr>
          <p:nvPr>
            <p:ph type="title"/>
          </p:nvPr>
        </p:nvSpPr>
        <p:spPr/>
        <p:txBody>
          <a:bodyPr/>
          <a:lstStyle/>
          <a:p>
            <a:r>
              <a:rPr lang="cs-CZ" dirty="0"/>
              <a:t>Neoliberalizmus</a:t>
            </a:r>
          </a:p>
        </p:txBody>
      </p:sp>
      <p:sp>
        <p:nvSpPr>
          <p:cNvPr id="3" name="Zástupný symbol pro obsah 2">
            <a:extLst>
              <a:ext uri="{FF2B5EF4-FFF2-40B4-BE49-F238E27FC236}">
                <a16:creationId xmlns:a16="http://schemas.microsoft.com/office/drawing/2014/main" id="{E9328550-1DF2-4747-961F-BE64136E1CB2}"/>
              </a:ext>
            </a:extLst>
          </p:cNvPr>
          <p:cNvSpPr>
            <a:spLocks noGrp="1"/>
          </p:cNvSpPr>
          <p:nvPr>
            <p:ph idx="1"/>
          </p:nvPr>
        </p:nvSpPr>
        <p:spPr/>
        <p:txBody>
          <a:bodyPr/>
          <a:lstStyle/>
          <a:p>
            <a:pPr lvl="0" algn="just"/>
            <a:r>
              <a:rPr lang="cs-CZ" dirty="0" err="1"/>
              <a:t>Nozick</a:t>
            </a:r>
            <a:r>
              <a:rPr lang="cs-CZ" dirty="0"/>
              <a:t> a jiní autoři předpokládají, že úplná volnost působení tržních mechanizmu nejlepším způsobem jak dosahovat blaha sociálního celku. „Samotná regulační síla trhu může přivést společnost k žádoucímu rozkvětu. Jedině trh je totiž schopen zabezpečit ekonomickou efektivnost.“ (Potůček a kol., 2005, 26). Stát přitom často brání v rozvoji jednotlivce, činí lidi nesvobodnými a je potřeba limitovat jeho funkce na nezbytné minimum.</a:t>
            </a:r>
          </a:p>
          <a:p>
            <a:pPr marL="0" indent="0">
              <a:buNone/>
            </a:pPr>
            <a:endParaRPr lang="cs-CZ" dirty="0"/>
          </a:p>
          <a:p>
            <a:endParaRPr lang="cs-CZ" dirty="0"/>
          </a:p>
        </p:txBody>
      </p:sp>
    </p:spTree>
    <p:extLst>
      <p:ext uri="{BB962C8B-B14F-4D97-AF65-F5344CB8AC3E}">
        <p14:creationId xmlns:p14="http://schemas.microsoft.com/office/powerpoint/2010/main" val="226514969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25D301-6516-44B0-AB91-03ABE0458F70}"/>
              </a:ext>
            </a:extLst>
          </p:cNvPr>
          <p:cNvSpPr>
            <a:spLocks noGrp="1"/>
          </p:cNvSpPr>
          <p:nvPr>
            <p:ph type="title"/>
          </p:nvPr>
        </p:nvSpPr>
        <p:spPr/>
        <p:txBody>
          <a:bodyPr/>
          <a:lstStyle/>
          <a:p>
            <a:r>
              <a:rPr lang="cs-CZ" dirty="0"/>
              <a:t>Úplné rovnostářství/Konzervatizmus)</a:t>
            </a:r>
          </a:p>
        </p:txBody>
      </p:sp>
      <p:sp>
        <p:nvSpPr>
          <p:cNvPr id="3" name="Zástupný symbol pro obsah 2">
            <a:extLst>
              <a:ext uri="{FF2B5EF4-FFF2-40B4-BE49-F238E27FC236}">
                <a16:creationId xmlns:a16="http://schemas.microsoft.com/office/drawing/2014/main" id="{E599EDB6-547C-41C6-B9F2-E50A56833287}"/>
              </a:ext>
            </a:extLst>
          </p:cNvPr>
          <p:cNvSpPr>
            <a:spLocks noGrp="1"/>
          </p:cNvSpPr>
          <p:nvPr>
            <p:ph idx="1"/>
          </p:nvPr>
        </p:nvSpPr>
        <p:spPr/>
        <p:txBody>
          <a:bodyPr>
            <a:normAutofit/>
          </a:bodyPr>
          <a:lstStyle/>
          <a:p>
            <a:r>
              <a:rPr lang="cs-CZ" b="1" dirty="0"/>
              <a:t>Úplné rovnostářství</a:t>
            </a:r>
          </a:p>
          <a:p>
            <a:r>
              <a:rPr lang="cs-CZ" dirty="0"/>
              <a:t>Absolutní rovnost, likvidace tržní směny, jako příklad je uváděna Kambodža za vlády Rudých </a:t>
            </a:r>
            <a:r>
              <a:rPr lang="cs-CZ" dirty="0" err="1"/>
              <a:t>Khmérů</a:t>
            </a:r>
            <a:r>
              <a:rPr lang="cs-CZ" dirty="0"/>
              <a:t>.</a:t>
            </a:r>
          </a:p>
          <a:p>
            <a:endParaRPr lang="cs-CZ" dirty="0"/>
          </a:p>
          <a:p>
            <a:r>
              <a:rPr lang="cs-CZ" b="1" dirty="0"/>
              <a:t>Zachování institucionálních hodnot (konzervatizmus)</a:t>
            </a:r>
          </a:p>
          <a:p>
            <a:r>
              <a:rPr lang="cs-CZ" dirty="0"/>
              <a:t>Tento model je založen na představě zachování funkčnosti již zaběhnutých institucí a pravidel. (Mezi nejdůležitější patří: ústava, občanská a politická práva, rodina, církev a stát.). </a:t>
            </a:r>
          </a:p>
          <a:p>
            <a:endParaRPr lang="cs-CZ" dirty="0"/>
          </a:p>
          <a:p>
            <a:endParaRPr lang="cs-CZ" dirty="0"/>
          </a:p>
          <a:p>
            <a:endParaRPr lang="cs-CZ" dirty="0"/>
          </a:p>
        </p:txBody>
      </p:sp>
    </p:spTree>
    <p:extLst>
      <p:ext uri="{BB962C8B-B14F-4D97-AF65-F5344CB8AC3E}">
        <p14:creationId xmlns:p14="http://schemas.microsoft.com/office/powerpoint/2010/main" val="6053609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12A84C8-A7CD-42FF-8B02-84AD6A26B327}"/>
              </a:ext>
            </a:extLst>
          </p:cNvPr>
          <p:cNvSpPr>
            <a:spLocks noGrp="1"/>
          </p:cNvSpPr>
          <p:nvPr>
            <p:ph type="title"/>
          </p:nvPr>
        </p:nvSpPr>
        <p:spPr/>
        <p:txBody>
          <a:bodyPr/>
          <a:lstStyle/>
          <a:p>
            <a:r>
              <a:rPr lang="cs-CZ" dirty="0"/>
              <a:t>Zmenšení nerovnosti </a:t>
            </a:r>
          </a:p>
        </p:txBody>
      </p:sp>
      <p:sp>
        <p:nvSpPr>
          <p:cNvPr id="3" name="Zástupný symbol pro obsah 2">
            <a:extLst>
              <a:ext uri="{FF2B5EF4-FFF2-40B4-BE49-F238E27FC236}">
                <a16:creationId xmlns:a16="http://schemas.microsoft.com/office/drawing/2014/main" id="{4D00B148-0CB5-4546-B12E-8C37B03FF364}"/>
              </a:ext>
            </a:extLst>
          </p:cNvPr>
          <p:cNvSpPr>
            <a:spLocks noGrp="1"/>
          </p:cNvSpPr>
          <p:nvPr>
            <p:ph idx="1"/>
          </p:nvPr>
        </p:nvSpPr>
        <p:spPr/>
        <p:txBody>
          <a:bodyPr>
            <a:normAutofit fontScale="92500" lnSpcReduction="20000"/>
          </a:bodyPr>
          <a:lstStyle/>
          <a:p>
            <a:r>
              <a:rPr lang="cs-CZ" dirty="0"/>
              <a:t>Upozorňují na nedostatky fungování tržních vztahů. </a:t>
            </a:r>
          </a:p>
          <a:p>
            <a:r>
              <a:rPr lang="cs-CZ" dirty="0"/>
              <a:t>Uplatnění jednotlivce může být obtížnější kvůli nedostatku finančních zdrojů, nižšímu sociálnímu zázemí, špatnému zdravotnímu stavu atd. </a:t>
            </a:r>
          </a:p>
          <a:p>
            <a:r>
              <a:rPr lang="cs-CZ" dirty="0"/>
              <a:t>Trh také není citlivý ke specifickým potřebám jednotlivců. Někteří lidé disponují velkými zdroji a jsou zvýhodněni, zatímco ostatním chybí zdroje pro uspokojování vlastních potřeb. </a:t>
            </a:r>
          </a:p>
          <a:p>
            <a:r>
              <a:rPr lang="cs-CZ" dirty="0"/>
              <a:t>„Dodatečným argumentem zastánců tohoto modelu je předpoklad snižujícího se marginálního užitku s rostoucím bohatstvím: lidé získávají tím menší dodatečný užitek  z dodatečných jednotek bohatství, čím jsou bohatší... Čím je rovnoměrnější rozdělení dané sumy statků, tím vyšší hodnoty dosahuje funkce sociálního blaha. </a:t>
            </a:r>
          </a:p>
          <a:p>
            <a:r>
              <a:rPr lang="cs-CZ" dirty="0"/>
              <a:t>Trh je proto třeba doplnit přerozdělováním zdrojů prostřednictvím veřejných rozpočtů a služeb.“ (Potůček a kol.2005, 26)</a:t>
            </a:r>
          </a:p>
          <a:p>
            <a:endParaRPr lang="cs-CZ" dirty="0"/>
          </a:p>
        </p:txBody>
      </p:sp>
    </p:spTree>
    <p:extLst>
      <p:ext uri="{BB962C8B-B14F-4D97-AF65-F5344CB8AC3E}">
        <p14:creationId xmlns:p14="http://schemas.microsoft.com/office/powerpoint/2010/main" val="24643618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C804547-2655-4A3A-BAF7-8DF50D38F9AD}"/>
              </a:ext>
            </a:extLst>
          </p:cNvPr>
          <p:cNvSpPr>
            <a:spLocks noGrp="1"/>
          </p:cNvSpPr>
          <p:nvPr>
            <p:ph type="title"/>
          </p:nvPr>
        </p:nvSpPr>
        <p:spPr/>
        <p:txBody>
          <a:bodyPr>
            <a:normAutofit fontScale="90000"/>
          </a:bodyPr>
          <a:lstStyle/>
          <a:p>
            <a:r>
              <a:rPr lang="cs-CZ" dirty="0"/>
              <a:t>Kritérium lidské důstojnosti/Kultivace a uplatnění lidského potenciálu/udržitelný způsob života</a:t>
            </a:r>
          </a:p>
        </p:txBody>
      </p:sp>
      <p:sp>
        <p:nvSpPr>
          <p:cNvPr id="3" name="Zástupný symbol pro obsah 2">
            <a:extLst>
              <a:ext uri="{FF2B5EF4-FFF2-40B4-BE49-F238E27FC236}">
                <a16:creationId xmlns:a16="http://schemas.microsoft.com/office/drawing/2014/main" id="{06C7957F-BA75-4D74-9FA2-BAFF70B1DE34}"/>
              </a:ext>
            </a:extLst>
          </p:cNvPr>
          <p:cNvSpPr>
            <a:spLocks noGrp="1"/>
          </p:cNvSpPr>
          <p:nvPr>
            <p:ph idx="1"/>
          </p:nvPr>
        </p:nvSpPr>
        <p:spPr/>
        <p:txBody>
          <a:bodyPr>
            <a:normAutofit fontScale="77500" lnSpcReduction="20000"/>
          </a:bodyPr>
          <a:lstStyle/>
          <a:p>
            <a:r>
              <a:rPr lang="cs-CZ" b="1" dirty="0"/>
              <a:t>Kritérium lidské důstojnosti</a:t>
            </a:r>
          </a:p>
          <a:p>
            <a:r>
              <a:rPr lang="cs-CZ" dirty="0"/>
              <a:t>Cílem je zaručení důstojných životních podmínek. Základní předpoklad tohoto modelu definován </a:t>
            </a:r>
            <a:r>
              <a:rPr lang="cs-CZ" dirty="0" err="1"/>
              <a:t>Popperem</a:t>
            </a:r>
            <a:r>
              <a:rPr lang="cs-CZ" dirty="0"/>
              <a:t>. Kritikové opět upozorňují, že samotný pojem důstojných životních podmínek je velmi těžko definovatelný.</a:t>
            </a:r>
          </a:p>
          <a:p>
            <a:pPr marL="0" indent="0">
              <a:buNone/>
            </a:pPr>
            <a:endParaRPr lang="cs-CZ" dirty="0"/>
          </a:p>
          <a:p>
            <a:pPr lvl="0"/>
            <a:r>
              <a:rPr lang="cs-CZ" b="1" dirty="0"/>
              <a:t>Kultivace a uplatnění lidského potenciálu</a:t>
            </a:r>
          </a:p>
          <a:p>
            <a:r>
              <a:rPr lang="cs-CZ" dirty="0"/>
              <a:t>Tento přístup vychází z předpokladu, že se jedinci nerodí se stejnými dispozicemi a sklony. Snaží se proto poskytovat všem rovné šance a rovné příležitosti. V tržní společnosti nemají všichni jedinci rovné šance osobního rozvoje – proto je společnost má vytvářet. </a:t>
            </a:r>
          </a:p>
          <a:p>
            <a:pPr marL="0" indent="0">
              <a:buNone/>
            </a:pPr>
            <a:endParaRPr lang="cs-CZ" dirty="0"/>
          </a:p>
          <a:p>
            <a:pPr lvl="0"/>
            <a:r>
              <a:rPr lang="cs-CZ" b="1" dirty="0"/>
              <a:t>Udržitelný způsob života</a:t>
            </a:r>
          </a:p>
          <a:p>
            <a:r>
              <a:rPr lang="cs-CZ" dirty="0"/>
              <a:t>Je zaměřen na hledání harmonie mezi člověkem a přírodou. Je zde velmi silný akcent na životní prostředí.</a:t>
            </a:r>
          </a:p>
          <a:p>
            <a:endParaRPr lang="cs-CZ" dirty="0"/>
          </a:p>
        </p:txBody>
      </p:sp>
    </p:spTree>
    <p:extLst>
      <p:ext uri="{BB962C8B-B14F-4D97-AF65-F5344CB8AC3E}">
        <p14:creationId xmlns:p14="http://schemas.microsoft.com/office/powerpoint/2010/main" val="600465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8CDCC3-8E83-43DD-A33B-415948BE577F}"/>
              </a:ext>
            </a:extLst>
          </p:cNvPr>
          <p:cNvSpPr>
            <a:spLocks noGrp="1"/>
          </p:cNvSpPr>
          <p:nvPr>
            <p:ph type="title"/>
          </p:nvPr>
        </p:nvSpPr>
        <p:spPr/>
        <p:txBody>
          <a:bodyPr/>
          <a:lstStyle/>
          <a:p>
            <a:r>
              <a:rPr lang="cs-CZ" dirty="0"/>
              <a:t>Vývoj veřejných politik v ČR</a:t>
            </a:r>
          </a:p>
        </p:txBody>
      </p:sp>
      <p:sp>
        <p:nvSpPr>
          <p:cNvPr id="3" name="Zástupný symbol pro obsah 2">
            <a:extLst>
              <a:ext uri="{FF2B5EF4-FFF2-40B4-BE49-F238E27FC236}">
                <a16:creationId xmlns:a16="http://schemas.microsoft.com/office/drawing/2014/main" id="{299231EC-5638-46E1-97E9-2D1D9EBA5082}"/>
              </a:ext>
            </a:extLst>
          </p:cNvPr>
          <p:cNvSpPr>
            <a:spLocks noGrp="1"/>
          </p:cNvSpPr>
          <p:nvPr>
            <p:ph idx="1"/>
          </p:nvPr>
        </p:nvSpPr>
        <p:spPr/>
        <p:txBody>
          <a:bodyPr>
            <a:normAutofit fontScale="92500" lnSpcReduction="20000"/>
          </a:bodyPr>
          <a:lstStyle/>
          <a:p>
            <a:pPr algn="just"/>
            <a:r>
              <a:rPr lang="cs-CZ" dirty="0"/>
              <a:t>Periodizaci vývoje veřejných politik v České republice v praxi, můžeme rozdělit na čtyři základní období. (Viz Balík, Císař, Fiala a kol., 2010, 18)</a:t>
            </a:r>
          </a:p>
          <a:p>
            <a:pPr lvl="0" algn="just"/>
            <a:r>
              <a:rPr lang="cs-CZ" dirty="0"/>
              <a:t>období přechodu 1989 – 1992, v němž byly uskutečněny základní prvky politické, ekonomické a sociální transformace.</a:t>
            </a:r>
          </a:p>
          <a:p>
            <a:pPr lvl="0" algn="just"/>
            <a:r>
              <a:rPr lang="cs-CZ" dirty="0"/>
              <a:t>1992-1997, jako pokračování transformačních procesů. Toto období je doprovázeno značnými obtížemi, které vycházely z nedostatečného všeobecného konsenzu. </a:t>
            </a:r>
          </a:p>
          <a:p>
            <a:pPr lvl="0" algn="just"/>
            <a:r>
              <a:rPr lang="cs-CZ" dirty="0"/>
              <a:t>1998-2004, toto období může být chápáno jako hlavní fáze europeizace. V tomto období docházelo ke slaďování českých veřejných politik s evropskými. </a:t>
            </a:r>
          </a:p>
          <a:p>
            <a:pPr lvl="0" algn="just"/>
            <a:r>
              <a:rPr lang="cs-CZ" dirty="0"/>
              <a:t>od roku 2004 do současnosti. Toto období je obdobím již plného členství České republiky v Evropské Unii. V tomto období dochází k plné interakci českých politik s evropskými. </a:t>
            </a:r>
          </a:p>
          <a:p>
            <a:endParaRPr lang="cs-CZ" dirty="0"/>
          </a:p>
        </p:txBody>
      </p:sp>
    </p:spTree>
    <p:extLst>
      <p:ext uri="{BB962C8B-B14F-4D97-AF65-F5344CB8AC3E}">
        <p14:creationId xmlns:p14="http://schemas.microsoft.com/office/powerpoint/2010/main" val="344024947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AE2ADED-979F-4092-85F4-38BB55E78C93}"/>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5AA5AD88-13C2-4C94-8D3F-8534F705745D}"/>
              </a:ext>
            </a:extLst>
          </p:cNvPr>
          <p:cNvSpPr>
            <a:spLocks noGrp="1"/>
          </p:cNvSpPr>
          <p:nvPr>
            <p:ph idx="1"/>
          </p:nvPr>
        </p:nvSpPr>
        <p:spPr/>
        <p:txBody>
          <a:bodyPr>
            <a:normAutofit fontScale="85000" lnSpcReduction="20000"/>
          </a:bodyPr>
          <a:lstStyle/>
          <a:p>
            <a:r>
              <a:rPr lang="cs-CZ" dirty="0"/>
              <a:t>V jednotlivých zemích se projevují tendence a oscilace mezi jednotlivými normativními modely. Vlivy jednotlivých normativních modelů se střídavě prolínají do rozhodovacího procesu a ovlivňují formulaci veřejných politik. </a:t>
            </a:r>
          </a:p>
          <a:p>
            <a:pPr marL="0" indent="0">
              <a:buNone/>
            </a:pPr>
            <a:endParaRPr lang="cs-CZ" dirty="0"/>
          </a:p>
          <a:p>
            <a:r>
              <a:rPr lang="cs-CZ" dirty="0"/>
              <a:t>Proces tvorby veřejných politik je také určován politickým systémem a politickým režimem daného demokratického státu. Můžeme rozlišovat mezi politickými režimy v rámci demokratických zemí. Následující klasifikace je provedena na základě norem, které regulují strukturu nejvyšších státních orgánů a upravují vztahy mezi nimi. Sledována jsou především dvě kritéria. 1) Jakým způsobem dochází k dělbě moci mezi moc zákonodárnou a moc výkonnou. 2) Povaha vztahů a propojení mezi exekutivními a legislativními institucemi. Pro pochopení politických režimů je rovněž nutné se zabývat politickými stranami a stranickými systémy v jednotlivých politických systémech. Politické strany představují velmi důležité aktéry, jejichž role je klíčová a může ovlivnit povahu politického systému, v němž působí.</a:t>
            </a:r>
          </a:p>
          <a:p>
            <a:endParaRPr lang="cs-CZ" dirty="0"/>
          </a:p>
        </p:txBody>
      </p:sp>
    </p:spTree>
    <p:extLst>
      <p:ext uri="{BB962C8B-B14F-4D97-AF65-F5344CB8AC3E}">
        <p14:creationId xmlns:p14="http://schemas.microsoft.com/office/powerpoint/2010/main" val="114848152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260C26-D1CE-4A47-B9F4-DEBA0F6DB685}"/>
              </a:ext>
            </a:extLst>
          </p:cNvPr>
          <p:cNvSpPr>
            <a:spLocks noGrp="1"/>
          </p:cNvSpPr>
          <p:nvPr>
            <p:ph type="ctrTitle"/>
          </p:nvPr>
        </p:nvSpPr>
        <p:spPr/>
        <p:txBody>
          <a:bodyPr>
            <a:normAutofit fontScale="90000"/>
          </a:bodyPr>
          <a:lstStyle/>
          <a:p>
            <a:r>
              <a:rPr lang="cs-CZ" dirty="0"/>
              <a:t>Rozhodovací procesy v demokratických společnostech</a:t>
            </a:r>
          </a:p>
        </p:txBody>
      </p:sp>
      <p:sp>
        <p:nvSpPr>
          <p:cNvPr id="3" name="Podnadpis 2">
            <a:extLst>
              <a:ext uri="{FF2B5EF4-FFF2-40B4-BE49-F238E27FC236}">
                <a16:creationId xmlns:a16="http://schemas.microsoft.com/office/drawing/2014/main" id="{716F313B-D74F-4D3F-B5A0-A0C91F530475}"/>
              </a:ext>
            </a:extLst>
          </p:cNvPr>
          <p:cNvSpPr>
            <a:spLocks noGrp="1"/>
          </p:cNvSpPr>
          <p:nvPr>
            <p:ph type="subTitle" idx="1"/>
          </p:nvPr>
        </p:nvSpPr>
        <p:spPr/>
        <p:txBody>
          <a:bodyPr/>
          <a:lstStyle/>
          <a:p>
            <a:r>
              <a:rPr lang="cs-CZ" dirty="0"/>
              <a:t>Politické režimy</a:t>
            </a:r>
          </a:p>
        </p:txBody>
      </p:sp>
    </p:spTree>
    <p:extLst>
      <p:ext uri="{BB962C8B-B14F-4D97-AF65-F5344CB8AC3E}">
        <p14:creationId xmlns:p14="http://schemas.microsoft.com/office/powerpoint/2010/main" val="252084207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Politické režimy</a:t>
            </a:r>
          </a:p>
        </p:txBody>
      </p:sp>
      <p:sp>
        <p:nvSpPr>
          <p:cNvPr id="3" name="Zástupný symbol pro obsah 2"/>
          <p:cNvSpPr>
            <a:spLocks noGrp="1"/>
          </p:cNvSpPr>
          <p:nvPr>
            <p:ph idx="1"/>
          </p:nvPr>
        </p:nvSpPr>
        <p:spPr/>
        <p:txBody>
          <a:bodyPr>
            <a:normAutofit/>
          </a:bodyPr>
          <a:lstStyle/>
          <a:p>
            <a:r>
              <a:rPr lang="cs-CZ" b="1" dirty="0"/>
              <a:t>Režim</a:t>
            </a:r>
            <a:r>
              <a:rPr lang="cs-CZ" dirty="0"/>
              <a:t> v politologii představuje </a:t>
            </a:r>
            <a:r>
              <a:rPr lang="cs-CZ" b="1" dirty="0"/>
              <a:t>hodnotově neutrální pojem</a:t>
            </a:r>
            <a:r>
              <a:rPr lang="cs-CZ" dirty="0"/>
              <a:t> a je používán k pojmenování </a:t>
            </a:r>
            <a:r>
              <a:rPr lang="cs-CZ" b="1" dirty="0"/>
              <a:t>aspektu politického systému</a:t>
            </a:r>
            <a:r>
              <a:rPr lang="cs-CZ" dirty="0"/>
              <a:t>. Politický režim je považován „za </a:t>
            </a:r>
            <a:r>
              <a:rPr lang="cs-CZ" b="1" dirty="0"/>
              <a:t>normativní subsystém politického systému</a:t>
            </a:r>
            <a:r>
              <a:rPr lang="cs-CZ" dirty="0"/>
              <a:t>. V nejširším chápání obsahuje všechny </a:t>
            </a:r>
            <a:r>
              <a:rPr lang="cs-CZ" b="1" u="sng" dirty="0"/>
              <a:t>hodnoty a systémové principy, strukturu autorit, formální i neformální pravidla politické hry</a:t>
            </a:r>
            <a:r>
              <a:rPr lang="cs-CZ" dirty="0"/>
              <a:t> a z nich vyplývající závislosti mezi subjekty politiky.“ (Kubát 2004, s. 197-198)</a:t>
            </a:r>
          </a:p>
        </p:txBody>
      </p:sp>
    </p:spTree>
    <p:extLst>
      <p:ext uri="{BB962C8B-B14F-4D97-AF65-F5344CB8AC3E}">
        <p14:creationId xmlns:p14="http://schemas.microsoft.com/office/powerpoint/2010/main" val="181599458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Politické režimy</a:t>
            </a:r>
          </a:p>
        </p:txBody>
      </p:sp>
      <p:sp>
        <p:nvSpPr>
          <p:cNvPr id="3" name="Zástupný symbol pro obsah 2"/>
          <p:cNvSpPr>
            <a:spLocks noGrp="1"/>
          </p:cNvSpPr>
          <p:nvPr>
            <p:ph idx="1"/>
          </p:nvPr>
        </p:nvSpPr>
        <p:spPr/>
        <p:txBody>
          <a:bodyPr>
            <a:normAutofit/>
          </a:bodyPr>
          <a:lstStyle/>
          <a:p>
            <a:r>
              <a:rPr lang="cs-CZ" b="1" dirty="0"/>
              <a:t>Oblasti</a:t>
            </a:r>
            <a:r>
              <a:rPr lang="cs-CZ" dirty="0"/>
              <a:t>, jichž se týkají </a:t>
            </a:r>
            <a:r>
              <a:rPr lang="cs-CZ" b="1" dirty="0"/>
              <a:t>politické normy</a:t>
            </a:r>
            <a:r>
              <a:rPr lang="cs-CZ" dirty="0"/>
              <a:t>:</a:t>
            </a:r>
          </a:p>
          <a:p>
            <a:pPr lvl="0"/>
            <a:r>
              <a:rPr lang="cs-CZ" dirty="0"/>
              <a:t>získávání politické moci</a:t>
            </a:r>
          </a:p>
          <a:p>
            <a:pPr lvl="0"/>
            <a:r>
              <a:rPr lang="cs-CZ" dirty="0"/>
              <a:t>organizace politické rivality</a:t>
            </a:r>
          </a:p>
          <a:p>
            <a:pPr lvl="0"/>
            <a:r>
              <a:rPr lang="cs-CZ" dirty="0"/>
              <a:t>struktury nejvyšších orgánů státní moci</a:t>
            </a:r>
          </a:p>
          <a:p>
            <a:pPr lvl="0"/>
            <a:r>
              <a:rPr lang="cs-CZ" dirty="0"/>
              <a:t>dělby moci</a:t>
            </a:r>
          </a:p>
          <a:p>
            <a:pPr lvl="0"/>
            <a:r>
              <a:rPr lang="cs-CZ" dirty="0"/>
              <a:t>přijímání závazných rozhodnutí rozdělování statků a závazků</a:t>
            </a:r>
          </a:p>
          <a:p>
            <a:r>
              <a:rPr lang="cs-CZ" dirty="0"/>
              <a:t>exekvování (vykonávání) politické odpovědnosti</a:t>
            </a:r>
          </a:p>
        </p:txBody>
      </p:sp>
    </p:spTree>
    <p:extLst>
      <p:ext uri="{BB962C8B-B14F-4D97-AF65-F5344CB8AC3E}">
        <p14:creationId xmlns:p14="http://schemas.microsoft.com/office/powerpoint/2010/main" val="86258866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Politické režimy</a:t>
            </a:r>
          </a:p>
        </p:txBody>
      </p:sp>
      <p:sp>
        <p:nvSpPr>
          <p:cNvPr id="3" name="Zástupný symbol pro obsah 2"/>
          <p:cNvSpPr>
            <a:spLocks noGrp="1"/>
          </p:cNvSpPr>
          <p:nvPr>
            <p:ph idx="1"/>
          </p:nvPr>
        </p:nvSpPr>
        <p:spPr/>
        <p:txBody>
          <a:bodyPr/>
          <a:lstStyle/>
          <a:p>
            <a:r>
              <a:rPr lang="cs-CZ" dirty="0"/>
              <a:t>Čtyři základní pojetí režimů</a:t>
            </a:r>
          </a:p>
          <a:p>
            <a:pPr lvl="0"/>
            <a:r>
              <a:rPr lang="cs-CZ" dirty="0"/>
              <a:t>demokratické a autokratické</a:t>
            </a:r>
          </a:p>
          <a:p>
            <a:pPr lvl="0"/>
            <a:r>
              <a:rPr lang="cs-CZ" dirty="0"/>
              <a:t>konsensuální (</a:t>
            </a:r>
            <a:r>
              <a:rPr lang="cs-CZ" dirty="0" err="1"/>
              <a:t>konsociační</a:t>
            </a:r>
            <a:r>
              <a:rPr lang="cs-CZ" dirty="0"/>
              <a:t>) a majoritní (</a:t>
            </a:r>
            <a:r>
              <a:rPr lang="cs-CZ" dirty="0" err="1"/>
              <a:t>westminsterské</a:t>
            </a:r>
            <a:r>
              <a:rPr lang="cs-CZ" dirty="0"/>
              <a:t>)</a:t>
            </a:r>
          </a:p>
          <a:p>
            <a:pPr lvl="0"/>
            <a:r>
              <a:rPr lang="cs-CZ" dirty="0"/>
              <a:t>parlamentní a prezidentské </a:t>
            </a:r>
          </a:p>
          <a:p>
            <a:pPr lvl="0"/>
            <a:r>
              <a:rPr lang="cs-CZ" dirty="0"/>
              <a:t>autoritativní a totalitní </a:t>
            </a:r>
          </a:p>
          <a:p>
            <a:endParaRPr lang="cs-CZ" dirty="0"/>
          </a:p>
        </p:txBody>
      </p:sp>
    </p:spTree>
    <p:extLst>
      <p:ext uri="{BB962C8B-B14F-4D97-AF65-F5344CB8AC3E}">
        <p14:creationId xmlns:p14="http://schemas.microsoft.com/office/powerpoint/2010/main" val="422019987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Typologie politických režimů</a:t>
            </a:r>
            <a:endParaRPr lang="cs-CZ" dirty="0"/>
          </a:p>
        </p:txBody>
      </p:sp>
      <p:sp>
        <p:nvSpPr>
          <p:cNvPr id="3" name="Zástupný symbol pro obsah 2"/>
          <p:cNvSpPr>
            <a:spLocks noGrp="1"/>
          </p:cNvSpPr>
          <p:nvPr>
            <p:ph idx="1"/>
          </p:nvPr>
        </p:nvSpPr>
        <p:spPr/>
        <p:txBody>
          <a:bodyPr>
            <a:normAutofit/>
          </a:bodyPr>
          <a:lstStyle/>
          <a:p>
            <a:r>
              <a:rPr lang="cs-CZ" dirty="0"/>
              <a:t>1) Jakým způsobem dochází k dělbě moci mezi moc zákonodárnou a moc výkonnou. </a:t>
            </a:r>
          </a:p>
          <a:p>
            <a:r>
              <a:rPr lang="cs-CZ" dirty="0"/>
              <a:t>2) Povaha vztahů a propojení mezi exekutivními a legislativními institucemi.</a:t>
            </a:r>
          </a:p>
          <a:p>
            <a:r>
              <a:rPr lang="cs-CZ" dirty="0"/>
              <a:t>3) Sledování politických stran a stranických systémů</a:t>
            </a:r>
          </a:p>
          <a:p>
            <a:r>
              <a:rPr lang="cs-CZ" b="1" u="sng" dirty="0"/>
              <a:t>Tři základní typy režimů: </a:t>
            </a:r>
          </a:p>
          <a:p>
            <a:pPr lvl="0"/>
            <a:r>
              <a:rPr lang="cs-CZ" u="sng" dirty="0"/>
              <a:t>parlamentní režim</a:t>
            </a:r>
          </a:p>
          <a:p>
            <a:pPr lvl="0"/>
            <a:r>
              <a:rPr lang="cs-CZ" u="sng" dirty="0"/>
              <a:t>prezidentský režim </a:t>
            </a:r>
          </a:p>
          <a:p>
            <a:pPr lvl="0"/>
            <a:r>
              <a:rPr lang="cs-CZ" u="sng" dirty="0" err="1"/>
              <a:t>poloprezidentský</a:t>
            </a:r>
            <a:r>
              <a:rPr lang="cs-CZ" u="sng" dirty="0"/>
              <a:t> režim</a:t>
            </a:r>
          </a:p>
          <a:p>
            <a:endParaRPr lang="cs-CZ" dirty="0"/>
          </a:p>
        </p:txBody>
      </p:sp>
    </p:spTree>
    <p:extLst>
      <p:ext uri="{BB962C8B-B14F-4D97-AF65-F5344CB8AC3E}">
        <p14:creationId xmlns:p14="http://schemas.microsoft.com/office/powerpoint/2010/main" val="19661554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Parlamentní režim</a:t>
            </a:r>
          </a:p>
        </p:txBody>
      </p:sp>
      <p:sp>
        <p:nvSpPr>
          <p:cNvPr id="3" name="Zástupný symbol pro obsah 2"/>
          <p:cNvSpPr>
            <a:spLocks noGrp="1"/>
          </p:cNvSpPr>
          <p:nvPr>
            <p:ph idx="1"/>
          </p:nvPr>
        </p:nvSpPr>
        <p:spPr/>
        <p:txBody>
          <a:bodyPr>
            <a:normAutofit fontScale="70000" lnSpcReduction="20000"/>
          </a:bodyPr>
          <a:lstStyle/>
          <a:p>
            <a:r>
              <a:rPr lang="cs-CZ" dirty="0"/>
              <a:t>Patří k nejčastějším typům politických systémů. </a:t>
            </a:r>
          </a:p>
          <a:p>
            <a:r>
              <a:rPr lang="cs-CZ" dirty="0"/>
              <a:t>Úzká spolupráce mezi exekutivou a legislativou (sdílení moci)</a:t>
            </a:r>
          </a:p>
          <a:p>
            <a:r>
              <a:rPr lang="cs-CZ" dirty="0"/>
              <a:t>Vláda závislá na parlamentní podpoře</a:t>
            </a:r>
          </a:p>
          <a:p>
            <a:r>
              <a:rPr lang="cs-CZ" dirty="0"/>
              <a:t>Odpovědnost exekutivy vůči legislativnímu tělesu</a:t>
            </a:r>
          </a:p>
          <a:p>
            <a:r>
              <a:rPr lang="cs-CZ" dirty="0"/>
              <a:t>Hlava státu jen za určitých podmínek disponuje možností rozpustit parlament</a:t>
            </a:r>
          </a:p>
          <a:p>
            <a:r>
              <a:rPr lang="cs-CZ" dirty="0"/>
              <a:t>Funkce hlavy státu je oddělena od funkce předsedy vlády</a:t>
            </a:r>
          </a:p>
          <a:p>
            <a:r>
              <a:rPr lang="cs-CZ" dirty="0"/>
              <a:t>Hlava státu představuje spíše slabšího aktéra (reprezentuje stát na venek, ceremoniální funkce)</a:t>
            </a:r>
          </a:p>
          <a:p>
            <a:r>
              <a:rPr lang="cs-CZ" dirty="0"/>
              <a:t>V čistém parlamentarizmu prezident volen parlamentem, nebo kolegiem volitelů. Mnoho zemí od nepřímé volby prezidenta upustily. </a:t>
            </a:r>
          </a:p>
          <a:p>
            <a:r>
              <a:rPr lang="cs-CZ" dirty="0"/>
              <a:t>Hlava státu jmenuje premiéra a na jeho návrh formálně jmenuje ministry.</a:t>
            </a:r>
          </a:p>
          <a:p>
            <a:r>
              <a:rPr lang="cs-CZ" dirty="0"/>
              <a:t>Vláda musí požádat parlament o vyslovení důvěry. </a:t>
            </a:r>
          </a:p>
          <a:p>
            <a:r>
              <a:rPr lang="cs-CZ" dirty="0"/>
              <a:t>Skutečnou výkonnou mocí disponuje vláda</a:t>
            </a:r>
          </a:p>
          <a:p>
            <a:r>
              <a:rPr lang="cs-CZ" dirty="0"/>
              <a:t>Parlament může udělit tzv. </a:t>
            </a:r>
            <a:r>
              <a:rPr lang="cs-CZ" b="1" i="1" dirty="0" err="1"/>
              <a:t>votum</a:t>
            </a:r>
            <a:r>
              <a:rPr lang="cs-CZ" b="1" i="1" dirty="0"/>
              <a:t> důvěry</a:t>
            </a:r>
            <a:r>
              <a:rPr lang="cs-CZ" dirty="0"/>
              <a:t>, nebo </a:t>
            </a:r>
            <a:r>
              <a:rPr lang="cs-CZ" b="1" i="1" dirty="0" err="1"/>
              <a:t>votum</a:t>
            </a:r>
            <a:r>
              <a:rPr lang="cs-CZ" b="1" i="1" dirty="0"/>
              <a:t> nedůvěry.</a:t>
            </a:r>
            <a:r>
              <a:rPr lang="cs-CZ" dirty="0"/>
              <a:t> </a:t>
            </a:r>
          </a:p>
        </p:txBody>
      </p:sp>
    </p:spTree>
    <p:extLst>
      <p:ext uri="{BB962C8B-B14F-4D97-AF65-F5344CB8AC3E}">
        <p14:creationId xmlns:p14="http://schemas.microsoft.com/office/powerpoint/2010/main" val="121263494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Parlamentní režim</a:t>
            </a:r>
          </a:p>
        </p:txBody>
      </p:sp>
      <p:sp>
        <p:nvSpPr>
          <p:cNvPr id="3" name="Zástupný symbol pro obsah 2"/>
          <p:cNvSpPr>
            <a:spLocks noGrp="1"/>
          </p:cNvSpPr>
          <p:nvPr>
            <p:ph idx="1"/>
          </p:nvPr>
        </p:nvSpPr>
        <p:spPr/>
        <p:txBody>
          <a:bodyPr>
            <a:normAutofit fontScale="92500" lnSpcReduction="20000"/>
          </a:bodyPr>
          <a:lstStyle/>
          <a:p>
            <a:r>
              <a:rPr lang="cs-CZ" dirty="0"/>
              <a:t>Podléhá častým modifikacím</a:t>
            </a:r>
          </a:p>
          <a:p>
            <a:r>
              <a:rPr lang="cs-CZ" dirty="0"/>
              <a:t>Nejčastěji se můžeme setkat se 3 typy:</a:t>
            </a:r>
          </a:p>
          <a:p>
            <a:r>
              <a:rPr lang="cs-CZ" b="1" u="sng" dirty="0"/>
              <a:t>1) Premiérský parlamentarizmus </a:t>
            </a:r>
            <a:r>
              <a:rPr lang="cs-CZ" dirty="0"/>
              <a:t>- vláda výrazně převažuje nad parlamentem. </a:t>
            </a:r>
          </a:p>
          <a:p>
            <a:r>
              <a:rPr lang="cs-CZ" b="1" u="sng" dirty="0"/>
              <a:t>2) Parlamentarizmus s převahou zákonodárného sboru</a:t>
            </a:r>
            <a:r>
              <a:rPr lang="cs-CZ" u="sng" dirty="0"/>
              <a:t> </a:t>
            </a:r>
            <a:r>
              <a:rPr lang="cs-CZ" dirty="0"/>
              <a:t>- převažuje parlament nad vládou. </a:t>
            </a:r>
          </a:p>
          <a:p>
            <a:r>
              <a:rPr lang="cs-CZ" dirty="0"/>
              <a:t>3) Mezi těmito typy se nachází tzv. </a:t>
            </a:r>
            <a:r>
              <a:rPr lang="cs-CZ" b="1" u="sng" dirty="0"/>
              <a:t>stranicky kontrolovaný parlamentarizmus,</a:t>
            </a:r>
            <a:r>
              <a:rPr lang="cs-CZ" dirty="0"/>
              <a:t> kde politické strany sehrávají klíčovou roli. </a:t>
            </a:r>
          </a:p>
          <a:p>
            <a:r>
              <a:rPr lang="cs-CZ" dirty="0"/>
              <a:t>Další dělení pole vztahu premiéra k ostatním členům kabinetu na:</a:t>
            </a:r>
          </a:p>
          <a:p>
            <a:pPr lvl="1"/>
            <a:r>
              <a:rPr lang="cs-CZ" b="1" dirty="0"/>
              <a:t>prvního nad nerovnými</a:t>
            </a:r>
            <a:endParaRPr lang="cs-CZ" dirty="0"/>
          </a:p>
          <a:p>
            <a:pPr lvl="1"/>
            <a:r>
              <a:rPr lang="cs-CZ" b="1" dirty="0"/>
              <a:t>prvního mezi nerovnými</a:t>
            </a:r>
            <a:endParaRPr lang="cs-CZ" dirty="0"/>
          </a:p>
          <a:p>
            <a:pPr lvl="1"/>
            <a:r>
              <a:rPr lang="cs-CZ" b="1" dirty="0"/>
              <a:t>prvního mezi rovnými</a:t>
            </a:r>
            <a:endParaRPr lang="cs-CZ" dirty="0"/>
          </a:p>
          <a:p>
            <a:endParaRPr lang="cs-CZ" dirty="0"/>
          </a:p>
        </p:txBody>
      </p:sp>
    </p:spTree>
    <p:extLst>
      <p:ext uri="{BB962C8B-B14F-4D97-AF65-F5344CB8AC3E}">
        <p14:creationId xmlns:p14="http://schemas.microsoft.com/office/powerpoint/2010/main" val="24570049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Parlamentní režim</a:t>
            </a:r>
          </a:p>
        </p:txBody>
      </p:sp>
      <p:sp>
        <p:nvSpPr>
          <p:cNvPr id="3" name="Zástupný symbol pro obsah 2"/>
          <p:cNvSpPr>
            <a:spLocks noGrp="1"/>
          </p:cNvSpPr>
          <p:nvPr>
            <p:ph idx="1"/>
          </p:nvPr>
        </p:nvSpPr>
        <p:spPr>
          <a:xfrm>
            <a:off x="1919536" y="1556793"/>
            <a:ext cx="8229600" cy="4525963"/>
          </a:xfrm>
        </p:spPr>
        <p:txBody>
          <a:bodyPr>
            <a:normAutofit fontScale="92500" lnSpcReduction="20000"/>
          </a:bodyPr>
          <a:lstStyle/>
          <a:p>
            <a:pPr lvl="0"/>
            <a:r>
              <a:rPr lang="cs-CZ" dirty="0"/>
              <a:t>Dělení podle vztahu premiéra s ostatními členy kabinetu:</a:t>
            </a:r>
          </a:p>
          <a:p>
            <a:pPr lvl="0"/>
            <a:r>
              <a:rPr lang="cs-CZ" b="1" dirty="0"/>
              <a:t>prvního nad nerovnými:</a:t>
            </a:r>
            <a:r>
              <a:rPr lang="cs-CZ" dirty="0"/>
              <a:t> (hlavní představitel výkonné moci je vůdcem strany, který takřka nemůže být sesazen parlamentním hlasováním, protože poslanci jsou jeho stranickými podřízenými a podle svého uvážení jmenuje a odvolává členy kabinetu),</a:t>
            </a:r>
          </a:p>
          <a:p>
            <a:pPr lvl="0"/>
            <a:r>
              <a:rPr lang="cs-CZ" b="1" dirty="0"/>
              <a:t>prvního mezi nerovnými:</a:t>
            </a:r>
            <a:r>
              <a:rPr lang="cs-CZ" dirty="0"/>
              <a:t> (nemusí být oficiálním vůdcem strany, přesto ho parlament sesadí jen stěží, mění složení svého kabinetu, ale sám zůstává), </a:t>
            </a:r>
          </a:p>
          <a:p>
            <a:pPr lvl="0"/>
            <a:r>
              <a:rPr lang="cs-CZ" b="1" dirty="0"/>
              <a:t>prvního mezi rovnými:</a:t>
            </a:r>
            <a:r>
              <a:rPr lang="cs-CZ" dirty="0"/>
              <a:t> (stojí a padá se svými ministry, má nad nimi malou kontrolu a musí akceptovat takové složení své vlády, které mu je vnuceno).“</a:t>
            </a:r>
          </a:p>
          <a:p>
            <a:r>
              <a:rPr lang="cs-CZ" dirty="0"/>
              <a:t>KUBÁT: </a:t>
            </a:r>
            <a:r>
              <a:rPr lang="cs-CZ" i="1" dirty="0"/>
              <a:t>Politické režimy... </a:t>
            </a:r>
            <a:r>
              <a:rPr lang="cs-CZ" dirty="0"/>
              <a:t>c. d., s. 203. </a:t>
            </a:r>
          </a:p>
          <a:p>
            <a:endParaRPr lang="cs-CZ" dirty="0"/>
          </a:p>
        </p:txBody>
      </p:sp>
    </p:spTree>
    <p:extLst>
      <p:ext uri="{BB962C8B-B14F-4D97-AF65-F5344CB8AC3E}">
        <p14:creationId xmlns:p14="http://schemas.microsoft.com/office/powerpoint/2010/main" val="393134104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Prezidentský režim</a:t>
            </a:r>
          </a:p>
        </p:txBody>
      </p:sp>
      <p:sp>
        <p:nvSpPr>
          <p:cNvPr id="3" name="Zástupný symbol pro obsah 2"/>
          <p:cNvSpPr>
            <a:spLocks noGrp="1"/>
          </p:cNvSpPr>
          <p:nvPr>
            <p:ph idx="1"/>
          </p:nvPr>
        </p:nvSpPr>
        <p:spPr>
          <a:xfrm>
            <a:off x="1828800" y="1052736"/>
            <a:ext cx="8686800" cy="5805264"/>
          </a:xfrm>
        </p:spPr>
        <p:txBody>
          <a:bodyPr>
            <a:noAutofit/>
          </a:bodyPr>
          <a:lstStyle/>
          <a:p>
            <a:r>
              <a:rPr lang="cs-CZ" sz="1800" dirty="0"/>
              <a:t>Postaven na odlišných principech, než parlamentní režim. </a:t>
            </a:r>
          </a:p>
          <a:p>
            <a:r>
              <a:rPr lang="cs-CZ" sz="1800" dirty="0"/>
              <a:t>Výkonná moc a zákonodárná moc - striktně odděleny a situovány v odlišných rovinách. </a:t>
            </a:r>
          </a:p>
          <a:p>
            <a:r>
              <a:rPr lang="cs-CZ" sz="1800" dirty="0"/>
              <a:t>Parlament má v legislativní oblasti velmi silné pravomoci, ale v oblasti exekutivy nemá žádné podstatné nástroje. </a:t>
            </a:r>
          </a:p>
          <a:p>
            <a:r>
              <a:rPr lang="cs-CZ" sz="1800" dirty="0"/>
              <a:t>Prezident - hlavou státu a předsedou vlády. Je jediným disponentem výkonné moci, ale </a:t>
            </a:r>
            <a:r>
              <a:rPr lang="cs-CZ" sz="1800" b="1" dirty="0"/>
              <a:t>nemá žádné zákonodárné možnosti</a:t>
            </a:r>
            <a:r>
              <a:rPr lang="cs-CZ" sz="1800" dirty="0"/>
              <a:t>. </a:t>
            </a:r>
          </a:p>
          <a:p>
            <a:r>
              <a:rPr lang="cs-CZ" sz="1800" dirty="0"/>
              <a:t>Prezident jmenuje jednotlivé členy vlády a ostatní úředníky, jednotliví členové vlády jsou odpovědni pouze prezidentovi.  </a:t>
            </a:r>
          </a:p>
          <a:p>
            <a:r>
              <a:rPr lang="cs-CZ" sz="1800" dirty="0"/>
              <a:t>Prezident získává mandát v přímých volbách. </a:t>
            </a:r>
          </a:p>
          <a:p>
            <a:r>
              <a:rPr lang="cs-CZ" sz="1800" dirty="0"/>
              <a:t>Prezident nemá možnost rozpustit parlament a nepodílí se na jeho činnosti. </a:t>
            </a:r>
          </a:p>
          <a:p>
            <a:r>
              <a:rPr lang="cs-CZ" sz="1800" b="1" dirty="0"/>
              <a:t>Systém brzd a protivah </a:t>
            </a:r>
            <a:r>
              <a:rPr lang="cs-CZ" sz="1800" i="1" dirty="0"/>
              <a:t>(</a:t>
            </a:r>
            <a:r>
              <a:rPr lang="cs-CZ" sz="1800" i="1" dirty="0" err="1"/>
              <a:t>checks</a:t>
            </a:r>
            <a:r>
              <a:rPr lang="cs-CZ" sz="1800" i="1" dirty="0"/>
              <a:t> and </a:t>
            </a:r>
            <a:r>
              <a:rPr lang="cs-CZ" sz="1800" i="1" dirty="0" err="1"/>
              <a:t>ballances</a:t>
            </a:r>
            <a:r>
              <a:rPr lang="cs-CZ" sz="1800" i="1" dirty="0"/>
              <a:t>)</a:t>
            </a:r>
            <a:r>
              <a:rPr lang="cs-CZ" sz="1800" b="1" i="1" dirty="0"/>
              <a:t>,  </a:t>
            </a:r>
            <a:r>
              <a:rPr lang="cs-CZ" sz="1800" b="1" dirty="0"/>
              <a:t>- vzájemné omezování se moci zákonodární, výkonné a soudní. </a:t>
            </a:r>
            <a:r>
              <a:rPr lang="cs-CZ" sz="1800" dirty="0"/>
              <a:t>Prezident pro některá svá rozhodnutí musí získat souhlas parlamentu a naopak parlament pro některá rozhodnutí musí získat souhlas prezidenta. </a:t>
            </a:r>
          </a:p>
          <a:p>
            <a:r>
              <a:rPr lang="cs-CZ" sz="1800" dirty="0"/>
              <a:t>Důležitá role a podoba politických stran </a:t>
            </a:r>
          </a:p>
          <a:p>
            <a:r>
              <a:rPr lang="cs-CZ" sz="1800" dirty="0" err="1"/>
              <a:t>Prezidencializmus</a:t>
            </a:r>
            <a:r>
              <a:rPr lang="cs-CZ" sz="1800" dirty="0"/>
              <a:t> můžeme vydělit na dva základní typy: </a:t>
            </a:r>
          </a:p>
          <a:p>
            <a:pPr lvl="1"/>
            <a:r>
              <a:rPr lang="cs-CZ" sz="1400" b="1" dirty="0"/>
              <a:t>a) severoamerický </a:t>
            </a:r>
            <a:r>
              <a:rPr lang="cs-CZ" sz="1400" b="1" dirty="0" err="1"/>
              <a:t>prezidencializmus</a:t>
            </a:r>
            <a:endParaRPr lang="cs-CZ" sz="1400" dirty="0"/>
          </a:p>
          <a:p>
            <a:pPr lvl="1"/>
            <a:r>
              <a:rPr lang="cs-CZ" sz="1400" b="1" dirty="0"/>
              <a:t>b) jihoamerický </a:t>
            </a:r>
            <a:r>
              <a:rPr lang="cs-CZ" sz="1400" b="1" dirty="0" err="1"/>
              <a:t>prezidencializmus</a:t>
            </a:r>
            <a:endParaRPr lang="cs-CZ" sz="1400" dirty="0"/>
          </a:p>
        </p:txBody>
      </p:sp>
    </p:spTree>
    <p:extLst>
      <p:ext uri="{BB962C8B-B14F-4D97-AF65-F5344CB8AC3E}">
        <p14:creationId xmlns:p14="http://schemas.microsoft.com/office/powerpoint/2010/main" val="3326877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Ostatní vědy - Geneze politologie</a:t>
            </a:r>
          </a:p>
        </p:txBody>
      </p:sp>
      <p:sp>
        <p:nvSpPr>
          <p:cNvPr id="3" name="Zástupný symbol pro obsah 2"/>
          <p:cNvSpPr>
            <a:spLocks noGrp="1"/>
          </p:cNvSpPr>
          <p:nvPr>
            <p:ph idx="1"/>
          </p:nvPr>
        </p:nvSpPr>
        <p:spPr/>
        <p:txBody>
          <a:bodyPr/>
          <a:lstStyle/>
          <a:p>
            <a:r>
              <a:rPr lang="cs-CZ" dirty="0"/>
              <a:t>Mladá samostatná vědní disciplína</a:t>
            </a:r>
          </a:p>
          <a:p>
            <a:r>
              <a:rPr lang="cs-CZ" dirty="0"/>
              <a:t>Ostatní vědy – uznávají několik posledních desetiletí</a:t>
            </a:r>
          </a:p>
          <a:p>
            <a:r>
              <a:rPr lang="cs-CZ" dirty="0"/>
              <a:t>Kořeny – Antické Řecko (POLIS, LOGOS)</a:t>
            </a:r>
          </a:p>
          <a:p>
            <a:pPr lvl="1"/>
            <a:r>
              <a:rPr lang="cs-CZ" dirty="0"/>
              <a:t>Platón – „</a:t>
            </a:r>
            <a:r>
              <a:rPr lang="cs-CZ" i="1" dirty="0"/>
              <a:t>Ústava“</a:t>
            </a:r>
          </a:p>
          <a:p>
            <a:pPr lvl="1"/>
            <a:r>
              <a:rPr lang="cs-CZ" dirty="0"/>
              <a:t>Aristoteles – „</a:t>
            </a:r>
            <a:r>
              <a:rPr lang="cs-CZ" i="1" dirty="0"/>
              <a:t>Politika“ </a:t>
            </a:r>
          </a:p>
          <a:p>
            <a:r>
              <a:rPr lang="cs-CZ" dirty="0"/>
              <a:t>N. Machiavelli </a:t>
            </a:r>
            <a:r>
              <a:rPr lang="cs-CZ" i="1" dirty="0"/>
              <a:t>– „Vladař“ </a:t>
            </a:r>
            <a:r>
              <a:rPr lang="cs-CZ" dirty="0"/>
              <a:t> - (Pojetí politické vědy jako </a:t>
            </a:r>
            <a:r>
              <a:rPr lang="cs-CZ" i="1" dirty="0"/>
              <a:t>„učení o moci“</a:t>
            </a:r>
            <a:endParaRPr lang="cs-CZ"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Poloprezidentský</a:t>
            </a:r>
            <a:r>
              <a:rPr lang="cs-CZ" dirty="0"/>
              <a:t> režim</a:t>
            </a:r>
          </a:p>
        </p:txBody>
      </p:sp>
      <p:sp>
        <p:nvSpPr>
          <p:cNvPr id="3" name="Zástupný symbol pro obsah 2"/>
          <p:cNvSpPr>
            <a:spLocks noGrp="1"/>
          </p:cNvSpPr>
          <p:nvPr>
            <p:ph idx="1"/>
          </p:nvPr>
        </p:nvSpPr>
        <p:spPr>
          <a:xfrm>
            <a:off x="1828800" y="1124744"/>
            <a:ext cx="8686800" cy="5733256"/>
          </a:xfrm>
        </p:spPr>
        <p:txBody>
          <a:bodyPr>
            <a:normAutofit fontScale="85000" lnSpcReduction="20000"/>
          </a:bodyPr>
          <a:lstStyle/>
          <a:p>
            <a:r>
              <a:rPr lang="cs-CZ" dirty="0"/>
              <a:t>Kombinuje rysy parlamentarizmu a </a:t>
            </a:r>
            <a:r>
              <a:rPr lang="cs-CZ" dirty="0" err="1"/>
              <a:t>prezidencializmu</a:t>
            </a:r>
            <a:r>
              <a:rPr lang="cs-CZ" dirty="0"/>
              <a:t>. </a:t>
            </a:r>
          </a:p>
          <a:p>
            <a:r>
              <a:rPr lang="cs-CZ" dirty="0"/>
              <a:t>Nejsilnějším aktérem – přímo volený prezident. </a:t>
            </a:r>
          </a:p>
          <a:p>
            <a:r>
              <a:rPr lang="cs-CZ" dirty="0"/>
              <a:t>Vykonává funkci hlavy státu a šéfa exekutivy. O výkonnou moc se dělí s vládou, v jejímž čele stojí premiér. </a:t>
            </a:r>
          </a:p>
          <a:p>
            <a:r>
              <a:rPr lang="cs-CZ" dirty="0"/>
              <a:t>Prezident disponuje nejvýznamnějšími ústavními pravomocemi. </a:t>
            </a:r>
          </a:p>
          <a:p>
            <a:r>
              <a:rPr lang="cs-CZ" dirty="0"/>
              <a:t>Vláda je odpovědná parlamentu. </a:t>
            </a:r>
          </a:p>
          <a:p>
            <a:r>
              <a:rPr lang="cs-CZ" b="1" u="sng" dirty="0"/>
              <a:t>Kohabitace  (nucené soužití). </a:t>
            </a:r>
          </a:p>
          <a:p>
            <a:r>
              <a:rPr lang="cs-CZ" dirty="0"/>
              <a:t>Prezident může parlament rozpustit. </a:t>
            </a:r>
          </a:p>
          <a:p>
            <a:r>
              <a:rPr lang="cs-CZ" dirty="0"/>
              <a:t>M. </a:t>
            </a:r>
            <a:r>
              <a:rPr lang="cs-CZ" dirty="0" err="1"/>
              <a:t>Shugart</a:t>
            </a:r>
            <a:r>
              <a:rPr lang="cs-CZ" dirty="0"/>
              <a:t> a J. </a:t>
            </a:r>
            <a:r>
              <a:rPr lang="cs-CZ" dirty="0" err="1"/>
              <a:t>Carey</a:t>
            </a:r>
            <a:r>
              <a:rPr lang="cs-CZ" dirty="0"/>
              <a:t> (dělení </a:t>
            </a:r>
            <a:r>
              <a:rPr lang="cs-CZ" dirty="0" err="1"/>
              <a:t>poloprezidentského</a:t>
            </a:r>
            <a:r>
              <a:rPr lang="cs-CZ" dirty="0"/>
              <a:t> režimu na:</a:t>
            </a:r>
          </a:p>
          <a:p>
            <a:pPr lvl="1"/>
            <a:r>
              <a:rPr lang="cs-CZ" b="1" dirty="0"/>
              <a:t>Premiérsko-prezidentský režim</a:t>
            </a:r>
          </a:p>
          <a:p>
            <a:pPr lvl="1"/>
            <a:r>
              <a:rPr lang="cs-CZ" b="1" dirty="0"/>
              <a:t>Prezidentsko-parlamentní režim </a:t>
            </a:r>
            <a:endParaRPr lang="cs-CZ" dirty="0"/>
          </a:p>
          <a:p>
            <a:r>
              <a:rPr lang="cs-CZ" b="1" dirty="0"/>
              <a:t>Tři základní vlastnosti </a:t>
            </a:r>
            <a:r>
              <a:rPr lang="cs-CZ" b="1" dirty="0" err="1"/>
              <a:t>poloprezidentského</a:t>
            </a:r>
            <a:r>
              <a:rPr lang="cs-CZ" b="1" dirty="0"/>
              <a:t> režimu </a:t>
            </a:r>
          </a:p>
          <a:p>
            <a:pPr lvl="1"/>
            <a:r>
              <a:rPr lang="cs-CZ" dirty="0"/>
              <a:t>„dělba moci je zde provedena v duchu výrazné převahy moci výkonné nad mocí zákonodárnou</a:t>
            </a:r>
          </a:p>
          <a:p>
            <a:pPr lvl="1"/>
            <a:r>
              <a:rPr lang="cs-CZ" dirty="0"/>
              <a:t>hlava státu hraje důležitou politickou roli a účastní se výkonu moci</a:t>
            </a:r>
          </a:p>
          <a:p>
            <a:pPr lvl="1"/>
            <a:r>
              <a:rPr lang="cs-CZ" dirty="0"/>
              <a:t>existují dva aktivní subjekty exekutivy – prezident a vláda – v čele s premiérem.“</a:t>
            </a:r>
          </a:p>
          <a:p>
            <a:endParaRPr lang="cs-CZ" dirty="0"/>
          </a:p>
        </p:txBody>
      </p:sp>
    </p:spTree>
    <p:extLst>
      <p:ext uri="{BB962C8B-B14F-4D97-AF65-F5344CB8AC3E}">
        <p14:creationId xmlns:p14="http://schemas.microsoft.com/office/powerpoint/2010/main" val="4280940032"/>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50778" y="26296"/>
            <a:ext cx="8686800" cy="838200"/>
          </a:xfrm>
        </p:spPr>
        <p:txBody>
          <a:bodyPr/>
          <a:lstStyle/>
          <a:p>
            <a:r>
              <a:rPr lang="cs-CZ" dirty="0"/>
              <a:t>Shrnutí</a:t>
            </a:r>
          </a:p>
        </p:txBody>
      </p:sp>
      <p:graphicFrame>
        <p:nvGraphicFramePr>
          <p:cNvPr id="4" name="Zástupný symbol pro obsah 3"/>
          <p:cNvGraphicFramePr>
            <a:graphicFrameLocks noGrp="1"/>
          </p:cNvGraphicFramePr>
          <p:nvPr>
            <p:ph idx="1"/>
          </p:nvPr>
        </p:nvGraphicFramePr>
        <p:xfrm>
          <a:off x="1559496" y="577090"/>
          <a:ext cx="8958379" cy="6295577"/>
        </p:xfrm>
        <a:graphic>
          <a:graphicData uri="http://schemas.openxmlformats.org/drawingml/2006/table">
            <a:tbl>
              <a:tblPr firstRow="1" firstCol="1" lastRow="1" lastCol="1" bandRow="1" bandCol="1">
                <a:tableStyleId>{5C22544A-7EE6-4342-B048-85BDC9FD1C3A}</a:tableStyleId>
              </a:tblPr>
              <a:tblGrid>
                <a:gridCol w="2235013">
                  <a:extLst>
                    <a:ext uri="{9D8B030D-6E8A-4147-A177-3AD203B41FA5}">
                      <a16:colId xmlns:a16="http://schemas.microsoft.com/office/drawing/2014/main" val="20000"/>
                    </a:ext>
                  </a:extLst>
                </a:gridCol>
                <a:gridCol w="2241122">
                  <a:extLst>
                    <a:ext uri="{9D8B030D-6E8A-4147-A177-3AD203B41FA5}">
                      <a16:colId xmlns:a16="http://schemas.microsoft.com/office/drawing/2014/main" val="20001"/>
                    </a:ext>
                  </a:extLst>
                </a:gridCol>
                <a:gridCol w="2241122">
                  <a:extLst>
                    <a:ext uri="{9D8B030D-6E8A-4147-A177-3AD203B41FA5}">
                      <a16:colId xmlns:a16="http://schemas.microsoft.com/office/drawing/2014/main" val="20002"/>
                    </a:ext>
                  </a:extLst>
                </a:gridCol>
                <a:gridCol w="2241122">
                  <a:extLst>
                    <a:ext uri="{9D8B030D-6E8A-4147-A177-3AD203B41FA5}">
                      <a16:colId xmlns:a16="http://schemas.microsoft.com/office/drawing/2014/main" val="20003"/>
                    </a:ext>
                  </a:extLst>
                </a:gridCol>
              </a:tblGrid>
              <a:tr h="648979">
                <a:tc>
                  <a:txBody>
                    <a:bodyPr/>
                    <a:lstStyle/>
                    <a:p>
                      <a:pPr>
                        <a:lnSpc>
                          <a:spcPct val="150000"/>
                        </a:lnSpc>
                        <a:spcAft>
                          <a:spcPts val="0"/>
                        </a:spcAft>
                      </a:pPr>
                      <a:r>
                        <a:rPr lang="cs-CZ" sz="1600" b="1" dirty="0">
                          <a:effectLst/>
                        </a:rPr>
                        <a:t> </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b="1" u="sng" dirty="0">
                          <a:effectLst/>
                        </a:rPr>
                        <a:t>Parlamentní režim </a:t>
                      </a:r>
                      <a:endParaRPr lang="cs-CZ" sz="1600" b="1" u="sng" dirty="0">
                        <a:effectLst/>
                        <a:latin typeface="Times New Roman"/>
                        <a:ea typeface="SimSun"/>
                      </a:endParaRPr>
                    </a:p>
                  </a:txBody>
                  <a:tcPr marL="59552" marR="59552" marT="0" marB="0"/>
                </a:tc>
                <a:tc>
                  <a:txBody>
                    <a:bodyPr/>
                    <a:lstStyle/>
                    <a:p>
                      <a:pPr>
                        <a:lnSpc>
                          <a:spcPct val="150000"/>
                        </a:lnSpc>
                        <a:spcAft>
                          <a:spcPts val="0"/>
                        </a:spcAft>
                      </a:pPr>
                      <a:r>
                        <a:rPr lang="cs-CZ" sz="1600" b="1" u="sng" dirty="0">
                          <a:effectLst/>
                        </a:rPr>
                        <a:t>Prezidentský režim</a:t>
                      </a:r>
                      <a:endParaRPr lang="cs-CZ" sz="1600" b="1" u="sng" dirty="0">
                        <a:effectLst/>
                        <a:latin typeface="Times New Roman"/>
                        <a:ea typeface="SimSun"/>
                      </a:endParaRPr>
                    </a:p>
                  </a:txBody>
                  <a:tcPr marL="59552" marR="59552" marT="0" marB="0"/>
                </a:tc>
                <a:tc>
                  <a:txBody>
                    <a:bodyPr/>
                    <a:lstStyle/>
                    <a:p>
                      <a:pPr>
                        <a:lnSpc>
                          <a:spcPct val="150000"/>
                        </a:lnSpc>
                        <a:spcAft>
                          <a:spcPts val="0"/>
                        </a:spcAft>
                      </a:pPr>
                      <a:r>
                        <a:rPr lang="cs-CZ" sz="1600" b="1" u="sng" dirty="0" err="1">
                          <a:effectLst/>
                        </a:rPr>
                        <a:t>Poloprezidentský</a:t>
                      </a:r>
                      <a:r>
                        <a:rPr lang="cs-CZ" sz="1600" b="1" u="sng" dirty="0">
                          <a:effectLst/>
                        </a:rPr>
                        <a:t> režim</a:t>
                      </a:r>
                      <a:endParaRPr lang="cs-CZ" sz="1600" b="1" u="sng" dirty="0">
                        <a:effectLst/>
                        <a:latin typeface="Times New Roman"/>
                        <a:ea typeface="SimSun"/>
                      </a:endParaRPr>
                    </a:p>
                  </a:txBody>
                  <a:tcPr marL="59552" marR="59552" marT="0" marB="0"/>
                </a:tc>
                <a:extLst>
                  <a:ext uri="{0D108BD9-81ED-4DB2-BD59-A6C34878D82A}">
                    <a16:rowId xmlns:a16="http://schemas.microsoft.com/office/drawing/2014/main" val="10000"/>
                  </a:ext>
                </a:extLst>
              </a:tr>
              <a:tr h="648979">
                <a:tc>
                  <a:txBody>
                    <a:bodyPr/>
                    <a:lstStyle/>
                    <a:p>
                      <a:pPr>
                        <a:lnSpc>
                          <a:spcPct val="150000"/>
                        </a:lnSpc>
                        <a:spcAft>
                          <a:spcPts val="0"/>
                        </a:spcAft>
                      </a:pPr>
                      <a:r>
                        <a:rPr lang="cs-CZ" sz="1600" b="1" dirty="0">
                          <a:effectLst/>
                        </a:rPr>
                        <a:t>Kdo má reálnou výkonnou moc? </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Vláda </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Prezident</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Prezident + vláda</a:t>
                      </a:r>
                      <a:endParaRPr lang="cs-CZ" sz="1600" dirty="0">
                        <a:effectLst/>
                        <a:latin typeface="Times New Roman"/>
                        <a:ea typeface="SimSun"/>
                      </a:endParaRPr>
                    </a:p>
                  </a:txBody>
                  <a:tcPr marL="59552" marR="59552" marT="0" marB="0"/>
                </a:tc>
                <a:extLst>
                  <a:ext uri="{0D108BD9-81ED-4DB2-BD59-A6C34878D82A}">
                    <a16:rowId xmlns:a16="http://schemas.microsoft.com/office/drawing/2014/main" val="10001"/>
                  </a:ext>
                </a:extLst>
              </a:tr>
              <a:tr h="1622448">
                <a:tc>
                  <a:txBody>
                    <a:bodyPr/>
                    <a:lstStyle/>
                    <a:p>
                      <a:pPr>
                        <a:lnSpc>
                          <a:spcPct val="150000"/>
                        </a:lnSpc>
                        <a:spcAft>
                          <a:spcPts val="0"/>
                        </a:spcAft>
                      </a:pPr>
                      <a:r>
                        <a:rPr lang="cs-CZ" sz="1600" b="1" dirty="0">
                          <a:effectLst/>
                        </a:rPr>
                        <a:t>Jak je volen prezident?</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Nepřímo /(modifikaci v tomto případě představuje přímá volba prezidenta) </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Přímo</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a:effectLst/>
                        </a:rPr>
                        <a:t>přímo</a:t>
                      </a:r>
                      <a:endParaRPr lang="cs-CZ" sz="1600">
                        <a:effectLst/>
                        <a:latin typeface="Times New Roman"/>
                        <a:ea typeface="SimSun"/>
                      </a:endParaRPr>
                    </a:p>
                  </a:txBody>
                  <a:tcPr marL="59552" marR="59552" marT="0" marB="0"/>
                </a:tc>
                <a:extLst>
                  <a:ext uri="{0D108BD9-81ED-4DB2-BD59-A6C34878D82A}">
                    <a16:rowId xmlns:a16="http://schemas.microsoft.com/office/drawing/2014/main" val="10002"/>
                  </a:ext>
                </a:extLst>
              </a:tr>
              <a:tr h="648979">
                <a:tc>
                  <a:txBody>
                    <a:bodyPr/>
                    <a:lstStyle/>
                    <a:p>
                      <a:pPr>
                        <a:lnSpc>
                          <a:spcPct val="150000"/>
                        </a:lnSpc>
                        <a:spcAft>
                          <a:spcPts val="0"/>
                        </a:spcAft>
                      </a:pPr>
                      <a:r>
                        <a:rPr lang="cs-CZ" sz="1600" b="1" dirty="0">
                          <a:effectLst/>
                        </a:rPr>
                        <a:t>Kdo reálně sestavuje vládu?</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parlament</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Prezident</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a:effectLst/>
                        </a:rPr>
                        <a:t>Prezident + parlament</a:t>
                      </a:r>
                      <a:endParaRPr lang="cs-CZ" sz="1600">
                        <a:effectLst/>
                        <a:latin typeface="Times New Roman"/>
                        <a:ea typeface="SimSun"/>
                      </a:endParaRPr>
                    </a:p>
                  </a:txBody>
                  <a:tcPr marL="59552" marR="59552" marT="0" marB="0"/>
                </a:tc>
                <a:extLst>
                  <a:ext uri="{0D108BD9-81ED-4DB2-BD59-A6C34878D82A}">
                    <a16:rowId xmlns:a16="http://schemas.microsoft.com/office/drawing/2014/main" val="10003"/>
                  </a:ext>
                </a:extLst>
              </a:tr>
              <a:tr h="648979">
                <a:tc>
                  <a:txBody>
                    <a:bodyPr/>
                    <a:lstStyle/>
                    <a:p>
                      <a:pPr>
                        <a:lnSpc>
                          <a:spcPct val="150000"/>
                        </a:lnSpc>
                        <a:spcAft>
                          <a:spcPts val="0"/>
                        </a:spcAft>
                      </a:pPr>
                      <a:r>
                        <a:rPr lang="cs-CZ" sz="1600" b="1" dirty="0">
                          <a:effectLst/>
                        </a:rPr>
                        <a:t>Co rozhoduje o trvání vlády?</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Důvěra v parlamentu</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Vůle prezidenta</a:t>
                      </a:r>
                      <a:endParaRPr lang="cs-CZ" sz="1600" dirty="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Důvěra prezidenta + parlamentu</a:t>
                      </a:r>
                      <a:endParaRPr lang="cs-CZ" sz="1600" dirty="0">
                        <a:effectLst/>
                        <a:latin typeface="Times New Roman"/>
                        <a:ea typeface="SimSun"/>
                      </a:endParaRPr>
                    </a:p>
                  </a:txBody>
                  <a:tcPr marL="59552" marR="59552" marT="0" marB="0"/>
                </a:tc>
                <a:extLst>
                  <a:ext uri="{0D108BD9-81ED-4DB2-BD59-A6C34878D82A}">
                    <a16:rowId xmlns:a16="http://schemas.microsoft.com/office/drawing/2014/main" val="10004"/>
                  </a:ext>
                </a:extLst>
              </a:tr>
              <a:tr h="973469">
                <a:tc>
                  <a:txBody>
                    <a:bodyPr/>
                    <a:lstStyle/>
                    <a:p>
                      <a:pPr>
                        <a:lnSpc>
                          <a:spcPct val="150000"/>
                        </a:lnSpc>
                        <a:spcAft>
                          <a:spcPts val="0"/>
                        </a:spcAft>
                      </a:pPr>
                      <a:r>
                        <a:rPr lang="cs-CZ" sz="1600" b="1" dirty="0">
                          <a:effectLst/>
                        </a:rPr>
                        <a:t>Politická odpovědnost prezidenta</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a:effectLst/>
                        </a:rPr>
                        <a:t>Není </a:t>
                      </a:r>
                      <a:endParaRPr lang="cs-CZ" sz="1600">
                        <a:effectLst/>
                        <a:latin typeface="Times New Roman"/>
                        <a:ea typeface="SimSun"/>
                      </a:endParaRPr>
                    </a:p>
                  </a:txBody>
                  <a:tcPr marL="59552" marR="59552" marT="0" marB="0"/>
                </a:tc>
                <a:tc>
                  <a:txBody>
                    <a:bodyPr/>
                    <a:lstStyle/>
                    <a:p>
                      <a:pPr>
                        <a:lnSpc>
                          <a:spcPct val="150000"/>
                        </a:lnSpc>
                        <a:spcAft>
                          <a:spcPts val="0"/>
                        </a:spcAft>
                      </a:pPr>
                      <a:r>
                        <a:rPr lang="cs-CZ" sz="1600">
                          <a:effectLst/>
                        </a:rPr>
                        <a:t>Není</a:t>
                      </a:r>
                      <a:endParaRPr lang="cs-CZ" sz="160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Není</a:t>
                      </a:r>
                      <a:endParaRPr lang="cs-CZ" sz="1600" dirty="0">
                        <a:effectLst/>
                        <a:latin typeface="Times New Roman"/>
                        <a:ea typeface="SimSun"/>
                      </a:endParaRPr>
                    </a:p>
                  </a:txBody>
                  <a:tcPr marL="59552" marR="59552" marT="0" marB="0"/>
                </a:tc>
                <a:extLst>
                  <a:ext uri="{0D108BD9-81ED-4DB2-BD59-A6C34878D82A}">
                    <a16:rowId xmlns:a16="http://schemas.microsoft.com/office/drawing/2014/main" val="10005"/>
                  </a:ext>
                </a:extLst>
              </a:tr>
              <a:tr h="973469">
                <a:tc>
                  <a:txBody>
                    <a:bodyPr/>
                    <a:lstStyle/>
                    <a:p>
                      <a:pPr>
                        <a:lnSpc>
                          <a:spcPct val="150000"/>
                        </a:lnSpc>
                        <a:spcAft>
                          <a:spcPts val="0"/>
                        </a:spcAft>
                      </a:pPr>
                      <a:r>
                        <a:rPr lang="cs-CZ" sz="1600" b="1" dirty="0">
                          <a:effectLst/>
                        </a:rPr>
                        <a:t>Politická odpovědnost premiéra a vlády</a:t>
                      </a:r>
                      <a:endParaRPr lang="cs-CZ" sz="1600" b="1" dirty="0">
                        <a:effectLst/>
                        <a:latin typeface="Times New Roman"/>
                        <a:ea typeface="SimSun"/>
                      </a:endParaRPr>
                    </a:p>
                  </a:txBody>
                  <a:tcPr marL="59552" marR="59552" marT="0" marB="0"/>
                </a:tc>
                <a:tc>
                  <a:txBody>
                    <a:bodyPr/>
                    <a:lstStyle/>
                    <a:p>
                      <a:pPr>
                        <a:lnSpc>
                          <a:spcPct val="150000"/>
                        </a:lnSpc>
                        <a:spcAft>
                          <a:spcPts val="0"/>
                        </a:spcAft>
                      </a:pPr>
                      <a:r>
                        <a:rPr lang="cs-CZ" sz="1600">
                          <a:effectLst/>
                        </a:rPr>
                        <a:t>Před parlamentem</a:t>
                      </a:r>
                      <a:endParaRPr lang="cs-CZ" sz="1600">
                        <a:effectLst/>
                        <a:latin typeface="Times New Roman"/>
                        <a:ea typeface="SimSun"/>
                      </a:endParaRPr>
                    </a:p>
                  </a:txBody>
                  <a:tcPr marL="59552" marR="59552" marT="0" marB="0"/>
                </a:tc>
                <a:tc>
                  <a:txBody>
                    <a:bodyPr/>
                    <a:lstStyle/>
                    <a:p>
                      <a:pPr>
                        <a:lnSpc>
                          <a:spcPct val="150000"/>
                        </a:lnSpc>
                        <a:spcAft>
                          <a:spcPts val="0"/>
                        </a:spcAft>
                      </a:pPr>
                      <a:r>
                        <a:rPr lang="cs-CZ" sz="1600">
                          <a:effectLst/>
                        </a:rPr>
                        <a:t>---</a:t>
                      </a:r>
                      <a:endParaRPr lang="cs-CZ" sz="1600">
                        <a:effectLst/>
                        <a:latin typeface="Times New Roman"/>
                        <a:ea typeface="SimSun"/>
                      </a:endParaRPr>
                    </a:p>
                  </a:txBody>
                  <a:tcPr marL="59552" marR="59552" marT="0" marB="0"/>
                </a:tc>
                <a:tc>
                  <a:txBody>
                    <a:bodyPr/>
                    <a:lstStyle/>
                    <a:p>
                      <a:pPr>
                        <a:lnSpc>
                          <a:spcPct val="150000"/>
                        </a:lnSpc>
                        <a:spcAft>
                          <a:spcPts val="0"/>
                        </a:spcAft>
                      </a:pPr>
                      <a:r>
                        <a:rPr lang="cs-CZ" sz="1600" dirty="0">
                          <a:effectLst/>
                        </a:rPr>
                        <a:t>Před parlamentem a prezidentem</a:t>
                      </a:r>
                      <a:endParaRPr lang="cs-CZ" sz="1600" dirty="0">
                        <a:effectLst/>
                        <a:latin typeface="Times New Roman"/>
                        <a:ea typeface="SimSun"/>
                      </a:endParaRPr>
                    </a:p>
                  </a:txBody>
                  <a:tcPr marL="59552" marR="59552"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144815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9867" y="116632"/>
            <a:ext cx="8686800" cy="838200"/>
          </a:xfrm>
        </p:spPr>
        <p:txBody>
          <a:bodyPr/>
          <a:lstStyle/>
          <a:p>
            <a:r>
              <a:rPr lang="cs-CZ" dirty="0"/>
              <a:t>Švýcarský režim</a:t>
            </a:r>
          </a:p>
        </p:txBody>
      </p:sp>
      <p:sp>
        <p:nvSpPr>
          <p:cNvPr id="3" name="Zástupný symbol pro obsah 2"/>
          <p:cNvSpPr>
            <a:spLocks noGrp="1"/>
          </p:cNvSpPr>
          <p:nvPr>
            <p:ph idx="1"/>
          </p:nvPr>
        </p:nvSpPr>
        <p:spPr>
          <a:xfrm>
            <a:off x="1548437" y="930247"/>
            <a:ext cx="8686800" cy="5904656"/>
          </a:xfrm>
        </p:spPr>
        <p:txBody>
          <a:bodyPr>
            <a:noAutofit/>
          </a:bodyPr>
          <a:lstStyle/>
          <a:p>
            <a:r>
              <a:rPr lang="cs-CZ" sz="2000" dirty="0"/>
              <a:t>Specifický typ, nespadá mezi 3 základní režimy</a:t>
            </a:r>
          </a:p>
          <a:p>
            <a:r>
              <a:rPr lang="cs-CZ" sz="2000" dirty="0"/>
              <a:t>Není zakotven princip dělby moci. Zásada její jednolitosti. Parlament – jediný disponent moci (uplatňuje legislativní i exekutivní kompetence).</a:t>
            </a:r>
          </a:p>
          <a:p>
            <a:r>
              <a:rPr lang="cs-CZ" sz="2000" dirty="0"/>
              <a:t> Vláda představuje druh parlamentního výboru, který má za úkol vyřizovat administraci. </a:t>
            </a:r>
          </a:p>
          <a:p>
            <a:r>
              <a:rPr lang="cs-CZ" sz="2000" dirty="0"/>
              <a:t>instituty referend, lidových zákonodárných iniciativ a suspenzívních vet</a:t>
            </a:r>
          </a:p>
          <a:p>
            <a:r>
              <a:rPr lang="cs-CZ" sz="2000" dirty="0"/>
              <a:t>minimální soutěž mezi politickými stranami</a:t>
            </a:r>
          </a:p>
          <a:p>
            <a:r>
              <a:rPr lang="cs-CZ" sz="2000" dirty="0"/>
              <a:t>Vládu tvoří sedmičlenná Federální rada. </a:t>
            </a:r>
          </a:p>
          <a:p>
            <a:r>
              <a:rPr lang="cs-CZ" sz="2000" dirty="0"/>
              <a:t>Je sestavena na základě několika kritérií. Politické strany rozdělují křesla ve vládě pomocí tzv. „magické formule“2:2:2:1. </a:t>
            </a:r>
          </a:p>
          <a:p>
            <a:r>
              <a:rPr lang="cs-CZ" sz="2000" dirty="0"/>
              <a:t>Kritéria: </a:t>
            </a:r>
          </a:p>
          <a:p>
            <a:pPr lvl="1"/>
            <a:r>
              <a:rPr lang="cs-CZ" sz="2000" dirty="0"/>
              <a:t>politické - parlamentní dělba vládních postů mezi čtyři politické strany (viz výše),</a:t>
            </a:r>
          </a:p>
          <a:p>
            <a:pPr lvl="1"/>
            <a:r>
              <a:rPr lang="cs-CZ" sz="2000" dirty="0"/>
              <a:t>kantonální – tři největší kantony – vždy účast na vládě (Curych, Basilej a </a:t>
            </a:r>
            <a:r>
              <a:rPr lang="cs-CZ" sz="2000" dirty="0" err="1"/>
              <a:t>Vaud</a:t>
            </a:r>
            <a:r>
              <a:rPr lang="cs-CZ" sz="2000" dirty="0"/>
              <a:t>),</a:t>
            </a:r>
          </a:p>
          <a:p>
            <a:pPr lvl="1"/>
            <a:r>
              <a:rPr lang="cs-CZ" sz="2000" dirty="0"/>
              <a:t>Jazykové – nejméně 2 ministři – musí reprezentovat jazykové menšiny,</a:t>
            </a:r>
          </a:p>
          <a:p>
            <a:pPr lvl="1"/>
            <a:r>
              <a:rPr lang="cs-CZ" sz="2000" dirty="0"/>
              <a:t>náboženské – nutnost zachovat mezi ministry náboženskou vyváženost. </a:t>
            </a:r>
          </a:p>
          <a:p>
            <a:pPr marL="0" indent="0">
              <a:buNone/>
            </a:pPr>
            <a:r>
              <a:rPr lang="cs-CZ" sz="2000" dirty="0"/>
              <a:t> </a:t>
            </a:r>
          </a:p>
          <a:p>
            <a:endParaRPr lang="cs-CZ" sz="2000" dirty="0"/>
          </a:p>
        </p:txBody>
      </p:sp>
    </p:spTree>
    <p:extLst>
      <p:ext uri="{BB962C8B-B14F-4D97-AF65-F5344CB8AC3E}">
        <p14:creationId xmlns:p14="http://schemas.microsoft.com/office/powerpoint/2010/main" val="32230111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Švýcarský režim</a:t>
            </a:r>
          </a:p>
        </p:txBody>
      </p:sp>
      <p:sp>
        <p:nvSpPr>
          <p:cNvPr id="3" name="Zástupný symbol pro obsah 2"/>
          <p:cNvSpPr>
            <a:spLocks noGrp="1"/>
          </p:cNvSpPr>
          <p:nvPr>
            <p:ph idx="1"/>
          </p:nvPr>
        </p:nvSpPr>
        <p:spPr/>
        <p:txBody>
          <a:bodyPr>
            <a:normAutofit lnSpcReduction="10000"/>
          </a:bodyPr>
          <a:lstStyle/>
          <a:p>
            <a:r>
              <a:rPr lang="cs-CZ" dirty="0"/>
              <a:t>Neexistuje institut </a:t>
            </a:r>
            <a:r>
              <a:rPr lang="cs-CZ" dirty="0" err="1"/>
              <a:t>vota</a:t>
            </a:r>
            <a:r>
              <a:rPr lang="cs-CZ" dirty="0"/>
              <a:t> nedůvěry</a:t>
            </a:r>
          </a:p>
          <a:p>
            <a:r>
              <a:rPr lang="cs-CZ" dirty="0"/>
              <a:t>Není funkce předsedy vlády, rovnost mezi jednotlivými ministry.  </a:t>
            </a:r>
          </a:p>
          <a:p>
            <a:r>
              <a:rPr lang="cs-CZ" dirty="0"/>
              <a:t>Prezident není hlavou státu, tuto funkci plní je sedmičlenná „Federální rada“. </a:t>
            </a:r>
          </a:p>
          <a:p>
            <a:r>
              <a:rPr lang="cs-CZ" dirty="0"/>
              <a:t>Prezident vykonává svou funkci po dobu jednoho roku, poté je nahrazen jiným ministrem, který ve vládě působí nejdéle. </a:t>
            </a:r>
          </a:p>
          <a:p>
            <a:r>
              <a:rPr lang="cs-CZ" dirty="0"/>
              <a:t>Švýcarský režim se vyznačuje třemi základními vlastnostmi:</a:t>
            </a:r>
          </a:p>
          <a:p>
            <a:pPr lvl="1"/>
            <a:r>
              <a:rPr lang="cs-CZ" dirty="0"/>
              <a:t>1) Není zde prováděna dělba moci.</a:t>
            </a:r>
          </a:p>
          <a:p>
            <a:pPr lvl="1"/>
            <a:r>
              <a:rPr lang="cs-CZ" dirty="0"/>
              <a:t>2) Jsou zavedeny mnohé mechanizmy přímé demokracie.</a:t>
            </a:r>
          </a:p>
          <a:p>
            <a:pPr lvl="1"/>
            <a:r>
              <a:rPr lang="cs-CZ" dirty="0"/>
              <a:t>3) Švýcarský režim je postaven na modelu konsenzuálního, bezkonfliktního systému. </a:t>
            </a:r>
          </a:p>
          <a:p>
            <a:endParaRPr lang="cs-CZ" dirty="0"/>
          </a:p>
        </p:txBody>
      </p:sp>
    </p:spTree>
    <p:extLst>
      <p:ext uri="{BB962C8B-B14F-4D97-AF65-F5344CB8AC3E}">
        <p14:creationId xmlns:p14="http://schemas.microsoft.com/office/powerpoint/2010/main" val="153663500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8C9056E-4A2E-4CE6-A004-1682D457E396}"/>
              </a:ext>
            </a:extLst>
          </p:cNvPr>
          <p:cNvSpPr>
            <a:spLocks noGrp="1"/>
          </p:cNvSpPr>
          <p:nvPr>
            <p:ph type="ctrTitle"/>
          </p:nvPr>
        </p:nvSpPr>
        <p:spPr/>
        <p:txBody>
          <a:bodyPr/>
          <a:lstStyle/>
          <a:p>
            <a:r>
              <a:rPr lang="cs-CZ" dirty="0"/>
              <a:t>Veřejná správa a veřejná politika</a:t>
            </a:r>
          </a:p>
        </p:txBody>
      </p:sp>
      <p:sp>
        <p:nvSpPr>
          <p:cNvPr id="5" name="Podnadpis 4">
            <a:extLst>
              <a:ext uri="{FF2B5EF4-FFF2-40B4-BE49-F238E27FC236}">
                <a16:creationId xmlns:a16="http://schemas.microsoft.com/office/drawing/2014/main" id="{A5B18AE6-9801-4704-BD29-65D37644E7C7}"/>
              </a:ext>
            </a:extLst>
          </p:cNvPr>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579009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p:nvPr>
        </p:nvSpPr>
        <p:spPr/>
        <p:txBody>
          <a:bodyPr/>
          <a:lstStyle/>
          <a:p>
            <a:pPr eaLnBrk="1" hangingPunct="1"/>
            <a:r>
              <a:rPr lang="cs-CZ" altLang="cs-CZ"/>
              <a:t>Specifika moderního státu</a:t>
            </a:r>
          </a:p>
        </p:txBody>
      </p:sp>
      <p:sp>
        <p:nvSpPr>
          <p:cNvPr id="3" name="Zástupný symbol pro obsah 2"/>
          <p:cNvSpPr>
            <a:spLocks noGrp="1"/>
          </p:cNvSpPr>
          <p:nvPr>
            <p:ph sz="quarter" idx="1"/>
          </p:nvPr>
        </p:nvSpPr>
        <p:spPr/>
        <p:txBody>
          <a:bodyPr rtlCol="0">
            <a:normAutofit lnSpcReduction="10000"/>
          </a:bodyPr>
          <a:lstStyle/>
          <a:p>
            <a:pPr>
              <a:defRPr/>
            </a:pPr>
            <a:r>
              <a:rPr lang="cs-CZ" dirty="0"/>
              <a:t>Stát je primárně založen na právu (</a:t>
            </a:r>
            <a:r>
              <a:rPr lang="cs-CZ" b="1" dirty="0"/>
              <a:t>legitimita a legalita</a:t>
            </a:r>
            <a:r>
              <a:rPr lang="cs-CZ" dirty="0"/>
              <a:t>) – univerzální instituce společnosti</a:t>
            </a:r>
          </a:p>
          <a:p>
            <a:pPr>
              <a:buFontTx/>
              <a:buChar char="-"/>
              <a:defRPr/>
            </a:pPr>
            <a:r>
              <a:rPr lang="cs-CZ" dirty="0"/>
              <a:t>Důsledek prosazování principu suverenity lidu</a:t>
            </a:r>
          </a:p>
          <a:p>
            <a:pPr>
              <a:buFontTx/>
              <a:buChar char="-"/>
              <a:defRPr/>
            </a:pPr>
            <a:r>
              <a:rPr lang="cs-CZ" dirty="0"/>
              <a:t>Subjekt nejvyšší veřejné moci ve vztahu k danému území (mocí nezávislé na jiných institucích a jednotlivcích)</a:t>
            </a:r>
          </a:p>
          <a:p>
            <a:pPr>
              <a:buFontTx/>
              <a:buChar char="-"/>
              <a:defRPr/>
            </a:pPr>
            <a:r>
              <a:rPr lang="cs-CZ" dirty="0"/>
              <a:t>Subjekt se všeobecně závaznými pravidly – jednotný právní řád</a:t>
            </a:r>
          </a:p>
          <a:p>
            <a:pPr>
              <a:buFontTx/>
              <a:buChar char="-"/>
              <a:defRPr/>
            </a:pPr>
            <a:r>
              <a:rPr lang="cs-CZ" dirty="0"/>
              <a:t>Subjekt zajišťování ústavnosti a zákonnosti ve společenských vztazích i ve vlastní činnosti</a:t>
            </a:r>
          </a:p>
          <a:p>
            <a:pPr>
              <a:buFontTx/>
              <a:buChar char="-"/>
              <a:defRPr/>
            </a:pPr>
            <a:r>
              <a:rPr lang="cs-CZ" dirty="0"/>
              <a:t>Subjekt zajišťování základních podmínek pro existenci společnosti – péče o obecné blaho</a:t>
            </a: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Nadpis 2"/>
          <p:cNvSpPr>
            <a:spLocks noGrp="1"/>
          </p:cNvSpPr>
          <p:nvPr>
            <p:ph type="title"/>
          </p:nvPr>
        </p:nvSpPr>
        <p:spPr/>
        <p:txBody>
          <a:bodyPr/>
          <a:lstStyle/>
          <a:p>
            <a:pPr eaLnBrk="1" hangingPunct="1"/>
            <a:r>
              <a:rPr lang="cs-CZ" altLang="cs-CZ"/>
              <a:t>Stát </a:t>
            </a:r>
          </a:p>
        </p:txBody>
      </p:sp>
      <p:sp>
        <p:nvSpPr>
          <p:cNvPr id="4" name="Zástupný symbol pro obsah 3"/>
          <p:cNvSpPr>
            <a:spLocks noGrp="1"/>
          </p:cNvSpPr>
          <p:nvPr>
            <p:ph sz="quarter" idx="1"/>
          </p:nvPr>
        </p:nvSpPr>
        <p:spPr/>
        <p:txBody>
          <a:bodyPr rtlCol="0">
            <a:normAutofit/>
          </a:bodyPr>
          <a:lstStyle/>
          <a:p>
            <a:pPr>
              <a:defRPr/>
            </a:pPr>
            <a:r>
              <a:rPr lang="cs-CZ" dirty="0"/>
              <a:t>Stát</a:t>
            </a:r>
          </a:p>
          <a:p>
            <a:pPr>
              <a:buFontTx/>
              <a:buChar char="-"/>
              <a:defRPr/>
            </a:pPr>
            <a:r>
              <a:rPr lang="cs-CZ" dirty="0"/>
              <a:t>Max Weber: stát – lidské společenství, které si na určitém území nárokuje pro sebe bez legitimního fyzického násilí</a:t>
            </a:r>
          </a:p>
          <a:p>
            <a:pPr marL="0" indent="0">
              <a:buNone/>
              <a:defRPr/>
            </a:pPr>
            <a:endParaRPr lang="cs-CZ" dirty="0"/>
          </a:p>
          <a:p>
            <a:pPr>
              <a:defRPr/>
            </a:pPr>
            <a:r>
              <a:rPr lang="cs-CZ" dirty="0"/>
              <a:t>Základní charakteristiky:</a:t>
            </a:r>
          </a:p>
          <a:p>
            <a:pPr>
              <a:buFontTx/>
              <a:buChar char="-"/>
              <a:defRPr/>
            </a:pPr>
            <a:r>
              <a:rPr lang="cs-CZ" dirty="0"/>
              <a:t>Soubor institucí, které stanovují prostředky násilí</a:t>
            </a:r>
          </a:p>
          <a:p>
            <a:pPr>
              <a:buFontTx/>
              <a:buChar char="-"/>
              <a:defRPr/>
            </a:pPr>
            <a:r>
              <a:rPr lang="cs-CZ" dirty="0"/>
              <a:t>Tyto instituce řídí společnost obývající geograficky ohraničené území</a:t>
            </a:r>
          </a:p>
          <a:p>
            <a:pPr>
              <a:buFontTx/>
              <a:buChar char="-"/>
              <a:defRPr/>
            </a:pPr>
            <a:r>
              <a:rPr lang="cs-CZ" dirty="0"/>
              <a:t>Stát má monopol na vytváření vlády na svém území</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adpis 1"/>
          <p:cNvSpPr>
            <a:spLocks noGrp="1"/>
          </p:cNvSpPr>
          <p:nvPr>
            <p:ph type="title"/>
          </p:nvPr>
        </p:nvSpPr>
        <p:spPr/>
        <p:txBody>
          <a:bodyPr/>
          <a:lstStyle/>
          <a:p>
            <a:r>
              <a:rPr lang="cs-CZ" altLang="cs-CZ"/>
              <a:t>Stát - znaky</a:t>
            </a:r>
          </a:p>
        </p:txBody>
      </p:sp>
      <p:sp>
        <p:nvSpPr>
          <p:cNvPr id="6147" name="Zástupný symbol pro obsah 2"/>
          <p:cNvSpPr>
            <a:spLocks noGrp="1"/>
          </p:cNvSpPr>
          <p:nvPr>
            <p:ph sz="quarter" idx="1"/>
          </p:nvPr>
        </p:nvSpPr>
        <p:spPr/>
        <p:txBody>
          <a:bodyPr>
            <a:normAutofit/>
          </a:bodyPr>
          <a:lstStyle/>
          <a:p>
            <a:r>
              <a:rPr lang="cs-CZ" altLang="cs-CZ" sz="2400"/>
              <a:t>Z politologického hlediska stát deffinován jako: </a:t>
            </a:r>
            <a:r>
              <a:rPr lang="cs-CZ" altLang="cs-CZ" sz="2400" b="1"/>
              <a:t>„organizovaná politická moc disponující monopolem legitimního násilí</a:t>
            </a:r>
            <a:r>
              <a:rPr lang="cs-CZ" altLang="cs-CZ" sz="2400"/>
              <a:t>.“</a:t>
            </a:r>
          </a:p>
          <a:p>
            <a:r>
              <a:rPr lang="cs-CZ" altLang="cs-CZ" sz="2400"/>
              <a:t>Pojetí státu podle Jellinka (Jellinek 1906):</a:t>
            </a:r>
          </a:p>
          <a:p>
            <a:pPr lvl="1"/>
            <a:r>
              <a:rPr lang="cs-CZ" altLang="cs-CZ"/>
              <a:t>Státní území</a:t>
            </a:r>
          </a:p>
          <a:p>
            <a:pPr lvl="1"/>
            <a:r>
              <a:rPr lang="cs-CZ" altLang="cs-CZ"/>
              <a:t>Obyvatelstvo</a:t>
            </a:r>
          </a:p>
          <a:p>
            <a:pPr lvl="1"/>
            <a:r>
              <a:rPr lang="cs-CZ" altLang="cs-CZ"/>
              <a:t>Určitá organizace obyvatelstva, která služí výkonu státní moci.  </a:t>
            </a:r>
          </a:p>
          <a:p>
            <a:r>
              <a:rPr lang="cs-CZ" altLang="cs-CZ" sz="2400"/>
              <a:t>Úmluva z Montevidea (o právech a povinnostech států z r. 1933) stát musí splňovat tyto charakteristiky: </a:t>
            </a:r>
          </a:p>
          <a:p>
            <a:pPr lvl="1"/>
            <a:r>
              <a:rPr lang="cs-CZ" altLang="cs-CZ" sz="2000"/>
              <a:t>1) teritorium, 2) obyvatelstvo, 3) efektivní vláda 4) schopnost vstupovat do vztahů s ostatními státy. </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Nadpis 1"/>
          <p:cNvSpPr>
            <a:spLocks noGrp="1"/>
          </p:cNvSpPr>
          <p:nvPr>
            <p:ph type="title"/>
          </p:nvPr>
        </p:nvSpPr>
        <p:spPr/>
        <p:txBody>
          <a:bodyPr/>
          <a:lstStyle/>
          <a:p>
            <a:pPr eaLnBrk="1" hangingPunct="1"/>
            <a:r>
              <a:rPr lang="cs-CZ" altLang="cs-CZ"/>
              <a:t>Stát jako instituce</a:t>
            </a:r>
          </a:p>
        </p:txBody>
      </p:sp>
      <p:sp>
        <p:nvSpPr>
          <p:cNvPr id="3" name="Zástupný symbol pro obsah 2"/>
          <p:cNvSpPr>
            <a:spLocks noGrp="1"/>
          </p:cNvSpPr>
          <p:nvPr>
            <p:ph sz="quarter" idx="1"/>
          </p:nvPr>
        </p:nvSpPr>
        <p:spPr/>
        <p:txBody>
          <a:bodyPr rtlCol="0">
            <a:normAutofit fontScale="62500" lnSpcReduction="20000"/>
          </a:bodyPr>
          <a:lstStyle/>
          <a:p>
            <a:pPr>
              <a:defRPr/>
            </a:pPr>
            <a:r>
              <a:rPr lang="cs-CZ" sz="3800" b="1" dirty="0"/>
              <a:t>Stát jako instituce</a:t>
            </a:r>
          </a:p>
          <a:p>
            <a:pPr>
              <a:buFontTx/>
              <a:buChar char="-"/>
              <a:defRPr/>
            </a:pPr>
            <a:r>
              <a:rPr lang="cs-CZ" sz="3800" dirty="0"/>
              <a:t>Instituce – organizované vyjadřování a zprostředkování společenských vztahů</a:t>
            </a:r>
          </a:p>
          <a:p>
            <a:pPr>
              <a:buFontTx/>
              <a:buChar char="-"/>
              <a:defRPr/>
            </a:pPr>
            <a:r>
              <a:rPr lang="cs-CZ" sz="3800" dirty="0"/>
              <a:t>Trvalé spojení vztahů a reprodukce typických činností – institucionalizace</a:t>
            </a:r>
          </a:p>
          <a:p>
            <a:pPr>
              <a:defRPr/>
            </a:pPr>
            <a:r>
              <a:rPr lang="cs-CZ" sz="3800" b="1" dirty="0"/>
              <a:t>Znaky instituce:</a:t>
            </a:r>
          </a:p>
          <a:p>
            <a:pPr>
              <a:buFontTx/>
              <a:buChar char="-"/>
              <a:defRPr/>
            </a:pPr>
            <a:r>
              <a:rPr lang="cs-CZ" sz="3800" u="sng" dirty="0"/>
              <a:t>Formalizace struktury </a:t>
            </a:r>
            <a:r>
              <a:rPr lang="cs-CZ" sz="3800" dirty="0"/>
              <a:t>= podstatných vnitřních vztahů mezi prvky instituce</a:t>
            </a:r>
          </a:p>
          <a:p>
            <a:pPr>
              <a:buFontTx/>
              <a:buChar char="-"/>
              <a:defRPr/>
            </a:pPr>
            <a:r>
              <a:rPr lang="cs-CZ" sz="3800" u="sng" dirty="0"/>
              <a:t>Určitelnost a relativní samostatnost</a:t>
            </a:r>
          </a:p>
          <a:p>
            <a:pPr>
              <a:buFontTx/>
              <a:buChar char="-"/>
              <a:defRPr/>
            </a:pPr>
            <a:r>
              <a:rPr lang="cs-CZ" sz="3800" u="sng" dirty="0"/>
              <a:t>Napětí </a:t>
            </a:r>
            <a:r>
              <a:rPr lang="cs-CZ" sz="3800" dirty="0"/>
              <a:t>mezi abstraktní rolí a konkrétními společenskými vztahy</a:t>
            </a:r>
          </a:p>
          <a:p>
            <a:pPr lvl="2">
              <a:buFontTx/>
              <a:buChar char="-"/>
              <a:defRPr/>
            </a:pPr>
            <a:r>
              <a:rPr lang="cs-CZ" dirty="0"/>
              <a:t>nedostatky ve vymezení právního postavení jednotlivých částí organizace státu </a:t>
            </a:r>
          </a:p>
          <a:p>
            <a:pPr lvl="2">
              <a:buFontTx/>
              <a:buChar char="-"/>
              <a:defRPr/>
            </a:pPr>
            <a:r>
              <a:rPr lang="cs-CZ" dirty="0"/>
              <a:t>nedostatečné posouzení konkrétního problému nebo nedostatek vůle či dokonce nedostatek schopnosti jej řešit</a:t>
            </a:r>
          </a:p>
          <a:p>
            <a:pPr lvl="2">
              <a:buFontTx/>
              <a:buChar char="-"/>
              <a:defRPr/>
            </a:pPr>
            <a:r>
              <a:rPr lang="cs-CZ" dirty="0"/>
              <a:t>problémy ve vztazích politických (koaličních) partnerů nebo některých nejvyšších státních orgánů vyplývající z rozložení politických sil,</a:t>
            </a:r>
            <a:endParaRPr lang="cs-CZ" sz="3200" dirty="0"/>
          </a:p>
          <a:p>
            <a:pPr lvl="2">
              <a:buFontTx/>
              <a:buChar char="-"/>
              <a:defRPr/>
            </a:pPr>
            <a:r>
              <a:rPr lang="cs-CZ" dirty="0"/>
              <a:t>byrokratické postupy, necitlivé projevy státu navenek, nebo dokonce nediplomatické postupy státu ve vnějších vztazích.</a:t>
            </a:r>
            <a:endParaRPr lang="cs-CZ" sz="3200" dirty="0"/>
          </a:p>
          <a:p>
            <a:pPr lvl="1">
              <a:buFontTx/>
              <a:buChar char="-"/>
              <a:defRPr/>
            </a:pPr>
            <a:endParaRPr lang="cs-CZ" dirty="0"/>
          </a:p>
          <a:p>
            <a:pPr>
              <a:buFontTx/>
              <a:buChar char="-"/>
              <a:defRPr/>
            </a:pPr>
            <a:endParaRPr lang="cs-CZ"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Nadpis 1"/>
          <p:cNvSpPr>
            <a:spLocks noGrp="1"/>
          </p:cNvSpPr>
          <p:nvPr>
            <p:ph type="title"/>
          </p:nvPr>
        </p:nvSpPr>
        <p:spPr/>
        <p:txBody>
          <a:bodyPr/>
          <a:lstStyle/>
          <a:p>
            <a:pPr eaLnBrk="1" hangingPunct="1"/>
            <a:r>
              <a:rPr lang="cs-CZ" altLang="cs-CZ"/>
              <a:t>Specifika moderního státu</a:t>
            </a:r>
          </a:p>
        </p:txBody>
      </p:sp>
      <p:sp>
        <p:nvSpPr>
          <p:cNvPr id="3" name="Zástupný symbol pro obsah 2"/>
          <p:cNvSpPr>
            <a:spLocks noGrp="1"/>
          </p:cNvSpPr>
          <p:nvPr>
            <p:ph sz="quarter" idx="1"/>
          </p:nvPr>
        </p:nvSpPr>
        <p:spPr/>
        <p:txBody>
          <a:bodyPr rtlCol="0">
            <a:normAutofit/>
          </a:bodyPr>
          <a:lstStyle/>
          <a:p>
            <a:pPr>
              <a:defRPr/>
            </a:pPr>
            <a:r>
              <a:rPr lang="cs-CZ" dirty="0"/>
              <a:t>Organizační podoba státu</a:t>
            </a:r>
          </a:p>
          <a:p>
            <a:pPr>
              <a:buFontTx/>
              <a:buChar char="-"/>
              <a:defRPr/>
            </a:pPr>
            <a:r>
              <a:rPr lang="cs-CZ" dirty="0"/>
              <a:t>Státní zřízení</a:t>
            </a:r>
          </a:p>
          <a:p>
            <a:pPr>
              <a:buFontTx/>
              <a:buChar char="-"/>
              <a:defRPr/>
            </a:pPr>
            <a:r>
              <a:rPr lang="cs-CZ" dirty="0"/>
              <a:t>Dělba moci</a:t>
            </a:r>
          </a:p>
          <a:p>
            <a:pPr>
              <a:buFontTx/>
              <a:buChar char="-"/>
              <a:defRPr/>
            </a:pPr>
            <a:r>
              <a:rPr lang="cs-CZ" dirty="0"/>
              <a:t>Parlamentarismus x prezidencializmus</a:t>
            </a:r>
          </a:p>
          <a:p>
            <a:pPr>
              <a:defRPr/>
            </a:pPr>
            <a:r>
              <a:rPr lang="cs-CZ" dirty="0"/>
              <a:t>Institucionalizace je často předchůdcem stabilizace určitých společenských vztahů</a:t>
            </a:r>
          </a:p>
          <a:p>
            <a:pPr>
              <a:defRPr/>
            </a:pPr>
            <a:r>
              <a:rPr lang="cs-CZ" dirty="0"/>
              <a:t>Možné napětí mezi abstraktní rolí a konkrétními společenskými vztahy</a:t>
            </a:r>
          </a:p>
          <a:p>
            <a:pPr marL="0" indent="0">
              <a:buNone/>
              <a:defRPr/>
            </a:pPr>
            <a:r>
              <a:rPr lang="cs-CZ" dirty="0"/>
              <a:t>- Nedostatky ve vymezení pravomocí, nedodržování práva apod.</a:t>
            </a:r>
          </a:p>
        </p:txBody>
      </p:sp>
    </p:spTree>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684</TotalTime>
  <Words>13019</Words>
  <Application>Microsoft Office PowerPoint</Application>
  <PresentationFormat>Širokoúhlá obrazovka</PresentationFormat>
  <Paragraphs>852</Paragraphs>
  <Slides>132</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132</vt:i4>
      </vt:variant>
    </vt:vector>
  </HeadingPairs>
  <TitlesOfParts>
    <vt:vector size="138" baseType="lpstr">
      <vt:lpstr>SimSun</vt:lpstr>
      <vt:lpstr>Arial</vt:lpstr>
      <vt:lpstr>Calibri</vt:lpstr>
      <vt:lpstr>Calibri Light</vt:lpstr>
      <vt:lpstr>Times New Roman</vt:lpstr>
      <vt:lpstr>Motiv Office</vt:lpstr>
      <vt:lpstr>Veřejné politiky</vt:lpstr>
      <vt:lpstr>Geneze veřejné politiky a oblast jejího zájmu</vt:lpstr>
      <vt:lpstr>Prezentace aplikace PowerPoint</vt:lpstr>
      <vt:lpstr>Pojetí „ policy“ – vychází z politologie (Trojdimenzionální pojetí politiky)</vt:lpstr>
      <vt:lpstr>Pojetí „public policy“</vt:lpstr>
      <vt:lpstr>Politologické pojetí veřejné politiky</vt:lpstr>
      <vt:lpstr>Vztah k ostatním vědám</vt:lpstr>
      <vt:lpstr>Vývoj veřejných politik v ČR</vt:lpstr>
      <vt:lpstr>Ostatní vědy - Geneze politologie</vt:lpstr>
      <vt:lpstr>Geneze politické vědy</vt:lpstr>
      <vt:lpstr>Konference UNESCO – Paříž 1948</vt:lpstr>
      <vt:lpstr>Maurice Duverger </vt:lpstr>
      <vt:lpstr>Pojetí politologie podle M. Duvergera</vt:lpstr>
      <vt:lpstr>Přístupy v politické vědě</vt:lpstr>
      <vt:lpstr>Vztah veřejné politiky k politologii</vt:lpstr>
      <vt:lpstr>Politologie a veřejné politiky</vt:lpstr>
      <vt:lpstr>Vztah veřejné politiky k ostatním vědám</vt:lpstr>
      <vt:lpstr>Znaky veřejné politiky</vt:lpstr>
      <vt:lpstr>Širší a užší pojetí veřejné politiky</vt:lpstr>
      <vt:lpstr>Širší pojetí</vt:lpstr>
      <vt:lpstr>Subjekty veřejné politiky</vt:lpstr>
      <vt:lpstr>Objekty veřejné politiky</vt:lpstr>
      <vt:lpstr>Termíny, využívané v ostatních vědách</vt:lpstr>
      <vt:lpstr>Veřejný zájem</vt:lpstr>
      <vt:lpstr>Prezentace aplikace PowerPoint</vt:lpstr>
      <vt:lpstr>Otázka pro skupinu</vt:lpstr>
      <vt:lpstr>Veřejný zájem</vt:lpstr>
      <vt:lpstr>Veřejný zájem</vt:lpstr>
      <vt:lpstr>Charakteristika veřejného zájmu</vt:lpstr>
      <vt:lpstr>Členění veřejných zájmů</vt:lpstr>
      <vt:lpstr>Prezentace aplikace PowerPoint</vt:lpstr>
      <vt:lpstr>Další rozlišení</vt:lpstr>
      <vt:lpstr>Rozhodovací procesy</vt:lpstr>
      <vt:lpstr>Úkol pro skupinu:</vt:lpstr>
      <vt:lpstr>Politické strany a jejich funkce</vt:lpstr>
      <vt:lpstr>Minimální definice</vt:lpstr>
      <vt:lpstr>Další vymezení</vt:lpstr>
      <vt:lpstr>Rozlišení</vt:lpstr>
      <vt:lpstr>Vývoj politických stran</vt:lpstr>
      <vt:lpstr>Prezentace aplikace PowerPoint</vt:lpstr>
      <vt:lpstr>Konfliktní linie - cleavages</vt:lpstr>
      <vt:lpstr>Arend Lijphart 1990 </vt:lpstr>
      <vt:lpstr>Klaus von Beyme – stranické rodiny</vt:lpstr>
      <vt:lpstr>George Brunner, funkce politických stran</vt:lpstr>
      <vt:lpstr>Gabriel Almond, Bingham Powel</vt:lpstr>
      <vt:lpstr>Elmar Wiesendhal – FUNKČNÍ KATALOG </vt:lpstr>
      <vt:lpstr>Funkce politických stran (von Beyme)</vt:lpstr>
      <vt:lpstr>Zájmové skupiny</vt:lpstr>
      <vt:lpstr>Prezentace aplikace PowerPoint</vt:lpstr>
      <vt:lpstr>Prezentace aplikace PowerPoint</vt:lpstr>
      <vt:lpstr>Prezentace aplikace PowerPoint</vt:lpstr>
      <vt:lpstr>Zprostředkování zájmů – vztah zájmových sdružení a politického systému</vt:lpstr>
      <vt:lpstr>Pluralistický model </vt:lpstr>
      <vt:lpstr>Pluralismus – D. Truman:</vt:lpstr>
      <vt:lpstr>Pluralismus – R. Dahl</vt:lpstr>
      <vt:lpstr>Pluralismus - kritika</vt:lpstr>
      <vt:lpstr>(Neo)korporativismus</vt:lpstr>
      <vt:lpstr>Schmitter</vt:lpstr>
      <vt:lpstr>Lembruch (funkční podmínky korporativizmu):</vt:lpstr>
      <vt:lpstr>Neokoporativizmus: kritika</vt:lpstr>
      <vt:lpstr>Lobbing</vt:lpstr>
      <vt:lpstr>Lobbying</vt:lpstr>
      <vt:lpstr>Koncept sítě tvorby politik</vt:lpstr>
      <vt:lpstr>Stabilita sítí politik</vt:lpstr>
      <vt:lpstr>Teoretické přístupy k procesu tvorby veřejných politik</vt:lpstr>
      <vt:lpstr>Teorie tvorby veřejných politk </vt:lpstr>
      <vt:lpstr>Institucionální racionální volba</vt:lpstr>
      <vt:lpstr>Teorie koalic aktérů</vt:lpstr>
      <vt:lpstr>Teorie tří proudů a okno příležitostí </vt:lpstr>
      <vt:lpstr>Teorie sítí veřejných politik</vt:lpstr>
      <vt:lpstr>Teorie přerušované rovnováhy</vt:lpstr>
      <vt:lpstr>Teorie sociální konstrukce cílových skupin</vt:lpstr>
      <vt:lpstr>Specifické normativní modely veřejných politik</vt:lpstr>
      <vt:lpstr>Utilitarizmus</vt:lpstr>
      <vt:lpstr>Rawlsův princip spravedlnosti </vt:lpstr>
      <vt:lpstr>Neoliberalizmus</vt:lpstr>
      <vt:lpstr>Úplné rovnostářství/Konzervatizmus)</vt:lpstr>
      <vt:lpstr>Zmenšení nerovnosti </vt:lpstr>
      <vt:lpstr>Kritérium lidské důstojnosti/Kultivace a uplatnění lidského potenciálu/udržitelný způsob života</vt:lpstr>
      <vt:lpstr>Prezentace aplikace PowerPoint</vt:lpstr>
      <vt:lpstr>Rozhodovací procesy v demokratických společnostech</vt:lpstr>
      <vt:lpstr>Politické režimy</vt:lpstr>
      <vt:lpstr>Politické režimy</vt:lpstr>
      <vt:lpstr>Politické režimy</vt:lpstr>
      <vt:lpstr>Typologie politických režimů</vt:lpstr>
      <vt:lpstr>Parlamentní režim</vt:lpstr>
      <vt:lpstr>Parlamentní režim</vt:lpstr>
      <vt:lpstr>Parlamentní režim</vt:lpstr>
      <vt:lpstr>Prezidentský režim</vt:lpstr>
      <vt:lpstr>Poloprezidentský režim</vt:lpstr>
      <vt:lpstr>Shrnutí</vt:lpstr>
      <vt:lpstr>Švýcarský režim</vt:lpstr>
      <vt:lpstr>Švýcarský režim</vt:lpstr>
      <vt:lpstr>Veřejná správa a veřejná politika</vt:lpstr>
      <vt:lpstr>Specifika moderního státu</vt:lpstr>
      <vt:lpstr>Stát </vt:lpstr>
      <vt:lpstr>Stát - znaky</vt:lpstr>
      <vt:lpstr>Stát jako instituce</vt:lpstr>
      <vt:lpstr>Specifika moderního státu</vt:lpstr>
      <vt:lpstr>(státní) moc</vt:lpstr>
      <vt:lpstr>Legitimita X moc</vt:lpstr>
      <vt:lpstr>Státní moc</vt:lpstr>
      <vt:lpstr>Základní techniky ustavování do státních funkcí:</vt:lpstr>
      <vt:lpstr>Nebezpečí koncentrace a zneužití státní moci</vt:lpstr>
      <vt:lpstr>Veřejná moc</vt:lpstr>
      <vt:lpstr>Suverenita</vt:lpstr>
      <vt:lpstr>Státní území a obyvatelstvo</vt:lpstr>
      <vt:lpstr>Správa</vt:lpstr>
      <vt:lpstr>Veřejná X soukromá správa</vt:lpstr>
      <vt:lpstr>VS soukromá X veřejná</vt:lpstr>
      <vt:lpstr>Druhy veřejné správy</vt:lpstr>
      <vt:lpstr>Veřejná správa</vt:lpstr>
      <vt:lpstr>Správa veřejná</vt:lpstr>
      <vt:lpstr>VS materiální X formální</vt:lpstr>
      <vt:lpstr>Materiální pojetí</vt:lpstr>
      <vt:lpstr>Správní věda</vt:lpstr>
      <vt:lpstr>Okruhy správní vědy</vt:lpstr>
      <vt:lpstr>Funkce správní vědy</vt:lpstr>
      <vt:lpstr>Úrovně veřejné politiky</vt:lpstr>
      <vt:lpstr>Prezentace aplikace PowerPoint</vt:lpstr>
      <vt:lpstr>Prezentace aplikace PowerPoint</vt:lpstr>
      <vt:lpstr>Regionální veřejná politika</vt:lpstr>
      <vt:lpstr>Národní veřejné politiky</vt:lpstr>
      <vt:lpstr>Evropská veřejná politika</vt:lpstr>
      <vt:lpstr>Prezentace aplikace PowerPoint</vt:lpstr>
      <vt:lpstr>Globální veřejná politika</vt:lpstr>
      <vt:lpstr>EU</vt:lpstr>
      <vt:lpstr>Komunitární politika</vt:lpstr>
      <vt:lpstr>Druhý pilíř</vt:lpstr>
      <vt:lpstr>Třetí pilíř</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Veřejné politiky</dc:title>
  <dc:creator>Lukáš Vomlela</dc:creator>
  <cp:lastModifiedBy>Lucie Kamrádová</cp:lastModifiedBy>
  <cp:revision>35</cp:revision>
  <dcterms:created xsi:type="dcterms:W3CDTF">2022-10-12T09:32:32Z</dcterms:created>
  <dcterms:modified xsi:type="dcterms:W3CDTF">2024-10-14T10:51:25Z</dcterms:modified>
</cp:coreProperties>
</file>