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0"/>
  </p:notesMasterIdLst>
  <p:sldIdLst>
    <p:sldId id="256" r:id="rId2"/>
    <p:sldId id="257" r:id="rId3"/>
    <p:sldId id="258" r:id="rId4"/>
    <p:sldId id="299" r:id="rId5"/>
    <p:sldId id="259" r:id="rId6"/>
    <p:sldId id="301" r:id="rId7"/>
    <p:sldId id="300" r:id="rId8"/>
    <p:sldId id="302" r:id="rId9"/>
    <p:sldId id="313" r:id="rId10"/>
    <p:sldId id="314" r:id="rId11"/>
    <p:sldId id="303" r:id="rId12"/>
    <p:sldId id="304" r:id="rId13"/>
    <p:sldId id="305" r:id="rId14"/>
    <p:sldId id="306" r:id="rId15"/>
    <p:sldId id="310" r:id="rId16"/>
    <p:sldId id="311" r:id="rId17"/>
    <p:sldId id="312" r:id="rId18"/>
    <p:sldId id="315" r:id="rId19"/>
    <p:sldId id="316" r:id="rId20"/>
    <p:sldId id="483" r:id="rId21"/>
    <p:sldId id="317" r:id="rId22"/>
    <p:sldId id="318" r:id="rId23"/>
    <p:sldId id="319" r:id="rId24"/>
    <p:sldId id="320" r:id="rId25"/>
    <p:sldId id="321" r:id="rId26"/>
    <p:sldId id="322" r:id="rId27"/>
    <p:sldId id="323" r:id="rId28"/>
    <p:sldId id="339" r:id="rId29"/>
    <p:sldId id="328" r:id="rId30"/>
    <p:sldId id="329" r:id="rId31"/>
    <p:sldId id="330" r:id="rId32"/>
    <p:sldId id="331" r:id="rId33"/>
    <p:sldId id="337" r:id="rId34"/>
    <p:sldId id="338" r:id="rId35"/>
    <p:sldId id="263" r:id="rId36"/>
    <p:sldId id="264" r:id="rId37"/>
    <p:sldId id="265" r:id="rId38"/>
    <p:sldId id="278" r:id="rId39"/>
    <p:sldId id="279" r:id="rId40"/>
    <p:sldId id="280" r:id="rId41"/>
    <p:sldId id="267" r:id="rId42"/>
    <p:sldId id="332" r:id="rId43"/>
    <p:sldId id="333" r:id="rId44"/>
    <p:sldId id="334" r:id="rId45"/>
    <p:sldId id="335" r:id="rId46"/>
    <p:sldId id="336" r:id="rId47"/>
    <p:sldId id="340" r:id="rId48"/>
    <p:sldId id="341" r:id="rId49"/>
    <p:sldId id="342" r:id="rId50"/>
    <p:sldId id="343" r:id="rId51"/>
    <p:sldId id="344" r:id="rId52"/>
    <p:sldId id="345" r:id="rId53"/>
    <p:sldId id="346" r:id="rId54"/>
    <p:sldId id="347" r:id="rId55"/>
    <p:sldId id="348" r:id="rId56"/>
    <p:sldId id="349" r:id="rId57"/>
    <p:sldId id="350" r:id="rId58"/>
    <p:sldId id="351" r:id="rId5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37F625-57CE-4F92-A0A7-069373FE5094}" type="datetimeFigureOut">
              <a:rPr lang="cs-CZ" smtClean="0"/>
              <a:t>21.10.2024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E11EFB-97FB-42A6-8562-64E32E5EF729}" type="slidenum">
              <a:rPr lang="cs-CZ" smtClean="0"/>
              <a:t>‹#›</a:t>
            </a:fld>
            <a:endParaRPr lang="cs-CZ"/>
          </a:p>
        </p:txBody>
      </p:sp>
    </p:spTree>
    <p:extLst>
      <p:ext uri="{BB962C8B-B14F-4D97-AF65-F5344CB8AC3E}">
        <p14:creationId xmlns:p14="http://schemas.microsoft.com/office/powerpoint/2010/main" val="651168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4ED78-6F6B-47F1-9413-D96DC5570D5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97A4451-CF5B-4AF3-86D8-53B0C8E345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6795F4B-E59D-48C2-BEA7-AFBFADEA04FD}"/>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5" name="Zástupný symbol pro zápatí 4">
            <a:extLst>
              <a:ext uri="{FF2B5EF4-FFF2-40B4-BE49-F238E27FC236}">
                <a16:creationId xmlns:a16="http://schemas.microsoft.com/office/drawing/2014/main" id="{5DA3017B-E3A3-4325-AF19-A8207E5D48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1F69B2-BB74-4A36-ADC6-06A5D400C835}"/>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1673683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65C1A0-162F-4D59-9C4D-F2011B29A5C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13E6B2F-1086-4571-87A8-793A358D267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942D0C2-1082-45F4-819D-82BA13894A96}"/>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5" name="Zástupný symbol pro zápatí 4">
            <a:extLst>
              <a:ext uri="{FF2B5EF4-FFF2-40B4-BE49-F238E27FC236}">
                <a16:creationId xmlns:a16="http://schemas.microsoft.com/office/drawing/2014/main" id="{74E9CCB3-654F-4B3B-BC9B-FED3E388FC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6F13A0-F0A0-424D-97C4-A94D8CB33CF0}"/>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15237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F7C4F16-40B3-46DB-AFAC-5FF99C66094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035F2F8-9B13-4B4B-A75A-B667DD7E175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8A162E-E5B8-464B-8C82-791426A94804}"/>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5" name="Zástupný symbol pro zápatí 4">
            <a:extLst>
              <a:ext uri="{FF2B5EF4-FFF2-40B4-BE49-F238E27FC236}">
                <a16:creationId xmlns:a16="http://schemas.microsoft.com/office/drawing/2014/main" id="{183DF5AC-01FD-4B67-8AF2-CF08F434351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6F290F0-BF67-4086-B11D-4B3D5FD824DC}"/>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51922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82428F-E81E-4E8C-A8D3-D022C9D963D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29A97821-8A06-4D84-A672-A4A6927FD102}"/>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FF767E-2957-4769-861E-80B6C2A197BC}"/>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5" name="Zástupný symbol pro zápatí 4">
            <a:extLst>
              <a:ext uri="{FF2B5EF4-FFF2-40B4-BE49-F238E27FC236}">
                <a16:creationId xmlns:a16="http://schemas.microsoft.com/office/drawing/2014/main" id="{01562AA4-6F64-43A1-AD24-935911489A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0F11C5-E8D0-42ED-AEAF-3B7C76CBB70E}"/>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412699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E2E36-4937-4BCE-9545-91E99799698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0B9DEE70-60DC-4B0D-8900-A0F7628D20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4B9A1AD-C4B8-43D7-A53F-130A52572BF9}"/>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5" name="Zástupný symbol pro zápatí 4">
            <a:extLst>
              <a:ext uri="{FF2B5EF4-FFF2-40B4-BE49-F238E27FC236}">
                <a16:creationId xmlns:a16="http://schemas.microsoft.com/office/drawing/2014/main" id="{57CD170B-9D3F-4425-9FC1-B9E8EF4B6C2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E378C5-22EA-4E33-8568-2A5581D8360E}"/>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23293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3C1F3-2F78-4F41-A183-720A5D69A97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AC974C7-A581-49A2-8AA6-EF21ED3682EF}"/>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7F12935-8EC9-40AC-98D2-05BF044BEC6F}"/>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0053CB8-21D3-4033-A067-C368A0DE8B25}"/>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6" name="Zástupný symbol pro zápatí 5">
            <a:extLst>
              <a:ext uri="{FF2B5EF4-FFF2-40B4-BE49-F238E27FC236}">
                <a16:creationId xmlns:a16="http://schemas.microsoft.com/office/drawing/2014/main" id="{2589F99A-3D77-4B86-BA26-AD03854FA68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EAC3A91-DB11-4FF6-ACFD-93C70EC112A1}"/>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568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78F9F1-81CE-4C61-8A91-646BDA62A9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6854881-281F-44BD-B7A4-2842D17A53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2347D3CF-BEAA-4960-AD76-86A7462F87A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C85F776-5EF8-4161-9E47-89352DDFD9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62CACEE-7355-4C86-AA0B-549F67687A09}"/>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A33BC75-99FC-49CA-BBBB-8D1693E86F1C}"/>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8" name="Zástupný symbol pro zápatí 7">
            <a:extLst>
              <a:ext uri="{FF2B5EF4-FFF2-40B4-BE49-F238E27FC236}">
                <a16:creationId xmlns:a16="http://schemas.microsoft.com/office/drawing/2014/main" id="{782A956D-E214-4DE5-ABEA-EA0AEA14C0B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9707547-4BC4-438D-9C5D-45430C69E565}"/>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473625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8D8746-B916-4AD8-9298-DAB965D141D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5F62CFC-816D-442E-BE74-6BEAD1C26864}"/>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4" name="Zástupný symbol pro zápatí 3">
            <a:extLst>
              <a:ext uri="{FF2B5EF4-FFF2-40B4-BE49-F238E27FC236}">
                <a16:creationId xmlns:a16="http://schemas.microsoft.com/office/drawing/2014/main" id="{D3FEB038-3316-4115-8218-E7CB78FB802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D29CB8F-99A2-47BE-8147-5BC0FA2CA448}"/>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68858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9F0970A-D9D6-4407-A6A0-A00E4DA4A14A}"/>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3" name="Zástupný symbol pro zápatí 2">
            <a:extLst>
              <a:ext uri="{FF2B5EF4-FFF2-40B4-BE49-F238E27FC236}">
                <a16:creationId xmlns:a16="http://schemas.microsoft.com/office/drawing/2014/main" id="{26090DC8-1D83-40C2-9D05-3F24A45797F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0EA1B1B-E8F8-4AE8-8CB2-96CB7C1B33E4}"/>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53132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D85A99-2A6A-4009-8945-A8DF11A6C20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F38B1FC0-1FED-47B0-A8F1-8543058FB9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C09B65F-242F-4A31-A1AF-A69F18430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09250C0-2CEB-4EE2-81E0-5A80889A3EA4}"/>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6" name="Zástupný symbol pro zápatí 5">
            <a:extLst>
              <a:ext uri="{FF2B5EF4-FFF2-40B4-BE49-F238E27FC236}">
                <a16:creationId xmlns:a16="http://schemas.microsoft.com/office/drawing/2014/main" id="{C39B4862-FCDA-445C-AA27-50CE8872437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6E0219-4658-4FD6-8086-5346B456E763}"/>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96746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4FCD69-7717-4112-88BE-E64D2028CDA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4485BF1-123A-4828-8949-D9F3520743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4019512-1FF3-4E24-9F99-866AC1E9A6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7209F6F-8CE6-490B-82E2-6F271519A6D4}"/>
              </a:ext>
            </a:extLst>
          </p:cNvPr>
          <p:cNvSpPr>
            <a:spLocks noGrp="1"/>
          </p:cNvSpPr>
          <p:nvPr>
            <p:ph type="dt" sz="half" idx="10"/>
          </p:nvPr>
        </p:nvSpPr>
        <p:spPr/>
        <p:txBody>
          <a:bodyPr/>
          <a:lstStyle/>
          <a:p>
            <a:fld id="{343F6158-1C0F-4584-B2C3-2E9A53B12EB1}" type="datetimeFigureOut">
              <a:rPr lang="cs-CZ" smtClean="0"/>
              <a:t>21.10.2024</a:t>
            </a:fld>
            <a:endParaRPr lang="cs-CZ"/>
          </a:p>
        </p:txBody>
      </p:sp>
      <p:sp>
        <p:nvSpPr>
          <p:cNvPr id="6" name="Zástupný symbol pro zápatí 5">
            <a:extLst>
              <a:ext uri="{FF2B5EF4-FFF2-40B4-BE49-F238E27FC236}">
                <a16:creationId xmlns:a16="http://schemas.microsoft.com/office/drawing/2014/main" id="{8291CF7E-A13D-4311-8303-E6CCD34A4C1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C859FC-24AB-41C7-ACD0-BE79A63D72AD}"/>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45737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8AF3A4-ED7C-409D-A6F6-7769BA5CB9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F915682-86C1-4857-95F6-95778C011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32830B-8AC6-4EFD-B7D8-6216032019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F6158-1C0F-4584-B2C3-2E9A53B12EB1}" type="datetimeFigureOut">
              <a:rPr lang="cs-CZ" smtClean="0"/>
              <a:t>21.10.2024</a:t>
            </a:fld>
            <a:endParaRPr lang="cs-CZ"/>
          </a:p>
        </p:txBody>
      </p:sp>
      <p:sp>
        <p:nvSpPr>
          <p:cNvPr id="5" name="Zástupný symbol pro zápatí 4">
            <a:extLst>
              <a:ext uri="{FF2B5EF4-FFF2-40B4-BE49-F238E27FC236}">
                <a16:creationId xmlns:a16="http://schemas.microsoft.com/office/drawing/2014/main" id="{59D1111A-DEAD-426A-BC2D-BC79747C03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185E152-F79F-4B3A-8A95-EA579DE6F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C089A-93D4-48AC-A15F-B3FA02EC04A4}" type="slidenum">
              <a:rPr lang="cs-CZ" smtClean="0"/>
              <a:t>‹#›</a:t>
            </a:fld>
            <a:endParaRPr lang="cs-CZ"/>
          </a:p>
        </p:txBody>
      </p:sp>
    </p:spTree>
    <p:extLst>
      <p:ext uri="{BB962C8B-B14F-4D97-AF65-F5344CB8AC3E}">
        <p14:creationId xmlns:p14="http://schemas.microsoft.com/office/powerpoint/2010/main" val="193671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322CBC-F674-4ECC-AF3F-CFBDFB18BAB2}"/>
              </a:ext>
            </a:extLst>
          </p:cNvPr>
          <p:cNvSpPr>
            <a:spLocks noGrp="1"/>
          </p:cNvSpPr>
          <p:nvPr>
            <p:ph type="ctrTitle"/>
          </p:nvPr>
        </p:nvSpPr>
        <p:spPr/>
        <p:txBody>
          <a:bodyPr/>
          <a:lstStyle/>
          <a:p>
            <a:r>
              <a:rPr lang="cs-CZ" dirty="0"/>
              <a:t>Veřejné politiky</a:t>
            </a:r>
          </a:p>
        </p:txBody>
      </p:sp>
      <p:sp>
        <p:nvSpPr>
          <p:cNvPr id="3" name="Podnadpis 2">
            <a:extLst>
              <a:ext uri="{FF2B5EF4-FFF2-40B4-BE49-F238E27FC236}">
                <a16:creationId xmlns:a16="http://schemas.microsoft.com/office/drawing/2014/main" id="{F9835916-C09D-4A1A-BF07-FED3BD817AFD}"/>
              </a:ext>
            </a:extLst>
          </p:cNvPr>
          <p:cNvSpPr>
            <a:spLocks noGrp="1"/>
          </p:cNvSpPr>
          <p:nvPr>
            <p:ph type="subTitle" idx="1"/>
          </p:nvPr>
        </p:nvSpPr>
        <p:spPr/>
        <p:txBody>
          <a:bodyPr>
            <a:normAutofit/>
          </a:bodyPr>
          <a:lstStyle/>
          <a:p>
            <a:endParaRPr lang="cs-CZ" dirty="0"/>
          </a:p>
          <a:p>
            <a:endParaRPr lang="cs-CZ" dirty="0"/>
          </a:p>
          <a:p>
            <a:endParaRPr lang="cs-CZ" dirty="0"/>
          </a:p>
        </p:txBody>
      </p:sp>
    </p:spTree>
    <p:extLst>
      <p:ext uri="{BB962C8B-B14F-4D97-AF65-F5344CB8AC3E}">
        <p14:creationId xmlns:p14="http://schemas.microsoft.com/office/powerpoint/2010/main" val="12519289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D7A4B-C991-466A-8B37-8B1316B2284C}"/>
              </a:ext>
            </a:extLst>
          </p:cNvPr>
          <p:cNvSpPr>
            <a:spLocks noGrp="1"/>
          </p:cNvSpPr>
          <p:nvPr>
            <p:ph type="title"/>
          </p:nvPr>
        </p:nvSpPr>
        <p:spPr>
          <a:xfrm>
            <a:off x="838200" y="365126"/>
            <a:ext cx="10515600" cy="904382"/>
          </a:xfrm>
        </p:spPr>
        <p:txBody>
          <a:bodyPr/>
          <a:lstStyle/>
          <a:p>
            <a:r>
              <a:rPr lang="cs-CZ" dirty="0"/>
              <a:t>Politologie a veřejné politiky</a:t>
            </a:r>
          </a:p>
        </p:txBody>
      </p:sp>
      <p:sp>
        <p:nvSpPr>
          <p:cNvPr id="3" name="Zástupný symbol pro obsah 2">
            <a:extLst>
              <a:ext uri="{FF2B5EF4-FFF2-40B4-BE49-F238E27FC236}">
                <a16:creationId xmlns:a16="http://schemas.microsoft.com/office/drawing/2014/main" id="{199E3EFF-C322-4D64-AD8F-DE5A7898B55B}"/>
              </a:ext>
            </a:extLst>
          </p:cNvPr>
          <p:cNvSpPr>
            <a:spLocks noGrp="1"/>
          </p:cNvSpPr>
          <p:nvPr>
            <p:ph idx="1"/>
          </p:nvPr>
        </p:nvSpPr>
        <p:spPr>
          <a:xfrm>
            <a:off x="838200" y="1340528"/>
            <a:ext cx="10515600" cy="5370989"/>
          </a:xfrm>
        </p:spPr>
        <p:txBody>
          <a:bodyPr>
            <a:normAutofit fontScale="62500" lnSpcReduction="20000"/>
          </a:bodyPr>
          <a:lstStyle/>
          <a:p>
            <a:r>
              <a:rPr lang="cs-CZ" dirty="0"/>
              <a:t>SHRNUTÍ</a:t>
            </a:r>
          </a:p>
          <a:p>
            <a:r>
              <a:rPr lang="cs-CZ" i="1" dirty="0"/>
              <a:t>„</a:t>
            </a:r>
            <a:r>
              <a:rPr lang="cs-CZ" b="1" i="1" dirty="0"/>
              <a:t>Veřejnými politikami (</a:t>
            </a:r>
            <a:r>
              <a:rPr lang="cs-CZ" b="1" i="1" dirty="0" err="1"/>
              <a:t>Policies</a:t>
            </a:r>
            <a:r>
              <a:rPr lang="cs-CZ" b="1" i="1" dirty="0"/>
              <a:t>) rozumíme výstupy politického procesu</a:t>
            </a:r>
            <a:r>
              <a:rPr lang="cs-CZ" i="1" dirty="0"/>
              <a:t>: politická opatření a jejich implementaci. Proto, abychom něco mohli označit za veřejnou politiku, musí být přijato formální a politicky legitimní rozhodnutí. Přesněji řečeno politika:</a:t>
            </a:r>
            <a:endParaRPr lang="cs-CZ" dirty="0"/>
          </a:p>
          <a:p>
            <a:pPr lvl="0"/>
            <a:r>
              <a:rPr lang="cs-CZ" b="1" i="1" dirty="0"/>
              <a:t>Je výsledkem jednání státních orgánů</a:t>
            </a:r>
            <a:r>
              <a:rPr lang="cs-CZ" i="1" dirty="0"/>
              <a:t>, které k němu mají legislativní, politické a finanční oprávnění. Z toho plyna také to, že jakákoli politika, její tvorba a implementace není nikdy věcí jediné instituce, ale často řady veřejných (i soukromých institucí.</a:t>
            </a:r>
            <a:endParaRPr lang="cs-CZ" dirty="0"/>
          </a:p>
          <a:p>
            <a:pPr lvl="0"/>
            <a:r>
              <a:rPr lang="cs-CZ" b="1" i="1" dirty="0"/>
              <a:t>Reaguje na konkrétní potřeby nebo problémy společnosti nebo skupin</a:t>
            </a:r>
            <a:r>
              <a:rPr lang="cs-CZ" i="1" dirty="0"/>
              <a:t>, které ji tvoří. Tyto potřeby artikulují a agregují různí političtí aktéři</a:t>
            </a:r>
            <a:endParaRPr lang="cs-CZ" dirty="0"/>
          </a:p>
          <a:p>
            <a:pPr lvl="0"/>
            <a:r>
              <a:rPr lang="cs-CZ" b="1" i="1" dirty="0"/>
              <a:t>Snaží se o dosažení souboru cílů</a:t>
            </a:r>
            <a:r>
              <a:rPr lang="cs-CZ" i="1" dirty="0"/>
              <a:t>, které představují pokus o řešení konkrétního společenského problému. Tyto cíle jsou diktovány potřebami, které má politika řešit.</a:t>
            </a:r>
            <a:endParaRPr lang="cs-CZ" dirty="0"/>
          </a:p>
          <a:p>
            <a:pPr lvl="0"/>
            <a:r>
              <a:rPr lang="cs-CZ" b="1" i="1" dirty="0"/>
              <a:t>Není obvykle tvořena jedním rozhodnutím nebo událostí, ale je výsledkem řady rozhodnutí. Tato rozhodnutí jsou v budoucnu </a:t>
            </a:r>
            <a:r>
              <a:rPr lang="cs-CZ" b="1" i="1" dirty="0" err="1"/>
              <a:t>revidovatelná</a:t>
            </a:r>
            <a:r>
              <a:rPr lang="cs-CZ" b="1" i="1" dirty="0"/>
              <a:t>. </a:t>
            </a:r>
            <a:endParaRPr lang="cs-CZ" b="1" dirty="0"/>
          </a:p>
          <a:p>
            <a:pPr lvl="0"/>
            <a:r>
              <a:rPr lang="cs-CZ" b="1" i="1" dirty="0"/>
              <a:t>Obsahuje specifikaci důvodů, proč byla přijata</a:t>
            </a:r>
            <a:r>
              <a:rPr lang="cs-CZ" i="1" dirty="0"/>
              <a:t>.“</a:t>
            </a:r>
            <a:r>
              <a:rPr lang="cs-CZ" dirty="0"/>
              <a:t> Převzato: (Balík, Císař, Fiala a kol., 2010, 12)</a:t>
            </a:r>
          </a:p>
          <a:p>
            <a:pPr marL="0" indent="0">
              <a:buNone/>
            </a:pPr>
            <a:endParaRPr lang="cs-CZ" dirty="0"/>
          </a:p>
          <a:p>
            <a:pPr algn="just"/>
            <a:r>
              <a:rPr lang="cs-CZ" dirty="0"/>
              <a:t>Jednotlivé oblasti jsou vymezeny rezortními institucemi. </a:t>
            </a:r>
            <a:r>
              <a:rPr lang="cs-CZ" i="1" dirty="0"/>
              <a:t>„V rámci exekutivy jsou důležitá ministerstva, která v rámci jednotlivých politických sektorů“ jsou na vrcholu jejich institucionální hierarchie. „Nové resorty bývají důležitým článkem v uznání nového politického sektoru.“ Ale existence politiky jako takové – není podmíněna existencí příslušného ministerstva. Ministerstvo může mít v kompetenci více než jednu politiku. „Existují politiky, které jsou ze své definice meziresortní, stejně tak může existovat politika bez ministerského zastřešení, což ji však bude vždy ve vztahu k ostatním politikám znevýhodňovat.“</a:t>
            </a:r>
            <a:r>
              <a:rPr lang="cs-CZ" dirty="0"/>
              <a:t> </a:t>
            </a:r>
          </a:p>
        </p:txBody>
      </p:sp>
    </p:spTree>
    <p:extLst>
      <p:ext uri="{BB962C8B-B14F-4D97-AF65-F5344CB8AC3E}">
        <p14:creationId xmlns:p14="http://schemas.microsoft.com/office/powerpoint/2010/main" val="2599153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BABBA-25B1-4A82-ACC8-235751F55402}"/>
              </a:ext>
            </a:extLst>
          </p:cNvPr>
          <p:cNvSpPr>
            <a:spLocks noGrp="1"/>
          </p:cNvSpPr>
          <p:nvPr>
            <p:ph type="title"/>
          </p:nvPr>
        </p:nvSpPr>
        <p:spPr/>
        <p:txBody>
          <a:bodyPr/>
          <a:lstStyle/>
          <a:p>
            <a:r>
              <a:rPr lang="cs-CZ" dirty="0"/>
              <a:t>Vztah veřejné politiky k ostatním vědám</a:t>
            </a:r>
          </a:p>
        </p:txBody>
      </p:sp>
      <p:sp>
        <p:nvSpPr>
          <p:cNvPr id="3" name="Zástupný symbol pro obsah 2">
            <a:extLst>
              <a:ext uri="{FF2B5EF4-FFF2-40B4-BE49-F238E27FC236}">
                <a16:creationId xmlns:a16="http://schemas.microsoft.com/office/drawing/2014/main" id="{24C9F4D1-A349-4986-9800-9A2338159EC6}"/>
              </a:ext>
            </a:extLst>
          </p:cNvPr>
          <p:cNvSpPr>
            <a:spLocks noGrp="1"/>
          </p:cNvSpPr>
          <p:nvPr>
            <p:ph idx="1"/>
          </p:nvPr>
        </p:nvSpPr>
        <p:spPr/>
        <p:txBody>
          <a:bodyPr>
            <a:normAutofit fontScale="92500" lnSpcReduction="20000"/>
          </a:bodyPr>
          <a:lstStyle/>
          <a:p>
            <a:r>
              <a:rPr lang="cs-CZ" dirty="0"/>
              <a:t>S politologií má veřejná politika totožný zájem o procesy, jejichž prostřednictvím dochází k přijímání rozhodnutí. </a:t>
            </a:r>
          </a:p>
          <a:p>
            <a:r>
              <a:rPr lang="cs-CZ" dirty="0"/>
              <a:t>Veřejná správa nahlíží, stejně, jako veřejná politika na roli administrativních aparátů v procesu formování politiky a implementaci rozhodnutí. </a:t>
            </a:r>
          </a:p>
          <a:p>
            <a:r>
              <a:rPr lang="cs-CZ" dirty="0"/>
              <a:t>S právními vědami při výzkumu veřejných politik je právo chápáno jako regulatorní rámec. </a:t>
            </a:r>
          </a:p>
          <a:p>
            <a:r>
              <a:rPr lang="cs-CZ" dirty="0"/>
              <a:t>Ekonomie ovlivnila veřejnou politiku. Veřejná politika se mj. zabývá analýzou nákladů a výnosů, či maximalizaci užitku hospodářské politiky. </a:t>
            </a:r>
          </a:p>
          <a:p>
            <a:r>
              <a:rPr lang="cs-CZ" dirty="0"/>
              <a:t>Veřejné politiky lze uchopit i z pohledu sociologie. Sociologie klade důraz na pochopení společnosti jako celku. </a:t>
            </a:r>
          </a:p>
          <a:p>
            <a:r>
              <a:rPr lang="cs-CZ" dirty="0"/>
              <a:t>Veřejná politika pod vlivem filozofie se také zaměřuje na hodnotové systémy a etické otázky. </a:t>
            </a:r>
          </a:p>
          <a:p>
            <a:endParaRPr lang="cs-CZ" dirty="0"/>
          </a:p>
        </p:txBody>
      </p:sp>
    </p:spTree>
    <p:extLst>
      <p:ext uri="{BB962C8B-B14F-4D97-AF65-F5344CB8AC3E}">
        <p14:creationId xmlns:p14="http://schemas.microsoft.com/office/powerpoint/2010/main" val="4060995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11EC01-DA83-4987-A687-6AAC850B6100}"/>
              </a:ext>
            </a:extLst>
          </p:cNvPr>
          <p:cNvSpPr>
            <a:spLocks noGrp="1"/>
          </p:cNvSpPr>
          <p:nvPr>
            <p:ph type="title"/>
          </p:nvPr>
        </p:nvSpPr>
        <p:spPr/>
        <p:txBody>
          <a:bodyPr/>
          <a:lstStyle/>
          <a:p>
            <a:r>
              <a:rPr lang="cs-CZ" dirty="0"/>
              <a:t>Znaky veřejné politiky</a:t>
            </a:r>
          </a:p>
        </p:txBody>
      </p:sp>
      <p:sp>
        <p:nvSpPr>
          <p:cNvPr id="3" name="Zástupný symbol pro obsah 2">
            <a:extLst>
              <a:ext uri="{FF2B5EF4-FFF2-40B4-BE49-F238E27FC236}">
                <a16:creationId xmlns:a16="http://schemas.microsoft.com/office/drawing/2014/main" id="{2D7CDD30-5C59-47E0-9C8F-263599EFCFFA}"/>
              </a:ext>
            </a:extLst>
          </p:cNvPr>
          <p:cNvSpPr>
            <a:spLocks noGrp="1"/>
          </p:cNvSpPr>
          <p:nvPr>
            <p:ph idx="1"/>
          </p:nvPr>
        </p:nvSpPr>
        <p:spPr/>
        <p:txBody>
          <a:bodyPr>
            <a:normAutofit fontScale="92500"/>
          </a:bodyPr>
          <a:lstStyle/>
          <a:p>
            <a:r>
              <a:rPr lang="cs-CZ" b="1" dirty="0"/>
              <a:t>Interdisciplinarita!!!</a:t>
            </a:r>
            <a:r>
              <a:rPr lang="cs-CZ" dirty="0"/>
              <a:t> </a:t>
            </a:r>
          </a:p>
          <a:p>
            <a:r>
              <a:rPr lang="cs-CZ" b="1" dirty="0"/>
              <a:t>snaha o </a:t>
            </a:r>
            <a:r>
              <a:rPr lang="cs-CZ" b="1" i="1" dirty="0"/>
              <a:t>„praktické uplatnění veřejné politiky při řešení konkrétních sociálních problémů.</a:t>
            </a:r>
            <a:r>
              <a:rPr lang="cs-CZ" i="1" dirty="0"/>
              <a:t> Tato ambice – stát se užitečným nástrojem, schopným poskytovat informace, které by přispěly k lepšímu řešení těchto problémů – byla určujícím faktorem samotného jejího vzniku.“</a:t>
            </a:r>
            <a:r>
              <a:rPr lang="cs-CZ" dirty="0"/>
              <a:t> (Potůček 2005, 11). </a:t>
            </a:r>
          </a:p>
          <a:p>
            <a:r>
              <a:rPr lang="cs-CZ" dirty="0"/>
              <a:t>poskytuje vhodné nástroje pro lepší porozumění společnosti a politice.</a:t>
            </a:r>
          </a:p>
          <a:p>
            <a:r>
              <a:rPr lang="cs-CZ" dirty="0"/>
              <a:t> Veřejná politika nabízí výsledkům bezprostřední užití. </a:t>
            </a:r>
          </a:p>
          <a:p>
            <a:r>
              <a:rPr lang="cs-CZ" dirty="0"/>
              <a:t>Nevýhoda - tato její aplikační povaha přispívá ke slabosti jejích výchozích teorií a k obrazu disciplíny, které schází vědecké zdůvodnění v očích představitelů jiných věd...“ (Potůček 2005, 11). </a:t>
            </a:r>
          </a:p>
          <a:p>
            <a:endParaRPr lang="cs-CZ" dirty="0"/>
          </a:p>
        </p:txBody>
      </p:sp>
    </p:spTree>
    <p:extLst>
      <p:ext uri="{BB962C8B-B14F-4D97-AF65-F5344CB8AC3E}">
        <p14:creationId xmlns:p14="http://schemas.microsoft.com/office/powerpoint/2010/main" val="17750808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C67312-C553-4A4A-8FFA-E4E22BFA8831}"/>
              </a:ext>
            </a:extLst>
          </p:cNvPr>
          <p:cNvSpPr>
            <a:spLocks noGrp="1"/>
          </p:cNvSpPr>
          <p:nvPr>
            <p:ph type="title"/>
          </p:nvPr>
        </p:nvSpPr>
        <p:spPr/>
        <p:txBody>
          <a:bodyPr/>
          <a:lstStyle/>
          <a:p>
            <a:r>
              <a:rPr lang="cs-CZ" dirty="0"/>
              <a:t>Širší a užší pojetí veřejné politiky</a:t>
            </a:r>
          </a:p>
        </p:txBody>
      </p:sp>
      <p:sp>
        <p:nvSpPr>
          <p:cNvPr id="3" name="Zástupný symbol pro obsah 2">
            <a:extLst>
              <a:ext uri="{FF2B5EF4-FFF2-40B4-BE49-F238E27FC236}">
                <a16:creationId xmlns:a16="http://schemas.microsoft.com/office/drawing/2014/main" id="{0ADE3EA7-15C4-4BB7-8264-A78F4A975BC7}"/>
              </a:ext>
            </a:extLst>
          </p:cNvPr>
          <p:cNvSpPr>
            <a:spLocks noGrp="1"/>
          </p:cNvSpPr>
          <p:nvPr>
            <p:ph idx="1"/>
          </p:nvPr>
        </p:nvSpPr>
        <p:spPr/>
        <p:txBody>
          <a:bodyPr/>
          <a:lstStyle/>
          <a:p>
            <a:pPr lvl="0"/>
            <a:r>
              <a:rPr lang="cs-CZ" dirty="0"/>
              <a:t>širší pojetí – „</a:t>
            </a:r>
            <a:r>
              <a:rPr lang="cs-CZ" b="1" dirty="0"/>
              <a:t>analyzuje formování veřejného zájmu „(součástí veřejné politiky je pak i bezpečnostní politika, zahraniční politika, sociální politika atd.)</a:t>
            </a:r>
            <a:r>
              <a:rPr lang="cs-CZ" dirty="0"/>
              <a:t>“ (</a:t>
            </a:r>
            <a:r>
              <a:rPr lang="cs-CZ" dirty="0" err="1"/>
              <a:t>Halásek</a:t>
            </a:r>
            <a:r>
              <a:rPr lang="cs-CZ" dirty="0"/>
              <a:t>, 2004, 9)</a:t>
            </a:r>
          </a:p>
          <a:p>
            <a:r>
              <a:rPr lang="cs-CZ" dirty="0"/>
              <a:t>užší pojetí „</a:t>
            </a:r>
            <a:r>
              <a:rPr lang="cs-CZ" b="1" dirty="0"/>
              <a:t>jen některý aspekt veřejné politiky</a:t>
            </a:r>
            <a:r>
              <a:rPr lang="cs-CZ" dirty="0"/>
              <a:t>, tj. politika životního prostředí, regionální politika, municipální politika, politika jednotlivých odvětví či organizací veřejného sektoru, např. zdravotní politika, vzdělávací politika, kulturní politika atp.“ </a:t>
            </a:r>
          </a:p>
        </p:txBody>
      </p:sp>
    </p:spTree>
    <p:extLst>
      <p:ext uri="{BB962C8B-B14F-4D97-AF65-F5344CB8AC3E}">
        <p14:creationId xmlns:p14="http://schemas.microsoft.com/office/powerpoint/2010/main" val="3308104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894F8F-E831-4834-8140-2B88F7A28901}"/>
              </a:ext>
            </a:extLst>
          </p:cNvPr>
          <p:cNvSpPr>
            <a:spLocks noGrp="1"/>
          </p:cNvSpPr>
          <p:nvPr>
            <p:ph type="title"/>
          </p:nvPr>
        </p:nvSpPr>
        <p:spPr/>
        <p:txBody>
          <a:bodyPr/>
          <a:lstStyle/>
          <a:p>
            <a:r>
              <a:rPr lang="cs-CZ" dirty="0"/>
              <a:t>Širší pojetí</a:t>
            </a:r>
          </a:p>
        </p:txBody>
      </p:sp>
      <p:sp>
        <p:nvSpPr>
          <p:cNvPr id="3" name="Zástupný symbol pro obsah 2">
            <a:extLst>
              <a:ext uri="{FF2B5EF4-FFF2-40B4-BE49-F238E27FC236}">
                <a16:creationId xmlns:a16="http://schemas.microsoft.com/office/drawing/2014/main" id="{DA474CE9-3EDE-438D-8B39-CC5A4E1FE5FF}"/>
              </a:ext>
            </a:extLst>
          </p:cNvPr>
          <p:cNvSpPr>
            <a:spLocks noGrp="1"/>
          </p:cNvSpPr>
          <p:nvPr>
            <p:ph idx="1"/>
          </p:nvPr>
        </p:nvSpPr>
        <p:spPr/>
        <p:txBody>
          <a:bodyPr>
            <a:normAutofit lnSpcReduction="10000"/>
          </a:bodyPr>
          <a:lstStyle/>
          <a:p>
            <a:r>
              <a:rPr lang="cs-CZ" dirty="0"/>
              <a:t>Širší pojetí veřejné politiky můžeme dále rozčlenit na následující základní kategorie:</a:t>
            </a:r>
          </a:p>
          <a:p>
            <a:pPr lvl="0"/>
            <a:r>
              <a:rPr lang="cs-CZ" dirty="0"/>
              <a:t>„</a:t>
            </a:r>
            <a:r>
              <a:rPr lang="cs-CZ" b="1" dirty="0"/>
              <a:t>nejširší pojetí zahrnuje všechny složky výkonné věcné veřejné politiky, tj. např. zahraniční, bezpečnostní, vojenskou hospodářskou atd.</a:t>
            </a:r>
          </a:p>
          <a:p>
            <a:pPr lvl="0"/>
            <a:r>
              <a:rPr lang="cs-CZ" b="1" dirty="0"/>
              <a:t>středně rozsáhlé pojetí </a:t>
            </a:r>
            <a:r>
              <a:rPr lang="cs-CZ" dirty="0"/>
              <a:t>se soustřeďuje převážně na tzv. odvětví rozvoje člověka, tj. školství, zdravotnictví, kulturu, sociální péči, tělovýchovu a sport.</a:t>
            </a:r>
          </a:p>
          <a:p>
            <a:r>
              <a:rPr lang="cs-CZ" b="1" dirty="0"/>
              <a:t>nejužší pojetí </a:t>
            </a:r>
            <a:r>
              <a:rPr lang="cs-CZ" dirty="0"/>
              <a:t>je možno redukovat pouze na dílčí sociální oblast, i chápat v podstatě jako sociálně charitativní péči, nebo pouze na regionální oblast, kdy může jít i o zcela malé lokality.“ </a:t>
            </a:r>
          </a:p>
        </p:txBody>
      </p:sp>
    </p:spTree>
    <p:extLst>
      <p:ext uri="{BB962C8B-B14F-4D97-AF65-F5344CB8AC3E}">
        <p14:creationId xmlns:p14="http://schemas.microsoft.com/office/powerpoint/2010/main" val="3001682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977C1B-2950-4CD2-8BFA-24B36B175882}"/>
              </a:ext>
            </a:extLst>
          </p:cNvPr>
          <p:cNvSpPr>
            <a:spLocks noGrp="1"/>
          </p:cNvSpPr>
          <p:nvPr>
            <p:ph type="title"/>
          </p:nvPr>
        </p:nvSpPr>
        <p:spPr/>
        <p:txBody>
          <a:bodyPr/>
          <a:lstStyle/>
          <a:p>
            <a:r>
              <a:rPr lang="cs-CZ" dirty="0"/>
              <a:t>Subjekty veřejné politiky</a:t>
            </a:r>
          </a:p>
        </p:txBody>
      </p:sp>
      <p:sp>
        <p:nvSpPr>
          <p:cNvPr id="3" name="Zástupný symbol pro obsah 2">
            <a:extLst>
              <a:ext uri="{FF2B5EF4-FFF2-40B4-BE49-F238E27FC236}">
                <a16:creationId xmlns:a16="http://schemas.microsoft.com/office/drawing/2014/main" id="{7ACD9156-7703-463B-8960-DA6C7C4FE19D}"/>
              </a:ext>
            </a:extLst>
          </p:cNvPr>
          <p:cNvSpPr>
            <a:spLocks noGrp="1"/>
          </p:cNvSpPr>
          <p:nvPr>
            <p:ph idx="1"/>
          </p:nvPr>
        </p:nvSpPr>
        <p:spPr/>
        <p:txBody>
          <a:bodyPr/>
          <a:lstStyle/>
          <a:p>
            <a:pPr lvl="0"/>
            <a:r>
              <a:rPr lang="cs-CZ" dirty="0"/>
              <a:t>nadnárodní instituce a subjekty (např. EU, NATO)</a:t>
            </a:r>
          </a:p>
          <a:p>
            <a:pPr lvl="0"/>
            <a:r>
              <a:rPr lang="cs-CZ" dirty="0"/>
              <a:t>stát a jeho orgány státní správy</a:t>
            </a:r>
          </a:p>
          <a:p>
            <a:pPr lvl="0"/>
            <a:r>
              <a:rPr lang="cs-CZ" dirty="0"/>
              <a:t>obce a jiné samosprávné celky</a:t>
            </a:r>
          </a:p>
          <a:p>
            <a:pPr lvl="0"/>
            <a:r>
              <a:rPr lang="cs-CZ" dirty="0"/>
              <a:t>občané, rodiny, domácnosti</a:t>
            </a:r>
          </a:p>
          <a:p>
            <a:pPr lvl="0"/>
            <a:r>
              <a:rPr lang="cs-CZ" dirty="0"/>
              <a:t>občanské iniciativy, politické strany církve atd.</a:t>
            </a:r>
          </a:p>
          <a:p>
            <a:pPr lvl="0"/>
            <a:endParaRPr lang="cs-CZ" dirty="0"/>
          </a:p>
          <a:p>
            <a:pPr lvl="0"/>
            <a:r>
              <a:rPr lang="cs-CZ" dirty="0"/>
              <a:t>Viz další snímky prezentace</a:t>
            </a:r>
          </a:p>
          <a:p>
            <a:endParaRPr lang="cs-CZ" dirty="0"/>
          </a:p>
        </p:txBody>
      </p:sp>
    </p:spTree>
    <p:extLst>
      <p:ext uri="{BB962C8B-B14F-4D97-AF65-F5344CB8AC3E}">
        <p14:creationId xmlns:p14="http://schemas.microsoft.com/office/powerpoint/2010/main" val="4070302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45985D-5C55-449E-B1BD-EA94225F921D}"/>
              </a:ext>
            </a:extLst>
          </p:cNvPr>
          <p:cNvSpPr>
            <a:spLocks noGrp="1"/>
          </p:cNvSpPr>
          <p:nvPr>
            <p:ph type="title"/>
          </p:nvPr>
        </p:nvSpPr>
        <p:spPr/>
        <p:txBody>
          <a:bodyPr/>
          <a:lstStyle/>
          <a:p>
            <a:r>
              <a:rPr lang="cs-CZ" dirty="0"/>
              <a:t>Objekty veřejné politiky</a:t>
            </a:r>
          </a:p>
        </p:txBody>
      </p:sp>
      <p:sp>
        <p:nvSpPr>
          <p:cNvPr id="3" name="Zástupný symbol pro obsah 2">
            <a:extLst>
              <a:ext uri="{FF2B5EF4-FFF2-40B4-BE49-F238E27FC236}">
                <a16:creationId xmlns:a16="http://schemas.microsoft.com/office/drawing/2014/main" id="{45780D3E-703F-4D54-822B-BDDE59CC086F}"/>
              </a:ext>
            </a:extLst>
          </p:cNvPr>
          <p:cNvSpPr>
            <a:spLocks noGrp="1"/>
          </p:cNvSpPr>
          <p:nvPr>
            <p:ph idx="1"/>
          </p:nvPr>
        </p:nvSpPr>
        <p:spPr/>
        <p:txBody>
          <a:bodyPr/>
          <a:lstStyle/>
          <a:p>
            <a:pPr lvl="0"/>
            <a:r>
              <a:rPr lang="cs-CZ" dirty="0"/>
              <a:t>jednotlivec, skupiny lidí, obyvatelstvo</a:t>
            </a:r>
          </a:p>
          <a:p>
            <a:pPr lvl="0"/>
            <a:r>
              <a:rPr lang="cs-CZ" dirty="0"/>
              <a:t>obce, kraje</a:t>
            </a:r>
          </a:p>
          <a:p>
            <a:pPr lvl="0"/>
            <a:r>
              <a:rPr lang="cs-CZ" dirty="0"/>
              <a:t>chráněná území</a:t>
            </a:r>
          </a:p>
          <a:p>
            <a:pPr lvl="0"/>
            <a:r>
              <a:rPr lang="cs-CZ" dirty="0"/>
              <a:t>velké městské aglomerace</a:t>
            </a:r>
          </a:p>
          <a:p>
            <a:pPr lvl="0"/>
            <a:r>
              <a:rPr lang="cs-CZ" dirty="0"/>
              <a:t>příhraniční oblasti</a:t>
            </a:r>
          </a:p>
          <a:p>
            <a:endParaRPr lang="cs-CZ" dirty="0"/>
          </a:p>
        </p:txBody>
      </p:sp>
    </p:spTree>
    <p:extLst>
      <p:ext uri="{BB962C8B-B14F-4D97-AF65-F5344CB8AC3E}">
        <p14:creationId xmlns:p14="http://schemas.microsoft.com/office/powerpoint/2010/main" val="2915973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C11A80-EB86-46E9-A7AE-710782C7B349}"/>
              </a:ext>
            </a:extLst>
          </p:cNvPr>
          <p:cNvSpPr>
            <a:spLocks noGrp="1"/>
          </p:cNvSpPr>
          <p:nvPr>
            <p:ph type="title"/>
          </p:nvPr>
        </p:nvSpPr>
        <p:spPr/>
        <p:txBody>
          <a:bodyPr/>
          <a:lstStyle/>
          <a:p>
            <a:r>
              <a:rPr lang="cs-CZ" dirty="0"/>
              <a:t>Termíny, využívané v ostatních vědách</a:t>
            </a:r>
          </a:p>
        </p:txBody>
      </p:sp>
      <p:sp>
        <p:nvSpPr>
          <p:cNvPr id="3" name="Zástupný symbol pro obsah 2">
            <a:extLst>
              <a:ext uri="{FF2B5EF4-FFF2-40B4-BE49-F238E27FC236}">
                <a16:creationId xmlns:a16="http://schemas.microsoft.com/office/drawing/2014/main" id="{A0E11214-990A-42F1-945A-71F943103195}"/>
              </a:ext>
            </a:extLst>
          </p:cNvPr>
          <p:cNvSpPr>
            <a:spLocks noGrp="1"/>
          </p:cNvSpPr>
          <p:nvPr>
            <p:ph idx="1"/>
          </p:nvPr>
        </p:nvSpPr>
        <p:spPr/>
        <p:txBody>
          <a:bodyPr/>
          <a:lstStyle/>
          <a:p>
            <a:r>
              <a:rPr lang="cs-CZ" dirty="0"/>
              <a:t>veřejný zájem, (Sociologie a Politologie)</a:t>
            </a:r>
          </a:p>
          <a:p>
            <a:r>
              <a:rPr lang="cs-CZ" dirty="0"/>
              <a:t>veřejné záležitosti (Politologie)</a:t>
            </a:r>
          </a:p>
          <a:p>
            <a:r>
              <a:rPr lang="cs-CZ" dirty="0"/>
              <a:t>veřejný prostor, (Komunikace)</a:t>
            </a:r>
          </a:p>
          <a:p>
            <a:r>
              <a:rPr lang="cs-CZ" dirty="0"/>
              <a:t>veřejný sektor, veřejné finance, veřejné statky (Ekonomie)</a:t>
            </a:r>
          </a:p>
          <a:p>
            <a:r>
              <a:rPr lang="cs-CZ" dirty="0"/>
              <a:t>veřejné právo. (Právo)</a:t>
            </a:r>
          </a:p>
          <a:p>
            <a:endParaRPr lang="cs-CZ" dirty="0"/>
          </a:p>
        </p:txBody>
      </p:sp>
    </p:spTree>
    <p:extLst>
      <p:ext uri="{BB962C8B-B14F-4D97-AF65-F5344CB8AC3E}">
        <p14:creationId xmlns:p14="http://schemas.microsoft.com/office/powerpoint/2010/main" val="9557902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386B3-9E08-48E2-8BE0-3AD5585EF3CC}"/>
              </a:ext>
            </a:extLst>
          </p:cNvPr>
          <p:cNvSpPr>
            <a:spLocks noGrp="1"/>
          </p:cNvSpPr>
          <p:nvPr>
            <p:ph type="title"/>
          </p:nvPr>
        </p:nvSpPr>
        <p:spPr/>
        <p:txBody>
          <a:bodyPr/>
          <a:lstStyle/>
          <a:p>
            <a:r>
              <a:rPr lang="cs-CZ" dirty="0"/>
              <a:t>Veřejný zájem</a:t>
            </a:r>
          </a:p>
        </p:txBody>
      </p:sp>
      <p:sp>
        <p:nvSpPr>
          <p:cNvPr id="3" name="Zástupný symbol pro obsah 2">
            <a:extLst>
              <a:ext uri="{FF2B5EF4-FFF2-40B4-BE49-F238E27FC236}">
                <a16:creationId xmlns:a16="http://schemas.microsoft.com/office/drawing/2014/main" id="{0EAA9FEF-A602-435E-B0A4-C1A6062A2702}"/>
              </a:ext>
            </a:extLst>
          </p:cNvPr>
          <p:cNvSpPr>
            <a:spLocks noGrp="1"/>
          </p:cNvSpPr>
          <p:nvPr>
            <p:ph idx="1"/>
          </p:nvPr>
        </p:nvSpPr>
        <p:spPr/>
        <p:txBody>
          <a:bodyPr>
            <a:normAutofit/>
          </a:bodyPr>
          <a:lstStyle/>
          <a:p>
            <a:pPr algn="just"/>
            <a:r>
              <a:rPr lang="cs-CZ" dirty="0"/>
              <a:t>Veřejný zájem představuje poměrně nejednoznačný termín, který není všeobecně přijímán a nemá definitivní platnost. </a:t>
            </a:r>
          </a:p>
          <a:p>
            <a:pPr algn="just"/>
            <a:r>
              <a:rPr lang="cs-CZ" dirty="0" err="1"/>
              <a:t>Lippman</a:t>
            </a:r>
            <a:r>
              <a:rPr lang="cs-CZ" dirty="0"/>
              <a:t> v této souvislosti uvádí, že: </a:t>
            </a:r>
            <a:r>
              <a:rPr lang="cs-CZ" i="1" dirty="0"/>
              <a:t>„dospělí lidé, chce se věřit, sdílejí shodné veřejné zájmy. Veřejný zájem se však u nich směšuje, a někdy jej v rozporu s jejich soukromými a speciálními zájmy. Je-li tomu tak, lze říci, že veřejný zájem je zřejmě tím, co by si lidé vybrali, kdyby viděli jasně, racionálně a jednali nezaujatě a benevolentně.“</a:t>
            </a:r>
            <a:r>
              <a:rPr lang="cs-CZ" dirty="0"/>
              <a:t> (Potůček, 2005 12).</a:t>
            </a:r>
          </a:p>
          <a:p>
            <a:endParaRPr lang="cs-CZ" dirty="0"/>
          </a:p>
        </p:txBody>
      </p:sp>
    </p:spTree>
    <p:extLst>
      <p:ext uri="{BB962C8B-B14F-4D97-AF65-F5344CB8AC3E}">
        <p14:creationId xmlns:p14="http://schemas.microsoft.com/office/powerpoint/2010/main" val="10367653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66BD7C-2860-416D-9B88-3E54C917C05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2078270B-8625-4D7F-83AC-DF1021BF4269}"/>
              </a:ext>
            </a:extLst>
          </p:cNvPr>
          <p:cNvSpPr>
            <a:spLocks noGrp="1"/>
          </p:cNvSpPr>
          <p:nvPr>
            <p:ph idx="1"/>
          </p:nvPr>
        </p:nvSpPr>
        <p:spPr/>
        <p:txBody>
          <a:bodyPr>
            <a:normAutofit fontScale="70000" lnSpcReduction="20000"/>
          </a:bodyPr>
          <a:lstStyle/>
          <a:p>
            <a:pPr algn="just"/>
            <a:r>
              <a:rPr lang="cs-CZ" dirty="0"/>
              <a:t>Veřejný zájem ve velmi obecné rovně v demokratických společnostech vyjadřuje především </a:t>
            </a:r>
            <a:r>
              <a:rPr lang="cs-CZ" b="1" dirty="0"/>
              <a:t> </a:t>
            </a:r>
            <a:r>
              <a:rPr lang="cs-CZ" b="1" i="1" dirty="0"/>
              <a:t>„to, co si přeje většina.“</a:t>
            </a:r>
            <a:r>
              <a:rPr lang="cs-CZ" b="1" dirty="0"/>
              <a:t> (Potůček, 2005, 12) </a:t>
            </a:r>
          </a:p>
          <a:p>
            <a:pPr algn="just"/>
            <a:r>
              <a:rPr lang="cs-CZ" dirty="0"/>
              <a:t>Přesto v tomto velmi obecném vymezení je potřeba definovat také zájmy nejrůznějších menšinových skupin, jež by mohly být zásadně narušeny. </a:t>
            </a:r>
          </a:p>
          <a:p>
            <a:pPr algn="just"/>
            <a:r>
              <a:rPr lang="cs-CZ" dirty="0"/>
              <a:t>Z tohoto důvodu přestavují základní instituce, kterými jsou „obec, instituce občanské společnosti a stát těmi institucemi, které nabízejí institucionální mechanismy pro artikulaci, agregaci a koordinaci, případně i realizaci dílčích zájmů do podoby, v níž je už užitečné hovořit o zájmech veřejných. Významná je ovšem komplikace daná institucionálním zprostředkováním těchto veřejných zájmů. </a:t>
            </a:r>
          </a:p>
          <a:p>
            <a:pPr algn="just"/>
            <a:r>
              <a:rPr lang="cs-CZ" dirty="0"/>
              <a:t>Úřady a úředníci mají také své zájmy, které vstupují do politického procesu identifikace a uspokojování toho, co se dotýká veřejného zájmů. Samotné vymezení toho, co je (resp. co má být) veřejným zájmem je tedy živým sociálním a politickým procesem.“ (např. Potůček, 2005, 12).</a:t>
            </a:r>
          </a:p>
          <a:p>
            <a:pPr algn="just"/>
            <a:r>
              <a:rPr lang="cs-CZ" dirty="0"/>
              <a:t>Kvůli různým orientacím a zájmům jednotlivců – způsobují, že veřejné zájmy se tak často „stávají předmětem vyjednávání, a někdy i konfliktu.“ (Potůček, 2005, 13) „Veřejný zájem je východiskem a jeho realizace kritériem účinnosti veřejné politiky.“ (</a:t>
            </a:r>
            <a:r>
              <a:rPr lang="cs-CZ" dirty="0" err="1"/>
              <a:t>Halásek</a:t>
            </a:r>
            <a:r>
              <a:rPr lang="cs-CZ" dirty="0"/>
              <a:t>, 2004, 41)</a:t>
            </a:r>
          </a:p>
          <a:p>
            <a:endParaRPr lang="cs-CZ" dirty="0"/>
          </a:p>
        </p:txBody>
      </p:sp>
    </p:spTree>
    <p:extLst>
      <p:ext uri="{BB962C8B-B14F-4D97-AF65-F5344CB8AC3E}">
        <p14:creationId xmlns:p14="http://schemas.microsoft.com/office/powerpoint/2010/main" val="3495209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11667A-1463-4201-B497-2C41A1BB5FF9}"/>
              </a:ext>
            </a:extLst>
          </p:cNvPr>
          <p:cNvSpPr>
            <a:spLocks noGrp="1"/>
          </p:cNvSpPr>
          <p:nvPr>
            <p:ph type="title"/>
          </p:nvPr>
        </p:nvSpPr>
        <p:spPr/>
        <p:txBody>
          <a:bodyPr/>
          <a:lstStyle/>
          <a:p>
            <a:r>
              <a:rPr lang="cs-CZ" dirty="0"/>
              <a:t>Geneze veřejné politiky a oblast jejího zájmu</a:t>
            </a:r>
          </a:p>
        </p:txBody>
      </p:sp>
      <p:sp>
        <p:nvSpPr>
          <p:cNvPr id="3" name="Zástupný symbol pro obsah 2">
            <a:extLst>
              <a:ext uri="{FF2B5EF4-FFF2-40B4-BE49-F238E27FC236}">
                <a16:creationId xmlns:a16="http://schemas.microsoft.com/office/drawing/2014/main" id="{1137035E-EAE5-447A-B735-98952DCE9187}"/>
              </a:ext>
            </a:extLst>
          </p:cNvPr>
          <p:cNvSpPr>
            <a:spLocks noGrp="1"/>
          </p:cNvSpPr>
          <p:nvPr>
            <p:ph idx="1"/>
          </p:nvPr>
        </p:nvSpPr>
        <p:spPr/>
        <p:txBody>
          <a:bodyPr>
            <a:normAutofit fontScale="85000" lnSpcReduction="20000"/>
          </a:bodyPr>
          <a:lstStyle/>
          <a:p>
            <a:pPr algn="just"/>
            <a:r>
              <a:rPr lang="cs-CZ" dirty="0"/>
              <a:t>Veřejná politika je ve srovnání s jinými sociálními vědami multidisciplinární. </a:t>
            </a:r>
          </a:p>
          <a:p>
            <a:pPr algn="just"/>
            <a:r>
              <a:rPr lang="cs-CZ" dirty="0"/>
              <a:t>Martin Potůček: hranice této vědní disciplíny jsou dodnes poměrně neurčité. </a:t>
            </a:r>
          </a:p>
          <a:p>
            <a:pPr algn="just"/>
            <a:r>
              <a:rPr lang="cs-CZ" dirty="0"/>
              <a:t>Jedná se o </a:t>
            </a:r>
            <a:r>
              <a:rPr lang="cs-CZ" i="1" dirty="0"/>
              <a:t>„nedávno zformovaný vědní obor, který hledá na celém světě svou zřetelnou identitu.“ </a:t>
            </a:r>
          </a:p>
          <a:p>
            <a:pPr algn="just"/>
            <a:r>
              <a:rPr lang="cs-CZ" dirty="0"/>
              <a:t>Veřejná politika tedy přestavuje poměrně mladou vědní disciplínu, kterou ale můžeme oprávněně považovat za velmi dynamicky se rozvíjející. </a:t>
            </a:r>
          </a:p>
          <a:p>
            <a:pPr algn="just"/>
            <a:r>
              <a:rPr lang="cs-CZ" dirty="0"/>
              <a:t>Dušan </a:t>
            </a:r>
            <a:r>
              <a:rPr lang="cs-CZ" dirty="0" err="1"/>
              <a:t>Halásek</a:t>
            </a:r>
            <a:r>
              <a:rPr lang="cs-CZ" dirty="0"/>
              <a:t> vymezuje veřejnou politiku jako </a:t>
            </a:r>
            <a:r>
              <a:rPr lang="cs-CZ" i="1" dirty="0"/>
              <a:t>„disciplínu analyzující procesy formování a uplatňování veřejného zájmu institucemi veřejného sektoru. Vychází přitom z podnětů, které byly vypracovány na půdě ekonomie, politické vědy, sociologie, teorie organizace, teorie společenského výběru, práva a správní vědy.“ </a:t>
            </a:r>
            <a:r>
              <a:rPr lang="cs-CZ" dirty="0"/>
              <a:t>(</a:t>
            </a:r>
            <a:r>
              <a:rPr lang="cs-CZ" dirty="0" err="1"/>
              <a:t>Halásek</a:t>
            </a:r>
            <a:r>
              <a:rPr lang="cs-CZ" dirty="0"/>
              <a:t> 2004, 11) </a:t>
            </a:r>
          </a:p>
          <a:p>
            <a:pPr algn="just"/>
            <a:r>
              <a:rPr lang="cs-CZ" dirty="0"/>
              <a:t>Toto vymezení odkazuje přitom na základní východiska veřejné politiky a na skutečnost, že u jejího zrodu stály různé vědní obory. </a:t>
            </a:r>
          </a:p>
          <a:p>
            <a:endParaRPr lang="cs-CZ" dirty="0"/>
          </a:p>
        </p:txBody>
      </p:sp>
    </p:spTree>
    <p:extLst>
      <p:ext uri="{BB962C8B-B14F-4D97-AF65-F5344CB8AC3E}">
        <p14:creationId xmlns:p14="http://schemas.microsoft.com/office/powerpoint/2010/main" val="1857135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pro skupinu</a:t>
            </a:r>
            <a:endParaRPr lang="cs-CZ" dirty="0"/>
          </a:p>
        </p:txBody>
      </p:sp>
      <p:sp>
        <p:nvSpPr>
          <p:cNvPr id="3" name="Zástupný symbol pro obsah 2"/>
          <p:cNvSpPr>
            <a:spLocks noGrp="1"/>
          </p:cNvSpPr>
          <p:nvPr>
            <p:ph idx="1"/>
          </p:nvPr>
        </p:nvSpPr>
        <p:spPr/>
        <p:txBody>
          <a:bodyPr/>
          <a:lstStyle/>
          <a:p>
            <a:r>
              <a:rPr lang="cs-CZ" dirty="0" smtClean="0"/>
              <a:t>Jak zjistím co je předmětem veřejného zájmu? </a:t>
            </a:r>
          </a:p>
          <a:p>
            <a:r>
              <a:rPr lang="cs-CZ" dirty="0" smtClean="0"/>
              <a:t>Co podle Vás podléhá veřejnému zájmu?</a:t>
            </a:r>
            <a:endParaRPr lang="cs-CZ" dirty="0"/>
          </a:p>
          <a:p>
            <a:endParaRPr lang="cs-CZ" dirty="0"/>
          </a:p>
        </p:txBody>
      </p:sp>
    </p:spTree>
    <p:extLst>
      <p:ext uri="{BB962C8B-B14F-4D97-AF65-F5344CB8AC3E}">
        <p14:creationId xmlns:p14="http://schemas.microsoft.com/office/powerpoint/2010/main" val="24319410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E028E2-325C-4835-92C5-E5FFC44DA483}"/>
              </a:ext>
            </a:extLst>
          </p:cNvPr>
          <p:cNvSpPr>
            <a:spLocks noGrp="1"/>
          </p:cNvSpPr>
          <p:nvPr>
            <p:ph type="title"/>
          </p:nvPr>
        </p:nvSpPr>
        <p:spPr/>
        <p:txBody>
          <a:bodyPr/>
          <a:lstStyle/>
          <a:p>
            <a:r>
              <a:rPr lang="cs-CZ" dirty="0"/>
              <a:t>Veřejný zájem</a:t>
            </a:r>
          </a:p>
        </p:txBody>
      </p:sp>
      <p:sp>
        <p:nvSpPr>
          <p:cNvPr id="3" name="Zástupný symbol pro obsah 2">
            <a:extLst>
              <a:ext uri="{FF2B5EF4-FFF2-40B4-BE49-F238E27FC236}">
                <a16:creationId xmlns:a16="http://schemas.microsoft.com/office/drawing/2014/main" id="{B6F6F5FD-B3E3-4A38-B14C-77D7330525AF}"/>
              </a:ext>
            </a:extLst>
          </p:cNvPr>
          <p:cNvSpPr>
            <a:spLocks noGrp="1"/>
          </p:cNvSpPr>
          <p:nvPr>
            <p:ph idx="1"/>
          </p:nvPr>
        </p:nvSpPr>
        <p:spPr/>
        <p:txBody>
          <a:bodyPr>
            <a:normAutofit lnSpcReduction="10000"/>
          </a:bodyPr>
          <a:lstStyle/>
          <a:p>
            <a:pPr algn="just"/>
            <a:r>
              <a:rPr lang="cs-CZ" dirty="0"/>
              <a:t>Veřejný zájem každé společnosti a každého státního celku je často zmiňován a formulován </a:t>
            </a:r>
            <a:r>
              <a:rPr lang="cs-CZ" b="1" dirty="0"/>
              <a:t>v nejzákladnějších a nejobecnějších dokumentech, za které můžeme považovat ústavy, zákony. </a:t>
            </a:r>
          </a:p>
          <a:p>
            <a:pPr algn="just"/>
            <a:r>
              <a:rPr lang="cs-CZ" dirty="0"/>
              <a:t>Na tyto normy se </a:t>
            </a:r>
            <a:r>
              <a:rPr lang="cs-CZ" b="1" dirty="0"/>
              <a:t>odvolávají systémové politické strany ve svých programových dokumentech. </a:t>
            </a:r>
          </a:p>
          <a:p>
            <a:pPr algn="just"/>
            <a:r>
              <a:rPr lang="cs-CZ" dirty="0"/>
              <a:t>Veřejná politika představuje </a:t>
            </a:r>
            <a:r>
              <a:rPr lang="cs-CZ" b="1" dirty="0"/>
              <a:t>hlavní mantinely pro své působení. </a:t>
            </a:r>
            <a:r>
              <a:rPr lang="cs-CZ" dirty="0"/>
              <a:t>„Veřejné zájmy lze členit do segmentů (např. ekonomický, politický, kulturní, sociální, civilizační, ekologický) a tyto segmenty se stávají předmětem speciálních částí veřejné politiky (hospodářská, kulturní, sociální, ekologická vzdělávací, dopravní </a:t>
            </a:r>
            <a:r>
              <a:rPr lang="cs-CZ" dirty="0" err="1"/>
              <a:t>atd</a:t>
            </a:r>
            <a:r>
              <a:rPr lang="cs-CZ" dirty="0"/>
              <a:t>). Všechny segmenty veřejné politiky se dají shrnout do jedné obecné veřejné politiky.“ </a:t>
            </a:r>
          </a:p>
          <a:p>
            <a:endParaRPr lang="cs-CZ" dirty="0"/>
          </a:p>
        </p:txBody>
      </p:sp>
    </p:spTree>
    <p:extLst>
      <p:ext uri="{BB962C8B-B14F-4D97-AF65-F5344CB8AC3E}">
        <p14:creationId xmlns:p14="http://schemas.microsoft.com/office/powerpoint/2010/main" val="35103905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FE2F97-4048-4057-9F50-B4652F2899E1}"/>
              </a:ext>
            </a:extLst>
          </p:cNvPr>
          <p:cNvSpPr>
            <a:spLocks noGrp="1"/>
          </p:cNvSpPr>
          <p:nvPr>
            <p:ph type="title"/>
          </p:nvPr>
        </p:nvSpPr>
        <p:spPr/>
        <p:txBody>
          <a:bodyPr/>
          <a:lstStyle/>
          <a:p>
            <a:r>
              <a:rPr lang="cs-CZ" dirty="0"/>
              <a:t>Veřejný zájem</a:t>
            </a:r>
          </a:p>
        </p:txBody>
      </p:sp>
      <p:sp>
        <p:nvSpPr>
          <p:cNvPr id="3" name="Zástupný symbol pro obsah 2">
            <a:extLst>
              <a:ext uri="{FF2B5EF4-FFF2-40B4-BE49-F238E27FC236}">
                <a16:creationId xmlns:a16="http://schemas.microsoft.com/office/drawing/2014/main" id="{14657D78-8FE7-4B3F-B52D-B902C2AEF3A5}"/>
              </a:ext>
            </a:extLst>
          </p:cNvPr>
          <p:cNvSpPr>
            <a:spLocks noGrp="1"/>
          </p:cNvSpPr>
          <p:nvPr>
            <p:ph idx="1"/>
          </p:nvPr>
        </p:nvSpPr>
        <p:spPr/>
        <p:txBody>
          <a:bodyPr>
            <a:normAutofit fontScale="85000" lnSpcReduction="20000"/>
          </a:bodyPr>
          <a:lstStyle/>
          <a:p>
            <a:r>
              <a:rPr lang="cs-CZ" dirty="0" err="1"/>
              <a:t>Wilenski</a:t>
            </a:r>
            <a:r>
              <a:rPr lang="cs-CZ" dirty="0"/>
              <a:t> a Turner - veřejné zájmy v demokratických společnostech, přičemž se při výzkumu zaměřily na rozdíly mezi pluralitním zprostředkováním zájmů a korporativistickým modelem zprostředkování zájmů. </a:t>
            </a:r>
          </a:p>
          <a:p>
            <a:r>
              <a:rPr lang="cs-CZ" dirty="0"/>
              <a:t>V těchto zemích, kde byly přítomné poměrně silné zájmové skupiny, vymezili tito autoři veřejné zájmy, které charakterizovali, jako „ekonomickou prosperitu, zaměstnanost a udržení úrovně příjmů.“ Potůček 2005, 13). </a:t>
            </a:r>
          </a:p>
          <a:p>
            <a:r>
              <a:rPr lang="cs-CZ" dirty="0"/>
              <a:t>Výzkum těchto autorů navíc potvrdil platnost stanovené hypotézy, zda </a:t>
            </a:r>
            <a:r>
              <a:rPr lang="cs-CZ" i="1" dirty="0"/>
              <a:t>„korporativní demokracie –tj. společnosti, kde klasické mechanizmy reprezentativní demokracie schopné reflektovat spíše „plošně“ vyjádřené zájmy, zprostředkovávají vyjednávání mezi politickými partnery (tripartita, profesní a hospodářské komory, občanská sdružení apod. – jsou schopny lépe směřovat přes artikulované skupiny zájmů.“</a:t>
            </a:r>
          </a:p>
          <a:p>
            <a:r>
              <a:rPr lang="cs-CZ" dirty="0"/>
              <a:t>Zároveň platí, že nejrůznější konflikty různorodých zájmů jsou schopny produkovat výrazné rozdíly v hodnotových zakotveních jednotlivých veřejných politik, což se také odráží v teoretických modelech veřejných politik. </a:t>
            </a:r>
          </a:p>
          <a:p>
            <a:endParaRPr lang="cs-CZ" dirty="0"/>
          </a:p>
        </p:txBody>
      </p:sp>
    </p:spTree>
    <p:extLst>
      <p:ext uri="{BB962C8B-B14F-4D97-AF65-F5344CB8AC3E}">
        <p14:creationId xmlns:p14="http://schemas.microsoft.com/office/powerpoint/2010/main" val="31530131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298922-277D-4D55-81AE-E9730676524B}"/>
              </a:ext>
            </a:extLst>
          </p:cNvPr>
          <p:cNvSpPr>
            <a:spLocks noGrp="1"/>
          </p:cNvSpPr>
          <p:nvPr>
            <p:ph type="title"/>
          </p:nvPr>
        </p:nvSpPr>
        <p:spPr/>
        <p:txBody>
          <a:bodyPr/>
          <a:lstStyle/>
          <a:p>
            <a:r>
              <a:rPr lang="cs-CZ" dirty="0"/>
              <a:t>Charakteristika veřejného zájmu</a:t>
            </a:r>
          </a:p>
        </p:txBody>
      </p:sp>
      <p:sp>
        <p:nvSpPr>
          <p:cNvPr id="3" name="Zástupný symbol pro obsah 2">
            <a:extLst>
              <a:ext uri="{FF2B5EF4-FFF2-40B4-BE49-F238E27FC236}">
                <a16:creationId xmlns:a16="http://schemas.microsoft.com/office/drawing/2014/main" id="{8AC8E271-22A4-4CC4-ABA2-67A1C3AF5009}"/>
              </a:ext>
            </a:extLst>
          </p:cNvPr>
          <p:cNvSpPr>
            <a:spLocks noGrp="1"/>
          </p:cNvSpPr>
          <p:nvPr>
            <p:ph idx="1"/>
          </p:nvPr>
        </p:nvSpPr>
        <p:spPr/>
        <p:txBody>
          <a:bodyPr>
            <a:normAutofit fontScale="77500" lnSpcReduction="20000"/>
          </a:bodyPr>
          <a:lstStyle/>
          <a:p>
            <a:pPr lvl="0"/>
            <a:r>
              <a:rPr lang="cs-CZ" dirty="0"/>
              <a:t>„Veřejný zájem se týká zajištění a rozdělování veřejných statků (hmotných služeb, kulturních hodnot atd.), které jsou individuálně nepřiřaditelné a spotřebuje veřejnost jako celek nebo její jednotlivé části </a:t>
            </a:r>
          </a:p>
          <a:p>
            <a:r>
              <a:rPr lang="cs-CZ" dirty="0"/>
              <a:t>(Pojem veřejný zájem vyjadřuje – </a:t>
            </a:r>
          </a:p>
          <a:p>
            <a:pPr lvl="1"/>
            <a:r>
              <a:rPr lang="cs-CZ" dirty="0"/>
              <a:t>Potřeby, jež se týkají větších společenských kategorií (skupin či celé společnosti)</a:t>
            </a:r>
          </a:p>
          <a:p>
            <a:pPr lvl="1"/>
            <a:r>
              <a:rPr lang="cs-CZ" dirty="0"/>
              <a:t>Hodnoty, na jejichž uskutečnění společnost aspiruje</a:t>
            </a:r>
          </a:p>
          <a:p>
            <a:pPr lvl="1"/>
            <a:r>
              <a:rPr lang="cs-CZ" dirty="0"/>
              <a:t>Obranu před ohrožením těchto potřeb a hodnot.)</a:t>
            </a:r>
          </a:p>
          <a:p>
            <a:pPr lvl="0"/>
            <a:r>
              <a:rPr lang="cs-CZ" dirty="0"/>
              <a:t>Veřejný zájem je aspirací subjektů společnosti (jednotlivců, skupin, organizací, politických stran, hnutí, vlády, parlamentu) na y hodnoty, které považují za prioritní, preferenční. </a:t>
            </a:r>
          </a:p>
          <a:p>
            <a:pPr lvl="0"/>
            <a:r>
              <a:rPr lang="cs-CZ" dirty="0"/>
              <a:t>Veřejný zájem je pravidelně složen ze segmentů (ekonomický, politický, kulturní, sociální, civilizační, ekologický, zdravotní,) Přičemž jen v těch nejobecnějších dokumentech (v ústavě, zákonech a programech politických stran je formulován jako celek.)</a:t>
            </a:r>
          </a:p>
          <a:p>
            <a:r>
              <a:rPr lang="cs-CZ" b="1" dirty="0"/>
              <a:t>Veřejný zájem je strukturovaný: podle času, místa, objektu i zdroje vzniku. </a:t>
            </a:r>
          </a:p>
        </p:txBody>
      </p:sp>
    </p:spTree>
    <p:extLst>
      <p:ext uri="{BB962C8B-B14F-4D97-AF65-F5344CB8AC3E}">
        <p14:creationId xmlns:p14="http://schemas.microsoft.com/office/powerpoint/2010/main" val="238161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9517A3-3CB5-4498-B2F3-DFBB644F63C8}"/>
              </a:ext>
            </a:extLst>
          </p:cNvPr>
          <p:cNvSpPr>
            <a:spLocks noGrp="1"/>
          </p:cNvSpPr>
          <p:nvPr>
            <p:ph type="title"/>
          </p:nvPr>
        </p:nvSpPr>
        <p:spPr/>
        <p:txBody>
          <a:bodyPr/>
          <a:lstStyle/>
          <a:p>
            <a:r>
              <a:rPr lang="cs-CZ" dirty="0"/>
              <a:t>Členění veřejných zájmů</a:t>
            </a:r>
          </a:p>
        </p:txBody>
      </p:sp>
      <p:sp>
        <p:nvSpPr>
          <p:cNvPr id="3" name="Zástupný symbol pro obsah 2">
            <a:extLst>
              <a:ext uri="{FF2B5EF4-FFF2-40B4-BE49-F238E27FC236}">
                <a16:creationId xmlns:a16="http://schemas.microsoft.com/office/drawing/2014/main" id="{661D383B-2AA6-48C3-91FD-BD5C55EBAF41}"/>
              </a:ext>
            </a:extLst>
          </p:cNvPr>
          <p:cNvSpPr>
            <a:spLocks noGrp="1"/>
          </p:cNvSpPr>
          <p:nvPr>
            <p:ph idx="1"/>
          </p:nvPr>
        </p:nvSpPr>
        <p:spPr/>
        <p:txBody>
          <a:bodyPr/>
          <a:lstStyle/>
          <a:p>
            <a:r>
              <a:rPr lang="cs-CZ" dirty="0"/>
              <a:t>Krátkodobé (jsou definovatelné a zjistitelné na podkladě sociálních problémů, napětí, společenských poruch či funkčních potřeb společnosti a jejich podstatných části) </a:t>
            </a:r>
          </a:p>
          <a:p>
            <a:r>
              <a:rPr lang="cs-CZ" dirty="0"/>
              <a:t>Dlouhodobé (jež jsou založeny spíše na hodnotách, o něž společnost usiluje a případném ohrožení těchto hodnot). Ty se na první pohled nejeví, musí být výsledkem hlubší analýzy</a:t>
            </a:r>
          </a:p>
          <a:p>
            <a:r>
              <a:rPr lang="cs-CZ" dirty="0"/>
              <a:t>Střednědobé, které jsou směsí a prolínáním obou.  </a:t>
            </a:r>
          </a:p>
          <a:p>
            <a:endParaRPr lang="cs-CZ" dirty="0"/>
          </a:p>
        </p:txBody>
      </p:sp>
    </p:spTree>
    <p:extLst>
      <p:ext uri="{BB962C8B-B14F-4D97-AF65-F5344CB8AC3E}">
        <p14:creationId xmlns:p14="http://schemas.microsoft.com/office/powerpoint/2010/main" val="11935500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9987EA-320D-4722-9914-42CBDDF681F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4932957F-27C5-4EB4-BA14-B5B2C5545847}"/>
              </a:ext>
            </a:extLst>
          </p:cNvPr>
          <p:cNvSpPr>
            <a:spLocks noGrp="1"/>
          </p:cNvSpPr>
          <p:nvPr>
            <p:ph idx="1"/>
          </p:nvPr>
        </p:nvSpPr>
        <p:spPr/>
        <p:txBody>
          <a:bodyPr/>
          <a:lstStyle/>
          <a:p>
            <a:pPr lvl="0"/>
            <a:r>
              <a:rPr lang="cs-CZ" dirty="0"/>
              <a:t>Předmětem veřejné politiky se stávají veřejné </a:t>
            </a:r>
            <a:r>
              <a:rPr lang="cs-CZ" b="1" dirty="0"/>
              <a:t>zájmy jen tehdy, jsou-li jako veřejné uznány. </a:t>
            </a:r>
            <a:r>
              <a:rPr lang="cs-CZ" dirty="0"/>
              <a:t>To znamená, že dostanou ve veřejné politice náležitou preferenci. </a:t>
            </a:r>
          </a:p>
          <a:p>
            <a:r>
              <a:rPr lang="cs-CZ" sz="4800" b="1" dirty="0"/>
              <a:t>Veřejné zájmy nejsou jen záležitosti veřejných institucí, ale i jednotlivců!!!</a:t>
            </a:r>
          </a:p>
        </p:txBody>
      </p:sp>
    </p:spTree>
    <p:extLst>
      <p:ext uri="{BB962C8B-B14F-4D97-AF65-F5344CB8AC3E}">
        <p14:creationId xmlns:p14="http://schemas.microsoft.com/office/powerpoint/2010/main" val="3527631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9883A9-2859-4973-B012-DA587CF978E3}"/>
              </a:ext>
            </a:extLst>
          </p:cNvPr>
          <p:cNvSpPr>
            <a:spLocks noGrp="1"/>
          </p:cNvSpPr>
          <p:nvPr>
            <p:ph type="title"/>
          </p:nvPr>
        </p:nvSpPr>
        <p:spPr/>
        <p:txBody>
          <a:bodyPr/>
          <a:lstStyle/>
          <a:p>
            <a:r>
              <a:rPr lang="cs-CZ" dirty="0"/>
              <a:t>Další rozlišení</a:t>
            </a:r>
          </a:p>
        </p:txBody>
      </p:sp>
      <p:sp>
        <p:nvSpPr>
          <p:cNvPr id="3" name="Zástupný symbol pro obsah 2">
            <a:extLst>
              <a:ext uri="{FF2B5EF4-FFF2-40B4-BE49-F238E27FC236}">
                <a16:creationId xmlns:a16="http://schemas.microsoft.com/office/drawing/2014/main" id="{442662B1-779C-4A6E-B465-BC6D366496DB}"/>
              </a:ext>
            </a:extLst>
          </p:cNvPr>
          <p:cNvSpPr>
            <a:spLocks noGrp="1"/>
          </p:cNvSpPr>
          <p:nvPr>
            <p:ph idx="1"/>
          </p:nvPr>
        </p:nvSpPr>
        <p:spPr/>
        <p:txBody>
          <a:bodyPr>
            <a:normAutofit fontScale="77500" lnSpcReduction="20000"/>
          </a:bodyPr>
          <a:lstStyle/>
          <a:p>
            <a:r>
              <a:rPr lang="cs-CZ" b="1" dirty="0"/>
              <a:t>Rozlišení reaktivní x aktivní politiky</a:t>
            </a:r>
            <a:endParaRPr lang="cs-CZ" dirty="0"/>
          </a:p>
          <a:p>
            <a:pPr lvl="0"/>
            <a:r>
              <a:rPr lang="cs-CZ" dirty="0"/>
              <a:t>„aktivní veřejná politika se snaží anticipovat možná ohrožení i rozvojové příležitosti uspokojování veřejných zájmů a v předstihu adekvátně reagovat na předpokládaný vývoj. Zde nabývá na významu prognózování jakožto soubor metod zaměřených na zkoumání možných budoucností</a:t>
            </a:r>
          </a:p>
          <a:p>
            <a:pPr lvl="0"/>
            <a:r>
              <a:rPr lang="cs-CZ" dirty="0"/>
              <a:t>reaktivní veřejná politika reaguje, až když je veřejný zájem reálně ohrožen.“ </a:t>
            </a:r>
          </a:p>
          <a:p>
            <a:pPr marL="0" indent="0">
              <a:buNone/>
            </a:pPr>
            <a:endParaRPr lang="cs-CZ" dirty="0"/>
          </a:p>
          <a:p>
            <a:r>
              <a:rPr lang="cs-CZ" b="1" dirty="0"/>
              <a:t>Rozlišení liberální x paternalistické politiky</a:t>
            </a:r>
            <a:endParaRPr lang="cs-CZ" dirty="0"/>
          </a:p>
          <a:p>
            <a:pPr lvl="0"/>
            <a:r>
              <a:rPr lang="cs-CZ" dirty="0"/>
              <a:t>„liberální veřejná politika zasahuje až tam, kde individuální zájem ohrožuje uznaný veřejný zájem.</a:t>
            </a:r>
          </a:p>
          <a:p>
            <a:pPr lvl="0"/>
            <a:r>
              <a:rPr lang="cs-CZ" dirty="0"/>
              <a:t>paternalistická veřejná politika prosazuje uznaný veřejný zájem </a:t>
            </a:r>
            <a:r>
              <a:rPr lang="cs-CZ" dirty="0" smtClean="0"/>
              <a:t>(</a:t>
            </a:r>
            <a:r>
              <a:rPr lang="cs-CZ" dirty="0"/>
              <a:t>v případě, že jde o veřejnou politiku autoritářského státu, je větší riziko, že půjde o prosazování toho, co se za veřejný zájem pouze vydává</a:t>
            </a:r>
            <a:r>
              <a:rPr lang="cs-CZ" dirty="0" smtClean="0"/>
              <a:t>) často </a:t>
            </a:r>
            <a:r>
              <a:rPr lang="cs-CZ" dirty="0"/>
              <a:t>bez ohledu na možnou újmu individuálních zájmů nebo na změněnou (měnící se nebo diferencující se) povahu lidských potřeb apod.“</a:t>
            </a:r>
          </a:p>
          <a:p>
            <a:endParaRPr lang="cs-CZ" dirty="0"/>
          </a:p>
        </p:txBody>
      </p:sp>
    </p:spTree>
    <p:extLst>
      <p:ext uri="{BB962C8B-B14F-4D97-AF65-F5344CB8AC3E}">
        <p14:creationId xmlns:p14="http://schemas.microsoft.com/office/powerpoint/2010/main" val="22157408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AD978-93AB-41B3-B2E1-20CF91B88B9D}"/>
              </a:ext>
            </a:extLst>
          </p:cNvPr>
          <p:cNvSpPr>
            <a:spLocks noGrp="1"/>
          </p:cNvSpPr>
          <p:nvPr>
            <p:ph type="title"/>
          </p:nvPr>
        </p:nvSpPr>
        <p:spPr/>
        <p:txBody>
          <a:bodyPr/>
          <a:lstStyle/>
          <a:p>
            <a:r>
              <a:rPr lang="cs-CZ" dirty="0"/>
              <a:t>Rozhodovací procesy</a:t>
            </a:r>
          </a:p>
        </p:txBody>
      </p:sp>
      <p:sp>
        <p:nvSpPr>
          <p:cNvPr id="3" name="Zástupný symbol pro obsah 2">
            <a:extLst>
              <a:ext uri="{FF2B5EF4-FFF2-40B4-BE49-F238E27FC236}">
                <a16:creationId xmlns:a16="http://schemas.microsoft.com/office/drawing/2014/main" id="{243A391B-7F4F-4375-BBBE-F21CD6EB9992}"/>
              </a:ext>
            </a:extLst>
          </p:cNvPr>
          <p:cNvSpPr>
            <a:spLocks noGrp="1"/>
          </p:cNvSpPr>
          <p:nvPr>
            <p:ph idx="1"/>
          </p:nvPr>
        </p:nvSpPr>
        <p:spPr/>
        <p:txBody>
          <a:bodyPr>
            <a:normAutofit fontScale="70000" lnSpcReduction="20000"/>
          </a:bodyPr>
          <a:lstStyle/>
          <a:p>
            <a:r>
              <a:rPr lang="cs-CZ" b="1" dirty="0"/>
              <a:t>Rozhodovací procesy mají často velmi komplexní charakter</a:t>
            </a:r>
            <a:r>
              <a:rPr lang="cs-CZ" dirty="0"/>
              <a:t>, který se odráží do procesu tvorby a realizace veřejné politiky. </a:t>
            </a:r>
          </a:p>
          <a:p>
            <a:r>
              <a:rPr lang="cs-CZ" dirty="0"/>
              <a:t>Rozhodování v oblasti tvorby politiky není často záležitostí jediného politického aktéra. </a:t>
            </a:r>
          </a:p>
          <a:p>
            <a:r>
              <a:rPr lang="cs-CZ" dirty="0"/>
              <a:t>Je výstupem, vycházejícím z dlouhodobějších procesů a výsledkem celé série různých rozhodnutí řady aktérů. </a:t>
            </a:r>
          </a:p>
          <a:p>
            <a:r>
              <a:rPr lang="cs-CZ" dirty="0"/>
              <a:t>Samotná politika také prochází řadou proměn a není neměnná v čase, přičemž často dochází ke změnám i původních ideových východisek, v jejichž rámci je daná politika ukotvena. </a:t>
            </a:r>
          </a:p>
          <a:p>
            <a:r>
              <a:rPr lang="cs-CZ" dirty="0"/>
              <a:t>Veřejné politiky podléhají změnám v důsledku změn politického prostředí, resp. Obměn politických elit, či samotných politických stran, nebo změn jejich programové orientace. </a:t>
            </a:r>
          </a:p>
          <a:p>
            <a:r>
              <a:rPr lang="cs-CZ" dirty="0"/>
              <a:t>Politická rozhodování jsou přitom </a:t>
            </a:r>
            <a:r>
              <a:rPr lang="cs-CZ" i="1" dirty="0"/>
              <a:t>„součástí velmi dynamických a proměnlivých politických procesů, což se může také projevovat určitými obtížemi při stanovování ukončení některých programů, či při určování míry úspěšnosti dané veřejné politiky. Proces tvorby a realizace veřejné politiky zároveň probíhá i v situaci,  kdy absentují politická rozhodnutí. Tento stav se týká situace, kdy se stávající politické elity koncentrují na udržení státu quo.  Především na nejnižších organizačních úrovních lze také nalézt případy, kdy některé z aktivit jsou prováděny mimo rámec legitimních rozhodovacích procesů.“</a:t>
            </a:r>
            <a:endParaRPr lang="cs-CZ" dirty="0"/>
          </a:p>
        </p:txBody>
      </p:sp>
    </p:spTree>
    <p:extLst>
      <p:ext uri="{BB962C8B-B14F-4D97-AF65-F5344CB8AC3E}">
        <p14:creationId xmlns:p14="http://schemas.microsoft.com/office/powerpoint/2010/main" val="23644930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BD2F28-CD3F-4B6E-9B2F-423E94E64378}"/>
              </a:ext>
            </a:extLst>
          </p:cNvPr>
          <p:cNvSpPr>
            <a:spLocks noGrp="1"/>
          </p:cNvSpPr>
          <p:nvPr>
            <p:ph type="title"/>
          </p:nvPr>
        </p:nvSpPr>
        <p:spPr/>
        <p:txBody>
          <a:bodyPr/>
          <a:lstStyle/>
          <a:p>
            <a:r>
              <a:rPr lang="cs-CZ" dirty="0"/>
              <a:t>Úkol pro skupinu:</a:t>
            </a:r>
          </a:p>
        </p:txBody>
      </p:sp>
      <p:sp>
        <p:nvSpPr>
          <p:cNvPr id="3" name="Zástupný symbol pro obsah 2">
            <a:extLst>
              <a:ext uri="{FF2B5EF4-FFF2-40B4-BE49-F238E27FC236}">
                <a16:creationId xmlns:a16="http://schemas.microsoft.com/office/drawing/2014/main" id="{3834A70A-7E9A-4660-89C9-47C5E0043B13}"/>
              </a:ext>
            </a:extLst>
          </p:cNvPr>
          <p:cNvSpPr>
            <a:spLocks noGrp="1"/>
          </p:cNvSpPr>
          <p:nvPr>
            <p:ph idx="1"/>
          </p:nvPr>
        </p:nvSpPr>
        <p:spPr/>
        <p:txBody>
          <a:bodyPr/>
          <a:lstStyle/>
          <a:p>
            <a:r>
              <a:rPr lang="cs-CZ" dirty="0"/>
              <a:t>Kdo může být součástí rozhodovacího procesu?</a:t>
            </a:r>
          </a:p>
        </p:txBody>
      </p:sp>
    </p:spTree>
    <p:extLst>
      <p:ext uri="{BB962C8B-B14F-4D97-AF65-F5344CB8AC3E}">
        <p14:creationId xmlns:p14="http://schemas.microsoft.com/office/powerpoint/2010/main" val="23978074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Politické strany a jejich funkce</a:t>
            </a:r>
            <a:endParaRPr lang="cs-CZ" dirty="0"/>
          </a:p>
        </p:txBody>
      </p:sp>
      <p:sp>
        <p:nvSpPr>
          <p:cNvPr id="3" name="Zástupný symbol pro obsah 2"/>
          <p:cNvSpPr>
            <a:spLocks noGrp="1"/>
          </p:cNvSpPr>
          <p:nvPr>
            <p:ph sz="quarter" idx="1"/>
          </p:nvPr>
        </p:nvSpPr>
        <p:spPr/>
        <p:txBody>
          <a:bodyPr/>
          <a:lstStyle/>
          <a:p>
            <a:pPr algn="just"/>
            <a:r>
              <a:rPr lang="cs-CZ" dirty="0"/>
              <a:t>Edmund </a:t>
            </a:r>
            <a:r>
              <a:rPr lang="cs-CZ" dirty="0" err="1"/>
              <a:t>Burke</a:t>
            </a:r>
            <a:r>
              <a:rPr lang="cs-CZ" dirty="0"/>
              <a:t> (1770): </a:t>
            </a:r>
            <a:r>
              <a:rPr lang="cs-CZ" i="1" dirty="0"/>
              <a:t>„strana je seskupení lidí, kteří se spojují, aby společnými silami prosazovali národní zájem a to na základě nějakého konkrétního principu, na němž se všichni shodují.“</a:t>
            </a:r>
          </a:p>
          <a:p>
            <a:pPr algn="just"/>
            <a:r>
              <a:rPr lang="cs-CZ" dirty="0" err="1"/>
              <a:t>Schumpeter</a:t>
            </a:r>
            <a:r>
              <a:rPr lang="cs-CZ" dirty="0"/>
              <a:t>: skupina, </a:t>
            </a:r>
            <a:r>
              <a:rPr lang="cs-CZ" i="1" dirty="0"/>
              <a:t>„v níž se její členové sjednocují, aby získali politickou moc.“</a:t>
            </a:r>
          </a:p>
          <a:p>
            <a:pPr algn="just"/>
            <a:r>
              <a:rPr lang="cs-CZ" dirty="0"/>
              <a:t>Otázka, který prvek převažuje, zda-li snaha získat politickou moc, nebo snaha sjednotit se na základě určité ideologické blízkosti.</a:t>
            </a:r>
          </a:p>
          <a:p>
            <a:pPr algn="just"/>
            <a:r>
              <a:rPr lang="cs-CZ" b="1" dirty="0" err="1"/>
              <a:t>Giovanni</a:t>
            </a:r>
            <a:r>
              <a:rPr lang="cs-CZ" b="1" dirty="0"/>
              <a:t> </a:t>
            </a:r>
            <a:r>
              <a:rPr lang="cs-CZ" b="1" dirty="0" err="1"/>
              <a:t>Sartori</a:t>
            </a:r>
            <a:r>
              <a:rPr lang="cs-CZ" b="1" dirty="0"/>
              <a:t> – tzv. minimální definice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ED6A6B-26B9-450E-B2AC-2DAA0805742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D207984-3446-46C8-AFA7-F46067C2F01D}"/>
              </a:ext>
            </a:extLst>
          </p:cNvPr>
          <p:cNvSpPr>
            <a:spLocks noGrp="1"/>
          </p:cNvSpPr>
          <p:nvPr>
            <p:ph idx="1"/>
          </p:nvPr>
        </p:nvSpPr>
        <p:spPr/>
        <p:txBody>
          <a:bodyPr>
            <a:normAutofit fontScale="92500" lnSpcReduction="20000"/>
          </a:bodyPr>
          <a:lstStyle/>
          <a:p>
            <a:pPr algn="just"/>
            <a:r>
              <a:rPr lang="cs-CZ" dirty="0"/>
              <a:t>K rozvoji veřejné politiky jako vědní disciplíny docházelo přibližně od 60. let 20. století. </a:t>
            </a:r>
          </a:p>
          <a:p>
            <a:pPr algn="just"/>
            <a:r>
              <a:rPr lang="cs-CZ" dirty="0"/>
              <a:t>Hlavním impulzem se stala potřeba </a:t>
            </a:r>
            <a:r>
              <a:rPr lang="cs-CZ" i="1" dirty="0"/>
              <a:t>„porozumět specifickým politickým problémům, faktorům ovlivňujícím jednotlivé politiky a vztahům mezi politikami a jejich společenskými důsledky. Snaží se porozumět tomu, co země dělají, nikoliv pouze tomu, jak to dělají. Vztahuje proces k výsledkům a klade větší důraz na vlivy, systematické hodnocení výsledků i nechtěné důsledky veřejných politik.“ </a:t>
            </a:r>
            <a:r>
              <a:rPr lang="cs-CZ" dirty="0"/>
              <a:t> (Potůček 2005, 9) </a:t>
            </a:r>
          </a:p>
          <a:p>
            <a:pPr algn="just"/>
            <a:r>
              <a:rPr lang="cs-CZ" dirty="0"/>
              <a:t>Pro tuto disciplínu zároveň platí, že neexistuje jedna, obecně sdílená definice samotné veřejné politiky, kterou můžeme označit </a:t>
            </a:r>
            <a:r>
              <a:rPr lang="cs-CZ" dirty="0" err="1"/>
              <a:t>anglojazyčným</a:t>
            </a:r>
            <a:r>
              <a:rPr lang="cs-CZ" dirty="0"/>
              <a:t> termínem </a:t>
            </a:r>
            <a:r>
              <a:rPr lang="cs-CZ" i="1" dirty="0"/>
              <a:t>public </a:t>
            </a:r>
            <a:r>
              <a:rPr lang="cs-CZ" i="1" dirty="0" err="1"/>
              <a:t>policy</a:t>
            </a:r>
            <a:r>
              <a:rPr lang="cs-CZ" i="1" dirty="0"/>
              <a:t>, </a:t>
            </a:r>
            <a:r>
              <a:rPr lang="cs-CZ" dirty="0"/>
              <a:t>nebo politických studií </a:t>
            </a:r>
            <a:r>
              <a:rPr lang="cs-CZ" i="1" dirty="0"/>
              <a:t>(</a:t>
            </a:r>
            <a:r>
              <a:rPr lang="cs-CZ" i="1" dirty="0" err="1"/>
              <a:t>policy</a:t>
            </a:r>
            <a:r>
              <a:rPr lang="cs-CZ" i="1" dirty="0"/>
              <a:t> </a:t>
            </a:r>
            <a:r>
              <a:rPr lang="cs-CZ" i="1" dirty="0" err="1"/>
              <a:t>studies</a:t>
            </a:r>
            <a:r>
              <a:rPr lang="cs-CZ" i="1" dirty="0"/>
              <a:t>). </a:t>
            </a:r>
          </a:p>
          <a:p>
            <a:pPr algn="just"/>
            <a:r>
              <a:rPr lang="cs-CZ" b="1" u="sng" dirty="0"/>
              <a:t>Neexistuje přitom jediná sdílená definice samotné veřejné politiky (public </a:t>
            </a:r>
            <a:r>
              <a:rPr lang="cs-CZ" b="1" u="sng" dirty="0" err="1"/>
              <a:t>policy</a:t>
            </a:r>
            <a:r>
              <a:rPr lang="cs-CZ" b="1" u="sng" dirty="0"/>
              <a:t>), nebo politických studií (</a:t>
            </a:r>
            <a:r>
              <a:rPr lang="cs-CZ" b="1" u="sng" dirty="0" err="1"/>
              <a:t>policy</a:t>
            </a:r>
            <a:r>
              <a:rPr lang="cs-CZ" b="1" u="sng" dirty="0"/>
              <a:t> </a:t>
            </a:r>
            <a:r>
              <a:rPr lang="cs-CZ" b="1" u="sng" dirty="0" err="1"/>
              <a:t>studies</a:t>
            </a:r>
            <a:r>
              <a:rPr lang="cs-CZ" b="1" u="sng" dirty="0"/>
              <a:t>).</a:t>
            </a:r>
            <a:r>
              <a:rPr lang="cs-CZ" dirty="0"/>
              <a:t> (Potůček 2005, 9)</a:t>
            </a:r>
          </a:p>
          <a:p>
            <a:endParaRPr lang="cs-CZ" dirty="0"/>
          </a:p>
        </p:txBody>
      </p:sp>
    </p:spTree>
    <p:extLst>
      <p:ext uri="{BB962C8B-B14F-4D97-AF65-F5344CB8AC3E}">
        <p14:creationId xmlns:p14="http://schemas.microsoft.com/office/powerpoint/2010/main" val="2144602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Minimální definice</a:t>
            </a:r>
          </a:p>
        </p:txBody>
      </p:sp>
      <p:sp>
        <p:nvSpPr>
          <p:cNvPr id="3" name="Zástupný symbol pro obsah 2"/>
          <p:cNvSpPr>
            <a:spLocks noGrp="1"/>
          </p:cNvSpPr>
          <p:nvPr>
            <p:ph sz="quarter" idx="1"/>
          </p:nvPr>
        </p:nvSpPr>
        <p:spPr/>
        <p:txBody>
          <a:bodyPr/>
          <a:lstStyle/>
          <a:p>
            <a:r>
              <a:rPr lang="cs-CZ" b="1" dirty="0" err="1"/>
              <a:t>Giovanni</a:t>
            </a:r>
            <a:r>
              <a:rPr lang="cs-CZ" b="1" dirty="0"/>
              <a:t> </a:t>
            </a:r>
            <a:r>
              <a:rPr lang="cs-CZ" b="1" dirty="0" err="1"/>
              <a:t>Sartori</a:t>
            </a:r>
            <a:r>
              <a:rPr lang="cs-CZ" b="1" dirty="0"/>
              <a:t> – tzv. minimální definice</a:t>
            </a:r>
          </a:p>
          <a:p>
            <a:r>
              <a:rPr lang="cs-CZ" b="1" i="1" u="sng" dirty="0"/>
              <a:t>„politická skupina, jež se účastní voleb, jež je schopna jejich prostřednictvím prosadit své kandidáty do veřejných úřadů.“</a:t>
            </a:r>
          </a:p>
          <a:p>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vymezení</a:t>
            </a:r>
          </a:p>
        </p:txBody>
      </p:sp>
      <p:sp>
        <p:nvSpPr>
          <p:cNvPr id="3" name="Zástupný symbol pro obsah 2"/>
          <p:cNvSpPr>
            <a:spLocks noGrp="1"/>
          </p:cNvSpPr>
          <p:nvPr>
            <p:ph sz="quarter" idx="1"/>
          </p:nvPr>
        </p:nvSpPr>
        <p:spPr/>
        <p:txBody>
          <a:bodyPr>
            <a:normAutofit/>
          </a:bodyPr>
          <a:lstStyle/>
          <a:p>
            <a:pPr algn="just"/>
            <a:r>
              <a:rPr lang="cs-CZ" dirty="0" err="1"/>
              <a:t>Strmiska</a:t>
            </a:r>
            <a:r>
              <a:rPr lang="cs-CZ" dirty="0"/>
              <a:t>: </a:t>
            </a:r>
            <a:r>
              <a:rPr lang="cs-CZ" i="1" dirty="0"/>
              <a:t>„Oblíbenost </a:t>
            </a:r>
            <a:r>
              <a:rPr lang="cs-CZ" i="1" dirty="0" err="1"/>
              <a:t>Sartoriho</a:t>
            </a:r>
            <a:r>
              <a:rPr lang="cs-CZ" i="1" dirty="0"/>
              <a:t> definice plyne z její oblíbenosti a minima charakterizujících znaků. Vymezení politické strany ovšem často bývá koncipováno šířeji a různými autory jsou zmiňovány další znaky..... Na prvním místě bývá zmiňována </a:t>
            </a:r>
            <a:r>
              <a:rPr lang="cs-CZ" b="1" i="1" u="sng" dirty="0"/>
              <a:t>trvalost organizační struktury a existence místních územních struktur a centrálního vedení</a:t>
            </a:r>
            <a:r>
              <a:rPr lang="cs-CZ" i="1" dirty="0"/>
              <a:t>, dále </a:t>
            </a:r>
            <a:r>
              <a:rPr lang="cs-CZ" b="1" i="1" u="sng" dirty="0"/>
              <a:t>ideologická orientace</a:t>
            </a:r>
            <a:r>
              <a:rPr lang="cs-CZ" i="1" dirty="0"/>
              <a:t> a/nebo </a:t>
            </a:r>
            <a:r>
              <a:rPr lang="cs-CZ" b="1" i="1" u="sng" dirty="0"/>
              <a:t>prezentování určitého programu</a:t>
            </a:r>
            <a:r>
              <a:rPr lang="cs-CZ" i="1" dirty="0"/>
              <a:t>, případně alespoň </a:t>
            </a:r>
            <a:r>
              <a:rPr lang="cs-CZ" b="1" i="1" u="sng" dirty="0"/>
              <a:t>základního politického cíle,</a:t>
            </a:r>
            <a:r>
              <a:rPr lang="cs-CZ" i="1" dirty="0"/>
              <a:t> a někdy také snaha </a:t>
            </a:r>
            <a:r>
              <a:rPr lang="cs-CZ" b="1" i="1" u="sng" dirty="0"/>
              <a:t>získávat společenskou podporu nejenom prostřednictvím voleb.“</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Rozlišení</a:t>
            </a:r>
          </a:p>
        </p:txBody>
      </p:sp>
      <p:sp>
        <p:nvSpPr>
          <p:cNvPr id="3" name="Zástupný symbol pro obsah 2"/>
          <p:cNvSpPr>
            <a:spLocks noGrp="1"/>
          </p:cNvSpPr>
          <p:nvPr>
            <p:ph sz="quarter" idx="1"/>
          </p:nvPr>
        </p:nvSpPr>
        <p:spPr/>
        <p:txBody>
          <a:bodyPr/>
          <a:lstStyle/>
          <a:p>
            <a:r>
              <a:rPr lang="cs-CZ" b="1" u="sng" dirty="0" err="1"/>
              <a:t>Maurice</a:t>
            </a:r>
            <a:r>
              <a:rPr lang="cs-CZ" b="1" u="sng" dirty="0"/>
              <a:t> </a:t>
            </a:r>
            <a:r>
              <a:rPr lang="cs-CZ" b="1" u="sng" dirty="0" err="1"/>
              <a:t>Duverger</a:t>
            </a:r>
            <a:r>
              <a:rPr lang="cs-CZ" b="1" u="sng" dirty="0"/>
              <a:t> – rozdíl, - politické strany se snaží moc získat a vykonávat, zájmové skupiny – pouze působit na moc a uplatňovat svůj vliv. </a:t>
            </a:r>
          </a:p>
          <a:p>
            <a:r>
              <a:rPr lang="cs-CZ" u="sng" dirty="0"/>
              <a:t>monotematické strany</a:t>
            </a:r>
            <a:endParaRPr lang="cs-CZ" b="1" u="sng" dirty="0"/>
          </a:p>
          <a:p>
            <a:r>
              <a:rPr lang="cs-CZ" b="1" u="sng" dirty="0"/>
              <a:t>Strana x Hnutí</a:t>
            </a:r>
          </a:p>
          <a:p>
            <a:r>
              <a:rPr lang="cs-CZ" dirty="0"/>
              <a:t>Hnutí velice často širší fenomén, ale oproti straně – menší míra organizovanosti</a:t>
            </a:r>
          </a:p>
          <a:p>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politických stran</a:t>
            </a:r>
          </a:p>
        </p:txBody>
      </p:sp>
      <p:sp>
        <p:nvSpPr>
          <p:cNvPr id="3" name="Zástupný symbol pro obsah 2"/>
          <p:cNvSpPr>
            <a:spLocks noGrp="1"/>
          </p:cNvSpPr>
          <p:nvPr>
            <p:ph sz="quarter" idx="1"/>
          </p:nvPr>
        </p:nvSpPr>
        <p:spPr>
          <a:xfrm>
            <a:off x="1825752" y="1527048"/>
            <a:ext cx="8503920" cy="5330952"/>
          </a:xfrm>
        </p:spPr>
        <p:txBody>
          <a:bodyPr>
            <a:normAutofit/>
          </a:bodyPr>
          <a:lstStyle/>
          <a:p>
            <a:r>
              <a:rPr lang="cs-CZ" b="1" dirty="0"/>
              <a:t>Duverger:</a:t>
            </a:r>
          </a:p>
          <a:p>
            <a:r>
              <a:rPr lang="cs-CZ" dirty="0"/>
              <a:t>interně vzniklé x externě vzniklé</a:t>
            </a:r>
          </a:p>
          <a:p>
            <a:r>
              <a:rPr lang="cs-CZ" u="sng" dirty="0"/>
              <a:t>kádrové strany a strany masové</a:t>
            </a:r>
          </a:p>
          <a:p>
            <a:r>
              <a:rPr lang="cs-CZ" b="1" dirty="0"/>
              <a:t>Otto </a:t>
            </a:r>
            <a:r>
              <a:rPr lang="cs-CZ" b="1" dirty="0" err="1"/>
              <a:t>Kirschheimer</a:t>
            </a:r>
            <a:r>
              <a:rPr lang="cs-CZ" b="1" dirty="0"/>
              <a:t> </a:t>
            </a:r>
            <a:r>
              <a:rPr lang="cs-CZ" dirty="0"/>
              <a:t>– </a:t>
            </a:r>
            <a:r>
              <a:rPr lang="cs-CZ" b="1" u="sng" dirty="0" err="1"/>
              <a:t>catch</a:t>
            </a:r>
            <a:r>
              <a:rPr lang="cs-CZ" b="1" u="sng" dirty="0"/>
              <a:t>-</a:t>
            </a:r>
            <a:r>
              <a:rPr lang="cs-CZ" b="1" u="sng" dirty="0" err="1"/>
              <a:t>all</a:t>
            </a:r>
            <a:r>
              <a:rPr lang="cs-CZ" b="1" u="sng" dirty="0"/>
              <a:t> party</a:t>
            </a:r>
            <a:r>
              <a:rPr lang="cs-CZ" dirty="0"/>
              <a:t>, znaky:</a:t>
            </a:r>
          </a:p>
          <a:p>
            <a:pPr lvl="0"/>
            <a:r>
              <a:rPr lang="cs-CZ" dirty="0"/>
              <a:t>drastické omezení ideologické zátěže</a:t>
            </a:r>
          </a:p>
          <a:p>
            <a:pPr lvl="0"/>
            <a:r>
              <a:rPr lang="cs-CZ" dirty="0"/>
              <a:t>zvýšení úlohy stranického vedení</a:t>
            </a:r>
          </a:p>
          <a:p>
            <a:pPr lvl="0"/>
            <a:r>
              <a:rPr lang="cs-CZ" dirty="0"/>
              <a:t>snížení významu individuálního členství ve straně</a:t>
            </a:r>
          </a:p>
          <a:p>
            <a:pPr lvl="0"/>
            <a:r>
              <a:rPr lang="cs-CZ" dirty="0"/>
              <a:t>méně důrazu na úzké dílčí zájmy</a:t>
            </a:r>
          </a:p>
          <a:p>
            <a:r>
              <a:rPr lang="cs-CZ" dirty="0"/>
              <a:t>zajištění přístupu k různorodým skupinovým zájmům.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b="1" i="1" dirty="0"/>
              <a:t>Richard </a:t>
            </a:r>
            <a:r>
              <a:rPr lang="cs-CZ" b="1" i="1" dirty="0" err="1"/>
              <a:t>Katz</a:t>
            </a:r>
            <a:r>
              <a:rPr lang="cs-CZ" b="1" i="1" dirty="0"/>
              <a:t>, Peter </a:t>
            </a:r>
            <a:r>
              <a:rPr lang="cs-CZ" b="1" i="1" dirty="0" err="1"/>
              <a:t>Mair</a:t>
            </a:r>
            <a:r>
              <a:rPr lang="cs-CZ" b="1" i="1" dirty="0"/>
              <a:t> – kartelová strana</a:t>
            </a:r>
            <a:endParaRPr lang="cs-CZ" b="1" dirty="0"/>
          </a:p>
          <a:p>
            <a:endParaRPr lang="cs-CZ" dirty="0"/>
          </a:p>
          <a:p>
            <a:r>
              <a:rPr lang="cs-CZ" b="1" dirty="0"/>
              <a:t>Herbert </a:t>
            </a:r>
            <a:r>
              <a:rPr lang="cs-CZ" b="1" dirty="0" err="1"/>
              <a:t>Kitschelt</a:t>
            </a:r>
            <a:r>
              <a:rPr lang="cs-CZ" b="1" dirty="0"/>
              <a:t> </a:t>
            </a:r>
          </a:p>
          <a:p>
            <a:r>
              <a:rPr lang="cs-CZ" dirty="0"/>
              <a:t>se zabývá politickými stranami ve střední a východní Evropě.</a:t>
            </a:r>
          </a:p>
          <a:p>
            <a:r>
              <a:rPr lang="cs-CZ" b="1" dirty="0"/>
              <a:t>Charizmatické, klientelistické, programové.</a:t>
            </a:r>
          </a:p>
          <a:p>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Konfliktní linie - </a:t>
            </a:r>
            <a:r>
              <a:rPr lang="cs-CZ" dirty="0" err="1"/>
              <a:t>cleavages</a:t>
            </a:r>
            <a:endParaRPr lang="cs-CZ" dirty="0"/>
          </a:p>
        </p:txBody>
      </p:sp>
      <p:sp>
        <p:nvSpPr>
          <p:cNvPr id="3" name="Zástupný symbol pro obsah 2"/>
          <p:cNvSpPr>
            <a:spLocks noGrp="1"/>
          </p:cNvSpPr>
          <p:nvPr>
            <p:ph sz="quarter" idx="1"/>
          </p:nvPr>
        </p:nvSpPr>
        <p:spPr/>
        <p:txBody>
          <a:bodyPr/>
          <a:lstStyle/>
          <a:p>
            <a:r>
              <a:rPr lang="cs-CZ" b="1" u="sng" dirty="0"/>
              <a:t>Stein </a:t>
            </a:r>
            <a:r>
              <a:rPr lang="cs-CZ" b="1" u="sng" dirty="0" err="1"/>
              <a:t>Rokkan</a:t>
            </a:r>
            <a:r>
              <a:rPr lang="cs-CZ" b="1" u="sng" dirty="0"/>
              <a:t>, S. M. </a:t>
            </a:r>
            <a:r>
              <a:rPr lang="cs-CZ" b="1" u="sng" dirty="0" err="1"/>
              <a:t>Lipset</a:t>
            </a:r>
            <a:r>
              <a:rPr lang="cs-CZ" b="1" u="sng" dirty="0"/>
              <a:t>:</a:t>
            </a:r>
          </a:p>
          <a:p>
            <a:pPr lvl="1"/>
            <a:r>
              <a:rPr lang="cs-CZ" b="1" dirty="0"/>
              <a:t>Centrum x Periferie</a:t>
            </a:r>
            <a:endParaRPr lang="cs-CZ" dirty="0"/>
          </a:p>
          <a:p>
            <a:pPr lvl="1"/>
            <a:r>
              <a:rPr lang="cs-CZ" b="1" dirty="0"/>
              <a:t>Církev x Stát</a:t>
            </a:r>
            <a:endParaRPr lang="cs-CZ" dirty="0"/>
          </a:p>
          <a:p>
            <a:pPr lvl="1"/>
            <a:r>
              <a:rPr lang="cs-CZ" b="1" dirty="0"/>
              <a:t>Město x Venkov</a:t>
            </a:r>
            <a:endParaRPr lang="cs-CZ" dirty="0"/>
          </a:p>
          <a:p>
            <a:pPr lvl="1"/>
            <a:r>
              <a:rPr lang="cs-CZ" b="1" dirty="0"/>
              <a:t>Zaměstnavatelé x zaměstnanci – nebo – vlastníci x pracující</a:t>
            </a:r>
            <a:r>
              <a:rPr lang="cs-CZ" dirty="0"/>
              <a:t> </a:t>
            </a:r>
          </a:p>
          <a:p>
            <a:endParaRPr lang="cs-CZ" dirty="0"/>
          </a:p>
          <a:p>
            <a:r>
              <a:rPr lang="cs-CZ" dirty="0"/>
              <a:t>R. </a:t>
            </a:r>
            <a:r>
              <a:rPr lang="cs-CZ" dirty="0" err="1"/>
              <a:t>Inglehart</a:t>
            </a:r>
            <a:endParaRPr lang="cs-CZ" dirty="0"/>
          </a:p>
          <a:p>
            <a:pPr lvl="1"/>
            <a:r>
              <a:rPr lang="cs-CZ" dirty="0"/>
              <a:t>Možná budoucí konfliktní linie materiální x postmateriální hodnoty</a:t>
            </a:r>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Arend </a:t>
            </a:r>
            <a:r>
              <a:rPr lang="cs-CZ" dirty="0" err="1"/>
              <a:t>Lijphart</a:t>
            </a:r>
            <a:r>
              <a:rPr lang="cs-CZ" dirty="0"/>
              <a:t> 1990 </a:t>
            </a:r>
          </a:p>
        </p:txBody>
      </p:sp>
      <p:sp>
        <p:nvSpPr>
          <p:cNvPr id="3" name="Zástupný symbol pro obsah 2"/>
          <p:cNvSpPr>
            <a:spLocks noGrp="1"/>
          </p:cNvSpPr>
          <p:nvPr>
            <p:ph sz="quarter" idx="1"/>
          </p:nvPr>
        </p:nvSpPr>
        <p:spPr/>
        <p:txBody>
          <a:bodyPr>
            <a:normAutofit lnSpcReduction="10000"/>
          </a:bodyPr>
          <a:lstStyle/>
          <a:p>
            <a:r>
              <a:rPr lang="cs-CZ" dirty="0"/>
              <a:t>– ideologické dimenze. Definuje celkem sedm dimenzí, kde se odehrává hlavní stranická soutěž :</a:t>
            </a:r>
          </a:p>
          <a:p>
            <a:r>
              <a:rPr lang="cs-CZ" dirty="0"/>
              <a:t>1) socioekonomická, </a:t>
            </a:r>
          </a:p>
          <a:p>
            <a:r>
              <a:rPr lang="cs-CZ" dirty="0"/>
              <a:t>2) náboženská, </a:t>
            </a:r>
          </a:p>
          <a:p>
            <a:r>
              <a:rPr lang="cs-CZ" dirty="0"/>
              <a:t>3) kulturně-etnická, </a:t>
            </a:r>
          </a:p>
          <a:p>
            <a:r>
              <a:rPr lang="cs-CZ" dirty="0"/>
              <a:t>4) urbánně-rurální, </a:t>
            </a:r>
          </a:p>
          <a:p>
            <a:r>
              <a:rPr lang="cs-CZ" dirty="0"/>
              <a:t>5) postmateriální hodnoty </a:t>
            </a:r>
          </a:p>
          <a:p>
            <a:r>
              <a:rPr lang="cs-CZ" dirty="0"/>
              <a:t>6) podpora režimu – (systémové a </a:t>
            </a:r>
            <a:r>
              <a:rPr lang="cs-CZ" dirty="0" err="1"/>
              <a:t>antisystémové</a:t>
            </a:r>
            <a:r>
              <a:rPr lang="cs-CZ" dirty="0"/>
              <a:t> strany) </a:t>
            </a:r>
          </a:p>
          <a:p>
            <a:r>
              <a:rPr lang="cs-CZ" dirty="0"/>
              <a:t>7) dimenze zahraniční politiky. (otázky Evropské integrace).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Klaus von Beyme – stranické rodiny</a:t>
            </a:r>
          </a:p>
        </p:txBody>
      </p:sp>
      <p:sp>
        <p:nvSpPr>
          <p:cNvPr id="3" name="Zástupný symbol pro obsah 2"/>
          <p:cNvSpPr>
            <a:spLocks noGrp="1"/>
          </p:cNvSpPr>
          <p:nvPr>
            <p:ph sz="quarter" idx="1"/>
          </p:nvPr>
        </p:nvSpPr>
        <p:spPr/>
        <p:txBody>
          <a:bodyPr>
            <a:normAutofit lnSpcReduction="10000"/>
          </a:bodyPr>
          <a:lstStyle/>
          <a:p>
            <a:r>
              <a:rPr lang="cs-CZ" b="1" i="1" u="sng" dirty="0"/>
              <a:t>1) liberální a radikální strany,</a:t>
            </a:r>
            <a:endParaRPr lang="cs-CZ" dirty="0"/>
          </a:p>
          <a:p>
            <a:r>
              <a:rPr lang="cs-CZ" b="1" i="1" u="sng" dirty="0"/>
              <a:t>2) konzervativní strany</a:t>
            </a:r>
            <a:endParaRPr lang="cs-CZ" dirty="0"/>
          </a:p>
          <a:p>
            <a:r>
              <a:rPr lang="cs-CZ" b="1" i="1" u="sng" dirty="0"/>
              <a:t>3) socialistické a sociálně demokratické strany</a:t>
            </a:r>
            <a:endParaRPr lang="cs-CZ" dirty="0"/>
          </a:p>
          <a:p>
            <a:r>
              <a:rPr lang="cs-CZ" b="1" i="1" u="sng" dirty="0"/>
              <a:t>4) </a:t>
            </a:r>
            <a:r>
              <a:rPr lang="cs-CZ" b="1" i="1" u="sng" dirty="0" err="1"/>
              <a:t>křesťansko</a:t>
            </a:r>
            <a:r>
              <a:rPr lang="cs-CZ" b="1" i="1" u="sng" dirty="0"/>
              <a:t> – demokratické strany</a:t>
            </a:r>
            <a:endParaRPr lang="cs-CZ" dirty="0"/>
          </a:p>
          <a:p>
            <a:r>
              <a:rPr lang="cs-CZ" b="1" i="1" u="sng" dirty="0"/>
              <a:t>5) komunistické strany</a:t>
            </a:r>
            <a:endParaRPr lang="cs-CZ" dirty="0"/>
          </a:p>
          <a:p>
            <a:r>
              <a:rPr lang="cs-CZ" b="1" i="1" u="sng" dirty="0"/>
              <a:t>6) rolnické strany</a:t>
            </a:r>
            <a:endParaRPr lang="cs-CZ" dirty="0"/>
          </a:p>
          <a:p>
            <a:r>
              <a:rPr lang="cs-CZ" b="1" i="1" u="sng" dirty="0"/>
              <a:t>7) regionální a etnické strany</a:t>
            </a:r>
            <a:endParaRPr lang="cs-CZ" dirty="0"/>
          </a:p>
          <a:p>
            <a:r>
              <a:rPr lang="cs-CZ" b="1" i="1" u="sng" dirty="0"/>
              <a:t>8) krajně (extrémně) pravicové strany a</a:t>
            </a:r>
            <a:endParaRPr lang="cs-CZ" dirty="0"/>
          </a:p>
          <a:p>
            <a:r>
              <a:rPr lang="cs-CZ" b="1" i="1" u="sng" dirty="0"/>
              <a:t>9) ekologické strany.</a:t>
            </a: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George Brunner, funkce politických stran</a:t>
            </a:r>
          </a:p>
        </p:txBody>
      </p:sp>
      <p:sp>
        <p:nvSpPr>
          <p:cNvPr id="3" name="Zástupný symbol pro obsah 2"/>
          <p:cNvSpPr>
            <a:spLocks noGrp="1"/>
          </p:cNvSpPr>
          <p:nvPr>
            <p:ph sz="quarter" idx="1"/>
          </p:nvPr>
        </p:nvSpPr>
        <p:spPr/>
        <p:txBody>
          <a:bodyPr/>
          <a:lstStyle/>
          <a:p>
            <a:pPr lvl="0"/>
            <a:r>
              <a:rPr lang="cs-CZ" dirty="0"/>
              <a:t>Integrační funkce – ta představuje nejrozmanitější formy zprostředkování mezi lidem a nositeli státní moci</a:t>
            </a:r>
          </a:p>
          <a:p>
            <a:pPr lvl="0"/>
            <a:r>
              <a:rPr lang="cs-CZ" dirty="0"/>
              <a:t>Funkce výběru vedení – strany vybírají a snaží se prosadit kandidáty do nejrůznějších funkcí.  (tyto dvě funkce se doplňují)</a:t>
            </a:r>
          </a:p>
          <a:p>
            <a:pPr lvl="0"/>
            <a:r>
              <a:rPr lang="cs-CZ" dirty="0"/>
              <a:t>Funkce výkonu panství (státní moci) – tu naplňuje ve volbách vítězná strana</a:t>
            </a:r>
          </a:p>
          <a:p>
            <a:r>
              <a:rPr lang="cs-CZ" dirty="0"/>
              <a:t>Funkce kontroly panství – ta je realizována opozičními politickými stranami</a:t>
            </a:r>
          </a:p>
        </p:txBody>
      </p:sp>
    </p:spTree>
    <p:extLst>
      <p:ext uri="{BB962C8B-B14F-4D97-AF65-F5344CB8AC3E}">
        <p14:creationId xmlns:p14="http://schemas.microsoft.com/office/powerpoint/2010/main" val="29157641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Gabriel </a:t>
            </a:r>
            <a:r>
              <a:rPr lang="cs-CZ" dirty="0" err="1"/>
              <a:t>Almond</a:t>
            </a:r>
            <a:r>
              <a:rPr lang="cs-CZ" dirty="0"/>
              <a:t>, </a:t>
            </a:r>
            <a:r>
              <a:rPr lang="cs-CZ" dirty="0" err="1"/>
              <a:t>Bingham</a:t>
            </a:r>
            <a:r>
              <a:rPr lang="cs-CZ" dirty="0"/>
              <a:t> </a:t>
            </a:r>
            <a:r>
              <a:rPr lang="cs-CZ" dirty="0" err="1"/>
              <a:t>Powel</a:t>
            </a:r>
            <a:endParaRPr lang="cs-CZ" dirty="0"/>
          </a:p>
        </p:txBody>
      </p:sp>
      <p:sp>
        <p:nvSpPr>
          <p:cNvPr id="3" name="Zástupný symbol pro obsah 2"/>
          <p:cNvSpPr>
            <a:spLocks noGrp="1"/>
          </p:cNvSpPr>
          <p:nvPr>
            <p:ph sz="quarter" idx="1"/>
          </p:nvPr>
        </p:nvSpPr>
        <p:spPr/>
        <p:txBody>
          <a:bodyPr>
            <a:normAutofit fontScale="85000" lnSpcReduction="20000"/>
          </a:bodyPr>
          <a:lstStyle/>
          <a:p>
            <a:pPr lvl="0"/>
            <a:r>
              <a:rPr lang="cs-CZ" b="1" u="sng" dirty="0"/>
              <a:t>SYSTÉMOVÉ ÚKONY</a:t>
            </a:r>
          </a:p>
          <a:p>
            <a:pPr lvl="0"/>
            <a:r>
              <a:rPr lang="cs-CZ" dirty="0"/>
              <a:t>Formulace požadavků</a:t>
            </a:r>
          </a:p>
          <a:p>
            <a:pPr lvl="0"/>
            <a:r>
              <a:rPr lang="cs-CZ" dirty="0"/>
              <a:t>Požadavky jsou kombinovány ve formě alternativních návrhů jednání</a:t>
            </a:r>
          </a:p>
          <a:p>
            <a:pPr lvl="0"/>
            <a:r>
              <a:rPr lang="cs-CZ" dirty="0"/>
              <a:t>Jsou formulována autoritativní pravidla, která jsou</a:t>
            </a:r>
          </a:p>
          <a:p>
            <a:pPr lvl="0"/>
            <a:r>
              <a:rPr lang="cs-CZ" dirty="0"/>
              <a:t>Zavedena a prosazena, tato aplikace je </a:t>
            </a:r>
          </a:p>
          <a:p>
            <a:pPr lvl="0"/>
            <a:r>
              <a:rPr lang="cs-CZ" dirty="0"/>
              <a:t>Přizpůsobena individuálním případům, přičemž</a:t>
            </a:r>
          </a:p>
          <a:p>
            <a:pPr lvl="0"/>
            <a:r>
              <a:rPr lang="cs-CZ" dirty="0"/>
              <a:t>Tyto rozličné aktivity jsou vyměňovány uvnitř politického systému a předávány jeho okolí</a:t>
            </a:r>
          </a:p>
          <a:p>
            <a:r>
              <a:rPr lang="cs-CZ" dirty="0"/>
              <a:t>Tyto základní funkce autoři ještě rozšiřují </a:t>
            </a:r>
            <a:r>
              <a:rPr lang="cs-CZ" b="1" dirty="0"/>
              <a:t>– a doplňují je o:</a:t>
            </a:r>
          </a:p>
          <a:p>
            <a:r>
              <a:rPr lang="cs-CZ" dirty="0"/>
              <a:t>7. udržování a přizpůsobování sytému</a:t>
            </a:r>
          </a:p>
          <a:p>
            <a:r>
              <a:rPr lang="cs-CZ" dirty="0"/>
              <a:t>8. </a:t>
            </a:r>
            <a:r>
              <a:rPr lang="cs-CZ" dirty="0" err="1"/>
              <a:t>rekrutaci</a:t>
            </a:r>
            <a:r>
              <a:rPr lang="cs-CZ" dirty="0"/>
              <a:t> politického personálu. </a:t>
            </a:r>
          </a:p>
          <a:p>
            <a:endParaRPr lang="cs-CZ" dirty="0"/>
          </a:p>
        </p:txBody>
      </p:sp>
    </p:spTree>
    <p:extLst>
      <p:ext uri="{BB962C8B-B14F-4D97-AF65-F5344CB8AC3E}">
        <p14:creationId xmlns:p14="http://schemas.microsoft.com/office/powerpoint/2010/main" val="259630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Pojetí „ </a:t>
            </a:r>
            <a:r>
              <a:rPr lang="cs-CZ" dirty="0" err="1"/>
              <a:t>policy</a:t>
            </a:r>
            <a:r>
              <a:rPr lang="cs-CZ" dirty="0"/>
              <a:t>“ – vychází z politologie (Trojdimenzionální pojetí politiky)</a:t>
            </a:r>
          </a:p>
        </p:txBody>
      </p:sp>
      <p:sp>
        <p:nvSpPr>
          <p:cNvPr id="3" name="Zástupný symbol pro obsah 2"/>
          <p:cNvSpPr>
            <a:spLocks noGrp="1"/>
          </p:cNvSpPr>
          <p:nvPr>
            <p:ph idx="1"/>
          </p:nvPr>
        </p:nvSpPr>
        <p:spPr/>
        <p:txBody>
          <a:bodyPr>
            <a:normAutofit fontScale="92500"/>
          </a:bodyPr>
          <a:lstStyle/>
          <a:p>
            <a:pPr algn="just"/>
            <a:r>
              <a:rPr lang="cs-CZ" b="1" dirty="0"/>
              <a:t>Polity</a:t>
            </a:r>
            <a:r>
              <a:rPr lang="cs-CZ" dirty="0"/>
              <a:t> - politický řád. Jedná se o oblast, kde se střetávají politické ideje a ideologie, z nichž vyplývá formální a institucionální řád daných politických systémů. Dimenze polity určuje pravidla politické soutěže. </a:t>
            </a:r>
          </a:p>
          <a:p>
            <a:pPr algn="just"/>
            <a:r>
              <a:rPr lang="cs-CZ" b="1" dirty="0" err="1"/>
              <a:t>Politics</a:t>
            </a:r>
            <a:r>
              <a:rPr lang="cs-CZ" dirty="0"/>
              <a:t> –dynamický aspekt samotného utváření politiky, v němž se navzájem střetávají nejrůznější zájmy. Do této interakce vstupují jednotlivci, skupiny </a:t>
            </a:r>
            <a:r>
              <a:rPr lang="cs-CZ" dirty="0" err="1"/>
              <a:t>atd</a:t>
            </a:r>
            <a:r>
              <a:rPr lang="cs-CZ" dirty="0"/>
              <a:t>… </a:t>
            </a:r>
            <a:r>
              <a:rPr lang="cs-CZ" dirty="0" err="1"/>
              <a:t>Politics</a:t>
            </a:r>
            <a:r>
              <a:rPr lang="cs-CZ" dirty="0"/>
              <a:t> představuje </a:t>
            </a:r>
            <a:r>
              <a:rPr lang="cs-CZ" b="1" dirty="0"/>
              <a:t>konfliktní proces utváření politiky.</a:t>
            </a:r>
            <a:r>
              <a:rPr lang="cs-CZ" dirty="0"/>
              <a:t> Politické ideje jsou vyjadřovány v podobě konkrétních politických požadavků, plánů, rozhodnutí a dohod. </a:t>
            </a:r>
          </a:p>
          <a:p>
            <a:pPr algn="just"/>
            <a:r>
              <a:rPr lang="cs-CZ" b="1" dirty="0"/>
              <a:t>Policy –</a:t>
            </a:r>
            <a:r>
              <a:rPr lang="cs-CZ" dirty="0"/>
              <a:t> jedná se o zbývající aspekt politiky, který se může definovat jako její výsledek, obsah, cíl či konkrétní politiku. Na této úrovni se z politických idejí stávají konkrétní opatření (zákony, nařízení, programy). </a:t>
            </a:r>
          </a:p>
          <a:p>
            <a:endParaRPr lang="cs-CZ" dirty="0"/>
          </a:p>
        </p:txBody>
      </p:sp>
    </p:spTree>
    <p:extLst>
      <p:ext uri="{BB962C8B-B14F-4D97-AF65-F5344CB8AC3E}">
        <p14:creationId xmlns:p14="http://schemas.microsoft.com/office/powerpoint/2010/main" val="30746506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Elmar </a:t>
            </a:r>
            <a:r>
              <a:rPr lang="cs-CZ" dirty="0" err="1"/>
              <a:t>Wiesendhal</a:t>
            </a:r>
            <a:r>
              <a:rPr lang="cs-CZ" dirty="0"/>
              <a:t> – FUNKČNÍ KATALOG </a:t>
            </a:r>
          </a:p>
        </p:txBody>
      </p:sp>
      <p:sp>
        <p:nvSpPr>
          <p:cNvPr id="3" name="Zástupný symbol pro obsah 2"/>
          <p:cNvSpPr>
            <a:spLocks noGrp="1"/>
          </p:cNvSpPr>
          <p:nvPr>
            <p:ph sz="quarter" idx="1"/>
          </p:nvPr>
        </p:nvSpPr>
        <p:spPr/>
        <p:txBody>
          <a:bodyPr>
            <a:normAutofit/>
          </a:bodyPr>
          <a:lstStyle/>
          <a:p>
            <a:r>
              <a:rPr lang="cs-CZ" b="1" i="1" dirty="0"/>
              <a:t>„1. Výběr a rekrutování elity, 2., vytváření vůle, programu a formulování cílů, 3. Vytváření mínění, informace a komunikace, 4. Vytváření vlády, řízení a koordinace, 5. Soutěž o hlasy, účast ve volbách a volební boj 6. Artikulace a reprezentace zájmů, 7. Integrace skupin, 8. Artikulace zájmů, 9. Nominování kandidátů a jejich prezentace, 10. Vzdělávání a politická socializace, 11. Mobilizování mas, vzdělávání mas, participace, 12. Propaganda, mobilizace a podpora, 13. Legitimizační funkce, vytváření konsenzu, 14. Funkce spojování, 15. Zprostředkování a transformace zájmů, 16. Kontrola vlády, 17. Udržování systému, 18. Reforma systému a jeho inovace“ </a:t>
            </a:r>
            <a:endParaRPr lang="cs-CZ" dirty="0"/>
          </a:p>
        </p:txBody>
      </p:sp>
    </p:spTree>
    <p:extLst>
      <p:ext uri="{BB962C8B-B14F-4D97-AF65-F5344CB8AC3E}">
        <p14:creationId xmlns:p14="http://schemas.microsoft.com/office/powerpoint/2010/main" val="22785558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politických stran (</a:t>
            </a:r>
            <a:r>
              <a:rPr lang="cs-CZ" dirty="0" err="1"/>
              <a:t>von</a:t>
            </a:r>
            <a:r>
              <a:rPr lang="cs-CZ" dirty="0"/>
              <a:t> </a:t>
            </a:r>
            <a:r>
              <a:rPr lang="cs-CZ" dirty="0" err="1"/>
              <a:t>Beyme</a:t>
            </a:r>
            <a:r>
              <a:rPr lang="cs-CZ" dirty="0"/>
              <a:t>)</a:t>
            </a:r>
          </a:p>
        </p:txBody>
      </p:sp>
      <p:sp>
        <p:nvSpPr>
          <p:cNvPr id="3" name="Zástupný symbol pro obsah 2"/>
          <p:cNvSpPr>
            <a:spLocks noGrp="1"/>
          </p:cNvSpPr>
          <p:nvPr>
            <p:ph sz="quarter" idx="1"/>
          </p:nvPr>
        </p:nvSpPr>
        <p:spPr/>
        <p:txBody>
          <a:bodyPr/>
          <a:lstStyle/>
          <a:p>
            <a:pPr lvl="0"/>
            <a:r>
              <a:rPr lang="cs-CZ" dirty="0"/>
              <a:t>identifikují politické cíle, což se vztahuje k jejich ideologickému vymezení a </a:t>
            </a:r>
            <a:r>
              <a:rPr lang="cs-CZ" dirty="0" err="1"/>
              <a:t>programatice</a:t>
            </a:r>
            <a:endParaRPr lang="cs-CZ" dirty="0"/>
          </a:p>
          <a:p>
            <a:pPr lvl="0"/>
            <a:r>
              <a:rPr lang="cs-CZ" dirty="0"/>
              <a:t>Podílejí se na artikulaci a agregaci společenských zájmů</a:t>
            </a:r>
          </a:p>
          <a:p>
            <a:pPr lvl="0"/>
            <a:r>
              <a:rPr lang="cs-CZ" dirty="0"/>
              <a:t>Mobilizují veřejnost zejména formou účasti na volbách a podílejí se také na procesu politické socializace a </a:t>
            </a:r>
          </a:p>
          <a:p>
            <a:pPr lvl="0"/>
            <a:r>
              <a:rPr lang="cs-CZ" dirty="0"/>
              <a:t>Hrají nezastupitelnou roli v procesu rekrutování politické elity a formování vlády. </a:t>
            </a:r>
          </a:p>
          <a:p>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4A034F-C084-496E-A05A-1F090D2D4AB7}"/>
              </a:ext>
            </a:extLst>
          </p:cNvPr>
          <p:cNvSpPr>
            <a:spLocks noGrp="1"/>
          </p:cNvSpPr>
          <p:nvPr>
            <p:ph type="title"/>
          </p:nvPr>
        </p:nvSpPr>
        <p:spPr/>
        <p:txBody>
          <a:bodyPr/>
          <a:lstStyle/>
          <a:p>
            <a:r>
              <a:rPr lang="cs-CZ" dirty="0"/>
              <a:t>Zájmové skupiny</a:t>
            </a:r>
          </a:p>
        </p:txBody>
      </p:sp>
      <p:sp>
        <p:nvSpPr>
          <p:cNvPr id="3" name="Zástupný symbol pro obsah 2">
            <a:extLst>
              <a:ext uri="{FF2B5EF4-FFF2-40B4-BE49-F238E27FC236}">
                <a16:creationId xmlns:a16="http://schemas.microsoft.com/office/drawing/2014/main" id="{23E5992B-1130-4A54-B934-2CE30763F84A}"/>
              </a:ext>
            </a:extLst>
          </p:cNvPr>
          <p:cNvSpPr>
            <a:spLocks noGrp="1"/>
          </p:cNvSpPr>
          <p:nvPr>
            <p:ph idx="1"/>
          </p:nvPr>
        </p:nvSpPr>
        <p:spPr/>
        <p:txBody>
          <a:bodyPr>
            <a:normAutofit fontScale="92500"/>
          </a:bodyPr>
          <a:lstStyle/>
          <a:p>
            <a:r>
              <a:rPr lang="cs-CZ" dirty="0"/>
              <a:t>Základní definice zájmových skupin považuje tyto skupiny za </a:t>
            </a:r>
            <a:r>
              <a:rPr lang="cs-CZ" i="1" dirty="0"/>
              <a:t>„</a:t>
            </a:r>
            <a:r>
              <a:rPr lang="cs-CZ" b="1" i="1" dirty="0"/>
              <a:t>dobrovolně utvářené sociální jednotky (s určitými cíli a s určitým vnitřním členěním), které se snaží uskutečnit individuální, materiální a ideové zájmy svých členů (ve smyslu potřeb, užitu a ospravedlnění), přičemž to dělají uvnitř sociální jednotky a/nebo vůči jiným skupinám, organizacím a institucím.“</a:t>
            </a:r>
            <a:r>
              <a:rPr lang="cs-CZ" b="1" dirty="0"/>
              <a:t> </a:t>
            </a:r>
            <a:r>
              <a:rPr lang="cs-CZ" dirty="0"/>
              <a:t>(Fiala, Mareš 2005, 233)</a:t>
            </a:r>
          </a:p>
          <a:p>
            <a:r>
              <a:rPr lang="cs-CZ" dirty="0"/>
              <a:t>Existuje všeobecná shoda ohledně dvou základních typů zájmových skupin. Můžou být rozděleny na tyto dvě kategorie:</a:t>
            </a:r>
          </a:p>
          <a:p>
            <a:pPr lvl="0"/>
            <a:r>
              <a:rPr lang="cs-CZ" sz="3600" b="1" dirty="0"/>
              <a:t>(politické) zájmové skupiny (</a:t>
            </a:r>
            <a:r>
              <a:rPr lang="cs-CZ" sz="3600" b="1" dirty="0" err="1"/>
              <a:t>interest</a:t>
            </a:r>
            <a:r>
              <a:rPr lang="cs-CZ" sz="3600" b="1" dirty="0"/>
              <a:t> </a:t>
            </a:r>
            <a:r>
              <a:rPr lang="cs-CZ" sz="3600" b="1" dirty="0" err="1"/>
              <a:t>groups</a:t>
            </a:r>
            <a:r>
              <a:rPr lang="cs-CZ" sz="3600" b="1" dirty="0"/>
              <a:t>)</a:t>
            </a:r>
          </a:p>
          <a:p>
            <a:pPr lvl="0"/>
            <a:r>
              <a:rPr lang="cs-CZ" sz="3600" b="1" dirty="0"/>
              <a:t>nátlakové skupiny (</a:t>
            </a:r>
            <a:r>
              <a:rPr lang="cs-CZ" sz="3600" b="1" dirty="0" err="1"/>
              <a:t>pressure</a:t>
            </a:r>
            <a:r>
              <a:rPr lang="cs-CZ" sz="3600" b="1" dirty="0"/>
              <a:t> </a:t>
            </a:r>
            <a:r>
              <a:rPr lang="cs-CZ" sz="3600" b="1" dirty="0" err="1"/>
              <a:t>groups</a:t>
            </a:r>
            <a:r>
              <a:rPr lang="cs-CZ" sz="3600" b="1" dirty="0"/>
              <a:t>)</a:t>
            </a:r>
          </a:p>
          <a:p>
            <a:endParaRPr lang="cs-CZ" dirty="0"/>
          </a:p>
        </p:txBody>
      </p:sp>
    </p:spTree>
    <p:extLst>
      <p:ext uri="{BB962C8B-B14F-4D97-AF65-F5344CB8AC3E}">
        <p14:creationId xmlns:p14="http://schemas.microsoft.com/office/powerpoint/2010/main" val="13785783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59851-8595-44B9-A67E-1A432308CF0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2D01062-E655-4B01-A519-DA7F620AAC9D}"/>
              </a:ext>
            </a:extLst>
          </p:cNvPr>
          <p:cNvSpPr>
            <a:spLocks noGrp="1"/>
          </p:cNvSpPr>
          <p:nvPr>
            <p:ph idx="1"/>
          </p:nvPr>
        </p:nvSpPr>
        <p:spPr/>
        <p:txBody>
          <a:bodyPr>
            <a:normAutofit fontScale="85000" lnSpcReduction="10000"/>
          </a:bodyPr>
          <a:lstStyle/>
          <a:p>
            <a:pPr algn="just"/>
            <a:r>
              <a:rPr lang="cs-CZ" b="1" dirty="0"/>
              <a:t>Zájmové skupiny se vyznačují tím, že se jedná o reprezentaci primárně ekonomických zájmů, zatímco nátlakové skupiny kladou důraz přednostně na témata, která jsou spojena s ideologickou oblastí. </a:t>
            </a:r>
          </a:p>
          <a:p>
            <a:pPr algn="just"/>
            <a:r>
              <a:rPr lang="cs-CZ" dirty="0"/>
              <a:t>Zájmové skupiny mají </a:t>
            </a:r>
            <a:r>
              <a:rPr lang="cs-CZ" b="1" dirty="0"/>
              <a:t>tedy jednoznačné zájmy, </a:t>
            </a:r>
            <a:r>
              <a:rPr lang="cs-CZ" dirty="0"/>
              <a:t>týkající se velmi úzce vymezené sféry působnosti společnosti a proto tyto zájmy můžeme primárně vnímat jako zájmy </a:t>
            </a:r>
            <a:r>
              <a:rPr lang="cs-CZ" b="1" dirty="0"/>
              <a:t>určitého ekonomického (sociálního sektoru) (</a:t>
            </a:r>
            <a:r>
              <a:rPr lang="cs-CZ" b="1" dirty="0" err="1"/>
              <a:t>sectoral</a:t>
            </a:r>
            <a:r>
              <a:rPr lang="cs-CZ" b="1" dirty="0"/>
              <a:t> </a:t>
            </a:r>
            <a:r>
              <a:rPr lang="cs-CZ" b="1" dirty="0" err="1"/>
              <a:t>interests</a:t>
            </a:r>
            <a:r>
              <a:rPr lang="cs-CZ" b="1" dirty="0"/>
              <a:t>). </a:t>
            </a:r>
          </a:p>
          <a:p>
            <a:pPr algn="just"/>
            <a:r>
              <a:rPr lang="cs-CZ" dirty="0"/>
              <a:t>Kategorie zájmových skupin může být dále rozčleněna na </a:t>
            </a:r>
            <a:r>
              <a:rPr lang="cs-CZ" b="1" dirty="0"/>
              <a:t>„na skupiny orientované na obhajobu zájmů zaměstnanců, zaměstnavatelů, svobodných profesí, organizace reprezentující zájmy pracovníků v různých dělnických profesích.“ </a:t>
            </a:r>
          </a:p>
          <a:p>
            <a:pPr algn="just"/>
            <a:r>
              <a:rPr lang="cs-CZ" dirty="0"/>
              <a:t>Mezi tzv. </a:t>
            </a:r>
            <a:r>
              <a:rPr lang="cs-CZ" u="sng" dirty="0"/>
              <a:t>nátlakové skupiny můžeme zařadit nejrůznější církevní organizace a spolky a s nimi spolupracující instituce či organizace zaměřující se např. na ochranu lidských práv, oblast ochrany životního prostředí aj. </a:t>
            </a:r>
          </a:p>
          <a:p>
            <a:endParaRPr lang="cs-CZ" dirty="0"/>
          </a:p>
        </p:txBody>
      </p:sp>
    </p:spTree>
    <p:extLst>
      <p:ext uri="{BB962C8B-B14F-4D97-AF65-F5344CB8AC3E}">
        <p14:creationId xmlns:p14="http://schemas.microsoft.com/office/powerpoint/2010/main" val="3373353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C6B88B-7D9E-4953-8391-8F8F82E3E208}"/>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CF271A7-C36D-48FE-A9F2-D09AD84AD139}"/>
              </a:ext>
            </a:extLst>
          </p:cNvPr>
          <p:cNvSpPr>
            <a:spLocks noGrp="1"/>
          </p:cNvSpPr>
          <p:nvPr>
            <p:ph idx="1"/>
          </p:nvPr>
        </p:nvSpPr>
        <p:spPr/>
        <p:txBody>
          <a:bodyPr>
            <a:normAutofit fontScale="85000" lnSpcReduction="20000"/>
          </a:bodyPr>
          <a:lstStyle/>
          <a:p>
            <a:pPr algn="just"/>
            <a:r>
              <a:rPr lang="cs-CZ" dirty="0"/>
              <a:t>Zájmové a nátlakové skupiny prošly poměrně dynamickým vývojem. Jak ukazují hlavní schéma jejich vývoje: </a:t>
            </a:r>
          </a:p>
          <a:p>
            <a:pPr lvl="1" algn="just"/>
            <a:r>
              <a:rPr lang="cs-CZ" dirty="0"/>
              <a:t>„Počet aktivních nátlakových organizací v současné době v západoevropských politických systémech </a:t>
            </a:r>
            <a:r>
              <a:rPr lang="cs-CZ" b="1" dirty="0"/>
              <a:t>výrazně vzrůstá</a:t>
            </a:r>
            <a:r>
              <a:rPr lang="cs-CZ" dirty="0"/>
              <a:t>, jejich působnost se rozšiřuje a zasahuje velmi širokou škálu problémů a témat. </a:t>
            </a:r>
          </a:p>
          <a:p>
            <a:pPr lvl="1" algn="just"/>
            <a:r>
              <a:rPr lang="cs-CZ" dirty="0"/>
              <a:t>Stávající zájmové skupiny, a to především ty, které působí v nejdůležitějších sektorech ekonomiky, se na sklonku 20. století výrazně politicky angažovaly a </a:t>
            </a:r>
            <a:r>
              <a:rPr lang="cs-CZ" b="1" dirty="0"/>
              <a:t>staly se pro vládní politiku prakticky nepostradatelnými</a:t>
            </a:r>
          </a:p>
          <a:p>
            <a:pPr lvl="1" algn="just"/>
            <a:r>
              <a:rPr lang="cs-CZ" dirty="0"/>
              <a:t>V souvislosti s tímto trendem se prokazuje zvláště </a:t>
            </a:r>
            <a:r>
              <a:rPr lang="cs-CZ" b="1" dirty="0"/>
              <a:t>v posledních dvou desetiletích posilování vazby na státní instituce</a:t>
            </a:r>
            <a:r>
              <a:rPr lang="cs-CZ" dirty="0"/>
              <a:t> (tedy propojení zájmových a nátlakových skupin s vládou, naopak vazby směrem k občanské společnosti, tedy k </a:t>
            </a:r>
            <a:r>
              <a:rPr lang="cs-CZ" dirty="0" err="1"/>
              <a:t>tm</a:t>
            </a:r>
            <a:r>
              <a:rPr lang="cs-CZ" dirty="0"/>
              <a:t>, jejichž zájmy tyto organizace zastupují a hájí, se výrazně oslabují.</a:t>
            </a:r>
          </a:p>
          <a:p>
            <a:pPr lvl="1" algn="just"/>
            <a:r>
              <a:rPr lang="cs-CZ" b="1" dirty="0"/>
              <a:t>Původním jevem tohoto procesu je vytváření formalizovaných kontaktů mezi státními institucemi a zájmovými skupinami. </a:t>
            </a:r>
          </a:p>
          <a:p>
            <a:pPr lvl="1" algn="just"/>
            <a:r>
              <a:rPr lang="cs-CZ" dirty="0"/>
              <a:t>Platí rovněž, že nově </a:t>
            </a:r>
            <a:r>
              <a:rPr lang="cs-CZ" b="1" dirty="0"/>
              <a:t>vznikající nátlakové i zájmové skupiny se začaly výhradně orientovat na politické strany a využívají jejich vlivu a postavení v politickém systému k prosazení svých zájmů, k ovlivňování politiky státu a k mobilizaci občanské společnosti.“ </a:t>
            </a:r>
          </a:p>
          <a:p>
            <a:endParaRPr lang="cs-CZ" dirty="0"/>
          </a:p>
        </p:txBody>
      </p:sp>
    </p:spTree>
    <p:extLst>
      <p:ext uri="{BB962C8B-B14F-4D97-AF65-F5344CB8AC3E}">
        <p14:creationId xmlns:p14="http://schemas.microsoft.com/office/powerpoint/2010/main" val="1789853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6F23B1-E7CA-4129-993D-409F7DC3840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DCD42FC-429E-494F-B4D8-0A9827BC37AF}"/>
              </a:ext>
            </a:extLst>
          </p:cNvPr>
          <p:cNvSpPr>
            <a:spLocks noGrp="1"/>
          </p:cNvSpPr>
          <p:nvPr>
            <p:ph idx="1"/>
          </p:nvPr>
        </p:nvSpPr>
        <p:spPr/>
        <p:txBody>
          <a:bodyPr>
            <a:normAutofit fontScale="92500" lnSpcReduction="20000"/>
          </a:bodyPr>
          <a:lstStyle/>
          <a:p>
            <a:pPr algn="just"/>
            <a:r>
              <a:rPr lang="cs-CZ" dirty="0"/>
              <a:t>K nejrozšířenějším typům zájmových a nátlakových skupin můžeme zařadit: </a:t>
            </a:r>
          </a:p>
          <a:p>
            <a:pPr lvl="0" algn="just"/>
            <a:r>
              <a:rPr lang="cs-CZ" b="1" u="sng" dirty="0"/>
              <a:t>odborové svazy. </a:t>
            </a:r>
            <a:r>
              <a:rPr lang="cs-CZ" dirty="0"/>
              <a:t>Tyto skupiny bývají nejčastěji organizovány podle profesního zaměření. Odborové organizace se velmi často podílejí na činnosti různých komisí, účastní se jednání s představiteli relevantních politických stran a vládními představiteli a podílejí se na odborných konzultacích mnohých návrhů v oblasti tvorby veřejných politik. Kromě politických jednání mohou odborové svazy ovlivňovat politiku prostřednictvím demonstrací, stávek, které představují další formy možného nátlaku. </a:t>
            </a:r>
          </a:p>
          <a:p>
            <a:pPr lvl="0" algn="just"/>
            <a:r>
              <a:rPr lang="cs-CZ" dirty="0"/>
              <a:t>Další skupinou představují </a:t>
            </a:r>
            <a:r>
              <a:rPr lang="cs-CZ" b="1" dirty="0"/>
              <a:t>obchodní komory, finanční sdružení, sdružení zaměstnanců ve finančním sektoru atd</a:t>
            </a:r>
            <a:r>
              <a:rPr lang="cs-CZ" dirty="0"/>
              <a:t>. </a:t>
            </a:r>
          </a:p>
          <a:p>
            <a:pPr lvl="0" algn="just"/>
            <a:r>
              <a:rPr lang="cs-CZ" b="1" dirty="0"/>
              <a:t>Církevní organizace</a:t>
            </a:r>
          </a:p>
          <a:p>
            <a:pPr algn="just"/>
            <a:r>
              <a:rPr lang="cs-CZ" b="1" dirty="0"/>
              <a:t>Organizace podporující ochranu životního prostředí atd.</a:t>
            </a:r>
          </a:p>
        </p:txBody>
      </p:sp>
    </p:spTree>
    <p:extLst>
      <p:ext uri="{BB962C8B-B14F-4D97-AF65-F5344CB8AC3E}">
        <p14:creationId xmlns:p14="http://schemas.microsoft.com/office/powerpoint/2010/main" val="25411670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96F45F-831B-410C-AE42-5DAD01DF9B30}"/>
              </a:ext>
            </a:extLst>
          </p:cNvPr>
          <p:cNvSpPr>
            <a:spLocks noGrp="1"/>
          </p:cNvSpPr>
          <p:nvPr>
            <p:ph type="title"/>
          </p:nvPr>
        </p:nvSpPr>
        <p:spPr/>
        <p:txBody>
          <a:bodyPr/>
          <a:lstStyle/>
          <a:p>
            <a:r>
              <a:rPr lang="cs-CZ" dirty="0"/>
              <a:t>Zprostředkování zájmů – vztah zájmových sdružení a politického systému</a:t>
            </a:r>
          </a:p>
        </p:txBody>
      </p:sp>
      <p:sp>
        <p:nvSpPr>
          <p:cNvPr id="3" name="Zástupný symbol pro obsah 2">
            <a:extLst>
              <a:ext uri="{FF2B5EF4-FFF2-40B4-BE49-F238E27FC236}">
                <a16:creationId xmlns:a16="http://schemas.microsoft.com/office/drawing/2014/main" id="{46833507-A92D-4D05-B1B2-4594AA4870F6}"/>
              </a:ext>
            </a:extLst>
          </p:cNvPr>
          <p:cNvSpPr>
            <a:spLocks noGrp="1"/>
          </p:cNvSpPr>
          <p:nvPr>
            <p:ph idx="1"/>
          </p:nvPr>
        </p:nvSpPr>
        <p:spPr/>
        <p:txBody>
          <a:bodyPr/>
          <a:lstStyle/>
          <a:p>
            <a:r>
              <a:rPr lang="cs-CZ" dirty="0"/>
              <a:t>V politických teoriích se setkáváme se dvěma hlavními typy modelů zprostředkování zájmů. Prvním typem je pluralitní model (někdy nazýván </a:t>
            </a:r>
            <a:r>
              <a:rPr lang="cs-CZ" b="1" dirty="0"/>
              <a:t>liberálně-pluralitní model zprostředkování zájmů a druhým, protikladným typem je </a:t>
            </a:r>
            <a:r>
              <a:rPr lang="cs-CZ" b="1" dirty="0" err="1"/>
              <a:t>neokorporativní</a:t>
            </a:r>
            <a:r>
              <a:rPr lang="cs-CZ" b="1" dirty="0"/>
              <a:t> model, rovněž nazýván liberálním korporativizmem</a:t>
            </a:r>
            <a:r>
              <a:rPr lang="cs-CZ" dirty="0"/>
              <a:t> (</a:t>
            </a:r>
            <a:r>
              <a:rPr lang="cs-CZ" dirty="0" err="1"/>
              <a:t>Cabada</a:t>
            </a:r>
            <a:r>
              <a:rPr lang="cs-CZ" dirty="0"/>
              <a:t>, Charvát, Stulík, 2015, 134-136).</a:t>
            </a:r>
          </a:p>
          <a:p>
            <a:r>
              <a:rPr lang="cs-CZ" dirty="0"/>
              <a:t>Dva základní modely – pluralitní x (</a:t>
            </a:r>
            <a:r>
              <a:rPr lang="cs-CZ" dirty="0" err="1"/>
              <a:t>neo</a:t>
            </a:r>
            <a:r>
              <a:rPr lang="cs-CZ" dirty="0"/>
              <a:t>)korporativistický</a:t>
            </a:r>
          </a:p>
          <a:p>
            <a:endParaRPr lang="cs-CZ" dirty="0"/>
          </a:p>
        </p:txBody>
      </p:sp>
    </p:spTree>
    <p:extLst>
      <p:ext uri="{BB962C8B-B14F-4D97-AF65-F5344CB8AC3E}">
        <p14:creationId xmlns:p14="http://schemas.microsoft.com/office/powerpoint/2010/main" val="41425513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60D4CF-8C2D-4324-B79C-70747CE0DA9C}"/>
              </a:ext>
            </a:extLst>
          </p:cNvPr>
          <p:cNvSpPr>
            <a:spLocks noGrp="1"/>
          </p:cNvSpPr>
          <p:nvPr>
            <p:ph type="title"/>
          </p:nvPr>
        </p:nvSpPr>
        <p:spPr/>
        <p:txBody>
          <a:bodyPr/>
          <a:lstStyle/>
          <a:p>
            <a:r>
              <a:rPr lang="cs-CZ" dirty="0"/>
              <a:t>Pluralistický model </a:t>
            </a:r>
          </a:p>
        </p:txBody>
      </p:sp>
      <p:sp>
        <p:nvSpPr>
          <p:cNvPr id="3" name="Zástupný symbol pro obsah 2">
            <a:extLst>
              <a:ext uri="{FF2B5EF4-FFF2-40B4-BE49-F238E27FC236}">
                <a16:creationId xmlns:a16="http://schemas.microsoft.com/office/drawing/2014/main" id="{3AE1297B-5DC5-4F71-A703-78813023A4B8}"/>
              </a:ext>
            </a:extLst>
          </p:cNvPr>
          <p:cNvSpPr>
            <a:spLocks noGrp="1"/>
          </p:cNvSpPr>
          <p:nvPr>
            <p:ph idx="1"/>
          </p:nvPr>
        </p:nvSpPr>
        <p:spPr/>
        <p:txBody>
          <a:bodyPr>
            <a:normAutofit fontScale="62500" lnSpcReduction="20000"/>
          </a:bodyPr>
          <a:lstStyle/>
          <a:p>
            <a:pPr algn="just"/>
            <a:r>
              <a:rPr lang="cs-CZ" dirty="0"/>
              <a:t>Větší počet zájmových sdružení, která jsou málo organizovaná. </a:t>
            </a:r>
          </a:p>
          <a:p>
            <a:pPr algn="just"/>
            <a:r>
              <a:rPr lang="cs-CZ" dirty="0"/>
              <a:t>Vychází z představy, že partikulární zájmy budou prosazovány prostřednictvím konkurence a soutěže nejrůznějších zájmových skupin. (podobná myšlence tržního principu a soutěže ve společnosti). </a:t>
            </a:r>
          </a:p>
          <a:p>
            <a:pPr algn="just"/>
            <a:r>
              <a:rPr lang="cs-CZ" dirty="0"/>
              <a:t>všechny zájmy, které existují ve společnosti, jsou ve větší či menší míře organizovány a konkurují si navzájem. </a:t>
            </a:r>
          </a:p>
          <a:p>
            <a:pPr algn="just"/>
            <a:r>
              <a:rPr lang="cs-CZ" dirty="0"/>
              <a:t>Zájmové skupiny tak také přestavují bariéru pro jednostranný výkon moci. </a:t>
            </a:r>
          </a:p>
          <a:p>
            <a:pPr algn="just"/>
            <a:r>
              <a:rPr lang="cs-CZ" dirty="0"/>
              <a:t>Větší míru motivace pro prosazování zájmů mají především ty zájmové skupiny, jejichž požadavky nebyly doposud vyslyšeny a v působení na moc nebyly příliš úspěšné. </a:t>
            </a:r>
          </a:p>
          <a:p>
            <a:pPr algn="just"/>
            <a:r>
              <a:rPr lang="cs-CZ" dirty="0"/>
              <a:t>žádná skupina nemá ustaven oficiální komunikační kanál s představiteli výkonné moci. Z tohoto důvodu jsou zájmové skupiny nuceny využívat především neformální struktury. (</a:t>
            </a:r>
            <a:r>
              <a:rPr lang="cs-CZ" dirty="0" err="1"/>
              <a:t>Cabada</a:t>
            </a:r>
            <a:r>
              <a:rPr lang="cs-CZ" dirty="0"/>
              <a:t>, Charvát, Stulík, 2015, 136).</a:t>
            </a:r>
          </a:p>
          <a:p>
            <a:pPr algn="just"/>
            <a:r>
              <a:rPr lang="cs-CZ" dirty="0"/>
              <a:t>Základy pluralizmu představil na počátku 20. století </a:t>
            </a:r>
            <a:r>
              <a:rPr lang="cs-CZ" b="1" dirty="0"/>
              <a:t>Arthur </a:t>
            </a:r>
            <a:r>
              <a:rPr lang="cs-CZ" b="1" dirty="0" err="1"/>
              <a:t>Fisher</a:t>
            </a:r>
            <a:r>
              <a:rPr lang="cs-CZ" b="1" dirty="0"/>
              <a:t> </a:t>
            </a:r>
            <a:r>
              <a:rPr lang="cs-CZ" b="1" dirty="0" err="1"/>
              <a:t>Bentley</a:t>
            </a:r>
            <a:r>
              <a:rPr lang="cs-CZ" b="1" dirty="0"/>
              <a:t>.</a:t>
            </a:r>
            <a:r>
              <a:rPr lang="cs-CZ" dirty="0"/>
              <a:t> „Uvedl, že  všechny politické jevy – vše, co se stane a přihodí – jsou jevy skupinové, a </a:t>
            </a:r>
            <a:r>
              <a:rPr lang="cs-CZ" b="1" u="sng" dirty="0"/>
              <a:t>formuloval teorii skupinového nátlaku.</a:t>
            </a:r>
            <a:r>
              <a:rPr lang="cs-CZ" dirty="0"/>
              <a:t>“ (Fiala, Mareš 2005, 237). </a:t>
            </a:r>
          </a:p>
          <a:p>
            <a:pPr algn="just"/>
            <a:r>
              <a:rPr lang="cs-CZ" dirty="0"/>
              <a:t>David B. Truman na tuto teorii navázal při výzkumu politického systému Spojených států amerických, přičemž formuloval „že postoje, názory a zájmy jednotlivců jsou tvořeny příslušností ke skupinám. Skupiny jsou nástroji politické socializace. Politika je chápána jako konflikty mezi skupinami, přičemž se jedná o konflikty v rámci jistých hranic. Jde však o konflikty, které ve své většině mají za následek celkovou rovnováhu politického systému a společnosti jako takové.“ (Fiala, Mareš 2005, 236).</a:t>
            </a:r>
          </a:p>
        </p:txBody>
      </p:sp>
    </p:spTree>
    <p:extLst>
      <p:ext uri="{BB962C8B-B14F-4D97-AF65-F5344CB8AC3E}">
        <p14:creationId xmlns:p14="http://schemas.microsoft.com/office/powerpoint/2010/main" val="31127524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B5DA4-811C-4F71-91A5-131B0EB02CEE}"/>
              </a:ext>
            </a:extLst>
          </p:cNvPr>
          <p:cNvSpPr>
            <a:spLocks noGrp="1"/>
          </p:cNvSpPr>
          <p:nvPr>
            <p:ph type="title"/>
          </p:nvPr>
        </p:nvSpPr>
        <p:spPr/>
        <p:txBody>
          <a:bodyPr/>
          <a:lstStyle/>
          <a:p>
            <a:r>
              <a:rPr lang="cs-CZ" dirty="0"/>
              <a:t>Pluralismus – D. Truman:</a:t>
            </a:r>
          </a:p>
        </p:txBody>
      </p:sp>
      <p:sp>
        <p:nvSpPr>
          <p:cNvPr id="3" name="Zástupný symbol pro obsah 2">
            <a:extLst>
              <a:ext uri="{FF2B5EF4-FFF2-40B4-BE49-F238E27FC236}">
                <a16:creationId xmlns:a16="http://schemas.microsoft.com/office/drawing/2014/main" id="{788CC21F-8685-4BFA-9466-FFF19B821DD4}"/>
              </a:ext>
            </a:extLst>
          </p:cNvPr>
          <p:cNvSpPr>
            <a:spLocks noGrp="1"/>
          </p:cNvSpPr>
          <p:nvPr>
            <p:ph idx="1"/>
          </p:nvPr>
        </p:nvSpPr>
        <p:spPr/>
        <p:txBody>
          <a:bodyPr>
            <a:normAutofit fontScale="70000" lnSpcReduction="20000"/>
          </a:bodyPr>
          <a:lstStyle/>
          <a:p>
            <a:r>
              <a:rPr lang="cs-CZ" dirty="0"/>
              <a:t>1. „Neexistuje skupina, která by jako jediná mohla uplatňovat systematickou a vše pronikající kontrolu nad více než jedním druhem problémů. Skupina může být dominantní v jedné oblasti, ale její vliv je omezen na tuto konkrétní oblast.</a:t>
            </a:r>
          </a:p>
          <a:p>
            <a:r>
              <a:rPr lang="cs-CZ" dirty="0"/>
              <a:t>2. Existuje přibližná rovnováha moci mezi nejdůležitějšími skupinami výrobců a skupinami pracovní síly (tedy skupinami kapitálu) a skupinami pracovní síly. </a:t>
            </a:r>
          </a:p>
          <a:p>
            <a:r>
              <a:rPr lang="cs-CZ" dirty="0"/>
              <a:t>3. Ekonomická moc je oddělena od moci politické. V rozporu s marxistickým názorem o propojení ekonomické a politické moci pluralistická koncepce popírá, že by politická moc a kontrola byly spojeny s rozhodujícími ekonomickými zájmy nebo byly podřízené nějaké konkrétní ekonomické skupině.</a:t>
            </a:r>
          </a:p>
          <a:p>
            <a:r>
              <a:rPr lang="cs-CZ" dirty="0"/>
              <a:t>4. Stát se z pluralistického pohledu jeví jako neutrální arbitr, nestranně soudící konflikty mezi třídami, jinými společenskými skupinami a zájmovými organizacemi (neutralita státu). </a:t>
            </a:r>
          </a:p>
          <a:p>
            <a:r>
              <a:rPr lang="cs-CZ" dirty="0"/>
              <a:t>5. Pluralisté tvrdí, že ve společnosti existuje pluralita názorů, což znamená, že ve společnosti neexistuje jedna dominantní ideologie. </a:t>
            </a:r>
          </a:p>
          <a:p>
            <a:r>
              <a:rPr lang="cs-CZ" dirty="0"/>
              <a:t>6. Pluralistická koncepce má určitou představu výběru, soupeření, souhlasu a zodpovědnosti. Pluralistický názor pojímá politiku jako proces výběru a soutěže mezi různými politickými stranami a nátlakovými skupinami.“ (Fiala, Mareš, 2005, 238). </a:t>
            </a:r>
          </a:p>
          <a:p>
            <a:endParaRPr lang="cs-CZ" dirty="0"/>
          </a:p>
        </p:txBody>
      </p:sp>
    </p:spTree>
    <p:extLst>
      <p:ext uri="{BB962C8B-B14F-4D97-AF65-F5344CB8AC3E}">
        <p14:creationId xmlns:p14="http://schemas.microsoft.com/office/powerpoint/2010/main" val="42686112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90879-0025-4650-98A6-8A20443680B0}"/>
              </a:ext>
            </a:extLst>
          </p:cNvPr>
          <p:cNvSpPr>
            <a:spLocks noGrp="1"/>
          </p:cNvSpPr>
          <p:nvPr>
            <p:ph type="title"/>
          </p:nvPr>
        </p:nvSpPr>
        <p:spPr/>
        <p:txBody>
          <a:bodyPr/>
          <a:lstStyle/>
          <a:p>
            <a:r>
              <a:rPr lang="cs-CZ" dirty="0"/>
              <a:t>Pluralismus – R. </a:t>
            </a:r>
            <a:r>
              <a:rPr lang="cs-CZ" dirty="0" err="1"/>
              <a:t>Dahl</a:t>
            </a:r>
            <a:endParaRPr lang="cs-CZ" dirty="0"/>
          </a:p>
        </p:txBody>
      </p:sp>
      <p:sp>
        <p:nvSpPr>
          <p:cNvPr id="3" name="Zástupný symbol pro obsah 2">
            <a:extLst>
              <a:ext uri="{FF2B5EF4-FFF2-40B4-BE49-F238E27FC236}">
                <a16:creationId xmlns:a16="http://schemas.microsoft.com/office/drawing/2014/main" id="{F1F25861-BFB0-451F-AF54-9477BA68EDD8}"/>
              </a:ext>
            </a:extLst>
          </p:cNvPr>
          <p:cNvSpPr>
            <a:spLocks noGrp="1"/>
          </p:cNvSpPr>
          <p:nvPr>
            <p:ph idx="1"/>
          </p:nvPr>
        </p:nvSpPr>
        <p:spPr/>
        <p:txBody>
          <a:bodyPr>
            <a:normAutofit fontScale="77500" lnSpcReduction="20000"/>
          </a:bodyPr>
          <a:lstStyle/>
          <a:p>
            <a:pPr algn="just"/>
            <a:r>
              <a:rPr lang="cs-CZ" dirty="0"/>
              <a:t>Pluralizmus je v pojetí R. </a:t>
            </a:r>
            <a:r>
              <a:rPr lang="cs-CZ" dirty="0" err="1"/>
              <a:t>Dahla</a:t>
            </a:r>
            <a:r>
              <a:rPr lang="cs-CZ" dirty="0"/>
              <a:t> chápán jako nutný a žádoucí element. Robert </a:t>
            </a:r>
            <a:r>
              <a:rPr lang="cs-CZ" dirty="0" err="1"/>
              <a:t>Dahl</a:t>
            </a:r>
            <a:r>
              <a:rPr lang="cs-CZ" dirty="0"/>
              <a:t>, také neztotožňoval pluralismus s demokracií (či s polyarchie). </a:t>
            </a:r>
            <a:r>
              <a:rPr lang="cs-CZ" dirty="0" err="1"/>
              <a:t>Roberth</a:t>
            </a:r>
            <a:r>
              <a:rPr lang="cs-CZ" dirty="0"/>
              <a:t> </a:t>
            </a:r>
            <a:r>
              <a:rPr lang="cs-CZ" dirty="0" err="1"/>
              <a:t>Dáhl</a:t>
            </a:r>
            <a:r>
              <a:rPr lang="cs-CZ" dirty="0"/>
              <a:t> nezpochybňoval pozitivní roli zájmových sdružení, přesto si uvědomoval i jejich potenciální nebezpečnost pro demokratické zřízení. Podle R. </a:t>
            </a:r>
            <a:r>
              <a:rPr lang="cs-CZ" dirty="0" err="1"/>
              <a:t>Dahla</a:t>
            </a:r>
            <a:r>
              <a:rPr lang="cs-CZ" dirty="0"/>
              <a:t> jsou zájmové skupiny potenciálně nebezpečné, z těchto důvodů: </a:t>
            </a:r>
          </a:p>
          <a:p>
            <a:pPr algn="just"/>
            <a:r>
              <a:rPr lang="cs-CZ" dirty="0"/>
              <a:t>a) „stabilizace politických nerovností (organizovaní občané jsou vlivnější než občané neorganizovaní)</a:t>
            </a:r>
          </a:p>
          <a:p>
            <a:pPr algn="just"/>
            <a:r>
              <a:rPr lang="cs-CZ" dirty="0"/>
              <a:t>b) deformování občanského vědomí. (zájmové skupiny zostřují partikulární požadavky na úkor šířeji pojatých potřeb a prosazují krátkodobé cíle na úkor dlouhodobých.</a:t>
            </a:r>
          </a:p>
          <a:p>
            <a:pPr algn="just"/>
            <a:r>
              <a:rPr lang="cs-CZ" dirty="0"/>
              <a:t>c) překrucování veřejného programu (nerovné zdroje umožňují organizacím vyvíjet nerovnoměrný vliv při určování, jaké alternativy se budou vážně zvažovat),</a:t>
            </a:r>
          </a:p>
          <a:p>
            <a:pPr algn="just"/>
            <a:r>
              <a:rPr lang="cs-CZ" dirty="0"/>
              <a:t>d) odcizení konečné kontroly (existence organizací s sebou nese i konflikt mezi organizační autonomií na jedné straně a kontrolou celého </a:t>
            </a:r>
            <a:r>
              <a:rPr lang="cs-CZ" dirty="0" err="1"/>
              <a:t>démosu</a:t>
            </a:r>
            <a:r>
              <a:rPr lang="cs-CZ" dirty="0"/>
              <a:t> na straně druhé.“ (Fiala, Mareš 2005, 239). </a:t>
            </a:r>
          </a:p>
          <a:p>
            <a:endParaRPr lang="cs-CZ" dirty="0"/>
          </a:p>
        </p:txBody>
      </p:sp>
    </p:spTree>
    <p:extLst>
      <p:ext uri="{BB962C8B-B14F-4D97-AF65-F5344CB8AC3E}">
        <p14:creationId xmlns:p14="http://schemas.microsoft.com/office/powerpoint/2010/main" val="1154283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06063-E5C1-4EC3-BEA7-46922D8D325E}"/>
              </a:ext>
            </a:extLst>
          </p:cNvPr>
          <p:cNvSpPr>
            <a:spLocks noGrp="1"/>
          </p:cNvSpPr>
          <p:nvPr>
            <p:ph type="title"/>
          </p:nvPr>
        </p:nvSpPr>
        <p:spPr/>
        <p:txBody>
          <a:bodyPr/>
          <a:lstStyle/>
          <a:p>
            <a:r>
              <a:rPr lang="cs-CZ" dirty="0"/>
              <a:t>Pojetí „public </a:t>
            </a:r>
            <a:r>
              <a:rPr lang="cs-CZ" dirty="0" err="1"/>
              <a:t>policy</a:t>
            </a:r>
            <a:r>
              <a:rPr lang="cs-CZ" dirty="0"/>
              <a:t>“</a:t>
            </a:r>
          </a:p>
        </p:txBody>
      </p:sp>
      <p:sp>
        <p:nvSpPr>
          <p:cNvPr id="3" name="Zástupný symbol pro obsah 2">
            <a:extLst>
              <a:ext uri="{FF2B5EF4-FFF2-40B4-BE49-F238E27FC236}">
                <a16:creationId xmlns:a16="http://schemas.microsoft.com/office/drawing/2014/main" id="{FBE12D7F-593D-42BD-8CF2-BEC13013C2B2}"/>
              </a:ext>
            </a:extLst>
          </p:cNvPr>
          <p:cNvSpPr>
            <a:spLocks noGrp="1"/>
          </p:cNvSpPr>
          <p:nvPr>
            <p:ph idx="1"/>
          </p:nvPr>
        </p:nvSpPr>
        <p:spPr/>
        <p:txBody>
          <a:bodyPr>
            <a:normAutofit lnSpcReduction="10000"/>
          </a:bodyPr>
          <a:lstStyle/>
          <a:p>
            <a:pPr algn="just"/>
            <a:r>
              <a:rPr lang="cs-CZ" dirty="0"/>
              <a:t>G. </a:t>
            </a:r>
            <a:r>
              <a:rPr lang="cs-CZ" dirty="0" err="1"/>
              <a:t>Peters</a:t>
            </a:r>
            <a:r>
              <a:rPr lang="cs-CZ" dirty="0"/>
              <a:t> označuje veřejnou politiku, jako: </a:t>
            </a:r>
            <a:r>
              <a:rPr lang="cs-CZ" i="1" dirty="0"/>
              <a:t>„souhrn činností vlády přímo nebo nepřímo působících na občany, operujících na třech úrovních: politická rozhodnutí, produkty politiky a důsledky politiky.“</a:t>
            </a:r>
            <a:r>
              <a:rPr lang="cs-CZ" dirty="0"/>
              <a:t> (Potůček 2005, 9) </a:t>
            </a:r>
          </a:p>
          <a:p>
            <a:pPr algn="just"/>
            <a:r>
              <a:rPr lang="cs-CZ" dirty="0"/>
              <a:t>Další autor W. </a:t>
            </a:r>
            <a:r>
              <a:rPr lang="cs-CZ" dirty="0" err="1"/>
              <a:t>Dunn</a:t>
            </a:r>
            <a:r>
              <a:rPr lang="cs-CZ" dirty="0"/>
              <a:t>, uvádí, že analýza politiky (</a:t>
            </a:r>
            <a:r>
              <a:rPr lang="cs-CZ" dirty="0" err="1"/>
              <a:t>policy</a:t>
            </a:r>
            <a:r>
              <a:rPr lang="cs-CZ" dirty="0"/>
              <a:t> </a:t>
            </a:r>
            <a:r>
              <a:rPr lang="cs-CZ" dirty="0" err="1"/>
              <a:t>analisis</a:t>
            </a:r>
            <a:r>
              <a:rPr lang="cs-CZ" dirty="0"/>
              <a:t>) je: </a:t>
            </a:r>
            <a:r>
              <a:rPr lang="cs-CZ" i="1" dirty="0"/>
              <a:t>„aplikovanou sociálně vědní disciplínou, která užívá multidisciplinárních metod zkoumání a zdůvodňování k produkci a zpracování politicky relevantních informací použitelných v příslušných politických rámcích k řešení problémů veřejné politiky.“</a:t>
            </a:r>
            <a:r>
              <a:rPr lang="cs-CZ" dirty="0"/>
              <a:t> (Potůček 2005, 9).  </a:t>
            </a:r>
          </a:p>
          <a:p>
            <a:pPr algn="just"/>
            <a:r>
              <a:rPr lang="cs-CZ" dirty="0"/>
              <a:t>Veřejná politika je silně ovlivněna řadou prvků jiných sociálních věd.  </a:t>
            </a:r>
          </a:p>
          <a:p>
            <a:endParaRPr lang="cs-CZ" dirty="0"/>
          </a:p>
        </p:txBody>
      </p:sp>
    </p:spTree>
    <p:extLst>
      <p:ext uri="{BB962C8B-B14F-4D97-AF65-F5344CB8AC3E}">
        <p14:creationId xmlns:p14="http://schemas.microsoft.com/office/powerpoint/2010/main" val="26047263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60FD5F-ED37-4DE8-B0BA-CC81AB4ABB07}"/>
              </a:ext>
            </a:extLst>
          </p:cNvPr>
          <p:cNvSpPr>
            <a:spLocks noGrp="1"/>
          </p:cNvSpPr>
          <p:nvPr>
            <p:ph type="title"/>
          </p:nvPr>
        </p:nvSpPr>
        <p:spPr/>
        <p:txBody>
          <a:bodyPr/>
          <a:lstStyle/>
          <a:p>
            <a:r>
              <a:rPr lang="cs-CZ" dirty="0"/>
              <a:t>Pluralismus - kritika</a:t>
            </a:r>
          </a:p>
        </p:txBody>
      </p:sp>
      <p:sp>
        <p:nvSpPr>
          <p:cNvPr id="3" name="Zástupný symbol pro obsah 2">
            <a:extLst>
              <a:ext uri="{FF2B5EF4-FFF2-40B4-BE49-F238E27FC236}">
                <a16:creationId xmlns:a16="http://schemas.microsoft.com/office/drawing/2014/main" id="{3FDEDEB7-8E8D-4DF2-884E-F2CA5A28EE44}"/>
              </a:ext>
            </a:extLst>
          </p:cNvPr>
          <p:cNvSpPr>
            <a:spLocks noGrp="1"/>
          </p:cNvSpPr>
          <p:nvPr>
            <p:ph idx="1"/>
          </p:nvPr>
        </p:nvSpPr>
        <p:spPr/>
        <p:txBody>
          <a:bodyPr/>
          <a:lstStyle/>
          <a:p>
            <a:pPr algn="just"/>
            <a:r>
              <a:rPr lang="cs-CZ" dirty="0"/>
              <a:t>Mezi hlavní nevýhody tohoto modelu patří poměrně velká nepřehlednost systému zájmových skupin, které dokonce často dublují vlastní činnost. „Další nevýhodou může být reglementace prostoru pro samotné skupiny ze strany státu. Pokud totiž nemá žádná ze zájmových skupin přístup k přímému vyjednávání s vládou, pak vláda může nepřímo omezit pole působení pro takové skupiny. (</a:t>
            </a:r>
            <a:r>
              <a:rPr lang="cs-CZ" dirty="0" err="1"/>
              <a:t>Cabada</a:t>
            </a:r>
            <a:r>
              <a:rPr lang="cs-CZ" dirty="0"/>
              <a:t>, Charvát, Stulík, 2015, 136).</a:t>
            </a:r>
          </a:p>
          <a:p>
            <a:endParaRPr lang="cs-CZ" dirty="0"/>
          </a:p>
        </p:txBody>
      </p:sp>
    </p:spTree>
    <p:extLst>
      <p:ext uri="{BB962C8B-B14F-4D97-AF65-F5344CB8AC3E}">
        <p14:creationId xmlns:p14="http://schemas.microsoft.com/office/powerpoint/2010/main" val="490853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70C2EC-330B-4A62-99C8-375C13F60894}"/>
              </a:ext>
            </a:extLst>
          </p:cNvPr>
          <p:cNvSpPr>
            <a:spLocks noGrp="1"/>
          </p:cNvSpPr>
          <p:nvPr>
            <p:ph type="title"/>
          </p:nvPr>
        </p:nvSpPr>
        <p:spPr/>
        <p:txBody>
          <a:bodyPr/>
          <a:lstStyle/>
          <a:p>
            <a:r>
              <a:rPr lang="cs-CZ" dirty="0"/>
              <a:t>(</a:t>
            </a:r>
            <a:r>
              <a:rPr lang="cs-CZ" dirty="0" err="1"/>
              <a:t>Neo</a:t>
            </a:r>
            <a:r>
              <a:rPr lang="cs-CZ" dirty="0"/>
              <a:t>)korporativismus</a:t>
            </a:r>
          </a:p>
        </p:txBody>
      </p:sp>
      <p:sp>
        <p:nvSpPr>
          <p:cNvPr id="3" name="Zástupný symbol pro obsah 2">
            <a:extLst>
              <a:ext uri="{FF2B5EF4-FFF2-40B4-BE49-F238E27FC236}">
                <a16:creationId xmlns:a16="http://schemas.microsoft.com/office/drawing/2014/main" id="{B57ABACA-A4BE-46AE-9C58-39706ECD3A22}"/>
              </a:ext>
            </a:extLst>
          </p:cNvPr>
          <p:cNvSpPr>
            <a:spLocks noGrp="1"/>
          </p:cNvSpPr>
          <p:nvPr>
            <p:ph idx="1"/>
          </p:nvPr>
        </p:nvSpPr>
        <p:spPr/>
        <p:txBody>
          <a:bodyPr>
            <a:normAutofit fontScale="70000" lnSpcReduction="20000"/>
          </a:bodyPr>
          <a:lstStyle/>
          <a:p>
            <a:pPr algn="just"/>
            <a:r>
              <a:rPr lang="cs-CZ" dirty="0"/>
              <a:t>Původní model se označoval jako korporativizmus. </a:t>
            </a:r>
          </a:p>
          <a:p>
            <a:pPr algn="just"/>
            <a:r>
              <a:rPr lang="cs-CZ" dirty="0"/>
              <a:t>„Je odvozen od pojmu korporace, označujícího společné organizace zaměstnanců a zaměstnavatelů téhož oboru zprostředkující a reprezentující zájmy v politické sféře.“ (</a:t>
            </a:r>
            <a:r>
              <a:rPr lang="cs-CZ" dirty="0" err="1"/>
              <a:t>Říchová</a:t>
            </a:r>
            <a:r>
              <a:rPr lang="cs-CZ" dirty="0"/>
              <a:t>, 2002, 177). </a:t>
            </a:r>
          </a:p>
          <a:p>
            <a:pPr algn="just"/>
            <a:r>
              <a:rPr lang="cs-CZ" dirty="0"/>
              <a:t>Jako moderní fenomén byl tento pojem spojován s encyklikou papeže LV XIII </a:t>
            </a:r>
            <a:r>
              <a:rPr lang="cs-CZ" i="1" dirty="0" err="1"/>
              <a:t>Rerum</a:t>
            </a:r>
            <a:r>
              <a:rPr lang="cs-CZ" i="1" dirty="0"/>
              <a:t> </a:t>
            </a:r>
            <a:r>
              <a:rPr lang="cs-CZ" i="1" dirty="0" err="1"/>
              <a:t>novarum</a:t>
            </a:r>
            <a:r>
              <a:rPr lang="cs-CZ" i="1" dirty="0"/>
              <a:t>, </a:t>
            </a:r>
            <a:r>
              <a:rPr lang="cs-CZ" dirty="0"/>
              <a:t>která se věnovala formám vztahu mezi zaměstnavatelskými a zaměstnaneckými organizacemi, jež byla schopna zamezit třídnímu konfliktu. V minulosti však tento pojem byl nejčastěji spojován s fašistickou Itálií, ale i s jinými nedemokratickými režimy 20. století, jako např. se </a:t>
            </a:r>
            <a:r>
              <a:rPr lang="cs-CZ" dirty="0" err="1"/>
              <a:t>Salazarovým</a:t>
            </a:r>
            <a:r>
              <a:rPr lang="cs-CZ" dirty="0"/>
              <a:t> režimem v Portugalsku nebo režimem Franciska Franka ve Španělsku. </a:t>
            </a:r>
          </a:p>
          <a:p>
            <a:pPr algn="just"/>
            <a:r>
              <a:rPr lang="cs-CZ" dirty="0"/>
              <a:t>Z tohoto důvodu docházelo po druhé světové válce k negativnímu náhledu na tento model, přičemž v polovině 70. let 20. století došlo k redefinici tohoto modelu a jeho částečné rehabilitaci. </a:t>
            </a:r>
          </a:p>
          <a:p>
            <a:pPr algn="just"/>
            <a:r>
              <a:rPr lang="cs-CZ" dirty="0"/>
              <a:t>Po 2 sv. válce „posloužil korporativismus </a:t>
            </a:r>
            <a:r>
              <a:rPr lang="cs-CZ" b="1" u="sng" dirty="0"/>
              <a:t>P. C. </a:t>
            </a:r>
            <a:r>
              <a:rPr lang="cs-CZ" b="1" u="sng" dirty="0" err="1"/>
              <a:t>Schmitterovi</a:t>
            </a:r>
            <a:r>
              <a:rPr lang="cs-CZ" b="1" u="sng" dirty="0"/>
              <a:t> (1974), </a:t>
            </a:r>
            <a:r>
              <a:rPr lang="cs-CZ" dirty="0"/>
              <a:t>aby jeho pomocí definoval zastupitelský systém, v němž jsou jeho konstitutivní prvky organizovány v rámci omezeného počtu jedinečných, povinných, nesoutěživých a hierarchicky řízených skupin, které jsou funkčně specializované (od sebe oddělené), státem uznané nebo schválené (případně i vytvořené)  a kterým je zaručena autonomní monopolní reprezentace ve specifických oblastech.“ (</a:t>
            </a:r>
            <a:r>
              <a:rPr lang="cs-CZ" dirty="0" err="1"/>
              <a:t>Říchová</a:t>
            </a:r>
            <a:r>
              <a:rPr lang="cs-CZ" dirty="0"/>
              <a:t>, 2000, 178). </a:t>
            </a:r>
          </a:p>
        </p:txBody>
      </p:sp>
    </p:spTree>
    <p:extLst>
      <p:ext uri="{BB962C8B-B14F-4D97-AF65-F5344CB8AC3E}">
        <p14:creationId xmlns:p14="http://schemas.microsoft.com/office/powerpoint/2010/main" val="18350927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4B812B-4514-4133-A848-AA715EA09B05}"/>
              </a:ext>
            </a:extLst>
          </p:cNvPr>
          <p:cNvSpPr>
            <a:spLocks noGrp="1"/>
          </p:cNvSpPr>
          <p:nvPr>
            <p:ph type="title"/>
          </p:nvPr>
        </p:nvSpPr>
        <p:spPr/>
        <p:txBody>
          <a:bodyPr/>
          <a:lstStyle/>
          <a:p>
            <a:r>
              <a:rPr lang="cs-CZ" dirty="0" err="1"/>
              <a:t>Schmitter</a:t>
            </a:r>
            <a:endParaRPr lang="cs-CZ" dirty="0"/>
          </a:p>
        </p:txBody>
      </p:sp>
      <p:sp>
        <p:nvSpPr>
          <p:cNvPr id="3" name="Zástupný symbol pro obsah 2">
            <a:extLst>
              <a:ext uri="{FF2B5EF4-FFF2-40B4-BE49-F238E27FC236}">
                <a16:creationId xmlns:a16="http://schemas.microsoft.com/office/drawing/2014/main" id="{1AB65355-4459-433D-991E-285057256E4F}"/>
              </a:ext>
            </a:extLst>
          </p:cNvPr>
          <p:cNvSpPr>
            <a:spLocks noGrp="1"/>
          </p:cNvSpPr>
          <p:nvPr>
            <p:ph idx="1"/>
          </p:nvPr>
        </p:nvSpPr>
        <p:spPr/>
        <p:txBody>
          <a:bodyPr>
            <a:normAutofit fontScale="92500" lnSpcReduction="20000"/>
          </a:bodyPr>
          <a:lstStyle/>
          <a:p>
            <a:r>
              <a:rPr lang="cs-CZ" dirty="0" err="1"/>
              <a:t>Schmitter</a:t>
            </a:r>
            <a:r>
              <a:rPr lang="cs-CZ" dirty="0"/>
              <a:t> charakterizoval korporativizmus: </a:t>
            </a:r>
          </a:p>
          <a:p>
            <a:r>
              <a:rPr lang="cs-CZ" dirty="0"/>
              <a:t>1) na politickém rozhodování podílí pouze omezený počet svazů </a:t>
            </a:r>
          </a:p>
          <a:p>
            <a:r>
              <a:rPr lang="cs-CZ" dirty="0"/>
              <a:t>2) jsou vnitřně hierarchicky strukturované a </a:t>
            </a:r>
          </a:p>
          <a:p>
            <a:r>
              <a:rPr lang="cs-CZ" dirty="0"/>
              <a:t>3) jejichž členové jsou organizování, dále jsou svazem </a:t>
            </a:r>
          </a:p>
          <a:p>
            <a:r>
              <a:rPr lang="cs-CZ" dirty="0"/>
              <a:t>4) funkčně diferencovány </a:t>
            </a:r>
          </a:p>
          <a:p>
            <a:r>
              <a:rPr lang="cs-CZ" dirty="0"/>
              <a:t>5) nejednají oproti jiným svazům soutěživě. </a:t>
            </a:r>
          </a:p>
          <a:p>
            <a:r>
              <a:rPr lang="cs-CZ" dirty="0"/>
              <a:t>6) jsou  uznávány ze strany státu a </a:t>
            </a:r>
          </a:p>
          <a:p>
            <a:r>
              <a:rPr lang="cs-CZ" dirty="0"/>
              <a:t>7) jsou vybaveny pro kontroly svazového vedení</a:t>
            </a:r>
          </a:p>
          <a:p>
            <a:r>
              <a:rPr lang="cs-CZ" dirty="0"/>
              <a:t> 8) artikulaci zájmů </a:t>
            </a:r>
          </a:p>
          <a:p>
            <a:r>
              <a:rPr lang="cs-CZ" dirty="0"/>
              <a:t>9) s monopolem reprezentace.“ (Fiala, Mareš 2005, 243).   </a:t>
            </a:r>
          </a:p>
          <a:p>
            <a:endParaRPr lang="cs-CZ" dirty="0"/>
          </a:p>
        </p:txBody>
      </p:sp>
    </p:spTree>
    <p:extLst>
      <p:ext uri="{BB962C8B-B14F-4D97-AF65-F5344CB8AC3E}">
        <p14:creationId xmlns:p14="http://schemas.microsoft.com/office/powerpoint/2010/main" val="14299477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1D0A0B-FD8B-4079-B88D-93201F3F84D8}"/>
              </a:ext>
            </a:extLst>
          </p:cNvPr>
          <p:cNvSpPr>
            <a:spLocks noGrp="1"/>
          </p:cNvSpPr>
          <p:nvPr>
            <p:ph type="title"/>
          </p:nvPr>
        </p:nvSpPr>
        <p:spPr/>
        <p:txBody>
          <a:bodyPr/>
          <a:lstStyle/>
          <a:p>
            <a:r>
              <a:rPr lang="cs-CZ" dirty="0" err="1"/>
              <a:t>Lembruch</a:t>
            </a:r>
            <a:r>
              <a:rPr lang="cs-CZ" dirty="0"/>
              <a:t> (funkční podmínky korporativizmu):</a:t>
            </a:r>
          </a:p>
        </p:txBody>
      </p:sp>
      <p:sp>
        <p:nvSpPr>
          <p:cNvPr id="3" name="Zástupný symbol pro obsah 2">
            <a:extLst>
              <a:ext uri="{FF2B5EF4-FFF2-40B4-BE49-F238E27FC236}">
                <a16:creationId xmlns:a16="http://schemas.microsoft.com/office/drawing/2014/main" id="{7A36166F-7A15-4C45-8FC6-016E3DE411FF}"/>
              </a:ext>
            </a:extLst>
          </p:cNvPr>
          <p:cNvSpPr>
            <a:spLocks noGrp="1"/>
          </p:cNvSpPr>
          <p:nvPr>
            <p:ph idx="1"/>
          </p:nvPr>
        </p:nvSpPr>
        <p:spPr/>
        <p:txBody>
          <a:bodyPr>
            <a:normAutofit/>
          </a:bodyPr>
          <a:lstStyle/>
          <a:p>
            <a:r>
              <a:rPr lang="cs-CZ" dirty="0"/>
              <a:t>1) „zájmy producentů musí být organizovány v zastřešující zájmové skupině</a:t>
            </a:r>
          </a:p>
          <a:p>
            <a:r>
              <a:rPr lang="cs-CZ" dirty="0"/>
              <a:t>2) systémy stran a systémy zájmových skupin musí být vzájemně provázány. </a:t>
            </a:r>
          </a:p>
          <a:p>
            <a:r>
              <a:rPr lang="cs-CZ" dirty="0"/>
              <a:t>3) vztahy mezi zájmovými skupinami a vládou jsou institucionalizované, přičemž</a:t>
            </a:r>
          </a:p>
          <a:p>
            <a:r>
              <a:rPr lang="cs-CZ" dirty="0"/>
              <a:t>4) odbory zaujímají klíčové postavení a </a:t>
            </a:r>
          </a:p>
          <a:p>
            <a:r>
              <a:rPr lang="cs-CZ" dirty="0"/>
              <a:t>5) záruku na dojednané výsledky má vláda.“ (Fiala, Mareš, 243)</a:t>
            </a:r>
          </a:p>
          <a:p>
            <a:endParaRPr lang="cs-CZ" dirty="0"/>
          </a:p>
        </p:txBody>
      </p:sp>
    </p:spTree>
    <p:extLst>
      <p:ext uri="{BB962C8B-B14F-4D97-AF65-F5344CB8AC3E}">
        <p14:creationId xmlns:p14="http://schemas.microsoft.com/office/powerpoint/2010/main" val="3274709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822685-8BA8-4D20-BCF9-4D44CCB00574}"/>
              </a:ext>
            </a:extLst>
          </p:cNvPr>
          <p:cNvSpPr>
            <a:spLocks noGrp="1"/>
          </p:cNvSpPr>
          <p:nvPr>
            <p:ph type="title"/>
          </p:nvPr>
        </p:nvSpPr>
        <p:spPr/>
        <p:txBody>
          <a:bodyPr/>
          <a:lstStyle/>
          <a:p>
            <a:r>
              <a:rPr lang="cs-CZ" dirty="0" err="1"/>
              <a:t>Neokoporativizmus</a:t>
            </a:r>
            <a:r>
              <a:rPr lang="cs-CZ" dirty="0"/>
              <a:t>: kritika</a:t>
            </a:r>
          </a:p>
        </p:txBody>
      </p:sp>
      <p:sp>
        <p:nvSpPr>
          <p:cNvPr id="3" name="Zástupný symbol pro obsah 2">
            <a:extLst>
              <a:ext uri="{FF2B5EF4-FFF2-40B4-BE49-F238E27FC236}">
                <a16:creationId xmlns:a16="http://schemas.microsoft.com/office/drawing/2014/main" id="{70ED519B-BFAC-42CB-ADB8-B7E8F475DA22}"/>
              </a:ext>
            </a:extLst>
          </p:cNvPr>
          <p:cNvSpPr>
            <a:spLocks noGrp="1"/>
          </p:cNvSpPr>
          <p:nvPr>
            <p:ph idx="1"/>
          </p:nvPr>
        </p:nvSpPr>
        <p:spPr/>
        <p:txBody>
          <a:bodyPr>
            <a:normAutofit lnSpcReduction="10000"/>
          </a:bodyPr>
          <a:lstStyle/>
          <a:p>
            <a:r>
              <a:rPr lang="cs-CZ" dirty="0"/>
              <a:t>Mezi negativa (liberálního) korporativizmu patří, skutečnost, že zdaleka ne všechny </a:t>
            </a:r>
          </a:p>
          <a:p>
            <a:pPr algn="just"/>
            <a:r>
              <a:rPr lang="cs-CZ" dirty="0"/>
              <a:t>„zájmové skupiny jsou preferovány ve smyslu vyjednávací pozice. Preferovány jsou pouze ty, na jejichž členech spočívá nějaký vládní zájem.., či mají sami o sobě vliv (např. celostátní svaz odborů při vyjednávání v tripartitě). Dalším problémem je, že jednat mohou jen „špičky organizací“, a tak mají zájmové skupiny v liberálním korporativizmu nutně podobu „pyramid“ – to znamená, že jsou zájmy předávány v drtivé většiny vertikálně (směrem nahoru). Otázkou je, zda tato hierarchie nemůže sklouzávat k potlačení menšinového názoru bez deliberace a prosazování vnitroskupinové politiky tzv. za zavřenými dveřmi. (</a:t>
            </a:r>
            <a:r>
              <a:rPr lang="cs-CZ" dirty="0" err="1"/>
              <a:t>Cabada</a:t>
            </a:r>
            <a:r>
              <a:rPr lang="cs-CZ" dirty="0"/>
              <a:t>, Charvát, Stulík, 2015, 136). </a:t>
            </a:r>
          </a:p>
          <a:p>
            <a:endParaRPr lang="cs-CZ" dirty="0"/>
          </a:p>
        </p:txBody>
      </p:sp>
    </p:spTree>
    <p:extLst>
      <p:ext uri="{BB962C8B-B14F-4D97-AF65-F5344CB8AC3E}">
        <p14:creationId xmlns:p14="http://schemas.microsoft.com/office/powerpoint/2010/main" val="17539177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543D4-C12F-45A7-B962-32F69C6C88B0}"/>
              </a:ext>
            </a:extLst>
          </p:cNvPr>
          <p:cNvSpPr>
            <a:spLocks noGrp="1"/>
          </p:cNvSpPr>
          <p:nvPr>
            <p:ph type="title"/>
          </p:nvPr>
        </p:nvSpPr>
        <p:spPr/>
        <p:txBody>
          <a:bodyPr/>
          <a:lstStyle/>
          <a:p>
            <a:r>
              <a:rPr lang="cs-CZ" dirty="0"/>
              <a:t>Lobbing</a:t>
            </a:r>
          </a:p>
        </p:txBody>
      </p:sp>
      <p:sp>
        <p:nvSpPr>
          <p:cNvPr id="3" name="Zástupný symbol pro obsah 2">
            <a:extLst>
              <a:ext uri="{FF2B5EF4-FFF2-40B4-BE49-F238E27FC236}">
                <a16:creationId xmlns:a16="http://schemas.microsoft.com/office/drawing/2014/main" id="{D838915F-AD1E-42E1-AC6B-61443CBF6706}"/>
              </a:ext>
            </a:extLst>
          </p:cNvPr>
          <p:cNvSpPr>
            <a:spLocks noGrp="1"/>
          </p:cNvSpPr>
          <p:nvPr>
            <p:ph idx="1"/>
          </p:nvPr>
        </p:nvSpPr>
        <p:spPr/>
        <p:txBody>
          <a:bodyPr>
            <a:normAutofit/>
          </a:bodyPr>
          <a:lstStyle/>
          <a:p>
            <a:pPr algn="just"/>
            <a:r>
              <a:rPr lang="cs-CZ" dirty="0"/>
              <a:t>Lobbing můžeme charakterizovat jako „prosazování zájmů zájmových skupin do výstupů procesu tvorby politiky, zejména jejich informační přímé i nepřímé, vstupování do jakékoli fáze či segmentu tohoto procesu. V tomto smyslu lze považovat lobbing za legitimní součást pluralitního konceptu demokracie. Vlastní jádro lobbistických aktivit se koncentruje v informačních tocích, jimiž jsou promítány zájmy skupin ve veřejné politice.“ (</a:t>
            </a:r>
            <a:r>
              <a:rPr lang="cs-CZ" dirty="0" err="1"/>
              <a:t>Ornstein</a:t>
            </a:r>
            <a:r>
              <a:rPr lang="cs-CZ" dirty="0"/>
              <a:t> a </a:t>
            </a:r>
            <a:r>
              <a:rPr lang="cs-CZ" dirty="0" err="1"/>
              <a:t>Elder</a:t>
            </a:r>
            <a:r>
              <a:rPr lang="cs-CZ" dirty="0"/>
              <a:t> 1978) (Potůček, 2005, 52)</a:t>
            </a:r>
          </a:p>
          <a:p>
            <a:endParaRPr lang="cs-CZ" dirty="0"/>
          </a:p>
        </p:txBody>
      </p:sp>
    </p:spTree>
    <p:extLst>
      <p:ext uri="{BB962C8B-B14F-4D97-AF65-F5344CB8AC3E}">
        <p14:creationId xmlns:p14="http://schemas.microsoft.com/office/powerpoint/2010/main" val="10180804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4D87D-2F8D-44D8-8CA2-B628AB96A0D1}"/>
              </a:ext>
            </a:extLst>
          </p:cNvPr>
          <p:cNvSpPr>
            <a:spLocks noGrp="1"/>
          </p:cNvSpPr>
          <p:nvPr>
            <p:ph type="title"/>
          </p:nvPr>
        </p:nvSpPr>
        <p:spPr/>
        <p:txBody>
          <a:bodyPr/>
          <a:lstStyle/>
          <a:p>
            <a:r>
              <a:rPr lang="cs-CZ" dirty="0" err="1"/>
              <a:t>Lobbying</a:t>
            </a:r>
            <a:endParaRPr lang="cs-CZ" dirty="0"/>
          </a:p>
        </p:txBody>
      </p:sp>
      <p:sp>
        <p:nvSpPr>
          <p:cNvPr id="3" name="Zástupný symbol pro obsah 2">
            <a:extLst>
              <a:ext uri="{FF2B5EF4-FFF2-40B4-BE49-F238E27FC236}">
                <a16:creationId xmlns:a16="http://schemas.microsoft.com/office/drawing/2014/main" id="{42D09A18-E9E8-4E0A-862E-D9C520829E5E}"/>
              </a:ext>
            </a:extLst>
          </p:cNvPr>
          <p:cNvSpPr>
            <a:spLocks noGrp="1"/>
          </p:cNvSpPr>
          <p:nvPr>
            <p:ph idx="1"/>
          </p:nvPr>
        </p:nvSpPr>
        <p:spPr/>
        <p:txBody>
          <a:bodyPr>
            <a:normAutofit fontScale="70000" lnSpcReduction="20000"/>
          </a:bodyPr>
          <a:lstStyle/>
          <a:p>
            <a:pPr algn="just"/>
            <a:r>
              <a:rPr lang="cs-CZ" dirty="0"/>
              <a:t>Charles P. Taft: „Lobbing je prezentování skupinových zájmů orgánům vládnutí (ať již jde o exekutivní, legislativní, či soudní), a to na místní, regionální nebo státní úrovni. Nátlakové skupiny používají široké spektrum technik. Jednou z nich je snaha ovlivnit veřejné mínění tak, aby nakonec došlo k prolnutí veřejného zájmu s dílčími zájmy skupiny. Jinou technikou je přesvědčování rozhodovatelů o politických důsledcích, které vyplynou z podpory/oponování cílů zájmové skupiny. Důležitou úlohou lobbisty je prezentace detailních informací o určitém opatření, či politickém záměru, týkajícím se jeho skupiny...“ </a:t>
            </a:r>
          </a:p>
          <a:p>
            <a:pPr algn="just"/>
            <a:r>
              <a:rPr lang="cs-CZ" dirty="0"/>
              <a:t>Přínos lobbingu je v situaci, kdy </a:t>
            </a:r>
            <a:r>
              <a:rPr lang="cs-CZ" b="1" u="sng" dirty="0"/>
              <a:t>„každý významnější problém, který vstupuje do politické agendy, mobilizuje aktivity na obou stranách problému (přirozeně i více stranách), kdy jsou generovány relevantní informace, které by si jinak rozhodovatelé mohli jen obtížně nebo nákladně opatřit.“ </a:t>
            </a:r>
          </a:p>
          <a:p>
            <a:pPr algn="just"/>
            <a:r>
              <a:rPr lang="cs-CZ" dirty="0"/>
              <a:t>V rámci rozhodovacího procesu mají klíčoví političtí aktéři pro rozhodnutí daleko širší spektrum informací. </a:t>
            </a:r>
          </a:p>
          <a:p>
            <a:pPr algn="just"/>
            <a:r>
              <a:rPr lang="cs-CZ" dirty="0"/>
              <a:t>Zatímco politické elity mají k dispozici pouze obecné informace, lobbisté jim pomáhají získávat detailnější. (Potůček 2005, 53). </a:t>
            </a:r>
          </a:p>
          <a:p>
            <a:pPr algn="just"/>
            <a:r>
              <a:rPr lang="cs-CZ" dirty="0"/>
              <a:t>Lobbisté, kteří působí v demokratickém, konkurenčním prostředí, jsou nuceni neposkytovat zkreslené či neúplné informace, čehož by mohla využít jejich konkurence. </a:t>
            </a:r>
          </a:p>
          <a:p>
            <a:endParaRPr lang="cs-CZ" dirty="0"/>
          </a:p>
        </p:txBody>
      </p:sp>
    </p:spTree>
    <p:extLst>
      <p:ext uri="{BB962C8B-B14F-4D97-AF65-F5344CB8AC3E}">
        <p14:creationId xmlns:p14="http://schemas.microsoft.com/office/powerpoint/2010/main" val="26925765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D04BF-CC3A-4AC5-A9C9-FC3B858B0D3E}"/>
              </a:ext>
            </a:extLst>
          </p:cNvPr>
          <p:cNvSpPr>
            <a:spLocks noGrp="1"/>
          </p:cNvSpPr>
          <p:nvPr>
            <p:ph type="title"/>
          </p:nvPr>
        </p:nvSpPr>
        <p:spPr/>
        <p:txBody>
          <a:bodyPr/>
          <a:lstStyle/>
          <a:p>
            <a:r>
              <a:rPr lang="cs-CZ" dirty="0"/>
              <a:t>Koncept sítě tvorby politik</a:t>
            </a:r>
          </a:p>
        </p:txBody>
      </p:sp>
      <p:sp>
        <p:nvSpPr>
          <p:cNvPr id="3" name="Zástupný symbol pro obsah 2">
            <a:extLst>
              <a:ext uri="{FF2B5EF4-FFF2-40B4-BE49-F238E27FC236}">
                <a16:creationId xmlns:a16="http://schemas.microsoft.com/office/drawing/2014/main" id="{F30BFD63-2FDA-4F74-B7A1-FEE526F78F9B}"/>
              </a:ext>
            </a:extLst>
          </p:cNvPr>
          <p:cNvSpPr>
            <a:spLocks noGrp="1"/>
          </p:cNvSpPr>
          <p:nvPr>
            <p:ph idx="1"/>
          </p:nvPr>
        </p:nvSpPr>
        <p:spPr/>
        <p:txBody>
          <a:bodyPr>
            <a:normAutofit fontScale="55000" lnSpcReduction="20000"/>
          </a:bodyPr>
          <a:lstStyle/>
          <a:p>
            <a:pPr algn="just"/>
            <a:r>
              <a:rPr lang="cs-CZ" dirty="0"/>
              <a:t>(</a:t>
            </a:r>
            <a:r>
              <a:rPr lang="cs-CZ" dirty="0" err="1"/>
              <a:t>policy</a:t>
            </a:r>
            <a:r>
              <a:rPr lang="cs-CZ" dirty="0"/>
              <a:t> </a:t>
            </a:r>
            <a:r>
              <a:rPr lang="cs-CZ" dirty="0" err="1"/>
              <a:t>networks</a:t>
            </a:r>
            <a:r>
              <a:rPr lang="cs-CZ" dirty="0"/>
              <a:t>)</a:t>
            </a:r>
          </a:p>
          <a:p>
            <a:pPr algn="just"/>
            <a:r>
              <a:rPr lang="cs-CZ" dirty="0"/>
              <a:t>„snaží se analyzovat a pochopit tvorbu veřejné politiky jako sféru otevřeného politického prostoru, v němž probíhají různorodé a proměnlivé interakce mezi volně spjatými skupinami aktérů. Akcentování </a:t>
            </a:r>
            <a:r>
              <a:rPr lang="cs-CZ" dirty="0" err="1"/>
              <a:t>nehierarchického</a:t>
            </a:r>
            <a:r>
              <a:rPr lang="cs-CZ" dirty="0"/>
              <a:t> pojetí procesu interakcí umožňuje tomuto alternativnímu „mikro“ pohledu vnímat tvorbu politik jako proměnlivou síť vztahů mezi těmi, kdo z nejrůznějších motivů zasahují, utvářejí a ovlivňují veřejnou politiku (</a:t>
            </a:r>
            <a:r>
              <a:rPr lang="cs-CZ" dirty="0" err="1"/>
              <a:t>policy</a:t>
            </a:r>
            <a:r>
              <a:rPr lang="cs-CZ" dirty="0"/>
              <a:t>), a to jednak jako proces, a jednak jako produkt. Zřejmým odrazem tohoto analytického pohledu je zavedení pojmu </a:t>
            </a:r>
            <a:r>
              <a:rPr lang="cs-CZ" b="1" dirty="0"/>
              <a:t>politické sítě vymezeného jako sítě, v nichž se realizuje tvorba politik“ (Potůček, 2005, 54)</a:t>
            </a:r>
            <a:r>
              <a:rPr lang="cs-CZ" dirty="0"/>
              <a:t> </a:t>
            </a:r>
          </a:p>
          <a:p>
            <a:pPr algn="just"/>
            <a:r>
              <a:rPr lang="cs-CZ" dirty="0"/>
              <a:t>V popředí zájmu tohoto přístupu stojí otázka, </a:t>
            </a:r>
            <a:r>
              <a:rPr lang="cs-CZ" b="1" dirty="0"/>
              <a:t>nakolik se jedná v tvorbě politik o více aktérů</a:t>
            </a:r>
            <a:r>
              <a:rPr lang="cs-CZ" dirty="0"/>
              <a:t>. </a:t>
            </a:r>
          </a:p>
          <a:p>
            <a:pPr algn="just"/>
            <a:r>
              <a:rPr lang="cs-CZ" dirty="0"/>
              <a:t>V podmínkách, které jsou spojeny s </a:t>
            </a:r>
            <a:r>
              <a:rPr lang="cs-CZ" b="1" dirty="0"/>
              <a:t>více aktérovou participací se objevuje široce otevřený okruh problémů veřejné politiky. </a:t>
            </a:r>
          </a:p>
          <a:p>
            <a:pPr algn="just"/>
            <a:r>
              <a:rPr lang="cs-CZ" dirty="0"/>
              <a:t>Základní kritéria</a:t>
            </a:r>
            <a:r>
              <a:rPr lang="cs-CZ" b="1" dirty="0"/>
              <a:t>, jimiž lze odlišit jednotlivé typy sítí politik </a:t>
            </a:r>
          </a:p>
          <a:p>
            <a:pPr lvl="0" algn="just"/>
            <a:r>
              <a:rPr lang="cs-CZ" dirty="0"/>
              <a:t>úroveň institucionalizace – slouží jako kritérium pro míry stability sítě, jehož použitím lze lokalizovat relativně stabilní strukturace účastníků na jedné straně spektry stability, zatímco na opačné straně tohoto spektra se nacházejí ad hoc vzniklé skupiny různorodých aktérů.</a:t>
            </a:r>
          </a:p>
          <a:p>
            <a:pPr lvl="0" algn="just"/>
            <a:r>
              <a:rPr lang="cs-CZ" dirty="0"/>
              <a:t>rozsah uspořádání tvorby politik – určuje se podle něj – zda je těžiště procesu tvorby politik omezeno na </a:t>
            </a:r>
            <a:r>
              <a:rPr lang="cs-CZ" dirty="0" err="1"/>
              <a:t>sektorální</a:t>
            </a:r>
            <a:r>
              <a:rPr lang="cs-CZ" dirty="0"/>
              <a:t> aktivity, či zda má </a:t>
            </a:r>
            <a:r>
              <a:rPr lang="cs-CZ" dirty="0" err="1"/>
              <a:t>transsektorální</a:t>
            </a:r>
            <a:r>
              <a:rPr lang="cs-CZ" dirty="0"/>
              <a:t> charakter.</a:t>
            </a:r>
          </a:p>
          <a:p>
            <a:pPr lvl="0" algn="just"/>
            <a:r>
              <a:rPr lang="cs-CZ" dirty="0"/>
              <a:t>počet skupin účastníků. (Zda je uzavřený pro omezený počet aktérů, či je přístup do nich relativně snadný).</a:t>
            </a:r>
          </a:p>
          <a:p>
            <a:endParaRPr lang="cs-CZ" dirty="0"/>
          </a:p>
        </p:txBody>
      </p:sp>
    </p:spTree>
    <p:extLst>
      <p:ext uri="{BB962C8B-B14F-4D97-AF65-F5344CB8AC3E}">
        <p14:creationId xmlns:p14="http://schemas.microsoft.com/office/powerpoint/2010/main" val="30565864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3594F-BA87-441D-A3D6-D760362E92DD}"/>
              </a:ext>
            </a:extLst>
          </p:cNvPr>
          <p:cNvSpPr>
            <a:spLocks noGrp="1"/>
          </p:cNvSpPr>
          <p:nvPr>
            <p:ph type="title"/>
          </p:nvPr>
        </p:nvSpPr>
        <p:spPr/>
        <p:txBody>
          <a:bodyPr/>
          <a:lstStyle/>
          <a:p>
            <a:r>
              <a:rPr lang="cs-CZ" dirty="0"/>
              <a:t>Stabilita sítí politik</a:t>
            </a:r>
          </a:p>
        </p:txBody>
      </p:sp>
      <p:sp>
        <p:nvSpPr>
          <p:cNvPr id="3" name="Zástupný symbol pro obsah 2">
            <a:extLst>
              <a:ext uri="{FF2B5EF4-FFF2-40B4-BE49-F238E27FC236}">
                <a16:creationId xmlns:a16="http://schemas.microsoft.com/office/drawing/2014/main" id="{2193417A-9F8F-4F5F-8DE1-50D96F3B713E}"/>
              </a:ext>
            </a:extLst>
          </p:cNvPr>
          <p:cNvSpPr>
            <a:spLocks noGrp="1"/>
          </p:cNvSpPr>
          <p:nvPr>
            <p:ph idx="1"/>
          </p:nvPr>
        </p:nvSpPr>
        <p:spPr/>
        <p:txBody>
          <a:bodyPr>
            <a:normAutofit fontScale="62500" lnSpcReduction="20000"/>
          </a:bodyPr>
          <a:lstStyle/>
          <a:p>
            <a:r>
              <a:rPr lang="cs-CZ" b="1" dirty="0"/>
              <a:t>Méně stabilní síť tvorby politik</a:t>
            </a:r>
            <a:endParaRPr lang="cs-CZ" dirty="0"/>
          </a:p>
          <a:p>
            <a:r>
              <a:rPr lang="cs-CZ" dirty="0"/>
              <a:t>Síť kolem problémů (</a:t>
            </a:r>
            <a:r>
              <a:rPr lang="cs-CZ" dirty="0" err="1"/>
              <a:t>issue</a:t>
            </a:r>
            <a:r>
              <a:rPr lang="cs-CZ" dirty="0"/>
              <a:t> network). Proto níž je typická tzv. „ad hoc“ struktura. Negativem této sítě je skutečnost, že výstupy jsou </a:t>
            </a:r>
            <a:r>
              <a:rPr lang="cs-CZ" dirty="0" err="1"/>
              <a:t>predikovatelné</a:t>
            </a:r>
            <a:r>
              <a:rPr lang="cs-CZ" dirty="0"/>
              <a:t> jen velmi obtížně. Další nejistota pramení z příliš nejasné struktury. V rámci této sítě neexistuje sdílený, výchozí konsensus, absentují sdílené hodnoty a při řešení problému není vycházeno z konzistentní definice řešeného problému. Tento model postrádá centrální autoritu či funkční mocenské centrum. </a:t>
            </a:r>
          </a:p>
          <a:p>
            <a:r>
              <a:rPr lang="cs-CZ" b="1" dirty="0"/>
              <a:t>Stabilní síť</a:t>
            </a:r>
            <a:endParaRPr lang="cs-CZ" dirty="0"/>
          </a:p>
          <a:p>
            <a:r>
              <a:rPr lang="cs-CZ" dirty="0"/>
              <a:t>Síť skupinové </a:t>
            </a:r>
            <a:r>
              <a:rPr lang="cs-CZ" dirty="0" err="1"/>
              <a:t>podvlády</a:t>
            </a:r>
            <a:r>
              <a:rPr lang="cs-CZ" dirty="0"/>
              <a:t> (</a:t>
            </a:r>
            <a:r>
              <a:rPr lang="cs-CZ" dirty="0" err="1"/>
              <a:t>group</a:t>
            </a:r>
            <a:r>
              <a:rPr lang="cs-CZ" dirty="0"/>
              <a:t> </a:t>
            </a:r>
            <a:r>
              <a:rPr lang="cs-CZ" dirty="0" err="1"/>
              <a:t>subgovernments</a:t>
            </a:r>
            <a:r>
              <a:rPr lang="cs-CZ" dirty="0"/>
              <a:t>). V tomto modelu jednotlivci a skupiny velmi systematicky a rutinně vykonávají rozhodnutí v konkrétních stanovených oblastech veřejné politiky. </a:t>
            </a:r>
          </a:p>
          <a:p>
            <a:r>
              <a:rPr lang="cs-CZ" b="1" dirty="0"/>
              <a:t>Rigidní síť</a:t>
            </a:r>
          </a:p>
          <a:p>
            <a:r>
              <a:rPr lang="cs-CZ" dirty="0"/>
              <a:t> – představuje velmi extrémní verzi sítě skupinové nadvlády. Tento druh je často označován jako </a:t>
            </a:r>
            <a:r>
              <a:rPr lang="cs-CZ" i="1" dirty="0"/>
              <a:t>Iron triangle</a:t>
            </a:r>
            <a:r>
              <a:rPr lang="cs-CZ" dirty="0"/>
              <a:t> – (želený trojúhelník). Do tohoto typu bývají řazeny Spojené státy americké. Toto uspořádání se vyznačuje velmi úzkými kruhy účastníků, které jsou zároveň autonomní. V tomto prostředí dochází ke spolupráci úzkých a stabilních trojkoalic, které kontrolují veřejné problémy. V rámci těchto sítí působí zástupci zájmových skupin, vládní agentury a výbory a podvýbory Kongresu. „Charakteristickým znakem sítě Iron </a:t>
            </a:r>
            <a:r>
              <a:rPr lang="cs-CZ" dirty="0" err="1"/>
              <a:t>triangles</a:t>
            </a:r>
            <a:r>
              <a:rPr lang="cs-CZ" dirty="0"/>
              <a:t> – kompatibilní cíle všech tří skupin participantů bez ohledu na to, zda se jedná o soukromé aktéry, či aktéry reprezentující veřejné zájmy. Jejich aktivity se vzájemně doplňují, podporují, a proto jsou vesměs považovány za efektivnější v ekonomickém i politickém smyslu.“ (Potůček 2005, 56).</a:t>
            </a:r>
          </a:p>
          <a:p>
            <a:endParaRPr lang="cs-CZ" dirty="0"/>
          </a:p>
        </p:txBody>
      </p:sp>
    </p:spTree>
    <p:extLst>
      <p:ext uri="{BB962C8B-B14F-4D97-AF65-F5344CB8AC3E}">
        <p14:creationId xmlns:p14="http://schemas.microsoft.com/office/powerpoint/2010/main" val="1368303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250DE-C42D-432A-9B63-A495A6A8B93E}"/>
              </a:ext>
            </a:extLst>
          </p:cNvPr>
          <p:cNvSpPr>
            <a:spLocks noGrp="1"/>
          </p:cNvSpPr>
          <p:nvPr>
            <p:ph type="title"/>
          </p:nvPr>
        </p:nvSpPr>
        <p:spPr/>
        <p:txBody>
          <a:bodyPr/>
          <a:lstStyle/>
          <a:p>
            <a:r>
              <a:rPr lang="cs-CZ" dirty="0" smtClean="0"/>
              <a:t>Politologické pojetí veřejné politiky</a:t>
            </a:r>
            <a:endParaRPr lang="cs-CZ" dirty="0"/>
          </a:p>
        </p:txBody>
      </p:sp>
      <p:sp>
        <p:nvSpPr>
          <p:cNvPr id="3" name="Zástupný symbol pro obsah 2">
            <a:extLst>
              <a:ext uri="{FF2B5EF4-FFF2-40B4-BE49-F238E27FC236}">
                <a16:creationId xmlns:a16="http://schemas.microsoft.com/office/drawing/2014/main" id="{448119B2-0ABD-4D9F-903A-4551D7FA3F44}"/>
              </a:ext>
            </a:extLst>
          </p:cNvPr>
          <p:cNvSpPr>
            <a:spLocks noGrp="1"/>
          </p:cNvSpPr>
          <p:nvPr>
            <p:ph idx="1"/>
          </p:nvPr>
        </p:nvSpPr>
        <p:spPr/>
        <p:txBody>
          <a:bodyPr>
            <a:normAutofit fontScale="77500" lnSpcReduction="20000"/>
          </a:bodyPr>
          <a:lstStyle/>
          <a:p>
            <a:pPr algn="just"/>
            <a:r>
              <a:rPr lang="cs-CZ" dirty="0"/>
              <a:t>V politologickém pojetí, lze veřejné politiky považovat za </a:t>
            </a:r>
            <a:r>
              <a:rPr lang="cs-CZ" b="1" dirty="0"/>
              <a:t>„výstupy politického procesu: politická opatření a jejich implementaci.</a:t>
            </a:r>
            <a:r>
              <a:rPr lang="cs-CZ" dirty="0"/>
              <a:t> Proto, abychom něco mohli označit za veřejnou politiku, musí být přijato na základě formálních a politicky legitimních rozhodnutí. Přesněji řečeno politika:</a:t>
            </a:r>
          </a:p>
          <a:p>
            <a:pPr lvl="0" algn="just"/>
            <a:r>
              <a:rPr lang="cs-CZ" b="1" dirty="0"/>
              <a:t>Je výsledkem jednání státních orgánů,</a:t>
            </a:r>
            <a:r>
              <a:rPr lang="cs-CZ" dirty="0"/>
              <a:t> které k němu mají legislativní, politické a finanční oprávnění. Z toho plyna také to, že jakákoli politika, její tvorba a implementace není nikdy věcí jediné instituce, ale často řady veřejných (i soukromých institucí.</a:t>
            </a:r>
          </a:p>
          <a:p>
            <a:pPr lvl="0" algn="just"/>
            <a:r>
              <a:rPr lang="cs-CZ" b="1" dirty="0"/>
              <a:t>Reaguje na konkrétní potřeby </a:t>
            </a:r>
            <a:r>
              <a:rPr lang="cs-CZ" dirty="0"/>
              <a:t>nebo problémy společnosti nebo skupin, které ji tvoří. Tyto potřeby artikulují a agregují různí političtí aktéři</a:t>
            </a:r>
          </a:p>
          <a:p>
            <a:pPr lvl="0" algn="just"/>
            <a:r>
              <a:rPr lang="cs-CZ" dirty="0"/>
              <a:t>Snaží se </a:t>
            </a:r>
            <a:r>
              <a:rPr lang="cs-CZ" b="1" dirty="0"/>
              <a:t>o dosažení souboru cílů</a:t>
            </a:r>
            <a:r>
              <a:rPr lang="cs-CZ" dirty="0"/>
              <a:t>, které představují pokus o řešení konkrétního společenského problému. Tyto cíle jsou diktovány potřebami, které má politika řešit.</a:t>
            </a:r>
          </a:p>
          <a:p>
            <a:pPr lvl="0" algn="just"/>
            <a:r>
              <a:rPr lang="cs-CZ" b="1" dirty="0"/>
              <a:t>Není obvykle tvořena jedním rozhodnutím </a:t>
            </a:r>
            <a:r>
              <a:rPr lang="cs-CZ" dirty="0"/>
              <a:t>nebo událostí, ale je výsledkem řady rozhodnutí. Tato rozhodnutí jsou v budoucnu </a:t>
            </a:r>
            <a:r>
              <a:rPr lang="cs-CZ" dirty="0" err="1"/>
              <a:t>revidovatelná</a:t>
            </a:r>
            <a:r>
              <a:rPr lang="cs-CZ" dirty="0"/>
              <a:t>. </a:t>
            </a:r>
          </a:p>
          <a:p>
            <a:pPr lvl="0" algn="just"/>
            <a:r>
              <a:rPr lang="cs-CZ" b="1" dirty="0"/>
              <a:t>Obsahuje specifikaci důvodů</a:t>
            </a:r>
            <a:r>
              <a:rPr lang="cs-CZ" dirty="0"/>
              <a:t>, proč byla přijata.“ (Balík, Císař, Fiala a kol., 2010, 12)</a:t>
            </a:r>
          </a:p>
          <a:p>
            <a:endParaRPr lang="cs-CZ" dirty="0"/>
          </a:p>
        </p:txBody>
      </p:sp>
    </p:spTree>
    <p:extLst>
      <p:ext uri="{BB962C8B-B14F-4D97-AF65-F5344CB8AC3E}">
        <p14:creationId xmlns:p14="http://schemas.microsoft.com/office/powerpoint/2010/main" val="2586352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010F23-0A6A-426B-B11A-9630FE2F4158}"/>
              </a:ext>
            </a:extLst>
          </p:cNvPr>
          <p:cNvSpPr>
            <a:spLocks noGrp="1"/>
          </p:cNvSpPr>
          <p:nvPr>
            <p:ph type="title"/>
          </p:nvPr>
        </p:nvSpPr>
        <p:spPr/>
        <p:txBody>
          <a:bodyPr/>
          <a:lstStyle/>
          <a:p>
            <a:r>
              <a:rPr lang="cs-CZ" dirty="0"/>
              <a:t>Vztah k ostatním vědám</a:t>
            </a:r>
          </a:p>
        </p:txBody>
      </p:sp>
      <p:graphicFrame>
        <p:nvGraphicFramePr>
          <p:cNvPr id="4" name="Zástupný symbol pro obsah 3">
            <a:extLst>
              <a:ext uri="{FF2B5EF4-FFF2-40B4-BE49-F238E27FC236}">
                <a16:creationId xmlns:a16="http://schemas.microsoft.com/office/drawing/2014/main" id="{2FDD8221-D206-40C2-898E-F5B46CCCDBD7}"/>
              </a:ext>
            </a:extLst>
          </p:cNvPr>
          <p:cNvGraphicFramePr>
            <a:graphicFrameLocks noGrp="1"/>
          </p:cNvGraphicFramePr>
          <p:nvPr>
            <p:ph idx="1"/>
            <p:extLst>
              <p:ext uri="{D42A27DB-BD31-4B8C-83A1-F6EECF244321}">
                <p14:modId xmlns:p14="http://schemas.microsoft.com/office/powerpoint/2010/main" val="3857382555"/>
              </p:ext>
            </p:extLst>
          </p:nvPr>
        </p:nvGraphicFramePr>
        <p:xfrm>
          <a:off x="905522" y="1784411"/>
          <a:ext cx="10005134" cy="4708462"/>
        </p:xfrm>
        <a:graphic>
          <a:graphicData uri="http://schemas.openxmlformats.org/drawingml/2006/table">
            <a:tbl>
              <a:tblPr firstRow="1" firstCol="1" bandRow="1">
                <a:tableStyleId>{5C22544A-7EE6-4342-B048-85BDC9FD1C3A}</a:tableStyleId>
              </a:tblPr>
              <a:tblGrid>
                <a:gridCol w="5001411">
                  <a:extLst>
                    <a:ext uri="{9D8B030D-6E8A-4147-A177-3AD203B41FA5}">
                      <a16:colId xmlns:a16="http://schemas.microsoft.com/office/drawing/2014/main" val="3540915445"/>
                    </a:ext>
                  </a:extLst>
                </a:gridCol>
                <a:gridCol w="5003723">
                  <a:extLst>
                    <a:ext uri="{9D8B030D-6E8A-4147-A177-3AD203B41FA5}">
                      <a16:colId xmlns:a16="http://schemas.microsoft.com/office/drawing/2014/main" val="2740067377"/>
                    </a:ext>
                  </a:extLst>
                </a:gridCol>
              </a:tblGrid>
              <a:tr h="351270">
                <a:tc>
                  <a:txBody>
                    <a:bodyPr/>
                    <a:lstStyle/>
                    <a:p>
                      <a:pPr>
                        <a:lnSpc>
                          <a:spcPct val="115000"/>
                        </a:lnSpc>
                        <a:spcAft>
                          <a:spcPts val="0"/>
                        </a:spcAft>
                      </a:pPr>
                      <a:r>
                        <a:rPr lang="cs-CZ" sz="2000" dirty="0">
                          <a:effectLst/>
                        </a:rPr>
                        <a:t>Disciplína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effectLst/>
                        </a:rPr>
                        <a:t>Témata</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9340647"/>
                  </a:ext>
                </a:extLst>
              </a:tr>
              <a:tr h="726199">
                <a:tc>
                  <a:txBody>
                    <a:bodyPr/>
                    <a:lstStyle/>
                    <a:p>
                      <a:pPr>
                        <a:lnSpc>
                          <a:spcPct val="115000"/>
                        </a:lnSpc>
                        <a:spcAft>
                          <a:spcPts val="0"/>
                        </a:spcAft>
                      </a:pPr>
                      <a:r>
                        <a:rPr lang="cs-CZ" sz="2000" dirty="0">
                          <a:effectLst/>
                        </a:rPr>
                        <a:t>Politologie</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effectLst/>
                        </a:rPr>
                        <a:t>proces, jehož prostřednictvím jsou činěna rozhodnutí</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4209978"/>
                  </a:ext>
                </a:extLst>
              </a:tr>
              <a:tr h="726199">
                <a:tc>
                  <a:txBody>
                    <a:bodyPr/>
                    <a:lstStyle/>
                    <a:p>
                      <a:pPr>
                        <a:lnSpc>
                          <a:spcPct val="115000"/>
                        </a:lnSpc>
                        <a:spcAft>
                          <a:spcPts val="0"/>
                        </a:spcAft>
                      </a:pPr>
                      <a:r>
                        <a:rPr lang="cs-CZ" sz="2000" dirty="0">
                          <a:effectLst/>
                        </a:rPr>
                        <a:t>Veřejná správa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role byrokracie ve formování politiky a v implementaci rozhodnutí</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5567596"/>
                  </a:ext>
                </a:extLst>
              </a:tr>
              <a:tr h="351270">
                <a:tc>
                  <a:txBody>
                    <a:bodyPr/>
                    <a:lstStyle/>
                    <a:p>
                      <a:pPr>
                        <a:lnSpc>
                          <a:spcPct val="115000"/>
                        </a:lnSpc>
                        <a:spcAft>
                          <a:spcPts val="0"/>
                        </a:spcAft>
                      </a:pPr>
                      <a:r>
                        <a:rPr lang="cs-CZ" sz="2000">
                          <a:effectLst/>
                        </a:rPr>
                        <a:t>právní vědy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právo jako regulatorní rámec</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029642"/>
                  </a:ext>
                </a:extLst>
              </a:tr>
              <a:tr h="1101127">
                <a:tc>
                  <a:txBody>
                    <a:bodyPr/>
                    <a:lstStyle/>
                    <a:p>
                      <a:pPr>
                        <a:lnSpc>
                          <a:spcPct val="115000"/>
                        </a:lnSpc>
                        <a:spcAft>
                          <a:spcPts val="0"/>
                        </a:spcAft>
                      </a:pPr>
                      <a:r>
                        <a:rPr lang="cs-CZ" sz="2000">
                          <a:effectLst/>
                        </a:rPr>
                        <a:t>Ekonomie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instrumentální racionalita, analýza nákladů a výnosů, maximalizace užitku či specifické hospodářské politiky</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3758189"/>
                  </a:ext>
                </a:extLst>
              </a:tr>
              <a:tr h="1101127">
                <a:tc>
                  <a:txBody>
                    <a:bodyPr/>
                    <a:lstStyle/>
                    <a:p>
                      <a:pPr>
                        <a:lnSpc>
                          <a:spcPct val="115000"/>
                        </a:lnSpc>
                        <a:spcAft>
                          <a:spcPts val="0"/>
                        </a:spcAft>
                      </a:pPr>
                      <a:r>
                        <a:rPr lang="cs-CZ" sz="2000">
                          <a:effectLst/>
                        </a:rPr>
                        <a:t>Sociologie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porozumění společnosti jako celku, třídně sociální struktura, sociální status, sociální problémy, sociální zájmy</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0302088"/>
                  </a:ext>
                </a:extLst>
              </a:tr>
              <a:tr h="351270">
                <a:tc>
                  <a:txBody>
                    <a:bodyPr/>
                    <a:lstStyle/>
                    <a:p>
                      <a:pPr>
                        <a:lnSpc>
                          <a:spcPct val="115000"/>
                        </a:lnSpc>
                        <a:spcAft>
                          <a:spcPts val="0"/>
                        </a:spcAft>
                      </a:pPr>
                      <a:r>
                        <a:rPr lang="cs-CZ" sz="2000">
                          <a:effectLst/>
                        </a:rPr>
                        <a:t>Filozofie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logika, hodnoty a etika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8930484"/>
                  </a:ext>
                </a:extLst>
              </a:tr>
            </a:tbl>
          </a:graphicData>
        </a:graphic>
      </p:graphicFrame>
    </p:spTree>
    <p:extLst>
      <p:ext uri="{BB962C8B-B14F-4D97-AF65-F5344CB8AC3E}">
        <p14:creationId xmlns:p14="http://schemas.microsoft.com/office/powerpoint/2010/main" val="17899209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8CDCC3-8E83-43DD-A33B-415948BE577F}"/>
              </a:ext>
            </a:extLst>
          </p:cNvPr>
          <p:cNvSpPr>
            <a:spLocks noGrp="1"/>
          </p:cNvSpPr>
          <p:nvPr>
            <p:ph type="title"/>
          </p:nvPr>
        </p:nvSpPr>
        <p:spPr/>
        <p:txBody>
          <a:bodyPr/>
          <a:lstStyle/>
          <a:p>
            <a:r>
              <a:rPr lang="cs-CZ" dirty="0"/>
              <a:t>Vývoj veřejných politik v ČR</a:t>
            </a:r>
          </a:p>
        </p:txBody>
      </p:sp>
      <p:sp>
        <p:nvSpPr>
          <p:cNvPr id="3" name="Zástupný symbol pro obsah 2">
            <a:extLst>
              <a:ext uri="{FF2B5EF4-FFF2-40B4-BE49-F238E27FC236}">
                <a16:creationId xmlns:a16="http://schemas.microsoft.com/office/drawing/2014/main" id="{299231EC-5638-46E1-97E9-2D1D9EBA5082}"/>
              </a:ext>
            </a:extLst>
          </p:cNvPr>
          <p:cNvSpPr>
            <a:spLocks noGrp="1"/>
          </p:cNvSpPr>
          <p:nvPr>
            <p:ph idx="1"/>
          </p:nvPr>
        </p:nvSpPr>
        <p:spPr/>
        <p:txBody>
          <a:bodyPr>
            <a:normAutofit fontScale="92500" lnSpcReduction="20000"/>
          </a:bodyPr>
          <a:lstStyle/>
          <a:p>
            <a:pPr algn="just"/>
            <a:r>
              <a:rPr lang="cs-CZ" dirty="0"/>
              <a:t>Periodizaci vývoje veřejných politik v České republice v praxi, můžeme rozdělit na čtyři základní období. (Viz Balík, Císař, Fiala a kol., 2010, 18)</a:t>
            </a:r>
          </a:p>
          <a:p>
            <a:pPr lvl="0" algn="just"/>
            <a:r>
              <a:rPr lang="cs-CZ" dirty="0"/>
              <a:t>období přechodu 1989 – 1992, v němž byly uskutečněny základní prvky politické, ekonomické a sociální transformace.</a:t>
            </a:r>
          </a:p>
          <a:p>
            <a:pPr lvl="0" algn="just"/>
            <a:r>
              <a:rPr lang="cs-CZ" dirty="0"/>
              <a:t>1992-1997, jako pokračování transformačních procesů. Toto období je doprovázeno značnými obtížemi, které vycházely z nedostatečného všeobecného konsenzu. </a:t>
            </a:r>
          </a:p>
          <a:p>
            <a:pPr lvl="0" algn="just"/>
            <a:r>
              <a:rPr lang="cs-CZ" dirty="0"/>
              <a:t>1998-2004, toto období může být chápáno jako hlavní fáze europeizace. V tomto období docházelo ke slaďování českých veřejných politik s evropskými. </a:t>
            </a:r>
          </a:p>
          <a:p>
            <a:pPr lvl="0" algn="just"/>
            <a:r>
              <a:rPr lang="cs-CZ" dirty="0"/>
              <a:t>od roku 2004 do současnosti. Toto období je obdobím již plného členství České republiky v Evropské Unii. V tomto období dochází k plné interakci českých politik s evropskými. </a:t>
            </a:r>
          </a:p>
          <a:p>
            <a:endParaRPr lang="cs-CZ" dirty="0"/>
          </a:p>
        </p:txBody>
      </p:sp>
    </p:spTree>
    <p:extLst>
      <p:ext uri="{BB962C8B-B14F-4D97-AF65-F5344CB8AC3E}">
        <p14:creationId xmlns:p14="http://schemas.microsoft.com/office/powerpoint/2010/main" val="3440249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A175B-21EE-4789-BC45-ACEAAD08FF83}"/>
              </a:ext>
            </a:extLst>
          </p:cNvPr>
          <p:cNvSpPr>
            <a:spLocks noGrp="1"/>
          </p:cNvSpPr>
          <p:nvPr>
            <p:ph type="title"/>
          </p:nvPr>
        </p:nvSpPr>
        <p:spPr/>
        <p:txBody>
          <a:bodyPr/>
          <a:lstStyle/>
          <a:p>
            <a:r>
              <a:rPr lang="cs-CZ" dirty="0"/>
              <a:t>Vztah veřejné politiky k politologii</a:t>
            </a:r>
          </a:p>
        </p:txBody>
      </p:sp>
      <p:sp>
        <p:nvSpPr>
          <p:cNvPr id="3" name="Zástupný symbol pro obsah 2">
            <a:extLst>
              <a:ext uri="{FF2B5EF4-FFF2-40B4-BE49-F238E27FC236}">
                <a16:creationId xmlns:a16="http://schemas.microsoft.com/office/drawing/2014/main" id="{51998099-EDA1-47BE-92E8-5FB0B79BAFB7}"/>
              </a:ext>
            </a:extLst>
          </p:cNvPr>
          <p:cNvSpPr>
            <a:spLocks noGrp="1"/>
          </p:cNvSpPr>
          <p:nvPr>
            <p:ph idx="1"/>
          </p:nvPr>
        </p:nvSpPr>
        <p:spPr/>
        <p:txBody>
          <a:bodyPr>
            <a:normAutofit/>
          </a:bodyPr>
          <a:lstStyle/>
          <a:p>
            <a:pPr algn="just"/>
            <a:r>
              <a:rPr lang="cs-CZ" dirty="0"/>
              <a:t>Předmětem zájmu politologie je především výkon samotné politiky, kterou můžeme charakterizovat, jako specializovanou a profesionalizovanou lidskou činnost, bezprostředně vázanou na </a:t>
            </a:r>
            <a:r>
              <a:rPr lang="cs-CZ" i="1" dirty="0"/>
              <a:t>„reprezentaci a střed diferencovaných zájmů a boj o moc.... </a:t>
            </a:r>
          </a:p>
          <a:p>
            <a:pPr algn="just"/>
            <a:r>
              <a:rPr lang="cs-CZ" i="1" dirty="0"/>
              <a:t>Zajímá se spíše o sociálně politický proces vedoucí k uspokojování konkrétních potřeb příslušníků těchto společenství, které nemůže být zprostředkováno výlučně soukromým sektorem“ </a:t>
            </a:r>
            <a:r>
              <a:rPr lang="cs-CZ" dirty="0"/>
              <a:t>(</a:t>
            </a:r>
            <a:r>
              <a:rPr lang="cs-CZ" dirty="0" err="1"/>
              <a:t>Halásek</a:t>
            </a:r>
            <a:r>
              <a:rPr lang="cs-CZ" dirty="0"/>
              <a:t>, 2004, 11)</a:t>
            </a:r>
          </a:p>
          <a:p>
            <a:pPr algn="just"/>
            <a:r>
              <a:rPr lang="cs-CZ" dirty="0"/>
              <a:t> Politologie zároveň vymezuje tři hlavní dimenze samotné politiky. </a:t>
            </a:r>
          </a:p>
        </p:txBody>
      </p:sp>
    </p:spTree>
    <p:extLst>
      <p:ext uri="{BB962C8B-B14F-4D97-AF65-F5344CB8AC3E}">
        <p14:creationId xmlns:p14="http://schemas.microsoft.com/office/powerpoint/2010/main" val="109471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TotalTime>
  <Words>6511</Words>
  <Application>Microsoft Office PowerPoint</Application>
  <PresentationFormat>Širokoúhlá obrazovka</PresentationFormat>
  <Paragraphs>334</Paragraphs>
  <Slides>58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58</vt:i4>
      </vt:variant>
    </vt:vector>
  </HeadingPairs>
  <TitlesOfParts>
    <vt:vector size="63" baseType="lpstr">
      <vt:lpstr>Arial</vt:lpstr>
      <vt:lpstr>Calibri</vt:lpstr>
      <vt:lpstr>Calibri Light</vt:lpstr>
      <vt:lpstr>Times New Roman</vt:lpstr>
      <vt:lpstr>Motiv Office</vt:lpstr>
      <vt:lpstr>Veřejné politiky</vt:lpstr>
      <vt:lpstr>Geneze veřejné politiky a oblast jejího zájmu</vt:lpstr>
      <vt:lpstr>Prezentace aplikace PowerPoint</vt:lpstr>
      <vt:lpstr>Pojetí „ policy“ – vychází z politologie (Trojdimenzionální pojetí politiky)</vt:lpstr>
      <vt:lpstr>Pojetí „public policy“</vt:lpstr>
      <vt:lpstr>Politologické pojetí veřejné politiky</vt:lpstr>
      <vt:lpstr>Vztah k ostatním vědám</vt:lpstr>
      <vt:lpstr>Vývoj veřejných politik v ČR</vt:lpstr>
      <vt:lpstr>Vztah veřejné politiky k politologii</vt:lpstr>
      <vt:lpstr>Politologie a veřejné politiky</vt:lpstr>
      <vt:lpstr>Vztah veřejné politiky k ostatním vědám</vt:lpstr>
      <vt:lpstr>Znaky veřejné politiky</vt:lpstr>
      <vt:lpstr>Širší a užší pojetí veřejné politiky</vt:lpstr>
      <vt:lpstr>Širší pojetí</vt:lpstr>
      <vt:lpstr>Subjekty veřejné politiky</vt:lpstr>
      <vt:lpstr>Objekty veřejné politiky</vt:lpstr>
      <vt:lpstr>Termíny, využívané v ostatních vědách</vt:lpstr>
      <vt:lpstr>Veřejný zájem</vt:lpstr>
      <vt:lpstr>Prezentace aplikace PowerPoint</vt:lpstr>
      <vt:lpstr>Otázka pro skupinu</vt:lpstr>
      <vt:lpstr>Veřejný zájem</vt:lpstr>
      <vt:lpstr>Veřejný zájem</vt:lpstr>
      <vt:lpstr>Charakteristika veřejného zájmu</vt:lpstr>
      <vt:lpstr>Členění veřejných zájmů</vt:lpstr>
      <vt:lpstr>Prezentace aplikace PowerPoint</vt:lpstr>
      <vt:lpstr>Další rozlišení</vt:lpstr>
      <vt:lpstr>Rozhodovací procesy</vt:lpstr>
      <vt:lpstr>Úkol pro skupinu:</vt:lpstr>
      <vt:lpstr>Politické strany a jejich funkce</vt:lpstr>
      <vt:lpstr>Minimální definice</vt:lpstr>
      <vt:lpstr>Další vymezení</vt:lpstr>
      <vt:lpstr>Rozlišení</vt:lpstr>
      <vt:lpstr>Vývoj politických stran</vt:lpstr>
      <vt:lpstr>Prezentace aplikace PowerPoint</vt:lpstr>
      <vt:lpstr>Konfliktní linie - cleavages</vt:lpstr>
      <vt:lpstr>Arend Lijphart 1990 </vt:lpstr>
      <vt:lpstr>Klaus von Beyme – stranické rodiny</vt:lpstr>
      <vt:lpstr>George Brunner, funkce politických stran</vt:lpstr>
      <vt:lpstr>Gabriel Almond, Bingham Powel</vt:lpstr>
      <vt:lpstr>Elmar Wiesendhal – FUNKČNÍ KATALOG </vt:lpstr>
      <vt:lpstr>Funkce politických stran (von Beyme)</vt:lpstr>
      <vt:lpstr>Zájmové skupiny</vt:lpstr>
      <vt:lpstr>Prezentace aplikace PowerPoint</vt:lpstr>
      <vt:lpstr>Prezentace aplikace PowerPoint</vt:lpstr>
      <vt:lpstr>Prezentace aplikace PowerPoint</vt:lpstr>
      <vt:lpstr>Zprostředkování zájmů – vztah zájmových sdružení a politického systému</vt:lpstr>
      <vt:lpstr>Pluralistický model </vt:lpstr>
      <vt:lpstr>Pluralismus – D. Truman:</vt:lpstr>
      <vt:lpstr>Pluralismus – R. Dahl</vt:lpstr>
      <vt:lpstr>Pluralismus - kritika</vt:lpstr>
      <vt:lpstr>(Neo)korporativismus</vt:lpstr>
      <vt:lpstr>Schmitter</vt:lpstr>
      <vt:lpstr>Lembruch (funkční podmínky korporativizmu):</vt:lpstr>
      <vt:lpstr>Neokoporativizmus: kritika</vt:lpstr>
      <vt:lpstr>Lobbing</vt:lpstr>
      <vt:lpstr>Lobbying</vt:lpstr>
      <vt:lpstr>Koncept sítě tvorby politik</vt:lpstr>
      <vt:lpstr>Stabilita sítí politik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Veřejné politiky</dc:title>
  <dc:creator>Lukáš Vomlela</dc:creator>
  <cp:lastModifiedBy>Lucie Kamrádová</cp:lastModifiedBy>
  <cp:revision>37</cp:revision>
  <dcterms:created xsi:type="dcterms:W3CDTF">2022-10-12T09:32:32Z</dcterms:created>
  <dcterms:modified xsi:type="dcterms:W3CDTF">2024-10-21T09:49:07Z</dcterms:modified>
</cp:coreProperties>
</file>