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2" r:id="rId8"/>
    <p:sldId id="264" r:id="rId9"/>
    <p:sldId id="268" r:id="rId10"/>
    <p:sldId id="273" r:id="rId11"/>
    <p:sldId id="267" r:id="rId12"/>
    <p:sldId id="269" r:id="rId13"/>
    <p:sldId id="270" r:id="rId14"/>
    <p:sldId id="271" r:id="rId15"/>
    <p:sldId id="272" r:id="rId16"/>
    <p:sldId id="274"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97E219-B362-4D72-A4F3-2D0D612489D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E8CADA9-89CB-4A5F-8BE1-612D85FAAF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542F1B9-43B3-473D-BB14-7A0946D4EDA7}"/>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4E73DC3D-B038-468F-B6E2-2866D564558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7F6D16-443F-4D0D-B2B2-44E657D3CD55}"/>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9645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33E95D-39F7-40A2-B701-1AC562C956C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A2B4D9C-DE85-4164-8F50-0F7761014F78}"/>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AB77913-CBBD-48F4-B354-A3E9A3B97F73}"/>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0A6ADF09-AA1E-4F79-8814-FE3624AFA48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C6EF09-41A9-40A8-A2C8-EFCC25161677}"/>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1398967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D2DF1CD-4CC0-4C4F-A299-78817867C70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805F1D1-BCD4-424C-864E-EC7E4A775C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67735B1-A1CD-4B2C-BE24-82CDC8857A36}"/>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8BA33F67-AE8A-4EEA-96D9-D196E5A3FE4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93B26D-4935-4038-B8E8-440708E78990}"/>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237005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9B5A0-239C-4289-AEF7-0BE5B43ACFD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AEC43D8-DB29-47D7-96B4-62003A13A7F8}"/>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AA594E2-FB43-4E39-8042-98832CA0D563}"/>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143F648F-FD96-4B98-9387-D4614D56D14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996823-963C-41D1-99FE-BFB44FBF1A91}"/>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317722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3B94A3-489A-4AFE-8A9D-298C0DAAD72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5D60978-23D8-4DBA-BBDF-6D1F3F4D14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E321C6E-7423-43E9-B0B8-307D7D615A44}"/>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B1D34C02-589B-412F-BAA9-28010E46E03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990B23-3F24-4072-95DC-E298BDD4C164}"/>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2987877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088AB0-DDC6-4980-BAF1-A6BA9815AFE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8B9F9B6-72C7-47D6-A718-71F257201FD4}"/>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0F7AF479-3D80-4EB0-A88C-DC13A23AC66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2BAB33B-0839-4BAF-833B-5350C5799063}"/>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6" name="Zástupný symbol pro zápatí 5">
            <a:extLst>
              <a:ext uri="{FF2B5EF4-FFF2-40B4-BE49-F238E27FC236}">
                <a16:creationId xmlns:a16="http://schemas.microsoft.com/office/drawing/2014/main" id="{5BB281BB-05C6-4021-A6D9-A08C600FC6D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21CAF83-44EB-425E-B0C4-D64949100407}"/>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106366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ECF555-DB04-44D0-BD00-A3F123CB794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ED7A07D2-9247-4C18-9B44-4737A24E32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44337CFF-4002-45DB-8CD8-171CC7CDEC7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34EC8C86-FB7A-41B1-AF88-0875D6F7F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EA13963-CAA0-447C-BBB2-2720EF6AD81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0B7D4B1-B6CE-487A-B1C5-23934A03CDE2}"/>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8" name="Zástupný symbol pro zápatí 7">
            <a:extLst>
              <a:ext uri="{FF2B5EF4-FFF2-40B4-BE49-F238E27FC236}">
                <a16:creationId xmlns:a16="http://schemas.microsoft.com/office/drawing/2014/main" id="{F82B3A48-8A54-443C-B232-5C4985A278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D082902-B455-4423-BD14-FD70F23926ED}"/>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1908292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A77CA6-BD29-4E4D-BE0F-A9049687359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3A03A1D-A3E3-4E47-8D9C-18B7FD5FA5F4}"/>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4" name="Zástupný symbol pro zápatí 3">
            <a:extLst>
              <a:ext uri="{FF2B5EF4-FFF2-40B4-BE49-F238E27FC236}">
                <a16:creationId xmlns:a16="http://schemas.microsoft.com/office/drawing/2014/main" id="{BA18D753-76C8-44BE-BFAE-A7B46F2791E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8F24816-4C00-465D-9817-69119609E19F}"/>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3285822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5AC801A-C9EE-4FEB-BD11-F7F4D7043714}"/>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3" name="Zástupný symbol pro zápatí 2">
            <a:extLst>
              <a:ext uri="{FF2B5EF4-FFF2-40B4-BE49-F238E27FC236}">
                <a16:creationId xmlns:a16="http://schemas.microsoft.com/office/drawing/2014/main" id="{AC24F934-E15A-4920-B377-3BB852FEFB1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A720AB4-79B1-4150-8F15-A55812444C64}"/>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2583737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8A2E5A-C7AF-400B-A974-06CA4917DE1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3673F0A4-0260-4324-A494-BF3EF6A995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36918E-2DE8-42D6-A4B1-B6AFF8A68B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BCE5A6B-1955-4EA2-8BF9-D105256FE62D}"/>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6" name="Zástupný symbol pro zápatí 5">
            <a:extLst>
              <a:ext uri="{FF2B5EF4-FFF2-40B4-BE49-F238E27FC236}">
                <a16:creationId xmlns:a16="http://schemas.microsoft.com/office/drawing/2014/main" id="{186A6B53-FAC9-48FE-8681-B791F65ECE1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D04B328-EC41-49DF-9D27-0F90560E3019}"/>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187364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5464E9-52AB-4ADC-BBE5-9B34D298891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2511B9A-D364-4C23-9850-B7B4DF84F8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3D991D00-750A-4DFA-B2C0-223B335AF0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D9105C6-38EB-4742-8810-617C6509EB5D}"/>
              </a:ext>
            </a:extLst>
          </p:cNvPr>
          <p:cNvSpPr>
            <a:spLocks noGrp="1"/>
          </p:cNvSpPr>
          <p:nvPr>
            <p:ph type="dt" sz="half" idx="10"/>
          </p:nvPr>
        </p:nvSpPr>
        <p:spPr/>
        <p:txBody>
          <a:bodyPr/>
          <a:lstStyle/>
          <a:p>
            <a:fld id="{F65783B1-3AF0-40D4-A7BE-CF0C264DAFB0}" type="datetimeFigureOut">
              <a:rPr lang="cs-CZ" smtClean="0"/>
              <a:t>03.10.2024</a:t>
            </a:fld>
            <a:endParaRPr lang="cs-CZ"/>
          </a:p>
        </p:txBody>
      </p:sp>
      <p:sp>
        <p:nvSpPr>
          <p:cNvPr id="6" name="Zástupný symbol pro zápatí 5">
            <a:extLst>
              <a:ext uri="{FF2B5EF4-FFF2-40B4-BE49-F238E27FC236}">
                <a16:creationId xmlns:a16="http://schemas.microsoft.com/office/drawing/2014/main" id="{14791A94-DD4A-4672-A62E-801D44DE1B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7A97B9B-4789-4B02-BE45-94AFE6E1FB1B}"/>
              </a:ext>
            </a:extLst>
          </p:cNvPr>
          <p:cNvSpPr>
            <a:spLocks noGrp="1"/>
          </p:cNvSpPr>
          <p:nvPr>
            <p:ph type="sldNum" sz="quarter" idx="12"/>
          </p:nvPr>
        </p:nvSpPr>
        <p:spPr/>
        <p:txBody>
          <a:bodyPr/>
          <a:lstStyle/>
          <a:p>
            <a:fld id="{24A925FC-B2FD-4D15-AAAC-A1DE7DF4C653}" type="slidenum">
              <a:rPr lang="cs-CZ" smtClean="0"/>
              <a:t>‹#›</a:t>
            </a:fld>
            <a:endParaRPr lang="cs-CZ"/>
          </a:p>
        </p:txBody>
      </p:sp>
    </p:spTree>
    <p:extLst>
      <p:ext uri="{BB962C8B-B14F-4D97-AF65-F5344CB8AC3E}">
        <p14:creationId xmlns:p14="http://schemas.microsoft.com/office/powerpoint/2010/main" val="218202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987BDA4-9472-465D-ADFB-BB30640F89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6C2AA9EB-F961-4743-80C7-C5FECF8AC2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3FD007C-45C6-4819-B793-794D9EB99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783B1-3AF0-40D4-A7BE-CF0C264DAFB0}" type="datetimeFigureOut">
              <a:rPr lang="cs-CZ" smtClean="0"/>
              <a:t>03.10.2024</a:t>
            </a:fld>
            <a:endParaRPr lang="cs-CZ"/>
          </a:p>
        </p:txBody>
      </p:sp>
      <p:sp>
        <p:nvSpPr>
          <p:cNvPr id="5" name="Zástupný symbol pro zápatí 4">
            <a:extLst>
              <a:ext uri="{FF2B5EF4-FFF2-40B4-BE49-F238E27FC236}">
                <a16:creationId xmlns:a16="http://schemas.microsoft.com/office/drawing/2014/main" id="{526D0C2C-F973-438C-9D50-765ECC8887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EF18407-3813-49BD-BE17-F3F9FAAA67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925FC-B2FD-4D15-AAAC-A1DE7DF4C653}" type="slidenum">
              <a:rPr lang="cs-CZ" smtClean="0"/>
              <a:t>‹#›</a:t>
            </a:fld>
            <a:endParaRPr lang="cs-CZ"/>
          </a:p>
        </p:txBody>
      </p:sp>
    </p:spTree>
    <p:extLst>
      <p:ext uri="{BB962C8B-B14F-4D97-AF65-F5344CB8AC3E}">
        <p14:creationId xmlns:p14="http://schemas.microsoft.com/office/powerpoint/2010/main" val="1878078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915C6-F68B-4A9A-BF70-FFF31630529A}"/>
              </a:ext>
            </a:extLst>
          </p:cNvPr>
          <p:cNvSpPr>
            <a:spLocks noGrp="1"/>
          </p:cNvSpPr>
          <p:nvPr>
            <p:ph type="ctrTitle"/>
          </p:nvPr>
        </p:nvSpPr>
        <p:spPr/>
        <p:txBody>
          <a:bodyPr/>
          <a:lstStyle/>
          <a:p>
            <a:r>
              <a:rPr lang="cs-CZ" dirty="0"/>
              <a:t>Úvod do rodinného práva</a:t>
            </a:r>
          </a:p>
        </p:txBody>
      </p:sp>
      <p:sp>
        <p:nvSpPr>
          <p:cNvPr id="3" name="Podnadpis 2">
            <a:extLst>
              <a:ext uri="{FF2B5EF4-FFF2-40B4-BE49-F238E27FC236}">
                <a16:creationId xmlns:a16="http://schemas.microsoft.com/office/drawing/2014/main" id="{7521C272-A2CA-4394-8BCD-D7EE9BF3DDEF}"/>
              </a:ext>
            </a:extLst>
          </p:cNvPr>
          <p:cNvSpPr>
            <a:spLocks noGrp="1"/>
          </p:cNvSpPr>
          <p:nvPr>
            <p:ph type="subTitle" idx="1"/>
          </p:nvPr>
        </p:nvSpPr>
        <p:spPr/>
        <p:txBody>
          <a:bodyPr/>
          <a:lstStyle/>
          <a:p>
            <a:r>
              <a:rPr lang="cs-CZ" dirty="0"/>
              <a:t>Ondřej Pavelek</a:t>
            </a:r>
          </a:p>
          <a:p>
            <a:r>
              <a:rPr lang="cs-CZ" dirty="0"/>
              <a:t>2024 </a:t>
            </a:r>
          </a:p>
        </p:txBody>
      </p:sp>
    </p:spTree>
    <p:extLst>
      <p:ext uri="{BB962C8B-B14F-4D97-AF65-F5344CB8AC3E}">
        <p14:creationId xmlns:p14="http://schemas.microsoft.com/office/powerpoint/2010/main" val="3003461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BE4E72-E114-416C-B951-41BBFE7F90E5}"/>
              </a:ext>
            </a:extLst>
          </p:cNvPr>
          <p:cNvSpPr>
            <a:spLocks noGrp="1"/>
          </p:cNvSpPr>
          <p:nvPr>
            <p:ph type="title"/>
          </p:nvPr>
        </p:nvSpPr>
        <p:spPr/>
        <p:txBody>
          <a:bodyPr/>
          <a:lstStyle/>
          <a:p>
            <a:pPr algn="ctr"/>
            <a:r>
              <a:rPr lang="cs-CZ" b="1" dirty="0"/>
              <a:t>Podnikání a souhlas druhého manžela</a:t>
            </a:r>
          </a:p>
        </p:txBody>
      </p:sp>
      <p:sp>
        <p:nvSpPr>
          <p:cNvPr id="3" name="Zástupný symbol pro obsah 2">
            <a:extLst>
              <a:ext uri="{FF2B5EF4-FFF2-40B4-BE49-F238E27FC236}">
                <a16:creationId xmlns:a16="http://schemas.microsoft.com/office/drawing/2014/main" id="{723C61B9-5059-4648-A6D2-9C49DD760F2E}"/>
              </a:ext>
            </a:extLst>
          </p:cNvPr>
          <p:cNvSpPr>
            <a:spLocks noGrp="1"/>
          </p:cNvSpPr>
          <p:nvPr>
            <p:ph idx="1"/>
          </p:nvPr>
        </p:nvSpPr>
        <p:spPr/>
        <p:txBody>
          <a:bodyPr>
            <a:normAutofit lnSpcReduction="10000"/>
          </a:bodyPr>
          <a:lstStyle/>
          <a:p>
            <a:pPr algn="just"/>
            <a:r>
              <a:rPr lang="cs-CZ" b="1" dirty="0"/>
              <a:t>§ 715</a:t>
            </a:r>
            <a:endParaRPr lang="cs-CZ" dirty="0"/>
          </a:p>
          <a:p>
            <a:pPr algn="just"/>
            <a:r>
              <a:rPr lang="cs-CZ" b="1" dirty="0"/>
              <a:t>(1)</a:t>
            </a:r>
            <a:r>
              <a:rPr lang="cs-CZ" dirty="0"/>
              <a:t> Má-li být součást společného jmění použita k podnikání jednoho z manželů a přesahuje-li majetková hodnota toho, co má být použito, míru přiměřenou majetkovým poměrům manželů, vyžaduje se při prvním takovém použití souhlas druhého manžela. Byl-li druhý manžel opomenut, může se dovolat neplatnosti takového jednání.</a:t>
            </a:r>
          </a:p>
          <a:p>
            <a:pPr algn="just"/>
            <a:r>
              <a:rPr lang="cs-CZ" b="1" dirty="0"/>
              <a:t>(2)</a:t>
            </a:r>
            <a:r>
              <a:rPr lang="cs-CZ" dirty="0"/>
              <a:t> Má-li být součást společného jmění použita k nabytí podílu v obchodní společnosti nebo družstvu, nebo je-li důsledkem nabytí podílu ručení za dluhy společnosti nebo družstva v rozsahu přesahujícím míru přiměřenou majetkovým poměrům manželů, platí odstavec 1 obdobně.</a:t>
            </a:r>
          </a:p>
          <a:p>
            <a:endParaRPr lang="cs-CZ" dirty="0"/>
          </a:p>
        </p:txBody>
      </p:sp>
    </p:spTree>
    <p:extLst>
      <p:ext uri="{BB962C8B-B14F-4D97-AF65-F5344CB8AC3E}">
        <p14:creationId xmlns:p14="http://schemas.microsoft.com/office/powerpoint/2010/main" val="3190443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934C2-C0D9-42C0-A6E9-F55D765D0248}"/>
              </a:ext>
            </a:extLst>
          </p:cNvPr>
          <p:cNvSpPr>
            <a:spLocks noGrp="1"/>
          </p:cNvSpPr>
          <p:nvPr>
            <p:ph type="title"/>
          </p:nvPr>
        </p:nvSpPr>
        <p:spPr/>
        <p:txBody>
          <a:bodyPr/>
          <a:lstStyle/>
          <a:p>
            <a:pPr algn="ctr"/>
            <a:r>
              <a:rPr lang="cs-CZ" b="1" dirty="0"/>
              <a:t>Zastoupení </a:t>
            </a:r>
          </a:p>
        </p:txBody>
      </p:sp>
      <p:sp>
        <p:nvSpPr>
          <p:cNvPr id="3" name="Zástupný symbol pro obsah 2">
            <a:extLst>
              <a:ext uri="{FF2B5EF4-FFF2-40B4-BE49-F238E27FC236}">
                <a16:creationId xmlns:a16="http://schemas.microsoft.com/office/drawing/2014/main" id="{1E906ECA-2811-46FE-B55C-2283EFD01633}"/>
              </a:ext>
            </a:extLst>
          </p:cNvPr>
          <p:cNvSpPr>
            <a:spLocks noGrp="1"/>
          </p:cNvSpPr>
          <p:nvPr>
            <p:ph idx="1"/>
          </p:nvPr>
        </p:nvSpPr>
        <p:spPr/>
        <p:txBody>
          <a:bodyPr/>
          <a:lstStyle/>
          <a:p>
            <a:r>
              <a:rPr lang="cs-CZ" dirty="0"/>
              <a:t>Smluvní zastoupení</a:t>
            </a:r>
          </a:p>
          <a:p>
            <a:pPr lvl="1"/>
            <a:r>
              <a:rPr lang="cs-CZ" dirty="0"/>
              <a:t>Plná moc</a:t>
            </a:r>
          </a:p>
          <a:p>
            <a:pPr lvl="1"/>
            <a:r>
              <a:rPr lang="cs-CZ" dirty="0"/>
              <a:t>Prokura </a:t>
            </a:r>
          </a:p>
          <a:p>
            <a:endParaRPr lang="cs-CZ" dirty="0"/>
          </a:p>
          <a:p>
            <a:r>
              <a:rPr lang="cs-CZ" dirty="0"/>
              <a:t>Zákonné zastoupení</a:t>
            </a:r>
          </a:p>
          <a:p>
            <a:endParaRPr lang="cs-CZ" dirty="0"/>
          </a:p>
          <a:p>
            <a:r>
              <a:rPr lang="cs-CZ" dirty="0"/>
              <a:t>Opatrovnictví </a:t>
            </a:r>
          </a:p>
        </p:txBody>
      </p:sp>
    </p:spTree>
    <p:extLst>
      <p:ext uri="{BB962C8B-B14F-4D97-AF65-F5344CB8AC3E}">
        <p14:creationId xmlns:p14="http://schemas.microsoft.com/office/powerpoint/2010/main" val="268044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306C25-8D3D-43B6-9BE9-77AF4799C2DD}"/>
              </a:ext>
            </a:extLst>
          </p:cNvPr>
          <p:cNvSpPr>
            <a:spLocks noGrp="1"/>
          </p:cNvSpPr>
          <p:nvPr>
            <p:ph type="title"/>
          </p:nvPr>
        </p:nvSpPr>
        <p:spPr/>
        <p:txBody>
          <a:bodyPr/>
          <a:lstStyle/>
          <a:p>
            <a:pPr algn="ctr"/>
            <a:r>
              <a:rPr lang="cs-CZ" b="1" dirty="0"/>
              <a:t>Právní skutečnosti</a:t>
            </a:r>
          </a:p>
        </p:txBody>
      </p:sp>
      <p:sp>
        <p:nvSpPr>
          <p:cNvPr id="3" name="Zástupný symbol pro obsah 2">
            <a:extLst>
              <a:ext uri="{FF2B5EF4-FFF2-40B4-BE49-F238E27FC236}">
                <a16:creationId xmlns:a16="http://schemas.microsoft.com/office/drawing/2014/main" id="{51328B11-D4D6-42A8-8907-18213DCF8ED9}"/>
              </a:ext>
            </a:extLst>
          </p:cNvPr>
          <p:cNvSpPr>
            <a:spLocks noGrp="1"/>
          </p:cNvSpPr>
          <p:nvPr>
            <p:ph idx="1"/>
          </p:nvPr>
        </p:nvSpPr>
        <p:spPr/>
        <p:txBody>
          <a:bodyPr>
            <a:normAutofit lnSpcReduction="10000"/>
          </a:bodyPr>
          <a:lstStyle/>
          <a:p>
            <a:r>
              <a:rPr lang="cs-CZ" dirty="0"/>
              <a:t>Skutečnost vs. právní skutečnost </a:t>
            </a:r>
          </a:p>
          <a:p>
            <a:r>
              <a:rPr lang="cs-CZ" dirty="0"/>
              <a:t>Právní jednání, nicotné právní jednání, protiprávní jednání, právní událost</a:t>
            </a:r>
          </a:p>
          <a:p>
            <a:r>
              <a:rPr lang="cs-CZ" dirty="0"/>
              <a:t>Podmínka </a:t>
            </a:r>
          </a:p>
          <a:p>
            <a:r>
              <a:rPr lang="cs-CZ" dirty="0"/>
              <a:t>Výklad právních jednání </a:t>
            </a:r>
          </a:p>
          <a:p>
            <a:r>
              <a:rPr lang="cs-CZ" dirty="0"/>
              <a:t>Forma právních jednání</a:t>
            </a:r>
          </a:p>
          <a:p>
            <a:r>
              <a:rPr lang="cs-CZ" dirty="0"/>
              <a:t>Soukromá vs. veřejná listina </a:t>
            </a:r>
          </a:p>
          <a:p>
            <a:r>
              <a:rPr lang="cs-CZ" dirty="0"/>
              <a:t>Právní jednání vůči nepřítomné osobě</a:t>
            </a:r>
          </a:p>
          <a:p>
            <a:r>
              <a:rPr lang="cs-CZ" dirty="0"/>
              <a:t>Domněnka doby dojití</a:t>
            </a:r>
          </a:p>
          <a:p>
            <a:endParaRPr lang="cs-CZ" dirty="0"/>
          </a:p>
          <a:p>
            <a:pPr marL="0" indent="0">
              <a:buNone/>
            </a:pPr>
            <a:endParaRPr lang="cs-CZ" dirty="0"/>
          </a:p>
        </p:txBody>
      </p:sp>
    </p:spTree>
    <p:extLst>
      <p:ext uri="{BB962C8B-B14F-4D97-AF65-F5344CB8AC3E}">
        <p14:creationId xmlns:p14="http://schemas.microsoft.com/office/powerpoint/2010/main" val="818612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65CF9-204A-4F53-A017-E93BB53D8BC6}"/>
              </a:ext>
            </a:extLst>
          </p:cNvPr>
          <p:cNvSpPr>
            <a:spLocks noGrp="1"/>
          </p:cNvSpPr>
          <p:nvPr>
            <p:ph type="title"/>
          </p:nvPr>
        </p:nvSpPr>
        <p:spPr/>
        <p:txBody>
          <a:bodyPr/>
          <a:lstStyle/>
          <a:p>
            <a:pPr algn="ctr"/>
            <a:r>
              <a:rPr lang="cs-CZ" b="1" dirty="0"/>
              <a:t>Právní skutečnosti </a:t>
            </a:r>
          </a:p>
        </p:txBody>
      </p:sp>
      <p:sp>
        <p:nvSpPr>
          <p:cNvPr id="3" name="Zástupný symbol pro obsah 2">
            <a:extLst>
              <a:ext uri="{FF2B5EF4-FFF2-40B4-BE49-F238E27FC236}">
                <a16:creationId xmlns:a16="http://schemas.microsoft.com/office/drawing/2014/main" id="{0211E9AA-17A5-4889-8500-AAE3E5E96473}"/>
              </a:ext>
            </a:extLst>
          </p:cNvPr>
          <p:cNvSpPr>
            <a:spLocks noGrp="1"/>
          </p:cNvSpPr>
          <p:nvPr>
            <p:ph idx="1"/>
          </p:nvPr>
        </p:nvSpPr>
        <p:spPr/>
        <p:txBody>
          <a:bodyPr/>
          <a:lstStyle/>
          <a:p>
            <a:r>
              <a:rPr lang="cs-CZ" dirty="0"/>
              <a:t>Neplatnost právních jednání</a:t>
            </a:r>
          </a:p>
          <a:p>
            <a:r>
              <a:rPr lang="cs-CZ" dirty="0"/>
              <a:t>Omyl</a:t>
            </a:r>
          </a:p>
          <a:p>
            <a:r>
              <a:rPr lang="cs-CZ" dirty="0"/>
              <a:t>Relativní neúčinnost</a:t>
            </a:r>
          </a:p>
        </p:txBody>
      </p:sp>
    </p:spTree>
    <p:extLst>
      <p:ext uri="{BB962C8B-B14F-4D97-AF65-F5344CB8AC3E}">
        <p14:creationId xmlns:p14="http://schemas.microsoft.com/office/powerpoint/2010/main" val="6900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692787-BEEA-481F-8D97-8F8285A04870}"/>
              </a:ext>
            </a:extLst>
          </p:cNvPr>
          <p:cNvSpPr>
            <a:spLocks noGrp="1"/>
          </p:cNvSpPr>
          <p:nvPr>
            <p:ph type="title"/>
          </p:nvPr>
        </p:nvSpPr>
        <p:spPr/>
        <p:txBody>
          <a:bodyPr/>
          <a:lstStyle/>
          <a:p>
            <a:pPr algn="ctr"/>
            <a:r>
              <a:rPr lang="cs-CZ" b="1" dirty="0"/>
              <a:t>Právní skutečnost – právní událost</a:t>
            </a:r>
          </a:p>
        </p:txBody>
      </p:sp>
      <p:sp>
        <p:nvSpPr>
          <p:cNvPr id="3" name="Zástupný symbol pro obsah 2">
            <a:extLst>
              <a:ext uri="{FF2B5EF4-FFF2-40B4-BE49-F238E27FC236}">
                <a16:creationId xmlns:a16="http://schemas.microsoft.com/office/drawing/2014/main" id="{7530D552-AFED-465C-AA57-1EC20E794799}"/>
              </a:ext>
            </a:extLst>
          </p:cNvPr>
          <p:cNvSpPr>
            <a:spLocks noGrp="1"/>
          </p:cNvSpPr>
          <p:nvPr>
            <p:ph idx="1"/>
          </p:nvPr>
        </p:nvSpPr>
        <p:spPr/>
        <p:txBody>
          <a:bodyPr>
            <a:normAutofit fontScale="70000" lnSpcReduction="20000"/>
          </a:bodyPr>
          <a:lstStyle/>
          <a:p>
            <a:r>
              <a:rPr lang="cs-CZ" dirty="0"/>
              <a:t>Význam času</a:t>
            </a:r>
          </a:p>
          <a:p>
            <a:r>
              <a:rPr lang="cs-CZ" dirty="0">
                <a:solidFill>
                  <a:srgbClr val="FF0000"/>
                </a:solidFill>
              </a:rPr>
              <a:t>Počítání času</a:t>
            </a:r>
          </a:p>
          <a:p>
            <a:r>
              <a:rPr lang="cs-CZ" b="1" dirty="0"/>
              <a:t>§ 605</a:t>
            </a:r>
            <a:endParaRPr lang="cs-CZ" dirty="0"/>
          </a:p>
          <a:p>
            <a:pPr lvl="1"/>
            <a:r>
              <a:rPr lang="cs-CZ" b="1" dirty="0"/>
              <a:t>(1)</a:t>
            </a:r>
            <a:r>
              <a:rPr lang="cs-CZ" dirty="0"/>
              <a:t> Lhůta nebo doba určená podle dnů počíná dnem, který následuje po skutečnosti rozhodné pro její počátek.</a:t>
            </a:r>
          </a:p>
          <a:p>
            <a:pPr lvl="1"/>
            <a:r>
              <a:rPr lang="cs-CZ" b="1" dirty="0"/>
              <a:t>(2)</a:t>
            </a:r>
            <a:r>
              <a:rPr lang="cs-CZ" dirty="0"/>
              <a:t> Konec lhůty nebo doby určené podle týdnů, měsíců nebo let připadá na den, který se pojmenováním nebo číslem shoduje se dnem, na který připadá skutečnost, od níž se lhůta nebo doba počítá. Není-li takový den v posledním měsíci, připadne konec lhůty nebo doby na poslední den měsíce.</a:t>
            </a:r>
          </a:p>
          <a:p>
            <a:r>
              <a:rPr lang="cs-CZ" b="1" dirty="0"/>
              <a:t>§ 606</a:t>
            </a:r>
            <a:endParaRPr lang="cs-CZ" dirty="0"/>
          </a:p>
          <a:p>
            <a:pPr lvl="1"/>
            <a:r>
              <a:rPr lang="cs-CZ" b="1" dirty="0"/>
              <a:t>(1)</a:t>
            </a:r>
            <a:r>
              <a:rPr lang="cs-CZ" dirty="0"/>
              <a:t> Polovinou měsíce se rozumí patnáct dnů a středem měsíce jeho patnáctý den.</a:t>
            </a:r>
          </a:p>
          <a:p>
            <a:pPr lvl="1"/>
            <a:r>
              <a:rPr lang="cs-CZ" b="1" dirty="0"/>
              <a:t>(2)</a:t>
            </a:r>
            <a:r>
              <a:rPr lang="cs-CZ" dirty="0"/>
              <a:t> Je-li lhůta nebo doba určena na jeden nebo více měsíců a část měsíce, počítá se část měsíce naposled.</a:t>
            </a:r>
          </a:p>
          <a:p>
            <a:r>
              <a:rPr lang="cs-CZ" b="1" dirty="0"/>
              <a:t>§ 607</a:t>
            </a:r>
            <a:endParaRPr lang="cs-CZ" dirty="0"/>
          </a:p>
          <a:p>
            <a:pPr lvl="1"/>
            <a:r>
              <a:rPr lang="cs-CZ" dirty="0"/>
              <a:t>Připadne-li poslední den lhůty na sobotu, neděli nebo svátek, je posledním dnem lhůty pracovní den nejblíže následující.</a:t>
            </a:r>
          </a:p>
          <a:p>
            <a:r>
              <a:rPr lang="cs-CZ" b="1" dirty="0"/>
              <a:t>§ 608</a:t>
            </a:r>
            <a:endParaRPr lang="cs-CZ" dirty="0"/>
          </a:p>
          <a:p>
            <a:pPr lvl="1"/>
            <a:r>
              <a:rPr lang="cs-CZ" dirty="0"/>
              <a:t>Lhůta nebo doba určená v kratších časových jednotkách, než jsou dny, se počítá od okamžiku, kdy začne, do okamžiku, kdy skončí.</a:t>
            </a:r>
          </a:p>
          <a:p>
            <a:endParaRPr lang="cs-CZ" dirty="0"/>
          </a:p>
          <a:p>
            <a:endParaRPr lang="cs-CZ" dirty="0"/>
          </a:p>
        </p:txBody>
      </p:sp>
    </p:spTree>
    <p:extLst>
      <p:ext uri="{BB962C8B-B14F-4D97-AF65-F5344CB8AC3E}">
        <p14:creationId xmlns:p14="http://schemas.microsoft.com/office/powerpoint/2010/main" val="3446189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7F2A7-8B96-4750-A06F-9235B2590D72}"/>
              </a:ext>
            </a:extLst>
          </p:cNvPr>
          <p:cNvSpPr>
            <a:spLocks noGrp="1"/>
          </p:cNvSpPr>
          <p:nvPr>
            <p:ph type="title"/>
          </p:nvPr>
        </p:nvSpPr>
        <p:spPr/>
        <p:txBody>
          <a:bodyPr/>
          <a:lstStyle/>
          <a:p>
            <a:pPr algn="ctr"/>
            <a:r>
              <a:rPr lang="cs-CZ" b="1" dirty="0"/>
              <a:t>Promlčení a prekluze</a:t>
            </a:r>
          </a:p>
        </p:txBody>
      </p:sp>
      <p:sp>
        <p:nvSpPr>
          <p:cNvPr id="3" name="Zástupný symbol pro obsah 2">
            <a:extLst>
              <a:ext uri="{FF2B5EF4-FFF2-40B4-BE49-F238E27FC236}">
                <a16:creationId xmlns:a16="http://schemas.microsoft.com/office/drawing/2014/main" id="{F4AA42CF-DEB4-430B-A432-7754B302463C}"/>
              </a:ext>
            </a:extLst>
          </p:cNvPr>
          <p:cNvSpPr>
            <a:spLocks noGrp="1"/>
          </p:cNvSpPr>
          <p:nvPr>
            <p:ph idx="1"/>
          </p:nvPr>
        </p:nvSpPr>
        <p:spPr/>
        <p:txBody>
          <a:bodyPr/>
          <a:lstStyle/>
          <a:p>
            <a:r>
              <a:rPr lang="cs-CZ" b="1" dirty="0"/>
              <a:t>§ 619</a:t>
            </a:r>
            <a:endParaRPr lang="cs-CZ" dirty="0"/>
          </a:p>
          <a:p>
            <a:r>
              <a:rPr lang="cs-CZ" b="1" dirty="0"/>
              <a:t>(1)</a:t>
            </a:r>
            <a:r>
              <a:rPr lang="cs-CZ" dirty="0"/>
              <a:t> Jedná-li se o právo vymahatelné u orgánu veřejné moci, počne promlčecí lhůta běžet ode dne, kdy právo mohlo být uplatněno poprvé.</a:t>
            </a:r>
          </a:p>
          <a:p>
            <a:r>
              <a:rPr lang="cs-CZ" b="1" dirty="0"/>
              <a:t>(2)</a:t>
            </a:r>
            <a:r>
              <a:rPr lang="cs-CZ" dirty="0"/>
              <a:t> Právo může být uplatněno poprvé, pokud se oprávněná osoba dozvěděla o okolnostech rozhodných pro počátek běhu promlčecí lhůty, anebo kdy se o nich dozvědět měla a mohla.</a:t>
            </a:r>
          </a:p>
          <a:p>
            <a:endParaRPr lang="cs-CZ" dirty="0"/>
          </a:p>
        </p:txBody>
      </p:sp>
    </p:spTree>
    <p:extLst>
      <p:ext uri="{BB962C8B-B14F-4D97-AF65-F5344CB8AC3E}">
        <p14:creationId xmlns:p14="http://schemas.microsoft.com/office/powerpoint/2010/main" val="2888803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F15D8D-0B5E-4EF7-901E-D915E6A6C23F}"/>
              </a:ext>
            </a:extLst>
          </p:cNvPr>
          <p:cNvSpPr>
            <a:spLocks noGrp="1"/>
          </p:cNvSpPr>
          <p:nvPr>
            <p:ph type="title"/>
          </p:nvPr>
        </p:nvSpPr>
        <p:spPr/>
        <p:txBody>
          <a:bodyPr/>
          <a:lstStyle/>
          <a:p>
            <a:pPr algn="ctr"/>
            <a:r>
              <a:rPr lang="cs-CZ" b="1" dirty="0"/>
              <a:t>Děkuji za pozornost!</a:t>
            </a:r>
          </a:p>
        </p:txBody>
      </p:sp>
      <p:sp>
        <p:nvSpPr>
          <p:cNvPr id="3" name="Zástupný symbol pro obsah 2">
            <a:extLst>
              <a:ext uri="{FF2B5EF4-FFF2-40B4-BE49-F238E27FC236}">
                <a16:creationId xmlns:a16="http://schemas.microsoft.com/office/drawing/2014/main" id="{FA57780A-B1A1-4D54-8D4E-0A33497C078D}"/>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81550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B2B25-822D-4B60-A183-CFAAED2D2C7D}"/>
              </a:ext>
            </a:extLst>
          </p:cNvPr>
          <p:cNvSpPr>
            <a:spLocks noGrp="1"/>
          </p:cNvSpPr>
          <p:nvPr>
            <p:ph type="title"/>
          </p:nvPr>
        </p:nvSpPr>
        <p:spPr/>
        <p:txBody>
          <a:bodyPr/>
          <a:lstStyle/>
          <a:p>
            <a:pPr algn="ctr"/>
            <a:r>
              <a:rPr lang="cs-CZ" b="1" dirty="0"/>
              <a:t>Co je právo? </a:t>
            </a:r>
          </a:p>
        </p:txBody>
      </p:sp>
      <p:sp>
        <p:nvSpPr>
          <p:cNvPr id="3" name="Zástupný symbol pro obsah 2">
            <a:extLst>
              <a:ext uri="{FF2B5EF4-FFF2-40B4-BE49-F238E27FC236}">
                <a16:creationId xmlns:a16="http://schemas.microsoft.com/office/drawing/2014/main" id="{EA842649-7960-48DC-A09C-E84634E76E7F}"/>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65833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A440068-E863-4424-9ECD-77E758632DC3}"/>
              </a:ext>
            </a:extLst>
          </p:cNvPr>
          <p:cNvSpPr>
            <a:spLocks noGrp="1"/>
          </p:cNvSpPr>
          <p:nvPr>
            <p:ph idx="1"/>
          </p:nvPr>
        </p:nvSpPr>
        <p:spPr>
          <a:xfrm>
            <a:off x="838200" y="763480"/>
            <a:ext cx="10515600" cy="5413483"/>
          </a:xfrm>
        </p:spPr>
        <p:txBody>
          <a:bodyPr/>
          <a:lstStyle/>
          <a:p>
            <a:r>
              <a:rPr lang="cs-CZ" dirty="0"/>
              <a:t>Co je právo? Jaké jsou prameny práva?</a:t>
            </a:r>
          </a:p>
          <a:p>
            <a:endParaRPr lang="cs-CZ" dirty="0"/>
          </a:p>
          <a:p>
            <a:r>
              <a:rPr lang="cs-CZ" dirty="0"/>
              <a:t>Co je soukromé a veřejné právo? </a:t>
            </a:r>
          </a:p>
          <a:p>
            <a:endParaRPr lang="cs-CZ" dirty="0"/>
          </a:p>
          <a:p>
            <a:r>
              <a:rPr lang="cs-CZ" dirty="0"/>
              <a:t>Jakou roli hraje stát?</a:t>
            </a:r>
          </a:p>
        </p:txBody>
      </p:sp>
    </p:spTree>
    <p:extLst>
      <p:ext uri="{BB962C8B-B14F-4D97-AF65-F5344CB8AC3E}">
        <p14:creationId xmlns:p14="http://schemas.microsoft.com/office/powerpoint/2010/main" val="252608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DBF5A7-946C-4502-971B-3DF842ECF9C7}"/>
              </a:ext>
            </a:extLst>
          </p:cNvPr>
          <p:cNvSpPr>
            <a:spLocks noGrp="1"/>
          </p:cNvSpPr>
          <p:nvPr>
            <p:ph type="title"/>
          </p:nvPr>
        </p:nvSpPr>
        <p:spPr/>
        <p:txBody>
          <a:bodyPr/>
          <a:lstStyle/>
          <a:p>
            <a:pPr algn="ctr"/>
            <a:r>
              <a:rPr lang="cs-CZ" b="1" dirty="0"/>
              <a:t>Soukromé právo - historie</a:t>
            </a:r>
          </a:p>
        </p:txBody>
      </p:sp>
      <p:sp>
        <p:nvSpPr>
          <p:cNvPr id="3" name="Zástupný symbol pro obsah 2">
            <a:extLst>
              <a:ext uri="{FF2B5EF4-FFF2-40B4-BE49-F238E27FC236}">
                <a16:creationId xmlns:a16="http://schemas.microsoft.com/office/drawing/2014/main" id="{33EE3AEE-361A-40BA-BA46-820BD4851E42}"/>
              </a:ext>
            </a:extLst>
          </p:cNvPr>
          <p:cNvSpPr>
            <a:spLocks noGrp="1"/>
          </p:cNvSpPr>
          <p:nvPr>
            <p:ph idx="1"/>
          </p:nvPr>
        </p:nvSpPr>
        <p:spPr/>
        <p:txBody>
          <a:bodyPr>
            <a:normAutofit/>
          </a:bodyPr>
          <a:lstStyle/>
          <a:p>
            <a:r>
              <a:rPr lang="cs-CZ" dirty="0"/>
              <a:t>Římské právo </a:t>
            </a:r>
          </a:p>
          <a:p>
            <a:endParaRPr lang="cs-CZ" dirty="0"/>
          </a:p>
          <a:p>
            <a:r>
              <a:rPr lang="cs-CZ" dirty="0"/>
              <a:t>Význam rakouského ABGB a německého BGB</a:t>
            </a:r>
          </a:p>
          <a:p>
            <a:endParaRPr lang="cs-CZ" dirty="0"/>
          </a:p>
          <a:p>
            <a:r>
              <a:rPr lang="cs-CZ" dirty="0"/>
              <a:t>Vývoj soukromého práva v Česku </a:t>
            </a:r>
          </a:p>
          <a:p>
            <a:endParaRPr lang="cs-CZ" dirty="0"/>
          </a:p>
          <a:p>
            <a:r>
              <a:rPr lang="cs-CZ" dirty="0"/>
              <a:t>Zákon č. 89/2012 Sb., občanský zákoník </a:t>
            </a:r>
          </a:p>
          <a:p>
            <a:endParaRPr lang="cs-CZ" dirty="0"/>
          </a:p>
          <a:p>
            <a:endParaRPr lang="cs-CZ" dirty="0"/>
          </a:p>
        </p:txBody>
      </p:sp>
      <p:sp>
        <p:nvSpPr>
          <p:cNvPr id="4" name="Zástupný symbol pro zápatí 3">
            <a:extLst>
              <a:ext uri="{FF2B5EF4-FFF2-40B4-BE49-F238E27FC236}">
                <a16:creationId xmlns:a16="http://schemas.microsoft.com/office/drawing/2014/main" id="{16689610-9653-4629-8BE3-2D4D465573F4}"/>
              </a:ext>
            </a:extLst>
          </p:cNvPr>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62501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9588F3-8B0C-4F51-947A-5ED9AEA20BED}"/>
              </a:ext>
            </a:extLst>
          </p:cNvPr>
          <p:cNvSpPr>
            <a:spLocks noGrp="1"/>
          </p:cNvSpPr>
          <p:nvPr>
            <p:ph type="title"/>
          </p:nvPr>
        </p:nvSpPr>
        <p:spPr/>
        <p:txBody>
          <a:bodyPr/>
          <a:lstStyle/>
          <a:p>
            <a:pPr algn="ctr"/>
            <a:r>
              <a:rPr lang="cs-CZ" b="1" dirty="0"/>
              <a:t>Základní zásady soukromého práva</a:t>
            </a:r>
          </a:p>
        </p:txBody>
      </p:sp>
      <p:sp>
        <p:nvSpPr>
          <p:cNvPr id="3" name="Zástupný symbol pro obsah 2">
            <a:extLst>
              <a:ext uri="{FF2B5EF4-FFF2-40B4-BE49-F238E27FC236}">
                <a16:creationId xmlns:a16="http://schemas.microsoft.com/office/drawing/2014/main" id="{6A8C9E52-7387-4DAC-89BD-6DA4D80F0B57}"/>
              </a:ext>
            </a:extLst>
          </p:cNvPr>
          <p:cNvSpPr>
            <a:spLocks noGrp="1"/>
          </p:cNvSpPr>
          <p:nvPr>
            <p:ph idx="1"/>
          </p:nvPr>
        </p:nvSpPr>
        <p:spPr/>
        <p:txBody>
          <a:bodyPr>
            <a:normAutofit fontScale="70000" lnSpcReduction="20000"/>
          </a:bodyPr>
          <a:lstStyle/>
          <a:p>
            <a:r>
              <a:rPr lang="cs-CZ" dirty="0">
                <a:solidFill>
                  <a:srgbClr val="FF0000"/>
                </a:solidFill>
              </a:rPr>
              <a:t>Důstojnost a svoboda člověka </a:t>
            </a:r>
          </a:p>
          <a:p>
            <a:r>
              <a:rPr lang="cs-CZ" dirty="0"/>
              <a:t>Přirozené právo </a:t>
            </a:r>
            <a:r>
              <a:rPr lang="cs-CZ" dirty="0">
                <a:solidFill>
                  <a:srgbClr val="FF0000"/>
                </a:solidFill>
              </a:rPr>
              <a:t>brát se o vlastní štěstí </a:t>
            </a:r>
            <a:r>
              <a:rPr lang="cs-CZ" dirty="0"/>
              <a:t>a štěstí jeho rodiny nebo lidí jemu blízkých takovým způsobem, jenž nepůsobí bezdůvodně újmu druhým.</a:t>
            </a:r>
          </a:p>
          <a:p>
            <a:r>
              <a:rPr lang="cs-CZ" dirty="0"/>
              <a:t>Každý má právo na </a:t>
            </a:r>
            <a:r>
              <a:rPr lang="cs-CZ" dirty="0">
                <a:solidFill>
                  <a:srgbClr val="FF0000"/>
                </a:solidFill>
              </a:rPr>
              <a:t>ochranu svého života a zdraví</a:t>
            </a:r>
            <a:r>
              <a:rPr lang="cs-CZ" dirty="0"/>
              <a:t>, jakož i </a:t>
            </a:r>
            <a:r>
              <a:rPr lang="cs-CZ" dirty="0">
                <a:solidFill>
                  <a:srgbClr val="FF0000"/>
                </a:solidFill>
              </a:rPr>
              <a:t>svobody, cti, důstojnosti a soukromí</a:t>
            </a:r>
            <a:r>
              <a:rPr lang="cs-CZ" dirty="0"/>
              <a:t>,</a:t>
            </a:r>
          </a:p>
          <a:p>
            <a:r>
              <a:rPr lang="cs-CZ" dirty="0">
                <a:solidFill>
                  <a:srgbClr val="FF0000"/>
                </a:solidFill>
              </a:rPr>
              <a:t>Rodina</a:t>
            </a:r>
            <a:r>
              <a:rPr lang="cs-CZ" dirty="0"/>
              <a:t>, rodičovství a manželství požívají zvláštní zákonné ochrany,</a:t>
            </a:r>
          </a:p>
          <a:p>
            <a:r>
              <a:rPr lang="cs-CZ" dirty="0"/>
              <a:t>Nikdo nesmí pro nedostatek věku, rozumu nebo pro závislost svého postavení utrpět nedůvodnou újmu; nikdo však také nesmí bezdůvodně těžit z vlastní neschopnosti k újmě druhých,</a:t>
            </a:r>
          </a:p>
          <a:p>
            <a:r>
              <a:rPr lang="cs-CZ" dirty="0">
                <a:solidFill>
                  <a:srgbClr val="FF0000"/>
                </a:solidFill>
              </a:rPr>
              <a:t>Daný slib zavazuje a smlouvy mají být splněny</a:t>
            </a:r>
            <a:r>
              <a:rPr lang="cs-CZ" dirty="0"/>
              <a:t>,</a:t>
            </a:r>
          </a:p>
          <a:p>
            <a:r>
              <a:rPr lang="cs-CZ" dirty="0">
                <a:solidFill>
                  <a:srgbClr val="FF0000"/>
                </a:solidFill>
              </a:rPr>
              <a:t>Vlastnické právo </a:t>
            </a:r>
            <a:r>
              <a:rPr lang="cs-CZ" dirty="0"/>
              <a:t>je chráněno zákonem a jen zákon může stanovit, jak vlastnické právo vzniká a zaniká, a</a:t>
            </a:r>
          </a:p>
          <a:p>
            <a:r>
              <a:rPr lang="cs-CZ" dirty="0">
                <a:solidFill>
                  <a:srgbClr val="FF0000"/>
                </a:solidFill>
              </a:rPr>
              <a:t>Nikomu nelze odepřít, co mu po právu náleží.</a:t>
            </a:r>
          </a:p>
          <a:p>
            <a:r>
              <a:rPr lang="cs-CZ" dirty="0"/>
              <a:t>Zjevné zneužití práva nepožívá právní ochrany.</a:t>
            </a:r>
          </a:p>
          <a:p>
            <a:r>
              <a:rPr lang="cs-CZ" dirty="0"/>
              <a:t>Ochrana dobrých mravů </a:t>
            </a:r>
          </a:p>
        </p:txBody>
      </p:sp>
    </p:spTree>
    <p:extLst>
      <p:ext uri="{BB962C8B-B14F-4D97-AF65-F5344CB8AC3E}">
        <p14:creationId xmlns:p14="http://schemas.microsoft.com/office/powerpoint/2010/main" val="720933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373968-F545-4DC2-8FA7-1741162765B8}"/>
              </a:ext>
            </a:extLst>
          </p:cNvPr>
          <p:cNvSpPr>
            <a:spLocks noGrp="1"/>
          </p:cNvSpPr>
          <p:nvPr>
            <p:ph type="title"/>
          </p:nvPr>
        </p:nvSpPr>
        <p:spPr/>
        <p:txBody>
          <a:bodyPr/>
          <a:lstStyle/>
          <a:p>
            <a:pPr algn="ctr"/>
            <a:r>
              <a:rPr lang="cs-CZ" b="1" dirty="0"/>
              <a:t>Osoby</a:t>
            </a:r>
          </a:p>
        </p:txBody>
      </p:sp>
      <p:sp>
        <p:nvSpPr>
          <p:cNvPr id="3" name="Zástupný symbol pro obsah 2">
            <a:extLst>
              <a:ext uri="{FF2B5EF4-FFF2-40B4-BE49-F238E27FC236}">
                <a16:creationId xmlns:a16="http://schemas.microsoft.com/office/drawing/2014/main" id="{BDA30E27-E4CB-48D0-88BA-8CA345411CC4}"/>
              </a:ext>
            </a:extLst>
          </p:cNvPr>
          <p:cNvSpPr>
            <a:spLocks noGrp="1"/>
          </p:cNvSpPr>
          <p:nvPr>
            <p:ph idx="1"/>
          </p:nvPr>
        </p:nvSpPr>
        <p:spPr/>
        <p:txBody>
          <a:bodyPr/>
          <a:lstStyle/>
          <a:p>
            <a:r>
              <a:rPr lang="cs-CZ" dirty="0"/>
              <a:t>Fyzická osoba </a:t>
            </a:r>
          </a:p>
          <a:p>
            <a:endParaRPr lang="cs-CZ" dirty="0"/>
          </a:p>
          <a:p>
            <a:r>
              <a:rPr lang="cs-CZ" dirty="0"/>
              <a:t>Právnická osoba</a:t>
            </a:r>
          </a:p>
          <a:p>
            <a:pPr marL="457200" lvl="1" indent="0">
              <a:buNone/>
            </a:pPr>
            <a:endParaRPr lang="cs-CZ" dirty="0"/>
          </a:p>
        </p:txBody>
      </p:sp>
    </p:spTree>
    <p:extLst>
      <p:ext uri="{BB962C8B-B14F-4D97-AF65-F5344CB8AC3E}">
        <p14:creationId xmlns:p14="http://schemas.microsoft.com/office/powerpoint/2010/main" val="467724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BC0BC2-8AB3-4204-BA02-9BBF5D16FDBE}"/>
              </a:ext>
            </a:extLst>
          </p:cNvPr>
          <p:cNvSpPr>
            <a:spLocks noGrp="1"/>
          </p:cNvSpPr>
          <p:nvPr>
            <p:ph type="title"/>
          </p:nvPr>
        </p:nvSpPr>
        <p:spPr/>
        <p:txBody>
          <a:bodyPr/>
          <a:lstStyle/>
          <a:p>
            <a:pPr algn="ctr"/>
            <a:r>
              <a:rPr lang="cs-CZ" b="1" dirty="0"/>
              <a:t>Osobnost člověka</a:t>
            </a:r>
          </a:p>
        </p:txBody>
      </p:sp>
      <p:sp>
        <p:nvSpPr>
          <p:cNvPr id="3" name="Zástupný symbol pro obsah 2">
            <a:extLst>
              <a:ext uri="{FF2B5EF4-FFF2-40B4-BE49-F238E27FC236}">
                <a16:creationId xmlns:a16="http://schemas.microsoft.com/office/drawing/2014/main" id="{0C8D36A0-4F69-4077-A4E7-097A5BE18710}"/>
              </a:ext>
            </a:extLst>
          </p:cNvPr>
          <p:cNvSpPr>
            <a:spLocks noGrp="1"/>
          </p:cNvSpPr>
          <p:nvPr>
            <p:ph idx="1"/>
          </p:nvPr>
        </p:nvSpPr>
        <p:spPr/>
        <p:txBody>
          <a:bodyPr/>
          <a:lstStyle/>
          <a:p>
            <a:r>
              <a:rPr lang="cs-CZ" dirty="0"/>
              <a:t>Osobnostní práva člověka a jeho ochrana</a:t>
            </a:r>
          </a:p>
          <a:p>
            <a:endParaRPr lang="cs-CZ" dirty="0"/>
          </a:p>
          <a:p>
            <a:endParaRPr lang="cs-CZ" dirty="0"/>
          </a:p>
          <a:p>
            <a:r>
              <a:rPr lang="cs-CZ" dirty="0"/>
              <a:t>Podoba a soukromí </a:t>
            </a:r>
          </a:p>
        </p:txBody>
      </p:sp>
    </p:spTree>
    <p:extLst>
      <p:ext uri="{BB962C8B-B14F-4D97-AF65-F5344CB8AC3E}">
        <p14:creationId xmlns:p14="http://schemas.microsoft.com/office/powerpoint/2010/main" val="19341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855FCB-A9AE-4D6B-93B0-19E770CD0BB3}"/>
              </a:ext>
            </a:extLst>
          </p:cNvPr>
          <p:cNvSpPr>
            <a:spLocks noGrp="1"/>
          </p:cNvSpPr>
          <p:nvPr>
            <p:ph type="title"/>
          </p:nvPr>
        </p:nvSpPr>
        <p:spPr/>
        <p:txBody>
          <a:bodyPr/>
          <a:lstStyle/>
          <a:p>
            <a:pPr algn="ctr"/>
            <a:r>
              <a:rPr lang="cs-CZ" b="1" dirty="0"/>
              <a:t>Právnické osoby</a:t>
            </a:r>
          </a:p>
        </p:txBody>
      </p:sp>
      <p:sp>
        <p:nvSpPr>
          <p:cNvPr id="3" name="Zástupný symbol pro obsah 2">
            <a:extLst>
              <a:ext uri="{FF2B5EF4-FFF2-40B4-BE49-F238E27FC236}">
                <a16:creationId xmlns:a16="http://schemas.microsoft.com/office/drawing/2014/main" id="{DCC19CCF-9671-4942-A88D-118FEE225CBB}"/>
              </a:ext>
            </a:extLst>
          </p:cNvPr>
          <p:cNvSpPr>
            <a:spLocks noGrp="1"/>
          </p:cNvSpPr>
          <p:nvPr>
            <p:ph idx="1"/>
          </p:nvPr>
        </p:nvSpPr>
        <p:spPr/>
        <p:txBody>
          <a:bodyPr>
            <a:normAutofit lnSpcReduction="10000"/>
          </a:bodyPr>
          <a:lstStyle/>
          <a:p>
            <a:r>
              <a:rPr lang="cs-CZ" dirty="0"/>
              <a:t>Co je právnická osoba?</a:t>
            </a:r>
          </a:p>
          <a:p>
            <a:r>
              <a:rPr lang="cs-CZ" dirty="0"/>
              <a:t>Typy právnických osob </a:t>
            </a:r>
          </a:p>
          <a:p>
            <a:r>
              <a:rPr lang="cs-CZ" dirty="0"/>
              <a:t>Veřejné rejstříky – formální a materiální publicita </a:t>
            </a:r>
          </a:p>
          <a:p>
            <a:r>
              <a:rPr lang="cs-CZ" dirty="0"/>
              <a:t>Ustanovení a vznik </a:t>
            </a:r>
          </a:p>
          <a:p>
            <a:r>
              <a:rPr lang="cs-CZ" dirty="0"/>
              <a:t>Název  </a:t>
            </a:r>
          </a:p>
          <a:p>
            <a:r>
              <a:rPr lang="cs-CZ" dirty="0"/>
              <a:t>Sídlo</a:t>
            </a:r>
          </a:p>
          <a:p>
            <a:r>
              <a:rPr lang="cs-CZ" dirty="0"/>
              <a:t>Účel </a:t>
            </a:r>
          </a:p>
          <a:p>
            <a:r>
              <a:rPr lang="cs-CZ" dirty="0"/>
              <a:t>Jednání ultra </a:t>
            </a:r>
            <a:r>
              <a:rPr lang="cs-CZ" dirty="0" err="1"/>
              <a:t>vires</a:t>
            </a:r>
            <a:r>
              <a:rPr lang="cs-CZ" dirty="0"/>
              <a:t> </a:t>
            </a:r>
          </a:p>
          <a:p>
            <a:r>
              <a:rPr lang="cs-CZ" dirty="0"/>
              <a:t>Zrušení a zánik</a:t>
            </a:r>
          </a:p>
          <a:p>
            <a:endParaRPr lang="cs-CZ" dirty="0"/>
          </a:p>
        </p:txBody>
      </p:sp>
    </p:spTree>
    <p:extLst>
      <p:ext uri="{BB962C8B-B14F-4D97-AF65-F5344CB8AC3E}">
        <p14:creationId xmlns:p14="http://schemas.microsoft.com/office/powerpoint/2010/main" val="442742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5A7D3-3EEE-4FC3-AC39-4366BA35DB10}"/>
              </a:ext>
            </a:extLst>
          </p:cNvPr>
          <p:cNvSpPr>
            <a:spLocks noGrp="1"/>
          </p:cNvSpPr>
          <p:nvPr>
            <p:ph type="title"/>
          </p:nvPr>
        </p:nvSpPr>
        <p:spPr/>
        <p:txBody>
          <a:bodyPr/>
          <a:lstStyle/>
          <a:p>
            <a:pPr algn="ctr"/>
            <a:r>
              <a:rPr lang="cs-CZ" b="1" dirty="0"/>
              <a:t>Rodinný závod</a:t>
            </a:r>
          </a:p>
        </p:txBody>
      </p:sp>
      <p:sp>
        <p:nvSpPr>
          <p:cNvPr id="3" name="Zástupný symbol pro obsah 2">
            <a:extLst>
              <a:ext uri="{FF2B5EF4-FFF2-40B4-BE49-F238E27FC236}">
                <a16:creationId xmlns:a16="http://schemas.microsoft.com/office/drawing/2014/main" id="{29C970EE-8BB2-403C-B1F9-EA4A340D4B8F}"/>
              </a:ext>
            </a:extLst>
          </p:cNvPr>
          <p:cNvSpPr>
            <a:spLocks noGrp="1"/>
          </p:cNvSpPr>
          <p:nvPr>
            <p:ph idx="1"/>
          </p:nvPr>
        </p:nvSpPr>
        <p:spPr/>
        <p:txBody>
          <a:bodyPr/>
          <a:lstStyle/>
          <a:p>
            <a:r>
              <a:rPr lang="cs-CZ" dirty="0"/>
              <a:t>závod, ve kterém společně pracují manželé nebo alespoň s jedním z manželů i jejich příbuzní až do třetího stupně nebo osoby s manžely </a:t>
            </a:r>
            <a:r>
              <a:rPr lang="cs-CZ" dirty="0" err="1"/>
              <a:t>sešvagřené</a:t>
            </a:r>
            <a:r>
              <a:rPr lang="cs-CZ" dirty="0"/>
              <a:t> až do druhého stupně a který je ve vlastnictví některé z těchto osob</a:t>
            </a:r>
          </a:p>
        </p:txBody>
      </p:sp>
    </p:spTree>
    <p:extLst>
      <p:ext uri="{BB962C8B-B14F-4D97-AF65-F5344CB8AC3E}">
        <p14:creationId xmlns:p14="http://schemas.microsoft.com/office/powerpoint/2010/main" val="89332397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TotalTime>
  <Words>698</Words>
  <Application>Microsoft Office PowerPoint</Application>
  <PresentationFormat>Širokoúhlá obrazovka</PresentationFormat>
  <Paragraphs>92</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Úvod do rodinného práva</vt:lpstr>
      <vt:lpstr>Co je právo? </vt:lpstr>
      <vt:lpstr>Prezentace aplikace PowerPoint</vt:lpstr>
      <vt:lpstr>Soukromé právo - historie</vt:lpstr>
      <vt:lpstr>Základní zásady soukromého práva</vt:lpstr>
      <vt:lpstr>Osoby</vt:lpstr>
      <vt:lpstr>Osobnost člověka</vt:lpstr>
      <vt:lpstr>Právnické osoby</vt:lpstr>
      <vt:lpstr>Rodinný závod</vt:lpstr>
      <vt:lpstr>Podnikání a souhlas druhého manžela</vt:lpstr>
      <vt:lpstr>Zastoupení </vt:lpstr>
      <vt:lpstr>Právní skutečnosti</vt:lpstr>
      <vt:lpstr>Právní skutečnosti </vt:lpstr>
      <vt:lpstr>Právní skutečnost – právní událost</vt:lpstr>
      <vt:lpstr>Promlčení a prekluze</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rodinného práva</dc:title>
  <dc:creator>Ondřej Pavelek</dc:creator>
  <cp:lastModifiedBy>Ondřej Pavelek</cp:lastModifiedBy>
  <cp:revision>2</cp:revision>
  <dcterms:created xsi:type="dcterms:W3CDTF">2024-10-03T07:12:27Z</dcterms:created>
  <dcterms:modified xsi:type="dcterms:W3CDTF">2024-10-03T09:27:54Z</dcterms:modified>
</cp:coreProperties>
</file>