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E9C8A-6119-4A78-8669-8F621096E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F01330-904D-4C08-A6FA-A8524CFF4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738EE6-D938-476F-BE5B-9BADE8FA2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F289-C5CB-48C7-9DBB-2ECC00E74BD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24F290-B4EF-46B5-8DA5-E88947375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A8E048-11DA-46E7-987A-DC4DABB27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C9C8-95F6-4F92-BE1B-715FC8C0C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718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73721D-A2E8-4530-8980-73B348D8B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C67A55-C4C2-4EAF-97C9-58F39E489E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EFC3F0-A4B2-421D-B3BD-BC1987A9E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F289-C5CB-48C7-9DBB-2ECC00E74BD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441D07-FB2A-47BE-A44C-800F65FC1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DAE72F-9B00-4DCE-9B08-942667320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C9C8-95F6-4F92-BE1B-715FC8C0C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88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B13AB42-9516-422E-85BB-6E38B38D4E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05AC44-4959-4848-AEDC-3F071D13D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B92701-A75F-4BD7-85E7-CE9628650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F289-C5CB-48C7-9DBB-2ECC00E74BD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71FE69-C997-4E4C-866B-D16BD7644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ECEE3B-B1F3-4358-A7CC-663DE4B16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C9C8-95F6-4F92-BE1B-715FC8C0C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45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07184-AA93-4440-A8D7-C26AFAA1F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40D06B-AB69-4645-BFBB-9A0CEBB17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D40BDF-0807-4ABC-9467-CB5219BB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F289-C5CB-48C7-9DBB-2ECC00E74BD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8C14D25-AE3E-4A52-8B38-49EA295D1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04CB67-EEDB-47A5-A5BF-B3D751A25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C9C8-95F6-4F92-BE1B-715FC8C0C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46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3EBD1-ED89-4377-8EE7-6F936170D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194A49D-49A8-4B22-B033-B90D7A6E7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37F57A-6549-4563-AFF2-7254689B7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F289-C5CB-48C7-9DBB-2ECC00E74BD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1EE7F77-29C8-4040-82C8-C8690122E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D4A1D2B-F3E7-4F0B-A07A-4DE4EED09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C9C8-95F6-4F92-BE1B-715FC8C0C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39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DE2D2C-2F86-4258-9D99-038F3790AF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9EC33A-D8B1-477F-BA6B-8E45A295A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AD57C9AF-AA0D-45BA-B25B-5B8BD3E50E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0F15D72-D403-4AED-81CD-DBB446116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F289-C5CB-48C7-9DBB-2ECC00E74BD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332AD9-B941-4B3B-AB87-CAB3B74C2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E63943-F025-4480-BAA7-12DFC8E9A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C9C8-95F6-4F92-BE1B-715FC8C0C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35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88072-90D3-4BFE-A99B-D1FAF71A4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925FFE1-CDDA-4FD7-84D6-91E3D9979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54523D54-9164-494F-ABCC-6792566E6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6AACDC2-20DF-4A7B-B625-408A5C0749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9817443A-E699-49D9-9A48-6A9C0F0F1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B7F83C7-589C-4CB5-8063-E2477CA9B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F289-C5CB-48C7-9DBB-2ECC00E74BD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A7E65EF-71BD-4F5B-9070-97B3FCA33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43514-FAD0-4651-B30A-F3944E5DB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C9C8-95F6-4F92-BE1B-715FC8C0C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94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065AB3-1005-4B10-8A96-1A64D3DD9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1B1E572-3127-4202-B832-D4774470A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F289-C5CB-48C7-9DBB-2ECC00E74BD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331B142-F1FF-425B-9825-9C7D4F062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40DA639-ADFE-414C-AD70-B7B031D11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C9C8-95F6-4F92-BE1B-715FC8C0C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2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323C628-52EC-45C9-B7C8-9D96C8A81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F289-C5CB-48C7-9DBB-2ECC00E74BD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F70B7B8-EEE7-4CF5-A086-D8AA6FD5A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6C3FC33-2419-4E05-BB13-9C77405D9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C9C8-95F6-4F92-BE1B-715FC8C0C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21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36CD46-1F48-4114-8672-31914E37B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88A7FE-D3DB-4E59-B3DE-7613B67787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4A99EBA-9CEB-4227-A329-7E51AC494F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BBAFD6-6D80-4640-8B6D-DC5AC15C7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F289-C5CB-48C7-9DBB-2ECC00E74BD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D861C65-7015-425F-9330-7980A03B4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A9AD186-3FE9-4A3D-9C2D-3E9564695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C9C8-95F6-4F92-BE1B-715FC8C0C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8097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E0097-8EF3-457E-B532-FB1C6C30E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C30FF68-0F00-4C09-9EDB-5CDEAC924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1DF6CD1C-3AC7-4EBA-A4B3-0C23FC0296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B2CB7F6-3C60-4F35-B2C8-D0B1BC050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9EF289-C5CB-48C7-9DBB-2ECC00E74BD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3AB753-F165-4E4D-92D4-5E408C16F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0B0BE0-846B-4678-AB00-289ECE9AE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CC9C8-95F6-4F92-BE1B-715FC8C0C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29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9DC5BDF-444F-4E7A-92C3-DC27250E8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7E57AD9-6734-447C-A6AC-E3F97FAF1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840C37-A231-4689-A7C3-1C500B05EE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EF289-C5CB-48C7-9DBB-2ECC00E74BD7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F71CE70-1893-4D9D-81A3-00837D90EF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D692423-1BDD-4820-A8CD-B8F7D159F9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CC9C8-95F6-4F92-BE1B-715FC8C0CB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0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D367E-541D-4656-8F8A-9E6D2D45E3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Rodič a dítě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CF301A-2CF8-49D9-AE63-629B531930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5474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884EE-AF2C-463C-9D46-EC4983BFA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Zbavení a omezení rodičovské odpovědnosti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7C5226-7880-462B-8050-F42549E12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Pokud rodič nevykonává rodičovskou odpovědnost řádně, může soud jeho odpovědnost omezit v souladu se zájmem dítěte</a:t>
            </a:r>
          </a:p>
          <a:p>
            <a:endParaRPr lang="cs-CZ" dirty="0"/>
          </a:p>
          <a:p>
            <a:r>
              <a:rPr lang="cs-CZ" dirty="0"/>
              <a:t>Při zneužití nebo vážném zanedbání rodičovské odpovědnosti může soud rodiče zbavit rodičovské odpovědnosti</a:t>
            </a:r>
          </a:p>
          <a:p>
            <a:endParaRPr lang="cs-CZ" dirty="0"/>
          </a:p>
          <a:p>
            <a:r>
              <a:rPr lang="cs-CZ" dirty="0"/>
              <a:t>Pokud rodič spáchal proti dítěti trestný čin nebo ho k trestnému činu využil, soud posoudí, zda jsou důvody k odejmutí odpovědnosti</a:t>
            </a:r>
          </a:p>
          <a:p>
            <a:endParaRPr lang="cs-CZ" dirty="0"/>
          </a:p>
          <a:p>
            <a:r>
              <a:rPr lang="cs-CZ" dirty="0"/>
              <a:t>Před omezením rodičovské odpovědnosti soud posuzuje, zda je nutné omezit právo rodiče na osobní styk s dítětem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960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2114F4-4A1D-4270-8C0E-97F90D7CC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Výkon odpovědnosti a zájem dítěte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9F3953-7A4B-4C86-B1BF-2207D3E8A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Rodiče vykonávají rodičovskou odpovědnost v souladu se zájmem dítěte</a:t>
            </a:r>
          </a:p>
          <a:p>
            <a:endParaRPr lang="cs-CZ" dirty="0"/>
          </a:p>
          <a:p>
            <a:r>
              <a:rPr lang="cs-CZ" dirty="0"/>
              <a:t>Rodiče informují dítě o důležitých rozhodnutích, pokud je dítě schopno situaci pochopit a vyjádřit svůj názor</a:t>
            </a:r>
          </a:p>
        </p:txBody>
      </p:sp>
    </p:spTree>
    <p:extLst>
      <p:ext uri="{BB962C8B-B14F-4D97-AF65-F5344CB8AC3E}">
        <p14:creationId xmlns:p14="http://schemas.microsoft.com/office/powerpoint/2010/main" val="1365743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1023D-B54B-4401-8F5C-722FADD41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Rozhodování rodičů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93BC39-1819-4B31-ABF8-6118BF1E9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Rodiče vykonávají rodičovskou odpovědnost ve vzájemné shodě</a:t>
            </a:r>
          </a:p>
          <a:p>
            <a:endParaRPr lang="cs-CZ" dirty="0"/>
          </a:p>
          <a:p>
            <a:r>
              <a:rPr lang="cs-CZ" dirty="0"/>
              <a:t>Pokud hrozí nebezpečí z prodlení, může jeden rodič rozhodnout sám, ale musí druhého informovat</a:t>
            </a:r>
          </a:p>
          <a:p>
            <a:endParaRPr lang="cs-CZ" dirty="0"/>
          </a:p>
          <a:p>
            <a:r>
              <a:rPr lang="cs-CZ" dirty="0"/>
              <a:t>Pokud se rodiče nedohodnou ve významné záležitosti, může o ní rozhodnout soud</a:t>
            </a:r>
          </a:p>
          <a:p>
            <a:endParaRPr lang="cs-CZ" dirty="0"/>
          </a:p>
          <a:p>
            <a:r>
              <a:rPr lang="cs-CZ" dirty="0"/>
              <a:t>Významné záležitosti zahrnují například léčebné zákroky, bydliště, vzdělání či pracovní uplatnění dítěte.</a:t>
            </a:r>
          </a:p>
        </p:txBody>
      </p:sp>
    </p:spTree>
    <p:extLst>
      <p:ext uri="{BB962C8B-B14F-4D97-AF65-F5344CB8AC3E}">
        <p14:creationId xmlns:p14="http://schemas.microsoft.com/office/powerpoint/2010/main" val="1156089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A54B81-F604-4ECB-A47F-D846343F5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Péče o dítě a jeho ochrana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4D1FB99-0FF0-4029-89EC-A6CEC9954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Rodiče vykonávají rodičovskou odpovědnost s ohledem na věk a vyspělost dítěte (§ 880 OZ)</a:t>
            </a:r>
          </a:p>
          <a:p>
            <a:r>
              <a:rPr lang="cs-CZ" dirty="0"/>
              <a:t>Výchovné metody</a:t>
            </a:r>
          </a:p>
        </p:txBody>
      </p:sp>
    </p:spTree>
    <p:extLst>
      <p:ext uri="{BB962C8B-B14F-4D97-AF65-F5344CB8AC3E}">
        <p14:creationId xmlns:p14="http://schemas.microsoft.com/office/powerpoint/2010/main" val="4034496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5FCEAD-EA9E-4FE9-9319-49F9A16F5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Právo na osobní styk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4FCC79-2B30-4110-80BD-ECBE341B4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Rodiče mají právo se osobně setkávat s dítětem, i když dítě vychovává pouze jeden z rodičů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474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DB9D1A-665D-4AB3-A5C5-25519C3E4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Péče o jmění dítěte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7047304-5E3A-45DB-87C3-AF7308EA99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Povinnost řádného hospodaření s majetkem</a:t>
            </a:r>
          </a:p>
          <a:p>
            <a:r>
              <a:rPr lang="cs-CZ" dirty="0"/>
              <a:t>Zásada bezpečného nakládání s finančními prostředky</a:t>
            </a:r>
          </a:p>
          <a:p>
            <a:r>
              <a:rPr lang="cs-CZ" dirty="0"/>
              <a:t>Možná odpovědnost rodičů za škodu způsobenou špatnou správou</a:t>
            </a:r>
          </a:p>
          <a:p>
            <a:r>
              <a:rPr lang="cs-CZ" dirty="0"/>
              <a:t>Nutnost souhlasu soudu pro zásadní jednání (prodej, zatížení majetku)</a:t>
            </a:r>
          </a:p>
          <a:p>
            <a:r>
              <a:rPr lang="cs-CZ" dirty="0"/>
              <a:t>Řešení běžných záležitostech nebo zanedbatelných majetkových hodnotách</a:t>
            </a:r>
          </a:p>
        </p:txBody>
      </p:sp>
    </p:spTree>
    <p:extLst>
      <p:ext uri="{BB962C8B-B14F-4D97-AF65-F5344CB8AC3E}">
        <p14:creationId xmlns:p14="http://schemas.microsoft.com/office/powerpoint/2010/main" val="25985427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AF9CE0-C8E1-48D9-9A2F-88E0C14AE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Děkuji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58BBF2-F7C8-4686-8698-664F87D645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955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475A1-1FE6-4DDD-904B-0B112643E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Zákonná úprava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069696-82DE-4AB6-B5DB-AA5BFD525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Občanský zákoník </a:t>
            </a:r>
          </a:p>
          <a:p>
            <a:endParaRPr lang="cs-CZ" dirty="0"/>
          </a:p>
          <a:p>
            <a:r>
              <a:rPr lang="cs-CZ" dirty="0"/>
              <a:t>§ 855 a násl. </a:t>
            </a:r>
          </a:p>
        </p:txBody>
      </p:sp>
    </p:spTree>
    <p:extLst>
      <p:ext uri="{BB962C8B-B14F-4D97-AF65-F5344CB8AC3E}">
        <p14:creationId xmlns:p14="http://schemas.microsoft.com/office/powerpoint/2010/main" val="4149634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F85F63-44FD-4FC3-AA52-3F9698BB0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Vzájemná práva a povinnosti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A5AB8A-71A8-4213-9E19-F75064D760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Rodiče a děti mají vzájemné povinnosti a práva, kterých se nemohou vzdát</a:t>
            </a:r>
          </a:p>
          <a:p>
            <a:endParaRPr lang="cs-CZ" dirty="0"/>
          </a:p>
          <a:p>
            <a:r>
              <a:rPr lang="cs-CZ" dirty="0"/>
              <a:t>Účelem práv a povinností je zajistit morální a hmotný prospěch dítěte</a:t>
            </a:r>
          </a:p>
          <a:p>
            <a:endParaRPr lang="cs-CZ" dirty="0"/>
          </a:p>
          <a:p>
            <a:r>
              <a:rPr lang="cs-CZ" dirty="0"/>
              <a:t>Vznikají narozením dítěte a zanikají dosažením zletilosti dítěte</a:t>
            </a:r>
          </a:p>
        </p:txBody>
      </p:sp>
    </p:spTree>
    <p:extLst>
      <p:ext uri="{BB962C8B-B14F-4D97-AF65-F5344CB8AC3E}">
        <p14:creationId xmlns:p14="http://schemas.microsoft.com/office/powerpoint/2010/main" val="4249171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8D4BE-FEEE-4755-874B-F23ABCA9C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Práva rodičů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CE375D2-1909-465A-9C83-0C87EAC07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Právo rodičů na výchovu dítěte prostřednictvím opatření, která odpovídají jeho schopnostem a rozvoji</a:t>
            </a:r>
          </a:p>
          <a:p>
            <a:endParaRPr lang="cs-CZ" dirty="0"/>
          </a:p>
          <a:p>
            <a:r>
              <a:rPr lang="cs-CZ" dirty="0"/>
              <a:t>Opatření musí chránit zdraví, morálku a práva dítěte i ostatních</a:t>
            </a:r>
          </a:p>
        </p:txBody>
      </p:sp>
    </p:spTree>
    <p:extLst>
      <p:ext uri="{BB962C8B-B14F-4D97-AF65-F5344CB8AC3E}">
        <p14:creationId xmlns:p14="http://schemas.microsoft.com/office/powerpoint/2010/main" val="814688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CECDD-6FDD-4EF2-8125-F14E75E19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Vyživovací povinnost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10C752-FCCE-43C5-95B2-AE93CEEDA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Vyživovací povinnost není součástí rodičovské odpovědnosti</a:t>
            </a:r>
          </a:p>
          <a:p>
            <a:endParaRPr lang="cs-CZ" dirty="0"/>
          </a:p>
          <a:p>
            <a:r>
              <a:rPr lang="cs-CZ" dirty="0"/>
              <a:t>Trvá i po dosažení zletilosti nebo svéprávnosti dítěte</a:t>
            </a:r>
          </a:p>
          <a:p>
            <a:endParaRPr lang="cs-CZ" dirty="0"/>
          </a:p>
          <a:p>
            <a:r>
              <a:rPr lang="cs-CZ" dirty="0"/>
              <a:t>K tomu blíže samostatná přednáška </a:t>
            </a:r>
          </a:p>
        </p:txBody>
      </p:sp>
    </p:spTree>
    <p:extLst>
      <p:ext uri="{BB962C8B-B14F-4D97-AF65-F5344CB8AC3E}">
        <p14:creationId xmlns:p14="http://schemas.microsoft.com/office/powerpoint/2010/main" val="2499393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1C21FC-FEFA-483F-B1E1-6494E36E6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Jméno a příjmení dítěte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7956F6-6C62-460A-9C32-506A878CD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Dítě má obvykle příjmení rodičů, nebo jednoho z nich určené pro společné děti</a:t>
            </a:r>
          </a:p>
          <a:p>
            <a:endParaRPr lang="cs-CZ" dirty="0"/>
          </a:p>
          <a:p>
            <a:r>
              <a:rPr lang="cs-CZ" dirty="0"/>
              <a:t>Při změně příjmení je nutný souhlas dítěte, pokud je starší 12 let</a:t>
            </a:r>
          </a:p>
          <a:p>
            <a:endParaRPr lang="cs-CZ" dirty="0"/>
          </a:p>
          <a:p>
            <a:r>
              <a:rPr lang="cs-CZ" dirty="0"/>
              <a:t>Pokud není znám žádný z rodičů, soud rozhodne o příjmení</a:t>
            </a:r>
          </a:p>
        </p:txBody>
      </p:sp>
    </p:spTree>
    <p:extLst>
      <p:ext uri="{BB962C8B-B14F-4D97-AF65-F5344CB8AC3E}">
        <p14:creationId xmlns:p14="http://schemas.microsoft.com/office/powerpoint/2010/main" val="619783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5AD5BE-83B5-44A8-9F6E-3841991F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Rodičovská odpovědnost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127A1E-4CCB-4326-934E-493CF978B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Obsahuje péči o zdraví, vývoj a vzdělání dítěte, ochranu jeho práv a majetku</a:t>
            </a:r>
          </a:p>
          <a:p>
            <a:endParaRPr lang="cs-CZ" dirty="0"/>
          </a:p>
          <a:p>
            <a:r>
              <a:rPr lang="cs-CZ" dirty="0"/>
              <a:t>Zahrnuje také právo určovat místo bydliště a zastupování dítěte</a:t>
            </a:r>
          </a:p>
          <a:p>
            <a:endParaRPr lang="cs-CZ" dirty="0"/>
          </a:p>
          <a:p>
            <a:r>
              <a:rPr lang="cs-CZ" dirty="0"/>
              <a:t>Trvání a rozsah odpovědnosti lze změnit pouze soudním rozhodnutím</a:t>
            </a:r>
          </a:p>
        </p:txBody>
      </p:sp>
    </p:spTree>
    <p:extLst>
      <p:ext uri="{BB962C8B-B14F-4D97-AF65-F5344CB8AC3E}">
        <p14:creationId xmlns:p14="http://schemas.microsoft.com/office/powerpoint/2010/main" val="3486373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8889EE-B12C-47B0-A320-E60FC7F0D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0315"/>
            <a:ext cx="10515600" cy="5546648"/>
          </a:xfrm>
        </p:spPr>
        <p:txBody>
          <a:bodyPr/>
          <a:lstStyle/>
          <a:p>
            <a:r>
              <a:rPr lang="cs-CZ" dirty="0"/>
              <a:t>Rodičovská odpovědnost patří stejně oběma rodičům</a:t>
            </a:r>
          </a:p>
          <a:p>
            <a:endParaRPr lang="cs-CZ" dirty="0"/>
          </a:p>
          <a:p>
            <a:r>
              <a:rPr lang="cs-CZ" dirty="0"/>
              <a:t>Rodičovskou odpovědnost má každý rodič, pokud mu nebyla omezena</a:t>
            </a:r>
          </a:p>
          <a:p>
            <a:endParaRPr lang="cs-CZ" dirty="0"/>
          </a:p>
          <a:p>
            <a:r>
              <a:rPr lang="cs-CZ" dirty="0"/>
              <a:t>Soudní rozhodnutí týkající se rodičovské odpovědnosti musí zohledňovat zájem dítěte</a:t>
            </a:r>
          </a:p>
          <a:p>
            <a:endParaRPr lang="cs-CZ" dirty="0"/>
          </a:p>
          <a:p>
            <a:r>
              <a:rPr lang="cs-CZ" dirty="0"/>
              <a:t>Soud informuje dítě před rozhodnutím a umožňuje mu vyjádřit svůj názor, pokud to dítě dokáže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225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57120B0-DEDC-42BB-8DD8-C89B69ABBA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2559"/>
            <a:ext cx="10515600" cy="5564404"/>
          </a:xfrm>
        </p:spPr>
        <p:txBody>
          <a:bodyPr/>
          <a:lstStyle/>
          <a:p>
            <a:r>
              <a:rPr lang="cs-CZ" dirty="0"/>
              <a:t>U dětí starších 12 let se předpokládá, že dokáží názor vyjádřit, a soud jim věnuje pozornost</a:t>
            </a:r>
          </a:p>
          <a:p>
            <a:endParaRPr lang="cs-CZ" dirty="0"/>
          </a:p>
          <a:p>
            <a:r>
              <a:rPr lang="cs-CZ" dirty="0"/>
              <a:t>Soud může výkon rodičovské odpovědnosti pozastavit, pokud rodiči brání závažné okolnosti</a:t>
            </a:r>
          </a:p>
          <a:p>
            <a:endParaRPr lang="cs-CZ" dirty="0"/>
          </a:p>
          <a:p>
            <a:r>
              <a:rPr lang="cs-CZ" dirty="0"/>
              <a:t>Pozastavení výkonu rodičovské odpovědnosti neovlivňuje vyživovací povinnost k </a:t>
            </a:r>
            <a:r>
              <a:rPr lang="cs-CZ" dirty="0" err="1"/>
              <a:t>dítět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103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Vlastní 1">
      <a:dk1>
        <a:srgbClr val="498DF1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503</Words>
  <Application>Microsoft Office PowerPoint</Application>
  <PresentationFormat>Širokoúhlá obrazovka</PresentationFormat>
  <Paragraphs>77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Rodič a dítě</vt:lpstr>
      <vt:lpstr>Zákonná úprava</vt:lpstr>
      <vt:lpstr>Vzájemná práva a povinnosti </vt:lpstr>
      <vt:lpstr>Práva rodičů </vt:lpstr>
      <vt:lpstr>Vyživovací povinnost </vt:lpstr>
      <vt:lpstr>Jméno a příjmení dítěte</vt:lpstr>
      <vt:lpstr>Rodičovská odpovědnost </vt:lpstr>
      <vt:lpstr>Prezentace aplikace PowerPoint</vt:lpstr>
      <vt:lpstr>Prezentace aplikace PowerPoint</vt:lpstr>
      <vt:lpstr>Zbavení a omezení rodičovské odpovědnosti</vt:lpstr>
      <vt:lpstr>Výkon odpovědnosti a zájem dítěte</vt:lpstr>
      <vt:lpstr>Rozhodování rodičů</vt:lpstr>
      <vt:lpstr>Péče o dítě a jeho ochrana</vt:lpstr>
      <vt:lpstr>Právo na osobní styk</vt:lpstr>
      <vt:lpstr>Péče o jmění dítěte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Rodič a dítě</dc:title>
  <dc:creator>Ondřej Pavelek</dc:creator>
  <cp:lastModifiedBy>Ondřej Pavelek</cp:lastModifiedBy>
  <cp:revision>4</cp:revision>
  <dcterms:created xsi:type="dcterms:W3CDTF">2024-10-31T08:29:19Z</dcterms:created>
  <dcterms:modified xsi:type="dcterms:W3CDTF">2024-10-31T08:44:20Z</dcterms:modified>
</cp:coreProperties>
</file>