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62" r:id="rId6"/>
    <p:sldId id="259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F2A6C-A488-4016-B74A-CDDFED4DF94E}" type="datetimeFigureOut">
              <a:rPr lang="cs-CZ" smtClean="0"/>
              <a:t>06.11.2024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DD4B3-AD33-4C24-85E2-51540A228E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8600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F2A6C-A488-4016-B74A-CDDFED4DF94E}" type="datetimeFigureOut">
              <a:rPr lang="cs-CZ" smtClean="0"/>
              <a:t>06.11.2024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DD4B3-AD33-4C24-85E2-51540A228E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1190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F2A6C-A488-4016-B74A-CDDFED4DF94E}" type="datetimeFigureOut">
              <a:rPr lang="cs-CZ" smtClean="0"/>
              <a:t>06.11.2024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DD4B3-AD33-4C24-85E2-51540A228E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8855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F2A6C-A488-4016-B74A-CDDFED4DF94E}" type="datetimeFigureOut">
              <a:rPr lang="cs-CZ" smtClean="0"/>
              <a:t>06.11.2024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DD4B3-AD33-4C24-85E2-51540A228E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1050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F2A6C-A488-4016-B74A-CDDFED4DF94E}" type="datetimeFigureOut">
              <a:rPr lang="cs-CZ" smtClean="0"/>
              <a:t>06.11.2024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DD4B3-AD33-4C24-85E2-51540A228E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8450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F2A6C-A488-4016-B74A-CDDFED4DF94E}" type="datetimeFigureOut">
              <a:rPr lang="cs-CZ" smtClean="0"/>
              <a:t>06.11.2024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DD4B3-AD33-4C24-85E2-51540A228E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0195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F2A6C-A488-4016-B74A-CDDFED4DF94E}" type="datetimeFigureOut">
              <a:rPr lang="cs-CZ" smtClean="0"/>
              <a:t>06.11.2024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DD4B3-AD33-4C24-85E2-51540A228E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4870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F2A6C-A488-4016-B74A-CDDFED4DF94E}" type="datetimeFigureOut">
              <a:rPr lang="cs-CZ" smtClean="0"/>
              <a:t>06.11.2024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DD4B3-AD33-4C24-85E2-51540A228E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3613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F2A6C-A488-4016-B74A-CDDFED4DF94E}" type="datetimeFigureOut">
              <a:rPr lang="cs-CZ" smtClean="0"/>
              <a:t>06.11.2024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DD4B3-AD33-4C24-85E2-51540A228E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2791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F2A6C-A488-4016-B74A-CDDFED4DF94E}" type="datetimeFigureOut">
              <a:rPr lang="cs-CZ" smtClean="0"/>
              <a:t>06.11.2024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DD4B3-AD33-4C24-85E2-51540A228E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1173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F2A6C-A488-4016-B74A-CDDFED4DF94E}" type="datetimeFigureOut">
              <a:rPr lang="cs-CZ" smtClean="0"/>
              <a:t>06.11.2024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DD4B3-AD33-4C24-85E2-51540A228E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2050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5F2A6C-A488-4016-B74A-CDDFED4DF94E}" type="datetimeFigureOut">
              <a:rPr lang="cs-CZ" smtClean="0"/>
              <a:t>06.11.2024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DD4B3-AD33-4C24-85E2-51540A228E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3367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vyzivne.justice.cz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0B057F-D8FF-4441-8511-0A712406BF0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Vyživovací povinnost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A510673-47A6-476D-8A60-C9E057E8CE8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2014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199D2E-DFEE-4E4D-9F26-EEA70F5FD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Základní principy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F22EABA-1323-4395-AFBE-93B9E7D35B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Vzájemná vyživovací povinnost</a:t>
            </a:r>
            <a:r>
              <a:rPr lang="cs-CZ" dirty="0"/>
              <a:t> mezi předky a potomky</a:t>
            </a:r>
          </a:p>
          <a:p>
            <a:r>
              <a:rPr lang="cs-CZ" dirty="0"/>
              <a:t>Vyživovací povinnost rodičů k dítěti má přednost před povinnostmi prarodičů</a:t>
            </a:r>
          </a:p>
          <a:p>
            <a:r>
              <a:rPr lang="cs-CZ" dirty="0"/>
              <a:t>Výživné se přiznává, pokud oprávněný není schopen se sám živit</a:t>
            </a:r>
          </a:p>
          <a:p>
            <a:r>
              <a:rPr lang="cs-CZ" dirty="0"/>
              <a:t>Zohledňují se potřeby oprávněného, jeho majetkové poměry a schopnosti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8736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9EBB397-F4AC-4AB0-AE9F-04DE28D2B4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48070"/>
            <a:ext cx="10515600" cy="5528893"/>
          </a:xfrm>
        </p:spPr>
        <p:txBody>
          <a:bodyPr/>
          <a:lstStyle/>
          <a:p>
            <a:r>
              <a:rPr lang="cs-CZ" dirty="0"/>
              <a:t>Výživné se plní v pravidelných dávkách, splatných na měsíc dopředu</a:t>
            </a:r>
          </a:p>
          <a:p>
            <a:endParaRPr lang="cs-CZ" dirty="0"/>
          </a:p>
          <a:p>
            <a:r>
              <a:rPr lang="cs-CZ" dirty="0"/>
              <a:t>Oprávněná osoba může požadovat úrok z prodlení, pokud povinný platbu zmešká</a:t>
            </a:r>
          </a:p>
          <a:p>
            <a:endParaRPr lang="cs-CZ" dirty="0"/>
          </a:p>
          <a:p>
            <a:r>
              <a:rPr lang="cs-CZ" dirty="0"/>
              <a:t>Výživné se přiznává ode dne zahájení soudního řízení, max. tři roky zpětně pro děti</a:t>
            </a:r>
          </a:p>
          <a:p>
            <a:endParaRPr lang="cs-CZ" dirty="0"/>
          </a:p>
          <a:p>
            <a:r>
              <a:rPr lang="cs-CZ" dirty="0"/>
              <a:t>Soud může změnit výživné, pokud se změní poměry </a:t>
            </a:r>
          </a:p>
        </p:txBody>
      </p:sp>
    </p:spTree>
    <p:extLst>
      <p:ext uri="{BB962C8B-B14F-4D97-AF65-F5344CB8AC3E}">
        <p14:creationId xmlns:p14="http://schemas.microsoft.com/office/powerpoint/2010/main" val="3320886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8C14FF-55CC-4B67-B427-00AB065030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Výživné mezi rodiči a dětmi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559CC84-7423-4A28-9BDD-0169C9C054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Životní úroveň dítěte</a:t>
            </a:r>
            <a:r>
              <a:rPr lang="cs-CZ" dirty="0"/>
              <a:t> by měla být shodná s úrovní rodičů</a:t>
            </a:r>
          </a:p>
          <a:p>
            <a:endParaRPr lang="cs-CZ" dirty="0"/>
          </a:p>
          <a:p>
            <a:r>
              <a:rPr lang="cs-CZ" dirty="0"/>
              <a:t>Dítě má povinnost zajistit slušnou výživu svým rodičům</a:t>
            </a:r>
          </a:p>
          <a:p>
            <a:endParaRPr lang="cs-CZ" dirty="0"/>
          </a:p>
          <a:p>
            <a:r>
              <a:rPr lang="cs-CZ" dirty="0">
                <a:hlinkClick r:id="rId2"/>
              </a:rPr>
              <a:t>https://vyzivne.justice.cz/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13007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EC8ED5-E853-4B2B-BAA6-E55D47007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Návrh na zahájení řízení o určení výživného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BA9A73B-79A7-4A57-B209-05D54DA275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Návrh na zahájení řízení musí obsahovat alespoň:</a:t>
            </a:r>
          </a:p>
          <a:p>
            <a:pPr lvl="1"/>
            <a:r>
              <a:rPr lang="cs-CZ" dirty="0"/>
              <a:t>kterému okresnímu soudu je adresován – bydliště 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kdo návrh podává </a:t>
            </a:r>
            <a:r>
              <a:rPr lang="cs-CZ" dirty="0"/>
              <a:t>– údaje o navrhovateli (jméno, příjmení, bydliště, popřípadě rodné číslo, popřípadě též údaje o zástupci navrhovatele, včetně zákonného zástupce – tedy typicky rodiče),</a:t>
            </a:r>
          </a:p>
          <a:p>
            <a:pPr lvl="1"/>
            <a:r>
              <a:rPr lang="cs-CZ" dirty="0"/>
              <a:t>proti komu návrh směřuje (jméno, příjmení, bydliště, popřípadě rodné číslo, popřípadě též údaje o jeho zástupci, včetně zákonného zástupce),</a:t>
            </a:r>
          </a:p>
          <a:p>
            <a:pPr lvl="1"/>
            <a:r>
              <a:rPr lang="cs-CZ" dirty="0"/>
              <a:t>které věci se návrh týká, co sleduje a čeho se navrhovatel domáhá (zejm. určení/zvýšení/snížení výživného, návrh konkrétní částky),</a:t>
            </a:r>
          </a:p>
          <a:p>
            <a:pPr lvl="1"/>
            <a:r>
              <a:rPr lang="cs-CZ" dirty="0"/>
              <a:t>vylíčení rozhodujících skutečností (zejm. vylíčení odůvodněných potřeb oprávněného a neschopnosti se sám živit, majetkové poměry oprávněného a povinného, vylíčení změn těchto skutečností, které vedou k návrhu na zvýšení nebo snížení výživného),</a:t>
            </a:r>
          </a:p>
          <a:p>
            <a:pPr lvl="1"/>
            <a:r>
              <a:rPr lang="cs-CZ" dirty="0"/>
              <a:t>označení důkazů, již se navrhovatel dovolává (tyto je třeba k návrhu přiložit), a</a:t>
            </a:r>
          </a:p>
          <a:p>
            <a:pPr lvl="1"/>
            <a:r>
              <a:rPr lang="cs-CZ" dirty="0"/>
              <a:t>podpis navrhovatele a datum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05264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FCC2F2-4729-4843-AF88-770223368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Výživné a zajištění nákladů neprovdané matce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9FA2CF1-A5E1-47D1-A93B-879EF24370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Otec dítěte poskytne matce výživu po dobu dvou let a přispěje na náklady spojené s těhotenstvím a porodem</a:t>
            </a:r>
          </a:p>
          <a:p>
            <a:endParaRPr lang="cs-CZ" dirty="0"/>
          </a:p>
          <a:p>
            <a:r>
              <a:rPr lang="cs-CZ" dirty="0"/>
              <a:t>Soud může uložit otci, aby poskytl částku potřebnou na výživu dítěte předem</a:t>
            </a:r>
          </a:p>
        </p:txBody>
      </p:sp>
    </p:spTree>
    <p:extLst>
      <p:ext uri="{BB962C8B-B14F-4D97-AF65-F5344CB8AC3E}">
        <p14:creationId xmlns:p14="http://schemas.microsoft.com/office/powerpoint/2010/main" val="18320623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8C849B-2838-40CF-BCD2-7DF41768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Děkuji za pozornost!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132FAF3-68B8-458C-B4C8-B4C0CE4418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31029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Vlastní 1">
      <a:dk1>
        <a:srgbClr val="498DF1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</TotalTime>
  <Words>332</Words>
  <Application>Microsoft Office PowerPoint</Application>
  <PresentationFormat>Širokoúhlá obrazovka</PresentationFormat>
  <Paragraphs>33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Vyživovací povinnost</vt:lpstr>
      <vt:lpstr>Základní principy </vt:lpstr>
      <vt:lpstr>Prezentace aplikace PowerPoint</vt:lpstr>
      <vt:lpstr>Výživné mezi rodiči a dětmi</vt:lpstr>
      <vt:lpstr>Návrh na zahájení řízení o určení výživného </vt:lpstr>
      <vt:lpstr>Výživné a zajištění nákladů neprovdané matce</vt:lpstr>
      <vt:lpstr>Děkuji za pozornost!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Vyživovací povinnost</dc:title>
  <dc:creator>Ondřej Pavelek</dc:creator>
  <cp:lastModifiedBy>Ondřej Pavelek</cp:lastModifiedBy>
  <cp:revision>3</cp:revision>
  <dcterms:created xsi:type="dcterms:W3CDTF">2024-10-31T08:57:03Z</dcterms:created>
  <dcterms:modified xsi:type="dcterms:W3CDTF">2024-11-06T10:04:57Z</dcterms:modified>
</cp:coreProperties>
</file>