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78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23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71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64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36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29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56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59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64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3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4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3EF7-4A5E-4C31-AC86-2D765A7EBD7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1D7E9-DA2C-446D-BC5A-C3C559064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44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0980A-7DC4-41C9-A3F4-4DA4CB377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Zánik manželství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DD1864-CD32-447C-BAC4-F77CC245D0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542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D1C7D-A12D-4ADB-B64D-AF56E6366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Odvolání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AF801C-160C-4052-8AD6-750EC3852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Lhůta 15 dnů</a:t>
            </a:r>
          </a:p>
          <a:p>
            <a:endParaRPr lang="cs-CZ" dirty="0"/>
          </a:p>
          <a:p>
            <a:r>
              <a:rPr lang="cs-CZ" dirty="0"/>
              <a:t>V odvolacím řízení mohou být uváděny nové skutečnosti a důkazy, které nebyly uplatněny před soudem prvního stupně, jen za podmínek, za kterých mohou být uváděny podle občanského soudního řádu nebo jen, týkají-li se zájmů nezletilých, pro které nemůže být manželství rozvedeno, ačkoli je rozvráceno. </a:t>
            </a:r>
          </a:p>
        </p:txBody>
      </p:sp>
    </p:spTree>
    <p:extLst>
      <p:ext uri="{BB962C8B-B14F-4D97-AF65-F5344CB8AC3E}">
        <p14:creationId xmlns:p14="http://schemas.microsoft.com/office/powerpoint/2010/main" val="1675177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827CE-FDF9-4FD3-BE04-0F4496FAE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97E830-F377-4F28-91C4-1BE6DA201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104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3E9FC-34FA-4D1F-A156-C93574C0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 a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193C4A-DB30-4D09-9F0F-0C1459612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a důvody zániku manželství podle zákona</a:t>
            </a:r>
          </a:p>
          <a:p>
            <a:endParaRPr lang="cs-CZ" dirty="0"/>
          </a:p>
          <a:p>
            <a:r>
              <a:rPr lang="cs-CZ" dirty="0"/>
              <a:t>Obecná pravidla (zákonná ustanovení)</a:t>
            </a:r>
          </a:p>
          <a:p>
            <a:endParaRPr lang="cs-CZ" dirty="0"/>
          </a:p>
          <a:p>
            <a:r>
              <a:rPr lang="cs-CZ" dirty="0"/>
              <a:t>Rozvod, následky rozvodu, </a:t>
            </a:r>
            <a:r>
              <a:rPr lang="cs-CZ" dirty="0" err="1"/>
              <a:t>majeteka</a:t>
            </a:r>
            <a:r>
              <a:rPr lang="cs-CZ" dirty="0"/>
              <a:t> bydlení</a:t>
            </a:r>
          </a:p>
        </p:txBody>
      </p:sp>
    </p:spTree>
    <p:extLst>
      <p:ext uri="{BB962C8B-B14F-4D97-AF65-F5344CB8AC3E}">
        <p14:creationId xmlns:p14="http://schemas.microsoft.com/office/powerpoint/2010/main" val="215575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3784C-F1B0-42F7-8DF7-AD05C5D65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Rozvod manželství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8BC812-80D4-432E-8D5D-95F2DC6E8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755 a násl. OZ</a:t>
            </a:r>
          </a:p>
          <a:p>
            <a:endParaRPr lang="cs-CZ" dirty="0"/>
          </a:p>
          <a:p>
            <a:r>
              <a:rPr lang="cs-CZ" dirty="0"/>
              <a:t>Podmínky rozvodu</a:t>
            </a:r>
          </a:p>
          <a:p>
            <a:endParaRPr lang="cs-CZ" dirty="0"/>
          </a:p>
          <a:p>
            <a:r>
              <a:rPr lang="cs-CZ" dirty="0"/>
              <a:t>Zjišťování příčin rozvratu</a:t>
            </a:r>
          </a:p>
          <a:p>
            <a:endParaRPr lang="cs-CZ" dirty="0"/>
          </a:p>
          <a:p>
            <a:r>
              <a:rPr lang="cs-CZ" dirty="0"/>
              <a:t>Zrychlený rozvod (souhlas obou stran)</a:t>
            </a:r>
          </a:p>
          <a:p>
            <a:endParaRPr lang="cs-CZ" dirty="0"/>
          </a:p>
          <a:p>
            <a:r>
              <a:rPr lang="cs-CZ" dirty="0"/>
              <a:t>Délka manželství, dohody o dětech a majetku</a:t>
            </a:r>
          </a:p>
        </p:txBody>
      </p:sp>
    </p:spTree>
    <p:extLst>
      <p:ext uri="{BB962C8B-B14F-4D97-AF65-F5344CB8AC3E}">
        <p14:creationId xmlns:p14="http://schemas.microsoft.com/office/powerpoint/2010/main" val="61867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4D778-07B0-4272-BB71-CD3230871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Následky zániku manželství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CE15E7-0A3B-4697-8D39-E69E8F54A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Příjmení po rozvodu</a:t>
            </a:r>
          </a:p>
          <a:p>
            <a:endParaRPr lang="cs-CZ" dirty="0"/>
          </a:p>
          <a:p>
            <a:r>
              <a:rPr lang="cs-CZ" dirty="0"/>
              <a:t>Výživné rozvedeného manžela</a:t>
            </a:r>
          </a:p>
          <a:p>
            <a:pPr lvl="1"/>
            <a:r>
              <a:rPr lang="cs-CZ" dirty="0"/>
              <a:t>Podmínky vyživovací povinnosti (např. neschopnost uživit se, věk, zdravotní stav) </a:t>
            </a:r>
          </a:p>
          <a:p>
            <a:pPr lvl="1"/>
            <a:r>
              <a:rPr lang="cs-CZ" dirty="0"/>
              <a:t>Dohoda o výživném a možnost soudu rozhodnout </a:t>
            </a:r>
          </a:p>
          <a:p>
            <a:pPr lvl="1"/>
            <a:r>
              <a:rPr lang="cs-CZ" dirty="0"/>
              <a:t>Situace vedoucí k zániku nároku na výživné</a:t>
            </a:r>
          </a:p>
        </p:txBody>
      </p:sp>
    </p:spTree>
    <p:extLst>
      <p:ext uri="{BB962C8B-B14F-4D97-AF65-F5344CB8AC3E}">
        <p14:creationId xmlns:p14="http://schemas.microsoft.com/office/powerpoint/2010/main" val="45405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9D8B7-DD81-469D-9A36-4F150D8C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Majetkové povinnosti a práva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9ACD32-EB11-4E30-97C0-1854F970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764 - § 765</a:t>
            </a:r>
            <a:r>
              <a:rPr lang="cs-CZ" dirty="0"/>
              <a:t>: Vypořádání majetku</a:t>
            </a:r>
          </a:p>
          <a:p>
            <a:endParaRPr lang="cs-CZ" dirty="0"/>
          </a:p>
          <a:p>
            <a:r>
              <a:rPr lang="pl-PL" dirty="0"/>
              <a:t>Smrt jednoho z manželů vs. Rozvod</a:t>
            </a:r>
          </a:p>
          <a:p>
            <a:endParaRPr lang="pl-PL" dirty="0"/>
          </a:p>
          <a:p>
            <a:r>
              <a:rPr lang="cs-CZ" dirty="0"/>
              <a:t>Dohoda nebo soudní rozhodnutí o majetkovém vypořádání</a:t>
            </a:r>
          </a:p>
        </p:txBody>
      </p:sp>
    </p:spTree>
    <p:extLst>
      <p:ext uri="{BB962C8B-B14F-4D97-AF65-F5344CB8AC3E}">
        <p14:creationId xmlns:p14="http://schemas.microsoft.com/office/powerpoint/2010/main" val="72670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6B4C4-8ED4-47AE-8967-1F8AE4380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Bydlení po zániku manželství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B72664-DB92-4F09-8AC6-9F2F7F53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Nájemní a vlastnická práva při smrti nebo rozvodu</a:t>
            </a:r>
          </a:p>
          <a:p>
            <a:endParaRPr lang="cs-CZ" dirty="0"/>
          </a:p>
          <a:p>
            <a:r>
              <a:rPr lang="cs-CZ" dirty="0"/>
              <a:t>Práva rozvedených manželů na bydlení, pokud mají k domu nebo bytu různá práva</a:t>
            </a:r>
          </a:p>
          <a:p>
            <a:endParaRPr lang="cs-CZ" dirty="0"/>
          </a:p>
          <a:p>
            <a:r>
              <a:rPr lang="cs-CZ" dirty="0"/>
              <a:t>Možnost soudu rozhodnout o dalším bydlení, pokud se manželé nedohodnou</a:t>
            </a:r>
          </a:p>
        </p:txBody>
      </p:sp>
    </p:spTree>
    <p:extLst>
      <p:ext uri="{BB962C8B-B14F-4D97-AF65-F5344CB8AC3E}">
        <p14:creationId xmlns:p14="http://schemas.microsoft.com/office/powerpoint/2010/main" val="3497580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7214A-BD56-4001-8EB6-C612C77C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Rozvodové řízení podle zákona o zvláštním řízení soudním (zákon č. 292/2013 Sb.)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376F2-3654-4A50-A2BE-C171D778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Příslušnost soudu</a:t>
            </a:r>
          </a:p>
          <a:p>
            <a:endParaRPr lang="cs-CZ" dirty="0"/>
          </a:p>
          <a:p>
            <a:r>
              <a:rPr lang="cs-CZ" dirty="0"/>
              <a:t>Pro řízení je příslušný soud, v jehož obvodu mají nebo měli manželé poslední společné bydliště v České republice, bydlí-li v obvodu tohoto soudu alespoň jeden z manželů; není-li takového soudu, je příslušný obecný soud manžela, který nepodal návrh na zahájení řízení, a není-li ani takového soudu, obecný soud manžela, který podal návrh na zahájení řízení.</a:t>
            </a:r>
          </a:p>
        </p:txBody>
      </p:sp>
    </p:spTree>
    <p:extLst>
      <p:ext uri="{BB962C8B-B14F-4D97-AF65-F5344CB8AC3E}">
        <p14:creationId xmlns:p14="http://schemas.microsoft.com/office/powerpoint/2010/main" val="34505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FAD94-F5B8-4736-BC5C-68EF0AC4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Zahájení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5DC440-1045-413E-834C-1E749AC2F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návrh</a:t>
            </a:r>
          </a:p>
          <a:p>
            <a:endParaRPr lang="cs-CZ" dirty="0"/>
          </a:p>
          <a:p>
            <a:r>
              <a:rPr lang="cs-CZ" dirty="0"/>
              <a:t>Účastníci jsou manželé</a:t>
            </a:r>
          </a:p>
          <a:p>
            <a:endParaRPr lang="cs-CZ" dirty="0"/>
          </a:p>
          <a:p>
            <a:r>
              <a:rPr lang="cs-CZ" dirty="0"/>
              <a:t>Sporný a nesporný rozvod – výhody a nevýhody</a:t>
            </a:r>
          </a:p>
        </p:txBody>
      </p:sp>
    </p:spTree>
    <p:extLst>
      <p:ext uri="{BB962C8B-B14F-4D97-AF65-F5344CB8AC3E}">
        <p14:creationId xmlns:p14="http://schemas.microsoft.com/office/powerpoint/2010/main" val="301585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49229-DF52-4C11-AB9E-B8E14104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Průběh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8635B4-5DD2-4A7A-AF77-349D23B66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projednání věci soud nařídí jednání, na kterém vyslechne účastníky. Od výslechu účastníků lze upustit, pokud by jeho provedení bylo spojeno s velkými obtížemi.</a:t>
            </a:r>
          </a:p>
          <a:p>
            <a:r>
              <a:rPr lang="cs-CZ" dirty="0"/>
              <a:t>Při jednání vede soud manžele k odstranění příčin rozvratu a usiluje o jejich smíření.</a:t>
            </a:r>
          </a:p>
          <a:p>
            <a:endParaRPr lang="cs-CZ" dirty="0"/>
          </a:p>
          <a:p>
            <a:r>
              <a:rPr lang="cs-CZ" dirty="0"/>
              <a:t>Dokazování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552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lastní 1">
      <a:dk1>
        <a:srgbClr val="498DF1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358</Words>
  <Application>Microsoft Office PowerPoint</Application>
  <PresentationFormat>Širokoúhlá obrazovka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Zánik manželství</vt:lpstr>
      <vt:lpstr>Úvod a přehled</vt:lpstr>
      <vt:lpstr>Rozvod manželství  </vt:lpstr>
      <vt:lpstr>Následky zániku manželství</vt:lpstr>
      <vt:lpstr>Majetkové povinnosti a práva </vt:lpstr>
      <vt:lpstr>Bydlení po zániku manželství</vt:lpstr>
      <vt:lpstr>Rozvodové řízení podle zákona o zvláštním řízení soudním (zákon č. 292/2013 Sb.)</vt:lpstr>
      <vt:lpstr>Zahájení řízení</vt:lpstr>
      <vt:lpstr>Průběh řízení</vt:lpstr>
      <vt:lpstr>Odvolání 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Zánik manželství</dc:title>
  <dc:creator>Ondřej Pavelek</dc:creator>
  <cp:lastModifiedBy>Ondřej Pavelek</cp:lastModifiedBy>
  <cp:revision>2</cp:revision>
  <dcterms:created xsi:type="dcterms:W3CDTF">2024-10-31T07:36:08Z</dcterms:created>
  <dcterms:modified xsi:type="dcterms:W3CDTF">2024-10-31T07:55:25Z</dcterms:modified>
</cp:coreProperties>
</file>