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8" r:id="rId4"/>
  </p:sldMasterIdLst>
  <p:notesMasterIdLst>
    <p:notesMasterId r:id="rId17"/>
  </p:notesMasterIdLst>
  <p:handoutMasterIdLst>
    <p:handoutMasterId r:id="rId18"/>
  </p:handoutMasterIdLst>
  <p:sldIdLst>
    <p:sldId id="256" r:id="rId5"/>
    <p:sldId id="272" r:id="rId6"/>
    <p:sldId id="276" r:id="rId7"/>
    <p:sldId id="273" r:id="rId8"/>
    <p:sldId id="277" r:id="rId9"/>
    <p:sldId id="274" r:id="rId10"/>
    <p:sldId id="270" r:id="rId11"/>
    <p:sldId id="268" r:id="rId12"/>
    <p:sldId id="275" r:id="rId13"/>
    <p:sldId id="279" r:id="rId14"/>
    <p:sldId id="278" r:id="rId15"/>
    <p:sldId id="267" r:id="rId16"/>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86" d="100"/>
          <a:sy n="86" d="100"/>
        </p:scale>
        <p:origin x="331" y="72"/>
      </p:cViewPr>
      <p:guideLst>
        <p:guide pos="3840"/>
        <p:guide orient="horz" pos="2160"/>
      </p:guideLst>
    </p:cSldViewPr>
  </p:slideViewPr>
  <p:notesTextViewPr>
    <p:cViewPr>
      <p:scale>
        <a:sx n="1" d="1"/>
        <a:sy n="1" d="1"/>
      </p:scale>
      <p:origin x="0" y="0"/>
    </p:cViewPr>
  </p:notesTextViewPr>
  <p:notesViewPr>
    <p:cSldViewPr snapToGrid="0">
      <p:cViewPr varScale="1">
        <p:scale>
          <a:sx n="77" d="100"/>
          <a:sy n="77" d="100"/>
        </p:scale>
        <p:origin x="394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48C61-36D6-4B73-9AF4-D31B74104F82}" type="doc">
      <dgm:prSet loTypeId="urn:microsoft.com/office/officeart/2018/5/layout/IconCircleLabelList" loCatId="other" qsTypeId="urn:microsoft.com/office/officeart/2005/8/quickstyle/simple4" qsCatId="simple" csTypeId="urn:microsoft.com/office/officeart/2005/8/colors/accent0_3" csCatId="mainScheme" phldr="1"/>
      <dgm:spPr/>
      <dgm:t>
        <a:bodyPr/>
        <a:lstStyle/>
        <a:p>
          <a:endParaRPr lang="cs-CZ"/>
        </a:p>
      </dgm:t>
    </dgm:pt>
    <dgm:pt modelId="{AF583F91-332F-4E72-A1E0-987BFD089F88}">
      <dgm:prSet phldrT="[Text]" custT="1"/>
      <dgm:spPr/>
      <dgm:t>
        <a:bodyPr rtlCol="0"/>
        <a:lstStyle/>
        <a:p>
          <a:pPr>
            <a:lnSpc>
              <a:spcPct val="100000"/>
            </a:lnSpc>
            <a:defRPr cap="all"/>
          </a:pPr>
          <a:r>
            <a:rPr lang="cs-CZ" sz="2400" dirty="0"/>
            <a:t>https://rovnaodmena.cz/akcni-plan-rovneho-odmenovani-zen-a-muzu-2023-2026-je-schvaleny/</a:t>
          </a:r>
          <a:endParaRPr lang="cs-CZ" sz="2000" noProof="0" dirty="0">
            <a:solidFill>
              <a:schemeClr val="accent1"/>
            </a:solidFill>
          </a:endParaRPr>
        </a:p>
      </dgm:t>
    </dgm:pt>
    <dgm:pt modelId="{64596A89-BBA0-45D0-8E22-7BBC2F943B47}" type="parTrans" cxnId="{A68E0B67-A0CF-423E-9B01-65F9A6E5BDCF}">
      <dgm:prSet/>
      <dgm:spPr/>
      <dgm:t>
        <a:bodyPr rtlCol="0"/>
        <a:lstStyle/>
        <a:p>
          <a:pPr rtl="0"/>
          <a:endParaRPr lang="cs-CZ" noProof="0" dirty="0"/>
        </a:p>
      </dgm:t>
    </dgm:pt>
    <dgm:pt modelId="{705CEAA8-675D-47C0-8F48-2F40A711E383}" type="sibTrans" cxnId="{A68E0B67-A0CF-423E-9B01-65F9A6E5BDCF}">
      <dgm:prSet/>
      <dgm:spPr/>
      <dgm:t>
        <a:bodyPr rtlCol="0"/>
        <a:lstStyle/>
        <a:p>
          <a:pPr rtl="0"/>
          <a:endParaRPr lang="cs-CZ" noProof="0" dirty="0"/>
        </a:p>
      </dgm:t>
    </dgm:pt>
    <dgm:pt modelId="{BBF80FC7-D448-4483-A6C9-4EAE4BE5CAF2}" type="pres">
      <dgm:prSet presAssocID="{23048C61-36D6-4B73-9AF4-D31B74104F82}" presName="root" presStyleCnt="0">
        <dgm:presLayoutVars>
          <dgm:dir/>
          <dgm:resizeHandles val="exact"/>
        </dgm:presLayoutVars>
      </dgm:prSet>
      <dgm:spPr/>
    </dgm:pt>
    <dgm:pt modelId="{1CB2887D-20AE-4102-930D-CD170E422C5F}" type="pres">
      <dgm:prSet presAssocID="{AF583F91-332F-4E72-A1E0-987BFD089F88}" presName="compNode" presStyleCnt="0"/>
      <dgm:spPr/>
    </dgm:pt>
    <dgm:pt modelId="{B99A65BE-757B-4D84-B5FE-48104FC06414}" type="pres">
      <dgm:prSet presAssocID="{AF583F91-332F-4E72-A1E0-987BFD089F88}" presName="iconBgRect" presStyleLbl="bgShp" presStyleIdx="0" presStyleCnt="1"/>
      <dgm:spPr>
        <a:noFill/>
      </dgm:spPr>
    </dgm:pt>
    <dgm:pt modelId="{7EEB8DAD-99AC-4FE8-BD91-AB3BBD920121}" type="pres">
      <dgm:prSet presAssocID="{AF583F91-332F-4E72-A1E0-987BFD089F88}" presName="iconRect" presStyleLbl="node1" presStyleIdx="0" presStyleCnt="1" custScaleX="138767" custScaleY="137141"/>
      <dgm:spPr>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dgm:spPr>
      <dgm:extLst/>
    </dgm:pt>
    <dgm:pt modelId="{86FC1905-CC68-4E87-A989-7A09ED799ACD}" type="pres">
      <dgm:prSet presAssocID="{AF583F91-332F-4E72-A1E0-987BFD089F88}" presName="spaceRect" presStyleCnt="0"/>
      <dgm:spPr/>
    </dgm:pt>
    <dgm:pt modelId="{A2D6B74B-D7F6-461D-9A3E-29AE873A88E7}" type="pres">
      <dgm:prSet presAssocID="{AF583F91-332F-4E72-A1E0-987BFD089F88}" presName="textRect" presStyleLbl="revTx" presStyleIdx="0" presStyleCnt="1" custScaleX="151204" custScaleY="97113" custLinFactNeighborY="-71795">
        <dgm:presLayoutVars>
          <dgm:chMax val="1"/>
          <dgm:chPref val="1"/>
        </dgm:presLayoutVars>
      </dgm:prSet>
      <dgm:spPr/>
    </dgm:pt>
  </dgm:ptLst>
  <dgm:cxnLst>
    <dgm:cxn modelId="{05B12F0F-6F0A-49C6-AC8A-4567B312BFC0}" type="presOf" srcId="{23048C61-36D6-4B73-9AF4-D31B74104F82}" destId="{BBF80FC7-D448-4483-A6C9-4EAE4BE5CAF2}" srcOrd="0" destOrd="0" presId="urn:microsoft.com/office/officeart/2018/5/layout/IconCircleLabelList"/>
    <dgm:cxn modelId="{A68E0B67-A0CF-423E-9B01-65F9A6E5BDCF}" srcId="{23048C61-36D6-4B73-9AF4-D31B74104F82}" destId="{AF583F91-332F-4E72-A1E0-987BFD089F88}" srcOrd="0" destOrd="0" parTransId="{64596A89-BBA0-45D0-8E22-7BBC2F943B47}" sibTransId="{705CEAA8-675D-47C0-8F48-2F40A711E383}"/>
    <dgm:cxn modelId="{AD95718B-F7A3-4800-BE50-579D98FB2CD8}" type="presOf" srcId="{AF583F91-332F-4E72-A1E0-987BFD089F88}" destId="{A2D6B74B-D7F6-461D-9A3E-29AE873A88E7}" srcOrd="0" destOrd="0" presId="urn:microsoft.com/office/officeart/2018/5/layout/IconCircleLabelList"/>
    <dgm:cxn modelId="{9177DF96-F800-4444-A506-0900FCD8B68A}" type="presParOf" srcId="{BBF80FC7-D448-4483-A6C9-4EAE4BE5CAF2}" destId="{1CB2887D-20AE-4102-930D-CD170E422C5F}" srcOrd="0" destOrd="0" presId="urn:microsoft.com/office/officeart/2018/5/layout/IconCircleLabelList"/>
    <dgm:cxn modelId="{7A6B77C7-D16E-4505-95AD-F6F798DC4B26}" type="presParOf" srcId="{1CB2887D-20AE-4102-930D-CD170E422C5F}" destId="{B99A65BE-757B-4D84-B5FE-48104FC06414}" srcOrd="0" destOrd="0" presId="urn:microsoft.com/office/officeart/2018/5/layout/IconCircleLabelList"/>
    <dgm:cxn modelId="{FC4108CD-605B-4A0C-9A5D-1066EC2EE49A}" type="presParOf" srcId="{1CB2887D-20AE-4102-930D-CD170E422C5F}" destId="{7EEB8DAD-99AC-4FE8-BD91-AB3BBD920121}" srcOrd="1" destOrd="0" presId="urn:microsoft.com/office/officeart/2018/5/layout/IconCircleLabelList"/>
    <dgm:cxn modelId="{DE55D038-7474-42D7-954B-E243E84618B2}" type="presParOf" srcId="{1CB2887D-20AE-4102-930D-CD170E422C5F}" destId="{86FC1905-CC68-4E87-A989-7A09ED799ACD}" srcOrd="2" destOrd="0" presId="urn:microsoft.com/office/officeart/2018/5/layout/IconCircleLabelList"/>
    <dgm:cxn modelId="{42E105ED-8042-4C65-B9AD-62034CE50101}" type="presParOf" srcId="{1CB2887D-20AE-4102-930D-CD170E422C5F}" destId="{A2D6B74B-D7F6-461D-9A3E-29AE873A88E7}"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D0D1BA1-940D-4EBE-A6D7-CD0454B09456}" type="doc">
      <dgm:prSet loTypeId="urn:microsoft.com/office/officeart/2005/8/layout/cycle2" loCatId="cycle" qsTypeId="urn:microsoft.com/office/officeart/2005/8/quickstyle/simple2" qsCatId="simple" csTypeId="urn:microsoft.com/office/officeart/2005/8/colors/accent0_3" csCatId="mainScheme" phldr="1"/>
      <dgm:spPr/>
      <dgm:t>
        <a:bodyPr rtlCol="0"/>
        <a:lstStyle/>
        <a:p>
          <a:pPr rtl="0"/>
          <a:endParaRPr lang="ru-RU"/>
        </a:p>
      </dgm:t>
    </dgm:pt>
    <dgm:pt modelId="{B077AE85-B331-4CA7-B76B-64A202A05C64}" type="pres">
      <dgm:prSet presAssocID="{ED0D1BA1-940D-4EBE-A6D7-CD0454B09456}" presName="cycle" presStyleCnt="0">
        <dgm:presLayoutVars>
          <dgm:dir/>
          <dgm:resizeHandles val="exact"/>
        </dgm:presLayoutVars>
      </dgm:prSet>
      <dgm:spPr/>
    </dgm:pt>
  </dgm:ptLst>
  <dgm:cxnLst>
    <dgm:cxn modelId="{86DC9407-789A-48B7-BF21-8C70CF82E733}" type="presOf" srcId="{ED0D1BA1-940D-4EBE-A6D7-CD0454B09456}" destId="{B077AE85-B331-4CA7-B76B-64A202A05C64}" srcOrd="0" destOrd="0" presId="urn:microsoft.com/office/officeart/2005/8/layout/cycle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A65BE-757B-4D84-B5FE-48104FC06414}">
      <dsp:nvSpPr>
        <dsp:cNvPr id="0" name=""/>
        <dsp:cNvSpPr/>
      </dsp:nvSpPr>
      <dsp:spPr>
        <a:xfrm>
          <a:off x="1382147" y="544356"/>
          <a:ext cx="1852875" cy="1852875"/>
        </a:xfrm>
        <a:prstGeom prst="ellipse">
          <a:avLst/>
        </a:prstGeom>
        <a:noFill/>
        <a:ln>
          <a:noFill/>
        </a:ln>
        <a:effectLst/>
      </dsp:spPr>
      <dsp:style>
        <a:lnRef idx="0">
          <a:scrgbClr r="0" g="0" b="0"/>
        </a:lnRef>
        <a:fillRef idx="1">
          <a:scrgbClr r="0" g="0" b="0"/>
        </a:fillRef>
        <a:effectRef idx="2">
          <a:scrgbClr r="0" g="0" b="0"/>
        </a:effectRef>
        <a:fontRef idx="minor"/>
      </dsp:style>
    </dsp:sp>
    <dsp:sp modelId="{7EEB8DAD-99AC-4FE8-BD91-AB3BBD920121}">
      <dsp:nvSpPr>
        <dsp:cNvPr id="0" name=""/>
        <dsp:cNvSpPr/>
      </dsp:nvSpPr>
      <dsp:spPr>
        <a:xfrm>
          <a:off x="1570951" y="741804"/>
          <a:ext cx="1475266" cy="1457980"/>
        </a:xfrm>
        <a:prstGeom prst="rect">
          <a:avLst/>
        </a:prstGeom>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a:ln>
          <a:noFill/>
        </a:ln>
        <a:effectLst/>
      </dsp:spPr>
      <dsp:style>
        <a:lnRef idx="0">
          <a:scrgbClr r="0" g="0" b="0"/>
        </a:lnRef>
        <a:fillRef idx="3">
          <a:scrgbClr r="0" g="0" b="0"/>
        </a:fillRef>
        <a:effectRef idx="2">
          <a:scrgbClr r="0" g="0" b="0"/>
        </a:effectRef>
        <a:fontRef idx="minor">
          <a:schemeClr val="lt1"/>
        </a:fontRef>
      </dsp:style>
    </dsp:sp>
    <dsp:sp modelId="{A2D6B74B-D7F6-461D-9A3E-29AE873A88E7}">
      <dsp:nvSpPr>
        <dsp:cNvPr id="0" name=""/>
        <dsp:cNvSpPr/>
      </dsp:nvSpPr>
      <dsp:spPr>
        <a:xfrm>
          <a:off x="12173" y="2222717"/>
          <a:ext cx="4592821" cy="1037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66800">
            <a:lnSpc>
              <a:spcPct val="100000"/>
            </a:lnSpc>
            <a:spcBef>
              <a:spcPct val="0"/>
            </a:spcBef>
            <a:spcAft>
              <a:spcPct val="35000"/>
            </a:spcAft>
            <a:buNone/>
            <a:defRPr cap="all"/>
          </a:pPr>
          <a:r>
            <a:rPr lang="cs-CZ" sz="2400" kern="1200" dirty="0"/>
            <a:t>https://rovnaodmena.cz/akcni-plan-rovneho-odmenovani-zen-a-muzu-2023-2026-je-schvaleny/</a:t>
          </a:r>
          <a:endParaRPr lang="cs-CZ" sz="2000" kern="1200" noProof="0" dirty="0">
            <a:solidFill>
              <a:schemeClr val="accent1"/>
            </a:solidFill>
          </a:endParaRPr>
        </a:p>
      </dsp:txBody>
      <dsp:txXfrm>
        <a:off x="12173" y="2222717"/>
        <a:ext cx="4592821" cy="1037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DF93DF1-F9AE-4EBB-B65C-7CEDCA288C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FC8DD308-F303-45E3-B45F-DFC0564DB7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A04EB7-3165-4690-9F5B-419A3A33B404}" type="datetime1">
              <a:rPr lang="cs-CZ" smtClean="0"/>
              <a:t>23.10.2024</a:t>
            </a:fld>
            <a:endParaRPr lang="cs-CZ" dirty="0"/>
          </a:p>
        </p:txBody>
      </p:sp>
      <p:sp>
        <p:nvSpPr>
          <p:cNvPr id="4" name="Zástupný symbol pro zápatí 3">
            <a:extLst>
              <a:ext uri="{FF2B5EF4-FFF2-40B4-BE49-F238E27FC236}">
                <a16:creationId xmlns:a16="http://schemas.microsoft.com/office/drawing/2014/main" id="{3E851DD0-C1CD-4719-B3B7-1B823BD19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4D5EFE52-A6BA-4935-915C-9FE87BD04D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C227D4-1518-4BED-BC17-5525EFCAC636}" type="slidenum">
              <a:rPr lang="cs-CZ" smtClean="0"/>
              <a:t>‹#›</a:t>
            </a:fld>
            <a:endParaRPr lang="cs-CZ"/>
          </a:p>
        </p:txBody>
      </p:sp>
    </p:spTree>
    <p:extLst>
      <p:ext uri="{BB962C8B-B14F-4D97-AF65-F5344CB8AC3E}">
        <p14:creationId xmlns:p14="http://schemas.microsoft.com/office/powerpoint/2010/main" val="3545681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noProof="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CD802-AEAE-4C9E-91D7-053E6F677C29}" type="datetime1">
              <a:rPr lang="cs-CZ" smtClean="0"/>
              <a:pPr/>
              <a:t>23.10.2024</a:t>
            </a:fld>
            <a:endParaRPr lang="cs-CZ"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noProof="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dirty="0"/>
              <a:t>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noProof="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FA694-71E1-4A35-9088-6F1AFB502099}" type="slidenum">
              <a:rPr lang="cs-CZ" noProof="0" smtClean="0"/>
              <a:t>‹#›</a:t>
            </a:fld>
            <a:endParaRPr lang="cs-CZ" noProof="0"/>
          </a:p>
        </p:txBody>
      </p:sp>
    </p:spTree>
    <p:extLst>
      <p:ext uri="{BB962C8B-B14F-4D97-AF65-F5344CB8AC3E}">
        <p14:creationId xmlns:p14="http://schemas.microsoft.com/office/powerpoint/2010/main" val="203757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1</a:t>
            </a:fld>
            <a:endParaRPr lang="cs-CZ"/>
          </a:p>
        </p:txBody>
      </p:sp>
    </p:spTree>
    <p:extLst>
      <p:ext uri="{BB962C8B-B14F-4D97-AF65-F5344CB8AC3E}">
        <p14:creationId xmlns:p14="http://schemas.microsoft.com/office/powerpoint/2010/main" val="565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7</a:t>
            </a:fld>
            <a:endParaRPr lang="cs-CZ"/>
          </a:p>
        </p:txBody>
      </p:sp>
    </p:spTree>
    <p:extLst>
      <p:ext uri="{BB962C8B-B14F-4D97-AF65-F5344CB8AC3E}">
        <p14:creationId xmlns:p14="http://schemas.microsoft.com/office/powerpoint/2010/main" val="357712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8</a:t>
            </a:fld>
            <a:endParaRPr lang="cs-CZ"/>
          </a:p>
        </p:txBody>
      </p:sp>
    </p:spTree>
    <p:extLst>
      <p:ext uri="{BB962C8B-B14F-4D97-AF65-F5344CB8AC3E}">
        <p14:creationId xmlns:p14="http://schemas.microsoft.com/office/powerpoint/2010/main" val="74781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12</a:t>
            </a:fld>
            <a:endParaRPr lang="cs-CZ"/>
          </a:p>
        </p:txBody>
      </p:sp>
    </p:spTree>
    <p:extLst>
      <p:ext uri="{BB962C8B-B14F-4D97-AF65-F5344CB8AC3E}">
        <p14:creationId xmlns:p14="http://schemas.microsoft.com/office/powerpoint/2010/main" val="361823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cs-CZ" noProof="0"/>
              <a:t>Kliknutím můžete upravit styl předlohy nadpisů.</a:t>
            </a:r>
          </a:p>
        </p:txBody>
      </p:sp>
      <p:sp>
        <p:nvSpPr>
          <p:cNvPr id="3" name="Podnadpis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cs-CZ" noProof="0"/>
              <a:t>Kliknutím můžete upravit styl předlohy podnadpisů.</a:t>
            </a:r>
          </a:p>
        </p:txBody>
      </p:sp>
      <p:sp>
        <p:nvSpPr>
          <p:cNvPr id="4" name="Zástupný symbol pro datum 3"/>
          <p:cNvSpPr>
            <a:spLocks noGrp="1"/>
          </p:cNvSpPr>
          <p:nvPr>
            <p:ph type="dt" sz="half" idx="10"/>
          </p:nvPr>
        </p:nvSpPr>
        <p:spPr/>
        <p:txBody>
          <a:bodyPr rtlCol="0"/>
          <a:lstStyle/>
          <a:p>
            <a:pPr rtl="0"/>
            <a:fld id="{C76D9E9E-AB83-4BD1-B701-988455ADD6D2}" type="datetime1">
              <a:rPr lang="cs-CZ" noProof="0" smtClean="0"/>
              <a:t>23.10.2024</a:t>
            </a:fld>
            <a:endParaRPr lang="cs-CZ" noProof="0"/>
          </a:p>
        </p:txBody>
      </p:sp>
      <p:sp>
        <p:nvSpPr>
          <p:cNvPr id="5" name="Zástupný symbol pro zápatí 4"/>
          <p:cNvSpPr>
            <a:spLocks noGrp="1"/>
          </p:cNvSpPr>
          <p:nvPr>
            <p:ph type="ftr" sz="quarter" idx="11"/>
          </p:nvPr>
        </p:nvSpPr>
        <p:spPr>
          <a:xfrm>
            <a:off x="2416500" y="329307"/>
            <a:ext cx="4973915" cy="309201"/>
          </a:xfrm>
        </p:spPr>
        <p:txBody>
          <a:bodyPr rtlCol="0"/>
          <a:lstStyle/>
          <a:p>
            <a:pPr rtl="0"/>
            <a:endParaRPr lang="cs-CZ" noProof="0"/>
          </a:p>
        </p:txBody>
      </p:sp>
      <p:sp>
        <p:nvSpPr>
          <p:cNvPr id="6" name="Zástupný symbol pro číslo snímku 5"/>
          <p:cNvSpPr>
            <a:spLocks noGrp="1"/>
          </p:cNvSpPr>
          <p:nvPr>
            <p:ph type="sldNum" sz="quarter" idx="12"/>
          </p:nvPr>
        </p:nvSpPr>
        <p:spPr>
          <a:xfrm>
            <a:off x="1437664" y="798973"/>
            <a:ext cx="811019" cy="503578"/>
          </a:xfrm>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47007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6C88C6F7-FF07-4DD5-879B-C922FB5E0125}" type="datetime1">
              <a:rPr lang="cs-CZ" noProof="0" smtClean="0"/>
              <a:t>23.10.2024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6" name="Přímá spojnice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03754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a:xfrm>
            <a:off x="1444672" y="798973"/>
            <a:ext cx="7828830" cy="4659889"/>
          </a:xfrm>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19C0260C-2386-4E5B-8707-F66BC4DE76AB}" type="datetime1">
              <a:rPr lang="cs-CZ" noProof="0" smtClean="0"/>
              <a:t>23.10.2024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60775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obsah 2"/>
          <p:cNvSpPr>
            <a:spLocks noGrp="1"/>
          </p:cNvSpPr>
          <p:nvPr>
            <p:ph idx="1" hasCustomPrompt="1"/>
          </p:nvPr>
        </p:nvSpPr>
        <p:spPr/>
        <p:txBody>
          <a:bodyPr rtlCol="0" anchor="t"/>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A03FF7FC-044C-4EA9-9CF0-2B6DFCDCDD63}" type="datetime1">
              <a:rPr lang="cs-CZ" noProof="0" smtClean="0"/>
              <a:t>23.10.2024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3" name="Přímá spojnice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67587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cs-CZ" noProof="0"/>
              <a:t>Kliknutím můžete upravit styl předlohy nadpisů.</a:t>
            </a:r>
          </a:p>
        </p:txBody>
      </p:sp>
      <p:sp>
        <p:nvSpPr>
          <p:cNvPr id="3" name="Zástupný text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cs-CZ" noProof="0"/>
              <a:t>Upravit styly předlohy textu</a:t>
            </a:r>
          </a:p>
        </p:txBody>
      </p:sp>
      <p:sp>
        <p:nvSpPr>
          <p:cNvPr id="4" name="Zástupný symbol pro datum 3"/>
          <p:cNvSpPr>
            <a:spLocks noGrp="1"/>
          </p:cNvSpPr>
          <p:nvPr>
            <p:ph type="dt" sz="half" idx="10"/>
          </p:nvPr>
        </p:nvSpPr>
        <p:spPr/>
        <p:txBody>
          <a:bodyPr rtlCol="0"/>
          <a:lstStyle/>
          <a:p>
            <a:pPr rtl="0"/>
            <a:fld id="{CB644762-9D5C-4BA1-B858-30C776CC9B7C}" type="datetime1">
              <a:rPr lang="cs-CZ" noProof="0" smtClean="0"/>
              <a:t>23.10.2024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997720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9217" y="804889"/>
            <a:ext cx="9605635" cy="1059305"/>
          </a:xfrm>
        </p:spPr>
        <p:txBody>
          <a:bodyPr rtlCol="0"/>
          <a:lstStyle/>
          <a:p>
            <a:pPr rtl="0"/>
            <a:r>
              <a:rPr lang="cs-CZ" noProof="0"/>
              <a:t>Kliknutím můžete upravit styl předlohy nadpisů.</a:t>
            </a:r>
          </a:p>
        </p:txBody>
      </p:sp>
      <p:sp>
        <p:nvSpPr>
          <p:cNvPr id="3" name="Zástupný obsah 2"/>
          <p:cNvSpPr>
            <a:spLocks noGrp="1"/>
          </p:cNvSpPr>
          <p:nvPr>
            <p:ph sz="half" idx="1" hasCustomPrompt="1"/>
          </p:nvPr>
        </p:nvSpPr>
        <p:spPr>
          <a:xfrm>
            <a:off x="1447331" y="2010878"/>
            <a:ext cx="4645152" cy="3448595"/>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obsah 3"/>
          <p:cNvSpPr>
            <a:spLocks noGrp="1"/>
          </p:cNvSpPr>
          <p:nvPr>
            <p:ph sz="half" idx="2" hasCustomPrompt="1"/>
          </p:nvPr>
        </p:nvSpPr>
        <p:spPr>
          <a:xfrm>
            <a:off x="6413771" y="2017343"/>
            <a:ext cx="4645152" cy="3441520"/>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symbol pro datum 4"/>
          <p:cNvSpPr>
            <a:spLocks noGrp="1"/>
          </p:cNvSpPr>
          <p:nvPr>
            <p:ph type="dt" sz="half" idx="10"/>
          </p:nvPr>
        </p:nvSpPr>
        <p:spPr/>
        <p:txBody>
          <a:bodyPr rtlCol="0"/>
          <a:lstStyle/>
          <a:p>
            <a:pPr rtl="0"/>
            <a:fld id="{C92C4F53-06EE-48CD-A066-267C08DEEDDD}" type="datetime1">
              <a:rPr lang="cs-CZ" noProof="0" smtClean="0"/>
              <a:t>23.10.2024</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5" name="Přímá spojnice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266497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7191" y="804163"/>
            <a:ext cx="9607661" cy="1056319"/>
          </a:xfrm>
        </p:spPr>
        <p:txBody>
          <a:bodyPr rtlCol="0"/>
          <a:lstStyle/>
          <a:p>
            <a:pPr rtl="0"/>
            <a:r>
              <a:rPr lang="cs-CZ" noProof="0"/>
              <a:t>Kliknutím můžete upravit styl předlohy nadpisů.</a:t>
            </a:r>
          </a:p>
        </p:txBody>
      </p:sp>
      <p:sp>
        <p:nvSpPr>
          <p:cNvPr id="3" name="Zástupný text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4" name="Zástupný obsah 3"/>
          <p:cNvSpPr>
            <a:spLocks noGrp="1"/>
          </p:cNvSpPr>
          <p:nvPr>
            <p:ph sz="half" idx="2" hasCustomPrompt="1"/>
          </p:nvPr>
        </p:nvSpPr>
        <p:spPr>
          <a:xfrm>
            <a:off x="1447191" y="2824269"/>
            <a:ext cx="4645152" cy="2644457"/>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text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6" name="Zástupný obsah 5"/>
          <p:cNvSpPr>
            <a:spLocks noGrp="1"/>
          </p:cNvSpPr>
          <p:nvPr>
            <p:ph sz="quarter" idx="4" hasCustomPrompt="1"/>
          </p:nvPr>
        </p:nvSpPr>
        <p:spPr>
          <a:xfrm>
            <a:off x="6412362" y="2821491"/>
            <a:ext cx="4645152" cy="2637371"/>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7" name="Zástupný symbol pro datum 6"/>
          <p:cNvSpPr>
            <a:spLocks noGrp="1"/>
          </p:cNvSpPr>
          <p:nvPr>
            <p:ph type="dt" sz="half" idx="10"/>
          </p:nvPr>
        </p:nvSpPr>
        <p:spPr/>
        <p:txBody>
          <a:bodyPr rtlCol="0"/>
          <a:lstStyle/>
          <a:p>
            <a:pPr rtl="0"/>
            <a:fld id="{A53E7826-EAE5-4478-BF46-2115A7B49C0D}" type="datetime1">
              <a:rPr lang="cs-CZ" noProof="0" smtClean="0"/>
              <a:t>23.10.2024</a:t>
            </a:fld>
            <a:endParaRPr lang="cs-CZ" noProof="0"/>
          </a:p>
        </p:txBody>
      </p:sp>
      <p:sp>
        <p:nvSpPr>
          <p:cNvPr id="8" name="Zástupný symbol pro zápatí 7"/>
          <p:cNvSpPr>
            <a:spLocks noGrp="1"/>
          </p:cNvSpPr>
          <p:nvPr>
            <p:ph type="ftr" sz="quarter" idx="11"/>
          </p:nvPr>
        </p:nvSpPr>
        <p:spPr/>
        <p:txBody>
          <a:bodyPr rtlCol="0"/>
          <a:lstStyle/>
          <a:p>
            <a:pPr rtl="0"/>
            <a:endParaRPr lang="cs-CZ" noProof="0"/>
          </a:p>
        </p:txBody>
      </p:sp>
      <p:sp>
        <p:nvSpPr>
          <p:cNvPr id="9" name="Zástupný symbol pro číslo snímku 8"/>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9" name="Přímá spojnice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94117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ymbol pro datum 2"/>
          <p:cNvSpPr>
            <a:spLocks noGrp="1"/>
          </p:cNvSpPr>
          <p:nvPr>
            <p:ph type="dt" sz="half" idx="10"/>
          </p:nvPr>
        </p:nvSpPr>
        <p:spPr/>
        <p:txBody>
          <a:bodyPr rtlCol="0"/>
          <a:lstStyle/>
          <a:p>
            <a:pPr rtl="0"/>
            <a:fld id="{874B16D0-CEB8-43C0-92E7-BA04754D0C3C}" type="datetime1">
              <a:rPr lang="cs-CZ" noProof="0" smtClean="0"/>
              <a:t>23.10.2024</a:t>
            </a:fld>
            <a:endParaRPr lang="cs-CZ" noProof="0"/>
          </a:p>
        </p:txBody>
      </p:sp>
      <p:sp>
        <p:nvSpPr>
          <p:cNvPr id="4" name="Zástupné zápatí 3"/>
          <p:cNvSpPr>
            <a:spLocks noGrp="1"/>
          </p:cNvSpPr>
          <p:nvPr>
            <p:ph type="ftr" sz="quarter" idx="11"/>
          </p:nvPr>
        </p:nvSpPr>
        <p:spPr/>
        <p:txBody>
          <a:bodyPr rtlCol="0"/>
          <a:lstStyle/>
          <a:p>
            <a:pPr rtl="0"/>
            <a:endParaRPr lang="cs-CZ" noProof="0"/>
          </a:p>
        </p:txBody>
      </p:sp>
      <p:sp>
        <p:nvSpPr>
          <p:cNvPr id="5" name="Zástupný symbol pro číslo snímku 4"/>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5" name="Přímá spojnice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589085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6F79591E-CCF0-481D-BACD-A2B85801BD89}" type="datetime1">
              <a:rPr lang="cs-CZ" noProof="0" smtClean="0"/>
              <a:t>23.10.2024</a:t>
            </a:fld>
            <a:endParaRPr lang="cs-CZ" noProof="0"/>
          </a:p>
        </p:txBody>
      </p:sp>
      <p:sp>
        <p:nvSpPr>
          <p:cNvPr id="3" name="Zástupný symbol pro zápatí 2"/>
          <p:cNvSpPr>
            <a:spLocks noGrp="1"/>
          </p:cNvSpPr>
          <p:nvPr>
            <p:ph type="ftr" sz="quarter" idx="11"/>
          </p:nvPr>
        </p:nvSpPr>
        <p:spPr/>
        <p:txBody>
          <a:bodyPr rtlCol="0"/>
          <a:lstStyle/>
          <a:p>
            <a:pPr rtl="0"/>
            <a:endParaRPr lang="cs-CZ" noProof="0"/>
          </a:p>
        </p:txBody>
      </p:sp>
      <p:sp>
        <p:nvSpPr>
          <p:cNvPr id="4" name="Zástupný symbol pro číslo snímku 3"/>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Tree>
    <p:extLst>
      <p:ext uri="{BB962C8B-B14F-4D97-AF65-F5344CB8AC3E}">
        <p14:creationId xmlns:p14="http://schemas.microsoft.com/office/powerpoint/2010/main" val="3103101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cs-CZ" noProof="0"/>
              <a:t>Kliknutím můžete upravit styl předlohy nadpisů.</a:t>
            </a:r>
          </a:p>
        </p:txBody>
      </p:sp>
      <p:sp>
        <p:nvSpPr>
          <p:cNvPr id="3" name="Zástupný obsah 2"/>
          <p:cNvSpPr>
            <a:spLocks noGrp="1"/>
          </p:cNvSpPr>
          <p:nvPr>
            <p:ph idx="1" hasCustomPrompt="1"/>
          </p:nvPr>
        </p:nvSpPr>
        <p:spPr>
          <a:xfrm>
            <a:off x="5043714" y="798974"/>
            <a:ext cx="6012470" cy="4658826"/>
          </a:xfrm>
        </p:spPr>
        <p:txBody>
          <a:bodyPr rtlCol="0" anchor="ct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text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p:txBody>
          <a:bodyPr rtlCol="0"/>
          <a:lstStyle/>
          <a:p>
            <a:pPr rtl="0"/>
            <a:fld id="{F40F6B01-67FE-4EB1-BAD1-7BD26A99A1D0}" type="datetime1">
              <a:rPr lang="cs-CZ" noProof="0" smtClean="0"/>
              <a:t>23.10.2024</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7" name="Přímá spojnice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56381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8" name="Skupina 7"/>
          <p:cNvGrpSpPr/>
          <p:nvPr/>
        </p:nvGrpSpPr>
        <p:grpSpPr>
          <a:xfrm>
            <a:off x="7477387" y="482170"/>
            <a:ext cx="4074533" cy="5149101"/>
            <a:chOff x="7477387" y="482170"/>
            <a:chExt cx="4074533" cy="5149101"/>
          </a:xfrm>
        </p:grpSpPr>
        <p:sp>
          <p:nvSpPr>
            <p:cNvPr id="18" name="Obdélní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Obdélní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Nadpis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cs-CZ" noProof="0"/>
              <a:t>Kliknutím můžete upravit styl předlohy nadpisů.</a:t>
            </a:r>
          </a:p>
        </p:txBody>
      </p:sp>
      <p:sp>
        <p:nvSpPr>
          <p:cNvPr id="3" name="Zástupný symbol obrázku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Po kliknutí na ikonu můžete přidat obrázek.</a:t>
            </a:r>
          </a:p>
        </p:txBody>
      </p:sp>
      <p:sp>
        <p:nvSpPr>
          <p:cNvPr id="4" name="Zástupný text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a:xfrm>
            <a:off x="1447382" y="5469856"/>
            <a:ext cx="5527351" cy="320123"/>
          </a:xfrm>
        </p:spPr>
        <p:txBody>
          <a:bodyPr rtlCol="0"/>
          <a:lstStyle>
            <a:lvl1pPr algn="l">
              <a:defRPr/>
            </a:lvl1pPr>
          </a:lstStyle>
          <a:p>
            <a:pPr rtl="0"/>
            <a:fld id="{63579827-C065-41D7-BC6A-CCFA09C2DF41}" type="datetime1">
              <a:rPr lang="cs-CZ" noProof="0" smtClean="0"/>
              <a:t>23.10.2024</a:t>
            </a:fld>
            <a:endParaRPr lang="cs-CZ" noProof="0"/>
          </a:p>
        </p:txBody>
      </p:sp>
      <p:sp>
        <p:nvSpPr>
          <p:cNvPr id="6" name="Zástupné zápatí 5"/>
          <p:cNvSpPr>
            <a:spLocks noGrp="1"/>
          </p:cNvSpPr>
          <p:nvPr>
            <p:ph type="ftr" sz="quarter" idx="11"/>
          </p:nvPr>
        </p:nvSpPr>
        <p:spPr>
          <a:xfrm>
            <a:off x="1447382" y="318640"/>
            <a:ext cx="5541004" cy="320931"/>
          </a:xfrm>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1" name="Přímá spojnice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3980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Obdélní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Obrázek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Zástupný nadpis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cs-CZ" noProof="0"/>
              <a:t>Kliknutím můžete upravit styl předlohy nadpisů.</a:t>
            </a:r>
          </a:p>
        </p:txBody>
      </p:sp>
      <p:sp>
        <p:nvSpPr>
          <p:cNvPr id="3" name="Zástupný text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cs-CZ" noProof="0" dirty="0"/>
              <a:t>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692D0A1B-DE6A-4A13-83A0-4423AF8EB2A1}" type="datetime1">
              <a:rPr lang="cs-CZ" noProof="0" smtClean="0"/>
              <a:t>23.10.2024</a:t>
            </a:fld>
            <a:endParaRPr lang="cs-CZ" noProof="0"/>
          </a:p>
        </p:txBody>
      </p:sp>
      <p:sp>
        <p:nvSpPr>
          <p:cNvPr id="5" name="Zástupný symbol pro zápatí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cs-CZ" noProof="0"/>
          </a:p>
        </p:txBody>
      </p:sp>
      <p:sp>
        <p:nvSpPr>
          <p:cNvPr id="6" name="Zástupný symbol pro číslo snímku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cs-CZ" noProof="0" smtClean="0"/>
              <a:pPr rtl="0"/>
              <a:t>‹#›</a:t>
            </a:fld>
            <a:endParaRPr lang="cs-CZ" noProof="0"/>
          </a:p>
        </p:txBody>
      </p:sp>
      <p:cxnSp>
        <p:nvCxnSpPr>
          <p:cNvPr id="10" name="Přímá spojnice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35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rovnaodmena.cz/rovne-odmenovani/gender-pay-gap/"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ovnaodmena.cz/2023/10/10/"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hyperlink" Target="https://rovnaodmena.cz/rovne-odmenovani/gender-pay-ga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rovnaodmena.cz/wp-content/uploads/2021/01/76fef6e6.pdf" TargetMode="External"/><Relationship Id="rId2" Type="http://schemas.openxmlformats.org/officeDocument/2006/relationships/hyperlink" Target="http://rovnaodmena.cz/wp-content/uploads/2021/01/34c5639c.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ave.rozhlas.cz/gender-pay-gap-posouvame-se-k-lepsimu-ale-stale-mame-co-delat-mysli-si-gestorka-8885253%20od%204:43" TargetMode="External"/><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hyperlink" Target="mailto:rovnaodmena@mpsv.cz" TargetMode="Externa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diagramData" Target="../diagrams/data2.xml"/><Relationship Id="rId12"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youtu.be/YDKizHbVA6c" TargetMode="External"/><Relationship Id="rId11" Type="http://schemas.microsoft.com/office/2007/relationships/diagramDrawing" Target="../diagrams/drawing2.xml"/><Relationship Id="rId5" Type="http://schemas.openxmlformats.org/officeDocument/2006/relationships/image" Target="../media/image1.jpeg"/><Relationship Id="rId10" Type="http://schemas.openxmlformats.org/officeDocument/2006/relationships/diagramColors" Target="../diagrams/colors2.xml"/><Relationship Id="rId4" Type="http://schemas.openxmlformats.org/officeDocument/2006/relationships/notesSlide" Target="../notesSlides/notesSlide3.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hyperlink" Target="https://www.mpsv.cz/"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Obrázek 4" descr="obrázek prázdných rámečků obrázků na zdi">
            <a:extLst>
              <a:ext uri="{FF2B5EF4-FFF2-40B4-BE49-F238E27FC236}">
                <a16:creationId xmlns:a16="http://schemas.microsoft.com/office/drawing/2014/main" id="{74B1416E-E144-4B0E-9CB1-2137FB57B75D}"/>
              </a:ext>
            </a:extLst>
          </p:cNvPr>
          <p:cNvPicPr>
            <a:picLocks noChangeAspect="1"/>
          </p:cNvPicPr>
          <p:nvPr/>
        </p:nvPicPr>
        <p:blipFill rotWithShape="1">
          <a:blip r:embed="rId3"/>
          <a:srcRect l="787" t="9815" r="8304" b="13286"/>
          <a:stretch/>
        </p:blipFill>
        <p:spPr>
          <a:xfrm>
            <a:off x="2" y="10"/>
            <a:ext cx="12191695" cy="6857990"/>
          </a:xfrm>
          <a:prstGeom prst="rect">
            <a:avLst/>
          </a:prstGeom>
        </p:spPr>
      </p:pic>
      <p:sp>
        <p:nvSpPr>
          <p:cNvPr id="34" name="Obdélník 33">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a:p>
        </p:txBody>
      </p:sp>
      <p:sp>
        <p:nvSpPr>
          <p:cNvPr id="2" name="Nadpis 1">
            <a:extLst>
              <a:ext uri="{FF2B5EF4-FFF2-40B4-BE49-F238E27FC236}">
                <a16:creationId xmlns:a16="http://schemas.microsoft.com/office/drawing/2014/main" id="{08BDDBEB-2A0E-4470-BE29-A528A3A60875}"/>
              </a:ext>
            </a:extLst>
          </p:cNvPr>
          <p:cNvSpPr>
            <a:spLocks noGrp="1"/>
          </p:cNvSpPr>
          <p:nvPr>
            <p:ph type="ctrTitle"/>
          </p:nvPr>
        </p:nvSpPr>
        <p:spPr>
          <a:xfrm>
            <a:off x="1196351" y="2965141"/>
            <a:ext cx="6829044" cy="1873187"/>
          </a:xfrm>
        </p:spPr>
        <p:txBody>
          <a:bodyPr rtlCol="0">
            <a:normAutofit fontScale="90000"/>
          </a:bodyPr>
          <a:lstStyle/>
          <a:p>
            <a:r>
              <a:rPr lang="cs-CZ" sz="4000" b="1" dirty="0">
                <a:solidFill>
                  <a:srgbClr val="FF0000"/>
                </a:solidFill>
              </a:rPr>
              <a:t>Akční plán rovného odměňování žen a mužů 2023–2026</a:t>
            </a:r>
            <a:r>
              <a:rPr lang="cs-CZ" b="1" dirty="0"/>
              <a:t> </a:t>
            </a:r>
            <a:endParaRPr lang="cs-CZ" sz="4100" dirty="0">
              <a:solidFill>
                <a:srgbClr val="FFFFFE"/>
              </a:solidFill>
            </a:endParaRPr>
          </a:p>
        </p:txBody>
      </p:sp>
      <p:cxnSp>
        <p:nvCxnSpPr>
          <p:cNvPr id="36" name="Přímá spojnice 35">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10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5E3391-3D42-4BAE-A916-5A5054ACAEF8}"/>
              </a:ext>
            </a:extLst>
          </p:cNvPr>
          <p:cNvSpPr>
            <a:spLocks noGrp="1"/>
          </p:cNvSpPr>
          <p:nvPr>
            <p:ph type="title"/>
          </p:nvPr>
        </p:nvSpPr>
        <p:spPr/>
        <p:txBody>
          <a:bodyPr>
            <a:normAutofit fontScale="90000"/>
          </a:bodyPr>
          <a:lstStyle/>
          <a:p>
            <a:r>
              <a:rPr lang="cs-CZ" b="1" dirty="0"/>
              <a:t>AKTUÁLNÍ ROZDÍLY V ODMĚŇOVÁNÍ ŽEN A MUŽŮ V ČR</a:t>
            </a:r>
            <a:br>
              <a:rPr lang="cs-CZ" b="1" dirty="0"/>
            </a:br>
            <a:endParaRPr lang="cs-CZ" dirty="0"/>
          </a:p>
        </p:txBody>
      </p:sp>
      <p:sp>
        <p:nvSpPr>
          <p:cNvPr id="3" name="Zástupný symbol pro obsah 2">
            <a:extLst>
              <a:ext uri="{FF2B5EF4-FFF2-40B4-BE49-F238E27FC236}">
                <a16:creationId xmlns:a16="http://schemas.microsoft.com/office/drawing/2014/main" id="{E1EF576C-F258-4750-86E4-88FD8E292DF2}"/>
              </a:ext>
            </a:extLst>
          </p:cNvPr>
          <p:cNvSpPr>
            <a:spLocks noGrp="1"/>
          </p:cNvSpPr>
          <p:nvPr>
            <p:ph sz="half" idx="1"/>
          </p:nvPr>
        </p:nvSpPr>
        <p:spPr>
          <a:xfrm>
            <a:off x="0" y="2010878"/>
            <a:ext cx="6092483" cy="3932722"/>
          </a:xfrm>
        </p:spPr>
        <p:txBody>
          <a:bodyPr>
            <a:normAutofit fontScale="55000" lnSpcReduction="20000"/>
          </a:bodyPr>
          <a:lstStyle/>
          <a:p>
            <a:r>
              <a:rPr lang="cs-CZ" dirty="0">
                <a:hlinkClick r:id="rId2"/>
              </a:rPr>
              <a:t>https://rovnaodmena.cz/rovne-odmenovani/gender-pay-gap/</a:t>
            </a:r>
            <a:endParaRPr lang="cs-CZ" dirty="0"/>
          </a:p>
          <a:p>
            <a:endParaRPr lang="cs-CZ" dirty="0"/>
          </a:p>
          <a:p>
            <a:r>
              <a:rPr lang="cs-CZ" sz="3600" dirty="0"/>
              <a:t>Data, sbíraná průběžně již od 60. let 20. století, ukazují, že problém nerovnosti v odměňování žen a mužů není v ČR žádnou novinkou. V roce 1962 dosahoval GPG dokonce výše 36 %. V 70. a 80. letech se sice rozdíl – mj. vlivem významného nárůstu vzdělanosti žen – snížil na 29 % (přičemž trend mírného poklesu pokračoval i v 90. letech), od roku 2002 však rozdíly v odměňování žen a mužů v ČR dále neklesají, ale spíše stagnují.</a:t>
            </a:r>
          </a:p>
        </p:txBody>
      </p:sp>
      <p:sp>
        <p:nvSpPr>
          <p:cNvPr id="4" name="Zástupný symbol pro obsah 3">
            <a:extLst>
              <a:ext uri="{FF2B5EF4-FFF2-40B4-BE49-F238E27FC236}">
                <a16:creationId xmlns:a16="http://schemas.microsoft.com/office/drawing/2014/main" id="{3999E0B3-7742-47ED-8785-6B48B324BDAD}"/>
              </a:ext>
            </a:extLst>
          </p:cNvPr>
          <p:cNvSpPr>
            <a:spLocks noGrp="1"/>
          </p:cNvSpPr>
          <p:nvPr>
            <p:ph sz="half" idx="2"/>
          </p:nvPr>
        </p:nvSpPr>
        <p:spPr>
          <a:xfrm>
            <a:off x="6413770" y="2017343"/>
            <a:ext cx="5412469" cy="4035768"/>
          </a:xfrm>
        </p:spPr>
        <p:txBody>
          <a:bodyPr>
            <a:normAutofit fontScale="55000" lnSpcReduction="20000"/>
          </a:bodyPr>
          <a:lstStyle/>
          <a:p>
            <a:pPr fontAlgn="base"/>
            <a:r>
              <a:rPr lang="cs-CZ" sz="2200" dirty="0"/>
              <a:t>Práce žen je konstantně podhodnocována, ženy též častěji pracují v hůře placených oborech. Vyšší GPG je patrný především v tzv. „feminizovaných odvětvích“, kterými jsou třeba vzdělávání (GPG 19 %) nebo zdravotnictví (GPG 24 %), tj. v odvětvích, kde je mezi zaměstnanci obecně vysoké (cca 80 %) zastoupení žen. Výrazněji se zde navíc projevuje také tzv. „fenomén skleněného výtahu“ – pokud již totiž v těchto (primárně „ženských“) oborech pracují muži, setkávají se často se strukturálním zvýhodněním, které jim umožňuje rychlejší kariérní růst spojený s růstem platu.</a:t>
            </a:r>
          </a:p>
          <a:p>
            <a:pPr fontAlgn="base"/>
            <a:r>
              <a:rPr lang="cs-CZ" sz="2200" dirty="0"/>
              <a:t>Pokud odhlédneme od jednotlivých pracovních oborů a zaměříme se na jednotlivé pracovní pozice a ocenění práce žen a mužů, nacházíme naopak největší GPG tam, kde je zastoupení žen velmi malé – například v řídících pozicích. Mezi řídícími pozicemi jsou ženy zastoupeny jen z 33 % a GPG (rozdíl v odměňování) dosahuje výše 26 %. Vysoký rozdíl na řídících pozicích je ovlivněn i tzv. „skleněným stropem“, neboli neviditelným systémem překážek, který ženám znemožňuje přístup do vyšších pozic. K dalším příčinám samotné existence GPG patří též netransparentní odměňování, nedostatečné či nedostupné možnosti slaďování práce a rodinných záležitostí a často též stále existující stereotypy ve volbě povolání u žen i mužů (dle zakořeněného dělení práce na „ženské“ a „mužské“).</a:t>
            </a:r>
          </a:p>
          <a:p>
            <a:endParaRPr lang="cs-CZ" dirty="0"/>
          </a:p>
        </p:txBody>
      </p:sp>
    </p:spTree>
    <p:extLst>
      <p:ext uri="{BB962C8B-B14F-4D97-AF65-F5344CB8AC3E}">
        <p14:creationId xmlns:p14="http://schemas.microsoft.com/office/powerpoint/2010/main" val="2110234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4E47C7-F0E0-4C18-9868-6B53E8A8B417}"/>
              </a:ext>
            </a:extLst>
          </p:cNvPr>
          <p:cNvSpPr>
            <a:spLocks noGrp="1"/>
          </p:cNvSpPr>
          <p:nvPr>
            <p:ph type="title"/>
          </p:nvPr>
        </p:nvSpPr>
        <p:spPr>
          <a:xfrm>
            <a:off x="1449217" y="518161"/>
            <a:ext cx="9605635" cy="1346034"/>
          </a:xfrm>
        </p:spPr>
        <p:txBody>
          <a:bodyPr>
            <a:normAutofit fontScale="90000"/>
          </a:bodyPr>
          <a:lstStyle/>
          <a:p>
            <a:r>
              <a:rPr lang="cs-CZ" b="1" dirty="0"/>
              <a:t>Nobelovu cenu za ekonomii získala Claudia </a:t>
            </a:r>
            <a:r>
              <a:rPr lang="cs-CZ" b="1" dirty="0" err="1"/>
              <a:t>Goldin</a:t>
            </a:r>
            <a:r>
              <a:rPr lang="cs-CZ" b="1" dirty="0"/>
              <a:t>, expertka na postavení žen na pracovním trhu</a:t>
            </a:r>
            <a:br>
              <a:rPr lang="cs-CZ" b="1" dirty="0"/>
            </a:br>
            <a:endParaRPr lang="cs-CZ" dirty="0"/>
          </a:p>
        </p:txBody>
      </p:sp>
      <p:sp>
        <p:nvSpPr>
          <p:cNvPr id="3" name="Zástupný symbol pro obsah 2">
            <a:extLst>
              <a:ext uri="{FF2B5EF4-FFF2-40B4-BE49-F238E27FC236}">
                <a16:creationId xmlns:a16="http://schemas.microsoft.com/office/drawing/2014/main" id="{F13B67AC-92C8-4F37-8775-5D0F30592165}"/>
              </a:ext>
            </a:extLst>
          </p:cNvPr>
          <p:cNvSpPr>
            <a:spLocks noGrp="1"/>
          </p:cNvSpPr>
          <p:nvPr>
            <p:ph sz="half" idx="1"/>
          </p:nvPr>
        </p:nvSpPr>
        <p:spPr>
          <a:xfrm>
            <a:off x="1449217" y="2010878"/>
            <a:ext cx="4643266" cy="3903662"/>
          </a:xfrm>
        </p:spPr>
        <p:txBody>
          <a:bodyPr>
            <a:normAutofit fontScale="92500" lnSpcReduction="10000"/>
          </a:bodyPr>
          <a:lstStyle/>
          <a:p>
            <a:pPr fontAlgn="base"/>
            <a:r>
              <a:rPr lang="cs-CZ" dirty="0">
                <a:hlinkClick r:id="rId2"/>
              </a:rPr>
              <a:t>10. října 2023</a:t>
            </a:r>
            <a:endParaRPr lang="cs-CZ" dirty="0"/>
          </a:p>
          <a:p>
            <a:pPr fontAlgn="base"/>
            <a:r>
              <a:rPr lang="cs-CZ" i="1" dirty="0"/>
              <a:t>V roce 2023 Nobelovu cenu za ekonomii získala Američanka Claudia </a:t>
            </a:r>
            <a:r>
              <a:rPr lang="cs-CZ" i="1" dirty="0" err="1"/>
              <a:t>Goldin</a:t>
            </a:r>
            <a:r>
              <a:rPr lang="cs-CZ" i="1" dirty="0"/>
              <a:t> za prohloubení znalostí o uplatnění žen na trhu práce. Je třetí ženou, která na toto ocenění dosáhla.</a:t>
            </a:r>
          </a:p>
          <a:p>
            <a:pPr fontAlgn="base"/>
            <a:endParaRPr lang="cs-CZ" i="1" dirty="0"/>
          </a:p>
          <a:p>
            <a:pPr fontAlgn="base"/>
            <a:r>
              <a:rPr lang="cs-CZ" dirty="0"/>
              <a:t>https://rovnaodmena.cz/nobelovu-cenu-za-ekonomii-ziskala-claudia-goldin-expertka-na-postaveni-zen-na-pracovnim-trhu/</a:t>
            </a:r>
          </a:p>
          <a:p>
            <a:endParaRPr lang="cs-CZ" dirty="0"/>
          </a:p>
        </p:txBody>
      </p:sp>
      <p:pic>
        <p:nvPicPr>
          <p:cNvPr id="5" name="Zástupný symbol pro obsah 4">
            <a:extLst>
              <a:ext uri="{FF2B5EF4-FFF2-40B4-BE49-F238E27FC236}">
                <a16:creationId xmlns:a16="http://schemas.microsoft.com/office/drawing/2014/main" id="{28D727D7-BDA9-48D2-8D76-6BB2F23CCAED}"/>
              </a:ext>
            </a:extLst>
          </p:cNvPr>
          <p:cNvPicPr>
            <a:picLocks noGrp="1" noChangeAspect="1"/>
          </p:cNvPicPr>
          <p:nvPr>
            <p:ph sz="half" idx="2"/>
          </p:nvPr>
        </p:nvPicPr>
        <p:blipFill>
          <a:blip r:embed="rId3"/>
          <a:stretch>
            <a:fillRect/>
          </a:stretch>
        </p:blipFill>
        <p:spPr>
          <a:xfrm>
            <a:off x="6553200" y="2017713"/>
            <a:ext cx="3903662" cy="3903662"/>
          </a:xfrm>
          <a:prstGeom prst="rect">
            <a:avLst/>
          </a:prstGeom>
        </p:spPr>
      </p:pic>
    </p:spTree>
    <p:extLst>
      <p:ext uri="{BB962C8B-B14F-4D97-AF65-F5344CB8AC3E}">
        <p14:creationId xmlns:p14="http://schemas.microsoft.com/office/powerpoint/2010/main" val="315739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0" name="Obdélník 7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2" name="Obrázek 8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84" name="Přímá spojnice 8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6" name="Přímá spojnice 8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Obrázek 4" descr="Bílé schodiště">
            <a:extLst>
              <a:ext uri="{FF2B5EF4-FFF2-40B4-BE49-F238E27FC236}">
                <a16:creationId xmlns:a16="http://schemas.microsoft.com/office/drawing/2014/main" id="{BDEE4019-56F2-459C-B15D-76C0CDC216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2" y="10"/>
            <a:ext cx="12191695" cy="6857990"/>
          </a:xfrm>
          <a:prstGeom prst="rect">
            <a:avLst/>
          </a:prstGeom>
          <a:solidFill>
            <a:schemeClr val="bg2">
              <a:lumMod val="90000"/>
            </a:schemeClr>
          </a:solidFill>
        </p:spPr>
      </p:pic>
      <p:sp>
        <p:nvSpPr>
          <p:cNvPr id="88" name="Obdélník 87">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a:p>
        </p:txBody>
      </p:sp>
      <p:sp>
        <p:nvSpPr>
          <p:cNvPr id="2" name="Nadpis 1">
            <a:extLst>
              <a:ext uri="{FF2B5EF4-FFF2-40B4-BE49-F238E27FC236}">
                <a16:creationId xmlns:a16="http://schemas.microsoft.com/office/drawing/2014/main" id="{E734342C-2173-4B23-9C3C-2950C6A3983D}"/>
              </a:ext>
            </a:extLst>
          </p:cNvPr>
          <p:cNvSpPr>
            <a:spLocks noGrp="1"/>
          </p:cNvSpPr>
          <p:nvPr>
            <p:ph type="title"/>
          </p:nvPr>
        </p:nvSpPr>
        <p:spPr>
          <a:xfrm>
            <a:off x="4065511" y="3236470"/>
            <a:ext cx="6832500" cy="1252601"/>
          </a:xfrm>
        </p:spPr>
        <p:txBody>
          <a:bodyPr vert="horz" lIns="91440" tIns="45720" rIns="91440" bIns="0" rtlCol="0" anchor="b">
            <a:normAutofit/>
          </a:bodyPr>
          <a:lstStyle/>
          <a:p>
            <a:pPr rtl="0"/>
            <a:r>
              <a:rPr lang="cs-CZ" sz="4100">
                <a:solidFill>
                  <a:srgbClr val="FFFFFE"/>
                </a:solidFill>
              </a:rPr>
              <a:t>Děkujeme!</a:t>
            </a:r>
          </a:p>
        </p:txBody>
      </p:sp>
      <p:cxnSp>
        <p:nvCxnSpPr>
          <p:cNvPr id="90" name="Přímá spojnice 89">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983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900F6E-AC7A-4606-8331-D4DAE5D62689}"/>
              </a:ext>
            </a:extLst>
          </p:cNvPr>
          <p:cNvSpPr>
            <a:spLocks noGrp="1"/>
          </p:cNvSpPr>
          <p:nvPr>
            <p:ph type="title"/>
          </p:nvPr>
        </p:nvSpPr>
        <p:spPr/>
        <p:txBody>
          <a:bodyPr/>
          <a:lstStyle/>
          <a:p>
            <a:br>
              <a:rPr lang="pl-PL" dirty="0"/>
            </a:br>
            <a:r>
              <a:rPr lang="pl-PL" b="1" dirty="0"/>
              <a:t>CO JE GENDER PAY GAP A JAK SE POČÍTÁ</a:t>
            </a:r>
            <a:endParaRPr lang="cs-CZ" dirty="0"/>
          </a:p>
        </p:txBody>
      </p:sp>
      <p:sp>
        <p:nvSpPr>
          <p:cNvPr id="3" name="Zástupný symbol pro obsah 2">
            <a:extLst>
              <a:ext uri="{FF2B5EF4-FFF2-40B4-BE49-F238E27FC236}">
                <a16:creationId xmlns:a16="http://schemas.microsoft.com/office/drawing/2014/main" id="{278942E0-CDB4-4B3B-842C-48A066D450FA}"/>
              </a:ext>
            </a:extLst>
          </p:cNvPr>
          <p:cNvSpPr>
            <a:spLocks noGrp="1"/>
          </p:cNvSpPr>
          <p:nvPr>
            <p:ph idx="1"/>
          </p:nvPr>
        </p:nvSpPr>
        <p:spPr>
          <a:xfrm>
            <a:off x="1451579" y="2015732"/>
            <a:ext cx="9603275" cy="3450613"/>
          </a:xfrm>
        </p:spPr>
        <p:txBody>
          <a:bodyPr/>
          <a:lstStyle/>
          <a:p>
            <a:r>
              <a:rPr lang="cs-CZ" dirty="0">
                <a:hlinkClick r:id="rId2"/>
              </a:rPr>
              <a:t>https://rovnaodmena.cz/rovne-odmenovani/gender-pay-gap/</a:t>
            </a:r>
            <a:endParaRPr lang="cs-CZ" dirty="0"/>
          </a:p>
          <a:p>
            <a:endParaRPr lang="cs-CZ" dirty="0"/>
          </a:p>
          <a:p>
            <a:r>
              <a:rPr lang="cs-CZ" dirty="0"/>
              <a:t>Gender </a:t>
            </a:r>
            <a:r>
              <a:rPr lang="cs-CZ" dirty="0" err="1"/>
              <a:t>pay</a:t>
            </a:r>
            <a:r>
              <a:rPr lang="cs-CZ" dirty="0"/>
              <a:t> gap (GPG) je ukazatel, který stanovuje hodnotu rozdílů v odměňování žen a mužů. Nemá jednotný způsob měření. Není-li uvedeno jinak, GPG je stanoven jako procentuální rozdíl mezi průměrným hodinovým hrubým výdělkem zaměstnaných mužů a žen (takto je často používán na úrovni EU, jako hlavní indikátor nerovného odměňování žen a mužů sloužící k mezinárodnímu srovnání).  </a:t>
            </a:r>
          </a:p>
          <a:p>
            <a:r>
              <a:rPr lang="cs-CZ" dirty="0">
                <a:solidFill>
                  <a:srgbClr val="FF0000"/>
                </a:solidFill>
                <a:highlight>
                  <a:srgbClr val="FFFF00"/>
                </a:highlight>
              </a:rPr>
              <a:t>Tuto prezentaci denní studenti ještě neměli. 2024.</a:t>
            </a:r>
          </a:p>
        </p:txBody>
      </p:sp>
    </p:spTree>
    <p:extLst>
      <p:ext uri="{BB962C8B-B14F-4D97-AF65-F5344CB8AC3E}">
        <p14:creationId xmlns:p14="http://schemas.microsoft.com/office/powerpoint/2010/main" val="2167685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7832A-51C8-4395-B888-66187AD460B6}"/>
              </a:ext>
            </a:extLst>
          </p:cNvPr>
          <p:cNvSpPr>
            <a:spLocks noGrp="1"/>
          </p:cNvSpPr>
          <p:nvPr>
            <p:ph type="title"/>
          </p:nvPr>
        </p:nvSpPr>
        <p:spPr/>
        <p:txBody>
          <a:bodyPr/>
          <a:lstStyle/>
          <a:p>
            <a:r>
              <a:rPr lang="cs-CZ" dirty="0"/>
              <a:t>Jak se </a:t>
            </a:r>
            <a:r>
              <a:rPr lang="cs-CZ" dirty="0" err="1"/>
              <a:t>gpg</a:t>
            </a:r>
            <a:r>
              <a:rPr lang="cs-CZ" dirty="0"/>
              <a:t> počítá? </a:t>
            </a:r>
          </a:p>
        </p:txBody>
      </p:sp>
      <p:sp>
        <p:nvSpPr>
          <p:cNvPr id="3" name="Zástupný symbol pro obsah 2">
            <a:extLst>
              <a:ext uri="{FF2B5EF4-FFF2-40B4-BE49-F238E27FC236}">
                <a16:creationId xmlns:a16="http://schemas.microsoft.com/office/drawing/2014/main" id="{3500AB67-8A99-4198-879B-AC93B492B3B6}"/>
              </a:ext>
            </a:extLst>
          </p:cNvPr>
          <p:cNvSpPr>
            <a:spLocks noGrp="1"/>
          </p:cNvSpPr>
          <p:nvPr>
            <p:ph sz="half" idx="1"/>
          </p:nvPr>
        </p:nvSpPr>
        <p:spPr/>
        <p:txBody>
          <a:bodyPr/>
          <a:lstStyle/>
          <a:p>
            <a:endParaRPr lang="cs-CZ"/>
          </a:p>
        </p:txBody>
      </p:sp>
      <p:sp>
        <p:nvSpPr>
          <p:cNvPr id="4" name="Zástupný symbol pro obsah 3">
            <a:extLst>
              <a:ext uri="{FF2B5EF4-FFF2-40B4-BE49-F238E27FC236}">
                <a16:creationId xmlns:a16="http://schemas.microsoft.com/office/drawing/2014/main" id="{816B8B7A-A476-4CE7-83E6-D3019A506C92}"/>
              </a:ext>
            </a:extLst>
          </p:cNvPr>
          <p:cNvSpPr>
            <a:spLocks noGrp="1"/>
          </p:cNvSpPr>
          <p:nvPr>
            <p:ph sz="half" idx="2"/>
          </p:nvPr>
        </p:nvSpPr>
        <p:spPr/>
        <p:txBody>
          <a:bodyPr/>
          <a:lstStyle/>
          <a:p>
            <a:endParaRPr lang="cs-CZ"/>
          </a:p>
        </p:txBody>
      </p:sp>
      <p:pic>
        <p:nvPicPr>
          <p:cNvPr id="3074" name="Picture 2" descr="https://rovnaodmena.cz/wp-content/uploads/2022/11/image-2.png">
            <a:extLst>
              <a:ext uri="{FF2B5EF4-FFF2-40B4-BE49-F238E27FC236}">
                <a16:creationId xmlns:a16="http://schemas.microsoft.com/office/drawing/2014/main" id="{032AD488-0287-4538-8828-93B0FE620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2176463"/>
            <a:ext cx="9001125"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9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B7B5A0-39D3-4C28-9F85-86D327ECA291}"/>
              </a:ext>
            </a:extLst>
          </p:cNvPr>
          <p:cNvSpPr>
            <a:spLocks noGrp="1"/>
          </p:cNvSpPr>
          <p:nvPr>
            <p:ph type="title"/>
          </p:nvPr>
        </p:nvSpPr>
        <p:spPr/>
        <p:txBody>
          <a:bodyPr/>
          <a:lstStyle/>
          <a:p>
            <a:r>
              <a:rPr lang="pl-PL" b="1" dirty="0"/>
              <a:t>CO BY MĚLI VĚDĚT VŠICHNI</a:t>
            </a:r>
            <a:br>
              <a:rPr lang="pl-PL" b="1" dirty="0"/>
            </a:br>
            <a:endParaRPr lang="cs-CZ" dirty="0"/>
          </a:p>
        </p:txBody>
      </p:sp>
      <p:sp>
        <p:nvSpPr>
          <p:cNvPr id="3" name="Zástupný symbol pro obsah 2">
            <a:extLst>
              <a:ext uri="{FF2B5EF4-FFF2-40B4-BE49-F238E27FC236}">
                <a16:creationId xmlns:a16="http://schemas.microsoft.com/office/drawing/2014/main" id="{EC9F2979-E0E9-4212-95F6-959033BB2781}"/>
              </a:ext>
            </a:extLst>
          </p:cNvPr>
          <p:cNvSpPr>
            <a:spLocks noGrp="1"/>
          </p:cNvSpPr>
          <p:nvPr>
            <p:ph idx="1"/>
          </p:nvPr>
        </p:nvSpPr>
        <p:spPr/>
        <p:txBody>
          <a:bodyPr>
            <a:normAutofit lnSpcReduction="10000"/>
          </a:bodyPr>
          <a:lstStyle/>
          <a:p>
            <a:r>
              <a:rPr lang="cs-CZ" dirty="0">
                <a:hlinkClick r:id="rId2"/>
              </a:rPr>
              <a:t>https://rovnaodmena.cz/rovne-odmenovani/co-by-zamestnanci-meli-vedet/</a:t>
            </a:r>
            <a:r>
              <a:rPr lang="cs-CZ" dirty="0"/>
              <a:t> </a:t>
            </a:r>
          </a:p>
          <a:p>
            <a:endParaRPr lang="cs-CZ" dirty="0"/>
          </a:p>
          <a:p>
            <a:pPr fontAlgn="base"/>
            <a:r>
              <a:rPr lang="cs-CZ" b="1" dirty="0"/>
              <a:t>Gender </a:t>
            </a:r>
            <a:r>
              <a:rPr lang="cs-CZ" b="1" dirty="0" err="1"/>
              <a:t>Pay</a:t>
            </a:r>
            <a:r>
              <a:rPr lang="cs-CZ" b="1" dirty="0"/>
              <a:t> Gap (GPG), neboli rozdíl ve výdělcích žen a mužů</a:t>
            </a:r>
            <a:r>
              <a:rPr lang="cs-CZ" dirty="0"/>
              <a:t>, je v České republice 16, 4 % (zdroj </a:t>
            </a:r>
            <a:r>
              <a:rPr lang="cs-CZ" dirty="0" err="1"/>
              <a:t>Eurostat</a:t>
            </a:r>
            <a:r>
              <a:rPr lang="cs-CZ" dirty="0"/>
              <a:t>, 2020). </a:t>
            </a:r>
          </a:p>
          <a:p>
            <a:pPr fontAlgn="base"/>
            <a:r>
              <a:rPr lang="cs-CZ" dirty="0"/>
              <a:t>Věděli jste, že nejvyšší rozdíly v odměňování najdete mezi vysokoškolsky vzdělanými lidmi? A že rozdíl mezi výdělkem muže a ženy na stejné pozici může představovat až 15 000 Kč měsíčně? </a:t>
            </a:r>
          </a:p>
          <a:p>
            <a:pPr fontAlgn="base"/>
            <a:r>
              <a:rPr lang="cs-CZ" dirty="0"/>
              <a:t>Víte, že ženy mají v průměru až o 17 % nižší starobní důchod?</a:t>
            </a:r>
          </a:p>
          <a:p>
            <a:endParaRPr lang="cs-CZ" dirty="0"/>
          </a:p>
        </p:txBody>
      </p:sp>
    </p:spTree>
    <p:extLst>
      <p:ext uri="{BB962C8B-B14F-4D97-AF65-F5344CB8AC3E}">
        <p14:creationId xmlns:p14="http://schemas.microsoft.com/office/powerpoint/2010/main" val="1533023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42E28F-A546-4BC0-92AB-5888C7FE32D5}"/>
              </a:ext>
            </a:extLst>
          </p:cNvPr>
          <p:cNvSpPr>
            <a:spLocks noGrp="1"/>
          </p:cNvSpPr>
          <p:nvPr>
            <p:ph type="title"/>
          </p:nvPr>
        </p:nvSpPr>
        <p:spPr/>
        <p:txBody>
          <a:bodyPr/>
          <a:lstStyle/>
          <a:p>
            <a:r>
              <a:rPr lang="pl-PL" b="1" dirty="0"/>
              <a:t>CO TO JE OČIŠTĚNÝ GAP</a:t>
            </a:r>
            <a:br>
              <a:rPr lang="pl-PL" b="1" dirty="0"/>
            </a:br>
            <a:endParaRPr lang="cs-CZ" dirty="0"/>
          </a:p>
        </p:txBody>
      </p:sp>
      <p:sp>
        <p:nvSpPr>
          <p:cNvPr id="3" name="Zástupný symbol pro obsah 2">
            <a:extLst>
              <a:ext uri="{FF2B5EF4-FFF2-40B4-BE49-F238E27FC236}">
                <a16:creationId xmlns:a16="http://schemas.microsoft.com/office/drawing/2014/main" id="{35CF0246-881E-46A6-A0D8-89225EE1371A}"/>
              </a:ext>
            </a:extLst>
          </p:cNvPr>
          <p:cNvSpPr>
            <a:spLocks noGrp="1"/>
          </p:cNvSpPr>
          <p:nvPr>
            <p:ph idx="1"/>
          </p:nvPr>
        </p:nvSpPr>
        <p:spPr/>
        <p:txBody>
          <a:bodyPr>
            <a:normAutofit fontScale="77500" lnSpcReduction="20000"/>
          </a:bodyPr>
          <a:lstStyle/>
          <a:p>
            <a:pPr fontAlgn="base"/>
            <a:r>
              <a:rPr lang="cs-CZ" dirty="0"/>
              <a:t>Některé z užívaných metod (nejčastěji na bázi regresní analýzy) nám umožňují určit, jak velkou část celkové hodnoty GPG je možné vysvětlit dílčími faktory, jakými jsou například odvětví, velikost podniku, plný/částečný úvazek, délka praxe, věk nebo třeba vzdělání. Očištěný GPG pak představuje hodnotu, kterou pomocí daných faktorů vysvětlit nelze. Tato „nevysvětlená“ část celkového GPG (nazývaná rovněž „adjustovaný GPG“) se již více blíží hodnotě přímé diskriminace.</a:t>
            </a:r>
          </a:p>
          <a:p>
            <a:pPr fontAlgn="base"/>
            <a:r>
              <a:rPr lang="cs-CZ" dirty="0"/>
              <a:t>Vlivu jednotlivých faktorů na výši tuzemského GPG se věnuje naše studie </a:t>
            </a:r>
            <a:r>
              <a:rPr lang="cs-CZ" dirty="0">
                <a:hlinkClick r:id="rId2"/>
              </a:rPr>
              <a:t>Rozdíly v odměňování žen a mužů v ČR: Pracoviště, zaměstnání stejná práce a rozklad faktorů.</a:t>
            </a:r>
            <a:r>
              <a:rPr lang="cs-CZ" dirty="0"/>
              <a:t> Z ní vyplývá, že hodnota očištěného GPG činí v ČR (při zohlednění hlediska stejné pozice u stejného zaměstnavatele) celých 10 %. Velký rozdíl pak panuje mezi veřejným sektorem, kde očištěný GPG dosahuje zhruba 5 %, a sektorem soukromým, kde je jeho hodnota více než dvojnásobná (10 %). Zapotřebí je ovšem zdůraznit, že dvojnásobná je ve srovnání s jinými evropskými zeměmi v ČR i samotná průměrná hodnota očištěného GPG. Příčiny tohoto alarmujícího rozdílu v odměňování žen a mužů je tak nutno hledat v jiných skutečnostech, potenciálně i v samotné přímé diskriminaci (</a:t>
            </a:r>
            <a:r>
              <a:rPr lang="cs-CZ" dirty="0">
                <a:hlinkClick r:id="rId3"/>
              </a:rPr>
              <a:t>PDF ke stažení – GPG</a:t>
            </a:r>
            <a:r>
              <a:rPr lang="cs-CZ" dirty="0"/>
              <a:t>).</a:t>
            </a:r>
          </a:p>
          <a:p>
            <a:endParaRPr lang="cs-CZ" dirty="0"/>
          </a:p>
        </p:txBody>
      </p:sp>
    </p:spTree>
    <p:extLst>
      <p:ext uri="{BB962C8B-B14F-4D97-AF65-F5344CB8AC3E}">
        <p14:creationId xmlns:p14="http://schemas.microsoft.com/office/powerpoint/2010/main" val="917371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1BC149-400B-4C32-86CD-3931565F8CAF}"/>
              </a:ext>
            </a:extLst>
          </p:cNvPr>
          <p:cNvSpPr>
            <a:spLocks noGrp="1"/>
          </p:cNvSpPr>
          <p:nvPr>
            <p:ph type="title"/>
          </p:nvPr>
        </p:nvSpPr>
        <p:spPr>
          <a:xfrm>
            <a:off x="1449217" y="203201"/>
            <a:ext cx="9605635" cy="1660994"/>
          </a:xfrm>
        </p:spPr>
        <p:txBody>
          <a:bodyPr>
            <a:normAutofit fontScale="90000"/>
          </a:bodyPr>
          <a:lstStyle/>
          <a:p>
            <a:r>
              <a:rPr lang="cs-CZ" b="1" i="1" dirty="0"/>
              <a:t>„Ženy v České republice vydělávají v průměru o 16,4 % méně než muži. </a:t>
            </a:r>
            <a:br>
              <a:rPr lang="cs-CZ" dirty="0"/>
            </a:br>
            <a:r>
              <a:rPr lang="cs-CZ" b="1" i="1" dirty="0"/>
              <a:t>S  největším rozdílem v odměňování (23 %) se setkáváme u žen ve věku mezi  40 a 44 lety.“</a:t>
            </a:r>
            <a:endParaRPr lang="cs-CZ" dirty="0"/>
          </a:p>
        </p:txBody>
      </p:sp>
      <p:sp>
        <p:nvSpPr>
          <p:cNvPr id="3" name="Zástupný symbol pro obsah 2">
            <a:extLst>
              <a:ext uri="{FF2B5EF4-FFF2-40B4-BE49-F238E27FC236}">
                <a16:creationId xmlns:a16="http://schemas.microsoft.com/office/drawing/2014/main" id="{0B3C6075-E375-4FE5-99B5-D1071D267237}"/>
              </a:ext>
            </a:extLst>
          </p:cNvPr>
          <p:cNvSpPr>
            <a:spLocks noGrp="1"/>
          </p:cNvSpPr>
          <p:nvPr>
            <p:ph sz="half" idx="1"/>
          </p:nvPr>
        </p:nvSpPr>
        <p:spPr>
          <a:xfrm>
            <a:off x="1361440" y="2489200"/>
            <a:ext cx="4731043" cy="2970273"/>
          </a:xfrm>
        </p:spPr>
        <p:txBody>
          <a:bodyPr>
            <a:normAutofit fontScale="62500" lnSpcReduction="20000"/>
          </a:bodyPr>
          <a:lstStyle/>
          <a:p>
            <a:r>
              <a:rPr lang="cs-CZ" dirty="0"/>
              <a:t>DESATERO</a:t>
            </a:r>
          </a:p>
          <a:p>
            <a:r>
              <a:rPr lang="cs-CZ" dirty="0">
                <a:hlinkClick r:id="rId2"/>
              </a:rPr>
              <a:t>https://rovnaodmena.cz/rovne-odmenovani/co-by-zamestnanci-meli-vedet/</a:t>
            </a:r>
            <a:endParaRPr lang="cs-CZ" dirty="0"/>
          </a:p>
          <a:p>
            <a:endParaRPr lang="cs-CZ" dirty="0"/>
          </a:p>
          <a:p>
            <a:r>
              <a:rPr lang="cs-CZ" b="1" dirty="0"/>
              <a:t>Jak snížit platovou nerovnost? „Buďme transparentní a zaveďme kontroly větších firem,“ říká </a:t>
            </a:r>
            <a:r>
              <a:rPr lang="cs-CZ" b="1" dirty="0" err="1"/>
              <a:t>gestorka</a:t>
            </a:r>
            <a:r>
              <a:rPr lang="cs-CZ" b="1" dirty="0"/>
              <a:t> projektu Rovná odměna Lenka </a:t>
            </a:r>
            <a:r>
              <a:rPr lang="cs-CZ" b="1" dirty="0" err="1"/>
              <a:t>Simerská</a:t>
            </a:r>
            <a:r>
              <a:rPr lang="cs-CZ" b="1" dirty="0"/>
              <a:t>. Poslechněte si celý rozhovor o gender </a:t>
            </a:r>
            <a:r>
              <a:rPr lang="cs-CZ" b="1" dirty="0" err="1"/>
              <a:t>pay</a:t>
            </a:r>
            <a:r>
              <a:rPr lang="cs-CZ" b="1" dirty="0"/>
              <a:t> gap ve Finančáku </a:t>
            </a:r>
            <a:endParaRPr lang="cs-CZ" dirty="0"/>
          </a:p>
          <a:p>
            <a:r>
              <a:rPr lang="cs-CZ" dirty="0"/>
              <a:t> </a:t>
            </a:r>
            <a:r>
              <a:rPr lang="cs-CZ" dirty="0">
                <a:hlinkClick r:id="rId3"/>
              </a:rPr>
              <a:t>https://wave.rozhlas.cz/gender-pay-gap-posouvame-se-k-lepsimu-ale-stale-mame-co-delat-mysli-si-gestorka-8885253 od 4:43</a:t>
            </a:r>
            <a:r>
              <a:rPr lang="cs-CZ" dirty="0"/>
              <a:t> ...  </a:t>
            </a:r>
          </a:p>
          <a:p>
            <a:endParaRPr lang="cs-CZ" dirty="0"/>
          </a:p>
        </p:txBody>
      </p:sp>
      <p:sp>
        <p:nvSpPr>
          <p:cNvPr id="7" name="Zástupný symbol pro obsah 6">
            <a:extLst>
              <a:ext uri="{FF2B5EF4-FFF2-40B4-BE49-F238E27FC236}">
                <a16:creationId xmlns:a16="http://schemas.microsoft.com/office/drawing/2014/main" id="{5F9D4543-576B-4A23-9064-5586CB640426}"/>
              </a:ext>
            </a:extLst>
          </p:cNvPr>
          <p:cNvSpPr>
            <a:spLocks noGrp="1"/>
          </p:cNvSpPr>
          <p:nvPr>
            <p:ph sz="half" idx="2"/>
          </p:nvPr>
        </p:nvSpPr>
        <p:spPr/>
        <p:txBody>
          <a:bodyPr>
            <a:normAutofit fontScale="62500" lnSpcReduction="20000"/>
          </a:bodyPr>
          <a:lstStyle/>
          <a:p>
            <a:r>
              <a:rPr lang="cs-CZ" dirty="0"/>
              <a:t>Lenka </a:t>
            </a:r>
            <a:r>
              <a:rPr lang="cs-CZ" dirty="0" err="1"/>
              <a:t>Simerská</a:t>
            </a:r>
            <a:endParaRPr lang="cs-CZ" dirty="0"/>
          </a:p>
        </p:txBody>
      </p:sp>
      <p:pic>
        <p:nvPicPr>
          <p:cNvPr id="6" name="Obrázek 5">
            <a:extLst>
              <a:ext uri="{FF2B5EF4-FFF2-40B4-BE49-F238E27FC236}">
                <a16:creationId xmlns:a16="http://schemas.microsoft.com/office/drawing/2014/main" id="{66285EED-EE10-4E4A-B3C9-3E22509FC1DE}"/>
              </a:ext>
            </a:extLst>
          </p:cNvPr>
          <p:cNvPicPr>
            <a:picLocks noChangeAspect="1"/>
          </p:cNvPicPr>
          <p:nvPr/>
        </p:nvPicPr>
        <p:blipFill>
          <a:blip r:embed="rId4"/>
          <a:stretch>
            <a:fillRect/>
          </a:stretch>
        </p:blipFill>
        <p:spPr>
          <a:xfrm>
            <a:off x="6814284" y="2476042"/>
            <a:ext cx="3435621" cy="2982821"/>
          </a:xfrm>
          <a:prstGeom prst="rect">
            <a:avLst/>
          </a:prstGeom>
        </p:spPr>
      </p:pic>
    </p:spTree>
    <p:extLst>
      <p:ext uri="{BB962C8B-B14F-4D97-AF65-F5344CB8AC3E}">
        <p14:creationId xmlns:p14="http://schemas.microsoft.com/office/powerpoint/2010/main" val="2370986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2" name="Obdélník 7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4" name="Obrázek 7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76" name="Přímá spojnice 7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8" name="Přímá spojnice 77">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0" name="Obdélník 79">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cxnSp>
        <p:nvCxnSpPr>
          <p:cNvPr id="82" name="Přímá spojnice 81">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3" name="Nadpis 1">
            <a:extLst>
              <a:ext uri="{FF2B5EF4-FFF2-40B4-BE49-F238E27FC236}">
                <a16:creationId xmlns:a16="http://schemas.microsoft.com/office/drawing/2014/main" id="{69F1744A-CA11-44DA-AE09-C24B436C1B4F}"/>
              </a:ext>
            </a:extLst>
          </p:cNvPr>
          <p:cNvSpPr>
            <a:spLocks noGrp="1"/>
          </p:cNvSpPr>
          <p:nvPr>
            <p:ph type="title"/>
          </p:nvPr>
        </p:nvSpPr>
        <p:spPr>
          <a:xfrm>
            <a:off x="7137820" y="1061192"/>
            <a:ext cx="3520367" cy="1049235"/>
          </a:xfrm>
        </p:spPr>
        <p:txBody>
          <a:bodyPr vert="horz" lIns="91440" tIns="45720" rIns="91440" bIns="45720" rtlCol="0" anchor="t">
            <a:normAutofit fontScale="90000"/>
          </a:bodyPr>
          <a:lstStyle/>
          <a:p>
            <a:pPr algn="ctr"/>
            <a:r>
              <a:rPr lang="cs-CZ" dirty="0">
                <a:hlinkClick r:id="rId4"/>
              </a:rPr>
              <a:t>rovnaodmena@mpsv.cz</a:t>
            </a:r>
            <a:br>
              <a:rPr lang="cs-CZ" dirty="0"/>
            </a:br>
            <a:br>
              <a:rPr lang="cs-CZ" dirty="0"/>
            </a:br>
            <a:r>
              <a:rPr lang="cs-CZ" dirty="0"/>
              <a:t>Naše aktivity</a:t>
            </a:r>
          </a:p>
        </p:txBody>
      </p:sp>
      <p:sp>
        <p:nvSpPr>
          <p:cNvPr id="84" name="Obdélník 83">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grpSp>
        <p:nvGrpSpPr>
          <p:cNvPr id="86" name="Skupina 85">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87" name="Obdélník 86">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sp>
          <p:nvSpPr>
            <p:cNvPr id="88" name="Obdélník 87">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grpSp>
      <p:pic>
        <p:nvPicPr>
          <p:cNvPr id="90" name="Obrázek 89">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92" name="Přímá spojnice 91">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8" name="Zástupný obsah 2" descr="Obrázek SmartArt">
            <a:extLst>
              <a:ext uri="{FF2B5EF4-FFF2-40B4-BE49-F238E27FC236}">
                <a16:creationId xmlns:a16="http://schemas.microsoft.com/office/drawing/2014/main" id="{FB509DA5-15CF-4F50-8076-F311C53562F4}"/>
              </a:ext>
            </a:extLst>
          </p:cNvPr>
          <p:cNvGraphicFramePr>
            <a:graphicFrameLocks/>
          </p:cNvGraphicFramePr>
          <p:nvPr>
            <p:extLst>
              <p:ext uri="{D42A27DB-BD31-4B8C-83A1-F6EECF244321}">
                <p14:modId xmlns:p14="http://schemas.microsoft.com/office/powerpoint/2010/main" val="3538554266"/>
              </p:ext>
            </p:extLst>
          </p:nvPr>
        </p:nvGraphicFramePr>
        <p:xfrm>
          <a:off x="7252446" y="2110428"/>
          <a:ext cx="4617169" cy="45716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Obrázek 7">
            <a:extLst>
              <a:ext uri="{FF2B5EF4-FFF2-40B4-BE49-F238E27FC236}">
                <a16:creationId xmlns:a16="http://schemas.microsoft.com/office/drawing/2014/main" id="{2DD0F5C6-D9E4-4190-AECF-74AA1995F388}"/>
              </a:ext>
            </a:extLst>
          </p:cNvPr>
          <p:cNvPicPr>
            <a:picLocks noChangeAspect="1"/>
          </p:cNvPicPr>
          <p:nvPr/>
        </p:nvPicPr>
        <p:blipFill>
          <a:blip r:embed="rId10"/>
          <a:stretch>
            <a:fillRect/>
          </a:stretch>
        </p:blipFill>
        <p:spPr>
          <a:xfrm>
            <a:off x="11111" y="104982"/>
            <a:ext cx="7126708" cy="5974304"/>
          </a:xfrm>
          <a:prstGeom prst="rect">
            <a:avLst/>
          </a:prstGeom>
        </p:spPr>
      </p:pic>
    </p:spTree>
    <p:extLst>
      <p:ext uri="{BB962C8B-B14F-4D97-AF65-F5344CB8AC3E}">
        <p14:creationId xmlns:p14="http://schemas.microsoft.com/office/powerpoint/2010/main" val="82549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5" name="Obdélník 44">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7" name="Obrázek 46">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49" name="Přímá spojnice 48">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1" name="Přímá spojnice 50">
            <a:extLst>
              <a:ext uri="{FF2B5EF4-FFF2-40B4-BE49-F238E27FC236}">
                <a16:creationId xmlns:a16="http://schemas.microsoft.com/office/drawing/2014/main" id="{77F5183C-A26A-4229-984A-7FCEB7EE2D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3" name="Obdélník 52">
            <a:extLst>
              <a:ext uri="{FF2B5EF4-FFF2-40B4-BE49-F238E27FC236}">
                <a16:creationId xmlns:a16="http://schemas.microsoft.com/office/drawing/2014/main" id="{35501695-D7FD-432D-AE9A-6A266331B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cxnSp>
        <p:nvCxnSpPr>
          <p:cNvPr id="55" name="Přímá spojnice 54">
            <a:extLst>
              <a:ext uri="{FF2B5EF4-FFF2-40B4-BE49-F238E27FC236}">
                <a16:creationId xmlns:a16="http://schemas.microsoft.com/office/drawing/2014/main" id="{25B6D770-CDC7-4A13-AD18-72AC72FC86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9416" y="1847088"/>
            <a:ext cx="286482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Nadpis 1">
            <a:extLst>
              <a:ext uri="{FF2B5EF4-FFF2-40B4-BE49-F238E27FC236}">
                <a16:creationId xmlns:a16="http://schemas.microsoft.com/office/drawing/2014/main" id="{0EA25782-BD92-45C9-A8FE-5E3488DF3DA3}"/>
              </a:ext>
            </a:extLst>
          </p:cNvPr>
          <p:cNvSpPr>
            <a:spLocks noGrp="1"/>
          </p:cNvSpPr>
          <p:nvPr>
            <p:ph type="title"/>
          </p:nvPr>
        </p:nvSpPr>
        <p:spPr>
          <a:xfrm>
            <a:off x="8644704" y="482172"/>
            <a:ext cx="2890346" cy="1997260"/>
          </a:xfrm>
        </p:spPr>
        <p:txBody>
          <a:bodyPr vert="horz" lIns="91440" tIns="45720" rIns="91440" bIns="45720" rtlCol="0" anchor="t">
            <a:normAutofit fontScale="90000"/>
          </a:bodyPr>
          <a:lstStyle/>
          <a:p>
            <a:pPr algn="ctr"/>
            <a:r>
              <a:rPr lang="cs-CZ" dirty="0">
                <a:hlinkClick r:id="rId6"/>
              </a:rPr>
              <a:t>https://youtu.be/YDKizHbVA6c</a:t>
            </a:r>
            <a:br>
              <a:rPr lang="cs-CZ" dirty="0"/>
            </a:br>
            <a:br>
              <a:rPr lang="cs-CZ" dirty="0"/>
            </a:br>
            <a:r>
              <a:rPr lang="cs-CZ" dirty="0"/>
              <a:t>https://youtu.be/zY_pQvPkREg</a:t>
            </a:r>
            <a:br>
              <a:rPr lang="cs-CZ" dirty="0"/>
            </a:br>
            <a:br>
              <a:rPr lang="cs-CZ" dirty="0"/>
            </a:br>
            <a:r>
              <a:rPr lang="cs-CZ" dirty="0"/>
              <a:t>https://zenavzenu.cz/lenka-simerska/</a:t>
            </a:r>
            <a:br>
              <a:rPr lang="cs-CZ" dirty="0"/>
            </a:br>
            <a:br>
              <a:rPr lang="cs-CZ" dirty="0"/>
            </a:br>
            <a:endParaRPr lang="cs-CZ" dirty="0"/>
          </a:p>
        </p:txBody>
      </p:sp>
      <p:sp>
        <p:nvSpPr>
          <p:cNvPr id="57" name="Obdélník 56">
            <a:extLst>
              <a:ext uri="{FF2B5EF4-FFF2-40B4-BE49-F238E27FC236}">
                <a16:creationId xmlns:a16="http://schemas.microsoft.com/office/drawing/2014/main" id="{6CF09C69-F194-46EC-955F-428636BCB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grpSp>
        <p:nvGrpSpPr>
          <p:cNvPr id="59" name="Skupina 58">
            <a:extLst>
              <a:ext uri="{FF2B5EF4-FFF2-40B4-BE49-F238E27FC236}">
                <a16:creationId xmlns:a16="http://schemas.microsoft.com/office/drawing/2014/main" id="{DB9FB08E-2EF9-40D3-8108-A537D2413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7463258" y="583365"/>
            <a:chExt cx="7560115" cy="5181928"/>
          </a:xfrm>
        </p:grpSpPr>
        <p:sp>
          <p:nvSpPr>
            <p:cNvPr id="60" name="Obdélník 59">
              <a:extLst>
                <a:ext uri="{FF2B5EF4-FFF2-40B4-BE49-F238E27FC236}">
                  <a16:creationId xmlns:a16="http://schemas.microsoft.com/office/drawing/2014/main" id="{9B20C890-1633-477A-9E9A-CDF73E9D0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sp>
          <p:nvSpPr>
            <p:cNvPr id="61" name="Obdélník 60">
              <a:extLst>
                <a:ext uri="{FF2B5EF4-FFF2-40B4-BE49-F238E27FC236}">
                  <a16:creationId xmlns:a16="http://schemas.microsoft.com/office/drawing/2014/main" id="{4EB4D734-DD7E-44DF-B573-33D82BEA7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grpSp>
      <p:sp>
        <p:nvSpPr>
          <p:cNvPr id="63" name="Obdélník 62">
            <a:extLst>
              <a:ext uri="{FF2B5EF4-FFF2-40B4-BE49-F238E27FC236}">
                <a16:creationId xmlns:a16="http://schemas.microsoft.com/office/drawing/2014/main" id="{CEC07C7E-F170-4240-91B9-54A1151E3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497" y="977099"/>
            <a:ext cx="6597725"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pic>
        <p:nvPicPr>
          <p:cNvPr id="65" name="Obrázek 64">
            <a:extLst>
              <a:ext uri="{FF2B5EF4-FFF2-40B4-BE49-F238E27FC236}">
                <a16:creationId xmlns:a16="http://schemas.microsoft.com/office/drawing/2014/main" id="{CA411B73-A3AF-4112-BD03-A802BE71E7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67" name="Přímá spojnice 66">
            <a:extLst>
              <a:ext uri="{FF2B5EF4-FFF2-40B4-BE49-F238E27FC236}">
                <a16:creationId xmlns:a16="http://schemas.microsoft.com/office/drawing/2014/main" id="{61302B36-F42E-49AB-A724-F90B87DF0A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6" name="Zástupný symbol pro obsah 15" descr="Obrázek SmartArt">
            <a:extLst>
              <a:ext uri="{FF2B5EF4-FFF2-40B4-BE49-F238E27FC236}">
                <a16:creationId xmlns:a16="http://schemas.microsoft.com/office/drawing/2014/main" id="{FEA7B78A-50D7-496B-9036-6921CE791D9E}"/>
              </a:ext>
            </a:extLst>
          </p:cNvPr>
          <p:cNvGraphicFramePr>
            <a:graphicFrameLocks noGrp="1"/>
          </p:cNvGraphicFramePr>
          <p:nvPr>
            <p:ph sz="half" idx="1"/>
            <p:extLst>
              <p:ext uri="{D42A27DB-BD31-4B8C-83A1-F6EECF244321}">
                <p14:modId xmlns:p14="http://schemas.microsoft.com/office/powerpoint/2010/main" val="3200746134"/>
              </p:ext>
            </p:extLst>
          </p:nvPr>
        </p:nvGraphicFramePr>
        <p:xfrm>
          <a:off x="8669416" y="1855093"/>
          <a:ext cx="2864820" cy="32875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2" name="Picture 4" descr="Lenka Simerská | zenavzenu.cz">
            <a:extLst>
              <a:ext uri="{FF2B5EF4-FFF2-40B4-BE49-F238E27FC236}">
                <a16:creationId xmlns:a16="http://schemas.microsoft.com/office/drawing/2014/main" id="{E2D3DDA3-C568-40B3-96C2-CF9A45D45F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900" y="1006315"/>
            <a:ext cx="6964226" cy="3917377"/>
          </a:xfrm>
          <a:prstGeom prst="rect">
            <a:avLst/>
          </a:prstGeom>
          <a:noFill/>
          <a:extLst>
            <a:ext uri="{909E8E84-426E-40DD-AFC4-6F175D3DCCD1}">
              <a14:hiddenFill xmlns:a14="http://schemas.microsoft.com/office/drawing/2010/main">
                <a:solidFill>
                  <a:srgbClr val="FFFFFF"/>
                </a:solidFill>
              </a14:hiddenFill>
            </a:ext>
          </a:extLst>
        </p:spPr>
      </p:pic>
      <p:pic>
        <p:nvPicPr>
          <p:cNvPr id="6" name="zvz_rozhovor_simerska">
            <a:hlinkClick r:id="" action="ppaction://media"/>
            <a:extLst>
              <a:ext uri="{FF2B5EF4-FFF2-40B4-BE49-F238E27FC236}">
                <a16:creationId xmlns:a16="http://schemas.microsoft.com/office/drawing/2014/main" id="{AFA52BA6-A6F3-4BBE-B2F6-755460AFC11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46704" y="1376190"/>
            <a:ext cx="487363" cy="487362"/>
          </a:xfrm>
          <a:prstGeom prst="rect">
            <a:avLst/>
          </a:prstGeom>
        </p:spPr>
      </p:pic>
    </p:spTree>
    <p:extLst>
      <p:ext uri="{BB962C8B-B14F-4D97-AF65-F5344CB8AC3E}">
        <p14:creationId xmlns:p14="http://schemas.microsoft.com/office/powerpoint/2010/main" val="30196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7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A3B59F-B3DB-4977-B464-1CF7C9247A70}"/>
              </a:ext>
            </a:extLst>
          </p:cNvPr>
          <p:cNvSpPr>
            <a:spLocks noGrp="1"/>
          </p:cNvSpPr>
          <p:nvPr>
            <p:ph type="title"/>
          </p:nvPr>
        </p:nvSpPr>
        <p:spPr/>
        <p:txBody>
          <a:bodyPr/>
          <a:lstStyle/>
          <a:p>
            <a:r>
              <a:rPr lang="cs-CZ" b="1" dirty="0"/>
              <a:t>O PROJEKTU</a:t>
            </a:r>
            <a:br>
              <a:rPr lang="cs-CZ" b="1" dirty="0"/>
            </a:br>
            <a:endParaRPr lang="cs-CZ" dirty="0"/>
          </a:p>
        </p:txBody>
      </p:sp>
      <p:sp>
        <p:nvSpPr>
          <p:cNvPr id="3" name="Zástupný symbol pro obsah 2">
            <a:extLst>
              <a:ext uri="{FF2B5EF4-FFF2-40B4-BE49-F238E27FC236}">
                <a16:creationId xmlns:a16="http://schemas.microsoft.com/office/drawing/2014/main" id="{FF1BCD57-3AE9-47C5-A511-04148D17B12A}"/>
              </a:ext>
            </a:extLst>
          </p:cNvPr>
          <p:cNvSpPr>
            <a:spLocks noGrp="1"/>
          </p:cNvSpPr>
          <p:nvPr>
            <p:ph sz="half" idx="1"/>
          </p:nvPr>
        </p:nvSpPr>
        <p:spPr/>
        <p:txBody>
          <a:bodyPr>
            <a:normAutofit fontScale="55000" lnSpcReduction="20000"/>
          </a:bodyPr>
          <a:lstStyle/>
          <a:p>
            <a:pPr fontAlgn="base"/>
            <a:r>
              <a:rPr lang="cs-CZ" sz="5100" dirty="0"/>
              <a:t>Jsme pětiletý systémový projekt </a:t>
            </a:r>
            <a:r>
              <a:rPr lang="cs-CZ" sz="5100" dirty="0">
                <a:hlinkClick r:id="rId2"/>
              </a:rPr>
              <a:t>Ministerstva práce a sociálních věcí</a:t>
            </a:r>
            <a:r>
              <a:rPr lang="cs-CZ" sz="5100" dirty="0"/>
              <a:t> zaměřený na řešení problému rozdílného odměňování žen a mužů v České republice.</a:t>
            </a:r>
          </a:p>
          <a:p>
            <a:pPr fontAlgn="base"/>
            <a:r>
              <a:rPr lang="cs-CZ" sz="5100" dirty="0"/>
              <a:t>rovnaodmena@mpsv.cz</a:t>
            </a:r>
          </a:p>
          <a:p>
            <a:endParaRPr lang="cs-CZ" dirty="0"/>
          </a:p>
        </p:txBody>
      </p:sp>
      <p:sp>
        <p:nvSpPr>
          <p:cNvPr id="4" name="Zástupný symbol pro obsah 3">
            <a:extLst>
              <a:ext uri="{FF2B5EF4-FFF2-40B4-BE49-F238E27FC236}">
                <a16:creationId xmlns:a16="http://schemas.microsoft.com/office/drawing/2014/main" id="{C29DECCB-0774-41CD-A7B9-E117588907CD}"/>
              </a:ext>
            </a:extLst>
          </p:cNvPr>
          <p:cNvSpPr>
            <a:spLocks noGrp="1"/>
          </p:cNvSpPr>
          <p:nvPr>
            <p:ph sz="half" idx="2"/>
          </p:nvPr>
        </p:nvSpPr>
        <p:spPr>
          <a:xfrm>
            <a:off x="6277708" y="2017342"/>
            <a:ext cx="4781215" cy="4207611"/>
          </a:xfrm>
        </p:spPr>
        <p:txBody>
          <a:bodyPr>
            <a:normAutofit fontScale="55000" lnSpcReduction="20000"/>
          </a:bodyPr>
          <a:lstStyle/>
          <a:p>
            <a:pPr fontAlgn="base"/>
            <a:r>
              <a:rPr lang="cs-CZ" b="1" cap="all" dirty="0"/>
              <a:t>JAKÉ FAKTORY SE PROMÍTAJÍ DO VÝŠE GPG</a:t>
            </a:r>
          </a:p>
          <a:p>
            <a:pPr fontAlgn="base"/>
            <a:r>
              <a:rPr lang="cs-CZ" b="1" dirty="0"/>
              <a:t>✦ Přímá diskriminace</a:t>
            </a:r>
            <a:br>
              <a:rPr lang="cs-CZ" dirty="0"/>
            </a:br>
            <a:r>
              <a:rPr lang="cs-CZ" dirty="0"/>
              <a:t>Ženy dostávají za stejnou práci (nebo práci stejné hodnoty) nižší mzdu než muži.</a:t>
            </a:r>
          </a:p>
          <a:p>
            <a:pPr fontAlgn="base"/>
            <a:r>
              <a:rPr lang="cs-CZ" dirty="0"/>
              <a:t>✦</a:t>
            </a:r>
            <a:r>
              <a:rPr lang="cs-CZ" b="1" dirty="0"/>
              <a:t> Nepřímá diskriminace</a:t>
            </a:r>
            <a:br>
              <a:rPr lang="cs-CZ" dirty="0"/>
            </a:br>
            <a:r>
              <a:rPr lang="cs-CZ" dirty="0"/>
              <a:t>Zdánlivě neutrální zacházení, které v důsledku znevýhodňuje ženy.</a:t>
            </a:r>
          </a:p>
          <a:p>
            <a:pPr fontAlgn="base"/>
            <a:r>
              <a:rPr lang="cs-CZ" dirty="0"/>
              <a:t>✦</a:t>
            </a:r>
            <a:r>
              <a:rPr lang="cs-CZ" b="1" dirty="0"/>
              <a:t> Horizontální segregace trhu práce</a:t>
            </a:r>
            <a:br>
              <a:rPr lang="cs-CZ" dirty="0"/>
            </a:br>
            <a:r>
              <a:rPr lang="cs-CZ" dirty="0"/>
              <a:t>Ženy jsou mnohem častěji zastoupeny v odvětvích, ve kterých je nižší úroveň mezd.</a:t>
            </a:r>
          </a:p>
          <a:p>
            <a:pPr fontAlgn="base"/>
            <a:r>
              <a:rPr lang="cs-CZ" dirty="0"/>
              <a:t>✦</a:t>
            </a:r>
            <a:r>
              <a:rPr lang="cs-CZ" b="1" dirty="0"/>
              <a:t> Vertikální segregace trhu práce</a:t>
            </a:r>
            <a:br>
              <a:rPr lang="cs-CZ" dirty="0"/>
            </a:br>
            <a:r>
              <a:rPr lang="cs-CZ" dirty="0"/>
              <a:t>Do vedoucích pozic se častěji dostávají muži než ženy.</a:t>
            </a:r>
          </a:p>
          <a:p>
            <a:pPr fontAlgn="base"/>
            <a:r>
              <a:rPr lang="cs-CZ" dirty="0"/>
              <a:t>✦</a:t>
            </a:r>
            <a:r>
              <a:rPr lang="cs-CZ" b="1" dirty="0"/>
              <a:t> Péče o rodinu a domácnost</a:t>
            </a:r>
            <a:br>
              <a:rPr lang="cs-CZ" dirty="0"/>
            </a:br>
            <a:r>
              <a:rPr lang="cs-CZ" dirty="0"/>
              <a:t>Péči o rodinu či domácnost se ve větší míře věnují právě ženy.</a:t>
            </a:r>
          </a:p>
          <a:p>
            <a:pPr fontAlgn="base"/>
            <a:r>
              <a:rPr lang="cs-CZ" dirty="0"/>
              <a:t>✦</a:t>
            </a:r>
            <a:r>
              <a:rPr lang="cs-CZ" b="1" dirty="0"/>
              <a:t> Genderové stereotypy</a:t>
            </a:r>
            <a:br>
              <a:rPr lang="cs-CZ" dirty="0"/>
            </a:br>
            <a:r>
              <a:rPr lang="cs-CZ" dirty="0"/>
              <a:t>Ženám a mužům jsou přisuzovány rozdílné vlastnosti, schopnosti a společenské role (např. žena – pečovatelka, muž – živitel rodiny).</a:t>
            </a:r>
          </a:p>
          <a:p>
            <a:endParaRPr lang="cs-CZ" dirty="0"/>
          </a:p>
        </p:txBody>
      </p:sp>
    </p:spTree>
    <p:extLst>
      <p:ext uri="{BB962C8B-B14F-4D97-AF65-F5344CB8AC3E}">
        <p14:creationId xmlns:p14="http://schemas.microsoft.com/office/powerpoint/2010/main" val="135427389"/>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BCF9EC99-89FF-486C-9E02-31E13FD72E16}">
  <ds:schemaRefs>
    <ds:schemaRef ds:uri="http://schemas.microsoft.com/sharepoint/v3/contenttype/forms"/>
  </ds:schemaRefs>
</ds:datastoreItem>
</file>

<file path=customXml/itemProps2.xml><?xml version="1.0" encoding="utf-8"?>
<ds:datastoreItem xmlns:ds="http://schemas.openxmlformats.org/officeDocument/2006/customXml" ds:itemID="{596CF9D2-F3E0-450F-B184-8D2A0EB8B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AABB37-1599-4AE8-818C-82E84CA93DF4}">
  <ds:schemaRefs>
    <ds:schemaRef ds:uri="16c05727-aa75-4e4a-9b5f-8a80a1165891"/>
    <ds:schemaRef ds:uri="http://schemas.microsoft.com/office/infopath/2007/PartnerControls"/>
    <ds:schemaRef ds:uri="http://schemas.openxmlformats.org/package/2006/metadata/core-properties"/>
    <ds:schemaRef ds:uri="http://purl.org/dc/elements/1.1/"/>
    <ds:schemaRef ds:uri="http://www.w3.org/XML/1998/namespace"/>
    <ds:schemaRef ds:uri="http://schemas.microsoft.com/office/2006/documentManagement/types"/>
    <ds:schemaRef ds:uri="http://purl.org/dc/dcmitype/"/>
    <ds:schemaRef ds:uri="http://purl.org/dc/terms/"/>
    <ds:schemaRef ds:uri="71af3243-3dd4-4a8d-8c0d-dd76da1f02a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Návrh Tvůrce galerie</Template>
  <TotalTime>0</TotalTime>
  <Words>1188</Words>
  <Application>Microsoft Office PowerPoint</Application>
  <PresentationFormat>Širokoúhlá obrazovka</PresentationFormat>
  <Paragraphs>52</Paragraphs>
  <Slides>12</Slides>
  <Notes>4</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12</vt:i4>
      </vt:variant>
    </vt:vector>
  </HeadingPairs>
  <TitlesOfParts>
    <vt:vector size="16" baseType="lpstr">
      <vt:lpstr>Arial</vt:lpstr>
      <vt:lpstr>Calibri</vt:lpstr>
      <vt:lpstr>Gill Sans MT</vt:lpstr>
      <vt:lpstr>Galerie</vt:lpstr>
      <vt:lpstr>Akční plán rovného odměňování žen a mužů 2023–2026 </vt:lpstr>
      <vt:lpstr> CO JE GENDER PAY GAP A JAK SE POČÍTÁ</vt:lpstr>
      <vt:lpstr>Jak se gpg počítá? </vt:lpstr>
      <vt:lpstr>CO BY MĚLI VĚDĚT VŠICHNI </vt:lpstr>
      <vt:lpstr>CO TO JE OČIŠTĚNÝ GAP </vt:lpstr>
      <vt:lpstr>„Ženy v České republice vydělávají v průměru o 16,4 % méně než muži.  S  největším rozdílem v odměňování (23 %) se setkáváme u žen ve věku mezi  40 a 44 lety.“</vt:lpstr>
      <vt:lpstr>rovnaodmena@mpsv.cz  Naše aktivity</vt:lpstr>
      <vt:lpstr>https://youtu.be/YDKizHbVA6c  https://youtu.be/zY_pQvPkREg  https://zenavzenu.cz/lenka-simerska/  </vt:lpstr>
      <vt:lpstr>O PROJEKTU </vt:lpstr>
      <vt:lpstr>AKTUÁLNÍ ROZDÍLY V ODMĚŇOVÁNÍ ŽEN A MUŽŮ V ČR </vt:lpstr>
      <vt:lpstr>Nobelovu cenu za ekonomii získala Claudia Goldin, expertka na postavení žen na pracovním trhu </vt:lpstr>
      <vt:lpstr>Děkujeme!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2023-11-02T07:24:14Z</dcterms:created>
  <dcterms:modified xsi:type="dcterms:W3CDTF">2024-10-23T10:32:10Z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