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9" r:id="rId5"/>
    <p:sldId id="276" r:id="rId6"/>
    <p:sldId id="280" r:id="rId7"/>
    <p:sldId id="281" r:id="rId8"/>
    <p:sldId id="282" r:id="rId9"/>
    <p:sldId id="283" r:id="rId10"/>
    <p:sldId id="284" r:id="rId11"/>
    <p:sldId id="285" r:id="rId12"/>
    <p:sldId id="319" r:id="rId13"/>
    <p:sldId id="320" r:id="rId14"/>
    <p:sldId id="286" r:id="rId15"/>
    <p:sldId id="288" r:id="rId16"/>
    <p:sldId id="287" r:id="rId17"/>
    <p:sldId id="258" r:id="rId18"/>
    <p:sldId id="289" r:id="rId19"/>
    <p:sldId id="318" r:id="rId20"/>
    <p:sldId id="259" r:id="rId21"/>
    <p:sldId id="260" r:id="rId22"/>
    <p:sldId id="261" r:id="rId23"/>
    <p:sldId id="262" r:id="rId24"/>
    <p:sldId id="263" r:id="rId25"/>
    <p:sldId id="264" r:id="rId26"/>
    <p:sldId id="265" r:id="rId27"/>
    <p:sldId id="266" r:id="rId28"/>
    <p:sldId id="267" r:id="rId29"/>
    <p:sldId id="316" r:id="rId30"/>
    <p:sldId id="321" r:id="rId31"/>
    <p:sldId id="322" r:id="rId32"/>
    <p:sldId id="317" r:id="rId33"/>
    <p:sldId id="268" r:id="rId34"/>
    <p:sldId id="270" r:id="rId35"/>
    <p:sldId id="271" r:id="rId36"/>
    <p:sldId id="315" r:id="rId37"/>
    <p:sldId id="273" r:id="rId38"/>
    <p:sldId id="274" r:id="rId39"/>
    <p:sldId id="290" r:id="rId40"/>
    <p:sldId id="275" r:id="rId41"/>
    <p:sldId id="277" r:id="rId42"/>
    <p:sldId id="323" r:id="rId43"/>
    <p:sldId id="278" r:id="rId44"/>
    <p:sldId id="291" r:id="rId45"/>
    <p:sldId id="293" r:id="rId46"/>
    <p:sldId id="292" r:id="rId47"/>
    <p:sldId id="294" r:id="rId48"/>
    <p:sldId id="295" r:id="rId49"/>
    <p:sldId id="296" r:id="rId50"/>
    <p:sldId id="312" r:id="rId51"/>
    <p:sldId id="333" r:id="rId52"/>
    <p:sldId id="334" r:id="rId53"/>
    <p:sldId id="314" r:id="rId54"/>
    <p:sldId id="311" r:id="rId55"/>
    <p:sldId id="313" r:id="rId56"/>
    <p:sldId id="297" r:id="rId57"/>
    <p:sldId id="298" r:id="rId58"/>
    <p:sldId id="299" r:id="rId59"/>
    <p:sldId id="300" r:id="rId60"/>
    <p:sldId id="301" r:id="rId61"/>
    <p:sldId id="302" r:id="rId62"/>
    <p:sldId id="303" r:id="rId63"/>
    <p:sldId id="324" r:id="rId64"/>
    <p:sldId id="304" r:id="rId65"/>
    <p:sldId id="305" r:id="rId66"/>
    <p:sldId id="306" r:id="rId67"/>
    <p:sldId id="307" r:id="rId68"/>
    <p:sldId id="308" r:id="rId69"/>
    <p:sldId id="309" r:id="rId70"/>
    <p:sldId id="325" r:id="rId71"/>
    <p:sldId id="326" r:id="rId72"/>
    <p:sldId id="327" r:id="rId73"/>
    <p:sldId id="328" r:id="rId74"/>
    <p:sldId id="310" r:id="rId75"/>
    <p:sldId id="335" r:id="rId76"/>
    <p:sldId id="272"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45150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74142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7436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93AF1D3F-27AD-4D85-86D5-1C29DC3999B8}"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7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133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42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D8CA44-F6F7-4DCD-9D1D-96EC84D2F7AC}" type="datetimeFigureOut">
              <a:rPr lang="cs-CZ" smtClean="0"/>
              <a:t>26.11.2024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255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622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26.11.2024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6596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26.11.2024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54429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D8CA44-F6F7-4DCD-9D1D-96EC84D2F7AC}" type="datetimeFigureOut">
              <a:rPr lang="cs-CZ" smtClean="0"/>
              <a:t>26.11.2024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96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22170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D8CA44-F6F7-4DCD-9D1D-96EC84D2F7AC}" type="datetimeFigureOut">
              <a:rPr lang="cs-CZ" smtClean="0"/>
              <a:t>26.11.2024</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822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9607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606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17438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48D8CA44-F6F7-4DCD-9D1D-96EC84D2F7AC}" type="datetimeFigureOut">
              <a:rPr lang="cs-CZ" smtClean="0"/>
              <a:t>26.11.2024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0022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911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26.11.2024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839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26.11.2024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505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48D8CA44-F6F7-4DCD-9D1D-96EC84D2F7AC}" type="datetimeFigureOut">
              <a:rPr lang="cs-CZ" smtClean="0"/>
              <a:t>26.11.2024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60021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D8CA44-F6F7-4DCD-9D1D-96EC84D2F7AC}" type="datetimeFigureOut">
              <a:rPr lang="cs-CZ" smtClean="0"/>
              <a:t>26.11.2024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1799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D8CA44-F6F7-4DCD-9D1D-96EC84D2F7AC}" type="datetimeFigureOut">
              <a:rPr lang="cs-CZ" smtClean="0"/>
              <a:t>26.11.2024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AF1D3F-27AD-4D85-86D5-1C29DC3999B8}" type="slidenum">
              <a:rPr lang="cs-CZ" smtClean="0"/>
              <a:t>‹#›</a:t>
            </a:fld>
            <a:endParaRPr lang="cs-CZ"/>
          </a:p>
        </p:txBody>
      </p:sp>
    </p:spTree>
    <p:extLst>
      <p:ext uri="{BB962C8B-B14F-4D97-AF65-F5344CB8AC3E}">
        <p14:creationId xmlns:p14="http://schemas.microsoft.com/office/powerpoint/2010/main" val="273535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D8CA44-F6F7-4DCD-9D1D-96EC84D2F7AC}" type="datetimeFigureOut">
              <a:rPr lang="cs-CZ" smtClean="0"/>
              <a:t>26.11.2024</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3AF1D3F-27AD-4D85-86D5-1C29DC3999B8}"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89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nchitawurst.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r.cz/gender-v-obsahu-vyzkumu-a-inovaci/" TargetMode="External"/><Relationship Id="rId2" Type="http://schemas.openxmlformats.org/officeDocument/2006/relationships/hyperlink" Target="https://www.youtube.com/watch?v=CT1jx7emeGA"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radna-prava.cz/www/old/homofobie__heterosexismus__diskriminace_sexualnich_minorit.pdf" TargetMode="External"/><Relationship Id="rId2" Type="http://schemas.openxmlformats.org/officeDocument/2006/relationships/hyperlink" Target="http://dx.doi.org/10.5817/AI2015-2-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2.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atistikaamy.cz/2016/03/absolventi-vysokych-skol-ocima-gender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2.xml"/><Relationship Id="rId4" Type="http://schemas.openxmlformats.org/officeDocument/2006/relationships/hyperlink" Target="https://www.rovnaodmena.cz/www/img/uploads/faktaoganderpaygap.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vskp.vse.cz/83642_diskriminace-na-trhu-prace-a-genderove-mzdove-rozdily-v-ceske-republice?title=gender" TargetMode="External"/><Relationship Id="rId2" Type="http://schemas.openxmlformats.org/officeDocument/2006/relationships/hyperlink" Target="https://vskp.vse.cz/?co_hledat=Diskriminace+%C5%BEen&amp;kde_hledat%5b%5d=nazev&amp;kde_hledat%5b%5d=autor&amp;kde_hledat%5b%5d=abstrakt&amp;katedra=&amp;typ=&amp;rok" TargetMode="External"/><Relationship Id="rId1" Type="http://schemas.openxmlformats.org/officeDocument/2006/relationships/slideLayout" Target="../slideLayouts/slideLayout2.xml"/><Relationship Id="rId4" Type="http://schemas.openxmlformats.org/officeDocument/2006/relationships/hyperlink" Target="https://vskp.vse.cz/83048_genderove-nerovnosti-na-trhu-prace-se-zamerenim-na-odmenovani?title=gend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Xt2IZahHb9E" TargetMode="External"/><Relationship Id="rId7" Type="http://schemas.openxmlformats.org/officeDocument/2006/relationships/hyperlink" Target="https://www.youtube.com/watch?v=6t7Vgb-WWC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youtube.com/watch?v=CT1jx7emeGA" TargetMode="External"/><Relationship Id="rId5" Type="http://schemas.openxmlformats.org/officeDocument/2006/relationships/hyperlink" Target="https://www.youtube.com/watch?v=httacdn1M5o" TargetMode="External"/><Relationship Id="rId4" Type="http://schemas.openxmlformats.org/officeDocument/2006/relationships/hyperlink" Target="https://genderaveda.cz/zeny-ve-ved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irozhlas.cz/zpravy-domov/rozdil-ve-mzdach-mezi-ceskymi-muzi-a-zenami-je-22-procent-v-evrope-treti-nejvyssi-_201604070600_jboce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p3TXPR1gH3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p3TXPR1gH3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21.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5.xml"/><Relationship Id="rId6" Type="http://schemas.openxmlformats.org/officeDocument/2006/relationships/hyperlink" Target="https://www.csfd.cz/film/367116-sufrazetka/galerie/plakaty/" TargetMode="External"/><Relationship Id="rId5" Type="http://schemas.openxmlformats.org/officeDocument/2006/relationships/image" Target="../media/image20.jpg"/><Relationship Id="rId4" Type="http://schemas.openxmlformats.org/officeDocument/2006/relationships/hyperlink" Target="https://www.csfd.cz/film/367116-sufrazetka/prehled/"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ec.europa.eu/info/files/proposal-directive-combating-violence-against-women-and-domestic-violence_cs" TargetMode="External"/><Relationship Id="rId2" Type="http://schemas.openxmlformats.org/officeDocument/2006/relationships/hyperlink" Target="https://ec.europa.eu/info/policies/justice-and-fundamental-rights/gender-equality/equal-pay/eu-action-equal-pay_cs#pay-transparency"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zKR1LkJf_hc" TargetMode="External"/><Relationship Id="rId2" Type="http://schemas.openxmlformats.org/officeDocument/2006/relationships/hyperlink" Target="https://eur-lex.europa.eu/legal-content/CS/TXT/PDF/?uri=CELEX:52020DC0152&amp;from=CS"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2D44-56FB-41E7-AEB7-5E0045D2054F}"/>
              </a:ext>
            </a:extLst>
          </p:cNvPr>
          <p:cNvSpPr>
            <a:spLocks noGrp="1"/>
          </p:cNvSpPr>
          <p:nvPr>
            <p:ph type="ctrTitle"/>
          </p:nvPr>
        </p:nvSpPr>
        <p:spPr>
          <a:xfrm>
            <a:off x="756138" y="1802424"/>
            <a:ext cx="10709031" cy="1995854"/>
          </a:xfrm>
        </p:spPr>
        <p:txBody>
          <a:bodyPr>
            <a:normAutofit/>
          </a:bodyPr>
          <a:lstStyle/>
          <a:p>
            <a:r>
              <a:rPr lang="cs-CZ" dirty="0"/>
              <a:t>Otázky rodové identity – genderová studia</a:t>
            </a:r>
          </a:p>
        </p:txBody>
      </p:sp>
      <p:sp>
        <p:nvSpPr>
          <p:cNvPr id="3" name="Podnadpis 2">
            <a:extLst>
              <a:ext uri="{FF2B5EF4-FFF2-40B4-BE49-F238E27FC236}">
                <a16:creationId xmlns:a16="http://schemas.microsoft.com/office/drawing/2014/main" id="{222B5E42-E22C-445B-AE99-4C2458AE8A2C}"/>
              </a:ext>
            </a:extLst>
          </p:cNvPr>
          <p:cNvSpPr>
            <a:spLocks noGrp="1"/>
          </p:cNvSpPr>
          <p:nvPr>
            <p:ph type="subTitle" idx="1"/>
          </p:nvPr>
        </p:nvSpPr>
        <p:spPr>
          <a:xfrm>
            <a:off x="756138" y="4352544"/>
            <a:ext cx="10709031" cy="1239894"/>
          </a:xfrm>
        </p:spPr>
        <p:txBody>
          <a:bodyPr>
            <a:normAutofit/>
          </a:bodyPr>
          <a:lstStyle/>
          <a:p>
            <a:r>
              <a:rPr lang="cs-CZ" sz="2200" dirty="0"/>
              <a:t>Mgr. Andrea Preissová Krejčí, Ph.D. | Slezská univerzita v Opavě, Fakulta veřejných politik</a:t>
            </a:r>
          </a:p>
          <a:p>
            <a:r>
              <a:rPr lang="cs-CZ" sz="2200" dirty="0"/>
              <a:t>Mgr. Jana Kočí, Ph.D. | Slezská univerzita v Opavě, Fakulta veřejných politik</a:t>
            </a:r>
          </a:p>
        </p:txBody>
      </p:sp>
    </p:spTree>
    <p:extLst>
      <p:ext uri="{BB962C8B-B14F-4D97-AF65-F5344CB8AC3E}">
        <p14:creationId xmlns:p14="http://schemas.microsoft.com/office/powerpoint/2010/main" val="1570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83581" y="283415"/>
            <a:ext cx="8590422" cy="1421098"/>
          </a:xfrm>
        </p:spPr>
        <p:txBody>
          <a:bodyPr>
            <a:normAutofit fontScale="90000"/>
          </a:bodyPr>
          <a:lstStyle/>
          <a:p>
            <a:pPr algn="ctr"/>
            <a:r>
              <a:rPr lang="cs-CZ" b="1" dirty="0"/>
              <a:t>Efektivita inkluze a antidiskriminačních opatření na půdě školy</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65191" y="1399817"/>
            <a:ext cx="6978609" cy="5337867"/>
          </a:xfrm>
        </p:spPr>
        <p:txBody>
          <a:bodyPr>
            <a:normAutofit lnSpcReduction="10000"/>
          </a:bodyPr>
          <a:lstStyle/>
          <a:p>
            <a:endParaRPr lang="cs-CZ" dirty="0"/>
          </a:p>
          <a:p>
            <a:r>
              <a:rPr lang="cs-CZ" sz="2400" b="1" dirty="0"/>
              <a:t>Homofobní obtěžování a šikana </a:t>
            </a:r>
            <a:r>
              <a:rPr lang="cs-CZ" sz="2400" dirty="0"/>
              <a:t>jsou výsledkem stereotypního a předsudečného vidění homosexuálního světa ze strany heterosexuálů. </a:t>
            </a:r>
          </a:p>
          <a:p>
            <a:endParaRPr lang="cs-CZ" sz="2400" dirty="0"/>
          </a:p>
          <a:p>
            <a:endParaRPr lang="cs-CZ" sz="2400" dirty="0"/>
          </a:p>
          <a:p>
            <a:r>
              <a:rPr lang="cs-CZ" sz="2400" dirty="0"/>
              <a:t>Ze studie realizované v roce 2008, do které se zapojilo celkem 496 respondentů (150 leseb, 298 gayů, 33 bisexuálů a 24 bisexuálek) vyplynulo, že s projevy homofobní šikany či obtěžování se na střední škole setkala více než třetina dotázaných. V některých případech se na tomto jednání podíleli dokonce i pedagogičtí pracovníci či o něm věděli, ale nezakročili. (Pechová, 2009, s. 11–12)</a:t>
            </a:r>
          </a:p>
          <a:p>
            <a:endParaRPr lang="cs-CZ" dirty="0"/>
          </a:p>
          <a:p>
            <a:pPr marL="0" indent="0">
              <a:buNone/>
            </a:pPr>
            <a:endParaRPr lang="cs-CZ" dirty="0"/>
          </a:p>
          <a:p>
            <a:endParaRPr lang="cs-CZ" dirty="0"/>
          </a:p>
          <a:p>
            <a:endParaRPr lang="cs-CZ" dirty="0"/>
          </a:p>
          <a:p>
            <a:endParaRPr lang="cs-CZ" dirty="0"/>
          </a:p>
          <a:p>
            <a:endParaRPr lang="cs-CZ" dirty="0"/>
          </a:p>
        </p:txBody>
      </p:sp>
      <p:pic>
        <p:nvPicPr>
          <p:cNvPr id="9218" name="Picture 2" descr="VÃ½sledek obrÃ¡zku pro homofobie ve Å¡kolÃ¡ch">
            <a:extLst>
              <a:ext uri="{FF2B5EF4-FFF2-40B4-BE49-F238E27FC236}">
                <a16:creationId xmlns:a16="http://schemas.microsoft.com/office/drawing/2014/main" id="{334EE492-7BE2-485A-A8D4-61AC32B62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2" y="1482666"/>
            <a:ext cx="4252913" cy="3309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8C097E-9260-44AF-AFAB-4F04FED9C80C}"/>
              </a:ext>
            </a:extLst>
          </p:cNvPr>
          <p:cNvSpPr txBox="1"/>
          <p:nvPr/>
        </p:nvSpPr>
        <p:spPr>
          <a:xfrm>
            <a:off x="7681822" y="5078027"/>
            <a:ext cx="4252913" cy="646331"/>
          </a:xfrm>
          <a:prstGeom prst="rect">
            <a:avLst/>
          </a:prstGeom>
          <a:noFill/>
        </p:spPr>
        <p:txBody>
          <a:bodyPr wrap="square" rtlCol="0">
            <a:spAutoFit/>
          </a:bodyPr>
          <a:lstStyle/>
          <a:p>
            <a:r>
              <a:rPr lang="cs-CZ" dirty="0"/>
              <a:t>Thomas Neuwirth, zvaný Conchita </a:t>
            </a:r>
            <a:r>
              <a:rPr lang="cs-CZ" dirty="0" err="1"/>
              <a:t>Wurst</a:t>
            </a:r>
            <a:r>
              <a:rPr lang="cs-CZ" dirty="0"/>
              <a:t>: </a:t>
            </a:r>
            <a:r>
              <a:rPr lang="cs-CZ" dirty="0">
                <a:hlinkClick r:id="rId3">
                  <a:extLst>
                    <a:ext uri="{A12FA001-AC4F-418D-AE19-62706E023703}">
                      <ahyp:hlinkClr xmlns:ahyp="http://schemas.microsoft.com/office/drawing/2018/hyperlinkcolor" val="tx"/>
                    </a:ext>
                  </a:extLst>
                </a:hlinkClick>
              </a:rPr>
              <a:t>http://conchitawurst.com/</a:t>
            </a:r>
            <a:r>
              <a:rPr lang="cs-CZ" dirty="0"/>
              <a:t>  (2014) </a:t>
            </a:r>
          </a:p>
        </p:txBody>
      </p:sp>
    </p:spTree>
    <p:extLst>
      <p:ext uri="{BB962C8B-B14F-4D97-AF65-F5344CB8AC3E}">
        <p14:creationId xmlns:p14="http://schemas.microsoft.com/office/powerpoint/2010/main" val="1708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Prevence genderové stereotypizace</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478068" cy="5185732"/>
          </a:xfrm>
        </p:spPr>
        <p:txBody>
          <a:bodyPr>
            <a:normAutofit fontScale="92500" lnSpcReduction="10000"/>
          </a:bodyPr>
          <a:lstStyle/>
          <a:p>
            <a:r>
              <a:rPr lang="cs-CZ" dirty="0"/>
              <a:t>Uvědomění si toho, co to vlastně </a:t>
            </a:r>
            <a:r>
              <a:rPr lang="cs-CZ" b="1" dirty="0"/>
              <a:t>genderové stereotypy </a:t>
            </a:r>
            <a:r>
              <a:rPr lang="cs-CZ" dirty="0"/>
              <a:t>jsou;</a:t>
            </a:r>
          </a:p>
          <a:p>
            <a:endParaRPr lang="cs-CZ" dirty="0"/>
          </a:p>
          <a:p>
            <a:r>
              <a:rPr lang="cs-CZ" dirty="0"/>
              <a:t>Učitelé a učitelky někdy komentují školní výsledky dívek tímto nebo podobným způsobem </a:t>
            </a:r>
            <a:r>
              <a:rPr lang="cs-CZ" i="1" dirty="0"/>
              <a:t>„Holčičky jsou takové hodné a pilné, i to se odráží v jejich jedničkách. Pokud ale po nich chcete nějaké logické myšlení, obvykle neuspějete. Když potom nastoupí obtížnější předměty a učiva je hodně, poměr se obrátí. Bez souvislostí a logiky to nepojmete. Pak najednou začínají být kluci lepší. </a:t>
            </a:r>
            <a:r>
              <a:rPr lang="cs-CZ" dirty="0"/>
              <a:t> Ačkoliv se to třeba v těch známkách ne vždycky projeví.“ (Smetáčková, Vlková a kol., 2005, s. 78);</a:t>
            </a:r>
          </a:p>
          <a:p>
            <a:endParaRPr lang="cs-CZ" dirty="0"/>
          </a:p>
          <a:p>
            <a:r>
              <a:rPr lang="cs-CZ" dirty="0"/>
              <a:t>Na tomto příkladu je patrné, jak běžné genderové stereotypy v našem životě jsou, že </a:t>
            </a:r>
            <a:r>
              <a:rPr lang="cs-CZ" b="1" dirty="0"/>
              <a:t>jsou v podstatě součástí naší společenské normy</a:t>
            </a:r>
            <a:r>
              <a:rPr lang="cs-CZ" dirty="0"/>
              <a:t>, a že je tudíž poměrně obtížné vůči nim „vzdorovat“. </a:t>
            </a:r>
          </a:p>
          <a:p>
            <a:r>
              <a:rPr lang="cs-CZ" dirty="0">
                <a:hlinkClick r:id="rId2"/>
              </a:rPr>
              <a:t>Genderové předsudky – </a:t>
            </a:r>
            <a:r>
              <a:rPr lang="cs-CZ" dirty="0" err="1">
                <a:hlinkClick r:id="rId2"/>
              </a:rPr>
              <a:t>YouTube</a:t>
            </a:r>
            <a:r>
              <a:rPr lang="cs-CZ" dirty="0"/>
              <a:t> od 3.58 min. do 17:59. </a:t>
            </a:r>
          </a:p>
          <a:p>
            <a:r>
              <a:rPr lang="cs-CZ" dirty="0"/>
              <a:t>Úkol: Podívejte: </a:t>
            </a:r>
            <a:r>
              <a:rPr lang="cs-CZ" dirty="0">
                <a:hlinkClick r:id="rId3"/>
              </a:rPr>
              <a:t>Gender v obsahu výzkumu a inovací - Technologická agentura ČR (tacr.cz)</a:t>
            </a:r>
            <a:r>
              <a:rPr lang="cs-CZ" dirty="0"/>
              <a:t> na krátká videa a vyberte z nich několik hlavních myšlenek.</a:t>
            </a:r>
          </a:p>
          <a:p>
            <a:pPr marL="0" indent="0">
              <a:buNone/>
            </a:pPr>
            <a:endParaRPr lang="cs-CZ" dirty="0"/>
          </a:p>
          <a:p>
            <a:endParaRPr lang="cs-CZ" dirty="0"/>
          </a:p>
          <a:p>
            <a:endParaRPr lang="cs-CZ" dirty="0"/>
          </a:p>
          <a:p>
            <a:endParaRPr lang="cs-CZ" dirty="0"/>
          </a:p>
        </p:txBody>
      </p:sp>
      <p:pic>
        <p:nvPicPr>
          <p:cNvPr id="5122" name="Picture 2" descr="VÃ½sledek obrÃ¡zku pro gender">
            <a:extLst>
              <a:ext uri="{FF2B5EF4-FFF2-40B4-BE49-F238E27FC236}">
                <a16:creationId xmlns:a16="http://schemas.microsoft.com/office/drawing/2014/main" id="{A28ED4A4-A4DE-469F-AFA2-D187E0374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5" y="2586666"/>
            <a:ext cx="3920151" cy="21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424355" y="964692"/>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1424355" y="2638044"/>
            <a:ext cx="9284676" cy="3762756"/>
          </a:xfrm>
        </p:spPr>
        <p:txBody>
          <a:bodyPr>
            <a:normAutofit fontScale="70000" lnSpcReduction="2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Pavla </a:t>
            </a:r>
            <a:r>
              <a:rPr lang="cs-CZ" sz="2400" dirty="0" err="1">
                <a:hlinkClick r:id="rId2"/>
              </a:rPr>
              <a:t>Špondrová</a:t>
            </a:r>
            <a:r>
              <a:rPr lang="cs-CZ" sz="2400" dirty="0">
                <a:hlinkClick r:id="rId2"/>
              </a:rPr>
              <a:t> |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a:p>
            <a:pPr algn="just">
              <a:spcBef>
                <a:spcPts val="1800"/>
              </a:spcBef>
            </a:pPr>
            <a:r>
              <a:rPr lang="cs-CZ" sz="2400" dirty="0">
                <a:solidFill>
                  <a:srgbClr val="FF0000"/>
                </a:solidFill>
              </a:rPr>
              <a:t>Probráno sem 4. 10. 2024 – kombi Opava – pokračování 18. 10. 24 </a:t>
            </a:r>
          </a:p>
        </p:txBody>
      </p:sp>
    </p:spTree>
    <p:extLst>
      <p:ext uri="{BB962C8B-B14F-4D97-AF65-F5344CB8AC3E}">
        <p14:creationId xmlns:p14="http://schemas.microsoft.com/office/powerpoint/2010/main" val="283170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normAutofit/>
          </a:bodyPr>
          <a:lstStyle/>
          <a:p>
            <a:pPr algn="ctr"/>
            <a:r>
              <a:rPr lang="cs-CZ" b="1" dirty="0"/>
              <a:t>Základní literatura k tématu</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647826"/>
            <a:ext cx="8596668" cy="4504400"/>
          </a:xfrm>
        </p:spPr>
        <p:txBody>
          <a:bodyPr>
            <a:normAutofit fontScale="85000" lnSpcReduction="20000"/>
          </a:bodyPr>
          <a:lstStyle/>
          <a:p>
            <a:r>
              <a:rPr lang="cs-CZ" dirty="0">
                <a:solidFill>
                  <a:schemeClr val="tx1"/>
                </a:solidFill>
              </a:rPr>
              <a:t>CICHÁ, M. Proměny „ženské“ a „mužské“ sexuality v kulturně antropologickém diskursu. </a:t>
            </a:r>
            <a:r>
              <a:rPr lang="cs-CZ" i="1" dirty="0">
                <a:solidFill>
                  <a:schemeClr val="tx1"/>
                </a:solidFill>
              </a:rPr>
              <a:t>Anthropologia integra</a:t>
            </a:r>
            <a:r>
              <a:rPr lang="cs-CZ" dirty="0">
                <a:solidFill>
                  <a:schemeClr val="tx1"/>
                </a:solidFill>
              </a:rPr>
              <a:t>, 2015, roč. 6, č. 2, s. 53-61. ISSN 1804-6657. DOI: </a:t>
            </a:r>
            <a:r>
              <a:rPr lang="cs-CZ" u="sng" dirty="0">
                <a:solidFill>
                  <a:schemeClr val="tx1"/>
                </a:solidFill>
                <a:hlinkClick r:id="rId2"/>
              </a:rPr>
              <a:t>http://dx.doi.org/10.5817/AI2015-2-53</a:t>
            </a:r>
            <a:r>
              <a:rPr lang="cs-CZ" dirty="0">
                <a:solidFill>
                  <a:schemeClr val="tx1"/>
                </a:solidFill>
              </a:rPr>
              <a:t>.</a:t>
            </a:r>
          </a:p>
          <a:p>
            <a:r>
              <a:rPr lang="cs-CZ" dirty="0">
                <a:solidFill>
                  <a:schemeClr val="tx1"/>
                </a:solidFill>
              </a:rPr>
              <a:t>SMETÁČKOVÁ, I., BRAUN, R. </a:t>
            </a:r>
            <a:r>
              <a:rPr lang="cs-CZ" i="1" dirty="0">
                <a:solidFill>
                  <a:schemeClr val="tx1"/>
                </a:solidFill>
              </a:rPr>
              <a:t>Homofobie v žákovských kolektivech</a:t>
            </a:r>
            <a:r>
              <a:rPr lang="cs-CZ" dirty="0">
                <a:solidFill>
                  <a:schemeClr val="tx1"/>
                </a:solidFill>
              </a:rPr>
              <a:t> [online]. Praha: Úřad vlády České republiky, 2009 [cit. 2018-08-22]. </a:t>
            </a:r>
          </a:p>
          <a:p>
            <a:r>
              <a:rPr lang="cs-CZ" u="sng" cap="all" dirty="0" err="1">
                <a:solidFill>
                  <a:schemeClr val="tx1"/>
                </a:solidFill>
              </a:rPr>
              <a:t>Giddens</a:t>
            </a:r>
            <a:r>
              <a:rPr lang="cs-CZ" dirty="0">
                <a:solidFill>
                  <a:schemeClr val="tx1"/>
                </a:solidFill>
              </a:rPr>
              <a:t>, A. </a:t>
            </a:r>
            <a:r>
              <a:rPr lang="cs-CZ" i="1" dirty="0">
                <a:solidFill>
                  <a:schemeClr val="tx1"/>
                </a:solidFill>
              </a:rPr>
              <a:t>Proměna intimity: Sexualita, láska a erotika v moderních společnostech</a:t>
            </a:r>
            <a:r>
              <a:rPr lang="cs-CZ" dirty="0">
                <a:solidFill>
                  <a:schemeClr val="tx1"/>
                </a:solidFill>
              </a:rPr>
              <a:t>. Praha: Portál, 2012 (</a:t>
            </a:r>
            <a:r>
              <a:rPr lang="cs-CZ" dirty="0" err="1">
                <a:solidFill>
                  <a:schemeClr val="tx1"/>
                </a:solidFill>
              </a:rPr>
              <a:t>orig</a:t>
            </a:r>
            <a:r>
              <a:rPr lang="cs-CZ" dirty="0">
                <a:solidFill>
                  <a:schemeClr val="tx1"/>
                </a:solidFill>
              </a:rPr>
              <a:t>. 1992). 216 s. ISBN 978-80-262-0175-5.</a:t>
            </a:r>
          </a:p>
          <a:p>
            <a:r>
              <a:rPr lang="cs-CZ" dirty="0">
                <a:solidFill>
                  <a:schemeClr val="tx1"/>
                </a:solidFill>
              </a:rPr>
              <a:t>PALKOVIČ, J. </a:t>
            </a:r>
            <a:r>
              <a:rPr lang="cs-CZ" i="1" dirty="0">
                <a:solidFill>
                  <a:schemeClr val="tx1"/>
                </a:solidFill>
              </a:rPr>
              <a:t>Sociální exkluze homosexuálů. </a:t>
            </a:r>
            <a:r>
              <a:rPr lang="cs-CZ" dirty="0">
                <a:solidFill>
                  <a:schemeClr val="tx1"/>
                </a:solidFill>
              </a:rPr>
              <a:t>Brno: Masarykova univerzita, 2011. Diplomová práce. </a:t>
            </a:r>
          </a:p>
          <a:p>
            <a:r>
              <a:rPr lang="cs-CZ" cap="all" dirty="0">
                <a:solidFill>
                  <a:schemeClr val="tx1"/>
                </a:solidFill>
              </a:rPr>
              <a:t>Pechová</a:t>
            </a:r>
            <a:r>
              <a:rPr lang="cs-CZ" dirty="0">
                <a:solidFill>
                  <a:schemeClr val="tx1"/>
                </a:solidFill>
              </a:rPr>
              <a:t>, O. </a:t>
            </a:r>
            <a:r>
              <a:rPr lang="cs-CZ" i="1" dirty="0">
                <a:solidFill>
                  <a:schemeClr val="tx1"/>
                </a:solidFill>
              </a:rPr>
              <a:t>Homofobie, </a:t>
            </a:r>
            <a:r>
              <a:rPr lang="cs-CZ" i="1" dirty="0" err="1">
                <a:solidFill>
                  <a:schemeClr val="tx1"/>
                </a:solidFill>
              </a:rPr>
              <a:t>heterosexismus</a:t>
            </a:r>
            <a:r>
              <a:rPr lang="cs-CZ" i="1" dirty="0">
                <a:solidFill>
                  <a:schemeClr val="tx1"/>
                </a:solidFill>
              </a:rPr>
              <a:t>, diskriminace sexuálních minorit?</a:t>
            </a:r>
            <a:r>
              <a:rPr lang="cs-CZ" dirty="0">
                <a:solidFill>
                  <a:schemeClr val="tx1"/>
                </a:solidFill>
              </a:rPr>
              <a:t> [online]. Praha: Multikulturní centrum, 2007 [cit. 2018-07-28]. Dostupné z:                                                                   </a:t>
            </a:r>
            <a:r>
              <a:rPr lang="cs-CZ" u="sng" dirty="0">
                <a:solidFill>
                  <a:schemeClr val="tx1"/>
                </a:solidFill>
                <a:hlinkClick r:id="rId3"/>
              </a:rPr>
              <a:t>http://poradna-prava.cz/www/old/homofobie__heterosexismus__diskriminace_sexualnich_minorit.pdf</a:t>
            </a:r>
            <a:endParaRPr lang="cs-CZ" dirty="0">
              <a:solidFill>
                <a:schemeClr val="tx1"/>
              </a:solidFill>
            </a:endParaRPr>
          </a:p>
          <a:p>
            <a:r>
              <a:rPr lang="cs-CZ" dirty="0">
                <a:solidFill>
                  <a:schemeClr val="tx1"/>
                </a:solidFill>
              </a:rPr>
              <a:t>SMETÁČKOVÁ, I., VLKOVÁ, K. a kol. </a:t>
            </a:r>
            <a:r>
              <a:rPr lang="cs-CZ" i="1" dirty="0">
                <a:solidFill>
                  <a:schemeClr val="tx1"/>
                </a:solidFill>
              </a:rPr>
              <a:t>Gender ve škole</a:t>
            </a:r>
            <a:r>
              <a:rPr lang="cs-CZ" dirty="0">
                <a:solidFill>
                  <a:schemeClr val="tx1"/>
                </a:solidFill>
              </a:rPr>
              <a:t>. Příručka pro vyučující předmětů občanská výchova, občanská nauka a základy společenských věd na základních a středních školách. Praha: Otevřená společnost, o. p. s., 2005. 191 s. ISBN 80-903331-2-5.</a:t>
            </a:r>
          </a:p>
          <a:p>
            <a:r>
              <a:rPr lang="cs-CZ" dirty="0">
                <a:solidFill>
                  <a:schemeClr val="tx1"/>
                </a:solidFill>
              </a:rPr>
              <a:t>WEISS, P. a kol. </a:t>
            </a:r>
            <a:r>
              <a:rPr lang="cs-CZ" i="1" dirty="0">
                <a:solidFill>
                  <a:schemeClr val="tx1"/>
                </a:solidFill>
              </a:rPr>
              <a:t>Sexuologie</a:t>
            </a:r>
            <a:r>
              <a:rPr lang="cs-CZ" dirty="0">
                <a:solidFill>
                  <a:schemeClr val="tx1"/>
                </a:solidFill>
              </a:rPr>
              <a:t>. Praha: </a:t>
            </a:r>
            <a:r>
              <a:rPr lang="cs-CZ" dirty="0" err="1">
                <a:solidFill>
                  <a:schemeClr val="tx1"/>
                </a:solidFill>
              </a:rPr>
              <a:t>Grada</a:t>
            </a:r>
            <a:r>
              <a:rPr lang="cs-CZ" dirty="0">
                <a:solidFill>
                  <a:schemeClr val="tx1"/>
                </a:solidFill>
              </a:rPr>
              <a:t> </a:t>
            </a:r>
            <a:r>
              <a:rPr lang="cs-CZ" dirty="0" err="1">
                <a:solidFill>
                  <a:schemeClr val="tx1"/>
                </a:solidFill>
              </a:rPr>
              <a:t>Publishing</a:t>
            </a:r>
            <a:r>
              <a:rPr lang="cs-CZ" dirty="0">
                <a:solidFill>
                  <a:schemeClr val="tx1"/>
                </a:solidFill>
              </a:rPr>
              <a:t>, 2010. ISBN 978-80-247-2492-8. </a:t>
            </a:r>
          </a:p>
          <a:p>
            <a:r>
              <a:rPr lang="cs-CZ" dirty="0">
                <a:solidFill>
                  <a:schemeClr val="tx1"/>
                </a:solidFill>
              </a:rPr>
              <a:t>ZETÍKOVÁ, M. </a:t>
            </a:r>
            <a:r>
              <a:rPr lang="cs-CZ" i="1" dirty="0">
                <a:solidFill>
                  <a:schemeClr val="tx1"/>
                </a:solidFill>
              </a:rPr>
              <a:t>Utváření sexuální identity v procesu </a:t>
            </a:r>
            <a:r>
              <a:rPr lang="cs-CZ" i="1" dirty="0" err="1">
                <a:solidFill>
                  <a:schemeClr val="tx1"/>
                </a:solidFill>
              </a:rPr>
              <a:t>coming</a:t>
            </a:r>
            <a:r>
              <a:rPr lang="cs-CZ" i="1" dirty="0">
                <a:solidFill>
                  <a:schemeClr val="tx1"/>
                </a:solidFill>
              </a:rPr>
              <a:t> </a:t>
            </a:r>
            <a:r>
              <a:rPr lang="cs-CZ" i="1" dirty="0" err="1">
                <a:solidFill>
                  <a:schemeClr val="tx1"/>
                </a:solidFill>
              </a:rPr>
              <a:t>outu</a:t>
            </a:r>
            <a:r>
              <a:rPr lang="cs-CZ" i="1" dirty="0">
                <a:solidFill>
                  <a:schemeClr val="tx1"/>
                </a:solidFill>
              </a:rPr>
              <a:t> u dospívajících gayů.</a:t>
            </a:r>
            <a:r>
              <a:rPr lang="cs-CZ" dirty="0">
                <a:solidFill>
                  <a:schemeClr val="tx1"/>
                </a:solidFill>
              </a:rPr>
              <a:t> Brno: Masarykova univerzita, Filozofická fakulta, Psychologický ústav, 2008. Rigorózní práce. </a:t>
            </a:r>
          </a:p>
          <a:p>
            <a:r>
              <a:rPr lang="cs-CZ" dirty="0">
                <a:solidFill>
                  <a:schemeClr val="tx1"/>
                </a:solidFill>
              </a:rPr>
              <a:t>ZVĚŘINA, J. Antropologie sexuality. In CICHÁ, M. a kol. Integrální antropologie. Praha: Triton, 2014, s. 164 - 171. ISBN 978-80-7387-816-0.</a:t>
            </a:r>
          </a:p>
          <a:p>
            <a:endParaRPr lang="cs-CZ" dirty="0">
              <a:solidFill>
                <a:schemeClr val="tx1"/>
              </a:solidFill>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436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lstStyle/>
          <a:p>
            <a:r>
              <a:rPr lang="cs-CZ" b="1" dirty="0"/>
              <a:t>Doporučená literatura</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625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2001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60BD98-1386-40AD-A2C0-91205743FD12}"/>
              </a:ext>
            </a:extLst>
          </p:cNvPr>
          <p:cNvSpPr>
            <a:spLocks noGrp="1"/>
          </p:cNvSpPr>
          <p:nvPr>
            <p:ph type="title"/>
          </p:nvPr>
        </p:nvSpPr>
        <p:spPr>
          <a:xfrm>
            <a:off x="1529862" y="964692"/>
            <a:ext cx="9214338" cy="1188720"/>
          </a:xfrm>
        </p:spPr>
        <p:txBody>
          <a:bodyPr/>
          <a:lstStyle/>
          <a:p>
            <a:r>
              <a:rPr lang="cs-CZ" dirty="0"/>
              <a:t>Úvod</a:t>
            </a:r>
          </a:p>
        </p:txBody>
      </p:sp>
      <p:sp>
        <p:nvSpPr>
          <p:cNvPr id="3" name="Zástupný symbol pro obsah 2">
            <a:extLst>
              <a:ext uri="{FF2B5EF4-FFF2-40B4-BE49-F238E27FC236}">
                <a16:creationId xmlns:a16="http://schemas.microsoft.com/office/drawing/2014/main" id="{C3B8F361-9882-429D-989E-7F21201C4330}"/>
              </a:ext>
            </a:extLst>
          </p:cNvPr>
          <p:cNvSpPr>
            <a:spLocks noGrp="1"/>
          </p:cNvSpPr>
          <p:nvPr>
            <p:ph idx="1"/>
          </p:nvPr>
        </p:nvSpPr>
        <p:spPr>
          <a:xfrm>
            <a:off x="1529861" y="2638044"/>
            <a:ext cx="9214337" cy="3101983"/>
          </a:xfrm>
        </p:spPr>
        <p:txBody>
          <a:bodyPr>
            <a:normAutofit/>
          </a:bodyPr>
          <a:lstStyle/>
          <a:p>
            <a:pPr algn="just">
              <a:spcBef>
                <a:spcPts val="1800"/>
              </a:spcBef>
            </a:pPr>
            <a:r>
              <a:rPr lang="cs-CZ" sz="2400" dirty="0"/>
              <a:t>Budeme se zabývat proměnami tradičního dělení mužských a ženských rolí v rodině, zejména v péči o děti a ve společnosti, a genderovou diskriminací v pracovním procesu.</a:t>
            </a:r>
          </a:p>
          <a:p>
            <a:pPr algn="just">
              <a:spcBef>
                <a:spcPts val="1800"/>
              </a:spcBef>
            </a:pPr>
            <a:r>
              <a:rPr lang="cs-CZ" sz="2400" dirty="0"/>
              <a:t>Pozornost bude věnována společenským a kulturním překážkám, které zabraňují přerozdělení rolí mezi muži a ženami, jakož i dopadům tradičního modelu rodinných vztahů na (ne)rovnost pracovních příležitostí.</a:t>
            </a:r>
          </a:p>
        </p:txBody>
      </p:sp>
    </p:spTree>
    <p:extLst>
      <p:ext uri="{BB962C8B-B14F-4D97-AF65-F5344CB8AC3E}">
        <p14:creationId xmlns:p14="http://schemas.microsoft.com/office/powerpoint/2010/main" val="3900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81713-3E82-4F92-AAF6-D6A2E183B5FA}"/>
              </a:ext>
            </a:extLst>
          </p:cNvPr>
          <p:cNvSpPr>
            <a:spLocks noGrp="1"/>
          </p:cNvSpPr>
          <p:nvPr>
            <p:ph type="title"/>
          </p:nvPr>
        </p:nvSpPr>
        <p:spPr>
          <a:xfrm>
            <a:off x="1477108" y="964692"/>
            <a:ext cx="9311054" cy="1188720"/>
          </a:xfrm>
        </p:spPr>
        <p:txBody>
          <a:bodyPr/>
          <a:lstStyle/>
          <a:p>
            <a:r>
              <a:rPr lang="cs-CZ" dirty="0"/>
              <a:t>Bariéry v přerozdělení rolí v rodině:</a:t>
            </a:r>
          </a:p>
        </p:txBody>
      </p:sp>
      <p:sp>
        <p:nvSpPr>
          <p:cNvPr id="3" name="Zástupný symbol pro obsah 2">
            <a:extLst>
              <a:ext uri="{FF2B5EF4-FFF2-40B4-BE49-F238E27FC236}">
                <a16:creationId xmlns:a16="http://schemas.microsoft.com/office/drawing/2014/main" id="{37572F82-073E-4A1D-9485-971B7F35F376}"/>
              </a:ext>
            </a:extLst>
          </p:cNvPr>
          <p:cNvSpPr>
            <a:spLocks noGrp="1"/>
          </p:cNvSpPr>
          <p:nvPr>
            <p:ph idx="1"/>
          </p:nvPr>
        </p:nvSpPr>
        <p:spPr>
          <a:xfrm>
            <a:off x="1477107" y="2638044"/>
            <a:ext cx="9311053" cy="3101983"/>
          </a:xfrm>
        </p:spPr>
        <p:txBody>
          <a:bodyPr>
            <a:normAutofit/>
          </a:bodyPr>
          <a:lstStyle/>
          <a:p>
            <a:pPr algn="just"/>
            <a:r>
              <a:rPr lang="cs-CZ" sz="2400" dirty="0"/>
              <a:t>muž/otec – pečovatelská role otce popírá jeho kulturně konstruovanou  identitu lovce a bojovníka, živitele rodiny; je to dostatečně „chlapské“?</a:t>
            </a:r>
          </a:p>
          <a:p>
            <a:pPr algn="just"/>
            <a:r>
              <a:rPr lang="cs-CZ" sz="2400" dirty="0"/>
              <a:t>žena/matka – odmítá péči o děti přenechat muži, chce si zachovat své dominantní postavení alespoň v této oblasti</a:t>
            </a:r>
          </a:p>
          <a:p>
            <a:pPr algn="just"/>
            <a:r>
              <a:rPr lang="cs-CZ" sz="2400" dirty="0"/>
              <a:t>okolí – otec na rodičovské dovolené narušuje zaběhnuté zvyklosti, nesplňuje společenská očekávání od role muže; matka upřednostňující kariéru před rodinou je považována za „krkavčí matku“. </a:t>
            </a:r>
          </a:p>
          <a:p>
            <a:pPr algn="just"/>
            <a:endParaRPr lang="cs-CZ" sz="2400" dirty="0"/>
          </a:p>
        </p:txBody>
      </p:sp>
    </p:spTree>
    <p:extLst>
      <p:ext uri="{BB962C8B-B14F-4D97-AF65-F5344CB8AC3E}">
        <p14:creationId xmlns:p14="http://schemas.microsoft.com/office/powerpoint/2010/main" val="352404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348FE-EDA9-46DF-8FA1-7C3CC233B05F}"/>
              </a:ext>
            </a:extLst>
          </p:cNvPr>
          <p:cNvSpPr>
            <a:spLocks noGrp="1"/>
          </p:cNvSpPr>
          <p:nvPr>
            <p:ph type="title"/>
          </p:nvPr>
        </p:nvSpPr>
        <p:spPr>
          <a:xfrm>
            <a:off x="1336431" y="964692"/>
            <a:ext cx="9548446" cy="1188720"/>
          </a:xfrm>
        </p:spPr>
        <p:txBody>
          <a:bodyPr/>
          <a:lstStyle/>
          <a:p>
            <a:r>
              <a:rPr lang="cs-CZ" dirty="0"/>
              <a:t>Když dva dělají totéž, není to totéž</a:t>
            </a:r>
          </a:p>
        </p:txBody>
      </p:sp>
      <p:sp>
        <p:nvSpPr>
          <p:cNvPr id="3" name="Zástupný symbol pro obsah 2">
            <a:extLst>
              <a:ext uri="{FF2B5EF4-FFF2-40B4-BE49-F238E27FC236}">
                <a16:creationId xmlns:a16="http://schemas.microsoft.com/office/drawing/2014/main" id="{0C3374C9-E8E6-45B3-8E32-AD545B15790E}"/>
              </a:ext>
            </a:extLst>
          </p:cNvPr>
          <p:cNvSpPr>
            <a:spLocks noGrp="1"/>
          </p:cNvSpPr>
          <p:nvPr>
            <p:ph idx="1"/>
          </p:nvPr>
        </p:nvSpPr>
        <p:spPr>
          <a:xfrm>
            <a:off x="1336431" y="2638044"/>
            <a:ext cx="9548446" cy="3101983"/>
          </a:xfrm>
        </p:spPr>
        <p:txBody>
          <a:bodyPr>
            <a:normAutofit/>
          </a:bodyPr>
          <a:lstStyle/>
          <a:p>
            <a:pPr algn="just"/>
            <a:r>
              <a:rPr lang="cs-CZ" sz="2400" dirty="0"/>
              <a:t>Muž má v péči o dítě větší volnost, předpokládá se, že bude dělat chyby – protože je muž, nikoli proto, že je špatný otec.</a:t>
            </a:r>
          </a:p>
          <a:p>
            <a:pPr algn="just"/>
            <a:r>
              <a:rPr lang="cs-CZ" sz="2400" dirty="0"/>
              <a:t>Otcové na rodičovské dovolené bývají obvykle více uznáváni než matky, které zajišťují finanční zabezpečení rodiny a dokonce i více než matky na rodičovské dovolené.</a:t>
            </a:r>
          </a:p>
        </p:txBody>
      </p:sp>
    </p:spTree>
    <p:extLst>
      <p:ext uri="{BB962C8B-B14F-4D97-AF65-F5344CB8AC3E}">
        <p14:creationId xmlns:p14="http://schemas.microsoft.com/office/powerpoint/2010/main" val="9792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lnSpcReduction="1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C34114-02F8-408B-B6B7-EF982DC7B268}"/>
              </a:ext>
            </a:extLst>
          </p:cNvPr>
          <p:cNvSpPr>
            <a:spLocks noGrp="1"/>
          </p:cNvSpPr>
          <p:nvPr>
            <p:ph sz="half" idx="2"/>
          </p:nvPr>
        </p:nvSpPr>
        <p:spPr>
          <a:xfrm>
            <a:off x="1148431" y="3017520"/>
            <a:ext cx="4270248" cy="2596776"/>
          </a:xfrm>
        </p:spPr>
        <p:txBody>
          <a:bodyPr>
            <a:normAutofit lnSpcReduction="10000"/>
          </a:bodyPr>
          <a:lstStyle/>
          <a:p>
            <a:pPr fontAlgn="base"/>
            <a:r>
              <a:rPr lang="cs-CZ" b="1" dirty="0"/>
              <a:t>Počet absolventů všech typů vysokých škol se pohybuje od roku 2010 kolem hodnoty 90 tis. osob. Ze šedesáti procent se jedná o ženy. Podíl absolventů soukromých škol představuje necelých 16 % všech absolventů vysokých škol.</a:t>
            </a:r>
          </a:p>
          <a:p>
            <a:pPr fontAlgn="base"/>
            <a:r>
              <a:rPr lang="cs-CZ" dirty="0">
                <a:hlinkClick r:id="rId2"/>
              </a:rPr>
              <a:t>http://www.statistikaamy.cz/2016/03/absolventi-vysokych-skol-ocima-genderu/</a:t>
            </a:r>
            <a:endParaRPr lang="cs-CZ" dirty="0"/>
          </a:p>
          <a:p>
            <a:pPr fontAlgn="base"/>
            <a:endParaRPr lang="cs-CZ" dirty="0"/>
          </a:p>
          <a:p>
            <a:pPr fontAlgn="base"/>
            <a:endParaRPr lang="cs-CZ" dirty="0"/>
          </a:p>
        </p:txBody>
      </p:sp>
      <p:sp>
        <p:nvSpPr>
          <p:cNvPr id="7" name="Zástupný symbol pro text 6">
            <a:extLst>
              <a:ext uri="{FF2B5EF4-FFF2-40B4-BE49-F238E27FC236}">
                <a16:creationId xmlns:a16="http://schemas.microsoft.com/office/drawing/2014/main" id="{A94DD11C-E923-47E4-ACF3-F98E1BAA4282}"/>
              </a:ext>
            </a:extLst>
          </p:cNvPr>
          <p:cNvSpPr>
            <a:spLocks noGrp="1"/>
          </p:cNvSpPr>
          <p:nvPr>
            <p:ph type="body" sz="quarter" idx="13"/>
          </p:nvPr>
        </p:nvSpPr>
        <p:spPr/>
        <p:txBody>
          <a:bodyPr/>
          <a:lstStyle/>
          <a:p>
            <a:endParaRPr lang="cs-CZ"/>
          </a:p>
        </p:txBody>
      </p:sp>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2231136" y="601099"/>
            <a:ext cx="7729728" cy="1188720"/>
          </a:xfrm>
        </p:spPr>
        <p:txBody>
          <a:bodyPr/>
          <a:lstStyle/>
          <a:p>
            <a:pPr fontAlgn="base"/>
            <a:r>
              <a:rPr lang="cs-CZ" dirty="0"/>
              <a:t>Absolventi vysokých škol očima genderu</a:t>
            </a:r>
          </a:p>
        </p:txBody>
      </p:sp>
      <p:pic>
        <p:nvPicPr>
          <p:cNvPr id="1028" name="Picture 4" descr="Åezanka_graf1.png (800Ã837)">
            <a:extLst>
              <a:ext uri="{FF2B5EF4-FFF2-40B4-BE49-F238E27FC236}">
                <a16:creationId xmlns:a16="http://schemas.microsoft.com/office/drawing/2014/main" id="{E778FF2F-C434-48A0-9EFF-C8489F071E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77672" y="2216421"/>
            <a:ext cx="4930892" cy="46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8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Podíl žen zde byl v podstatě stejný jako v případě celkového počtu absolventů všech vysokých škol, 60%.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85000" lnSpcReduction="2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p:txBody>
      </p:sp>
    </p:spTree>
    <p:extLst>
      <p:ext uri="{BB962C8B-B14F-4D97-AF65-F5344CB8AC3E}">
        <p14:creationId xmlns:p14="http://schemas.microsoft.com/office/powerpoint/2010/main" val="265750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9F3B9-7F06-4942-A987-71E13145BBA8}"/>
              </a:ext>
            </a:extLst>
          </p:cNvPr>
          <p:cNvSpPr>
            <a:spLocks noGrp="1"/>
          </p:cNvSpPr>
          <p:nvPr>
            <p:ph type="title"/>
          </p:nvPr>
        </p:nvSpPr>
        <p:spPr/>
        <p:txBody>
          <a:bodyPr/>
          <a:lstStyle/>
          <a:p>
            <a:r>
              <a:rPr lang="cs-CZ" dirty="0"/>
              <a:t>Srovnání mezd žen a mužů v ČR </a:t>
            </a:r>
          </a:p>
        </p:txBody>
      </p:sp>
      <p:sp>
        <p:nvSpPr>
          <p:cNvPr id="3" name="Zástupný symbol pro obsah 2">
            <a:extLst>
              <a:ext uri="{FF2B5EF4-FFF2-40B4-BE49-F238E27FC236}">
                <a16:creationId xmlns:a16="http://schemas.microsoft.com/office/drawing/2014/main" id="{628C7906-2378-46F9-8219-67F1D39938CD}"/>
              </a:ext>
            </a:extLst>
          </p:cNvPr>
          <p:cNvSpPr>
            <a:spLocks noGrp="1"/>
          </p:cNvSpPr>
          <p:nvPr>
            <p:ph idx="1"/>
          </p:nvPr>
        </p:nvSpPr>
        <p:spPr>
          <a:xfrm>
            <a:off x="1840846" y="2337847"/>
            <a:ext cx="8754882" cy="4308050"/>
          </a:xfrm>
        </p:spPr>
        <p:txBody>
          <a:bodyPr>
            <a:normAutofit/>
          </a:bodyPr>
          <a:lstStyle/>
          <a:p>
            <a:r>
              <a:rPr lang="cs-CZ" dirty="0"/>
              <a:t>Tabulka: Průměrné měsíční mzdy v Kč</a:t>
            </a:r>
          </a:p>
          <a:p>
            <a:endParaRPr lang="cs-CZ" dirty="0"/>
          </a:p>
          <a:p>
            <a:endParaRPr lang="cs-CZ" dirty="0"/>
          </a:p>
          <a:p>
            <a:endParaRPr lang="cs-CZ" dirty="0"/>
          </a:p>
          <a:p>
            <a:endParaRPr lang="cs-CZ" dirty="0"/>
          </a:p>
          <a:p>
            <a:endParaRPr lang="cs-CZ" dirty="0"/>
          </a:p>
          <a:p>
            <a:endParaRPr lang="cs-CZ" dirty="0"/>
          </a:p>
          <a:p>
            <a:r>
              <a:rPr lang="cs-CZ" dirty="0"/>
              <a:t>Zdroj: Český statistický úřad </a:t>
            </a:r>
          </a:p>
          <a:p>
            <a:r>
              <a:rPr lang="cs-CZ" dirty="0"/>
              <a:t>Ve všech sledovaných obdobích pozorujeme, že průměrné hrubé měsíční mzdy mužů byly vyšší než průměrné hrubé měsíční výdělky žen.</a:t>
            </a:r>
          </a:p>
        </p:txBody>
      </p:sp>
      <p:graphicFrame>
        <p:nvGraphicFramePr>
          <p:cNvPr id="4" name="Tabulka 3">
            <a:extLst>
              <a:ext uri="{FF2B5EF4-FFF2-40B4-BE49-F238E27FC236}">
                <a16:creationId xmlns:a16="http://schemas.microsoft.com/office/drawing/2014/main" id="{F4D78ED0-7440-400C-B5E4-F724BD171DDA}"/>
              </a:ext>
            </a:extLst>
          </p:cNvPr>
          <p:cNvGraphicFramePr>
            <a:graphicFrameLocks noGrp="1"/>
          </p:cNvGraphicFramePr>
          <p:nvPr>
            <p:extLst>
              <p:ext uri="{D42A27DB-BD31-4B8C-83A1-F6EECF244321}">
                <p14:modId xmlns:p14="http://schemas.microsoft.com/office/powerpoint/2010/main" val="2573290318"/>
              </p:ext>
            </p:extLst>
          </p:nvPr>
        </p:nvGraphicFramePr>
        <p:xfrm>
          <a:off x="1991675" y="2976514"/>
          <a:ext cx="8359479" cy="1920240"/>
        </p:xfrm>
        <a:graphic>
          <a:graphicData uri="http://schemas.openxmlformats.org/drawingml/2006/table">
            <a:tbl>
              <a:tblPr firstRow="1" bandRow="1">
                <a:tableStyleId>{00A15C55-8517-42AA-B614-E9B94910E393}</a:tableStyleId>
              </a:tblPr>
              <a:tblGrid>
                <a:gridCol w="928831">
                  <a:extLst>
                    <a:ext uri="{9D8B030D-6E8A-4147-A177-3AD203B41FA5}">
                      <a16:colId xmlns:a16="http://schemas.microsoft.com/office/drawing/2014/main" val="2563371902"/>
                    </a:ext>
                  </a:extLst>
                </a:gridCol>
                <a:gridCol w="928831">
                  <a:extLst>
                    <a:ext uri="{9D8B030D-6E8A-4147-A177-3AD203B41FA5}">
                      <a16:colId xmlns:a16="http://schemas.microsoft.com/office/drawing/2014/main" val="3877435866"/>
                    </a:ext>
                  </a:extLst>
                </a:gridCol>
                <a:gridCol w="928831">
                  <a:extLst>
                    <a:ext uri="{9D8B030D-6E8A-4147-A177-3AD203B41FA5}">
                      <a16:colId xmlns:a16="http://schemas.microsoft.com/office/drawing/2014/main" val="2908839556"/>
                    </a:ext>
                  </a:extLst>
                </a:gridCol>
                <a:gridCol w="928831">
                  <a:extLst>
                    <a:ext uri="{9D8B030D-6E8A-4147-A177-3AD203B41FA5}">
                      <a16:colId xmlns:a16="http://schemas.microsoft.com/office/drawing/2014/main" val="308152892"/>
                    </a:ext>
                  </a:extLst>
                </a:gridCol>
                <a:gridCol w="928831">
                  <a:extLst>
                    <a:ext uri="{9D8B030D-6E8A-4147-A177-3AD203B41FA5}">
                      <a16:colId xmlns:a16="http://schemas.microsoft.com/office/drawing/2014/main" val="2849440588"/>
                    </a:ext>
                  </a:extLst>
                </a:gridCol>
                <a:gridCol w="928831">
                  <a:extLst>
                    <a:ext uri="{9D8B030D-6E8A-4147-A177-3AD203B41FA5}">
                      <a16:colId xmlns:a16="http://schemas.microsoft.com/office/drawing/2014/main" val="1469107380"/>
                    </a:ext>
                  </a:extLst>
                </a:gridCol>
                <a:gridCol w="928831">
                  <a:extLst>
                    <a:ext uri="{9D8B030D-6E8A-4147-A177-3AD203B41FA5}">
                      <a16:colId xmlns:a16="http://schemas.microsoft.com/office/drawing/2014/main" val="3749885240"/>
                    </a:ext>
                  </a:extLst>
                </a:gridCol>
                <a:gridCol w="928831">
                  <a:extLst>
                    <a:ext uri="{9D8B030D-6E8A-4147-A177-3AD203B41FA5}">
                      <a16:colId xmlns:a16="http://schemas.microsoft.com/office/drawing/2014/main" val="1845556931"/>
                    </a:ext>
                  </a:extLst>
                </a:gridCol>
                <a:gridCol w="928831">
                  <a:extLst>
                    <a:ext uri="{9D8B030D-6E8A-4147-A177-3AD203B41FA5}">
                      <a16:colId xmlns:a16="http://schemas.microsoft.com/office/drawing/2014/main" val="3914345157"/>
                    </a:ext>
                  </a:extLst>
                </a:gridCol>
              </a:tblGrid>
              <a:tr h="599097">
                <a:tc>
                  <a:txBody>
                    <a:bodyPr/>
                    <a:lstStyle/>
                    <a:p>
                      <a:endParaRPr lang="cs-CZ" dirty="0"/>
                    </a:p>
                  </a:txBody>
                  <a:tcPr/>
                </a:tc>
                <a:tc>
                  <a:txBody>
                    <a:bodyPr/>
                    <a:lstStyle/>
                    <a:p>
                      <a:r>
                        <a:rPr lang="cs-CZ" dirty="0"/>
                        <a:t>2005</a:t>
                      </a:r>
                    </a:p>
                  </a:txBody>
                  <a:tcPr/>
                </a:tc>
                <a:tc>
                  <a:txBody>
                    <a:bodyPr/>
                    <a:lstStyle/>
                    <a:p>
                      <a:r>
                        <a:rPr lang="cs-CZ" dirty="0"/>
                        <a:t>2008</a:t>
                      </a:r>
                    </a:p>
                  </a:txBody>
                  <a:tcPr/>
                </a:tc>
                <a:tc>
                  <a:txBody>
                    <a:bodyPr/>
                    <a:lstStyle/>
                    <a:p>
                      <a:r>
                        <a:rPr lang="cs-CZ" dirty="0"/>
                        <a:t>2010</a:t>
                      </a:r>
                    </a:p>
                  </a:txBody>
                  <a:tcPr/>
                </a:tc>
                <a:tc>
                  <a:txBody>
                    <a:bodyPr/>
                    <a:lstStyle/>
                    <a:p>
                      <a:r>
                        <a:rPr lang="cs-CZ" dirty="0"/>
                        <a:t>2012</a:t>
                      </a:r>
                    </a:p>
                  </a:txBody>
                  <a:tcPr/>
                </a:tc>
                <a:tc>
                  <a:txBody>
                    <a:bodyPr/>
                    <a:lstStyle/>
                    <a:p>
                      <a:r>
                        <a:rPr lang="cs-CZ" dirty="0"/>
                        <a:t>2013</a:t>
                      </a:r>
                    </a:p>
                  </a:txBody>
                  <a:tcPr/>
                </a:tc>
                <a:tc>
                  <a:txBody>
                    <a:bodyPr/>
                    <a:lstStyle/>
                    <a:p>
                      <a:r>
                        <a:rPr lang="cs-CZ" dirty="0"/>
                        <a:t>2014 </a:t>
                      </a:r>
                    </a:p>
                  </a:txBody>
                  <a:tcPr/>
                </a:tc>
                <a:tc>
                  <a:txBody>
                    <a:bodyPr/>
                    <a:lstStyle/>
                    <a:p>
                      <a:r>
                        <a:rPr lang="cs-CZ"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2016</a:t>
                      </a:r>
                    </a:p>
                    <a:p>
                      <a:endParaRPr lang="cs-CZ" dirty="0"/>
                    </a:p>
                  </a:txBody>
                  <a:tcPr/>
                </a:tc>
                <a:extLst>
                  <a:ext uri="{0D108BD9-81ED-4DB2-BD59-A6C34878D82A}">
                    <a16:rowId xmlns:a16="http://schemas.microsoft.com/office/drawing/2014/main" val="1277581629"/>
                  </a:ext>
                </a:extLst>
              </a:tr>
              <a:tr h="599097">
                <a:tc>
                  <a:txBody>
                    <a:bodyPr/>
                    <a:lstStyle/>
                    <a:p>
                      <a:r>
                        <a:rPr lang="cs-CZ" dirty="0"/>
                        <a:t>Ženy </a:t>
                      </a:r>
                    </a:p>
                  </a:txBody>
                  <a:tcPr/>
                </a:tc>
                <a:tc>
                  <a:txBody>
                    <a:bodyPr/>
                    <a:lstStyle/>
                    <a:p>
                      <a:r>
                        <a:rPr lang="cs-CZ" dirty="0"/>
                        <a:t>18221</a:t>
                      </a:r>
                    </a:p>
                  </a:txBody>
                  <a:tcPr/>
                </a:tc>
                <a:tc>
                  <a:txBody>
                    <a:bodyPr/>
                    <a:lstStyle/>
                    <a:p>
                      <a:r>
                        <a:rPr lang="cs-CZ" dirty="0"/>
                        <a:t>21798</a:t>
                      </a:r>
                    </a:p>
                  </a:txBody>
                  <a:tcPr/>
                </a:tc>
                <a:tc>
                  <a:txBody>
                    <a:bodyPr/>
                    <a:lstStyle/>
                    <a:p>
                      <a:r>
                        <a:rPr lang="cs-CZ" dirty="0"/>
                        <a:t> 21931 </a:t>
                      </a:r>
                    </a:p>
                  </a:txBody>
                  <a:tcPr/>
                </a:tc>
                <a:tc>
                  <a:txBody>
                    <a:bodyPr/>
                    <a:lstStyle/>
                    <a:p>
                      <a:r>
                        <a:rPr lang="cs-CZ" dirty="0"/>
                        <a:t>22496</a:t>
                      </a:r>
                    </a:p>
                  </a:txBody>
                  <a:tcPr/>
                </a:tc>
                <a:tc>
                  <a:txBody>
                    <a:bodyPr/>
                    <a:lstStyle/>
                    <a:p>
                      <a:r>
                        <a:rPr lang="cs-CZ" dirty="0"/>
                        <a:t>22729</a:t>
                      </a:r>
                    </a:p>
                  </a:txBody>
                  <a:tcPr/>
                </a:tc>
                <a:tc>
                  <a:txBody>
                    <a:bodyPr/>
                    <a:lstStyle/>
                    <a:p>
                      <a:r>
                        <a:rPr lang="cs-CZ" dirty="0"/>
                        <a:t>23203</a:t>
                      </a:r>
                    </a:p>
                  </a:txBody>
                  <a:tcPr/>
                </a:tc>
                <a:tc>
                  <a:txBody>
                    <a:bodyPr/>
                    <a:lstStyle/>
                    <a:p>
                      <a:r>
                        <a:rPr lang="cs-CZ" dirty="0"/>
                        <a:t>24094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25283</a:t>
                      </a:r>
                    </a:p>
                    <a:p>
                      <a:endParaRPr lang="cs-CZ" dirty="0"/>
                    </a:p>
                  </a:txBody>
                  <a:tcPr/>
                </a:tc>
                <a:extLst>
                  <a:ext uri="{0D108BD9-81ED-4DB2-BD59-A6C34878D82A}">
                    <a16:rowId xmlns:a16="http://schemas.microsoft.com/office/drawing/2014/main" val="578100370"/>
                  </a:ext>
                </a:extLst>
              </a:tr>
              <a:tr h="599097">
                <a:tc>
                  <a:txBody>
                    <a:bodyPr/>
                    <a:lstStyle/>
                    <a:p>
                      <a:r>
                        <a:rPr lang="cs-CZ" dirty="0"/>
                        <a:t>Muži </a:t>
                      </a:r>
                    </a:p>
                  </a:txBody>
                  <a:tcPr/>
                </a:tc>
                <a:tc>
                  <a:txBody>
                    <a:bodyPr/>
                    <a:lstStyle/>
                    <a:p>
                      <a:r>
                        <a:rPr lang="cs-CZ" dirty="0"/>
                        <a:t>24271</a:t>
                      </a:r>
                    </a:p>
                  </a:txBody>
                  <a:tcPr/>
                </a:tc>
                <a:tc>
                  <a:txBody>
                    <a:bodyPr/>
                    <a:lstStyle/>
                    <a:p>
                      <a:r>
                        <a:rPr lang="cs-CZ" dirty="0"/>
                        <a:t>29429</a:t>
                      </a:r>
                    </a:p>
                  </a:txBody>
                  <a:tcPr/>
                </a:tc>
                <a:tc>
                  <a:txBody>
                    <a:bodyPr/>
                    <a:lstStyle/>
                    <a:p>
                      <a:r>
                        <a:rPr lang="cs-CZ" dirty="0"/>
                        <a:t>27660 </a:t>
                      </a:r>
                    </a:p>
                  </a:txBody>
                  <a:tcPr/>
                </a:tc>
                <a:tc>
                  <a:txBody>
                    <a:bodyPr/>
                    <a:lstStyle/>
                    <a:p>
                      <a:r>
                        <a:rPr lang="cs-CZ" dirty="0"/>
                        <a:t>28873</a:t>
                      </a:r>
                    </a:p>
                  </a:txBody>
                  <a:tcPr/>
                </a:tc>
                <a:tc>
                  <a:txBody>
                    <a:bodyPr/>
                    <a:lstStyle/>
                    <a:p>
                      <a:r>
                        <a:rPr lang="cs-CZ" dirty="0"/>
                        <a:t>29026</a:t>
                      </a:r>
                    </a:p>
                  </a:txBody>
                  <a:tcPr/>
                </a:tc>
                <a:tc>
                  <a:txBody>
                    <a:bodyPr/>
                    <a:lstStyle/>
                    <a:p>
                      <a:r>
                        <a:rPr lang="cs-CZ" dirty="0"/>
                        <a:t>29721</a:t>
                      </a:r>
                    </a:p>
                  </a:txBody>
                  <a:tcPr/>
                </a:tc>
                <a:tc>
                  <a:txBody>
                    <a:bodyPr/>
                    <a:lstStyle/>
                    <a:p>
                      <a:r>
                        <a:rPr lang="cs-CZ" dirty="0"/>
                        <a:t>30842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32134</a:t>
                      </a:r>
                    </a:p>
                    <a:p>
                      <a:endParaRPr lang="cs-CZ" dirty="0"/>
                    </a:p>
                  </a:txBody>
                  <a:tcPr/>
                </a:tc>
                <a:extLst>
                  <a:ext uri="{0D108BD9-81ED-4DB2-BD59-A6C34878D82A}">
                    <a16:rowId xmlns:a16="http://schemas.microsoft.com/office/drawing/2014/main" val="2283471812"/>
                  </a:ext>
                </a:extLst>
              </a:tr>
            </a:tbl>
          </a:graphicData>
        </a:graphic>
      </p:graphicFrame>
    </p:spTree>
    <p:extLst>
      <p:ext uri="{BB962C8B-B14F-4D97-AF65-F5344CB8AC3E}">
        <p14:creationId xmlns:p14="http://schemas.microsoft.com/office/powerpoint/2010/main" val="320916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92500" lnSpcReduction="1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C456A2-D27F-E8A4-0091-60A13DA6EA7C}"/>
              </a:ext>
            </a:extLst>
          </p:cNvPr>
          <p:cNvSpPr>
            <a:spLocks noGrp="1"/>
          </p:cNvSpPr>
          <p:nvPr>
            <p:ph type="title"/>
          </p:nvPr>
        </p:nvSpPr>
        <p:spPr>
          <a:xfrm>
            <a:off x="2147246" y="209683"/>
            <a:ext cx="7729728" cy="1188720"/>
          </a:xfrm>
        </p:spPr>
        <p:txBody>
          <a:bodyPr/>
          <a:lstStyle/>
          <a:p>
            <a:r>
              <a:rPr lang="cs-CZ" dirty="0"/>
              <a:t>Ženy a muži na trhu práce </a:t>
            </a:r>
          </a:p>
        </p:txBody>
      </p:sp>
      <p:pic>
        <p:nvPicPr>
          <p:cNvPr id="4" name="Zástupný obsah 3">
            <a:extLst>
              <a:ext uri="{FF2B5EF4-FFF2-40B4-BE49-F238E27FC236}">
                <a16:creationId xmlns:a16="http://schemas.microsoft.com/office/drawing/2014/main" id="{834647EF-B66D-F2F6-FAD6-AFA625672866}"/>
              </a:ext>
            </a:extLst>
          </p:cNvPr>
          <p:cNvPicPr>
            <a:picLocks noGrp="1" noChangeAspect="1"/>
          </p:cNvPicPr>
          <p:nvPr>
            <p:ph idx="1"/>
          </p:nvPr>
        </p:nvPicPr>
        <p:blipFill>
          <a:blip r:embed="rId2"/>
          <a:stretch>
            <a:fillRect/>
          </a:stretch>
        </p:blipFill>
        <p:spPr>
          <a:xfrm>
            <a:off x="3240552" y="1398403"/>
            <a:ext cx="5543115" cy="5543115"/>
          </a:xfrm>
          <a:prstGeom prst="rect">
            <a:avLst/>
          </a:prstGeom>
        </p:spPr>
      </p:pic>
    </p:spTree>
    <p:extLst>
      <p:ext uri="{BB962C8B-B14F-4D97-AF65-F5344CB8AC3E}">
        <p14:creationId xmlns:p14="http://schemas.microsoft.com/office/powerpoint/2010/main" val="6690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28784-B383-4532-AEF5-A86B2015C0CA}"/>
              </a:ext>
            </a:extLst>
          </p:cNvPr>
          <p:cNvSpPr>
            <a:spLocks noGrp="1"/>
          </p:cNvSpPr>
          <p:nvPr>
            <p:ph type="title"/>
          </p:nvPr>
        </p:nvSpPr>
        <p:spPr/>
        <p:txBody>
          <a:bodyPr/>
          <a:lstStyle/>
          <a:p>
            <a:r>
              <a:rPr lang="cs-CZ" dirty="0"/>
              <a:t>Ukončení předmětu</a:t>
            </a:r>
          </a:p>
        </p:txBody>
      </p:sp>
      <p:sp>
        <p:nvSpPr>
          <p:cNvPr id="5" name="Rectangle 3">
            <a:extLst>
              <a:ext uri="{FF2B5EF4-FFF2-40B4-BE49-F238E27FC236}">
                <a16:creationId xmlns:a16="http://schemas.microsoft.com/office/drawing/2014/main" id="{9A96B556-F577-487A-BE21-361B769E4B73}"/>
              </a:ext>
            </a:extLst>
          </p:cNvPr>
          <p:cNvSpPr>
            <a:spLocks noGrp="1" noChangeArrowheads="1"/>
          </p:cNvSpPr>
          <p:nvPr>
            <p:ph idx="1"/>
          </p:nvPr>
        </p:nvSpPr>
        <p:spPr bwMode="auto">
          <a:xfrm>
            <a:off x="2231137" y="2393709"/>
            <a:ext cx="7729728" cy="2695590"/>
          </a:xfrm>
          <a:prstGeom prst="rect">
            <a:avLst/>
          </a:prstGeom>
          <a:solidFill>
            <a:srgbClr val="F7F8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p>
            <a:pPr marL="0" marR="0" lvl="0" indent="0" fontAlgn="base">
              <a:spcBef>
                <a:spcPts val="1800"/>
              </a:spcBef>
              <a:spcAft>
                <a:spcPct val="0"/>
              </a:spcAft>
              <a:buSzTx/>
              <a:buNone/>
              <a:tabLst/>
            </a:pPr>
            <a:r>
              <a:rPr lang="cs-CZ" altLang="cs-CZ" sz="2400" dirty="0"/>
              <a:t>	Metody hodnocení: zápočet</a:t>
            </a:r>
          </a:p>
          <a:p>
            <a:pPr marL="0" marR="0" lvl="0" indent="0" fontAlgn="base">
              <a:spcBef>
                <a:spcPts val="1800"/>
              </a:spcBef>
              <a:spcAft>
                <a:spcPct val="0"/>
              </a:spcAft>
              <a:buSzTx/>
              <a:buNone/>
              <a:tabLst/>
            </a:pPr>
            <a:br>
              <a:rPr lang="cs-CZ" altLang="cs-CZ" sz="2400" dirty="0"/>
            </a:br>
            <a:r>
              <a:rPr lang="cs-CZ" altLang="cs-CZ" sz="2400" dirty="0"/>
              <a:t>Předpoklady: Aktivní účast na semináři. Písemný zápočtový test vychází z odpřednášených témat a základní literatury.</a:t>
            </a:r>
          </a:p>
          <a:p>
            <a:pPr marL="0" marR="0" lvl="0" indent="0" fontAlgn="base">
              <a:spcBef>
                <a:spcPts val="1800"/>
              </a:spcBef>
              <a:spcAft>
                <a:spcPct val="0"/>
              </a:spcAft>
              <a:buSzTx/>
              <a:buNone/>
              <a:tabLst/>
            </a:pPr>
            <a:endParaRPr lang="cs-CZ" altLang="cs-CZ"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7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p>
        </p:txBody>
      </p:sp>
    </p:spTree>
    <p:extLst>
      <p:ext uri="{BB962C8B-B14F-4D97-AF65-F5344CB8AC3E}">
        <p14:creationId xmlns:p14="http://schemas.microsoft.com/office/powerpoint/2010/main" val="110643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5CA73-5898-47C8-8192-6A12A6B9CE5E}"/>
              </a:ext>
            </a:extLst>
          </p:cNvPr>
          <p:cNvSpPr>
            <a:spLocks noGrp="1"/>
          </p:cNvSpPr>
          <p:nvPr>
            <p:ph type="title"/>
          </p:nvPr>
        </p:nvSpPr>
        <p:spPr>
          <a:xfrm>
            <a:off x="2231136" y="964692"/>
            <a:ext cx="7729728" cy="647292"/>
          </a:xfrm>
        </p:spPr>
        <p:txBody>
          <a:bodyPr>
            <a:normAutofit fontScale="90000"/>
          </a:bodyPr>
          <a:lstStyle/>
          <a:p>
            <a:r>
              <a:rPr lang="cs-CZ" dirty="0"/>
              <a:t>Diskriminace? </a:t>
            </a:r>
          </a:p>
        </p:txBody>
      </p:sp>
      <p:sp>
        <p:nvSpPr>
          <p:cNvPr id="3" name="Zástupný symbol pro obsah 2">
            <a:extLst>
              <a:ext uri="{FF2B5EF4-FFF2-40B4-BE49-F238E27FC236}">
                <a16:creationId xmlns:a16="http://schemas.microsoft.com/office/drawing/2014/main" id="{30D42AD9-6F23-4ECA-8BD8-4BC8934FE430}"/>
              </a:ext>
            </a:extLst>
          </p:cNvPr>
          <p:cNvSpPr>
            <a:spLocks noGrp="1"/>
          </p:cNvSpPr>
          <p:nvPr>
            <p:ph idx="1"/>
          </p:nvPr>
        </p:nvSpPr>
        <p:spPr>
          <a:xfrm>
            <a:off x="2121031" y="1611984"/>
            <a:ext cx="7839833" cy="4704588"/>
          </a:xfrm>
        </p:spPr>
        <p:txBody>
          <a:bodyPr>
            <a:normAutofit fontScale="92500" lnSpcReduction="10000"/>
          </a:bodyPr>
          <a:lstStyle/>
          <a:p>
            <a:r>
              <a:rPr lang="cs-CZ" dirty="0"/>
              <a:t>Mzdy žen a mužů se nejvíce liší ve třídě zákonodárců a řídících pracovníků. Mzda žen v této třídě činí 49248 Kč a mzda mužů 67888 Kč, tedy rozdíl činí 18640 Kč. </a:t>
            </a:r>
          </a:p>
          <a:p>
            <a:r>
              <a:rPr lang="cs-CZ" i="1" dirty="0"/>
              <a:t>Nejnižší mzdu získávají pomocní a nekvalifikovaní pracovníci a naopak nejvyššího výdělku dosahují zákonodárci, vedoucí a řídící pracovníci. Rozdíl mezi výdělky mužů a žen je u všech tříd ve prospěch mužů, kromě příslušníků armády, kde mají ženy mzdy nepatrně vyšší než muži. Nejpatrnější mzdový rozdíl se objevuje u řemeslníků a vedoucích, řídících pracovníků, kde GPG přesahuje 30%. (Lucia Szabová: 2010: 86.) Pracovní posty v top managementu kladou ve výkonu zaměstnání na manažery časové a psychické nároky, které jsou jen těžko slučitelné s péčí o děti, o ostatní osoby v rodině a s vedením domácnosti. (91.) </a:t>
            </a:r>
          </a:p>
          <a:p>
            <a:r>
              <a:rPr lang="cs-CZ" dirty="0"/>
              <a:t>Z dostupných dat za 1. čtvrtletí roku 2008 vyplynulo, že poměr žen a mužů v managementu v ČR v podnikatelském sektoru je 27:73. V současnosti se ČR nikterak nevymyká průměru EU-27 (28:72). </a:t>
            </a:r>
            <a:endParaRPr lang="cs-CZ" i="1" dirty="0"/>
          </a:p>
          <a:p>
            <a:r>
              <a:rPr lang="cs-CZ" i="1" dirty="0"/>
              <a:t>Téma diskriminace na trhu práce je navzdory dynamicky se měnící ekonomice stále přetrvávajícím problémem všech vyspělých ekonomik světa. Ženy v České republice se potýkají s diskriminaci již při přijímacích pohovorech, jsou diskriminované jak platově, tak kvůli svému věku. Ženy nedosahují na vedoucí a manažerské pozice ve stejné míře jako je tomu u mužů. Komplikované postavení žen na trhu práce přetrvává do dnešního dne a řešení tohoto komplexního jevu je velmi obtížné. (Lucie Hrubcová: 72.)</a:t>
            </a:r>
          </a:p>
          <a:p>
            <a:endParaRPr lang="cs-CZ" i="1" dirty="0"/>
          </a:p>
        </p:txBody>
      </p:sp>
    </p:spTree>
    <p:extLst>
      <p:ext uri="{BB962C8B-B14F-4D97-AF65-F5344CB8AC3E}">
        <p14:creationId xmlns:p14="http://schemas.microsoft.com/office/powerpoint/2010/main" val="92566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0E909-A686-4A91-9862-137CEE1FD89B}"/>
              </a:ext>
            </a:extLst>
          </p:cNvPr>
          <p:cNvSpPr>
            <a:spLocks noGrp="1"/>
          </p:cNvSpPr>
          <p:nvPr>
            <p:ph type="title"/>
          </p:nvPr>
        </p:nvSpPr>
        <p:spPr/>
        <p:txBody>
          <a:bodyPr/>
          <a:lstStyle/>
          <a:p>
            <a:r>
              <a:rPr lang="cs-CZ" dirty="0"/>
              <a:t>Role partnera v životě profesně úspěšné ženy</a:t>
            </a:r>
          </a:p>
        </p:txBody>
      </p:sp>
      <p:sp>
        <p:nvSpPr>
          <p:cNvPr id="3" name="Zástupný symbol pro obsah 2">
            <a:extLst>
              <a:ext uri="{FF2B5EF4-FFF2-40B4-BE49-F238E27FC236}">
                <a16:creationId xmlns:a16="http://schemas.microsoft.com/office/drawing/2014/main" id="{9734381A-BFA7-44CF-9C9E-3CFBD7CC7E70}"/>
              </a:ext>
            </a:extLst>
          </p:cNvPr>
          <p:cNvSpPr>
            <a:spLocks noGrp="1"/>
          </p:cNvSpPr>
          <p:nvPr>
            <p:ph idx="1"/>
          </p:nvPr>
        </p:nvSpPr>
        <p:spPr/>
        <p:txBody>
          <a:bodyPr>
            <a:normAutofit/>
          </a:bodyPr>
          <a:lstStyle/>
          <a:p>
            <a:r>
              <a:rPr lang="cs-CZ" i="1" dirty="0"/>
              <a:t>Ukázalo se, že funkční partnerský vztah usnadňuje ženám nejen slaďování profesního, rodinného a osobního života, ale i samotné zvládnutí požadavků profese, a to v mnoha aspektech. Kromě nejčastěji diskutované instrumentální pomoci v domácnosti, s podílem na výchově a péči o děti a finančním zajištění, byly jako subjektivně důležité zmiňovány především psychologické a podpůrné role partnera. Naše závěry naznačují, že pokud chce být žena úspěšná v profesní oblasti i jako matka a partnerka, je pro ni fungující partnerský vztah doslova alfou a omegou.  </a:t>
            </a:r>
            <a:r>
              <a:rPr lang="cs-CZ" dirty="0"/>
              <a:t>(Veronika Očenášková, Irena Sobotková, </a:t>
            </a:r>
            <a:r>
              <a:rPr lang="pl-PL" dirty="0"/>
              <a:t>Psychologie a její kontexty 5 (1), 2014, 39-61</a:t>
            </a:r>
            <a:r>
              <a:rPr lang="cs-CZ" dirty="0"/>
              <a:t>.)</a:t>
            </a:r>
          </a:p>
        </p:txBody>
      </p:sp>
    </p:spTree>
    <p:extLst>
      <p:ext uri="{BB962C8B-B14F-4D97-AF65-F5344CB8AC3E}">
        <p14:creationId xmlns:p14="http://schemas.microsoft.com/office/powerpoint/2010/main" val="219644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0D12-1CEC-4C77-91A4-3188F6B0B487}"/>
              </a:ext>
            </a:extLst>
          </p:cNvPr>
          <p:cNvSpPr>
            <a:spLocks noGrp="1"/>
          </p:cNvSpPr>
          <p:nvPr>
            <p:ph type="title"/>
          </p:nvPr>
        </p:nvSpPr>
        <p:spPr/>
        <p:txBody>
          <a:bodyPr/>
          <a:lstStyle/>
          <a:p>
            <a:r>
              <a:rPr lang="cs-CZ" dirty="0"/>
              <a:t>Databáze kvalifikačních prací vše</a:t>
            </a:r>
          </a:p>
        </p:txBody>
      </p:sp>
      <p:sp>
        <p:nvSpPr>
          <p:cNvPr id="3" name="Zástupný symbol pro obsah 2">
            <a:extLst>
              <a:ext uri="{FF2B5EF4-FFF2-40B4-BE49-F238E27FC236}">
                <a16:creationId xmlns:a16="http://schemas.microsoft.com/office/drawing/2014/main" id="{7AF7B1EE-2060-42F4-B27E-DB52B372C682}"/>
              </a:ext>
            </a:extLst>
          </p:cNvPr>
          <p:cNvSpPr>
            <a:spLocks noGrp="1"/>
          </p:cNvSpPr>
          <p:nvPr>
            <p:ph idx="1"/>
          </p:nvPr>
        </p:nvSpPr>
        <p:spPr>
          <a:xfrm>
            <a:off x="2231136" y="2638044"/>
            <a:ext cx="7729728" cy="3505304"/>
          </a:xfrm>
        </p:spPr>
        <p:txBody>
          <a:bodyPr>
            <a:normAutofit/>
          </a:bodyPr>
          <a:lstStyle/>
          <a:p>
            <a:r>
              <a:rPr lang="cs-CZ" dirty="0">
                <a:hlinkClick r:id="rId2"/>
              </a:rPr>
              <a:t>https://vskp.vse.cz/?co_hledat=Diskriminace+%C5%BEen&amp;kde_hledat%5B%5D=nazev&amp;kde_hledat%5B%5D=autor&amp;kde_hledat%5B%5D=abstrakt&amp;katedra=&amp;typ=&amp;rok</a:t>
            </a:r>
            <a:r>
              <a:rPr lang="cs-CZ" dirty="0"/>
              <a:t>=</a:t>
            </a:r>
          </a:p>
          <a:p>
            <a:endParaRPr lang="cs-CZ" dirty="0"/>
          </a:p>
          <a:p>
            <a:r>
              <a:rPr lang="cs-CZ" dirty="0"/>
              <a:t>V posledním desetiletí je téma diskriminace žen v ekonomické sféře sledováno až saturováno a výzkumy na sebe volně navazují.  </a:t>
            </a:r>
          </a:p>
          <a:p>
            <a:r>
              <a:rPr lang="cs-CZ" dirty="0">
                <a:hlinkClick r:id="rId3"/>
              </a:rPr>
              <a:t>Diskriminace na trhu práce a genderové mzdové rozdíly v České republice - Vysokoškolské kvalifikační práce - Vysoká škola ekonomická v Praze (vse.cz)</a:t>
            </a:r>
            <a:endParaRPr lang="cs-CZ" dirty="0"/>
          </a:p>
          <a:p>
            <a:r>
              <a:rPr lang="cs-CZ" dirty="0">
                <a:hlinkClick r:id="rId4"/>
              </a:rPr>
              <a:t>Genderové nerovnosti na trhu práce se zaměřením na odměňování - Vysokoškolské kvalifikační práce - Vysoká škola ekonomická v Praze (vse.cz)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57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E13659-AE43-49D8-A147-FAF4D3763347}"/>
              </a:ext>
            </a:extLst>
          </p:cNvPr>
          <p:cNvSpPr>
            <a:spLocks noGrp="1"/>
          </p:cNvSpPr>
          <p:nvPr>
            <p:ph type="title"/>
          </p:nvPr>
        </p:nvSpPr>
        <p:spPr/>
        <p:txBody>
          <a:bodyPr/>
          <a:lstStyle/>
          <a:p>
            <a:r>
              <a:rPr lang="cs-CZ" dirty="0"/>
              <a:t>Druhá část</a:t>
            </a:r>
          </a:p>
        </p:txBody>
      </p:sp>
    </p:spTree>
    <p:extLst>
      <p:ext uri="{BB962C8B-B14F-4D97-AF65-F5344CB8AC3E}">
        <p14:creationId xmlns:p14="http://schemas.microsoft.com/office/powerpoint/2010/main" val="338076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DD5C-5CA4-4770-9C74-911B0DED5834}"/>
              </a:ext>
            </a:extLst>
          </p:cNvPr>
          <p:cNvSpPr>
            <a:spLocks noGrp="1"/>
          </p:cNvSpPr>
          <p:nvPr>
            <p:ph type="title"/>
          </p:nvPr>
        </p:nvSpPr>
        <p:spPr/>
        <p:txBody>
          <a:bodyPr/>
          <a:lstStyle/>
          <a:p>
            <a:r>
              <a:rPr lang="cs-CZ" dirty="0"/>
              <a:t>Gender ve vědě</a:t>
            </a:r>
          </a:p>
        </p:txBody>
      </p:sp>
      <p:sp>
        <p:nvSpPr>
          <p:cNvPr id="3" name="Zástupný symbol pro obsah 2">
            <a:extLst>
              <a:ext uri="{FF2B5EF4-FFF2-40B4-BE49-F238E27FC236}">
                <a16:creationId xmlns:a16="http://schemas.microsoft.com/office/drawing/2014/main" id="{D4D97034-3BB1-4FDE-A42B-89A63B4A33D6}"/>
              </a:ext>
            </a:extLst>
          </p:cNvPr>
          <p:cNvSpPr>
            <a:spLocks noGrp="1"/>
          </p:cNvSpPr>
          <p:nvPr>
            <p:ph idx="1"/>
          </p:nvPr>
        </p:nvSpPr>
        <p:spPr>
          <a:xfrm>
            <a:off x="1264920" y="2638044"/>
            <a:ext cx="9159240" cy="4052316"/>
          </a:xfrm>
        </p:spPr>
        <p:txBody>
          <a:bodyPr>
            <a:normAutofit lnSpcReduction="10000"/>
          </a:bodyPr>
          <a:lstStyle/>
          <a:p>
            <a:r>
              <a:rPr lang="cs-CZ" dirty="0">
                <a:hlinkClick r:id="rId3"/>
              </a:rPr>
              <a:t>Česká věda má problém! – </a:t>
            </a:r>
            <a:r>
              <a:rPr lang="cs-CZ" dirty="0" err="1">
                <a:hlinkClick r:id="rId3"/>
              </a:rPr>
              <a:t>YouTube</a:t>
            </a:r>
            <a:r>
              <a:rPr lang="cs-CZ" dirty="0"/>
              <a:t> </a:t>
            </a:r>
          </a:p>
          <a:p>
            <a:endParaRPr lang="cs-CZ" dirty="0">
              <a:hlinkClick r:id="rId4"/>
            </a:endParaRPr>
          </a:p>
          <a:p>
            <a:r>
              <a:rPr lang="cs-CZ" dirty="0">
                <a:hlinkClick r:id="rId4"/>
              </a:rPr>
              <a:t>Ženy ve vědě: data | NKC - gender a věda (genderaveda.cz)</a:t>
            </a:r>
            <a:r>
              <a:rPr lang="cs-CZ" dirty="0"/>
              <a:t> </a:t>
            </a:r>
          </a:p>
          <a:p>
            <a:endParaRPr lang="cs-CZ" dirty="0">
              <a:hlinkClick r:id="rId5"/>
            </a:endParaRPr>
          </a:p>
          <a:p>
            <a:r>
              <a:rPr lang="cs-CZ" dirty="0">
                <a:hlinkClick r:id="rId5"/>
              </a:rPr>
              <a:t>Jak funguje gender a genderové stereotypy – </a:t>
            </a:r>
            <a:r>
              <a:rPr lang="cs-CZ" dirty="0" err="1">
                <a:hlinkClick r:id="rId5"/>
              </a:rPr>
              <a:t>YouTube</a:t>
            </a:r>
            <a:r>
              <a:rPr lang="cs-CZ" dirty="0"/>
              <a:t> </a:t>
            </a:r>
          </a:p>
          <a:p>
            <a:endParaRPr lang="cs-CZ" dirty="0"/>
          </a:p>
          <a:p>
            <a:r>
              <a:rPr lang="cs-CZ" dirty="0">
                <a:hlinkClick r:id="rId6"/>
              </a:rPr>
              <a:t>Genderové předsudky – </a:t>
            </a:r>
            <a:r>
              <a:rPr lang="cs-CZ" dirty="0" err="1">
                <a:hlinkClick r:id="rId6"/>
              </a:rPr>
              <a:t>YouTube</a:t>
            </a:r>
            <a:r>
              <a:rPr lang="cs-CZ" dirty="0"/>
              <a:t>  min. 25 až 32:30 </a:t>
            </a:r>
          </a:p>
          <a:p>
            <a:r>
              <a:rPr lang="cs-CZ" dirty="0" err="1"/>
              <a:t>Sochorková</a:t>
            </a:r>
            <a:r>
              <a:rPr lang="cs-CZ" dirty="0"/>
              <a:t>, </a:t>
            </a:r>
            <a:r>
              <a:rPr lang="cs-CZ" dirty="0" err="1"/>
              <a:t>Lengsfeldová</a:t>
            </a:r>
            <a:r>
              <a:rPr lang="cs-CZ" dirty="0"/>
              <a:t>, Galová, </a:t>
            </a:r>
            <a:r>
              <a:rPr lang="cs-CZ" dirty="0" err="1"/>
              <a:t>Kubienová</a:t>
            </a:r>
            <a:r>
              <a:rPr lang="cs-CZ" dirty="0"/>
              <a:t>, </a:t>
            </a:r>
            <a:r>
              <a:rPr lang="cs-CZ" dirty="0" err="1"/>
              <a:t>Niemynarzová</a:t>
            </a:r>
            <a:r>
              <a:rPr lang="cs-CZ" dirty="0"/>
              <a:t> … Za DÚ se podívají na videa výše a prodiskutujeme … </a:t>
            </a:r>
          </a:p>
          <a:p>
            <a:pPr marL="0" indent="0">
              <a:buNone/>
            </a:pPr>
            <a:endParaRPr lang="cs-CZ" dirty="0"/>
          </a:p>
          <a:p>
            <a:r>
              <a:rPr lang="cs-CZ" dirty="0">
                <a:hlinkClick r:id="rId7"/>
              </a:rPr>
              <a:t>Noc vědců a vědkyň 2021 - Čas životního běhu mužů a žen v zrcadle stárnutí – </a:t>
            </a:r>
            <a:r>
              <a:rPr lang="cs-CZ" dirty="0" err="1">
                <a:hlinkClick r:id="rId7"/>
              </a:rPr>
              <a:t>YouTube</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27919027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2231136" y="1821299"/>
            <a:ext cx="7729728" cy="4219956"/>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92500" lnSpcReduction="2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lnSpcReduction="1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1E1215DC-8B96-4054-BA10-27ED14F71618}"/>
              </a:ext>
            </a:extLst>
          </p:cNvPr>
          <p:cNvSpPr>
            <a:spLocks noGrp="1"/>
          </p:cNvSpPr>
          <p:nvPr>
            <p:ph idx="1"/>
          </p:nvPr>
        </p:nvSpPr>
        <p:spPr/>
        <p:txBody>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spTree>
    <p:extLst>
      <p:ext uri="{BB962C8B-B14F-4D97-AF65-F5344CB8AC3E}">
        <p14:creationId xmlns:p14="http://schemas.microsoft.com/office/powerpoint/2010/main" val="253176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a:xfrm>
            <a:off x="1008166" y="347916"/>
            <a:ext cx="4494998" cy="1134640"/>
          </a:xfrm>
        </p:spPr>
        <p:txBody>
          <a:bodyPr/>
          <a:lstStyle/>
          <a:p>
            <a:r>
              <a:rPr lang="cs-CZ" dirty="0"/>
              <a:t>Gender </a:t>
            </a:r>
            <a:r>
              <a:rPr lang="cs-CZ" dirty="0" err="1"/>
              <a:t>pay</a:t>
            </a:r>
            <a:r>
              <a:rPr lang="cs-CZ" dirty="0"/>
              <a:t> gap </a:t>
            </a:r>
          </a:p>
        </p:txBody>
      </p:sp>
      <p:sp>
        <p:nvSpPr>
          <p:cNvPr id="6" name="Zástupný symbol obrázku 5">
            <a:extLst>
              <a:ext uri="{FF2B5EF4-FFF2-40B4-BE49-F238E27FC236}">
                <a16:creationId xmlns:a16="http://schemas.microsoft.com/office/drawing/2014/main" id="{055F2699-498E-F27D-5AC6-494639A94D9A}"/>
              </a:ext>
            </a:extLst>
          </p:cNvPr>
          <p:cNvSpPr>
            <a:spLocks noGrp="1"/>
          </p:cNvSpPr>
          <p:nvPr>
            <p:ph type="pic" idx="1"/>
          </p:nvPr>
        </p:nvSpPr>
        <p:spPr/>
      </p:sp>
      <p:sp>
        <p:nvSpPr>
          <p:cNvPr id="3" name="Zástupný symbol pro obsah 2">
            <a:extLst>
              <a:ext uri="{FF2B5EF4-FFF2-40B4-BE49-F238E27FC236}">
                <a16:creationId xmlns:a16="http://schemas.microsoft.com/office/drawing/2014/main" id="{1E1215DC-8B96-4054-BA10-27ED14F71618}"/>
              </a:ext>
            </a:extLst>
          </p:cNvPr>
          <p:cNvSpPr>
            <a:spLocks noGrp="1"/>
          </p:cNvSpPr>
          <p:nvPr>
            <p:ph type="body" sz="half" idx="2"/>
          </p:nvPr>
        </p:nvSpPr>
        <p:spPr>
          <a:xfrm>
            <a:off x="1115568" y="1786856"/>
            <a:ext cx="3794760" cy="3957100"/>
          </a:xfrm>
        </p:spPr>
        <p:txBody>
          <a:bodyPr>
            <a:normAutofit lnSpcReduction="10000"/>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pic>
        <p:nvPicPr>
          <p:cNvPr id="4" name="Obrázek 3">
            <a:extLst>
              <a:ext uri="{FF2B5EF4-FFF2-40B4-BE49-F238E27FC236}">
                <a16:creationId xmlns:a16="http://schemas.microsoft.com/office/drawing/2014/main" id="{18DD2278-E3B7-185B-C108-3205B7D2AB35}"/>
              </a:ext>
            </a:extLst>
          </p:cNvPr>
          <p:cNvPicPr>
            <a:picLocks noChangeAspect="1"/>
          </p:cNvPicPr>
          <p:nvPr/>
        </p:nvPicPr>
        <p:blipFill>
          <a:blip r:embed="rId2"/>
          <a:stretch>
            <a:fillRect/>
          </a:stretch>
        </p:blipFill>
        <p:spPr>
          <a:xfrm>
            <a:off x="6095999" y="0"/>
            <a:ext cx="4722725" cy="6920195"/>
          </a:xfrm>
          <a:prstGeom prst="rect">
            <a:avLst/>
          </a:prstGeom>
        </p:spPr>
      </p:pic>
    </p:spTree>
    <p:extLst>
      <p:ext uri="{BB962C8B-B14F-4D97-AF65-F5344CB8AC3E}">
        <p14:creationId xmlns:p14="http://schemas.microsoft.com/office/powerpoint/2010/main" val="876319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F8F36-730F-43C3-A0D5-64E79660B797}"/>
              </a:ext>
            </a:extLst>
          </p:cNvPr>
          <p:cNvSpPr>
            <a:spLocks noGrp="1"/>
          </p:cNvSpPr>
          <p:nvPr>
            <p:ph type="title"/>
          </p:nvPr>
        </p:nvSpPr>
        <p:spPr/>
        <p:txBody>
          <a:bodyPr/>
          <a:lstStyle/>
          <a:p>
            <a:r>
              <a:rPr lang="cs-CZ" dirty="0"/>
              <a:t>Nerovné odměňování…</a:t>
            </a:r>
          </a:p>
        </p:txBody>
      </p:sp>
      <p:sp>
        <p:nvSpPr>
          <p:cNvPr id="3" name="Zástupný symbol pro obsah 2">
            <a:extLst>
              <a:ext uri="{FF2B5EF4-FFF2-40B4-BE49-F238E27FC236}">
                <a16:creationId xmlns:a16="http://schemas.microsoft.com/office/drawing/2014/main" id="{A6084D33-C52E-40D0-9E2B-73D93DF40591}"/>
              </a:ext>
            </a:extLst>
          </p:cNvPr>
          <p:cNvSpPr>
            <a:spLocks noGrp="1"/>
          </p:cNvSpPr>
          <p:nvPr>
            <p:ph idx="1"/>
          </p:nvPr>
        </p:nvSpPr>
        <p:spPr/>
        <p:txBody>
          <a:bodyPr/>
          <a:lstStyle/>
          <a:p>
            <a:r>
              <a:rPr lang="cs-CZ" dirty="0"/>
              <a:t>Nerovné odměňování způsobuje vyšší míru ohrožení žen chudobou a sociálním vyloučením, nižší důchody a má za důsledek posílení asymetrických rolí muže a ženy ve společnosti. (NORA, 2016) Kromě toho však důsledky neovlivňují pouze ženy samotné, ale i životní úroveň jejich domácností, tedy i životní úroveň všech jejich členů, včetně dětí. (Křížková, 2017)</a:t>
            </a:r>
          </a:p>
          <a:p>
            <a:endParaRPr lang="cs-CZ" dirty="0"/>
          </a:p>
          <a:p>
            <a:r>
              <a:rPr lang="cs-CZ" dirty="0">
                <a:hlinkClick r:id="rId2"/>
              </a:rPr>
              <a:t>Rozdíl ve mzdách mezi českými muži a ženami je 22 procent, v Evropě třetí nejvyšší | </a:t>
            </a:r>
            <a:r>
              <a:rPr lang="cs-CZ" dirty="0" err="1">
                <a:hlinkClick r:id="rId2"/>
              </a:rPr>
              <a:t>iROZHLAS</a:t>
            </a:r>
            <a:r>
              <a:rPr lang="cs-CZ" dirty="0">
                <a:hlinkClick r:id="rId2"/>
              </a:rPr>
              <a:t> - spolehlivé zprávy</a:t>
            </a:r>
            <a:r>
              <a:rPr lang="cs-CZ" dirty="0"/>
              <a:t> </a:t>
            </a:r>
          </a:p>
        </p:txBody>
      </p:sp>
    </p:spTree>
    <p:extLst>
      <p:ext uri="{BB962C8B-B14F-4D97-AF65-F5344CB8AC3E}">
        <p14:creationId xmlns:p14="http://schemas.microsoft.com/office/powerpoint/2010/main" val="492327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p:txBody>
          <a:bodyPr/>
          <a:lstStyle/>
          <a:p>
            <a:r>
              <a:rPr lang="cs-CZ" dirty="0"/>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2231136" y="2638044"/>
            <a:ext cx="7729728" cy="4064597"/>
          </a:xfrm>
        </p:spPr>
        <p:txBody>
          <a:bodyPr>
            <a:normAutofit fontScale="85000" lnSpcReduction="1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solidFill>
                  <a:srgbClr val="FF0000"/>
                </a:solidFill>
              </a:rPr>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sz="half" idx="1"/>
          </p:nvPr>
        </p:nvSpPr>
        <p:spPr/>
        <p:txBody>
          <a:bodyPr>
            <a:normAutofit fontScale="92500" lnSpcReduction="10000"/>
          </a:bodyPr>
          <a:lstStyle/>
          <a:p>
            <a:r>
              <a:rPr lang="cs-CZ" dirty="0"/>
              <a:t>Chudoba žen. </a:t>
            </a:r>
          </a:p>
          <a:p>
            <a:r>
              <a:rPr lang="cs-CZ" dirty="0"/>
              <a:t>Nerovný přístup ke vzdělání. </a:t>
            </a:r>
          </a:p>
          <a:p>
            <a:r>
              <a:rPr lang="cs-CZ" dirty="0"/>
              <a:t>Ekonomická nerovnost. </a:t>
            </a:r>
          </a:p>
          <a:p>
            <a:r>
              <a:rPr lang="cs-CZ" dirty="0"/>
              <a:t>Násilí na ženách. </a:t>
            </a:r>
          </a:p>
          <a:p>
            <a:r>
              <a:rPr lang="cs-CZ" dirty="0"/>
              <a:t>Důsledky válek a konfliktů na ženy. </a:t>
            </a:r>
          </a:p>
          <a:p>
            <a:r>
              <a:rPr lang="cs-CZ" dirty="0"/>
              <a:t>Nerovný přístup ke zdravotní péči a službám. </a:t>
            </a:r>
          </a:p>
          <a:p>
            <a:r>
              <a:rPr lang="cs-CZ" dirty="0"/>
              <a:t>Nerovné zastoupení žen v mocenských a rozhodovacích orgánech. </a:t>
            </a:r>
          </a:p>
          <a:p>
            <a:endParaRPr lang="cs-CZ" dirty="0"/>
          </a:p>
        </p:txBody>
      </p:sp>
      <p:sp>
        <p:nvSpPr>
          <p:cNvPr id="4" name="Zástupný symbol pro obsah 3">
            <a:extLst>
              <a:ext uri="{FF2B5EF4-FFF2-40B4-BE49-F238E27FC236}">
                <a16:creationId xmlns:a16="http://schemas.microsoft.com/office/drawing/2014/main" id="{17688A16-DE5C-4359-B7D9-1EEE713D7B31}"/>
              </a:ext>
            </a:extLst>
          </p:cNvPr>
          <p:cNvSpPr>
            <a:spLocks noGrp="1"/>
          </p:cNvSpPr>
          <p:nvPr>
            <p:ph sz="half" idx="2"/>
          </p:nvPr>
        </p:nvSpPr>
        <p:spPr/>
        <p:txBody>
          <a:bodyPr>
            <a:normAutofit fontScale="92500" lnSpcReduction="10000"/>
          </a:bodyPr>
          <a:lstStyle/>
          <a:p>
            <a:r>
              <a:rPr lang="cs-CZ" dirty="0"/>
              <a:t> Diskriminace a násilí na dívkách.</a:t>
            </a:r>
          </a:p>
          <a:p>
            <a:r>
              <a:rPr lang="cs-CZ" dirty="0"/>
              <a:t>Stereotypní prezentace žen v médiích a nerovný přístup k nim. </a:t>
            </a:r>
          </a:p>
          <a:p>
            <a:r>
              <a:rPr lang="cs-CZ" dirty="0" err="1"/>
              <a:t>Genderově</a:t>
            </a:r>
            <a:r>
              <a:rPr lang="cs-CZ" dirty="0"/>
              <a:t> nerovný vliv na rozdělování přírodních zdrojů a vliv na ochranu životního prostředí. </a:t>
            </a:r>
          </a:p>
          <a:p>
            <a:r>
              <a:rPr lang="cs-CZ" dirty="0" err="1"/>
              <a:t>Genderově</a:t>
            </a:r>
            <a:r>
              <a:rPr lang="cs-CZ" dirty="0"/>
              <a:t> nerovné prosazování a dodržování lidských práv. </a:t>
            </a:r>
          </a:p>
          <a:p>
            <a:r>
              <a:rPr lang="cs-CZ" dirty="0"/>
              <a:t>Nedostatečné mechanismy na podporu </a:t>
            </a:r>
            <a:r>
              <a:rPr lang="cs-CZ" dirty="0" err="1"/>
              <a:t>seberozvoje</a:t>
            </a:r>
            <a:r>
              <a:rPr lang="cs-CZ" dirty="0"/>
              <a:t> žen.</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lstStyle/>
          <a:p>
            <a:r>
              <a:rPr lang="cs-CZ" dirty="0"/>
              <a:t>Od roku 1998 se zabývala problematikou rovnosti mužů a žen </a:t>
            </a:r>
            <a:r>
              <a:rPr lang="cs-CZ" dirty="0">
                <a:solidFill>
                  <a:srgbClr val="FF0000"/>
                </a:solidFill>
              </a:rPr>
              <a:t>Rada vlády pro lidská práva,</a:t>
            </a:r>
            <a:r>
              <a:rPr lang="cs-CZ" dirty="0"/>
              <a:t> konkrétně její </a:t>
            </a:r>
            <a:r>
              <a:rPr lang="cs-CZ" dirty="0">
                <a:solidFill>
                  <a:srgbClr val="FF0000"/>
                </a:solidFill>
              </a:rPr>
              <a:t>Výbor pro odstranění všech forem diskriminace žen</a:t>
            </a:r>
            <a:r>
              <a:rPr lang="cs-CZ" dirty="0"/>
              <a:t>, jakožto poradní orgán vlády. Ve stejném roce vzniklo na Ministerstvu práce a sociálních věcí oddělení pro rovnost mužů a žen, které má v oblasti politiky genderu koncepční a koordinační roli.</a:t>
            </a:r>
          </a:p>
          <a:p>
            <a:r>
              <a:rPr lang="cs-CZ" dirty="0"/>
              <a:t>Koncept genderu vyvolává protichůdné postoje a emoce ve společnosti. 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C9481-DBA4-41D8-A545-D61DF48BD599}"/>
              </a:ext>
            </a:extLst>
          </p:cNvPr>
          <p:cNvSpPr>
            <a:spLocks noGrp="1"/>
          </p:cNvSpPr>
          <p:nvPr>
            <p:ph type="title"/>
          </p:nvPr>
        </p:nvSpPr>
        <p:spPr/>
        <p:txBody>
          <a:bodyPr>
            <a:normAutofit fontScale="90000"/>
          </a:bodyPr>
          <a:lstStyle/>
          <a:p>
            <a:r>
              <a:rPr lang="cs-CZ" dirty="0"/>
              <a:t>klasická klišé genderových stereotypů o typických charakteristikách žen a mužů: </a:t>
            </a:r>
          </a:p>
        </p:txBody>
      </p:sp>
      <p:sp>
        <p:nvSpPr>
          <p:cNvPr id="3" name="Zástupný symbol pro obsah 2">
            <a:extLst>
              <a:ext uri="{FF2B5EF4-FFF2-40B4-BE49-F238E27FC236}">
                <a16:creationId xmlns:a16="http://schemas.microsoft.com/office/drawing/2014/main" id="{81D24EBB-B37A-476D-9DEF-308361EFCB9B}"/>
              </a:ext>
            </a:extLst>
          </p:cNvPr>
          <p:cNvSpPr>
            <a:spLocks noGrp="1"/>
          </p:cNvSpPr>
          <p:nvPr>
            <p:ph idx="1"/>
          </p:nvPr>
        </p:nvSpPr>
        <p:spPr/>
        <p:txBody>
          <a:bodyPr/>
          <a:lstStyle/>
          <a:p>
            <a:pPr marL="0" indent="0">
              <a:buNone/>
            </a:pPr>
            <a:r>
              <a:rPr lang="cs-CZ" dirty="0"/>
              <a:t>● Schopnosti a vlastnosti – ženy jsou emotivnější než muži a nejsou schopny pragmatického jednání, správný vedoucí je muž. </a:t>
            </a:r>
          </a:p>
          <a:p>
            <a:pPr marL="0" indent="0">
              <a:buNone/>
            </a:pPr>
            <a:r>
              <a:rPr lang="cs-CZ" dirty="0"/>
              <a:t>● Přání, cíle, aspirace – většina žen opravdu touží po domově a dětech. </a:t>
            </a:r>
          </a:p>
          <a:p>
            <a:pPr marL="0" indent="0">
              <a:buNone/>
            </a:pPr>
            <a:r>
              <a:rPr lang="cs-CZ" dirty="0"/>
              <a:t>● Vnímání zodpovědnosti a povinnosti – do společné domácnosti muž přispívá penězi a ženy péčí, proto muž musí být lépe odměňován. </a:t>
            </a:r>
          </a:p>
          <a:p>
            <a:pPr marL="0" indent="0">
              <a:buNone/>
            </a:pPr>
            <a:r>
              <a:rPr lang="cs-CZ" dirty="0"/>
              <a:t>● Možnosti – ženy se mají uplatňovat v pečujících a pomáhajících profesích.</a:t>
            </a:r>
          </a:p>
          <a:p>
            <a:pPr marL="0" indent="0">
              <a:buNone/>
            </a:pPr>
            <a:endParaRPr lang="cs-CZ" dirty="0"/>
          </a:p>
          <a:p>
            <a:pPr marL="0" indent="0">
              <a:buNone/>
            </a:pPr>
            <a:r>
              <a:rPr lang="cs-CZ" dirty="0">
                <a:highlight>
                  <a:srgbClr val="FFFF00"/>
                </a:highlight>
              </a:rPr>
              <a:t>Přidáte další? ? ? </a:t>
            </a:r>
          </a:p>
          <a:p>
            <a:pPr marL="0" indent="0">
              <a:buNone/>
            </a:pPr>
            <a:endParaRPr lang="cs-CZ" dirty="0"/>
          </a:p>
        </p:txBody>
      </p:sp>
    </p:spTree>
    <p:extLst>
      <p:ext uri="{BB962C8B-B14F-4D97-AF65-F5344CB8AC3E}">
        <p14:creationId xmlns:p14="http://schemas.microsoft.com/office/powerpoint/2010/main" val="3611028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p:txBody>
          <a:bodyPr/>
          <a:lstStyle/>
          <a:p>
            <a:r>
              <a:rPr lang="cs-CZ" dirty="0">
                <a:highlight>
                  <a:srgbClr val="FFFF00"/>
                </a:highlight>
              </a:rPr>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2024109" y="2638044"/>
            <a:ext cx="7936755" cy="4219956"/>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normAutofit lnSpcReduction="10000"/>
          </a:bodyPr>
          <a:lstStyle/>
          <a:p>
            <a:r>
              <a:rPr lang="cs-CZ" dirty="0"/>
              <a:t>PŘÍMÁ představuje situace, kdy je s osobou zacházeno hůře kvůli jejímu nebo jeho pohlaví (např. v inzerátech typu "přijmeme muže na místo ředitele"). </a:t>
            </a:r>
          </a:p>
          <a:p>
            <a:r>
              <a:rPr lang="cs-CZ" dirty="0"/>
              <a:t>NEPŘÍMÁ 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a:p>
            <a:r>
              <a:rPr lang="cs-CZ" dirty="0">
                <a:highlight>
                  <a:srgbClr val="FFFF00"/>
                </a:highlight>
              </a:rPr>
              <a:t>Práce ve dvojicích – nachystejte si psací potřeby a papír A4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p:txBody>
          <a:bodyPr>
            <a:normAutofit fontScale="90000"/>
          </a:bodyPr>
          <a:lstStyle/>
          <a:p>
            <a:r>
              <a:rPr lang="cs-CZ" dirty="0"/>
              <a:t>Právo nebýt diskriminován se týká řady aspektů. </a:t>
            </a:r>
          </a:p>
        </p:txBody>
      </p:sp>
      <p:sp>
        <p:nvSpPr>
          <p:cNvPr id="3" name="Zástupný symbol pro obsah 2">
            <a:extLst>
              <a:ext uri="{FF2B5EF4-FFF2-40B4-BE49-F238E27FC236}">
                <a16:creationId xmlns:a16="http://schemas.microsoft.com/office/drawing/2014/main" id="{F9E21293-D7A0-4A0F-829A-BEBF2D5FB9BD}"/>
              </a:ext>
            </a:extLst>
          </p:cNvPr>
          <p:cNvSpPr>
            <a:spLocks noGrp="1"/>
          </p:cNvSpPr>
          <p:nvPr>
            <p:ph idx="1"/>
          </p:nvPr>
        </p:nvSpPr>
        <p:spPr/>
        <p:txBody>
          <a:bodyPr>
            <a:normAutofit/>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2" name="Zástupný symbol pro text 1">
            <a:extLst>
              <a:ext uri="{FF2B5EF4-FFF2-40B4-BE49-F238E27FC236}">
                <a16:creationId xmlns:a16="http://schemas.microsoft.com/office/drawing/2014/main" id="{E55206CF-E9B1-4063-8F18-E84A9C0B273C}"/>
              </a:ext>
            </a:extLst>
          </p:cNvPr>
          <p:cNvSpPr>
            <a:spLocks noGrp="1"/>
          </p:cNvSpPr>
          <p:nvPr>
            <p:ph type="body" sz="half" idx="2"/>
          </p:nvPr>
        </p:nvSpPr>
        <p:spPr/>
        <p:txBody>
          <a:bodyPr/>
          <a:lstStyle/>
          <a:p>
            <a:r>
              <a:rPr lang="cs-CZ" dirty="0">
                <a:solidFill>
                  <a:srgbClr val="FF0000"/>
                </a:solidFill>
              </a:rPr>
              <a:t>Uveďte konkrétní příklad diskriminace. </a:t>
            </a:r>
            <a:endParaRPr lang="cs-CZ" dirty="0"/>
          </a:p>
        </p:txBody>
      </p:sp>
    </p:spTree>
    <p:extLst>
      <p:ext uri="{BB962C8B-B14F-4D97-AF65-F5344CB8AC3E}">
        <p14:creationId xmlns:p14="http://schemas.microsoft.com/office/powerpoint/2010/main" val="377657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656916" cy="4679287"/>
          </a:xfrm>
        </p:spPr>
        <p:txBody>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F333AA34-F8C2-414F-A94C-E3589B3486A1}"/>
              </a:ext>
            </a:extLst>
          </p:cNvPr>
          <p:cNvSpPr>
            <a:spLocks noGrp="1"/>
          </p:cNvSpPr>
          <p:nvPr>
            <p:ph type="title"/>
          </p:nvPr>
        </p:nvSpPr>
        <p:spPr/>
        <p:txBody>
          <a:bodyPr>
            <a:normAutofit fontScale="90000"/>
          </a:bodyPr>
          <a:lstStyle/>
          <a:p>
            <a:r>
              <a:rPr lang="cs-CZ" dirty="0"/>
              <a:t>Jde o požadavek nediskriminace z důvodu</a:t>
            </a:r>
          </a:p>
        </p:txBody>
      </p:sp>
      <p:sp>
        <p:nvSpPr>
          <p:cNvPr id="8" name="Zástupný symbol pro obsah 7">
            <a:extLst>
              <a:ext uri="{FF2B5EF4-FFF2-40B4-BE49-F238E27FC236}">
                <a16:creationId xmlns:a16="http://schemas.microsoft.com/office/drawing/2014/main" id="{786FC500-CBAD-46FE-B34E-5AFFD0197BA6}"/>
              </a:ext>
            </a:extLst>
          </p:cNvPr>
          <p:cNvSpPr>
            <a:spLocks noGrp="1"/>
          </p:cNvSpPr>
          <p:nvPr>
            <p:ph idx="1"/>
          </p:nvPr>
        </p:nvSpPr>
        <p:spPr/>
        <p:txBody>
          <a:bodyPr>
            <a:normAutofit fontScale="70000" lnSpcReduction="20000"/>
          </a:bodyPr>
          <a:lstStyle/>
          <a:p>
            <a:r>
              <a:rPr lang="cs-CZ" dirty="0"/>
              <a:t>a) zaměstnání, přístupu k zaměstnání a povolání, včetně příležitosti dosáhnout funkčního nebo jiného postupu v zaměstnání, </a:t>
            </a:r>
          </a:p>
          <a:p>
            <a:r>
              <a:rPr lang="cs-CZ" dirty="0"/>
              <a:t>b) přístupu k podnikání a jiné samostatné výdělečné činnosti, </a:t>
            </a:r>
          </a:p>
          <a:p>
            <a:r>
              <a:rPr lang="cs-CZ" dirty="0"/>
              <a:t>c) pracovních služebních poměrů a jiné závislé činnosti, </a:t>
            </a:r>
          </a:p>
          <a:p>
            <a:r>
              <a:rPr lang="cs-CZ" dirty="0"/>
              <a:t>d) odměňování, </a:t>
            </a:r>
          </a:p>
          <a:p>
            <a:r>
              <a:rPr lang="cs-CZ" dirty="0"/>
              <a:t>e) odbornému vzdělávání, poradenství a rekvalifikaci, </a:t>
            </a:r>
          </a:p>
          <a:p>
            <a:r>
              <a:rPr lang="cs-CZ" dirty="0"/>
              <a:t>f) členství a činnosti v odborových organizacích, radách zaměstnanců nebo organizacích zaměstnavatelů, včetně výhod, které tyto organizace svým členům poskytují, </a:t>
            </a:r>
          </a:p>
          <a:p>
            <a:r>
              <a:rPr lang="cs-CZ" dirty="0"/>
              <a:t>g) členství a činnosti v profesních komorách, včetně výhod, které tyto veřejnoprávní korporace svým členům poskytují, </a:t>
            </a:r>
          </a:p>
          <a:p>
            <a:r>
              <a:rPr lang="cs-CZ" dirty="0"/>
              <a:t>h) sociálního zabezpečení a zdravotní péče, </a:t>
            </a:r>
          </a:p>
          <a:p>
            <a:r>
              <a:rPr lang="cs-CZ" dirty="0"/>
              <a:t>i) přiznání a poskytování sociálních výhod, </a:t>
            </a:r>
          </a:p>
          <a:p>
            <a:r>
              <a:rPr lang="cs-CZ" dirty="0"/>
              <a:t>j) přístupu ke vzdělání a jeho poskytování, </a:t>
            </a:r>
          </a:p>
          <a:p>
            <a:r>
              <a:rPr lang="cs-CZ" dirty="0"/>
              <a:t>k) přístupu ke zboží a službám, včetně bydlení, pokud jsou nabízeny veřejnosti nebo při jejich nabízení, </a:t>
            </a:r>
          </a:p>
          <a:p>
            <a:r>
              <a:rPr lang="cs-CZ" dirty="0"/>
              <a:t>l) nabývání a nakládání s majetkem, </a:t>
            </a:r>
          </a:p>
          <a:p>
            <a:r>
              <a:rPr lang="cs-CZ" dirty="0"/>
              <a:t>m) manželství, rodiny nebo povinností k rodině. </a:t>
            </a:r>
          </a:p>
          <a:p>
            <a:endParaRPr lang="cs-CZ" dirty="0"/>
          </a:p>
        </p:txBody>
      </p:sp>
      <p:sp>
        <p:nvSpPr>
          <p:cNvPr id="9" name="Zástupný symbol pro text 8">
            <a:extLst>
              <a:ext uri="{FF2B5EF4-FFF2-40B4-BE49-F238E27FC236}">
                <a16:creationId xmlns:a16="http://schemas.microsoft.com/office/drawing/2014/main" id="{5F637EB1-1669-4339-A7CB-15877641BF4E}"/>
              </a:ext>
            </a:extLst>
          </p:cNvPr>
          <p:cNvSpPr>
            <a:spLocks noGrp="1"/>
          </p:cNvSpPr>
          <p:nvPr>
            <p:ph type="body" sz="half" idx="2"/>
          </p:nvPr>
        </p:nvSpPr>
        <p:spPr/>
        <p:txBody>
          <a:bodyPr/>
          <a:lstStyle/>
          <a:p>
            <a:r>
              <a:rPr lang="cs-CZ" dirty="0"/>
              <a:t>zejména ve věcech:</a:t>
            </a:r>
          </a:p>
          <a:p>
            <a:endParaRPr lang="cs-CZ" dirty="0"/>
          </a:p>
          <a:p>
            <a:endParaRPr lang="cs-CZ" dirty="0"/>
          </a:p>
          <a:p>
            <a:r>
              <a:rPr lang="cs-CZ" dirty="0">
                <a:solidFill>
                  <a:srgbClr val="FF0000"/>
                </a:solidFill>
              </a:rPr>
              <a:t>Uveďte konkrétní příklad diskriminace, můžete si pomoci AI nebo vyhledávačem. Vypište.</a:t>
            </a:r>
          </a:p>
        </p:txBody>
      </p:sp>
    </p:spTree>
    <p:extLst>
      <p:ext uri="{BB962C8B-B14F-4D97-AF65-F5344CB8AC3E}">
        <p14:creationId xmlns:p14="http://schemas.microsoft.com/office/powerpoint/2010/main" val="1815933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0336124-56C4-43D2-90CC-51B0722CAE6F}"/>
              </a:ext>
            </a:extLst>
          </p:cNvPr>
          <p:cNvSpPr>
            <a:spLocks noGrp="1"/>
          </p:cNvSpPr>
          <p:nvPr>
            <p:ph type="title"/>
          </p:nvPr>
        </p:nvSpPr>
        <p:spPr>
          <a:xfrm>
            <a:off x="328473" y="195309"/>
            <a:ext cx="11256885" cy="1020931"/>
          </a:xfrm>
        </p:spPr>
        <p:txBody>
          <a:bodyPr>
            <a:normAutofit fontScale="90000"/>
          </a:bodyPr>
          <a:lstStyle/>
          <a:p>
            <a:r>
              <a:rPr lang="cs-CZ" dirty="0">
                <a:solidFill>
                  <a:srgbClr val="FF0000"/>
                </a:solidFill>
              </a:rPr>
              <a:t>Příklady propojte a vždy označte zda jde o přímou nebo nepřímou formu diskriminace </a:t>
            </a:r>
          </a:p>
        </p:txBody>
      </p:sp>
      <p:sp>
        <p:nvSpPr>
          <p:cNvPr id="6" name="Zástupný symbol pro obsah 5">
            <a:extLst>
              <a:ext uri="{FF2B5EF4-FFF2-40B4-BE49-F238E27FC236}">
                <a16:creationId xmlns:a16="http://schemas.microsoft.com/office/drawing/2014/main" id="{404B5D94-800B-4C66-B54B-83DEBCFC2C39}"/>
              </a:ext>
            </a:extLst>
          </p:cNvPr>
          <p:cNvSpPr>
            <a:spLocks noGrp="1"/>
          </p:cNvSpPr>
          <p:nvPr>
            <p:ph sz="half" idx="1"/>
          </p:nvPr>
        </p:nvSpPr>
        <p:spPr/>
        <p:txBody>
          <a:bodyPr>
            <a:normAutofit fontScale="70000" lnSpcReduction="2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a:p>
            <a:endParaRPr lang="cs-CZ" dirty="0"/>
          </a:p>
        </p:txBody>
      </p:sp>
      <p:sp>
        <p:nvSpPr>
          <p:cNvPr id="7" name="Zástupný symbol pro obsah 6">
            <a:extLst>
              <a:ext uri="{FF2B5EF4-FFF2-40B4-BE49-F238E27FC236}">
                <a16:creationId xmlns:a16="http://schemas.microsoft.com/office/drawing/2014/main" id="{0F93122C-645E-44DF-A918-6FE3663D38EE}"/>
              </a:ext>
            </a:extLst>
          </p:cNvPr>
          <p:cNvSpPr>
            <a:spLocks noGrp="1"/>
          </p:cNvSpPr>
          <p:nvPr>
            <p:ph sz="half" idx="2"/>
          </p:nvPr>
        </p:nvSpPr>
        <p:spPr>
          <a:xfrm>
            <a:off x="6338315" y="1482570"/>
            <a:ext cx="4270247" cy="5180119"/>
          </a:xfrm>
        </p:spPr>
        <p:txBody>
          <a:bodyPr>
            <a:normAutofit fontScale="70000" lnSpcReduction="20000"/>
          </a:bodyPr>
          <a:lstStyle/>
          <a:p>
            <a:r>
              <a:rPr lang="cs-CZ" dirty="0"/>
              <a:t>a) zaměstnání, přístupu k zaměstnání a povolání, včetně příležitosti dosáhnout funkčního nebo jiného postupu v zaměstnání, </a:t>
            </a:r>
          </a:p>
          <a:p>
            <a:r>
              <a:rPr lang="cs-CZ" dirty="0"/>
              <a:t>b) přístupu k podnikání a jiné samostatné výdělečné činnosti, </a:t>
            </a:r>
          </a:p>
          <a:p>
            <a:r>
              <a:rPr lang="cs-CZ" dirty="0"/>
              <a:t>c) pracovních služebních poměrů a jiné závislé činnosti, </a:t>
            </a:r>
          </a:p>
          <a:p>
            <a:r>
              <a:rPr lang="cs-CZ" dirty="0"/>
              <a:t>d) odměňování, </a:t>
            </a:r>
          </a:p>
          <a:p>
            <a:r>
              <a:rPr lang="cs-CZ" dirty="0"/>
              <a:t>e) odbornému vzdělávání, poradenství a rekvalifikaci, </a:t>
            </a:r>
          </a:p>
          <a:p>
            <a:r>
              <a:rPr lang="cs-CZ" dirty="0"/>
              <a:t>f) členství a činnosti v odborových organizacích, radách zaměstnanců nebo organizacích zaměstnavatelů, včetně výhod, které tyto organizace svým členům poskytují, </a:t>
            </a:r>
          </a:p>
          <a:p>
            <a:r>
              <a:rPr lang="cs-CZ" dirty="0"/>
              <a:t>g) členství a činnosti v profesních komorách, včetně výhod, které tyto veřejnoprávní korporace svým členům poskytují, </a:t>
            </a:r>
          </a:p>
          <a:p>
            <a:r>
              <a:rPr lang="cs-CZ" dirty="0"/>
              <a:t>h) sociálního zabezpečení a zdravotní péče, </a:t>
            </a:r>
          </a:p>
          <a:p>
            <a:r>
              <a:rPr lang="cs-CZ" dirty="0"/>
              <a:t>i) přiznání a poskytování sociálních výhod, </a:t>
            </a:r>
          </a:p>
          <a:p>
            <a:r>
              <a:rPr lang="cs-CZ" dirty="0"/>
              <a:t>j) přístupu ke vzdělání a jeho poskytování, </a:t>
            </a:r>
          </a:p>
          <a:p>
            <a:r>
              <a:rPr lang="cs-CZ" dirty="0"/>
              <a:t>k) přístupu ke zboží a službám, včetně bydlení, pokud jsou nabízeny veřejnosti nebo při jejich nabízení, </a:t>
            </a:r>
          </a:p>
          <a:p>
            <a:r>
              <a:rPr lang="cs-CZ" dirty="0"/>
              <a:t>l) nabývání a nakládání s majetkem, </a:t>
            </a:r>
          </a:p>
          <a:p>
            <a:r>
              <a:rPr lang="cs-CZ" dirty="0"/>
              <a:t>m) manželství, rodiny nebo povinností k rodině. </a:t>
            </a:r>
          </a:p>
          <a:p>
            <a:endParaRPr lang="cs-CZ" dirty="0"/>
          </a:p>
        </p:txBody>
      </p:sp>
    </p:spTree>
    <p:extLst>
      <p:ext uri="{BB962C8B-B14F-4D97-AF65-F5344CB8AC3E}">
        <p14:creationId xmlns:p14="http://schemas.microsoft.com/office/powerpoint/2010/main" val="280313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Možné 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1553591" y="2638044"/>
            <a:ext cx="9028591"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a:p>
            <a:pPr marL="0" indent="0">
              <a:buNone/>
            </a:pPr>
            <a:r>
              <a:rPr lang="cs-CZ" dirty="0">
                <a:highlight>
                  <a:srgbClr val="FFFF00"/>
                </a:highlight>
              </a:rPr>
              <a:t>Poslechneme si příklady: </a:t>
            </a:r>
          </a:p>
          <a:p>
            <a:r>
              <a:rPr lang="cs-CZ" dirty="0">
                <a:solidFill>
                  <a:srgbClr val="FF0000"/>
                </a:solidFill>
              </a:rPr>
              <a:t>!!! Zkušenosti z života: </a:t>
            </a:r>
            <a:r>
              <a:rPr lang="cs-CZ" dirty="0">
                <a:hlinkClick r:id="rId2"/>
              </a:rPr>
              <a:t>Na kávu s ombudsmanem - 64.díl - Sexuální menšiny a diskriminace [CZ Titulky] – </a:t>
            </a:r>
            <a:r>
              <a:rPr lang="cs-CZ" dirty="0" err="1">
                <a:hlinkClick r:id="rId2"/>
              </a:rPr>
              <a:t>YouTube</a:t>
            </a:r>
            <a:r>
              <a:rPr lang="cs-CZ" dirty="0"/>
              <a:t> </a:t>
            </a:r>
          </a:p>
          <a:p>
            <a:endParaRPr lang="cs-CZ" dirty="0"/>
          </a:p>
        </p:txBody>
      </p:sp>
    </p:spTree>
    <p:extLst>
      <p:ext uri="{BB962C8B-B14F-4D97-AF65-F5344CB8AC3E}">
        <p14:creationId xmlns:p14="http://schemas.microsoft.com/office/powerpoint/2010/main" val="2618207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4228272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a:p>
            <a:endParaRPr lang="cs-CZ" dirty="0"/>
          </a:p>
          <a:p>
            <a:r>
              <a:rPr lang="cs-CZ" dirty="0"/>
              <a:t>!!! Zkušenosti z života: </a:t>
            </a:r>
            <a:r>
              <a:rPr lang="cs-CZ" dirty="0">
                <a:hlinkClick r:id="rId2"/>
              </a:rPr>
              <a:t>Na kávu s ombudsmanem - 64.díl - Sexuální menšiny a diskriminace [CZ Titulky] – </a:t>
            </a:r>
            <a:r>
              <a:rPr lang="cs-CZ" dirty="0" err="1">
                <a:hlinkClick r:id="rId2"/>
              </a:rPr>
              <a:t>YouTube</a:t>
            </a:r>
            <a:r>
              <a:rPr lang="cs-CZ" dirty="0"/>
              <a:t> </a:t>
            </a:r>
          </a:p>
          <a:p>
            <a:endParaRPr lang="cs-CZ" dirty="0"/>
          </a:p>
        </p:txBody>
      </p:sp>
    </p:spTree>
    <p:extLst>
      <p:ext uri="{BB962C8B-B14F-4D97-AF65-F5344CB8AC3E}">
        <p14:creationId xmlns:p14="http://schemas.microsoft.com/office/powerpoint/2010/main" val="853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4A73E-13D1-4423-92A0-B65A18CF091D}"/>
              </a:ext>
            </a:extLst>
          </p:cNvPr>
          <p:cNvSpPr>
            <a:spLocks noGrp="1"/>
          </p:cNvSpPr>
          <p:nvPr>
            <p:ph type="title"/>
          </p:nvPr>
        </p:nvSpPr>
        <p:spPr/>
        <p:txBody>
          <a:bodyPr/>
          <a:lstStyle/>
          <a:p>
            <a:r>
              <a:rPr lang="cs-CZ" dirty="0"/>
              <a:t>GENDER MAINSTREAMING </a:t>
            </a:r>
          </a:p>
        </p:txBody>
      </p:sp>
      <p:sp>
        <p:nvSpPr>
          <p:cNvPr id="3" name="Zástupný symbol pro obsah 2">
            <a:extLst>
              <a:ext uri="{FF2B5EF4-FFF2-40B4-BE49-F238E27FC236}">
                <a16:creationId xmlns:a16="http://schemas.microsoft.com/office/drawing/2014/main" id="{0934721B-7DBD-4EA0-9639-42E1704A35E7}"/>
              </a:ext>
            </a:extLst>
          </p:cNvPr>
          <p:cNvSpPr>
            <a:spLocks noGrp="1"/>
          </p:cNvSpPr>
          <p:nvPr>
            <p:ph idx="1"/>
          </p:nvPr>
        </p:nvSpPr>
        <p:spPr/>
        <p:txBody>
          <a:bodyPr>
            <a:normAutofit lnSpcReduction="10000"/>
          </a:bodyPr>
          <a:lstStyle/>
          <a:p>
            <a:pPr marL="0" indent="0">
              <a:buNone/>
            </a:pPr>
            <a:r>
              <a:rPr lang="cs-CZ" dirty="0"/>
              <a:t>je nástroj k odstraňování nerovnosti mezi pohlavími. Postup, ve kterém jsou všechny koncepční, rozhodovací a vyhodnocovací procesy ve všech fázích jejich přípravy a provádění podřízeny hledisku rovnosti příležitostí mužů a žen. Tzn. že před přijetím jakéhokoli rozhodnutí je nutné vyhodnotit dopad tohoto rozhodnutí na muže a na ženy (tzv. genderová analýza). Zjistí-li se, že jedno z pohlaví bude negativně ovlivněno, musí ten, kdo rozhodnutí přijímá, podniknout kroky k tomu, aby škodlivé účinky příslušného rozhodnutí odstranil nebo alespoň minimalizoval </a:t>
            </a:r>
            <a:r>
              <a:rPr lang="cs-CZ" dirty="0">
                <a:solidFill>
                  <a:srgbClr val="FF0000"/>
                </a:solidFill>
              </a:rPr>
              <a:t>Např. při plánování spojů hromadné dopravy by se mělo posoudit, jakým způsobem ji využívají muži a jakým ženy. </a:t>
            </a:r>
            <a:r>
              <a:rPr lang="cs-CZ" dirty="0"/>
              <a:t>Tento způsob bývá velmi rozdílný. Teprve po takovém posouzení lze rozhodnout tak, že není poškozeno ani jedno pohlaví.</a:t>
            </a:r>
          </a:p>
        </p:txBody>
      </p:sp>
    </p:spTree>
    <p:extLst>
      <p:ext uri="{BB962C8B-B14F-4D97-AF65-F5344CB8AC3E}">
        <p14:creationId xmlns:p14="http://schemas.microsoft.com/office/powerpoint/2010/main" val="2177572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39E2-DD80-4A89-8BFC-C443BA73CDB1}"/>
              </a:ext>
            </a:extLst>
          </p:cNvPr>
          <p:cNvSpPr>
            <a:spLocks noGrp="1"/>
          </p:cNvSpPr>
          <p:nvPr>
            <p:ph type="title"/>
          </p:nvPr>
        </p:nvSpPr>
        <p:spPr/>
        <p:txBody>
          <a:bodyPr/>
          <a:lstStyle/>
          <a:p>
            <a:r>
              <a:rPr lang="cs-CZ" dirty="0"/>
              <a:t>Počátky feminismu v českých zemích</a:t>
            </a:r>
          </a:p>
        </p:txBody>
      </p:sp>
      <p:sp>
        <p:nvSpPr>
          <p:cNvPr id="3" name="Zástupný symbol pro obsah 2">
            <a:extLst>
              <a:ext uri="{FF2B5EF4-FFF2-40B4-BE49-F238E27FC236}">
                <a16:creationId xmlns:a16="http://schemas.microsoft.com/office/drawing/2014/main" id="{C5F48823-624C-4C93-8FBE-26560F30CD6A}"/>
              </a:ext>
            </a:extLst>
          </p:cNvPr>
          <p:cNvSpPr>
            <a:spLocks noGrp="1"/>
          </p:cNvSpPr>
          <p:nvPr>
            <p:ph idx="1"/>
          </p:nvPr>
        </p:nvSpPr>
        <p:spPr/>
        <p:txBody>
          <a:bodyPr/>
          <a:lstStyle/>
          <a:p>
            <a:r>
              <a:rPr lang="cs-CZ" dirty="0"/>
              <a:t>První představitelky feminismu v českých zemích chápaly své úsilí jako nedílnou součást národního obrození s jeho požadavky kulturního povznesení české společnosti samozřejmě včetně žen. Jako nejvíce diskriminační byly považovány oblasti vzdělávání a každodenní praxe trhu práce. Proto se realizované aktivity soustřeďovaly se na oblast přístupu žen ke vzdělávání a rozšiřování profesního uplatňování žen, protože v této formě byla hledána reálná možnost začlenění žen do společnosti a příležitost k jejich uplatnění.</a:t>
            </a:r>
          </a:p>
        </p:txBody>
      </p:sp>
    </p:spTree>
    <p:extLst>
      <p:ext uri="{BB962C8B-B14F-4D97-AF65-F5344CB8AC3E}">
        <p14:creationId xmlns:p14="http://schemas.microsoft.com/office/powerpoint/2010/main" val="1273317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8BD49-15AA-4C54-A0E1-A210912052BD}"/>
              </a:ext>
            </a:extLst>
          </p:cNvPr>
          <p:cNvSpPr>
            <a:spLocks noGrp="1"/>
          </p:cNvSpPr>
          <p:nvPr>
            <p:ph type="title"/>
          </p:nvPr>
        </p:nvSpPr>
        <p:spPr/>
        <p:txBody>
          <a:bodyPr/>
          <a:lstStyle/>
          <a:p>
            <a:r>
              <a:rPr lang="cs-CZ" dirty="0"/>
              <a:t>Vzdělání a uplatnění</a:t>
            </a:r>
          </a:p>
        </p:txBody>
      </p:sp>
      <p:sp>
        <p:nvSpPr>
          <p:cNvPr id="3" name="Zástupný symbol pro obsah 2">
            <a:extLst>
              <a:ext uri="{FF2B5EF4-FFF2-40B4-BE49-F238E27FC236}">
                <a16:creationId xmlns:a16="http://schemas.microsoft.com/office/drawing/2014/main" id="{A2FC84BD-BC96-4D1A-B5BB-E7F876B82C0E}"/>
              </a:ext>
            </a:extLst>
          </p:cNvPr>
          <p:cNvSpPr>
            <a:spLocks noGrp="1"/>
          </p:cNvSpPr>
          <p:nvPr>
            <p:ph idx="1"/>
          </p:nvPr>
        </p:nvSpPr>
        <p:spPr>
          <a:xfrm>
            <a:off x="2231136" y="2638044"/>
            <a:ext cx="7729728" cy="4219956"/>
          </a:xfrm>
        </p:spPr>
        <p:txBody>
          <a:bodyPr>
            <a:normAutofit lnSpcReduction="10000"/>
          </a:bodyPr>
          <a:lstStyle/>
          <a:p>
            <a:r>
              <a:rPr lang="cs-CZ" dirty="0"/>
              <a:t>1895 Nový univerzitní zákon umožňuje ženám studovat na filozofických fakultách. </a:t>
            </a:r>
          </a:p>
          <a:p>
            <a:r>
              <a:rPr lang="cs-CZ" dirty="0"/>
              <a:t>1895 Filozof. fakulta české univerzity přijímá 6 absolventek Minervy jako hospitantky. 1</a:t>
            </a:r>
          </a:p>
          <a:p>
            <a:r>
              <a:rPr lang="cs-CZ" dirty="0"/>
              <a:t>1895 Lékařská fakulta německé univerzity povoluje 3 minervistkám navštěvovat přednášky, zatímco česká LF se brání vstupu žen. </a:t>
            </a:r>
          </a:p>
          <a:p>
            <a:r>
              <a:rPr lang="cs-CZ" dirty="0"/>
              <a:t>1896 Lékařská fakulta české univerzity umožňuje přijímat hospitantky.</a:t>
            </a:r>
          </a:p>
          <a:p>
            <a:r>
              <a:rPr lang="cs-CZ" dirty="0"/>
              <a:t>1896 Rakousko uznává zahraniční diplomy žen, musí však být nostrifikovány rakouskými univerzitami. </a:t>
            </a:r>
          </a:p>
          <a:p>
            <a:r>
              <a:rPr lang="cs-CZ" dirty="0"/>
              <a:t>1897 Ženám je povoleno nastoupit jako mimořádným studentkám na lékařské fakulty. </a:t>
            </a:r>
          </a:p>
          <a:p>
            <a:r>
              <a:rPr lang="cs-CZ" dirty="0"/>
              <a:t>1897 Filozofické fakulty rakouských univerzit přijímají ženy. </a:t>
            </a:r>
          </a:p>
          <a:p>
            <a:r>
              <a:rPr lang="cs-CZ" dirty="0"/>
              <a:t>1900 Ženy mohly studovat medicínu a farmacii jako řádné studentky. </a:t>
            </a:r>
          </a:p>
        </p:txBody>
      </p:sp>
    </p:spTree>
    <p:extLst>
      <p:ext uri="{BB962C8B-B14F-4D97-AF65-F5344CB8AC3E}">
        <p14:creationId xmlns:p14="http://schemas.microsoft.com/office/powerpoint/2010/main" val="3015273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4024B-2F47-4E9F-979E-969FA38E8173}"/>
              </a:ext>
            </a:extLst>
          </p:cNvPr>
          <p:cNvSpPr>
            <a:spLocks noGrp="1"/>
          </p:cNvSpPr>
          <p:nvPr>
            <p:ph type="title"/>
          </p:nvPr>
        </p:nvSpPr>
        <p:spPr/>
        <p:txBody>
          <a:bodyPr/>
          <a:lstStyle/>
          <a:p>
            <a:r>
              <a:rPr lang="cs-CZ" dirty="0"/>
              <a:t>První absolventky univerzity</a:t>
            </a:r>
          </a:p>
        </p:txBody>
      </p:sp>
      <p:sp>
        <p:nvSpPr>
          <p:cNvPr id="3" name="Zástupný symbol pro obsah 2">
            <a:extLst>
              <a:ext uri="{FF2B5EF4-FFF2-40B4-BE49-F238E27FC236}">
                <a16:creationId xmlns:a16="http://schemas.microsoft.com/office/drawing/2014/main" id="{BA9B17B8-8FDB-408C-9EA9-86304338127C}"/>
              </a:ext>
            </a:extLst>
          </p:cNvPr>
          <p:cNvSpPr>
            <a:spLocks noGrp="1"/>
          </p:cNvSpPr>
          <p:nvPr>
            <p:ph idx="1"/>
          </p:nvPr>
        </p:nvSpPr>
        <p:spPr>
          <a:xfrm>
            <a:off x="2231136" y="2638044"/>
            <a:ext cx="7729728" cy="4082352"/>
          </a:xfrm>
        </p:spPr>
        <p:txBody>
          <a:bodyPr>
            <a:normAutofit fontScale="92500" lnSpcReduction="20000"/>
          </a:bodyPr>
          <a:lstStyle/>
          <a:p>
            <a:r>
              <a:rPr lang="cs-CZ" dirty="0"/>
              <a:t>1900 Osm žen absolvovalo filozofickou fakultu s učitelskou aprobací pro různé obory přírodních věd. Za profesorky je přijímají dívčí gymnázia – pražská Minerva a brněnská Vesna. </a:t>
            </a:r>
          </a:p>
          <a:p>
            <a:r>
              <a:rPr lang="cs-CZ" dirty="0"/>
              <a:t>1901 První doktorské promoce žen na filozofické fakultě: Marie Z. Baborová – biologie, Marie Fabiánová – matematika. </a:t>
            </a:r>
          </a:p>
          <a:p>
            <a:r>
              <a:rPr lang="cs-CZ" dirty="0"/>
              <a:t>1902 Anna Honzáková promuje na lékařské fakultě, Alice G. Masaryková promuje na FF. z anglické literatury. </a:t>
            </a:r>
          </a:p>
          <a:p>
            <a:r>
              <a:rPr lang="cs-CZ" dirty="0"/>
              <a:t>1908 na farmaceutické fakultě promuje 8 žen. 1908 Sdružení akademicky vzdělaných žen. </a:t>
            </a:r>
          </a:p>
          <a:p>
            <a:r>
              <a:rPr lang="cs-CZ" dirty="0"/>
              <a:t>1909 MUDr. B. </a:t>
            </a:r>
            <a:r>
              <a:rPr lang="cs-CZ" dirty="0" err="1"/>
              <a:t>Nevšímalová</a:t>
            </a:r>
            <a:r>
              <a:rPr lang="cs-CZ" dirty="0"/>
              <a:t> jmenována asistentkou na klinice pro nemoci novorozenců. </a:t>
            </a:r>
          </a:p>
          <a:p>
            <a:r>
              <a:rPr lang="cs-CZ" dirty="0"/>
              <a:t>1912 zvolena první žena poslankyní do Sněmu království českého – spisovatelka </a:t>
            </a:r>
            <a:r>
              <a:rPr lang="cs-CZ" dirty="0" err="1"/>
              <a:t>B.VikováKunětická</a:t>
            </a:r>
            <a:r>
              <a:rPr lang="cs-CZ" dirty="0"/>
              <a:t>. </a:t>
            </a:r>
          </a:p>
          <a:p>
            <a:r>
              <a:rPr lang="cs-CZ" dirty="0"/>
              <a:t>1914 MUDr. Eliška </a:t>
            </a:r>
            <a:r>
              <a:rPr lang="cs-CZ" dirty="0" err="1"/>
              <a:t>Vozábová</a:t>
            </a:r>
            <a:r>
              <a:rPr lang="cs-CZ" dirty="0"/>
              <a:t> – jmenována asistentkou na kožní klinice. </a:t>
            </a:r>
          </a:p>
        </p:txBody>
      </p:sp>
    </p:spTree>
    <p:extLst>
      <p:ext uri="{BB962C8B-B14F-4D97-AF65-F5344CB8AC3E}">
        <p14:creationId xmlns:p14="http://schemas.microsoft.com/office/powerpoint/2010/main" val="1778974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65C94-3B07-4247-8462-FF71510E1CEE}"/>
              </a:ext>
            </a:extLst>
          </p:cNvPr>
          <p:cNvSpPr>
            <a:spLocks noGrp="1"/>
          </p:cNvSpPr>
          <p:nvPr>
            <p:ph type="title"/>
          </p:nvPr>
        </p:nvSpPr>
        <p:spPr/>
        <p:txBody>
          <a:bodyPr/>
          <a:lstStyle/>
          <a:p>
            <a:r>
              <a:rPr lang="cs-CZ" dirty="0"/>
              <a:t>První republika</a:t>
            </a:r>
          </a:p>
        </p:txBody>
      </p:sp>
      <p:sp>
        <p:nvSpPr>
          <p:cNvPr id="3" name="Zástupný symbol pro obsah 2">
            <a:extLst>
              <a:ext uri="{FF2B5EF4-FFF2-40B4-BE49-F238E27FC236}">
                <a16:creationId xmlns:a16="http://schemas.microsoft.com/office/drawing/2014/main" id="{2D527503-6F79-45DA-98B1-3FB25148412B}"/>
              </a:ext>
            </a:extLst>
          </p:cNvPr>
          <p:cNvSpPr>
            <a:spLocks noGrp="1"/>
          </p:cNvSpPr>
          <p:nvPr>
            <p:ph idx="1"/>
          </p:nvPr>
        </p:nvSpPr>
        <p:spPr>
          <a:xfrm>
            <a:off x="2231136" y="2638044"/>
            <a:ext cx="7729728" cy="4219956"/>
          </a:xfrm>
        </p:spPr>
        <p:txBody>
          <a:bodyPr>
            <a:normAutofit lnSpcReduction="10000"/>
          </a:bodyPr>
          <a:lstStyle/>
          <a:p>
            <a:r>
              <a:rPr lang="cs-CZ" dirty="0"/>
              <a:t>1918 ve Washingtonské deklaraci se objevuje zásada, že ženy budou v ČSR postaveny politicky, sociálně a kulturně naroveň mužům. </a:t>
            </a:r>
          </a:p>
          <a:p>
            <a:r>
              <a:rPr lang="cs-CZ" dirty="0"/>
              <a:t>1918 Ženy získávají volební právo. </a:t>
            </a:r>
          </a:p>
          <a:p>
            <a:r>
              <a:rPr lang="cs-CZ" dirty="0"/>
              <a:t>1918 Právnické fakulty přijímají první ženy. </a:t>
            </a:r>
          </a:p>
          <a:p>
            <a:r>
              <a:rPr lang="cs-CZ" dirty="0"/>
              <a:t>1920 § 106 Ústavy Československé republiky stanovuje, že výsady pohlaví se neuznávají. </a:t>
            </a:r>
          </a:p>
          <a:p>
            <a:r>
              <a:rPr lang="cs-CZ" dirty="0"/>
              <a:t>1920 ČVUT přijímá první řádné studentky. </a:t>
            </a:r>
          </a:p>
          <a:p>
            <a:r>
              <a:rPr lang="cs-CZ" dirty="0"/>
              <a:t>1921 Na ČVUT promuje první česká chemička H. Fischerová a architektka </a:t>
            </a:r>
            <a:r>
              <a:rPr lang="cs-CZ" dirty="0" err="1"/>
              <a:t>PetříkováPavlíková</a:t>
            </a:r>
            <a:r>
              <a:rPr lang="cs-CZ" dirty="0"/>
              <a:t>. </a:t>
            </a:r>
          </a:p>
          <a:p>
            <a:r>
              <a:rPr lang="cs-CZ" dirty="0"/>
              <a:t>1921 Sdružení vysokoškolsky vzdělaných žen (Milada Horáková, A. Honzáková, A. Masaryková). </a:t>
            </a:r>
          </a:p>
          <a:p>
            <a:r>
              <a:rPr lang="cs-CZ" dirty="0"/>
              <a:t>1922 První ženě – E. Krásnohorské - je udělen čestný doktorát Univerzity Karlovy.</a:t>
            </a:r>
          </a:p>
        </p:txBody>
      </p:sp>
    </p:spTree>
    <p:extLst>
      <p:ext uri="{BB962C8B-B14F-4D97-AF65-F5344CB8AC3E}">
        <p14:creationId xmlns:p14="http://schemas.microsoft.com/office/powerpoint/2010/main" val="164391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418666" cy="5269543"/>
          </a:xfrm>
        </p:spPr>
        <p:txBody>
          <a:bodyPr>
            <a:normAutofit lnSpcReduction="1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6169840" y="1294503"/>
            <a:ext cx="2761096" cy="1844412"/>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6169840" y="5416361"/>
            <a:ext cx="2883277" cy="1441639"/>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583433" y="3429000"/>
            <a:ext cx="3295217" cy="1860203"/>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717EF-6B79-4154-823E-4F2CE04E3075}"/>
              </a:ext>
            </a:extLst>
          </p:cNvPr>
          <p:cNvSpPr>
            <a:spLocks noGrp="1"/>
          </p:cNvSpPr>
          <p:nvPr>
            <p:ph type="title"/>
          </p:nvPr>
        </p:nvSpPr>
        <p:spPr/>
        <p:txBody>
          <a:bodyPr/>
          <a:lstStyle/>
          <a:p>
            <a:r>
              <a:rPr lang="cs-CZ" dirty="0"/>
              <a:t>Volební právo a české ženy:</a:t>
            </a:r>
          </a:p>
        </p:txBody>
      </p:sp>
      <p:sp>
        <p:nvSpPr>
          <p:cNvPr id="3" name="Zástupný symbol pro obsah 2">
            <a:extLst>
              <a:ext uri="{FF2B5EF4-FFF2-40B4-BE49-F238E27FC236}">
                <a16:creationId xmlns:a16="http://schemas.microsoft.com/office/drawing/2014/main" id="{33583737-2C19-4B62-A5BA-763D462E4FCC}"/>
              </a:ext>
            </a:extLst>
          </p:cNvPr>
          <p:cNvSpPr>
            <a:spLocks noGrp="1"/>
          </p:cNvSpPr>
          <p:nvPr>
            <p:ph idx="1"/>
          </p:nvPr>
        </p:nvSpPr>
        <p:spPr>
          <a:xfrm>
            <a:off x="2231136" y="2638044"/>
            <a:ext cx="7729728" cy="3993575"/>
          </a:xfrm>
        </p:spPr>
        <p:txBody>
          <a:bodyPr>
            <a:normAutofit lnSpcReduction="10000"/>
          </a:bodyPr>
          <a:lstStyle/>
          <a:p>
            <a:r>
              <a:rPr lang="cs-CZ" dirty="0"/>
              <a:t>1887 první veřejně přednesený návrh volebního práva pro ženy. </a:t>
            </a:r>
          </a:p>
          <a:p>
            <a:pPr marL="0" indent="0">
              <a:buNone/>
            </a:pPr>
            <a:r>
              <a:rPr lang="cs-CZ" dirty="0"/>
              <a:t>● 1905 založení nejaktivnější ženské organizace Výboru pro volební právo žen v čele s Marií Tůmovou a Fr. Plamínkovou. </a:t>
            </a:r>
          </a:p>
          <a:p>
            <a:pPr marL="0" indent="0">
              <a:buNone/>
            </a:pPr>
            <a:r>
              <a:rPr lang="cs-CZ" dirty="0"/>
              <a:t>● 1912 zvolení </a:t>
            </a:r>
            <a:r>
              <a:rPr lang="cs-CZ" dirty="0" err="1"/>
              <a:t>B.Vikové</a:t>
            </a:r>
            <a:r>
              <a:rPr lang="cs-CZ" dirty="0"/>
              <a:t> – Kunětické do českého zemského sněmu, což bylo první zvolení ženy do zastupitelského orgánu ve str. Evropě. </a:t>
            </a:r>
          </a:p>
          <a:p>
            <a:pPr marL="0" indent="0">
              <a:buNone/>
            </a:pPr>
            <a:r>
              <a:rPr lang="cs-CZ" dirty="0"/>
              <a:t>● 1918 přiznání volebního právo ženám v Československu. </a:t>
            </a:r>
          </a:p>
          <a:p>
            <a:pPr marL="0" indent="0">
              <a:buNone/>
            </a:pPr>
            <a:r>
              <a:rPr lang="cs-CZ" dirty="0"/>
              <a:t>V ostatních zemích bylo volební právo ženám uzákoněno: 1776 - New Jersey - ovšem za 30 let zrušeno, 1893 - Nový Zéland, 1902 – Austrálie, 1906 – Finsko, 1913 – Norsko, 1915 - Dánsko, Island, 1917 - SSSR, Nizozemí, 1918 - Rakousko, Československo, Polsko, Kanada, Švédsko, 1919 - Německo, Lucembursko, 1920 – USA, 1923 – Turecko, 1928 - Velká Británie, 1929 – Ekvádor, 1931 – Španělsko, 1932 – Brazílie, 1935 – Indie, 1946 - Belgie, Francie, Rumunsko, Jugoslávie, Japonsko, 1947 – Čína, 1971 – Švýcarsko, 1980 – Irák, 2005 – Kuvajt.</a:t>
            </a:r>
          </a:p>
        </p:txBody>
      </p:sp>
    </p:spTree>
    <p:extLst>
      <p:ext uri="{BB962C8B-B14F-4D97-AF65-F5344CB8AC3E}">
        <p14:creationId xmlns:p14="http://schemas.microsoft.com/office/powerpoint/2010/main" val="3871275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925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Neohrožené ženy</a:t>
            </a:r>
          </a:p>
        </p:txBody>
      </p:sp>
      <p:sp>
        <p:nvSpPr>
          <p:cNvPr id="7" name="Zástupný obsah 6">
            <a:extLst>
              <a:ext uri="{FF2B5EF4-FFF2-40B4-BE49-F238E27FC236}">
                <a16:creationId xmlns:a16="http://schemas.microsoft.com/office/drawing/2014/main" id="{C6C575E9-72B6-5BAD-3234-A6094F042308}"/>
              </a:ext>
            </a:extLst>
          </p:cNvPr>
          <p:cNvSpPr>
            <a:spLocks noGrp="1"/>
          </p:cNvSpPr>
          <p:nvPr>
            <p:ph sz="half" idx="1"/>
          </p:nvPr>
        </p:nvSpPr>
        <p:spPr>
          <a:xfrm>
            <a:off x="1581912" y="2153411"/>
            <a:ext cx="5246727" cy="4608115"/>
          </a:xfrm>
        </p:spPr>
        <p:txBody>
          <a:bodyPr>
            <a:normAutofit fontScale="62500" lnSpcReduction="20000"/>
          </a:bodyPr>
          <a:lstStyle/>
          <a:p>
            <a:endParaRPr lang="cs-CZ" dirty="0"/>
          </a:p>
          <a:p>
            <a:r>
              <a:rPr lang="cs-CZ" sz="5800" dirty="0"/>
              <a:t>Sto padesát let boje za volnost, rovnost a sesterství</a:t>
            </a:r>
          </a:p>
          <a:p>
            <a:r>
              <a:rPr lang="cs-CZ" dirty="0"/>
              <a:t>JENNY JORDAHLOVÁ</a:t>
            </a:r>
          </a:p>
          <a:p>
            <a:r>
              <a:rPr lang="cs-CZ" dirty="0"/>
              <a:t>MARTA BREENOVÁ</a:t>
            </a:r>
          </a:p>
          <a:p>
            <a:endParaRPr lang="cs-CZ" dirty="0"/>
          </a:p>
          <a:p>
            <a:r>
              <a:rPr lang="cs-CZ" dirty="0"/>
              <a:t>Před 150 lety vedly ženy a muži velice rozdílné životy. Ženy nemohly volit ani samy si vydělávat peníze. Nemohly rozhodovat o vlastním těle. Rozhodovaly za ně otcové, až do chvíle, než se vdaly. Pak rozhodoval manžel. To se změnilo ve chvíli, kdy se ženy začaly organizovat. V komiksové knize Ženy norská novinářka Marta Breenová spolu s ilustrátorkou Jenny </a:t>
            </a:r>
            <a:r>
              <a:rPr lang="cs-CZ" dirty="0" err="1"/>
              <a:t>Jordahlovou</a:t>
            </a:r>
            <a:r>
              <a:rPr lang="cs-CZ" dirty="0"/>
              <a:t> vykládají dějiny ženského hnutí, i s mnoha dramatickými bitvami, jež musely ženy vybojovat, aby se domohly svých práv.</a:t>
            </a:r>
          </a:p>
          <a:p>
            <a:endParaRPr lang="cs-CZ" dirty="0"/>
          </a:p>
          <a:p>
            <a:r>
              <a:rPr lang="cs-CZ" dirty="0"/>
              <a:t>Vydání knihy podpořila Nadace norské literatury v zahraničí NORLA.</a:t>
            </a:r>
          </a:p>
          <a:p>
            <a:endParaRPr lang="cs-CZ" dirty="0"/>
          </a:p>
          <a:p>
            <a:endParaRPr lang="cs-CZ" dirty="0"/>
          </a:p>
        </p:txBody>
      </p:sp>
      <p:pic>
        <p:nvPicPr>
          <p:cNvPr id="9" name="Zástupný obsah 8">
            <a:extLst>
              <a:ext uri="{FF2B5EF4-FFF2-40B4-BE49-F238E27FC236}">
                <a16:creationId xmlns:a16="http://schemas.microsoft.com/office/drawing/2014/main" id="{2FDF619D-3B47-CE42-0396-8817668CC84A}"/>
              </a:ext>
            </a:extLst>
          </p:cNvPr>
          <p:cNvPicPr>
            <a:picLocks noGrp="1" noChangeAspect="1"/>
          </p:cNvPicPr>
          <p:nvPr>
            <p:ph sz="half" idx="2"/>
          </p:nvPr>
        </p:nvPicPr>
        <p:blipFill>
          <a:blip r:embed="rId2"/>
          <a:stretch>
            <a:fillRect/>
          </a:stretch>
        </p:blipFill>
        <p:spPr>
          <a:xfrm>
            <a:off x="7310835" y="2638425"/>
            <a:ext cx="2326481" cy="3101975"/>
          </a:xfrm>
          <a:prstGeom prst="rect">
            <a:avLst/>
          </a:prstGeom>
        </p:spPr>
      </p:pic>
    </p:spTree>
    <p:extLst>
      <p:ext uri="{BB962C8B-B14F-4D97-AF65-F5344CB8AC3E}">
        <p14:creationId xmlns:p14="http://schemas.microsoft.com/office/powerpoint/2010/main" val="3402340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Právo a genderová identita</a:t>
            </a:r>
          </a:p>
        </p:txBody>
      </p:sp>
    </p:spTree>
    <p:extLst>
      <p:ext uri="{BB962C8B-B14F-4D97-AF65-F5344CB8AC3E}">
        <p14:creationId xmlns:p14="http://schemas.microsoft.com/office/powerpoint/2010/main" val="3913826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6928-23B1-445B-A684-AC02E492819D}"/>
              </a:ext>
            </a:extLst>
          </p:cNvPr>
          <p:cNvSpPr>
            <a:spLocks noGrp="1"/>
          </p:cNvSpPr>
          <p:nvPr>
            <p:ph type="title"/>
          </p:nvPr>
        </p:nvSpPr>
        <p:spPr/>
        <p:txBody>
          <a:bodyPr/>
          <a:lstStyle/>
          <a:p>
            <a:r>
              <a:rPr lang="cs-CZ" dirty="0"/>
              <a:t>LEGISLATIVNÍ PODPORA ROVNOSTI ŽEN A MUŽŮ</a:t>
            </a:r>
          </a:p>
        </p:txBody>
      </p:sp>
      <p:sp>
        <p:nvSpPr>
          <p:cNvPr id="3" name="Zástupný symbol pro obsah 2">
            <a:extLst>
              <a:ext uri="{FF2B5EF4-FFF2-40B4-BE49-F238E27FC236}">
                <a16:creationId xmlns:a16="http://schemas.microsoft.com/office/drawing/2014/main" id="{635E9FEB-68E0-4831-98D1-649ECB238804}"/>
              </a:ext>
            </a:extLst>
          </p:cNvPr>
          <p:cNvSpPr>
            <a:spLocks noGrp="1"/>
          </p:cNvSpPr>
          <p:nvPr>
            <p:ph idx="1"/>
          </p:nvPr>
        </p:nvSpPr>
        <p:spPr/>
        <p:txBody>
          <a:bodyPr/>
          <a:lstStyle/>
          <a:p>
            <a:r>
              <a:rPr lang="cs-CZ" dirty="0"/>
              <a:t>Genderová rovnost tj. rovnost mezi muži a ženami je založena na tezi, že všichni mají svobodu rozvíjet svoje osobní schopnosti a činit tak bez omezení, která určují genderové role. Rozdílné chování, aspirace a potřeby žen a mužů musí být považovány za rovné a měly by být stejně hodnoceny a podporovány.</a:t>
            </a:r>
          </a:p>
          <a:p>
            <a:r>
              <a:rPr lang="cs-CZ" dirty="0"/>
              <a:t>Vnímání principu rovnosti bývá spojováno s jinými hodnotami či lidskými právy, nejčastěji ve vazbě na vzdělání, zdravotní péči, politickou participaci, sociální pomoc a péči apod. Požadavek rovnosti a jeho šíře je jednak funkčním požadavkem (kdo je komu roven?) a současně i politickým požadavkem.</a:t>
            </a:r>
          </a:p>
          <a:p>
            <a:endParaRPr lang="cs-CZ" dirty="0"/>
          </a:p>
        </p:txBody>
      </p:sp>
    </p:spTree>
    <p:extLst>
      <p:ext uri="{BB962C8B-B14F-4D97-AF65-F5344CB8AC3E}">
        <p14:creationId xmlns:p14="http://schemas.microsoft.com/office/powerpoint/2010/main" val="3540763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4178D-0EEA-47D8-BC3D-906FF252AFC3}"/>
              </a:ext>
            </a:extLst>
          </p:cNvPr>
          <p:cNvSpPr>
            <a:spLocks noGrp="1"/>
          </p:cNvSpPr>
          <p:nvPr>
            <p:ph type="title"/>
          </p:nvPr>
        </p:nvSpPr>
        <p:spPr/>
        <p:txBody>
          <a:bodyPr/>
          <a:lstStyle/>
          <a:p>
            <a:r>
              <a:rPr lang="cs-CZ" dirty="0"/>
              <a:t>Základní koncepce rovnosti: </a:t>
            </a:r>
          </a:p>
        </p:txBody>
      </p:sp>
      <p:sp>
        <p:nvSpPr>
          <p:cNvPr id="3" name="Zástupný symbol pro obsah 2">
            <a:extLst>
              <a:ext uri="{FF2B5EF4-FFF2-40B4-BE49-F238E27FC236}">
                <a16:creationId xmlns:a16="http://schemas.microsoft.com/office/drawing/2014/main" id="{006327B0-9E73-4F50-A653-CC02CE73BECB}"/>
              </a:ext>
            </a:extLst>
          </p:cNvPr>
          <p:cNvSpPr>
            <a:spLocks noGrp="1"/>
          </p:cNvSpPr>
          <p:nvPr>
            <p:ph idx="1"/>
          </p:nvPr>
        </p:nvSpPr>
        <p:spPr>
          <a:xfrm>
            <a:off x="2231136" y="2638044"/>
            <a:ext cx="7729728" cy="3995512"/>
          </a:xfrm>
        </p:spPr>
        <p:txBody>
          <a:bodyPr>
            <a:normAutofit fontScale="85000" lnSpcReduction="10000"/>
          </a:bodyPr>
          <a:lstStyle/>
          <a:p>
            <a:r>
              <a:rPr lang="cs-CZ" dirty="0"/>
              <a:t>rovnost ve formálním smyslu, znamená všem stejně. Jde o abstraktní a individualistickou kategorii, která nebere v potaz zázemí, pozadí individuí, jejich sociální původ a dynamiku vývoje. Formální rovnost se pojí s rovností de iure, zatímco rovnost de facto jako srovnatelný dopad na situaci jednotlivců, je mimo její rozlišovací schopnost.</a:t>
            </a:r>
          </a:p>
          <a:p>
            <a:r>
              <a:rPr lang="cs-CZ" dirty="0"/>
              <a:t>rovnost v materiálním smyslu, jejím cílem je rovnost reálná nikoli jen rovnost zákonná. Bere v potaz skutečnou situaci člověka, jeho zázemí, vzdělání, schopnosti, možnosti apod. </a:t>
            </a:r>
          </a:p>
          <a:p>
            <a:r>
              <a:rPr lang="cs-CZ" dirty="0"/>
              <a:t>rovnost příležitostí, vychází z poznání, že skutečné rovnosti nemůže být nikdy dosaženo, pokud mají jedinci různé výchozí pozice. Cílem rovnosti příležitostí je dát, na základě analýzy situace, všem šanci stát na stejné startovní čáře. Proto se tento typ neomezuje jen na konstatování možnosti, ale aktivně vyhledává podporu, jak odlišnost odstranit a dát všem stejné startovní šance. V praktické rovině rovnost příležitostí vyžaduje zvláštní programy a cílenou pomoc společnosti. </a:t>
            </a:r>
          </a:p>
          <a:p>
            <a:r>
              <a:rPr lang="cs-CZ" dirty="0"/>
              <a:t>rovnost výsledků, jejím cílem je dosáhnout rovnosti všech neboli všem stejně v cíli. Rovnost výsledků programově bere v potaz konkrétní zázemí a možnosti jednotlivce, jeho příslušnost k určité skupině a vyžaduje programově stejné zastoupení znevýhodněné skupiny ve společnosti. Cílem je rovnoměrnější rozdělení statků ve společnosti bez ohledu na konkrétní případ. </a:t>
            </a:r>
          </a:p>
          <a:p>
            <a:endParaRPr lang="cs-CZ" dirty="0"/>
          </a:p>
        </p:txBody>
      </p:sp>
    </p:spTree>
    <p:extLst>
      <p:ext uri="{BB962C8B-B14F-4D97-AF65-F5344CB8AC3E}">
        <p14:creationId xmlns:p14="http://schemas.microsoft.com/office/powerpoint/2010/main" val="496301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3CAD7-AF71-4811-8E99-EA72EBAB0C9F}"/>
              </a:ext>
            </a:extLst>
          </p:cNvPr>
          <p:cNvSpPr>
            <a:spLocks noGrp="1"/>
          </p:cNvSpPr>
          <p:nvPr>
            <p:ph type="title"/>
          </p:nvPr>
        </p:nvSpPr>
        <p:spPr/>
        <p:txBody>
          <a:bodyPr/>
          <a:lstStyle/>
          <a:p>
            <a:r>
              <a:rPr lang="cs-CZ" dirty="0"/>
              <a:t>Rovnost žen a mužů v EU, kvóty jako alternativa</a:t>
            </a:r>
          </a:p>
        </p:txBody>
      </p:sp>
      <p:sp>
        <p:nvSpPr>
          <p:cNvPr id="3" name="Zástupný symbol pro obsah 2">
            <a:extLst>
              <a:ext uri="{FF2B5EF4-FFF2-40B4-BE49-F238E27FC236}">
                <a16:creationId xmlns:a16="http://schemas.microsoft.com/office/drawing/2014/main" id="{CF78CB5C-0428-4B7E-87EF-C645F7BD7BF6}"/>
              </a:ext>
            </a:extLst>
          </p:cNvPr>
          <p:cNvSpPr>
            <a:spLocks noGrp="1"/>
          </p:cNvSpPr>
          <p:nvPr>
            <p:ph idx="1"/>
          </p:nvPr>
        </p:nvSpPr>
        <p:spPr/>
        <p:txBody>
          <a:bodyPr>
            <a:normAutofit fontScale="92500" lnSpcReduction="20000"/>
          </a:bodyPr>
          <a:lstStyle/>
          <a:p>
            <a:r>
              <a:rPr lang="cs-CZ" dirty="0"/>
              <a:t>Smlouva o založení Evropského hospodářského společenství z roku 1957 obsahuje v čl. 119 zásadu stejné odměny za stejnou práci. Začlenění této zásady mělo zpočátku především za cíl vypořádat se s ekonomickou konkurencí, jejíž výhoda se opírala o rozdíl ve mzdách vyplácených ženám a mužům. Z původně ekonomicky motivovaných závazků se otázka rovných příležitostí a rovného zacházení stala postupně sociální záležitostí a otázkou respektování jednoho ze základních lidských práv - zákazu diskriminace.</a:t>
            </a:r>
          </a:p>
          <a:p>
            <a:r>
              <a:rPr lang="cs-CZ" dirty="0">
                <a:solidFill>
                  <a:srgbClr val="FF0000"/>
                </a:solidFill>
              </a:rPr>
              <a:t>Amsterodamská smlouva z r. 1997, zařadila rovnost mužů a žen mezi základní principy Společenství a začlenila tento aspekt do koncipování všech oblastí komunitárních politik </a:t>
            </a:r>
            <a:r>
              <a:rPr lang="cs-CZ" dirty="0"/>
              <a:t>(tzv. gender </a:t>
            </a:r>
            <a:r>
              <a:rPr lang="cs-CZ" dirty="0" err="1"/>
              <a:t>mainstreaming</a:t>
            </a:r>
            <a:r>
              <a:rPr lang="cs-CZ" dirty="0"/>
              <a:t>).</a:t>
            </a:r>
          </a:p>
          <a:p>
            <a:r>
              <a:rPr lang="cs-CZ" dirty="0"/>
              <a:t>Česká republika jako člen EU musí tyto principy ve svém právním řádu důsledně uplatňovat.</a:t>
            </a:r>
          </a:p>
          <a:p>
            <a:endParaRPr lang="cs-CZ" dirty="0"/>
          </a:p>
        </p:txBody>
      </p:sp>
    </p:spTree>
    <p:extLst>
      <p:ext uri="{BB962C8B-B14F-4D97-AF65-F5344CB8AC3E}">
        <p14:creationId xmlns:p14="http://schemas.microsoft.com/office/powerpoint/2010/main" val="3809784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67324-F648-4EF0-B667-D31EE5296807}"/>
              </a:ext>
            </a:extLst>
          </p:cNvPr>
          <p:cNvSpPr>
            <a:spLocks noGrp="1"/>
          </p:cNvSpPr>
          <p:nvPr>
            <p:ph type="title"/>
          </p:nvPr>
        </p:nvSpPr>
        <p:spPr/>
        <p:txBody>
          <a:bodyPr/>
          <a:lstStyle/>
          <a:p>
            <a:r>
              <a:rPr lang="cs-CZ" dirty="0"/>
              <a:t>Rámcová strategie Společenství pro rovnost žen a mužů (2001-2005)</a:t>
            </a:r>
          </a:p>
        </p:txBody>
      </p:sp>
      <p:sp>
        <p:nvSpPr>
          <p:cNvPr id="3" name="Zástupný symbol pro obsah 2">
            <a:extLst>
              <a:ext uri="{FF2B5EF4-FFF2-40B4-BE49-F238E27FC236}">
                <a16:creationId xmlns:a16="http://schemas.microsoft.com/office/drawing/2014/main" id="{E42E608C-61BB-45B5-BF0D-35FB147C8550}"/>
              </a:ext>
            </a:extLst>
          </p:cNvPr>
          <p:cNvSpPr>
            <a:spLocks noGrp="1"/>
          </p:cNvSpPr>
          <p:nvPr>
            <p:ph idx="1"/>
          </p:nvPr>
        </p:nvSpPr>
        <p:spPr/>
        <p:txBody>
          <a:bodyPr/>
          <a:lstStyle/>
          <a:p>
            <a:r>
              <a:rPr lang="cs-CZ" dirty="0"/>
              <a:t>a) podpora rovnosti žen a mužů v hospodářském životě, </a:t>
            </a:r>
          </a:p>
          <a:p>
            <a:r>
              <a:rPr lang="cs-CZ" dirty="0"/>
              <a:t>b) podpora rovné účasti a zastoupení, </a:t>
            </a:r>
          </a:p>
          <a:p>
            <a:r>
              <a:rPr lang="cs-CZ" dirty="0"/>
              <a:t>c) podpora rovného přístupu a plného využívání sociálních práv pro ženy a muže, </a:t>
            </a:r>
          </a:p>
          <a:p>
            <a:r>
              <a:rPr lang="cs-CZ" dirty="0"/>
              <a:t>d) podpora rovnosti pohlaví v občanském životě, </a:t>
            </a:r>
          </a:p>
          <a:p>
            <a:r>
              <a:rPr lang="cs-CZ" dirty="0"/>
              <a:t>e) podpora změn genderových rolí a stereotypů. </a:t>
            </a:r>
          </a:p>
        </p:txBody>
      </p:sp>
    </p:spTree>
    <p:extLst>
      <p:ext uri="{BB962C8B-B14F-4D97-AF65-F5344CB8AC3E}">
        <p14:creationId xmlns:p14="http://schemas.microsoft.com/office/powerpoint/2010/main" val="4555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D8F4-88A4-40C0-8BBE-1C5F4C2F5FDB}"/>
              </a:ext>
            </a:extLst>
          </p:cNvPr>
          <p:cNvSpPr>
            <a:spLocks noGrp="1"/>
          </p:cNvSpPr>
          <p:nvPr>
            <p:ph type="title"/>
          </p:nvPr>
        </p:nvSpPr>
        <p:spPr/>
        <p:txBody>
          <a:bodyPr>
            <a:normAutofit fontScale="90000"/>
          </a:bodyPr>
          <a:lstStyle/>
          <a:p>
            <a:r>
              <a:rPr lang="cs-CZ" dirty="0"/>
              <a:t>šest prioritních oblastí činnosti EU v oblasti rovného postavení žen a mužů na období let 2006 - 2010</a:t>
            </a:r>
          </a:p>
        </p:txBody>
      </p:sp>
      <p:sp>
        <p:nvSpPr>
          <p:cNvPr id="3" name="Zástupný symbol pro obsah 2">
            <a:extLst>
              <a:ext uri="{FF2B5EF4-FFF2-40B4-BE49-F238E27FC236}">
                <a16:creationId xmlns:a16="http://schemas.microsoft.com/office/drawing/2014/main" id="{1CA7EF4A-61C3-46E5-A63F-D57EDE2ACAEA}"/>
              </a:ext>
            </a:extLst>
          </p:cNvPr>
          <p:cNvSpPr>
            <a:spLocks noGrp="1"/>
          </p:cNvSpPr>
          <p:nvPr>
            <p:ph idx="1"/>
          </p:nvPr>
        </p:nvSpPr>
        <p:spPr>
          <a:xfrm>
            <a:off x="2231135" y="2638044"/>
            <a:ext cx="9489809" cy="4219956"/>
          </a:xfrm>
        </p:spPr>
        <p:txBody>
          <a:bodyPr/>
          <a:lstStyle/>
          <a:p>
            <a:r>
              <a:rPr lang="cs-CZ" dirty="0"/>
              <a:t>stejná ekonomická nezávislost pro ženy a muže; </a:t>
            </a:r>
          </a:p>
          <a:p>
            <a:r>
              <a:rPr lang="cs-CZ" dirty="0"/>
              <a:t>sladění soukromého a profesního života; </a:t>
            </a:r>
          </a:p>
          <a:p>
            <a:r>
              <a:rPr lang="cs-CZ" dirty="0"/>
              <a:t>stejné zastoupení v rozhodovacích procesech; </a:t>
            </a:r>
          </a:p>
          <a:p>
            <a:r>
              <a:rPr lang="cs-CZ" dirty="0"/>
              <a:t>odstraňování všech forem násilí založeného na pohlaví; </a:t>
            </a:r>
          </a:p>
          <a:p>
            <a:r>
              <a:rPr lang="cs-CZ" dirty="0"/>
              <a:t>odstraňování stereotypů v oblasti pohlaví; </a:t>
            </a:r>
          </a:p>
          <a:p>
            <a:r>
              <a:rPr lang="cs-CZ" dirty="0"/>
              <a:t>podpora rovného postavení žen a mužů v zahraniční a rozvojové politice.</a:t>
            </a:r>
          </a:p>
        </p:txBody>
      </p:sp>
    </p:spTree>
    <p:extLst>
      <p:ext uri="{BB962C8B-B14F-4D97-AF65-F5344CB8AC3E}">
        <p14:creationId xmlns:p14="http://schemas.microsoft.com/office/powerpoint/2010/main" val="377255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DD436-BEE0-7279-0608-0A5CD47B3142}"/>
              </a:ext>
            </a:extLst>
          </p:cNvPr>
          <p:cNvSpPr>
            <a:spLocks noGrp="1"/>
          </p:cNvSpPr>
          <p:nvPr>
            <p:ph type="title"/>
          </p:nvPr>
        </p:nvSpPr>
        <p:spPr/>
        <p:txBody>
          <a:bodyPr>
            <a:normAutofit/>
          </a:bodyPr>
          <a:lstStyle/>
          <a:p>
            <a:r>
              <a:rPr lang="cs-CZ" b="1" i="0" dirty="0">
                <a:solidFill>
                  <a:srgbClr val="000000"/>
                </a:solidFill>
                <a:effectLst/>
                <a:latin typeface="Arial" panose="020B0604020202020204" pitchFamily="34" charset="0"/>
              </a:rPr>
              <a:t>Dosavadní úspěchy v oblasti genderové rovnosti</a:t>
            </a:r>
            <a:endParaRPr lang="cs-CZ" dirty="0"/>
          </a:p>
        </p:txBody>
      </p:sp>
      <p:sp>
        <p:nvSpPr>
          <p:cNvPr id="3" name="Zástupný obsah 2">
            <a:extLst>
              <a:ext uri="{FF2B5EF4-FFF2-40B4-BE49-F238E27FC236}">
                <a16:creationId xmlns:a16="http://schemas.microsoft.com/office/drawing/2014/main" id="{AD42A670-9486-77EC-197D-054514A47A12}"/>
              </a:ext>
            </a:extLst>
          </p:cNvPr>
          <p:cNvSpPr>
            <a:spLocks noGrp="1"/>
          </p:cNvSpPr>
          <p:nvPr>
            <p:ph idx="1"/>
          </p:nvPr>
        </p:nvSpPr>
        <p:spPr>
          <a:xfrm>
            <a:off x="2231136" y="1966925"/>
            <a:ext cx="7729728" cy="3955703"/>
          </a:xfrm>
        </p:spPr>
        <p:txBody>
          <a:bodyPr>
            <a:normAutofit fontScale="92500" lnSpcReduction="10000"/>
          </a:bodyPr>
          <a:lstStyle/>
          <a:p>
            <a:pPr algn="l"/>
            <a:r>
              <a:rPr lang="cs-CZ" b="0" i="0" dirty="0">
                <a:solidFill>
                  <a:srgbClr val="404040"/>
                </a:solidFill>
                <a:effectLst/>
                <a:latin typeface="Arial" panose="020B0604020202020204" pitchFamily="34" charset="0"/>
              </a:rPr>
              <a:t>I když v genderové oblasti existují stále nerovnosti, dosáhla EU v posledních desetiletích významného pokroku. Vděčíme za to </a:t>
            </a:r>
          </a:p>
          <a:p>
            <a:pPr lvl="2"/>
            <a:r>
              <a:rPr lang="cs-CZ" b="0" i="0" dirty="0">
                <a:solidFill>
                  <a:srgbClr val="404040"/>
                </a:solidFill>
                <a:effectLst/>
                <a:latin typeface="Arial" panose="020B0604020202020204" pitchFamily="34" charset="0"/>
              </a:rPr>
              <a:t>právním předpisům o rovném zacházení</a:t>
            </a:r>
          </a:p>
          <a:p>
            <a:pPr lvl="2"/>
            <a:r>
              <a:rPr lang="cs-CZ" b="0" i="0" dirty="0">
                <a:solidFill>
                  <a:srgbClr val="404040"/>
                </a:solidFill>
                <a:effectLst/>
                <a:latin typeface="Arial" panose="020B0604020202020204" pitchFamily="34" charset="0"/>
              </a:rPr>
              <a:t>začleňování genderového hlediska do všech ostatních politik (tzv. genderový </a:t>
            </a:r>
            <a:r>
              <a:rPr lang="cs-CZ" b="0" i="0" dirty="0" err="1">
                <a:solidFill>
                  <a:srgbClr val="404040"/>
                </a:solidFill>
                <a:effectLst/>
                <a:latin typeface="Arial" panose="020B0604020202020204" pitchFamily="34" charset="0"/>
              </a:rPr>
              <a:t>mainstreaming</a:t>
            </a:r>
            <a:r>
              <a:rPr lang="cs-CZ" b="0" i="0" dirty="0">
                <a:solidFill>
                  <a:srgbClr val="404040"/>
                </a:solidFill>
                <a:effectLst/>
                <a:latin typeface="Arial" panose="020B0604020202020204" pitchFamily="34" charset="0"/>
              </a:rPr>
              <a:t>)</a:t>
            </a:r>
          </a:p>
          <a:p>
            <a:pPr lvl="2"/>
            <a:r>
              <a:rPr lang="cs-CZ" b="0" i="0" dirty="0">
                <a:solidFill>
                  <a:srgbClr val="404040"/>
                </a:solidFill>
                <a:effectLst/>
                <a:latin typeface="Arial" panose="020B0604020202020204" pitchFamily="34" charset="0"/>
              </a:rPr>
              <a:t>zvláštním opatřením ke zlepšení postavení žen</a:t>
            </a:r>
          </a:p>
          <a:p>
            <a:pPr algn="l"/>
            <a:r>
              <a:rPr lang="cs-CZ" b="0" i="0" dirty="0">
                <a:solidFill>
                  <a:srgbClr val="404040"/>
                </a:solidFill>
                <a:effectLst/>
                <a:latin typeface="Arial" panose="020B0604020202020204" pitchFamily="34" charset="0"/>
              </a:rPr>
              <a:t>Je povzbudivé, že roste počet žen na trhu práce a lépe se jim daří zajistit si lepší vzdělání i odbornou kvalifikaci.</a:t>
            </a:r>
          </a:p>
          <a:p>
            <a:pPr algn="l"/>
            <a:r>
              <a:rPr lang="cs-CZ" b="0" i="0" dirty="0">
                <a:solidFill>
                  <a:srgbClr val="FF0000"/>
                </a:solidFill>
                <a:effectLst/>
                <a:latin typeface="Arial" panose="020B0604020202020204" pitchFamily="34" charset="0"/>
              </a:rPr>
              <a:t>Rozdíly v postavení žen a mužů však přetrvávají. </a:t>
            </a:r>
            <a:r>
              <a:rPr lang="cs-CZ" b="0" i="0" dirty="0">
                <a:solidFill>
                  <a:srgbClr val="404040"/>
                </a:solidFill>
                <a:effectLst/>
                <a:latin typeface="Arial" panose="020B0604020202020204" pitchFamily="34" charset="0"/>
              </a:rPr>
              <a:t>Na trhu práce jsou ženy ještě pořád více zastoupeny v hůře placených odvětvích a naopak nedostatek jich najdeme na vedoucích pozicích.</a:t>
            </a:r>
          </a:p>
          <a:p>
            <a:endParaRPr lang="cs-CZ" dirty="0"/>
          </a:p>
        </p:txBody>
      </p:sp>
    </p:spTree>
    <p:extLst>
      <p:ext uri="{BB962C8B-B14F-4D97-AF65-F5344CB8AC3E}">
        <p14:creationId xmlns:p14="http://schemas.microsoft.com/office/powerpoint/2010/main" val="212513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t>FAFEJTA, Martin. </a:t>
            </a:r>
            <a:r>
              <a:rPr lang="cs-CZ" i="1" dirty="0"/>
              <a:t>Úvod do sociologie pohlaví a sexuality</a:t>
            </a:r>
            <a:r>
              <a:rPr lang="cs-CZ" dirty="0"/>
              <a:t>. Ve Věrovanech: Jan </a:t>
            </a:r>
            <a:r>
              <a:rPr lang="cs-CZ" dirty="0" err="1"/>
              <a:t>Piszkiewicz</a:t>
            </a:r>
            <a:r>
              <a:rPr lang="cs-CZ" dirty="0"/>
              <a:t>, 2004. ISBN 80-86768-06-6. </a:t>
            </a:r>
          </a:p>
          <a:p>
            <a:r>
              <a:rPr lang="cs-CZ" dirty="0"/>
              <a:t>FAFEJTA, Martin. </a:t>
            </a:r>
            <a:r>
              <a:rPr lang="cs-CZ" i="1" dirty="0"/>
              <a:t> Sexualita a sexuální identita – Sociální povaha přirozenosti</a:t>
            </a:r>
            <a:r>
              <a:rPr lang="cs-CZ" dirty="0"/>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BD27B-1ADC-7703-6ED4-7FFD54D1D4BE}"/>
              </a:ext>
            </a:extLst>
          </p:cNvPr>
          <p:cNvSpPr>
            <a:spLocks noGrp="1"/>
          </p:cNvSpPr>
          <p:nvPr>
            <p:ph type="title"/>
          </p:nvPr>
        </p:nvSpPr>
        <p:spPr/>
        <p:txBody>
          <a:bodyPr>
            <a:normAutofit/>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8F73E86F-1F8C-307F-F137-07BB2F416A56}"/>
              </a:ext>
            </a:extLst>
          </p:cNvPr>
          <p:cNvSpPr>
            <a:spLocks noGrp="1"/>
          </p:cNvSpPr>
          <p:nvPr>
            <p:ph idx="1"/>
          </p:nvPr>
        </p:nvSpPr>
        <p:spPr/>
        <p:txBody>
          <a:bodyPr/>
          <a:lstStyle/>
          <a:p>
            <a:r>
              <a:rPr lang="cs-CZ" b="0" i="0" dirty="0">
                <a:solidFill>
                  <a:srgbClr val="404040"/>
                </a:solidFill>
                <a:effectLst/>
                <a:latin typeface="Arial" panose="020B0604020202020204" pitchFamily="34" charset="0"/>
              </a:rPr>
              <a:t>Strategie Evropské unie pro rovnost žen a mužů je výsledkem odhodlání Komise Ursuly van der </a:t>
            </a:r>
            <a:r>
              <a:rPr lang="cs-CZ" b="0" i="0" dirty="0" err="1">
                <a:solidFill>
                  <a:srgbClr val="404040"/>
                </a:solidFill>
                <a:effectLst/>
                <a:latin typeface="Arial" panose="020B0604020202020204" pitchFamily="34" charset="0"/>
              </a:rPr>
              <a:t>Leyenové</a:t>
            </a:r>
            <a:r>
              <a:rPr lang="cs-CZ" b="0" i="0" dirty="0">
                <a:solidFill>
                  <a:srgbClr val="404040"/>
                </a:solidFill>
                <a:effectLst/>
                <a:latin typeface="Arial" panose="020B0604020202020204" pitchFamily="34" charset="0"/>
              </a:rPr>
              <a:t> vytvořit takovou Unii, která bude založená na skutečné rovnosti. Ve strategii jsou předloženy politické cíle a opatření, jimiž se má do roku 2025 dosáhnout značného pokroku na cestě </a:t>
            </a:r>
            <a:r>
              <a:rPr lang="cs-CZ" b="1" i="0" dirty="0">
                <a:solidFill>
                  <a:srgbClr val="404040"/>
                </a:solidFill>
                <a:effectLst/>
                <a:latin typeface="Arial" panose="020B0604020202020204" pitchFamily="34" charset="0"/>
              </a:rPr>
              <a:t>směrem k Evropě založené na genderové rovnosti</a:t>
            </a:r>
            <a:r>
              <a:rPr lang="cs-CZ" b="0" i="0" dirty="0">
                <a:solidFill>
                  <a:srgbClr val="404040"/>
                </a:solidFill>
                <a:effectLst/>
                <a:latin typeface="Arial" panose="020B0604020202020204" pitchFamily="34" charset="0"/>
              </a:rPr>
              <a:t>. Cílem je vytvořit takovou společnost, kde mají ženy i muži, dívky i chlapci v celé své rozmanitosti </a:t>
            </a:r>
            <a:r>
              <a:rPr lang="cs-CZ" b="1" i="0" dirty="0">
                <a:solidFill>
                  <a:srgbClr val="404040"/>
                </a:solidFill>
                <a:effectLst/>
                <a:latin typeface="Arial" panose="020B0604020202020204" pitchFamily="34" charset="0"/>
              </a:rPr>
              <a:t>možnost zvolit si</a:t>
            </a:r>
            <a:r>
              <a:rPr lang="cs-CZ" b="0" i="0" dirty="0">
                <a:solidFill>
                  <a:srgbClr val="404040"/>
                </a:solidFill>
                <a:effectLst/>
                <a:latin typeface="Arial" panose="020B0604020202020204" pitchFamily="34" charset="0"/>
              </a:rPr>
              <a:t> svou vlastní životní cestu, kde mají rovné příležitosti k </a:t>
            </a:r>
            <a:r>
              <a:rPr lang="cs-CZ" b="1" i="0" dirty="0">
                <a:solidFill>
                  <a:srgbClr val="404040"/>
                </a:solidFill>
                <a:effectLst/>
                <a:latin typeface="Arial" panose="020B0604020202020204" pitchFamily="34" charset="0"/>
              </a:rPr>
              <a:t>dosažení životních úspěchů</a:t>
            </a:r>
            <a:r>
              <a:rPr lang="cs-CZ" b="0" i="0" dirty="0">
                <a:solidFill>
                  <a:srgbClr val="404040"/>
                </a:solidFill>
                <a:effectLst/>
                <a:latin typeface="Arial" panose="020B0604020202020204" pitchFamily="34" charset="0"/>
              </a:rPr>
              <a:t> a kde se mohou stejnou měrou podílet na rozvoji evropské společnosti a </a:t>
            </a:r>
            <a:r>
              <a:rPr lang="cs-CZ" b="1" i="0" dirty="0">
                <a:solidFill>
                  <a:srgbClr val="404040"/>
                </a:solidFill>
                <a:effectLst/>
                <a:latin typeface="Arial" panose="020B0604020202020204" pitchFamily="34" charset="0"/>
              </a:rPr>
              <a:t>stát v čele</a:t>
            </a:r>
            <a:r>
              <a:rPr lang="cs-CZ" b="0" i="0" dirty="0">
                <a:solidFill>
                  <a:srgbClr val="404040"/>
                </a:solidFill>
                <a:effectLst/>
                <a:latin typeface="Arial" panose="020B0604020202020204" pitchFamily="34" charset="0"/>
              </a:rPr>
              <a:t> společenského vývoje. </a:t>
            </a:r>
            <a:endParaRPr lang="cs-CZ" dirty="0"/>
          </a:p>
        </p:txBody>
      </p:sp>
    </p:spTree>
    <p:extLst>
      <p:ext uri="{BB962C8B-B14F-4D97-AF65-F5344CB8AC3E}">
        <p14:creationId xmlns:p14="http://schemas.microsoft.com/office/powerpoint/2010/main" val="2547576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AAB4B-458A-C844-2FEB-D401FD85E8CC}"/>
              </a:ext>
            </a:extLst>
          </p:cNvPr>
          <p:cNvSpPr>
            <a:spLocks noGrp="1"/>
          </p:cNvSpPr>
          <p:nvPr>
            <p:ph type="title"/>
          </p:nvPr>
        </p:nvSpPr>
        <p:spPr/>
        <p:txBody>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A92D8963-FA99-0C1C-257E-F45711A5CFE8}"/>
              </a:ext>
            </a:extLst>
          </p:cNvPr>
          <p:cNvSpPr>
            <a:spLocks noGrp="1"/>
          </p:cNvSpPr>
          <p:nvPr>
            <p:ph idx="1"/>
          </p:nvPr>
        </p:nvSpPr>
        <p:spPr>
          <a:xfrm>
            <a:off x="2231136" y="1853754"/>
            <a:ext cx="7729728" cy="4106705"/>
          </a:xfrm>
        </p:spPr>
        <p:txBody>
          <a:bodyPr>
            <a:normAutofit fontScale="70000" lnSpcReduction="20000"/>
          </a:bodyPr>
          <a:lstStyle/>
          <a:p>
            <a:pPr algn="l"/>
            <a:r>
              <a:rPr lang="cs-CZ" b="1" i="0" dirty="0">
                <a:solidFill>
                  <a:srgbClr val="404040"/>
                </a:solidFill>
                <a:effectLst/>
                <a:latin typeface="Arial" panose="020B0604020202020204" pitchFamily="34" charset="0"/>
              </a:rPr>
              <a:t>Hlavními cíli</a:t>
            </a:r>
            <a:r>
              <a:rPr lang="cs-CZ" b="0" i="0" dirty="0">
                <a:solidFill>
                  <a:srgbClr val="404040"/>
                </a:solidFill>
                <a:effectLst/>
                <a:latin typeface="Arial" panose="020B0604020202020204" pitchFamily="34" charset="0"/>
              </a:rPr>
              <a:t> je potírat genderově podmíněné násilí, vyvracet genderové stereotypy, odstranit genderové rozdíly na trhu práce, zajistit rovnoměrné zastoupení mužů a žen v různých hospodářských odvětvích, řešit rozdíly v odměňování a ve výši důchodů žen a mužů, odstranit rozdíly v poskytování péče a dosáhnout vyrovnaného zastoupení žen a mužů v rozhodovacích pozicích a v politice. Strategie uplatňuje dvojí přístup: genderový </a:t>
            </a:r>
            <a:r>
              <a:rPr lang="cs-CZ" b="1" i="0" dirty="0" err="1">
                <a:solidFill>
                  <a:srgbClr val="404040"/>
                </a:solidFill>
                <a:effectLst/>
                <a:latin typeface="Arial" panose="020B0604020202020204" pitchFamily="34" charset="0"/>
              </a:rPr>
              <a:t>mainstreaming</a:t>
            </a:r>
            <a:r>
              <a:rPr lang="cs-CZ" b="0" i="0" dirty="0">
                <a:solidFill>
                  <a:srgbClr val="404040"/>
                </a:solidFill>
                <a:effectLst/>
                <a:latin typeface="Arial" panose="020B0604020202020204" pitchFamily="34" charset="0"/>
              </a:rPr>
              <a:t>, který se kombinuje s cílenými opatřeními, a </a:t>
            </a:r>
            <a:r>
              <a:rPr lang="cs-CZ" b="1" i="0" dirty="0">
                <a:solidFill>
                  <a:srgbClr val="404040"/>
                </a:solidFill>
                <a:effectLst/>
                <a:latin typeface="Arial" panose="020B0604020202020204" pitchFamily="34" charset="0"/>
              </a:rPr>
              <a:t>meziodvětvový přístup</a:t>
            </a:r>
            <a:r>
              <a:rPr lang="cs-CZ" b="0" i="0" dirty="0">
                <a:solidFill>
                  <a:srgbClr val="404040"/>
                </a:solidFill>
                <a:effectLst/>
                <a:latin typeface="Arial" panose="020B0604020202020204" pitchFamily="34" charset="0"/>
              </a:rPr>
              <a:t> při provádění přijatých opatření. Strategie se zaměřuje na opatření v rámci EU a zároveň je v souladu s vnější politikou EU zaměřenou na genderové otázky a posílení postavení žen.</a:t>
            </a:r>
          </a:p>
          <a:p>
            <a:pPr algn="l"/>
            <a:r>
              <a:rPr lang="cs-CZ" b="0" i="0" dirty="0">
                <a:solidFill>
                  <a:srgbClr val="404040"/>
                </a:solidFill>
                <a:effectLst/>
                <a:latin typeface="Arial" panose="020B0604020202020204" pitchFamily="34" charset="0"/>
              </a:rPr>
              <a:t>Pokud jde o první kroky při realizaci strategie, předložila Komise 4. března 2021 návrh </a:t>
            </a:r>
            <a:r>
              <a:rPr lang="cs-CZ" b="0" i="0" u="sng" dirty="0">
                <a:solidFill>
                  <a:srgbClr val="004494"/>
                </a:solidFill>
                <a:effectLst/>
                <a:latin typeface="Arial" panose="020B0604020202020204" pitchFamily="34" charset="0"/>
                <a:hlinkClick r:id="rId2"/>
              </a:rPr>
              <a:t>závazných opatření týkajících se transparentnosti odměňování</a:t>
            </a:r>
            <a:r>
              <a:rPr lang="cs-CZ" b="0" i="0" dirty="0">
                <a:solidFill>
                  <a:srgbClr val="404040"/>
                </a:solidFill>
                <a:effectLst/>
                <a:latin typeface="Arial" panose="020B0604020202020204" pitchFamily="34" charset="0"/>
              </a:rPr>
              <a:t>.</a:t>
            </a:r>
          </a:p>
          <a:p>
            <a:pPr algn="l"/>
            <a:r>
              <a:rPr lang="cs-CZ" b="0" i="0" dirty="0">
                <a:solidFill>
                  <a:srgbClr val="404040"/>
                </a:solidFill>
                <a:effectLst/>
                <a:latin typeface="Arial" panose="020B0604020202020204" pitchFamily="34" charset="0"/>
              </a:rPr>
              <a:t>Dne 8. března 2022 se Evropská komise prostřednictvím </a:t>
            </a:r>
            <a:r>
              <a:rPr lang="cs-CZ" b="0" i="0" u="sng" dirty="0">
                <a:solidFill>
                  <a:srgbClr val="004494"/>
                </a:solidFill>
                <a:effectLst/>
                <a:latin typeface="Arial" panose="020B0604020202020204" pitchFamily="34" charset="0"/>
                <a:hlinkClick r:id="rId3"/>
              </a:rPr>
              <a:t>nového celounijního návrhu směrnice o boji proti násilí páchanému na ženách a domácímu násilí</a:t>
            </a:r>
            <a:r>
              <a:rPr lang="cs-CZ" b="0" i="0" dirty="0">
                <a:solidFill>
                  <a:srgbClr val="404040"/>
                </a:solidFill>
                <a:effectLst/>
                <a:latin typeface="Arial" panose="020B0604020202020204" pitchFamily="34" charset="0"/>
              </a:rPr>
              <a:t> snaží zavést cílená minimální pravidla týkající se práv této skupiny obětí trestných činů a kriminalizovat formy násilí páchaného na ženách a kybernetického násilí.</a:t>
            </a:r>
          </a:p>
          <a:p>
            <a:endParaRPr lang="cs-CZ" dirty="0"/>
          </a:p>
        </p:txBody>
      </p:sp>
    </p:spTree>
    <p:extLst>
      <p:ext uri="{BB962C8B-B14F-4D97-AF65-F5344CB8AC3E}">
        <p14:creationId xmlns:p14="http://schemas.microsoft.com/office/powerpoint/2010/main" val="2288593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777C52-8BCD-B501-96D2-C4880BFD4A75}"/>
              </a:ext>
            </a:extLst>
          </p:cNvPr>
          <p:cNvSpPr>
            <a:spLocks noGrp="1"/>
          </p:cNvSpPr>
          <p:nvPr>
            <p:ph type="title"/>
          </p:nvPr>
        </p:nvSpPr>
        <p:spPr/>
        <p:txBody>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E122A1EB-A799-144A-EEB4-AA25519DCC3E}"/>
              </a:ext>
            </a:extLst>
          </p:cNvPr>
          <p:cNvSpPr>
            <a:spLocks noGrp="1"/>
          </p:cNvSpPr>
          <p:nvPr>
            <p:ph idx="1"/>
          </p:nvPr>
        </p:nvSpPr>
        <p:spPr/>
        <p:txBody>
          <a:bodyPr>
            <a:normAutofit fontScale="92500" lnSpcReduction="10000"/>
          </a:bodyPr>
          <a:lstStyle/>
          <a:p>
            <a:r>
              <a:rPr lang="cs-CZ" dirty="0">
                <a:solidFill>
                  <a:srgbClr val="FF0000"/>
                </a:solidFill>
              </a:rPr>
              <a:t>Nastudujte: </a:t>
            </a:r>
          </a:p>
          <a:p>
            <a:r>
              <a:rPr lang="cs-CZ" dirty="0">
                <a:hlinkClick r:id="rId2"/>
              </a:rPr>
              <a:t>https://eur-lex.europa.eu/legal-content/CS/TXT/PDF/?uri=CELEX:52020DC0152&amp;from=CS</a:t>
            </a:r>
            <a:r>
              <a:rPr lang="cs-CZ" dirty="0"/>
              <a:t> </a:t>
            </a:r>
          </a:p>
          <a:p>
            <a:endParaRPr lang="cs-CZ" dirty="0"/>
          </a:p>
          <a:p>
            <a:r>
              <a:rPr lang="cs-CZ" dirty="0"/>
              <a:t>Zaměřte se zvlášť na faktografické údaje (modré rámečky). </a:t>
            </a:r>
          </a:p>
          <a:p>
            <a:endParaRPr lang="cs-CZ" dirty="0"/>
          </a:p>
          <a:p>
            <a:r>
              <a:rPr lang="cs-CZ" dirty="0"/>
              <a:t>!!! Opakování: </a:t>
            </a:r>
            <a:r>
              <a:rPr lang="cs-CZ" dirty="0">
                <a:hlinkClick r:id="rId3"/>
              </a:rPr>
              <a:t>Genderové role jsou vyrovnány - jak nevyhynout? | Zuzana </a:t>
            </a:r>
            <a:r>
              <a:rPr lang="cs-CZ" dirty="0" err="1">
                <a:hlinkClick r:id="rId3"/>
              </a:rPr>
              <a:t>Labudová</a:t>
            </a:r>
            <a:r>
              <a:rPr lang="cs-CZ" dirty="0">
                <a:hlinkClick r:id="rId3"/>
              </a:rPr>
              <a:t> | </a:t>
            </a:r>
            <a:r>
              <a:rPr lang="cs-CZ" dirty="0" err="1">
                <a:hlinkClick r:id="rId3"/>
              </a:rPr>
              <a:t>TEDxPrague</a:t>
            </a:r>
            <a:r>
              <a:rPr lang="cs-CZ" dirty="0">
                <a:hlinkClick r:id="rId3"/>
              </a:rPr>
              <a:t> – YouTube</a:t>
            </a:r>
            <a:r>
              <a:rPr lang="cs-CZ" dirty="0"/>
              <a:t> </a:t>
            </a:r>
          </a:p>
          <a:p>
            <a:pPr lvl="1"/>
            <a:r>
              <a:rPr lang="cs-CZ" dirty="0"/>
              <a:t>V čem se s mluvčí názorově rozcházíte? </a:t>
            </a:r>
          </a:p>
        </p:txBody>
      </p:sp>
    </p:spTree>
    <p:extLst>
      <p:ext uri="{BB962C8B-B14F-4D97-AF65-F5344CB8AC3E}">
        <p14:creationId xmlns:p14="http://schemas.microsoft.com/office/powerpoint/2010/main" val="696328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F060F-738F-4FCC-A649-6CF97D85D023}"/>
              </a:ext>
            </a:extLst>
          </p:cNvPr>
          <p:cNvSpPr>
            <a:spLocks noGrp="1"/>
          </p:cNvSpPr>
          <p:nvPr>
            <p:ph type="title"/>
          </p:nvPr>
        </p:nvSpPr>
        <p:spPr/>
        <p:txBody>
          <a:bodyPr>
            <a:normAutofit fontScale="90000"/>
          </a:bodyPr>
          <a:lstStyle/>
          <a:p>
            <a:r>
              <a:rPr lang="cs-CZ" dirty="0"/>
              <a:t>Harmonizace českého práva v oblasti diskriminace a rovného odměňování</a:t>
            </a:r>
          </a:p>
        </p:txBody>
      </p:sp>
      <p:sp>
        <p:nvSpPr>
          <p:cNvPr id="3" name="Zástupný symbol pro obsah 2">
            <a:extLst>
              <a:ext uri="{FF2B5EF4-FFF2-40B4-BE49-F238E27FC236}">
                <a16:creationId xmlns:a16="http://schemas.microsoft.com/office/drawing/2014/main" id="{110D5A6A-8B71-4964-8BD7-C5FA1193ED96}"/>
              </a:ext>
            </a:extLst>
          </p:cNvPr>
          <p:cNvSpPr>
            <a:spLocks noGrp="1"/>
          </p:cNvSpPr>
          <p:nvPr>
            <p:ph idx="1"/>
          </p:nvPr>
        </p:nvSpPr>
        <p:spPr>
          <a:xfrm>
            <a:off x="2231136" y="2638044"/>
            <a:ext cx="7729728" cy="4095265"/>
          </a:xfrm>
        </p:spPr>
        <p:txBody>
          <a:bodyPr>
            <a:normAutofit fontScale="85000" lnSpcReduction="10000"/>
          </a:bodyPr>
          <a:lstStyle/>
          <a:p>
            <a:r>
              <a:rPr lang="cs-CZ" dirty="0"/>
              <a:t>Základní strategie českého práva je zakotvena v Listině základních práv a svobod (LZPS) (Usnesení ČNR č. 2/1993 Sb., o vyhlášení LZPS jako součásti ústavního pořádku ČR) Čl. 3 Obsahuje obecný zákaz diskriminace v ČR, který zaručuje „ základní práva a svobody všem bez rozdílu pohlaví, rasy, barvy pleti, jazyka, víry a náboženství, politického a jiného </a:t>
            </a:r>
            <a:r>
              <a:rPr lang="cs-CZ" dirty="0" err="1"/>
              <a:t>smyšlení,národního</a:t>
            </a:r>
            <a:r>
              <a:rPr lang="cs-CZ" dirty="0"/>
              <a:t> a sociálního původu, příslušnosti k národnostní nebo etnické menšině, majetku, rodu nebo jiného postavení“. </a:t>
            </a:r>
          </a:p>
          <a:p>
            <a:r>
              <a:rPr lang="cs-CZ" dirty="0"/>
              <a:t>V rámci harmonizace českého práva s právem Evropských společenství (ES) byla v oblasti rovného zacházení s muži a ženami v zaměstnání a konkrétně v oblasti odměňování do českého právního řádu promítnuta směrnice Rady č. 76/207/EEC o zavedení zásady rovného zacházení pro muže a ženy, pokud jde o přístup k zaměstnání, odbornému vzdělávání a postupu v zaměstnání a o pracovní podmínky, směrnice Rady č. 75/117/EEC o sladění zákonů členských států týkajících se uplatnění zásady stejné odměny pro muže a ženy a směrnice Evropského parlamentu a Rady 2002/73/EC, kterou se mění směrnice Rady 76/207/EEC. Implementací výše uvedených směrnic do českých pracovněprávních předpisů se realizoval požadavek práva ES, jehož konečným cílem je vytvoření podmínek pro rovnoprávný přístup zaměstnanců obou pohlaví k přípravě a výkonu povolání. Konkrétní právní úpravou se vytvářejí příznivější podmínky pro právní základ uplatňování rovného zacházení v praxi.</a:t>
            </a:r>
          </a:p>
        </p:txBody>
      </p:sp>
    </p:spTree>
    <p:extLst>
      <p:ext uri="{BB962C8B-B14F-4D97-AF65-F5344CB8AC3E}">
        <p14:creationId xmlns:p14="http://schemas.microsoft.com/office/powerpoint/2010/main" val="3648864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0FACA1-BB72-4840-8B5D-2BFB708A17CE}"/>
              </a:ext>
            </a:extLst>
          </p:cNvPr>
          <p:cNvSpPr>
            <a:spLocks noGrp="1"/>
          </p:cNvSpPr>
          <p:nvPr>
            <p:ph type="title"/>
          </p:nvPr>
        </p:nvSpPr>
        <p:spPr>
          <a:xfrm>
            <a:off x="372861" y="461639"/>
            <a:ext cx="10830757" cy="1691773"/>
          </a:xfrm>
        </p:spPr>
        <p:txBody>
          <a:bodyPr>
            <a:normAutofit/>
          </a:bodyPr>
          <a:lstStyle/>
          <a:p>
            <a:r>
              <a:rPr lang="cs-CZ" b="1" dirty="0"/>
              <a:t>Promítnutí požadavků práva Evropských společenství do právního řádu ČR </a:t>
            </a:r>
            <a:br>
              <a:rPr lang="cs-CZ" dirty="0"/>
            </a:br>
            <a:endParaRPr lang="cs-CZ" dirty="0"/>
          </a:p>
        </p:txBody>
      </p:sp>
      <p:sp>
        <p:nvSpPr>
          <p:cNvPr id="3" name="Zástupný symbol pro obsah 2">
            <a:extLst>
              <a:ext uri="{FF2B5EF4-FFF2-40B4-BE49-F238E27FC236}">
                <a16:creationId xmlns:a16="http://schemas.microsoft.com/office/drawing/2014/main" id="{F58C786E-FFB2-4D9D-9C38-A5F9C9754DD9}"/>
              </a:ext>
            </a:extLst>
          </p:cNvPr>
          <p:cNvSpPr>
            <a:spLocks noGrp="1"/>
          </p:cNvSpPr>
          <p:nvPr>
            <p:ph idx="1"/>
          </p:nvPr>
        </p:nvSpPr>
        <p:spPr>
          <a:xfrm>
            <a:off x="1100831" y="2638044"/>
            <a:ext cx="9587884" cy="3101983"/>
          </a:xfrm>
        </p:spPr>
        <p:txBody>
          <a:bodyPr/>
          <a:lstStyle/>
          <a:p>
            <a:r>
              <a:rPr lang="cs-CZ" dirty="0"/>
              <a:t>Po dlouhých peripetiích (k historii přijímání antidiskriminačního zákona podrobně viz např. http://www.diskriminace.cz/</a:t>
            </a:r>
            <a:r>
              <a:rPr lang="cs-CZ" dirty="0" err="1"/>
              <a:t>dt-zakon</a:t>
            </a:r>
            <a:r>
              <a:rPr lang="cs-CZ" dirty="0"/>
              <a:t>/antizakon.phtml) byl </a:t>
            </a:r>
            <a:r>
              <a:rPr lang="cs-CZ" dirty="0">
                <a:solidFill>
                  <a:srgbClr val="FF0000"/>
                </a:solidFill>
              </a:rPr>
              <a:t>antidiskriminační zákon do právního řádu ČR přijat </a:t>
            </a:r>
            <a:r>
              <a:rPr lang="cs-CZ" dirty="0"/>
              <a:t>pod č. 198/2009 Sb., </a:t>
            </a:r>
            <a:r>
              <a:rPr lang="cs-CZ" dirty="0">
                <a:solidFill>
                  <a:srgbClr val="FF0000"/>
                </a:solidFill>
              </a:rPr>
              <a:t>o rovném zacházení a o právních prostředcích ochrany před diskriminací a o změně některých zákonů (antidiskriminační zákon)</a:t>
            </a:r>
            <a:r>
              <a:rPr lang="cs-CZ" dirty="0"/>
              <a:t> s účinností od 1. září 2009 s výjimkou ustanovení, která určují jako antidiskriminační orgán Veřejného ochránce práv k1. prosinci 2009. </a:t>
            </a:r>
          </a:p>
        </p:txBody>
      </p:sp>
    </p:spTree>
    <p:extLst>
      <p:ext uri="{BB962C8B-B14F-4D97-AF65-F5344CB8AC3E}">
        <p14:creationId xmlns:p14="http://schemas.microsoft.com/office/powerpoint/2010/main" val="3531746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F4C978-F85C-4D96-BA32-953F059D4F8D}"/>
              </a:ext>
            </a:extLst>
          </p:cNvPr>
          <p:cNvSpPr>
            <a:spLocks noGrp="1"/>
          </p:cNvSpPr>
          <p:nvPr>
            <p:ph type="title"/>
          </p:nvPr>
        </p:nvSpPr>
        <p:spPr>
          <a:xfrm>
            <a:off x="2231136" y="3736173"/>
            <a:ext cx="7729728" cy="1188720"/>
          </a:xfrm>
        </p:spPr>
        <p:txBody>
          <a:bodyPr/>
          <a:lstStyle/>
          <a:p>
            <a:r>
              <a:rPr lang="cs-CZ" dirty="0"/>
              <a:t>Děkuji za pozornost.</a:t>
            </a:r>
          </a:p>
        </p:txBody>
      </p:sp>
    </p:spTree>
    <p:extLst>
      <p:ext uri="{BB962C8B-B14F-4D97-AF65-F5344CB8AC3E}">
        <p14:creationId xmlns:p14="http://schemas.microsoft.com/office/powerpoint/2010/main" val="325564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lnSpcReduction="1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2056</TotalTime>
  <Words>8561</Words>
  <Application>Microsoft Office PowerPoint</Application>
  <PresentationFormat>Širokoúhlá obrazovka</PresentationFormat>
  <Paragraphs>486</Paragraphs>
  <Slides>75</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75</vt:i4>
      </vt:variant>
    </vt:vector>
  </HeadingPairs>
  <TitlesOfParts>
    <vt:vector size="82" baseType="lpstr">
      <vt:lpstr>-apple-system</vt:lpstr>
      <vt:lpstr>Arial</vt:lpstr>
      <vt:lpstr>Gill Sans MT</vt:lpstr>
      <vt:lpstr>Open Sans</vt:lpstr>
      <vt:lpstr>Wingdings</vt:lpstr>
      <vt:lpstr>Balík</vt:lpstr>
      <vt:lpstr>Galerie</vt:lpstr>
      <vt:lpstr>Otázky rodové identity – genderová studia</vt:lpstr>
      <vt:lpstr>Úvod</vt:lpstr>
      <vt:lpstr>Ukončení předmětu</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Heterosexuální dotazník</vt:lpstr>
      <vt:lpstr>Tvorba vlastního dotazníku</vt:lpstr>
      <vt:lpstr>Inkluze v prevenci homofobie </vt:lpstr>
      <vt:lpstr>Efektivita inkluze a antidiskriminačních opatření na půdě školy</vt:lpstr>
      <vt:lpstr>Prevence genderové stereotypizace</vt:lpstr>
      <vt:lpstr>Genderové role</vt:lpstr>
      <vt:lpstr>Základní literatura k tématu</vt:lpstr>
      <vt:lpstr>Doporučená literatura</vt:lpstr>
      <vt:lpstr>Proměny mužské a ženské role na příkladu otcovství a mateřství</vt:lpstr>
      <vt:lpstr>Bariéry v přerozdělení rolí v rodině:</vt:lpstr>
      <vt:lpstr>Když dva dělají totéž, není to totéž</vt:lpstr>
      <vt:lpstr>Dopady genderových rolí na pracovní trh</vt:lpstr>
      <vt:lpstr>Absolventi vysokých škol očima genderu</vt:lpstr>
      <vt:lpstr>Absolventi středních, vyšších a vysokých škol podle pohlaví </vt:lpstr>
      <vt:lpstr>Akademičtí pracovníci podle profesního zařazení na veřejných vysokých školách, 2016 </vt:lpstr>
      <vt:lpstr>Gender Pay Gap </vt:lpstr>
      <vt:lpstr>Srovnání mezd žen a mužů v ČR </vt:lpstr>
      <vt:lpstr>Aktuální rozdíly v odměňování  Žen a mužů v ČR -  mezinárodní srovnání. </vt:lpstr>
      <vt:lpstr>Ženy a muži na trhu práce </vt:lpstr>
      <vt:lpstr>Faktory ovlivŇující zaměstnanost žen</vt:lpstr>
      <vt:lpstr>Rovnost žen a mužů na trhu práce a rovné odměňování</vt:lpstr>
      <vt:lpstr>Diskriminace? </vt:lpstr>
      <vt:lpstr>Role partnera v životě profesně úspěšné ženy</vt:lpstr>
      <vt:lpstr>Databáze kvalifikačních prací vše</vt:lpstr>
      <vt:lpstr>Druhá část</vt:lpstr>
      <vt:lpstr>Gender ve vědě</vt:lpstr>
      <vt:lpstr>Média a gender</vt:lpstr>
      <vt:lpstr>Jde to i jinak… </vt:lpstr>
      <vt:lpstr>Úkol</vt:lpstr>
      <vt:lpstr>Gender pay gap </vt:lpstr>
      <vt:lpstr>Gender pay gap </vt:lpstr>
      <vt:lpstr>Nerovné odměňování…</vt:lpstr>
      <vt:lpstr>Historie genderu</vt:lpstr>
      <vt:lpstr>Prosazování rovnosti sleduje OSN ve 12 kritických oblastech: </vt:lpstr>
      <vt:lpstr>GENDER JAKO PROBLÉM</vt:lpstr>
      <vt:lpstr>klasická klišé genderových stereotypů o typických charakteristikách žen a mužů: </vt:lpstr>
      <vt:lpstr>FEMINISMUS</vt:lpstr>
      <vt:lpstr>DISKRIMINACE NA ZÁKLADĚ POHLAVÍ</vt:lpstr>
      <vt:lpstr>Právo nebýt diskriminován se týká řady aspektů. </vt:lpstr>
      <vt:lpstr>Jde o požadavek nediskriminace z důvodu</vt:lpstr>
      <vt:lpstr>Příklady propojte a vždy označte zda jde o přímou nebo nepřímou formu diskriminace </vt:lpstr>
      <vt:lpstr>Možné Formy diskriminace</vt:lpstr>
      <vt:lpstr>Přímá diskriminace</vt:lpstr>
      <vt:lpstr>Nepřímá diskriminace</vt:lpstr>
      <vt:lpstr>GENDER MAINSTREAMING </vt:lpstr>
      <vt:lpstr>Počátky feminismu v českých zemích</vt:lpstr>
      <vt:lpstr>Vzdělání a uplatnění</vt:lpstr>
      <vt:lpstr>První absolventky univerzity</vt:lpstr>
      <vt:lpstr>První republika</vt:lpstr>
      <vt:lpstr>Volební právo a české ženy:</vt:lpstr>
      <vt:lpstr>Dnešní podoba ženského hnutí</vt:lpstr>
      <vt:lpstr>Neohrožené ženy</vt:lpstr>
      <vt:lpstr>Právo a genderová identita</vt:lpstr>
      <vt:lpstr>LEGISLATIVNÍ PODPORA ROVNOSTI ŽEN A MUŽŮ</vt:lpstr>
      <vt:lpstr>Základní koncepce rovnosti: </vt:lpstr>
      <vt:lpstr>Rovnost žen a mužů v EU, kvóty jako alternativa</vt:lpstr>
      <vt:lpstr>Rámcová strategie Společenství pro rovnost žen a mužů (2001-2005)</vt:lpstr>
      <vt:lpstr>šest prioritních oblastí činnosti EU v oblasti rovného postavení žen a mužů na období let 2006 - 2010</vt:lpstr>
      <vt:lpstr>Dosavadní úspěchy v oblasti genderové rovnosti</vt:lpstr>
      <vt:lpstr>Strategie pro rovnost žen a mužů na období 2020–2025</vt:lpstr>
      <vt:lpstr>Strategie pro rovnost žen a mužů na období 2020–2025</vt:lpstr>
      <vt:lpstr>Strategie pro rovnost žen a mužů na období 2020–2025</vt:lpstr>
      <vt:lpstr>Harmonizace českého práva v oblasti diskriminace a rovného odměňování</vt:lpstr>
      <vt:lpstr>Promítnutí požadavků práva Evropských společenství do právního řádu ČR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mužské a ženské role na příkladu otcovství a mateřství</dc:title>
  <dc:creator>Koci Jana</dc:creator>
  <cp:lastModifiedBy>Andrea Preissová Krejčí</cp:lastModifiedBy>
  <cp:revision>80</cp:revision>
  <dcterms:created xsi:type="dcterms:W3CDTF">2018-10-29T21:03:13Z</dcterms:created>
  <dcterms:modified xsi:type="dcterms:W3CDTF">2024-11-26T21:48:13Z</dcterms:modified>
</cp:coreProperties>
</file>