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87" r:id="rId4"/>
    <p:sldId id="284" r:id="rId5"/>
    <p:sldId id="259" r:id="rId6"/>
    <p:sldId id="261" r:id="rId7"/>
    <p:sldId id="262" r:id="rId8"/>
    <p:sldId id="263" r:id="rId9"/>
    <p:sldId id="264" r:id="rId10"/>
    <p:sldId id="265" r:id="rId11"/>
    <p:sldId id="290" r:id="rId12"/>
    <p:sldId id="289" r:id="rId13"/>
    <p:sldId id="291" r:id="rId14"/>
    <p:sldId id="266" r:id="rId15"/>
    <p:sldId id="267" r:id="rId16"/>
    <p:sldId id="285" r:id="rId17"/>
    <p:sldId id="286" r:id="rId18"/>
    <p:sldId id="288" r:id="rId19"/>
    <p:sldId id="269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80" r:id="rId28"/>
    <p:sldId id="281" r:id="rId29"/>
    <p:sldId id="282" r:id="rId30"/>
    <p:sldId id="283" r:id="rId31"/>
    <p:sldId id="293" r:id="rId32"/>
    <p:sldId id="294" r:id="rId33"/>
    <p:sldId id="295" r:id="rId34"/>
    <p:sldId id="296" r:id="rId35"/>
    <p:sldId id="305" r:id="rId36"/>
    <p:sldId id="306" r:id="rId37"/>
    <p:sldId id="307" r:id="rId38"/>
    <p:sldId id="297" r:id="rId39"/>
    <p:sldId id="308" r:id="rId40"/>
    <p:sldId id="298" r:id="rId41"/>
    <p:sldId id="303" r:id="rId42"/>
    <p:sldId id="304" r:id="rId43"/>
    <p:sldId id="309" r:id="rId4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8" autoAdjust="0"/>
    <p:restoredTop sz="94660"/>
  </p:normalViewPr>
  <p:slideViewPr>
    <p:cSldViewPr snapToGrid="0">
      <p:cViewPr varScale="1">
        <p:scale>
          <a:sx n="90" d="100"/>
          <a:sy n="90" d="100"/>
        </p:scale>
        <p:origin x="92" y="15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International_Standard_Book_Number" TargetMode="External"/><Relationship Id="rId2" Type="http://schemas.openxmlformats.org/officeDocument/2006/relationships/hyperlink" Target="https://archive.org/details/realworldsofwelf00ro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s.wikipedia.org/wiki/Speci%C3%A1ln%C3%AD:Zdroje_knih/0-521-59639-4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urzy.cz/svet/evropa/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oupie.org/Dictionnaire/Droits_sociaux.htm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pi.cz/products/lawText/1/39631/1/2/ASPI%253A/155/1995%20Sb.%2523105a" TargetMode="External"/><Relationship Id="rId2" Type="http://schemas.openxmlformats.org/officeDocument/2006/relationships/hyperlink" Target="https://www.aspi.cz/products/lawText/1/39631/1/2/zakon-c-582-1991-sb-o-organizaci-a-provadeni-socialniho-zabezpeceni?vtextu=spr%C3%A1va%20soci%C3%A1ln%C3%ADho%20zabezpe%C4%8Den%C3%AD#lema93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589213" y="678426"/>
            <a:ext cx="8915399" cy="2949677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2080621"/>
          </a:xfrm>
        </p:spPr>
        <p:txBody>
          <a:bodyPr>
            <a:noAutofit/>
          </a:bodyPr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</a:t>
            </a:r>
            <a:endParaRPr lang="cs-CZ" sz="3600" b="1" dirty="0"/>
          </a:p>
        </p:txBody>
      </p:sp>
    </p:spTree>
    <p:extLst>
      <p:ext uri="{BB962C8B-B14F-4D97-AF65-F5344CB8AC3E}">
        <p14:creationId xmlns:p14="http://schemas.microsoft.com/office/powerpoint/2010/main" val="446675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8942"/>
            <a:ext cx="8911687" cy="968188"/>
          </a:xfrm>
        </p:spPr>
        <p:txBody>
          <a:bodyPr>
            <a:normAutofit fontScale="90000"/>
          </a:bodyPr>
          <a:lstStyle/>
          <a:p>
            <a:r>
              <a:rPr lang="cs-C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 a stát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76401" y="968188"/>
            <a:ext cx="9828212" cy="588981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souhrn práv,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kterých těží občan v rámci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svého působení ve vztahu k jednotlivcům, 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skupinám či ve vztahu ke státu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mohou být občany vymáhána</a:t>
            </a:r>
          </a:p>
          <a:p>
            <a:pPr marL="0" indent="0" algn="just">
              <a:buNone/>
            </a:pP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pouze tehdy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jsou-li ze strany státu zajištěny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všechny podmínky pro jejich plné uplatnění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Většinou je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nelze bez dalšího, soudně vymáhat</a:t>
            </a:r>
            <a:endParaRPr lang="cs-CZ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0292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55C9AC-CE9F-43D1-AD04-0E278630B2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stát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156456-9414-437F-8A77-010E9D0F8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95887"/>
            <a:ext cx="8915400" cy="4994694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vznik 40 léta 20 století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demokraticky organizována moc, realizovaná prostřednictvím státní moci (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zákonodárná, výkonná, soudní)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poskytuje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zabezpečení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umožňující předejít, překonat či zmírnit sociální rizika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zajišťuje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kvalitní úroveň služeb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občany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 rozlišení společenského statutu</a:t>
            </a:r>
          </a:p>
        </p:txBody>
      </p:sp>
    </p:spTree>
    <p:extLst>
      <p:ext uri="{BB962C8B-B14F-4D97-AF65-F5344CB8AC3E}">
        <p14:creationId xmlns:p14="http://schemas.microsoft.com/office/powerpoint/2010/main" val="2913570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56339D-0CE1-437A-AFF2-402EED177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stát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3D0F667-7CBE-4DD5-A044-7CC254AE24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21561"/>
            <a:ext cx="8915400" cy="4974129"/>
          </a:xfrm>
        </p:spPr>
        <p:txBody>
          <a:bodyPr>
            <a:no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spojován se státní mocí ve společnosti a jejím rozdělováním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státní  správa, samospráva)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podstatu tvoří vládou chráněná minimální úroveň příjmu, výživy, zdraví, bydlení a vzdělání pro každého</a:t>
            </a:r>
          </a:p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zabezpečuje redistribuci příjmů a důraz klade na rovnost příležitostí pro mladé</a:t>
            </a:r>
          </a:p>
        </p:txBody>
      </p:sp>
    </p:spTree>
    <p:extLst>
      <p:ext uri="{BB962C8B-B14F-4D97-AF65-F5344CB8AC3E}">
        <p14:creationId xmlns:p14="http://schemas.microsoft.com/office/powerpoint/2010/main" val="3424470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F72AC32-E0DC-445C-9385-7522BD34A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Cíl sociálního státu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CF6624-584D-40AD-9A39-1994F4EEC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8196" y="1656271"/>
            <a:ext cx="9546416" cy="5098211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Jak uvádí  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GOODIN, Robert E., et al. </a:t>
            </a:r>
            <a:r>
              <a:rPr lang="en-US" sz="2800" b="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Real World of Welfare Capitalism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Cambridge: Cambridge University Press, 1999. </a:t>
            </a:r>
            <a:r>
              <a:rPr lang="en-US" sz="2800" b="0" i="0" u="none" strike="noStrike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Dostupné</a:t>
            </a:r>
            <a:r>
              <a:rPr lang="en-US" sz="2800" b="0" i="0" u="none" strike="noStrike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online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 tooltip="International Standard Book Number"/>
              </a:rPr>
              <a:t>ISBN</a:t>
            </a:r>
            <a:r>
              <a:rPr lang="en-US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4" tooltip="Speciální:Zdroje knih/0-521-59639-4"/>
              </a:rPr>
              <a:t>0-521-59639-4</a:t>
            </a:r>
            <a:r>
              <a:rPr lang="cs-CZ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 algn="l">
              <a:buNone/>
            </a:pPr>
            <a:r>
              <a:rPr lang="cs-CZ" sz="2800" b="0" i="0" u="none" strike="noStrike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patří zde: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zajištění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prosperity, sociální rovnosti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sociální integrace </a:t>
            </a: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zamezování sociální exkluzi,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sociální stability,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0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zajišťování </a:t>
            </a: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nezávislosti jednotlivců</a:t>
            </a:r>
          </a:p>
          <a:p>
            <a:pPr algn="l">
              <a:buFont typeface="Wingdings" panose="05000000000000000000" pitchFamily="2" charset="2"/>
              <a:buChar char="Ø"/>
            </a:pPr>
            <a:r>
              <a:rPr lang="cs-CZ" sz="2800" b="1" i="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omezování chudoby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302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5472"/>
            <a:ext cx="8911687" cy="890976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Stát v sociálním právu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poskytuje  podporu v oblastech: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74840"/>
            <a:ext cx="8915400" cy="5383160"/>
          </a:xfrm>
        </p:spPr>
        <p:txBody>
          <a:bodyPr>
            <a:noAutofit/>
          </a:bodyPr>
          <a:lstStyle/>
          <a:p>
            <a:pPr lvl="0">
              <a:buFont typeface="Wingdings" panose="05000000000000000000" pitchFamily="2" charset="2"/>
              <a:buChar char="Ø"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rodičovství a mateřství,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rodiny, její nezaopatřenosti,</a:t>
            </a: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nemocech, úrazech,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invalidity,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stáří,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smrti,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nezaměstnanosti, chudoby (</a:t>
            </a:r>
            <a:r>
              <a:rPr lang="cs-C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soc.vyloučení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6970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83458"/>
            <a:ext cx="8911687" cy="988141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5886" y="1048871"/>
            <a:ext cx="9588726" cy="55670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právní disciplínou, která se zabývá legislativním ukotvením sociálních práv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každé zemi uplatňující sociální politiku 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specifická legislativa. Mezinárodní dokumenty: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Všeobecná deklarace práv, 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pakt o hospodářských sociálních a kulturních právech,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 </a:t>
            </a:r>
          </a:p>
          <a:p>
            <a:pPr lvl="0"/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Listina základních práv EU</a:t>
            </a:r>
          </a:p>
        </p:txBody>
      </p:sp>
    </p:spTree>
    <p:extLst>
      <p:ext uri="{BB962C8B-B14F-4D97-AF65-F5344CB8AC3E}">
        <p14:creationId xmlns:p14="http://schemas.microsoft.com/office/powerpoint/2010/main" val="19261475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 (Charta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5845" y="1445342"/>
            <a:ext cx="10088767" cy="541265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Sdělení MZV č.14/2000 Sb. m. s., podepsána představiteli ČSFR ve Štrasburku 27.5.1992 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byla ratifikována členskými státy Rady Evropy.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 Evropskou úmluvou o ochraně lidských práva a základních svobod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patří k základním pilířům smluvního systému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ochrany lidských práv v členských zemích Rady Evropy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Význam pro rozvoj sociální politiky na evropské úrovni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4484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06477"/>
            <a:ext cx="8911687" cy="796413"/>
          </a:xfrm>
        </p:spPr>
        <p:txBody>
          <a:bodyPr>
            <a:normAutofit/>
          </a:bodyPr>
          <a:lstStyle/>
          <a:p>
            <a:r>
              <a:rPr lang="cs-CZ" dirty="0"/>
              <a:t>Charta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10813" y="1002890"/>
            <a:ext cx="9793799" cy="56338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stanovuje  základních práv a principů, především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práci, právo na spravedlivou odměnu za práci, 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se organizovat či právo na ochranu zdraví. 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roce 1988 byl ve Štrasburku přijat Dodatkový protokol k Chartě, obsahuje dalších 12 práv, </a:t>
            </a: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stejné příležitosti a na rovné zacházení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právo na důstojnost v práci, právo na ochranu před chudobou a sociálním vyloučením či právo na bydlení. </a:t>
            </a:r>
          </a:p>
        </p:txBody>
      </p:sp>
    </p:spTree>
    <p:extLst>
      <p:ext uri="{BB962C8B-B14F-4D97-AF65-F5344CB8AC3E}">
        <p14:creationId xmlns:p14="http://schemas.microsoft.com/office/powerpoint/2010/main" val="830167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Charta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87794" y="1238866"/>
            <a:ext cx="9616818" cy="561913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zde zakotvená mají 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celoevropský charakter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jsou uznávána všemi státy, které Chartu podepsaly. </a:t>
            </a:r>
          </a:p>
          <a:p>
            <a:pPr marL="0" indent="0">
              <a:buNone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Charta uvádí způsob naplnění těchto práv.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Konkrétní přijetí opatření jsou na  jednotlivých členských státech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8380939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59859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Druhy mezinárodních smluv (mezinárodních dokumentů)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59859" y="1280891"/>
            <a:ext cx="10632141" cy="52812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 sociálním zabezpečení lze dělit podle charakteru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na 3 typy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Proporcionální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(ČSFR, dnes ČR, uzavřela 35 státy)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Teritoriální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vycházejí z principu trvalého pobytu pojištěnce. Tzn., že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dávku přiznává ten stát, ve kterém má žadatel ke dni vzniku nároku trvalý poby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 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Kombinované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(proporcionální s teritoriálním prvkem) - jedná se o smlouvy se 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Slovenskem, Ukrajinou a Ruskem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Teritoriální prvek je obsažen v ustanoveních týkajících se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hodnocení dob pojištění získaných k určitému datu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73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15154"/>
            <a:ext cx="8911687" cy="941294"/>
          </a:xfrm>
        </p:spPr>
        <p:txBody>
          <a:bodyPr>
            <a:normAutofit/>
          </a:bodyPr>
          <a:lstStyle/>
          <a:p>
            <a:r>
              <a:rPr lang="cs-CZ" dirty="0"/>
              <a:t>Obsahová stránka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41714" y="805543"/>
            <a:ext cx="9766611" cy="6052458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Právní úprava sociálních práv v mezinárodních dokumentech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Ochrana sociálních práv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Rovnost a zákaz diskriminace v sociálním právu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vzdělání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Právo na zdraví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Volný pohyb osob v EU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Volný pohyb osob v EU – občan třetího státu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Pracovněprávní ochrana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Dávky v nezaměstnanosti, v mateřství, ve stáří a pozůstalostní dávky 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Financování ochrany sociálních práv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Aktuální přístupy k politice ochrany sociálních práv a scénáře možného vývoje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78557969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64775" y="624110"/>
            <a:ext cx="9439838" cy="1280890"/>
          </a:xfrm>
        </p:spPr>
        <p:txBody>
          <a:bodyPr>
            <a:noAutofit/>
          </a:bodyPr>
          <a:lstStyle/>
          <a:p>
            <a:r>
              <a:rPr lang="cs-CZ" b="1" dirty="0"/>
              <a:t>Ochrana sociálních práv na evropské úrovni 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75012" y="1905000"/>
            <a:ext cx="10416988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O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 zásad k opatření, pro silnou sociální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Evropu</a:t>
            </a:r>
          </a:p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slaví 7 výročí evropského pilíře sociálních práv - sociální summit </a:t>
            </a:r>
            <a:r>
              <a:rPr lang="cs-CZ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konal se v Göteborgu v roce 2017)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Iniciativy summitu: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transparentnost platů, rovnost žen a mužů,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minimální mzdy, investice do dovedností,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boj proti dětské chudobě, ochrana bezpečnosti 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zdraví zaměstnanců.</a:t>
            </a:r>
            <a:endParaRPr lang="cs-CZ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07675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Evropský pilíř sociálních práv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17812" y="1904999"/>
            <a:ext cx="10186800" cy="46840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březnu 2021 předložila Komise Akční plán pro evropský pilíř soc. práv (AP)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Velká většina opatření stanovených v plánu byla Komisí buď přijata, nebo zahájena</a:t>
            </a:r>
          </a:p>
          <a:p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Vlády členských států EU schválily soc. cíle   EU do roku 2030 obsažené v AP a představily své vnitrostátní příspěvky k dosažení těchto cílů.  ( 3 </a:t>
            </a:r>
            <a:r>
              <a:rPr lang="cs-CZ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celounijní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cíle)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9697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24465"/>
            <a:ext cx="8911687" cy="1100923"/>
          </a:xfrm>
        </p:spPr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Tři unijní cíle do roku 2030: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199072"/>
            <a:ext cx="8915400" cy="5658928"/>
          </a:xfrm>
        </p:spPr>
        <p:txBody>
          <a:bodyPr>
            <a:normAutofit/>
          </a:bodyPr>
          <a:lstStyle/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Mělo by být zaměstnáno nejméně 78 % osob ve věku 20 - 64 let.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Nejméně 60 % všech dospělých osob by se mělo každoročně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účastnit odborné přípravy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Oproti roku 2019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by se měl počet osob ohrožených chudobou nebo soc. vyloučením snížit alespoň o 15 mil. , včetně alespoň 5 mil. dětí.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45794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81317" y="624110"/>
            <a:ext cx="9823296" cy="1280890"/>
          </a:xfrm>
        </p:spPr>
        <p:txBody>
          <a:bodyPr/>
          <a:lstStyle/>
          <a:p>
            <a:r>
              <a:rPr lang="cs-CZ" dirty="0"/>
              <a:t>Některé z iniciativ přijatých za účelem realizace pilíře v soc. právu EU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a přístup na trh práce</a:t>
            </a:r>
          </a:p>
          <a:p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Spravedlivé pracovní podmínky</a:t>
            </a: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Sociální ochrana a začleňování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638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a přístup na trh práce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73643" y="1723768"/>
            <a:ext cx="9230969" cy="5134232"/>
          </a:xfrm>
        </p:spPr>
        <p:txBody>
          <a:bodyPr>
            <a:noAutofit/>
          </a:bodyPr>
          <a:lstStyle/>
          <a:p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spolupráce veřejných a soukromých subjektů,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poskytovatelé odborného vzdělávání a přípravy a komory,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které se zavazují ke konkrétním vzdělávacím příležitostem pro práce schopné v celé EU,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  <a:hlinkClick r:id="rId2" tooltip="Evropa"/>
            </a:endParaRP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nerovnosti  žen a mužů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(mj. řešení nedostatečného zastoupení žen na trhu práce a rozdílů v odměňování žen a mužů),</a:t>
            </a:r>
          </a:p>
          <a:p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strategie práv osob se zdrav. postižením pro období 2021-30,  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přispívají k zajištění soc. začlenění a ekonomické autonomie osob se zdrav  postižením prostřednictvím zaměstnávání</a:t>
            </a:r>
          </a:p>
        </p:txBody>
      </p:sp>
    </p:spTree>
    <p:extLst>
      <p:ext uri="{BB962C8B-B14F-4D97-AF65-F5344CB8AC3E}">
        <p14:creationId xmlns:p14="http://schemas.microsoft.com/office/powerpoint/2010/main" val="2566263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383458"/>
            <a:ext cx="8911687" cy="884903"/>
          </a:xfrm>
        </p:spPr>
        <p:txBody>
          <a:bodyPr>
            <a:no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Spravedlivé pracovní podmínky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92825" y="1268361"/>
            <a:ext cx="10323871" cy="558963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Nabytím platnosti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o přiměřených minimálních mzdách v EU,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cílem je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zajistit, aby se práce vyplatila,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(zlepšení přiměřenosti minimálních mezd v zemích EU.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Strategický rámec pro bezpečnost a ochranu zdraví při práci na období 2021 - 27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stanoví opatření nezbytná ke zlepšení bezpečnosti a ochrany zdraví zaměstnanců v příštím období</a:t>
            </a:r>
          </a:p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např. snížení expozice azbestu, který může způsobit rakovinu, zavést ještě přísnější limitní hodnotu expozice azbestu na pracovišti).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89442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58792"/>
            <a:ext cx="8911687" cy="785004"/>
          </a:xfrm>
        </p:spPr>
        <p:txBody>
          <a:bodyPr>
            <a:normAutofit fontScale="90000"/>
          </a:bodyPr>
          <a:lstStyle/>
          <a:p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ochrana a začleňování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04181" y="1207698"/>
            <a:ext cx="10696755" cy="56589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Cíl Evropské strategie je zajistit kvalitní, cenově dostupné a přístupné pečovatelské služby v EU, zlepšit situaci osob, potřebující péči a podporu,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těch, kteří o ně pečují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Členské státy EU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přijaly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návrh Komise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týkající se záruk pro děti. Cílem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poskytnout dětem bezplatný a účinný přístup ke službám, podporovat rovné příležitosti pro děti ohrožené chudobou nebo soc. vyloučením včetně bezdomovectví.</a:t>
            </a:r>
          </a:p>
        </p:txBody>
      </p:sp>
    </p:spTree>
    <p:extLst>
      <p:ext uri="{BB962C8B-B14F-4D97-AF65-F5344CB8AC3E}">
        <p14:creationId xmlns:p14="http://schemas.microsoft.com/office/powerpoint/2010/main" val="5921467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10813" y="624110"/>
            <a:ext cx="9793799" cy="1280890"/>
          </a:xfrm>
        </p:spPr>
        <p:txBody>
          <a:bodyPr/>
          <a:lstStyle/>
          <a:p>
            <a:r>
              <a:rPr lang="cs-CZ" b="1" dirty="0"/>
              <a:t>20 zásad evropského pilíře sociálních práv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17290" y="1474839"/>
            <a:ext cx="9587322" cy="5383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Akční plán ze 4. 3. 2021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Posloužil jak vodítko k silné sociální Evropě, 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spravedlivá, inkluzivní.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proměnit v činy a učinit je pro občany skutečností.</a:t>
            </a:r>
          </a:p>
        </p:txBody>
      </p:sp>
    </p:spTree>
    <p:extLst>
      <p:ext uri="{BB962C8B-B14F-4D97-AF65-F5344CB8AC3E}">
        <p14:creationId xmlns:p14="http://schemas.microsoft.com/office/powerpoint/2010/main" val="345748126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195943"/>
            <a:ext cx="8911687" cy="1709057"/>
          </a:xfrm>
        </p:spPr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22323" y="1589314"/>
            <a:ext cx="10569677" cy="4958970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Všeobecné a odborné vzdělávání a celoživotní učení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Rovnost žen a mužů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Rovné příležitosti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Aktivní podpora zaměstnanosti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Bezpečné a adaptabilní zaměstnání </a:t>
            </a:r>
          </a:p>
          <a:p>
            <a:pPr lvl="0">
              <a:buFont typeface="+mj-lt"/>
              <a:buAutoNum type="arabicPeriod"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o pracovních podmínkách a ochrana v případě propuštění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7.Sociální dialog a zapojení pracovníků Rovnováha mezi pracovním a soukromým životem 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Rovnováha mezi pracovním a soukromým životem</a:t>
            </a:r>
          </a:p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 Zdravé, bezpečné a dobře uzpůsobené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prostředí a ochrana údajů </a:t>
            </a:r>
          </a:p>
          <a:p>
            <a:pPr lvl="0">
              <a:buFont typeface="+mj-lt"/>
              <a:buAutoNum type="arabicPeriod"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eriod"/>
            </a:pP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09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265471"/>
            <a:ext cx="8911687" cy="796413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681316" y="1802920"/>
            <a:ext cx="9823296" cy="5055079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Péče o děti a podpora dětí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11. Sociální ochrana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12. Podpora v nezaměstnanosti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13.Minimální příjem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14.Příjem ve stáří a důchody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15. Zdravé, bezpečné a dobře uzpůsobené pracovní prostředí a ochrana údajů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16. Péče o děti a podpora dětí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17. Sociální ochrana </a:t>
            </a:r>
          </a:p>
          <a:p>
            <a:pPr marL="0" lv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6719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737419"/>
          </a:xfrm>
        </p:spPr>
        <p:txBody>
          <a:bodyPr>
            <a:normAutofit/>
          </a:bodyPr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10929" y="911590"/>
            <a:ext cx="10628671" cy="6120581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Břicháček, T., Unie ve víru migrační krize, Institut Václava Klause, 2016</a:t>
            </a:r>
          </a:p>
          <a:p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Čámský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P.,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Sembdner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J., 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Krutilová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D., Sociální služby v ČR v teorii a v praxi, Praha: Portál, 2011</a:t>
            </a:r>
          </a:p>
          <a:p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Définition des droits sociaux (Definice sociálních práv) &lt;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http://www.toupie.org/Dictionnaire/Droits_sociaux.htm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Malík, L., Holasová, Kvalita v sociální práci a sociálních službách, Praha: GRADA, 2014</a:t>
            </a:r>
          </a:p>
          <a:p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KOLDINSKÁ, Kristina. </a:t>
            </a:r>
            <a:r>
              <a:rPr lang="cs-CZ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</a:t>
            </a:r>
            <a:r>
              <a:rPr lang="cs-C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s.l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.]: C.H. Beck, 2013. 191 s.</a:t>
            </a:r>
          </a:p>
          <a:p>
            <a:pPr marL="0" indent="0">
              <a:buNone/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Smlouvy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Amsterdamská smlouva, Evropská sociální charta, Evropský sociální program, Charta základních lidských práv pracujících EU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evropského parlamentu k aktuálně probírané výukové látce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Zelená a Bílá kniha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9746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796413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Zásady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evropského pilíře sociálních práv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28800" y="1104181"/>
            <a:ext cx="9675812" cy="575381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18. Podpora v nezaměstnanosti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19. Minimální příjem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20. Příjem ve stáří a důchody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21. Zdravotní péče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22. Začlenění osob se zdravotním postižením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23. Dlouhodobá péče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24. Bydlení a pomoc pro osoby bez domova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25.Přístup k základním službám </a:t>
            </a:r>
          </a:p>
          <a:p>
            <a:pPr marL="0" lvl="0" indent="0"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26. Mzdy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40398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164DB1-F7A9-4C16-B14E-4A658CA46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18357"/>
          </a:xfrm>
        </p:spPr>
        <p:txBody>
          <a:bodyPr>
            <a:normAutofit fontScale="90000"/>
          </a:bodyPr>
          <a:lstStyle/>
          <a:p>
            <a:r>
              <a:rPr lang="cs-CZ" sz="3200" b="1" dirty="0"/>
              <a:t>Česká republika </a:t>
            </a:r>
            <a:br>
              <a:rPr lang="cs-CZ" sz="3200" b="1" dirty="0"/>
            </a:br>
            <a:r>
              <a:rPr lang="cs-CZ" sz="3200" b="1" dirty="0"/>
              <a:t>Orgány v sociální politice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826087-BB39-4877-B218-F3DA6DF0B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61286"/>
            <a:ext cx="6840974" cy="3649935"/>
          </a:xfrm>
        </p:spPr>
        <p:txBody>
          <a:bodyPr/>
          <a:lstStyle/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Ministerstvo práce a sociálních věcí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práce ČR 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Státní úřad inspekce práce 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pro mezinárodněprávní ochranu dětí </a:t>
            </a: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Kraj</a:t>
            </a:r>
          </a:p>
          <a:p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Obec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0987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718CD0-7B75-4AA8-8F24-F8C4F09256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562516"/>
          </a:xfrm>
        </p:spPr>
        <p:txBody>
          <a:bodyPr>
            <a:noAutofit/>
          </a:bodyPr>
          <a:lstStyle/>
          <a:p>
            <a:r>
              <a:rPr lang="cs-CZ" sz="3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Ministerstvo práce a sociálních věcí </a:t>
            </a:r>
            <a:endParaRPr lang="cs-CZ" sz="32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CAB0F6-FB80-4B43-B4BF-B9AB00C71A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6324" y="1538415"/>
            <a:ext cx="9508288" cy="5141591"/>
          </a:xfrm>
        </p:spPr>
        <p:txBody>
          <a:bodyPr/>
          <a:lstStyle/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ústředním orgánem státní správy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 specializovaný orgán s působností na celém území státu. V čele stojí ministr, člen vlády, který je na návrh premiéra jmenován prezidentem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Kompetence  ministerstva upravuje zákon č. 2/1969 Sb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.,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zřízení ministerstev a jiných ústředních orgánů státní správy České republiky,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znění pozdějších předpisů. 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Mezi jeho oblast působnosti patří mj.: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pracovněprávní vztahy, bezpečnost práce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rekvalifikace a zaměstnanost, kolektivní vyjednávání,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mzdy a ostatní odměny za práci, důchodové zabezpečení, nemocenské pojištění, sociální péče, péče o pracovní podmínky žen a mladistvých, právní ochrana mateřství,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péče o rodinu a děti, péče o občany, kteří potřebují zvláštní pomoc a pro další otázky mzdové a sociální politiky. 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 s Ministerstvem financí připravuje a předkládá vládě návrhy právních úprav v oblasti odměňování státních zaměstnanců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30209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187B4C-5C12-4074-8B39-AAD2F8CAC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78754"/>
          </a:xfrm>
        </p:spPr>
        <p:txBody>
          <a:bodyPr>
            <a:noAutofit/>
          </a:bodyPr>
          <a:lstStyle/>
          <a:p>
            <a:r>
              <a:rPr lang="cs-CZ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práce České republiky  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9D1E7B5-4432-4785-B04F-050AA24FA3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5192" y="1299079"/>
            <a:ext cx="9379420" cy="5466106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Vznikl na základě zákona č.73/2011 Sb., 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o Úřadu práce České republiky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, ve znění pozdějších předpisů, j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 jedním z 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územních orgánů státní správy</a:t>
            </a:r>
            <a:r>
              <a:rPr lang="cs-CZ" b="1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správní úřad, který má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celostátní působnost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Úřad práce České republiky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řídí generální ředitel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spcAft>
                <a:spcPts val="800"/>
              </a:spcAft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 Úřadu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práce České republiky</a:t>
            </a: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 působí: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l"/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generální ředitelství, krajské pobočky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jejichž součástí jsou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kontaktní pracoviště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pobočka pro hlavní město Praha.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práce plní úkoly v oblastech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zaměstnanosti, ochrany zaměstnanců při platební neschopnosti zaměstnavatele,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státní sociální podpory,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dávek pro osoby se zdravotním postižením,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příspěvku na péči, pomoci v hmotné nouzi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inspekce poskytování sociálně-právní ochrany, dávek pěstounské péče, náhradního výživného pro nezaopatřené dítě, služby péče o dítě v dětské skupině.</a:t>
            </a:r>
          </a:p>
          <a:p>
            <a:pPr algn="l"/>
            <a:endParaRPr lang="cs-CZ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l">
              <a:buNone/>
            </a:pP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práce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 přístupovým místem pro zajištění elektronické komunikace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 oblasti sociálního zabezpečení a zaměstnanosti mezi členskými státy Evropské unie.</a:t>
            </a:r>
          </a:p>
          <a:p>
            <a:pPr algn="l"/>
            <a:endParaRPr lang="cs-CZ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5856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001075-796D-4991-AECC-120109D44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36873"/>
          </a:xfrm>
        </p:spPr>
        <p:txBody>
          <a:bodyPr/>
          <a:lstStyle/>
          <a:p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zabezpečení, organizace a realizace </a:t>
            </a:r>
            <a:endParaRPr lang="cs-CZ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A6F5A40-423B-443F-965C-94C7B3D5B2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9197" y="1263407"/>
            <a:ext cx="9815415" cy="5514763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souladu se zákonem č. 582/1991 Sb., o organizaci s provádění sociálního zabezpečení ve znění pozdějších předpisů je vymezená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působnost České správy sociálního zabezpečení včetně územních  orgánů ČSSZ, 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Institutu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posuzování zdravotního stavu 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orgánů státní správy a sociálního zabezpečení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 výběru příspěvku na státní politiku zaměstnanosti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úkoly občanů a zaměstnavatelů při provádění sociálního zabezpečení a řízení ve věcech důchodového pojištění a důchodového zabezpečení, včetně řízení ve věcech pojistného na sociální zabezpečení a </a:t>
            </a:r>
            <a:r>
              <a:rPr lang="cs-CZ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příspěvku na státní politiku zaměstnanosti, státní sociální podpory, pomoci v hmotné nouzi </a:t>
            </a:r>
            <a:r>
              <a:rPr lang="cs-CZ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sociální péče a ve věcech osob zdravotně znevýhodněných.</a:t>
            </a: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výběr pojistného na důchodové a nemocenské pojištění, sou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částí je i lékařská posudková služba, která rozhoduje o tom, zda bude občanovi v případě nepříznivého zdravotního stavu prodloužena nemocenská, nebo mu bude přidělen invalidní důchod a nebo jiná pomoc v podobě dávek od Úřadu práce ČR</a:t>
            </a:r>
          </a:p>
          <a:p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spolupracuje s úřady sociálního zabezpečení členských států EU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Pojistné je vybíráno jak od zaměstnanců, tak od zaměstnavatelů a osob samostatně výdělečných.</a:t>
            </a:r>
          </a:p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Za sociální pojištění odvádí zaměstnanec 7,1% z hrubé mzdy a výše odvodu zaměstnavatele činí 27,8%, co se týče zdravotního pojištění jeho výše, kterou odvádí zaměstnanec je 4,5% z hrubé mzdy a zaměstnavatel odvádí 13,5%. </a:t>
            </a:r>
          </a:p>
        </p:txBody>
      </p:sp>
    </p:spTree>
    <p:extLst>
      <p:ext uri="{BB962C8B-B14F-4D97-AF65-F5344CB8AC3E}">
        <p14:creationId xmlns:p14="http://schemas.microsoft.com/office/powerpoint/2010/main" val="9497607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2FE603-20F1-4678-B19F-D63188AE2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Česká správa sociálního zabezpečení, organizace a realizace 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AF20D4-BA50-465B-91B9-0BCE2D71EF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55022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Orgány sociálního zabezpečení jsou:</a:t>
            </a:r>
          </a:p>
          <a:p>
            <a:pPr marL="0" indent="0" algn="l">
              <a:buNone/>
            </a:pPr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Ministerstvo práce a sociálních věcí,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Česká 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</a:t>
            </a:r>
            <a:endParaRPr lang="cs-CZ" sz="240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územní 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(okresní správa sociálního zabezpečení) </a:t>
            </a:r>
            <a:endParaRPr lang="cs-CZ" sz="240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Institut posuzování zdravotního stavu,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vnitra,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spravedlnosti,</a:t>
            </a:r>
          </a:p>
          <a:p>
            <a:pPr algn="l"/>
            <a:r>
              <a:rPr lang="cs-CZ" sz="24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Ministerstvo obrany.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16168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AD602E-7244-4FC6-9001-D3EA02B84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12804"/>
          </a:xfrm>
        </p:spPr>
        <p:txBody>
          <a:bodyPr>
            <a:normAutofit fontScale="90000"/>
          </a:bodyPr>
          <a:lstStyle/>
          <a:p>
            <a:r>
              <a:rPr lang="cs-CZ" sz="3600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Česká </a:t>
            </a:r>
            <a:r>
              <a:rPr lang="cs-CZ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správa sociálního zabezpečení rozhoduje mj.: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0C5B18-8894-4A81-B2BD-05B233816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6914"/>
            <a:ext cx="8915400" cy="5558972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dávkách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důchodového pojištění, pokud není stanoveno, že o nich rozhoduje jiný orgán sociálního zabezpečení, a zařizuje výplaty těchto dávek,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povinnosti občana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vrátit dávku důchodového pojištění poskytnutou neprávem nebo v nesprávné výši, pokud je o této dávce oprávněna rozhodovat,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povinnosti zaměstnavatele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nahradit neprávem vyplacené částky na dávce důchodového pojištění, pokud je o této dávce oprávněna rozhodovat,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odvoláních proti rozhodnutí územní </a:t>
            </a:r>
            <a:r>
              <a:rPr lang="cs-CZ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správy sociálního zabezpečení</a:t>
            </a:r>
            <a:r>
              <a:rPr lang="cs-CZ" sz="2200" b="0" i="0" u="none" strike="noStrike" dirty="0">
                <a:solidFill>
                  <a:srgbClr val="4747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,</a:t>
            </a:r>
            <a:endParaRPr lang="cs-CZ" sz="2200" b="0" i="0" dirty="0">
              <a:solidFill>
                <a:srgbClr val="23232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odstranění tvrdostí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které by se vyskytly při provádění sociálního zabezpečení, pokud jí bylo v jednotlivých případech svěřeno,</a:t>
            </a:r>
          </a:p>
          <a:p>
            <a:pPr algn="l"/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 převodech důchodových práv podle  zákona o důchodovém pojištění</a:t>
            </a:r>
            <a:r>
              <a:rPr lang="cs-CZ" sz="2200" b="0" i="0" u="none" strike="noStrike" dirty="0">
                <a:solidFill>
                  <a:srgbClr val="005B92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zařizuje tyto převody,</a:t>
            </a:r>
          </a:p>
          <a:p>
            <a:pPr algn="l"/>
            <a:r>
              <a:rPr lang="cs-CZ" sz="2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jedná před soudem 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 řízení o přezkoumání rozhodnutí ve věcech sociálního zabezpečení,</a:t>
            </a:r>
          </a:p>
          <a:p>
            <a:pPr algn="l"/>
            <a:r>
              <a:rPr lang="cs-CZ" sz="220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plní úkoly při výplatě dávek sociálního zabezpečení do ciziny</a:t>
            </a:r>
            <a:r>
              <a:rPr lang="cs-CZ" sz="22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080840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0590D0-D94D-4AD9-B1C2-2CF230A314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38633"/>
          </a:xfrm>
        </p:spPr>
        <p:txBody>
          <a:bodyPr>
            <a:normAutofit fontScale="90000"/>
          </a:bodyPr>
          <a:lstStyle/>
          <a:p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 Institut posuzovaní zdravotního stavu 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EF34A9E-4B41-4F16-AF28-BFF4752F5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49829"/>
            <a:ext cx="8915400" cy="4561393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se sídlem v Hradci Králové. Institut </a:t>
            </a:r>
            <a:r>
              <a:rPr lang="cs-CZ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je správním úřadem s celostátní působností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.</a:t>
            </a:r>
          </a:p>
          <a:p>
            <a:pPr marL="0" indent="0" algn="l">
              <a:buNone/>
            </a:pP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posuzuje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zdravotní stav a pracovní schopnost občanů v rozsahu stanoveném citovaným zákonem,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doporučuje 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v rámci kontrolní lékařské prohlídky zařazení fyzických osob, které přestaly být invalidními, na pracovní rehabilitaci podle zákona o zaměstnanosti,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vyrozumívá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písemně ošetřujícího lékaře o tom, že občan, který je dočasně práce neschopný, byl uznán invalidním na základě soudního řízení o žalobě,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zajišťuje podklady 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k posuzování zdravotního stavu v rozsahu vyplývajícím z přímo použitelných předpisů Evropské unie a z mezinárodních smluv,</a:t>
            </a:r>
          </a:p>
          <a:p>
            <a:pPr algn="l"/>
            <a:r>
              <a:rPr lang="cs-CZ" b="1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spolupracuje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s územními správními soc. zabezpečení při poskytování odborné pomoci občanům a zaměstnavatelům ve věcech sociálního zabezpečení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02116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8E70E-14AC-4AA0-89C5-90A54F6BC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50834"/>
          </a:xfrm>
        </p:spPr>
        <p:txBody>
          <a:bodyPr>
            <a:no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Státní úřad inspekce práce 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E76AF0-F319-486E-B689-B8FC81F13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6050" y="1305289"/>
            <a:ext cx="9258562" cy="4605933"/>
          </a:xfrm>
        </p:spPr>
        <p:txBody>
          <a:bodyPr>
            <a:noAutofit/>
          </a:bodyPr>
          <a:lstStyle/>
          <a:p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kontrolní činností spolu s osmi oblastními inspektoráty práce. 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Jejich vznik a působnost upravuje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zákon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č. 251/2005 Sb. ,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 inspekci práce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ve znění pozdějších předpisů</a:t>
            </a:r>
            <a:r>
              <a:rPr lang="cs-CZ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(SÚIP).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cs-CZ" sz="2400" b="0" i="0" dirty="0">
                <a:solidFill>
                  <a:srgbClr val="23232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Zákon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upravuje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zřízení a postavení orgánů inspekce práce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jako kontrolních orgánů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 úseku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ochrany pracovních vztahů a pracovních podmínek, </a:t>
            </a:r>
            <a:r>
              <a:rPr lang="cs-CZ" sz="24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působnost a příslušnost orgánů inspekce práce, práva a povinnosti při kontrole </a:t>
            </a:r>
            <a:r>
              <a:rPr lang="cs-CZ" sz="2400" b="0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sankce za porušení stanovených povinností.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Úkolem, je kontrola dodržování povinností, které vyplývají z pracovněprávních předpisů spolu s zajištěním bezpečnosti práce a prevence. </a:t>
            </a:r>
          </a:p>
          <a:p>
            <a:pPr marL="0" indent="0">
              <a:buNone/>
            </a:pP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SÚIP vede </a:t>
            </a:r>
            <a:r>
              <a:rPr lang="cs-CZ" sz="2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generální inspektor </a:t>
            </a:r>
            <a:r>
              <a:rPr lang="cs-CZ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je také nadřízeným služebním úřadem jednotlivých inspektorátů práce. Mezi další činnosti úřadu patří poradenská, konzultační a osvětová činnost </a:t>
            </a: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1337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8B028F-32DF-4164-835F-1D98C60EAF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2167" y="624110"/>
            <a:ext cx="9702445" cy="1280890"/>
          </a:xfrm>
        </p:spPr>
        <p:txBody>
          <a:bodyPr>
            <a:normAutofit/>
          </a:bodyPr>
          <a:lstStyle/>
          <a:p>
            <a:r>
              <a:rPr lang="cs-CZ" sz="3200" b="1" i="0" dirty="0">
                <a:solidFill>
                  <a:srgbClr val="2323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Úřad a inspektoráty kontrolují dodržování povinností vyplývajících z  právních předpisů mj.: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A71D16-35A4-4C7E-8DA8-AD9B08C87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2167" y="1905000"/>
            <a:ext cx="9702445" cy="4953000"/>
          </a:xfrm>
        </p:spPr>
        <p:txBody>
          <a:bodyPr/>
          <a:lstStyle/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z nichž vznikají zaměstnancům, příslušnému odborovému orgánu nebo radě zaměstnanců nebo zástupci pro oblast bezpečnosti a ochrany zdraví při práci</a:t>
            </a:r>
            <a:r>
              <a:rPr lang="cs-CZ" b="0" i="0" baseline="3000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2)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 práva nebo povinnosti v pracovněprávních vztazích včetně právních předpisů o odměňování zaměstnanců, náhradě mzdy nebo platu a náhradě výdajů zaměstnancům,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stanovících pracovní dobu a dobu odpočinku,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k zajištění bezpečnosti práce,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 k zajištění bezpečnosti provozu technických zařízení se zvýšenou mírou ohrožení života a zdraví a právních předpisů o bezpečnosti provozu vyhrazených technických zařízení,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o zaměstnávání zaměstnankyň, mladistvých zaměstnanců</a:t>
            </a:r>
            <a:r>
              <a:rPr lang="cs-CZ" b="0" i="0" baseline="3000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3)</a:t>
            </a:r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, zaměstnanců pečujících o děti, jakož i zaměstnanců, kteří prokázali, že převážně sami dlouhodobě pečují o fyzickou osobu, </a:t>
            </a:r>
          </a:p>
          <a:p>
            <a:pPr algn="l"/>
            <a:r>
              <a:rPr lang="cs-CZ" b="0" i="0" dirty="0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upravujících výkon umělecké, kulturní, sportovní a reklamní činnosti </a:t>
            </a:r>
            <a:r>
              <a:rPr lang="cs-CZ" b="0" i="0" dirty="0" err="1">
                <a:solidFill>
                  <a:srgbClr val="232323"/>
                </a:solidFill>
                <a:effectLst/>
                <a:latin typeface="Fira Sans" panose="020B0503050000020004" pitchFamily="34" charset="0"/>
              </a:rPr>
              <a:t>dětm</a:t>
            </a:r>
            <a:endParaRPr lang="cs-CZ" b="0" i="0" dirty="0">
              <a:solidFill>
                <a:srgbClr val="232323"/>
              </a:solidFill>
              <a:effectLst/>
              <a:latin typeface="Fira Sans" panose="020B05030500000200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29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69806" y="206477"/>
            <a:ext cx="10422193" cy="1150375"/>
          </a:xfrm>
        </p:spPr>
        <p:txBody>
          <a:bodyPr>
            <a:normAutofit fontScale="90000"/>
          </a:bodyPr>
          <a:lstStyle/>
          <a:p>
            <a:r>
              <a:rPr lang="cs-CZ" dirty="0"/>
              <a:t>Některé důležité mezinárodní dokumenty z oblasti  sociálních práv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4839" y="1356851"/>
            <a:ext cx="10717160" cy="5501149"/>
          </a:xfrm>
        </p:spPr>
        <p:txBody>
          <a:bodyPr>
            <a:normAutofit/>
          </a:bodyPr>
          <a:lstStyle/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Všeobecná deklarace lidských práv </a:t>
            </a: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 pakt o hospodářských sociálních a kulturních právech</a:t>
            </a: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Amsterdamská smlouva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Evropská sociální charta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Evropský sociální program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Charta základních lidských práv pracujících EU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Zelená a Bílá kniha</a:t>
            </a: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  <a:p>
            <a:pPr marL="0" indent="0">
              <a:buNone/>
            </a:pPr>
            <a:r>
              <a:rPr lang="cs-CZ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Směrnice Evropského parlamentu k aktuálně probírané výukové látce</a:t>
            </a:r>
            <a:endParaRPr lang="cs-C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1339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ED2469-9C4F-4AE5-89E6-09BB9AB3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322668"/>
          </a:xfrm>
        </p:spPr>
        <p:txBody>
          <a:bodyPr>
            <a:no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Úřad pro mezinárodněprávní ochranu dětí          (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ÚMPOD)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D647D4F-9610-4113-8F13-3EF1E397F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99317" y="1731146"/>
            <a:ext cx="9205295" cy="51268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Hlavním úkolem je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zajistit práva dětí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případech, kdy přesahují hranice České republiky. </a:t>
            </a:r>
          </a:p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odborníci z oblasti práva a psychologů a další zkušení zaměstnanci. </a:t>
            </a:r>
          </a:p>
          <a:p>
            <a:pPr marL="0" indent="0">
              <a:buNone/>
            </a:pP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ÚMPOD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spolupracuje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 rodinami a se sociálními pracovníky, soudy, orgány sociálně právní ochrany děti v ČR, tak i v zahraničí. </a:t>
            </a: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Úřad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vychází ze  základních hodnot, a to z 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otevřenosti, profesionality, vstřícnosti </a:t>
            </a:r>
            <a:r>
              <a:rPr lang="cs-CZ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</a:t>
            </a:r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dítěti na prvním místě </a:t>
            </a:r>
            <a:endParaRPr lang="cs-CZ" sz="2800" b="1" dirty="0"/>
          </a:p>
        </p:txBody>
      </p:sp>
    </p:spTree>
    <p:extLst>
      <p:ext uri="{BB962C8B-B14F-4D97-AF65-F5344CB8AC3E}">
        <p14:creationId xmlns:p14="http://schemas.microsoft.com/office/powerpoint/2010/main" val="204893306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65B58-6BF5-46B1-B80C-3803C8640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60545"/>
            <a:ext cx="8911687" cy="593312"/>
          </a:xfrm>
        </p:spPr>
        <p:txBody>
          <a:bodyPr>
            <a:normAutofit/>
          </a:bodyPr>
          <a:lstStyle/>
          <a:p>
            <a:r>
              <a:rPr lang="cs-CZ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Odbory sociálních věcí krajů,  obcí (měst)</a:t>
            </a:r>
            <a:endParaRPr lang="cs-CZ" sz="28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C81E06-7C19-4B40-B7C4-4CE40D7B4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64898" y="753857"/>
            <a:ext cx="9839714" cy="6104143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70000"/>
              </a:lnSpc>
              <a:buNone/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Odbory sociálních věcí krajů, obcí (měst) vykonávají za stát, státní správu a to v rámci přenesené působnosti.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Rozhodují o právech, právem chráněných zájmech občanů či jiných potřených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Obce, kraje  - jejich činnost se dotýká i </a:t>
            </a: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samosprávy např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pomoc při chodu klubů seniorů, pečovatelské služby, evidence o umístění občana obce do bytů nebo domovů určených pro seniory nebo osoby zdravotně postižené. </a:t>
            </a:r>
            <a:r>
              <a:rPr lang="cs-CZ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V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oblasti zabezpečování sociální politiky, zjišťují stav a též zajištují sociální potřeby občanů a podporu sociálního rozvoje společnosti. 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rámci samostatné působnosti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mj. zajišťuje funkci veřejného opatrovníka, metodicky řídí příspěvkové organizace a organizační složky, pokud byly zřízeny. Je povinen předkládat o chodu a činnostech informace radě obce a zastupitelstvu obce. Zabezpečuje podklady pro statistiku v pověřené oblasti.</a:t>
            </a:r>
          </a:p>
          <a:p>
            <a:pPr algn="r">
              <a:lnSpc>
                <a:spcPct val="170000"/>
              </a:lnSpc>
            </a:pP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cs-CZ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 rámci přenesené působnosti</a:t>
            </a:r>
            <a:r>
              <a:rPr lang="cs-CZ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jde-li o obec s rozšířenou působnosti, mj. odpovídá za výkon státní správy svěřeného úseku, organizuje aktivity odboru, ustanovuje zvláštního příjemce pro výplatu dávek důchodového pojištění, podepisuje rozhodnutí ve správním řízení. V rámci součinnosti spolupracuje s institucemi např. Okresním soudem, Policií České republiky, Úřadem práce ČR, Probační a mediační službou, krajským úřadem.</a:t>
            </a:r>
          </a:p>
          <a:p>
            <a:pPr marL="0" indent="0" algn="just">
              <a:lnSpc>
                <a:spcPct val="170000"/>
              </a:lnSpc>
              <a:buNone/>
            </a:pPr>
            <a:r>
              <a:rPr lang="cs-CZ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474998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D7A72D-BE05-402B-AABC-6DE7C391D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Úkolem správního úřadu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AD995A-364D-4770-B126-8D25DDC51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46028"/>
            <a:ext cx="8915400" cy="44651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 poskytovat pomoc a podporu občanům obce (města) v nesnázích, sociálně znevýhodněným, dále zjišťovat a řešit otázky týkající se péče o děti, rodiny v nouzi a dalších skupin potřebujících pomoc.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dbory sociálních věcí se dělí na oddělení, např.:</a:t>
            </a:r>
            <a:endParaRPr lang="cs-CZ" sz="1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oddělení rozvoje sociálních služeb,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sociálního plánování a podpory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sociálních věcí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sociální pomoci,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sociálně právní ochrany dětí,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oddělení veřejného opatrovnictví a omezení svéprávnosti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0117757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5D9593-9CE4-4A17-8C72-B71B50AD7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94CEA58-2057-437A-B23D-1935925D46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297570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Charakteristika sociálního práva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90165" y="1344706"/>
            <a:ext cx="9514447" cy="551329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metodické označení 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těch součástí lidských práv, která </a:t>
            </a: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vymezují sociální záruky důstojné lidské existence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jsou obsažena v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čl. 22 – 25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Všeobecné deklaraci lidských práva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v 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Mezinárodním paktu o hospodářských, sociálních a kulturních právech.</a:t>
            </a:r>
          </a:p>
          <a:p>
            <a:pPr marL="0" indent="0" algn="just">
              <a:buNone/>
            </a:pPr>
            <a:endParaRPr lang="cs-CZ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Jsou předmětem sociálního zabezpečení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poskytovaného státem z veřejného rozpočtu</a:t>
            </a:r>
            <a:endParaRPr lang="cs-CZ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2399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sociálních práv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97088" y="1242205"/>
            <a:ext cx="8911687" cy="56157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práva občana a člověka, jejichž cílem je vyrovnání sociálních rozdílů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podobě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nedostatků jedinců a určitých skupin obyvatel: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materiálním zajištění,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rovnosti příležitostí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možnosti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vlastního uplatnění a rozvoje“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0627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vychází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563329"/>
            <a:ext cx="8915400" cy="507951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ze společenského </a:t>
            </a:r>
            <a:r>
              <a:rPr lang="cs-CZ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smluvního vztahu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mezi  státem  a  potřebnými.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Potřební 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přijímají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jisté </a:t>
            </a: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omezení svých osobních svobod výměnou</a:t>
            </a:r>
          </a:p>
          <a:p>
            <a:pPr marL="0" indent="0" algn="just">
              <a:buNone/>
            </a:pPr>
            <a:r>
              <a:rPr lang="cs-CZ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garanci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udržení společenské jednoty,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stability a solidarity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4411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Sociální právo jako součást lidských práv</a:t>
            </a:r>
            <a:br>
              <a:rPr lang="cs-CZ" b="1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29131" y="1371600"/>
            <a:ext cx="9536297" cy="5486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upravují sociální záruky lidské existence</a:t>
            </a:r>
            <a:r>
              <a:rPr lang="cs-C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Mezi základní sociální práva je možné řadit práva na: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práci a na náležitou přípravu na povolání,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uspokojivé pracovní podmínky,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životní úroveň,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rodinu,</a:t>
            </a:r>
          </a:p>
          <a:p>
            <a:pPr lvl="0"/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sociální zabezpečení, </a:t>
            </a:r>
          </a:p>
          <a:p>
            <a:r>
              <a:rPr lang="cs-C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na sdružování.</a:t>
            </a:r>
          </a:p>
        </p:txBody>
      </p:sp>
    </p:spTree>
    <p:extLst>
      <p:ext uri="{BB962C8B-B14F-4D97-AF65-F5344CB8AC3E}">
        <p14:creationId xmlns:p14="http://schemas.microsoft.com/office/powerpoint/2010/main" val="2865087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28801" y="324466"/>
            <a:ext cx="9675812" cy="1002890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Čl. 25 Všeobecné deklarace lidských práv ( schválená v roce 1948)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297858" y="1327357"/>
            <a:ext cx="10894142" cy="571890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Každý má právo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takovou životní úroveň, která by byla s to,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zajistit jeho zdraví </a:t>
            </a: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blahobyt i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zdraví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rodiny</a:t>
            </a:r>
            <a:endParaRPr lang="cs-C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(výživa, šatstvo, byt a lék. péče, nezbytná sociální opatření, právo na zabezpečení v nezaměstnanosti,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nemoci, při nezpůsobilosti k práci, při ovdovění, </a:t>
            </a:r>
          </a:p>
          <a:p>
            <a:pPr marL="0" indent="0" algn="just">
              <a:buNone/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stáří, </a:t>
            </a: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ztráty výdělečných možností, nastalé</a:t>
            </a:r>
          </a:p>
          <a:p>
            <a:pPr marL="0" indent="0" algn="just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důsledku okolností nezávislých na jeho vůli).</a:t>
            </a:r>
          </a:p>
          <a:p>
            <a:pPr marL="0" indent="0">
              <a:buNone/>
            </a:pPr>
            <a:endParaRPr lang="cs-C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668562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1860</TotalTime>
  <Words>3254</Words>
  <Application>Microsoft Office PowerPoint</Application>
  <PresentationFormat>Širokoúhlá obrazovka</PresentationFormat>
  <Paragraphs>297</Paragraphs>
  <Slides>43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43</vt:i4>
      </vt:variant>
    </vt:vector>
  </HeadingPairs>
  <TitlesOfParts>
    <vt:vector size="51" baseType="lpstr">
      <vt:lpstr>Arial</vt:lpstr>
      <vt:lpstr>Calibri</vt:lpstr>
      <vt:lpstr>Century Gothic</vt:lpstr>
      <vt:lpstr>Fira Sans</vt:lpstr>
      <vt:lpstr>Times New Roman</vt:lpstr>
      <vt:lpstr>Wingdings</vt:lpstr>
      <vt:lpstr>Wingdings 3</vt:lpstr>
      <vt:lpstr>Stébla</vt:lpstr>
      <vt:lpstr>sociální právo</vt:lpstr>
      <vt:lpstr>Obsahová stránka předmětu</vt:lpstr>
      <vt:lpstr>Zdroje</vt:lpstr>
      <vt:lpstr>Některé důležité mezinárodní dokumenty z oblasti  sociálních práv </vt:lpstr>
      <vt:lpstr>Charakteristika sociálního práva </vt:lpstr>
      <vt:lpstr>Definice sociálních práv</vt:lpstr>
      <vt:lpstr>Sociální právo vychází </vt:lpstr>
      <vt:lpstr>Sociální právo jako součást lidských práv </vt:lpstr>
      <vt:lpstr>Čl. 25 Všeobecné deklarace lidských práv ( schválená v roce 1948)</vt:lpstr>
      <vt:lpstr>Sociální právo a stát </vt:lpstr>
      <vt:lpstr>Sociální stát</vt:lpstr>
      <vt:lpstr>Sociální stát</vt:lpstr>
      <vt:lpstr>Cíl sociálního státu</vt:lpstr>
      <vt:lpstr>Stát v sociálním právu  poskytuje  podporu v oblastech:</vt:lpstr>
      <vt:lpstr>Sociální právo</vt:lpstr>
      <vt:lpstr>Evropská sociální charta (Charta)</vt:lpstr>
      <vt:lpstr>Charta </vt:lpstr>
      <vt:lpstr>Charta</vt:lpstr>
      <vt:lpstr>Druhy mezinárodních smluv (mezinárodních dokumentů) </vt:lpstr>
      <vt:lpstr>Ochrana sociálních práv na evropské úrovni  </vt:lpstr>
      <vt:lpstr>Evropský pilíř sociálních práv </vt:lpstr>
      <vt:lpstr>Tři unijní cíle do roku 2030:</vt:lpstr>
      <vt:lpstr>Některé z iniciativ přijatých za účelem realizace pilíře v soc. právu EU</vt:lpstr>
      <vt:lpstr>Rovné příležitosti a přístup na trh práce </vt:lpstr>
      <vt:lpstr>Spravedlivé pracovní podmínky </vt:lpstr>
      <vt:lpstr>Sociální ochrana a začleňování </vt:lpstr>
      <vt:lpstr>20 zásad evropského pilíře sociálních práv</vt:lpstr>
      <vt:lpstr>Zásady evropského pilíře sociálních práv</vt:lpstr>
      <vt:lpstr>Zásady evropského pilíře sociálních práv</vt:lpstr>
      <vt:lpstr>Zásady evropského pilíře sociálních práv</vt:lpstr>
      <vt:lpstr>Česká republika  Orgány v sociální politice</vt:lpstr>
      <vt:lpstr>Ministerstvo práce a sociálních věcí </vt:lpstr>
      <vt:lpstr>Úřad práce České republiky  </vt:lpstr>
      <vt:lpstr>Česká správa sociálního zabezpečení, organizace a realizace </vt:lpstr>
      <vt:lpstr>Česká správa sociálního zabezpečení, organizace a realizace </vt:lpstr>
      <vt:lpstr>Česká  správa sociálního zabezpečení rozhoduje mj.:</vt:lpstr>
      <vt:lpstr> Institut posuzovaní zdravotního stavu </vt:lpstr>
      <vt:lpstr>Státní úřad inspekce práce </vt:lpstr>
      <vt:lpstr>Úřad a inspektoráty kontrolují dodržování povinností vyplývajících z  právních předpisů mj.:</vt:lpstr>
      <vt:lpstr>Úřad pro mezinárodněprávní ochranu dětí          (ÚMPOD)</vt:lpstr>
      <vt:lpstr>Odbory sociálních věcí krajů,  obcí (měst)</vt:lpstr>
      <vt:lpstr>Úkolem správního úřadu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Evropské sociální právo</dc:title>
  <dc:creator>sci0001</dc:creator>
  <cp:lastModifiedBy>Marie Sciskalová</cp:lastModifiedBy>
  <cp:revision>81</cp:revision>
  <dcterms:created xsi:type="dcterms:W3CDTF">2024-10-29T07:46:09Z</dcterms:created>
  <dcterms:modified xsi:type="dcterms:W3CDTF">2025-11-14T13:48:47Z</dcterms:modified>
</cp:coreProperties>
</file>