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292" r:id="rId3"/>
    <p:sldId id="266" r:id="rId4"/>
    <p:sldId id="322" r:id="rId5"/>
    <p:sldId id="293" r:id="rId6"/>
    <p:sldId id="294" r:id="rId7"/>
    <p:sldId id="295" r:id="rId8"/>
    <p:sldId id="296" r:id="rId9"/>
    <p:sldId id="297" r:id="rId10"/>
    <p:sldId id="288" r:id="rId11"/>
    <p:sldId id="298" r:id="rId12"/>
    <p:sldId id="290" r:id="rId13"/>
    <p:sldId id="287" r:id="rId14"/>
    <p:sldId id="312" r:id="rId15"/>
    <p:sldId id="262" r:id="rId16"/>
    <p:sldId id="267" r:id="rId17"/>
    <p:sldId id="332" r:id="rId18"/>
    <p:sldId id="302" r:id="rId19"/>
    <p:sldId id="303" r:id="rId20"/>
    <p:sldId id="304" r:id="rId21"/>
    <p:sldId id="316" r:id="rId22"/>
    <p:sldId id="300" r:id="rId23"/>
    <p:sldId id="270" r:id="rId24"/>
    <p:sldId id="318" r:id="rId25"/>
    <p:sldId id="319" r:id="rId26"/>
    <p:sldId id="320" r:id="rId27"/>
    <p:sldId id="321" r:id="rId28"/>
    <p:sldId id="314" r:id="rId29"/>
    <p:sldId id="323" r:id="rId30"/>
    <p:sldId id="325" r:id="rId31"/>
    <p:sldId id="327" r:id="rId32"/>
    <p:sldId id="324" r:id="rId33"/>
    <p:sldId id="305" r:id="rId34"/>
    <p:sldId id="306" r:id="rId35"/>
    <p:sldId id="329" r:id="rId36"/>
    <p:sldId id="328" r:id="rId37"/>
    <p:sldId id="330" r:id="rId38"/>
    <p:sldId id="259" r:id="rId39"/>
    <p:sldId id="307" r:id="rId40"/>
    <p:sldId id="308" r:id="rId41"/>
    <p:sldId id="309" r:id="rId42"/>
    <p:sldId id="310" r:id="rId43"/>
    <p:sldId id="311" r:id="rId44"/>
    <p:sldId id="269" r:id="rId45"/>
    <p:sldId id="275" r:id="rId46"/>
    <p:sldId id="273" r:id="rId47"/>
    <p:sldId id="272" r:id="rId48"/>
    <p:sldId id="278" r:id="rId49"/>
    <p:sldId id="276" r:id="rId50"/>
    <p:sldId id="277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58" d="100"/>
          <a:sy n="58" d="100"/>
        </p:scale>
        <p:origin x="144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5721-EE21-43D7-961E-A77DA6A7FC10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1C77-5633-47BC-92F9-6128A7CE8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04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1C77-5633-47BC-92F9-6128A7CE89E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6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02259337-D4B7-41E1-BE2F-6BF72E9EAE4F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45</a:t>
            </a:fld>
            <a:endParaRPr lang="en-GB" altLang="cs-CZ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1E39D4D9-A8BD-4522-A77E-D23FC9545974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46</a:t>
            </a:fld>
            <a:endParaRPr lang="en-GB" altLang="cs-CZ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5D3B10E8-2548-4868-AAAE-6E7790953FB6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47</a:t>
            </a:fld>
            <a:endParaRPr lang="en-GB" altLang="cs-CZ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314505D5-9549-4457-9A5A-2D692ED44AC4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49</a:t>
            </a:fld>
            <a:endParaRPr lang="en-GB" altLang="cs-CZ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40A5FF56-B800-4B68-BD27-73A7A6C2E0AF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50</a:t>
            </a:fld>
            <a:endParaRPr lang="en-GB" altLang="cs-CZ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B20912DA-562A-4468-B5BB-E9E0C614B5DF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54</a:t>
            </a:fld>
            <a:endParaRPr lang="en-GB" altLang="cs-CZ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6EE99999-C808-459A-8670-8F30D09225E5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55</a:t>
            </a:fld>
            <a:endParaRPr lang="en-GB" altLang="cs-CZ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1C4AFFE4-AD1B-4402-BBBE-F96E9A0E76DD}" type="slidenum">
              <a:rPr lang="en-GB" altLang="cs-CZ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56</a:t>
            </a:fld>
            <a:endParaRPr lang="en-GB" altLang="cs-CZ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021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16FC1C-FB6F-424B-8144-1B7ABB16AACA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992DAD-DD42-475D-8756-A2949336C44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4YaolZt9Z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ESowB8nXw" TargetMode="External"/><Relationship Id="rId2" Type="http://schemas.openxmlformats.org/officeDocument/2006/relationships/hyperlink" Target="http://ruce.cz/slovnik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mKnQjBf8wM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74YaolZt9Z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uchadlaprozivot.cz/bezdratova-komunikace/pro-skoly-a-instituce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uhtB26e7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tam-praha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tichahudba.neslysici.cz/" TargetMode="External"/><Relationship Id="rId2" Type="http://schemas.openxmlformats.org/officeDocument/2006/relationships/hyperlink" Target="http://www.zavriusi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slysim.cz/" TargetMode="External"/><Relationship Id="rId5" Type="http://schemas.openxmlformats.org/officeDocument/2006/relationships/hyperlink" Target="http://www.ecpn.cz/" TargetMode="External"/><Relationship Id="rId4" Type="http://schemas.openxmlformats.org/officeDocument/2006/relationships/hyperlink" Target="http://koutek.ruce.cz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tzj.com/" TargetMode="External"/><Relationship Id="rId2" Type="http://schemas.openxmlformats.org/officeDocument/2006/relationships/hyperlink" Target="http://tlumoceni.gong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7772400" cy="1080120"/>
          </a:xfrm>
        </p:spPr>
        <p:txBody>
          <a:bodyPr>
            <a:normAutofit/>
          </a:bodyPr>
          <a:lstStyle/>
          <a:p>
            <a:r>
              <a:rPr lang="cs-CZ" dirty="0"/>
              <a:t>SURDOPEDIE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5995CFB-CF34-4E6B-9617-36C61CF2E292}"/>
              </a:ext>
            </a:extLst>
          </p:cNvPr>
          <p:cNvSpPr txBox="1"/>
          <p:nvPr/>
        </p:nvSpPr>
        <p:spPr>
          <a:xfrm>
            <a:off x="1951720" y="2132856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Helen Kellerová: </a:t>
            </a:r>
          </a:p>
          <a:p>
            <a:r>
              <a:rPr lang="cs-CZ" sz="2800" dirty="0"/>
              <a:t>„</a:t>
            </a:r>
            <a:r>
              <a:rPr lang="cs-CZ" sz="2800" b="1" dirty="0"/>
              <a:t>Hluchota odděluje člověka od lidí, zatímco slepota odděluje člověka od věcí.“</a:t>
            </a:r>
          </a:p>
          <a:p>
            <a:r>
              <a:rPr lang="cs-CZ" sz="2800" dirty="0"/>
              <a:t>(“</a:t>
            </a:r>
            <a:r>
              <a:rPr lang="cs-CZ" sz="2800" dirty="0" err="1"/>
              <a:t>Deafness</a:t>
            </a:r>
            <a:r>
              <a:rPr lang="cs-CZ" sz="2800" dirty="0"/>
              <a:t> </a:t>
            </a:r>
            <a:r>
              <a:rPr lang="cs-CZ" sz="2800" dirty="0" err="1"/>
              <a:t>separates</a:t>
            </a:r>
            <a:r>
              <a:rPr lang="cs-CZ" sz="2800" dirty="0"/>
              <a:t> </a:t>
            </a:r>
            <a:r>
              <a:rPr lang="cs-CZ" sz="2800" dirty="0" err="1"/>
              <a:t>people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people</a:t>
            </a:r>
            <a:r>
              <a:rPr lang="cs-CZ" sz="2800" dirty="0"/>
              <a:t>, </a:t>
            </a:r>
            <a:r>
              <a:rPr lang="cs-CZ" sz="2800" dirty="0" err="1"/>
              <a:t>blindness</a:t>
            </a:r>
            <a:r>
              <a:rPr lang="cs-CZ" sz="2800" dirty="0"/>
              <a:t> </a:t>
            </a:r>
            <a:r>
              <a:rPr lang="cs-CZ" sz="2800" dirty="0" err="1"/>
              <a:t>separates</a:t>
            </a:r>
            <a:r>
              <a:rPr lang="cs-CZ" sz="2800" dirty="0"/>
              <a:t> </a:t>
            </a:r>
            <a:r>
              <a:rPr lang="cs-CZ" sz="2800" dirty="0" err="1"/>
              <a:t>people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things</a:t>
            </a:r>
            <a:r>
              <a:rPr lang="cs-CZ" sz="2800" dirty="0"/>
              <a:t>.”)</a:t>
            </a:r>
          </a:p>
          <a:p>
            <a:r>
              <a:rPr lang="cs-CZ" sz="2800" dirty="0"/>
              <a:t>3. března Mezinárodní den sluchu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F3F69B8-76EF-464C-BBBD-664E3004F8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08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8EE59-6D04-4E54-962F-C2BACFFA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SLUCHOVÉ POSTIŽENÍ (11,7 %)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62D75DC-6FCD-6B3C-8FCF-D4ADDCEA6B0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5996537"/>
              </p:ext>
            </p:extLst>
          </p:nvPr>
        </p:nvGraphicFramePr>
        <p:xfrm>
          <a:off x="251520" y="1556792"/>
          <a:ext cx="8360493" cy="5026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467">
                  <a:extLst>
                    <a:ext uri="{9D8B030D-6E8A-4147-A177-3AD203B41FA5}">
                      <a16:colId xmlns:a16="http://schemas.microsoft.com/office/drawing/2014/main" val="2615014889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771731978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106977384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1146652793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2866705927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3854211433"/>
                    </a:ext>
                  </a:extLst>
                </a:gridCol>
                <a:gridCol w="825974">
                  <a:extLst>
                    <a:ext uri="{9D8B030D-6E8A-4147-A177-3AD203B41FA5}">
                      <a16:colId xmlns:a16="http://schemas.microsoft.com/office/drawing/2014/main" val="1617666123"/>
                    </a:ext>
                  </a:extLst>
                </a:gridCol>
                <a:gridCol w="656545">
                  <a:extLst>
                    <a:ext uri="{9D8B030D-6E8A-4147-A177-3AD203B41FA5}">
                      <a16:colId xmlns:a16="http://schemas.microsoft.com/office/drawing/2014/main" val="166211495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653108245"/>
                    </a:ext>
                  </a:extLst>
                </a:gridCol>
              </a:tblGrid>
              <a:tr h="42873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oblast postižení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400" b="1" u="none" strike="noStrike" dirty="0">
                          <a:effectLst/>
                        </a:rPr>
                        <a:t>pohlaví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400" b="1" u="none" strike="noStrike" dirty="0">
                          <a:effectLst/>
                        </a:rPr>
                        <a:t>věková skupina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12389"/>
                  </a:ext>
                </a:extLst>
              </a:tr>
              <a:tr h="7244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muži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ženy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15–34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35–49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50–64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65–79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80 a více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93633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2024 – počet v tis.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03348"/>
                  </a:ext>
                </a:extLst>
              </a:tr>
              <a:tr h="44352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r>
                        <a:rPr lang="cs-CZ" sz="1600" b="1" u="none" strike="noStrike" baseline="30000" dirty="0">
                          <a:effectLst/>
                        </a:rPr>
                        <a:t>1)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1 312,8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574,7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738,1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71,1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160,7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334,7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486,5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>
                          <a:effectLst/>
                        </a:rPr>
                        <a:t>259,9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27583041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pohybová, tělesná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952,1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396,9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555,2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29,3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93,8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236,3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363,4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229,3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4150080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zraková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213,2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79,4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133,8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7,2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15,9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33,8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79,8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76,5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5086264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Sluchová (12,7 %)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167,2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71,3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95,9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5,7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12,4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56,6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88,2 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05189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mentální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115,0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58,9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56,0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24,8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24,0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16,8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22,3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27,1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3395740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duševní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144,6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60,2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84,3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20,6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37,5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41,2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28,8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16,5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2482173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vnitřní orgány, kůže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581,0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257,8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323,2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24,7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58,5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137,4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240,7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119,7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9037486"/>
                  </a:ext>
                </a:extLst>
              </a:tr>
              <a:tr h="4287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řečová, hlasová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43,0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24,3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18,7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9,7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8,1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8,5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>
                          <a:effectLst/>
                        </a:rPr>
                        <a:t>10,4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u="none" strike="noStrike" dirty="0">
                          <a:effectLst/>
                        </a:rPr>
                        <a:t>6,3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698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00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FF287-408A-4B22-88CD-AFFE4580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Z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0A867-9050-4AFC-B7F7-A85E409B06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6-12 dětí z 1000 novorozenců se středně těžkou </a:t>
            </a:r>
          </a:p>
          <a:p>
            <a:r>
              <a:rPr lang="cs-CZ" dirty="0"/>
              <a:t>1 novorozeně z 1000 s těžkou vadou</a:t>
            </a:r>
          </a:p>
          <a:p>
            <a:r>
              <a:rPr lang="cs-CZ" dirty="0"/>
              <a:t>Každý rok asi 80-100 neslyšících dětí </a:t>
            </a:r>
          </a:p>
          <a:p>
            <a:r>
              <a:rPr lang="cs-CZ" dirty="0"/>
              <a:t>Prakticky a úplně hluchých (vadou &gt; 70 dB) osob, jejichž vada vznikla v dětství nebo od narození, je v ČR kolem 7 600 osob</a:t>
            </a:r>
          </a:p>
        </p:txBody>
      </p:sp>
    </p:spTree>
    <p:extLst>
      <p:ext uri="{BB962C8B-B14F-4D97-AF65-F5344CB8AC3E}">
        <p14:creationId xmlns:p14="http://schemas.microsoft.com/office/powerpoint/2010/main" val="674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23F87-07A6-02F3-3FF6-16ACE52E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5F5BC-5A9C-CE27-33E4-1C4A5E52E8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352928" cy="58772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Novorozenecký screening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(zakotveno ve vyhlášce č. 70/2012 Sb. a metodických pokynech MZ ČR), od roku 2007 pilotně v Praze Motole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2.–4. dnem po narození</a:t>
            </a: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neinvazivní objektivní metody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Otoakustické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emise (OAE), Automatická BERA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neprojde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opakuje se test po několika dnech nebo týdnech.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opakovaně nevyhovujícím výsledku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specializovaného ORL nebo foniatrického centra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kde se provádí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kompletní audiologické vyšetření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(diagnostická BERA, tympanometrie, event. další testy).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potvrzené vady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časná rehabilitace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ideálně do 6 měsíců věku (sluchadla, stimulace, logopedická péče, v indikovaných případech kochleární implantace).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46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0E5F9-75DE-4817-A337-30F644DD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STUPNĚ SLUCHOVÉHO POSTIŽENÍ PODLE SZO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6A0A7A-1314-4D60-A6ED-DC2ED002CC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D1F4BF6-666B-4B4D-BF2E-A45D9890E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35548"/>
              </p:ext>
            </p:extLst>
          </p:nvPr>
        </p:nvGraphicFramePr>
        <p:xfrm>
          <a:off x="251520" y="886584"/>
          <a:ext cx="8640960" cy="5891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4981">
                  <a:extLst>
                    <a:ext uri="{9D8B030D-6E8A-4147-A177-3AD203B41FA5}">
                      <a16:colId xmlns:a16="http://schemas.microsoft.com/office/drawing/2014/main" val="3384071582"/>
                    </a:ext>
                  </a:extLst>
                </a:gridCol>
                <a:gridCol w="3125979">
                  <a:extLst>
                    <a:ext uri="{9D8B030D-6E8A-4147-A177-3AD203B41FA5}">
                      <a16:colId xmlns:a16="http://schemas.microsoft.com/office/drawing/2014/main" val="1387042174"/>
                    </a:ext>
                  </a:extLst>
                </a:gridCol>
              </a:tblGrid>
              <a:tr h="719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Žádná porucha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ZTRÁTA 0 – 25 dB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25033283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lehká nedoslýchavost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26 – 40 dB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(lepší ucho)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9367815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střední nedoslýchavost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41 – 60dB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(lepší ucho)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5413493"/>
                  </a:ext>
                </a:extLst>
              </a:tr>
              <a:tr h="89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těžká nedoslýchavost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61 – 80 dB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(lepší ucho)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95530894"/>
                  </a:ext>
                </a:extLst>
              </a:tr>
              <a:tr h="896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praktická hluchota /zbytky sluchu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81 – 110 dB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(lepší ucho)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86269815"/>
                  </a:ext>
                </a:extLst>
              </a:tr>
              <a:tr h="429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úplná hluchota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nad 110 dB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805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60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03137-4C22-3252-D150-32A51297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PODLE DOBY VZNIKU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5B834-AD52-2AB9-830B-AFA7EBD20E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vrozené </a:t>
            </a:r>
          </a:p>
          <a:p>
            <a:r>
              <a:rPr lang="cs-CZ" dirty="0"/>
              <a:t>získané</a:t>
            </a:r>
          </a:p>
          <a:p>
            <a:endParaRPr lang="cs-CZ" dirty="0"/>
          </a:p>
          <a:p>
            <a:r>
              <a:rPr lang="cs-CZ" b="1" dirty="0"/>
              <a:t>prelingválně</a:t>
            </a:r>
            <a:r>
              <a:rPr lang="cs-CZ" dirty="0"/>
              <a:t> + </a:t>
            </a:r>
            <a:r>
              <a:rPr lang="cs-CZ" dirty="0" err="1"/>
              <a:t>perilingválně</a:t>
            </a:r>
            <a:r>
              <a:rPr lang="cs-CZ" dirty="0"/>
              <a:t> vzniklá SP</a:t>
            </a:r>
          </a:p>
          <a:p>
            <a:r>
              <a:rPr lang="cs-CZ" b="1" dirty="0"/>
              <a:t>postlingválně</a:t>
            </a:r>
            <a:r>
              <a:rPr lang="cs-CZ" dirty="0"/>
              <a:t> vzniklá sluchová porucha (neztrácí, změna kvality)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3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cs-CZ" b="1" dirty="0"/>
              <a:t>KOMUNIKACE NESLYŠÍCÍCH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3699" y="1628800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b="1" dirty="0"/>
              <a:t>Český znakový jazyk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v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b="1" dirty="0"/>
              <a:t>Znakovaná čeština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b="1" dirty="0"/>
              <a:t>Prstová abeceda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b="1" dirty="0"/>
              <a:t>Orální řeč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b="1" dirty="0"/>
              <a:t>Odezírání</a:t>
            </a:r>
          </a:p>
        </p:txBody>
      </p:sp>
      <p:pic>
        <p:nvPicPr>
          <p:cNvPr id="2050" name="Picture 2" descr="Výsledek obrázku pro znakový jaz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7"/>
            <a:ext cx="3528392" cy="23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znakový jaz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06" y="3501008"/>
            <a:ext cx="34831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81DD23-9966-4F8D-A173-5B4F3E336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7" y="2171371"/>
            <a:ext cx="3343742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8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-626364"/>
            <a:ext cx="7848872" cy="1252728"/>
          </a:xfrm>
        </p:spPr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8568952" cy="576064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Zákon č. 155/1998 Sb. o komunikačních systémech neslyšících a hluchoslepých osob</a:t>
            </a:r>
            <a:r>
              <a:rPr lang="cs-CZ" sz="2000" dirty="0"/>
              <a:t> – oficiálně </a:t>
            </a:r>
            <a:r>
              <a:rPr lang="cs-CZ" sz="2000" b="1" dirty="0"/>
              <a:t>uznává český znakový jazyk</a:t>
            </a:r>
            <a:r>
              <a:rPr lang="cs-CZ" sz="2000" dirty="0"/>
              <a:t> jako přirozený jazyk neslyšících.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Umožňuje jeho </a:t>
            </a:r>
            <a:r>
              <a:rPr lang="cs-CZ" sz="2000" b="1" dirty="0"/>
              <a:t>užívání ve vzdělávání, v komunikaci s úřady, ve zdravotnictví a sociálních službách</a:t>
            </a:r>
            <a:r>
              <a:rPr lang="cs-CZ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Stát zároveň uznává i </a:t>
            </a:r>
            <a:r>
              <a:rPr lang="cs-CZ" sz="2000" b="1" dirty="0"/>
              <a:t>další komunikační systémy</a:t>
            </a:r>
            <a:r>
              <a:rPr lang="cs-CZ" sz="2000" dirty="0"/>
              <a:t> – např. znakovanou češtinu, prstovou abecedu nebo taktilní znakovou komunikaci (u hluchoslepých).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kern="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D5258-C106-4A23-B679-79EDD20B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ČESKÝ ZNAKOVÝ JAZYK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B7BC54-AC20-41CC-B2F9-C33D2BD284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r>
              <a:rPr lang="cs-CZ" dirty="0"/>
              <a:t>Přirozený jazyk neslyšících (národní) s vlastní gramatikou</a:t>
            </a:r>
          </a:p>
          <a:p>
            <a:r>
              <a:rPr lang="cs-CZ" sz="2000" b="1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MANUÁLNÍ SLOŽKA ZNAKU</a:t>
            </a:r>
            <a:r>
              <a:rPr lang="cs-CZ" sz="20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specifické vizuálně-pohybové prostředky, znaky jsou tvořené pomocí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rukou, horní poloviny těla a hlavou, což je tzv. „manuální složka znaku</a:t>
            </a:r>
            <a:r>
              <a:rPr lang="cs-CZ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 </a:t>
            </a: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b="1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NEMANUÁLNÍ </a:t>
            </a:r>
            <a:r>
              <a:rPr lang="cs-CZ" sz="2000" b="1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SLOŽKA ZNAKU</a:t>
            </a:r>
            <a:r>
              <a:rPr lang="cs-CZ" sz="2000" dirty="0">
                <a:solidFill>
                  <a:srgbClr val="EE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orální komponent a mimika, zvláště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mimika tvář,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postavení tváří, obočí,  nafouknutí či vtáhnutí tváří, </a:t>
            </a:r>
          </a:p>
          <a:p>
            <a:pPr marL="708660" lvl="1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Mimikou se vyjadřuje stupňování (dobrý, lepší, nejlepší), </a:t>
            </a:r>
            <a:endParaRPr lang="cs-CZ" sz="105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  <a:tabLst>
                <a:tab pos="1143000" algn="l"/>
              </a:tabLs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rozlišuje klad a zápor, 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  <a:tabLst>
                <a:tab pos="1143000" algn="l"/>
              </a:tabLs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vyjadřuje se způsob věty (tázací, rozkazovací, oznamovací) a podobné věci.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to všechno opět doplňuje znak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29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B732B-A401-4FF5-9428-9D511F1B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ČESKÉHO ZNAKOVÉHO JAZYKA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66D11A-8DBB-46EA-B466-18804B7CE955}"/>
              </a:ext>
            </a:extLst>
          </p:cNvPr>
          <p:cNvSpPr txBox="1"/>
          <p:nvPr/>
        </p:nvSpPr>
        <p:spPr>
          <a:xfrm>
            <a:off x="323528" y="828288"/>
            <a:ext cx="80752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Slovosled </a:t>
            </a:r>
            <a:r>
              <a:rPr lang="cs-CZ" sz="2400" dirty="0"/>
              <a:t>(podle logiky a důrazu)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/>
              <a:t>Čeština: Dítě pije mléko.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/>
              <a:t>ČZJ: DÍTĚ MLÉKO PÍT.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Vyjadřování času </a:t>
            </a:r>
            <a:r>
              <a:rPr lang="cs-CZ" sz="2400" dirty="0"/>
              <a:t>(přidáním znaku (včera, zítra, teď) a mimikou, ne koncovkami.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Čeština:</a:t>
            </a:r>
            <a:r>
              <a:rPr lang="cs-CZ" sz="2400" dirty="0"/>
              <a:t> Zítra půjdu do školy.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ČZJ:</a:t>
            </a:r>
            <a:r>
              <a:rPr lang="cs-CZ" sz="2400" dirty="0"/>
              <a:t> ZÍTRA JÁ ŠKOLA JÍT.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Mimika a výraz </a:t>
            </a: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Čeština:</a:t>
            </a:r>
            <a:r>
              <a:rPr lang="cs-CZ" sz="2400" dirty="0"/>
              <a:t> Používá intonaci, slova a interpunkci.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ČZJ:</a:t>
            </a:r>
            <a:r>
              <a:rPr lang="cs-CZ" sz="2400" dirty="0"/>
              <a:t> Mimika = gramatika!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Prostorová gramatika (</a:t>
            </a:r>
            <a:r>
              <a:rPr lang="cs-CZ" sz="2000" dirty="0"/>
              <a:t>Prostor před tělem = „gramatický prostor“, kde se označují osoby a vztahy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Čeština:</a:t>
            </a:r>
            <a:r>
              <a:rPr lang="cs-CZ" sz="2400" dirty="0"/>
              <a:t> Vztahy vyjadřujeme slovy (do, z, u, na).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ČZJ:</a:t>
            </a:r>
            <a:r>
              <a:rPr lang="cs-CZ" sz="2400" dirty="0"/>
              <a:t> Směr pohybu a umístění ruky v prostoru.</a:t>
            </a:r>
          </a:p>
          <a:p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0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706F4-4C08-4A1B-A1C7-75278513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ČZJ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A1B77A-00E3-4CF5-A979-805EC117341C}"/>
              </a:ext>
            </a:extLst>
          </p:cNvPr>
          <p:cNvSpPr txBox="1"/>
          <p:nvPr/>
        </p:nvSpPr>
        <p:spPr>
          <a:xfrm>
            <a:off x="539552" y="1617009"/>
            <a:ext cx="806489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Lexikum (zásoba znaků)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Znak není kopie češtiny, ale samostatný jazykový prvek.</a:t>
            </a:r>
            <a:endParaRPr lang="cs-CZ" sz="2000" b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Čeština:</a:t>
            </a:r>
            <a:r>
              <a:rPr lang="cs-CZ" sz="2400" dirty="0"/>
              <a:t> Každé slovo má psanou podobu.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ČZJ:</a:t>
            </a:r>
            <a:r>
              <a:rPr lang="cs-CZ" sz="2400" dirty="0"/>
              <a:t> Znak může znamenat celé spojení nebo pojem (např. „VYSPAT SE DOBŘE“ = jeden znak).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Mnohoznačnost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/>
              <a:t>Znak: PRACOVAT: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cs-CZ" sz="2400" dirty="0"/>
              <a:t>pracovat (vykonávat zaměstnání) pracuje)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cs-CZ" sz="2400" dirty="0"/>
              <a:t>dělat něco fyzicky / být aktivní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cs-CZ" sz="2400" dirty="0"/>
              <a:t>fungovat (např. počítač </a:t>
            </a:r>
          </a:p>
          <a:p>
            <a:pPr marL="88900" lvl="2"/>
            <a:r>
              <a:rPr lang="cs-CZ" sz="2400" dirty="0"/>
              <a:t>👉 význam se rozliší podle kontextu nebo doprovodného znaku (např. „PRACOVAT + ŠKOLA“ = učit se).</a:t>
            </a:r>
          </a:p>
        </p:txBody>
      </p:sp>
    </p:spTree>
    <p:extLst>
      <p:ext uri="{BB962C8B-B14F-4D97-AF65-F5344CB8AC3E}">
        <p14:creationId xmlns:p14="http://schemas.microsoft.com/office/powerpoint/2010/main" val="220238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68F15-B652-462B-A807-AF5D9801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VÝZNAM SLUCHU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5EF9C-25F6-42D6-91E4-4A777362B1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r>
              <a:rPr lang="cs-CZ" sz="3600" dirty="0"/>
              <a:t>Komunikační funkce </a:t>
            </a:r>
            <a:r>
              <a:rPr lang="cs-CZ" sz="2000" dirty="0"/>
              <a:t>(zvuková, obsahová, gramatická, pragmatická)</a:t>
            </a:r>
          </a:p>
          <a:p>
            <a:r>
              <a:rPr lang="cs-CZ" sz="3600" dirty="0"/>
              <a:t>Kognitivní a poznávací funkce</a:t>
            </a:r>
          </a:p>
          <a:p>
            <a:r>
              <a:rPr lang="cs-CZ" sz="3600" dirty="0"/>
              <a:t>Orientační a bezpečnostní funkce</a:t>
            </a:r>
          </a:p>
          <a:p>
            <a:r>
              <a:rPr lang="cs-CZ" sz="3600" dirty="0"/>
              <a:t>Estetická funkce</a:t>
            </a:r>
          </a:p>
          <a:p>
            <a:r>
              <a:rPr lang="cs-CZ" sz="3600" dirty="0"/>
              <a:t>Sociální a emoční funkce</a:t>
            </a:r>
          </a:p>
          <a:p>
            <a:r>
              <a:rPr lang="cs-CZ" dirty="0">
                <a:hlinkClick r:id="rId2"/>
              </a:rPr>
              <a:t>https://www.youtube.com/watch?v=74YaolZt9Zs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6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10C40-B1D6-4314-8CE6-7DCEE4EB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230FDF-BE90-4F0D-AFAB-46EEFDD856D3}"/>
              </a:ext>
            </a:extLst>
          </p:cNvPr>
          <p:cNvSpPr txBox="1"/>
          <p:nvPr/>
        </p:nvSpPr>
        <p:spPr>
          <a:xfrm>
            <a:off x="395536" y="476672"/>
            <a:ext cx="835292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Znak: VIDĚT: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i="1" dirty="0"/>
              <a:t>vidět očima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i="1" dirty="0"/>
              <a:t>chápat, rozumět</a:t>
            </a:r>
          </a:p>
          <a:p>
            <a:r>
              <a:rPr lang="cs-CZ" sz="2000" dirty="0"/>
              <a:t>👉 obdobně jako v češtině: „Jo, vidím to“ = „Už to chápu.“</a:t>
            </a:r>
            <a:br>
              <a:rPr lang="cs-CZ" sz="2000" dirty="0"/>
            </a:br>
            <a:r>
              <a:rPr lang="cs-CZ" sz="2000" dirty="0"/>
              <a:t>Rozdíl se ukáže v </a:t>
            </a:r>
            <a:r>
              <a:rPr lang="cs-CZ" sz="2000" b="1" dirty="0"/>
              <a:t>mimice</a:t>
            </a:r>
            <a:r>
              <a:rPr lang="cs-CZ" sz="2000" dirty="0"/>
              <a:t> a </a:t>
            </a:r>
            <a:r>
              <a:rPr lang="cs-CZ" sz="2000" b="1" dirty="0"/>
              <a:t>pohybu hlavy</a:t>
            </a:r>
            <a:r>
              <a:rPr lang="cs-CZ" sz="2000" dirty="0"/>
              <a:t> (doslovné „vidět“ = pohyb směrem k očím).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rgbClr val="FF0000"/>
                </a:solidFill>
              </a:rPr>
              <a:t>Znak: SRDCE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dirty="0"/>
              <a:t>doslova označuje orgán,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dirty="0"/>
              <a:t>lásku, odvahu, upřímnost, soucit</a:t>
            </a:r>
          </a:p>
          <a:p>
            <a:r>
              <a:rPr lang="cs-CZ" sz="2000" dirty="0"/>
              <a:t>👉 kontext a mimika určují, zda jde o emocionální či fyzický význam.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rgbClr val="FF0000"/>
                </a:solidFill>
              </a:rPr>
              <a:t>Znak: ZIMA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i="1" dirty="0"/>
              <a:t>roční období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i="1" dirty="0"/>
              <a:t>pocit chladu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000" i="1" dirty="0"/>
              <a:t>místo (v zimě někde)</a:t>
            </a:r>
          </a:p>
          <a:p>
            <a:r>
              <a:rPr lang="cs-CZ" sz="2000" dirty="0"/>
              <a:t>👉 Rozlišení dá </a:t>
            </a:r>
            <a:r>
              <a:rPr lang="cs-CZ" sz="2000" b="1" dirty="0"/>
              <a:t>doprovodné gesto</a:t>
            </a:r>
            <a:r>
              <a:rPr lang="cs-CZ" sz="2000" dirty="0"/>
              <a:t> (např. „ZIMA + SNÍH“ = roční období, „ZIMA + TŘES“ = pocit).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20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6038C-2EBA-47E0-A0B7-3C789ACB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423820-84C3-4778-BFFB-BCF802F52C8C}"/>
              </a:ext>
            </a:extLst>
          </p:cNvPr>
          <p:cNvSpPr txBox="1"/>
          <p:nvPr/>
        </p:nvSpPr>
        <p:spPr>
          <a:xfrm>
            <a:off x="1043608" y="2204864"/>
            <a:ext cx="4680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800" b="1" dirty="0">
                <a:hlinkClick r:id="rId2"/>
              </a:rPr>
              <a:t>http://ruce.cz/slovnik</a:t>
            </a:r>
            <a:endParaRPr lang="cs-CZ" sz="1800" b="1" dirty="0"/>
          </a:p>
          <a:p>
            <a:pPr>
              <a:buFont typeface="Wingdings" panose="05000000000000000000" pitchFamily="2" charset="2"/>
              <a:buChar char="v"/>
            </a:pPr>
            <a:endParaRPr lang="cs-CZ" b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1800" b="1" dirty="0">
                <a:hlinkClick r:id="rId3"/>
              </a:rPr>
              <a:t>https://www.youtube.com/watch?v=PvESowB8nXw</a:t>
            </a:r>
            <a:endParaRPr lang="cs-CZ" sz="1800" b="1" dirty="0"/>
          </a:p>
          <a:p>
            <a:pPr>
              <a:buFont typeface="Wingdings" panose="05000000000000000000" pitchFamily="2" charset="2"/>
              <a:buChar char="v"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6304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A85C23E-B917-4D1B-ACA2-A02215A50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43258"/>
              </p:ext>
            </p:extLst>
          </p:nvPr>
        </p:nvGraphicFramePr>
        <p:xfrm>
          <a:off x="251520" y="404664"/>
          <a:ext cx="8219256" cy="5544618"/>
        </p:xfrm>
        <a:graphic>
          <a:graphicData uri="http://schemas.openxmlformats.org/drawingml/2006/table">
            <a:tbl>
              <a:tblPr firstRow="1" firstCol="1" bandRow="1"/>
              <a:tblGrid>
                <a:gridCol w="4145632">
                  <a:extLst>
                    <a:ext uri="{9D8B030D-6E8A-4147-A177-3AD203B41FA5}">
                      <a16:colId xmlns:a16="http://schemas.microsoft.com/office/drawing/2014/main" val="341397023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216336319"/>
                    </a:ext>
                  </a:extLst>
                </a:gridCol>
              </a:tblGrid>
              <a:tr h="924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Český znakový jazyk (ČZJ)</a:t>
                      </a:r>
                      <a:endParaRPr lang="cs-CZ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Znakovaná čeština (ZČ)</a:t>
                      </a:r>
                      <a:endParaRPr lang="cs-CZ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38154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Přirozený jazyk neslyšících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Umělý komunikační systém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116719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Má vlastní gramatiku, pořadí slov, tvorbu vět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Kopíruje gramatiku mluvené češtiny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095962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Nepoužívá všechny tvary slov (např. předložky, koncovky)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Znakují se jednotlivá slova v pořadí jako v češtině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8048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Umožňuje přirozený a plynulý projev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Slouží často k dorozumění se slyšícími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737699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Má kulturní a komunitní význam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Didaktický / komunikační nástroj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89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92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86000" y="3105835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https://www.youtube.com/watch?v=QmKnQjBf8wM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49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Prstová abeceda: daktylotika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873752"/>
          </a:xfrm>
        </p:spPr>
        <p:txBody>
          <a:bodyPr>
            <a:normAutofit/>
          </a:bodyPr>
          <a:lstStyle/>
          <a:p>
            <a:r>
              <a:rPr lang="cs-CZ" dirty="0"/>
              <a:t>Různé polohy prstů nebo dlaní</a:t>
            </a:r>
          </a:p>
          <a:p>
            <a:r>
              <a:rPr lang="cs-CZ" dirty="0"/>
              <a:t>Jedna nebo obě ruce</a:t>
            </a:r>
          </a:p>
          <a:p>
            <a:r>
              <a:rPr lang="cs-CZ" dirty="0"/>
              <a:t>Jména, cizí slova, názvy, výrazy s neustáleným znakem</a:t>
            </a:r>
          </a:p>
          <a:p>
            <a:r>
              <a:rPr lang="cs-CZ" dirty="0"/>
              <a:t>Podpora pojmů</a:t>
            </a:r>
          </a:p>
          <a:p>
            <a:r>
              <a:rPr lang="cs-CZ" dirty="0"/>
              <a:t>Pomalejší, poruchy motoriky </a:t>
            </a:r>
            <a:r>
              <a:rPr lang="cs-CZ" dirty="0" err="1"/>
              <a:t>nevýhioda</a:t>
            </a:r>
            <a:endParaRPr lang="cs-CZ" dirty="0"/>
          </a:p>
        </p:txBody>
      </p:sp>
      <p:pic>
        <p:nvPicPr>
          <p:cNvPr id="3074" name="Picture 2" descr="Česká prstová abeceda | SEVT.cz">
            <a:extLst>
              <a:ext uri="{FF2B5EF4-FFF2-40B4-BE49-F238E27FC236}">
                <a16:creationId xmlns:a16="http://schemas.microsoft.com/office/drawing/2014/main" id="{0A165756-AD34-491C-A6DB-19312396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92" y="1407374"/>
            <a:ext cx="3648408" cy="52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6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ARTIKULOVANÁ ŘEČ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Nácvik běžné mluvené řeči</a:t>
            </a:r>
          </a:p>
          <a:p>
            <a:r>
              <a:rPr lang="cs-CZ" dirty="0"/>
              <a:t>Pomocí hmatu a zraku</a:t>
            </a:r>
          </a:p>
          <a:p>
            <a:r>
              <a:rPr lang="cs-CZ" dirty="0"/>
              <a:t>Není sluchová kontrola</a:t>
            </a:r>
          </a:p>
          <a:p>
            <a:r>
              <a:rPr lang="cs-CZ" dirty="0"/>
              <a:t>Špachtle, </a:t>
            </a:r>
            <a:r>
              <a:rPr lang="cs-CZ" dirty="0" err="1"/>
              <a:t>sondičky</a:t>
            </a:r>
            <a:r>
              <a:rPr lang="cs-CZ" dirty="0"/>
              <a:t>, indikátory, </a:t>
            </a:r>
            <a:r>
              <a:rPr lang="cs-CZ" dirty="0" err="1"/>
              <a:t>fonátory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Dech</a:t>
            </a:r>
          </a:p>
          <a:p>
            <a:r>
              <a:rPr lang="cs-CZ" dirty="0"/>
              <a:t>Frekvence</a:t>
            </a:r>
          </a:p>
          <a:p>
            <a:r>
              <a:rPr lang="cs-CZ" dirty="0"/>
              <a:t>Hlasitost</a:t>
            </a:r>
          </a:p>
          <a:p>
            <a:r>
              <a:rPr lang="cs-CZ" dirty="0"/>
              <a:t>Rytmus, nasazení hlasu</a:t>
            </a:r>
          </a:p>
          <a:p>
            <a:r>
              <a:rPr lang="cs-CZ" dirty="0"/>
              <a:t>artikulace</a:t>
            </a:r>
          </a:p>
        </p:txBody>
      </p:sp>
      <p:pic>
        <p:nvPicPr>
          <p:cNvPr id="4" name="Picture 8" descr="Logosondičky">
            <a:extLst>
              <a:ext uri="{FF2B5EF4-FFF2-40B4-BE49-F238E27FC236}">
                <a16:creationId xmlns:a16="http://schemas.microsoft.com/office/drawing/2014/main" id="{5A2DEF4E-9BBE-45FB-BCF1-20F19D84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7008"/>
            <a:ext cx="38163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6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/>
              <a:t>ODEZÍRÁNÍ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17567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Vloha, trénink</a:t>
            </a:r>
          </a:p>
          <a:p>
            <a:r>
              <a:rPr lang="cs-CZ" dirty="0"/>
              <a:t>Doplňková metoda komunikace</a:t>
            </a:r>
          </a:p>
          <a:p>
            <a:r>
              <a:rPr lang="cs-CZ" dirty="0"/>
              <a:t>30m / 20-30 %</a:t>
            </a:r>
          </a:p>
          <a:p>
            <a:r>
              <a:rPr lang="cs-CZ" dirty="0"/>
              <a:t>Vyčerpávající</a:t>
            </a:r>
          </a:p>
          <a:p>
            <a:r>
              <a:rPr lang="cs-CZ" dirty="0"/>
              <a:t>VNITŘNÍ PODMÍNKY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CA4FAB6-9BA9-4E78-ADE5-B40B9819C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EF1349-D7E7-4FB9-8E9D-AE5B8936FBDD}"/>
              </a:ext>
            </a:extLst>
          </p:cNvPr>
          <p:cNvSpPr txBox="1"/>
          <p:nvPr/>
        </p:nvSpPr>
        <p:spPr>
          <a:xfrm>
            <a:off x="611560" y="3933056"/>
            <a:ext cx="8208912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Vnitřní podmínky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Fyziologické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Psychické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Verbální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u="sng" dirty="0">
                <a:solidFill>
                  <a:srgbClr val="FF0000"/>
                </a:solidFill>
              </a:rPr>
              <a:t>Vnější podmínky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Mluvčí a ústa, technika mluvení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Osvětlení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Poloha obličeje (0,5 – 4m)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Výslovnost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Znalost tématu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90C825-2670-469A-A13D-98AD555E19F6}"/>
              </a:ext>
            </a:extLst>
          </p:cNvPr>
          <p:cNvSpPr txBox="1"/>
          <p:nvPr/>
        </p:nvSpPr>
        <p:spPr>
          <a:xfrm>
            <a:off x="5949264" y="215543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 JESTLI</a:t>
            </a:r>
          </a:p>
          <a:p>
            <a:r>
              <a:rPr lang="cs-CZ" dirty="0">
                <a:solidFill>
                  <a:srgbClr val="FF0000"/>
                </a:solidFill>
              </a:rPr>
              <a:t>Ano: CO? </a:t>
            </a:r>
          </a:p>
        </p:txBody>
      </p:sp>
    </p:spTree>
    <p:extLst>
      <p:ext uri="{BB962C8B-B14F-4D97-AF65-F5344CB8AC3E}">
        <p14:creationId xmlns:p14="http://schemas.microsoft.com/office/powerpoint/2010/main" val="4242151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DOPLNĚNÍ KE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2476872"/>
          </a:xfrm>
        </p:spPr>
        <p:txBody>
          <a:bodyPr>
            <a:normAutofit/>
          </a:bodyPr>
          <a:lstStyle/>
          <a:p>
            <a:r>
              <a:rPr lang="cs-CZ" dirty="0"/>
              <a:t>BILINGVÁLNÍ PŘÍSTUP</a:t>
            </a:r>
          </a:p>
          <a:p>
            <a:pPr lvl="1"/>
            <a:r>
              <a:rPr lang="cs-CZ" b="1" dirty="0"/>
              <a:t>používá dva rovnocenné jazyky</a:t>
            </a:r>
            <a:r>
              <a:rPr lang="cs-CZ" dirty="0"/>
              <a:t>:</a:t>
            </a:r>
          </a:p>
          <a:p>
            <a:pPr lvl="2"/>
            <a:r>
              <a:rPr lang="cs-CZ" b="1" dirty="0"/>
              <a:t>Český znakový jazyk </a:t>
            </a:r>
          </a:p>
          <a:p>
            <a:pPr lvl="2"/>
            <a:r>
              <a:rPr lang="cs-CZ" b="1" dirty="0"/>
              <a:t>Češtinu (psanou a mluvenou)</a:t>
            </a:r>
            <a:r>
              <a:rPr lang="cs-CZ" dirty="0"/>
              <a:t> – jazyk většinové společnosti</a:t>
            </a:r>
          </a:p>
          <a:p>
            <a:pPr marL="731520" lvl="2" indent="0">
              <a:buNone/>
            </a:pPr>
            <a:endParaRPr lang="cs-CZ" dirty="0"/>
          </a:p>
          <a:p>
            <a:r>
              <a:rPr lang="cs-CZ" dirty="0"/>
              <a:t>TOTÁLNÍ KOMUNIKACE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7BD02A-5279-4984-A66C-A8FDC7D1642E}"/>
              </a:ext>
            </a:extLst>
          </p:cNvPr>
          <p:cNvSpPr txBox="1"/>
          <p:nvPr/>
        </p:nvSpPr>
        <p:spPr>
          <a:xfrm>
            <a:off x="457200" y="3933056"/>
            <a:ext cx="7467600" cy="25415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znakový jazyk,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mluvenou řeč,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prstovou abecedu,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čtení,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psaní,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odezírání,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mimiku,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pantomimu,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kresbu,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film,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divadlo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7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FB670-95BD-4962-8986-50CCA56C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258B1-9932-4E5A-AE33-30F7B02D00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/>
              <a:t>SPECIFIKA POZNÁVACÍCH SCHOPNOSTÍ NESLYŠÍCÍCH OSOB</a:t>
            </a:r>
          </a:p>
        </p:txBody>
      </p:sp>
    </p:spTree>
    <p:extLst>
      <p:ext uri="{BB962C8B-B14F-4D97-AF65-F5344CB8AC3E}">
        <p14:creationId xmlns:p14="http://schemas.microsoft.com/office/powerpoint/2010/main" val="233435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POZNÁVACÍCH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ZRAKOVÁ </a:t>
            </a:r>
            <a:r>
              <a:rPr lang="cs-CZ" sz="3200" b="1" dirty="0">
                <a:solidFill>
                  <a:srgbClr val="FF0000"/>
                </a:solidFill>
              </a:rPr>
              <a:t>POZORNOST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sz="3200" b="1" dirty="0"/>
              <a:t>silné stránky</a:t>
            </a:r>
          </a:p>
          <a:p>
            <a:pPr marL="365760" lvl="1" indent="0">
              <a:buNone/>
            </a:pPr>
            <a:r>
              <a:rPr lang="cs-CZ" sz="2000" dirty="0"/>
              <a:t>🟢 </a:t>
            </a:r>
            <a:r>
              <a:rPr lang="cs-CZ" sz="2000" b="1" dirty="0"/>
              <a:t>Dominantní smysl</a:t>
            </a:r>
          </a:p>
          <a:p>
            <a:pPr marL="365760" lvl="1" indent="0">
              <a:buNone/>
            </a:pPr>
            <a:r>
              <a:rPr lang="cs-CZ" sz="2000" dirty="0"/>
              <a:t>🌍 </a:t>
            </a:r>
            <a:r>
              <a:rPr lang="cs-CZ" sz="2000" b="1" dirty="0"/>
              <a:t>Širší periferní vnímání</a:t>
            </a:r>
          </a:p>
          <a:p>
            <a:pPr marL="365760" lvl="1" indent="0">
              <a:buNone/>
            </a:pPr>
            <a:r>
              <a:rPr lang="cs-CZ" sz="2000" dirty="0"/>
              <a:t>⚡ </a:t>
            </a:r>
            <a:r>
              <a:rPr lang="cs-CZ" sz="2000" b="1" dirty="0"/>
              <a:t>Rychlejší reakce na vizuální podněty</a:t>
            </a:r>
            <a:endParaRPr lang="cs-CZ" sz="2000" dirty="0"/>
          </a:p>
          <a:p>
            <a:pPr marL="365760" lvl="1" indent="0">
              <a:buNone/>
            </a:pPr>
            <a:r>
              <a:rPr lang="cs-CZ" sz="2000" dirty="0"/>
              <a:t>🔄 </a:t>
            </a:r>
            <a:r>
              <a:rPr lang="cs-CZ" sz="2000" b="1" dirty="0"/>
              <a:t>Sledování více vizuálních zdrojů současně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3600" b="1" dirty="0"/>
              <a:t>limity: </a:t>
            </a:r>
          </a:p>
          <a:p>
            <a:pPr marL="36576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🔴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Vyšší únava</a:t>
            </a:r>
          </a:p>
          <a:p>
            <a:pPr marL="36576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🔁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Nemožnost paralelních činností</a:t>
            </a:r>
          </a:p>
          <a:p>
            <a:pPr marL="36576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⚙️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Náročné přepínání mezi zdroji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576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🎯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Kratší doba soustředění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576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🧩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Citlivost na rušivé vizuální podněty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71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" name="Picture 4" descr="http://nd01.jxs.cz/378/674/7d7c6c5d28_43809625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1014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73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POZNÁVACÍCH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53136"/>
          </a:xfrm>
        </p:spPr>
        <p:txBody>
          <a:bodyPr>
            <a:normAutofit/>
          </a:bodyPr>
          <a:lstStyle/>
          <a:p>
            <a:r>
              <a:rPr lang="cs-CZ" b="1" dirty="0"/>
              <a:t>MYŠLENÍ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err="1"/>
              <a:t>Piaget</a:t>
            </a:r>
            <a:r>
              <a:rPr lang="cs-CZ" b="1" dirty="0"/>
              <a:t> </a:t>
            </a:r>
          </a:p>
          <a:p>
            <a:r>
              <a:rPr lang="cs-CZ" b="1" dirty="0"/>
              <a:t>Tempo ovlivněno jazykovou deprivací</a:t>
            </a:r>
          </a:p>
          <a:p>
            <a:r>
              <a:rPr lang="cs-CZ" b="1" dirty="0"/>
              <a:t>Ztížené abstraktní a verbálně logické myšlení</a:t>
            </a:r>
          </a:p>
          <a:p>
            <a:r>
              <a:rPr lang="cs-CZ" b="1" dirty="0"/>
              <a:t>TVORBA POJMU</a:t>
            </a:r>
          </a:p>
          <a:p>
            <a:pPr lvl="1"/>
            <a:r>
              <a:rPr lang="cs-CZ" b="1" dirty="0"/>
              <a:t>Z konkrétních zkušeností a obrazů</a:t>
            </a:r>
          </a:p>
          <a:p>
            <a:pPr lvl="1"/>
            <a:r>
              <a:rPr lang="cs-CZ" b="1" dirty="0"/>
              <a:t>Čím dříve k přirozenému jazyku, </a:t>
            </a:r>
            <a:r>
              <a:rPr lang="cs-CZ" b="1" dirty="0" err="1"/>
              <a:t>tém</a:t>
            </a:r>
            <a:r>
              <a:rPr lang="cs-CZ" b="1" dirty="0"/>
              <a:t> blíže jazykové abstrakci</a:t>
            </a:r>
          </a:p>
          <a:p>
            <a:pPr lvl="1"/>
            <a:r>
              <a:rPr lang="cs-CZ" b="1" dirty="0"/>
              <a:t>Vizuální forma abstrakce</a:t>
            </a:r>
          </a:p>
          <a:p>
            <a:pPr lvl="1"/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4775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POZNÁVACÍCH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5313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PAMĚŤ</a:t>
            </a:r>
          </a:p>
          <a:p>
            <a:pPr lvl="1"/>
            <a:r>
              <a:rPr lang="cs-CZ" b="1" dirty="0"/>
              <a:t>Lepší vizuální</a:t>
            </a:r>
          </a:p>
          <a:p>
            <a:pPr lvl="1"/>
            <a:r>
              <a:rPr lang="cs-CZ" b="1" dirty="0"/>
              <a:t>Horší: sluchově-verbální</a:t>
            </a:r>
          </a:p>
          <a:p>
            <a:pPr lvl="1"/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UČENÍ</a:t>
            </a:r>
          </a:p>
          <a:p>
            <a:pPr lvl="1"/>
            <a:r>
              <a:rPr lang="cs-CZ" b="1" dirty="0"/>
              <a:t>Vizualizací</a:t>
            </a:r>
          </a:p>
          <a:p>
            <a:pPr lvl="1"/>
            <a:r>
              <a:rPr lang="cs-CZ" b="1" dirty="0"/>
              <a:t>Nápodobou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554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OSOBNOSTNÍHO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Komunikační bariéry</a:t>
            </a:r>
          </a:p>
          <a:p>
            <a:r>
              <a:rPr lang="cs-CZ" dirty="0"/>
              <a:t>Nejistota v sociálních rolích</a:t>
            </a:r>
          </a:p>
          <a:p>
            <a:r>
              <a:rPr lang="cs-CZ" dirty="0"/>
              <a:t>Méně zkušeností s verbálním vyjadřováním emocí</a:t>
            </a:r>
          </a:p>
          <a:p>
            <a:r>
              <a:rPr lang="cs-CZ" b="1" dirty="0"/>
              <a:t>Pocit sounáležitosti s komunitou neslyšících</a:t>
            </a:r>
          </a:p>
          <a:p>
            <a:r>
              <a:rPr lang="cs-CZ" b="1" dirty="0"/>
              <a:t>Podezíravost? Větší uzavřenost? Podrážděnost?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10674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E6712-F695-C7EB-244C-921ADF69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250D6-81FF-CE98-E03E-A800BAF4C5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Izolace v rodině – „mluví se o mně, ne se mnou“</a:t>
            </a:r>
          </a:p>
          <a:p>
            <a:r>
              <a:rPr lang="cs-CZ" dirty="0"/>
              <a:t>Výpadky informací (detaily, intonace) → nerozumění</a:t>
            </a:r>
          </a:p>
          <a:p>
            <a:r>
              <a:rPr lang="cs-CZ" dirty="0"/>
              <a:t>Děti jako tlumočníci / „navigátoři“ slyšícího světa</a:t>
            </a:r>
          </a:p>
          <a:p>
            <a:r>
              <a:rPr lang="cs-CZ" dirty="0"/>
              <a:t>Tlak na výkon, vysoká očekávání</a:t>
            </a:r>
          </a:p>
          <a:p>
            <a:r>
              <a:rPr lang="cs-CZ" dirty="0"/>
              <a:t>Kulturní rozdíly jazyka a identity</a:t>
            </a:r>
          </a:p>
          <a:p>
            <a:r>
              <a:rPr lang="cs-CZ" dirty="0"/>
              <a:t>Emoční frustrace, napětí při komunikaci (opakování, „opomenutí“)</a:t>
            </a:r>
          </a:p>
        </p:txBody>
      </p:sp>
    </p:spTree>
    <p:extLst>
      <p:ext uri="{BB962C8B-B14F-4D97-AF65-F5344CB8AC3E}">
        <p14:creationId xmlns:p14="http://schemas.microsoft.com/office/powerpoint/2010/main" val="314761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2BE31-3E24-A9DD-19AA-F6E1A4E6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z výzkumů a rozhovorů…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C51CE-6A06-81D2-5870-12B531066F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„Často nevím, o čem se doma mluví. Smějí se a já se směju taky – ale nevím proč.“</a:t>
            </a:r>
            <a:br>
              <a:rPr lang="cs-CZ" dirty="0"/>
            </a:br>
            <a:r>
              <a:rPr lang="cs-CZ" i="1" dirty="0"/>
              <a:t>(respondentka, výzkum Hendrychová, 2016)</a:t>
            </a:r>
            <a:endParaRPr lang="cs-CZ" dirty="0"/>
          </a:p>
          <a:p>
            <a:r>
              <a:rPr lang="cs-CZ" dirty="0"/>
              <a:t>„Všechno mi říkají až zpětně – třeba že jsme byli pozvaní někam. Mám pocit, že jsem pořád pozadu.“</a:t>
            </a:r>
            <a:br>
              <a:rPr lang="cs-CZ" dirty="0"/>
            </a:br>
            <a:r>
              <a:rPr lang="cs-CZ" i="1" dirty="0"/>
              <a:t>(výpověď z práce Komunikace v rodině s osobou se sluchovým postižením, Theses.cz)</a:t>
            </a:r>
            <a:endParaRPr lang="cs-CZ" dirty="0"/>
          </a:p>
          <a:p>
            <a:r>
              <a:rPr lang="cs-CZ" dirty="0"/>
              <a:t>„Rodiče se hádali, a já nevěděla, co říkají. Bylo to horší, než kdyby křičeli nahlas.“</a:t>
            </a:r>
            <a:br>
              <a:rPr lang="cs-CZ" dirty="0"/>
            </a:br>
            <a:r>
              <a:rPr lang="cs-CZ" i="1" dirty="0"/>
              <a:t>(respondent, anonymizováno podle Kláskové, 2013)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063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E3E89-2824-4A5B-BD85-E5DF6F2B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8924A-115C-454F-9064-3B81781CCF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420888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dirty="0"/>
              <a:t>TLUMOČENÍ DO ZNAKOVÉHO JAZYKA</a:t>
            </a:r>
          </a:p>
        </p:txBody>
      </p:sp>
    </p:spTree>
    <p:extLst>
      <p:ext uri="{BB962C8B-B14F-4D97-AF65-F5344CB8AC3E}">
        <p14:creationId xmlns:p14="http://schemas.microsoft.com/office/powerpoint/2010/main" val="24812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71A60-B1F7-4800-92AD-86D7AA0A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tlumočníci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9F648-7C02-44E6-8917-CF67F39400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cs-CZ" dirty="0"/>
              <a:t>právo využít tlumočníka je dáno zákonem č. 155/1998 Sb.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úřady mají povinnost </a:t>
            </a:r>
            <a:r>
              <a:rPr lang="cs-CZ" b="1" dirty="0"/>
              <a:t>umožnit komunikaci způsobem, který je pro osobu se sluchovým postižením srozumitelný</a:t>
            </a:r>
            <a:r>
              <a:rPr lang="cs-CZ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tedy zajistit tlumočníka, přepisovatele nebo online spojení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cs-CZ" altLang="cs-CZ" b="1" dirty="0">
                <a:latin typeface="+mj-lt"/>
              </a:rPr>
              <a:t>Tlumočník do znakového jazyka</a:t>
            </a:r>
            <a:r>
              <a:rPr lang="cs-CZ" altLang="cs-CZ" dirty="0">
                <a:latin typeface="+mj-lt"/>
              </a:rPr>
              <a:t>: tlumočí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mezi mluvenou češtinou a českým znakovým jazykem.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Přepisovatel mluvené řeči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převádí mluvenou řeč do psané podoby (na monitoru, tabletu apod.).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Orální tlumočník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přetlumočí mluvený projev tak, aby se lépe odezíral (např. pomaleji, zřetelněji).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255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6A0F5-181C-4CF1-AD2E-79516B36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Tlumočení na dálku tlumočník online nebo </a:t>
            </a:r>
            <a:r>
              <a:rPr lang="cs-CZ" dirty="0" err="1"/>
              <a:t>videotlumočení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5713E-15F1-4B8B-BB71-96FC679CF9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Úřady práce, pošty, nemocnice, policie, obecní a krajské úřady – postupně mají tablety nebo PC se službou online tlumočení.</a:t>
            </a:r>
          </a:p>
          <a:p>
            <a:r>
              <a:rPr lang="cs-CZ" dirty="0"/>
              <a:t>klient (např. neslyšící osoba na úřadě) se spojí přes tablet nebo počítač s tlumočníkem v reálném čase,</a:t>
            </a:r>
          </a:p>
          <a:p>
            <a:r>
              <a:rPr lang="cs-CZ" dirty="0"/>
              <a:t>tlumočník tlumočí na dálku pomocí videohovoru,</a:t>
            </a:r>
          </a:p>
          <a:p>
            <a:r>
              <a:rPr lang="cs-CZ" dirty="0"/>
              <a:t>slyšící úředník mluví, tlumočník převádí do znakového jazyka,</a:t>
            </a:r>
          </a:p>
          <a:p>
            <a:r>
              <a:rPr lang="cs-CZ" dirty="0"/>
              <a:t>neslyšící klient odpovídá ve znakovém jazyce a tlumočník převádí zpět do mluvené češtiny</a:t>
            </a:r>
          </a:p>
          <a:p>
            <a:pPr marL="0" indent="0">
              <a:buNone/>
            </a:pPr>
            <a:r>
              <a:rPr lang="cs-CZ" dirty="0"/>
              <a:t>Službu zajišťují (24/7) např.:</a:t>
            </a:r>
          </a:p>
          <a:p>
            <a:r>
              <a:rPr lang="cs-CZ" dirty="0"/>
              <a:t>Tichý svět, o.p.s. (služba Tichá linka)</a:t>
            </a:r>
          </a:p>
          <a:p>
            <a:r>
              <a:rPr lang="cs-CZ" dirty="0"/>
              <a:t>APPN – Agentura pro neslyšící</a:t>
            </a:r>
          </a:p>
          <a:p>
            <a:r>
              <a:rPr lang="cs-CZ" dirty="0"/>
              <a:t>Transkript online, </a:t>
            </a:r>
            <a:r>
              <a:rPr lang="cs-CZ" dirty="0" err="1"/>
              <a:t>Elucido</a:t>
            </a:r>
            <a:r>
              <a:rPr lang="cs-CZ" dirty="0"/>
              <a:t> aj.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96A914-522A-4258-9867-61D0A9DC2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22FE06-6973-41CB-9B3E-962AF3F8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9333D7-85A4-4DD1-B3CD-0B65ECC6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700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880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https://www.youtube.com/watch?v=74YaolZt9Zs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6056399" cy="2664296"/>
          </a:xfrm>
          <a:prstGeom prst="rect">
            <a:avLst/>
          </a:prstGeom>
        </p:spPr>
      </p:pic>
      <p:pic>
        <p:nvPicPr>
          <p:cNvPr id="3078" name="Picture 6" descr="Sluchadla Phonak Audéo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096344" cy="15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rabi&amp;ccaron;ka na sluchadlo ITE, velikost 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5" y="3717406"/>
            <a:ext cx="2159865" cy="21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355976" y="55541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komunikační systém </a:t>
            </a:r>
            <a:r>
              <a:rPr lang="cs-CZ" b="1" dirty="0" err="1"/>
              <a:t>Dynamic</a:t>
            </a:r>
            <a:r>
              <a:rPr lang="cs-CZ" b="1" dirty="0"/>
              <a:t> </a:t>
            </a:r>
            <a:r>
              <a:rPr lang="cs-CZ" b="1" dirty="0" err="1"/>
              <a:t>SoundField</a:t>
            </a:r>
            <a:endParaRPr lang="cs-CZ" b="1" dirty="0"/>
          </a:p>
          <a:p>
            <a:r>
              <a:rPr lang="cs-CZ" dirty="0">
                <a:hlinkClick r:id="rId6"/>
              </a:rPr>
              <a:t>http://www.sluchadlaprozivot.cz/bezdratova-komunikace/pro-skoly-a-instituce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253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BE8ED-1666-BD16-54C2-397FE8BF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45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KOMPENZAČNÍ POMŮCKY podle toho, v jaké části sluchového analyzátoru působí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8A4F82-BAF1-4B9B-862B-1B16FB33F6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363272" cy="4873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Běžné sluchadlo (konvenční) </a:t>
            </a:r>
          </a:p>
          <a:p>
            <a:r>
              <a:rPr lang="cs-CZ" dirty="0" err="1"/>
              <a:t>Implantabilní</a:t>
            </a:r>
            <a:r>
              <a:rPr lang="cs-CZ" dirty="0"/>
              <a:t> středoušní pomůcky (malé implantáty v středním uchu, které přímo pohybují sluchové kůstky)</a:t>
            </a:r>
          </a:p>
          <a:p>
            <a:r>
              <a:rPr lang="cs-CZ" dirty="0"/>
              <a:t>BONE </a:t>
            </a:r>
            <a:r>
              <a:rPr lang="cs-CZ" dirty="0" err="1"/>
              <a:t>conduction</a:t>
            </a:r>
            <a:r>
              <a:rPr lang="cs-CZ" dirty="0"/>
              <a:t> / kostní vedení (zvuk se přenáší přes lebku (kostní vibrace) do vnitřního ucha, příklad modely BAHA, </a:t>
            </a:r>
            <a:r>
              <a:rPr lang="cs-CZ" dirty="0" err="1"/>
              <a:t>Ponto</a:t>
            </a:r>
            <a:r>
              <a:rPr lang="cs-CZ" dirty="0"/>
              <a:t>) </a:t>
            </a:r>
          </a:p>
          <a:p>
            <a:r>
              <a:rPr lang="cs-CZ" dirty="0"/>
              <a:t>Kochleární implantát (obchází poškozené vláskové buňky a stimuluje sluchový nerv)</a:t>
            </a:r>
          </a:p>
          <a:p>
            <a:r>
              <a:rPr lang="cs-CZ" dirty="0" err="1"/>
              <a:t>Telecoil</a:t>
            </a:r>
            <a:r>
              <a:rPr lang="cs-CZ" dirty="0"/>
              <a:t> / T-cívka / „</a:t>
            </a:r>
            <a:r>
              <a:rPr lang="cs-CZ" dirty="0" err="1"/>
              <a:t>Loop</a:t>
            </a:r>
            <a:r>
              <a:rPr lang="cs-CZ" dirty="0"/>
              <a:t>“ systémy (sluchadlo / CI má „T“ režim, který přijímá signál z indukční smyčky, v prostorách vybavených smyčkami (kostely, sály)</a:t>
            </a:r>
          </a:p>
          <a:p>
            <a:r>
              <a:rPr lang="cs-CZ" dirty="0"/>
              <a:t>Specializované přijímače / mikrofony / např. dálkové mikrofony, přenosné přijímače (Roger </a:t>
            </a:r>
            <a:r>
              <a:rPr lang="cs-CZ" dirty="0" err="1"/>
              <a:t>Select</a:t>
            </a:r>
            <a:r>
              <a:rPr lang="cs-CZ" dirty="0"/>
              <a:t> apod.)</a:t>
            </a:r>
          </a:p>
          <a:p>
            <a:endParaRPr lang="cs-CZ" dirty="0"/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F64A1F-6CA3-6FDB-0CED-1498F890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44450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4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1DC66-7720-4CC2-B53D-D799A2E3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23EE0-F019-412E-AFF4-99C0400EA3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https://www.youtube.com/watch?v=yDuhtB26e7A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438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3E35-8F7D-CD85-3429-0459D082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Běžné sluchadlo (konvenční)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A686E-8582-6E9D-4356-DFF232E23A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cs-CZ" dirty="0"/>
              <a:t>zesiluje zvuk, upravuje frekvence (</a:t>
            </a:r>
            <a:r>
              <a:rPr lang="cs-CZ" i="1" dirty="0"/>
              <a:t>zesiluje</a:t>
            </a:r>
            <a:r>
              <a:rPr lang="cs-CZ" dirty="0"/>
              <a:t> zvuk, ale neumí ho </a:t>
            </a:r>
            <a:r>
              <a:rPr lang="cs-CZ" i="1" dirty="0"/>
              <a:t>vyčistit</a:t>
            </a:r>
            <a:r>
              <a:rPr lang="cs-CZ" dirty="0"/>
              <a:t>.) </a:t>
            </a:r>
          </a:p>
          <a:p>
            <a:r>
              <a:rPr lang="cs-CZ" dirty="0"/>
              <a:t>u lehké až střední nedoslýchavosti</a:t>
            </a:r>
          </a:p>
          <a:p>
            <a:r>
              <a:rPr lang="cs-CZ" dirty="0"/>
              <a:t>zesiluje určité frekvence, které člověk neslyší, čímž zlepšuje srozumitelnost řeči (zejména v tichém prostředí)</a:t>
            </a:r>
          </a:p>
          <a:p>
            <a:r>
              <a:rPr lang="cs-CZ" dirty="0"/>
              <a:t>moderní modely mají Bluetooth, adaptivní směrové mikrofony, automatické režimy = potlačují šum, zvýrazňují řeč, a přizpůsobují se akustice prostředí.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007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FA1C8-4482-1197-90D9-97147C73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Asistenční / alarmy / upozorňovací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A868E-0BC7-7977-817D-05D8477D18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🏠 </a:t>
            </a:r>
            <a:r>
              <a:rPr lang="cs-CZ" b="1" dirty="0"/>
              <a:t>Domácí upozorňovací systémy (světlo nebo vibrace)➡️ zvyšují bezpečí a samostatnost v domácnosti</a:t>
            </a:r>
          </a:p>
          <a:p>
            <a:r>
              <a:rPr lang="cs-CZ" dirty="0"/>
              <a:t>💡Světelný zvonek / domovní signalizace (</a:t>
            </a:r>
            <a:r>
              <a:rPr lang="cs-CZ" dirty="0" err="1"/>
              <a:t>Bellman</a:t>
            </a:r>
            <a:r>
              <a:rPr lang="cs-CZ" dirty="0"/>
              <a:t> Visit 868, </a:t>
            </a:r>
            <a:r>
              <a:rPr lang="cs-CZ" dirty="0" err="1"/>
              <a:t>Geemarc</a:t>
            </a:r>
            <a:r>
              <a:rPr lang="cs-CZ" dirty="0"/>
              <a:t> </a:t>
            </a:r>
            <a:r>
              <a:rPr lang="cs-CZ" dirty="0" err="1"/>
              <a:t>Amplicall</a:t>
            </a:r>
            <a:r>
              <a:rPr lang="cs-CZ" dirty="0"/>
              <a:t> 20)</a:t>
            </a:r>
          </a:p>
          <a:p>
            <a:r>
              <a:rPr lang="cs-CZ" dirty="0"/>
              <a:t>⏰ Vibrační / světelný budík👉 </a:t>
            </a:r>
            <a:r>
              <a:rPr lang="cs-CZ" dirty="0" err="1"/>
              <a:t>Sonic</a:t>
            </a:r>
            <a:r>
              <a:rPr lang="cs-CZ" dirty="0"/>
              <a:t> Bomb Alarm </a:t>
            </a:r>
            <a:r>
              <a:rPr lang="cs-CZ" dirty="0" err="1"/>
              <a:t>Clock</a:t>
            </a:r>
            <a:r>
              <a:rPr lang="cs-CZ" dirty="0"/>
              <a:t>, </a:t>
            </a:r>
            <a:r>
              <a:rPr lang="cs-CZ" dirty="0" err="1"/>
              <a:t>Bellman</a:t>
            </a:r>
            <a:r>
              <a:rPr lang="cs-CZ" dirty="0"/>
              <a:t> Alarm </a:t>
            </a:r>
            <a:r>
              <a:rPr lang="cs-CZ" dirty="0" err="1"/>
              <a:t>Clock</a:t>
            </a:r>
            <a:r>
              <a:rPr lang="cs-CZ" dirty="0"/>
              <a:t> Pro</a:t>
            </a:r>
          </a:p>
          <a:p>
            <a:r>
              <a:rPr lang="cs-CZ" dirty="0"/>
              <a:t>👶Detektor pláče nebo telefonu👉 </a:t>
            </a:r>
            <a:r>
              <a:rPr lang="cs-CZ" dirty="0" err="1"/>
              <a:t>Bellman</a:t>
            </a:r>
            <a:r>
              <a:rPr lang="cs-CZ" dirty="0"/>
              <a:t> Baby </a:t>
            </a:r>
            <a:r>
              <a:rPr lang="cs-CZ" dirty="0" err="1"/>
              <a:t>Cry</a:t>
            </a:r>
            <a:r>
              <a:rPr lang="cs-CZ" dirty="0"/>
              <a:t> </a:t>
            </a:r>
            <a:r>
              <a:rPr lang="cs-CZ" dirty="0" err="1"/>
              <a:t>Transmitter</a:t>
            </a:r>
            <a:r>
              <a:rPr lang="cs-CZ" dirty="0"/>
              <a:t> </a:t>
            </a:r>
          </a:p>
          <a:p>
            <a:r>
              <a:rPr lang="cs-CZ" dirty="0"/>
              <a:t>🔥</a:t>
            </a:r>
            <a:r>
              <a:rPr lang="cs-CZ" b="1" dirty="0"/>
              <a:t>Detektor kouře nebo požáru </a:t>
            </a:r>
            <a:r>
              <a:rPr lang="cs-CZ" dirty="0"/>
              <a:t>👉 </a:t>
            </a:r>
            <a:r>
              <a:rPr lang="cs-CZ" i="1" dirty="0" err="1"/>
              <a:t>Bellman</a:t>
            </a:r>
            <a:r>
              <a:rPr lang="cs-CZ" i="1" dirty="0"/>
              <a:t> Visit </a:t>
            </a:r>
            <a:r>
              <a:rPr lang="cs-CZ" i="1" dirty="0" err="1"/>
              <a:t>Smoke</a:t>
            </a:r>
            <a:r>
              <a:rPr lang="cs-CZ" i="1" dirty="0"/>
              <a:t> Alarm </a:t>
            </a:r>
            <a:r>
              <a:rPr lang="cs-CZ" dirty="0"/>
              <a:t>→ rozblikání světel / vibrace při poplachu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221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28C8-CFF9-FB7B-6F0E-365FCE51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6A7C-70DB-F762-629C-84DF97CA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Asistenční / alarmy / upozorňovací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7C79E-A7AB-AC84-F60E-17F347FBC9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Osobní vibrační signalizace a chytré technologie</a:t>
            </a:r>
            <a:r>
              <a:rPr lang="cs-CZ" b="1" dirty="0"/>
              <a:t> </a:t>
            </a:r>
            <a:r>
              <a:rPr lang="pl-PL" dirty="0"/>
              <a:t>k upozornění mimo domov nebo v pohybu</a:t>
            </a:r>
          </a:p>
          <a:p>
            <a:r>
              <a:rPr lang="cs-CZ" dirty="0"/>
              <a:t>📳vibrační přijímač / pager👉 </a:t>
            </a:r>
            <a:r>
              <a:rPr lang="cs-CZ" dirty="0" err="1"/>
              <a:t>Bellman</a:t>
            </a:r>
            <a:r>
              <a:rPr lang="cs-CZ" dirty="0"/>
              <a:t> Pager </a:t>
            </a:r>
            <a:r>
              <a:rPr lang="cs-CZ" dirty="0" err="1"/>
              <a:t>Receiver</a:t>
            </a:r>
            <a:r>
              <a:rPr lang="cs-CZ" dirty="0"/>
              <a:t>, </a:t>
            </a:r>
            <a:r>
              <a:rPr lang="cs-CZ" dirty="0" err="1"/>
              <a:t>Geemarc</a:t>
            </a:r>
            <a:r>
              <a:rPr lang="cs-CZ" dirty="0"/>
              <a:t> AMPCL Ring→ přijímá signály z různých zdrojů (zvonek, telefon, alarm)</a:t>
            </a:r>
          </a:p>
          <a:p>
            <a:r>
              <a:rPr lang="cs-CZ" dirty="0"/>
              <a:t>⌚ Vibrační hodinky / náramek👉 </a:t>
            </a:r>
            <a:r>
              <a:rPr lang="cs-CZ" dirty="0" err="1"/>
              <a:t>DeafAlarm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→ upozornění na volání, zprávy, alarmy</a:t>
            </a:r>
          </a:p>
          <a:p>
            <a:r>
              <a:rPr lang="cs-CZ" dirty="0"/>
              <a:t>📱Mobilní aplikace👉 Google Live </a:t>
            </a:r>
            <a:r>
              <a:rPr lang="cs-CZ" dirty="0" err="1"/>
              <a:t>Transcribe</a:t>
            </a:r>
            <a:r>
              <a:rPr lang="cs-CZ" dirty="0"/>
              <a:t>, AVA,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Alert</a:t>
            </a:r>
            <a:r>
              <a:rPr lang="cs-CZ" dirty="0"/>
              <a:t>→ přepis řeči nebo detekce zvuků s vizuálním upozorněním</a:t>
            </a:r>
          </a:p>
          <a:p>
            <a:r>
              <a:rPr lang="cs-CZ" dirty="0"/>
              <a:t>🏠 </a:t>
            </a:r>
            <a:r>
              <a:rPr lang="cs-CZ" b="1" dirty="0"/>
              <a:t>Chytrá domácnost (Smart Home) </a:t>
            </a:r>
            <a:r>
              <a:rPr lang="cs-CZ" dirty="0"/>
              <a:t>👉 </a:t>
            </a:r>
            <a:r>
              <a:rPr lang="cs-CZ" i="1" dirty="0"/>
              <a:t>Philips </a:t>
            </a:r>
            <a:r>
              <a:rPr lang="cs-CZ" i="1" dirty="0" err="1"/>
              <a:t>Hue</a:t>
            </a:r>
            <a:r>
              <a:rPr lang="cs-CZ" i="1" dirty="0"/>
              <a:t>, Alexa, Google Home </a:t>
            </a:r>
            <a:r>
              <a:rPr lang="cs-CZ" dirty="0"/>
              <a:t>→ světelné upozornění při zvonku, hovoru nebo pohybu</a:t>
            </a:r>
          </a:p>
        </p:txBody>
      </p:sp>
    </p:spTree>
    <p:extLst>
      <p:ext uri="{BB962C8B-B14F-4D97-AF65-F5344CB8AC3E}">
        <p14:creationId xmlns:p14="http://schemas.microsoft.com/office/powerpoint/2010/main" val="2831835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C9AD-B6F7-CC0D-3860-6BB7F59F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43EC3-0561-A12E-09B7-45C931C6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Asistenční / alarmy / upozorňovací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5A0D8-39D3-2A94-6290-B99BC89DF6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🔔</a:t>
            </a:r>
            <a:r>
              <a:rPr lang="cs-CZ" b="1" dirty="0"/>
              <a:t>Bezpečnostní signalizace</a:t>
            </a:r>
          </a:p>
          <a:p>
            <a:r>
              <a:rPr lang="cs-CZ" dirty="0"/>
              <a:t>🚨 </a:t>
            </a:r>
            <a:r>
              <a:rPr lang="cs-CZ" b="1" dirty="0"/>
              <a:t>Vibrační / světelný detektor kouře a CO₂</a:t>
            </a:r>
            <a:br>
              <a:rPr lang="cs-CZ" dirty="0"/>
            </a:br>
            <a:r>
              <a:rPr lang="cs-CZ" dirty="0"/>
              <a:t>→ světelný poplach + vibrační jednotka</a:t>
            </a:r>
          </a:p>
          <a:p>
            <a:r>
              <a:rPr lang="cs-CZ" b="1" dirty="0"/>
              <a:t>Signalizace pohybu / úniku vody nebo plynu</a:t>
            </a:r>
            <a:br>
              <a:rPr lang="cs-CZ" dirty="0"/>
            </a:br>
            <a:r>
              <a:rPr lang="cs-CZ" dirty="0"/>
              <a:t>→ rozsvícení světla nebo notifikace do telefonu</a:t>
            </a:r>
          </a:p>
          <a:p>
            <a:r>
              <a:rPr lang="cs-CZ" dirty="0"/>
              <a:t>🏫</a:t>
            </a:r>
            <a:r>
              <a:rPr lang="cs-CZ" b="1" dirty="0"/>
              <a:t>Systémy pro školy a veřejné prostory</a:t>
            </a:r>
            <a:br>
              <a:rPr lang="cs-CZ" dirty="0"/>
            </a:br>
            <a:r>
              <a:rPr lang="cs-CZ" dirty="0"/>
              <a:t>→ centrální světelný systém napojený na zvonění nebo alarm</a:t>
            </a:r>
          </a:p>
          <a:p>
            <a:r>
              <a:rPr lang="cs-CZ" b="1" dirty="0"/>
              <a:t>Výrobci a distributoři:</a:t>
            </a:r>
            <a:endParaRPr lang="cs-CZ" dirty="0"/>
          </a:p>
          <a:p>
            <a:pPr lvl="1"/>
            <a:r>
              <a:rPr lang="cs-CZ" dirty="0"/>
              <a:t>Spektra, </a:t>
            </a:r>
            <a:r>
              <a:rPr lang="cs-CZ" dirty="0" err="1"/>
              <a:t>v.d.n</a:t>
            </a:r>
            <a:r>
              <a:rPr lang="cs-CZ" dirty="0"/>
              <a:t>. – www.spektra.eu</a:t>
            </a:r>
          </a:p>
          <a:p>
            <a:pPr lvl="1"/>
            <a:r>
              <a:rPr lang="cs-CZ" dirty="0"/>
              <a:t>Sonet CZ – www.sonetcz.cz</a:t>
            </a:r>
          </a:p>
          <a:p>
            <a:pPr lvl="1"/>
            <a:r>
              <a:rPr lang="cs-CZ" dirty="0" err="1"/>
              <a:t>Bellman</a:t>
            </a:r>
            <a:r>
              <a:rPr lang="cs-CZ" dirty="0"/>
              <a:t> &amp; </a:t>
            </a:r>
            <a:r>
              <a:rPr lang="cs-CZ" dirty="0" err="1"/>
              <a:t>Symfon</a:t>
            </a:r>
            <a:r>
              <a:rPr lang="cs-CZ" dirty="0"/>
              <a:t>, </a:t>
            </a:r>
            <a:r>
              <a:rPr lang="cs-CZ" dirty="0" err="1"/>
              <a:t>Geemarc</a:t>
            </a:r>
            <a:r>
              <a:rPr lang="cs-CZ" dirty="0"/>
              <a:t> (Evropa)</a:t>
            </a:r>
          </a:p>
        </p:txBody>
      </p:sp>
    </p:spTree>
    <p:extLst>
      <p:ext uri="{BB962C8B-B14F-4D97-AF65-F5344CB8AC3E}">
        <p14:creationId xmlns:p14="http://schemas.microsoft.com/office/powerpoint/2010/main" val="1085331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Příspěvky na kompenzační pomůcky pro sluchově postižené §33 vyhlášky MPSV ČR č. 182/1991 Sb.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084168" y="6122805"/>
            <a:ext cx="2232248" cy="6089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Telefonní přístroj se zesílením zvuku pro nedoslýchavé </a:t>
            </a:r>
          </a:p>
        </p:txBody>
      </p:sp>
      <p:pic>
        <p:nvPicPr>
          <p:cNvPr id="1026" name="Picture 2" descr="Sonic Traveler - SBT 600 SS vibra&amp;ccaron;ní a zvukový bud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7" y="163344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84168" y="32606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Zesilovač zvuku (dveře, mobil...)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5835" y="42838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Vibrační a světelný budík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965"/>
            <a:ext cx="2874069" cy="32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Telefon CL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24491"/>
            <a:ext cx="2232248" cy="20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udiodum.cz/resize/e/800/800/files/produkty/comfort-duett-se-sluchat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87" y="1573750"/>
            <a:ext cx="2333265" cy="23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779912" y="3722349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Osobní zesilovač</a:t>
            </a:r>
          </a:p>
        </p:txBody>
      </p:sp>
    </p:spTree>
    <p:extLst>
      <p:ext uri="{BB962C8B-B14F-4D97-AF65-F5344CB8AC3E}">
        <p14:creationId xmlns:p14="http://schemas.microsoft.com/office/powerpoint/2010/main" val="1056756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1173163" y="-189420"/>
            <a:ext cx="7769225" cy="1403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noProof="1">
                <a:solidFill>
                  <a:srgbClr val="004586"/>
                </a:solidFill>
              </a:rPr>
              <a:t>SLU</a:t>
            </a:r>
            <a:r>
              <a:rPr lang="cs-CZ" altLang="cs-CZ" b="1" dirty="0" err="1">
                <a:solidFill>
                  <a:srgbClr val="004586"/>
                </a:solidFill>
              </a:rPr>
              <a:t>Ž</a:t>
            </a:r>
            <a:r>
              <a:rPr lang="cs-CZ" altLang="cs-CZ" b="1" noProof="1">
                <a:solidFill>
                  <a:srgbClr val="004586"/>
                </a:solidFill>
              </a:rPr>
              <a:t>BY RANÉ PÉ</a:t>
            </a:r>
            <a:r>
              <a:rPr lang="cs-CZ" altLang="cs-CZ" b="1" dirty="0" err="1">
                <a:solidFill>
                  <a:srgbClr val="004586"/>
                </a:solidFill>
              </a:rPr>
              <a:t>Č</a:t>
            </a:r>
            <a:r>
              <a:rPr lang="cs-CZ" altLang="cs-CZ" b="1" noProof="1">
                <a:solidFill>
                  <a:srgbClr val="004586"/>
                </a:solidFill>
              </a:rPr>
              <a:t>E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173163" y="1439863"/>
            <a:ext cx="7769225" cy="4589462"/>
          </a:xfrm>
        </p:spPr>
        <p:txBody>
          <a:bodyPr lIns="0" tIns="0" rIns="0" bIns="0"/>
          <a:lstStyle/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 noProof="1"/>
              <a:t>terénní slu</a:t>
            </a:r>
            <a:r>
              <a:rPr lang="cs-CZ" altLang="cs-CZ" sz="2800" dirty="0" err="1"/>
              <a:t>ž</a:t>
            </a:r>
            <a:r>
              <a:rPr lang="cs-CZ" altLang="cs-CZ" sz="2800" noProof="1"/>
              <a:t>ba poskytovaná dít</a:t>
            </a:r>
            <a:r>
              <a:rPr lang="cs-CZ" altLang="cs-CZ" sz="2800" dirty="0" err="1"/>
              <a:t>ě</a:t>
            </a:r>
            <a:r>
              <a:rPr lang="cs-CZ" altLang="cs-CZ" sz="2800" noProof="1"/>
              <a:t>ti a rodi</a:t>
            </a:r>
            <a:r>
              <a:rPr lang="cs-CZ" altLang="cs-CZ" sz="2800" dirty="0" err="1"/>
              <a:t>čů</a:t>
            </a:r>
            <a:r>
              <a:rPr lang="cs-CZ" altLang="cs-CZ" sz="2800" noProof="1"/>
              <a:t>m dít</a:t>
            </a:r>
            <a:r>
              <a:rPr lang="cs-CZ" altLang="cs-CZ" sz="2800" dirty="0" err="1"/>
              <a:t>ě</a:t>
            </a:r>
            <a:r>
              <a:rPr lang="cs-CZ" altLang="cs-CZ" sz="2800" noProof="1"/>
              <a:t>te do 4 / 7 let v</a:t>
            </a:r>
            <a:r>
              <a:rPr lang="cs-CZ" altLang="cs-CZ" sz="2800" dirty="0" err="1"/>
              <a:t>ě</a:t>
            </a:r>
            <a:r>
              <a:rPr lang="cs-CZ" altLang="cs-CZ" sz="2800" noProof="1"/>
              <a:t>ku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 noProof="1"/>
              <a:t>Cílem slu</a:t>
            </a:r>
            <a:r>
              <a:rPr lang="cs-CZ" altLang="cs-CZ" sz="2800" dirty="0" err="1"/>
              <a:t>ž</a:t>
            </a:r>
            <a:r>
              <a:rPr lang="cs-CZ" altLang="cs-CZ" sz="2800" noProof="1"/>
              <a:t>eb je 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sní</a:t>
            </a:r>
            <a:r>
              <a:rPr lang="cs-CZ" altLang="cs-CZ" dirty="0" err="1"/>
              <a:t>ž</a:t>
            </a:r>
            <a:r>
              <a:rPr lang="cs-CZ" altLang="cs-CZ" noProof="1"/>
              <a:t>it negativní vliv posti</a:t>
            </a:r>
            <a:r>
              <a:rPr lang="cs-CZ" altLang="cs-CZ" dirty="0" err="1"/>
              <a:t>ž</a:t>
            </a:r>
            <a:r>
              <a:rPr lang="cs-CZ" altLang="cs-CZ" noProof="1"/>
              <a:t>ení na rodinu dít</a:t>
            </a:r>
            <a:r>
              <a:rPr lang="cs-CZ" altLang="cs-CZ" dirty="0" err="1"/>
              <a:t>ě</a:t>
            </a:r>
            <a:r>
              <a:rPr lang="cs-CZ" altLang="cs-CZ" noProof="1"/>
              <a:t>te a na jeho vývoj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posílit kompetence rodiny a snížit její závislost na sociálních systémech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vytvořit pro dítě, rodinu i spole</a:t>
            </a:r>
            <a:r>
              <a:rPr lang="cs-CZ" altLang="cs-CZ" dirty="0" err="1"/>
              <a:t>č</a:t>
            </a:r>
            <a:r>
              <a:rPr lang="cs-CZ" altLang="cs-CZ" noProof="1"/>
              <a:t>nost podmínky sociální integrace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zvýšit vývojovou úroveň dítěte v oblastech, které jsou posti</a:t>
            </a:r>
            <a:r>
              <a:rPr lang="cs-CZ" altLang="cs-CZ" dirty="0" err="1"/>
              <a:t>ž</a:t>
            </a:r>
            <a:r>
              <a:rPr lang="cs-CZ" altLang="cs-CZ" noProof="1"/>
              <a:t>eny nebo ohro</a:t>
            </a:r>
            <a:r>
              <a:rPr lang="cs-CZ" altLang="cs-CZ" dirty="0" err="1"/>
              <a:t>ž</a:t>
            </a:r>
            <a:r>
              <a:rPr lang="cs-CZ" altLang="cs-CZ" noProof="1"/>
              <a:t>eny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pomáhat v rozvoji dít</a:t>
            </a:r>
            <a:r>
              <a:rPr lang="cs-CZ" altLang="cs-CZ" dirty="0" err="1"/>
              <a:t>ě</a:t>
            </a:r>
            <a:r>
              <a:rPr lang="cs-CZ" altLang="cs-CZ" noProof="1"/>
              <a:t>te</a:t>
            </a:r>
          </a:p>
        </p:txBody>
      </p:sp>
      <p:sp>
        <p:nvSpPr>
          <p:cNvPr id="4098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176375D8-AAF1-452A-A6AC-5DB1ABA88654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45</a:t>
            </a:fld>
            <a:endParaRPr lang="en-GB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57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1173163" y="546100"/>
            <a:ext cx="5667375" cy="1143000"/>
          </a:xfrm>
        </p:spPr>
        <p:txBody>
          <a:bodyPr lIns="0" tIns="0" rIns="0" bIns="0">
            <a:norm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noProof="1"/>
              <a:t>P</a:t>
            </a:r>
            <a:r>
              <a:rPr lang="cs-CZ" altLang="cs-CZ" dirty="0"/>
              <a:t>ŘÍKLA</a:t>
            </a:r>
            <a:r>
              <a:rPr lang="cs-CZ" altLang="cs-CZ" noProof="1"/>
              <a:t>DY ST</a:t>
            </a:r>
            <a:r>
              <a:rPr lang="cs-CZ" altLang="cs-CZ" dirty="0"/>
              <a:t>Ř</a:t>
            </a:r>
            <a:r>
              <a:rPr lang="cs-CZ" altLang="cs-CZ" noProof="1"/>
              <a:t>EDISEK</a:t>
            </a:r>
            <a:br>
              <a:rPr lang="cs-CZ" altLang="cs-CZ" noProof="1"/>
            </a:br>
            <a:r>
              <a:rPr lang="cs-CZ" altLang="cs-CZ" noProof="1"/>
              <a:t>RAN</a:t>
            </a:r>
            <a:r>
              <a:rPr lang="cs-CZ" altLang="cs-CZ" dirty="0"/>
              <a:t>É</a:t>
            </a:r>
            <a:r>
              <a:rPr lang="cs-CZ" altLang="cs-CZ" noProof="1"/>
              <a:t> PÉ</a:t>
            </a:r>
            <a:r>
              <a:rPr lang="cs-CZ" altLang="cs-CZ" dirty="0"/>
              <a:t>Č</a:t>
            </a:r>
            <a:r>
              <a:rPr lang="cs-CZ" altLang="cs-CZ" noProof="1"/>
              <a:t>E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66800" y="1905000"/>
            <a:ext cx="7696200" cy="4267200"/>
          </a:xfrm>
        </p:spPr>
        <p:txBody>
          <a:bodyPr lIns="0" tIns="0" rIns="0" bIns="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 b="1" noProof="1">
                <a:solidFill>
                  <a:srgbClr val="0000FF"/>
                </a:solidFill>
              </a:rPr>
              <a:t>St</a:t>
            </a:r>
            <a:r>
              <a:rPr lang="cs-CZ" altLang="cs-CZ" sz="2800" b="1" dirty="0">
                <a:solidFill>
                  <a:srgbClr val="0000FF"/>
                </a:solidFill>
              </a:rPr>
              <a:t>ř</a:t>
            </a:r>
            <a:r>
              <a:rPr lang="cs-CZ" altLang="cs-CZ" sz="2800" b="1" noProof="1">
                <a:solidFill>
                  <a:srgbClr val="0000FF"/>
                </a:solidFill>
              </a:rPr>
              <a:t>edisko rané pé</a:t>
            </a:r>
            <a:r>
              <a:rPr lang="cs-CZ" altLang="cs-CZ" sz="2800" b="1" dirty="0">
                <a:solidFill>
                  <a:srgbClr val="0000FF"/>
                </a:solidFill>
              </a:rPr>
              <a:t>č</a:t>
            </a:r>
            <a:r>
              <a:rPr lang="cs-CZ" altLang="cs-CZ" sz="2800" b="1" noProof="1">
                <a:solidFill>
                  <a:srgbClr val="0000FF"/>
                </a:solidFill>
              </a:rPr>
              <a:t>e Tamtam (z</a:t>
            </a:r>
            <a:r>
              <a:rPr lang="cs-CZ" altLang="cs-CZ" sz="2800" b="1" dirty="0">
                <a:solidFill>
                  <a:srgbClr val="0000FF"/>
                </a:solidFill>
              </a:rPr>
              <a:t>ř</a:t>
            </a:r>
            <a:r>
              <a:rPr lang="cs-CZ" altLang="cs-CZ" sz="2800" b="1" noProof="1">
                <a:solidFill>
                  <a:srgbClr val="0000FF"/>
                </a:solidFill>
              </a:rPr>
              <a:t>izovatel: Federace rodi</a:t>
            </a:r>
            <a:r>
              <a:rPr lang="cs-CZ" altLang="cs-CZ" sz="2800" b="1" dirty="0" err="1">
                <a:solidFill>
                  <a:srgbClr val="0000FF"/>
                </a:solidFill>
              </a:rPr>
              <a:t>čů</a:t>
            </a:r>
            <a:r>
              <a:rPr lang="cs-CZ" altLang="cs-CZ" sz="2800" b="1" noProof="1">
                <a:solidFill>
                  <a:srgbClr val="0000FF"/>
                </a:solidFill>
              </a:rPr>
              <a:t> a p</a:t>
            </a:r>
            <a:r>
              <a:rPr lang="cs-CZ" altLang="cs-CZ" sz="2800" b="1" dirty="0">
                <a:solidFill>
                  <a:srgbClr val="0000FF"/>
                </a:solidFill>
              </a:rPr>
              <a:t>ř</a:t>
            </a:r>
            <a:r>
              <a:rPr lang="cs-CZ" altLang="cs-CZ" sz="2800" b="1" noProof="1">
                <a:solidFill>
                  <a:srgbClr val="0000FF"/>
                </a:solidFill>
              </a:rPr>
              <a:t>átel sluchov</a:t>
            </a:r>
            <a:r>
              <a:rPr lang="cs-CZ" altLang="cs-CZ" sz="2800" b="1" dirty="0">
                <a:solidFill>
                  <a:srgbClr val="0000FF"/>
                </a:solidFill>
              </a:rPr>
              <a:t>ě</a:t>
            </a:r>
            <a:r>
              <a:rPr lang="cs-CZ" altLang="cs-CZ" sz="2800" b="1" noProof="1">
                <a:solidFill>
                  <a:srgbClr val="0000FF"/>
                </a:solidFill>
              </a:rPr>
              <a:t> posti</a:t>
            </a:r>
            <a:r>
              <a:rPr lang="cs-CZ" altLang="cs-CZ" sz="2800" b="1" dirty="0">
                <a:solidFill>
                  <a:srgbClr val="0000FF"/>
                </a:solidFill>
              </a:rPr>
              <a:t>ž</a:t>
            </a:r>
            <a:r>
              <a:rPr lang="cs-CZ" altLang="cs-CZ" sz="2800" b="1" noProof="1">
                <a:solidFill>
                  <a:srgbClr val="0000FF"/>
                </a:solidFill>
              </a:rPr>
              <a:t>ených </a:t>
            </a:r>
            <a:r>
              <a:rPr lang="cs-CZ" altLang="cs-CZ" sz="2800" b="1" noProof="1">
                <a:solidFill>
                  <a:schemeClr val="accent2"/>
                </a:solidFill>
              </a:rPr>
              <a:t>d</a:t>
            </a:r>
            <a:r>
              <a:rPr lang="cs-CZ" altLang="cs-CZ" sz="2800" b="1" dirty="0">
                <a:solidFill>
                  <a:schemeClr val="accent2"/>
                </a:solidFill>
              </a:rPr>
              <a:t>ě</a:t>
            </a:r>
            <a:r>
              <a:rPr lang="cs-CZ" altLang="cs-CZ" sz="2800" b="1" noProof="1">
                <a:solidFill>
                  <a:schemeClr val="accent2"/>
                </a:solidFill>
              </a:rPr>
              <a:t>tí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 b="1" dirty="0">
                <a:solidFill>
                  <a:schemeClr val="tx1"/>
                </a:solidFill>
                <a:hlinkClick r:id="rId3"/>
              </a:rPr>
              <a:t>www.tamtam-praha.cz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>
                <a:solidFill>
                  <a:schemeClr val="tx1"/>
                </a:solidFill>
              </a:rPr>
              <a:t>klienty jsou rodiny</a:t>
            </a:r>
          </a:p>
          <a:p>
            <a:pPr lvl="2" eaLnBrk="1" hangingPunct="1">
              <a:buSzPct val="45000"/>
              <a:buFont typeface="Wingdings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>
                <a:solidFill>
                  <a:schemeClr val="tx1"/>
                </a:solidFill>
              </a:rPr>
              <a:t>které mají d</a:t>
            </a:r>
            <a:r>
              <a:rPr lang="cs-CZ" altLang="cs-CZ" dirty="0">
                <a:solidFill>
                  <a:schemeClr val="tx1"/>
                </a:solidFill>
              </a:rPr>
              <a:t>ě</a:t>
            </a:r>
            <a:r>
              <a:rPr lang="cs-CZ" altLang="cs-CZ" noProof="1">
                <a:solidFill>
                  <a:schemeClr val="tx1"/>
                </a:solidFill>
              </a:rPr>
              <a:t>ti do šesti let se záva</a:t>
            </a:r>
            <a:r>
              <a:rPr lang="cs-CZ" altLang="cs-CZ" dirty="0">
                <a:solidFill>
                  <a:schemeClr val="tx1"/>
                </a:solidFill>
              </a:rPr>
              <a:t>ž</a:t>
            </a:r>
            <a:r>
              <a:rPr lang="cs-CZ" altLang="cs-CZ" noProof="1">
                <a:solidFill>
                  <a:schemeClr val="tx1"/>
                </a:solidFill>
              </a:rPr>
              <a:t>ným posti</a:t>
            </a:r>
            <a:r>
              <a:rPr lang="cs-CZ" altLang="cs-CZ" dirty="0">
                <a:solidFill>
                  <a:schemeClr val="tx1"/>
                </a:solidFill>
              </a:rPr>
              <a:t>ž</a:t>
            </a:r>
            <a:r>
              <a:rPr lang="cs-CZ" altLang="cs-CZ" noProof="1">
                <a:solidFill>
                  <a:schemeClr val="tx1"/>
                </a:solidFill>
              </a:rPr>
              <a:t>ením sluchu nebo s posti</a:t>
            </a:r>
            <a:r>
              <a:rPr lang="cs-CZ" altLang="cs-CZ" dirty="0">
                <a:solidFill>
                  <a:schemeClr val="tx1"/>
                </a:solidFill>
              </a:rPr>
              <a:t>ž</a:t>
            </a:r>
            <a:r>
              <a:rPr lang="cs-CZ" altLang="cs-CZ" noProof="1">
                <a:solidFill>
                  <a:schemeClr val="tx1"/>
                </a:solidFill>
              </a:rPr>
              <a:t>ením kombinovaným</a:t>
            </a:r>
          </a:p>
          <a:p>
            <a:pPr lvl="2" eaLnBrk="1" hangingPunct="1">
              <a:buSzPct val="45000"/>
              <a:buFont typeface="Wingdings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>
                <a:solidFill>
                  <a:schemeClr val="tx1"/>
                </a:solidFill>
              </a:rPr>
              <a:t>rodiny d</a:t>
            </a:r>
            <a:r>
              <a:rPr lang="cs-CZ" altLang="cs-CZ" dirty="0">
                <a:solidFill>
                  <a:schemeClr val="tx1"/>
                </a:solidFill>
              </a:rPr>
              <a:t>ě</a:t>
            </a:r>
            <a:r>
              <a:rPr lang="cs-CZ" altLang="cs-CZ" noProof="1">
                <a:solidFill>
                  <a:schemeClr val="tx1"/>
                </a:solidFill>
              </a:rPr>
              <a:t>tí se záva</a:t>
            </a:r>
            <a:r>
              <a:rPr lang="cs-CZ" altLang="cs-CZ" dirty="0">
                <a:solidFill>
                  <a:schemeClr val="tx1"/>
                </a:solidFill>
              </a:rPr>
              <a:t>ž</a:t>
            </a:r>
            <a:r>
              <a:rPr lang="cs-CZ" altLang="cs-CZ" noProof="1">
                <a:solidFill>
                  <a:schemeClr val="tx1"/>
                </a:solidFill>
              </a:rPr>
              <a:t>nou poruchou vývoje </a:t>
            </a:r>
            <a:r>
              <a:rPr lang="cs-CZ" altLang="cs-CZ" dirty="0">
                <a:solidFill>
                  <a:schemeClr val="tx1"/>
                </a:solidFill>
              </a:rPr>
              <a:t>řeči</a:t>
            </a:r>
            <a:r>
              <a:rPr lang="cs-CZ" altLang="cs-CZ" noProof="1">
                <a:solidFill>
                  <a:schemeClr val="tx1"/>
                </a:solidFill>
              </a:rPr>
              <a:t> </a:t>
            </a:r>
          </a:p>
          <a:p>
            <a:pPr lvl="2" eaLnBrk="1" hangingPunct="1">
              <a:buSzPct val="45000"/>
              <a:buFont typeface="Wingdings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>
                <a:solidFill>
                  <a:schemeClr val="tx1"/>
                </a:solidFill>
              </a:rPr>
              <a:t>rodiny, ve kterých jeden nebo oba rodi</a:t>
            </a:r>
            <a:r>
              <a:rPr lang="cs-CZ" altLang="cs-CZ" dirty="0">
                <a:solidFill>
                  <a:schemeClr val="tx1"/>
                </a:solidFill>
              </a:rPr>
              <a:t>č</a:t>
            </a:r>
            <a:r>
              <a:rPr lang="cs-CZ" altLang="cs-CZ" noProof="1">
                <a:solidFill>
                  <a:schemeClr val="tx1"/>
                </a:solidFill>
              </a:rPr>
              <a:t>e mají sluchové posti</a:t>
            </a:r>
            <a:r>
              <a:rPr lang="cs-CZ" altLang="cs-CZ" dirty="0">
                <a:solidFill>
                  <a:schemeClr val="tx1"/>
                </a:solidFill>
              </a:rPr>
              <a:t>ž</a:t>
            </a:r>
            <a:r>
              <a:rPr lang="cs-CZ" altLang="cs-CZ" noProof="1">
                <a:solidFill>
                  <a:schemeClr val="tx1"/>
                </a:solidFill>
              </a:rPr>
              <a:t>ení, bez ohledu na to, je-li jejich dít</a:t>
            </a:r>
            <a:r>
              <a:rPr lang="cs-CZ" altLang="cs-CZ" dirty="0">
                <a:solidFill>
                  <a:schemeClr val="tx1"/>
                </a:solidFill>
              </a:rPr>
              <a:t>ě</a:t>
            </a:r>
            <a:r>
              <a:rPr lang="cs-CZ" altLang="cs-CZ" noProof="1">
                <a:solidFill>
                  <a:schemeClr val="tx1"/>
                </a:solidFill>
              </a:rPr>
              <a:t> slyšící nebo neslyšící.</a:t>
            </a:r>
            <a:endParaRPr lang="cs-CZ" altLang="cs-CZ" sz="2000" noProof="1">
              <a:solidFill>
                <a:schemeClr val="tx1"/>
              </a:solidFill>
            </a:endParaRPr>
          </a:p>
        </p:txBody>
      </p:sp>
      <p:sp>
        <p:nvSpPr>
          <p:cNvPr id="10242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EECE46F7-7D96-4E5F-BFB9-A2E6AA42A065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46</a:t>
            </a:fld>
            <a:endParaRPr lang="en-GB" altLang="cs-CZ" sz="1400">
              <a:latin typeface="Arial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2588"/>
            <a:ext cx="20955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18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1173163" y="546100"/>
            <a:ext cx="7772400" cy="1143000"/>
          </a:xfrm>
        </p:spPr>
        <p:txBody>
          <a:bodyPr lIns="0" tIns="0" rIns="0" bIns="0"/>
          <a:lstStyle/>
          <a:p>
            <a:pPr marL="2057400" indent="-228600" eaLnBrk="1" hangingPunct="1"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cs-CZ" altLang="cs-CZ" sz="2800" b="1" noProof="1">
                <a:solidFill>
                  <a:srgbClr val="0000FF"/>
                </a:solidFill>
              </a:rPr>
              <a:t>Poskytované slu</a:t>
            </a:r>
            <a:r>
              <a:rPr lang="cs-CZ" altLang="cs-CZ" sz="2800" b="1">
                <a:solidFill>
                  <a:srgbClr val="0000FF"/>
                </a:solidFill>
              </a:rPr>
              <a:t>ž</a:t>
            </a:r>
            <a:r>
              <a:rPr lang="cs-CZ" altLang="cs-CZ" sz="2800" b="1" noProof="1">
                <a:solidFill>
                  <a:srgbClr val="0000FF"/>
                </a:solidFill>
              </a:rPr>
              <a:t>by </a:t>
            </a:r>
            <a:br>
              <a:rPr lang="cs-CZ" altLang="cs-CZ" sz="2800" b="1">
                <a:solidFill>
                  <a:srgbClr val="0000FF"/>
                </a:solidFill>
              </a:rPr>
            </a:br>
            <a:r>
              <a:rPr lang="cs-CZ" altLang="cs-CZ" sz="2800" b="1" noProof="1">
                <a:solidFill>
                  <a:srgbClr val="0000FF"/>
                </a:solidFill>
              </a:rPr>
              <a:t>TAMTAMUu: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143000" y="2133600"/>
            <a:ext cx="7696200" cy="4267200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Pravidelná st</a:t>
            </a:r>
            <a:r>
              <a:rPr lang="cs-CZ" altLang="cs-CZ" sz="2400" dirty="0"/>
              <a:t>ř</a:t>
            </a:r>
            <a:r>
              <a:rPr lang="cs-CZ" altLang="cs-CZ" sz="2400" noProof="1"/>
              <a:t>ede</a:t>
            </a:r>
            <a:r>
              <a:rPr lang="cs-CZ" altLang="cs-CZ" sz="2400" dirty="0"/>
              <a:t>č</a:t>
            </a:r>
            <a:r>
              <a:rPr lang="cs-CZ" altLang="cs-CZ" sz="2400" noProof="1"/>
              <a:t>ní setkávání rodi</a:t>
            </a:r>
            <a:r>
              <a:rPr lang="cs-CZ" altLang="cs-CZ" sz="2400" dirty="0" err="1"/>
              <a:t>čů</a:t>
            </a:r>
            <a:r>
              <a:rPr lang="cs-CZ" altLang="cs-CZ" sz="2400" noProof="1"/>
              <a:t> a d</a:t>
            </a:r>
            <a:r>
              <a:rPr lang="cs-CZ" altLang="cs-CZ" sz="2400" dirty="0"/>
              <a:t>ě</a:t>
            </a:r>
            <a:r>
              <a:rPr lang="cs-CZ" altLang="cs-CZ" sz="2400" noProof="1"/>
              <a:t>tí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TÝDENNÍ POBYTY - ka</a:t>
            </a:r>
            <a:r>
              <a:rPr lang="cs-CZ" altLang="cs-CZ" sz="2400" dirty="0"/>
              <a:t>ž</a:t>
            </a:r>
            <a:r>
              <a:rPr lang="cs-CZ" altLang="cs-CZ" sz="2400" noProof="1"/>
              <a:t>dý rok jednu nebo dv</a:t>
            </a:r>
            <a:r>
              <a:rPr lang="cs-CZ" altLang="cs-CZ" sz="2400" dirty="0"/>
              <a:t>ě</a:t>
            </a:r>
            <a:r>
              <a:rPr lang="cs-CZ" altLang="cs-CZ" sz="2400" noProof="1"/>
              <a:t> pobytové akce pro rodi</a:t>
            </a:r>
            <a:r>
              <a:rPr lang="cs-CZ" altLang="cs-CZ" sz="2400" dirty="0"/>
              <a:t>č</a:t>
            </a:r>
            <a:r>
              <a:rPr lang="cs-CZ" altLang="cs-CZ" sz="2400" noProof="1"/>
              <a:t>e t</a:t>
            </a:r>
            <a:r>
              <a:rPr lang="cs-CZ" altLang="cs-CZ" sz="2400" dirty="0"/>
              <a:t>ě</a:t>
            </a:r>
            <a:r>
              <a:rPr lang="cs-CZ" altLang="cs-CZ" sz="2400" noProof="1"/>
              <a:t>ch nejmenších d</a:t>
            </a:r>
            <a:r>
              <a:rPr lang="cs-CZ" altLang="cs-CZ" sz="2400" dirty="0"/>
              <a:t>ě</a:t>
            </a:r>
            <a:r>
              <a:rPr lang="cs-CZ" altLang="cs-CZ" sz="2400" noProof="1"/>
              <a:t>tí, zam</a:t>
            </a:r>
            <a:r>
              <a:rPr lang="cs-CZ" altLang="cs-CZ" sz="2400" dirty="0" err="1"/>
              <a:t>ěř</a:t>
            </a:r>
            <a:r>
              <a:rPr lang="cs-CZ" altLang="cs-CZ" sz="2400" noProof="1"/>
              <a:t>ených na rozvoj komunikace mezi rodi</a:t>
            </a:r>
            <a:r>
              <a:rPr lang="cs-CZ" altLang="cs-CZ" sz="2400" dirty="0"/>
              <a:t>č</a:t>
            </a:r>
            <a:r>
              <a:rPr lang="cs-CZ" altLang="cs-CZ" sz="2400" noProof="1"/>
              <a:t>i a dít</a:t>
            </a:r>
            <a:r>
              <a:rPr lang="cs-CZ" altLang="cs-CZ" sz="2400" dirty="0"/>
              <a:t>ě</a:t>
            </a:r>
            <a:r>
              <a:rPr lang="cs-CZ" altLang="cs-CZ" sz="2400" noProof="1"/>
              <a:t>tem </a:t>
            </a:r>
            <a:r>
              <a:rPr lang="cs-CZ" altLang="cs-CZ" sz="2400" dirty="0"/>
              <a:t>a na </a:t>
            </a:r>
            <a:r>
              <a:rPr lang="cs-CZ" altLang="cs-CZ" sz="2400" noProof="1"/>
              <a:t>rozvoj vzájemných vztah</a:t>
            </a:r>
            <a:r>
              <a:rPr lang="cs-CZ" altLang="cs-CZ" sz="2400" dirty="0"/>
              <a:t>ů</a:t>
            </a:r>
            <a:r>
              <a:rPr lang="cs-CZ" altLang="cs-CZ" sz="2400" noProof="1"/>
              <a:t> v rodin</a:t>
            </a:r>
            <a:r>
              <a:rPr lang="cs-CZ" altLang="cs-CZ" sz="2400" dirty="0"/>
              <a:t>ě</a:t>
            </a:r>
            <a:r>
              <a:rPr lang="cs-CZ" altLang="cs-CZ" sz="2400" noProof="1"/>
              <a:t>.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SOCIÁLNÍ PORADENSTVÍ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P</a:t>
            </a:r>
            <a:r>
              <a:rPr lang="cs-CZ" altLang="cs-CZ" sz="2400" dirty="0"/>
              <a:t>Ř</a:t>
            </a:r>
            <a:r>
              <a:rPr lang="cs-CZ" altLang="cs-CZ" sz="2400" noProof="1"/>
              <a:t>EDNÁŠKY A CELODENNÍ SEMINÁ</a:t>
            </a:r>
            <a:r>
              <a:rPr lang="cs-CZ" altLang="cs-CZ" sz="2400" dirty="0"/>
              <a:t>Ř</a:t>
            </a:r>
            <a:r>
              <a:rPr lang="cs-CZ" altLang="cs-CZ" sz="2400" noProof="1"/>
              <a:t>E nejen pro rodi</a:t>
            </a:r>
            <a:r>
              <a:rPr lang="cs-CZ" altLang="cs-CZ" sz="2400" dirty="0"/>
              <a:t>č</a:t>
            </a:r>
            <a:r>
              <a:rPr lang="cs-CZ" altLang="cs-CZ" sz="2400" noProof="1"/>
              <a:t>e sluchov</a:t>
            </a:r>
            <a:r>
              <a:rPr lang="cs-CZ" altLang="cs-CZ" sz="2400" dirty="0"/>
              <a:t>ě</a:t>
            </a:r>
            <a:r>
              <a:rPr lang="cs-CZ" altLang="cs-CZ" sz="2400" noProof="1"/>
              <a:t> posti</a:t>
            </a:r>
            <a:r>
              <a:rPr lang="cs-CZ" altLang="cs-CZ" sz="2400" dirty="0"/>
              <a:t>ž</a:t>
            </a:r>
            <a:r>
              <a:rPr lang="cs-CZ" altLang="cs-CZ" sz="2400" noProof="1"/>
              <a:t>ených d</a:t>
            </a:r>
            <a:r>
              <a:rPr lang="cs-CZ" altLang="cs-CZ" sz="2400" dirty="0"/>
              <a:t>ě</a:t>
            </a:r>
            <a:r>
              <a:rPr lang="cs-CZ" altLang="cs-CZ" sz="2400" noProof="1"/>
              <a:t>tí, ale také odbornou ve</a:t>
            </a:r>
            <a:r>
              <a:rPr lang="cs-CZ" altLang="cs-CZ" sz="2400" dirty="0"/>
              <a:t>ř</a:t>
            </a:r>
            <a:r>
              <a:rPr lang="cs-CZ" altLang="cs-CZ" sz="2400" noProof="1"/>
              <a:t>ejnost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KURZY ZNAKOVÉHO JAZYKA pro rodi</a:t>
            </a:r>
            <a:r>
              <a:rPr lang="cs-CZ" altLang="cs-CZ" sz="2400" dirty="0"/>
              <a:t>č</a:t>
            </a:r>
            <a:r>
              <a:rPr lang="cs-CZ" altLang="cs-CZ" sz="2400" noProof="1"/>
              <a:t>e malých d</a:t>
            </a:r>
            <a:r>
              <a:rPr lang="cs-CZ" altLang="cs-CZ" sz="2400" dirty="0"/>
              <a:t>ě</a:t>
            </a:r>
            <a:r>
              <a:rPr lang="cs-CZ" altLang="cs-CZ" sz="2400" noProof="1"/>
              <a:t>tí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INFORMA</a:t>
            </a:r>
            <a:r>
              <a:rPr lang="cs-CZ" altLang="cs-CZ" sz="2400" dirty="0"/>
              <a:t>Č</a:t>
            </a:r>
            <a:r>
              <a:rPr lang="cs-CZ" altLang="cs-CZ" sz="2400" noProof="1"/>
              <a:t>NÍ CENTRUM - odborná knihovna, prodej odborných knih, videop</a:t>
            </a:r>
            <a:r>
              <a:rPr lang="cs-CZ" altLang="cs-CZ" sz="2400" dirty="0"/>
              <a:t>ů</a:t>
            </a:r>
            <a:r>
              <a:rPr lang="cs-CZ" altLang="cs-CZ" sz="2400" noProof="1"/>
              <a:t>j</a:t>
            </a:r>
            <a:r>
              <a:rPr lang="cs-CZ" altLang="cs-CZ" sz="2400" dirty="0"/>
              <a:t>č</a:t>
            </a:r>
            <a:r>
              <a:rPr lang="cs-CZ" altLang="cs-CZ" sz="2400" noProof="1"/>
              <a:t>ovna i prodejna DVD</a:t>
            </a:r>
          </a:p>
        </p:txBody>
      </p:sp>
      <p:sp>
        <p:nvSpPr>
          <p:cNvPr id="11266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B25E396F-D5A5-4228-ABA4-3A67A76DEB8B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47</a:t>
            </a:fld>
            <a:endParaRPr lang="en-GB" altLang="cs-CZ" sz="1400">
              <a:latin typeface="Arial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6938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0"/>
            <a:ext cx="1843087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36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352928" cy="345069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Vyhláška o vzdělávání dětí, žáků a studentů se speciálními vzdělávacími potřebami</a:t>
            </a:r>
          </a:p>
          <a:p>
            <a:r>
              <a:rPr lang="cs-CZ" dirty="0"/>
              <a:t>Vyhláška MŠMT č. 73/2005 Sb., ve znění </a:t>
            </a:r>
            <a:r>
              <a:rPr lang="cs-CZ" dirty="0" err="1"/>
              <a:t>vyhl</a:t>
            </a:r>
            <a:r>
              <a:rPr lang="cs-CZ" dirty="0"/>
              <a:t>. č. 147/2011 Sb. Vyhláška o vzdělávání dětí, žáků a studentů se speciálními vzdělávacími potřebami a dětí, žáků a studentů mimořádně nadaných </a:t>
            </a:r>
          </a:p>
          <a:p>
            <a:pPr lvl="1"/>
            <a:r>
              <a:rPr lang="cs-CZ" dirty="0"/>
              <a:t>a podle ní se řídí i vzdělávání dětí se sluchovým postižením. </a:t>
            </a:r>
          </a:p>
          <a:p>
            <a:r>
              <a:rPr lang="cs-CZ" dirty="0"/>
              <a:t>Speciální </a:t>
            </a:r>
          </a:p>
          <a:p>
            <a:r>
              <a:rPr lang="cs-CZ" dirty="0"/>
              <a:t>běžné</a:t>
            </a:r>
          </a:p>
        </p:txBody>
      </p:sp>
    </p:spTree>
    <p:extLst>
      <p:ext uri="{BB962C8B-B14F-4D97-AF65-F5344CB8AC3E}">
        <p14:creationId xmlns:p14="http://schemas.microsoft.com/office/powerpoint/2010/main" val="374885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-156719"/>
            <a:ext cx="7772400" cy="11430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noProof="1"/>
              <a:t>P</a:t>
            </a:r>
            <a:r>
              <a:rPr lang="cs-CZ" altLang="cs-CZ" b="1" dirty="0" err="1"/>
              <a:t>Ř</a:t>
            </a:r>
            <a:r>
              <a:rPr lang="cs-CZ" altLang="cs-CZ" b="1" noProof="1"/>
              <a:t>EDŠKOL</a:t>
            </a:r>
            <a:r>
              <a:rPr lang="cs-CZ" altLang="cs-CZ" b="1" dirty="0"/>
              <a:t>NÍ </a:t>
            </a:r>
            <a:r>
              <a:rPr lang="cs-CZ" altLang="cs-CZ" b="1" noProof="1"/>
              <a:t>VZD</a:t>
            </a:r>
            <a:r>
              <a:rPr lang="cs-CZ" altLang="cs-CZ" b="1" dirty="0" err="1"/>
              <a:t>Ě</a:t>
            </a:r>
            <a:r>
              <a:rPr lang="cs-CZ" altLang="cs-CZ" b="1" noProof="1"/>
              <a:t>LÁVÁNÍ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219200" y="1447800"/>
            <a:ext cx="7696200" cy="4343400"/>
          </a:xfrm>
        </p:spPr>
        <p:txBody>
          <a:bodyPr lIns="0" tIns="0" rIns="0" bIns="0"/>
          <a:lstStyle/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na volb</a:t>
            </a:r>
            <a:r>
              <a:rPr lang="cs-CZ" altLang="cs-CZ" sz="2400" dirty="0" err="1"/>
              <a:t>ě</a:t>
            </a:r>
            <a:r>
              <a:rPr lang="cs-CZ" altLang="cs-CZ" sz="2400" noProof="1"/>
              <a:t> rodi</a:t>
            </a:r>
            <a:r>
              <a:rPr lang="cs-CZ" altLang="cs-CZ" sz="2400" dirty="0" err="1"/>
              <a:t>čů</a:t>
            </a:r>
            <a:r>
              <a:rPr lang="cs-CZ" altLang="cs-CZ" sz="2400" noProof="1"/>
              <a:t> typ institucionálního vzd</a:t>
            </a:r>
            <a:r>
              <a:rPr lang="cs-CZ" altLang="cs-CZ" sz="2400" dirty="0" err="1"/>
              <a:t>ě</a:t>
            </a:r>
            <a:r>
              <a:rPr lang="cs-CZ" altLang="cs-CZ" sz="2400" noProof="1"/>
              <a:t>lávání (SMŠ nebo MŠ)</a:t>
            </a:r>
            <a:r>
              <a:rPr lang="ar-SA" altLang="cs-CZ" sz="2400" noProof="1"/>
              <a:t>‏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odklad školní docházky (561/2004 Sb. §37)</a:t>
            </a:r>
            <a:r>
              <a:rPr lang="ar-SA" altLang="cs-CZ" sz="2400" noProof="1"/>
              <a:t>‏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individuální výchovn</a:t>
            </a:r>
            <a:r>
              <a:rPr lang="cs-CZ" altLang="cs-CZ" sz="2400" dirty="0" err="1"/>
              <a:t>ě</a:t>
            </a:r>
            <a:r>
              <a:rPr lang="cs-CZ" altLang="cs-CZ" sz="2400" noProof="1"/>
              <a:t> vzd</a:t>
            </a:r>
            <a:r>
              <a:rPr lang="cs-CZ" altLang="cs-CZ" sz="2400" dirty="0" err="1"/>
              <a:t>ě</a:t>
            </a:r>
            <a:r>
              <a:rPr lang="cs-CZ" altLang="cs-CZ" sz="2400" noProof="1"/>
              <a:t>lávací plán</a:t>
            </a:r>
          </a:p>
          <a:p>
            <a:pPr eaLnBrk="1" hangingPunct="1">
              <a:lnSpc>
                <a:spcPct val="76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400" noProof="1"/>
          </a:p>
          <a:p>
            <a:pPr eaLnBrk="1" hangingPunct="1">
              <a:lnSpc>
                <a:spcPct val="76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b="1" u="sng" noProof="1">
                <a:solidFill>
                  <a:srgbClr val="0000FF"/>
                </a:solidFill>
              </a:rPr>
              <a:t>SPECIÁLNÍ MATE</a:t>
            </a:r>
            <a:r>
              <a:rPr lang="cs-CZ" altLang="cs-CZ" sz="2400" b="1" u="sng" dirty="0" err="1">
                <a:solidFill>
                  <a:srgbClr val="0000FF"/>
                </a:solidFill>
              </a:rPr>
              <a:t>Ř</a:t>
            </a:r>
            <a:r>
              <a:rPr lang="cs-CZ" altLang="cs-CZ" sz="2400" b="1" u="sng" noProof="1">
                <a:solidFill>
                  <a:srgbClr val="0000FF"/>
                </a:solidFill>
              </a:rPr>
              <a:t>SKÉ ŠKOLY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p</a:t>
            </a:r>
            <a:r>
              <a:rPr lang="cs-CZ" altLang="cs-CZ" sz="2400" dirty="0" err="1"/>
              <a:t>ř</a:t>
            </a:r>
            <a:r>
              <a:rPr lang="cs-CZ" altLang="cs-CZ" sz="2400" noProof="1"/>
              <a:t>i speciálních školách, max. 8 d</a:t>
            </a:r>
            <a:r>
              <a:rPr lang="cs-CZ" altLang="cs-CZ" sz="2400" dirty="0" err="1"/>
              <a:t>ě</a:t>
            </a:r>
            <a:r>
              <a:rPr lang="cs-CZ" altLang="cs-CZ" sz="2400" noProof="1"/>
              <a:t>tí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diagnostický / denní / týdenní pobyt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Rámcový program p</a:t>
            </a:r>
            <a:r>
              <a:rPr lang="cs-CZ" altLang="cs-CZ" sz="2400" dirty="0" err="1"/>
              <a:t>ř</a:t>
            </a:r>
            <a:r>
              <a:rPr lang="cs-CZ" altLang="cs-CZ" sz="2400" noProof="1"/>
              <a:t>edškolního vzd</a:t>
            </a:r>
            <a:r>
              <a:rPr lang="cs-CZ" altLang="cs-CZ" sz="2400" dirty="0" err="1"/>
              <a:t>ě</a:t>
            </a:r>
            <a:r>
              <a:rPr lang="cs-CZ" altLang="cs-CZ" sz="2400" noProof="1"/>
              <a:t>lávání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kvalifikovaní speciální pedagogové a další pracovníci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spolupráce s SPC</a:t>
            </a:r>
          </a:p>
        </p:txBody>
      </p:sp>
      <p:sp>
        <p:nvSpPr>
          <p:cNvPr id="15362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8B0DAE8E-0577-4040-980F-B3E10C400A47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49</a:t>
            </a:fld>
            <a:endParaRPr lang="en-GB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4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CA47C-187A-4E43-90C0-2CE0AF66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sluchového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73E89-78D1-4307-B280-A7833A7215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400" b="1" dirty="0"/>
              <a:t>Podle místa poškození sluchového ústrojí </a:t>
            </a:r>
          </a:p>
          <a:p>
            <a:r>
              <a:rPr lang="cs-CZ" sz="4400" b="1" dirty="0"/>
              <a:t>převodní</a:t>
            </a:r>
          </a:p>
          <a:p>
            <a:r>
              <a:rPr lang="cs-CZ" sz="4400" b="1" dirty="0"/>
              <a:t>percepční</a:t>
            </a:r>
          </a:p>
          <a:p>
            <a:r>
              <a:rPr lang="cs-CZ" sz="4400" b="1" dirty="0"/>
              <a:t>centrální </a:t>
            </a:r>
          </a:p>
          <a:p>
            <a:endParaRPr lang="cs-CZ" dirty="0"/>
          </a:p>
        </p:txBody>
      </p:sp>
      <p:pic>
        <p:nvPicPr>
          <p:cNvPr id="1028" name="Picture 4" descr="Poruchy sluchu">
            <a:extLst>
              <a:ext uri="{FF2B5EF4-FFF2-40B4-BE49-F238E27FC236}">
                <a16:creationId xmlns:a16="http://schemas.microsoft.com/office/drawing/2014/main" id="{7958C3F9-EB18-457C-9576-A44C03B9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592288" cy="35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99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1227138" y="355600"/>
            <a:ext cx="7772400" cy="1263650"/>
          </a:xfrm>
        </p:spPr>
        <p:txBody>
          <a:bodyPr lIns="0" tIns="0" rIns="0" bIns="0">
            <a:normAutofit fontScale="90000"/>
          </a:bodyPr>
          <a:lstStyle/>
          <a:p>
            <a:pPr marL="685800" indent="-22860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1371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altLang="cs-CZ" sz="3200" b="1" noProof="1">
                <a:solidFill>
                  <a:srgbClr val="0000FF"/>
                </a:solidFill>
              </a:rPr>
              <a:t>  SPECIÁLNÍ MATE</a:t>
            </a:r>
            <a:r>
              <a:rPr lang="cs-CZ" altLang="cs-CZ" sz="3200" b="1">
                <a:solidFill>
                  <a:srgbClr val="0000FF"/>
                </a:solidFill>
              </a:rPr>
              <a:t>Ř</a:t>
            </a:r>
            <a:r>
              <a:rPr lang="cs-CZ" altLang="cs-CZ" sz="3200" b="1" noProof="1">
                <a:solidFill>
                  <a:srgbClr val="0000FF"/>
                </a:solidFill>
              </a:rPr>
              <a:t>SKÁ ŠKOLA VZD</a:t>
            </a:r>
            <a:r>
              <a:rPr lang="cs-CZ" altLang="cs-CZ" sz="3200" b="1">
                <a:solidFill>
                  <a:srgbClr val="0000FF"/>
                </a:solidFill>
              </a:rPr>
              <a:t>Ě</a:t>
            </a:r>
            <a:r>
              <a:rPr lang="cs-CZ" altLang="cs-CZ" sz="3200" b="1" noProof="1">
                <a:solidFill>
                  <a:srgbClr val="0000FF"/>
                </a:solidFill>
              </a:rPr>
              <a:t>LÁVAJÍCÍ DÍT</a:t>
            </a:r>
            <a:r>
              <a:rPr lang="cs-CZ" altLang="cs-CZ" sz="3200" b="1">
                <a:solidFill>
                  <a:srgbClr val="0000FF"/>
                </a:solidFill>
              </a:rPr>
              <a:t>Ě</a:t>
            </a:r>
            <a:r>
              <a:rPr lang="cs-CZ" altLang="cs-CZ" sz="3200" b="1" noProof="1">
                <a:solidFill>
                  <a:srgbClr val="0000FF"/>
                </a:solidFill>
              </a:rPr>
              <a:t> / D</a:t>
            </a:r>
            <a:r>
              <a:rPr lang="cs-CZ" altLang="cs-CZ" sz="3200" b="1">
                <a:solidFill>
                  <a:srgbClr val="0000FF"/>
                </a:solidFill>
              </a:rPr>
              <a:t>Ě</a:t>
            </a:r>
            <a:r>
              <a:rPr lang="cs-CZ" altLang="cs-CZ" sz="3200" b="1" noProof="1">
                <a:solidFill>
                  <a:srgbClr val="0000FF"/>
                </a:solidFill>
              </a:rPr>
              <a:t>TI </a:t>
            </a:r>
            <a:br>
              <a:rPr lang="cs-CZ" altLang="cs-CZ" sz="3200" b="1" noProof="1">
                <a:solidFill>
                  <a:srgbClr val="0000FF"/>
                </a:solidFill>
              </a:rPr>
            </a:br>
            <a:r>
              <a:rPr lang="cs-CZ" altLang="cs-CZ" sz="3200" b="1" noProof="1">
                <a:solidFill>
                  <a:srgbClr val="0000FF"/>
                </a:solidFill>
              </a:rPr>
              <a:t>SE SLUCHOVÝM POSTI</a:t>
            </a:r>
            <a:r>
              <a:rPr lang="cs-CZ" altLang="cs-CZ" sz="3200" b="1">
                <a:solidFill>
                  <a:srgbClr val="0000FF"/>
                </a:solidFill>
              </a:rPr>
              <a:t>Ž</a:t>
            </a:r>
            <a:r>
              <a:rPr lang="cs-CZ" altLang="cs-CZ" sz="3200" b="1" noProof="1">
                <a:solidFill>
                  <a:srgbClr val="0000FF"/>
                </a:solidFill>
              </a:rPr>
              <a:t>ENÍM: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1447800"/>
            <a:ext cx="8099177" cy="5083175"/>
          </a:xfrm>
        </p:spPr>
        <p:txBody>
          <a:bodyPr lIns="0" tIns="0" rIns="0" bIns="0"/>
          <a:lstStyle/>
          <a:p>
            <a:pPr eaLnBrk="1" hangingPunct="1">
              <a:lnSpc>
                <a:spcPct val="76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600" noProof="1"/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d</a:t>
            </a:r>
            <a:r>
              <a:rPr lang="cs-CZ" altLang="cs-CZ" sz="2600" dirty="0"/>
              <a:t>ě</a:t>
            </a:r>
            <a:r>
              <a:rPr lang="cs-CZ" altLang="cs-CZ" sz="2600" noProof="1"/>
              <a:t>ti s r</a:t>
            </a:r>
            <a:r>
              <a:rPr lang="cs-CZ" altLang="cs-CZ" sz="2600" dirty="0"/>
              <a:t>ů</a:t>
            </a:r>
            <a:r>
              <a:rPr lang="cs-CZ" altLang="cs-CZ" sz="2600" noProof="1"/>
              <a:t>zným stupn</a:t>
            </a:r>
            <a:r>
              <a:rPr lang="cs-CZ" altLang="cs-CZ" sz="2600" dirty="0"/>
              <a:t>ě</a:t>
            </a:r>
            <a:r>
              <a:rPr lang="cs-CZ" altLang="cs-CZ" sz="2600" noProof="1"/>
              <a:t>m sluchového posti</a:t>
            </a:r>
            <a:r>
              <a:rPr lang="cs-CZ" altLang="cs-CZ" sz="2600" dirty="0"/>
              <a:t>ž</a:t>
            </a:r>
            <a:r>
              <a:rPr lang="cs-CZ" altLang="cs-CZ" sz="2600" noProof="1"/>
              <a:t>ení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u</a:t>
            </a:r>
            <a:r>
              <a:rPr lang="cs-CZ" altLang="cs-CZ" sz="2600" dirty="0"/>
              <a:t>č</a:t>
            </a:r>
            <a:r>
              <a:rPr lang="cs-CZ" altLang="cs-CZ" sz="2600" noProof="1"/>
              <a:t>itelky MŠ  logoped a surdoped</a:t>
            </a:r>
            <a:endParaRPr lang="cs-CZ" altLang="cs-CZ" sz="2600" dirty="0"/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individuální plán pro rozvoj myšlení a komunikace (podle sluchové ztráty, schopnosti dít</a:t>
            </a:r>
            <a:r>
              <a:rPr lang="cs-CZ" altLang="cs-CZ" sz="2600" dirty="0"/>
              <a:t>ě</a:t>
            </a:r>
            <a:r>
              <a:rPr lang="cs-CZ" altLang="cs-CZ" sz="2600" noProof="1"/>
              <a:t>te a p</a:t>
            </a:r>
            <a:r>
              <a:rPr lang="cs-CZ" altLang="cs-CZ" sz="2600" dirty="0"/>
              <a:t>ř</a:t>
            </a:r>
            <a:r>
              <a:rPr lang="cs-CZ" altLang="cs-CZ" sz="2600" noProof="1"/>
              <a:t>ání rodi</a:t>
            </a:r>
            <a:r>
              <a:rPr lang="cs-CZ" altLang="cs-CZ" sz="2600" dirty="0" err="1"/>
              <a:t>čů</a:t>
            </a:r>
            <a:r>
              <a:rPr lang="cs-CZ" altLang="cs-CZ" sz="2600" noProof="1"/>
              <a:t>)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vyu</a:t>
            </a:r>
            <a:r>
              <a:rPr lang="cs-CZ" altLang="cs-CZ" sz="2600" dirty="0"/>
              <a:t>č</a:t>
            </a:r>
            <a:r>
              <a:rPr lang="cs-CZ" altLang="cs-CZ" sz="2600" noProof="1"/>
              <a:t>uje se bilingváln</a:t>
            </a:r>
            <a:r>
              <a:rPr lang="cs-CZ" altLang="cs-CZ" sz="2600" dirty="0"/>
              <a:t>ě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konzultace s rodi</a:t>
            </a:r>
            <a:r>
              <a:rPr lang="cs-CZ" altLang="cs-CZ" sz="2600" dirty="0"/>
              <a:t>č</a:t>
            </a:r>
            <a:r>
              <a:rPr lang="cs-CZ" altLang="cs-CZ" sz="2600" noProof="1"/>
              <a:t>i, metodické vedení a materiály pro domácí prác</a:t>
            </a:r>
            <a:r>
              <a:rPr lang="cs-CZ" altLang="cs-CZ" sz="2600" dirty="0"/>
              <a:t>i</a:t>
            </a:r>
            <a:endParaRPr lang="cs-CZ" altLang="cs-CZ" sz="2600" noProof="1"/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kurz znakového jazyka pro rodi</a:t>
            </a:r>
            <a:r>
              <a:rPr lang="cs-CZ" altLang="cs-CZ" sz="2600" dirty="0"/>
              <a:t>č</a:t>
            </a:r>
            <a:r>
              <a:rPr lang="cs-CZ" altLang="cs-CZ" sz="2600" noProof="1"/>
              <a:t>e + mo</a:t>
            </a:r>
            <a:r>
              <a:rPr lang="cs-CZ" altLang="cs-CZ" sz="2600" dirty="0"/>
              <a:t>ž</a:t>
            </a:r>
            <a:r>
              <a:rPr lang="cs-CZ" altLang="cs-CZ" sz="2600" noProof="1"/>
              <a:t>nost u</a:t>
            </a:r>
            <a:r>
              <a:rPr lang="cs-CZ" altLang="cs-CZ" sz="2600" dirty="0"/>
              <a:t>č</a:t>
            </a:r>
            <a:r>
              <a:rPr lang="cs-CZ" altLang="cs-CZ" sz="2600" noProof="1"/>
              <a:t>it se znakový jazyk a daktyl  sou</a:t>
            </a:r>
            <a:r>
              <a:rPr lang="cs-CZ" altLang="cs-CZ" sz="2600" dirty="0"/>
              <a:t>č</a:t>
            </a:r>
            <a:r>
              <a:rPr lang="cs-CZ" altLang="cs-CZ" sz="2600" noProof="1"/>
              <a:t>asn</a:t>
            </a:r>
            <a:r>
              <a:rPr lang="cs-CZ" altLang="cs-CZ" sz="2600" dirty="0"/>
              <a:t>ě</a:t>
            </a:r>
            <a:r>
              <a:rPr lang="cs-CZ" altLang="cs-CZ" sz="2600" noProof="1"/>
              <a:t>   s d</a:t>
            </a:r>
            <a:r>
              <a:rPr lang="cs-CZ" altLang="cs-CZ" sz="2600" dirty="0"/>
              <a:t>ě</a:t>
            </a:r>
            <a:r>
              <a:rPr lang="cs-CZ" altLang="cs-CZ" sz="2600" noProof="1"/>
              <a:t>tmi </a:t>
            </a:r>
          </a:p>
          <a:p>
            <a:pPr lvl="1" eaLnBrk="1" hangingPunct="1">
              <a:lnSpc>
                <a:spcPct val="76000"/>
              </a:lnSpc>
              <a:buSzPct val="45000"/>
              <a:buFont typeface="Wingdings" pitchFamily="2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noProof="1"/>
              <a:t>Praha, Brno, Valašské Mezi</a:t>
            </a:r>
            <a:r>
              <a:rPr lang="cs-CZ" altLang="cs-CZ" sz="2600" dirty="0"/>
              <a:t>ř</a:t>
            </a:r>
            <a:r>
              <a:rPr lang="cs-CZ" altLang="cs-CZ" sz="2600" noProof="1"/>
              <a:t>í</a:t>
            </a:r>
            <a:r>
              <a:rPr lang="cs-CZ" altLang="cs-CZ" sz="2600" dirty="0"/>
              <a:t>č</a:t>
            </a:r>
            <a:r>
              <a:rPr lang="cs-CZ" altLang="cs-CZ" sz="2600" noProof="1"/>
              <a:t>í, Ostrava, Kyjov a další</a:t>
            </a:r>
          </a:p>
        </p:txBody>
      </p:sp>
      <p:sp>
        <p:nvSpPr>
          <p:cNvPr id="17410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74C577B3-0A8E-4955-B3D3-3878DAC3F667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50</a:t>
            </a:fld>
            <a:endParaRPr lang="en-GB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69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cs-CZ"/>
              <a:t>speciální </a:t>
            </a:r>
            <a:r>
              <a:rPr lang="cs-CZ" dirty="0"/>
              <a:t>školy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08333" cy="345069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bilingvní program vzdělávání pro děti s těžkou sluchovou vadou,</a:t>
            </a:r>
          </a:p>
          <a:p>
            <a:r>
              <a:rPr lang="cs-CZ" dirty="0"/>
              <a:t>oddělený program výuky pro děti se středně těžkou sluchovou vadou </a:t>
            </a:r>
          </a:p>
          <a:p>
            <a:r>
              <a:rPr lang="cs-CZ" dirty="0"/>
              <a:t>s kochleárním implantátem (orální systém).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824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školy pro SP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3528" y="17008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Střední škola, základní škola a mateřská škola </a:t>
            </a:r>
            <a:r>
              <a:rPr lang="cs-CZ" b="1" dirty="0"/>
              <a:t>Hradec Králové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Mateřská škola, základní škola a střední škola pro sluchově postižené </a:t>
            </a:r>
            <a:r>
              <a:rPr lang="cs-CZ" b="1" dirty="0"/>
              <a:t>České Budějovice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a mateřská škola pro sluchově postižené </a:t>
            </a:r>
            <a:r>
              <a:rPr lang="cs-CZ" b="1" dirty="0"/>
              <a:t>Liberec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škola a mateřská škola pro sluchově postižené v </a:t>
            </a:r>
            <a:r>
              <a:rPr lang="cs-CZ" b="1" dirty="0"/>
              <a:t>Ostravě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Střední škola (Asistent zubního technika, obor Ošetřovatel), základní škola a mateřská škola pro sluchově postižené Výmolova, </a:t>
            </a:r>
            <a:r>
              <a:rPr lang="cs-CZ" b="1" dirty="0"/>
              <a:t>Praha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Střední škola, základní škola a mateřská škola pro sluchově postižené Holečkova, </a:t>
            </a:r>
            <a:r>
              <a:rPr lang="cs-CZ" b="1" dirty="0"/>
              <a:t>Praha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Mateřská škola, základní škola a střední škola pro sluchově postižené ve </a:t>
            </a:r>
            <a:r>
              <a:rPr lang="cs-CZ" b="1" dirty="0"/>
              <a:t>Valašském Meziříčí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Speciální školy pro sluchově postižené v Ječné ulici v</a:t>
            </a:r>
            <a:r>
              <a:rPr lang="cs-CZ" b="1" dirty="0"/>
              <a:t> Praze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Speciální školy pro sluchově postižené </a:t>
            </a:r>
            <a:r>
              <a:rPr lang="cs-CZ" b="1" dirty="0"/>
              <a:t>Plzeň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Mateřská škola a základní škola pro sluchově postižené </a:t>
            </a:r>
            <a:r>
              <a:rPr lang="cs-CZ" b="1" dirty="0"/>
              <a:t>Brno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Střední škola, základní škola a mateřská škola pro sluchově postižené v </a:t>
            </a:r>
            <a:r>
              <a:rPr lang="cs-CZ" b="1" dirty="0"/>
              <a:t>Olomouci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5463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Běžný vzdělávací proud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7408333" cy="3450696"/>
          </a:xfrm>
        </p:spPr>
        <p:txBody>
          <a:bodyPr/>
          <a:lstStyle/>
          <a:p>
            <a:r>
              <a:rPr lang="cs-CZ" dirty="0"/>
              <a:t>Do 1 měsíce IVP</a:t>
            </a:r>
          </a:p>
          <a:p>
            <a:r>
              <a:rPr lang="cs-CZ" dirty="0"/>
              <a:t>SPC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Rozvoj dalších dovedností</a:t>
            </a:r>
          </a:p>
        </p:txBody>
      </p:sp>
    </p:spTree>
    <p:extLst>
      <p:ext uri="{BB962C8B-B14F-4D97-AF65-F5344CB8AC3E}">
        <p14:creationId xmlns:p14="http://schemas.microsoft.com/office/powerpoint/2010/main" val="1413584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1173163" y="325438"/>
            <a:ext cx="7769225" cy="1403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noProof="1">
                <a:solidFill>
                  <a:srgbClr val="004586"/>
                </a:solidFill>
              </a:rPr>
              <a:t>SPECIÁLN</a:t>
            </a:r>
            <a:r>
              <a:rPr lang="cs-CZ" altLang="cs-CZ" b="1">
                <a:solidFill>
                  <a:srgbClr val="004586"/>
                </a:solidFill>
              </a:rPr>
              <a:t>Ě</a:t>
            </a:r>
            <a:r>
              <a:rPr lang="cs-CZ" altLang="cs-CZ" b="1" noProof="1">
                <a:solidFill>
                  <a:srgbClr val="004586"/>
                </a:solidFill>
              </a:rPr>
              <a:t> PEDAGOGICKÉ CENTRUM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2132856"/>
            <a:ext cx="8640960" cy="4392488"/>
          </a:xfrm>
        </p:spPr>
        <p:txBody>
          <a:bodyPr lIns="0" tIns="0" rIns="0" bIns="0">
            <a:normAutofit fontScale="70000" lnSpcReduction="20000"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depistá</a:t>
            </a:r>
            <a:r>
              <a:rPr lang="cs-CZ" altLang="cs-CZ" sz="2400" dirty="0"/>
              <a:t>ž</a:t>
            </a:r>
            <a:r>
              <a:rPr lang="cs-CZ" altLang="cs-CZ" sz="2400" noProof="1"/>
              <a:t> jedinc</a:t>
            </a:r>
            <a:r>
              <a:rPr lang="cs-CZ" altLang="cs-CZ" sz="2400" dirty="0"/>
              <a:t>ů</a:t>
            </a:r>
            <a:r>
              <a:rPr lang="cs-CZ" altLang="cs-CZ" sz="2400" noProof="1"/>
              <a:t> s ur</a:t>
            </a:r>
            <a:r>
              <a:rPr lang="cs-CZ" altLang="cs-CZ" sz="2400" dirty="0"/>
              <a:t>č</a:t>
            </a:r>
            <a:r>
              <a:rPr lang="cs-CZ" altLang="cs-CZ" sz="2400" noProof="1"/>
              <a:t>itým typem posti</a:t>
            </a:r>
            <a:r>
              <a:rPr lang="cs-CZ" altLang="cs-CZ" sz="2400" dirty="0"/>
              <a:t>ž</a:t>
            </a:r>
            <a:r>
              <a:rPr lang="cs-CZ" altLang="cs-CZ" sz="2400" noProof="1"/>
              <a:t>ení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komplexní diagnostika </a:t>
            </a:r>
            <a:r>
              <a:rPr lang="cs-CZ" altLang="cs-CZ" sz="2400" dirty="0"/>
              <a:t>ž</a:t>
            </a:r>
            <a:r>
              <a:rPr lang="cs-CZ" altLang="cs-CZ" sz="2400" noProof="1"/>
              <a:t>áka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rady a doporu</a:t>
            </a:r>
            <a:r>
              <a:rPr lang="cs-CZ" altLang="cs-CZ" sz="2400" dirty="0"/>
              <a:t>č</a:t>
            </a:r>
            <a:r>
              <a:rPr lang="cs-CZ" altLang="cs-CZ" sz="2400" noProof="1"/>
              <a:t>ení týkající se výchovy a rozvoje d</a:t>
            </a:r>
            <a:r>
              <a:rPr lang="cs-CZ" altLang="cs-CZ" sz="2400" dirty="0"/>
              <a:t>ě</a:t>
            </a:r>
            <a:r>
              <a:rPr lang="cs-CZ" altLang="cs-CZ" sz="2400" noProof="1"/>
              <a:t>tí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dirty="0"/>
              <a:t>p</a:t>
            </a:r>
            <a:r>
              <a:rPr lang="cs-CZ" altLang="cs-CZ" sz="2400" noProof="1"/>
              <a:t>omoc p</a:t>
            </a:r>
            <a:r>
              <a:rPr lang="cs-CZ" altLang="cs-CZ" sz="2400" dirty="0"/>
              <a:t>ř</a:t>
            </a:r>
            <a:r>
              <a:rPr lang="cs-CZ" altLang="cs-CZ" sz="2400" noProof="1"/>
              <a:t>i integraci </a:t>
            </a:r>
            <a:r>
              <a:rPr lang="cs-CZ" altLang="cs-CZ" sz="2400" dirty="0"/>
              <a:t>ž</a:t>
            </a:r>
            <a:r>
              <a:rPr lang="cs-CZ" altLang="cs-CZ" sz="2400" noProof="1"/>
              <a:t>ák</a:t>
            </a:r>
            <a:r>
              <a:rPr lang="cs-CZ" altLang="cs-CZ" sz="2400" dirty="0"/>
              <a:t>ů</a:t>
            </a:r>
            <a:r>
              <a:rPr lang="cs-CZ" altLang="cs-CZ" sz="2400" noProof="1"/>
              <a:t> se zdravotním posti</a:t>
            </a:r>
            <a:r>
              <a:rPr lang="cs-CZ" altLang="cs-CZ" sz="2400" dirty="0"/>
              <a:t>ž</a:t>
            </a:r>
            <a:r>
              <a:rPr lang="cs-CZ" altLang="cs-CZ" sz="2400" noProof="1"/>
              <a:t>ením, instruktá</a:t>
            </a:r>
            <a:r>
              <a:rPr lang="cs-CZ" altLang="cs-CZ" sz="2400" dirty="0"/>
              <a:t>ž</a:t>
            </a:r>
            <a:r>
              <a:rPr lang="cs-CZ" altLang="cs-CZ" sz="2400" noProof="1"/>
              <a:t> a úprava prost</a:t>
            </a:r>
            <a:r>
              <a:rPr lang="cs-CZ" altLang="cs-CZ" sz="2400" dirty="0"/>
              <a:t>ř</a:t>
            </a:r>
            <a:r>
              <a:rPr lang="cs-CZ" altLang="cs-CZ" sz="2400" noProof="1"/>
              <a:t>edí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dirty="0"/>
              <a:t>t</a:t>
            </a:r>
            <a:r>
              <a:rPr lang="cs-CZ" altLang="cs-CZ" sz="2400" noProof="1"/>
              <a:t>vorba plánu pé</a:t>
            </a:r>
            <a:r>
              <a:rPr lang="cs-CZ" altLang="cs-CZ" sz="2400" dirty="0"/>
              <a:t>č</a:t>
            </a:r>
            <a:r>
              <a:rPr lang="cs-CZ" altLang="cs-CZ" sz="2400" noProof="1"/>
              <a:t>e o </a:t>
            </a:r>
            <a:r>
              <a:rPr lang="cs-CZ" altLang="cs-CZ" sz="2400" dirty="0"/>
              <a:t>ž</a:t>
            </a:r>
            <a:r>
              <a:rPr lang="cs-CZ" altLang="cs-CZ" sz="2400" noProof="1"/>
              <a:t>áka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dirty="0"/>
              <a:t>k</a:t>
            </a:r>
            <a:r>
              <a:rPr lang="cs-CZ" altLang="cs-CZ" sz="2400" noProof="1"/>
              <a:t>onzultace profesní orientace (SŠ, OŠ, ...)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individuální výuka speciálních dovedností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ukázky a vyp</a:t>
            </a:r>
            <a:r>
              <a:rPr lang="cs-CZ" altLang="cs-CZ" sz="2400" dirty="0"/>
              <a:t>ů</a:t>
            </a:r>
            <a:r>
              <a:rPr lang="cs-CZ" altLang="cs-CZ" sz="2400" noProof="1"/>
              <a:t>j</a:t>
            </a:r>
            <a:r>
              <a:rPr lang="cs-CZ" altLang="cs-CZ" sz="2400" dirty="0"/>
              <a:t>č</a:t>
            </a:r>
            <a:r>
              <a:rPr lang="cs-CZ" altLang="cs-CZ" sz="2400" noProof="1"/>
              <a:t>ování speciálních kompenza</a:t>
            </a:r>
            <a:r>
              <a:rPr lang="cs-CZ" altLang="cs-CZ" sz="2400" dirty="0"/>
              <a:t>č</a:t>
            </a:r>
            <a:r>
              <a:rPr lang="cs-CZ" altLang="cs-CZ" sz="2400" noProof="1"/>
              <a:t>ních pom</a:t>
            </a:r>
            <a:r>
              <a:rPr lang="cs-CZ" altLang="cs-CZ" sz="2400" dirty="0"/>
              <a:t>ů</a:t>
            </a:r>
            <a:r>
              <a:rPr lang="cs-CZ" altLang="cs-CZ" sz="2400" noProof="1"/>
              <a:t>cek, u</a:t>
            </a:r>
            <a:r>
              <a:rPr lang="cs-CZ" altLang="cs-CZ" sz="2400" dirty="0"/>
              <a:t>č</a:t>
            </a:r>
            <a:r>
              <a:rPr lang="cs-CZ" altLang="cs-CZ" sz="2400" noProof="1"/>
              <a:t>ebnic, her, odborné literatury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konzultace pro zákonné zástupce, pedagogické pracovníky, školy a školská za</a:t>
            </a:r>
            <a:r>
              <a:rPr lang="cs-CZ" altLang="cs-CZ" dirty="0"/>
              <a:t>ř</a:t>
            </a:r>
            <a:r>
              <a:rPr lang="cs-CZ" altLang="cs-CZ" noProof="1"/>
              <a:t>ízení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sociáln</a:t>
            </a:r>
            <a:r>
              <a:rPr lang="cs-CZ" altLang="cs-CZ" dirty="0"/>
              <a:t>ě</a:t>
            </a:r>
            <a:r>
              <a:rPr lang="cs-CZ" altLang="cs-CZ" noProof="1"/>
              <a:t> právní poradenství (sociální dávky, p</a:t>
            </a:r>
            <a:r>
              <a:rPr lang="cs-CZ" altLang="cs-CZ" dirty="0"/>
              <a:t>ř</a:t>
            </a:r>
            <a:r>
              <a:rPr lang="cs-CZ" altLang="cs-CZ" noProof="1"/>
              <a:t>ísp</a:t>
            </a:r>
            <a:r>
              <a:rPr lang="cs-CZ" altLang="cs-CZ" dirty="0"/>
              <a:t>ě</a:t>
            </a:r>
            <a:r>
              <a:rPr lang="cs-CZ" altLang="cs-CZ" noProof="1"/>
              <a:t>vky apod.)</a:t>
            </a:r>
            <a:r>
              <a:rPr lang="ar-SA" altLang="cs-CZ" noProof="1"/>
              <a:t>‏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zpracování návrhů individuálních vzd</a:t>
            </a:r>
            <a:r>
              <a:rPr lang="cs-CZ" altLang="cs-CZ" dirty="0"/>
              <a:t>ě</a:t>
            </a:r>
            <a:r>
              <a:rPr lang="cs-CZ" altLang="cs-CZ" noProof="1"/>
              <a:t>lávacích plánů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noProof="1"/>
              <a:t>Asociace speciáln</a:t>
            </a:r>
            <a:r>
              <a:rPr lang="cs-CZ" altLang="cs-CZ" dirty="0"/>
              <a:t>ě</a:t>
            </a:r>
            <a:r>
              <a:rPr lang="cs-CZ" altLang="cs-CZ" noProof="1"/>
              <a:t> pedagogických center České republiky (http://www.apspc.cz/)</a:t>
            </a:r>
            <a:r>
              <a:rPr lang="ar-SA" altLang="cs-CZ" noProof="1"/>
              <a:t>‏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400" noProof="1"/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3268FC0D-750D-429C-AA58-B3BD3B323F50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54</a:t>
            </a:fld>
            <a:endParaRPr lang="en-GB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84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1173163" y="325438"/>
            <a:ext cx="7769225" cy="140335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b="1" noProof="1">
                <a:solidFill>
                  <a:srgbClr val="004586"/>
                </a:solidFill>
              </a:rPr>
              <a:t>ST</a:t>
            </a:r>
            <a:r>
              <a:rPr lang="cs-CZ" altLang="cs-CZ" sz="3600" b="1">
                <a:solidFill>
                  <a:srgbClr val="004586"/>
                </a:solidFill>
              </a:rPr>
              <a:t>Ř</a:t>
            </a:r>
            <a:r>
              <a:rPr lang="cs-CZ" altLang="cs-CZ" sz="3600" b="1" noProof="1">
                <a:solidFill>
                  <a:srgbClr val="004586"/>
                </a:solidFill>
              </a:rPr>
              <a:t>EDOŠKOLSKÉ VZD</a:t>
            </a:r>
            <a:r>
              <a:rPr lang="cs-CZ" altLang="cs-CZ" sz="3600" b="1">
                <a:solidFill>
                  <a:srgbClr val="004586"/>
                </a:solidFill>
              </a:rPr>
              <a:t>Ě</a:t>
            </a:r>
            <a:r>
              <a:rPr lang="cs-CZ" altLang="cs-CZ" sz="3600" b="1" noProof="1">
                <a:solidFill>
                  <a:srgbClr val="004586"/>
                </a:solidFill>
              </a:rPr>
              <a:t>LÁVÁNÍ – sluchov</a:t>
            </a:r>
            <a:r>
              <a:rPr lang="cs-CZ" altLang="cs-CZ" sz="3600" b="1">
                <a:solidFill>
                  <a:srgbClr val="004586"/>
                </a:solidFill>
              </a:rPr>
              <a:t>ě</a:t>
            </a:r>
            <a:r>
              <a:rPr lang="cs-CZ" altLang="cs-CZ" sz="3600" b="1" noProof="1">
                <a:solidFill>
                  <a:srgbClr val="004586"/>
                </a:solidFill>
              </a:rPr>
              <a:t> posti</a:t>
            </a:r>
            <a:r>
              <a:rPr lang="cs-CZ" altLang="cs-CZ" sz="3600" b="1">
                <a:solidFill>
                  <a:srgbClr val="004586"/>
                </a:solidFill>
              </a:rPr>
              <a:t>ž</a:t>
            </a:r>
            <a:r>
              <a:rPr lang="cs-CZ" altLang="cs-CZ" sz="3600" b="1" noProof="1">
                <a:solidFill>
                  <a:srgbClr val="004586"/>
                </a:solidFill>
              </a:rPr>
              <a:t>ení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1285875"/>
            <a:ext cx="8453189" cy="4654550"/>
          </a:xfrm>
        </p:spPr>
        <p:txBody>
          <a:bodyPr lIns="0" tIns="0" rIns="0" bIns="0"/>
          <a:lstStyle/>
          <a:p>
            <a:pPr eaLnBrk="1" hangingPunct="1">
              <a:lnSpc>
                <a:spcPct val="76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400" noProof="1"/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gymnázium, obchodní akademie,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St</a:t>
            </a:r>
            <a:r>
              <a:rPr lang="cs-CZ" altLang="cs-CZ" sz="2400" dirty="0"/>
              <a:t>ř</a:t>
            </a:r>
            <a:r>
              <a:rPr lang="cs-CZ" altLang="cs-CZ" sz="2400" noProof="1"/>
              <a:t>ední pr</a:t>
            </a:r>
            <a:r>
              <a:rPr lang="cs-CZ" altLang="cs-CZ" sz="2400" dirty="0"/>
              <a:t>ů</a:t>
            </a:r>
            <a:r>
              <a:rPr lang="cs-CZ" altLang="cs-CZ" sz="2400" noProof="1"/>
              <a:t>myslová škola elektrotechnická ve VM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1992-1993 v Hradci Králové St</a:t>
            </a:r>
            <a:r>
              <a:rPr lang="cs-CZ" altLang="cs-CZ" sz="2400" dirty="0"/>
              <a:t>ř</a:t>
            </a:r>
            <a:r>
              <a:rPr lang="cs-CZ" altLang="cs-CZ" sz="2400" noProof="1"/>
              <a:t>ední pedagogická škola pro sluchov</a:t>
            </a:r>
            <a:r>
              <a:rPr lang="cs-CZ" altLang="cs-CZ" sz="2400" dirty="0"/>
              <a:t>ě</a:t>
            </a:r>
            <a:r>
              <a:rPr lang="cs-CZ" altLang="cs-CZ" sz="2400" noProof="1"/>
              <a:t> posti</a:t>
            </a:r>
            <a:r>
              <a:rPr lang="cs-CZ" altLang="cs-CZ" sz="2400" dirty="0"/>
              <a:t>ž</a:t>
            </a:r>
            <a:r>
              <a:rPr lang="cs-CZ" altLang="cs-CZ" sz="2400" noProof="1"/>
              <a:t>ené, obor P</a:t>
            </a:r>
            <a:r>
              <a:rPr lang="cs-CZ" altLang="cs-CZ" sz="2400" dirty="0"/>
              <a:t>ř</a:t>
            </a:r>
            <a:r>
              <a:rPr lang="cs-CZ" altLang="cs-CZ" sz="2400" noProof="1"/>
              <a:t>edškolní a mimoškolní pedagogika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v Brn</a:t>
            </a:r>
            <a:r>
              <a:rPr lang="cs-CZ" altLang="cs-CZ" sz="2400" dirty="0"/>
              <a:t>ě</a:t>
            </a:r>
            <a:r>
              <a:rPr lang="cs-CZ" altLang="cs-CZ" sz="2400" noProof="1"/>
              <a:t> St</a:t>
            </a:r>
            <a:r>
              <a:rPr lang="cs-CZ" altLang="cs-CZ" sz="2400" dirty="0"/>
              <a:t>ř</a:t>
            </a:r>
            <a:r>
              <a:rPr lang="cs-CZ" altLang="cs-CZ" sz="2400" noProof="1"/>
              <a:t>ední pr</a:t>
            </a:r>
            <a:r>
              <a:rPr lang="cs-CZ" altLang="cs-CZ" sz="2400" dirty="0"/>
              <a:t>ů</a:t>
            </a:r>
            <a:r>
              <a:rPr lang="cs-CZ" altLang="cs-CZ" sz="2400" noProof="1"/>
              <a:t>myslová škola od</a:t>
            </a:r>
            <a:r>
              <a:rPr lang="cs-CZ" altLang="cs-CZ" sz="2400" dirty="0"/>
              <a:t>ě</a:t>
            </a:r>
            <a:r>
              <a:rPr lang="cs-CZ" altLang="cs-CZ" sz="2400" noProof="1"/>
              <a:t>vní pro sluchov</a:t>
            </a:r>
            <a:r>
              <a:rPr lang="cs-CZ" altLang="cs-CZ" sz="2400" dirty="0"/>
              <a:t>ě</a:t>
            </a:r>
            <a:r>
              <a:rPr lang="cs-CZ" altLang="cs-CZ" sz="2400" noProof="1"/>
              <a:t> posti</a:t>
            </a:r>
            <a:r>
              <a:rPr lang="cs-CZ" altLang="cs-CZ" sz="2400" dirty="0"/>
              <a:t>ž</a:t>
            </a:r>
            <a:r>
              <a:rPr lang="cs-CZ" altLang="cs-CZ" sz="2400" noProof="1"/>
              <a:t>ené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1994-95 St</a:t>
            </a:r>
            <a:r>
              <a:rPr lang="cs-CZ" altLang="cs-CZ" sz="2400" dirty="0"/>
              <a:t>ř</a:t>
            </a:r>
            <a:r>
              <a:rPr lang="cs-CZ" altLang="cs-CZ" sz="2400" noProof="1"/>
              <a:t>ední zdravotnická škola pro sluchov</a:t>
            </a:r>
            <a:r>
              <a:rPr lang="cs-CZ" altLang="cs-CZ" sz="2400" dirty="0"/>
              <a:t>ě</a:t>
            </a:r>
            <a:r>
              <a:rPr lang="cs-CZ" altLang="cs-CZ" sz="2400" noProof="1"/>
              <a:t> posti</a:t>
            </a:r>
            <a:r>
              <a:rPr lang="cs-CZ" altLang="cs-CZ" sz="2400" dirty="0"/>
              <a:t>ž</a:t>
            </a:r>
            <a:r>
              <a:rPr lang="cs-CZ" altLang="cs-CZ" sz="2400" noProof="1"/>
              <a:t>ené v Beroun</a:t>
            </a:r>
            <a:r>
              <a:rPr lang="cs-CZ" altLang="cs-CZ" sz="2400" dirty="0"/>
              <a:t>ě</a:t>
            </a:r>
            <a:r>
              <a:rPr lang="cs-CZ" altLang="cs-CZ" sz="2400" noProof="1"/>
              <a:t>, obor Zubní technik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st</a:t>
            </a:r>
            <a:r>
              <a:rPr lang="cs-CZ" altLang="cs-CZ" sz="2400" dirty="0"/>
              <a:t>ř</a:t>
            </a:r>
            <a:r>
              <a:rPr lang="cs-CZ" altLang="cs-CZ" sz="2400" noProof="1"/>
              <a:t>ední odborná u</a:t>
            </a:r>
            <a:r>
              <a:rPr lang="cs-CZ" altLang="cs-CZ" sz="2400" dirty="0"/>
              <a:t>č</a:t>
            </a:r>
            <a:r>
              <a:rPr lang="cs-CZ" altLang="cs-CZ" sz="2400" noProof="1"/>
              <a:t>ilišt</a:t>
            </a:r>
            <a:r>
              <a:rPr lang="cs-CZ" altLang="cs-CZ" sz="2400" dirty="0"/>
              <a:t>ě</a:t>
            </a:r>
            <a:r>
              <a:rPr lang="cs-CZ" altLang="cs-CZ" sz="2400" noProof="1"/>
              <a:t> (obor zahradník/zahradnice, elektrikář, záme</a:t>
            </a:r>
            <a:r>
              <a:rPr lang="cs-CZ" altLang="cs-CZ" sz="2400" dirty="0"/>
              <a:t>č</a:t>
            </a:r>
            <a:r>
              <a:rPr lang="cs-CZ" altLang="cs-CZ" sz="2400" noProof="1"/>
              <a:t>ník, podlahá</a:t>
            </a:r>
            <a:r>
              <a:rPr lang="cs-CZ" altLang="cs-CZ" sz="2400" dirty="0"/>
              <a:t>ř</a:t>
            </a:r>
            <a:r>
              <a:rPr lang="cs-CZ" altLang="cs-CZ" sz="2400" noProof="1"/>
              <a:t>ské práce, prodava</a:t>
            </a:r>
            <a:r>
              <a:rPr lang="cs-CZ" altLang="cs-CZ" sz="2400" dirty="0"/>
              <a:t>č</a:t>
            </a:r>
            <a:r>
              <a:rPr lang="cs-CZ" altLang="cs-CZ" sz="2400" noProof="1"/>
              <a:t>ské práce, truhlá</a:t>
            </a:r>
            <a:r>
              <a:rPr lang="cs-CZ" altLang="cs-CZ" sz="2400" dirty="0"/>
              <a:t>ř</a:t>
            </a:r>
            <a:r>
              <a:rPr lang="cs-CZ" altLang="cs-CZ" sz="2400" noProof="1"/>
              <a:t>, </a:t>
            </a:r>
            <a:r>
              <a:rPr lang="cs-CZ" altLang="cs-CZ" sz="2400" dirty="0"/>
              <a:t>ř</a:t>
            </a:r>
            <a:r>
              <a:rPr lang="cs-CZ" altLang="cs-CZ" sz="2400" noProof="1"/>
              <a:t>ezbá</a:t>
            </a:r>
            <a:r>
              <a:rPr lang="cs-CZ" altLang="cs-CZ" sz="2400" dirty="0"/>
              <a:t>ř</a:t>
            </a:r>
            <a:r>
              <a:rPr lang="cs-CZ" altLang="cs-CZ" sz="2400" noProof="1"/>
              <a:t>, kucha</a:t>
            </a:r>
            <a:r>
              <a:rPr lang="cs-CZ" altLang="cs-CZ" sz="2400" dirty="0"/>
              <a:t>ř</a:t>
            </a:r>
            <a:r>
              <a:rPr lang="cs-CZ" altLang="cs-CZ" sz="2400" noProof="1"/>
              <a:t>, cukrá</a:t>
            </a:r>
            <a:r>
              <a:rPr lang="cs-CZ" altLang="cs-CZ" sz="2400" dirty="0"/>
              <a:t>ř</a:t>
            </a:r>
            <a:r>
              <a:rPr lang="cs-CZ" altLang="cs-CZ" sz="2400" noProof="1"/>
              <a:t>..)</a:t>
            </a:r>
            <a:r>
              <a:rPr lang="ar-SA" altLang="cs-CZ" sz="2400" noProof="1"/>
              <a:t>‏</a:t>
            </a:r>
          </a:p>
        </p:txBody>
      </p:sp>
      <p:sp>
        <p:nvSpPr>
          <p:cNvPr id="27650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23A43B92-1693-406F-8EC7-FABF2FB81D2B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55</a:t>
            </a:fld>
            <a:endParaRPr lang="en-GB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8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>
          <a:xfrm>
            <a:off x="1374775" y="-610394"/>
            <a:ext cx="7769225" cy="1220787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noProof="1"/>
              <a:t>NABÍZENÉ SLU</a:t>
            </a:r>
            <a:r>
              <a:rPr lang="cs-CZ" altLang="cs-CZ" b="1" dirty="0" err="1"/>
              <a:t>Ž</a:t>
            </a:r>
            <a:r>
              <a:rPr lang="cs-CZ" altLang="cs-CZ" b="1" noProof="1"/>
              <a:t>BY NNO: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66770" y="978408"/>
            <a:ext cx="7769225" cy="5276850"/>
          </a:xfrm>
        </p:spPr>
        <p:txBody>
          <a:bodyPr lIns="0" tIns="0" rIns="0" bIns="0"/>
          <a:lstStyle/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osv</a:t>
            </a:r>
            <a:r>
              <a:rPr lang="cs-CZ" altLang="cs-CZ" sz="2400" dirty="0"/>
              <a:t>ě</a:t>
            </a:r>
            <a:r>
              <a:rPr lang="cs-CZ" altLang="cs-CZ" sz="2400" noProof="1"/>
              <a:t>ta mezi odbornou i laickou ve</a:t>
            </a:r>
            <a:r>
              <a:rPr lang="cs-CZ" altLang="cs-CZ" sz="2400" dirty="0"/>
              <a:t>ř</a:t>
            </a:r>
            <a:r>
              <a:rPr lang="cs-CZ" altLang="cs-CZ" sz="2400" noProof="1"/>
              <a:t>ejností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b="1" noProof="1"/>
              <a:t>volno</a:t>
            </a:r>
            <a:r>
              <a:rPr lang="cs-CZ" altLang="cs-CZ" sz="2400" b="1" dirty="0"/>
              <a:t>č</a:t>
            </a:r>
            <a:r>
              <a:rPr lang="cs-CZ" altLang="cs-CZ" sz="2400" b="1" noProof="1"/>
              <a:t>asové aktivity </a:t>
            </a:r>
            <a:r>
              <a:rPr lang="cs-CZ" altLang="cs-CZ" sz="2400" noProof="1"/>
              <a:t>(kulturní, zájmová a sportovní </a:t>
            </a:r>
            <a:r>
              <a:rPr lang="cs-CZ" altLang="cs-CZ" sz="2400" dirty="0"/>
              <a:t>č</a:t>
            </a:r>
            <a:r>
              <a:rPr lang="cs-CZ" altLang="cs-CZ" sz="2400" noProof="1"/>
              <a:t>innost; pravideln</a:t>
            </a:r>
            <a:r>
              <a:rPr lang="cs-CZ" altLang="cs-CZ" sz="2400" dirty="0"/>
              <a:t>á</a:t>
            </a:r>
            <a:r>
              <a:rPr lang="cs-CZ" altLang="cs-CZ" sz="2400" noProof="1"/>
              <a:t> i mimo</a:t>
            </a:r>
            <a:r>
              <a:rPr lang="cs-CZ" altLang="cs-CZ" sz="2400" dirty="0"/>
              <a:t>ř</a:t>
            </a:r>
            <a:r>
              <a:rPr lang="cs-CZ" altLang="cs-CZ" sz="2400" noProof="1"/>
              <a:t>ádná setkání, týdenní rekondi</a:t>
            </a:r>
            <a:r>
              <a:rPr lang="cs-CZ" altLang="cs-CZ" sz="2400" dirty="0"/>
              <a:t>č</a:t>
            </a:r>
            <a:r>
              <a:rPr lang="cs-CZ" altLang="cs-CZ" sz="2400" noProof="1"/>
              <a:t>ní pobyty..) 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noProof="1"/>
              <a:t>Sdru</a:t>
            </a:r>
            <a:r>
              <a:rPr lang="cs-CZ" altLang="cs-CZ" sz="2000" dirty="0"/>
              <a:t>ž</a:t>
            </a:r>
            <a:r>
              <a:rPr lang="cs-CZ" altLang="cs-CZ" sz="2000" noProof="1"/>
              <a:t>ení zdravotn</a:t>
            </a:r>
            <a:r>
              <a:rPr lang="cs-CZ" altLang="cs-CZ" sz="2000" dirty="0"/>
              <a:t>ě</a:t>
            </a:r>
            <a:r>
              <a:rPr lang="cs-CZ" altLang="cs-CZ" sz="2000" noProof="1"/>
              <a:t> posti</a:t>
            </a:r>
            <a:r>
              <a:rPr lang="cs-CZ" altLang="cs-CZ" sz="2000" dirty="0"/>
              <a:t>ž</a:t>
            </a:r>
            <a:r>
              <a:rPr lang="cs-CZ" altLang="cs-CZ" sz="2000" noProof="1"/>
              <a:t>ených ob</a:t>
            </a:r>
            <a:r>
              <a:rPr lang="cs-CZ" altLang="cs-CZ" sz="2000" dirty="0"/>
              <a:t>č</a:t>
            </a:r>
            <a:r>
              <a:rPr lang="cs-CZ" altLang="cs-CZ" sz="2000" noProof="1"/>
              <a:t>an</a:t>
            </a:r>
            <a:r>
              <a:rPr lang="cs-CZ" altLang="cs-CZ" sz="2000" dirty="0"/>
              <a:t>ů</a:t>
            </a:r>
            <a:r>
              <a:rPr lang="cs-CZ" altLang="cs-CZ" sz="2000" noProof="1"/>
              <a:t> a jejich p</a:t>
            </a:r>
            <a:r>
              <a:rPr lang="cs-CZ" altLang="cs-CZ" sz="2000" dirty="0"/>
              <a:t>ř</a:t>
            </a:r>
            <a:r>
              <a:rPr lang="cs-CZ" altLang="cs-CZ" sz="2000" noProof="1"/>
              <a:t>átel, </a:t>
            </a:r>
          </a:p>
          <a:p>
            <a:pPr lvl="1"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/>
              <a:t>Č</a:t>
            </a:r>
            <a:r>
              <a:rPr lang="cs-CZ" altLang="cs-CZ" sz="2000" noProof="1"/>
              <a:t>eská unie neslyšících, 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sociální poradenství ohledn</a:t>
            </a:r>
            <a:r>
              <a:rPr lang="cs-CZ" altLang="cs-CZ" sz="2400" dirty="0"/>
              <a:t>ě</a:t>
            </a:r>
            <a:r>
              <a:rPr lang="cs-CZ" altLang="cs-CZ" sz="2400" noProof="1"/>
              <a:t> sociálních dávek a přísp</a:t>
            </a:r>
            <a:r>
              <a:rPr lang="cs-CZ" altLang="cs-CZ" sz="2400" dirty="0"/>
              <a:t>ě</a:t>
            </a:r>
            <a:r>
              <a:rPr lang="cs-CZ" altLang="cs-CZ" sz="2400" noProof="1"/>
              <a:t>vk</a:t>
            </a:r>
            <a:r>
              <a:rPr lang="cs-CZ" altLang="cs-CZ" sz="2400" dirty="0"/>
              <a:t>ů</a:t>
            </a:r>
            <a:r>
              <a:rPr lang="cs-CZ" altLang="cs-CZ" sz="2400" noProof="1"/>
              <a:t> na kompenza</a:t>
            </a:r>
            <a:r>
              <a:rPr lang="cs-CZ" altLang="cs-CZ" sz="2400" dirty="0"/>
              <a:t>č</a:t>
            </a:r>
            <a:r>
              <a:rPr lang="cs-CZ" altLang="cs-CZ" sz="2400" noProof="1"/>
              <a:t>ní pom</a:t>
            </a:r>
            <a:r>
              <a:rPr lang="cs-CZ" altLang="cs-CZ" sz="2400" dirty="0"/>
              <a:t>ů</a:t>
            </a:r>
            <a:r>
              <a:rPr lang="cs-CZ" altLang="cs-CZ" sz="2400" noProof="1"/>
              <a:t>cky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výb</a:t>
            </a:r>
            <a:r>
              <a:rPr lang="cs-CZ" altLang="cs-CZ" sz="2400" dirty="0"/>
              <a:t>ě</a:t>
            </a:r>
            <a:r>
              <a:rPr lang="cs-CZ" altLang="cs-CZ" sz="2400" noProof="1"/>
              <a:t>r a doporu</a:t>
            </a:r>
            <a:r>
              <a:rPr lang="cs-CZ" altLang="cs-CZ" sz="2400" dirty="0"/>
              <a:t>č</a:t>
            </a:r>
            <a:r>
              <a:rPr lang="cs-CZ" altLang="cs-CZ" sz="2400" noProof="1"/>
              <a:t>ení pom</a:t>
            </a:r>
            <a:r>
              <a:rPr lang="cs-CZ" altLang="cs-CZ" sz="2400" dirty="0"/>
              <a:t>ů</a:t>
            </a:r>
            <a:r>
              <a:rPr lang="cs-CZ" altLang="cs-CZ" sz="2400" noProof="1"/>
              <a:t>cek v</a:t>
            </a:r>
            <a:r>
              <a:rPr lang="cs-CZ" altLang="cs-CZ" sz="2400" dirty="0"/>
              <a:t>č</a:t>
            </a:r>
            <a:r>
              <a:rPr lang="cs-CZ" altLang="cs-CZ" sz="2400" noProof="1"/>
              <a:t>etn</a:t>
            </a:r>
            <a:r>
              <a:rPr lang="cs-CZ" altLang="cs-CZ" sz="2400" dirty="0"/>
              <a:t>ě</a:t>
            </a:r>
            <a:r>
              <a:rPr lang="cs-CZ" altLang="cs-CZ" sz="2400" noProof="1"/>
              <a:t> nácviku práce s náro</a:t>
            </a:r>
            <a:r>
              <a:rPr lang="cs-CZ" altLang="cs-CZ" sz="2400" dirty="0"/>
              <a:t>č</a:t>
            </a:r>
            <a:r>
              <a:rPr lang="cs-CZ" altLang="cs-CZ" sz="2400" noProof="1"/>
              <a:t>nými pom</a:t>
            </a:r>
            <a:r>
              <a:rPr lang="cs-CZ" altLang="cs-CZ" sz="2400" dirty="0"/>
              <a:t>ů</a:t>
            </a:r>
            <a:r>
              <a:rPr lang="cs-CZ" altLang="cs-CZ" sz="2400" noProof="1"/>
              <a:t>ckami</a:t>
            </a:r>
          </a:p>
          <a:p>
            <a:pPr eaLnBrk="1" hangingPunct="1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noProof="1"/>
              <a:t>sociální rehabilitace (sebeobsluha, sam. pohyb)</a:t>
            </a:r>
            <a:r>
              <a:rPr lang="ar-SA" altLang="cs-CZ" sz="2400" noProof="1"/>
              <a:t>‏</a:t>
            </a:r>
          </a:p>
        </p:txBody>
      </p:sp>
      <p:sp>
        <p:nvSpPr>
          <p:cNvPr id="31746" name="Zástupný symbol pro číslo snímku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lnSpc>
                <a:spcPct val="86000"/>
              </a:lnSpc>
              <a:spcBef>
                <a:spcPts val="800"/>
              </a:spcBef>
              <a:buClr>
                <a:srgbClr val="0099CC"/>
              </a:buClr>
              <a:buSzPct val="8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404C3A37-8841-416E-9087-F7C53F4DB86B}" type="slidenum">
              <a:rPr lang="en-GB" altLang="cs-CZ" sz="1400">
                <a:latin typeface="Arial" charset="0"/>
              </a:rPr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56</a:t>
            </a:fld>
            <a:endParaRPr lang="en-GB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48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Příklady sdružení s různým zaměřením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32048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Zavři uši </a:t>
            </a:r>
            <a:r>
              <a:rPr lang="cs-CZ" dirty="0">
                <a:hlinkClick r:id="rId2"/>
              </a:rPr>
              <a:t>http://www.zavriusi.eu/</a:t>
            </a:r>
            <a:endParaRPr lang="cs-CZ" dirty="0"/>
          </a:p>
          <a:p>
            <a:pPr marL="0" indent="0">
              <a:buNone/>
            </a:pPr>
            <a:r>
              <a:rPr lang="cs-CZ" sz="1800" dirty="0"/>
              <a:t>Původně volné uskupení neslyšících fotografů, </a:t>
            </a:r>
            <a:r>
              <a:rPr lang="cs-CZ" sz="1800" i="1" dirty="0"/>
              <a:t>vernisáže fotografií, přednášky, které se týkají fotografování, různé kulturní, společenské a sportovní akce, kde se mohou vzájemně, bez bariér, setkávat dva světy - svět neslyšících i svět slyšících.</a:t>
            </a:r>
          </a:p>
          <a:p>
            <a:r>
              <a:rPr lang="cs-CZ" b="1" dirty="0"/>
              <a:t>Tichá hudba </a:t>
            </a:r>
            <a:r>
              <a:rPr lang="cs-CZ" dirty="0">
                <a:hlinkClick r:id="rId3"/>
              </a:rPr>
              <a:t>http://tichahudba.neslysici.cz/</a:t>
            </a:r>
            <a:endParaRPr lang="cs-CZ" dirty="0"/>
          </a:p>
          <a:p>
            <a:pPr marL="0" indent="0">
              <a:buNone/>
            </a:pPr>
            <a:r>
              <a:rPr lang="cs-CZ" sz="1800" i="1" dirty="0"/>
              <a:t>soubor Tichá hudba se již patnáct let věnuje zpěvu ve znakovém jazyce.</a:t>
            </a:r>
          </a:p>
          <a:p>
            <a:r>
              <a:rPr lang="cs-CZ" b="1" dirty="0"/>
              <a:t>Literární koutek Neslyšících </a:t>
            </a:r>
            <a:r>
              <a:rPr lang="cs-CZ" dirty="0">
                <a:hlinkClick r:id="rId4"/>
              </a:rPr>
              <a:t>http://koutek.ruce.cz/</a:t>
            </a:r>
            <a:endParaRPr lang="cs-CZ" dirty="0"/>
          </a:p>
          <a:p>
            <a:pPr marL="0" indent="0">
              <a:buNone/>
            </a:pPr>
            <a:r>
              <a:rPr lang="cs-CZ" sz="1800" i="1" dirty="0"/>
              <a:t>zveřejňuje Neslyšícím básničky, povídky, úvahy, pohádky, perličky a vtipy, cestopisy a časopis NELI (Neslyšící literatura).</a:t>
            </a:r>
          </a:p>
          <a:p>
            <a:r>
              <a:rPr lang="cs-CZ" b="1" dirty="0"/>
              <a:t>Evropské centrum pantomimy neslyšících </a:t>
            </a:r>
            <a:r>
              <a:rPr lang="cs-CZ" dirty="0">
                <a:hlinkClick r:id="rId5"/>
              </a:rPr>
              <a:t>http://www.ecpn.cz/</a:t>
            </a:r>
            <a:endParaRPr lang="cs-CZ" dirty="0"/>
          </a:p>
          <a:p>
            <a:pPr marL="0" indent="0">
              <a:buNone/>
            </a:pPr>
            <a:r>
              <a:rPr lang="cs-CZ" sz="1800" i="1" dirty="0"/>
              <a:t>Brněnská organizace sdružuje neslyšící, nedoslýchavé i </a:t>
            </a:r>
            <a:r>
              <a:rPr lang="cs-CZ" sz="1800" i="1" dirty="0" err="1"/>
              <a:t>šelestáře</a:t>
            </a:r>
            <a:r>
              <a:rPr lang="cs-CZ" sz="1800" i="1" dirty="0"/>
              <a:t>, její nejznámější aktivitou je Mezinárodní festival pantomimy neslyšících.</a:t>
            </a:r>
          </a:p>
          <a:p>
            <a:r>
              <a:rPr lang="cs-CZ" sz="1800" b="1" dirty="0"/>
              <a:t>Divadlo Neslyším </a:t>
            </a:r>
            <a:r>
              <a:rPr lang="cs-CZ" sz="1800" dirty="0">
                <a:hlinkClick r:id="rId6"/>
              </a:rPr>
              <a:t>http://www.neslysim.cz/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brněnské divadlo, jehož členy jsou neslyšící.</a:t>
            </a:r>
          </a:p>
          <a:p>
            <a:r>
              <a:rPr lang="cs-CZ" sz="2100" b="1" i="1" dirty="0"/>
              <a:t>Hudba a neslyšící (</a:t>
            </a:r>
            <a:r>
              <a:rPr lang="cs-CZ" sz="1800" b="1" i="1" dirty="0"/>
              <a:t>hudební skupina </a:t>
            </a:r>
            <a:r>
              <a:rPr lang="cs-CZ" sz="1800" b="1" i="1" dirty="0" err="1"/>
              <a:t>Cava</a:t>
            </a:r>
            <a:r>
              <a:rPr lang="cs-CZ" sz="1800" b="1" i="1" dirty="0"/>
              <a:t>, s níž už několik let spolupracují dvě sluchově postižené ženy: Andrea </a:t>
            </a:r>
            <a:r>
              <a:rPr lang="cs-CZ" sz="1800" b="1" i="1" dirty="0" err="1"/>
              <a:t>Kalců</a:t>
            </a:r>
            <a:r>
              <a:rPr lang="cs-CZ" sz="1800" b="1" i="1" dirty="0"/>
              <a:t> a Veronika Chladová)</a:t>
            </a:r>
            <a:endParaRPr lang="cs-CZ" sz="2100" b="1" i="1" dirty="0"/>
          </a:p>
          <a:p>
            <a:pPr marL="0" indent="0">
              <a:buNone/>
            </a:pPr>
            <a:r>
              <a:rPr lang="cs-CZ" sz="1800" i="1" dirty="0"/>
              <a:t>http://www.ceskatelevize.cz/ivysilani/1096066178-televizni-klub-neslysicich/214562221800005/#CTPlayer-1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2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Autofit/>
          </a:bodyPr>
          <a:lstStyle/>
          <a:p>
            <a:r>
              <a:rPr lang="cs-CZ" sz="3200" dirty="0"/>
              <a:t>Organizace poskytující tlumočnické služby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/>
              <a:t>Centrum zprostředkování tlumočníků pro neslyšící (CZTN) </a:t>
            </a:r>
            <a:br>
              <a:rPr lang="cs-CZ" dirty="0"/>
            </a:br>
            <a:r>
              <a:rPr lang="cs-CZ" dirty="0"/>
              <a:t>Adresa: Hábova 1571, 155 00 Praha 5 - Stodůlky</a:t>
            </a:r>
            <a:br>
              <a:rPr lang="cs-CZ" dirty="0"/>
            </a:br>
            <a:r>
              <a:rPr lang="cs-CZ" dirty="0"/>
              <a:t>www: </a:t>
            </a:r>
            <a:r>
              <a:rPr lang="cs-CZ" dirty="0">
                <a:hlinkClick r:id="rId2"/>
              </a:rPr>
              <a:t>tlumoceni.gong.cz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r>
              <a:rPr lang="cs-CZ" b="1" i="1" dirty="0"/>
              <a:t>Česká komora tlumočníků znakového jazyka</a:t>
            </a:r>
            <a:br>
              <a:rPr lang="cs-CZ" dirty="0"/>
            </a:br>
            <a:r>
              <a:rPr lang="cs-CZ" dirty="0"/>
              <a:t>Adresa: Za Černým Mostem 1522/B, 198 00 Praha 9</a:t>
            </a:r>
            <a:br>
              <a:rPr lang="cs-CZ" dirty="0"/>
            </a:br>
            <a:r>
              <a:rPr lang="cs-CZ" dirty="0"/>
              <a:t>www: </a:t>
            </a:r>
            <a:r>
              <a:rPr lang="cs-CZ" dirty="0">
                <a:hlinkClick r:id="rId3"/>
              </a:rPr>
              <a:t>cktzj.com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r>
              <a:rPr lang="cs-CZ" b="1" i="1" dirty="0"/>
              <a:t>Česká společnost tlumočníků znakového jazyka</a:t>
            </a:r>
            <a:br>
              <a:rPr lang="cs-CZ" dirty="0"/>
            </a:br>
            <a:r>
              <a:rPr lang="cs-CZ" dirty="0"/>
              <a:t>Adresa: Hábova 1571, Praha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r>
              <a:rPr lang="cs-CZ" b="1" i="1" dirty="0"/>
              <a:t>Organizace tlumočníků znakového jazyka (OTZJ)</a:t>
            </a:r>
            <a:br>
              <a:rPr lang="cs-CZ" dirty="0"/>
            </a:br>
            <a:r>
              <a:rPr lang="cs-CZ" dirty="0"/>
              <a:t>Adresa: Vodova 35, 612 00 Brno.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2C303C-1451-CDD3-53E2-4A8BE98314A3}"/>
              </a:ext>
            </a:extLst>
          </p:cNvPr>
          <p:cNvSpPr txBox="1"/>
          <p:nvPr/>
        </p:nvSpPr>
        <p:spPr>
          <a:xfrm>
            <a:off x="2286000" y="303986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https://edu.ceskatelevize.cz/video/9733-kochlearni-implantat</a:t>
            </a:r>
          </a:p>
        </p:txBody>
      </p:sp>
    </p:spTree>
    <p:extLst>
      <p:ext uri="{BB962C8B-B14F-4D97-AF65-F5344CB8AC3E}">
        <p14:creationId xmlns:p14="http://schemas.microsoft.com/office/powerpoint/2010/main" val="35424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A78DE-B645-4811-AE79-719942EA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Převodní poruchy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0DFFF-D7CC-4FF5-8F4B-257FAE09C5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0364" y="800100"/>
            <a:ext cx="8363272" cy="6157292"/>
          </a:xfrm>
        </p:spPr>
        <p:txBody>
          <a:bodyPr>
            <a:normAutofit/>
          </a:bodyPr>
          <a:lstStyle/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PODSTATA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(mechanická část)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PŘÍČINY: 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poruchy funkce Eustachovy trubice,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vrozené vady nebo úrazy bubínku či kůstek KKT)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otoskleróza (ztvrdnutí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třmínku)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záněty středního ucha, perforace bubínku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DŮSLEDKY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Tiché tóny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melodie, </a:t>
            </a:r>
          </a:p>
          <a:p>
            <a:pPr lvl="1"/>
            <a:r>
              <a:rPr lang="cs-CZ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Rytmus, dynamika hlasu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KOMPENZACE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Sluchadla, chirurgicky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STUPEŇ POSTIŽENÍ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2000" dirty="0"/>
              <a:t>Lehká až střední nedoslýchavost</a:t>
            </a:r>
          </a:p>
        </p:txBody>
      </p:sp>
      <p:pic>
        <p:nvPicPr>
          <p:cNvPr id="2050" name="Picture 2" descr="Ztráta sluchu - hluchota | Medicína, nemoci, studium na 1. LF UK">
            <a:extLst>
              <a:ext uri="{FF2B5EF4-FFF2-40B4-BE49-F238E27FC236}">
                <a16:creationId xmlns:a16="http://schemas.microsoft.com/office/drawing/2014/main" id="{6DF123E8-143F-47C1-A4B5-32F6ECD7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4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A78DE-B645-4811-AE79-719942EA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Percepční poruchy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0DFFF-D7CC-4FF5-8F4B-257FAE09C5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0364" y="800100"/>
            <a:ext cx="8363272" cy="6157292"/>
          </a:xfrm>
        </p:spPr>
        <p:txBody>
          <a:bodyPr>
            <a:normAutofit/>
          </a:bodyPr>
          <a:lstStyle/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PODSTATA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(Cortiho orgán, sluchový nerv)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PŘÍČINY: 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vrozené vady (dědičné syndromy, prenatální poškození plodu),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infekce v těhotenství (např.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zarděnky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cytomegalovirus),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hlukové trauma (dlouhodobé působení silného hluku),</a:t>
            </a:r>
          </a:p>
          <a:p>
            <a:pPr lvl="1"/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ototoxické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léky (např. některá antibiotika, cytostatika),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poranění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hlavy, meningitida nebo virové infekce po narození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stárnutí (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presbyakuze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postupná ztráta sluchu ve vyšším věku),</a:t>
            </a:r>
          </a:p>
          <a:p>
            <a:pPr lvl="1"/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DŮSLEDKY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výrazné zkreslení vjemů, zvláště vysokých tónů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KOMPENZACE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Kochleární implantát, vibrace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STUPEŇ POSTIŽENÍ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2000" dirty="0"/>
              <a:t>střední nedoslýchavost až hluchota</a:t>
            </a:r>
          </a:p>
        </p:txBody>
      </p:sp>
    </p:spTree>
    <p:extLst>
      <p:ext uri="{BB962C8B-B14F-4D97-AF65-F5344CB8AC3E}">
        <p14:creationId xmlns:p14="http://schemas.microsoft.com/office/powerpoint/2010/main" val="17423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13F22-3274-4907-9D32-D6389F75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BBAF6-ECD7-4A10-BF90-DED5E8FFC8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DCD27F-8D81-4B78-92A2-CF15D99A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0"/>
            <a:ext cx="7632847" cy="78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A78DE-B645-4811-AE79-719942EA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Centrální poruchy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0DFFF-D7CC-4FF5-8F4B-257FAE09C5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0364" y="800100"/>
            <a:ext cx="8363272" cy="615729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PODSTATA</a:t>
            </a:r>
          </a:p>
          <a:p>
            <a:pPr marL="742950" lvl="1" indent="-285750" algn="l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mozkový kmen (např. jádra sluchové dráhy),</a:t>
            </a:r>
          </a:p>
          <a:p>
            <a:pPr marL="742950" lvl="1" indent="-285750" algn="l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corpus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geniculatum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mediale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 thalamu),</a:t>
            </a:r>
          </a:p>
          <a:p>
            <a:pPr marL="742950" lvl="1" indent="-285750" algn="l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spánkový lalok mozkové kůry – primární a sekundární sluchová korová centra (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gyrus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temporalis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superior),</a:t>
            </a:r>
          </a:p>
          <a:p>
            <a:pPr marL="742950" lvl="1" indent="-285750" algn="l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spojení mezi oběma hemisférami (např. corpus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callosum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PŘÍČINY: 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úrazy hlavy, cévní mozkové příhody, nádory, záněty CNS,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vrozené vývojové vady,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perinatální hypoxie,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degenerativní onemocnění (např. demence),</a:t>
            </a:r>
          </a:p>
          <a:p>
            <a:pPr lvl="1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sekundárně i dlouhodobá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senzorineurální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zátěž nebo stárnutí</a:t>
            </a:r>
          </a:p>
          <a:p>
            <a:pPr lvl="1"/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DŮSLEDKY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KOMPENZACE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STUPEŇ POSTIŽENÍ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Lehká porucha sluchového rozlišování</a:t>
            </a:r>
            <a:r>
              <a:rPr lang="cs-C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cs-CZ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Střední porucha sluchového porozumění</a:t>
            </a:r>
            <a:r>
              <a:rPr lang="cs-C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80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Těžká porucha / centrální hluchota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1162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1854</TotalTime>
  <Words>3650</Words>
  <Application>Microsoft Office PowerPoint</Application>
  <PresentationFormat>Předvádění na obrazovce (4:3)</PresentationFormat>
  <Paragraphs>567</Paragraphs>
  <Slides>58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Century Schoolbook</vt:lpstr>
      <vt:lpstr>Courier New</vt:lpstr>
      <vt:lpstr>Symbol</vt:lpstr>
      <vt:lpstr>Times New Roman</vt:lpstr>
      <vt:lpstr>Wingdings</vt:lpstr>
      <vt:lpstr>Wingdings 2</vt:lpstr>
      <vt:lpstr>Arkýř</vt:lpstr>
      <vt:lpstr>SURDOPEDIE</vt:lpstr>
      <vt:lpstr>VÝZNAM SLUCHU</vt:lpstr>
      <vt:lpstr>Prezentace aplikace PowerPoint</vt:lpstr>
      <vt:lpstr>Prezentace aplikace PowerPoint</vt:lpstr>
      <vt:lpstr>Poruchy sluchového vnímání</vt:lpstr>
      <vt:lpstr>Převodní poruchy</vt:lpstr>
      <vt:lpstr>Percepční poruchy</vt:lpstr>
      <vt:lpstr>Prezentace aplikace PowerPoint</vt:lpstr>
      <vt:lpstr>Centrální poruchy</vt:lpstr>
      <vt:lpstr>SLUCHOVÉ POSTIŽENÍ (11,7 %)</vt:lpstr>
      <vt:lpstr>Statistiky Z LITERATURY</vt:lpstr>
      <vt:lpstr>DIAGNOSTIKA</vt:lpstr>
      <vt:lpstr>STUPNĚ SLUCHOVÉHO POSTIŽENÍ PODLE SZO</vt:lpstr>
      <vt:lpstr>ČLENĚNÍ PODLE DOBY VZNIKU</vt:lpstr>
      <vt:lpstr>KOMUNIKACE NESLYŠÍCÍCH</vt:lpstr>
      <vt:lpstr>LEGISLATIVA</vt:lpstr>
      <vt:lpstr>ČESKÝ ZNAKOVÝ JAZYK</vt:lpstr>
      <vt:lpstr>Specifika ČESKÉHO ZNAKOVÉHO JAZYKA</vt:lpstr>
      <vt:lpstr>SPECIFIKA ČZJ</vt:lpstr>
      <vt:lpstr>Prezentace aplikace PowerPoint</vt:lpstr>
      <vt:lpstr>Prezentace aplikace PowerPoint</vt:lpstr>
      <vt:lpstr>Prezentace aplikace PowerPoint</vt:lpstr>
      <vt:lpstr>Prezentace aplikace PowerPoint</vt:lpstr>
      <vt:lpstr>Prstová abeceda: daktylotika</vt:lpstr>
      <vt:lpstr>ARTIKULOVANÁ ŘEČ</vt:lpstr>
      <vt:lpstr>ODEZÍRÁNÍ</vt:lpstr>
      <vt:lpstr>DOPLNĚNÍ KE KOMUNIKACI</vt:lpstr>
      <vt:lpstr>Prezentace aplikace PowerPoint</vt:lpstr>
      <vt:lpstr>SPECIFIKA POZNÁVACÍCH PROCESŮ</vt:lpstr>
      <vt:lpstr>SPECIFIKA POZNÁVACÍCH PROCESŮ</vt:lpstr>
      <vt:lpstr>SPECIFIKA POZNÁVACÍCH PROCESŮ</vt:lpstr>
      <vt:lpstr>SPECIFIKA OSOBNOSTNÍHO VÝVOJE</vt:lpstr>
      <vt:lpstr>Prezentace aplikace PowerPoint</vt:lpstr>
      <vt:lpstr>Citace z výzkumů a rozhovorů…</vt:lpstr>
      <vt:lpstr>Prezentace aplikace PowerPoint</vt:lpstr>
      <vt:lpstr>tlumočníci</vt:lpstr>
      <vt:lpstr>Tlumočení na dálku tlumočník online nebo videotlumočení</vt:lpstr>
      <vt:lpstr>https://www.youtube.com/watch?v=74YaolZt9Zs </vt:lpstr>
      <vt:lpstr>KOMPENZAČNÍ POMŮCKY podle toho, v jaké části sluchového analyzátoru působí</vt:lpstr>
      <vt:lpstr>Běžné sluchadlo (konvenční)  </vt:lpstr>
      <vt:lpstr>Asistenční / alarmy / upozorňovací pomůcky</vt:lpstr>
      <vt:lpstr>Asistenční / alarmy / upozorňovací pomůcky</vt:lpstr>
      <vt:lpstr>Asistenční / alarmy / upozorňovací pomůcky</vt:lpstr>
      <vt:lpstr>Příspěvky na kompenzační pomůcky pro sluchově postižené §33 vyhlášky MPSV ČR č. 182/1991 Sb.</vt:lpstr>
      <vt:lpstr>SLUŽBY RANÉ PÉČE</vt:lpstr>
      <vt:lpstr>PŘÍKLADY STŘEDISEK RANÉ PÉČE</vt:lpstr>
      <vt:lpstr>Poskytované služby  TAMTAMUu:</vt:lpstr>
      <vt:lpstr>vzdělávání</vt:lpstr>
      <vt:lpstr>PŘEDŠKOLNÍ VZDĚLÁVÁNÍ</vt:lpstr>
      <vt:lpstr>  SPECIÁLNÍ MATEŘSKÁ ŠKOLA VZDĚLÁVAJÍCÍ DÍTĚ / DĚTI  SE SLUCHOVÝM POSTIŽENÍM:</vt:lpstr>
      <vt:lpstr>speciální školy</vt:lpstr>
      <vt:lpstr>Speciální školy pro SP</vt:lpstr>
      <vt:lpstr>Běžný vzdělávací proud</vt:lpstr>
      <vt:lpstr>SPECIÁLNĚ PEDAGOGICKÉ CENTRUM</vt:lpstr>
      <vt:lpstr>STŘEDOŠKOLSKÉ VZDĚLÁVÁNÍ – sluchově postižení</vt:lpstr>
      <vt:lpstr>NABÍZENÉ SLUŽBY NNO:</vt:lpstr>
      <vt:lpstr>Příklady sdružení s různým zaměřením</vt:lpstr>
      <vt:lpstr>Organizace poskytující tlumočnické služby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Hluchota</dc:title>
  <dc:creator>acer</dc:creator>
  <cp:lastModifiedBy>Marta Kolarikova</cp:lastModifiedBy>
  <cp:revision>110</cp:revision>
  <dcterms:created xsi:type="dcterms:W3CDTF">2016-10-17T17:47:42Z</dcterms:created>
  <dcterms:modified xsi:type="dcterms:W3CDTF">2025-10-22T14:03:30Z</dcterms:modified>
</cp:coreProperties>
</file>