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C2FFFB8C-EC56-4005-96F0-A632F41EE63F}" type="datetimeFigureOut">
              <a:rPr lang="cs-CZ" smtClean="0"/>
              <a:t>29.02.2020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8E19487-8339-4C01-BF6E-A66314206271}" type="slidenum">
              <a:rPr lang="cs-CZ" smtClean="0"/>
              <a:t>‹#›</a:t>
            </a:fld>
            <a:endParaRPr lang="cs-CZ"/>
          </a:p>
        </p:txBody>
      </p:sp>
    </p:spTree>
    <p:extLst>
      <p:ext uri="{BB962C8B-B14F-4D97-AF65-F5344CB8AC3E}">
        <p14:creationId xmlns:p14="http://schemas.microsoft.com/office/powerpoint/2010/main" val="949390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2FFFB8C-EC56-4005-96F0-A632F41EE63F}" type="datetimeFigureOut">
              <a:rPr lang="cs-CZ" smtClean="0"/>
              <a:t>29.02.2020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8E19487-8339-4C01-BF6E-A66314206271}" type="slidenum">
              <a:rPr lang="cs-CZ" smtClean="0"/>
              <a:t>‹#›</a:t>
            </a:fld>
            <a:endParaRPr lang="cs-CZ"/>
          </a:p>
        </p:txBody>
      </p:sp>
    </p:spTree>
    <p:extLst>
      <p:ext uri="{BB962C8B-B14F-4D97-AF65-F5344CB8AC3E}">
        <p14:creationId xmlns:p14="http://schemas.microsoft.com/office/powerpoint/2010/main" val="4126651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2FFFB8C-EC56-4005-96F0-A632F41EE63F}" type="datetimeFigureOut">
              <a:rPr lang="cs-CZ" smtClean="0"/>
              <a:t>29.02.2020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8E19487-8339-4C01-BF6E-A66314206271}" type="slidenum">
              <a:rPr lang="cs-CZ" smtClean="0"/>
              <a:t>‹#›</a:t>
            </a:fld>
            <a:endParaRPr lang="cs-CZ"/>
          </a:p>
        </p:txBody>
      </p:sp>
    </p:spTree>
    <p:extLst>
      <p:ext uri="{BB962C8B-B14F-4D97-AF65-F5344CB8AC3E}">
        <p14:creationId xmlns:p14="http://schemas.microsoft.com/office/powerpoint/2010/main" val="2697520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C2FFFB8C-EC56-4005-96F0-A632F41EE63F}" type="datetimeFigureOut">
              <a:rPr lang="cs-CZ" smtClean="0"/>
              <a:t>29.02.2020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8E19487-8339-4C01-BF6E-A66314206271}" type="slidenum">
              <a:rPr lang="cs-CZ" smtClean="0"/>
              <a:t>‹#›</a:t>
            </a:fld>
            <a:endParaRPr lang="cs-CZ"/>
          </a:p>
        </p:txBody>
      </p:sp>
    </p:spTree>
    <p:extLst>
      <p:ext uri="{BB962C8B-B14F-4D97-AF65-F5344CB8AC3E}">
        <p14:creationId xmlns:p14="http://schemas.microsoft.com/office/powerpoint/2010/main" val="2733148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C2FFFB8C-EC56-4005-96F0-A632F41EE63F}" type="datetimeFigureOut">
              <a:rPr lang="cs-CZ" smtClean="0"/>
              <a:t>29.02.2020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8E19487-8339-4C01-BF6E-A66314206271}" type="slidenum">
              <a:rPr lang="cs-CZ" smtClean="0"/>
              <a:t>‹#›</a:t>
            </a:fld>
            <a:endParaRPr lang="cs-CZ"/>
          </a:p>
        </p:txBody>
      </p:sp>
    </p:spTree>
    <p:extLst>
      <p:ext uri="{BB962C8B-B14F-4D97-AF65-F5344CB8AC3E}">
        <p14:creationId xmlns:p14="http://schemas.microsoft.com/office/powerpoint/2010/main" val="337820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C2FFFB8C-EC56-4005-96F0-A632F41EE63F}" type="datetimeFigureOut">
              <a:rPr lang="cs-CZ" smtClean="0"/>
              <a:t>29.02.2020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8E19487-8339-4C01-BF6E-A66314206271}" type="slidenum">
              <a:rPr lang="cs-CZ" smtClean="0"/>
              <a:t>‹#›</a:t>
            </a:fld>
            <a:endParaRPr lang="cs-CZ"/>
          </a:p>
        </p:txBody>
      </p:sp>
    </p:spTree>
    <p:extLst>
      <p:ext uri="{BB962C8B-B14F-4D97-AF65-F5344CB8AC3E}">
        <p14:creationId xmlns:p14="http://schemas.microsoft.com/office/powerpoint/2010/main" val="1120777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C2FFFB8C-EC56-4005-96F0-A632F41EE63F}" type="datetimeFigureOut">
              <a:rPr lang="cs-CZ" smtClean="0"/>
              <a:t>29.02.2020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F8E19487-8339-4C01-BF6E-A66314206271}" type="slidenum">
              <a:rPr lang="cs-CZ" smtClean="0"/>
              <a:t>‹#›</a:t>
            </a:fld>
            <a:endParaRPr lang="cs-CZ"/>
          </a:p>
        </p:txBody>
      </p:sp>
    </p:spTree>
    <p:extLst>
      <p:ext uri="{BB962C8B-B14F-4D97-AF65-F5344CB8AC3E}">
        <p14:creationId xmlns:p14="http://schemas.microsoft.com/office/powerpoint/2010/main" val="2261008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C2FFFB8C-EC56-4005-96F0-A632F41EE63F}" type="datetimeFigureOut">
              <a:rPr lang="cs-CZ" smtClean="0"/>
              <a:t>29.02.2020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F8E19487-8339-4C01-BF6E-A66314206271}" type="slidenum">
              <a:rPr lang="cs-CZ" smtClean="0"/>
              <a:t>‹#›</a:t>
            </a:fld>
            <a:endParaRPr lang="cs-CZ"/>
          </a:p>
        </p:txBody>
      </p:sp>
    </p:spTree>
    <p:extLst>
      <p:ext uri="{BB962C8B-B14F-4D97-AF65-F5344CB8AC3E}">
        <p14:creationId xmlns:p14="http://schemas.microsoft.com/office/powerpoint/2010/main" val="3577386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C2FFFB8C-EC56-4005-96F0-A632F41EE63F}" type="datetimeFigureOut">
              <a:rPr lang="cs-CZ" smtClean="0"/>
              <a:t>29.02.2020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F8E19487-8339-4C01-BF6E-A66314206271}" type="slidenum">
              <a:rPr lang="cs-CZ" smtClean="0"/>
              <a:t>‹#›</a:t>
            </a:fld>
            <a:endParaRPr lang="cs-CZ"/>
          </a:p>
        </p:txBody>
      </p:sp>
    </p:spTree>
    <p:extLst>
      <p:ext uri="{BB962C8B-B14F-4D97-AF65-F5344CB8AC3E}">
        <p14:creationId xmlns:p14="http://schemas.microsoft.com/office/powerpoint/2010/main" val="585315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C2FFFB8C-EC56-4005-96F0-A632F41EE63F}" type="datetimeFigureOut">
              <a:rPr lang="cs-CZ" smtClean="0"/>
              <a:t>29.02.2020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8E19487-8339-4C01-BF6E-A66314206271}" type="slidenum">
              <a:rPr lang="cs-CZ" smtClean="0"/>
              <a:t>‹#›</a:t>
            </a:fld>
            <a:endParaRPr lang="cs-CZ"/>
          </a:p>
        </p:txBody>
      </p:sp>
    </p:spTree>
    <p:extLst>
      <p:ext uri="{BB962C8B-B14F-4D97-AF65-F5344CB8AC3E}">
        <p14:creationId xmlns:p14="http://schemas.microsoft.com/office/powerpoint/2010/main" val="76220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C2FFFB8C-EC56-4005-96F0-A632F41EE63F}" type="datetimeFigureOut">
              <a:rPr lang="cs-CZ" smtClean="0"/>
              <a:t>29.02.2020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8E19487-8339-4C01-BF6E-A66314206271}" type="slidenum">
              <a:rPr lang="cs-CZ" smtClean="0"/>
              <a:t>‹#›</a:t>
            </a:fld>
            <a:endParaRPr lang="cs-CZ"/>
          </a:p>
        </p:txBody>
      </p:sp>
    </p:spTree>
    <p:extLst>
      <p:ext uri="{BB962C8B-B14F-4D97-AF65-F5344CB8AC3E}">
        <p14:creationId xmlns:p14="http://schemas.microsoft.com/office/powerpoint/2010/main" val="1425804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FFFB8C-EC56-4005-96F0-A632F41EE63F}" type="datetimeFigureOut">
              <a:rPr lang="cs-CZ" smtClean="0"/>
              <a:t>29.02.2020</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E19487-8339-4C01-BF6E-A66314206271}" type="slidenum">
              <a:rPr lang="cs-CZ" smtClean="0"/>
              <a:t>‹#›</a:t>
            </a:fld>
            <a:endParaRPr lang="cs-CZ"/>
          </a:p>
        </p:txBody>
      </p:sp>
    </p:spTree>
    <p:extLst>
      <p:ext uri="{BB962C8B-B14F-4D97-AF65-F5344CB8AC3E}">
        <p14:creationId xmlns:p14="http://schemas.microsoft.com/office/powerpoint/2010/main" val="2815355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487681"/>
            <a:ext cx="9144000" cy="1393370"/>
          </a:xfrm>
        </p:spPr>
        <p:txBody>
          <a:bodyPr>
            <a:normAutofit fontScale="90000"/>
          </a:bodyPr>
          <a:lstStyle/>
          <a:p>
            <a:pPr lvl="0"/>
            <a:r>
              <a:rPr lang="cs-CZ" sz="5300" b="1"/>
              <a:t>3</a:t>
            </a:r>
            <a:r>
              <a:rPr lang="cs-CZ" sz="5300" b="1" smtClean="0"/>
              <a:t>. </a:t>
            </a:r>
            <a:r>
              <a:rPr lang="cs-CZ" sz="5300" b="1" dirty="0" smtClean="0"/>
              <a:t>VYBRANÉ </a:t>
            </a:r>
            <a:r>
              <a:rPr lang="cs-CZ" sz="5300" b="1" dirty="0"/>
              <a:t>VZDĚLÁVACÍ KONCEPCE Z </a:t>
            </a:r>
            <a:r>
              <a:rPr lang="cs-CZ" sz="5300" b="1" dirty="0" smtClean="0"/>
              <a:t>HISTORIE</a:t>
            </a:r>
            <a:endParaRPr lang="cs-CZ" sz="4800" dirty="0"/>
          </a:p>
        </p:txBody>
      </p:sp>
      <p:sp>
        <p:nvSpPr>
          <p:cNvPr id="3" name="Podnadpis 2"/>
          <p:cNvSpPr>
            <a:spLocks noGrp="1"/>
          </p:cNvSpPr>
          <p:nvPr>
            <p:ph type="subTitle" idx="1"/>
          </p:nvPr>
        </p:nvSpPr>
        <p:spPr>
          <a:xfrm>
            <a:off x="853439" y="5373189"/>
            <a:ext cx="10589623" cy="836022"/>
          </a:xfrm>
        </p:spPr>
        <p:txBody>
          <a:bodyPr>
            <a:normAutofit lnSpcReduction="10000"/>
          </a:bodyPr>
          <a:lstStyle/>
          <a:p>
            <a:r>
              <a:rPr lang="cs-CZ" dirty="0"/>
              <a:t>Obecná didaktika</a:t>
            </a:r>
          </a:p>
          <a:p>
            <a:r>
              <a:rPr lang="cs-CZ" dirty="0"/>
              <a:t>Doc. PhDr. PaedDr. </a:t>
            </a:r>
            <a:r>
              <a:rPr lang="cs-CZ"/>
              <a:t>Kamil JANIŠ, CSc.</a:t>
            </a:r>
          </a:p>
          <a:p>
            <a:endParaRPr lang="cs-CZ" dirty="0"/>
          </a:p>
        </p:txBody>
      </p:sp>
    </p:spTree>
    <p:extLst>
      <p:ext uri="{BB962C8B-B14F-4D97-AF65-F5344CB8AC3E}">
        <p14:creationId xmlns:p14="http://schemas.microsoft.com/office/powerpoint/2010/main" val="1852616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Koncepce projektového vyučování</a:t>
            </a:r>
            <a:endParaRPr lang="cs-CZ" dirty="0"/>
          </a:p>
        </p:txBody>
      </p:sp>
      <p:sp>
        <p:nvSpPr>
          <p:cNvPr id="3" name="Podnadpis 2"/>
          <p:cNvSpPr>
            <a:spLocks noGrp="1"/>
          </p:cNvSpPr>
          <p:nvPr>
            <p:ph type="subTitle" idx="1"/>
          </p:nvPr>
        </p:nvSpPr>
        <p:spPr>
          <a:xfrm>
            <a:off x="635726" y="1985553"/>
            <a:ext cx="10972800" cy="4406537"/>
          </a:xfrm>
        </p:spPr>
        <p:txBody>
          <a:bodyPr/>
          <a:lstStyle/>
          <a:p>
            <a:r>
              <a:rPr lang="cs-CZ" u="sng" dirty="0">
                <a:solidFill>
                  <a:srgbClr val="FF0000"/>
                </a:solidFill>
              </a:rPr>
              <a:t>Ke kladům patří:</a:t>
            </a:r>
          </a:p>
          <a:p>
            <a:pPr lvl="0"/>
            <a:r>
              <a:rPr lang="cs-CZ" dirty="0"/>
              <a:t>upevňování kolektivního ducha v pedagogickém sboru školy,</a:t>
            </a:r>
          </a:p>
          <a:p>
            <a:pPr lvl="0"/>
            <a:r>
              <a:rPr lang="cs-CZ" dirty="0"/>
              <a:t>multidisciplinární přístup s maximálně možným uplatňováním mezipředmětových vztahů, </a:t>
            </a:r>
          </a:p>
          <a:p>
            <a:pPr lvl="0"/>
            <a:r>
              <a:rPr lang="cs-CZ" dirty="0"/>
              <a:t>pochopení principů týmové práce,</a:t>
            </a:r>
          </a:p>
          <a:p>
            <a:pPr lvl="0"/>
            <a:r>
              <a:rPr lang="cs-CZ" dirty="0"/>
              <a:t>vnímání „smysluplnosti“ učení z pohledu samotných žáků atd.</a:t>
            </a:r>
          </a:p>
          <a:p>
            <a:endParaRPr lang="cs-CZ" dirty="0"/>
          </a:p>
        </p:txBody>
      </p:sp>
    </p:spTree>
    <p:extLst>
      <p:ext uri="{BB962C8B-B14F-4D97-AF65-F5344CB8AC3E}">
        <p14:creationId xmlns:p14="http://schemas.microsoft.com/office/powerpoint/2010/main" val="1140952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Koncepce projektového vyučování</a:t>
            </a:r>
            <a:endParaRPr lang="cs-CZ" dirty="0"/>
          </a:p>
        </p:txBody>
      </p:sp>
      <p:sp>
        <p:nvSpPr>
          <p:cNvPr id="3" name="Podnadpis 2"/>
          <p:cNvSpPr>
            <a:spLocks noGrp="1"/>
          </p:cNvSpPr>
          <p:nvPr>
            <p:ph type="subTitle" idx="1"/>
          </p:nvPr>
        </p:nvSpPr>
        <p:spPr>
          <a:xfrm>
            <a:off x="635726" y="1985553"/>
            <a:ext cx="10972800" cy="4406537"/>
          </a:xfrm>
        </p:spPr>
        <p:txBody>
          <a:bodyPr/>
          <a:lstStyle/>
          <a:p>
            <a:r>
              <a:rPr lang="cs-CZ" u="sng" dirty="0">
                <a:solidFill>
                  <a:srgbClr val="FF0000"/>
                </a:solidFill>
              </a:rPr>
              <a:t>Důvody k neuplatňování </a:t>
            </a:r>
            <a:r>
              <a:rPr lang="cs-CZ" dirty="0"/>
              <a:t>projektové výuky:</a:t>
            </a:r>
          </a:p>
          <a:p>
            <a:pPr lvl="0"/>
            <a:r>
              <a:rPr lang="cs-CZ" dirty="0"/>
              <a:t>dočasné „opuštění“ rigorózně pojímaných osnov,</a:t>
            </a:r>
          </a:p>
          <a:p>
            <a:pPr lvl="0"/>
            <a:r>
              <a:rPr lang="cs-CZ" dirty="0"/>
              <a:t>zvýšení nároků na vyučujícího, jeho podřízení se projektu,</a:t>
            </a:r>
          </a:p>
          <a:p>
            <a:pPr lvl="0"/>
            <a:r>
              <a:rPr lang="cs-CZ" dirty="0"/>
              <a:t>velká časová náročnost, </a:t>
            </a:r>
          </a:p>
          <a:p>
            <a:pPr lvl="0"/>
            <a:r>
              <a:rPr lang="cs-CZ" dirty="0"/>
              <a:t>problémy při nedostatečném materiálně technickém vybavení školy (např. nedostatek populárně naučné literatury, kopírovacích zařízení, práce na PC) atd.</a:t>
            </a:r>
          </a:p>
        </p:txBody>
      </p:sp>
    </p:spTree>
    <p:extLst>
      <p:ext uri="{BB962C8B-B14F-4D97-AF65-F5344CB8AC3E}">
        <p14:creationId xmlns:p14="http://schemas.microsoft.com/office/powerpoint/2010/main" val="705978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Koncepce programovaného </a:t>
            </a:r>
            <a:r>
              <a:rPr lang="cs-CZ" b="1" dirty="0" smtClean="0"/>
              <a:t>učení</a:t>
            </a:r>
            <a:endParaRPr lang="cs-CZ" dirty="0"/>
          </a:p>
        </p:txBody>
      </p:sp>
      <p:sp>
        <p:nvSpPr>
          <p:cNvPr id="3" name="Podnadpis 2"/>
          <p:cNvSpPr>
            <a:spLocks noGrp="1"/>
          </p:cNvSpPr>
          <p:nvPr>
            <p:ph type="subTitle" idx="1"/>
          </p:nvPr>
        </p:nvSpPr>
        <p:spPr>
          <a:xfrm>
            <a:off x="635726" y="1637211"/>
            <a:ext cx="10972800" cy="5033555"/>
          </a:xfrm>
        </p:spPr>
        <p:txBody>
          <a:bodyPr>
            <a:noAutofit/>
          </a:bodyPr>
          <a:lstStyle/>
          <a:p>
            <a:r>
              <a:rPr lang="cs-CZ" sz="2800" dirty="0" smtClean="0"/>
              <a:t>Programované </a:t>
            </a:r>
            <a:r>
              <a:rPr lang="cs-CZ" sz="2800" dirty="0"/>
              <a:t>učení spadá do koncepce individualizované výuky, která preferuje zejména individuální tempo vlastního studia. Vzhledem k podstatnému rozšiřování počítačů a jejich uplatnění při výuce v poslední době, je problematice programovaného učení věnována poněkud větší pozornost. V odborné literatuře můžeme často v souvislosti s pojmem programované učení narazit na </a:t>
            </a:r>
            <a:r>
              <a:rPr lang="cs-CZ" sz="2800" dirty="0" smtClean="0"/>
              <a:t>pojmy:</a:t>
            </a:r>
          </a:p>
          <a:p>
            <a:r>
              <a:rPr lang="cs-CZ" sz="2800" dirty="0" smtClean="0"/>
              <a:t>programovaná </a:t>
            </a:r>
            <a:r>
              <a:rPr lang="cs-CZ" sz="2800" dirty="0"/>
              <a:t>výuka, </a:t>
            </a:r>
            <a:endParaRPr lang="cs-CZ" sz="2800" dirty="0" smtClean="0"/>
          </a:p>
          <a:p>
            <a:r>
              <a:rPr lang="cs-CZ" sz="2800" dirty="0" smtClean="0"/>
              <a:t>programované </a:t>
            </a:r>
            <a:r>
              <a:rPr lang="cs-CZ" sz="2800" dirty="0"/>
              <a:t>vyučování, </a:t>
            </a:r>
            <a:endParaRPr lang="cs-CZ" sz="2800" dirty="0" smtClean="0"/>
          </a:p>
          <a:p>
            <a:r>
              <a:rPr lang="cs-CZ" sz="2800" dirty="0" smtClean="0"/>
              <a:t>pro­gramované </a:t>
            </a:r>
            <a:r>
              <a:rPr lang="cs-CZ" sz="2800" dirty="0"/>
              <a:t>učení, </a:t>
            </a:r>
            <a:endParaRPr lang="cs-CZ" sz="2800" dirty="0" smtClean="0"/>
          </a:p>
          <a:p>
            <a:r>
              <a:rPr lang="cs-CZ" sz="2800" dirty="0" smtClean="0"/>
              <a:t>programovaný </a:t>
            </a:r>
            <a:r>
              <a:rPr lang="cs-CZ" sz="2800" dirty="0"/>
              <a:t>text, </a:t>
            </a:r>
            <a:endParaRPr lang="cs-CZ" sz="2800" dirty="0" smtClean="0"/>
          </a:p>
          <a:p>
            <a:r>
              <a:rPr lang="cs-CZ" sz="2800" dirty="0" smtClean="0"/>
              <a:t>programovaná učebnice. </a:t>
            </a:r>
            <a:endParaRPr lang="cs-CZ" sz="2800" dirty="0"/>
          </a:p>
          <a:p>
            <a:endParaRPr lang="cs-CZ" sz="2800" dirty="0"/>
          </a:p>
        </p:txBody>
      </p:sp>
    </p:spTree>
    <p:extLst>
      <p:ext uri="{BB962C8B-B14F-4D97-AF65-F5344CB8AC3E}">
        <p14:creationId xmlns:p14="http://schemas.microsoft.com/office/powerpoint/2010/main" val="3829782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t>Koncepce rozvíjejícího </a:t>
            </a:r>
            <a:r>
              <a:rPr lang="cs-CZ" sz="5400" b="1" dirty="0" smtClean="0"/>
              <a:t>vyučování</a:t>
            </a:r>
            <a:endParaRPr lang="cs-CZ" sz="5400" dirty="0"/>
          </a:p>
        </p:txBody>
      </p:sp>
      <p:sp>
        <p:nvSpPr>
          <p:cNvPr id="3" name="Podnadpis 2"/>
          <p:cNvSpPr>
            <a:spLocks noGrp="1"/>
          </p:cNvSpPr>
          <p:nvPr>
            <p:ph type="subTitle" idx="1"/>
          </p:nvPr>
        </p:nvSpPr>
        <p:spPr>
          <a:xfrm>
            <a:off x="635726" y="1985553"/>
            <a:ext cx="10972800" cy="4406537"/>
          </a:xfrm>
        </p:spPr>
        <p:txBody>
          <a:bodyPr/>
          <a:lstStyle/>
          <a:p>
            <a:r>
              <a:rPr lang="cs-CZ" dirty="0" smtClean="0"/>
              <a:t>Koncepce</a:t>
            </a:r>
            <a:r>
              <a:rPr lang="cs-CZ" dirty="0"/>
              <a:t>, která se výrazně uplatnila v tehdejším Sovětském svazu v 50. letech minulého století. K představitelům </a:t>
            </a:r>
            <a:r>
              <a:rPr lang="cs-CZ" dirty="0" smtClean="0"/>
              <a:t>patřil:</a:t>
            </a:r>
          </a:p>
          <a:p>
            <a:r>
              <a:rPr lang="cs-CZ" dirty="0" smtClean="0"/>
              <a:t>L</a:t>
            </a:r>
            <a:r>
              <a:rPr lang="cs-CZ" dirty="0"/>
              <a:t>. V. </a:t>
            </a:r>
            <a:r>
              <a:rPr lang="cs-CZ" dirty="0" err="1"/>
              <a:t>Zankov</a:t>
            </a:r>
            <a:r>
              <a:rPr lang="cs-CZ" dirty="0"/>
              <a:t> (1901–1977) </a:t>
            </a:r>
            <a:endParaRPr lang="cs-CZ" dirty="0" smtClean="0"/>
          </a:p>
          <a:p>
            <a:r>
              <a:rPr lang="cs-CZ" dirty="0" smtClean="0"/>
              <a:t> </a:t>
            </a:r>
            <a:r>
              <a:rPr lang="cs-CZ" dirty="0"/>
              <a:t>L. S. </a:t>
            </a:r>
            <a:r>
              <a:rPr lang="cs-CZ" dirty="0" err="1"/>
              <a:t>Vygotskij</a:t>
            </a:r>
            <a:r>
              <a:rPr lang="cs-CZ" dirty="0"/>
              <a:t> (1896–1934). </a:t>
            </a:r>
            <a:endParaRPr lang="cs-CZ" dirty="0" smtClean="0"/>
          </a:p>
          <a:p>
            <a:r>
              <a:rPr lang="cs-CZ" dirty="0" smtClean="0"/>
              <a:t>Právě </a:t>
            </a:r>
            <a:r>
              <a:rPr lang="cs-CZ" dirty="0" err="1"/>
              <a:t>Vygotskij</a:t>
            </a:r>
            <a:r>
              <a:rPr lang="cs-CZ" dirty="0"/>
              <a:t> se soustředil na myšlenku, že dítě by mělo </a:t>
            </a:r>
            <a:r>
              <a:rPr lang="cs-CZ" i="1" dirty="0"/>
              <a:t>„za sebou táhnout“ </a:t>
            </a:r>
            <a:r>
              <a:rPr lang="cs-CZ" dirty="0"/>
              <a:t>svůj osobnostní vývoj a snažit se, co nejdříve dosáhnout zóny svého nejbližšího rozvoje. To znamená, že se zaměřovali na vztah mezi vyučováním a osobním vývojem dítěte a hledali způsob akcelerace daného vývoje. (Uvedené názory se promítaly do tendencí v zemích, které spadaly do tzv. </a:t>
            </a:r>
            <a:r>
              <a:rPr lang="cs-CZ" i="1" dirty="0"/>
              <a:t>„sovětského bloku</a:t>
            </a:r>
            <a:r>
              <a:rPr lang="cs-CZ" dirty="0" smtClean="0"/>
              <a:t>“.)</a:t>
            </a:r>
            <a:endParaRPr lang="cs-CZ" dirty="0"/>
          </a:p>
          <a:p>
            <a:endParaRPr lang="cs-CZ" dirty="0"/>
          </a:p>
        </p:txBody>
      </p:sp>
    </p:spTree>
    <p:extLst>
      <p:ext uri="{BB962C8B-B14F-4D97-AF65-F5344CB8AC3E}">
        <p14:creationId xmlns:p14="http://schemas.microsoft.com/office/powerpoint/2010/main" val="2139398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dirty="0" smtClean="0"/>
              <a:t>Použitá a doporučená literatura:</a:t>
            </a:r>
            <a:endParaRPr lang="cs-CZ" sz="5400" dirty="0"/>
          </a:p>
        </p:txBody>
      </p:sp>
      <p:sp>
        <p:nvSpPr>
          <p:cNvPr id="3" name="Podnadpis 2"/>
          <p:cNvSpPr>
            <a:spLocks noGrp="1"/>
          </p:cNvSpPr>
          <p:nvPr>
            <p:ph type="subTitle" idx="1"/>
          </p:nvPr>
        </p:nvSpPr>
        <p:spPr>
          <a:xfrm>
            <a:off x="635726" y="1985553"/>
            <a:ext cx="10972800" cy="4406537"/>
          </a:xfrm>
        </p:spPr>
        <p:txBody>
          <a:bodyPr/>
          <a:lstStyle/>
          <a:p>
            <a:endParaRPr lang="cs-CZ" dirty="0" smtClean="0"/>
          </a:p>
          <a:p>
            <a:endParaRPr lang="cs-CZ" dirty="0"/>
          </a:p>
          <a:p>
            <a:r>
              <a:rPr lang="cs-CZ" dirty="0" smtClean="0"/>
              <a:t>JANIŠ</a:t>
            </a:r>
            <a:r>
              <a:rPr lang="cs-CZ" dirty="0"/>
              <a:t>, K. st., LOUDOVÁ, I. </a:t>
            </a:r>
            <a:r>
              <a:rPr lang="cs-CZ" i="1" dirty="0"/>
              <a:t>Obecná didaktika (vybraná témata). </a:t>
            </a:r>
            <a:r>
              <a:rPr lang="cs-CZ" dirty="0"/>
              <a:t>Ústí nad Orlicí: OFTIS. 2016. 104 s. ISBN 978-80-7405-383-2.</a:t>
            </a:r>
          </a:p>
          <a:p>
            <a:endParaRPr lang="cs-CZ" dirty="0"/>
          </a:p>
        </p:txBody>
      </p:sp>
    </p:spTree>
    <p:extLst>
      <p:ext uri="{BB962C8B-B14F-4D97-AF65-F5344CB8AC3E}">
        <p14:creationId xmlns:p14="http://schemas.microsoft.com/office/powerpoint/2010/main" val="126843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endParaRPr lang="cs-CZ" dirty="0"/>
          </a:p>
        </p:txBody>
      </p:sp>
      <p:sp>
        <p:nvSpPr>
          <p:cNvPr id="3" name="Podnadpis 2"/>
          <p:cNvSpPr>
            <a:spLocks noGrp="1"/>
          </p:cNvSpPr>
          <p:nvPr>
            <p:ph type="subTitle" idx="1"/>
          </p:nvPr>
        </p:nvSpPr>
        <p:spPr>
          <a:xfrm>
            <a:off x="635726" y="1985553"/>
            <a:ext cx="10972800" cy="4406537"/>
          </a:xfrm>
        </p:spPr>
        <p:txBody>
          <a:bodyPr>
            <a:normAutofit/>
          </a:bodyPr>
          <a:lstStyle/>
          <a:p>
            <a:pPr algn="l"/>
            <a:r>
              <a:rPr lang="cs-CZ" dirty="0"/>
              <a:t>dogmatická koncepce 		</a:t>
            </a:r>
            <a:r>
              <a:rPr lang="cs-CZ" dirty="0" smtClean="0"/>
              <a:t>	(</a:t>
            </a:r>
            <a:r>
              <a:rPr lang="cs-CZ" dirty="0"/>
              <a:t>9. – 16. století)</a:t>
            </a:r>
          </a:p>
          <a:p>
            <a:pPr algn="l"/>
            <a:r>
              <a:rPr lang="cs-CZ" dirty="0"/>
              <a:t>slovně názorná koncepce 		(17. století – dosud)</a:t>
            </a:r>
          </a:p>
          <a:p>
            <a:pPr algn="l"/>
            <a:r>
              <a:rPr lang="cs-CZ" dirty="0"/>
              <a:t>reformní koncepce 			(19. století – dosud)</a:t>
            </a:r>
          </a:p>
          <a:p>
            <a:pPr algn="l"/>
            <a:r>
              <a:rPr lang="cs-CZ" dirty="0"/>
              <a:t>problémové </a:t>
            </a:r>
            <a:r>
              <a:rPr lang="cs-CZ" dirty="0" smtClean="0"/>
              <a:t>vyučován	í		(20</a:t>
            </a:r>
            <a:r>
              <a:rPr lang="cs-CZ" dirty="0"/>
              <a:t>. století)</a:t>
            </a:r>
          </a:p>
          <a:p>
            <a:pPr algn="l"/>
            <a:r>
              <a:rPr lang="cs-CZ" dirty="0" smtClean="0"/>
              <a:t>rozvíjející vyučování			(</a:t>
            </a:r>
            <a:r>
              <a:rPr lang="cs-CZ" dirty="0"/>
              <a:t>20. století)</a:t>
            </a:r>
          </a:p>
          <a:p>
            <a:pPr algn="l"/>
            <a:r>
              <a:rPr lang="cs-CZ" dirty="0" smtClean="0"/>
              <a:t>programované </a:t>
            </a:r>
            <a:r>
              <a:rPr lang="cs-CZ" dirty="0"/>
              <a:t>vyučování 		(20. století)</a:t>
            </a:r>
          </a:p>
          <a:p>
            <a:pPr algn="l"/>
            <a:r>
              <a:rPr lang="cs-CZ" dirty="0"/>
              <a:t>alternativní systémy vyučování	(20. století – dosud) </a:t>
            </a:r>
          </a:p>
          <a:p>
            <a:pPr algn="l"/>
            <a:r>
              <a:rPr lang="cs-CZ" dirty="0"/>
              <a:t>úsilí o „moderní,“ „humanistické“ přístupy</a:t>
            </a:r>
          </a:p>
          <a:p>
            <a:pPr algn="l"/>
            <a:r>
              <a:rPr lang="cs-CZ" dirty="0"/>
              <a:t>pojetí vyučování			(20. století – dosud)</a:t>
            </a:r>
          </a:p>
          <a:p>
            <a:pPr algn="l"/>
            <a:endParaRPr lang="cs-CZ" dirty="0"/>
          </a:p>
        </p:txBody>
      </p:sp>
    </p:spTree>
    <p:extLst>
      <p:ext uri="{BB962C8B-B14F-4D97-AF65-F5344CB8AC3E}">
        <p14:creationId xmlns:p14="http://schemas.microsoft.com/office/powerpoint/2010/main" val="895502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fontScale="90000"/>
          </a:bodyPr>
          <a:lstStyle/>
          <a:p>
            <a:r>
              <a:rPr lang="cs-CZ" b="1" dirty="0"/>
              <a:t>Dogmatická koncepce (9. – 16. století</a:t>
            </a:r>
            <a:r>
              <a:rPr lang="cs-CZ" b="1" dirty="0" smtClean="0"/>
              <a:t>)</a:t>
            </a:r>
            <a:endParaRPr lang="cs-CZ" dirty="0"/>
          </a:p>
        </p:txBody>
      </p:sp>
      <p:sp>
        <p:nvSpPr>
          <p:cNvPr id="3" name="Podnadpis 2"/>
          <p:cNvSpPr>
            <a:spLocks noGrp="1"/>
          </p:cNvSpPr>
          <p:nvPr>
            <p:ph type="subTitle" idx="1"/>
          </p:nvPr>
        </p:nvSpPr>
        <p:spPr>
          <a:xfrm>
            <a:off x="635726" y="1985553"/>
            <a:ext cx="10972800" cy="4406537"/>
          </a:xfrm>
        </p:spPr>
        <p:txBody>
          <a:bodyPr/>
          <a:lstStyle/>
          <a:p>
            <a:pPr lvl="0"/>
            <a:endParaRPr lang="cs-CZ" dirty="0" smtClean="0"/>
          </a:p>
          <a:p>
            <a:pPr lvl="0" algn="l"/>
            <a:r>
              <a:rPr lang="cs-CZ" dirty="0" smtClean="0"/>
              <a:t>Model:</a:t>
            </a:r>
            <a:endParaRPr lang="cs-CZ" dirty="0"/>
          </a:p>
          <a:p>
            <a:pPr lvl="0"/>
            <a:r>
              <a:rPr lang="cs-CZ" b="1" dirty="0" smtClean="0"/>
              <a:t>pravidlo</a:t>
            </a:r>
            <a:r>
              <a:rPr lang="cs-CZ" dirty="0" smtClean="0"/>
              <a:t> </a:t>
            </a:r>
            <a:r>
              <a:rPr lang="cs-CZ" dirty="0"/>
              <a:t>(pojem, obecné vymezení, např. zachyceno v bibli</a:t>
            </a:r>
            <a:r>
              <a:rPr lang="cs-CZ" dirty="0" smtClean="0"/>
              <a:t>),</a:t>
            </a:r>
          </a:p>
          <a:p>
            <a:pPr lvl="0"/>
            <a:endParaRPr lang="cs-CZ" dirty="0"/>
          </a:p>
          <a:p>
            <a:pPr lvl="0"/>
            <a:r>
              <a:rPr lang="cs-CZ" b="1" dirty="0"/>
              <a:t>příklad</a:t>
            </a:r>
            <a:r>
              <a:rPr lang="cs-CZ" dirty="0"/>
              <a:t> (vysvětlení</a:t>
            </a:r>
            <a:r>
              <a:rPr lang="cs-CZ" dirty="0" smtClean="0"/>
              <a:t>),</a:t>
            </a:r>
          </a:p>
          <a:p>
            <a:pPr lvl="0"/>
            <a:endParaRPr lang="cs-CZ" dirty="0"/>
          </a:p>
          <a:p>
            <a:pPr lvl="0"/>
            <a:r>
              <a:rPr lang="cs-CZ" b="1" dirty="0"/>
              <a:t>nápodoba</a:t>
            </a:r>
            <a:r>
              <a:rPr lang="cs-CZ" dirty="0"/>
              <a:t> (opakování, procvičování, dril).</a:t>
            </a:r>
          </a:p>
          <a:p>
            <a:endParaRPr lang="cs-CZ" dirty="0"/>
          </a:p>
        </p:txBody>
      </p:sp>
    </p:spTree>
    <p:extLst>
      <p:ext uri="{BB962C8B-B14F-4D97-AF65-F5344CB8AC3E}">
        <p14:creationId xmlns:p14="http://schemas.microsoft.com/office/powerpoint/2010/main" val="4244543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dirty="0" smtClean="0"/>
              <a:t>sedmero </a:t>
            </a:r>
            <a:r>
              <a:rPr lang="cs-CZ" dirty="0"/>
              <a:t>svobodných umění</a:t>
            </a:r>
          </a:p>
        </p:txBody>
      </p:sp>
      <p:sp>
        <p:nvSpPr>
          <p:cNvPr id="3" name="Podnadpis 2"/>
          <p:cNvSpPr>
            <a:spLocks noGrp="1"/>
          </p:cNvSpPr>
          <p:nvPr>
            <p:ph type="subTitle" idx="1"/>
          </p:nvPr>
        </p:nvSpPr>
        <p:spPr>
          <a:xfrm>
            <a:off x="635726" y="1985553"/>
            <a:ext cx="10972800" cy="4406537"/>
          </a:xfrm>
        </p:spPr>
        <p:txBody>
          <a:bodyPr>
            <a:normAutofit/>
          </a:bodyPr>
          <a:lstStyle/>
          <a:p>
            <a:r>
              <a:rPr lang="cs-CZ" sz="3200" dirty="0" smtClean="0"/>
              <a:t>gramatika </a:t>
            </a:r>
          </a:p>
          <a:p>
            <a:r>
              <a:rPr lang="cs-CZ" sz="3200" dirty="0" smtClean="0"/>
              <a:t>rétorika </a:t>
            </a:r>
          </a:p>
          <a:p>
            <a:r>
              <a:rPr lang="cs-CZ" sz="3200" dirty="0" smtClean="0"/>
              <a:t>dialektika </a:t>
            </a:r>
          </a:p>
          <a:p>
            <a:r>
              <a:rPr lang="cs-CZ" sz="3200" dirty="0" smtClean="0"/>
              <a:t>aritmetika </a:t>
            </a:r>
          </a:p>
          <a:p>
            <a:r>
              <a:rPr lang="cs-CZ" sz="3200" dirty="0" smtClean="0"/>
              <a:t>astronomie </a:t>
            </a:r>
          </a:p>
          <a:p>
            <a:r>
              <a:rPr lang="cs-CZ" sz="3200" dirty="0" smtClean="0"/>
              <a:t>geometrie</a:t>
            </a:r>
          </a:p>
          <a:p>
            <a:r>
              <a:rPr lang="cs-CZ" sz="3200" dirty="0" err="1" smtClean="0"/>
              <a:t>múzika</a:t>
            </a:r>
            <a:r>
              <a:rPr lang="cs-CZ" sz="3200" dirty="0" smtClean="0"/>
              <a:t> </a:t>
            </a:r>
            <a:endParaRPr lang="cs-CZ" sz="3200" dirty="0"/>
          </a:p>
        </p:txBody>
      </p:sp>
    </p:spTree>
    <p:extLst>
      <p:ext uri="{BB962C8B-B14F-4D97-AF65-F5344CB8AC3E}">
        <p14:creationId xmlns:p14="http://schemas.microsoft.com/office/powerpoint/2010/main" val="1855500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endParaRPr lang="cs-CZ" dirty="0"/>
          </a:p>
        </p:txBody>
      </p:sp>
      <p:sp>
        <p:nvSpPr>
          <p:cNvPr id="3" name="Podnadpis 2"/>
          <p:cNvSpPr>
            <a:spLocks noGrp="1"/>
          </p:cNvSpPr>
          <p:nvPr>
            <p:ph type="subTitle" idx="1"/>
          </p:nvPr>
        </p:nvSpPr>
        <p:spPr>
          <a:xfrm>
            <a:off x="635726" y="1985553"/>
            <a:ext cx="10972800" cy="4406537"/>
          </a:xfrm>
        </p:spPr>
        <p:txBody>
          <a:bodyPr/>
          <a:lstStyle/>
          <a:p>
            <a:endParaRPr lang="cs-CZ" dirty="0" smtClean="0"/>
          </a:p>
          <a:p>
            <a:r>
              <a:rPr lang="cs-CZ" sz="3200" b="1" dirty="0"/>
              <a:t>Koncepce slovně názorného vyučování - J. A. Komenský</a:t>
            </a:r>
          </a:p>
          <a:p>
            <a:r>
              <a:rPr lang="cs-CZ" sz="3200" b="1" dirty="0"/>
              <a:t>Slovně názorná koncepce J. F. Herbarta</a:t>
            </a:r>
            <a:endParaRPr lang="cs-CZ" sz="3200" dirty="0"/>
          </a:p>
          <a:p>
            <a:endParaRPr lang="cs-CZ" dirty="0" smtClean="0"/>
          </a:p>
          <a:p>
            <a:endParaRPr lang="cs-CZ" dirty="0"/>
          </a:p>
          <a:p>
            <a:endParaRPr lang="cs-CZ" dirty="0" smtClean="0"/>
          </a:p>
          <a:p>
            <a:r>
              <a:rPr lang="cs-CZ" dirty="0" smtClean="0"/>
              <a:t>(Podrobněji v jedné </a:t>
            </a:r>
            <a:r>
              <a:rPr lang="cs-CZ" dirty="0" smtClean="0"/>
              <a:t>další </a:t>
            </a:r>
            <a:r>
              <a:rPr lang="cs-CZ" dirty="0" smtClean="0"/>
              <a:t>kapitole.)</a:t>
            </a:r>
            <a:endParaRPr lang="cs-CZ" dirty="0"/>
          </a:p>
        </p:txBody>
      </p:sp>
    </p:spTree>
    <p:extLst>
      <p:ext uri="{BB962C8B-B14F-4D97-AF65-F5344CB8AC3E}">
        <p14:creationId xmlns:p14="http://schemas.microsoft.com/office/powerpoint/2010/main" val="1377705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t>Humanistické koncepce </a:t>
            </a:r>
            <a:r>
              <a:rPr lang="cs-CZ" sz="5400" b="1" dirty="0" smtClean="0"/>
              <a:t>vzdělávání</a:t>
            </a:r>
            <a:endParaRPr lang="cs-CZ" sz="5400" dirty="0"/>
          </a:p>
        </p:txBody>
      </p:sp>
      <p:sp>
        <p:nvSpPr>
          <p:cNvPr id="3" name="Podnadpis 2"/>
          <p:cNvSpPr>
            <a:spLocks noGrp="1"/>
          </p:cNvSpPr>
          <p:nvPr>
            <p:ph type="subTitle" idx="1"/>
          </p:nvPr>
        </p:nvSpPr>
        <p:spPr>
          <a:xfrm>
            <a:off x="635726" y="1985553"/>
            <a:ext cx="10972800" cy="4406537"/>
          </a:xfrm>
        </p:spPr>
        <p:txBody>
          <a:bodyPr>
            <a:noAutofit/>
          </a:bodyPr>
          <a:lstStyle/>
          <a:p>
            <a:r>
              <a:rPr lang="cs-CZ" sz="3200" dirty="0" smtClean="0"/>
              <a:t>Humanistické </a:t>
            </a:r>
            <a:r>
              <a:rPr lang="cs-CZ" sz="3200" dirty="0"/>
              <a:t>koncepce vzdělávání</a:t>
            </a:r>
            <a:r>
              <a:rPr lang="cs-CZ" sz="3200" b="1" dirty="0"/>
              <a:t> </a:t>
            </a:r>
            <a:r>
              <a:rPr lang="cs-CZ" sz="3200" dirty="0" smtClean="0"/>
              <a:t>vycházely </a:t>
            </a:r>
            <a:r>
              <a:rPr lang="cs-CZ" sz="3200" dirty="0"/>
              <a:t>z filozofického </a:t>
            </a:r>
            <a:endParaRPr lang="cs-CZ" sz="3200" dirty="0" smtClean="0"/>
          </a:p>
          <a:p>
            <a:r>
              <a:rPr lang="cs-CZ" sz="3200" dirty="0" smtClean="0"/>
              <a:t>od­kazu: </a:t>
            </a:r>
          </a:p>
          <a:p>
            <a:r>
              <a:rPr lang="cs-CZ" sz="3200" dirty="0" smtClean="0"/>
              <a:t>J</a:t>
            </a:r>
            <a:r>
              <a:rPr lang="cs-CZ" sz="3200" dirty="0"/>
              <a:t>. J. Rousseaua (1712–1778</a:t>
            </a:r>
            <a:r>
              <a:rPr lang="cs-CZ" sz="3200" dirty="0" smtClean="0"/>
              <a:t>)</a:t>
            </a:r>
          </a:p>
          <a:p>
            <a:r>
              <a:rPr lang="cs-CZ" sz="3200" dirty="0" smtClean="0"/>
              <a:t>J</a:t>
            </a:r>
            <a:r>
              <a:rPr lang="cs-CZ" sz="3200" dirty="0"/>
              <a:t>. H. </a:t>
            </a:r>
            <a:r>
              <a:rPr lang="cs-CZ" sz="3200" dirty="0" err="1"/>
              <a:t>Pestalozziho</a:t>
            </a:r>
            <a:r>
              <a:rPr lang="cs-CZ" sz="3200" dirty="0"/>
              <a:t> (1746–1827) </a:t>
            </a:r>
          </a:p>
          <a:p>
            <a:r>
              <a:rPr lang="cs-CZ" sz="3200" dirty="0" smtClean="0"/>
              <a:t>L</a:t>
            </a:r>
            <a:r>
              <a:rPr lang="cs-CZ" sz="3200" dirty="0"/>
              <a:t>. N. Tolstého (1828–1910</a:t>
            </a:r>
            <a:r>
              <a:rPr lang="cs-CZ" sz="3200" dirty="0" smtClean="0"/>
              <a:t>)</a:t>
            </a:r>
          </a:p>
          <a:p>
            <a:r>
              <a:rPr lang="cs-CZ" sz="3200" dirty="0" smtClean="0"/>
              <a:t>Zmiňované </a:t>
            </a:r>
            <a:r>
              <a:rPr lang="cs-CZ" sz="3200" dirty="0"/>
              <a:t>pedagogické osobnosti se ve svých úvahách soustředily především na negativní stránky tehdejší školy, která působila, jako že je „bez žáků“. </a:t>
            </a:r>
            <a:endParaRPr lang="cs-CZ" sz="3200" dirty="0" smtClean="0"/>
          </a:p>
          <a:p>
            <a:r>
              <a:rPr lang="cs-CZ" sz="3200" dirty="0" smtClean="0"/>
              <a:t>Soustředili </a:t>
            </a:r>
            <a:r>
              <a:rPr lang="cs-CZ" sz="3200" dirty="0"/>
              <a:t>pozornost na individualitu </a:t>
            </a:r>
            <a:r>
              <a:rPr lang="cs-CZ" sz="3200" dirty="0" smtClean="0"/>
              <a:t>dítěte. </a:t>
            </a:r>
            <a:endParaRPr lang="cs-CZ" sz="3200" dirty="0"/>
          </a:p>
        </p:txBody>
      </p:sp>
    </p:spTree>
    <p:extLst>
      <p:ext uri="{BB962C8B-B14F-4D97-AF65-F5344CB8AC3E}">
        <p14:creationId xmlns:p14="http://schemas.microsoft.com/office/powerpoint/2010/main" val="3880182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sz="5400" b="1" dirty="0"/>
              <a:t>Koncepce problémového </a:t>
            </a:r>
            <a:r>
              <a:rPr lang="cs-CZ" sz="5400" b="1" dirty="0" smtClean="0"/>
              <a:t>vyučování</a:t>
            </a:r>
            <a:endParaRPr lang="cs-CZ" sz="5400" dirty="0"/>
          </a:p>
        </p:txBody>
      </p:sp>
      <p:sp>
        <p:nvSpPr>
          <p:cNvPr id="3" name="Podnadpis 2"/>
          <p:cNvSpPr>
            <a:spLocks noGrp="1"/>
          </p:cNvSpPr>
          <p:nvPr>
            <p:ph type="subTitle" idx="1"/>
          </p:nvPr>
        </p:nvSpPr>
        <p:spPr>
          <a:xfrm>
            <a:off x="635726" y="1985553"/>
            <a:ext cx="10972800" cy="4406537"/>
          </a:xfrm>
        </p:spPr>
        <p:txBody>
          <a:bodyPr>
            <a:normAutofit/>
          </a:bodyPr>
          <a:lstStyle/>
          <a:p>
            <a:r>
              <a:rPr lang="cs-CZ" sz="3200" dirty="0"/>
              <a:t>Podstatu problémové vyučování představuje řešení samot­ného problému, tzn. </a:t>
            </a:r>
            <a:r>
              <a:rPr lang="cs-CZ" sz="3200" i="1" dirty="0"/>
              <a:t>řešit problém</a:t>
            </a:r>
            <a:r>
              <a:rPr lang="cs-CZ" sz="3200" dirty="0"/>
              <a:t>. </a:t>
            </a:r>
            <a:endParaRPr lang="cs-CZ" sz="3200" dirty="0" smtClean="0"/>
          </a:p>
          <a:p>
            <a:endParaRPr lang="cs-CZ" sz="3200" dirty="0"/>
          </a:p>
          <a:p>
            <a:r>
              <a:rPr lang="cs-CZ" sz="3200" dirty="0">
                <a:solidFill>
                  <a:srgbClr val="FF0000"/>
                </a:solidFill>
              </a:rPr>
              <a:t>Problémem označujeme </a:t>
            </a:r>
            <a:r>
              <a:rPr lang="cs-CZ" sz="3200" dirty="0"/>
              <a:t>takovou úlohu, jejíž řešení žák předem nezná, ale je vybaven základními vědomostmi a dovednostmi, které mohou (ale také nemusí) k vyřešení úlohy vést.</a:t>
            </a:r>
          </a:p>
        </p:txBody>
      </p:sp>
    </p:spTree>
    <p:extLst>
      <p:ext uri="{BB962C8B-B14F-4D97-AF65-F5344CB8AC3E}">
        <p14:creationId xmlns:p14="http://schemas.microsoft.com/office/powerpoint/2010/main" val="251809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Koncepce problémového vyučování</a:t>
            </a:r>
            <a:endParaRPr lang="cs-CZ" dirty="0"/>
          </a:p>
        </p:txBody>
      </p:sp>
      <p:sp>
        <p:nvSpPr>
          <p:cNvPr id="3" name="Podnadpis 2"/>
          <p:cNvSpPr>
            <a:spLocks noGrp="1"/>
          </p:cNvSpPr>
          <p:nvPr>
            <p:ph type="subTitle" idx="1"/>
          </p:nvPr>
        </p:nvSpPr>
        <p:spPr>
          <a:xfrm>
            <a:off x="635726" y="2481943"/>
            <a:ext cx="10972800" cy="3910147"/>
          </a:xfrm>
        </p:spPr>
        <p:txBody>
          <a:bodyPr>
            <a:normAutofit/>
          </a:bodyPr>
          <a:lstStyle/>
          <a:p>
            <a:r>
              <a:rPr lang="cs-CZ" sz="3200" dirty="0"/>
              <a:t>Samotná výuka se řídí určitým ustáleným postupem, který tvoří podstatu problémové výuky:</a:t>
            </a:r>
          </a:p>
          <a:p>
            <a:pPr marL="457200" lvl="0" indent="-457200" algn="l">
              <a:buFont typeface="Arial" panose="020B0604020202020204" pitchFamily="34" charset="0"/>
              <a:buChar char="•"/>
            </a:pPr>
            <a:r>
              <a:rPr lang="cs-CZ" sz="3200" dirty="0"/>
              <a:t>vymezení (naformulování) problému,</a:t>
            </a:r>
          </a:p>
          <a:p>
            <a:pPr marL="457200" lvl="0" indent="-457200" algn="l">
              <a:buFont typeface="Arial" panose="020B0604020202020204" pitchFamily="34" charset="0"/>
              <a:buChar char="•"/>
            </a:pPr>
            <a:r>
              <a:rPr lang="cs-CZ" sz="3200" dirty="0"/>
              <a:t>inventura všech dosavadních znalostí použitelných při řešení,</a:t>
            </a:r>
          </a:p>
          <a:p>
            <a:pPr marL="457200" lvl="0" indent="-457200" algn="l">
              <a:buFont typeface="Arial" panose="020B0604020202020204" pitchFamily="34" charset="0"/>
              <a:buChar char="•"/>
            </a:pPr>
            <a:r>
              <a:rPr lang="cs-CZ" sz="3200" dirty="0"/>
              <a:t>formulace hypotéz a volba strategie řešení,</a:t>
            </a:r>
          </a:p>
          <a:p>
            <a:pPr marL="457200" lvl="0" indent="-457200" algn="l">
              <a:buFont typeface="Arial" panose="020B0604020202020204" pitchFamily="34" charset="0"/>
              <a:buChar char="•"/>
            </a:pPr>
            <a:r>
              <a:rPr lang="cs-CZ" sz="3200" dirty="0"/>
              <a:t>realizace ověřování jednotlivých kroků (hypotéz),</a:t>
            </a:r>
          </a:p>
          <a:p>
            <a:pPr marL="457200" lvl="0" indent="-457200" algn="l">
              <a:buFont typeface="Arial" panose="020B0604020202020204" pitchFamily="34" charset="0"/>
              <a:buChar char="•"/>
            </a:pPr>
            <a:r>
              <a:rPr lang="cs-CZ" sz="3200" dirty="0"/>
              <a:t>shrnutí výsledků s důrazem na využití (aplikovatelnost).</a:t>
            </a:r>
          </a:p>
          <a:p>
            <a:endParaRPr lang="cs-CZ" sz="3200" dirty="0"/>
          </a:p>
        </p:txBody>
      </p:sp>
    </p:spTree>
    <p:extLst>
      <p:ext uri="{BB962C8B-B14F-4D97-AF65-F5344CB8AC3E}">
        <p14:creationId xmlns:p14="http://schemas.microsoft.com/office/powerpoint/2010/main" val="1928848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05394" y="461554"/>
            <a:ext cx="10903132" cy="984069"/>
          </a:xfrm>
        </p:spPr>
        <p:txBody>
          <a:bodyPr>
            <a:normAutofit/>
          </a:bodyPr>
          <a:lstStyle/>
          <a:p>
            <a:r>
              <a:rPr lang="cs-CZ" b="1" dirty="0"/>
              <a:t>Koncepce projektového </a:t>
            </a:r>
            <a:r>
              <a:rPr lang="cs-CZ" b="1" dirty="0" smtClean="0"/>
              <a:t>vyučování</a:t>
            </a:r>
            <a:endParaRPr lang="cs-CZ" dirty="0"/>
          </a:p>
        </p:txBody>
      </p:sp>
      <p:sp>
        <p:nvSpPr>
          <p:cNvPr id="3" name="Podnadpis 2"/>
          <p:cNvSpPr>
            <a:spLocks noGrp="1"/>
          </p:cNvSpPr>
          <p:nvPr>
            <p:ph type="subTitle" idx="1"/>
          </p:nvPr>
        </p:nvSpPr>
        <p:spPr>
          <a:xfrm>
            <a:off x="635726" y="1985553"/>
            <a:ext cx="10972800" cy="4406537"/>
          </a:xfrm>
        </p:spPr>
        <p:txBody>
          <a:bodyPr>
            <a:normAutofit/>
          </a:bodyPr>
          <a:lstStyle/>
          <a:p>
            <a:r>
              <a:rPr lang="cs-CZ" sz="3200" dirty="0" smtClean="0"/>
              <a:t>Pokusy </a:t>
            </a:r>
            <a:r>
              <a:rPr lang="cs-CZ" sz="3200" dirty="0"/>
              <a:t>s uplatňováním projektového vyučování v praxi probíhaly u nás již ve 20. letech minulého století (např. S. Vrána), po roce 1989 se projektové vyučování uplatňovalo na celé řadě dalších škol. Projektové vyučování staví svou koncepci na projektu, který může být chápán jednak jako:</a:t>
            </a:r>
          </a:p>
          <a:p>
            <a:pPr marL="342900" lvl="0" indent="-342900" algn="l">
              <a:buFont typeface="Wingdings" panose="05000000000000000000" pitchFamily="2" charset="2"/>
              <a:buChar char="Ø"/>
            </a:pPr>
            <a:r>
              <a:rPr lang="cs-CZ" sz="3200" dirty="0"/>
              <a:t>cíl (přičemž sledujeme vyřešení konkrétního cíle),</a:t>
            </a:r>
          </a:p>
          <a:p>
            <a:pPr marL="342900" lvl="0" indent="-342900" algn="l">
              <a:buFont typeface="Wingdings" panose="05000000000000000000" pitchFamily="2" charset="2"/>
              <a:buChar char="Ø"/>
            </a:pPr>
            <a:r>
              <a:rPr lang="cs-CZ" sz="3200" dirty="0"/>
              <a:t>prostředek (prostřednictvím něhož dosahujeme obecněji pojatého výchovného cíle).</a:t>
            </a:r>
          </a:p>
          <a:p>
            <a:endParaRPr lang="cs-CZ" sz="3200" dirty="0"/>
          </a:p>
        </p:txBody>
      </p:sp>
    </p:spTree>
    <p:extLst>
      <p:ext uri="{BB962C8B-B14F-4D97-AF65-F5344CB8AC3E}">
        <p14:creationId xmlns:p14="http://schemas.microsoft.com/office/powerpoint/2010/main" val="4216330640"/>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755</Words>
  <Application>Microsoft Office PowerPoint</Application>
  <PresentationFormat>Širokoúhlá obrazovka</PresentationFormat>
  <Paragraphs>86</Paragraphs>
  <Slides>14</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14</vt:i4>
      </vt:variant>
    </vt:vector>
  </HeadingPairs>
  <TitlesOfParts>
    <vt:vector size="19" baseType="lpstr">
      <vt:lpstr>Arial</vt:lpstr>
      <vt:lpstr>Calibri</vt:lpstr>
      <vt:lpstr>Calibri Light</vt:lpstr>
      <vt:lpstr>Wingdings</vt:lpstr>
      <vt:lpstr>Motiv Office</vt:lpstr>
      <vt:lpstr>3. VYBRANÉ VZDĚLÁVACÍ KONCEPCE Z HISTORIE</vt:lpstr>
      <vt:lpstr>Prezentace aplikace PowerPoint</vt:lpstr>
      <vt:lpstr>Dogmatická koncepce (9. – 16. století)</vt:lpstr>
      <vt:lpstr>sedmero svobodných umění</vt:lpstr>
      <vt:lpstr>Prezentace aplikace PowerPoint</vt:lpstr>
      <vt:lpstr>Humanistické koncepce vzdělávání</vt:lpstr>
      <vt:lpstr>Koncepce problémového vyučování</vt:lpstr>
      <vt:lpstr>Koncepce problémového vyučování</vt:lpstr>
      <vt:lpstr>Koncepce projektového vyučování</vt:lpstr>
      <vt:lpstr>Koncepce projektového vyučování</vt:lpstr>
      <vt:lpstr>Koncepce projektového vyučování</vt:lpstr>
      <vt:lpstr>Koncepce programovaného učení</vt:lpstr>
      <vt:lpstr>Koncepce rozvíjejícího vyučování</vt:lpstr>
      <vt:lpstr>Použitá a doporučená literatura:</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VYMEZENÍ POJMU DIDAKTIKA. DIDAKTIKA JAKO VĚDECKÁ DISCIPLÍNA</dc:title>
  <dc:creator>jan0010</dc:creator>
  <cp:lastModifiedBy>jan0010</cp:lastModifiedBy>
  <cp:revision>13</cp:revision>
  <dcterms:created xsi:type="dcterms:W3CDTF">2018-10-31T15:49:42Z</dcterms:created>
  <dcterms:modified xsi:type="dcterms:W3CDTF">2020-02-29T08:40:07Z</dcterms:modified>
</cp:coreProperties>
</file>