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8" r:id="rId7"/>
    <p:sldId id="270" r:id="rId8"/>
    <p:sldId id="267" r:id="rId9"/>
    <p:sldId id="271" r:id="rId10"/>
    <p:sldId id="274" r:id="rId11"/>
    <p:sldId id="260" r:id="rId12"/>
    <p:sldId id="272" r:id="rId13"/>
    <p:sldId id="263" r:id="rId14"/>
    <p:sldId id="264" r:id="rId15"/>
    <p:sldId id="275" r:id="rId16"/>
    <p:sldId id="265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7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9390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6651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7520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314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820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0777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1008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86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315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20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FB8C-EC56-4005-96F0-A632F41EE63F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80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FFB8C-EC56-4005-96F0-A632F41EE63F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19487-8339-4C01-BF6E-A66314206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5355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05097" y="261258"/>
            <a:ext cx="11286309" cy="1410788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r>
              <a:rPr lang="cs-CZ" sz="4400" dirty="0"/>
              <a:t>6. </a:t>
            </a:r>
            <a:r>
              <a:rPr lang="cs-CZ" sz="4400" b="1" dirty="0"/>
              <a:t>Organizační formy výuky, přehled jednotlivých organizačních forem a jejich uplatnění v praxi.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3439" y="5286103"/>
            <a:ext cx="10589623" cy="923108"/>
          </a:xfrm>
        </p:spPr>
        <p:txBody>
          <a:bodyPr/>
          <a:lstStyle/>
          <a:p>
            <a:r>
              <a:rPr lang="cs-CZ" dirty="0"/>
              <a:t>Obecná didaktika</a:t>
            </a:r>
          </a:p>
          <a:p>
            <a:r>
              <a:rPr lang="cs-CZ" dirty="0"/>
              <a:t>Doc. PhDr. PaedDr. Kamil JANIŠ, CSc.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2616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566058"/>
            <a:ext cx="9144000" cy="818606"/>
          </a:xfrm>
        </p:spPr>
        <p:txBody>
          <a:bodyPr>
            <a:normAutofit/>
          </a:bodyPr>
          <a:lstStyle/>
          <a:p>
            <a:pPr lvl="0"/>
            <a:r>
              <a:rPr lang="cs-CZ" sz="4800" b="1" dirty="0"/>
              <a:t>skupinová a kooperativní výuka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88273" y="1854925"/>
            <a:ext cx="10432869" cy="4807132"/>
          </a:xfrm>
        </p:spPr>
        <p:txBody>
          <a:bodyPr>
            <a:normAutofit/>
          </a:bodyPr>
          <a:lstStyle/>
          <a:p>
            <a:endParaRPr lang="cs-CZ" sz="3200" dirty="0"/>
          </a:p>
          <a:p>
            <a:endParaRPr lang="cs-CZ" sz="3200" dirty="0"/>
          </a:p>
          <a:p>
            <a:r>
              <a:rPr lang="cs-CZ" sz="3200" dirty="0"/>
              <a:t>Kooperativní uspořádání výuky </a:t>
            </a:r>
            <a:r>
              <a:rPr lang="cs-CZ" sz="3200" dirty="0">
                <a:solidFill>
                  <a:srgbClr val="FF0000"/>
                </a:solidFill>
              </a:rPr>
              <a:t>předpokládá spolupráci všech </a:t>
            </a:r>
            <a:r>
              <a:rPr lang="cs-CZ" sz="3200" dirty="0"/>
              <a:t>zúčastněných při dosahování cílů. </a:t>
            </a:r>
          </a:p>
          <a:p>
            <a:endParaRPr lang="cs-CZ" sz="3200" i="1" dirty="0"/>
          </a:p>
          <a:p>
            <a:r>
              <a:rPr lang="cs-CZ" sz="3200" i="1" dirty="0"/>
              <a:t>„Výsledky jednotlivce jsou podporovány činností celé skupiny a celá skupina má prospěch z činností jednotlivce.“</a:t>
            </a:r>
            <a:r>
              <a:rPr lang="cs-CZ" sz="3200" dirty="0"/>
              <a:t> </a:t>
            </a:r>
          </a:p>
          <a:p>
            <a:r>
              <a:rPr lang="cs-CZ" sz="2000" dirty="0"/>
              <a:t>(Kasíková, 2016, s. 27)</a:t>
            </a:r>
          </a:p>
          <a:p>
            <a:pPr algn="l"/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338246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566058"/>
            <a:ext cx="9144000" cy="818606"/>
          </a:xfrm>
        </p:spPr>
        <p:txBody>
          <a:bodyPr>
            <a:normAutofit fontScale="90000"/>
          </a:bodyPr>
          <a:lstStyle/>
          <a:p>
            <a:br>
              <a:rPr lang="cs-CZ" sz="4800" dirty="0"/>
            </a:br>
            <a:br>
              <a:rPr lang="cs-CZ" sz="4800" dirty="0"/>
            </a:br>
            <a:br>
              <a:rPr lang="cs-CZ" sz="4800" dirty="0"/>
            </a:br>
            <a:r>
              <a:rPr lang="cs-CZ" sz="4800" b="1" dirty="0"/>
              <a:t>párová výuka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92777" y="1985553"/>
            <a:ext cx="10458994" cy="4371703"/>
          </a:xfrm>
        </p:spPr>
        <p:txBody>
          <a:bodyPr>
            <a:normAutofit lnSpcReduction="10000"/>
          </a:bodyPr>
          <a:lstStyle/>
          <a:p>
            <a:r>
              <a:rPr lang="cs-CZ" sz="3200" b="1" dirty="0"/>
              <a:t>Přednosti párové výuky</a:t>
            </a:r>
            <a:endParaRPr lang="cs-CZ" sz="3200" dirty="0"/>
          </a:p>
          <a:p>
            <a:pPr lvl="0"/>
            <a:r>
              <a:rPr lang="cs-CZ" sz="3200" dirty="0"/>
              <a:t>nevede žáky jen k mechanickému zapamatování, ale i k porozumění,</a:t>
            </a:r>
          </a:p>
          <a:p>
            <a:pPr lvl="0"/>
            <a:r>
              <a:rPr lang="cs-CZ" sz="3200" dirty="0"/>
              <a:t>tím, že procvičuje nově nabyté poznatky a slovní zásobu, vytváří aplikovatelné znalosti a poskytuje okamžitou zpětnou vazbu,</a:t>
            </a:r>
          </a:p>
          <a:p>
            <a:pPr lvl="0"/>
            <a:r>
              <a:rPr lang="cs-CZ" sz="3200" dirty="0"/>
              <a:t>přizpůsobuje tempo výuky možnostem žáků,</a:t>
            </a:r>
          </a:p>
          <a:p>
            <a:pPr lvl="0"/>
            <a:r>
              <a:rPr lang="cs-CZ" sz="3200" dirty="0"/>
              <a:t>zvyšuje aktivitu žáků při výuce,</a:t>
            </a:r>
          </a:p>
          <a:p>
            <a:pPr lvl="0"/>
            <a:r>
              <a:rPr lang="cs-CZ" sz="3200" dirty="0"/>
              <a:t>lze jí užít k výchovnému rozvoji žáka.</a:t>
            </a:r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865008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566058"/>
            <a:ext cx="9144000" cy="818606"/>
          </a:xfrm>
        </p:spPr>
        <p:txBody>
          <a:bodyPr>
            <a:normAutofit fontScale="90000"/>
          </a:bodyPr>
          <a:lstStyle/>
          <a:p>
            <a:br>
              <a:rPr lang="cs-CZ" sz="4800" dirty="0"/>
            </a:br>
            <a:br>
              <a:rPr lang="cs-CZ" sz="4800" dirty="0"/>
            </a:br>
            <a:br>
              <a:rPr lang="cs-CZ" sz="4800" dirty="0"/>
            </a:br>
            <a:r>
              <a:rPr lang="cs-CZ" sz="4800" b="1" dirty="0"/>
              <a:t>párová výuka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12956" y="1985554"/>
            <a:ext cx="10938815" cy="4448700"/>
          </a:xfrm>
        </p:spPr>
        <p:txBody>
          <a:bodyPr>
            <a:normAutofit/>
          </a:bodyPr>
          <a:lstStyle/>
          <a:p>
            <a:r>
              <a:rPr lang="cs-CZ" sz="3200" b="1" dirty="0"/>
              <a:t>Rezervy párové výuky</a:t>
            </a:r>
          </a:p>
          <a:p>
            <a:endParaRPr lang="cs-CZ" sz="3200" dirty="0"/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cs-CZ" sz="3200" dirty="0"/>
              <a:t>je časově mnohem náročnější než např. hromadná výuka,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cs-CZ" sz="3200" dirty="0"/>
              <a:t>je mnohem obtížnější pro učitele aktivně zapojit všechny žáky,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cs-CZ" sz="3200" dirty="0"/>
              <a:t>při realizaci se zvyšuje (na základě komunikace mezi větším počtem žáků) hluk ve třídě.</a:t>
            </a:r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841687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566058"/>
            <a:ext cx="9144000" cy="818606"/>
          </a:xfrm>
        </p:spPr>
        <p:txBody>
          <a:bodyPr>
            <a:normAutofit fontScale="90000"/>
          </a:bodyPr>
          <a:lstStyle/>
          <a:p>
            <a:pPr lvl="0"/>
            <a:br>
              <a:rPr lang="cs-CZ" sz="4800" dirty="0"/>
            </a:br>
            <a:br>
              <a:rPr lang="cs-CZ" sz="4800" dirty="0"/>
            </a:br>
            <a:br>
              <a:rPr lang="cs-CZ" sz="4800" dirty="0"/>
            </a:br>
            <a:r>
              <a:rPr lang="cs-CZ" sz="5300" b="1" dirty="0"/>
              <a:t>individuální výuka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1793965"/>
            <a:ext cx="9144000" cy="4293325"/>
          </a:xfrm>
        </p:spPr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sz="3200" b="1" dirty="0"/>
              <a:t>učitel				žák</a:t>
            </a:r>
          </a:p>
        </p:txBody>
      </p:sp>
      <p:sp>
        <p:nvSpPr>
          <p:cNvPr id="7" name="Obousměrná vodorovná šipka 6"/>
          <p:cNvSpPr/>
          <p:nvPr/>
        </p:nvSpPr>
        <p:spPr>
          <a:xfrm>
            <a:off x="4911634" y="3169920"/>
            <a:ext cx="27954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82467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566058"/>
            <a:ext cx="9144000" cy="818606"/>
          </a:xfrm>
        </p:spPr>
        <p:txBody>
          <a:bodyPr>
            <a:normAutofit fontScale="90000"/>
          </a:bodyPr>
          <a:lstStyle/>
          <a:p>
            <a:br>
              <a:rPr lang="cs-CZ" sz="4800" dirty="0"/>
            </a:br>
            <a:br>
              <a:rPr lang="cs-CZ" sz="4800" dirty="0"/>
            </a:br>
            <a:br>
              <a:rPr lang="cs-CZ" sz="4800" dirty="0"/>
            </a:br>
            <a:r>
              <a:rPr lang="cs-CZ" sz="5400" b="1" dirty="0"/>
              <a:t>individualizovaná výuka</a:t>
            </a:r>
            <a:endParaRPr lang="cs-CZ" sz="53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1793965"/>
            <a:ext cx="9144000" cy="4293325"/>
          </a:xfrm>
        </p:spPr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sz="3200" b="1" dirty="0"/>
              <a:t>učitel		medium	              žák</a:t>
            </a:r>
          </a:p>
          <a:p>
            <a:endParaRPr lang="cs-CZ" sz="3200" b="1" dirty="0"/>
          </a:p>
          <a:p>
            <a:endParaRPr lang="cs-CZ" sz="3200" b="1" dirty="0"/>
          </a:p>
          <a:p>
            <a:endParaRPr lang="cs-CZ" sz="3200" b="1" dirty="0"/>
          </a:p>
          <a:p>
            <a:r>
              <a:rPr lang="cs-CZ" dirty="0"/>
              <a:t>(Médium – pracovní listy, výukový program apod.)</a:t>
            </a:r>
          </a:p>
          <a:p>
            <a:r>
              <a:rPr lang="cs-CZ" dirty="0"/>
              <a:t> </a:t>
            </a:r>
          </a:p>
          <a:p>
            <a:endParaRPr lang="cs-CZ" sz="3200" b="1" dirty="0"/>
          </a:p>
        </p:txBody>
      </p:sp>
      <p:sp>
        <p:nvSpPr>
          <p:cNvPr id="4" name="Obousměrná vodorovná šipka 3"/>
          <p:cNvSpPr/>
          <p:nvPr/>
        </p:nvSpPr>
        <p:spPr>
          <a:xfrm>
            <a:off x="4119153" y="2775202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ousměrná vodorovná šipka 7"/>
          <p:cNvSpPr/>
          <p:nvPr/>
        </p:nvSpPr>
        <p:spPr>
          <a:xfrm>
            <a:off x="7219405" y="2796972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72135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566058"/>
            <a:ext cx="9144000" cy="818606"/>
          </a:xfrm>
        </p:spPr>
        <p:txBody>
          <a:bodyPr>
            <a:normAutofit fontScale="90000"/>
          </a:bodyPr>
          <a:lstStyle/>
          <a:p>
            <a:br>
              <a:rPr lang="cs-CZ" sz="4800" dirty="0"/>
            </a:br>
            <a:br>
              <a:rPr lang="cs-CZ" sz="4800" dirty="0"/>
            </a:br>
            <a:br>
              <a:rPr lang="cs-CZ" sz="4800" dirty="0"/>
            </a:br>
            <a:r>
              <a:rPr lang="cs-CZ" b="1" dirty="0"/>
              <a:t>Exkurze, vycházky a výlety</a:t>
            </a:r>
            <a:endParaRPr lang="cs-CZ" sz="4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92777" y="1985553"/>
            <a:ext cx="10458994" cy="4554583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/>
              <a:t>Fáze:</a:t>
            </a:r>
          </a:p>
          <a:p>
            <a:pPr lvl="0"/>
            <a:r>
              <a:rPr lang="cs-CZ" sz="3200" dirty="0"/>
              <a:t>přípravná</a:t>
            </a:r>
          </a:p>
          <a:p>
            <a:pPr lvl="0"/>
            <a:endParaRPr lang="cs-CZ" sz="3200" dirty="0"/>
          </a:p>
          <a:p>
            <a:pPr lvl="0"/>
            <a:endParaRPr lang="cs-CZ" sz="3200" dirty="0"/>
          </a:p>
          <a:p>
            <a:pPr lvl="0"/>
            <a:r>
              <a:rPr lang="cs-CZ" sz="3200" dirty="0"/>
              <a:t>vlastní realizace</a:t>
            </a:r>
          </a:p>
          <a:p>
            <a:pPr lvl="0"/>
            <a:endParaRPr lang="cs-CZ" sz="3200" dirty="0"/>
          </a:p>
          <a:p>
            <a:pPr lvl="0"/>
            <a:endParaRPr lang="cs-CZ" sz="3200" dirty="0"/>
          </a:p>
          <a:p>
            <a:pPr lvl="0"/>
            <a:r>
              <a:rPr lang="cs-CZ" sz="3200" dirty="0"/>
              <a:t>zhodnocení, včetně následného využití</a:t>
            </a:r>
          </a:p>
          <a:p>
            <a:endParaRPr lang="cs-CZ" sz="3200" dirty="0"/>
          </a:p>
        </p:txBody>
      </p:sp>
      <p:sp>
        <p:nvSpPr>
          <p:cNvPr id="4" name="Šipka dolů 3"/>
          <p:cNvSpPr/>
          <p:nvPr/>
        </p:nvSpPr>
        <p:spPr>
          <a:xfrm>
            <a:off x="6042225" y="309285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lů 4"/>
          <p:cNvSpPr/>
          <p:nvPr/>
        </p:nvSpPr>
        <p:spPr>
          <a:xfrm>
            <a:off x="6042225" y="481649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5236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566058"/>
            <a:ext cx="9144000" cy="818606"/>
          </a:xfrm>
        </p:spPr>
        <p:txBody>
          <a:bodyPr>
            <a:normAutofit fontScale="90000"/>
          </a:bodyPr>
          <a:lstStyle/>
          <a:p>
            <a:br>
              <a:rPr lang="cs-CZ" sz="4800" dirty="0"/>
            </a:br>
            <a:br>
              <a:rPr lang="cs-CZ" sz="4800" dirty="0"/>
            </a:br>
            <a:br>
              <a:rPr lang="cs-CZ" sz="4800" dirty="0"/>
            </a:br>
            <a:r>
              <a:rPr lang="cs-CZ" b="1" dirty="0"/>
              <a:t>Použitá a doporučená literatura: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1793965"/>
            <a:ext cx="9144000" cy="4293325"/>
          </a:xfrm>
        </p:spPr>
        <p:txBody>
          <a:bodyPr/>
          <a:lstStyle/>
          <a:p>
            <a:pPr algn="l"/>
            <a:r>
              <a:rPr lang="cs-CZ" dirty="0"/>
              <a:t>JANIŠ, K. st., LOUDOVÁ, I. </a:t>
            </a:r>
            <a:r>
              <a:rPr lang="cs-CZ" i="1" dirty="0"/>
              <a:t>Obecná didaktika (vybraná témata). </a:t>
            </a:r>
            <a:r>
              <a:rPr lang="cs-CZ" dirty="0"/>
              <a:t>Ústí nad Orlicí: OFTIS. 2016. 104 s. ISBN 978-80-7405-383-2.</a:t>
            </a:r>
          </a:p>
          <a:p>
            <a:pPr algn="l"/>
            <a:r>
              <a:rPr lang="cs-CZ" dirty="0"/>
              <a:t>KALHOUS, Z., OBST, O. </a:t>
            </a:r>
            <a:r>
              <a:rPr lang="cs-CZ" i="1" dirty="0"/>
              <a:t>Školní didaktika.</a:t>
            </a:r>
            <a:r>
              <a:rPr lang="cs-CZ" dirty="0"/>
              <a:t> Praha: Portál, 2009. ISBN 978-80-7367-571-4.</a:t>
            </a:r>
          </a:p>
          <a:p>
            <a:pPr algn="l"/>
            <a:r>
              <a:rPr lang="cs-CZ" dirty="0"/>
              <a:t>KASÍKOVÁ, H. Netradiční formy učení a vyučování. In. PRŮCHA, J. </a:t>
            </a:r>
            <a:r>
              <a:rPr lang="cs-CZ" i="1" dirty="0"/>
              <a:t>Pedagogická encyklopedie</a:t>
            </a:r>
            <a:r>
              <a:rPr lang="cs-CZ" dirty="0"/>
              <a:t>. Praha: Portál, 2009. 1. vydání. s. 200–208. ISBN 978-80-7367-546-2.</a:t>
            </a:r>
          </a:p>
          <a:p>
            <a:pPr algn="l"/>
            <a:r>
              <a:rPr lang="cs-CZ" dirty="0"/>
              <a:t>KASÍKOVÁ, H. </a:t>
            </a:r>
            <a:r>
              <a:rPr lang="cs-CZ" i="1" dirty="0"/>
              <a:t>Kooperativní učení, kooperativní škola</a:t>
            </a:r>
            <a:r>
              <a:rPr lang="cs-CZ" dirty="0"/>
              <a:t>. Roz. a akt. vydání. Praha: Portál, 2016. ISBN 978-80-262-0983-6.</a:t>
            </a:r>
          </a:p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8433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635726"/>
            <a:ext cx="9144000" cy="931817"/>
          </a:xfrm>
        </p:spPr>
        <p:txBody>
          <a:bodyPr>
            <a:normAutofit/>
          </a:bodyPr>
          <a:lstStyle/>
          <a:p>
            <a:r>
              <a:rPr lang="cs-CZ" sz="4800" b="1" dirty="0"/>
              <a:t>Organizační formy výuky - přehled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2325189"/>
            <a:ext cx="9144000" cy="3823062"/>
          </a:xfrm>
        </p:spPr>
        <p:txBody>
          <a:bodyPr>
            <a:noAutofit/>
          </a:bodyPr>
          <a:lstStyle/>
          <a:p>
            <a:pPr lvl="0"/>
            <a:r>
              <a:rPr lang="cs-CZ" sz="3200" b="1" dirty="0"/>
              <a:t>hromadná (frontální) výuka</a:t>
            </a:r>
          </a:p>
          <a:p>
            <a:pPr lvl="0"/>
            <a:r>
              <a:rPr lang="cs-CZ" sz="3200" b="1" dirty="0"/>
              <a:t>skupinová a kooperativní výuka</a:t>
            </a:r>
          </a:p>
          <a:p>
            <a:pPr lvl="0"/>
            <a:r>
              <a:rPr lang="cs-CZ" sz="3200" b="1" dirty="0"/>
              <a:t>párová výuka</a:t>
            </a:r>
          </a:p>
          <a:p>
            <a:pPr lvl="0"/>
            <a:r>
              <a:rPr lang="cs-CZ" sz="3200" b="1" dirty="0"/>
              <a:t>týmová výuka</a:t>
            </a:r>
          </a:p>
          <a:p>
            <a:pPr lvl="0"/>
            <a:r>
              <a:rPr lang="cs-CZ" sz="3200" b="1" dirty="0"/>
              <a:t>diferencovaná výuka</a:t>
            </a:r>
          </a:p>
          <a:p>
            <a:pPr lvl="0"/>
            <a:r>
              <a:rPr lang="cs-CZ" sz="3200" b="1" dirty="0"/>
              <a:t>individuální výuka</a:t>
            </a:r>
          </a:p>
          <a:p>
            <a:pPr lvl="0"/>
            <a:r>
              <a:rPr lang="cs-CZ" sz="3200" b="1" dirty="0"/>
              <a:t>individualizovaná výuka</a:t>
            </a:r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628088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618308"/>
            <a:ext cx="9144000" cy="853441"/>
          </a:xfrm>
        </p:spPr>
        <p:txBody>
          <a:bodyPr>
            <a:normAutofit fontScale="90000"/>
          </a:bodyPr>
          <a:lstStyle/>
          <a:p>
            <a:pPr lvl="0"/>
            <a:br>
              <a:rPr lang="cs-CZ" dirty="0"/>
            </a:br>
            <a:r>
              <a:rPr lang="cs-CZ" sz="5300" b="1" dirty="0"/>
              <a:t>HROMADNÁ (FRONTÁLNÍ) VÝUKA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01486" y="1741715"/>
            <a:ext cx="9666514" cy="4615542"/>
          </a:xfrm>
        </p:spPr>
        <p:txBody>
          <a:bodyPr>
            <a:normAutofit lnSpcReduction="10000"/>
          </a:bodyPr>
          <a:lstStyle/>
          <a:p>
            <a:pPr algn="l"/>
            <a:r>
              <a:rPr lang="cs-CZ" sz="3200" b="1" u="sng" dirty="0"/>
              <a:t>K charakteristickým znakům:</a:t>
            </a:r>
          </a:p>
          <a:p>
            <a:pPr marL="342900" lvl="0" indent="-342900" algn="l">
              <a:buFontTx/>
              <a:buChar char="-"/>
            </a:pPr>
            <a:r>
              <a:rPr lang="cs-CZ" sz="3200" dirty="0"/>
              <a:t>řídící úlohu přebírá učitel</a:t>
            </a:r>
          </a:p>
          <a:p>
            <a:pPr marL="342900" lvl="0" indent="-342900" algn="l">
              <a:buFontTx/>
              <a:buChar char="-"/>
            </a:pPr>
            <a:r>
              <a:rPr lang="cs-CZ" sz="3200" dirty="0"/>
              <a:t>třída žáků je homogenní z hlediska věku</a:t>
            </a:r>
          </a:p>
          <a:p>
            <a:pPr marL="342900" lvl="0" indent="-342900" algn="l">
              <a:buFontTx/>
              <a:buChar char="-"/>
            </a:pPr>
            <a:r>
              <a:rPr lang="cs-CZ" sz="3200" dirty="0"/>
              <a:t>plní stejné učební úkoly ve stejnou dobu</a:t>
            </a:r>
          </a:p>
          <a:p>
            <a:pPr marL="342900" lvl="0" indent="-342900" algn="l">
              <a:buFontTx/>
              <a:buChar char="-"/>
            </a:pPr>
            <a:r>
              <a:rPr lang="cs-CZ" sz="3200" dirty="0"/>
              <a:t>nepředpokládá se spolupráce žáků (paradox - spolupráce mezi žáky nežádoucí a trestána)</a:t>
            </a:r>
          </a:p>
          <a:p>
            <a:pPr marL="342900" lvl="0" indent="-342900" algn="l">
              <a:buFontTx/>
              <a:buChar char="-"/>
            </a:pPr>
            <a:r>
              <a:rPr lang="cs-CZ" sz="3200" dirty="0"/>
              <a:t>proces probíhá v předem určených časových jednotkách  (vyučovací hodina)</a:t>
            </a:r>
          </a:p>
          <a:p>
            <a:pPr marL="342900" lvl="0" indent="-342900" algn="l">
              <a:buFontTx/>
              <a:buChar char="-"/>
            </a:pPr>
            <a:r>
              <a:rPr lang="cs-CZ" sz="3200" dirty="0"/>
              <a:t>může probíhat v rozličných prostorách školy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4260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566058"/>
            <a:ext cx="9144000" cy="818606"/>
          </a:xfrm>
        </p:spPr>
        <p:txBody>
          <a:bodyPr>
            <a:normAutofit/>
          </a:bodyPr>
          <a:lstStyle/>
          <a:p>
            <a:pPr lvl="0"/>
            <a:r>
              <a:rPr lang="cs-CZ" sz="4800" b="1" dirty="0"/>
              <a:t>skupinová a kooperativní výuka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88273" y="1854925"/>
            <a:ext cx="10432869" cy="480713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cs-CZ" sz="3200" b="1" dirty="0"/>
              <a:t>Vznik skupin: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cs-CZ" sz="3200" dirty="0"/>
              <a:t>náhodné, nebo formální (např. za pomocí losu, podle seznamu, místa v lavici, na základě vlastního výběru atd.) 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cs-CZ" sz="3200" dirty="0"/>
              <a:t>podle pohlaví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cs-CZ" sz="3200" dirty="0"/>
              <a:t>na základě interpersonálních vztahů mezi žáky (např. pomocí sociogramu)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cs-CZ" sz="3200" dirty="0"/>
              <a:t>podle učebních výsledků (tzn. podle prospěchu)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cs-CZ" sz="3200" dirty="0"/>
              <a:t>podle povahy obsahu a cílů výuky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cs-CZ" sz="3200" dirty="0"/>
              <a:t>podle předpokládané délky spolupráce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cs-CZ" sz="3200" dirty="0"/>
              <a:t>podle stylu spolupráce ve skupině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1127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566058"/>
            <a:ext cx="9144000" cy="818606"/>
          </a:xfrm>
        </p:spPr>
        <p:txBody>
          <a:bodyPr>
            <a:normAutofit/>
          </a:bodyPr>
          <a:lstStyle/>
          <a:p>
            <a:pPr lvl="0"/>
            <a:r>
              <a:rPr lang="cs-CZ" sz="4800" b="1" dirty="0"/>
              <a:t>skupinová a kooperativní výuka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88273" y="1854925"/>
            <a:ext cx="10432869" cy="4807132"/>
          </a:xfrm>
        </p:spPr>
        <p:txBody>
          <a:bodyPr>
            <a:normAutofit/>
          </a:bodyPr>
          <a:lstStyle/>
          <a:p>
            <a:r>
              <a:rPr lang="cs-CZ" sz="3200" dirty="0"/>
              <a:t>Můžeme rozlišovat skupiny:</a:t>
            </a:r>
          </a:p>
          <a:p>
            <a:endParaRPr lang="cs-CZ" sz="3200" dirty="0"/>
          </a:p>
          <a:p>
            <a:pPr lvl="0"/>
            <a:r>
              <a:rPr lang="cs-CZ" sz="3200" u="sng" dirty="0"/>
              <a:t>homogenní</a:t>
            </a:r>
            <a:r>
              <a:rPr lang="cs-CZ" sz="3200" dirty="0"/>
              <a:t> (stejnorodé), které lze mezi sebou porovnávat (případně i formou soutěže). Jedná se např. o rozdělení chlapců do družstev v rámci hodin tělesné výchovy a následně zorganizovat malý turnaj),</a:t>
            </a:r>
          </a:p>
          <a:p>
            <a:pPr lvl="0"/>
            <a:r>
              <a:rPr lang="cs-CZ" sz="3200" u="sng" dirty="0"/>
              <a:t>heterogenní</a:t>
            </a:r>
            <a:r>
              <a:rPr lang="cs-CZ" sz="3200" dirty="0"/>
              <a:t> (různorodé), které plní rozdílné úkoly (např. v rámci praktických činností mohou vytvářet jednotlivé díly pro celkový výrobek). </a:t>
            </a:r>
          </a:p>
          <a:p>
            <a:pPr algn="l"/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19047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566058"/>
            <a:ext cx="9144000" cy="818606"/>
          </a:xfrm>
        </p:spPr>
        <p:txBody>
          <a:bodyPr>
            <a:normAutofit/>
          </a:bodyPr>
          <a:lstStyle/>
          <a:p>
            <a:pPr lvl="0"/>
            <a:r>
              <a:rPr lang="cs-CZ" sz="4800" b="1" dirty="0"/>
              <a:t>skupinová a kooperativní výuka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88273" y="1854925"/>
            <a:ext cx="10432869" cy="4807132"/>
          </a:xfrm>
        </p:spPr>
        <p:txBody>
          <a:bodyPr>
            <a:normAutofit/>
          </a:bodyPr>
          <a:lstStyle/>
          <a:p>
            <a:r>
              <a:rPr lang="cs-CZ" sz="3200" u="sng" dirty="0"/>
              <a:t>Početnost skupin</a:t>
            </a:r>
            <a:r>
              <a:rPr lang="cs-CZ" sz="3200" dirty="0"/>
              <a:t>:</a:t>
            </a:r>
          </a:p>
          <a:p>
            <a:endParaRPr lang="cs-CZ" sz="3200" dirty="0"/>
          </a:p>
          <a:p>
            <a:r>
              <a:rPr lang="cs-CZ" sz="3200" dirty="0"/>
              <a:t>Optimální počet členů v jedné skupině 4 žáci (skupině nemůže hrozit tzv. antagonistické párování)</a:t>
            </a:r>
          </a:p>
          <a:p>
            <a:endParaRPr lang="cs-CZ" sz="3200" dirty="0"/>
          </a:p>
          <a:p>
            <a:r>
              <a:rPr lang="cs-CZ" sz="3200" dirty="0"/>
              <a:t> velké skupin</a:t>
            </a:r>
          </a:p>
          <a:p>
            <a:endParaRPr lang="cs-CZ" sz="3200" dirty="0"/>
          </a:p>
          <a:p>
            <a:r>
              <a:rPr lang="cs-CZ" sz="3200" dirty="0"/>
              <a:t>malé skupiny </a:t>
            </a:r>
          </a:p>
          <a:p>
            <a:pPr algn="l"/>
            <a:endParaRPr lang="cs-CZ" sz="3200" dirty="0"/>
          </a:p>
        </p:txBody>
      </p:sp>
      <p:sp>
        <p:nvSpPr>
          <p:cNvPr id="4" name="Šipka doprava 3"/>
          <p:cNvSpPr/>
          <p:nvPr/>
        </p:nvSpPr>
        <p:spPr>
          <a:xfrm rot="20384755">
            <a:off x="3754920" y="4891036"/>
            <a:ext cx="978408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 rot="1164474">
            <a:off x="3754240" y="5589109"/>
            <a:ext cx="978408" cy="2336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4476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566058"/>
            <a:ext cx="9144000" cy="818606"/>
          </a:xfrm>
        </p:spPr>
        <p:txBody>
          <a:bodyPr>
            <a:normAutofit/>
          </a:bodyPr>
          <a:lstStyle/>
          <a:p>
            <a:pPr lvl="0"/>
            <a:r>
              <a:rPr lang="cs-CZ" sz="4800" b="1" dirty="0"/>
              <a:t>skupinová a kooperativní výuka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88273" y="1854925"/>
            <a:ext cx="10432869" cy="4807132"/>
          </a:xfrm>
        </p:spPr>
        <p:txBody>
          <a:bodyPr>
            <a:normAutofit/>
          </a:bodyPr>
          <a:lstStyle/>
          <a:p>
            <a:r>
              <a:rPr lang="cs-CZ" sz="3200" b="1" dirty="0"/>
              <a:t>Přednosti velkých skupin</a:t>
            </a:r>
          </a:p>
          <a:p>
            <a:endParaRPr lang="cs-CZ" sz="3200" dirty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3200" dirty="0"/>
              <a:t>početně větší skupina si bude více jistá správností svých zjištění, a tím pravděpodobněji se odváží oponovat názorům jiných skupin, případně (fiktivní) oponentuře učitele,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3200" dirty="0"/>
              <a:t>bude větší pravděpodobnost, že úkol správně provede,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3200" dirty="0"/>
              <a:t>bude mít i více argumentů pro případnou diskusi,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3200" dirty="0"/>
              <a:t>učiteli zabere méně času pro kontrolu všech skupin.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028539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566058"/>
            <a:ext cx="9144000" cy="818606"/>
          </a:xfrm>
        </p:spPr>
        <p:txBody>
          <a:bodyPr>
            <a:normAutofit/>
          </a:bodyPr>
          <a:lstStyle/>
          <a:p>
            <a:pPr lvl="0"/>
            <a:r>
              <a:rPr lang="cs-CZ" sz="4800" b="1" dirty="0"/>
              <a:t>skupinová a kooperativní výuka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88273" y="1854925"/>
            <a:ext cx="10432869" cy="4807132"/>
          </a:xfrm>
        </p:spPr>
        <p:txBody>
          <a:bodyPr>
            <a:normAutofit/>
          </a:bodyPr>
          <a:lstStyle/>
          <a:p>
            <a:r>
              <a:rPr lang="cs-CZ" sz="3200" b="1" dirty="0"/>
              <a:t>Přednosti malých skupin	</a:t>
            </a:r>
          </a:p>
          <a:p>
            <a:endParaRPr lang="cs-CZ" sz="3200" b="1" dirty="0"/>
          </a:p>
          <a:p>
            <a:r>
              <a:rPr lang="cs-CZ" sz="3200" b="1" dirty="0"/>
              <a:t>	</a:t>
            </a:r>
            <a:endParaRPr lang="cs-CZ" sz="3200" dirty="0"/>
          </a:p>
          <a:p>
            <a:pPr lvl="0"/>
            <a:r>
              <a:rPr lang="cs-CZ" sz="3200" dirty="0"/>
              <a:t>existuje méně těch, kteří jsou pasivní,</a:t>
            </a:r>
          </a:p>
          <a:p>
            <a:pPr lvl="0"/>
            <a:r>
              <a:rPr lang="cs-CZ" sz="3200" dirty="0"/>
              <a:t>je větší předpoklad, že se zapojí i prospěchově slabší žáci.</a:t>
            </a:r>
          </a:p>
          <a:p>
            <a:pPr algn="l"/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235583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95944"/>
            <a:ext cx="9144000" cy="930330"/>
          </a:xfrm>
        </p:spPr>
        <p:txBody>
          <a:bodyPr>
            <a:normAutofit/>
          </a:bodyPr>
          <a:lstStyle/>
          <a:p>
            <a:pPr lvl="0"/>
            <a:r>
              <a:rPr lang="cs-CZ" sz="4800" b="1" dirty="0"/>
              <a:t>skupinová a kooperativní výuka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9571" y="1384664"/>
            <a:ext cx="11898351" cy="5277393"/>
          </a:xfrm>
        </p:spPr>
        <p:txBody>
          <a:bodyPr>
            <a:normAutofit/>
          </a:bodyPr>
          <a:lstStyle/>
          <a:p>
            <a:r>
              <a:rPr lang="cs-CZ" sz="2800" b="1" dirty="0"/>
              <a:t>Rezervy skupinové práce</a:t>
            </a:r>
            <a:endParaRPr lang="cs-CZ" sz="2800" dirty="0"/>
          </a:p>
          <a:p>
            <a:pPr lvl="0"/>
            <a:r>
              <a:rPr lang="cs-CZ" sz="2800" dirty="0"/>
              <a:t>Existuje možnost ovlivnění práce skupiny rozhodným jednotlivcem. Z toho mohou pramenit neshody mezi členy skupiny, pasivita některých apod. </a:t>
            </a:r>
          </a:p>
          <a:p>
            <a:pPr lvl="0"/>
            <a:r>
              <a:rPr lang="cs-CZ" sz="2800" dirty="0"/>
              <a:t>Dochází ke zvýšení hranice hluku ve třídě.</a:t>
            </a:r>
          </a:p>
          <a:p>
            <a:pPr lvl="0"/>
            <a:r>
              <a:rPr lang="cs-CZ" sz="2800" dirty="0"/>
              <a:t> Budou-li žáci seznámeni s tím, že jejich skupinová práce bude hodnocena, přičemž všichni budou hodnoceni shodnou známkou, pak lze očekávat vyšší orientaci na výkon.</a:t>
            </a:r>
          </a:p>
          <a:p>
            <a:pPr lvl="0"/>
            <a:r>
              <a:rPr lang="cs-CZ" sz="2800" dirty="0"/>
              <a:t>Učitel při skupinové formě práce neprobere tolik učiva. </a:t>
            </a:r>
          </a:p>
          <a:p>
            <a:pPr lvl="0"/>
            <a:r>
              <a:rPr lang="cs-CZ" sz="2800" dirty="0"/>
              <a:t>Na učitele jsou kladeny mnohem vyšší nároky ve fázi přípravy na výuku. </a:t>
            </a:r>
          </a:p>
          <a:p>
            <a:pPr lvl="0"/>
            <a:r>
              <a:rPr lang="cs-CZ" sz="2800" dirty="0"/>
              <a:t>Žáky je zapotřebí na tento způsob práce připravit a vybavit je dovednostmi pro skupinovou práci. </a:t>
            </a:r>
          </a:p>
          <a:p>
            <a:pPr algn="l"/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7543346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788</Words>
  <Application>Microsoft Office PowerPoint</Application>
  <PresentationFormat>Širokoúhlá obrazovka</PresentationFormat>
  <Paragraphs>110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Motiv Office</vt:lpstr>
      <vt:lpstr>6. Organizační formy výuky, přehled jednotlivých organizačních forem a jejich uplatnění v praxi.</vt:lpstr>
      <vt:lpstr>Organizační formy výuky - přehled</vt:lpstr>
      <vt:lpstr> HROMADNÁ (FRONTÁLNÍ) VÝUKA</vt:lpstr>
      <vt:lpstr>skupinová a kooperativní výuka</vt:lpstr>
      <vt:lpstr>skupinová a kooperativní výuka</vt:lpstr>
      <vt:lpstr>skupinová a kooperativní výuka</vt:lpstr>
      <vt:lpstr>skupinová a kooperativní výuka</vt:lpstr>
      <vt:lpstr>skupinová a kooperativní výuka</vt:lpstr>
      <vt:lpstr>skupinová a kooperativní výuka</vt:lpstr>
      <vt:lpstr>skupinová a kooperativní výuka</vt:lpstr>
      <vt:lpstr>   párová výuka</vt:lpstr>
      <vt:lpstr>   párová výuka</vt:lpstr>
      <vt:lpstr>   individuální výuka</vt:lpstr>
      <vt:lpstr>   individualizovaná výuka</vt:lpstr>
      <vt:lpstr>   Exkurze, vycházky a výlety</vt:lpstr>
      <vt:lpstr>   Použitá a doporučená literatura: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VYMEZENÍ POJMU DIDAKTIKA. DIDAKTIKA JAKO VĚDECKÁ DISCIPLÍNA</dc:title>
  <dc:creator>jan0010</dc:creator>
  <cp:lastModifiedBy>jan0010</cp:lastModifiedBy>
  <cp:revision>16</cp:revision>
  <dcterms:created xsi:type="dcterms:W3CDTF">2018-10-31T15:49:42Z</dcterms:created>
  <dcterms:modified xsi:type="dcterms:W3CDTF">2024-09-24T01:28:07Z</dcterms:modified>
</cp:coreProperties>
</file>