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72" r:id="rId4"/>
    <p:sldId id="273" r:id="rId5"/>
    <p:sldId id="318" r:id="rId6"/>
    <p:sldId id="276" r:id="rId7"/>
    <p:sldId id="319" r:id="rId8"/>
    <p:sldId id="323" r:id="rId9"/>
    <p:sldId id="317" r:id="rId10"/>
    <p:sldId id="321" r:id="rId11"/>
    <p:sldId id="320" r:id="rId12"/>
    <p:sldId id="294" r:id="rId13"/>
    <p:sldId id="324" r:id="rId14"/>
    <p:sldId id="327" r:id="rId15"/>
    <p:sldId id="330" r:id="rId16"/>
    <p:sldId id="33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45F59-1084-41F0-8748-04CAF006C7D0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1AE40-BA03-4866-B094-595945F6E9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01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836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81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76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39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65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7520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14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820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777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008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86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31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203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804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FFB8C-EC56-4005-96F0-A632F41EE63F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19487-8339-4C01-BF6E-A663142062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355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487681"/>
            <a:ext cx="9144000" cy="870856"/>
          </a:xfrm>
        </p:spPr>
        <p:txBody>
          <a:bodyPr>
            <a:normAutofit fontScale="90000"/>
          </a:bodyPr>
          <a:lstStyle/>
          <a:p>
            <a:pPr lvl="0"/>
            <a:r>
              <a:rPr lang="cs-CZ" dirty="0"/>
              <a:t>8. Aktivizující výukové metody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53439" y="5434149"/>
            <a:ext cx="10589623" cy="77506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Obecná didaktika</a:t>
            </a:r>
          </a:p>
          <a:p>
            <a:r>
              <a:rPr lang="cs-CZ" dirty="0"/>
              <a:t>Doc. PhDr. PaedDr. </a:t>
            </a:r>
            <a:r>
              <a:rPr lang="cs-CZ"/>
              <a:t>Kamil JANIŠ, CSc.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616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0864"/>
          </a:xfrm>
        </p:spPr>
        <p:txBody>
          <a:bodyPr>
            <a:normAutofit/>
          </a:bodyPr>
          <a:lstStyle/>
          <a:p>
            <a:r>
              <a:rPr lang="cs-CZ" b="1" dirty="0">
                <a:latin typeface="+mn-lt"/>
                <a:ea typeface="Calibri" panose="020F0502020204030204" pitchFamily="34" charset="0"/>
              </a:rPr>
              <a:t>Přednáška s diskusí 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89759"/>
            <a:ext cx="10515600" cy="4641669"/>
          </a:xfrm>
        </p:spPr>
        <p:txBody>
          <a:bodyPr>
            <a:normAutofit/>
          </a:bodyPr>
          <a:lstStyle/>
          <a:p>
            <a:r>
              <a:rPr lang="cs-CZ" dirty="0">
                <a:ea typeface="Calibri" panose="020F0502020204030204" pitchFamily="34" charset="0"/>
              </a:rPr>
              <a:t>Jedná se kombinaci monologické metody (přednášky) s dialogickou metodou (diskusí) sledující zvýšení efektivity vzdělávacího procesu. Základní myšlenky obsažené v přednášce mohou u adresátů vyvolat celou řadu otázek, na které má možnost přednášející (lektor, učitel) v následné diskusi reagovat. </a:t>
            </a:r>
          </a:p>
          <a:p>
            <a:endParaRPr lang="cs-CZ" u="sng" dirty="0"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4400" b="1" dirty="0"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4400" b="1" dirty="0">
                <a:ea typeface="Calibri" panose="020F0502020204030204" pitchFamily="34" charset="0"/>
              </a:rPr>
              <a:t>Disputace  -  </a:t>
            </a:r>
            <a:r>
              <a:rPr lang="cs-CZ" dirty="0">
                <a:ea typeface="Calibri" panose="020F0502020204030204" pitchFamily="34" charset="0"/>
              </a:rPr>
              <a:t>jedna z forem diskuse. </a:t>
            </a:r>
          </a:p>
          <a:p>
            <a:endParaRPr lang="cs-CZ" dirty="0">
              <a:ea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5096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1492"/>
          </a:xfrm>
        </p:spPr>
        <p:txBody>
          <a:bodyPr>
            <a:noAutofit/>
          </a:bodyPr>
          <a:lstStyle/>
          <a:p>
            <a:r>
              <a:rPr lang="cs-CZ" sz="5400" b="1" dirty="0">
                <a:cs typeface="Times New Roman" panose="02020603050405020304" pitchFamily="18" charset="0"/>
              </a:rPr>
              <a:t>Brainstorming</a:t>
            </a:r>
            <a:endParaRPr lang="cs-CZ" sz="5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41715"/>
            <a:ext cx="10515600" cy="478971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(angl. brain – mozek, </a:t>
            </a:r>
            <a:r>
              <a:rPr lang="cs-CZ" dirty="0" err="1">
                <a:cs typeface="Times New Roman" panose="02020603050405020304" pitchFamily="18" charset="0"/>
              </a:rPr>
              <a:t>storm</a:t>
            </a:r>
            <a:r>
              <a:rPr lang="cs-CZ" dirty="0">
                <a:cs typeface="Times New Roman" panose="02020603050405020304" pitchFamily="18" charset="0"/>
              </a:rPr>
              <a:t> – bouře, tzn. bouření mozků, mozková smršť, „burza nápadů!“) – poměrně oblíbená technika podněcující a rozvíjející tvořivé myšlení, jejíž podstatu tvoří spontánní uvolnění nápadů obsahující všemožná (někdy i nereálná) řešení.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b="1" dirty="0">
                <a:cs typeface="Times New Roman" panose="02020603050405020304" pitchFamily="18" charset="0"/>
              </a:rPr>
              <a:t>Zdůraznit, že se musí důsledně dodržovat zásada:</a:t>
            </a:r>
            <a:r>
              <a:rPr lang="cs-CZ" b="1" i="1" dirty="0"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i="1" dirty="0">
                <a:cs typeface="Times New Roman" panose="02020603050405020304" pitchFamily="18" charset="0"/>
              </a:rPr>
              <a:t>„Sdělit můžeš cokoliv, ale v žád­ném případě nesmíš kritizovat, musíš maximálně rozvíjet, modifikovat, do­pracovávat předchozí myšlenky.“</a:t>
            </a:r>
            <a:r>
              <a:rPr lang="cs-CZ" dirty="0"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403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35429" y="1051560"/>
            <a:ext cx="11338560" cy="6274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>
                <a:ea typeface="Calibri" panose="020F0502020204030204" pitchFamily="34" charset="0"/>
                <a:cs typeface="Times New Roman" panose="02020603050405020304" pitchFamily="18" charset="0"/>
              </a:rPr>
              <a:t>Metoda se skládá ze tří fází:</a:t>
            </a:r>
          </a:p>
          <a:p>
            <a:pPr lvl="0"/>
            <a:endParaRPr lang="cs-CZ" sz="3200" u="sng" dirty="0">
              <a:cs typeface="Times New Roman" panose="02020603050405020304" pitchFamily="18" charset="0"/>
            </a:endParaRPr>
          </a:p>
          <a:p>
            <a:pPr marL="514350" lvl="0" indent="-514350">
              <a:buAutoNum type="arabicParenR"/>
            </a:pPr>
            <a:r>
              <a:rPr lang="cs-CZ" sz="2800" dirty="0">
                <a:cs typeface="Times New Roman" panose="02020603050405020304" pitchFamily="18" charset="0"/>
              </a:rPr>
              <a:t>Účastníci v relativně krátkém čase prezentují (spontánně produkují) své nápady. V podstatě jde o kvantitu bez hlubší myšlenkové analýzy, ale podmínkou je, že všechny přednesené náměty souvisí s ústředním tématem (problémem). </a:t>
            </a:r>
          </a:p>
          <a:p>
            <a:pPr marL="514350" lvl="0" indent="-514350">
              <a:buAutoNum type="arabicParenR"/>
            </a:pPr>
            <a:endParaRPr lang="cs-CZ" sz="2800" dirty="0">
              <a:cs typeface="Times New Roman" panose="02020603050405020304" pitchFamily="18" charset="0"/>
            </a:endParaRPr>
          </a:p>
          <a:p>
            <a:pPr lvl="0" algn="just">
              <a:lnSpc>
                <a:spcPct val="106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2) Dochází k třídění předložených námětů. Vybírají se nejlepší návrhy řešení.</a:t>
            </a:r>
          </a:p>
          <a:p>
            <a:pPr lvl="0" algn="just">
              <a:lnSpc>
                <a:spcPct val="106000"/>
              </a:lnSpc>
              <a:spcAft>
                <a:spcPts val="600"/>
              </a:spcAft>
              <a:tabLst>
                <a:tab pos="457200" algn="l"/>
              </a:tabLst>
            </a:pPr>
            <a:endParaRPr lang="cs-CZ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6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3) Dochází k dalšímu prohlubování a dopracování zvoleného řešení, které postupně nabývá konkrétní podoby.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196712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925" y="365125"/>
            <a:ext cx="11861075" cy="1272086"/>
          </a:xfrm>
        </p:spPr>
        <p:txBody>
          <a:bodyPr>
            <a:noAutofit/>
          </a:bodyPr>
          <a:lstStyle/>
          <a:p>
            <a:pPr algn="ctr"/>
            <a:r>
              <a:rPr lang="cs-CZ" sz="5400" b="1" dirty="0">
                <a:ea typeface="Calibri" panose="020F0502020204030204" pitchFamily="34" charset="0"/>
                <a:cs typeface="Times New Roman" panose="02020603050405020304" pitchFamily="18" charset="0"/>
              </a:rPr>
              <a:t>b) Heuristické metody (metody řešení problémů)</a:t>
            </a:r>
            <a:endParaRPr lang="cs-CZ" sz="5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925" y="1759131"/>
            <a:ext cx="11512732" cy="477229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Podstatu metody představuje </a:t>
            </a:r>
            <a:r>
              <a:rPr lang="cs-CZ" b="1" dirty="0">
                <a:cs typeface="Times New Roman" panose="02020603050405020304" pitchFamily="18" charset="0"/>
              </a:rPr>
              <a:t>problém</a:t>
            </a:r>
            <a:r>
              <a:rPr lang="cs-CZ" dirty="0">
                <a:cs typeface="Times New Roman" panose="02020603050405020304" pitchFamily="18" charset="0"/>
              </a:rPr>
              <a:t>,</a:t>
            </a:r>
            <a:r>
              <a:rPr lang="cs-CZ" b="1" dirty="0">
                <a:cs typeface="Times New Roman" panose="02020603050405020304" pitchFamily="18" charset="0"/>
              </a:rPr>
              <a:t> </a:t>
            </a:r>
            <a:r>
              <a:rPr lang="cs-CZ" dirty="0">
                <a:cs typeface="Times New Roman" panose="02020603050405020304" pitchFamily="18" charset="0"/>
              </a:rPr>
              <a:t>což je obsahový „konflikt“ (rozpor) mezi vstupními (počátečními) daty (údaji), která jsou žákovi známá, a mezi požadovaným výsledkem. </a:t>
            </a:r>
          </a:p>
          <a:p>
            <a:pPr marL="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Problémem se stává otázka, která nezahrnuje všechny podklady pro okamžité vyřešení, ale jedinec má dostatek dalších možností (např. vědomostí, podkladových materiálů apod.), aby dokázal získat na danou otázku odpověď.</a:t>
            </a:r>
          </a:p>
          <a:p>
            <a:pPr marL="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Problém tvoří podstatu problémové úlohy a problémové situace, k jejichž řešení se používá problémové metody.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cs typeface="Times New Roman" panose="02020603050405020304" pitchFamily="18" charset="0"/>
              </a:rPr>
              <a:t>Objevování samo o sobě může představovat významný motivační faktor při výuce.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cs typeface="Times New Roman" panose="02020603050405020304" pitchFamily="18" charset="0"/>
              </a:rPr>
              <a:t>Získávání informací není jen doménou učitele, ale mnohé poznatky si získávají žáci samostatně.</a:t>
            </a:r>
          </a:p>
          <a:p>
            <a:pPr marL="0" indent="0">
              <a:lnSpc>
                <a:spcPct val="106000"/>
              </a:lnSpc>
              <a:spcAft>
                <a:spcPts val="800"/>
              </a:spcAft>
              <a:buNone/>
            </a:pP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1752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0498"/>
          </a:xfrm>
        </p:spPr>
        <p:txBody>
          <a:bodyPr>
            <a:normAutofit/>
          </a:bodyPr>
          <a:lstStyle/>
          <a:p>
            <a:r>
              <a:rPr lang="cs-CZ" sz="5400" b="1" dirty="0">
                <a:ea typeface="Calibri" panose="020F0502020204030204" pitchFamily="34" charset="0"/>
                <a:cs typeface="Times New Roman" panose="02020603050405020304" pitchFamily="18" charset="0"/>
              </a:rPr>
              <a:t>c) Situační metody</a:t>
            </a:r>
            <a:endParaRPr lang="cs-CZ" sz="5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41715"/>
            <a:ext cx="10515600" cy="478971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Při uplatnění v praxi se vychází z nějaké reálné situace, kterou je nutné řešit, přičemž nemusí být výsledek zcela jednoznačný.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Adresáti mohou promítat do řešení navozené situace své dosavadní zkušenosti.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Prostřednictvím řešení se rozvíjí a podporuje analytické myšlení, schopnost třídit informace na podstatné a nepodstatné. 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2747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193709"/>
          </a:xfrm>
        </p:spPr>
        <p:txBody>
          <a:bodyPr>
            <a:normAutofit/>
          </a:bodyPr>
          <a:lstStyle/>
          <a:p>
            <a:pPr lvl="0">
              <a:lnSpc>
                <a:spcPct val="106000"/>
              </a:lnSpc>
              <a:spcAft>
                <a:spcPts val="600"/>
              </a:spcAft>
            </a:pPr>
            <a:r>
              <a:rPr lang="cs-CZ" sz="5400" b="1" dirty="0">
                <a:ea typeface="Calibri" panose="020F0502020204030204" pitchFamily="34" charset="0"/>
                <a:cs typeface="Times New Roman" panose="02020603050405020304" pitchFamily="18" charset="0"/>
              </a:rPr>
              <a:t>d) Inscenační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28503"/>
            <a:ext cx="10515600" cy="490292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Podstatou inscenačních metod je sociální učení žáků prostřednictvím modelových problémových situací, simulování konkrétní (modelové) situace a hraní rolí se záměrem hledat řešení, zaujmout stanoviska </a:t>
            </a:r>
            <a:r>
              <a:rPr lang="cs-CZ" dirty="0" err="1">
                <a:cs typeface="Times New Roman" panose="02020603050405020304" pitchFamily="18" charset="0"/>
              </a:rPr>
              <a:t>apod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cs-CZ" u="sng" dirty="0">
                <a:ea typeface="Times New Roman" panose="02020603050405020304" pitchFamily="18" charset="0"/>
              </a:rPr>
              <a:t>ři fáze:</a:t>
            </a:r>
          </a:p>
          <a:p>
            <a:pPr marL="457200" lvl="0" indent="-457200"/>
            <a:r>
              <a:rPr lang="cs-CZ" dirty="0">
                <a:cs typeface="Times New Roman" panose="02020603050405020304" pitchFamily="18" charset="0"/>
              </a:rPr>
              <a:t>příprava (stanovení si cíle, konkretizování obsahu, rozdělení konkrétních rolí, stručná charakteristika rolí, délka prezentace apod.),</a:t>
            </a:r>
          </a:p>
          <a:p>
            <a:pPr marL="457200" lvl="0" indent="-457200"/>
            <a:r>
              <a:rPr lang="cs-CZ" dirty="0">
                <a:cs typeface="Times New Roman" panose="02020603050405020304" pitchFamily="18" charset="0"/>
              </a:rPr>
              <a:t>prezentování inscenace,</a:t>
            </a:r>
          </a:p>
          <a:p>
            <a:pPr marL="457200" lvl="0" indent="-457200"/>
            <a:r>
              <a:rPr lang="cs-CZ" dirty="0">
                <a:cs typeface="Times New Roman" panose="02020603050405020304" pitchFamily="18" charset="0"/>
              </a:rPr>
              <a:t>hodnocení inscenace ze strany posluchačů (důležité je respektovat pozitivní hodnocení).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4724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995"/>
          </a:xfrm>
        </p:spPr>
        <p:txBody>
          <a:bodyPr>
            <a:normAutofit/>
          </a:bodyPr>
          <a:lstStyle/>
          <a:p>
            <a:r>
              <a:rPr lang="cs-CZ" sz="5400" b="1" dirty="0">
                <a:cs typeface="Times New Roman" panose="02020603050405020304" pitchFamily="18" charset="0"/>
              </a:rPr>
              <a:t>e</a:t>
            </a:r>
            <a:r>
              <a:rPr lang="cs-CZ" sz="5400" b="1">
                <a:cs typeface="Times New Roman" panose="02020603050405020304" pitchFamily="18" charset="0"/>
              </a:rPr>
              <a:t>) Didaktické </a:t>
            </a:r>
            <a:r>
              <a:rPr lang="cs-CZ" sz="5400" b="1" dirty="0">
                <a:cs typeface="Times New Roman" panose="02020603050405020304" pitchFamily="18" charset="0"/>
              </a:rPr>
              <a:t>hry</a:t>
            </a:r>
            <a:endParaRPr lang="cs-CZ" sz="5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dirty="0"/>
              <a:t>Specifickým rysem didaktických her je prezentování problémové situace jako hry, kdy adresáti právě pomoci pravidel řeší konkrétní úkoly</a:t>
            </a:r>
            <a:r>
              <a:rPr lang="cs-CZ" sz="3200"/>
              <a:t>. </a:t>
            </a:r>
          </a:p>
          <a:p>
            <a:pPr marL="0" indent="0">
              <a:buNone/>
            </a:pPr>
            <a:r>
              <a:rPr lang="cs-CZ" sz="3200"/>
              <a:t>Jedno </a:t>
            </a:r>
            <a:r>
              <a:rPr lang="cs-CZ" sz="3200" dirty="0"/>
              <a:t>z nebezpečí, které z aplikací didaktických her v praxi hrozí, že začne narůstat snaha o soutěživost mezi samotnými aktéry.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74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c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Mezi aktivizující metody řadíme: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>
          <a:xfrm>
            <a:off x="838200" y="2232211"/>
            <a:ext cx="10515600" cy="3944751"/>
          </a:xfrm>
        </p:spPr>
        <p:txBody>
          <a:bodyPr rtlCol="0">
            <a:normAutofit/>
          </a:bodyPr>
          <a:lstStyle/>
          <a:p>
            <a:pPr marL="914400" lvl="1" indent="-457200" rtl="0">
              <a:spcAft>
                <a:spcPts val="1800"/>
              </a:spcAft>
              <a:buAutoNum type="alphaLcParenR"/>
            </a:pPr>
            <a:r>
              <a:rPr lang="cs-CZ" sz="3200" dirty="0">
                <a:cs typeface="Times New Roman" panose="02020603050405020304" pitchFamily="18" charset="0"/>
              </a:rPr>
              <a:t>diskuse (diskusní metody)</a:t>
            </a:r>
          </a:p>
          <a:p>
            <a:pPr marL="914400" lvl="1" indent="-457200" rtl="0">
              <a:spcAft>
                <a:spcPts val="1800"/>
              </a:spcAft>
              <a:buAutoNum type="alphaLcParenR"/>
            </a:pPr>
            <a:r>
              <a:rPr lang="cs-CZ" sz="3200" dirty="0">
                <a:cs typeface="Times New Roman" panose="02020603050405020304" pitchFamily="18" charset="0"/>
              </a:rPr>
              <a:t>heuristické metody (metody řešení problémů)</a:t>
            </a:r>
          </a:p>
          <a:p>
            <a:pPr marL="457200" lvl="1" indent="0" rtl="0">
              <a:spcAft>
                <a:spcPts val="1800"/>
              </a:spcAft>
              <a:buNone/>
            </a:pPr>
            <a:r>
              <a:rPr lang="cs-CZ" sz="3200" dirty="0">
                <a:cs typeface="Times New Roman" panose="02020603050405020304" pitchFamily="18" charset="0"/>
              </a:rPr>
              <a:t>c)  situační metody</a:t>
            </a:r>
          </a:p>
          <a:p>
            <a:pPr marL="457200" lvl="1" indent="0" rtl="0">
              <a:spcAft>
                <a:spcPts val="1800"/>
              </a:spcAft>
              <a:buNone/>
            </a:pPr>
            <a:r>
              <a:rPr lang="cs-CZ" sz="3200" dirty="0">
                <a:cs typeface="Times New Roman" panose="02020603050405020304" pitchFamily="18" charset="0"/>
              </a:rPr>
              <a:t>d)  inscenační metody</a:t>
            </a:r>
          </a:p>
          <a:p>
            <a:pPr marL="457200" lvl="1" indent="0" rtl="0">
              <a:spcAft>
                <a:spcPts val="1800"/>
              </a:spcAft>
              <a:buNone/>
            </a:pPr>
            <a:r>
              <a:rPr lang="cs-CZ" sz="3200" dirty="0">
                <a:cs typeface="Times New Roman" panose="02020603050405020304" pitchFamily="18" charset="0"/>
              </a:rPr>
              <a:t>e)  didaktické hry</a:t>
            </a:r>
            <a:endParaRPr lang="en-US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97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title="Rozložení nadpisu a obsahu s grafem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cs-C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Diskuse </a:t>
            </a:r>
            <a:r>
              <a:rPr lang="cs-C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(diskusní metody)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11" y="1825625"/>
            <a:ext cx="10935789" cy="4749346"/>
          </a:xfrm>
        </p:spPr>
        <p:txBody>
          <a:bodyPr>
            <a:noAutofit/>
          </a:bodyPr>
          <a:lstStyle/>
          <a:p>
            <a:pPr algn="just"/>
            <a:r>
              <a:rPr lang="cs-CZ" sz="3200" b="1" dirty="0">
                <a:cs typeface="Times New Roman" panose="02020603050405020304" pitchFamily="18" charset="0"/>
              </a:rPr>
              <a:t>Dialogická metoda: </a:t>
            </a:r>
          </a:p>
          <a:p>
            <a:pPr marL="0" indent="0" algn="just">
              <a:buNone/>
            </a:pPr>
            <a:r>
              <a:rPr lang="cs-CZ" sz="3200" dirty="0">
                <a:cs typeface="Times New Roman" panose="02020603050405020304" pitchFamily="18" charset="0"/>
              </a:rPr>
              <a:t>vycházející s komunikace mezi účastníky diskuse (výměna názorů, kolektivnímu posuzování, zaujímání postojů k určitému tématu (problému). </a:t>
            </a:r>
          </a:p>
          <a:p>
            <a:pPr algn="just"/>
            <a:r>
              <a:rPr lang="cs-CZ" sz="3200" b="1" dirty="0">
                <a:cs typeface="Times New Roman" panose="02020603050405020304" pitchFamily="18" charset="0"/>
              </a:rPr>
              <a:t>Cíl: </a:t>
            </a:r>
            <a:r>
              <a:rPr lang="cs-CZ" sz="3200" dirty="0">
                <a:cs typeface="Times New Roman" panose="02020603050405020304" pitchFamily="18" charset="0"/>
              </a:rPr>
              <a:t>ujasnit si různá názorová stanoviska, případně dospět k řešení nastoleného diskutovaného tématu. </a:t>
            </a:r>
          </a:p>
          <a:p>
            <a:pPr algn="just"/>
            <a:r>
              <a:rPr lang="cs-CZ" sz="3200" b="1" dirty="0">
                <a:cs typeface="Times New Roman" panose="02020603050405020304" pitchFamily="18" charset="0"/>
              </a:rPr>
              <a:t>Na konci </a:t>
            </a:r>
            <a:r>
              <a:rPr lang="cs-CZ" sz="3200" dirty="0">
                <a:cs typeface="Times New Roman" panose="02020603050405020304" pitchFamily="18" charset="0"/>
              </a:rPr>
              <a:t>diskuse vždy provést shrnutí, zevšeobecnit diskutovaná témata, názory, postoje atd. Diskuse předpokládá určitou kázeň od všech zúčastněných.</a:t>
            </a:r>
          </a:p>
        </p:txBody>
      </p:sp>
    </p:spTree>
    <p:extLst>
      <p:ext uri="{BB962C8B-B14F-4D97-AF65-F5344CB8AC3E}">
        <p14:creationId xmlns:p14="http://schemas.microsoft.com/office/powerpoint/2010/main" val="3756783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title="Rozložení nadpisu a obsahu s grafem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cs-C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Diskusní metody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486274"/>
          </a:xfrm>
        </p:spPr>
        <p:txBody>
          <a:bodyPr>
            <a:noAutofit/>
          </a:bodyPr>
          <a:lstStyle/>
          <a:p>
            <a:pPr algn="just"/>
            <a:r>
              <a:rPr lang="cs-CZ" sz="3200" dirty="0">
                <a:cs typeface="Times New Roman" panose="02020603050405020304" pitchFamily="18" charset="0"/>
              </a:rPr>
              <a:t>Základem diskusních metod je diskuse (dialog - mezi učitelem a žáky (lektorem a posluchači), ale i mezi samotnými žáky atd. </a:t>
            </a:r>
          </a:p>
          <a:p>
            <a:pPr algn="just"/>
            <a:r>
              <a:rPr lang="cs-CZ" sz="3200" dirty="0">
                <a:cs typeface="Times New Roman" panose="02020603050405020304" pitchFamily="18" charset="0"/>
              </a:rPr>
              <a:t>Diskuse (lat. </a:t>
            </a:r>
            <a:r>
              <a:rPr lang="cs-CZ" sz="3200" dirty="0" err="1">
                <a:cs typeface="Times New Roman" panose="02020603050405020304" pitchFamily="18" charset="0"/>
              </a:rPr>
              <a:t>discusio</a:t>
            </a:r>
            <a:r>
              <a:rPr lang="cs-CZ" sz="3200" dirty="0">
                <a:cs typeface="Times New Roman" panose="02020603050405020304" pitchFamily="18" charset="0"/>
              </a:rPr>
              <a:t> – přetřásat, zkoumat, diskutovat) – dialogická metoda. vycházejících z věcné komunikace mezi účastníky diskuse k určitému tématu (problému). </a:t>
            </a:r>
          </a:p>
          <a:p>
            <a:pPr algn="just"/>
            <a:r>
              <a:rPr lang="cs-CZ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Formy:</a:t>
            </a:r>
          </a:p>
          <a:p>
            <a:pPr marL="914400" lvl="1" indent="-457200" algn="just">
              <a:buFontTx/>
              <a:buChar char="-"/>
            </a:pPr>
            <a:r>
              <a:rPr lang="cs-CZ" sz="3200" dirty="0">
                <a:ea typeface="Calibri" panose="020F0502020204030204" pitchFamily="34" charset="0"/>
                <a:cs typeface="Times New Roman" panose="02020603050405020304" pitchFamily="18" charset="0"/>
              </a:rPr>
              <a:t>debata, dialog, disputace, polemika apod.</a:t>
            </a:r>
          </a:p>
          <a:p>
            <a:pPr algn="just"/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410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0864"/>
          </a:xfrm>
        </p:spPr>
        <p:txBody>
          <a:bodyPr>
            <a:normAutofit/>
          </a:bodyPr>
          <a:lstStyle/>
          <a:p>
            <a:r>
              <a:rPr lang="cs-CZ" b="1" spc="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Obecně: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6720" y="1262743"/>
            <a:ext cx="11460480" cy="52686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K přednostem diskuse patří ujasnění a utříbení si poznatků, vyslovení a utříbení vlastních názorů, schopnost argumentace, respektování (tolerování) názorů a argumentů jiných apod. a v neposlední řadě má diskuse význam pro zpětnou vazbu.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u="sng" spc="2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u="sng" spc="20" dirty="0">
                <a:ea typeface="Calibri" panose="020F0502020204030204" pitchFamily="34" charset="0"/>
                <a:cs typeface="Times New Roman" panose="02020603050405020304" pitchFamily="18" charset="0"/>
              </a:rPr>
              <a:t>Účast na samotné diskusi </a:t>
            </a:r>
            <a:r>
              <a:rPr lang="cs-CZ" spc="20" dirty="0">
                <a:ea typeface="Calibri" panose="020F0502020204030204" pitchFamily="34" charset="0"/>
                <a:cs typeface="Times New Roman" panose="02020603050405020304" pitchFamily="18" charset="0"/>
              </a:rPr>
              <a:t>rozvíjí komunikativní doved­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nosti účastníků, posiluje schopnost argumentovat, vést asertivní jednání apod.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Vztah k RVP (ŠVP) – </a:t>
            </a:r>
            <a:r>
              <a:rPr lang="cs-CZ" b="1" dirty="0"/>
              <a:t>klíčové kompetence</a:t>
            </a:r>
            <a:endParaRPr lang="cs-CZ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		na úrovni ZŠ : </a:t>
            </a:r>
            <a:r>
              <a:rPr lang="cs-CZ" b="1" dirty="0"/>
              <a:t>kompetence komunikativnosti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		na úrovni SŠ : </a:t>
            </a:r>
            <a:r>
              <a:rPr lang="cs-CZ" b="1" dirty="0"/>
              <a:t>kompetence komunikativní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816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527048"/>
            <a:ext cx="10515600" cy="16364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5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praxi rozeznáváme několik druhů diskusí, jako např.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0194" y="2267711"/>
            <a:ext cx="10343606" cy="3909251"/>
          </a:xfrm>
        </p:spPr>
        <p:txBody>
          <a:bodyPr>
            <a:normAutofit fontScale="92500" lnSpcReduction="20000"/>
          </a:bodyPr>
          <a:lstStyle/>
          <a:p>
            <a:pPr lvl="0" algn="ctr"/>
            <a:r>
              <a:rPr lang="cs-CZ" sz="3500" dirty="0">
                <a:cs typeface="Times New Roman" panose="02020603050405020304" pitchFamily="18" charset="0"/>
              </a:rPr>
              <a:t>diskuse na základě tezí</a:t>
            </a:r>
          </a:p>
          <a:p>
            <a:pPr lvl="0" algn="ctr"/>
            <a:r>
              <a:rPr lang="cs-CZ" sz="3500" dirty="0">
                <a:cs typeface="Times New Roman" panose="02020603050405020304" pitchFamily="18" charset="0"/>
              </a:rPr>
              <a:t>diskuse s úvodním referátem</a:t>
            </a:r>
          </a:p>
          <a:p>
            <a:pPr lvl="0" algn="ctr"/>
            <a:r>
              <a:rPr lang="cs-CZ" sz="3500" dirty="0">
                <a:cs typeface="Times New Roman" panose="02020603050405020304" pitchFamily="18" charset="0"/>
              </a:rPr>
              <a:t>skupinová diskuse</a:t>
            </a:r>
          </a:p>
          <a:p>
            <a:pPr lvl="0" algn="ctr"/>
            <a:r>
              <a:rPr lang="cs-CZ" sz="3500" dirty="0">
                <a:cs typeface="Times New Roman" panose="02020603050405020304" pitchFamily="18" charset="0"/>
              </a:rPr>
              <a:t>panelová diskuse</a:t>
            </a:r>
          </a:p>
          <a:p>
            <a:pPr lvl="0" algn="ctr"/>
            <a:r>
              <a:rPr lang="cs-CZ" sz="3500" dirty="0">
                <a:cs typeface="Times New Roman" panose="02020603050405020304" pitchFamily="18" charset="0"/>
              </a:rPr>
              <a:t>pódiová diskuse</a:t>
            </a:r>
          </a:p>
          <a:p>
            <a:pPr lvl="0" algn="ctr"/>
            <a:r>
              <a:rPr lang="cs-CZ" sz="3500" dirty="0">
                <a:cs typeface="Times New Roman" panose="02020603050405020304" pitchFamily="18" charset="0"/>
              </a:rPr>
              <a:t>přednáška s diskusí</a:t>
            </a:r>
          </a:p>
          <a:p>
            <a:pPr lvl="0" algn="ctr"/>
            <a:r>
              <a:rPr lang="cs-CZ" sz="3500" dirty="0">
                <a:cs typeface="Times New Roman" panose="02020603050405020304" pitchFamily="18" charset="0"/>
              </a:rPr>
              <a:t>disputace</a:t>
            </a:r>
          </a:p>
          <a:p>
            <a:pPr lvl="0" algn="ctr"/>
            <a:r>
              <a:rPr lang="cs-CZ" sz="3500" dirty="0">
                <a:cs typeface="Times New Roman" panose="02020603050405020304" pitchFamily="18" charset="0"/>
              </a:rPr>
              <a:t>brainstorming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6223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6389" y="365125"/>
            <a:ext cx="10857411" cy="740864"/>
          </a:xfrm>
        </p:spPr>
        <p:txBody>
          <a:bodyPr>
            <a:normAutofit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Diskuse na základě tezí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389" y="2403566"/>
            <a:ext cx="11399520" cy="412786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Jedná se o náročnější verzi ze skupiny dialogických metod, která </a:t>
            </a:r>
            <a:r>
              <a:rPr lang="cs-CZ" u="sng" dirty="0">
                <a:cs typeface="Times New Roman" panose="02020603050405020304" pitchFamily="18" charset="0"/>
              </a:rPr>
              <a:t>nepatří </a:t>
            </a:r>
            <a:r>
              <a:rPr lang="cs-CZ" dirty="0">
                <a:cs typeface="Times New Roman" panose="02020603050405020304" pitchFamily="18" charset="0"/>
              </a:rPr>
              <a:t>k hojně užívaným.</a:t>
            </a:r>
          </a:p>
          <a:p>
            <a:pPr marL="0" lv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Vyhovuje především v oblasti vzdělávání dospělých. </a:t>
            </a:r>
          </a:p>
          <a:p>
            <a:pPr marL="0" lv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cs-CZ" dirty="0">
                <a:cs typeface="Times New Roman" panose="02020603050405020304" pitchFamily="18" charset="0"/>
              </a:rPr>
              <a:t>Učitel (lektor) v dostatečném časovém předstihu předá všem potencionálním účastníkům osnovu diskuse. </a:t>
            </a:r>
            <a:endParaRPr lang="cs-CZ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2464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1520" y="365125"/>
            <a:ext cx="10622280" cy="740864"/>
          </a:xfrm>
        </p:spPr>
        <p:txBody>
          <a:bodyPr>
            <a:normAutofit/>
          </a:bodyPr>
          <a:lstStyle/>
          <a:p>
            <a:r>
              <a:rPr lang="cs-CZ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Diskuse s úvodním referátem</a:t>
            </a:r>
            <a:r>
              <a:rPr lang="cs-CZ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05989"/>
            <a:ext cx="10515600" cy="5669280"/>
          </a:xfrm>
        </p:spPr>
        <p:txBody>
          <a:bodyPr>
            <a:normAutofit/>
          </a:bodyPr>
          <a:lstStyle/>
          <a:p>
            <a:pPr lvl="0" algn="just">
              <a:lnSpc>
                <a:spcPct val="106000"/>
              </a:lnSpc>
              <a:spcAft>
                <a:spcPts val="600"/>
              </a:spcAft>
            </a:pPr>
            <a:r>
              <a:rPr lang="cs-CZ" sz="3200" dirty="0">
                <a:ea typeface="Calibri" panose="020F0502020204030204" pitchFamily="34" charset="0"/>
                <a:cs typeface="Times New Roman" panose="02020603050405020304" pitchFamily="18" charset="0"/>
              </a:rPr>
              <a:t>Obsah diskuse je částečně „omezen“ úvodním referátem s nastolenými dominantními tématy. </a:t>
            </a:r>
          </a:p>
          <a:p>
            <a:pPr lvl="0" algn="just">
              <a:lnSpc>
                <a:spcPct val="106000"/>
              </a:lnSpc>
              <a:spcAft>
                <a:spcPts val="600"/>
              </a:spcAft>
            </a:pPr>
            <a:r>
              <a:rPr lang="cs-CZ" sz="3200" dirty="0">
                <a:ea typeface="Calibri" panose="020F0502020204030204" pitchFamily="34" charset="0"/>
                <a:cs typeface="Times New Roman" panose="02020603050405020304" pitchFamily="18" charset="0"/>
              </a:rPr>
              <a:t>Často zaměňována s tzv. přednáškou s diskusí, což je v podstatě kombinace monologické a dialogické metody.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4400" b="1" dirty="0">
                <a:ea typeface="Calibri" panose="020F0502020204030204" pitchFamily="34" charset="0"/>
              </a:rPr>
              <a:t>Skupinová diskuse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3200" dirty="0">
                <a:ea typeface="Calibri" panose="020F0502020204030204" pitchFamily="34" charset="0"/>
              </a:rPr>
              <a:t>Skupinová diskuse v </a:t>
            </a:r>
            <a:r>
              <a:rPr lang="cs-CZ" sz="3200" dirty="0" err="1">
                <a:ea typeface="Calibri" panose="020F0502020204030204" pitchFamily="34" charset="0"/>
              </a:rPr>
              <a:t>mikroskupinách</a:t>
            </a:r>
            <a:r>
              <a:rPr lang="cs-CZ" sz="3200" dirty="0">
                <a:ea typeface="Calibri" panose="020F0502020204030204" pitchFamily="34" charset="0"/>
              </a:rPr>
              <a:t> (někdy bývá tato metoda označována jako metoda úlu). Jednotlivé skupiny mohou diskutovat nad rozdílnými tezemi, nebo všechny sku­</a:t>
            </a:r>
            <a:r>
              <a:rPr lang="cs-CZ" sz="3200" spc="10" dirty="0">
                <a:ea typeface="Calibri" panose="020F0502020204030204" pitchFamily="34" charset="0"/>
              </a:rPr>
              <a:t>piny mohou vést diskusi nad jednou tezí (problémem) apod. </a:t>
            </a:r>
          </a:p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2768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514" y="365125"/>
            <a:ext cx="10831286" cy="740864"/>
          </a:xfrm>
        </p:spPr>
        <p:txBody>
          <a:bodyPr>
            <a:normAutofit/>
          </a:bodyPr>
          <a:lstStyle/>
          <a:p>
            <a:r>
              <a:rPr lang="cs-CZ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Panelové diskuse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2514" y="1262743"/>
            <a:ext cx="10831286" cy="5268686"/>
          </a:xfrm>
        </p:spPr>
        <p:txBody>
          <a:bodyPr>
            <a:normAutofit fontScale="92500"/>
          </a:bodyPr>
          <a:lstStyle/>
          <a:p>
            <a:pPr marL="179705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Několik odborníků z rozličných vědních oborů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  <a:t>(např. pedagogů, psychologů, sociologů, právníků apod.) přednese své stanovisko k problému. </a:t>
            </a:r>
          </a:p>
          <a:p>
            <a:pPr marL="179705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Postupně o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statní účastníci vstupují do jejich diskuse. 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Přenesením diskuse mezi ostatní účastníky na pódiu vzniká</a:t>
            </a: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4400" b="1" dirty="0">
                <a:ea typeface="Calibri" panose="020F0502020204030204" pitchFamily="34" charset="0"/>
                <a:cs typeface="Times New Roman" panose="02020603050405020304" pitchFamily="18" charset="0"/>
              </a:rPr>
              <a:t>tzv. Pódiová diskuse.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b="1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b="1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	panelové diskuse				 pódiová diskuse.</a:t>
            </a:r>
            <a:endParaRPr lang="cs-CZ" dirty="0"/>
          </a:p>
        </p:txBody>
      </p:sp>
      <p:sp>
        <p:nvSpPr>
          <p:cNvPr id="4" name="Obousměrná vodorovná šipka 3"/>
          <p:cNvSpPr/>
          <p:nvPr/>
        </p:nvSpPr>
        <p:spPr>
          <a:xfrm flipH="1" flipV="1">
            <a:off x="4528458" y="5878282"/>
            <a:ext cx="2151016" cy="44196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 rot="980203">
            <a:off x="6793454" y="2810618"/>
            <a:ext cx="167555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60095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995</Words>
  <Application>Microsoft Office PowerPoint</Application>
  <PresentationFormat>Širokoúhlá obrazovka</PresentationFormat>
  <Paragraphs>93</Paragraphs>
  <Slides>16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Motiv Office</vt:lpstr>
      <vt:lpstr>8. Aktivizující výukové metody</vt:lpstr>
      <vt:lpstr>Mezi aktivizující metody řadíme:</vt:lpstr>
      <vt:lpstr>a) Diskuse (diskusní metody)</vt:lpstr>
      <vt:lpstr>Diskusní metody</vt:lpstr>
      <vt:lpstr>Obecně:</vt:lpstr>
      <vt:lpstr>V praxi rozeznáváme několik druhů diskusí, jako např. </vt:lpstr>
      <vt:lpstr>Diskuse na základě tezí </vt:lpstr>
      <vt:lpstr>Diskuse s úvodním referátem </vt:lpstr>
      <vt:lpstr>Panelové diskuse</vt:lpstr>
      <vt:lpstr>Přednáška s diskusí </vt:lpstr>
      <vt:lpstr>Brainstorming</vt:lpstr>
      <vt:lpstr>Prezentace aplikace PowerPoint</vt:lpstr>
      <vt:lpstr>b) Heuristické metody (metody řešení problémů)</vt:lpstr>
      <vt:lpstr>c) Situační metody</vt:lpstr>
      <vt:lpstr>d) Inscenační metody</vt:lpstr>
      <vt:lpstr>e) Didaktické hry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VYMEZENÍ POJMU DIDAKTIKA. DIDAKTIKA JAKO VĚDECKÁ DISCIPLÍNA</dc:title>
  <dc:creator>jan0010</dc:creator>
  <cp:lastModifiedBy>Kamil Janiš</cp:lastModifiedBy>
  <cp:revision>37</cp:revision>
  <dcterms:created xsi:type="dcterms:W3CDTF">2018-10-31T15:49:42Z</dcterms:created>
  <dcterms:modified xsi:type="dcterms:W3CDTF">2025-10-15T12:34:31Z</dcterms:modified>
</cp:coreProperties>
</file>