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6" r:id="rId4"/>
    <p:sldId id="271" r:id="rId5"/>
    <p:sldId id="272" r:id="rId6"/>
    <p:sldId id="273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5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77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19.11.2023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9390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19.11.2023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6651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19.11.2023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7520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19.11.2023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314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19.11.2023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820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19.11.2023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0777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19.11.2023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1008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19.11.2023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86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19.11.2023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315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19.11.2023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20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19.11.2023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80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FFB8C-EC56-4005-96F0-A632F41EE63F}" type="datetimeFigureOut">
              <a:rPr lang="cs-CZ" smtClean="0"/>
              <a:t>19.11.2023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5355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487681"/>
            <a:ext cx="9144000" cy="1393370"/>
          </a:xfrm>
        </p:spPr>
        <p:txBody>
          <a:bodyPr>
            <a:noAutofit/>
          </a:bodyPr>
          <a:lstStyle/>
          <a:p>
            <a:pPr lvl="0"/>
            <a:r>
              <a:rPr lang="cs-CZ" sz="4800" b="1" smtClean="0"/>
              <a:t>9. Učební </a:t>
            </a:r>
            <a:r>
              <a:rPr lang="cs-CZ" sz="4800" b="1" dirty="0"/>
              <a:t>úlohy ve výuce. Taxonomie učebních úloh</a:t>
            </a:r>
            <a:r>
              <a:rPr lang="cs-CZ" sz="4800" b="1" dirty="0" smtClean="0"/>
              <a:t>.</a:t>
            </a:r>
            <a:endParaRPr lang="cs-CZ" sz="4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3439" y="5233851"/>
            <a:ext cx="10589623" cy="975360"/>
          </a:xfrm>
        </p:spPr>
        <p:txBody>
          <a:bodyPr/>
          <a:lstStyle/>
          <a:p>
            <a:r>
              <a:rPr lang="cs-CZ" dirty="0"/>
              <a:t>Obecná didaktika</a:t>
            </a:r>
          </a:p>
          <a:p>
            <a:r>
              <a:rPr lang="cs-CZ" dirty="0"/>
              <a:t>Doc. PhDr. PaedDr. </a:t>
            </a:r>
            <a:r>
              <a:rPr lang="cs-CZ"/>
              <a:t>Kamil JANIŠ, CSc.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2616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985553"/>
            <a:ext cx="10972800" cy="4406537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3. Úlohy vyžadující složité myšlenkové operace s poznatky</a:t>
            </a:r>
            <a:r>
              <a:rPr lang="cs-CZ" dirty="0"/>
              <a:t> </a:t>
            </a:r>
          </a:p>
          <a:p>
            <a:r>
              <a:rPr lang="cs-CZ" dirty="0"/>
              <a:t>Úlohy na vypracování přehledu, na výklad (interpretaci), na vyvozování (indukci) na odvozování (dedukci), na dokazování a ověřování (verifikaci), na hodnocení.</a:t>
            </a:r>
          </a:p>
          <a:p>
            <a:r>
              <a:rPr lang="cs-CZ" dirty="0"/>
              <a:t>V praxi se jedná o využití následujících </a:t>
            </a:r>
            <a:r>
              <a:rPr lang="cs-CZ" u="sng" dirty="0"/>
              <a:t>aktivních sloves</a:t>
            </a:r>
            <a:r>
              <a:rPr lang="cs-CZ" dirty="0"/>
              <a:t>: aplikovat, demonstrovat, diskutovat, interpretovat údaje, načrtnout, navrhnout, plánovat, použít, prokázat, registrovat, řešit, uvést vztah mezi, uspořádat, vyčíslit, vyzkoušet</a:t>
            </a:r>
          </a:p>
          <a:p>
            <a:r>
              <a:rPr lang="cs-CZ" b="1" dirty="0"/>
              <a:t>Do dané skupiny</a:t>
            </a:r>
            <a:r>
              <a:rPr lang="cs-CZ" dirty="0"/>
              <a:t> úloh můžeme zařadit ty úlohy, jejichž řešení vyžaduje provádět složitější myšlenkové operace. Jsou to úlohy na vysvětlení smyslu, podstaty na indukci a dedukci, úlohy na ověřování, zobecnění a hodnocení. </a:t>
            </a:r>
            <a:r>
              <a:rPr lang="cs-CZ" i="1" dirty="0"/>
              <a:t>Příklad: Vyjádřete graficky nebo schematicky ... Vysvětlete v čem spočívá význam... Proč si myslíte, že... Ověřte správnost uvedeného tvrzení... V čem vidíte klady a v čem zápory... Jaké vidíte možnosti využití v praxi...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3983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985553"/>
            <a:ext cx="10972800" cy="4406537"/>
          </a:xfrm>
        </p:spPr>
        <p:txBody>
          <a:bodyPr/>
          <a:lstStyle/>
          <a:p>
            <a:r>
              <a:rPr lang="cs-CZ" b="1" dirty="0"/>
              <a:t>4. Úlohy vyžadující sdělení poznatků</a:t>
            </a:r>
            <a:endParaRPr lang="cs-CZ" dirty="0"/>
          </a:p>
          <a:p>
            <a:r>
              <a:rPr lang="cs-CZ" dirty="0"/>
              <a:t>Úlohy na vypracování přehledu, výtahu, obsahu apod., na vypracování zprávy, pojednání, referátu apod., samostatné písemné práce, výkresy, projekty.</a:t>
            </a:r>
          </a:p>
          <a:p>
            <a:r>
              <a:rPr lang="cs-CZ" dirty="0"/>
              <a:t>V praxi se jedná o využití následujících </a:t>
            </a:r>
            <a:r>
              <a:rPr lang="cs-CZ" u="sng" dirty="0"/>
              <a:t>aktivních sloves</a:t>
            </a:r>
            <a:r>
              <a:rPr lang="cs-CZ" dirty="0"/>
              <a:t>: analyzovat, provést rozbor, rozhodnout, rozlišit, rozčlenit, specifikovat</a:t>
            </a:r>
          </a:p>
          <a:p>
            <a:r>
              <a:rPr lang="cs-CZ" b="1" dirty="0"/>
              <a:t>Danou skupinu</a:t>
            </a:r>
            <a:r>
              <a:rPr lang="cs-CZ" dirty="0"/>
              <a:t> úloh tvoří takové úlohy, při kterých posluchači sdělují vlastní poznatky, přičemž součástí řešení je i posluchačův jazykový projev (mluvený nebo psaný). Patří sem výpověď o vlastní činnosti, o průběhu řešení apod. </a:t>
            </a:r>
            <a:r>
              <a:rPr lang="cs-CZ" i="1" dirty="0"/>
              <a:t>Příklad: Zpracujte přehled... Napište stručný obsah... Napište referát o... Popište, jak jste postupovali... Vypracujte zprávu ...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0256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985553"/>
            <a:ext cx="10972800" cy="4406537"/>
          </a:xfrm>
        </p:spPr>
        <p:txBody>
          <a:bodyPr/>
          <a:lstStyle/>
          <a:p>
            <a:r>
              <a:rPr lang="cs-CZ" b="1" dirty="0"/>
              <a:t>5. Úlohy vyžadující tvořivé myšlení </a:t>
            </a:r>
            <a:endParaRPr lang="cs-CZ" dirty="0"/>
          </a:p>
          <a:p>
            <a:r>
              <a:rPr lang="cs-CZ" dirty="0"/>
              <a:t>Úlohy na praktickou aplikaci, řešení problémových úloh, situací, kladení otázek a formulace úloh, na objevování na základě vlastního pozorování, na objevování na základě vlastních úvah.</a:t>
            </a:r>
          </a:p>
          <a:p>
            <a:r>
              <a:rPr lang="cs-CZ" dirty="0"/>
              <a:t>V praxi se jedná o využití následujících </a:t>
            </a:r>
            <a:r>
              <a:rPr lang="cs-CZ" u="sng" dirty="0"/>
              <a:t>aktivních sloves</a:t>
            </a:r>
            <a:r>
              <a:rPr lang="cs-CZ" dirty="0"/>
              <a:t>: kategorizovat, klasifikovat, kombinovat, modifikovat, napsat sdělení, navrhnout, organizovat, reorganizovat, shrnout, vyvodit obecné závěry</a:t>
            </a:r>
          </a:p>
          <a:p>
            <a:r>
              <a:rPr lang="cs-CZ" b="1" dirty="0"/>
              <a:t>Do dané skupiny</a:t>
            </a:r>
            <a:r>
              <a:rPr lang="cs-CZ" dirty="0"/>
              <a:t> byly zařazeny úlohy, které vyžadují tvořivý přístup nebo tvořivé řešení, úlohy, při kterých posluchač objevuje na základě vlastního pozorování, úlohy problémové. </a:t>
            </a:r>
            <a:r>
              <a:rPr lang="cs-CZ" i="1" dirty="0"/>
              <a:t>Příklad: Jak se dá prakticky... Zjistěte, kde se v praxi uplatňuje... Na základě vlastního pozorování ... Promyslete a potom navrhněte…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5817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985553"/>
            <a:ext cx="10972800" cy="4406537"/>
          </a:xfrm>
        </p:spPr>
        <p:txBody>
          <a:bodyPr/>
          <a:lstStyle/>
          <a:p>
            <a:r>
              <a:rPr lang="cs-CZ" sz="2800" dirty="0"/>
              <a:t>Při revizi výše </a:t>
            </a:r>
            <a:r>
              <a:rPr lang="cs-CZ" sz="2800" dirty="0" err="1"/>
              <a:t>Bloomovy</a:t>
            </a:r>
            <a:r>
              <a:rPr lang="cs-CZ" sz="2800" dirty="0"/>
              <a:t> taxonomie se objevuje ještě skupina, a </a:t>
            </a:r>
            <a:r>
              <a:rPr lang="cs-CZ" sz="2800" dirty="0" smtClean="0"/>
              <a:t>to:</a:t>
            </a:r>
          </a:p>
          <a:p>
            <a:endParaRPr lang="cs-CZ" sz="2800" dirty="0" smtClean="0"/>
          </a:p>
          <a:p>
            <a:r>
              <a:rPr lang="cs-CZ" sz="2800" dirty="0" smtClean="0"/>
              <a:t> 6. </a:t>
            </a:r>
            <a:r>
              <a:rPr lang="cs-CZ" sz="2800" dirty="0"/>
              <a:t>skupina - </a:t>
            </a:r>
            <a:r>
              <a:rPr lang="cs-CZ" sz="2800" b="1" dirty="0"/>
              <a:t> </a:t>
            </a:r>
            <a:r>
              <a:rPr lang="cs-CZ" sz="2800" b="1" i="1" dirty="0" smtClean="0"/>
              <a:t>hodnocení</a:t>
            </a:r>
            <a:r>
              <a:rPr lang="cs-CZ" sz="2800" b="1" dirty="0" smtClean="0"/>
              <a:t> </a:t>
            </a:r>
          </a:p>
          <a:p>
            <a:endParaRPr lang="cs-CZ" sz="2800" dirty="0" smtClean="0"/>
          </a:p>
          <a:p>
            <a:r>
              <a:rPr lang="cs-CZ" sz="2800" dirty="0" smtClean="0"/>
              <a:t>(zahrnuje </a:t>
            </a:r>
            <a:r>
              <a:rPr lang="cs-CZ" sz="2800" dirty="0"/>
              <a:t>posouzení materiálů, podkladů, metod a technik z hlediska účelu podle kritérií, která jsou dána nebo </a:t>
            </a:r>
            <a:r>
              <a:rPr lang="cs-CZ" sz="2800" dirty="0" smtClean="0"/>
              <a:t>navržená).</a:t>
            </a:r>
            <a:endParaRPr lang="cs-CZ" sz="2800" dirty="0"/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763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r>
              <a:rPr lang="cs-CZ" sz="5400" dirty="0" smtClean="0"/>
              <a:t>Použitá a doporučená literatura: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985553"/>
            <a:ext cx="10972800" cy="4406537"/>
          </a:xfrm>
        </p:spPr>
        <p:txBody>
          <a:bodyPr/>
          <a:lstStyle/>
          <a:p>
            <a:pPr algn="l"/>
            <a:r>
              <a:rPr lang="cs-CZ" dirty="0"/>
              <a:t>KALHOUS, Z., OBST, O. </a:t>
            </a:r>
            <a:r>
              <a:rPr lang="cs-CZ" i="1" dirty="0"/>
              <a:t>Didaktika sekundárního školy</a:t>
            </a:r>
            <a:r>
              <a:rPr lang="cs-CZ" dirty="0"/>
              <a:t>. 1. vyd. Olomouc: Univerzita Palackého v Olomouci, 2003. ISBN 80-244-0599-7.</a:t>
            </a:r>
          </a:p>
          <a:p>
            <a:pPr algn="l"/>
            <a:r>
              <a:rPr lang="cs-CZ" dirty="0"/>
              <a:t>KALHOUS, Z., OBST, O. </a:t>
            </a:r>
            <a:r>
              <a:rPr lang="cs-CZ" i="1" dirty="0"/>
              <a:t>Školní didaktika.</a:t>
            </a:r>
            <a:r>
              <a:rPr lang="cs-CZ" dirty="0"/>
              <a:t> Praha: Portál, 2009. ISBN 978-80-7367-571-4.</a:t>
            </a:r>
          </a:p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3031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r>
              <a:rPr lang="cs-CZ" sz="5400" b="1" dirty="0"/>
              <a:t>Didaktická analýza učiva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985553"/>
            <a:ext cx="10972800" cy="4406537"/>
          </a:xfrm>
        </p:spPr>
        <p:txBody>
          <a:bodyPr/>
          <a:lstStyle/>
          <a:p>
            <a:r>
              <a:rPr lang="cs-CZ" sz="3200" dirty="0" smtClean="0"/>
              <a:t>Didaktická </a:t>
            </a:r>
            <a:r>
              <a:rPr lang="cs-CZ" sz="3200" dirty="0"/>
              <a:t>analýza učiva v přípravě učitele je zastoupena ve třech rovinách: </a:t>
            </a:r>
            <a:endParaRPr lang="cs-CZ" sz="3200" dirty="0" smtClean="0"/>
          </a:p>
          <a:p>
            <a:endParaRPr lang="cs-CZ" sz="3200" dirty="0"/>
          </a:p>
          <a:p>
            <a:pPr lvl="0"/>
            <a:r>
              <a:rPr lang="cs-CZ" sz="3200" b="1" dirty="0"/>
              <a:t>pojmová analýza</a:t>
            </a:r>
            <a:endParaRPr lang="cs-CZ" sz="3200" dirty="0"/>
          </a:p>
          <a:p>
            <a:pPr lvl="0"/>
            <a:r>
              <a:rPr lang="cs-CZ" sz="3200" b="1" dirty="0"/>
              <a:t>operační analýza </a:t>
            </a:r>
            <a:endParaRPr lang="cs-CZ" sz="3200" dirty="0"/>
          </a:p>
          <a:p>
            <a:pPr lvl="0"/>
            <a:r>
              <a:rPr lang="cs-CZ" sz="3200" b="1" dirty="0"/>
              <a:t>analýza možností využití mezipředmětových vztahů</a:t>
            </a:r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239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r>
              <a:rPr lang="cs-CZ" sz="5400" b="1" dirty="0"/>
              <a:t>Pojmová </a:t>
            </a:r>
            <a:r>
              <a:rPr lang="cs-CZ" sz="5400" b="1" dirty="0" smtClean="0"/>
              <a:t>analýza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828800"/>
            <a:ext cx="10972800" cy="4563290"/>
          </a:xfrm>
        </p:spPr>
        <p:txBody>
          <a:bodyPr>
            <a:normAutofit/>
          </a:bodyPr>
          <a:lstStyle/>
          <a:p>
            <a:pPr algn="l"/>
            <a:endParaRPr lang="cs-CZ" sz="28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800" dirty="0" smtClean="0"/>
              <a:t>důležité </a:t>
            </a:r>
            <a:r>
              <a:rPr lang="cs-CZ" sz="2800" dirty="0"/>
              <a:t>je si ujasnit vztahy mezi jednotlivými pojmy, okruhy </a:t>
            </a:r>
            <a:r>
              <a:rPr lang="cs-CZ" sz="2800" dirty="0" smtClean="0"/>
              <a:t>učiva </a:t>
            </a:r>
          </a:p>
          <a:p>
            <a:pPr algn="l"/>
            <a:endParaRPr lang="cs-CZ" sz="28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800" dirty="0" smtClean="0"/>
              <a:t>účinnou pomůcku představuje </a:t>
            </a:r>
            <a:r>
              <a:rPr lang="cs-CZ" sz="2800" b="1" dirty="0">
                <a:solidFill>
                  <a:srgbClr val="FF0000"/>
                </a:solidFill>
              </a:rPr>
              <a:t>myšlenková mapa</a:t>
            </a:r>
            <a:r>
              <a:rPr lang="cs-CZ" sz="2800" dirty="0">
                <a:solidFill>
                  <a:srgbClr val="FF0000"/>
                </a:solidFill>
              </a:rPr>
              <a:t> </a:t>
            </a:r>
            <a:r>
              <a:rPr lang="cs-CZ" sz="2800" dirty="0"/>
              <a:t>(mentální, pojmová mapa</a:t>
            </a:r>
            <a:r>
              <a:rPr lang="cs-CZ" sz="2800" dirty="0" smtClean="0"/>
              <a:t>)</a:t>
            </a:r>
            <a:endParaRPr lang="cs-CZ" sz="2800" dirty="0"/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279446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r>
              <a:rPr lang="cs-CZ" sz="5400" b="1" dirty="0"/>
              <a:t>Myšlenková </a:t>
            </a:r>
            <a:r>
              <a:rPr lang="cs-CZ" sz="5400" b="1" dirty="0" smtClean="0"/>
              <a:t>(mentální) mapa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687485"/>
            <a:ext cx="10972800" cy="470460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800" dirty="0" smtClean="0"/>
              <a:t>názorné </a:t>
            </a:r>
            <a:r>
              <a:rPr lang="cs-CZ" sz="2800" dirty="0"/>
              <a:t>(grafické, vizuální, schematické) znázornění vzájemných vztahů mezi jednotlivými myšlenkami, pojmy, okruhy problémů apod. </a:t>
            </a:r>
            <a:endParaRPr lang="cs-CZ" sz="28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800" dirty="0" smtClean="0"/>
              <a:t>porovnáváním vzájemné důležitosti </a:t>
            </a:r>
            <a:r>
              <a:rPr lang="cs-CZ" sz="2800" dirty="0"/>
              <a:t>(</a:t>
            </a:r>
            <a:r>
              <a:rPr lang="cs-CZ" sz="2800" dirty="0" smtClean="0"/>
              <a:t>nadřazenosti, podmíněnosti </a:t>
            </a:r>
            <a:r>
              <a:rPr lang="cs-CZ" sz="2800" dirty="0"/>
              <a:t>atd.) </a:t>
            </a:r>
            <a:r>
              <a:rPr lang="cs-CZ" sz="2800" dirty="0" smtClean="0"/>
              <a:t>se vytváří (na </a:t>
            </a:r>
            <a:r>
              <a:rPr lang="cs-CZ" sz="2800" dirty="0"/>
              <a:t>základě prvotní </a:t>
            </a:r>
            <a:r>
              <a:rPr lang="cs-CZ" sz="2800" dirty="0" smtClean="0"/>
              <a:t>analýzy) celková struktura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800" dirty="0"/>
              <a:t>m</a:t>
            </a:r>
            <a:r>
              <a:rPr lang="cs-CZ" sz="2800" dirty="0" smtClean="0"/>
              <a:t>entální </a:t>
            </a:r>
            <a:r>
              <a:rPr lang="cs-CZ" sz="2800" dirty="0" smtClean="0"/>
              <a:t>mapa usnadňuje </a:t>
            </a:r>
            <a:r>
              <a:rPr lang="cs-CZ" sz="2800" dirty="0"/>
              <a:t>lépe se orientovat v </a:t>
            </a:r>
            <a:r>
              <a:rPr lang="cs-CZ" sz="2800" dirty="0" smtClean="0"/>
              <a:t>problematice</a:t>
            </a:r>
            <a:r>
              <a:rPr lang="cs-CZ" sz="2800" dirty="0"/>
              <a:t>, </a:t>
            </a:r>
            <a:r>
              <a:rPr lang="cs-CZ" sz="2800" dirty="0" smtClean="0"/>
              <a:t>pochopit </a:t>
            </a:r>
            <a:r>
              <a:rPr lang="cs-CZ" sz="2800" dirty="0"/>
              <a:t>vztahy mezi jednotlivými pojmy, problémovými okruhy, tématy atd.  </a:t>
            </a:r>
            <a:endParaRPr lang="cs-CZ" sz="28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800" dirty="0"/>
          </a:p>
          <a:p>
            <a:pPr algn="l"/>
            <a:r>
              <a:rPr lang="cs-CZ" sz="2800" dirty="0" smtClean="0"/>
              <a:t>		Grafické znázornění (součást přípravy)</a:t>
            </a:r>
            <a:endParaRPr lang="cs-CZ" sz="2800" dirty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14709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r>
              <a:rPr lang="cs-CZ" sz="5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Operační analýza 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2610346"/>
            <a:ext cx="10972800" cy="3781744"/>
          </a:xfrm>
        </p:spPr>
        <p:txBody>
          <a:bodyPr/>
          <a:lstStyle/>
          <a:p>
            <a:r>
              <a:rPr lang="cs-C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Nezbytnou podmínkou v</a:t>
            </a:r>
            <a:r>
              <a:rPr lang="cs-CZ" sz="3200" cap="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cs-C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dané fázi je promyslet, které </a:t>
            </a:r>
            <a:r>
              <a:rPr lang="cs-CZ" sz="3200" cap="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cs-C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operace</a:t>
            </a:r>
            <a:r>
              <a:rPr lang="cs-CZ" sz="3200" cap="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cs-C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(např. použití odpovídající a nejvhodnější organizační formy výuky, vyučovací metody, aktivizační metody apod</a:t>
            </a:r>
            <a:r>
              <a:rPr lang="cs-CZ" sz="3200" cap="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 </a:t>
            </a:r>
            <a:r>
              <a:rPr lang="cs-C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učitel v</a:t>
            </a:r>
            <a:r>
              <a:rPr lang="cs-CZ" sz="3200" cap="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cs-C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rámci realizace použije.</a:t>
            </a:r>
            <a:endParaRPr lang="cs-CZ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8642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2880" y="679269"/>
            <a:ext cx="11878491" cy="984069"/>
          </a:xfrm>
        </p:spPr>
        <p:txBody>
          <a:bodyPr>
            <a:noAutofit/>
          </a:bodyPr>
          <a:lstStyle/>
          <a:p>
            <a:r>
              <a:rPr lang="cs-CZ" sz="4400" b="1" dirty="0"/>
              <a:t>Analýza možností využití mezipředmětových </a:t>
            </a:r>
            <a:r>
              <a:rPr lang="cs-CZ" sz="4400" b="1" dirty="0" smtClean="0"/>
              <a:t>vztahů</a:t>
            </a: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2838994"/>
            <a:ext cx="10972800" cy="3553096"/>
          </a:xfrm>
        </p:spPr>
        <p:txBody>
          <a:bodyPr>
            <a:normAutofit/>
          </a:bodyPr>
          <a:lstStyle/>
          <a:p>
            <a:r>
              <a:rPr lang="cs-CZ" sz="3200" dirty="0" smtClean="0"/>
              <a:t>Pro </a:t>
            </a:r>
            <a:r>
              <a:rPr lang="cs-CZ" sz="3200" dirty="0"/>
              <a:t>potřeby </a:t>
            </a:r>
            <a:r>
              <a:rPr lang="cs-CZ" sz="3200" i="1" dirty="0"/>
              <a:t>„globálnějšího“</a:t>
            </a:r>
            <a:r>
              <a:rPr lang="cs-CZ" sz="3200" dirty="0"/>
              <a:t> vnímání výuky je nesmírně žádoucí, propojovat obsah na ostatní vyučovací předměty. To předpokládá nejen orientaci v ostatních vyučovacích předmětech, ale i spolupráci s ostatními vyučujícími</a:t>
            </a:r>
            <a:r>
              <a:rPr lang="cs-CZ" sz="3200" dirty="0" smtClean="0"/>
              <a:t>.</a:t>
            </a:r>
          </a:p>
          <a:p>
            <a:r>
              <a:rPr lang="cs-CZ" sz="3200" dirty="0" smtClean="0"/>
              <a:t> </a:t>
            </a:r>
            <a:r>
              <a:rPr lang="cs-CZ" sz="3200" dirty="0"/>
              <a:t>(Jako námět lze použít prvky projektové výuky). </a:t>
            </a: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2453433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3291" y="461554"/>
            <a:ext cx="11255235" cy="1236617"/>
          </a:xfrm>
        </p:spPr>
        <p:txBody>
          <a:bodyPr>
            <a:normAutofit fontScale="90000"/>
          </a:bodyPr>
          <a:lstStyle/>
          <a:p>
            <a:r>
              <a:rPr lang="cs-CZ" sz="5300" b="1" dirty="0"/>
              <a:t>Taxonomii učebních úloh</a:t>
            </a:r>
            <a:r>
              <a:rPr lang="cs-CZ" sz="5300" dirty="0"/>
              <a:t> podle </a:t>
            </a:r>
            <a:r>
              <a:rPr lang="cs-CZ" sz="5300" dirty="0" err="1" smtClean="0"/>
              <a:t>Tollingerové</a:t>
            </a:r>
            <a:r>
              <a:rPr lang="cs-CZ" dirty="0" smtClean="0"/>
              <a:t> </a:t>
            </a:r>
            <a:r>
              <a:rPr lang="cs-CZ" sz="3600" dirty="0"/>
              <a:t>(převzato Kalhous, Obst, 2009</a:t>
            </a:r>
            <a:r>
              <a:rPr lang="cs-CZ" sz="3600" dirty="0" smtClean="0"/>
              <a:t>)</a:t>
            </a:r>
            <a:endParaRPr lang="cs-CZ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985553"/>
            <a:ext cx="10972800" cy="4406537"/>
          </a:xfrm>
        </p:spPr>
        <p:txBody>
          <a:bodyPr/>
          <a:lstStyle/>
          <a:p>
            <a:r>
              <a:rPr lang="cs-CZ" b="1" dirty="0"/>
              <a:t>1. Úlohy vyžadující pamětní reprodukci poznatků </a:t>
            </a:r>
            <a:endParaRPr lang="cs-CZ" dirty="0"/>
          </a:p>
          <a:p>
            <a:r>
              <a:rPr lang="cs-CZ" b="1" dirty="0"/>
              <a:t>2. Úlohy vyžadující jednoduché myšlenkové operace s poznatky</a:t>
            </a:r>
            <a:endParaRPr lang="cs-CZ" dirty="0"/>
          </a:p>
          <a:p>
            <a:r>
              <a:rPr lang="cs-CZ" b="1" dirty="0"/>
              <a:t>3. Úlohy vyžadující složité myšlenkové operace s poznatky</a:t>
            </a:r>
            <a:r>
              <a:rPr lang="cs-CZ" dirty="0"/>
              <a:t> </a:t>
            </a:r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4. Úlohy vyžadující sdělení poznatků</a:t>
            </a:r>
            <a:endParaRPr lang="cs-CZ" dirty="0"/>
          </a:p>
          <a:p>
            <a:r>
              <a:rPr lang="cs-CZ" b="1" dirty="0" smtClean="0"/>
              <a:t>5</a:t>
            </a:r>
            <a:r>
              <a:rPr lang="cs-CZ" b="1" dirty="0"/>
              <a:t>. Úlohy vyžadující tvořivé myšlení </a:t>
            </a:r>
            <a:endParaRPr lang="cs-CZ" b="1" dirty="0" smtClean="0"/>
          </a:p>
          <a:p>
            <a:endParaRPr lang="cs-CZ" b="1" dirty="0"/>
          </a:p>
          <a:p>
            <a:r>
              <a:rPr lang="cs-CZ" dirty="0"/>
              <a:t>Při revizi </a:t>
            </a:r>
            <a:r>
              <a:rPr lang="cs-CZ" dirty="0" smtClean="0"/>
              <a:t>taxonomie </a:t>
            </a:r>
            <a:r>
              <a:rPr lang="cs-CZ" dirty="0"/>
              <a:t>se objevuje ještě </a:t>
            </a:r>
            <a:r>
              <a:rPr lang="cs-CZ" dirty="0" smtClean="0"/>
              <a:t>6. skupina - </a:t>
            </a:r>
            <a:r>
              <a:rPr lang="cs-CZ" b="1" dirty="0" smtClean="0"/>
              <a:t> </a:t>
            </a:r>
            <a:r>
              <a:rPr lang="cs-CZ" b="1" i="1" dirty="0"/>
              <a:t>hodnocení,</a:t>
            </a:r>
            <a:r>
              <a:rPr lang="cs-CZ" b="1" dirty="0"/>
              <a:t> </a:t>
            </a:r>
            <a:r>
              <a:rPr lang="cs-CZ" dirty="0"/>
              <a:t>která zahrnuje posouzení materiálů, podkladů, metod a technik z hlediska účelu podle kritérií, která jsou dána nebo která si žák sám navrhne.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0646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985553"/>
            <a:ext cx="10972800" cy="4406537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1. Úlohy vyžadující pamětní reprodukci poznatků </a:t>
            </a:r>
            <a:endParaRPr lang="cs-CZ" dirty="0"/>
          </a:p>
          <a:p>
            <a:r>
              <a:rPr lang="cs-CZ" dirty="0"/>
              <a:t>Úlohy na znovupoznání,  na reprodukci jednotlivých faktů, čísel, pojmů apod., na reprodukci definic, norem, pravidel apod., na reprodukci velkých celků, básní, textů, tabulek apod.</a:t>
            </a:r>
          </a:p>
          <a:p>
            <a:r>
              <a:rPr lang="cs-CZ" dirty="0"/>
              <a:t>V praxi se jedná o využití následujících </a:t>
            </a:r>
            <a:r>
              <a:rPr lang="cs-CZ" u="sng" dirty="0"/>
              <a:t>aktivních sloves</a:t>
            </a:r>
            <a:r>
              <a:rPr lang="cs-CZ" dirty="0"/>
              <a:t>: definovat, doplnit, napsat, opakovat, pojmenovat, popsat, přiřadit, reprodukovat, seřadit, vybrat, vysvětlit, určit</a:t>
            </a:r>
          </a:p>
          <a:p>
            <a:r>
              <a:rPr lang="cs-CZ" b="1" dirty="0"/>
              <a:t>Do dané skupiny</a:t>
            </a:r>
            <a:r>
              <a:rPr lang="cs-CZ" dirty="0"/>
              <a:t> jsou zařazeny úlohy, které se převážně opírají o pamětní procesy. Jejich obsahem je znovupoznání nebo reprodukce jednotlivých faktů a jejich skupin, pojmů, pravidel, textových celků apod. Příklad: </a:t>
            </a:r>
            <a:r>
              <a:rPr lang="cs-CZ" i="1" dirty="0"/>
              <a:t>Který z uvedených vzorců... Jak se nazývá... Kde se narodil... Vyjmenujte … Co to je ... Co to znamená, když se řekne …. Jak zní vzorec pro ... Jak zní zákon .. . Uved' znění . . . Definuj daný pojem (větu, vzorec, pojem) .. 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7696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637211"/>
            <a:ext cx="10972800" cy="4754879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2. Úlohy vyžadující jednoduché myšlenkové operace s poznatky</a:t>
            </a:r>
            <a:endParaRPr lang="cs-CZ" dirty="0"/>
          </a:p>
          <a:p>
            <a:r>
              <a:rPr lang="cs-CZ" dirty="0"/>
              <a:t>Úlohy na zjišťování faktů (měření, vážení, jednoduché výpočty), na vyjmenování a popis faktů (výčet, soupis...), na vyjmenování a popis procesů a způsobů činnosti, na rozbor a skladbu (analýzu a syntézu), na porovnávání a rozlišování (komparace a diskriminace), na třídění (kategorizace a klasifikace), na zjišťování vztahů mezi fakty (příčina, následek, cíl, prostředek, vliv), na abstrakci, konkretizaci a zobecňování,  řešení jednoduchých příkladů (s neznámými veličinami).</a:t>
            </a:r>
          </a:p>
          <a:p>
            <a:r>
              <a:rPr lang="cs-CZ" dirty="0"/>
              <a:t>V praxi se jedná o využití následujících </a:t>
            </a:r>
            <a:r>
              <a:rPr lang="cs-CZ" u="sng" dirty="0"/>
              <a:t>aktivních sloves</a:t>
            </a:r>
            <a:r>
              <a:rPr lang="cs-CZ" dirty="0"/>
              <a:t>: dokázat, jinak formulovat, ilustrovat, interpretovat, objasnit, odhadnout, opravit, přeložit, převést, vyjádřit vlastními slovy, vyjádřit jinou formou, vysvětlit, vypočítat, zkontrolovat, změřit</a:t>
            </a:r>
          </a:p>
          <a:p>
            <a:r>
              <a:rPr lang="cs-CZ" b="1" dirty="0"/>
              <a:t>Do dané skupiny</a:t>
            </a:r>
            <a:r>
              <a:rPr lang="cs-CZ" dirty="0"/>
              <a:t> řadíme úlohy, při jejichž řešení posluchač vykonává určité jednoduché myšlenkové operace. Jsou to úlohy na zjišťování, vyjmenování, popis postupu, třídění, porovnávání, pozorování, zjišťování vztahů aj. </a:t>
            </a:r>
            <a:r>
              <a:rPr lang="cs-CZ" i="1" dirty="0"/>
              <a:t>Příklad: Zjistěte, kolik měří... Vyhledejte ve slovníku... Popište, jak probíhá... Vyjmenujte faktory... Porovnejte... Čím se liší... Udělejte rozbor... Rozdělte do jednotlivých skupin... K čemu slouží uvedené zařízení (přístroj) ... Jaký má účel... Co je příčinou toho, že ... Co se stane, když . . .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674040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1235</Words>
  <Application>Microsoft Office PowerPoint</Application>
  <PresentationFormat>Širokoúhlá obrazovka</PresentationFormat>
  <Paragraphs>62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Motiv Office</vt:lpstr>
      <vt:lpstr>9. Učební úlohy ve výuce. Taxonomie učebních úloh.</vt:lpstr>
      <vt:lpstr>Didaktická analýza učiva</vt:lpstr>
      <vt:lpstr>Pojmová analýza</vt:lpstr>
      <vt:lpstr>Myšlenková (mentální) mapa</vt:lpstr>
      <vt:lpstr>Operační analýza </vt:lpstr>
      <vt:lpstr>Analýza možností využití mezipředmětových vztahů</vt:lpstr>
      <vt:lpstr>Taxonomii učebních úloh podle Tollingerové (převzato Kalhous, Obst, 2009)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Použitá a doporučená literatura: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VYMEZENÍ POJMU DIDAKTIKA. DIDAKTIKA JAKO VĚDECKÁ DISCIPLÍNA</dc:title>
  <dc:creator>jan0010</dc:creator>
  <cp:lastModifiedBy>jan0010</cp:lastModifiedBy>
  <cp:revision>13</cp:revision>
  <dcterms:created xsi:type="dcterms:W3CDTF">2018-10-31T15:49:42Z</dcterms:created>
  <dcterms:modified xsi:type="dcterms:W3CDTF">2023-11-19T08:30:02Z</dcterms:modified>
</cp:coreProperties>
</file>