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65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8" autoAdjust="0"/>
    <p:restoredTop sz="94660"/>
  </p:normalViewPr>
  <p:slideViewPr>
    <p:cSldViewPr snapToGrid="0">
      <p:cViewPr varScale="1">
        <p:scale>
          <a:sx n="87" d="100"/>
          <a:sy n="87" d="100"/>
        </p:scale>
        <p:origin x="72" y="1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s.slu.cz/auth/lide/pracoviste?zobrazid=195141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453346-98A0-4A31-8528-6BB1B18CE2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8887" y="1005840"/>
            <a:ext cx="10141527" cy="2152996"/>
          </a:xfrm>
        </p:spPr>
        <p:txBody>
          <a:bodyPr/>
          <a:lstStyle/>
          <a:p>
            <a:pPr algn="ctr"/>
            <a:r>
              <a:rPr lang="pt-BR" sz="3600" b="1" i="0" dirty="0">
                <a:solidFill>
                  <a:srgbClr val="0291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PV24TP028 </a:t>
            </a:r>
            <a:br>
              <a:rPr lang="cs-CZ" sz="3600" b="1" i="0" dirty="0">
                <a:solidFill>
                  <a:srgbClr val="0291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600" b="1" i="0" dirty="0">
                <a:solidFill>
                  <a:srgbClr val="0291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Úvod do právní teorie a praxe</a:t>
            </a:r>
            <a:br>
              <a:rPr lang="pt-BR" sz="3600" b="1" i="0" dirty="0">
                <a:solidFill>
                  <a:srgbClr val="0291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51C4010-1229-4400-818D-B90DAB420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3640975"/>
            <a:ext cx="7766936" cy="3137196"/>
          </a:xfrm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Zimní semestr 2025/2026</a:t>
            </a:r>
          </a:p>
          <a:p>
            <a:pPr algn="ctr"/>
            <a:endParaRPr lang="cs-CZ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cs-CZ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marie.sciskalova</a:t>
            </a:r>
            <a:r>
              <a:rPr lang="cs-CZ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2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@fvp.slu.cz</a:t>
            </a:r>
            <a:endParaRPr lang="cs-CZ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cs-CZ" sz="2400" b="1" dirty="0">
                <a:solidFill>
                  <a:srgbClr val="00277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Ústav pedagogických a psychologických věd </a:t>
            </a:r>
          </a:p>
          <a:p>
            <a:pPr algn="ctr"/>
            <a:r>
              <a:rPr lang="cs-CZ" sz="2400" b="1" dirty="0">
                <a:solidFill>
                  <a:srgbClr val="00277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Fakulta veřejných politik v Opavě</a:t>
            </a:r>
            <a:endParaRPr lang="cs-C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93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8474B2F-A8B2-439A-ADEA-737FE3C738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257" y="430307"/>
            <a:ext cx="9643462" cy="64276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Zimní semestr (ZS) s rozhodnutím děkana  FVP č. 3/2025 </a:t>
            </a:r>
            <a:r>
              <a:rPr lang="cs-C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Harmonogram AR 2025/2026</a:t>
            </a:r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výuka je zahájena 22. 9. 2025 a končí </a:t>
            </a:r>
            <a:r>
              <a:rPr lang="cs-C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21.12.2025.</a:t>
            </a:r>
            <a:b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zkušební období: 2.1.2026 – 15.2.2026</a:t>
            </a:r>
          </a:p>
          <a:p>
            <a:pPr marL="0" indent="0">
              <a:buNone/>
            </a:pPr>
            <a:r>
              <a:rPr lang="cs-C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(termín zkoušek vypíši v IS SU)</a:t>
            </a:r>
            <a:b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Naše výuka probíhá </a:t>
            </a:r>
            <a:r>
              <a:rPr lang="cs-C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prezenční formu studia </a:t>
            </a:r>
            <a:r>
              <a:rPr lang="cs-C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dle rozvrhových akcí vždy v pondělí od 14:45- 16: 20,</a:t>
            </a:r>
          </a:p>
          <a:p>
            <a:pPr marL="0" indent="0">
              <a:buNone/>
            </a:pPr>
            <a:r>
              <a:rPr lang="cs-C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(předběžný termín testu s probrané materie 3.11.2025)</a:t>
            </a:r>
          </a:p>
          <a:p>
            <a:pPr marL="0" indent="0">
              <a:buNone/>
            </a:pPr>
            <a:r>
              <a:rPr lang="cs-C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kombinovanou formu</a:t>
            </a:r>
            <a:br>
              <a:rPr lang="cs-C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pátky: 31.10.,14.11.,12.12.2025</a:t>
            </a:r>
          </a:p>
          <a:p>
            <a:pPr marL="0" indent="0">
              <a:buNone/>
            </a:pPr>
            <a:r>
              <a:rPr lang="cs-C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14.11. se uskuteční test s probrané materie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117317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C70554-DF30-48BA-844C-8A5A1B710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10207"/>
            <a:ext cx="8596668" cy="562303"/>
          </a:xfrm>
        </p:spPr>
        <p:txBody>
          <a:bodyPr>
            <a:normAutofit fontScale="90000"/>
          </a:bodyPr>
          <a:lstStyle/>
          <a:p>
            <a:r>
              <a:rPr lang="cs-CZ" dirty="0"/>
              <a:t>Témata přednášek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D7CC977-DB95-4BE5-9AA2-5781BE7189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98483"/>
            <a:ext cx="8596668" cy="504287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18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Principy právního státu</a:t>
            </a:r>
            <a:r>
              <a:rPr lang="cs-CZ" sz="18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základní pojmy teorie práva, ústavní pořádek ČR </a:t>
            </a:r>
          </a:p>
          <a:p>
            <a:pPr marL="0" indent="0">
              <a:buNone/>
            </a:pPr>
            <a:r>
              <a:rPr lang="cs-CZ" sz="18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cs-CZ" sz="18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Struktura právního řádu ČR</a:t>
            </a:r>
            <a:r>
              <a:rPr lang="cs-CZ" sz="18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uspořádání státní správy a samosprávy v podmínkách ČR </a:t>
            </a:r>
          </a:p>
          <a:p>
            <a:pPr marL="0" indent="0">
              <a:buNone/>
            </a:pPr>
            <a:r>
              <a:rPr lang="cs-CZ" sz="18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cs-CZ" sz="180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Správní proces</a:t>
            </a:r>
            <a:r>
              <a:rPr lang="cs-CZ" sz="18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problematika cizinců a azylantů </a:t>
            </a:r>
          </a:p>
          <a:p>
            <a:pPr marL="0" indent="0">
              <a:buNone/>
            </a:pPr>
            <a:r>
              <a:rPr lang="cs-CZ" sz="18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cs-CZ" sz="18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Základní pojmy občanského práva hmotného</a:t>
            </a:r>
            <a:r>
              <a:rPr lang="cs-CZ" sz="18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problematika ochrany osobnosti, věcná práva, závazková práva, dědění a náhrada škody </a:t>
            </a:r>
          </a:p>
          <a:p>
            <a:pPr marL="0" indent="0">
              <a:buNone/>
            </a:pPr>
            <a:r>
              <a:rPr lang="cs-CZ" sz="18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Základní pojmy, zásady a průběh </a:t>
            </a:r>
            <a:r>
              <a:rPr lang="cs-CZ" sz="18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občanského soudního řízení </a:t>
            </a:r>
          </a:p>
          <a:p>
            <a:pPr marL="0" indent="0">
              <a:buNone/>
            </a:pPr>
            <a:r>
              <a:rPr lang="cs-CZ" sz="18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 Základní pojmy, prameny a principy </a:t>
            </a:r>
            <a:r>
              <a:rPr lang="cs-CZ" sz="18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rodinného práva </a:t>
            </a:r>
          </a:p>
          <a:p>
            <a:pPr marL="0" indent="0">
              <a:buNone/>
            </a:pPr>
            <a:r>
              <a:rPr lang="cs-CZ" sz="18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7. Právní úprava manželství a náhradní rodinné péče, sociálně-právní ochrana dítěte </a:t>
            </a:r>
          </a:p>
          <a:p>
            <a:pPr marL="0" indent="0">
              <a:buNone/>
            </a:pPr>
            <a:r>
              <a:rPr lang="cs-CZ" sz="18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8. Právní úprava individuálního a kolektivního </a:t>
            </a:r>
            <a:r>
              <a:rPr lang="cs-CZ" sz="18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pracovního práva </a:t>
            </a:r>
            <a:r>
              <a:rPr lang="cs-CZ" sz="18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otázek zaměstnanosti </a:t>
            </a:r>
          </a:p>
          <a:p>
            <a:pPr marL="0" indent="0">
              <a:buNone/>
            </a:pPr>
            <a:r>
              <a:rPr lang="cs-CZ" sz="18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9. Základní pojmy, prvky a znaky </a:t>
            </a:r>
            <a:r>
              <a:rPr lang="cs-CZ" sz="18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trestního práva hmotného</a:t>
            </a:r>
            <a:r>
              <a:rPr lang="cs-CZ" sz="18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vybrané skutkové podstaty trestných činů, zásady </a:t>
            </a:r>
            <a:r>
              <a:rPr lang="cs-CZ" sz="18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trestního řízení</a:t>
            </a:r>
            <a:r>
              <a:rPr lang="cs-CZ" sz="18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jeho průběh </a:t>
            </a:r>
          </a:p>
          <a:p>
            <a:pPr marL="0" indent="0">
              <a:buNone/>
            </a:pPr>
            <a:r>
              <a:rPr lang="cs-CZ" sz="18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10. Základní pojmy, systém a členění </a:t>
            </a:r>
            <a:r>
              <a:rPr lang="cs-CZ" sz="18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sociálního zabezpečení v ČR</a:t>
            </a:r>
            <a:r>
              <a:rPr lang="cs-CZ" sz="18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organizace a řízení sociálního zabezpečení </a:t>
            </a:r>
          </a:p>
          <a:p>
            <a:pPr marL="0" indent="0">
              <a:buNone/>
            </a:pPr>
            <a:r>
              <a:rPr lang="cs-CZ" sz="18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11. Financování sociálního zabezpečení v zemích EU </a:t>
            </a:r>
          </a:p>
          <a:p>
            <a:pPr marL="0" indent="0">
              <a:buNone/>
            </a:pPr>
            <a:r>
              <a:rPr lang="cs-CZ" sz="18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12. Základy práva a členění </a:t>
            </a:r>
            <a:r>
              <a:rPr lang="cs-CZ" sz="18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institucí v rámci EU</a:t>
            </a:r>
            <a:endParaRPr lang="cs-CZ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2596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DC71BD-9902-4444-816A-085774947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99241"/>
          </a:xfrm>
        </p:spPr>
        <p:txBody>
          <a:bodyPr>
            <a:normAutofit fontScale="90000"/>
          </a:bodyPr>
          <a:lstStyle/>
          <a:p>
            <a:r>
              <a:rPr lang="cs-CZ">
                <a:latin typeface="Times New Roman" panose="02020603050405020304" pitchFamily="18" charset="0"/>
                <a:cs typeface="Times New Roman" panose="02020603050405020304" pitchFamily="18" charset="0"/>
              </a:rPr>
              <a:t>Zkouška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CD8193F-CC50-40E9-8D70-6E81B41A3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61090"/>
            <a:ext cx="8240694" cy="5444357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endParaRPr lang="cs-CZ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absolvování průběžného testu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(předběžné konání 3.11.2025),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odevzdání seminární práce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Zkouška - okruhy stanovím na konci přednášek, budete mít k dispozici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 zkoušky- ústní, písemná příp. kombinace obou forem</a:t>
            </a:r>
          </a:p>
          <a:p>
            <a:pPr marL="0" indent="0">
              <a:buNone/>
            </a:pP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Předmět je hodnocen 4 kredity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6468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109915-77AC-4AC4-88F6-04A3DFED6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83780"/>
            <a:ext cx="8596668" cy="420414"/>
          </a:xfrm>
        </p:spPr>
        <p:txBody>
          <a:bodyPr>
            <a:normAutofit fontScale="90000"/>
          </a:bodyPr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Seminární práce – výběr tématu je na Vás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2677399-309E-4149-9F51-4E9420FC5F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77462"/>
            <a:ext cx="8596668" cy="5755847"/>
          </a:xfrm>
        </p:spPr>
        <p:txBody>
          <a:bodyPr>
            <a:normAutofit fontScale="92500" lnSpcReduction="20000"/>
          </a:bodyPr>
          <a:lstStyle/>
          <a:p>
            <a:pPr marL="990600" lvl="1" indent="-533400">
              <a:lnSpc>
                <a:spcPct val="90000"/>
              </a:lnSpc>
              <a:buNone/>
            </a:pPr>
            <a:r>
              <a:rPr lang="cs-C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rozsahu 5 stran bez příloh (úvod, teoretická část, praktická část, závěr, použitá lit.)</a:t>
            </a:r>
          </a:p>
          <a:p>
            <a:pPr marL="990600" lvl="1" indent="-533400">
              <a:lnSpc>
                <a:spcPct val="90000"/>
              </a:lnSpc>
              <a:buNone/>
            </a:pPr>
            <a:endParaRPr lang="cs-CZ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cs-CZ" altLang="cs-C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struktura seminární práce pro předmět  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pt-BR" sz="28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Úvod do právní teorie a praxe </a:t>
            </a:r>
            <a:endParaRPr lang="cs-CZ" altLang="cs-CZ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90600" lvl="1" indent="-533400">
              <a:lnSpc>
                <a:spcPct val="90000"/>
              </a:lnSpc>
              <a:buFontTx/>
              <a:buNone/>
            </a:pPr>
            <a:endParaRPr lang="cs-CZ" altLang="cs-CZ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90600" lvl="1" indent="-533400">
              <a:lnSpc>
                <a:spcPct val="90000"/>
              </a:lnSpc>
            </a:pPr>
            <a:r>
              <a:rPr lang="cs-CZ" altLang="cs-CZ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úvodní (titulní) strana</a:t>
            </a:r>
            <a:r>
              <a:rPr lang="cs-CZ" altLang="cs-C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(univerzita, fakulta, ústav, předmět, název seminární práce, jméno a příjmení zpracovatele, ročník a forma studia, datum)</a:t>
            </a:r>
          </a:p>
          <a:p>
            <a:pPr marL="990600" lvl="1" indent="-533400">
              <a:lnSpc>
                <a:spcPct val="90000"/>
              </a:lnSpc>
            </a:pPr>
            <a:r>
              <a:rPr lang="cs-CZ" altLang="cs-CZ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osnova</a:t>
            </a:r>
            <a:r>
              <a:rPr lang="cs-CZ" altLang="cs-C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(včetně uvedení čísel stran)</a:t>
            </a:r>
          </a:p>
          <a:p>
            <a:pPr marL="990600" lvl="1" indent="-533400">
              <a:lnSpc>
                <a:spcPct val="90000"/>
              </a:lnSpc>
            </a:pPr>
            <a:r>
              <a:rPr lang="cs-CZ" altLang="cs-CZ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úvod do problematiky</a:t>
            </a:r>
          </a:p>
          <a:p>
            <a:pPr marL="990600" lvl="1" indent="-533400">
              <a:lnSpc>
                <a:spcPct val="90000"/>
              </a:lnSpc>
            </a:pPr>
            <a:r>
              <a:rPr lang="cs-CZ" altLang="cs-CZ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teorie</a:t>
            </a:r>
            <a:endParaRPr lang="cs-CZ" altLang="cs-CZ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90600" lvl="1" indent="-533400">
              <a:lnSpc>
                <a:spcPct val="90000"/>
              </a:lnSpc>
            </a:pPr>
            <a:r>
              <a:rPr lang="cs-CZ" altLang="cs-CZ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Praxe, </a:t>
            </a:r>
            <a:r>
              <a:rPr lang="cs-CZ" altLang="cs-C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osobní zkušenost s řešenou problematikou</a:t>
            </a:r>
          </a:p>
          <a:p>
            <a:pPr marL="990600" lvl="1" indent="-533400">
              <a:lnSpc>
                <a:spcPct val="90000"/>
              </a:lnSpc>
            </a:pPr>
            <a:r>
              <a:rPr lang="cs-CZ" altLang="cs-CZ" sz="2600" b="1">
                <a:latin typeface="Times New Roman" panose="02020603050405020304" pitchFamily="18" charset="0"/>
                <a:cs typeface="Times New Roman" panose="02020603050405020304" pitchFamily="18" charset="0"/>
              </a:rPr>
              <a:t>Závěr,   </a:t>
            </a:r>
            <a:r>
              <a:rPr lang="cs-CZ" altLang="cs-C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výsledek, vlastní  hodnocení řešeného tématu</a:t>
            </a:r>
          </a:p>
          <a:p>
            <a:pPr marL="990600" lvl="1" indent="-533400">
              <a:lnSpc>
                <a:spcPct val="90000"/>
              </a:lnSpc>
            </a:pPr>
            <a:r>
              <a:rPr lang="cs-CZ" altLang="cs-C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použité zdroje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8160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534D19-6D90-4BEF-85B5-01D88836F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AE1460F-E0E3-4550-B506-2856F0439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60787"/>
            <a:ext cx="8182887" cy="4480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Podklady z přednášek vložím  IS SU</a:t>
            </a:r>
          </a:p>
          <a:p>
            <a:pPr marL="0" indent="0">
              <a:buNone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Dotčené právní předpisy  </a:t>
            </a:r>
          </a:p>
          <a:p>
            <a:pPr marL="0" indent="0"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(internet- zákony pro lidi)</a:t>
            </a:r>
          </a:p>
          <a:p>
            <a:pPr marL="0" indent="0"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Ústava, Listina základních práv a svobod, občanský zákoník, soudní řád správní, zákoník práce, zákon o sociálních službách, správní řád, soudní řád správní, trestní zákoník, trestní řád, zákon o sociálním zabezpečení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84580283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229</TotalTime>
  <Words>486</Words>
  <Application>Microsoft Office PowerPoint</Application>
  <PresentationFormat>Širokoúhlá obrazovka</PresentationFormat>
  <Paragraphs>52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2" baseType="lpstr">
      <vt:lpstr>Arial</vt:lpstr>
      <vt:lpstr>Times New Roman</vt:lpstr>
      <vt:lpstr>Trebuchet MS</vt:lpstr>
      <vt:lpstr>Wingdings</vt:lpstr>
      <vt:lpstr>Wingdings 3</vt:lpstr>
      <vt:lpstr>Fazeta</vt:lpstr>
      <vt:lpstr>PV24TP028  Úvod do právní teorie a praxe </vt:lpstr>
      <vt:lpstr>Prezentace aplikace PowerPoint</vt:lpstr>
      <vt:lpstr>Témata přednášek</vt:lpstr>
      <vt:lpstr>Zkouška</vt:lpstr>
      <vt:lpstr>Seminární práce – výběr tématu je na Vás</vt:lpstr>
      <vt:lpstr>Zdroje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UNZSRD035  Základy zdravotnického práva a legislativy</dc:title>
  <dc:creator>Marie Sciskalová</dc:creator>
  <cp:lastModifiedBy>Marie Sciskalová</cp:lastModifiedBy>
  <cp:revision>17</cp:revision>
  <dcterms:created xsi:type="dcterms:W3CDTF">2025-06-19T06:58:50Z</dcterms:created>
  <dcterms:modified xsi:type="dcterms:W3CDTF">2025-10-06T06:12:59Z</dcterms:modified>
</cp:coreProperties>
</file>