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84" r:id="rId3"/>
    <p:sldId id="259" r:id="rId4"/>
    <p:sldId id="261" r:id="rId5"/>
    <p:sldId id="262" r:id="rId6"/>
    <p:sldId id="263" r:id="rId7"/>
    <p:sldId id="264" r:id="rId8"/>
    <p:sldId id="265" r:id="rId9"/>
    <p:sldId id="290" r:id="rId10"/>
    <p:sldId id="289" r:id="rId11"/>
    <p:sldId id="291" r:id="rId12"/>
    <p:sldId id="266" r:id="rId13"/>
    <p:sldId id="267" r:id="rId14"/>
    <p:sldId id="285" r:id="rId15"/>
    <p:sldId id="286" r:id="rId16"/>
    <p:sldId id="288" r:id="rId17"/>
    <p:sldId id="269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80" r:id="rId26"/>
    <p:sldId id="281" r:id="rId27"/>
    <p:sldId id="282" r:id="rId28"/>
    <p:sldId id="283" r:id="rId29"/>
    <p:sldId id="293" r:id="rId30"/>
    <p:sldId id="294" r:id="rId31"/>
    <p:sldId id="295" r:id="rId32"/>
    <p:sldId id="296" r:id="rId33"/>
    <p:sldId id="305" r:id="rId34"/>
    <p:sldId id="306" r:id="rId35"/>
    <p:sldId id="307" r:id="rId36"/>
    <p:sldId id="297" r:id="rId37"/>
    <p:sldId id="308" r:id="rId38"/>
    <p:sldId id="298" r:id="rId39"/>
    <p:sldId id="303" r:id="rId40"/>
    <p:sldId id="304" r:id="rId41"/>
    <p:sldId id="309" r:id="rId4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38" autoAdjust="0"/>
    <p:restoredTop sz="94660"/>
  </p:normalViewPr>
  <p:slideViewPr>
    <p:cSldViewPr snapToGrid="0">
      <p:cViewPr varScale="1">
        <p:scale>
          <a:sx n="80" d="100"/>
          <a:sy n="80" d="100"/>
        </p:scale>
        <p:origin x="52" y="18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cs.wikipedia.org/wiki/International_Standard_Book_Number" TargetMode="External"/><Relationship Id="rId2" Type="http://schemas.openxmlformats.org/officeDocument/2006/relationships/hyperlink" Target="https://archive.org/details/realworldsofwelf00robe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s.wikipedia.org/wiki/Speci%C3%A1ln%C3%AD:Zdroje_knih/0-521-59639-4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kurzy.cz/svet/evropa/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spi.cz/products/lawText/1/39631/1/2/ASPI%253A/155/1995%20Sb.%2523105a" TargetMode="External"/><Relationship Id="rId2" Type="http://schemas.openxmlformats.org/officeDocument/2006/relationships/hyperlink" Target="https://www.aspi.cz/products/lawText/1/39631/1/2/zakon-c-582-1991-sb-o-organizaci-a-provadeni-socialniho-zabezpeceni?vtextu=spr%C3%A1va%20soci%C3%A1ln%C3%ADho%20zabezpe%C4%8Den%C3%AD#lema93" TargetMode="Externa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589213" y="678426"/>
            <a:ext cx="8915399" cy="2949677"/>
          </a:xfrm>
        </p:spPr>
        <p:txBody>
          <a:bodyPr/>
          <a:lstStyle/>
          <a:p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sociální právo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2080621"/>
          </a:xfrm>
        </p:spPr>
        <p:txBody>
          <a:bodyPr>
            <a:noAutofit/>
          </a:bodyPr>
          <a:lstStyle/>
          <a:p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Zimní semestr</a:t>
            </a:r>
            <a:endParaRPr lang="cs-CZ" sz="3600" b="1" dirty="0"/>
          </a:p>
        </p:txBody>
      </p:sp>
    </p:spTree>
    <p:extLst>
      <p:ext uri="{BB962C8B-B14F-4D97-AF65-F5344CB8AC3E}">
        <p14:creationId xmlns:p14="http://schemas.microsoft.com/office/powerpoint/2010/main" val="4466752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856339D-0CE1-437A-AFF2-402EED177A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Sociální stát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3D0F667-7CBE-4DD5-A044-7CC254AE24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521561"/>
            <a:ext cx="8915400" cy="4974129"/>
          </a:xfrm>
        </p:spPr>
        <p:txBody>
          <a:bodyPr>
            <a:noAutofit/>
          </a:bodyPr>
          <a:lstStyle/>
          <a:p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 spojován se státní mocí ve společnosti a jejím rozdělováním </a:t>
            </a:r>
          </a:p>
          <a:p>
            <a:pPr marL="0" indent="0">
              <a:buNone/>
            </a:pP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 státní  správa, samospráva)</a:t>
            </a:r>
          </a:p>
          <a:p>
            <a:pPr marL="0" indent="0">
              <a:buNone/>
            </a:pPr>
            <a:endParaRPr lang="cs-CZ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podstatu tvoří vládou chráněná minimální úroveň příjmu, výživy, zdraví, bydlení a vzdělání pro každého</a:t>
            </a:r>
          </a:p>
          <a:p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zabezpečuje redistribuci příjmů a důraz klade na rovnost příležitostí pro mladé</a:t>
            </a:r>
          </a:p>
        </p:txBody>
      </p:sp>
    </p:spTree>
    <p:extLst>
      <p:ext uri="{BB962C8B-B14F-4D97-AF65-F5344CB8AC3E}">
        <p14:creationId xmlns:p14="http://schemas.microsoft.com/office/powerpoint/2010/main" val="34244709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F72AC32-E0DC-445C-9385-7522BD34A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Cíl sociálního státu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DCF6624-584D-40AD-9A39-1994F4EEC2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8196" y="1656271"/>
            <a:ext cx="9546416" cy="5098211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cs-CZ" sz="2800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Jak uvádí  </a:t>
            </a:r>
            <a:r>
              <a:rPr lang="en-US" sz="2800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GOODIN, Robert E., et al. </a:t>
            </a:r>
            <a:r>
              <a:rPr lang="en-US" sz="2800" b="0" i="1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Real World of Welfare Capitalism</a:t>
            </a:r>
            <a:r>
              <a:rPr lang="en-US" sz="2800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Cambridge: Cambridge University Press, 1999. </a:t>
            </a:r>
            <a:r>
              <a:rPr lang="en-US" sz="2800" b="0" i="0" u="none" strike="noStrik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Dostupné</a:t>
            </a:r>
            <a:r>
              <a:rPr lang="en-US" sz="2800" b="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online</a:t>
            </a:r>
            <a:r>
              <a:rPr lang="en-US" sz="2800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en-US" sz="2800" b="0" i="0" u="none" strike="noStrike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3" tooltip="International Standard Book Number"/>
              </a:rPr>
              <a:t>ISBN</a:t>
            </a:r>
            <a:r>
              <a:rPr lang="en-US" sz="2800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800" b="0" i="0" u="none" strike="noStrike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4" tooltip="Speciální:Zdroje knih/0-521-59639-4"/>
              </a:rPr>
              <a:t>0-521-59639-4</a:t>
            </a:r>
            <a:r>
              <a:rPr lang="cs-CZ" sz="2800" b="0" i="0" u="none" strike="noStrike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 algn="l">
              <a:buNone/>
            </a:pPr>
            <a:r>
              <a:rPr lang="cs-CZ" sz="2800" b="0" i="0" u="none" strike="noStrike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patří zde:</a:t>
            </a:r>
          </a:p>
          <a:p>
            <a:pPr algn="l">
              <a:buFont typeface="Wingdings" panose="05000000000000000000" pitchFamily="2" charset="2"/>
              <a:buChar char="Ø"/>
            </a:pPr>
            <a:r>
              <a:rPr lang="cs-CZ" sz="2800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zajištění </a:t>
            </a:r>
            <a:r>
              <a:rPr lang="cs-CZ" sz="2800" b="1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prosperity, sociální rovnosti</a:t>
            </a:r>
          </a:p>
          <a:p>
            <a:pPr algn="l">
              <a:buFont typeface="Wingdings" panose="05000000000000000000" pitchFamily="2" charset="2"/>
              <a:buChar char="Ø"/>
            </a:pPr>
            <a:r>
              <a:rPr lang="cs-CZ" sz="2800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zajišťování </a:t>
            </a:r>
            <a:r>
              <a:rPr lang="cs-CZ" sz="2800" b="1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sociální integrace </a:t>
            </a:r>
            <a:r>
              <a:rPr lang="cs-CZ" sz="2800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 zamezování sociální exkluzi,</a:t>
            </a:r>
          </a:p>
          <a:p>
            <a:pPr algn="l">
              <a:buFont typeface="Wingdings" panose="05000000000000000000" pitchFamily="2" charset="2"/>
              <a:buChar char="Ø"/>
            </a:pPr>
            <a:r>
              <a:rPr lang="cs-CZ" sz="2800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zajišťování sociální stability,</a:t>
            </a:r>
          </a:p>
          <a:p>
            <a:pPr algn="l">
              <a:buFont typeface="Wingdings" panose="05000000000000000000" pitchFamily="2" charset="2"/>
              <a:buChar char="Ø"/>
            </a:pPr>
            <a:r>
              <a:rPr lang="cs-CZ" sz="2800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zajišťování </a:t>
            </a:r>
            <a:r>
              <a:rPr lang="cs-CZ" sz="2800" b="1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nezávislosti jednotlivců</a:t>
            </a:r>
          </a:p>
          <a:p>
            <a:pPr algn="l">
              <a:buFont typeface="Wingdings" panose="05000000000000000000" pitchFamily="2" charset="2"/>
              <a:buChar char="Ø"/>
            </a:pPr>
            <a:r>
              <a:rPr lang="cs-CZ" sz="2800" b="1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omezování chudoby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923026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92925" y="265472"/>
            <a:ext cx="8911687" cy="890976"/>
          </a:xfrm>
        </p:spPr>
        <p:txBody>
          <a:bodyPr>
            <a:normAutofit fontScale="90000"/>
          </a:bodyPr>
          <a:lstStyle/>
          <a:p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Stát v sociálním právu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poskytuje  podporu v oblastech: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89212" y="1474840"/>
            <a:ext cx="8915400" cy="5383160"/>
          </a:xfrm>
        </p:spPr>
        <p:txBody>
          <a:bodyPr>
            <a:noAutofit/>
          </a:bodyPr>
          <a:lstStyle/>
          <a:p>
            <a:pPr lvl="0">
              <a:buFont typeface="Wingdings" panose="05000000000000000000" pitchFamily="2" charset="2"/>
              <a:buChar char="Ø"/>
            </a:pPr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rodičovství a mateřství,</a:t>
            </a:r>
            <a:endParaRPr lang="cs-C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Ø"/>
            </a:pPr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rodiny, její nezaopatřenosti,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nemocech, úrazech,</a:t>
            </a:r>
            <a:endParaRPr lang="cs-C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Ø"/>
            </a:pPr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invalidity,</a:t>
            </a:r>
            <a:endParaRPr lang="cs-C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Ø"/>
            </a:pPr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stáří,</a:t>
            </a:r>
            <a:endParaRPr lang="cs-C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Ø"/>
            </a:pPr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smrti,</a:t>
            </a:r>
            <a:endParaRPr lang="cs-C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Ø"/>
            </a:pPr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nezaměstnanosti, chudoby (</a:t>
            </a:r>
            <a:r>
              <a:rPr lang="cs-CZ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soc.vyloučení</a:t>
            </a: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69705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92925" y="383458"/>
            <a:ext cx="8911687" cy="988141"/>
          </a:xfrm>
        </p:spPr>
        <p:txBody>
          <a:bodyPr/>
          <a:lstStyle/>
          <a:p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Sociální právo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915886" y="1048871"/>
            <a:ext cx="9588726" cy="556708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 právní disciplínou, která se zabývá legislativním ukotvením sociálních práv</a:t>
            </a: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buNone/>
            </a:pP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 každé zemi uplatňující sociální politiku je </a:t>
            </a:r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specifická legislativa. Mezinárodní dokumenty:</a:t>
            </a:r>
          </a:p>
          <a:p>
            <a:pPr lvl="0"/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Všeobecná deklarace práv, </a:t>
            </a:r>
          </a:p>
          <a:p>
            <a:pPr lvl="0"/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Mezinárodní pakt o hospodářských sociálních a kulturních právech,</a:t>
            </a:r>
          </a:p>
          <a:p>
            <a:pPr lvl="0"/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Evropská sociální charta </a:t>
            </a:r>
          </a:p>
          <a:p>
            <a:pPr lvl="0"/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Listina základních práv EU</a:t>
            </a:r>
          </a:p>
        </p:txBody>
      </p:sp>
    </p:spTree>
    <p:extLst>
      <p:ext uri="{BB962C8B-B14F-4D97-AF65-F5344CB8AC3E}">
        <p14:creationId xmlns:p14="http://schemas.microsoft.com/office/powerpoint/2010/main" val="19261475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Evropská sociální charta (Charta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15845" y="1445342"/>
            <a:ext cx="10088767" cy="541265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Sdělení MZV č.14/2000 Sb. m. s., podepsána představiteli ČSFR ve Štrasburku 27.5.1992  </a:t>
            </a:r>
          </a:p>
          <a:p>
            <a:pPr marL="0" indent="0">
              <a:buNone/>
            </a:pP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byla ratifikována členskými státy Rady Evropy.</a:t>
            </a:r>
          </a:p>
          <a:p>
            <a:pPr marL="0" indent="0">
              <a:buNone/>
            </a:pPr>
            <a:endParaRPr lang="cs-CZ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 Evropskou úmluvou o ochraně lidských práva a základních svobod </a:t>
            </a:r>
          </a:p>
          <a:p>
            <a:pPr marL="0" indent="0">
              <a:buNone/>
            </a:pPr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patří k základním pilířům smluvního systému </a:t>
            </a: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ochrany lidských práv v členských zemích Rady Evropy</a:t>
            </a:r>
          </a:p>
          <a:p>
            <a:pPr marL="0" indent="0">
              <a:buNone/>
            </a:pPr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Význam pro rozvoj sociální politiky na evropské úrovni</a:t>
            </a:r>
            <a:endParaRPr lang="cs-CZ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64484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92925" y="206477"/>
            <a:ext cx="8911687" cy="796413"/>
          </a:xfrm>
        </p:spPr>
        <p:txBody>
          <a:bodyPr>
            <a:normAutofit/>
          </a:bodyPr>
          <a:lstStyle/>
          <a:p>
            <a:r>
              <a:rPr lang="cs-CZ" dirty="0"/>
              <a:t>Charta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10813" y="1002890"/>
            <a:ext cx="9793799" cy="563388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stanovuje  základních práv a principů, především </a:t>
            </a:r>
          </a:p>
          <a:p>
            <a:pPr marL="0" indent="0">
              <a:buNone/>
            </a:pPr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právo na práci, právo na spravedlivou odměnu za práci, </a:t>
            </a:r>
          </a:p>
          <a:p>
            <a:pPr marL="0" indent="0">
              <a:buNone/>
            </a:pPr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právo se organizovat či právo na ochranu zdraví. </a:t>
            </a:r>
          </a:p>
          <a:p>
            <a:pPr marL="0" indent="0">
              <a:buNone/>
            </a:pPr>
            <a:endParaRPr lang="cs-CZ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 roce 1988 byl ve Štrasburku přijat Dodatkový protokol k Chartě, obsahuje dalších 12 práv, </a:t>
            </a:r>
          </a:p>
          <a:p>
            <a:pPr marL="0" indent="0">
              <a:buNone/>
            </a:pP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např. </a:t>
            </a:r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právo na stejné příležitosti a na rovné zacházení</a:t>
            </a: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právo na důstojnost v práci, právo na ochranu před chudobou a sociálním vyloučením či právo na bydlení. </a:t>
            </a:r>
          </a:p>
        </p:txBody>
      </p:sp>
    </p:spTree>
    <p:extLst>
      <p:ext uri="{BB962C8B-B14F-4D97-AF65-F5344CB8AC3E}">
        <p14:creationId xmlns:p14="http://schemas.microsoft.com/office/powerpoint/2010/main" val="8301675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Charta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887794" y="1238866"/>
            <a:ext cx="9616818" cy="561913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Práva zde zakotvená mají </a:t>
            </a:r>
          </a:p>
          <a:p>
            <a:pPr marL="0" indent="0">
              <a:buNone/>
            </a:pPr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celoevropský charakter</a:t>
            </a:r>
          </a:p>
          <a:p>
            <a:pPr marL="0" indent="0">
              <a:buNone/>
            </a:pP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jsou uznávána všemi státy, které Chartu podepsaly. </a:t>
            </a:r>
          </a:p>
          <a:p>
            <a:pPr marL="0" indent="0">
              <a:buNone/>
            </a:pPr>
            <a:endParaRPr lang="cs-C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Charta uvádí způsob naplnění těchto práv. </a:t>
            </a:r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Konkrétní přijetí opatření jsou na  jednotlivých členských státech</a:t>
            </a: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18380939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59859" y="0"/>
            <a:ext cx="8911687" cy="1280890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Druhy mezinárodních smluv (mezinárodních dokumentů)</a:t>
            </a:r>
            <a:br>
              <a:rPr lang="cs-CZ" b="1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559859" y="1280891"/>
            <a:ext cx="10632141" cy="52812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 sociálním zabezpečení lze dělit podle charakteru</a:t>
            </a:r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na 3 typy</a:t>
            </a: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Proporcionální </a:t>
            </a: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(ČSFR, dnes ČR, uzavřela 35 státy)</a:t>
            </a:r>
          </a:p>
          <a:p>
            <a:pPr marL="0" indent="0">
              <a:buNone/>
            </a:pPr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Teritoriální</a:t>
            </a: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vycházejí z principu trvalého pobytu pojištěnce. Tzn., že </a:t>
            </a:r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dávku přiznává ten stát, ve kterém má žadatel ke dni vzniku nároku trvalý poby</a:t>
            </a: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 </a:t>
            </a:r>
          </a:p>
          <a:p>
            <a:pPr marL="0" indent="0">
              <a:buNone/>
            </a:pPr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Kombinované</a:t>
            </a: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(proporcionální s teritoriálním prvkem) - jedná se o smlouvy se </a:t>
            </a:r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Slovenskem, Ukrajinou a Ruskem</a:t>
            </a: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Teritoriální prvek je obsažen v ustanoveních týkajících se </a:t>
            </a:r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hodnocení dob pojištění získaných k určitému datu</a:t>
            </a:r>
            <a:endParaRPr lang="cs-CZ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17352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64775" y="624110"/>
            <a:ext cx="9439838" cy="1280890"/>
          </a:xfrm>
        </p:spPr>
        <p:txBody>
          <a:bodyPr>
            <a:noAutofit/>
          </a:bodyPr>
          <a:lstStyle/>
          <a:p>
            <a:r>
              <a:rPr lang="cs-CZ" b="1" dirty="0"/>
              <a:t>Ochrana sociálních práv na evropské úrovni </a:t>
            </a:r>
            <a:br>
              <a:rPr lang="cs-CZ" b="1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75012" y="1905000"/>
            <a:ext cx="10416988" cy="4953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O</a:t>
            </a: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 zásad k opatření, pro silnou sociální </a:t>
            </a:r>
            <a:r>
              <a:rPr lang="cs-CZ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Evropu</a:t>
            </a:r>
          </a:p>
          <a:p>
            <a:pPr marL="0" indent="0">
              <a:buNone/>
            </a:pPr>
            <a:r>
              <a:rPr lang="cs-CZ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 </a:t>
            </a:r>
            <a:r>
              <a:rPr lang="cs-CZ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slaví 7 výročí evropského pilíře sociálních práv - sociální summit </a:t>
            </a:r>
            <a:r>
              <a:rPr lang="cs-CZ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cs-CZ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konal se v Göteborgu v roce 2017)</a:t>
            </a:r>
          </a:p>
          <a:p>
            <a:pPr marL="0" indent="0">
              <a:buNone/>
            </a:pPr>
            <a:r>
              <a:rPr lang="cs-CZ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Iniciativy summitu:</a:t>
            </a:r>
          </a:p>
          <a:p>
            <a:pPr marL="0" indent="0">
              <a:buNone/>
            </a:pPr>
            <a:r>
              <a:rPr lang="cs-CZ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transparentnost platů, rovnost žen a mužů, </a:t>
            </a:r>
          </a:p>
          <a:p>
            <a:pPr marL="0" indent="0">
              <a:buNone/>
            </a:pPr>
            <a:r>
              <a:rPr lang="cs-CZ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minimální mzdy, investice do dovedností, </a:t>
            </a:r>
          </a:p>
          <a:p>
            <a:pPr marL="0" indent="0">
              <a:buNone/>
            </a:pPr>
            <a:r>
              <a:rPr lang="cs-CZ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boj proti dětské chudobě, ochrana bezpečnosti </a:t>
            </a:r>
          </a:p>
          <a:p>
            <a:pPr marL="0" indent="0">
              <a:buNone/>
            </a:pPr>
            <a:r>
              <a:rPr lang="cs-CZ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zdraví zaměstnanců.</a:t>
            </a:r>
            <a:endParaRPr lang="cs-CZ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07675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Evropský pilíř sociálních práv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17812" y="1904999"/>
            <a:ext cx="10186800" cy="468405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 březnu 2021 předložila Komise Akční plán pro evropský pilíř soc. práv (AP)</a:t>
            </a: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Velká většina opatření stanovených v plánu byla Komisí buď přijata, nebo zahájena</a:t>
            </a:r>
          </a:p>
          <a:p>
            <a:endParaRPr lang="cs-CZ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Vlády členských států EU schválily soc. cíle   EU do roku 2030 obsažené v AP a představily své vnitrostátní příspěvky k dosažení těchto cílů.  ( 3 </a:t>
            </a:r>
            <a:r>
              <a:rPr lang="cs-CZ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celounijní</a:t>
            </a:r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cíle)</a:t>
            </a:r>
            <a:endParaRPr lang="cs-CZ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69697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69806" y="206477"/>
            <a:ext cx="10422193" cy="1150375"/>
          </a:xfrm>
        </p:spPr>
        <p:txBody>
          <a:bodyPr>
            <a:normAutofit fontScale="90000"/>
          </a:bodyPr>
          <a:lstStyle/>
          <a:p>
            <a:r>
              <a:rPr lang="cs-CZ" dirty="0"/>
              <a:t>Některé důležité mezinárodní dokumenty z oblasti  sociálních práv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74839" y="1356851"/>
            <a:ext cx="10717160" cy="5501149"/>
          </a:xfrm>
        </p:spPr>
        <p:txBody>
          <a:bodyPr>
            <a:normAutofit/>
          </a:bodyPr>
          <a:lstStyle/>
          <a:p>
            <a:pPr lvl="0"/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Všeobecná deklarace lidských práv </a:t>
            </a:r>
          </a:p>
          <a:p>
            <a:pPr lvl="0"/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Mezinárodní pakt o hospodářských sociálních a kulturních právech</a:t>
            </a:r>
          </a:p>
          <a:p>
            <a:pPr lvl="0"/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Amsterdamská smlouva</a:t>
            </a:r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Evropská sociální charta</a:t>
            </a:r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Evropský sociální program</a:t>
            </a:r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Charta základních lidských práv pracujících EU</a:t>
            </a:r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Zelená a Bílá kniha</a:t>
            </a:r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/>
          </a:p>
          <a:p>
            <a:pPr marL="0" indent="0">
              <a:buNone/>
            </a:pPr>
            <a:r>
              <a:rPr lang="cs-CZ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Směrnice Evropského parlamentu k aktuálně probírané výukové látce</a:t>
            </a:r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361339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92925" y="324465"/>
            <a:ext cx="8911687" cy="1100923"/>
          </a:xfrm>
        </p:spPr>
        <p:txBody>
          <a:bodyPr/>
          <a:lstStyle/>
          <a:p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Tři unijní cíle do roku 2030: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89212" y="1199072"/>
            <a:ext cx="8915400" cy="5658928"/>
          </a:xfrm>
        </p:spPr>
        <p:txBody>
          <a:bodyPr>
            <a:normAutofit/>
          </a:bodyPr>
          <a:lstStyle/>
          <a:p>
            <a:pPr lvl="0" algn="just">
              <a:buFont typeface="Wingdings" panose="05000000000000000000" pitchFamily="2" charset="2"/>
              <a:buChar char="Ø"/>
            </a:pP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Mělo by být zaměstnáno nejméně 78 % osob ve věku 20 - 64 let.</a:t>
            </a:r>
          </a:p>
          <a:p>
            <a:pPr lvl="0" algn="just">
              <a:buFont typeface="Wingdings" panose="05000000000000000000" pitchFamily="2" charset="2"/>
              <a:buChar char="Ø"/>
            </a:pPr>
            <a:endParaRPr lang="cs-CZ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Nejméně 60 % všech dospělých osob by se mělo každoročně </a:t>
            </a:r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účastnit odborné přípravy</a:t>
            </a: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>
              <a:buFont typeface="Wingdings" panose="05000000000000000000" pitchFamily="2" charset="2"/>
              <a:buChar char="Ø"/>
            </a:pPr>
            <a:endParaRPr lang="cs-CZ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Oproti roku 2019</a:t>
            </a:r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by se měl počet osob ohrožených chudobou nebo soc. vyloučením snížit alespoň o 15 mil. , včetně alespoň 5 mil. dětí.</a:t>
            </a:r>
            <a:endParaRPr lang="cs-CZ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845794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81317" y="624110"/>
            <a:ext cx="9823296" cy="1280890"/>
          </a:xfrm>
        </p:spPr>
        <p:txBody>
          <a:bodyPr/>
          <a:lstStyle/>
          <a:p>
            <a:r>
              <a:rPr lang="cs-CZ" dirty="0"/>
              <a:t>Některé z iniciativ přijatých za účelem realizace pilíře v soc. právu EU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Rovné příležitosti a přístup na trh práce</a:t>
            </a:r>
          </a:p>
          <a:p>
            <a:endParaRPr lang="cs-CZ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Spravedlivé pracovní podmínky</a:t>
            </a:r>
          </a:p>
          <a:p>
            <a:endParaRPr lang="cs-C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Sociální ochrana a začleňování</a:t>
            </a:r>
            <a:endParaRPr lang="cs-C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396382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Rovné příležitosti a přístup na trh práce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273643" y="1723768"/>
            <a:ext cx="9230969" cy="5134232"/>
          </a:xfrm>
        </p:spPr>
        <p:txBody>
          <a:bodyPr>
            <a:noAutofit/>
          </a:bodyPr>
          <a:lstStyle/>
          <a:p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spolupráce veřejných a soukromých subjektů, </a:t>
            </a:r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poskytovatelé odborného vzdělávání a přípravy a komory, 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které se zavazují ke konkrétním vzdělávacím příležitostem pro práce schopné v celé EU,</a:t>
            </a:r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  <a:hlinkClick r:id="rId2" tooltip="Evropa"/>
            </a:endParaRPr>
          </a:p>
          <a:p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nerovnosti  žen a mužů 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(mj. řešení nedostatečného zastoupení žen na trhu práce a rozdílů v odměňování žen a mužů),</a:t>
            </a:r>
          </a:p>
          <a:p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strategie práv osob se zdrav. postižením pro období 2021-30,  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přispívají k zajištění soc. začlenění a ekonomické autonomie osob se zdrav  postižením prostřednictvím zaměstnávání</a:t>
            </a:r>
          </a:p>
        </p:txBody>
      </p:sp>
    </p:spTree>
    <p:extLst>
      <p:ext uri="{BB962C8B-B14F-4D97-AF65-F5344CB8AC3E}">
        <p14:creationId xmlns:p14="http://schemas.microsoft.com/office/powerpoint/2010/main" val="256626302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92925" y="383458"/>
            <a:ext cx="8911687" cy="884903"/>
          </a:xfrm>
        </p:spPr>
        <p:txBody>
          <a:bodyPr>
            <a:noAutofit/>
          </a:bodyPr>
          <a:lstStyle/>
          <a:p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Spravedlivé pracovní podmínky</a:t>
            </a:r>
            <a:b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592825" y="1268361"/>
            <a:ext cx="10323871" cy="558963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Nabytím platnosti </a:t>
            </a:r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Směrnice o přiměřených minimálních mzdách v EU,</a:t>
            </a: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cílem je </a:t>
            </a:r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zajistit, aby se práce vyplatila, </a:t>
            </a: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(zlepšení přiměřenosti minimálních mezd v zemích EU.</a:t>
            </a:r>
          </a:p>
          <a:p>
            <a:pPr marL="0" indent="0">
              <a:buNone/>
            </a:pPr>
            <a:endParaRPr lang="cs-CZ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Strategický rámec pro bezpečnost a ochranu zdraví při práci na období 2021 - 27</a:t>
            </a:r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stanoví opatření nezbytná ke zlepšení bezpečnosti a ochrany zdraví zaměstnanců v příštím období</a:t>
            </a:r>
          </a:p>
          <a:p>
            <a:pPr marL="0" indent="0">
              <a:buNone/>
            </a:pPr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např. snížení expozice azbestu, který může způsobit rakovinu, zavést ještě přísnější limitní hodnotu expozice azbestu na pracovišti).</a:t>
            </a:r>
          </a:p>
          <a:p>
            <a:pPr marL="0" indent="0">
              <a:buNone/>
            </a:pPr>
            <a:endParaRPr lang="cs-CZ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894423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92925" y="258792"/>
            <a:ext cx="8911687" cy="785004"/>
          </a:xfrm>
        </p:spPr>
        <p:txBody>
          <a:bodyPr>
            <a:normAutofit fontScale="90000"/>
          </a:bodyPr>
          <a:lstStyle/>
          <a:p>
            <a:r>
              <a:rPr lang="cs-CZ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Sociální ochrana a začleňování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04181" y="1207698"/>
            <a:ext cx="10696755" cy="565892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Cíl Evropské strategie je zajistit kvalitní, cenově dostupné a přístupné pečovatelské služby v EU, zlepšit situaci osob, potřebující péči a podporu,</a:t>
            </a: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těch, kteří o ně pečují</a:t>
            </a:r>
          </a:p>
          <a:p>
            <a:pPr marL="0" indent="0" algn="just">
              <a:buNone/>
            </a:pP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Členské státy EU </a:t>
            </a:r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přijaly</a:t>
            </a: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návrh Komise</a:t>
            </a:r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týkající se záruk pro děti. Cílem </a:t>
            </a: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 poskytnout dětem bezplatný a účinný přístup ke službám, podporovat rovné příležitosti pro děti ohrožené chudobou nebo soc. vyloučením včetně bezdomovectví.</a:t>
            </a:r>
          </a:p>
        </p:txBody>
      </p:sp>
    </p:spTree>
    <p:extLst>
      <p:ext uri="{BB962C8B-B14F-4D97-AF65-F5344CB8AC3E}">
        <p14:creationId xmlns:p14="http://schemas.microsoft.com/office/powerpoint/2010/main" val="59214674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10813" y="624110"/>
            <a:ext cx="9793799" cy="1280890"/>
          </a:xfrm>
        </p:spPr>
        <p:txBody>
          <a:bodyPr/>
          <a:lstStyle/>
          <a:p>
            <a:r>
              <a:rPr lang="cs-CZ" b="1" dirty="0"/>
              <a:t> zásady evropského pilíře sociálních práv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917290" y="1474839"/>
            <a:ext cx="9587322" cy="53831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Akční plán ze 4. 3. 2021</a:t>
            </a:r>
          </a:p>
          <a:p>
            <a:pPr marL="0" indent="0">
              <a:buNone/>
            </a:pP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Posloužil jak vodítko k silné sociální Evropě, </a:t>
            </a:r>
          </a:p>
          <a:p>
            <a:pPr marL="0" indent="0">
              <a:buNone/>
            </a:pP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 spravedlivá, inkluzivní.</a:t>
            </a:r>
          </a:p>
          <a:p>
            <a:pPr marL="0" indent="0">
              <a:buNone/>
            </a:pP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Zásady proměnit v činy a učinit je pro občany skutečností.</a:t>
            </a:r>
          </a:p>
        </p:txBody>
      </p:sp>
    </p:spTree>
    <p:extLst>
      <p:ext uri="{BB962C8B-B14F-4D97-AF65-F5344CB8AC3E}">
        <p14:creationId xmlns:p14="http://schemas.microsoft.com/office/powerpoint/2010/main" val="345748126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92925" y="195943"/>
            <a:ext cx="8911687" cy="1709057"/>
          </a:xfrm>
        </p:spPr>
        <p:txBody>
          <a:bodyPr/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Zásady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evropského pilíře sociálních práv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622323" y="1589314"/>
            <a:ext cx="10569677" cy="4958970"/>
          </a:xfrm>
        </p:spPr>
        <p:txBody>
          <a:bodyPr>
            <a:noAutofit/>
          </a:bodyPr>
          <a:lstStyle/>
          <a:p>
            <a:pPr lvl="0">
              <a:buFont typeface="+mj-lt"/>
              <a:buAutoNum type="arabicPeriod"/>
            </a:pP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Všeobecné a odborné vzdělávání a celoživotní učení </a:t>
            </a:r>
          </a:p>
          <a:p>
            <a:pPr lvl="0">
              <a:buFont typeface="+mj-lt"/>
              <a:buAutoNum type="arabicPeriod"/>
            </a:pP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Rovnost žen a mužů </a:t>
            </a:r>
          </a:p>
          <a:p>
            <a:pPr lvl="0">
              <a:buFont typeface="+mj-lt"/>
              <a:buAutoNum type="arabicPeriod"/>
            </a:pP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Rovné příležitosti </a:t>
            </a:r>
          </a:p>
          <a:p>
            <a:pPr lvl="0">
              <a:buFont typeface="+mj-lt"/>
              <a:buAutoNum type="arabicPeriod"/>
            </a:pP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Aktivní podpora zaměstnanosti </a:t>
            </a:r>
          </a:p>
          <a:p>
            <a:pPr lvl="0">
              <a:buFont typeface="+mj-lt"/>
              <a:buAutoNum type="arabicPeriod"/>
            </a:pP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Bezpečné a adaptabilní zaměstnání </a:t>
            </a:r>
          </a:p>
          <a:p>
            <a:pPr lvl="0">
              <a:buFont typeface="+mj-lt"/>
              <a:buAutoNum type="arabicPeriod"/>
            </a:pP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Informace o pracovních podmínkách a ochrana v případě propuštění</a:t>
            </a:r>
          </a:p>
          <a:p>
            <a:pPr marL="0" lvl="0" indent="0">
              <a:buNone/>
            </a:pP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7.Sociální dialog a zapojení pracovníků Rovnováha mezi pracovním a soukromým životem </a:t>
            </a:r>
          </a:p>
          <a:p>
            <a:pPr marL="0" lvl="0" indent="0">
              <a:buNone/>
            </a:pP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Rovnováha mezi pracovním a soukromým životem</a:t>
            </a:r>
          </a:p>
          <a:p>
            <a:pPr marL="0" lvl="0" indent="0">
              <a:buNone/>
            </a:pP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Zdravé, bezpečné a dobře uzpůsobené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prac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prostředí a ochrana údajů </a:t>
            </a:r>
          </a:p>
          <a:p>
            <a:pPr lvl="0">
              <a:buFont typeface="+mj-lt"/>
              <a:buAutoNum type="arabicPeriod"/>
            </a:pP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/>
            </a:pPr>
            <a:endParaRPr lang="cs-C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210923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92925" y="265471"/>
            <a:ext cx="8911687" cy="796413"/>
          </a:xfrm>
        </p:spPr>
        <p:txBody>
          <a:bodyPr>
            <a:normAutofit/>
          </a:bodyPr>
          <a:lstStyle/>
          <a:p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Zásady </a:t>
            </a:r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evropského pilíře sociálních práv</a:t>
            </a:r>
            <a:endParaRPr lang="cs-CZ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681316" y="1802920"/>
            <a:ext cx="9823296" cy="5055079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Péče o děti a podpora dětí </a:t>
            </a:r>
          </a:p>
          <a:p>
            <a:pPr marL="0" lvl="0" indent="0">
              <a:buNone/>
            </a:pP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11. Sociální ochrana </a:t>
            </a:r>
          </a:p>
          <a:p>
            <a:pPr marL="0" lvl="0" indent="0">
              <a:buNone/>
            </a:pP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12. Podpora v nezaměstnanosti </a:t>
            </a:r>
          </a:p>
          <a:p>
            <a:pPr marL="0" lvl="0" indent="0">
              <a:buNone/>
            </a:pP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13.Minimální příjem </a:t>
            </a:r>
          </a:p>
          <a:p>
            <a:pPr marL="0" lvl="0" indent="0">
              <a:buNone/>
            </a:pP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14.Příjem ve stáří a důchody</a:t>
            </a:r>
          </a:p>
          <a:p>
            <a:pPr marL="0" lvl="0" indent="0">
              <a:buNone/>
            </a:pP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15. Zdravé, bezpečné a dobře uzpůsobené pracovní prostředí a ochrana údajů </a:t>
            </a:r>
          </a:p>
          <a:p>
            <a:pPr marL="0" lvl="0" indent="0">
              <a:buNone/>
            </a:pP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16. Péče o děti a podpora dětí </a:t>
            </a:r>
          </a:p>
          <a:p>
            <a:pPr marL="0" lvl="0" indent="0">
              <a:buNone/>
            </a:pP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17. Sociální ochrana </a:t>
            </a:r>
          </a:p>
          <a:p>
            <a:pPr marL="0" lvl="0" indent="0">
              <a:buNone/>
            </a:pP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9671983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92925" y="0"/>
            <a:ext cx="8911687" cy="796413"/>
          </a:xfrm>
        </p:spPr>
        <p:txBody>
          <a:bodyPr>
            <a:normAutofit/>
          </a:bodyPr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Zásady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evropského pilíře sociálních práv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828800" y="1104181"/>
            <a:ext cx="9675812" cy="5753819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cs-CZ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18. Podpora v nezaměstnanosti </a:t>
            </a:r>
          </a:p>
          <a:p>
            <a:pPr marL="0" lvl="0" indent="0">
              <a:buNone/>
            </a:pPr>
            <a:r>
              <a:rPr lang="cs-CZ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19. Minimální příjem </a:t>
            </a:r>
          </a:p>
          <a:p>
            <a:pPr marL="0" lvl="0" indent="0">
              <a:buNone/>
            </a:pPr>
            <a:r>
              <a:rPr lang="cs-CZ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20. Příjem ve stáří a důchody </a:t>
            </a:r>
          </a:p>
          <a:p>
            <a:pPr marL="0" lvl="0" indent="0">
              <a:buNone/>
            </a:pPr>
            <a:r>
              <a:rPr lang="cs-CZ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21. Zdravotní péče </a:t>
            </a:r>
          </a:p>
          <a:p>
            <a:pPr marL="0" lvl="0" indent="0">
              <a:buNone/>
            </a:pPr>
            <a:r>
              <a:rPr lang="cs-CZ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22. Začlenění osob se zdravotním postižením </a:t>
            </a:r>
          </a:p>
          <a:p>
            <a:pPr marL="0" lvl="0" indent="0">
              <a:buNone/>
            </a:pPr>
            <a:r>
              <a:rPr lang="cs-CZ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23. Dlouhodobá péče </a:t>
            </a:r>
          </a:p>
          <a:p>
            <a:pPr marL="0" lvl="0" indent="0">
              <a:buNone/>
            </a:pPr>
            <a:r>
              <a:rPr lang="cs-CZ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24. Bydlení a pomoc pro osoby bez domova </a:t>
            </a:r>
          </a:p>
          <a:p>
            <a:pPr marL="0" lvl="0" indent="0">
              <a:buNone/>
            </a:pPr>
            <a:r>
              <a:rPr lang="cs-CZ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25.Přístup k základním službám </a:t>
            </a:r>
          </a:p>
          <a:p>
            <a:pPr marL="0" lvl="0" indent="0">
              <a:buNone/>
            </a:pPr>
            <a:r>
              <a:rPr lang="cs-CZ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26. Mzdy 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9403980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C164DB1-F7A9-4C16-B14E-4A658CA46C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18357"/>
          </a:xfrm>
        </p:spPr>
        <p:txBody>
          <a:bodyPr>
            <a:normAutofit fontScale="90000"/>
          </a:bodyPr>
          <a:lstStyle/>
          <a:p>
            <a:r>
              <a:rPr lang="cs-CZ" sz="3200" b="1" dirty="0"/>
              <a:t>Česká republika </a:t>
            </a:r>
            <a:br>
              <a:rPr lang="cs-CZ" sz="3200" b="1" dirty="0"/>
            </a:br>
            <a:r>
              <a:rPr lang="cs-CZ" sz="3200" b="1" dirty="0"/>
              <a:t>Orgány v sociální politice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3826087-BB39-4877-B218-F3DA6DF0B1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261286"/>
            <a:ext cx="6840974" cy="3649935"/>
          </a:xfrm>
        </p:spPr>
        <p:txBody>
          <a:bodyPr/>
          <a:lstStyle/>
          <a:p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Ministerstvo práce a sociálních věcí </a:t>
            </a:r>
          </a:p>
          <a:p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Úřad práce ČR </a:t>
            </a:r>
            <a:endParaRPr lang="cs-CZ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Česká správa sociálního zabezpečení </a:t>
            </a:r>
          </a:p>
          <a:p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Státní úřad inspekce práce </a:t>
            </a:r>
            <a:endParaRPr lang="cs-CZ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Úřad pro mezinárodněprávní ochranu dětí </a:t>
            </a:r>
          </a:p>
          <a:p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Kraj</a:t>
            </a:r>
          </a:p>
          <a:p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Obec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90987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Charakteristika sociálního práva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990165" y="1344706"/>
            <a:ext cx="9514447" cy="551329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metodické označení </a:t>
            </a: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těch součástí lidských práv, která </a:t>
            </a:r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vymezují sociální záruky důstojné lidské existence</a:t>
            </a: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cs-CZ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Práva jsou obsažena v </a:t>
            </a:r>
            <a:r>
              <a:rPr lang="cs-CZ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čl. 22 – 25 </a:t>
            </a:r>
            <a:r>
              <a:rPr lang="cs-CZ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Všeobecné deklaraci lidských práva</a:t>
            </a:r>
            <a:r>
              <a:rPr lang="cs-CZ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v </a:t>
            </a:r>
            <a:r>
              <a:rPr lang="cs-CZ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Mezinárodním paktu o hospodářských, sociálních a kulturních právech.</a:t>
            </a:r>
          </a:p>
          <a:p>
            <a:pPr marL="0" indent="0" algn="just">
              <a:buNone/>
            </a:pPr>
            <a:endParaRPr lang="cs-CZ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Jsou předmětem sociálního zabezpečení </a:t>
            </a:r>
            <a:r>
              <a:rPr lang="cs-CZ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poskytovaného státem z veřejného rozpočtu</a:t>
            </a:r>
            <a:endParaRPr lang="cs-CZ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3239988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9718CD0-7B75-4AA8-8F24-F8C4F09256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562516"/>
          </a:xfrm>
        </p:spPr>
        <p:txBody>
          <a:bodyPr>
            <a:noAutofit/>
          </a:bodyPr>
          <a:lstStyle/>
          <a:p>
            <a:r>
              <a:rPr lang="cs-CZ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Ministerstvo práce a sociálních věcí </a:t>
            </a:r>
            <a:endParaRPr lang="cs-CZ" sz="3200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DCAB0F6-FB80-4B43-B4BF-B9AB00C71A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6324" y="1538415"/>
            <a:ext cx="9508288" cy="5141591"/>
          </a:xfrm>
        </p:spPr>
        <p:txBody>
          <a:bodyPr/>
          <a:lstStyle/>
          <a:p>
            <a:pPr marL="0" indent="0"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je </a:t>
            </a:r>
            <a:r>
              <a:rPr lang="cs-C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ústředním orgánem státní správy</a:t>
            </a: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 specializovaný orgán s působností na celém území státu. V čele stojí ministr, člen vlády, který je na návrh premiéra jmenován prezidentem</a:t>
            </a:r>
          </a:p>
          <a:p>
            <a:pPr marL="0" indent="0"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Kompetence  ministerstva upravuje zákon č. 2/1969 Sb</a:t>
            </a: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., </a:t>
            </a:r>
            <a:r>
              <a:rPr lang="cs-CZ" b="0" i="0" dirty="0">
                <a:solidFill>
                  <a:srgbClr val="2323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 zřízení ministerstev a jiných ústředních orgánů státní správy České republiky, </a:t>
            </a: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 </a:t>
            </a: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znění pozdějších předpisů. </a:t>
            </a:r>
          </a:p>
          <a:p>
            <a:pPr marL="0" indent="0"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Mezi jeho oblast působnosti patří mj.: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cs-C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pracovněprávní vztahy, bezpečnost práce</a:t>
            </a: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rekvalifikace a zaměstnanost, kolektivní vyjednávání,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mzdy a ostatní odměny za práci, důchodové zabezpečení, nemocenské pojištění, sociální péče, péče o pracovní podmínky žen a mladistvých, právní ochrana mateřství,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péče o rodinu a děti, péče o občany, kteří potřebují zvláštní pomoc a pro další otázky mzdové a sociální politiky. </a:t>
            </a:r>
          </a:p>
          <a:p>
            <a:pPr marL="0" indent="0">
              <a:buNone/>
            </a:pPr>
            <a:endParaRPr lang="cs-CZ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Spolu s Ministerstvem financí připravuje a předkládá vládě návrhy právních úprav v oblasti odměňování státních zaměstnanců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4302090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E187B4C-5C12-4074-8B39-AAD2F8CAC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478754"/>
          </a:xfrm>
        </p:spPr>
        <p:txBody>
          <a:bodyPr>
            <a:noAutofit/>
          </a:bodyPr>
          <a:lstStyle/>
          <a:p>
            <a:r>
              <a:rPr lang="cs-CZ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Úřad práce České republiky  </a:t>
            </a:r>
            <a:endParaRPr lang="cs-CZ" sz="32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9D1E7B5-4432-4785-B04F-050AA24FA3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25192" y="1299079"/>
            <a:ext cx="9379420" cy="5466106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Vznikl na základě zákona č.73/2011 Sb., </a:t>
            </a:r>
            <a:r>
              <a:rPr lang="cs-CZ" b="1" dirty="0">
                <a:latin typeface="Times New Roman" panose="02020603050405020304" pitchFamily="18" charset="0"/>
                <a:ea typeface="Calibri" panose="020F0502020204030204" pitchFamily="34" charset="0"/>
              </a:rPr>
              <a:t>o Úřadu práce České republiky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, ve znění pozdějších předpisů, j</a:t>
            </a: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 jedním z </a:t>
            </a:r>
            <a:r>
              <a:rPr lang="cs-C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územních orgánů státní správy</a:t>
            </a:r>
            <a:r>
              <a:rPr lang="cs-CZ" b="1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správní úřad, který má </a:t>
            </a:r>
            <a:r>
              <a:rPr lang="cs-C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celostátní působnost</a:t>
            </a: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Úřad práce České republiky </a:t>
            </a:r>
            <a:r>
              <a:rPr lang="cs-C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řídí generální ředitel</a:t>
            </a: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</a:p>
          <a:p>
            <a:pPr marL="0" indent="0"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V Úřadu</a:t>
            </a: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práce České republiky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 působí:</a:t>
            </a:r>
            <a:endParaRPr lang="cs-CZ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l"/>
            <a:r>
              <a:rPr lang="cs-C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generální ředitelství, krajské pobočky</a:t>
            </a: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jejichž součástí jsou </a:t>
            </a:r>
            <a:r>
              <a:rPr lang="cs-C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kontaktní pracoviště </a:t>
            </a: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 pobočka pro hlavní město Praha. </a:t>
            </a:r>
            <a:r>
              <a:rPr lang="cs-CZ" b="0" i="0" dirty="0">
                <a:solidFill>
                  <a:srgbClr val="2323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Úřad práce plní úkoly v oblastech</a:t>
            </a:r>
          </a:p>
          <a:p>
            <a:pPr algn="l"/>
            <a:r>
              <a:rPr lang="cs-CZ" b="0" i="0" dirty="0">
                <a:solidFill>
                  <a:srgbClr val="2323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zaměstnanosti, ochrany zaměstnanců při platební neschopnosti zaměstnavatele, </a:t>
            </a:r>
            <a:r>
              <a:rPr lang="cs-CZ" b="1" i="0" dirty="0">
                <a:solidFill>
                  <a:srgbClr val="2323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státní sociální podpory,</a:t>
            </a:r>
          </a:p>
          <a:p>
            <a:pPr algn="l"/>
            <a:r>
              <a:rPr lang="cs-CZ" b="0" i="0" dirty="0">
                <a:solidFill>
                  <a:srgbClr val="2323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dávek pro osoby se zdravotním postižením, </a:t>
            </a:r>
            <a:r>
              <a:rPr lang="cs-CZ" b="1" i="0" dirty="0">
                <a:solidFill>
                  <a:srgbClr val="2323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příspěvku na péči, pomoci v hmotné nouzi</a:t>
            </a:r>
            <a:r>
              <a:rPr lang="cs-CZ" b="0" i="0" dirty="0">
                <a:solidFill>
                  <a:srgbClr val="2323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l"/>
            <a:r>
              <a:rPr lang="cs-CZ" b="0" i="0" dirty="0">
                <a:solidFill>
                  <a:srgbClr val="2323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inspekce poskytování sociálně-právní ochrany, dávek pěstounské péče, náhradního výživného pro nezaopatřené dítě, služby péče o dítě v dětské skupině.</a:t>
            </a:r>
          </a:p>
          <a:p>
            <a:pPr algn="l"/>
            <a:endParaRPr lang="cs-CZ" b="0" i="0" dirty="0">
              <a:solidFill>
                <a:srgbClr val="23232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>
              <a:buNone/>
            </a:pPr>
            <a:r>
              <a:rPr lang="cs-CZ" b="0" i="0" dirty="0">
                <a:solidFill>
                  <a:srgbClr val="2323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Úřad práce </a:t>
            </a:r>
            <a:r>
              <a:rPr lang="cs-CZ" b="1" i="0" dirty="0">
                <a:solidFill>
                  <a:srgbClr val="2323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je přístupovým místem pro zajištění elektronické komunikace </a:t>
            </a:r>
            <a:r>
              <a:rPr lang="cs-CZ" b="0" i="0" dirty="0">
                <a:solidFill>
                  <a:srgbClr val="2323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 oblasti sociálního zabezpečení a zaměstnanosti mezi členskými státy Evropské unie.</a:t>
            </a:r>
          </a:p>
          <a:p>
            <a:pPr algn="l"/>
            <a:endParaRPr lang="cs-CZ" b="0" i="0" dirty="0">
              <a:solidFill>
                <a:srgbClr val="23232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Aft>
                <a:spcPts val="800"/>
              </a:spcAft>
              <a:buNone/>
            </a:pPr>
            <a:endParaRPr lang="cs-CZ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158563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6001075-796D-4991-AECC-120109D44B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436873"/>
          </a:xfrm>
        </p:spPr>
        <p:txBody>
          <a:bodyPr/>
          <a:lstStyle/>
          <a:p>
            <a:r>
              <a:rPr lang="cs-C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Česká správa sociálního zabezpečení, organizace a realizace </a:t>
            </a:r>
            <a:endParaRPr lang="cs-CZ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A6F5A40-423B-443F-965C-94C7B3D5B2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9197" y="1263407"/>
            <a:ext cx="9815415" cy="5514763"/>
          </a:xfrm>
        </p:spPr>
        <p:txBody>
          <a:bodyPr/>
          <a:lstStyle/>
          <a:p>
            <a:pPr marL="0" indent="0">
              <a:buNone/>
            </a:pP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V</a:t>
            </a: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souladu se zákonem č. 582/1991 Sb., o organizaci s provádění sociálního zabezpečení ve znění pozdějších předpisů je vymezená </a:t>
            </a:r>
            <a:r>
              <a:rPr lang="cs-CZ" b="0" i="0" dirty="0">
                <a:solidFill>
                  <a:srgbClr val="2323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působnost České správy sociálního zabezpečení včetně územních  orgánů ČSSZ, </a:t>
            </a:r>
            <a:r>
              <a:rPr lang="cs-CZ" b="1" i="0" dirty="0">
                <a:solidFill>
                  <a:srgbClr val="2323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Institutu </a:t>
            </a:r>
            <a:r>
              <a:rPr lang="cs-CZ" b="0" i="0" dirty="0">
                <a:solidFill>
                  <a:srgbClr val="2323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posuzování zdravotního stavu a </a:t>
            </a:r>
            <a:r>
              <a:rPr lang="cs-CZ" b="1" i="0" dirty="0">
                <a:solidFill>
                  <a:srgbClr val="2323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orgánů státní správy a sociálního zabezpečení </a:t>
            </a:r>
            <a:r>
              <a:rPr lang="cs-CZ" b="0" i="0" dirty="0">
                <a:solidFill>
                  <a:srgbClr val="2323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cs-CZ" b="1" i="0" dirty="0">
                <a:solidFill>
                  <a:srgbClr val="2323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 výběru příspěvku na státní politiku zaměstnanosti</a:t>
            </a:r>
            <a:r>
              <a:rPr lang="cs-CZ" b="0" i="0" dirty="0">
                <a:solidFill>
                  <a:srgbClr val="2323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úkoly občanů a zaměstnavatelů při provádění sociálního zabezpečení a řízení ve věcech důchodového pojištění a důchodového zabezpečení, včetně řízení ve věcech pojistného na sociální zabezpečení a </a:t>
            </a:r>
            <a:r>
              <a:rPr lang="cs-CZ" b="1" i="0" dirty="0">
                <a:solidFill>
                  <a:srgbClr val="2323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příspěvku na státní politiku zaměstnanosti, státní sociální podpory, pomoci v hmotné nouzi </a:t>
            </a:r>
            <a:r>
              <a:rPr lang="cs-CZ" b="0" i="0" dirty="0">
                <a:solidFill>
                  <a:srgbClr val="2323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 sociální péče a ve věcech osob zdravotně znevýhodněných.</a:t>
            </a:r>
            <a:endParaRPr lang="cs-CZ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výběr pojistného na důchodové a nemocenské pojištění, sou</a:t>
            </a: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částí je i lékařská posudková služba, která rozhoduje o tom, zda bude občanovi v případě nepříznivého zdravotního stavu prodloužena nemocenská, nebo mu bude přidělen invalidní důchod a nebo jiná pomoc v podobě dávek od Úřadu práce ČR</a:t>
            </a:r>
          </a:p>
          <a:p>
            <a:r>
              <a:rPr lang="cs-C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spolupracuje s úřady sociálního zabezpečení členských států EU</a:t>
            </a: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</a:p>
          <a:p>
            <a:pPr marL="0" indent="0"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Pojistné je vybíráno jak od zaměstnanců, tak od zaměstnavatelů a osob samostatně výdělečných.</a:t>
            </a:r>
          </a:p>
          <a:p>
            <a:pPr marL="0" indent="0"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Za sociální pojištění odvádí zaměstnanec 7,1% z hrubé mzdy a výše odvodu zaměstnavatele činí 27,8%, co se týče zdravotního pojištění jeho výše, kterou odvádí zaměstnanec je 4,5% z hrubé mzdy a zaměstnavatel odvádí 13,5%. </a:t>
            </a:r>
          </a:p>
        </p:txBody>
      </p:sp>
    </p:spTree>
    <p:extLst>
      <p:ext uri="{BB962C8B-B14F-4D97-AF65-F5344CB8AC3E}">
        <p14:creationId xmlns:p14="http://schemas.microsoft.com/office/powerpoint/2010/main" val="94976075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22FE603-20F1-4678-B19F-D63188AE2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Česká správa sociálního zabezpečení, organizace a realizace 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0AF20D4-BA50-465B-91B9-0BCE2D71EF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599"/>
            <a:ext cx="8915400" cy="4550229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cs-CZ" sz="2400" i="0" dirty="0">
                <a:solidFill>
                  <a:srgbClr val="2323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Orgány sociálního zabezpečení jsou:</a:t>
            </a:r>
          </a:p>
          <a:p>
            <a:pPr marL="0" indent="0" algn="l">
              <a:buNone/>
            </a:pPr>
            <a:r>
              <a:rPr lang="cs-CZ" sz="2400" i="0" dirty="0">
                <a:solidFill>
                  <a:srgbClr val="2323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Ministerstvo práce a sociálních věcí,</a:t>
            </a:r>
          </a:p>
          <a:p>
            <a:pPr algn="l"/>
            <a:r>
              <a:rPr lang="cs-CZ" sz="2400" i="0" dirty="0">
                <a:solidFill>
                  <a:srgbClr val="2323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Česká </a:t>
            </a: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správa sociálního zabezpečení </a:t>
            </a:r>
            <a:endParaRPr lang="cs-CZ" sz="2400" i="0" dirty="0">
              <a:solidFill>
                <a:srgbClr val="23232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cs-CZ" sz="2400" i="0" dirty="0">
                <a:solidFill>
                  <a:srgbClr val="2323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územní </a:t>
            </a: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správa sociálního zabezpečení (okresní správa sociálního zabezpečení) </a:t>
            </a:r>
            <a:endParaRPr lang="cs-CZ" sz="2400" i="0" dirty="0">
              <a:solidFill>
                <a:srgbClr val="23232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cs-CZ" sz="2400" i="0" dirty="0">
                <a:solidFill>
                  <a:srgbClr val="2323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Institut posuzování zdravotního stavu,</a:t>
            </a:r>
          </a:p>
          <a:p>
            <a:pPr algn="l"/>
            <a:r>
              <a:rPr lang="cs-CZ" sz="2400" i="0" dirty="0">
                <a:solidFill>
                  <a:srgbClr val="2323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Ministerstvo vnitra,</a:t>
            </a:r>
          </a:p>
          <a:p>
            <a:pPr algn="l"/>
            <a:r>
              <a:rPr lang="cs-CZ" sz="2400" i="0" dirty="0">
                <a:solidFill>
                  <a:srgbClr val="2323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Ministerstvo spravedlnosti,</a:t>
            </a:r>
          </a:p>
          <a:p>
            <a:pPr algn="l"/>
            <a:r>
              <a:rPr lang="cs-CZ" sz="2400" i="0" dirty="0">
                <a:solidFill>
                  <a:srgbClr val="2323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Ministerstvo obrany.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3161682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5AD602E-7244-4FC6-9001-D3EA02B845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12804"/>
          </a:xfrm>
        </p:spPr>
        <p:txBody>
          <a:bodyPr>
            <a:normAutofit fontScale="90000"/>
          </a:bodyPr>
          <a:lstStyle/>
          <a:p>
            <a:r>
              <a:rPr lang="cs-CZ" sz="36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Česká </a:t>
            </a:r>
            <a:r>
              <a:rPr lang="cs-CZ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správa sociálního zabezpečení rozhoduje mj.: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C0C5B18-8894-4A81-B2BD-05B2338162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436914"/>
            <a:ext cx="8915400" cy="5558972"/>
          </a:xfrm>
        </p:spPr>
        <p:txBody>
          <a:bodyPr>
            <a:normAutofit fontScale="92500" lnSpcReduction="10000"/>
          </a:bodyPr>
          <a:lstStyle/>
          <a:p>
            <a:pPr marL="0" indent="0" algn="l">
              <a:buNone/>
            </a:pPr>
            <a:endParaRPr lang="cs-CZ" b="0" i="0" dirty="0">
              <a:solidFill>
                <a:srgbClr val="232323"/>
              </a:solidFill>
              <a:effectLst/>
              <a:latin typeface="Fira Sans" panose="020B0503050000020004" pitchFamily="34" charset="0"/>
            </a:endParaRPr>
          </a:p>
          <a:p>
            <a:pPr algn="l"/>
            <a:r>
              <a:rPr lang="cs-CZ" sz="2200" b="1" i="0" dirty="0">
                <a:solidFill>
                  <a:srgbClr val="2323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 dávkách</a:t>
            </a:r>
            <a:r>
              <a:rPr lang="cs-CZ" sz="2200" b="0" i="0" dirty="0">
                <a:solidFill>
                  <a:srgbClr val="2323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důchodového pojištění, pokud není stanoveno, že o nich rozhoduje jiný orgán sociálního zabezpečení, a zařizuje výplaty těchto dávek,</a:t>
            </a:r>
          </a:p>
          <a:p>
            <a:pPr algn="l"/>
            <a:r>
              <a:rPr lang="cs-CZ" sz="2200" b="1" i="0" dirty="0">
                <a:solidFill>
                  <a:srgbClr val="2323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 povinnosti občana </a:t>
            </a:r>
            <a:r>
              <a:rPr lang="cs-CZ" sz="2200" b="0" i="0" dirty="0">
                <a:solidFill>
                  <a:srgbClr val="2323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vrátit dávku důchodového pojištění poskytnutou neprávem nebo v nesprávné výši, pokud je o této dávce oprávněna rozhodovat,</a:t>
            </a:r>
          </a:p>
          <a:p>
            <a:pPr algn="l"/>
            <a:r>
              <a:rPr lang="cs-CZ" sz="2200" b="1" i="0" dirty="0">
                <a:solidFill>
                  <a:srgbClr val="2323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 povinnosti zaměstnavatele </a:t>
            </a:r>
            <a:r>
              <a:rPr lang="cs-CZ" sz="2200" b="0" i="0" dirty="0">
                <a:solidFill>
                  <a:srgbClr val="2323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nahradit neprávem vyplacené částky na dávce důchodového pojištění, pokud je o této dávce oprávněna rozhodovat,</a:t>
            </a:r>
          </a:p>
          <a:p>
            <a:pPr algn="l"/>
            <a:r>
              <a:rPr lang="cs-CZ" sz="2200" b="1" i="0" dirty="0">
                <a:solidFill>
                  <a:srgbClr val="2323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 odvoláních proti rozhodnutí územní </a:t>
            </a:r>
            <a:r>
              <a:rPr lang="cs-CZ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správy sociálního zabezpečení</a:t>
            </a:r>
            <a:r>
              <a:rPr lang="cs-CZ" sz="2200" b="0" i="0" u="none" strike="noStrike" dirty="0">
                <a:solidFill>
                  <a:srgbClr val="47474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,</a:t>
            </a:r>
            <a:endParaRPr lang="cs-CZ" sz="2200" b="0" i="0" dirty="0">
              <a:solidFill>
                <a:srgbClr val="23232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cs-CZ" sz="2200" b="1" i="0" dirty="0">
                <a:solidFill>
                  <a:srgbClr val="2323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 odstranění tvrdostí</a:t>
            </a:r>
            <a:r>
              <a:rPr lang="cs-CZ" sz="2200" b="0" i="0" dirty="0">
                <a:solidFill>
                  <a:srgbClr val="2323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které by se vyskytly při provádění sociálního zabezpečení, pokud jí bylo v jednotlivých případech svěřeno,</a:t>
            </a:r>
          </a:p>
          <a:p>
            <a:pPr algn="l"/>
            <a:r>
              <a:rPr lang="cs-CZ" sz="2200" b="0" i="0" dirty="0">
                <a:solidFill>
                  <a:srgbClr val="2323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 převodech důchodových práv podle  zákona o důchodovém pojištění</a:t>
            </a:r>
            <a:r>
              <a:rPr lang="cs-CZ" sz="2200" b="0" i="0" u="none" strike="noStrike" dirty="0">
                <a:solidFill>
                  <a:srgbClr val="005B9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 </a:t>
            </a:r>
            <a:r>
              <a:rPr lang="cs-CZ" sz="2200" b="0" i="0" dirty="0">
                <a:solidFill>
                  <a:srgbClr val="2323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 zařizuje tyto převody,</a:t>
            </a:r>
          </a:p>
          <a:p>
            <a:pPr algn="l"/>
            <a:r>
              <a:rPr lang="cs-CZ" sz="2200" b="1" i="0" dirty="0">
                <a:solidFill>
                  <a:srgbClr val="2323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jedná před soudem </a:t>
            </a:r>
            <a:r>
              <a:rPr lang="cs-CZ" sz="2200" b="0" i="0" dirty="0">
                <a:solidFill>
                  <a:srgbClr val="2323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 řízení o přezkoumání rozhodnutí ve věcech sociálního zabezpečení,</a:t>
            </a:r>
          </a:p>
          <a:p>
            <a:pPr algn="l"/>
            <a:r>
              <a:rPr lang="cs-CZ" sz="2200" i="0" dirty="0">
                <a:solidFill>
                  <a:srgbClr val="2323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plní úkoly při výplatě dávek sociálního zabezpečení do ciziny</a:t>
            </a:r>
            <a:r>
              <a:rPr lang="cs-CZ" sz="2200" b="0" i="0" dirty="0">
                <a:solidFill>
                  <a:srgbClr val="2323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0808405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20590D0-D94D-4AD9-B1C2-2CF230A314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38633"/>
          </a:xfrm>
        </p:spPr>
        <p:txBody>
          <a:bodyPr>
            <a:normAutofit fontScale="90000"/>
          </a:bodyPr>
          <a:lstStyle/>
          <a:p>
            <a:r>
              <a:rPr lang="cs-CZ" b="0" i="0" dirty="0">
                <a:solidFill>
                  <a:srgbClr val="232323"/>
                </a:solidFill>
                <a:effectLst/>
                <a:latin typeface="Fira Sans" panose="020B0503050000020004" pitchFamily="34" charset="0"/>
              </a:rPr>
              <a:t> Institut posuzovaní zdravotního stavu 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EF34A9E-4B41-4F16-AF28-BFF4752F56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349829"/>
            <a:ext cx="8915400" cy="4561393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cs-CZ" b="0" i="0" dirty="0">
                <a:solidFill>
                  <a:srgbClr val="232323"/>
                </a:solidFill>
                <a:effectLst/>
                <a:latin typeface="Fira Sans" panose="020B0503050000020004" pitchFamily="34" charset="0"/>
              </a:rPr>
              <a:t>se sídlem v Hradci Králové. Institut </a:t>
            </a:r>
            <a:r>
              <a:rPr lang="cs-CZ" i="0" dirty="0">
                <a:solidFill>
                  <a:srgbClr val="232323"/>
                </a:solidFill>
                <a:effectLst/>
                <a:latin typeface="Fira Sans" panose="020B0503050000020004" pitchFamily="34" charset="0"/>
              </a:rPr>
              <a:t>je správním úřadem s celostátní působností</a:t>
            </a:r>
            <a:r>
              <a:rPr lang="cs-CZ" b="0" i="0" dirty="0">
                <a:solidFill>
                  <a:srgbClr val="232323"/>
                </a:solidFill>
                <a:effectLst/>
                <a:latin typeface="Fira Sans" panose="020B0503050000020004" pitchFamily="34" charset="0"/>
              </a:rPr>
              <a:t>.</a:t>
            </a:r>
          </a:p>
          <a:p>
            <a:pPr marL="0" indent="0" algn="l">
              <a:buNone/>
            </a:pPr>
            <a:endParaRPr lang="cs-CZ" b="0" i="0" dirty="0">
              <a:solidFill>
                <a:srgbClr val="232323"/>
              </a:solidFill>
              <a:effectLst/>
              <a:latin typeface="Fira Sans" panose="020B0503050000020004" pitchFamily="34" charset="0"/>
            </a:endParaRPr>
          </a:p>
          <a:p>
            <a:pPr algn="l"/>
            <a:r>
              <a:rPr lang="cs-CZ" b="1" i="0" dirty="0">
                <a:solidFill>
                  <a:srgbClr val="232323"/>
                </a:solidFill>
                <a:effectLst/>
                <a:latin typeface="Fira Sans" panose="020B0503050000020004" pitchFamily="34" charset="0"/>
              </a:rPr>
              <a:t>posuzuje</a:t>
            </a:r>
            <a:r>
              <a:rPr lang="cs-CZ" b="0" i="0" dirty="0">
                <a:solidFill>
                  <a:srgbClr val="232323"/>
                </a:solidFill>
                <a:effectLst/>
                <a:latin typeface="Fira Sans" panose="020B0503050000020004" pitchFamily="34" charset="0"/>
              </a:rPr>
              <a:t> zdravotní stav a pracovní schopnost občanů v rozsahu stanoveném citovaným zákonem,</a:t>
            </a:r>
          </a:p>
          <a:p>
            <a:pPr algn="l"/>
            <a:r>
              <a:rPr lang="cs-CZ" b="1" i="0" dirty="0">
                <a:solidFill>
                  <a:srgbClr val="232323"/>
                </a:solidFill>
                <a:effectLst/>
                <a:latin typeface="Fira Sans" panose="020B0503050000020004" pitchFamily="34" charset="0"/>
              </a:rPr>
              <a:t>doporučuje </a:t>
            </a:r>
            <a:r>
              <a:rPr lang="cs-CZ" b="0" i="0" dirty="0">
                <a:solidFill>
                  <a:srgbClr val="232323"/>
                </a:solidFill>
                <a:effectLst/>
                <a:latin typeface="Fira Sans" panose="020B0503050000020004" pitchFamily="34" charset="0"/>
              </a:rPr>
              <a:t>v rámci kontrolní lékařské prohlídky zařazení fyzických osob, které přestaly být invalidními, na pracovní rehabilitaci podle zákona o zaměstnanosti,</a:t>
            </a:r>
          </a:p>
          <a:p>
            <a:pPr algn="l"/>
            <a:r>
              <a:rPr lang="cs-CZ" b="1" i="0" dirty="0">
                <a:solidFill>
                  <a:srgbClr val="232323"/>
                </a:solidFill>
                <a:effectLst/>
                <a:latin typeface="Fira Sans" panose="020B0503050000020004" pitchFamily="34" charset="0"/>
              </a:rPr>
              <a:t>vyrozumívá</a:t>
            </a:r>
            <a:r>
              <a:rPr lang="cs-CZ" b="0" i="0" dirty="0">
                <a:solidFill>
                  <a:srgbClr val="232323"/>
                </a:solidFill>
                <a:effectLst/>
                <a:latin typeface="Fira Sans" panose="020B0503050000020004" pitchFamily="34" charset="0"/>
              </a:rPr>
              <a:t> písemně ošetřujícího lékaře o tom, že občan, který je dočasně práce neschopný, byl uznán invalidním na základě soudního řízení o žalobě,</a:t>
            </a:r>
          </a:p>
          <a:p>
            <a:pPr algn="l"/>
            <a:r>
              <a:rPr lang="cs-CZ" b="1" i="0" dirty="0">
                <a:solidFill>
                  <a:srgbClr val="232323"/>
                </a:solidFill>
                <a:effectLst/>
                <a:latin typeface="Fira Sans" panose="020B0503050000020004" pitchFamily="34" charset="0"/>
              </a:rPr>
              <a:t>zajišťuje podklady </a:t>
            </a:r>
            <a:r>
              <a:rPr lang="cs-CZ" b="0" i="0" dirty="0">
                <a:solidFill>
                  <a:srgbClr val="232323"/>
                </a:solidFill>
                <a:effectLst/>
                <a:latin typeface="Fira Sans" panose="020B0503050000020004" pitchFamily="34" charset="0"/>
              </a:rPr>
              <a:t>k posuzování zdravotního stavu v rozsahu vyplývajícím z přímo použitelných předpisů Evropské unie a z mezinárodních smluv,</a:t>
            </a:r>
          </a:p>
          <a:p>
            <a:pPr algn="l"/>
            <a:r>
              <a:rPr lang="cs-CZ" b="1" i="0" dirty="0">
                <a:solidFill>
                  <a:srgbClr val="232323"/>
                </a:solidFill>
                <a:effectLst/>
                <a:latin typeface="Fira Sans" panose="020B0503050000020004" pitchFamily="34" charset="0"/>
              </a:rPr>
              <a:t>spolupracuje</a:t>
            </a:r>
            <a:r>
              <a:rPr lang="cs-CZ" b="0" i="0" dirty="0">
                <a:solidFill>
                  <a:srgbClr val="232323"/>
                </a:solidFill>
                <a:effectLst/>
                <a:latin typeface="Fira Sans" panose="020B0503050000020004" pitchFamily="34" charset="0"/>
              </a:rPr>
              <a:t> s územními správními soc. zabezpečení při poskytování odborné pomoci občanům a zaměstnavatelům ve věcech sociálního zabezpečení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021161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2D8E70E-14AC-4AA0-89C5-90A54F6BCB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450834"/>
          </a:xfrm>
        </p:spPr>
        <p:txBody>
          <a:bodyPr>
            <a:noAutofit/>
          </a:bodyPr>
          <a:lstStyle/>
          <a:p>
            <a:r>
              <a:rPr lang="cs-CZ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Státní úřad inspekce práce </a:t>
            </a:r>
            <a:endParaRPr lang="cs-CZ" sz="2800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BE76AF0-F319-486E-B689-B8FC81F13F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46050" y="1305289"/>
            <a:ext cx="9258562" cy="4605933"/>
          </a:xfrm>
        </p:spPr>
        <p:txBody>
          <a:bodyPr>
            <a:noAutofit/>
          </a:bodyPr>
          <a:lstStyle/>
          <a:p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kontrolní činností spolu s osmi oblastními inspektoráty práce. </a:t>
            </a:r>
          </a:p>
          <a:p>
            <a:pPr marL="0" indent="0">
              <a:buNone/>
            </a:pP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Jejich vznik a působnost upravuje </a:t>
            </a:r>
            <a:r>
              <a:rPr lang="cs-CZ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zákon</a:t>
            </a: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č. 251/2005 Sb. , </a:t>
            </a:r>
            <a:r>
              <a:rPr lang="cs-CZ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 inspekci práce</a:t>
            </a: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ve znění pozdějších předpisů</a:t>
            </a:r>
            <a:r>
              <a:rPr lang="cs-CZ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(SÚIP).</a:t>
            </a: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cs-CZ" sz="2400" b="0" i="0" dirty="0">
                <a:solidFill>
                  <a:srgbClr val="23232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Zákon </a:t>
            </a:r>
            <a:r>
              <a:rPr lang="cs-CZ" sz="2400" b="0" i="0" dirty="0">
                <a:solidFill>
                  <a:srgbClr val="2323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upravuje </a:t>
            </a:r>
            <a:r>
              <a:rPr lang="cs-CZ" sz="2400" b="1" i="0" dirty="0">
                <a:solidFill>
                  <a:srgbClr val="2323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zřízení a postavení orgánů inspekce práce </a:t>
            </a:r>
            <a:r>
              <a:rPr lang="cs-CZ" sz="2400" b="0" i="0" dirty="0">
                <a:solidFill>
                  <a:srgbClr val="2323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jako kontrolních orgánů </a:t>
            </a:r>
            <a:r>
              <a:rPr lang="cs-CZ" sz="2400" b="1" i="0" dirty="0">
                <a:solidFill>
                  <a:srgbClr val="2323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na úseku </a:t>
            </a:r>
            <a:r>
              <a:rPr lang="cs-CZ" sz="2400" b="0" i="0" dirty="0">
                <a:solidFill>
                  <a:srgbClr val="2323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ochrany pracovních vztahů a pracovních podmínek, </a:t>
            </a:r>
            <a:r>
              <a:rPr lang="cs-CZ" sz="2400" b="1" i="0" dirty="0">
                <a:solidFill>
                  <a:srgbClr val="2323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působnost a příslušnost orgánů inspekce práce, práva a povinnosti při kontrole </a:t>
            </a:r>
            <a:r>
              <a:rPr lang="cs-CZ" sz="2400" b="0" i="0" dirty="0">
                <a:solidFill>
                  <a:srgbClr val="2323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 sankce za porušení stanovených povinností.</a:t>
            </a: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Úkolem, je kontrola dodržování povinností, které vyplývají z pracovněprávních předpisů spolu s zajištěním bezpečnosti práce a prevence. </a:t>
            </a:r>
          </a:p>
          <a:p>
            <a:pPr marL="0" indent="0">
              <a:buNone/>
            </a:pP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SÚIP vede </a:t>
            </a:r>
            <a:r>
              <a:rPr lang="cs-CZ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generální inspektor </a:t>
            </a: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je také nadřízeným služebním úřadem jednotlivých inspektorátů práce. Mezi další činnosti úřadu patří poradenská, konzultační a osvětová činnost </a:t>
            </a: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313375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28B028F-32DF-4164-835F-1D98C60EAF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2167" y="624110"/>
            <a:ext cx="9702445" cy="1280890"/>
          </a:xfrm>
        </p:spPr>
        <p:txBody>
          <a:bodyPr>
            <a:normAutofit/>
          </a:bodyPr>
          <a:lstStyle/>
          <a:p>
            <a:r>
              <a:rPr lang="cs-CZ" sz="3200" b="1" i="0" dirty="0">
                <a:solidFill>
                  <a:srgbClr val="2323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Úřad a inspektoráty kontrolují dodržování povinností vyplývajících z  právních předpisů mj.:</a:t>
            </a:r>
            <a:endParaRPr lang="cs-CZ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9A71D16-35A4-4C7E-8DA8-AD9B08C871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2167" y="1905000"/>
            <a:ext cx="9702445" cy="4953000"/>
          </a:xfrm>
        </p:spPr>
        <p:txBody>
          <a:bodyPr/>
          <a:lstStyle/>
          <a:p>
            <a:pPr algn="l"/>
            <a:r>
              <a:rPr lang="cs-CZ" b="0" i="0" dirty="0">
                <a:solidFill>
                  <a:srgbClr val="232323"/>
                </a:solidFill>
                <a:effectLst/>
                <a:latin typeface="Fira Sans" panose="020B0503050000020004" pitchFamily="34" charset="0"/>
              </a:rPr>
              <a:t> z nichž vznikají zaměstnancům, příslušnému odborovému orgánu nebo radě zaměstnanců nebo zástupci pro oblast bezpečnosti a ochrany zdraví při práci</a:t>
            </a:r>
            <a:r>
              <a:rPr lang="cs-CZ" b="0" i="0" baseline="30000" dirty="0">
                <a:solidFill>
                  <a:srgbClr val="232323"/>
                </a:solidFill>
                <a:effectLst/>
                <a:latin typeface="Fira Sans" panose="020B0503050000020004" pitchFamily="34" charset="0"/>
              </a:rPr>
              <a:t>2)</a:t>
            </a:r>
            <a:r>
              <a:rPr lang="cs-CZ" b="0" i="0" dirty="0">
                <a:solidFill>
                  <a:srgbClr val="232323"/>
                </a:solidFill>
                <a:effectLst/>
                <a:latin typeface="Fira Sans" panose="020B0503050000020004" pitchFamily="34" charset="0"/>
              </a:rPr>
              <a:t> práva nebo povinnosti v pracovněprávních vztazích včetně právních předpisů o odměňování zaměstnanců, náhradě mzdy nebo platu a náhradě výdajů zaměstnancům,</a:t>
            </a:r>
          </a:p>
          <a:p>
            <a:pPr algn="l"/>
            <a:r>
              <a:rPr lang="cs-CZ" b="0" i="0" dirty="0">
                <a:solidFill>
                  <a:srgbClr val="232323"/>
                </a:solidFill>
                <a:effectLst/>
                <a:latin typeface="Fira Sans" panose="020B0503050000020004" pitchFamily="34" charset="0"/>
              </a:rPr>
              <a:t>stanovících pracovní dobu a dobu odpočinku,</a:t>
            </a:r>
          </a:p>
          <a:p>
            <a:pPr algn="l"/>
            <a:r>
              <a:rPr lang="cs-CZ" b="0" i="0" dirty="0">
                <a:solidFill>
                  <a:srgbClr val="232323"/>
                </a:solidFill>
                <a:effectLst/>
                <a:latin typeface="Fira Sans" panose="020B0503050000020004" pitchFamily="34" charset="0"/>
              </a:rPr>
              <a:t> k zajištění bezpečnosti práce,</a:t>
            </a:r>
          </a:p>
          <a:p>
            <a:pPr algn="l"/>
            <a:r>
              <a:rPr lang="cs-CZ" b="0" i="0" dirty="0">
                <a:solidFill>
                  <a:srgbClr val="232323"/>
                </a:solidFill>
                <a:effectLst/>
                <a:latin typeface="Fira Sans" panose="020B0503050000020004" pitchFamily="34" charset="0"/>
              </a:rPr>
              <a:t> k zajištění bezpečnosti provozu technických zařízení se zvýšenou mírou ohrožení života a zdraví a právních předpisů o bezpečnosti provozu vyhrazených technických zařízení,</a:t>
            </a:r>
          </a:p>
          <a:p>
            <a:pPr algn="l"/>
            <a:r>
              <a:rPr lang="cs-CZ" b="0" i="0" dirty="0">
                <a:solidFill>
                  <a:srgbClr val="232323"/>
                </a:solidFill>
                <a:effectLst/>
                <a:latin typeface="Fira Sans" panose="020B0503050000020004" pitchFamily="34" charset="0"/>
              </a:rPr>
              <a:t>o zaměstnávání zaměstnankyň, mladistvých zaměstnanců</a:t>
            </a:r>
            <a:r>
              <a:rPr lang="cs-CZ" b="0" i="0" baseline="30000" dirty="0">
                <a:solidFill>
                  <a:srgbClr val="232323"/>
                </a:solidFill>
                <a:effectLst/>
                <a:latin typeface="Fira Sans" panose="020B0503050000020004" pitchFamily="34" charset="0"/>
              </a:rPr>
              <a:t>3)</a:t>
            </a:r>
            <a:r>
              <a:rPr lang="cs-CZ" b="0" i="0" dirty="0">
                <a:solidFill>
                  <a:srgbClr val="232323"/>
                </a:solidFill>
                <a:effectLst/>
                <a:latin typeface="Fira Sans" panose="020B0503050000020004" pitchFamily="34" charset="0"/>
              </a:rPr>
              <a:t>, zaměstnanců pečujících o děti, jakož i zaměstnanců, kteří prokázali, že převážně sami dlouhodobě pečují o fyzickou osobu, </a:t>
            </a:r>
          </a:p>
          <a:p>
            <a:pPr algn="l"/>
            <a:r>
              <a:rPr lang="cs-CZ" b="0" i="0" dirty="0">
                <a:solidFill>
                  <a:srgbClr val="232323"/>
                </a:solidFill>
                <a:effectLst/>
                <a:latin typeface="Fira Sans" panose="020B0503050000020004" pitchFamily="34" charset="0"/>
              </a:rPr>
              <a:t>upravujících výkon umělecké, kulturní, sportovní a reklamní činnosti </a:t>
            </a:r>
            <a:r>
              <a:rPr lang="cs-CZ" b="0" i="0" dirty="0" err="1">
                <a:solidFill>
                  <a:srgbClr val="232323"/>
                </a:solidFill>
                <a:effectLst/>
                <a:latin typeface="Fira Sans" panose="020B0503050000020004" pitchFamily="34" charset="0"/>
              </a:rPr>
              <a:t>dětm</a:t>
            </a:r>
            <a:endParaRPr lang="cs-CZ" b="0" i="0" dirty="0">
              <a:solidFill>
                <a:srgbClr val="232323"/>
              </a:solidFill>
              <a:effectLst/>
              <a:latin typeface="Fira Sans" panose="020B0503050000020004" pitchFamily="34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9429936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2ED2469-9C4F-4AE5-89E6-09BB9AB307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322668"/>
          </a:xfrm>
        </p:spPr>
        <p:txBody>
          <a:bodyPr>
            <a:noAutofit/>
          </a:bodyPr>
          <a:lstStyle/>
          <a:p>
            <a:r>
              <a:rPr lang="cs-CZ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Úřad pro mezinárodněprávní ochranu dětí          (</a:t>
            </a:r>
            <a:r>
              <a:rPr lang="cs-C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ÚMPOD)</a:t>
            </a:r>
            <a:endParaRPr lang="cs-CZ" sz="2800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D647D4F-9610-4113-8F13-3EF1E397F5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99317" y="1731146"/>
            <a:ext cx="9205295" cy="512685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Hlavním úkolem je </a:t>
            </a:r>
            <a:r>
              <a:rPr lang="cs-CZ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zajistit práva dětí </a:t>
            </a:r>
            <a:r>
              <a:rPr lang="cs-C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 případech, kdy přesahují hranice České republiky. </a:t>
            </a:r>
          </a:p>
          <a:p>
            <a:pPr marL="0" indent="0">
              <a:buNone/>
            </a:pPr>
            <a:r>
              <a:rPr lang="cs-C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odborníci z oblasti práva a psychologů a další zkušení zaměstnanci. </a:t>
            </a:r>
          </a:p>
          <a:p>
            <a:pPr marL="0" indent="0">
              <a:buNone/>
            </a:pPr>
            <a:r>
              <a:rPr lang="cs-C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ÚMPOD </a:t>
            </a:r>
            <a:r>
              <a:rPr lang="cs-CZ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spolupracuje</a:t>
            </a:r>
            <a:r>
              <a:rPr lang="cs-C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s rodinami a se sociálními pracovníky, soudy, orgány sociálně právní ochrany děti v ČR, tak i v zahraničí. </a:t>
            </a:r>
          </a:p>
          <a:p>
            <a:pPr marL="0" indent="0">
              <a:buNone/>
            </a:pPr>
            <a:r>
              <a:rPr lang="cs-CZ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Úřad</a:t>
            </a:r>
            <a:r>
              <a:rPr lang="cs-C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vychází ze  základních hodnot, a to z </a:t>
            </a:r>
            <a:r>
              <a:rPr lang="cs-CZ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otevřenosti, profesionality, vstřícnosti </a:t>
            </a:r>
            <a:r>
              <a:rPr lang="cs-C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 </a:t>
            </a:r>
            <a:r>
              <a:rPr lang="cs-CZ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dítěti na prvním místě </a:t>
            </a:r>
            <a:endParaRPr lang="cs-CZ" sz="2800" b="1" dirty="0"/>
          </a:p>
        </p:txBody>
      </p:sp>
    </p:spTree>
    <p:extLst>
      <p:ext uri="{BB962C8B-B14F-4D97-AF65-F5344CB8AC3E}">
        <p14:creationId xmlns:p14="http://schemas.microsoft.com/office/powerpoint/2010/main" val="204893306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C065B58-6BF5-46B1-B80C-3803C8640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160545"/>
            <a:ext cx="8911687" cy="593312"/>
          </a:xfrm>
        </p:spPr>
        <p:txBody>
          <a:bodyPr>
            <a:normAutofit/>
          </a:bodyPr>
          <a:lstStyle/>
          <a:p>
            <a:r>
              <a:rPr lang="cs-CZ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Odbory sociálních věcí krajů,  obcí (měst)</a:t>
            </a:r>
            <a:endParaRPr lang="cs-CZ" sz="2800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3C81E06-7C19-4B40-B7C4-4CE40D7B4A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4898" y="753857"/>
            <a:ext cx="9839714" cy="6104143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cs-CZ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Odbory sociálních věcí krajů, obcí (měst) vykonávají za stát, státní správu a to v rámci přenesené působnosti. 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cs-CZ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Rozhodují o právech, právem chráněných zájmech občanů či jiných potřených</a:t>
            </a:r>
            <a:r>
              <a:rPr lang="cs-CZ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cs-CZ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Obce, kraje  - jejich činnost se dotýká i </a:t>
            </a:r>
            <a:r>
              <a:rPr lang="cs-CZ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samosprávy např</a:t>
            </a:r>
            <a:r>
              <a:rPr lang="cs-CZ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pomoc při chodu klubů seniorů, pečovatelské služby, evidence o umístění občana obce do bytů nebo domovů určených pro seniory nebo osoby zdravotně postižené. </a:t>
            </a:r>
            <a:r>
              <a:rPr lang="cs-CZ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</a:t>
            </a:r>
            <a:r>
              <a:rPr lang="cs-CZ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oblasti zabezpečování sociální politiky, zjišťují stav a též zajištují sociální potřeby občanů a podporu sociálního rozvoje společnosti. 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cs-CZ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 rámci samostatné působnosti</a:t>
            </a:r>
            <a:r>
              <a:rPr lang="cs-CZ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mj. zajišťuje funkci veřejného opatrovníka, metodicky řídí příspěvkové organizace a organizační složky, pokud byly zřízeny. Je povinen předkládat o chodu a činnostech informace radě obce a zastupitelstvu obce. Zabezpečuje podklady pro statistiku v pověřené oblasti.</a:t>
            </a:r>
          </a:p>
          <a:p>
            <a:pPr algn="r">
              <a:lnSpc>
                <a:spcPct val="170000"/>
              </a:lnSpc>
            </a:pPr>
            <a:r>
              <a:rPr lang="cs-CZ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cs-CZ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 rámci přenesené působnosti</a:t>
            </a:r>
            <a:r>
              <a:rPr lang="cs-CZ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jde-li o obec s rozšířenou působnosti, mj. odpovídá za výkon státní správy svěřeného úseku, organizuje aktivity odboru, ustanovuje zvláštního příjemce pro výplatu dávek důchodového pojištění, podepisuje rozhodnutí ve správním řízení. V rámci součinnosti spolupracuje s institucemi např. Okresním soudem, Policií České republiky, Úřadem práce ČR, Probační a mediační službou, krajským úřadem.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cs-CZ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047499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Definice sociálních práv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297088" y="1242205"/>
            <a:ext cx="8911687" cy="561579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cs-CZ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práva občana a člověka, jejichž cílem je vyrovnání sociálních rozdílů</a:t>
            </a:r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 algn="just">
              <a:buNone/>
            </a:pPr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 podobě </a:t>
            </a: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nedostatků jedinců a určitých skupin obyvatel: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 materiálním zajištění,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rovnosti příležitostí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možnosti </a:t>
            </a:r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vlastního uplatnění a rozvoje“</a:t>
            </a:r>
            <a:endParaRPr lang="cs-C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062789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BD7A72D-BE05-402B-AABC-6DE7C391DF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Úkolem správního úřadu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7AD995A-364D-4770-B126-8D25DDC518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446028"/>
            <a:ext cx="8915400" cy="446519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je poskytovat pomoc a podporu občanům obce (města) v nesnázích, sociálně znevýhodněným, dále zjišťovat a řešit otázky týkající se péče o děti, rodiny v nouzi a dalších skupin potřebujících pomoc. </a:t>
            </a:r>
            <a:r>
              <a:rPr lang="cs-C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</a:t>
            </a:r>
            <a:r>
              <a:rPr lang="cs-C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dbory sociálních věcí se dělí na oddělení, např.:</a:t>
            </a:r>
            <a:endParaRPr lang="cs-CZ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0000"/>
              </a:lnSpc>
              <a:spcAft>
                <a:spcPts val="1000"/>
              </a:spcAft>
              <a:buFont typeface="Wingdings" panose="05000000000000000000" pitchFamily="2" charset="2"/>
              <a:buChar char=""/>
            </a:pP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oddělení rozvoje sociálních služeb,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0000"/>
              </a:lnSpc>
              <a:buFont typeface="Wingdings" panose="05000000000000000000" pitchFamily="2" charset="2"/>
              <a:buChar char=""/>
            </a:pP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oddělení sociálního plánování a podpory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0000"/>
              </a:lnSpc>
              <a:spcAft>
                <a:spcPts val="1000"/>
              </a:spcAft>
              <a:buFont typeface="Wingdings" panose="05000000000000000000" pitchFamily="2" charset="2"/>
              <a:buChar char=""/>
            </a:pP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oddělení sociálních věcí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0000"/>
              </a:lnSpc>
              <a:spcAft>
                <a:spcPts val="1000"/>
              </a:spcAft>
              <a:buFont typeface="Wingdings" panose="05000000000000000000" pitchFamily="2" charset="2"/>
              <a:buChar char=""/>
            </a:pP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oddělení sociální pomoci,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0000"/>
              </a:lnSpc>
              <a:spcAft>
                <a:spcPts val="1000"/>
              </a:spcAft>
              <a:buFont typeface="Wingdings" panose="05000000000000000000" pitchFamily="2" charset="2"/>
              <a:buChar char=""/>
            </a:pP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oddělení sociálně právní ochrany dětí, 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0000"/>
              </a:lnSpc>
              <a:spcAft>
                <a:spcPts val="1000"/>
              </a:spcAft>
              <a:buFont typeface="Wingdings" panose="05000000000000000000" pitchFamily="2" charset="2"/>
              <a:buChar char=""/>
            </a:pP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oddělení veřejného opatrovnictví a omezení svéprávnosti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0117757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45D9593-9CE4-4A17-8C72-B71B50AD76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Okruhy ke zkoušce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94CEA58-2057-437A-B23D-1935925D46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Charakteristika sociálního práva</a:t>
            </a:r>
          </a:p>
          <a:p>
            <a:pPr marL="0" indent="0">
              <a:buNone/>
            </a:pPr>
            <a:r>
              <a:rPr 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Sociální právo 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Soc.právo</a:t>
            </a: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ociální stát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Cíl sociálního státu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Poskytování podpory  v </a:t>
            </a:r>
            <a:r>
              <a:rPr lang="cs-C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soc.právu</a:t>
            </a:r>
            <a:endParaRPr lang="cs-CZ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Tři unijní cíle do roku 2030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Iniciativy přijaté k realizaci pilíře v soc. právu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Zásady evropského pilíře ( alespoň š uveďte)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297570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Sociální právo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vychází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89212" y="1563329"/>
            <a:ext cx="8915400" cy="507951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ze společenského </a:t>
            </a:r>
            <a:r>
              <a:rPr lang="cs-CZ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smluvního vztahu</a:t>
            </a: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mezi  státem  a  potřebnými.</a:t>
            </a:r>
          </a:p>
          <a:p>
            <a:pPr marL="0" indent="0" algn="just">
              <a:buNone/>
            </a:pP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Potřební  </a:t>
            </a:r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přijímají</a:t>
            </a:r>
          </a:p>
          <a:p>
            <a:pPr marL="0" indent="0" algn="just">
              <a:buNone/>
            </a:pP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jisté </a:t>
            </a:r>
            <a:r>
              <a:rPr lang="cs-CZ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omezení svých osobních svobod výměnou</a:t>
            </a:r>
          </a:p>
          <a:p>
            <a:pPr marL="0" indent="0" algn="just">
              <a:buNone/>
            </a:pPr>
            <a:r>
              <a:rPr lang="cs-CZ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 garanci</a:t>
            </a:r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udržení společenské jednoty, </a:t>
            </a:r>
          </a:p>
          <a:p>
            <a:pPr marL="0" indent="0" algn="just">
              <a:buNone/>
            </a:pP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stability a solidarity</a:t>
            </a:r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44114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Sociální právo jako součást lidských práv</a:t>
            </a:r>
            <a:br>
              <a:rPr lang="cs-CZ" b="1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329131" y="1371600"/>
            <a:ext cx="9536297" cy="5486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upravují sociální záruky lidské existence</a:t>
            </a: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Mezi základní sociální práva je možné řadit práva na:</a:t>
            </a:r>
          </a:p>
          <a:p>
            <a:pPr lvl="0"/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práci a na náležitou přípravu na povolání,</a:t>
            </a:r>
          </a:p>
          <a:p>
            <a:pPr lvl="0"/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uspokojivé pracovní podmínky,</a:t>
            </a:r>
          </a:p>
          <a:p>
            <a:pPr lvl="0"/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životní úroveň,</a:t>
            </a:r>
          </a:p>
          <a:p>
            <a:pPr lvl="0"/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 rodinu,</a:t>
            </a:r>
          </a:p>
          <a:p>
            <a:pPr lvl="0"/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 sociální zabezpečení, </a:t>
            </a:r>
          </a:p>
          <a:p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na sdružování.</a:t>
            </a:r>
          </a:p>
        </p:txBody>
      </p:sp>
    </p:spTree>
    <p:extLst>
      <p:ext uri="{BB962C8B-B14F-4D97-AF65-F5344CB8AC3E}">
        <p14:creationId xmlns:p14="http://schemas.microsoft.com/office/powerpoint/2010/main" val="28650874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828801" y="324466"/>
            <a:ext cx="9675812" cy="1002890"/>
          </a:xfrm>
        </p:spPr>
        <p:txBody>
          <a:bodyPr>
            <a:normAutofit fontScale="90000"/>
          </a:bodyPr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Čl. 25 Všeobecné deklarace lidských práv ( schválená v roce 1948)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297858" y="1327357"/>
            <a:ext cx="10894142" cy="571890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Každý má právo </a:t>
            </a: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takovou životní úroveň, která by byla s to, </a:t>
            </a:r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zajistit jeho zdraví </a:t>
            </a: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blahobyt i </a:t>
            </a:r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zdraví</a:t>
            </a:r>
          </a:p>
          <a:p>
            <a:pPr marL="0" indent="0" algn="just">
              <a:buNone/>
            </a:pPr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jeho rodiny</a:t>
            </a:r>
            <a:endParaRPr lang="cs-C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(výživa, šatstvo, byt a lék. péče, nezbytná sociální opatření, právo na zabezpečení v nezaměstnanosti, </a:t>
            </a:r>
          </a:p>
          <a:p>
            <a:pPr marL="0" indent="0" algn="just">
              <a:buNone/>
            </a:pP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 nemoci, při nezpůsobilosti k práci, při ovdovění, </a:t>
            </a:r>
          </a:p>
          <a:p>
            <a:pPr marL="0" indent="0" algn="just">
              <a:buNone/>
            </a:pP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stáří, </a:t>
            </a:r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ztráty výdělečných možností, nastalé</a:t>
            </a:r>
          </a:p>
          <a:p>
            <a:pPr marL="0" indent="0" algn="just">
              <a:buNone/>
            </a:pPr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 důsledku okolností nezávislých na jeho vůli).</a:t>
            </a:r>
          </a:p>
          <a:p>
            <a:pPr marL="0" indent="0">
              <a:buNone/>
            </a:pPr>
            <a:endParaRPr lang="cs-CZ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46685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92925" y="268942"/>
            <a:ext cx="8911687" cy="968188"/>
          </a:xfrm>
        </p:spPr>
        <p:txBody>
          <a:bodyPr>
            <a:normAutofit fontScale="90000"/>
          </a:bodyPr>
          <a:lstStyle/>
          <a:p>
            <a:r>
              <a:rPr lang="cs-CZ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Sociální právo a stát</a:t>
            </a:r>
            <a:br>
              <a:rPr lang="cs-CZ" b="1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676401" y="968188"/>
            <a:ext cx="9828212" cy="5889812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souhrn práv, </a:t>
            </a: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ze kterých těží občan v rámci </a:t>
            </a:r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svého působení ve vztahu k jednotlivcům, </a:t>
            </a:r>
          </a:p>
          <a:p>
            <a:pPr marL="0" indent="0" algn="just">
              <a:buNone/>
            </a:pPr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skupinám či ve vztahu ke státu</a:t>
            </a: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buNone/>
            </a:pP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Práva </a:t>
            </a:r>
            <a:r>
              <a:rPr lang="cs-CZ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mohou být občany vymáhána</a:t>
            </a:r>
          </a:p>
          <a:p>
            <a:pPr marL="0" indent="0" algn="just">
              <a:buNone/>
            </a:pPr>
            <a:r>
              <a:rPr lang="cs-CZ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pouze tehdy</a:t>
            </a:r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jsou-li ze strany státu zajištěny </a:t>
            </a:r>
          </a:p>
          <a:p>
            <a:pPr marL="0" indent="0" algn="just">
              <a:buNone/>
            </a:pP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všechny podmínky pro jejich plné uplatnění</a:t>
            </a:r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cs-CZ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Většinou je </a:t>
            </a:r>
            <a:r>
              <a:rPr lang="cs-CZ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nelze bez dalšího, soudně vymáhat</a:t>
            </a:r>
            <a:endParaRPr lang="cs-CZ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402923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555C9AC-CE9F-43D1-AD04-0E278630B2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Sociální stát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F156456-9414-437F-8A77-010E9D0F87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595887"/>
            <a:ext cx="8915400" cy="4994694"/>
          </a:xfrm>
        </p:spPr>
        <p:txBody>
          <a:bodyPr>
            <a:normAutofit/>
          </a:bodyPr>
          <a:lstStyle/>
          <a:p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vznik 40 léta 20 století</a:t>
            </a:r>
          </a:p>
          <a:p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 demokraticky organizována moc, realizovaná prostřednictvím státní moci (</a:t>
            </a:r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zákonodárná, výkonná, soudní)</a:t>
            </a:r>
          </a:p>
          <a:p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poskytuje </a:t>
            </a:r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sociální zabezpečení </a:t>
            </a: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umožňující předejít, překonat či zmírnit sociální rizika</a:t>
            </a:r>
          </a:p>
          <a:p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zajišťuje </a:t>
            </a:r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kvalitní úroveň služeb </a:t>
            </a:r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 občany </a:t>
            </a: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bez rozlišení společenského statutu</a:t>
            </a:r>
          </a:p>
        </p:txBody>
      </p:sp>
    </p:spTree>
    <p:extLst>
      <p:ext uri="{BB962C8B-B14F-4D97-AF65-F5344CB8AC3E}">
        <p14:creationId xmlns:p14="http://schemas.microsoft.com/office/powerpoint/2010/main" val="2913570635"/>
      </p:ext>
    </p:extLst>
  </p:cSld>
  <p:clrMapOvr>
    <a:masterClrMapping/>
  </p:clrMapOvr>
</p:sld>
</file>

<file path=ppt/theme/theme1.xml><?xml version="1.0" encoding="utf-8"?>
<a:theme xmlns:a="http://schemas.openxmlformats.org/drawingml/2006/main" name="Stébla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1868</TotalTime>
  <Words>3091</Words>
  <Application>Microsoft Office PowerPoint</Application>
  <PresentationFormat>Širokoúhlá obrazovka</PresentationFormat>
  <Paragraphs>285</Paragraphs>
  <Slides>41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41</vt:i4>
      </vt:variant>
    </vt:vector>
  </HeadingPairs>
  <TitlesOfParts>
    <vt:vector size="49" baseType="lpstr">
      <vt:lpstr>Arial</vt:lpstr>
      <vt:lpstr>Calibri</vt:lpstr>
      <vt:lpstr>Century Gothic</vt:lpstr>
      <vt:lpstr>Fira Sans</vt:lpstr>
      <vt:lpstr>Times New Roman</vt:lpstr>
      <vt:lpstr>Wingdings</vt:lpstr>
      <vt:lpstr>Wingdings 3</vt:lpstr>
      <vt:lpstr>Stébla</vt:lpstr>
      <vt:lpstr>sociální právo</vt:lpstr>
      <vt:lpstr>Některé důležité mezinárodní dokumenty z oblasti  sociálních práv </vt:lpstr>
      <vt:lpstr>Charakteristika sociálního práva </vt:lpstr>
      <vt:lpstr>Definice sociálních práv</vt:lpstr>
      <vt:lpstr>Sociální právo vychází </vt:lpstr>
      <vt:lpstr>Sociální právo jako součást lidských práv </vt:lpstr>
      <vt:lpstr>Čl. 25 Všeobecné deklarace lidských práv ( schválená v roce 1948)</vt:lpstr>
      <vt:lpstr>Sociální právo a stát </vt:lpstr>
      <vt:lpstr>Sociální stát</vt:lpstr>
      <vt:lpstr>Sociální stát</vt:lpstr>
      <vt:lpstr>Cíl sociálního státu</vt:lpstr>
      <vt:lpstr>Stát v sociálním právu  poskytuje  podporu v oblastech:</vt:lpstr>
      <vt:lpstr>Sociální právo</vt:lpstr>
      <vt:lpstr>Evropská sociální charta (Charta)</vt:lpstr>
      <vt:lpstr>Charta </vt:lpstr>
      <vt:lpstr>Charta</vt:lpstr>
      <vt:lpstr>Druhy mezinárodních smluv (mezinárodních dokumentů) </vt:lpstr>
      <vt:lpstr>Ochrana sociálních práv na evropské úrovni  </vt:lpstr>
      <vt:lpstr>Evropský pilíř sociálních práv </vt:lpstr>
      <vt:lpstr>Tři unijní cíle do roku 2030:</vt:lpstr>
      <vt:lpstr>Některé z iniciativ přijatých za účelem realizace pilíře v soc. právu EU</vt:lpstr>
      <vt:lpstr>Rovné příležitosti a přístup na trh práce </vt:lpstr>
      <vt:lpstr>Spravedlivé pracovní podmínky </vt:lpstr>
      <vt:lpstr>Sociální ochrana a začleňování </vt:lpstr>
      <vt:lpstr> zásady evropského pilíře sociálních práv</vt:lpstr>
      <vt:lpstr>Zásady evropského pilíře sociálních práv</vt:lpstr>
      <vt:lpstr>Zásady evropského pilíře sociálních práv</vt:lpstr>
      <vt:lpstr>Zásady evropského pilíře sociálních práv</vt:lpstr>
      <vt:lpstr>Česká republika  Orgány v sociální politice</vt:lpstr>
      <vt:lpstr>Ministerstvo práce a sociálních věcí </vt:lpstr>
      <vt:lpstr>Úřad práce České republiky  </vt:lpstr>
      <vt:lpstr>Česká správa sociálního zabezpečení, organizace a realizace </vt:lpstr>
      <vt:lpstr>Česká správa sociálního zabezpečení, organizace a realizace </vt:lpstr>
      <vt:lpstr>Česká  správa sociálního zabezpečení rozhoduje mj.:</vt:lpstr>
      <vt:lpstr> Institut posuzovaní zdravotního stavu </vt:lpstr>
      <vt:lpstr>Státní úřad inspekce práce </vt:lpstr>
      <vt:lpstr>Úřad a inspektoráty kontrolují dodržování povinností vyplývajících z  právních předpisů mj.:</vt:lpstr>
      <vt:lpstr>Úřad pro mezinárodněprávní ochranu dětí          (ÚMPOD)</vt:lpstr>
      <vt:lpstr>Odbory sociálních věcí krajů,  obcí (měst)</vt:lpstr>
      <vt:lpstr>Úkolem správního úřadu</vt:lpstr>
      <vt:lpstr>Okruhy ke zkoušce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Evropské sociální právo</dc:title>
  <dc:creator>sci0001</dc:creator>
  <cp:lastModifiedBy>Marie Sciskalová</cp:lastModifiedBy>
  <cp:revision>83</cp:revision>
  <dcterms:created xsi:type="dcterms:W3CDTF">2024-10-29T07:46:09Z</dcterms:created>
  <dcterms:modified xsi:type="dcterms:W3CDTF">2025-12-08T14:54:25Z</dcterms:modified>
</cp:coreProperties>
</file>