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7" r:id="rId4"/>
    <p:sldId id="258" r:id="rId5"/>
    <p:sldId id="259" r:id="rId6"/>
    <p:sldId id="260" r:id="rId7"/>
    <p:sldId id="262" r:id="rId8"/>
    <p:sldId id="264" r:id="rId9"/>
    <p:sldId id="296" r:id="rId10"/>
    <p:sldId id="261" r:id="rId11"/>
    <p:sldId id="263" r:id="rId12"/>
    <p:sldId id="301" r:id="rId13"/>
    <p:sldId id="303" r:id="rId14"/>
    <p:sldId id="302" r:id="rId15"/>
    <p:sldId id="304" r:id="rId16"/>
    <p:sldId id="305" r:id="rId17"/>
    <p:sldId id="306" r:id="rId18"/>
    <p:sldId id="307" r:id="rId19"/>
    <p:sldId id="308" r:id="rId20"/>
    <p:sldId id="287" r:id="rId21"/>
    <p:sldId id="288" r:id="rId22"/>
    <p:sldId id="297" r:id="rId23"/>
    <p:sldId id="298" r:id="rId24"/>
    <p:sldId id="290" r:id="rId25"/>
    <p:sldId id="295" r:id="rId26"/>
    <p:sldId id="299" r:id="rId27"/>
    <p:sldId id="300" r:id="rId28"/>
    <p:sldId id="292" r:id="rId29"/>
    <p:sldId id="293"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C7C2B-6D24-4AE4-A6D3-98D11A3767F5}" v="1" dt="2025-09-21T16:55:24.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řina Janků" userId="37ccd462-e301-46d8-a3b9-fd469983dff4" providerId="ADAL" clId="{6B63680A-D98A-4570-A855-43AC62359439}"/>
    <pc:docChg chg="undo custSel modSld">
      <pc:chgData name="Kateřina Janků" userId="37ccd462-e301-46d8-a3b9-fd469983dff4" providerId="ADAL" clId="{6B63680A-D98A-4570-A855-43AC62359439}" dt="2025-10-02T10:46:10.002" v="147" actId="113"/>
      <pc:docMkLst>
        <pc:docMk/>
      </pc:docMkLst>
      <pc:sldChg chg="modSp mod">
        <pc:chgData name="Kateřina Janků" userId="37ccd462-e301-46d8-a3b9-fd469983dff4" providerId="ADAL" clId="{6B63680A-D98A-4570-A855-43AC62359439}" dt="2025-09-21T16:53:56.566" v="15" actId="27636"/>
        <pc:sldMkLst>
          <pc:docMk/>
          <pc:sldMk cId="280823677" sldId="256"/>
        </pc:sldMkLst>
        <pc:spChg chg="mod">
          <ac:chgData name="Kateřina Janků" userId="37ccd462-e301-46d8-a3b9-fd469983dff4" providerId="ADAL" clId="{6B63680A-D98A-4570-A855-43AC62359439}" dt="2025-09-21T16:53:56.566" v="15" actId="27636"/>
          <ac:spMkLst>
            <pc:docMk/>
            <pc:sldMk cId="280823677" sldId="256"/>
            <ac:spMk id="3" creationId="{34C3BBDF-0879-4F33-AA0A-F67F3B830071}"/>
          </ac:spMkLst>
        </pc:spChg>
      </pc:sldChg>
      <pc:sldChg chg="modSp mod">
        <pc:chgData name="Kateřina Janků" userId="37ccd462-e301-46d8-a3b9-fd469983dff4" providerId="ADAL" clId="{6B63680A-D98A-4570-A855-43AC62359439}" dt="2025-09-21T16:54:27.914" v="38" actId="20577"/>
        <pc:sldMkLst>
          <pc:docMk/>
          <pc:sldMk cId="1782537320" sldId="257"/>
        </pc:sldMkLst>
        <pc:spChg chg="mod">
          <ac:chgData name="Kateřina Janků" userId="37ccd462-e301-46d8-a3b9-fd469983dff4" providerId="ADAL" clId="{6B63680A-D98A-4570-A855-43AC62359439}" dt="2025-09-21T16:54:27.914" v="38" actId="20577"/>
          <ac:spMkLst>
            <pc:docMk/>
            <pc:sldMk cId="1782537320" sldId="257"/>
            <ac:spMk id="3" creationId="{4ACB8FC7-5AA2-4D64-A437-6D023FFE01D7}"/>
          </ac:spMkLst>
        </pc:spChg>
      </pc:sldChg>
      <pc:sldChg chg="modSp mod">
        <pc:chgData name="Kateřina Janků" userId="37ccd462-e301-46d8-a3b9-fd469983dff4" providerId="ADAL" clId="{6B63680A-D98A-4570-A855-43AC62359439}" dt="2025-09-25T05:13:02.863" v="145" actId="790"/>
        <pc:sldMkLst>
          <pc:docMk/>
          <pc:sldMk cId="2347887554" sldId="258"/>
        </pc:sldMkLst>
        <pc:spChg chg="mod">
          <ac:chgData name="Kateřina Janků" userId="37ccd462-e301-46d8-a3b9-fd469983dff4" providerId="ADAL" clId="{6B63680A-D98A-4570-A855-43AC62359439}" dt="2025-09-25T05:13:02.863" v="145" actId="790"/>
          <ac:spMkLst>
            <pc:docMk/>
            <pc:sldMk cId="2347887554" sldId="258"/>
            <ac:spMk id="3" creationId="{AA192E2B-9491-406D-9F11-D0E21F7B26A9}"/>
          </ac:spMkLst>
        </pc:spChg>
      </pc:sldChg>
      <pc:sldChg chg="modSp mod">
        <pc:chgData name="Kateřina Janků" userId="37ccd462-e301-46d8-a3b9-fd469983dff4" providerId="ADAL" clId="{6B63680A-D98A-4570-A855-43AC62359439}" dt="2025-09-21T16:58:54.055" v="144" actId="5793"/>
        <pc:sldMkLst>
          <pc:docMk/>
          <pc:sldMk cId="3001818487" sldId="263"/>
        </pc:sldMkLst>
        <pc:spChg chg="mod">
          <ac:chgData name="Kateřina Janků" userId="37ccd462-e301-46d8-a3b9-fd469983dff4" providerId="ADAL" clId="{6B63680A-D98A-4570-A855-43AC62359439}" dt="2025-09-21T16:58:54.055" v="144" actId="5793"/>
          <ac:spMkLst>
            <pc:docMk/>
            <pc:sldMk cId="3001818487" sldId="263"/>
            <ac:spMk id="3" creationId="{4AC2562A-A980-493B-82D0-0DC61F62AFC2}"/>
          </ac:spMkLst>
        </pc:spChg>
      </pc:sldChg>
      <pc:sldChg chg="modSp mod">
        <pc:chgData name="Kateřina Janků" userId="37ccd462-e301-46d8-a3b9-fd469983dff4" providerId="ADAL" clId="{6B63680A-D98A-4570-A855-43AC62359439}" dt="2025-10-02T10:46:10.002" v="147" actId="113"/>
        <pc:sldMkLst>
          <pc:docMk/>
          <pc:sldMk cId="1869616566" sldId="296"/>
        </pc:sldMkLst>
        <pc:spChg chg="mod">
          <ac:chgData name="Kateřina Janků" userId="37ccd462-e301-46d8-a3b9-fd469983dff4" providerId="ADAL" clId="{6B63680A-D98A-4570-A855-43AC62359439}" dt="2025-10-02T10:46:10.002" v="147" actId="113"/>
          <ac:spMkLst>
            <pc:docMk/>
            <pc:sldMk cId="1869616566" sldId="296"/>
            <ac:spMk id="3" creationId="{A1B0845B-A3DB-4EDA-B658-8E2F8903292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BC822A7-BC09-484D-BC55-2C183BC537E5}"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35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82180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92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0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83911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09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21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67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58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dirty="0"/>
              <a:t>Kliknutím lze upravit styl.</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583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53379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46927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93114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699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8" name="Zástupný symbol pro zápatí 7"/>
          <p:cNvSpPr>
            <a:spLocks noGrp="1"/>
          </p:cNvSpPr>
          <p:nvPr>
            <p:ph type="ftr" sz="quarter" idx="11"/>
          </p:nvPr>
        </p:nvSpPr>
        <p:spPr>
          <a:xfrm>
            <a:off x="4271797" y="4725145"/>
            <a:ext cx="38608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037509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datum 2"/>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4" name="Zástupný symbol pro zápatí 3"/>
          <p:cNvSpPr>
            <a:spLocks noGrp="1"/>
          </p:cNvSpPr>
          <p:nvPr>
            <p:ph type="ftr" sz="quarter" idx="11"/>
          </p:nvPr>
        </p:nvSpPr>
        <p:spPr>
          <a:xfrm>
            <a:off x="4271797" y="4725145"/>
            <a:ext cx="3860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991345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3" name="Zástupný symbol pro zápatí 2"/>
          <p:cNvSpPr>
            <a:spLocks noGrp="1"/>
          </p:cNvSpPr>
          <p:nvPr>
            <p:ph type="ftr" sz="quarter" idx="11"/>
          </p:nvPr>
        </p:nvSpPr>
        <p:spPr>
          <a:xfrm>
            <a:off x="4271797" y="4725145"/>
            <a:ext cx="3860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20647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8270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1197213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a:xfrm>
            <a:off x="609600" y="1600201"/>
            <a:ext cx="109728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98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02.10.2025</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226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54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A336688-953B-4A8E-AD3A-36E61391DCB2}"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21003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A336688-953B-4A8E-AD3A-36E61391DCB2}"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822A7-BC09-484D-BC55-2C183BC537E5}"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47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A336688-953B-4A8E-AD3A-36E61391DCB2}"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56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36688-953B-4A8E-AD3A-36E61391DCB2}"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15425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44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86605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8.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336688-953B-4A8E-AD3A-36E61391DCB2}" type="datetimeFigureOut">
              <a:rPr lang="en-GB" smtClean="0"/>
              <a:t>02/10/2025</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822A7-BC09-484D-BC55-2C183BC537E5}" type="slidenum">
              <a:rPr lang="en-GB" smtClean="0"/>
              <a:t>‹#›</a:t>
            </a:fld>
            <a:endParaRPr lang="en-GB"/>
          </a:p>
        </p:txBody>
      </p:sp>
    </p:spTree>
    <p:extLst>
      <p:ext uri="{BB962C8B-B14F-4D97-AF65-F5344CB8AC3E}">
        <p14:creationId xmlns:p14="http://schemas.microsoft.com/office/powerpoint/2010/main" val="4041744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Picture 4" descr="C:\Users\vitha\Desktop\ASZ_logo-rgb.jpg"/>
          <p:cNvPicPr>
            <a:picLocks noChangeAspect="1" noChangeArrowheads="1"/>
          </p:cNvPicPr>
          <p:nvPr userDrawn="1"/>
        </p:nvPicPr>
        <p:blipFill rotWithShape="1">
          <a:blip r:embed="rId13">
            <a:lum bright="70000" contrast="-70000"/>
            <a:extLst>
              <a:ext uri="{BEBA8EAE-BF5A-486C-A8C5-ECC9F3942E4B}">
                <a14:imgProps xmlns:a14="http://schemas.microsoft.com/office/drawing/2010/main">
                  <a14:imgLayer r:embed="rId14">
                    <a14:imgEffect>
                      <a14:saturation sat="66000"/>
                    </a14:imgEffect>
                  </a14:imgLayer>
                </a14:imgProps>
              </a:ext>
              <a:ext uri="{28A0092B-C50C-407E-A947-70E740481C1C}">
                <a14:useLocalDpi xmlns:a14="http://schemas.microsoft.com/office/drawing/2010/main" val="0"/>
              </a:ext>
            </a:extLst>
          </a:blip>
          <a:srcRect r="23542"/>
          <a:stretch/>
        </p:blipFill>
        <p:spPr bwMode="auto">
          <a:xfrm>
            <a:off x="5391307" y="946887"/>
            <a:ext cx="6800693" cy="5340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smt.cz/uploads/OP_VVV/Pravidla_pro_publicitu/logolinky/Logolink_OP_VVV_hor_barva_cz.jp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076" t="16772" r="3165" b="15437"/>
          <a:stretch/>
        </p:blipFill>
        <p:spPr bwMode="auto">
          <a:xfrm>
            <a:off x="2447595" y="5935201"/>
            <a:ext cx="6921371" cy="8241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vcr-logo-sablony-zahlavi"/>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056107" y="346813"/>
            <a:ext cx="2781300" cy="600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userDrawn="1"/>
        </p:nvGraphicFramePr>
        <p:xfrm>
          <a:off x="2461768" y="346813"/>
          <a:ext cx="4334272" cy="718895"/>
        </p:xfrm>
        <a:graphic>
          <a:graphicData uri="http://schemas.openxmlformats.org/drawingml/2006/table">
            <a:tbl>
              <a:tblPr firstRow="1" firstCol="1" bandRow="1">
                <a:tableStyleId>{5C22544A-7EE6-4342-B048-85BDC9FD1C3A}</a:tableStyleId>
              </a:tblPr>
              <a:tblGrid>
                <a:gridCol w="4334272">
                  <a:extLst>
                    <a:ext uri="{9D8B030D-6E8A-4147-A177-3AD203B41FA5}">
                      <a16:colId xmlns:a16="http://schemas.microsoft.com/office/drawing/2014/main" val="20000"/>
                    </a:ext>
                  </a:extLst>
                </a:gridCol>
              </a:tblGrid>
              <a:tr h="718895">
                <a:tc>
                  <a:txBody>
                    <a:bodyPr/>
                    <a:lstStyle/>
                    <a:p>
                      <a:pPr>
                        <a:lnSpc>
                          <a:spcPct val="115000"/>
                        </a:lnSpc>
                        <a:spcAft>
                          <a:spcPts val="1000"/>
                        </a:spcAft>
                        <a:tabLst>
                          <a:tab pos="765810" algn="l"/>
                        </a:tabLst>
                      </a:pPr>
                      <a:r>
                        <a:rPr lang="cs-CZ" sz="2100" dirty="0">
                          <a:solidFill>
                            <a:schemeClr val="tx2"/>
                          </a:solidFill>
                          <a:effectLst/>
                        </a:rPr>
                        <a:t>Úřad vlády České republiky</a:t>
                      </a:r>
                      <a:br>
                        <a:rPr lang="cs-CZ" sz="2100" dirty="0">
                          <a:solidFill>
                            <a:schemeClr val="tx2"/>
                          </a:solidFill>
                          <a:effectLst/>
                        </a:rPr>
                      </a:br>
                      <a:r>
                        <a:rPr lang="cs-CZ" sz="1400" dirty="0">
                          <a:solidFill>
                            <a:schemeClr val="tx2"/>
                          </a:solidFill>
                          <a:effectLst/>
                        </a:rPr>
                        <a:t>Odbor (Agentura) pro sociální začleňování</a:t>
                      </a:r>
                      <a:endParaRPr lang="cs-CZ" sz="1100" dirty="0">
                        <a:solidFill>
                          <a:schemeClr val="tx2"/>
                        </a:solidFill>
                        <a:effectLst/>
                        <a:latin typeface="Calibri"/>
                        <a:ea typeface="Calibri"/>
                        <a:cs typeface="Times New Roman"/>
                      </a:endParaRPr>
                    </a:p>
                  </a:txBody>
                  <a:tcPr marL="88220" marR="88220" marT="0" marB="0">
                    <a:noFill/>
                  </a:tcPr>
                </a:tc>
                <a:extLst>
                  <a:ext uri="{0D108BD9-81ED-4DB2-BD59-A6C34878D82A}">
                    <a16:rowId xmlns:a16="http://schemas.microsoft.com/office/drawing/2014/main" val="10000"/>
                  </a:ext>
                </a:extLst>
              </a:tr>
            </a:tbl>
          </a:graphicData>
        </a:graphic>
      </p:graphicFrame>
      <p:sp>
        <p:nvSpPr>
          <p:cNvPr id="10" name="Zástupný symbol pro nadpis 9"/>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Tree>
    <p:extLst>
      <p:ext uri="{BB962C8B-B14F-4D97-AF65-F5344CB8AC3E}">
        <p14:creationId xmlns:p14="http://schemas.microsoft.com/office/powerpoint/2010/main" val="29217860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ncernusa.org/news/least-educated-countries-toughest-to-get-an-education/?utm_source=chatgpt.com" TargetMode="External"/><Relationship Id="rId7" Type="http://schemas.openxmlformats.org/officeDocument/2006/relationships/hyperlink" Target="https://www.theguardian.com/commentisfree/2025/may/29/segregated-classrooms-roma-slovakia?utm_source=chatgpt.com" TargetMode="External"/><Relationship Id="rId2" Type="http://schemas.openxmlformats.org/officeDocument/2006/relationships/hyperlink" Target="https://www.unesco.org/en/articles/250-million-children-out-school-what-you-need-know-about-unescos-latest-education-data?utm_source=chatgpt.com" TargetMode="External"/><Relationship Id="rId1" Type="http://schemas.openxmlformats.org/officeDocument/2006/relationships/slideLayout" Target="../slideLayouts/slideLayout7.xml"/><Relationship Id="rId6" Type="http://schemas.openxmlformats.org/officeDocument/2006/relationships/hyperlink" Target="https://www.teenvogue.com/story/forced-pregnancy-tests-violate-girls-rights-in-east-africa?utm_source=chatgpt.com" TargetMode="External"/><Relationship Id="rId5" Type="http://schemas.openxmlformats.org/officeDocument/2006/relationships/hyperlink" Target="https://moderndiplomacy.eu/2021/06/07/segregated-education-and-exclusion-persist-in-eurasia/?utm_source=chatgpt.com" TargetMode="External"/><Relationship Id="rId4" Type="http://schemas.openxmlformats.org/officeDocument/2006/relationships/hyperlink" Target="https://www.hi-us.org/en/news/half-of-children-with-disabilities-still-excluded-from-the-school-system?utm_source=chatgpt.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s.slu.cz/auth/osoba/51962" TargetMode="External"/><Relationship Id="rId2" Type="http://schemas.openxmlformats.org/officeDocument/2006/relationships/hyperlink" Target="https://is.slu.cz/auth/osoba/5096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rzp.cz/" TargetMode="External"/><Relationship Id="rId2" Type="http://schemas.openxmlformats.org/officeDocument/2006/relationships/hyperlink" Target="http://www.worldbank.org/en/topic/disabilit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E222D-3E05-459F-ACA7-49A8CA7E99B7}"/>
              </a:ext>
            </a:extLst>
          </p:cNvPr>
          <p:cNvSpPr>
            <a:spLocks noGrp="1"/>
          </p:cNvSpPr>
          <p:nvPr>
            <p:ph type="ctrTitle"/>
          </p:nvPr>
        </p:nvSpPr>
        <p:spPr/>
        <p:txBody>
          <a:bodyPr/>
          <a:lstStyle/>
          <a:p>
            <a:r>
              <a:rPr lang="cs-CZ" dirty="0"/>
              <a:t>Inkluzivní pedagogika</a:t>
            </a:r>
            <a:endParaRPr lang="en-GB" dirty="0"/>
          </a:p>
        </p:txBody>
      </p:sp>
      <p:sp>
        <p:nvSpPr>
          <p:cNvPr id="3" name="Podnadpis 2">
            <a:extLst>
              <a:ext uri="{FF2B5EF4-FFF2-40B4-BE49-F238E27FC236}">
                <a16:creationId xmlns:a16="http://schemas.microsoft.com/office/drawing/2014/main" id="{34C3BBDF-0879-4F33-AA0A-F67F3B830071}"/>
              </a:ext>
            </a:extLst>
          </p:cNvPr>
          <p:cNvSpPr>
            <a:spLocks noGrp="1"/>
          </p:cNvSpPr>
          <p:nvPr>
            <p:ph type="subTitle" idx="1"/>
          </p:nvPr>
        </p:nvSpPr>
        <p:spPr/>
        <p:txBody>
          <a:bodyPr>
            <a:normAutofit/>
          </a:bodyPr>
          <a:lstStyle/>
          <a:p>
            <a:r>
              <a:rPr lang="cs-CZ" dirty="0"/>
              <a:t>2.r.Bc/ZS</a:t>
            </a:r>
          </a:p>
          <a:p>
            <a:r>
              <a:rPr lang="cs-CZ" dirty="0"/>
              <a:t>Mgr. Kateřina Janků, Ph.D.</a:t>
            </a:r>
          </a:p>
          <a:p>
            <a:endParaRPr lang="cs-CZ" b="1" dirty="0"/>
          </a:p>
          <a:p>
            <a:endParaRPr lang="cs-CZ" b="1" dirty="0"/>
          </a:p>
          <a:p>
            <a:endParaRPr lang="en-GB" dirty="0"/>
          </a:p>
        </p:txBody>
      </p:sp>
    </p:spTree>
    <p:extLst>
      <p:ext uri="{BB962C8B-B14F-4D97-AF65-F5344CB8AC3E}">
        <p14:creationId xmlns:p14="http://schemas.microsoft.com/office/powerpoint/2010/main" val="28082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A24E5-6531-4C35-A127-6E2CABEDECA6}"/>
              </a:ext>
            </a:extLst>
          </p:cNvPr>
          <p:cNvSpPr>
            <a:spLocks noGrp="1"/>
          </p:cNvSpPr>
          <p:nvPr>
            <p:ph type="title"/>
          </p:nvPr>
        </p:nvSpPr>
        <p:spPr/>
        <p:txBody>
          <a:bodyPr/>
          <a:lstStyle/>
          <a:p>
            <a:r>
              <a:rPr lang="cs-CZ" dirty="0"/>
              <a:t>Vzdělávací politika státu a regionu by měla:</a:t>
            </a:r>
            <a:endParaRPr lang="en-GB" dirty="0"/>
          </a:p>
        </p:txBody>
      </p:sp>
      <p:sp>
        <p:nvSpPr>
          <p:cNvPr id="3" name="Zástupný symbol pro obsah 2">
            <a:extLst>
              <a:ext uri="{FF2B5EF4-FFF2-40B4-BE49-F238E27FC236}">
                <a16:creationId xmlns:a16="http://schemas.microsoft.com/office/drawing/2014/main" id="{4AC2562A-A980-493B-82D0-0DC61F62AFC2}"/>
              </a:ext>
            </a:extLst>
          </p:cNvPr>
          <p:cNvSpPr>
            <a:spLocks noGrp="1"/>
          </p:cNvSpPr>
          <p:nvPr>
            <p:ph idx="1"/>
          </p:nvPr>
        </p:nvSpPr>
        <p:spPr/>
        <p:txBody>
          <a:bodyPr/>
          <a:lstStyle/>
          <a:p>
            <a:r>
              <a:rPr lang="cs-CZ" b="1" dirty="0"/>
              <a:t>…poskytovat kvalitní vzdělání všem dětem a žákům bez rozdílů v sociálním či rodinném zázemí, v etnickém původu nebo ve zdravotním stavu, v míře jejich nadání, v nesegregujícím prostředí.</a:t>
            </a:r>
          </a:p>
          <a:p>
            <a:r>
              <a:rPr lang="cs-CZ" b="1" dirty="0"/>
              <a:t> ….být proto adekvátně nastavená a materiálně i personálně připravená.</a:t>
            </a:r>
            <a:endParaRPr lang="cs-CZ" dirty="0"/>
          </a:p>
          <a:p>
            <a:pPr marL="0" indent="0">
              <a:buNone/>
            </a:pPr>
            <a:endParaRPr lang="en-GB" dirty="0"/>
          </a:p>
        </p:txBody>
      </p:sp>
    </p:spTree>
    <p:extLst>
      <p:ext uri="{BB962C8B-B14F-4D97-AF65-F5344CB8AC3E}">
        <p14:creationId xmlns:p14="http://schemas.microsoft.com/office/powerpoint/2010/main" val="300181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B6B01-8F5D-466B-B491-E6B095FDFF2F}"/>
              </a:ext>
            </a:extLst>
          </p:cNvPr>
          <p:cNvSpPr>
            <a:spLocks noGrp="1"/>
          </p:cNvSpPr>
          <p:nvPr>
            <p:ph type="title"/>
          </p:nvPr>
        </p:nvSpPr>
        <p:spPr/>
        <p:txBody>
          <a:bodyPr/>
          <a:lstStyle/>
          <a:p>
            <a:r>
              <a:rPr lang="cs-CZ" dirty="0"/>
              <a:t>Přístupy ve vzdělávání </a:t>
            </a:r>
          </a:p>
        </p:txBody>
      </p:sp>
      <p:sp>
        <p:nvSpPr>
          <p:cNvPr id="3" name="Zástupný symbol pro obsah 2">
            <a:extLst>
              <a:ext uri="{FF2B5EF4-FFF2-40B4-BE49-F238E27FC236}">
                <a16:creationId xmlns:a16="http://schemas.microsoft.com/office/drawing/2014/main" id="{61BCEA7C-EE52-429F-8E23-32526993D1B4}"/>
              </a:ext>
            </a:extLst>
          </p:cNvPr>
          <p:cNvSpPr>
            <a:spLocks noGrp="1"/>
          </p:cNvSpPr>
          <p:nvPr>
            <p:ph idx="1"/>
          </p:nvPr>
        </p:nvSpPr>
        <p:spPr/>
        <p:txBody>
          <a:bodyPr/>
          <a:lstStyle/>
          <a:p>
            <a:r>
              <a:rPr lang="cs-CZ" dirty="0"/>
              <a:t> </a:t>
            </a:r>
          </a:p>
        </p:txBody>
      </p:sp>
      <p:graphicFrame>
        <p:nvGraphicFramePr>
          <p:cNvPr id="4" name="Objekt 3">
            <a:extLst>
              <a:ext uri="{FF2B5EF4-FFF2-40B4-BE49-F238E27FC236}">
                <a16:creationId xmlns:a16="http://schemas.microsoft.com/office/drawing/2014/main" id="{57E211F0-EB4F-45A7-BEDB-1BCDEE666CC8}"/>
              </a:ext>
            </a:extLst>
          </p:cNvPr>
          <p:cNvGraphicFramePr>
            <a:graphicFrameLocks noChangeAspect="1"/>
          </p:cNvGraphicFramePr>
          <p:nvPr>
            <p:extLst>
              <p:ext uri="{D42A27DB-BD31-4B8C-83A1-F6EECF244321}">
                <p14:modId xmlns:p14="http://schemas.microsoft.com/office/powerpoint/2010/main" val="283473428"/>
              </p:ext>
            </p:extLst>
          </p:nvPr>
        </p:nvGraphicFramePr>
        <p:xfrm>
          <a:off x="1427584" y="2491273"/>
          <a:ext cx="9469013" cy="3480319"/>
        </p:xfrm>
        <a:graphic>
          <a:graphicData uri="http://schemas.openxmlformats.org/presentationml/2006/ole">
            <mc:AlternateContent xmlns:mc="http://schemas.openxmlformats.org/markup-compatibility/2006">
              <mc:Choice xmlns:v="urn:schemas-microsoft-com:vml" Requires="v">
                <p:oleObj name="Document" r:id="rId2" imgW="5762038" imgH="2316212" progId="Word.Document.12">
                  <p:embed/>
                </p:oleObj>
              </mc:Choice>
              <mc:Fallback>
                <p:oleObj name="Document" r:id="rId2" imgW="5762038" imgH="2316212" progId="Word.Document.12">
                  <p:embed/>
                  <p:pic>
                    <p:nvPicPr>
                      <p:cNvPr id="4" name="Objekt 3">
                        <a:extLst>
                          <a:ext uri="{FF2B5EF4-FFF2-40B4-BE49-F238E27FC236}">
                            <a16:creationId xmlns:a16="http://schemas.microsoft.com/office/drawing/2014/main" id="{57E211F0-EB4F-45A7-BEDB-1BCDEE666CC8}"/>
                          </a:ext>
                        </a:extLst>
                      </p:cNvPr>
                      <p:cNvPicPr/>
                      <p:nvPr/>
                    </p:nvPicPr>
                    <p:blipFill>
                      <a:blip r:embed="rId3"/>
                      <a:stretch>
                        <a:fillRect/>
                      </a:stretch>
                    </p:blipFill>
                    <p:spPr>
                      <a:xfrm>
                        <a:off x="1427584" y="2491273"/>
                        <a:ext cx="9469013" cy="3480319"/>
                      </a:xfrm>
                      <a:prstGeom prst="rect">
                        <a:avLst/>
                      </a:prstGeom>
                    </p:spPr>
                  </p:pic>
                </p:oleObj>
              </mc:Fallback>
            </mc:AlternateContent>
          </a:graphicData>
        </a:graphic>
      </p:graphicFrame>
    </p:spTree>
    <p:extLst>
      <p:ext uri="{BB962C8B-B14F-4D97-AF65-F5344CB8AC3E}">
        <p14:creationId xmlns:p14="http://schemas.microsoft.com/office/powerpoint/2010/main" val="291587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E77A96-5CB8-4D01-BAB2-193ACFAA2477}"/>
              </a:ext>
            </a:extLst>
          </p:cNvPr>
          <p:cNvSpPr>
            <a:spLocks noGrp="1"/>
          </p:cNvSpPr>
          <p:nvPr>
            <p:ph type="title"/>
          </p:nvPr>
        </p:nvSpPr>
        <p:spPr/>
        <p:txBody>
          <a:bodyPr/>
          <a:lstStyle/>
          <a:p>
            <a:r>
              <a:rPr lang="cs-CZ" dirty="0"/>
              <a:t>EXKLUZE</a:t>
            </a:r>
          </a:p>
        </p:txBody>
      </p:sp>
      <p:sp>
        <p:nvSpPr>
          <p:cNvPr id="3" name="Zástupný symbol pro obsah 2">
            <a:extLst>
              <a:ext uri="{FF2B5EF4-FFF2-40B4-BE49-F238E27FC236}">
                <a16:creationId xmlns:a16="http://schemas.microsoft.com/office/drawing/2014/main" id="{60BA2CA1-E1AD-478D-8B78-F683EFB36C1D}"/>
              </a:ext>
            </a:extLst>
          </p:cNvPr>
          <p:cNvSpPr>
            <a:spLocks noGrp="1"/>
          </p:cNvSpPr>
          <p:nvPr>
            <p:ph idx="1"/>
          </p:nvPr>
        </p:nvSpPr>
        <p:spPr/>
        <p:txBody>
          <a:bodyPr>
            <a:normAutofit fontScale="92500" lnSpcReduction="10000"/>
          </a:bodyPr>
          <a:lstStyle/>
          <a:p>
            <a:pPr marL="0" lvl="0" indent="0">
              <a:buNone/>
            </a:pPr>
            <a:r>
              <a:rPr lang="cs-CZ" b="1" dirty="0"/>
              <a:t>Období:</a:t>
            </a:r>
            <a:r>
              <a:rPr lang="cs-CZ" dirty="0"/>
              <a:t> převažovala do 19. století (ve světě i u nás); v některých částech světa přetrvává dodnes, viz dále</a:t>
            </a:r>
          </a:p>
          <a:p>
            <a:pPr lvl="0"/>
            <a:r>
              <a:rPr lang="cs-CZ" b="1" dirty="0"/>
              <a:t>Definice:</a:t>
            </a:r>
            <a:r>
              <a:rPr lang="cs-CZ" dirty="0"/>
              <a:t> osoby s postižením nebo odlišností byly vyloučeny ze vzdělávání i běžného společenského života. Často byli vnímáni jako „neschopní“ vzdělávání, umisťováni do ústavů nebo zůstávali mimo oficiální společnost (souvisí s termíny – nevzdělavatelný, nevychovatelný – až do 90. let u nás pro děti s TMP a KP)</a:t>
            </a:r>
          </a:p>
          <a:p>
            <a:pPr lvl="0"/>
            <a:r>
              <a:rPr lang="cs-CZ" b="1" dirty="0"/>
              <a:t>Sociální souvislosti:</a:t>
            </a:r>
            <a:r>
              <a:rPr lang="cs-CZ" dirty="0"/>
              <a:t> vyloučení ze vzdělání znamenalo téměř nulovou šanci na zaměstnání, společenské uplatnění i na rovnocenný život. Lidé byli a jsou odkázáni na rodinu či charitu.</a:t>
            </a:r>
          </a:p>
          <a:p>
            <a:endParaRPr lang="cs-CZ" dirty="0"/>
          </a:p>
        </p:txBody>
      </p:sp>
    </p:spTree>
    <p:extLst>
      <p:ext uri="{BB962C8B-B14F-4D97-AF65-F5344CB8AC3E}">
        <p14:creationId xmlns:p14="http://schemas.microsoft.com/office/powerpoint/2010/main" val="86736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01C4249D-07D3-4F49-9F1E-2BA6D3656960}"/>
              </a:ext>
            </a:extLst>
          </p:cNvPr>
          <p:cNvSpPr/>
          <p:nvPr/>
        </p:nvSpPr>
        <p:spPr>
          <a:xfrm>
            <a:off x="861526" y="818587"/>
            <a:ext cx="10468947" cy="5668731"/>
          </a:xfrm>
          <a:prstGeom prst="rect">
            <a:avLst/>
          </a:prstGeom>
        </p:spPr>
        <p:txBody>
          <a:bodyPr wrap="square">
            <a:spAutoFit/>
          </a:bodyPr>
          <a:lstStyle/>
          <a:p>
            <a:r>
              <a:rPr lang="cs-CZ" sz="1400" b="1" dirty="0">
                <a:latin typeface="Times New Roman" panose="02020603050405020304" pitchFamily="18" charset="0"/>
                <a:cs typeface="Times New Roman" panose="02020603050405020304" pitchFamily="18" charset="0"/>
              </a:rPr>
              <a:t>Země a formy vzdělávací exkluze</a:t>
            </a:r>
          </a:p>
          <a:p>
            <a:pPr>
              <a:lnSpc>
                <a:spcPct val="115000"/>
              </a:lnSpc>
              <a:spcBef>
                <a:spcPts val="200"/>
              </a:spcBef>
              <a:spcAft>
                <a:spcPts val="0"/>
              </a:spcAft>
            </a:pPr>
            <a:r>
              <a:rPr lang="cs-CZ" sz="1400" b="1" dirty="0">
                <a:latin typeface="Times New Roman" panose="02020603050405020304" pitchFamily="18" charset="0"/>
                <a:cs typeface="Times New Roman" panose="02020603050405020304" pitchFamily="18" charset="0"/>
              </a:rPr>
              <a:t>1. Afghánistán</a:t>
            </a:r>
          </a:p>
          <a:p>
            <a:r>
              <a:rPr lang="cs-CZ" sz="1400" dirty="0">
                <a:latin typeface="Times New Roman" panose="02020603050405020304" pitchFamily="18" charset="0"/>
                <a:cs typeface="Times New Roman" panose="02020603050405020304" pitchFamily="18" charset="0"/>
              </a:rPr>
              <a:t>UNESCO uvádí, že zhruba polovina dětí školního věku není zapsána ve škole. Patří sem jak primární, tak sekundární vzdělávání, s drtivým dopadem na dívky. </a:t>
            </a:r>
            <a:r>
              <a:rPr lang="cs-CZ"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unesco.org</a:t>
            </a:r>
            <a:endParaRPr lang="cs-CZ" sz="1400" dirty="0">
              <a:latin typeface="Times New Roman" panose="02020603050405020304" pitchFamily="18" charset="0"/>
              <a:cs typeface="Times New Roman" panose="02020603050405020304" pitchFamily="18" charset="0"/>
            </a:endParaRPr>
          </a:p>
          <a:p>
            <a:pPr>
              <a:lnSpc>
                <a:spcPct val="115000"/>
              </a:lnSpc>
              <a:spcBef>
                <a:spcPts val="200"/>
              </a:spcBef>
              <a:spcAft>
                <a:spcPts val="0"/>
              </a:spcAft>
            </a:pPr>
            <a:r>
              <a:rPr lang="cs-CZ" sz="1400" b="1" dirty="0">
                <a:latin typeface="Times New Roman" panose="02020603050405020304" pitchFamily="18" charset="0"/>
                <a:cs typeface="Times New Roman" panose="02020603050405020304" pitchFamily="18" charset="0"/>
              </a:rPr>
              <a:t>2. Jemen</a:t>
            </a:r>
          </a:p>
          <a:p>
            <a:r>
              <a:rPr lang="cs-CZ" sz="1400" dirty="0">
                <a:latin typeface="Times New Roman" panose="02020603050405020304" pitchFamily="18" charset="0"/>
                <a:cs typeface="Times New Roman" panose="02020603050405020304" pitchFamily="18" charset="0"/>
              </a:rPr>
              <a:t>Kvůli desetiletí konfliktu je tamní vzdělávací systém ve vážné krizi – přibližně jedno ze tří dětí školního věku nechodí do školy. </a:t>
            </a:r>
            <a:r>
              <a:rPr lang="cs-CZ"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concernusa.org</a:t>
            </a:r>
            <a:endParaRPr lang="cs-CZ" sz="1400" dirty="0">
              <a:latin typeface="Times New Roman" panose="02020603050405020304" pitchFamily="18" charset="0"/>
              <a:cs typeface="Times New Roman" panose="02020603050405020304" pitchFamily="18" charset="0"/>
            </a:endParaRPr>
          </a:p>
          <a:p>
            <a:pPr>
              <a:lnSpc>
                <a:spcPct val="115000"/>
              </a:lnSpc>
              <a:spcBef>
                <a:spcPts val="200"/>
              </a:spcBef>
              <a:spcAft>
                <a:spcPts val="0"/>
              </a:spcAft>
            </a:pPr>
            <a:r>
              <a:rPr lang="cs-CZ" sz="1400" b="1" dirty="0">
                <a:latin typeface="Times New Roman" panose="02020603050405020304" pitchFamily="18" charset="0"/>
                <a:cs typeface="Times New Roman" panose="02020603050405020304" pitchFamily="18" charset="0"/>
              </a:rPr>
              <a:t>3. Subsaharská Afrika</a:t>
            </a:r>
          </a:p>
          <a:p>
            <a:r>
              <a:rPr lang="cs-CZ" sz="1400" dirty="0">
                <a:latin typeface="Times New Roman" panose="02020603050405020304" pitchFamily="18" charset="0"/>
                <a:cs typeface="Times New Roman" panose="02020603050405020304" pitchFamily="18" charset="0"/>
              </a:rPr>
              <a:t>Zde je aktuálně nejvyšší podíl dětí mimo školu. Téměř 30 % z nich je vzděláváno mimo oficiální systém.</a:t>
            </a:r>
          </a:p>
          <a:p>
            <a:pPr>
              <a:lnSpc>
                <a:spcPct val="115000"/>
              </a:lnSpc>
              <a:spcBef>
                <a:spcPts val="200"/>
              </a:spcBef>
              <a:spcAft>
                <a:spcPts val="0"/>
              </a:spcAft>
            </a:pPr>
            <a:r>
              <a:rPr lang="cs-CZ" sz="1400" b="1" dirty="0">
                <a:latin typeface="Times New Roman" panose="02020603050405020304" pitchFamily="18" charset="0"/>
                <a:cs typeface="Times New Roman" panose="02020603050405020304" pitchFamily="18" charset="0"/>
              </a:rPr>
              <a:t>4. Nízkopříjmové a </a:t>
            </a:r>
            <a:r>
              <a:rPr lang="cs-CZ" sz="1400" b="1" dirty="0" err="1">
                <a:latin typeface="Times New Roman" panose="02020603050405020304" pitchFamily="18" charset="0"/>
                <a:cs typeface="Times New Roman" panose="02020603050405020304" pitchFamily="18" charset="0"/>
              </a:rPr>
              <a:t>středněpříjmové</a:t>
            </a:r>
            <a:r>
              <a:rPr lang="cs-CZ" sz="1400" b="1" dirty="0">
                <a:latin typeface="Times New Roman" panose="02020603050405020304" pitchFamily="18" charset="0"/>
                <a:cs typeface="Times New Roman" panose="02020603050405020304" pitchFamily="18" charset="0"/>
              </a:rPr>
              <a:t> země – děti s postižením</a:t>
            </a:r>
          </a:p>
          <a:p>
            <a:r>
              <a:rPr lang="cs-CZ" sz="1400" dirty="0">
                <a:latin typeface="Times New Roman" panose="02020603050405020304" pitchFamily="18" charset="0"/>
                <a:cs typeface="Times New Roman" panose="02020603050405020304" pitchFamily="18" charset="0"/>
              </a:rPr>
              <a:t>Až 50 % dětí s postižením v těchto zemích není do vzdělávání vůbec zapojeno. Míra u dívek s postižením je ještě nižší – jen cca 42 % dokončí základní školu. </a:t>
            </a:r>
            <a:r>
              <a:rPr lang="cs-CZ" sz="14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Humanity &amp; </a:t>
            </a:r>
            <a:r>
              <a:rPr lang="cs-CZ" sz="1400" dirty="0" err="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Inclusion</a:t>
            </a:r>
            <a:endParaRPr lang="cs-CZ" sz="1400" dirty="0">
              <a:latin typeface="Times New Roman" panose="02020603050405020304" pitchFamily="18" charset="0"/>
              <a:cs typeface="Times New Roman" panose="02020603050405020304" pitchFamily="18" charset="0"/>
            </a:endParaRPr>
          </a:p>
          <a:p>
            <a:pPr>
              <a:lnSpc>
                <a:spcPct val="115000"/>
              </a:lnSpc>
              <a:spcBef>
                <a:spcPts val="200"/>
              </a:spcBef>
              <a:spcAft>
                <a:spcPts val="0"/>
              </a:spcAft>
            </a:pPr>
            <a:r>
              <a:rPr lang="cs-CZ" sz="1400" b="1" dirty="0">
                <a:latin typeface="Times New Roman" panose="02020603050405020304" pitchFamily="18" charset="0"/>
                <a:cs typeface="Times New Roman" panose="02020603050405020304" pitchFamily="18" charset="0"/>
              </a:rPr>
              <a:t>5. Eurasie – děti z </a:t>
            </a:r>
            <a:r>
              <a:rPr lang="cs-CZ" sz="1400" b="1" dirty="0" err="1">
                <a:latin typeface="Times New Roman" panose="02020603050405020304" pitchFamily="18" charset="0"/>
                <a:cs typeface="Times New Roman" panose="02020603050405020304" pitchFamily="18" charset="0"/>
              </a:rPr>
              <a:t>marginalizovaných</a:t>
            </a:r>
            <a:r>
              <a:rPr lang="cs-CZ" sz="1400" b="1" dirty="0">
                <a:latin typeface="Times New Roman" panose="02020603050405020304" pitchFamily="18" charset="0"/>
                <a:cs typeface="Times New Roman" panose="02020603050405020304" pitchFamily="18" charset="0"/>
              </a:rPr>
              <a:t> skupin a menšin</a:t>
            </a:r>
          </a:p>
          <a:p>
            <a:pPr marL="342900" lvl="0" indent="-342900">
              <a:buSzPts val="1000"/>
              <a:buFont typeface="Symbol" panose="05050102010706020507" pitchFamily="18" charset="2"/>
              <a:buChar char=""/>
              <a:tabLst>
                <a:tab pos="457200" algn="l"/>
              </a:tabLst>
            </a:pPr>
            <a:r>
              <a:rPr lang="cs-CZ" sz="1400" dirty="0">
                <a:latin typeface="Times New Roman" panose="02020603050405020304" pitchFamily="18" charset="0"/>
                <a:cs typeface="Times New Roman" panose="02020603050405020304" pitchFamily="18" charset="0"/>
              </a:rPr>
              <a:t>V řadě zemí stále převládá tzv. medicínský model vzdělávání, který vede k oddělení dětí s postižením.</a:t>
            </a:r>
          </a:p>
          <a:p>
            <a:pPr marL="342900" lvl="0" indent="-342900">
              <a:buSzPts val="1000"/>
              <a:buFont typeface="Symbol" panose="05050102010706020507" pitchFamily="18" charset="2"/>
              <a:buChar char=""/>
              <a:tabLst>
                <a:tab pos="457200" algn="l"/>
              </a:tabLst>
            </a:pPr>
            <a:r>
              <a:rPr lang="cs-CZ" sz="1400" dirty="0">
                <a:latin typeface="Times New Roman" panose="02020603050405020304" pitchFamily="18" charset="0"/>
                <a:cs typeface="Times New Roman" panose="02020603050405020304" pitchFamily="18" charset="0"/>
              </a:rPr>
              <a:t>Například děti z romských či jiných menšin jsou až ve 22 ze 30 zemí vzdělávány odděleně. Až 60 % romských, </a:t>
            </a:r>
            <a:r>
              <a:rPr lang="cs-CZ" sz="1400" dirty="0" err="1">
                <a:latin typeface="Times New Roman" panose="02020603050405020304" pitchFamily="18" charset="0"/>
                <a:cs typeface="Times New Roman" panose="02020603050405020304" pitchFamily="18" charset="0"/>
              </a:rPr>
              <a:t>ashkalských</a:t>
            </a:r>
            <a:r>
              <a:rPr lang="cs-CZ" sz="1400" dirty="0">
                <a:latin typeface="Times New Roman" panose="02020603050405020304" pitchFamily="18" charset="0"/>
                <a:cs typeface="Times New Roman" panose="02020603050405020304" pitchFamily="18" charset="0"/>
              </a:rPr>
              <a:t> a egyptských mladistvých v Balkánu neabsolvuje střední školu. </a:t>
            </a:r>
            <a:r>
              <a:rPr lang="cs-CZ" sz="1400" dirty="0" err="1">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Modern</a:t>
            </a:r>
            <a:r>
              <a:rPr lang="cs-CZ" sz="14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cs-CZ" sz="1400" dirty="0" err="1">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Diplomacy</a:t>
            </a:r>
            <a:endParaRPr lang="cs-CZ" sz="1400" dirty="0">
              <a:latin typeface="Times New Roman" panose="02020603050405020304" pitchFamily="18" charset="0"/>
              <a:cs typeface="Times New Roman" panose="02020603050405020304" pitchFamily="18" charset="0"/>
            </a:endParaRPr>
          </a:p>
          <a:p>
            <a:pPr>
              <a:lnSpc>
                <a:spcPct val="115000"/>
              </a:lnSpc>
              <a:spcBef>
                <a:spcPts val="200"/>
              </a:spcBef>
              <a:spcAft>
                <a:spcPts val="0"/>
              </a:spcAft>
            </a:pPr>
            <a:r>
              <a:rPr lang="cs-CZ" sz="1400" b="1" dirty="0">
                <a:latin typeface="Times New Roman" panose="02020603050405020304" pitchFamily="18" charset="0"/>
                <a:cs typeface="Times New Roman" panose="02020603050405020304" pitchFamily="18" charset="0"/>
              </a:rPr>
              <a:t>6. Uganda a Tanzanie – těhotné dívky (výchovné exkluze)</a:t>
            </a:r>
          </a:p>
          <a:p>
            <a:pPr marL="342900" lvl="0" indent="-342900">
              <a:buSzPts val="1000"/>
              <a:buFont typeface="Symbol" panose="05050102010706020507" pitchFamily="18" charset="2"/>
              <a:buChar char=""/>
              <a:tabLst>
                <a:tab pos="457200" algn="l"/>
              </a:tabLst>
            </a:pPr>
            <a:r>
              <a:rPr lang="cs-CZ" sz="1400" dirty="0">
                <a:latin typeface="Times New Roman" panose="02020603050405020304" pitchFamily="18" charset="0"/>
                <a:cs typeface="Times New Roman" panose="02020603050405020304" pitchFamily="18" charset="0"/>
              </a:rPr>
              <a:t>V Ugandě jsou dívky často nuceny podstoupit těhotenské testy a následně vyloučeny ze školy. Přestože existují pokyny, aby mohly po roce mateřské dovolené znovu začleněny, praxe je často jiná. </a:t>
            </a:r>
            <a:r>
              <a:rPr lang="cs-CZ" sz="1400" dirty="0" err="1">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Teen</a:t>
            </a:r>
            <a:r>
              <a:rPr lang="cs-CZ" sz="14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cs-CZ" sz="1400" dirty="0" err="1">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Vogue</a:t>
            </a:r>
            <a:endParaRPr lang="cs-CZ" sz="1400" dirty="0">
              <a:latin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400" dirty="0">
                <a:latin typeface="Times New Roman" panose="02020603050405020304" pitchFamily="18" charset="0"/>
                <a:cs typeface="Times New Roman" panose="02020603050405020304" pitchFamily="18" charset="0"/>
              </a:rPr>
              <a:t>V Tanzanii formálně zrušili absolutní zákaz návratu těhotných dívek do školy, ale v praxi se nucené testování a vyloučení stále vyskytuje. </a:t>
            </a:r>
            <a:r>
              <a:rPr lang="cs-CZ" sz="1400" dirty="0" err="1">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Teen</a:t>
            </a:r>
            <a:r>
              <a:rPr lang="cs-CZ" sz="14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cs-CZ" sz="1400" dirty="0" err="1">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Vogue</a:t>
            </a:r>
            <a:endParaRPr lang="cs-CZ" sz="1400" dirty="0">
              <a:latin typeface="Times New Roman" panose="02020603050405020304" pitchFamily="18" charset="0"/>
              <a:cs typeface="Times New Roman" panose="02020603050405020304" pitchFamily="18" charset="0"/>
            </a:endParaRPr>
          </a:p>
          <a:p>
            <a:pPr>
              <a:lnSpc>
                <a:spcPct val="115000"/>
              </a:lnSpc>
              <a:spcBef>
                <a:spcPts val="200"/>
              </a:spcBef>
              <a:spcAft>
                <a:spcPts val="0"/>
              </a:spcAft>
            </a:pPr>
            <a:r>
              <a:rPr lang="cs-CZ" sz="1400" b="1" dirty="0">
                <a:latin typeface="Times New Roman" panose="02020603050405020304" pitchFamily="18" charset="0"/>
                <a:cs typeface="Times New Roman" panose="02020603050405020304" pitchFamily="18" charset="0"/>
              </a:rPr>
              <a:t>7. Slovensko – romské děti</a:t>
            </a:r>
          </a:p>
          <a:p>
            <a:r>
              <a:rPr lang="cs-CZ" sz="1400" dirty="0" err="1">
                <a:latin typeface="Times New Roman" panose="02020603050405020304" pitchFamily="18" charset="0"/>
                <a:cs typeface="Times New Roman" panose="02020603050405020304" pitchFamily="18" charset="0"/>
              </a:rPr>
              <a:t>Rómští</a:t>
            </a:r>
            <a:r>
              <a:rPr lang="cs-CZ" sz="1400" dirty="0">
                <a:latin typeface="Times New Roman" panose="02020603050405020304" pitchFamily="18" charset="0"/>
                <a:cs typeface="Times New Roman" panose="02020603050405020304" pitchFamily="18" charset="0"/>
              </a:rPr>
              <a:t> žáci jsou často segregováni do samostatných škol nebo tříd, které mají horší podmínky a nižší očekávání. Přes právní úpravy z roku 2020 často dochází spíše k přejmenovávání než k reálné změně. </a:t>
            </a:r>
            <a:r>
              <a:rPr lang="cs-CZ" sz="14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theguardian.com</a:t>
            </a:r>
            <a:endParaRPr lang="cs-CZ" sz="1400" dirty="0">
              <a:latin typeface="Times New Roman" panose="02020603050405020304" pitchFamily="18" charset="0"/>
              <a:cs typeface="Times New Roman" panose="02020603050405020304" pitchFamily="18" charset="0"/>
            </a:endParaRPr>
          </a:p>
          <a:p>
            <a:r>
              <a:rPr lang="cs-CZ"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39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D11C6-392B-453D-8251-935F055BA0C6}"/>
              </a:ext>
            </a:extLst>
          </p:cNvPr>
          <p:cNvSpPr>
            <a:spLocks noGrp="1"/>
          </p:cNvSpPr>
          <p:nvPr>
            <p:ph type="title"/>
          </p:nvPr>
        </p:nvSpPr>
        <p:spPr/>
        <p:txBody>
          <a:bodyPr/>
          <a:lstStyle/>
          <a:p>
            <a:r>
              <a:rPr lang="cs-CZ" dirty="0"/>
              <a:t>SEGREGACE</a:t>
            </a:r>
          </a:p>
        </p:txBody>
      </p:sp>
      <p:sp>
        <p:nvSpPr>
          <p:cNvPr id="3" name="Zástupný symbol pro obsah 2">
            <a:extLst>
              <a:ext uri="{FF2B5EF4-FFF2-40B4-BE49-F238E27FC236}">
                <a16:creationId xmlns:a16="http://schemas.microsoft.com/office/drawing/2014/main" id="{9C1DE1EA-29C7-46F8-820F-D92CDE610FE0}"/>
              </a:ext>
            </a:extLst>
          </p:cNvPr>
          <p:cNvSpPr>
            <a:spLocks noGrp="1"/>
          </p:cNvSpPr>
          <p:nvPr>
            <p:ph idx="1"/>
          </p:nvPr>
        </p:nvSpPr>
        <p:spPr/>
        <p:txBody>
          <a:bodyPr>
            <a:normAutofit lnSpcReduction="10000"/>
          </a:bodyPr>
          <a:lstStyle/>
          <a:p>
            <a:pPr marL="0" lvl="0" indent="0">
              <a:buNone/>
            </a:pPr>
            <a:r>
              <a:rPr lang="cs-CZ" b="1" dirty="0"/>
              <a:t>Období:</a:t>
            </a:r>
            <a:r>
              <a:rPr lang="cs-CZ" dirty="0"/>
              <a:t> od 19. století do poloviny 20. století (v Československu silně od 1. republiky do 80. let 20. stol.).</a:t>
            </a:r>
          </a:p>
          <a:p>
            <a:pPr lvl="0"/>
            <a:r>
              <a:rPr lang="cs-CZ" b="1" dirty="0"/>
              <a:t>Definice:</a:t>
            </a:r>
            <a:r>
              <a:rPr lang="cs-CZ" dirty="0"/>
              <a:t> vzdělávání oddělené – vznik speciálních škol a ústavů pro „jiné“ děti (např. školy pro neslyšící, nevidomé, děti s mentálním postižením). Cílem bylo vzdělávat, ale odděleně od „běžných“ dětí.</a:t>
            </a:r>
          </a:p>
          <a:p>
            <a:pPr lvl="0"/>
            <a:r>
              <a:rPr lang="cs-CZ" b="1" dirty="0"/>
              <a:t>Sociální souvislosti:</a:t>
            </a:r>
            <a:r>
              <a:rPr lang="cs-CZ" dirty="0"/>
              <a:t> poskytovalo alespoň určité vzdělání, ale vedlo k sociálním bariérám – oddělení znamenalo menší kontakt se širší společností, často menší možnosti pracovního uplatnění a přetrvávání stereotypů.</a:t>
            </a:r>
          </a:p>
          <a:p>
            <a:endParaRPr lang="cs-CZ" dirty="0"/>
          </a:p>
        </p:txBody>
      </p:sp>
    </p:spTree>
    <p:extLst>
      <p:ext uri="{BB962C8B-B14F-4D97-AF65-F5344CB8AC3E}">
        <p14:creationId xmlns:p14="http://schemas.microsoft.com/office/powerpoint/2010/main" val="177041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61431158-910D-4F74-9A6F-58948B35A754}"/>
              </a:ext>
            </a:extLst>
          </p:cNvPr>
          <p:cNvSpPr/>
          <p:nvPr/>
        </p:nvSpPr>
        <p:spPr>
          <a:xfrm>
            <a:off x="1020147" y="740225"/>
            <a:ext cx="10151706" cy="5104346"/>
          </a:xfrm>
          <a:prstGeom prst="rect">
            <a:avLst/>
          </a:prstGeom>
        </p:spPr>
        <p:txBody>
          <a:bodyPr wrap="square">
            <a:spAutoFit/>
          </a:bodyPr>
          <a:lstStyle/>
          <a:p>
            <a:pPr>
              <a:lnSpc>
                <a:spcPct val="115000"/>
              </a:lnSpc>
              <a:spcBef>
                <a:spcPts val="600"/>
              </a:spcBef>
              <a:spcAft>
                <a:spcPts val="0"/>
              </a:spcAft>
            </a:pPr>
            <a:r>
              <a:rPr lang="cs-CZ" sz="1400" b="1" dirty="0">
                <a:latin typeface="Times New Roman" panose="02020603050405020304" pitchFamily="18" charset="0"/>
                <a:ea typeface="Times New Roman" panose="02020603050405020304" pitchFamily="18" charset="0"/>
              </a:rPr>
              <a:t>Příklady segregace ve světě</a:t>
            </a:r>
            <a:endParaRPr lang="cs-CZ" sz="1400" dirty="0">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USA – školní segregace Afroameričanů</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Až do 50. let 20. století existovaly v USA oddělené školy pro černé a bílé děti („</a:t>
            </a:r>
            <a:r>
              <a:rPr lang="cs-CZ" sz="1200" dirty="0" err="1">
                <a:latin typeface="Times New Roman" panose="02020603050405020304" pitchFamily="18" charset="0"/>
                <a:ea typeface="Times New Roman" panose="02020603050405020304" pitchFamily="18" charset="0"/>
                <a:cs typeface="Times New Roman" panose="02020603050405020304" pitchFamily="18" charset="0"/>
              </a:rPr>
              <a:t>separate</a:t>
            </a:r>
            <a:r>
              <a:rPr lang="cs-CZ" sz="1200" dirty="0">
                <a:latin typeface="Times New Roman" panose="02020603050405020304" pitchFamily="18" charset="0"/>
                <a:ea typeface="Times New Roman" panose="02020603050405020304" pitchFamily="18" charset="0"/>
                <a:cs typeface="Times New Roman" panose="02020603050405020304" pitchFamily="18" charset="0"/>
              </a:rPr>
              <a:t> but </a:t>
            </a:r>
            <a:r>
              <a:rPr lang="cs-CZ" sz="1200" dirty="0" err="1">
                <a:latin typeface="Times New Roman" panose="02020603050405020304" pitchFamily="18" charset="0"/>
                <a:ea typeface="Times New Roman" panose="02020603050405020304" pitchFamily="18" charset="0"/>
                <a:cs typeface="Times New Roman" panose="02020603050405020304" pitchFamily="18" charset="0"/>
              </a:rPr>
              <a:t>equal</a:t>
            </a:r>
            <a:r>
              <a:rPr lang="cs-CZ" sz="1200" dirty="0">
                <a:latin typeface="Times New Roman" panose="02020603050405020304" pitchFamily="18" charset="0"/>
                <a:ea typeface="Times New Roman" panose="02020603050405020304" pitchFamily="18" charset="0"/>
                <a:cs typeface="Times New Roman" panose="02020603050405020304" pitchFamily="18" charset="0"/>
              </a:rPr>
              <a:t>“). Rozhodnutí </a:t>
            </a:r>
            <a:r>
              <a:rPr lang="cs-CZ" sz="1200" i="1" dirty="0">
                <a:latin typeface="Times New Roman" panose="02020603050405020304" pitchFamily="18" charset="0"/>
                <a:ea typeface="Times New Roman" panose="02020603050405020304" pitchFamily="18" charset="0"/>
                <a:cs typeface="Times New Roman" panose="02020603050405020304" pitchFamily="18" charset="0"/>
              </a:rPr>
              <a:t>Brown v. </a:t>
            </a:r>
            <a:r>
              <a:rPr lang="cs-CZ" sz="1200" i="1" dirty="0" err="1">
                <a:latin typeface="Times New Roman" panose="02020603050405020304" pitchFamily="18" charset="0"/>
                <a:ea typeface="Times New Roman" panose="02020603050405020304" pitchFamily="18" charset="0"/>
                <a:cs typeface="Times New Roman" panose="02020603050405020304" pitchFamily="18" charset="0"/>
              </a:rPr>
              <a:t>Board</a:t>
            </a:r>
            <a:r>
              <a:rPr lang="cs-CZ"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cs-CZ" sz="1200" i="1" dirty="0" err="1">
                <a:latin typeface="Times New Roman" panose="02020603050405020304" pitchFamily="18" charset="0"/>
                <a:ea typeface="Times New Roman" panose="02020603050405020304" pitchFamily="18" charset="0"/>
                <a:cs typeface="Times New Roman" panose="02020603050405020304" pitchFamily="18" charset="0"/>
              </a:rPr>
              <a:t>of</a:t>
            </a:r>
            <a:r>
              <a:rPr lang="cs-CZ"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cs-CZ" sz="1200" i="1" dirty="0" err="1">
                <a:latin typeface="Times New Roman" panose="02020603050405020304" pitchFamily="18" charset="0"/>
                <a:ea typeface="Times New Roman" panose="02020603050405020304" pitchFamily="18" charset="0"/>
                <a:cs typeface="Times New Roman" panose="02020603050405020304" pitchFamily="18" charset="0"/>
              </a:rPr>
              <a:t>Education</a:t>
            </a:r>
            <a:r>
              <a:rPr lang="cs-CZ" sz="1200" dirty="0">
                <a:latin typeface="Times New Roman" panose="02020603050405020304" pitchFamily="18" charset="0"/>
                <a:ea typeface="Times New Roman" panose="02020603050405020304" pitchFamily="18" charset="0"/>
                <a:cs typeface="Times New Roman" panose="02020603050405020304" pitchFamily="18" charset="0"/>
              </a:rPr>
              <a:t> (1954) tuto praxi prohlásilo za protiústavní.</a:t>
            </a: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Izrael – děti z arabských komunit</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Školy jsou oddělené pro arabské a židovské děti, což často znamená rozdílnou kvalitu vzdělávání.</a:t>
            </a: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Indie – kastovní systém</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Děti z „nedotknutelných“ (</a:t>
            </a:r>
            <a:r>
              <a:rPr lang="cs-CZ" sz="1200" dirty="0" err="1">
                <a:latin typeface="Times New Roman" panose="02020603050405020304" pitchFamily="18" charset="0"/>
                <a:ea typeface="Times New Roman" panose="02020603050405020304" pitchFamily="18" charset="0"/>
                <a:cs typeface="Times New Roman" panose="02020603050405020304" pitchFamily="18" charset="0"/>
              </a:rPr>
              <a:t>dalitů</a:t>
            </a:r>
            <a:r>
              <a:rPr lang="cs-CZ" sz="1200" dirty="0">
                <a:latin typeface="Times New Roman" panose="02020603050405020304" pitchFamily="18" charset="0"/>
                <a:ea typeface="Times New Roman" panose="02020603050405020304" pitchFamily="18" charset="0"/>
                <a:cs typeface="Times New Roman" panose="02020603050405020304" pitchFamily="18" charset="0"/>
              </a:rPr>
              <a:t>) jsou i přes legislativní záruky často fakticky vyčleňovány do méně kvalitních škol nebo tříd.</a:t>
            </a: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Evropa – romské děti</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V mnoha zemích střední a východní Evropy (Slovensko, Maďarsko, Rumunsko, Bulharsko) jsou romské děti umisťovány do „speciálních“ škol či tříd s nižším vzdělávacím standardem. V roce 2007 Evropský soud pro lidská práva v kauze </a:t>
            </a:r>
            <a:r>
              <a:rPr lang="cs-CZ" sz="1200" i="1" dirty="0">
                <a:latin typeface="Times New Roman" panose="02020603050405020304" pitchFamily="18" charset="0"/>
                <a:ea typeface="Times New Roman" panose="02020603050405020304" pitchFamily="18" charset="0"/>
                <a:cs typeface="Times New Roman" panose="02020603050405020304" pitchFamily="18" charset="0"/>
              </a:rPr>
              <a:t>D.H. a ostatní vs. Česká republika</a:t>
            </a:r>
            <a:r>
              <a:rPr lang="cs-CZ" sz="1200" dirty="0">
                <a:latin typeface="Times New Roman" panose="02020603050405020304" pitchFamily="18" charset="0"/>
                <a:ea typeface="Times New Roman" panose="02020603050405020304" pitchFamily="18" charset="0"/>
                <a:cs typeface="Times New Roman" panose="02020603050405020304" pitchFamily="18" charset="0"/>
              </a:rPr>
              <a:t> rozhodl, že umisťování romských dětí do zvláštních škol představuje diskriminaci.</a:t>
            </a: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Jihoafrická republika – období apartheidu</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Do začátku 90. let existovaly oddělené školy pro bílé a černé děti s obrovskými rozdíly v kvalitě vzdělání.</a:t>
            </a:r>
            <a:endParaRPr lang="cs-CZ" sz="1200" dirty="0">
              <a:latin typeface="Times New Roman" panose="02020603050405020304" pitchFamily="18" charset="0"/>
              <a:ea typeface="Times New Roman" panose="02020603050405020304" pitchFamily="18" charset="0"/>
            </a:endParaRPr>
          </a:p>
          <a:p>
            <a:pPr>
              <a:lnSpc>
                <a:spcPct val="115000"/>
              </a:lnSpc>
              <a:spcBef>
                <a:spcPts val="600"/>
              </a:spcBef>
              <a:spcAft>
                <a:spcPts val="0"/>
              </a:spcAft>
            </a:pPr>
            <a:r>
              <a:rPr lang="cs-CZ" sz="1400" b="1" dirty="0">
                <a:latin typeface="Times New Roman" panose="02020603050405020304" pitchFamily="18" charset="0"/>
                <a:ea typeface="Times New Roman" panose="02020603050405020304" pitchFamily="18" charset="0"/>
              </a:rPr>
              <a:t>Česká republika</a:t>
            </a:r>
            <a:endParaRPr lang="cs-CZ" sz="1400" dirty="0">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0"/>
              </a:spcAft>
              <a:buSzPts val="1000"/>
              <a:buFont typeface="Symbol" panose="05050102010706020507" pitchFamily="18" charset="2"/>
              <a:buChar char=""/>
              <a:tabLst>
                <a:tab pos="457200" algn="l"/>
              </a:tabLst>
            </a:pPr>
            <a:r>
              <a:rPr lang="cs-CZ" sz="1200" b="1" dirty="0">
                <a:latin typeface="Times New Roman" panose="02020603050405020304" pitchFamily="18" charset="0"/>
                <a:ea typeface="Times New Roman" panose="02020603050405020304" pitchFamily="18" charset="0"/>
              </a:rPr>
              <a:t>„Zvláštní školy“ (do roku 2005)</a:t>
            </a:r>
            <a:br>
              <a:rPr lang="cs-CZ" sz="1200" dirty="0">
                <a:latin typeface="Times New Roman" panose="02020603050405020304" pitchFamily="18" charset="0"/>
                <a:ea typeface="Times New Roman" panose="02020603050405020304" pitchFamily="18" charset="0"/>
              </a:rPr>
            </a:br>
            <a:r>
              <a:rPr lang="cs-CZ" sz="1200" dirty="0">
                <a:latin typeface="Times New Roman" panose="02020603050405020304" pitchFamily="18" charset="0"/>
                <a:ea typeface="Times New Roman" panose="02020603050405020304" pitchFamily="18" charset="0"/>
              </a:rPr>
              <a:t>Velká část romských dětí byla umisťována do těchto škol (určených původně pro děti s lehkým mentálním postižením), což jim znemožňovalo získat rovnocenné vzdělání. </a:t>
            </a:r>
            <a:r>
              <a:rPr lang="cs-CZ" sz="1200" b="1" dirty="0">
                <a:latin typeface="Times New Roman" panose="02020603050405020304" pitchFamily="18" charset="0"/>
                <a:ea typeface="Times New Roman" panose="02020603050405020304" pitchFamily="18" charset="0"/>
              </a:rPr>
              <a:t>Současnost: </a:t>
            </a:r>
            <a:r>
              <a:rPr lang="cs-CZ" sz="1200" dirty="0">
                <a:latin typeface="Times New Roman" panose="02020603050405020304" pitchFamily="18" charset="0"/>
                <a:ea typeface="Times New Roman" panose="02020603050405020304" pitchFamily="18" charset="0"/>
              </a:rPr>
              <a:t>Přestože došlo k reformám, stále existují školy nebo třídy s vysokou koncentrací romských žáků (tzv. „romské školy“). Česká školní inspekce a neziskové organizace na tento problém opakovaně upozorňují.</a:t>
            </a:r>
            <a:endParaRPr lang="cs-CZ"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429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C787A3-F08D-407E-95DE-38FB46895E00}"/>
              </a:ext>
            </a:extLst>
          </p:cNvPr>
          <p:cNvSpPr>
            <a:spLocks noGrp="1"/>
          </p:cNvSpPr>
          <p:nvPr>
            <p:ph type="title"/>
          </p:nvPr>
        </p:nvSpPr>
        <p:spPr/>
        <p:txBody>
          <a:bodyPr/>
          <a:lstStyle/>
          <a:p>
            <a:r>
              <a:rPr lang="cs-CZ" dirty="0"/>
              <a:t>INTEGRACE</a:t>
            </a:r>
          </a:p>
        </p:txBody>
      </p:sp>
      <p:sp>
        <p:nvSpPr>
          <p:cNvPr id="3" name="Zástupný symbol pro obsah 2">
            <a:extLst>
              <a:ext uri="{FF2B5EF4-FFF2-40B4-BE49-F238E27FC236}">
                <a16:creationId xmlns:a16="http://schemas.microsoft.com/office/drawing/2014/main" id="{B9001352-694A-46F0-AC2A-794948139D66}"/>
              </a:ext>
            </a:extLst>
          </p:cNvPr>
          <p:cNvSpPr>
            <a:spLocks noGrp="1"/>
          </p:cNvSpPr>
          <p:nvPr>
            <p:ph idx="1"/>
          </p:nvPr>
        </p:nvSpPr>
        <p:spPr/>
        <p:txBody>
          <a:bodyPr>
            <a:normAutofit lnSpcReduction="10000"/>
          </a:bodyPr>
          <a:lstStyle/>
          <a:p>
            <a:pPr marL="0" lvl="0" indent="0">
              <a:buNone/>
            </a:pPr>
            <a:r>
              <a:rPr lang="cs-CZ" b="1" dirty="0"/>
              <a:t>Období:</a:t>
            </a:r>
            <a:r>
              <a:rPr lang="cs-CZ" dirty="0"/>
              <a:t> od 70.–80. let 20. století (v zahraničí dříve, v ČR silně po roce 1989).</a:t>
            </a:r>
          </a:p>
          <a:p>
            <a:pPr lvl="0"/>
            <a:r>
              <a:rPr lang="cs-CZ" b="1" dirty="0"/>
              <a:t>Definice:</a:t>
            </a:r>
            <a:r>
              <a:rPr lang="cs-CZ" dirty="0"/>
              <a:t> děti se speciálními potřebami jsou začleňovány do běžných škol, ale přizpůsobují se převážně ony – podpora je limitovaná, systém zůstává „běžný“ a děti se přizpůsobují jeho normám. (Tehdejší termíny: …se zdravotním postižením, znevýhodněním a sociálním znevýhodněním)</a:t>
            </a:r>
          </a:p>
          <a:p>
            <a:pPr lvl="0"/>
            <a:r>
              <a:rPr lang="cs-CZ" b="1" dirty="0"/>
              <a:t>Sociální souvislosti:</a:t>
            </a:r>
            <a:r>
              <a:rPr lang="cs-CZ" dirty="0"/>
              <a:t> možnost být v běžném kolektivu, ale riziko marginalizace (např. dítě ve třídě s asistentem, ale stále „jiné“). Umožňuje částečnou účast ve společnosti, ale ne vždy skutečné rovné postavení.</a:t>
            </a:r>
          </a:p>
          <a:p>
            <a:endParaRPr lang="cs-CZ" dirty="0"/>
          </a:p>
        </p:txBody>
      </p:sp>
    </p:spTree>
    <p:extLst>
      <p:ext uri="{BB962C8B-B14F-4D97-AF65-F5344CB8AC3E}">
        <p14:creationId xmlns:p14="http://schemas.microsoft.com/office/powerpoint/2010/main" val="163534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B0F6A9-BCEA-4F54-80DB-F4960C70E5D1}"/>
              </a:ext>
            </a:extLst>
          </p:cNvPr>
          <p:cNvSpPr>
            <a:spLocks noGrp="1"/>
          </p:cNvSpPr>
          <p:nvPr>
            <p:ph type="title"/>
          </p:nvPr>
        </p:nvSpPr>
        <p:spPr/>
        <p:txBody>
          <a:bodyPr/>
          <a:lstStyle/>
          <a:p>
            <a:r>
              <a:rPr lang="cs-CZ" dirty="0"/>
              <a:t>INKLUZE</a:t>
            </a:r>
          </a:p>
        </p:txBody>
      </p:sp>
      <p:sp>
        <p:nvSpPr>
          <p:cNvPr id="3" name="Zástupný symbol pro obsah 2">
            <a:extLst>
              <a:ext uri="{FF2B5EF4-FFF2-40B4-BE49-F238E27FC236}">
                <a16:creationId xmlns:a16="http://schemas.microsoft.com/office/drawing/2014/main" id="{1D35FE65-F085-4E2A-8F9E-1AEC920C49C7}"/>
              </a:ext>
            </a:extLst>
          </p:cNvPr>
          <p:cNvSpPr>
            <a:spLocks noGrp="1"/>
          </p:cNvSpPr>
          <p:nvPr>
            <p:ph idx="1"/>
          </p:nvPr>
        </p:nvSpPr>
        <p:spPr/>
        <p:txBody>
          <a:bodyPr>
            <a:normAutofit fontScale="92500" lnSpcReduction="10000"/>
          </a:bodyPr>
          <a:lstStyle/>
          <a:p>
            <a:pPr marL="0" lvl="0" indent="0">
              <a:buNone/>
            </a:pPr>
            <a:r>
              <a:rPr lang="cs-CZ" b="1" dirty="0"/>
              <a:t>Období:</a:t>
            </a:r>
            <a:r>
              <a:rPr lang="cs-CZ" dirty="0"/>
              <a:t> 90. léta 20. století až současnost (v ČR legislativně posíleno novelou školského zákona č. 561 z roku 2016).</a:t>
            </a:r>
          </a:p>
          <a:p>
            <a:pPr lvl="0"/>
            <a:r>
              <a:rPr lang="cs-CZ" b="1" dirty="0"/>
              <a:t>Definice:</a:t>
            </a:r>
            <a:r>
              <a:rPr lang="cs-CZ" dirty="0"/>
              <a:t> systém podpůrných opatření ve školství se přizpůsobuje potřebám všech dětí, vytváří podmínky tak, aby žádné nebylo vyloučeno. Vzdělávání je založeno na principu rovných šancí, podpoře diverzity a aktivním odstraňování bariér. Termíny: vyrovnávání příležitostí a heterogenita ve vzdělávání.</a:t>
            </a:r>
          </a:p>
          <a:p>
            <a:pPr lvl="0"/>
            <a:r>
              <a:rPr lang="cs-CZ" b="1" dirty="0"/>
              <a:t>Sociální souvislosti:</a:t>
            </a:r>
            <a:r>
              <a:rPr lang="cs-CZ" dirty="0"/>
              <a:t> inkluze podporuje aktivní účast na vzdělávání, pracovním trhu i v komunitě. Směřuje k plné participaci na společenském životě, odbourávání předsudků a posílení solidarity.</a:t>
            </a:r>
          </a:p>
          <a:p>
            <a:endParaRPr lang="cs-CZ" dirty="0"/>
          </a:p>
        </p:txBody>
      </p:sp>
    </p:spTree>
    <p:extLst>
      <p:ext uri="{BB962C8B-B14F-4D97-AF65-F5344CB8AC3E}">
        <p14:creationId xmlns:p14="http://schemas.microsoft.com/office/powerpoint/2010/main" val="184076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78A115C-98E5-44C8-9675-BDBC9EF533F5}"/>
              </a:ext>
            </a:extLst>
          </p:cNvPr>
          <p:cNvSpPr/>
          <p:nvPr/>
        </p:nvSpPr>
        <p:spPr>
          <a:xfrm>
            <a:off x="1034143" y="875370"/>
            <a:ext cx="10123714" cy="5524461"/>
          </a:xfrm>
          <a:prstGeom prst="rect">
            <a:avLst/>
          </a:prstGeom>
        </p:spPr>
        <p:txBody>
          <a:bodyPr wrap="square">
            <a:spAutoFit/>
          </a:bodyPr>
          <a:lstStyle/>
          <a:p>
            <a:pPr>
              <a:lnSpc>
                <a:spcPct val="115000"/>
              </a:lnSpc>
              <a:spcBef>
                <a:spcPts val="600"/>
              </a:spcBef>
              <a:spcAft>
                <a:spcPts val="0"/>
              </a:spcAft>
            </a:pPr>
            <a:r>
              <a:rPr lang="cs-CZ" sz="1400" b="1" dirty="0">
                <a:latin typeface="Times New Roman" panose="02020603050405020304" pitchFamily="18" charset="0"/>
                <a:ea typeface="Times New Roman" panose="02020603050405020304" pitchFamily="18" charset="0"/>
              </a:rPr>
              <a:t>Stupně integrace podle Vítkové a jejich vztah k inkluzi</a:t>
            </a:r>
            <a:endParaRPr lang="cs-CZ" sz="1400" dirty="0">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Fyzická integrace</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Dítě je fyzicky přítomné ve třídě.</a:t>
            </a: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V inkluzivním pojetí nestačí, že je „ve stejné místnosti“, ale je třeba, aby se aktivně zapojovalo.</a:t>
            </a: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Funkční integrace</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Dítě sdílí některé aktivity.</a:t>
            </a: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Inkluze posouvá tuto úroveň dál: všechny činnosti jsou organizovány tak, aby byly přístupné pro všechny (např. diferencovaná výuka, asistenti pedagoga).</a:t>
            </a: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Sociální integrace</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Vztahy s vrstevníky, přijímání kolektivem.</a:t>
            </a: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Inkluze jde ještě dál – vztahy nejsou jen tolerancí odlišnosti, ale oceňováním rozmanitosti („diverzita jako hodnota“).</a:t>
            </a:r>
          </a:p>
          <a:p>
            <a:pPr marL="342900" lvl="0" indent="-342900">
              <a:lnSpc>
                <a:spcPct val="115000"/>
              </a:lnSpc>
              <a:spcBef>
                <a:spcPts val="600"/>
              </a:spcBef>
              <a:spcAft>
                <a:spcPts val="0"/>
              </a:spcAft>
              <a:buFont typeface="+mj-lt"/>
              <a:buAutoNum type="arabicPeriod"/>
              <a:tabLst>
                <a:tab pos="457200" algn="l"/>
              </a:tabLst>
            </a:pPr>
            <a:r>
              <a:rPr lang="cs-CZ" sz="1200" b="1" dirty="0">
                <a:latin typeface="Times New Roman" panose="02020603050405020304" pitchFamily="18" charset="0"/>
                <a:ea typeface="Times New Roman" panose="02020603050405020304" pitchFamily="18" charset="0"/>
              </a:rPr>
              <a:t>Společenská integrace</a:t>
            </a:r>
            <a:endParaRPr lang="cs-CZ" sz="1200" dirty="0">
              <a:latin typeface="Times New Roman" panose="02020603050405020304" pitchFamily="18" charset="0"/>
              <a:ea typeface="Times New Roman" panose="02020603050405020304" pitchFamily="18" charset="0"/>
            </a:endParaRP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Uplatnění na trhu práce, v komunitě, aktivní účast na společenském životě.</a:t>
            </a: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Inkluze je tu spojena s </a:t>
            </a:r>
            <a:r>
              <a:rPr lang="cs-CZ" sz="1200" b="1" dirty="0">
                <a:latin typeface="Times New Roman" panose="02020603050405020304" pitchFamily="18" charset="0"/>
                <a:ea typeface="Times New Roman" panose="02020603050405020304" pitchFamily="18" charset="0"/>
                <a:cs typeface="Times New Roman" panose="02020603050405020304" pitchFamily="18" charset="0"/>
              </a:rPr>
              <a:t>rovnými příležitostmi a odstraněním bariér</a:t>
            </a:r>
            <a:r>
              <a:rPr lang="cs-CZ" sz="1200" dirty="0">
                <a:latin typeface="Times New Roman" panose="02020603050405020304" pitchFamily="18" charset="0"/>
                <a:ea typeface="Times New Roman" panose="02020603050405020304" pitchFamily="18" charset="0"/>
                <a:cs typeface="Times New Roman" panose="02020603050405020304" pitchFamily="18" charset="0"/>
              </a:rPr>
              <a:t> – tedy nejen zapojení, ale také podpora plné participace (bez diskriminace).</a:t>
            </a:r>
          </a:p>
          <a:p>
            <a:pPr>
              <a:lnSpc>
                <a:spcPct val="115000"/>
              </a:lnSpc>
              <a:spcBef>
                <a:spcPts val="600"/>
              </a:spcBef>
              <a:spcAft>
                <a:spcPts val="0"/>
              </a:spcAft>
            </a:pPr>
            <a:r>
              <a:rPr lang="cs-CZ" sz="1200" dirty="0">
                <a:latin typeface="Times New Roman" panose="02020603050405020304" pitchFamily="18" charset="0"/>
                <a:ea typeface="Times New Roman" panose="02020603050405020304" pitchFamily="18" charset="0"/>
              </a:rPr>
              <a:t> </a:t>
            </a:r>
          </a:p>
          <a:p>
            <a:pPr marL="342900" lvl="0" indent="-342900">
              <a:lnSpc>
                <a:spcPct val="115000"/>
              </a:lnSpc>
              <a:spcBef>
                <a:spcPts val="600"/>
              </a:spcBef>
              <a:spcAft>
                <a:spcPts val="0"/>
              </a:spcAft>
              <a:buSzPts val="1000"/>
              <a:buFont typeface="Symbol" panose="05050102010706020507" pitchFamily="18" charset="2"/>
              <a:buChar char=""/>
              <a:tabLst>
                <a:tab pos="457200" algn="l"/>
              </a:tabLst>
            </a:pPr>
            <a:r>
              <a:rPr lang="cs-CZ" sz="1200" b="1" dirty="0">
                <a:latin typeface="Times New Roman" panose="02020603050405020304" pitchFamily="18" charset="0"/>
                <a:ea typeface="Times New Roman" panose="02020603050405020304" pitchFamily="18" charset="0"/>
              </a:rPr>
              <a:t>Stupně integrace</a:t>
            </a:r>
            <a:r>
              <a:rPr lang="cs-CZ" sz="1200" dirty="0">
                <a:latin typeface="Times New Roman" panose="02020603050405020304" pitchFamily="18" charset="0"/>
                <a:ea typeface="Times New Roman" panose="02020603050405020304" pitchFamily="18" charset="0"/>
              </a:rPr>
              <a:t> jsou </a:t>
            </a:r>
            <a:r>
              <a:rPr lang="cs-CZ" sz="1200" b="1" dirty="0">
                <a:latin typeface="Times New Roman" panose="02020603050405020304" pitchFamily="18" charset="0"/>
                <a:ea typeface="Times New Roman" panose="02020603050405020304" pitchFamily="18" charset="0"/>
              </a:rPr>
              <a:t>cestou k inkluzi</a:t>
            </a:r>
            <a:r>
              <a:rPr lang="cs-CZ" sz="1200" dirty="0">
                <a:latin typeface="Times New Roman" panose="02020603050405020304" pitchFamily="18" charset="0"/>
                <a:ea typeface="Times New Roman" panose="02020603050405020304" pitchFamily="18" charset="0"/>
              </a:rPr>
              <a:t>. Inkluze představuje </a:t>
            </a:r>
            <a:r>
              <a:rPr lang="cs-CZ" sz="1200" b="1" dirty="0">
                <a:latin typeface="Times New Roman" panose="02020603050405020304" pitchFamily="18" charset="0"/>
                <a:ea typeface="Times New Roman" panose="02020603050405020304" pitchFamily="18" charset="0"/>
              </a:rPr>
              <a:t>kvalitativní posun</a:t>
            </a:r>
            <a:r>
              <a:rPr lang="cs-CZ" sz="1200" dirty="0">
                <a:latin typeface="Times New Roman" panose="02020603050405020304" pitchFamily="18" charset="0"/>
                <a:ea typeface="Times New Roman" panose="02020603050405020304" pitchFamily="18" charset="0"/>
              </a:rPr>
              <a:t>:</a:t>
            </a: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Nejde už jen o začlenění jednotlivce, ale o </a:t>
            </a:r>
            <a:r>
              <a:rPr lang="cs-CZ" sz="1200" b="1" dirty="0">
                <a:latin typeface="Times New Roman" panose="02020603050405020304" pitchFamily="18" charset="0"/>
                <a:ea typeface="Times New Roman" panose="02020603050405020304" pitchFamily="18" charset="0"/>
                <a:cs typeface="Times New Roman" panose="02020603050405020304" pitchFamily="18" charset="0"/>
              </a:rPr>
              <a:t>systémovou změnu</a:t>
            </a:r>
            <a:r>
              <a:rPr lang="cs-CZ" sz="1200" dirty="0">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Integrace = „my tě přijmeme, ale pod našimi podmínkami“.</a:t>
            </a:r>
          </a:p>
          <a:p>
            <a:pPr marL="742950" lvl="1" indent="-285750">
              <a:lnSpc>
                <a:spcPct val="115000"/>
              </a:lnSpc>
              <a:spcBef>
                <a:spcPts val="600"/>
              </a:spcBef>
              <a:spcAft>
                <a:spcPts val="0"/>
              </a:spcAft>
              <a:buSzPts val="1000"/>
              <a:buFont typeface="Courier New" panose="02070309020205020404" pitchFamily="49" charset="0"/>
              <a:buChar char="o"/>
              <a:tabLst>
                <a:tab pos="914400" algn="l"/>
              </a:tabLst>
            </a:pPr>
            <a:r>
              <a:rPr lang="cs-CZ" sz="1200" dirty="0">
                <a:latin typeface="Times New Roman" panose="02020603050405020304" pitchFamily="18" charset="0"/>
                <a:ea typeface="Times New Roman" panose="02020603050405020304" pitchFamily="18" charset="0"/>
                <a:cs typeface="Times New Roman" panose="02020603050405020304" pitchFamily="18" charset="0"/>
              </a:rPr>
              <a:t>Inkluze = „systém se přizpůsobí tak, aby byl pro všechny“.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19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E7D5AA7-B6DB-4DC3-B309-FB9F5F5D9471}"/>
              </a:ext>
            </a:extLst>
          </p:cNvPr>
          <p:cNvPicPr>
            <a:picLocks noChangeAspect="1"/>
          </p:cNvPicPr>
          <p:nvPr/>
        </p:nvPicPr>
        <p:blipFill>
          <a:blip r:embed="rId2"/>
          <a:stretch>
            <a:fillRect/>
          </a:stretch>
        </p:blipFill>
        <p:spPr>
          <a:xfrm>
            <a:off x="1475656" y="1447800"/>
            <a:ext cx="8554169" cy="3637384"/>
          </a:xfrm>
          <a:prstGeom prst="rect">
            <a:avLst/>
          </a:prstGeom>
        </p:spPr>
      </p:pic>
    </p:spTree>
    <p:extLst>
      <p:ext uri="{BB962C8B-B14F-4D97-AF65-F5344CB8AC3E}">
        <p14:creationId xmlns:p14="http://schemas.microsoft.com/office/powerpoint/2010/main" val="419878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D96D4-51F9-4321-AAAE-B4D44584D5BD}"/>
              </a:ext>
            </a:extLst>
          </p:cNvPr>
          <p:cNvSpPr>
            <a:spLocks noGrp="1"/>
          </p:cNvSpPr>
          <p:nvPr>
            <p:ph type="title"/>
          </p:nvPr>
        </p:nvSpPr>
        <p:spPr/>
        <p:txBody>
          <a:bodyPr/>
          <a:lstStyle/>
          <a:p>
            <a:r>
              <a:rPr lang="cs-CZ" dirty="0"/>
              <a:t>Cíl předmětu</a:t>
            </a:r>
            <a:endParaRPr lang="en-GB" dirty="0"/>
          </a:p>
        </p:txBody>
      </p:sp>
      <p:sp>
        <p:nvSpPr>
          <p:cNvPr id="3" name="Zástupný symbol pro obsah 2">
            <a:extLst>
              <a:ext uri="{FF2B5EF4-FFF2-40B4-BE49-F238E27FC236}">
                <a16:creationId xmlns:a16="http://schemas.microsoft.com/office/drawing/2014/main" id="{4ACB8FC7-5AA2-4D64-A437-6D023FFE01D7}"/>
              </a:ext>
            </a:extLst>
          </p:cNvPr>
          <p:cNvSpPr>
            <a:spLocks noGrp="1"/>
          </p:cNvSpPr>
          <p:nvPr>
            <p:ph idx="1"/>
          </p:nvPr>
        </p:nvSpPr>
        <p:spPr/>
        <p:txBody>
          <a:bodyPr/>
          <a:lstStyle/>
          <a:p>
            <a:pPr marL="0" indent="0">
              <a:buNone/>
            </a:pPr>
            <a:r>
              <a:rPr lang="cs-CZ" dirty="0"/>
              <a:t>…přiblížit studentovi současné trendy speciální pedagogiky v kontextu celospolečenských sociálních a kulturních změn. </a:t>
            </a:r>
          </a:p>
          <a:p>
            <a:pPr marL="0" indent="0">
              <a:buNone/>
            </a:pPr>
            <a:r>
              <a:rPr lang="cs-CZ" dirty="0"/>
              <a:t>Předmět zahrnuje nejen teoretické zákonitosti a informace ohledně aktuálních legislativních a kurikulárních platných dokumentů, ale rovněž poznatky, které se uplatňují v současné inkluzivní praxi.</a:t>
            </a:r>
            <a:endParaRPr lang="en-GB" dirty="0"/>
          </a:p>
        </p:txBody>
      </p:sp>
    </p:spTree>
    <p:extLst>
      <p:ext uri="{BB962C8B-B14F-4D97-AF65-F5344CB8AC3E}">
        <p14:creationId xmlns:p14="http://schemas.microsoft.com/office/powerpoint/2010/main" val="178253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9EDD-2DF7-4F54-8123-C4DBF5C18167}"/>
              </a:ext>
            </a:extLst>
          </p:cNvPr>
          <p:cNvSpPr>
            <a:spLocks noGrp="1"/>
          </p:cNvSpPr>
          <p:nvPr>
            <p:ph type="title"/>
          </p:nvPr>
        </p:nvSpPr>
        <p:spPr/>
        <p:txBody>
          <a:bodyPr/>
          <a:lstStyle/>
          <a:p>
            <a:r>
              <a:rPr lang="cs-CZ" dirty="0"/>
              <a:t>Inkluze a inkluzivní vzdělávání</a:t>
            </a:r>
            <a:endParaRPr lang="en-GB" dirty="0"/>
          </a:p>
        </p:txBody>
      </p:sp>
      <p:sp>
        <p:nvSpPr>
          <p:cNvPr id="3" name="Zástupný symbol pro obsah 2">
            <a:extLst>
              <a:ext uri="{FF2B5EF4-FFF2-40B4-BE49-F238E27FC236}">
                <a16:creationId xmlns:a16="http://schemas.microsoft.com/office/drawing/2014/main" id="{AA76D5FB-DD28-404F-8827-1F7E6B3A6375}"/>
              </a:ext>
            </a:extLst>
          </p:cNvPr>
          <p:cNvSpPr>
            <a:spLocks noGrp="1"/>
          </p:cNvSpPr>
          <p:nvPr>
            <p:ph idx="1"/>
          </p:nvPr>
        </p:nvSpPr>
        <p:spPr/>
        <p:txBody>
          <a:bodyPr>
            <a:normAutofit fontScale="92500" lnSpcReduction="20000"/>
          </a:bodyPr>
          <a:lstStyle/>
          <a:p>
            <a:r>
              <a:rPr lang="cs-CZ" dirty="0"/>
              <a:t>Inkluze je takový stav společnosti, ve kterém lidé akceptují každého člověka, a každý chápe, že člověk s postižením má takové kvality, které tuto společnost obohacují.</a:t>
            </a:r>
          </a:p>
          <a:p>
            <a:r>
              <a:rPr lang="cs-CZ" dirty="0"/>
              <a:t>V roce 1994 na konferenci v </a:t>
            </a:r>
            <a:r>
              <a:rPr lang="cs-CZ" dirty="0" err="1"/>
              <a:t>Salamance</a:t>
            </a:r>
            <a:r>
              <a:rPr lang="cs-CZ" dirty="0"/>
              <a:t> bylo odsouhlaseno, že vzdělávat budeme celospolečensky inkluzivně. </a:t>
            </a:r>
          </a:p>
          <a:p>
            <a:pPr marL="0" indent="0">
              <a:buNone/>
            </a:pPr>
            <a:r>
              <a:rPr lang="cs-CZ" dirty="0"/>
              <a:t>Prohlášení ze </a:t>
            </a:r>
            <a:r>
              <a:rPr lang="cs-CZ" dirty="0" err="1"/>
              <a:t>Salamanky</a:t>
            </a:r>
            <a:r>
              <a:rPr lang="cs-CZ" dirty="0"/>
              <a:t>: … inkluzivní škola je taková škola, která musí zajistit různorodé potřeby svých studentů, přizpůsobit jim styl a tempo vyučování a prostřednictvím vhodného kurikula, organizace, vyučovacích metod a využíváním zdrojů a za spoluúčasti komunity zajistit kvalitní vzdělávání pro všechny. Kontinuitě speciálních potřeb, s kterými se lze setkat na každé škole, by měla odpovídat kontinuita podpory a služeb (UNESCO 1994, Vítková, Bartoňová, 2020).</a:t>
            </a:r>
          </a:p>
        </p:txBody>
      </p:sp>
    </p:spTree>
    <p:extLst>
      <p:ext uri="{BB962C8B-B14F-4D97-AF65-F5344CB8AC3E}">
        <p14:creationId xmlns:p14="http://schemas.microsoft.com/office/powerpoint/2010/main" val="56155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6277F8-D238-4DC6-AFBD-5BA798E4C38E}"/>
              </a:ext>
            </a:extLst>
          </p:cNvPr>
          <p:cNvSpPr>
            <a:spLocks noGrp="1"/>
          </p:cNvSpPr>
          <p:nvPr>
            <p:ph type="title"/>
          </p:nvPr>
        </p:nvSpPr>
        <p:spPr/>
        <p:txBody>
          <a:bodyPr/>
          <a:lstStyle/>
          <a:p>
            <a:r>
              <a:rPr lang="cs-CZ" dirty="0"/>
              <a:t>Inkluzivní vzdělávání</a:t>
            </a:r>
          </a:p>
        </p:txBody>
      </p:sp>
      <p:sp>
        <p:nvSpPr>
          <p:cNvPr id="3" name="Zástupný symbol pro obsah 2">
            <a:extLst>
              <a:ext uri="{FF2B5EF4-FFF2-40B4-BE49-F238E27FC236}">
                <a16:creationId xmlns:a16="http://schemas.microsoft.com/office/drawing/2014/main" id="{83268CD4-460F-4DB1-94ED-8F8585F05BC4}"/>
              </a:ext>
            </a:extLst>
          </p:cNvPr>
          <p:cNvSpPr>
            <a:spLocks noGrp="1"/>
          </p:cNvSpPr>
          <p:nvPr>
            <p:ph idx="1"/>
          </p:nvPr>
        </p:nvSpPr>
        <p:spPr/>
        <p:txBody>
          <a:bodyPr>
            <a:normAutofit fontScale="55000" lnSpcReduction="20000"/>
          </a:bodyPr>
          <a:lstStyle/>
          <a:p>
            <a:pPr algn="just">
              <a:buClr>
                <a:schemeClr val="tx1"/>
              </a:buClr>
              <a:buSzPct val="45000"/>
            </a:pPr>
            <a:r>
              <a:rPr lang="cs-CZ" sz="3800" dirty="0">
                <a:latin typeface="Times New Roman" panose="02020603050405020304" pitchFamily="18" charset="0"/>
                <a:cs typeface="Times New Roman" panose="02020603050405020304" pitchFamily="18" charset="0"/>
              </a:rPr>
              <a:t> Inkluzivní vzdělávání lze chápat jako přístup, který předpokládá zařazení všech dětí do běžné školy (tzv. do hlavního vzdělávacího proudu - </a:t>
            </a:r>
            <a:r>
              <a:rPr lang="cs-CZ" sz="3800" dirty="0" err="1">
                <a:latin typeface="Times New Roman" panose="02020603050405020304" pitchFamily="18" charset="0"/>
                <a:cs typeface="Times New Roman" panose="02020603050405020304" pitchFamily="18" charset="0"/>
              </a:rPr>
              <a:t>mainstreem</a:t>
            </a:r>
            <a:r>
              <a:rPr lang="cs-CZ" sz="3800" dirty="0">
                <a:latin typeface="Times New Roman" panose="02020603050405020304" pitchFamily="18" charset="0"/>
                <a:cs typeface="Times New Roman" panose="02020603050405020304" pitchFamily="18" charset="0"/>
              </a:rPr>
              <a:t>), která je na tento postup patřičně připravena. </a:t>
            </a:r>
          </a:p>
          <a:p>
            <a:pPr algn="just">
              <a:buClr>
                <a:schemeClr val="tx1"/>
              </a:buClr>
              <a:buSzPct val="45000"/>
            </a:pPr>
            <a:r>
              <a:rPr lang="cs-CZ" sz="3800" dirty="0">
                <a:latin typeface="Times New Roman" panose="02020603050405020304" pitchFamily="18" charset="0"/>
                <a:cs typeface="Times New Roman" panose="02020603050405020304" pitchFamily="18" charset="0"/>
              </a:rPr>
              <a:t>Ze svého principu nerozděluje děti na ty se speciálními vzdělávacími potřebami a bez nich. Pracuje se samozřejmostí k heterogennímu složení kolektivu a každý jedinec se proto stává objektem individualizovaného přístupu.</a:t>
            </a:r>
          </a:p>
          <a:p>
            <a:pPr algn="just">
              <a:buClr>
                <a:schemeClr val="tx1"/>
              </a:buClr>
              <a:buSzPct val="45000"/>
            </a:pPr>
            <a:endParaRPr lang="cs-CZ" sz="3800" dirty="0">
              <a:latin typeface="Times New Roman" panose="02020603050405020304" pitchFamily="18" charset="0"/>
              <a:cs typeface="Times New Roman" panose="02020603050405020304" pitchFamily="18" charset="0"/>
            </a:endParaRPr>
          </a:p>
          <a:p>
            <a:pPr algn="just">
              <a:buClr>
                <a:schemeClr val="tx1"/>
              </a:buClr>
              <a:buSzPct val="45000"/>
            </a:pPr>
            <a:r>
              <a:rPr lang="cs-CZ" sz="3800" dirty="0">
                <a:latin typeface="Times New Roman" panose="02020603050405020304" pitchFamily="18" charset="0"/>
                <a:cs typeface="Times New Roman" panose="02020603050405020304" pitchFamily="18" charset="0"/>
              </a:rPr>
              <a:t> V jedné třídě se tak spolu vzdělávají děti zdravotně postižené, nadané, dětí cizinců, děti jiného etnika či většinové společnosti. </a:t>
            </a:r>
          </a:p>
          <a:p>
            <a:pPr algn="just">
              <a:buClr>
                <a:schemeClr val="tx1"/>
              </a:buClr>
              <a:buSzPct val="45000"/>
            </a:pPr>
            <a:r>
              <a:rPr lang="cs-CZ" sz="3800" dirty="0">
                <a:latin typeface="Times New Roman" panose="02020603050405020304" pitchFamily="18" charset="0"/>
                <a:cs typeface="Times New Roman" panose="02020603050405020304" pitchFamily="18" charset="0"/>
              </a:rPr>
              <a:t>Pedagog se všem dětem věnuje rovnocenně.</a:t>
            </a:r>
          </a:p>
          <a:p>
            <a:endParaRPr lang="cs-CZ" dirty="0"/>
          </a:p>
        </p:txBody>
      </p:sp>
    </p:spTree>
    <p:extLst>
      <p:ext uri="{BB962C8B-B14F-4D97-AF65-F5344CB8AC3E}">
        <p14:creationId xmlns:p14="http://schemas.microsoft.com/office/powerpoint/2010/main" val="23836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FC52777-45E1-4C2E-A263-F4BF875D5F6E}"/>
              </a:ext>
            </a:extLst>
          </p:cNvPr>
          <p:cNvSpPr/>
          <p:nvPr/>
        </p:nvSpPr>
        <p:spPr>
          <a:xfrm>
            <a:off x="1520889" y="1443841"/>
            <a:ext cx="9097347" cy="4893647"/>
          </a:xfrm>
          <a:prstGeom prst="rect">
            <a:avLst/>
          </a:prstGeom>
        </p:spPr>
        <p:txBody>
          <a:bodyPr wrap="square">
            <a:spAutoFit/>
          </a:bodyPr>
          <a:lstStyle/>
          <a:p>
            <a:pPr marL="342900" indent="-342900">
              <a:buFont typeface="Arial" panose="020B0604020202020204" pitchFamily="34" charset="0"/>
              <a:buChar char="•"/>
            </a:pPr>
            <a:r>
              <a:rPr lang="cs-CZ" sz="2400" dirty="0"/>
              <a:t>Zatímco v </a:t>
            </a:r>
            <a:r>
              <a:rPr lang="cs-CZ" sz="2400" dirty="0" err="1"/>
              <a:t>integrativním</a:t>
            </a:r>
            <a:r>
              <a:rPr lang="cs-CZ" sz="2400" dirty="0"/>
              <a:t> vzdělávacím systému se mění </a:t>
            </a:r>
            <a:r>
              <a:rPr lang="cs-CZ" sz="2400" b="1" dirty="0"/>
              <a:t>žáci se speciálními vzdělávacími potřebami</a:t>
            </a:r>
            <a:r>
              <a:rPr lang="cs-CZ" sz="2400" dirty="0"/>
              <a:t> v důsledku analýzy a poznání individuálních vzdělávacích potřeb a jejich naplnění, tak v inkluzivních vzdělávacích systémech se mění </a:t>
            </a:r>
            <a:r>
              <a:rPr lang="cs-CZ" sz="2400" b="1" dirty="0"/>
              <a:t>školy hlavního vzdělávacího proudu </a:t>
            </a:r>
            <a:r>
              <a:rPr lang="cs-CZ" sz="2400" dirty="0"/>
              <a:t>tak, aby odpovídaly potřebám, zájmům a schopnostem všech žáků. </a:t>
            </a:r>
          </a:p>
          <a:p>
            <a:pPr marL="342900" indent="-342900">
              <a:buFont typeface="Arial" panose="020B0604020202020204" pitchFamily="34" charset="0"/>
              <a:buChar char="•"/>
            </a:pPr>
            <a:r>
              <a:rPr lang="cs-CZ" sz="2400" dirty="0"/>
              <a:t>Integrace vyžaduje větší přizpůsobení dítěte škole, zatímco inkluze se víc snaží přizpůsobit edukační prostředí dětem. (</a:t>
            </a:r>
            <a:r>
              <a:rPr lang="cs-CZ" sz="2400" dirty="0" err="1"/>
              <a:t>Lechta</a:t>
            </a:r>
            <a:r>
              <a:rPr lang="cs-CZ" sz="2400" dirty="0"/>
              <a:t> a kol., 2010)</a:t>
            </a:r>
          </a:p>
          <a:p>
            <a:pPr marL="342900" indent="-342900">
              <a:buFont typeface="Arial" panose="020B0604020202020204" pitchFamily="34" charset="0"/>
              <a:buChar char="•"/>
            </a:pPr>
            <a:r>
              <a:rPr lang="cs-CZ" sz="2400" dirty="0"/>
              <a:t>Vzrůstající </a:t>
            </a:r>
            <a:r>
              <a:rPr lang="cs-CZ" sz="2400" b="1" dirty="0"/>
              <a:t>diferenciace a individualizace </a:t>
            </a:r>
            <a:r>
              <a:rPr lang="cs-CZ" sz="2400" dirty="0"/>
              <a:t>ve škole hlavního vzdělávacího proudu podporuje </a:t>
            </a:r>
            <a:r>
              <a:rPr lang="cs-CZ" sz="2400" b="1" dirty="0"/>
              <a:t>vznik a rozvoj inkluzivní didaktiky </a:t>
            </a:r>
            <a:r>
              <a:rPr lang="cs-CZ" sz="2400" dirty="0"/>
              <a:t>v inkluzivním prostředí školy. </a:t>
            </a:r>
            <a:r>
              <a:rPr lang="cs-CZ" sz="2400" b="1" dirty="0"/>
              <a:t>Týmová práce, orientace na žáka, otevřené vyučování a alternativní formy hodnocení</a:t>
            </a:r>
            <a:r>
              <a:rPr lang="cs-CZ" sz="2400" dirty="0"/>
              <a:t> se stávají součástí inkluzivně pojatého vyučování (Bartoňová, Vítková, et al. 2007, 2013).</a:t>
            </a:r>
          </a:p>
        </p:txBody>
      </p:sp>
    </p:spTree>
    <p:extLst>
      <p:ext uri="{BB962C8B-B14F-4D97-AF65-F5344CB8AC3E}">
        <p14:creationId xmlns:p14="http://schemas.microsoft.com/office/powerpoint/2010/main" val="198761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9FE9DB6-9381-42D4-8BE2-640FE466A135}"/>
              </a:ext>
            </a:extLst>
          </p:cNvPr>
          <p:cNvSpPr/>
          <p:nvPr/>
        </p:nvSpPr>
        <p:spPr>
          <a:xfrm>
            <a:off x="870598" y="4005656"/>
            <a:ext cx="6096000" cy="646331"/>
          </a:xfrm>
          <a:prstGeom prst="rect">
            <a:avLst/>
          </a:prstGeom>
        </p:spPr>
        <p:txBody>
          <a:bodyPr>
            <a:spAutoFit/>
          </a:bodyPr>
          <a:lstStyle/>
          <a:p>
            <a:r>
              <a:rPr lang="cs-CZ" dirty="0"/>
              <a:t>EQUALITY = ROVNOST</a:t>
            </a:r>
          </a:p>
          <a:p>
            <a:endParaRPr lang="en-GB" dirty="0"/>
          </a:p>
        </p:txBody>
      </p:sp>
      <p:pic>
        <p:nvPicPr>
          <p:cNvPr id="4" name="Zástupný symbol pro obsah 3">
            <a:extLst>
              <a:ext uri="{FF2B5EF4-FFF2-40B4-BE49-F238E27FC236}">
                <a16:creationId xmlns:a16="http://schemas.microsoft.com/office/drawing/2014/main" id="{3FF3337C-6F35-46DF-8C92-1138751A79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0000"/>
          <a:stretch/>
        </p:blipFill>
        <p:spPr>
          <a:xfrm>
            <a:off x="3560815" y="1212981"/>
            <a:ext cx="3922336" cy="4662358"/>
          </a:xfrm>
          <a:prstGeom prst="rect">
            <a:avLst/>
          </a:prstGeom>
        </p:spPr>
      </p:pic>
    </p:spTree>
    <p:extLst>
      <p:ext uri="{BB962C8B-B14F-4D97-AF65-F5344CB8AC3E}">
        <p14:creationId xmlns:p14="http://schemas.microsoft.com/office/powerpoint/2010/main" val="356277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9FE9DB6-9381-42D4-8BE2-640FE466A135}"/>
              </a:ext>
            </a:extLst>
          </p:cNvPr>
          <p:cNvSpPr/>
          <p:nvPr/>
        </p:nvSpPr>
        <p:spPr>
          <a:xfrm>
            <a:off x="870598" y="4005656"/>
            <a:ext cx="6096000" cy="646331"/>
          </a:xfrm>
          <a:prstGeom prst="rect">
            <a:avLst/>
          </a:prstGeom>
        </p:spPr>
        <p:txBody>
          <a:bodyPr>
            <a:spAutoFit/>
          </a:bodyPr>
          <a:lstStyle/>
          <a:p>
            <a:r>
              <a:rPr lang="cs-CZ" dirty="0"/>
              <a:t>EQUITY = SPRAVEDLNOST</a:t>
            </a:r>
          </a:p>
          <a:p>
            <a:endParaRPr lang="en-GB" dirty="0"/>
          </a:p>
        </p:txBody>
      </p:sp>
      <p:pic>
        <p:nvPicPr>
          <p:cNvPr id="6" name="Zástupný symbol pro obsah 5">
            <a:extLst>
              <a:ext uri="{FF2B5EF4-FFF2-40B4-BE49-F238E27FC236}">
                <a16:creationId xmlns:a16="http://schemas.microsoft.com/office/drawing/2014/main" id="{ED40129E-AE21-481F-AEE2-7F059A276C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11"/>
          <a:stretch/>
        </p:blipFill>
        <p:spPr>
          <a:xfrm>
            <a:off x="4301413" y="1091683"/>
            <a:ext cx="4142792" cy="4469362"/>
          </a:xfrm>
          <a:prstGeom prst="rect">
            <a:avLst/>
          </a:prstGeom>
        </p:spPr>
      </p:pic>
    </p:spTree>
    <p:extLst>
      <p:ext uri="{BB962C8B-B14F-4D97-AF65-F5344CB8AC3E}">
        <p14:creationId xmlns:p14="http://schemas.microsoft.com/office/powerpoint/2010/main" val="252150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CBD0F-0880-4165-8657-1A7F23C02DA5}"/>
              </a:ext>
            </a:extLst>
          </p:cNvPr>
          <p:cNvSpPr>
            <a:spLocks noGrp="1"/>
          </p:cNvSpPr>
          <p:nvPr>
            <p:ph type="title"/>
          </p:nvPr>
        </p:nvSpPr>
        <p:spPr/>
        <p:txBody>
          <a:bodyPr/>
          <a:lstStyle/>
          <a:p>
            <a:r>
              <a:rPr lang="cs-CZ" dirty="0"/>
              <a:t>Inkluze sociální a inkluze školní</a:t>
            </a:r>
          </a:p>
        </p:txBody>
      </p:sp>
      <p:sp>
        <p:nvSpPr>
          <p:cNvPr id="3" name="Zástupný symbol pro obsah 2">
            <a:extLst>
              <a:ext uri="{FF2B5EF4-FFF2-40B4-BE49-F238E27FC236}">
                <a16:creationId xmlns:a16="http://schemas.microsoft.com/office/drawing/2014/main" id="{931D3CC6-5D02-47E9-9365-9E7FA75C56A5}"/>
              </a:ext>
            </a:extLst>
          </p:cNvPr>
          <p:cNvSpPr>
            <a:spLocks noGrp="1"/>
          </p:cNvSpPr>
          <p:nvPr>
            <p:ph idx="1"/>
          </p:nvPr>
        </p:nvSpPr>
        <p:spPr/>
        <p:txBody>
          <a:bodyPr>
            <a:normAutofit fontScale="85000" lnSpcReduction="20000"/>
          </a:bodyPr>
          <a:lstStyle/>
          <a:p>
            <a:pPr indent="0">
              <a:buClr>
                <a:schemeClr val="tx1"/>
              </a:buClr>
              <a:buNone/>
            </a:pPr>
            <a:r>
              <a:rPr lang="cs-CZ" b="1" dirty="0">
                <a:cs typeface="Arial" panose="020B0604020202020204" pitchFamily="34" charset="0"/>
              </a:rPr>
              <a:t>INKLUZE sociální </a:t>
            </a:r>
            <a:r>
              <a:rPr lang="cs-CZ" dirty="0">
                <a:cs typeface="Arial" panose="020B0604020202020204" pitchFamily="34" charset="0"/>
              </a:rPr>
              <a:t> (v oblasti zaměstnanosti, bydlení, bezpečnosti, sociálních služeb)</a:t>
            </a:r>
            <a:endParaRPr lang="cs-CZ" b="1" dirty="0">
              <a:cs typeface="Arial" panose="020B0604020202020204" pitchFamily="34" charset="0"/>
            </a:endParaRPr>
          </a:p>
          <a:p>
            <a:pPr marL="900113" indent="0">
              <a:buClr>
                <a:schemeClr val="tx1"/>
              </a:buClr>
              <a:buNone/>
            </a:pPr>
            <a:r>
              <a:rPr lang="cs-CZ" dirty="0">
                <a:cs typeface="Arial" panose="020B0604020202020204" pitchFamily="34" charset="0"/>
              </a:rPr>
              <a:t>          </a:t>
            </a:r>
            <a:r>
              <a:rPr lang="cs-CZ" b="1" dirty="0">
                <a:cs typeface="Arial" panose="020B0604020202020204" pitchFamily="34" charset="0"/>
              </a:rPr>
              <a:t>INKLUZE školní </a:t>
            </a:r>
            <a:r>
              <a:rPr lang="cs-CZ" dirty="0">
                <a:cs typeface="Arial" panose="020B0604020202020204" pitchFamily="34" charset="0"/>
              </a:rPr>
              <a:t>(neboli INKLUZIVNÍ VZDĚLÁVÁNÍ)</a:t>
            </a:r>
          </a:p>
          <a:p>
            <a:pPr marL="2073275">
              <a:buClr>
                <a:schemeClr val="tx1"/>
              </a:buClr>
            </a:pPr>
            <a:r>
              <a:rPr lang="cs-CZ" dirty="0">
                <a:cs typeface="Arial" panose="020B0604020202020204" pitchFamily="34" charset="0"/>
              </a:rPr>
              <a:t>Integrace (</a:t>
            </a:r>
            <a:r>
              <a:rPr lang="cs-CZ" dirty="0"/>
              <a:t>existence rozdílných podskupin žáků vedle sebe, v případě neúspěchu se může dítě vrátit do speciálního zařízení - „zasloužit a dokazovat“)</a:t>
            </a:r>
            <a:endParaRPr lang="cs-CZ" dirty="0">
              <a:cs typeface="Arial" panose="020B0604020202020204" pitchFamily="34" charset="0"/>
            </a:endParaRPr>
          </a:p>
          <a:p>
            <a:pPr marL="2073275">
              <a:buClr>
                <a:schemeClr val="tx1"/>
              </a:buClr>
            </a:pPr>
            <a:r>
              <a:rPr lang="cs-CZ" dirty="0">
                <a:cs typeface="Arial" panose="020B0604020202020204" pitchFamily="34" charset="0"/>
              </a:rPr>
              <a:t>Inkluzivní vzdělávání umožňuje se všem dětem úspěšně vzdělávat v běžné ZŠ, ideálně v lokalitě jejich bydliště. </a:t>
            </a:r>
            <a:r>
              <a:rPr lang="cs-CZ" dirty="0"/>
              <a:t>V inkluzivním systému není existence paralelních proudů edukace možná, proces přechodu mezi nimi tam a zpět proto neexistuje.</a:t>
            </a:r>
            <a:endParaRPr lang="cs-CZ" dirty="0">
              <a:cs typeface="Arial" panose="020B0604020202020204" pitchFamily="34" charset="0"/>
            </a:endParaRPr>
          </a:p>
          <a:p>
            <a:pPr indent="0">
              <a:buClr>
                <a:schemeClr val="tx1"/>
              </a:buClr>
              <a:buNone/>
            </a:pPr>
            <a:r>
              <a:rPr lang="cs-CZ" sz="1800" i="1" dirty="0"/>
              <a:t>                                     (dva vývojové stupně; často existující paralelně)</a:t>
            </a:r>
          </a:p>
          <a:p>
            <a:endParaRPr lang="cs-CZ" dirty="0"/>
          </a:p>
        </p:txBody>
      </p:sp>
    </p:spTree>
    <p:extLst>
      <p:ext uri="{BB962C8B-B14F-4D97-AF65-F5344CB8AC3E}">
        <p14:creationId xmlns:p14="http://schemas.microsoft.com/office/powerpoint/2010/main" val="3409345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4C500175-A961-4DDF-983A-3F42DB5E2B03}"/>
              </a:ext>
            </a:extLst>
          </p:cNvPr>
          <p:cNvSpPr/>
          <p:nvPr/>
        </p:nvSpPr>
        <p:spPr>
          <a:xfrm>
            <a:off x="1530220" y="2136339"/>
            <a:ext cx="8705462" cy="2585323"/>
          </a:xfrm>
          <a:prstGeom prst="rect">
            <a:avLst/>
          </a:prstGeom>
        </p:spPr>
        <p:txBody>
          <a:bodyPr wrap="square">
            <a:spAutoFit/>
          </a:bodyPr>
          <a:lstStyle/>
          <a:p>
            <a:pPr indent="0">
              <a:buClr>
                <a:schemeClr val="tx1"/>
              </a:buClr>
              <a:buNone/>
            </a:pPr>
            <a:r>
              <a:rPr lang="cs-CZ" b="1" i="1" dirty="0">
                <a:cs typeface="Arial" panose="020B0604020202020204" pitchFamily="34" charset="0"/>
              </a:rPr>
              <a:t>Fáze inkluzivního procesu (</a:t>
            </a:r>
            <a:r>
              <a:rPr lang="cs-CZ" b="1" i="1" dirty="0" err="1">
                <a:cs typeface="Arial" panose="020B0604020202020204" pitchFamily="34" charset="0"/>
              </a:rPr>
              <a:t>Farrell</a:t>
            </a:r>
            <a:r>
              <a:rPr lang="cs-CZ" b="1" i="1" dirty="0">
                <a:cs typeface="Arial" panose="020B0604020202020204" pitchFamily="34" charset="0"/>
              </a:rPr>
              <a:t>, 2002)</a:t>
            </a:r>
          </a:p>
          <a:p>
            <a:pPr marL="628650" indent="-285750">
              <a:buClr>
                <a:schemeClr val="tx1"/>
              </a:buClr>
            </a:pPr>
            <a:r>
              <a:rPr lang="cs-CZ" b="1" dirty="0">
                <a:cs typeface="Arial" panose="020B0604020202020204" pitchFamily="34" charset="0"/>
              </a:rPr>
              <a:t>Integrace</a:t>
            </a:r>
            <a:r>
              <a:rPr lang="cs-CZ" dirty="0">
                <a:cs typeface="Arial" panose="020B0604020202020204" pitchFamily="34" charset="0"/>
              </a:rPr>
              <a:t> -  prostá fyzická přítomnost žáků se SVP v běžných třídách jako opak exkluze (vyloučení)</a:t>
            </a:r>
          </a:p>
          <a:p>
            <a:pPr marL="628650" indent="-285750">
              <a:buClr>
                <a:schemeClr val="tx1"/>
              </a:buClr>
            </a:pPr>
            <a:r>
              <a:rPr lang="cs-CZ" b="1" dirty="0">
                <a:cs typeface="Arial" panose="020B0604020202020204" pitchFamily="34" charset="0"/>
              </a:rPr>
              <a:t>Akceptace</a:t>
            </a:r>
            <a:r>
              <a:rPr lang="cs-CZ" dirty="0">
                <a:cs typeface="Arial" panose="020B0604020202020204" pitchFamily="34" charset="0"/>
              </a:rPr>
              <a:t> – žáci jsou postupně přijati učiteli, spolužáky, rodiči, jako plnohodnotní členové školní komunity</a:t>
            </a:r>
          </a:p>
          <a:p>
            <a:pPr marL="628650" indent="-285750">
              <a:buClr>
                <a:schemeClr val="tx1"/>
              </a:buClr>
            </a:pPr>
            <a:r>
              <a:rPr lang="cs-CZ" b="1" dirty="0">
                <a:cs typeface="Arial" panose="020B0604020202020204" pitchFamily="34" charset="0"/>
              </a:rPr>
              <a:t>Participace </a:t>
            </a:r>
            <a:r>
              <a:rPr lang="cs-CZ" dirty="0">
                <a:cs typeface="Arial" panose="020B0604020202020204" pitchFamily="34" charset="0"/>
              </a:rPr>
              <a:t>– jsou vytvořeny podmínky pro aktivní účast dětí se SVP na většině školních činností</a:t>
            </a:r>
          </a:p>
          <a:p>
            <a:pPr marL="628650" indent="-285750">
              <a:buClr>
                <a:schemeClr val="tx1"/>
              </a:buClr>
            </a:pPr>
            <a:r>
              <a:rPr lang="cs-CZ" b="1" dirty="0">
                <a:cs typeface="Arial" panose="020B0604020202020204" pitchFamily="34" charset="0"/>
              </a:rPr>
              <a:t>Dosažení výsledku (</a:t>
            </a:r>
            <a:r>
              <a:rPr lang="cs-CZ" b="1" dirty="0" err="1">
                <a:cs typeface="Arial" panose="020B0604020202020204" pitchFamily="34" charset="0"/>
              </a:rPr>
              <a:t>achievement</a:t>
            </a:r>
            <a:r>
              <a:rPr lang="cs-CZ" b="1" dirty="0">
                <a:cs typeface="Arial" panose="020B0604020202020204" pitchFamily="34" charset="0"/>
              </a:rPr>
              <a:t>) </a:t>
            </a:r>
            <a:r>
              <a:rPr lang="cs-CZ" dirty="0">
                <a:cs typeface="Arial" panose="020B0604020202020204" pitchFamily="34" charset="0"/>
              </a:rPr>
              <a:t>– žáci se SVP dosahují hmatatelných učebních výsledků</a:t>
            </a:r>
          </a:p>
        </p:txBody>
      </p:sp>
    </p:spTree>
    <p:extLst>
      <p:ext uri="{BB962C8B-B14F-4D97-AF65-F5344CB8AC3E}">
        <p14:creationId xmlns:p14="http://schemas.microsoft.com/office/powerpoint/2010/main" val="181187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Školský zákon č. 561/2004, Sb. </a:t>
            </a:r>
            <a:br>
              <a:rPr lang="cs-CZ" dirty="0"/>
            </a:br>
            <a:r>
              <a:rPr lang="cs-CZ" dirty="0"/>
              <a:t>ve znění </a:t>
            </a:r>
            <a:r>
              <a:rPr lang="cs-CZ" dirty="0" err="1"/>
              <a:t>pozd</a:t>
            </a:r>
            <a:r>
              <a:rPr lang="cs-CZ" dirty="0"/>
              <a:t>. předpisů</a:t>
            </a:r>
          </a:p>
        </p:txBody>
      </p:sp>
      <p:sp>
        <p:nvSpPr>
          <p:cNvPr id="3" name="Zástupný symbol pro obsah 2"/>
          <p:cNvSpPr>
            <a:spLocks noGrp="1"/>
          </p:cNvSpPr>
          <p:nvPr>
            <p:ph idx="1"/>
          </p:nvPr>
        </p:nvSpPr>
        <p:spPr/>
        <p:txBody>
          <a:bodyPr>
            <a:normAutofit fontScale="85000" lnSpcReduction="10000"/>
          </a:bodyPr>
          <a:lstStyle/>
          <a:p>
            <a:r>
              <a:rPr lang="cs-CZ" b="1" dirty="0"/>
              <a:t>Vzdělávání dětí, žáků a studentů se </a:t>
            </a:r>
            <a:r>
              <a:rPr lang="cs-CZ" b="1" dirty="0">
                <a:solidFill>
                  <a:srgbClr val="FF0000"/>
                </a:solidFill>
              </a:rPr>
              <a:t>speciálními vzdělávacími potřebami </a:t>
            </a:r>
            <a:r>
              <a:rPr lang="cs-CZ" b="1" dirty="0"/>
              <a:t>a dětí, žáků a studentů nadaných</a:t>
            </a:r>
            <a:endParaRPr lang="cs-CZ" dirty="0"/>
          </a:p>
          <a:p>
            <a:pPr marL="0" indent="0">
              <a:buNone/>
            </a:pPr>
            <a:r>
              <a:rPr lang="cs-CZ" b="1" dirty="0"/>
              <a:t>Podpora vzdělávání dětí, žáků a studentů se speciálními vzdělávacími potřebami</a:t>
            </a:r>
            <a:endParaRPr lang="cs-CZ" dirty="0"/>
          </a:p>
          <a:p>
            <a:r>
              <a:rPr lang="cs-CZ" dirty="0"/>
              <a:t>(1) Dítětem, žákem a studentem se speciálními vzdělávacími potřebami se rozumí osoba, která k naplnění svých vzdělávacích možností nebo k uplatnění nebo užívání svých práv na rovnoprávném základě s ostatními potřebuje poskytnutí </a:t>
            </a:r>
            <a:r>
              <a:rPr lang="cs-CZ" dirty="0">
                <a:solidFill>
                  <a:srgbClr val="FF0000"/>
                </a:solidFill>
              </a:rPr>
              <a:t>podpůrných opatření. </a:t>
            </a:r>
            <a:r>
              <a:rPr lang="cs-CZ" dirty="0"/>
              <a:t>Podpůrnými opatřeními se rozumí nezbytné úpravy ve vzdělávání a školských službách odpovídající zdravotnímu stavu, kulturnímu prostředí nebo jiným životním podmínkám dítěte, žáka nebo studenta. Děti, žáci a studenti se speciálními vzdělávacími potřebami mají právo na bezplatné poskytování podpůrných opatření školou a školským zařízením.</a:t>
            </a:r>
          </a:p>
          <a:p>
            <a:endParaRPr lang="cs-CZ" dirty="0"/>
          </a:p>
        </p:txBody>
      </p:sp>
    </p:spTree>
    <p:extLst>
      <p:ext uri="{BB962C8B-B14F-4D97-AF65-F5344CB8AC3E}">
        <p14:creationId xmlns:p14="http://schemas.microsoft.com/office/powerpoint/2010/main" val="2520782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5401" y="1145059"/>
            <a:ext cx="9601196" cy="5313406"/>
          </a:xfrm>
        </p:spPr>
        <p:txBody>
          <a:bodyPr>
            <a:normAutofit fontScale="70000" lnSpcReduction="20000"/>
          </a:bodyPr>
          <a:lstStyle/>
          <a:p>
            <a:pPr marL="0" indent="0">
              <a:buNone/>
            </a:pPr>
            <a:r>
              <a:rPr lang="cs-CZ" dirty="0"/>
              <a:t>Podpůrná opatření spočívají v</a:t>
            </a:r>
          </a:p>
          <a:p>
            <a:r>
              <a:rPr lang="cs-CZ" dirty="0"/>
              <a:t>a) poradenské pomoci školy a školského poradenského zařízení,</a:t>
            </a:r>
          </a:p>
          <a:p>
            <a:r>
              <a:rPr lang="cs-CZ" dirty="0"/>
              <a:t>b) úpravě organizace, obsahu, hodnocení, forem a metod vzdělávání a školských služeb, včetně zabezpečení výuky předmětů speciálně pedagogické péče a včetně prodloužení délky středního nebo vyššího odborného vzdělávání až o dva roky,</a:t>
            </a:r>
          </a:p>
          <a:p>
            <a:r>
              <a:rPr lang="cs-CZ" dirty="0"/>
              <a:t>c) úpravě podmínek přijímání ke vzdělávání a ukončování vzdělávání,</a:t>
            </a:r>
          </a:p>
          <a:p>
            <a:r>
              <a:rPr lang="cs-CZ" dirty="0"/>
              <a:t>d) použití kompenzačních pomůcek, speciálních učebnic a speciálních učebních pomůcek, využívání komunikačních systémů neslyšících a hluchoslepých osob</a:t>
            </a:r>
            <a:r>
              <a:rPr lang="cs-CZ" baseline="30000" dirty="0"/>
              <a:t>11a</a:t>
            </a:r>
            <a:r>
              <a:rPr lang="cs-CZ" dirty="0"/>
              <a:t>), Braillova písma a podpůrných nebo náhradních komunikačních systémů,</a:t>
            </a:r>
          </a:p>
          <a:p>
            <a:r>
              <a:rPr lang="cs-CZ" dirty="0"/>
              <a:t>e) úpravě očekávaných výstupů vzdělávání v mezích stanovených rámcovými vzdělávacími programy a akreditovanými vzdělávacími programy,</a:t>
            </a:r>
          </a:p>
          <a:p>
            <a:r>
              <a:rPr lang="cs-CZ" dirty="0"/>
              <a:t>f) vzdělávání podle individuálního vzdělávacího plánu,</a:t>
            </a:r>
          </a:p>
          <a:p>
            <a:r>
              <a:rPr lang="cs-CZ" dirty="0"/>
              <a:t>g) využití asistenta pedagoga,</a:t>
            </a:r>
          </a:p>
          <a:p>
            <a:r>
              <a:rPr lang="cs-CZ" dirty="0"/>
              <a:t>h) 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 nebo</a:t>
            </a:r>
          </a:p>
          <a:p>
            <a:r>
              <a:rPr lang="cs-CZ" dirty="0"/>
              <a:t>i) poskytování vzdělávání nebo školských služeb v prostorách stavebně nebo technicky upravených.</a:t>
            </a:r>
          </a:p>
          <a:p>
            <a:endParaRPr lang="cs-CZ" dirty="0"/>
          </a:p>
        </p:txBody>
      </p:sp>
    </p:spTree>
    <p:extLst>
      <p:ext uri="{BB962C8B-B14F-4D97-AF65-F5344CB8AC3E}">
        <p14:creationId xmlns:p14="http://schemas.microsoft.com/office/powerpoint/2010/main" val="503084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Školský Poradenský systém</a:t>
            </a:r>
          </a:p>
        </p:txBody>
      </p:sp>
      <p:sp>
        <p:nvSpPr>
          <p:cNvPr id="3" name="Zástupný symbol pro obsah 2"/>
          <p:cNvSpPr>
            <a:spLocks noGrp="1"/>
          </p:cNvSpPr>
          <p:nvPr>
            <p:ph idx="1"/>
          </p:nvPr>
        </p:nvSpPr>
        <p:spPr/>
        <p:txBody>
          <a:bodyPr>
            <a:normAutofit fontScale="62500" lnSpcReduction="20000"/>
          </a:bodyPr>
          <a:lstStyle/>
          <a:p>
            <a:pPr algn="just"/>
            <a:r>
              <a:rPr lang="cs-CZ" altLang="cs-CZ" sz="2100" b="1" u="sng" dirty="0"/>
              <a:t>školská poradenská zařízení</a:t>
            </a:r>
          </a:p>
          <a:p>
            <a:pPr lvl="1" algn="just"/>
            <a:r>
              <a:rPr lang="cs-CZ" altLang="cs-CZ" sz="2100" dirty="0"/>
              <a:t>pedagogicko-psychologická poradna </a:t>
            </a:r>
          </a:p>
          <a:p>
            <a:pPr lvl="1" algn="just"/>
            <a:r>
              <a:rPr lang="cs-CZ" altLang="cs-CZ" sz="2100" dirty="0"/>
              <a:t>speciálně pedagogické centrum</a:t>
            </a:r>
          </a:p>
          <a:p>
            <a:pPr algn="just"/>
            <a:endParaRPr lang="cs-CZ" altLang="cs-CZ" sz="2100" b="1" u="sng" dirty="0"/>
          </a:p>
          <a:p>
            <a:pPr algn="just"/>
            <a:r>
              <a:rPr lang="cs-CZ" altLang="cs-CZ" sz="2100" b="1" u="sng" dirty="0"/>
              <a:t>školní poradenská pracoviště</a:t>
            </a:r>
          </a:p>
          <a:p>
            <a:pPr lvl="1" algn="just"/>
            <a:r>
              <a:rPr lang="cs-CZ" altLang="cs-CZ" sz="2100" dirty="0"/>
              <a:t>základní model: </a:t>
            </a:r>
          </a:p>
          <a:p>
            <a:pPr lvl="2" algn="just"/>
            <a:r>
              <a:rPr lang="cs-CZ" altLang="cs-CZ" sz="2100" dirty="0"/>
              <a:t>výchovný poradce</a:t>
            </a:r>
          </a:p>
          <a:p>
            <a:pPr lvl="2" algn="just"/>
            <a:r>
              <a:rPr lang="cs-CZ" altLang="cs-CZ" sz="2100" dirty="0"/>
              <a:t>školní metodik prevence</a:t>
            </a:r>
          </a:p>
          <a:p>
            <a:pPr lvl="1" algn="just"/>
            <a:r>
              <a:rPr lang="cs-CZ" altLang="cs-CZ" sz="2100" dirty="0"/>
              <a:t>rozšířený model: </a:t>
            </a:r>
          </a:p>
          <a:p>
            <a:pPr lvl="2" algn="just"/>
            <a:r>
              <a:rPr lang="cs-CZ" altLang="cs-CZ" sz="2100" dirty="0"/>
              <a:t>školní psycholog</a:t>
            </a:r>
          </a:p>
          <a:p>
            <a:pPr lvl="2" algn="just"/>
            <a:r>
              <a:rPr lang="cs-CZ" altLang="cs-CZ" sz="2100" dirty="0"/>
              <a:t>školní speciální pedagog</a:t>
            </a:r>
            <a:endParaRPr lang="cs-CZ" sz="2100" dirty="0"/>
          </a:p>
          <a:p>
            <a:endParaRPr lang="cs-CZ" dirty="0"/>
          </a:p>
        </p:txBody>
      </p:sp>
    </p:spTree>
    <p:extLst>
      <p:ext uri="{BB962C8B-B14F-4D97-AF65-F5344CB8AC3E}">
        <p14:creationId xmlns:p14="http://schemas.microsoft.com/office/powerpoint/2010/main" val="160049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41066C-2711-48BE-AFC8-7D26B32B4D94}"/>
              </a:ext>
            </a:extLst>
          </p:cNvPr>
          <p:cNvSpPr>
            <a:spLocks noGrp="1"/>
          </p:cNvSpPr>
          <p:nvPr>
            <p:ph type="title"/>
          </p:nvPr>
        </p:nvSpPr>
        <p:spPr/>
        <p:txBody>
          <a:bodyPr/>
          <a:lstStyle/>
          <a:p>
            <a:r>
              <a:rPr lang="cs-CZ" dirty="0"/>
              <a:t>Požadavky na studenta</a:t>
            </a:r>
            <a:endParaRPr lang="en-GB" dirty="0"/>
          </a:p>
        </p:txBody>
      </p:sp>
      <p:sp>
        <p:nvSpPr>
          <p:cNvPr id="3" name="Zástupný symbol pro obsah 2">
            <a:extLst>
              <a:ext uri="{FF2B5EF4-FFF2-40B4-BE49-F238E27FC236}">
                <a16:creationId xmlns:a16="http://schemas.microsoft.com/office/drawing/2014/main" id="{AA192E2B-9491-406D-9F11-D0E21F7B26A9}"/>
              </a:ext>
            </a:extLst>
          </p:cNvPr>
          <p:cNvSpPr>
            <a:spLocks noGrp="1"/>
          </p:cNvSpPr>
          <p:nvPr>
            <p:ph idx="1"/>
          </p:nvPr>
        </p:nvSpPr>
        <p:spPr/>
        <p:txBody>
          <a:bodyPr/>
          <a:lstStyle/>
          <a:p>
            <a:pPr lvl="1"/>
            <a:r>
              <a:rPr lang="pl-PL" b="1" dirty="0"/>
              <a:t>Úspěšné absolvování ústní zkoušky dle hodnotících indikátorů.</a:t>
            </a:r>
            <a:endParaRPr lang="cs-CZ" b="1" dirty="0"/>
          </a:p>
          <a:p>
            <a:pPr marL="457200" lvl="1" indent="0">
              <a:buNone/>
            </a:pPr>
            <a:r>
              <a:rPr lang="pl-PL" b="1" dirty="0"/>
              <a:t>Podmínkou přihlášení k ústní zkoušce je:</a:t>
            </a:r>
          </a:p>
          <a:p>
            <a:pPr lvl="1"/>
            <a:r>
              <a:rPr lang="cs-CZ" b="1" noProof="0" dirty="0"/>
              <a:t>Zpracování zadaného úkolu na téma „Sdílení inkluzivní praxe” a jeho zaslání do Odevzdávárny předmětu. Zpracovat může student jakoukoliv formou - text, prezentace, obrázek, komiks či jiným způsobem.</a:t>
            </a:r>
          </a:p>
          <a:p>
            <a:endParaRPr lang="en-GB" dirty="0"/>
          </a:p>
        </p:txBody>
      </p:sp>
    </p:spTree>
    <p:extLst>
      <p:ext uri="{BB962C8B-B14F-4D97-AF65-F5344CB8AC3E}">
        <p14:creationId xmlns:p14="http://schemas.microsoft.com/office/powerpoint/2010/main" val="234788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F0784-93B4-416C-BF72-26192FE05F42}"/>
              </a:ext>
            </a:extLst>
          </p:cNvPr>
          <p:cNvSpPr>
            <a:spLocks noGrp="1"/>
          </p:cNvSpPr>
          <p:nvPr>
            <p:ph type="title"/>
          </p:nvPr>
        </p:nvSpPr>
        <p:spPr/>
        <p:txBody>
          <a:bodyPr/>
          <a:lstStyle/>
          <a:p>
            <a:r>
              <a:rPr lang="cs-CZ" dirty="0"/>
              <a:t>Literatura</a:t>
            </a:r>
            <a:endParaRPr lang="en-GB" dirty="0"/>
          </a:p>
        </p:txBody>
      </p:sp>
      <p:sp>
        <p:nvSpPr>
          <p:cNvPr id="3" name="Zástupný symbol pro obsah 2">
            <a:extLst>
              <a:ext uri="{FF2B5EF4-FFF2-40B4-BE49-F238E27FC236}">
                <a16:creationId xmlns:a16="http://schemas.microsoft.com/office/drawing/2014/main" id="{E8F6A543-147E-4DB3-B9AF-1DC053139525}"/>
              </a:ext>
            </a:extLst>
          </p:cNvPr>
          <p:cNvSpPr>
            <a:spLocks noGrp="1"/>
          </p:cNvSpPr>
          <p:nvPr>
            <p:ph idx="1"/>
          </p:nvPr>
        </p:nvSpPr>
        <p:spPr>
          <a:xfrm>
            <a:off x="1295401" y="1944131"/>
            <a:ext cx="9601196" cy="4168346"/>
          </a:xfrm>
        </p:spPr>
        <p:txBody>
          <a:bodyPr>
            <a:normAutofit lnSpcReduction="10000"/>
          </a:bodyPr>
          <a:lstStyle/>
          <a:p>
            <a:pPr lvl="0"/>
            <a:r>
              <a:rPr lang="pl-PL" sz="1400" b="1" dirty="0">
                <a:solidFill>
                  <a:schemeClr val="tx1"/>
                </a:solidFill>
              </a:rPr>
              <a:t>BARTOŇOVÁ, Miroslava a Marie VÍTKOVÁ et al. Strategie vzdělávání žáků se speciálními vzdělávacími potřebami v inkluzivním prostředí základní školy. Brno: Paido, 2016. ISBN 978-80-7315-255-0. </a:t>
            </a:r>
            <a:endParaRPr lang="cs-CZ" sz="1400" b="1" dirty="0">
              <a:solidFill>
                <a:schemeClr val="tx1"/>
              </a:solidFill>
            </a:endParaRPr>
          </a:p>
          <a:p>
            <a:pPr lvl="0"/>
            <a:r>
              <a:rPr lang="pl-PL" sz="1400" b="1" dirty="0">
                <a:solidFill>
                  <a:schemeClr val="tx1"/>
                </a:solidFill>
              </a:rPr>
              <a:t>BARTOŇOVÁ, Miroslava. Approaches to Students with Learning Disorders in Inclusive School Environment. Brno: Masaryk University, 2014. ISBN 978-80-210-7110-0. </a:t>
            </a:r>
            <a:endParaRPr lang="cs-CZ" sz="1400" b="1" dirty="0">
              <a:solidFill>
                <a:schemeClr val="tx1"/>
              </a:solidFill>
            </a:endParaRPr>
          </a:p>
          <a:p>
            <a:pPr lvl="0"/>
            <a:r>
              <a:rPr lang="pl-PL" sz="1400" b="1" dirty="0">
                <a:solidFill>
                  <a:schemeClr val="tx1"/>
                </a:solidFill>
              </a:rPr>
              <a:t>BARTOŇOVÁ, Miroslava. Students with Intellectual Disability in Inclusive Education Settings. Brno: Masaryk University, 2014. ISBN 978-80-210-6817-9. </a:t>
            </a:r>
            <a:endParaRPr lang="cs-CZ" sz="1400" b="1" dirty="0">
              <a:solidFill>
                <a:schemeClr val="tx1"/>
              </a:solidFill>
            </a:endParaRPr>
          </a:p>
          <a:p>
            <a:pPr lvl="0"/>
            <a:r>
              <a:rPr lang="pl-PL" sz="1400" b="1" dirty="0">
                <a:solidFill>
                  <a:schemeClr val="tx1"/>
                </a:solidFill>
              </a:rPr>
              <a:t>BARTOŇOVÁ, Miroslava a Marie VÍTKOVÁ. Inkluzivní pedagogika. Distační studijní text. Opava: SLU, FVP. 2019. ISBN 978-80-7510-334-5.</a:t>
            </a:r>
            <a:endParaRPr lang="cs-CZ" sz="1400" b="1" dirty="0">
              <a:solidFill>
                <a:schemeClr val="tx1"/>
              </a:solidFill>
            </a:endParaRPr>
          </a:p>
          <a:p>
            <a:pPr lvl="0"/>
            <a:r>
              <a:rPr lang="pl-PL" sz="1400" b="1" dirty="0">
                <a:solidFill>
                  <a:schemeClr val="tx1"/>
                </a:solidFill>
              </a:rPr>
              <a:t>LECHTA, Viktor. Inkluzivní pedagogika. Praha: Portál, 2016. ISBN 978-80-262-1123-5.</a:t>
            </a:r>
            <a:endParaRPr lang="cs-CZ" sz="1400" b="1" dirty="0">
              <a:solidFill>
                <a:schemeClr val="tx1"/>
              </a:solidFill>
            </a:endParaRPr>
          </a:p>
          <a:p>
            <a:pPr lvl="0"/>
            <a:r>
              <a:rPr lang="pl-PL" sz="1400" b="1" dirty="0">
                <a:solidFill>
                  <a:schemeClr val="tx1"/>
                </a:solidFill>
              </a:rPr>
              <a:t>MICHALÍK, Jan, BASLEROVÁ, Pavlína, FELCMANOVÁ, Lenka a kol. Katalog podpůrných opatření pro žáky s potřebou podpory ve vzdělávání z důvodu zdravotního nebo sociálního znevýhodnění. Olomouc: UPOL, 2015. ISBN 978-80-244-4654-7. </a:t>
            </a:r>
            <a:endParaRPr lang="cs-CZ" sz="1400" b="1" dirty="0">
              <a:solidFill>
                <a:schemeClr val="tx1"/>
              </a:solidFill>
            </a:endParaRPr>
          </a:p>
          <a:p>
            <a:pPr lvl="0"/>
            <a:r>
              <a:rPr lang="pl-PL" sz="1400" b="1" dirty="0">
                <a:solidFill>
                  <a:schemeClr val="tx1"/>
                </a:solidFill>
              </a:rPr>
              <a:t>ZILCHER, Ladislav, SVOBODA, Zdeněk. Inkluzivní vzdělávání. Efektivní vzdělávání všech žáků. Praha: Grada Publishing a.s., 2019. </a:t>
            </a:r>
          </a:p>
          <a:p>
            <a:pPr lvl="0"/>
            <a:r>
              <a:rPr lang="cs-CZ" sz="1400" b="1" dirty="0">
                <a:solidFill>
                  <a:schemeClr val="tx1"/>
                </a:solidFill>
                <a:hlinkClick r:id="rId2">
                  <a:extLst>
                    <a:ext uri="{A12FA001-AC4F-418D-AE19-62706E023703}">
                      <ahyp:hlinkClr xmlns:ahyp="http://schemas.microsoft.com/office/drawing/2018/hyperlinkcolor" val="tx"/>
                    </a:ext>
                  </a:extLst>
                </a:hlinkClick>
              </a:rPr>
              <a:t>ZEZULKOVÁ, Eva</a:t>
            </a:r>
            <a:r>
              <a:rPr lang="cs-CZ" sz="1400" b="1" dirty="0">
                <a:solidFill>
                  <a:schemeClr val="tx1"/>
                </a:solidFill>
              </a:rPr>
              <a:t>, </a:t>
            </a:r>
            <a:r>
              <a:rPr lang="cs-CZ" sz="1400" b="1" dirty="0">
                <a:solidFill>
                  <a:schemeClr val="tx1"/>
                </a:solidFill>
                <a:hlinkClick r:id="rId3">
                  <a:extLst>
                    <a:ext uri="{A12FA001-AC4F-418D-AE19-62706E023703}">
                      <ahyp:hlinkClr xmlns:ahyp="http://schemas.microsoft.com/office/drawing/2018/hyperlinkcolor" val="tx"/>
                    </a:ext>
                  </a:extLst>
                </a:hlinkClick>
              </a:rPr>
              <a:t>Kateřina JANKŮ</a:t>
            </a:r>
            <a:r>
              <a:rPr lang="cs-CZ" sz="1400" b="1" dirty="0">
                <a:solidFill>
                  <a:schemeClr val="tx1"/>
                </a:solidFill>
              </a:rPr>
              <a:t> a Yveta ODSTRČILÍKOVÁ. </a:t>
            </a:r>
            <a:r>
              <a:rPr lang="cs-CZ" sz="1400" b="1" i="1" dirty="0">
                <a:solidFill>
                  <a:schemeClr val="tx1"/>
                </a:solidFill>
              </a:rPr>
              <a:t>Učitelé versus inkluzivní vzdělávání</a:t>
            </a:r>
            <a:r>
              <a:rPr lang="cs-CZ" sz="1400" b="1" dirty="0">
                <a:solidFill>
                  <a:schemeClr val="tx1"/>
                </a:solidFill>
              </a:rPr>
              <a:t>. Opava: Slezská univerzita v Opavě, 2021. 136 s. 1. vydání. ISBN 978-80-7510-444-1.</a:t>
            </a:r>
            <a:endParaRPr lang="pl-PL" sz="1400" b="1" dirty="0">
              <a:solidFill>
                <a:schemeClr val="tx1"/>
              </a:solidFill>
            </a:endParaRPr>
          </a:p>
        </p:txBody>
      </p:sp>
    </p:spTree>
    <p:extLst>
      <p:ext uri="{BB962C8B-B14F-4D97-AF65-F5344CB8AC3E}">
        <p14:creationId xmlns:p14="http://schemas.microsoft.com/office/powerpoint/2010/main" val="214746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ACAAFE8-3C0F-41A8-8EE4-C1681C0C8CAE}"/>
              </a:ext>
            </a:extLst>
          </p:cNvPr>
          <p:cNvSpPr/>
          <p:nvPr/>
        </p:nvSpPr>
        <p:spPr>
          <a:xfrm>
            <a:off x="1276865" y="2055772"/>
            <a:ext cx="9127524" cy="2655279"/>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Calibri" panose="020F0502020204030204" pitchFamily="34" charset="0"/>
              </a:rPr>
              <a:t>Zákon č. 561/2004 Sb., o předškolním, základním, středním, vyšším odborném a jiném vzdělávání, ve znění pozdějších předpisů </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Vyhláška č. 27/2016 Sb., o vzdělávání žáků se speciálními vzdělávacími potřebami a žáků nadaných, ve znění pozdějších předpisů</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Vyhláška č. 72/2005 Sb., o poskytování poradenských služeb ve školách a školských poradenských zařízeních, ve znění pozdějších předpisů</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Index inkluze</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Úmluva o právech osob se zdravotním postižením (v české nebo anglické verzi)</a:t>
            </a:r>
          </a:p>
        </p:txBody>
      </p:sp>
    </p:spTree>
    <p:extLst>
      <p:ext uri="{BB962C8B-B14F-4D97-AF65-F5344CB8AC3E}">
        <p14:creationId xmlns:p14="http://schemas.microsoft.com/office/powerpoint/2010/main" val="49912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86DA00C-5548-46BC-B1CA-53A4EF73D0F6}"/>
              </a:ext>
            </a:extLst>
          </p:cNvPr>
          <p:cNvSpPr/>
          <p:nvPr/>
        </p:nvSpPr>
        <p:spPr>
          <a:xfrm>
            <a:off x="930876" y="1775074"/>
            <a:ext cx="10165492" cy="3549305"/>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Jedna miliarda lidí na celém světě neboli 15 % světové populace, má nějakou formu postižení. Výskyt (prevalence) postižení je vyšší v rozvojových zemích. Jedna pětina odhadovaného globálního součtu, tedy 110 milionů až 190 milionů lidí, má těžké zdravotní postižení.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www.worldbank.org/en/</a:t>
            </a:r>
            <a:r>
              <a:rPr lang="cs-CZ" u="sng" dirty="0" err="1">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topic</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/disability</a:t>
            </a:r>
            <a:r>
              <a:rPr lang="cs-CZ" dirty="0">
                <a:latin typeface="Times New Roman" panose="02020603050405020304" pitchFamily="18" charset="0"/>
                <a:ea typeface="Calibri" panose="020F0502020204030204" pitchFamily="34" charset="0"/>
                <a:cs typeface="Times New Roman" panose="02020603050405020304" pitchFamily="18" charset="0"/>
              </a:rPr>
              <a:t>, 2021)</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U osob se zdravotním postižením vždy byla a stále je větší pravděpodobnost, že se setkají s nepříznivými socioekonomickými důsledky svého handicapu, jako je nižší vzdělání, horší zdravotní stav, nižší úroveň zaměstnanosti a vyšší míra chudoby.</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Ještě v roce 2013 se počet osob se zdravotním postižením odhadoval spíše na 10 % světové populace, tedy na přibližně 650 miliónů lidí.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3"/>
              </a:rPr>
              <a:t>www.nrzp.cz</a:t>
            </a:r>
            <a:r>
              <a:rPr lang="cs-CZ" dirty="0">
                <a:latin typeface="Times New Roman" panose="02020603050405020304" pitchFamily="18" charset="0"/>
                <a:ea typeface="Calibri" panose="020F0502020204030204" pitchFamily="34" charset="0"/>
                <a:cs typeface="Times New Roman" panose="02020603050405020304" pitchFamily="18" charset="0"/>
              </a:rPr>
              <a:t>, 2021) Počty tedy naprosto doloženě narůstají. </a:t>
            </a:r>
          </a:p>
        </p:txBody>
      </p:sp>
    </p:spTree>
    <p:extLst>
      <p:ext uri="{BB962C8B-B14F-4D97-AF65-F5344CB8AC3E}">
        <p14:creationId xmlns:p14="http://schemas.microsoft.com/office/powerpoint/2010/main" val="126912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B36AB-2BBA-43E3-BAFF-8408EDA7C510}"/>
              </a:ext>
            </a:extLst>
          </p:cNvPr>
          <p:cNvSpPr>
            <a:spLocks noGrp="1"/>
          </p:cNvSpPr>
          <p:nvPr>
            <p:ph type="title"/>
          </p:nvPr>
        </p:nvSpPr>
        <p:spPr/>
        <p:txBody>
          <a:bodyPr/>
          <a:lstStyle/>
          <a:p>
            <a:r>
              <a:rPr lang="cs-CZ" dirty="0"/>
              <a:t>Inkluzivní pedagogika</a:t>
            </a:r>
            <a:endParaRPr lang="en-GB" dirty="0"/>
          </a:p>
        </p:txBody>
      </p:sp>
      <p:sp>
        <p:nvSpPr>
          <p:cNvPr id="3" name="Zástupný symbol pro obsah 2">
            <a:extLst>
              <a:ext uri="{FF2B5EF4-FFF2-40B4-BE49-F238E27FC236}">
                <a16:creationId xmlns:a16="http://schemas.microsoft.com/office/drawing/2014/main" id="{D5576094-0BC0-46DE-8585-E88E5E4E81E9}"/>
              </a:ext>
            </a:extLst>
          </p:cNvPr>
          <p:cNvSpPr>
            <a:spLocks noGrp="1"/>
          </p:cNvSpPr>
          <p:nvPr>
            <p:ph idx="1"/>
          </p:nvPr>
        </p:nvSpPr>
        <p:spPr/>
        <p:txBody>
          <a:bodyPr>
            <a:normAutofit/>
          </a:bodyPr>
          <a:lstStyle/>
          <a:p>
            <a:r>
              <a:rPr lang="cs-CZ" sz="3200" b="1" dirty="0"/>
              <a:t>Jak souvisí: inkluzivní pedagogika, speciální pedagogika, obecná pedagogika? </a:t>
            </a:r>
          </a:p>
          <a:p>
            <a:r>
              <a:rPr lang="cs-CZ" sz="3200" b="1" dirty="0"/>
              <a:t>Jak těmto souvislostem a vztahům rozumíte? Umíte definovat jednotlivé „pedagogiky“?</a:t>
            </a:r>
          </a:p>
          <a:p>
            <a:pPr marL="0" indent="0">
              <a:buNone/>
            </a:pPr>
            <a:endParaRPr lang="en-GB" sz="3200" b="1" dirty="0"/>
          </a:p>
        </p:txBody>
      </p:sp>
    </p:spTree>
    <p:extLst>
      <p:ext uri="{BB962C8B-B14F-4D97-AF65-F5344CB8AC3E}">
        <p14:creationId xmlns:p14="http://schemas.microsoft.com/office/powerpoint/2010/main" val="101221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1B0845B-A3DB-4EDA-B658-8E2F89032928}"/>
              </a:ext>
            </a:extLst>
          </p:cNvPr>
          <p:cNvSpPr>
            <a:spLocks noGrp="1"/>
          </p:cNvSpPr>
          <p:nvPr>
            <p:ph idx="1"/>
          </p:nvPr>
        </p:nvSpPr>
        <p:spPr>
          <a:xfrm>
            <a:off x="1295401" y="1040921"/>
            <a:ext cx="9601196" cy="4834948"/>
          </a:xfrm>
        </p:spPr>
        <p:txBody>
          <a:bodyPr>
            <a:normAutofit fontScale="92500"/>
          </a:bodyPr>
          <a:lstStyle/>
          <a:p>
            <a:r>
              <a:rPr lang="cs-CZ" dirty="0"/>
              <a:t>Průcha ve spise Moderní pedagogika ( 2005, s. 481) definuje </a:t>
            </a:r>
            <a:r>
              <a:rPr lang="cs-CZ" b="1" dirty="0"/>
              <a:t>pedagogiku </a:t>
            </a:r>
            <a:r>
              <a:rPr lang="cs-CZ" dirty="0"/>
              <a:t>jako vědu, která „se zabývá vším tím, co vytváří a determinuje nějaké edukační prostředí, procesy, jež se v těchto prostředích realizují, výsledky a efekty těchto procesů. (Průcha, Walterová, Mareš, 2001)</a:t>
            </a:r>
          </a:p>
          <a:p>
            <a:r>
              <a:rPr lang="cs-CZ" dirty="0"/>
              <a:t>Speciální pedagogiku můžeme definovat jako vědní obor, který se zabývá zákonitostmi výchovy a vzdělávání a rozvojem jedinců, kteří jsou znevýhodněni vůči většinové populaci v oblasti fyzické, psychické nebo sociální a mají speciální výchovně-vzdělávací potřeby. (</a:t>
            </a:r>
            <a:r>
              <a:rPr lang="cs-CZ" dirty="0" err="1"/>
              <a:t>Fisher</a:t>
            </a:r>
            <a:r>
              <a:rPr lang="cs-CZ" dirty="0"/>
              <a:t>, Škoda, 2008). Snahou všech speciálně pedagogických disciplín je integrace jedinců s postižením do adekvátní reality. </a:t>
            </a:r>
          </a:p>
          <a:p>
            <a:r>
              <a:rPr lang="cs-CZ" dirty="0"/>
              <a:t>Inkluzivní pedagogika je dle </a:t>
            </a:r>
            <a:r>
              <a:rPr lang="cs-CZ" dirty="0" err="1"/>
              <a:t>Lechty</a:t>
            </a:r>
            <a:r>
              <a:rPr lang="cs-CZ" dirty="0"/>
              <a:t> (in </a:t>
            </a:r>
            <a:r>
              <a:rPr lang="cs-CZ" dirty="0" err="1"/>
              <a:t>Lechta</a:t>
            </a:r>
            <a:r>
              <a:rPr lang="cs-CZ" dirty="0"/>
              <a:t> a kol., 2010) oborem pedagogiky, který se zabývá možnostmi optimální edukace dětí se „speciálními vzdělávacími potřebami“ v podmínkách běžných škol a školských zařízení. </a:t>
            </a:r>
          </a:p>
        </p:txBody>
      </p:sp>
    </p:spTree>
    <p:extLst>
      <p:ext uri="{BB962C8B-B14F-4D97-AF65-F5344CB8AC3E}">
        <p14:creationId xmlns:p14="http://schemas.microsoft.com/office/powerpoint/2010/main" val="186961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4ED65-F77A-4530-98DC-1F2162F79E92}"/>
              </a:ext>
            </a:extLst>
          </p:cNvPr>
          <p:cNvSpPr>
            <a:spLocks noGrp="1"/>
          </p:cNvSpPr>
          <p:nvPr>
            <p:ph type="title"/>
          </p:nvPr>
        </p:nvSpPr>
        <p:spPr/>
        <p:txBody>
          <a:bodyPr>
            <a:normAutofit fontScale="90000"/>
          </a:bodyPr>
          <a:lstStyle/>
          <a:p>
            <a:br>
              <a:rPr lang="pl-PL" sz="3600" dirty="0"/>
            </a:br>
            <a:r>
              <a:rPr lang="pl-PL" sz="3600" dirty="0"/>
              <a:t>Vzdělávací politika České republiky, současné trendy vzdělávání, legislativní a kurikulární dokumenty</a:t>
            </a:r>
            <a:br>
              <a:rPr lang="cs-CZ" dirty="0"/>
            </a:br>
            <a:endParaRPr lang="en-GB" dirty="0"/>
          </a:p>
        </p:txBody>
      </p:sp>
      <p:sp>
        <p:nvSpPr>
          <p:cNvPr id="3" name="Zástupný symbol pro obsah 2">
            <a:extLst>
              <a:ext uri="{FF2B5EF4-FFF2-40B4-BE49-F238E27FC236}">
                <a16:creationId xmlns:a16="http://schemas.microsoft.com/office/drawing/2014/main" id="{48ABF5B4-ABA8-49A4-B71B-9B1AE669A281}"/>
              </a:ext>
            </a:extLst>
          </p:cNvPr>
          <p:cNvSpPr>
            <a:spLocks noGrp="1"/>
          </p:cNvSpPr>
          <p:nvPr>
            <p:ph idx="1"/>
          </p:nvPr>
        </p:nvSpPr>
        <p:spPr/>
        <p:txBody>
          <a:bodyPr>
            <a:normAutofit lnSpcReduction="10000"/>
          </a:bodyPr>
          <a:lstStyle/>
          <a:p>
            <a:pPr marL="0" indent="0">
              <a:buNone/>
            </a:pPr>
            <a:r>
              <a:rPr lang="cs-CZ" dirty="0"/>
              <a:t>Proč máme „inkluzivní vzdělávání“ u nás v České republice a co to znamená:</a:t>
            </a:r>
          </a:p>
          <a:p>
            <a:pPr>
              <a:spcAft>
                <a:spcPts val="0"/>
              </a:spcAft>
              <a:buClr>
                <a:schemeClr val="accent5"/>
              </a:buClr>
              <a:buFont typeface="Arial" pitchFamily="34" charset="0"/>
              <a:buChar char="•"/>
              <a:defRPr/>
            </a:pPr>
            <a:r>
              <a:rPr lang="cs-CZ" dirty="0">
                <a:cs typeface="Arial" panose="020B0604020202020204" pitchFamily="34" charset="0"/>
              </a:rPr>
              <a:t>Chceme dát šanci na kvalitní vzdělání všem dětem bez rozdílu.</a:t>
            </a:r>
          </a:p>
          <a:p>
            <a:pPr>
              <a:spcAft>
                <a:spcPts val="0"/>
              </a:spcAft>
              <a:buClr>
                <a:schemeClr val="accent5"/>
              </a:buClr>
              <a:buFont typeface="Arial" pitchFamily="34" charset="0"/>
              <a:buChar char="•"/>
              <a:defRPr/>
            </a:pPr>
            <a:r>
              <a:rPr lang="cs-CZ" dirty="0">
                <a:cs typeface="Arial" panose="020B0604020202020204" pitchFamily="34" charset="0"/>
              </a:rPr>
              <a:t>Chceme rozvíjet dobré vzájemné vztahy mezi různými etnickými skupinami i vztahy k majoritnímu obyvatelstvu.</a:t>
            </a:r>
          </a:p>
          <a:p>
            <a:pPr>
              <a:spcAft>
                <a:spcPts val="0"/>
              </a:spcAft>
              <a:buClr>
                <a:schemeClr val="accent5"/>
              </a:buClr>
              <a:buFont typeface="Arial" pitchFamily="34" charset="0"/>
              <a:buChar char="•"/>
              <a:defRPr/>
            </a:pPr>
            <a:r>
              <a:rPr lang="cs-CZ" dirty="0">
                <a:cs typeface="Arial" panose="020B0604020202020204" pitchFamily="34" charset="0"/>
              </a:rPr>
              <a:t>Chceme pomoci sociálně znevýhodněným rodinám a minoritním etnickým skupinám, aby se mohly plně zapojit do společnosti a podílet se na veřejném životě.</a:t>
            </a:r>
          </a:p>
          <a:p>
            <a:pPr>
              <a:spcAft>
                <a:spcPts val="0"/>
              </a:spcAft>
              <a:buClr>
                <a:schemeClr val="accent5"/>
              </a:buClr>
              <a:buFont typeface="Arial" pitchFamily="34" charset="0"/>
              <a:buChar char="•"/>
              <a:defRPr/>
            </a:pPr>
            <a:r>
              <a:rPr lang="cs-CZ" dirty="0">
                <a:cs typeface="Arial" panose="020B0604020202020204" pitchFamily="34" charset="0"/>
              </a:rPr>
              <a:t>Chceme omezit další prohlubování sociálního vyloučení.</a:t>
            </a:r>
            <a:r>
              <a:rPr lang="en-US" dirty="0">
                <a:cs typeface="Arial" panose="020B0604020202020204" pitchFamily="34" charset="0"/>
              </a:rPr>
              <a:t> </a:t>
            </a:r>
            <a:endParaRPr lang="cs-CZ" dirty="0">
              <a:cs typeface="Arial" panose="020B0604020202020204" pitchFamily="34" charset="0"/>
            </a:endParaRPr>
          </a:p>
          <a:p>
            <a:endParaRPr lang="en-GB" dirty="0"/>
          </a:p>
        </p:txBody>
      </p:sp>
    </p:spTree>
    <p:extLst>
      <p:ext uri="{BB962C8B-B14F-4D97-AF65-F5344CB8AC3E}">
        <p14:creationId xmlns:p14="http://schemas.microsoft.com/office/powerpoint/2010/main" val="8662805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TM02900743[[fn=Organika]]</Template>
  <TotalTime>278</TotalTime>
  <Words>2942</Words>
  <Application>Microsoft Office PowerPoint</Application>
  <PresentationFormat>Širokoúhlá obrazovka</PresentationFormat>
  <Paragraphs>162</Paragraphs>
  <Slides>29</Slides>
  <Notes>0</Notes>
  <HiddenSlides>0</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29</vt:i4>
      </vt:variant>
    </vt:vector>
  </HeadingPairs>
  <TitlesOfParts>
    <vt:vector size="38" baseType="lpstr">
      <vt:lpstr>Arial</vt:lpstr>
      <vt:lpstr>Calibri</vt:lpstr>
      <vt:lpstr>Courier New</vt:lpstr>
      <vt:lpstr>Garamond</vt:lpstr>
      <vt:lpstr>Symbol</vt:lpstr>
      <vt:lpstr>Times New Roman</vt:lpstr>
      <vt:lpstr>Organika</vt:lpstr>
      <vt:lpstr>Motiv systému Office</vt:lpstr>
      <vt:lpstr>Document</vt:lpstr>
      <vt:lpstr>Inkluzivní pedagogika</vt:lpstr>
      <vt:lpstr>Cíl předmětu</vt:lpstr>
      <vt:lpstr>Požadavky na studenta</vt:lpstr>
      <vt:lpstr>Literatura</vt:lpstr>
      <vt:lpstr>Prezentace aplikace PowerPoint</vt:lpstr>
      <vt:lpstr>Prezentace aplikace PowerPoint</vt:lpstr>
      <vt:lpstr>Inkluzivní pedagogika</vt:lpstr>
      <vt:lpstr>Prezentace aplikace PowerPoint</vt:lpstr>
      <vt:lpstr> Vzdělávací politika České republiky, současné trendy vzdělávání, legislativní a kurikulární dokumenty </vt:lpstr>
      <vt:lpstr>Vzdělávací politika státu a regionu by měla:</vt:lpstr>
      <vt:lpstr>Přístupy ve vzdělávání </vt:lpstr>
      <vt:lpstr>EXKLUZE</vt:lpstr>
      <vt:lpstr>Prezentace aplikace PowerPoint</vt:lpstr>
      <vt:lpstr>SEGREGACE</vt:lpstr>
      <vt:lpstr>Prezentace aplikace PowerPoint</vt:lpstr>
      <vt:lpstr>INTEGRACE</vt:lpstr>
      <vt:lpstr>INKLUZE</vt:lpstr>
      <vt:lpstr>Prezentace aplikace PowerPoint</vt:lpstr>
      <vt:lpstr>Prezentace aplikace PowerPoint</vt:lpstr>
      <vt:lpstr>Inkluze a inkluzivní vzdělávání</vt:lpstr>
      <vt:lpstr>Inkluzivní vzdělávání</vt:lpstr>
      <vt:lpstr>Prezentace aplikace PowerPoint</vt:lpstr>
      <vt:lpstr>Prezentace aplikace PowerPoint</vt:lpstr>
      <vt:lpstr>Prezentace aplikace PowerPoint</vt:lpstr>
      <vt:lpstr>Inkluze sociální a inkluze školní</vt:lpstr>
      <vt:lpstr>Prezentace aplikace PowerPoint</vt:lpstr>
      <vt:lpstr>Školský zákon č. 561/2004, Sb.  ve znění pozd. předpisů</vt:lpstr>
      <vt:lpstr>Prezentace aplikace PowerPoint</vt:lpstr>
      <vt:lpstr>Školský Poradenský systém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Inkluzivní pedagogika</dc:title>
  <dc:creator>Kateřina Janků</dc:creator>
  <cp:lastModifiedBy>Kateřina Janků</cp:lastModifiedBy>
  <cp:revision>22</cp:revision>
  <dcterms:created xsi:type="dcterms:W3CDTF">2021-09-17T16:51:22Z</dcterms:created>
  <dcterms:modified xsi:type="dcterms:W3CDTF">2025-10-02T10:46:20Z</dcterms:modified>
</cp:coreProperties>
</file>