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709" r:id="rId5"/>
  </p:sldMasterIdLst>
  <p:notesMasterIdLst>
    <p:notesMasterId r:id="rId43"/>
  </p:notesMasterIdLst>
  <p:sldIdLst>
    <p:sldId id="1864" r:id="rId6"/>
    <p:sldId id="1868" r:id="rId7"/>
    <p:sldId id="1869" r:id="rId8"/>
    <p:sldId id="1846" r:id="rId9"/>
    <p:sldId id="1871" r:id="rId10"/>
    <p:sldId id="282" r:id="rId11"/>
    <p:sldId id="279" r:id="rId12"/>
    <p:sldId id="1870" r:id="rId13"/>
    <p:sldId id="1876" r:id="rId14"/>
    <p:sldId id="1873" r:id="rId15"/>
    <p:sldId id="1874" r:id="rId16"/>
    <p:sldId id="264" r:id="rId17"/>
    <p:sldId id="271" r:id="rId18"/>
    <p:sldId id="1877" r:id="rId19"/>
    <p:sldId id="1875" r:id="rId20"/>
    <p:sldId id="281" r:id="rId21"/>
    <p:sldId id="1879" r:id="rId22"/>
    <p:sldId id="257" r:id="rId23"/>
    <p:sldId id="1878" r:id="rId24"/>
    <p:sldId id="1880" r:id="rId25"/>
    <p:sldId id="1881" r:id="rId26"/>
    <p:sldId id="1882" r:id="rId27"/>
    <p:sldId id="1886" r:id="rId28"/>
    <p:sldId id="1883" r:id="rId29"/>
    <p:sldId id="1884" r:id="rId30"/>
    <p:sldId id="1885" r:id="rId31"/>
    <p:sldId id="296" r:id="rId32"/>
    <p:sldId id="297" r:id="rId33"/>
    <p:sldId id="299" r:id="rId34"/>
    <p:sldId id="300" r:id="rId35"/>
    <p:sldId id="301" r:id="rId36"/>
    <p:sldId id="1872" r:id="rId37"/>
    <p:sldId id="1887" r:id="rId38"/>
    <p:sldId id="1889" r:id="rId39"/>
    <p:sldId id="1890" r:id="rId40"/>
    <p:sldId id="1888" r:id="rId41"/>
    <p:sldId id="1891"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Výchozí oddíl" id="{DA47FDA4-B7ED-429A-9903-B98702AB2B55}">
          <p14:sldIdLst>
            <p14:sldId id="1864"/>
            <p14:sldId id="1868"/>
            <p14:sldId id="1869"/>
            <p14:sldId id="1846"/>
            <p14:sldId id="1871"/>
            <p14:sldId id="282"/>
            <p14:sldId id="279"/>
            <p14:sldId id="1870"/>
            <p14:sldId id="1876"/>
            <p14:sldId id="1873"/>
            <p14:sldId id="1874"/>
            <p14:sldId id="264"/>
            <p14:sldId id="271"/>
            <p14:sldId id="1877"/>
            <p14:sldId id="1875"/>
            <p14:sldId id="281"/>
            <p14:sldId id="1879"/>
            <p14:sldId id="257"/>
            <p14:sldId id="1878"/>
            <p14:sldId id="1880"/>
            <p14:sldId id="1881"/>
            <p14:sldId id="1882"/>
            <p14:sldId id="1886"/>
            <p14:sldId id="1883"/>
            <p14:sldId id="1884"/>
            <p14:sldId id="1885"/>
            <p14:sldId id="296"/>
            <p14:sldId id="297"/>
            <p14:sldId id="299"/>
            <p14:sldId id="300"/>
            <p14:sldId id="301"/>
            <p14:sldId id="1872"/>
            <p14:sldId id="1887"/>
            <p14:sldId id="1889"/>
            <p14:sldId id="1890"/>
            <p14:sldId id="1888"/>
            <p14:sldId id="1891"/>
          </p14:sldIdLst>
        </p14:section>
        <p14:section name="Oddíl bez názvu" id="{4C5FDEC9-4A5C-4A07-B246-A705F29BDA24}">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0" autoAdjust="0"/>
    <p:restoredTop sz="94724" autoAdjust="0"/>
  </p:normalViewPr>
  <p:slideViewPr>
    <p:cSldViewPr snapToGrid="0">
      <p:cViewPr varScale="1">
        <p:scale>
          <a:sx n="61" d="100"/>
          <a:sy n="61" d="100"/>
        </p:scale>
        <p:origin x="600" y="78"/>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_rels/data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youtube.com/c/Zivotyslavnych" TargetMode="External"/><Relationship Id="rId7" Type="http://schemas.openxmlformats.org/officeDocument/2006/relationships/image" Target="../media/image14.svg"/><Relationship Id="rId2" Type="http://schemas.openxmlformats.org/officeDocument/2006/relationships/hyperlink" Target="https://www.youtube.com/watch?v=C-Mp53jS9zM" TargetMode="External"/><Relationship Id="rId1" Type="http://schemas.openxmlformats.org/officeDocument/2006/relationships/hyperlink" Target="https://www.youtube.com/playlist?list=PL_cU2Gsvem3mXWK9SvslBfIrARTHkWZjP"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youtube.com/playlist?list=PL_cU2Gsvem3mXWK9SvslBfIrARTHkWZjP" TargetMode="External"/><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hyperlink" Target="https://www.youtube.com/watch?v=C-Mp53jS9zM" TargetMode="Externa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hyperlink" Target="https://www.youtube.com/c/Zivotyslavnych"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B5B11-2BA0-4EA7-BADE-0A7EF784D8B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62FA12-747B-41C5-AAA6-6632912D6CFF}">
      <dgm:prSet/>
      <dgm:spPr/>
      <dgm:t>
        <a:bodyPr/>
        <a:lstStyle/>
        <a:p>
          <a:r>
            <a:rPr lang="cs-CZ">
              <a:hlinkClick xmlns:r="http://schemas.openxmlformats.org/officeDocument/2006/relationships" r:id="rId1"/>
            </a:rPr>
            <a:t>https://www.youtube.com/playlist?list=PL_cU2Gsvem3mXWK9SvslBfIrARTHkWZjP</a:t>
          </a:r>
          <a:r>
            <a:rPr lang="cs-CZ"/>
            <a:t> </a:t>
          </a:r>
          <a:r>
            <a:rPr lang="cs-CZ" b="1"/>
            <a:t>Filosofie – Teologická fakulta JU </a:t>
          </a:r>
          <a:endParaRPr lang="en-US"/>
        </a:p>
      </dgm:t>
    </dgm:pt>
    <dgm:pt modelId="{2A92A34A-F247-465C-94B9-FFE772F06A1D}" type="parTrans" cxnId="{7FF834C9-7113-46CC-B9C5-2A501EA9175E}">
      <dgm:prSet/>
      <dgm:spPr/>
      <dgm:t>
        <a:bodyPr/>
        <a:lstStyle/>
        <a:p>
          <a:endParaRPr lang="en-US"/>
        </a:p>
      </dgm:t>
    </dgm:pt>
    <dgm:pt modelId="{65780B41-DC7A-4947-8E8B-E9BA14E780AD}" type="sibTrans" cxnId="{7FF834C9-7113-46CC-B9C5-2A501EA9175E}">
      <dgm:prSet/>
      <dgm:spPr/>
      <dgm:t>
        <a:bodyPr/>
        <a:lstStyle/>
        <a:p>
          <a:endParaRPr lang="en-US"/>
        </a:p>
      </dgm:t>
    </dgm:pt>
    <dgm:pt modelId="{351422A3-F1A4-41EE-AFBA-DAB98254DF03}">
      <dgm:prSet/>
      <dgm:spPr/>
      <dgm:t>
        <a:bodyPr/>
        <a:lstStyle/>
        <a:p>
          <a:r>
            <a:rPr lang="cs-CZ">
              <a:hlinkClick xmlns:r="http://schemas.openxmlformats.org/officeDocument/2006/relationships" r:id="rId2"/>
            </a:rPr>
            <a:t>https://www.youtube.com/watch?v=C-Mp53jS9zM</a:t>
          </a:r>
          <a:r>
            <a:rPr lang="cs-CZ"/>
            <a:t>  </a:t>
          </a:r>
          <a:r>
            <a:rPr lang="cs-CZ" b="1"/>
            <a:t>Tereza Matějčková přednáší základy filozofie </a:t>
          </a:r>
          <a:endParaRPr lang="en-US"/>
        </a:p>
      </dgm:t>
    </dgm:pt>
    <dgm:pt modelId="{83693922-F0BC-47CE-A5F7-EA08D829E7B5}" type="parTrans" cxnId="{AC8E2786-C226-4431-B848-FFC70BC8493B}">
      <dgm:prSet/>
      <dgm:spPr/>
      <dgm:t>
        <a:bodyPr/>
        <a:lstStyle/>
        <a:p>
          <a:endParaRPr lang="en-US"/>
        </a:p>
      </dgm:t>
    </dgm:pt>
    <dgm:pt modelId="{ABD5F613-26ED-4645-A8A5-2E76A533FFB3}" type="sibTrans" cxnId="{AC8E2786-C226-4431-B848-FFC70BC8493B}">
      <dgm:prSet/>
      <dgm:spPr/>
      <dgm:t>
        <a:bodyPr/>
        <a:lstStyle/>
        <a:p>
          <a:endParaRPr lang="en-US"/>
        </a:p>
      </dgm:t>
    </dgm:pt>
    <dgm:pt modelId="{1FF4FE31-BA02-4164-ABC2-57D2796309BB}">
      <dgm:prSet/>
      <dgm:spPr/>
      <dgm:t>
        <a:bodyPr/>
        <a:lstStyle/>
        <a:p>
          <a:r>
            <a:rPr lang="cs-CZ" b="1">
              <a:hlinkClick xmlns:r="http://schemas.openxmlformats.org/officeDocument/2006/relationships" r:id="rId3"/>
            </a:rPr>
            <a:t>https://www.youtube.com/c/Zivotyslavnych</a:t>
          </a:r>
          <a:r>
            <a:rPr lang="cs-CZ" b="1"/>
            <a:t> Životy slavných </a:t>
          </a:r>
          <a:endParaRPr lang="en-US"/>
        </a:p>
      </dgm:t>
    </dgm:pt>
    <dgm:pt modelId="{8C680DF2-9995-4D9E-B19C-A2F46C9A3F90}" type="parTrans" cxnId="{ED96DEED-E64C-4E03-BB8E-E4FF25E335C8}">
      <dgm:prSet/>
      <dgm:spPr/>
      <dgm:t>
        <a:bodyPr/>
        <a:lstStyle/>
        <a:p>
          <a:endParaRPr lang="en-US"/>
        </a:p>
      </dgm:t>
    </dgm:pt>
    <dgm:pt modelId="{F3B06433-947E-49C1-8806-0BEE6294C351}" type="sibTrans" cxnId="{ED96DEED-E64C-4E03-BB8E-E4FF25E335C8}">
      <dgm:prSet/>
      <dgm:spPr/>
      <dgm:t>
        <a:bodyPr/>
        <a:lstStyle/>
        <a:p>
          <a:endParaRPr lang="en-US"/>
        </a:p>
      </dgm:t>
    </dgm:pt>
    <dgm:pt modelId="{BC65F6F5-47C6-47CD-AE3C-625A970911F4}" type="pres">
      <dgm:prSet presAssocID="{BD3B5B11-2BA0-4EA7-BADE-0A7EF784D8B9}" presName="root" presStyleCnt="0">
        <dgm:presLayoutVars>
          <dgm:dir/>
          <dgm:resizeHandles val="exact"/>
        </dgm:presLayoutVars>
      </dgm:prSet>
      <dgm:spPr/>
    </dgm:pt>
    <dgm:pt modelId="{6E66EE09-CFD7-4A36-AAB4-DA21DB0A483F}" type="pres">
      <dgm:prSet presAssocID="{7D62FA12-747B-41C5-AAA6-6632912D6CFF}" presName="compNode" presStyleCnt="0"/>
      <dgm:spPr/>
    </dgm:pt>
    <dgm:pt modelId="{52E61DA0-A212-476E-BF2F-9AD15EE9BA17}" type="pres">
      <dgm:prSet presAssocID="{7D62FA12-747B-41C5-AAA6-6632912D6CFF}" presName="bgRect" presStyleLbl="bgShp" presStyleIdx="0" presStyleCnt="3"/>
      <dgm:spPr/>
    </dgm:pt>
    <dgm:pt modelId="{B7EBEA95-26AC-43DD-8448-DC686357EE21}" type="pres">
      <dgm:prSet presAssocID="{7D62FA12-747B-41C5-AAA6-6632912D6CFF}"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řednášející"/>
        </a:ext>
      </dgm:extLst>
    </dgm:pt>
    <dgm:pt modelId="{44EE8F44-15D9-4B24-AC3B-14843413C787}" type="pres">
      <dgm:prSet presAssocID="{7D62FA12-747B-41C5-AAA6-6632912D6CFF}" presName="spaceRect" presStyleCnt="0"/>
      <dgm:spPr/>
    </dgm:pt>
    <dgm:pt modelId="{B72E9403-788F-4553-850A-8405ABB250E2}" type="pres">
      <dgm:prSet presAssocID="{7D62FA12-747B-41C5-AAA6-6632912D6CFF}" presName="parTx" presStyleLbl="revTx" presStyleIdx="0" presStyleCnt="3">
        <dgm:presLayoutVars>
          <dgm:chMax val="0"/>
          <dgm:chPref val="0"/>
        </dgm:presLayoutVars>
      </dgm:prSet>
      <dgm:spPr/>
    </dgm:pt>
    <dgm:pt modelId="{44C97B51-133F-455B-B47E-CA6DD73739DE}" type="pres">
      <dgm:prSet presAssocID="{65780B41-DC7A-4947-8E8B-E9BA14E780AD}" presName="sibTrans" presStyleCnt="0"/>
      <dgm:spPr/>
    </dgm:pt>
    <dgm:pt modelId="{D9A6E71A-0AC7-47E9-8DE2-37FB5B074B2F}" type="pres">
      <dgm:prSet presAssocID="{351422A3-F1A4-41EE-AFBA-DAB98254DF03}" presName="compNode" presStyleCnt="0"/>
      <dgm:spPr/>
    </dgm:pt>
    <dgm:pt modelId="{4CAA0509-65B1-40E9-9958-3FE65041CF78}" type="pres">
      <dgm:prSet presAssocID="{351422A3-F1A4-41EE-AFBA-DAB98254DF03}" presName="bgRect" presStyleLbl="bgShp" presStyleIdx="1" presStyleCnt="3"/>
      <dgm:spPr/>
    </dgm:pt>
    <dgm:pt modelId="{97D356B7-7112-479F-9212-41B915BA4D64}" type="pres">
      <dgm:prSet presAssocID="{351422A3-F1A4-41EE-AFBA-DAB98254DF03}"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Značka"/>
        </a:ext>
      </dgm:extLst>
    </dgm:pt>
    <dgm:pt modelId="{556F4A58-6799-4CB6-91ED-46E301B59991}" type="pres">
      <dgm:prSet presAssocID="{351422A3-F1A4-41EE-AFBA-DAB98254DF03}" presName="spaceRect" presStyleCnt="0"/>
      <dgm:spPr/>
    </dgm:pt>
    <dgm:pt modelId="{0C3CB6B1-CAC2-477B-A4F5-FEF3B176B3DC}" type="pres">
      <dgm:prSet presAssocID="{351422A3-F1A4-41EE-AFBA-DAB98254DF03}" presName="parTx" presStyleLbl="revTx" presStyleIdx="1" presStyleCnt="3">
        <dgm:presLayoutVars>
          <dgm:chMax val="0"/>
          <dgm:chPref val="0"/>
        </dgm:presLayoutVars>
      </dgm:prSet>
      <dgm:spPr/>
    </dgm:pt>
    <dgm:pt modelId="{AA41EBA7-574C-42B5-8469-AD880FE46ACD}" type="pres">
      <dgm:prSet presAssocID="{ABD5F613-26ED-4645-A8A5-2E76A533FFB3}" presName="sibTrans" presStyleCnt="0"/>
      <dgm:spPr/>
    </dgm:pt>
    <dgm:pt modelId="{E7910F36-1535-410D-9E5A-0CF82F3FCFC7}" type="pres">
      <dgm:prSet presAssocID="{1FF4FE31-BA02-4164-ABC2-57D2796309BB}" presName="compNode" presStyleCnt="0"/>
      <dgm:spPr/>
    </dgm:pt>
    <dgm:pt modelId="{D803B225-336E-4D4C-83B2-7D520C7E5059}" type="pres">
      <dgm:prSet presAssocID="{1FF4FE31-BA02-4164-ABC2-57D2796309BB}" presName="bgRect" presStyleLbl="bgShp" presStyleIdx="2" presStyleCnt="3"/>
      <dgm:spPr/>
    </dgm:pt>
    <dgm:pt modelId="{30156ABC-621D-43C6-8CDD-F33E6F3D8ACD}" type="pres">
      <dgm:prSet presAssocID="{1FF4FE31-BA02-4164-ABC2-57D2796309BB}"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ům"/>
        </a:ext>
      </dgm:extLst>
    </dgm:pt>
    <dgm:pt modelId="{4385F43B-6EFA-455C-9D64-D8B393F45CB2}" type="pres">
      <dgm:prSet presAssocID="{1FF4FE31-BA02-4164-ABC2-57D2796309BB}" presName="spaceRect" presStyleCnt="0"/>
      <dgm:spPr/>
    </dgm:pt>
    <dgm:pt modelId="{D252B4A0-7537-4226-9E57-F2047488D91B}" type="pres">
      <dgm:prSet presAssocID="{1FF4FE31-BA02-4164-ABC2-57D2796309BB}" presName="parTx" presStyleLbl="revTx" presStyleIdx="2" presStyleCnt="3">
        <dgm:presLayoutVars>
          <dgm:chMax val="0"/>
          <dgm:chPref val="0"/>
        </dgm:presLayoutVars>
      </dgm:prSet>
      <dgm:spPr/>
    </dgm:pt>
  </dgm:ptLst>
  <dgm:cxnLst>
    <dgm:cxn modelId="{3966E930-E058-461F-A3CD-C124BA5658E7}" type="presOf" srcId="{1FF4FE31-BA02-4164-ABC2-57D2796309BB}" destId="{D252B4A0-7537-4226-9E57-F2047488D91B}" srcOrd="0" destOrd="0" presId="urn:microsoft.com/office/officeart/2018/2/layout/IconVerticalSolidList"/>
    <dgm:cxn modelId="{CD478A39-D11A-41FE-B324-44CBB350702C}" type="presOf" srcId="{351422A3-F1A4-41EE-AFBA-DAB98254DF03}" destId="{0C3CB6B1-CAC2-477B-A4F5-FEF3B176B3DC}" srcOrd="0" destOrd="0" presId="urn:microsoft.com/office/officeart/2018/2/layout/IconVerticalSolidList"/>
    <dgm:cxn modelId="{C392013F-2AF7-4E6D-BB69-5952A88768B5}" type="presOf" srcId="{7D62FA12-747B-41C5-AAA6-6632912D6CFF}" destId="{B72E9403-788F-4553-850A-8405ABB250E2}" srcOrd="0" destOrd="0" presId="urn:microsoft.com/office/officeart/2018/2/layout/IconVerticalSolidList"/>
    <dgm:cxn modelId="{AC8E2786-C226-4431-B848-FFC70BC8493B}" srcId="{BD3B5B11-2BA0-4EA7-BADE-0A7EF784D8B9}" destId="{351422A3-F1A4-41EE-AFBA-DAB98254DF03}" srcOrd="1" destOrd="0" parTransId="{83693922-F0BC-47CE-A5F7-EA08D829E7B5}" sibTransId="{ABD5F613-26ED-4645-A8A5-2E76A533FFB3}"/>
    <dgm:cxn modelId="{7FF834C9-7113-46CC-B9C5-2A501EA9175E}" srcId="{BD3B5B11-2BA0-4EA7-BADE-0A7EF784D8B9}" destId="{7D62FA12-747B-41C5-AAA6-6632912D6CFF}" srcOrd="0" destOrd="0" parTransId="{2A92A34A-F247-465C-94B9-FFE772F06A1D}" sibTransId="{65780B41-DC7A-4947-8E8B-E9BA14E780AD}"/>
    <dgm:cxn modelId="{A0DE5EDB-0919-4236-9D31-24664E23C143}" type="presOf" srcId="{BD3B5B11-2BA0-4EA7-BADE-0A7EF784D8B9}" destId="{BC65F6F5-47C6-47CD-AE3C-625A970911F4}" srcOrd="0" destOrd="0" presId="urn:microsoft.com/office/officeart/2018/2/layout/IconVerticalSolidList"/>
    <dgm:cxn modelId="{ED96DEED-E64C-4E03-BB8E-E4FF25E335C8}" srcId="{BD3B5B11-2BA0-4EA7-BADE-0A7EF784D8B9}" destId="{1FF4FE31-BA02-4164-ABC2-57D2796309BB}" srcOrd="2" destOrd="0" parTransId="{8C680DF2-9995-4D9E-B19C-A2F46C9A3F90}" sibTransId="{F3B06433-947E-49C1-8806-0BEE6294C351}"/>
    <dgm:cxn modelId="{8CCE5E70-0C9B-4E28-B542-41E3928976B1}" type="presParOf" srcId="{BC65F6F5-47C6-47CD-AE3C-625A970911F4}" destId="{6E66EE09-CFD7-4A36-AAB4-DA21DB0A483F}" srcOrd="0" destOrd="0" presId="urn:microsoft.com/office/officeart/2018/2/layout/IconVerticalSolidList"/>
    <dgm:cxn modelId="{FAF5640B-CCDB-42B8-B113-49DAB88D41F5}" type="presParOf" srcId="{6E66EE09-CFD7-4A36-AAB4-DA21DB0A483F}" destId="{52E61DA0-A212-476E-BF2F-9AD15EE9BA17}" srcOrd="0" destOrd="0" presId="urn:microsoft.com/office/officeart/2018/2/layout/IconVerticalSolidList"/>
    <dgm:cxn modelId="{462BFF60-EDFC-413D-BBDA-CB6E0A89E0F8}" type="presParOf" srcId="{6E66EE09-CFD7-4A36-AAB4-DA21DB0A483F}" destId="{B7EBEA95-26AC-43DD-8448-DC686357EE21}" srcOrd="1" destOrd="0" presId="urn:microsoft.com/office/officeart/2018/2/layout/IconVerticalSolidList"/>
    <dgm:cxn modelId="{90F7DDDA-D489-45ED-8A01-160A63CF3B52}" type="presParOf" srcId="{6E66EE09-CFD7-4A36-AAB4-DA21DB0A483F}" destId="{44EE8F44-15D9-4B24-AC3B-14843413C787}" srcOrd="2" destOrd="0" presId="urn:microsoft.com/office/officeart/2018/2/layout/IconVerticalSolidList"/>
    <dgm:cxn modelId="{0B8E40E6-46F2-4117-A7AC-F3E623EEF4BE}" type="presParOf" srcId="{6E66EE09-CFD7-4A36-AAB4-DA21DB0A483F}" destId="{B72E9403-788F-4553-850A-8405ABB250E2}" srcOrd="3" destOrd="0" presId="urn:microsoft.com/office/officeart/2018/2/layout/IconVerticalSolidList"/>
    <dgm:cxn modelId="{26544442-E7B0-49BE-BB85-A525288E63B3}" type="presParOf" srcId="{BC65F6F5-47C6-47CD-AE3C-625A970911F4}" destId="{44C97B51-133F-455B-B47E-CA6DD73739DE}" srcOrd="1" destOrd="0" presId="urn:microsoft.com/office/officeart/2018/2/layout/IconVerticalSolidList"/>
    <dgm:cxn modelId="{6661314F-5482-4FB5-86B1-A29B2655FBA5}" type="presParOf" srcId="{BC65F6F5-47C6-47CD-AE3C-625A970911F4}" destId="{D9A6E71A-0AC7-47E9-8DE2-37FB5B074B2F}" srcOrd="2" destOrd="0" presId="urn:microsoft.com/office/officeart/2018/2/layout/IconVerticalSolidList"/>
    <dgm:cxn modelId="{89B30B51-3899-435C-A11C-057865759201}" type="presParOf" srcId="{D9A6E71A-0AC7-47E9-8DE2-37FB5B074B2F}" destId="{4CAA0509-65B1-40E9-9958-3FE65041CF78}" srcOrd="0" destOrd="0" presId="urn:microsoft.com/office/officeart/2018/2/layout/IconVerticalSolidList"/>
    <dgm:cxn modelId="{B03DB43B-3538-4D7A-9AD0-7B6DCD2F8C4D}" type="presParOf" srcId="{D9A6E71A-0AC7-47E9-8DE2-37FB5B074B2F}" destId="{97D356B7-7112-479F-9212-41B915BA4D64}" srcOrd="1" destOrd="0" presId="urn:microsoft.com/office/officeart/2018/2/layout/IconVerticalSolidList"/>
    <dgm:cxn modelId="{904D89E1-D96F-4019-A860-862DF7637EC0}" type="presParOf" srcId="{D9A6E71A-0AC7-47E9-8DE2-37FB5B074B2F}" destId="{556F4A58-6799-4CB6-91ED-46E301B59991}" srcOrd="2" destOrd="0" presId="urn:microsoft.com/office/officeart/2018/2/layout/IconVerticalSolidList"/>
    <dgm:cxn modelId="{9E47935F-A692-46EE-99A8-43B73714B8A7}" type="presParOf" srcId="{D9A6E71A-0AC7-47E9-8DE2-37FB5B074B2F}" destId="{0C3CB6B1-CAC2-477B-A4F5-FEF3B176B3DC}" srcOrd="3" destOrd="0" presId="urn:microsoft.com/office/officeart/2018/2/layout/IconVerticalSolidList"/>
    <dgm:cxn modelId="{510B0F3A-0E57-495E-8D64-D4A382E8D27E}" type="presParOf" srcId="{BC65F6F5-47C6-47CD-AE3C-625A970911F4}" destId="{AA41EBA7-574C-42B5-8469-AD880FE46ACD}" srcOrd="3" destOrd="0" presId="urn:microsoft.com/office/officeart/2018/2/layout/IconVerticalSolidList"/>
    <dgm:cxn modelId="{AD9B820E-624A-4E83-BA0C-0513F738DAE5}" type="presParOf" srcId="{BC65F6F5-47C6-47CD-AE3C-625A970911F4}" destId="{E7910F36-1535-410D-9E5A-0CF82F3FCFC7}" srcOrd="4" destOrd="0" presId="urn:microsoft.com/office/officeart/2018/2/layout/IconVerticalSolidList"/>
    <dgm:cxn modelId="{4D53F750-0CF3-4311-8BD5-F2182D764458}" type="presParOf" srcId="{E7910F36-1535-410D-9E5A-0CF82F3FCFC7}" destId="{D803B225-336E-4D4C-83B2-7D520C7E5059}" srcOrd="0" destOrd="0" presId="urn:microsoft.com/office/officeart/2018/2/layout/IconVerticalSolidList"/>
    <dgm:cxn modelId="{3AFA45AA-1B1A-46B6-8A98-46554E3915C8}" type="presParOf" srcId="{E7910F36-1535-410D-9E5A-0CF82F3FCFC7}" destId="{30156ABC-621D-43C6-8CDD-F33E6F3D8ACD}" srcOrd="1" destOrd="0" presId="urn:microsoft.com/office/officeart/2018/2/layout/IconVerticalSolidList"/>
    <dgm:cxn modelId="{3BD07BC1-FE6B-45D1-9FCB-CFA51213CD7F}" type="presParOf" srcId="{E7910F36-1535-410D-9E5A-0CF82F3FCFC7}" destId="{4385F43B-6EFA-455C-9D64-D8B393F45CB2}" srcOrd="2" destOrd="0" presId="urn:microsoft.com/office/officeart/2018/2/layout/IconVerticalSolidList"/>
    <dgm:cxn modelId="{2F22E53C-6D37-4812-BB6F-5AC47C6C8218}" type="presParOf" srcId="{E7910F36-1535-410D-9E5A-0CF82F3FCFC7}" destId="{D252B4A0-7537-4226-9E57-F2047488D9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61DA0-A212-476E-BF2F-9AD15EE9BA17}">
      <dsp:nvSpPr>
        <dsp:cNvPr id="0" name=""/>
        <dsp:cNvSpPr/>
      </dsp:nvSpPr>
      <dsp:spPr>
        <a:xfrm>
          <a:off x="0" y="408"/>
          <a:ext cx="10667998" cy="9550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BEA95-26AC-43DD-8448-DC686357EE21}">
      <dsp:nvSpPr>
        <dsp:cNvPr id="0" name=""/>
        <dsp:cNvSpPr/>
      </dsp:nvSpPr>
      <dsp:spPr>
        <a:xfrm>
          <a:off x="288916" y="215305"/>
          <a:ext cx="525303" cy="525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2E9403-788F-4553-850A-8405ABB250E2}">
      <dsp:nvSpPr>
        <dsp:cNvPr id="0" name=""/>
        <dsp:cNvSpPr/>
      </dsp:nvSpPr>
      <dsp:spPr>
        <a:xfrm>
          <a:off x="1103137" y="408"/>
          <a:ext cx="9564860" cy="95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81" tIns="101081" rIns="101081" bIns="101081" numCol="1" spcCol="1270" anchor="ctr" anchorCtr="0">
          <a:noAutofit/>
        </a:bodyPr>
        <a:lstStyle/>
        <a:p>
          <a:pPr marL="0" lvl="0" indent="0" algn="l" defTabSz="889000">
            <a:lnSpc>
              <a:spcPct val="90000"/>
            </a:lnSpc>
            <a:spcBef>
              <a:spcPct val="0"/>
            </a:spcBef>
            <a:spcAft>
              <a:spcPct val="35000"/>
            </a:spcAft>
            <a:buNone/>
          </a:pPr>
          <a:r>
            <a:rPr lang="cs-CZ" sz="2000" kern="1200">
              <a:hlinkClick xmlns:r="http://schemas.openxmlformats.org/officeDocument/2006/relationships" r:id="rId3"/>
            </a:rPr>
            <a:t>https://www.youtube.com/playlist?list=PL_cU2Gsvem3mXWK9SvslBfIrARTHkWZjP</a:t>
          </a:r>
          <a:r>
            <a:rPr lang="cs-CZ" sz="2000" kern="1200"/>
            <a:t> </a:t>
          </a:r>
          <a:r>
            <a:rPr lang="cs-CZ" sz="2000" b="1" kern="1200"/>
            <a:t>Filosofie – Teologická fakulta JU </a:t>
          </a:r>
          <a:endParaRPr lang="en-US" sz="2000" kern="1200"/>
        </a:p>
      </dsp:txBody>
      <dsp:txXfrm>
        <a:off x="1103137" y="408"/>
        <a:ext cx="9564860" cy="955097"/>
      </dsp:txXfrm>
    </dsp:sp>
    <dsp:sp modelId="{4CAA0509-65B1-40E9-9958-3FE65041CF78}">
      <dsp:nvSpPr>
        <dsp:cNvPr id="0" name=""/>
        <dsp:cNvSpPr/>
      </dsp:nvSpPr>
      <dsp:spPr>
        <a:xfrm>
          <a:off x="0" y="1194279"/>
          <a:ext cx="10667998" cy="9550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356B7-7112-479F-9212-41B915BA4D64}">
      <dsp:nvSpPr>
        <dsp:cNvPr id="0" name=""/>
        <dsp:cNvSpPr/>
      </dsp:nvSpPr>
      <dsp:spPr>
        <a:xfrm>
          <a:off x="288916" y="1409176"/>
          <a:ext cx="525303" cy="52530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3CB6B1-CAC2-477B-A4F5-FEF3B176B3DC}">
      <dsp:nvSpPr>
        <dsp:cNvPr id="0" name=""/>
        <dsp:cNvSpPr/>
      </dsp:nvSpPr>
      <dsp:spPr>
        <a:xfrm>
          <a:off x="1103137" y="1194279"/>
          <a:ext cx="9564860" cy="95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81" tIns="101081" rIns="101081" bIns="101081" numCol="1" spcCol="1270" anchor="ctr" anchorCtr="0">
          <a:noAutofit/>
        </a:bodyPr>
        <a:lstStyle/>
        <a:p>
          <a:pPr marL="0" lvl="0" indent="0" algn="l" defTabSz="889000">
            <a:lnSpc>
              <a:spcPct val="90000"/>
            </a:lnSpc>
            <a:spcBef>
              <a:spcPct val="0"/>
            </a:spcBef>
            <a:spcAft>
              <a:spcPct val="35000"/>
            </a:spcAft>
            <a:buNone/>
          </a:pPr>
          <a:r>
            <a:rPr lang="cs-CZ" sz="2000" kern="1200">
              <a:hlinkClick xmlns:r="http://schemas.openxmlformats.org/officeDocument/2006/relationships" r:id="rId6"/>
            </a:rPr>
            <a:t>https://www.youtube.com/watch?v=C-Mp53jS9zM</a:t>
          </a:r>
          <a:r>
            <a:rPr lang="cs-CZ" sz="2000" kern="1200"/>
            <a:t>  </a:t>
          </a:r>
          <a:r>
            <a:rPr lang="cs-CZ" sz="2000" b="1" kern="1200"/>
            <a:t>Tereza Matějčková přednáší základy filozofie </a:t>
          </a:r>
          <a:endParaRPr lang="en-US" sz="2000" kern="1200"/>
        </a:p>
      </dsp:txBody>
      <dsp:txXfrm>
        <a:off x="1103137" y="1194279"/>
        <a:ext cx="9564860" cy="955097"/>
      </dsp:txXfrm>
    </dsp:sp>
    <dsp:sp modelId="{D803B225-336E-4D4C-83B2-7D520C7E5059}">
      <dsp:nvSpPr>
        <dsp:cNvPr id="0" name=""/>
        <dsp:cNvSpPr/>
      </dsp:nvSpPr>
      <dsp:spPr>
        <a:xfrm>
          <a:off x="0" y="2388151"/>
          <a:ext cx="10667998" cy="9550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56ABC-621D-43C6-8CDD-F33E6F3D8ACD}">
      <dsp:nvSpPr>
        <dsp:cNvPr id="0" name=""/>
        <dsp:cNvSpPr/>
      </dsp:nvSpPr>
      <dsp:spPr>
        <a:xfrm>
          <a:off x="288916" y="2603048"/>
          <a:ext cx="525303" cy="5253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52B4A0-7537-4226-9E57-F2047488D91B}">
      <dsp:nvSpPr>
        <dsp:cNvPr id="0" name=""/>
        <dsp:cNvSpPr/>
      </dsp:nvSpPr>
      <dsp:spPr>
        <a:xfrm>
          <a:off x="1103137" y="2388151"/>
          <a:ext cx="9564860" cy="95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81" tIns="101081" rIns="101081" bIns="101081" numCol="1" spcCol="1270" anchor="ctr" anchorCtr="0">
          <a:noAutofit/>
        </a:bodyPr>
        <a:lstStyle/>
        <a:p>
          <a:pPr marL="0" lvl="0" indent="0" algn="l" defTabSz="889000">
            <a:lnSpc>
              <a:spcPct val="90000"/>
            </a:lnSpc>
            <a:spcBef>
              <a:spcPct val="0"/>
            </a:spcBef>
            <a:spcAft>
              <a:spcPct val="35000"/>
            </a:spcAft>
            <a:buNone/>
          </a:pPr>
          <a:r>
            <a:rPr lang="cs-CZ" sz="2000" b="1" kern="1200">
              <a:hlinkClick xmlns:r="http://schemas.openxmlformats.org/officeDocument/2006/relationships" r:id="rId9"/>
            </a:rPr>
            <a:t>https://www.youtube.com/c/Zivotyslavnych</a:t>
          </a:r>
          <a:r>
            <a:rPr lang="cs-CZ" sz="2000" b="1" kern="1200"/>
            <a:t> Životy slavných </a:t>
          </a:r>
          <a:endParaRPr lang="en-US" sz="2000" kern="1200"/>
        </a:p>
      </dsp:txBody>
      <dsp:txXfrm>
        <a:off x="1103137" y="2388151"/>
        <a:ext cx="9564860" cy="9550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CF5191-0569-4DC4-91C0-32BE2B3AB9C0}"/>
              </a:ext>
            </a:extLst>
          </p:cNvPr>
          <p:cNvPicPr>
            <a:picLocks noChangeAspect="1"/>
          </p:cNvPicPr>
          <p:nvPr userDrawn="1"/>
        </p:nvPicPr>
        <p:blipFill>
          <a:blip r:embed="rId2"/>
          <a:srcRect/>
          <a:stretch/>
        </p:blipFill>
        <p:spPr>
          <a:xfrm>
            <a:off x="0" y="1"/>
            <a:ext cx="12191998" cy="6857999"/>
          </a:xfrm>
          <a:prstGeom prst="rect">
            <a:avLst/>
          </a:prstGeom>
        </p:spPr>
      </p:pic>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nchor="ctr"/>
          <a:lstStyle>
            <a:lvl1pPr>
              <a:defRPr b="1"/>
            </a:lvl1pPr>
          </a:lstStyle>
          <a:p>
            <a:r>
              <a:rPr lang="en-US" dirty="0"/>
              <a:t>Insert title here</a:t>
            </a: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906BF34F-6945-4E11-BAEC-F66F7254C4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Pattern Content Blu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BC85C715-EF0D-4E33-AC89-C35DD2596E5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1">
            <a:extLst>
              <a:ext uri="{FF2B5EF4-FFF2-40B4-BE49-F238E27FC236}">
                <a16:creationId xmlns:a16="http://schemas.microsoft.com/office/drawing/2014/main" id="{45E2B82D-1696-4ED7-AE77-DAE3E02D5A3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12">
            <a:extLst>
              <a:ext uri="{FF2B5EF4-FFF2-40B4-BE49-F238E27FC236}">
                <a16:creationId xmlns:a16="http://schemas.microsoft.com/office/drawing/2014/main" id="{478D5391-C607-A3B4-549B-9F7FA14A2A2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13">
            <a:extLst>
              <a:ext uri="{FF2B5EF4-FFF2-40B4-BE49-F238E27FC236}">
                <a16:creationId xmlns:a16="http://schemas.microsoft.com/office/drawing/2014/main" id="{21E540D7-E694-E8B6-FA69-9DEF8AFE86E0}"/>
              </a:ext>
            </a:extLst>
          </p:cNvPr>
          <p:cNvSpPr>
            <a:spLocks noGrp="1" noChangeArrowheads="1"/>
          </p:cNvSpPr>
          <p:nvPr>
            <p:ph type="sldNum" sz="quarter" idx="12"/>
          </p:nvPr>
        </p:nvSpPr>
        <p:spPr>
          <a:ln/>
        </p:spPr>
        <p:txBody>
          <a:bodyPr/>
          <a:lstStyle>
            <a:lvl1pPr>
              <a:defRPr/>
            </a:lvl1pPr>
          </a:lstStyle>
          <a:p>
            <a:pPr>
              <a:defRPr/>
            </a:pPr>
            <a:fld id="{0F2444CC-D981-4ADD-BCC7-67A45C9FABD9}" type="slidenum">
              <a:rPr lang="cs-CZ" altLang="cs-CZ"/>
              <a:pPr>
                <a:defRPr/>
              </a:pPr>
              <a:t>‹#›</a:t>
            </a:fld>
            <a:endParaRPr lang="cs-CZ" altLang="cs-CZ"/>
          </a:p>
        </p:txBody>
      </p:sp>
    </p:spTree>
    <p:extLst>
      <p:ext uri="{BB962C8B-B14F-4D97-AF65-F5344CB8AC3E}">
        <p14:creationId xmlns:p14="http://schemas.microsoft.com/office/powerpoint/2010/main" val="388180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79933984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37070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1160EA64-D806-43AC-9DF2-F8C432F32B4C}"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50155243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9652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F7D4976-E339-4826-83B7-FBD03F55ECF8}"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61751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64279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95877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340929"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8FD53BA4-73D2-4CCA-8580-11F4221524F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D1BE4249-C0D0-4B06-8692-E8BB871AF643}" type="datetimeFigureOut">
              <a:rPr lang="en-US" dirty="0"/>
              <a:t>11/7/2025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311263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11/7/2025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08271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954900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58518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2"/>
        </a:solidFill>
        <a:effectLst/>
      </p:bgPr>
    </p:bg>
    <p:spTree>
      <p:nvGrpSpPr>
        <p:cNvPr id="1" name=""/>
        <p:cNvGrpSpPr/>
        <p:nvPr/>
      </p:nvGrpSpPr>
      <p:grpSpPr>
        <a:xfrm>
          <a:off x="0" y="0"/>
          <a:ext cx="0" cy="0"/>
          <a:chOff x="0" y="0"/>
          <a:chExt cx="0" cy="0"/>
        </a:xfrm>
      </p:grpSpPr>
      <p:pic>
        <p:nvPicPr>
          <p:cNvPr id="8" name="Picture Placeholder 6" descr="White Striped background">
            <a:extLst>
              <a:ext uri="{FF2B5EF4-FFF2-40B4-BE49-F238E27FC236}">
                <a16:creationId xmlns:a16="http://schemas.microsoft.com/office/drawing/2014/main" id="{3917D528-010E-4303-97BF-F7F67BC661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2"/>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5" descr="Red, blue grey white pattern background">
            <a:extLst>
              <a:ext uri="{FF2B5EF4-FFF2-40B4-BE49-F238E27FC236}">
                <a16:creationId xmlns:a16="http://schemas.microsoft.com/office/drawing/2014/main" id="{CD2D4C14-919B-45F8-8FB9-55AAC8A8FC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6" descr="Red, blue grey white pattern background">
            <a:extLst>
              <a:ext uri="{FF2B5EF4-FFF2-40B4-BE49-F238E27FC236}">
                <a16:creationId xmlns:a16="http://schemas.microsoft.com/office/drawing/2014/main" id="{3A82D859-AED3-485F-A04E-40320B1043A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3">
                    <a:lumMod val="75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8" descr="Red, blue grey white pattern background">
            <a:extLst>
              <a:ext uri="{FF2B5EF4-FFF2-40B4-BE49-F238E27FC236}">
                <a16:creationId xmlns:a16="http://schemas.microsoft.com/office/drawing/2014/main" id="{EFDBB6A3-9760-4B41-9E31-6D5DD396E1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2"/>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dirty="0"/>
              <a:t>Click icon to add picture</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dirty="0"/>
              <a:t>Click icon to add picture</a:t>
            </a:r>
          </a:p>
        </p:txBody>
      </p:sp>
      <p:pic>
        <p:nvPicPr>
          <p:cNvPr id="11" name="Picture Placeholder 5" descr="Red, blue grey white pattern background">
            <a:extLst>
              <a:ext uri="{FF2B5EF4-FFF2-40B4-BE49-F238E27FC236}">
                <a16:creationId xmlns:a16="http://schemas.microsoft.com/office/drawing/2014/main" id="{1014381E-E235-4624-9267-69EEEE9826F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Gra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3">
                    <a:lumMod val="75000"/>
                  </a:schemeClr>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6696C96D-182E-490E-A117-B60FF185367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accent1"/>
        </a:solidFill>
        <a:effectLst/>
      </p:bgPr>
    </p:bg>
    <p:spTree>
      <p:nvGrpSpPr>
        <p:cNvPr id="1" name=""/>
        <p:cNvGrpSpPr/>
        <p:nvPr/>
      </p:nvGrpSpPr>
      <p:grpSpPr>
        <a:xfrm>
          <a:off x="0" y="0"/>
          <a:ext cx="0" cy="0"/>
          <a:chOff x="0" y="0"/>
          <a:chExt cx="0" cy="0"/>
        </a:xfrm>
      </p:grpSpPr>
      <p:pic>
        <p:nvPicPr>
          <p:cNvPr id="8" name="Picture Placeholder 6" descr="Picture placeholder ">
            <a:extLst>
              <a:ext uri="{FF2B5EF4-FFF2-40B4-BE49-F238E27FC236}">
                <a16:creationId xmlns:a16="http://schemas.microsoft.com/office/drawing/2014/main" id="{21F9B252-B7D4-4DA8-92E8-8A98BFEF41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703" r:id="rId9"/>
    <p:sldLayoutId id="2147483690" r:id="rId10"/>
    <p:sldLayoutId id="2147483708" r:id="rId11"/>
    <p:sldLayoutId id="2147483721"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11/7/2025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7736018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JQr77Vzwyk" TargetMode="Externa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nDNt1gB0V9Y&amp;list=PL1igR9zYXw9b5ITbq7Ur8lNPjQmFyz4Bn"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projekty.osu.cz/svp/opory/PdF_Klimsza_Uvodetika.pdf" TargetMode="External"/><Relationship Id="rId2" Type="http://schemas.openxmlformats.org/officeDocument/2006/relationships/hyperlink" Target="https://www.knihovna.zcu.cz/rest/cmis/document/workspace:/SpacesStore/9d1d077a-3a56-45e0-81e6-979479768c37;1.0/content?download=true"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mailto:andrea.preissova@fvp.slu.cz"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ookport.cz/kniha/etika-a-integrita-verejne-spravy-10796/" TargetMode="External"/><Relationship Id="rId1" Type="http://schemas.openxmlformats.org/officeDocument/2006/relationships/slideLayout" Target="../slideLayouts/slideLayout14.xml"/><Relationship Id="rId4" Type="http://schemas.openxmlformats.org/officeDocument/2006/relationships/hyperlink" Target="https://www.vssp.slu.cz/pdfs/vsp/2022/02/1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s.khanacademy.org/" TargetMode="External"/><Relationship Id="rId2" Type="http://schemas.openxmlformats.org/officeDocument/2006/relationships/hyperlink" Target="https://www.youtube.com/watch?v=pJQr77Vzwy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4497354" y="1660850"/>
            <a:ext cx="8182947" cy="3018762"/>
          </a:xfrm>
        </p:spPr>
        <p:txBody>
          <a:bodyPr anchor="ctr">
            <a:noAutofit/>
          </a:bodyPr>
          <a:lstStyle/>
          <a:p>
            <a:r>
              <a:rPr lang="cs-CZ" altLang="en-US" sz="4000" dirty="0"/>
              <a:t>Etická dilemata v sociální práci</a:t>
            </a:r>
            <a:br>
              <a:rPr lang="cs-CZ" altLang="en-US" sz="4000" dirty="0"/>
            </a:br>
            <a:br>
              <a:rPr lang="en-US" altLang="en-US" sz="4000" dirty="0"/>
            </a:br>
            <a:r>
              <a:rPr lang="cs-CZ" altLang="en-US" sz="4000" dirty="0"/>
              <a:t>Mgr. Andrea Preissová Krejčí </a:t>
            </a:r>
            <a:endParaRPr lang="en-US" altLang="en-US" sz="4000" dirty="0"/>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717A7D-EB12-0685-E447-3A3754E2B37D}"/>
              </a:ext>
            </a:extLst>
          </p:cNvPr>
          <p:cNvSpPr>
            <a:spLocks noGrp="1"/>
          </p:cNvSpPr>
          <p:nvPr>
            <p:ph type="title"/>
          </p:nvPr>
        </p:nvSpPr>
        <p:spPr/>
        <p:txBody>
          <a:bodyPr/>
          <a:lstStyle/>
          <a:p>
            <a:r>
              <a:rPr lang="cs-CZ" dirty="0"/>
              <a:t>Etika </a:t>
            </a:r>
          </a:p>
        </p:txBody>
      </p:sp>
      <p:sp>
        <p:nvSpPr>
          <p:cNvPr id="3" name="Zástupný text 2">
            <a:extLst>
              <a:ext uri="{FF2B5EF4-FFF2-40B4-BE49-F238E27FC236}">
                <a16:creationId xmlns:a16="http://schemas.microsoft.com/office/drawing/2014/main" id="{3CA4966F-92AD-7D0D-33E5-39473FFD3234}"/>
              </a:ext>
            </a:extLst>
          </p:cNvPr>
          <p:cNvSpPr>
            <a:spLocks noGrp="1"/>
          </p:cNvSpPr>
          <p:nvPr>
            <p:ph type="body" sz="quarter" idx="12"/>
          </p:nvPr>
        </p:nvSpPr>
        <p:spPr>
          <a:xfrm>
            <a:off x="180753" y="3260705"/>
            <a:ext cx="9814941" cy="3012504"/>
          </a:xfrm>
        </p:spPr>
        <p:txBody>
          <a:bodyPr/>
          <a:lstStyle/>
          <a:p>
            <a:pPr algn="l"/>
            <a:r>
              <a:rPr lang="cs-CZ" sz="3200" b="1" dirty="0"/>
              <a:t>Etika je filozofická disciplína, je vědou </a:t>
            </a:r>
            <a:r>
              <a:rPr lang="cs-CZ" sz="3200" b="1" dirty="0" err="1"/>
              <a:t>zaobírající</a:t>
            </a:r>
            <a:r>
              <a:rPr lang="cs-CZ" sz="3200" b="1" dirty="0"/>
              <a:t> se morálkou a mravností u jedince i společnosti. Zabývá se tím, co je dobré a jak se dobro projevuje v našem světě. </a:t>
            </a:r>
          </a:p>
          <a:p>
            <a:pPr algn="l"/>
            <a:r>
              <a:rPr lang="cs-CZ" sz="3200" b="1" dirty="0"/>
              <a:t>Výroky etiky jsou relativní s ohledem k objektu jejího zájmu. </a:t>
            </a:r>
          </a:p>
          <a:p>
            <a:endParaRPr lang="cs-CZ" dirty="0"/>
          </a:p>
        </p:txBody>
      </p:sp>
    </p:spTree>
    <p:extLst>
      <p:ext uri="{BB962C8B-B14F-4D97-AF65-F5344CB8AC3E}">
        <p14:creationId xmlns:p14="http://schemas.microsoft.com/office/powerpoint/2010/main" val="304989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7B3E7-BF47-34ED-DC07-70788D7A63C2}"/>
              </a:ext>
            </a:extLst>
          </p:cNvPr>
          <p:cNvSpPr>
            <a:spLocks noGrp="1"/>
          </p:cNvSpPr>
          <p:nvPr>
            <p:ph type="title"/>
          </p:nvPr>
        </p:nvSpPr>
        <p:spPr/>
        <p:txBody>
          <a:bodyPr/>
          <a:lstStyle/>
          <a:p>
            <a:r>
              <a:rPr lang="cs-CZ" dirty="0"/>
              <a:t>Etika - starověk</a:t>
            </a:r>
          </a:p>
        </p:txBody>
      </p:sp>
      <p:sp>
        <p:nvSpPr>
          <p:cNvPr id="3" name="Zástupný text 2">
            <a:extLst>
              <a:ext uri="{FF2B5EF4-FFF2-40B4-BE49-F238E27FC236}">
                <a16:creationId xmlns:a16="http://schemas.microsoft.com/office/drawing/2014/main" id="{43AA2E81-7F5B-64F1-0094-32994DAFC732}"/>
              </a:ext>
            </a:extLst>
          </p:cNvPr>
          <p:cNvSpPr>
            <a:spLocks noGrp="1"/>
          </p:cNvSpPr>
          <p:nvPr>
            <p:ph type="body" sz="quarter" idx="11"/>
          </p:nvPr>
        </p:nvSpPr>
        <p:spPr/>
        <p:txBody>
          <a:bodyPr/>
          <a:lstStyle/>
          <a:p>
            <a:pPr marL="274320" marR="0" lvl="0" indent="-274320" algn="l" defTabSz="914400" rtl="0" eaLnBrk="1" fontAlgn="auto" latinLnBrk="0" hangingPunct="1">
              <a:lnSpc>
                <a:spcPct val="100000"/>
              </a:lnSpc>
              <a:spcBef>
                <a:spcPts val="600"/>
              </a:spcBef>
              <a:spcAft>
                <a:spcPts val="0"/>
              </a:spcAft>
              <a:buClr>
                <a:srgbClr val="FE8637"/>
              </a:buClr>
              <a:buSzPct val="80000"/>
              <a:buFont typeface="Wingdings"/>
              <a:buChar char=""/>
              <a:tabLst/>
              <a:defRPr/>
            </a:pPr>
            <a:r>
              <a:rPr kumimoji="0" lang="cs-CZ" sz="2700" b="0" i="0" u="none" strike="noStrike" kern="1200" cap="none" spc="0" normalizeH="0" baseline="0" noProof="0" dirty="0">
                <a:ln>
                  <a:noFill/>
                </a:ln>
                <a:solidFill>
                  <a:prstClr val="black"/>
                </a:solidFill>
                <a:effectLst/>
                <a:uLnTx/>
                <a:uFillTx/>
                <a:latin typeface="Gill Sans MT"/>
                <a:ea typeface="+mn-ea"/>
                <a:cs typeface="+mn-cs"/>
              </a:rPr>
              <a:t>Nikdy neukončené tázání po lidské mravnosti a zásadách mravného konání se otvírá se starověkým světem lidského poznání a jeho popisu. Již </a:t>
            </a:r>
            <a:r>
              <a:rPr kumimoji="0" lang="cs-CZ" sz="2700" b="1" i="0" u="none" strike="noStrike" kern="1200" cap="none" spc="0" normalizeH="0" baseline="0" noProof="0" dirty="0" err="1">
                <a:ln>
                  <a:noFill/>
                </a:ln>
                <a:solidFill>
                  <a:prstClr val="black"/>
                </a:solidFill>
                <a:effectLst/>
                <a:uLnTx/>
                <a:uFillTx/>
                <a:latin typeface="Gill Sans MT"/>
                <a:ea typeface="+mn-ea"/>
                <a:cs typeface="+mn-cs"/>
              </a:rPr>
              <a:t>Aristotelés</a:t>
            </a:r>
            <a:r>
              <a:rPr kumimoji="0" lang="cs-CZ" sz="2700" b="0" i="0" u="none" strike="noStrike" kern="1200" cap="none" spc="0" normalizeH="0" baseline="0" noProof="0" dirty="0">
                <a:ln>
                  <a:noFill/>
                </a:ln>
                <a:solidFill>
                  <a:prstClr val="black"/>
                </a:solidFill>
                <a:effectLst/>
                <a:uLnTx/>
                <a:uFillTx/>
                <a:latin typeface="Gill Sans MT"/>
                <a:ea typeface="+mn-ea"/>
                <a:cs typeface="+mn-cs"/>
              </a:rPr>
              <a:t> věděl, že jazyk morálky je vázán na předmět, o němž vypovídá, tedy výroky etiky jsou relativní vzhledem k objektu jejího zájmu, </a:t>
            </a:r>
            <a:r>
              <a:rPr kumimoji="0" lang="cs-CZ" sz="2700" b="1" i="0" u="none" strike="noStrike" kern="1200" cap="none" spc="0" normalizeH="0" baseline="0" noProof="0" dirty="0">
                <a:ln>
                  <a:noFill/>
                </a:ln>
                <a:solidFill>
                  <a:prstClr val="black"/>
                </a:solidFill>
                <a:effectLst/>
                <a:uLnTx/>
                <a:uFillTx/>
                <a:latin typeface="Gill Sans MT"/>
                <a:ea typeface="+mn-ea"/>
                <a:cs typeface="+mn-cs"/>
              </a:rPr>
              <a:t>vždyť dobré se vypovídá mnohými způsoby</a:t>
            </a:r>
            <a:r>
              <a:rPr kumimoji="0" lang="cs-CZ" sz="2700" b="0" i="0" u="none" strike="noStrike" kern="1200" cap="none" spc="0" normalizeH="0" baseline="0" noProof="0" dirty="0">
                <a:ln>
                  <a:noFill/>
                </a:ln>
                <a:solidFill>
                  <a:prstClr val="black"/>
                </a:solidFill>
                <a:effectLst/>
                <a:uLnTx/>
                <a:uFillTx/>
                <a:latin typeface="Gill Sans MT"/>
                <a:ea typeface="+mn-ea"/>
                <a:cs typeface="+mn-cs"/>
              </a:rPr>
              <a:t>, jak tvrdí na počátku </a:t>
            </a:r>
            <a:r>
              <a:rPr kumimoji="0" lang="cs-CZ" sz="2700" b="0" i="1" u="none" strike="noStrike" kern="1200" cap="none" spc="0" normalizeH="0" baseline="0" noProof="0" dirty="0">
                <a:ln>
                  <a:noFill/>
                </a:ln>
                <a:solidFill>
                  <a:prstClr val="black"/>
                </a:solidFill>
                <a:effectLst/>
                <a:uLnTx/>
                <a:uFillTx/>
                <a:latin typeface="Gill Sans MT"/>
                <a:ea typeface="+mn-ea"/>
                <a:cs typeface="+mn-cs"/>
              </a:rPr>
              <a:t>Etiky </a:t>
            </a:r>
            <a:r>
              <a:rPr kumimoji="0" lang="cs-CZ" sz="2700" b="0" i="1" u="none" strike="noStrike" kern="1200" cap="none" spc="0" normalizeH="0" baseline="0" noProof="0" dirty="0" err="1">
                <a:ln>
                  <a:noFill/>
                </a:ln>
                <a:solidFill>
                  <a:prstClr val="black"/>
                </a:solidFill>
                <a:effectLst/>
                <a:uLnTx/>
                <a:uFillTx/>
                <a:latin typeface="Gill Sans MT"/>
                <a:ea typeface="+mn-ea"/>
                <a:cs typeface="+mn-cs"/>
              </a:rPr>
              <a:t>Nikomachovy</a:t>
            </a:r>
            <a:r>
              <a:rPr kumimoji="0" lang="cs-CZ" sz="2700" b="0" i="0" u="none" strike="noStrike" kern="1200" cap="none" spc="0" normalizeH="0" baseline="0" noProof="0" dirty="0">
                <a:ln>
                  <a:noFill/>
                </a:ln>
                <a:solidFill>
                  <a:prstClr val="black"/>
                </a:solidFill>
                <a:effectLst/>
                <a:uLnTx/>
                <a:uFillTx/>
                <a:latin typeface="Gill Sans MT"/>
                <a:ea typeface="+mn-ea"/>
                <a:cs typeface="+mn-cs"/>
              </a:rPr>
              <a:t>.</a:t>
            </a:r>
          </a:p>
          <a:p>
            <a:endParaRPr lang="cs-CZ" dirty="0"/>
          </a:p>
        </p:txBody>
      </p:sp>
    </p:spTree>
    <p:extLst>
      <p:ext uri="{BB962C8B-B14F-4D97-AF65-F5344CB8AC3E}">
        <p14:creationId xmlns:p14="http://schemas.microsoft.com/office/powerpoint/2010/main" val="30701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2" name="Text Box 6">
            <a:extLst>
              <a:ext uri="{FF2B5EF4-FFF2-40B4-BE49-F238E27FC236}">
                <a16:creationId xmlns:a16="http://schemas.microsoft.com/office/drawing/2014/main" id="{CB67202A-7F87-9779-0BD0-4F7FB1D3BC24}"/>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nSpc>
                <a:spcPct val="90000"/>
              </a:lnSpc>
              <a:spcBef>
                <a:spcPct val="0"/>
              </a:spcBef>
              <a:spcAft>
                <a:spcPts val="600"/>
              </a:spcAft>
              <a:buClrTx/>
              <a:buSzTx/>
              <a:buNone/>
            </a:pPr>
            <a:r>
              <a:rPr lang="en-US" altLang="cs-CZ" sz="5400" b="1">
                <a:latin typeface="+mj-lt"/>
                <a:ea typeface="+mj-ea"/>
                <a:cs typeface="+mj-cs"/>
              </a:rPr>
              <a:t>ŘECKO</a:t>
            </a:r>
          </a:p>
        </p:txBody>
      </p:sp>
      <p:sp>
        <p:nvSpPr>
          <p:cNvPr id="1229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4" descr="mapa">
            <a:extLst>
              <a:ext uri="{FF2B5EF4-FFF2-40B4-BE49-F238E27FC236}">
                <a16:creationId xmlns:a16="http://schemas.microsoft.com/office/drawing/2014/main" id="{AED332F4-09AA-912A-452C-41874EEB0B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01" r="-2"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AutoShape 2">
            <a:extLst>
              <a:ext uri="{FF2B5EF4-FFF2-40B4-BE49-F238E27FC236}">
                <a16:creationId xmlns:a16="http://schemas.microsoft.com/office/drawing/2014/main" id="{9D8AF90F-5D8E-2EB9-DAE3-E32349A54ECE}"/>
              </a:ext>
            </a:extLst>
          </p:cNvPr>
          <p:cNvSpPr>
            <a:spLocks noGrp="1" noChangeArrowheads="1"/>
          </p:cNvSpPr>
          <p:nvPr>
            <p:ph type="title"/>
          </p:nvPr>
        </p:nvSpPr>
        <p:spPr/>
        <p:txBody>
          <a:bodyPr/>
          <a:lstStyle/>
          <a:p>
            <a:pPr eaLnBrk="1" hangingPunct="1"/>
            <a:r>
              <a:rPr lang="cs-CZ" altLang="cs-CZ" sz="3200" dirty="0">
                <a:solidFill>
                  <a:srgbClr val="00B0F0"/>
                </a:solidFill>
                <a:hlinkClick r:id="rId3">
                  <a:extLst>
                    <a:ext uri="{A12FA001-AC4F-418D-AE19-62706E023703}">
                      <ahyp:hlinkClr xmlns:ahyp="http://schemas.microsoft.com/office/drawing/2018/hyperlinkcolor" val="tx"/>
                    </a:ext>
                  </a:extLst>
                </a:hlinkClick>
              </a:rPr>
              <a:t>https://www.youtube.com/watch?v=pJQr77Vzwyk</a:t>
            </a:r>
            <a:br>
              <a:rPr lang="cs-CZ" altLang="cs-CZ" sz="3200" dirty="0">
                <a:solidFill>
                  <a:srgbClr val="00B0F0"/>
                </a:solidFill>
              </a:rPr>
            </a:br>
            <a:br>
              <a:rPr lang="cs-CZ" altLang="cs-CZ" sz="3200" dirty="0">
                <a:solidFill>
                  <a:srgbClr val="00B0F0"/>
                </a:solidFill>
              </a:rPr>
            </a:br>
            <a:br>
              <a:rPr lang="cs-CZ" altLang="cs-CZ" sz="3200" dirty="0">
                <a:solidFill>
                  <a:srgbClr val="00B0F0"/>
                </a:solidFill>
              </a:rPr>
            </a:br>
            <a:r>
              <a:rPr lang="cs-CZ" altLang="cs-CZ" sz="3200" dirty="0">
                <a:solidFill>
                  <a:srgbClr val="00B0F0"/>
                </a:solidFill>
              </a:rPr>
              <a:t>Vznik filozofie:  6.- 5. století př. n. 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2BDDD3DB-367D-B371-3854-FCDBF7450F32}"/>
              </a:ext>
            </a:extLst>
          </p:cNvPr>
          <p:cNvSpPr>
            <a:spLocks noGrp="1" noChangeArrowheads="1"/>
          </p:cNvSpPr>
          <p:nvPr>
            <p:ph type="title"/>
          </p:nvPr>
        </p:nvSpPr>
        <p:spPr>
          <a:xfrm>
            <a:off x="762000" y="715964"/>
            <a:ext cx="10591800" cy="646332"/>
          </a:xfrm>
        </p:spPr>
        <p:txBody>
          <a:bodyPr>
            <a:normAutofit/>
          </a:bodyPr>
          <a:lstStyle/>
          <a:p>
            <a:r>
              <a:rPr lang="cs-CZ" altLang="cs-CZ"/>
              <a:t>Kanály </a:t>
            </a:r>
          </a:p>
        </p:txBody>
      </p:sp>
      <p:graphicFrame>
        <p:nvGraphicFramePr>
          <p:cNvPr id="20485" name="Zástupný obsah 2">
            <a:extLst>
              <a:ext uri="{FF2B5EF4-FFF2-40B4-BE49-F238E27FC236}">
                <a16:creationId xmlns:a16="http://schemas.microsoft.com/office/drawing/2014/main" id="{CD08A429-E732-0EDF-27CA-6E6990ED3F10}"/>
              </a:ext>
            </a:extLst>
          </p:cNvPr>
          <p:cNvGraphicFramePr/>
          <p:nvPr>
            <p:extLst>
              <p:ext uri="{D42A27DB-BD31-4B8C-83A1-F6EECF244321}">
                <p14:modId xmlns:p14="http://schemas.microsoft.com/office/powerpoint/2010/main" val="3794551673"/>
              </p:ext>
            </p:extLst>
          </p:nvPr>
        </p:nvGraphicFramePr>
        <p:xfrm>
          <a:off x="762001" y="2369129"/>
          <a:ext cx="10667998" cy="3343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71D52-8F4C-9A52-7857-988DB6B1FBC6}"/>
              </a:ext>
            </a:extLst>
          </p:cNvPr>
          <p:cNvSpPr>
            <a:spLocks noGrp="1"/>
          </p:cNvSpPr>
          <p:nvPr>
            <p:ph type="title"/>
          </p:nvPr>
        </p:nvSpPr>
        <p:spPr>
          <a:xfrm>
            <a:off x="5199742" y="293915"/>
            <a:ext cx="6477000" cy="1611084"/>
          </a:xfrm>
        </p:spPr>
        <p:txBody>
          <a:bodyPr/>
          <a:lstStyle/>
          <a:p>
            <a:r>
              <a:rPr lang="cs-CZ" dirty="0"/>
              <a:t>Filozofie a etika</a:t>
            </a:r>
          </a:p>
        </p:txBody>
      </p:sp>
      <p:sp>
        <p:nvSpPr>
          <p:cNvPr id="3" name="Zástupný text 2">
            <a:extLst>
              <a:ext uri="{FF2B5EF4-FFF2-40B4-BE49-F238E27FC236}">
                <a16:creationId xmlns:a16="http://schemas.microsoft.com/office/drawing/2014/main" id="{5AE674F5-84F1-6595-0517-E8F81165B02A}"/>
              </a:ext>
            </a:extLst>
          </p:cNvPr>
          <p:cNvSpPr>
            <a:spLocks noGrp="1"/>
          </p:cNvSpPr>
          <p:nvPr>
            <p:ph type="body" sz="quarter" idx="11"/>
          </p:nvPr>
        </p:nvSpPr>
        <p:spPr>
          <a:xfrm>
            <a:off x="4844143" y="1262743"/>
            <a:ext cx="6923314" cy="7206343"/>
          </a:xfrm>
        </p:spPr>
        <p:txBody>
          <a:bodyPr/>
          <a:lstStyle/>
          <a:p>
            <a:pPr>
              <a:defRPr/>
            </a:pPr>
            <a:r>
              <a:rPr lang="cs-CZ" sz="1600" b="0" dirty="0"/>
              <a:t>Etika je filosofická disciplína, která patří asi k nejstarším vědním oborům vůbec, protože se zrodila v období zrodu filosofie jako takové, je vědou </a:t>
            </a:r>
            <a:r>
              <a:rPr lang="cs-CZ" sz="1600" b="0" dirty="0" err="1"/>
              <a:t>zaobírající</a:t>
            </a:r>
            <a:r>
              <a:rPr lang="cs-CZ" sz="1600" b="0" dirty="0"/>
              <a:t> se morálkou a mravností u jedince i společnosti. Zabývá se tím, co je dobré a jak se dobro vypovídá v našem světě. Nikdy neukončené tázání po lidské mravnosti a zásadách mravného konání se otvírá se starověkým světem lidského poznání a jeho popisu. Již </a:t>
            </a:r>
            <a:r>
              <a:rPr lang="cs-CZ" sz="1600" b="0" dirty="0" err="1"/>
              <a:t>Aristotelés</a:t>
            </a:r>
            <a:r>
              <a:rPr lang="cs-CZ" sz="1600" b="0" dirty="0"/>
              <a:t> věděl, že jazyk morálky je vázán na předmět, o němž vypovídá, tedy výroky etiky jsou relativní vzhledem k objektu jejího zájmu, vždyť dobré se vypovídá mnohými způsoby, jak tvrdí na počátku Etiky </a:t>
            </a:r>
            <a:r>
              <a:rPr lang="cs-CZ" sz="1600" b="0" dirty="0" err="1"/>
              <a:t>Nikomachovy</a:t>
            </a:r>
            <a:r>
              <a:rPr lang="cs-CZ" sz="1600" b="0" dirty="0"/>
              <a:t>. </a:t>
            </a:r>
          </a:p>
          <a:p>
            <a:pPr>
              <a:defRPr/>
            </a:pPr>
            <a:r>
              <a:rPr lang="cs-CZ" sz="1600" b="0" dirty="0"/>
              <a:t>Etika je subdisciplínou filozofie, tedy ve vlastním smyslu jde o disciplínu, jejímž předmětem jsou hodnotící soudy, které se týkají rozlišování mezi tím, co je dobré a tím, co je zlé. Tradiční etika se snaží nastolit pravidla a normy lidského chování a jednání. Etika respektuje morálku a hledá její základy, zdůvodnění, legitimizaci a legalizaci. Klade si otázky jako: Co je dobré? Jaký je smysl toho, co dělám? Jak mám jednat? Co je správné jednání? Co je ctnost? Co je spravedlnost? Proč mám jednat tak a ne jinak? V současnosti se v obecné rovině zaobírá otázkami práva, života a smrti, euthanasie, pornografie, reprodukce, genetiky, </a:t>
            </a:r>
            <a:r>
              <a:rPr lang="cs-CZ" sz="1600" b="0" dirty="0" err="1"/>
              <a:t>eugenetiky</a:t>
            </a:r>
            <a:r>
              <a:rPr lang="cs-CZ" sz="1600" b="0" dirty="0"/>
              <a:t>, trestu, mezinárodních vztahů, smyslu života apod.</a:t>
            </a:r>
          </a:p>
          <a:p>
            <a:endParaRPr lang="cs-CZ" dirty="0"/>
          </a:p>
        </p:txBody>
      </p:sp>
    </p:spTree>
    <p:extLst>
      <p:ext uri="{BB962C8B-B14F-4D97-AF65-F5344CB8AC3E}">
        <p14:creationId xmlns:p14="http://schemas.microsoft.com/office/powerpoint/2010/main" val="7068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185E08-F970-663E-EBC8-FE16E38ED274}"/>
              </a:ext>
            </a:extLst>
          </p:cNvPr>
          <p:cNvSpPr>
            <a:spLocks noGrp="1"/>
          </p:cNvSpPr>
          <p:nvPr>
            <p:ph type="title"/>
          </p:nvPr>
        </p:nvSpPr>
        <p:spPr/>
        <p:txBody>
          <a:bodyPr/>
          <a:lstStyle/>
          <a:p>
            <a:r>
              <a:rPr lang="cs-CZ" dirty="0" err="1"/>
              <a:t>Sokratés</a:t>
            </a:r>
            <a:endParaRPr lang="cs-CZ" dirty="0"/>
          </a:p>
        </p:txBody>
      </p:sp>
      <p:sp>
        <p:nvSpPr>
          <p:cNvPr id="3" name="Zástupný text 2">
            <a:extLst>
              <a:ext uri="{FF2B5EF4-FFF2-40B4-BE49-F238E27FC236}">
                <a16:creationId xmlns:a16="http://schemas.microsoft.com/office/drawing/2014/main" id="{D8EA00D2-0ADF-FE85-B4C6-65F1C22B1D0F}"/>
              </a:ext>
            </a:extLst>
          </p:cNvPr>
          <p:cNvSpPr>
            <a:spLocks noGrp="1"/>
          </p:cNvSpPr>
          <p:nvPr>
            <p:ph type="body" sz="quarter" idx="11"/>
          </p:nvPr>
        </p:nvSpPr>
        <p:spPr>
          <a:xfrm>
            <a:off x="762000" y="1905000"/>
            <a:ext cx="6340929" cy="4867940"/>
          </a:xfrm>
        </p:spPr>
        <p:txBody>
          <a:bodyPr/>
          <a:lstStyle/>
          <a:p>
            <a:r>
              <a:rPr lang="cs-CZ" altLang="cs-CZ" sz="2400" dirty="0"/>
              <a:t>Za jeden z prvních pokusů o odpověď na otázku </a:t>
            </a:r>
            <a:r>
              <a:rPr lang="cs-CZ" altLang="cs-CZ" sz="2400" i="1" dirty="0"/>
              <a:t>Co je hodnota? </a:t>
            </a:r>
            <a:r>
              <a:rPr lang="cs-CZ" altLang="cs-CZ" sz="2400" dirty="0"/>
              <a:t>jsou považovány Sokratovy dialogy.</a:t>
            </a:r>
          </a:p>
          <a:p>
            <a:r>
              <a:rPr lang="cs-CZ" altLang="cs-CZ" sz="2400" dirty="0"/>
              <a:t>Podle Sokrata je základním smyslem lidského poznání snaha porozumět člověku, tedy naleznout životní orientaci. Výzvu „Poznej sebe sama</a:t>
            </a:r>
            <a:r>
              <a:rPr lang="cs-CZ" altLang="cs-CZ" sz="2400" dirty="0">
                <a:latin typeface="Arial" charset="0"/>
              </a:rPr>
              <a:t>!</a:t>
            </a:r>
            <a:r>
              <a:rPr lang="cs-CZ" altLang="cs-CZ" sz="2400" dirty="0"/>
              <a:t>“ nadřazuje úsilí „poznat kosmos“.</a:t>
            </a:r>
          </a:p>
          <a:p>
            <a:r>
              <a:rPr lang="cs-CZ" altLang="cs-CZ" sz="2400" dirty="0"/>
              <a:t>Starost o duši</a:t>
            </a:r>
            <a:r>
              <a:rPr lang="cs-CZ" altLang="cs-CZ" sz="2400" dirty="0">
                <a:latin typeface="Arial" charset="0"/>
              </a:rPr>
              <a:t>.</a:t>
            </a:r>
          </a:p>
          <a:p>
            <a:endParaRPr lang="cs-CZ" dirty="0"/>
          </a:p>
        </p:txBody>
      </p:sp>
    </p:spTree>
    <p:extLst>
      <p:ext uri="{BB962C8B-B14F-4D97-AF65-F5344CB8AC3E}">
        <p14:creationId xmlns:p14="http://schemas.microsoft.com/office/powerpoint/2010/main" val="306026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E785CBD6-FAA4-1338-C801-8211D6E21530}"/>
              </a:ext>
            </a:extLst>
          </p:cNvPr>
          <p:cNvSpPr>
            <a:spLocks noGrp="1" noChangeArrowheads="1"/>
          </p:cNvSpPr>
          <p:nvPr>
            <p:ph type="title"/>
          </p:nvPr>
        </p:nvSpPr>
        <p:spPr>
          <a:xfrm>
            <a:off x="5199742" y="715961"/>
            <a:ext cx="6477000" cy="1189037"/>
          </a:xfrm>
        </p:spPr>
        <p:txBody>
          <a:bodyPr anchor="t">
            <a:normAutofit/>
          </a:bodyPr>
          <a:lstStyle/>
          <a:p>
            <a:r>
              <a:rPr lang="cs-CZ" altLang="cs-CZ" dirty="0" err="1"/>
              <a:t>Sókratés</a:t>
            </a:r>
            <a:r>
              <a:rPr lang="cs-CZ" altLang="cs-CZ" dirty="0"/>
              <a:t> (470–399 př. n. l.)</a:t>
            </a:r>
          </a:p>
        </p:txBody>
      </p:sp>
      <p:sp>
        <p:nvSpPr>
          <p:cNvPr id="3" name="Zástupný symbol pro obsah 2">
            <a:extLst>
              <a:ext uri="{FF2B5EF4-FFF2-40B4-BE49-F238E27FC236}">
                <a16:creationId xmlns:a16="http://schemas.microsoft.com/office/drawing/2014/main" id="{598E7BD7-23A3-DFA5-0F11-8733D1ED4515}"/>
              </a:ext>
            </a:extLst>
          </p:cNvPr>
          <p:cNvSpPr>
            <a:spLocks noGrp="1"/>
          </p:cNvSpPr>
          <p:nvPr>
            <p:ph type="body" sz="quarter" idx="11"/>
          </p:nvPr>
        </p:nvSpPr>
        <p:spPr>
          <a:xfrm>
            <a:off x="5199743" y="1904999"/>
            <a:ext cx="6477000" cy="4757057"/>
          </a:xfrm>
        </p:spPr>
        <p:txBody>
          <a:bodyPr>
            <a:normAutofit fontScale="92500" lnSpcReduction="10000"/>
          </a:bodyPr>
          <a:lstStyle/>
          <a:p>
            <a:pPr marL="0" indent="0">
              <a:lnSpc>
                <a:spcPct val="90000"/>
              </a:lnSpc>
              <a:buNone/>
              <a:defRPr/>
            </a:pPr>
            <a:r>
              <a:rPr lang="cs-CZ" sz="1500" b="0" dirty="0"/>
              <a:t>„</a:t>
            </a:r>
            <a:r>
              <a:rPr lang="cs-CZ" sz="1500" b="0" dirty="0" err="1"/>
              <a:t>Sókratés</a:t>
            </a:r>
            <a:r>
              <a:rPr lang="cs-CZ" sz="1500" b="0" dirty="0"/>
              <a:t>: Jeden z největších myslitelů dějin, který měl kazit mládež“ </a:t>
            </a:r>
            <a:r>
              <a:rPr lang="cs-CZ" sz="1500" b="0" dirty="0">
                <a:hlinkClick r:id="rId2"/>
              </a:rPr>
              <a:t>https://www.youtube.com/watch?v=nDNt1gB0V9Y&amp;list=PL1igR9zYXw9b5ITbq7Ur8lNPjQmFyz4Bn</a:t>
            </a:r>
            <a:r>
              <a:rPr lang="cs-CZ" sz="1500" b="0" dirty="0"/>
              <a:t> </a:t>
            </a:r>
          </a:p>
          <a:p>
            <a:pPr marL="0" indent="0">
              <a:lnSpc>
                <a:spcPct val="90000"/>
              </a:lnSpc>
              <a:buNone/>
              <a:defRPr/>
            </a:pPr>
            <a:endParaRPr lang="cs-CZ" sz="1500" b="0" dirty="0"/>
          </a:p>
          <a:p>
            <a:pPr>
              <a:spcBef>
                <a:spcPct val="50000"/>
              </a:spcBef>
            </a:pPr>
            <a:r>
              <a:rPr lang="cs-CZ" altLang="cs-CZ" sz="1600" dirty="0"/>
              <a:t>Mluví o tzv. vlastní sebereflexi, lidském svědomí, které nazval DAIMONION – božský hlas. Člověk vedený rozumem k mravnosti (či </a:t>
            </a:r>
            <a:r>
              <a:rPr lang="cs-CZ" altLang="cs-CZ" sz="1600" dirty="0" err="1"/>
              <a:t>Sókratovsky</a:t>
            </a:r>
            <a:r>
              <a:rPr lang="cs-CZ" altLang="cs-CZ" sz="1600" dirty="0"/>
              <a:t> „zdatnosti“) – ARETÉ – musí podle něj stát mimo všechnu proměnlivost smyslového světa, vázán na věčnou a neměnnou, všeobecně závaznou pravdu.</a:t>
            </a:r>
          </a:p>
          <a:p>
            <a:pPr>
              <a:spcBef>
                <a:spcPct val="50000"/>
              </a:spcBef>
            </a:pPr>
            <a:r>
              <a:rPr lang="cs-CZ" altLang="cs-CZ" sz="1600" dirty="0"/>
              <a:t>O </a:t>
            </a:r>
            <a:r>
              <a:rPr lang="cs-CZ" altLang="cs-CZ" sz="1600" dirty="0" err="1"/>
              <a:t>Sókratovi</a:t>
            </a:r>
            <a:r>
              <a:rPr lang="cs-CZ" altLang="cs-CZ" sz="1600" dirty="0"/>
              <a:t> lze tvrdit, že stál u zrodu filosofie člověka. Třebaže jeho názory známe jen zprostředkovaně (sám nic nenapsal), odvolává se na něj celá filosofická tradice.</a:t>
            </a:r>
          </a:p>
          <a:p>
            <a:pPr marL="0" indent="0">
              <a:lnSpc>
                <a:spcPct val="90000"/>
              </a:lnSpc>
              <a:buNone/>
              <a:defRPr/>
            </a:pPr>
            <a:endParaRPr lang="cs-CZ" sz="1500" b="0" dirty="0"/>
          </a:p>
          <a:p>
            <a:pPr marL="0" indent="0">
              <a:lnSpc>
                <a:spcPct val="90000"/>
              </a:lnSpc>
              <a:buNone/>
              <a:defRPr/>
            </a:pPr>
            <a:r>
              <a:rPr lang="cs-CZ" sz="1500" dirty="0"/>
              <a:t>Měli byste (na základě samostudia) umět:</a:t>
            </a:r>
          </a:p>
          <a:p>
            <a:pPr marL="342900" indent="-342900">
              <a:lnSpc>
                <a:spcPct val="90000"/>
              </a:lnSpc>
              <a:buFont typeface="Arial" panose="020B0604020202020204" pitchFamily="34" charset="0"/>
              <a:buChar char="•"/>
              <a:defRPr/>
            </a:pPr>
            <a:r>
              <a:rPr lang="cs-CZ" sz="1500" b="0" dirty="0"/>
              <a:t>Představit </a:t>
            </a:r>
            <a:r>
              <a:rPr lang="cs-CZ" sz="1500" b="0" dirty="0" err="1"/>
              <a:t>Sókrata</a:t>
            </a:r>
            <a:r>
              <a:rPr lang="cs-CZ" sz="1500" b="0" dirty="0"/>
              <a:t> jako filosofa stojícího v protikladu k dosavadnímu vývoji.</a:t>
            </a:r>
          </a:p>
          <a:p>
            <a:pPr marL="342900" indent="-342900">
              <a:lnSpc>
                <a:spcPct val="90000"/>
              </a:lnSpc>
              <a:buFont typeface="Arial" panose="020B0604020202020204" pitchFamily="34" charset="0"/>
              <a:buChar char="•"/>
              <a:defRPr/>
            </a:pPr>
            <a:r>
              <a:rPr lang="cs-CZ" sz="1500" b="0" dirty="0"/>
              <a:t>Nastínit příčiny a následky jeho inovativních filosofických názorů.</a:t>
            </a:r>
          </a:p>
          <a:p>
            <a:pPr marL="342900" indent="-342900">
              <a:lnSpc>
                <a:spcPct val="90000"/>
              </a:lnSpc>
              <a:buFont typeface="Arial" panose="020B0604020202020204" pitchFamily="34" charset="0"/>
              <a:buChar char="•"/>
              <a:defRPr/>
            </a:pPr>
            <a:r>
              <a:rPr lang="cs-CZ" sz="1500" b="0" dirty="0"/>
              <a:t>Vysvětlit </a:t>
            </a:r>
            <a:r>
              <a:rPr lang="cs-CZ" sz="1500" b="0" dirty="0" err="1"/>
              <a:t>Sókratovu</a:t>
            </a:r>
            <a:r>
              <a:rPr lang="cs-CZ" sz="1500" b="0" dirty="0"/>
              <a:t> metodu výuky a etiku. </a:t>
            </a:r>
          </a:p>
          <a:p>
            <a:pPr marL="342900" indent="-342900">
              <a:lnSpc>
                <a:spcPct val="90000"/>
              </a:lnSpc>
              <a:buFont typeface="Arial" panose="020B0604020202020204" pitchFamily="34" charset="0"/>
              <a:buChar char="•"/>
              <a:defRPr/>
            </a:pPr>
            <a:r>
              <a:rPr lang="cs-CZ" sz="1500" b="0" dirty="0"/>
              <a:t>Seznámit se s odkazem </a:t>
            </a:r>
            <a:r>
              <a:rPr lang="cs-CZ" sz="1500" b="0" dirty="0" err="1"/>
              <a:t>Sókratova</a:t>
            </a:r>
            <a:r>
              <a:rPr lang="cs-CZ" sz="1500" b="0" dirty="0"/>
              <a:t> vystoupení v Řecké filosofii. </a:t>
            </a:r>
          </a:p>
          <a:p>
            <a:pPr>
              <a:lnSpc>
                <a:spcPct val="90000"/>
              </a:lnSpc>
              <a:defRPr/>
            </a:pPr>
            <a:endParaRPr lang="cs-CZ" sz="1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2D0F2-BC40-3C97-87B7-C22CEBAF144A}"/>
              </a:ext>
            </a:extLst>
          </p:cNvPr>
          <p:cNvSpPr>
            <a:spLocks noGrp="1"/>
          </p:cNvSpPr>
          <p:nvPr>
            <p:ph type="title"/>
          </p:nvPr>
        </p:nvSpPr>
        <p:spPr>
          <a:xfrm>
            <a:off x="5236028" y="365760"/>
            <a:ext cx="6120819" cy="1325880"/>
          </a:xfrm>
        </p:spPr>
        <p:txBody>
          <a:bodyPr anchor="ctr">
            <a:normAutofit/>
          </a:bodyPr>
          <a:lstStyle/>
          <a:p>
            <a:r>
              <a:rPr lang="cs-CZ" dirty="0"/>
              <a:t>Platón</a:t>
            </a:r>
          </a:p>
        </p:txBody>
      </p:sp>
      <p:sp>
        <p:nvSpPr>
          <p:cNvPr id="3" name="Zástupný text 2">
            <a:extLst>
              <a:ext uri="{FF2B5EF4-FFF2-40B4-BE49-F238E27FC236}">
                <a16:creationId xmlns:a16="http://schemas.microsoft.com/office/drawing/2014/main" id="{07A3ACA2-7D0E-FF90-3251-702C7F44CB8A}"/>
              </a:ext>
            </a:extLst>
          </p:cNvPr>
          <p:cNvSpPr>
            <a:spLocks noGrp="1"/>
          </p:cNvSpPr>
          <p:nvPr>
            <p:ph type="body" sz="quarter" idx="4294967295"/>
          </p:nvPr>
        </p:nvSpPr>
        <p:spPr>
          <a:xfrm>
            <a:off x="5315276" y="1361259"/>
            <a:ext cx="5061205" cy="425631"/>
          </a:xfrm>
          <a:prstGeom prst="rect">
            <a:avLst/>
          </a:prstGeom>
        </p:spPr>
        <p:txBody>
          <a:bodyPr anchor="t">
            <a:noAutofit/>
          </a:bodyPr>
          <a:lstStyle/>
          <a:p>
            <a:pPr fontAlgn="base">
              <a:spcBef>
                <a:spcPct val="0"/>
              </a:spcBef>
              <a:spcAft>
                <a:spcPts val="600"/>
              </a:spcAft>
            </a:pPr>
            <a:r>
              <a:rPr lang="en-US" sz="3200" b="1" kern="1200" dirty="0">
                <a:solidFill>
                  <a:srgbClr val="00B0F0"/>
                </a:solidFill>
              </a:rPr>
              <a:t>427-347 </a:t>
            </a:r>
            <a:r>
              <a:rPr lang="en-US" sz="3200" b="1" kern="1200" dirty="0" err="1">
                <a:solidFill>
                  <a:srgbClr val="00B0F0"/>
                </a:solidFill>
              </a:rPr>
              <a:t>př</a:t>
            </a:r>
            <a:r>
              <a:rPr lang="en-US" sz="3200" b="1" kern="1200" dirty="0">
                <a:solidFill>
                  <a:srgbClr val="00B0F0"/>
                </a:solidFill>
              </a:rPr>
              <a:t>. n. l. </a:t>
            </a:r>
          </a:p>
        </p:txBody>
      </p:sp>
      <p:pic>
        <p:nvPicPr>
          <p:cNvPr id="4" name="Picture 4" descr="Obsah obrázku skica, muž, portrét, Lidská tvář&#10;&#10;Obsah generovaný pomocí AI může být nesprávný.">
            <a:extLst>
              <a:ext uri="{FF2B5EF4-FFF2-40B4-BE49-F238E27FC236}">
                <a16:creationId xmlns:a16="http://schemas.microsoft.com/office/drawing/2014/main" id="{218C55F5-D6B1-7066-26CA-D59905095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46" r="1" b="20964"/>
          <a:stretch>
            <a:fillRect/>
          </a:stretch>
        </p:blipFill>
        <p:spPr bwMode="auto">
          <a:xfrm>
            <a:off x="6289548" y="1882140"/>
            <a:ext cx="5067300" cy="4352544"/>
          </a:xfrm>
          <a:prstGeom prst="rect">
            <a:avLst/>
          </a:prstGeom>
          <a:solidFill>
            <a:srgbClr val="FFFFFF"/>
          </a:solidFill>
        </p:spPr>
      </p:pic>
    </p:spTree>
    <p:extLst>
      <p:ext uri="{BB962C8B-B14F-4D97-AF65-F5344CB8AC3E}">
        <p14:creationId xmlns:p14="http://schemas.microsoft.com/office/powerpoint/2010/main" val="24833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5257C8C7-E21C-C774-DD27-1C19AD37EE7E}"/>
              </a:ext>
            </a:extLst>
          </p:cNvPr>
          <p:cNvSpPr>
            <a:spLocks noGrp="1" noChangeArrowheads="1"/>
          </p:cNvSpPr>
          <p:nvPr>
            <p:ph type="title"/>
          </p:nvPr>
        </p:nvSpPr>
        <p:spPr>
          <a:xfrm>
            <a:off x="762000" y="715961"/>
            <a:ext cx="6477000" cy="1189038"/>
          </a:xfrm>
        </p:spPr>
        <p:txBody>
          <a:bodyPr anchor="t">
            <a:normAutofit/>
          </a:bodyPr>
          <a:lstStyle/>
          <a:p>
            <a:r>
              <a:rPr lang="cs-CZ" altLang="cs-CZ"/>
              <a:t>Život</a:t>
            </a:r>
          </a:p>
        </p:txBody>
      </p:sp>
      <p:sp>
        <p:nvSpPr>
          <p:cNvPr id="6147" name="Rectangle 3">
            <a:extLst>
              <a:ext uri="{FF2B5EF4-FFF2-40B4-BE49-F238E27FC236}">
                <a16:creationId xmlns:a16="http://schemas.microsoft.com/office/drawing/2014/main" id="{83863F66-047C-B9AE-61F3-D229016B7A38}"/>
              </a:ext>
            </a:extLst>
          </p:cNvPr>
          <p:cNvSpPr>
            <a:spLocks noGrp="1" noChangeArrowheads="1"/>
          </p:cNvSpPr>
          <p:nvPr>
            <p:ph type="body" sz="quarter" idx="11"/>
          </p:nvPr>
        </p:nvSpPr>
        <p:spPr>
          <a:xfrm>
            <a:off x="76200" y="1904999"/>
            <a:ext cx="7162799" cy="4855029"/>
          </a:xfrm>
        </p:spPr>
        <p:txBody>
          <a:bodyPr>
            <a:normAutofit/>
          </a:bodyPr>
          <a:lstStyle/>
          <a:p>
            <a:pPr>
              <a:lnSpc>
                <a:spcPct val="90000"/>
              </a:lnSpc>
            </a:pPr>
            <a:r>
              <a:rPr lang="cs-CZ" altLang="cs-CZ" sz="2400" b="0" dirty="0"/>
              <a:t>Vlastním jménem </a:t>
            </a:r>
            <a:r>
              <a:rPr lang="cs-CZ" altLang="cs-CZ" sz="2400" b="0" dirty="0" err="1"/>
              <a:t>Aristoklés</a:t>
            </a:r>
            <a:endParaRPr lang="cs-CZ" altLang="cs-CZ" sz="2400" b="0" dirty="0"/>
          </a:p>
          <a:p>
            <a:pPr>
              <a:lnSpc>
                <a:spcPct val="90000"/>
              </a:lnSpc>
            </a:pPr>
            <a:r>
              <a:rPr lang="cs-CZ" altLang="cs-CZ" sz="2400" b="0" dirty="0"/>
              <a:t>PLATÓN = široký </a:t>
            </a:r>
          </a:p>
          <a:p>
            <a:pPr>
              <a:lnSpc>
                <a:spcPct val="90000"/>
              </a:lnSpc>
            </a:pPr>
            <a:r>
              <a:rPr lang="cs-CZ" altLang="cs-CZ" sz="2400" b="0" dirty="0"/>
              <a:t>Aristokrat, Athéňan</a:t>
            </a:r>
          </a:p>
          <a:p>
            <a:pPr>
              <a:lnSpc>
                <a:spcPct val="90000"/>
              </a:lnSpc>
            </a:pPr>
            <a:r>
              <a:rPr lang="cs-CZ" altLang="cs-CZ" sz="2400" b="0" dirty="0" err="1"/>
              <a:t>Sókratův</a:t>
            </a:r>
            <a:r>
              <a:rPr lang="cs-CZ" altLang="cs-CZ" sz="2400" b="0" dirty="0"/>
              <a:t> žák</a:t>
            </a:r>
          </a:p>
          <a:p>
            <a:pPr>
              <a:lnSpc>
                <a:spcPct val="90000"/>
              </a:lnSpc>
            </a:pPr>
            <a:r>
              <a:rPr lang="cs-CZ" altLang="cs-CZ" sz="2400" b="0" dirty="0"/>
              <a:t>Zasvěcen do náboženských mystérií v Egyptě</a:t>
            </a:r>
          </a:p>
          <a:p>
            <a:pPr>
              <a:lnSpc>
                <a:spcPct val="90000"/>
              </a:lnSpc>
            </a:pPr>
            <a:r>
              <a:rPr lang="cs-CZ" altLang="cs-CZ" sz="2400" b="0" dirty="0"/>
              <a:t>Seznámen s </a:t>
            </a:r>
            <a:r>
              <a:rPr lang="cs-CZ" altLang="cs-CZ" sz="2400" b="0" dirty="0" err="1"/>
              <a:t>Pýthagorovou</a:t>
            </a:r>
            <a:r>
              <a:rPr lang="cs-CZ" altLang="cs-CZ" sz="2400" b="0" dirty="0"/>
              <a:t> školou</a:t>
            </a:r>
          </a:p>
          <a:p>
            <a:pPr>
              <a:lnSpc>
                <a:spcPct val="90000"/>
              </a:lnSpc>
            </a:pPr>
            <a:r>
              <a:rPr lang="cs-CZ" altLang="cs-CZ" sz="2400" b="0" dirty="0"/>
              <a:t>Opakovaně se snažil o realizaci „ideálního státu na dvoře tyrana </a:t>
            </a:r>
            <a:r>
              <a:rPr lang="cs-CZ" altLang="cs-CZ" sz="2400" b="0" dirty="0" err="1"/>
              <a:t>Dionýsia</a:t>
            </a:r>
            <a:r>
              <a:rPr lang="cs-CZ" altLang="cs-CZ" sz="2400" b="0" dirty="0"/>
              <a:t> I.</a:t>
            </a:r>
          </a:p>
          <a:p>
            <a:pPr>
              <a:lnSpc>
                <a:spcPct val="90000"/>
              </a:lnSpc>
            </a:pPr>
            <a:r>
              <a:rPr lang="cs-CZ" altLang="cs-CZ" sz="2400" b="0" dirty="0"/>
              <a:t>387 založil v Athénách Akademii (až do 529 n. l.) – první „vysokou školu“ =&gt; „Nevstupuj, kdo neznáš geometrii!“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A8BF37-C4FE-1C38-7B7E-C68BF666D9F2}"/>
              </a:ext>
            </a:extLst>
          </p:cNvPr>
          <p:cNvSpPr>
            <a:spLocks noGrp="1"/>
          </p:cNvSpPr>
          <p:nvPr>
            <p:ph type="title"/>
          </p:nvPr>
        </p:nvSpPr>
        <p:spPr>
          <a:xfrm>
            <a:off x="87085" y="715961"/>
            <a:ext cx="8055429" cy="938668"/>
          </a:xfrm>
        </p:spPr>
        <p:txBody>
          <a:bodyPr/>
          <a:lstStyle/>
          <a:p>
            <a:r>
              <a:rPr lang="cs-CZ" altLang="cs-CZ" dirty="0"/>
              <a:t>Akademie (387 př. - 529 n. l.) </a:t>
            </a:r>
            <a:endParaRPr lang="cs-CZ" dirty="0"/>
          </a:p>
        </p:txBody>
      </p:sp>
      <p:sp>
        <p:nvSpPr>
          <p:cNvPr id="3" name="Zástupný text 2">
            <a:extLst>
              <a:ext uri="{FF2B5EF4-FFF2-40B4-BE49-F238E27FC236}">
                <a16:creationId xmlns:a16="http://schemas.microsoft.com/office/drawing/2014/main" id="{E192CF52-B992-D6B5-1D40-96975CA8DD5C}"/>
              </a:ext>
            </a:extLst>
          </p:cNvPr>
          <p:cNvSpPr>
            <a:spLocks noGrp="1"/>
          </p:cNvSpPr>
          <p:nvPr>
            <p:ph type="body" sz="quarter" idx="11"/>
          </p:nvPr>
        </p:nvSpPr>
        <p:spPr>
          <a:xfrm>
            <a:off x="370114" y="1904999"/>
            <a:ext cx="6732815" cy="4550229"/>
          </a:xfrm>
        </p:spPr>
        <p:txBody>
          <a:bodyPr/>
          <a:lstStyle/>
          <a:p>
            <a:r>
              <a:rPr lang="cs-CZ" altLang="cs-CZ" dirty="0"/>
              <a:t>Jeho dílo se skládá z asi 25 dialogů a několika listů.</a:t>
            </a:r>
          </a:p>
          <a:p>
            <a:pPr>
              <a:spcAft>
                <a:spcPct val="35000"/>
              </a:spcAft>
            </a:pPr>
            <a:r>
              <a:rPr lang="cs-CZ" altLang="cs-CZ" dirty="0"/>
              <a:t>V prvním období píše rozpravy, jejichž hlavní postavou je </a:t>
            </a:r>
            <a:r>
              <a:rPr lang="cs-CZ" altLang="cs-CZ" dirty="0" err="1"/>
              <a:t>Sókratés</a:t>
            </a:r>
            <a:r>
              <a:rPr lang="cs-CZ" altLang="cs-CZ" dirty="0"/>
              <a:t>, na jehož popud se hledá povaha nějaké lidské zdatnosti (např. statečnosti, zbožnosti, uměřenosti…). </a:t>
            </a:r>
          </a:p>
          <a:p>
            <a:pPr>
              <a:spcAft>
                <a:spcPct val="35000"/>
              </a:spcAft>
            </a:pPr>
            <a:r>
              <a:rPr lang="cs-CZ" altLang="cs-CZ" dirty="0"/>
              <a:t>V následujícím období se zabývá naukou o idejích, obecně chápanou jako platónské učení o druhém světě – světě idejí (Mýtus o jeskyni).</a:t>
            </a:r>
          </a:p>
          <a:p>
            <a:pPr>
              <a:spcAft>
                <a:spcPct val="35000"/>
              </a:spcAft>
            </a:pPr>
            <a:r>
              <a:rPr lang="cs-CZ" altLang="cs-CZ" dirty="0"/>
              <a:t>V poslední fázi svého tvůrčího života se zabývá kritickou reflexí</a:t>
            </a:r>
          </a:p>
          <a:p>
            <a:endParaRPr lang="cs-CZ" dirty="0"/>
          </a:p>
        </p:txBody>
      </p:sp>
    </p:spTree>
    <p:extLst>
      <p:ext uri="{BB962C8B-B14F-4D97-AF65-F5344CB8AC3E}">
        <p14:creationId xmlns:p14="http://schemas.microsoft.com/office/powerpoint/2010/main" val="14538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B6BCE-3318-4261-9036-F64B6FA38218}"/>
              </a:ext>
            </a:extLst>
          </p:cNvPr>
          <p:cNvSpPr>
            <a:spLocks noGrp="1"/>
          </p:cNvSpPr>
          <p:nvPr>
            <p:ph type="title"/>
          </p:nvPr>
        </p:nvSpPr>
        <p:spPr/>
        <p:txBody>
          <a:bodyPr/>
          <a:lstStyle/>
          <a:p>
            <a:r>
              <a:rPr lang="cs-CZ" dirty="0"/>
              <a:t>Zakončení</a:t>
            </a:r>
          </a:p>
        </p:txBody>
      </p:sp>
      <p:sp>
        <p:nvSpPr>
          <p:cNvPr id="3" name="Zástupný symbol pro text 2">
            <a:extLst>
              <a:ext uri="{FF2B5EF4-FFF2-40B4-BE49-F238E27FC236}">
                <a16:creationId xmlns:a16="http://schemas.microsoft.com/office/drawing/2014/main" id="{8AF3BF8D-D1EC-41D4-97B2-880B31188F79}"/>
              </a:ext>
            </a:extLst>
          </p:cNvPr>
          <p:cNvSpPr>
            <a:spLocks noGrp="1"/>
          </p:cNvSpPr>
          <p:nvPr>
            <p:ph type="body" sz="quarter" idx="11"/>
          </p:nvPr>
        </p:nvSpPr>
        <p:spPr/>
        <p:txBody>
          <a:bodyPr/>
          <a:lstStyle/>
          <a:p>
            <a:r>
              <a:rPr lang="cs-CZ" dirty="0"/>
              <a:t>Zkouška </a:t>
            </a:r>
          </a:p>
          <a:p>
            <a:r>
              <a:rPr lang="cs-CZ" dirty="0"/>
              <a:t>kombinovanou formou:</a:t>
            </a:r>
          </a:p>
          <a:p>
            <a:pPr marL="285750" indent="-285750">
              <a:buFontTx/>
              <a:buChar char="-"/>
            </a:pPr>
            <a:r>
              <a:rPr lang="cs-CZ" dirty="0"/>
              <a:t>Testem ověřujícím znalosti.</a:t>
            </a:r>
          </a:p>
          <a:p>
            <a:pPr marL="285750" indent="-285750">
              <a:buFontTx/>
              <a:buChar char="-"/>
            </a:pPr>
            <a:r>
              <a:rPr lang="cs-CZ" dirty="0"/>
              <a:t>Písemnou prací na téma: Etické dilema v sociální práci ve veřejné správě </a:t>
            </a:r>
          </a:p>
          <a:p>
            <a:pPr lvl="1" indent="0">
              <a:buNone/>
            </a:pPr>
            <a:r>
              <a:rPr lang="cs-CZ" dirty="0"/>
              <a:t>	Max. 3 NS, min. 3 odborné zdroje, akademický styl. </a:t>
            </a:r>
          </a:p>
          <a:p>
            <a:pPr lvl="1" indent="0">
              <a:buNone/>
            </a:pPr>
            <a:r>
              <a:rPr lang="cs-CZ" dirty="0"/>
              <a:t> 	Podmínkou didaktického testu je odevzdání seminární práce. </a:t>
            </a:r>
          </a:p>
        </p:txBody>
      </p:sp>
    </p:spTree>
    <p:extLst>
      <p:ext uri="{BB962C8B-B14F-4D97-AF65-F5344CB8AC3E}">
        <p14:creationId xmlns:p14="http://schemas.microsoft.com/office/powerpoint/2010/main" val="387149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C665E6-8F8E-F532-75E4-6FFD67F0B662}"/>
              </a:ext>
            </a:extLst>
          </p:cNvPr>
          <p:cNvSpPr>
            <a:spLocks noGrp="1"/>
          </p:cNvSpPr>
          <p:nvPr>
            <p:ph type="title"/>
          </p:nvPr>
        </p:nvSpPr>
        <p:spPr>
          <a:xfrm>
            <a:off x="757381" y="688259"/>
            <a:ext cx="10591800" cy="646332"/>
          </a:xfrm>
        </p:spPr>
        <p:txBody>
          <a:bodyPr/>
          <a:lstStyle/>
          <a:p>
            <a:r>
              <a:rPr lang="cs-CZ" altLang="cs-CZ" dirty="0">
                <a:solidFill>
                  <a:srgbClr val="00B0F0"/>
                </a:solidFill>
                <a:effectLst>
                  <a:outerShdw blurRad="38100" dist="38100" dir="2700000" algn="tl">
                    <a:srgbClr val="C0C0C0"/>
                  </a:outerShdw>
                </a:effectLst>
              </a:rPr>
              <a:t>Nauka o světě idejí, mýtus o jeskyni</a:t>
            </a:r>
            <a:br>
              <a:rPr lang="cs-CZ" altLang="cs-CZ" dirty="0">
                <a:solidFill>
                  <a:schemeClr val="tx2"/>
                </a:solidFill>
                <a:effectLst>
                  <a:outerShdw blurRad="38100" dist="38100" dir="2700000" algn="tl">
                    <a:srgbClr val="C0C0C0"/>
                  </a:outerShdw>
                </a:effectLst>
              </a:rPr>
            </a:br>
            <a:endParaRPr lang="cs-CZ" dirty="0"/>
          </a:p>
        </p:txBody>
      </p:sp>
      <p:sp>
        <p:nvSpPr>
          <p:cNvPr id="3" name="Zástupný text 2">
            <a:extLst>
              <a:ext uri="{FF2B5EF4-FFF2-40B4-BE49-F238E27FC236}">
                <a16:creationId xmlns:a16="http://schemas.microsoft.com/office/drawing/2014/main" id="{6BAC474A-27A9-C8F1-1FB0-E65DA4DC4450}"/>
              </a:ext>
            </a:extLst>
          </p:cNvPr>
          <p:cNvSpPr>
            <a:spLocks noGrp="1"/>
          </p:cNvSpPr>
          <p:nvPr>
            <p:ph type="body" sz="quarter" idx="11"/>
          </p:nvPr>
        </p:nvSpPr>
        <p:spPr>
          <a:xfrm>
            <a:off x="762000" y="1432562"/>
            <a:ext cx="10667999" cy="1691638"/>
          </a:xfrm>
        </p:spPr>
        <p:txBody>
          <a:bodyPr/>
          <a:lstStyle/>
          <a:p>
            <a:pPr>
              <a:spcBef>
                <a:spcPct val="35000"/>
              </a:spcBef>
            </a:pPr>
            <a:r>
              <a:rPr lang="cs-CZ" altLang="cs-CZ" sz="2400" dirty="0"/>
              <a:t>Ideje jsou neměnné identické esence věcí umožňující nám poznání a myšlení. (IDEA = EIDOS = PRAVÉ BYTÍ, VĚČNÉ, OPRAVDU JSOUCÍ = VZOR)</a:t>
            </a:r>
          </a:p>
          <a:p>
            <a:pPr>
              <a:spcBef>
                <a:spcPct val="35000"/>
              </a:spcBef>
            </a:pPr>
            <a:r>
              <a:rPr lang="cs-CZ" altLang="cs-CZ" sz="2400" dirty="0"/>
              <a:t>Nejvýše stojí IDEA DOBRA, KRÁSNA, PRAVDY, JEDNOTY</a:t>
            </a:r>
          </a:p>
          <a:p>
            <a:endParaRPr lang="cs-CZ" dirty="0"/>
          </a:p>
        </p:txBody>
      </p:sp>
      <p:sp>
        <p:nvSpPr>
          <p:cNvPr id="4" name="Zástupný symbol pro tabulku 3">
            <a:extLst>
              <a:ext uri="{FF2B5EF4-FFF2-40B4-BE49-F238E27FC236}">
                <a16:creationId xmlns:a16="http://schemas.microsoft.com/office/drawing/2014/main" id="{AF8DC3CC-3762-F286-32E9-CE62279F37DB}"/>
              </a:ext>
            </a:extLst>
          </p:cNvPr>
          <p:cNvSpPr>
            <a:spLocks noGrp="1"/>
          </p:cNvSpPr>
          <p:nvPr>
            <p:ph type="tbl" sz="quarter" idx="12"/>
          </p:nvPr>
        </p:nvSpPr>
        <p:spPr>
          <a:xfrm>
            <a:off x="757381" y="3320142"/>
            <a:ext cx="10667999" cy="2105295"/>
          </a:xfrm>
        </p:spPr>
        <p:txBody>
          <a:bodyPr/>
          <a:lstStyle/>
          <a:p>
            <a:pPr>
              <a:spcBef>
                <a:spcPct val="35000"/>
              </a:spcBef>
            </a:pPr>
            <a:r>
              <a:rPr lang="cs-CZ" altLang="cs-CZ" sz="2400" dirty="0"/>
              <a:t>Má nám jít o vědění o světě nejskutečnějším, totiž o poznání nadsmyslové (transcendentální) skutečnosti, o poznání světa idejí. Láska (ERÓS) vede všechny lidi k poznání, k touze „chtít poznávat“, tudíž se </a:t>
            </a:r>
            <a:r>
              <a:rPr lang="cs-CZ" altLang="cs-CZ" sz="2400" b="1" dirty="0"/>
              <a:t>rozpomínat na svět idejí.</a:t>
            </a:r>
          </a:p>
          <a:p>
            <a:pPr>
              <a:spcBef>
                <a:spcPct val="35000"/>
              </a:spcBef>
            </a:pPr>
            <a:r>
              <a:rPr lang="cs-CZ" altLang="cs-CZ" sz="2400" b="1" dirty="0"/>
              <a:t>Člověk, respektive jeho přesahující složka duše, stojí jako svorník mezi světem idejí a světem reálných, tedy tělesných věcí. </a:t>
            </a:r>
          </a:p>
          <a:p>
            <a:endParaRPr lang="cs-CZ" dirty="0"/>
          </a:p>
        </p:txBody>
      </p:sp>
    </p:spTree>
    <p:extLst>
      <p:ext uri="{BB962C8B-B14F-4D97-AF65-F5344CB8AC3E}">
        <p14:creationId xmlns:p14="http://schemas.microsoft.com/office/powerpoint/2010/main" val="81345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3EB96E6D-5241-971E-0496-379718FDD0BF}"/>
              </a:ext>
            </a:extLst>
          </p:cNvPr>
          <p:cNvSpPr>
            <a:spLocks noGrp="1"/>
          </p:cNvSpPr>
          <p:nvPr>
            <p:ph type="body" sz="quarter" idx="12"/>
          </p:nvPr>
        </p:nvSpPr>
        <p:spPr>
          <a:xfrm>
            <a:off x="6096000" y="1338944"/>
            <a:ext cx="3584008" cy="3815748"/>
          </a:xfrm>
        </p:spPr>
        <p:txBody>
          <a:bodyPr/>
          <a:lstStyle/>
          <a:p>
            <a:r>
              <a:rPr lang="cs-CZ" altLang="cs-CZ" sz="2400" b="1" dirty="0"/>
              <a:t>Veškeré lidské poznání je jen rozpomínání a nejvyšším poznáním je poznání spravedlnosti a dobra.</a:t>
            </a:r>
          </a:p>
          <a:p>
            <a:endParaRPr lang="cs-CZ" dirty="0"/>
          </a:p>
        </p:txBody>
      </p:sp>
      <p:pic>
        <p:nvPicPr>
          <p:cNvPr id="4" name="Obrázek 3">
            <a:extLst>
              <a:ext uri="{FF2B5EF4-FFF2-40B4-BE49-F238E27FC236}">
                <a16:creationId xmlns:a16="http://schemas.microsoft.com/office/drawing/2014/main" id="{16A6C727-A52B-15B7-0B14-A4E26FF86835}"/>
              </a:ext>
            </a:extLst>
          </p:cNvPr>
          <p:cNvPicPr>
            <a:picLocks noChangeAspect="1"/>
          </p:cNvPicPr>
          <p:nvPr/>
        </p:nvPicPr>
        <p:blipFill>
          <a:blip r:embed="rId2"/>
          <a:stretch>
            <a:fillRect/>
          </a:stretch>
        </p:blipFill>
        <p:spPr>
          <a:xfrm>
            <a:off x="-87086" y="-239564"/>
            <a:ext cx="5551715" cy="7238506"/>
          </a:xfrm>
          <a:prstGeom prst="rect">
            <a:avLst/>
          </a:prstGeom>
        </p:spPr>
      </p:pic>
    </p:spTree>
    <p:extLst>
      <p:ext uri="{BB962C8B-B14F-4D97-AF65-F5344CB8AC3E}">
        <p14:creationId xmlns:p14="http://schemas.microsoft.com/office/powerpoint/2010/main" val="42911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90DC2-59DC-0ACB-DBE3-8D5C3C3BC0E7}"/>
              </a:ext>
            </a:extLst>
          </p:cNvPr>
          <p:cNvSpPr>
            <a:spLocks noGrp="1"/>
          </p:cNvSpPr>
          <p:nvPr>
            <p:ph type="title"/>
          </p:nvPr>
        </p:nvSpPr>
        <p:spPr>
          <a:xfrm>
            <a:off x="1525301" y="764361"/>
            <a:ext cx="9141397" cy="1846659"/>
          </a:xfrm>
        </p:spPr>
        <p:txBody>
          <a:bodyPr/>
          <a:lstStyle/>
          <a:p>
            <a:r>
              <a:rPr lang="cs-CZ" altLang="cs-CZ" dirty="0">
                <a:effectLst>
                  <a:outerShdw blurRad="38100" dist="38100" dir="2700000" algn="tl">
                    <a:srgbClr val="C0C0C0"/>
                  </a:outerShdw>
                </a:effectLst>
              </a:rPr>
              <a:t>Nauka o duši, ctnostech a ideálním státu</a:t>
            </a:r>
            <a:br>
              <a:rPr lang="cs-CZ" altLang="cs-CZ" dirty="0">
                <a:effectLst>
                  <a:outerShdw blurRad="38100" dist="38100" dir="2700000" algn="tl">
                    <a:srgbClr val="C0C0C0"/>
                  </a:outerShdw>
                </a:effectLst>
              </a:rPr>
            </a:br>
            <a:endParaRPr lang="cs-CZ" dirty="0"/>
          </a:p>
        </p:txBody>
      </p:sp>
      <p:sp>
        <p:nvSpPr>
          <p:cNvPr id="3" name="Zástupný text 2">
            <a:extLst>
              <a:ext uri="{FF2B5EF4-FFF2-40B4-BE49-F238E27FC236}">
                <a16:creationId xmlns:a16="http://schemas.microsoft.com/office/drawing/2014/main" id="{447EC9AA-50CD-58A4-8283-F515C918BDD2}"/>
              </a:ext>
            </a:extLst>
          </p:cNvPr>
          <p:cNvSpPr>
            <a:spLocks noGrp="1"/>
          </p:cNvSpPr>
          <p:nvPr>
            <p:ph type="body" sz="quarter" idx="12"/>
          </p:nvPr>
        </p:nvSpPr>
        <p:spPr>
          <a:xfrm>
            <a:off x="1012371" y="2111829"/>
            <a:ext cx="8983323" cy="4376057"/>
          </a:xfrm>
        </p:spPr>
        <p:txBody>
          <a:bodyPr/>
          <a:lstStyle/>
          <a:p>
            <a:pPr algn="l"/>
            <a:r>
              <a:rPr lang="cs-CZ" sz="2400" b="1" dirty="0"/>
              <a:t>V souvislosti s Platónem se mluví často o tzv. triádách. Z Platónova odkazu lze sestavit tři základní triády.</a:t>
            </a:r>
          </a:p>
          <a:p>
            <a:pPr algn="l"/>
            <a:r>
              <a:rPr lang="cs-CZ" sz="2400" b="1" dirty="0"/>
              <a:t>První platónskou triádou je rozdělení duše na část žádostivou, afektivní a rozumovou.</a:t>
            </a:r>
          </a:p>
          <a:p>
            <a:pPr algn="l"/>
            <a:r>
              <a:rPr lang="cs-CZ" sz="2400" b="1" dirty="0"/>
              <a:t>Druhou triádou je rozdělení společnosti na (pro Platóna ideální) vrstvy: vládce, strážce (tedy vojáky) a dělníky (případně otroky).</a:t>
            </a:r>
          </a:p>
          <a:p>
            <a:pPr algn="l"/>
            <a:r>
              <a:rPr lang="cs-CZ" sz="2400" b="1" dirty="0"/>
              <a:t>Třetí triádou jsou tři nejvyšší platónské ctnosti, jichž můžeme v morálce dosáhnout. Jsou to </a:t>
            </a:r>
            <a:r>
              <a:rPr lang="cs-CZ" sz="2400" b="1" dirty="0">
                <a:solidFill>
                  <a:srgbClr val="FE4387"/>
                </a:solidFill>
              </a:rPr>
              <a:t>rozumnost (typická pro vládce – filosofy), statečnost (vlastnost strážců) a uměřenost </a:t>
            </a:r>
            <a:r>
              <a:rPr lang="cs-CZ" sz="2400" b="1" dirty="0"/>
              <a:t>(obecná ctnost). Svorníkem všech je spravedlnost.</a:t>
            </a:r>
          </a:p>
          <a:p>
            <a:endParaRPr lang="cs-CZ" dirty="0"/>
          </a:p>
        </p:txBody>
      </p:sp>
    </p:spTree>
    <p:extLst>
      <p:ext uri="{BB962C8B-B14F-4D97-AF65-F5344CB8AC3E}">
        <p14:creationId xmlns:p14="http://schemas.microsoft.com/office/powerpoint/2010/main" val="42742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F1333-F9AF-2B97-6630-F15FD7C85FFB}"/>
              </a:ext>
            </a:extLst>
          </p:cNvPr>
          <p:cNvSpPr>
            <a:spLocks noGrp="1"/>
          </p:cNvSpPr>
          <p:nvPr>
            <p:ph type="title"/>
          </p:nvPr>
        </p:nvSpPr>
        <p:spPr/>
        <p:txBody>
          <a:bodyPr/>
          <a:lstStyle/>
          <a:p>
            <a:r>
              <a:rPr lang="cs-CZ" dirty="0"/>
              <a:t>Shrnutí: </a:t>
            </a:r>
          </a:p>
        </p:txBody>
      </p:sp>
      <p:sp>
        <p:nvSpPr>
          <p:cNvPr id="3" name="Zástupný text 2">
            <a:extLst>
              <a:ext uri="{FF2B5EF4-FFF2-40B4-BE49-F238E27FC236}">
                <a16:creationId xmlns:a16="http://schemas.microsoft.com/office/drawing/2014/main" id="{DF0C4D2B-CA82-7924-1A4F-056EEFCCAFA8}"/>
              </a:ext>
            </a:extLst>
          </p:cNvPr>
          <p:cNvSpPr>
            <a:spLocks noGrp="1"/>
          </p:cNvSpPr>
          <p:nvPr>
            <p:ph type="body" sz="quarter" idx="11"/>
          </p:nvPr>
        </p:nvSpPr>
        <p:spPr/>
        <p:txBody>
          <a:bodyPr/>
          <a:lstStyle/>
          <a:p>
            <a:pPr lvl="0"/>
            <a:r>
              <a:rPr lang="cs-CZ" sz="2400" b="0" dirty="0">
                <a:solidFill>
                  <a:srgbClr val="0070C0"/>
                </a:solidFill>
              </a:rPr>
              <a:t>Představit Platóna jako jednoho z nejdůležitějších filosofů všech dob.</a:t>
            </a:r>
          </a:p>
          <a:p>
            <a:pPr lvl="0"/>
            <a:r>
              <a:rPr lang="cs-CZ" sz="2400" b="0" dirty="0">
                <a:solidFill>
                  <a:srgbClr val="0070C0"/>
                </a:solidFill>
              </a:rPr>
              <a:t>Nastínit klíčové myšlenky jeho dialogů, které ovlivnily životy mnoha generací filosofů.</a:t>
            </a:r>
          </a:p>
          <a:p>
            <a:pPr lvl="0"/>
            <a:r>
              <a:rPr lang="cs-CZ" sz="2400" b="0" dirty="0">
                <a:solidFill>
                  <a:srgbClr val="0070C0"/>
                </a:solidFill>
              </a:rPr>
              <a:t>Rozlišit Platónovu nauku o státě, o duši, o dobru atd.</a:t>
            </a:r>
          </a:p>
          <a:p>
            <a:endParaRPr lang="cs-CZ" dirty="0"/>
          </a:p>
        </p:txBody>
      </p:sp>
    </p:spTree>
    <p:extLst>
      <p:ext uri="{BB962C8B-B14F-4D97-AF65-F5344CB8AC3E}">
        <p14:creationId xmlns:p14="http://schemas.microsoft.com/office/powerpoint/2010/main" val="29260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4D88B9-752C-D32C-BF6F-39C13CC8465A}"/>
              </a:ext>
            </a:extLst>
          </p:cNvPr>
          <p:cNvSpPr>
            <a:spLocks noGrp="1"/>
          </p:cNvSpPr>
          <p:nvPr>
            <p:ph type="title"/>
          </p:nvPr>
        </p:nvSpPr>
        <p:spPr>
          <a:xfrm>
            <a:off x="222422" y="383059"/>
            <a:ext cx="8600302" cy="1521940"/>
          </a:xfrm>
        </p:spPr>
        <p:txBody>
          <a:bodyPr/>
          <a:lstStyle/>
          <a:p>
            <a:r>
              <a:rPr lang="fi-FI" dirty="0"/>
              <a:t>ARISTOTELÉS </a:t>
            </a:r>
            <a:r>
              <a:rPr lang="fi-FI" sz="2400" dirty="0"/>
              <a:t>(384/3-322 př.n.l.)</a:t>
            </a:r>
            <a:br>
              <a:rPr lang="fi-FI" dirty="0"/>
            </a:br>
            <a:endParaRPr lang="cs-CZ" dirty="0"/>
          </a:p>
        </p:txBody>
      </p:sp>
      <p:sp>
        <p:nvSpPr>
          <p:cNvPr id="3" name="Zástupný text 2">
            <a:extLst>
              <a:ext uri="{FF2B5EF4-FFF2-40B4-BE49-F238E27FC236}">
                <a16:creationId xmlns:a16="http://schemas.microsoft.com/office/drawing/2014/main" id="{732248D7-C78F-E628-E74C-842AA54AD461}"/>
              </a:ext>
            </a:extLst>
          </p:cNvPr>
          <p:cNvSpPr>
            <a:spLocks noGrp="1"/>
          </p:cNvSpPr>
          <p:nvPr>
            <p:ph type="body" sz="quarter" idx="11"/>
          </p:nvPr>
        </p:nvSpPr>
        <p:spPr>
          <a:xfrm>
            <a:off x="222422" y="946321"/>
            <a:ext cx="6886027" cy="5286632"/>
          </a:xfrm>
        </p:spPr>
        <p:txBody>
          <a:bodyPr/>
          <a:lstStyle/>
          <a:p>
            <a:r>
              <a:rPr lang="cs-CZ" altLang="cs-CZ" sz="2400" b="0" dirty="0" err="1"/>
              <a:t>Aristotelés</a:t>
            </a:r>
            <a:r>
              <a:rPr lang="cs-CZ" altLang="cs-CZ" sz="2400" b="0" dirty="0"/>
              <a:t> odmítl Platónův filosofický idealismus; stojí na počátku jiného filosofického směru – </a:t>
            </a:r>
            <a:r>
              <a:rPr lang="cs-CZ" altLang="cs-CZ" sz="2400" dirty="0"/>
              <a:t>umírněného realismu.</a:t>
            </a:r>
          </a:p>
          <a:p>
            <a:r>
              <a:rPr lang="cs-CZ" altLang="cs-CZ" sz="2400" b="0" dirty="0"/>
              <a:t>Byl učitelem </a:t>
            </a:r>
            <a:r>
              <a:rPr lang="cs-CZ" altLang="cs-CZ" sz="2400" dirty="0"/>
              <a:t>Alexandra Makedonského</a:t>
            </a:r>
            <a:r>
              <a:rPr lang="cs-CZ" altLang="cs-CZ" sz="2400" b="0" dirty="0"/>
              <a:t>, roku 335 zřídil </a:t>
            </a:r>
            <a:r>
              <a:rPr lang="cs-CZ" altLang="cs-CZ" sz="2400" b="0" dirty="0" err="1"/>
              <a:t>Lykeium</a:t>
            </a:r>
            <a:endParaRPr lang="cs-CZ" altLang="cs-CZ" sz="2400" b="0" dirty="0"/>
          </a:p>
          <a:p>
            <a:pPr>
              <a:spcBef>
                <a:spcPct val="10000"/>
              </a:spcBef>
            </a:pPr>
            <a:r>
              <a:rPr lang="cs-CZ" altLang="cs-CZ" sz="2400" b="0" dirty="0"/>
              <a:t>Podle něj </a:t>
            </a:r>
            <a:r>
              <a:rPr lang="cs-CZ" altLang="cs-CZ" sz="2400" dirty="0"/>
              <a:t>ideje nejsou nad věcmi ani před věcmi, ale ve věcech samých. </a:t>
            </a:r>
            <a:r>
              <a:rPr lang="cs-CZ" altLang="cs-CZ" sz="2400" b="0" dirty="0"/>
              <a:t>Tím přiznal světu, věcem i lidem </a:t>
            </a:r>
            <a:r>
              <a:rPr lang="cs-CZ" altLang="cs-CZ" sz="2400" dirty="0">
                <a:solidFill>
                  <a:srgbClr val="00B0F0"/>
                </a:solidFill>
              </a:rPr>
              <a:t>možnost změny, pohybu a vývoje.</a:t>
            </a:r>
          </a:p>
          <a:p>
            <a:pPr>
              <a:spcBef>
                <a:spcPct val="10000"/>
              </a:spcBef>
            </a:pPr>
            <a:r>
              <a:rPr lang="cs-CZ" altLang="cs-CZ" sz="2400" b="0" dirty="0"/>
              <a:t>Pohyb vysvětluje jako přechod z možnosti do uskutečnění. Uskutečněním je pro věc její aktuální podoba, možností je jakákoli její další změna.</a:t>
            </a:r>
          </a:p>
          <a:p>
            <a:pPr>
              <a:spcBef>
                <a:spcPct val="10000"/>
              </a:spcBef>
            </a:pPr>
            <a:r>
              <a:rPr lang="cs-CZ" altLang="cs-CZ" sz="2400" b="0" dirty="0"/>
              <a:t>Prvotní podobou, na níž se odehrávají všechny změny jejího tvaru, je látka. </a:t>
            </a:r>
            <a:r>
              <a:rPr lang="cs-CZ" altLang="cs-CZ" sz="2400" dirty="0"/>
              <a:t>Věc se tedy skládá z látky a formy, v níž se aktuálně uskutečňuje.</a:t>
            </a:r>
          </a:p>
          <a:p>
            <a:r>
              <a:rPr lang="cs-CZ" dirty="0"/>
              <a:t> </a:t>
            </a:r>
          </a:p>
        </p:txBody>
      </p:sp>
      <p:pic>
        <p:nvPicPr>
          <p:cNvPr id="4" name="Picture 4">
            <a:extLst>
              <a:ext uri="{FF2B5EF4-FFF2-40B4-BE49-F238E27FC236}">
                <a16:creationId xmlns:a16="http://schemas.microsoft.com/office/drawing/2014/main" id="{26A45B8E-F5AE-464D-0892-E8BD679F5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449" y="0"/>
            <a:ext cx="5589198" cy="699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27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654A36-82D4-14D2-7085-B7C5270C848C}"/>
              </a:ext>
            </a:extLst>
          </p:cNvPr>
          <p:cNvSpPr>
            <a:spLocks noGrp="1"/>
          </p:cNvSpPr>
          <p:nvPr>
            <p:ph type="title"/>
          </p:nvPr>
        </p:nvSpPr>
        <p:spPr>
          <a:xfrm>
            <a:off x="762000" y="0"/>
            <a:ext cx="6477000" cy="1161535"/>
          </a:xfrm>
        </p:spPr>
        <p:txBody>
          <a:bodyPr/>
          <a:lstStyle/>
          <a:p>
            <a:pPr marL="0" marR="0" lvl="0" indent="0" algn="l" defTabSz="914400" rtl="0" eaLnBrk="1" fontAlgn="base" latinLnBrk="0" hangingPunct="1">
              <a:lnSpc>
                <a:spcPct val="100000"/>
              </a:lnSpc>
              <a:spcBef>
                <a:spcPct val="0"/>
              </a:spcBef>
              <a:spcAft>
                <a:spcPct val="50000"/>
              </a:spcAft>
              <a:buClrTx/>
              <a:buSzTx/>
              <a:buFontTx/>
              <a:buNone/>
              <a:tabLst/>
              <a:defRPr/>
            </a:pPr>
            <a:r>
              <a:rPr lang="cs-CZ" altLang="cs-CZ" dirty="0">
                <a:effectLst>
                  <a:outerShdw blurRad="38100" dist="38100" dir="2700000" algn="tl">
                    <a:srgbClr val="C0C0C0"/>
                  </a:outerShdw>
                </a:effectLst>
              </a:rPr>
              <a:t>Aristotelova metafyzika, etika a definice člověka</a:t>
            </a:r>
            <a:br>
              <a:rPr lang="cs-CZ" altLang="cs-CZ" dirty="0">
                <a:effectLst>
                  <a:outerShdw blurRad="38100" dist="38100" dir="2700000" algn="tl">
                    <a:srgbClr val="C0C0C0"/>
                  </a:outerShdw>
                </a:effectLst>
              </a:rPr>
            </a:b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Pohyb není jen přechod věci z možnosti do uskutečnění, ale tento přechod se děje skrze formování látky tvarem – formou. Této nauce se říká </a:t>
            </a:r>
            <a:r>
              <a:rPr kumimoji="0" lang="cs-CZ" altLang="cs-CZ"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hýlémorfismus</a:t>
            </a: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b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Formou člověka je jeho duchovní složka, tedy </a:t>
            </a:r>
            <a:r>
              <a:rPr kumimoji="0" lang="cs-CZ" altLang="cs-CZ"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duše, </a:t>
            </a: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chápaná jako racionální složka života.</a:t>
            </a:r>
            <a:b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cs-CZ" altLang="cs-CZ" sz="240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Aristotelova etika </a:t>
            </a: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je založena na myšlence lidské touhy </a:t>
            </a:r>
            <a:r>
              <a:rPr kumimoji="0" lang="cs-CZ" altLang="cs-CZ"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 blaženosti. Pravá blaženost spočívá v osvojení si zdatností </a:t>
            </a: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(především </a:t>
            </a:r>
            <a:r>
              <a:rPr kumimoji="0" lang="cs-CZ" altLang="cs-CZ" sz="240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dobra a spravedlnosti</a:t>
            </a: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b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Tvrdí, že člověk je stvořen pro společnost, pro obec, pro polis; člověk je ZÓON FYSEI POLITIKON: tvorem od přirozenosti společenským.</a:t>
            </a:r>
            <a:br>
              <a:rPr kumimoji="0" lang="cs-CZ" altLang="cs-CZ"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br>
              <a:rPr kumimoji="0" lang="cs-CZ" altLang="cs-CZ"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lang="cs-CZ" dirty="0"/>
          </a:p>
        </p:txBody>
      </p:sp>
    </p:spTree>
    <p:extLst>
      <p:ext uri="{BB962C8B-B14F-4D97-AF65-F5344CB8AC3E}">
        <p14:creationId xmlns:p14="http://schemas.microsoft.com/office/powerpoint/2010/main" val="425417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2270A9-84E7-1D30-A925-B63A82099E24}"/>
              </a:ext>
            </a:extLst>
          </p:cNvPr>
          <p:cNvSpPr>
            <a:spLocks noGrp="1"/>
          </p:cNvSpPr>
          <p:nvPr>
            <p:ph type="title"/>
          </p:nvPr>
        </p:nvSpPr>
        <p:spPr/>
        <p:txBody>
          <a:bodyPr/>
          <a:lstStyle/>
          <a:p>
            <a:r>
              <a:rPr lang="cs-CZ" dirty="0" err="1"/>
              <a:t>Aristotelés</a:t>
            </a:r>
            <a:endParaRPr lang="cs-CZ" dirty="0"/>
          </a:p>
        </p:txBody>
      </p:sp>
      <p:sp>
        <p:nvSpPr>
          <p:cNvPr id="3" name="Zástupný text 2">
            <a:extLst>
              <a:ext uri="{FF2B5EF4-FFF2-40B4-BE49-F238E27FC236}">
                <a16:creationId xmlns:a16="http://schemas.microsoft.com/office/drawing/2014/main" id="{B041124E-69EA-751C-4464-8CA81E7913A7}"/>
              </a:ext>
            </a:extLst>
          </p:cNvPr>
          <p:cNvSpPr>
            <a:spLocks noGrp="1"/>
          </p:cNvSpPr>
          <p:nvPr>
            <p:ph type="body" sz="quarter" idx="11"/>
          </p:nvPr>
        </p:nvSpPr>
        <p:spPr>
          <a:xfrm>
            <a:off x="5199743" y="1905000"/>
            <a:ext cx="6477000" cy="1344827"/>
          </a:xfrm>
        </p:spPr>
        <p:txBody>
          <a:bodyPr/>
          <a:lstStyle/>
          <a:p>
            <a:r>
              <a:rPr lang="cs-CZ" altLang="cs-CZ" sz="2400" dirty="0" err="1">
                <a:solidFill>
                  <a:srgbClr val="000000"/>
                </a:solidFill>
                <a:latin typeface="Arial" panose="020B0604020202020204" pitchFamily="34" charset="0"/>
              </a:rPr>
              <a:t>Aristotelés</a:t>
            </a:r>
            <a:r>
              <a:rPr lang="cs-CZ" altLang="cs-CZ" sz="2400" dirty="0">
                <a:solidFill>
                  <a:srgbClr val="000000"/>
                </a:solidFill>
                <a:latin typeface="Arial" panose="020B0604020202020204" pitchFamily="34" charset="0"/>
              </a:rPr>
              <a:t> tak vymezil jako první antropologickou konstantu – definoval člověka, a to jako tvora společenského.</a:t>
            </a:r>
          </a:p>
          <a:p>
            <a:endParaRPr lang="cs-CZ" dirty="0"/>
          </a:p>
        </p:txBody>
      </p:sp>
      <p:pic>
        <p:nvPicPr>
          <p:cNvPr id="4" name="Picture 4">
            <a:extLst>
              <a:ext uri="{FF2B5EF4-FFF2-40B4-BE49-F238E27FC236}">
                <a16:creationId xmlns:a16="http://schemas.microsoft.com/office/drawing/2014/main" id="{73B5911E-9455-33BB-24AE-0365F7267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6" y="862627"/>
            <a:ext cx="3877364" cy="5538173"/>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a:extLst>
              <a:ext uri="{FF2B5EF4-FFF2-40B4-BE49-F238E27FC236}">
                <a16:creationId xmlns:a16="http://schemas.microsoft.com/office/drawing/2014/main" id="{46408E1B-7B34-0921-3B34-1ED4CB487FD8}"/>
              </a:ext>
            </a:extLst>
          </p:cNvPr>
          <p:cNvSpPr txBox="1">
            <a:spLocks/>
          </p:cNvSpPr>
          <p:nvPr/>
        </p:nvSpPr>
        <p:spPr>
          <a:xfrm>
            <a:off x="5211530" y="3249827"/>
            <a:ext cx="4205963" cy="1188720"/>
          </a:xfrm>
          <a:prstGeom prst="rect">
            <a:avLst/>
          </a:prstGeom>
        </p:spPr>
        <p:txBody>
          <a:bodyPr anchor="t">
            <a:normAutofit/>
          </a:bodyPr>
          <a:lstStyle>
            <a:lvl1pPr algn="l" defTabSz="914400" rtl="0" eaLnBrk="1" latinLnBrk="0" hangingPunct="1">
              <a:lnSpc>
                <a:spcPct val="90000"/>
              </a:lnSpc>
              <a:spcBef>
                <a:spcPts val="1000"/>
              </a:spcBef>
              <a:buNone/>
              <a:defRPr sz="4000" b="1" kern="1200" spc="-50" baseline="0">
                <a:solidFill>
                  <a:schemeClr val="accent1"/>
                </a:solidFill>
                <a:latin typeface="+mj-lt"/>
                <a:ea typeface="+mj-ea"/>
                <a:cs typeface="+mj-cs"/>
              </a:defRPr>
            </a:lvl1pPr>
          </a:lstStyle>
          <a:p>
            <a:pPr fontAlgn="auto">
              <a:spcAft>
                <a:spcPts val="0"/>
              </a:spcAft>
            </a:pPr>
            <a:r>
              <a:rPr lang="cs-CZ" dirty="0"/>
              <a:t>Shrnutí kapitoly:</a:t>
            </a:r>
          </a:p>
        </p:txBody>
      </p:sp>
      <p:sp>
        <p:nvSpPr>
          <p:cNvPr id="7" name="TextovéPole 6">
            <a:extLst>
              <a:ext uri="{FF2B5EF4-FFF2-40B4-BE49-F238E27FC236}">
                <a16:creationId xmlns:a16="http://schemas.microsoft.com/office/drawing/2014/main" id="{2C9B3A80-C645-30CD-3EB2-C0E684FD0918}"/>
              </a:ext>
            </a:extLst>
          </p:cNvPr>
          <p:cNvSpPr txBox="1"/>
          <p:nvPr/>
        </p:nvSpPr>
        <p:spPr>
          <a:xfrm>
            <a:off x="5199741" y="4241047"/>
            <a:ext cx="6897523" cy="2677656"/>
          </a:xfrm>
          <a:prstGeom prst="rect">
            <a:avLst/>
          </a:prstGeom>
          <a:noFill/>
        </p:spPr>
        <p:txBody>
          <a:bodyPr wrap="square">
            <a:spAutoFit/>
          </a:bodyPr>
          <a:lstStyle/>
          <a:p>
            <a:pPr lvl="0"/>
            <a:r>
              <a:rPr lang="cs-CZ" sz="2400" dirty="0">
                <a:solidFill>
                  <a:srgbClr val="0070C0"/>
                </a:solidFill>
              </a:rPr>
              <a:t>Představit Aristotela jako žáka Platóna a zároveň jako samostatného filosofa.</a:t>
            </a:r>
          </a:p>
          <a:p>
            <a:pPr lvl="0"/>
            <a:r>
              <a:rPr lang="cs-CZ" sz="2400" dirty="0">
                <a:solidFill>
                  <a:srgbClr val="0070C0"/>
                </a:solidFill>
              </a:rPr>
              <a:t>Vysvětlit systematičnost a sumárnost Aristotelova díla.</a:t>
            </a:r>
          </a:p>
          <a:p>
            <a:pPr lvl="0"/>
            <a:r>
              <a:rPr lang="cs-CZ" sz="2400" dirty="0">
                <a:solidFill>
                  <a:srgbClr val="0070C0"/>
                </a:solidFill>
              </a:rPr>
              <a:t>Nastínit základní myšlenky, které se staly inspiračním zdrojem pro pozdější filosofy.</a:t>
            </a:r>
          </a:p>
          <a:p>
            <a:r>
              <a:rPr lang="cs-CZ" sz="2400" dirty="0">
                <a:solidFill>
                  <a:srgbClr val="0070C0"/>
                </a:solidFill>
              </a:rPr>
              <a:t>Postihnout základy Aristotelovi metafyziky a etiky. </a:t>
            </a:r>
          </a:p>
        </p:txBody>
      </p:sp>
    </p:spTree>
    <p:extLst>
      <p:ext uri="{BB962C8B-B14F-4D97-AF65-F5344CB8AC3E}">
        <p14:creationId xmlns:p14="http://schemas.microsoft.com/office/powerpoint/2010/main" val="6964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60D84-71F9-4466-B4F2-93722B4CCE4A}"/>
              </a:ext>
            </a:extLst>
          </p:cNvPr>
          <p:cNvSpPr>
            <a:spLocks noGrp="1"/>
          </p:cNvSpPr>
          <p:nvPr>
            <p:ph type="title"/>
          </p:nvPr>
        </p:nvSpPr>
        <p:spPr/>
        <p:txBody>
          <a:bodyPr/>
          <a:lstStyle/>
          <a:p>
            <a:r>
              <a:rPr lang="cs-CZ" dirty="0"/>
              <a:t>Etika, morálka a právo</a:t>
            </a:r>
          </a:p>
        </p:txBody>
      </p:sp>
      <p:sp>
        <p:nvSpPr>
          <p:cNvPr id="3" name="Zástupný symbol pro obsah 2">
            <a:extLst>
              <a:ext uri="{FF2B5EF4-FFF2-40B4-BE49-F238E27FC236}">
                <a16:creationId xmlns:a16="http://schemas.microsoft.com/office/drawing/2014/main" id="{EEA66E07-7126-4B5E-A1A6-8A3AA15F4B58}"/>
              </a:ext>
            </a:extLst>
          </p:cNvPr>
          <p:cNvSpPr>
            <a:spLocks noGrp="1"/>
          </p:cNvSpPr>
          <p:nvPr>
            <p:ph idx="1"/>
          </p:nvPr>
        </p:nvSpPr>
        <p:spPr/>
        <p:txBody>
          <a:bodyPr>
            <a:normAutofit fontScale="92500" lnSpcReduction="20000"/>
          </a:bodyPr>
          <a:lstStyle/>
          <a:p>
            <a:r>
              <a:rPr lang="cs-CZ" sz="2800" dirty="0"/>
              <a:t>Výchozími pojmy pro etiku jsou pojmy jednání a chování. </a:t>
            </a:r>
          </a:p>
          <a:p>
            <a:r>
              <a:rPr lang="cs-CZ" sz="2800" dirty="0"/>
              <a:t>Základním vodítkem pro lidské jednání a chování je dobro.</a:t>
            </a:r>
          </a:p>
          <a:p>
            <a:r>
              <a:rPr lang="cs-CZ" sz="2800" dirty="0"/>
              <a:t>Etika, morálka, mravnost odkazují na oblast mravů, zvyků a obyčejů a jejich reflexi v konkrétních činech (situacích), tedy také k reflexi dobra a toho, jak ho dosáhnout. </a:t>
            </a:r>
          </a:p>
          <a:p>
            <a:endParaRPr lang="cs-CZ" dirty="0"/>
          </a:p>
        </p:txBody>
      </p:sp>
    </p:spTree>
    <p:extLst>
      <p:ext uri="{BB962C8B-B14F-4D97-AF65-F5344CB8AC3E}">
        <p14:creationId xmlns:p14="http://schemas.microsoft.com/office/powerpoint/2010/main" val="205810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39B2FB-63D9-4926-9D85-AB74A3F33F60}"/>
              </a:ext>
            </a:extLst>
          </p:cNvPr>
          <p:cNvSpPr>
            <a:spLocks noGrp="1"/>
          </p:cNvSpPr>
          <p:nvPr>
            <p:ph type="title"/>
          </p:nvPr>
        </p:nvSpPr>
        <p:spPr/>
        <p:txBody>
          <a:bodyPr/>
          <a:lstStyle/>
          <a:p>
            <a:r>
              <a:rPr lang="cs-CZ" dirty="0"/>
              <a:t>Základní etické otázky</a:t>
            </a:r>
          </a:p>
        </p:txBody>
      </p:sp>
      <p:sp>
        <p:nvSpPr>
          <p:cNvPr id="3" name="Zástupný symbol pro obsah 2">
            <a:extLst>
              <a:ext uri="{FF2B5EF4-FFF2-40B4-BE49-F238E27FC236}">
                <a16:creationId xmlns:a16="http://schemas.microsoft.com/office/drawing/2014/main" id="{2D6B0257-116F-4B88-94A1-C8403721D95A}"/>
              </a:ext>
            </a:extLst>
          </p:cNvPr>
          <p:cNvSpPr>
            <a:spLocks noGrp="1"/>
          </p:cNvSpPr>
          <p:nvPr>
            <p:ph idx="1"/>
          </p:nvPr>
        </p:nvSpPr>
        <p:spPr>
          <a:xfrm>
            <a:off x="2231136" y="2638044"/>
            <a:ext cx="7729728" cy="3860727"/>
          </a:xfrm>
        </p:spPr>
        <p:txBody>
          <a:bodyPr>
            <a:normAutofit/>
          </a:bodyPr>
          <a:lstStyle/>
          <a:p>
            <a:r>
              <a:rPr lang="cs-CZ" sz="2400" dirty="0"/>
              <a:t>Co je dobro a zlo? </a:t>
            </a:r>
          </a:p>
          <a:p>
            <a:r>
              <a:rPr lang="cs-CZ" sz="2400" dirty="0"/>
              <a:t>Co je spravedlnost/spravedlivé? </a:t>
            </a:r>
          </a:p>
          <a:p>
            <a:endParaRPr lang="cs-CZ" sz="2400" dirty="0"/>
          </a:p>
          <a:p>
            <a:r>
              <a:rPr lang="cs-CZ" sz="2400" dirty="0"/>
              <a:t>Předpokladem pro řešení základních etických otázek je svoboda, především svoboda jednotlivce, kterou chápeme jako svobodu vůle. </a:t>
            </a:r>
          </a:p>
          <a:p>
            <a:pPr lvl="8">
              <a:buFont typeface="Symbol" panose="05050102010706020507" pitchFamily="18" charset="2"/>
              <a:buChar char="Þ"/>
            </a:pPr>
            <a:r>
              <a:rPr lang="cs-CZ" sz="2400" dirty="0"/>
              <a:t>vnitřní svoboda</a:t>
            </a:r>
          </a:p>
          <a:p>
            <a:pPr lvl="8">
              <a:buFont typeface="Symbol" panose="05050102010706020507" pitchFamily="18" charset="2"/>
              <a:buChar char="Þ"/>
            </a:pPr>
            <a:endParaRPr lang="cs-CZ" dirty="0"/>
          </a:p>
        </p:txBody>
      </p:sp>
    </p:spTree>
    <p:extLst>
      <p:ext uri="{BB962C8B-B14F-4D97-AF65-F5344CB8AC3E}">
        <p14:creationId xmlns:p14="http://schemas.microsoft.com/office/powerpoint/2010/main" val="262595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587D9-D7E5-48CE-A9E1-8FD98083CCEA}"/>
              </a:ext>
            </a:extLst>
          </p:cNvPr>
          <p:cNvSpPr>
            <a:spLocks noGrp="1"/>
          </p:cNvSpPr>
          <p:nvPr>
            <p:ph type="title"/>
          </p:nvPr>
        </p:nvSpPr>
        <p:spPr/>
        <p:txBody>
          <a:bodyPr/>
          <a:lstStyle/>
          <a:p>
            <a:r>
              <a:rPr lang="cs-CZ" dirty="0"/>
              <a:t>Stoikové - helénismus</a:t>
            </a:r>
          </a:p>
        </p:txBody>
      </p:sp>
      <p:sp>
        <p:nvSpPr>
          <p:cNvPr id="3" name="Zástupný symbol pro obsah 2">
            <a:extLst>
              <a:ext uri="{FF2B5EF4-FFF2-40B4-BE49-F238E27FC236}">
                <a16:creationId xmlns:a16="http://schemas.microsoft.com/office/drawing/2014/main" id="{D5028B17-CE8F-4E9B-85F5-E7FB0A321A22}"/>
              </a:ext>
            </a:extLst>
          </p:cNvPr>
          <p:cNvSpPr>
            <a:spLocks noGrp="1"/>
          </p:cNvSpPr>
          <p:nvPr>
            <p:ph idx="1"/>
          </p:nvPr>
        </p:nvSpPr>
        <p:spPr>
          <a:xfrm>
            <a:off x="1943100" y="2638044"/>
            <a:ext cx="8409214" cy="4056670"/>
          </a:xfrm>
        </p:spPr>
        <p:txBody>
          <a:bodyPr>
            <a:normAutofit/>
          </a:bodyPr>
          <a:lstStyle/>
          <a:p>
            <a:r>
              <a:rPr lang="cs-CZ" dirty="0"/>
              <a:t>Stoická etika je založena na přesvědčení, že nejvyšší blaho člověka spočívá ve vedení ctnostného života. Ctnosti se dosahuje životem vedeným ve shodě s přírodou. Cílem moudrého života je dosažení rovnováhy čtyř platónských zdatností: rozumnosti, statečnosti, uměřenosti, spravedlnosti. Teprve díky nim se člověk stává svobodným a blaženým. Stoická etika předpokládá fyziku, ta zprostředkovávala porozumění racionální struktuře a dobru světa, místě jednotlivce v něm. Úkolem člověka je žít ve shodě s přírodou tj. s vlastní přirozeností. Příroda, jež je utvářena a řízena božským </a:t>
            </a:r>
            <a:r>
              <a:rPr lang="cs-CZ" i="1" dirty="0"/>
              <a:t>logem</a:t>
            </a:r>
            <a:r>
              <a:rPr lang="cs-CZ" dirty="0"/>
              <a:t>, je nejenom skutečností, ale i hodnotou a vzorem (vzhledem k její božské podstatě). Moudrý člověk má uznat její dokonalost a nevzpírat se jí. Podstatou božské prozřetelnosti je rozum, na němž má člověk (lidská přirozenost) svůj podíl. Fyzika (a s ní i logika) je tedy pro správný lidský život naprosto nepostradatelná. </a:t>
            </a:r>
          </a:p>
        </p:txBody>
      </p:sp>
    </p:spTree>
    <p:extLst>
      <p:ext uri="{BB962C8B-B14F-4D97-AF65-F5344CB8AC3E}">
        <p14:creationId xmlns:p14="http://schemas.microsoft.com/office/powerpoint/2010/main" val="373573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E74BEA-D99F-4440-B639-A0964A120022}"/>
              </a:ext>
            </a:extLst>
          </p:cNvPr>
          <p:cNvSpPr>
            <a:spLocks noGrp="1"/>
          </p:cNvSpPr>
          <p:nvPr>
            <p:ph type="title"/>
          </p:nvPr>
        </p:nvSpPr>
        <p:spPr/>
        <p:txBody>
          <a:bodyPr/>
          <a:lstStyle/>
          <a:p>
            <a:r>
              <a:rPr lang="cs-CZ" dirty="0"/>
              <a:t>Co nás čeká?  </a:t>
            </a:r>
          </a:p>
        </p:txBody>
      </p:sp>
      <p:sp>
        <p:nvSpPr>
          <p:cNvPr id="3" name="Zástupný symbol pro text 2">
            <a:extLst>
              <a:ext uri="{FF2B5EF4-FFF2-40B4-BE49-F238E27FC236}">
                <a16:creationId xmlns:a16="http://schemas.microsoft.com/office/drawing/2014/main" id="{A4F5F173-B3FF-4F24-A964-565DEE8FA98E}"/>
              </a:ext>
            </a:extLst>
          </p:cNvPr>
          <p:cNvSpPr>
            <a:spLocks noGrp="1"/>
          </p:cNvSpPr>
          <p:nvPr>
            <p:ph type="body" sz="quarter" idx="11"/>
          </p:nvPr>
        </p:nvSpPr>
        <p:spPr>
          <a:xfrm>
            <a:off x="762000" y="1905000"/>
            <a:ext cx="6340929" cy="4953000"/>
          </a:xfrm>
        </p:spPr>
        <p:txBody>
          <a:body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cs-CZ"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Cílem předmětu </a:t>
            </a:r>
            <a:r>
              <a:rPr kumimoji="0" lang="cs-CZ"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Etická dilemata v sociální práci </a:t>
            </a:r>
            <a:r>
              <a:rPr kumimoji="0" lang="cs-CZ"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 </a:t>
            </a:r>
            <a:r>
              <a:rPr kumimoji="0" lang="cs-CZ"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Etika v sociální práci a veřejné správě </a:t>
            </a:r>
            <a:r>
              <a:rPr kumimoji="0" lang="cs-CZ"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je umožnit studentům osvojit si kritické myšlení na základě vybraných témat evropské filozofické tradice a reflektovat vlastní postoje se zřetelem k jejich uplatnění v praxi. Student bude veden k rozeznání etických problémů, které přináší praxe. Student bude schopen reflektovat chování, jednání, postoje, motivy a povahu institučního či strukturálního rámce z hlediska morální kvality.</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cs-CZ"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Student rozumí tomu, v čem spočívá filozofický pohled na svět, má elementární přehled o základních etapách evropské filozofie v kontextu kulturně historického vývoje. Dokáže charakterizovat hlavní filozofické problémy a pojmy, které mají vztah k člověku a k sociálně-politickým tématům. Student je schopen rozeznat formální správnost jednoduchých argumentací, vystihnout jejich předpoklady a závěry a aplikovat tuto schopnost v praxi. Student rozumí tomu, v čem spočívá etická reflexe, etický problém či dilema. </a:t>
            </a:r>
          </a:p>
          <a:p>
            <a:endParaRPr lang="cs-CZ" dirty="0"/>
          </a:p>
        </p:txBody>
      </p:sp>
    </p:spTree>
    <p:extLst>
      <p:ext uri="{BB962C8B-B14F-4D97-AF65-F5344CB8AC3E}">
        <p14:creationId xmlns:p14="http://schemas.microsoft.com/office/powerpoint/2010/main" val="112251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4E9EE1-36C9-4D32-B6F4-19A14ECC6D74}"/>
              </a:ext>
            </a:extLst>
          </p:cNvPr>
          <p:cNvSpPr>
            <a:spLocks noGrp="1"/>
          </p:cNvSpPr>
          <p:nvPr>
            <p:ph type="title"/>
          </p:nvPr>
        </p:nvSpPr>
        <p:spPr/>
        <p:txBody>
          <a:bodyPr/>
          <a:lstStyle/>
          <a:p>
            <a:r>
              <a:rPr lang="cs-CZ" dirty="0" err="1"/>
              <a:t>Epikúreismus</a:t>
            </a:r>
            <a:endParaRPr lang="cs-CZ" dirty="0"/>
          </a:p>
        </p:txBody>
      </p:sp>
      <p:sp>
        <p:nvSpPr>
          <p:cNvPr id="3" name="Zástupný symbol pro obsah 2">
            <a:extLst>
              <a:ext uri="{FF2B5EF4-FFF2-40B4-BE49-F238E27FC236}">
                <a16:creationId xmlns:a16="http://schemas.microsoft.com/office/drawing/2014/main" id="{88461305-7429-402E-8756-3E0B3606B281}"/>
              </a:ext>
            </a:extLst>
          </p:cNvPr>
          <p:cNvSpPr>
            <a:spLocks noGrp="1"/>
          </p:cNvSpPr>
          <p:nvPr>
            <p:ph idx="1"/>
          </p:nvPr>
        </p:nvSpPr>
        <p:spPr/>
        <p:txBody>
          <a:bodyPr/>
          <a:lstStyle/>
          <a:p>
            <a:r>
              <a:rPr lang="cs-CZ" b="1" dirty="0" err="1"/>
              <a:t>Epikúros</a:t>
            </a:r>
            <a:r>
              <a:rPr lang="cs-CZ" b="1" dirty="0"/>
              <a:t> ze Samu (341–270 př. n. l.)</a:t>
            </a:r>
            <a:endParaRPr lang="cs-CZ" dirty="0"/>
          </a:p>
          <a:p>
            <a:r>
              <a:rPr lang="cs-CZ" dirty="0"/>
              <a:t>založil svou filosofickou školu v Athénách kolem roku 306 př. n. l. Svou etiku zakládal na principech sensualismu a materialismu, tedy principech, které převažují i v dnešní společnosti. Spatřoval blaho člověka v uvážlivě volené a nerušeně prožívané slasti, kterou je pro moudrého člověka ničím neotřesitelný klid duše (ataraxie), jehož lze dosáhnout, překoná-li člověk strach ze života i ze smrti a stane se tak vnitřně svobodným. </a:t>
            </a:r>
          </a:p>
        </p:txBody>
      </p:sp>
    </p:spTree>
    <p:extLst>
      <p:ext uri="{BB962C8B-B14F-4D97-AF65-F5344CB8AC3E}">
        <p14:creationId xmlns:p14="http://schemas.microsoft.com/office/powerpoint/2010/main" val="122314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3F2CB1-A123-410C-8802-514F6CA8D676}"/>
              </a:ext>
            </a:extLst>
          </p:cNvPr>
          <p:cNvSpPr>
            <a:spLocks noGrp="1"/>
          </p:cNvSpPr>
          <p:nvPr>
            <p:ph type="title"/>
          </p:nvPr>
        </p:nvSpPr>
        <p:spPr/>
        <p:txBody>
          <a:bodyPr/>
          <a:lstStyle/>
          <a:p>
            <a:r>
              <a:rPr lang="cs-CZ" dirty="0" err="1"/>
              <a:t>Pyrrhónská</a:t>
            </a:r>
            <a:r>
              <a:rPr lang="cs-CZ" dirty="0"/>
              <a:t> skeptická škola</a:t>
            </a:r>
          </a:p>
        </p:txBody>
      </p:sp>
      <p:sp>
        <p:nvSpPr>
          <p:cNvPr id="3" name="Zástupný symbol pro obsah 2">
            <a:extLst>
              <a:ext uri="{FF2B5EF4-FFF2-40B4-BE49-F238E27FC236}">
                <a16:creationId xmlns:a16="http://schemas.microsoft.com/office/drawing/2014/main" id="{8538EF3B-865B-4FCB-AB85-5B8175F0F1F7}"/>
              </a:ext>
            </a:extLst>
          </p:cNvPr>
          <p:cNvSpPr>
            <a:spLocks noGrp="1"/>
          </p:cNvSpPr>
          <p:nvPr>
            <p:ph idx="1"/>
          </p:nvPr>
        </p:nvSpPr>
        <p:spPr>
          <a:xfrm>
            <a:off x="2057400" y="2638044"/>
            <a:ext cx="7903464" cy="4089327"/>
          </a:xfrm>
        </p:spPr>
        <p:txBody>
          <a:bodyPr/>
          <a:lstStyle/>
          <a:p>
            <a:r>
              <a:rPr lang="cs-CZ" b="1" dirty="0" err="1"/>
              <a:t>Pyrrhón</a:t>
            </a:r>
            <a:r>
              <a:rPr lang="cs-CZ" b="1" dirty="0"/>
              <a:t> z </a:t>
            </a:r>
            <a:r>
              <a:rPr lang="cs-CZ" b="1" dirty="0" err="1"/>
              <a:t>Élidy</a:t>
            </a:r>
            <a:r>
              <a:rPr lang="cs-CZ" b="1" dirty="0"/>
              <a:t> (360–270 př. n. l.)</a:t>
            </a:r>
            <a:endParaRPr lang="cs-CZ" dirty="0"/>
          </a:p>
          <a:p>
            <a:r>
              <a:rPr lang="cs-CZ" dirty="0"/>
              <a:t>zpochybňoval možnost poznání věcí takových, jaké opravdu jsou. Vypovídat je možné pouze o subjektivních pocitech. Je nutné zbavit se ukvapených úsudků (provést tzv. </a:t>
            </a:r>
            <a:r>
              <a:rPr lang="cs-CZ" dirty="0" err="1"/>
              <a:t>epoché</a:t>
            </a:r>
            <a:r>
              <a:rPr lang="cs-CZ" dirty="0"/>
              <a:t>) → dosáhnout osvobození od vášní, zaujetí → uvedení do vyrovnaného duševního stavu, stavu blaženosti, neochvějného duševního klidu (</a:t>
            </a:r>
            <a:r>
              <a:rPr lang="cs-CZ" dirty="0" err="1"/>
              <a:t>ataraxiá</a:t>
            </a:r>
            <a:r>
              <a:rPr lang="cs-CZ" dirty="0"/>
              <a:t>). Mezi základní překážky poznání řadili skeptici: rozdílnost živých bytostí, rozdílnost lidí, odlišnost smyslových orgánů, rozdílnost subjektivních stavů, různost výchovy, zvyků, mravů, náboženských a filosofických názorů atd.  </a:t>
            </a:r>
          </a:p>
          <a:p>
            <a:endParaRPr lang="cs-CZ" dirty="0"/>
          </a:p>
        </p:txBody>
      </p:sp>
    </p:spTree>
    <p:extLst>
      <p:ext uri="{BB962C8B-B14F-4D97-AF65-F5344CB8AC3E}">
        <p14:creationId xmlns:p14="http://schemas.microsoft.com/office/powerpoint/2010/main" val="363394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5510F2-3BCD-CA73-62A6-60E7D97BEE5D}"/>
              </a:ext>
            </a:extLst>
          </p:cNvPr>
          <p:cNvSpPr>
            <a:spLocks noGrp="1"/>
          </p:cNvSpPr>
          <p:nvPr>
            <p:ph type="title"/>
          </p:nvPr>
        </p:nvSpPr>
        <p:spPr>
          <a:xfrm>
            <a:off x="757381" y="0"/>
            <a:ext cx="10591800" cy="646332"/>
          </a:xfrm>
        </p:spPr>
        <p:txBody>
          <a:bodyPr/>
          <a:lstStyle/>
          <a:p>
            <a:r>
              <a:rPr lang="cs-CZ" cap="all" dirty="0"/>
              <a:t>Etika jako filozofická disciplína a její význam pro sociální práci  </a:t>
            </a:r>
            <a:br>
              <a:rPr lang="cs-CZ" cap="all" dirty="0"/>
            </a:br>
            <a:endParaRPr lang="cs-CZ" dirty="0"/>
          </a:p>
        </p:txBody>
      </p:sp>
      <p:sp>
        <p:nvSpPr>
          <p:cNvPr id="3" name="Zástupný text 2">
            <a:extLst>
              <a:ext uri="{FF2B5EF4-FFF2-40B4-BE49-F238E27FC236}">
                <a16:creationId xmlns:a16="http://schemas.microsoft.com/office/drawing/2014/main" id="{A208D99D-FC43-3A91-A827-D363AA76EADB}"/>
              </a:ext>
            </a:extLst>
          </p:cNvPr>
          <p:cNvSpPr>
            <a:spLocks noGrp="1"/>
          </p:cNvSpPr>
          <p:nvPr>
            <p:ph type="body" sz="quarter" idx="11"/>
          </p:nvPr>
        </p:nvSpPr>
        <p:spPr/>
        <p:txBody>
          <a:bodyPr/>
          <a:lstStyle/>
          <a:p>
            <a:pPr marL="457200" lvl="1" indent="0">
              <a:lnSpc>
                <a:spcPct val="115000"/>
              </a:lnSpc>
              <a:spcBef>
                <a:spcPts val="2400"/>
              </a:spcBef>
              <a:spcAft>
                <a:spcPts val="1200"/>
              </a:spcAft>
              <a:buNone/>
            </a:pPr>
            <a:r>
              <a:rPr lang="cs-CZ" sz="2400" b="1" dirty="0">
                <a:solidFill>
                  <a:srgbClr val="981E3A"/>
                </a:solidFill>
                <a:effectLst/>
                <a:latin typeface="Arial" panose="020B0604020202020204" pitchFamily="34" charset="0"/>
                <a:ea typeface="Times New Roman" panose="02020603050405020304" pitchFamily="18" charset="0"/>
                <a:cs typeface="Times New Roman" panose="02020603050405020304" pitchFamily="18" charset="0"/>
              </a:rPr>
              <a:t>Studijní text</a:t>
            </a:r>
          </a:p>
          <a:p>
            <a:endParaRPr lang="cs-CZ" dirty="0"/>
          </a:p>
        </p:txBody>
      </p:sp>
      <p:sp>
        <p:nvSpPr>
          <p:cNvPr id="4" name="Zástupný symbol pro tabulku 3">
            <a:extLst>
              <a:ext uri="{FF2B5EF4-FFF2-40B4-BE49-F238E27FC236}">
                <a16:creationId xmlns:a16="http://schemas.microsoft.com/office/drawing/2014/main" id="{F56B40F9-C954-6660-BE46-1A8CCB1B358A}"/>
              </a:ext>
            </a:extLst>
          </p:cNvPr>
          <p:cNvSpPr>
            <a:spLocks noGrp="1"/>
          </p:cNvSpPr>
          <p:nvPr>
            <p:ph type="tbl" sz="quarter" idx="12"/>
          </p:nvPr>
        </p:nvSpPr>
        <p:spPr/>
        <p:txBody>
          <a:bodyPr/>
          <a:lstStyle/>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JANKOVSKÝ, Jiří. Základní pojmy související s etikou. In. </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Etika pro pomáhající profese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TRITON, 2023, s. 21-51. ISBN 80-7254-329-6. Publikace je dostupná např. zde: </a:t>
            </a:r>
            <a:r>
              <a:rPr lang="cs-CZ" sz="18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https://www.knihovna.zcu.cz/rest/cmis/document/workspace://SpacesStore/9d1d077a-3a56-45e0-81e6-979479768c37;1.0/content?download=true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(online).  ¨</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KLIMSZA,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Lucjan</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Základní terminologie etiky. In. </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Úvod do etiky. Historický vývoj etiky.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Ostravská univerzita v Ostravě: Ostrava, 2013. Studijní opora, s.10-22.  ISBN 978-80-7464-464-1. Publikace je dostupná online, viz </a:t>
            </a:r>
            <a:r>
              <a:rPr lang="cs-CZ" sz="18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https://projekty.osu.cz/svp/opory/PdF_Klimsza_Uvodetika.pdf</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a:t>
            </a:r>
          </a:p>
          <a:p>
            <a:endParaRPr lang="cs-CZ" dirty="0"/>
          </a:p>
        </p:txBody>
      </p:sp>
    </p:spTree>
    <p:extLst>
      <p:ext uri="{BB962C8B-B14F-4D97-AF65-F5344CB8AC3E}">
        <p14:creationId xmlns:p14="http://schemas.microsoft.com/office/powerpoint/2010/main" val="93475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80BF0-A2AE-55CD-CDBB-27AB903354A0}"/>
              </a:ext>
            </a:extLst>
          </p:cNvPr>
          <p:cNvSpPr>
            <a:spLocks noGrp="1"/>
          </p:cNvSpPr>
          <p:nvPr>
            <p:ph type="title"/>
          </p:nvPr>
        </p:nvSpPr>
        <p:spPr/>
        <p:txBody>
          <a:bodyPr/>
          <a:lstStyle/>
          <a:p>
            <a:r>
              <a:rPr lang="cs-CZ" dirty="0"/>
              <a:t>Profesní etika </a:t>
            </a:r>
          </a:p>
        </p:txBody>
      </p:sp>
      <p:sp>
        <p:nvSpPr>
          <p:cNvPr id="3" name="Zástupný text 2">
            <a:extLst>
              <a:ext uri="{FF2B5EF4-FFF2-40B4-BE49-F238E27FC236}">
                <a16:creationId xmlns:a16="http://schemas.microsoft.com/office/drawing/2014/main" id="{B1BB7D40-A83C-BFC5-5026-0A90C95B43BB}"/>
              </a:ext>
            </a:extLst>
          </p:cNvPr>
          <p:cNvSpPr>
            <a:spLocks noGrp="1"/>
          </p:cNvSpPr>
          <p:nvPr>
            <p:ph type="body" sz="quarter" idx="11"/>
          </p:nvPr>
        </p:nvSpPr>
        <p:spPr>
          <a:xfrm>
            <a:off x="5199743" y="1905000"/>
            <a:ext cx="6477000" cy="4611914"/>
          </a:xfrm>
        </p:spPr>
        <p:txBody>
          <a:bodyPr/>
          <a:lstStyle/>
          <a:p>
            <a:r>
              <a:rPr lang="cs-CZ" sz="2400" dirty="0"/>
              <a:t>Základem profesní etiky sociální práce jsou hodnoty jako respekt, spravedlnost, solidarita, odpovědnost, pravdivost a soucit. Tyto hodnoty nejsou jen morálními ideály, ale konkrétními vodítky pro rozhodování v praxi. Například princip spravedlnosti vede k rovnosti přístupu všech klientů ke službám, zatímco princip respektu k autonomii vyžaduje, aby sociální pracovník podporoval klientovu schopnost rozhodovat o vlastním životě. </a:t>
            </a:r>
          </a:p>
          <a:p>
            <a:endParaRPr lang="cs-CZ" dirty="0"/>
          </a:p>
        </p:txBody>
      </p:sp>
    </p:spTree>
    <p:extLst>
      <p:ext uri="{BB962C8B-B14F-4D97-AF65-F5344CB8AC3E}">
        <p14:creationId xmlns:p14="http://schemas.microsoft.com/office/powerpoint/2010/main" val="315363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21A438-0014-8ED3-1809-D3D3A7EC1241}"/>
              </a:ext>
            </a:extLst>
          </p:cNvPr>
          <p:cNvSpPr>
            <a:spLocks noGrp="1"/>
          </p:cNvSpPr>
          <p:nvPr>
            <p:ph type="title"/>
          </p:nvPr>
        </p:nvSpPr>
        <p:spPr/>
        <p:txBody>
          <a:bodyPr/>
          <a:lstStyle/>
          <a:p>
            <a:r>
              <a:rPr lang="cs-CZ" dirty="0"/>
              <a:t>Profesní etika </a:t>
            </a:r>
          </a:p>
        </p:txBody>
      </p:sp>
      <p:sp>
        <p:nvSpPr>
          <p:cNvPr id="4" name="Zástupný symbol pro objekt SmartArt 3">
            <a:extLst>
              <a:ext uri="{FF2B5EF4-FFF2-40B4-BE49-F238E27FC236}">
                <a16:creationId xmlns:a16="http://schemas.microsoft.com/office/drawing/2014/main" id="{24F13EE5-B309-BD11-B61E-83BEF99E3DF6}"/>
              </a:ext>
            </a:extLst>
          </p:cNvPr>
          <p:cNvSpPr>
            <a:spLocks noGrp="1"/>
          </p:cNvSpPr>
          <p:nvPr>
            <p:ph type="dgm" sz="quarter" idx="14"/>
          </p:nvPr>
        </p:nvSpPr>
        <p:spPr>
          <a:xfrm>
            <a:off x="762001" y="1640115"/>
            <a:ext cx="10667998" cy="4072672"/>
          </a:xfrm>
        </p:spPr>
        <p:txBody>
          <a:bodyPr/>
          <a:lstStyle/>
          <a:p>
            <a:r>
              <a:rPr lang="cs-CZ" sz="2400" dirty="0"/>
              <a:t>Pro sociální práci má velký význam především </a:t>
            </a:r>
            <a:r>
              <a:rPr lang="cs-CZ" sz="2400" b="1" dirty="0"/>
              <a:t>etika odpovědnosti</a:t>
            </a:r>
            <a:r>
              <a:rPr lang="cs-CZ" sz="2400" dirty="0"/>
              <a:t> (Weber, Jonas) a </a:t>
            </a:r>
            <a:r>
              <a:rPr lang="cs-CZ" sz="2400" b="1" dirty="0"/>
              <a:t>etika péče</a:t>
            </a:r>
            <a:r>
              <a:rPr lang="cs-CZ" sz="2400" dirty="0"/>
              <a:t>, které zdůrazňují vztah, empatii a citlivost vůči potřebám druhého. Etika péče odmítá čistě racionální kalkulace dobra a zla a klade důraz na konkrétní situaci, vztah a důvěru – tedy na to, co je v pomáhajících profesích každodenní skutečností. </a:t>
            </a:r>
          </a:p>
          <a:p>
            <a:r>
              <a:rPr lang="cs-CZ" sz="2400" dirty="0"/>
              <a:t>Pro sociálního pracovníka není etika pouze doplňkem odborné kompetence, ale její podstatnou součástí. Každé rozhodnutí, každá intervence a každý vztah s klientem má etický rozměr. Studium etiky proto rozvíjí schopnost </a:t>
            </a:r>
            <a:r>
              <a:rPr lang="cs-CZ" sz="2400" b="1" dirty="0"/>
              <a:t>morální reflexe</a:t>
            </a:r>
            <a:r>
              <a:rPr lang="cs-CZ" sz="2400" dirty="0"/>
              <a:t> – tedy umění promýšlet vlastní činy z hlediska dobra a spravedlnosti.</a:t>
            </a:r>
            <a:br>
              <a:rPr lang="cs-CZ" sz="2400" dirty="0"/>
            </a:br>
            <a:endParaRPr lang="cs-CZ" sz="2400" dirty="0"/>
          </a:p>
        </p:txBody>
      </p:sp>
    </p:spTree>
    <p:extLst>
      <p:ext uri="{BB962C8B-B14F-4D97-AF65-F5344CB8AC3E}">
        <p14:creationId xmlns:p14="http://schemas.microsoft.com/office/powerpoint/2010/main" val="2418114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0A4DA4-9F70-BA79-2BA0-07B603CDAB65}"/>
              </a:ext>
            </a:extLst>
          </p:cNvPr>
          <p:cNvSpPr>
            <a:spLocks noGrp="1"/>
          </p:cNvSpPr>
          <p:nvPr>
            <p:ph type="title"/>
          </p:nvPr>
        </p:nvSpPr>
        <p:spPr/>
        <p:txBody>
          <a:bodyPr/>
          <a:lstStyle/>
          <a:p>
            <a:r>
              <a:rPr lang="cs-CZ" dirty="0"/>
              <a:t>Profesní etika </a:t>
            </a:r>
          </a:p>
        </p:txBody>
      </p:sp>
      <p:sp>
        <p:nvSpPr>
          <p:cNvPr id="4" name="Zástupný symbol pro objekt SmartArt 3">
            <a:extLst>
              <a:ext uri="{FF2B5EF4-FFF2-40B4-BE49-F238E27FC236}">
                <a16:creationId xmlns:a16="http://schemas.microsoft.com/office/drawing/2014/main" id="{ACEF0537-EDDA-3889-56A1-89E67B5B0A52}"/>
              </a:ext>
            </a:extLst>
          </p:cNvPr>
          <p:cNvSpPr>
            <a:spLocks noGrp="1"/>
          </p:cNvSpPr>
          <p:nvPr>
            <p:ph type="dgm" sz="quarter" idx="14"/>
          </p:nvPr>
        </p:nvSpPr>
        <p:spPr>
          <a:xfrm>
            <a:off x="762001" y="1640115"/>
            <a:ext cx="10667998" cy="4072672"/>
          </a:xfrm>
        </p:spPr>
        <p:txBody>
          <a:bodyPr/>
          <a:lstStyle/>
          <a:p>
            <a:r>
              <a:rPr lang="cs-CZ" sz="2400" dirty="0"/>
              <a:t>Etické uvažování posiluje </a:t>
            </a:r>
            <a:r>
              <a:rPr lang="cs-CZ" sz="2400" b="1" dirty="0"/>
              <a:t>profesní identitu</a:t>
            </a:r>
            <a:r>
              <a:rPr lang="cs-CZ" sz="2400" dirty="0"/>
              <a:t> sociálního pracovníka: pomáhá mu chápat smysl své práce, určovat hranice profesní odpovědnosti a rozpoznávat, kdy systémová opatření či byrokratické tlaky ohrožují lidskost a důstojnost.</a:t>
            </a:r>
          </a:p>
          <a:p>
            <a:r>
              <a:rPr lang="cs-CZ" sz="2400" dirty="0"/>
              <a:t>Etika tak v širším smyslu učí nejen „co dělat“, ale i „jak být“ – jak se stát člověkem, který druhému člověku poskytuje pomoc s respektem, rozvahou a pokorou. V tomto smyslu má etika blízko k filozofii i k humanitním vědám obecně: rozvíjí schopnost naslouchat, chápat kontext a rozhodovat se v souladu s hodnotami, které přesahují momentální prospěch či pravidlo.</a:t>
            </a:r>
          </a:p>
          <a:p>
            <a:endParaRPr lang="cs-CZ" dirty="0"/>
          </a:p>
        </p:txBody>
      </p:sp>
    </p:spTree>
    <p:extLst>
      <p:ext uri="{BB962C8B-B14F-4D97-AF65-F5344CB8AC3E}">
        <p14:creationId xmlns:p14="http://schemas.microsoft.com/office/powerpoint/2010/main" val="60699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4B11B-9515-42AE-09C0-55F4530AAD01}"/>
              </a:ext>
            </a:extLst>
          </p:cNvPr>
          <p:cNvSpPr>
            <a:spLocks noGrp="1"/>
          </p:cNvSpPr>
          <p:nvPr>
            <p:ph type="title"/>
          </p:nvPr>
        </p:nvSpPr>
        <p:spPr/>
        <p:txBody>
          <a:bodyPr/>
          <a:lstStyle/>
          <a:p>
            <a:r>
              <a:rPr lang="cs-CZ" dirty="0"/>
              <a:t>Shrnutí</a:t>
            </a:r>
          </a:p>
        </p:txBody>
      </p:sp>
      <p:sp>
        <p:nvSpPr>
          <p:cNvPr id="3" name="Zástupný text 2">
            <a:extLst>
              <a:ext uri="{FF2B5EF4-FFF2-40B4-BE49-F238E27FC236}">
                <a16:creationId xmlns:a16="http://schemas.microsoft.com/office/drawing/2014/main" id="{5FC1B3B7-B870-337A-DCA5-3966E2037B2E}"/>
              </a:ext>
            </a:extLst>
          </p:cNvPr>
          <p:cNvSpPr>
            <a:spLocks noGrp="1"/>
          </p:cNvSpPr>
          <p:nvPr>
            <p:ph type="body" sz="quarter" idx="11"/>
          </p:nvPr>
        </p:nvSpPr>
        <p:spPr>
          <a:xfrm>
            <a:off x="5199742" y="1475694"/>
            <a:ext cx="6477000" cy="4713514"/>
          </a:xfrm>
        </p:spPr>
        <p:txBody>
          <a:bodyPr/>
          <a:lstStyle/>
          <a:p>
            <a:r>
              <a:rPr lang="cs-CZ" sz="2000" dirty="0"/>
              <a:t>Kapitola představuje etiku jako filozofickou disciplínu a zároveň její význam pro profesní praxi sociální práce. Studenti se seznámí se základními pojmy etiky, klíčovými otázkami morálního rozhodování a hlavními historickými směry etického myšlení. Kapitola dále ukazuje propojení teoretických etických principů s každodenní praxí sociálního pracovníka a zdůrazňuje význam profesní etiky pro identitu a odpovědnost v pomáhajících profesích. </a:t>
            </a:r>
          </a:p>
          <a:p>
            <a:endParaRPr lang="cs-CZ" dirty="0"/>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cs-CZ" sz="2400" b="0" i="0" u="none" strike="noStrike" kern="1200" cap="none" spc="0" normalizeH="0" baseline="0" noProof="0" dirty="0">
                <a:ln>
                  <a:noFill/>
                </a:ln>
                <a:solidFill>
                  <a:srgbClr val="0070C0"/>
                </a:solidFill>
                <a:effectLst/>
                <a:uLnTx/>
                <a:uFillTx/>
                <a:latin typeface="Segoe UI"/>
                <a:ea typeface="+mn-ea"/>
                <a:cs typeface="+mn-cs"/>
              </a:rPr>
              <a:t>BALVÍN, Jaroslav a Marianna ŠRAMKOVÁ. Filozofie a sociální práce, Pedagogické, andragogické a filozoficko-etické aspekty sociální práce. E-kniha, Hnutí R, Praha 2013. </a:t>
            </a:r>
          </a:p>
          <a:p>
            <a:endParaRPr lang="cs-CZ" dirty="0"/>
          </a:p>
        </p:txBody>
      </p:sp>
    </p:spTree>
    <p:extLst>
      <p:ext uri="{BB962C8B-B14F-4D97-AF65-F5344CB8AC3E}">
        <p14:creationId xmlns:p14="http://schemas.microsoft.com/office/powerpoint/2010/main" val="5139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8240D-1846-4159-8731-AD47A6227616}"/>
              </a:ext>
            </a:extLst>
          </p:cNvPr>
          <p:cNvSpPr>
            <a:spLocks noGrp="1"/>
          </p:cNvSpPr>
          <p:nvPr>
            <p:ph type="title"/>
          </p:nvPr>
        </p:nvSpPr>
        <p:spPr/>
        <p:txBody>
          <a:bodyPr/>
          <a:lstStyle/>
          <a:p>
            <a:r>
              <a:rPr lang="cs-CZ" dirty="0"/>
              <a:t>Odevzdání práce </a:t>
            </a:r>
          </a:p>
        </p:txBody>
      </p:sp>
      <p:sp>
        <p:nvSpPr>
          <p:cNvPr id="3" name="Zástupný text 2">
            <a:extLst>
              <a:ext uri="{FF2B5EF4-FFF2-40B4-BE49-F238E27FC236}">
                <a16:creationId xmlns:a16="http://schemas.microsoft.com/office/drawing/2014/main" id="{49055247-E766-4A08-8AE9-783D5A05DD8A}"/>
              </a:ext>
            </a:extLst>
          </p:cNvPr>
          <p:cNvSpPr>
            <a:spLocks noGrp="1"/>
          </p:cNvSpPr>
          <p:nvPr>
            <p:ph type="body" sz="quarter" idx="11"/>
          </p:nvPr>
        </p:nvSpPr>
        <p:spPr>
          <a:xfrm>
            <a:off x="5060730" y="1904999"/>
            <a:ext cx="6842235" cy="4779580"/>
          </a:xfrm>
        </p:spPr>
        <p:txBody>
          <a:bodyPr/>
          <a:lstStyle/>
          <a:p>
            <a:r>
              <a:rPr lang="cs-CZ" dirty="0"/>
              <a:t>Práci odeslat dle domluvy na mail: </a:t>
            </a:r>
          </a:p>
          <a:p>
            <a:r>
              <a:rPr lang="cs-CZ" dirty="0">
                <a:hlinkClick r:id="rId2"/>
              </a:rPr>
              <a:t>andrea.preissova@fvp.slu.cz</a:t>
            </a:r>
            <a:r>
              <a:rPr lang="cs-CZ" dirty="0"/>
              <a:t> </a:t>
            </a:r>
          </a:p>
          <a:p>
            <a:endParaRPr lang="cs-CZ" dirty="0"/>
          </a:p>
          <a:p>
            <a:r>
              <a:rPr lang="cs-CZ" dirty="0"/>
              <a:t>Práce bude označena: </a:t>
            </a:r>
          </a:p>
          <a:p>
            <a:r>
              <a:rPr lang="cs-CZ" dirty="0"/>
              <a:t>Předmět: </a:t>
            </a:r>
            <a:r>
              <a:rPr lang="cs-CZ" dirty="0" err="1"/>
              <a:t>Vašepříjmení+kód</a:t>
            </a:r>
            <a:r>
              <a:rPr lang="cs-CZ" dirty="0"/>
              <a:t> předmětu/název + kombi Opava </a:t>
            </a:r>
          </a:p>
          <a:p>
            <a:endParaRPr lang="cs-CZ" dirty="0"/>
          </a:p>
          <a:p>
            <a:r>
              <a:rPr lang="cs-CZ" dirty="0"/>
              <a:t>Termín před Vánoci 1x a v novém roce 3x</a:t>
            </a:r>
          </a:p>
          <a:p>
            <a:endParaRPr lang="cs-CZ" dirty="0"/>
          </a:p>
          <a:p>
            <a:r>
              <a:rPr lang="cs-CZ" dirty="0"/>
              <a:t>Váha seminární práce 33% zkoušky. </a:t>
            </a:r>
          </a:p>
          <a:p>
            <a:r>
              <a:rPr lang="cs-CZ" dirty="0"/>
              <a:t>Úspěšnost testu cca nad 60%</a:t>
            </a:r>
          </a:p>
          <a:p>
            <a:endParaRPr lang="cs-CZ" dirty="0"/>
          </a:p>
          <a:p>
            <a:endParaRPr lang="cs-CZ" dirty="0"/>
          </a:p>
        </p:txBody>
      </p:sp>
    </p:spTree>
    <p:extLst>
      <p:ext uri="{BB962C8B-B14F-4D97-AF65-F5344CB8AC3E}">
        <p14:creationId xmlns:p14="http://schemas.microsoft.com/office/powerpoint/2010/main" val="363307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62000" y="715961"/>
            <a:ext cx="6477000" cy="1189038"/>
          </a:xfrm>
        </p:spPr>
        <p:txBody>
          <a:bodyPr/>
          <a:lstStyle/>
          <a:p>
            <a:r>
              <a:rPr lang="cs-CZ" dirty="0"/>
              <a:t>Literatura</a:t>
            </a: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898071" y="1310480"/>
            <a:ext cx="6340929" cy="5680788"/>
          </a:xfrm>
        </p:spPr>
        <p:txBody>
          <a:bodyPr/>
          <a:lstStyle/>
          <a:p>
            <a:r>
              <a:rPr lang="cs-CZ" altLang="en-US" dirty="0"/>
              <a:t>Základní literatura je v IS  - kartě předmětu.</a:t>
            </a:r>
          </a:p>
          <a:p>
            <a:r>
              <a:rPr lang="cs-CZ" altLang="en-US" dirty="0"/>
              <a:t>Další zdroje: </a:t>
            </a:r>
          </a:p>
          <a:p>
            <a:endParaRPr lang="en-US" altLang="en-US" dirty="0"/>
          </a:p>
          <a:p>
            <a:pPr lvl="1"/>
            <a:r>
              <a:rPr lang="cs-CZ" dirty="0"/>
              <a:t>SLOVÁČEK, Petr. Etika. Opava 2017. SLU, FVP. Studijní opora. </a:t>
            </a:r>
          </a:p>
          <a:p>
            <a:pPr lvl="1"/>
            <a:r>
              <a:rPr lang="cs-CZ" dirty="0"/>
              <a:t>MACEK, Petr. Etická východiska </a:t>
            </a:r>
            <a:r>
              <a:rPr lang="cs-CZ" dirty="0" err="1"/>
              <a:t>transkulturní</a:t>
            </a:r>
            <a:r>
              <a:rPr lang="cs-CZ" dirty="0"/>
              <a:t> komunikace 4: Politická a sociální etika. UHK. E-kniha. Studijní text. </a:t>
            </a:r>
          </a:p>
          <a:p>
            <a:pPr lvl="1"/>
            <a:r>
              <a:rPr lang="cs-CZ" dirty="0"/>
              <a:t>CIMRMANNOVÁ, Tereza. Sociální etika. UK. Studijní text. On-line. </a:t>
            </a:r>
          </a:p>
          <a:p>
            <a:pPr lvl="1"/>
            <a:r>
              <a:rPr lang="cs-CZ" dirty="0"/>
              <a:t>ŠILER, Vladimír. Etika pro pokročilé. Učebnice ke kurzu etiky. FF, OSU, Ostrava 2020. On-line.</a:t>
            </a:r>
          </a:p>
          <a:p>
            <a:pPr lvl="1"/>
            <a:r>
              <a:rPr lang="cs-CZ" dirty="0"/>
              <a:t>BALVÍN, Jaroslav a Marianna ŠRAMKOVÁ. Filozofie a sociální práce, Pedagogické, </a:t>
            </a:r>
            <a:r>
              <a:rPr lang="cs-CZ" dirty="0" err="1"/>
              <a:t>andragogické</a:t>
            </a:r>
            <a:r>
              <a:rPr lang="cs-CZ" dirty="0"/>
              <a:t> a filozoficko-etické aspekty sociální práce. E-kniha, Hnutí R, Praha 2013. </a:t>
            </a:r>
          </a:p>
          <a:p>
            <a:pPr lvl="1"/>
            <a:r>
              <a:rPr lang="cs-CZ" dirty="0"/>
              <a:t>KLIMSZA, </a:t>
            </a:r>
            <a:r>
              <a:rPr lang="cs-CZ" dirty="0" err="1"/>
              <a:t>Lucjan</a:t>
            </a:r>
            <a:r>
              <a:rPr lang="cs-CZ" dirty="0"/>
              <a:t>. Úvod do etiky, historický vývoj etiky. OSU, Ostrava 2013. Studijní opora. On-line.   </a:t>
            </a:r>
            <a:endParaRPr lang="en-US" dirty="0"/>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C83CEE-52B3-49E5-97FD-490A9F729D26}"/>
              </a:ext>
            </a:extLst>
          </p:cNvPr>
          <p:cNvSpPr>
            <a:spLocks noGrp="1"/>
          </p:cNvSpPr>
          <p:nvPr>
            <p:ph type="title"/>
          </p:nvPr>
        </p:nvSpPr>
        <p:spPr>
          <a:xfrm>
            <a:off x="5199743" y="249236"/>
            <a:ext cx="6477000" cy="1189037"/>
          </a:xfrm>
        </p:spPr>
        <p:txBody>
          <a:bodyPr/>
          <a:lstStyle/>
          <a:p>
            <a:r>
              <a:rPr lang="cs-CZ" dirty="0"/>
              <a:t>Literatura</a:t>
            </a:r>
          </a:p>
        </p:txBody>
      </p:sp>
      <p:sp>
        <p:nvSpPr>
          <p:cNvPr id="3" name="Zástupný text 2">
            <a:extLst>
              <a:ext uri="{FF2B5EF4-FFF2-40B4-BE49-F238E27FC236}">
                <a16:creationId xmlns:a16="http://schemas.microsoft.com/office/drawing/2014/main" id="{701C96F3-3052-8E4D-CAA8-EA45DEE25A7A}"/>
              </a:ext>
            </a:extLst>
          </p:cNvPr>
          <p:cNvSpPr>
            <a:spLocks noGrp="1"/>
          </p:cNvSpPr>
          <p:nvPr>
            <p:ph type="body" sz="quarter" idx="11"/>
          </p:nvPr>
        </p:nvSpPr>
        <p:spPr>
          <a:xfrm>
            <a:off x="5199743" y="1200150"/>
            <a:ext cx="6477000" cy="5753100"/>
          </a:xfrm>
        </p:spPr>
        <p:txBody>
          <a:bodyPr/>
          <a:lstStyle/>
          <a:p>
            <a:r>
              <a:rPr lang="cs-CZ" b="0" dirty="0"/>
              <a:t>JANKOVSKÝ, J. Etika pro pomáhající profese. Praha: Triton, 2003. </a:t>
            </a:r>
          </a:p>
          <a:p>
            <a:r>
              <a:rPr lang="cs-CZ" b="0" dirty="0"/>
              <a:t>BOHATÁ, Marie. Etika a integrita veřejné správy. Praha: Grada, 2021. ISBN 978-80-271-3311-6. </a:t>
            </a:r>
          </a:p>
          <a:p>
            <a:r>
              <a:rPr lang="cs-CZ" b="0" dirty="0"/>
              <a:t>MÁTEL, A. et al. Etika </a:t>
            </a:r>
            <a:r>
              <a:rPr lang="cs-CZ" b="0" dirty="0" err="1"/>
              <a:t>sociálnej</a:t>
            </a:r>
            <a:r>
              <a:rPr lang="cs-CZ" b="0" dirty="0"/>
              <a:t> práce. Bratislava: Vysoká škola </a:t>
            </a:r>
            <a:r>
              <a:rPr lang="cs-CZ" b="0" dirty="0" err="1"/>
              <a:t>zdravotníctva</a:t>
            </a:r>
            <a:r>
              <a:rPr lang="cs-CZ" b="0" dirty="0"/>
              <a:t> a </a:t>
            </a:r>
            <a:r>
              <a:rPr lang="cs-CZ" b="0" dirty="0" err="1"/>
              <a:t>sociálnej</a:t>
            </a:r>
            <a:r>
              <a:rPr lang="cs-CZ" b="0" dirty="0"/>
              <a:t> práce, 2010.</a:t>
            </a:r>
          </a:p>
          <a:p>
            <a:r>
              <a:rPr lang="cs-CZ" b="0" dirty="0"/>
              <a:t>GOLDMANN, R., CICHÁ, M. Etika zdravotní a sociální práce. Olomouc: Univerzita Palackého, 2004.</a:t>
            </a:r>
          </a:p>
          <a:p>
            <a:r>
              <a:rPr lang="cs-CZ" b="0" dirty="0"/>
              <a:t>ANZENBACHER, A. Úvod do etiky. Praha: </a:t>
            </a:r>
            <a:r>
              <a:rPr lang="cs-CZ" b="0" dirty="0" err="1"/>
              <a:t>Akademia</a:t>
            </a:r>
            <a:r>
              <a:rPr lang="cs-CZ" b="0" dirty="0"/>
              <a:t>, 2000.</a:t>
            </a:r>
          </a:p>
          <a:p>
            <a:r>
              <a:rPr lang="cs-CZ" b="0" dirty="0"/>
              <a:t>ROBINSON, D., GARRATT, CH. Etika.  Aktuální témata současného morálně filozofického myšlení.  Praha: Portál, 2004.</a:t>
            </a:r>
          </a:p>
          <a:p>
            <a:r>
              <a:rPr lang="cs-CZ" b="0" dirty="0"/>
              <a:t>FISCHER, O. a kol. Etika pro sociální práci. Praha: </a:t>
            </a:r>
            <a:r>
              <a:rPr lang="cs-CZ" b="0" dirty="0" err="1"/>
              <a:t>Jabok</a:t>
            </a:r>
            <a:r>
              <a:rPr lang="cs-CZ" b="0" dirty="0"/>
              <a:t>, 2010.</a:t>
            </a:r>
          </a:p>
          <a:p>
            <a:r>
              <a:rPr lang="cs-CZ" b="0" dirty="0"/>
              <a:t>SOKOL, J., PINC, Z. Antropologie a etika. Praha: Triton, 2003.</a:t>
            </a:r>
          </a:p>
          <a:p>
            <a:r>
              <a:rPr lang="cs-CZ" b="0" dirty="0"/>
              <a:t>HERIKSEN, J.-O. Blízké a vzdálené: Etické teorie a principy práce s lidmi. Brno: Sdružení Podané. </a:t>
            </a:r>
            <a:r>
              <a:rPr lang="cs-CZ" b="0" dirty="0" err="1"/>
              <a:t>ruceBoskovice</a:t>
            </a:r>
            <a:r>
              <a:rPr lang="cs-CZ" b="0" dirty="0"/>
              <a:t>: Albert, 2000. </a:t>
            </a:r>
          </a:p>
          <a:p>
            <a:endParaRPr lang="cs-CZ" dirty="0"/>
          </a:p>
        </p:txBody>
      </p:sp>
    </p:spTree>
    <p:extLst>
      <p:ext uri="{BB962C8B-B14F-4D97-AF65-F5344CB8AC3E}">
        <p14:creationId xmlns:p14="http://schemas.microsoft.com/office/powerpoint/2010/main" val="307823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6644E1-6469-44A0-8A73-4C0E199B51D7}"/>
              </a:ext>
            </a:extLst>
          </p:cNvPr>
          <p:cNvSpPr>
            <a:spLocks noGrp="1"/>
          </p:cNvSpPr>
          <p:nvPr>
            <p:ph type="title"/>
          </p:nvPr>
        </p:nvSpPr>
        <p:spPr>
          <a:xfrm>
            <a:off x="-186267" y="-186266"/>
            <a:ext cx="12378267" cy="2760133"/>
          </a:xfrm>
        </p:spPr>
        <p:txBody>
          <a:bodyPr>
            <a:normAutofit fontScale="90000"/>
          </a:bodyPr>
          <a:lstStyle/>
          <a:p>
            <a:r>
              <a:rPr lang="cs-CZ" b="1" dirty="0"/>
              <a:t>Etika a integrita veřejné správy</a:t>
            </a:r>
            <a:br>
              <a:rPr lang="cs-CZ" b="1" dirty="0"/>
            </a:br>
            <a:br>
              <a:rPr lang="cs-CZ" dirty="0"/>
            </a:br>
            <a:r>
              <a:rPr lang="cs-CZ" dirty="0"/>
              <a:t>BOHATÁ, Marie. </a:t>
            </a:r>
            <a:r>
              <a:rPr lang="cs-CZ" i="1" dirty="0"/>
              <a:t>Etika a integrita veřejné správy</a:t>
            </a:r>
            <a:r>
              <a:rPr lang="cs-CZ" dirty="0"/>
              <a:t>. </a:t>
            </a:r>
            <a:r>
              <a:rPr lang="cs-CZ" dirty="0" err="1"/>
              <a:t>Grada</a:t>
            </a:r>
            <a:r>
              <a:rPr lang="cs-CZ" dirty="0"/>
              <a:t>, 2022. ISBN 978-80-271-4652-9. Dostupné také z: </a:t>
            </a:r>
            <a:r>
              <a:rPr lang="cs-CZ" dirty="0">
                <a:hlinkClick r:id="rId2"/>
              </a:rPr>
              <a:t>https://www.bookport.cz/kniha/etika-a-integrita-verejne-spravy-10796/</a:t>
            </a:r>
            <a:r>
              <a:rPr lang="cs-CZ" dirty="0"/>
              <a:t>.</a:t>
            </a:r>
            <a:br>
              <a:rPr lang="cs-CZ" dirty="0"/>
            </a:br>
            <a:endParaRPr lang="cs-CZ" dirty="0"/>
          </a:p>
        </p:txBody>
      </p:sp>
      <p:pic>
        <p:nvPicPr>
          <p:cNvPr id="4" name="Zástupný symbol pro obsah 3">
            <a:extLst>
              <a:ext uri="{FF2B5EF4-FFF2-40B4-BE49-F238E27FC236}">
                <a16:creationId xmlns:a16="http://schemas.microsoft.com/office/drawing/2014/main" id="{5D6F32D6-B0B2-4101-ABDB-5160C357C401}"/>
              </a:ext>
            </a:extLst>
          </p:cNvPr>
          <p:cNvPicPr>
            <a:picLocks noGrp="1" noChangeAspect="1"/>
          </p:cNvPicPr>
          <p:nvPr>
            <p:ph idx="1"/>
          </p:nvPr>
        </p:nvPicPr>
        <p:blipFill>
          <a:blip r:embed="rId3"/>
          <a:stretch>
            <a:fillRect/>
          </a:stretch>
        </p:blipFill>
        <p:spPr>
          <a:xfrm>
            <a:off x="2231136" y="2757466"/>
            <a:ext cx="2120490" cy="3101975"/>
          </a:xfrm>
          <a:prstGeom prst="rect">
            <a:avLst/>
          </a:prstGeom>
        </p:spPr>
      </p:pic>
      <p:sp>
        <p:nvSpPr>
          <p:cNvPr id="5" name="Obdélník 4">
            <a:extLst>
              <a:ext uri="{FF2B5EF4-FFF2-40B4-BE49-F238E27FC236}">
                <a16:creationId xmlns:a16="http://schemas.microsoft.com/office/drawing/2014/main" id="{E2F27020-C19B-4C95-8086-1090F8BA17AE}"/>
              </a:ext>
            </a:extLst>
          </p:cNvPr>
          <p:cNvSpPr/>
          <p:nvPr/>
        </p:nvSpPr>
        <p:spPr>
          <a:xfrm>
            <a:off x="5012267" y="2757466"/>
            <a:ext cx="7179733"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Úvod do etiky. Vysvětlení hlavních etických teorií a principů.</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Principy vládnutí. Dichotomie politiky a správy, diskrece. Veřejný zájem a jeho prosazování.</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Hodnoty veřejné správy.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Integrita jako společný rámec pro prosazování práva a etiky.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Hlavní prvky etické infrastruktury a zkušenosti s jejich uplatňováním v praxi.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Nejčastější problémy porušování integrity a etiky a možnosti jejich řešení. Střet zájmů, korupce, lobbing.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Recenze: PREISSOVÁ KREJČÍ, Andrea. </a:t>
            </a:r>
            <a:r>
              <a:rPr kumimoji="0" lang="cs-CZ" sz="1800" b="0" i="1" u="none" strike="noStrike" kern="1200" cap="none" spc="0" normalizeH="0" baseline="0" noProof="0" dirty="0">
                <a:ln>
                  <a:noFill/>
                </a:ln>
                <a:solidFill>
                  <a:srgbClr val="000000"/>
                </a:solidFill>
                <a:effectLst/>
                <a:uLnTx/>
                <a:uFillTx/>
                <a:latin typeface="Gill Sans MT" panose="020B0502020104020203"/>
                <a:ea typeface="+mn-ea"/>
                <a:cs typeface="+mn-cs"/>
              </a:rPr>
              <a:t>Recenze knihy Etika a integrita veřejné správy</a:t>
            </a: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 Dostupné také z: </a:t>
            </a: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4"/>
              </a:rPr>
              <a:t>https://www.vssp.slu.cz/</a:t>
            </a:r>
            <a:r>
              <a:rPr kumimoji="0" lang="cs-CZ" sz="1800" b="0" i="0" u="none" strike="noStrike" kern="1200" cap="none" spc="0" normalizeH="0" baseline="0" noProof="0" dirty="0" err="1">
                <a:ln>
                  <a:noFill/>
                </a:ln>
                <a:solidFill>
                  <a:srgbClr val="000000"/>
                </a:solidFill>
                <a:effectLst/>
                <a:uLnTx/>
                <a:uFillTx/>
                <a:latin typeface="Gill Sans MT" panose="020B0502020104020203"/>
                <a:ea typeface="+mn-ea"/>
                <a:cs typeface="+mn-cs"/>
                <a:hlinkClick r:id="rId4"/>
              </a:rPr>
              <a:t>pdfs</a:t>
            </a: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4"/>
              </a:rPr>
              <a:t>/</a:t>
            </a:r>
            <a:r>
              <a:rPr kumimoji="0" lang="cs-CZ" sz="1800" b="0" i="0" u="none" strike="noStrike" kern="1200" cap="none" spc="0" normalizeH="0" baseline="0" noProof="0" dirty="0" err="1">
                <a:ln>
                  <a:noFill/>
                </a:ln>
                <a:solidFill>
                  <a:srgbClr val="000000"/>
                </a:solidFill>
                <a:effectLst/>
                <a:uLnTx/>
                <a:uFillTx/>
                <a:latin typeface="Gill Sans MT" panose="020B0502020104020203"/>
                <a:ea typeface="+mn-ea"/>
                <a:cs typeface="+mn-cs"/>
                <a:hlinkClick r:id="rId4"/>
              </a:rPr>
              <a:t>vsp</a:t>
            </a: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4"/>
              </a:rPr>
              <a:t>/2022/02/12.pdf</a:t>
            </a:r>
            <a:r>
              <a:rPr kumimoji="0" lang="cs-CZ"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93505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defRPr/>
            </a:pPr>
            <a:r>
              <a:rPr lang="cs-CZ"/>
              <a:t>Přehled probírané látky</a:t>
            </a:r>
          </a:p>
        </p:txBody>
      </p:sp>
      <p:sp>
        <p:nvSpPr>
          <p:cNvPr id="13315" name="Rectangle 3"/>
          <p:cNvSpPr>
            <a:spLocks noGrp="1" noChangeArrowheads="1"/>
          </p:cNvSpPr>
          <p:nvPr>
            <p:ph type="body" idx="1"/>
          </p:nvPr>
        </p:nvSpPr>
        <p:spPr>
          <a:xfrm>
            <a:off x="786809" y="2638043"/>
            <a:ext cx="11079126" cy="4366913"/>
          </a:xfrm>
        </p:spPr>
        <p:txBody>
          <a:bodyPr>
            <a:normAutofit/>
          </a:bodyPr>
          <a:lstStyle/>
          <a:p>
            <a:pPr eaLnBrk="1" hangingPunct="1">
              <a:lnSpc>
                <a:spcPct val="90000"/>
              </a:lnSpc>
            </a:pPr>
            <a:r>
              <a:rPr lang="cs-CZ" sz="2400" dirty="0"/>
              <a:t>Orientace v oboru filozofie/etiky a jejího pojmosloví, prezentace základů filozofické etiky se zaměřením na veřejnou správu a sociální práci. Filozofie a etika. Člověk a svět. Lidská svoboda a odpovědnost. Základy evropského etického myšlení. Světový názor, paradigma a jeho vliv na sociálního pracovníka.</a:t>
            </a:r>
          </a:p>
          <a:p>
            <a:pPr>
              <a:lnSpc>
                <a:spcPct val="90000"/>
              </a:lnSpc>
            </a:pPr>
            <a:r>
              <a:rPr lang="cs-CZ" sz="2400" dirty="0"/>
              <a:t>Základní principy a požadavky mravního jednání, poukaz na svědomí jako podstatnou složku mravnosti.</a:t>
            </a:r>
          </a:p>
          <a:p>
            <a:pPr>
              <a:lnSpc>
                <a:spcPct val="90000"/>
              </a:lnSpc>
            </a:pPr>
            <a:r>
              <a:rPr lang="cs-CZ" sz="2400" dirty="0"/>
              <a:t>Etika v pomáhajících profesích / Etika a sociální práce / Etika a veřejná správa </a:t>
            </a:r>
          </a:p>
          <a:p>
            <a:pPr>
              <a:lnSpc>
                <a:spcPct val="90000"/>
              </a:lnSpc>
            </a:pP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AD5D25-2E61-CCE0-0D4D-040E5584A1F0}"/>
              </a:ext>
            </a:extLst>
          </p:cNvPr>
          <p:cNvSpPr>
            <a:spLocks noGrp="1"/>
          </p:cNvSpPr>
          <p:nvPr>
            <p:ph type="title"/>
          </p:nvPr>
        </p:nvSpPr>
        <p:spPr/>
        <p:txBody>
          <a:bodyPr/>
          <a:lstStyle/>
          <a:p>
            <a:r>
              <a:rPr lang="cs-CZ" dirty="0"/>
              <a:t>Základní pojmy související s etikou</a:t>
            </a:r>
          </a:p>
        </p:txBody>
      </p:sp>
      <p:sp>
        <p:nvSpPr>
          <p:cNvPr id="3" name="Zástupný text 2">
            <a:extLst>
              <a:ext uri="{FF2B5EF4-FFF2-40B4-BE49-F238E27FC236}">
                <a16:creationId xmlns:a16="http://schemas.microsoft.com/office/drawing/2014/main" id="{A42E2A78-3422-3E33-C6B4-C54947D6B610}"/>
              </a:ext>
            </a:extLst>
          </p:cNvPr>
          <p:cNvSpPr>
            <a:spLocks noGrp="1"/>
          </p:cNvSpPr>
          <p:nvPr>
            <p:ph type="body" sz="quarter" idx="11"/>
          </p:nvPr>
        </p:nvSpPr>
        <p:spPr>
          <a:xfrm>
            <a:off x="5401339" y="1905000"/>
            <a:ext cx="6275403" cy="4953000"/>
          </a:xfrm>
        </p:spPr>
        <p:txBody>
          <a:bodyPr/>
          <a:lstStyle/>
          <a:p>
            <a:r>
              <a:rPr lang="cs-CZ" sz="3600" dirty="0"/>
              <a:t>Filosofie / filozofie </a:t>
            </a:r>
          </a:p>
          <a:p>
            <a:r>
              <a:rPr lang="cs-CZ" sz="3600" dirty="0"/>
              <a:t>Aplikovaná etika</a:t>
            </a:r>
          </a:p>
          <a:p>
            <a:r>
              <a:rPr lang="cs-CZ" sz="3600" dirty="0"/>
              <a:t>Morálka / mrav / mravnost</a:t>
            </a:r>
          </a:p>
          <a:p>
            <a:r>
              <a:rPr lang="cs-CZ" sz="3600" dirty="0"/>
              <a:t>Dobro </a:t>
            </a:r>
          </a:p>
          <a:p>
            <a:r>
              <a:rPr lang="cs-CZ" sz="3600" dirty="0"/>
              <a:t>Svědomí </a:t>
            </a:r>
          </a:p>
          <a:p>
            <a:r>
              <a:rPr lang="cs-CZ" sz="3600" dirty="0"/>
              <a:t>Svoboda</a:t>
            </a:r>
          </a:p>
          <a:p>
            <a:r>
              <a:rPr lang="cs-CZ" sz="3600" dirty="0"/>
              <a:t>Kodex</a:t>
            </a:r>
          </a:p>
          <a:p>
            <a:endParaRPr lang="cs-CZ" dirty="0"/>
          </a:p>
        </p:txBody>
      </p:sp>
    </p:spTree>
    <p:extLst>
      <p:ext uri="{BB962C8B-B14F-4D97-AF65-F5344CB8AC3E}">
        <p14:creationId xmlns:p14="http://schemas.microsoft.com/office/powerpoint/2010/main" val="25790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CD31F-97DC-161D-0148-E99BFE807FCA}"/>
              </a:ext>
            </a:extLst>
          </p:cNvPr>
          <p:cNvSpPr>
            <a:spLocks noGrp="1"/>
          </p:cNvSpPr>
          <p:nvPr>
            <p:ph type="title"/>
          </p:nvPr>
        </p:nvSpPr>
        <p:spPr/>
        <p:txBody>
          <a:bodyPr/>
          <a:lstStyle/>
          <a:p>
            <a:r>
              <a:rPr lang="cs-CZ" dirty="0"/>
              <a:t>Filozofie</a:t>
            </a:r>
          </a:p>
        </p:txBody>
      </p:sp>
      <p:sp>
        <p:nvSpPr>
          <p:cNvPr id="3" name="Zástupný text 2">
            <a:extLst>
              <a:ext uri="{FF2B5EF4-FFF2-40B4-BE49-F238E27FC236}">
                <a16:creationId xmlns:a16="http://schemas.microsoft.com/office/drawing/2014/main" id="{DFB7028A-5950-92B8-4755-B5A6E04CAF56}"/>
              </a:ext>
            </a:extLst>
          </p:cNvPr>
          <p:cNvSpPr>
            <a:spLocks noGrp="1"/>
          </p:cNvSpPr>
          <p:nvPr>
            <p:ph type="body" sz="quarter" idx="11"/>
          </p:nvPr>
        </p:nvSpPr>
        <p:spPr>
          <a:xfrm>
            <a:off x="762000" y="1905000"/>
            <a:ext cx="6340929" cy="3048002"/>
          </a:xfrm>
        </p:spPr>
        <p:txBody>
          <a:bodyPr/>
          <a:lstStyle/>
          <a:p>
            <a:r>
              <a:rPr lang="cs-CZ" altLang="cs-CZ" sz="4000" dirty="0"/>
              <a:t>Filozofie – věda, která odkrývá přirozenost světa, hledá pravdu o věcech, o světě, o nás samých.</a:t>
            </a:r>
          </a:p>
          <a:p>
            <a:pPr marL="342900" marR="0" lvl="0" indent="-342900" algn="l" defTabSz="914400" rtl="0" eaLnBrk="1" fontAlgn="base" latinLnBrk="0" hangingPunct="1">
              <a:lnSpc>
                <a:spcPct val="100000"/>
              </a:lnSpc>
              <a:spcBef>
                <a:spcPct val="20000"/>
              </a:spcBef>
              <a:spcAft>
                <a:spcPct val="0"/>
              </a:spcAft>
              <a:buClr>
                <a:srgbClr val="FFFFFF"/>
              </a:buClr>
              <a:buSzPct val="75000"/>
              <a:buFont typeface="Wingdings" panose="05000000000000000000" pitchFamily="2" charset="2"/>
              <a:buChar char="l"/>
              <a:tabLst/>
              <a:defRPr/>
            </a:pPr>
            <a:endParaRPr kumimoji="0" lang="cs-CZ" altLang="cs-CZ" sz="2400" b="1" i="1" u="none" strike="noStrike" kern="1200" cap="none" spc="0" normalizeH="0" baseline="0" noProof="0" dirty="0">
              <a:ln>
                <a:noFill/>
              </a:ln>
              <a:solidFill>
                <a:srgbClr val="FFFFFF"/>
              </a:solidFill>
              <a:effectLst/>
              <a:uLnTx/>
              <a:uFillTx/>
              <a:latin typeface="Arial"/>
              <a:ea typeface="+mn-ea"/>
              <a:cs typeface="+mn-cs"/>
              <a:hlinkClick r:id="rId2"/>
            </a:endParaRPr>
          </a:p>
          <a:p>
            <a:pPr marL="342900" marR="0" lvl="0" indent="-342900" algn="l" defTabSz="914400" rtl="0" eaLnBrk="1" fontAlgn="base" latinLnBrk="0" hangingPunct="1">
              <a:lnSpc>
                <a:spcPct val="100000"/>
              </a:lnSpc>
              <a:spcBef>
                <a:spcPct val="20000"/>
              </a:spcBef>
              <a:spcAft>
                <a:spcPct val="0"/>
              </a:spcAft>
              <a:buClr>
                <a:srgbClr val="FFFFFF"/>
              </a:buClr>
              <a:buSzPct val="75000"/>
              <a:buFont typeface="Wingdings" panose="05000000000000000000" pitchFamily="2" charset="2"/>
              <a:buChar char="l"/>
              <a:tabLst/>
              <a:defRPr/>
            </a:pPr>
            <a:r>
              <a:rPr kumimoji="0" lang="cs-CZ" altLang="cs-CZ" sz="2400" b="1" i="1" u="none" strike="noStrike" kern="1200" cap="none" spc="0" normalizeH="0" baseline="0" noProof="0" dirty="0">
                <a:ln>
                  <a:noFill/>
                </a:ln>
                <a:solidFill>
                  <a:srgbClr val="FFFFFF"/>
                </a:solidFill>
                <a:effectLst/>
                <a:uLnTx/>
                <a:uFillTx/>
                <a:latin typeface="Arial"/>
                <a:ea typeface="+mn-ea"/>
                <a:cs typeface="+mn-cs"/>
                <a:hlinkClick r:id="rId2"/>
              </a:rPr>
              <a:t>https://www.youtube.com/watch?v=pJQr77Vzwyk</a:t>
            </a:r>
            <a:r>
              <a:rPr kumimoji="0" lang="cs-CZ" altLang="cs-CZ" sz="2400" b="1" i="1" u="none" strike="noStrike" kern="1200" cap="none" spc="0" normalizeH="0" baseline="0" noProof="0" dirty="0">
                <a:ln>
                  <a:noFill/>
                </a:ln>
                <a:solidFill>
                  <a:srgbClr val="FFFFFF"/>
                </a:solidFill>
                <a:effectLst/>
                <a:uLnTx/>
                <a:uFillTx/>
                <a:latin typeface="Arial"/>
                <a:ea typeface="+mn-ea"/>
                <a:cs typeface="+mn-cs"/>
              </a:rPr>
              <a:t> (</a:t>
            </a:r>
            <a:r>
              <a:rPr kumimoji="0" lang="cs-CZ" altLang="cs-CZ" sz="2400" b="1" i="1" u="none" strike="noStrike" kern="1200" cap="none" spc="0" normalizeH="0" baseline="0" noProof="0" dirty="0">
                <a:ln>
                  <a:noFill/>
                </a:ln>
                <a:solidFill>
                  <a:srgbClr val="FFFFFF"/>
                </a:solidFill>
                <a:effectLst/>
                <a:uLnTx/>
                <a:uFillTx/>
                <a:latin typeface="Arial"/>
                <a:ea typeface="+mn-ea"/>
                <a:cs typeface="+mn-cs"/>
                <a:hlinkClick r:id="rId3"/>
              </a:rPr>
              <a:t>https://cs.khanacademy.org/</a:t>
            </a:r>
            <a:r>
              <a:rPr kumimoji="0" lang="cs-CZ" altLang="cs-CZ" sz="2400" b="1" i="1" u="none" strike="noStrike" kern="1200" cap="none" spc="0" normalizeH="0" baseline="0" noProof="0" dirty="0">
                <a:ln>
                  <a:noFill/>
                </a:ln>
                <a:solidFill>
                  <a:srgbClr val="FFFFFF"/>
                </a:solidFill>
                <a:effectLst/>
                <a:uLnTx/>
                <a:uFillTx/>
                <a:latin typeface="Arial"/>
                <a:ea typeface="+mn-ea"/>
                <a:cs typeface="+mn-cs"/>
              </a:rPr>
              <a:t>) </a:t>
            </a:r>
            <a:r>
              <a:rPr kumimoji="0" lang="en-US" altLang="cs-CZ" sz="2400" b="0" i="0" u="none" strike="noStrike" kern="1200" cap="none" spc="0" normalizeH="0" baseline="0" noProof="0" dirty="0">
                <a:ln>
                  <a:noFill/>
                </a:ln>
                <a:solidFill>
                  <a:srgbClr val="FFFFFF"/>
                </a:solidFill>
                <a:effectLst/>
                <a:uLnTx/>
                <a:uFillTx/>
                <a:latin typeface="Arial"/>
                <a:ea typeface="+mn-ea"/>
                <a:cs typeface="+mn-cs"/>
              </a:rPr>
              <a:t>Socrates Plato Aristotle | World History | Khan Academy</a:t>
            </a:r>
          </a:p>
          <a:p>
            <a:endParaRPr lang="cs-CZ" sz="4000" dirty="0"/>
          </a:p>
        </p:txBody>
      </p:sp>
    </p:spTree>
    <p:extLst>
      <p:ext uri="{BB962C8B-B14F-4D97-AF65-F5344CB8AC3E}">
        <p14:creationId xmlns:p14="http://schemas.microsoft.com/office/powerpoint/2010/main" val="57621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7">
      <a:dk1>
        <a:sysClr val="windowText" lastClr="000000"/>
      </a:dk1>
      <a:lt1>
        <a:sysClr val="window" lastClr="FFFFFF"/>
      </a:lt1>
      <a:dk2>
        <a:srgbClr val="44546A"/>
      </a:dk2>
      <a:lt2>
        <a:srgbClr val="E7E6E6"/>
      </a:lt2>
      <a:accent1>
        <a:srgbClr val="E23042"/>
      </a:accent1>
      <a:accent2>
        <a:srgbClr val="3578AF"/>
      </a:accent2>
      <a:accent3>
        <a:srgbClr val="C4C4C4"/>
      </a:accent3>
      <a:accent4>
        <a:srgbClr val="A80B22"/>
      </a:accent4>
      <a:accent5>
        <a:srgbClr val="E2E2E2"/>
      </a:accent5>
      <a:accent6>
        <a:srgbClr val="2A6187"/>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er Template_Heritage Month Presentation" id="{910467CA-E581-43CB-A3F9-242953556B2E}" vid="{325629C9-8C54-4982-A5E7-91DBF3E63BF9}"/>
    </a:ext>
  </a:extLst>
</a:theme>
</file>

<file path=ppt/theme/theme2.xml><?xml version="1.0" encoding="utf-8"?>
<a:theme xmlns:a="http://schemas.openxmlformats.org/drawingml/2006/main" name="Balík">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80AD4D6-2712-4EC3-A727-A5652AD67F9C}">
  <ds:schemaRefs>
    <ds:schemaRef ds:uri="http://schemas.microsoft.com/sharepoint/v3/contenttype/forms"/>
  </ds:schemaRefs>
</ds:datastoreItem>
</file>

<file path=customXml/itemProps2.xml><?xml version="1.0" encoding="utf-8"?>
<ds:datastoreItem xmlns:ds="http://schemas.openxmlformats.org/officeDocument/2006/customXml" ds:itemID="{A704BC66-A771-492B-8E79-E3C5E33B7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3ACE82-BD1C-4CC4-B9C6-7097502B70B7}">
  <ds:schemaRefs>
    <ds:schemaRef ds:uri="http://schemas.microsoft.com/office/2006/metadata/properties"/>
    <ds:schemaRef ds:uri="http://purl.org/dc/dcmitype/"/>
    <ds:schemaRef ds:uri="http://schemas.microsoft.com/sharepoint/v3"/>
    <ds:schemaRef ds:uri="71af3243-3dd4-4a8d-8c0d-dd76da1f02a5"/>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Starter Template_Heritage Month Presentation</Template>
  <TotalTime>288</TotalTime>
  <Words>3248</Words>
  <Application>Microsoft Office PowerPoint</Application>
  <PresentationFormat>Širokoúhlá obrazovka</PresentationFormat>
  <Paragraphs>177</Paragraphs>
  <Slides>37</Slides>
  <Notes>1</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37</vt:i4>
      </vt:variant>
    </vt:vector>
  </HeadingPairs>
  <TitlesOfParts>
    <vt:vector size="45" baseType="lpstr">
      <vt:lpstr>Arial</vt:lpstr>
      <vt:lpstr>Gill Sans MT</vt:lpstr>
      <vt:lpstr>Segoe UI</vt:lpstr>
      <vt:lpstr>Symbol</vt:lpstr>
      <vt:lpstr>Times New Roman</vt:lpstr>
      <vt:lpstr>Wingdings</vt:lpstr>
      <vt:lpstr>Office Theme</vt:lpstr>
      <vt:lpstr>Balík</vt:lpstr>
      <vt:lpstr>Etická dilemata v sociální práci  Mgr. Andrea Preissová Krejčí </vt:lpstr>
      <vt:lpstr>Zakončení</vt:lpstr>
      <vt:lpstr>Co nás čeká?  </vt:lpstr>
      <vt:lpstr>Literatura</vt:lpstr>
      <vt:lpstr>Literatura</vt:lpstr>
      <vt:lpstr>Etika a integrita veřejné správy  BOHATÁ, Marie. Etika a integrita veřejné správy. Grada, 2022. ISBN 978-80-271-4652-9. Dostupné také z: https://www.bookport.cz/kniha/etika-a-integrita-verejne-spravy-10796/. </vt:lpstr>
      <vt:lpstr>Přehled probírané látky</vt:lpstr>
      <vt:lpstr>Základní pojmy související s etikou</vt:lpstr>
      <vt:lpstr>Filozofie</vt:lpstr>
      <vt:lpstr>Etika </vt:lpstr>
      <vt:lpstr>Etika - starověk</vt:lpstr>
      <vt:lpstr>https://www.youtube.com/watch?v=pJQr77Vzwyk   Vznik filozofie:  6.- 5. století př. n. l.</vt:lpstr>
      <vt:lpstr>Kanály </vt:lpstr>
      <vt:lpstr>Filozofie a etika</vt:lpstr>
      <vt:lpstr>Sokratés</vt:lpstr>
      <vt:lpstr>Sókratés (470–399 př. n. l.)</vt:lpstr>
      <vt:lpstr>Platón</vt:lpstr>
      <vt:lpstr>Život</vt:lpstr>
      <vt:lpstr>Akademie (387 př. - 529 n. l.) </vt:lpstr>
      <vt:lpstr>Nauka o světě idejí, mýtus o jeskyni </vt:lpstr>
      <vt:lpstr>Prezentace aplikace PowerPoint</vt:lpstr>
      <vt:lpstr>Nauka o duši, ctnostech a ideálním státu </vt:lpstr>
      <vt:lpstr>Shrnutí: </vt:lpstr>
      <vt:lpstr>ARISTOTELÉS (384/3-322 př.n.l.) </vt:lpstr>
      <vt:lpstr>Aristotelova metafyzika, etika a definice člověka Pohyb není jen přechod věci z možnosti do uskutečnění, ale tento přechod se děje skrze formování látky tvarem – formou. Této nauce se říká hýlémorfismus. Formou člověka je jeho duchovní složka, tedy duše, chápaná jako racionální složka života. Aristotelova etika je založena na myšlence lidské touhy po blaženosti. Pravá blaženost spočívá v osvojení si zdatností (především dobra a spravedlnosti). Tvrdí, že člověk je stvořen pro společnost, pro obec, pro polis; člověk je ZÓON FYSEI POLITIKON: tvorem od přirozenosti společenským.  </vt:lpstr>
      <vt:lpstr>Aristotelés</vt:lpstr>
      <vt:lpstr>Etika, morálka a právo</vt:lpstr>
      <vt:lpstr>Základní etické otázky</vt:lpstr>
      <vt:lpstr>Stoikové - helénismus</vt:lpstr>
      <vt:lpstr>Epikúreismus</vt:lpstr>
      <vt:lpstr>Pyrrhónská skeptická škola</vt:lpstr>
      <vt:lpstr>Etika jako filozofická disciplína a její význam pro sociální práci   </vt:lpstr>
      <vt:lpstr>Profesní etika </vt:lpstr>
      <vt:lpstr>Profesní etika </vt:lpstr>
      <vt:lpstr>Profesní etika </vt:lpstr>
      <vt:lpstr>Shrnutí</vt:lpstr>
      <vt:lpstr>Odevzdání práce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Etická dilemata v sociální práci  Mgr. Andrea Preissová Krejčí</dc:title>
  <dc:subject/>
  <dc:creator>pre0039</dc:creator>
  <cp:keywords/>
  <dc:description/>
  <cp:lastModifiedBy>admin</cp:lastModifiedBy>
  <cp:revision>8</cp:revision>
  <dcterms:created xsi:type="dcterms:W3CDTF">2021-02-18T07:10:18Z</dcterms:created>
  <dcterms:modified xsi:type="dcterms:W3CDTF">2025-11-07T13:20:27Z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