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2.xml" ContentType="application/vnd.openxmlformats-officedocument.themeOverrid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Override3.xml" ContentType="application/vnd.openxmlformats-officedocument.themeOverrid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Override4.xml" ContentType="application/vnd.openxmlformats-officedocument.themeOverrid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Override5.xml" ContentType="application/vnd.openxmlformats-officedocument.themeOverrid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Override6.xml" ContentType="application/vnd.openxmlformats-officedocument.themeOverrid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Override7.xml" ContentType="application/vnd.openxmlformats-officedocument.themeOverrid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Override8.xml" ContentType="application/vnd.openxmlformats-officedocument.themeOverrid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Override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73" r:id="rId2"/>
    <p:sldMasterId id="2147483685" r:id="rId3"/>
    <p:sldMasterId id="2147483697" r:id="rId4"/>
    <p:sldMasterId id="2147483709" r:id="rId5"/>
    <p:sldMasterId id="2147483721" r:id="rId6"/>
    <p:sldMasterId id="2147483733" r:id="rId7"/>
    <p:sldMasterId id="2147483757" r:id="rId8"/>
    <p:sldMasterId id="2147483769" r:id="rId9"/>
    <p:sldMasterId id="2147483781" r:id="rId10"/>
  </p:sldMasterIdLst>
  <p:sldIdLst>
    <p:sldId id="256" r:id="rId11"/>
    <p:sldId id="258" r:id="rId12"/>
    <p:sldId id="259" r:id="rId13"/>
    <p:sldId id="266" r:id="rId14"/>
    <p:sldId id="273" r:id="rId15"/>
    <p:sldId id="274" r:id="rId16"/>
    <p:sldId id="306" r:id="rId17"/>
    <p:sldId id="307" r:id="rId18"/>
    <p:sldId id="308" r:id="rId19"/>
    <p:sldId id="309" r:id="rId20"/>
    <p:sldId id="284" r:id="rId21"/>
    <p:sldId id="285" r:id="rId22"/>
    <p:sldId id="267" r:id="rId23"/>
    <p:sldId id="262" r:id="rId24"/>
    <p:sldId id="263" r:id="rId25"/>
    <p:sldId id="260" r:id="rId26"/>
    <p:sldId id="299" r:id="rId27"/>
    <p:sldId id="261" r:id="rId28"/>
    <p:sldId id="300" r:id="rId29"/>
    <p:sldId id="304" r:id="rId30"/>
    <p:sldId id="275" r:id="rId31"/>
    <p:sldId id="276" r:id="rId32"/>
    <p:sldId id="277" r:id="rId33"/>
    <p:sldId id="278" r:id="rId34"/>
    <p:sldId id="305" r:id="rId35"/>
    <p:sldId id="265" r:id="rId36"/>
    <p:sldId id="268" r:id="rId37"/>
    <p:sldId id="269" r:id="rId38"/>
    <p:sldId id="279" r:id="rId39"/>
    <p:sldId id="280" r:id="rId40"/>
    <p:sldId id="281" r:id="rId41"/>
    <p:sldId id="282" r:id="rId42"/>
    <p:sldId id="283" r:id="rId43"/>
    <p:sldId id="270" r:id="rId44"/>
    <p:sldId id="272" r:id="rId45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43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presProps" Target="pres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hemeOverride" Target="../theme/themeOverride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Po kliknutí lze upravit styl předlohy nadpisů.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solidFill>
                  <a:srgbClr val="F8F8F8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rgbClr val="F8F8F8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F8F8F8"/>
                </a:solidFill>
              </a:defRPr>
            </a:lvl1pPr>
          </a:lstStyle>
          <a:p>
            <a:pPr>
              <a:defRPr/>
            </a:pPr>
            <a:fld id="{BF05F0FF-5963-449B-A1A6-3F6187A5355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3021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E2253-859E-4CF1-B1CC-6DE27F3A215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917919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bdélník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bdélník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bdélník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3" name="Přímá spojovací čára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4" name="Přímá spojovací čára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5" name="Přímá spojovací čára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6" name="Obdélník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Elipsa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Elipsa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Elipsa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Elipsa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Elipsa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/>
              <a:t>Klepnutím lze upravit styl předlohy podnadpisů.</a:t>
            </a:r>
            <a:endParaRPr lang="en-US"/>
          </a:p>
        </p:txBody>
      </p:sp>
      <p:sp>
        <p:nvSpPr>
          <p:cNvPr id="22" name="Zástupný symbol pro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50F5D-5C8E-40A8-8122-4EE4856B2528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23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4" name="Zástupný symbol pro číslo snímk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58FE9-AC59-460E-AF0A-4D7AF5B44E7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55043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B6EDCB9-E33A-4D38-9495-8A27D4F891D0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5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7B067D5-835D-434A-BA5B-12BD161FB44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33711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bdélník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bdélník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bdélník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3" name="Obdélník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Elipsa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Elipsa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Elipsa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Elipsa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Elipsa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Přímá spojovací čára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0" name="Zástupný symbol pro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>
                <a:solidFill>
                  <a:srgbClr val="D6ECFF"/>
                </a:solidFill>
              </a:defRPr>
            </a:lvl1pPr>
          </a:lstStyle>
          <a:p>
            <a:pPr>
              <a:defRPr/>
            </a:pPr>
            <a:fld id="{222F31C3-AD8E-42E1-ABCF-EE0F30A5657E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21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>
                <a:solidFill>
                  <a:srgbClr val="D6ECFF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A1A8C-ACFD-4CC8-A740-9EA47D2EE8B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48356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C2644-1E15-4134-91BE-EB9265B05D28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F78F3-699C-42D8-8588-A0F79DAC62B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379058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7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026C5-0394-4EEF-BDE2-7BF91329E110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8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FA82A-4A0B-4CDE-9C65-FD24B376FD5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364970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D5379D7-2F41-4BD1-B853-C0905633E4C8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4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43177B1-86DC-4356-A450-D8A4C67E505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247006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ACCF7-6BA2-4494-8AE0-66A8C26FEF12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B0F99-2674-436A-AA6E-10EB6E62B65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375402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ovací čára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6" name="Přímá spojovací čára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Elipsa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2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8C307D6-2EAE-4038-B0D7-927C6D7CB740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13" name="Zástupný symbol pro číslo snímku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130BE24-0F70-4E0E-A072-B53F4BD202E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4" name="Zástupný symbol pro zápatí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2874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ovací čára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6" name="Elipsa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Obdélník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/>
              <a:t>Klepnutím na ikonu přidáte obrázek.</a:t>
            </a:r>
            <a:endParaRPr lang="en-US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2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EEA1C2A-2ACD-44D0-A3E8-6EB29F47BC25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13" name="Zástupný symbol pro číslo snímk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3A42057-5171-40FE-A27B-87E55C050D0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4" name="Zástupný symbol pro zápatí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344615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94905-0BEA-4412-AB6E-C439BCA2B25A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503DC-E82E-4123-8096-F7D74E8E896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7958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00850" y="274638"/>
            <a:ext cx="188595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143000" y="274638"/>
            <a:ext cx="550545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7179E-3A73-49F6-B291-B31D3479D26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200752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C2B62-9A74-4A10-A62F-E6798BCD787C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3E73A-4FD3-4DBA-BEF2-5DF2A45E871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3402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bdélník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bdélník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bdélník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3" name="Přímá spojovací čára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4" name="Přímá spojovací čára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5" name="Přímá spojovací čára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6" name="Obdélník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Elipsa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Elipsa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Elipsa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Elipsa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Elipsa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/>
              <a:t>Klepnutím lze upravit styl předlohy podnadpisů.</a:t>
            </a:r>
            <a:endParaRPr lang="en-US"/>
          </a:p>
        </p:txBody>
      </p:sp>
      <p:sp>
        <p:nvSpPr>
          <p:cNvPr id="22" name="Zástupný symbol pro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A4A416-E681-4A5D-A92D-BED9757FD4C9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23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4" name="Zástupný symbol pro číslo snímk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E7315-7CDD-4233-B792-AD5A86C7933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6729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E69431A-CE08-4DE6-B848-FABD3C3022C3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5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2CE1035-3E42-4ED8-A679-EB74F0A0735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2824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bdélník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bdélník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bdélník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3" name="Obdélník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Elipsa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Elipsa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Elipsa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Elipsa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Elipsa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Přímá spojovací čára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0" name="Zástupný symbol pro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>
                <a:solidFill>
                  <a:srgbClr val="D6ECFF"/>
                </a:solidFill>
              </a:defRPr>
            </a:lvl1pPr>
          </a:lstStyle>
          <a:p>
            <a:pPr>
              <a:defRPr/>
            </a:pPr>
            <a:fld id="{5C0A6DE0-F763-4DB8-AA80-7082F154B691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21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>
                <a:solidFill>
                  <a:srgbClr val="D6ECFF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E39DE7-613F-432F-8BB2-99E09E4B01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6390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593A9-D7B5-4EFE-9A75-BEE20A7A3ECB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5DDBB-DA29-494E-B94A-56E6B54E6D5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54403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7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1D704-9B8A-4EAD-8738-3F2699B3ABA3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8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2ED1F-2539-4C74-99DB-F2D0FCAAA36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4104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2240334-1CA8-4677-94DC-DAFB6CABCDB9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4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2766AA4-71F4-44E5-A508-527E570AA7A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0407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2302C-9E15-46A4-B160-00AD8927F376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77124-07FB-49EC-B025-57CA7DAABD9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0881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ovací čára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6" name="Přímá spojovací čára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Elipsa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2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5A2AB7B-FF7E-4587-9552-CDC6045C2182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13" name="Zástupný symbol pro číslo snímku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DC3EE78-F8F5-4CEB-BDB4-245F8CF2E1E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4" name="Zástupný symbol pro zápatí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42204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85052-B850-490A-AFB7-B1C4E5978F0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30855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ovací čára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6" name="Elipsa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Obdélník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/>
              <a:t>Klepnutím na ikonu přidáte obrázek.</a:t>
            </a:r>
            <a:endParaRPr lang="en-US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2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DBA7568-AD8A-4E62-8B33-8EFAA0F6E8F0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13" name="Zástupný symbol pro číslo snímk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A84FD76-02E9-4DEB-B0FB-49737FCE31E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4" name="Zástupný symbol pro zápatí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4212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5269D-4378-4276-92D6-3513FA3C2366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86358-E6FC-4193-9D31-4CCFB49D438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68386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8B235-C5FF-46EA-AA95-CCF9EA44D3BC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DA1A8-E8F5-49B0-A1BF-45F1FAE0B40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463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bdélník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bdélník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bdélník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3" name="Přímá spojovací čára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4" name="Přímá spojovací čára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5" name="Přímá spojovací čára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6" name="Obdélník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Elipsa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Elipsa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Elipsa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Elipsa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Elipsa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/>
              <a:t>Klepnutím lze upravit styl předlohy podnadpisů.</a:t>
            </a:r>
            <a:endParaRPr lang="en-US"/>
          </a:p>
        </p:txBody>
      </p:sp>
      <p:sp>
        <p:nvSpPr>
          <p:cNvPr id="22" name="Zástupný symbol pro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16821-A3A3-4B34-9D62-79D2C0EE77D9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23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4" name="Zástupný symbol pro číslo snímk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E4BF9-9188-45EC-A048-7F526D8A88D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47613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1F5D7ED-7BFA-41DA-B367-F370653A5ED3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5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14D7608-1322-4DBB-9DFF-A363E0FAAE9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66438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bdélník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bdélník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bdélník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3" name="Obdélník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Elipsa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Elipsa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Elipsa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Elipsa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Elipsa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Přímá spojovací čára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0" name="Zástupný symbol pro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>
                <a:solidFill>
                  <a:srgbClr val="D6ECFF"/>
                </a:solidFill>
              </a:defRPr>
            </a:lvl1pPr>
          </a:lstStyle>
          <a:p>
            <a:pPr>
              <a:defRPr/>
            </a:pPr>
            <a:fld id="{7C6BDD62-0ED1-4854-BFF3-24C3C6AAB43A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21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>
                <a:solidFill>
                  <a:srgbClr val="D6ECFF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5D5F9-95B9-40CB-B698-F9DF968E1C4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9667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89A7F-C8AF-4E4F-9618-1BB2A65E2610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45D3E-2DBD-43B9-B0FD-240D9BD430B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1582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7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88670-552B-4D8B-8432-04CF262931E1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8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0DBB5-98B6-4FE2-B343-D983FD00444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01868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BEDDEC6-99CD-4D1D-8274-730631FC7290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4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F8CE190-A20C-4D92-A9DF-FA07B0BDC6D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95962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0D862-C837-4DBD-8015-FE1D897840BC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E0CEC-DEE9-4731-BDDA-FD003F201C9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6804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34B5E-F74E-4042-9255-F6E8FFD693D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2708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ovací čára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6" name="Přímá spojovací čára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Elipsa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2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E0F684B-6FFB-4DC5-B249-7D14A01A25E5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13" name="Zástupný symbol pro číslo snímku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CC259F3-5D14-4FBA-B49A-6C564F05F02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4" name="Zástupný symbol pro zápatí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8013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ovací čára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6" name="Elipsa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Obdélník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/>
              <a:t>Klepnutím na ikonu přidáte obrázek.</a:t>
            </a:r>
            <a:endParaRPr lang="en-US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2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B247E5A-1168-443D-8E3C-0EB7D6785339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13" name="Zástupný symbol pro číslo snímk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9C3E2D8-6F4C-4B57-9EB5-B6940EC6A0C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4" name="Zástupný symbol pro zápatí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4839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CDD3E-EA05-4E78-AC03-ED17BF665DE6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0F0C8-CFD5-4097-93A5-EC9F6895BB4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42476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AC5F9-23D6-4CA5-BC85-AA2F5317A597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8622D-8FF7-4701-AB59-18619FD1774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27630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bdélník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bdélník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bdélník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3" name="Přímá spojovací čára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4" name="Přímá spojovací čára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5" name="Přímá spojovací čára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6" name="Obdélník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Elipsa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Elipsa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Elipsa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Elipsa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Elipsa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/>
              <a:t>Klepnutím lze upravit styl předlohy podnadpisů.</a:t>
            </a:r>
            <a:endParaRPr lang="en-US"/>
          </a:p>
        </p:txBody>
      </p:sp>
      <p:sp>
        <p:nvSpPr>
          <p:cNvPr id="22" name="Zástupný symbol pro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7A8C0-91B2-42E8-8BF6-B6E73B27919A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23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4" name="Zástupný symbol pro číslo snímk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A5493-BD89-415C-A6DB-60B653ED431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4237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7A0AACF-A4FC-4F08-9010-CE33C32FFF56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5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AA7FF69-1E9A-44FA-8AE2-E63CAA8A969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13831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bdélník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bdélník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bdélník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3" name="Obdélník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Elipsa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Elipsa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Elipsa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Elipsa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Elipsa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Přímá spojovací čára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0" name="Zástupný symbol pro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>
                <a:solidFill>
                  <a:srgbClr val="D6ECFF"/>
                </a:solidFill>
              </a:defRPr>
            </a:lvl1pPr>
          </a:lstStyle>
          <a:p>
            <a:pPr>
              <a:defRPr/>
            </a:pPr>
            <a:fld id="{9CE45918-6207-4917-9BD3-8192818A9ECD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21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>
                <a:solidFill>
                  <a:srgbClr val="D6ECFF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1667A-09F9-48C6-AC0C-14A91E9051F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0177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9AC95-CB46-4D8D-BF20-A1FE9D69551B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112A6-110B-4C23-B2A9-EF5448E2632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40084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7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669B2-CEC1-4896-9F40-08FF54B3B921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8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708C3-D458-4A36-9120-E94AE3B8D36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9031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3E6CDF4-CD72-47DD-90A0-2ABC472B6FF1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4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9ABD62D-124C-4B77-985E-132E76CC813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3326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43000" y="1600200"/>
            <a:ext cx="3695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91100" y="1600200"/>
            <a:ext cx="3695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6C9A5-B9DE-4214-BB51-B21ADF27646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32118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638FE-54E4-42FB-966A-5BFB9F9FE116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C1BC4-7EDC-48DE-88F8-17433EBDA4B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1011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ovací čára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6" name="Přímá spojovací čára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Elipsa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2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D894EFA-DE80-4F9C-9447-6E1344F935EE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13" name="Zástupný symbol pro číslo snímku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4F29841-006E-4C88-97E4-123E50C88B6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4" name="Zástupný symbol pro zápatí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98043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ovací čára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6" name="Elipsa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Obdélník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/>
              <a:t>Klepnutím na ikonu přidáte obrázek.</a:t>
            </a:r>
            <a:endParaRPr lang="en-US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2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3B64848-93FC-4B1A-8312-F96A3C247D2A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13" name="Zástupný symbol pro číslo snímk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BA91B48-9BD0-41C4-A2F1-54A27CE787F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4" name="Zástupný symbol pro zápatí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86023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D1B1E-92FB-46ED-B490-E00454B9EE22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5E11D-BD13-4877-87E9-1B367CBA0C5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59527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41A55-BE0E-4160-8039-9BC55F8128D7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66DDA-435F-469B-82FB-06BC3597BBA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96467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bdélník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bdélník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bdélník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3" name="Přímá spojovací čára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4" name="Přímá spojovací čára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5" name="Přímá spojovací čára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6" name="Obdélník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Elipsa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Elipsa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Elipsa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Elipsa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Elipsa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/>
              <a:t>Klepnutím lze upravit styl předlohy podnadpisů.</a:t>
            </a:r>
            <a:endParaRPr lang="en-US"/>
          </a:p>
        </p:txBody>
      </p:sp>
      <p:sp>
        <p:nvSpPr>
          <p:cNvPr id="22" name="Zástupný symbol pro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F1F2E-0C38-4953-840F-BA3DC08DF4A3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23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4" name="Zástupný symbol pro číslo snímk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28530-9A0F-447B-B74D-C9C7001347D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9662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A328EE8-B6AD-4AE3-9FE5-3C154CAA9D58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5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F908A2F-5878-4973-9104-2D9BB4268C5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71914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bdélník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bdélník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bdélník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3" name="Obdélník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Elipsa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Elipsa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Elipsa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Elipsa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Elipsa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Přímá spojovací čára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0" name="Zástupný symbol pro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>
                <a:solidFill>
                  <a:srgbClr val="D6ECFF"/>
                </a:solidFill>
              </a:defRPr>
            </a:lvl1pPr>
          </a:lstStyle>
          <a:p>
            <a:pPr>
              <a:defRPr/>
            </a:pPr>
            <a:fld id="{7A8EBB2E-D8DD-4E57-B688-47D022D96B62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21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>
                <a:solidFill>
                  <a:srgbClr val="D6ECFF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916B8-E8A8-4AEB-977A-BF32163CF89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86632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8D344-0FDF-460D-BF8C-B5721B9DBE05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21398-E291-4F54-BA6E-59C2A61CBF2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4454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7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3A624-6837-420A-9FB4-F49EE067E5D6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8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EC176-C9C5-46C1-841A-0640BF29837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7883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92A1E-A501-46DD-8F18-BFB5AED047C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96818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85152A2-25C6-4D5B-95BF-886F832EA264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4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5A21916-DA01-42EB-A06A-82B44F47BA7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7091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43DD8-6033-4EFF-8EB8-08D5050C5FC5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BB643-50C2-4093-AA79-DB60CDA8939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22134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ovací čára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6" name="Přímá spojovací čára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Elipsa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2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C3A5FA7-84FF-48B2-A2C5-BBEC955E50BC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13" name="Zástupný symbol pro číslo snímku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AEDBC6A-9029-4DE3-B403-828197415F2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4" name="Zástupný symbol pro zápatí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38607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ovací čára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6" name="Elipsa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Obdélník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/>
              <a:t>Klepnutím na ikonu přidáte obrázek.</a:t>
            </a:r>
            <a:endParaRPr lang="en-US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2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E77BA59-4E5C-4F37-8426-386F63F5FA66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13" name="Zástupný symbol pro číslo snímk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37B7876-D01A-4B93-93BA-E91B878A539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4" name="Zástupný symbol pro zápatí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87513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3BF45-7758-4E44-B9E7-FE6257C27432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A268F-3A4F-404F-95A5-2A84A041896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75091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2F779-9E58-4149-B4B9-10485B221C8B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A4B3A-9F2F-4E02-A9F1-9D7E65DE1BB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05430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bdélník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bdélník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bdélník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3" name="Přímá spojovací čára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4" name="Přímá spojovací čára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5" name="Přímá spojovací čára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6" name="Obdélník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Elipsa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Elipsa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Elipsa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Elipsa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Elipsa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/>
              <a:t>Klepnutím lze upravit styl předlohy podnadpisů.</a:t>
            </a:r>
            <a:endParaRPr lang="en-US"/>
          </a:p>
        </p:txBody>
      </p:sp>
      <p:sp>
        <p:nvSpPr>
          <p:cNvPr id="22" name="Zástupný symbol pro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C8616-2239-4DF4-9141-325A2BB35161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23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4" name="Zástupný symbol pro číslo snímk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22E15-D73D-41F6-94FB-BD6CB843C2C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9293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B001A01-030C-4039-BF25-1664B17FA12F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5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F1D1FD9-0714-46F4-8023-4F482001E07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96119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bdélník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bdélník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bdélník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3" name="Obdélník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Elipsa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Elipsa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Elipsa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Elipsa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Elipsa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Přímá spojovací čára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0" name="Zástupný symbol pro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>
                <a:solidFill>
                  <a:srgbClr val="D6ECFF"/>
                </a:solidFill>
              </a:defRPr>
            </a:lvl1pPr>
          </a:lstStyle>
          <a:p>
            <a:pPr>
              <a:defRPr/>
            </a:pPr>
            <a:fld id="{EBA864D2-463D-4AC3-9154-785F4F4F65CF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21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>
                <a:solidFill>
                  <a:srgbClr val="D6ECFF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C29A9-80EF-470F-BE29-D95D9F92498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0716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8BCC8-C50B-437A-AFC8-9FE86477D3CC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B1691-D36C-43E9-8633-400861B2628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8256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E7057-5053-418E-B7CF-4A86C622EE6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0882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7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4CCA4-1810-4095-AB43-1BF293927C2E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8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E4E21-6381-4751-8C79-FA0ADD8A47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77361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E1D78FD-CDA2-4C06-950D-9066AC587477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4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A147F70-E824-4D28-B184-00167794DF6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24524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B9409-226F-4F49-8B9B-36ECFF8DF30A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B06B9-6084-4031-85E1-074C85CF9C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92986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ovací čára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6" name="Přímá spojovací čára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Elipsa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2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F259BF8-D2C0-4818-98E9-C58B8E3AD852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13" name="Zástupný symbol pro číslo snímku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18D8038-0967-4CD1-BEDE-1E20D977661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4" name="Zástupný symbol pro zápatí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34646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ovací čára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6" name="Elipsa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Obdélník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/>
              <a:t>Klepnutím na ikonu přidáte obrázek.</a:t>
            </a:r>
            <a:endParaRPr lang="en-US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2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0986D52-1996-4B91-ADA9-E61991EF25A4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13" name="Zástupný symbol pro číslo snímk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DBB744B-C6A1-4DFC-BB9F-C7E4542AD78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4" name="Zástupný symbol pro zápatí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31257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197A9-1E71-4F6B-A61D-481980A85CAB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CD7EE-9EE1-45A0-87DE-48BB01234C6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44351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699F7-9AE8-4891-AE5B-F43C79F2E986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27A57-DBDB-4432-9379-61295679289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3008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bdélník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bdélník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bdélník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3" name="Přímá spojovací čára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4" name="Přímá spojovací čára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5" name="Přímá spojovací čára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6" name="Obdélník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Elipsa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Elipsa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Elipsa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Elipsa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Elipsa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/>
              <a:t>Klepnutím lze upravit styl předlohy podnadpisů.</a:t>
            </a:r>
            <a:endParaRPr lang="en-US"/>
          </a:p>
        </p:txBody>
      </p:sp>
      <p:sp>
        <p:nvSpPr>
          <p:cNvPr id="22" name="Zástupný symbol pro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F16B7-F5FD-40E9-88B7-15BB0945DF1E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23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4" name="Zástupný symbol pro číslo snímk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AC712-B5A3-4C67-AB59-C6DDCAA771D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00093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373911A-0AF7-4F8C-8DF0-85D3FC36068F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5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E42925D-ACBA-4D7E-BC68-9F067ECA7DE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51951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bdélník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bdélník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bdélník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3" name="Obdélník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Elipsa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Elipsa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Elipsa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Elipsa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Elipsa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Přímá spojovací čára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0" name="Zástupný symbol pro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>
                <a:solidFill>
                  <a:srgbClr val="D6ECFF"/>
                </a:solidFill>
              </a:defRPr>
            </a:lvl1pPr>
          </a:lstStyle>
          <a:p>
            <a:pPr>
              <a:defRPr/>
            </a:pPr>
            <a:fld id="{33185B27-6D5A-4538-A74A-CB3ECA4A03AC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21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>
                <a:solidFill>
                  <a:srgbClr val="D6ECFF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5079B-17FC-4CF8-BB89-FADE2EF7D38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67382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F8BBD-E610-436E-A92A-617189FA653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21402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5427B-0D91-4DB2-B133-C6EACF0FAED1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1CE58-811D-46EA-A07E-9556C365DA7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98446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7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1C1BD-7DF3-448F-A2BE-9D27C2310937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8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F8DD5-A0F6-4EEE-927B-79453DA257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67045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D1FA790-0EBA-4347-B7C3-495FD366947E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4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FBF6326-15AF-4FE0-AC5F-2EA74D85F6E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71871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CB000-D96E-4D66-9358-0DC07469C0A8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2ACCD-BF0F-4499-892F-2D393FFDC72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28931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ovací čára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6" name="Přímá spojovací čára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Elipsa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2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B1131AB-EE68-4BEE-9B60-229E5AD78C08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13" name="Zástupný symbol pro číslo snímku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CE9DABC-B2B6-4422-AFA7-9CAB2B26AB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4" name="Zástupný symbol pro zápatí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0988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ovací čára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6" name="Elipsa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Obdélník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/>
              <a:t>Klepnutím na ikonu přidáte obrázek.</a:t>
            </a:r>
            <a:endParaRPr lang="en-US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2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2D57694-D77C-4D18-A7D9-7EF91CBBF548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13" name="Zástupný symbol pro číslo snímk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6DAA6A1-CAFF-4531-8233-2871353B66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4" name="Zástupný symbol pro zápatí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94863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88539-8FB0-4638-A3EA-63C0B920D5F8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F537C-1DF9-4A78-8644-1B0C905E247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85061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A15F3-F456-4417-A1C9-D703C6EFE68B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32A16-E64D-4F00-B00D-3BA7FCB0E30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46658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bdélník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bdélník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bdélník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3" name="Přímá spojovací čára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4" name="Přímá spojovací čára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5" name="Přímá spojovací čára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6" name="Obdélník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Elipsa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Elipsa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Elipsa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Elipsa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Elipsa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/>
              <a:t>Klepnutím lze upravit styl předlohy podnadpisů.</a:t>
            </a:r>
            <a:endParaRPr lang="en-US"/>
          </a:p>
        </p:txBody>
      </p:sp>
      <p:sp>
        <p:nvSpPr>
          <p:cNvPr id="22" name="Zástupný symbol pro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DE068-4ACA-4DDB-A060-9F5904ACB681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23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4" name="Zástupný symbol pro číslo snímk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930A5-A5D0-4E1C-93F4-25CED9C11E1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97845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0E7ADDE-2AFC-4BA6-A8C7-8308F4C2A9A4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5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56624C0-8B08-4963-899D-1F82F5FF6A7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1549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28B21-9111-4B7E-B4EC-128C6D12774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61521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bdélník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bdélník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bdélník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3" name="Obdélník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Elipsa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Elipsa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Elipsa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Elipsa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Elipsa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Přímá spojovací čára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0" name="Zástupný symbol pro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>
                <a:solidFill>
                  <a:srgbClr val="D6ECFF"/>
                </a:solidFill>
              </a:defRPr>
            </a:lvl1pPr>
          </a:lstStyle>
          <a:p>
            <a:pPr>
              <a:defRPr/>
            </a:pPr>
            <a:fld id="{2168B0FB-EB2E-47A2-A5EC-14D642BF2BAA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21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>
                <a:solidFill>
                  <a:srgbClr val="D6ECFF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DC505-17E8-4BEB-99A4-6B97172BD93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9062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F29C7-329F-4094-98A4-48ECBFFA7672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E49D6-50AD-4AAA-BAE4-88E1FC1EEF7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70860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7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3D0BD-1A76-464F-BA17-78C195FC5E32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8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12B8D-4006-4E7E-86D4-2E957C4ED81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63853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339B8EF-7A34-46E6-A770-44DDF949E774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4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8063FB0-2C07-47A6-9312-CE3F36A52D5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35376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5B727-C8F1-4C10-8B43-9FD322375C52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8CB1E-EBFC-4712-BFA4-802ADBF6807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34805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ovací čára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6" name="Přímá spojovací čára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Elipsa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2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6807402-5D78-45E9-9F0D-0B3757640213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13" name="Zástupný symbol pro číslo snímku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E24C184-D762-463B-B6B0-4085A48E320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4" name="Zástupný symbol pro zápatí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986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ovací čára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6" name="Elipsa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Obdélník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/>
              <a:t>Klepnutím na ikonu přidáte obrázek.</a:t>
            </a:r>
            <a:endParaRPr lang="en-US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2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DE296A0-2ACA-4E0A-A6F9-A5E0230B804D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13" name="Zástupný symbol pro číslo snímk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D860C51-CB0F-45EA-AF76-4D6D5820F27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4" name="Zástupný symbol pro zápatí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22841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6BA5F-7E37-4E63-B1DE-F47487B60EAF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C612E-B1C1-4CC7-B350-953AE856396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65597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0943A-8D01-4B4C-947E-67DF1CD92846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05D80-EB4A-4076-A998-9EA11E3764B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63776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bdélník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bdélník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bdélník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3" name="Přímá spojovací čára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4" name="Přímá spojovací čára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5" name="Přímá spojovací čára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6" name="Obdélník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Elipsa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Elipsa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Elipsa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Elipsa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Elipsa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/>
              <a:t>Klepnutím lze upravit styl předlohy podnadpisů.</a:t>
            </a:r>
            <a:endParaRPr lang="en-US"/>
          </a:p>
        </p:txBody>
      </p:sp>
      <p:sp>
        <p:nvSpPr>
          <p:cNvPr id="22" name="Zástupný symbol pro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6A991-3350-4A66-BCC1-8C33AFBD4556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23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4" name="Zástupný symbol pro číslo snímk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0F34F-2A7D-4100-8F4E-9DCCAF74524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8207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2E904-4708-454D-B4E6-63679852988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696432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77D73C4-0D0A-45EC-A51E-4D9707AA365D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5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2189FEE-2E22-4E2B-8CB8-2BC2EFA1544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097778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bdélník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bdélník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bdélník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13" name="Obdélník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Elipsa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Elipsa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Elipsa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Elipsa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Elipsa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Přímá spojovací čára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0" name="Zástupný symbol pro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>
                <a:solidFill>
                  <a:srgbClr val="D6ECFF"/>
                </a:solidFill>
              </a:defRPr>
            </a:lvl1pPr>
          </a:lstStyle>
          <a:p>
            <a:pPr>
              <a:defRPr/>
            </a:pPr>
            <a:fld id="{7B0751FC-963B-4236-BFDA-3C4BB0E40147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21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>
                <a:solidFill>
                  <a:srgbClr val="D6ECFF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13411-CA69-4E59-AEC6-1ABA9C200D5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07786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7191A-C53C-4391-BAC6-63549B76EFB0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6182B-A666-4049-90E7-14D953EE2A5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660807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7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26817-67D2-41AD-A3D1-BF5BC6BDAB18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8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5AF1C-4F8A-4D7D-9A43-87D47766765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72412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F05B2EC-6CFC-44C7-A3BE-89B9F8DD9934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4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D6FBCD8-64FA-44EB-951D-626A79579F4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99808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AB62D-EBDE-4FB3-B5BB-FAC09F5454DD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655AD-EC01-4DDA-A930-9C07BD0E91F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643163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ovací čára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6" name="Přímá spojovací čára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Elipsa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2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0156D5E-4A29-4FCA-B259-DE5022947EF7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13" name="Zástupný symbol pro číslo snímku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C6B4F2D-2001-4F19-A042-DB837FADD8C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4" name="Zástupný symbol pro zápatí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62750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ovací čára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6" name="Elipsa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Obdélník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/>
              <a:t>Klepnutím na ikonu přidáte obrázek.</a:t>
            </a:r>
            <a:endParaRPr lang="en-US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2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CEE3FE0-6516-4A8A-9A20-3255B00BFF8F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13" name="Zástupný symbol pro číslo snímk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7E429FB-8528-45CA-8A82-4924F5920CA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4" name="Zástupný symbol pro zápatí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331361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92495-27B7-46D6-8D27-5D1899F0D3EA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6AF62-8D82-44E5-A1FA-7002787DFC5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218721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252A6-1917-4E1A-B8D6-FC1AF6856486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16603-2FA5-47EC-9AE7-7AE8DE87D11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5160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274638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Po kliknutí lze upravit styl předlohy nadpisů.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600200"/>
            <a:ext cx="7543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Po kliknutí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68A95C52-C4BE-4E6F-8DE5-84D047DD061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2292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4E5B6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E7BB748-2214-465F-8974-8961B31E3A6A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4E5B6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2296" name="Přímá spojovací čára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298" name="Přímá spojovací čára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DA9B7A-D24D-4C2C-82C9-0642C54E4F7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3938" r:id="rId4"/>
    <p:sldLayoutId id="2147483939" r:id="rId5"/>
    <p:sldLayoutId id="2147484012" r:id="rId6"/>
    <p:sldLayoutId id="2147483940" r:id="rId7"/>
    <p:sldLayoutId id="2147484013" r:id="rId8"/>
    <p:sldLayoutId id="2147484014" r:id="rId9"/>
    <p:sldLayoutId id="2147483941" r:id="rId10"/>
    <p:sldLayoutId id="214748394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6FB833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C0E5A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F3AABE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076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4E5B6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5A208C8-B9A7-4B59-B6C9-F6CFFDCCDBE4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4E5B6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3080" name="Přímá spojovací čára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82" name="Přímá spojovací čára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B88D1A4-52C0-4726-B08B-862A224A072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893" r:id="rId4"/>
    <p:sldLayoutId id="2147483894" r:id="rId5"/>
    <p:sldLayoutId id="2147483958" r:id="rId6"/>
    <p:sldLayoutId id="2147483895" r:id="rId7"/>
    <p:sldLayoutId id="2147483959" r:id="rId8"/>
    <p:sldLayoutId id="2147483960" r:id="rId9"/>
    <p:sldLayoutId id="2147483896" r:id="rId10"/>
    <p:sldLayoutId id="214748389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6FB833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C0E5A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F3AABE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4100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4E5B6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9E7FA6-DD62-4FAD-8EA6-BEFD65A2C33F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4E5B6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4104" name="Přímá spojovací čára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106" name="Přímá spojovací čára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58F7095-7183-441F-BAF0-6474B9CB978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898" r:id="rId4"/>
    <p:sldLayoutId id="2147483899" r:id="rId5"/>
    <p:sldLayoutId id="2147483964" r:id="rId6"/>
    <p:sldLayoutId id="2147483900" r:id="rId7"/>
    <p:sldLayoutId id="2147483965" r:id="rId8"/>
    <p:sldLayoutId id="2147483966" r:id="rId9"/>
    <p:sldLayoutId id="2147483901" r:id="rId10"/>
    <p:sldLayoutId id="214748390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6FB833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C0E5A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F3AABE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5124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4E5B6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F4D889F-AD50-4CBE-8AB4-183CD5B4ACA6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4E5B6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5128" name="Přímá spojovací čára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130" name="Přímá spojovací čára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E735D7-EEDD-4B83-82D4-AD5B755FCCE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03" r:id="rId4"/>
    <p:sldLayoutId id="2147483904" r:id="rId5"/>
    <p:sldLayoutId id="2147483970" r:id="rId6"/>
    <p:sldLayoutId id="2147483905" r:id="rId7"/>
    <p:sldLayoutId id="2147483971" r:id="rId8"/>
    <p:sldLayoutId id="2147483972" r:id="rId9"/>
    <p:sldLayoutId id="2147483906" r:id="rId10"/>
    <p:sldLayoutId id="21474839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6FB833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C0E5A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F3AABE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6148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4E5B6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BC5343-D93F-45F9-B7B1-3C5B2E151EE3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4E5B6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6152" name="Přímá spojovací čára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154" name="Přímá spojovací čára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BFFB31-4F2B-4B0B-801D-BA37604706B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08" r:id="rId4"/>
    <p:sldLayoutId id="2147483909" r:id="rId5"/>
    <p:sldLayoutId id="2147483976" r:id="rId6"/>
    <p:sldLayoutId id="2147483910" r:id="rId7"/>
    <p:sldLayoutId id="2147483977" r:id="rId8"/>
    <p:sldLayoutId id="2147483978" r:id="rId9"/>
    <p:sldLayoutId id="2147483911" r:id="rId10"/>
    <p:sldLayoutId id="214748391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6FB833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C0E5A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F3AABE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7172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4E5B6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1FAFE67-C5EB-44E5-B702-EA43C64828ED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4E5B6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7176" name="Přímá spojovací čára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178" name="Přímá spojovací čára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0F562AC-7E7E-4056-AE85-DA86B037BD9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13" r:id="rId4"/>
    <p:sldLayoutId id="2147483914" r:id="rId5"/>
    <p:sldLayoutId id="2147483982" r:id="rId6"/>
    <p:sldLayoutId id="2147483915" r:id="rId7"/>
    <p:sldLayoutId id="2147483983" r:id="rId8"/>
    <p:sldLayoutId id="2147483984" r:id="rId9"/>
    <p:sldLayoutId id="2147483916" r:id="rId10"/>
    <p:sldLayoutId id="214748391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6FB833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C0E5A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F3AABE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8196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4E5B6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D7F4FAF-8CF6-41FF-B4BD-3FA947AF15DC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4E5B6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8200" name="Přímá spojovací čára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202" name="Přímá spojovací čára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BE48026-BA5E-4296-A050-0D1858A59F7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18" r:id="rId4"/>
    <p:sldLayoutId id="2147483919" r:id="rId5"/>
    <p:sldLayoutId id="2147483988" r:id="rId6"/>
    <p:sldLayoutId id="2147483920" r:id="rId7"/>
    <p:sldLayoutId id="2147483989" r:id="rId8"/>
    <p:sldLayoutId id="2147483990" r:id="rId9"/>
    <p:sldLayoutId id="2147483921" r:id="rId10"/>
    <p:sldLayoutId id="214748392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6FB833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C0E5A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F3AABE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0244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4E5B6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A4B07E-F4AB-4E3B-880B-237FE81EBEF0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4E5B6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0248" name="Přímá spojovací čára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50" name="Přímá spojovací čára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1C0936A-3FA9-4D75-B978-5760928C2F7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3928" r:id="rId4"/>
    <p:sldLayoutId id="2147483929" r:id="rId5"/>
    <p:sldLayoutId id="2147484000" r:id="rId6"/>
    <p:sldLayoutId id="2147483930" r:id="rId7"/>
    <p:sldLayoutId id="2147484001" r:id="rId8"/>
    <p:sldLayoutId id="2147484002" r:id="rId9"/>
    <p:sldLayoutId id="2147483931" r:id="rId10"/>
    <p:sldLayoutId id="214748393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6FB833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C0E5A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F3AABE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1268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4E5B6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42734AF-A698-472A-A29F-3B8BC550543A}" type="datetimeFigureOut">
              <a:rPr lang="cs-CZ"/>
              <a:pPr>
                <a:defRPr/>
              </a:pPr>
              <a:t>07.11.2025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4E5B6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+mn-cs"/>
            </a:endParaRPr>
          </a:p>
        </p:txBody>
      </p:sp>
      <p:sp>
        <p:nvSpPr>
          <p:cNvPr id="11272" name="Přímá spojovací čára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274" name="Přímá spojovací čára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449AD3D-CE29-47B8-98EB-6A082ABC707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3933" r:id="rId4"/>
    <p:sldLayoutId id="2147483934" r:id="rId5"/>
    <p:sldLayoutId id="2147484006" r:id="rId6"/>
    <p:sldLayoutId id="2147483935" r:id="rId7"/>
    <p:sldLayoutId id="2147484007" r:id="rId8"/>
    <p:sldLayoutId id="2147484008" r:id="rId9"/>
    <p:sldLayoutId id="2147483936" r:id="rId10"/>
    <p:sldLayoutId id="214748393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6FB833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C0E5A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F3AABE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projekty.osu.cz/svp/opory/PdF_Klimsza_Uvodetika.pdf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5" Type="http://schemas.microsoft.com/office/2007/relationships/media" Target="../media/media4.m4a"/><Relationship Id="rId4" Type="http://schemas.openxmlformats.org/officeDocument/2006/relationships/audio" Target="../media/media3.m4a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profesni-svaz-socialnich-pracovniku.apsscr.cz/ckfinder/userfiles/files/Etick%C3%BD%20kodex.pdf" TargetMode="External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cs-CZ" i="1"/>
              <a:t>„Dobré jen od dobrých získáš.“</a:t>
            </a:r>
            <a:br>
              <a:rPr lang="cs-CZ" altLang="cs-CZ"/>
            </a:br>
            <a:r>
              <a:rPr lang="cs-CZ" altLang="cs-CZ"/>
              <a:t>Aristoteles: Etika Níkomachova</a:t>
            </a:r>
            <a:br>
              <a:rPr lang="cs-CZ" altLang="cs-CZ"/>
            </a:br>
            <a:endParaRPr lang="cs-CZ" altLang="cs-CZ"/>
          </a:p>
        </p:txBody>
      </p:sp>
      <p:sp>
        <p:nvSpPr>
          <p:cNvPr id="89091" name="Rectangle 7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EAE9D3-CF02-D6DF-EC65-E4292551D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Kategorický imperativ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D2CB26-CA4B-63CE-80A9-AC6F8BA3B0C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91264" cy="4873752"/>
          </a:xfrm>
        </p:spPr>
        <p:txBody>
          <a:bodyPr/>
          <a:lstStyle/>
          <a:p>
            <a:pPr lvl="0"/>
            <a:r>
              <a:rPr lang="cs-CZ" i="1" dirty="0">
                <a:solidFill>
                  <a:schemeClr val="accent2">
                    <a:lumMod val="75000"/>
                  </a:schemeClr>
                </a:solidFill>
              </a:rPr>
              <a:t>Jednej tak, aby maxima tvé vůle mohla vždy zároveň platit jako princip všeobecného zákonodárství.</a:t>
            </a:r>
          </a:p>
          <a:p>
            <a:pPr lvl="0"/>
            <a:r>
              <a:rPr lang="cs-CZ" i="1" dirty="0">
                <a:solidFill>
                  <a:schemeClr val="accent2">
                    <a:lumMod val="75000"/>
                  </a:schemeClr>
                </a:solidFill>
              </a:rPr>
              <a:t>Jednej tak, jako by se maxima tvého jednání měla na základě tvé vůle stát všeobecným přírodním zákonem.</a:t>
            </a:r>
          </a:p>
          <a:p>
            <a:pPr lvl="0"/>
            <a:r>
              <a:rPr lang="cs-CZ" i="1" dirty="0">
                <a:solidFill>
                  <a:schemeClr val="accent2">
                    <a:lumMod val="75000"/>
                  </a:schemeClr>
                </a:solidFill>
              </a:rPr>
              <a:t>Jednej tak, abys používal lidství jak ve své osobě, tak v osobě druhého, vždy zároveň jako účel, a nikdy pouze jako prostředek. </a:t>
            </a:r>
            <a:r>
              <a:rPr lang="cs-CZ" dirty="0"/>
              <a:t>(Kant, 1996)</a:t>
            </a:r>
          </a:p>
          <a:p>
            <a:r>
              <a:rPr lang="cs-CZ" b="1" dirty="0"/>
              <a:t>Kantův kategorický imperativ (mravní zákon), </a:t>
            </a:r>
            <a:r>
              <a:rPr lang="cs-CZ" dirty="0"/>
              <a:t>toto měřítko správného jednání, připomíná všechny znaky „pravdivého poznání“. </a:t>
            </a:r>
            <a:r>
              <a:rPr lang="cs-CZ" b="1" dirty="0"/>
              <a:t>Je všeobecný, nutný a syntetický, tj. nezávislý na zkušenosti</a:t>
            </a:r>
            <a:r>
              <a:rPr lang="cs-CZ" dirty="0"/>
              <a:t>, ale mající pro ni platnost.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2195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E7D656-887A-FCAC-5C32-E1F36BCAA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Etické systémy podle noetických zájmů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FCAB1F-E29D-9403-EDE5-B37BEDDCF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600200"/>
            <a:ext cx="7543800" cy="5141168"/>
          </a:xfrm>
        </p:spPr>
        <p:txBody>
          <a:bodyPr/>
          <a:lstStyle/>
          <a:p>
            <a:r>
              <a:rPr lang="cs-CZ" dirty="0"/>
              <a:t>Vycházet budeme ze studijních textů: </a:t>
            </a:r>
          </a:p>
          <a:p>
            <a:pPr lvl="3"/>
            <a:r>
              <a:rPr lang="cs-CZ" dirty="0"/>
              <a:t>KLIMSZA, </a:t>
            </a:r>
            <a:r>
              <a:rPr lang="cs-CZ" dirty="0" err="1"/>
              <a:t>Lucjan</a:t>
            </a:r>
            <a:r>
              <a:rPr lang="cs-CZ" dirty="0"/>
              <a:t>. Etické systémy podle noetických zájmů. In. </a:t>
            </a:r>
            <a:r>
              <a:rPr lang="cs-CZ" i="1" dirty="0"/>
              <a:t>Úvod do etiky. Historický vývoj etiky.</a:t>
            </a:r>
            <a:r>
              <a:rPr lang="cs-CZ" dirty="0"/>
              <a:t> Ostravská univerzita v Ostravě: Ostrava, 2013. Studijní opora, s. 46-45. ISBN 978-80-7464-464-1. Publikace je dostupná online, viz </a:t>
            </a:r>
            <a:r>
              <a:rPr lang="cs-CZ" u="sng" dirty="0">
                <a:hlinkClick r:id="rId2"/>
              </a:rPr>
              <a:t>https://projekty.osu.cz/svp/opory/PdF_Klimsza_Uvodetika.pdf</a:t>
            </a:r>
            <a:r>
              <a:rPr lang="cs-CZ" dirty="0"/>
              <a:t> .  </a:t>
            </a:r>
          </a:p>
          <a:p>
            <a:pPr lvl="3"/>
            <a:r>
              <a:rPr lang="cs-CZ" dirty="0"/>
              <a:t>RICKEN, F. </a:t>
            </a:r>
            <a:r>
              <a:rPr lang="cs-CZ" i="1" dirty="0"/>
              <a:t>Obecná etika</a:t>
            </a:r>
            <a:r>
              <a:rPr lang="cs-CZ" dirty="0"/>
              <a:t>. Praha: Institut pro středoevropskou kulturu a politiku. OIKOYMENH: Praha. 1995. 165 s. ISBN 80-85241-72-2. </a:t>
            </a:r>
          </a:p>
          <a:p>
            <a:pPr lvl="3"/>
            <a:r>
              <a:rPr lang="cs-CZ" dirty="0"/>
              <a:t>RICH, Arthur. Etika hospodářství I. OIKOYMENH: Praha. 1994, ISBN 80-85241-61-7.</a:t>
            </a:r>
          </a:p>
        </p:txBody>
      </p:sp>
    </p:spTree>
    <p:extLst>
      <p:ext uri="{BB962C8B-B14F-4D97-AF65-F5344CB8AC3E}">
        <p14:creationId xmlns:p14="http://schemas.microsoft.com/office/powerpoint/2010/main" val="2710796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C6E19A-7038-ECEC-E186-3A67A490F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Etiku můžeme rozdělit: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0D6CDE-9071-EAEF-1B80-00060C7BC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600200"/>
            <a:ext cx="7893496" cy="4983162"/>
          </a:xfrm>
        </p:spPr>
        <p:txBody>
          <a:bodyPr/>
          <a:lstStyle/>
          <a:p>
            <a:r>
              <a:rPr lang="cs-CZ" dirty="0"/>
              <a:t>Deskriptivní etika,</a:t>
            </a:r>
          </a:p>
          <a:p>
            <a:pPr lvl="2"/>
            <a:r>
              <a:rPr lang="cs-CZ" dirty="0"/>
              <a:t>Analyzuje faktické mravy, předmětem jejího zájmu je oblast </a:t>
            </a:r>
            <a:r>
              <a:rPr lang="cs-CZ" b="1" dirty="0"/>
              <a:t>morálního a mravního života </a:t>
            </a:r>
            <a:r>
              <a:rPr lang="cs-CZ" dirty="0"/>
              <a:t>v různých historických epochách a na různých místech světa.  </a:t>
            </a:r>
          </a:p>
          <a:p>
            <a:r>
              <a:rPr lang="cs-CZ" dirty="0"/>
              <a:t>Normativní etika,</a:t>
            </a:r>
          </a:p>
          <a:p>
            <a:pPr lvl="2"/>
            <a:r>
              <a:rPr lang="cs-CZ" dirty="0"/>
              <a:t>Zdůvodňuje morální soudy, hodnotí ne to, jak se lidé chovají, ale jak se chovat mají, předmětem jejího zkoumání je </a:t>
            </a:r>
            <a:r>
              <a:rPr lang="cs-CZ" b="1" dirty="0"/>
              <a:t>morálka i mravnost</a:t>
            </a:r>
            <a:r>
              <a:rPr lang="cs-CZ" dirty="0"/>
              <a:t>. </a:t>
            </a:r>
          </a:p>
          <a:p>
            <a:r>
              <a:rPr lang="cs-CZ" dirty="0"/>
              <a:t>Meta-etika. </a:t>
            </a:r>
          </a:p>
          <a:p>
            <a:pPr lvl="2"/>
            <a:r>
              <a:rPr lang="cs-CZ" dirty="0"/>
              <a:t>Je reflexí základních pojmů a metod etiky.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5729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/>
              <a:t>Friedo </a:t>
            </a:r>
            <a:r>
              <a:rPr lang="cs-CZ" b="1" dirty="0" err="1"/>
              <a:t>Ricken</a:t>
            </a:r>
            <a:r>
              <a:rPr lang="cs-CZ" b="1" dirty="0"/>
              <a:t> (Obecná etika 70. roky XX. století) </a:t>
            </a:r>
          </a:p>
        </p:txBody>
      </p:sp>
      <p:sp>
        <p:nvSpPr>
          <p:cNvPr id="95235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r>
              <a:rPr lang="cs-CZ" altLang="cs-CZ" b="1" dirty="0"/>
              <a:t>Deskriptivní etika –</a:t>
            </a:r>
            <a:r>
              <a:rPr lang="cs-CZ" altLang="cs-CZ" dirty="0"/>
              <a:t> analyzuje faktické mravy</a:t>
            </a:r>
          </a:p>
          <a:p>
            <a:pPr eaLnBrk="1" hangingPunct="1"/>
            <a:r>
              <a:rPr lang="cs-CZ" altLang="cs-CZ" b="1" dirty="0"/>
              <a:t>Etika normativní </a:t>
            </a:r>
            <a:r>
              <a:rPr lang="cs-CZ" altLang="cs-CZ" dirty="0"/>
              <a:t>– zdůvodňuje normativní soudy a vypovídá o nich.</a:t>
            </a:r>
          </a:p>
          <a:p>
            <a:pPr eaLnBrk="1" hangingPunct="1"/>
            <a:r>
              <a:rPr lang="cs-CZ" altLang="cs-CZ" b="1" dirty="0"/>
              <a:t>Meta-etika</a:t>
            </a:r>
            <a:r>
              <a:rPr lang="cs-CZ" altLang="cs-CZ" dirty="0"/>
              <a:t> – zkoumá význam jazyka morálky.</a:t>
            </a:r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Arthur Rich: </a:t>
            </a:r>
            <a:r>
              <a:rPr lang="cs-CZ" altLang="cs-CZ" sz="3600" i="1"/>
              <a:t>Etika národního hospodářství</a:t>
            </a:r>
            <a:r>
              <a:rPr lang="cs-CZ" altLang="cs-CZ" sz="3600"/>
              <a:t> 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600200"/>
            <a:ext cx="75438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 Ve filozofii, etice, ale také v antropologii jsou často mravní aspekty dané kultury, její hodnotové principy,  shrnovány pod termín </a:t>
            </a:r>
            <a:r>
              <a:rPr lang="cs-CZ" altLang="cs-CZ" sz="2400" b="1" dirty="0"/>
              <a:t>„étos“ (mravnost); </a:t>
            </a:r>
            <a:r>
              <a:rPr lang="cs-CZ" altLang="cs-CZ" sz="2400" dirty="0"/>
              <a:t>zatímco její kognitivní, existencionální rysy se označují jako </a:t>
            </a:r>
            <a:r>
              <a:rPr lang="cs-CZ" altLang="cs-CZ" sz="2400" b="1" dirty="0"/>
              <a:t>„</a:t>
            </a:r>
            <a:r>
              <a:rPr lang="cs-CZ" altLang="cs-CZ" sz="2400" b="1" dirty="0" err="1"/>
              <a:t>etos</a:t>
            </a:r>
            <a:r>
              <a:rPr lang="cs-CZ" altLang="cs-CZ" sz="2400" b="1" dirty="0"/>
              <a:t>“ (morálka).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Tento konflikt lze dějinně sledovat od případu Sokrata přes Ježíše Krista, Jana Husa po </a:t>
            </a:r>
            <a:r>
              <a:rPr lang="cs-CZ" altLang="cs-CZ" sz="2400" dirty="0" err="1"/>
              <a:t>Giordana</a:t>
            </a:r>
            <a:r>
              <a:rPr lang="cs-CZ" altLang="cs-CZ" sz="2400" dirty="0"/>
              <a:t> Bruna apod. Étos je tedy jakýmsi svědomím společnosti, v němž jsou drženy její mravní principy. Stejně tak je étos jedince jeho svědomím vedeným mravností.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Oproti tomu </a:t>
            </a:r>
            <a:r>
              <a:rPr lang="cs-CZ" altLang="cs-CZ" sz="2400" dirty="0" err="1"/>
              <a:t>etos</a:t>
            </a:r>
            <a:r>
              <a:rPr lang="cs-CZ" altLang="cs-CZ" sz="2400" dirty="0"/>
              <a:t> je morálkou společnosti i jedince, je užitou hodnotově-postojovou orientací, dle níž usuzujeme na morální či nemorální jednání sebe i druhých. 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Clifford Geertz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Étos představuje nejsouhrnnější představy komunity o řádu. „Náboženská víra a rituál se navzájem střetávají a potvrzují: intelektuální srozumitelnosti étosu se dosahuje tak, že je ukazován, jako by představoval způsob života implikovaný skutečným stavem věcí, který je světovým názorem popisován.“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dirty="0"/>
              <a:t>Etika odpovědnosti/povinnosti - Hans Jonas (1903-1993), německý teolog a filozof. 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1844824"/>
            <a:ext cx="8208912" cy="525658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b="1" i="1" dirty="0"/>
              <a:t>Princip odpovědnosti:</a:t>
            </a:r>
            <a:r>
              <a:rPr lang="cs-CZ" altLang="cs-CZ" sz="2000" i="1" dirty="0"/>
              <a:t> </a:t>
            </a:r>
            <a:r>
              <a:rPr lang="cs-CZ" altLang="cs-CZ" sz="2000" dirty="0"/>
              <a:t> nově formuloval kategorický imperativ Immanuela Kanta. Ve snaze zrušit paradigmatický subjekt-objektový model myšlení jej vztáhl na </a:t>
            </a:r>
            <a:r>
              <a:rPr lang="cs-CZ" altLang="cs-CZ" sz="2000" b="1" dirty="0"/>
              <a:t>překonání ekologické krize současnosti</a:t>
            </a:r>
            <a:r>
              <a:rPr lang="cs-CZ" altLang="cs-CZ" sz="2000" dirty="0"/>
              <a:t>, spočívající v obrácení povinnosti člověka k bytí jako takovému, tedy k přírodě.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Uznával možnost diskuse při individuálním právu člověka na sebevraždu, ale rovněž zdůrazňoval, že toto právo nelze přiřknout lidskému rodu jako celku, neboť platí </a:t>
            </a:r>
            <a:r>
              <a:rPr lang="cs-CZ" altLang="cs-CZ" sz="2000" b="1" dirty="0"/>
              <a:t>„nepodmíněná povinnost lidstva k životu.“ </a:t>
            </a:r>
            <a:r>
              <a:rPr lang="cs-CZ" altLang="cs-CZ" sz="2000" dirty="0"/>
              <a:t>Dle něj existuje jednoznačný etický princip, a sice že </a:t>
            </a:r>
            <a:r>
              <a:rPr lang="cs-CZ" altLang="cs-CZ" sz="2000" b="1" dirty="0"/>
              <a:t>„existence nebo podstata člověka vcelku nesmí být nikdy dána jeho jednáním v sázku“.</a:t>
            </a:r>
            <a:r>
              <a:rPr lang="cs-CZ" altLang="cs-CZ" sz="2000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V etice budoucnosti sice odpadá reciprocita, ale očekává se samozřejmá povinnost současného lidstva k potomstvu, která je denně elementárně praktikována ve vztahu odpovědnosti rodičů k dětem. Tato povinnost nepotřebuje zdůvodnění, vychází právě z výše uvedené povinnosti člověka vůči životu. </a:t>
            </a:r>
            <a:r>
              <a:rPr lang="cs-CZ" altLang="cs-CZ" sz="2000" b="1" dirty="0"/>
              <a:t>Dle Jonase zde platí první imperativ, a to aby lidstvo existovalo. </a:t>
            </a:r>
            <a:br>
              <a:rPr lang="cs-CZ" altLang="cs-CZ" sz="1800" b="1" dirty="0"/>
            </a:br>
            <a:endParaRPr lang="cs-CZ" altLang="cs-CZ" sz="18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1104461"/>
            <a:ext cx="7886700" cy="994172"/>
          </a:xfrm>
        </p:spPr>
        <p:txBody>
          <a:bodyPr/>
          <a:lstStyle/>
          <a:p>
            <a:pPr eaLnBrk="1" hangingPunct="1"/>
            <a:r>
              <a:rPr lang="cs-CZ" b="1" dirty="0">
                <a:solidFill>
                  <a:srgbClr val="00B0F0"/>
                </a:solidFill>
              </a:rPr>
              <a:t>Hans Jonas </a:t>
            </a:r>
            <a:r>
              <a:rPr lang="cs-CZ" dirty="0"/>
              <a:t>a jeho „Princip odpovědnosti“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9738" y="2619375"/>
            <a:ext cx="5772150" cy="2743200"/>
          </a:xfrm>
        </p:spPr>
        <p:txBody>
          <a:bodyPr/>
          <a:lstStyle/>
          <a:p>
            <a:pPr eaLnBrk="1" hangingPunct="1"/>
            <a:r>
              <a:rPr lang="cs-CZ" dirty="0"/>
              <a:t>„Měli bychom jednat tak, aby důsledky naší činnosti byly slučitelné s existencí budoucích pokolení, tedy s nárokem lidstva přežít po neomezeně dlouhou dobu.“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A459DC4-EF4E-4337-AB89-CAC3E97E5B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1993482"/>
            <a:ext cx="365522" cy="365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836712"/>
            <a:ext cx="7543800" cy="1143000"/>
          </a:xfrm>
        </p:spPr>
        <p:txBody>
          <a:bodyPr/>
          <a:lstStyle/>
          <a:p>
            <a:pPr eaLnBrk="1" hangingPunct="1"/>
            <a:r>
              <a:rPr lang="cs-CZ" altLang="cs-CZ" dirty="0"/>
              <a:t>Karl-Heinze </a:t>
            </a:r>
            <a:r>
              <a:rPr lang="cs-CZ" altLang="cs-CZ" dirty="0" err="1"/>
              <a:t>Peschke</a:t>
            </a:r>
            <a:r>
              <a:rPr lang="cs-CZ" altLang="cs-CZ" dirty="0"/>
              <a:t>. </a:t>
            </a:r>
            <a:r>
              <a:rPr lang="cs-CZ" altLang="cs-CZ" i="1" dirty="0">
                <a:solidFill>
                  <a:schemeClr val="tx1"/>
                </a:solidFill>
              </a:rPr>
              <a:t>Křesťanská etika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2350151"/>
            <a:ext cx="7543800" cy="4525963"/>
          </a:xfrm>
        </p:spPr>
        <p:txBody>
          <a:bodyPr/>
          <a:lstStyle/>
          <a:p>
            <a:pPr eaLnBrk="1" hangingPunct="1"/>
            <a:r>
              <a:rPr lang="cs-CZ" altLang="cs-CZ" dirty="0"/>
              <a:t>Člověk není poslední mírou všech věcí. </a:t>
            </a:r>
          </a:p>
          <a:p>
            <a:pPr eaLnBrk="1" hangingPunct="1"/>
            <a:r>
              <a:rPr lang="cs-CZ" altLang="cs-CZ" dirty="0">
                <a:solidFill>
                  <a:schemeClr val="tx1"/>
                </a:solidFill>
              </a:rPr>
              <a:t>Jsme pouhou částí stvoření, jsme „částí rozsáhlejší skutečnosti, jejíž potřeby a nároky nemůžeme přehlížet, aniž bychom se sami nepoškozovali“.</a:t>
            </a:r>
            <a:endParaRPr lang="cs-CZ" altLang="cs-CZ" dirty="0"/>
          </a:p>
          <a:p>
            <a:pPr eaLnBrk="1" hangingPunct="1"/>
            <a:r>
              <a:rPr lang="cs-CZ" altLang="cs-CZ" dirty="0"/>
              <a:t>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245D92-AD83-4CA1-94E6-07F689BFD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143000"/>
          </a:xfrm>
        </p:spPr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John </a:t>
            </a:r>
            <a:r>
              <a:rPr lang="cs-CZ" dirty="0" err="1">
                <a:solidFill>
                  <a:srgbClr val="00B0F0"/>
                </a:solidFill>
              </a:rPr>
              <a:t>Rawls</a:t>
            </a:r>
            <a:r>
              <a:rPr lang="cs-CZ" dirty="0">
                <a:solidFill>
                  <a:srgbClr val="00B0F0"/>
                </a:solidFill>
              </a:rPr>
              <a:t> </a:t>
            </a:r>
            <a:br>
              <a:rPr lang="cs-CZ" dirty="0">
                <a:solidFill>
                  <a:srgbClr val="00B0F0"/>
                </a:solidFill>
              </a:rPr>
            </a:br>
            <a:r>
              <a:rPr lang="cs-CZ" dirty="0"/>
              <a:t>etika sociální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B5CCDF3-AC00-48C2-BE2D-B6E3EBE8D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600200"/>
            <a:ext cx="7821488" cy="5257800"/>
          </a:xfrm>
        </p:spPr>
        <p:txBody>
          <a:bodyPr/>
          <a:lstStyle/>
          <a:p>
            <a:pPr lvl="1"/>
            <a:r>
              <a:rPr lang="cs-CZ" dirty="0"/>
              <a:t>Významný představitel soudové etiky. V roce 1971 vydal knihu Teorie spravedlnosti, v níž objasnil své etické postuláty. (život: 1921-2002) </a:t>
            </a:r>
          </a:p>
          <a:p>
            <a:pPr lvl="1"/>
            <a:r>
              <a:rPr lang="cs-CZ" dirty="0"/>
              <a:t>Podmínky spravedlnosti? </a:t>
            </a:r>
          </a:p>
          <a:p>
            <a:pPr marL="400050" lvl="1" indent="0">
              <a:buNone/>
            </a:pPr>
            <a:r>
              <a:rPr lang="cs-CZ" dirty="0"/>
              <a:t>		- rovnost šancí</a:t>
            </a:r>
          </a:p>
          <a:p>
            <a:pPr marL="400050" lvl="1" indent="0">
              <a:buNone/>
            </a:pPr>
            <a:r>
              <a:rPr lang="cs-CZ" dirty="0"/>
              <a:t>		- výhoda diferencí (solidarita)</a:t>
            </a:r>
          </a:p>
          <a:p>
            <a:pPr marL="0" indent="0">
              <a:buNone/>
            </a:pPr>
            <a:endParaRPr lang="cs-CZ" dirty="0"/>
          </a:p>
          <a:p>
            <a:pPr marL="400050" lvl="1" indent="0">
              <a:buNone/>
            </a:pPr>
            <a:r>
              <a:rPr lang="cs-CZ" i="1" dirty="0"/>
              <a:t>Každý člověk má disponovat maximálním množstvím svobod, které jsou stejné pro všechny. + Rovnost šancí.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F66FFE0-9766-4CE7-964C-1460D4855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4787" y="198031"/>
            <a:ext cx="365522" cy="365522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451B839-9FC5-4D01-B5C0-68DE0B6765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4787" y="1281118"/>
            <a:ext cx="365522" cy="365522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5DB7E74-17EC-47EF-8F21-FD96FF09717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01159" y="3680420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4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1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65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Etika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Etika je filozofická disciplína, je vědou zaobírající se morálkou a mravností u jedince i společnosti. Zabývá se tím, co je dobré a jak se dobro zjevuje v našem světě. </a:t>
            </a:r>
          </a:p>
          <a:p>
            <a:pPr eaLnBrk="1" hangingPunct="1"/>
            <a:r>
              <a:rPr lang="cs-CZ" altLang="cs-CZ"/>
              <a:t>Výroky etiky jsou relativní s ohledem k objektu jejího zájmu.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9352E4-9659-4163-AD73-BE618821E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E1CCCF1-E3A1-4770-BA5D-76E495F23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1600200"/>
            <a:ext cx="8100392" cy="5213176"/>
          </a:xfrm>
        </p:spPr>
        <p:txBody>
          <a:bodyPr/>
          <a:lstStyle/>
          <a:p>
            <a:pPr lvl="1"/>
            <a:r>
              <a:rPr lang="cs-CZ" dirty="0"/>
              <a:t>HLAVINKA, Pavel: </a:t>
            </a:r>
            <a:r>
              <a:rPr lang="cs-CZ" i="1" dirty="0"/>
              <a:t>Dobro a ctnost pohledem etických a náboženských koncepcí</a:t>
            </a:r>
            <a:r>
              <a:rPr lang="cs-CZ" dirty="0"/>
              <a:t>, Triton 2014. </a:t>
            </a:r>
          </a:p>
          <a:p>
            <a:pPr lvl="1"/>
            <a:r>
              <a:rPr lang="cs-CZ" dirty="0"/>
              <a:t>PREISSOVÁ KREJČÍ, Andrea: Filozofická antropologie, In. CICHÁ, Martina: </a:t>
            </a:r>
            <a:r>
              <a:rPr lang="cs-CZ" i="1" dirty="0"/>
              <a:t>Integrální antropologie</a:t>
            </a:r>
            <a:r>
              <a:rPr lang="cs-CZ" dirty="0"/>
              <a:t>, Triton 2014. </a:t>
            </a:r>
          </a:p>
          <a:p>
            <a:pPr lvl="1"/>
            <a:r>
              <a:rPr lang="cs-CZ" dirty="0"/>
              <a:t>BLECHA, Ivan: </a:t>
            </a:r>
            <a:r>
              <a:rPr lang="cs-CZ" i="1" dirty="0"/>
              <a:t>Filosofie</a:t>
            </a:r>
            <a:r>
              <a:rPr lang="cs-CZ" dirty="0"/>
              <a:t>, Olomouc 2004.</a:t>
            </a:r>
          </a:p>
          <a:p>
            <a:pPr lvl="1"/>
            <a:r>
              <a:rPr lang="cs-CZ" dirty="0"/>
              <a:t>PEREGRIN, Jaroslav: </a:t>
            </a:r>
            <a:r>
              <a:rPr lang="cs-CZ" i="1" dirty="0"/>
              <a:t>Filozofie pro normální lidi</a:t>
            </a:r>
            <a:r>
              <a:rPr lang="cs-CZ" dirty="0"/>
              <a:t>. Dokořán 2008. </a:t>
            </a:r>
          </a:p>
          <a:p>
            <a:pPr marL="457200" lvl="1" indent="0">
              <a:buNone/>
            </a:pPr>
            <a:r>
              <a:rPr lang="cs-CZ" dirty="0">
                <a:solidFill>
                  <a:srgbClr val="0070C0"/>
                </a:solidFill>
              </a:rPr>
              <a:t>Tady jsme skončili in kombi 2025. 7.11.  </a:t>
            </a:r>
          </a:p>
          <a:p>
            <a:pPr marL="457200" lvl="1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4617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etické směry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b="1" dirty="0"/>
              <a:t>Situační etika</a:t>
            </a:r>
          </a:p>
          <a:p>
            <a:pPr lvl="1"/>
            <a:r>
              <a:rPr lang="cs-CZ" dirty="0"/>
              <a:t>učí, že naše jednání závisí na okamžité situaci, na postavení, v jakém se nacházíme. Je relativistická. Navazuje na křesťanskou morálku – princip lásky.</a:t>
            </a:r>
          </a:p>
          <a:p>
            <a:r>
              <a:rPr lang="cs-CZ" b="1" dirty="0"/>
              <a:t>Deskriptivní etika</a:t>
            </a:r>
          </a:p>
          <a:p>
            <a:pPr lvl="1"/>
            <a:r>
              <a:rPr lang="cs-CZ" dirty="0"/>
              <a:t>popisuje současné mravní normy, hodnoty a jednání jedinců či komunit, platné v dané společnosti.</a:t>
            </a:r>
          </a:p>
          <a:p>
            <a:r>
              <a:rPr lang="cs-CZ" b="1" dirty="0"/>
              <a:t>Sociální etika</a:t>
            </a:r>
          </a:p>
          <a:p>
            <a:pPr lvl="1"/>
            <a:r>
              <a:rPr lang="cs-CZ" dirty="0"/>
              <a:t>je naukou o normách správného jednání v sociální oblasti. Pojednává o působení a chování jedinců i institucí. Operuje normami a kodexy. Sociální etika je morálně normativní. Dominuje v ní odpovědnost za druhého.</a:t>
            </a:r>
          </a:p>
          <a:p>
            <a:r>
              <a:rPr lang="cs-CZ" dirty="0"/>
              <a:t>Užitá (aplikovaná etika)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5134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Aplikovaná etika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/>
            <a:r>
              <a:rPr lang="cs-CZ" dirty="0"/>
              <a:t>Je etikou aplikovanou do řady profesí. Podobně jako sociální etika je určována právními normami, tedy je právně vynutitelná. Vedle toho staví na altruismu např. pracovníků pomáhajících profesí.</a:t>
            </a:r>
          </a:p>
          <a:p>
            <a:pPr lvl="1"/>
            <a:r>
              <a:rPr lang="cs-CZ" dirty="0"/>
              <a:t>Mezi normy aplikované etiky patří např.  Hippokratova přísaha nebo nejrůznější typy etických kodexů</a:t>
            </a:r>
          </a:p>
        </p:txBody>
      </p:sp>
    </p:spTree>
    <p:extLst>
      <p:ext uri="{BB962C8B-B14F-4D97-AF65-F5344CB8AC3E}">
        <p14:creationId xmlns:p14="http://schemas.microsoft.com/office/powerpoint/2010/main" val="1375308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/>
              <a:t>Vzdělávání studentů pomáhajících profesí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7467600" cy="4752528"/>
          </a:xfrm>
        </p:spPr>
        <p:txBody>
          <a:bodyPr/>
          <a:lstStyle/>
          <a:p>
            <a:pPr eaLnBrk="1" hangingPunct="1"/>
            <a:r>
              <a:rPr lang="cs-CZ" sz="2400" dirty="0"/>
              <a:t>Profese zaměřené na práci s lidmi, jako jsou zdravotníci, sociální pracovníci či pedagogové mají </a:t>
            </a:r>
            <a:r>
              <a:rPr lang="cs-CZ" sz="2400" u="sng" dirty="0"/>
              <a:t>respektovat demokratické hodnoty a lidská práva</a:t>
            </a:r>
            <a:r>
              <a:rPr lang="cs-CZ" sz="2400" dirty="0"/>
              <a:t>.</a:t>
            </a:r>
          </a:p>
          <a:p>
            <a:pPr eaLnBrk="1" hangingPunct="1"/>
            <a:r>
              <a:rPr lang="cs-CZ" sz="2400" dirty="0"/>
              <a:t>Vedení k pozitivnímu vnímání, oceňování a posilování zachování kulturních charakteristik etnických či kulturních skupin, k šíření poznání a </a:t>
            </a:r>
            <a:r>
              <a:rPr lang="cs-CZ" sz="2400" u="sng" dirty="0"/>
              <a:t>respektování kulturní jinakosti</a:t>
            </a:r>
            <a:r>
              <a:rPr lang="cs-CZ" sz="2400" dirty="0"/>
              <a:t>.</a:t>
            </a:r>
          </a:p>
          <a:p>
            <a:pPr eaLnBrk="1" hangingPunct="1"/>
            <a:r>
              <a:rPr lang="cs-CZ" sz="2400" dirty="0"/>
              <a:t>Andrej </a:t>
            </a:r>
            <a:r>
              <a:rPr lang="cs-CZ" sz="2400" dirty="0" err="1"/>
              <a:t>Mátel</a:t>
            </a:r>
            <a:r>
              <a:rPr lang="cs-CZ" sz="2400" dirty="0"/>
              <a:t>: „Sociální pracovníci mohou svým respektováním a uznáním kulturní a sociální různorodosti svých klientů přispět ke zmírnění nebo odstranění negativního vnímání odlišných jedinců a skupin, které je pro naši společnost stále příznačné“ </a:t>
            </a:r>
          </a:p>
        </p:txBody>
      </p:sp>
    </p:spTree>
    <p:extLst>
      <p:ext uri="{BB962C8B-B14F-4D97-AF65-F5344CB8AC3E}">
        <p14:creationId xmlns:p14="http://schemas.microsoft.com/office/powerpoint/2010/main" val="1322940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7467600" cy="1224136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200" dirty="0"/>
              <a:t>Etický kodex (společnosti sociálních pracovníků ČR, 2006)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457200" y="2564904"/>
            <a:ext cx="7467600" cy="3909048"/>
          </a:xfrm>
        </p:spPr>
        <p:txBody>
          <a:bodyPr/>
          <a:lstStyle/>
          <a:p>
            <a:pPr eaLnBrk="1" hangingPunct="1"/>
            <a:r>
              <a:rPr lang="cs-CZ" sz="2400" dirty="0"/>
              <a:t>Mezi hlavní řadíme </a:t>
            </a:r>
            <a:r>
              <a:rPr lang="cs-CZ" sz="2400" b="1" dirty="0"/>
              <a:t>rovný přístup ke klientům </a:t>
            </a:r>
            <a:r>
              <a:rPr lang="cs-CZ" sz="2400" dirty="0"/>
              <a:t>bez ohledu „na jeho původ, etnickou příslušnost, rasu či barvu pleti, mateřský jazyk, věk, pohlaví, rodinný stav, zdravotní stav, sexuální orientaci, ekonomickou situaci, náboženské a politické přesvědčení a bez ohledu na to, jak se podílí na životě celé společnosti“.</a:t>
            </a:r>
          </a:p>
          <a:p>
            <a:pPr eaLnBrk="1" hangingPunct="1"/>
            <a:r>
              <a:rPr lang="cs-CZ" sz="2400" dirty="0"/>
              <a:t>Tento princip není explicitně vyjádřen např. v Etickém kodexu sociálních pracovníků Slovenské republiky.</a:t>
            </a:r>
          </a:p>
        </p:txBody>
      </p:sp>
    </p:spTree>
    <p:extLst>
      <p:ext uri="{BB962C8B-B14F-4D97-AF65-F5344CB8AC3E}">
        <p14:creationId xmlns:p14="http://schemas.microsoft.com/office/powerpoint/2010/main" val="899364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FCF0AC-48A3-F967-5DD4-6EF1CC67A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Nový etický kodex sociálních pracovníků: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5F3B94-53AC-2A11-C929-25C63827F23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Kodex byl přijat a schválen na jednání Prezídia Asociace poskytovatelů sociálních služeb ČR dne </a:t>
            </a:r>
            <a:r>
              <a:rPr lang="cs-CZ" sz="2800" b="1" dirty="0"/>
              <a:t>12. 10. 2017. </a:t>
            </a:r>
          </a:p>
          <a:p>
            <a:r>
              <a:rPr lang="cs-CZ" sz="2800" b="1" dirty="0"/>
              <a:t>ODKAZ: </a:t>
            </a:r>
          </a:p>
          <a:p>
            <a:r>
              <a:rPr lang="cs-CZ" dirty="0">
                <a:hlinkClick r:id="rId2"/>
              </a:rPr>
              <a:t>https://profesni-svaz-socialnich-pracovniku.apsscr.cz/ckfinder/userfiles/files/Etick%C3%BD%20kodex.pdf</a:t>
            </a:r>
            <a:r>
              <a:rPr lang="cs-CZ" dirty="0"/>
              <a:t>  </a:t>
            </a:r>
          </a:p>
          <a:p>
            <a:endParaRPr lang="cs-CZ" dirty="0"/>
          </a:p>
          <a:p>
            <a:r>
              <a:rPr lang="cs-CZ" dirty="0"/>
              <a:t>Stáhněte si EK a podrobně prostudujte. </a:t>
            </a:r>
          </a:p>
        </p:txBody>
      </p:sp>
    </p:spTree>
    <p:extLst>
      <p:ext uri="{BB962C8B-B14F-4D97-AF65-F5344CB8AC3E}">
        <p14:creationId xmlns:p14="http://schemas.microsoft.com/office/powerpoint/2010/main" val="16432383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/>
              <a:t>Axiologie</a:t>
            </a:r>
          </a:p>
        </p:txBody>
      </p:sp>
      <p:sp>
        <p:nvSpPr>
          <p:cNvPr id="96259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r>
              <a:rPr lang="cs-CZ" altLang="cs-CZ" sz="2200"/>
              <a:t>Z řeckého AXIOS = cenný, LOGOS = věda</a:t>
            </a:r>
          </a:p>
          <a:p>
            <a:pPr eaLnBrk="1" hangingPunct="1"/>
            <a:r>
              <a:rPr lang="cs-CZ" altLang="cs-CZ" sz="2200"/>
              <a:t>Nauka o hodnotách</a:t>
            </a:r>
          </a:p>
          <a:p>
            <a:pPr eaLnBrk="1" hangingPunct="1"/>
            <a:r>
              <a:rPr lang="cs-CZ" altLang="cs-CZ" sz="2200"/>
              <a:t>Pojem byl poprvé užit Eduardem Hartmanem až na sklonku 19. století a ve stejném období byla v obecné rovině pojmenována hodnota jako taková. </a:t>
            </a:r>
          </a:p>
          <a:p>
            <a:pPr eaLnBrk="1" hangingPunct="1"/>
            <a:r>
              <a:rPr lang="cs-CZ" altLang="cs-CZ" sz="2200"/>
              <a:t>Téma hodnot není objevem 19. století, ale je otázkou, která je aktuální v každé době, je pevnou součástí pedagogiky i filozofie, respektive </a:t>
            </a:r>
            <a:r>
              <a:rPr lang="cs-CZ" altLang="cs-CZ" sz="2200" b="1"/>
              <a:t>ETIKY</a:t>
            </a:r>
            <a:r>
              <a:rPr lang="cs-CZ" altLang="cs-CZ" sz="2200"/>
              <a:t> a jedním z hlavních témat sociálního myšlení. </a:t>
            </a:r>
            <a:r>
              <a:rPr lang="cs-CZ" altLang="cs-CZ" sz="2200" b="1"/>
              <a:t>HODNOCENÍ </a:t>
            </a:r>
            <a:r>
              <a:rPr lang="cs-CZ" altLang="cs-CZ" sz="2200"/>
              <a:t>je otázkou a tématem pro každý den, téma pro jedince a pro společnost, téma pro rodiče a učitele, pro občana a dítě, pro politika a svět. </a:t>
            </a:r>
          </a:p>
          <a:p>
            <a:pPr eaLnBrk="1" hangingPunct="1"/>
            <a:endParaRPr lang="cs-CZ" altLang="cs-CZ" sz="22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/>
              <a:t>Hodnota</a:t>
            </a:r>
          </a:p>
        </p:txBody>
      </p:sp>
      <p:sp>
        <p:nvSpPr>
          <p:cNvPr id="9728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r>
              <a:rPr lang="cs-CZ" altLang="cs-CZ"/>
              <a:t>Hodnoty a hodnotovou orientaci si vytváří každý člověk sám na základě nabytých zkušeností, přejatých postojů a názorů minulých generací, výchovy a vzdělání.</a:t>
            </a:r>
          </a:p>
          <a:p>
            <a:pPr eaLnBrk="1" hangingPunct="1"/>
            <a:r>
              <a:rPr lang="cs-CZ" altLang="cs-CZ"/>
              <a:t>Hodnoty jsou základem naší morálky a mravnosti. Naše morálka je založena na ztotožnění našich názorů a přesvědčení o tom, co je správné, dobré a pravdivé s názory society, naše mravnost je založena na stabilitě osobního přesvědčení o dobru, zlu a dalších kvalitativních soudech.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Nadpis 1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b="1" cap="none">
                <a:latin typeface="Arial" charset="0"/>
              </a:rPr>
              <a:t>VÝZNAM </a:t>
            </a:r>
            <a:r>
              <a:rPr lang="cs-CZ" altLang="cs-CZ" b="1" cap="none"/>
              <a:t>HODNOT</a:t>
            </a:r>
          </a:p>
        </p:txBody>
      </p:sp>
      <p:sp>
        <p:nvSpPr>
          <p:cNvPr id="98307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r>
              <a:rPr lang="cs-CZ" altLang="cs-CZ" i="1"/>
              <a:t>Hodnoty jsou v obecném slova smyslu považovány za nutné pro orientaci člověka, obzvlášť v kontextu dnešního komplikovaného světa, ve kterém se velmi složitě pohybují mnozí dospělí lidé, natož pak dospívající mládež a děti.</a:t>
            </a:r>
          </a:p>
          <a:p>
            <a:pPr eaLnBrk="1" hangingPunct="1"/>
            <a:r>
              <a:rPr lang="cs-CZ" altLang="cs-CZ" i="1"/>
              <a:t>Neustále tápeme a hledáme smysl života a právě téma hodnot, vlastního hodnotového vidění světa v konfrontaci s hodnotami lidí kolem nás, nám může pomoci v poznání toho, co je pro nás důležité, co nás motivuje a podle čeho bychom se eventuálně mohli (a měli) orientovat. </a:t>
            </a:r>
          </a:p>
          <a:p>
            <a:pPr eaLnBrk="1" hangingPunct="1"/>
            <a:endParaRPr lang="cs-CZ" altLang="cs-CZ" i="1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Typologie hodnot v sociální práci (</a:t>
            </a:r>
            <a:r>
              <a:rPr lang="cs-CZ" dirty="0" err="1"/>
              <a:t>Mátel</a:t>
            </a:r>
            <a:r>
              <a:rPr lang="cs-CZ" dirty="0"/>
              <a:t> a kol.)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133056"/>
          </a:xfrm>
        </p:spPr>
        <p:txBody>
          <a:bodyPr/>
          <a:lstStyle/>
          <a:p>
            <a:r>
              <a:rPr lang="cs-CZ" dirty="0"/>
              <a:t>6 klíčových hodnot pro výkon sociální práce – všeobecné principy:</a:t>
            </a:r>
          </a:p>
          <a:p>
            <a:pPr lvl="1"/>
            <a:r>
              <a:rPr lang="cs-CZ" sz="2000" dirty="0"/>
              <a:t>Jednotlivec je prvořadým zájmem společnosti.</a:t>
            </a:r>
          </a:p>
          <a:p>
            <a:pPr lvl="1"/>
            <a:r>
              <a:rPr lang="cs-CZ" sz="2000" dirty="0"/>
              <a:t>Jednotlivci žijící ve společnosti jsou závislí jeden na druhém.</a:t>
            </a:r>
          </a:p>
          <a:p>
            <a:pPr lvl="1"/>
            <a:r>
              <a:rPr lang="cs-CZ" sz="2000" dirty="0"/>
              <a:t>Tito jednotlivci mají navzájem sociální zodpovědnost.</a:t>
            </a:r>
          </a:p>
          <a:p>
            <a:pPr lvl="1"/>
            <a:r>
              <a:rPr lang="cs-CZ" sz="2000" dirty="0"/>
              <a:t>Existují lidské potřeby společné pro všechny lidi, ačkoli každá osoba je bytostně jedinečná a odlišná od jiné.</a:t>
            </a:r>
          </a:p>
          <a:p>
            <a:pPr lvl="1"/>
            <a:r>
              <a:rPr lang="cs-CZ" sz="2000" dirty="0"/>
              <a:t>Podstatou demokratické společnosti je naplňování plného potenciálu každého jednotlivce a převzetí sociální zodpovědnosti prostřednictvím aktivní účasti na životě společnosti.</a:t>
            </a:r>
          </a:p>
          <a:p>
            <a:pPr lvl="1"/>
            <a:r>
              <a:rPr lang="cs-CZ" sz="2000" dirty="0"/>
              <a:t>Společnost má zodpovědnost poskytovat možnosti na zamezení nebo překonání překážek bránících v této seberealizaci.</a:t>
            </a:r>
          </a:p>
        </p:txBody>
      </p:sp>
    </p:spTree>
    <p:extLst>
      <p:ext uri="{BB962C8B-B14F-4D97-AF65-F5344CB8AC3E}">
        <p14:creationId xmlns:p14="http://schemas.microsoft.com/office/powerpoint/2010/main" val="1743771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ARISTOTELÉS. </a:t>
            </a:r>
            <a:r>
              <a:rPr lang="cs-CZ" altLang="cs-CZ" sz="3600" i="1"/>
              <a:t>Etika Níkomachova:</a:t>
            </a:r>
            <a:endParaRPr lang="cs-CZ" altLang="cs-CZ" sz="3600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800" b="1"/>
              <a:t>Nejvyšším dobrem je blaženost, poněvadž je cílem všeho konání</a:t>
            </a:r>
            <a:r>
              <a:rPr lang="cs-CZ" altLang="cs-CZ" sz="2800"/>
              <a:t>. „Dobro je to, k čemu vše směřuje.“Samozřejmě Aristoteles upřednostňuje blaho pro polis (obec, pospolitost, společnost) před blahem jedince, neboť společné dobro je vždy žádanější. Dokonce blaženost jedince spočívá v ctnostné činnosti pro polis, neboť „člověk je přirozeně určen pro život v obci“.</a:t>
            </a:r>
          </a:p>
          <a:p>
            <a:pPr eaLnBrk="1" hangingPunct="1">
              <a:buFontTx/>
              <a:buNone/>
            </a:pPr>
            <a:endParaRPr lang="cs-CZ" altLang="cs-CZ" sz="28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Klasifikace hodnot podstatných pro výkon povolání soc. pracovníka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1) společenské hodnoty</a:t>
            </a:r>
          </a:p>
          <a:p>
            <a:r>
              <a:rPr lang="cs-CZ" dirty="0"/>
              <a:t>2) organizační a institucionální hodnoty</a:t>
            </a:r>
          </a:p>
          <a:p>
            <a:r>
              <a:rPr lang="cs-CZ" dirty="0"/>
              <a:t>3) profesní hodnoty</a:t>
            </a:r>
          </a:p>
          <a:p>
            <a:r>
              <a:rPr lang="cs-CZ" dirty="0"/>
              <a:t>4) hodnoty služby člověku</a:t>
            </a:r>
          </a:p>
          <a:p>
            <a:endParaRPr lang="cs-CZ" dirty="0"/>
          </a:p>
          <a:p>
            <a:pPr lvl="1"/>
            <a:r>
              <a:rPr lang="cs-CZ" dirty="0"/>
              <a:t>(s. 97 a dále In. </a:t>
            </a:r>
            <a:r>
              <a:rPr lang="cs-CZ" dirty="0" err="1"/>
              <a:t>Mátel</a:t>
            </a:r>
            <a:r>
              <a:rPr lang="cs-CZ" dirty="0"/>
              <a:t> a kol.)</a:t>
            </a:r>
          </a:p>
        </p:txBody>
      </p:sp>
    </p:spTree>
    <p:extLst>
      <p:ext uri="{BB962C8B-B14F-4D97-AF65-F5344CB8AC3E}">
        <p14:creationId xmlns:p14="http://schemas.microsoft.com/office/powerpoint/2010/main" val="18054188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Klíčové hodnoty sociální 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V rámci profesí se v rámci aplikované etiky odborníci shodují na hodnotách, které jsou pro výkon dané profese nejpodstatnější – klíčové.</a:t>
            </a:r>
          </a:p>
          <a:p>
            <a:r>
              <a:rPr lang="cs-CZ" dirty="0"/>
              <a:t>Když si povolání sociální práce představíme jako dům (metafora), pak tento musí mít především pevné základy. </a:t>
            </a:r>
          </a:p>
          <a:p>
            <a:r>
              <a:rPr lang="cs-CZ" dirty="0"/>
              <a:t>Tyto základy bývají explicitně identifikované v etických kodexech sociální práce.</a:t>
            </a:r>
          </a:p>
        </p:txBody>
      </p:sp>
    </p:spTree>
    <p:extLst>
      <p:ext uri="{BB962C8B-B14F-4D97-AF65-F5344CB8AC3E}">
        <p14:creationId xmlns:p14="http://schemas.microsoft.com/office/powerpoint/2010/main" val="8684873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Klíčové hodnoty (identifikované v etických kodexech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Lidská práva a lidská důstojnost</a:t>
            </a:r>
          </a:p>
          <a:p>
            <a:r>
              <a:rPr lang="cs-CZ" dirty="0"/>
              <a:t>Sociální spravedlivost</a:t>
            </a:r>
          </a:p>
          <a:p>
            <a:r>
              <a:rPr lang="cs-CZ" dirty="0"/>
              <a:t>Služba lidstvu / společnosti</a:t>
            </a:r>
          </a:p>
          <a:p>
            <a:r>
              <a:rPr lang="cs-CZ" dirty="0"/>
              <a:t>Důstojnost a hodnota člověka</a:t>
            </a:r>
          </a:p>
          <a:p>
            <a:r>
              <a:rPr lang="cs-CZ" dirty="0"/>
              <a:t>Integrita lidské bytosti</a:t>
            </a:r>
          </a:p>
          <a:p>
            <a:r>
              <a:rPr lang="cs-CZ" dirty="0"/>
              <a:t>Komplexní pomoc</a:t>
            </a:r>
          </a:p>
          <a:p>
            <a:r>
              <a:rPr lang="cs-CZ" dirty="0"/>
              <a:t>Důvěra / důvěryhodnost / transparentnost</a:t>
            </a:r>
          </a:p>
          <a:p>
            <a:r>
              <a:rPr lang="cs-CZ" dirty="0"/>
              <a:t>Úcta k druhým</a:t>
            </a:r>
          </a:p>
          <a:p>
            <a:r>
              <a:rPr lang="cs-CZ" dirty="0"/>
              <a:t>Humanismus</a:t>
            </a:r>
          </a:p>
          <a:p>
            <a:r>
              <a:rPr lang="cs-CZ" dirty="0"/>
              <a:t>Tolerance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81304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Význam a limity etických kodexů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(samostatná práce)</a:t>
            </a:r>
          </a:p>
        </p:txBody>
      </p:sp>
    </p:spTree>
    <p:extLst>
      <p:ext uri="{BB962C8B-B14F-4D97-AF65-F5344CB8AC3E}">
        <p14:creationId xmlns:p14="http://schemas.microsoft.com/office/powerpoint/2010/main" val="18167137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5F6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b="1" dirty="0"/>
              <a:t>Otázky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cs-CZ" dirty="0"/>
              <a:t>V jaké situaci jste naposledy přemýšleli o hodnotách?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cs-CZ" dirty="0">
                <a:solidFill>
                  <a:srgbClr val="FF0000"/>
                </a:solidFill>
              </a:rPr>
              <a:t>Co považujete za hodnotu ve svém životě?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cs-CZ" dirty="0"/>
              <a:t>Jaké chování jste v poslední době u někoho zaznamenali a určitě ho neschvalujete? Proč? Co Vám na něm vadilo?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cs-CZ" dirty="0"/>
              <a:t>Čeho si na jiných lidech vážíte?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cs-CZ" dirty="0"/>
              <a:t>Uveďte jednu vlastnost, za kterou vás někdy někdo pochválil.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cs-CZ" dirty="0"/>
              <a:t>Co si myslíte, že byste nikdy neudělali? Proč?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cs-CZ" dirty="0"/>
              <a:t>Co je potřeba na světě nejvíce chránit? Co je nejdůležitější pro svět?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err="1"/>
              <a:t>Kalokagathia</a:t>
            </a:r>
            <a:endParaRPr lang="cs-CZ" b="1" dirty="0"/>
          </a:p>
        </p:txBody>
      </p:sp>
      <p:sp>
        <p:nvSpPr>
          <p:cNvPr id="103427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r>
              <a:rPr lang="cs-CZ" altLang="cs-CZ"/>
              <a:t>Starověk: krása těla ale i ducha byly nejvyššími hodnotami, o které mohl každý svobodný člověk usilovat.</a:t>
            </a:r>
          </a:p>
          <a:p>
            <a:pPr eaLnBrk="1" hangingPunct="1"/>
            <a:r>
              <a:rPr lang="cs-CZ" altLang="cs-CZ"/>
              <a:t>Současnost: symbióza mezi duchovní a tělesnou prací stále patří k nejvyšším metám člověka, ale např. oblast sociální práce začíná zdůrazňovat negativní dopad těchto hodnot pro tělesně i duševně postižené jedince (vyčleňování ze společnosti).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/>
              <a:t>Etika - starověk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924425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cs-CZ" dirty="0"/>
              <a:t>Filozofická disciplína, patří k nejstarším vědním oborům vůbec.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cs-CZ" dirty="0"/>
              <a:t>Věda </a:t>
            </a:r>
            <a:r>
              <a:rPr lang="cs-CZ" dirty="0" err="1"/>
              <a:t>zaobírající</a:t>
            </a:r>
            <a:r>
              <a:rPr lang="cs-CZ" dirty="0"/>
              <a:t> se morálkou a mravností u jedince i společnosti. Zabývá se tím, co je dobré a jak se dobro vypovídá v našem světě.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cs-CZ" dirty="0"/>
              <a:t>Nikdy neukončené tázání po lidské mravnosti a zásadách mravného konání se otvírá se starověkým světem lidského poznání a jeho popisu. Již </a:t>
            </a:r>
            <a:r>
              <a:rPr lang="cs-CZ" b="1" dirty="0" err="1"/>
              <a:t>Aristotelés</a:t>
            </a:r>
            <a:r>
              <a:rPr lang="cs-CZ" dirty="0"/>
              <a:t> věděl, že jazyk morálky je vázán na předmět, o němž vypovídá, tedy výroky etiky jsou relativní vzhledem k objektu jejího zájmu, </a:t>
            </a:r>
            <a:r>
              <a:rPr lang="cs-CZ" b="1" dirty="0"/>
              <a:t>vždyť dobré se vypovídá mnohými způsoby</a:t>
            </a:r>
            <a:r>
              <a:rPr lang="cs-CZ" dirty="0"/>
              <a:t>, jak tvrdí na počátku </a:t>
            </a:r>
            <a:r>
              <a:rPr lang="cs-CZ" i="1" dirty="0"/>
              <a:t>Etiky </a:t>
            </a:r>
            <a:r>
              <a:rPr lang="cs-CZ" i="1" dirty="0" err="1"/>
              <a:t>Nikomachovy</a:t>
            </a:r>
            <a:r>
              <a:rPr lang="cs-CZ" dirty="0"/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/>
              <a:t>Sokrates</a:t>
            </a:r>
          </a:p>
        </p:txBody>
      </p:sp>
      <p:sp>
        <p:nvSpPr>
          <p:cNvPr id="93187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r>
              <a:rPr lang="cs-CZ" altLang="cs-CZ"/>
              <a:t>Za jeden z prvních pokusů o odpověď na otázku </a:t>
            </a:r>
            <a:r>
              <a:rPr lang="cs-CZ" altLang="cs-CZ" i="1"/>
              <a:t>Co je hodnota? </a:t>
            </a:r>
            <a:r>
              <a:rPr lang="cs-CZ" altLang="cs-CZ"/>
              <a:t>jsou považovány Sokratovy dialogy.</a:t>
            </a:r>
          </a:p>
          <a:p>
            <a:pPr eaLnBrk="1" hangingPunct="1"/>
            <a:r>
              <a:rPr lang="cs-CZ" altLang="cs-CZ"/>
              <a:t>Podle Sokrata je základním smyslem lidského poznání snaha </a:t>
            </a:r>
            <a:r>
              <a:rPr lang="cs-CZ" altLang="cs-CZ" b="1"/>
              <a:t>porozumět člověku</a:t>
            </a:r>
            <a:r>
              <a:rPr lang="cs-CZ" altLang="cs-CZ"/>
              <a:t>, tedy naleznout životní orientaci. Výzvu „</a:t>
            </a:r>
            <a:r>
              <a:rPr lang="cs-CZ" altLang="cs-CZ" b="1"/>
              <a:t>Poznej sebe sama</a:t>
            </a:r>
            <a:r>
              <a:rPr lang="cs-CZ" altLang="cs-CZ" b="1">
                <a:latin typeface="Arial" charset="0"/>
              </a:rPr>
              <a:t>!</a:t>
            </a:r>
            <a:r>
              <a:rPr lang="cs-CZ" altLang="cs-CZ"/>
              <a:t>“ nadřazuje úsilí „poznat kosmos“.</a:t>
            </a:r>
          </a:p>
          <a:p>
            <a:pPr eaLnBrk="1" hangingPunct="1"/>
            <a:r>
              <a:rPr lang="cs-CZ" altLang="cs-CZ"/>
              <a:t>Starost o duši</a:t>
            </a:r>
            <a:r>
              <a:rPr lang="cs-CZ" altLang="cs-CZ">
                <a:latin typeface="Arial" charset="0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/>
              <a:t>Platón</a:t>
            </a:r>
          </a:p>
        </p:txBody>
      </p:sp>
      <p:sp>
        <p:nvSpPr>
          <p:cNvPr id="94211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r>
              <a:rPr lang="cs-CZ" altLang="cs-CZ"/>
              <a:t>Je třeba odhalit skutečnost v její podstatě</a:t>
            </a:r>
            <a:r>
              <a:rPr lang="cs-CZ" altLang="cs-CZ">
                <a:latin typeface="Arial" charset="0"/>
              </a:rPr>
              <a:t> </a:t>
            </a:r>
            <a:r>
              <a:rPr lang="cs-CZ" altLang="cs-CZ"/>
              <a:t>(dokonalost). </a:t>
            </a:r>
          </a:p>
          <a:p>
            <a:pPr eaLnBrk="1" hangingPunct="1"/>
            <a:r>
              <a:rPr lang="cs-CZ" altLang="cs-CZ"/>
              <a:t>Skutečný svět je jen odrazem dokonalého světa, světa idejí.</a:t>
            </a:r>
          </a:p>
          <a:p>
            <a:pPr eaLnBrk="1" hangingPunct="1"/>
            <a:r>
              <a:rPr lang="cs-CZ" altLang="cs-CZ"/>
              <a:t>Každá idea však nezaujímá v systému pravé skutečnosti stejné místo; některé stojí výš, jiné níže. Nejvýše vystupuje </a:t>
            </a:r>
            <a:r>
              <a:rPr lang="cs-CZ" altLang="cs-CZ" b="1"/>
              <a:t>idea dobra jako symbol mravnosti</a:t>
            </a:r>
            <a:r>
              <a:rPr lang="cs-CZ" altLang="cs-CZ"/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75BBC1-EE24-609B-24E1-9F68EB3AF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Novověk – člověk a společnost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679AF2-1400-E13A-44A7-B6698D3E1F2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porozumění „sami sobě“ je základním předpokladem porozumění jiným. Z tohoto hlediska je významný vztah mezi individualizací člověka (jeho jedinečností) na jedné straně a jeho socializací (začleněním do lidské společnosti) na straně druhé (Jankovský, 2003, s. 52–53). Jankovský vymezuje vztah člověka k okolnímu světu jako „zákon spolubytí“. Zdůrazňuje spontaneitu prosociálního jednání, respekt k prospěchu jiných, ochotu pomoci, empatii, schopnost sdílení apod. </a:t>
            </a:r>
          </a:p>
        </p:txBody>
      </p:sp>
    </p:spTree>
    <p:extLst>
      <p:ext uri="{BB962C8B-B14F-4D97-AF65-F5344CB8AC3E}">
        <p14:creationId xmlns:p14="http://schemas.microsoft.com/office/powerpoint/2010/main" val="937342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3FBFA5-DA89-A2A1-B806-70CBC7FEC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r>
              <a:rPr lang="cs-CZ" dirty="0"/>
              <a:t>Zákon spolubytí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B4FC04-9310-EC7A-8159-12952186E1A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836712"/>
            <a:ext cx="7467600" cy="5637240"/>
          </a:xfrm>
        </p:spPr>
        <p:txBody>
          <a:bodyPr/>
          <a:lstStyle/>
          <a:p>
            <a:r>
              <a:rPr lang="cs-CZ" dirty="0"/>
              <a:t>Smysl a hodnota lidského života se projevuje ve vztahu k ostatním lidem. Podstatou člověka je jeho lidství. Člověka člověkem činí integrita animality na jedné straně a </a:t>
            </a:r>
            <a:r>
              <a:rPr lang="cs-CZ" dirty="0" err="1"/>
              <a:t>transcendentality</a:t>
            </a:r>
            <a:r>
              <a:rPr lang="cs-CZ" dirty="0"/>
              <a:t> na straně druhé. Nejvlastnějším obsahem smyslu a hodnoty lidského života je odpovědnost za vlastní život a spoluodpovědnost za život druhých. Lidské bytí na světě je zároveň spolubytím, bytím s jinými lidmi (Jankovský, 2003).</a:t>
            </a:r>
          </a:p>
          <a:p>
            <a:r>
              <a:rPr lang="cs-CZ" dirty="0"/>
              <a:t>Takto chápali obecné dobro již ve starověku (Platón, </a:t>
            </a:r>
            <a:r>
              <a:rPr lang="cs-CZ" dirty="0" err="1"/>
              <a:t>Aristotelés</a:t>
            </a:r>
            <a:r>
              <a:rPr lang="cs-CZ" dirty="0"/>
              <a:t>), ale historicky je dalším předělem směřujícím k současné etice odpovědnosti období renesance, humanismu a především osvícenství. Zásadní je práce německého osvícence Immanuela Kanta.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4342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98CE7F-8587-42F7-F6BC-0C55AE476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Immanuel Kant (1724-1804)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876A5E-9A2C-8F7D-03DB-2F0B29FFEFA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124744"/>
            <a:ext cx="8229600" cy="5349208"/>
          </a:xfrm>
        </p:spPr>
        <p:txBody>
          <a:bodyPr/>
          <a:lstStyle/>
          <a:p>
            <a:r>
              <a:rPr lang="cs-CZ" dirty="0"/>
              <a:t>Nejvyšší normou pro lidské myšlení i konání je podle Kanta mravní zákon, který má každý člověk v sobě.</a:t>
            </a:r>
          </a:p>
          <a:p>
            <a:r>
              <a:rPr lang="cs-CZ" dirty="0"/>
              <a:t>Kant navrhl v Kritice praktického rozumu tři nezpochybnitelná tvrzení – postuláty: nesmrtelnost duše, svobodu lidské vůle a jsoucnost Boží. Z těchto postulátů odvozuje základní předpoklady mravního zákona: Kant je proti pojetí člověka jako prostředku. Chápe člověka jako </a:t>
            </a:r>
            <a:r>
              <a:rPr lang="cs-CZ" b="1" dirty="0"/>
              <a:t>nejvyšší cíl a účel</a:t>
            </a:r>
            <a:r>
              <a:rPr lang="cs-CZ" dirty="0"/>
              <a:t>. Dobrá vůle je jen ta, kterou můžeme za dobrou pokládat bez omezení, tedy mravní vůle. Co je dobré plyne z mravního zákona, který říká, jak se má jednat. Povinnost je pro člověka jediným zdrojem mravní hodnoty jednání. </a:t>
            </a:r>
            <a:r>
              <a:rPr lang="cs-CZ" b="1" dirty="0"/>
              <a:t>Mravní zákon je zákonem povinnosti</a:t>
            </a:r>
            <a:r>
              <a:rPr lang="cs-CZ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70320261"/>
      </p:ext>
    </p:extLst>
  </p:cSld>
  <p:clrMapOvr>
    <a:masterClrMapping/>
  </p:clrMapOvr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Šablona návrhu Jezírko">
  <a:themeElements>
    <a:clrScheme name="Šablona návrhu Jezírko 13">
      <a:dk1>
        <a:srgbClr val="000000"/>
      </a:dk1>
      <a:lt1>
        <a:srgbClr val="E1F3BC"/>
      </a:lt1>
      <a:dk2>
        <a:srgbClr val="078F48"/>
      </a:dk2>
      <a:lt2>
        <a:srgbClr val="969696"/>
      </a:lt2>
      <a:accent1>
        <a:srgbClr val="7BD163"/>
      </a:accent1>
      <a:accent2>
        <a:srgbClr val="8EC4F9"/>
      </a:accent2>
      <a:accent3>
        <a:srgbClr val="EEF8DA"/>
      </a:accent3>
      <a:accent4>
        <a:srgbClr val="000000"/>
      </a:accent4>
      <a:accent5>
        <a:srgbClr val="BFE5B7"/>
      </a:accent5>
      <a:accent6>
        <a:srgbClr val="80B1E2"/>
      </a:accent6>
      <a:hlink>
        <a:srgbClr val="779AB6"/>
      </a:hlink>
      <a:folHlink>
        <a:srgbClr val="107D4B"/>
      </a:folHlink>
    </a:clrScheme>
    <a:fontScheme name="Šablona návrhu Jezírko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Šablona návrhu Jezírk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ablona návrhu Jezírk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ablona návrhu Jezírk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ablona návrhu Jezírk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ablona návrhu Jezírk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ablona návrhu Jezírk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ablona návrhu Jezírk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ablona návrhu Jezírk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ablona návrhu Jezírk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ablona návrhu Jezírk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ablona návrhu Jezírk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ablona návrhu Jezírk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ablona návrhu Jezírko 13">
        <a:dk1>
          <a:srgbClr val="000000"/>
        </a:dk1>
        <a:lt1>
          <a:srgbClr val="E1F3BC"/>
        </a:lt1>
        <a:dk2>
          <a:srgbClr val="078F48"/>
        </a:dk2>
        <a:lt2>
          <a:srgbClr val="969696"/>
        </a:lt2>
        <a:accent1>
          <a:srgbClr val="7BD163"/>
        </a:accent1>
        <a:accent2>
          <a:srgbClr val="8EC4F9"/>
        </a:accent2>
        <a:accent3>
          <a:srgbClr val="EEF8DA"/>
        </a:accent3>
        <a:accent4>
          <a:srgbClr val="000000"/>
        </a:accent4>
        <a:accent5>
          <a:srgbClr val="BFE5B7"/>
        </a:accent5>
        <a:accent6>
          <a:srgbClr val="80B1E2"/>
        </a:accent6>
        <a:hlink>
          <a:srgbClr val="779AB6"/>
        </a:hlink>
        <a:folHlink>
          <a:srgbClr val="107D4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Arkýř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rkýř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Arkýř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Arkýř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Arkýř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Arkýř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Arkýř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Arkýř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Arkýř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etro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2.xml><?xml version="1.0" encoding="utf-8"?>
<a:themeOverride xmlns:a="http://schemas.openxmlformats.org/drawingml/2006/main">
  <a:clrScheme name="Metro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3.xml><?xml version="1.0" encoding="utf-8"?>
<a:themeOverride xmlns:a="http://schemas.openxmlformats.org/drawingml/2006/main">
  <a:clrScheme name="Metro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Metro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5.xml><?xml version="1.0" encoding="utf-8"?>
<a:themeOverride xmlns:a="http://schemas.openxmlformats.org/drawingml/2006/main">
  <a:clrScheme name="Metro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6.xml><?xml version="1.0" encoding="utf-8"?>
<a:themeOverride xmlns:a="http://schemas.openxmlformats.org/drawingml/2006/main">
  <a:clrScheme name="Metro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7.xml><?xml version="1.0" encoding="utf-8"?>
<a:themeOverride xmlns:a="http://schemas.openxmlformats.org/drawingml/2006/main">
  <a:clrScheme name="Metro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8.xml><?xml version="1.0" encoding="utf-8"?>
<a:themeOverride xmlns:a="http://schemas.openxmlformats.org/drawingml/2006/main">
  <a:clrScheme name="Metro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9.xml><?xml version="1.0" encoding="utf-8"?>
<a:themeOverride xmlns:a="http://schemas.openxmlformats.org/drawingml/2006/main">
  <a:clrScheme name="Metro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Šablona návrhu jezírko</Template>
  <TotalTime>183</TotalTime>
  <Words>2550</Words>
  <Application>Microsoft Office PowerPoint</Application>
  <PresentationFormat>Předvádění na obrazovce (4:3)</PresentationFormat>
  <Paragraphs>155</Paragraphs>
  <Slides>35</Slides>
  <Notes>0</Notes>
  <HiddenSlides>0</HiddenSlides>
  <MMClips>4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10</vt:i4>
      </vt:variant>
      <vt:variant>
        <vt:lpstr>Nadpisy snímků</vt:lpstr>
      </vt:variant>
      <vt:variant>
        <vt:i4>35</vt:i4>
      </vt:variant>
    </vt:vector>
  </HeadingPairs>
  <TitlesOfParts>
    <vt:vector size="50" baseType="lpstr">
      <vt:lpstr>Arial</vt:lpstr>
      <vt:lpstr>Century Schoolbook</vt:lpstr>
      <vt:lpstr>Trebuchet MS</vt:lpstr>
      <vt:lpstr>Wingdings</vt:lpstr>
      <vt:lpstr>Wingdings 2</vt:lpstr>
      <vt:lpstr>Šablona návrhu Jezírko</vt:lpstr>
      <vt:lpstr>1_Arkýř</vt:lpstr>
      <vt:lpstr>2_Arkýř</vt:lpstr>
      <vt:lpstr>3_Arkýř</vt:lpstr>
      <vt:lpstr>4_Arkýř</vt:lpstr>
      <vt:lpstr>5_Arkýř</vt:lpstr>
      <vt:lpstr>6_Arkýř</vt:lpstr>
      <vt:lpstr>8_Arkýř</vt:lpstr>
      <vt:lpstr>9_Arkýř</vt:lpstr>
      <vt:lpstr>10_Arkýř</vt:lpstr>
      <vt:lpstr>„Dobré jen od dobrých získáš.“ Aristoteles: Etika Níkomachova </vt:lpstr>
      <vt:lpstr>Etika</vt:lpstr>
      <vt:lpstr>ARISTOTELÉS. Etika Níkomachova:</vt:lpstr>
      <vt:lpstr>Etika - starověk</vt:lpstr>
      <vt:lpstr>Sokrates</vt:lpstr>
      <vt:lpstr>Platón</vt:lpstr>
      <vt:lpstr>Novověk – člověk a společnost</vt:lpstr>
      <vt:lpstr>Zákon spolubytí </vt:lpstr>
      <vt:lpstr>Immanuel Kant (1724-1804) </vt:lpstr>
      <vt:lpstr>Kategorický imperativ </vt:lpstr>
      <vt:lpstr>Etické systémy podle noetických zájmů</vt:lpstr>
      <vt:lpstr>Etiku můžeme rozdělit: </vt:lpstr>
      <vt:lpstr>Friedo Ricken (Obecná etika 70. roky XX. století) </vt:lpstr>
      <vt:lpstr>Arthur Rich: Etika národního hospodářství </vt:lpstr>
      <vt:lpstr>Clifford Geertz</vt:lpstr>
      <vt:lpstr>Etika odpovědnosti/povinnosti - Hans Jonas (1903-1993), německý teolog a filozof. </vt:lpstr>
      <vt:lpstr>Hans Jonas a jeho „Princip odpovědnosti“</vt:lpstr>
      <vt:lpstr>Karl-Heinze Peschke. Křesťanská etika</vt:lpstr>
      <vt:lpstr>John Rawls  etika sociální</vt:lpstr>
      <vt:lpstr>Zdroje</vt:lpstr>
      <vt:lpstr>Další etické směry</vt:lpstr>
      <vt:lpstr>Aplikovaná etika</vt:lpstr>
      <vt:lpstr>Vzdělávání studentů pomáhajících profesí</vt:lpstr>
      <vt:lpstr>Etický kodex (společnosti sociálních pracovníků ČR, 2006)</vt:lpstr>
      <vt:lpstr>Nový etický kodex sociálních pracovníků: </vt:lpstr>
      <vt:lpstr>Axiologie</vt:lpstr>
      <vt:lpstr>Hodnota</vt:lpstr>
      <vt:lpstr>VÝZNAM HODNOT</vt:lpstr>
      <vt:lpstr>Typologie hodnot v sociální práci (Mátel a kol.)</vt:lpstr>
      <vt:lpstr>Klasifikace hodnot podstatných pro výkon povolání soc. pracovníka</vt:lpstr>
      <vt:lpstr>Klíčové hodnoty sociální práce</vt:lpstr>
      <vt:lpstr>Klíčové hodnoty (identifikované v etických kodexech</vt:lpstr>
      <vt:lpstr>Význam a limity etických kodexů</vt:lpstr>
      <vt:lpstr>Otázky</vt:lpstr>
      <vt:lpstr>Kalokagathia</vt:lpstr>
    </vt:vector>
  </TitlesOfParts>
  <Company>domka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Prioritní postavení etiky a morálky ve výchově</dc:title>
  <dc:creator>doma1</dc:creator>
  <cp:lastModifiedBy>admin</cp:lastModifiedBy>
  <cp:revision>16</cp:revision>
  <dcterms:created xsi:type="dcterms:W3CDTF">2013-11-08T04:47:10Z</dcterms:created>
  <dcterms:modified xsi:type="dcterms:W3CDTF">2025-11-07T13:05:50Z</dcterms:modified>
</cp:coreProperties>
</file>