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17" r:id="rId2"/>
    <p:sldId id="318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319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  <p:sldId id="309" r:id="rId58"/>
    <p:sldId id="310" r:id="rId59"/>
    <p:sldId id="311" r:id="rId60"/>
    <p:sldId id="312" r:id="rId61"/>
    <p:sldId id="313" r:id="rId62"/>
    <p:sldId id="314" r:id="rId63"/>
    <p:sldId id="315" r:id="rId64"/>
    <p:sldId id="320" r:id="rId6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118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182C60-1D4E-4531-B008-DDAD42B015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864525"/>
            <a:ext cx="7772400" cy="2735926"/>
          </a:xfrm>
        </p:spPr>
        <p:txBody>
          <a:bodyPr>
            <a:normAutofit/>
          </a:bodyPr>
          <a:lstStyle/>
          <a:p>
            <a:r>
              <a:rPr lang="cs-CZ" b="1" dirty="0">
                <a:effectLst/>
                <a:ea typeface="Times New Roman" panose="02020603050405020304" pitchFamily="18" charset="0"/>
              </a:rPr>
              <a:t>Veřejná správa – základní otázky</a:t>
            </a:r>
            <a:br>
              <a:rPr lang="cs-CZ" sz="3100" b="1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B969F3D-FF9B-4FFA-B6B7-A566E73365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Ondřej Pavelek, 2025</a:t>
            </a:r>
          </a:p>
        </p:txBody>
      </p:sp>
    </p:spTree>
    <p:extLst>
      <p:ext uri="{BB962C8B-B14F-4D97-AF65-F5344CB8AC3E}">
        <p14:creationId xmlns:p14="http://schemas.microsoft.com/office/powerpoint/2010/main" val="50079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Správa regulační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Vydávání norem nižší právní síly</a:t>
            </a:r>
          </a:p>
          <a:p>
            <a:r>
              <a:t>Regulace určité oblasti života</a:t>
            </a:r>
          </a:p>
          <a:p>
            <a:r>
              <a:t>Normotvorná činnost v rámci zákona</a:t>
            </a:r>
          </a:p>
          <a:p>
            <a:r>
              <a:t>Příklad: obecní vyhláška o odpadech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Zásady veřejné správy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Zákonnost</a:t>
            </a:r>
          </a:p>
          <a:p>
            <a:r>
              <a:t>Nestrannost</a:t>
            </a:r>
          </a:p>
          <a:p>
            <a:r>
              <a:t>Přiměřenost</a:t>
            </a:r>
          </a:p>
          <a:p>
            <a:r>
              <a:t>Příklad: rozhodnutí musí odpovídat závažnosti přestupku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Zásady veřejné správy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Transparentnost</a:t>
            </a:r>
          </a:p>
          <a:p>
            <a:r>
              <a:t>Odpovědnost</a:t>
            </a:r>
          </a:p>
          <a:p>
            <a:r>
              <a:t>Efektivita</a:t>
            </a:r>
          </a:p>
          <a:p>
            <a:r>
              <a:t>Příklad: povinnost obcí zveřejňovat smlouvy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Členění dle úrovně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Ústřední orgány</a:t>
            </a:r>
          </a:p>
          <a:p>
            <a:r>
              <a:t>Krajské orgány</a:t>
            </a:r>
          </a:p>
          <a:p>
            <a:r>
              <a:t>Obecní orgány</a:t>
            </a:r>
          </a:p>
          <a:p>
            <a:r>
              <a:t>Příklad: Ministerstvo financí – krajský úřad – obecní úřad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Členění dle působnosti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Obecná působnost</a:t>
            </a:r>
          </a:p>
          <a:p>
            <a:r>
              <a:t>Speciální působnost</a:t>
            </a:r>
          </a:p>
          <a:p>
            <a:r>
              <a:t>Smíšená působnost</a:t>
            </a:r>
          </a:p>
          <a:p>
            <a:r>
              <a:t>Příklad: stavební úřad = speciální působnost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Orgány státní správy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Prezident republiky</a:t>
            </a:r>
          </a:p>
          <a:p>
            <a:r>
              <a:t>Vláda</a:t>
            </a:r>
          </a:p>
          <a:p>
            <a:r>
              <a:t>Ministerstva</a:t>
            </a:r>
          </a:p>
          <a:p>
            <a:r>
              <a:t>Příklad: Ministerstvo zdravotnictví řídí hygienické stanice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Ministerstva a ústřední orgány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Ministerstva = základní orgány</a:t>
            </a:r>
          </a:p>
          <a:p>
            <a:r>
              <a:t>Ústřední orgány bez ministerstva (např. ÚOHS)</a:t>
            </a:r>
          </a:p>
          <a:p>
            <a:r>
              <a:t>Kompetence vymezené zákonem</a:t>
            </a:r>
          </a:p>
          <a:p>
            <a:r>
              <a:t>Příklad: Úřad pro ochranu hospodářské soutěže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Nezávislé orgány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Úřady se zvláštním postavením</a:t>
            </a:r>
          </a:p>
          <a:p>
            <a:r>
              <a:t>Nejsou podřízeny vládě</a:t>
            </a:r>
          </a:p>
          <a:p>
            <a:r>
              <a:t>Samostatné rozhodování</a:t>
            </a:r>
          </a:p>
          <a:p>
            <a:r>
              <a:t>Příklad: Český telekomunikační úřad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Samostatná působnost obcí a krajů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Vlastní správa věcí veřejného zájmu</a:t>
            </a:r>
          </a:p>
          <a:p>
            <a:r>
              <a:t>Rozhodování prostřednictvím zastupitelstva</a:t>
            </a:r>
          </a:p>
          <a:p>
            <a:r>
              <a:t>Nemusí žádat stát o souhlas</a:t>
            </a:r>
          </a:p>
          <a:p>
            <a:r>
              <a:t>Příklad: rozhodnutí o místním rozvoji obce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Přenesená působnost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Výkon státní správy obcemi a kraji</a:t>
            </a:r>
          </a:p>
          <a:p>
            <a:r>
              <a:t>Vázána zákonem</a:t>
            </a:r>
          </a:p>
          <a:p>
            <a:r>
              <a:t>Orgány obcí rozhodují „jménem státu“</a:t>
            </a:r>
          </a:p>
          <a:p>
            <a:r>
              <a:t>Příklad: vydání občanského průkazu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27D243-69EC-4F95-BBD1-35EBD64FB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Program přednášky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BCCAD6-9620-41A8-BA17-6CE59E7E2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242424"/>
                </a:solidFill>
                <a:ea typeface="Times New Roman" panose="02020603050405020304" pitchFamily="18" charset="0"/>
              </a:rPr>
              <a:t>Definice veřejné správy,</a:t>
            </a:r>
            <a:endParaRPr lang="cs-CZ" sz="3200" dirty="0">
              <a:solidFill>
                <a:srgbClr val="242424"/>
              </a:solidFill>
              <a:effectLst/>
              <a:ea typeface="Times New Roman" panose="02020603050405020304" pitchFamily="18" charset="0"/>
            </a:endParaRPr>
          </a:p>
          <a:p>
            <a:r>
              <a:rPr lang="cs-CZ" sz="3200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členění, </a:t>
            </a:r>
          </a:p>
          <a:p>
            <a:r>
              <a:rPr lang="cs-CZ" sz="3200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postavení krajů a obcí</a:t>
            </a:r>
            <a:r>
              <a:rPr lang="cs-CZ" dirty="0">
                <a:solidFill>
                  <a:srgbClr val="242424"/>
                </a:solidFill>
                <a:ea typeface="Times New Roman" panose="02020603050405020304" pitchFamily="18" charset="0"/>
              </a:rPr>
              <a:t>,</a:t>
            </a:r>
            <a:r>
              <a:rPr lang="cs-CZ" sz="3200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 </a:t>
            </a:r>
          </a:p>
          <a:p>
            <a:r>
              <a:rPr lang="cs-CZ" sz="3200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prameny práva ve veřejné správě, </a:t>
            </a:r>
          </a:p>
          <a:p>
            <a:r>
              <a:rPr lang="cs-CZ" sz="3200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správní akty, </a:t>
            </a:r>
          </a:p>
          <a:p>
            <a:r>
              <a:rPr lang="cs-CZ" sz="3200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opatření obecné povahy, </a:t>
            </a:r>
          </a:p>
          <a:p>
            <a:r>
              <a:rPr lang="cs-CZ" sz="3200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veřejnoprávní smlouvy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23523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Dualismus správy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Samostatná působnost × přenesená působnost</a:t>
            </a:r>
          </a:p>
          <a:p>
            <a:r>
              <a:t>Obce a kraje jako dvojí role</a:t>
            </a:r>
          </a:p>
          <a:p>
            <a:r>
              <a:t>Umožňuje decentralizaci státu</a:t>
            </a:r>
          </a:p>
          <a:p>
            <a:r>
              <a:t>Příklad: správa školy (samostatná) × evidence obyvatel (přenesená)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Ústřední správa v praxi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Ministerstva</a:t>
            </a:r>
          </a:p>
          <a:p>
            <a:r>
              <a:t>Úřady s celostátní působností</a:t>
            </a:r>
          </a:p>
          <a:p>
            <a:r>
              <a:t>Specializovaná agenda</a:t>
            </a:r>
          </a:p>
          <a:p>
            <a:r>
              <a:t>Příklad: Ministerstvo dopravy – Ředitelství silnic a dálnic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Tedy… 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Veřejná</a:t>
            </a:r>
            <a:r>
              <a:rPr dirty="0"/>
              <a:t> </a:t>
            </a:r>
            <a:r>
              <a:rPr dirty="0" err="1"/>
              <a:t>správa</a:t>
            </a:r>
            <a:r>
              <a:rPr dirty="0"/>
              <a:t> = </a:t>
            </a:r>
            <a:r>
              <a:rPr dirty="0" err="1"/>
              <a:t>výkonná</a:t>
            </a:r>
            <a:r>
              <a:rPr dirty="0"/>
              <a:t> </a:t>
            </a:r>
            <a:r>
              <a:rPr dirty="0" err="1"/>
              <a:t>moc</a:t>
            </a:r>
            <a:endParaRPr dirty="0"/>
          </a:p>
          <a:p>
            <a:r>
              <a:rPr dirty="0" err="1"/>
              <a:t>Členění</a:t>
            </a:r>
            <a:r>
              <a:rPr dirty="0"/>
              <a:t>: </a:t>
            </a:r>
            <a:r>
              <a:rPr dirty="0" err="1"/>
              <a:t>ústřední</a:t>
            </a:r>
            <a:r>
              <a:rPr dirty="0"/>
              <a:t>, </a:t>
            </a:r>
            <a:r>
              <a:rPr dirty="0" err="1"/>
              <a:t>krajská</a:t>
            </a:r>
            <a:r>
              <a:rPr dirty="0"/>
              <a:t>, </a:t>
            </a:r>
            <a:r>
              <a:rPr dirty="0" err="1"/>
              <a:t>obecní</a:t>
            </a:r>
            <a:endParaRPr dirty="0"/>
          </a:p>
          <a:p>
            <a:r>
              <a:rPr dirty="0" err="1"/>
              <a:t>Funkce</a:t>
            </a:r>
            <a:r>
              <a:rPr dirty="0"/>
              <a:t>: </a:t>
            </a:r>
            <a:r>
              <a:rPr dirty="0" err="1"/>
              <a:t>vrchnostenská</a:t>
            </a:r>
            <a:r>
              <a:rPr dirty="0"/>
              <a:t>, </a:t>
            </a:r>
            <a:r>
              <a:rPr dirty="0" err="1"/>
              <a:t>pečovatelská</a:t>
            </a:r>
            <a:r>
              <a:rPr dirty="0"/>
              <a:t>, </a:t>
            </a:r>
            <a:r>
              <a:rPr dirty="0" err="1"/>
              <a:t>regulační</a:t>
            </a:r>
            <a:endParaRPr dirty="0"/>
          </a:p>
          <a:p>
            <a:r>
              <a:rPr lang="cs-CZ" dirty="0"/>
              <a:t>Různorodost -</a:t>
            </a:r>
            <a:r>
              <a:rPr dirty="0"/>
              <a:t> od </a:t>
            </a:r>
            <a:r>
              <a:rPr dirty="0" err="1"/>
              <a:t>stavebního</a:t>
            </a:r>
            <a:r>
              <a:rPr dirty="0"/>
              <a:t> </a:t>
            </a:r>
            <a:r>
              <a:rPr dirty="0" err="1"/>
              <a:t>povolení</a:t>
            </a:r>
            <a:r>
              <a:rPr dirty="0"/>
              <a:t> po </a:t>
            </a:r>
            <a:r>
              <a:rPr dirty="0" err="1"/>
              <a:t>poskytování</a:t>
            </a:r>
            <a:r>
              <a:rPr dirty="0"/>
              <a:t> </a:t>
            </a:r>
            <a:r>
              <a:rPr dirty="0" err="1"/>
              <a:t>sociálních</a:t>
            </a:r>
            <a:r>
              <a:rPr dirty="0"/>
              <a:t> </a:t>
            </a:r>
            <a:r>
              <a:rPr dirty="0" err="1"/>
              <a:t>služeb</a:t>
            </a:r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Územní samospráva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Kraje a obce = základní jednotky samosprávy</a:t>
            </a:r>
          </a:p>
          <a:p>
            <a:r>
              <a:t>Mají právní subjektivitu</a:t>
            </a:r>
          </a:p>
          <a:p>
            <a:r>
              <a:t>Samostatná i přenesená působnost</a:t>
            </a:r>
          </a:p>
          <a:p>
            <a:r>
              <a:t>Příklad: obec vede matriku (přenesená)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Obec jako základní celek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Základní územní samosprávný celek</a:t>
            </a:r>
          </a:p>
          <a:p>
            <a:r>
              <a:t>Orgány: zastupitelstvo, rada, starosta, obecní úřad</a:t>
            </a:r>
          </a:p>
          <a:p>
            <a:r>
              <a:t>Samostatná působnost – např. místní poplatky</a:t>
            </a:r>
          </a:p>
          <a:p>
            <a:r>
              <a:t>Příklad: poplatek za psa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Kraj jako vyšší celek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Vyšší územní samosprávný celek</a:t>
            </a:r>
          </a:p>
          <a:p>
            <a:r>
              <a:t>Orgány: zastupitelstvo, rada, hejtman, krajský úřad</a:t>
            </a:r>
          </a:p>
          <a:p>
            <a:r>
              <a:t>Samostatná působnost – dopravní obslužnost</a:t>
            </a:r>
          </a:p>
          <a:p>
            <a:r>
              <a:t>Příklad: financování autobusové dopravy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Orgány obce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Zastupitelstvo obce</a:t>
            </a:r>
          </a:p>
          <a:p>
            <a:r>
              <a:t>Rada obce</a:t>
            </a:r>
          </a:p>
          <a:p>
            <a:r>
              <a:t>Starosta</a:t>
            </a:r>
          </a:p>
          <a:p>
            <a:r>
              <a:t>Obecní úřad</a:t>
            </a:r>
          </a:p>
          <a:p>
            <a:r>
              <a:t>Příklad: zastupitelstvo rozhoduje o rozpočtu obce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Orgány kraje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Zastupitelstvo kraje</a:t>
            </a:r>
          </a:p>
          <a:p>
            <a:r>
              <a:t>Rada kraje</a:t>
            </a:r>
          </a:p>
          <a:p>
            <a:r>
              <a:t>Hejtman</a:t>
            </a:r>
          </a:p>
          <a:p>
            <a:r>
              <a:t>Krajský úřad</a:t>
            </a:r>
          </a:p>
          <a:p>
            <a:r>
              <a:t>Příklad: krajské zastupitelstvo schvaluje krajský rozpočet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Samostatná působnost obcí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Rozvoj území</a:t>
            </a:r>
          </a:p>
          <a:p>
            <a:r>
              <a:t>Hospodaření s majetkem</a:t>
            </a:r>
          </a:p>
          <a:p>
            <a:r>
              <a:t>Vydávání obecně závazných vyhlášek</a:t>
            </a:r>
          </a:p>
          <a:p>
            <a:r>
              <a:t>Příklad: obecní vyhláška o nočním klidu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Samostatná působnost krajů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Regionální rozvoj</a:t>
            </a:r>
          </a:p>
          <a:p>
            <a:r>
              <a:t>Střední školství</a:t>
            </a:r>
          </a:p>
          <a:p>
            <a:r>
              <a:t>Zdravotnická zařízení</a:t>
            </a:r>
          </a:p>
          <a:p>
            <a:r>
              <a:t>Příklad: zřizování krajských nemocnic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Pojem</a:t>
            </a:r>
            <a:r>
              <a:rPr b="1" dirty="0"/>
              <a:t> </a:t>
            </a:r>
            <a:r>
              <a:rPr b="1" dirty="0" err="1"/>
              <a:t>veřejná</a:t>
            </a:r>
            <a:r>
              <a:rPr b="1" dirty="0"/>
              <a:t> </a:t>
            </a:r>
            <a:r>
              <a:rPr b="1" dirty="0" err="1"/>
              <a:t>správa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Činnost</a:t>
            </a:r>
            <a:r>
              <a:rPr dirty="0"/>
              <a:t> </a:t>
            </a:r>
            <a:r>
              <a:rPr dirty="0" err="1"/>
              <a:t>státu</a:t>
            </a:r>
            <a:r>
              <a:rPr dirty="0"/>
              <a:t> a </a:t>
            </a:r>
            <a:r>
              <a:rPr dirty="0" err="1"/>
              <a:t>jiných</a:t>
            </a:r>
            <a:r>
              <a:rPr dirty="0"/>
              <a:t> </a:t>
            </a:r>
            <a:r>
              <a:rPr dirty="0" err="1"/>
              <a:t>subjektů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veřejném</a:t>
            </a:r>
            <a:r>
              <a:rPr dirty="0"/>
              <a:t> </a:t>
            </a:r>
            <a:r>
              <a:rPr dirty="0" err="1"/>
              <a:t>zájmu</a:t>
            </a:r>
            <a:endParaRPr dirty="0"/>
          </a:p>
          <a:p>
            <a:r>
              <a:rPr dirty="0" err="1"/>
              <a:t>Organizovaná</a:t>
            </a:r>
            <a:r>
              <a:rPr dirty="0"/>
              <a:t> a </a:t>
            </a:r>
            <a:r>
              <a:rPr dirty="0" err="1"/>
              <a:t>cílevědomá</a:t>
            </a:r>
            <a:r>
              <a:rPr dirty="0"/>
              <a:t> </a:t>
            </a:r>
            <a:r>
              <a:rPr dirty="0" err="1"/>
              <a:t>činnost</a:t>
            </a:r>
            <a:endParaRPr dirty="0"/>
          </a:p>
          <a:p>
            <a:r>
              <a:rPr dirty="0" err="1"/>
              <a:t>Odlišná</a:t>
            </a:r>
            <a:r>
              <a:rPr dirty="0"/>
              <a:t> od </a:t>
            </a:r>
            <a:r>
              <a:rPr dirty="0" err="1"/>
              <a:t>soukromé</a:t>
            </a:r>
            <a:r>
              <a:rPr dirty="0"/>
              <a:t> </a:t>
            </a:r>
            <a:r>
              <a:rPr dirty="0" err="1"/>
              <a:t>správy</a:t>
            </a:r>
            <a:r>
              <a:rPr dirty="0"/>
              <a:t> (</a:t>
            </a:r>
            <a:r>
              <a:rPr dirty="0" err="1"/>
              <a:t>firmy</a:t>
            </a:r>
            <a:r>
              <a:rPr dirty="0"/>
              <a:t>, </a:t>
            </a:r>
            <a:r>
              <a:rPr dirty="0" err="1"/>
              <a:t>spolky</a:t>
            </a:r>
            <a:r>
              <a:rPr dirty="0"/>
              <a:t>)</a:t>
            </a:r>
          </a:p>
          <a:p>
            <a:r>
              <a:rPr dirty="0" err="1"/>
              <a:t>Příklad</a:t>
            </a:r>
            <a:r>
              <a:rPr dirty="0"/>
              <a:t>: </a:t>
            </a:r>
            <a:r>
              <a:rPr dirty="0" err="1"/>
              <a:t>ministerstvo</a:t>
            </a:r>
            <a:r>
              <a:rPr dirty="0"/>
              <a:t> </a:t>
            </a:r>
            <a:r>
              <a:rPr dirty="0" err="1"/>
              <a:t>řídí</a:t>
            </a:r>
            <a:r>
              <a:rPr dirty="0"/>
              <a:t> </a:t>
            </a:r>
            <a:r>
              <a:rPr dirty="0" err="1"/>
              <a:t>školství</a:t>
            </a:r>
            <a:r>
              <a:rPr dirty="0"/>
              <a:t> v </a:t>
            </a:r>
            <a:r>
              <a:rPr dirty="0" err="1"/>
              <a:t>celé</a:t>
            </a:r>
            <a:r>
              <a:rPr dirty="0"/>
              <a:t> ČR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Přenesená působnost obcí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Státní správa vykonávaná obcí</a:t>
            </a:r>
          </a:p>
          <a:p>
            <a:r>
              <a:t>Vydávání dokladů</a:t>
            </a:r>
          </a:p>
          <a:p>
            <a:r>
              <a:t>Správní řízení</a:t>
            </a:r>
          </a:p>
          <a:p>
            <a:r>
              <a:t>Příklad: vydání stavebního povolení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Přenesená působnost krajů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Výkon státní správy</a:t>
            </a:r>
          </a:p>
          <a:p>
            <a:r>
              <a:t>Řízení správních řízení vyšší úrovně</a:t>
            </a:r>
          </a:p>
          <a:p>
            <a:r>
              <a:t>Kontrola činnosti obcí</a:t>
            </a:r>
          </a:p>
          <a:p>
            <a:r>
              <a:t>Příklad: odvolací orgán proti rozhodnutí obce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337"/>
            <a:ext cx="8229600" cy="1143000"/>
          </a:xfrm>
        </p:spPr>
        <p:txBody>
          <a:bodyPr/>
          <a:lstStyle/>
          <a:p>
            <a:r>
              <a:rPr lang="cs-CZ" dirty="0"/>
              <a:t>Tedy…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Obec = základní celek</a:t>
            </a:r>
          </a:p>
          <a:p>
            <a:r>
              <a:t>Kraj = vyšší územní celek</a:t>
            </a:r>
          </a:p>
          <a:p>
            <a:r>
              <a:t>Oba mají samostatnou i přenesenou působnost</a:t>
            </a:r>
          </a:p>
          <a:p>
            <a:r>
              <a:t>Příklad: rozhodují o vlastních věcech i jménem státu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Ústavní</a:t>
            </a:r>
            <a:r>
              <a:rPr dirty="0"/>
              <a:t> </a:t>
            </a:r>
            <a:r>
              <a:rPr dirty="0" err="1"/>
              <a:t>rámec</a:t>
            </a:r>
            <a:r>
              <a:rPr lang="cs-CZ" dirty="0"/>
              <a:t> samosprávy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Ústava ČR – základní dokument</a:t>
            </a:r>
          </a:p>
          <a:p>
            <a:r>
              <a:t>Listina základních práv a svobod</a:t>
            </a:r>
          </a:p>
          <a:p>
            <a:r>
              <a:t>Čl. 8 Ústavy – zaručuje samosprávu</a:t>
            </a:r>
          </a:p>
          <a:p>
            <a:r>
              <a:t>Příklad: čl. 101 Ústavy – postavení obcí a krajů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Zákony ve správním právu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Správní řád (č. 500/2004 Sb.)</a:t>
            </a:r>
          </a:p>
          <a:p>
            <a:r>
              <a:t>Zákon o obcích (č. 128/2000 Sb.)</a:t>
            </a:r>
          </a:p>
          <a:p>
            <a:r>
              <a:t>Zákon o krajích (č. 129/2000 Sb.)</a:t>
            </a:r>
          </a:p>
          <a:p>
            <a:r>
              <a:t>Příklad: Správní řád upravuje postup úřadů v řízení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Služební zákon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Zákon o státní službě (č. 234/2014 Sb.)</a:t>
            </a:r>
          </a:p>
          <a:p>
            <a:r>
              <a:t>Upravuje postavení státních zaměstnanců</a:t>
            </a:r>
          </a:p>
          <a:p>
            <a:r>
              <a:t>Podmínky přijímání do služby</a:t>
            </a:r>
          </a:p>
          <a:p>
            <a:r>
              <a:t>Příklad: státní úředník na ministerstvu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Podzákonné právní předpisy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Nařízení vlády</a:t>
            </a:r>
          </a:p>
          <a:p>
            <a:r>
              <a:t>Vyhlášky ministerstev</a:t>
            </a:r>
          </a:p>
          <a:p>
            <a:r>
              <a:t>Obecně závazné vyhlášky obcí</a:t>
            </a:r>
          </a:p>
          <a:p>
            <a:r>
              <a:t>Příklad: vyhláška MZd o očkování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Mezinárodní prameny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Mezinárodní smlouvy (např. lidská práva)</a:t>
            </a:r>
          </a:p>
          <a:p>
            <a:r>
              <a:t>Evropské právo (nařízení, směrnice EU)</a:t>
            </a:r>
          </a:p>
          <a:p>
            <a:r>
              <a:t>Přednost před vnitrostátním právem</a:t>
            </a:r>
          </a:p>
          <a:p>
            <a:r>
              <a:t>Příklad: GDPR jako přímo použitelný předpis EU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Judikatura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Rozhodnutí správních soudů</a:t>
            </a:r>
          </a:p>
          <a:p>
            <a:r>
              <a:t>Rozhodnutí Ústavního soudu</a:t>
            </a:r>
          </a:p>
          <a:p>
            <a:r>
              <a:t>Závaznost pro správní orgány</a:t>
            </a:r>
          </a:p>
          <a:p>
            <a:r>
              <a:t>Příklad: zrušení nezákonné vyhlášky obce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Interní předpisy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Směrnice ministerstev</a:t>
            </a:r>
          </a:p>
          <a:p>
            <a:r>
              <a:t>Metodické pokyny</a:t>
            </a:r>
          </a:p>
          <a:p>
            <a:r>
              <a:t>Nemají právní závaznost navenek</a:t>
            </a:r>
          </a:p>
          <a:p>
            <a:r>
              <a:t>Příklad: metodický pokyn MŠMT k maturitám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Veřejná vs. soukromá správa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Veřejná</a:t>
            </a:r>
            <a:r>
              <a:rPr dirty="0"/>
              <a:t> </a:t>
            </a:r>
            <a:r>
              <a:rPr dirty="0" err="1"/>
              <a:t>správa</a:t>
            </a:r>
            <a:r>
              <a:rPr dirty="0"/>
              <a:t> = </a:t>
            </a:r>
            <a:r>
              <a:rPr dirty="0" err="1"/>
              <a:t>mocenský</a:t>
            </a:r>
            <a:r>
              <a:rPr dirty="0"/>
              <a:t> </a:t>
            </a:r>
            <a:r>
              <a:rPr dirty="0" err="1"/>
              <a:t>charakter</a:t>
            </a:r>
            <a:endParaRPr dirty="0"/>
          </a:p>
          <a:p>
            <a:r>
              <a:rPr dirty="0" err="1"/>
              <a:t>Soukromá</a:t>
            </a:r>
            <a:r>
              <a:rPr dirty="0"/>
              <a:t> </a:t>
            </a:r>
            <a:r>
              <a:rPr dirty="0" err="1"/>
              <a:t>správa</a:t>
            </a:r>
            <a:r>
              <a:rPr dirty="0"/>
              <a:t> = </a:t>
            </a:r>
            <a:r>
              <a:rPr dirty="0" err="1"/>
              <a:t>dobrovolná</a:t>
            </a:r>
            <a:r>
              <a:rPr dirty="0"/>
              <a:t> </a:t>
            </a:r>
            <a:r>
              <a:rPr dirty="0" err="1"/>
              <a:t>činnost</a:t>
            </a:r>
            <a:r>
              <a:rPr dirty="0"/>
              <a:t> </a:t>
            </a:r>
            <a:r>
              <a:rPr dirty="0" err="1"/>
              <a:t>subjektů</a:t>
            </a:r>
            <a:endParaRPr dirty="0"/>
          </a:p>
          <a:p>
            <a:r>
              <a:rPr dirty="0" err="1"/>
              <a:t>Veřejná</a:t>
            </a:r>
            <a:r>
              <a:rPr dirty="0"/>
              <a:t> = </a:t>
            </a:r>
            <a:r>
              <a:rPr dirty="0" err="1"/>
              <a:t>vázaná</a:t>
            </a:r>
            <a:r>
              <a:rPr dirty="0"/>
              <a:t> </a:t>
            </a:r>
            <a:r>
              <a:rPr dirty="0" err="1"/>
              <a:t>zákonem</a:t>
            </a:r>
            <a:endParaRPr dirty="0"/>
          </a:p>
          <a:p>
            <a:r>
              <a:rPr dirty="0" err="1"/>
              <a:t>Příklad</a:t>
            </a:r>
            <a:r>
              <a:rPr dirty="0"/>
              <a:t>: </a:t>
            </a:r>
            <a:r>
              <a:rPr dirty="0" err="1"/>
              <a:t>stavební</a:t>
            </a:r>
            <a:r>
              <a:rPr dirty="0"/>
              <a:t> </a:t>
            </a:r>
            <a:r>
              <a:rPr dirty="0" err="1"/>
              <a:t>úřad</a:t>
            </a:r>
            <a:r>
              <a:rPr dirty="0"/>
              <a:t> </a:t>
            </a:r>
            <a:r>
              <a:rPr dirty="0" err="1"/>
              <a:t>vydá</a:t>
            </a:r>
            <a:r>
              <a:rPr dirty="0"/>
              <a:t> </a:t>
            </a:r>
            <a:r>
              <a:rPr dirty="0" err="1"/>
              <a:t>povolení</a:t>
            </a:r>
            <a:r>
              <a:rPr dirty="0"/>
              <a:t>, </a:t>
            </a:r>
            <a:r>
              <a:rPr dirty="0" err="1"/>
              <a:t>spolek</a:t>
            </a:r>
            <a:r>
              <a:rPr dirty="0"/>
              <a:t> </a:t>
            </a:r>
            <a:r>
              <a:rPr dirty="0" err="1"/>
              <a:t>rozhoduje</a:t>
            </a:r>
            <a:r>
              <a:rPr dirty="0"/>
              <a:t> o </a:t>
            </a:r>
            <a:r>
              <a:rPr dirty="0" err="1"/>
              <a:t>členských</a:t>
            </a:r>
            <a:r>
              <a:rPr dirty="0"/>
              <a:t> </a:t>
            </a:r>
            <a:r>
              <a:rPr dirty="0" err="1"/>
              <a:t>příspěvcích</a:t>
            </a:r>
            <a:endParaRPr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Soft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Doporučení, strategie, koncepce</a:t>
            </a:r>
          </a:p>
          <a:p>
            <a:r>
              <a:t>Nejsou právně závazné</a:t>
            </a:r>
          </a:p>
          <a:p>
            <a:r>
              <a:t>Mají vliv na správní praxi</a:t>
            </a:r>
          </a:p>
          <a:p>
            <a:r>
              <a:t>Příklad: Strategie rozvoje veřejné správy 2030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Hierarchie pramenů práva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Ústava a ústavní zákony</a:t>
            </a:r>
          </a:p>
          <a:p>
            <a:r>
              <a:t>Zákony</a:t>
            </a:r>
          </a:p>
          <a:p>
            <a:r>
              <a:t>Podzákonné předpisy</a:t>
            </a:r>
          </a:p>
          <a:p>
            <a:r>
              <a:t>Příklad: vyhláška obce nesmí odporovat zákonu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Tedy…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Ústava</a:t>
            </a:r>
            <a:r>
              <a:rPr dirty="0"/>
              <a:t> a </a:t>
            </a:r>
            <a:r>
              <a:rPr dirty="0" err="1"/>
              <a:t>Listina</a:t>
            </a:r>
            <a:endParaRPr dirty="0"/>
          </a:p>
          <a:p>
            <a:r>
              <a:rPr dirty="0" err="1"/>
              <a:t>Zákony</a:t>
            </a:r>
            <a:r>
              <a:rPr dirty="0"/>
              <a:t> a </a:t>
            </a:r>
            <a:r>
              <a:rPr dirty="0" err="1"/>
              <a:t>podzákonné</a:t>
            </a:r>
            <a:r>
              <a:rPr dirty="0"/>
              <a:t> </a:t>
            </a:r>
            <a:r>
              <a:rPr dirty="0" err="1"/>
              <a:t>předpisy</a:t>
            </a:r>
            <a:endParaRPr dirty="0"/>
          </a:p>
          <a:p>
            <a:r>
              <a:rPr dirty="0" err="1"/>
              <a:t>Mezinárodní</a:t>
            </a:r>
            <a:r>
              <a:rPr dirty="0"/>
              <a:t> a </a:t>
            </a:r>
            <a:r>
              <a:rPr dirty="0" err="1"/>
              <a:t>evropské</a:t>
            </a:r>
            <a:r>
              <a:rPr dirty="0"/>
              <a:t> </a:t>
            </a:r>
            <a:r>
              <a:rPr dirty="0" err="1"/>
              <a:t>právo</a:t>
            </a:r>
            <a:endParaRPr dirty="0"/>
          </a:p>
          <a:p>
            <a:r>
              <a:rPr dirty="0" err="1"/>
              <a:t>Příklad</a:t>
            </a:r>
            <a:r>
              <a:rPr dirty="0"/>
              <a:t>: GDPR + </a:t>
            </a:r>
            <a:r>
              <a:rPr lang="cs-CZ" dirty="0"/>
              <a:t>vnitrostátní předpisy</a:t>
            </a:r>
            <a:endParaRPr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386021-E4D7-43AE-BE12-ACE88F16F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Základy správního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08E07E2-9E26-42DB-A2D2-02FF35030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241700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Definice správního aktu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Individuální právní akt</a:t>
            </a:r>
          </a:p>
          <a:p>
            <a:r>
              <a:t>Rozhoduje o právech a povinnostech konkrétních osob</a:t>
            </a:r>
          </a:p>
          <a:p>
            <a:r>
              <a:t>Vydává správní orgán</a:t>
            </a:r>
          </a:p>
          <a:p>
            <a:r>
              <a:t>Příklad: stavební povolení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Druhy správních aktů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Rozhodnutí</a:t>
            </a:r>
          </a:p>
          <a:p>
            <a:r>
              <a:t>Usnesení</a:t>
            </a:r>
          </a:p>
          <a:p>
            <a:r>
              <a:t>Příkaz</a:t>
            </a:r>
          </a:p>
          <a:p>
            <a:r>
              <a:t>Příklad: příkaz k zaplacení pokuty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Náležitosti správního aktu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Označení orgánu</a:t>
            </a:r>
          </a:p>
          <a:p>
            <a:r>
              <a:t>Výroková část</a:t>
            </a:r>
          </a:p>
          <a:p>
            <a:r>
              <a:t>Odůvodnění</a:t>
            </a:r>
          </a:p>
          <a:p>
            <a:r>
              <a:t>Příklad: rozhodnutí stavebního úřadu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Forma správního aktu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Písemná forma (nejčastější)</a:t>
            </a:r>
          </a:p>
          <a:p>
            <a:r>
              <a:t>Ústní vyhlášení (výjimečně)</a:t>
            </a:r>
          </a:p>
          <a:p>
            <a:r>
              <a:t>Elektronická forma (datové schránky)</a:t>
            </a:r>
          </a:p>
          <a:p>
            <a:r>
              <a:t>Příklad: rozhodnutí doručené datovou schránkou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Platnost a účinnost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Platnost = vydání aktu</a:t>
            </a:r>
          </a:p>
          <a:p>
            <a:r>
              <a:t>Účinnost = závaznost pro adresáta</a:t>
            </a:r>
          </a:p>
          <a:p>
            <a:r>
              <a:t>Vykonatelnost = možnost vymáhání</a:t>
            </a:r>
          </a:p>
          <a:p>
            <a:r>
              <a:t>Příklad: pokuta účinná po doručení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Opravné prostředky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Odvolání</a:t>
            </a:r>
          </a:p>
          <a:p>
            <a:r>
              <a:t>Rozklad</a:t>
            </a:r>
          </a:p>
          <a:p>
            <a:r>
              <a:t>Námitky</a:t>
            </a:r>
          </a:p>
          <a:p>
            <a:r>
              <a:t>Příklad: odvolání proti rozhodnutí stavebního úřadu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Funkční vymezení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Realizace veřejné politiky</a:t>
            </a:r>
          </a:p>
          <a:p>
            <a:r>
              <a:t>Ochrana veřejného zájmu</a:t>
            </a:r>
          </a:p>
          <a:p>
            <a:r>
              <a:t>Vykonávání moci výkonné</a:t>
            </a:r>
          </a:p>
          <a:p>
            <a:r>
              <a:t>Příklad: zavedení dopravní značky v obci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Opravné</a:t>
            </a:r>
            <a:r>
              <a:rPr dirty="0"/>
              <a:t> </a:t>
            </a:r>
            <a:r>
              <a:rPr dirty="0" err="1"/>
              <a:t>prostředky</a:t>
            </a:r>
            <a:r>
              <a:rPr lang="cs-CZ" dirty="0"/>
              <a:t> a správní žaloba</a:t>
            </a:r>
            <a:r>
              <a:rPr dirty="0"/>
              <a:t>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Přezkumné</a:t>
            </a:r>
            <a:r>
              <a:rPr dirty="0"/>
              <a:t> </a:t>
            </a:r>
            <a:r>
              <a:rPr dirty="0" err="1"/>
              <a:t>řízení</a:t>
            </a:r>
            <a:endParaRPr dirty="0"/>
          </a:p>
          <a:p>
            <a:r>
              <a:rPr dirty="0" err="1"/>
              <a:t>Obnova</a:t>
            </a:r>
            <a:r>
              <a:rPr dirty="0"/>
              <a:t> </a:t>
            </a:r>
            <a:r>
              <a:rPr dirty="0" err="1"/>
              <a:t>řízení</a:t>
            </a:r>
            <a:endParaRPr dirty="0"/>
          </a:p>
          <a:p>
            <a:r>
              <a:rPr dirty="0" err="1"/>
              <a:t>Žaloba</a:t>
            </a:r>
            <a:r>
              <a:rPr dirty="0"/>
              <a:t> </a:t>
            </a:r>
            <a:r>
              <a:rPr dirty="0" err="1"/>
              <a:t>ke</a:t>
            </a:r>
            <a:r>
              <a:rPr dirty="0"/>
              <a:t> </a:t>
            </a:r>
            <a:r>
              <a:rPr dirty="0" err="1"/>
              <a:t>správnímu</a:t>
            </a:r>
            <a:r>
              <a:rPr dirty="0"/>
              <a:t> </a:t>
            </a:r>
            <a:r>
              <a:rPr dirty="0" err="1"/>
              <a:t>soudu</a:t>
            </a:r>
            <a:endParaRPr dirty="0"/>
          </a:p>
          <a:p>
            <a:r>
              <a:rPr dirty="0" err="1"/>
              <a:t>Příklad</a:t>
            </a:r>
            <a:r>
              <a:rPr dirty="0"/>
              <a:t>: </a:t>
            </a:r>
            <a:r>
              <a:rPr dirty="0" err="1"/>
              <a:t>žaloba</a:t>
            </a:r>
            <a:r>
              <a:rPr dirty="0"/>
              <a:t> </a:t>
            </a:r>
            <a:r>
              <a:rPr dirty="0" err="1"/>
              <a:t>proti</a:t>
            </a:r>
            <a:r>
              <a:rPr dirty="0"/>
              <a:t> </a:t>
            </a:r>
            <a:r>
              <a:rPr dirty="0" err="1"/>
              <a:t>rozhodnutí</a:t>
            </a:r>
            <a:r>
              <a:rPr dirty="0"/>
              <a:t> o </a:t>
            </a:r>
            <a:r>
              <a:rPr dirty="0" err="1"/>
              <a:t>pokutě</a:t>
            </a:r>
            <a:endParaRPr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Neplatnost správního aktu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Důvody</a:t>
            </a:r>
            <a:r>
              <a:rPr dirty="0"/>
              <a:t>: </a:t>
            </a:r>
            <a:r>
              <a:rPr dirty="0" err="1"/>
              <a:t>chybí</a:t>
            </a:r>
            <a:r>
              <a:rPr dirty="0"/>
              <a:t> </a:t>
            </a:r>
            <a:r>
              <a:rPr dirty="0" err="1"/>
              <a:t>pravomoc</a:t>
            </a:r>
            <a:r>
              <a:rPr dirty="0"/>
              <a:t>, </a:t>
            </a:r>
            <a:r>
              <a:rPr dirty="0" err="1"/>
              <a:t>rozpor</a:t>
            </a:r>
            <a:r>
              <a:rPr dirty="0"/>
              <a:t> se </a:t>
            </a:r>
            <a:r>
              <a:rPr dirty="0" err="1"/>
              <a:t>zákonem</a:t>
            </a:r>
            <a:endParaRPr dirty="0"/>
          </a:p>
          <a:p>
            <a:r>
              <a:rPr dirty="0" err="1"/>
              <a:t>Příklad</a:t>
            </a:r>
            <a:r>
              <a:rPr dirty="0"/>
              <a:t>: </a:t>
            </a:r>
            <a:r>
              <a:rPr dirty="0" err="1"/>
              <a:t>rozhodnutí</a:t>
            </a:r>
            <a:r>
              <a:rPr dirty="0"/>
              <a:t> </a:t>
            </a:r>
            <a:r>
              <a:rPr dirty="0" err="1"/>
              <a:t>vydané</a:t>
            </a:r>
            <a:r>
              <a:rPr dirty="0"/>
              <a:t> </a:t>
            </a:r>
            <a:r>
              <a:rPr dirty="0" err="1"/>
              <a:t>nepříslušným</a:t>
            </a:r>
            <a:r>
              <a:rPr dirty="0"/>
              <a:t> </a:t>
            </a:r>
            <a:r>
              <a:rPr dirty="0" err="1"/>
              <a:t>orgánem</a:t>
            </a:r>
            <a:endParaRPr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Správní akty vs. jiné formy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Rozhodnutí × opatření obecné povahy</a:t>
            </a:r>
          </a:p>
          <a:p>
            <a:r>
              <a:t>Rozhodnutí × veřejnoprávní smlouva</a:t>
            </a:r>
          </a:p>
          <a:p>
            <a:r>
              <a:t>Každá forma má jiný charakter</a:t>
            </a:r>
          </a:p>
          <a:p>
            <a:r>
              <a:t>Příklad: stavební povolení (akt) × územní plán (OOP)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Shrnutí správních aktů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Individuální právní akt</a:t>
            </a:r>
          </a:p>
          <a:p>
            <a:r>
              <a:t>Musí splnit náležitosti</a:t>
            </a:r>
          </a:p>
          <a:p>
            <a:r>
              <a:t>Možnost opravných prostředků</a:t>
            </a:r>
          </a:p>
          <a:p>
            <a:r>
              <a:t>Příklad: rozhodnutí o přestupku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Definice opatření obecné povahy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Hybrid mezi aktem a normou</a:t>
            </a:r>
          </a:p>
          <a:p>
            <a:r>
              <a:t>Adresáti určeni obecně</a:t>
            </a:r>
          </a:p>
          <a:p>
            <a:r>
              <a:t>Předmět konkrétní</a:t>
            </a:r>
          </a:p>
          <a:p>
            <a:r>
              <a:t>Příklad: územní plán obce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Charakteristika 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Vydává správní orgán</a:t>
            </a:r>
          </a:p>
          <a:p>
            <a:r>
              <a:t>Vázáno na zákonný základ</a:t>
            </a:r>
          </a:p>
          <a:p>
            <a:r>
              <a:t>Podléhá soudnímu přezkumu</a:t>
            </a:r>
          </a:p>
          <a:p>
            <a:r>
              <a:t>Příklad: opatření KHS během pandemie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Příklady 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Územní plán</a:t>
            </a:r>
          </a:p>
          <a:p>
            <a:r>
              <a:t>Dopravní značení</a:t>
            </a:r>
          </a:p>
          <a:p>
            <a:r>
              <a:t>Ochranná pásma</a:t>
            </a:r>
          </a:p>
          <a:p>
            <a:r>
              <a:t>Příklad: zákaz vjezdu na určitou komunikaci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Proces přijetí 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Návrh opatření</a:t>
            </a:r>
          </a:p>
          <a:p>
            <a:r>
              <a:t>Veřejné projednání</a:t>
            </a:r>
          </a:p>
          <a:p>
            <a:r>
              <a:t>Přijetí a zveřejnění</a:t>
            </a:r>
          </a:p>
          <a:p>
            <a:r>
              <a:t>Příklad: projednávání nového územního plánu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Definice veřejnoprávní smlouvy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Alternativa k rozhodnutí správního orgánu</a:t>
            </a:r>
          </a:p>
          <a:p>
            <a:r>
              <a:t>Dohoda dvou či více subjektů veřejné správy</a:t>
            </a:r>
          </a:p>
          <a:p>
            <a:r>
              <a:t>Podléhá veřejnému právu</a:t>
            </a:r>
          </a:p>
          <a:p>
            <a:r>
              <a:t>Příklad: smlouva mezi obcemi o svozu odpadu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Typy veřejnoprávních smluv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Koordinační – mezi orgány na stejné úrovni</a:t>
            </a:r>
          </a:p>
          <a:p>
            <a:r>
              <a:t>Subordinační – mezi orgánem a osobou</a:t>
            </a:r>
          </a:p>
          <a:p>
            <a:r>
              <a:t>Participační – zapojení soukromých subjektů</a:t>
            </a:r>
          </a:p>
          <a:p>
            <a:r>
              <a:t>Příklad: smlouva o dotaci s neziskovou organizací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Institucionální vymezení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Orgány státní správy</a:t>
            </a:r>
          </a:p>
          <a:p>
            <a:r>
              <a:t>Orgány samosprávy</a:t>
            </a:r>
          </a:p>
          <a:p>
            <a:r>
              <a:t>Další veřejnoprávní korporace</a:t>
            </a:r>
          </a:p>
          <a:p>
            <a:r>
              <a:t>Příklad: Česká národní banka jako veřejnoprávní instituce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Náležitosti veřejnoprávní smlouvy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Písemná forma</a:t>
            </a:r>
          </a:p>
          <a:p>
            <a:r>
              <a:t>Schválení příslušným orgánem</a:t>
            </a:r>
          </a:p>
          <a:p>
            <a:r>
              <a:t>Dodržení zákonných podmínek</a:t>
            </a:r>
          </a:p>
          <a:p>
            <a:r>
              <a:t>Příklad: kraj musí schválit smlouvu zastupitelstvem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Výhody veřejnoprávní smlouvy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Flexibilita</a:t>
            </a:r>
          </a:p>
          <a:p>
            <a:r>
              <a:t>Rychlejší než správní akt</a:t>
            </a:r>
          </a:p>
          <a:p>
            <a:r>
              <a:t>Možnost spolupráce více subjektů</a:t>
            </a:r>
          </a:p>
          <a:p>
            <a:r>
              <a:t>Příklad: obce se dohodnou na společné kanalizaci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Kontrola a přezkum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Kontrolu provádí nadřízený správní orgán</a:t>
            </a:r>
          </a:p>
          <a:p>
            <a:r>
              <a:t>Možnost soudního přezkumu</a:t>
            </a:r>
          </a:p>
          <a:p>
            <a:r>
              <a:t>Neplatnost při rozporu se zákonem</a:t>
            </a:r>
          </a:p>
          <a:p>
            <a:r>
              <a:t>Příklad: soud zruší nezákonnou smlouvu o dotaci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Shrnutí OOP a smluv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OOP = hybridní právní forma</a:t>
            </a:r>
          </a:p>
          <a:p>
            <a:r>
              <a:t>Veřejnoprávní smlouvy = dohoda v rámci veřejné správy</a:t>
            </a:r>
          </a:p>
          <a:p>
            <a:r>
              <a:t>Obojí alternativa ke správním aktům</a:t>
            </a:r>
          </a:p>
          <a:p>
            <a:r>
              <a:t>Příklad: územní plán × smlouva o spolupráci obcí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C827F9-0745-435D-881D-AB5079A32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za pozornost!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B76B84-91C8-40FD-94FE-12E73F853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5723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Právní vymezení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Správa vázána zákonem</a:t>
            </a:r>
          </a:p>
          <a:p>
            <a:r>
              <a:t>Musí respektovat základní práva a svobody</a:t>
            </a:r>
          </a:p>
          <a:p>
            <a:r>
              <a:t>Každý zásah musí mít zákonný základ</a:t>
            </a:r>
          </a:p>
          <a:p>
            <a:r>
              <a:t>Příklad: Policie nemůže zasahovat bez zákonného důvodu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Správa vrchnostenská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Rozhoduje o právech a povinnostech osob</a:t>
            </a:r>
          </a:p>
          <a:p>
            <a:r>
              <a:t>Mocenský charakter</a:t>
            </a:r>
          </a:p>
          <a:p>
            <a:r>
              <a:t>Vydává individuální akty</a:t>
            </a:r>
          </a:p>
          <a:p>
            <a:r>
              <a:t>Příklad: rozhodnutí o pokutě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Správa pečovatelská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Poskytuje služby občanům</a:t>
            </a:r>
          </a:p>
          <a:p>
            <a:r>
              <a:t>Zajišťuje sociální funkce státu</a:t>
            </a:r>
          </a:p>
          <a:p>
            <a:r>
              <a:t>Bez přímého nátlaku</a:t>
            </a:r>
          </a:p>
          <a:p>
            <a:r>
              <a:t>Příklad: obec poskytuje pečovatelskou službu seniorům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lastní 2">
      <a:dk1>
        <a:srgbClr val="1F497D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1329</Words>
  <Application>Microsoft Office PowerPoint</Application>
  <PresentationFormat>Předvádění na obrazovce (4:3)</PresentationFormat>
  <Paragraphs>312</Paragraphs>
  <Slides>64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64</vt:i4>
      </vt:variant>
    </vt:vector>
  </HeadingPairs>
  <TitlesOfParts>
    <vt:vector size="68" baseType="lpstr">
      <vt:lpstr>Arial</vt:lpstr>
      <vt:lpstr>Calibri</vt:lpstr>
      <vt:lpstr>Times New Roman</vt:lpstr>
      <vt:lpstr>Office Theme</vt:lpstr>
      <vt:lpstr>Veřejná správa – základní otázky  </vt:lpstr>
      <vt:lpstr>Program přednášky</vt:lpstr>
      <vt:lpstr>Pojem veřejná správa</vt:lpstr>
      <vt:lpstr>Veřejná vs. soukromá správa</vt:lpstr>
      <vt:lpstr>Funkční vymezení</vt:lpstr>
      <vt:lpstr>Institucionální vymezení</vt:lpstr>
      <vt:lpstr>Právní vymezení</vt:lpstr>
      <vt:lpstr>Správa vrchnostenská</vt:lpstr>
      <vt:lpstr>Správa pečovatelská</vt:lpstr>
      <vt:lpstr>Správa regulační</vt:lpstr>
      <vt:lpstr>Zásady veřejné správy I</vt:lpstr>
      <vt:lpstr>Zásady veřejné správy II</vt:lpstr>
      <vt:lpstr>Členění dle úrovně</vt:lpstr>
      <vt:lpstr>Členění dle působnosti</vt:lpstr>
      <vt:lpstr>Orgány státní správy</vt:lpstr>
      <vt:lpstr>Ministerstva a ústřední orgány</vt:lpstr>
      <vt:lpstr>Nezávislé orgány</vt:lpstr>
      <vt:lpstr>Samostatná působnost obcí a krajů</vt:lpstr>
      <vt:lpstr>Přenesená působnost</vt:lpstr>
      <vt:lpstr>Dualismus správy</vt:lpstr>
      <vt:lpstr>Ústřední správa v praxi</vt:lpstr>
      <vt:lpstr>Tedy… </vt:lpstr>
      <vt:lpstr>Územní samospráva</vt:lpstr>
      <vt:lpstr>Obec jako základní celek</vt:lpstr>
      <vt:lpstr>Kraj jako vyšší celek</vt:lpstr>
      <vt:lpstr>Orgány obce</vt:lpstr>
      <vt:lpstr>Orgány kraje</vt:lpstr>
      <vt:lpstr>Samostatná působnost obcí</vt:lpstr>
      <vt:lpstr>Samostatná působnost krajů</vt:lpstr>
      <vt:lpstr>Přenesená působnost obcí</vt:lpstr>
      <vt:lpstr>Přenesená působnost krajů</vt:lpstr>
      <vt:lpstr>Tedy…</vt:lpstr>
      <vt:lpstr>Ústavní rámec samosprávy</vt:lpstr>
      <vt:lpstr>Zákony ve správním právu</vt:lpstr>
      <vt:lpstr>Služební zákon</vt:lpstr>
      <vt:lpstr>Podzákonné právní předpisy</vt:lpstr>
      <vt:lpstr>Mezinárodní prameny</vt:lpstr>
      <vt:lpstr>Judikatura</vt:lpstr>
      <vt:lpstr>Interní předpisy</vt:lpstr>
      <vt:lpstr>Soft law</vt:lpstr>
      <vt:lpstr>Hierarchie pramenů práva</vt:lpstr>
      <vt:lpstr>Tedy…</vt:lpstr>
      <vt:lpstr>Základy správního řízení</vt:lpstr>
      <vt:lpstr>Definice správního aktu</vt:lpstr>
      <vt:lpstr>Druhy správních aktů</vt:lpstr>
      <vt:lpstr>Náležitosti správního aktu</vt:lpstr>
      <vt:lpstr>Forma správního aktu</vt:lpstr>
      <vt:lpstr>Platnost a účinnost</vt:lpstr>
      <vt:lpstr>Opravné prostředky I</vt:lpstr>
      <vt:lpstr>Opravné prostředky a správní žaloba II</vt:lpstr>
      <vt:lpstr>Neplatnost správního aktu</vt:lpstr>
      <vt:lpstr>Správní akty vs. jiné formy</vt:lpstr>
      <vt:lpstr>Shrnutí správních aktů</vt:lpstr>
      <vt:lpstr>Definice opatření obecné povahy</vt:lpstr>
      <vt:lpstr>Charakteristika OOP</vt:lpstr>
      <vt:lpstr>Příklady OOP</vt:lpstr>
      <vt:lpstr>Proces přijetí OOP</vt:lpstr>
      <vt:lpstr>Definice veřejnoprávní smlouvy</vt:lpstr>
      <vt:lpstr>Typy veřejnoprávních smluv</vt:lpstr>
      <vt:lpstr>Náležitosti veřejnoprávní smlouvy</vt:lpstr>
      <vt:lpstr>Výhody veřejnoprávní smlouvy</vt:lpstr>
      <vt:lpstr>Kontrola a přezkum</vt:lpstr>
      <vt:lpstr>Shrnutí OOP a smluv</vt:lpstr>
      <vt:lpstr>Děkuji za pozornost!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Pojem veřejná správa</dc:title>
  <dc:subject/>
  <dc:creator>Ondřej Pavelek</dc:creator>
  <cp:keywords/>
  <dc:description>generated using python-pptx</dc:description>
  <cp:lastModifiedBy>Ondřej Pavelek</cp:lastModifiedBy>
  <cp:revision>4</cp:revision>
  <dcterms:created xsi:type="dcterms:W3CDTF">2013-01-27T09:14:16Z</dcterms:created>
  <dcterms:modified xsi:type="dcterms:W3CDTF">2025-09-04T08:16:55Z</dcterms:modified>
  <cp:category/>
</cp:coreProperties>
</file>