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1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2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1186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A86983-A6BC-46AA-AF5E-5D203BE6D7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Soudní ochrana voleb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AD86D5F-84D1-41F7-8BF2-2E12544FC0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Ondřej Pavelek </a:t>
            </a:r>
          </a:p>
        </p:txBody>
      </p:sp>
    </p:spTree>
    <p:extLst>
      <p:ext uri="{BB962C8B-B14F-4D97-AF65-F5344CB8AC3E}">
        <p14:creationId xmlns:p14="http://schemas.microsoft.com/office/powerpoint/2010/main" val="35331684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Judikatura Ústavního soudu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Principy demokratického právního státu</a:t>
            </a:r>
          </a:p>
          <a:p>
            <a:r>
              <a:t>Ochrana volebních práv jako základních práv</a:t>
            </a:r>
          </a:p>
          <a:p>
            <a:r>
              <a:t>Vztah k Listině základních práv a svobod</a:t>
            </a:r>
          </a:p>
          <a:p>
            <a:endParaRPr/>
          </a:p>
          <a:p>
            <a:r>
              <a:t>Příklad: ÚS zruší rozhodnutí nižší instance, která nepřiměřeně omezila kandidaturu.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Zákaz zneužívání soudní ochrany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Nepřípustnost šikanózních návrhů</a:t>
            </a:r>
          </a:p>
          <a:p>
            <a:r>
              <a:t>Povinnost jednat v dobré víře</a:t>
            </a:r>
          </a:p>
          <a:p>
            <a:r>
              <a:t>Odpovědnost navrhovatele</a:t>
            </a:r>
          </a:p>
          <a:p>
            <a:endParaRPr/>
          </a:p>
          <a:p>
            <a:r>
              <a:t>Příklad: Strana opakovaně podává návrhy bezdůvodně – soud je odmítá.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Opatření k nápravě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Přepočet hlasů</a:t>
            </a:r>
          </a:p>
          <a:p>
            <a:r>
              <a:t>Oprava výsledků</a:t>
            </a:r>
          </a:p>
          <a:p>
            <a:r>
              <a:t>Zajištění legitimity zastupitelstva</a:t>
            </a:r>
          </a:p>
          <a:p>
            <a:endParaRPr/>
          </a:p>
          <a:p>
            <a:r>
              <a:t>Příklad: Po přepočtu hlasů získá mandát jiný kandidát.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Volební soudnictví a jeho význam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Posiluje důvěru veřejnosti</a:t>
            </a:r>
          </a:p>
          <a:p>
            <a:r>
              <a:t>Zajišťuje legitimitu zvolených orgánů</a:t>
            </a:r>
          </a:p>
          <a:p>
            <a:r>
              <a:t>Chrání základní práva občanů</a:t>
            </a:r>
          </a:p>
          <a:p>
            <a:endParaRPr/>
          </a:p>
          <a:p>
            <a:r>
              <a:t>Příklad: Díky soudní ochraně jsou volby považovány za regulérní.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Mezinárodní standardy soudní ochrany voleb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Evropský soud pro lidská práva</a:t>
            </a:r>
          </a:p>
          <a:p>
            <a:r>
              <a:t>Princip fair trial</a:t>
            </a:r>
          </a:p>
          <a:p>
            <a:r>
              <a:t>Ochrana politických práv občanů</a:t>
            </a:r>
          </a:p>
          <a:p>
            <a:endParaRPr/>
          </a:p>
          <a:p>
            <a:r>
              <a:t>Příklad: ESLP rozhodne o porušení volebního práva v jiné evropské zemi.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E328A4-9D34-43BB-BC3D-ECE6740266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Děkuji za pozornost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A0637E3-1DAC-4DD9-83B3-E7281B4BD4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7048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Role soudů při ochraně volebních práv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Správní</a:t>
            </a:r>
            <a:r>
              <a:rPr dirty="0"/>
              <a:t> </a:t>
            </a:r>
            <a:r>
              <a:rPr dirty="0" err="1"/>
              <a:t>soudnictví</a:t>
            </a:r>
            <a:endParaRPr dirty="0"/>
          </a:p>
          <a:p>
            <a:r>
              <a:rPr dirty="0" err="1"/>
              <a:t>Aktivní</a:t>
            </a:r>
            <a:r>
              <a:rPr dirty="0"/>
              <a:t> </a:t>
            </a:r>
            <a:r>
              <a:rPr dirty="0" err="1"/>
              <a:t>legitimace</a:t>
            </a:r>
            <a:r>
              <a:rPr dirty="0"/>
              <a:t> k </a:t>
            </a:r>
            <a:r>
              <a:rPr dirty="0" err="1"/>
              <a:t>podání</a:t>
            </a:r>
            <a:r>
              <a:rPr dirty="0"/>
              <a:t> </a:t>
            </a:r>
            <a:r>
              <a:rPr dirty="0" err="1"/>
              <a:t>návrhu</a:t>
            </a:r>
            <a:endParaRPr dirty="0"/>
          </a:p>
          <a:p>
            <a:r>
              <a:rPr dirty="0" err="1"/>
              <a:t>Lhůty</a:t>
            </a:r>
            <a:r>
              <a:rPr dirty="0"/>
              <a:t> pro </a:t>
            </a:r>
            <a:r>
              <a:rPr dirty="0" err="1"/>
              <a:t>podání</a:t>
            </a:r>
            <a:r>
              <a:rPr dirty="0"/>
              <a:t> </a:t>
            </a:r>
            <a:r>
              <a:rPr dirty="0" err="1"/>
              <a:t>stížnosti</a:t>
            </a:r>
            <a:endParaRPr dirty="0"/>
          </a:p>
          <a:p>
            <a:endParaRPr dirty="0"/>
          </a:p>
          <a:p>
            <a:r>
              <a:rPr dirty="0" err="1"/>
              <a:t>Příklad</a:t>
            </a:r>
            <a:r>
              <a:rPr dirty="0"/>
              <a:t>: </a:t>
            </a:r>
            <a:r>
              <a:rPr dirty="0" err="1"/>
              <a:t>Strana</a:t>
            </a:r>
            <a:r>
              <a:rPr dirty="0"/>
              <a:t> </a:t>
            </a:r>
            <a:r>
              <a:rPr dirty="0" err="1"/>
              <a:t>nesouhlasí</a:t>
            </a:r>
            <a:r>
              <a:rPr dirty="0"/>
              <a:t> s </a:t>
            </a:r>
            <a:r>
              <a:rPr dirty="0" err="1"/>
              <a:t>výsledky</a:t>
            </a:r>
            <a:r>
              <a:rPr dirty="0"/>
              <a:t> </a:t>
            </a:r>
            <a:r>
              <a:rPr dirty="0" err="1"/>
              <a:t>voleb</a:t>
            </a:r>
            <a:r>
              <a:rPr dirty="0"/>
              <a:t> a </a:t>
            </a:r>
            <a:r>
              <a:rPr dirty="0" err="1"/>
              <a:t>obrací</a:t>
            </a:r>
            <a:r>
              <a:rPr dirty="0"/>
              <a:t> se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soud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Druhy návrhů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Neplatnost voleb, hlasování, volby kandidáta</a:t>
            </a:r>
          </a:p>
          <a:p>
            <a:r>
              <a:t>Rozhoduje krajský soud, NSS</a:t>
            </a:r>
          </a:p>
          <a:p>
            <a:r>
              <a:t>Přezkum zákonnosti voleb</a:t>
            </a:r>
          </a:p>
          <a:p>
            <a:endParaRPr/>
          </a:p>
          <a:p>
            <a:r>
              <a:t>Příklad: Kandidát napadne volbu svého protikandidáta kvůli porušení pravidel kampaně.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Lhůta pro podání návrhu – 10 dnů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Striktní procesní podmínky</a:t>
            </a:r>
          </a:p>
          <a:p>
            <a:r>
              <a:t>Nepřípustnost opožděného návrhu</a:t>
            </a:r>
          </a:p>
          <a:p>
            <a:r>
              <a:t>Rychlost řízení</a:t>
            </a:r>
          </a:p>
          <a:p>
            <a:endParaRPr/>
          </a:p>
          <a:p>
            <a:r>
              <a:t>Příklad: Občan podá návrh 15 dnů po volbách – soud jej odmítne.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Aktivní legitimace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Kandidující subjekty, voliči, kandidáti</a:t>
            </a:r>
          </a:p>
          <a:p>
            <a:r>
              <a:t>Omezení okruhu oprávněných osob</a:t>
            </a:r>
          </a:p>
          <a:p>
            <a:r>
              <a:t>Nutnost prokázat újmu</a:t>
            </a:r>
          </a:p>
          <a:p>
            <a:endParaRPr/>
          </a:p>
          <a:p>
            <a:r>
              <a:t>Příklad: Volič podá návrh na neplatnost hlasování ve svém okrsku.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Rozhodnutí soudu je závazné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Možnost změny výsledků voleb</a:t>
            </a:r>
          </a:p>
          <a:p>
            <a:r>
              <a:t>Opakování voleb v části obce</a:t>
            </a:r>
          </a:p>
          <a:p>
            <a:r>
              <a:t>Dopad na fungování zastupitelstva</a:t>
            </a:r>
          </a:p>
          <a:p>
            <a:endParaRPr/>
          </a:p>
          <a:p>
            <a:r>
              <a:t>Příklad: Soud nařídí opakování voleb v jedné městské části.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Ochrana před nečinností správních orgánů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Úřad odmítne konat (např. registrovat listinu)</a:t>
            </a:r>
          </a:p>
          <a:p>
            <a:r>
              <a:t>Návrh na soudní přezkum</a:t>
            </a:r>
          </a:p>
          <a:p>
            <a:r>
              <a:t>Zajištění zákonnosti voleb</a:t>
            </a:r>
          </a:p>
          <a:p>
            <a:endParaRPr/>
          </a:p>
          <a:p>
            <a:r>
              <a:t>Příklad: Úřad odmítne registrovat listinu bez důvodu – strana se obrátí na soud.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Soudní ochrana v referendech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Možnost přezkumu otázky</a:t>
            </a:r>
          </a:p>
          <a:p>
            <a:r>
              <a:t>Možnost přezkumu výsledku</a:t>
            </a:r>
          </a:p>
          <a:p>
            <a:r>
              <a:t>Aktivní legitimace přípravného výboru</a:t>
            </a:r>
          </a:p>
          <a:p>
            <a:endParaRPr/>
          </a:p>
          <a:p>
            <a:r>
              <a:t>Příklad: Přípravný výbor se obrátí na soud proti odmítnutí vyhlášení referenda.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Rychlost soudního řízení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Krátké lhůty k rozhodnutí</a:t>
            </a:r>
          </a:p>
          <a:p>
            <a:r>
              <a:t>Prioritní vyřizování volebních věcí</a:t>
            </a:r>
          </a:p>
          <a:p>
            <a:r>
              <a:t>Zajištění aktuálnosti rozhodnutí</a:t>
            </a:r>
          </a:p>
          <a:p>
            <a:endParaRPr/>
          </a:p>
          <a:p>
            <a:r>
              <a:t>Příklad: Soud rozhodne o stížnosti během několika dnů.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Vlastní 7">
      <a:dk1>
        <a:srgbClr val="0000FF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374</Words>
  <Application>Microsoft Office PowerPoint</Application>
  <PresentationFormat>Předvádění na obrazovce (4:3)</PresentationFormat>
  <Paragraphs>81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Soudní ochrana voleb</vt:lpstr>
      <vt:lpstr>Role soudů při ochraně volebních práv</vt:lpstr>
      <vt:lpstr>Druhy návrhů</vt:lpstr>
      <vt:lpstr>Lhůta pro podání návrhu – 10 dnů</vt:lpstr>
      <vt:lpstr>Aktivní legitimace</vt:lpstr>
      <vt:lpstr>Rozhodnutí soudu je závazné</vt:lpstr>
      <vt:lpstr>Ochrana před nečinností správních orgánů</vt:lpstr>
      <vt:lpstr>Soudní ochrana v referendech</vt:lpstr>
      <vt:lpstr>Rychlost soudního řízení</vt:lpstr>
      <vt:lpstr>Judikatura Ústavního soudu</vt:lpstr>
      <vt:lpstr>Zákaz zneužívání soudní ochrany</vt:lpstr>
      <vt:lpstr>Opatření k nápravě</vt:lpstr>
      <vt:lpstr>Volební soudnictví a jeho význam</vt:lpstr>
      <vt:lpstr>Mezinárodní standardy soudní ochrany voleb</vt:lpstr>
      <vt:lpstr>Děkuji za pozornost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Role soudů při ochraně volebních práv</dc:title>
  <dc:subject/>
  <dc:creator>Ondřej Pavelek</dc:creator>
  <cp:keywords/>
  <dc:description>generated using python-pptx</dc:description>
  <cp:lastModifiedBy>Ondřej Pavelek</cp:lastModifiedBy>
  <cp:revision>2</cp:revision>
  <dcterms:created xsi:type="dcterms:W3CDTF">2013-01-27T09:14:16Z</dcterms:created>
  <dcterms:modified xsi:type="dcterms:W3CDTF">2025-09-04T09:54:13Z</dcterms:modified>
  <cp:category/>
</cp:coreProperties>
</file>