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5"/>
  </p:notesMasterIdLst>
  <p:sldIdLst>
    <p:sldId id="299" r:id="rId2"/>
    <p:sldId id="256" r:id="rId3"/>
    <p:sldId id="259" r:id="rId4"/>
    <p:sldId id="266" r:id="rId5"/>
    <p:sldId id="267" r:id="rId6"/>
    <p:sldId id="268" r:id="rId7"/>
    <p:sldId id="269" r:id="rId8"/>
    <p:sldId id="279" r:id="rId9"/>
    <p:sldId id="270" r:id="rId10"/>
    <p:sldId id="281" r:id="rId11"/>
    <p:sldId id="282" r:id="rId12"/>
    <p:sldId id="280" r:id="rId13"/>
    <p:sldId id="283" r:id="rId14"/>
    <p:sldId id="272" r:id="rId15"/>
    <p:sldId id="284" r:id="rId16"/>
    <p:sldId id="271" r:id="rId17"/>
    <p:sldId id="285" r:id="rId18"/>
    <p:sldId id="287" r:id="rId19"/>
    <p:sldId id="286" r:id="rId20"/>
    <p:sldId id="298" r:id="rId21"/>
    <p:sldId id="297" r:id="rId22"/>
    <p:sldId id="273" r:id="rId23"/>
    <p:sldId id="288" r:id="rId24"/>
    <p:sldId id="289" r:id="rId25"/>
    <p:sldId id="274" r:id="rId26"/>
    <p:sldId id="292" r:id="rId27"/>
    <p:sldId id="293" r:id="rId28"/>
    <p:sldId id="294" r:id="rId29"/>
    <p:sldId id="295" r:id="rId30"/>
    <p:sldId id="296" r:id="rId31"/>
    <p:sldId id="300" r:id="rId32"/>
    <p:sldId id="302" r:id="rId33"/>
    <p:sldId id="303" r:id="rId34"/>
    <p:sldId id="304" r:id="rId35"/>
    <p:sldId id="305" r:id="rId36"/>
    <p:sldId id="309" r:id="rId37"/>
    <p:sldId id="312" r:id="rId38"/>
    <p:sldId id="313" r:id="rId39"/>
    <p:sldId id="314" r:id="rId40"/>
    <p:sldId id="315" r:id="rId41"/>
    <p:sldId id="318" r:id="rId42"/>
    <p:sldId id="319" r:id="rId43"/>
    <p:sldId id="321" r:id="rId44"/>
    <p:sldId id="322" r:id="rId45"/>
    <p:sldId id="323" r:id="rId46"/>
    <p:sldId id="324" r:id="rId47"/>
    <p:sldId id="325" r:id="rId48"/>
    <p:sldId id="327" r:id="rId49"/>
    <p:sldId id="328" r:id="rId50"/>
    <p:sldId id="329" r:id="rId51"/>
    <p:sldId id="331" r:id="rId52"/>
    <p:sldId id="335" r:id="rId53"/>
    <p:sldId id="336" r:id="rId54"/>
    <p:sldId id="337" r:id="rId55"/>
    <p:sldId id="338" r:id="rId56"/>
    <p:sldId id="339" r:id="rId57"/>
    <p:sldId id="340" r:id="rId58"/>
    <p:sldId id="341" r:id="rId59"/>
    <p:sldId id="342" r:id="rId60"/>
    <p:sldId id="343" r:id="rId61"/>
    <p:sldId id="344" r:id="rId62"/>
    <p:sldId id="345" r:id="rId63"/>
    <p:sldId id="346" r:id="rId64"/>
    <p:sldId id="347" r:id="rId65"/>
    <p:sldId id="348" r:id="rId66"/>
    <p:sldId id="349" r:id="rId67"/>
    <p:sldId id="350" r:id="rId68"/>
    <p:sldId id="351" r:id="rId69"/>
    <p:sldId id="352" r:id="rId70"/>
    <p:sldId id="353" r:id="rId71"/>
    <p:sldId id="355" r:id="rId72"/>
    <p:sldId id="359" r:id="rId73"/>
    <p:sldId id="360" r:id="rId74"/>
    <p:sldId id="361" r:id="rId75"/>
    <p:sldId id="363" r:id="rId76"/>
    <p:sldId id="364" r:id="rId77"/>
    <p:sldId id="365" r:id="rId78"/>
    <p:sldId id="366" r:id="rId79"/>
    <p:sldId id="367" r:id="rId80"/>
    <p:sldId id="368" r:id="rId81"/>
    <p:sldId id="369" r:id="rId82"/>
    <p:sldId id="373" r:id="rId83"/>
    <p:sldId id="374" r:id="rId84"/>
    <p:sldId id="375" r:id="rId85"/>
    <p:sldId id="376" r:id="rId86"/>
    <p:sldId id="377" r:id="rId87"/>
    <p:sldId id="378" r:id="rId88"/>
    <p:sldId id="379" r:id="rId89"/>
    <p:sldId id="380" r:id="rId90"/>
    <p:sldId id="384" r:id="rId91"/>
    <p:sldId id="385" r:id="rId92"/>
    <p:sldId id="386" r:id="rId93"/>
    <p:sldId id="387" r:id="rId94"/>
    <p:sldId id="388" r:id="rId95"/>
    <p:sldId id="389" r:id="rId96"/>
    <p:sldId id="390" r:id="rId97"/>
    <p:sldId id="391" r:id="rId98"/>
    <p:sldId id="392" r:id="rId99"/>
    <p:sldId id="393" r:id="rId100"/>
    <p:sldId id="394" r:id="rId101"/>
    <p:sldId id="395" r:id="rId102"/>
    <p:sldId id="396" r:id="rId103"/>
    <p:sldId id="397" r:id="rId104"/>
    <p:sldId id="398" r:id="rId105"/>
    <p:sldId id="399" r:id="rId106"/>
    <p:sldId id="400" r:id="rId107"/>
    <p:sldId id="401" r:id="rId108"/>
    <p:sldId id="402" r:id="rId109"/>
    <p:sldId id="403" r:id="rId110"/>
    <p:sldId id="406" r:id="rId111"/>
    <p:sldId id="407" r:id="rId112"/>
    <p:sldId id="408" r:id="rId113"/>
    <p:sldId id="409" r:id="rId114"/>
    <p:sldId id="410" r:id="rId115"/>
    <p:sldId id="411" r:id="rId116"/>
    <p:sldId id="413" r:id="rId117"/>
    <p:sldId id="414" r:id="rId118"/>
    <p:sldId id="416" r:id="rId119"/>
    <p:sldId id="417" r:id="rId120"/>
    <p:sldId id="418" r:id="rId121"/>
    <p:sldId id="421" r:id="rId122"/>
    <p:sldId id="422" r:id="rId123"/>
    <p:sldId id="423" r:id="rId124"/>
    <p:sldId id="424" r:id="rId125"/>
    <p:sldId id="425" r:id="rId126"/>
    <p:sldId id="426" r:id="rId127"/>
    <p:sldId id="427" r:id="rId128"/>
    <p:sldId id="428" r:id="rId129"/>
    <p:sldId id="429" r:id="rId130"/>
    <p:sldId id="430" r:id="rId131"/>
    <p:sldId id="431" r:id="rId132"/>
    <p:sldId id="432" r:id="rId133"/>
    <p:sldId id="433" r:id="rId134"/>
    <p:sldId id="434" r:id="rId135"/>
    <p:sldId id="435" r:id="rId136"/>
    <p:sldId id="436" r:id="rId137"/>
    <p:sldId id="437" r:id="rId138"/>
    <p:sldId id="438" r:id="rId139"/>
    <p:sldId id="439" r:id="rId140"/>
    <p:sldId id="447" r:id="rId141"/>
    <p:sldId id="448" r:id="rId142"/>
    <p:sldId id="450" r:id="rId143"/>
    <p:sldId id="451" r:id="rId144"/>
    <p:sldId id="452" r:id="rId145"/>
    <p:sldId id="453" r:id="rId146"/>
    <p:sldId id="454" r:id="rId147"/>
    <p:sldId id="455" r:id="rId148"/>
    <p:sldId id="459" r:id="rId149"/>
    <p:sldId id="460" r:id="rId150"/>
    <p:sldId id="461" r:id="rId151"/>
    <p:sldId id="463" r:id="rId152"/>
    <p:sldId id="464" r:id="rId153"/>
    <p:sldId id="465" r:id="rId154"/>
    <p:sldId id="466" r:id="rId155"/>
    <p:sldId id="467" r:id="rId156"/>
    <p:sldId id="468" r:id="rId157"/>
    <p:sldId id="469" r:id="rId158"/>
    <p:sldId id="470" r:id="rId159"/>
    <p:sldId id="471" r:id="rId160"/>
    <p:sldId id="473" r:id="rId161"/>
    <p:sldId id="474" r:id="rId162"/>
    <p:sldId id="475" r:id="rId163"/>
    <p:sldId id="476" r:id="rId164"/>
    <p:sldId id="477" r:id="rId165"/>
    <p:sldId id="478" r:id="rId166"/>
    <p:sldId id="479" r:id="rId167"/>
    <p:sldId id="486" r:id="rId168"/>
    <p:sldId id="487" r:id="rId169"/>
    <p:sldId id="488" r:id="rId170"/>
    <p:sldId id="489" r:id="rId171"/>
    <p:sldId id="490" r:id="rId172"/>
    <p:sldId id="491" r:id="rId173"/>
    <p:sldId id="492" r:id="rId174"/>
    <p:sldId id="494" r:id="rId175"/>
    <p:sldId id="495" r:id="rId176"/>
    <p:sldId id="496" r:id="rId177"/>
    <p:sldId id="497" r:id="rId178"/>
    <p:sldId id="498" r:id="rId179"/>
    <p:sldId id="500" r:id="rId180"/>
    <p:sldId id="501" r:id="rId181"/>
    <p:sldId id="502" r:id="rId182"/>
    <p:sldId id="503" r:id="rId183"/>
    <p:sldId id="505" r:id="rId184"/>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8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17.03.2021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136</a:t>
            </a:fld>
            <a:endParaRPr lang="cs-CZ"/>
          </a:p>
        </p:txBody>
      </p:sp>
    </p:spTree>
    <p:extLst>
      <p:ext uri="{BB962C8B-B14F-4D97-AF65-F5344CB8AC3E}">
        <p14:creationId xmlns:p14="http://schemas.microsoft.com/office/powerpoint/2010/main" val="310122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137</a:t>
            </a:fld>
            <a:endParaRPr lang="cs-CZ"/>
          </a:p>
        </p:txBody>
      </p:sp>
    </p:spTree>
    <p:extLst>
      <p:ext uri="{BB962C8B-B14F-4D97-AF65-F5344CB8AC3E}">
        <p14:creationId xmlns:p14="http://schemas.microsoft.com/office/powerpoint/2010/main" val="218700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138</a:t>
            </a:fld>
            <a:endParaRPr lang="cs-CZ"/>
          </a:p>
        </p:txBody>
      </p:sp>
    </p:spTree>
    <p:extLst>
      <p:ext uri="{BB962C8B-B14F-4D97-AF65-F5344CB8AC3E}">
        <p14:creationId xmlns:p14="http://schemas.microsoft.com/office/powerpoint/2010/main" val="255099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139</a:t>
            </a:fld>
            <a:endParaRPr lang="cs-CZ"/>
          </a:p>
        </p:txBody>
      </p:sp>
    </p:spTree>
    <p:extLst>
      <p:ext uri="{BB962C8B-B14F-4D97-AF65-F5344CB8AC3E}">
        <p14:creationId xmlns:p14="http://schemas.microsoft.com/office/powerpoint/2010/main" val="310605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140</a:t>
            </a:fld>
            <a:endParaRPr lang="cs-CZ"/>
          </a:p>
        </p:txBody>
      </p:sp>
    </p:spTree>
    <p:extLst>
      <p:ext uri="{BB962C8B-B14F-4D97-AF65-F5344CB8AC3E}">
        <p14:creationId xmlns:p14="http://schemas.microsoft.com/office/powerpoint/2010/main" val="1720832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zapletalova@opf.slu.cz"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Přednášející: Ing. Šárka Zapletalová, Ph.D.</a:t>
            </a:r>
          </a:p>
          <a:p>
            <a:pPr lvl="1" algn="just"/>
            <a:r>
              <a:rPr lang="cs-CZ" sz="1400" dirty="0" smtClean="0"/>
              <a:t>Kancelář: B202</a:t>
            </a:r>
          </a:p>
          <a:p>
            <a:pPr lvl="1" algn="just"/>
            <a:r>
              <a:rPr lang="cs-CZ" sz="1400" dirty="0" smtClean="0"/>
              <a:t>Konzultační hodiny: </a:t>
            </a:r>
            <a:r>
              <a:rPr lang="cs-CZ" sz="1400" dirty="0"/>
              <a:t>úterý 10,30 – 11,30 online MS </a:t>
            </a:r>
            <a:r>
              <a:rPr lang="cs-CZ" sz="1400" dirty="0" err="1" smtClean="0"/>
              <a:t>Teams</a:t>
            </a:r>
            <a:r>
              <a:rPr lang="cs-CZ" sz="1400" dirty="0" smtClean="0"/>
              <a:t> (přístupový kód </a:t>
            </a:r>
            <a:r>
              <a:rPr lang="cs-CZ" sz="1400" dirty="0" err="1" smtClean="0"/>
              <a:t>gqfymmy</a:t>
            </a:r>
            <a:r>
              <a:rPr lang="cs-CZ" sz="1400" dirty="0" smtClean="0"/>
              <a:t>)</a:t>
            </a:r>
            <a:endParaRPr lang="cs-CZ" sz="1400" dirty="0"/>
          </a:p>
          <a:p>
            <a:pPr lvl="1" algn="just"/>
            <a:r>
              <a:rPr lang="cs-CZ" sz="1400" dirty="0" smtClean="0"/>
              <a:t>Email</a:t>
            </a:r>
            <a:r>
              <a:rPr lang="cs-CZ" sz="1400" dirty="0" smtClean="0"/>
              <a:t>: </a:t>
            </a:r>
            <a:r>
              <a:rPr lang="cs-CZ" sz="1400" dirty="0" err="1" smtClean="0">
                <a:hlinkClick r:id="rId2"/>
              </a:rPr>
              <a:t>zapletalova</a:t>
            </a:r>
            <a:r>
              <a:rPr lang="en-US" sz="1400" dirty="0" smtClean="0">
                <a:hlinkClick r:id="rId2"/>
              </a:rPr>
              <a:t>@</a:t>
            </a:r>
            <a:r>
              <a:rPr lang="cs-CZ" sz="1400" dirty="0" smtClean="0">
                <a:hlinkClick r:id="rId2"/>
              </a:rPr>
              <a:t>opf.slu.cz</a:t>
            </a:r>
            <a:endParaRPr lang="cs-CZ" sz="1400" dirty="0"/>
          </a:p>
          <a:p>
            <a:pPr lvl="1" algn="just"/>
            <a:r>
              <a:rPr lang="cs-CZ" sz="1400" dirty="0" smtClean="0"/>
              <a:t>Telefon: 596 398 433</a:t>
            </a:r>
          </a:p>
          <a:p>
            <a:pPr algn="just"/>
            <a:r>
              <a:rPr lang="cs-CZ" sz="1800" dirty="0" smtClean="0"/>
              <a:t>Veškeré materiály, informace a podklady ke studiu: </a:t>
            </a:r>
            <a:r>
              <a:rPr lang="cs-CZ" sz="1800" dirty="0" err="1" smtClean="0"/>
              <a:t>Elearning</a:t>
            </a:r>
            <a:endParaRPr lang="cs-CZ" sz="1800" dirty="0" smtClean="0"/>
          </a:p>
          <a:p>
            <a:pPr algn="just"/>
            <a:r>
              <a:rPr lang="cs-CZ" sz="1800" dirty="0" smtClean="0"/>
              <a:t>Požadavky na ukončení předmětu:</a:t>
            </a:r>
          </a:p>
          <a:p>
            <a:pPr lvl="1" algn="just"/>
            <a:r>
              <a:rPr lang="cs-CZ" sz="1400" dirty="0" smtClean="0"/>
              <a:t>aktivní </a:t>
            </a:r>
            <a:r>
              <a:rPr lang="cs-CZ" sz="1400" dirty="0" smtClean="0"/>
              <a:t>účast na seminářích </a:t>
            </a:r>
          </a:p>
          <a:p>
            <a:pPr lvl="1" algn="just"/>
            <a:r>
              <a:rPr lang="cs-CZ" sz="1400" dirty="0"/>
              <a:t>vypracování případové studie na zadané </a:t>
            </a:r>
            <a:r>
              <a:rPr lang="cs-CZ" sz="1400" dirty="0" smtClean="0"/>
              <a:t>téma</a:t>
            </a:r>
            <a:endParaRPr lang="cs-CZ" sz="14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smtClean="0"/>
              <a:t>Základní informace k předmětu</a:t>
            </a:r>
            <a:endParaRPr lang="cs-CZ" sz="2200" dirty="0"/>
          </a:p>
        </p:txBody>
      </p:sp>
    </p:spTree>
    <p:extLst>
      <p:ext uri="{BB962C8B-B14F-4D97-AF65-F5344CB8AC3E}">
        <p14:creationId xmlns:p14="http://schemas.microsoft.com/office/powerpoint/2010/main" val="391590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Zabývá se určováním, tvorbou a hodnocením dlouhodobých cílů v budoucnu.</a:t>
            </a:r>
          </a:p>
          <a:p>
            <a:pPr lvl="0" algn="just"/>
            <a:r>
              <a:rPr lang="cs-CZ" sz="1600" dirty="0"/>
              <a:t>Poskytuje vedoucím pracovníkům celopodnikový pohled na problémy na základě poznání podmínek okolí.</a:t>
            </a:r>
          </a:p>
          <a:p>
            <a:pPr lvl="0" algn="just"/>
            <a:r>
              <a:rPr lang="cs-CZ" sz="1600" dirty="0"/>
              <a:t>Musí se vypořádat s nepřesností informací a s jejich nedostatkem, které informují o pravděpodobném budoucím vývoji.</a:t>
            </a:r>
          </a:p>
          <a:p>
            <a:pPr lvl="0" algn="just"/>
            <a:r>
              <a:rPr lang="cs-CZ" sz="1600" dirty="0"/>
              <a:t>Je jeho povinnosti sledovat nejen hrozby, které by mohly ohrozit podnik, ale zejména příležitosti, které se mohou stát významnou šancí vedoucí k úspěchu.</a:t>
            </a:r>
          </a:p>
          <a:p>
            <a:pPr lvl="0" algn="just"/>
            <a:r>
              <a:rPr lang="cs-CZ" sz="1600" dirty="0"/>
              <a:t>Pružně reaguje na změny, které se vyskytnou v podnikovém okolí tak aby bylo dosaženo positivních výsledků a snížen jejich negativní dopad.</a:t>
            </a:r>
          </a:p>
          <a:p>
            <a:pPr lvl="0" algn="just"/>
            <a:r>
              <a:rPr lang="cs-CZ" sz="1600" dirty="0"/>
              <a:t>Musí zachytit dominantní vývojové trendy a využít jejich možného prospěchu pro podnikání podniku.</a:t>
            </a:r>
          </a:p>
          <a:p>
            <a:pPr algn="just"/>
            <a:r>
              <a:rPr lang="cs-CZ" sz="1600" dirty="0"/>
              <a:t>Navíc podle zkušeností z poslední doby by se součástí strategického řízení měl stát dobře zorganizovaný informační systém.</a:t>
            </a:r>
            <a:endParaRPr lang="cs-CZ" sz="1600" dirty="0" smtClean="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616624" cy="507703"/>
          </a:xfrm>
        </p:spPr>
        <p:txBody>
          <a:bodyPr/>
          <a:lstStyle/>
          <a:p>
            <a:r>
              <a:rPr lang="cs-CZ" dirty="0" smtClean="0"/>
              <a:t>Vlastnosti, specifika strategického řízení</a:t>
            </a:r>
            <a:endParaRPr lang="cs-CZ" dirty="0"/>
          </a:p>
        </p:txBody>
      </p:sp>
    </p:spTree>
    <p:extLst>
      <p:ext uri="{BB962C8B-B14F-4D97-AF65-F5344CB8AC3E}">
        <p14:creationId xmlns:p14="http://schemas.microsoft.com/office/powerpoint/2010/main" val="270774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t>EFQM Model Excelence – sebehodnocení výkonnosti organizace na základě devíti kritérií.</a:t>
            </a:r>
          </a:p>
          <a:p>
            <a:r>
              <a:rPr lang="cs-CZ" sz="1400" dirty="0" smtClean="0"/>
              <a:t>Účel </a:t>
            </a:r>
            <a:r>
              <a:rPr lang="cs-CZ" sz="1400" dirty="0"/>
              <a:t>modelu:</a:t>
            </a:r>
          </a:p>
          <a:p>
            <a:pPr lvl="1"/>
            <a:r>
              <a:rPr lang="cs-CZ" sz="1400" dirty="0"/>
              <a:t>Sebehodnocení – určení silných stránek – zlepšování</a:t>
            </a:r>
          </a:p>
          <a:p>
            <a:pPr lvl="1"/>
            <a:r>
              <a:rPr lang="cs-CZ" sz="1400" dirty="0"/>
              <a:t>Hledání směrů dalšího rozvoje a zdokonalování</a:t>
            </a:r>
          </a:p>
          <a:p>
            <a:pPr lvl="1"/>
            <a:r>
              <a:rPr lang="cs-CZ" sz="1400" dirty="0"/>
              <a:t>Oceňování podniků – Evropská cena za jakost</a:t>
            </a:r>
          </a:p>
          <a:p>
            <a:pPr lvl="1"/>
            <a:r>
              <a:rPr lang="cs-CZ" sz="1400" dirty="0"/>
              <a:t>Posuzování vývoje v čase</a:t>
            </a:r>
          </a:p>
          <a:p>
            <a:r>
              <a:rPr lang="cs-CZ" sz="1400" dirty="0" smtClean="0"/>
              <a:t>Kritéria</a:t>
            </a:r>
            <a:r>
              <a:rPr lang="cs-CZ" sz="1400" dirty="0"/>
              <a:t>:</a:t>
            </a:r>
          </a:p>
          <a:p>
            <a:pPr lvl="1"/>
            <a:r>
              <a:rPr lang="cs-CZ" sz="1400" dirty="0"/>
              <a:t>Vedení</a:t>
            </a:r>
          </a:p>
          <a:p>
            <a:pPr lvl="1"/>
            <a:r>
              <a:rPr lang="cs-CZ" sz="1400" dirty="0"/>
              <a:t>Strategie a plánování</a:t>
            </a:r>
          </a:p>
          <a:p>
            <a:pPr lvl="1"/>
            <a:r>
              <a:rPr lang="cs-CZ" sz="1400" dirty="0"/>
              <a:t>Zaměstnanci</a:t>
            </a:r>
          </a:p>
          <a:p>
            <a:pPr lvl="1"/>
            <a:r>
              <a:rPr lang="cs-CZ" sz="1400" dirty="0"/>
              <a:t>Partnerství a zdroje</a:t>
            </a:r>
          </a:p>
          <a:p>
            <a:pPr lvl="1"/>
            <a:r>
              <a:rPr lang="cs-CZ" sz="1400" dirty="0"/>
              <a:t>Výsledky zákazníci</a:t>
            </a:r>
          </a:p>
          <a:p>
            <a:pPr lvl="1"/>
            <a:r>
              <a:rPr lang="cs-CZ" sz="1400" dirty="0"/>
              <a:t>Výsledky zaměstnanci</a:t>
            </a:r>
          </a:p>
          <a:p>
            <a:pPr lvl="1"/>
            <a:r>
              <a:rPr lang="cs-CZ" sz="1400" dirty="0"/>
              <a:t>Výsledky společnost</a:t>
            </a:r>
          </a:p>
          <a:p>
            <a:pPr lvl="1"/>
            <a:r>
              <a:rPr lang="cs-CZ" sz="1400" dirty="0"/>
              <a:t>Klíčové výsledky výkonnosti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Model EFQM</a:t>
            </a:r>
            <a:endParaRPr lang="cs-CZ" dirty="0"/>
          </a:p>
        </p:txBody>
      </p:sp>
    </p:spTree>
    <p:extLst>
      <p:ext uri="{BB962C8B-B14F-4D97-AF65-F5344CB8AC3E}">
        <p14:creationId xmlns:p14="http://schemas.microsoft.com/office/powerpoint/2010/main" val="385976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Model EFQM</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806649"/>
            <a:ext cx="6480720" cy="3781325"/>
          </a:xfrm>
          <a:prstGeom prst="rect">
            <a:avLst/>
          </a:prstGeom>
        </p:spPr>
      </p:pic>
    </p:spTree>
    <p:extLst>
      <p:ext uri="{BB962C8B-B14F-4D97-AF65-F5344CB8AC3E}">
        <p14:creationId xmlns:p14="http://schemas.microsoft.com/office/powerpoint/2010/main" val="322931144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CAF společný hodnotící rámec – zjednodušená verze EFQM určená pro organizace veřejného sektoru.</a:t>
            </a:r>
          </a:p>
          <a:p>
            <a:pPr>
              <a:buNone/>
            </a:pPr>
            <a:endParaRPr lang="cs-CZ" sz="1600" dirty="0"/>
          </a:p>
          <a:p>
            <a:r>
              <a:rPr lang="cs-CZ" sz="1600" dirty="0"/>
              <a:t>Cíle modelu:</a:t>
            </a:r>
          </a:p>
          <a:p>
            <a:pPr lvl="1"/>
            <a:r>
              <a:rPr lang="cs-CZ" sz="1600" dirty="0"/>
              <a:t>Seznámit veřejnou správu s principy TQM</a:t>
            </a:r>
          </a:p>
          <a:p>
            <a:pPr lvl="1"/>
            <a:r>
              <a:rPr lang="cs-CZ" sz="1600" dirty="0"/>
              <a:t>Usnadňovat sebehodnocení organizace veřejného sektoru</a:t>
            </a:r>
          </a:p>
          <a:p>
            <a:pPr lvl="1"/>
            <a:r>
              <a:rPr lang="cs-CZ" sz="1600" dirty="0"/>
              <a:t>Působit jako most pro různé modely řízení kvality</a:t>
            </a:r>
          </a:p>
          <a:p>
            <a:pPr lvl="1"/>
            <a:r>
              <a:rPr lang="cs-CZ" sz="1600" dirty="0"/>
              <a:t>Usnadnit </a:t>
            </a:r>
            <a:r>
              <a:rPr lang="cs-CZ" sz="1600" dirty="0" smtClean="0"/>
              <a:t>srovnání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Model CAF</a:t>
            </a:r>
            <a:endParaRPr lang="cs-CZ" dirty="0"/>
          </a:p>
        </p:txBody>
      </p:sp>
    </p:spTree>
    <p:extLst>
      <p:ext uri="{BB962C8B-B14F-4D97-AF65-F5344CB8AC3E}">
        <p14:creationId xmlns:p14="http://schemas.microsoft.com/office/powerpoint/2010/main" val="222892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Syntetické metody propojují vliv faktorů externího prostředí a vliv faktorů interní prostředí podniku. Cílem těchto metod je nalézt optimální směr činnosti podniku tak, aby podnik respektoval prostředí, ve kterém působí, a zároveň zdroje, které má k dispozici</a:t>
            </a:r>
            <a:r>
              <a:rPr lang="cs-CZ" sz="1600" dirty="0" smtClean="0"/>
              <a:t>.</a:t>
            </a:r>
          </a:p>
          <a:p>
            <a:endParaRPr lang="cs-CZ" sz="1600" dirty="0" smtClean="0"/>
          </a:p>
          <a:p>
            <a:r>
              <a:rPr lang="cs-CZ" sz="1600" dirty="0" smtClean="0"/>
              <a:t>Konfrontační </a:t>
            </a:r>
            <a:r>
              <a:rPr lang="cs-CZ" sz="1600" dirty="0"/>
              <a:t>SWOT analýza</a:t>
            </a:r>
          </a:p>
          <a:p>
            <a:r>
              <a:rPr lang="cs-CZ" sz="1600" dirty="0"/>
              <a:t>Matice IFE, EFE, IE</a:t>
            </a:r>
          </a:p>
          <a:p>
            <a:r>
              <a:rPr lang="cs-CZ" sz="1600" dirty="0"/>
              <a:t>Matice QSPM</a:t>
            </a:r>
          </a:p>
          <a:p>
            <a:r>
              <a:rPr lang="cs-CZ" sz="1600" dirty="0"/>
              <a:t>SPACE analýza</a:t>
            </a:r>
          </a:p>
          <a:p>
            <a:r>
              <a:rPr lang="cs-CZ" sz="1600" dirty="0"/>
              <a:t>Dynamická strategická rozvaha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Metody syntetického charakteru</a:t>
            </a:r>
            <a:endParaRPr lang="cs-CZ" dirty="0"/>
          </a:p>
        </p:txBody>
      </p:sp>
    </p:spTree>
    <p:extLst>
      <p:ext uri="{BB962C8B-B14F-4D97-AF65-F5344CB8AC3E}">
        <p14:creationId xmlns:p14="http://schemas.microsoft.com/office/powerpoint/2010/main" val="101617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SWOT analýza</a:t>
            </a:r>
            <a:r>
              <a:rPr lang="cs-CZ" sz="1600" dirty="0"/>
              <a:t> představuje analýzu, která sleduje silné (</a:t>
            </a:r>
            <a:r>
              <a:rPr lang="cs-CZ" sz="1600" dirty="0" err="1"/>
              <a:t>strengths</a:t>
            </a:r>
            <a:r>
              <a:rPr lang="cs-CZ" sz="1600" dirty="0"/>
              <a:t>) a slabé (</a:t>
            </a:r>
            <a:r>
              <a:rPr lang="cs-CZ" sz="1600" dirty="0" err="1"/>
              <a:t>weaknesses</a:t>
            </a:r>
            <a:r>
              <a:rPr lang="cs-CZ" sz="1600" dirty="0"/>
              <a:t>) stránky podniku jako charakteristiky vnitřních poměrů a charakteristiku okolí podniku v podobě příležitostí (</a:t>
            </a:r>
            <a:r>
              <a:rPr lang="cs-CZ" sz="1600" dirty="0" err="1"/>
              <a:t>opportunities</a:t>
            </a:r>
            <a:r>
              <a:rPr lang="cs-CZ" sz="1600" dirty="0"/>
              <a:t>) a hrozeb (</a:t>
            </a:r>
            <a:r>
              <a:rPr lang="cs-CZ" sz="1600" dirty="0" err="1"/>
              <a:t>threates</a:t>
            </a:r>
            <a:r>
              <a:rPr lang="cs-CZ" sz="1600" dirty="0"/>
              <a:t>). </a:t>
            </a:r>
            <a:endParaRPr lang="cs-CZ" sz="1600" dirty="0" smtClean="0"/>
          </a:p>
          <a:p>
            <a:pPr algn="just"/>
            <a:r>
              <a:rPr lang="cs-CZ" sz="1600" dirty="0" smtClean="0"/>
              <a:t>Konfrontací a kombinací </a:t>
            </a:r>
            <a:r>
              <a:rPr lang="cs-CZ" sz="1600" dirty="0"/>
              <a:t>těchto čtyř hodnocených faktorů je možno </a:t>
            </a:r>
            <a:r>
              <a:rPr lang="cs-CZ" sz="1600" dirty="0" smtClean="0"/>
              <a:t>zobrazit čtyři základní strategické směry, které se stávají základem zvolené podnikové strategie. </a:t>
            </a:r>
            <a:endParaRPr lang="cs-CZ" sz="1600" dirty="0"/>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smtClean="0"/>
              <a:t>Konfrontační SWOT </a:t>
            </a:r>
            <a:r>
              <a:rPr lang="cs-CZ" sz="2200" dirty="0"/>
              <a:t>analýza (TOWS, WOTS matice) </a:t>
            </a:r>
          </a:p>
        </p:txBody>
      </p:sp>
      <p:pic>
        <p:nvPicPr>
          <p:cNvPr id="5" name="Obrázek 4" descr="SWOT.jpg"/>
          <p:cNvPicPr/>
          <p:nvPr/>
        </p:nvPicPr>
        <p:blipFill>
          <a:blip r:embed="rId2" cstate="print"/>
          <a:stretch>
            <a:fillRect/>
          </a:stretch>
        </p:blipFill>
        <p:spPr>
          <a:xfrm>
            <a:off x="1187624" y="2571750"/>
            <a:ext cx="6048672" cy="2016224"/>
          </a:xfrm>
          <a:prstGeom prst="rect">
            <a:avLst/>
          </a:prstGeom>
        </p:spPr>
      </p:pic>
    </p:spTree>
    <p:extLst>
      <p:ext uri="{BB962C8B-B14F-4D97-AF65-F5344CB8AC3E}">
        <p14:creationId xmlns:p14="http://schemas.microsoft.com/office/powerpoint/2010/main" val="188647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Strategie WO – „hledání“, </a:t>
            </a:r>
            <a:r>
              <a:rPr lang="cs-CZ" sz="1600" dirty="0"/>
              <a:t>která sleduje překonání slabých stránek prostřednictvím maximálního využití příležitostí. Tato strategie přitom představuje výrazné změny v chování podniku</a:t>
            </a:r>
            <a:r>
              <a:rPr lang="cs-CZ" sz="1600" dirty="0" smtClean="0"/>
              <a:t>.</a:t>
            </a:r>
          </a:p>
          <a:p>
            <a:pPr lvl="0" algn="just"/>
            <a:endParaRPr lang="cs-CZ" sz="1600" dirty="0"/>
          </a:p>
          <a:p>
            <a:pPr lvl="0" algn="just"/>
            <a:r>
              <a:rPr lang="cs-CZ" sz="1600" b="1" dirty="0"/>
              <a:t>Strategie SO – „využití“ </a:t>
            </a:r>
            <a:r>
              <a:rPr lang="cs-CZ" sz="1600" dirty="0"/>
              <a:t>je ofenzivní strategie, agresivně růstově orientovaná která představuje postup z pozice síly, neboť podnik je dostatečně silný k využití příležitostí</a:t>
            </a:r>
            <a:r>
              <a:rPr lang="cs-CZ" sz="1600" dirty="0" smtClean="0"/>
              <a:t>.</a:t>
            </a:r>
          </a:p>
          <a:p>
            <a:pPr lvl="0" algn="just"/>
            <a:endParaRPr lang="cs-CZ" sz="1600" dirty="0"/>
          </a:p>
          <a:p>
            <a:pPr lvl="0" algn="just"/>
            <a:r>
              <a:rPr lang="cs-CZ" sz="1600" b="1" dirty="0"/>
              <a:t>Strategie ST – „konfrontace“ </a:t>
            </a:r>
            <a:r>
              <a:rPr lang="cs-CZ" sz="1600" dirty="0"/>
              <a:t>představuje </a:t>
            </a:r>
            <a:r>
              <a:rPr lang="cs-CZ" sz="1600" dirty="0" smtClean="0"/>
              <a:t>potřebu </a:t>
            </a:r>
            <a:r>
              <a:rPr lang="cs-CZ" sz="1600" dirty="0"/>
              <a:t>včas určit hrozby a přeměnit je využitím silných stránek v příležitosti nebo jejich vliv na podnik zmírnit</a:t>
            </a:r>
            <a:r>
              <a:rPr lang="cs-CZ" sz="1600" dirty="0" smtClean="0"/>
              <a:t>.</a:t>
            </a:r>
          </a:p>
          <a:p>
            <a:pPr lvl="0" algn="just"/>
            <a:endParaRPr lang="cs-CZ" sz="1600" dirty="0"/>
          </a:p>
          <a:p>
            <a:pPr lvl="0" algn="just"/>
            <a:r>
              <a:rPr lang="cs-CZ" sz="1600" b="1" dirty="0"/>
              <a:t>Strategie WT – „vyhýbání“ – </a:t>
            </a:r>
            <a:r>
              <a:rPr lang="cs-CZ" sz="1600" dirty="0"/>
              <a:t>má vždy charakter defenzivní, vycházející z realizace kompromisů a opuštění určitých pozic.</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smtClean="0"/>
              <a:t>Strategické přístupy konfrontační SWOT analýzy</a:t>
            </a:r>
            <a:endParaRPr lang="cs-CZ" sz="2200" dirty="0"/>
          </a:p>
        </p:txBody>
      </p:sp>
    </p:spTree>
    <p:extLst>
      <p:ext uri="{BB962C8B-B14F-4D97-AF65-F5344CB8AC3E}">
        <p14:creationId xmlns:p14="http://schemas.microsoft.com/office/powerpoint/2010/main" val="320432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Může být silně </a:t>
            </a:r>
            <a:r>
              <a:rPr lang="cs-CZ" sz="1600" b="1" dirty="0"/>
              <a:t>subjektivní</a:t>
            </a:r>
            <a:r>
              <a:rPr lang="cs-CZ" sz="1600" dirty="0"/>
              <a:t> ovlivněna svým tvůrcem. Proto je vhodné využít při její tvorbě kolektivní přístup. </a:t>
            </a:r>
          </a:p>
          <a:p>
            <a:pPr lvl="0" algn="just"/>
            <a:r>
              <a:rPr lang="cs-CZ" sz="1600" dirty="0"/>
              <a:t>Plně </a:t>
            </a:r>
            <a:r>
              <a:rPr lang="cs-CZ" sz="1600" b="1" dirty="0"/>
              <a:t>nerespektuje proměnlivost</a:t>
            </a:r>
            <a:r>
              <a:rPr lang="cs-CZ" sz="1600" dirty="0"/>
              <a:t> současného světa. V tomto případě je nutno chápat rozdělení na kladné a záporné vlivy jako záležitost proměnlivou a proto rozdělení na „dobré, příznivé vlivy“ a „zlé, méně příznivé vlivy“ může být přechodné. </a:t>
            </a:r>
          </a:p>
          <a:p>
            <a:pPr lvl="0" algn="just"/>
            <a:r>
              <a:rPr lang="cs-CZ" sz="1600" dirty="0"/>
              <a:t>Je </a:t>
            </a:r>
            <a:r>
              <a:rPr lang="cs-CZ" sz="1600" b="1" dirty="0"/>
              <a:t>statická</a:t>
            </a:r>
            <a:r>
              <a:rPr lang="cs-CZ" sz="1600" dirty="0"/>
              <a:t> neboť podává informace na klady a zápory dneška, případně, které přicházejí ze včerejška. Při tvorbě strategie je však nutno uvažovat o budoucnosti a v tomto směru není progresivní.</a:t>
            </a:r>
          </a:p>
          <a:p>
            <a:pPr lvl="0" algn="just"/>
            <a:r>
              <a:rPr lang="cs-CZ" sz="1600" dirty="0"/>
              <a:t>Je ji možno považovat za </a:t>
            </a:r>
            <a:r>
              <a:rPr lang="cs-CZ" sz="1600" b="1" dirty="0"/>
              <a:t>konservativní </a:t>
            </a:r>
            <a:r>
              <a:rPr lang="cs-CZ" sz="1600" dirty="0"/>
              <a:t>(málo dynamickou), neboť vychází z toho, co v přítomnosti existuje a to se snaží zlepšit, zdokonalit, případně využít nebo odstranit. Primárně však nehledá nová řešení nebo hlubší inovaci řešitelských přístupů.</a:t>
            </a:r>
          </a:p>
          <a:p>
            <a:pPr marL="0" lvl="0" indent="0" algn="just">
              <a:buNone/>
            </a:pP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smtClean="0"/>
              <a:t>Problémy spojené s využitím SWOT analýzy</a:t>
            </a:r>
            <a:endParaRPr lang="cs-CZ" sz="2200" dirty="0"/>
          </a:p>
        </p:txBody>
      </p:sp>
    </p:spTree>
    <p:extLst>
      <p:ext uri="{BB962C8B-B14F-4D97-AF65-F5344CB8AC3E}">
        <p14:creationId xmlns:p14="http://schemas.microsoft.com/office/powerpoint/2010/main" val="395384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Matice IFE </a:t>
            </a:r>
            <a:r>
              <a:rPr lang="cs-CZ" sz="1600" dirty="0"/>
              <a:t>se zaměřuje na hodnocení faktorů interního prostředí společnosti. </a:t>
            </a:r>
            <a:endParaRPr lang="cs-CZ" sz="1600" dirty="0" smtClean="0"/>
          </a:p>
          <a:p>
            <a:pPr algn="just"/>
            <a:r>
              <a:rPr lang="cs-CZ" sz="1600" dirty="0" smtClean="0"/>
              <a:t>Při sestavování Matice IFE můžeme pracovat se stejnými faktory jako v případě SWOT analýzy.</a:t>
            </a:r>
          </a:p>
          <a:p>
            <a:pPr algn="just"/>
            <a:r>
              <a:rPr lang="cs-CZ" sz="1600" dirty="0" smtClean="0"/>
              <a:t>K</a:t>
            </a:r>
            <a:r>
              <a:rPr lang="cs-CZ" sz="1600" dirty="0"/>
              <a:t> sestavení matice IFE je potřeba nejdříve přiřadit jednotlivým faktorům váhu (odpovídající významu daného faktoru) v rozsahu 0,0 – 1,0. Čím faktor získá vyšší váhu, tím je jeho význam vyšší. </a:t>
            </a:r>
            <a:endParaRPr lang="cs-CZ" sz="1600" dirty="0" smtClean="0"/>
          </a:p>
          <a:p>
            <a:pPr algn="just"/>
            <a:r>
              <a:rPr lang="cs-CZ" sz="1600" dirty="0" smtClean="0"/>
              <a:t>Poté </a:t>
            </a:r>
            <a:r>
              <a:rPr lang="cs-CZ" sz="1600" dirty="0"/>
              <a:t>je potřeba jednotlivé faktory ohodnotit pomocí čtyř stupňů: 4 (významná silná stránka), 3 (méně důležitá silná stránka), 2 (méně důležitá slabá stránka), 1 (významná slabá stránka). </a:t>
            </a:r>
            <a:endParaRPr lang="cs-CZ" sz="1600" dirty="0" smtClean="0"/>
          </a:p>
          <a:p>
            <a:pPr algn="just"/>
            <a:r>
              <a:rPr lang="cs-CZ" sz="1600" dirty="0" smtClean="0"/>
              <a:t>Konečné </a:t>
            </a:r>
            <a:r>
              <a:rPr lang="cs-CZ" sz="1600" dirty="0"/>
              <a:t>hodnocení je realizováno na základě součinu váhy a vlivu, čímž vzniká celkové vážené hodnocení interních faktorů</a:t>
            </a:r>
            <a:r>
              <a:rPr lang="cs-CZ" sz="1600" dirty="0" smtClean="0"/>
              <a:t>.</a:t>
            </a:r>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256584" cy="507703"/>
          </a:xfrm>
        </p:spPr>
        <p:txBody>
          <a:bodyPr/>
          <a:lstStyle/>
          <a:p>
            <a:r>
              <a:rPr lang="cs-CZ" dirty="0" smtClean="0"/>
              <a:t>Matice IFE (</a:t>
            </a:r>
            <a:r>
              <a:rPr lang="cs-CZ" dirty="0" err="1" smtClean="0"/>
              <a:t>Internal</a:t>
            </a:r>
            <a:r>
              <a:rPr lang="cs-CZ" dirty="0" smtClean="0"/>
              <a:t> </a:t>
            </a:r>
            <a:r>
              <a:rPr lang="cs-CZ" dirty="0" err="1" smtClean="0"/>
              <a:t>Forces</a:t>
            </a:r>
            <a:r>
              <a:rPr lang="cs-CZ" dirty="0" smtClean="0"/>
              <a:t> </a:t>
            </a:r>
            <a:r>
              <a:rPr lang="cs-CZ" dirty="0" err="1" smtClean="0"/>
              <a:t>Evaluation</a:t>
            </a:r>
            <a:r>
              <a:rPr lang="cs-CZ" dirty="0" smtClean="0"/>
              <a:t>)</a:t>
            </a:r>
            <a:endParaRPr lang="cs-CZ" dirty="0"/>
          </a:p>
        </p:txBody>
      </p:sp>
    </p:spTree>
    <p:extLst>
      <p:ext uri="{BB962C8B-B14F-4D97-AF65-F5344CB8AC3E}">
        <p14:creationId xmlns:p14="http://schemas.microsoft.com/office/powerpoint/2010/main" val="239958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Matice EFE </a:t>
            </a:r>
            <a:r>
              <a:rPr lang="cs-CZ" sz="1600" dirty="0"/>
              <a:t>se zabývá hodnocením externího prostředí podniku, tzn. hodnocením vlivu makroprostředí a tržního prostředí. </a:t>
            </a:r>
            <a:endParaRPr lang="cs-CZ" sz="1600" dirty="0" smtClean="0"/>
          </a:p>
          <a:p>
            <a:pPr algn="just"/>
            <a:r>
              <a:rPr lang="cs-CZ" sz="1600" dirty="0"/>
              <a:t>Při sestavování Matice </a:t>
            </a:r>
            <a:r>
              <a:rPr lang="cs-CZ" sz="1600" dirty="0" smtClean="0"/>
              <a:t>EFE, stejně jako u Matice IFE, </a:t>
            </a:r>
            <a:r>
              <a:rPr lang="cs-CZ" sz="1600" dirty="0"/>
              <a:t>můžeme pracovat se stejnými faktory jako v případě SWOT analýzy.</a:t>
            </a:r>
          </a:p>
          <a:p>
            <a:pPr algn="just"/>
            <a:r>
              <a:rPr lang="cs-CZ" sz="1600" dirty="0" smtClean="0"/>
              <a:t>Při </a:t>
            </a:r>
            <a:r>
              <a:rPr lang="cs-CZ" sz="1600" dirty="0"/>
              <a:t>sestavování matice EFE se postupuje obdobně jako u matice IFE s tím rozdílem, že stupně vlivu jsou následující: 4 (nejvyšší), 3 (nadprůměrný), 2 (střední), 1 (nízký). </a:t>
            </a:r>
            <a:endParaRPr lang="cs-CZ" sz="1600" dirty="0" smtClean="0"/>
          </a:p>
          <a:p>
            <a:pPr algn="just"/>
            <a:r>
              <a:rPr lang="cs-CZ" sz="1600" dirty="0"/>
              <a:t>K sestavení matice </a:t>
            </a:r>
            <a:r>
              <a:rPr lang="cs-CZ" sz="1600" dirty="0" smtClean="0"/>
              <a:t>EFE </a:t>
            </a:r>
            <a:r>
              <a:rPr lang="cs-CZ" sz="1600" dirty="0"/>
              <a:t>je potřeba nejdříve přiřadit jednotlivým faktorům váhu (odpovídající významu daného faktoru) v rozsahu 0,0 – 1,0. Čím faktor získá vyšší váhu, tím je jeho význam vyšší. </a:t>
            </a:r>
            <a:endParaRPr lang="cs-CZ" sz="1600" dirty="0" smtClean="0"/>
          </a:p>
          <a:p>
            <a:pPr algn="just"/>
            <a:r>
              <a:rPr lang="cs-CZ" sz="1600" dirty="0"/>
              <a:t>Konečné hodnocení je realizováno na základě součinu váhy a vlivu, čímž vzniká celkové vážené hodnocení interních faktorů</a:t>
            </a:r>
            <a:r>
              <a:rPr lang="cs-CZ" sz="1600" dirty="0" smtClean="0"/>
              <a:t>.</a:t>
            </a:r>
            <a:endParaRPr lang="cs-CZ" sz="1600" b="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smtClean="0"/>
              <a:t>Matice EFE (</a:t>
            </a:r>
            <a:r>
              <a:rPr lang="cs-CZ" dirty="0" err="1" smtClean="0"/>
              <a:t>External</a:t>
            </a:r>
            <a:r>
              <a:rPr lang="cs-CZ" dirty="0" smtClean="0"/>
              <a:t> </a:t>
            </a:r>
            <a:r>
              <a:rPr lang="cs-CZ" dirty="0" err="1" smtClean="0"/>
              <a:t>Forces</a:t>
            </a:r>
            <a:r>
              <a:rPr lang="cs-CZ" dirty="0" smtClean="0"/>
              <a:t> </a:t>
            </a:r>
            <a:r>
              <a:rPr lang="cs-CZ" dirty="0" err="1" smtClean="0"/>
              <a:t>Evaluation</a:t>
            </a:r>
            <a:r>
              <a:rPr lang="cs-CZ" dirty="0" smtClean="0"/>
              <a:t>)</a:t>
            </a:r>
            <a:endParaRPr lang="cs-CZ" dirty="0"/>
          </a:p>
        </p:txBody>
      </p:sp>
    </p:spTree>
    <p:extLst>
      <p:ext uri="{BB962C8B-B14F-4D97-AF65-F5344CB8AC3E}">
        <p14:creationId xmlns:p14="http://schemas.microsoft.com/office/powerpoint/2010/main" val="209626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Matice </a:t>
            </a:r>
            <a:r>
              <a:rPr lang="cs-CZ" sz="1600" dirty="0"/>
              <a:t>IE = matice hodnocení interních a externích faktorů </a:t>
            </a:r>
            <a:r>
              <a:rPr lang="cs-CZ" sz="1600" dirty="0" smtClean="0"/>
              <a:t>slouží k tomu</a:t>
            </a:r>
            <a:r>
              <a:rPr lang="cs-CZ" sz="1600" dirty="0"/>
              <a:t>, aby pomocí </a:t>
            </a:r>
            <a:r>
              <a:rPr lang="cs-CZ" sz="1600" dirty="0" smtClean="0"/>
              <a:t>ní </a:t>
            </a:r>
            <a:r>
              <a:rPr lang="cs-CZ" sz="1600" dirty="0"/>
              <a:t>byla zvolena správná strategie, </a:t>
            </a:r>
            <a:r>
              <a:rPr lang="cs-CZ" sz="1600" dirty="0" smtClean="0"/>
              <a:t>které </a:t>
            </a:r>
            <a:r>
              <a:rPr lang="cs-CZ" sz="1600" dirty="0"/>
              <a:t>bude vycházet a </a:t>
            </a:r>
            <a:r>
              <a:rPr lang="cs-CZ" sz="1600" dirty="0" smtClean="0"/>
              <a:t>respektovat faktory zjištěné během analýzy </a:t>
            </a:r>
            <a:r>
              <a:rPr lang="cs-CZ" sz="1600" dirty="0"/>
              <a:t>prostředí</a:t>
            </a:r>
            <a:r>
              <a:rPr lang="cs-CZ" sz="1600" dirty="0" smtClean="0"/>
              <a:t>.</a:t>
            </a:r>
          </a:p>
          <a:p>
            <a:pPr algn="just"/>
            <a:endParaRPr lang="cs-CZ" sz="1600" dirty="0"/>
          </a:p>
          <a:p>
            <a:pPr algn="just"/>
            <a:r>
              <a:rPr lang="cs-CZ" sz="1600" dirty="0"/>
              <a:t>Po zanesení hodnot z matic IFE a EFE můžeme vidět výslednou pozici konkrétního podniku v Matici IE</a:t>
            </a:r>
            <a:r>
              <a:rPr lang="cs-CZ" sz="1600" b="1" dirty="0"/>
              <a:t>. </a:t>
            </a:r>
            <a:endParaRPr lang="cs-CZ" sz="1600" b="1" dirty="0" smtClean="0"/>
          </a:p>
          <a:p>
            <a:pPr algn="just"/>
            <a:endParaRPr lang="cs-CZ" sz="1600" b="1" dirty="0"/>
          </a:p>
          <a:p>
            <a:pPr algn="just"/>
            <a:r>
              <a:rPr lang="cs-CZ" sz="1600" dirty="0" smtClean="0"/>
              <a:t>Graf </a:t>
            </a:r>
            <a:r>
              <a:rPr lang="cs-CZ" sz="1600" dirty="0"/>
              <a:t>matice je sestaven </a:t>
            </a:r>
            <a:r>
              <a:rPr lang="cs-CZ" sz="1600" dirty="0" smtClean="0"/>
              <a:t>z devíti </a:t>
            </a:r>
            <a:r>
              <a:rPr lang="cs-CZ" sz="1600" dirty="0"/>
              <a:t>dílčích polí, ze kterých vychází </a:t>
            </a:r>
            <a:r>
              <a:rPr lang="cs-CZ" sz="1600" dirty="0" smtClean="0"/>
              <a:t>rozdělení </a:t>
            </a:r>
            <a:r>
              <a:rPr lang="cs-CZ" sz="1600" dirty="0"/>
              <a:t>strategií do 3 </a:t>
            </a:r>
            <a:r>
              <a:rPr lang="cs-CZ" sz="1600" dirty="0" smtClean="0"/>
              <a:t>skupin:</a:t>
            </a:r>
          </a:p>
          <a:p>
            <a:pPr lvl="1" algn="just"/>
            <a:r>
              <a:rPr lang="cs-CZ" sz="1600" dirty="0" smtClean="0"/>
              <a:t>Oblasti </a:t>
            </a:r>
            <a:r>
              <a:rPr lang="cs-CZ" sz="1600" dirty="0"/>
              <a:t>I, II, IV </a:t>
            </a:r>
            <a:r>
              <a:rPr lang="cs-CZ" sz="1600" dirty="0" smtClean="0"/>
              <a:t>- „</a:t>
            </a:r>
            <a:r>
              <a:rPr lang="cs-CZ" sz="1600" dirty="0"/>
              <a:t>Stavěj a zajišťuj růst</a:t>
            </a:r>
            <a:r>
              <a:rPr lang="cs-CZ" sz="1600" dirty="0" smtClean="0"/>
              <a:t>“</a:t>
            </a:r>
          </a:p>
          <a:p>
            <a:pPr lvl="1" algn="just"/>
            <a:r>
              <a:rPr lang="cs-CZ" sz="1600" dirty="0"/>
              <a:t>Oblasti III, V, VII </a:t>
            </a:r>
            <a:r>
              <a:rPr lang="cs-CZ" sz="1600" dirty="0" smtClean="0"/>
              <a:t>- </a:t>
            </a:r>
            <a:r>
              <a:rPr lang="cs-CZ" sz="1600" dirty="0"/>
              <a:t>„</a:t>
            </a:r>
            <a:r>
              <a:rPr lang="cs-CZ" sz="1600" dirty="0" smtClean="0"/>
              <a:t>Udržuj </a:t>
            </a:r>
            <a:r>
              <a:rPr lang="cs-CZ" sz="1600" dirty="0"/>
              <a:t>a potvrzuj</a:t>
            </a:r>
            <a:r>
              <a:rPr lang="cs-CZ" sz="1600" dirty="0" smtClean="0"/>
              <a:t>“</a:t>
            </a:r>
          </a:p>
          <a:p>
            <a:pPr lvl="1" algn="just"/>
            <a:r>
              <a:rPr lang="cs-CZ" sz="1600" dirty="0"/>
              <a:t>Oblasti VI, VIII, IX </a:t>
            </a:r>
            <a:r>
              <a:rPr lang="cs-CZ" sz="1600" dirty="0" smtClean="0"/>
              <a:t>- </a:t>
            </a:r>
            <a:r>
              <a:rPr lang="cs-CZ" sz="1600" dirty="0"/>
              <a:t>„Sklízej a zbavuj se“.</a:t>
            </a:r>
          </a:p>
          <a:p>
            <a:pPr lvl="1" algn="just"/>
            <a:endParaRPr lang="cs-CZ" sz="1600" dirty="0"/>
          </a:p>
          <a:p>
            <a:pPr lvl="1" algn="just"/>
            <a:endParaRPr lang="cs-CZ" sz="1600" dirty="0"/>
          </a:p>
          <a:p>
            <a:pPr marL="0" indent="0" algn="just">
              <a:buNone/>
            </a:pPr>
            <a:endParaRPr lang="cs-CZ" sz="16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544616" cy="507703"/>
          </a:xfrm>
        </p:spPr>
        <p:txBody>
          <a:bodyPr/>
          <a:lstStyle/>
          <a:p>
            <a:r>
              <a:rPr lang="cs-CZ" dirty="0" smtClean="0"/>
              <a:t>Matice IE</a:t>
            </a:r>
            <a:endParaRPr lang="cs-CZ" dirty="0"/>
          </a:p>
        </p:txBody>
      </p:sp>
    </p:spTree>
    <p:extLst>
      <p:ext uri="{BB962C8B-B14F-4D97-AF65-F5344CB8AC3E}">
        <p14:creationId xmlns:p14="http://schemas.microsoft.com/office/powerpoint/2010/main" val="215387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55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definuje poslání (účel) podniku a určuje směr jeho vývoje;</a:t>
            </a:r>
          </a:p>
          <a:p>
            <a:pPr lvl="0" algn="just"/>
            <a:r>
              <a:rPr lang="cs-CZ" sz="1600" dirty="0"/>
              <a:t>vytváří potřebnou konkurenční výhodu;</a:t>
            </a:r>
          </a:p>
          <a:p>
            <a:pPr lvl="0" algn="just"/>
            <a:r>
              <a:rPr lang="cs-CZ" sz="1600" dirty="0"/>
              <a:t>standardizuje rutinní činnosti;</a:t>
            </a:r>
          </a:p>
          <a:p>
            <a:pPr lvl="0" algn="just"/>
            <a:r>
              <a:rPr lang="cs-CZ" sz="1600" dirty="0"/>
              <a:t>objevuje nebezpečné situace (hroby) pro podnik a navrhuje systém obrany proti nim;</a:t>
            </a:r>
          </a:p>
          <a:p>
            <a:pPr lvl="0" algn="just"/>
            <a:r>
              <a:rPr lang="cs-CZ" sz="1600" dirty="0"/>
              <a:t>nachází příležitosti a zjišťuje možnosti jejich využití;</a:t>
            </a:r>
          </a:p>
          <a:p>
            <a:pPr lvl="0" algn="just"/>
            <a:r>
              <a:rPr lang="cs-CZ" sz="1600" dirty="0"/>
              <a:t>stanovuje základní cíle a navrhuje systém jejich naplnění;</a:t>
            </a:r>
          </a:p>
          <a:p>
            <a:pPr lvl="0" algn="just"/>
            <a:r>
              <a:rPr lang="cs-CZ" sz="1600" dirty="0"/>
              <a:t>při změnách okolí podniku upravuje a zpřesňuje jak vizi, tak poslání i cíle podniku;</a:t>
            </a:r>
          </a:p>
          <a:p>
            <a:pPr lvl="0" algn="just"/>
            <a:r>
              <a:rPr lang="cs-CZ" sz="1600" dirty="0"/>
              <a:t>spojuje pracovníky podniku prostřednictvím konkrétních dílčích i konečných cílů;</a:t>
            </a:r>
          </a:p>
          <a:p>
            <a:pPr lvl="0" algn="just"/>
            <a:r>
              <a:rPr lang="cs-CZ" sz="1600" dirty="0"/>
              <a:t>vytváří potřebné sociální jistoty pro zaměstnance podniku, dodavatele, odběratele i veřejnou správu dané lokality;</a:t>
            </a:r>
          </a:p>
          <a:p>
            <a:pPr lvl="0" algn="just"/>
            <a:r>
              <a:rPr lang="cs-CZ" sz="1600" dirty="0"/>
              <a:t>mění pozvolně, ale potřebným směrem stávající podnikovou kulturu;</a:t>
            </a:r>
          </a:p>
          <a:p>
            <a:pPr algn="just"/>
            <a:r>
              <a:rPr lang="cs-CZ" sz="1600" dirty="0"/>
              <a:t>poskytuje informace o podnikání a představuje jeho hlubší </a:t>
            </a:r>
            <a:r>
              <a:rPr lang="cs-CZ" sz="1600" dirty="0" smtClean="0"/>
              <a:t>pochopení.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616624" cy="507703"/>
          </a:xfrm>
        </p:spPr>
        <p:txBody>
          <a:bodyPr/>
          <a:lstStyle/>
          <a:p>
            <a:r>
              <a:rPr lang="cs-CZ" dirty="0" smtClean="0"/>
              <a:t>Význam a výhody strategického řízení</a:t>
            </a:r>
            <a:endParaRPr lang="cs-CZ" dirty="0"/>
          </a:p>
        </p:txBody>
      </p:sp>
    </p:spTree>
    <p:extLst>
      <p:ext uri="{BB962C8B-B14F-4D97-AF65-F5344CB8AC3E}">
        <p14:creationId xmlns:p14="http://schemas.microsoft.com/office/powerpoint/2010/main" val="1710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Metoda vychází z poznání, že budoucnost nelze mechanicky vykalkulovat, ale je nezbytné ji odhalovat i za obtížně redukovatelnosti nejistoty a neurčitosti. </a:t>
            </a:r>
            <a:endParaRPr lang="cs-CZ" sz="1600" dirty="0" smtClean="0"/>
          </a:p>
          <a:p>
            <a:pPr algn="just"/>
            <a:r>
              <a:rPr lang="cs-CZ" sz="1600" dirty="0" smtClean="0"/>
              <a:t>Základem </a:t>
            </a:r>
            <a:r>
              <a:rPr lang="cs-CZ" sz="1600" dirty="0"/>
              <a:t>této metody se proto stávají jednotlivé, </a:t>
            </a:r>
            <a:r>
              <a:rPr lang="cs-CZ" sz="1600" b="1" dirty="0"/>
              <a:t>dílčí scénáře vývoje podstatných faktorů</a:t>
            </a:r>
            <a:r>
              <a:rPr lang="cs-CZ" sz="1600" dirty="0"/>
              <a:t> budoucího vývoje oboru </a:t>
            </a:r>
            <a:r>
              <a:rPr lang="cs-CZ" sz="1600" dirty="0" smtClean="0"/>
              <a:t>podnikání.</a:t>
            </a:r>
          </a:p>
          <a:p>
            <a:pPr algn="just"/>
            <a:r>
              <a:rPr lang="cs-CZ" sz="1600" dirty="0"/>
              <a:t>Základním kamenem Dynamické strategické rozvahy je tvorba scénářů, přitom tento pojem převzalo řízení z divadelního a filmového prostředí. Přitom </a:t>
            </a:r>
            <a:r>
              <a:rPr lang="cs-CZ" sz="1600" b="1" dirty="0"/>
              <a:t>scénář</a:t>
            </a:r>
            <a:r>
              <a:rPr lang="cs-CZ" sz="1600" dirty="0"/>
              <a:t> využitelný při tvorbě strategie podniku představuje hodnocení a vývoj v určité situace během budoucnosti podle našich představ</a:t>
            </a:r>
            <a:r>
              <a:rPr lang="cs-CZ" sz="1600" dirty="0" smtClean="0"/>
              <a:t>.</a:t>
            </a:r>
          </a:p>
          <a:p>
            <a:pPr algn="just"/>
            <a:r>
              <a:rPr lang="cs-CZ" sz="1600" dirty="0"/>
              <a:t>Tato metoda analýzy vychází z možného vývojového principu, kdy lze konstatovat, že podnik v omezené míře může ovlivnit svoje okolí (vnější prostředí) a naopak velmi aktivně musí se zaměřit na odstranění svých slabých stránek a posílení naopak svých předností, které mu pomohou využít všech příležitostí, které mu nabízí jeho vnější prostředí.</a:t>
            </a:r>
          </a:p>
          <a:p>
            <a:pPr marL="109728"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Dynamická strategická rozvaha</a:t>
            </a:r>
            <a:endParaRPr lang="cs-CZ" dirty="0"/>
          </a:p>
        </p:txBody>
      </p:sp>
    </p:spTree>
    <p:extLst>
      <p:ext uri="{BB962C8B-B14F-4D97-AF65-F5344CB8AC3E}">
        <p14:creationId xmlns:p14="http://schemas.microsoft.com/office/powerpoint/2010/main" val="11438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Základem této nové metody je tedy spirálovitý proces tvořivého uvažování, přemýšlení a kombinování, které využívá praktickou představivost a její postupnou kultivaci pomocí postupného doplňování nových poznatků a informací. Proto je také v názvu metody použito slovní spojení "dynamická rozvaha", jež vhodně charakterizuje postup našeho myšlení. </a:t>
            </a:r>
            <a:endParaRPr lang="cs-CZ" sz="1600" dirty="0" smtClean="0"/>
          </a:p>
          <a:p>
            <a:pPr algn="just"/>
            <a:r>
              <a:rPr lang="cs-CZ" sz="1600" dirty="0" smtClean="0"/>
              <a:t>Budoucnost </a:t>
            </a:r>
            <a:r>
              <a:rPr lang="cs-CZ" sz="1600" dirty="0"/>
              <a:t>nelze mechanicky vykalkulovat, ale je nezbytné ji odhadovat i za obtížně redukovatelné nejistoty a neurčitosti. </a:t>
            </a:r>
            <a:endParaRPr lang="cs-CZ" sz="1600" dirty="0" smtClean="0"/>
          </a:p>
          <a:p>
            <a:pPr algn="just"/>
            <a:r>
              <a:rPr lang="cs-CZ" sz="1600" dirty="0" smtClean="0"/>
              <a:t>Tato metoda </a:t>
            </a:r>
            <a:r>
              <a:rPr lang="cs-CZ" sz="1600" dirty="0"/>
              <a:t>tedy nevede k nebezpečnému redukování situace </a:t>
            </a:r>
            <a:r>
              <a:rPr lang="cs-CZ" sz="1600" dirty="0" err="1"/>
              <a:t>rozhodovatele</a:t>
            </a:r>
            <a:r>
              <a:rPr lang="cs-CZ" sz="1600" dirty="0"/>
              <a:t> jen na ty prvky, jež je možné měřit a jejich trendy vypočítat. Naopak, podněcuje plné využití všech předností našeho myšlení včetně nezbytné intuice a fantazie. </a:t>
            </a:r>
            <a:endParaRPr lang="cs-CZ" sz="1600" dirty="0" smtClean="0"/>
          </a:p>
          <a:p>
            <a:pPr algn="just"/>
            <a:r>
              <a:rPr lang="cs-CZ" sz="1600" dirty="0" smtClean="0"/>
              <a:t>Neponechává </a:t>
            </a:r>
            <a:r>
              <a:rPr lang="cs-CZ" sz="1600" dirty="0"/>
              <a:t>je ovšem napospas překotnosti a zkratkovitosti nekontrolovaných spontánních duševních pochodů, ale poskytuje jim systémovou oporu podobně, jako je tomu u základních metod rozhodování.</a:t>
            </a:r>
            <a:r>
              <a:rPr lang="cs-CZ" sz="1600" dirty="0" smtClean="0"/>
              <a:t>.</a:t>
            </a:r>
            <a:endParaRPr lang="cs-CZ" sz="1600" dirty="0"/>
          </a:p>
          <a:p>
            <a:pPr marL="109728"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336704" cy="507703"/>
          </a:xfrm>
        </p:spPr>
        <p:txBody>
          <a:bodyPr/>
          <a:lstStyle/>
          <a:p>
            <a:r>
              <a:rPr lang="cs-CZ" dirty="0" smtClean="0"/>
              <a:t>Dynamická strategická rozvaha – podstata metody</a:t>
            </a:r>
            <a:endParaRPr lang="cs-CZ" dirty="0"/>
          </a:p>
        </p:txBody>
      </p:sp>
    </p:spTree>
    <p:extLst>
      <p:ext uri="{BB962C8B-B14F-4D97-AF65-F5344CB8AC3E}">
        <p14:creationId xmlns:p14="http://schemas.microsoft.com/office/powerpoint/2010/main" val="42682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4078" indent="-514350" algn="just">
              <a:buFont typeface="+mj-lt"/>
              <a:buAutoNum type="arabicPeriod"/>
            </a:pPr>
            <a:r>
              <a:rPr lang="cs-CZ" sz="1600" dirty="0" smtClean="0"/>
              <a:t>Vytvoření </a:t>
            </a:r>
            <a:r>
              <a:rPr lang="cs-CZ" sz="1600" dirty="0"/>
              <a:t>dílčích scénářů (vývoj trhu v daném sektoru, vývoj procesů v daném sektoru, vývoj teritoriální alokace, vývoj financování v daném sektoru, vývoj konkurence, vývoj okolí podniku</a:t>
            </a:r>
            <a:r>
              <a:rPr lang="cs-CZ" sz="1600" dirty="0" smtClean="0"/>
              <a:t>).</a:t>
            </a:r>
            <a:endParaRPr lang="cs-CZ" sz="1600" dirty="0"/>
          </a:p>
          <a:p>
            <a:pPr marL="624078" indent="-514350" algn="just">
              <a:buFont typeface="+mj-lt"/>
              <a:buAutoNum type="arabicPeriod"/>
            </a:pPr>
            <a:r>
              <a:rPr lang="cs-CZ" sz="1600" dirty="0"/>
              <a:t>Souhrnný scénář vývoje </a:t>
            </a:r>
            <a:r>
              <a:rPr lang="cs-CZ" sz="1600" dirty="0" smtClean="0"/>
              <a:t>sektoru – ukazuje </a:t>
            </a:r>
            <a:r>
              <a:rPr lang="cs-CZ" sz="1600" dirty="0"/>
              <a:t>ve stručnosti na význam hlavních událostí, které mohou nastat a jež mohou v rozhodující míře ovlivnit pozici </a:t>
            </a:r>
            <a:r>
              <a:rPr lang="cs-CZ" sz="1600" dirty="0" smtClean="0"/>
              <a:t>podniku. Souhrnný </a:t>
            </a:r>
            <a:r>
              <a:rPr lang="cs-CZ" sz="1600" dirty="0"/>
              <a:t>scénář tak představuje kombinaci logických závěrů z možnosti hodnocené vývojové situace a intuitivních představ zpracovatelů opírajících se o dosavadní znalosti budoucího vývoje a o vlastní poznatky i </a:t>
            </a:r>
            <a:r>
              <a:rPr lang="cs-CZ" sz="1600" dirty="0" smtClean="0"/>
              <a:t>zkušenosti.</a:t>
            </a:r>
            <a:endParaRPr lang="cs-CZ" sz="1600" dirty="0"/>
          </a:p>
          <a:p>
            <a:pPr marL="624078" indent="-514350" algn="just">
              <a:buFont typeface="+mj-lt"/>
              <a:buAutoNum type="arabicPeriod"/>
            </a:pPr>
            <a:r>
              <a:rPr lang="cs-CZ" sz="1600" dirty="0"/>
              <a:t>Analýza kritických silných a slabých stránek </a:t>
            </a:r>
            <a:r>
              <a:rPr lang="cs-CZ" sz="1600" dirty="0" smtClean="0"/>
              <a:t>podniku - </a:t>
            </a:r>
            <a:r>
              <a:rPr lang="cs-CZ" sz="1600" dirty="0"/>
              <a:t>v podobě určení vlivu vnějšího prostředí na podnik </a:t>
            </a:r>
            <a:r>
              <a:rPr lang="cs-CZ" sz="1600" dirty="0" smtClean="0"/>
              <a:t>ukazuje </a:t>
            </a:r>
            <a:r>
              <a:rPr lang="cs-CZ" sz="1600" dirty="0"/>
              <a:t>možnosti uplatnění podniku v daném sektoru a zároveň i na nutnost podílení zjištěných slabostí </a:t>
            </a:r>
            <a:r>
              <a:rPr lang="cs-CZ" sz="1600" dirty="0" smtClean="0"/>
              <a:t>podniku.</a:t>
            </a:r>
            <a:endParaRPr lang="cs-CZ" sz="1600" dirty="0"/>
          </a:p>
          <a:p>
            <a:pPr marL="624078" indent="-514350" algn="just">
              <a:buFont typeface="+mj-lt"/>
              <a:buAutoNum type="arabicPeriod"/>
            </a:pPr>
            <a:r>
              <a:rPr lang="cs-CZ" sz="1600" dirty="0"/>
              <a:t>Stanovení konkurenční pozice podniku v daném podnikatelském </a:t>
            </a:r>
            <a:r>
              <a:rPr lang="cs-CZ" sz="1600" dirty="0" smtClean="0"/>
              <a:t>segmentu – vzniká vzájemnou </a:t>
            </a:r>
            <a:r>
              <a:rPr lang="cs-CZ" sz="1600" dirty="0"/>
              <a:t>konfrontací souhrnného vývoje a síly či slabosti </a:t>
            </a:r>
            <a:r>
              <a:rPr lang="cs-CZ" sz="1600" dirty="0" smtClean="0"/>
              <a:t>podniku.</a:t>
            </a:r>
            <a:endParaRPr lang="cs-CZ" sz="1600" dirty="0"/>
          </a:p>
          <a:p>
            <a:pPr marL="624078" indent="-514350" algn="just">
              <a:buFont typeface="+mj-lt"/>
              <a:buAutoNum type="arabicPeriod"/>
            </a:pPr>
            <a:r>
              <a:rPr lang="cs-CZ" sz="1600" dirty="0"/>
              <a:t>Navržení strategie podniku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616624" cy="507703"/>
          </a:xfrm>
        </p:spPr>
        <p:txBody>
          <a:bodyPr/>
          <a:lstStyle/>
          <a:p>
            <a:r>
              <a:rPr lang="cs-CZ" dirty="0" smtClean="0"/>
              <a:t>Dynamická strategická rozvaha - postup</a:t>
            </a:r>
            <a:endParaRPr lang="cs-CZ" dirty="0"/>
          </a:p>
        </p:txBody>
      </p:sp>
    </p:spTree>
    <p:extLst>
      <p:ext uri="{BB962C8B-B14F-4D97-AF65-F5344CB8AC3E}">
        <p14:creationId xmlns:p14="http://schemas.microsoft.com/office/powerpoint/2010/main" val="421698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Zobrazení dynamické strategické rozvahy</a:t>
            </a:r>
            <a:endParaRPr lang="cs-CZ" dirty="0"/>
          </a:p>
        </p:txBody>
      </p:sp>
      <p:pic>
        <p:nvPicPr>
          <p:cNvPr id="5" name="Zástupný symbol pro obsah 3"/>
          <p:cNvPicPr>
            <a:picLocks noChangeAspect="1"/>
          </p:cNvPicPr>
          <p:nvPr/>
        </p:nvPicPr>
        <p:blipFill>
          <a:blip r:embed="rId2"/>
          <a:stretch>
            <a:fillRect/>
          </a:stretch>
        </p:blipFill>
        <p:spPr>
          <a:xfrm>
            <a:off x="1331640" y="915565"/>
            <a:ext cx="5904656" cy="3672409"/>
          </a:xfrm>
          <a:prstGeom prst="rect">
            <a:avLst/>
          </a:prstGeom>
        </p:spPr>
      </p:pic>
    </p:spTree>
    <p:extLst>
      <p:ext uri="{BB962C8B-B14F-4D97-AF65-F5344CB8AC3E}">
        <p14:creationId xmlns:p14="http://schemas.microsoft.com/office/powerpoint/2010/main" val="379896437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V rámci analýzy podmínek, ve kterých působí strategie, jak se strategie vyvíjí a jaké rozhodující příčiny ovlivňují strategické chování i aktivity podniku, lze využívat řadu dalších </a:t>
            </a:r>
            <a:r>
              <a:rPr lang="cs-CZ" sz="1600" dirty="0" smtClean="0"/>
              <a:t>metod, jako je třeba </a:t>
            </a:r>
            <a:r>
              <a:rPr lang="cs-CZ" sz="1600" dirty="0" err="1" smtClean="0"/>
              <a:t>benchmarking</a:t>
            </a:r>
            <a:r>
              <a:rPr lang="cs-CZ" sz="1600" dirty="0" smtClean="0"/>
              <a:t>.</a:t>
            </a:r>
          </a:p>
          <a:p>
            <a:pPr algn="just"/>
            <a:r>
              <a:rPr lang="cs-CZ" sz="1600" dirty="0" smtClean="0"/>
              <a:t>Jedná </a:t>
            </a:r>
            <a:r>
              <a:rPr lang="cs-CZ" sz="1600" dirty="0"/>
              <a:t>o tvůrčí napodobování a využívání poznatků nejlepších podniků, které získáme jejich systematickým pozorováním a srovnáváním s našimi </a:t>
            </a:r>
            <a:r>
              <a:rPr lang="cs-CZ" sz="1600" dirty="0" smtClean="0"/>
              <a:t>postupy. </a:t>
            </a:r>
          </a:p>
          <a:p>
            <a:pPr algn="just"/>
            <a:r>
              <a:rPr lang="cs-CZ" sz="1600" dirty="0"/>
              <a:t>Výhodou a velkou předností metody je její jednoduchost, široce uplatnitelné používání a obvykle nízká </a:t>
            </a:r>
            <a:r>
              <a:rPr lang="cs-CZ" sz="1600" dirty="0" smtClean="0"/>
              <a:t>nákladnost.</a:t>
            </a:r>
          </a:p>
          <a:p>
            <a:pPr algn="just"/>
            <a:r>
              <a:rPr lang="cs-CZ" sz="1600" dirty="0" err="1" smtClean="0"/>
              <a:t>Benchmarking</a:t>
            </a:r>
            <a:r>
              <a:rPr lang="cs-CZ" sz="1600" dirty="0" smtClean="0"/>
              <a:t> </a:t>
            </a:r>
            <a:r>
              <a:rPr lang="cs-CZ" sz="1600" dirty="0"/>
              <a:t>lze rozdělit do následujících základních typů:</a:t>
            </a:r>
          </a:p>
          <a:p>
            <a:pPr lvl="1" algn="just"/>
            <a:r>
              <a:rPr lang="cs-CZ" sz="1600" b="1" dirty="0"/>
              <a:t>Vnitřní </a:t>
            </a:r>
            <a:r>
              <a:rPr lang="cs-CZ" sz="1600" b="1" dirty="0" err="1"/>
              <a:t>benchmarking</a:t>
            </a:r>
            <a:r>
              <a:rPr lang="cs-CZ" sz="1600" b="1" dirty="0"/>
              <a:t> – </a:t>
            </a:r>
            <a:r>
              <a:rPr lang="cs-CZ" sz="1600" dirty="0"/>
              <a:t>týká se srovnávání různých částí a jejich vlastností (výkonnost, personál, přínos) v rámci jednoho podniku.</a:t>
            </a:r>
          </a:p>
          <a:p>
            <a:pPr lvl="1" algn="just"/>
            <a:r>
              <a:rPr lang="cs-CZ" sz="1600" b="1" dirty="0"/>
              <a:t>Vnější </a:t>
            </a:r>
            <a:r>
              <a:rPr lang="cs-CZ" sz="1600" b="1" dirty="0" err="1"/>
              <a:t>benchmarking</a:t>
            </a:r>
            <a:r>
              <a:rPr lang="cs-CZ" sz="1600" b="1" dirty="0"/>
              <a:t> –</a:t>
            </a:r>
            <a:r>
              <a:rPr lang="cs-CZ" sz="1600" dirty="0"/>
              <a:t> porovnání obdobné činnosti mezi vlastním podnikem a srovnávaným nejlepším podnikem v daném oboru (s konkurentem).</a:t>
            </a:r>
          </a:p>
          <a:p>
            <a:pPr lvl="1" algn="just"/>
            <a:r>
              <a:rPr lang="cs-CZ" sz="1600" b="1" dirty="0"/>
              <a:t>Funkční </a:t>
            </a:r>
            <a:r>
              <a:rPr lang="cs-CZ" sz="1600" b="1" dirty="0" err="1"/>
              <a:t>benchmarking</a:t>
            </a:r>
            <a:r>
              <a:rPr lang="cs-CZ" sz="1600" b="1" dirty="0"/>
              <a:t> –</a:t>
            </a:r>
            <a:r>
              <a:rPr lang="cs-CZ" sz="1600" dirty="0"/>
              <a:t> představuje srovnání stejné činnosti a přístupů mezi vlastním podnikem a cizím podnikem, který působí mimo náš obor.</a:t>
            </a:r>
          </a:p>
          <a:p>
            <a:pPr lvl="0" algn="just"/>
            <a:endParaRPr lang="cs-CZ" sz="1600" dirty="0" smtClean="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16824" cy="507703"/>
          </a:xfrm>
        </p:spPr>
        <p:txBody>
          <a:bodyPr/>
          <a:lstStyle/>
          <a:p>
            <a:r>
              <a:rPr lang="cs-CZ" dirty="0" err="1" smtClean="0"/>
              <a:t>Benchmarking</a:t>
            </a:r>
            <a:endParaRPr lang="cs-CZ" dirty="0"/>
          </a:p>
        </p:txBody>
      </p:sp>
    </p:spTree>
    <p:extLst>
      <p:ext uri="{BB962C8B-B14F-4D97-AF65-F5344CB8AC3E}">
        <p14:creationId xmlns:p14="http://schemas.microsoft.com/office/powerpoint/2010/main" val="402142980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Typologie strategií organizací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Strategický management</a:t>
            </a:r>
          </a:p>
          <a:p>
            <a:pPr marL="0" indent="0" algn="r">
              <a:buNone/>
            </a:pPr>
            <a:r>
              <a:rPr lang="cs-CZ" sz="1400" smtClean="0">
                <a:solidFill>
                  <a:schemeClr val="bg1"/>
                </a:solidFill>
                <a:latin typeface="Times New Roman" panose="02020603050405020304" pitchFamily="18" charset="0"/>
                <a:cs typeface="Times New Roman" panose="02020603050405020304" pitchFamily="18" charset="0"/>
              </a:rPr>
              <a:t>5. </a:t>
            </a:r>
            <a:r>
              <a:rPr lang="cs-CZ" sz="1400" dirty="0" smtClean="0">
                <a:solidFill>
                  <a:schemeClr val="bg1"/>
                </a:solidFill>
                <a:latin typeface="Times New Roman" panose="02020603050405020304" pitchFamily="18" charset="0"/>
                <a:cs typeface="Times New Roman" panose="02020603050405020304" pitchFamily="18" charset="0"/>
              </a:rPr>
              <a:t>téma</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30845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Na základě provedené strategické analýzy jsou zjištěny podmínky pro rozhodování podnikatelského subjektu.</a:t>
            </a:r>
          </a:p>
          <a:p>
            <a:pPr algn="just"/>
            <a:r>
              <a:rPr lang="cs-CZ" sz="1600" dirty="0" smtClean="0"/>
              <a:t>Analýza externího prostředí ukazuje příležitosti a hrozby externího prostředí. Analýza interního prostředí specifikuje silné stránky a problémy daného podnikatelského subjektu. Syntetické metody potom konfrontují výsledky analýzy externího a interního prostředí.</a:t>
            </a:r>
          </a:p>
          <a:p>
            <a:pPr algn="just"/>
            <a:r>
              <a:rPr lang="cs-CZ" sz="1600" dirty="0" smtClean="0"/>
              <a:t>Na základě těchto zjištění jsou specifikovány </a:t>
            </a:r>
            <a:r>
              <a:rPr lang="cs-CZ" sz="1600" b="1" dirty="0" smtClean="0"/>
              <a:t>strategické cíle </a:t>
            </a:r>
            <a:r>
              <a:rPr lang="cs-CZ" sz="1600" dirty="0" smtClean="0"/>
              <a:t>podnikatelského subjektu, který musí respektovat zdroje podniku a prostředí, ve kterém podnik působí.</a:t>
            </a:r>
          </a:p>
          <a:p>
            <a:pPr algn="just"/>
            <a:r>
              <a:rPr lang="cs-CZ" sz="1600" dirty="0" smtClean="0"/>
              <a:t>Strategický cíl představuje požadovaný cílový stav, které chce podnik dosáhnout. </a:t>
            </a:r>
          </a:p>
          <a:p>
            <a:pPr algn="just"/>
            <a:r>
              <a:rPr lang="cs-CZ" sz="1600" dirty="0" smtClean="0"/>
              <a:t>Strategický cíl by měl být stanoven pouze jeden, přičemž je možné z něj odvodit odvozené cíle a cíle dílčích oblastí. </a:t>
            </a:r>
          </a:p>
          <a:p>
            <a:pPr algn="just"/>
            <a:r>
              <a:rPr lang="cs-CZ" sz="1600" dirty="0" smtClean="0"/>
              <a:t>Pravidla do definování strategického cíle byly již uvedeny v rámci tématu č. 3.</a:t>
            </a:r>
            <a:endParaRPr lang="cs-CZ" sz="1600" dirty="0"/>
          </a:p>
          <a:p>
            <a:pPr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Strategické cíle</a:t>
            </a:r>
            <a:endParaRPr lang="cs-CZ" dirty="0"/>
          </a:p>
        </p:txBody>
      </p:sp>
    </p:spTree>
    <p:extLst>
      <p:ext uri="{BB962C8B-B14F-4D97-AF65-F5344CB8AC3E}">
        <p14:creationId xmlns:p14="http://schemas.microsoft.com/office/powerpoint/2010/main" val="101938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Podniková strategie představuje </a:t>
            </a:r>
            <a:r>
              <a:rPr lang="cs-CZ" sz="1600" dirty="0"/>
              <a:t>unikátní systém zásad řízení, jehož cílem je co nejlepší využití budoucnosti. </a:t>
            </a:r>
            <a:endParaRPr lang="cs-CZ" sz="1600" dirty="0" smtClean="0"/>
          </a:p>
          <a:p>
            <a:pPr algn="just"/>
            <a:r>
              <a:rPr lang="cs-CZ" sz="1600" dirty="0"/>
              <a:t>P</a:t>
            </a:r>
            <a:r>
              <a:rPr lang="cs-CZ" sz="1600" dirty="0" smtClean="0"/>
              <a:t>odniková </a:t>
            </a:r>
            <a:r>
              <a:rPr lang="cs-CZ" sz="1600" dirty="0"/>
              <a:t>strategie je otevřeným systémem sladěných záměrů a předpokladů pro dosažení stanoveného cíle. Přitom tento systém musí být schopen současně rychlé a efektivní reakce na měnící se možnosti podnikatelského uplatnění</a:t>
            </a:r>
            <a:r>
              <a:rPr lang="cs-CZ" sz="1600" dirty="0" smtClean="0"/>
              <a:t>.</a:t>
            </a:r>
          </a:p>
          <a:p>
            <a:pPr algn="just"/>
            <a:r>
              <a:rPr lang="cs-CZ" sz="1600" dirty="0"/>
              <a:t>Strategie se tak stává základní plánovací základnou pro určení strategických cílů, potřeby zdrojů i postupů, které zajistí jejích dosažení. Jelikož budoucnost podniků není dobře známá, musí být podniková strategie dynamická a pružná. </a:t>
            </a:r>
            <a:endParaRPr lang="cs-CZ" sz="1600" dirty="0" smtClean="0"/>
          </a:p>
          <a:p>
            <a:pPr algn="just"/>
            <a:r>
              <a:rPr lang="cs-CZ" sz="1600" dirty="0" smtClean="0"/>
              <a:t>Zároveň </a:t>
            </a:r>
            <a:r>
              <a:rPr lang="cs-CZ" sz="1600" dirty="0"/>
              <a:t>její hlavní tvůrci a uživatelé musí být současně pohotoví i rychlí aby optimálním způsobem využili všechny možnosti, které jim vývoj poskytne v budoucím období.</a:t>
            </a:r>
          </a:p>
          <a:p>
            <a:pPr algn="just"/>
            <a:endParaRPr lang="cs-CZ" sz="1600" dirty="0"/>
          </a:p>
          <a:p>
            <a:pPr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Podniková strategie</a:t>
            </a:r>
            <a:endParaRPr lang="cs-CZ" dirty="0"/>
          </a:p>
        </p:txBody>
      </p:sp>
    </p:spTree>
    <p:extLst>
      <p:ext uri="{BB962C8B-B14F-4D97-AF65-F5344CB8AC3E}">
        <p14:creationId xmlns:p14="http://schemas.microsoft.com/office/powerpoint/2010/main" val="30274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Podnikové strategie jakéhokoliv typu mohou být různorodého zaměření podle zvolené alternativy. Na základě </a:t>
            </a:r>
            <a:r>
              <a:rPr lang="cs-CZ" sz="1600" b="1" dirty="0"/>
              <a:t>charakteru alternativy </a:t>
            </a:r>
            <a:r>
              <a:rPr lang="cs-CZ" sz="1600" dirty="0"/>
              <a:t>lze rozdělit strategie:</a:t>
            </a:r>
          </a:p>
          <a:p>
            <a:pPr lvl="0" algn="just"/>
            <a:r>
              <a:rPr lang="cs-CZ" sz="1600" dirty="0"/>
              <a:t>na </a:t>
            </a:r>
            <a:r>
              <a:rPr lang="cs-CZ" sz="1600" dirty="0" smtClean="0"/>
              <a:t>optimistické</a:t>
            </a:r>
            <a:endParaRPr lang="cs-CZ" sz="1600" dirty="0"/>
          </a:p>
          <a:p>
            <a:pPr lvl="0" algn="just"/>
            <a:r>
              <a:rPr lang="cs-CZ" sz="1600" dirty="0"/>
              <a:t>na </a:t>
            </a:r>
            <a:r>
              <a:rPr lang="cs-CZ" sz="1600" dirty="0" smtClean="0"/>
              <a:t>pesimistické</a:t>
            </a:r>
            <a:endParaRPr lang="cs-CZ" sz="1600" dirty="0"/>
          </a:p>
          <a:p>
            <a:pPr lvl="0" algn="just"/>
            <a:r>
              <a:rPr lang="cs-CZ" sz="1600" dirty="0"/>
              <a:t>na realistické</a:t>
            </a:r>
            <a:r>
              <a:rPr lang="cs-CZ" sz="1600" dirty="0" smtClean="0"/>
              <a:t>.</a:t>
            </a:r>
          </a:p>
          <a:p>
            <a:pPr marL="0" lvl="0" indent="0" algn="just">
              <a:buNone/>
            </a:pPr>
            <a:endParaRPr lang="cs-CZ" sz="1600" dirty="0"/>
          </a:p>
          <a:p>
            <a:pPr marL="0" indent="0" algn="just">
              <a:buNone/>
            </a:pPr>
            <a:r>
              <a:rPr lang="cs-CZ" sz="1600" b="1" dirty="0" smtClean="0"/>
              <a:t>Podle </a:t>
            </a:r>
            <a:r>
              <a:rPr lang="cs-CZ" sz="1600" b="1" dirty="0"/>
              <a:t>zaměření </a:t>
            </a:r>
            <a:r>
              <a:rPr lang="cs-CZ" sz="1600" dirty="0"/>
              <a:t>je možno dělit strategie na strategie:</a:t>
            </a:r>
          </a:p>
          <a:p>
            <a:pPr lvl="0" algn="just"/>
            <a:r>
              <a:rPr lang="cs-CZ" sz="1600" dirty="0"/>
              <a:t>ofenzivní (útočné) - jsou růstově orientované a zaměřené na posílení tržního podílu a budoucích zisků;</a:t>
            </a:r>
          </a:p>
          <a:p>
            <a:pPr lvl="0" algn="just"/>
            <a:r>
              <a:rPr lang="cs-CZ" sz="1600" dirty="0"/>
              <a:t>defenzivní (obranné);</a:t>
            </a:r>
          </a:p>
          <a:p>
            <a:pPr lvl="0" algn="just"/>
            <a:r>
              <a:rPr lang="cs-CZ" sz="1600" dirty="0"/>
              <a:t>strategie soustředěné na udržení stávající pozice – stabilizační;</a:t>
            </a:r>
          </a:p>
          <a:p>
            <a:pPr lvl="0" algn="just"/>
            <a:r>
              <a:rPr lang="cs-CZ" sz="1600" dirty="0"/>
              <a:t>strategie kombinované, kdy se kombinuje útok s obranou, případně po určitou dobu se drží dosažená pozice.</a:t>
            </a:r>
          </a:p>
          <a:p>
            <a:pPr algn="just"/>
            <a:endParaRPr lang="cs-CZ" sz="1600" dirty="0"/>
          </a:p>
          <a:p>
            <a:pPr algn="just"/>
            <a:endParaRPr lang="cs-CZ" sz="1600" dirty="0"/>
          </a:p>
          <a:p>
            <a:pPr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Typologie strategií I</a:t>
            </a:r>
            <a:endParaRPr lang="cs-CZ" dirty="0"/>
          </a:p>
        </p:txBody>
      </p:sp>
    </p:spTree>
    <p:extLst>
      <p:ext uri="{BB962C8B-B14F-4D97-AF65-F5344CB8AC3E}">
        <p14:creationId xmlns:p14="http://schemas.microsoft.com/office/powerpoint/2010/main" val="162601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Pokud vycházíme z faktu, že strategie je vázaná na určitou organizační jednotku (podnik, instituci), tak lze z praktického hlediska zejména u středních a velkých podniků </a:t>
            </a:r>
            <a:r>
              <a:rPr lang="cs-CZ" sz="1600" b="1" dirty="0"/>
              <a:t>rozlišovat následující typy strategií:</a:t>
            </a:r>
            <a:endParaRPr lang="cs-CZ" sz="1600" dirty="0"/>
          </a:p>
          <a:p>
            <a:pPr lvl="0" algn="just"/>
            <a:r>
              <a:rPr lang="cs-CZ" sz="1600" b="1" dirty="0"/>
              <a:t>Celopodniková strategie </a:t>
            </a:r>
            <a:r>
              <a:rPr lang="cs-CZ" sz="1600" b="1" dirty="0" smtClean="0"/>
              <a:t>(</a:t>
            </a:r>
            <a:r>
              <a:rPr lang="cs-CZ" sz="1600" b="1" dirty="0" err="1" smtClean="0"/>
              <a:t>corporate</a:t>
            </a:r>
            <a:r>
              <a:rPr lang="cs-CZ" sz="1600" b="1" dirty="0" smtClean="0"/>
              <a:t> </a:t>
            </a:r>
            <a:r>
              <a:rPr lang="cs-CZ" sz="1600" b="1" dirty="0" err="1" smtClean="0"/>
              <a:t>strategy</a:t>
            </a:r>
            <a:r>
              <a:rPr lang="cs-CZ" sz="1600" b="1" dirty="0" smtClean="0"/>
              <a:t>) </a:t>
            </a:r>
            <a:r>
              <a:rPr lang="cs-CZ" sz="1600" b="1" dirty="0"/>
              <a:t>– </a:t>
            </a:r>
            <a:r>
              <a:rPr lang="cs-CZ" sz="1600" dirty="0"/>
              <a:t>představuje základní, hlavní a završující strategii podniku, která obsahuje nosnou myšlenku podnikání v podobě zaměření podniku a jeho rozhodujícího cíle.</a:t>
            </a:r>
          </a:p>
          <a:p>
            <a:pPr lvl="0" algn="just"/>
            <a:r>
              <a:rPr lang="cs-CZ" sz="1600" b="1" dirty="0"/>
              <a:t>Obchodní strategie </a:t>
            </a:r>
            <a:r>
              <a:rPr lang="cs-CZ" sz="1600" b="1" dirty="0" smtClean="0"/>
              <a:t>(business </a:t>
            </a:r>
            <a:r>
              <a:rPr lang="cs-CZ" sz="1600" b="1" dirty="0" err="1" smtClean="0"/>
              <a:t>strategy</a:t>
            </a:r>
            <a:r>
              <a:rPr lang="cs-CZ" sz="1600" b="1" dirty="0" smtClean="0"/>
              <a:t>) </a:t>
            </a:r>
            <a:r>
              <a:rPr lang="cs-CZ" sz="1600" b="1" dirty="0"/>
              <a:t>–</a:t>
            </a:r>
            <a:r>
              <a:rPr lang="cs-CZ" sz="1600" dirty="0"/>
              <a:t> označovaná mnohdy jako „podnikatelská strategie“ nebo „oborová strategie“ představuje strategii zaměřenou na konkrétní oblast podnikání, na konkrétní cíl.</a:t>
            </a:r>
          </a:p>
          <a:p>
            <a:pPr lvl="0" algn="just"/>
            <a:r>
              <a:rPr lang="cs-CZ" sz="1600" b="1" dirty="0"/>
              <a:t>Funkční strategie </a:t>
            </a:r>
            <a:r>
              <a:rPr lang="cs-CZ" sz="1600" b="1" dirty="0" smtClean="0"/>
              <a:t>(</a:t>
            </a:r>
            <a:r>
              <a:rPr lang="cs-CZ" sz="1600" b="1" dirty="0" err="1" smtClean="0"/>
              <a:t>functional</a:t>
            </a:r>
            <a:r>
              <a:rPr lang="cs-CZ" sz="1600" b="1" dirty="0" smtClean="0"/>
              <a:t> </a:t>
            </a:r>
            <a:r>
              <a:rPr lang="cs-CZ" sz="1600" b="1" dirty="0" err="1" smtClean="0"/>
              <a:t>strategy</a:t>
            </a:r>
            <a:r>
              <a:rPr lang="cs-CZ" sz="1600" b="1" dirty="0" smtClean="0"/>
              <a:t>) </a:t>
            </a:r>
            <a:r>
              <a:rPr lang="cs-CZ" sz="1600" b="1" dirty="0"/>
              <a:t>–</a:t>
            </a:r>
            <a:r>
              <a:rPr lang="cs-CZ" sz="1600" dirty="0"/>
              <a:t> je typ strategie zahrnující aktivity určité oblasti podniku a proto se zde objevuje velmi často označení „dílčí strategie“.</a:t>
            </a:r>
          </a:p>
          <a:p>
            <a:pPr algn="just"/>
            <a:r>
              <a:rPr lang="cs-CZ" sz="1600" b="1" dirty="0"/>
              <a:t>Speciální strategie -</a:t>
            </a:r>
            <a:r>
              <a:rPr lang="cs-CZ" sz="1600" dirty="0"/>
              <a:t> představují strategie určené pro některé nečekané nebo zvláštní situace jako jsou krize, prosazení značky, zavádění inovace apod</a:t>
            </a:r>
            <a:r>
              <a:rPr lang="cs-CZ" sz="1600" dirty="0" smtClean="0"/>
              <a:t>.</a:t>
            </a:r>
            <a:endParaRPr lang="cs-CZ" sz="1600" dirty="0"/>
          </a:p>
          <a:p>
            <a:pPr algn="just"/>
            <a:endParaRPr lang="cs-CZ" sz="1600" dirty="0"/>
          </a:p>
          <a:p>
            <a:pPr algn="just"/>
            <a:endParaRPr lang="cs-CZ" sz="1600" dirty="0"/>
          </a:p>
          <a:p>
            <a:pPr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Typologie strategií II</a:t>
            </a:r>
            <a:endParaRPr lang="cs-CZ" dirty="0"/>
          </a:p>
        </p:txBody>
      </p:sp>
    </p:spTree>
    <p:extLst>
      <p:ext uri="{BB962C8B-B14F-4D97-AF65-F5344CB8AC3E}">
        <p14:creationId xmlns:p14="http://schemas.microsoft.com/office/powerpoint/2010/main" val="326902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Strategické rozhodování představuje proces nalezení takové možnosti v budoucnosti, které zajistí úspěch podniku na trhu, posílí jeho konkurenceschopnost, zajistí mu vhodnou pozici mezi producenty</a:t>
            </a:r>
            <a:r>
              <a:rPr lang="cs-CZ" sz="1600" dirty="0" smtClean="0"/>
              <a:t>.</a:t>
            </a:r>
          </a:p>
          <a:p>
            <a:pPr algn="just"/>
            <a:r>
              <a:rPr lang="cs-CZ" sz="1600" dirty="0" smtClean="0"/>
              <a:t>Rozhodování je </a:t>
            </a:r>
            <a:r>
              <a:rPr lang="cs-CZ" sz="1600" dirty="0"/>
              <a:t>typickou manažerskou aktivitou, která představuje dynamický vědomý proces výběru jedné z možných alternativ, která umožňuje podle názoru </a:t>
            </a:r>
            <a:r>
              <a:rPr lang="cs-CZ" sz="1600" dirty="0" err="1"/>
              <a:t>rozhodovatele</a:t>
            </a:r>
            <a:r>
              <a:rPr lang="cs-CZ" sz="1600" dirty="0"/>
              <a:t> efektivního dosažení cíle</a:t>
            </a:r>
            <a:r>
              <a:rPr lang="cs-CZ" sz="1600" dirty="0" smtClean="0"/>
              <a:t>.</a:t>
            </a:r>
          </a:p>
          <a:p>
            <a:pPr algn="just"/>
            <a:r>
              <a:rPr lang="cs-CZ" sz="1600" dirty="0"/>
              <a:t>P</a:t>
            </a:r>
            <a:r>
              <a:rPr lang="cs-CZ" sz="1600" dirty="0" smtClean="0"/>
              <a:t>roces </a:t>
            </a:r>
            <a:r>
              <a:rPr lang="cs-CZ" sz="1600" dirty="0"/>
              <a:t>rozhodování je vždy ovlivňován osobností </a:t>
            </a:r>
            <a:r>
              <a:rPr lang="cs-CZ" sz="1600" dirty="0" err="1"/>
              <a:t>rozhodovatele</a:t>
            </a:r>
            <a:r>
              <a:rPr lang="cs-CZ" sz="1600" dirty="0"/>
              <a:t>, jeho osobními vlastnostmi, zájmy, znalostmi i vlivem vnějších podmínek, zejména časem</a:t>
            </a:r>
            <a:r>
              <a:rPr lang="cs-CZ" sz="1600" dirty="0" smtClean="0"/>
              <a:t>.</a:t>
            </a:r>
          </a:p>
          <a:p>
            <a:pPr algn="just"/>
            <a:r>
              <a:rPr lang="cs-CZ" sz="1600" dirty="0"/>
              <a:t>Výsledkem rozhodování je vždy rozhodnutí, které představuje produkt myšlenkového procesu jednotlivce, případně doporučení jeho spolupracovníků a poradců.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Podstata strategického rozhodování</a:t>
            </a:r>
            <a:endParaRPr lang="cs-CZ" dirty="0"/>
          </a:p>
        </p:txBody>
      </p:sp>
    </p:spTree>
    <p:extLst>
      <p:ext uri="{BB962C8B-B14F-4D97-AF65-F5344CB8AC3E}">
        <p14:creationId xmlns:p14="http://schemas.microsoft.com/office/powerpoint/2010/main" val="93696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Celopodniková, komplexní strategie představuje vrcholovou formulaci strategického myšlení v podniku a vyjadřuje základní podnikatelské rozhodnutí o vývojovém směru podniku a jeho strategickém cíli</a:t>
            </a:r>
            <a:r>
              <a:rPr lang="cs-CZ" sz="1600" dirty="0" smtClean="0"/>
              <a:t>.</a:t>
            </a:r>
          </a:p>
          <a:p>
            <a:pPr lvl="0" algn="just"/>
            <a:r>
              <a:rPr lang="cs-CZ" sz="1600" dirty="0"/>
              <a:t>V manažerském pojetí celopodniková strategie určuje základní koncept chování organizace v určeném časovém horizontu, způsob její činnosti a využívání potenciálu budoucnosti tak, aby byla naplněna vize podniku a dosaženo vytýčeného strategického cíle </a:t>
            </a:r>
            <a:r>
              <a:rPr lang="cs-CZ" sz="1600" dirty="0" smtClean="0"/>
              <a:t>podniku.</a:t>
            </a:r>
          </a:p>
          <a:p>
            <a:pPr lvl="0" algn="just"/>
            <a:r>
              <a:rPr lang="cs-CZ" sz="1600" dirty="0"/>
              <a:t>Současně je tato strategie východiskem pro navazující a tudíž podřízené strategie (obchodní, funkční, speciální), které detailním způsobem rozpracovávají potřebné postupy a procesy strategického řízení podniku. </a:t>
            </a:r>
            <a:endParaRPr lang="cs-CZ" sz="1600" dirty="0" smtClean="0"/>
          </a:p>
          <a:p>
            <a:pPr lvl="0" algn="just"/>
            <a:r>
              <a:rPr lang="cs-CZ" sz="1600" dirty="0" smtClean="0"/>
              <a:t>Proto </a:t>
            </a:r>
            <a:r>
              <a:rPr lang="cs-CZ" sz="1600" dirty="0"/>
              <a:t>celopodniková strategie musí být otevřeným systémem sladěných strategických záměrů, které zajistí rychlou a efektivní reakci na měnící se podmínky podnikatelského prostředí ve směru co nejlepšího využití objevujících se </a:t>
            </a:r>
            <a:r>
              <a:rPr lang="cs-CZ" sz="1600" dirty="0" smtClean="0"/>
              <a:t>příležitostí.</a:t>
            </a:r>
          </a:p>
          <a:p>
            <a:pPr marL="0" indent="0" algn="just">
              <a:buNone/>
            </a:pPr>
            <a:endParaRPr lang="cs-CZ" sz="1600" dirty="0"/>
          </a:p>
          <a:p>
            <a:pPr algn="just"/>
            <a:endParaRPr lang="cs-CZ" sz="1600" dirty="0"/>
          </a:p>
          <a:p>
            <a:pPr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616624" cy="507703"/>
          </a:xfrm>
        </p:spPr>
        <p:txBody>
          <a:bodyPr/>
          <a:lstStyle/>
          <a:p>
            <a:r>
              <a:rPr lang="cs-CZ" dirty="0" smtClean="0"/>
              <a:t>Celopodniková (korporátní) strategie</a:t>
            </a:r>
            <a:endParaRPr lang="cs-CZ" dirty="0"/>
          </a:p>
        </p:txBody>
      </p:sp>
    </p:spTree>
    <p:extLst>
      <p:ext uri="{BB962C8B-B14F-4D97-AF65-F5344CB8AC3E}">
        <p14:creationId xmlns:p14="http://schemas.microsoft.com/office/powerpoint/2010/main" val="275787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Ofenzivní (intenzivní) strategie – strategický směr růstového, expanzivního charakteru, který je zaměřen na posilování pozice podnikatelského subjektu.</a:t>
            </a:r>
            <a:endParaRPr lang="cs-CZ" sz="1600" dirty="0"/>
          </a:p>
          <a:p>
            <a:pPr marL="393192" lvl="1" indent="0" algn="just">
              <a:buNone/>
            </a:pPr>
            <a:endParaRPr lang="cs-CZ" sz="1600" dirty="0"/>
          </a:p>
          <a:p>
            <a:pPr algn="just"/>
            <a:r>
              <a:rPr lang="cs-CZ" sz="1600" dirty="0"/>
              <a:t>Defenzivní </a:t>
            </a:r>
            <a:r>
              <a:rPr lang="cs-CZ" sz="1600" dirty="0" smtClean="0"/>
              <a:t>strategie – strategický směr obranného charakteru, jehož cílem je obrana současného tržního podílu, popřípadě příprava na postupný odchod z trhu.</a:t>
            </a:r>
            <a:endParaRPr lang="cs-CZ" sz="1600" dirty="0"/>
          </a:p>
          <a:p>
            <a:pPr algn="just">
              <a:buNone/>
            </a:pPr>
            <a:endParaRPr lang="cs-CZ" sz="1600" dirty="0"/>
          </a:p>
          <a:p>
            <a:pPr algn="just"/>
            <a:r>
              <a:rPr lang="cs-CZ" sz="1600" dirty="0"/>
              <a:t>Integrační </a:t>
            </a:r>
            <a:r>
              <a:rPr lang="cs-CZ" sz="1600" dirty="0" smtClean="0"/>
              <a:t>strategie – strategický směr založený na propojování podnikatelského subjektu s dalšími subjekty v horizontálním i vertikálním směru.</a:t>
            </a:r>
            <a:endParaRPr lang="cs-CZ" sz="1600" dirty="0"/>
          </a:p>
          <a:p>
            <a:pPr algn="just">
              <a:buNone/>
            </a:pPr>
            <a:endParaRPr lang="cs-CZ" sz="1600" dirty="0"/>
          </a:p>
          <a:p>
            <a:pPr algn="just"/>
            <a:r>
              <a:rPr lang="cs-CZ" sz="1600" dirty="0" smtClean="0"/>
              <a:t>Diverzifikační strategie – strategický směr založený na rozšiřování podnikatelských aktivit do oblastí, které souvisí úplně nebo nesouvisí s dosavadními aktivitami podnikatelského subjektu.</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Směry korporátní strategie</a:t>
            </a:r>
            <a:endParaRPr lang="cs-CZ" dirty="0"/>
          </a:p>
        </p:txBody>
      </p:sp>
    </p:spTree>
    <p:extLst>
      <p:ext uri="{BB962C8B-B14F-4D97-AF65-F5344CB8AC3E}">
        <p14:creationId xmlns:p14="http://schemas.microsoft.com/office/powerpoint/2010/main" val="17478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Business strategie </a:t>
            </a:r>
            <a:r>
              <a:rPr lang="cs-CZ" sz="1600" dirty="0"/>
              <a:t>vychází a navazuje na zpracovanou a presentovanou celopodnikovou strategii a vtiskují určenému podnikání na konkrétním trhu jeho specifický charakter, který má zajistit převahu nad konkurenty, kteří na tomto trhu </a:t>
            </a:r>
            <a:r>
              <a:rPr lang="cs-CZ" sz="1600" dirty="0" smtClean="0"/>
              <a:t>působí.</a:t>
            </a:r>
          </a:p>
          <a:p>
            <a:pPr algn="just"/>
            <a:r>
              <a:rPr lang="cs-CZ" sz="1600" dirty="0"/>
              <a:t>Business strategie bývají do českého jazyka překládány obvykle jako podnikatelské strategie a méně často pak jako obchodní </a:t>
            </a:r>
            <a:r>
              <a:rPr lang="cs-CZ" sz="1600" dirty="0" smtClean="0"/>
              <a:t>strategie.</a:t>
            </a:r>
          </a:p>
          <a:p>
            <a:pPr algn="just"/>
            <a:r>
              <a:rPr lang="cs-CZ" sz="1600" dirty="0" smtClean="0"/>
              <a:t>Cílem business strategie je zajistit:</a:t>
            </a:r>
          </a:p>
          <a:p>
            <a:pPr lvl="1" algn="just"/>
            <a:r>
              <a:rPr lang="cs-CZ" sz="1600" dirty="0"/>
              <a:t>Takovou úroveň podnikatelské výkonnosti, aby bylo zajištěno dosažení plánovaných cílů a tím i příznivých hospodářských výsledků.</a:t>
            </a:r>
          </a:p>
          <a:p>
            <a:pPr lvl="1" algn="just"/>
            <a:r>
              <a:rPr lang="cs-CZ" sz="1600" dirty="0"/>
              <a:t>Potřebný stupeň konkurenceschopnosti v oboru a na trzích, kde podnik působí.</a:t>
            </a:r>
          </a:p>
          <a:p>
            <a:pPr lvl="1" algn="just"/>
            <a:r>
              <a:rPr lang="cs-CZ" sz="1600" dirty="0"/>
              <a:t>Nezbytnou efektivnost a produktivitu výkonu potřebných podnikatelských </a:t>
            </a:r>
            <a:r>
              <a:rPr lang="cs-CZ" sz="1600" dirty="0" smtClean="0"/>
              <a:t>výkonů.</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Podstata business strategie</a:t>
            </a:r>
            <a:endParaRPr lang="cs-CZ" dirty="0"/>
          </a:p>
        </p:txBody>
      </p:sp>
    </p:spTree>
    <p:extLst>
      <p:ext uri="{BB962C8B-B14F-4D97-AF65-F5344CB8AC3E}">
        <p14:creationId xmlns:p14="http://schemas.microsoft.com/office/powerpoint/2010/main" val="337768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Business strategie specifikuje způsob chování a soutěžení podnikatelského subjektu na vymezeném trhu a v konkrétním odvětví. V průběhu procesu specifikace vhodné business strategie by manažeři </a:t>
            </a:r>
            <a:r>
              <a:rPr lang="cs-CZ" sz="1600" dirty="0" smtClean="0"/>
              <a:t>měli odpovědět </a:t>
            </a:r>
            <a:r>
              <a:rPr lang="cs-CZ" sz="1600" dirty="0"/>
              <a:t>na tyto otázky:</a:t>
            </a:r>
          </a:p>
          <a:p>
            <a:pPr lvl="1" algn="just"/>
            <a:r>
              <a:rPr lang="cs-CZ" sz="1600" dirty="0"/>
              <a:t>KDO je můj zákazník, resp. zákaznický segment?</a:t>
            </a:r>
          </a:p>
          <a:p>
            <a:pPr lvl="1" algn="just"/>
            <a:r>
              <a:rPr lang="cs-CZ" sz="1600" dirty="0"/>
              <a:t>CO si zákazníci přejí, potřebují a požadují, aby byli spokojeni? </a:t>
            </a:r>
          </a:p>
          <a:p>
            <a:pPr lvl="1" algn="just"/>
            <a:r>
              <a:rPr lang="cs-CZ" sz="1600" dirty="0"/>
              <a:t>PROČ chceme potřeby a přání zákazníků uspokojit?</a:t>
            </a:r>
          </a:p>
          <a:p>
            <a:pPr lvl="1" algn="just"/>
            <a:r>
              <a:rPr lang="cs-CZ" sz="1600" dirty="0"/>
              <a:t>JAK můžeme uspokojit přání a potřeby našich zákazníků</a:t>
            </a:r>
            <a:r>
              <a:rPr lang="cs-CZ" sz="1600" dirty="0" smtClean="0"/>
              <a:t>?</a:t>
            </a:r>
          </a:p>
          <a:p>
            <a:pPr lvl="0" algn="just"/>
            <a:r>
              <a:rPr lang="cs-CZ" sz="1600" dirty="0"/>
              <a:t>Při formulaci efektivní business strategie je potřeba mít na paměti jednak vliv podniku (vliv nákladů a vliv ceny), ale také vliv odvětví, potažmo hybné síly odvětví a strategické zájmové skupiny. </a:t>
            </a:r>
            <a:endParaRPr lang="cs-CZ" sz="1600" dirty="0" smtClean="0"/>
          </a:p>
          <a:p>
            <a:pPr lvl="0" algn="just"/>
            <a:r>
              <a:rPr lang="cs-CZ" sz="1600" dirty="0" smtClean="0"/>
              <a:t>Business </a:t>
            </a:r>
            <a:r>
              <a:rPr lang="cs-CZ" sz="1600" dirty="0"/>
              <a:t>strategie by měla dát odpověď na otázku jak soutěžit, vystupovat vůči konkurenci. Business strategii determinuje strategická pozice podniku, založená na nákladech a tvorbě hodnoty, na konkrétním trhu.</a:t>
            </a:r>
          </a:p>
          <a:p>
            <a:pPr marL="457200" lvl="1"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Specifika business strategie</a:t>
            </a:r>
            <a:endParaRPr lang="cs-CZ" dirty="0"/>
          </a:p>
        </p:txBody>
      </p:sp>
    </p:spTree>
    <p:extLst>
      <p:ext uri="{BB962C8B-B14F-4D97-AF65-F5344CB8AC3E}">
        <p14:creationId xmlns:p14="http://schemas.microsoft.com/office/powerpoint/2010/main" val="192649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9830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smtClean="0"/>
              <a:t>Dynamika </a:t>
            </a:r>
            <a:r>
              <a:rPr lang="cs-CZ" sz="1600" dirty="0"/>
              <a:t>vývoje a </a:t>
            </a:r>
            <a:r>
              <a:rPr lang="cs-CZ" sz="1600" dirty="0" smtClean="0"/>
              <a:t>celkový stav </a:t>
            </a:r>
            <a:r>
              <a:rPr lang="cs-CZ" sz="1600" dirty="0"/>
              <a:t>trhu.</a:t>
            </a:r>
          </a:p>
          <a:p>
            <a:pPr lvl="0" algn="just"/>
            <a:r>
              <a:rPr lang="cs-CZ" sz="1600" dirty="0" smtClean="0"/>
              <a:t>Aktivita </a:t>
            </a:r>
            <a:r>
              <a:rPr lang="cs-CZ" sz="1600" dirty="0"/>
              <a:t>konkurence, která na trhu nejen působí v současnosti, ale jejichž vstup na daný trh můžeme předpokládat.</a:t>
            </a:r>
          </a:p>
          <a:p>
            <a:pPr lvl="0" algn="just"/>
            <a:r>
              <a:rPr lang="cs-CZ" sz="1600" dirty="0" smtClean="0"/>
              <a:t>Vývoj </a:t>
            </a:r>
            <a:r>
              <a:rPr lang="cs-CZ" sz="1600" dirty="0"/>
              <a:t>používaných technologií, což předpokládá věnovat neustálou pozornost výsledkům vývoje a výzkumu v nejen v daném, ale i v navazujících odvětvích.</a:t>
            </a:r>
          </a:p>
          <a:p>
            <a:pPr lvl="0" algn="just"/>
            <a:r>
              <a:rPr lang="cs-CZ" sz="1600" dirty="0" smtClean="0"/>
              <a:t>Omezenost </a:t>
            </a:r>
            <a:r>
              <a:rPr lang="cs-CZ" sz="1600" dirty="0"/>
              <a:t>základních zdrojů a hledání vhodných substitutů, které jsou použitelné v produkci bez výraznějšího poklesu kvality produktů.</a:t>
            </a:r>
          </a:p>
          <a:p>
            <a:pPr lvl="0" algn="just"/>
            <a:r>
              <a:rPr lang="cs-CZ" sz="1600" dirty="0" smtClean="0"/>
              <a:t>Vlastnosti </a:t>
            </a:r>
            <a:r>
              <a:rPr lang="cs-CZ" sz="1600" dirty="0"/>
              <a:t>nabízeného produktu na trhu, které by měly vytvářet osobitost a jedinečnost a nejlépe obtížnou nahraditelnost našeho produktu u zákazníků.</a:t>
            </a:r>
          </a:p>
          <a:p>
            <a:pPr lvl="0" algn="just"/>
            <a:r>
              <a:rPr lang="cs-CZ" sz="1600" dirty="0" smtClean="0"/>
              <a:t>Zájme </a:t>
            </a:r>
            <a:r>
              <a:rPr lang="cs-CZ" sz="1600" dirty="0"/>
              <a:t>zákazníků o náš produkt.</a:t>
            </a:r>
          </a:p>
          <a:p>
            <a:pPr algn="just"/>
            <a:r>
              <a:rPr lang="cs-CZ" sz="1600" dirty="0" smtClean="0"/>
              <a:t>Systém </a:t>
            </a:r>
            <a:r>
              <a:rPr lang="cs-CZ" sz="1600" dirty="0"/>
              <a:t>využitelných podpor jak podnikových tak státních</a:t>
            </a:r>
            <a:r>
              <a:rPr lang="cs-CZ" sz="1600" dirty="0" smtClean="0"/>
              <a:t>.</a:t>
            </a:r>
            <a:endParaRPr lang="cs-CZ" sz="1600" dirty="0"/>
          </a:p>
          <a:p>
            <a:pPr lvl="0" algn="just"/>
            <a:r>
              <a:rPr lang="cs-CZ" sz="1600" dirty="0" smtClean="0"/>
              <a:t>Kapitálová, </a:t>
            </a:r>
            <a:r>
              <a:rPr lang="cs-CZ" sz="1600" dirty="0"/>
              <a:t>personální </a:t>
            </a:r>
            <a:r>
              <a:rPr lang="cs-CZ" sz="1600" dirty="0" smtClean="0"/>
              <a:t>a</a:t>
            </a:r>
            <a:r>
              <a:rPr lang="cs-CZ" sz="1600" dirty="0"/>
              <a:t> tržní </a:t>
            </a:r>
            <a:r>
              <a:rPr lang="cs-CZ" sz="1600" dirty="0" smtClean="0"/>
              <a:t>síla </a:t>
            </a:r>
            <a:r>
              <a:rPr lang="cs-CZ" sz="1600" dirty="0"/>
              <a:t>podnikatelského subjektu.</a:t>
            </a:r>
          </a:p>
          <a:p>
            <a:pPr algn="just"/>
            <a:r>
              <a:rPr lang="cs-CZ" sz="1600" dirty="0" smtClean="0"/>
              <a:t>Pravděpodobný výskyt </a:t>
            </a:r>
            <a:r>
              <a:rPr lang="cs-CZ" sz="1600" dirty="0"/>
              <a:t>možných změn, které by mohly narušit podnikatelské prostředí a tak případně změnit postavení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Vlivy působící na business strategii</a:t>
            </a:r>
            <a:endParaRPr lang="cs-CZ" dirty="0"/>
          </a:p>
        </p:txBody>
      </p:sp>
    </p:spTree>
    <p:extLst>
      <p:ext uri="{BB962C8B-B14F-4D97-AF65-F5344CB8AC3E}">
        <p14:creationId xmlns:p14="http://schemas.microsoft.com/office/powerpoint/2010/main" val="92514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188" indent="-357188" algn="just"/>
            <a:r>
              <a:rPr lang="cs-CZ" sz="1600" b="1" dirty="0"/>
              <a:t>Volba trhu </a:t>
            </a:r>
            <a:r>
              <a:rPr lang="cs-CZ" sz="1600" b="1" i="1" dirty="0" smtClean="0"/>
              <a:t>– </a:t>
            </a:r>
            <a:r>
              <a:rPr lang="cs-CZ" sz="1600" dirty="0" smtClean="0"/>
              <a:t>Jak </a:t>
            </a:r>
            <a:r>
              <a:rPr lang="cs-CZ" sz="1600" dirty="0"/>
              <a:t>vstoupit, Kde vstoupit, Kdy </a:t>
            </a:r>
            <a:r>
              <a:rPr lang="cs-CZ" sz="1600" dirty="0" smtClean="0"/>
              <a:t>vstoupit: volba konkrétního trhu, ať už tuzemského nebo zahraničního a základního rozhodnutí spojená se vstupem na vybraný trh</a:t>
            </a:r>
            <a:endParaRPr lang="cs-CZ" sz="1600" dirty="0"/>
          </a:p>
          <a:p>
            <a:pPr marL="395478" indent="-285750" algn="just"/>
            <a:r>
              <a:rPr lang="cs-CZ" sz="1600" b="1" dirty="0"/>
              <a:t>Pokrytí </a:t>
            </a:r>
            <a:r>
              <a:rPr lang="cs-CZ" sz="1600" b="1" dirty="0" smtClean="0"/>
              <a:t>trhu</a:t>
            </a:r>
            <a:r>
              <a:rPr lang="cs-CZ" sz="1600" dirty="0" smtClean="0"/>
              <a:t> – na základě segmentace trhu a tržního cílení volba konkrétního tržního segmentu/tržních segmentů a tvorby pozice na zvolených segmentech</a:t>
            </a:r>
            <a:endParaRPr lang="cs-CZ" sz="1600" b="1" dirty="0"/>
          </a:p>
          <a:p>
            <a:pPr marL="357188" indent="-357188" algn="just"/>
            <a:r>
              <a:rPr lang="cs-CZ" sz="1600" b="1" dirty="0"/>
              <a:t>Strategie vůči </a:t>
            </a:r>
            <a:r>
              <a:rPr lang="cs-CZ" sz="1600" b="1" dirty="0" smtClean="0"/>
              <a:t>konkurenci</a:t>
            </a:r>
            <a:r>
              <a:rPr lang="cs-CZ" sz="1600" dirty="0" smtClean="0"/>
              <a:t> – stanovení pravidel chování vůči konkurenci, volba způsobu vedení konkurenčního boje</a:t>
            </a:r>
          </a:p>
          <a:p>
            <a:pPr marL="757238" lvl="1" indent="-357188" algn="just"/>
            <a:r>
              <a:rPr lang="cs-CZ" sz="1600" dirty="0" smtClean="0"/>
              <a:t>Generické  </a:t>
            </a:r>
            <a:r>
              <a:rPr lang="cs-CZ" sz="1600" dirty="0"/>
              <a:t>konkurenční strategie M. </a:t>
            </a:r>
            <a:r>
              <a:rPr lang="cs-CZ" sz="1600" dirty="0" err="1" smtClean="0"/>
              <a:t>Portera</a:t>
            </a:r>
            <a:endParaRPr lang="cs-CZ" sz="1600" dirty="0" smtClean="0"/>
          </a:p>
          <a:p>
            <a:pPr marL="757238" lvl="1" indent="-357188" algn="just"/>
            <a:r>
              <a:rPr lang="cs-CZ" sz="1600" dirty="0"/>
              <a:t>Konkurenční strategie P. </a:t>
            </a:r>
            <a:r>
              <a:rPr lang="cs-CZ" sz="1600" dirty="0" err="1" smtClean="0"/>
              <a:t>Kotlera</a:t>
            </a:r>
            <a:endParaRPr lang="cs-CZ" sz="1600" dirty="0" smtClean="0"/>
          </a:p>
          <a:p>
            <a:pPr marL="757238" lvl="1" indent="-357188" algn="just"/>
            <a:r>
              <a:rPr lang="cs-CZ" sz="1600" dirty="0" smtClean="0"/>
              <a:t>Konkurenční strategie podle P. </a:t>
            </a:r>
            <a:r>
              <a:rPr lang="cs-CZ" sz="1600" dirty="0" err="1" smtClean="0"/>
              <a:t>Druckera</a:t>
            </a:r>
            <a:endParaRPr lang="cs-CZ" sz="1600" dirty="0"/>
          </a:p>
          <a:p>
            <a:pPr marL="357188" indent="-357188" algn="just"/>
            <a:r>
              <a:rPr lang="cs-CZ" sz="1600" b="1" dirty="0" smtClean="0"/>
              <a:t>Strategie </a:t>
            </a:r>
            <a:r>
              <a:rPr lang="cs-CZ" sz="1600" b="1" dirty="0"/>
              <a:t>vůči </a:t>
            </a:r>
            <a:r>
              <a:rPr lang="cs-CZ" sz="1600" b="1" dirty="0" smtClean="0"/>
              <a:t>zákazníkům</a:t>
            </a:r>
            <a:r>
              <a:rPr lang="cs-CZ" sz="1600" dirty="0" smtClean="0"/>
              <a:t> – stanovení pravidel a způsobu chování vůči zákazníkům, jakým způsobem chci získat zákazníky</a:t>
            </a:r>
            <a:endParaRPr lang="cs-CZ" sz="1600" b="1" dirty="0"/>
          </a:p>
          <a:p>
            <a:pPr marL="357188" indent="-357188" algn="just"/>
            <a:r>
              <a:rPr lang="cs-CZ" sz="1600" b="1" dirty="0"/>
              <a:t>Strategie vůči distribučním </a:t>
            </a:r>
            <a:r>
              <a:rPr lang="cs-CZ" sz="1600" b="1" dirty="0" smtClean="0"/>
              <a:t>článkům</a:t>
            </a:r>
            <a:r>
              <a:rPr lang="cs-CZ" sz="1600" dirty="0" smtClean="0"/>
              <a:t> – stanovení pravidel chování a jednání s distribučními články</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dirty="0" smtClean="0"/>
              <a:t>Základní strategická rozhodnutí spojená s business strategií</a:t>
            </a:r>
            <a:endParaRPr lang="cs-CZ" dirty="0"/>
          </a:p>
        </p:txBody>
      </p:sp>
    </p:spTree>
    <p:extLst>
      <p:ext uri="{BB962C8B-B14F-4D97-AF65-F5344CB8AC3E}">
        <p14:creationId xmlns:p14="http://schemas.microsoft.com/office/powerpoint/2010/main" val="82994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2971"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Při tvorbě požadované strategické hodnotě se manažeři musí rozhodovat mezi alternativou nízkých nákladů nebo vysoká nabízená hodnota. A právě na těchto dvou volbách stojí podle Michaela </a:t>
            </a:r>
            <a:r>
              <a:rPr lang="cs-CZ" sz="1600" dirty="0" err="1"/>
              <a:t>Portera</a:t>
            </a:r>
            <a:r>
              <a:rPr lang="cs-CZ" sz="1600" dirty="0"/>
              <a:t> dvě základní alternativy business strategií, a to strategie nákladového vůdce a strategie diferenciace. </a:t>
            </a:r>
            <a:endParaRPr lang="cs-CZ" sz="1600" dirty="0" smtClean="0"/>
          </a:p>
          <a:p>
            <a:pPr lvl="0" algn="just"/>
            <a:r>
              <a:rPr lang="cs-CZ" sz="1600" dirty="0" smtClean="0"/>
              <a:t>Strategie </a:t>
            </a:r>
            <a:r>
              <a:rPr lang="cs-CZ" sz="1600" dirty="0"/>
              <a:t>nákladového vůdce a strategie diferenciace se souhrnně nazývají generické strategie, protože mohou být využity v různých organizacích bez ohledu na oblast nebo obor působení.</a:t>
            </a:r>
            <a:endParaRPr lang="cs-CZ" sz="1600" dirty="0" smtClean="0"/>
          </a:p>
          <a:p>
            <a:pPr algn="just"/>
            <a:r>
              <a:rPr lang="cs-CZ" sz="1600" b="1" dirty="0"/>
              <a:t>Strategie nákladového vůdcovství</a:t>
            </a:r>
            <a:r>
              <a:rPr lang="cs-CZ" sz="1600" dirty="0"/>
              <a:t> se zaměřuje na tvorbu stejné nebo podobné hodnoty pro zákazníky prostřednictvím nízkých nákladů, což v konečném důsledku vede k tvorbě a nabídce produktů s nižší cenou oproti konkurenci. </a:t>
            </a:r>
            <a:endParaRPr lang="cs-CZ" sz="1600" dirty="0" smtClean="0"/>
          </a:p>
          <a:p>
            <a:pPr algn="just"/>
            <a:r>
              <a:rPr lang="cs-CZ" sz="1600" dirty="0" smtClean="0"/>
              <a:t>Zatímco </a:t>
            </a:r>
            <a:r>
              <a:rPr lang="cs-CZ" sz="1600" b="1" dirty="0"/>
              <a:t>strategie diferenciace</a:t>
            </a:r>
            <a:r>
              <a:rPr lang="cs-CZ" sz="1600" dirty="0"/>
              <a:t> se při tvorbě hodnoty pro zákazníky zaměřuje na odlišnost produktů a výrazně vyšší přidanou hodnotu pro zákazníky, což se odráží ve vyšších cenách nabízených produktů..</a:t>
            </a:r>
          </a:p>
          <a:p>
            <a:pPr lvl="0" algn="just"/>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Generické konkurenční strategie podle M. </a:t>
            </a:r>
            <a:r>
              <a:rPr lang="cs-CZ" dirty="0" err="1" smtClean="0"/>
              <a:t>Portera</a:t>
            </a:r>
            <a:r>
              <a:rPr lang="cs-CZ" dirty="0" smtClean="0"/>
              <a:t> I </a:t>
            </a:r>
            <a:endParaRPr lang="cs-CZ" dirty="0"/>
          </a:p>
        </p:txBody>
      </p:sp>
    </p:spTree>
    <p:extLst>
      <p:ext uri="{BB962C8B-B14F-4D97-AF65-F5344CB8AC3E}">
        <p14:creationId xmlns:p14="http://schemas.microsoft.com/office/powerpoint/2010/main" val="219673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Generické konkurenční strategie podle M. </a:t>
            </a:r>
            <a:r>
              <a:rPr lang="cs-CZ" dirty="0" err="1" smtClean="0"/>
              <a:t>Portera</a:t>
            </a:r>
            <a:endParaRPr lang="cs-CZ" dirty="0"/>
          </a:p>
        </p:txBody>
      </p:sp>
      <p:graphicFrame>
        <p:nvGraphicFramePr>
          <p:cNvPr id="2" name="Tabulka 1"/>
          <p:cNvGraphicFramePr>
            <a:graphicFrameLocks noGrp="1"/>
          </p:cNvGraphicFramePr>
          <p:nvPr>
            <p:extLst/>
          </p:nvPr>
        </p:nvGraphicFramePr>
        <p:xfrm>
          <a:off x="539552" y="1059582"/>
          <a:ext cx="7488832" cy="3456383"/>
        </p:xfrm>
        <a:graphic>
          <a:graphicData uri="http://schemas.openxmlformats.org/drawingml/2006/table">
            <a:tbl>
              <a:tblPr firstRow="1" bandRow="1">
                <a:tableStyleId>{5C22544A-7EE6-4342-B048-85BDC9FD1C3A}</a:tableStyleId>
              </a:tblPr>
              <a:tblGrid>
                <a:gridCol w="653638">
                  <a:extLst>
                    <a:ext uri="{9D8B030D-6E8A-4147-A177-3AD203B41FA5}">
                      <a16:colId xmlns:a16="http://schemas.microsoft.com/office/drawing/2014/main" val="1314894386"/>
                    </a:ext>
                  </a:extLst>
                </a:gridCol>
                <a:gridCol w="1817677">
                  <a:extLst>
                    <a:ext uri="{9D8B030D-6E8A-4147-A177-3AD203B41FA5}">
                      <a16:colId xmlns:a16="http://schemas.microsoft.com/office/drawing/2014/main" val="1839375358"/>
                    </a:ext>
                  </a:extLst>
                </a:gridCol>
                <a:gridCol w="2472768">
                  <a:extLst>
                    <a:ext uri="{9D8B030D-6E8A-4147-A177-3AD203B41FA5}">
                      <a16:colId xmlns:a16="http://schemas.microsoft.com/office/drawing/2014/main" val="590029433"/>
                    </a:ext>
                  </a:extLst>
                </a:gridCol>
                <a:gridCol w="2544749">
                  <a:extLst>
                    <a:ext uri="{9D8B030D-6E8A-4147-A177-3AD203B41FA5}">
                      <a16:colId xmlns:a16="http://schemas.microsoft.com/office/drawing/2014/main" val="2150455027"/>
                    </a:ext>
                  </a:extLst>
                </a:gridCol>
              </a:tblGrid>
              <a:tr h="450564">
                <a:tc rowSpan="4">
                  <a:txBody>
                    <a:bodyPr/>
                    <a:lstStyle/>
                    <a:p>
                      <a:r>
                        <a:rPr lang="cs-CZ" dirty="0" smtClean="0">
                          <a:solidFill>
                            <a:srgbClr val="000000"/>
                          </a:solidFill>
                        </a:rPr>
                        <a:t>Rozsah konkurenčního působení</a:t>
                      </a:r>
                      <a:endParaRPr lang="cs-CZ" dirty="0">
                        <a:solidFill>
                          <a:srgbClr val="000000"/>
                        </a:solidFill>
                      </a:endParaRPr>
                    </a:p>
                  </a:txBody>
                  <a:tcPr vert="vert270"/>
                </a:tc>
                <a:tc>
                  <a:txBody>
                    <a:bodyPr/>
                    <a:lstStyle/>
                    <a:p>
                      <a:endParaRPr lang="cs-CZ" dirty="0">
                        <a:solidFill>
                          <a:srgbClr val="000000"/>
                        </a:solidFill>
                      </a:endParaRPr>
                    </a:p>
                  </a:txBody>
                  <a:tcPr/>
                </a:tc>
                <a:tc gridSpan="2">
                  <a:txBody>
                    <a:bodyPr/>
                    <a:lstStyle/>
                    <a:p>
                      <a:pPr algn="ctr"/>
                      <a:r>
                        <a:rPr lang="cs-CZ" dirty="0" smtClean="0">
                          <a:solidFill>
                            <a:srgbClr val="000000"/>
                          </a:solidFill>
                        </a:rPr>
                        <a:t>Konkurenční výhoda</a:t>
                      </a:r>
                      <a:endParaRPr lang="cs-CZ" dirty="0">
                        <a:solidFill>
                          <a:srgbClr val="000000"/>
                        </a:solidFill>
                      </a:endParaRPr>
                    </a:p>
                  </a:txBody>
                  <a:tcPr/>
                </a:tc>
                <a:tc hMerge="1">
                  <a:txBody>
                    <a:bodyPr/>
                    <a:lstStyle/>
                    <a:p>
                      <a:endParaRPr lang="cs-CZ" dirty="0"/>
                    </a:p>
                  </a:txBody>
                  <a:tcPr/>
                </a:tc>
                <a:extLst>
                  <a:ext uri="{0D108BD9-81ED-4DB2-BD59-A6C34878D82A}">
                    <a16:rowId xmlns:a16="http://schemas.microsoft.com/office/drawing/2014/main" val="3781693040"/>
                  </a:ext>
                </a:extLst>
              </a:tr>
              <a:tr h="450564">
                <a:tc vMerge="1">
                  <a:txBody>
                    <a:bodyPr/>
                    <a:lstStyle/>
                    <a:p>
                      <a:endParaRPr lang="cs-CZ" dirty="0"/>
                    </a:p>
                  </a:txBody>
                  <a:tcPr/>
                </a:tc>
                <a:tc>
                  <a:txBody>
                    <a:bodyPr/>
                    <a:lstStyle/>
                    <a:p>
                      <a:endParaRPr lang="cs-CZ">
                        <a:solidFill>
                          <a:srgbClr val="000000"/>
                        </a:solidFill>
                      </a:endParaRPr>
                    </a:p>
                  </a:txBody>
                  <a:tcPr/>
                </a:tc>
                <a:tc>
                  <a:txBody>
                    <a:bodyPr/>
                    <a:lstStyle/>
                    <a:p>
                      <a:pPr algn="ctr"/>
                      <a:r>
                        <a:rPr lang="cs-CZ" dirty="0" smtClean="0">
                          <a:solidFill>
                            <a:srgbClr val="000000"/>
                          </a:solidFill>
                        </a:rPr>
                        <a:t>Nízké náklady</a:t>
                      </a:r>
                      <a:endParaRPr lang="cs-CZ" dirty="0">
                        <a:solidFill>
                          <a:srgbClr val="000000"/>
                        </a:solidFill>
                      </a:endParaRPr>
                    </a:p>
                  </a:txBody>
                  <a:tcPr anchor="ctr"/>
                </a:tc>
                <a:tc>
                  <a:txBody>
                    <a:bodyPr/>
                    <a:lstStyle/>
                    <a:p>
                      <a:pPr algn="ctr"/>
                      <a:r>
                        <a:rPr lang="cs-CZ" dirty="0" smtClean="0">
                          <a:solidFill>
                            <a:srgbClr val="000000"/>
                          </a:solidFill>
                        </a:rPr>
                        <a:t>Diferenciace </a:t>
                      </a:r>
                      <a:endParaRPr lang="cs-CZ" dirty="0">
                        <a:solidFill>
                          <a:srgbClr val="000000"/>
                        </a:solidFill>
                      </a:endParaRPr>
                    </a:p>
                  </a:txBody>
                  <a:tcPr anchor="ctr"/>
                </a:tc>
                <a:extLst>
                  <a:ext uri="{0D108BD9-81ED-4DB2-BD59-A6C34878D82A}">
                    <a16:rowId xmlns:a16="http://schemas.microsoft.com/office/drawing/2014/main" val="1164112114"/>
                  </a:ext>
                </a:extLst>
              </a:tr>
              <a:tr h="1110980">
                <a:tc vMerge="1">
                  <a:txBody>
                    <a:bodyPr/>
                    <a:lstStyle/>
                    <a:p>
                      <a:endParaRPr lang="cs-CZ" dirty="0"/>
                    </a:p>
                  </a:txBody>
                  <a:tcPr vert="vert270" anchor="ctr"/>
                </a:tc>
                <a:tc>
                  <a:txBody>
                    <a:bodyPr/>
                    <a:lstStyle/>
                    <a:p>
                      <a:r>
                        <a:rPr lang="cs-CZ" dirty="0" smtClean="0">
                          <a:solidFill>
                            <a:srgbClr val="000000"/>
                          </a:solidFill>
                        </a:rPr>
                        <a:t>Široké zaměření (všechny trhy,</a:t>
                      </a:r>
                      <a:r>
                        <a:rPr lang="cs-CZ" baseline="0" dirty="0" smtClean="0">
                          <a:solidFill>
                            <a:srgbClr val="000000"/>
                          </a:solidFill>
                        </a:rPr>
                        <a:t> segmenty)</a:t>
                      </a:r>
                      <a:endParaRPr lang="cs-CZ" dirty="0">
                        <a:solidFill>
                          <a:srgbClr val="000000"/>
                        </a:solidFill>
                      </a:endParaRPr>
                    </a:p>
                  </a:txBody>
                  <a:tcPr anchor="ctr"/>
                </a:tc>
                <a:tc>
                  <a:txBody>
                    <a:bodyPr/>
                    <a:lstStyle/>
                    <a:p>
                      <a:pPr algn="ctr"/>
                      <a:r>
                        <a:rPr lang="cs-CZ" dirty="0" smtClean="0">
                          <a:solidFill>
                            <a:srgbClr val="000000"/>
                          </a:solidFill>
                        </a:rPr>
                        <a:t>Nákladové vedení</a:t>
                      </a:r>
                      <a:endParaRPr lang="cs-CZ" dirty="0">
                        <a:solidFill>
                          <a:srgbClr val="000000"/>
                        </a:solidFill>
                      </a:endParaRPr>
                    </a:p>
                  </a:txBody>
                  <a:tcPr anchor="ctr"/>
                </a:tc>
                <a:tc>
                  <a:txBody>
                    <a:bodyPr/>
                    <a:lstStyle/>
                    <a:p>
                      <a:pPr algn="ctr"/>
                      <a:r>
                        <a:rPr lang="cs-CZ" dirty="0" smtClean="0">
                          <a:solidFill>
                            <a:srgbClr val="000000"/>
                          </a:solidFill>
                        </a:rPr>
                        <a:t>Diferenciace </a:t>
                      </a:r>
                      <a:endParaRPr lang="cs-CZ" dirty="0">
                        <a:solidFill>
                          <a:srgbClr val="000000"/>
                        </a:solidFill>
                      </a:endParaRPr>
                    </a:p>
                  </a:txBody>
                  <a:tcPr anchor="ctr"/>
                </a:tc>
                <a:extLst>
                  <a:ext uri="{0D108BD9-81ED-4DB2-BD59-A6C34878D82A}">
                    <a16:rowId xmlns:a16="http://schemas.microsoft.com/office/drawing/2014/main" val="445103703"/>
                  </a:ext>
                </a:extLst>
              </a:tr>
              <a:tr h="1444275">
                <a:tc vMerge="1">
                  <a:txBody>
                    <a:bodyPr/>
                    <a:lstStyle/>
                    <a:p>
                      <a:endParaRPr lang="cs-CZ" dirty="0"/>
                    </a:p>
                  </a:txBody>
                  <a:tcPr/>
                </a:tc>
                <a:tc>
                  <a:txBody>
                    <a:bodyPr/>
                    <a:lstStyle/>
                    <a:p>
                      <a:r>
                        <a:rPr lang="cs-CZ" dirty="0" smtClean="0">
                          <a:solidFill>
                            <a:srgbClr val="000000"/>
                          </a:solidFill>
                        </a:rPr>
                        <a:t>Úzké zaměření (vybrané</a:t>
                      </a:r>
                      <a:r>
                        <a:rPr lang="cs-CZ" baseline="0" dirty="0" smtClean="0">
                          <a:solidFill>
                            <a:srgbClr val="000000"/>
                          </a:solidFill>
                        </a:rPr>
                        <a:t> trhy, segmenty)</a:t>
                      </a:r>
                      <a:endParaRPr lang="cs-CZ" dirty="0" smtClean="0">
                        <a:solidFill>
                          <a:srgbClr val="000000"/>
                        </a:solidFill>
                      </a:endParaRPr>
                    </a:p>
                    <a:p>
                      <a:endParaRPr lang="cs-CZ" dirty="0">
                        <a:solidFill>
                          <a:srgbClr val="000000"/>
                        </a:solidFill>
                      </a:endParaRPr>
                    </a:p>
                  </a:txBody>
                  <a:tcPr anchor="ctr"/>
                </a:tc>
                <a:tc>
                  <a:txBody>
                    <a:bodyPr/>
                    <a:lstStyle/>
                    <a:p>
                      <a:pPr algn="ctr"/>
                      <a:r>
                        <a:rPr lang="cs-CZ" dirty="0" smtClean="0">
                          <a:solidFill>
                            <a:srgbClr val="000000"/>
                          </a:solidFill>
                        </a:rPr>
                        <a:t>Nákladové soustředění</a:t>
                      </a:r>
                      <a:endParaRPr lang="cs-CZ" dirty="0">
                        <a:solidFill>
                          <a:srgbClr val="000000"/>
                        </a:solidFill>
                      </a:endParaRPr>
                    </a:p>
                  </a:txBody>
                  <a:tcPr anchor="ctr"/>
                </a:tc>
                <a:tc>
                  <a:txBody>
                    <a:bodyPr/>
                    <a:lstStyle/>
                    <a:p>
                      <a:pPr algn="ctr"/>
                      <a:r>
                        <a:rPr lang="cs-CZ" dirty="0" smtClean="0">
                          <a:solidFill>
                            <a:srgbClr val="000000"/>
                          </a:solidFill>
                        </a:rPr>
                        <a:t>Diferenciační</a:t>
                      </a:r>
                      <a:r>
                        <a:rPr lang="cs-CZ" baseline="0" dirty="0" smtClean="0">
                          <a:solidFill>
                            <a:srgbClr val="000000"/>
                          </a:solidFill>
                        </a:rPr>
                        <a:t> soustředění</a:t>
                      </a:r>
                      <a:endParaRPr lang="cs-CZ" dirty="0">
                        <a:solidFill>
                          <a:srgbClr val="000000"/>
                        </a:solidFill>
                      </a:endParaRPr>
                    </a:p>
                  </a:txBody>
                  <a:tcPr anchor="ctr"/>
                </a:tc>
                <a:extLst>
                  <a:ext uri="{0D108BD9-81ED-4DB2-BD59-A6C34878D82A}">
                    <a16:rowId xmlns:a16="http://schemas.microsoft.com/office/drawing/2014/main" val="2226763372"/>
                  </a:ext>
                </a:extLst>
              </a:tr>
            </a:tbl>
          </a:graphicData>
        </a:graphic>
      </p:graphicFrame>
      <p:sp>
        <p:nvSpPr>
          <p:cNvPr id="4" name="Obdélník 3"/>
          <p:cNvSpPr/>
          <p:nvPr/>
        </p:nvSpPr>
        <p:spPr>
          <a:xfrm>
            <a:off x="4499992" y="2751771"/>
            <a:ext cx="194421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0000"/>
                </a:solidFill>
              </a:rPr>
              <a:t>Strategie modrého oceánu</a:t>
            </a:r>
            <a:endParaRPr lang="cs-CZ" dirty="0">
              <a:solidFill>
                <a:srgbClr val="000000"/>
              </a:solidFill>
            </a:endParaRPr>
          </a:p>
        </p:txBody>
      </p:sp>
    </p:spTree>
    <p:extLst>
      <p:ext uri="{BB962C8B-B14F-4D97-AF65-F5344CB8AC3E}">
        <p14:creationId xmlns:p14="http://schemas.microsoft.com/office/powerpoint/2010/main" val="110036057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Rudý oceán </a:t>
            </a:r>
            <a:r>
              <a:rPr lang="cs-CZ" sz="1600" dirty="0"/>
              <a:t>symbolizuje dnes běžná odvětví, jejichž hranice jsou vymezeny a jejichž pravidla hry všichni znají. Podle toho, jak přitvrzuje konkurence na takovém trhu, stávají se </a:t>
            </a:r>
            <a:r>
              <a:rPr lang="cs-CZ" sz="1600" dirty="0" smtClean="0"/>
              <a:t>perspektivy </a:t>
            </a:r>
            <a:r>
              <a:rPr lang="cs-CZ" sz="1600" dirty="0"/>
              <a:t>růstu a získávání zisku pro podnik pochybnými. Novinky se stávají rychle </a:t>
            </a:r>
            <a:r>
              <a:rPr lang="cs-CZ" sz="1600" dirty="0" smtClean="0"/>
              <a:t>zbožím </a:t>
            </a:r>
            <a:r>
              <a:rPr lang="cs-CZ" sz="1600" dirty="0"/>
              <a:t>masové spotřeby, ale rostoucí konkurence zabarvuje vody tohoto podnikatelského oceánu krvavě rudou barvou</a:t>
            </a:r>
            <a:r>
              <a:rPr lang="cs-CZ" sz="1600" dirty="0" smtClean="0"/>
              <a:t>.</a:t>
            </a:r>
          </a:p>
          <a:p>
            <a:pPr lvl="0" algn="just"/>
            <a:endParaRPr lang="cs-CZ" sz="1600" dirty="0" smtClean="0"/>
          </a:p>
          <a:p>
            <a:pPr marL="0" lvl="0" indent="0" algn="just">
              <a:buNone/>
            </a:pPr>
            <a:r>
              <a:rPr lang="cs-CZ" sz="1600" i="1" dirty="0" smtClean="0"/>
              <a:t>Základní charakteristiky strategie rudého oceánu:</a:t>
            </a:r>
          </a:p>
          <a:p>
            <a:r>
              <a:rPr lang="cs-CZ" sz="1600" dirty="0"/>
              <a:t>konkurovat na existujícím trhu;</a:t>
            </a:r>
          </a:p>
          <a:p>
            <a:r>
              <a:rPr lang="cs-CZ" sz="1600" dirty="0"/>
              <a:t>porážet konkurenci;</a:t>
            </a:r>
          </a:p>
          <a:p>
            <a:r>
              <a:rPr lang="cs-CZ" sz="1600" dirty="0"/>
              <a:t>využívat existující poptávku;</a:t>
            </a:r>
          </a:p>
          <a:p>
            <a:r>
              <a:rPr lang="cs-CZ" sz="1600" dirty="0"/>
              <a:t>nalézat kompromis mezi kvalitou a cenou;</a:t>
            </a:r>
          </a:p>
          <a:p>
            <a:r>
              <a:rPr lang="cs-CZ" sz="1600" dirty="0"/>
              <a:t>adaptovat systém činností podniku v souladu s jeho strategickou volbou: jedinečná kvalita nebo nízká cena.</a:t>
            </a:r>
          </a:p>
          <a:p>
            <a:pPr lvl="0" algn="just"/>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Strategie rudého a modrého oceánu I</a:t>
            </a:r>
            <a:endParaRPr lang="cs-CZ" dirty="0"/>
          </a:p>
        </p:txBody>
      </p:sp>
    </p:spTree>
    <p:extLst>
      <p:ext uri="{BB962C8B-B14F-4D97-AF65-F5344CB8AC3E}">
        <p14:creationId xmlns:p14="http://schemas.microsoft.com/office/powerpoint/2010/main" val="279348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smtClean="0"/>
              <a:t>Modrý </a:t>
            </a:r>
            <a:r>
              <a:rPr lang="cs-CZ" sz="1600" b="1" dirty="0"/>
              <a:t>oceán </a:t>
            </a:r>
            <a:r>
              <a:rPr lang="cs-CZ" sz="1600" dirty="0" smtClean="0"/>
              <a:t>představují </a:t>
            </a:r>
            <a:r>
              <a:rPr lang="cs-CZ" sz="1600" dirty="0"/>
              <a:t>nedotčené části trhu, které poskytují možnost neomezeného </a:t>
            </a:r>
            <a:r>
              <a:rPr lang="cs-CZ" sz="1600" dirty="0" smtClean="0"/>
              <a:t>růstu </a:t>
            </a:r>
            <a:r>
              <a:rPr lang="cs-CZ" sz="1600" dirty="0"/>
              <a:t>a vysokých zisků. Modrý oceán může představovat ještě neexistující odvětví, kde niko-mu nehrozí konkurence, a pravidla hry si můžete zformulovat sami. V tomto prostoru existuje dostatek možností pro rozvoj podniku, pro zvyšování zisku a pro rychlé tempo </a:t>
            </a:r>
            <a:r>
              <a:rPr lang="cs-CZ" sz="1600" dirty="0" smtClean="0"/>
              <a:t>růstu.</a:t>
            </a:r>
          </a:p>
          <a:p>
            <a:pPr lvl="0" algn="just"/>
            <a:endParaRPr lang="cs-CZ" sz="1600" dirty="0" smtClean="0"/>
          </a:p>
          <a:p>
            <a:pPr marL="0" lvl="0" indent="0" algn="just">
              <a:buNone/>
            </a:pPr>
            <a:r>
              <a:rPr lang="cs-CZ" sz="1600" i="1" dirty="0" smtClean="0"/>
              <a:t>Základní charakteristiky strategie modrého oceánu:</a:t>
            </a:r>
          </a:p>
          <a:p>
            <a:r>
              <a:rPr lang="cs-CZ" sz="1600" dirty="0"/>
              <a:t>vytvořit trh nezávislý na konkurenci;</a:t>
            </a:r>
          </a:p>
          <a:p>
            <a:r>
              <a:rPr lang="cs-CZ" sz="1600" dirty="0"/>
              <a:t>zbavovat se konkurence;</a:t>
            </a:r>
          </a:p>
          <a:p>
            <a:r>
              <a:rPr lang="cs-CZ" sz="1600" dirty="0"/>
              <a:t>formovat a využívat novou poptávku;</a:t>
            </a:r>
          </a:p>
          <a:p>
            <a:r>
              <a:rPr lang="cs-CZ" sz="1600" dirty="0"/>
              <a:t>upustit od kompromisů mezi kvalitou a cenou;</a:t>
            </a:r>
          </a:p>
          <a:p>
            <a:r>
              <a:rPr lang="cs-CZ" sz="1600" dirty="0"/>
              <a:t>přizpůsobit celý systém činností tomu, že nabídnete za nízkou cenu produkty, které mají jedinečnou kvalitu.</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Strategie rudého a modrého oceánu II</a:t>
            </a:r>
            <a:endParaRPr lang="cs-CZ" dirty="0"/>
          </a:p>
        </p:txBody>
      </p:sp>
    </p:spTree>
    <p:extLst>
      <p:ext uri="{BB962C8B-B14F-4D97-AF65-F5344CB8AC3E}">
        <p14:creationId xmlns:p14="http://schemas.microsoft.com/office/powerpoint/2010/main" val="200390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Základní </a:t>
            </a:r>
            <a:r>
              <a:rPr lang="cs-CZ" sz="1600" b="1" dirty="0"/>
              <a:t>charakteristiky strategického rozhodování</a:t>
            </a:r>
          </a:p>
          <a:p>
            <a:pPr lvl="1" algn="just"/>
            <a:r>
              <a:rPr lang="cs-CZ" sz="1600" dirty="0"/>
              <a:t>Dlouhodobé, zaměřené na budoucnost, vysoká míra rizika a neurčitosti, týká se celé organizace, stanovující priority, flexibilní, kreativní, vztahuje organizaci k prostředí, učící se stále něco nového</a:t>
            </a:r>
          </a:p>
          <a:p>
            <a:pPr lvl="1" algn="just">
              <a:buNone/>
            </a:pPr>
            <a:endParaRPr lang="cs-CZ" sz="1600" dirty="0"/>
          </a:p>
          <a:p>
            <a:pPr algn="just"/>
            <a:r>
              <a:rPr lang="cs-CZ" sz="1600" b="1" dirty="0"/>
              <a:t>Základní charakteristiky operativního rozhodování</a:t>
            </a:r>
          </a:p>
          <a:p>
            <a:pPr lvl="1" algn="just"/>
            <a:r>
              <a:rPr lang="cs-CZ" sz="1600" dirty="0"/>
              <a:t>Reaktivní, izolované, krátkodobé, opatrné, nestanovující priority, nepružné, předvídatelné, spokojenost s daným stavem</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128792" cy="507703"/>
          </a:xfrm>
        </p:spPr>
        <p:txBody>
          <a:bodyPr/>
          <a:lstStyle/>
          <a:p>
            <a:r>
              <a:rPr lang="cs-CZ" dirty="0" smtClean="0"/>
              <a:t>Rozdíly mezi strategickým a operativním rozhodováním</a:t>
            </a:r>
            <a:endParaRPr lang="cs-CZ" dirty="0"/>
          </a:p>
        </p:txBody>
      </p:sp>
    </p:spTree>
    <p:extLst>
      <p:ext uri="{BB962C8B-B14F-4D97-AF65-F5344CB8AC3E}">
        <p14:creationId xmlns:p14="http://schemas.microsoft.com/office/powerpoint/2010/main" val="399382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9830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Strategie modrého oceánu</a:t>
            </a:r>
            <a:endParaRPr lang="cs-CZ" dirty="0"/>
          </a:p>
        </p:txBody>
      </p:sp>
      <p:sp>
        <p:nvSpPr>
          <p:cNvPr id="5" name="Rovnoramenný trojúhelník 4"/>
          <p:cNvSpPr/>
          <p:nvPr/>
        </p:nvSpPr>
        <p:spPr>
          <a:xfrm rot="10800000">
            <a:off x="2195736" y="1012975"/>
            <a:ext cx="4752528" cy="2166896"/>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597693" lon="21295394" rev="10747174"/>
              </a:camera>
              <a:lightRig rig="threePt" dir="t"/>
            </a:scene3d>
          </a:bodyPr>
          <a:lstStyle/>
          <a:p>
            <a:pPr algn="ctr"/>
            <a:r>
              <a:rPr lang="cs-CZ" dirty="0">
                <a:solidFill>
                  <a:srgbClr val="000000"/>
                </a:solidFill>
              </a:rPr>
              <a:t>náklady</a:t>
            </a:r>
          </a:p>
        </p:txBody>
      </p:sp>
      <p:sp>
        <p:nvSpPr>
          <p:cNvPr id="6" name="Rovnoramenný trojúhelník 5"/>
          <p:cNvSpPr/>
          <p:nvPr/>
        </p:nvSpPr>
        <p:spPr>
          <a:xfrm>
            <a:off x="2249742" y="1856470"/>
            <a:ext cx="4644516" cy="2691098"/>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rgbClr val="000000"/>
                </a:solidFill>
              </a:rPr>
              <a:t>celkový vnímaný užitek zákazníkem</a:t>
            </a:r>
          </a:p>
        </p:txBody>
      </p:sp>
      <p:sp>
        <p:nvSpPr>
          <p:cNvPr id="8" name="Kosočtverec 7"/>
          <p:cNvSpPr/>
          <p:nvPr/>
        </p:nvSpPr>
        <p:spPr>
          <a:xfrm>
            <a:off x="3563888" y="1877440"/>
            <a:ext cx="2061227" cy="1431649"/>
          </a:xfrm>
          <a:prstGeom prst="diamon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rgbClr val="000000"/>
                </a:solidFill>
              </a:rPr>
              <a:t>hodnotná inovace</a:t>
            </a:r>
          </a:p>
        </p:txBody>
      </p:sp>
      <p:sp>
        <p:nvSpPr>
          <p:cNvPr id="9" name="Šipka nahoru 8"/>
          <p:cNvSpPr/>
          <p:nvPr/>
        </p:nvSpPr>
        <p:spPr>
          <a:xfrm>
            <a:off x="3275856" y="3427808"/>
            <a:ext cx="196307" cy="918102"/>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sz="1350"/>
          </a:p>
        </p:txBody>
      </p:sp>
      <p:sp>
        <p:nvSpPr>
          <p:cNvPr id="11" name="Šipka dolů 10"/>
          <p:cNvSpPr/>
          <p:nvPr/>
        </p:nvSpPr>
        <p:spPr>
          <a:xfrm>
            <a:off x="5409092" y="1202719"/>
            <a:ext cx="216023" cy="81009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sz="1350"/>
          </a:p>
        </p:txBody>
      </p:sp>
    </p:spTree>
    <p:extLst>
      <p:ext uri="{BB962C8B-B14F-4D97-AF65-F5344CB8AC3E}">
        <p14:creationId xmlns:p14="http://schemas.microsoft.com/office/powerpoint/2010/main" val="267755007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9830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Strategie být</a:t>
            </a:r>
            <a:r>
              <a:rPr lang="cs-CZ" sz="1600" b="1" dirty="0"/>
              <a:t> „nejlevnější a nejmaximálnější“, </a:t>
            </a:r>
            <a:r>
              <a:rPr lang="cs-CZ" sz="1600" dirty="0"/>
              <a:t>která zabírá celý trh zákazníků a má nejen levné produkty, ale i v mnoha nabízených druzích.</a:t>
            </a:r>
          </a:p>
          <a:p>
            <a:pPr lvl="0" algn="just"/>
            <a:r>
              <a:rPr lang="cs-CZ" sz="1600" dirty="0"/>
              <a:t>Strategie „</a:t>
            </a:r>
            <a:r>
              <a:rPr lang="cs-CZ" sz="1600" b="1" dirty="0"/>
              <a:t>udeřit na konkurenci tam, kde není“, </a:t>
            </a:r>
            <a:r>
              <a:rPr lang="cs-CZ" sz="1600" dirty="0"/>
              <a:t>což představuje vyhledávání takových oblastí, které konkurence neobjevila. V podstatě se jedná opustit oblast označovanou v současnosti jako „krvavý oceán“ (oblast velké konkurence) a soustředit svou pozornost na tzv. „modrý oceán“ podnikání (oblast s žádnou nebo jen s malou konkurencí).</a:t>
            </a:r>
          </a:p>
          <a:p>
            <a:pPr algn="just"/>
            <a:r>
              <a:rPr lang="cs-CZ" sz="1600" dirty="0"/>
              <a:t>Strategie „</a:t>
            </a:r>
            <a:r>
              <a:rPr lang="cs-CZ" sz="1600" b="1" dirty="0"/>
              <a:t>nalézt a obsadit specializované tržní mezery“ </a:t>
            </a:r>
            <a:r>
              <a:rPr lang="cs-CZ" sz="1600" dirty="0"/>
              <a:t>si mohou dovolit takové podniky, které vlastní originální produkt nebo ojedinělé výrobní technologie, což jim zajistí dostatečný náskok i obranu před konkurencí</a:t>
            </a:r>
            <a:r>
              <a:rPr lang="cs-CZ" sz="1600" dirty="0" smtClean="0"/>
              <a:t>.</a:t>
            </a:r>
            <a:endParaRPr lang="cs-CZ" sz="1600" dirty="0"/>
          </a:p>
          <a:p>
            <a:pPr algn="just"/>
            <a:r>
              <a:rPr lang="cs-CZ" sz="1600" dirty="0"/>
              <a:t>Strategie, která dokáže měnit </a:t>
            </a:r>
            <a:r>
              <a:rPr lang="cs-CZ" sz="1600" b="1" dirty="0"/>
              <a:t>„ekonomické charakteristiky produktu, trhu i dokonce oboru“.</a:t>
            </a:r>
            <a:r>
              <a:rPr lang="cs-CZ" sz="1600" dirty="0"/>
              <a:t> Tato strategie je značně </a:t>
            </a:r>
            <a:r>
              <a:rPr lang="cs-CZ" sz="1600" b="1" dirty="0"/>
              <a:t>riziková</a:t>
            </a:r>
            <a:r>
              <a:rPr lang="cs-CZ" sz="1600" dirty="0"/>
              <a:t> a představuje určitou podobu </a:t>
            </a:r>
            <a:r>
              <a:rPr lang="cs-CZ" sz="1600" b="1" dirty="0"/>
              <a:t>inovační strategie</a:t>
            </a:r>
            <a:r>
              <a:rPr lang="cs-CZ" sz="1600" dirty="0"/>
              <a:t>, kterou si mohou dovolit podniky s rozvinutým výzkumem a vysoce odborným personálem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Business strategie podle P. </a:t>
            </a:r>
            <a:r>
              <a:rPr lang="cs-CZ" dirty="0" err="1" smtClean="0"/>
              <a:t>Druckera</a:t>
            </a:r>
            <a:endParaRPr lang="cs-CZ" dirty="0"/>
          </a:p>
        </p:txBody>
      </p:sp>
    </p:spTree>
    <p:extLst>
      <p:ext uri="{BB962C8B-B14F-4D97-AF65-F5344CB8AC3E}">
        <p14:creationId xmlns:p14="http://schemas.microsoft.com/office/powerpoint/2010/main" val="105235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Funkční strategie představuje dopracování komplexní podnikové strategie do jednotlivých funkčních (dílčích) podnikových </a:t>
            </a:r>
            <a:r>
              <a:rPr lang="cs-CZ" sz="1600" dirty="0" smtClean="0"/>
              <a:t>činností</a:t>
            </a:r>
          </a:p>
          <a:p>
            <a:pPr algn="just"/>
            <a:r>
              <a:rPr lang="cs-CZ" sz="1600" dirty="0"/>
              <a:t>Mimo vertikální vazby ke komplexní podnikové strategii, kde musí funkční strategie respektovat plně prioritní cíle této strategie (strategické cíle podniku) jsou velmi důležité i horizontální vazby mezi jednotlivými funkčními strategiemi. </a:t>
            </a:r>
            <a:endParaRPr lang="cs-CZ" sz="1600" dirty="0" smtClean="0"/>
          </a:p>
          <a:p>
            <a:pPr marL="0" indent="0" algn="just">
              <a:buNone/>
            </a:pPr>
            <a:r>
              <a:rPr lang="cs-CZ" sz="1600" dirty="0" smtClean="0"/>
              <a:t>Zároveň </a:t>
            </a:r>
            <a:r>
              <a:rPr lang="cs-CZ" sz="1600" dirty="0"/>
              <a:t>musí funkční strategie splňovat následující předpoklady:</a:t>
            </a:r>
          </a:p>
          <a:p>
            <a:pPr lvl="0" algn="just"/>
            <a:r>
              <a:rPr lang="cs-CZ" sz="1600" dirty="0"/>
              <a:t>Funkční strategie musí vycházet z reality podniku, z jeho analýzy i analýzy vnějšího prostředí.</a:t>
            </a:r>
          </a:p>
          <a:p>
            <a:pPr lvl="0" algn="just"/>
            <a:r>
              <a:rPr lang="cs-CZ" sz="1600" dirty="0"/>
              <a:t>Tento druh strategií musí zajistit vzájemnou koordinovanost a návaznost mezi sebou a proto vyžadují podrobnou specifikaci a detailní zpracování.</a:t>
            </a:r>
          </a:p>
          <a:p>
            <a:pPr lvl="0" algn="just"/>
            <a:r>
              <a:rPr lang="cs-CZ" sz="1600" dirty="0"/>
              <a:t>Funkční strategie by měly vykazovat potřebnou pružnost, aby při nastalých změnách mohly být jak upraveny tak dále používány. Zároveň by měla být vnitřně konzistentní, jasná a co nejjednodušší</a:t>
            </a:r>
            <a:r>
              <a:rPr lang="cs-CZ" sz="1600" dirty="0" smtClean="0"/>
              <a: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Funkční strategie podniku I</a:t>
            </a:r>
            <a:endParaRPr lang="cs-CZ" dirty="0"/>
          </a:p>
        </p:txBody>
      </p:sp>
    </p:spTree>
    <p:extLst>
      <p:ext uri="{BB962C8B-B14F-4D97-AF65-F5344CB8AC3E}">
        <p14:creationId xmlns:p14="http://schemas.microsoft.com/office/powerpoint/2010/main" val="222201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smtClean="0"/>
              <a:t>V</a:t>
            </a:r>
            <a:r>
              <a:rPr lang="cs-CZ" sz="1600" dirty="0"/>
              <a:t> rámci rozpočtu dílčí strategie musí být pokud možno co nejpřesněji vyhodnoceny náklady, které musí být vynaloženy v určité oblasti. Zde se musí promítnout i přínosy (přidané hodnoty).</a:t>
            </a:r>
          </a:p>
          <a:p>
            <a:pPr lvl="0" algn="just"/>
            <a:r>
              <a:rPr lang="cs-CZ" sz="1600" dirty="0"/>
              <a:t>U těchto strategií musí být precizně stanoveny konečné cíle, přičemž v rámci podnikové strategie se jedná o dobře kontrolované dílčí (etapové) cíle.</a:t>
            </a:r>
          </a:p>
          <a:p>
            <a:pPr lvl="0" algn="just"/>
            <a:r>
              <a:rPr lang="cs-CZ" sz="1600" dirty="0"/>
              <a:t>Z každé funkční strategie musí vyplynout přesně vymezena pravomoc i odpovědnost vedoucích pracovníků.</a:t>
            </a:r>
          </a:p>
          <a:p>
            <a:pPr algn="just"/>
            <a:r>
              <a:rPr lang="cs-CZ" sz="1600" dirty="0"/>
              <a:t>Do tvorby funkčních strategií, zejména do výrobní, produktové a marketingové musíme zapracovat vhodným způsobem požadavky a přání zákazníků, které se vztahují na konečný produkt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Funkční strategie podniku II</a:t>
            </a:r>
            <a:endParaRPr lang="cs-CZ" dirty="0"/>
          </a:p>
        </p:txBody>
      </p:sp>
    </p:spTree>
    <p:extLst>
      <p:ext uri="{BB962C8B-B14F-4D97-AF65-F5344CB8AC3E}">
        <p14:creationId xmlns:p14="http://schemas.microsoft.com/office/powerpoint/2010/main" val="23581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Marketingová strategie</a:t>
            </a:r>
          </a:p>
          <a:p>
            <a:r>
              <a:rPr lang="cs-CZ" sz="1600" dirty="0" smtClean="0"/>
              <a:t>Výrobní strategie</a:t>
            </a:r>
            <a:endParaRPr lang="cs-CZ" sz="1600" dirty="0"/>
          </a:p>
          <a:p>
            <a:r>
              <a:rPr lang="cs-CZ" sz="1600" dirty="0" smtClean="0"/>
              <a:t>Zásobovací strategie</a:t>
            </a:r>
            <a:endParaRPr lang="cs-CZ" sz="1600" dirty="0"/>
          </a:p>
          <a:p>
            <a:r>
              <a:rPr lang="cs-CZ" sz="1600" dirty="0" smtClean="0"/>
              <a:t>Finanční strategie</a:t>
            </a:r>
            <a:endParaRPr lang="cs-CZ" sz="1600" dirty="0"/>
          </a:p>
          <a:p>
            <a:r>
              <a:rPr lang="cs-CZ" sz="1600" dirty="0"/>
              <a:t>Výzkumně-vývojová strategie</a:t>
            </a:r>
          </a:p>
          <a:p>
            <a:r>
              <a:rPr lang="cs-CZ" sz="1600" dirty="0"/>
              <a:t>Personální strategie </a:t>
            </a:r>
          </a:p>
          <a:p>
            <a:r>
              <a:rPr lang="cs-CZ" sz="1600" dirty="0"/>
              <a:t>Investiční strategie</a:t>
            </a:r>
          </a:p>
          <a:p>
            <a:r>
              <a:rPr lang="cs-CZ" sz="1600" dirty="0" smtClean="0"/>
              <a:t>Informační </a:t>
            </a:r>
            <a:r>
              <a:rPr lang="cs-CZ" sz="1600" dirty="0"/>
              <a:t>strategie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Strategie funkčních oblastí podniku</a:t>
            </a:r>
            <a:endParaRPr lang="cs-CZ" dirty="0"/>
          </a:p>
        </p:txBody>
      </p:sp>
    </p:spTree>
    <p:extLst>
      <p:ext uri="{BB962C8B-B14F-4D97-AF65-F5344CB8AC3E}">
        <p14:creationId xmlns:p14="http://schemas.microsoft.com/office/powerpoint/2010/main" val="1317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Speciální strategie tvoří podnikové strategie, které jsou sestavovány a využívány podnikatelskými subjekty za určitých </a:t>
            </a:r>
            <a:r>
              <a:rPr lang="cs-CZ" sz="1600" dirty="0" smtClean="0"/>
              <a:t>podmínek.</a:t>
            </a:r>
          </a:p>
          <a:p>
            <a:pPr algn="just"/>
            <a:r>
              <a:rPr lang="cs-CZ" sz="1600" dirty="0"/>
              <a:t>Nejčastěji jsou zde zařazovány strategie inovační a krizové. </a:t>
            </a:r>
            <a:endParaRPr lang="cs-CZ" sz="1600" dirty="0" smtClean="0"/>
          </a:p>
          <a:p>
            <a:pPr algn="just"/>
            <a:r>
              <a:rPr lang="cs-CZ" sz="1600" dirty="0" smtClean="0"/>
              <a:t>Přitom </a:t>
            </a:r>
            <a:r>
              <a:rPr lang="cs-CZ" sz="1600" dirty="0"/>
              <a:t>inovační strategie je nutno chápat jako velmi významnou a nosnou složku podnikání i jako častý předpoklad podnikatelského úspěchu. </a:t>
            </a:r>
            <a:endParaRPr lang="cs-CZ" sz="1600" dirty="0" smtClean="0"/>
          </a:p>
          <a:p>
            <a:pPr algn="just"/>
            <a:r>
              <a:rPr lang="cs-CZ" sz="1600" dirty="0" smtClean="0"/>
              <a:t>Naopak </a:t>
            </a:r>
            <a:r>
              <a:rPr lang="cs-CZ" sz="1600" dirty="0"/>
              <a:t>krizové strategie jsou vytvářeny v době nebezpečí výskytu krize, která by mohla ohrozit </a:t>
            </a:r>
            <a:r>
              <a:rPr lang="cs-CZ" sz="1600" dirty="0" smtClean="0"/>
              <a:t>podnik.</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Speciální strategie</a:t>
            </a:r>
            <a:endParaRPr lang="cs-CZ" dirty="0"/>
          </a:p>
        </p:txBody>
      </p:sp>
    </p:spTree>
    <p:extLst>
      <p:ext uri="{BB962C8B-B14F-4D97-AF65-F5344CB8AC3E}">
        <p14:creationId xmlns:p14="http://schemas.microsoft.com/office/powerpoint/2010/main" val="89928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71550"/>
            <a:ext cx="7128792" cy="266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Inovace je pojem spojený se změnou, s hlubokou významnou změnou, novinkou, která se může dotýkat různých oblastí života společnosti. </a:t>
            </a:r>
            <a:r>
              <a:rPr lang="cs-CZ" sz="1600" dirty="0" smtClean="0"/>
              <a:t>S</a:t>
            </a:r>
            <a:r>
              <a:rPr lang="cs-CZ" sz="1600" dirty="0"/>
              <a:t> pojmem inovace se nerozlučně pojí pojetí novosti, které umožňuje odlišovat inovace od současného stavu a porozumět spojení inovace s podnikavostí.</a:t>
            </a:r>
            <a:endParaRPr lang="cs-CZ" sz="1600" dirty="0" smtClean="0"/>
          </a:p>
          <a:p>
            <a:pPr algn="just"/>
            <a:r>
              <a:rPr lang="cs-CZ" sz="1600" dirty="0" smtClean="0"/>
              <a:t>Jak uvádí Veber a kol (2016) inovace představuje komplexní proces od nápadu přes vývoj až po realizaci a komercionalizaci. </a:t>
            </a:r>
          </a:p>
          <a:p>
            <a:pPr algn="just"/>
            <a:r>
              <a:rPr lang="cs-CZ" sz="1600" dirty="0" smtClean="0"/>
              <a:t>Podle </a:t>
            </a:r>
            <a:r>
              <a:rPr lang="cs-CZ" sz="1600" dirty="0" err="1" smtClean="0"/>
              <a:t>Druckera</a:t>
            </a:r>
            <a:r>
              <a:rPr lang="cs-CZ" sz="1600" dirty="0" smtClean="0"/>
              <a:t> (1993) inovace znamenají především systematické opuštění včerejška. A také znamenají systematické hledání příležitostí, znamenají ochotu organizačního zabezpečení podnikatelského ducha, úsilí o vytvoření nových oblastí podnikání a ne jen nových produktů nebo modifikací produktů starých.</a:t>
            </a:r>
          </a:p>
          <a:p>
            <a:pPr algn="just"/>
            <a:r>
              <a:rPr lang="cs-CZ" sz="1600" dirty="0" smtClean="0"/>
              <a:t>Podle Evropské komise je inovace definována jako „obnova a rozšíření škály výrobků a služeb a s mini spojených trhů, vytvoření nových metod výroby, dodávek a distribuce, zavedení změn řízení, organizace práce, pracovních podmínek a kvalifikace pracovní síly“.</a:t>
            </a:r>
            <a:endParaRPr lang="cs-CZ"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smtClean="0"/>
              <a:t>Podstata inovací</a:t>
            </a:r>
            <a:endParaRPr lang="cs-CZ" dirty="0"/>
          </a:p>
        </p:txBody>
      </p:sp>
    </p:spTree>
    <p:extLst>
      <p:ext uri="{BB962C8B-B14F-4D97-AF65-F5344CB8AC3E}">
        <p14:creationId xmlns:p14="http://schemas.microsoft.com/office/powerpoint/2010/main" val="90896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915566"/>
            <a:ext cx="741682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i="1" dirty="0"/>
              <a:t>Krize</a:t>
            </a:r>
            <a:r>
              <a:rPr lang="cs-CZ" sz="1600" dirty="0"/>
              <a:t> je složitá situace, v níž je významným způsobem narušena rovnováha mezi základními charakteristikami systému (narušeno je poslání, filozofie, hodnoty, cíle, styl fungování systému) na jedné straně a postojem okolního prostředí k danému systému na straně druhé.</a:t>
            </a:r>
          </a:p>
          <a:p>
            <a:pPr algn="just"/>
            <a:r>
              <a:rPr lang="cs-CZ" sz="1600" dirty="0"/>
              <a:t>Krize je vyjádření rozporů, které vznikají mezi fungováním a rozvojem, jako např. rozpory mezi používanou novou technologií a vzděláním zaměstnanců.  </a:t>
            </a:r>
          </a:p>
          <a:p>
            <a:pPr algn="just"/>
            <a:r>
              <a:rPr lang="cs-CZ" sz="1600" dirty="0"/>
              <a:t>Krize může zasáhnout jakýkoliv subjekt bez ohledu na jeho velikost. V krizi se může ocitnout jedinec, organizace, politická strana, společnost, světadíl, celá naše zeměkoule. </a:t>
            </a:r>
            <a:endParaRPr lang="cs-CZ" sz="1600" dirty="0" smtClean="0"/>
          </a:p>
          <a:p>
            <a:pPr algn="just"/>
            <a:r>
              <a:rPr lang="cs-CZ" sz="1600" dirty="0" smtClean="0"/>
              <a:t>Krizi </a:t>
            </a:r>
            <a:r>
              <a:rPr lang="cs-CZ" sz="1600" dirty="0"/>
              <a:t>jedince, organizace a společnosti si každý dovede představit a zároveň je schopen pochopit proces možného vyvedení z této krize.  </a:t>
            </a:r>
            <a:endParaRPr lang="cs-CZ" sz="1600" dirty="0" smtClean="0"/>
          </a:p>
          <a:p>
            <a:pPr algn="just"/>
            <a:r>
              <a:rPr lang="cs-CZ" sz="1600" dirty="0" smtClean="0"/>
              <a:t>Za </a:t>
            </a:r>
            <a:r>
              <a:rPr lang="cs-CZ" sz="1600" dirty="0"/>
              <a:t>krizi obecně lze považovat cokoli, co v sobě obsahuje potenciál významně ovlivnit či dokonce ohrozit integritu a životaschopnost podniku</a:t>
            </a:r>
            <a:r>
              <a:rPr lang="cs-CZ" sz="1600" dirty="0" smtClean="0"/>
              <a:t>.</a:t>
            </a:r>
            <a:endParaRPr lang="cs-CZ" altLang="cs-CZ" sz="1600" dirty="0">
              <a:solidFill>
                <a:srgbClr val="002060"/>
              </a:solidFill>
              <a:cs typeface="Times New Roman" panose="02020603050405020304" pitchFamily="18" charset="0"/>
            </a:endParaRPr>
          </a:p>
        </p:txBody>
      </p:sp>
      <p:sp>
        <p:nvSpPr>
          <p:cNvPr id="6" name="Nadpis 5"/>
          <p:cNvSpPr>
            <a:spLocks noGrp="1"/>
          </p:cNvSpPr>
          <p:nvPr>
            <p:ph type="title"/>
          </p:nvPr>
        </p:nvSpPr>
        <p:spPr>
          <a:xfrm>
            <a:off x="179512" y="195486"/>
            <a:ext cx="7344816" cy="507703"/>
          </a:xfrm>
        </p:spPr>
        <p:txBody>
          <a:bodyPr/>
          <a:lstStyle/>
          <a:p>
            <a:r>
              <a:rPr lang="cs-CZ" dirty="0" smtClean="0"/>
              <a:t>Podstata krize</a:t>
            </a:r>
            <a:endParaRPr lang="cs-CZ" dirty="0"/>
          </a:p>
        </p:txBody>
      </p:sp>
    </p:spTree>
    <p:extLst>
      <p:ext uri="{BB962C8B-B14F-4D97-AF65-F5344CB8AC3E}">
        <p14:creationId xmlns:p14="http://schemas.microsoft.com/office/powerpoint/2010/main" val="355405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915566"/>
            <a:ext cx="741682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Krizové strategie jsou produktem krizového řízení, které nastupuje v době výskytu krizových situací ohrožujících podnik. Představují strategické postupy, jejichž cílem je zamezit možnosti vzniku krize nebo v případě, kdy krize nastala redukovat rozsah škodlivých dopadů a časově omezit působení krize. </a:t>
            </a:r>
            <a:endParaRPr lang="cs-CZ" sz="1600" dirty="0" smtClean="0"/>
          </a:p>
          <a:p>
            <a:pPr algn="just"/>
            <a:endParaRPr lang="cs-CZ" sz="1600" dirty="0" smtClean="0"/>
          </a:p>
          <a:p>
            <a:pPr algn="just"/>
            <a:r>
              <a:rPr lang="cs-CZ" sz="1600" dirty="0" smtClean="0"/>
              <a:t>V</a:t>
            </a:r>
            <a:r>
              <a:rPr lang="cs-CZ" sz="1600" dirty="0"/>
              <a:t> podstatě tvoří krizová strategie soustavu na sebe navazujících opatření, kam patří:</a:t>
            </a:r>
          </a:p>
          <a:p>
            <a:pPr lvl="1" algn="just"/>
            <a:r>
              <a:rPr lang="cs-CZ" sz="1600" dirty="0"/>
              <a:t>identifikace krizových ohnisek;</a:t>
            </a:r>
          </a:p>
          <a:p>
            <a:pPr lvl="1" algn="just"/>
            <a:r>
              <a:rPr lang="cs-CZ" sz="1600" dirty="0"/>
              <a:t>vytváření krizového štábu a jeho výcvik;</a:t>
            </a:r>
          </a:p>
          <a:p>
            <a:pPr lvl="1" algn="just"/>
            <a:r>
              <a:rPr lang="cs-CZ" sz="1600" dirty="0"/>
              <a:t>tvorbu krizových scénářů;</a:t>
            </a:r>
          </a:p>
          <a:p>
            <a:pPr lvl="1" algn="just"/>
            <a:r>
              <a:rPr lang="cs-CZ" sz="1600" dirty="0"/>
              <a:t>organizování krizových opatření tak, aby podnik nebyl ohrožen, pokud krize se vyskytne;</a:t>
            </a:r>
          </a:p>
          <a:p>
            <a:pPr lvl="1" algn="just"/>
            <a:r>
              <a:rPr lang="cs-CZ" sz="1600" dirty="0"/>
              <a:t>připravit se na </a:t>
            </a:r>
            <a:r>
              <a:rPr lang="cs-CZ" sz="1600" dirty="0" err="1"/>
              <a:t>pokrizové</a:t>
            </a:r>
            <a:r>
              <a:rPr lang="cs-CZ" sz="1600" dirty="0"/>
              <a:t> období.</a:t>
            </a:r>
          </a:p>
        </p:txBody>
      </p:sp>
      <p:sp>
        <p:nvSpPr>
          <p:cNvPr id="6" name="Nadpis 5"/>
          <p:cNvSpPr>
            <a:spLocks noGrp="1"/>
          </p:cNvSpPr>
          <p:nvPr>
            <p:ph type="title"/>
          </p:nvPr>
        </p:nvSpPr>
        <p:spPr>
          <a:xfrm>
            <a:off x="179512" y="195486"/>
            <a:ext cx="7344816" cy="507703"/>
          </a:xfrm>
        </p:spPr>
        <p:txBody>
          <a:bodyPr/>
          <a:lstStyle/>
          <a:p>
            <a:r>
              <a:rPr lang="cs-CZ" dirty="0" smtClean="0"/>
              <a:t>Krizové strategie</a:t>
            </a:r>
            <a:endParaRPr lang="cs-CZ" dirty="0"/>
          </a:p>
        </p:txBody>
      </p:sp>
    </p:spTree>
    <p:extLst>
      <p:ext uri="{BB962C8B-B14F-4D97-AF65-F5344CB8AC3E}">
        <p14:creationId xmlns:p14="http://schemas.microsoft.com/office/powerpoint/2010/main" val="352248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915566"/>
            <a:ext cx="741682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Podnikové </a:t>
            </a:r>
            <a:r>
              <a:rPr lang="cs-CZ" sz="1600" dirty="0"/>
              <a:t>krize mohou být vyvolány jak vlivem okolí podniku, tak vnitřními podmínkami podnikatelského subjektu (rozpory uvnitř podniku). </a:t>
            </a:r>
            <a:endParaRPr lang="cs-CZ" sz="1600" dirty="0" smtClean="0"/>
          </a:p>
          <a:p>
            <a:pPr algn="just"/>
            <a:r>
              <a:rPr lang="cs-CZ" sz="1600" dirty="0"/>
              <a:t>Úkolem strategie je připravit podnik na všechny situace, které s vysokou pravděpodobností mohou nastat. Proto je životně nezbytné tyto situace předvídat</a:t>
            </a:r>
            <a:r>
              <a:rPr lang="cs-CZ" sz="1600" dirty="0" smtClean="0"/>
              <a:t>.</a:t>
            </a:r>
          </a:p>
          <a:p>
            <a:pPr algn="just"/>
            <a:r>
              <a:rPr lang="cs-CZ" sz="1600" dirty="0"/>
              <a:t>Aby krizové řízení bylo skutečně souhrnem systematizovaných procesů a kroků, nikoliv jen výčtem dílčích změn, má krizový management nezastupitelnou roli ve stanovení krizové strategie podniku a její implementaci. </a:t>
            </a:r>
            <a:endParaRPr lang="cs-CZ" sz="1600" dirty="0" smtClean="0"/>
          </a:p>
          <a:p>
            <a:pPr algn="just"/>
            <a:endParaRPr lang="cs-CZ" sz="1600" dirty="0" smtClean="0"/>
          </a:p>
          <a:p>
            <a:pPr algn="just"/>
            <a:r>
              <a:rPr lang="cs-CZ" sz="1600" dirty="0" smtClean="0"/>
              <a:t>Krizové </a:t>
            </a:r>
            <a:r>
              <a:rPr lang="cs-CZ" sz="1600" dirty="0"/>
              <a:t>strategie musí řešit dva základní, následující problémy:</a:t>
            </a:r>
          </a:p>
          <a:p>
            <a:pPr lvl="1" algn="just"/>
            <a:r>
              <a:rPr lang="cs-CZ" sz="1600" dirty="0"/>
              <a:t>Jak krizi předcházet a v případě jejího vzniku krizi přežít.</a:t>
            </a:r>
          </a:p>
          <a:p>
            <a:pPr lvl="1" algn="just"/>
            <a:r>
              <a:rPr lang="cs-CZ" sz="1600" dirty="0"/>
              <a:t>Jak využít v budoucnu pozitivní přínosy krize tak, aby podnik mohl zvyšovat svou výkonnost a tím si zlepšil nebo upevnil svou pozici na trhu.</a:t>
            </a:r>
          </a:p>
          <a:p>
            <a:pPr marL="457200" lvl="1" indent="0" algn="just">
              <a:buNone/>
            </a:pPr>
            <a:endParaRPr lang="cs-CZ" sz="1600" dirty="0"/>
          </a:p>
        </p:txBody>
      </p:sp>
      <p:sp>
        <p:nvSpPr>
          <p:cNvPr id="6" name="Nadpis 5"/>
          <p:cNvSpPr>
            <a:spLocks noGrp="1"/>
          </p:cNvSpPr>
          <p:nvPr>
            <p:ph type="title"/>
          </p:nvPr>
        </p:nvSpPr>
        <p:spPr>
          <a:xfrm>
            <a:off x="179512" y="195486"/>
            <a:ext cx="7344816" cy="507703"/>
          </a:xfrm>
        </p:spPr>
        <p:txBody>
          <a:bodyPr/>
          <a:lstStyle/>
          <a:p>
            <a:r>
              <a:rPr lang="cs-CZ" dirty="0" smtClean="0"/>
              <a:t>Poslání krizové strategie</a:t>
            </a:r>
            <a:endParaRPr lang="cs-CZ" dirty="0"/>
          </a:p>
        </p:txBody>
      </p:sp>
    </p:spTree>
    <p:extLst>
      <p:ext uri="{BB962C8B-B14F-4D97-AF65-F5344CB8AC3E}">
        <p14:creationId xmlns:p14="http://schemas.microsoft.com/office/powerpoint/2010/main" val="420106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buFont typeface="+mj-lt"/>
              <a:buAutoNum type="arabicPeriod"/>
            </a:pPr>
            <a:r>
              <a:rPr lang="cs-CZ" sz="1600" dirty="0"/>
              <a:t>Přesné formulování problému, který je třeba řešit.</a:t>
            </a:r>
          </a:p>
          <a:p>
            <a:pPr lvl="0" algn="just">
              <a:buFont typeface="+mj-lt"/>
              <a:buAutoNum type="arabicPeriod"/>
            </a:pPr>
            <a:r>
              <a:rPr lang="cs-CZ" sz="1600" dirty="0"/>
              <a:t>Stanovit dobu vhodnou pro rozhodnutí (okamžitě, později, ponechat bez rozhodnutí a vyčkat vývoj).</a:t>
            </a:r>
          </a:p>
          <a:p>
            <a:pPr lvl="0" algn="just">
              <a:buFont typeface="+mj-lt"/>
              <a:buAutoNum type="arabicPeriod"/>
            </a:pPr>
            <a:r>
              <a:rPr lang="cs-CZ" sz="1600" dirty="0"/>
              <a:t>Shromáždit veškeré potřebné a dostupné informace a ověřit si jejich pravdivost i vypovídací schopnost.</a:t>
            </a:r>
          </a:p>
          <a:p>
            <a:pPr lvl="0" algn="just">
              <a:buFont typeface="+mj-lt"/>
              <a:buAutoNum type="arabicPeriod"/>
            </a:pPr>
            <a:r>
              <a:rPr lang="cs-CZ" sz="1600" dirty="0"/>
              <a:t>Prověření možných variant a zvážení výběru jedné možnosti z daného souboru.</a:t>
            </a:r>
          </a:p>
          <a:p>
            <a:pPr lvl="0" algn="just">
              <a:buFont typeface="+mj-lt"/>
              <a:buAutoNum type="arabicPeriod"/>
            </a:pPr>
            <a:r>
              <a:rPr lang="cs-CZ" sz="1600" dirty="0"/>
              <a:t>Zvolení optimální varianty podle názoru </a:t>
            </a:r>
            <a:r>
              <a:rPr lang="cs-CZ" sz="1600" dirty="0" err="1"/>
              <a:t>rozhodovatele</a:t>
            </a:r>
            <a:r>
              <a:rPr lang="cs-CZ" sz="1600" dirty="0"/>
              <a:t>.</a:t>
            </a:r>
          </a:p>
          <a:p>
            <a:pPr lvl="0" algn="just">
              <a:buFont typeface="+mj-lt"/>
              <a:buAutoNum type="arabicPeriod"/>
            </a:pPr>
            <a:r>
              <a:rPr lang="cs-CZ" sz="1600" dirty="0"/>
              <a:t>Realizovat zvolené rozhodnutí.</a:t>
            </a:r>
          </a:p>
          <a:p>
            <a:pPr lvl="0" algn="just">
              <a:buFont typeface="+mj-lt"/>
              <a:buAutoNum type="arabicPeriod"/>
            </a:pPr>
            <a:r>
              <a:rPr lang="cs-CZ" sz="1600" dirty="0"/>
              <a:t>Prověřit správnost rozhodnutí na základě výsledků jeho provedení.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Postup strategického rozhodování</a:t>
            </a:r>
            <a:endParaRPr lang="cs-CZ" dirty="0"/>
          </a:p>
        </p:txBody>
      </p:sp>
    </p:spTree>
    <p:extLst>
      <p:ext uri="{BB962C8B-B14F-4D97-AF65-F5344CB8AC3E}">
        <p14:creationId xmlns:p14="http://schemas.microsoft.com/office/powerpoint/2010/main" val="396943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843558"/>
            <a:ext cx="7416824"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Význam </a:t>
            </a:r>
            <a:r>
              <a:rPr lang="cs-CZ" sz="1600" b="1" dirty="0" smtClean="0"/>
              <a:t>strategického krizového </a:t>
            </a:r>
            <a:r>
              <a:rPr lang="cs-CZ" sz="1600" b="1" dirty="0"/>
              <a:t>plánování spočívá zejména v:</a:t>
            </a:r>
            <a:endParaRPr lang="cs-CZ" sz="1600" dirty="0"/>
          </a:p>
          <a:p>
            <a:pPr lvl="0" algn="just"/>
            <a:r>
              <a:rPr lang="cs-CZ" sz="1600" dirty="0"/>
              <a:t>připravenosti na možné krizové situace – scénáře a plány,</a:t>
            </a:r>
          </a:p>
          <a:p>
            <a:pPr lvl="0" algn="just"/>
            <a:r>
              <a:rPr lang="cs-CZ" sz="1600" dirty="0"/>
              <a:t>jasném vymezení rolí (pravomoc, odpovědnost) – tvorba krizového týmu,</a:t>
            </a:r>
          </a:p>
          <a:p>
            <a:pPr lvl="0" algn="just"/>
            <a:r>
              <a:rPr lang="cs-CZ" sz="1600" dirty="0"/>
              <a:t>včasné reakci na vzniklou krizovou situaci – načasování kroků operativního řízení,</a:t>
            </a:r>
          </a:p>
          <a:p>
            <a:pPr lvl="0" algn="just"/>
            <a:r>
              <a:rPr lang="cs-CZ" sz="1600" dirty="0"/>
              <a:t>minimalizaci dopadů krizové situace – např. diverzifikace rizika,</a:t>
            </a:r>
          </a:p>
          <a:p>
            <a:pPr lvl="0" algn="just"/>
            <a:r>
              <a:rPr lang="cs-CZ" sz="1600" dirty="0"/>
              <a:t>zajištění ochrany lidí, majetku a životního prostředí,</a:t>
            </a:r>
          </a:p>
          <a:p>
            <a:pPr lvl="0" algn="just"/>
            <a:r>
              <a:rPr lang="cs-CZ" sz="1600" dirty="0"/>
              <a:t>usnadnění splnění dalších regulačních požadavků vyplývajících z platných právních norem – sledování legislativy ve fázi přípravy a schvalování,</a:t>
            </a:r>
          </a:p>
          <a:p>
            <a:pPr lvl="0" algn="just"/>
            <a:r>
              <a:rPr lang="cs-CZ" sz="1600" dirty="0"/>
              <a:t>připravenosti na práci s médii,</a:t>
            </a:r>
          </a:p>
          <a:p>
            <a:pPr lvl="0" algn="just"/>
            <a:r>
              <a:rPr lang="cs-CZ" sz="1600" dirty="0"/>
              <a:t>zvýšení schopnosti vyvést podnik z krize a zabezpečit obnovu klíčových podnikových činností – situační analýzy, identifikace rizik a nápravná opatření,</a:t>
            </a:r>
          </a:p>
          <a:p>
            <a:pPr algn="just"/>
            <a:r>
              <a:rPr lang="cs-CZ" sz="1600" dirty="0"/>
              <a:t>zlepšení podnikové pověsti, reputace, image</a:t>
            </a:r>
            <a:r>
              <a:rPr lang="cs-CZ" sz="1600" dirty="0" smtClean="0"/>
              <a:t>.</a:t>
            </a:r>
            <a:endParaRPr lang="cs-CZ" sz="1600" dirty="0"/>
          </a:p>
          <a:p>
            <a:pPr algn="just"/>
            <a:endParaRPr lang="cs-CZ" altLang="cs-CZ" sz="1600" dirty="0">
              <a:solidFill>
                <a:srgbClr val="002060"/>
              </a:solidFill>
              <a:cs typeface="Times New Roman" panose="02020603050405020304" pitchFamily="18" charset="0"/>
            </a:endParaRPr>
          </a:p>
        </p:txBody>
      </p:sp>
      <p:sp>
        <p:nvSpPr>
          <p:cNvPr id="6" name="Nadpis 5"/>
          <p:cNvSpPr>
            <a:spLocks noGrp="1"/>
          </p:cNvSpPr>
          <p:nvPr>
            <p:ph type="title"/>
          </p:nvPr>
        </p:nvSpPr>
        <p:spPr>
          <a:xfrm>
            <a:off x="179512" y="195486"/>
            <a:ext cx="7344816" cy="507703"/>
          </a:xfrm>
        </p:spPr>
        <p:txBody>
          <a:bodyPr/>
          <a:lstStyle/>
          <a:p>
            <a:r>
              <a:rPr lang="cs-CZ" dirty="0" smtClean="0"/>
              <a:t>Strategické krizové plánování</a:t>
            </a:r>
            <a:endParaRPr lang="cs-CZ" dirty="0"/>
          </a:p>
        </p:txBody>
      </p:sp>
    </p:spTree>
    <p:extLst>
      <p:ext uri="{BB962C8B-B14F-4D97-AF65-F5344CB8AC3E}">
        <p14:creationId xmlns:p14="http://schemas.microsoft.com/office/powerpoint/2010/main" val="305029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Výběr, implementace a kontrola strategie organizace</a:t>
            </a:r>
            <a:br>
              <a:rPr lang="cs-CZ" sz="4000" b="1" dirty="0" smtClean="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Strategický management</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6</a:t>
            </a:r>
            <a:r>
              <a:rPr lang="cs-CZ" sz="1400" dirty="0" smtClean="0">
                <a:solidFill>
                  <a:schemeClr val="bg1"/>
                </a:solidFill>
                <a:latin typeface="Times New Roman" panose="02020603050405020304" pitchFamily="18" charset="0"/>
                <a:cs typeface="Times New Roman" panose="02020603050405020304" pitchFamily="18" charset="0"/>
              </a:rPr>
              <a:t>. téma</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890098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Po vytvoření představ o budoucím vývoji podniku a analýze situace, která odhalí vlastnosti nejen podniku, ale ukáže současně i příležitosti a hrozby okolí, je nutno přistoupit k výběru typu podnikové komplexní strategie</a:t>
            </a:r>
            <a:r>
              <a:rPr lang="cs-CZ" sz="1600" dirty="0" smtClean="0"/>
              <a:t>.</a:t>
            </a:r>
          </a:p>
          <a:p>
            <a:pPr algn="just"/>
            <a:r>
              <a:rPr lang="cs-CZ" sz="1600" dirty="0"/>
              <a:t>Výběr strategie představuje v podstatě realizaci určitých změn v chování, přístupech a metodách podniku ve srovnání s původním stavem</a:t>
            </a:r>
            <a:r>
              <a:rPr lang="cs-CZ" sz="1600" dirty="0" smtClean="0"/>
              <a:t>.</a:t>
            </a:r>
          </a:p>
          <a:p>
            <a:pPr algn="just"/>
            <a:r>
              <a:rPr lang="cs-CZ" sz="1600" dirty="0"/>
              <a:t>Výběr strategie podniku představuje důležitou složku strategického řízení, neboť pokud vybereme vhodnou strategii lze počítat s úspěchem</a:t>
            </a:r>
            <a:r>
              <a:rPr lang="cs-CZ" sz="1600" dirty="0" smtClean="0"/>
              <a:t>.</a:t>
            </a:r>
          </a:p>
          <a:p>
            <a:pPr algn="just"/>
            <a:r>
              <a:rPr lang="cs-CZ" sz="1600" dirty="0" smtClean="0"/>
              <a:t>Smyslem </a:t>
            </a:r>
            <a:r>
              <a:rPr lang="cs-CZ" sz="1600" dirty="0"/>
              <a:t>výběru a volby vhodné alternativy podnikové strategie je dosažení podnikového cíle optimálním způsobem. Znamená to, že rozhodnutí nepředstavuje konečný cíl, ale pouze prostředek sloužící k dosažení cíle</a:t>
            </a:r>
            <a:r>
              <a:rPr lang="cs-CZ" sz="1600" dirty="0" smtClean="0"/>
              <a:t>.</a:t>
            </a:r>
          </a:p>
          <a:p>
            <a:pPr algn="just"/>
            <a:r>
              <a:rPr lang="cs-CZ" sz="1600" dirty="0"/>
              <a:t>Výběrem a implementací se strategie podniku stává konkrétním plánem jak dosáhnout vytýčených met podniku v podobě strategických cílů a tím naplnit jak vizi, tak poslání podniku a tak vytvořit určité předpoklady pro realizaci stanovených podnikových </a:t>
            </a:r>
            <a:r>
              <a:rPr lang="cs-CZ" sz="1600" dirty="0" smtClean="0"/>
              <a:t>hodnot.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Výběr strategie</a:t>
            </a:r>
            <a:endParaRPr lang="cs-CZ" dirty="0"/>
          </a:p>
        </p:txBody>
      </p:sp>
    </p:spTree>
    <p:extLst>
      <p:ext uri="{BB962C8B-B14F-4D97-AF65-F5344CB8AC3E}">
        <p14:creationId xmlns:p14="http://schemas.microsoft.com/office/powerpoint/2010/main" val="415749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Proces </a:t>
            </a:r>
            <a:r>
              <a:rPr lang="cs-CZ" sz="1600" b="1" dirty="0"/>
              <a:t>výběru</a:t>
            </a:r>
            <a:r>
              <a:rPr lang="cs-CZ" sz="1600" dirty="0"/>
              <a:t> určité strategie podniku tvoří následující tři základní kroky (fáze) výběrového procesu:</a:t>
            </a:r>
          </a:p>
          <a:p>
            <a:pPr lvl="1" algn="just"/>
            <a:r>
              <a:rPr lang="cs-CZ" sz="1600" dirty="0"/>
              <a:t>vymezení strategických </a:t>
            </a:r>
            <a:r>
              <a:rPr lang="cs-CZ" sz="1600" dirty="0" smtClean="0"/>
              <a:t>možností – generování strategický alternativ</a:t>
            </a:r>
            <a:endParaRPr lang="cs-CZ" sz="1600" dirty="0"/>
          </a:p>
          <a:p>
            <a:pPr lvl="1" algn="just"/>
            <a:r>
              <a:rPr lang="cs-CZ" sz="1600" dirty="0"/>
              <a:t>zhodnocení předložených možností (variant</a:t>
            </a:r>
            <a:r>
              <a:rPr lang="cs-CZ" sz="1600" dirty="0" smtClean="0"/>
              <a:t>) na základě určitých kritérií;</a:t>
            </a:r>
            <a:endParaRPr lang="cs-CZ" sz="1600" dirty="0"/>
          </a:p>
          <a:p>
            <a:pPr lvl="1" algn="just"/>
            <a:r>
              <a:rPr lang="cs-CZ" sz="1600" dirty="0"/>
              <a:t>vlastní výběr strategie</a:t>
            </a:r>
            <a:r>
              <a:rPr lang="cs-CZ" sz="1600" dirty="0" smtClean="0"/>
              <a:t>.</a:t>
            </a:r>
          </a:p>
          <a:p>
            <a:pPr algn="just"/>
            <a:endParaRPr lang="cs-CZ" sz="1600" dirty="0" smtClean="0"/>
          </a:p>
          <a:p>
            <a:pPr algn="just"/>
            <a:r>
              <a:rPr lang="cs-CZ" sz="1600" dirty="0" smtClean="0"/>
              <a:t>Alternativy identifikují možnosti, které je potřeba objektivně zhodnotit z pohledu jejich přínosu. </a:t>
            </a:r>
          </a:p>
          <a:p>
            <a:pPr algn="just"/>
            <a:r>
              <a:rPr lang="cs-CZ" sz="1600" dirty="0" smtClean="0"/>
              <a:t>Alternativy je potřeba neustále prověřovat. </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Proces výběru strategie</a:t>
            </a:r>
            <a:endParaRPr lang="cs-CZ" dirty="0"/>
          </a:p>
        </p:txBody>
      </p:sp>
    </p:spTree>
    <p:extLst>
      <p:ext uri="{BB962C8B-B14F-4D97-AF65-F5344CB8AC3E}">
        <p14:creationId xmlns:p14="http://schemas.microsoft.com/office/powerpoint/2010/main" val="232150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5469" y="7266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Alternativy se liší na základě naplnění účelu:</a:t>
            </a:r>
          </a:p>
          <a:p>
            <a:pPr lvl="1" algn="just"/>
            <a:r>
              <a:rPr lang="cs-CZ" sz="1600" dirty="0" smtClean="0"/>
              <a:t>Dosažení cíle</a:t>
            </a:r>
          </a:p>
          <a:p>
            <a:pPr lvl="1" algn="just"/>
            <a:r>
              <a:rPr lang="cs-CZ" sz="1600" dirty="0" smtClean="0"/>
              <a:t>Vyřešení problému</a:t>
            </a:r>
          </a:p>
          <a:p>
            <a:pPr lvl="1" algn="just"/>
            <a:r>
              <a:rPr lang="cs-CZ" sz="1600" dirty="0" smtClean="0"/>
              <a:t>Využití příležitosti</a:t>
            </a:r>
          </a:p>
          <a:p>
            <a:pPr marL="0" indent="0" algn="just">
              <a:buNone/>
            </a:pPr>
            <a:endParaRPr lang="cs-CZ" sz="1600" dirty="0" smtClean="0"/>
          </a:p>
          <a:p>
            <a:pPr algn="just"/>
            <a:r>
              <a:rPr lang="cs-CZ" sz="1600" dirty="0" smtClean="0"/>
              <a:t>Alternativy se liší podle jejich významu:</a:t>
            </a:r>
          </a:p>
          <a:p>
            <a:pPr lvl="1" algn="just"/>
            <a:r>
              <a:rPr lang="cs-CZ" sz="1600" dirty="0" smtClean="0"/>
              <a:t>Vymezující rozsah možností</a:t>
            </a:r>
          </a:p>
          <a:p>
            <a:pPr lvl="1" algn="just"/>
            <a:r>
              <a:rPr lang="cs-CZ" sz="1600" dirty="0" smtClean="0"/>
              <a:t>Určující další směřování podniku</a:t>
            </a:r>
          </a:p>
          <a:p>
            <a:pPr marL="0" indent="0" algn="just">
              <a:buNone/>
            </a:pPr>
            <a:endParaRPr lang="cs-CZ" sz="1600" dirty="0" smtClean="0"/>
          </a:p>
          <a:p>
            <a:pPr algn="just"/>
            <a:r>
              <a:rPr lang="cs-CZ" sz="1600" dirty="0" smtClean="0"/>
              <a:t>Alternativy se liší na základě kritérií:</a:t>
            </a:r>
          </a:p>
          <a:p>
            <a:pPr lvl="1" algn="just"/>
            <a:r>
              <a:rPr lang="cs-CZ" sz="1600" dirty="0" smtClean="0"/>
              <a:t>Míry kreativity a invence</a:t>
            </a:r>
          </a:p>
          <a:p>
            <a:pPr lvl="1" algn="just"/>
            <a:r>
              <a:rPr lang="cs-CZ" sz="1600" dirty="0" smtClean="0"/>
              <a:t>Míry návaznosti na dosavadní strategie</a:t>
            </a:r>
          </a:p>
          <a:p>
            <a:pPr lvl="1" algn="just"/>
            <a:r>
              <a:rPr lang="cs-CZ" sz="1600" dirty="0" smtClean="0"/>
              <a:t>Míry do jaké se odlišují od dříve přijatelných možností a jsou nemyslitelné v souvislosti se současnou činností podniku</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968552" cy="507703"/>
          </a:xfrm>
        </p:spPr>
        <p:txBody>
          <a:bodyPr/>
          <a:lstStyle/>
          <a:p>
            <a:r>
              <a:rPr lang="cs-CZ" dirty="0" smtClean="0"/>
              <a:t>Generování strategických alternativ</a:t>
            </a:r>
            <a:endParaRPr lang="cs-CZ" dirty="0"/>
          </a:p>
        </p:txBody>
      </p:sp>
    </p:spTree>
    <p:extLst>
      <p:ext uri="{BB962C8B-B14F-4D97-AF65-F5344CB8AC3E}">
        <p14:creationId xmlns:p14="http://schemas.microsoft.com/office/powerpoint/2010/main" val="70389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5268"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Určení rámce problému</a:t>
            </a:r>
          </a:p>
          <a:p>
            <a:pPr lvl="1" algn="just"/>
            <a:r>
              <a:rPr lang="cs-CZ" sz="1600" dirty="0" smtClean="0"/>
              <a:t>Vzniká na základě požadovaných potřeb a příležitostí</a:t>
            </a:r>
          </a:p>
          <a:p>
            <a:pPr lvl="1" algn="just"/>
            <a:r>
              <a:rPr lang="cs-CZ" sz="1600" dirty="0" smtClean="0"/>
              <a:t>Vymezení problému</a:t>
            </a:r>
          </a:p>
          <a:p>
            <a:pPr lvl="1" algn="just"/>
            <a:r>
              <a:rPr lang="cs-CZ" sz="1600" dirty="0" smtClean="0"/>
              <a:t>Strategická situační analýza</a:t>
            </a:r>
          </a:p>
          <a:p>
            <a:pPr marL="0" indent="0" algn="just">
              <a:buNone/>
            </a:pPr>
            <a:endParaRPr lang="cs-CZ" sz="1600" dirty="0" smtClean="0"/>
          </a:p>
          <a:p>
            <a:pPr algn="just"/>
            <a:r>
              <a:rPr lang="cs-CZ" sz="1600" dirty="0" smtClean="0"/>
              <a:t>Generování souboru strategických alternativ</a:t>
            </a:r>
          </a:p>
          <a:p>
            <a:pPr lvl="1" algn="just"/>
            <a:r>
              <a:rPr lang="cs-CZ" sz="1600" dirty="0" smtClean="0"/>
              <a:t>Vytvoření širokého spektra strategických alternativ</a:t>
            </a:r>
          </a:p>
          <a:p>
            <a:pPr lvl="1" algn="just"/>
            <a:r>
              <a:rPr lang="cs-CZ" sz="1600" dirty="0" smtClean="0"/>
              <a:t>Strategické alternativy vytvořené na základě složitosti a důležitosti problému</a:t>
            </a:r>
          </a:p>
          <a:p>
            <a:pPr marL="0" indent="0" algn="just">
              <a:buNone/>
            </a:pPr>
            <a:endParaRPr lang="cs-CZ" sz="1600" dirty="0" smtClean="0"/>
          </a:p>
          <a:p>
            <a:pPr algn="just"/>
            <a:r>
              <a:rPr lang="cs-CZ" sz="1600" dirty="0" smtClean="0"/>
              <a:t>Zúžení souboru strategických alternativ</a:t>
            </a:r>
          </a:p>
          <a:p>
            <a:pPr lvl="1" algn="just"/>
            <a:r>
              <a:rPr lang="cs-CZ" sz="1600" dirty="0" smtClean="0"/>
              <a:t>Zúžení souboru strategických alternativ za pomoci kritérií vycházejících z cílů a disponibilních zdrojů.</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92688" cy="507703"/>
          </a:xfrm>
        </p:spPr>
        <p:txBody>
          <a:bodyPr/>
          <a:lstStyle/>
          <a:p>
            <a:r>
              <a:rPr lang="cs-CZ" dirty="0" smtClean="0"/>
              <a:t>Proces generování strategických alternativ</a:t>
            </a:r>
            <a:endParaRPr lang="cs-CZ" dirty="0"/>
          </a:p>
        </p:txBody>
      </p:sp>
    </p:spTree>
    <p:extLst>
      <p:ext uri="{BB962C8B-B14F-4D97-AF65-F5344CB8AC3E}">
        <p14:creationId xmlns:p14="http://schemas.microsoft.com/office/powerpoint/2010/main" val="164013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smtClean="0"/>
              <a:t>Zřejmé, jasné alternativy </a:t>
            </a:r>
          </a:p>
          <a:p>
            <a:pPr algn="just"/>
            <a:r>
              <a:rPr lang="cs-CZ" sz="1600" dirty="0" smtClean="0"/>
              <a:t>vyplývají ze současné, zřejmé strategie podniku</a:t>
            </a:r>
          </a:p>
          <a:p>
            <a:pPr algn="just"/>
            <a:r>
              <a:rPr lang="cs-CZ" sz="1600" dirty="0" smtClean="0"/>
              <a:t>jsou realizované drobnými úpravami a dalším rozvojem, např. přidání nové položky do výrobkové řady nebo restrukturalizace systému odbytu</a:t>
            </a:r>
          </a:p>
          <a:p>
            <a:pPr algn="just"/>
            <a:endParaRPr lang="cs-CZ" sz="1600" dirty="0" smtClean="0"/>
          </a:p>
          <a:p>
            <a:pPr marL="0" indent="0" algn="just">
              <a:buNone/>
            </a:pPr>
            <a:r>
              <a:rPr lang="cs-CZ" sz="1600" b="1" dirty="0" smtClean="0"/>
              <a:t>Kreativní alternativy </a:t>
            </a:r>
          </a:p>
          <a:p>
            <a:pPr algn="just"/>
            <a:r>
              <a:rPr lang="cs-CZ" sz="1600" dirty="0" smtClean="0"/>
              <a:t>obsahují nové přístupy k řešení problému</a:t>
            </a:r>
          </a:p>
          <a:p>
            <a:pPr algn="just"/>
            <a:r>
              <a:rPr lang="cs-CZ" sz="1600" dirty="0" smtClean="0"/>
              <a:t>aplikují se nové myšlenkové pochody, </a:t>
            </a:r>
          </a:p>
          <a:p>
            <a:pPr algn="just"/>
            <a:r>
              <a:rPr lang="cs-CZ" sz="1600" dirty="0" smtClean="0"/>
              <a:t>opouští se dosavadní předpoklady a stereotypy</a:t>
            </a:r>
          </a:p>
          <a:p>
            <a:pPr marL="0" indent="0" algn="just">
              <a:buNone/>
            </a:pPr>
            <a:endParaRPr lang="cs-CZ" sz="1600" dirty="0" smtClean="0"/>
          </a:p>
          <a:p>
            <a:pPr marL="0" indent="0" algn="just">
              <a:buNone/>
            </a:pPr>
            <a:r>
              <a:rPr lang="cs-CZ" sz="1600" b="1" dirty="0" smtClean="0"/>
              <a:t>Nemyslitelné alternativy </a:t>
            </a:r>
          </a:p>
          <a:p>
            <a:pPr algn="just"/>
            <a:r>
              <a:rPr lang="cs-CZ" sz="1600" dirty="0" smtClean="0"/>
              <a:t>jsou nepřijatelné z hlediska pravidel podniku, </a:t>
            </a:r>
          </a:p>
          <a:p>
            <a:pPr algn="just"/>
            <a:r>
              <a:rPr lang="cs-CZ" sz="1600" dirty="0" smtClean="0"/>
              <a:t>v podniku se o nich přemýšlí (nejsou zcela nemyslitelné), </a:t>
            </a:r>
          </a:p>
          <a:p>
            <a:pPr algn="just"/>
            <a:r>
              <a:rPr lang="cs-CZ" sz="1600" dirty="0" smtClean="0"/>
              <a:t>jejich využití je nízké, jelikož odráží radikální rozchod s tradičními metodami</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968552" cy="507703"/>
          </a:xfrm>
        </p:spPr>
        <p:txBody>
          <a:bodyPr/>
          <a:lstStyle/>
          <a:p>
            <a:r>
              <a:rPr lang="cs-CZ" dirty="0" smtClean="0"/>
              <a:t>Typy alternativ</a:t>
            </a:r>
            <a:endParaRPr lang="cs-CZ" dirty="0"/>
          </a:p>
        </p:txBody>
      </p:sp>
    </p:spTree>
    <p:extLst>
      <p:ext uri="{BB962C8B-B14F-4D97-AF65-F5344CB8AC3E}">
        <p14:creationId xmlns:p14="http://schemas.microsoft.com/office/powerpoint/2010/main" val="163826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Hodnocení jednotlivých strategických alternativ ve vztahu ke kritériím</a:t>
            </a:r>
            <a:r>
              <a:rPr lang="cs-CZ" sz="1600" dirty="0" smtClean="0"/>
              <a:t>:</a:t>
            </a:r>
          </a:p>
          <a:p>
            <a:pPr algn="just"/>
            <a:endParaRPr lang="cs-CZ" sz="1600" dirty="0"/>
          </a:p>
          <a:p>
            <a:pPr lvl="1" algn="just"/>
            <a:r>
              <a:rPr lang="cs-CZ" sz="1600" dirty="0" smtClean="0"/>
              <a:t>Přijatelnost – kritérium</a:t>
            </a:r>
            <a:r>
              <a:rPr lang="cs-CZ" sz="1600" dirty="0"/>
              <a:t>, které vypovídá o tom, do jaké míry splní jednotlivé strategie očekávání, která jsou s nimi spojena (návratnost, riziko), a do jaké míry vyhoví různým očekáváním zájmových </a:t>
            </a:r>
            <a:r>
              <a:rPr lang="cs-CZ" sz="1600" dirty="0" smtClean="0"/>
              <a:t>skupin.</a:t>
            </a:r>
            <a:endParaRPr lang="cs-CZ" sz="1600" dirty="0"/>
          </a:p>
          <a:p>
            <a:pPr lvl="1" algn="just">
              <a:buNone/>
            </a:pPr>
            <a:endParaRPr lang="cs-CZ" sz="1600" dirty="0"/>
          </a:p>
          <a:p>
            <a:pPr lvl="1" algn="just"/>
            <a:r>
              <a:rPr lang="cs-CZ" sz="1600" dirty="0" smtClean="0"/>
              <a:t>Vhodnost – kritérium</a:t>
            </a:r>
            <a:r>
              <a:rPr lang="cs-CZ" sz="1600" dirty="0"/>
              <a:t>, které určuje do jaké míry odpovídají srovnávané strategie předpokládaným budoucím trendům a změnám prostředí a do jaké míry jsou využity klíčové kvalifikace podniku.</a:t>
            </a:r>
          </a:p>
          <a:p>
            <a:pPr lvl="1" algn="just">
              <a:buNone/>
            </a:pPr>
            <a:endParaRPr lang="cs-CZ" sz="1600" dirty="0"/>
          </a:p>
          <a:p>
            <a:pPr lvl="1" algn="just"/>
            <a:r>
              <a:rPr lang="cs-CZ" sz="1600" dirty="0" smtClean="0"/>
              <a:t>Realizovatelnost – kritérium</a:t>
            </a:r>
            <a:r>
              <a:rPr lang="cs-CZ" sz="1600" dirty="0"/>
              <a:t>, které sleduje praktickou využitelnost strategie. V jeho rámci se hodnotí nároky strategií na zdrojovou základnu a strategické způsobilosti podniku</a:t>
            </a:r>
          </a:p>
          <a:p>
            <a:pPr lvl="1"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Kritéria výběru strategie</a:t>
            </a:r>
            <a:endParaRPr lang="cs-CZ" dirty="0"/>
          </a:p>
        </p:txBody>
      </p:sp>
    </p:spTree>
    <p:extLst>
      <p:ext uri="{BB962C8B-B14F-4D97-AF65-F5344CB8AC3E}">
        <p14:creationId xmlns:p14="http://schemas.microsoft.com/office/powerpoint/2010/main" val="28091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i="1" dirty="0"/>
              <a:t>Plánovitý přístup</a:t>
            </a:r>
            <a:r>
              <a:rPr lang="cs-CZ" sz="1600" dirty="0"/>
              <a:t>, založený na formálním zhodnocení alternativ je nejblíže probíraným postupům. Je založen na tom, že jsou záměry podniku kvantifikovány a použity jako měřítka, podle nichž jsou hodnoceny různé alternativy. Druhy hodnotících technik jsou v procesu rozhodování rozhodující. Na druhé straně tyto formální postupy nemohou být jediným nástrojem pro výběr strategií. </a:t>
            </a:r>
            <a:r>
              <a:rPr lang="cs-CZ" sz="1600" dirty="0" smtClean="0"/>
              <a:t>přispívají </a:t>
            </a:r>
            <a:r>
              <a:rPr lang="cs-CZ" sz="1600" dirty="0"/>
              <a:t>ke zvýšení odborné úrovně rozhodovacího procesu</a:t>
            </a:r>
            <a:r>
              <a:rPr lang="cs-CZ" sz="1600" dirty="0" smtClean="0"/>
              <a:t>.</a:t>
            </a:r>
          </a:p>
          <a:p>
            <a:pPr algn="just"/>
            <a:endParaRPr lang="cs-CZ" sz="1600" dirty="0"/>
          </a:p>
          <a:p>
            <a:pPr algn="just"/>
            <a:r>
              <a:rPr lang="cs-CZ" sz="1600" b="1" i="1" dirty="0"/>
              <a:t>Řízení</a:t>
            </a:r>
            <a:r>
              <a:rPr lang="cs-CZ" sz="1600" dirty="0"/>
              <a:t> – v tomto přístupu k výběru strategie dominuje rozhodnutí na nejvyšší úrovni řízení na základě informací z různých úrovní zevnitř i vně podniku. Jsou-li strategie vybírány tímto způsobem, je velká pravděpodobnost, že budou komplexní a funkční. Důležitou roli však hraje kvalita informací, na jejichž základě jsou činěna strategická rozhodnutí.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Přístupy k výběru strategie I</a:t>
            </a:r>
            <a:endParaRPr lang="cs-CZ" dirty="0"/>
          </a:p>
        </p:txBody>
      </p:sp>
    </p:spTree>
    <p:extLst>
      <p:ext uri="{BB962C8B-B14F-4D97-AF65-F5344CB8AC3E}">
        <p14:creationId xmlns:p14="http://schemas.microsoft.com/office/powerpoint/2010/main" val="228392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i="1" dirty="0" smtClean="0"/>
              <a:t>Poučení </a:t>
            </a:r>
            <a:r>
              <a:rPr lang="cs-CZ" sz="1600" b="1" i="1" dirty="0"/>
              <a:t>zkušeností</a:t>
            </a:r>
            <a:r>
              <a:rPr lang="cs-CZ" sz="1600" dirty="0"/>
              <a:t> – souběžný proces probíhající uvnitř „operačních“ jednotek podniku a reagující a adaptující se na měnící se prostředí. Tento přístup lze doporučit, ovšem jen za předpokladu, že je řízen. Není-li tento proces řízen, hrozí riziko, že se strategický vývoj uvnitř podniku bude ubírat různými směry</a:t>
            </a:r>
            <a:r>
              <a:rPr lang="cs-CZ" sz="1600" dirty="0" smtClean="0"/>
              <a:t>.</a:t>
            </a:r>
          </a:p>
          <a:p>
            <a:pPr algn="just"/>
            <a:endParaRPr lang="cs-CZ" sz="1600" dirty="0"/>
          </a:p>
          <a:p>
            <a:pPr algn="just"/>
            <a:r>
              <a:rPr lang="cs-CZ" sz="1600" b="1" i="1" dirty="0"/>
              <a:t>Vnucený výběr</a:t>
            </a:r>
            <a:r>
              <a:rPr lang="cs-CZ" sz="1600" dirty="0"/>
              <a:t> – může nastat tehdy, když hlavní změny v prostředí zatlačí do pozadí ostatní vlivy, například zásadní technologické objevy. Dalšími případy vnuceného výběru mohou být situace dominantního vlivu nějaké externí zájmové skupiny nebo mimořádné konfiguraci nepříznivých podmínek. Nebezpečí vnuceného výběru lze eliminovat kvalitním a průběžným strategickým managementem, zejména permanentní strategickou analýzou. Například metoda plánování strategií pomocí scénářů vede k připravenosti managementu na různé alternativy vývoje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Přístupy k výběru strategie II</a:t>
            </a:r>
            <a:endParaRPr lang="cs-CZ" dirty="0"/>
          </a:p>
        </p:txBody>
      </p:sp>
    </p:spTree>
    <p:extLst>
      <p:ext uri="{BB962C8B-B14F-4D97-AF65-F5344CB8AC3E}">
        <p14:creationId xmlns:p14="http://schemas.microsoft.com/office/powerpoint/2010/main" val="366779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Postupný sběr relevantních informací, jejich třídění a zpracování, které vyústí v rozhodnutí.</a:t>
            </a:r>
          </a:p>
          <a:p>
            <a:pPr lvl="0" algn="just"/>
            <a:r>
              <a:rPr lang="cs-CZ" sz="1600" dirty="0"/>
              <a:t>Proces hledání co možná nejoptimálnější možnosti úspěšně zvládnout přechod ze současné pozice do stanoveného cíle.</a:t>
            </a:r>
          </a:p>
          <a:p>
            <a:pPr lvl="0" algn="just"/>
            <a:r>
              <a:rPr lang="cs-CZ" sz="1600" dirty="0"/>
              <a:t>Volba základního východiska pro následující tvorbu strategie podniku.</a:t>
            </a:r>
          </a:p>
          <a:p>
            <a:pPr algn="just"/>
            <a:endParaRPr lang="cs-CZ" sz="1600" dirty="0" smtClean="0"/>
          </a:p>
          <a:p>
            <a:r>
              <a:rPr lang="cs-CZ" sz="1600" dirty="0"/>
              <a:t>Při tomto postupu sehrávají velmi důležitou úlohu správně vybrané informace, které by měly mít tyto vlastnosti:</a:t>
            </a:r>
          </a:p>
          <a:p>
            <a:pPr lvl="1"/>
            <a:r>
              <a:rPr lang="cs-CZ" sz="1400" dirty="0"/>
              <a:t>být včas odhaleny a být věrohodné (přesné);</a:t>
            </a:r>
          </a:p>
          <a:p>
            <a:pPr lvl="1"/>
            <a:r>
              <a:rPr lang="cs-CZ" sz="1400" dirty="0"/>
              <a:t>vztahovat se k tomu co potřebujeme vědět;</a:t>
            </a:r>
          </a:p>
          <a:p>
            <a:pPr lvl="1"/>
            <a:r>
              <a:rPr lang="cs-CZ" sz="1400" dirty="0"/>
              <a:t>být použitelné nejen svým obsahem, ale i jasností, přesností, presentací a uživatelskou přístupností).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smtClean="0"/>
              <a:t>Chápání strategického procesu rozhodování</a:t>
            </a:r>
            <a:endParaRPr lang="cs-CZ" dirty="0"/>
          </a:p>
        </p:txBody>
      </p:sp>
    </p:spTree>
    <p:extLst>
      <p:ext uri="{BB962C8B-B14F-4D97-AF65-F5344CB8AC3E}">
        <p14:creationId xmlns:p14="http://schemas.microsoft.com/office/powerpoint/2010/main" val="178869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Implementace strategie představuje skutečnou realizaci strategie, uvedení strategie do života. </a:t>
            </a:r>
          </a:p>
          <a:p>
            <a:pPr algn="just"/>
            <a:r>
              <a:rPr lang="cs-CZ" sz="1600" dirty="0" smtClean="0"/>
              <a:t>Proces implementace probíhá v několika krocích a vyžaduje také řízení strategických změn. </a:t>
            </a:r>
          </a:p>
          <a:p>
            <a:pPr algn="just"/>
            <a:r>
              <a:rPr lang="cs-CZ" sz="1600" dirty="0" smtClean="0"/>
              <a:t>Celkový proces implementace strategie musí být v souladu s celkovou situací podniku, strukturou podniku, cílem strategie, rozsahem strategických změn, manažerskými znalostmi, styly a metodami.</a:t>
            </a:r>
          </a:p>
          <a:p>
            <a:pPr algn="just"/>
            <a:r>
              <a:rPr lang="cs-CZ" sz="1600" dirty="0" smtClean="0"/>
              <a:t>Implementace a prosazování strategie vyžaduje více energie a času než její samotná formulace. </a:t>
            </a:r>
          </a:p>
          <a:p>
            <a:pPr algn="just"/>
            <a:r>
              <a:rPr lang="cs-CZ" sz="1600" dirty="0" smtClean="0"/>
              <a:t>Při jejím prosazování je velmi důležitá disciplína, schopnost plánovat, schopnost stimulovat a kontrola. To je rozdíl oproti formulování strategie, která spíše vyžaduje a je pro ni rozhodující tzv. kreativní chaos.</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Podstata implementace strategie</a:t>
            </a:r>
            <a:endParaRPr lang="cs-CZ" dirty="0"/>
          </a:p>
        </p:txBody>
      </p:sp>
    </p:spTree>
    <p:extLst>
      <p:ext uri="{BB962C8B-B14F-4D97-AF65-F5344CB8AC3E}">
        <p14:creationId xmlns:p14="http://schemas.microsoft.com/office/powerpoint/2010/main" val="191332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Určení intervenčních </a:t>
            </a:r>
            <a:r>
              <a:rPr lang="cs-CZ" sz="1600" dirty="0" smtClean="0"/>
              <a:t>oblastí – stanovení konkrétních aktivit a procesů v podniku dotčených implementací vybrané strategie.</a:t>
            </a:r>
            <a:endParaRPr lang="cs-CZ" sz="1600" dirty="0"/>
          </a:p>
          <a:p>
            <a:pPr>
              <a:buNone/>
            </a:pPr>
            <a:endParaRPr lang="cs-CZ" sz="1600" dirty="0"/>
          </a:p>
          <a:p>
            <a:r>
              <a:rPr lang="cs-CZ" sz="1600" dirty="0"/>
              <a:t>Personální </a:t>
            </a:r>
            <a:r>
              <a:rPr lang="cs-CZ" sz="1600" dirty="0" smtClean="0"/>
              <a:t>zajištění – výběr konkrétních osob zajišťujících implementaci strategii a stanovení osobní odpovědnosti jednotlivých osob.</a:t>
            </a:r>
            <a:endParaRPr lang="cs-CZ" sz="1600" dirty="0"/>
          </a:p>
          <a:p>
            <a:pPr>
              <a:buNone/>
            </a:pPr>
            <a:endParaRPr lang="cs-CZ" sz="1600" dirty="0"/>
          </a:p>
          <a:p>
            <a:r>
              <a:rPr lang="cs-CZ" sz="1600" dirty="0"/>
              <a:t>Etapy procesu </a:t>
            </a:r>
            <a:r>
              <a:rPr lang="cs-CZ" sz="1600" dirty="0" smtClean="0"/>
              <a:t>implementace – stanovení jednotlivých fází procesu implementace, včetně stanovení časového rámce jednotlivých etap.</a:t>
            </a:r>
            <a:endParaRPr lang="cs-CZ" sz="1600" dirty="0"/>
          </a:p>
          <a:p>
            <a:pPr>
              <a:buNone/>
            </a:pPr>
            <a:endParaRPr lang="cs-CZ" sz="1600" dirty="0"/>
          </a:p>
          <a:p>
            <a:r>
              <a:rPr lang="cs-CZ" sz="1600" dirty="0"/>
              <a:t>Průběžná kontrola procesu </a:t>
            </a:r>
            <a:r>
              <a:rPr lang="cs-CZ" sz="1600" dirty="0" smtClean="0"/>
              <a:t>implementace – stanovení kontrolních mechanismů sledujících průběh procesu implementace. </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Plán implementace strategie</a:t>
            </a:r>
            <a:endParaRPr lang="cs-CZ" dirty="0"/>
          </a:p>
        </p:txBody>
      </p:sp>
    </p:spTree>
    <p:extLst>
      <p:ext uri="{BB962C8B-B14F-4D97-AF65-F5344CB8AC3E}">
        <p14:creationId xmlns:p14="http://schemas.microsoft.com/office/powerpoint/2010/main" val="32584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Vyšší nároky na čas </a:t>
            </a:r>
            <a:r>
              <a:rPr lang="cs-CZ" sz="1600" dirty="0" smtClean="0"/>
              <a:t>– implementace samotné strategie, oproti její formulace, může trvat i několik let. Dlouhodobost procesu implementace vytváří obtížnější podmínky pro manažery z hlediska této implementace. Čím trvá implementace déle, tím častěji může dojít ke změně podmínek externího, ale i interního podnikatelského prostředí. Na změnu podmínek musí implementace včas reagovat, a to případnými korekcemi strategie.</a:t>
            </a:r>
          </a:p>
          <a:p>
            <a:pPr algn="just"/>
            <a:endParaRPr lang="cs-CZ" sz="1600" dirty="0" smtClean="0"/>
          </a:p>
          <a:p>
            <a:pPr algn="just"/>
            <a:r>
              <a:rPr lang="cs-CZ" sz="1600" b="1" dirty="0" smtClean="0"/>
              <a:t>Zapojení většího počtu lidí </a:t>
            </a:r>
            <a:r>
              <a:rPr lang="cs-CZ" sz="1600" dirty="0" smtClean="0"/>
              <a:t>– implementace strategie vyžaduje obvykle větší počet lidí z více řídících úrovní organizace, a to především z střední a operativní úrovně řízení. To vyvolává větší nároky na vertikální i horizontální komunikaci a celkovou koordinaci všech podnikových aktivit. Navíc komplikuje implementaci strategie i potřeba zajištění běžných aktivit a fungování podniku. Dlouhodobý charakter implementace a zapojení většího počtu lidí pak může vést ke vzniku významných problémů ohrožujících úspěšnost implementace. </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Důvody náročnosti implementace strategie I</a:t>
            </a:r>
            <a:endParaRPr lang="cs-CZ" dirty="0"/>
          </a:p>
        </p:txBody>
      </p:sp>
    </p:spTree>
    <p:extLst>
      <p:ext uri="{BB962C8B-B14F-4D97-AF65-F5344CB8AC3E}">
        <p14:creationId xmlns:p14="http://schemas.microsoft.com/office/powerpoint/2010/main" val="189475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7519" y="7155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Nedostatečné dovednosti a znalosti manažerů potřebné pro implementaci strategie </a:t>
            </a:r>
            <a:r>
              <a:rPr lang="cs-CZ" sz="1600" dirty="0" smtClean="0"/>
              <a:t>– nedostatečné dovednosti a znalosti manažerů jsou odrazem školících  a přípravných systémů manažerů, které jsou prioritně zaměřeny na tvorbu strategií, především pak funkčních strategií, a na problematiku plánování jako takovou. Také pozornost odborné literatury je upřena především na tvorbu strategie a plánování, podstatně méně pak na samotnou implementaci strategie.</a:t>
            </a:r>
          </a:p>
          <a:p>
            <a:pPr algn="just"/>
            <a:endParaRPr lang="cs-CZ" sz="1600" dirty="0" smtClean="0"/>
          </a:p>
          <a:p>
            <a:pPr algn="just"/>
            <a:r>
              <a:rPr lang="cs-CZ" sz="1600" b="1" dirty="0" smtClean="0"/>
              <a:t>Neexistence modelů poskytujících manažerům jasný návod nebo vodítko pro implementaci strategie </a:t>
            </a:r>
            <a:r>
              <a:rPr lang="cs-CZ" sz="1600" dirty="0" smtClean="0"/>
              <a:t>– neexistence takových modelů může vést k nekoordinovaným, divergentním a někdy až ke konfliktním rozhodnutím a akcím. Manažeři potřebují vědět, jaký krok je potřeba udělat, co je náplní tohoto kroku a kdy je potřeba jej udělat. Odborná literatura v tomto případě poskytuje pouze rámcový model implementace obecného charakteru. Ve většině případů tyto rámcové modely nesplňují požadavky na to, aby mohly být praktickým vodítkem manažerů při realizaci strategie. </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Důvody náročnosti implementace strategie II</a:t>
            </a:r>
            <a:endParaRPr lang="cs-CZ" dirty="0"/>
          </a:p>
        </p:txBody>
      </p:sp>
    </p:spTree>
    <p:extLst>
      <p:ext uri="{BB962C8B-B14F-4D97-AF65-F5344CB8AC3E}">
        <p14:creationId xmlns:p14="http://schemas.microsoft.com/office/powerpoint/2010/main" val="43291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smtClean="0"/>
              <a:t>Implementace strategie vychází </a:t>
            </a:r>
            <a:r>
              <a:rPr lang="cs-CZ" sz="1600" dirty="0"/>
              <a:t>z</a:t>
            </a:r>
          </a:p>
          <a:p>
            <a:pPr lvl="1"/>
            <a:r>
              <a:rPr lang="cs-CZ" sz="1600" dirty="0"/>
              <a:t>Teorie změny</a:t>
            </a:r>
          </a:p>
          <a:p>
            <a:pPr lvl="1"/>
            <a:r>
              <a:rPr lang="cs-CZ" sz="1600" dirty="0"/>
              <a:t>Principů řízení změny</a:t>
            </a:r>
          </a:p>
          <a:p>
            <a:pPr lvl="1">
              <a:buNone/>
            </a:pPr>
            <a:endParaRPr lang="cs-CZ" sz="1600" dirty="0"/>
          </a:p>
          <a:p>
            <a:r>
              <a:rPr lang="cs-CZ" sz="1600" dirty="0"/>
              <a:t>Faktory </a:t>
            </a:r>
            <a:r>
              <a:rPr lang="cs-CZ" sz="1600" dirty="0" smtClean="0"/>
              <a:t>ovlivňující způsob implementace strategie</a:t>
            </a:r>
            <a:endParaRPr lang="cs-CZ" sz="1600" dirty="0"/>
          </a:p>
          <a:p>
            <a:pPr lvl="1"/>
            <a:r>
              <a:rPr lang="cs-CZ" sz="1600" dirty="0"/>
              <a:t>Typ </a:t>
            </a:r>
            <a:r>
              <a:rPr lang="cs-CZ" sz="1600" dirty="0" smtClean="0"/>
              <a:t> a velikost podniku</a:t>
            </a:r>
            <a:endParaRPr lang="cs-CZ" sz="1600" dirty="0"/>
          </a:p>
          <a:p>
            <a:pPr lvl="1"/>
            <a:r>
              <a:rPr lang="cs-CZ" sz="1600" dirty="0"/>
              <a:t>Věk podniku</a:t>
            </a:r>
          </a:p>
          <a:p>
            <a:pPr lvl="1"/>
            <a:r>
              <a:rPr lang="cs-CZ" sz="1600" dirty="0"/>
              <a:t>Dostupné zdroje</a:t>
            </a:r>
          </a:p>
          <a:p>
            <a:pPr lvl="1"/>
            <a:r>
              <a:rPr lang="cs-CZ" sz="1600" dirty="0"/>
              <a:t>Věk </a:t>
            </a:r>
            <a:r>
              <a:rPr lang="cs-CZ" sz="1600" dirty="0" smtClean="0"/>
              <a:t>a fáze vývoje trhu a další faktory.</a:t>
            </a:r>
            <a:endParaRPr lang="cs-CZ" sz="1600" dirty="0"/>
          </a:p>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Východiska a faktory ovlivňující implementaci strategii</a:t>
            </a:r>
            <a:endParaRPr lang="cs-CZ" dirty="0"/>
          </a:p>
        </p:txBody>
      </p:sp>
    </p:spTree>
    <p:extLst>
      <p:ext uri="{BB962C8B-B14F-4D97-AF65-F5344CB8AC3E}">
        <p14:creationId xmlns:p14="http://schemas.microsoft.com/office/powerpoint/2010/main" val="256482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Obecný model řízení změny</a:t>
            </a:r>
          </a:p>
          <a:p>
            <a:pPr lvl="1" algn="just"/>
            <a:r>
              <a:rPr lang="cs-CZ" sz="1600" dirty="0"/>
              <a:t>Analytická </a:t>
            </a:r>
            <a:r>
              <a:rPr lang="cs-CZ" sz="1600" dirty="0" smtClean="0"/>
              <a:t>fáze – situační analýza a stanovení problému</a:t>
            </a:r>
            <a:endParaRPr lang="cs-CZ" sz="1600" dirty="0"/>
          </a:p>
          <a:p>
            <a:pPr lvl="1" algn="just"/>
            <a:r>
              <a:rPr lang="cs-CZ" sz="1600" dirty="0"/>
              <a:t>Návrhová fáze – vytvoření modelu, stanovení agenta změny, intervenční oblasti podniku</a:t>
            </a:r>
          </a:p>
          <a:p>
            <a:pPr lvl="1" algn="just"/>
            <a:r>
              <a:rPr lang="cs-CZ" sz="1600" dirty="0"/>
              <a:t>Realizační </a:t>
            </a:r>
            <a:r>
              <a:rPr lang="cs-CZ" sz="1600" dirty="0" smtClean="0"/>
              <a:t>fáze – realizace samotné změny a její implementace</a:t>
            </a:r>
            <a:endParaRPr lang="cs-CZ" sz="1600" dirty="0"/>
          </a:p>
          <a:p>
            <a:pPr lvl="1" algn="just"/>
            <a:r>
              <a:rPr lang="cs-CZ" sz="1600" dirty="0"/>
              <a:t>Hodnotová </a:t>
            </a:r>
            <a:r>
              <a:rPr lang="cs-CZ" sz="1600" dirty="0" smtClean="0"/>
              <a:t>fáze – kontrola realizace změny a přínos podniku</a:t>
            </a:r>
            <a:endParaRPr lang="cs-CZ" sz="1600" dirty="0"/>
          </a:p>
          <a:p>
            <a:pPr lvl="1" algn="just">
              <a:buNone/>
            </a:pPr>
            <a:endParaRPr lang="cs-CZ" sz="1600" dirty="0"/>
          </a:p>
          <a:p>
            <a:pPr algn="just"/>
            <a:r>
              <a:rPr lang="cs-CZ" sz="1600" b="1" dirty="0" err="1"/>
              <a:t>Lewinův</a:t>
            </a:r>
            <a:r>
              <a:rPr lang="cs-CZ" sz="1600" b="1" dirty="0"/>
              <a:t> model řízení změny</a:t>
            </a:r>
          </a:p>
          <a:p>
            <a:pPr lvl="1" algn="just"/>
            <a:r>
              <a:rPr lang="cs-CZ" sz="1600" dirty="0"/>
              <a:t>Rozmrazení </a:t>
            </a:r>
            <a:r>
              <a:rPr lang="cs-CZ" sz="1600" dirty="0" smtClean="0"/>
              <a:t>– vytržení lidí ze současného stavu, komunikace a přesvědčování o potřebnosti změn.</a:t>
            </a:r>
            <a:endParaRPr lang="cs-CZ" sz="1600" dirty="0"/>
          </a:p>
          <a:p>
            <a:pPr lvl="1" algn="just"/>
            <a:r>
              <a:rPr lang="cs-CZ" sz="1600" dirty="0"/>
              <a:t>Provedení změny (přechod na novou úroveň</a:t>
            </a:r>
            <a:r>
              <a:rPr lang="cs-CZ" sz="1600" dirty="0" smtClean="0"/>
              <a:t>) – změny jsou realizovány.</a:t>
            </a:r>
            <a:endParaRPr lang="cs-CZ" sz="1600" dirty="0"/>
          </a:p>
          <a:p>
            <a:pPr lvl="1" algn="just"/>
            <a:r>
              <a:rPr lang="cs-CZ" sz="1600" dirty="0"/>
              <a:t>Zamrazení (</a:t>
            </a:r>
            <a:r>
              <a:rPr lang="cs-CZ" sz="1600" dirty="0" smtClean="0"/>
              <a:t>stabilizace) – stabilizace systému umožňující realizaci požadovaných výkonů a výsledků.</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Model řízení změny – implementace </a:t>
            </a:r>
            <a:endParaRPr lang="cs-CZ" dirty="0"/>
          </a:p>
        </p:txBody>
      </p:sp>
    </p:spTree>
    <p:extLst>
      <p:ext uri="{BB962C8B-B14F-4D97-AF65-F5344CB8AC3E}">
        <p14:creationId xmlns:p14="http://schemas.microsoft.com/office/powerpoint/2010/main" val="294299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Maximálně pozitivní vztah</a:t>
            </a:r>
          </a:p>
          <a:p>
            <a:r>
              <a:rPr lang="cs-CZ" sz="1600" dirty="0"/>
              <a:t>Příležitost (aktivní přístup)</a:t>
            </a:r>
          </a:p>
          <a:p>
            <a:r>
              <a:rPr lang="cs-CZ" sz="1600" dirty="0"/>
              <a:t>Hrozba (pasivní přístup)</a:t>
            </a:r>
          </a:p>
          <a:p>
            <a:r>
              <a:rPr lang="cs-CZ" sz="1600" dirty="0"/>
              <a:t>Maximálně negativní vztah</a:t>
            </a:r>
          </a:p>
          <a:p>
            <a:pPr>
              <a:buNone/>
            </a:pPr>
            <a:endParaRPr lang="cs-CZ" sz="1600" dirty="0"/>
          </a:p>
          <a:p>
            <a:r>
              <a:rPr lang="cs-CZ" sz="1600" b="1" i="1" dirty="0"/>
              <a:t>Odpor ke změnám</a:t>
            </a:r>
            <a:r>
              <a:rPr lang="cs-CZ" sz="1600" dirty="0"/>
              <a:t>	</a:t>
            </a:r>
          </a:p>
          <a:p>
            <a:pPr lvl="1"/>
            <a:r>
              <a:rPr lang="cs-CZ" sz="1600" dirty="0" smtClean="0"/>
              <a:t>Jednotlivec – kolektiv</a:t>
            </a:r>
            <a:endParaRPr lang="cs-CZ" sz="1600" dirty="0"/>
          </a:p>
          <a:p>
            <a:pPr lvl="1"/>
            <a:r>
              <a:rPr lang="cs-CZ" sz="1600" dirty="0"/>
              <a:t>Oprávněný – neoprávněný</a:t>
            </a:r>
          </a:p>
          <a:p>
            <a:pPr lvl="1"/>
            <a:r>
              <a:rPr lang="cs-CZ" sz="1600" dirty="0"/>
              <a:t>Zjevný – skrytý</a:t>
            </a:r>
          </a:p>
          <a:p>
            <a:pPr lvl="1"/>
            <a:r>
              <a:rPr lang="cs-CZ" sz="1600" dirty="0"/>
              <a:t>Jasně cílený – nejasně vyjádřený</a:t>
            </a:r>
          </a:p>
          <a:p>
            <a:pPr lvl="1"/>
            <a:r>
              <a:rPr lang="cs-CZ" sz="1600" dirty="0"/>
              <a:t>Mocensky založený – pozičně slabý</a:t>
            </a:r>
          </a:p>
          <a:p>
            <a:pPr lvl="1"/>
            <a:r>
              <a:rPr lang="cs-CZ" sz="1600" dirty="0"/>
              <a:t>Aktivní </a:t>
            </a:r>
            <a:r>
              <a:rPr lang="cs-CZ" sz="1600" dirty="0" smtClean="0"/>
              <a:t>– pasivní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128792" cy="507703"/>
          </a:xfrm>
        </p:spPr>
        <p:txBody>
          <a:bodyPr/>
          <a:lstStyle/>
          <a:p>
            <a:r>
              <a:rPr lang="cs-CZ" dirty="0" smtClean="0"/>
              <a:t>Postoj zaměstnanců ke změnám při implementaci</a:t>
            </a:r>
            <a:endParaRPr lang="cs-CZ" dirty="0"/>
          </a:p>
        </p:txBody>
      </p:sp>
    </p:spTree>
    <p:extLst>
      <p:ext uri="{BB962C8B-B14F-4D97-AF65-F5344CB8AC3E}">
        <p14:creationId xmlns:p14="http://schemas.microsoft.com/office/powerpoint/2010/main" val="190254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Vyvolat vědomí naléhavosti uskutečnit změnu</a:t>
            </a:r>
          </a:p>
          <a:p>
            <a:r>
              <a:rPr lang="cs-CZ" sz="1600" dirty="0"/>
              <a:t>Sestavení koalice spolupracovníků prosazující změny</a:t>
            </a:r>
          </a:p>
          <a:p>
            <a:r>
              <a:rPr lang="cs-CZ" sz="1600" dirty="0"/>
              <a:t>Vytvoření vize a strategie</a:t>
            </a:r>
          </a:p>
          <a:p>
            <a:r>
              <a:rPr lang="cs-CZ" sz="1600" dirty="0"/>
              <a:t>Komunikace</a:t>
            </a:r>
          </a:p>
          <a:p>
            <a:r>
              <a:rPr lang="cs-CZ" sz="1600" dirty="0"/>
              <a:t>Posílení pravomoci zaměstnanců v širokém měřítku</a:t>
            </a:r>
          </a:p>
          <a:p>
            <a:r>
              <a:rPr lang="cs-CZ" sz="1600" dirty="0"/>
              <a:t>Vytváření krátkodobých vítězství</a:t>
            </a:r>
          </a:p>
          <a:p>
            <a:r>
              <a:rPr lang="cs-CZ" sz="1600" dirty="0"/>
              <a:t>Využití výsledků k podpoře dalších změn</a:t>
            </a:r>
          </a:p>
          <a:p>
            <a:r>
              <a:rPr lang="cs-CZ" sz="1600" dirty="0"/>
              <a:t>Zakotvení nových přístupů do podnikové kultury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472608" cy="507703"/>
          </a:xfrm>
        </p:spPr>
        <p:txBody>
          <a:bodyPr/>
          <a:lstStyle/>
          <a:p>
            <a:r>
              <a:rPr lang="cs-CZ" dirty="0" smtClean="0"/>
              <a:t>Překonání odporu ke změnám dle </a:t>
            </a:r>
            <a:r>
              <a:rPr lang="cs-CZ" dirty="0" err="1" smtClean="0"/>
              <a:t>Kottera</a:t>
            </a:r>
            <a:endParaRPr lang="cs-CZ" dirty="0"/>
          </a:p>
        </p:txBody>
      </p:sp>
    </p:spTree>
    <p:extLst>
      <p:ext uri="{BB962C8B-B14F-4D97-AF65-F5344CB8AC3E}">
        <p14:creationId xmlns:p14="http://schemas.microsoft.com/office/powerpoint/2010/main" val="385888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96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Velitelský </a:t>
            </a:r>
            <a:r>
              <a:rPr lang="cs-CZ" sz="1600" b="1" dirty="0" smtClean="0"/>
              <a:t>přístup </a:t>
            </a:r>
            <a:r>
              <a:rPr lang="cs-CZ" sz="1600" dirty="0" smtClean="0"/>
              <a:t>– je </a:t>
            </a:r>
            <a:r>
              <a:rPr lang="cs-CZ" sz="1600" dirty="0"/>
              <a:t>typickým </a:t>
            </a:r>
            <a:r>
              <a:rPr lang="cs-CZ" sz="1600" dirty="0" smtClean="0"/>
              <a:t>scénářem </a:t>
            </a:r>
            <a:r>
              <a:rPr lang="cs-CZ" sz="1600" dirty="0"/>
              <a:t>nejtradičnějšího přístupu k formulaci a implementaci strategie. </a:t>
            </a:r>
            <a:r>
              <a:rPr lang="cs-CZ" sz="1600" dirty="0" smtClean="0"/>
              <a:t>Top manažer </a:t>
            </a:r>
            <a:r>
              <a:rPr lang="cs-CZ" sz="1600" dirty="0"/>
              <a:t>připraví strategický plán, pozve manažery do zasedací místnosti, prezentuje jim strategii a řekne jim, aby ji implementovali. </a:t>
            </a:r>
            <a:r>
              <a:rPr lang="cs-CZ" sz="1600" dirty="0" smtClean="0"/>
              <a:t>Top manažer </a:t>
            </a:r>
            <a:r>
              <a:rPr lang="cs-CZ" sz="1600" dirty="0"/>
              <a:t>je v tomto případě zapojen pouze do formulování </a:t>
            </a:r>
            <a:r>
              <a:rPr lang="cs-CZ" sz="1600" dirty="0" smtClean="0"/>
              <a:t>strategie.</a:t>
            </a:r>
            <a:endParaRPr lang="cs-CZ" sz="1600" dirty="0"/>
          </a:p>
          <a:p>
            <a:pPr algn="just"/>
            <a:r>
              <a:rPr lang="cs-CZ" sz="1600" b="1" dirty="0" smtClean="0"/>
              <a:t>Organizační změna </a:t>
            </a:r>
            <a:r>
              <a:rPr lang="cs-CZ" sz="1600" dirty="0" smtClean="0"/>
              <a:t>– v</a:t>
            </a:r>
            <a:r>
              <a:rPr lang="cs-CZ" sz="1600" dirty="0"/>
              <a:t> případě organizační změny </a:t>
            </a:r>
            <a:r>
              <a:rPr lang="cs-CZ" sz="1600" dirty="0" smtClean="0"/>
              <a:t>top manažer </a:t>
            </a:r>
            <a:r>
              <a:rPr lang="cs-CZ" sz="1600" dirty="0"/>
              <a:t>provede strategická rozhodnutí a pak razí cestu implementaci tím, že přeuspořádá organizační strukturu, personál (= organizační změna) nebo zavede informační systém, schéma pro odměňování apod. (= přizpůsobení administrativních systémů).</a:t>
            </a:r>
          </a:p>
          <a:p>
            <a:pPr algn="just"/>
            <a:r>
              <a:rPr lang="cs-CZ" sz="1600" b="1" dirty="0" smtClean="0"/>
              <a:t>Spolupráce</a:t>
            </a:r>
            <a:r>
              <a:rPr lang="cs-CZ" sz="1600" dirty="0" smtClean="0"/>
              <a:t> – rozšiřuje </a:t>
            </a:r>
            <a:r>
              <a:rPr lang="cs-CZ" sz="1600" dirty="0"/>
              <a:t>přístup spolupráce strategická rozhodnutí na tým top manažerů v organizaci</a:t>
            </a:r>
          </a:p>
          <a:p>
            <a:pPr algn="just"/>
            <a:r>
              <a:rPr lang="cs-CZ" sz="1600" b="1" dirty="0" smtClean="0"/>
              <a:t>Kulturní přístup </a:t>
            </a:r>
            <a:r>
              <a:rPr lang="cs-CZ" sz="1600" dirty="0" smtClean="0"/>
              <a:t>– zapojuje </a:t>
            </a:r>
            <a:r>
              <a:rPr lang="cs-CZ" sz="1600" dirty="0"/>
              <a:t>i nižší články řízení v </a:t>
            </a:r>
            <a:r>
              <a:rPr lang="cs-CZ" sz="1600" dirty="0" smtClean="0"/>
              <a:t>organizaci a další prvky externího prostředí.</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Přístupy k implementaci strategie</a:t>
            </a:r>
            <a:endParaRPr lang="cs-CZ" dirty="0"/>
          </a:p>
        </p:txBody>
      </p:sp>
    </p:spTree>
    <p:extLst>
      <p:ext uri="{BB962C8B-B14F-4D97-AF65-F5344CB8AC3E}">
        <p14:creationId xmlns:p14="http://schemas.microsoft.com/office/powerpoint/2010/main" val="411727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Centrálním problémem v implementaci strategie bývá převést strategické záměry a cíle do určení těch faktorů, které jsou kritické pro dosažení těchto cílů a těch klíčových úkolů, které zajistí úspěch. Zásady pro KFÚ a klíčové úkoly</a:t>
            </a:r>
            <a:r>
              <a:rPr lang="cs-CZ" sz="1600" dirty="0" smtClean="0"/>
              <a:t>:</a:t>
            </a:r>
          </a:p>
          <a:p>
            <a:pPr algn="just"/>
            <a:endParaRPr lang="cs-CZ" sz="1600" dirty="0"/>
          </a:p>
          <a:p>
            <a:pPr lvl="0" algn="just"/>
            <a:r>
              <a:rPr lang="cs-CZ" sz="1600" dirty="0"/>
              <a:t>Vytvořit seznam 6-8 KFÚ pro vybranou </a:t>
            </a:r>
            <a:r>
              <a:rPr lang="cs-CZ" sz="1600" dirty="0" smtClean="0"/>
              <a:t>strategii.</a:t>
            </a:r>
            <a:endParaRPr lang="cs-CZ" sz="1600" dirty="0"/>
          </a:p>
          <a:p>
            <a:pPr lvl="0" algn="just"/>
            <a:r>
              <a:rPr lang="cs-CZ" sz="1600" dirty="0"/>
              <a:t>Zkontrolovat seznam a ujistit se, že všechny KFÚ jsou skutečně nezbytné a seznam KFÚ je dostatečný pro </a:t>
            </a:r>
            <a:r>
              <a:rPr lang="cs-CZ" sz="1600" dirty="0" smtClean="0"/>
              <a:t>úspěch.</a:t>
            </a:r>
            <a:endParaRPr lang="cs-CZ" sz="1600" dirty="0"/>
          </a:p>
          <a:p>
            <a:pPr lvl="0" algn="just"/>
            <a:r>
              <a:rPr lang="cs-CZ" sz="1600" dirty="0"/>
              <a:t>Identifikovat klíčové úkoly, které jsou důležité pro zajištění každého KFÚ </a:t>
            </a:r>
            <a:r>
              <a:rPr lang="cs-CZ" sz="1600" dirty="0" smtClean="0"/>
              <a:t>.</a:t>
            </a:r>
            <a:endParaRPr lang="cs-CZ" sz="1600" dirty="0"/>
          </a:p>
          <a:p>
            <a:pPr lvl="0" algn="just"/>
            <a:r>
              <a:rPr lang="cs-CZ" sz="1600" dirty="0"/>
              <a:t>Určit zodpovědnost za každý klíčový </a:t>
            </a:r>
            <a:r>
              <a:rPr lang="cs-CZ" sz="1600" dirty="0" smtClean="0"/>
              <a:t>úkol.</a:t>
            </a:r>
            <a:endParaRPr lang="cs-CZ" sz="1600" dirty="0"/>
          </a:p>
          <a:p>
            <a:pPr lvl="0" algn="just"/>
            <a:r>
              <a:rPr lang="cs-CZ" sz="1600" dirty="0"/>
              <a:t>Nebát se ani symbolických úkolů (např. hodnocení dodavatelů</a:t>
            </a:r>
            <a:r>
              <a:rPr lang="cs-CZ" sz="1600" dirty="0" smtClean="0"/>
              <a: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92688" cy="507703"/>
          </a:xfrm>
        </p:spPr>
        <p:txBody>
          <a:bodyPr/>
          <a:lstStyle/>
          <a:p>
            <a:r>
              <a:rPr lang="cs-CZ" dirty="0" smtClean="0"/>
              <a:t>Klíčové faktory úspěchu implementace strategie</a:t>
            </a:r>
            <a:endParaRPr lang="cs-CZ" dirty="0"/>
          </a:p>
        </p:txBody>
      </p:sp>
    </p:spTree>
    <p:extLst>
      <p:ext uri="{BB962C8B-B14F-4D97-AF65-F5344CB8AC3E}">
        <p14:creationId xmlns:p14="http://schemas.microsoft.com/office/powerpoint/2010/main" val="360222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Je to především činnost vrcholového vedení nebo vlastníků podniku.</a:t>
            </a:r>
          </a:p>
          <a:p>
            <a:pPr lvl="0" algn="just"/>
            <a:r>
              <a:rPr lang="cs-CZ" sz="1600" dirty="0"/>
              <a:t>Prvořadně bere v úvahu vlivy vnějšího prostředí v podobě příležitostí a hrozeb.</a:t>
            </a:r>
          </a:p>
          <a:p>
            <a:pPr lvl="0" algn="just"/>
            <a:r>
              <a:rPr lang="cs-CZ" sz="1600" dirty="0"/>
              <a:t>Je orientováno do vzdálenější budoucnosti, takže dopady nejsou hned patrné.</a:t>
            </a:r>
          </a:p>
          <a:p>
            <a:pPr lvl="0" algn="just"/>
            <a:r>
              <a:rPr lang="cs-CZ" sz="1600" dirty="0"/>
              <a:t>Mívá vliv na organizační uspořádání podniku.</a:t>
            </a:r>
          </a:p>
          <a:p>
            <a:pPr lvl="0" algn="just"/>
            <a:r>
              <a:rPr lang="cs-CZ" sz="1600" dirty="0"/>
              <a:t>Ovlivňuje dlouhodobou perspektivu a existenci podniku.</a:t>
            </a:r>
          </a:p>
          <a:p>
            <a:pPr lvl="0" algn="just"/>
            <a:r>
              <a:rPr lang="cs-CZ" sz="1600" dirty="0"/>
              <a:t>Výsledky rozhodování mají originální charakter.</a:t>
            </a:r>
          </a:p>
          <a:p>
            <a:pPr lvl="0" algn="just"/>
            <a:r>
              <a:rPr lang="cs-CZ" sz="1600" dirty="0"/>
              <a:t>Ovlivňuje mnohem větší hodnoty nežli operativní řízení.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760640" cy="507703"/>
          </a:xfrm>
        </p:spPr>
        <p:txBody>
          <a:bodyPr/>
          <a:lstStyle/>
          <a:p>
            <a:r>
              <a:rPr lang="cs-CZ" dirty="0" smtClean="0"/>
              <a:t>Charakteristiky strategického rozhodování</a:t>
            </a:r>
            <a:endParaRPr lang="cs-CZ" dirty="0"/>
          </a:p>
        </p:txBody>
      </p:sp>
    </p:spTree>
    <p:extLst>
      <p:ext uri="{BB962C8B-B14F-4D97-AF65-F5344CB8AC3E}">
        <p14:creationId xmlns:p14="http://schemas.microsoft.com/office/powerpoint/2010/main" val="286446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Pro implementaci strategie jsou kromě vytvoření organizačních schopností a struktury pro pracovní úsilí (tak, aby bylo možné kompetentně a koordinovaně vykonávat strategicky důležité činnosti) důležité i další implementační úkoly:</a:t>
            </a:r>
          </a:p>
          <a:p>
            <a:pPr lvl="0" algn="just"/>
            <a:r>
              <a:rPr lang="cs-CZ" sz="1600" dirty="0"/>
              <a:t>Přerozdělit zdroje tak, aby vyhovovaly rozpočtovým požadavkům nové strategie.</a:t>
            </a:r>
          </a:p>
          <a:p>
            <a:pPr lvl="0" algn="just"/>
            <a:r>
              <a:rPr lang="cs-CZ" sz="1600" dirty="0"/>
              <a:t>Vybudovat takové politiky a procedury, které podporují strategii.</a:t>
            </a:r>
          </a:p>
          <a:p>
            <a:pPr lvl="0" algn="just"/>
            <a:r>
              <a:rPr lang="cs-CZ" sz="1600" dirty="0"/>
              <a:t>Zavést mechanismy pro neustálé zlepšování a adoptovat systém nejlepších praktik.</a:t>
            </a:r>
          </a:p>
          <a:p>
            <a:pPr lvl="0" algn="just"/>
            <a:r>
              <a:rPr lang="cs-CZ" sz="1600" dirty="0"/>
              <a:t>Instalovat podpůrné systémy, které umožní personálu udržovat jejich strategické role.</a:t>
            </a:r>
          </a:p>
          <a:p>
            <a:pPr lvl="0" algn="just"/>
            <a:r>
              <a:rPr lang="cs-CZ" sz="1600" dirty="0"/>
              <a:t>Implementovat motivační praktiky a iniciativy, které podporují úsilí o dobrou realizaci strategie a podporují angažovanost pracovníků.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Další úkoly významné při implementaci strategie</a:t>
            </a:r>
            <a:endParaRPr lang="cs-CZ" dirty="0"/>
          </a:p>
        </p:txBody>
      </p:sp>
    </p:spTree>
    <p:extLst>
      <p:ext uri="{BB962C8B-B14F-4D97-AF65-F5344CB8AC3E}">
        <p14:creationId xmlns:p14="http://schemas.microsoft.com/office/powerpoint/2010/main" val="118453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Konečný úspěch strategie v organizaci záleží na tom, do jaké míry budou lidé ochotni (z)měnit své chování (např. ve vztahu k zákazníkům apod.). Proto je důležité</a:t>
            </a:r>
            <a:r>
              <a:rPr lang="cs-CZ" sz="1600" dirty="0" smtClean="0"/>
              <a:t>:</a:t>
            </a:r>
          </a:p>
          <a:p>
            <a:pPr marL="0" indent="0" algn="just">
              <a:buNone/>
            </a:pPr>
            <a:endParaRPr lang="cs-CZ" sz="1600" dirty="0"/>
          </a:p>
          <a:p>
            <a:pPr lvl="0" algn="just"/>
            <a:r>
              <a:rPr lang="cs-CZ" sz="1600" dirty="0"/>
              <a:t>aby v organizaci panoval jasný názor na strategii, kterou je třeba realizovat,</a:t>
            </a:r>
          </a:p>
          <a:p>
            <a:pPr lvl="0" algn="just"/>
            <a:r>
              <a:rPr lang="cs-CZ" sz="1600" dirty="0"/>
              <a:t>aby manažeři zvážili, jakým způsobem dosáhnout angažovanosti, protože změna nenastane, dokud lidé v organizaci nebudou v oblasti změny angažováni,</a:t>
            </a:r>
          </a:p>
          <a:p>
            <a:pPr lvl="0" algn="just"/>
            <a:r>
              <a:rPr lang="cs-CZ" sz="1600" dirty="0"/>
              <a:t>zvážit různé přístupy k řízení strategické změny, protože ta bude pravděpodobně záviset na okolnostech.</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Faktory důležité pro úspěšnou implementaci strategie</a:t>
            </a:r>
            <a:endParaRPr lang="cs-CZ" dirty="0"/>
          </a:p>
        </p:txBody>
      </p:sp>
    </p:spTree>
    <p:extLst>
      <p:ext uri="{BB962C8B-B14F-4D97-AF65-F5344CB8AC3E}">
        <p14:creationId xmlns:p14="http://schemas.microsoft.com/office/powerpoint/2010/main" val="318146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5067"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smtClean="0"/>
              <a:t>Omezenost zdrojů – finanční prostředky, lidské a materiální zdroje nedostačují na realizaci strategických rozhodnutí.</a:t>
            </a:r>
          </a:p>
          <a:p>
            <a:pPr lvl="0" algn="just"/>
            <a:r>
              <a:rPr lang="cs-CZ" sz="1600" dirty="0" smtClean="0"/>
              <a:t>Neúspěšnost – známost neúspěšnosti organizace při realizaci strategických rozhodnutích.</a:t>
            </a:r>
          </a:p>
          <a:p>
            <a:pPr lvl="0" algn="just"/>
            <a:r>
              <a:rPr lang="cs-CZ" sz="1600" dirty="0" smtClean="0"/>
              <a:t>Špatná komunikace – transfer informací a znalostí v různých jednotkách organizace je špatný a nefunguje.</a:t>
            </a:r>
          </a:p>
          <a:p>
            <a:pPr lvl="0" algn="just"/>
            <a:r>
              <a:rPr lang="cs-CZ" sz="1600" dirty="0" smtClean="0"/>
              <a:t>Konfliktní cíle a priority – cíle a strategie organizace jsou vzájemně divergentní, vzájemně si odporující.</a:t>
            </a:r>
          </a:p>
          <a:p>
            <a:pPr lvl="0" algn="just"/>
            <a:r>
              <a:rPr lang="cs-CZ" sz="1600" dirty="0" smtClean="0"/>
              <a:t>Nejistota okolí – při implementaci strategie se vyskytly neočekávané problémy a změny v podnikatelském prostředí.</a:t>
            </a:r>
          </a:p>
          <a:p>
            <a:pPr lvl="0" algn="just"/>
            <a:r>
              <a:rPr lang="cs-CZ" sz="1600" dirty="0" smtClean="0"/>
              <a:t>Koordinace – koordinace exekutivních aktivit je špatná a neúčinná.</a:t>
            </a:r>
          </a:p>
          <a:p>
            <a:pPr lvl="0" algn="just"/>
            <a:r>
              <a:rPr lang="cs-CZ" sz="1600" dirty="0" smtClean="0"/>
              <a:t>Nekompetentní lidské zdroje – pracovníkům, kteří se angažují při implementaci strategie, scházejí potřebné schopnosti a dovednosti.</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Bariéry implementace strategie</a:t>
            </a:r>
            <a:endParaRPr lang="cs-CZ" dirty="0"/>
          </a:p>
        </p:txBody>
      </p:sp>
    </p:spTree>
    <p:extLst>
      <p:ext uri="{BB962C8B-B14F-4D97-AF65-F5344CB8AC3E}">
        <p14:creationId xmlns:p14="http://schemas.microsoft.com/office/powerpoint/2010/main" val="208464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Kontrola – určení, zda bylo dosaženo shody ve vývoji kontrolované reality vůči specifikovaným požadavkům</a:t>
            </a:r>
            <a:r>
              <a:rPr lang="cs-CZ" sz="1600" dirty="0" smtClean="0"/>
              <a:t>.</a:t>
            </a:r>
          </a:p>
          <a:p>
            <a:r>
              <a:rPr lang="cs-CZ" sz="1600" dirty="0" smtClean="0"/>
              <a:t>Základní </a:t>
            </a:r>
            <a:r>
              <a:rPr lang="cs-CZ" sz="1600" dirty="0"/>
              <a:t>náplní kontroly v obecném slova smyslu je sledování plnění úkolů plánu, zjišťování odchylek skutečnosti od plánu, rozbor příčin vzniku odchylek a jejich včasné </a:t>
            </a:r>
            <a:r>
              <a:rPr lang="cs-CZ" sz="1600" dirty="0" smtClean="0"/>
              <a:t>odstranění.</a:t>
            </a:r>
          </a:p>
          <a:p>
            <a:r>
              <a:rPr lang="pl-PL" sz="1600" dirty="0"/>
              <a:t>Kontrola je jednou ze základních funkcí </a:t>
            </a:r>
            <a:r>
              <a:rPr lang="pl-PL" sz="1600" dirty="0" smtClean="0"/>
              <a:t>řízení.</a:t>
            </a:r>
          </a:p>
          <a:p>
            <a:r>
              <a:rPr lang="cs-CZ" sz="1600" dirty="0"/>
              <a:t>Z hlediska systémového je kontrola zpětnovazební </a:t>
            </a:r>
            <a:r>
              <a:rPr lang="cs-CZ" sz="1600" dirty="0" smtClean="0"/>
              <a:t>činností.</a:t>
            </a:r>
          </a:p>
          <a:p>
            <a:r>
              <a:rPr lang="cs-CZ" sz="1600" dirty="0"/>
              <a:t>Kontrola umožňuje prostřednictvím identifikace odchylek od cíle a plánu realizovat nápravná opatření vedoucí k dosažení cílů. A to, pokud možno, ještě dříve, než odchylky nastanou (jde o prevenci</a:t>
            </a:r>
            <a:r>
              <a:rPr lang="cs-CZ" sz="1600" dirty="0" smtClean="0"/>
              <a:t>).</a:t>
            </a:r>
          </a:p>
          <a:p>
            <a:r>
              <a:rPr lang="cs-CZ" sz="1600" dirty="0"/>
              <a:t>Je to proces, jehož prováděním získává řídící orgán informace o rozdílu mezi plánovaným a skutečným stavem systému (struktury, organizace, firmy) a také o příčinách jeho </a:t>
            </a:r>
            <a:r>
              <a:rPr lang="cs-CZ" sz="1600" dirty="0" smtClean="0"/>
              <a:t>vzniku.</a:t>
            </a:r>
          </a:p>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Pojetí kontroly</a:t>
            </a:r>
            <a:endParaRPr lang="cs-CZ" dirty="0"/>
          </a:p>
        </p:txBody>
      </p:sp>
    </p:spTree>
    <p:extLst>
      <p:ext uri="{BB962C8B-B14F-4D97-AF65-F5344CB8AC3E}">
        <p14:creationId xmlns:p14="http://schemas.microsoft.com/office/powerpoint/2010/main" val="264331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Rozborový charakter kontroly</a:t>
            </a:r>
            <a:r>
              <a:rPr lang="cs-CZ" sz="1600" dirty="0"/>
              <a:t> při sledování příčin a rozsahu odchylek mezi plánem a skutečností.</a:t>
            </a:r>
          </a:p>
          <a:p>
            <a:pPr lvl="0" algn="just"/>
            <a:r>
              <a:rPr lang="cs-CZ" sz="1600" b="1" dirty="0"/>
              <a:t>Cílová orientace kontrolního procesu</a:t>
            </a:r>
            <a:r>
              <a:rPr lang="cs-CZ" sz="1600" dirty="0"/>
              <a:t> zejména z hlediska dosažení cíle v požadované kvalitě i době.</a:t>
            </a:r>
          </a:p>
          <a:p>
            <a:pPr lvl="0" algn="just"/>
            <a:r>
              <a:rPr lang="cs-CZ" sz="1600" b="1" dirty="0"/>
              <a:t>Pozitivnost kontroly </a:t>
            </a:r>
            <a:r>
              <a:rPr lang="cs-CZ" sz="1600" dirty="0"/>
              <a:t>před regresivním pojetím, které je spojeno především s postihy. Kontrola totiž musí podchytit nejen negativní odchylky, ale i pozitivní odchýlení od plánu a tyto relevantní pozitivní rozdíly umět vhodně ocenit.</a:t>
            </a:r>
          </a:p>
          <a:p>
            <a:pPr lvl="0" algn="just"/>
            <a:r>
              <a:rPr lang="cs-CZ" sz="1600" b="1" dirty="0"/>
              <a:t>Nezbytnost preventivnosti v </a:t>
            </a:r>
            <a:r>
              <a:rPr lang="cs-CZ" sz="1600" dirty="0"/>
              <a:t>návaznosti na její včasné zabudování do všech manažerských funkcí jak sekvenčního tak paralelního charakteru.</a:t>
            </a:r>
          </a:p>
          <a:p>
            <a:pPr lvl="0" algn="just"/>
            <a:r>
              <a:rPr lang="cs-CZ" sz="1600" b="1" dirty="0"/>
              <a:t>Vyvolání aktivity všech pracovníků podniku </a:t>
            </a:r>
            <a:r>
              <a:rPr lang="cs-CZ" sz="1600" dirty="0"/>
              <a:t>při navrhování kontrolních postupů jednotlivých typů a jejich samotné účasti při provádění kontrol. Nelze přitom zapomínat na kontrolu sebe sama </a:t>
            </a:r>
            <a:endParaRPr lang="cs-CZ" sz="1600" dirty="0" smtClean="0"/>
          </a:p>
          <a:p>
            <a:pPr lvl="0" algn="just"/>
            <a:r>
              <a:rPr lang="cs-CZ" sz="1600" b="1" dirty="0" smtClean="0"/>
              <a:t>Uvědomění </a:t>
            </a:r>
            <a:r>
              <a:rPr lang="cs-CZ" sz="1600" b="1" dirty="0"/>
              <a:t>si skutečnost, že vše nelze kontrolovat. </a:t>
            </a:r>
            <a:r>
              <a:rPr lang="cs-CZ" sz="1600" dirty="0"/>
              <a:t>N</a:t>
            </a:r>
            <a:r>
              <a:rPr lang="cs-CZ" sz="1600" dirty="0" smtClean="0"/>
              <a:t>ěkteré </a:t>
            </a:r>
            <a:r>
              <a:rPr lang="cs-CZ" sz="1600" dirty="0"/>
              <a:t>odchylky malého rozsahu lze považovat za normální a pokud nepřekročí odchylky určitou velikost, je zbytečné věnovat jim pozornost.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Vlastnosti kontrolního procesu</a:t>
            </a:r>
            <a:endParaRPr lang="cs-CZ" dirty="0"/>
          </a:p>
        </p:txBody>
      </p:sp>
    </p:spTree>
    <p:extLst>
      <p:ext uri="{BB962C8B-B14F-4D97-AF65-F5344CB8AC3E}">
        <p14:creationId xmlns:p14="http://schemas.microsoft.com/office/powerpoint/2010/main" val="423978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Poznávací funkce</a:t>
            </a:r>
            <a:endParaRPr lang="cs-CZ" sz="1600" b="1" dirty="0"/>
          </a:p>
          <a:p>
            <a:pPr lvl="1" algn="just"/>
            <a:r>
              <a:rPr lang="cs-CZ" sz="1600" dirty="0" smtClean="0"/>
              <a:t>zjišťovací </a:t>
            </a:r>
            <a:r>
              <a:rPr lang="cs-CZ" sz="1600" dirty="0"/>
              <a:t>fáze</a:t>
            </a:r>
          </a:p>
          <a:p>
            <a:pPr lvl="1" algn="just"/>
            <a:r>
              <a:rPr lang="cs-CZ" sz="1600" dirty="0" smtClean="0"/>
              <a:t>hodnotící </a:t>
            </a:r>
            <a:r>
              <a:rPr lang="cs-CZ" sz="1600" dirty="0"/>
              <a:t>fáze </a:t>
            </a:r>
            <a:endParaRPr lang="cs-CZ" sz="1600" dirty="0" smtClean="0"/>
          </a:p>
          <a:p>
            <a:pPr marL="457200" lvl="1" indent="0" algn="just">
              <a:buNone/>
            </a:pPr>
            <a:endParaRPr lang="cs-CZ" sz="1600" dirty="0"/>
          </a:p>
          <a:p>
            <a:pPr algn="just"/>
            <a:r>
              <a:rPr lang="cs-CZ" sz="1600" b="1" dirty="0" smtClean="0"/>
              <a:t>Nápravná </a:t>
            </a:r>
            <a:r>
              <a:rPr lang="cs-CZ" sz="1600" b="1" dirty="0"/>
              <a:t>funkce </a:t>
            </a:r>
            <a:r>
              <a:rPr lang="cs-CZ" sz="1600" dirty="0" smtClean="0"/>
              <a:t>– určující </a:t>
            </a:r>
            <a:r>
              <a:rPr lang="cs-CZ" sz="1600" dirty="0"/>
              <a:t>faktor </a:t>
            </a:r>
            <a:r>
              <a:rPr lang="cs-CZ" sz="1600" dirty="0" smtClean="0"/>
              <a:t>účinnosti kontroly; vzniká </a:t>
            </a:r>
            <a:r>
              <a:rPr lang="cs-CZ" sz="1600" dirty="0"/>
              <a:t>po zaregistrování výsledků poznání, které mohou nabývat těchto </a:t>
            </a:r>
            <a:r>
              <a:rPr lang="cs-CZ" sz="1600" dirty="0" smtClean="0"/>
              <a:t>parametrů</a:t>
            </a:r>
            <a:r>
              <a:rPr lang="cs-CZ" sz="1600" dirty="0"/>
              <a:t>:</a:t>
            </a:r>
          </a:p>
          <a:p>
            <a:pPr lvl="1" algn="just"/>
            <a:r>
              <a:rPr lang="cs-CZ" sz="1600" dirty="0" smtClean="0"/>
              <a:t>odpovídající</a:t>
            </a:r>
            <a:r>
              <a:rPr lang="cs-CZ" sz="1600" dirty="0"/>
              <a:t>,</a:t>
            </a:r>
          </a:p>
          <a:p>
            <a:pPr lvl="1" algn="just"/>
            <a:r>
              <a:rPr lang="cs-CZ" sz="1600" dirty="0" smtClean="0"/>
              <a:t>neodpovídající – kladné</a:t>
            </a:r>
          </a:p>
          <a:p>
            <a:pPr lvl="1" algn="just"/>
            <a:r>
              <a:rPr lang="cs-CZ" sz="1600" dirty="0" smtClean="0"/>
              <a:t>neodpovídající - záporné</a:t>
            </a:r>
          </a:p>
          <a:p>
            <a:pPr marL="457200" lvl="1" indent="0" algn="just">
              <a:buNone/>
            </a:pPr>
            <a:endParaRPr lang="cs-CZ" sz="1600" dirty="0"/>
          </a:p>
          <a:p>
            <a:pPr algn="just"/>
            <a:r>
              <a:rPr lang="cs-CZ" sz="1600" b="1" dirty="0" smtClean="0"/>
              <a:t>Výchovná </a:t>
            </a:r>
            <a:r>
              <a:rPr lang="cs-CZ" sz="1600" b="1" dirty="0"/>
              <a:t>funkce </a:t>
            </a:r>
          </a:p>
          <a:p>
            <a:pPr lvl="1" algn="just"/>
            <a:r>
              <a:rPr lang="cs-CZ" sz="1600" dirty="0" smtClean="0"/>
              <a:t>upevňuje </a:t>
            </a:r>
            <a:r>
              <a:rPr lang="cs-CZ" sz="1600" dirty="0"/>
              <a:t>společenskou a pracovní kázeň,</a:t>
            </a:r>
          </a:p>
          <a:p>
            <a:pPr lvl="1" algn="just"/>
            <a:r>
              <a:rPr lang="cs-CZ" sz="1600" dirty="0" smtClean="0"/>
              <a:t>omezuje </a:t>
            </a:r>
            <a:r>
              <a:rPr lang="cs-CZ" sz="1600" dirty="0"/>
              <a:t>nesprávné metody práce ( rozbor příčin odchylek),</a:t>
            </a:r>
          </a:p>
          <a:p>
            <a:pPr lvl="1" algn="just"/>
            <a:r>
              <a:rPr lang="cs-CZ" sz="1600" dirty="0" smtClean="0"/>
              <a:t>vychovává </a:t>
            </a:r>
            <a:r>
              <a:rPr lang="cs-CZ" sz="1600" dirty="0"/>
              <a:t>k odpovědnosti a rozšiřuje zkušenosti všech pracovníků</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Funkce kontrolního procesu</a:t>
            </a:r>
            <a:endParaRPr lang="cs-CZ" dirty="0"/>
          </a:p>
        </p:txBody>
      </p:sp>
    </p:spTree>
    <p:extLst>
      <p:ext uri="{BB962C8B-B14F-4D97-AF65-F5344CB8AC3E}">
        <p14:creationId xmlns:p14="http://schemas.microsoft.com/office/powerpoint/2010/main" val="414248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Fáze kontrolního procesu</a:t>
            </a:r>
            <a:endParaRPr lang="cs-CZ" dirty="0"/>
          </a:p>
        </p:txBody>
      </p:sp>
      <p:pic>
        <p:nvPicPr>
          <p:cNvPr id="4" name="Obrázek 3"/>
          <p:cNvPicPr>
            <a:picLocks noChangeAspect="1"/>
          </p:cNvPicPr>
          <p:nvPr/>
        </p:nvPicPr>
        <p:blipFill rotWithShape="1">
          <a:blip r:embed="rId2"/>
          <a:srcRect t="16144"/>
          <a:stretch/>
        </p:blipFill>
        <p:spPr>
          <a:xfrm>
            <a:off x="593812" y="843558"/>
            <a:ext cx="6588224" cy="3744416"/>
          </a:xfrm>
          <a:prstGeom prst="rect">
            <a:avLst/>
          </a:prstGeom>
        </p:spPr>
      </p:pic>
    </p:spTree>
    <p:extLst>
      <p:ext uri="{BB962C8B-B14F-4D97-AF65-F5344CB8AC3E}">
        <p14:creationId xmlns:p14="http://schemas.microsoft.com/office/powerpoint/2010/main" val="326770390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Proč-co-kdo-kdy-jak-jak často kontrolovat</a:t>
            </a:r>
          </a:p>
          <a:p>
            <a:pPr marL="109728" indent="0" algn="just">
              <a:buNone/>
            </a:pPr>
            <a:endParaRPr lang="cs-CZ" sz="1600" dirty="0"/>
          </a:p>
          <a:p>
            <a:pPr algn="just"/>
            <a:r>
              <a:rPr lang="cs-CZ" sz="1600" dirty="0"/>
              <a:t>Účel </a:t>
            </a:r>
            <a:r>
              <a:rPr lang="cs-CZ" sz="1600" dirty="0" smtClean="0"/>
              <a:t>kontroly – co je cílem kontroly, jaký účel má splnit</a:t>
            </a:r>
          </a:p>
          <a:p>
            <a:pPr algn="just"/>
            <a:endParaRPr lang="cs-CZ" sz="1600" dirty="0"/>
          </a:p>
          <a:p>
            <a:pPr algn="just"/>
            <a:r>
              <a:rPr lang="cs-CZ" sz="1600" dirty="0"/>
              <a:t>Předmět </a:t>
            </a:r>
            <a:r>
              <a:rPr lang="cs-CZ" sz="1600" dirty="0" smtClean="0"/>
              <a:t>kontroly – co je předmětem kontroly, co bude kontrolováno</a:t>
            </a:r>
          </a:p>
          <a:p>
            <a:pPr algn="just"/>
            <a:endParaRPr lang="cs-CZ" sz="1600" dirty="0"/>
          </a:p>
          <a:p>
            <a:pPr algn="just"/>
            <a:r>
              <a:rPr lang="cs-CZ" sz="1600" dirty="0"/>
              <a:t>Subjekt </a:t>
            </a:r>
            <a:r>
              <a:rPr lang="cs-CZ" sz="1600" dirty="0" smtClean="0"/>
              <a:t>kontroly – kdo bude kontrolovat</a:t>
            </a:r>
          </a:p>
          <a:p>
            <a:pPr algn="just"/>
            <a:endParaRPr lang="cs-CZ" sz="1600" dirty="0"/>
          </a:p>
          <a:p>
            <a:pPr algn="just"/>
            <a:r>
              <a:rPr lang="cs-CZ" sz="1600" dirty="0"/>
              <a:t>Časová dimenze </a:t>
            </a:r>
            <a:r>
              <a:rPr lang="cs-CZ" sz="1600" dirty="0" smtClean="0"/>
              <a:t>kontroly – jak často a v jakých intervalech bude kontrola prováděna</a:t>
            </a:r>
          </a:p>
          <a:p>
            <a:pPr algn="just"/>
            <a:endParaRPr lang="cs-CZ" sz="1600" dirty="0"/>
          </a:p>
          <a:p>
            <a:pPr algn="just"/>
            <a:r>
              <a:rPr lang="cs-CZ" sz="1600" dirty="0"/>
              <a:t>Postupy, metody </a:t>
            </a:r>
            <a:r>
              <a:rPr lang="cs-CZ" sz="1600" dirty="0" smtClean="0"/>
              <a:t>kontroly – jakým způsobem bude kontrola prováděna</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Tvorba kontrolního systému</a:t>
            </a:r>
            <a:endParaRPr lang="cs-CZ" dirty="0"/>
          </a:p>
        </p:txBody>
      </p:sp>
    </p:spTree>
    <p:extLst>
      <p:ext uri="{BB962C8B-B14F-4D97-AF65-F5344CB8AC3E}">
        <p14:creationId xmlns:p14="http://schemas.microsoft.com/office/powerpoint/2010/main" val="117857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Organičnost</a:t>
            </a:r>
            <a:r>
              <a:rPr lang="cs-CZ" sz="1600" dirty="0"/>
              <a:t> – kontrolní aktivity musí být v organickém souladu s cíli, plány, oblastmi, strukturami, organizační kulturou organizace i s ostatními manažerskými </a:t>
            </a:r>
            <a:r>
              <a:rPr lang="cs-CZ" sz="1600" dirty="0" smtClean="0"/>
              <a:t>funkcemi. </a:t>
            </a:r>
            <a:endParaRPr lang="cs-CZ" sz="1600" dirty="0"/>
          </a:p>
          <a:p>
            <a:pPr algn="just"/>
            <a:r>
              <a:rPr lang="cs-CZ" sz="1600" b="1" dirty="0"/>
              <a:t>Přiměřenost</a:t>
            </a:r>
            <a:r>
              <a:rPr lang="cs-CZ" sz="1600" dirty="0"/>
              <a:t> – kontrola musí zjišťovat informace skutečně potřebné a závažné, ne </a:t>
            </a:r>
            <a:r>
              <a:rPr lang="cs-CZ" sz="1600" dirty="0" smtClean="0"/>
              <a:t>podružné. </a:t>
            </a:r>
            <a:endParaRPr lang="cs-CZ" sz="1600" dirty="0"/>
          </a:p>
          <a:p>
            <a:pPr algn="just"/>
            <a:r>
              <a:rPr lang="cs-CZ" sz="1600" b="1" dirty="0"/>
              <a:t>Efektivnost</a:t>
            </a:r>
            <a:r>
              <a:rPr lang="cs-CZ" sz="1600" dirty="0"/>
              <a:t> – nízké náklady, malé vedlejší účinky a vysoké přínosy kontroly (přínos musí být vyšší než náklady na kontrolu</a:t>
            </a:r>
            <a:r>
              <a:rPr lang="cs-CZ" sz="1600" dirty="0" smtClean="0"/>
              <a:t>). </a:t>
            </a:r>
            <a:endParaRPr lang="cs-CZ" sz="1600" dirty="0"/>
          </a:p>
          <a:p>
            <a:pPr algn="just"/>
            <a:r>
              <a:rPr lang="cs-CZ" sz="1600" b="1" dirty="0"/>
              <a:t>Budoucnost</a:t>
            </a:r>
            <a:r>
              <a:rPr lang="cs-CZ" sz="1600" dirty="0"/>
              <a:t> – na základě výsledků kontroly rozhodujeme o budoucím vývoji procesů (zjišťujeme současný a vlastně i minulý stav a náprava teprve nastane s časovým odstupem</a:t>
            </a:r>
            <a:r>
              <a:rPr lang="cs-CZ" sz="1600" dirty="0" smtClean="0"/>
              <a:t>). </a:t>
            </a:r>
            <a:endParaRPr lang="cs-CZ" sz="1600" dirty="0"/>
          </a:p>
          <a:p>
            <a:pPr algn="just"/>
            <a:r>
              <a:rPr lang="cs-CZ" sz="1600" b="1" dirty="0"/>
              <a:t>Pružnost</a:t>
            </a:r>
            <a:r>
              <a:rPr lang="cs-CZ" sz="1600" dirty="0"/>
              <a:t> – systém kontroly musí být schopen rychlé reakce na potřeby, neočekávané změny i možná nová </a:t>
            </a:r>
            <a:r>
              <a:rPr lang="cs-CZ" sz="1600" dirty="0" smtClean="0"/>
              <a:t>řešení.  </a:t>
            </a:r>
            <a:endParaRPr lang="cs-CZ" sz="1600" dirty="0"/>
          </a:p>
          <a:p>
            <a:pPr algn="just"/>
            <a:r>
              <a:rPr lang="cs-CZ" sz="1600" b="1" dirty="0"/>
              <a:t>Motivace</a:t>
            </a:r>
            <a:r>
              <a:rPr lang="cs-CZ" sz="1600" dirty="0"/>
              <a:t> – kontrola má mít motivační funkci. Jejím cílem je sjednocovat lidi, ale také vytvářet povědomí o tom, že jsem či mohu být </a:t>
            </a:r>
            <a:r>
              <a:rPr lang="cs-CZ" sz="1600" dirty="0" smtClean="0"/>
              <a:t>kontrolován. </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Zásady efektivní kontroly</a:t>
            </a:r>
            <a:endParaRPr lang="cs-CZ" dirty="0"/>
          </a:p>
        </p:txBody>
      </p:sp>
    </p:spTree>
    <p:extLst>
      <p:ext uri="{BB962C8B-B14F-4D97-AF65-F5344CB8AC3E}">
        <p14:creationId xmlns:p14="http://schemas.microsoft.com/office/powerpoint/2010/main" val="18666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Formálnost a samoúčelnost </a:t>
            </a:r>
            <a:r>
              <a:rPr lang="cs-CZ" sz="1600" dirty="0"/>
              <a:t>– kontroly, které nepřinesou poznatky či tyto poznatky nejsou využity pro další rozhodování, jsou zbytečné a v důsledcích mohou být škodlivé. </a:t>
            </a:r>
          </a:p>
          <a:p>
            <a:pPr algn="just"/>
            <a:r>
              <a:rPr lang="cs-CZ" sz="1600" b="1" dirty="0"/>
              <a:t>Subjektivnost</a:t>
            </a:r>
            <a:r>
              <a:rPr lang="cs-CZ" sz="1600" dirty="0"/>
              <a:t> – každý člověk je osobností a má svůj pohled na problém, pokud tento pohled je převažující, je to špatně</a:t>
            </a:r>
            <a:r>
              <a:rPr lang="cs-CZ" sz="1600" dirty="0" smtClean="0"/>
              <a:t>. </a:t>
            </a:r>
            <a:endParaRPr lang="cs-CZ" sz="1600" dirty="0"/>
          </a:p>
          <a:p>
            <a:pPr algn="just"/>
            <a:r>
              <a:rPr lang="cs-CZ" sz="1600" b="1" dirty="0"/>
              <a:t>Nepřesnost a nesrozumitelnost </a:t>
            </a:r>
            <a:r>
              <a:rPr lang="cs-CZ" sz="1600" dirty="0"/>
              <a:t>– zjištění nepřesných či neúplných poznatků. Výsledky jsou nesrozumitelné a manažer na ně nemůže reagovat. </a:t>
            </a:r>
          </a:p>
          <a:p>
            <a:pPr algn="just"/>
            <a:r>
              <a:rPr lang="cs-CZ" sz="1600" b="1" dirty="0"/>
              <a:t>Nízká efektivita </a:t>
            </a:r>
            <a:r>
              <a:rPr lang="cs-CZ" sz="1600" dirty="0"/>
              <a:t>– náklady na kontrolu jsou vyšší než přínos poznatků z ní získaných. Některé výsledky nelze ani ovlivnit. </a:t>
            </a:r>
          </a:p>
          <a:p>
            <a:pPr algn="just"/>
            <a:r>
              <a:rPr lang="cs-CZ" sz="1600" b="1" dirty="0"/>
              <a:t>Žádná nebo malá kontrola </a:t>
            </a:r>
            <a:r>
              <a:rPr lang="cs-CZ" sz="1600" dirty="0"/>
              <a:t>– může vést k problémům v organizaci a vždy platí „Důvěřuj, ale prověřuj</a:t>
            </a:r>
            <a:r>
              <a:rPr lang="cs-CZ" sz="1600" dirty="0" smtClean="0"/>
              <a:t>!“  </a:t>
            </a:r>
            <a:endParaRPr lang="cs-CZ" sz="1600" dirty="0"/>
          </a:p>
          <a:p>
            <a:pPr algn="just"/>
            <a:r>
              <a:rPr lang="cs-CZ" sz="1600" b="1" dirty="0"/>
              <a:t>Častá a silná kontrola </a:t>
            </a:r>
            <a:r>
              <a:rPr lang="cs-CZ" sz="1600" dirty="0"/>
              <a:t>– neplní svoji funkci, lidé si na ni zvyknou a sníží se jejich odpovědnost. Může také vést k odporu, lidé jsou frustrovaní neustálým dohledem a dělají jen to nejnutnější. Jakmile dozor pomine, přestanou se snažit.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Nedostatky kontroly</a:t>
            </a:r>
            <a:endParaRPr lang="cs-CZ" dirty="0"/>
          </a:p>
        </p:txBody>
      </p:sp>
    </p:spTree>
    <p:extLst>
      <p:ext uri="{BB962C8B-B14F-4D97-AF65-F5344CB8AC3E}">
        <p14:creationId xmlns:p14="http://schemas.microsoft.com/office/powerpoint/2010/main" val="429094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Unikátní charakter </a:t>
            </a:r>
            <a:r>
              <a:rPr lang="cs-CZ" sz="1600" dirty="0"/>
              <a:t>rozhodnutí, jež často s ohledem na velké náklady mají často nevratný charakter, když se prokáže, že po realizaci nejsou efektivní.</a:t>
            </a:r>
          </a:p>
          <a:p>
            <a:pPr lvl="0" algn="just"/>
            <a:r>
              <a:rPr lang="cs-CZ" sz="1600" dirty="0"/>
              <a:t>V rámci strategického rozhodování musíme brát v úvahu jak </a:t>
            </a:r>
            <a:r>
              <a:rPr lang="cs-CZ" sz="1600" b="1" dirty="0"/>
              <a:t>ekonomickou efektivnost</a:t>
            </a:r>
            <a:r>
              <a:rPr lang="cs-CZ" sz="1600" dirty="0"/>
              <a:t>, tak i možné sociální dopady takže je nutno zajistit směřování k tvorbě efektivních sociálně ekonomických systémů v rámci podniku.</a:t>
            </a:r>
          </a:p>
          <a:p>
            <a:pPr lvl="0" algn="just"/>
            <a:r>
              <a:rPr lang="cs-CZ" sz="1600" dirty="0"/>
              <a:t>S ohledem na </a:t>
            </a:r>
            <a:r>
              <a:rPr lang="cs-CZ" sz="1600" b="1" dirty="0"/>
              <a:t>multikriteriální charakter </a:t>
            </a:r>
            <a:r>
              <a:rPr lang="cs-CZ" sz="1600" dirty="0"/>
              <a:t>strategických problémů je nutno řešit konflikt kritérií a hledat vhodný kompromis i tenkrát, když aktivity vzájemně působí protichůdně a mají různou váhu důležitosti.</a:t>
            </a:r>
          </a:p>
          <a:p>
            <a:pPr algn="just"/>
            <a:r>
              <a:rPr lang="cs-CZ" sz="1600" dirty="0"/>
              <a:t>Respektování existence </a:t>
            </a:r>
            <a:r>
              <a:rPr lang="cs-CZ" sz="1600" b="1" dirty="0"/>
              <a:t>nekvantifikovatelných faktorů</a:t>
            </a:r>
            <a:r>
              <a:rPr lang="cs-CZ" sz="1600" dirty="0"/>
              <a:t>, kteréže popsat a uspořádat podle intenzity, ale nelze vyjádřit hodnotově.</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12568" cy="507703"/>
          </a:xfrm>
        </p:spPr>
        <p:txBody>
          <a:bodyPr/>
          <a:lstStyle/>
          <a:p>
            <a:r>
              <a:rPr lang="cs-CZ" dirty="0" smtClean="0"/>
              <a:t>Vlastnosti strategického rozhodování I</a:t>
            </a:r>
            <a:endParaRPr lang="cs-CZ" dirty="0"/>
          </a:p>
        </p:txBody>
      </p:sp>
    </p:spTree>
    <p:extLst>
      <p:ext uri="{BB962C8B-B14F-4D97-AF65-F5344CB8AC3E}">
        <p14:creationId xmlns:p14="http://schemas.microsoft.com/office/powerpoint/2010/main" val="27818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Strategická kontrola </a:t>
            </a:r>
            <a:r>
              <a:rPr lang="cs-CZ" sz="1600" dirty="0" smtClean="0"/>
              <a:t>– směr </a:t>
            </a:r>
            <a:r>
              <a:rPr lang="cs-CZ" sz="1600" dirty="0"/>
              <a:t>vývoje </a:t>
            </a:r>
            <a:r>
              <a:rPr lang="cs-CZ" sz="1600" dirty="0" smtClean="0"/>
              <a:t>podniku, hodnocení </a:t>
            </a:r>
            <a:r>
              <a:rPr lang="cs-CZ" sz="1600" dirty="0"/>
              <a:t>strategie, celkové výsledky hospodaření, </a:t>
            </a:r>
            <a:r>
              <a:rPr lang="cs-CZ" sz="1600" dirty="0" smtClean="0"/>
              <a:t>vztahy </a:t>
            </a:r>
            <a:r>
              <a:rPr lang="cs-CZ" sz="1600" dirty="0"/>
              <a:t>s podnikatelským prostředím, vztahy mezi </a:t>
            </a:r>
            <a:r>
              <a:rPr lang="cs-CZ" sz="1600" dirty="0" smtClean="0"/>
              <a:t>organizačními jednotkami.</a:t>
            </a:r>
          </a:p>
          <a:p>
            <a:pPr algn="just"/>
            <a:endParaRPr lang="cs-CZ" sz="1600" dirty="0" smtClean="0"/>
          </a:p>
          <a:p>
            <a:pPr algn="just"/>
            <a:r>
              <a:rPr lang="cs-CZ" sz="1600" b="1" dirty="0" smtClean="0"/>
              <a:t>Taktická (manažerská) kontrola </a:t>
            </a:r>
            <a:r>
              <a:rPr lang="cs-CZ" sz="1600" dirty="0" smtClean="0"/>
              <a:t>– zaměření </a:t>
            </a:r>
            <a:r>
              <a:rPr lang="cs-CZ" sz="1600" dirty="0"/>
              <a:t>na </a:t>
            </a:r>
            <a:r>
              <a:rPr lang="cs-CZ" sz="1600" dirty="0" smtClean="0"/>
              <a:t>organizační </a:t>
            </a:r>
            <a:r>
              <a:rPr lang="pl-PL" sz="1600" dirty="0" smtClean="0"/>
              <a:t>jednotky </a:t>
            </a:r>
            <a:r>
              <a:rPr lang="pl-PL" sz="1600" dirty="0"/>
              <a:t>jako celek, kontroly zpravidla </a:t>
            </a:r>
            <a:r>
              <a:rPr lang="pl-PL" sz="1600" dirty="0" smtClean="0"/>
              <a:t>periodické. </a:t>
            </a:r>
          </a:p>
          <a:p>
            <a:pPr algn="just"/>
            <a:endParaRPr lang="cs-CZ" sz="1600" dirty="0" smtClean="0"/>
          </a:p>
          <a:p>
            <a:r>
              <a:rPr lang="cs-CZ" sz="1600" b="1" dirty="0" smtClean="0"/>
              <a:t>Operativní kontrola </a:t>
            </a:r>
            <a:r>
              <a:rPr lang="cs-CZ" sz="1600" dirty="0" smtClean="0"/>
              <a:t>– časové </a:t>
            </a:r>
            <a:r>
              <a:rPr lang="cs-CZ" sz="1600" dirty="0"/>
              <a:t>intervaly </a:t>
            </a:r>
            <a:r>
              <a:rPr lang="cs-CZ" sz="1600" dirty="0" smtClean="0"/>
              <a:t>kontroly kratší </a:t>
            </a:r>
            <a:r>
              <a:rPr lang="cs-CZ" sz="1600" dirty="0"/>
              <a:t>než u výše uvedených. Zaměřeno na </a:t>
            </a:r>
            <a:r>
              <a:rPr lang="cs-CZ" sz="1600" dirty="0" smtClean="0"/>
              <a:t>individuální </a:t>
            </a:r>
            <a:r>
              <a:rPr lang="cs-CZ" sz="1600" dirty="0"/>
              <a:t>a dílčí úkoly a činnosti – zda práce </a:t>
            </a:r>
            <a:r>
              <a:rPr lang="cs-CZ" sz="1600" dirty="0" smtClean="0"/>
              <a:t>provedena </a:t>
            </a:r>
            <a:r>
              <a:rPr lang="cs-CZ" sz="1600" dirty="0"/>
              <a:t>ve shodě s postupy, pravidly a </a:t>
            </a:r>
            <a:r>
              <a:rPr lang="cs-CZ" sz="1600" dirty="0" smtClean="0"/>
              <a:t>daných termínech. </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92688" cy="507703"/>
          </a:xfrm>
        </p:spPr>
        <p:txBody>
          <a:bodyPr/>
          <a:lstStyle/>
          <a:p>
            <a:r>
              <a:rPr lang="cs-CZ" dirty="0" smtClean="0"/>
              <a:t>Úrovně kontrol v podniku z pohledu řízení </a:t>
            </a:r>
            <a:endParaRPr lang="cs-CZ" dirty="0"/>
          </a:p>
        </p:txBody>
      </p:sp>
    </p:spTree>
    <p:extLst>
      <p:ext uri="{BB962C8B-B14F-4D97-AF65-F5344CB8AC3E}">
        <p14:creationId xmlns:p14="http://schemas.microsoft.com/office/powerpoint/2010/main" val="319073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Strategická </a:t>
            </a:r>
            <a:r>
              <a:rPr lang="cs-CZ" sz="1600" dirty="0" smtClean="0"/>
              <a:t>kontrola je </a:t>
            </a:r>
            <a:r>
              <a:rPr lang="cs-CZ" sz="1600" dirty="0"/>
              <a:t>procesem sledování, rozboru a přijetí opatření vzniklých odchylek mezi záměry strategie a její postupnou realizaci, včetně sledování rozdílů v době její tvorby</a:t>
            </a:r>
            <a:r>
              <a:rPr lang="cs-CZ" sz="1600" dirty="0" smtClean="0"/>
              <a:t>.</a:t>
            </a:r>
          </a:p>
          <a:p>
            <a:pPr lvl="0" algn="just"/>
            <a:r>
              <a:rPr lang="cs-CZ" sz="1600" dirty="0"/>
              <a:t>Typickým znakem strategické kontroly je skutečnost, že strategická kontrola doprovází tvorbu strategie od jejího počátku, přes její uplatnění v reálných podmínkách a dokonce i v podmínkách ukončení výhodnosti používání</a:t>
            </a:r>
            <a:r>
              <a:rPr lang="cs-CZ" sz="1600" dirty="0" smtClean="0"/>
              <a:t>.</a:t>
            </a:r>
          </a:p>
          <a:p>
            <a:pPr lvl="0" algn="just"/>
            <a:r>
              <a:rPr lang="cs-CZ" sz="1600" dirty="0"/>
              <a:t>Strategická kontrola je velmi často prováděna v delším časovém intervalu a zejména se soustřeďuje na budoucnost. </a:t>
            </a:r>
            <a:endParaRPr lang="cs-CZ" sz="1600" dirty="0" smtClean="0"/>
          </a:p>
          <a:p>
            <a:pPr lvl="0" algn="just"/>
            <a:r>
              <a:rPr lang="cs-CZ" sz="1600" dirty="0" smtClean="0"/>
              <a:t>Její </a:t>
            </a:r>
            <a:r>
              <a:rPr lang="cs-CZ" sz="1600" dirty="0"/>
              <a:t>potřeba přitom vyplývá ze skutečnosti, že strategii podniku nelze přesně vypracovat jako strategický plán, neboť musí být podle potřeby upravitelná (pružná). Tato potřeba flexibility je dána tím, že předpověď budoucnosti ve velké míře není přesná a proto strategie musí reagovat na objevující se významné </a:t>
            </a:r>
            <a:r>
              <a:rPr lang="cs-CZ" sz="1600" dirty="0" smtClean="0"/>
              <a:t>změny.</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Strategická kontrola</a:t>
            </a:r>
            <a:endParaRPr lang="cs-CZ" dirty="0"/>
          </a:p>
        </p:txBody>
      </p:sp>
    </p:spTree>
    <p:extLst>
      <p:ext uri="{BB962C8B-B14F-4D97-AF65-F5344CB8AC3E}">
        <p14:creationId xmlns:p14="http://schemas.microsoft.com/office/powerpoint/2010/main" val="278207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i="1" dirty="0"/>
              <a:t>Strategický kontrolní proces se zabývá</a:t>
            </a:r>
            <a:r>
              <a:rPr lang="cs-CZ" sz="1600" i="1" dirty="0" smtClean="0"/>
              <a:t>:</a:t>
            </a:r>
          </a:p>
          <a:p>
            <a:pPr marL="0" indent="0" algn="just">
              <a:buNone/>
            </a:pPr>
            <a:endParaRPr lang="cs-CZ" sz="1600" dirty="0"/>
          </a:p>
          <a:p>
            <a:pPr lvl="0" algn="just"/>
            <a:r>
              <a:rPr lang="cs-CZ" sz="1600" dirty="0"/>
              <a:t>kontrolou naplňování strategického záměru (sledování vývojového směru podniku</a:t>
            </a:r>
            <a:r>
              <a:rPr lang="cs-CZ" sz="1600" dirty="0" smtClean="0"/>
              <a:t>);</a:t>
            </a:r>
          </a:p>
          <a:p>
            <a:pPr lvl="0" algn="just"/>
            <a:endParaRPr lang="cs-CZ" sz="1600" dirty="0"/>
          </a:p>
          <a:p>
            <a:pPr lvl="0" algn="just"/>
            <a:r>
              <a:rPr lang="cs-CZ" sz="1600" dirty="0"/>
              <a:t>kontrolou analytického postupu prostředí i vnitřních stránek podniku a jeho aplikací do konkrétních podnikových podmínek</a:t>
            </a:r>
            <a:r>
              <a:rPr lang="cs-CZ" sz="1600" dirty="0" smtClean="0"/>
              <a:t>;</a:t>
            </a:r>
          </a:p>
          <a:p>
            <a:pPr lvl="0" algn="just"/>
            <a:endParaRPr lang="cs-CZ" sz="1600" dirty="0"/>
          </a:p>
          <a:p>
            <a:pPr lvl="0" algn="just"/>
            <a:r>
              <a:rPr lang="cs-CZ" sz="1600" dirty="0"/>
              <a:t>kontrolou vztahů mezi jednotlivými organizačními celky podniku prostřednictvím návaznosti a plněním funkčních strategií</a:t>
            </a:r>
            <a:r>
              <a:rPr lang="cs-CZ" sz="1600" dirty="0" smtClean="0"/>
              <a:t>;</a:t>
            </a:r>
          </a:p>
          <a:p>
            <a:pPr lvl="0" algn="just"/>
            <a:endParaRPr lang="cs-CZ" sz="1600" dirty="0"/>
          </a:p>
          <a:p>
            <a:pPr lvl="0" algn="just"/>
            <a:r>
              <a:rPr lang="cs-CZ" sz="1600" dirty="0"/>
              <a:t>kontrolou celkových výsledků hospodaření podniku</a:t>
            </a:r>
            <a:r>
              <a:rPr lang="cs-CZ" sz="1600" dirty="0" smtClean="0"/>
              <a:t>;</a:t>
            </a:r>
          </a:p>
          <a:p>
            <a:pPr lvl="0" algn="just"/>
            <a:endParaRPr lang="cs-CZ" sz="1600" dirty="0"/>
          </a:p>
          <a:p>
            <a:pPr algn="just"/>
            <a:r>
              <a:rPr lang="cs-CZ" sz="1600" dirty="0"/>
              <a:t>kontrolou vztahů podniku s okolním prostředím.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smtClean="0"/>
              <a:t>Náplň strategického kontrolního procesu</a:t>
            </a:r>
            <a:endParaRPr lang="cs-CZ" dirty="0"/>
          </a:p>
        </p:txBody>
      </p:sp>
    </p:spTree>
    <p:extLst>
      <p:ext uri="{BB962C8B-B14F-4D97-AF65-F5344CB8AC3E}">
        <p14:creationId xmlns:p14="http://schemas.microsoft.com/office/powerpoint/2010/main" val="195140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t>Výkonnost strategie</a:t>
            </a:r>
          </a:p>
          <a:p>
            <a:endParaRPr lang="cs-CZ" sz="1600" dirty="0"/>
          </a:p>
          <a:p>
            <a:r>
              <a:rPr lang="cs-CZ" sz="1600" dirty="0"/>
              <a:t>Korekce strategie </a:t>
            </a:r>
          </a:p>
          <a:p>
            <a:endParaRPr lang="cs-CZ" sz="1600" dirty="0"/>
          </a:p>
          <a:p>
            <a:r>
              <a:rPr lang="cs-CZ" sz="1600" dirty="0"/>
              <a:t>Revize strategie</a:t>
            </a:r>
          </a:p>
          <a:p>
            <a:pPr>
              <a:buNone/>
            </a:pPr>
            <a:endParaRPr lang="cs-CZ" sz="1600" dirty="0"/>
          </a:p>
          <a:p>
            <a:r>
              <a:rPr lang="cs-CZ" sz="1600" dirty="0"/>
              <a:t>Oblast strategické kontroly</a:t>
            </a:r>
          </a:p>
          <a:p>
            <a:pPr lvl="1"/>
            <a:r>
              <a:rPr lang="cs-CZ" sz="1600" dirty="0"/>
              <a:t>Prostředí</a:t>
            </a:r>
          </a:p>
          <a:p>
            <a:pPr lvl="1"/>
            <a:r>
              <a:rPr lang="cs-CZ" sz="1600" dirty="0"/>
              <a:t>Analýza produkt –trh</a:t>
            </a:r>
          </a:p>
          <a:p>
            <a:pPr lvl="1"/>
            <a:r>
              <a:rPr lang="cs-CZ" sz="1600" dirty="0"/>
              <a:t>Hodnocení funkčních strategií</a:t>
            </a:r>
          </a:p>
          <a:p>
            <a:pPr lvl="1"/>
            <a:r>
              <a:rPr lang="cs-CZ" sz="1600" dirty="0"/>
              <a:t>Měření efektivnost funkčních strategií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Zaměření a oblasti strategické kontroly</a:t>
            </a:r>
            <a:endParaRPr lang="cs-CZ" dirty="0"/>
          </a:p>
        </p:txBody>
      </p:sp>
    </p:spTree>
    <p:extLst>
      <p:ext uri="{BB962C8B-B14F-4D97-AF65-F5344CB8AC3E}">
        <p14:creationId xmlns:p14="http://schemas.microsoft.com/office/powerpoint/2010/main" val="26766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6569"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i="1" dirty="0"/>
              <a:t>Strategická kontrola zkoumá tvorbu i uplatnění strategie podniku </a:t>
            </a:r>
            <a:r>
              <a:rPr lang="cs-CZ" sz="1600" i="1" dirty="0" smtClean="0"/>
              <a:t>těchto základních </a:t>
            </a:r>
            <a:r>
              <a:rPr lang="cs-CZ" sz="1600" i="1" dirty="0"/>
              <a:t>momentech</a:t>
            </a:r>
            <a:r>
              <a:rPr lang="cs-CZ" sz="1600" i="1" dirty="0" smtClean="0"/>
              <a:t>:</a:t>
            </a:r>
          </a:p>
          <a:p>
            <a:pPr lvl="0" algn="just"/>
            <a:r>
              <a:rPr lang="cs-CZ" sz="1600" b="1" dirty="0" smtClean="0"/>
              <a:t>Před </a:t>
            </a:r>
            <a:r>
              <a:rPr lang="cs-CZ" sz="1600" b="1" dirty="0"/>
              <a:t>zahájením prací na strategii </a:t>
            </a:r>
            <a:r>
              <a:rPr lang="cs-CZ" sz="1600" dirty="0"/>
              <a:t>(sledování a kontrola východisek – předpokladů úspěchu strategie</a:t>
            </a:r>
            <a:r>
              <a:rPr lang="cs-CZ" sz="1600" dirty="0" smtClean="0"/>
              <a:t>) – kontrola </a:t>
            </a:r>
            <a:r>
              <a:rPr lang="cs-CZ" sz="1600" dirty="0"/>
              <a:t>východisek strategie je typická již svým počátkem, neboť začíná ještě před zahájením strategie a je zaměřena na poznání, zda je únosné zpracovat podnikovou strategii s určitým zaměřením nebo zda je nutno její strategický záměr </a:t>
            </a:r>
            <a:r>
              <a:rPr lang="cs-CZ" sz="1600" dirty="0" smtClean="0"/>
              <a:t>přehodnotit.</a:t>
            </a:r>
          </a:p>
          <a:p>
            <a:pPr lvl="0" algn="just"/>
            <a:endParaRPr lang="cs-CZ" sz="1600" dirty="0"/>
          </a:p>
          <a:p>
            <a:pPr lvl="0" algn="just"/>
            <a:r>
              <a:rPr lang="cs-CZ" sz="1600" b="1" dirty="0"/>
              <a:t>P</a:t>
            </a:r>
            <a:r>
              <a:rPr lang="cs-CZ" sz="1600" b="1" dirty="0" smtClean="0"/>
              <a:t>řed </a:t>
            </a:r>
            <a:r>
              <a:rPr lang="cs-CZ" sz="1600" b="1" dirty="0"/>
              <a:t>implementací </a:t>
            </a:r>
            <a:r>
              <a:rPr lang="cs-CZ" sz="1600" dirty="0"/>
              <a:t>(průzkum tvorby strategie a kontrola dodržování základních metodických postupů</a:t>
            </a:r>
            <a:r>
              <a:rPr lang="cs-CZ" sz="1600" dirty="0" smtClean="0"/>
              <a:t>) – kontrola </a:t>
            </a:r>
            <a:r>
              <a:rPr lang="cs-CZ" sz="1600" dirty="0"/>
              <a:t>před </a:t>
            </a:r>
            <a:r>
              <a:rPr lang="cs-CZ" sz="1600" dirty="0" smtClean="0"/>
              <a:t>implementací </a:t>
            </a:r>
            <a:r>
              <a:rPr lang="cs-CZ" sz="1600" dirty="0"/>
              <a:t>strategie zahrnuje soulad strategie s budoucími klíčovými faktory a použitými metodami, její pevnost odolat možným hrozbám, možnost vytvořit schopnost konkurence a </a:t>
            </a:r>
            <a:r>
              <a:rPr lang="cs-CZ" sz="1600" dirty="0" smtClean="0"/>
              <a:t>realizovatelnost.</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smtClean="0"/>
              <a:t>Uplatnění strategické kontroly I</a:t>
            </a:r>
            <a:endParaRPr lang="cs-CZ" dirty="0"/>
          </a:p>
        </p:txBody>
      </p:sp>
    </p:spTree>
    <p:extLst>
      <p:ext uri="{BB962C8B-B14F-4D97-AF65-F5344CB8AC3E}">
        <p14:creationId xmlns:p14="http://schemas.microsoft.com/office/powerpoint/2010/main" val="312977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07504" y="703189"/>
            <a:ext cx="7788965"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V době implementace </a:t>
            </a:r>
            <a:r>
              <a:rPr lang="cs-CZ" sz="1600" dirty="0" smtClean="0"/>
              <a:t>– kontrola </a:t>
            </a:r>
            <a:r>
              <a:rPr lang="cs-CZ" sz="1600" dirty="0"/>
              <a:t>úspěšnosti zavádění strategie do konkrétních podmínek reálné </a:t>
            </a:r>
            <a:r>
              <a:rPr lang="cs-CZ" sz="1600" dirty="0" smtClean="0"/>
              <a:t>situace. </a:t>
            </a:r>
          </a:p>
          <a:p>
            <a:pPr lvl="0" algn="just"/>
            <a:endParaRPr lang="cs-CZ" sz="1600" dirty="0"/>
          </a:p>
          <a:p>
            <a:pPr lvl="0" algn="just"/>
            <a:r>
              <a:rPr lang="cs-CZ" sz="1600" b="1" dirty="0" smtClean="0"/>
              <a:t>Po </a:t>
            </a:r>
            <a:r>
              <a:rPr lang="cs-CZ" sz="1600" b="1" dirty="0"/>
              <a:t>implementaci strategie </a:t>
            </a:r>
            <a:r>
              <a:rPr lang="cs-CZ" sz="1600" dirty="0"/>
              <a:t>(kontrola reakce na vyskytující se změny, kontrola dosažení strategického cíle v plánovaném čase, požadované kvalitě a při udržení plánovaných </a:t>
            </a:r>
            <a:r>
              <a:rPr lang="cs-CZ" sz="1600" dirty="0" smtClean="0"/>
              <a:t>nákladů) – </a:t>
            </a:r>
            <a:r>
              <a:rPr lang="cs-CZ" sz="1600" dirty="0"/>
              <a:t>k</a:t>
            </a:r>
            <a:r>
              <a:rPr lang="cs-CZ" sz="1600" dirty="0" smtClean="0"/>
              <a:t>ontrola </a:t>
            </a:r>
            <a:r>
              <a:rPr lang="cs-CZ" sz="1600" dirty="0"/>
              <a:t>v době po implementaci představuje kontrolu plnění základních úkolů, aby bylo podle plánu dosaženo všech strategických cílů. Strategie je hodnocena především podle těchto konkrétních ukazatelů, kam patří: vývoj tržního podílu podniku a její pozice na trhu, vývoj zisku po zdanění a rentabilita investic, průběh a zabezpečenost plynulosti finančního toku, hodnota </a:t>
            </a:r>
            <a:r>
              <a:rPr lang="cs-CZ" sz="1600" dirty="0" smtClean="0"/>
              <a:t>podniku.</a:t>
            </a:r>
          </a:p>
          <a:p>
            <a:pPr lvl="0" algn="just"/>
            <a:endParaRPr lang="cs-CZ" sz="1600" dirty="0"/>
          </a:p>
          <a:p>
            <a:pPr lvl="0" algn="just"/>
            <a:r>
              <a:rPr lang="cs-CZ" sz="1600" b="1" dirty="0" smtClean="0"/>
              <a:t>Trvalé </a:t>
            </a:r>
            <a:r>
              <a:rPr lang="cs-CZ" sz="1600" b="1" dirty="0"/>
              <a:t>sledování životnosti strategie </a:t>
            </a:r>
            <a:r>
              <a:rPr lang="cs-CZ" sz="1600" dirty="0"/>
              <a:t>(možné využívání předností používané strategie</a:t>
            </a:r>
            <a:r>
              <a:rPr lang="cs-CZ" sz="1600" dirty="0" smtClean="0"/>
              <a:t>) – kontrola </a:t>
            </a:r>
            <a:r>
              <a:rPr lang="cs-CZ" sz="1600" dirty="0"/>
              <a:t>životnosti bývá označována někdy jako </a:t>
            </a:r>
            <a:r>
              <a:rPr lang="cs-CZ" sz="1600" dirty="0" smtClean="0"/>
              <a:t>„strategické </a:t>
            </a:r>
            <a:r>
              <a:rPr lang="cs-CZ" sz="1600" dirty="0"/>
              <a:t>pozorování chování podniku“ neboť má za úkol monitorovat výskyt širokého spektra nejrůznějších události vně i uvnitř podniku a jejich </a:t>
            </a:r>
            <a:r>
              <a:rPr lang="cs-CZ" sz="1600" dirty="0" smtClean="0"/>
              <a:t>dopad.</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smtClean="0"/>
              <a:t>Uplatnění strategické kontroly II</a:t>
            </a:r>
            <a:endParaRPr lang="cs-CZ" dirty="0"/>
          </a:p>
        </p:txBody>
      </p:sp>
    </p:spTree>
    <p:extLst>
      <p:ext uri="{BB962C8B-B14F-4D97-AF65-F5344CB8AC3E}">
        <p14:creationId xmlns:p14="http://schemas.microsoft.com/office/powerpoint/2010/main" val="36517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44949"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smtClean="0"/>
              <a:t>Sledování </a:t>
            </a:r>
            <a:r>
              <a:rPr lang="cs-CZ" sz="1600" b="1" dirty="0"/>
              <a:t>„přežití strategie“</a:t>
            </a:r>
            <a:r>
              <a:rPr lang="cs-CZ" sz="1600" dirty="0"/>
              <a:t>, kdy kontrola nastupuje okamžitě ve chvílích, kdy se objevují a začínají působit </a:t>
            </a:r>
            <a:r>
              <a:rPr lang="cs-CZ" sz="1600" dirty="0" smtClean="0"/>
              <a:t>hrozby – kontrola </a:t>
            </a:r>
            <a:r>
              <a:rPr lang="cs-CZ" sz="1600" dirty="0"/>
              <a:t>„přežití“ strategie má charakter rychlé, okamžité kontroly po výskytu nečekané a přitom negativní události (jevu</a:t>
            </a:r>
            <a:r>
              <a:rPr lang="cs-CZ" sz="1600" dirty="0" smtClean="0"/>
              <a:t>).</a:t>
            </a:r>
            <a:endParaRPr lang="cs-CZ" sz="1600" dirty="0"/>
          </a:p>
          <a:p>
            <a:pPr algn="just"/>
            <a:endParaRPr lang="cs-CZ" sz="1600" dirty="0" smtClean="0"/>
          </a:p>
          <a:p>
            <a:pPr algn="just"/>
            <a:r>
              <a:rPr lang="cs-CZ" sz="1600" dirty="0" smtClean="0"/>
              <a:t>Pokud </a:t>
            </a:r>
            <a:r>
              <a:rPr lang="cs-CZ" sz="1600" dirty="0"/>
              <a:t>nevznikají podstatné diskontinuity a okolí podniku je v „poměrném“ klidu, je výsledek kontroly směřován na udržení a plnění dosavadního strategického záměru. </a:t>
            </a:r>
            <a:endParaRPr lang="cs-CZ" sz="1600" dirty="0" smtClean="0"/>
          </a:p>
          <a:p>
            <a:pPr algn="just"/>
            <a:r>
              <a:rPr lang="cs-CZ" sz="1600" dirty="0" smtClean="0"/>
              <a:t>Naopak </a:t>
            </a:r>
            <a:r>
              <a:rPr lang="cs-CZ" sz="1600" dirty="0"/>
              <a:t>dochází-li k nečekaným změnám vně podniku, pak musí následovat okamžitá kontrola, která může naznačit nutnost provedení opatření, jež ve svém důsledku mohou znamenat potřebu okamžité inovace nevyhovujících částí strategie, případně vytvoření nové speciální strategie.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smtClean="0"/>
              <a:t>Uplatnění strategické kontroly III</a:t>
            </a:r>
            <a:endParaRPr lang="cs-CZ" dirty="0"/>
          </a:p>
        </p:txBody>
      </p:sp>
    </p:spTree>
    <p:extLst>
      <p:ext uri="{BB962C8B-B14F-4D97-AF65-F5344CB8AC3E}">
        <p14:creationId xmlns:p14="http://schemas.microsoft.com/office/powerpoint/2010/main" val="316733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44949"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I v případě strategické kontroly platí, že efektivní a účinná kontrola musí být přizpůsobena především plánům podniku, možnostem a vlastnostem jednotlivých manažerů na vedoucích pozicích, objektivnímu průběhu a vyhodnocení i organizační struktuře sledovaného podniku. </a:t>
            </a:r>
            <a:endParaRPr lang="cs-CZ" sz="1600" dirty="0" smtClean="0"/>
          </a:p>
          <a:p>
            <a:pPr algn="just"/>
            <a:endParaRPr lang="cs-CZ" sz="1600" dirty="0" smtClean="0"/>
          </a:p>
          <a:p>
            <a:pPr algn="just"/>
            <a:r>
              <a:rPr lang="cs-CZ" sz="1600" dirty="0" smtClean="0"/>
              <a:t>Zároveň </a:t>
            </a:r>
            <a:r>
              <a:rPr lang="cs-CZ" sz="1600" dirty="0"/>
              <a:t>je nutno zdůraznit, že výsledky strategické kontroly mohou být zaměřeny jednak na </a:t>
            </a:r>
            <a:r>
              <a:rPr lang="cs-CZ" sz="1600" b="1" dirty="0"/>
              <a:t>kontrolu</a:t>
            </a:r>
            <a:r>
              <a:rPr lang="cs-CZ" sz="1600" dirty="0"/>
              <a:t> </a:t>
            </a:r>
            <a:r>
              <a:rPr lang="cs-CZ" sz="1600" b="1" dirty="0"/>
              <a:t>interní oblast podniku</a:t>
            </a:r>
            <a:r>
              <a:rPr lang="cs-CZ" sz="1600" dirty="0"/>
              <a:t>, kdy kontrolní orgán hodnotí a monitoruje alokaci zdrojů, organizační operace, zaměření a realizaci strategických procesů a navrhuje potřebné změny. </a:t>
            </a:r>
            <a:endParaRPr lang="cs-CZ" sz="1600" dirty="0" smtClean="0"/>
          </a:p>
          <a:p>
            <a:pPr algn="just"/>
            <a:endParaRPr lang="cs-CZ" sz="1600" dirty="0" smtClean="0"/>
          </a:p>
          <a:p>
            <a:pPr algn="just"/>
            <a:r>
              <a:rPr lang="cs-CZ" sz="1600" dirty="0" smtClean="0"/>
              <a:t>Naopak </a:t>
            </a:r>
            <a:r>
              <a:rPr lang="cs-CZ" sz="1600" b="1" dirty="0"/>
              <a:t>kontrola vnější oblasti podniku </a:t>
            </a:r>
            <a:r>
              <a:rPr lang="cs-CZ" sz="1600" dirty="0"/>
              <a:t>je zaměřena na hodnocení využití příležitostí a na omezení vlivu hrozeb, na řešení změn, které se vyskytnou v průběhu platnosti strategie, na hodnocení úspěšnosti strategie a navrhuje taková opatření, která mohou zvýšit nejen odolnost vůči konkurenci, ale zajistí podniku prodloužení konkurenceschopnosti.</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smtClean="0"/>
              <a:t>Význam strategické kontroly I</a:t>
            </a:r>
            <a:endParaRPr lang="cs-CZ" dirty="0"/>
          </a:p>
        </p:txBody>
      </p:sp>
    </p:spTree>
    <p:extLst>
      <p:ext uri="{BB962C8B-B14F-4D97-AF65-F5344CB8AC3E}">
        <p14:creationId xmlns:p14="http://schemas.microsoft.com/office/powerpoint/2010/main" val="104654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44949"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Zaměření úsilí organizace </a:t>
            </a:r>
            <a:r>
              <a:rPr lang="cs-CZ" sz="1600" b="1" dirty="0" smtClean="0"/>
              <a:t>(podnik</a:t>
            </a:r>
            <a:r>
              <a:rPr lang="cs-CZ" sz="1600" b="1" dirty="0"/>
              <a:t>, úřad) žádoucím směrem </a:t>
            </a:r>
            <a:r>
              <a:rPr lang="cs-CZ" sz="1600" dirty="0"/>
              <a:t>– dosahování stanovených cílů, možnost jejich úpravy v souladu s realitou (nebudu vyrábět něco, co jsem si sice naplánoval, ale co nejde na odbyt). </a:t>
            </a:r>
            <a:endParaRPr lang="cs-CZ" sz="1600" dirty="0" smtClean="0"/>
          </a:p>
          <a:p>
            <a:pPr algn="just"/>
            <a:endParaRPr lang="cs-CZ" sz="1600" dirty="0" smtClean="0"/>
          </a:p>
          <a:p>
            <a:pPr algn="just"/>
            <a:r>
              <a:rPr lang="cs-CZ" sz="1600" b="1" dirty="0"/>
              <a:t>Zjišťování stavu, hodnocení a ovlivňování chování organizace </a:t>
            </a:r>
            <a:r>
              <a:rPr lang="cs-CZ" sz="1600" dirty="0"/>
              <a:t>– tyto činnosti jsou podmínkou úspěchu. </a:t>
            </a:r>
            <a:endParaRPr lang="cs-CZ" sz="1600" dirty="0" smtClean="0"/>
          </a:p>
          <a:p>
            <a:pPr algn="just"/>
            <a:endParaRPr lang="cs-CZ" sz="1600" dirty="0" smtClean="0"/>
          </a:p>
          <a:p>
            <a:pPr algn="just"/>
            <a:r>
              <a:rPr lang="cs-CZ" sz="1600" b="1" dirty="0"/>
              <a:t>Slaďování úsilí lidí </a:t>
            </a:r>
            <a:r>
              <a:rPr lang="cs-CZ" sz="1600" dirty="0"/>
              <a:t>– tak, aby lidé jednali cíleně a efektivně pro užitek organizace i svůj</a:t>
            </a:r>
            <a:r>
              <a:rPr lang="cs-CZ" sz="1600" dirty="0" smtClean="0"/>
              <a:t>.</a:t>
            </a:r>
          </a:p>
          <a:p>
            <a:pPr algn="just"/>
            <a:endParaRPr lang="cs-CZ" sz="1600" dirty="0" smtClean="0"/>
          </a:p>
          <a:p>
            <a:pPr algn="just"/>
            <a:r>
              <a:rPr lang="cs-CZ" sz="1600" b="1" dirty="0"/>
              <a:t>Vytváření podmínek pro dynamickou stabilitu organizace </a:t>
            </a:r>
            <a:r>
              <a:rPr lang="cs-CZ" sz="1600" dirty="0"/>
              <a:t>– zvyšuje se jistota aktivit organizace a jejich lidí a také se stanovují pravidla pro řešení opakujících se činností a </a:t>
            </a:r>
            <a:r>
              <a:rPr lang="cs-CZ" sz="1600" dirty="0" smtClean="0"/>
              <a:t>situací.</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smtClean="0"/>
              <a:t>Význam strategické kontroly II</a:t>
            </a:r>
            <a:endParaRPr lang="cs-CZ" dirty="0"/>
          </a:p>
        </p:txBody>
      </p:sp>
    </p:spTree>
    <p:extLst>
      <p:ext uri="{BB962C8B-B14F-4D97-AF65-F5344CB8AC3E}">
        <p14:creationId xmlns:p14="http://schemas.microsoft.com/office/powerpoint/2010/main" val="424050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Standardy</a:t>
            </a:r>
          </a:p>
          <a:p>
            <a:pPr lvl="1" algn="just"/>
            <a:r>
              <a:rPr lang="cs-CZ" sz="1600" dirty="0"/>
              <a:t>Obecné normy a pravidla chování</a:t>
            </a:r>
          </a:p>
          <a:p>
            <a:pPr lvl="1" algn="just"/>
            <a:r>
              <a:rPr lang="cs-CZ" sz="1600" dirty="0"/>
              <a:t>Specifické </a:t>
            </a:r>
            <a:r>
              <a:rPr lang="cs-CZ" sz="1600" dirty="0" smtClean="0"/>
              <a:t>požadavky</a:t>
            </a:r>
          </a:p>
          <a:p>
            <a:pPr lvl="2" algn="just"/>
            <a:r>
              <a:rPr lang="cs-CZ" sz="1600" dirty="0" smtClean="0"/>
              <a:t>Fyzikální veličiny (teplota, tlak…)</a:t>
            </a:r>
          </a:p>
          <a:p>
            <a:pPr lvl="2" algn="just"/>
            <a:r>
              <a:rPr lang="cs-CZ" sz="1600" dirty="0" smtClean="0"/>
              <a:t>Ekonomické veličiny (náklady, zásoby, pohledávky…)</a:t>
            </a:r>
          </a:p>
          <a:p>
            <a:pPr lvl="2" algn="just"/>
            <a:r>
              <a:rPr lang="cs-CZ" sz="1600" dirty="0" smtClean="0"/>
              <a:t>Kombinované veličiny (kalkulační položky, mzdové náklady na jednotku…)</a:t>
            </a:r>
          </a:p>
          <a:p>
            <a:pPr lvl="2" algn="just"/>
            <a:r>
              <a:rPr lang="cs-CZ" sz="1600" dirty="0" smtClean="0"/>
              <a:t>Neměřitelné veličiny (barevné odstíny, kvalita povrchu…)</a:t>
            </a:r>
            <a:endParaRPr lang="cs-CZ" sz="1600" dirty="0"/>
          </a:p>
          <a:p>
            <a:pPr marL="393192" lvl="1" indent="0" algn="just">
              <a:buNone/>
            </a:pPr>
            <a:endParaRPr lang="cs-CZ" sz="1600" dirty="0"/>
          </a:p>
          <a:p>
            <a:pPr algn="just"/>
            <a:r>
              <a:rPr lang="cs-CZ" sz="1600" dirty="0"/>
              <a:t>Časové srovnání</a:t>
            </a:r>
          </a:p>
          <a:p>
            <a:pPr algn="just"/>
            <a:r>
              <a:rPr lang="cs-CZ" sz="1600" dirty="0" smtClean="0"/>
              <a:t>Konkurenční </a:t>
            </a:r>
            <a:r>
              <a:rPr lang="cs-CZ" sz="1600" dirty="0"/>
              <a:t>srovnání</a:t>
            </a:r>
          </a:p>
          <a:p>
            <a:pPr algn="just"/>
            <a:r>
              <a:rPr lang="cs-CZ" sz="1600" dirty="0" smtClean="0"/>
              <a:t>Správné </a:t>
            </a:r>
            <a:r>
              <a:rPr lang="cs-CZ" sz="1600" dirty="0"/>
              <a:t>řídící a provozní praktiky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Hodnotící kritéria</a:t>
            </a:r>
            <a:endParaRPr lang="cs-CZ" dirty="0"/>
          </a:p>
        </p:txBody>
      </p:sp>
    </p:spTree>
    <p:extLst>
      <p:ext uri="{BB962C8B-B14F-4D97-AF65-F5344CB8AC3E}">
        <p14:creationId xmlns:p14="http://schemas.microsoft.com/office/powerpoint/2010/main" val="261921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Nedokonalá informovanost </a:t>
            </a:r>
            <a:r>
              <a:rPr lang="cs-CZ" sz="1600" dirty="0"/>
              <a:t>při řešení strategických problémům doprovodným jevem rozhodovacího strategického procesu a tudíž je nutno počítat s určitým rizikem úspěšnosti nebo neúspěšnosti.</a:t>
            </a:r>
          </a:p>
          <a:p>
            <a:pPr lvl="0" algn="just"/>
            <a:r>
              <a:rPr lang="cs-CZ" sz="1600" b="1" dirty="0"/>
              <a:t>Nedostatek informací a delší časový horizont splnění cílů </a:t>
            </a:r>
            <a:r>
              <a:rPr lang="cs-CZ" sz="1600" dirty="0"/>
              <a:t>způsobují, že strategická rozhodnutí získávají často charakter otevřených systémů a jako taková musí být řešena.</a:t>
            </a:r>
          </a:p>
          <a:p>
            <a:pPr algn="just"/>
            <a:r>
              <a:rPr lang="cs-CZ" sz="1600" b="1" dirty="0"/>
              <a:t>Úloha lidského činitele při rozhodování </a:t>
            </a:r>
            <a:r>
              <a:rPr lang="cs-CZ" sz="1600" dirty="0"/>
              <a:t>je nezastupitelná, neboť vnáší do rozhodování své individuální vlastnosti, vnáší do tohoto procesu subjektivní kritéria, motivaci, vlastní názory a osobní rysy svého jednání.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12568" cy="507703"/>
          </a:xfrm>
        </p:spPr>
        <p:txBody>
          <a:bodyPr/>
          <a:lstStyle/>
          <a:p>
            <a:r>
              <a:rPr lang="cs-CZ" dirty="0" smtClean="0"/>
              <a:t>Vlastnosti strategického rozhodování II</a:t>
            </a:r>
            <a:endParaRPr lang="cs-CZ" dirty="0"/>
          </a:p>
        </p:txBody>
      </p:sp>
    </p:spTree>
    <p:extLst>
      <p:ext uri="{BB962C8B-B14F-4D97-AF65-F5344CB8AC3E}">
        <p14:creationId xmlns:p14="http://schemas.microsoft.com/office/powerpoint/2010/main" val="62813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i="1" dirty="0"/>
              <a:t>Odchylky zjištěné v průběhu kontrolního procesu mohou být posuzovány:</a:t>
            </a:r>
          </a:p>
          <a:p>
            <a:pPr algn="just"/>
            <a:r>
              <a:rPr lang="cs-CZ" sz="1600" dirty="0" smtClean="0"/>
              <a:t>z </a:t>
            </a:r>
            <a:r>
              <a:rPr lang="cs-CZ" sz="1600" dirty="0"/>
              <a:t>hlediska cíle nebo kritérií manažerských procesů,</a:t>
            </a:r>
          </a:p>
          <a:p>
            <a:pPr algn="just"/>
            <a:r>
              <a:rPr lang="cs-CZ" sz="1600" dirty="0" smtClean="0"/>
              <a:t>z </a:t>
            </a:r>
            <a:r>
              <a:rPr lang="cs-CZ" sz="1600" dirty="0"/>
              <a:t>hlediska </a:t>
            </a:r>
            <a:r>
              <a:rPr lang="cs-CZ" sz="1600" dirty="0" smtClean="0"/>
              <a:t>důležitosti</a:t>
            </a:r>
          </a:p>
          <a:p>
            <a:pPr marL="0" indent="0" algn="just">
              <a:buNone/>
            </a:pPr>
            <a:r>
              <a:rPr lang="cs-CZ" sz="1600" i="1" dirty="0"/>
              <a:t>Odchylky z hlediska cíle nebo kritérií manažerských procesů mohou být:</a:t>
            </a:r>
          </a:p>
          <a:p>
            <a:pPr algn="just"/>
            <a:r>
              <a:rPr lang="cs-CZ" sz="1600" dirty="0" smtClean="0"/>
              <a:t>pozitivní</a:t>
            </a:r>
            <a:r>
              <a:rPr lang="cs-CZ" sz="1600" dirty="0"/>
              <a:t>, které představují dosažení lepších výsledků, než předpokládá plán a žádoucí stav,</a:t>
            </a:r>
          </a:p>
          <a:p>
            <a:pPr algn="just"/>
            <a:r>
              <a:rPr lang="cs-CZ" sz="1600" dirty="0" smtClean="0"/>
              <a:t>negativní</a:t>
            </a:r>
            <a:r>
              <a:rPr lang="cs-CZ" sz="1600" dirty="0"/>
              <a:t>, které představují dosažení horších výsledků, než předpokládá plán a žádoucí stav.</a:t>
            </a:r>
          </a:p>
          <a:p>
            <a:pPr marL="0" indent="0" algn="just">
              <a:buNone/>
            </a:pPr>
            <a:r>
              <a:rPr lang="cs-CZ" sz="1600" i="1" dirty="0" smtClean="0"/>
              <a:t>Odchylky </a:t>
            </a:r>
            <a:r>
              <a:rPr lang="cs-CZ" sz="1600" i="1" dirty="0"/>
              <a:t>z hlediska důležitosti ukazují, jakou pozornost je nutné výsledkům kontroly </a:t>
            </a:r>
            <a:r>
              <a:rPr lang="cs-CZ" sz="1600" i="1" dirty="0" smtClean="0"/>
              <a:t>přisuzovat, proto rozlišujeme:</a:t>
            </a:r>
            <a:endParaRPr lang="cs-CZ" sz="1600" i="1" dirty="0"/>
          </a:p>
          <a:p>
            <a:pPr algn="just"/>
            <a:r>
              <a:rPr lang="cs-CZ" sz="1600" dirty="0" smtClean="0"/>
              <a:t>odchylky </a:t>
            </a:r>
            <a:r>
              <a:rPr lang="cs-CZ" sz="1600" dirty="0"/>
              <a:t>významné, které vyžadují přijetí opatření a jeho následnou realizaci a novou kontrolu,</a:t>
            </a:r>
          </a:p>
          <a:p>
            <a:pPr algn="just"/>
            <a:r>
              <a:rPr lang="cs-CZ" sz="1600" dirty="0" smtClean="0"/>
              <a:t>odchylky </a:t>
            </a:r>
            <a:r>
              <a:rPr lang="cs-CZ" sz="1600" dirty="0"/>
              <a:t>nevýznamné, které jsou natolik zanedbatelné, že nevyžadují manažerskou reakci.</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Odchylky zjištěné v průběhu kontroly</a:t>
            </a:r>
            <a:endParaRPr lang="cs-CZ" dirty="0"/>
          </a:p>
        </p:txBody>
      </p:sp>
    </p:spTree>
    <p:extLst>
      <p:ext uri="{BB962C8B-B14F-4D97-AF65-F5344CB8AC3E}">
        <p14:creationId xmlns:p14="http://schemas.microsoft.com/office/powerpoint/2010/main" val="257961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Strategický </a:t>
            </a:r>
            <a:r>
              <a:rPr lang="cs-CZ" sz="1600" dirty="0"/>
              <a:t>audit slouží pro širší a dlouhodobější </a:t>
            </a:r>
            <a:r>
              <a:rPr lang="cs-CZ" sz="1600" dirty="0" smtClean="0"/>
              <a:t>pohled na podnik. </a:t>
            </a:r>
          </a:p>
          <a:p>
            <a:pPr algn="just"/>
            <a:r>
              <a:rPr lang="cs-CZ" sz="1600" dirty="0" smtClean="0"/>
              <a:t>Audit </a:t>
            </a:r>
            <a:r>
              <a:rPr lang="cs-CZ" sz="1600" dirty="0"/>
              <a:t>provádí zevrubné, systematické, nezávislé a periodické zkoumání a hodnocení </a:t>
            </a:r>
            <a:r>
              <a:rPr lang="cs-CZ" sz="1600" dirty="0" smtClean="0"/>
              <a:t>chování </a:t>
            </a:r>
            <a:r>
              <a:rPr lang="cs-CZ" sz="1600" dirty="0"/>
              <a:t>organizace, </a:t>
            </a:r>
            <a:r>
              <a:rPr lang="cs-CZ" sz="1600" dirty="0" smtClean="0"/>
              <a:t>strategických </a:t>
            </a:r>
            <a:r>
              <a:rPr lang="cs-CZ" sz="1600" dirty="0"/>
              <a:t>cílů, zvolených strategií a způsobu jejich uskutečňování. </a:t>
            </a:r>
            <a:endParaRPr lang="cs-CZ" sz="1600" dirty="0" smtClean="0"/>
          </a:p>
          <a:p>
            <a:pPr algn="just"/>
            <a:r>
              <a:rPr lang="cs-CZ" sz="1600" dirty="0" smtClean="0"/>
              <a:t>Dále </a:t>
            </a:r>
            <a:r>
              <a:rPr lang="cs-CZ" sz="1600" dirty="0"/>
              <a:t>identifikuje problémové okruhy, příležitosti a hrozby a doporučuje aktivity směřující ke zdokonalení a zefektivnění procesu realizace </a:t>
            </a:r>
            <a:r>
              <a:rPr lang="cs-CZ" sz="1600" dirty="0" smtClean="0"/>
              <a:t>strategie podniku.</a:t>
            </a:r>
          </a:p>
          <a:p>
            <a:pPr algn="just"/>
            <a:r>
              <a:rPr lang="cs-CZ" sz="1600" dirty="0"/>
              <a:t>Kromě rozhodnutí, co bude kontrolováno, existují v auditu další důležité faktory jako je:</a:t>
            </a:r>
          </a:p>
          <a:p>
            <a:pPr lvl="1" algn="just"/>
            <a:r>
              <a:rPr lang="cs-CZ" sz="1600" dirty="0"/>
              <a:t>Zodpovědnost za audit, která má zajišťovat objektivitu a profesionální expertízu.</a:t>
            </a:r>
          </a:p>
          <a:p>
            <a:pPr lvl="1" algn="just"/>
            <a:r>
              <a:rPr lang="cs-CZ" sz="1600" dirty="0"/>
              <a:t>Plánování auditu stanovující oblast auditu, rozsah kontrolních operací, program aktivit, koordinace součinnosti, požadovaný způsob oznámení výsledků.</a:t>
            </a:r>
          </a:p>
          <a:p>
            <a:pPr lvl="1" algn="just"/>
            <a:r>
              <a:rPr lang="cs-CZ" sz="1600" dirty="0"/>
              <a:t>Využití závěrů ke zvýšení a zlepšení výkonnosti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Strategický audit</a:t>
            </a:r>
            <a:endParaRPr lang="cs-CZ" dirty="0"/>
          </a:p>
        </p:txBody>
      </p:sp>
    </p:spTree>
    <p:extLst>
      <p:ext uri="{BB962C8B-B14F-4D97-AF65-F5344CB8AC3E}">
        <p14:creationId xmlns:p14="http://schemas.microsoft.com/office/powerpoint/2010/main" val="384887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Postup auditu:</a:t>
            </a:r>
            <a:endParaRPr lang="cs-CZ" sz="1600" dirty="0"/>
          </a:p>
          <a:p>
            <a:pPr lvl="1" algn="just"/>
            <a:r>
              <a:rPr lang="cs-CZ" sz="1600" dirty="0"/>
              <a:t>Setkání členů představenstva firmy a auditorů za účelem stanovení cíle auditu, rozsahu a hloubky auditu, informačních zdrojů, formátu hlášení a časových omezení auditu.</a:t>
            </a:r>
          </a:p>
          <a:p>
            <a:pPr lvl="1" algn="just"/>
            <a:r>
              <a:rPr lang="cs-CZ" sz="1600" dirty="0"/>
              <a:t>Příprava detailního plánu dotazování osob.</a:t>
            </a:r>
          </a:p>
          <a:p>
            <a:pPr lvl="1" algn="just"/>
            <a:r>
              <a:rPr lang="cs-CZ" sz="1600" dirty="0"/>
              <a:t>Zpracování otázek.</a:t>
            </a:r>
          </a:p>
          <a:p>
            <a:pPr lvl="1" algn="just"/>
            <a:r>
              <a:rPr lang="cs-CZ" sz="1600" dirty="0"/>
              <a:t>Termín, čas a místo schůzek.</a:t>
            </a:r>
          </a:p>
          <a:p>
            <a:pPr algn="just"/>
            <a:r>
              <a:rPr lang="cs-CZ" sz="1600" dirty="0" smtClean="0"/>
              <a:t>Položky </a:t>
            </a:r>
            <a:r>
              <a:rPr lang="cs-CZ" sz="1600" dirty="0"/>
              <a:t>zahrnuté v auditu jsou přizpůsobeny potřebám </a:t>
            </a:r>
            <a:r>
              <a:rPr lang="cs-CZ" sz="1600" dirty="0" smtClean="0"/>
              <a:t>jednotlivého podniku a </a:t>
            </a:r>
            <a:r>
              <a:rPr lang="cs-CZ" sz="1600" dirty="0"/>
              <a:t>odpovídají strategickému </a:t>
            </a:r>
            <a:r>
              <a:rPr lang="cs-CZ" sz="1600" dirty="0" smtClean="0"/>
              <a:t>plánu</a:t>
            </a:r>
            <a:r>
              <a:rPr lang="cs-CZ" sz="1600" dirty="0"/>
              <a:t>, jehož účinek je hodnocen.  </a:t>
            </a:r>
          </a:p>
          <a:p>
            <a:pPr marL="0" indent="0" algn="just">
              <a:buNone/>
            </a:pPr>
            <a:r>
              <a:rPr lang="cs-CZ" sz="1600" b="1" dirty="0" smtClean="0"/>
              <a:t>Položky  strategického </a:t>
            </a:r>
            <a:r>
              <a:rPr lang="cs-CZ" sz="1600" b="1" dirty="0"/>
              <a:t>auditu</a:t>
            </a:r>
          </a:p>
          <a:p>
            <a:pPr lvl="1" algn="just"/>
            <a:r>
              <a:rPr lang="cs-CZ" sz="1600" dirty="0"/>
              <a:t>Mise a cíle podniku</a:t>
            </a:r>
          </a:p>
          <a:p>
            <a:pPr lvl="1" algn="just"/>
            <a:r>
              <a:rPr lang="cs-CZ" sz="1600" dirty="0"/>
              <a:t>Složení podniku a strategie</a:t>
            </a:r>
          </a:p>
          <a:p>
            <a:pPr lvl="1" algn="just"/>
            <a:r>
              <a:rPr lang="cs-CZ" sz="1600" dirty="0" smtClean="0"/>
              <a:t>Strategie </a:t>
            </a:r>
            <a:r>
              <a:rPr lang="cs-CZ" sz="1600" dirty="0"/>
              <a:t>pro každou plánovanou jednotku</a:t>
            </a:r>
          </a:p>
          <a:p>
            <a:pPr lvl="1" algn="just"/>
            <a:r>
              <a:rPr lang="cs-CZ" sz="1600" dirty="0" smtClean="0"/>
              <a:t>Implementace </a:t>
            </a:r>
            <a:r>
              <a:rPr lang="cs-CZ" sz="1600" dirty="0"/>
              <a:t>a řízení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Postup a položky strategického auditu</a:t>
            </a:r>
            <a:endParaRPr lang="cs-CZ" dirty="0"/>
          </a:p>
        </p:txBody>
      </p:sp>
    </p:spTree>
    <p:extLst>
      <p:ext uri="{BB962C8B-B14F-4D97-AF65-F5344CB8AC3E}">
        <p14:creationId xmlns:p14="http://schemas.microsoft.com/office/powerpoint/2010/main" val="248169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Specifickými formami kontroly jsou:</a:t>
            </a:r>
          </a:p>
          <a:p>
            <a:pPr algn="just"/>
            <a:r>
              <a:rPr lang="cs-CZ" sz="1600" b="1" dirty="0" smtClean="0"/>
              <a:t>Controlling – </a:t>
            </a:r>
            <a:r>
              <a:rPr lang="cs-CZ" sz="1600" dirty="0"/>
              <a:t>c</a:t>
            </a:r>
            <a:r>
              <a:rPr lang="cs-CZ" sz="1600" dirty="0" smtClean="0"/>
              <a:t>ontrolling </a:t>
            </a:r>
            <a:r>
              <a:rPr lang="cs-CZ" sz="1600" dirty="0"/>
              <a:t>je součástí celopodnikového řídicího systému</a:t>
            </a:r>
            <a:r>
              <a:rPr lang="cs-CZ" sz="1600" dirty="0" smtClean="0"/>
              <a:t>. Jeho </a:t>
            </a:r>
            <a:r>
              <a:rPr lang="cs-CZ" sz="1600" dirty="0"/>
              <a:t>úlohou je poskytovat managementu (zpravidla vrcholovému) vhodné informace sloužící ke koordinaci, ovlivňování a usměrňování celopodnikových aktivit</a:t>
            </a:r>
            <a:r>
              <a:rPr lang="cs-CZ" sz="1600" dirty="0" smtClean="0"/>
              <a:t>. Východiskem </a:t>
            </a:r>
            <a:r>
              <a:rPr lang="cs-CZ" sz="1600" dirty="0"/>
              <a:t>controllingu je vyhodnocování stavu plnění podnikových plánů a rozpočtů</a:t>
            </a:r>
            <a:r>
              <a:rPr lang="cs-CZ" sz="1600" dirty="0" smtClean="0"/>
              <a:t>. Analýzy </a:t>
            </a:r>
            <a:r>
              <a:rPr lang="cs-CZ" sz="1600" dirty="0"/>
              <a:t>vycházejí nejčastěji z údajů účetnictví, z rozboru nákladů, rozborů odbytu, statistických výkazů </a:t>
            </a:r>
            <a:r>
              <a:rPr lang="cs-CZ" sz="1600" dirty="0" smtClean="0"/>
              <a:t>apod</a:t>
            </a:r>
            <a:r>
              <a:rPr lang="cs-CZ" sz="1600" dirty="0"/>
              <a:t>. </a:t>
            </a:r>
            <a:r>
              <a:rPr lang="cs-CZ" sz="1600" dirty="0" smtClean="0"/>
              <a:t>V </a:t>
            </a:r>
            <a:r>
              <a:rPr lang="cs-CZ" sz="1600" dirty="0"/>
              <a:t>podniku ho realizuje kontrolor nebo útvar controllingu.</a:t>
            </a:r>
          </a:p>
          <a:p>
            <a:pPr algn="just"/>
            <a:endParaRPr lang="cs-CZ" sz="1600" dirty="0"/>
          </a:p>
          <a:p>
            <a:pPr algn="just"/>
            <a:r>
              <a:rPr lang="cs-CZ" sz="1600" b="1" dirty="0"/>
              <a:t>V</a:t>
            </a:r>
            <a:r>
              <a:rPr lang="cs-CZ" sz="1600" b="1" dirty="0" smtClean="0"/>
              <a:t>nitřní audit</a:t>
            </a:r>
            <a:r>
              <a:rPr lang="cs-CZ" sz="1600" dirty="0" smtClean="0"/>
              <a:t> – vnitřní </a:t>
            </a:r>
            <a:r>
              <a:rPr lang="cs-CZ" sz="1600" dirty="0"/>
              <a:t>audit je nestranné prověřování určité činnosti, procesu, a nebo funkcí útvarů</a:t>
            </a:r>
            <a:r>
              <a:rPr lang="cs-CZ" sz="1600" dirty="0" smtClean="0"/>
              <a:t>. Audit </a:t>
            </a:r>
            <a:r>
              <a:rPr lang="cs-CZ" sz="1600" dirty="0"/>
              <a:t>provádí nestranný auditor, což je pracovník jiného podnikového útvaru k tomu vyškolený</a:t>
            </a:r>
            <a:r>
              <a:rPr lang="cs-CZ" sz="1600" dirty="0" smtClean="0"/>
              <a:t>. Auditoři </a:t>
            </a:r>
            <a:r>
              <a:rPr lang="cs-CZ" sz="1600" dirty="0"/>
              <a:t>mají k dispozici příslušné směrnice, předpisy, instrukce a pokyny a prověřují dodržování stanovených postupů</a:t>
            </a:r>
            <a:r>
              <a:rPr lang="cs-CZ" sz="1600" dirty="0" smtClean="0"/>
              <a:t>. Typickým </a:t>
            </a:r>
            <a:r>
              <a:rPr lang="cs-CZ" sz="1600" dirty="0"/>
              <a:t>rysem interních auditů je prověřování průběhu procesů, správnost procesů.</a:t>
            </a:r>
          </a:p>
          <a:p>
            <a:pPr algn="just"/>
            <a:endParaRPr lang="cs-CZ" sz="1600" dirty="0"/>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Specifické formy kontroly</a:t>
            </a:r>
            <a:endParaRPr lang="cs-CZ" dirty="0"/>
          </a:p>
        </p:txBody>
      </p:sp>
    </p:spTree>
    <p:extLst>
      <p:ext uri="{BB962C8B-B14F-4D97-AF65-F5344CB8AC3E}">
        <p14:creationId xmlns:p14="http://schemas.microsoft.com/office/powerpoint/2010/main" val="108224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Brainstorming</a:t>
            </a:r>
            <a:r>
              <a:rPr lang="cs-CZ" sz="1600" dirty="0"/>
              <a:t>, který je nejčastěji využíván a představuje v podstatě diskusi znalců, kteří produkují řadu nápadů.</a:t>
            </a:r>
          </a:p>
          <a:p>
            <a:pPr lvl="0" algn="just"/>
            <a:r>
              <a:rPr lang="cs-CZ" sz="1600" b="1" dirty="0"/>
              <a:t>Delfská metoda</a:t>
            </a:r>
            <a:r>
              <a:rPr lang="cs-CZ" sz="1600" dirty="0"/>
              <a:t>, která představuje postupné zjišťování a srovnávání prognóz expertů založené na jejich anonymitě.</a:t>
            </a:r>
          </a:p>
          <a:p>
            <a:pPr lvl="0" algn="just"/>
            <a:r>
              <a:rPr lang="cs-CZ" sz="1600" b="1" dirty="0"/>
              <a:t>Metoda scénářů</a:t>
            </a:r>
            <a:r>
              <a:rPr lang="cs-CZ" sz="1600" dirty="0"/>
              <a:t>, kdy se vyvíjí obraz budoucnosti na základě informací současnosti pro potřebné oblasti.</a:t>
            </a:r>
          </a:p>
          <a:p>
            <a:pPr lvl="0" algn="just"/>
            <a:r>
              <a:rPr lang="cs-CZ" sz="1600" b="1" dirty="0"/>
              <a:t>Rozhodovací strom</a:t>
            </a:r>
            <a:r>
              <a:rPr lang="cs-CZ" sz="1600" dirty="0"/>
              <a:t>, vystupující jako zobrazení více etapových rozhodovacích procesů.</a:t>
            </a:r>
          </a:p>
          <a:p>
            <a:pPr lvl="0" algn="just"/>
            <a:r>
              <a:rPr lang="cs-CZ" sz="1600" b="1" dirty="0"/>
              <a:t>Myšlenkové mapy </a:t>
            </a:r>
            <a:r>
              <a:rPr lang="cs-CZ" sz="1600" dirty="0"/>
              <a:t>v podobě grafického nástroje představující zobrazení rozhodovacích problémů a jejich vazeb prostřednictvím vazeb, uzlů setkání a spojnic.</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Metody a techniky strategického rozhodování</a:t>
            </a:r>
            <a:endParaRPr lang="cs-CZ" dirty="0"/>
          </a:p>
        </p:txBody>
      </p:sp>
    </p:spTree>
    <p:extLst>
      <p:ext uri="{BB962C8B-B14F-4D97-AF65-F5344CB8AC3E}">
        <p14:creationId xmlns:p14="http://schemas.microsoft.com/office/powerpoint/2010/main" val="54641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Podstata a význam strategického managementu v organizaci</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Strategický management</a:t>
            </a:r>
          </a:p>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1. téma</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Metody a techniky strategického rozhodování</a:t>
            </a:r>
            <a:endParaRPr lang="cs-CZ" dirty="0"/>
          </a:p>
        </p:txBody>
      </p:sp>
      <p:pic>
        <p:nvPicPr>
          <p:cNvPr id="4" name="Obrázek 3"/>
          <p:cNvPicPr>
            <a:picLocks noChangeAspect="1"/>
          </p:cNvPicPr>
          <p:nvPr/>
        </p:nvPicPr>
        <p:blipFill>
          <a:blip r:embed="rId2"/>
          <a:stretch>
            <a:fillRect/>
          </a:stretch>
        </p:blipFill>
        <p:spPr>
          <a:xfrm>
            <a:off x="323528" y="843559"/>
            <a:ext cx="7445102" cy="3888432"/>
          </a:xfrm>
          <a:prstGeom prst="rect">
            <a:avLst/>
          </a:prstGeom>
        </p:spPr>
      </p:pic>
    </p:spTree>
    <p:extLst>
      <p:ext uri="{BB962C8B-B14F-4D97-AF65-F5344CB8AC3E}">
        <p14:creationId xmlns:p14="http://schemas.microsoft.com/office/powerpoint/2010/main" val="1007204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Myšlenkové mapy</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9" y="843559"/>
            <a:ext cx="6408712" cy="3816424"/>
          </a:xfrm>
          <a:prstGeom prst="rect">
            <a:avLst/>
          </a:prstGeom>
        </p:spPr>
      </p:pic>
    </p:spTree>
    <p:extLst>
      <p:ext uri="{BB962C8B-B14F-4D97-AF65-F5344CB8AC3E}">
        <p14:creationId xmlns:p14="http://schemas.microsoft.com/office/powerpoint/2010/main" val="3350658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Strategické myšlení představuje komplex poznávacích a účelově zaměřených myšlenkových aktivit vrcholového managementu podniku, zaměřených na dosahování stanovených strategických cílů firmy. </a:t>
            </a:r>
            <a:endParaRPr lang="cs-CZ" sz="1600" dirty="0" smtClean="0"/>
          </a:p>
          <a:p>
            <a:pPr algn="just"/>
            <a:r>
              <a:rPr lang="cs-CZ" sz="1600" dirty="0"/>
              <a:t>Správné a dobře realizovatelné strategické myšlení představuje jeden ze základních předpokladů úspěšného strategického řízení, které směřuje k vytvoření optimální podnikové strategie. Je to tudíž v podstatě takový způsob myšlení, který odpovídá podstatě a specifickým rysům strategických procesů</a:t>
            </a:r>
            <a:r>
              <a:rPr lang="cs-CZ" sz="1600" dirty="0" smtClean="0"/>
              <a:t>.</a:t>
            </a:r>
          </a:p>
          <a:p>
            <a:pPr algn="just"/>
            <a:r>
              <a:rPr lang="cs-CZ" sz="1600" dirty="0"/>
              <a:t>S</a:t>
            </a:r>
            <a:r>
              <a:rPr lang="cs-CZ" sz="1600" dirty="0" smtClean="0"/>
              <a:t>trategické </a:t>
            </a:r>
            <a:r>
              <a:rPr lang="cs-CZ" sz="1600" dirty="0"/>
              <a:t>myšlení se vyznačuje jednak intenzivním analytickým úsilím využít co nejlépe všech dostupných pravdivých informací, které nám vytváří obraz povzbuzujících i omezujících faktorů. Zároveň však je potřebné uvažovat perspektivně a dívat se na podnik a podnikatelské aktivity na základě předpokládané </a:t>
            </a:r>
            <a:r>
              <a:rPr lang="cs-CZ" sz="1600" dirty="0" smtClean="0"/>
              <a:t>budoucnosti.</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Strategické myšlení</a:t>
            </a:r>
            <a:endParaRPr lang="cs-CZ" dirty="0"/>
          </a:p>
        </p:txBody>
      </p:sp>
    </p:spTree>
    <p:extLst>
      <p:ext uri="{BB962C8B-B14F-4D97-AF65-F5344CB8AC3E}">
        <p14:creationId xmlns:p14="http://schemas.microsoft.com/office/powerpoint/2010/main" val="282246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600" dirty="0"/>
              <a:t>pochopit nesmírnou různorodost jevů současného světa, jeho změn, proměn a možností;</a:t>
            </a:r>
          </a:p>
          <a:p>
            <a:pPr lvl="0"/>
            <a:r>
              <a:rPr lang="cs-CZ" sz="1600" dirty="0"/>
              <a:t>musí se dobře orientovat mezi alternativami řešení, které se nabízí okolí podniku i schopnosti podniku, aby vybral co možná pro podnik nejprospěšnější variantu;</a:t>
            </a:r>
          </a:p>
          <a:p>
            <a:pPr lvl="0"/>
            <a:r>
              <a:rPr lang="cs-CZ" sz="1600" dirty="0"/>
              <a:t>určit pro podnik rozhodující vývojové trendy, které budou mít v budoucnosti rozhodující vliv;</a:t>
            </a:r>
          </a:p>
          <a:p>
            <a:pPr lvl="0"/>
            <a:r>
              <a:rPr lang="cs-CZ" sz="1600" dirty="0"/>
              <a:t>dodržovat zásadu „nejdříve přemýšlej a pak konej“.</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472608" cy="507703"/>
          </a:xfrm>
        </p:spPr>
        <p:txBody>
          <a:bodyPr/>
          <a:lstStyle/>
          <a:p>
            <a:r>
              <a:rPr lang="cs-CZ" dirty="0" smtClean="0"/>
              <a:t>Potřeba a význam strategického myšlení</a:t>
            </a:r>
            <a:endParaRPr lang="cs-CZ" dirty="0"/>
          </a:p>
        </p:txBody>
      </p:sp>
    </p:spTree>
    <p:extLst>
      <p:ext uri="{BB962C8B-B14F-4D97-AF65-F5344CB8AC3E}">
        <p14:creationId xmlns:p14="http://schemas.microsoft.com/office/powerpoint/2010/main" val="279298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Delší životní cyklus výrobků, neboť jsme první, nebo mezi prvními, kdo identifikují nové příležitosti a změny v potřebách zákazníků.</a:t>
            </a:r>
          </a:p>
          <a:p>
            <a:pPr lvl="0" algn="just"/>
            <a:r>
              <a:rPr lang="cs-CZ" sz="1600" dirty="0"/>
              <a:t>Rychlejší a jistější návratnost investic neboť využijeme poptávky na trhu dříve než konkurence.</a:t>
            </a:r>
          </a:p>
          <a:p>
            <a:pPr lvl="0" algn="just"/>
            <a:r>
              <a:rPr lang="cs-CZ" sz="1600" dirty="0"/>
              <a:t>Vyšší efektivnost a produktivitu tím, že dosáhneme lepších výsledků, snížíme náklady, omezíme ztráty a zajistíme lepší řízení zdrojů.</a:t>
            </a:r>
          </a:p>
          <a:p>
            <a:pPr lvl="0" algn="just"/>
            <a:r>
              <a:rPr lang="cs-CZ" sz="1600" dirty="0"/>
              <a:t>Omezení rizika tím, že v řízení se bude vyskytovat méně chyb, neboť většina bude odhalena včas již v procesu sestavování strategie, čímž se sníží nebezpečí výskytu krize v podniku.</a:t>
            </a:r>
          </a:p>
          <a:p>
            <a:pPr lvl="0" algn="just"/>
            <a:r>
              <a:rPr lang="cs-CZ" sz="1600" dirty="0"/>
              <a:t>Zajištění lepší zpětné vazby a poučení, neboť čas, který konkurent využije k likvidaci chyb lze využít k systematickému sledování a analýze vlastní činnosti.</a:t>
            </a:r>
          </a:p>
          <a:p>
            <a:pPr lvl="0" algn="just"/>
            <a:r>
              <a:rPr lang="cs-CZ" sz="1600" dirty="0"/>
              <a:t>Zlepšení týmové práce a týmové atmosféry neboť zaměstnanci při úspěchu podniku spoluvytváří progresivní formy podnikové kultury.</a:t>
            </a:r>
          </a:p>
          <a:p>
            <a:pPr algn="just"/>
            <a:r>
              <a:rPr lang="cs-CZ" sz="1600" dirty="0"/>
              <a:t>Přeměna toho co konkurence vnímá jako hrozbu v překvapivou příležitost našeho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472608" cy="507703"/>
          </a:xfrm>
        </p:spPr>
        <p:txBody>
          <a:bodyPr/>
          <a:lstStyle/>
          <a:p>
            <a:r>
              <a:rPr lang="cs-CZ" dirty="0" smtClean="0"/>
              <a:t>Přínosy strategického myšlení</a:t>
            </a:r>
            <a:endParaRPr lang="cs-CZ" dirty="0"/>
          </a:p>
        </p:txBody>
      </p:sp>
    </p:spTree>
    <p:extLst>
      <p:ext uri="{BB962C8B-B14F-4D97-AF65-F5344CB8AC3E}">
        <p14:creationId xmlns:p14="http://schemas.microsoft.com/office/powerpoint/2010/main" val="5509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5572"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Principy strategického myšlení představují </a:t>
            </a:r>
            <a:r>
              <a:rPr lang="cs-CZ" sz="1600" dirty="0"/>
              <a:t>soubor charakteristických principů strategického myšlení, které nelze chápat isolovaně, neboť pouze jejich aplikace jako celek přináší očekávané výsledky</a:t>
            </a:r>
            <a:r>
              <a:rPr lang="cs-CZ" sz="1600" dirty="0" smtClean="0"/>
              <a:t>.</a:t>
            </a:r>
          </a:p>
          <a:p>
            <a:pPr marL="0" indent="0" algn="just">
              <a:buNone/>
            </a:pPr>
            <a:endParaRPr lang="cs-CZ" sz="1600" dirty="0" smtClean="0"/>
          </a:p>
          <a:p>
            <a:pPr algn="just"/>
            <a:r>
              <a:rPr lang="cs-CZ" sz="1600" dirty="0" smtClean="0"/>
              <a:t>princip </a:t>
            </a:r>
            <a:r>
              <a:rPr lang="cs-CZ" sz="1600" dirty="0"/>
              <a:t>myšlení ve variantách, </a:t>
            </a:r>
          </a:p>
          <a:p>
            <a:pPr algn="just"/>
            <a:r>
              <a:rPr lang="cs-CZ" sz="1600" dirty="0"/>
              <a:t>princip permanentnosti strategického procesu, </a:t>
            </a:r>
          </a:p>
          <a:p>
            <a:pPr algn="just"/>
            <a:r>
              <a:rPr lang="cs-CZ" sz="1600" dirty="0"/>
              <a:t>princip interdisciplinárního myšlení </a:t>
            </a:r>
          </a:p>
          <a:p>
            <a:pPr algn="just"/>
            <a:r>
              <a:rPr lang="cs-CZ" sz="1600" dirty="0"/>
              <a:t>princip tvůrčího myšlení, </a:t>
            </a:r>
          </a:p>
          <a:p>
            <a:pPr algn="just"/>
            <a:r>
              <a:rPr lang="cs-CZ" sz="1600" dirty="0"/>
              <a:t>princip syntézy intuitivního a exaktního myšlení, </a:t>
            </a:r>
          </a:p>
          <a:p>
            <a:pPr algn="just"/>
            <a:r>
              <a:rPr lang="cs-CZ" sz="1600" dirty="0"/>
              <a:t>princip myšlení v čase, </a:t>
            </a:r>
          </a:p>
          <a:p>
            <a:pPr algn="just"/>
            <a:r>
              <a:rPr lang="cs-CZ" sz="1600" dirty="0"/>
              <a:t>princip uplatňování zpětnovazebního myšlení, </a:t>
            </a:r>
          </a:p>
          <a:p>
            <a:pPr algn="just"/>
            <a:r>
              <a:rPr lang="pt-BR" sz="1600" dirty="0"/>
              <a:t>princip vědomí práce s rizikem, </a:t>
            </a:r>
          </a:p>
          <a:p>
            <a:pPr algn="just"/>
            <a:r>
              <a:rPr lang="cs-CZ" sz="1600" dirty="0"/>
              <a:t>princip koncentrace, </a:t>
            </a:r>
          </a:p>
          <a:p>
            <a:pPr algn="just"/>
            <a:r>
              <a:rPr lang="cs-CZ" sz="1600" dirty="0"/>
              <a:t>princip etiky.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Principy strategického myšlení</a:t>
            </a:r>
            <a:endParaRPr lang="cs-CZ" dirty="0"/>
          </a:p>
        </p:txBody>
      </p:sp>
    </p:spTree>
    <p:extLst>
      <p:ext uri="{BB962C8B-B14F-4D97-AF65-F5344CB8AC3E}">
        <p14:creationId xmlns:p14="http://schemas.microsoft.com/office/powerpoint/2010/main" val="85303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116941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 tomto modelu současně je zdůrazněn význam představ o budoucím vývoji, neboť poznání vývojových trendů udává potřebný směr, dle kterého se podnik může úspěšně ubírat. </a:t>
            </a:r>
            <a:endParaRPr lang="cs-CZ" sz="1600" dirty="0" smtClean="0"/>
          </a:p>
          <a:p>
            <a:pPr algn="just"/>
            <a:endParaRPr lang="cs-CZ" sz="1600" dirty="0" smtClean="0"/>
          </a:p>
          <a:p>
            <a:pPr algn="just"/>
            <a:r>
              <a:rPr lang="cs-CZ" sz="1600" dirty="0" smtClean="0"/>
              <a:t>Podle </a:t>
            </a:r>
            <a:r>
              <a:rPr lang="cs-CZ" sz="1600" dirty="0"/>
              <a:t>tohoto modelu lze strategické myšlení považovat za syntetický proces využívající kreativity a intuice, který vede k vytvoření integrační perspektivy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err="1" smtClean="0"/>
              <a:t>Liedtkův</a:t>
            </a:r>
            <a:r>
              <a:rPr lang="cs-CZ" dirty="0" smtClean="0"/>
              <a:t> model elementů strategického myšlení</a:t>
            </a:r>
            <a:endParaRPr lang="cs-CZ" dirty="0"/>
          </a:p>
        </p:txBody>
      </p:sp>
    </p:spTree>
    <p:extLst>
      <p:ext uri="{BB962C8B-B14F-4D97-AF65-F5344CB8AC3E}">
        <p14:creationId xmlns:p14="http://schemas.microsoft.com/office/powerpoint/2010/main" val="406701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Systémový pohled na budoucnost </a:t>
            </a:r>
            <a:r>
              <a:rPr lang="cs-CZ" sz="1600" dirty="0"/>
              <a:t>podávající perspektivu vývoje jak podniku, tak jeho okolí a vzájemné jejich ovlivňování. Současně je zde vyjádřena i vnitřní provázanost jednotlivých organizačních součástí v podniku a jejich vliv na konečné uspořádání.</a:t>
            </a:r>
          </a:p>
          <a:p>
            <a:pPr lvl="0" algn="just"/>
            <a:r>
              <a:rPr lang="cs-CZ" sz="1600" b="1" dirty="0"/>
              <a:t>Zaměření na strategické cíle</a:t>
            </a:r>
            <a:r>
              <a:rPr lang="cs-CZ" sz="1600" dirty="0"/>
              <a:t>, které byly stanoveny na základě vize jako žádoucí stav dosažitelný v konkrétně definovaném čase.</a:t>
            </a:r>
          </a:p>
          <a:p>
            <a:pPr lvl="0" algn="just"/>
            <a:r>
              <a:rPr lang="cs-CZ" sz="1600" b="1" dirty="0"/>
              <a:t>Inteligentní oportunismus </a:t>
            </a:r>
            <a:r>
              <a:rPr lang="cs-CZ" sz="1600" dirty="0"/>
              <a:t>projevující se jak otevřenosti i pochopením, tak opatrnou obezřetnosti vůči novým myšlenkám a postupům i metodám. Současně se tento prvek projevuje i tvorbou alternativních strategií podle měnícího se okolí.</a:t>
            </a:r>
          </a:p>
          <a:p>
            <a:pPr lvl="0" algn="just"/>
            <a:r>
              <a:rPr lang="cs-CZ" sz="1600" b="1" dirty="0"/>
              <a:t>Myšlení v čase</a:t>
            </a:r>
            <a:r>
              <a:rPr lang="cs-CZ" sz="1600" dirty="0"/>
              <a:t>, které představuje v průběhu strategických úvah propojovat minulost s přítomností a toto spojení promítnout do budoucnosti v podobě potřebných perspektiv.</a:t>
            </a:r>
          </a:p>
          <a:p>
            <a:pPr algn="just"/>
            <a:r>
              <a:rPr lang="cs-CZ" sz="1600" b="1" dirty="0"/>
              <a:t>Hypoteticky založené myšlení </a:t>
            </a:r>
            <a:r>
              <a:rPr lang="cs-CZ" sz="1600" dirty="0"/>
              <a:t>reprezentující umění a schopnost tvorby i ověřování vhodných hypotéz, které se vztahují ke strategii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Prvky </a:t>
            </a:r>
            <a:r>
              <a:rPr lang="cs-CZ" dirty="0" err="1" smtClean="0"/>
              <a:t>Liedtkova</a:t>
            </a:r>
            <a:r>
              <a:rPr lang="cs-CZ" dirty="0" smtClean="0"/>
              <a:t> modelu strategického myšlení</a:t>
            </a:r>
            <a:endParaRPr lang="cs-CZ" dirty="0"/>
          </a:p>
        </p:txBody>
      </p:sp>
    </p:spTree>
    <p:extLst>
      <p:ext uri="{BB962C8B-B14F-4D97-AF65-F5344CB8AC3E}">
        <p14:creationId xmlns:p14="http://schemas.microsoft.com/office/powerpoint/2010/main" val="394469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Chybějící vize</a:t>
            </a:r>
            <a:r>
              <a:rPr lang="cs-CZ" sz="1600" dirty="0"/>
              <a:t>, kdy top management a vlastníci neuvažují o budoucnosti a žijí pouze úspěchy přítomnosti.</a:t>
            </a:r>
          </a:p>
          <a:p>
            <a:pPr lvl="0" algn="just"/>
            <a:r>
              <a:rPr lang="cs-CZ" sz="1600" b="1" dirty="0"/>
              <a:t>Nepřipravenost ke změnám</a:t>
            </a:r>
            <a:r>
              <a:rPr lang="cs-CZ" sz="1600" dirty="0"/>
              <a:t>, projevující se neochotou realizovat potřebné změny, kdy velmi často se mezi odpůrci změn vyskytují vedoucí pracovníci.</a:t>
            </a:r>
          </a:p>
          <a:p>
            <a:pPr lvl="0" algn="just"/>
            <a:r>
              <a:rPr lang="cs-CZ" sz="1600" b="1" dirty="0"/>
              <a:t>Obranné jednání</a:t>
            </a:r>
            <a:r>
              <a:rPr lang="cs-CZ" sz="1600" dirty="0"/>
              <a:t>, kdy převládá pasivní přístup k chování konkurence a nejistá obrana pozice podniku na trhu.</a:t>
            </a:r>
          </a:p>
          <a:p>
            <a:pPr lvl="0" algn="just"/>
            <a:r>
              <a:rPr lang="cs-CZ" sz="1600" b="1" dirty="0"/>
              <a:t>Nesystémovost</a:t>
            </a:r>
            <a:r>
              <a:rPr lang="cs-CZ" sz="1600" dirty="0"/>
              <a:t> znamenající neschopnost vidět podnik jako celek a neuvědomovat si všechny možnosti, kterými okolí podniku jej ovlivňuje.</a:t>
            </a:r>
          </a:p>
          <a:p>
            <a:pPr lvl="0" algn="just"/>
            <a:r>
              <a:rPr lang="cs-CZ" sz="1600" b="1" dirty="0"/>
              <a:t>Krátkozrakost</a:t>
            </a:r>
            <a:r>
              <a:rPr lang="cs-CZ" sz="1600" dirty="0"/>
              <a:t>, spočívající v orientaci převážně na operativní řízení a neuvědomění si významu strategického managementu.</a:t>
            </a:r>
          </a:p>
          <a:p>
            <a:pPr lvl="0" algn="just"/>
            <a:r>
              <a:rPr lang="cs-CZ" sz="1600" b="1" dirty="0"/>
              <a:t>Osobní zájmy</a:t>
            </a:r>
            <a:r>
              <a:rPr lang="cs-CZ" sz="1600" dirty="0"/>
              <a:t>, kdy převládnou zájmy jedince nad zájmy podniku</a:t>
            </a:r>
            <a:r>
              <a:rPr lang="cs-CZ" sz="1600" dirty="0" smtClean="0"/>
              <a:t>.</a:t>
            </a:r>
          </a:p>
          <a:p>
            <a:pPr algn="just"/>
            <a:r>
              <a:rPr lang="cs-CZ" sz="1600" b="1" dirty="0"/>
              <a:t>Špatná informovanost</a:t>
            </a:r>
            <a:r>
              <a:rPr lang="cs-CZ" sz="1600" dirty="0"/>
              <a:t>, která představuje nedostatek informací, shromažďování nepravdivých informací nebo špatný výklad správných informací, případně jejich pozdní získání</a:t>
            </a:r>
            <a:r>
              <a:rPr lang="cs-CZ" sz="1600" dirty="0" smtClean="0"/>
              <a:t>.</a:t>
            </a:r>
          </a:p>
          <a:p>
            <a:pPr algn="just"/>
            <a:endParaRPr lang="cs-CZ" sz="1600" dirty="0"/>
          </a:p>
          <a:p>
            <a:pPr algn="just"/>
            <a:endParaRPr lang="cs-CZ" sz="1600" dirty="0"/>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Překážky strategického myšlení I</a:t>
            </a:r>
            <a:endParaRPr lang="cs-CZ" dirty="0"/>
          </a:p>
        </p:txBody>
      </p:sp>
    </p:spTree>
    <p:extLst>
      <p:ext uri="{BB962C8B-B14F-4D97-AF65-F5344CB8AC3E}">
        <p14:creationId xmlns:p14="http://schemas.microsoft.com/office/powerpoint/2010/main" val="342262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smtClean="0"/>
              <a:t>Výrobní </a:t>
            </a:r>
            <a:r>
              <a:rPr lang="cs-CZ" sz="1600" b="1" dirty="0"/>
              <a:t>orientace </a:t>
            </a:r>
            <a:r>
              <a:rPr lang="cs-CZ" sz="1600" dirty="0"/>
              <a:t>způsobená neuvědoměním si významu zákazníka jako činitele, který rozhoduje o úspěchu podnikání. Tato orientace vidí hlavní úspěch v produkci bez ohledu na potřeby a zájem trhu.</a:t>
            </a:r>
          </a:p>
          <a:p>
            <a:pPr lvl="0" algn="just"/>
            <a:r>
              <a:rPr lang="cs-CZ" sz="1600" b="1" dirty="0"/>
              <a:t>Ignorování kulturního kontextu </a:t>
            </a:r>
            <a:r>
              <a:rPr lang="cs-CZ" sz="1600" dirty="0"/>
              <a:t>kdy se provádí neuvážená aplikace domácích přístupů na zahraničním trhu.</a:t>
            </a:r>
          </a:p>
          <a:p>
            <a:pPr lvl="0" algn="just"/>
            <a:r>
              <a:rPr lang="cs-CZ" sz="1600" b="1" dirty="0"/>
              <a:t>Tvrdohlavost</a:t>
            </a:r>
            <a:r>
              <a:rPr lang="cs-CZ" sz="1600" dirty="0"/>
              <a:t> představující držení se jedné možnosti řešení problémů a nevyužití dalších alternativ.</a:t>
            </a:r>
          </a:p>
          <a:p>
            <a:pPr lvl="0" algn="just"/>
            <a:r>
              <a:rPr lang="cs-CZ" sz="1600" b="1" dirty="0"/>
              <a:t>Opomenutí potřeb zákazníků </a:t>
            </a:r>
            <a:r>
              <a:rPr lang="cs-CZ" sz="1600" dirty="0"/>
              <a:t>spočívající v nerespektování jejich přání a projevených potřeb.</a:t>
            </a:r>
          </a:p>
          <a:p>
            <a:pPr lvl="0" algn="just"/>
            <a:r>
              <a:rPr lang="cs-CZ" sz="1600" b="1" dirty="0"/>
              <a:t>Podcenění významu kvality </a:t>
            </a:r>
            <a:r>
              <a:rPr lang="cs-CZ" sz="1600" dirty="0"/>
              <a:t>kdy si dodavatel neuvědomuje význam naplnění očekávání zákazníka.</a:t>
            </a:r>
          </a:p>
          <a:p>
            <a:pPr lvl="0" algn="just"/>
            <a:r>
              <a:rPr lang="cs-CZ" sz="1600" b="1" dirty="0"/>
              <a:t>Formalismus</a:t>
            </a:r>
            <a:r>
              <a:rPr lang="cs-CZ" sz="1600" dirty="0"/>
              <a:t> charakteristický omezenou přemýšlivostí a převládající přizpůsobivosti což znamená v podstatě omezení inovací.</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Překážky strategického myšlení II</a:t>
            </a:r>
            <a:endParaRPr lang="cs-CZ" dirty="0"/>
          </a:p>
        </p:txBody>
      </p:sp>
    </p:spTree>
    <p:extLst>
      <p:ext uri="{BB962C8B-B14F-4D97-AF65-F5344CB8AC3E}">
        <p14:creationId xmlns:p14="http://schemas.microsoft.com/office/powerpoint/2010/main" val="250199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Strategické řízení představuje </a:t>
            </a:r>
            <a:r>
              <a:rPr lang="cs-CZ" sz="1600" dirty="0"/>
              <a:t>souhrn aktivit, jejichž smyslem je formování dlouhodobých záměrů fungování podniku.</a:t>
            </a:r>
          </a:p>
          <a:p>
            <a:pPr algn="just"/>
            <a:r>
              <a:rPr lang="cs-CZ" sz="1600" dirty="0" smtClean="0"/>
              <a:t>Strategické řízení je integrální </a:t>
            </a:r>
            <a:r>
              <a:rPr lang="cs-CZ" sz="1600" dirty="0"/>
              <a:t>součást celkového řízení </a:t>
            </a:r>
            <a:r>
              <a:rPr lang="cs-CZ" sz="1600" dirty="0" smtClean="0"/>
              <a:t>podniku.</a:t>
            </a:r>
            <a:endParaRPr lang="cs-CZ" sz="1600" dirty="0"/>
          </a:p>
          <a:p>
            <a:pPr algn="just"/>
            <a:r>
              <a:rPr lang="cs-CZ" sz="1600" dirty="0" smtClean="0"/>
              <a:t>Cílem strategického řízení je získání </a:t>
            </a:r>
            <a:r>
              <a:rPr lang="cs-CZ" sz="1600" dirty="0"/>
              <a:t>konkurenční </a:t>
            </a:r>
            <a:r>
              <a:rPr lang="cs-CZ" sz="1600" dirty="0" smtClean="0"/>
              <a:t>výhody.</a:t>
            </a:r>
          </a:p>
          <a:p>
            <a:pPr algn="just"/>
            <a:r>
              <a:rPr lang="cs-CZ" sz="1600" dirty="0" smtClean="0"/>
              <a:t>Ukazuje </a:t>
            </a:r>
            <a:r>
              <a:rPr lang="cs-CZ" sz="1600" dirty="0"/>
              <a:t>směr vývoje </a:t>
            </a:r>
            <a:r>
              <a:rPr lang="cs-CZ" sz="1600" dirty="0" smtClean="0"/>
              <a:t>podniku a vymezuje </a:t>
            </a:r>
            <a:r>
              <a:rPr lang="cs-CZ" sz="1600" dirty="0"/>
              <a:t>hlavní strategické směry </a:t>
            </a:r>
            <a:r>
              <a:rPr lang="cs-CZ" sz="1600" dirty="0" smtClean="0"/>
              <a:t>podniku. </a:t>
            </a:r>
          </a:p>
          <a:p>
            <a:pPr algn="just"/>
            <a:r>
              <a:rPr lang="cs-CZ" sz="1600" dirty="0" smtClean="0"/>
              <a:t>Umožňuje </a:t>
            </a:r>
            <a:r>
              <a:rPr lang="cs-CZ" sz="1600" dirty="0"/>
              <a:t>orientaci podniku v konkurenčním prostředí</a:t>
            </a:r>
          </a:p>
          <a:p>
            <a:pPr algn="just"/>
            <a:r>
              <a:rPr lang="cs-CZ" sz="1600" dirty="0" smtClean="0"/>
              <a:t>Realizátory strategického řízení jsou </a:t>
            </a:r>
            <a:r>
              <a:rPr lang="cs-CZ" sz="1600" dirty="0"/>
              <a:t>řídící pracovníci (top </a:t>
            </a:r>
            <a:r>
              <a:rPr lang="cs-CZ" sz="1600" dirty="0" smtClean="0"/>
              <a:t>management nebo také CEO</a:t>
            </a:r>
            <a:r>
              <a:rPr lang="cs-CZ" sz="1600" dirty="0"/>
              <a:t>), kteří</a:t>
            </a:r>
          </a:p>
          <a:p>
            <a:pPr lvl="1" algn="just"/>
            <a:r>
              <a:rPr lang="cs-CZ" sz="1600" dirty="0" smtClean="0"/>
              <a:t>rozhodují </a:t>
            </a:r>
            <a:r>
              <a:rPr lang="cs-CZ" sz="1600" dirty="0"/>
              <a:t>o potřebných aktivitách </a:t>
            </a:r>
            <a:r>
              <a:rPr lang="cs-CZ" sz="1600" dirty="0" smtClean="0"/>
              <a:t>podniku;</a:t>
            </a:r>
            <a:endParaRPr lang="cs-CZ" sz="1600" dirty="0"/>
          </a:p>
          <a:p>
            <a:pPr lvl="1" algn="just"/>
            <a:r>
              <a:rPr lang="cs-CZ" sz="1600" dirty="0" smtClean="0"/>
              <a:t>vytvářejí </a:t>
            </a:r>
            <a:r>
              <a:rPr lang="cs-CZ" sz="1600" dirty="0"/>
              <a:t>podmínky pro hladký průběh těchto </a:t>
            </a:r>
            <a:r>
              <a:rPr lang="cs-CZ" sz="1600" dirty="0" smtClean="0"/>
              <a:t>aktivit.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Pojetí strategického řízení</a:t>
            </a:r>
            <a:endParaRPr lang="cs-CZ" dirty="0"/>
          </a:p>
        </p:txBody>
      </p:sp>
    </p:spTree>
    <p:extLst>
      <p:ext uri="{BB962C8B-B14F-4D97-AF65-F5344CB8AC3E}">
        <p14:creationId xmlns:p14="http://schemas.microsoft.com/office/powerpoint/2010/main" val="232099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Netrpělivost</a:t>
            </a:r>
            <a:r>
              <a:rPr lang="cs-CZ" sz="1600" dirty="0"/>
              <a:t> spočívající v zavádění nedomyšlených nápadů, opouštění dobrých myšlenek při prvních neúspěších.</a:t>
            </a:r>
          </a:p>
          <a:p>
            <a:pPr algn="just"/>
            <a:r>
              <a:rPr lang="cs-CZ" sz="1600" b="1" dirty="0"/>
              <a:t>Nedůslednost</a:t>
            </a:r>
            <a:r>
              <a:rPr lang="cs-CZ" sz="1600" dirty="0"/>
              <a:t> způsobená nedostatečnou kontrolou při sledování naplňování rozhodnutí a nezajištěním účinného vyhodnocení vzniklých nedostatků.</a:t>
            </a:r>
          </a:p>
          <a:p>
            <a:pPr lvl="0" algn="just"/>
            <a:r>
              <a:rPr lang="cs-CZ" sz="1600" b="1" dirty="0" smtClean="0"/>
              <a:t>Nerozhodnost</a:t>
            </a:r>
            <a:r>
              <a:rPr lang="cs-CZ" sz="1600" dirty="0" smtClean="0"/>
              <a:t> </a:t>
            </a:r>
            <a:r>
              <a:rPr lang="cs-CZ" sz="1600" dirty="0"/>
              <a:t>projevující se zbytečným váháním, vyčkáváním, zdlouhavá aplikace nových přístupů a obranných opatření.</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07504" y="195486"/>
            <a:ext cx="7848872" cy="507703"/>
          </a:xfrm>
        </p:spPr>
        <p:txBody>
          <a:bodyPr/>
          <a:lstStyle/>
          <a:p>
            <a:r>
              <a:rPr lang="cs-CZ" dirty="0" smtClean="0"/>
              <a:t>Překážky strategického myšlení III</a:t>
            </a:r>
            <a:endParaRPr lang="cs-CZ" dirty="0"/>
          </a:p>
        </p:txBody>
      </p:sp>
    </p:spTree>
    <p:extLst>
      <p:ext uri="{BB962C8B-B14F-4D97-AF65-F5344CB8AC3E}">
        <p14:creationId xmlns:p14="http://schemas.microsoft.com/office/powerpoint/2010/main" val="373602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Sekvenční model tvorby strategie organizace</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Strategický management</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2</a:t>
            </a:r>
            <a:r>
              <a:rPr lang="cs-CZ" sz="1400" dirty="0" smtClean="0">
                <a:solidFill>
                  <a:schemeClr val="bg1"/>
                </a:solidFill>
                <a:latin typeface="Times New Roman" panose="02020603050405020304" pitchFamily="18" charset="0"/>
                <a:cs typeface="Times New Roman" panose="02020603050405020304" pitchFamily="18" charset="0"/>
              </a:rPr>
              <a:t>. téma</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1794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Starořecké slovo „</a:t>
            </a:r>
            <a:r>
              <a:rPr lang="cs-CZ" sz="1600" dirty="0" err="1"/>
              <a:t>stratagan</a:t>
            </a:r>
            <a:r>
              <a:rPr lang="cs-CZ" sz="1600" dirty="0"/>
              <a:t>“ – nečekaný zvrat, překvapující rozuzlení, předstírání, léčka, úskok</a:t>
            </a:r>
            <a:r>
              <a:rPr lang="cs-CZ" sz="1600" dirty="0" smtClean="0"/>
              <a:t>...</a:t>
            </a:r>
          </a:p>
          <a:p>
            <a:pPr algn="just"/>
            <a:endParaRPr lang="cs-CZ" sz="1600" dirty="0"/>
          </a:p>
          <a:p>
            <a:pPr algn="just"/>
            <a:r>
              <a:rPr lang="cs-CZ" sz="1600" dirty="0"/>
              <a:t>Strategie jako vojenské umění  - starověké Řecko (508 – 507 př. n. l</a:t>
            </a:r>
            <a:r>
              <a:rPr lang="cs-CZ" sz="1600" dirty="0" smtClean="0"/>
              <a:t>.).</a:t>
            </a:r>
          </a:p>
          <a:p>
            <a:pPr algn="just"/>
            <a:endParaRPr lang="cs-CZ" sz="1600" dirty="0"/>
          </a:p>
          <a:p>
            <a:pPr algn="just"/>
            <a:r>
              <a:rPr lang="cs-CZ" sz="1600" dirty="0" err="1"/>
              <a:t>Stratos</a:t>
            </a:r>
            <a:r>
              <a:rPr lang="cs-CZ" sz="1600" dirty="0"/>
              <a:t> – armáda, </a:t>
            </a:r>
            <a:r>
              <a:rPr lang="cs-CZ" sz="1600" dirty="0" err="1"/>
              <a:t>stratégos</a:t>
            </a:r>
            <a:r>
              <a:rPr lang="cs-CZ" sz="1600" dirty="0"/>
              <a:t> – vojenský </a:t>
            </a:r>
            <a:r>
              <a:rPr lang="cs-CZ" sz="1600" dirty="0" smtClean="0"/>
              <a:t>velitel.</a:t>
            </a:r>
          </a:p>
          <a:p>
            <a:pPr algn="just"/>
            <a:endParaRPr lang="cs-CZ" sz="1600" dirty="0"/>
          </a:p>
          <a:p>
            <a:pPr algn="just"/>
            <a:r>
              <a:rPr lang="cs-CZ" sz="1600" dirty="0"/>
              <a:t>Nejstarší text o vojenské strategii – čínský generál Sun C´- O válečném umění (2500 let starý</a:t>
            </a:r>
            <a:r>
              <a:rPr lang="cs-CZ" sz="1600" dirty="0" smtClean="0"/>
              <a:t>).</a:t>
            </a:r>
          </a:p>
          <a:p>
            <a:pPr algn="just"/>
            <a:endParaRPr lang="cs-CZ" sz="1600" dirty="0" smtClean="0"/>
          </a:p>
          <a:p>
            <a:pPr algn="just"/>
            <a:r>
              <a:rPr lang="cs-CZ" sz="1600" dirty="0"/>
              <a:t>Slovník vojenství (podle Jamese z roku 1810) – strategie je činnost mimo dohled nepřítele.</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Pojem „strategie“</a:t>
            </a:r>
            <a:endParaRPr lang="cs-CZ" dirty="0"/>
          </a:p>
        </p:txBody>
      </p:sp>
    </p:spTree>
    <p:extLst>
      <p:ext uri="{BB962C8B-B14F-4D97-AF65-F5344CB8AC3E}">
        <p14:creationId xmlns:p14="http://schemas.microsoft.com/office/powerpoint/2010/main" val="189041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Produktem strategického myšlení a strategického rozhodování je strategie podniku. </a:t>
            </a:r>
            <a:endParaRPr lang="cs-CZ" sz="1600" dirty="0" smtClean="0"/>
          </a:p>
          <a:p>
            <a:pPr algn="just"/>
            <a:r>
              <a:rPr lang="cs-CZ" sz="1600" dirty="0" smtClean="0"/>
              <a:t>Strategie </a:t>
            </a:r>
            <a:r>
              <a:rPr lang="cs-CZ" sz="1600" dirty="0"/>
              <a:t>představuje dlouhodobou koncepci podniku, která podstatným způsobem usměrňuje veškeré budoucí aktivity podniku. </a:t>
            </a:r>
            <a:endParaRPr lang="cs-CZ" sz="1600" dirty="0" smtClean="0"/>
          </a:p>
          <a:p>
            <a:pPr algn="just"/>
            <a:r>
              <a:rPr lang="cs-CZ" sz="1600" dirty="0" smtClean="0"/>
              <a:t>Strategii </a:t>
            </a:r>
            <a:r>
              <a:rPr lang="cs-CZ" sz="1600" dirty="0"/>
              <a:t>podniku formulují top manažeři ve spolupráci s dalšími manažery a zaměstnanci podniku. </a:t>
            </a:r>
          </a:p>
          <a:p>
            <a:pPr algn="just"/>
            <a:r>
              <a:rPr lang="cs-CZ" sz="1600" dirty="0"/>
              <a:t>Strategie podniku se stává výchozím nástrojem procesu naplňování stanoveného poslání firmy, představuje záměrné a aktivní formování cílů činnosti podniku, výběr nástrojů i postupů k jejich efektivnímu dosažení při optimálním využití zdrojů a příležitostí</a:t>
            </a:r>
            <a:r>
              <a:rPr lang="cs-CZ" sz="1600" dirty="0" smtClean="0"/>
              <a:t>.</a:t>
            </a:r>
          </a:p>
          <a:p>
            <a:pPr algn="just"/>
            <a:r>
              <a:rPr lang="cs-CZ" sz="1600" dirty="0"/>
              <a:t>Strategie podniku se stává základní směrnicí pro další postupné strategické rozhodování a ovlivňuje především investiční rozhodování a inovační aktivity.</a:t>
            </a:r>
          </a:p>
          <a:p>
            <a:pPr algn="just"/>
            <a:r>
              <a:rPr lang="cs-CZ" sz="1600" dirty="0"/>
              <a:t>Strategie se stává prostředkem, který stmeluje podnik v jeden celek směřující k dosažení vytýčených dlouhodobých cílů.</a:t>
            </a:r>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Vymezení strategie I</a:t>
            </a:r>
            <a:endParaRPr lang="cs-CZ" dirty="0"/>
          </a:p>
        </p:txBody>
      </p:sp>
    </p:spTree>
    <p:extLst>
      <p:ext uri="{BB962C8B-B14F-4D97-AF65-F5344CB8AC3E}">
        <p14:creationId xmlns:p14="http://schemas.microsoft.com/office/powerpoint/2010/main" val="426761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smtClean="0"/>
              <a:t>Strategie </a:t>
            </a:r>
            <a:r>
              <a:rPr lang="cs-CZ" sz="1600" dirty="0"/>
              <a:t>se stává návodem, který vymezuje základní formy konkurenčního boje podniku.</a:t>
            </a:r>
          </a:p>
          <a:p>
            <a:pPr lvl="0" algn="just"/>
            <a:r>
              <a:rPr lang="cs-CZ" sz="1600" dirty="0"/>
              <a:t>Strategie představuje prostředek sloužící k dosažení konkurenční výhody s využitím předností podniku a příležitostí které poskytuje okolní prostředí a chrání podnik před působením ohrožení a hrozeb.</a:t>
            </a:r>
          </a:p>
          <a:p>
            <a:pPr algn="just"/>
            <a:r>
              <a:rPr lang="cs-CZ" sz="1600" dirty="0"/>
              <a:t>Strategie současně musí naplňovat svou ekonomickou funkci spočívající ve vytváření ekonomických přínosů po své vlastníky a poskytovat potřebné sociální jistoty zaměstnancům. V důsledku toho musíme chápat podnikovou strategii nejen jako podnikatelský a ekonomický systém, ale také jako systém sociální čímž se výrazně mění názor na tento podnikový prostředek.</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Vymezení strategie II</a:t>
            </a:r>
            <a:endParaRPr lang="cs-CZ" dirty="0"/>
          </a:p>
        </p:txBody>
      </p:sp>
    </p:spTree>
    <p:extLst>
      <p:ext uri="{BB962C8B-B14F-4D97-AF65-F5344CB8AC3E}">
        <p14:creationId xmlns:p14="http://schemas.microsoft.com/office/powerpoint/2010/main" val="296768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Postup jak zajistit zisk z konkrétní podnikatelské činnosti.</a:t>
            </a:r>
          </a:p>
          <a:p>
            <a:pPr lvl="0" algn="just"/>
            <a:r>
              <a:rPr lang="cs-CZ" sz="1600" dirty="0"/>
              <a:t>Optimální využití zdrojů, které má podnik k dispozici nebo může získat.</a:t>
            </a:r>
          </a:p>
          <a:p>
            <a:pPr lvl="0" algn="just"/>
            <a:r>
              <a:rPr lang="cs-CZ" sz="1600" dirty="0"/>
              <a:t>Tvorbu konkurenční výhody trvalou inovací svých výrobků i služeb a její co nejdelší uplatnění a udržení.</a:t>
            </a:r>
          </a:p>
          <a:p>
            <a:pPr lvl="0" algn="just"/>
            <a:r>
              <a:rPr lang="cs-CZ" sz="1600" dirty="0"/>
              <a:t>Získání a udržení solventních, loajálních zákazníků, kteří jsou předpokladem udržení zisku.</a:t>
            </a:r>
          </a:p>
          <a:p>
            <a:pPr algn="just"/>
            <a:r>
              <a:rPr lang="cs-CZ" sz="1600" dirty="0"/>
              <a:t>Předcházení výskytu krizových situací včasným, rychlým a uspokojivým řešením vyskytujících se </a:t>
            </a:r>
            <a:r>
              <a:rPr lang="cs-CZ" sz="1600" dirty="0" smtClean="0"/>
              <a:t>rizik.</a:t>
            </a:r>
          </a:p>
          <a:p>
            <a:pPr lvl="0" algn="just"/>
            <a:r>
              <a:rPr lang="cs-CZ" sz="1600" dirty="0"/>
              <a:t>Vytváření potřebné soustavy sociálních jistot pro zaměstnance, které zajistí udržení schopných, kreativních a výkonných zaměstnanců. S tím souvisí nejen neustálé jejich zvyšování jejich kvalifikace, ale i správná motivace a podpora.</a:t>
            </a:r>
          </a:p>
          <a:p>
            <a:pPr lvl="0" algn="just"/>
            <a:r>
              <a:rPr lang="cs-CZ" sz="1600" dirty="0"/>
              <a:t>Zajištění vzájemné solidní spolupráce s dodavateli zdrojů, s odběrateli produktů i s veřejností dané lokality, regionu, státu.</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Podstata strategie</a:t>
            </a:r>
            <a:endParaRPr lang="cs-CZ" dirty="0"/>
          </a:p>
        </p:txBody>
      </p:sp>
    </p:spTree>
    <p:extLst>
      <p:ext uri="{BB962C8B-B14F-4D97-AF65-F5344CB8AC3E}">
        <p14:creationId xmlns:p14="http://schemas.microsoft.com/office/powerpoint/2010/main" val="287991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Strategie vytyčuje směr podnikání v budoucnosti.</a:t>
            </a:r>
          </a:p>
          <a:p>
            <a:pPr lvl="0" algn="just"/>
            <a:r>
              <a:rPr lang="cs-CZ" sz="1600" dirty="0"/>
              <a:t>Strategie musí podniku zajistit specifickou konkurenční výhodu.</a:t>
            </a:r>
          </a:p>
          <a:p>
            <a:pPr lvl="0" algn="just"/>
            <a:r>
              <a:rPr lang="cs-CZ" sz="1600" dirty="0"/>
              <a:t>Strategie stanovuje podnikové cíle odvíjející se od podnikového poslání a vize.</a:t>
            </a:r>
          </a:p>
          <a:p>
            <a:pPr lvl="0" algn="just"/>
            <a:r>
              <a:rPr lang="cs-CZ" sz="1600" dirty="0"/>
              <a:t>Strategie sleduje dosažení souladu mezi aktivitami podniku a jeho okolím.</a:t>
            </a:r>
          </a:p>
          <a:p>
            <a:pPr lvl="0" algn="just"/>
            <a:r>
              <a:rPr lang="cs-CZ" sz="1600" dirty="0"/>
              <a:t>Strategie na cestě k úspěchu staví na klíčových zdrojích, které má podnik k dispozici a zejména na schopnostech pracovníku firmy.</a:t>
            </a:r>
          </a:p>
          <a:p>
            <a:pPr lvl="0" algn="just"/>
            <a:r>
              <a:rPr lang="cs-CZ" sz="1600" dirty="0"/>
              <a:t>Strategie vymezuje jak potřebu zdrojů, které jsou potřebné k dosažení stanoveného cíle, tak způsob jejich zajištění.</a:t>
            </a:r>
          </a:p>
          <a:p>
            <a:pPr lvl="0" algn="just"/>
            <a:r>
              <a:rPr lang="cs-CZ" sz="1600" dirty="0"/>
              <a:t>Strategie je východiskem a řídícím elementem pro taktické a operativní řízení a proto zásadním způsobem určuje úkoly na taktické i operativní řídící úrovni.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20680" cy="507703"/>
          </a:xfrm>
        </p:spPr>
        <p:txBody>
          <a:bodyPr/>
          <a:lstStyle/>
          <a:p>
            <a:r>
              <a:rPr lang="cs-CZ" dirty="0" smtClean="0"/>
              <a:t>Aktivity spojené se strategií</a:t>
            </a:r>
            <a:endParaRPr lang="cs-CZ" dirty="0"/>
          </a:p>
        </p:txBody>
      </p:sp>
    </p:spTree>
    <p:extLst>
      <p:ext uri="{BB962C8B-B14F-4D97-AF65-F5344CB8AC3E}">
        <p14:creationId xmlns:p14="http://schemas.microsoft.com/office/powerpoint/2010/main" val="196119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600" dirty="0"/>
              <a:t>Proveditelnost a dosažitelnost strategie z hlediska zdrojů a technologie </a:t>
            </a:r>
            <a:r>
              <a:rPr lang="cs-CZ" sz="1600" dirty="0" smtClean="0"/>
              <a:t>podniku.</a:t>
            </a:r>
            <a:endParaRPr lang="cs-CZ" sz="1600" dirty="0"/>
          </a:p>
          <a:p>
            <a:pPr lvl="0">
              <a:buNone/>
            </a:pPr>
            <a:endParaRPr lang="cs-CZ" sz="1600" dirty="0"/>
          </a:p>
          <a:p>
            <a:pPr lvl="0"/>
            <a:r>
              <a:rPr lang="cs-CZ" sz="1600" dirty="0"/>
              <a:t>Přijatelnost a uskutečnitelnost strategie podnikem a </a:t>
            </a:r>
            <a:r>
              <a:rPr lang="cs-CZ" sz="1600" dirty="0" smtClean="0"/>
              <a:t>okolím.</a:t>
            </a:r>
            <a:endParaRPr lang="cs-CZ" sz="1600" dirty="0"/>
          </a:p>
          <a:p>
            <a:pPr lvl="0">
              <a:buNone/>
            </a:pPr>
            <a:endParaRPr lang="cs-CZ" sz="1600" dirty="0"/>
          </a:p>
          <a:p>
            <a:pPr lvl="0"/>
            <a:r>
              <a:rPr lang="cs-CZ" sz="1600" dirty="0"/>
              <a:t>Předpoklady úspěchu z hlediska požadovaného podílu na trhu a </a:t>
            </a:r>
            <a:r>
              <a:rPr lang="cs-CZ" sz="1600" dirty="0" smtClean="0"/>
              <a:t>ziskovosti.</a:t>
            </a:r>
            <a:endParaRPr lang="cs-CZ" sz="1600" dirty="0"/>
          </a:p>
          <a:p>
            <a:pPr lvl="0">
              <a:buNone/>
            </a:pPr>
            <a:endParaRPr lang="cs-CZ" sz="1600" dirty="0"/>
          </a:p>
          <a:p>
            <a:pPr lvl="0"/>
            <a:r>
              <a:rPr lang="cs-CZ" sz="1600" dirty="0"/>
              <a:t>Stupeň řešení daného </a:t>
            </a:r>
            <a:r>
              <a:rPr lang="cs-CZ" sz="1600" dirty="0" smtClean="0"/>
              <a:t>problému.</a:t>
            </a:r>
            <a:endParaRPr lang="cs-CZ" sz="1600" dirty="0"/>
          </a:p>
          <a:p>
            <a:pPr lvl="0">
              <a:buNone/>
            </a:pPr>
            <a:endParaRPr lang="cs-CZ" sz="1600" dirty="0"/>
          </a:p>
          <a:p>
            <a:pPr lvl="0"/>
            <a:r>
              <a:rPr lang="cs-CZ" sz="1600" dirty="0"/>
              <a:t>Explicitnost </a:t>
            </a:r>
            <a:r>
              <a:rPr lang="cs-CZ" sz="1600" dirty="0" smtClean="0"/>
              <a:t>strategie (</a:t>
            </a:r>
            <a:r>
              <a:rPr lang="cs-CZ" sz="1600" dirty="0"/>
              <a:t>jednoznačná, jasná</a:t>
            </a:r>
            <a:r>
              <a:rPr lang="cs-CZ" sz="1600" dirty="0" smtClean="0"/>
              <a: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Požadavky na formulaci strategie</a:t>
            </a:r>
            <a:endParaRPr lang="cs-CZ" dirty="0"/>
          </a:p>
        </p:txBody>
      </p:sp>
    </p:spTree>
    <p:extLst>
      <p:ext uri="{BB962C8B-B14F-4D97-AF65-F5344CB8AC3E}">
        <p14:creationId xmlns:p14="http://schemas.microsoft.com/office/powerpoint/2010/main" val="99602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Strategické plánování</a:t>
            </a:r>
          </a:p>
          <a:p>
            <a:pPr lvl="1" algn="just"/>
            <a:r>
              <a:rPr lang="cs-CZ" sz="1400" dirty="0"/>
              <a:t>Strategická analýza</a:t>
            </a:r>
          </a:p>
          <a:p>
            <a:pPr lvl="1" algn="just"/>
            <a:r>
              <a:rPr lang="cs-CZ" sz="1400" dirty="0"/>
              <a:t>Stanovení strategického cíle</a:t>
            </a:r>
          </a:p>
          <a:p>
            <a:pPr lvl="1" algn="just"/>
            <a:r>
              <a:rPr lang="cs-CZ" sz="1400" dirty="0"/>
              <a:t>Formulace strategie</a:t>
            </a:r>
          </a:p>
          <a:p>
            <a:pPr lvl="1" algn="just"/>
            <a:r>
              <a:rPr lang="cs-CZ" sz="1400" dirty="0"/>
              <a:t>Tvorba strategického </a:t>
            </a:r>
            <a:r>
              <a:rPr lang="cs-CZ" sz="1400" dirty="0" smtClean="0"/>
              <a:t>plánu</a:t>
            </a:r>
            <a:endParaRPr lang="cs-CZ" sz="1400" dirty="0"/>
          </a:p>
          <a:p>
            <a:pPr algn="just"/>
            <a:r>
              <a:rPr lang="cs-CZ" sz="1600" b="1" dirty="0" smtClean="0"/>
              <a:t>Implementace </a:t>
            </a:r>
            <a:r>
              <a:rPr lang="cs-CZ" sz="1600" b="1" dirty="0"/>
              <a:t>strategie</a:t>
            </a:r>
          </a:p>
          <a:p>
            <a:pPr algn="just"/>
            <a:r>
              <a:rPr lang="cs-CZ" sz="1600" b="1" dirty="0" smtClean="0"/>
              <a:t>Strategická kontrola</a:t>
            </a:r>
          </a:p>
          <a:p>
            <a:endParaRPr lang="cs-CZ" sz="1600" dirty="0" smtClean="0"/>
          </a:p>
          <a:p>
            <a:pPr algn="just"/>
            <a:r>
              <a:rPr lang="cs-CZ" sz="1600" dirty="0" smtClean="0"/>
              <a:t>Model </a:t>
            </a:r>
            <a:r>
              <a:rPr lang="cs-CZ" sz="1600" dirty="0"/>
              <a:t>podnikové strategie musí být v praxi přeměněn na konkrétní strategické rozhodnutí, které budou mít vztah k následujícím oblastem:</a:t>
            </a:r>
          </a:p>
          <a:p>
            <a:pPr lvl="1"/>
            <a:r>
              <a:rPr lang="cs-CZ" sz="1400" dirty="0"/>
              <a:t>K zákazníkům, na které se podnik soustředí, nebo které opustí a nebude obsluhovat.</a:t>
            </a:r>
          </a:p>
          <a:p>
            <a:pPr lvl="1"/>
            <a:r>
              <a:rPr lang="cs-CZ" sz="1400" dirty="0"/>
              <a:t>K produktům, které bude podnik nabízet, obměňovat, inovovat nebo jejich produkcí zruší.</a:t>
            </a:r>
          </a:p>
          <a:p>
            <a:pPr lvl="1"/>
            <a:r>
              <a:rPr lang="cs-CZ" sz="1400" dirty="0"/>
              <a:t>K aktivitám, kterými se podnik bude zabývat, rozšiřovat a využívat nebo které zruší.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Model strategie podniku</a:t>
            </a:r>
            <a:endParaRPr lang="cs-CZ" dirty="0"/>
          </a:p>
        </p:txBody>
      </p:sp>
    </p:spTree>
    <p:extLst>
      <p:ext uri="{BB962C8B-B14F-4D97-AF65-F5344CB8AC3E}">
        <p14:creationId xmlns:p14="http://schemas.microsoft.com/office/powerpoint/2010/main" val="140405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Konkurenční výhoda (anglicky </a:t>
            </a:r>
            <a:r>
              <a:rPr lang="cs-CZ" sz="1600" dirty="0" err="1"/>
              <a:t>Competitive</a:t>
            </a:r>
            <a:r>
              <a:rPr lang="cs-CZ" sz="1600" dirty="0"/>
              <a:t> </a:t>
            </a:r>
            <a:r>
              <a:rPr lang="cs-CZ" sz="1600" dirty="0" err="1"/>
              <a:t>advantage</a:t>
            </a:r>
            <a:r>
              <a:rPr lang="cs-CZ" sz="1600" dirty="0"/>
              <a:t>) je vše, co dává </a:t>
            </a:r>
            <a:r>
              <a:rPr lang="cs-CZ" sz="1600" dirty="0" smtClean="0"/>
              <a:t>podniku </a:t>
            </a:r>
            <a:r>
              <a:rPr lang="cs-CZ" sz="1600" dirty="0"/>
              <a:t>dočasně náskok před konkurencí. </a:t>
            </a:r>
            <a:endParaRPr lang="cs-CZ" sz="1600" dirty="0" smtClean="0"/>
          </a:p>
          <a:p>
            <a:pPr algn="just"/>
            <a:r>
              <a:rPr lang="cs-CZ" sz="1600" dirty="0" smtClean="0"/>
              <a:t>Je </a:t>
            </a:r>
            <a:r>
              <a:rPr lang="cs-CZ" sz="1600" dirty="0"/>
              <a:t>to to, co </a:t>
            </a:r>
            <a:r>
              <a:rPr lang="cs-CZ" sz="1600" dirty="0" smtClean="0"/>
              <a:t>má podnik </a:t>
            </a:r>
            <a:r>
              <a:rPr lang="cs-CZ" sz="1600" dirty="0"/>
              <a:t>oproti </a:t>
            </a:r>
            <a:r>
              <a:rPr lang="cs-CZ" sz="1600" dirty="0" smtClean="0"/>
              <a:t>svoji </a:t>
            </a:r>
            <a:r>
              <a:rPr lang="cs-CZ" sz="1600" dirty="0"/>
              <a:t>konkurenci </a:t>
            </a:r>
            <a:r>
              <a:rPr lang="cs-CZ" sz="1600" dirty="0" smtClean="0"/>
              <a:t>lepší. Konkurenční </a:t>
            </a:r>
            <a:r>
              <a:rPr lang="cs-CZ" sz="1600" dirty="0"/>
              <a:t>výhoda nakonec může rozhodnout o tom, jestli zákazník nakoupí u </a:t>
            </a:r>
            <a:r>
              <a:rPr lang="cs-CZ" sz="1600" dirty="0" smtClean="0"/>
              <a:t>konkrétního podniku. </a:t>
            </a:r>
          </a:p>
          <a:p>
            <a:pPr algn="just"/>
            <a:r>
              <a:rPr lang="cs-CZ" sz="1600" dirty="0" smtClean="0"/>
              <a:t>Konkurenční výhoda může pomoci získat </a:t>
            </a:r>
            <a:r>
              <a:rPr lang="cs-CZ" sz="1600" dirty="0"/>
              <a:t>rychleji nebo větší podíl na trhu. </a:t>
            </a:r>
          </a:p>
          <a:p>
            <a:pPr algn="just"/>
            <a:r>
              <a:rPr lang="cs-CZ" sz="1600" dirty="0"/>
              <a:t>Konkurenční výhoda ale není trvalá. Je to dočasná věc, kterou </a:t>
            </a:r>
            <a:r>
              <a:rPr lang="cs-CZ" sz="1600" dirty="0" smtClean="0"/>
              <a:t>může podnik </a:t>
            </a:r>
            <a:r>
              <a:rPr lang="cs-CZ" sz="1600" dirty="0"/>
              <a:t>rychle ztratit buď vlastní chybou, úsilím konkurence nebo prostě situací na </a:t>
            </a:r>
            <a:r>
              <a:rPr lang="cs-CZ" sz="1600" dirty="0" smtClean="0"/>
              <a:t>trhu.</a:t>
            </a:r>
          </a:p>
          <a:p>
            <a:pPr algn="just"/>
            <a:r>
              <a:rPr lang="cs-CZ" sz="1600" dirty="0" smtClean="0"/>
              <a:t>V souvislosti se ztrátou nebo snižováním konkurenční výhody hovoříme o tzv. erozi konkurenční výhody, ke které dochází v důsledku vlivu ostatních konkurentů. </a:t>
            </a:r>
          </a:p>
          <a:p>
            <a:pPr algn="just"/>
            <a:r>
              <a:rPr lang="cs-CZ" sz="1600" dirty="0" smtClean="0"/>
              <a:t>Konkurenční výhoda musí být dlouhodobě udržitelná. Nejedná se tedy o nějakou dočasnou akci, ale o trvale udržitelnou  výhodu, která je systematicky budována prostřednictvím konkrétní strategie.</a:t>
            </a:r>
            <a:endParaRPr lang="cs-CZ" sz="1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Strategie a konkurenční výhoda I</a:t>
            </a:r>
            <a:endParaRPr lang="cs-CZ" dirty="0"/>
          </a:p>
        </p:txBody>
      </p:sp>
    </p:spTree>
    <p:extLst>
      <p:ext uri="{BB962C8B-B14F-4D97-AF65-F5344CB8AC3E}">
        <p14:creationId xmlns:p14="http://schemas.microsoft.com/office/powerpoint/2010/main" val="319116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Strategické řízení představuje proces přípravy a realizace rozvojových záměrů dlouhodobější povahy, které mají pro daný subjekt rozhodující význam a jejichž cílem je dosažení stanovených strategických cílů. </a:t>
            </a:r>
          </a:p>
          <a:p>
            <a:pPr algn="just"/>
            <a:r>
              <a:rPr lang="cs-CZ" sz="1600" dirty="0" smtClean="0"/>
              <a:t>Strategické </a:t>
            </a:r>
            <a:r>
              <a:rPr lang="cs-CZ" sz="1600" dirty="0"/>
              <a:t>řízení představuje systémově řízený proces, jehož podstatou je pružná reakce na změny, obrana podniku před nebezpečím hrozeb a využití všech vhodných příležitostí v budoucím, nastupujícím dlouhodobém časovém horizontu</a:t>
            </a:r>
            <a:r>
              <a:rPr lang="cs-CZ" sz="1600" dirty="0" smtClean="0"/>
              <a:t>.</a:t>
            </a:r>
          </a:p>
          <a:p>
            <a:pPr algn="just"/>
            <a:r>
              <a:rPr lang="cs-CZ" sz="1600" dirty="0"/>
              <a:t>Strategické řízení můžeme chápat jako ucelený systém, jehož nosným produktem je adekvátní a úspěšná podniková strategie zajišťující potřebný rozvoj a budoucnost podniku. </a:t>
            </a:r>
            <a:endParaRPr lang="cs-CZ" sz="1600" dirty="0" smtClean="0"/>
          </a:p>
          <a:p>
            <a:pPr algn="just"/>
            <a:r>
              <a:rPr lang="cs-CZ" sz="1600" dirty="0" smtClean="0"/>
              <a:t>Strategické </a:t>
            </a:r>
            <a:r>
              <a:rPr lang="cs-CZ" sz="1600" dirty="0"/>
              <a:t>řízení lze také chápat nejen jako snahu o sladění aktivit podniku se změnami v prostředí, ale i jako prostředek pro usměrnění sociální politiky uvnitř </a:t>
            </a:r>
            <a:r>
              <a:rPr lang="cs-CZ" sz="1600" dirty="0" smtClean="0"/>
              <a:t>podniku</a:t>
            </a:r>
            <a:r>
              <a:rPr lang="cs-CZ" sz="1600" dirty="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Vybrané definice strategického řízení</a:t>
            </a:r>
            <a:endParaRPr lang="cs-CZ" dirty="0"/>
          </a:p>
        </p:txBody>
      </p:sp>
    </p:spTree>
    <p:extLst>
      <p:ext uri="{BB962C8B-B14F-4D97-AF65-F5344CB8AC3E}">
        <p14:creationId xmlns:p14="http://schemas.microsoft.com/office/powerpoint/2010/main" val="281722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Získání a udržení trvalé konkurenční výhody a s ní úzce spojené finanční výhody, doplněné přiměřeným rozvojem klíčových schopností a dovedností </a:t>
            </a:r>
            <a:r>
              <a:rPr lang="cs-CZ" sz="1600" dirty="0" smtClean="0"/>
              <a:t>podniků </a:t>
            </a:r>
            <a:r>
              <a:rPr lang="cs-CZ" sz="1600" dirty="0"/>
              <a:t>by mělo být základem pro formulaci jejich </a:t>
            </a:r>
            <a:r>
              <a:rPr lang="cs-CZ" sz="1600" dirty="0" smtClean="0"/>
              <a:t>strategie</a:t>
            </a:r>
            <a:r>
              <a:rPr lang="cs-CZ" sz="1600" dirty="0"/>
              <a:t>. </a:t>
            </a:r>
          </a:p>
          <a:p>
            <a:pPr algn="just"/>
            <a:r>
              <a:rPr lang="cs-CZ" sz="1600" dirty="0"/>
              <a:t>Podstata konkurenční výhody spočívá ve schopnosti podnikatelského subjektu vytvořit větší reálnou, nebo takto vnímanou užitnou hodnotu pro jeho cílové zákazníky ve srovnání s konkurencí, nebo srovnatelnou užitnou hodnotu při nižších nákladech, </a:t>
            </a:r>
            <a:r>
              <a:rPr lang="cs-CZ" sz="1600" dirty="0" smtClean="0"/>
              <a:t>evidentně </a:t>
            </a:r>
            <a:r>
              <a:rPr lang="cs-CZ" sz="1600" dirty="0"/>
              <a:t>v kratším </a:t>
            </a:r>
            <a:r>
              <a:rPr lang="cs-CZ" sz="1600" dirty="0" smtClean="0"/>
              <a:t>čase.</a:t>
            </a:r>
          </a:p>
          <a:p>
            <a:pPr algn="just"/>
            <a:r>
              <a:rPr lang="cs-CZ" sz="1600" dirty="0"/>
              <a:t>Finanční </a:t>
            </a:r>
            <a:r>
              <a:rPr lang="cs-CZ" sz="1600" dirty="0" smtClean="0"/>
              <a:t>výhoda konkurenční výhody </a:t>
            </a:r>
            <a:r>
              <a:rPr lang="cs-CZ" sz="1600" dirty="0"/>
              <a:t>spočívá v umění podnikatelského subjektu zaměřit obchodní činnosti na maximalizaci ekonomické hodnoty hotovostního toku </a:t>
            </a:r>
            <a:r>
              <a:rPr lang="cs-CZ" sz="1600" dirty="0" smtClean="0"/>
              <a:t>v </a:t>
            </a:r>
            <a:r>
              <a:rPr lang="cs-CZ" sz="1600" dirty="0"/>
              <a:t>relacím k investicím do podnikání. </a:t>
            </a:r>
            <a:endParaRPr lang="cs-CZ" sz="1600" dirty="0" smtClean="0"/>
          </a:p>
          <a:p>
            <a:pPr algn="just"/>
            <a:r>
              <a:rPr lang="cs-CZ" sz="1600" dirty="0"/>
              <a:t>Identifikace </a:t>
            </a:r>
            <a:r>
              <a:rPr lang="cs-CZ" sz="1600" dirty="0" smtClean="0"/>
              <a:t>konkurenční </a:t>
            </a:r>
            <a:r>
              <a:rPr lang="cs-CZ" sz="1600" dirty="0"/>
              <a:t>výhody vychází z porovnání skupiny </a:t>
            </a:r>
            <a:r>
              <a:rPr lang="cs-CZ" sz="1600" dirty="0" smtClean="0"/>
              <a:t>podniků, přičemž </a:t>
            </a:r>
            <a:r>
              <a:rPr lang="cs-CZ" sz="1600" dirty="0"/>
              <a:t>toto </a:t>
            </a:r>
            <a:r>
              <a:rPr lang="cs-CZ" sz="1600" dirty="0" smtClean="0"/>
              <a:t>porovnání </a:t>
            </a:r>
            <a:r>
              <a:rPr lang="cs-CZ" sz="1600" dirty="0"/>
              <a:t>je závislé na charakteru tržního </a:t>
            </a:r>
            <a:r>
              <a:rPr lang="cs-CZ" sz="1600" dirty="0" smtClean="0"/>
              <a:t>prostředí</a:t>
            </a:r>
            <a:r>
              <a:rPr lang="cs-CZ" sz="1600" dirty="0"/>
              <a:t>, ve </a:t>
            </a:r>
            <a:r>
              <a:rPr lang="cs-CZ" sz="1600"/>
              <a:t>kterém </a:t>
            </a:r>
            <a:r>
              <a:rPr lang="cs-CZ" sz="1600" smtClean="0"/>
              <a:t>podniky operují</a:t>
            </a:r>
            <a:r>
              <a:rPr lang="cs-CZ" sz="1600" dirty="0"/>
              <a:t>.</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Strategie a konkurenční výhoda II</a:t>
            </a:r>
            <a:endParaRPr lang="cs-CZ" dirty="0"/>
          </a:p>
        </p:txBody>
      </p:sp>
    </p:spTree>
    <p:extLst>
      <p:ext uri="{BB962C8B-B14F-4D97-AF65-F5344CB8AC3E}">
        <p14:creationId xmlns:p14="http://schemas.microsoft.com/office/powerpoint/2010/main" val="289580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2060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a:t>Vlastníci</a:t>
            </a:r>
            <a:r>
              <a:rPr lang="cs-CZ" sz="1600" dirty="0"/>
              <a:t> – mají zájem na návratnosti vloženého kapitálu a na využívání všech výhod, které může podnik poskytovat.</a:t>
            </a:r>
          </a:p>
          <a:p>
            <a:pPr lvl="0" algn="just"/>
            <a:r>
              <a:rPr lang="cs-CZ" sz="1600" b="1" dirty="0"/>
              <a:t>Top management</a:t>
            </a:r>
            <a:r>
              <a:rPr lang="cs-CZ" sz="1600" dirty="0"/>
              <a:t> - má zájem na rozvoji podniku a na dosahování odměn, které mohou získat při splnění cílů.</a:t>
            </a:r>
          </a:p>
          <a:p>
            <a:pPr algn="just"/>
            <a:r>
              <a:rPr lang="cs-CZ" sz="1600" b="1" dirty="0"/>
              <a:t>Zaměstnanci</a:t>
            </a:r>
            <a:r>
              <a:rPr lang="cs-CZ" sz="1600" dirty="0"/>
              <a:t> – udržet si zaměstnání a získávat odpovídající odměnu za práci. Současně mají zájem na dodržování pracovní legislativy, podíl na zaměstnaneckých výhodách, možnost mít uspokojení z vykonávané práce</a:t>
            </a:r>
            <a:r>
              <a:rPr lang="cs-CZ" sz="1600" dirty="0" smtClean="0"/>
              <a:t>.</a:t>
            </a:r>
            <a:endParaRPr lang="cs-CZ" sz="1600" dirty="0"/>
          </a:p>
          <a:p>
            <a:pPr lvl="0" algn="just"/>
            <a:r>
              <a:rPr lang="cs-CZ" sz="1600" b="1" dirty="0"/>
              <a:t>Odbory</a:t>
            </a:r>
            <a:r>
              <a:rPr lang="cs-CZ" sz="1600" dirty="0"/>
              <a:t> – mít uznávané postavení prostředníka mezi zaměstnavatelem a zaměstnanci, být důležitou součástí firemní organizace a moci se zúčastnit kolektivního vyjednávání.</a:t>
            </a:r>
          </a:p>
          <a:p>
            <a:pPr lvl="0" algn="just"/>
            <a:r>
              <a:rPr lang="cs-CZ" sz="1600" b="1" dirty="0"/>
              <a:t>Věřitelé</a:t>
            </a:r>
            <a:r>
              <a:rPr lang="cs-CZ" sz="1600" dirty="0"/>
              <a:t> – získat nejen možnost navracení zapůjčeného kapitálu, ale dosáhnout i dohodnutého úroku ze zapůjčené částky. V případě neúspěchu mít prioritu při splácení dlužné částky</a:t>
            </a:r>
            <a:r>
              <a:rPr lang="cs-CZ" sz="1600" dirty="0" smtClean="0"/>
              <a:t>.</a:t>
            </a:r>
          </a:p>
          <a:p>
            <a:pPr algn="just"/>
            <a:r>
              <a:rPr lang="cs-CZ" sz="1600" b="1" dirty="0"/>
              <a:t>Zákazníci</a:t>
            </a:r>
            <a:r>
              <a:rPr lang="cs-CZ" sz="1600" dirty="0"/>
              <a:t> – získat kvalitní, bezpečný a moderní výrobek za cenu odpovídající kvalitě včetně zajištění služeb servisu a nákupu náhradních součástí.</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79512" y="195486"/>
            <a:ext cx="7560840" cy="507703"/>
          </a:xfrm>
        </p:spPr>
        <p:txBody>
          <a:bodyPr/>
          <a:lstStyle/>
          <a:p>
            <a:r>
              <a:rPr lang="cs-CZ" dirty="0" smtClean="0"/>
              <a:t>Hlavní zájmy zájmových skupin I</a:t>
            </a:r>
            <a:endParaRPr lang="cs-CZ" dirty="0"/>
          </a:p>
        </p:txBody>
      </p:sp>
    </p:spTree>
    <p:extLst>
      <p:ext uri="{BB962C8B-B14F-4D97-AF65-F5344CB8AC3E}">
        <p14:creationId xmlns:p14="http://schemas.microsoft.com/office/powerpoint/2010/main" val="66299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b="1" dirty="0" smtClean="0"/>
              <a:t>Dodavatelé</a:t>
            </a:r>
            <a:r>
              <a:rPr lang="cs-CZ" sz="1600" dirty="0" smtClean="0"/>
              <a:t> </a:t>
            </a:r>
            <a:r>
              <a:rPr lang="cs-CZ" sz="1600" dirty="0"/>
              <a:t>– požadují trvalý odbyt za ceny pro ně výhodné, profesionální vzájemné vztahy a dodržování platebních dohod.</a:t>
            </a:r>
          </a:p>
          <a:p>
            <a:pPr lvl="0" algn="just"/>
            <a:r>
              <a:rPr lang="cs-CZ" sz="1600" b="1" dirty="0"/>
              <a:t>Konkurenti</a:t>
            </a:r>
            <a:r>
              <a:rPr lang="cs-CZ" sz="1600" dirty="0"/>
              <a:t> – vyžadují upravit podnikatelské prostředí určitými přesnými pravidly a jejich dodržování.</a:t>
            </a:r>
          </a:p>
          <a:p>
            <a:pPr lvl="0" algn="just"/>
            <a:r>
              <a:rPr lang="cs-CZ" sz="1600" b="1" dirty="0"/>
              <a:t>Místní komunita</a:t>
            </a:r>
            <a:r>
              <a:rPr lang="cs-CZ" sz="1600" dirty="0"/>
              <a:t> – má zájem na vzniku solidních zaměstnaneckých příležitostí, které budou především využívat místní residenti, podporu charitativních, kulturních i sportovních akcí, pokud možno trvalou a zvyšující se zaměstnanost, ochranu životního prostředí.</a:t>
            </a:r>
          </a:p>
          <a:p>
            <a:pPr lvl="0" algn="just"/>
            <a:r>
              <a:rPr lang="cs-CZ" sz="1600" b="1" dirty="0"/>
              <a:t>Široká veřejnost</a:t>
            </a:r>
            <a:r>
              <a:rPr lang="cs-CZ" sz="1600" dirty="0"/>
              <a:t> – ochrana životního prostředí, ceny odpovídající kvalitě produktu, dodržování norem a zákonů.</a:t>
            </a:r>
          </a:p>
          <a:p>
            <a:pPr algn="just"/>
            <a:r>
              <a:rPr lang="cs-CZ" sz="1600" b="1" dirty="0"/>
              <a:t>Stát (vláda)</a:t>
            </a:r>
            <a:r>
              <a:rPr lang="cs-CZ" sz="1600" dirty="0"/>
              <a:t> – včasná a daňovým zákonům odpovídající platba daňových povinností, udržení zaměstnanosti, dodržování předpisů usměrňující podnikání podniků.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79512" y="195486"/>
            <a:ext cx="7560840" cy="507703"/>
          </a:xfrm>
        </p:spPr>
        <p:txBody>
          <a:bodyPr/>
          <a:lstStyle/>
          <a:p>
            <a:r>
              <a:rPr lang="cs-CZ" dirty="0" smtClean="0"/>
              <a:t>Hlavní zájmy zájmových skupin II</a:t>
            </a:r>
            <a:endParaRPr lang="cs-CZ" dirty="0"/>
          </a:p>
        </p:txBody>
      </p:sp>
    </p:spTree>
    <p:extLst>
      <p:ext uri="{BB962C8B-B14F-4D97-AF65-F5344CB8AC3E}">
        <p14:creationId xmlns:p14="http://schemas.microsoft.com/office/powerpoint/2010/main" val="188502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683002"/>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Internacionalizace ekonomiky projevující se vytvářením nadnárodních společností.</a:t>
            </a:r>
          </a:p>
          <a:p>
            <a:pPr lvl="0" algn="just"/>
            <a:r>
              <a:rPr lang="cs-CZ" sz="1600" dirty="0"/>
              <a:t>Intelektualizace činností vedoucí k potřebnému růstu vzdělání pracovníků i vedení podniku.</a:t>
            </a:r>
          </a:p>
          <a:p>
            <a:pPr lvl="0" algn="just"/>
            <a:r>
              <a:rPr lang="cs-CZ" sz="1600" dirty="0"/>
              <a:t>Informatizace lidské společnosti, kdy počítače se stávají významnou složkou vybavení podniků a jejich ovládání je vyžadováno od většiny pracovníků podniku.</a:t>
            </a:r>
          </a:p>
          <a:p>
            <a:pPr lvl="0" algn="just"/>
            <a:r>
              <a:rPr lang="cs-CZ" sz="1600" dirty="0"/>
              <a:t>Zrychlování vývoje, které je dáno perfektně fungujícími komunikačními systémy, které bez problémů přenáší rychle a spolehlivě nové poznatky.</a:t>
            </a:r>
          </a:p>
          <a:p>
            <a:pPr lvl="0" algn="just"/>
            <a:r>
              <a:rPr lang="cs-CZ" sz="1600" dirty="0"/>
              <a:t>Pružnost producentů, která se stává základem jejich konkurenceschopnost a udržení určité konkurenční výhody vůči ostatním účastníkům na trhu. </a:t>
            </a:r>
          </a:p>
          <a:p>
            <a:pPr lvl="0" algn="just"/>
            <a:r>
              <a:rPr lang="cs-CZ" sz="1600" dirty="0"/>
              <a:t>Ekologické chování lidí i podniku, dané potřebou omezit poškozování životního prostředí lidské společnosti a zajistit uplatnění myšlenek udržitelnosti dobrých podmínek života.</a:t>
            </a:r>
          </a:p>
          <a:p>
            <a:pPr lvl="0" algn="just"/>
            <a:r>
              <a:rPr lang="cs-CZ" sz="1600" dirty="0"/>
              <a:t>Intenzifikace produkce, kdy tento trend je vyvolán omezující se nabídkou zdrojů, růstem jejich ceny a omezenou možností je nahradit</a:t>
            </a:r>
            <a:r>
              <a:rPr lang="cs-CZ" sz="1600" dirty="0" smtClean="0"/>
              <a: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79512" y="195486"/>
            <a:ext cx="7560840" cy="507703"/>
          </a:xfrm>
        </p:spPr>
        <p:txBody>
          <a:bodyPr/>
          <a:lstStyle/>
          <a:p>
            <a:r>
              <a:rPr lang="cs-CZ" dirty="0" smtClean="0"/>
              <a:t>Externí faktory ovlivňující strategii podniku</a:t>
            </a:r>
            <a:endParaRPr lang="cs-CZ" dirty="0"/>
          </a:p>
        </p:txBody>
      </p:sp>
    </p:spTree>
    <p:extLst>
      <p:ext uri="{BB962C8B-B14F-4D97-AF65-F5344CB8AC3E}">
        <p14:creationId xmlns:p14="http://schemas.microsoft.com/office/powerpoint/2010/main" val="31461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68630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Personální změny, které jsou způsobeny nástupem nových požadavků na pracovníky podniků a které vyvolávají vznik nových profesí i podnikových funkcí.</a:t>
            </a:r>
          </a:p>
          <a:p>
            <a:pPr lvl="0" algn="just"/>
            <a:r>
              <a:rPr lang="cs-CZ" sz="1600" dirty="0"/>
              <a:t>Změny ve struktuře organizací, které jsou vytvářeny potřebou nově uspořádat útvary podniku v souladu s požadavky zákazníků, dodavatelů i vlastní potřeb produkce (v technologiích).</a:t>
            </a:r>
          </a:p>
          <a:p>
            <a:pPr lvl="0" algn="just"/>
            <a:r>
              <a:rPr lang="cs-CZ" sz="1600" dirty="0"/>
              <a:t>Změny v podnikové kultuře vyvolané změnami jak organizačními tak personálními a ovlivněné novými vývojovými trendy. Podniková kultura se mění taktéž v důsledku změn hodnot u spotřebitelů.</a:t>
            </a:r>
          </a:p>
          <a:p>
            <a:pPr lvl="0" algn="just"/>
            <a:r>
              <a:rPr lang="cs-CZ" sz="1600" dirty="0"/>
              <a:t>Změny přípravy pracovníků k výkonu nových funkcí i k zvládnutí úkolů, které jsou dány delegováním povinností a odpovědnosti.</a:t>
            </a:r>
          </a:p>
          <a:p>
            <a:pPr algn="just"/>
            <a:r>
              <a:rPr lang="cs-CZ" sz="1600" dirty="0"/>
              <a:t>Změny v úloze managementu, kdy odpovědnost za spokojenost zákazníků i za realizaci změn se postupně přenáší do náplně role managementu první linie. Tím dochází k výrazným změnám v přístupech a v chování jednotlivců.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79512" y="162032"/>
            <a:ext cx="7560840" cy="507703"/>
          </a:xfrm>
        </p:spPr>
        <p:txBody>
          <a:bodyPr/>
          <a:lstStyle/>
          <a:p>
            <a:r>
              <a:rPr lang="cs-CZ" dirty="0" smtClean="0"/>
              <a:t>Interní faktory ovlivňující strategii podniku</a:t>
            </a:r>
            <a:endParaRPr lang="cs-CZ" dirty="0"/>
          </a:p>
        </p:txBody>
      </p:sp>
    </p:spTree>
    <p:extLst>
      <p:ext uri="{BB962C8B-B14F-4D97-AF65-F5344CB8AC3E}">
        <p14:creationId xmlns:p14="http://schemas.microsoft.com/office/powerpoint/2010/main" val="203939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Změny vyvolávají nejen rozmach sil, které je vyvolávají, ale také sil odporujících, proto je důležité dosáhnout převahu nad odporem. </a:t>
            </a:r>
            <a:endParaRPr lang="cs-CZ" sz="1600" dirty="0" smtClean="0"/>
          </a:p>
          <a:p>
            <a:pPr algn="just"/>
            <a:endParaRPr lang="cs-CZ" sz="1600" dirty="0" smtClean="0"/>
          </a:p>
          <a:p>
            <a:pPr algn="just"/>
            <a:r>
              <a:rPr lang="cs-CZ" sz="1600" dirty="0" smtClean="0"/>
              <a:t>Zde </a:t>
            </a:r>
            <a:r>
              <a:rPr lang="cs-CZ" sz="1600" dirty="0"/>
              <a:t>se </a:t>
            </a:r>
            <a:r>
              <a:rPr lang="cs-CZ" sz="1600" dirty="0" smtClean="0"/>
              <a:t>podle </a:t>
            </a:r>
            <a:r>
              <a:rPr lang="cs-CZ" sz="1600" dirty="0"/>
              <a:t>Hammera projevuje pravidlo 20/60/20 jako reakce zaměstnanců na program zásadních změn. Z uvedeného pravidla vyplývá, že:</a:t>
            </a:r>
          </a:p>
          <a:p>
            <a:pPr lvl="1" algn="just"/>
            <a:r>
              <a:rPr lang="cs-CZ" sz="1600" dirty="0"/>
              <a:t>20% zaměstnanců vítá změnu s nadšením;</a:t>
            </a:r>
          </a:p>
          <a:p>
            <a:pPr lvl="1" algn="just"/>
            <a:r>
              <a:rPr lang="cs-CZ" sz="1600" dirty="0"/>
              <a:t>60% jsou zaměstnanci nerozhodnuti, které je pro změnu nutno získat nebo je přesvědčit, aby nebyli brzdou při realizaci přeměn;</a:t>
            </a:r>
          </a:p>
          <a:p>
            <a:pPr lvl="1" algn="just"/>
            <a:r>
              <a:rPr lang="cs-CZ" sz="1600" dirty="0"/>
              <a:t>20% zaměstnanců bude zásadně proti navržené změně a vlastně vůči jakékoliv změně.</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79512" y="162032"/>
            <a:ext cx="7560840" cy="507703"/>
          </a:xfrm>
        </p:spPr>
        <p:txBody>
          <a:bodyPr/>
          <a:lstStyle/>
          <a:p>
            <a:r>
              <a:rPr lang="cs-CZ" dirty="0" smtClean="0"/>
              <a:t>Změny vyvolané strategií</a:t>
            </a:r>
            <a:endParaRPr lang="cs-CZ" dirty="0"/>
          </a:p>
        </p:txBody>
      </p:sp>
    </p:spTree>
    <p:extLst>
      <p:ext uri="{BB962C8B-B14F-4D97-AF65-F5344CB8AC3E}">
        <p14:creationId xmlns:p14="http://schemas.microsoft.com/office/powerpoint/2010/main" val="291942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676952"/>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Nadměrná osobní nejistota, kdy dochází ke ztrátě důvěry v osobní přínos podniku.</a:t>
            </a:r>
          </a:p>
          <a:p>
            <a:pPr lvl="0" algn="just"/>
            <a:r>
              <a:rPr lang="cs-CZ" sz="1600" dirty="0"/>
              <a:t>Překvapení ze změny, kdy pracovníci nejsou řádně informování o nutnosti její realizace a nejsou později do této aktivity zapojeni.</a:t>
            </a:r>
          </a:p>
          <a:p>
            <a:pPr lvl="0" algn="just"/>
            <a:r>
              <a:rPr lang="cs-CZ" sz="1600" dirty="0"/>
              <a:t>Znepokojení kvůli schopnostem, které pracovník má a jež stačí na výkon dané funkce. Je zde oprávněna ztráta důvěry se schopností zvládnout nové povinnosti.</a:t>
            </a:r>
          </a:p>
          <a:p>
            <a:pPr lvl="0" algn="just"/>
            <a:r>
              <a:rPr lang="cs-CZ" sz="1600" dirty="0"/>
              <a:t>Nebezpečí vedlejších účinků, které může změna vyvolat a které dosud neznáme.</a:t>
            </a:r>
          </a:p>
          <a:p>
            <a:pPr lvl="0" algn="just"/>
            <a:r>
              <a:rPr lang="cs-CZ" sz="1600" dirty="0"/>
              <a:t>Nebezpečí více práce, jelikož velmi často jsou změny spojovány s hledáním možných úspor.</a:t>
            </a:r>
          </a:p>
          <a:p>
            <a:pPr lvl="0" algn="just"/>
            <a:r>
              <a:rPr lang="cs-CZ" sz="1600" dirty="0"/>
              <a:t>Výhrady proti osobě, která změny provádí, což může být jevem jak objektivním, tak i subjektivním.</a:t>
            </a:r>
          </a:p>
          <a:p>
            <a:pPr lvl="0" algn="just"/>
            <a:r>
              <a:rPr lang="cs-CZ" sz="1600" dirty="0"/>
              <a:t>Skryté hrozby, které jsou s danou změnou spojovány a proti nimž se nedělají důsledná opatření.</a:t>
            </a:r>
          </a:p>
          <a:p>
            <a:pPr lvl="0" algn="just"/>
            <a:r>
              <a:rPr lang="cs-CZ" sz="1600" dirty="0"/>
              <a:t>Porušení zásady „měníme jen to, co musíme“.</a:t>
            </a:r>
          </a:p>
          <a:p>
            <a:pPr algn="just"/>
            <a:r>
              <a:rPr lang="cs-CZ" sz="1600" dirty="0"/>
              <a:t>Nebezpečí rizika, které každá změna nese a často je spojován výskyt rizika s inovacemi jakéhokoliv </a:t>
            </a:r>
            <a:r>
              <a:rPr lang="cs-CZ" sz="1600" dirty="0" smtClean="0"/>
              <a:t>druhu.</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79512" y="162032"/>
            <a:ext cx="7560840" cy="507703"/>
          </a:xfrm>
        </p:spPr>
        <p:txBody>
          <a:bodyPr/>
          <a:lstStyle/>
          <a:p>
            <a:r>
              <a:rPr lang="cs-CZ" dirty="0" smtClean="0"/>
              <a:t>Příčiny odporu zaměstnanců vůči strategii</a:t>
            </a:r>
            <a:endParaRPr lang="cs-CZ" dirty="0"/>
          </a:p>
        </p:txBody>
      </p:sp>
    </p:spTree>
    <p:extLst>
      <p:ext uri="{BB962C8B-B14F-4D97-AF65-F5344CB8AC3E}">
        <p14:creationId xmlns:p14="http://schemas.microsoft.com/office/powerpoint/2010/main" val="230799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Realisticky diagnostikovat situaci v oblasti, za kterou odpovídá</a:t>
            </a:r>
            <a:r>
              <a:rPr lang="cs-CZ" sz="1600" dirty="0" smtClean="0"/>
              <a:t>.</a:t>
            </a:r>
          </a:p>
          <a:p>
            <a:pPr lvl="0" algn="just"/>
            <a:endParaRPr lang="cs-CZ" sz="1600" dirty="0"/>
          </a:p>
          <a:p>
            <a:pPr lvl="0" algn="just"/>
            <a:r>
              <a:rPr lang="cs-CZ" sz="1600" dirty="0"/>
              <a:t>Seznámit včas pracovníky se změnami, které budou provedeny, realisticky ukázat na vzniklé problémy a dopady, snažit se zapojit pracovníky do realizace změn</a:t>
            </a:r>
            <a:r>
              <a:rPr lang="cs-CZ" sz="1600" dirty="0" smtClean="0"/>
              <a:t>.</a:t>
            </a:r>
          </a:p>
          <a:p>
            <a:pPr lvl="0" algn="just"/>
            <a:endParaRPr lang="cs-CZ" sz="1600" dirty="0"/>
          </a:p>
          <a:p>
            <a:pPr lvl="0" algn="just"/>
            <a:r>
              <a:rPr lang="cs-CZ" sz="1600" dirty="0"/>
              <a:t>Analyzovat mocenské tlaky v oblasti odpovědnosti působící pro změny i proti nim a využít je přesměrováním na podporu realizace žádoucích změn</a:t>
            </a:r>
            <a:r>
              <a:rPr lang="cs-CZ" sz="1600" dirty="0" smtClean="0"/>
              <a:t>.</a:t>
            </a:r>
          </a:p>
          <a:p>
            <a:pPr lvl="0" algn="just"/>
            <a:endParaRPr lang="cs-CZ" sz="1600" dirty="0"/>
          </a:p>
          <a:p>
            <a:pPr lvl="0" algn="just"/>
            <a:r>
              <a:rPr lang="cs-CZ" sz="1600" dirty="0"/>
              <a:t>Systematicky a citlivě řídit proces změn.</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79512" y="162032"/>
            <a:ext cx="7560840" cy="507703"/>
          </a:xfrm>
        </p:spPr>
        <p:txBody>
          <a:bodyPr/>
          <a:lstStyle/>
          <a:p>
            <a:r>
              <a:rPr lang="cs-CZ" dirty="0" smtClean="0"/>
              <a:t>Změny povinností manažera se změnou strategie</a:t>
            </a:r>
            <a:endParaRPr lang="cs-CZ" dirty="0"/>
          </a:p>
        </p:txBody>
      </p:sp>
    </p:spTree>
    <p:extLst>
      <p:ext uri="{BB962C8B-B14F-4D97-AF65-F5344CB8AC3E}">
        <p14:creationId xmlns:p14="http://schemas.microsoft.com/office/powerpoint/2010/main" val="30053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r>
              <a:rPr lang="cs-CZ" sz="1600" b="1" dirty="0" smtClean="0"/>
              <a:t>Otázky týkající se obsahu strategie:</a:t>
            </a:r>
          </a:p>
          <a:p>
            <a:pPr lvl="0" algn="just"/>
            <a:r>
              <a:rPr lang="cs-CZ" sz="1600" dirty="0" smtClean="0"/>
              <a:t>Jaká </a:t>
            </a:r>
            <a:r>
              <a:rPr lang="cs-CZ" sz="1600" dirty="0"/>
              <a:t>by měla být komplexní strategie?</a:t>
            </a:r>
          </a:p>
          <a:p>
            <a:pPr lvl="0" algn="just"/>
            <a:r>
              <a:rPr lang="cs-CZ" sz="1600" dirty="0"/>
              <a:t>Jak by měla být strategie integrovaná?</a:t>
            </a:r>
          </a:p>
          <a:p>
            <a:pPr algn="just"/>
            <a:r>
              <a:rPr lang="cs-CZ" sz="1600" dirty="0"/>
              <a:t>Do jaké míry by měla být strategie obecná (generická</a:t>
            </a:r>
            <a:r>
              <a:rPr lang="cs-CZ" sz="1600" dirty="0" smtClean="0"/>
              <a:t>)?</a:t>
            </a:r>
          </a:p>
          <a:p>
            <a:pPr algn="just"/>
            <a:endParaRPr lang="cs-CZ" sz="1600" dirty="0" smtClean="0"/>
          </a:p>
          <a:p>
            <a:pPr marL="0" indent="0" algn="just">
              <a:buNone/>
            </a:pPr>
            <a:r>
              <a:rPr lang="cs-CZ" sz="1600" b="1" dirty="0" smtClean="0"/>
              <a:t>Otázky týkající se procesu strategie:</a:t>
            </a:r>
            <a:endParaRPr lang="cs-CZ" sz="1600" b="1" dirty="0"/>
          </a:p>
          <a:p>
            <a:pPr lvl="0" algn="just"/>
            <a:r>
              <a:rPr lang="cs-CZ" sz="1600" dirty="0"/>
              <a:t>Do jaké míry by měla být strategie promyšlená?</a:t>
            </a:r>
          </a:p>
          <a:p>
            <a:pPr lvl="0" algn="just"/>
            <a:r>
              <a:rPr lang="cs-CZ" sz="1600" dirty="0"/>
              <a:t>Do jaké míry by měla být strategie kolektivní?</a:t>
            </a:r>
          </a:p>
          <a:p>
            <a:pPr lvl="0" algn="just"/>
            <a:r>
              <a:rPr lang="cs-CZ" sz="1600" dirty="0"/>
              <a:t>Jak by mělo ve strategii být nahlíženo na změnu?</a:t>
            </a:r>
          </a:p>
          <a:p>
            <a:pPr lvl="0" algn="just"/>
            <a:r>
              <a:rPr lang="cs-CZ" sz="1600" dirty="0"/>
              <a:t>Jakou možnost volby by měla strategie poskytovat?</a:t>
            </a:r>
          </a:p>
          <a:p>
            <a:pPr lvl="0" algn="just"/>
            <a:r>
              <a:rPr lang="cs-CZ" sz="1600" dirty="0"/>
              <a:t>Jaká míra strategického myšlení je žádoucí?</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79512" y="162032"/>
            <a:ext cx="7560840" cy="507703"/>
          </a:xfrm>
        </p:spPr>
        <p:txBody>
          <a:bodyPr/>
          <a:lstStyle/>
          <a:p>
            <a:r>
              <a:rPr lang="cs-CZ" dirty="0" smtClean="0"/>
              <a:t>Otázky týkající se obsahu a procesu strategie</a:t>
            </a:r>
            <a:endParaRPr lang="cs-CZ" dirty="0"/>
          </a:p>
        </p:txBody>
      </p:sp>
    </p:spTree>
    <p:extLst>
      <p:ext uri="{BB962C8B-B14F-4D97-AF65-F5344CB8AC3E}">
        <p14:creationId xmlns:p14="http://schemas.microsoft.com/office/powerpoint/2010/main" val="402415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Významná součást strategického řízení podniku</a:t>
            </a:r>
          </a:p>
          <a:p>
            <a:pPr algn="just"/>
            <a:r>
              <a:rPr lang="cs-CZ" sz="1600" dirty="0" smtClean="0"/>
              <a:t>Úzce </a:t>
            </a:r>
            <a:r>
              <a:rPr lang="cs-CZ" sz="1600" dirty="0"/>
              <a:t>spojena s finančním řízením a finančním účetnictvím podniku</a:t>
            </a:r>
          </a:p>
          <a:p>
            <a:pPr algn="just"/>
            <a:r>
              <a:rPr lang="cs-CZ" sz="1600" dirty="0" smtClean="0"/>
              <a:t>Poskytuje </a:t>
            </a:r>
            <a:r>
              <a:rPr lang="cs-CZ" sz="1600" dirty="0"/>
              <a:t>data pro rozhodování manažerů</a:t>
            </a:r>
          </a:p>
          <a:p>
            <a:pPr algn="just"/>
            <a:r>
              <a:rPr lang="cs-CZ" sz="1600" dirty="0" smtClean="0"/>
              <a:t>Vychází </a:t>
            </a:r>
            <a:r>
              <a:rPr lang="cs-CZ" sz="1600" dirty="0"/>
              <a:t>ze základních finančních výkazů podniku</a:t>
            </a:r>
          </a:p>
          <a:p>
            <a:pPr algn="just"/>
            <a:r>
              <a:rPr lang="cs-CZ" sz="1600" dirty="0"/>
              <a:t>Vede k poznání minulých a současných hospodářských jevů v podniku</a:t>
            </a:r>
          </a:p>
          <a:p>
            <a:pPr algn="just"/>
            <a:r>
              <a:rPr lang="cs-CZ" sz="1600" dirty="0" smtClean="0"/>
              <a:t>Podklady </a:t>
            </a:r>
            <a:r>
              <a:rPr lang="cs-CZ" sz="1600" dirty="0"/>
              <a:t>pro hodnocení reálnosti investičních a inovačních budoucích záměrů</a:t>
            </a:r>
          </a:p>
          <a:p>
            <a:pPr algn="just"/>
            <a:r>
              <a:rPr lang="cs-CZ" sz="1600" dirty="0" smtClean="0"/>
              <a:t>Posouzení </a:t>
            </a:r>
            <a:r>
              <a:rPr lang="cs-CZ" sz="1600" dirty="0"/>
              <a:t>„finančního zdraví“ podniku</a:t>
            </a:r>
          </a:p>
          <a:p>
            <a:pPr algn="just"/>
            <a:r>
              <a:rPr lang="cs-CZ" sz="1600" dirty="0" smtClean="0"/>
              <a:t>Indikátor </a:t>
            </a:r>
            <a:r>
              <a:rPr lang="cs-CZ" sz="1600" dirty="0"/>
              <a:t>finanční výkonnosti podniku – manažer x investor – </a:t>
            </a:r>
            <a:r>
              <a:rPr lang="cs-CZ" sz="1600" dirty="0" err="1"/>
              <a:t>Value</a:t>
            </a:r>
            <a:r>
              <a:rPr lang="cs-CZ" sz="1600" dirty="0"/>
              <a:t> </a:t>
            </a:r>
            <a:r>
              <a:rPr lang="cs-CZ" sz="1600" dirty="0" err="1"/>
              <a:t>Based</a:t>
            </a:r>
            <a:r>
              <a:rPr lang="cs-CZ" sz="1600" dirty="0"/>
              <a:t> Management VBM</a:t>
            </a:r>
          </a:p>
          <a:p>
            <a:pPr lvl="0"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179512" y="162032"/>
            <a:ext cx="7560840" cy="507703"/>
          </a:xfrm>
        </p:spPr>
        <p:txBody>
          <a:bodyPr/>
          <a:lstStyle/>
          <a:p>
            <a:r>
              <a:rPr lang="cs-CZ" dirty="0" smtClean="0"/>
              <a:t>Finanční řízení ve vazbě na podnikovou strategii</a:t>
            </a:r>
            <a:endParaRPr lang="cs-CZ" dirty="0"/>
          </a:p>
        </p:txBody>
      </p:sp>
    </p:spTree>
    <p:extLst>
      <p:ext uri="{BB962C8B-B14F-4D97-AF65-F5344CB8AC3E}">
        <p14:creationId xmlns:p14="http://schemas.microsoft.com/office/powerpoint/2010/main" val="252528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4078" indent="-514350" algn="just">
              <a:buAutoNum type="arabicPeriod"/>
            </a:pPr>
            <a:r>
              <a:rPr lang="cs-CZ" sz="1600" i="1" dirty="0"/>
              <a:t>Etapa podnikového plánování </a:t>
            </a:r>
            <a:r>
              <a:rPr lang="cs-CZ" sz="1600" dirty="0"/>
              <a:t>(1945 – 1960) – plánování finančních toků a </a:t>
            </a:r>
            <a:r>
              <a:rPr lang="cs-CZ" sz="1600" dirty="0" smtClean="0"/>
              <a:t>výroby.</a:t>
            </a:r>
          </a:p>
          <a:p>
            <a:pPr marL="624078" indent="-514350" algn="just">
              <a:buAutoNum type="arabicPeriod"/>
            </a:pPr>
            <a:endParaRPr lang="cs-CZ" sz="1600" dirty="0"/>
          </a:p>
          <a:p>
            <a:pPr marL="624078" indent="-514350" algn="just">
              <a:buAutoNum type="arabicPeriod"/>
            </a:pPr>
            <a:r>
              <a:rPr lang="cs-CZ" sz="1600" i="1" dirty="0"/>
              <a:t>Etapa dlouhodobého plánování </a:t>
            </a:r>
            <a:r>
              <a:rPr lang="cs-CZ" sz="1600" dirty="0"/>
              <a:t>(1960 – 1973) – efektivnost </a:t>
            </a:r>
            <a:r>
              <a:rPr lang="cs-CZ" sz="1600" dirty="0" smtClean="0"/>
              <a:t>výroby.</a:t>
            </a:r>
          </a:p>
          <a:p>
            <a:pPr marL="624078" indent="-514350" algn="just">
              <a:buAutoNum type="arabicPeriod"/>
            </a:pPr>
            <a:endParaRPr lang="cs-CZ" sz="1600" dirty="0"/>
          </a:p>
          <a:p>
            <a:pPr marL="624078" indent="-514350" algn="just">
              <a:buAutoNum type="arabicPeriod"/>
            </a:pPr>
            <a:r>
              <a:rPr lang="cs-CZ" sz="1600" i="1" dirty="0"/>
              <a:t>Etapa strategického plánování </a:t>
            </a:r>
            <a:r>
              <a:rPr lang="cs-CZ" sz="1600" dirty="0"/>
              <a:t>(1973 – 1980) – analýzy budoucích příležitostí a </a:t>
            </a:r>
            <a:r>
              <a:rPr lang="cs-CZ" sz="1600" dirty="0" smtClean="0"/>
              <a:t>ohrožení.</a:t>
            </a:r>
          </a:p>
          <a:p>
            <a:pPr marL="624078" indent="-514350" algn="just">
              <a:buAutoNum type="arabicPeriod"/>
            </a:pPr>
            <a:endParaRPr lang="cs-CZ" sz="1600" dirty="0"/>
          </a:p>
          <a:p>
            <a:pPr marL="624078" indent="-514350" algn="just">
              <a:buAutoNum type="arabicPeriod"/>
            </a:pPr>
            <a:r>
              <a:rPr lang="cs-CZ" sz="1600" i="1" dirty="0"/>
              <a:t>Etapa strategického managementu </a:t>
            </a:r>
            <a:r>
              <a:rPr lang="cs-CZ" sz="1600" dirty="0"/>
              <a:t>(1980 – 1995) – pružnost </a:t>
            </a:r>
            <a:r>
              <a:rPr lang="cs-CZ" sz="1600" dirty="0" smtClean="0"/>
              <a:t>podniku.</a:t>
            </a:r>
          </a:p>
          <a:p>
            <a:pPr marL="624078" indent="-514350" algn="just">
              <a:buAutoNum type="arabicPeriod"/>
            </a:pPr>
            <a:endParaRPr lang="cs-CZ" sz="1600" dirty="0"/>
          </a:p>
          <a:p>
            <a:pPr marL="624078" indent="-514350" algn="just">
              <a:buAutoNum type="arabicPeriod"/>
            </a:pPr>
            <a:r>
              <a:rPr lang="cs-CZ" sz="1600" i="1" dirty="0"/>
              <a:t>Etapa „nového“ strategického managementu </a:t>
            </a:r>
            <a:r>
              <a:rPr lang="cs-CZ" sz="1600" dirty="0"/>
              <a:t>(1995...) – lidský </a:t>
            </a:r>
            <a:r>
              <a:rPr lang="cs-CZ" sz="1600" dirty="0" smtClean="0"/>
              <a:t>faktor.</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Vývoj zaměření strategického řízení</a:t>
            </a:r>
            <a:endParaRPr lang="cs-CZ" dirty="0"/>
          </a:p>
        </p:txBody>
      </p:sp>
    </p:spTree>
    <p:extLst>
      <p:ext uri="{BB962C8B-B14F-4D97-AF65-F5344CB8AC3E}">
        <p14:creationId xmlns:p14="http://schemas.microsoft.com/office/powerpoint/2010/main" val="210451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Strategické představy a cíle organizace</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Strategický management</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3</a:t>
            </a:r>
            <a:r>
              <a:rPr lang="cs-CZ" sz="1400" dirty="0" smtClean="0">
                <a:solidFill>
                  <a:schemeClr val="bg1"/>
                </a:solidFill>
                <a:latin typeface="Times New Roman" panose="02020603050405020304" pitchFamily="18" charset="0"/>
                <a:cs typeface="Times New Roman" panose="02020603050405020304" pitchFamily="18" charset="0"/>
              </a:rPr>
              <a:t>. téma</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0576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Prognózování </a:t>
            </a:r>
            <a:r>
              <a:rPr lang="cs-CZ" sz="1600" dirty="0"/>
              <a:t>– odborné posouzení budoucího vývoje, kdy na základě zkoumání minulých a stávajících procesů a jevů jsou určovány možné budoucí procesy a jevy, přičemž charakteristickým rysem těchto procesů a jevů je jejich nejistota, resp. neurčitost. </a:t>
            </a:r>
          </a:p>
          <a:p>
            <a:pPr algn="just"/>
            <a:r>
              <a:rPr lang="cs-CZ" sz="1600" dirty="0" smtClean="0"/>
              <a:t>Výsledkem </a:t>
            </a:r>
            <a:r>
              <a:rPr lang="cs-CZ" sz="1600" dirty="0"/>
              <a:t>prognózování je prognóza.</a:t>
            </a:r>
          </a:p>
          <a:p>
            <a:pPr algn="just"/>
            <a:r>
              <a:rPr lang="cs-CZ" sz="1600" dirty="0" smtClean="0"/>
              <a:t>Bývá </a:t>
            </a:r>
            <a:r>
              <a:rPr lang="cs-CZ" sz="1600" dirty="0"/>
              <a:t>realizováno v úvodní, plánovací fázi strategického procesu</a:t>
            </a:r>
            <a:r>
              <a:rPr lang="cs-CZ" sz="1600" dirty="0" smtClean="0"/>
              <a:t>.</a:t>
            </a:r>
          </a:p>
          <a:p>
            <a:pPr algn="just"/>
            <a:r>
              <a:rPr lang="cs-CZ" sz="1600" dirty="0" smtClean="0"/>
              <a:t>Každá </a:t>
            </a:r>
            <a:r>
              <a:rPr lang="cs-CZ" sz="1600" dirty="0"/>
              <a:t>prognóza má určité časové i prostorové rozměry musíme si být vědomi, že přesnost předpovědi budoucnosti klesá s delším časovým obdobím a zvětšujícím se prostorem, pro něž je prognóza určena</a:t>
            </a:r>
            <a:r>
              <a:rPr lang="cs-CZ" sz="1600" dirty="0" smtClean="0"/>
              <a:t>.</a:t>
            </a:r>
          </a:p>
          <a:p>
            <a:pPr algn="just"/>
            <a:r>
              <a:rPr lang="cs-CZ" sz="1600" dirty="0" smtClean="0"/>
              <a:t>Prognózování se </a:t>
            </a:r>
            <a:r>
              <a:rPr lang="cs-CZ" sz="1600" dirty="0"/>
              <a:t>stává významnou </a:t>
            </a:r>
            <a:r>
              <a:rPr lang="cs-CZ" sz="1600" b="1" dirty="0"/>
              <a:t>komparativní výhodou</a:t>
            </a:r>
            <a:r>
              <a:rPr lang="cs-CZ" sz="1600" dirty="0"/>
              <a:t> v konkurenčním soupeření na trhu</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Prognózování a tvorba strategie</a:t>
            </a:r>
            <a:endParaRPr lang="cs-CZ" dirty="0"/>
          </a:p>
        </p:txBody>
      </p:sp>
    </p:spTree>
    <p:extLst>
      <p:ext uri="{BB962C8B-B14F-4D97-AF65-F5344CB8AC3E}">
        <p14:creationId xmlns:p14="http://schemas.microsoft.com/office/powerpoint/2010/main" val="232645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Kvalitní, nezkreslené a komplexní </a:t>
            </a:r>
            <a:r>
              <a:rPr lang="cs-CZ" sz="1600" b="1" dirty="0"/>
              <a:t>informace</a:t>
            </a:r>
            <a:r>
              <a:rPr lang="cs-CZ" sz="1600" b="1" dirty="0" smtClean="0"/>
              <a:t>.</a:t>
            </a:r>
          </a:p>
          <a:p>
            <a:pPr lvl="0" algn="just"/>
            <a:endParaRPr lang="cs-CZ" sz="1600" dirty="0"/>
          </a:p>
          <a:p>
            <a:pPr lvl="0" algn="just"/>
            <a:r>
              <a:rPr lang="cs-CZ" sz="1600" dirty="0"/>
              <a:t>Dobré a objektivní </a:t>
            </a:r>
            <a:r>
              <a:rPr lang="cs-CZ" sz="1600" b="1" dirty="0"/>
              <a:t>zpracování informačních vstupů</a:t>
            </a:r>
            <a:r>
              <a:rPr lang="cs-CZ" sz="1600" b="1" dirty="0" smtClean="0"/>
              <a:t>.</a:t>
            </a:r>
          </a:p>
          <a:p>
            <a:pPr lvl="0" algn="just"/>
            <a:endParaRPr lang="cs-CZ" sz="1600" dirty="0"/>
          </a:p>
          <a:p>
            <a:pPr lvl="0" algn="just"/>
            <a:r>
              <a:rPr lang="cs-CZ" sz="1600" dirty="0"/>
              <a:t>Postoje a schopnosti </a:t>
            </a:r>
            <a:r>
              <a:rPr lang="cs-CZ" sz="1600" b="1" dirty="0"/>
              <a:t>zpracovatelů</a:t>
            </a:r>
            <a:r>
              <a:rPr lang="cs-CZ" sz="1600" b="1" dirty="0" smtClean="0"/>
              <a:t>.</a:t>
            </a:r>
          </a:p>
          <a:p>
            <a:pPr lvl="0" algn="just"/>
            <a:endParaRPr lang="cs-CZ" sz="1600" dirty="0"/>
          </a:p>
          <a:p>
            <a:pPr lvl="0" algn="just"/>
            <a:r>
              <a:rPr lang="cs-CZ" sz="1600" dirty="0"/>
              <a:t>Pochopení a vhodná aplikace světových </a:t>
            </a:r>
            <a:r>
              <a:rPr lang="cs-CZ" sz="1600" b="1" dirty="0" err="1"/>
              <a:t>megatrendů</a:t>
            </a:r>
            <a:r>
              <a:rPr lang="cs-CZ" sz="1600" b="1" dirty="0"/>
              <a:t> </a:t>
            </a:r>
            <a:r>
              <a:rPr lang="cs-CZ" sz="1600" dirty="0"/>
              <a:t>do vnitřní oblasti vlastního podnikání daného podniku.</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Faktory ovlivňující kvalitu prognózy</a:t>
            </a:r>
            <a:endParaRPr lang="cs-CZ" dirty="0"/>
          </a:p>
        </p:txBody>
      </p:sp>
    </p:spTree>
    <p:extLst>
      <p:ext uri="{BB962C8B-B14F-4D97-AF65-F5344CB8AC3E}">
        <p14:creationId xmlns:p14="http://schemas.microsoft.com/office/powerpoint/2010/main" val="251287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Prognostické metody </a:t>
            </a:r>
            <a:r>
              <a:rPr lang="cs-CZ" sz="1600" dirty="0"/>
              <a:t>(</a:t>
            </a:r>
            <a:r>
              <a:rPr lang="cs-CZ" sz="1600" dirty="0" err="1"/>
              <a:t>Makridakis</a:t>
            </a:r>
            <a:r>
              <a:rPr lang="cs-CZ" sz="1600" dirty="0"/>
              <a:t> et al., 1998) jsou soustavy teoretických a praktických pravidel převzatých z různých vědních oborů, které vedou k sestavení prognózy s určitou vypovídací schopností</a:t>
            </a:r>
            <a:r>
              <a:rPr lang="cs-CZ" sz="1600" dirty="0" smtClean="0"/>
              <a:t>.</a:t>
            </a:r>
          </a:p>
          <a:p>
            <a:pPr algn="just"/>
            <a:endParaRPr lang="cs-CZ" sz="1600" dirty="0"/>
          </a:p>
          <a:p>
            <a:pPr algn="just"/>
            <a:r>
              <a:rPr lang="cs-CZ" sz="1600" dirty="0"/>
              <a:t>Úspěch - správné ocenění jejich použitelnosti pro daný </a:t>
            </a:r>
            <a:r>
              <a:rPr lang="cs-CZ" sz="1600" dirty="0" smtClean="0"/>
              <a:t>účel.</a:t>
            </a:r>
          </a:p>
          <a:p>
            <a:pPr algn="just"/>
            <a:endParaRPr lang="cs-CZ" sz="1600" dirty="0"/>
          </a:p>
          <a:p>
            <a:pPr algn="just"/>
            <a:r>
              <a:rPr lang="cs-CZ" sz="1600" dirty="0"/>
              <a:t>Využití více a principálně odlišných </a:t>
            </a:r>
            <a:r>
              <a:rPr lang="cs-CZ" sz="1600" dirty="0" smtClean="0"/>
              <a:t>metod.</a:t>
            </a:r>
          </a:p>
          <a:p>
            <a:pPr algn="just"/>
            <a:endParaRPr lang="cs-CZ" sz="1600" dirty="0"/>
          </a:p>
          <a:p>
            <a:pPr algn="just"/>
            <a:r>
              <a:rPr lang="cs-CZ" sz="1600" dirty="0"/>
              <a:t>Volba </a:t>
            </a:r>
            <a:r>
              <a:rPr lang="cs-CZ" sz="1600" dirty="0" smtClean="0"/>
              <a:t>metody závisí </a:t>
            </a:r>
            <a:r>
              <a:rPr lang="cs-CZ" sz="1600" dirty="0"/>
              <a:t>na </a:t>
            </a:r>
            <a:endParaRPr lang="cs-CZ" sz="1600" dirty="0" smtClean="0"/>
          </a:p>
          <a:p>
            <a:pPr lvl="1" algn="just"/>
            <a:r>
              <a:rPr lang="cs-CZ" sz="1600" dirty="0" smtClean="0"/>
              <a:t>předmětu </a:t>
            </a:r>
            <a:r>
              <a:rPr lang="cs-CZ" sz="1600" dirty="0"/>
              <a:t>prognózy, </a:t>
            </a:r>
            <a:endParaRPr lang="cs-CZ" sz="1600" dirty="0" smtClean="0"/>
          </a:p>
          <a:p>
            <a:pPr lvl="1" algn="just"/>
            <a:r>
              <a:rPr lang="cs-CZ" sz="1600" dirty="0" smtClean="0"/>
              <a:t>věcné </a:t>
            </a:r>
            <a:r>
              <a:rPr lang="cs-CZ" sz="1600" dirty="0"/>
              <a:t>náplni daného jevu, </a:t>
            </a:r>
          </a:p>
          <a:p>
            <a:pPr lvl="1" algn="just"/>
            <a:r>
              <a:rPr lang="cs-CZ" sz="1600" dirty="0" smtClean="0"/>
              <a:t>časovém </a:t>
            </a:r>
            <a:r>
              <a:rPr lang="cs-CZ" sz="1600" dirty="0"/>
              <a:t>horizontu, </a:t>
            </a:r>
            <a:endParaRPr lang="cs-CZ" sz="1600" dirty="0" smtClean="0"/>
          </a:p>
          <a:p>
            <a:pPr lvl="1" algn="just"/>
            <a:r>
              <a:rPr lang="cs-CZ" sz="1600" dirty="0" smtClean="0"/>
              <a:t>čase </a:t>
            </a:r>
            <a:r>
              <a:rPr lang="cs-CZ" sz="1600" dirty="0"/>
              <a:t>a </a:t>
            </a:r>
            <a:r>
              <a:rPr lang="cs-CZ" sz="1600" dirty="0" smtClean="0"/>
              <a:t>nákladech nutných </a:t>
            </a:r>
            <a:r>
              <a:rPr lang="cs-CZ" sz="1600" dirty="0"/>
              <a:t>pro zpracování prognózy, </a:t>
            </a:r>
            <a:endParaRPr lang="cs-CZ" sz="1600" dirty="0" smtClean="0"/>
          </a:p>
          <a:p>
            <a:pPr lvl="1" algn="just"/>
            <a:r>
              <a:rPr lang="cs-CZ" sz="1600" dirty="0" smtClean="0"/>
              <a:t>požadavku </a:t>
            </a:r>
            <a:r>
              <a:rPr lang="cs-CZ" sz="1600" dirty="0"/>
              <a:t>přesnosti a spolehlivosti </a:t>
            </a:r>
            <a:r>
              <a:rPr lang="cs-CZ" sz="1600" dirty="0" smtClean="0"/>
              <a:t>předpovědi.</a:t>
            </a:r>
            <a:endParaRPr lang="cs-CZ" sz="1600" dirty="0"/>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Prognostické metody</a:t>
            </a:r>
            <a:endParaRPr lang="cs-CZ" dirty="0"/>
          </a:p>
        </p:txBody>
      </p:sp>
    </p:spTree>
    <p:extLst>
      <p:ext uri="{BB962C8B-B14F-4D97-AF65-F5344CB8AC3E}">
        <p14:creationId xmlns:p14="http://schemas.microsoft.com/office/powerpoint/2010/main" val="183572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a:t>Z hlediska přístupu k prognózování</a:t>
            </a:r>
          </a:p>
          <a:p>
            <a:pPr algn="just"/>
            <a:r>
              <a:rPr lang="cs-CZ" sz="1600" i="1" dirty="0"/>
              <a:t>Kvantitativní </a:t>
            </a:r>
            <a:r>
              <a:rPr lang="cs-CZ" sz="1600" i="1" dirty="0" smtClean="0"/>
              <a:t>metody </a:t>
            </a:r>
            <a:r>
              <a:rPr lang="cs-CZ" sz="1600" dirty="0" smtClean="0"/>
              <a:t>– jsou založeny </a:t>
            </a:r>
            <a:r>
              <a:rPr lang="cs-CZ" sz="1600" dirty="0"/>
              <a:t>na předpokladu, že budoucí vývoj je předvídatelným a přímým pokračováním (extrapolací) existujících </a:t>
            </a:r>
            <a:r>
              <a:rPr lang="cs-CZ" sz="1600" dirty="0" smtClean="0"/>
              <a:t>trendů. Aplikuje se v tomto případě statistická analýza </a:t>
            </a:r>
            <a:r>
              <a:rPr lang="cs-CZ" sz="1600" dirty="0"/>
              <a:t>dat z minulosti v různých časových pohledech. Prognostik s </a:t>
            </a:r>
            <a:r>
              <a:rPr lang="cs-CZ" sz="1600" dirty="0" smtClean="0"/>
              <a:t>využitím historických </a:t>
            </a:r>
            <a:r>
              <a:rPr lang="cs-CZ" sz="1600" dirty="0"/>
              <a:t>dat </a:t>
            </a:r>
            <a:r>
              <a:rPr lang="cs-CZ" sz="1600" dirty="0" smtClean="0"/>
              <a:t>identifikuje </a:t>
            </a:r>
            <a:r>
              <a:rPr lang="cs-CZ" sz="1600" dirty="0"/>
              <a:t>cestu předpovědi, k ní přidá vhodný matematický </a:t>
            </a:r>
            <a:r>
              <a:rPr lang="cs-CZ" sz="1600" dirty="0" smtClean="0"/>
              <a:t>model a </a:t>
            </a:r>
            <a:r>
              <a:rPr lang="cs-CZ" sz="1600" dirty="0"/>
              <a:t>pomocí rovnic modelu předpovídá body v budoucnosti. Takový přístup předpokládá</a:t>
            </a:r>
            <a:r>
              <a:rPr lang="cs-CZ" sz="1600" dirty="0" smtClean="0"/>
              <a:t>, že identifikovaná </a:t>
            </a:r>
            <a:r>
              <a:rPr lang="cs-CZ" sz="1600" dirty="0"/>
              <a:t>cesta pro předpověď pokračuje i do budoucnosti.</a:t>
            </a:r>
          </a:p>
          <a:p>
            <a:pPr algn="just"/>
            <a:r>
              <a:rPr lang="cs-CZ" sz="1600" i="1" dirty="0" smtClean="0"/>
              <a:t>Kvalitativní metody </a:t>
            </a:r>
            <a:r>
              <a:rPr lang="cs-CZ" sz="1600" dirty="0" smtClean="0"/>
              <a:t>– využívají </a:t>
            </a:r>
            <a:r>
              <a:rPr lang="cs-CZ" sz="1600" dirty="0"/>
              <a:t>lidského </a:t>
            </a:r>
            <a:r>
              <a:rPr lang="cs-CZ" sz="1600" dirty="0" smtClean="0"/>
              <a:t>činitele, </a:t>
            </a:r>
            <a:r>
              <a:rPr lang="cs-CZ" sz="1600" dirty="0"/>
              <a:t>vycházejí z variantnosti, mnohoznačnosti a </a:t>
            </a:r>
            <a:r>
              <a:rPr lang="cs-CZ" sz="1600" dirty="0" smtClean="0"/>
              <a:t>pravděpodobnostního </a:t>
            </a:r>
            <a:r>
              <a:rPr lang="cs-CZ" sz="1600" dirty="0"/>
              <a:t>charakteru vývoje budoucích </a:t>
            </a:r>
            <a:r>
              <a:rPr lang="cs-CZ" sz="1600" dirty="0" smtClean="0"/>
              <a:t>událostí. </a:t>
            </a:r>
            <a:r>
              <a:rPr lang="cs-CZ" sz="1600" dirty="0"/>
              <a:t>N</a:t>
            </a:r>
            <a:r>
              <a:rPr lang="cs-CZ" sz="1600" dirty="0" smtClean="0"/>
              <a:t>ěkdy též </a:t>
            </a:r>
            <a:r>
              <a:rPr lang="cs-CZ" sz="1600" dirty="0"/>
              <a:t>nazývané subjektivní či </a:t>
            </a:r>
            <a:r>
              <a:rPr lang="cs-CZ" sz="1600" dirty="0" smtClean="0"/>
              <a:t>úvahové, jsou </a:t>
            </a:r>
            <a:r>
              <a:rPr lang="cs-CZ" sz="1600" dirty="0"/>
              <a:t>v prvém případě uplatněny tehdy, pokud historická data, týkající se k </a:t>
            </a:r>
            <a:r>
              <a:rPr lang="cs-CZ" sz="1600" dirty="0" smtClean="0"/>
              <a:t>předpovídané události</a:t>
            </a:r>
            <a:r>
              <a:rPr lang="cs-CZ" sz="1600" dirty="0"/>
              <a:t>, jsou </a:t>
            </a:r>
            <a:r>
              <a:rPr lang="cs-CZ" sz="1600" dirty="0" smtClean="0"/>
              <a:t>nedostačující </a:t>
            </a:r>
            <a:r>
              <a:rPr lang="cs-CZ" sz="1600" dirty="0"/>
              <a:t>nebo nejsou k dispozici a ve druhém případě pokud </a:t>
            </a:r>
            <a:r>
              <a:rPr lang="cs-CZ" sz="1600" dirty="0" smtClean="0"/>
              <a:t>předpovídané události </a:t>
            </a:r>
            <a:r>
              <a:rPr lang="cs-CZ" sz="1600" dirty="0"/>
              <a:t>nelze postihnout </a:t>
            </a:r>
            <a:r>
              <a:rPr lang="cs-CZ" sz="1600" dirty="0" smtClean="0"/>
              <a:t>kvantifikovatelnými </a:t>
            </a:r>
            <a:r>
              <a:rPr lang="cs-CZ" sz="1600" dirty="0"/>
              <a:t>informacemi či se jedná o </a:t>
            </a:r>
            <a:r>
              <a:rPr lang="cs-CZ" sz="1600" dirty="0" smtClean="0"/>
              <a:t>technologické změny</a:t>
            </a:r>
            <a:r>
              <a:rPr lang="cs-CZ" sz="1600" dirty="0"/>
              <a:t>.</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smtClean="0"/>
              <a:t>Klasifikace prognostických metod I</a:t>
            </a:r>
            <a:endParaRPr lang="cs-CZ" dirty="0"/>
          </a:p>
        </p:txBody>
      </p:sp>
    </p:spTree>
    <p:extLst>
      <p:ext uri="{BB962C8B-B14F-4D97-AF65-F5344CB8AC3E}">
        <p14:creationId xmlns:p14="http://schemas.microsoft.com/office/powerpoint/2010/main" val="50473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b="1" dirty="0" smtClean="0"/>
              <a:t>Dle </a:t>
            </a:r>
            <a:r>
              <a:rPr lang="cs-CZ" sz="1600" b="1" dirty="0"/>
              <a:t>míry subjektivity</a:t>
            </a:r>
          </a:p>
          <a:p>
            <a:pPr lvl="1" algn="just"/>
            <a:r>
              <a:rPr lang="cs-CZ" sz="1600" dirty="0"/>
              <a:t>Subjektivní metody</a:t>
            </a:r>
          </a:p>
          <a:p>
            <a:pPr lvl="1" algn="just"/>
            <a:r>
              <a:rPr lang="cs-CZ" sz="1600" dirty="0"/>
              <a:t>Objektivní metody</a:t>
            </a:r>
          </a:p>
          <a:p>
            <a:pPr lvl="1" algn="just"/>
            <a:r>
              <a:rPr lang="cs-CZ" sz="1600" dirty="0"/>
              <a:t>Systémové metody</a:t>
            </a:r>
          </a:p>
          <a:p>
            <a:pPr algn="just"/>
            <a:endParaRPr lang="cs-CZ" sz="1600" dirty="0" smtClean="0"/>
          </a:p>
          <a:p>
            <a:pPr marL="0" indent="0" algn="just">
              <a:buNone/>
            </a:pPr>
            <a:r>
              <a:rPr lang="cs-CZ" sz="1600" b="1" dirty="0" smtClean="0"/>
              <a:t>Další členění metod</a:t>
            </a:r>
          </a:p>
          <a:p>
            <a:pPr algn="just"/>
            <a:r>
              <a:rPr lang="cs-CZ" sz="1600" dirty="0" smtClean="0"/>
              <a:t>Metoda </a:t>
            </a:r>
            <a:r>
              <a:rPr lang="cs-CZ" sz="1600" dirty="0"/>
              <a:t>explorativní (průzkumná</a:t>
            </a:r>
            <a:r>
              <a:rPr lang="cs-CZ" sz="1600" dirty="0" smtClean="0"/>
              <a:t>)</a:t>
            </a:r>
          </a:p>
          <a:p>
            <a:pPr algn="just"/>
            <a:r>
              <a:rPr lang="cs-CZ" sz="1600" dirty="0" smtClean="0"/>
              <a:t>Metoda </a:t>
            </a:r>
            <a:r>
              <a:rPr lang="cs-CZ" sz="1600" dirty="0"/>
              <a:t>normativní (cílová</a:t>
            </a:r>
            <a:r>
              <a:rPr lang="cs-CZ" sz="1600" dirty="0" smtClean="0"/>
              <a:t>)</a:t>
            </a:r>
          </a:p>
          <a:p>
            <a:pPr algn="just"/>
            <a:r>
              <a:rPr lang="cs-CZ" sz="1600" dirty="0" smtClean="0"/>
              <a:t>Metoda </a:t>
            </a:r>
            <a:r>
              <a:rPr lang="cs-CZ" sz="1600" dirty="0"/>
              <a:t>integrálního prognózování</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84576" cy="507703"/>
          </a:xfrm>
        </p:spPr>
        <p:txBody>
          <a:bodyPr/>
          <a:lstStyle/>
          <a:p>
            <a:r>
              <a:rPr lang="cs-CZ" dirty="0" smtClean="0"/>
              <a:t>Klasifikace prognostických metod II</a:t>
            </a:r>
            <a:endParaRPr lang="cs-CZ" dirty="0"/>
          </a:p>
        </p:txBody>
      </p:sp>
    </p:spTree>
    <p:extLst>
      <p:ext uri="{BB962C8B-B14F-4D97-AF65-F5344CB8AC3E}">
        <p14:creationId xmlns:p14="http://schemas.microsoft.com/office/powerpoint/2010/main" val="50880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Statistické metody</a:t>
            </a:r>
          </a:p>
          <a:p>
            <a:pPr lvl="1" algn="just"/>
            <a:r>
              <a:rPr lang="cs-CZ" sz="1600" dirty="0"/>
              <a:t>Metoda extrapolace trendu a časové řady, metoda regresní a korelační analýzy, metody založené na Box-</a:t>
            </a:r>
            <a:r>
              <a:rPr lang="cs-CZ" sz="1600" dirty="0" err="1"/>
              <a:t>Jenkinsově</a:t>
            </a:r>
            <a:r>
              <a:rPr lang="cs-CZ" sz="1600" dirty="0"/>
              <a:t> metodologii, klasifikační a regresní stromy, metody shlukové analýzy, metody spektrální analýzy časových řad, metody faktorové analýzy, adaptivní metody</a:t>
            </a:r>
          </a:p>
          <a:p>
            <a:pPr algn="just">
              <a:buNone/>
            </a:pPr>
            <a:endParaRPr lang="cs-CZ" sz="1600" dirty="0"/>
          </a:p>
          <a:p>
            <a:pPr algn="just"/>
            <a:r>
              <a:rPr lang="cs-CZ" sz="1600" b="1" dirty="0"/>
              <a:t>Metody operačního výzkumu</a:t>
            </a:r>
          </a:p>
          <a:p>
            <a:pPr lvl="1" algn="just"/>
            <a:r>
              <a:rPr lang="cs-CZ" sz="1600" dirty="0"/>
              <a:t>Metody matematického programování, simulační metody a hry, metody teorie rozhodování, modifikované síťové grafy</a:t>
            </a:r>
          </a:p>
          <a:p>
            <a:pPr lvl="1" algn="just">
              <a:buNone/>
            </a:pPr>
            <a:endParaRPr lang="cs-CZ" sz="1600" dirty="0"/>
          </a:p>
          <a:p>
            <a:pPr algn="just"/>
            <a:r>
              <a:rPr lang="cs-CZ" sz="1600" b="1" dirty="0"/>
              <a:t>Metody modelových experimentů</a:t>
            </a:r>
          </a:p>
          <a:p>
            <a:pPr lvl="1" algn="just"/>
            <a:r>
              <a:rPr lang="cs-CZ" sz="1600" dirty="0"/>
              <a:t>Modely růstové, modely strukturování, modely globální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Kvantitativní prognostické metody</a:t>
            </a:r>
            <a:endParaRPr lang="cs-CZ" dirty="0"/>
          </a:p>
        </p:txBody>
      </p:sp>
    </p:spTree>
    <p:extLst>
      <p:ext uri="{BB962C8B-B14F-4D97-AF65-F5344CB8AC3E}">
        <p14:creationId xmlns:p14="http://schemas.microsoft.com/office/powerpoint/2010/main" val="411995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t>Heuristické metody</a:t>
            </a:r>
          </a:p>
          <a:p>
            <a:pPr lvl="1"/>
            <a:r>
              <a:rPr lang="cs-CZ" sz="1600" dirty="0"/>
              <a:t>Metoda delfská</a:t>
            </a:r>
          </a:p>
          <a:p>
            <a:pPr lvl="1"/>
            <a:r>
              <a:rPr lang="cs-CZ" sz="1600" dirty="0"/>
              <a:t>Metoda brainstormingu</a:t>
            </a:r>
          </a:p>
          <a:p>
            <a:pPr lvl="1"/>
            <a:r>
              <a:rPr lang="cs-CZ" sz="1600" dirty="0"/>
              <a:t>Metoda </a:t>
            </a:r>
            <a:r>
              <a:rPr lang="cs-CZ" sz="1600" dirty="0" err="1"/>
              <a:t>brainwritingu</a:t>
            </a:r>
            <a:endParaRPr lang="cs-CZ" sz="1600" dirty="0"/>
          </a:p>
          <a:p>
            <a:pPr lvl="1"/>
            <a:r>
              <a:rPr lang="cs-CZ" sz="1600" dirty="0"/>
              <a:t>Panelová metoda</a:t>
            </a:r>
          </a:p>
          <a:p>
            <a:pPr lvl="1"/>
            <a:r>
              <a:rPr lang="cs-CZ" sz="1600" dirty="0"/>
              <a:t>Osobní hodnocení</a:t>
            </a:r>
          </a:p>
          <a:p>
            <a:pPr lvl="1"/>
            <a:r>
              <a:rPr lang="cs-CZ" sz="1600" dirty="0"/>
              <a:t>Výzkum trhu</a:t>
            </a:r>
          </a:p>
          <a:p>
            <a:pPr lvl="1"/>
            <a:r>
              <a:rPr lang="cs-CZ" sz="1600" dirty="0"/>
              <a:t>Scénáře budoucnosti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Kvalitativní prognostické metody</a:t>
            </a:r>
            <a:endParaRPr lang="cs-CZ" dirty="0"/>
          </a:p>
        </p:txBody>
      </p:sp>
    </p:spTree>
    <p:extLst>
      <p:ext uri="{BB962C8B-B14F-4D97-AF65-F5344CB8AC3E}">
        <p14:creationId xmlns:p14="http://schemas.microsoft.com/office/powerpoint/2010/main" val="245661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95478" lvl="1">
              <a:lnSpc>
                <a:spcPct val="80000"/>
              </a:lnSpc>
              <a:spcBef>
                <a:spcPts val="400"/>
              </a:spcBef>
              <a:buSzPct val="68000"/>
              <a:buFont typeface="Arial" panose="020B0604020202020204" pitchFamily="34" charset="0"/>
              <a:buChar char="•"/>
            </a:pPr>
            <a:r>
              <a:rPr lang="cs-CZ" sz="1600" dirty="0"/>
              <a:t>Převratné technické a technologické </a:t>
            </a:r>
            <a:r>
              <a:rPr lang="cs-CZ" sz="1600" dirty="0" smtClean="0"/>
              <a:t>vynálezy</a:t>
            </a:r>
          </a:p>
          <a:p>
            <a:pPr marL="395478" lvl="1">
              <a:lnSpc>
                <a:spcPct val="80000"/>
              </a:lnSpc>
              <a:spcBef>
                <a:spcPts val="400"/>
              </a:spcBef>
              <a:buSzPct val="68000"/>
              <a:buFont typeface="Arial" panose="020B0604020202020204" pitchFamily="34" charset="0"/>
              <a:buChar char="•"/>
            </a:pPr>
            <a:endParaRPr lang="cs-CZ" sz="1600" dirty="0" smtClean="0"/>
          </a:p>
          <a:p>
            <a:pPr marL="395478" lvl="1">
              <a:lnSpc>
                <a:spcPct val="80000"/>
              </a:lnSpc>
              <a:spcBef>
                <a:spcPts val="400"/>
              </a:spcBef>
              <a:buSzPct val="68000"/>
              <a:buFont typeface="Arial" panose="020B0604020202020204" pitchFamily="34" charset="0"/>
              <a:buChar char="•"/>
            </a:pPr>
            <a:r>
              <a:rPr lang="cs-CZ" sz="1600" dirty="0" smtClean="0"/>
              <a:t>Směry </a:t>
            </a:r>
            <a:r>
              <a:rPr lang="cs-CZ" sz="1600" dirty="0"/>
              <a:t>základního výzkumu a směry aplikačního </a:t>
            </a:r>
            <a:r>
              <a:rPr lang="cs-CZ" sz="1600" dirty="0" smtClean="0"/>
              <a:t>výzkumu</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Parametry výrobků, funkční charakteristiky technologií a </a:t>
            </a:r>
            <a:r>
              <a:rPr lang="cs-CZ" sz="1600" dirty="0" smtClean="0"/>
              <a:t>zařízení</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Vývojové tendence a </a:t>
            </a:r>
            <a:r>
              <a:rPr lang="cs-CZ" sz="1600" dirty="0" smtClean="0"/>
              <a:t>trendy</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Společenské důsledky možných trendů a technického </a:t>
            </a:r>
            <a:r>
              <a:rPr lang="cs-CZ" sz="1600" dirty="0" smtClean="0"/>
              <a:t>rozvoje</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Alternativní řešení celospolečenských </a:t>
            </a:r>
            <a:r>
              <a:rPr lang="cs-CZ" sz="1600" dirty="0" smtClean="0"/>
              <a:t>cílů</a:t>
            </a:r>
          </a:p>
          <a:p>
            <a:pPr marL="395478" lvl="1">
              <a:lnSpc>
                <a:spcPct val="80000"/>
              </a:lnSpc>
              <a:spcBef>
                <a:spcPts val="400"/>
              </a:spcBef>
              <a:buSzPct val="68000"/>
              <a:buFont typeface="Arial" panose="020B0604020202020204" pitchFamily="34" charset="0"/>
              <a:buChar char="•"/>
            </a:pPr>
            <a:endParaRPr lang="cs-CZ" sz="1600" dirty="0"/>
          </a:p>
          <a:p>
            <a:pPr marL="395478" lvl="1">
              <a:lnSpc>
                <a:spcPct val="80000"/>
              </a:lnSpc>
              <a:spcBef>
                <a:spcPts val="400"/>
              </a:spcBef>
              <a:buSzPct val="68000"/>
              <a:buFont typeface="Arial" panose="020B0604020202020204" pitchFamily="34" charset="0"/>
              <a:buChar char="•"/>
            </a:pPr>
            <a:r>
              <a:rPr lang="cs-CZ" sz="1600" dirty="0"/>
              <a:t>Alternativní řešení a předvídaní cílů na nižších úrovních organizace</a:t>
            </a:r>
          </a:p>
          <a:p>
            <a:pPr marL="395478" lvl="1">
              <a:lnSpc>
                <a:spcPct val="80000"/>
              </a:lnSpc>
              <a:spcBef>
                <a:spcPts val="400"/>
              </a:spcBef>
              <a:buSzPct val="68000"/>
              <a:buFont typeface="Arial" panose="020B0604020202020204" pitchFamily="34" charset="0"/>
              <a:buChar char="•"/>
            </a:pPr>
            <a:endParaRPr lang="cs-CZ" sz="1600" dirty="0" smtClean="0"/>
          </a:p>
          <a:p>
            <a:pPr marL="395478" lvl="1">
              <a:lnSpc>
                <a:spcPct val="80000"/>
              </a:lnSpc>
              <a:spcBef>
                <a:spcPts val="400"/>
              </a:spcBef>
              <a:buSzPct val="68000"/>
              <a:buFont typeface="Arial" panose="020B0604020202020204" pitchFamily="34" charset="0"/>
              <a:buChar char="•"/>
            </a:pPr>
            <a:r>
              <a:rPr lang="cs-CZ" sz="1600" dirty="0" smtClean="0"/>
              <a:t>Předvídání </a:t>
            </a:r>
            <a:r>
              <a:rPr lang="cs-CZ" sz="1600" dirty="0"/>
              <a:t>chování trhu, pohyby cen, poptávky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Použitelnost prognostických metod</a:t>
            </a:r>
            <a:endParaRPr lang="cs-CZ" dirty="0"/>
          </a:p>
        </p:txBody>
      </p:sp>
    </p:spTree>
    <p:extLst>
      <p:ext uri="{BB962C8B-B14F-4D97-AF65-F5344CB8AC3E}">
        <p14:creationId xmlns:p14="http://schemas.microsoft.com/office/powerpoint/2010/main" val="266711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12" end="1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Vize pomáhají popsat cíl organizace. Vyjadřuje co by podnik chtěl dosáhnout a jakým způsobem</a:t>
            </a:r>
            <a:r>
              <a:rPr lang="cs-CZ" sz="1600" dirty="0" smtClean="0"/>
              <a:t>.</a:t>
            </a:r>
          </a:p>
          <a:p>
            <a:pPr algn="just"/>
            <a:r>
              <a:rPr lang="cs-CZ" sz="1600" dirty="0" smtClean="0"/>
              <a:t>Vize </a:t>
            </a:r>
            <a:r>
              <a:rPr lang="cs-CZ" sz="1600" dirty="0"/>
              <a:t>podniku představuje model budoucího vývoje a stavu podniku v konkrétně časově vymezeném </a:t>
            </a:r>
            <a:r>
              <a:rPr lang="cs-CZ" sz="1600" dirty="0" smtClean="0"/>
              <a:t>období.</a:t>
            </a:r>
          </a:p>
          <a:p>
            <a:pPr algn="just"/>
            <a:r>
              <a:rPr lang="cs-CZ" sz="1600" dirty="0"/>
              <a:t>Vize se stává dlouhodobou, přitažlivou, smysluplnou a motivující představou usilující o dosažení pozitivní podnikové budoucnosti</a:t>
            </a:r>
          </a:p>
          <a:p>
            <a:pPr algn="just"/>
            <a:r>
              <a:rPr lang="cs-CZ" sz="1600" dirty="0" smtClean="0"/>
              <a:t>Často </a:t>
            </a:r>
            <a:r>
              <a:rPr lang="cs-CZ" sz="1600" dirty="0"/>
              <a:t>také zahrnují hodnoty organizace.</a:t>
            </a:r>
          </a:p>
          <a:p>
            <a:pPr algn="just"/>
            <a:r>
              <a:rPr lang="cs-CZ" sz="1600" dirty="0" smtClean="0"/>
              <a:t>Měly </a:t>
            </a:r>
            <a:r>
              <a:rPr lang="cs-CZ" sz="1600" dirty="0"/>
              <a:t>by být inspirací pro chování zaměstnanců</a:t>
            </a:r>
            <a:r>
              <a:rPr lang="cs-CZ" sz="1600" dirty="0" smtClean="0"/>
              <a:t>.</a:t>
            </a:r>
          </a:p>
          <a:p>
            <a:pPr algn="just"/>
            <a:r>
              <a:rPr lang="cs-CZ" sz="1600" dirty="0"/>
              <a:t>Lze konstatovat, že se jedná o souhrn myšlenek, které předbíhají svou dobu se silným motivačním účinkem. V důsledku tohoto faktu můžeme konstatovat, že se jedná o smysluplný a přitažlivý obraz budoucnosti, ve které vize vytyčuje základní směr vývoje podniku. </a:t>
            </a:r>
            <a:endParaRPr lang="cs-CZ" sz="1600" dirty="0" smtClean="0"/>
          </a:p>
          <a:p>
            <a:pPr algn="just"/>
            <a:r>
              <a:rPr lang="cs-CZ" sz="1600" b="1" dirty="0" smtClean="0"/>
              <a:t>Úkolem </a:t>
            </a:r>
            <a:r>
              <a:rPr lang="cs-CZ" sz="1600" b="1" dirty="0"/>
              <a:t>vize</a:t>
            </a:r>
            <a:r>
              <a:rPr lang="cs-CZ" sz="1600" dirty="0"/>
              <a:t> je zachytávat a reagovat na podněty o nastupujícím vývoji, které mohou být v současné době mlhavé, nepřesné a nevýrazné, ale v budoucnosti se mohou stát </a:t>
            </a:r>
            <a:r>
              <a:rPr lang="cs-CZ" sz="1600" b="1" dirty="0"/>
              <a:t>impulsem, který ovlivní vývoj podniku.</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Vize</a:t>
            </a:r>
            <a:endParaRPr lang="cs-CZ" dirty="0"/>
          </a:p>
        </p:txBody>
      </p:sp>
    </p:spTree>
    <p:extLst>
      <p:ext uri="{BB962C8B-B14F-4D97-AF65-F5344CB8AC3E}">
        <p14:creationId xmlns:p14="http://schemas.microsoft.com/office/powerpoint/2010/main" val="389953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Určení dlouhodobého zaměření podniku a přijímání rozhodnutí, která vedou k dosahování podnikových cílů. </a:t>
            </a:r>
          </a:p>
          <a:p>
            <a:pPr algn="just">
              <a:buNone/>
            </a:pPr>
            <a:endParaRPr lang="cs-CZ" sz="1600" dirty="0"/>
          </a:p>
          <a:p>
            <a:pPr algn="just"/>
            <a:r>
              <a:rPr lang="cs-CZ" sz="1600" dirty="0"/>
              <a:t>Plánování, rozmisťování, organizování a řízení potřebných podnikových zdrojů a jejich účelná spotřeba. </a:t>
            </a:r>
          </a:p>
          <a:p>
            <a:pPr algn="just">
              <a:buNone/>
            </a:pPr>
            <a:endParaRPr lang="cs-CZ" sz="1600" dirty="0"/>
          </a:p>
          <a:p>
            <a:pPr algn="just"/>
            <a:r>
              <a:rPr lang="cs-CZ" sz="1600" dirty="0"/>
              <a:t>Účelné řízení vztahů mezi okolím a podnikem v prospěch podniku při nenarušení vzájemné vazby mezi dodavateli, odběrateli a veřejností. </a:t>
            </a:r>
          </a:p>
          <a:p>
            <a:pPr algn="just">
              <a:buNone/>
            </a:pPr>
            <a:endParaRPr lang="cs-CZ" sz="1600" dirty="0"/>
          </a:p>
          <a:p>
            <a:pPr algn="just"/>
            <a:r>
              <a:rPr lang="cs-CZ" sz="1600" dirty="0"/>
              <a:t>Soulad všech součástí organizačního podnikového systému v zájmu dosažení stanovených cílů. </a:t>
            </a:r>
          </a:p>
          <a:p>
            <a:pPr algn="just">
              <a:buNone/>
            </a:pPr>
            <a:endParaRPr lang="cs-CZ" sz="1600" dirty="0"/>
          </a:p>
          <a:p>
            <a:pPr algn="just"/>
            <a:r>
              <a:rPr lang="pl-PL" sz="1600" dirty="0"/>
              <a:t>Postoj podniku k tomu „jak, kdy, kde a komu“ by měl podnik konkurovat a „proč“.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Obsah strategického řízení</a:t>
            </a:r>
            <a:endParaRPr lang="cs-CZ" dirty="0"/>
          </a:p>
        </p:txBody>
      </p:sp>
    </p:spTree>
    <p:extLst>
      <p:ext uri="{BB962C8B-B14F-4D97-AF65-F5344CB8AC3E}">
        <p14:creationId xmlns:p14="http://schemas.microsoft.com/office/powerpoint/2010/main" val="174522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Vize je určena a slouží především vlastním pracovníkům podniku. Proto je výrazným vymezením základního směřování podniku v budoucnosti v podobě písemného dokumentu tvořeného inspirujícími slovy. </a:t>
            </a:r>
            <a:endParaRPr lang="cs-CZ" sz="1600" dirty="0" smtClean="0"/>
          </a:p>
          <a:p>
            <a:pPr algn="just"/>
            <a:r>
              <a:rPr lang="cs-CZ" sz="1600" dirty="0" smtClean="0"/>
              <a:t>Vize evokuje </a:t>
            </a:r>
            <a:r>
              <a:rPr lang="cs-CZ" sz="1600" dirty="0"/>
              <a:t>nadšení pro cílený vývojový směr podniku a potvrzuje i podporu a zájem vedení na dosažení konečných cílů, které vymezuje. Proto se musí její slovní vyjádření vyhnout frázovitosti, všednosti velké záplavě nic neříkajících slov</a:t>
            </a:r>
            <a:r>
              <a:rPr lang="cs-CZ" sz="1600" dirty="0" smtClean="0"/>
              <a:t>.</a:t>
            </a:r>
            <a:endParaRPr lang="cs-CZ" sz="1600" b="1" dirty="0"/>
          </a:p>
          <a:p>
            <a:pPr algn="just"/>
            <a:r>
              <a:rPr lang="cs-CZ" sz="1600" b="1" dirty="0" smtClean="0"/>
              <a:t>Tvorba </a:t>
            </a:r>
            <a:r>
              <a:rPr lang="cs-CZ" sz="1600" b="1" dirty="0"/>
              <a:t>vize je týmovou záležitostí</a:t>
            </a:r>
            <a:r>
              <a:rPr lang="cs-CZ" sz="1600" dirty="0"/>
              <a:t>, i když první návrhy jsou vždy tvorbou jednotlivce. Při této tvorbě je na místě využití jak racionálního analytického myšlení, tak snění. </a:t>
            </a:r>
            <a:endParaRPr lang="cs-CZ" sz="1600" dirty="0" smtClean="0"/>
          </a:p>
          <a:p>
            <a:pPr algn="just"/>
            <a:r>
              <a:rPr lang="cs-CZ" sz="1600" dirty="0" smtClean="0"/>
              <a:t>Při </a:t>
            </a:r>
            <a:r>
              <a:rPr lang="cs-CZ" sz="1600" dirty="0"/>
              <a:t>té příležitosti je důležité si uvědomit, že musíme velmi pečlivě při </a:t>
            </a:r>
            <a:r>
              <a:rPr lang="cs-CZ" sz="1600" b="1" dirty="0"/>
              <a:t>prosazování vize</a:t>
            </a:r>
            <a:r>
              <a:rPr lang="cs-CZ" sz="1600" dirty="0"/>
              <a:t> využívat vhodných forem </a:t>
            </a:r>
            <a:r>
              <a:rPr lang="cs-CZ" sz="1600" b="1" dirty="0"/>
              <a:t>komunikace</a:t>
            </a:r>
            <a:r>
              <a:rPr lang="cs-CZ" sz="1600" dirty="0"/>
              <a:t> prostřednictvím četných distribučních kanálů a různých forem.</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Pojetí vize</a:t>
            </a:r>
            <a:endParaRPr lang="cs-CZ" dirty="0"/>
          </a:p>
        </p:txBody>
      </p:sp>
    </p:spTree>
    <p:extLst>
      <p:ext uri="{BB962C8B-B14F-4D97-AF65-F5344CB8AC3E}">
        <p14:creationId xmlns:p14="http://schemas.microsoft.com/office/powerpoint/2010/main" val="383438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snadno představitelná a uskutečnitelná;</a:t>
            </a:r>
          </a:p>
          <a:p>
            <a:pPr lvl="0" algn="just"/>
            <a:r>
              <a:rPr lang="cs-CZ" sz="1600" dirty="0"/>
              <a:t>adresně přitažlivá pro rozhodující zájmové skupiny v podniku;</a:t>
            </a:r>
          </a:p>
          <a:p>
            <a:pPr lvl="0" algn="just"/>
            <a:r>
              <a:rPr lang="cs-CZ" sz="1600" dirty="0"/>
              <a:t>jasně zaměřená k dosažení cíle čímž je usnadněno zaměření základních rozhodujících procesů;</a:t>
            </a:r>
          </a:p>
          <a:p>
            <a:pPr lvl="0" algn="just"/>
            <a:r>
              <a:rPr lang="cs-CZ" sz="1600" dirty="0"/>
              <a:t>flexibilní, jež umožní reagovat pružně na měnící se podmínky okolí i vhodnou iniciativu jedinců;</a:t>
            </a:r>
          </a:p>
          <a:p>
            <a:pPr lvl="0" algn="just"/>
            <a:r>
              <a:rPr lang="cs-CZ" sz="1600" dirty="0"/>
              <a:t>srozumitelná a snadno sdělitelná a přístupně vysvětlitelná;</a:t>
            </a:r>
          </a:p>
          <a:p>
            <a:pPr lvl="0" algn="just"/>
            <a:r>
              <a:rPr lang="cs-CZ" sz="1600" dirty="0"/>
              <a:t>dostatečně široká, aby byla při implementaci strategie pružná, ale zase nikoliv tak široká, aby se vytratila koncentrace na hlavní cíle;</a:t>
            </a:r>
          </a:p>
          <a:p>
            <a:pPr lvl="0" algn="just"/>
            <a:r>
              <a:rPr lang="cs-CZ" sz="1600" dirty="0"/>
              <a:t>je spojnicí různých dílčích cílů i priorit a vytváří v podniku uznávaný dominantní cíl;</a:t>
            </a:r>
          </a:p>
          <a:p>
            <a:pPr algn="just"/>
            <a:r>
              <a:rPr lang="cs-CZ" sz="1600" dirty="0"/>
              <a:t>současně může vize připomínat chyby, kterých se podnik dopustil v minulosti a tak je i upozorněním na omyly a nedostatky.</a:t>
            </a:r>
            <a:r>
              <a:rPr lang="cs-CZ" sz="1600" b="1" dirty="0" smtClean="0"/>
              <a:t>.</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Požadavky na vizi </a:t>
            </a:r>
            <a:endParaRPr lang="cs-CZ" dirty="0"/>
          </a:p>
        </p:txBody>
      </p:sp>
    </p:spTree>
    <p:extLst>
      <p:ext uri="{BB962C8B-B14F-4D97-AF65-F5344CB8AC3E}">
        <p14:creationId xmlns:p14="http://schemas.microsoft.com/office/powerpoint/2010/main" val="352117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4078" indent="-514350">
              <a:buAutoNum type="arabicPeriod"/>
            </a:pPr>
            <a:r>
              <a:rPr lang="cs-CZ" sz="1600" dirty="0"/>
              <a:t>Vytvoření představy o své </a:t>
            </a:r>
            <a:r>
              <a:rPr lang="cs-CZ" sz="1600" dirty="0" smtClean="0"/>
              <a:t>budoucnosti</a:t>
            </a:r>
          </a:p>
          <a:p>
            <a:pPr marL="624078" indent="-514350">
              <a:buAutoNum type="arabicPeriod"/>
            </a:pPr>
            <a:endParaRPr lang="cs-CZ" sz="1600" dirty="0"/>
          </a:p>
          <a:p>
            <a:pPr marL="624078" indent="-514350">
              <a:buAutoNum type="arabicPeriod"/>
            </a:pPr>
            <a:r>
              <a:rPr lang="cs-CZ" sz="1600" dirty="0"/>
              <a:t>Popsat jakých cílů by chtěl podnik v nejbližších asi 5 letech </a:t>
            </a:r>
            <a:r>
              <a:rPr lang="cs-CZ" sz="1600" dirty="0" smtClean="0"/>
              <a:t>dosáhnout</a:t>
            </a:r>
          </a:p>
          <a:p>
            <a:pPr marL="624078" indent="-514350">
              <a:buAutoNum type="arabicPeriod"/>
            </a:pPr>
            <a:endParaRPr lang="cs-CZ" sz="1600" dirty="0"/>
          </a:p>
          <a:p>
            <a:pPr marL="624078" indent="-514350">
              <a:buAutoNum type="arabicPeriod"/>
            </a:pPr>
            <a:r>
              <a:rPr lang="cs-CZ" sz="1600" dirty="0"/>
              <a:t>Brainstorming s klíčovými zaměstnanci podniku (získat jejich představu</a:t>
            </a:r>
            <a:r>
              <a:rPr lang="cs-CZ" sz="1600" dirty="0" smtClean="0"/>
              <a:t>)</a:t>
            </a:r>
          </a:p>
          <a:p>
            <a:pPr marL="624078" indent="-514350">
              <a:buAutoNum type="arabicPeriod"/>
            </a:pPr>
            <a:endParaRPr lang="cs-CZ" sz="1600" dirty="0"/>
          </a:p>
          <a:p>
            <a:pPr marL="624078" indent="-514350">
              <a:buAutoNum type="arabicPeriod"/>
            </a:pPr>
            <a:r>
              <a:rPr lang="cs-CZ" sz="1600" dirty="0"/>
              <a:t>Identifikace hlavní, centrální myšlenky (jak a v čem budu lepší než konkurence</a:t>
            </a:r>
            <a:r>
              <a:rPr lang="cs-CZ" sz="1600" dirty="0" smtClean="0"/>
              <a:t>)</a:t>
            </a:r>
          </a:p>
          <a:p>
            <a:pPr marL="624078" indent="-514350">
              <a:buAutoNum type="arabicPeriod"/>
            </a:pPr>
            <a:endParaRPr lang="cs-CZ" sz="1600" dirty="0"/>
          </a:p>
          <a:p>
            <a:pPr marL="624078" indent="-514350">
              <a:buAutoNum type="arabicPeriod"/>
            </a:pPr>
            <a:r>
              <a:rPr lang="cs-CZ" sz="1600" dirty="0"/>
              <a:t>Způsob měření dosažených výsledků (seznam měřitelných faktorů</a:t>
            </a:r>
            <a:r>
              <a:rPr lang="cs-CZ" sz="1600" dirty="0" smtClean="0"/>
              <a:t>)</a:t>
            </a:r>
          </a:p>
          <a:p>
            <a:pPr marL="624078" indent="-514350">
              <a:buAutoNum type="arabicPeriod"/>
            </a:pPr>
            <a:endParaRPr lang="cs-CZ" sz="1600" dirty="0"/>
          </a:p>
          <a:p>
            <a:pPr marL="624078" indent="-514350">
              <a:buAutoNum type="arabicPeriod"/>
            </a:pPr>
            <a:r>
              <a:rPr lang="cs-CZ" sz="1600" dirty="0"/>
              <a:t>Popis hodnot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Postup tvorby vize</a:t>
            </a:r>
            <a:endParaRPr lang="cs-CZ" dirty="0"/>
          </a:p>
        </p:txBody>
      </p:sp>
    </p:spTree>
    <p:extLst>
      <p:ext uri="{BB962C8B-B14F-4D97-AF65-F5344CB8AC3E}">
        <p14:creationId xmlns:p14="http://schemas.microsoft.com/office/powerpoint/2010/main" val="335302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Mise specifikuje podnikatelské aktivity, ve kterých chce podnik působit a se kterými chce konkurovat</a:t>
            </a:r>
            <a:r>
              <a:rPr lang="cs-CZ" sz="1600" dirty="0" smtClean="0"/>
              <a:t>.</a:t>
            </a:r>
          </a:p>
          <a:p>
            <a:pPr algn="just"/>
            <a:r>
              <a:rPr lang="cs-CZ" sz="1600" dirty="0"/>
              <a:t>Poslání podniku má být veřejným, jasným a pochopitelným vyhlášením vývojového směru podniku, kterým je informovaná veřejnost a motivací zaměstnanců, jimž má dodat potřebnou sociální jistotu, kterou podnik svou existencí zajišťuje</a:t>
            </a:r>
          </a:p>
          <a:p>
            <a:pPr algn="just"/>
            <a:r>
              <a:rPr lang="cs-CZ" sz="1600" dirty="0"/>
              <a:t>Je více konkrétnější než vize.</a:t>
            </a:r>
          </a:p>
          <a:p>
            <a:pPr algn="just"/>
            <a:r>
              <a:rPr lang="cs-CZ" sz="1600" dirty="0"/>
              <a:t>Mise odůvodňuje a vysvětluje existenci podniku.</a:t>
            </a:r>
          </a:p>
          <a:p>
            <a:pPr algn="just"/>
            <a:r>
              <a:rPr lang="cs-CZ" sz="1600" dirty="0"/>
              <a:t>Mise dává odpověď na otázku: „Jakou přidanou hodnotu může náš podnik nabídnout trhu nebo lidstvu</a:t>
            </a:r>
            <a:r>
              <a:rPr lang="cs-CZ" sz="1600" dirty="0" smtClean="0"/>
              <a:t>?“</a:t>
            </a:r>
          </a:p>
          <a:p>
            <a:pPr algn="just"/>
            <a:r>
              <a:rPr lang="cs-CZ" sz="1600" dirty="0"/>
              <a:t>Poslání (mise) podniku zdůvodňuje oprávněnost existence podniku a vyjadřuje přání vedení podniku, jak by měl být podnik chápán a přijímán veřejností. </a:t>
            </a:r>
            <a:endParaRPr lang="cs-CZ" sz="1600" i="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Mise - poslání</a:t>
            </a:r>
            <a:endParaRPr lang="cs-CZ" dirty="0"/>
          </a:p>
        </p:txBody>
      </p:sp>
    </p:spTree>
    <p:extLst>
      <p:ext uri="{BB962C8B-B14F-4D97-AF65-F5344CB8AC3E}">
        <p14:creationId xmlns:p14="http://schemas.microsoft.com/office/powerpoint/2010/main" val="35028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V důsledku toho vyplývá, že poslání podniku přímo definuje </a:t>
            </a:r>
            <a:r>
              <a:rPr lang="cs-CZ" sz="1600" b="1" dirty="0"/>
              <a:t>směry podnikatelských aktivit, </a:t>
            </a:r>
            <a:r>
              <a:rPr lang="cs-CZ" sz="1600" dirty="0"/>
              <a:t>stanovuje zásady </a:t>
            </a:r>
            <a:r>
              <a:rPr lang="cs-CZ" sz="1600" b="1" dirty="0"/>
              <a:t>podnikové kultury</a:t>
            </a:r>
            <a:r>
              <a:rPr lang="cs-CZ" sz="1600" dirty="0"/>
              <a:t> spolu s vhodnými </a:t>
            </a:r>
            <a:r>
              <a:rPr lang="cs-CZ" sz="1600" b="1" dirty="0"/>
              <a:t>vazbami na zaměstnance a </a:t>
            </a:r>
            <a:r>
              <a:rPr lang="cs-CZ" sz="1600" dirty="0"/>
              <a:t>vytváří </a:t>
            </a:r>
            <a:r>
              <a:rPr lang="cs-CZ" sz="1600" b="1" dirty="0"/>
              <a:t>vztah k zákazníkovi i konkurenci. </a:t>
            </a:r>
            <a:r>
              <a:rPr lang="cs-CZ" sz="1600" dirty="0"/>
              <a:t>Proto dobře vytvořené poslání podniku by mělo obsahovat:</a:t>
            </a:r>
            <a:endParaRPr lang="cs-CZ" sz="1600" dirty="0" smtClean="0"/>
          </a:p>
          <a:p>
            <a:pPr algn="just"/>
            <a:r>
              <a:rPr lang="cs-CZ" sz="1600" dirty="0" smtClean="0"/>
              <a:t>Cíl podniku.</a:t>
            </a:r>
          </a:p>
          <a:p>
            <a:pPr algn="just"/>
            <a:r>
              <a:rPr lang="cs-CZ" sz="1600" dirty="0" smtClean="0"/>
              <a:t>Zdůvodnění </a:t>
            </a:r>
            <a:r>
              <a:rPr lang="cs-CZ" sz="1600" dirty="0"/>
              <a:t>existence podniku (</a:t>
            </a:r>
            <a:r>
              <a:rPr lang="cs-CZ" sz="1600" i="1" dirty="0" err="1"/>
              <a:t>Be</a:t>
            </a:r>
            <a:r>
              <a:rPr lang="cs-CZ" sz="1600" i="1" dirty="0"/>
              <a:t> </a:t>
            </a:r>
            <a:r>
              <a:rPr lang="cs-CZ" sz="1600" i="1" dirty="0" err="1"/>
              <a:t>the</a:t>
            </a:r>
            <a:r>
              <a:rPr lang="cs-CZ" sz="1600" i="1" dirty="0"/>
              <a:t> </a:t>
            </a:r>
            <a:r>
              <a:rPr lang="cs-CZ" sz="1600" i="1" dirty="0" err="1"/>
              <a:t>best</a:t>
            </a:r>
            <a:r>
              <a:rPr lang="cs-CZ" sz="1600" i="1" dirty="0"/>
              <a:t> </a:t>
            </a:r>
            <a:r>
              <a:rPr lang="cs-CZ" sz="1600" i="1" dirty="0" err="1"/>
              <a:t>employer</a:t>
            </a:r>
            <a:r>
              <a:rPr lang="cs-CZ" sz="1600" i="1" dirty="0"/>
              <a:t> </a:t>
            </a:r>
            <a:r>
              <a:rPr lang="cs-CZ" sz="1600" i="1" dirty="0" err="1"/>
              <a:t>for</a:t>
            </a:r>
            <a:r>
              <a:rPr lang="cs-CZ" sz="1600" i="1" dirty="0"/>
              <a:t> </a:t>
            </a:r>
            <a:r>
              <a:rPr lang="cs-CZ" sz="1600" i="1" dirty="0" err="1"/>
              <a:t>our</a:t>
            </a:r>
            <a:r>
              <a:rPr lang="cs-CZ" sz="1600" i="1" dirty="0"/>
              <a:t> </a:t>
            </a:r>
            <a:r>
              <a:rPr lang="cs-CZ" sz="1600" i="1" dirty="0" err="1"/>
              <a:t>people</a:t>
            </a:r>
            <a:r>
              <a:rPr lang="cs-CZ" sz="1600" i="1" dirty="0"/>
              <a:t> in </a:t>
            </a:r>
            <a:r>
              <a:rPr lang="cs-CZ" sz="1600" i="1" dirty="0" err="1"/>
              <a:t>each</a:t>
            </a:r>
            <a:r>
              <a:rPr lang="cs-CZ" sz="1600" i="1" dirty="0"/>
              <a:t> </a:t>
            </a:r>
            <a:r>
              <a:rPr lang="cs-CZ" sz="1600" i="1" dirty="0" err="1"/>
              <a:t>community</a:t>
            </a:r>
            <a:r>
              <a:rPr lang="cs-CZ" sz="1600" i="1" dirty="0"/>
              <a:t> </a:t>
            </a:r>
            <a:r>
              <a:rPr lang="cs-CZ" sz="1600" i="1" dirty="0" err="1"/>
              <a:t>around</a:t>
            </a:r>
            <a:r>
              <a:rPr lang="cs-CZ" sz="1600" i="1" dirty="0"/>
              <a:t> </a:t>
            </a:r>
            <a:r>
              <a:rPr lang="cs-CZ" sz="1600" i="1" dirty="0" err="1"/>
              <a:t>the</a:t>
            </a:r>
            <a:r>
              <a:rPr lang="cs-CZ" sz="1600" i="1" dirty="0"/>
              <a:t> </a:t>
            </a:r>
            <a:r>
              <a:rPr lang="cs-CZ" sz="1600" i="1" dirty="0" err="1"/>
              <a:t>world</a:t>
            </a:r>
            <a:r>
              <a:rPr lang="cs-CZ" sz="1600" i="1" dirty="0"/>
              <a:t> and </a:t>
            </a:r>
            <a:r>
              <a:rPr lang="cs-CZ" sz="1600" i="1" dirty="0" err="1"/>
              <a:t>deliver</a:t>
            </a:r>
            <a:r>
              <a:rPr lang="cs-CZ" sz="1600" i="1" dirty="0"/>
              <a:t> </a:t>
            </a:r>
            <a:r>
              <a:rPr lang="cs-CZ" sz="1600" i="1" dirty="0" err="1"/>
              <a:t>operational</a:t>
            </a:r>
            <a:r>
              <a:rPr lang="cs-CZ" sz="1600" i="1" dirty="0"/>
              <a:t> excellence to </a:t>
            </a:r>
            <a:r>
              <a:rPr lang="cs-CZ" sz="1600" i="1" dirty="0" err="1"/>
              <a:t>our</a:t>
            </a:r>
            <a:r>
              <a:rPr lang="cs-CZ" sz="1600" i="1" dirty="0"/>
              <a:t> </a:t>
            </a:r>
            <a:r>
              <a:rPr lang="cs-CZ" sz="1600" i="1" dirty="0" err="1"/>
              <a:t>customers</a:t>
            </a:r>
            <a:r>
              <a:rPr lang="cs-CZ" sz="1600" i="1" dirty="0"/>
              <a:t> in </a:t>
            </a:r>
            <a:r>
              <a:rPr lang="cs-CZ" sz="1600" i="1" dirty="0" err="1"/>
              <a:t>each</a:t>
            </a:r>
            <a:r>
              <a:rPr lang="cs-CZ" sz="1600" i="1" dirty="0"/>
              <a:t> </a:t>
            </a:r>
            <a:r>
              <a:rPr lang="cs-CZ" sz="1600" i="1" dirty="0" err="1"/>
              <a:t>of</a:t>
            </a:r>
            <a:r>
              <a:rPr lang="cs-CZ" sz="1600" i="1" dirty="0"/>
              <a:t> </a:t>
            </a:r>
            <a:r>
              <a:rPr lang="cs-CZ" sz="1600" i="1" dirty="0" err="1"/>
              <a:t>our</a:t>
            </a:r>
            <a:r>
              <a:rPr lang="cs-CZ" sz="1600" i="1" dirty="0"/>
              <a:t> </a:t>
            </a:r>
            <a:r>
              <a:rPr lang="cs-CZ" sz="1600" i="1" dirty="0" err="1"/>
              <a:t>restaurants</a:t>
            </a:r>
            <a:r>
              <a:rPr lang="cs-CZ" sz="1600" i="1" dirty="0"/>
              <a:t> (</a:t>
            </a:r>
            <a:r>
              <a:rPr lang="cs-CZ" sz="1600" i="1" dirty="0" err="1"/>
              <a:t>McDonald´s</a:t>
            </a:r>
            <a:r>
              <a:rPr lang="cs-CZ" sz="1600" i="1" dirty="0" smtClean="0"/>
              <a:t>)</a:t>
            </a:r>
            <a:r>
              <a:rPr lang="cs-CZ" sz="1600" dirty="0" smtClean="0"/>
              <a:t>).</a:t>
            </a:r>
          </a:p>
          <a:p>
            <a:pPr algn="just"/>
            <a:r>
              <a:rPr lang="cs-CZ" sz="1600" dirty="0" smtClean="0"/>
              <a:t>Étos </a:t>
            </a:r>
            <a:r>
              <a:rPr lang="cs-CZ" sz="1600" dirty="0"/>
              <a:t>podniku: kultura, základní hodnoty, </a:t>
            </a:r>
            <a:r>
              <a:rPr lang="cs-CZ" sz="1600" dirty="0" smtClean="0"/>
              <a:t>ambice.</a:t>
            </a:r>
          </a:p>
          <a:p>
            <a:pPr algn="just"/>
            <a:r>
              <a:rPr lang="cs-CZ" sz="1600" dirty="0" smtClean="0"/>
              <a:t>Čím </a:t>
            </a:r>
            <a:r>
              <a:rPr lang="cs-CZ" sz="1600" dirty="0"/>
              <a:t>se odlišujeme od konkurence (</a:t>
            </a:r>
            <a:r>
              <a:rPr lang="cs-CZ" sz="1600" i="1" dirty="0" err="1"/>
              <a:t>Be</a:t>
            </a:r>
            <a:r>
              <a:rPr lang="cs-CZ" sz="1600" i="1" dirty="0"/>
              <a:t> </a:t>
            </a:r>
            <a:r>
              <a:rPr lang="cs-CZ" sz="1600" i="1" dirty="0" err="1"/>
              <a:t>America´s</a:t>
            </a:r>
            <a:r>
              <a:rPr lang="cs-CZ" sz="1600" i="1" dirty="0"/>
              <a:t> Best </a:t>
            </a:r>
            <a:r>
              <a:rPr lang="cs-CZ" sz="1600" i="1" dirty="0" err="1"/>
              <a:t>Quick-Service</a:t>
            </a:r>
            <a:r>
              <a:rPr lang="cs-CZ" sz="1600" i="1" dirty="0"/>
              <a:t> Restaurant</a:t>
            </a:r>
            <a:r>
              <a:rPr lang="cs-CZ" sz="1600" dirty="0" smtClean="0"/>
              <a:t>).</a:t>
            </a:r>
          </a:p>
          <a:p>
            <a:pPr algn="just"/>
            <a:r>
              <a:rPr lang="cs-CZ" sz="1600" dirty="0" smtClean="0"/>
              <a:t>Konkurenční </a:t>
            </a:r>
            <a:r>
              <a:rPr lang="cs-CZ" sz="1600" dirty="0"/>
              <a:t>výhoda (</a:t>
            </a:r>
            <a:r>
              <a:rPr lang="cs-CZ" sz="1600" i="1" dirty="0"/>
              <a:t>To </a:t>
            </a:r>
            <a:r>
              <a:rPr lang="cs-CZ" sz="1600" i="1" dirty="0" err="1"/>
              <a:t>be</a:t>
            </a:r>
            <a:r>
              <a:rPr lang="cs-CZ" sz="1600" i="1" dirty="0"/>
              <a:t> </a:t>
            </a:r>
            <a:r>
              <a:rPr lang="cs-CZ" sz="1600" i="1" dirty="0" err="1"/>
              <a:t>the</a:t>
            </a:r>
            <a:r>
              <a:rPr lang="cs-CZ" sz="1600" i="1" dirty="0"/>
              <a:t> </a:t>
            </a:r>
            <a:r>
              <a:rPr lang="cs-CZ" sz="1600" i="1" dirty="0" err="1"/>
              <a:t>world´s</a:t>
            </a:r>
            <a:r>
              <a:rPr lang="cs-CZ" sz="1600" i="1" dirty="0"/>
              <a:t> </a:t>
            </a:r>
            <a:r>
              <a:rPr lang="cs-CZ" sz="1600" i="1" dirty="0" err="1"/>
              <a:t>largest</a:t>
            </a:r>
            <a:r>
              <a:rPr lang="cs-CZ" sz="1600" i="1" dirty="0"/>
              <a:t> mobile </a:t>
            </a:r>
            <a:r>
              <a:rPr lang="cs-CZ" sz="1600" i="1" dirty="0" err="1"/>
              <a:t>apps</a:t>
            </a:r>
            <a:r>
              <a:rPr lang="cs-CZ" sz="1600" i="1" dirty="0"/>
              <a:t> developer</a:t>
            </a:r>
            <a:r>
              <a:rPr lang="cs-CZ" sz="1600" dirty="0" smtClean="0"/>
              <a:t>).</a:t>
            </a:r>
          </a:p>
          <a:p>
            <a:pPr algn="just"/>
            <a:r>
              <a:rPr lang="cs-CZ" sz="1600" dirty="0" smtClean="0"/>
              <a:t>Identifikace </a:t>
            </a:r>
            <a:r>
              <a:rPr lang="cs-CZ" sz="1600" dirty="0"/>
              <a:t>trhu a zákazníků (</a:t>
            </a:r>
            <a:r>
              <a:rPr lang="cs-CZ" sz="1600" i="1" dirty="0"/>
              <a:t>To </a:t>
            </a:r>
            <a:r>
              <a:rPr lang="cs-CZ" sz="1600" i="1" dirty="0" err="1"/>
              <a:t>be</a:t>
            </a:r>
            <a:r>
              <a:rPr lang="cs-CZ" sz="1600" i="1" dirty="0"/>
              <a:t> </a:t>
            </a:r>
            <a:r>
              <a:rPr lang="cs-CZ" sz="1600" i="1" dirty="0" err="1"/>
              <a:t>the</a:t>
            </a:r>
            <a:r>
              <a:rPr lang="cs-CZ" sz="1600" i="1" dirty="0"/>
              <a:t> </a:t>
            </a:r>
            <a:r>
              <a:rPr lang="cs-CZ" sz="1600" i="1" dirty="0" err="1"/>
              <a:t>largest</a:t>
            </a:r>
            <a:r>
              <a:rPr lang="cs-CZ" sz="1600" i="1" dirty="0"/>
              <a:t> </a:t>
            </a:r>
            <a:r>
              <a:rPr lang="cs-CZ" sz="1600" i="1" dirty="0" err="1"/>
              <a:t>oncology</a:t>
            </a:r>
            <a:r>
              <a:rPr lang="cs-CZ" sz="1600" i="1" dirty="0"/>
              <a:t> </a:t>
            </a:r>
            <a:r>
              <a:rPr lang="cs-CZ" sz="1600" i="1" dirty="0" err="1"/>
              <a:t>practice</a:t>
            </a:r>
            <a:r>
              <a:rPr lang="cs-CZ" sz="1600" i="1" dirty="0"/>
              <a:t> in St. Louis</a:t>
            </a:r>
            <a:r>
              <a:rPr lang="cs-CZ" sz="1600" dirty="0" smtClean="0"/>
              <a:t>).</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Co by měla obsahovat mise</a:t>
            </a:r>
            <a:endParaRPr lang="cs-CZ" dirty="0"/>
          </a:p>
        </p:txBody>
      </p:sp>
    </p:spTree>
    <p:extLst>
      <p:ext uri="{BB962C8B-B14F-4D97-AF65-F5344CB8AC3E}">
        <p14:creationId xmlns:p14="http://schemas.microsoft.com/office/powerpoint/2010/main" val="16301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Informativní </a:t>
            </a:r>
            <a:endParaRPr lang="cs-CZ" sz="1600" dirty="0" smtClean="0"/>
          </a:p>
          <a:p>
            <a:pPr algn="just"/>
            <a:r>
              <a:rPr lang="cs-CZ" sz="1600" dirty="0" smtClean="0"/>
              <a:t>Jednoduchá</a:t>
            </a:r>
          </a:p>
          <a:p>
            <a:pPr algn="just"/>
            <a:r>
              <a:rPr lang="cs-CZ" sz="1600" dirty="0" smtClean="0"/>
              <a:t>Zapamatovatelná</a:t>
            </a:r>
          </a:p>
          <a:p>
            <a:pPr algn="just"/>
            <a:r>
              <a:rPr lang="cs-CZ" sz="1600" dirty="0" smtClean="0"/>
              <a:t>Dosažitelná</a:t>
            </a:r>
          </a:p>
          <a:p>
            <a:pPr algn="just"/>
            <a:r>
              <a:rPr lang="cs-CZ" sz="1600" dirty="0" smtClean="0"/>
              <a:t>Získávající zaměstnance</a:t>
            </a:r>
          </a:p>
          <a:p>
            <a:pPr lvl="0" algn="just"/>
            <a:r>
              <a:rPr lang="cs-CZ" sz="1600" dirty="0" smtClean="0"/>
              <a:t>Tržně orientovaná</a:t>
            </a:r>
            <a:endParaRPr lang="cs-CZ" sz="1600" dirty="0"/>
          </a:p>
          <a:p>
            <a:pPr lvl="0" algn="just"/>
            <a:r>
              <a:rPr lang="cs-CZ" sz="1600" dirty="0" smtClean="0"/>
              <a:t>Realizovatelná</a:t>
            </a:r>
            <a:endParaRPr lang="cs-CZ" sz="1600" dirty="0"/>
          </a:p>
          <a:p>
            <a:pPr lvl="0" algn="just"/>
            <a:r>
              <a:rPr lang="cs-CZ" sz="1600" dirty="0"/>
              <a:t>M</a:t>
            </a:r>
            <a:r>
              <a:rPr lang="cs-CZ" sz="1600" dirty="0" smtClean="0"/>
              <a:t>ít </a:t>
            </a:r>
            <a:r>
              <a:rPr lang="cs-CZ" sz="1600" dirty="0"/>
              <a:t>motivační </a:t>
            </a:r>
            <a:r>
              <a:rPr lang="cs-CZ" sz="1600" dirty="0" smtClean="0"/>
              <a:t>dopad</a:t>
            </a:r>
            <a:endParaRPr lang="cs-CZ" sz="1600" dirty="0"/>
          </a:p>
          <a:p>
            <a:pPr lvl="0" algn="just"/>
            <a:r>
              <a:rPr lang="cs-CZ" sz="1600" dirty="0"/>
              <a:t>B</a:t>
            </a:r>
            <a:r>
              <a:rPr lang="cs-CZ" sz="1600" dirty="0" smtClean="0"/>
              <a:t>ýt specifická, </a:t>
            </a:r>
            <a:r>
              <a:rPr lang="cs-CZ" sz="1600" dirty="0"/>
              <a:t>originální, </a:t>
            </a:r>
            <a:r>
              <a:rPr lang="cs-CZ" sz="1600" dirty="0" smtClean="0"/>
              <a:t>přitažlivá</a:t>
            </a:r>
            <a:endParaRPr lang="cs-CZ" sz="1600" dirty="0"/>
          </a:p>
          <a:p>
            <a:pPr algn="just"/>
            <a:r>
              <a:rPr lang="cs-CZ" sz="1600" dirty="0" smtClean="0"/>
              <a:t>Nabízet </a:t>
            </a:r>
            <a:r>
              <a:rPr lang="cs-CZ" sz="1600" dirty="0"/>
              <a:t>nejen výrobek, ale i služby spojené s jeho servisem a případně i s ekologickou likvidací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Základní pravidla pro tvorbu mise</a:t>
            </a:r>
            <a:endParaRPr lang="cs-CZ" dirty="0"/>
          </a:p>
        </p:txBody>
      </p:sp>
    </p:spTree>
    <p:extLst>
      <p:ext uri="{BB962C8B-B14F-4D97-AF65-F5344CB8AC3E}">
        <p14:creationId xmlns:p14="http://schemas.microsoft.com/office/powerpoint/2010/main" val="66021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Hodnoty podniku představují skutečnosti, které podnik vyznává, dodržuje, považuje je za významné a řídí se </a:t>
            </a:r>
            <a:r>
              <a:rPr lang="cs-CZ" sz="1600" dirty="0" smtClean="0"/>
              <a:t>jimi.</a:t>
            </a:r>
          </a:p>
          <a:p>
            <a:r>
              <a:rPr lang="cs-CZ" sz="1600" dirty="0"/>
              <a:t>Hodnoty podniku jsou zásady, které organizace přijala za vlastní. </a:t>
            </a:r>
            <a:r>
              <a:rPr lang="cs-CZ" sz="1600" dirty="0" smtClean="0"/>
              <a:t>Tvoří </a:t>
            </a:r>
            <a:r>
              <a:rPr lang="cs-CZ" sz="1600" dirty="0"/>
              <a:t>mantinely její činnosti a pomáhají při rozhodování v nerozhodných situacích</a:t>
            </a:r>
          </a:p>
          <a:p>
            <a:pPr algn="just"/>
            <a:r>
              <a:rPr lang="cs-CZ" sz="1600" dirty="0" smtClean="0"/>
              <a:t>Tím </a:t>
            </a:r>
            <a:r>
              <a:rPr lang="cs-CZ" sz="1600" dirty="0"/>
              <a:t>se vytváří dobré </a:t>
            </a:r>
            <a:r>
              <a:rPr lang="cs-CZ" sz="1600" b="1" dirty="0"/>
              <a:t>image</a:t>
            </a:r>
            <a:r>
              <a:rPr lang="cs-CZ" sz="1600" dirty="0"/>
              <a:t> podniku, které vždy přitahuje zákazníky i dodavatele a je oceňováno veřejností. Stanovené podnikové hodnoty, aby mohly úspěšně plnit svou úlohu, musí se stát </a:t>
            </a:r>
            <a:r>
              <a:rPr lang="cs-CZ" sz="1600" b="1" dirty="0"/>
              <a:t>sdílenými, společnými hodnotami</a:t>
            </a:r>
            <a:r>
              <a:rPr lang="cs-CZ" sz="1600" dirty="0"/>
              <a:t>, které mají řadu úkolů:</a:t>
            </a:r>
          </a:p>
          <a:p>
            <a:pPr lvl="1" algn="just"/>
            <a:r>
              <a:rPr lang="cs-CZ" sz="1600" dirty="0"/>
              <a:t>jsou návodem pro rozhodování a aktivity manažerů;</a:t>
            </a:r>
          </a:p>
          <a:p>
            <a:pPr lvl="1" algn="just"/>
            <a:r>
              <a:rPr lang="cs-CZ" sz="1600" dirty="0"/>
              <a:t>ovlivňují způsoby chování i komunikaci zaměstnanců;</a:t>
            </a:r>
          </a:p>
          <a:p>
            <a:pPr lvl="1" algn="just"/>
            <a:r>
              <a:rPr lang="cs-CZ" sz="1600" dirty="0"/>
              <a:t>mají vliv na charakter aktivit podniku na trhu a jeho vztahy ke konkurenci, zákazníkům i dodavatelům;</a:t>
            </a:r>
          </a:p>
          <a:p>
            <a:pPr lvl="1" algn="just"/>
            <a:r>
              <a:rPr lang="cs-CZ" sz="1600" dirty="0"/>
              <a:t>uplatňují se při formulování týmového ducha podniku;</a:t>
            </a:r>
          </a:p>
          <a:p>
            <a:pPr lvl="1" algn="just"/>
            <a:r>
              <a:rPr lang="cs-CZ" sz="1600" dirty="0"/>
              <a:t>pomáhají účinně formulovat podnikovou kulturu.</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Hodnoty podniku</a:t>
            </a:r>
            <a:endParaRPr lang="cs-CZ" dirty="0"/>
          </a:p>
        </p:txBody>
      </p:sp>
    </p:spTree>
    <p:extLst>
      <p:ext uri="{BB962C8B-B14F-4D97-AF65-F5344CB8AC3E}">
        <p14:creationId xmlns:p14="http://schemas.microsoft.com/office/powerpoint/2010/main" val="53222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8154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400" dirty="0"/>
              <a:t>Podnikové hodnoty podniku </a:t>
            </a:r>
            <a:r>
              <a:rPr lang="cs-CZ" sz="1400" dirty="0" err="1"/>
              <a:t>Wicona</a:t>
            </a:r>
            <a:r>
              <a:rPr lang="cs-CZ" sz="1400" dirty="0"/>
              <a:t> Česká republika:</a:t>
            </a:r>
          </a:p>
          <a:p>
            <a:pPr lvl="1" algn="just"/>
            <a:r>
              <a:rPr lang="cs-CZ" sz="1400" dirty="0" smtClean="0"/>
              <a:t>ODVAHA: Vytvářet </a:t>
            </a:r>
            <a:r>
              <a:rPr lang="cs-CZ" sz="1400" dirty="0"/>
              <a:t>si pro sebe výzvy a akceptovat vypočitatelná rizika, i když je výsledek v nedohlednu. Jednat na vlastní odpovědnost. Rozhodovat se. Nezůstat stát. Něčím chtít pohnout.</a:t>
            </a:r>
          </a:p>
          <a:p>
            <a:pPr lvl="1" algn="just"/>
            <a:r>
              <a:rPr lang="cs-CZ" sz="1400" dirty="0" smtClean="0"/>
              <a:t>RESPEKT: Upřímné </a:t>
            </a:r>
            <a:r>
              <a:rPr lang="cs-CZ" sz="1400" dirty="0"/>
              <a:t>jednání a respekt k individuální hodnotě každého jednotlivce, k hodnotě země a jejích zdrojů. Ať děláme cokoliv, děláme to s integritou. Porušení integrity nebo základních pravidel respektu se netoleruje, tj. vždy je třeba jednat s respektem vůči partnerovi nebo organizaci.</a:t>
            </a:r>
          </a:p>
          <a:p>
            <a:pPr lvl="1" algn="just"/>
            <a:r>
              <a:rPr lang="cs-CZ" sz="1400" dirty="0" smtClean="0"/>
              <a:t>SPOLUPRÁCE: Spolupracovat </a:t>
            </a:r>
            <a:r>
              <a:rPr lang="cs-CZ" sz="1400" dirty="0"/>
              <a:t>s ostatními a nikoho </a:t>
            </a:r>
            <a:r>
              <a:rPr lang="cs-CZ" sz="1400" dirty="0" smtClean="0"/>
              <a:t>nevylučovat. Partnerské </a:t>
            </a:r>
            <a:r>
              <a:rPr lang="cs-CZ" sz="1400" dirty="0"/>
              <a:t>myšlení a týmově orientované </a:t>
            </a:r>
            <a:r>
              <a:rPr lang="cs-CZ" sz="1400" dirty="0" smtClean="0"/>
              <a:t>jednání. Výměna </a:t>
            </a:r>
            <a:r>
              <a:rPr lang="cs-CZ" sz="1400" dirty="0"/>
              <a:t>informací a zkušeností k oboustrannému </a:t>
            </a:r>
            <a:r>
              <a:rPr lang="cs-CZ" sz="1400" dirty="0" smtClean="0"/>
              <a:t>užitku. Snaha </a:t>
            </a:r>
            <a:r>
              <a:rPr lang="cs-CZ" sz="1400" dirty="0"/>
              <a:t>o oboustranně výhodné situace typu „</a:t>
            </a:r>
            <a:r>
              <a:rPr lang="cs-CZ" sz="1400" dirty="0" err="1"/>
              <a:t>win-win</a:t>
            </a:r>
            <a:r>
              <a:rPr lang="cs-CZ" sz="1400" dirty="0"/>
              <a:t>“, tj. interní spolupráce a externí kooperace.</a:t>
            </a:r>
          </a:p>
          <a:p>
            <a:pPr lvl="1" algn="just"/>
            <a:r>
              <a:rPr lang="cs-CZ" sz="1400" dirty="0" smtClean="0"/>
              <a:t>ROZHODNOST: Stanovit </a:t>
            </a:r>
            <a:r>
              <a:rPr lang="cs-CZ" sz="1400" dirty="0"/>
              <a:t>si cíl a držet se ho, tj. jednat rozhodně - to zvyšuje sebejistotu a přináší úspěch rozhodovat se odpovědně (ve spojení se čtyřmi ostatními zásadami).</a:t>
            </a:r>
          </a:p>
          <a:p>
            <a:pPr lvl="1" algn="just"/>
            <a:r>
              <a:rPr lang="cs-CZ" sz="1400" dirty="0" smtClean="0"/>
              <a:t>PROZÍRAVOST: Dívat </a:t>
            </a:r>
            <a:r>
              <a:rPr lang="cs-CZ" sz="1400" dirty="0"/>
              <a:t>se dále než za další roh a dlouhodobě rozeznávat </a:t>
            </a:r>
            <a:r>
              <a:rPr lang="cs-CZ" sz="1400" dirty="0" smtClean="0"/>
              <a:t>šance. Kontinuálně </a:t>
            </a:r>
            <a:r>
              <a:rPr lang="cs-CZ" sz="1400" dirty="0"/>
              <a:t>sledovat </a:t>
            </a:r>
            <a:r>
              <a:rPr lang="cs-CZ" sz="1400" dirty="0" smtClean="0"/>
              <a:t>cíle. Myslet dlouhodobě. Pracovat </a:t>
            </a:r>
            <a:r>
              <a:rPr lang="cs-CZ" sz="1400" dirty="0"/>
              <a:t>kontinuálně, tj. poučit se i z "prohraných bitev" a s odvahou a rozhodností setrvale pokračovat v práci zaměřené na </a:t>
            </a:r>
            <a:r>
              <a:rPr lang="cs-CZ" sz="1400" dirty="0" smtClean="0"/>
              <a:t>cíl.</a:t>
            </a:r>
            <a:endParaRPr lang="cs-CZ" sz="1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Příklad hodnot podniku</a:t>
            </a:r>
            <a:endParaRPr lang="cs-CZ" dirty="0"/>
          </a:p>
        </p:txBody>
      </p:sp>
    </p:spTree>
    <p:extLst>
      <p:ext uri="{BB962C8B-B14F-4D97-AF65-F5344CB8AC3E}">
        <p14:creationId xmlns:p14="http://schemas.microsoft.com/office/powerpoint/2010/main" val="367107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Cíle popisují, kam se má podnik dostat, tak aby byl zajištěn požadovaný budoucí stav, který má podniku zabezpečit zdravý růst a prosperitu. </a:t>
            </a:r>
            <a:endParaRPr lang="cs-CZ" sz="1600" dirty="0" smtClean="0"/>
          </a:p>
          <a:p>
            <a:pPr algn="just"/>
            <a:r>
              <a:rPr lang="cs-CZ" sz="1600" dirty="0" smtClean="0"/>
              <a:t>Cíle </a:t>
            </a:r>
            <a:r>
              <a:rPr lang="cs-CZ" sz="1600" dirty="0"/>
              <a:t>představují úkoly, které musí podnik splnit ve vymezeném čase, aby dosáhla požadovaného stavu. </a:t>
            </a:r>
            <a:endParaRPr lang="cs-CZ" sz="1600" dirty="0" smtClean="0"/>
          </a:p>
          <a:p>
            <a:pPr algn="just"/>
            <a:r>
              <a:rPr lang="cs-CZ" sz="1600" dirty="0" smtClean="0"/>
              <a:t>Cíle </a:t>
            </a:r>
            <a:r>
              <a:rPr lang="cs-CZ" sz="1600" dirty="0"/>
              <a:t>neobsahují pokyny ani instrukce, jak dosáhnout jejich naplnění, ale pouze požadovaný cílový stav</a:t>
            </a:r>
            <a:r>
              <a:rPr lang="cs-CZ" sz="1600" dirty="0" smtClean="0"/>
              <a:t>.</a:t>
            </a:r>
          </a:p>
          <a:p>
            <a:pPr algn="just"/>
            <a:r>
              <a:rPr lang="cs-CZ" sz="1600" dirty="0"/>
              <a:t>Strategický cíl podniku představuje konkrétní žádoucí stav, jehož dosažení je předpokládáno v určitém časovém období</a:t>
            </a:r>
            <a:r>
              <a:rPr lang="cs-CZ" sz="1600" dirty="0" smtClean="0"/>
              <a:t>.</a:t>
            </a:r>
          </a:p>
          <a:p>
            <a:pPr algn="just"/>
            <a:r>
              <a:rPr lang="cs-CZ" sz="1600" dirty="0"/>
              <a:t>Stanovení a znalost cílů poskytuje vedení podniku základ pro formování strategie podniku, pro její zaměření a konkrétnost. Prostřednictvím cílů se široce formulované poslání podniku i neurčitá rozvojová vize transformují do konkrétních budoucích výsledků a tím se stávají závazkem, o jehož splnění musí podnik usilovat ve vymezeném čase. </a:t>
            </a:r>
            <a:endParaRPr lang="cs-CZ" sz="1600" dirty="0" smtClean="0"/>
          </a:p>
          <a:p>
            <a:pPr algn="just"/>
            <a:r>
              <a:rPr lang="cs-CZ" sz="1600" b="1" dirty="0" smtClean="0"/>
              <a:t>Jasně </a:t>
            </a:r>
            <a:r>
              <a:rPr lang="cs-CZ" sz="1600" b="1" dirty="0"/>
              <a:t>stanovené cíle </a:t>
            </a:r>
            <a:r>
              <a:rPr lang="cs-CZ" sz="1600" dirty="0"/>
              <a:t>se tak stávají konkrétními </a:t>
            </a:r>
            <a:r>
              <a:rPr lang="cs-CZ" sz="1600" b="1" dirty="0"/>
              <a:t>úkoly pro přesně určený časový horizont.</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Strategické cíle podniku</a:t>
            </a:r>
            <a:endParaRPr lang="cs-CZ" dirty="0"/>
          </a:p>
        </p:txBody>
      </p:sp>
    </p:spTree>
    <p:extLst>
      <p:ext uri="{BB962C8B-B14F-4D97-AF65-F5344CB8AC3E}">
        <p14:creationId xmlns:p14="http://schemas.microsoft.com/office/powerpoint/2010/main" val="279444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3921" y="68630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Obecně se říká, že strategické cíle musí být </a:t>
            </a:r>
            <a:r>
              <a:rPr lang="cs-CZ" sz="1600" b="1" dirty="0" smtClean="0"/>
              <a:t>SMART</a:t>
            </a:r>
            <a:r>
              <a:rPr lang="cs-CZ" sz="1600" dirty="0" smtClean="0"/>
              <a:t>:</a:t>
            </a:r>
            <a:endParaRPr lang="cs-CZ" sz="1600" dirty="0"/>
          </a:p>
          <a:p>
            <a:pPr lvl="1" algn="just"/>
            <a:r>
              <a:rPr lang="cs-CZ" sz="1400" b="1" dirty="0"/>
              <a:t>S – </a:t>
            </a:r>
            <a:r>
              <a:rPr lang="cs-CZ" sz="1400" dirty="0"/>
              <a:t>specifický, originální, stimulující</a:t>
            </a:r>
          </a:p>
          <a:p>
            <a:pPr lvl="1" algn="just"/>
            <a:r>
              <a:rPr lang="cs-CZ" sz="1400" b="1" dirty="0"/>
              <a:t>M – </a:t>
            </a:r>
            <a:r>
              <a:rPr lang="cs-CZ" sz="1400" dirty="0"/>
              <a:t>měřitelný</a:t>
            </a:r>
          </a:p>
          <a:p>
            <a:pPr lvl="1" algn="just"/>
            <a:r>
              <a:rPr lang="cs-CZ" sz="1400" b="1" dirty="0"/>
              <a:t>A – </a:t>
            </a:r>
            <a:r>
              <a:rPr lang="cs-CZ" sz="1400" dirty="0"/>
              <a:t>akceptovatelný</a:t>
            </a:r>
          </a:p>
          <a:p>
            <a:pPr lvl="1" algn="just"/>
            <a:r>
              <a:rPr lang="cs-CZ" sz="1400" b="1" dirty="0"/>
              <a:t>R – </a:t>
            </a:r>
            <a:r>
              <a:rPr lang="cs-CZ" sz="1400" dirty="0"/>
              <a:t>reálný</a:t>
            </a:r>
          </a:p>
          <a:p>
            <a:pPr lvl="1" algn="just"/>
            <a:r>
              <a:rPr lang="cs-CZ" sz="1400" b="1" dirty="0"/>
              <a:t>T – </a:t>
            </a:r>
            <a:r>
              <a:rPr lang="cs-CZ" sz="1400" dirty="0" smtClean="0"/>
              <a:t>termínovaný</a:t>
            </a:r>
          </a:p>
          <a:p>
            <a:pPr algn="just"/>
            <a:r>
              <a:rPr lang="cs-CZ" sz="1600" dirty="0"/>
              <a:t>V poslední době však se uplatňuje tento souhrn cílů v podobě zkratky </a:t>
            </a:r>
            <a:r>
              <a:rPr lang="cs-CZ" sz="1600" b="1" dirty="0" smtClean="0"/>
              <a:t>SMARTEE</a:t>
            </a:r>
            <a:r>
              <a:rPr lang="cs-CZ" sz="1600" dirty="0" smtClean="0"/>
              <a:t>:</a:t>
            </a:r>
            <a:endParaRPr lang="cs-CZ" sz="1600" dirty="0"/>
          </a:p>
          <a:p>
            <a:pPr lvl="1" algn="just"/>
            <a:r>
              <a:rPr lang="cs-CZ" sz="1400" b="1" dirty="0"/>
              <a:t>S – </a:t>
            </a:r>
            <a:r>
              <a:rPr lang="cs-CZ" sz="1400" dirty="0"/>
              <a:t>specifický, originální, </a:t>
            </a:r>
            <a:r>
              <a:rPr lang="cs-CZ" sz="1400" dirty="0" smtClean="0"/>
              <a:t>stimulující</a:t>
            </a:r>
          </a:p>
          <a:p>
            <a:pPr lvl="1" algn="just"/>
            <a:r>
              <a:rPr lang="cs-CZ" sz="1400" b="1" dirty="0"/>
              <a:t>M – </a:t>
            </a:r>
            <a:r>
              <a:rPr lang="cs-CZ" sz="1400" dirty="0"/>
              <a:t>měřitelný</a:t>
            </a:r>
          </a:p>
          <a:p>
            <a:pPr lvl="1" algn="just"/>
            <a:r>
              <a:rPr lang="cs-CZ" sz="1400" b="1" dirty="0"/>
              <a:t>A – </a:t>
            </a:r>
            <a:r>
              <a:rPr lang="cs-CZ" sz="1400" dirty="0"/>
              <a:t>akceptovatelný</a:t>
            </a:r>
          </a:p>
          <a:p>
            <a:pPr lvl="1" algn="just"/>
            <a:r>
              <a:rPr lang="cs-CZ" sz="1400" b="1" dirty="0"/>
              <a:t>R – </a:t>
            </a:r>
            <a:r>
              <a:rPr lang="cs-CZ" sz="1400" dirty="0"/>
              <a:t>reálný</a:t>
            </a:r>
          </a:p>
          <a:p>
            <a:pPr lvl="1" algn="just"/>
            <a:r>
              <a:rPr lang="cs-CZ" sz="1400" b="1" dirty="0"/>
              <a:t>T – </a:t>
            </a:r>
            <a:r>
              <a:rPr lang="cs-CZ" sz="1400" dirty="0"/>
              <a:t>termínovaný</a:t>
            </a:r>
          </a:p>
          <a:p>
            <a:pPr lvl="1" algn="just"/>
            <a:r>
              <a:rPr lang="cs-CZ" sz="1400" b="1" dirty="0"/>
              <a:t>E</a:t>
            </a:r>
            <a:r>
              <a:rPr lang="cs-CZ" sz="1400" dirty="0"/>
              <a:t> – efektivní, ekonomický</a:t>
            </a:r>
          </a:p>
          <a:p>
            <a:pPr lvl="1" algn="just"/>
            <a:r>
              <a:rPr lang="cs-CZ" sz="1400" b="1" dirty="0"/>
              <a:t>E – </a:t>
            </a:r>
            <a:r>
              <a:rPr lang="cs-CZ" sz="1400" dirty="0"/>
              <a:t>ekologický</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Pravidla pro stanovení cílů podniku I</a:t>
            </a:r>
            <a:endParaRPr lang="cs-CZ" dirty="0"/>
          </a:p>
        </p:txBody>
      </p:sp>
    </p:spTree>
    <p:extLst>
      <p:ext uri="{BB962C8B-B14F-4D97-AF65-F5344CB8AC3E}">
        <p14:creationId xmlns:p14="http://schemas.microsoft.com/office/powerpoint/2010/main" val="361655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600" dirty="0"/>
              <a:t>Zaměření na specifické úkoly, které představují pro podnik klíčovou oblast podnikání.</a:t>
            </a:r>
          </a:p>
          <a:p>
            <a:pPr lvl="0" algn="just"/>
            <a:r>
              <a:rPr lang="cs-CZ" sz="1600" dirty="0"/>
              <a:t>Účelnou a pro podnik co nejvýhodnější reakci na změny, rušivé vlivy, rizika a šance, které se mohou vyskytnout.</a:t>
            </a:r>
          </a:p>
          <a:p>
            <a:pPr lvl="0" algn="just"/>
            <a:r>
              <a:rPr lang="cs-CZ" sz="1600" dirty="0"/>
              <a:t>Cestu k nalezení konkurenční výhody ve srovnání s ostatními konkurenty a její co nejdelší udržení.</a:t>
            </a:r>
          </a:p>
          <a:p>
            <a:pPr lvl="0" algn="just"/>
            <a:r>
              <a:rPr lang="cs-CZ" sz="1600" dirty="0"/>
              <a:t>Způsob jak využít relevantní přednosti podniku a využití agresivních iniciativ.</a:t>
            </a:r>
          </a:p>
          <a:p>
            <a:pPr algn="just"/>
            <a:r>
              <a:rPr lang="cs-CZ" sz="1600" dirty="0"/>
              <a:t>Orientaci na vytvoření potřebné podnikové stability jak v podnikání, tak i ve vnitřní sociální oblasti.</a:t>
            </a:r>
            <a:endParaRPr lang="cs-CZ" sz="1600" dirty="0" smtClean="0"/>
          </a:p>
          <a:p>
            <a:pPr algn="just"/>
            <a:r>
              <a:rPr lang="cs-CZ" sz="1600" dirty="0" smtClean="0"/>
              <a:t>Dlouhodobý charakter, vysoké riziko, dynamický a kreativní přístup</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Základní charakteristiky strategického řízení</a:t>
            </a:r>
            <a:endParaRPr lang="cs-CZ" dirty="0"/>
          </a:p>
        </p:txBody>
      </p:sp>
    </p:spTree>
    <p:extLst>
      <p:ext uri="{BB962C8B-B14F-4D97-AF65-F5344CB8AC3E}">
        <p14:creationId xmlns:p14="http://schemas.microsoft.com/office/powerpoint/2010/main" val="236221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Někteří autoři používají k charakteristice vlastnosti cílů akronym </a:t>
            </a:r>
            <a:r>
              <a:rPr lang="cs-CZ" sz="1600" b="1" dirty="0"/>
              <a:t>SMARTER, </a:t>
            </a:r>
            <a:r>
              <a:rPr lang="cs-CZ" sz="1600" dirty="0"/>
              <a:t>který navazuje na starší akronyma </a:t>
            </a:r>
            <a:r>
              <a:rPr lang="cs-CZ" sz="1600" b="1" dirty="0"/>
              <a:t>SMART</a:t>
            </a:r>
            <a:r>
              <a:rPr lang="cs-CZ" sz="1600" dirty="0"/>
              <a:t> kde písmeno „</a:t>
            </a:r>
            <a:r>
              <a:rPr lang="cs-CZ" sz="1600" b="1" dirty="0"/>
              <a:t>E“ </a:t>
            </a:r>
            <a:r>
              <a:rPr lang="cs-CZ" sz="1600" dirty="0"/>
              <a:t>vyjadřuje vlastnost</a:t>
            </a:r>
            <a:r>
              <a:rPr lang="cs-CZ" sz="1600" b="1" dirty="0"/>
              <a:t> „</a:t>
            </a:r>
            <a:r>
              <a:rPr lang="cs-CZ" sz="1600" b="1" dirty="0" err="1"/>
              <a:t>ethical</a:t>
            </a:r>
            <a:r>
              <a:rPr lang="cs-CZ" sz="1600" b="1" dirty="0"/>
              <a:t> </a:t>
            </a:r>
            <a:r>
              <a:rPr lang="cs-CZ" sz="1600" dirty="0"/>
              <a:t>(etický) a písmeno </a:t>
            </a:r>
            <a:r>
              <a:rPr lang="cs-CZ" sz="1600" b="1" dirty="0"/>
              <a:t>„R“</a:t>
            </a:r>
            <a:r>
              <a:rPr lang="cs-CZ" sz="1600" dirty="0"/>
              <a:t> pak označuje </a:t>
            </a:r>
            <a:r>
              <a:rPr lang="cs-CZ" sz="1600" b="1" dirty="0" err="1"/>
              <a:t>resourced</a:t>
            </a:r>
            <a:r>
              <a:rPr lang="cs-CZ" sz="1600" b="1" dirty="0"/>
              <a:t> </a:t>
            </a:r>
            <a:r>
              <a:rPr lang="cs-CZ" sz="1600" dirty="0"/>
              <a:t>(zaměřený na zdroje</a:t>
            </a:r>
            <a:r>
              <a:rPr lang="cs-CZ" sz="1600" dirty="0" smtClean="0"/>
              <a:t>).</a:t>
            </a:r>
          </a:p>
          <a:p>
            <a:pPr algn="just"/>
            <a:endParaRPr lang="cs-CZ" sz="1600" dirty="0" smtClean="0"/>
          </a:p>
          <a:p>
            <a:pPr algn="just"/>
            <a:r>
              <a:rPr lang="cs-CZ" sz="1600" dirty="0" smtClean="0"/>
              <a:t>V</a:t>
            </a:r>
            <a:r>
              <a:rPr lang="cs-CZ" sz="1600" dirty="0"/>
              <a:t> podmínkách České republiky někteří autoři využívají akronym </a:t>
            </a:r>
            <a:r>
              <a:rPr lang="cs-CZ" sz="1600" b="1" dirty="0"/>
              <a:t>KARAT, </a:t>
            </a:r>
            <a:r>
              <a:rPr lang="cs-CZ" sz="1600" dirty="0"/>
              <a:t>kde jednotlivá písmena označují následující vlastnosti cílů:</a:t>
            </a:r>
          </a:p>
          <a:p>
            <a:pPr lvl="1" algn="just"/>
            <a:r>
              <a:rPr lang="cs-CZ" sz="1600" b="1" dirty="0"/>
              <a:t>K – </a:t>
            </a:r>
            <a:r>
              <a:rPr lang="cs-CZ" sz="1600" dirty="0"/>
              <a:t>konkrétní</a:t>
            </a:r>
          </a:p>
          <a:p>
            <a:pPr lvl="1" algn="just"/>
            <a:r>
              <a:rPr lang="cs-CZ" sz="1600" b="1" dirty="0"/>
              <a:t>A – </a:t>
            </a:r>
            <a:r>
              <a:rPr lang="cs-CZ" sz="1600" dirty="0"/>
              <a:t>ambiciózní</a:t>
            </a:r>
          </a:p>
          <a:p>
            <a:pPr lvl="1" algn="just"/>
            <a:r>
              <a:rPr lang="cs-CZ" sz="1600" b="1" dirty="0"/>
              <a:t>R – </a:t>
            </a:r>
            <a:r>
              <a:rPr lang="cs-CZ" sz="1600" dirty="0"/>
              <a:t>reálné</a:t>
            </a:r>
          </a:p>
          <a:p>
            <a:pPr lvl="1" algn="just"/>
            <a:r>
              <a:rPr lang="cs-CZ" sz="1600" b="1" dirty="0"/>
              <a:t>A – </a:t>
            </a:r>
            <a:r>
              <a:rPr lang="cs-CZ" sz="1600" dirty="0"/>
              <a:t>akceptovatelné</a:t>
            </a:r>
          </a:p>
          <a:p>
            <a:pPr lvl="1" algn="just"/>
            <a:r>
              <a:rPr lang="cs-CZ" sz="1600" b="1" dirty="0"/>
              <a:t>T – </a:t>
            </a:r>
            <a:r>
              <a:rPr lang="cs-CZ" sz="1600" dirty="0"/>
              <a:t>terminované</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Pravidla pro stanovení cílů podniku II</a:t>
            </a:r>
            <a:endParaRPr lang="cs-CZ" dirty="0"/>
          </a:p>
        </p:txBody>
      </p:sp>
    </p:spTree>
    <p:extLst>
      <p:ext uri="{BB962C8B-B14F-4D97-AF65-F5344CB8AC3E}">
        <p14:creationId xmlns:p14="http://schemas.microsoft.com/office/powerpoint/2010/main" val="336518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 podstatě lze cíle rozdělit do dvou základních skupin, kam patří:</a:t>
            </a:r>
          </a:p>
          <a:p>
            <a:pPr lvl="1" algn="just"/>
            <a:r>
              <a:rPr lang="cs-CZ" sz="1600" b="1" dirty="0"/>
              <a:t>Cíle obecné</a:t>
            </a:r>
            <a:r>
              <a:rPr lang="cs-CZ" sz="1600" dirty="0"/>
              <a:t>, které představují integrující prvek, z něhož vychází jak strategické tak i operativní řízení. Většinou mají charakter </a:t>
            </a:r>
            <a:r>
              <a:rPr lang="cs-CZ" sz="1600" b="1" dirty="0"/>
              <a:t>vůdčí ideje a </a:t>
            </a:r>
            <a:r>
              <a:rPr lang="cs-CZ" sz="1600" dirty="0"/>
              <a:t>orientují se na dosažení hodnot a realizovatelnost vize i poslání.</a:t>
            </a:r>
          </a:p>
          <a:p>
            <a:pPr lvl="1" algn="just"/>
            <a:r>
              <a:rPr lang="cs-CZ" sz="1600" b="1" dirty="0"/>
              <a:t>Cíle konkrétní, </a:t>
            </a:r>
            <a:r>
              <a:rPr lang="cs-CZ" sz="1600" dirty="0"/>
              <a:t>které představují rozvití obecných cílů a jsou zaměřeny na hlavní aktivitu podniku, specifikuji potřebnou alokaci zdrojů a usměrňují budoucí rozhodování. Jedná se tudíž převážně o cíle operačního charakteru</a:t>
            </a:r>
            <a:r>
              <a:rPr lang="cs-CZ" sz="1600" dirty="0" smtClean="0"/>
              <a:t>.</a:t>
            </a:r>
          </a:p>
          <a:p>
            <a:pPr algn="just"/>
            <a:r>
              <a:rPr lang="cs-CZ" sz="1600" b="1" dirty="0" smtClean="0"/>
              <a:t>Hierarchizace </a:t>
            </a:r>
            <a:r>
              <a:rPr lang="cs-CZ" sz="1600" b="1" dirty="0"/>
              <a:t>cílů</a:t>
            </a:r>
            <a:r>
              <a:rPr lang="cs-CZ" sz="1600" dirty="0"/>
              <a:t> znamená, že pro formulaci cílů je vhodné použít diferencovaný přístup rozlišující různé úrovně cílů. Cíle potom můžeme dělit na</a:t>
            </a:r>
            <a:r>
              <a:rPr lang="cs-CZ" sz="1600" dirty="0" smtClean="0"/>
              <a:t>:</a:t>
            </a:r>
          </a:p>
          <a:p>
            <a:pPr lvl="1" algn="just"/>
            <a:r>
              <a:rPr lang="cs-CZ" sz="1600" dirty="0" smtClean="0"/>
              <a:t>nadřazené </a:t>
            </a:r>
            <a:r>
              <a:rPr lang="cs-CZ" sz="1600" dirty="0"/>
              <a:t>– vrcholové cíle (mise podniku, formulace identity podniku, podniková politika), </a:t>
            </a:r>
            <a:endParaRPr lang="cs-CZ" sz="1600" dirty="0" smtClean="0"/>
          </a:p>
          <a:p>
            <a:pPr lvl="1" algn="just"/>
            <a:r>
              <a:rPr lang="cs-CZ" sz="1600" dirty="0" smtClean="0"/>
              <a:t>prováděcí </a:t>
            </a:r>
            <a:r>
              <a:rPr lang="cs-CZ" sz="1600" dirty="0"/>
              <a:t>cíle (cíle funkčních oblastí), </a:t>
            </a:r>
            <a:endParaRPr lang="cs-CZ" sz="1600" dirty="0" smtClean="0"/>
          </a:p>
          <a:p>
            <a:pPr lvl="1" algn="just"/>
            <a:r>
              <a:rPr lang="cs-CZ" sz="1600" dirty="0" smtClean="0"/>
              <a:t>dílčí </a:t>
            </a:r>
            <a:r>
              <a:rPr lang="cs-CZ" sz="1600" dirty="0"/>
              <a:t>cíle </a:t>
            </a:r>
          </a:p>
          <a:p>
            <a:pPr lvl="1" algn="just"/>
            <a:r>
              <a:rPr lang="cs-CZ" sz="1600" dirty="0" smtClean="0"/>
              <a:t>elementární </a:t>
            </a:r>
            <a:r>
              <a:rPr lang="cs-CZ" sz="1600" dirty="0"/>
              <a:t>cíle (operace s nástroji marketingového mixu).</a:t>
            </a:r>
          </a:p>
          <a:p>
            <a:pPr lvl="0"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Hierarchizace a skupiny cílů</a:t>
            </a:r>
            <a:endParaRPr lang="cs-CZ" dirty="0"/>
          </a:p>
        </p:txBody>
      </p:sp>
    </p:spTree>
    <p:extLst>
      <p:ext uri="{BB962C8B-B14F-4D97-AF65-F5344CB8AC3E}">
        <p14:creationId xmlns:p14="http://schemas.microsoft.com/office/powerpoint/2010/main" val="383999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8416" y="1159432"/>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Současně však musí podnikové cíle zahrnovat i zásady respektující </a:t>
            </a:r>
            <a:r>
              <a:rPr lang="cs-CZ" sz="1600" b="1" dirty="0"/>
              <a:t>společenské cíle </a:t>
            </a:r>
            <a:r>
              <a:rPr lang="cs-CZ" sz="1600" dirty="0"/>
              <a:t>kam patří:</a:t>
            </a:r>
          </a:p>
          <a:p>
            <a:pPr lvl="1" algn="just"/>
            <a:r>
              <a:rPr lang="cs-CZ" sz="1600" dirty="0"/>
              <a:t>ochrana životního prostředí i národních tradic a bohatství;</a:t>
            </a:r>
          </a:p>
          <a:p>
            <a:pPr lvl="1" algn="just"/>
            <a:r>
              <a:rPr lang="cs-CZ" sz="1600" dirty="0"/>
              <a:t>dodržování právních i etických norem;</a:t>
            </a:r>
          </a:p>
          <a:p>
            <a:pPr lvl="1" algn="just"/>
            <a:r>
              <a:rPr lang="cs-CZ" sz="1600" dirty="0"/>
              <a:t>dodržování podmínek spravedlivé soutěže a morálního chování na trhu;</a:t>
            </a:r>
          </a:p>
          <a:p>
            <a:pPr lvl="1" algn="just"/>
            <a:r>
              <a:rPr lang="cs-CZ" sz="1600" dirty="0"/>
              <a:t>dodržování podmínek sociálních, pracovních apod.</a:t>
            </a:r>
          </a:p>
          <a:p>
            <a:pPr lvl="0"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Strategické cíle respektující zájmy společnosti</a:t>
            </a:r>
            <a:endParaRPr lang="cs-CZ" dirty="0"/>
          </a:p>
        </p:txBody>
      </p:sp>
    </p:spTree>
    <p:extLst>
      <p:ext uri="{BB962C8B-B14F-4D97-AF65-F5344CB8AC3E}">
        <p14:creationId xmlns:p14="http://schemas.microsoft.com/office/powerpoint/2010/main" val="110858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Strategické cíle podniku </a:t>
            </a:r>
            <a:r>
              <a:rPr lang="cs-CZ" sz="1600" dirty="0" err="1"/>
              <a:t>Geosan</a:t>
            </a:r>
            <a:r>
              <a:rPr lang="cs-CZ" sz="1600" dirty="0"/>
              <a:t> Group:</a:t>
            </a:r>
          </a:p>
          <a:p>
            <a:pPr lvl="1" algn="just"/>
            <a:r>
              <a:rPr lang="cs-CZ" sz="1400" dirty="0"/>
              <a:t>stát se jednou z nejvýznamnějších stavebních společností na tuzemském trhu a realizovat zakázky (stavební díla) celostátního významu</a:t>
            </a:r>
          </a:p>
          <a:p>
            <a:pPr lvl="1" algn="just"/>
            <a:r>
              <a:rPr lang="cs-CZ" sz="1400" dirty="0"/>
              <a:t>přispívat svou činností ke zvýšení úrovně realizovaných stavebních děl na tuzemském trhu, ale i v zahraničí</a:t>
            </a:r>
          </a:p>
          <a:p>
            <a:pPr lvl="1" algn="just"/>
            <a:r>
              <a:rPr lang="cs-CZ" sz="1400" dirty="0"/>
              <a:t>v rámci realizace občanské a bytové výstavby zvyšovat standard bydlení</a:t>
            </a:r>
          </a:p>
          <a:p>
            <a:pPr lvl="1" algn="just"/>
            <a:r>
              <a:rPr lang="cs-CZ" sz="1400" dirty="0"/>
              <a:t>být stabilním a solidním podnikatelským partnerem</a:t>
            </a:r>
          </a:p>
          <a:p>
            <a:pPr lvl="1" algn="just"/>
            <a:r>
              <a:rPr lang="cs-CZ" sz="1400" dirty="0"/>
              <a:t>zvýšit a upevnit jistotu a důvěru současných i budoucích zákazníků a subdodavatelů ve stabilitu, serióznost a solidnost společnosti</a:t>
            </a:r>
          </a:p>
          <a:p>
            <a:pPr lvl="1" algn="just"/>
            <a:r>
              <a:rPr lang="cs-CZ" sz="1400" dirty="0"/>
              <a:t>zvyšovat a upevňovat jakost všech prováděných </a:t>
            </a:r>
            <a:r>
              <a:rPr lang="cs-CZ" sz="1400" dirty="0" smtClean="0"/>
              <a:t>činností</a:t>
            </a:r>
          </a:p>
          <a:p>
            <a:pPr lvl="1" algn="just"/>
            <a:r>
              <a:rPr lang="cs-CZ" sz="1400" dirty="0"/>
              <a:t>neustále rozvíjet a zvyšovat úroveň vzdělávání svých zaměstnanců</a:t>
            </a:r>
          </a:p>
          <a:p>
            <a:pPr lvl="1" algn="just"/>
            <a:r>
              <a:rPr lang="cs-CZ" sz="1400" dirty="0"/>
              <a:t>reagovat pružně na změny v oblasti stavebnictví, rychle se přizpůsobovat novým parametrům Evropské unie se zvýšeným důrazem na dopad prováděných činností na životní prostředí</a:t>
            </a:r>
          </a:p>
          <a:p>
            <a:pPr lvl="1" algn="just"/>
            <a:r>
              <a:rPr lang="cs-CZ" sz="1400" dirty="0"/>
              <a:t>stát se významnou konkurencí stavebním společnostem členských států Evropské unie</a:t>
            </a:r>
          </a:p>
          <a:p>
            <a:pPr lvl="0" algn="just"/>
            <a:endParaRPr lang="cs-CZ" sz="1600" dirty="0"/>
          </a:p>
          <a:p>
            <a:pPr lvl="0"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smtClean="0"/>
              <a:t>Příklad strategických cílů</a:t>
            </a:r>
            <a:endParaRPr lang="cs-CZ" dirty="0"/>
          </a:p>
        </p:txBody>
      </p:sp>
    </p:spTree>
    <p:extLst>
      <p:ext uri="{BB962C8B-B14F-4D97-AF65-F5344CB8AC3E}">
        <p14:creationId xmlns:p14="http://schemas.microsoft.com/office/powerpoint/2010/main" val="10587599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Strategická analýza a metody využitelné při tvorbě strategie</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Strategický management</a:t>
            </a:r>
          </a:p>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4. téma</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14055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Strategická analýza představuje identifikaci a ocenění veškerých relevantních faktorů, o nichž lze předpokládat, že budou nebo mohou mít vliv na strategii a na strategické cíle podniku. </a:t>
            </a:r>
            <a:endParaRPr lang="cs-CZ" sz="1600" dirty="0" smtClean="0"/>
          </a:p>
          <a:p>
            <a:pPr algn="just"/>
            <a:r>
              <a:rPr lang="cs-CZ" sz="1600" dirty="0" smtClean="0"/>
              <a:t>Strategická </a:t>
            </a:r>
            <a:r>
              <a:rPr lang="cs-CZ" sz="1600" dirty="0"/>
              <a:t>analýza představuje systematické, pravidelné, důkladné, kritické a nestranné zkoumání a posouzení vnitřní situace podniku (interní analýza) a vnějšího prostředí (externí analýza). </a:t>
            </a:r>
            <a:endParaRPr lang="cs-CZ" sz="1600" dirty="0" smtClean="0"/>
          </a:p>
          <a:p>
            <a:pPr algn="just"/>
            <a:r>
              <a:rPr lang="cs-CZ" sz="1600" dirty="0" smtClean="0"/>
              <a:t>Analýza </a:t>
            </a:r>
            <a:r>
              <a:rPr lang="cs-CZ" sz="1600" dirty="0"/>
              <a:t>se provádí v určitých časových intervalech a zkoumá minulý, současný a budoucí vývoj. </a:t>
            </a:r>
            <a:endParaRPr lang="cs-CZ" sz="1600" dirty="0" smtClean="0"/>
          </a:p>
          <a:p>
            <a:pPr algn="just"/>
            <a:r>
              <a:rPr lang="cs-CZ" sz="1600" dirty="0" smtClean="0"/>
              <a:t>Analýza </a:t>
            </a:r>
            <a:r>
              <a:rPr lang="cs-CZ" sz="1600" dirty="0"/>
              <a:t>posuzuje celkovou podnikovou situaci, určuje jeho místo v prostředí a vymezuje vývoj jeho budoucích aktivit</a:t>
            </a:r>
            <a:r>
              <a:rPr lang="cs-CZ" sz="1600" dirty="0" smtClean="0"/>
              <a:t>.</a:t>
            </a:r>
          </a:p>
          <a:p>
            <a:pPr algn="just"/>
            <a:r>
              <a:rPr lang="cs-CZ" sz="1600" dirty="0" smtClean="0"/>
              <a:t>Je prvním krokem strategického plánovacího procesu.</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Podstata strategické analýzy</a:t>
            </a:r>
            <a:endParaRPr lang="cs-CZ" dirty="0"/>
          </a:p>
        </p:txBody>
      </p:sp>
    </p:spTree>
    <p:extLst>
      <p:ext uri="{BB962C8B-B14F-4D97-AF65-F5344CB8AC3E}">
        <p14:creationId xmlns:p14="http://schemas.microsoft.com/office/powerpoint/2010/main" val="287411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smtClean="0"/>
              <a:t>Analýza externího prostředí </a:t>
            </a:r>
            <a:r>
              <a:rPr lang="cs-CZ" sz="1600" dirty="0" smtClean="0"/>
              <a:t>– poskytuje </a:t>
            </a:r>
            <a:r>
              <a:rPr lang="cs-CZ" sz="1600" dirty="0"/>
              <a:t>informace o charakteru </a:t>
            </a:r>
            <a:r>
              <a:rPr lang="cs-CZ" sz="1600" dirty="0" smtClean="0"/>
              <a:t>externího  </a:t>
            </a:r>
            <a:r>
              <a:rPr lang="cs-CZ" sz="1600" dirty="0"/>
              <a:t>prostředí a jeho případných vlivech na </a:t>
            </a:r>
            <a:r>
              <a:rPr lang="cs-CZ" sz="1600" dirty="0" smtClean="0"/>
              <a:t>podnik s cílem zjištění možných příležitostí a hrozeb </a:t>
            </a:r>
          </a:p>
          <a:p>
            <a:pPr lvl="1" algn="just"/>
            <a:r>
              <a:rPr lang="cs-CZ" sz="1600" dirty="0" smtClean="0"/>
              <a:t>Analýza vzdáleného prostředí – makroprostředí</a:t>
            </a:r>
          </a:p>
          <a:p>
            <a:pPr lvl="1" algn="just"/>
            <a:r>
              <a:rPr lang="cs-CZ" sz="1600" dirty="0" smtClean="0"/>
              <a:t>Analýza blízkého prostředí – trh, odvětví</a:t>
            </a:r>
          </a:p>
          <a:p>
            <a:pPr marL="457200" lvl="1" indent="0" algn="just">
              <a:buNone/>
            </a:pPr>
            <a:endParaRPr lang="cs-CZ" sz="1600" dirty="0" smtClean="0"/>
          </a:p>
          <a:p>
            <a:pPr algn="just"/>
            <a:r>
              <a:rPr lang="cs-CZ" sz="1600" b="1" dirty="0" smtClean="0"/>
              <a:t>Analýza interního prostředí </a:t>
            </a:r>
            <a:r>
              <a:rPr lang="cs-CZ" sz="1600" dirty="0" smtClean="0"/>
              <a:t>– podává </a:t>
            </a:r>
            <a:r>
              <a:rPr lang="cs-CZ" sz="1600" dirty="0"/>
              <a:t>informaci o </a:t>
            </a:r>
            <a:r>
              <a:rPr lang="cs-CZ" sz="1600" dirty="0" smtClean="0"/>
              <a:t>interním prostředí a vnitřních zdrojích podniku, výsledkem je zjištění předností (silných stránek) </a:t>
            </a:r>
            <a:r>
              <a:rPr lang="cs-CZ" sz="1600" dirty="0"/>
              <a:t>a </a:t>
            </a:r>
            <a:r>
              <a:rPr lang="cs-CZ" sz="1600" dirty="0" smtClean="0"/>
              <a:t>slabin (slabých) </a:t>
            </a:r>
            <a:r>
              <a:rPr lang="cs-CZ" sz="1600" dirty="0"/>
              <a:t>podniku</a:t>
            </a:r>
            <a:endParaRPr lang="cs-CZ" sz="1600" dirty="0" smtClean="0"/>
          </a:p>
          <a:p>
            <a:pPr marL="0" indent="0" algn="just">
              <a:buNone/>
            </a:pPr>
            <a:endParaRPr lang="cs-CZ" sz="1600" dirty="0" smtClean="0"/>
          </a:p>
          <a:p>
            <a:pPr algn="just"/>
            <a:r>
              <a:rPr lang="cs-CZ" sz="1600" b="1" dirty="0" smtClean="0"/>
              <a:t>Syntéza</a:t>
            </a:r>
            <a:r>
              <a:rPr lang="cs-CZ" sz="1600" dirty="0" smtClean="0"/>
              <a:t> – konfrontuje silné/slabé stránky podniku s příležitostmi a hrozbami z prostředí s cílem určení adekvátního strategického směru.</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Struktura strategické analýzy</a:t>
            </a:r>
            <a:endParaRPr lang="cs-CZ" dirty="0"/>
          </a:p>
        </p:txBody>
      </p:sp>
    </p:spTree>
    <p:extLst>
      <p:ext uri="{BB962C8B-B14F-4D97-AF65-F5344CB8AC3E}">
        <p14:creationId xmlns:p14="http://schemas.microsoft.com/office/powerpoint/2010/main" val="281777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Podnikatelské prostředí </a:t>
            </a:r>
            <a:r>
              <a:rPr lang="cs-CZ" sz="1600" dirty="0"/>
              <a:t>představuje veškeré síly a vlivy, které působí na konkrétní podnikatelský subjekt, ať už z vnějšího (externího) prostředí nebo z vnitřního (interního) prostředí. </a:t>
            </a:r>
          </a:p>
          <a:p>
            <a:pPr algn="just"/>
            <a:r>
              <a:rPr lang="cs-CZ" sz="1600" b="1" dirty="0"/>
              <a:t>Externí podnikatelské prostředí </a:t>
            </a:r>
            <a:r>
              <a:rPr lang="cs-CZ" sz="1600" dirty="0"/>
              <a:t>je vnějším prostředím podniku, které na podnik působí a ovlivňuje jej. </a:t>
            </a:r>
            <a:endParaRPr lang="cs-CZ" sz="1600" dirty="0" smtClean="0"/>
          </a:p>
          <a:p>
            <a:pPr algn="just"/>
            <a:r>
              <a:rPr lang="cs-CZ" sz="1600" dirty="0" smtClean="0"/>
              <a:t>Externí </a:t>
            </a:r>
            <a:r>
              <a:rPr lang="cs-CZ" sz="1600" dirty="0"/>
              <a:t>podnikatelské prostředí můžeme rozčlenit do dvou úrovní, a to na vzdálenější a bližší prostředí (okolí</a:t>
            </a:r>
            <a:r>
              <a:rPr lang="cs-CZ" sz="1600" dirty="0" smtClean="0"/>
              <a:t>). Vzdálenější </a:t>
            </a:r>
            <a:r>
              <a:rPr lang="cs-CZ" sz="1600" dirty="0"/>
              <a:t>prostředí se obvykle nazývá makroprostředí a bližší prostředí </a:t>
            </a:r>
            <a:r>
              <a:rPr lang="cs-CZ" sz="1600" dirty="0" smtClean="0"/>
              <a:t>jako tržní prostředí  (trh a odvětví).</a:t>
            </a:r>
          </a:p>
          <a:p>
            <a:pPr algn="just"/>
            <a:r>
              <a:rPr lang="cs-CZ" sz="1600" b="1" dirty="0"/>
              <a:t>Analýza externího prostředí </a:t>
            </a:r>
            <a:r>
              <a:rPr lang="cs-CZ" sz="1600" dirty="0"/>
              <a:t>je kontinuální proces získávání informací o událostech (změnách) odehrávajících se mimo organizaci, který slouží k identifikaci a interpretaci potenciálních trendů v externím prostředí.</a:t>
            </a:r>
          </a:p>
          <a:p>
            <a:pPr algn="just"/>
            <a:r>
              <a:rPr lang="cs-CZ" sz="1600" dirty="0" smtClean="0"/>
              <a:t>Analýza </a:t>
            </a:r>
            <a:r>
              <a:rPr lang="cs-CZ" sz="1600" dirty="0"/>
              <a:t>externího prostředí pracuje s těmito informačními zdroji: </a:t>
            </a:r>
            <a:endParaRPr lang="cs-CZ" sz="1600" dirty="0" smtClean="0"/>
          </a:p>
          <a:p>
            <a:pPr lvl="1" algn="just"/>
            <a:r>
              <a:rPr lang="cs-CZ" sz="1400" dirty="0" smtClean="0"/>
              <a:t>sekundární </a:t>
            </a:r>
            <a:r>
              <a:rPr lang="cs-CZ" sz="1400" dirty="0"/>
              <a:t>zdroje o makroprostředí a dílčích trzích, studie, rešerše, statistické soubory, statě odborných časopisů, sekundární informace vztahující se k cílovému </a:t>
            </a:r>
            <a:r>
              <a:rPr lang="cs-CZ" sz="1400" dirty="0" smtClean="0"/>
              <a:t>trhu</a:t>
            </a:r>
            <a:r>
              <a:rPr lang="cs-CZ" sz="1400" dirty="0"/>
              <a:t>;</a:t>
            </a:r>
            <a:endParaRPr lang="cs-CZ" sz="1400" dirty="0" smtClean="0"/>
          </a:p>
          <a:p>
            <a:pPr lvl="1" algn="just"/>
            <a:r>
              <a:rPr lang="cs-CZ" sz="1400" dirty="0" smtClean="0"/>
              <a:t>primární </a:t>
            </a:r>
            <a:r>
              <a:rPr lang="cs-CZ" sz="1400" dirty="0"/>
              <a:t>informace získané výzkumem, informace z informačního systému podniku atd.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Charakteristika externího prostředí </a:t>
            </a:r>
            <a:endParaRPr lang="cs-CZ" dirty="0"/>
          </a:p>
        </p:txBody>
      </p:sp>
    </p:spTree>
    <p:extLst>
      <p:ext uri="{BB962C8B-B14F-4D97-AF65-F5344CB8AC3E}">
        <p14:creationId xmlns:p14="http://schemas.microsoft.com/office/powerpoint/2010/main" val="33836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Makroprostředí, nebo také vzdálenější </a:t>
            </a:r>
            <a:r>
              <a:rPr lang="cs-CZ" sz="1600" dirty="0"/>
              <a:t>podnikatelské </a:t>
            </a:r>
            <a:r>
              <a:rPr lang="cs-CZ" sz="1600" dirty="0" smtClean="0"/>
              <a:t>prostředí, </a:t>
            </a:r>
            <a:r>
              <a:rPr lang="cs-CZ" sz="1600" dirty="0"/>
              <a:t>je nejširším prostředím, které působí na podnikatelský subjekt. </a:t>
            </a:r>
            <a:endParaRPr lang="cs-CZ" sz="1600" dirty="0" smtClean="0"/>
          </a:p>
          <a:p>
            <a:pPr algn="just"/>
            <a:r>
              <a:rPr lang="cs-CZ" sz="1600" dirty="0" smtClean="0"/>
              <a:t>Samotný </a:t>
            </a:r>
            <a:r>
              <a:rPr lang="cs-CZ" sz="1600" dirty="0"/>
              <a:t>podnikatelský subjekt nemůže ovlivnit makroprostředí a jeho části. </a:t>
            </a:r>
            <a:endParaRPr lang="cs-CZ" sz="1600" dirty="0" smtClean="0"/>
          </a:p>
          <a:p>
            <a:pPr algn="just"/>
            <a:r>
              <a:rPr lang="cs-CZ" sz="1600" dirty="0" smtClean="0"/>
              <a:t>Podnik </a:t>
            </a:r>
            <a:r>
              <a:rPr lang="cs-CZ" sz="1600" dirty="0"/>
              <a:t>faktory z makroprostředí pouze reflektuje, může je využívat a negativním faktorům se případně bránit. </a:t>
            </a:r>
            <a:endParaRPr lang="cs-CZ" sz="1600" dirty="0" smtClean="0"/>
          </a:p>
          <a:p>
            <a:pPr algn="just"/>
            <a:r>
              <a:rPr lang="cs-CZ" sz="1600" dirty="0" smtClean="0"/>
              <a:t>Makroprostředí </a:t>
            </a:r>
            <a:r>
              <a:rPr lang="cs-CZ" sz="1600" dirty="0"/>
              <a:t>je vytvořeno společenským a historickým vývojem konkrétní společnosti v konkrétní lokalitě, proto se také označuje jako „kontextuální úroveň“. Což znamená, že podnik funguje a existuje v určitém širším kontextu, širších </a:t>
            </a:r>
            <a:r>
              <a:rPr lang="cs-CZ" sz="1600" dirty="0" smtClean="0"/>
              <a:t>souvislostech. </a:t>
            </a:r>
          </a:p>
          <a:p>
            <a:pPr algn="just"/>
            <a:r>
              <a:rPr lang="cs-CZ" sz="1600" dirty="0" smtClean="0"/>
              <a:t>Makroprostředí nevytváří stát ani vláda.</a:t>
            </a:r>
          </a:p>
          <a:p>
            <a:pPr algn="just"/>
            <a:r>
              <a:rPr lang="cs-CZ" sz="1600" dirty="0" smtClean="0"/>
              <a:t>Makroprostředí je tvořeno těmito prvky: demografické prostředí, politické prostředí, legislativní prostředí, ekonomické prostředí, sociální prostředí, kulturní prostředí, přírodní prostředí, technologické prostředí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Makroprostředí</a:t>
            </a:r>
            <a:endParaRPr lang="cs-CZ" dirty="0"/>
          </a:p>
        </p:txBody>
      </p:sp>
    </p:spTree>
    <p:extLst>
      <p:ext uri="{BB962C8B-B14F-4D97-AF65-F5344CB8AC3E}">
        <p14:creationId xmlns:p14="http://schemas.microsoft.com/office/powerpoint/2010/main" val="284619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500" b="1" dirty="0"/>
              <a:t>Demografické prostředí</a:t>
            </a:r>
            <a:r>
              <a:rPr lang="cs-CZ" sz="1500" dirty="0"/>
              <a:t> je tvořeno lidmi, kteří žijí v určitém teritoriu. </a:t>
            </a:r>
            <a:endParaRPr lang="cs-CZ" sz="1500" dirty="0" smtClean="0"/>
          </a:p>
          <a:p>
            <a:pPr algn="just"/>
            <a:r>
              <a:rPr lang="cs-CZ" sz="1500" b="1" dirty="0"/>
              <a:t>Ekonomické prostředí</a:t>
            </a:r>
            <a:r>
              <a:rPr lang="cs-CZ" sz="1500" dirty="0"/>
              <a:t> se zaměřuje hlavně na disponibilní kupní sílu obyvatel, na ceny, úspory, dluhy a dostupnost peněžních prostředků (úvěrů</a:t>
            </a:r>
            <a:r>
              <a:rPr lang="cs-CZ" sz="1500" dirty="0" smtClean="0"/>
              <a:t>).</a:t>
            </a:r>
          </a:p>
          <a:p>
            <a:pPr algn="just"/>
            <a:r>
              <a:rPr lang="cs-CZ" sz="1500" b="1" dirty="0"/>
              <a:t>Politické prostředí</a:t>
            </a:r>
            <a:r>
              <a:rPr lang="cs-CZ" sz="1500" dirty="0"/>
              <a:t> a jeho vliv vychází z politických rozhodnutí nebo politických událostí v zemi</a:t>
            </a:r>
            <a:r>
              <a:rPr lang="cs-CZ" sz="1500" dirty="0" smtClean="0"/>
              <a:t>.</a:t>
            </a:r>
          </a:p>
          <a:p>
            <a:pPr algn="just"/>
            <a:r>
              <a:rPr lang="cs-CZ" sz="1500" b="1" dirty="0"/>
              <a:t>Legislativní prostředí</a:t>
            </a:r>
            <a:r>
              <a:rPr lang="cs-CZ" sz="1500" dirty="0"/>
              <a:t> vytváří legislativní rámec pro aktivity podnikatelských subjektů prostřednictvím právních norem regulujících podnikatelské postupy, práva a povinnosti při realizaci těchto aktivit</a:t>
            </a:r>
            <a:r>
              <a:rPr lang="cs-CZ" sz="1500" dirty="0" smtClean="0"/>
              <a:t>.</a:t>
            </a:r>
          </a:p>
          <a:p>
            <a:pPr algn="just"/>
            <a:r>
              <a:rPr lang="cs-CZ" sz="1500" b="1" dirty="0"/>
              <a:t>Sociální prostředí</a:t>
            </a:r>
            <a:r>
              <a:rPr lang="cs-CZ" sz="1500" dirty="0"/>
              <a:t> formuje základní mínění, hodnoty a normy lidí v něm žijící</a:t>
            </a:r>
            <a:r>
              <a:rPr lang="cs-CZ" sz="1500" dirty="0" smtClean="0"/>
              <a:t>. </a:t>
            </a:r>
          </a:p>
          <a:p>
            <a:pPr algn="just"/>
            <a:r>
              <a:rPr lang="cs-CZ" sz="1500" b="1" dirty="0"/>
              <a:t>Kulturní prostředí</a:t>
            </a:r>
            <a:r>
              <a:rPr lang="cs-CZ" sz="1500" dirty="0"/>
              <a:t> je dáno kulturou, která je obecně chápána jako komplex hodnot, zvyklostí, tradic, jednání a dalších faktorů osvojených a sdílených osobami určité skupiny, společnosti</a:t>
            </a:r>
            <a:r>
              <a:rPr lang="cs-CZ" sz="1500" dirty="0" smtClean="0"/>
              <a:t>.</a:t>
            </a:r>
          </a:p>
          <a:p>
            <a:pPr algn="just"/>
            <a:r>
              <a:rPr lang="cs-CZ" sz="1500" b="1" dirty="0"/>
              <a:t>Technologické prostředí</a:t>
            </a:r>
            <a:r>
              <a:rPr lang="cs-CZ" sz="1500" dirty="0"/>
              <a:t> sleduje vývoj a využívání nových technologií v aktivitách podniku</a:t>
            </a:r>
            <a:r>
              <a:rPr lang="cs-CZ" sz="1500" dirty="0" smtClean="0"/>
              <a:t>.</a:t>
            </a:r>
          </a:p>
          <a:p>
            <a:pPr algn="just"/>
            <a:r>
              <a:rPr lang="cs-CZ" sz="1500" b="1" dirty="0"/>
              <a:t>Přírodní prostředí</a:t>
            </a:r>
            <a:r>
              <a:rPr lang="cs-CZ" sz="1500" dirty="0"/>
              <a:t> je zaměřeno na současný stav a zhoršování životního prostředí, na ubývání přírodních zdrojů a zvyšující se náklady na energii.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Prvky makroprostředí</a:t>
            </a:r>
            <a:endParaRPr lang="cs-CZ" dirty="0"/>
          </a:p>
        </p:txBody>
      </p:sp>
    </p:spTree>
    <p:extLst>
      <p:ext uri="{BB962C8B-B14F-4D97-AF65-F5344CB8AC3E}">
        <p14:creationId xmlns:p14="http://schemas.microsoft.com/office/powerpoint/2010/main" val="8513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128792" cy="507703"/>
          </a:xfrm>
        </p:spPr>
        <p:txBody>
          <a:bodyPr/>
          <a:lstStyle/>
          <a:p>
            <a:r>
              <a:rPr lang="cs-CZ" dirty="0" smtClean="0"/>
              <a:t>Postavení strategického řízení v systému řízení podniku</a:t>
            </a:r>
            <a:endParaRPr lang="cs-CZ" dirty="0"/>
          </a:p>
        </p:txBody>
      </p:sp>
      <p:pic>
        <p:nvPicPr>
          <p:cNvPr id="5" name="Obrázek 4" descr="obr3.jpg"/>
          <p:cNvPicPr/>
          <p:nvPr/>
        </p:nvPicPr>
        <p:blipFill>
          <a:blip r:embed="rId2" cstate="print"/>
          <a:stretch>
            <a:fillRect/>
          </a:stretch>
        </p:blipFill>
        <p:spPr>
          <a:xfrm>
            <a:off x="1619672" y="1063307"/>
            <a:ext cx="5703783" cy="3304996"/>
          </a:xfrm>
          <a:prstGeom prst="rect">
            <a:avLst/>
          </a:prstGeom>
        </p:spPr>
      </p:pic>
    </p:spTree>
    <p:extLst>
      <p:ext uri="{BB962C8B-B14F-4D97-AF65-F5344CB8AC3E}">
        <p14:creationId xmlns:p14="http://schemas.microsoft.com/office/powerpoint/2010/main" val="30015432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Hlavními zdroji dat </a:t>
            </a:r>
            <a:r>
              <a:rPr lang="cs-CZ" sz="1600" dirty="0"/>
              <a:t>pro analýzu makroprostředí jsou sekundární </a:t>
            </a:r>
            <a:r>
              <a:rPr lang="cs-CZ" sz="1600" dirty="0" smtClean="0"/>
              <a:t>zdroje:  různé </a:t>
            </a:r>
            <a:r>
              <a:rPr lang="cs-CZ" sz="1600" dirty="0"/>
              <a:t>statistiky, analýzy, studie, rešerše, statě odborných časopisů apod. </a:t>
            </a:r>
            <a:endParaRPr lang="cs-CZ" sz="1600" dirty="0" smtClean="0"/>
          </a:p>
          <a:p>
            <a:pPr marL="0" indent="0" algn="just">
              <a:buNone/>
            </a:pPr>
            <a:endParaRPr lang="cs-CZ" sz="1600" dirty="0" smtClean="0"/>
          </a:p>
          <a:p>
            <a:pPr algn="just"/>
            <a:r>
              <a:rPr lang="cs-CZ" sz="1600" dirty="0" smtClean="0"/>
              <a:t>PEST</a:t>
            </a:r>
            <a:r>
              <a:rPr lang="cs-CZ" sz="1600" dirty="0"/>
              <a:t>, PESTLE, STEP, STEEPLED, </a:t>
            </a:r>
            <a:r>
              <a:rPr lang="cs-CZ" sz="1600" dirty="0" smtClean="0"/>
              <a:t>STEER</a:t>
            </a:r>
          </a:p>
          <a:p>
            <a:pPr algn="just"/>
            <a:r>
              <a:rPr lang="cs-CZ" sz="1600" dirty="0" smtClean="0"/>
              <a:t>Extrapolace </a:t>
            </a:r>
            <a:r>
              <a:rPr lang="cs-CZ" sz="1600" dirty="0"/>
              <a:t>trendů (prognózování) - </a:t>
            </a:r>
            <a:r>
              <a:rPr lang="cs-CZ" sz="1600" dirty="0" smtClean="0"/>
              <a:t>prognostická </a:t>
            </a:r>
            <a:r>
              <a:rPr lang="cs-CZ" sz="1600" dirty="0"/>
              <a:t>metoda určující pravděpodobný průběh určitého jevu z jeho dosavadního </a:t>
            </a:r>
            <a:r>
              <a:rPr lang="cs-CZ" sz="1600" dirty="0" smtClean="0"/>
              <a:t>vývoje.  </a:t>
            </a:r>
          </a:p>
          <a:p>
            <a:pPr algn="just"/>
            <a:r>
              <a:rPr lang="cs-CZ" sz="1600" dirty="0" smtClean="0"/>
              <a:t>Expertní </a:t>
            </a:r>
            <a:r>
              <a:rPr lang="cs-CZ" sz="1600" dirty="0"/>
              <a:t>metody </a:t>
            </a:r>
            <a:r>
              <a:rPr lang="cs-CZ" sz="1600" dirty="0" smtClean="0"/>
              <a:t>– Metoda </a:t>
            </a:r>
            <a:r>
              <a:rPr lang="cs-CZ" sz="1600" dirty="0"/>
              <a:t>QUEST (</a:t>
            </a:r>
            <a:r>
              <a:rPr lang="cs-CZ" sz="1600" dirty="0" err="1"/>
              <a:t>Quick</a:t>
            </a:r>
            <a:r>
              <a:rPr lang="cs-CZ" sz="1600" dirty="0"/>
              <a:t> </a:t>
            </a:r>
            <a:r>
              <a:rPr lang="cs-CZ" sz="1600" dirty="0" err="1"/>
              <a:t>Environmental</a:t>
            </a:r>
            <a:r>
              <a:rPr lang="cs-CZ" sz="1600" dirty="0"/>
              <a:t> </a:t>
            </a:r>
            <a:r>
              <a:rPr lang="cs-CZ" sz="1600" dirty="0" err="1"/>
              <a:t>Scanning</a:t>
            </a:r>
            <a:r>
              <a:rPr lang="cs-CZ" sz="1600" dirty="0"/>
              <a:t> </a:t>
            </a:r>
            <a:r>
              <a:rPr lang="cs-CZ" sz="1600" dirty="0" err="1"/>
              <a:t>Technique</a:t>
            </a:r>
            <a:r>
              <a:rPr lang="cs-CZ" sz="1600" dirty="0"/>
              <a:t>), Delfská metoda, </a:t>
            </a:r>
            <a:r>
              <a:rPr lang="cs-CZ" sz="1600" dirty="0" smtClean="0"/>
              <a:t>Brainstorming – využití </a:t>
            </a:r>
            <a:r>
              <a:rPr lang="cs-CZ" sz="1600" dirty="0"/>
              <a:t>oborníků pro </a:t>
            </a:r>
            <a:r>
              <a:rPr lang="cs-CZ" sz="1600" dirty="0" smtClean="0"/>
              <a:t>činnost vyžadující </a:t>
            </a:r>
            <a:r>
              <a:rPr lang="cs-CZ" sz="1600" dirty="0"/>
              <a:t>zvláštní </a:t>
            </a:r>
            <a:r>
              <a:rPr lang="cs-CZ" sz="1600" dirty="0" smtClean="0"/>
              <a:t>znalosti a odborné posouzení problému a jeho dalšího vývoje v budoucnosti.</a:t>
            </a:r>
          </a:p>
          <a:p>
            <a:pPr algn="just"/>
            <a:r>
              <a:rPr lang="cs-CZ" sz="1600" dirty="0" smtClean="0"/>
              <a:t>Metoda scénářů</a:t>
            </a:r>
          </a:p>
          <a:p>
            <a:pPr algn="just"/>
            <a:r>
              <a:rPr lang="cs-CZ" sz="1600" dirty="0" smtClean="0"/>
              <a:t>Metody statistické analýzy (analýzy časových řad, regresní a korelační analýzy)</a:t>
            </a:r>
          </a:p>
          <a:p>
            <a:pPr algn="just"/>
            <a:r>
              <a:rPr lang="cs-CZ" sz="1600" dirty="0" smtClean="0"/>
              <a:t>Metody demografické statistiky</a:t>
            </a:r>
          </a:p>
          <a:p>
            <a:pPr algn="just"/>
            <a:r>
              <a:rPr lang="cs-CZ" sz="1600" dirty="0" smtClean="0"/>
              <a:t>Politologie a makroekonomické teorie </a:t>
            </a:r>
          </a:p>
          <a:p>
            <a:pPr algn="just"/>
            <a:r>
              <a:rPr lang="cs-CZ" sz="1600" dirty="0" smtClean="0"/>
              <a:t>Metody kauzální analýzy</a:t>
            </a: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Metody analýzy makroprostředí</a:t>
            </a:r>
            <a:endParaRPr lang="cs-CZ" dirty="0"/>
          </a:p>
        </p:txBody>
      </p:sp>
    </p:spTree>
    <p:extLst>
      <p:ext uri="{BB962C8B-B14F-4D97-AF65-F5344CB8AC3E}">
        <p14:creationId xmlns:p14="http://schemas.microsoft.com/office/powerpoint/2010/main" val="171707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PEST analýza</a:t>
            </a:r>
            <a:r>
              <a:rPr lang="cs-CZ" sz="1600" dirty="0"/>
              <a:t> je moderní metoda rozboru makroprostředí. </a:t>
            </a:r>
            <a:endParaRPr lang="cs-CZ" sz="1600" dirty="0" smtClean="0"/>
          </a:p>
          <a:p>
            <a:pPr algn="just"/>
            <a:r>
              <a:rPr lang="cs-CZ" sz="1600" dirty="0" smtClean="0"/>
              <a:t>Jejím </a:t>
            </a:r>
            <a:r>
              <a:rPr lang="cs-CZ" sz="1600" dirty="0"/>
              <a:t>cílem je najít a analyzovat ty složky prostředí, které mají pro podnik význam a mohou pro něj znamenat příležitost nebo hrozbu. Analýza sleduje také vývoj kritických faktorů v čase. </a:t>
            </a:r>
            <a:endParaRPr lang="cs-CZ" sz="1600" dirty="0" smtClean="0"/>
          </a:p>
          <a:p>
            <a:pPr algn="just"/>
            <a:r>
              <a:rPr lang="cs-CZ" sz="1600" dirty="0" smtClean="0"/>
              <a:t>PEST </a:t>
            </a:r>
            <a:r>
              <a:rPr lang="cs-CZ" sz="1600" dirty="0"/>
              <a:t>analýza se zaměřuje na to prostředí, na kterém podnik skutečně působí. </a:t>
            </a:r>
            <a:endParaRPr lang="cs-CZ" sz="1600" dirty="0" smtClean="0"/>
          </a:p>
          <a:p>
            <a:pPr algn="just"/>
            <a:r>
              <a:rPr lang="cs-CZ" sz="1600" dirty="0" smtClean="0"/>
              <a:t>PEST </a:t>
            </a:r>
            <a:r>
              <a:rPr lang="cs-CZ" sz="1600" dirty="0"/>
              <a:t>analýza sleduje makroprostředí podniku z pohledu čtyř základních skupin faktorů: politické a legislativní </a:t>
            </a:r>
            <a:r>
              <a:rPr lang="cs-CZ" sz="1600" b="1" dirty="0"/>
              <a:t>P</a:t>
            </a:r>
            <a:r>
              <a:rPr lang="cs-CZ" sz="1600" dirty="0"/>
              <a:t>, ekonomické </a:t>
            </a:r>
            <a:r>
              <a:rPr lang="cs-CZ" sz="1600" b="1" dirty="0"/>
              <a:t>E</a:t>
            </a:r>
            <a:r>
              <a:rPr lang="cs-CZ" sz="1600" dirty="0"/>
              <a:t>, sociální a demografické </a:t>
            </a:r>
            <a:r>
              <a:rPr lang="cs-CZ" sz="1600" b="1" dirty="0"/>
              <a:t>S</a:t>
            </a:r>
            <a:r>
              <a:rPr lang="cs-CZ" sz="1600" dirty="0"/>
              <a:t>, technické a technologické </a:t>
            </a:r>
            <a:r>
              <a:rPr lang="cs-CZ" sz="1600" b="1" dirty="0"/>
              <a:t>T</a:t>
            </a:r>
            <a:r>
              <a:rPr lang="cs-CZ" sz="1600" dirty="0"/>
              <a:t>. </a:t>
            </a:r>
            <a:endParaRPr lang="cs-CZ" sz="1600" dirty="0" smtClean="0"/>
          </a:p>
          <a:p>
            <a:pPr algn="just"/>
            <a:r>
              <a:rPr lang="cs-CZ" sz="1600" dirty="0" smtClean="0"/>
              <a:t>Tato </a:t>
            </a:r>
            <a:r>
              <a:rPr lang="cs-CZ" sz="1600" dirty="0"/>
              <a:t>původní podoba metody byla v průběhu času modifikována a rozšiřována o další prvky. Takže se dnes setkáváme s těmito podobami: PESTLE analýza (přidán legislativní a environmentální prostředí), SLEPT analýza, STEEP analýza. </a:t>
            </a:r>
            <a:endParaRPr lang="cs-CZ" sz="1600" dirty="0" smtClean="0"/>
          </a:p>
          <a:p>
            <a:pPr algn="just"/>
            <a:r>
              <a:rPr lang="cs-CZ" sz="1600" dirty="0" smtClean="0"/>
              <a:t>Společným účelem všech </a:t>
            </a:r>
            <a:r>
              <a:rPr lang="cs-CZ" sz="1600" dirty="0"/>
              <a:t>těchto analýz je identifikace konkrétních hrozeb a příležitostí, což pomáhá podniku zaměřit se na klíčové aspekty makroprostředí a ty komplexně vyhodnocovat.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PEST analýza</a:t>
            </a:r>
            <a:endParaRPr lang="cs-CZ" dirty="0"/>
          </a:p>
        </p:txBody>
      </p:sp>
    </p:spTree>
    <p:extLst>
      <p:ext uri="{BB962C8B-B14F-4D97-AF65-F5344CB8AC3E}">
        <p14:creationId xmlns:p14="http://schemas.microsoft.com/office/powerpoint/2010/main" val="382214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07504" y="771550"/>
            <a:ext cx="777686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Spíše než pojem bližší podnikatelské prostředí se používá pojem trh nebo odvětví, nebo také </a:t>
            </a:r>
            <a:r>
              <a:rPr lang="cs-CZ" sz="1600" dirty="0" err="1"/>
              <a:t>mezoprostředí</a:t>
            </a:r>
            <a:r>
              <a:rPr lang="cs-CZ" sz="1600" dirty="0"/>
              <a:t>. </a:t>
            </a:r>
            <a:r>
              <a:rPr lang="cs-CZ" sz="1600" dirty="0" smtClean="0"/>
              <a:t>Někteří </a:t>
            </a:r>
            <a:r>
              <a:rPr lang="cs-CZ" sz="1600" dirty="0"/>
              <a:t>autoři začleňují toto prostředí do mikroprostředí, tj. do </a:t>
            </a:r>
            <a:r>
              <a:rPr lang="cs-CZ" sz="1600" dirty="0" smtClean="0"/>
              <a:t>interního prostředí </a:t>
            </a:r>
            <a:r>
              <a:rPr lang="cs-CZ" sz="1600" dirty="0"/>
              <a:t>podniku. </a:t>
            </a:r>
            <a:endParaRPr lang="cs-CZ" sz="1600" dirty="0" smtClean="0"/>
          </a:p>
          <a:p>
            <a:pPr algn="just"/>
            <a:r>
              <a:rPr lang="cs-CZ" sz="1600" dirty="0" smtClean="0"/>
              <a:t>Základní </a:t>
            </a:r>
            <a:r>
              <a:rPr lang="cs-CZ" sz="1600" dirty="0"/>
              <a:t>charakteristikou tohoto podnikatelského prostředí je to, že podniky mohou ovlivňovat subjekty a síly tohoto podnikatelského prostředí. Toto ovlivňování je cílené a záměrné. </a:t>
            </a:r>
            <a:endParaRPr lang="cs-CZ" sz="1600" dirty="0" smtClean="0"/>
          </a:p>
          <a:p>
            <a:pPr algn="just"/>
            <a:r>
              <a:rPr lang="cs-CZ" sz="1600" dirty="0" smtClean="0"/>
              <a:t>Tržní </a:t>
            </a:r>
            <a:r>
              <a:rPr lang="cs-CZ" sz="1600" dirty="0"/>
              <a:t>prostředí můžeme označit jako úroveň transakční, protože právě v tomto prostředí dochází k transakcím spojených s realizací podnikatelských aktivit.</a:t>
            </a:r>
          </a:p>
          <a:p>
            <a:pPr algn="just"/>
            <a:r>
              <a:rPr lang="cs-CZ" sz="1600" dirty="0"/>
              <a:t>Subjekty tržního prostředí zahrnují skupiny lidí nebo organizace mající bezprostřední vztah ke konkrétnímu podnikatelskému subjektu. Mezi subjekty tržního prostředí patří</a:t>
            </a:r>
            <a:r>
              <a:rPr lang="cs-CZ" sz="1600" dirty="0" smtClean="0"/>
              <a:t>: zákazníci, konkurence, distribuční články, veřejnost, vnější </a:t>
            </a:r>
            <a:r>
              <a:rPr lang="cs-CZ" sz="1600" dirty="0" err="1" smtClean="0"/>
              <a:t>ovlivňovatelé</a:t>
            </a:r>
            <a:r>
              <a:rPr lang="cs-CZ" sz="1600" dirty="0" smtClean="0"/>
              <a:t>.</a:t>
            </a:r>
          </a:p>
          <a:p>
            <a:pPr algn="just"/>
            <a:r>
              <a:rPr lang="cs-CZ" sz="1600" dirty="0"/>
              <a:t>Analýza tržního prostředí se zaměřuje na hodnocení základních parametrů trhu a situaci v konkrétním odvětví. Proto analýzu tržního prostředí lze rozdělit na analýzu odvětví a analýzu trhu.</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Tržní prostředí</a:t>
            </a:r>
            <a:endParaRPr lang="cs-CZ" dirty="0"/>
          </a:p>
        </p:txBody>
      </p:sp>
    </p:spTree>
    <p:extLst>
      <p:ext uri="{BB962C8B-B14F-4D97-AF65-F5344CB8AC3E}">
        <p14:creationId xmlns:p14="http://schemas.microsoft.com/office/powerpoint/2010/main" val="30340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500" b="1" dirty="0"/>
              <a:t>Trh</a:t>
            </a:r>
            <a:r>
              <a:rPr lang="cs-CZ" sz="1500" dirty="0"/>
              <a:t> představuje, z pohledu podniku a marketingového chápání, skupinu zákazníků podniku, ať už cílových nebo potenciálních. </a:t>
            </a:r>
            <a:endParaRPr lang="cs-CZ" sz="1500" dirty="0" smtClean="0"/>
          </a:p>
          <a:p>
            <a:pPr algn="just"/>
            <a:r>
              <a:rPr lang="cs-CZ" sz="1500" dirty="0" smtClean="0"/>
              <a:t>Podle </a:t>
            </a:r>
            <a:r>
              <a:rPr lang="cs-CZ" sz="1500" dirty="0"/>
              <a:t>typu zákazníků rozlišujeme trh spotřebitelský a trh organizací. </a:t>
            </a:r>
            <a:r>
              <a:rPr lang="cs-CZ" sz="1500" i="1" dirty="0"/>
              <a:t>Na trhu spotřebitelském </a:t>
            </a:r>
            <a:r>
              <a:rPr lang="cs-CZ" sz="1500" dirty="0"/>
              <a:t>se pohybují jednotlivci a domácnosti, které nakupují produkty a služby za účelem spotřeby (hovoříme o nich jako o konečných spotřebitelích). </a:t>
            </a:r>
            <a:r>
              <a:rPr lang="cs-CZ" sz="1500" i="1" dirty="0"/>
              <a:t>Na trhu organizací </a:t>
            </a:r>
            <a:r>
              <a:rPr lang="cs-CZ" sz="1500" dirty="0"/>
              <a:t>působí podniky, organizace, které nakupují zboží a služby za účelem dalšího prodeje (obchodní podniky), přepracování (výrobní podniky) nebo užití pro společnost (vláda, neziskové organizace). Odvětví pak produkuje a poté prodává výrobky a služby pro zákazníky s cílem uspokojení jejich potřeb</a:t>
            </a:r>
            <a:r>
              <a:rPr lang="cs-CZ" sz="1500" dirty="0" smtClean="0"/>
              <a:t>.</a:t>
            </a:r>
          </a:p>
          <a:p>
            <a:r>
              <a:rPr lang="cs-CZ" sz="1500" i="1" dirty="0" err="1"/>
              <a:t>Kotler</a:t>
            </a:r>
            <a:r>
              <a:rPr lang="cs-CZ" sz="1500" i="1" dirty="0"/>
              <a:t> a Keller </a:t>
            </a:r>
            <a:r>
              <a:rPr lang="cs-CZ" sz="1500" dirty="0"/>
              <a:t>(2013, s. 38) člení trhy do pěti skupin, které jsou vzájemně provázány určitými vazbami směny a probíhají mezi nimi </a:t>
            </a:r>
            <a:r>
              <a:rPr lang="cs-CZ" sz="1500" dirty="0" smtClean="0"/>
              <a:t>toky: trh </a:t>
            </a:r>
            <a:r>
              <a:rPr lang="cs-CZ" sz="1500" dirty="0"/>
              <a:t>zdrojů (trh surovin, práce a peněz), trh výrobců, trh prostředníků, spotřební trh a vládní trh. </a:t>
            </a:r>
          </a:p>
          <a:p>
            <a:r>
              <a:rPr lang="cs-CZ" sz="1500" i="1" dirty="0"/>
              <a:t>Michael E. Porter </a:t>
            </a:r>
            <a:r>
              <a:rPr lang="cs-CZ" sz="1500" dirty="0"/>
              <a:t>rozdělil trh (na základě životního cyklu odvětví, míry koncentrace podniků v odvětví, fází cyklu produktu a míře vystavení trhu mezinárodní konkurenci) na pět typů (Jakubíková 2013, s. 160</a:t>
            </a:r>
            <a:r>
              <a:rPr lang="cs-CZ" sz="1500" dirty="0" smtClean="0"/>
              <a:t>): trhy nově vznikající, rostoucí trhy, dospělé a upadající trhy, globální trhy.</a:t>
            </a:r>
            <a:endParaRPr lang="cs-CZ" sz="1500" dirty="0"/>
          </a:p>
          <a:p>
            <a:pPr algn="just"/>
            <a:endParaRPr lang="cs-CZ" sz="15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Trh</a:t>
            </a:r>
            <a:endParaRPr lang="cs-CZ" dirty="0"/>
          </a:p>
        </p:txBody>
      </p:sp>
    </p:spTree>
    <p:extLst>
      <p:ext uri="{BB962C8B-B14F-4D97-AF65-F5344CB8AC3E}">
        <p14:creationId xmlns:p14="http://schemas.microsoft.com/office/powerpoint/2010/main" val="274527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Odvětví</a:t>
            </a:r>
            <a:r>
              <a:rPr lang="cs-CZ" sz="1600" dirty="0"/>
              <a:t> je konkrétní oblast podnikatelského působení podniku. </a:t>
            </a:r>
            <a:r>
              <a:rPr lang="cs-CZ" sz="1600" dirty="0" smtClean="0"/>
              <a:t>Odvětví </a:t>
            </a:r>
            <a:r>
              <a:rPr lang="cs-CZ" sz="1600" dirty="0"/>
              <a:t>zahrnuje podniky s velice podobnými činnostmi. Odvětví pak produkuje a poté prodává výrobky a služby pro zákazníky s cílem uspokojení jejich potřeb.</a:t>
            </a:r>
          </a:p>
          <a:p>
            <a:pPr algn="just"/>
            <a:r>
              <a:rPr lang="cs-CZ" sz="1600" dirty="0" smtClean="0"/>
              <a:t>Odvětví </a:t>
            </a:r>
            <a:r>
              <a:rPr lang="cs-CZ" sz="1600" dirty="0"/>
              <a:t>je tak představováno specifickou skupinou podniků, které operují v témže sektoru ekonomiky. Přičemž sektor je jedním ze základních elementů každé národní ekonomiky. Ekonomika se zpravidla člení podle základních činností, které se v ní odehrávají, na čtyři </a:t>
            </a:r>
            <a:r>
              <a:rPr lang="cs-CZ" sz="1600" dirty="0" smtClean="0"/>
              <a:t>sektory: primární, sekundární, terciární, kvartérní.</a:t>
            </a:r>
          </a:p>
          <a:p>
            <a:pPr algn="just"/>
            <a:r>
              <a:rPr lang="cs-CZ" sz="1600" dirty="0" smtClean="0"/>
              <a:t>Odvětví</a:t>
            </a:r>
            <a:r>
              <a:rPr lang="cs-CZ" sz="1600" dirty="0"/>
              <a:t>, resp. ekonomické činnosti jsou v ČR i v rámci Evropské unie povinně zatřiďovány podle klasifikace NACE-CZ, která je odvozena z mezinárodní klasifikace ISIC (Mezinárodní klasifikace všech ekonomických činností), kterou používá mezinárodní organizace OSN</a:t>
            </a:r>
            <a:r>
              <a:rPr lang="cs-CZ" sz="1600" dirty="0" smtClean="0"/>
              <a:t>.</a:t>
            </a:r>
          </a:p>
          <a:p>
            <a:pPr algn="just"/>
            <a:r>
              <a:rPr lang="cs-CZ" sz="1600" dirty="0"/>
              <a:t>Postavení jednotlivých odvětví v ekonomice státu pak vyjadřuje odvětvová struktura, kterou tvoří jednotlivé ekonomické činnosti podle NACE-CZ a vztahy mezi </a:t>
            </a:r>
            <a:r>
              <a:rPr lang="cs-CZ" sz="1600" dirty="0" smtClean="0"/>
              <a:t>nimi. </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Odvětví</a:t>
            </a:r>
            <a:endParaRPr lang="cs-CZ" dirty="0"/>
          </a:p>
        </p:txBody>
      </p:sp>
    </p:spTree>
    <p:extLst>
      <p:ext uri="{BB962C8B-B14F-4D97-AF65-F5344CB8AC3E}">
        <p14:creationId xmlns:p14="http://schemas.microsoft.com/office/powerpoint/2010/main" val="358808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Analýza tržního prostředí probíhá ve dvou rovinách. </a:t>
            </a:r>
            <a:r>
              <a:rPr lang="cs-CZ" sz="1600" dirty="0" smtClean="0"/>
              <a:t>Analýzy </a:t>
            </a:r>
            <a:r>
              <a:rPr lang="cs-CZ" sz="1600" dirty="0"/>
              <a:t>odvětví se zaměřují na identifikaci hlavních konkurentů daného podniku, jejich sílu a celkovou strukturu odvětví. </a:t>
            </a:r>
            <a:r>
              <a:rPr lang="cs-CZ" sz="1600" dirty="0" smtClean="0"/>
              <a:t>Analýza </a:t>
            </a:r>
            <a:r>
              <a:rPr lang="cs-CZ" sz="1600" dirty="0"/>
              <a:t>trhu se poté zaměřuje na specifikaci a popis zákazníků a zákaznických skupin</a:t>
            </a:r>
            <a:r>
              <a:rPr lang="cs-CZ" sz="1600" dirty="0" smtClean="0"/>
              <a:t>. Informačními </a:t>
            </a:r>
            <a:r>
              <a:rPr lang="cs-CZ" sz="1600" dirty="0"/>
              <a:t>zdroji k analýze tržního prostředí jsou především sekundární informace vztahující se k cílovému trhu, primární informace získané výzkumem, informace z  informačního systému podniku</a:t>
            </a:r>
            <a:r>
              <a:rPr lang="cs-CZ" sz="1600" dirty="0" smtClean="0"/>
              <a:t>.</a:t>
            </a:r>
          </a:p>
          <a:p>
            <a:pPr algn="just"/>
            <a:r>
              <a:rPr lang="cs-CZ" sz="1600" dirty="0" smtClean="0"/>
              <a:t>Metody analýzy odvětví a trhu:</a:t>
            </a:r>
          </a:p>
          <a:p>
            <a:pPr lvl="1" algn="just"/>
            <a:r>
              <a:rPr lang="cs-CZ" sz="1600" dirty="0" smtClean="0"/>
              <a:t>Analýza </a:t>
            </a:r>
            <a:r>
              <a:rPr lang="cs-CZ" sz="1600" dirty="0"/>
              <a:t>odvětví – hybné síly odvětví, atraktivita </a:t>
            </a:r>
            <a:r>
              <a:rPr lang="cs-CZ" sz="1600" dirty="0" smtClean="0"/>
              <a:t>odvětví</a:t>
            </a:r>
          </a:p>
          <a:p>
            <a:pPr lvl="1" algn="just"/>
            <a:r>
              <a:rPr lang="cs-CZ" sz="1600" dirty="0" smtClean="0"/>
              <a:t>Analýza </a:t>
            </a:r>
            <a:r>
              <a:rPr lang="cs-CZ" sz="1600" dirty="0"/>
              <a:t>konkurence – Porter, mapa konkurenčních </a:t>
            </a:r>
            <a:r>
              <a:rPr lang="cs-CZ" sz="1600" dirty="0" smtClean="0"/>
              <a:t>skupin</a:t>
            </a:r>
          </a:p>
          <a:p>
            <a:pPr lvl="1" algn="just"/>
            <a:r>
              <a:rPr lang="cs-CZ" sz="1600" dirty="0" smtClean="0"/>
              <a:t>Analýza zákazníků</a:t>
            </a:r>
          </a:p>
          <a:p>
            <a:pPr lvl="1" algn="just"/>
            <a:r>
              <a:rPr lang="cs-CZ" sz="1600" dirty="0" smtClean="0"/>
              <a:t>Výzkum trhu</a:t>
            </a:r>
          </a:p>
          <a:p>
            <a:pPr lvl="1" algn="just"/>
            <a:r>
              <a:rPr lang="cs-CZ" sz="1600" dirty="0" smtClean="0"/>
              <a:t>Strategické mapy</a:t>
            </a:r>
          </a:p>
          <a:p>
            <a:pPr lvl="1" algn="just"/>
            <a:r>
              <a:rPr lang="cs-CZ" sz="1600" dirty="0" smtClean="0"/>
              <a:t>Analýza </a:t>
            </a:r>
            <a:r>
              <a:rPr lang="cs-CZ" sz="1600" dirty="0"/>
              <a:t>globalizačních </a:t>
            </a:r>
            <a:r>
              <a:rPr lang="cs-CZ" sz="1600" dirty="0" smtClean="0"/>
              <a:t>trendů</a:t>
            </a:r>
          </a:p>
          <a:p>
            <a:pPr lvl="1" algn="just"/>
            <a:r>
              <a:rPr lang="cs-CZ" sz="1600" dirty="0" smtClean="0"/>
              <a:t>Analýza strategické mezery</a:t>
            </a: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a trhu</a:t>
            </a:r>
            <a:endParaRPr lang="cs-CZ" dirty="0"/>
          </a:p>
        </p:txBody>
      </p:sp>
    </p:spTree>
    <p:extLst>
      <p:ext uri="{BB962C8B-B14F-4D97-AF65-F5344CB8AC3E}">
        <p14:creationId xmlns:p14="http://schemas.microsoft.com/office/powerpoint/2010/main" val="184045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2753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Objektem analýzy odvětví jsou podnikatelské subjekty v konkrétním odvětví. Analýza odvětví pak má za cíl popsat strukturu konkrétního odvětví, identifikovat hlavní hybné síly odvětví, zhodnotit atraktivitu odvětví a úroveň odvětví</a:t>
            </a:r>
            <a:r>
              <a:rPr lang="cs-CZ" sz="1600" dirty="0" smtClean="0"/>
              <a:t>.</a:t>
            </a:r>
          </a:p>
          <a:p>
            <a:pPr algn="just"/>
            <a:r>
              <a:rPr lang="cs-CZ" sz="1600" b="1" dirty="0"/>
              <a:t>Odvětvová struktura</a:t>
            </a:r>
            <a:r>
              <a:rPr lang="cs-CZ" sz="1600" dirty="0"/>
              <a:t> sleduje základní charakteristiky konkrétního odvětví </a:t>
            </a:r>
            <a:r>
              <a:rPr lang="cs-CZ" sz="1600" dirty="0" smtClean="0"/>
              <a:t>:</a:t>
            </a:r>
            <a:endParaRPr lang="cs-CZ" sz="1600" dirty="0"/>
          </a:p>
          <a:p>
            <a:pPr lvl="1" algn="just"/>
            <a:r>
              <a:rPr lang="cs-CZ" sz="1400" dirty="0"/>
              <a:t>počet a velikosti podniků v odvětví;</a:t>
            </a:r>
          </a:p>
          <a:p>
            <a:pPr lvl="1" algn="just"/>
            <a:r>
              <a:rPr lang="cs-CZ" sz="1400" dirty="0"/>
              <a:t>typy produktů a služeb na daném odvětví;</a:t>
            </a:r>
          </a:p>
          <a:p>
            <a:pPr lvl="1" algn="just"/>
            <a:r>
              <a:rPr lang="cs-CZ" sz="1400" dirty="0"/>
              <a:t>sílu jednotlivých podniků v daném odvětví;</a:t>
            </a:r>
          </a:p>
          <a:p>
            <a:pPr lvl="1" algn="just"/>
            <a:r>
              <a:rPr lang="cs-CZ" sz="1400" dirty="0"/>
              <a:t>velikost tržních bariér daného odvětví</a:t>
            </a:r>
            <a:r>
              <a:rPr lang="cs-CZ" sz="1400" dirty="0" smtClean="0"/>
              <a:t>.</a:t>
            </a:r>
          </a:p>
          <a:p>
            <a:pPr algn="just"/>
            <a:r>
              <a:rPr lang="cs-CZ" sz="1600" b="1" dirty="0"/>
              <a:t>Analýza hybných sil</a:t>
            </a:r>
            <a:r>
              <a:rPr lang="cs-CZ" sz="1600" dirty="0"/>
              <a:t> odvětví má za účel vymezit síly v odvětví, které jsou určující pro podnik v konkrétním odvětví. Postup při analýze hybných sil odvětví zahrnuje tyto kroky </a:t>
            </a:r>
            <a:r>
              <a:rPr lang="cs-CZ" sz="1600" dirty="0" smtClean="0"/>
              <a:t>:</a:t>
            </a:r>
            <a:endParaRPr lang="cs-CZ" sz="1600" dirty="0"/>
          </a:p>
          <a:p>
            <a:pPr lvl="1" algn="just"/>
            <a:r>
              <a:rPr lang="cs-CZ" sz="1400" dirty="0"/>
              <a:t>definování relevantního odvětví;</a:t>
            </a:r>
          </a:p>
          <a:p>
            <a:pPr lvl="1" algn="just"/>
            <a:r>
              <a:rPr lang="cs-CZ" sz="1400" dirty="0"/>
              <a:t>identifikace klíčových hráčů, sil v jednotlivých skupinách podle </a:t>
            </a:r>
            <a:r>
              <a:rPr lang="cs-CZ" sz="1400" dirty="0" err="1"/>
              <a:t>Porterovy</a:t>
            </a:r>
            <a:r>
              <a:rPr lang="cs-CZ" sz="1400" dirty="0"/>
              <a:t> analýzy konkurence;</a:t>
            </a:r>
          </a:p>
          <a:p>
            <a:pPr lvl="1" algn="just"/>
            <a:r>
              <a:rPr lang="cs-CZ" sz="1400" dirty="0"/>
              <a:t>určení síly jednotlivých sil a zdrojů jejich síly;</a:t>
            </a:r>
          </a:p>
          <a:p>
            <a:pPr lvl="1" algn="just"/>
            <a:r>
              <a:rPr lang="cs-CZ" sz="1400" dirty="0"/>
              <a:t>zhodnocení celkové struktury odvětví.</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I</a:t>
            </a:r>
            <a:endParaRPr lang="cs-CZ" dirty="0"/>
          </a:p>
        </p:txBody>
      </p:sp>
    </p:spTree>
    <p:extLst>
      <p:ext uri="{BB962C8B-B14F-4D97-AF65-F5344CB8AC3E}">
        <p14:creationId xmlns:p14="http://schemas.microsoft.com/office/powerpoint/2010/main" val="21066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5124"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err="1"/>
              <a:t>Porterova</a:t>
            </a:r>
            <a:r>
              <a:rPr lang="cs-CZ" sz="1600" b="1" dirty="0"/>
              <a:t> analýza pěti konkurenčních sil</a:t>
            </a:r>
            <a:r>
              <a:rPr lang="cs-CZ" sz="1600" dirty="0"/>
              <a:t> hodnotí konkurenční síly v daném odvětví, které ovlivňují dlouhodobou ziskovou přitažlivost konkrétního odvětví. K hodnoceným konkurenčním silám patří (Porter, 1994):</a:t>
            </a:r>
          </a:p>
          <a:p>
            <a:pPr lvl="1" algn="just"/>
            <a:r>
              <a:rPr lang="cs-CZ" sz="1400" b="1" dirty="0"/>
              <a:t>Stávající konkurenti</a:t>
            </a:r>
            <a:r>
              <a:rPr lang="cs-CZ" sz="1400" dirty="0"/>
              <a:t> – jejich schopnost ovlivnit cenu a nabízené množství daného výrobku/služby.</a:t>
            </a:r>
          </a:p>
          <a:p>
            <a:pPr lvl="1" algn="just"/>
            <a:r>
              <a:rPr lang="cs-CZ" sz="1400" b="1" dirty="0"/>
              <a:t>Potenciální konkurenti</a:t>
            </a:r>
            <a:r>
              <a:rPr lang="cs-CZ" sz="1400" dirty="0"/>
              <a:t> – možnost, že vstoupí na trh a ovlivní cenu a nabízené množství daného výrobku/služby.</a:t>
            </a:r>
          </a:p>
          <a:p>
            <a:pPr lvl="1" algn="just"/>
            <a:r>
              <a:rPr lang="cs-CZ" sz="1400" b="1" dirty="0"/>
              <a:t>Dodavatelé</a:t>
            </a:r>
            <a:r>
              <a:rPr lang="cs-CZ" sz="1400" dirty="0"/>
              <a:t> – jejich schopnost ovlivnit cenu a nabízené množství potřebných vstupů.</a:t>
            </a:r>
          </a:p>
          <a:p>
            <a:pPr lvl="1" algn="just"/>
            <a:r>
              <a:rPr lang="cs-CZ" sz="1400" b="1" dirty="0"/>
              <a:t>Kupující</a:t>
            </a:r>
            <a:r>
              <a:rPr lang="cs-CZ" sz="1400" dirty="0"/>
              <a:t> – jejich schopnost ovlivnit cenu a poptávané množství daného výrobku/služby.</a:t>
            </a:r>
          </a:p>
          <a:p>
            <a:pPr lvl="1" algn="just"/>
            <a:r>
              <a:rPr lang="cs-CZ" sz="1400" b="1" dirty="0"/>
              <a:t>Substituty </a:t>
            </a:r>
            <a:r>
              <a:rPr lang="cs-CZ" sz="1400" dirty="0"/>
              <a:t>– cena a nabízené množství výrobků/služeb aspoň částečně schopných nahradit daný výrobek/službu.</a:t>
            </a:r>
          </a:p>
          <a:p>
            <a:pPr lvl="0" algn="just"/>
            <a:r>
              <a:rPr lang="cs-CZ" sz="1600" dirty="0" smtClean="0"/>
              <a:t>V</a:t>
            </a:r>
            <a:r>
              <a:rPr lang="cs-CZ" sz="1600" dirty="0"/>
              <a:t> souvislosti s výraznými změnami v podnikatelském prostředí, dochází k určitým modifikacím tohoto tradičního modelu konkurenčních sil. Například se přidává šestá síla, a to komplementární produkty</a:t>
            </a:r>
          </a:p>
          <a:p>
            <a:pPr marL="457200" lvl="1" indent="0" algn="just">
              <a:buNone/>
            </a:pPr>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Metody analýzy odvětví II</a:t>
            </a:r>
            <a:endParaRPr lang="cs-CZ" dirty="0"/>
          </a:p>
        </p:txBody>
      </p:sp>
    </p:spTree>
    <p:extLst>
      <p:ext uri="{BB962C8B-B14F-4D97-AF65-F5344CB8AC3E}">
        <p14:creationId xmlns:p14="http://schemas.microsoft.com/office/powerpoint/2010/main" val="47926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400600" cy="507703"/>
          </a:xfrm>
        </p:spPr>
        <p:txBody>
          <a:bodyPr/>
          <a:lstStyle/>
          <a:p>
            <a:r>
              <a:rPr lang="cs-CZ" dirty="0" err="1" smtClean="0"/>
              <a:t>Porterova</a:t>
            </a:r>
            <a:r>
              <a:rPr lang="cs-CZ" dirty="0" smtClean="0"/>
              <a:t> analýza pěti konkurenčních sil</a:t>
            </a:r>
            <a:endParaRPr lang="cs-CZ" dirty="0"/>
          </a:p>
        </p:txBody>
      </p:sp>
      <p:pic>
        <p:nvPicPr>
          <p:cNvPr id="5" name="Obrázek 4" descr="Porter_5_sil.jpg"/>
          <p:cNvPicPr/>
          <p:nvPr/>
        </p:nvPicPr>
        <p:blipFill>
          <a:blip r:embed="rId2" cstate="print"/>
          <a:stretch>
            <a:fillRect/>
          </a:stretch>
        </p:blipFill>
        <p:spPr>
          <a:xfrm>
            <a:off x="683568" y="843558"/>
            <a:ext cx="6912768" cy="3672408"/>
          </a:xfrm>
          <a:prstGeom prst="rect">
            <a:avLst/>
          </a:prstGeom>
        </p:spPr>
      </p:pic>
    </p:spTree>
    <p:extLst>
      <p:ext uri="{BB962C8B-B14F-4D97-AF65-F5344CB8AC3E}">
        <p14:creationId xmlns:p14="http://schemas.microsoft.com/office/powerpoint/2010/main" val="28169476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7675"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Výzkum trhu představuje specifikaci, shromažďování, analýzu a interpretaci informací sloužící jako podklad pro rozhodování manažera</a:t>
            </a:r>
            <a:r>
              <a:rPr lang="cs-CZ" sz="1600" dirty="0" smtClean="0"/>
              <a:t>.</a:t>
            </a:r>
          </a:p>
          <a:p>
            <a:pPr algn="just"/>
            <a:r>
              <a:rPr lang="cs-CZ" sz="1600" dirty="0"/>
              <a:t>Výzkum trhu je částí podnikového informačního systému, který je tvořen</a:t>
            </a:r>
            <a:r>
              <a:rPr lang="cs-CZ" sz="1600" dirty="0" smtClean="0"/>
              <a:t>: interním informačním systémem, externím zpravodajský systémem, výzkumným systémem, systém na podporu rozhodování.</a:t>
            </a:r>
          </a:p>
          <a:p>
            <a:pPr algn="just"/>
            <a:r>
              <a:rPr lang="cs-CZ" sz="1600" b="1" dirty="0"/>
              <a:t>Proces výzkumu trhu </a:t>
            </a:r>
            <a:r>
              <a:rPr lang="cs-CZ" sz="1600" dirty="0"/>
              <a:t>představuje postupné kroky vedoucí od přípravy výzkumu směřující ke skutečné realizaci výzkumu. Přestože se každý výzkum a jeho průběh vyznačuje zvláštnostmi a odlišnostmi, můžeme jej rozdělit do třech základních fází:</a:t>
            </a:r>
          </a:p>
          <a:p>
            <a:pPr lvl="1" algn="just"/>
            <a:r>
              <a:rPr lang="cs-CZ" sz="1600" dirty="0"/>
              <a:t>fáze přípravná – stanovení cíle výzkumu, specifikace výzkumného problému, navržení plánu výzkumu;</a:t>
            </a:r>
          </a:p>
          <a:p>
            <a:pPr lvl="1" algn="just"/>
            <a:r>
              <a:rPr lang="cs-CZ" sz="1600" dirty="0"/>
              <a:t>fáze realizační – sběr informací, analýza dat, přeměna datové struktury do informace;</a:t>
            </a:r>
          </a:p>
          <a:p>
            <a:pPr lvl="1" algn="just"/>
            <a:r>
              <a:rPr lang="cs-CZ" sz="1600" dirty="0"/>
              <a:t>fáze prezentační – písemná a ústní prezentace výsledků výzkumu.</a:t>
            </a:r>
          </a:p>
          <a:p>
            <a:pPr algn="just"/>
            <a:endParaRPr lang="cs-CZ" sz="1600" dirty="0"/>
          </a:p>
          <a:p>
            <a:pPr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Výzkum trhu</a:t>
            </a:r>
            <a:endParaRPr lang="cs-CZ" dirty="0"/>
          </a:p>
        </p:txBody>
      </p:sp>
    </p:spTree>
    <p:extLst>
      <p:ext uri="{BB962C8B-B14F-4D97-AF65-F5344CB8AC3E}">
        <p14:creationId xmlns:p14="http://schemas.microsoft.com/office/powerpoint/2010/main" val="417346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Strategické řízení </a:t>
            </a:r>
            <a:r>
              <a:rPr lang="cs-CZ" sz="1600" dirty="0"/>
              <a:t>se realizuje na úrovni vrcholového managementu, má výrazně komplexní působnost zahrnující veškerou činnost podniku a je východiskem všech podnikových plánů a projektů</a:t>
            </a:r>
            <a:r>
              <a:rPr lang="cs-CZ" sz="1600" dirty="0" smtClean="0"/>
              <a:t>. </a:t>
            </a:r>
            <a:r>
              <a:rPr lang="cs-CZ" sz="1600" dirty="0"/>
              <a:t>Strategické řízení se uskutečňuje prostřednictvím tvorby a realizace jednotlivých strategií.</a:t>
            </a:r>
          </a:p>
          <a:p>
            <a:pPr algn="just"/>
            <a:r>
              <a:rPr lang="cs-CZ" sz="1600" b="1" dirty="0"/>
              <a:t>Taktické řízení </a:t>
            </a:r>
            <a:r>
              <a:rPr lang="cs-CZ" sz="1600" dirty="0"/>
              <a:t>má za úkol stanovit a řídit postupy a prostředky vedoucí k nejefektivnější realizaci strategie podniku. Taktické řízení probíhá na střední úrovni managementu, kde dochází ke konkretizaci strategických cílů a prostředků a zahrnuje užší okruh </a:t>
            </a:r>
            <a:r>
              <a:rPr lang="cs-CZ" sz="1600" dirty="0" smtClean="0"/>
              <a:t>činností.</a:t>
            </a:r>
            <a:r>
              <a:rPr lang="cs-CZ" sz="1600" dirty="0"/>
              <a:t> Základní součástí taktického řízení je plánování a výsledkem je podnikatelských </a:t>
            </a:r>
            <a:r>
              <a:rPr lang="cs-CZ" sz="1600" dirty="0" smtClean="0"/>
              <a:t>plán.</a:t>
            </a:r>
          </a:p>
          <a:p>
            <a:pPr algn="just"/>
            <a:r>
              <a:rPr lang="cs-CZ" sz="1600" b="1" dirty="0"/>
              <a:t>Operativní řízení </a:t>
            </a:r>
            <a:r>
              <a:rPr lang="cs-CZ" sz="1600" dirty="0"/>
              <a:t>představuje poslední, nejnižší článek v hierarchii podnikového řízení. Jedná se o velmi konkrétní a detailní řízení v krátkém časovém horizontu, ve čtvrtletích, měsících, dekádách, dnech a hodinách. Nástrojem jsou operativní vnitropodnikové plány a nástroje vnitropodnikového řízení.</a:t>
            </a:r>
            <a:endParaRPr lang="cs-CZ" sz="1600" dirty="0" smtClean="0"/>
          </a:p>
          <a:p>
            <a:pPr marL="0" indent="0" algn="just">
              <a:buNone/>
            </a:pPr>
            <a:endParaRPr lang="cs-CZ" sz="1600" dirty="0" smtClean="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Postavení strategického řízení</a:t>
            </a:r>
            <a:endParaRPr lang="cs-CZ" dirty="0"/>
          </a:p>
        </p:txBody>
      </p:sp>
    </p:spTree>
    <p:extLst>
      <p:ext uri="{BB962C8B-B14F-4D97-AF65-F5344CB8AC3E}">
        <p14:creationId xmlns:p14="http://schemas.microsoft.com/office/powerpoint/2010/main" val="277783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Interní prostředí podniku, nazývané často jako mikroprostředí, z pohledu podnikatelského prostředí představují podle </a:t>
            </a:r>
            <a:r>
              <a:rPr lang="cs-CZ" sz="1600" dirty="0" err="1"/>
              <a:t>Kroona</a:t>
            </a:r>
            <a:r>
              <a:rPr lang="cs-CZ" sz="1600" dirty="0"/>
              <a:t> (1990, 67) schopnosti podniku, které by měla být zdůrazněny, vyzdviženy. </a:t>
            </a:r>
            <a:endParaRPr lang="cs-CZ" sz="1600" dirty="0" smtClean="0"/>
          </a:p>
          <a:p>
            <a:pPr algn="just"/>
            <a:r>
              <a:rPr lang="cs-CZ" sz="1600" dirty="0" smtClean="0"/>
              <a:t>Interní </a:t>
            </a:r>
            <a:r>
              <a:rPr lang="cs-CZ" sz="1600" dirty="0"/>
              <a:t>prostředí podniku můžeme označit jako organizační úroveň podnikatelského prostředí, jelikož se týká čistě podniku jako organizace. </a:t>
            </a:r>
            <a:endParaRPr lang="cs-CZ" sz="1600" dirty="0" smtClean="0"/>
          </a:p>
          <a:p>
            <a:pPr algn="just"/>
            <a:r>
              <a:rPr lang="cs-CZ" sz="1600" dirty="0" smtClean="0"/>
              <a:t>Faktory </a:t>
            </a:r>
            <a:r>
              <a:rPr lang="cs-CZ" sz="1600" dirty="0"/>
              <a:t>nebo také síly, které ovlivňují realizaci podnikatelských aktivit a směřují do prostředí podniku, můžeme rozdělit do dvou skupin, a to na faktory strategické a faktory organizační. Všechny tyto faktory jsou plně pod kontrolou podniku a zájmových skupin. </a:t>
            </a:r>
          </a:p>
          <a:p>
            <a:pPr algn="just"/>
            <a:r>
              <a:rPr lang="cs-CZ" sz="1600" dirty="0"/>
              <a:t>Samozřejmě, že významným a nepomíjitelný faktorem tohoto prostředí je finanční hospodaření podniku a celková ekonomika podniku. </a:t>
            </a:r>
            <a:endParaRPr lang="cs-CZ" sz="1600" dirty="0" smtClean="0"/>
          </a:p>
          <a:p>
            <a:pPr algn="just"/>
            <a:r>
              <a:rPr lang="cs-CZ" sz="1600" dirty="0"/>
              <a:t>Ke strategickým faktorům patří především strategie podniku, organizační struktura podniku a konkurenceschopnost podniku.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Interní prostředí podniku</a:t>
            </a:r>
            <a:endParaRPr lang="cs-CZ" dirty="0"/>
          </a:p>
        </p:txBody>
      </p:sp>
    </p:spTree>
    <p:extLst>
      <p:ext uri="{BB962C8B-B14F-4D97-AF65-F5344CB8AC3E}">
        <p14:creationId xmlns:p14="http://schemas.microsoft.com/office/powerpoint/2010/main" val="277512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Prvky interního prostředí podniku</a:t>
            </a:r>
            <a:endParaRPr lang="cs-CZ" dirty="0"/>
          </a:p>
        </p:txBody>
      </p:sp>
      <p:sp>
        <p:nvSpPr>
          <p:cNvPr id="5" name="Obdélník 4"/>
          <p:cNvSpPr/>
          <p:nvPr/>
        </p:nvSpPr>
        <p:spPr>
          <a:xfrm>
            <a:off x="827584" y="987574"/>
            <a:ext cx="1566174"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Zdroje</a:t>
            </a:r>
          </a:p>
        </p:txBody>
      </p:sp>
      <p:sp>
        <p:nvSpPr>
          <p:cNvPr id="6" name="Obdélník 5"/>
          <p:cNvSpPr/>
          <p:nvPr/>
        </p:nvSpPr>
        <p:spPr>
          <a:xfrm>
            <a:off x="832580" y="2237626"/>
            <a:ext cx="1620180"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Klíčové kompetence</a:t>
            </a:r>
          </a:p>
        </p:txBody>
      </p:sp>
      <p:sp>
        <p:nvSpPr>
          <p:cNvPr id="7" name="Obdélník 6"/>
          <p:cNvSpPr/>
          <p:nvPr/>
        </p:nvSpPr>
        <p:spPr>
          <a:xfrm>
            <a:off x="827584" y="3546611"/>
            <a:ext cx="162018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Schopnosti</a:t>
            </a:r>
          </a:p>
        </p:txBody>
      </p:sp>
      <p:sp>
        <p:nvSpPr>
          <p:cNvPr id="8" name="Obdélník 7"/>
          <p:cNvSpPr/>
          <p:nvPr/>
        </p:nvSpPr>
        <p:spPr>
          <a:xfrm>
            <a:off x="3295950" y="2296560"/>
            <a:ext cx="1134126"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Aktivity </a:t>
            </a:r>
          </a:p>
        </p:txBody>
      </p:sp>
      <p:sp>
        <p:nvSpPr>
          <p:cNvPr id="9" name="Obdélník 8"/>
          <p:cNvSpPr/>
          <p:nvPr/>
        </p:nvSpPr>
        <p:spPr>
          <a:xfrm>
            <a:off x="4860032" y="2296560"/>
            <a:ext cx="1368152"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výhoda</a:t>
            </a:r>
          </a:p>
        </p:txBody>
      </p:sp>
      <p:sp>
        <p:nvSpPr>
          <p:cNvPr id="11" name="Obdélník 10"/>
          <p:cNvSpPr/>
          <p:nvPr/>
        </p:nvSpPr>
        <p:spPr>
          <a:xfrm>
            <a:off x="6732240" y="2296560"/>
            <a:ext cx="1080120" cy="702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Výkon </a:t>
            </a:r>
          </a:p>
        </p:txBody>
      </p:sp>
      <p:sp>
        <p:nvSpPr>
          <p:cNvPr id="12" name="Šipka dolů 11"/>
          <p:cNvSpPr/>
          <p:nvPr/>
        </p:nvSpPr>
        <p:spPr>
          <a:xfrm>
            <a:off x="1602212" y="1757697"/>
            <a:ext cx="139625" cy="432679"/>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Šipka nahoru 12"/>
          <p:cNvSpPr/>
          <p:nvPr/>
        </p:nvSpPr>
        <p:spPr>
          <a:xfrm flipH="1">
            <a:off x="1602212" y="2998638"/>
            <a:ext cx="139625" cy="489039"/>
          </a:xfrm>
          <a:prstGeom prst="up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4" name="Šipka doprava 13"/>
          <p:cNvSpPr/>
          <p:nvPr/>
        </p:nvSpPr>
        <p:spPr>
          <a:xfrm>
            <a:off x="2655806" y="2613310"/>
            <a:ext cx="548042" cy="17446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Šipka doprava 14"/>
          <p:cNvSpPr/>
          <p:nvPr/>
        </p:nvSpPr>
        <p:spPr>
          <a:xfrm>
            <a:off x="4464005" y="2604106"/>
            <a:ext cx="339796" cy="17446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7" name="Šipka doprava 16"/>
          <p:cNvSpPr/>
          <p:nvPr/>
        </p:nvSpPr>
        <p:spPr>
          <a:xfrm flipV="1">
            <a:off x="6296613" y="2604106"/>
            <a:ext cx="367197" cy="165260"/>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34337656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b="1" dirty="0"/>
              <a:t>Hmotné zdroje </a:t>
            </a:r>
            <a:r>
              <a:rPr lang="cs-CZ" sz="1600" dirty="0"/>
              <a:t>(viditelné, fyzické atributy)</a:t>
            </a:r>
          </a:p>
          <a:p>
            <a:pPr lvl="1"/>
            <a:r>
              <a:rPr lang="cs-CZ" sz="1600" dirty="0"/>
              <a:t>Kapitál</a:t>
            </a:r>
          </a:p>
          <a:p>
            <a:pPr lvl="1"/>
            <a:r>
              <a:rPr lang="cs-CZ" sz="1600" dirty="0"/>
              <a:t>Lidé,</a:t>
            </a:r>
          </a:p>
          <a:p>
            <a:pPr lvl="1"/>
            <a:r>
              <a:rPr lang="cs-CZ" sz="1600" dirty="0"/>
              <a:t>Budovy, stroje, zařízení…</a:t>
            </a:r>
          </a:p>
          <a:p>
            <a:pPr lvl="1"/>
            <a:endParaRPr lang="cs-CZ" sz="1600" dirty="0"/>
          </a:p>
          <a:p>
            <a:r>
              <a:rPr lang="cs-CZ" sz="1600" b="1" dirty="0" smtClean="0"/>
              <a:t>Nehmotné </a:t>
            </a:r>
            <a:r>
              <a:rPr lang="cs-CZ" sz="1600" b="1" dirty="0"/>
              <a:t>zdroje </a:t>
            </a:r>
            <a:r>
              <a:rPr lang="cs-CZ" sz="1600" dirty="0"/>
              <a:t>(neviditelné, bez fyzických atributů)</a:t>
            </a:r>
          </a:p>
          <a:p>
            <a:pPr lvl="1"/>
            <a:r>
              <a:rPr lang="cs-CZ" sz="1600" dirty="0"/>
              <a:t>Podniková kultura</a:t>
            </a:r>
          </a:p>
          <a:p>
            <a:pPr lvl="1"/>
            <a:r>
              <a:rPr lang="cs-CZ" sz="1600" dirty="0"/>
              <a:t>Know-how</a:t>
            </a:r>
          </a:p>
          <a:p>
            <a:pPr lvl="1"/>
            <a:r>
              <a:rPr lang="cs-CZ" sz="1600" dirty="0"/>
              <a:t>Znalosti</a:t>
            </a:r>
          </a:p>
          <a:p>
            <a:pPr lvl="1"/>
            <a:r>
              <a:rPr lang="cs-CZ" sz="1600" dirty="0"/>
              <a:t>Reputace</a:t>
            </a:r>
          </a:p>
          <a:p>
            <a:pPr lvl="1"/>
            <a:r>
              <a:rPr lang="cs-CZ" sz="1600" dirty="0"/>
              <a:t>Duševní vlastnictví (patenty, značky, design…)…</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Zdroje podniku</a:t>
            </a:r>
            <a:endParaRPr lang="cs-CZ" dirty="0"/>
          </a:p>
        </p:txBody>
      </p:sp>
    </p:spTree>
    <p:extLst>
      <p:ext uri="{BB962C8B-B14F-4D97-AF65-F5344CB8AC3E}">
        <p14:creationId xmlns:p14="http://schemas.microsoft.com/office/powerpoint/2010/main" val="196225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4355"/>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Cílem analýz interního podnikatelského prostředí je nalezení silných stránek (výhod) a slabých stránek (nevýhod) podniku</a:t>
            </a:r>
          </a:p>
          <a:p>
            <a:pPr algn="just"/>
            <a:r>
              <a:rPr lang="cs-CZ" sz="1600" dirty="0" smtClean="0"/>
              <a:t>Informačními </a:t>
            </a:r>
            <a:r>
              <a:rPr lang="cs-CZ" sz="1600" dirty="0"/>
              <a:t>zdroji k analýze interního prostředí podniku je především informační systém podniku, rozbory a hodnocení podnikových aktivit, šetření v podniku aj. </a:t>
            </a:r>
            <a:endParaRPr lang="cs-CZ" sz="1600" dirty="0" smtClean="0"/>
          </a:p>
          <a:p>
            <a:pPr algn="just"/>
            <a:endParaRPr lang="cs-CZ" sz="1600" dirty="0" smtClean="0"/>
          </a:p>
          <a:p>
            <a:pPr algn="just"/>
            <a:r>
              <a:rPr lang="cs-CZ" sz="1600" dirty="0" smtClean="0"/>
              <a:t>Analýza </a:t>
            </a:r>
            <a:r>
              <a:rPr lang="cs-CZ" sz="1600" dirty="0"/>
              <a:t>hodnototvorného řetězce</a:t>
            </a:r>
          </a:p>
          <a:p>
            <a:pPr algn="just"/>
            <a:r>
              <a:rPr lang="cs-CZ" sz="1600" dirty="0" smtClean="0"/>
              <a:t>Metoda </a:t>
            </a:r>
            <a:r>
              <a:rPr lang="cs-CZ" sz="1600" dirty="0"/>
              <a:t>7S</a:t>
            </a:r>
          </a:p>
          <a:p>
            <a:pPr algn="just"/>
            <a:r>
              <a:rPr lang="cs-CZ" sz="1600" dirty="0"/>
              <a:t>Metoda </a:t>
            </a:r>
            <a:r>
              <a:rPr lang="cs-CZ" sz="1600" dirty="0" smtClean="0"/>
              <a:t>6M</a:t>
            </a:r>
          </a:p>
          <a:p>
            <a:pPr algn="just"/>
            <a:r>
              <a:rPr lang="cs-CZ" sz="1600" dirty="0" smtClean="0"/>
              <a:t>Metoda </a:t>
            </a:r>
            <a:r>
              <a:rPr lang="cs-CZ" sz="1600" dirty="0"/>
              <a:t>VRIO</a:t>
            </a:r>
          </a:p>
          <a:p>
            <a:pPr algn="just"/>
            <a:r>
              <a:rPr lang="cs-CZ" sz="1600" dirty="0" smtClean="0"/>
              <a:t>Model EFQM a Model CAF</a:t>
            </a:r>
          </a:p>
          <a:p>
            <a:pPr algn="just"/>
            <a:r>
              <a:rPr lang="cs-CZ" sz="1600" dirty="0" smtClean="0"/>
              <a:t>Finanční analýza</a:t>
            </a:r>
          </a:p>
          <a:p>
            <a:pPr algn="just"/>
            <a:r>
              <a:rPr lang="cs-CZ" sz="1600" dirty="0" smtClean="0"/>
              <a:t>SWOT analýza</a:t>
            </a:r>
            <a:endParaRPr lang="cs-CZ" sz="1600" dirty="0"/>
          </a:p>
          <a:p>
            <a:pPr algn="just"/>
            <a:r>
              <a:rPr lang="cs-CZ" sz="1600" dirty="0" smtClean="0"/>
              <a:t>Produktové </a:t>
            </a:r>
            <a:r>
              <a:rPr lang="cs-CZ" sz="1600" dirty="0"/>
              <a:t>analytické metody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p:txBody>
          <a:bodyPr/>
          <a:lstStyle/>
          <a:p>
            <a:r>
              <a:rPr lang="cs-CZ" dirty="0" smtClean="0"/>
              <a:t>Metody analýzy interního prostředí</a:t>
            </a:r>
            <a:endParaRPr lang="cs-CZ" dirty="0"/>
          </a:p>
        </p:txBody>
      </p:sp>
    </p:spTree>
    <p:extLst>
      <p:ext uri="{BB962C8B-B14F-4D97-AF65-F5344CB8AC3E}">
        <p14:creationId xmlns:p14="http://schemas.microsoft.com/office/powerpoint/2010/main" val="337564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b="1" dirty="0"/>
              <a:t>Analýza hodnototvorných aktivit podniku</a:t>
            </a:r>
            <a:r>
              <a:rPr lang="cs-CZ" sz="1600" dirty="0"/>
              <a:t> je analýza takových aktivit, které vytvářejí podnikový zisk a mohou se stát specifickou předností </a:t>
            </a:r>
            <a:r>
              <a:rPr lang="cs-CZ" sz="1600" dirty="0" smtClean="0"/>
              <a:t>podniku – hodnototvorné aktivity. </a:t>
            </a:r>
          </a:p>
          <a:p>
            <a:pPr algn="just"/>
            <a:r>
              <a:rPr lang="cs-CZ" sz="1600" dirty="0" smtClean="0"/>
              <a:t>Při </a:t>
            </a:r>
            <a:r>
              <a:rPr lang="cs-CZ" sz="1600" dirty="0"/>
              <a:t>hodnocení těchto aktivit se podnikové aktivity člení </a:t>
            </a:r>
            <a:r>
              <a:rPr lang="cs-CZ" sz="1600" dirty="0" smtClean="0"/>
              <a:t>na:</a:t>
            </a:r>
          </a:p>
          <a:p>
            <a:pPr algn="just"/>
            <a:r>
              <a:rPr lang="cs-CZ" sz="1600" i="1" dirty="0" smtClean="0"/>
              <a:t>hlavní </a:t>
            </a:r>
            <a:r>
              <a:rPr lang="cs-CZ" sz="1600" i="1" dirty="0"/>
              <a:t>podnikové aktivity</a:t>
            </a:r>
            <a:r>
              <a:rPr lang="cs-CZ" sz="1600" dirty="0"/>
              <a:t>, kam patří všechny aktivity podniku, které vytváří fyzickou podobu produktu (výrobku), podílí se na předání zákazníkovi a zajišťují jeho servis. Jedná se o tyto funkce (aktivity): řízení vstupních operací, výroba a provoz, řízení výstupních operací, marketing a odbyt, servisní </a:t>
            </a:r>
            <a:r>
              <a:rPr lang="cs-CZ" sz="1600" dirty="0" smtClean="0"/>
              <a:t>služby</a:t>
            </a:r>
          </a:p>
          <a:p>
            <a:pPr algn="just"/>
            <a:r>
              <a:rPr lang="cs-CZ" sz="1600" i="1" dirty="0" smtClean="0"/>
              <a:t>podpůrné </a:t>
            </a:r>
            <a:r>
              <a:rPr lang="cs-CZ" sz="1600" i="1" dirty="0"/>
              <a:t>podnikové aktivity</a:t>
            </a:r>
            <a:r>
              <a:rPr lang="cs-CZ" sz="1600" dirty="0"/>
              <a:t>, které zajišťují potřebné vstupy. Jmenovitě se jedná o následující podpůrné aktivity: řízení lidských zdrojů, technologický výzkum a vývoj, nákupní činnost, infrastruktura </a:t>
            </a:r>
            <a:r>
              <a:rPr lang="cs-CZ" sz="1600" dirty="0" smtClean="0"/>
              <a:t>podniku. </a:t>
            </a:r>
          </a:p>
          <a:p>
            <a:pPr algn="just"/>
            <a:r>
              <a:rPr lang="cs-CZ" sz="1600" dirty="0" smtClean="0"/>
              <a:t>Při </a:t>
            </a:r>
            <a:r>
              <a:rPr lang="cs-CZ" sz="1600" dirty="0"/>
              <a:t>analýze hodnototvorných aktivit podniku se určuje přínos, přidaná hodnota každé podnikové aktivity konkurenčnímu postavení daného podnikatelského subjektu.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smtClean="0"/>
              <a:t>Analýza hodnototvorného řetězce podle M. </a:t>
            </a:r>
            <a:r>
              <a:rPr lang="cs-CZ" dirty="0" err="1" smtClean="0"/>
              <a:t>Portera</a:t>
            </a:r>
            <a:endParaRPr lang="cs-CZ" dirty="0"/>
          </a:p>
        </p:txBody>
      </p:sp>
    </p:spTree>
    <p:extLst>
      <p:ext uri="{BB962C8B-B14F-4D97-AF65-F5344CB8AC3E}">
        <p14:creationId xmlns:p14="http://schemas.microsoft.com/office/powerpoint/2010/main" val="31221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smtClean="0"/>
              <a:t>Hodnototvorný řetězec M. </a:t>
            </a:r>
            <a:r>
              <a:rPr lang="cs-CZ" dirty="0" err="1" smtClean="0"/>
              <a:t>Portera</a:t>
            </a:r>
            <a:endParaRPr lang="cs-CZ" dirty="0"/>
          </a:p>
        </p:txBody>
      </p:sp>
      <p:pic>
        <p:nvPicPr>
          <p:cNvPr id="5" name="Picture 2"/>
          <p:cNvPicPr>
            <a:picLocks noChangeAspect="1" noChangeArrowheads="1"/>
          </p:cNvPicPr>
          <p:nvPr/>
        </p:nvPicPr>
        <p:blipFill>
          <a:blip r:embed="rId2" cstate="print"/>
          <a:srcRect/>
          <a:stretch>
            <a:fillRect/>
          </a:stretch>
        </p:blipFill>
        <p:spPr bwMode="auto">
          <a:xfrm>
            <a:off x="971600" y="928909"/>
            <a:ext cx="6912768" cy="3616699"/>
          </a:xfrm>
          <a:prstGeom prst="rect">
            <a:avLst/>
          </a:prstGeom>
          <a:noFill/>
          <a:ln w="9525">
            <a:noFill/>
            <a:miter lim="800000"/>
            <a:headEnd/>
            <a:tailEnd/>
          </a:ln>
        </p:spPr>
      </p:pic>
    </p:spTree>
    <p:extLst>
      <p:ext uri="{BB962C8B-B14F-4D97-AF65-F5344CB8AC3E}">
        <p14:creationId xmlns:p14="http://schemas.microsoft.com/office/powerpoint/2010/main" val="287053995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smtClean="0"/>
              <a:t>Metoda 7S </a:t>
            </a:r>
            <a:r>
              <a:rPr lang="cs-CZ" sz="1600" dirty="0"/>
              <a:t>dává jednotlivé faktory </a:t>
            </a:r>
            <a:r>
              <a:rPr lang="cs-CZ" sz="1600" dirty="0" smtClean="0"/>
              <a:t>interního prostředí do souvislostí a jednotlivé </a:t>
            </a:r>
            <a:r>
              <a:rPr lang="cs-CZ" sz="1600" dirty="0"/>
              <a:t>faktory </a:t>
            </a:r>
            <a:r>
              <a:rPr lang="cs-CZ" sz="1600" dirty="0" smtClean="0"/>
              <a:t>spojovat </a:t>
            </a:r>
            <a:r>
              <a:rPr lang="cs-CZ" sz="1600" dirty="0"/>
              <a:t>s ostatními do jednoho celku, kde každý faktor má určitý vliv na některé </a:t>
            </a:r>
            <a:r>
              <a:rPr lang="cs-CZ" sz="1600" dirty="0" smtClean="0"/>
              <a:t>další</a:t>
            </a:r>
            <a:r>
              <a:rPr lang="cs-CZ" sz="1600" dirty="0"/>
              <a:t>:</a:t>
            </a:r>
            <a:endParaRPr lang="cs-CZ" sz="1600" dirty="0" smtClean="0"/>
          </a:p>
          <a:p>
            <a:pPr lvl="1" algn="just"/>
            <a:r>
              <a:rPr lang="cs-CZ" sz="1400" dirty="0" smtClean="0"/>
              <a:t>analýza </a:t>
            </a:r>
            <a:r>
              <a:rPr lang="cs-CZ" sz="1400" dirty="0"/>
              <a:t>dosavadní</a:t>
            </a:r>
            <a:r>
              <a:rPr lang="cs-CZ" sz="1400" b="1" dirty="0"/>
              <a:t> strategie podniku (</a:t>
            </a:r>
            <a:r>
              <a:rPr lang="cs-CZ" sz="1400" dirty="0" err="1"/>
              <a:t>Strategy</a:t>
            </a:r>
            <a:r>
              <a:rPr lang="cs-CZ" sz="1400" dirty="0"/>
              <a:t>);</a:t>
            </a:r>
          </a:p>
          <a:p>
            <a:pPr lvl="1" algn="just"/>
            <a:r>
              <a:rPr lang="cs-CZ" sz="1400" dirty="0" smtClean="0"/>
              <a:t>analýza </a:t>
            </a:r>
            <a:r>
              <a:rPr lang="cs-CZ" sz="1400" b="1" dirty="0"/>
              <a:t>struktury podniku (</a:t>
            </a:r>
            <a:r>
              <a:rPr lang="cs-CZ" sz="1400" dirty="0" err="1"/>
              <a:t>Structure</a:t>
            </a:r>
            <a:r>
              <a:rPr lang="cs-CZ" sz="1400" dirty="0"/>
              <a:t>);</a:t>
            </a:r>
          </a:p>
          <a:p>
            <a:pPr lvl="1" algn="just"/>
            <a:r>
              <a:rPr lang="cs-CZ" sz="1400" dirty="0" smtClean="0"/>
              <a:t>analýza </a:t>
            </a:r>
            <a:r>
              <a:rPr lang="cs-CZ" sz="1400" b="1" dirty="0"/>
              <a:t>systému řízení </a:t>
            </a:r>
            <a:r>
              <a:rPr lang="cs-CZ" sz="1400" dirty="0"/>
              <a:t>(Systems);</a:t>
            </a:r>
          </a:p>
          <a:p>
            <a:pPr lvl="1" algn="just"/>
            <a:r>
              <a:rPr lang="cs-CZ" sz="1400" dirty="0" smtClean="0"/>
              <a:t>analýza </a:t>
            </a:r>
            <a:r>
              <a:rPr lang="cs-CZ" sz="1400" b="1" dirty="0"/>
              <a:t>stylu vedení, styl manažerské práce </a:t>
            </a:r>
            <a:r>
              <a:rPr lang="cs-CZ" sz="1400" dirty="0"/>
              <a:t>(Style);</a:t>
            </a:r>
          </a:p>
          <a:p>
            <a:pPr lvl="1" algn="just"/>
            <a:r>
              <a:rPr lang="cs-CZ" sz="1400" dirty="0" smtClean="0"/>
              <a:t>analýza </a:t>
            </a:r>
            <a:r>
              <a:rPr lang="cs-CZ" sz="1400" b="1" dirty="0"/>
              <a:t>sdílených hodnot (</a:t>
            </a:r>
            <a:r>
              <a:rPr lang="cs-CZ" sz="1400" dirty="0" err="1"/>
              <a:t>Shared</a:t>
            </a:r>
            <a:r>
              <a:rPr lang="cs-CZ" sz="1400" dirty="0"/>
              <a:t> </a:t>
            </a:r>
            <a:r>
              <a:rPr lang="cs-CZ" sz="1400" dirty="0" err="1"/>
              <a:t>Values</a:t>
            </a:r>
            <a:r>
              <a:rPr lang="cs-CZ" sz="1400" dirty="0"/>
              <a:t>);</a:t>
            </a:r>
          </a:p>
          <a:p>
            <a:pPr lvl="1" algn="just"/>
            <a:r>
              <a:rPr lang="cs-CZ" sz="1400" dirty="0" smtClean="0"/>
              <a:t>analýza </a:t>
            </a:r>
            <a:r>
              <a:rPr lang="cs-CZ" sz="1400" b="1" dirty="0"/>
              <a:t>dovedností</a:t>
            </a:r>
            <a:r>
              <a:rPr lang="cs-CZ" sz="1400" dirty="0"/>
              <a:t> (</a:t>
            </a:r>
            <a:r>
              <a:rPr lang="cs-CZ" sz="1400" dirty="0" err="1"/>
              <a:t>Skills</a:t>
            </a:r>
            <a:r>
              <a:rPr lang="cs-CZ" sz="1400" dirty="0"/>
              <a:t>);</a:t>
            </a:r>
          </a:p>
          <a:p>
            <a:pPr lvl="1" algn="just"/>
            <a:r>
              <a:rPr lang="cs-CZ" sz="1400" dirty="0" smtClean="0"/>
              <a:t>analýza </a:t>
            </a:r>
            <a:r>
              <a:rPr lang="cs-CZ" sz="1400" b="1" dirty="0"/>
              <a:t>zaměstnanců</a:t>
            </a:r>
            <a:r>
              <a:rPr lang="cs-CZ" sz="1400" dirty="0"/>
              <a:t> (</a:t>
            </a:r>
            <a:r>
              <a:rPr lang="cs-CZ" sz="1400" dirty="0" err="1"/>
              <a:t>Staff</a:t>
            </a:r>
            <a:r>
              <a:rPr lang="cs-CZ" sz="1400" dirty="0"/>
              <a:t>).</a:t>
            </a:r>
          </a:p>
          <a:p>
            <a:pPr algn="just"/>
            <a:r>
              <a:rPr lang="cs-CZ" sz="1600" dirty="0"/>
              <a:t>Faktory můžeme rozdělit na měkké a tvrdé. Mezi </a:t>
            </a:r>
            <a:r>
              <a:rPr lang="cs-CZ" sz="1600" b="1" dirty="0"/>
              <a:t>tvrdé S faktory </a:t>
            </a:r>
            <a:r>
              <a:rPr lang="cs-CZ" sz="1600" dirty="0"/>
              <a:t>patří struktura, strategie podniku a systémy řízení. Mezi </a:t>
            </a:r>
            <a:r>
              <a:rPr lang="cs-CZ" sz="1600" b="1" dirty="0"/>
              <a:t>měkké S faktory </a:t>
            </a:r>
            <a:r>
              <a:rPr lang="cs-CZ" sz="1600" dirty="0"/>
              <a:t>patří zaměstnanci, styl manažerské práce, schopnosti a sdílené hodnoty.</a:t>
            </a:r>
          </a:p>
          <a:p>
            <a:pPr algn="just"/>
            <a:r>
              <a:rPr lang="cs-CZ" sz="1600" dirty="0" smtClean="0"/>
              <a:t>Je </a:t>
            </a:r>
            <a:r>
              <a:rPr lang="cs-CZ" sz="1600" dirty="0"/>
              <a:t>potřeba najít jednotlivé vazby a určit, o jaké faktory a vlivy se jedná, následně je pak podle potřeby pozměnit. </a:t>
            </a:r>
          </a:p>
          <a:p>
            <a:pPr algn="just"/>
            <a:endParaRPr lang="cs-CZ" sz="16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7S</a:t>
            </a:r>
            <a:endParaRPr lang="cs-CZ" dirty="0"/>
          </a:p>
        </p:txBody>
      </p:sp>
    </p:spTree>
    <p:extLst>
      <p:ext uri="{BB962C8B-B14F-4D97-AF65-F5344CB8AC3E}">
        <p14:creationId xmlns:p14="http://schemas.microsoft.com/office/powerpoint/2010/main" val="1315480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Po jednotlivých oblastech podnikových aktivit analyzuje vnitřní podmínky v podniku </a:t>
            </a:r>
            <a:r>
              <a:rPr lang="cs-CZ" sz="1600" b="1" dirty="0"/>
              <a:t>metoda „6M“, </a:t>
            </a:r>
            <a:r>
              <a:rPr lang="cs-CZ" sz="1600" dirty="0"/>
              <a:t>která má název odvozený od šesti slov začínajících v angličtině na „M“. Jedná se o následující složky </a:t>
            </a:r>
            <a:r>
              <a:rPr lang="cs-CZ" sz="1600" dirty="0" smtClean="0"/>
              <a:t>analýzy:</a:t>
            </a:r>
          </a:p>
          <a:p>
            <a:pPr marL="0" indent="0" algn="just">
              <a:buNone/>
            </a:pPr>
            <a:endParaRPr lang="cs-CZ" sz="1600" dirty="0"/>
          </a:p>
          <a:p>
            <a:pPr lvl="0" algn="just"/>
            <a:r>
              <a:rPr lang="cs-CZ" sz="1600" b="1" dirty="0"/>
              <a:t>Management – </a:t>
            </a:r>
            <a:r>
              <a:rPr lang="cs-CZ" sz="1600" dirty="0"/>
              <a:t>analýza jednotlivých aktivit řízení podniku;</a:t>
            </a:r>
          </a:p>
          <a:p>
            <a:pPr lvl="0" algn="just"/>
            <a:r>
              <a:rPr lang="cs-CZ" sz="1600" b="1" dirty="0" err="1"/>
              <a:t>Machines</a:t>
            </a:r>
            <a:r>
              <a:rPr lang="cs-CZ" sz="1600" b="1" dirty="0"/>
              <a:t> –</a:t>
            </a:r>
            <a:r>
              <a:rPr lang="cs-CZ" sz="1600" dirty="0"/>
              <a:t> analýzy technického vybavení podniku a využívaných technologií;</a:t>
            </a:r>
          </a:p>
          <a:p>
            <a:pPr lvl="0" algn="just"/>
            <a:r>
              <a:rPr lang="cs-CZ" sz="1600" b="1" dirty="0" err="1"/>
              <a:t>Men</a:t>
            </a:r>
            <a:r>
              <a:rPr lang="cs-CZ" sz="1600" b="1" dirty="0"/>
              <a:t> –</a:t>
            </a:r>
            <a:r>
              <a:rPr lang="cs-CZ" sz="1600" dirty="0"/>
              <a:t> rozbor zaměstnaneckého obsazení podniku kvantitativně i kvalitativně;</a:t>
            </a:r>
          </a:p>
          <a:p>
            <a:pPr lvl="0" algn="just"/>
            <a:r>
              <a:rPr lang="cs-CZ" sz="1600" b="1" dirty="0"/>
              <a:t>Market –</a:t>
            </a:r>
            <a:r>
              <a:rPr lang="cs-CZ" sz="1600" dirty="0"/>
              <a:t> analýza uplatnění produktů na trhu a zjištění jejich konkurenceschopnosti;</a:t>
            </a:r>
          </a:p>
          <a:p>
            <a:pPr lvl="0" algn="just"/>
            <a:r>
              <a:rPr lang="cs-CZ" sz="1600" b="1" dirty="0" err="1"/>
              <a:t>Materials</a:t>
            </a:r>
            <a:r>
              <a:rPr lang="cs-CZ" sz="1600" b="1" dirty="0"/>
              <a:t> –</a:t>
            </a:r>
            <a:r>
              <a:rPr lang="cs-CZ" sz="1600" dirty="0"/>
              <a:t> zhodnocení surovinových vstupů, jejich kvality a nahraditelnosti;</a:t>
            </a:r>
          </a:p>
          <a:p>
            <a:pPr algn="just"/>
            <a:r>
              <a:rPr lang="cs-CZ" sz="1600" b="1" dirty="0"/>
              <a:t>Money –</a:t>
            </a:r>
            <a:r>
              <a:rPr lang="cs-CZ" sz="1600" dirty="0"/>
              <a:t> analýza všech oblastí finančního hospodaření včetně návratnosti investic.</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6M</a:t>
            </a:r>
            <a:endParaRPr lang="cs-CZ" dirty="0"/>
          </a:p>
        </p:txBody>
      </p:sp>
    </p:spTree>
    <p:extLst>
      <p:ext uri="{BB962C8B-B14F-4D97-AF65-F5344CB8AC3E}">
        <p14:creationId xmlns:p14="http://schemas.microsoft.com/office/powerpoint/2010/main" val="165929118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Hodnocení zdrojů se používá pro zhodnocení situace podniku, jejích zdrojů a případného konkurenčního potenciálu nebo potenciálu zlepšení v dané oblasti nebo pro daný zdroj.</a:t>
            </a:r>
          </a:p>
          <a:p>
            <a:pPr algn="just"/>
            <a:r>
              <a:rPr lang="cs-CZ" sz="1600" dirty="0" smtClean="0"/>
              <a:t>Pomocí </a:t>
            </a:r>
            <a:r>
              <a:rPr lang="cs-CZ" sz="1600" dirty="0"/>
              <a:t>metody </a:t>
            </a:r>
            <a:r>
              <a:rPr lang="cs-CZ" sz="1600" dirty="0" smtClean="0"/>
              <a:t>VRIO se posuzují tyto zdroje:</a:t>
            </a:r>
            <a:endParaRPr lang="cs-CZ" sz="1600" dirty="0"/>
          </a:p>
          <a:p>
            <a:pPr lvl="1" algn="just"/>
            <a:r>
              <a:rPr lang="cs-CZ" sz="1400" dirty="0"/>
              <a:t>Lidské zdroje</a:t>
            </a:r>
          </a:p>
          <a:p>
            <a:pPr lvl="1" algn="just"/>
            <a:r>
              <a:rPr lang="cs-CZ" sz="1400" dirty="0"/>
              <a:t>Finanční zdroje</a:t>
            </a:r>
          </a:p>
          <a:p>
            <a:pPr lvl="1" algn="just"/>
            <a:r>
              <a:rPr lang="cs-CZ" sz="1400" dirty="0"/>
              <a:t>Hmotné zdroje</a:t>
            </a:r>
          </a:p>
          <a:p>
            <a:pPr lvl="1" algn="just"/>
            <a:r>
              <a:rPr lang="cs-CZ" sz="1400" dirty="0"/>
              <a:t>Nehmotné zdroje</a:t>
            </a:r>
          </a:p>
          <a:p>
            <a:pPr algn="just"/>
            <a:r>
              <a:rPr lang="cs-CZ" sz="1600" dirty="0" smtClean="0"/>
              <a:t>Jednotlivé </a:t>
            </a:r>
            <a:r>
              <a:rPr lang="cs-CZ" sz="1600" dirty="0"/>
              <a:t>zdroje jsou posuzovány z hlediska: </a:t>
            </a:r>
            <a:endParaRPr lang="cs-CZ" sz="1600" dirty="0" smtClean="0"/>
          </a:p>
          <a:p>
            <a:pPr lvl="1" algn="just"/>
            <a:r>
              <a:rPr lang="cs-CZ" sz="1400" b="1" dirty="0" err="1" smtClean="0"/>
              <a:t>V</a:t>
            </a:r>
            <a:r>
              <a:rPr lang="cs-CZ" sz="1400" dirty="0" err="1" smtClean="0"/>
              <a:t>alues</a:t>
            </a:r>
            <a:r>
              <a:rPr lang="cs-CZ" sz="1400" dirty="0" smtClean="0"/>
              <a:t> – hodnota zdroje</a:t>
            </a:r>
            <a:endParaRPr lang="cs-CZ" sz="1400" dirty="0"/>
          </a:p>
          <a:p>
            <a:pPr lvl="1" algn="just"/>
            <a:r>
              <a:rPr lang="cs-CZ" sz="1400" b="1" dirty="0" err="1" smtClean="0"/>
              <a:t>R</a:t>
            </a:r>
            <a:r>
              <a:rPr lang="cs-CZ" sz="1400" dirty="0" err="1" smtClean="0"/>
              <a:t>areness</a:t>
            </a:r>
            <a:r>
              <a:rPr lang="cs-CZ" sz="1400" dirty="0" smtClean="0"/>
              <a:t> – vzácnost zdroje</a:t>
            </a:r>
            <a:endParaRPr lang="cs-CZ" sz="1400" dirty="0"/>
          </a:p>
          <a:p>
            <a:pPr lvl="1" algn="just"/>
            <a:r>
              <a:rPr lang="cs-CZ" sz="1400" dirty="0" err="1"/>
              <a:t>Costly</a:t>
            </a:r>
            <a:r>
              <a:rPr lang="cs-CZ" sz="1400" dirty="0"/>
              <a:t> to </a:t>
            </a:r>
            <a:r>
              <a:rPr lang="cs-CZ" sz="1400" b="1" dirty="0" err="1" smtClean="0"/>
              <a:t>I</a:t>
            </a:r>
            <a:r>
              <a:rPr lang="cs-CZ" sz="1400" dirty="0" err="1" smtClean="0"/>
              <a:t>mitate</a:t>
            </a:r>
            <a:r>
              <a:rPr lang="cs-CZ" sz="1400" dirty="0" smtClean="0"/>
              <a:t> – </a:t>
            </a:r>
            <a:r>
              <a:rPr lang="cs-CZ" sz="1400" dirty="0" err="1" smtClean="0"/>
              <a:t>napodobitelnost</a:t>
            </a:r>
            <a:r>
              <a:rPr lang="cs-CZ" sz="1400" dirty="0" smtClean="0"/>
              <a:t> zdroje</a:t>
            </a:r>
            <a:endParaRPr lang="cs-CZ" sz="1400" dirty="0"/>
          </a:p>
          <a:p>
            <a:pPr lvl="1" algn="just"/>
            <a:r>
              <a:rPr lang="cs-CZ" sz="1400" b="1" dirty="0" err="1" smtClean="0"/>
              <a:t>O</a:t>
            </a:r>
            <a:r>
              <a:rPr lang="cs-CZ" sz="1400" dirty="0" err="1" smtClean="0"/>
              <a:t>rganization</a:t>
            </a:r>
            <a:r>
              <a:rPr lang="cs-CZ" sz="1400" dirty="0" smtClean="0"/>
              <a:t> – schopnost organizovat zdroj</a:t>
            </a:r>
            <a:endParaRPr lang="cs-CZ" sz="1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Metoda VRIO</a:t>
            </a:r>
            <a:endParaRPr lang="cs-CZ" dirty="0"/>
          </a:p>
        </p:txBody>
      </p:sp>
    </p:spTree>
    <p:extLst>
      <p:ext uri="{BB962C8B-B14F-4D97-AF65-F5344CB8AC3E}">
        <p14:creationId xmlns:p14="http://schemas.microsoft.com/office/powerpoint/2010/main" val="259157839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Aplikace metody VRIO</a:t>
            </a:r>
            <a:endParaRPr lang="cs-CZ" dirty="0"/>
          </a:p>
        </p:txBody>
      </p:sp>
      <p:sp>
        <p:nvSpPr>
          <p:cNvPr id="5" name="Kosočtverec 4"/>
          <p:cNvSpPr/>
          <p:nvPr/>
        </p:nvSpPr>
        <p:spPr>
          <a:xfrm>
            <a:off x="1221147" y="1551324"/>
            <a:ext cx="864096" cy="864096"/>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V</a:t>
            </a:r>
          </a:p>
        </p:txBody>
      </p:sp>
      <p:sp>
        <p:nvSpPr>
          <p:cNvPr id="6" name="Kosočtverec 5"/>
          <p:cNvSpPr/>
          <p:nvPr/>
        </p:nvSpPr>
        <p:spPr>
          <a:xfrm>
            <a:off x="2773488" y="1553817"/>
            <a:ext cx="864096" cy="864096"/>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R</a:t>
            </a:r>
          </a:p>
        </p:txBody>
      </p:sp>
      <p:sp>
        <p:nvSpPr>
          <p:cNvPr id="7" name="Kosočtverec 6"/>
          <p:cNvSpPr/>
          <p:nvPr/>
        </p:nvSpPr>
        <p:spPr>
          <a:xfrm>
            <a:off x="4139952" y="1490352"/>
            <a:ext cx="972108" cy="950034"/>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I</a:t>
            </a:r>
          </a:p>
        </p:txBody>
      </p:sp>
      <p:sp>
        <p:nvSpPr>
          <p:cNvPr id="8" name="Kosočtverec 7"/>
          <p:cNvSpPr/>
          <p:nvPr/>
        </p:nvSpPr>
        <p:spPr>
          <a:xfrm>
            <a:off x="5530688" y="1456728"/>
            <a:ext cx="864096" cy="972108"/>
          </a:xfrm>
          <a:prstGeom prst="diamond">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O</a:t>
            </a:r>
          </a:p>
        </p:txBody>
      </p:sp>
      <p:sp>
        <p:nvSpPr>
          <p:cNvPr id="9" name="Obdélník 8"/>
          <p:cNvSpPr/>
          <p:nvPr/>
        </p:nvSpPr>
        <p:spPr>
          <a:xfrm>
            <a:off x="6943310" y="1612774"/>
            <a:ext cx="1593854" cy="784548"/>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Dlouhodobá konkurenční výhoda</a:t>
            </a:r>
          </a:p>
        </p:txBody>
      </p:sp>
      <p:sp>
        <p:nvSpPr>
          <p:cNvPr id="11" name="Obdélník 10"/>
          <p:cNvSpPr/>
          <p:nvPr/>
        </p:nvSpPr>
        <p:spPr>
          <a:xfrm>
            <a:off x="1039687" y="2854481"/>
            <a:ext cx="1342892" cy="486054"/>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nevýhoda</a:t>
            </a:r>
          </a:p>
        </p:txBody>
      </p:sp>
      <p:sp>
        <p:nvSpPr>
          <p:cNvPr id="12" name="Obdélník 11"/>
          <p:cNvSpPr/>
          <p:nvPr/>
        </p:nvSpPr>
        <p:spPr>
          <a:xfrm>
            <a:off x="2562368" y="2880451"/>
            <a:ext cx="1368015" cy="486054"/>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Konkurenční parita</a:t>
            </a:r>
          </a:p>
        </p:txBody>
      </p:sp>
      <p:sp>
        <p:nvSpPr>
          <p:cNvPr id="13" name="Obdélník 12"/>
          <p:cNvSpPr/>
          <p:nvPr/>
        </p:nvSpPr>
        <p:spPr>
          <a:xfrm>
            <a:off x="4027981" y="2880451"/>
            <a:ext cx="1383123" cy="720638"/>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Dočasná konkurenční výhoda</a:t>
            </a:r>
          </a:p>
        </p:txBody>
      </p:sp>
      <p:sp>
        <p:nvSpPr>
          <p:cNvPr id="14" name="Obdélník 13"/>
          <p:cNvSpPr/>
          <p:nvPr/>
        </p:nvSpPr>
        <p:spPr>
          <a:xfrm>
            <a:off x="5508702" y="2866796"/>
            <a:ext cx="1351254" cy="713066"/>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solidFill>
                  <a:srgbClr val="000000"/>
                </a:solidFill>
              </a:rPr>
              <a:t>Dočasná konkurenční výhoda</a:t>
            </a:r>
          </a:p>
        </p:txBody>
      </p:sp>
      <p:sp>
        <p:nvSpPr>
          <p:cNvPr id="15" name="Šipka dolů 14"/>
          <p:cNvSpPr/>
          <p:nvPr/>
        </p:nvSpPr>
        <p:spPr>
          <a:xfrm>
            <a:off x="1487594" y="2513390"/>
            <a:ext cx="223539"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7" name="Šipka dolů 16"/>
          <p:cNvSpPr/>
          <p:nvPr/>
        </p:nvSpPr>
        <p:spPr>
          <a:xfrm>
            <a:off x="3147807" y="2497881"/>
            <a:ext cx="245064"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8" name="Šipka dolů 17"/>
          <p:cNvSpPr/>
          <p:nvPr/>
        </p:nvSpPr>
        <p:spPr>
          <a:xfrm>
            <a:off x="4564718" y="2513390"/>
            <a:ext cx="223305"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9" name="Šipka dolů 18"/>
          <p:cNvSpPr/>
          <p:nvPr/>
        </p:nvSpPr>
        <p:spPr>
          <a:xfrm>
            <a:off x="5872403" y="2513390"/>
            <a:ext cx="199681" cy="278738"/>
          </a:xfrm>
          <a:prstGeom prst="down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0" name="Šipka doprava 19"/>
          <p:cNvSpPr/>
          <p:nvPr/>
        </p:nvSpPr>
        <p:spPr>
          <a:xfrm>
            <a:off x="2187130" y="1923679"/>
            <a:ext cx="479610" cy="134156"/>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1" name="Šipka doprava 20"/>
          <p:cNvSpPr/>
          <p:nvPr/>
        </p:nvSpPr>
        <p:spPr>
          <a:xfrm>
            <a:off x="3744333" y="1897532"/>
            <a:ext cx="311880" cy="160303"/>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2" name="Šipka doprava 21"/>
          <p:cNvSpPr/>
          <p:nvPr/>
        </p:nvSpPr>
        <p:spPr>
          <a:xfrm>
            <a:off x="5166066" y="1923679"/>
            <a:ext cx="295992" cy="134156"/>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3" name="Šipka doprava 22"/>
          <p:cNvSpPr/>
          <p:nvPr/>
        </p:nvSpPr>
        <p:spPr>
          <a:xfrm flipV="1">
            <a:off x="6463414" y="1897531"/>
            <a:ext cx="396542" cy="160304"/>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950666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2693</TotalTime>
  <Words>19592</Words>
  <Application>Microsoft Office PowerPoint</Application>
  <PresentationFormat>Předvádění na obrazovce (16:9)</PresentationFormat>
  <Paragraphs>1572</Paragraphs>
  <Slides>183</Slides>
  <Notes>5</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183</vt:i4>
      </vt:variant>
    </vt:vector>
  </HeadingPairs>
  <TitlesOfParts>
    <vt:vector size="188" baseType="lpstr">
      <vt:lpstr>Arial</vt:lpstr>
      <vt:lpstr>Calibri</vt:lpstr>
      <vt:lpstr>Enriqueta</vt:lpstr>
      <vt:lpstr>Times New Roman</vt:lpstr>
      <vt:lpstr>SLU</vt:lpstr>
      <vt:lpstr>Základní informace k předmětu</vt:lpstr>
      <vt:lpstr>Podstata a význam strategického managementu v organizaci</vt:lpstr>
      <vt:lpstr>Pojetí strategického řízení</vt:lpstr>
      <vt:lpstr>Vybrané definice strategického řízení</vt:lpstr>
      <vt:lpstr>Vývoj zaměření strategického řízení</vt:lpstr>
      <vt:lpstr>Obsah strategického řízení</vt:lpstr>
      <vt:lpstr>Základní charakteristiky strategického řízení</vt:lpstr>
      <vt:lpstr>Postavení strategického řízení v systému řízení podniku</vt:lpstr>
      <vt:lpstr>Postavení strategického řízení</vt:lpstr>
      <vt:lpstr>Vlastnosti, specifika strategického řízení</vt:lpstr>
      <vt:lpstr>Význam a výhody strategického řízení</vt:lpstr>
      <vt:lpstr>Podstata strategického rozhodování</vt:lpstr>
      <vt:lpstr>Rozdíly mezi strategickým a operativním rozhodováním</vt:lpstr>
      <vt:lpstr>Postup strategického rozhodování</vt:lpstr>
      <vt:lpstr>Chápání strategického procesu rozhodování</vt:lpstr>
      <vt:lpstr>Charakteristiky strategického rozhodování</vt:lpstr>
      <vt:lpstr>Vlastnosti strategického rozhodování I</vt:lpstr>
      <vt:lpstr>Vlastnosti strategického rozhodování II</vt:lpstr>
      <vt:lpstr>Metody a techniky strategického rozhodování</vt:lpstr>
      <vt:lpstr>Metody a techniky strategického rozhodování</vt:lpstr>
      <vt:lpstr>Myšlenkové mapy</vt:lpstr>
      <vt:lpstr>Strategické myšlení</vt:lpstr>
      <vt:lpstr>Potřeba a význam strategického myšlení</vt:lpstr>
      <vt:lpstr>Přínosy strategického myšlení</vt:lpstr>
      <vt:lpstr>Principy strategického myšlení</vt:lpstr>
      <vt:lpstr>Liedtkův model elementů strategického myšlení</vt:lpstr>
      <vt:lpstr>Prvky Liedtkova modelu strategického myšlení</vt:lpstr>
      <vt:lpstr>Překážky strategického myšlení I</vt:lpstr>
      <vt:lpstr>Překážky strategického myšlení II</vt:lpstr>
      <vt:lpstr>Překážky strategického myšlení III</vt:lpstr>
      <vt:lpstr>Sekvenční model tvorby strategie organizace</vt:lpstr>
      <vt:lpstr>Pojem „strategie“</vt:lpstr>
      <vt:lpstr>Vymezení strategie I</vt:lpstr>
      <vt:lpstr>Vymezení strategie II</vt:lpstr>
      <vt:lpstr>Podstata strategie</vt:lpstr>
      <vt:lpstr>Aktivity spojené se strategií</vt:lpstr>
      <vt:lpstr>Požadavky na formulaci strategie</vt:lpstr>
      <vt:lpstr>Model strategie podniku</vt:lpstr>
      <vt:lpstr>Strategie a konkurenční výhoda I</vt:lpstr>
      <vt:lpstr>Strategie a konkurenční výhoda II</vt:lpstr>
      <vt:lpstr>Hlavní zájmy zájmových skupin I</vt:lpstr>
      <vt:lpstr>Hlavní zájmy zájmových skupin II</vt:lpstr>
      <vt:lpstr>Externí faktory ovlivňující strategii podniku</vt:lpstr>
      <vt:lpstr>Interní faktory ovlivňující strategii podniku</vt:lpstr>
      <vt:lpstr>Změny vyvolané strategií</vt:lpstr>
      <vt:lpstr>Příčiny odporu zaměstnanců vůči strategii</vt:lpstr>
      <vt:lpstr>Změny povinností manažera se změnou strategie</vt:lpstr>
      <vt:lpstr>Otázky týkající se obsahu a procesu strategie</vt:lpstr>
      <vt:lpstr>Finanční řízení ve vazbě na podnikovou strategii</vt:lpstr>
      <vt:lpstr>Strategické představy a cíle organizace</vt:lpstr>
      <vt:lpstr>Prognózování a tvorba strategie</vt:lpstr>
      <vt:lpstr>Faktory ovlivňující kvalitu prognózy</vt:lpstr>
      <vt:lpstr>Prognostické metody</vt:lpstr>
      <vt:lpstr>Klasifikace prognostických metod I</vt:lpstr>
      <vt:lpstr>Klasifikace prognostických metod II</vt:lpstr>
      <vt:lpstr>Kvantitativní prognostické metody</vt:lpstr>
      <vt:lpstr>Kvalitativní prognostické metody</vt:lpstr>
      <vt:lpstr>Použitelnost prognostických metod</vt:lpstr>
      <vt:lpstr>Vize</vt:lpstr>
      <vt:lpstr>Pojetí vize</vt:lpstr>
      <vt:lpstr>Požadavky na vizi </vt:lpstr>
      <vt:lpstr>Postup tvorby vize</vt:lpstr>
      <vt:lpstr>Mise - poslání</vt:lpstr>
      <vt:lpstr>Co by měla obsahovat mise</vt:lpstr>
      <vt:lpstr>Základní pravidla pro tvorbu mise</vt:lpstr>
      <vt:lpstr>Hodnoty podniku</vt:lpstr>
      <vt:lpstr>Příklad hodnot podniku</vt:lpstr>
      <vt:lpstr>Strategické cíle podniku</vt:lpstr>
      <vt:lpstr>Pravidla pro stanovení cílů podniku I</vt:lpstr>
      <vt:lpstr>Pravidla pro stanovení cílů podniku II</vt:lpstr>
      <vt:lpstr>Hierarchizace a skupiny cílů</vt:lpstr>
      <vt:lpstr>Strategické cíle respektující zájmy společnosti</vt:lpstr>
      <vt:lpstr>Příklad strategických cílů</vt:lpstr>
      <vt:lpstr>Strategická analýza a metody využitelné při tvorbě strategie</vt:lpstr>
      <vt:lpstr>Podstata strategické analýzy</vt:lpstr>
      <vt:lpstr>Struktura strategické analýzy</vt:lpstr>
      <vt:lpstr>Charakteristika externího prostředí </vt:lpstr>
      <vt:lpstr>Makroprostředí</vt:lpstr>
      <vt:lpstr>Prvky makroprostředí</vt:lpstr>
      <vt:lpstr>Metody analýzy makroprostředí</vt:lpstr>
      <vt:lpstr>PEST analýza</vt:lpstr>
      <vt:lpstr>Tržní prostředí</vt:lpstr>
      <vt:lpstr>Trh</vt:lpstr>
      <vt:lpstr>Odvětví</vt:lpstr>
      <vt:lpstr>Metody analýzy odvětví a trhu</vt:lpstr>
      <vt:lpstr>Metody analýzy odvětví I</vt:lpstr>
      <vt:lpstr>Metody analýzy odvětví II</vt:lpstr>
      <vt:lpstr>Porterova analýza pěti konkurenčních sil</vt:lpstr>
      <vt:lpstr>Výzkum trhu</vt:lpstr>
      <vt:lpstr>Interní prostředí podniku</vt:lpstr>
      <vt:lpstr>Prvky interního prostředí podniku</vt:lpstr>
      <vt:lpstr>Zdroje podniku</vt:lpstr>
      <vt:lpstr>Metody analýzy interního prostředí</vt:lpstr>
      <vt:lpstr>Analýza hodnototvorného řetězce podle M. Portera</vt:lpstr>
      <vt:lpstr>Hodnototvorný řetězec M. Portera</vt:lpstr>
      <vt:lpstr>Metoda 7S</vt:lpstr>
      <vt:lpstr>Metoda 6M</vt:lpstr>
      <vt:lpstr>Metoda VRIO</vt:lpstr>
      <vt:lpstr>Aplikace metody VRIO</vt:lpstr>
      <vt:lpstr>Model EFQM</vt:lpstr>
      <vt:lpstr>Model EFQM</vt:lpstr>
      <vt:lpstr>Model CAF</vt:lpstr>
      <vt:lpstr>Metody syntetického charakteru</vt:lpstr>
      <vt:lpstr>Konfrontační SWOT analýza (TOWS, WOTS matice) </vt:lpstr>
      <vt:lpstr>Strategické přístupy konfrontační SWOT analýzy</vt:lpstr>
      <vt:lpstr>Problémy spojené s využitím SWOT analýzy</vt:lpstr>
      <vt:lpstr>Matice IFE (Internal Forces Evaluation)</vt:lpstr>
      <vt:lpstr>Matice EFE (External Forces Evaluation)</vt:lpstr>
      <vt:lpstr>Matice IE</vt:lpstr>
      <vt:lpstr>Dynamická strategická rozvaha</vt:lpstr>
      <vt:lpstr>Dynamická strategická rozvaha – podstata metody</vt:lpstr>
      <vt:lpstr>Dynamická strategická rozvaha - postup</vt:lpstr>
      <vt:lpstr>Zobrazení dynamické strategické rozvahy</vt:lpstr>
      <vt:lpstr>Benchmarking</vt:lpstr>
      <vt:lpstr>Typologie strategií organizací</vt:lpstr>
      <vt:lpstr>Strategické cíle</vt:lpstr>
      <vt:lpstr>Podniková strategie</vt:lpstr>
      <vt:lpstr>Typologie strategií I</vt:lpstr>
      <vt:lpstr>Typologie strategií II</vt:lpstr>
      <vt:lpstr>Celopodniková (korporátní) strategie</vt:lpstr>
      <vt:lpstr>Směry korporátní strategie</vt:lpstr>
      <vt:lpstr>Podstata business strategie</vt:lpstr>
      <vt:lpstr>Specifika business strategie</vt:lpstr>
      <vt:lpstr>Vlivy působící na business strategii</vt:lpstr>
      <vt:lpstr>Základní strategická rozhodnutí spojená s business strategií</vt:lpstr>
      <vt:lpstr>Generické konkurenční strategie podle M. Portera I </vt:lpstr>
      <vt:lpstr>Generické konkurenční strategie podle M. Portera</vt:lpstr>
      <vt:lpstr>Strategie rudého a modrého oceánu I</vt:lpstr>
      <vt:lpstr>Strategie rudého a modrého oceánu II</vt:lpstr>
      <vt:lpstr>Strategie modrého oceánu</vt:lpstr>
      <vt:lpstr>Business strategie podle P. Druckera</vt:lpstr>
      <vt:lpstr>Funkční strategie podniku I</vt:lpstr>
      <vt:lpstr>Funkční strategie podniku II</vt:lpstr>
      <vt:lpstr>Strategie funkčních oblastí podniku</vt:lpstr>
      <vt:lpstr>Speciální strategie</vt:lpstr>
      <vt:lpstr>Podstata inovací</vt:lpstr>
      <vt:lpstr>Podstata krize</vt:lpstr>
      <vt:lpstr>Krizové strategie</vt:lpstr>
      <vt:lpstr>Poslání krizové strategie</vt:lpstr>
      <vt:lpstr>Strategické krizové plánování</vt:lpstr>
      <vt:lpstr>Výběr, implementace a kontrola strategie organizace </vt:lpstr>
      <vt:lpstr>Výběr strategie</vt:lpstr>
      <vt:lpstr>Proces výběru strategie</vt:lpstr>
      <vt:lpstr>Generování strategických alternativ</vt:lpstr>
      <vt:lpstr>Proces generování strategických alternativ</vt:lpstr>
      <vt:lpstr>Typy alternativ</vt:lpstr>
      <vt:lpstr>Kritéria výběru strategie</vt:lpstr>
      <vt:lpstr>Přístupy k výběru strategie I</vt:lpstr>
      <vt:lpstr>Přístupy k výběru strategie II</vt:lpstr>
      <vt:lpstr>Podstata implementace strategie</vt:lpstr>
      <vt:lpstr>Plán implementace strategie</vt:lpstr>
      <vt:lpstr>Důvody náročnosti implementace strategie I</vt:lpstr>
      <vt:lpstr>Důvody náročnosti implementace strategie II</vt:lpstr>
      <vt:lpstr>Východiska a faktory ovlivňující implementaci strategii</vt:lpstr>
      <vt:lpstr>Model řízení změny – implementace </vt:lpstr>
      <vt:lpstr>Postoj zaměstnanců ke změnám při implementaci</vt:lpstr>
      <vt:lpstr>Překonání odporu ke změnám dle Kottera</vt:lpstr>
      <vt:lpstr>Přístupy k implementaci strategie</vt:lpstr>
      <vt:lpstr>Klíčové faktory úspěchu implementace strategie</vt:lpstr>
      <vt:lpstr>Další úkoly významné při implementaci strategie</vt:lpstr>
      <vt:lpstr>Faktory důležité pro úspěšnou implementaci strategie</vt:lpstr>
      <vt:lpstr>Bariéry implementace strategie</vt:lpstr>
      <vt:lpstr>Pojetí kontroly</vt:lpstr>
      <vt:lpstr>Vlastnosti kontrolního procesu</vt:lpstr>
      <vt:lpstr>Funkce kontrolního procesu</vt:lpstr>
      <vt:lpstr>Fáze kontrolního procesu</vt:lpstr>
      <vt:lpstr>Tvorba kontrolního systému</vt:lpstr>
      <vt:lpstr>Zásady efektivní kontroly</vt:lpstr>
      <vt:lpstr>Nedostatky kontroly</vt:lpstr>
      <vt:lpstr>Úrovně kontrol v podniku z pohledu řízení </vt:lpstr>
      <vt:lpstr>Strategická kontrola</vt:lpstr>
      <vt:lpstr>Náplň strategického kontrolního procesu</vt:lpstr>
      <vt:lpstr>Zaměření a oblasti strategické kontroly</vt:lpstr>
      <vt:lpstr>Uplatnění strategické kontroly I</vt:lpstr>
      <vt:lpstr>Uplatnění strategické kontroly II</vt:lpstr>
      <vt:lpstr>Uplatnění strategické kontroly III</vt:lpstr>
      <vt:lpstr>Význam strategické kontroly I</vt:lpstr>
      <vt:lpstr>Význam strategické kontroly II</vt:lpstr>
      <vt:lpstr>Hodnotící kritéria</vt:lpstr>
      <vt:lpstr>Odchylky zjištěné v průběhu kontroly</vt:lpstr>
      <vt:lpstr>Strategický audit</vt:lpstr>
      <vt:lpstr>Postup a položky strategického auditu</vt:lpstr>
      <vt:lpstr>Specifické formy kontroly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zap0046</cp:lastModifiedBy>
  <cp:revision>101</cp:revision>
  <dcterms:created xsi:type="dcterms:W3CDTF">2016-07-06T15:42:34Z</dcterms:created>
  <dcterms:modified xsi:type="dcterms:W3CDTF">2021-03-17T11:04:02Z</dcterms:modified>
</cp:coreProperties>
</file>