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70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  <a:srgbClr val="0066FF"/>
    <a:srgbClr val="3366FF"/>
    <a:srgbClr val="CC3300"/>
    <a:srgbClr val="FF0000"/>
    <a:srgbClr val="000066"/>
    <a:srgbClr val="FF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3BDB-8472-4350-B1F4-6D8388ABDB73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3E166-8787-4849-A5D0-C9E7A97C70FB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0ABC-F4C6-4FA6-9CB2-A7B4D99994D1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73AB5-4B6A-4DC7-930B-4BBB7D80AE7A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12DB-2C85-423A-A67F-13A767EDABE0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6F4A-ADF1-4AF2-A20F-07257B928330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4EAB-427A-427E-8314-166EB3FEC325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34DA-AEAF-46EC-9CBF-ABD8EC1CD2A9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4F59-2FFE-41E2-BB27-67425FCC4F6B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1DF4-8B0B-4DDB-891D-158E7126A503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4DACA-9830-4DE3-98A4-718AF7A573E9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C70785E-90EF-40A4-868D-936CFC51D20B}" type="slidenum">
              <a:rPr lang="zh-TW" altLang="es-ES"/>
              <a:pPr>
                <a:defRPr/>
              </a:pPr>
              <a:t>‹#›</a:t>
            </a:fld>
            <a:endParaRPr lang="zh-TW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4968875" cy="1296988"/>
          </a:xfrm>
        </p:spPr>
        <p:txBody>
          <a:bodyPr/>
          <a:lstStyle/>
          <a:p>
            <a:pPr eaLnBrk="1" hangingPunct="1"/>
            <a:r>
              <a:rPr lang="es-UY" sz="4800" smtClean="0">
                <a:solidFill>
                  <a:schemeClr val="tx1"/>
                </a:solidFill>
              </a:rPr>
              <a:t>Grammar Lesson</a:t>
            </a:r>
            <a:endParaRPr lang="es-ES" altLang="zh-TW" sz="480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3124200" y="23622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UY" sz="8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Articles</a:t>
            </a:r>
            <a:r>
              <a:rPr lang="es-UY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</a:t>
            </a:r>
          </a:p>
          <a:p>
            <a:pPr algn="ctr">
              <a:defRPr/>
            </a:pPr>
            <a:r>
              <a:rPr lang="es-UY" altLang="zh-TW" sz="8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新細明體" pitchFamily="18" charset="-120"/>
              </a:rPr>
              <a:t>a , </a:t>
            </a:r>
            <a:r>
              <a:rPr lang="es-UY" altLang="zh-TW" sz="8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新細明體" pitchFamily="18" charset="-120"/>
              </a:rPr>
              <a:t>an</a:t>
            </a:r>
            <a:r>
              <a:rPr lang="es-UY" altLang="zh-TW" sz="8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新細明體" pitchFamily="18" charset="-120"/>
              </a:rPr>
              <a:t> , </a:t>
            </a:r>
            <a:r>
              <a:rPr lang="es-UY" altLang="zh-TW" sz="8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  <a:ea typeface="新細明體" pitchFamily="18" charset="-120"/>
              </a:rPr>
              <a:t>the</a:t>
            </a:r>
            <a:endParaRPr lang="es-ES" altLang="zh-TW" sz="8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  <a:ea typeface="新細明體" pitchFamily="18" charset="-12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92500" y="5013325"/>
            <a:ext cx="4319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Teacher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Silvino </a:t>
            </a:r>
            <a:r>
              <a:rPr lang="pt-B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Sieben</a:t>
            </a:r>
            <a:endParaRPr lang="pt-BR" sz="2800" b="1" dirty="0">
              <a:effectLst>
                <a:outerShdw blurRad="38100" dist="38100" dir="2700000" algn="tl">
                  <a:srgbClr val="C0C0C0"/>
                </a:outerShdw>
              </a:effectLst>
              <a:latin typeface="Bradley Hand ITC" pitchFamily="66" charset="0"/>
            </a:endParaRPr>
          </a:p>
          <a:p>
            <a:pPr algn="ctr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1st grade </a:t>
            </a:r>
            <a:r>
              <a:rPr lang="pt-B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of</a:t>
            </a: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 HS</a:t>
            </a:r>
          </a:p>
        </p:txBody>
      </p:sp>
      <p:pic>
        <p:nvPicPr>
          <p:cNvPr id="2053" name="Imagem 4" descr="Logo 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92150"/>
            <a:ext cx="2370137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208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57200" y="10668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Before the superlative form of an adjective:</a:t>
            </a:r>
            <a:endParaRPr lang="en-US" altLang="zh-TW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0" y="0"/>
            <a:ext cx="3059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9600">
                <a:solidFill>
                  <a:srgbClr val="000066"/>
                </a:solidFill>
                <a:latin typeface="Comic Sans MS" pitchFamily="66" charset="0"/>
              </a:rPr>
              <a:t>the</a:t>
            </a:r>
            <a:endParaRPr lang="es-ES" altLang="zh-TW" sz="96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7200" y="35814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Before ordinal numbers:</a:t>
            </a:r>
            <a:endParaRPr lang="en-US" altLang="zh-TW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32435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5541" name="Picture 5" descr="christmas caland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8788" y="4267200"/>
            <a:ext cx="13446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57200" y="56388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twenty- fifth of December </a:t>
            </a:r>
            <a:endParaRPr lang="zh-TW" altLang="en-US" sz="32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62000" y="2819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strongest , </a:t>
            </a:r>
            <a:r>
              <a:rPr lang="en-US" altLang="zh-TW" sz="32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biggest , the </a:t>
            </a:r>
            <a:r>
              <a:rPr lang="en-US" altLang="zh-TW" sz="32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best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… </a:t>
            </a:r>
            <a:endParaRPr lang="zh-TW" altLang="en-US" sz="32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65546" name="Picture 10" descr="C:\Documents and Settings\HP_Administrator\Application Data\Microsoft\Media Catalog\Downloaded Clips\claa\j042697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19812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 descr="C:\Documents and Settings\HP_Administrator\Desktop\MC90043779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52600"/>
            <a:ext cx="14509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 descr="C:\Documents and Settings\HP_Administrator\Desktop\MC90034487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0"/>
            <a:ext cx="1309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65544" grpId="0"/>
      <p:bldP spid="65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28800" y="76200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6600" b="1">
                <a:solidFill>
                  <a:srgbClr val="000066"/>
                </a:solidFill>
                <a:latin typeface="Comic Sans MS" pitchFamily="66" charset="0"/>
              </a:rPr>
              <a:t>zero article</a:t>
            </a:r>
            <a:endParaRPr lang="es-ES" altLang="zh-TW" sz="6600" b="1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12291" name="Picture 4" descr="C:\Documents and Settings\HP_Administrator\Desktop\P.1 lesson plan\clip art\MC9004231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9890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81000" y="16764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People’s personal names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, </a:t>
            </a: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People’s titles</a:t>
            </a:r>
            <a:r>
              <a:rPr lang="en-U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  <a:endParaRPr lang="es-ES" altLang="zh-TW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029200" y="16764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Streets, squares, parks, parts of town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57200" y="4572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Continents, countries, towns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33400" y="3733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zh-TW" sz="2400">
                <a:latin typeface="Comic Sans MS" pitchFamily="66" charset="0"/>
                <a:cs typeface="Times New Roman" pitchFamily="18" charset="0"/>
              </a:rPr>
              <a:t>Mr Brown, Miss </a:t>
            </a:r>
            <a:r>
              <a:rPr lang="en-US" altLang="zh-TW" sz="24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Chan</a:t>
            </a:r>
            <a:r>
              <a:rPr lang="sr-Latn-CS" altLang="zh-TW" sz="2400">
                <a:latin typeface="Comic Sans MS" pitchFamily="66" charset="0"/>
                <a:cs typeface="Times New Roman" pitchFamily="18" charset="0"/>
              </a:rPr>
              <a:t>,</a:t>
            </a:r>
            <a:endParaRPr lang="sr-Latn-CS" altLang="zh-TW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altLang="zh-TW" sz="2400">
                <a:latin typeface="Comic Sans MS" pitchFamily="66" charset="0"/>
                <a:ea typeface="新細明體" pitchFamily="18" charset="-120"/>
              </a:rPr>
              <a:t>Mary, John</a:t>
            </a:r>
            <a:endParaRPr lang="sr-Latn-CS" altLang="zh-TW" sz="2400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238625" y="319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3498" name="Picture 10" descr="gentl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4205288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667000"/>
            <a:ext cx="17526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410200" y="38100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O</a:t>
            </a:r>
            <a:r>
              <a:rPr lang="sr-Latn-CS" altLang="zh-TW" sz="24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xford </a:t>
            </a:r>
            <a:r>
              <a:rPr lang="en-US" altLang="zh-TW" sz="24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Road</a:t>
            </a:r>
            <a:r>
              <a:rPr lang="sr-Latn-CS" altLang="zh-TW" sz="24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, </a:t>
            </a:r>
          </a:p>
          <a:p>
            <a:pPr algn="ctr" eaLnBrk="0" hangingPunct="0"/>
            <a:r>
              <a:rPr lang="es-ES" altLang="zh-TW" sz="24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Victoria Park 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2133600" y="5486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zh-TW" sz="2400">
                <a:latin typeface="Comic Sans MS" pitchFamily="66" charset="0"/>
                <a:cs typeface="Times New Roman" pitchFamily="18" charset="0"/>
              </a:rPr>
              <a:t>North America, Canada, Toronto</a:t>
            </a:r>
            <a:endParaRPr lang="sr-Latn-CS" altLang="zh-TW" sz="2400"/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4295775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3504" name="Picture 16" descr="children and the worl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05400"/>
            <a:ext cx="1371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7" grpId="0"/>
      <p:bldP spid="63502" grpId="0"/>
      <p:bldP spid="635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28800" y="76200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6600" b="1">
                <a:solidFill>
                  <a:srgbClr val="000066"/>
                </a:solidFill>
                <a:latin typeface="Comic Sans MS" pitchFamily="66" charset="0"/>
              </a:rPr>
              <a:t>zero article</a:t>
            </a:r>
            <a:endParaRPr lang="es-ES" altLang="zh-TW" sz="6600" b="1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13315" name="Picture 3" descr="C:\Documents and Settings\HP_Administrator\Desktop\P.1 lesson plan\clip art\MC9004231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9890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486400" y="3886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Languages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762000" y="3886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Sports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57200" y="1524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Days of the week, years, holidays, months, seasons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3124200" y="39004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Meals</a:t>
            </a:r>
            <a:r>
              <a:rPr lang="es-ES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434340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6570" name="Picture 10" descr="englis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495800"/>
            <a:ext cx="14478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5410200" y="579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English, French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  <p:sp>
        <p:nvSpPr>
          <p:cNvPr id="13323" name="Rectangle 14"/>
          <p:cNvSpPr>
            <a:spLocks noChangeArrowheads="1"/>
          </p:cNvSpPr>
          <p:nvPr/>
        </p:nvSpPr>
        <p:spPr bwMode="auto">
          <a:xfrm>
            <a:off x="4233863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6573" name="Picture 13" descr="breakfas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572000"/>
            <a:ext cx="1600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3048000" y="5578475"/>
            <a:ext cx="220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breakfast, lunch, dinner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  <p:sp>
        <p:nvSpPr>
          <p:cNvPr id="13326" name="Rectangle 17"/>
          <p:cNvSpPr>
            <a:spLocks noChangeArrowheads="1"/>
          </p:cNvSpPr>
          <p:nvPr/>
        </p:nvSpPr>
        <p:spPr bwMode="auto">
          <a:xfrm>
            <a:off x="4376738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381000" y="5562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zh-TW" sz="2400">
                <a:latin typeface="Comic Sans MS" pitchFamily="66" charset="0"/>
                <a:cs typeface="Times New Roman" pitchFamily="18" charset="0"/>
              </a:rPr>
              <a:t>table tennis,</a:t>
            </a:r>
            <a:endParaRPr lang="sr-Latn-CS" altLang="zh-TW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football, golf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  <p:pic>
        <p:nvPicPr>
          <p:cNvPr id="66579" name="Picture 19" descr="table tenn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495800"/>
            <a:ext cx="1295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Rectangle 21"/>
          <p:cNvSpPr>
            <a:spLocks noChangeArrowheads="1"/>
          </p:cNvSpPr>
          <p:nvPr/>
        </p:nvSpPr>
        <p:spPr bwMode="auto">
          <a:xfrm>
            <a:off x="426720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6580" name="Picture 20" descr="caland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ECC4"/>
              </a:clrFrom>
              <a:clrTo>
                <a:srgbClr val="F2ECC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981200"/>
            <a:ext cx="1676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1981200" y="3200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Monday, April, spring, Easter, 2009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  <p:bldP spid="66568" grpId="0"/>
      <p:bldP spid="66569" grpId="0"/>
      <p:bldP spid="66572" grpId="0"/>
      <p:bldP spid="66575" grpId="0"/>
      <p:bldP spid="66578" grpId="0"/>
      <p:bldP spid="66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4375150" y="5378450"/>
            <a:ext cx="15684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baby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417888" y="76200"/>
            <a:ext cx="2297112" cy="1219200"/>
          </a:xfrm>
        </p:spPr>
        <p:txBody>
          <a:bodyPr/>
          <a:lstStyle/>
          <a:p>
            <a:pPr eaLnBrk="1" hangingPunct="1"/>
            <a:r>
              <a:rPr lang="es-UY" sz="12900" smtClean="0">
                <a:solidFill>
                  <a:srgbClr val="000066"/>
                </a:solidFill>
                <a:latin typeface="Comic Sans MS" pitchFamily="66" charset="0"/>
              </a:rPr>
              <a:t>a</a:t>
            </a:r>
            <a:endParaRPr lang="es-ES" altLang="zh-TW" sz="12900" smtClean="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82875"/>
            <a:ext cx="8229600" cy="1127125"/>
          </a:xfrm>
        </p:spPr>
        <p:txBody>
          <a:bodyPr/>
          <a:lstStyle/>
          <a:p>
            <a:pPr eaLnBrk="1" hangingPunct="1"/>
            <a:r>
              <a:rPr lang="en-GB" altLang="zh-TW" smtClean="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use “a” with words beginning with </a:t>
            </a:r>
            <a:r>
              <a:rPr lang="en-GB" altLang="zh-TW" smtClean="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</a:rPr>
              <a:t>a consonant</a:t>
            </a:r>
            <a:r>
              <a:rPr lang="en-GB" altLang="zh-TW" smtClean="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 ( b, c, d, f , g … ):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7200" y="138747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use “a” before countable nouns (singular) for </a:t>
            </a:r>
            <a:r>
              <a:rPr lang="en-GB" altLang="zh-TW" sz="320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</a:rPr>
              <a:t>the first time</a:t>
            </a: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:</a:t>
            </a:r>
          </a:p>
        </p:txBody>
      </p:sp>
      <p:pic>
        <p:nvPicPr>
          <p:cNvPr id="54291" name="Picture 19" descr="C:\Documents and Settings\HP_Administrator\Application Data\Microsoft\Media Catalog\Downloaded Clips\cl74\j029005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38600"/>
            <a:ext cx="1676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3" name="Picture 21" descr="C:\Documents and Settings\HP_Administrator\Application Data\Microsoft\Media Catalog\Downloaded Clips\cl90\j03616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1452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1066800" y="5257800"/>
            <a:ext cx="155257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book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 animBg="1"/>
      <p:bldP spid="54275" grpId="0" build="p"/>
      <p:bldP spid="54277" grpId="0"/>
      <p:bldP spid="54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417888" y="76200"/>
            <a:ext cx="22971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12900">
                <a:solidFill>
                  <a:srgbClr val="000066"/>
                </a:solidFill>
                <a:latin typeface="Comic Sans MS" pitchFamily="66" charset="0"/>
              </a:rPr>
              <a:t>a</a:t>
            </a:r>
            <a:endParaRPr lang="es-ES" altLang="zh-TW" sz="129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8600" y="14478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also use”a” before “u” when it is pronounced like the word “you” and </a:t>
            </a:r>
            <a:r>
              <a:rPr lang="en-GB" altLang="zh-TW" sz="320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</a:rPr>
              <a:t>before “eu”</a:t>
            </a: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: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352800" y="5318125"/>
            <a:ext cx="4038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</a:t>
            </a:r>
            <a:r>
              <a:rPr lang="es-ES" altLang="zh-TW" sz="40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s-E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European country</a:t>
            </a:r>
            <a:r>
              <a:rPr lang="es-ES" altLang="zh-TW" sz="29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</a:t>
            </a:r>
            <a:endParaRPr lang="es-ES" altLang="zh-TW" sz="44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57351" name="Picture 7" descr="C:\Documents and Settings\HP_Administrator\Desktop\MC900382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81000" y="5365750"/>
            <a:ext cx="265747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university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86200" y="3065463"/>
            <a:ext cx="2781300" cy="2420937"/>
            <a:chOff x="2448" y="1931"/>
            <a:chExt cx="1752" cy="1525"/>
          </a:xfrm>
        </p:grpSpPr>
        <p:pic>
          <p:nvPicPr>
            <p:cNvPr id="4105" name="Picture 11" descr="C:\Documents and Settings\HP_Administrator\Desktop\MC90015776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1931"/>
              <a:ext cx="1512" cy="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9" descr="C:\Documents and Settings\HP_Administrator\Desktop\MC90035419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8" y="1946"/>
              <a:ext cx="740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4" name="Picture 13" descr="C:\Documents and Settings\HP_Administrator\Desktop\P.1 lesson plan\clip art\MC90042317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9890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 animBg="1"/>
      <p:bldP spid="573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33725" y="4038600"/>
            <a:ext cx="242887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octopus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600200" y="5302250"/>
            <a:ext cx="2613025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umbrella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68338" y="4038600"/>
            <a:ext cx="1770062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igloo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417888" y="76200"/>
            <a:ext cx="22971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12900">
                <a:solidFill>
                  <a:srgbClr val="000066"/>
                </a:solidFill>
                <a:latin typeface="Comic Sans MS" pitchFamily="66" charset="0"/>
              </a:rPr>
              <a:t>an</a:t>
            </a:r>
            <a:endParaRPr lang="es-ES" altLang="zh-TW" sz="129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1000" y="1524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use 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“an” before words beginning with </a:t>
            </a:r>
            <a:r>
              <a:rPr lang="en-US" altLang="zh-TW" sz="320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vowels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(a, e, i, o u):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endParaRPr lang="en-GB" altLang="zh-TW" sz="3200">
              <a:solidFill>
                <a:srgbClr val="000000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58372" name="Picture 4" descr="C:\Documents and Settings\HP_Administrator\Desktop\MC90019895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5088"/>
            <a:ext cx="22098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C:\Documents and Settings\HP_Administrator\Desktop\MC90020921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90800"/>
            <a:ext cx="1828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681788" y="3505200"/>
            <a:ext cx="1547812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axe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58377" name="Picture 9" descr="C:\Documents and Settings\HP_Administrator\Desktop\MC9003512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8275" y="2209800"/>
            <a:ext cx="11017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C:\Documents and Settings\HP_Administrator\Desktop\MC90037109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14478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4953000" y="5715000"/>
            <a:ext cx="2617788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elephant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58382" name="Picture 14" descr="C:\Documents and Settings\HP_Administrator\Application Data\Microsoft\Media Catalog\Downloaded Clips\clb2\j0445566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252913"/>
            <a:ext cx="24384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9" grpId="0" animBg="1"/>
      <p:bldP spid="58373" grpId="0" animBg="1"/>
      <p:bldP spid="58371" grpId="0"/>
      <p:bldP spid="58376" grpId="0" animBg="1"/>
      <p:bldP spid="583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417888" y="76200"/>
            <a:ext cx="22971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12900">
                <a:solidFill>
                  <a:srgbClr val="000066"/>
                </a:solidFill>
                <a:latin typeface="Comic Sans MS" pitchFamily="66" charset="0"/>
              </a:rPr>
              <a:t>an</a:t>
            </a:r>
            <a:endParaRPr lang="es-ES" altLang="zh-TW" sz="129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1000" y="1600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use 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“an” </a:t>
            </a: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before words that start with a </a:t>
            </a:r>
            <a:r>
              <a:rPr lang="en-GB" altLang="zh-TW" sz="320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</a:rPr>
              <a:t>silent “h”</a:t>
            </a: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zh-TW" sz="3200">
              <a:solidFill>
                <a:srgbClr val="000000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6148" name="Picture 6" descr="C:\Documents and Settings\HP_Administrator\Desktop\P.1 lesson plan\clip art\MC90042317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9890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293813" y="4876800"/>
            <a:ext cx="1754187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solidFill>
                  <a:srgbClr val="FF00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h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our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57300" y="2971800"/>
            <a:ext cx="1790700" cy="1828800"/>
            <a:chOff x="2568" y="1920"/>
            <a:chExt cx="1128" cy="1152"/>
          </a:xfrm>
        </p:grpSpPr>
        <p:sp>
          <p:nvSpPr>
            <p:cNvPr id="615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706" y="1920"/>
              <a:ext cx="894" cy="7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Jokewood"/>
                </a:rPr>
                <a:t>60</a:t>
              </a:r>
            </a:p>
          </p:txBody>
        </p:sp>
        <p:sp>
          <p:nvSpPr>
            <p:cNvPr id="615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568" y="2680"/>
              <a:ext cx="1128" cy="3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mic Sans MS"/>
                </a:rPr>
                <a:t>minutes</a:t>
              </a:r>
            </a:p>
          </p:txBody>
        </p:sp>
      </p:grp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4319588" y="4648200"/>
            <a:ext cx="2233612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an </a:t>
            </a:r>
            <a:r>
              <a:rPr lang="es-ES" altLang="zh-TW" sz="3600">
                <a:solidFill>
                  <a:srgbClr val="FF00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h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onour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59409" name="Picture 17">
            <a:hlinkClick r:id="" action="ppaction://noaction">
              <a:snd r:embed="rId3" name="honour.wav"/>
            </a:hlinkClick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9" grpId="0" animBg="1"/>
      <p:bldP spid="594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19400" y="304800"/>
            <a:ext cx="3059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12900">
                <a:solidFill>
                  <a:srgbClr val="000066"/>
                </a:solidFill>
                <a:latin typeface="Comic Sans MS" pitchFamily="66" charset="0"/>
              </a:rPr>
              <a:t>the</a:t>
            </a:r>
            <a:endParaRPr lang="es-ES" altLang="zh-TW" sz="129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16002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use “the” to refer to a specific person, thing or object that has been mentioned before or that is clear from the context.</a:t>
            </a:r>
          </a:p>
          <a:p>
            <a:pPr marL="342900" indent="-342900">
              <a:spcBef>
                <a:spcPct val="20000"/>
              </a:spcBef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  </a:t>
            </a:r>
            <a:r>
              <a:rPr lang="en-GB" altLang="zh-TW" sz="3200">
                <a:solidFill>
                  <a:srgbClr val="CC3300"/>
                </a:solidFill>
                <a:latin typeface="Comic Sans MS" pitchFamily="66" charset="0"/>
                <a:ea typeface="新細明體" pitchFamily="18" charset="-120"/>
              </a:rPr>
              <a:t>(not new information)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5149850"/>
            <a:ext cx="6564313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I see a dog.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The </a:t>
            </a:r>
            <a:r>
              <a:rPr lang="es-ES" altLang="zh-TW" sz="36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dog is eating.</a:t>
            </a:r>
            <a:endParaRPr lang="zh-TW" altLang="en-US" sz="36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60421" name="Picture 5" descr="C:\Documents and Settings\HP_Administrator\Desktop\MC90042703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004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19400" y="304800"/>
            <a:ext cx="3059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12900">
                <a:solidFill>
                  <a:srgbClr val="000066"/>
                </a:solidFill>
                <a:latin typeface="Comic Sans MS" pitchFamily="66" charset="0"/>
              </a:rPr>
              <a:t>the</a:t>
            </a:r>
            <a:endParaRPr lang="es-ES" altLang="zh-TW" sz="129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0" y="17526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We also use “the” when there is only one of something:</a:t>
            </a:r>
            <a:r>
              <a:rPr lang="en-US" altLang="zh-TW" sz="32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 </a:t>
            </a:r>
            <a:endParaRPr lang="en-GB" altLang="zh-TW" sz="3200">
              <a:solidFill>
                <a:srgbClr val="000000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61457" name="Picture 17" descr="solar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600"/>
            <a:ext cx="4191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533400" y="5029200"/>
            <a:ext cx="716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earth,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world,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moon,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sun,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sky,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stars,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air</a:t>
            </a:r>
            <a:endParaRPr lang="zh-TW" altLang="en-US" sz="32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00400" y="304800"/>
            <a:ext cx="3059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9600">
                <a:solidFill>
                  <a:srgbClr val="000066"/>
                </a:solidFill>
                <a:latin typeface="Comic Sans MS" pitchFamily="66" charset="0"/>
              </a:rPr>
              <a:t>the</a:t>
            </a:r>
            <a:endParaRPr lang="es-ES" altLang="zh-TW" sz="96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1000" y="1676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zh-TW" sz="28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“The” is also used in the following cases:</a:t>
            </a:r>
            <a:r>
              <a:rPr lang="en-US" altLang="zh-TW" sz="280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</a:rPr>
              <a:t>  </a:t>
            </a:r>
            <a:endParaRPr lang="en-GB" altLang="zh-TW" sz="2800">
              <a:solidFill>
                <a:srgbClr val="000000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57200" y="23622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zh-TW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Before musical instruments:</a:t>
            </a:r>
            <a:r>
              <a:rPr lang="en-GB" altLang="zh-TW" sz="3200" dirty="0">
                <a:solidFill>
                  <a:srgbClr val="000000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</a:t>
            </a:r>
            <a:endParaRPr lang="es-ES" altLang="zh-TW" sz="280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762000" y="46482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piano,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violin, </a:t>
            </a:r>
            <a:r>
              <a:rPr lang="es-ES" altLang="zh-TW" sz="3600">
                <a:solidFill>
                  <a:srgbClr val="0000FF"/>
                </a:solidFill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the</a:t>
            </a:r>
            <a:r>
              <a:rPr lang="en-US" altLang="zh-TW" sz="32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 guitar</a:t>
            </a:r>
            <a:endParaRPr lang="zh-TW" altLang="en-US" sz="3200">
              <a:latin typeface="Comic Sans MS" pitchFamily="66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62470" name="Picture 6" descr="C:\Documents and Settings\HP_Administrator\Desktop\MC90039146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73450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C:\Documents and Settings\HP_Administrator\Desktop\MC9003536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44850"/>
            <a:ext cx="5889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C:\Documents and Settings\HP_Administrator\Desktop\MC90039144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44850"/>
            <a:ext cx="1447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457200" y="9906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zh-TW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Before mountain groups, rivers, island groups, seas, deserts:</a:t>
            </a:r>
            <a:endParaRPr lang="es-ES" altLang="zh-TW" sz="28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048000" y="0"/>
            <a:ext cx="3059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UY" sz="9600">
                <a:solidFill>
                  <a:srgbClr val="000066"/>
                </a:solidFill>
                <a:latin typeface="Comic Sans MS" pitchFamily="66" charset="0"/>
              </a:rPr>
              <a:t>the</a:t>
            </a:r>
            <a:endParaRPr lang="es-ES" altLang="zh-TW" sz="9600">
              <a:solidFill>
                <a:srgbClr val="00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64518" name="Picture 6" descr="europe ma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81200"/>
            <a:ext cx="25146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-152400" y="321627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r-Latn-CS" altLang="zh-TW" sz="200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the</a:t>
            </a:r>
            <a:r>
              <a:rPr lang="sr-Latn-CS" altLang="zh-TW" sz="2000">
                <a:latin typeface="Comic Sans MS" pitchFamily="66" charset="0"/>
                <a:cs typeface="Times New Roman" pitchFamily="18" charset="0"/>
              </a:rPr>
              <a:t> Un</a:t>
            </a:r>
            <a:r>
              <a:rPr lang="en-US" altLang="zh-TW" sz="2000">
                <a:latin typeface="Comic Sans MS" pitchFamily="66" charset="0"/>
                <a:ea typeface="新細明體" pitchFamily="18" charset="-120"/>
                <a:cs typeface="Times New Roman" pitchFamily="18" charset="0"/>
              </a:rPr>
              <a:t>i</a:t>
            </a:r>
            <a:r>
              <a:rPr lang="sr-Latn-CS" altLang="zh-TW" sz="2000">
                <a:latin typeface="Comic Sans MS" pitchFamily="66" charset="0"/>
                <a:cs typeface="Times New Roman" pitchFamily="18" charset="0"/>
              </a:rPr>
              <a:t>ted Kingdom, </a:t>
            </a:r>
            <a:endParaRPr lang="sr-Latn-CS" altLang="zh-TW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sr-Latn-CS" altLang="zh-TW" sz="20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sr-Latn-CS" altLang="zh-TW" sz="2000"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TW" sz="2000">
                <a:latin typeface="Comic Sans MS" pitchFamily="66" charset="0"/>
                <a:ea typeface="新細明體" pitchFamily="18" charset="-120"/>
              </a:rPr>
              <a:t>United States of America</a:t>
            </a:r>
            <a:r>
              <a:rPr lang="es-ES" altLang="zh-TW" sz="2000">
                <a:ea typeface="新細明體" pitchFamily="18" charset="-120"/>
              </a:rPr>
              <a:t> </a:t>
            </a:r>
          </a:p>
        </p:txBody>
      </p:sp>
      <p:pic>
        <p:nvPicPr>
          <p:cNvPr id="64520" name="Picture 8" descr="dese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4267200"/>
            <a:ext cx="18288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620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altLang="zh-TW" sz="24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 Sahara Desert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  <p:pic>
        <p:nvPicPr>
          <p:cNvPr id="64523" name="Picture 11" descr="mountai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FF9"/>
              </a:clrFrom>
              <a:clrTo>
                <a:srgbClr val="F8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828800"/>
            <a:ext cx="1752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705600" y="3276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altLang="zh-TW" sz="24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 Himalayas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42433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4526" name="Picture 14" descr="sea and pal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249738"/>
            <a:ext cx="22098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114800" y="5578475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altLang="zh-TW" sz="24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 Pacific Ocean</a:t>
            </a:r>
            <a:endParaRPr lang="en-US" altLang="zh-TW" sz="2400">
              <a:latin typeface="Comic Sans MS" pitchFamily="66" charset="0"/>
              <a:ea typeface="新細明體" pitchFamily="18" charset="-120"/>
            </a:endParaRPr>
          </a:p>
          <a:p>
            <a:pPr algn="ctr"/>
            <a:r>
              <a:rPr lang="en-US" altLang="zh-TW" sz="24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en-US" altLang="zh-TW" sz="2400">
                <a:latin typeface="Comic Sans MS" pitchFamily="66" charset="0"/>
                <a:ea typeface="新細明體" pitchFamily="18" charset="-120"/>
              </a:rPr>
              <a:t> Nile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4248150" y="311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64529" name="Picture 17" descr="island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050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4343400" y="3352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altLang="zh-TW" sz="240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the</a:t>
            </a:r>
            <a:r>
              <a:rPr lang="sr-Latn-CS" altLang="zh-TW" sz="2400">
                <a:latin typeface="Comic Sans MS" pitchFamily="66" charset="0"/>
                <a:ea typeface="新細明體" pitchFamily="18" charset="-120"/>
              </a:rPr>
              <a:t> Philipines</a:t>
            </a:r>
            <a:r>
              <a:rPr lang="en-US" altLang="zh-TW" sz="2400">
                <a:latin typeface="Comic Sans MS" pitchFamily="66" charset="0"/>
                <a:ea typeface="新細明體" pitchFamily="18" charset="-120"/>
              </a:rPr>
              <a:t> </a:t>
            </a:r>
            <a:r>
              <a:rPr lang="es-ES" altLang="zh-TW" sz="2400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9" grpId="0"/>
      <p:bldP spid="64522" grpId="0"/>
      <p:bldP spid="64525" grpId="0"/>
      <p:bldP spid="64528" grpId="0"/>
      <p:bldP spid="6453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392</Words>
  <Application>Microsoft Office PowerPoint</Application>
  <PresentationFormat>Předvádění na obrazovce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新細明體</vt:lpstr>
      <vt:lpstr>Bradley Hand ITC</vt:lpstr>
      <vt:lpstr>Comic Sans MS</vt:lpstr>
      <vt:lpstr>Times New Roman</vt:lpstr>
      <vt:lpstr>Diseño predeterminado</vt:lpstr>
      <vt:lpstr>Grammar Lesson</vt:lpstr>
      <vt:lpstr>a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Uživatel</cp:lastModifiedBy>
  <cp:revision>48</cp:revision>
  <dcterms:created xsi:type="dcterms:W3CDTF">2009-10-07T17:55:06Z</dcterms:created>
  <dcterms:modified xsi:type="dcterms:W3CDTF">2020-04-12T10:49:59Z</dcterms:modified>
</cp:coreProperties>
</file>