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2"/>
  </p:sldMasterIdLst>
  <p:notesMasterIdLst>
    <p:notesMasterId r:id="rId23"/>
  </p:notesMasterIdLst>
  <p:handoutMasterIdLst>
    <p:handoutMasterId r:id="rId24"/>
  </p:handoutMasterIdLst>
  <p:sldIdLst>
    <p:sldId id="337" r:id="rId3"/>
    <p:sldId id="288" r:id="rId4"/>
    <p:sldId id="291" r:id="rId5"/>
    <p:sldId id="292" r:id="rId6"/>
    <p:sldId id="318" r:id="rId7"/>
    <p:sldId id="293" r:id="rId8"/>
    <p:sldId id="294" r:id="rId9"/>
    <p:sldId id="316" r:id="rId10"/>
    <p:sldId id="297" r:id="rId11"/>
    <p:sldId id="299" r:id="rId12"/>
    <p:sldId id="317" r:id="rId13"/>
    <p:sldId id="296" r:id="rId14"/>
    <p:sldId id="300" r:id="rId15"/>
    <p:sldId id="319" r:id="rId16"/>
    <p:sldId id="301" r:id="rId17"/>
    <p:sldId id="302" r:id="rId18"/>
    <p:sldId id="303" r:id="rId19"/>
    <p:sldId id="304" r:id="rId20"/>
    <p:sldId id="320" r:id="rId21"/>
    <p:sldId id="307" r:id="rId22"/>
  </p:sldIdLst>
  <p:sldSz cx="9144000" cy="6858000" type="screen4x3"/>
  <p:notesSz cx="6858000" cy="9144000"/>
  <p:embeddedFontLst>
    <p:embeddedFont>
      <p:font typeface="Segoe UI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50" autoAdjust="0"/>
  </p:normalViewPr>
  <p:slideViewPr>
    <p:cSldViewPr>
      <p:cViewPr varScale="1">
        <p:scale>
          <a:sx n="68" d="100"/>
          <a:sy n="68" d="100"/>
        </p:scale>
        <p:origin x="-14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tags" Target="tags/tag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5A09F7-3AD9-4626-8896-DAAC058495C5}" type="datetimeFigureOut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947652-2EAA-4E60-A3D8-1560A872A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638A43-4CD3-4ADE-8934-1151D7AE59CA}" type="datetimeFigureOut">
              <a:rPr lang="en-US"/>
              <a:pPr>
                <a:defRPr/>
              </a:pPr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D23AB4-4CCE-4808-9623-041A782E8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600" y="13284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3250-F656-4E35-8D6B-010771E3C5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B840-2235-4F15-9989-C1D7F4594B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5181600"/>
            <a:ext cx="3962400" cy="3381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05200" y="5486400"/>
            <a:ext cx="3962400" cy="804862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03808-6456-41B5-8DCF-28E5D2ADD6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DB182-5053-4059-A535-5BC07BF7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274638"/>
            <a:ext cx="1219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7162800" cy="62785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373563"/>
          </a:xfrm>
        </p:spPr>
        <p:txBody>
          <a:bodyPr/>
          <a:lstStyle>
            <a:lvl1pPr marL="0" indent="0">
              <a:lnSpc>
                <a:spcPts val="2600"/>
              </a:lnSpc>
              <a:buFontTx/>
              <a:buNone/>
              <a:defRPr sz="2800" b="1"/>
            </a:lvl1pPr>
            <a:lvl2pPr marL="684213" indent="-227013">
              <a:lnSpc>
                <a:spcPts val="2600"/>
              </a:lnSpc>
              <a:defRPr sz="2400"/>
            </a:lvl2pPr>
            <a:lvl3pPr marL="1087438" indent="-173038">
              <a:lnSpc>
                <a:spcPts val="2600"/>
              </a:lnSpc>
              <a:defRPr sz="20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3124200" y="65500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7200" y="6550025"/>
            <a:ext cx="2133600" cy="3651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B471A0D-FFB1-4B72-8CDC-3CEBAACED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676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2400" baseline="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34FE-3A55-46C1-AE26-7811500701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90CC-79EF-4B6D-B007-0CAF3FC909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0E05-46FB-43BE-A728-47B93BF0E4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752601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352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352800"/>
            <a:ext cx="57150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9A41-26A0-43BC-89C3-9BDA376A22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2"/>
          <p:cNvCxnSpPr>
            <a:endCxn id="9" idx="3"/>
          </p:cNvCxnSpPr>
          <p:nvPr userDrawn="1"/>
        </p:nvCxnSpPr>
        <p:spPr>
          <a:xfrm rot="5400000">
            <a:off x="1651000" y="3303588"/>
            <a:ext cx="3100387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/>
          <p:cNvCxnSpPr/>
          <p:nvPr userDrawn="1"/>
        </p:nvCxnSpPr>
        <p:spPr>
          <a:xfrm rot="5400000">
            <a:off x="3963194" y="3809206"/>
            <a:ext cx="4114800" cy="1588"/>
          </a:xfrm>
          <a:prstGeom prst="line">
            <a:avLst/>
          </a:prstGeom>
          <a:ln w="25400">
            <a:solidFill>
              <a:schemeClr val="accent4">
                <a:lumMod val="75000"/>
                <a:alpha val="2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7526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91933-3D56-4692-BBF1-CAB1EDDB06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041775" cy="40687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32004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E0D0-FAC0-45E5-A5C0-34B5AA3AD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28400"/>
            <a:ext cx="8229600" cy="639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200" y="914400"/>
            <a:ext cx="81534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09DB8-3CF3-49A4-A1E2-A244AF28C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14338" y="45720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42088"/>
            <a:ext cx="2895600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Revision of Advanced English Grammar for 1st Year Students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542088"/>
            <a:ext cx="21336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DABCA4-BC98-483F-B7E1-E4C5149911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29" r:id="rId3"/>
    <p:sldLayoutId id="2147483830" r:id="rId4"/>
    <p:sldLayoutId id="2147483831" r:id="rId5"/>
    <p:sldLayoutId id="2147483832" r:id="rId6"/>
    <p:sldLayoutId id="2147483839" r:id="rId7"/>
    <p:sldLayoutId id="2147483833" r:id="rId8"/>
    <p:sldLayoutId id="2147483834" r:id="rId9"/>
    <p:sldLayoutId id="2147483835" r:id="rId10"/>
    <p:sldLayoutId id="2147483836" r:id="rId11"/>
    <p:sldLayoutId id="2147483840" r:id="rId12"/>
    <p:sldLayoutId id="2147483841" r:id="rId13"/>
    <p:sldLayoutId id="2147483842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1596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115964"/>
          </a:solidFill>
          <a:latin typeface="Segoe U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defRPr sz="3200" kern="1200">
          <a:solidFill>
            <a:srgbClr val="1159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800" kern="1200">
          <a:solidFill>
            <a:srgbClr val="11596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400" kern="1200">
          <a:solidFill>
            <a:srgbClr val="11596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000" kern="1200">
          <a:solidFill>
            <a:srgbClr val="11596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3495C"/>
        </a:buClr>
        <a:buSzPct val="70000"/>
        <a:buFont typeface="Arial" charset="0"/>
        <a:buChar char="•"/>
        <a:defRPr sz="2000" kern="1200">
          <a:solidFill>
            <a:srgbClr val="1159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English Tenses </a:t>
            </a:r>
            <a:endParaRPr lang="el-GR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5 - Θέση περιεχομένου" descr="english-tenses-infograph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8569325" cy="4895850"/>
          </a:xfrm>
        </p:spPr>
      </p:pic>
      <p:sp>
        <p:nvSpPr>
          <p:cNvPr id="5" name="4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550025"/>
            <a:ext cx="6019800" cy="365125"/>
          </a:xfrm>
        </p:spPr>
        <p:txBody>
          <a:bodyPr/>
          <a:lstStyle/>
          <a:p>
            <a:pPr algn="r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6 - Εικόνα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1484313"/>
            <a:ext cx="8515350" cy="4641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Some verbs in English are only very rarely used in Continuous tenses. These include verbs that describe: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Mental states and processes: e.g. believe, know, think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Responses of the senses: e.g. smell, taste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Emotional responses: e.g. adore, admire, detest, hate, like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Ongoing process: have to need want.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Permanent qualities of characteristics: consist, contain, belong</a:t>
            </a:r>
          </a:p>
          <a:p>
            <a:pPr eaLnBrk="1" hangingPunct="1"/>
            <a:endParaRPr lang="en-US" sz="2000" b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Some of these verbs can form Continuous but their meaning change.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e.g.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 am seeing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my doctor this afternoon. (i.e. I have an arranged appointment)</a:t>
            </a:r>
          </a:p>
          <a:p>
            <a:pPr algn="r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I can see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the kite flying high. (I have the ability to see).</a:t>
            </a:r>
          </a:p>
        </p:txBody>
      </p:sp>
      <p:sp>
        <p:nvSpPr>
          <p:cNvPr id="27652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Forms (Present Progressive)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308725"/>
            <a:ext cx="5840413" cy="360363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30726" name="5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6 - Εικόνα" descr="imagesESEJQ869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6372225" y="1916113"/>
            <a:ext cx="277177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7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5 - Θέση περιεχομένου" descr="present-continuous-simple-present-10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752600"/>
            <a:ext cx="8588375" cy="43735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A. Simple Present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permanent states of affairs</a:t>
            </a: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e.g. I speak four languages and I live in </a:t>
            </a:r>
            <a:r>
              <a:rPr lang="cs-CZ" sz="2000" b="0" dirty="0" smtClean="0">
                <a:latin typeface="Times New Roman" pitchFamily="18" charset="0"/>
                <a:cs typeface="Times New Roman" pitchFamily="18" charset="0"/>
              </a:rPr>
              <a:t>L.A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general truths</a:t>
            </a: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e.g. 2 plus 2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The sun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rises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from the East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sets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in the West.</a:t>
            </a: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habitual actions 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with adverbs of frequency and time adverbials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e.g. I usually drive to work every day. </a:t>
            </a:r>
          </a:p>
          <a:p>
            <a:pPr eaLnBrk="1" hangingPunct="1">
              <a:buFontTx/>
              <a:buChar char="-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future actions (when used in itineraries)</a:t>
            </a:r>
          </a:p>
          <a:p>
            <a:pPr algn="ctr" eaLnBrk="1" hangingPunct="1">
              <a:buFontTx/>
              <a:buChar char="-"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e.g. My train leaves at 8 ‘clock tomorrow morning.</a:t>
            </a:r>
            <a:endParaRPr lang="el-GR" sz="2000" b="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Tenses Meaning (Simple Present)</a:t>
            </a:r>
          </a:p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32774" name="5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71438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6 - Εικόνα" descr="imagesHLG46VJ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19161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7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752600"/>
            <a:ext cx="8588375" cy="4373563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B. Present Continuous</a:t>
            </a:r>
          </a:p>
          <a:p>
            <a:pPr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For actions that are happening now, at the time of speaking. 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(now, at the moment).</a:t>
            </a:r>
          </a:p>
          <a:p>
            <a:pPr eaLnBrk="1" hangingPunct="1">
              <a:buFontTx/>
              <a:buChar char="-"/>
            </a:pP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e.g. I am writing my essay now as I will not be able to do it tomorrow.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-For preplanned actions (‘is going to’) (with any future phrase)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e.g.  I am going to go to the US next month to visit my brother and his family.</a:t>
            </a:r>
          </a:p>
          <a:p>
            <a:pPr eaLnBrk="1" hangingPunct="1"/>
            <a:endParaRPr lang="en-US" sz="2000" b="0" smtClean="0"/>
          </a:p>
        </p:txBody>
      </p:sp>
      <p:sp>
        <p:nvSpPr>
          <p:cNvPr id="29700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Tenses Meaning (Present Progressive)</a:t>
            </a:r>
          </a:p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33798" name="5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6 - Εικόνα" descr="nothing-simple-continuou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2600"/>
            <a:ext cx="41529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7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5 - Θέση περιεχομένου" descr="maxresdefaul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1557338"/>
            <a:ext cx="8820150" cy="4568825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1. Simple Present Perfect</a:t>
            </a:r>
          </a:p>
          <a:p>
            <a:pPr algn="ctr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Structure: </a:t>
            </a:r>
          </a:p>
          <a:p>
            <a:pPr algn="ctr"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Have/has + Past Participle of the Verb</a:t>
            </a:r>
          </a:p>
          <a:p>
            <a:pPr algn="ctr"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Past participle for regular verbs + ed and for irregular verbs</a:t>
            </a:r>
          </a:p>
          <a:p>
            <a:pPr algn="ctr"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(See verb formation in the Simple Past)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2. Present Perfect Continuous</a:t>
            </a:r>
          </a:p>
          <a:p>
            <a:pPr algn="ctr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Structure: </a:t>
            </a:r>
          </a:p>
          <a:p>
            <a:pPr algn="ctr"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Have/has + been + V-ing</a:t>
            </a:r>
          </a:p>
        </p:txBody>
      </p:sp>
      <p:sp>
        <p:nvSpPr>
          <p:cNvPr id="35844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Present Tense Forms (Simple Present Perfect &amp; Continuous)</a:t>
            </a:r>
          </a:p>
          <a:p>
            <a:pPr eaLnBrk="1" hangingPunct="1"/>
            <a:endParaRPr lang="el-GR" smtClean="0"/>
          </a:p>
        </p:txBody>
      </p:sp>
      <p:pic>
        <p:nvPicPr>
          <p:cNvPr id="35846" name="6 - Εικόνα" descr="UVu6hyVpmcYisneNFBHZs4Jo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49725"/>
            <a:ext cx="30972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7 - Εικόνα" descr="untitled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063"/>
            <a:ext cx="34194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Simple Present Perfect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have eaten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n-US" sz="2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He/she/It has eaten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eaten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He/she/It eaten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74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Negation</a:t>
            </a: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have not (haven’t) eaten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hangingPunct="1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He/she/It hasn’t eaten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hangingPunct="1"/>
            <a:endParaRPr lang="en-US" sz="2000" smtClean="0"/>
          </a:p>
          <a:p>
            <a:pPr eaLnBrk="1" hangingPunct="1"/>
            <a:endParaRPr lang="el-GR" smtClean="0"/>
          </a:p>
        </p:txBody>
      </p:sp>
      <p:sp>
        <p:nvSpPr>
          <p:cNvPr id="31748" name="4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9" name="7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Forms – Simple Present Perfect</a:t>
            </a:r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6418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Present Perfect Continuous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been eating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He/she/It has been eating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been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eating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Has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He/she/It been eating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771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Negation</a:t>
            </a: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have not (haven’t) been 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hangingPunct="1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He/she/It has not (hasn’t) been 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eaLnBrk="1" hangingPunct="1"/>
            <a:endParaRPr lang="el-GR" smtClean="0"/>
          </a:p>
        </p:txBody>
      </p:sp>
      <p:sp>
        <p:nvSpPr>
          <p:cNvPr id="32772" name="3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4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Forms – Present Perfect Continuous</a:t>
            </a:r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l-GR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179388" y="1557338"/>
            <a:ext cx="8713787" cy="46085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Simple Present Prefect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actions that have been completed in the past and we do not know when exactly. (cf. Simple Past)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  <a:defRPr/>
            </a:pPr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 I have read this book and as far I can remember it is very interesting.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denote when an action started with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for how long it lasted with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  <a:defRPr/>
            </a:pPr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e.g. I haven’t seen him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last May and so I don’t know what he‘s been up to.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Tx/>
              <a:buChar char="-"/>
              <a:defRPr/>
            </a:pPr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 have had headaches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000" b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quite a long time, and to be honest I’m a little bit worried.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Most frequently used adverbs: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recently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lately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000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yet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(in negative sentences)</a:t>
            </a:r>
            <a:endParaRPr lang="el-GR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4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Meaning – Simple Present Perfect</a:t>
            </a:r>
          </a:p>
          <a:p>
            <a:pPr eaLnBrk="1" hangingPunct="1">
              <a:defRPr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l-GR" dirty="0"/>
          </a:p>
        </p:txBody>
      </p:sp>
      <p:pic>
        <p:nvPicPr>
          <p:cNvPr id="39939" name="5 - Θέση περιεχομένου" descr="untitled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9144000" cy="5589587"/>
          </a:xfrm>
        </p:spPr>
      </p:pic>
      <p:sp>
        <p:nvSpPr>
          <p:cNvPr id="4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Meaning – Simple Present Perfect vs. Simple Past</a:t>
            </a:r>
          </a:p>
          <a:p>
            <a:pPr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A. Present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Present Simple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Present Continuous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Present Perfect Simple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Present Perfect Continuous</a:t>
            </a:r>
          </a:p>
          <a:p>
            <a:pPr eaLnBrk="1" hangingPunct="1">
              <a:spcBef>
                <a:spcPct val="0"/>
              </a:spcBef>
            </a:pPr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B. Past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Past Simple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Past Continuous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Past Perfect Simple</a:t>
            </a:r>
          </a:p>
          <a:p>
            <a:pPr eaLnBrk="1" hangingPunct="1">
              <a:spcBef>
                <a:spcPct val="0"/>
              </a:spcBef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Past Perfect Continuous</a:t>
            </a:r>
          </a:p>
          <a:p>
            <a:pPr eaLnBrk="1" hangingPunct="1"/>
            <a:endParaRPr lang="el-GR" sz="2000" b="1" smtClean="0"/>
          </a:p>
        </p:txBody>
      </p:sp>
      <p:sp>
        <p:nvSpPr>
          <p:cNvPr id="19459" name="5 - Θέση περιεχομένου"/>
          <p:cNvSpPr>
            <a:spLocks noGrp="1"/>
          </p:cNvSpPr>
          <p:nvPr>
            <p:ph sz="half" idx="2"/>
          </p:nvPr>
        </p:nvSpPr>
        <p:spPr>
          <a:xfrm>
            <a:off x="3708400" y="1752600"/>
            <a:ext cx="5435600" cy="4484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C. Future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Future Simple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Future Continuous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Future Perfect Simple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Future Perfect Continuous</a:t>
            </a:r>
          </a:p>
          <a:p>
            <a:pPr eaLnBrk="1" hangingPunct="1"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classification is based on </a:t>
            </a:r>
            <a:r>
              <a:rPr lang="en-US" sz="2000" b="1" cap="small" dirty="0" smtClean="0">
                <a:latin typeface="Times New Roman" pitchFamily="18" charset="0"/>
                <a:cs typeface="Times New Roman" pitchFamily="18" charset="0"/>
              </a:rPr>
              <a:t>time reference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Issues of Terminology – The 12 Tense System in Eng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lish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el-GR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el-GR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308725"/>
            <a:ext cx="6019800" cy="360363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20487" name="6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7 - Εικόνα" descr="Getty_tense-15509678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365625"/>
            <a:ext cx="26638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8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9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1752600"/>
            <a:ext cx="8515350" cy="4373563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4. Present Prefect Continuous</a:t>
            </a:r>
          </a:p>
          <a:p>
            <a:pPr eaLnBrk="1" hangingPunct="1">
              <a:buFontTx/>
              <a:buChar char="-"/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 most usual use of the tense is to emphasise continuity of action, i.e. that something has been happening for quite a time and then it stopped short.</a:t>
            </a:r>
          </a:p>
          <a:p>
            <a:pPr eaLnBrk="1" hangingPunct="1">
              <a:buFontTx/>
              <a:buChar char="-"/>
            </a:pP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e.g. It was a rather boring day as it has been raining all morning and hasn’t stopped until not.  </a:t>
            </a:r>
          </a:p>
          <a:p>
            <a:pPr eaLnBrk="1" hangingPunct="1">
              <a:buFontTx/>
              <a:buChar char="-"/>
            </a:pPr>
            <a:endParaRPr lang="en-US" sz="2000" b="0" smtClean="0"/>
          </a:p>
          <a:p>
            <a:pPr eaLnBrk="1" hangingPunct="1"/>
            <a:endParaRPr lang="el-GR" smtClean="0"/>
          </a:p>
        </p:txBody>
      </p:sp>
      <p:sp>
        <p:nvSpPr>
          <p:cNvPr id="34820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Meaning – Present Perfect Continuous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308725"/>
            <a:ext cx="6019800" cy="360363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40966" name="6 - Εικόνα" descr="imagesG2GAYO7Q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3789363"/>
            <a:ext cx="489585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7 - Εικόνα" descr="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180000" algn="ctr" eaLnBrk="1" hangingPunct="1"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A. Simple</a:t>
            </a:r>
          </a:p>
          <a:p>
            <a:pPr indent="180000" eaLnBrk="1" hangingPunct="1">
              <a:spcBef>
                <a:spcPts val="0"/>
              </a:spcBef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80000"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Simple Present </a:t>
            </a:r>
          </a:p>
          <a:p>
            <a:pPr indent="180000"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Simple Present Perfect</a:t>
            </a:r>
          </a:p>
          <a:p>
            <a:pPr indent="180000"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Simple Past</a:t>
            </a:r>
          </a:p>
          <a:p>
            <a:pPr indent="180000"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Simple Past Perfect </a:t>
            </a:r>
          </a:p>
          <a:p>
            <a:pPr indent="180000"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Simple Future </a:t>
            </a:r>
          </a:p>
          <a:p>
            <a:pPr indent="180000"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Simple Future Perfect </a:t>
            </a:r>
          </a:p>
          <a:p>
            <a:pPr eaLnBrk="1" hangingPunct="1">
              <a:defRPr/>
            </a:pPr>
            <a:endParaRPr lang="en-US" sz="2000" b="1" dirty="0" smtClean="0"/>
          </a:p>
        </p:txBody>
      </p:sp>
      <p:sp>
        <p:nvSpPr>
          <p:cNvPr id="20483" name="2 - Θέση περιεχομένου"/>
          <p:cNvSpPr>
            <a:spLocks noGrp="1"/>
          </p:cNvSpPr>
          <p:nvPr>
            <p:ph sz="half" idx="2"/>
          </p:nvPr>
        </p:nvSpPr>
        <p:spPr>
          <a:xfrm>
            <a:off x="3132138" y="1752600"/>
            <a:ext cx="5688012" cy="437356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B. Continuous</a:t>
            </a:r>
          </a:p>
          <a:p>
            <a:pPr eaLnBrk="1" hangingPunct="1"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Continuous Present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Continuous Present Perfect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Continuous Past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Continuous Past Perfect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Continuous Future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Continuous Future Perfect</a:t>
            </a:r>
          </a:p>
          <a:p>
            <a:pPr eaLnBrk="1" hangingPunct="1">
              <a:defRPr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This classification is based on difference in </a:t>
            </a:r>
            <a:r>
              <a:rPr lang="en-US" sz="2000" b="1" cap="small" dirty="0" smtClean="0">
                <a:latin typeface="Times New Roman" pitchFamily="18" charset="0"/>
                <a:cs typeface="Times New Roman" pitchFamily="18" charset="0"/>
              </a:rPr>
              <a:t>aspect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3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Issues of Terminology – The 12 Tense System in English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308725"/>
            <a:ext cx="6019800" cy="360363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21511" name="6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7 - Εικόνα" descr="5gxztndn6x0ekve3_v2_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2276475"/>
            <a:ext cx="2593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8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5 - Θέση περιεχομένου"/>
          <p:cNvSpPr>
            <a:spLocks noGrp="1"/>
          </p:cNvSpPr>
          <p:nvPr>
            <p:ph idx="1"/>
          </p:nvPr>
        </p:nvSpPr>
        <p:spPr>
          <a:xfrm>
            <a:off x="250825" y="1752600"/>
            <a:ext cx="8588375" cy="437356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Present Time</a:t>
            </a:r>
          </a:p>
          <a:p>
            <a:pPr indent="180000" algn="just" eaLnBrk="1" hangingPunct="1"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Present time is seen as the time of speaking or timing, or as ‘time around now’, or as the more general, permanent time relating to truths and general facts.</a:t>
            </a:r>
          </a:p>
          <a:p>
            <a:pPr indent="180000" algn="just" eaLnBrk="1" hangingPunct="1">
              <a:defRPr/>
            </a:pP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References to present time are most typically indicated  in the verb phrase through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progressive</a:t>
            </a:r>
            <a:r>
              <a:rPr lang="en-US" sz="2000" b="0" dirty="0" smtClean="0">
                <a:latin typeface="Times New Roman" pitchFamily="18" charset="0"/>
                <a:cs typeface="Times New Roman" pitchFamily="18" charset="0"/>
              </a:rPr>
              <a:t> forms of the present tense.</a:t>
            </a:r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endParaRPr lang="el-GR" sz="2000" dirty="0" smtClean="0"/>
          </a:p>
        </p:txBody>
      </p:sp>
      <p:sp>
        <p:nvSpPr>
          <p:cNvPr id="21508" name="4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Present Tense Forms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308725"/>
            <a:ext cx="6019800" cy="360363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22534" name="5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6 - Εικόνα" descr="cool-cartoon-545904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716338"/>
            <a:ext cx="46799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7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7 - Θέση περιεχομένου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80975" y="0"/>
            <a:ext cx="93249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/>
          </p:nvPr>
        </p:nvSpPr>
        <p:spPr>
          <a:xfrm>
            <a:off x="250825" y="1700213"/>
            <a:ext cx="8588375" cy="4373562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1. Simple Present</a:t>
            </a:r>
          </a:p>
          <a:p>
            <a:pPr algn="ctr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Structure: </a:t>
            </a:r>
          </a:p>
          <a:p>
            <a:pPr algn="ctr"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Present tense form of lexical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V (-s/-es/-ies)+ do/does </a:t>
            </a:r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(in questions/negatives)</a:t>
            </a:r>
          </a:p>
          <a:p>
            <a:pPr eaLnBrk="1" hangingPunct="1"/>
            <a:endParaRPr lang="en-US" sz="2000" b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2. Present Progressive</a:t>
            </a:r>
          </a:p>
          <a:p>
            <a:pPr algn="ctr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Structure: </a:t>
            </a:r>
          </a:p>
          <a:p>
            <a:pPr eaLnBrk="1" hangingPunct="1"/>
            <a:r>
              <a:rPr lang="en-US" sz="2000" b="0" smtClean="0">
                <a:latin typeface="Times New Roman" pitchFamily="18" charset="0"/>
                <a:cs typeface="Times New Roman" pitchFamily="18" charset="0"/>
              </a:rPr>
              <a:t>Present tense form of Be + lexical V-ing form</a:t>
            </a:r>
          </a:p>
          <a:p>
            <a:pPr eaLnBrk="1" hangingPunct="1"/>
            <a:endParaRPr lang="el-GR" sz="2000" smtClean="0"/>
          </a:p>
        </p:txBody>
      </p:sp>
      <p:sp>
        <p:nvSpPr>
          <p:cNvPr id="22532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Forms – Present Simple &amp; Present Progressive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550025"/>
            <a:ext cx="5624513" cy="365125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24582" name="5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6 - Εικόνα" descr="tijd_1presen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4437063"/>
            <a:ext cx="4284662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7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Simple Present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Affirmative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eat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He/she/It eats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Question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eat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He/she/It eat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l-G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355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Negation</a:t>
            </a: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I/you/we/you/they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eat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hangingPunct="1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He/she/It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doesn’t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eat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</a:t>
            </a:r>
          </a:p>
        </p:txBody>
      </p:sp>
      <p:sp>
        <p:nvSpPr>
          <p:cNvPr id="23556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7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Forms – Simple Present</a:t>
            </a:r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308725"/>
            <a:ext cx="6019800" cy="288925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25607" name="6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7 - Εικόνα" descr="maxresdefaul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933825"/>
            <a:ext cx="3311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8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5 - Θέση περιεχομένου" descr="slid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2. Present Continuous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Affirmative</a:t>
            </a: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/you/we/you/they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hangingPunct="1"/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He/she/It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 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Question</a:t>
            </a:r>
          </a:p>
          <a:p>
            <a:pPr algn="ctr" eaLnBrk="1" hangingPunct="1"/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I/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you/we/you/they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day?</a:t>
            </a:r>
          </a:p>
          <a:p>
            <a:pPr algn="ctr"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He/she/It 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day?</a:t>
            </a:r>
          </a:p>
        </p:txBody>
      </p:sp>
      <p:sp>
        <p:nvSpPr>
          <p:cNvPr id="25603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Negation</a:t>
            </a: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I am not (‘m not) you are not (aren’t)/we/you/they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day.</a:t>
            </a:r>
          </a:p>
          <a:p>
            <a:pPr algn="ctr" eaLnBrk="1" hangingPunct="1"/>
            <a:endParaRPr lang="en-US" sz="20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He/she/It is not (isn’t) eating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an apple every day</a:t>
            </a:r>
          </a:p>
          <a:p>
            <a:pPr eaLnBrk="1" hangingPunct="1"/>
            <a:endParaRPr lang="el-GR" smtClean="0"/>
          </a:p>
        </p:txBody>
      </p:sp>
      <p:sp>
        <p:nvSpPr>
          <p:cNvPr id="25604" name="1 - Τίτλος"/>
          <p:cNvSpPr>
            <a:spLocks noGrp="1"/>
          </p:cNvSpPr>
          <p:nvPr>
            <p:ph type="title"/>
          </p:nvPr>
        </p:nvSpPr>
        <p:spPr>
          <a:xfrm>
            <a:off x="609600" y="428625"/>
            <a:ext cx="8229600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Tenses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3 - Θέση κειμένου"/>
          <p:cNvSpPr>
            <a:spLocks noGrp="1"/>
          </p:cNvSpPr>
          <p:nvPr>
            <p:ph type="body" sz="quarter" idx="13"/>
          </p:nvPr>
        </p:nvSpPr>
        <p:spPr>
          <a:xfrm>
            <a:off x="631825" y="914400"/>
            <a:ext cx="81534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 Tense Forms (Present Progressive)</a:t>
            </a:r>
          </a:p>
          <a:p>
            <a:pPr eaLnBrk="1" hangingPunct="1">
              <a:defRPr/>
            </a:pP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4"/>
          </p:nvPr>
        </p:nvSpPr>
        <p:spPr>
          <a:xfrm>
            <a:off x="3124200" y="6308725"/>
            <a:ext cx="6019800" cy="360363"/>
          </a:xfrm>
        </p:spPr>
        <p:txBody>
          <a:bodyPr/>
          <a:lstStyle/>
          <a:p>
            <a:pPr algn="r"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Revision of Advanced English Grammar for 1st Year Students</a:t>
            </a:r>
          </a:p>
        </p:txBody>
      </p:sp>
      <p:pic>
        <p:nvPicPr>
          <p:cNvPr id="28679" name="6 - Εικόνα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7 - Εικόνα" descr="maxresdefault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149725"/>
            <a:ext cx="37798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8 - Εικόνα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88000"/>
            <a:ext cx="1041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nglish Grammar for Academic Purposes&amp;quot;&quot;/&gt;&lt;property id=&quot;20307&quot; value=&quot;256&quot;/&gt;&lt;/object&gt;&lt;object type=&quot;3&quot; unique_id=&quot;10004&quot;&gt;&lt;property id=&quot;20148&quot; value=&quot;5&quot;/&gt;&lt;property id=&quot;20300&quot; value=&quot;Slide 3 - &amp;quot;English Tenses&amp;quot;&quot;/&gt;&lt;property id=&quot;20307&quot; value=&quot;280&quot;/&gt;&lt;/object&gt;&lt;object type=&quot;3&quot; unique_id=&quot;10005&quot;&gt;&lt;property id=&quot;20148&quot; value=&quot;5&quot;/&gt;&lt;property id=&quot;20300&quot; value=&quot;Slide 4 - &amp;quot;English Tenses&amp;quot;&quot;/&gt;&lt;property id=&quot;20307&quot; value=&quot;281&quot;/&gt;&lt;/object&gt;&lt;object type=&quot;3&quot; unique_id=&quot;10006&quot;&gt;&lt;property id=&quot;20148&quot; value=&quot;5&quot;/&gt;&lt;property id=&quot;20300&quot; value=&quot;Slide 5 - &amp;quot;English Tenses&amp;quot;&quot;/&gt;&lt;property id=&quot;20307&quot; value=&quot;289&quot;/&gt;&lt;/object&gt;&lt;object type=&quot;3&quot; unique_id=&quot;10007&quot;&gt;&lt;property id=&quot;20148&quot; value=&quot;5&quot;/&gt;&lt;property id=&quot;20300&quot; value=&quot;Slide 6 - &amp;quot;English Tenses&amp;quot;&quot;/&gt;&lt;property id=&quot;20307&quot; value=&quot;290&quot;/&gt;&lt;/object&gt;&lt;object type=&quot;3&quot; unique_id=&quot;10008&quot;&gt;&lt;property id=&quot;20148&quot; value=&quot;5&quot;/&gt;&lt;property id=&quot;20300&quot; value=&quot;Slide 7 - &amp;quot;English Tenses&amp;quot;&quot;/&gt;&lt;property id=&quot;20307&quot; value=&quot;282&quot;/&gt;&lt;/object&gt;&lt;object type=&quot;3&quot; unique_id=&quot;10009&quot;&gt;&lt;property id=&quot;20148&quot; value=&quot;5&quot;/&gt;&lt;property id=&quot;20300&quot; value=&quot;Slide 8 - &amp;quot;English Tenses&amp;quot;&quot;/&gt;&lt;property id=&quot;20307&quot; value=&quot;283&quot;/&gt;&lt;/object&gt;&lt;object type=&quot;3&quot; unique_id=&quot;10010&quot;&gt;&lt;property id=&quot;20148&quot; value=&quot;5&quot;/&gt;&lt;property id=&quot;20300&quot; value=&quot;Slide 9 - &amp;quot;English Tenses&amp;quot;&quot;/&gt;&lt;property id=&quot;20307&quot; value=&quot;284&quot;/&gt;&lt;/object&gt;&lt;object type=&quot;3&quot; unique_id=&quot;10011&quot;&gt;&lt;property id=&quot;20148&quot; value=&quot;5&quot;/&gt;&lt;property id=&quot;20300&quot; value=&quot;Slide 10 - &amp;quot;English Tenses&amp;quot;&quot;/&gt;&lt;property id=&quot;20307&quot; value=&quot;285&quot;/&gt;&lt;/object&gt;&lt;object type=&quot;3&quot; unique_id=&quot;10012&quot;&gt;&lt;property id=&quot;20148&quot; value=&quot;5&quot;/&gt;&lt;property id=&quot;20300&quot; value=&quot;Slide 11 - &amp;quot;English Tenses&amp;quot;&quot;/&gt;&lt;property id=&quot;20307&quot; value=&quot;286&quot;/&gt;&lt;/object&gt;&lt;object type=&quot;3&quot; unique_id=&quot;10013&quot;&gt;&lt;property id=&quot;20148&quot; value=&quot;5&quot;/&gt;&lt;property id=&quot;20300&quot; value=&quot;Slide 12 - &amp;quot;English Tenses&amp;quot;&quot;/&gt;&lt;property id=&quot;20307&quot; value=&quot;287&quot;/&gt;&lt;/object&gt;&lt;object type=&quot;3&quot; unique_id=&quot;10014&quot;&gt;&lt;property id=&quot;20148&quot; value=&quot;5&quot;/&gt;&lt;property id=&quot;20300&quot; value=&quot;Slide 13 - &amp;quot;English Tenses&amp;quot;&quot;/&gt;&lt;property id=&quot;20307&quot; value=&quot;288&quot;/&gt;&lt;/object&gt;&lt;object type=&quot;3&quot; unique_id=&quot;10015&quot;&gt;&lt;property id=&quot;20148&quot; value=&quot;5&quot;/&gt;&lt;property id=&quot;20300&quot; value=&quot;Slide 14 - &amp;quot;English Tenses&amp;quot;&quot;/&gt;&lt;property id=&quot;20307&quot; value=&quot;291&quot;/&gt;&lt;/object&gt;&lt;object type=&quot;3&quot; unique_id=&quot;10016&quot;&gt;&lt;property id=&quot;20148&quot; value=&quot;5&quot;/&gt;&lt;property id=&quot;20300&quot; value=&quot;Slide 15 - &amp;quot;English Tenses&amp;quot;&quot;/&gt;&lt;property id=&quot;20307&quot; value=&quot;292&quot;/&gt;&lt;/object&gt;&lt;object type=&quot;3&quot; unique_id=&quot;10017&quot;&gt;&lt;property id=&quot;20148&quot; value=&quot;5&quot;/&gt;&lt;property id=&quot;20300&quot; value=&quot;Slide 16&quot;/&gt;&lt;property id=&quot;20307&quot; value=&quot;318&quot;/&gt;&lt;/object&gt;&lt;object type=&quot;3&quot; unique_id=&quot;10018&quot;&gt;&lt;property id=&quot;20148&quot; value=&quot;5&quot;/&gt;&lt;property id=&quot;20300&quot; value=&quot;Slide 17 - &amp;quot;English Tenses&amp;quot;&quot;/&gt;&lt;property id=&quot;20307&quot; value=&quot;293&quot;/&gt;&lt;/object&gt;&lt;object type=&quot;3&quot; unique_id=&quot;10019&quot;&gt;&lt;property id=&quot;20148&quot; value=&quot;5&quot;/&gt;&lt;property id=&quot;20300&quot; value=&quot;Slide 18 - &amp;quot;English Tenses&amp;quot;&quot;/&gt;&lt;property id=&quot;20307&quot; value=&quot;294&quot;/&gt;&lt;/object&gt;&lt;object type=&quot;3&quot; unique_id=&quot;10020&quot;&gt;&lt;property id=&quot;20148&quot; value=&quot;5&quot;/&gt;&lt;property id=&quot;20300&quot; value=&quot;Slide 19 - &amp;quot;English Tenses&amp;quot;&quot;/&gt;&lt;property id=&quot;20307&quot; value=&quot;295&quot;/&gt;&lt;/object&gt;&lt;object type=&quot;3&quot; unique_id=&quot;10021&quot;&gt;&lt;property id=&quot;20148&quot; value=&quot;5&quot;/&gt;&lt;property id=&quot;20300&quot; value=&quot;Slide 20&quot;/&gt;&lt;property id=&quot;20307&quot; value=&quot;316&quot;/&gt;&lt;/object&gt;&lt;object type=&quot;3&quot; unique_id=&quot;10022&quot;&gt;&lt;property id=&quot;20148&quot; value=&quot;5&quot;/&gt;&lt;property id=&quot;20300&quot; value=&quot;Slide 21 - &amp;quot;English Tenses&amp;quot;&quot;/&gt;&lt;property id=&quot;20307&quot; value=&quot;297&quot;/&gt;&lt;/object&gt;&lt;object type=&quot;3&quot; unique_id=&quot;10023&quot;&gt;&lt;property id=&quot;20148&quot; value=&quot;5&quot;/&gt;&lt;property id=&quot;20300&quot; value=&quot;Slide 22 - &amp;quot;English Tenses&amp;quot;&quot;/&gt;&lt;property id=&quot;20307&quot; value=&quot;298&quot;/&gt;&lt;/object&gt;&lt;object type=&quot;3&quot; unique_id=&quot;10024&quot;&gt;&lt;property id=&quot;20148&quot; value=&quot;5&quot;/&gt;&lt;property id=&quot;20300&quot; value=&quot;Slide 23 - &amp;quot;English Tenses&amp;quot;&quot;/&gt;&lt;property id=&quot;20307&quot; value=&quot;299&quot;/&gt;&lt;/object&gt;&lt;object type=&quot;3&quot; unique_id=&quot;10025&quot;&gt;&lt;property id=&quot;20148&quot; value=&quot;5&quot;/&gt;&lt;property id=&quot;20300&quot; value=&quot;Slide 24&quot;/&gt;&lt;property id=&quot;20307&quot; value=&quot;317&quot;/&gt;&lt;/object&gt;&lt;object type=&quot;3&quot; unique_id=&quot;10026&quot;&gt;&lt;property id=&quot;20148&quot; value=&quot;5&quot;/&gt;&lt;property id=&quot;20300&quot; value=&quot;Slide 25 - &amp;quot;English Tenses&amp;quot;&quot;/&gt;&lt;property id=&quot;20307&quot; value=&quot;296&quot;/&gt;&lt;/object&gt;&lt;object type=&quot;3&quot; unique_id=&quot;10027&quot;&gt;&lt;property id=&quot;20148&quot; value=&quot;5&quot;/&gt;&lt;property id=&quot;20300&quot; value=&quot;Slide 26 - &amp;quot;English Tenses&amp;quot;&quot;/&gt;&lt;property id=&quot;20307&quot; value=&quot;300&quot;/&gt;&lt;/object&gt;&lt;object type=&quot;3&quot; unique_id=&quot;10028&quot;&gt;&lt;property id=&quot;20148&quot; value=&quot;5&quot;/&gt;&lt;property id=&quot;20300&quot; value=&quot;Slide 27&quot;/&gt;&lt;property id=&quot;20307&quot; value=&quot;319&quot;/&gt;&lt;/object&gt;&lt;object type=&quot;3&quot; unique_id=&quot;10029&quot;&gt;&lt;property id=&quot;20148&quot; value=&quot;5&quot;/&gt;&lt;property id=&quot;20300&quot; value=&quot;Slide 28 - &amp;quot;English Tenses&amp;quot;&quot;/&gt;&lt;property id=&quot;20307&quot; value=&quot;301&quot;/&gt;&lt;/object&gt;&lt;object type=&quot;3&quot; unique_id=&quot;10030&quot;&gt;&lt;property id=&quot;20148&quot; value=&quot;5&quot;/&gt;&lt;property id=&quot;20300&quot; value=&quot;Slide 29 - &amp;quot;English Tenses&amp;quot;&quot;/&gt;&lt;property id=&quot;20307&quot; value=&quot;302&quot;/&gt;&lt;/object&gt;&lt;object type=&quot;3&quot; unique_id=&quot;10031&quot;&gt;&lt;property id=&quot;20148&quot; value=&quot;5&quot;/&gt;&lt;property id=&quot;20300&quot; value=&quot;Slide 30 - &amp;quot;English Tenses&amp;quot;&quot;/&gt;&lt;property id=&quot;20307&quot; value=&quot;303&quot;/&gt;&lt;/object&gt;&lt;object type=&quot;3&quot; unique_id=&quot;10032&quot;&gt;&lt;property id=&quot;20148&quot; value=&quot;5&quot;/&gt;&lt;property id=&quot;20300&quot; value=&quot;Slide 31 - &amp;quot;English Tenses&amp;quot;&quot;/&gt;&lt;property id=&quot;20307&quot; value=&quot;304&quot;/&gt;&lt;/object&gt;&lt;object type=&quot;3&quot; unique_id=&quot;10033&quot;&gt;&lt;property id=&quot;20148&quot; value=&quot;5&quot;/&gt;&lt;property id=&quot;20300&quot; value=&quot;Slide 32 - &amp;quot;English Tenses&amp;quot;&quot;/&gt;&lt;property id=&quot;20307&quot; value=&quot;320&quot;/&gt;&lt;/object&gt;&lt;object type=&quot;3&quot; unique_id=&quot;10034&quot;&gt;&lt;property id=&quot;20148&quot; value=&quot;5&quot;/&gt;&lt;property id=&quot;20300&quot; value=&quot;Slide 33 - &amp;quot;English Tenses&amp;quot;&quot;/&gt;&lt;property id=&quot;20307&quot; value=&quot;307&quot;/&gt;&lt;/object&gt;&lt;object type=&quot;3&quot; unique_id=&quot;10035&quot;&gt;&lt;property id=&quot;20148&quot; value=&quot;5&quot;/&gt;&lt;property id=&quot;20300&quot; value=&quot;Slide 34&quot;/&gt;&lt;property id=&quot;20307&quot; value=&quot;321&quot;/&gt;&lt;/object&gt;&lt;object type=&quot;3&quot; unique_id=&quot;10036&quot;&gt;&lt;property id=&quot;20148&quot; value=&quot;5&quot;/&gt;&lt;property id=&quot;20300&quot; value=&quot;Slide 35 - &amp;quot;English Tenses – Future in English&amp;quot;&quot;/&gt;&lt;property id=&quot;20307&quot; value=&quot;322&quot;/&gt;&lt;/object&gt;&lt;object type=&quot;3&quot; unique_id=&quot;10037&quot;&gt;&lt;property id=&quot;20148&quot; value=&quot;5&quot;/&gt;&lt;property id=&quot;20300&quot; value=&quot;Slide 36 - &amp;quot;English Tenses&amp;quot;&quot;/&gt;&lt;property id=&quot;20307&quot; value=&quot;306&quot;/&gt;&lt;/object&gt;&lt;object type=&quot;3&quot; unique_id=&quot;10038&quot;&gt;&lt;property id=&quot;20148&quot; value=&quot;5&quot;/&gt;&lt;property id=&quot;20300&quot; value=&quot;Slide 37 - &amp;quot;English Tenses&amp;quot;&quot;/&gt;&lt;property id=&quot;20307&quot; value=&quot;310&quot;/&gt;&lt;/object&gt;&lt;object type=&quot;3&quot; unique_id=&quot;10039&quot;&gt;&lt;property id=&quot;20148&quot; value=&quot;5&quot;/&gt;&lt;property id=&quot;20300&quot; value=&quot;Slide 38&quot;/&gt;&lt;property id=&quot;20307&quot; value=&quot;323&quot;/&gt;&lt;/object&gt;&lt;object type=&quot;3&quot; unique_id=&quot;10040&quot;&gt;&lt;property id=&quot;20148&quot; value=&quot;5&quot;/&gt;&lt;property id=&quot;20300&quot; value=&quot;Slide 39 - &amp;quot;English Tenses&amp;quot;&quot;/&gt;&lt;property id=&quot;20307&quot; value=&quot;309&quot;/&gt;&lt;/object&gt;&lt;object type=&quot;3&quot; unique_id=&quot;10041&quot;&gt;&lt;property id=&quot;20148&quot; value=&quot;5&quot;/&gt;&lt;property id=&quot;20300&quot; value=&quot;Slide 40 - &amp;quot;Irregular Verbs &amp;quot;&quot;/&gt;&lt;property id=&quot;20307&quot; value=&quot;324&quot;/&gt;&lt;/object&gt;&lt;object type=&quot;3&quot; unique_id=&quot;10042&quot;&gt;&lt;property id=&quot;20148&quot; value=&quot;5&quot;/&gt;&lt;property id=&quot;20300&quot; value=&quot;Slide 41 - &amp;quot;English Tenses&amp;quot;&quot;/&gt;&lt;property id=&quot;20307&quot; value=&quot;312&quot;/&gt;&lt;/object&gt;&lt;object type=&quot;3&quot; unique_id=&quot;10043&quot;&gt;&lt;property id=&quot;20148&quot; value=&quot;5&quot;/&gt;&lt;property id=&quot;20300&quot; value=&quot;Slide 42&quot;/&gt;&lt;property id=&quot;20307&quot; value=&quot;325&quot;/&gt;&lt;/object&gt;&lt;object type=&quot;3&quot; unique_id=&quot;10044&quot;&gt;&lt;property id=&quot;20148&quot; value=&quot;5&quot;/&gt;&lt;property id=&quot;20300&quot; value=&quot;Slide 43 - &amp;quot;English Tenses&amp;quot;&quot;/&gt;&lt;property id=&quot;20307&quot; value=&quot;313&quot;/&gt;&lt;/object&gt;&lt;object type=&quot;3&quot; unique_id=&quot;10045&quot;&gt;&lt;property id=&quot;20148&quot; value=&quot;5&quot;/&gt;&lt;property id=&quot;20300&quot; value=&quot;Slide 44&quot;/&gt;&lt;property id=&quot;20307&quot; value=&quot;326&quot;/&gt;&lt;/object&gt;&lt;object type=&quot;3&quot; unique_id=&quot;10046&quot;&gt;&lt;property id=&quot;20148&quot; value=&quot;5&quot;/&gt;&lt;property id=&quot;20300&quot; value=&quot;Slide 45 - &amp;quot;The Tense System in English Grammar&amp;quot;&quot;/&gt;&lt;property id=&quot;20307&quot; value=&quot;327&quot;/&gt;&lt;/object&gt;&lt;object type=&quot;3&quot; unique_id=&quot;10047&quot;&gt;&lt;property id=&quot;20148&quot; value=&quot;5&quot;/&gt;&lt;property id=&quot;20300&quot; value=&quot;Slide 46&quot;/&gt;&lt;property id=&quot;20307&quot; value=&quot;328&quot;/&gt;&lt;/object&gt;&lt;object type=&quot;3&quot; unique_id=&quot;10048&quot;&gt;&lt;property id=&quot;20148&quot; value=&quot;5&quot;/&gt;&lt;property id=&quot;20300&quot; value=&quot;Slide 47&quot;/&gt;&lt;property id=&quot;20307&quot; value=&quot;329&quot;/&gt;&lt;/object&gt;&lt;object type=&quot;3&quot; unique_id=&quot;10049&quot;&gt;&lt;property id=&quot;20148&quot; value=&quot;5&quot;/&gt;&lt;property id=&quot;20300&quot; value=&quot;Slide 48 - &amp;quot;Language as a System&amp;quot;&quot;/&gt;&lt;property id=&quot;20307&quot; value=&quot;330&quot;/&gt;&lt;/object&gt;&lt;object type=&quot;3&quot; unique_id=&quot;10050&quot;&gt;&lt;property id=&quot;20148&quot; value=&quot;5&quot;/&gt;&lt;property id=&quot;20300&quot; value=&quot;Slide 49 - &amp;quot;Sequence of Tenses&amp;quot;&quot;/&gt;&lt;property id=&quot;20307&quot; value=&quot;331&quot;/&gt;&lt;/object&gt;&lt;object type=&quot;3&quot; unique_id=&quot;10051&quot;&gt;&lt;property id=&quot;20148&quot; value=&quot;5&quot;/&gt;&lt;property id=&quot;20300&quot; value=&quot;Slide 50 - &amp;quot;Sequence of Tenses&amp;quot;&quot;/&gt;&lt;property id=&quot;20307&quot; value=&quot;332&quot;/&gt;&lt;/object&gt;&lt;object type=&quot;3&quot; unique_id=&quot;10052&quot;&gt;&lt;property id=&quot;20148&quot; value=&quot;5&quot;/&gt;&lt;property id=&quot;20300&quot; value=&quot;Slide 51 - &amp;quot;Main and Subordinate Clauses&amp;quot;&quot;/&gt;&lt;property id=&quot;20307&quot; value=&quot;333&quot;/&gt;&lt;/object&gt;&lt;object type=&quot;3&quot; unique_id=&quot;10053&quot;&gt;&lt;property id=&quot;20148&quot; value=&quot;5&quot;/&gt;&lt;property id=&quot;20300&quot; value=&quot;Slide 52&quot;/&gt;&lt;property id=&quot;20307&quot; value=&quot;334&quot;/&gt;&lt;/object&gt;&lt;object type=&quot;3&quot; unique_id=&quot;10054&quot;&gt;&lt;property id=&quot;20148&quot; value=&quot;5&quot;/&gt;&lt;property id=&quot;20300&quot; value=&quot;Slide 53 - &amp;quot;Main and Subordinate Clauses&amp;quot;&quot;/&gt;&lt;property id=&quot;20307&quot; value=&quot;335&quot;/&gt;&lt;/object&gt;&lt;object type=&quot;3&quot; unique_id=&quot;10055&quot;&gt;&lt;property id=&quot;20148&quot; value=&quot;5&quot;/&gt;&lt;property id=&quot;20300&quot; value=&quot;Slide 54 - &amp;quot;The Bottom-up Strategy in Written Language&amp;quot;&quot;/&gt;&lt;property id=&quot;20307&quot; value=&quot;336&quot;/&gt;&lt;/object&gt;&lt;object type=&quot;3&quot; unique_id=&quot;10056&quot;&gt;&lt;property id=&quot;20148&quot; value=&quot;5&quot;/&gt;&lt;property id=&quot;20300&quot; value=&quot;Slide 55 - &amp;quot;Practice makes perfect!! Ps 19-29 of your book.  Thank you very much for your attention!!!&amp;quot;&quot;/&gt;&lt;property id=&quot;20307&quot; value=&quot;314&quot;/&gt;&lt;/object&gt;&lt;object type=&quot;3&quot; unique_id=&quot;10225&quot;&gt;&lt;property id=&quot;20148&quot; value=&quot;5&quot;/&gt;&lt;property id=&quot;20300&quot; value=&quot;Slide 2 - &amp;quot;English Tenses &amp;quot;&quot;/&gt;&lt;property id=&quot;20307&quot; value=&quot;337&quot;/&gt;&lt;/object&gt;&lt;/object&gt;&lt;object type=&quot;8&quot; unique_id=&quot;101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[Presentation #1] - EAP for Students of Agricultural Developm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ganic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58B8F9-E30F-4801-8C2F-8CE4BF59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[Presentation #1] - EAP for Students of Agricultural Development</Template>
  <TotalTime>701</TotalTime>
  <Words>1192</Words>
  <Application>Microsoft Office PowerPoint</Application>
  <PresentationFormat>Předvádění na obrazovce (4:3)</PresentationFormat>
  <Paragraphs>182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Segoe UI</vt:lpstr>
      <vt:lpstr>Calibri</vt:lpstr>
      <vt:lpstr>Times New Roman</vt:lpstr>
      <vt:lpstr>Wingdings</vt:lpstr>
      <vt:lpstr>[Presentation #1] - EAP for Students of Agricultural Development</vt:lpstr>
      <vt:lpstr>English Tenses </vt:lpstr>
      <vt:lpstr>English Tenses</vt:lpstr>
      <vt:lpstr>English Tenses</vt:lpstr>
      <vt:lpstr>English Tenses</vt:lpstr>
      <vt:lpstr>Snímek 5</vt:lpstr>
      <vt:lpstr>English Tenses</vt:lpstr>
      <vt:lpstr>English Tenses</vt:lpstr>
      <vt:lpstr>Snímek 8</vt:lpstr>
      <vt:lpstr>English Tenses</vt:lpstr>
      <vt:lpstr>English Tenses</vt:lpstr>
      <vt:lpstr>Snímek 11</vt:lpstr>
      <vt:lpstr>English Tenses</vt:lpstr>
      <vt:lpstr>English Tenses</vt:lpstr>
      <vt:lpstr>Snímek 14</vt:lpstr>
      <vt:lpstr>English Tenses</vt:lpstr>
      <vt:lpstr>English Tenses</vt:lpstr>
      <vt:lpstr>English Tenses</vt:lpstr>
      <vt:lpstr>English Tenses</vt:lpstr>
      <vt:lpstr>English Tenses</vt:lpstr>
      <vt:lpstr>English Tenses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Academic Purposes for Students of Agricultural Studies</dc:title>
  <dc:creator>Dr Eirene Katsarou</dc:creator>
  <cp:lastModifiedBy>Uživatel</cp:lastModifiedBy>
  <cp:revision>62</cp:revision>
  <dcterms:created xsi:type="dcterms:W3CDTF">2013-03-19T16:00:59Z</dcterms:created>
  <dcterms:modified xsi:type="dcterms:W3CDTF">2020-05-04T07:56:15Z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TC018572819991</vt:lpwstr>
  </property>
</Properties>
</file>